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  <p:sldMasterId id="2147483648" r:id="rId2"/>
    <p:sldMasterId id="2147483685" r:id="rId3"/>
  </p:sldMasterIdLst>
  <p:notesMasterIdLst>
    <p:notesMasterId r:id="rId19"/>
  </p:notesMasterIdLst>
  <p:handoutMasterIdLst>
    <p:handoutMasterId r:id="rId20"/>
  </p:handoutMasterIdLst>
  <p:sldIdLst>
    <p:sldId id="338" r:id="rId4"/>
    <p:sldId id="496" r:id="rId5"/>
    <p:sldId id="506" r:id="rId6"/>
    <p:sldId id="507" r:id="rId7"/>
    <p:sldId id="505" r:id="rId8"/>
    <p:sldId id="501" r:id="rId9"/>
    <p:sldId id="492" r:id="rId10"/>
    <p:sldId id="500" r:id="rId11"/>
    <p:sldId id="502" r:id="rId12"/>
    <p:sldId id="508" r:id="rId13"/>
    <p:sldId id="514" r:id="rId14"/>
    <p:sldId id="515" r:id="rId15"/>
    <p:sldId id="510" r:id="rId16"/>
    <p:sldId id="499" r:id="rId17"/>
    <p:sldId id="503" r:id="rId18"/>
  </p:sldIdLst>
  <p:sldSz cx="9144000" cy="6858000" type="screen4x3"/>
  <p:notesSz cx="6797675" cy="992822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5C3"/>
    <a:srgbClr val="0066B0"/>
    <a:srgbClr val="6C9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14" autoAdjust="0"/>
    <p:restoredTop sz="98826" autoAdjust="0"/>
  </p:normalViewPr>
  <p:slideViewPr>
    <p:cSldViewPr showGuides="1">
      <p:cViewPr varScale="1">
        <p:scale>
          <a:sx n="92" d="100"/>
          <a:sy n="92" d="100"/>
        </p:scale>
        <p:origin x="-15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8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68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paolini\Documents\EGI_EU\metrics\vo-disciplines-users-2016_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2400"/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Sheet1!$D$1</c:f>
              <c:strCache>
                <c:ptCount val="1"/>
                <c:pt idx="0">
                  <c:v>Users distribution (%) per discipline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Sheet1!$A$2:$A$9</c:f>
              <c:strCache>
                <c:ptCount val="8"/>
                <c:pt idx="0">
                  <c:v>Engineering and Technology</c:v>
                </c:pt>
                <c:pt idx="1">
                  <c:v>Medical and Health Sciences</c:v>
                </c:pt>
                <c:pt idx="2">
                  <c:v>Natural Sciences</c:v>
                </c:pt>
                <c:pt idx="3">
                  <c:v>Agricultural Sciences</c:v>
                </c:pt>
                <c:pt idx="4">
                  <c:v>Social Sciences</c:v>
                </c:pt>
                <c:pt idx="5">
                  <c:v>Humanities</c:v>
                </c:pt>
                <c:pt idx="6">
                  <c:v>Support Activities</c:v>
                </c:pt>
                <c:pt idx="7">
                  <c:v>Other</c:v>
                </c:pt>
              </c:strCache>
            </c:strRef>
          </c:cat>
          <c:val>
            <c:numRef>
              <c:f>Sheet1!$D$2:$D$9</c:f>
              <c:numCache>
                <c:formatCode>0.00%</c:formatCode>
                <c:ptCount val="8"/>
                <c:pt idx="0">
                  <c:v>0.0632270899104787</c:v>
                </c:pt>
                <c:pt idx="1">
                  <c:v>0.0645677463996886</c:v>
                </c:pt>
                <c:pt idx="2">
                  <c:v>0.659840851100636</c:v>
                </c:pt>
                <c:pt idx="3">
                  <c:v>0.0282186567486918</c:v>
                </c:pt>
                <c:pt idx="4">
                  <c:v>0.0277861869134628</c:v>
                </c:pt>
                <c:pt idx="5">
                  <c:v>0.0286511265839208</c:v>
                </c:pt>
                <c:pt idx="6">
                  <c:v>0.0908835358733728</c:v>
                </c:pt>
                <c:pt idx="7">
                  <c:v>0.0368248064697487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D2C70D-DC1A-F54A-A4DE-46E33913B027}" type="doc">
      <dgm:prSet loTypeId="urn:microsoft.com/office/officeart/2005/8/layout/venn3" loCatId="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DD5EDA7-5357-8B48-A822-D5B162C42736}">
      <dgm:prSet phldrT="[Text]" custT="1"/>
      <dgm:spPr/>
      <dgm:t>
        <a:bodyPr/>
        <a:lstStyle/>
        <a:p>
          <a:r>
            <a:rPr lang="en-US" sz="2000" dirty="0" smtClean="0"/>
            <a:t>650,000 CPU Cores</a:t>
          </a:r>
        </a:p>
        <a:p>
          <a:r>
            <a:rPr lang="en-US" sz="2400" b="1" dirty="0" smtClean="0">
              <a:solidFill>
                <a:schemeClr val="accent2"/>
              </a:solidFill>
            </a:rPr>
            <a:t>+23.6%</a:t>
          </a:r>
          <a:endParaRPr lang="en-US" sz="2400" b="1" dirty="0">
            <a:solidFill>
              <a:schemeClr val="accent2"/>
            </a:solidFill>
          </a:endParaRPr>
        </a:p>
      </dgm:t>
    </dgm:pt>
    <dgm:pt modelId="{682D20FF-FDC3-A743-A70C-E8D5A9C4C895}" type="parTrans" cxnId="{5B9ACD9E-8223-8E43-B57C-E5E84115C80A}">
      <dgm:prSet/>
      <dgm:spPr/>
      <dgm:t>
        <a:bodyPr/>
        <a:lstStyle/>
        <a:p>
          <a:endParaRPr lang="en-US" sz="2400"/>
        </a:p>
      </dgm:t>
    </dgm:pt>
    <dgm:pt modelId="{D6AD6723-C9BC-DF4E-B0E7-AA11F02DAC13}" type="sibTrans" cxnId="{5B9ACD9E-8223-8E43-B57C-E5E84115C80A}">
      <dgm:prSet/>
      <dgm:spPr/>
      <dgm:t>
        <a:bodyPr/>
        <a:lstStyle/>
        <a:p>
          <a:endParaRPr lang="en-US" sz="2400"/>
        </a:p>
      </dgm:t>
    </dgm:pt>
    <dgm:pt modelId="{D85037C1-3B71-4C4A-BB3F-C8477188FA26}">
      <dgm:prSet phldrT="[Text]" custT="1"/>
      <dgm:spPr/>
      <dgm:t>
        <a:bodyPr/>
        <a:lstStyle/>
        <a:p>
          <a:r>
            <a:rPr lang="en-US" sz="2000" dirty="0" smtClean="0"/>
            <a:t>500 PB of storage</a:t>
          </a:r>
          <a:endParaRPr lang="en-US" sz="2000" dirty="0"/>
        </a:p>
      </dgm:t>
    </dgm:pt>
    <dgm:pt modelId="{A5674558-0794-E743-9A40-2BC6B1B105D4}" type="parTrans" cxnId="{1DE83971-DA24-054E-84E5-C6CD51931901}">
      <dgm:prSet/>
      <dgm:spPr/>
      <dgm:t>
        <a:bodyPr/>
        <a:lstStyle/>
        <a:p>
          <a:endParaRPr lang="en-US" sz="2400"/>
        </a:p>
      </dgm:t>
    </dgm:pt>
    <dgm:pt modelId="{5E60E447-A505-3D4E-9594-00B23D42CEC5}" type="sibTrans" cxnId="{1DE83971-DA24-054E-84E5-C6CD51931901}">
      <dgm:prSet/>
      <dgm:spPr/>
      <dgm:t>
        <a:bodyPr/>
        <a:lstStyle/>
        <a:p>
          <a:endParaRPr lang="en-US" sz="2400"/>
        </a:p>
      </dgm:t>
    </dgm:pt>
    <dgm:pt modelId="{BC2C4EA6-FB4C-BB44-98C1-967B3CED5661}">
      <dgm:prSet phldrT="[Text]" custT="1"/>
      <dgm:spPr/>
      <dgm:t>
        <a:bodyPr/>
        <a:lstStyle/>
        <a:p>
          <a:r>
            <a:rPr lang="en-US" sz="2000" dirty="0" smtClean="0"/>
            <a:t>22 Cloud providers</a:t>
          </a:r>
          <a:endParaRPr lang="en-US" sz="2000" dirty="0"/>
        </a:p>
      </dgm:t>
    </dgm:pt>
    <dgm:pt modelId="{25DEE16B-5F3A-5E4A-A943-066BC3B91B3D}" type="parTrans" cxnId="{4A534DA5-6922-6B4D-96B8-CE051C4A66D3}">
      <dgm:prSet/>
      <dgm:spPr/>
      <dgm:t>
        <a:bodyPr/>
        <a:lstStyle/>
        <a:p>
          <a:endParaRPr lang="en-US" sz="2400"/>
        </a:p>
      </dgm:t>
    </dgm:pt>
    <dgm:pt modelId="{BEB33410-22D1-CA46-960D-1B665755EAC4}" type="sibTrans" cxnId="{4A534DA5-6922-6B4D-96B8-CE051C4A66D3}">
      <dgm:prSet/>
      <dgm:spPr/>
      <dgm:t>
        <a:bodyPr/>
        <a:lstStyle/>
        <a:p>
          <a:endParaRPr lang="en-US" sz="2400"/>
        </a:p>
      </dgm:t>
    </dgm:pt>
    <dgm:pt modelId="{E8FD6218-CD90-FC4F-8E27-31DF7C2BC85F}">
      <dgm:prSet phldrT="[Text]" custT="1"/>
      <dgm:spPr/>
      <dgm:t>
        <a:bodyPr/>
        <a:lstStyle/>
        <a:p>
          <a:r>
            <a:rPr lang="en-US" sz="2000" dirty="0" smtClean="0"/>
            <a:t>325 resource providers</a:t>
          </a:r>
          <a:endParaRPr lang="en-US" sz="2000" dirty="0"/>
        </a:p>
      </dgm:t>
    </dgm:pt>
    <dgm:pt modelId="{0362C064-A821-404D-8BE5-91A48B54A277}" type="parTrans" cxnId="{3544B76B-17BB-074D-A998-0A45DC6EC2B5}">
      <dgm:prSet/>
      <dgm:spPr/>
      <dgm:t>
        <a:bodyPr/>
        <a:lstStyle/>
        <a:p>
          <a:endParaRPr lang="en-US" sz="2400"/>
        </a:p>
      </dgm:t>
    </dgm:pt>
    <dgm:pt modelId="{8ECA93EF-51CB-5E4E-98A2-D61A55AE5A4C}" type="sibTrans" cxnId="{3544B76B-17BB-074D-A998-0A45DC6EC2B5}">
      <dgm:prSet/>
      <dgm:spPr/>
      <dgm:t>
        <a:bodyPr/>
        <a:lstStyle/>
        <a:p>
          <a:endParaRPr lang="en-US" sz="2400"/>
        </a:p>
      </dgm:t>
    </dgm:pt>
    <dgm:pt modelId="{9CF41761-903D-7D40-9577-257CFA1C4D86}">
      <dgm:prSet phldrT="[Text]" custT="1"/>
      <dgm:spPr/>
      <dgm:t>
        <a:bodyPr/>
        <a:lstStyle/>
        <a:p>
          <a:r>
            <a:rPr lang="en-US" sz="2000" dirty="0" smtClean="0"/>
            <a:t>46,000 users</a:t>
          </a:r>
        </a:p>
        <a:p>
          <a:r>
            <a:rPr lang="en-US" sz="2400" b="1" dirty="0" smtClean="0">
              <a:solidFill>
                <a:schemeClr val="accent2"/>
              </a:solidFill>
            </a:rPr>
            <a:t>+21%</a:t>
          </a:r>
          <a:endParaRPr lang="en-US" sz="2400" dirty="0"/>
        </a:p>
      </dgm:t>
    </dgm:pt>
    <dgm:pt modelId="{8F4824FD-07D3-2C45-877F-D62F6A7AAC3B}" type="parTrans" cxnId="{25D5B3EF-CF89-124C-96EA-C53EDCCB141E}">
      <dgm:prSet/>
      <dgm:spPr/>
      <dgm:t>
        <a:bodyPr/>
        <a:lstStyle/>
        <a:p>
          <a:endParaRPr lang="en-US" sz="2400"/>
        </a:p>
      </dgm:t>
    </dgm:pt>
    <dgm:pt modelId="{047EDEF1-EDFA-C844-AB53-0D660FAE3EF8}" type="sibTrans" cxnId="{25D5B3EF-CF89-124C-96EA-C53EDCCB141E}">
      <dgm:prSet/>
      <dgm:spPr/>
      <dgm:t>
        <a:bodyPr/>
        <a:lstStyle/>
        <a:p>
          <a:endParaRPr lang="en-US" sz="2400"/>
        </a:p>
      </dgm:t>
    </dgm:pt>
    <dgm:pt modelId="{E79C6363-7A0C-764E-B6A1-7A5FB4953E19}">
      <dgm:prSet phldrT="[Text]" custT="1"/>
      <dgm:spPr/>
      <dgm:t>
        <a:bodyPr/>
        <a:lstStyle/>
        <a:p>
          <a:r>
            <a:rPr lang="en-US" sz="2000" dirty="0" smtClean="0"/>
            <a:t>+3,000 research papers</a:t>
          </a:r>
        </a:p>
        <a:p>
          <a:r>
            <a:rPr lang="en-US" sz="2400" b="1" dirty="0" smtClean="0">
              <a:solidFill>
                <a:srgbClr val="C0504D"/>
              </a:solidFill>
            </a:rPr>
            <a:t>&gt; 780 in 2016</a:t>
          </a:r>
          <a:endParaRPr lang="en-US" sz="2400" b="1" dirty="0">
            <a:solidFill>
              <a:srgbClr val="C0504D"/>
            </a:solidFill>
          </a:endParaRPr>
        </a:p>
      </dgm:t>
    </dgm:pt>
    <dgm:pt modelId="{766F1C71-2DF6-3D44-93B5-087C0BD87338}" type="parTrans" cxnId="{29584B6A-F4C0-CE48-8CC4-358F7516FAD6}">
      <dgm:prSet/>
      <dgm:spPr/>
      <dgm:t>
        <a:bodyPr/>
        <a:lstStyle/>
        <a:p>
          <a:endParaRPr lang="en-US" sz="2400"/>
        </a:p>
      </dgm:t>
    </dgm:pt>
    <dgm:pt modelId="{216E8A5E-8B61-DA4E-B71C-DA1958DEA35D}" type="sibTrans" cxnId="{29584B6A-F4C0-CE48-8CC4-358F7516FAD6}">
      <dgm:prSet/>
      <dgm:spPr/>
      <dgm:t>
        <a:bodyPr/>
        <a:lstStyle/>
        <a:p>
          <a:endParaRPr lang="en-US" sz="2400"/>
        </a:p>
      </dgm:t>
    </dgm:pt>
    <dgm:pt modelId="{7E89ECF7-0371-8C43-AF9C-18A74B71E2F3}" type="pres">
      <dgm:prSet presAssocID="{A6D2C70D-DC1A-F54A-A4DE-46E33913B02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7EF3AD-C1DA-0A44-9FA3-60B4F8F1F0F8}" type="pres">
      <dgm:prSet presAssocID="{9DD5EDA7-5357-8B48-A822-D5B162C42736}" presName="Name5" presStyleLbl="venn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9537A0-6579-1D46-AEA8-1D877B88F03B}" type="pres">
      <dgm:prSet presAssocID="{D6AD6723-C9BC-DF4E-B0E7-AA11F02DAC13}" presName="space" presStyleCnt="0"/>
      <dgm:spPr/>
    </dgm:pt>
    <dgm:pt modelId="{C4F95CC9-F779-5641-AA76-4BC8D9EFFE15}" type="pres">
      <dgm:prSet presAssocID="{D85037C1-3B71-4C4A-BB3F-C8477188FA26}" presName="Name5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A37397-9E5B-7D45-B2B2-26F8DD3D4223}" type="pres">
      <dgm:prSet presAssocID="{5E60E447-A505-3D4E-9594-00B23D42CEC5}" presName="space" presStyleCnt="0"/>
      <dgm:spPr/>
    </dgm:pt>
    <dgm:pt modelId="{34AC6EAF-F695-4747-B01D-5BB0D645049A}" type="pres">
      <dgm:prSet presAssocID="{BC2C4EA6-FB4C-BB44-98C1-967B3CED5661}" presName="Name5" presStyleLbl="vennNode1" presStyleIdx="2" presStyleCnt="6" custLinFactNeighborY="3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0B7888-20E9-7D4B-93A2-0751B261C528}" type="pres">
      <dgm:prSet presAssocID="{BEB33410-22D1-CA46-960D-1B665755EAC4}" presName="space" presStyleCnt="0"/>
      <dgm:spPr/>
    </dgm:pt>
    <dgm:pt modelId="{37E8E445-6177-774C-8932-018B60C0AED4}" type="pres">
      <dgm:prSet presAssocID="{E8FD6218-CD90-FC4F-8E27-31DF7C2BC85F}" presName="Name5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4D8BFE-327C-A240-A08B-753399AF31F4}" type="pres">
      <dgm:prSet presAssocID="{8ECA93EF-51CB-5E4E-98A2-D61A55AE5A4C}" presName="space" presStyleCnt="0"/>
      <dgm:spPr/>
    </dgm:pt>
    <dgm:pt modelId="{212FCDFA-01F2-F64C-A673-E0887006648A}" type="pres">
      <dgm:prSet presAssocID="{9CF41761-903D-7D40-9577-257CFA1C4D86}" presName="Name5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17A508-3452-6C4E-BB59-F16102A0E606}" type="pres">
      <dgm:prSet presAssocID="{047EDEF1-EDFA-C844-AB53-0D660FAE3EF8}" presName="space" presStyleCnt="0"/>
      <dgm:spPr/>
    </dgm:pt>
    <dgm:pt modelId="{95A1A57D-A270-8441-B21C-58B5835C604D}" type="pres">
      <dgm:prSet presAssocID="{E79C6363-7A0C-764E-B6A1-7A5FB4953E19}" presName="Name5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497E0E-7956-E24A-864A-C0C57D817EF9}" type="presOf" srcId="{BC2C4EA6-FB4C-BB44-98C1-967B3CED5661}" destId="{34AC6EAF-F695-4747-B01D-5BB0D645049A}" srcOrd="0" destOrd="0" presId="urn:microsoft.com/office/officeart/2005/8/layout/venn3"/>
    <dgm:cxn modelId="{1DE83971-DA24-054E-84E5-C6CD51931901}" srcId="{A6D2C70D-DC1A-F54A-A4DE-46E33913B027}" destId="{D85037C1-3B71-4C4A-BB3F-C8477188FA26}" srcOrd="1" destOrd="0" parTransId="{A5674558-0794-E743-9A40-2BC6B1B105D4}" sibTransId="{5E60E447-A505-3D4E-9594-00B23D42CEC5}"/>
    <dgm:cxn modelId="{25D5B3EF-CF89-124C-96EA-C53EDCCB141E}" srcId="{A6D2C70D-DC1A-F54A-A4DE-46E33913B027}" destId="{9CF41761-903D-7D40-9577-257CFA1C4D86}" srcOrd="4" destOrd="0" parTransId="{8F4824FD-07D3-2C45-877F-D62F6A7AAC3B}" sibTransId="{047EDEF1-EDFA-C844-AB53-0D660FAE3EF8}"/>
    <dgm:cxn modelId="{4A534DA5-6922-6B4D-96B8-CE051C4A66D3}" srcId="{A6D2C70D-DC1A-F54A-A4DE-46E33913B027}" destId="{BC2C4EA6-FB4C-BB44-98C1-967B3CED5661}" srcOrd="2" destOrd="0" parTransId="{25DEE16B-5F3A-5E4A-A943-066BC3B91B3D}" sibTransId="{BEB33410-22D1-CA46-960D-1B665755EAC4}"/>
    <dgm:cxn modelId="{D06D80F7-6F05-3545-AA32-A43D6B28C432}" type="presOf" srcId="{A6D2C70D-DC1A-F54A-A4DE-46E33913B027}" destId="{7E89ECF7-0371-8C43-AF9C-18A74B71E2F3}" srcOrd="0" destOrd="0" presId="urn:microsoft.com/office/officeart/2005/8/layout/venn3"/>
    <dgm:cxn modelId="{EDEEF84F-B379-3E43-AF92-4452CA6F57AA}" type="presOf" srcId="{D85037C1-3B71-4C4A-BB3F-C8477188FA26}" destId="{C4F95CC9-F779-5641-AA76-4BC8D9EFFE15}" srcOrd="0" destOrd="0" presId="urn:microsoft.com/office/officeart/2005/8/layout/venn3"/>
    <dgm:cxn modelId="{3544B76B-17BB-074D-A998-0A45DC6EC2B5}" srcId="{A6D2C70D-DC1A-F54A-A4DE-46E33913B027}" destId="{E8FD6218-CD90-FC4F-8E27-31DF7C2BC85F}" srcOrd="3" destOrd="0" parTransId="{0362C064-A821-404D-8BE5-91A48B54A277}" sibTransId="{8ECA93EF-51CB-5E4E-98A2-D61A55AE5A4C}"/>
    <dgm:cxn modelId="{5075908A-E6FC-F147-8619-FB0550A1C90B}" type="presOf" srcId="{E79C6363-7A0C-764E-B6A1-7A5FB4953E19}" destId="{95A1A57D-A270-8441-B21C-58B5835C604D}" srcOrd="0" destOrd="0" presId="urn:microsoft.com/office/officeart/2005/8/layout/venn3"/>
    <dgm:cxn modelId="{5B9ACD9E-8223-8E43-B57C-E5E84115C80A}" srcId="{A6D2C70D-DC1A-F54A-A4DE-46E33913B027}" destId="{9DD5EDA7-5357-8B48-A822-D5B162C42736}" srcOrd="0" destOrd="0" parTransId="{682D20FF-FDC3-A743-A70C-E8D5A9C4C895}" sibTransId="{D6AD6723-C9BC-DF4E-B0E7-AA11F02DAC13}"/>
    <dgm:cxn modelId="{29584B6A-F4C0-CE48-8CC4-358F7516FAD6}" srcId="{A6D2C70D-DC1A-F54A-A4DE-46E33913B027}" destId="{E79C6363-7A0C-764E-B6A1-7A5FB4953E19}" srcOrd="5" destOrd="0" parTransId="{766F1C71-2DF6-3D44-93B5-087C0BD87338}" sibTransId="{216E8A5E-8B61-DA4E-B71C-DA1958DEA35D}"/>
    <dgm:cxn modelId="{E83BE4A6-D790-1248-BB92-56A3B04D40BE}" type="presOf" srcId="{E8FD6218-CD90-FC4F-8E27-31DF7C2BC85F}" destId="{37E8E445-6177-774C-8932-018B60C0AED4}" srcOrd="0" destOrd="0" presId="urn:microsoft.com/office/officeart/2005/8/layout/venn3"/>
    <dgm:cxn modelId="{1102AE1E-630D-7C4C-84E7-80234C88B982}" type="presOf" srcId="{9CF41761-903D-7D40-9577-257CFA1C4D86}" destId="{212FCDFA-01F2-F64C-A673-E0887006648A}" srcOrd="0" destOrd="0" presId="urn:microsoft.com/office/officeart/2005/8/layout/venn3"/>
    <dgm:cxn modelId="{FD416EA9-89A2-F340-AD66-ED6B791D3150}" type="presOf" srcId="{9DD5EDA7-5357-8B48-A822-D5B162C42736}" destId="{957EF3AD-C1DA-0A44-9FA3-60B4F8F1F0F8}" srcOrd="0" destOrd="0" presId="urn:microsoft.com/office/officeart/2005/8/layout/venn3"/>
    <dgm:cxn modelId="{1444C97D-FA36-9F4C-8677-F9FB8C945C23}" type="presParOf" srcId="{7E89ECF7-0371-8C43-AF9C-18A74B71E2F3}" destId="{957EF3AD-C1DA-0A44-9FA3-60B4F8F1F0F8}" srcOrd="0" destOrd="0" presId="urn:microsoft.com/office/officeart/2005/8/layout/venn3"/>
    <dgm:cxn modelId="{D76A8E13-1D08-914E-8E43-2E257CF3BA29}" type="presParOf" srcId="{7E89ECF7-0371-8C43-AF9C-18A74B71E2F3}" destId="{409537A0-6579-1D46-AEA8-1D877B88F03B}" srcOrd="1" destOrd="0" presId="urn:microsoft.com/office/officeart/2005/8/layout/venn3"/>
    <dgm:cxn modelId="{3AC16806-3D97-6241-A55B-A7BF6AD0F7D4}" type="presParOf" srcId="{7E89ECF7-0371-8C43-AF9C-18A74B71E2F3}" destId="{C4F95CC9-F779-5641-AA76-4BC8D9EFFE15}" srcOrd="2" destOrd="0" presId="urn:microsoft.com/office/officeart/2005/8/layout/venn3"/>
    <dgm:cxn modelId="{25D5C040-DA49-E342-8406-429FFCEA8C14}" type="presParOf" srcId="{7E89ECF7-0371-8C43-AF9C-18A74B71E2F3}" destId="{96A37397-9E5B-7D45-B2B2-26F8DD3D4223}" srcOrd="3" destOrd="0" presId="urn:microsoft.com/office/officeart/2005/8/layout/venn3"/>
    <dgm:cxn modelId="{606CA741-93DB-064F-9BF2-B8A3830FEDEC}" type="presParOf" srcId="{7E89ECF7-0371-8C43-AF9C-18A74B71E2F3}" destId="{34AC6EAF-F695-4747-B01D-5BB0D645049A}" srcOrd="4" destOrd="0" presId="urn:microsoft.com/office/officeart/2005/8/layout/venn3"/>
    <dgm:cxn modelId="{D40D8B13-CB79-C048-83DB-CAA72D2D177A}" type="presParOf" srcId="{7E89ECF7-0371-8C43-AF9C-18A74B71E2F3}" destId="{680B7888-20E9-7D4B-93A2-0751B261C528}" srcOrd="5" destOrd="0" presId="urn:microsoft.com/office/officeart/2005/8/layout/venn3"/>
    <dgm:cxn modelId="{16D83E14-C61C-E24A-B714-1956107BAABD}" type="presParOf" srcId="{7E89ECF7-0371-8C43-AF9C-18A74B71E2F3}" destId="{37E8E445-6177-774C-8932-018B60C0AED4}" srcOrd="6" destOrd="0" presId="urn:microsoft.com/office/officeart/2005/8/layout/venn3"/>
    <dgm:cxn modelId="{BD1B9710-EEA6-E74B-BE50-4BFA6CA65D05}" type="presParOf" srcId="{7E89ECF7-0371-8C43-AF9C-18A74B71E2F3}" destId="{DA4D8BFE-327C-A240-A08B-753399AF31F4}" srcOrd="7" destOrd="0" presId="urn:microsoft.com/office/officeart/2005/8/layout/venn3"/>
    <dgm:cxn modelId="{A5E07973-934D-F444-B90F-BF447A5BB36A}" type="presParOf" srcId="{7E89ECF7-0371-8C43-AF9C-18A74B71E2F3}" destId="{212FCDFA-01F2-F64C-A673-E0887006648A}" srcOrd="8" destOrd="0" presId="urn:microsoft.com/office/officeart/2005/8/layout/venn3"/>
    <dgm:cxn modelId="{D1158C96-15D5-9A45-AB49-3A4EB91CA56B}" type="presParOf" srcId="{7E89ECF7-0371-8C43-AF9C-18A74B71E2F3}" destId="{2C17A508-3452-6C4E-BB59-F16102A0E606}" srcOrd="9" destOrd="0" presId="urn:microsoft.com/office/officeart/2005/8/layout/venn3"/>
    <dgm:cxn modelId="{90EC03C4-A657-A94E-BDD0-589412DD6835}" type="presParOf" srcId="{7E89ECF7-0371-8C43-AF9C-18A74B71E2F3}" destId="{95A1A57D-A270-8441-B21C-58B5835C604D}" srcOrd="1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50CA30-9B02-6948-AEFF-D38595D9D723}" type="doc">
      <dgm:prSet loTypeId="urn:microsoft.com/office/officeart/2008/layout/VerticalCircleList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73E6105-22A2-B747-8E24-F9BF857FE2DD}">
      <dgm:prSet phldrT="[Text]" custT="1"/>
      <dgm:spPr/>
      <dgm:t>
        <a:bodyPr/>
        <a:lstStyle/>
        <a:p>
          <a:r>
            <a:rPr lang="en-US" sz="2800" dirty="0" smtClean="0"/>
            <a:t>58 countries worldwide</a:t>
          </a:r>
          <a:endParaRPr lang="en-US" sz="2800" dirty="0"/>
        </a:p>
      </dgm:t>
    </dgm:pt>
    <dgm:pt modelId="{47467AB9-60F5-1F4C-80BA-7CB5AD8BC2A4}" type="parTrans" cxnId="{06CDE3AB-F0AE-B348-8488-0F0E2B5535E9}">
      <dgm:prSet/>
      <dgm:spPr/>
      <dgm:t>
        <a:bodyPr/>
        <a:lstStyle/>
        <a:p>
          <a:endParaRPr lang="en-US" sz="1400"/>
        </a:p>
      </dgm:t>
    </dgm:pt>
    <dgm:pt modelId="{5D329B12-637D-894D-9296-FAB6A581D0FF}" type="sibTrans" cxnId="{06CDE3AB-F0AE-B348-8488-0F0E2B5535E9}">
      <dgm:prSet/>
      <dgm:spPr/>
      <dgm:t>
        <a:bodyPr/>
        <a:lstStyle/>
        <a:p>
          <a:endParaRPr lang="en-US" sz="1400"/>
        </a:p>
      </dgm:t>
    </dgm:pt>
    <dgm:pt modelId="{9783689E-D80F-6F48-9D9B-299E55B875D7}">
      <dgm:prSet phldrT="[Text]" custT="1"/>
      <dgm:spPr/>
      <dgm:t>
        <a:bodyPr/>
        <a:lstStyle/>
        <a:p>
          <a:r>
            <a:rPr lang="en-US" sz="2800" dirty="0" smtClean="0"/>
            <a:t>EGI: 22 NGIs, CERN, EMBL-EBI</a:t>
          </a:r>
          <a:endParaRPr lang="en-US" sz="2800" dirty="0"/>
        </a:p>
      </dgm:t>
    </dgm:pt>
    <dgm:pt modelId="{69A56766-F247-2E41-8708-72AB0B1BA31E}" type="parTrans" cxnId="{BAFF7E66-2FB5-224C-B622-9BF7F212D75A}">
      <dgm:prSet/>
      <dgm:spPr/>
      <dgm:t>
        <a:bodyPr/>
        <a:lstStyle/>
        <a:p>
          <a:endParaRPr lang="en-US" sz="1400"/>
        </a:p>
      </dgm:t>
    </dgm:pt>
    <dgm:pt modelId="{8EB11FEF-E775-A74D-BDFB-388F5ADD692E}" type="sibTrans" cxnId="{BAFF7E66-2FB5-224C-B622-9BF7F212D75A}">
      <dgm:prSet/>
      <dgm:spPr/>
      <dgm:t>
        <a:bodyPr/>
        <a:lstStyle/>
        <a:p>
          <a:endParaRPr lang="en-US" sz="1400"/>
        </a:p>
      </dgm:t>
    </dgm:pt>
    <dgm:pt modelId="{DE0AE9DE-F47F-1940-B25C-CA0E5601F6E0}">
      <dgm:prSet phldrT="[Text]" custT="1"/>
      <dgm:spPr/>
      <dgm:t>
        <a:bodyPr/>
        <a:lstStyle/>
        <a:p>
          <a:r>
            <a:rPr lang="en-US" sz="2800" dirty="0" smtClean="0"/>
            <a:t>6 Integrated e-Infrastructures</a:t>
          </a:r>
          <a:endParaRPr lang="en-US" sz="2800" dirty="0"/>
        </a:p>
      </dgm:t>
    </dgm:pt>
    <dgm:pt modelId="{646C9162-E5D4-DB4D-A71A-53175E0BD8A2}" type="parTrans" cxnId="{04EC3158-269F-BF41-992F-F36E9A15DF22}">
      <dgm:prSet/>
      <dgm:spPr/>
      <dgm:t>
        <a:bodyPr/>
        <a:lstStyle/>
        <a:p>
          <a:endParaRPr lang="en-US" sz="1400"/>
        </a:p>
      </dgm:t>
    </dgm:pt>
    <dgm:pt modelId="{73FC0B04-C187-B844-8B36-A7DDA8426E60}" type="sibTrans" cxnId="{04EC3158-269F-BF41-992F-F36E9A15DF22}">
      <dgm:prSet/>
      <dgm:spPr/>
      <dgm:t>
        <a:bodyPr/>
        <a:lstStyle/>
        <a:p>
          <a:endParaRPr lang="en-US" sz="1400"/>
        </a:p>
      </dgm:t>
    </dgm:pt>
    <dgm:pt modelId="{F7E1CF9D-57D5-6D4D-8BC0-B0B7CD239EC9}" type="pres">
      <dgm:prSet presAssocID="{D450CA30-9B02-6948-AEFF-D38595D9D723}" presName="Name0" presStyleCnt="0">
        <dgm:presLayoutVars>
          <dgm:dir/>
        </dgm:presLayoutVars>
      </dgm:prSet>
      <dgm:spPr/>
      <dgm:t>
        <a:bodyPr/>
        <a:lstStyle/>
        <a:p>
          <a:endParaRPr lang="en-US"/>
        </a:p>
      </dgm:t>
    </dgm:pt>
    <dgm:pt modelId="{B62A09BF-E87E-2141-99E1-23FE7B7D49C1}" type="pres">
      <dgm:prSet presAssocID="{C73E6105-22A2-B747-8E24-F9BF857FE2DD}" presName="noChildren" presStyleCnt="0"/>
      <dgm:spPr/>
    </dgm:pt>
    <dgm:pt modelId="{2D78762C-E869-5B40-963A-5C457D66B602}" type="pres">
      <dgm:prSet presAssocID="{C73E6105-22A2-B747-8E24-F9BF857FE2DD}" presName="gap" presStyleCnt="0"/>
      <dgm:spPr/>
    </dgm:pt>
    <dgm:pt modelId="{DEF7C181-93A9-F44A-93B2-E55615BF3932}" type="pres">
      <dgm:prSet presAssocID="{C73E6105-22A2-B747-8E24-F9BF857FE2DD}" presName="medCircle2" presStyleLbl="vennNode1" presStyleIdx="0" presStyleCnt="3"/>
      <dgm:spPr/>
    </dgm:pt>
    <dgm:pt modelId="{A0107027-CED3-174A-873A-0ABDE453F566}" type="pres">
      <dgm:prSet presAssocID="{C73E6105-22A2-B747-8E24-F9BF857FE2DD}" presName="txLvlOnly1" presStyleLbl="revTx" presStyleIdx="0" presStyleCnt="3"/>
      <dgm:spPr/>
      <dgm:t>
        <a:bodyPr/>
        <a:lstStyle/>
        <a:p>
          <a:endParaRPr lang="en-US"/>
        </a:p>
      </dgm:t>
    </dgm:pt>
    <dgm:pt modelId="{D59CB735-FD7C-C744-BF8D-7785291589C7}" type="pres">
      <dgm:prSet presAssocID="{9783689E-D80F-6F48-9D9B-299E55B875D7}" presName="noChildren" presStyleCnt="0"/>
      <dgm:spPr/>
    </dgm:pt>
    <dgm:pt modelId="{8D60D2EE-0DE1-5443-801E-49459B4DD345}" type="pres">
      <dgm:prSet presAssocID="{9783689E-D80F-6F48-9D9B-299E55B875D7}" presName="gap" presStyleCnt="0"/>
      <dgm:spPr/>
    </dgm:pt>
    <dgm:pt modelId="{AF1E1407-7BC0-E744-AC80-979AF883083F}" type="pres">
      <dgm:prSet presAssocID="{9783689E-D80F-6F48-9D9B-299E55B875D7}" presName="medCircle2" presStyleLbl="vennNode1" presStyleIdx="1" presStyleCnt="3"/>
      <dgm:spPr>
        <a:solidFill>
          <a:schemeClr val="accent1"/>
        </a:solidFill>
      </dgm:spPr>
    </dgm:pt>
    <dgm:pt modelId="{A73451F4-98A1-7846-9B85-09BD7122D3BF}" type="pres">
      <dgm:prSet presAssocID="{9783689E-D80F-6F48-9D9B-299E55B875D7}" presName="txLvlOnly1" presStyleLbl="revTx" presStyleIdx="1" presStyleCnt="3"/>
      <dgm:spPr/>
      <dgm:t>
        <a:bodyPr/>
        <a:lstStyle/>
        <a:p>
          <a:endParaRPr lang="en-US"/>
        </a:p>
      </dgm:t>
    </dgm:pt>
    <dgm:pt modelId="{5F8C6AD5-6966-5C42-B100-C1EBB81D11FA}" type="pres">
      <dgm:prSet presAssocID="{DE0AE9DE-F47F-1940-B25C-CA0E5601F6E0}" presName="noChildren" presStyleCnt="0"/>
      <dgm:spPr/>
    </dgm:pt>
    <dgm:pt modelId="{00B85624-3D06-B049-94C4-72EDAD7C24E0}" type="pres">
      <dgm:prSet presAssocID="{DE0AE9DE-F47F-1940-B25C-CA0E5601F6E0}" presName="gap" presStyleCnt="0"/>
      <dgm:spPr/>
    </dgm:pt>
    <dgm:pt modelId="{3DD43FDF-DCDC-6142-892B-615C3524910B}" type="pres">
      <dgm:prSet presAssocID="{DE0AE9DE-F47F-1940-B25C-CA0E5601F6E0}" presName="medCircle2" presStyleLbl="vennNode1" presStyleIdx="2" presStyleCnt="3"/>
      <dgm:spPr>
        <a:solidFill>
          <a:schemeClr val="accent3"/>
        </a:solidFill>
      </dgm:spPr>
    </dgm:pt>
    <dgm:pt modelId="{681104C1-C5DB-1D4C-A260-8F1B6160BD19}" type="pres">
      <dgm:prSet presAssocID="{DE0AE9DE-F47F-1940-B25C-CA0E5601F6E0}" presName="txLvlOnly1" presStyleLbl="revTx" presStyleIdx="2" presStyleCnt="3"/>
      <dgm:spPr/>
      <dgm:t>
        <a:bodyPr/>
        <a:lstStyle/>
        <a:p>
          <a:endParaRPr lang="en-US"/>
        </a:p>
      </dgm:t>
    </dgm:pt>
  </dgm:ptLst>
  <dgm:cxnLst>
    <dgm:cxn modelId="{04EC3158-269F-BF41-992F-F36E9A15DF22}" srcId="{D450CA30-9B02-6948-AEFF-D38595D9D723}" destId="{DE0AE9DE-F47F-1940-B25C-CA0E5601F6E0}" srcOrd="2" destOrd="0" parTransId="{646C9162-E5D4-DB4D-A71A-53175E0BD8A2}" sibTransId="{73FC0B04-C187-B844-8B36-A7DDA8426E60}"/>
    <dgm:cxn modelId="{BF856041-5DC8-1943-B712-5F806ECDF9A0}" type="presOf" srcId="{DE0AE9DE-F47F-1940-B25C-CA0E5601F6E0}" destId="{681104C1-C5DB-1D4C-A260-8F1B6160BD19}" srcOrd="0" destOrd="0" presId="urn:microsoft.com/office/officeart/2008/layout/VerticalCircleList"/>
    <dgm:cxn modelId="{B4DB45E2-3B1B-F34E-AA72-435184A0E78C}" type="presOf" srcId="{C73E6105-22A2-B747-8E24-F9BF857FE2DD}" destId="{A0107027-CED3-174A-873A-0ABDE453F566}" srcOrd="0" destOrd="0" presId="urn:microsoft.com/office/officeart/2008/layout/VerticalCircleList"/>
    <dgm:cxn modelId="{06CDE3AB-F0AE-B348-8488-0F0E2B5535E9}" srcId="{D450CA30-9B02-6948-AEFF-D38595D9D723}" destId="{C73E6105-22A2-B747-8E24-F9BF857FE2DD}" srcOrd="0" destOrd="0" parTransId="{47467AB9-60F5-1F4C-80BA-7CB5AD8BC2A4}" sibTransId="{5D329B12-637D-894D-9296-FAB6A581D0FF}"/>
    <dgm:cxn modelId="{B8F2C0DB-7A83-0244-B78D-7A8D50CB4AE2}" type="presOf" srcId="{9783689E-D80F-6F48-9D9B-299E55B875D7}" destId="{A73451F4-98A1-7846-9B85-09BD7122D3BF}" srcOrd="0" destOrd="0" presId="urn:microsoft.com/office/officeart/2008/layout/VerticalCircleList"/>
    <dgm:cxn modelId="{20E9A2AE-FDBB-784D-99A2-CFDDDFC6712F}" type="presOf" srcId="{D450CA30-9B02-6948-AEFF-D38595D9D723}" destId="{F7E1CF9D-57D5-6D4D-8BC0-B0B7CD239EC9}" srcOrd="0" destOrd="0" presId="urn:microsoft.com/office/officeart/2008/layout/VerticalCircleList"/>
    <dgm:cxn modelId="{BAFF7E66-2FB5-224C-B622-9BF7F212D75A}" srcId="{D450CA30-9B02-6948-AEFF-D38595D9D723}" destId="{9783689E-D80F-6F48-9D9B-299E55B875D7}" srcOrd="1" destOrd="0" parTransId="{69A56766-F247-2E41-8708-72AB0B1BA31E}" sibTransId="{8EB11FEF-E775-A74D-BDFB-388F5ADD692E}"/>
    <dgm:cxn modelId="{D7806FF1-6D3E-D945-8D28-365B3CAA8951}" type="presParOf" srcId="{F7E1CF9D-57D5-6D4D-8BC0-B0B7CD239EC9}" destId="{B62A09BF-E87E-2141-99E1-23FE7B7D49C1}" srcOrd="0" destOrd="0" presId="urn:microsoft.com/office/officeart/2008/layout/VerticalCircleList"/>
    <dgm:cxn modelId="{A5B6D5A5-B5B9-644D-BB2B-E3A3BBF64431}" type="presParOf" srcId="{B62A09BF-E87E-2141-99E1-23FE7B7D49C1}" destId="{2D78762C-E869-5B40-963A-5C457D66B602}" srcOrd="0" destOrd="0" presId="urn:microsoft.com/office/officeart/2008/layout/VerticalCircleList"/>
    <dgm:cxn modelId="{714DD8A9-9D06-174D-882D-A39F9FBE1B20}" type="presParOf" srcId="{B62A09BF-E87E-2141-99E1-23FE7B7D49C1}" destId="{DEF7C181-93A9-F44A-93B2-E55615BF3932}" srcOrd="1" destOrd="0" presId="urn:microsoft.com/office/officeart/2008/layout/VerticalCircleList"/>
    <dgm:cxn modelId="{FEF2B1DF-B231-344A-B8D3-38F32DE89758}" type="presParOf" srcId="{B62A09BF-E87E-2141-99E1-23FE7B7D49C1}" destId="{A0107027-CED3-174A-873A-0ABDE453F566}" srcOrd="2" destOrd="0" presId="urn:microsoft.com/office/officeart/2008/layout/VerticalCircleList"/>
    <dgm:cxn modelId="{E6132649-AA09-7345-B5DB-F5C4917C978C}" type="presParOf" srcId="{F7E1CF9D-57D5-6D4D-8BC0-B0B7CD239EC9}" destId="{D59CB735-FD7C-C744-BF8D-7785291589C7}" srcOrd="1" destOrd="0" presId="urn:microsoft.com/office/officeart/2008/layout/VerticalCircleList"/>
    <dgm:cxn modelId="{520BC11B-1F10-9841-9235-0AD17E4BC19B}" type="presParOf" srcId="{D59CB735-FD7C-C744-BF8D-7785291589C7}" destId="{8D60D2EE-0DE1-5443-801E-49459B4DD345}" srcOrd="0" destOrd="0" presId="urn:microsoft.com/office/officeart/2008/layout/VerticalCircleList"/>
    <dgm:cxn modelId="{85A55FCE-4632-7544-A263-D8DAA388C393}" type="presParOf" srcId="{D59CB735-FD7C-C744-BF8D-7785291589C7}" destId="{AF1E1407-7BC0-E744-AC80-979AF883083F}" srcOrd="1" destOrd="0" presId="urn:microsoft.com/office/officeart/2008/layout/VerticalCircleList"/>
    <dgm:cxn modelId="{C5D3653D-B9C3-134E-BE02-C27F17ED2D9E}" type="presParOf" srcId="{D59CB735-FD7C-C744-BF8D-7785291589C7}" destId="{A73451F4-98A1-7846-9B85-09BD7122D3BF}" srcOrd="2" destOrd="0" presId="urn:microsoft.com/office/officeart/2008/layout/VerticalCircleList"/>
    <dgm:cxn modelId="{C5CCF1AB-DC27-0842-AC31-45BCF1052480}" type="presParOf" srcId="{F7E1CF9D-57D5-6D4D-8BC0-B0B7CD239EC9}" destId="{5F8C6AD5-6966-5C42-B100-C1EBB81D11FA}" srcOrd="2" destOrd="0" presId="urn:microsoft.com/office/officeart/2008/layout/VerticalCircleList"/>
    <dgm:cxn modelId="{10A4F786-EADF-5340-A779-A7D5B0C8A7AB}" type="presParOf" srcId="{5F8C6AD5-6966-5C42-B100-C1EBB81D11FA}" destId="{00B85624-3D06-B049-94C4-72EDAD7C24E0}" srcOrd="0" destOrd="0" presId="urn:microsoft.com/office/officeart/2008/layout/VerticalCircleList"/>
    <dgm:cxn modelId="{9EA06D80-FCA2-334D-BBE4-701981C16BB0}" type="presParOf" srcId="{5F8C6AD5-6966-5C42-B100-C1EBB81D11FA}" destId="{3DD43FDF-DCDC-6142-892B-615C3524910B}" srcOrd="1" destOrd="0" presId="urn:microsoft.com/office/officeart/2008/layout/VerticalCircleList"/>
    <dgm:cxn modelId="{DB994D92-09D7-314D-8C22-74565AE2875A}" type="presParOf" srcId="{5F8C6AD5-6966-5C42-B100-C1EBB81D11FA}" destId="{681104C1-C5DB-1D4C-A260-8F1B6160BD19}" srcOrd="2" destOrd="0" presId="urn:microsoft.com/office/officeart/2008/layout/VerticalCircleList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7EF3AD-C1DA-0A44-9FA3-60B4F8F1F0F8}">
      <dsp:nvSpPr>
        <dsp:cNvPr id="0" name=""/>
        <dsp:cNvSpPr/>
      </dsp:nvSpPr>
      <dsp:spPr>
        <a:xfrm>
          <a:off x="1085" y="1290569"/>
          <a:ext cx="1777565" cy="1777565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825" tIns="25400" rIns="97825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650,000 CPU Cores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2"/>
              </a:solidFill>
            </a:rPr>
            <a:t>+23.6%</a:t>
          </a:r>
          <a:endParaRPr lang="en-US" sz="2400" b="1" kern="1200" dirty="0">
            <a:solidFill>
              <a:schemeClr val="accent2"/>
            </a:solidFill>
          </a:endParaRPr>
        </a:p>
      </dsp:txBody>
      <dsp:txXfrm>
        <a:off x="261403" y="1550887"/>
        <a:ext cx="1256929" cy="1256929"/>
      </dsp:txXfrm>
    </dsp:sp>
    <dsp:sp modelId="{C4F95CC9-F779-5641-AA76-4BC8D9EFFE15}">
      <dsp:nvSpPr>
        <dsp:cNvPr id="0" name=""/>
        <dsp:cNvSpPr/>
      </dsp:nvSpPr>
      <dsp:spPr>
        <a:xfrm>
          <a:off x="1423137" y="1290569"/>
          <a:ext cx="1777565" cy="1777565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2250053"/>
                <a:satOff val="-3376"/>
                <a:lumOff val="-549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2250053"/>
                <a:satOff val="-3376"/>
                <a:lumOff val="-549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2250053"/>
                <a:satOff val="-3376"/>
                <a:lumOff val="-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825" tIns="25400" rIns="97825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500 PB of storage</a:t>
          </a:r>
          <a:endParaRPr lang="en-US" sz="2000" kern="1200" dirty="0"/>
        </a:p>
      </dsp:txBody>
      <dsp:txXfrm>
        <a:off x="1683455" y="1550887"/>
        <a:ext cx="1256929" cy="1256929"/>
      </dsp:txXfrm>
    </dsp:sp>
    <dsp:sp modelId="{34AC6EAF-F695-4747-B01D-5BB0D645049A}">
      <dsp:nvSpPr>
        <dsp:cNvPr id="0" name=""/>
        <dsp:cNvSpPr/>
      </dsp:nvSpPr>
      <dsp:spPr>
        <a:xfrm>
          <a:off x="2845190" y="1296150"/>
          <a:ext cx="1777565" cy="1777565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4500106"/>
                <a:satOff val="-6752"/>
                <a:lumOff val="-1098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4500106"/>
                <a:satOff val="-6752"/>
                <a:lumOff val="-1098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4500106"/>
                <a:satOff val="-6752"/>
                <a:lumOff val="-1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825" tIns="25400" rIns="97825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22 Cloud providers</a:t>
          </a:r>
          <a:endParaRPr lang="en-US" sz="2000" kern="1200" dirty="0"/>
        </a:p>
      </dsp:txBody>
      <dsp:txXfrm>
        <a:off x="3105508" y="1556468"/>
        <a:ext cx="1256929" cy="1256929"/>
      </dsp:txXfrm>
    </dsp:sp>
    <dsp:sp modelId="{37E8E445-6177-774C-8932-018B60C0AED4}">
      <dsp:nvSpPr>
        <dsp:cNvPr id="0" name=""/>
        <dsp:cNvSpPr/>
      </dsp:nvSpPr>
      <dsp:spPr>
        <a:xfrm>
          <a:off x="4267243" y="1290569"/>
          <a:ext cx="1777565" cy="1777565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6750160"/>
                <a:satOff val="-10128"/>
                <a:lumOff val="-1647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6750160"/>
                <a:satOff val="-10128"/>
                <a:lumOff val="-1647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6750160"/>
                <a:satOff val="-10128"/>
                <a:lumOff val="-1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825" tIns="25400" rIns="97825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325 resource providers</a:t>
          </a:r>
          <a:endParaRPr lang="en-US" sz="2000" kern="1200" dirty="0"/>
        </a:p>
      </dsp:txBody>
      <dsp:txXfrm>
        <a:off x="4527561" y="1550887"/>
        <a:ext cx="1256929" cy="1256929"/>
      </dsp:txXfrm>
    </dsp:sp>
    <dsp:sp modelId="{212FCDFA-01F2-F64C-A673-E0887006648A}">
      <dsp:nvSpPr>
        <dsp:cNvPr id="0" name=""/>
        <dsp:cNvSpPr/>
      </dsp:nvSpPr>
      <dsp:spPr>
        <a:xfrm>
          <a:off x="5689296" y="1290569"/>
          <a:ext cx="1777565" cy="1777565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9000212"/>
                <a:satOff val="-13504"/>
                <a:lumOff val="-2196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9000212"/>
                <a:satOff val="-13504"/>
                <a:lumOff val="-2196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9000212"/>
                <a:satOff val="-13504"/>
                <a:lumOff val="-21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825" tIns="25400" rIns="97825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46,000 users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2"/>
              </a:solidFill>
            </a:rPr>
            <a:t>+21%</a:t>
          </a:r>
          <a:endParaRPr lang="en-US" sz="2400" kern="1200" dirty="0"/>
        </a:p>
      </dsp:txBody>
      <dsp:txXfrm>
        <a:off x="5949614" y="1550887"/>
        <a:ext cx="1256929" cy="1256929"/>
      </dsp:txXfrm>
    </dsp:sp>
    <dsp:sp modelId="{95A1A57D-A270-8441-B21C-58B5835C604D}">
      <dsp:nvSpPr>
        <dsp:cNvPr id="0" name=""/>
        <dsp:cNvSpPr/>
      </dsp:nvSpPr>
      <dsp:spPr>
        <a:xfrm>
          <a:off x="7111348" y="1290569"/>
          <a:ext cx="1777565" cy="1777565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11250266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11250266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11250266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7825" tIns="25400" rIns="97825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+3,000 research papers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504D"/>
              </a:solidFill>
            </a:rPr>
            <a:t>&gt; 780 in 2016</a:t>
          </a:r>
          <a:endParaRPr lang="en-US" sz="2400" b="1" kern="1200" dirty="0">
            <a:solidFill>
              <a:srgbClr val="C0504D"/>
            </a:solidFill>
          </a:endParaRPr>
        </a:p>
      </dsp:txBody>
      <dsp:txXfrm>
        <a:off x="7371666" y="1550887"/>
        <a:ext cx="1256929" cy="12569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F7C181-93A9-F44A-93B2-E55615BF3932}">
      <dsp:nvSpPr>
        <dsp:cNvPr id="0" name=""/>
        <dsp:cNvSpPr/>
      </dsp:nvSpPr>
      <dsp:spPr>
        <a:xfrm>
          <a:off x="226033" y="75032"/>
          <a:ext cx="862079" cy="862079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0107027-CED3-174A-873A-0ABDE453F566}">
      <dsp:nvSpPr>
        <dsp:cNvPr id="0" name=""/>
        <dsp:cNvSpPr/>
      </dsp:nvSpPr>
      <dsp:spPr>
        <a:xfrm>
          <a:off x="657073" y="75032"/>
          <a:ext cx="4599510" cy="86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58 countries worldwide</a:t>
          </a:r>
          <a:endParaRPr lang="en-US" sz="2800" kern="1200" dirty="0"/>
        </a:p>
      </dsp:txBody>
      <dsp:txXfrm>
        <a:off x="657073" y="75032"/>
        <a:ext cx="4599510" cy="862079"/>
      </dsp:txXfrm>
    </dsp:sp>
    <dsp:sp modelId="{AF1E1407-7BC0-E744-AC80-979AF883083F}">
      <dsp:nvSpPr>
        <dsp:cNvPr id="0" name=""/>
        <dsp:cNvSpPr/>
      </dsp:nvSpPr>
      <dsp:spPr>
        <a:xfrm>
          <a:off x="226033" y="937112"/>
          <a:ext cx="862079" cy="862079"/>
        </a:xfrm>
        <a:prstGeom prst="ellipse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73451F4-98A1-7846-9B85-09BD7122D3BF}">
      <dsp:nvSpPr>
        <dsp:cNvPr id="0" name=""/>
        <dsp:cNvSpPr/>
      </dsp:nvSpPr>
      <dsp:spPr>
        <a:xfrm>
          <a:off x="657073" y="937112"/>
          <a:ext cx="4599510" cy="86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EGI: 22 NGIs, CERN, EMBL-EBI</a:t>
          </a:r>
          <a:endParaRPr lang="en-US" sz="2800" kern="1200" dirty="0"/>
        </a:p>
      </dsp:txBody>
      <dsp:txXfrm>
        <a:off x="657073" y="937112"/>
        <a:ext cx="4599510" cy="862079"/>
      </dsp:txXfrm>
    </dsp:sp>
    <dsp:sp modelId="{3DD43FDF-DCDC-6142-892B-615C3524910B}">
      <dsp:nvSpPr>
        <dsp:cNvPr id="0" name=""/>
        <dsp:cNvSpPr/>
      </dsp:nvSpPr>
      <dsp:spPr>
        <a:xfrm>
          <a:off x="226033" y="1799191"/>
          <a:ext cx="862079" cy="862079"/>
        </a:xfrm>
        <a:prstGeom prst="ellipse">
          <a:avLst/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81104C1-C5DB-1D4C-A260-8F1B6160BD19}">
      <dsp:nvSpPr>
        <dsp:cNvPr id="0" name=""/>
        <dsp:cNvSpPr/>
      </dsp:nvSpPr>
      <dsp:spPr>
        <a:xfrm>
          <a:off x="657073" y="1799191"/>
          <a:ext cx="4599510" cy="86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6 Integrated e-Infrastructures</a:t>
          </a:r>
          <a:endParaRPr lang="en-US" sz="2800" kern="1200" dirty="0"/>
        </a:p>
      </dsp:txBody>
      <dsp:txXfrm>
        <a:off x="657073" y="1799191"/>
        <a:ext cx="4599510" cy="862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8F682-7966-4F36-8C65-12C6AC282E64}" type="datetimeFigureOut">
              <a:rPr lang="en-GB" smtClean="0"/>
              <a:t>25/04/16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037CF-4AF3-4EA8-B0EF-23260E3D6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2209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4EA1F-7887-426C-BD0E-29F38E7AB4A2}" type="datetimeFigureOut">
              <a:rPr lang="nl-NL" smtClean="0"/>
              <a:t>25/04/16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58AE9-46A5-49CB-B815-3CC2120EE8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4887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072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service can be in a different design phase defines as follows: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discovery: researching users needs, exploring technological or policy constraints;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alpha: prototype available for closed set of users;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beta: service being developed while available for testing publicly;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production: service available in the live environment meeting security/performance requirements; 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retired: the service is not anymore offered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9536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0886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6250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3758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727411" y="3643200"/>
            <a:ext cx="5689178" cy="431477"/>
          </a:xfrm>
        </p:spPr>
        <p:txBody>
          <a:bodyPr/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noProof="0" dirty="0" smtClean="0"/>
              <a:t>function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1268761"/>
            <a:ext cx="7772400" cy="144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Title</a:t>
            </a:r>
            <a:endParaRPr lang="en-GB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23200"/>
            <a:ext cx="6400800" cy="504056"/>
          </a:xfrm>
        </p:spPr>
        <p:txBody>
          <a:bodyPr>
            <a:noAutofit/>
          </a:bodyPr>
          <a:lstStyle>
            <a:lvl1pPr marL="0" indent="0" algn="ctr"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Author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07503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67544" y="1340768"/>
            <a:ext cx="3815655" cy="47847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572000" y="1341438"/>
            <a:ext cx="4320480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62824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67544" y="1341438"/>
            <a:ext cx="8424936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4082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457200" y="134104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 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94506" y="2378745"/>
            <a:ext cx="4040188" cy="377440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850705" y="134104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822601" y="2391445"/>
            <a:ext cx="4041775" cy="377440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6986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1913" y="637698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....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8F825-1F28-5940-9C1C-DA39F8984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96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727411" y="3643200"/>
            <a:ext cx="5689178" cy="431477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noProof="0" dirty="0" smtClean="0"/>
              <a:t>function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1268761"/>
            <a:ext cx="7772400" cy="144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Title</a:t>
            </a:r>
            <a:endParaRPr lang="en-GB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23200"/>
            <a:ext cx="6400800" cy="5040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Author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07503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EC0E5B-B6D5-4F11-B9A2-3E85F17883EE}" type="datetimeFigureOut">
              <a:rPr lang="en-GB" smtClean="0"/>
              <a:t>25/04/16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7504E1-1AF2-4D77-B312-87A8A7BD6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12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2901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8593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theme" Target="../theme/theme2.xml"/><Relationship Id="rId9" Type="http://schemas.openxmlformats.org/officeDocument/2006/relationships/image" Target="../media/image4.png"/><Relationship Id="rId10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hyperlink" Target="http://creativecommons.org/licenses/by/4.0/" TargetMode="External"/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79394" y="1412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GB" noProof="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79394" y="263691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GB" noProof="0" dirty="0" smtClean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9" y="4581128"/>
            <a:ext cx="1728191" cy="1313426"/>
          </a:xfrm>
          <a:prstGeom prst="rect">
            <a:avLst/>
          </a:prstGeom>
        </p:spPr>
      </p:pic>
      <p:sp>
        <p:nvSpPr>
          <p:cNvPr id="12" name="Rechthoek 11"/>
          <p:cNvSpPr/>
          <p:nvPr/>
        </p:nvSpPr>
        <p:spPr>
          <a:xfrm>
            <a:off x="437129" y="6021288"/>
            <a:ext cx="8465149" cy="45719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22"/>
          <p:cNvSpPr txBox="1"/>
          <p:nvPr/>
        </p:nvSpPr>
        <p:spPr>
          <a:xfrm>
            <a:off x="752684" y="6153342"/>
            <a:ext cx="1097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smtClean="0">
                <a:solidFill>
                  <a:srgbClr val="0066B0"/>
                </a:solidFill>
                <a:latin typeface="Segoe UI" pitchFamily="34" charset="0"/>
                <a:cs typeface="Segoe UI" pitchFamily="34" charset="0"/>
              </a:rPr>
              <a:t>www.egi.eu</a:t>
            </a:r>
            <a:endParaRPr lang="nl-NL" sz="1200" b="1" dirty="0">
              <a:solidFill>
                <a:srgbClr val="0066B0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1" name="Afbeelding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381328"/>
            <a:ext cx="657870" cy="442623"/>
          </a:xfrm>
          <a:prstGeom prst="rect">
            <a:avLst/>
          </a:prstGeom>
        </p:spPr>
      </p:pic>
      <p:sp>
        <p:nvSpPr>
          <p:cNvPr id="13" name="Tekstvak 10"/>
          <p:cNvSpPr txBox="1"/>
          <p:nvPr/>
        </p:nvSpPr>
        <p:spPr>
          <a:xfrm>
            <a:off x="479394" y="6402584"/>
            <a:ext cx="755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00" b="0" dirty="0" smtClean="0">
                <a:latin typeface="Segoe UI" pitchFamily="34" charset="0"/>
                <a:cs typeface="Segoe UI" pitchFamily="34" charset="0"/>
              </a:rPr>
              <a:t>EGI-Engage is co-funded by the Horizon 2020 Framework Programme</a:t>
            </a:r>
          </a:p>
          <a:p>
            <a:pPr algn="r"/>
            <a:r>
              <a:rPr lang="nl-NL" sz="1000" b="0" baseline="0" dirty="0" smtClean="0">
                <a:latin typeface="Segoe UI" pitchFamily="34" charset="0"/>
                <a:cs typeface="Segoe UI" pitchFamily="34" charset="0"/>
              </a:rPr>
              <a:t>  </a:t>
            </a:r>
            <a:r>
              <a:rPr lang="nl-NL" sz="1000" b="0" dirty="0" smtClean="0">
                <a:latin typeface="Segoe UI" pitchFamily="34" charset="0"/>
                <a:cs typeface="Segoe UI" pitchFamily="34" charset="0"/>
              </a:rPr>
              <a:t>of the European Union under grant number 654142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nl-NL" sz="1000" b="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9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66B0"/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sz="2800" b="1" kern="1200" baseline="0">
          <a:solidFill>
            <a:schemeClr val="tx1">
              <a:lumMod val="75000"/>
              <a:lumOff val="25000"/>
            </a:schemeClr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9" y="0"/>
            <a:ext cx="6534150" cy="4705350"/>
          </a:xfrm>
          <a:prstGeom prst="rect">
            <a:avLst/>
          </a:prstGeom>
        </p:spPr>
      </p:pic>
      <p:sp>
        <p:nvSpPr>
          <p:cNvPr id="4" name="Rechthoek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rgbClr val="4F85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44816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22" name="Tekstvak 21"/>
          <p:cNvSpPr txBox="1"/>
          <p:nvPr/>
        </p:nvSpPr>
        <p:spPr>
          <a:xfrm>
            <a:off x="8508016" y="6525344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72553E7-13AD-41CB-B8D3-4C5279D6D1DB}" type="slidenum">
              <a:rPr lang="nl-NL" sz="800" b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‹#›</a:t>
            </a:fld>
            <a:endParaRPr lang="nl-NL" sz="105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9" name="Tekstvak 21"/>
          <p:cNvSpPr txBox="1"/>
          <p:nvPr/>
        </p:nvSpPr>
        <p:spPr>
          <a:xfrm>
            <a:off x="179512" y="6525344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83F7A1C-40F7-5F43-85CD-9B50E60F16AA}" type="datetime1">
              <a:rPr lang="en-US" sz="800" b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25/04/16</a:t>
            </a:fld>
            <a:endParaRPr lang="nl-NL" sz="105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0" y="188640"/>
            <a:ext cx="1082732" cy="99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7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52" r:id="rId2"/>
    <p:sldLayoutId id="2147483653" r:id="rId3"/>
    <p:sldLayoutId id="2147483688" r:id="rId4"/>
    <p:sldLayoutId id="2147483689" r:id="rId5"/>
    <p:sldLayoutId id="2147483690" r:id="rId6"/>
    <p:sldLayoutId id="2147483691" r:id="rId7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r" defTabSz="914400" rtl="0" eaLnBrk="1" latinLnBrk="0" hangingPunct="1">
        <a:spcBef>
          <a:spcPct val="0"/>
        </a:spcBef>
        <a:buNone/>
        <a:defRPr sz="3000" b="1" kern="1200">
          <a:solidFill>
            <a:srgbClr val="4F85C3"/>
          </a:solidFill>
          <a:latin typeface="Segoe UI" pitchFamily="34" charset="0"/>
          <a:ea typeface="+mj-ea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4pPr>
      <a:lvl5pPr marL="1828800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845" userDrawn="1">
          <p15:clr>
            <a:srgbClr val="F26B43"/>
          </p15:clr>
        </p15:guide>
        <p15:guide id="2" pos="295" userDrawn="1">
          <p15:clr>
            <a:srgbClr val="F26B43"/>
          </p15:clr>
        </p15:guide>
        <p15:guide id="3" pos="5602" userDrawn="1">
          <p15:clr>
            <a:srgbClr val="F26B43"/>
          </p15:clr>
        </p15:guide>
        <p15:guide id="4" orient="horz" pos="388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9" y="4581128"/>
            <a:ext cx="1728191" cy="1313426"/>
          </a:xfrm>
          <a:prstGeom prst="rect">
            <a:avLst/>
          </a:prstGeom>
        </p:spPr>
      </p:pic>
      <p:sp>
        <p:nvSpPr>
          <p:cNvPr id="12" name="Rechthoek 11"/>
          <p:cNvSpPr/>
          <p:nvPr/>
        </p:nvSpPr>
        <p:spPr>
          <a:xfrm>
            <a:off x="437129" y="6021288"/>
            <a:ext cx="8465149" cy="45719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22"/>
          <p:cNvSpPr txBox="1"/>
          <p:nvPr/>
        </p:nvSpPr>
        <p:spPr>
          <a:xfrm>
            <a:off x="752684" y="6153342"/>
            <a:ext cx="1097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smtClean="0">
                <a:solidFill>
                  <a:srgbClr val="0066B0"/>
                </a:solidFill>
                <a:latin typeface="Segoe UI" pitchFamily="34" charset="0"/>
                <a:cs typeface="Segoe UI" pitchFamily="34" charset="0"/>
              </a:rPr>
              <a:t>www.egi.eu</a:t>
            </a:r>
            <a:endParaRPr lang="nl-NL" sz="1200" b="1" dirty="0">
              <a:solidFill>
                <a:srgbClr val="0066B0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5659" y="1124744"/>
            <a:ext cx="757874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b="1" kern="120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Thank you</a:t>
            </a:r>
            <a:r>
              <a:rPr lang="en-GB" sz="3600" b="1" kern="1200" baseline="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 for your attention.</a:t>
            </a:r>
          </a:p>
          <a:p>
            <a:pPr algn="ctr"/>
            <a:endParaRPr lang="en-GB" sz="3600" b="1" kern="1200" noProof="0" dirty="0" smtClean="0">
              <a:solidFill>
                <a:srgbClr val="0066B0"/>
              </a:solidFill>
              <a:latin typeface="Segoe UI" pitchFamily="34" charset="0"/>
              <a:ea typeface="Verdana" panose="020B0604030504040204" pitchFamily="34" charset="0"/>
              <a:cs typeface="Segoe UI" pitchFamily="34" charset="0"/>
            </a:endParaRPr>
          </a:p>
          <a:p>
            <a:pPr algn="ctr"/>
            <a:endParaRPr lang="en-GB" sz="2400" b="1" i="1" kern="1200" noProof="0" dirty="0" smtClean="0">
              <a:solidFill>
                <a:srgbClr val="0066B0"/>
              </a:solidFill>
              <a:latin typeface="Segoe UI" pitchFamily="34" charset="0"/>
              <a:ea typeface="Verdana" panose="020B0604030504040204" pitchFamily="34" charset="0"/>
              <a:cs typeface="Segoe UI" pitchFamily="34" charset="0"/>
            </a:endParaRPr>
          </a:p>
          <a:p>
            <a:pPr algn="l"/>
            <a:r>
              <a:rPr lang="en-GB" sz="2800" b="1" i="1" kern="120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Questions?</a:t>
            </a:r>
          </a:p>
        </p:txBody>
      </p:sp>
      <p:pic>
        <p:nvPicPr>
          <p:cNvPr id="7" name="Afbeelding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381328"/>
            <a:ext cx="657870" cy="442623"/>
          </a:xfrm>
          <a:prstGeom prst="rect">
            <a:avLst/>
          </a:prstGeom>
        </p:spPr>
      </p:pic>
      <p:sp>
        <p:nvSpPr>
          <p:cNvPr id="10" name="Tekstvak 10"/>
          <p:cNvSpPr txBox="1"/>
          <p:nvPr/>
        </p:nvSpPr>
        <p:spPr>
          <a:xfrm>
            <a:off x="479394" y="6402584"/>
            <a:ext cx="755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This work by Parties of the EGI-Engage Consortium</a:t>
            </a:r>
            <a:r>
              <a:rPr lang="en-GB" sz="1000" baseline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is licensed under a </a:t>
            </a:r>
          </a:p>
          <a:p>
            <a:pPr algn="r"/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  <a:hlinkClick r:id="rId6"/>
              </a:rPr>
              <a:t>Creative Commons Attribution 4.0 International License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nl-NL" sz="1000" b="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63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66B0"/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sz="2800" b="1" kern="1200" baseline="0">
          <a:solidFill>
            <a:schemeClr val="tx1">
              <a:lumMod val="75000"/>
              <a:lumOff val="25000"/>
            </a:schemeClr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diagramLayout" Target="../diagrams/layout2.xml"/><Relationship Id="rId12" Type="http://schemas.openxmlformats.org/officeDocument/2006/relationships/diagramQuickStyle" Target="../diagrams/quickStyle2.xml"/><Relationship Id="rId13" Type="http://schemas.openxmlformats.org/officeDocument/2006/relationships/diagramColors" Target="../diagrams/colors2.xml"/><Relationship Id="rId14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gif"/><Relationship Id="rId5" Type="http://schemas.openxmlformats.org/officeDocument/2006/relationships/diagramData" Target="../diagrams/data1.xml"/><Relationship Id="rId6" Type="http://schemas.openxmlformats.org/officeDocument/2006/relationships/diagramLayout" Target="../diagrams/layout1.xml"/><Relationship Id="rId7" Type="http://schemas.openxmlformats.org/officeDocument/2006/relationships/diagramQuickStyle" Target="../diagrams/quickStyle1.xml"/><Relationship Id="rId8" Type="http://schemas.openxmlformats.org/officeDocument/2006/relationships/diagramColors" Target="../diagrams/colors1.xml"/><Relationship Id="rId9" Type="http://schemas.microsoft.com/office/2007/relationships/diagramDrawing" Target="../diagrams/drawing1.xml"/><Relationship Id="rId10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6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33.png"/><Relationship Id="rId5" Type="http://schemas.openxmlformats.org/officeDocument/2006/relationships/image" Target="../media/image34.gif"/><Relationship Id="rId6" Type="http://schemas.openxmlformats.org/officeDocument/2006/relationships/image" Target="../media/image35.gif"/><Relationship Id="rId7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appdb.egi.eu/store/swappliance/egi.eudat.integration.pilot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8206680" cy="1440000"/>
          </a:xfrm>
        </p:spPr>
        <p:txBody>
          <a:bodyPr>
            <a:normAutofit fontScale="90000"/>
          </a:bodyPr>
          <a:lstStyle/>
          <a:p>
            <a:pPr algn="ctr"/>
            <a:r>
              <a:rPr lang="en-GB" altLang="en-US" sz="3200" dirty="0"/>
              <a:t>EGI-EUDAT Integration Activity</a:t>
            </a:r>
            <a:br>
              <a:rPr lang="en-GB" altLang="en-US" sz="3200" dirty="0"/>
            </a:br>
            <a:r>
              <a:rPr lang="en-GB" sz="3600" dirty="0"/>
              <a:t>Pair Data and High-throughput Computing Resource Together</a:t>
            </a:r>
            <a:r>
              <a:rPr lang="en-GB" dirty="0" smtClean="0"/>
              <a:t>	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090746" y="3573017"/>
            <a:ext cx="35694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Diego Scardaci</a:t>
            </a:r>
            <a:r>
              <a:rPr lang="it-IT" sz="2000" dirty="0" smtClean="0"/>
              <a:t>, </a:t>
            </a:r>
            <a:r>
              <a:rPr lang="it-IT" sz="2000" i="1" dirty="0" err="1"/>
              <a:t>EGI.eu</a:t>
            </a:r>
            <a:endParaRPr lang="it-IT" sz="2000" i="1" dirty="0"/>
          </a:p>
          <a:p>
            <a:r>
              <a:rPr lang="it-IT" sz="2000" dirty="0"/>
              <a:t>Matthew </a:t>
            </a:r>
            <a:r>
              <a:rPr lang="it-IT" sz="2000" dirty="0" err="1"/>
              <a:t>Viljoen</a:t>
            </a:r>
            <a:r>
              <a:rPr lang="it-IT" sz="2000" dirty="0"/>
              <a:t>, </a:t>
            </a:r>
            <a:r>
              <a:rPr lang="it-IT" sz="2000" i="1" dirty="0" err="1"/>
              <a:t>EGI.eu</a:t>
            </a:r>
            <a:endParaRPr lang="it-IT" sz="2000" i="1" dirty="0"/>
          </a:p>
          <a:p>
            <a:r>
              <a:rPr lang="it-IT" sz="2000" dirty="0" err="1"/>
              <a:t>Dejan</a:t>
            </a:r>
            <a:r>
              <a:rPr lang="it-IT" sz="2000" dirty="0"/>
              <a:t> </a:t>
            </a:r>
            <a:r>
              <a:rPr lang="it-IT" sz="2000" dirty="0" err="1"/>
              <a:t>Vitlacil</a:t>
            </a:r>
            <a:r>
              <a:rPr lang="it-IT" sz="2000" dirty="0"/>
              <a:t>, </a:t>
            </a:r>
            <a:r>
              <a:rPr lang="it-IT" sz="2000" i="1" dirty="0"/>
              <a:t>KTH</a:t>
            </a:r>
            <a:r>
              <a:rPr lang="it-IT" sz="2000" dirty="0"/>
              <a:t> </a:t>
            </a:r>
          </a:p>
          <a:p>
            <a:r>
              <a:rPr lang="it-IT" sz="2000" dirty="0"/>
              <a:t>Giuseppe </a:t>
            </a:r>
            <a:r>
              <a:rPr lang="it-IT" sz="2000" dirty="0" err="1"/>
              <a:t>Fiameni</a:t>
            </a:r>
            <a:r>
              <a:rPr lang="it-IT" sz="2000" dirty="0"/>
              <a:t>, </a:t>
            </a:r>
            <a:r>
              <a:rPr lang="it-IT" sz="2000" i="1" dirty="0"/>
              <a:t>CINECA</a:t>
            </a:r>
            <a:r>
              <a:rPr lang="it-IT" sz="2000" dirty="0"/>
              <a:t> </a:t>
            </a:r>
            <a:endParaRPr lang="it-IT" sz="2000" dirty="0" smtClean="0"/>
          </a:p>
          <a:p>
            <a:r>
              <a:rPr lang="it-IT" sz="2000" i="1" dirty="0" smtClean="0"/>
              <a:t>Yin Chen</a:t>
            </a:r>
            <a:r>
              <a:rPr lang="it-IT" sz="2000" dirty="0" smtClean="0"/>
              <a:t>, </a:t>
            </a:r>
            <a:r>
              <a:rPr lang="it-IT" sz="2000" i="1" dirty="0" err="1" smtClean="0"/>
              <a:t>EGI.eu</a:t>
            </a:r>
            <a:endParaRPr lang="it-IT" sz="2000" i="1" dirty="0"/>
          </a:p>
        </p:txBody>
      </p:sp>
      <p:pic>
        <p:nvPicPr>
          <p:cNvPr id="5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719" y="5590387"/>
            <a:ext cx="1060958" cy="64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86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 txBox="1">
            <a:spLocks/>
          </p:cNvSpPr>
          <p:nvPr/>
        </p:nvSpPr>
        <p:spPr>
          <a:xfrm>
            <a:off x="1547664" y="188640"/>
            <a:ext cx="7344816" cy="850106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4F85C3"/>
                </a:solidFill>
                <a:latin typeface="Segoe UI" pitchFamily="34" charset="0"/>
                <a:ea typeface="+mj-ea"/>
                <a:cs typeface="Segoe UI" pitchFamily="34" charset="0"/>
              </a:defRPr>
            </a:lvl1pPr>
          </a:lstStyle>
          <a:p>
            <a:r>
              <a:rPr lang="en-US" smtClean="0"/>
              <a:t>EGI federated infrastructure, QR1 2016</a:t>
            </a:r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129349" y="1358900"/>
            <a:ext cx="8924991" cy="4115254"/>
            <a:chOff x="0" y="1358900"/>
            <a:chExt cx="8924991" cy="4115254"/>
          </a:xfrm>
        </p:grpSpPr>
        <p:pic>
          <p:nvPicPr>
            <p:cNvPr id="32" name="Picture 31" descr="Screen Shot 2016-04-05 at 12.44.02 PM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95"/>
            <a:stretch/>
          </p:blipFill>
          <p:spPr>
            <a:xfrm>
              <a:off x="0" y="1371600"/>
              <a:ext cx="8924991" cy="4102554"/>
            </a:xfrm>
            <a:prstGeom prst="rect">
              <a:avLst/>
            </a:prstGeom>
          </p:spPr>
        </p:pic>
        <p:pic>
          <p:nvPicPr>
            <p:cNvPr id="33" name="Picture 32" descr="Screen Shot 2016-04-05 at 12.44.19 P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2094" b="39049"/>
            <a:stretch/>
          </p:blipFill>
          <p:spPr>
            <a:xfrm>
              <a:off x="0" y="1358900"/>
              <a:ext cx="2551677" cy="2509565"/>
            </a:xfrm>
            <a:prstGeom prst="rect">
              <a:avLst/>
            </a:prstGeom>
          </p:spPr>
        </p:pic>
      </p:grpSp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496" y="2316613"/>
            <a:ext cx="776312" cy="588592"/>
          </a:xfrm>
          <a:prstGeom prst="rect">
            <a:avLst/>
          </a:prstGeom>
        </p:spPr>
      </p:pic>
      <p:graphicFrame>
        <p:nvGraphicFramePr>
          <p:cNvPr id="35" name="Diagram 34"/>
          <p:cNvGraphicFramePr/>
          <p:nvPr>
            <p:extLst>
              <p:ext uri="{D42A27DB-BD31-4B8C-83A1-F6EECF244321}">
                <p14:modId xmlns:p14="http://schemas.microsoft.com/office/powerpoint/2010/main" val="2054054786"/>
              </p:ext>
            </p:extLst>
          </p:nvPr>
        </p:nvGraphicFramePr>
        <p:xfrm>
          <a:off x="254000" y="3390776"/>
          <a:ext cx="8890000" cy="435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6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771800" y="6448251"/>
            <a:ext cx="5184576" cy="365125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EGU 2016, 17-22 Apr, Vienna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71600" y="2428738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45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</a:t>
            </a:r>
            <a:endParaRPr lang="en-GB" sz="4000" b="1" dirty="0">
              <a:solidFill>
                <a:srgbClr val="0045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19672" y="1696464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45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Canada</a:t>
            </a:r>
            <a:endParaRPr lang="en-GB" sz="4000" b="1" dirty="0">
              <a:solidFill>
                <a:srgbClr val="0045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5576" y="3541377"/>
            <a:ext cx="2088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45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Latin America</a:t>
            </a:r>
            <a:endParaRPr lang="en-GB" sz="4000" b="1" dirty="0">
              <a:solidFill>
                <a:srgbClr val="0045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95936" y="3685393"/>
            <a:ext cx="2088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45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Africa</a:t>
            </a:r>
          </a:p>
          <a:p>
            <a:pPr algn="ctr"/>
            <a:r>
              <a:rPr lang="en-GB" sz="4000" b="1" dirty="0" smtClean="0">
                <a:solidFill>
                  <a:srgbClr val="0045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Arabia</a:t>
            </a:r>
            <a:endParaRPr lang="en-GB" sz="4000" b="1" dirty="0">
              <a:solidFill>
                <a:srgbClr val="0045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652120" y="1453145"/>
            <a:ext cx="2088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45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Russia</a:t>
            </a:r>
          </a:p>
          <a:p>
            <a:pPr algn="ctr"/>
            <a:r>
              <a:rPr lang="en-GB" sz="4000" b="1" dirty="0" smtClean="0">
                <a:solidFill>
                  <a:srgbClr val="0045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Ukraine</a:t>
            </a:r>
            <a:endParaRPr lang="en-GB" sz="4000" b="1" dirty="0">
              <a:solidFill>
                <a:srgbClr val="0045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55768" y="3208632"/>
            <a:ext cx="2088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0045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Asia</a:t>
            </a:r>
          </a:p>
          <a:p>
            <a:pPr algn="ctr"/>
            <a:r>
              <a:rPr lang="en-GB" sz="4000" b="1" dirty="0" smtClean="0">
                <a:solidFill>
                  <a:srgbClr val="0045A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Pacific</a:t>
            </a:r>
            <a:endParaRPr lang="en-GB" sz="4000" b="1" dirty="0">
              <a:solidFill>
                <a:srgbClr val="0045A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3" name="Diagram 42"/>
          <p:cNvGraphicFramePr/>
          <p:nvPr>
            <p:extLst>
              <p:ext uri="{D42A27DB-BD31-4B8C-83A1-F6EECF244321}">
                <p14:modId xmlns:p14="http://schemas.microsoft.com/office/powerpoint/2010/main" val="4206159788"/>
              </p:ext>
            </p:extLst>
          </p:nvPr>
        </p:nvGraphicFramePr>
        <p:xfrm>
          <a:off x="2432720" y="1809340"/>
          <a:ext cx="5256584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37338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5000">
        <p:cut/>
      </p:transition>
    </mc:Choice>
    <mc:Fallback xmlns="">
      <p:transition advClick="0" advTm="5000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2743034"/>
              </p:ext>
            </p:extLst>
          </p:nvPr>
        </p:nvGraphicFramePr>
        <p:xfrm>
          <a:off x="107504" y="1124744"/>
          <a:ext cx="8856984" cy="1231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2304257"/>
                <a:gridCol w="3600399"/>
              </a:tblGrid>
              <a:tr h="36003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Metric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Per</a:t>
                      </a:r>
                      <a:r>
                        <a:rPr lang="en-US" sz="2000" baseline="0" dirty="0" smtClean="0"/>
                        <a:t> year (hours)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Avg. Per day (hours) </a:t>
                      </a:r>
                      <a:endParaRPr lang="en-US" sz="2000" dirty="0"/>
                    </a:p>
                  </a:txBody>
                  <a:tcPr/>
                </a:tc>
              </a:tr>
              <a:tr h="4390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Normalized CPU Time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/>
                          </a:solidFill>
                        </a:rPr>
                        <a:t>21 Billion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4F81BD"/>
                          </a:solidFill>
                        </a:rPr>
                        <a:t>56 </a:t>
                      </a:r>
                      <a:r>
                        <a:rPr lang="en-US" sz="2000" baseline="0" dirty="0" smtClean="0">
                          <a:solidFill>
                            <a:srgbClr val="4F81BD"/>
                          </a:solidFill>
                        </a:rPr>
                        <a:t> Million</a:t>
                      </a:r>
                      <a:endParaRPr lang="en-US" sz="2000" dirty="0">
                        <a:solidFill>
                          <a:srgbClr val="4F81BD"/>
                        </a:solidFill>
                      </a:endParaRPr>
                    </a:p>
                  </a:txBody>
                  <a:tcPr anchor="ctr"/>
                </a:tc>
              </a:tr>
              <a:tr h="24486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Number of jobs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585 Million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4F81BD"/>
                          </a:solidFill>
                        </a:rPr>
                        <a:t>1.6 Million </a:t>
                      </a:r>
                      <a:r>
                        <a:rPr lang="en-US" sz="2000" dirty="0" smtClean="0"/>
                        <a:t>(+26.4%</a:t>
                      </a:r>
                      <a:r>
                        <a:rPr lang="en-US" sz="2000" dirty="0"/>
                        <a:t>)</a:t>
                      </a:r>
                      <a:endParaRPr lang="en-US" sz="200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44816" cy="8501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HTC installed capacity and consumption</a:t>
            </a:r>
            <a:endParaRPr lang="en-US" dirty="0"/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51795862"/>
              </p:ext>
            </p:extLst>
          </p:nvPr>
        </p:nvGraphicFramePr>
        <p:xfrm>
          <a:off x="323528" y="2691760"/>
          <a:ext cx="266429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# Running projects/Virtual Organizations</a:t>
                      </a:r>
                      <a:endParaRPr lang="en-US" sz="20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4"/>
                          </a:solidFill>
                        </a:rPr>
                        <a:t>233</a:t>
                      </a:r>
                      <a:r>
                        <a:rPr lang="en-US" sz="2000" dirty="0" smtClean="0"/>
                        <a:t> (+9%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1187624" y="6448251"/>
            <a:ext cx="6768752" cy="365125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EGU 2016</a:t>
            </a:r>
            <a:endParaRPr lang="en-GB" dirty="0"/>
          </a:p>
        </p:txBody>
      </p:sp>
      <p:graphicFrame>
        <p:nvGraphicFramePr>
          <p:cNvPr id="1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1208958"/>
              </p:ext>
            </p:extLst>
          </p:nvPr>
        </p:nvGraphicFramePr>
        <p:xfrm>
          <a:off x="323528" y="3789040"/>
          <a:ext cx="2664296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# Estimated Users </a:t>
                      </a:r>
                      <a:endParaRPr lang="en-US" sz="20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4"/>
                          </a:solidFill>
                        </a:rPr>
                        <a:t>41,000</a:t>
                      </a:r>
                      <a:r>
                        <a:rPr lang="en-US" sz="2000" dirty="0" smtClean="0"/>
                        <a:t> (+21%)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251520" y="4869160"/>
            <a:ext cx="8568952" cy="1988840"/>
            <a:chOff x="179512" y="4869160"/>
            <a:chExt cx="8568952" cy="1988840"/>
          </a:xfrm>
        </p:grpSpPr>
        <p:pic>
          <p:nvPicPr>
            <p:cNvPr id="14" name="Picture 13" descr="Screen Shot 2015-02-26 at 09.30.18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8024" y="6332794"/>
              <a:ext cx="1080120" cy="48058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5" name="Picture 14" descr="Screen Shot 2015-02-26 at 09.31.12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696" y="6209928"/>
              <a:ext cx="1525297" cy="64807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6" name="Picture 15" descr="Screen Shot 2016-04-06 at 04.01.14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704" y="5335488"/>
              <a:ext cx="1193800" cy="6858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7" name="Picture 16" descr="Screen Shot 2015-02-26 at 09.30.44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0352" y="6094783"/>
              <a:ext cx="1008112" cy="74100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8" name="Picture 17" descr="Screen Shot 2015-02-26 at 09.30.33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8144" y="6185394"/>
              <a:ext cx="1872208" cy="62798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9" name="Picture 18" descr="Screen Shot 2015-04-20 at 19.45.24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6228865"/>
              <a:ext cx="1656184" cy="62913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20" name="Imagen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2815" y="5517232"/>
              <a:ext cx="1470873" cy="552196"/>
            </a:xfrm>
            <a:prstGeom prst="rect">
              <a:avLst/>
            </a:prstGeom>
          </p:spPr>
        </p:pic>
        <p:pic>
          <p:nvPicPr>
            <p:cNvPr id="21" name="Picture 20" descr="Screen Shot 2015-02-26 at 09.30.57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4869160"/>
              <a:ext cx="1080120" cy="56491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22" name="Picture 21" descr="Screen Shot 2015-04-20 at 19.36.50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72" y="6256406"/>
              <a:ext cx="1410769" cy="576064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2915816" y="2420888"/>
            <a:ext cx="5832648" cy="3888432"/>
            <a:chOff x="3131840" y="2276872"/>
            <a:chExt cx="5832648" cy="3888432"/>
          </a:xfrm>
        </p:grpSpPr>
        <p:graphicFrame>
          <p:nvGraphicFramePr>
            <p:cNvPr id="13" name="Chart 12"/>
            <p:cNvGraphicFramePr/>
            <p:nvPr>
              <p:extLst>
                <p:ext uri="{D42A27DB-BD31-4B8C-83A1-F6EECF244321}">
                  <p14:modId xmlns:p14="http://schemas.microsoft.com/office/powerpoint/2010/main" val="3783677521"/>
                </p:ext>
              </p:extLst>
            </p:nvPr>
          </p:nvGraphicFramePr>
          <p:xfrm>
            <a:off x="3131840" y="2276872"/>
            <a:ext cx="5832648" cy="38884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sp>
          <p:nvSpPr>
            <p:cNvPr id="23" name="Rectangle 22"/>
            <p:cNvSpPr/>
            <p:nvPr/>
          </p:nvSpPr>
          <p:spPr>
            <a:xfrm>
              <a:off x="6804248" y="2924944"/>
              <a:ext cx="2160240" cy="1872208"/>
            </a:xfrm>
            <a:prstGeom prst="rect">
              <a:avLst/>
            </a:prstGeom>
            <a:noFill/>
            <a:ln w="508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79929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Federation Model</a:t>
            </a:r>
            <a:endParaRPr lang="en-US" dirty="0"/>
          </a:p>
        </p:txBody>
      </p:sp>
      <p:sp>
        <p:nvSpPr>
          <p:cNvPr id="7" name="Rectángulo redondeado 4"/>
          <p:cNvSpPr/>
          <p:nvPr/>
        </p:nvSpPr>
        <p:spPr>
          <a:xfrm>
            <a:off x="2631482" y="3132482"/>
            <a:ext cx="4929411" cy="82809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EGI Core Infrastructure Platform</a:t>
            </a:r>
          </a:p>
          <a:p>
            <a:pPr algn="ctr"/>
            <a:r>
              <a:rPr lang="en-GB" sz="1200" dirty="0" smtClean="0"/>
              <a:t>AAI, Service Registry, Accounting, Monitoring, Federated Service Management</a:t>
            </a:r>
            <a:endParaRPr lang="en-GB" sz="1200" dirty="0"/>
          </a:p>
        </p:txBody>
      </p:sp>
      <p:sp>
        <p:nvSpPr>
          <p:cNvPr id="8" name="Rectángulo redondeado 8"/>
          <p:cNvSpPr/>
          <p:nvPr/>
        </p:nvSpPr>
        <p:spPr>
          <a:xfrm>
            <a:off x="1583108" y="1196752"/>
            <a:ext cx="864096" cy="276382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GB" sz="1600" dirty="0" smtClean="0"/>
              <a:t>Collaboration Platform</a:t>
            </a:r>
          </a:p>
          <a:p>
            <a:pPr algn="ctr"/>
            <a:r>
              <a:rPr lang="en-GB" sz="1200" dirty="0" smtClean="0"/>
              <a:t>VM image catalogue, Helpdesk</a:t>
            </a:r>
          </a:p>
          <a:p>
            <a:pPr algn="ctr"/>
            <a:r>
              <a:rPr lang="en-GB" sz="1200" dirty="0" smtClean="0"/>
              <a:t>EGI endorsed images</a:t>
            </a:r>
            <a:endParaRPr lang="en-GB" dirty="0" smtClean="0"/>
          </a:p>
        </p:txBody>
      </p:sp>
      <p:sp>
        <p:nvSpPr>
          <p:cNvPr id="16" name="Rectángulo redondeado 4"/>
          <p:cNvSpPr/>
          <p:nvPr/>
        </p:nvSpPr>
        <p:spPr>
          <a:xfrm>
            <a:off x="4751460" y="2160374"/>
            <a:ext cx="2809433" cy="80013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Cloud Realm</a:t>
            </a:r>
            <a:endParaRPr lang="en-GB" sz="1200" dirty="0"/>
          </a:p>
        </p:txBody>
      </p:sp>
      <p:sp>
        <p:nvSpPr>
          <p:cNvPr id="17" name="Rectángulo redondeado 4"/>
          <p:cNvSpPr/>
          <p:nvPr/>
        </p:nvSpPr>
        <p:spPr>
          <a:xfrm>
            <a:off x="2631482" y="2160374"/>
            <a:ext cx="1939479" cy="80013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smtClean="0"/>
              <a:t>Cloud Realm</a:t>
            </a:r>
            <a:endParaRPr lang="en-GB" sz="1200" dirty="0"/>
          </a:p>
        </p:txBody>
      </p:sp>
      <p:sp>
        <p:nvSpPr>
          <p:cNvPr id="19" name="Rectángulo redondeado 4"/>
          <p:cNvSpPr/>
          <p:nvPr/>
        </p:nvSpPr>
        <p:spPr>
          <a:xfrm>
            <a:off x="2631482" y="1196752"/>
            <a:ext cx="1440159" cy="8001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Community Platform</a:t>
            </a:r>
            <a:endParaRPr lang="en-GB" sz="1200" dirty="0"/>
          </a:p>
        </p:txBody>
      </p:sp>
      <p:sp>
        <p:nvSpPr>
          <p:cNvPr id="20" name="Rectángulo redondeado 4"/>
          <p:cNvSpPr/>
          <p:nvPr/>
        </p:nvSpPr>
        <p:spPr>
          <a:xfrm>
            <a:off x="4248525" y="1196752"/>
            <a:ext cx="3312368" cy="800132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Community Platform</a:t>
            </a:r>
            <a:endParaRPr lang="en-GB" sz="1200" dirty="0"/>
          </a:p>
        </p:txBody>
      </p:sp>
      <p:sp>
        <p:nvSpPr>
          <p:cNvPr id="26" name="Rectangle 25"/>
          <p:cNvSpPr/>
          <p:nvPr/>
        </p:nvSpPr>
        <p:spPr>
          <a:xfrm>
            <a:off x="302837" y="4293096"/>
            <a:ext cx="44059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Cloud Realm</a:t>
            </a:r>
          </a:p>
          <a:p>
            <a:r>
              <a:rPr lang="en-US" dirty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ubset 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of cloud providers exposing homogeneous cloud management interfaces and capabilities which use the the services of the EGI Core Infrastructure Platform for creating a federation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5056632" y="4343538"/>
            <a:ext cx="3835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000000"/>
                </a:solidFill>
                <a:latin typeface="Arial" charset="0"/>
              </a:rPr>
              <a:t>Community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Platforms</a:t>
            </a: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provide 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community-specific data, tools and applications and can be supported by one or more realms.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9" name="Picture 28" descr="VMW-ICON-Clou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445" y="2060848"/>
            <a:ext cx="1699552" cy="1113500"/>
          </a:xfrm>
          <a:prstGeom prst="rect">
            <a:avLst/>
          </a:prstGeom>
        </p:spPr>
      </p:pic>
      <p:pic>
        <p:nvPicPr>
          <p:cNvPr id="30" name="Picture 29" descr="VMW-ICON-Clou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400" y="2060848"/>
            <a:ext cx="1699552" cy="11135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019726" y="2586390"/>
            <a:ext cx="1229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Cloud Realm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5574681" y="2586390"/>
            <a:ext cx="1229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Cloud Realm</a:t>
            </a:r>
            <a:endParaRPr lang="en-US" sz="1600" dirty="0"/>
          </a:p>
        </p:txBody>
      </p:sp>
      <p:sp>
        <p:nvSpPr>
          <p:cNvPr id="15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1187624" y="6448251"/>
            <a:ext cx="6768752" cy="365125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EGI Conference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7558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Content Placeholder 34" descr="EGIServiceCatalogueNew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805" r="-26805"/>
          <a:stretch>
            <a:fillRect/>
          </a:stretch>
        </p:blipFill>
        <p:spPr>
          <a:xfrm>
            <a:off x="899592" y="881601"/>
            <a:ext cx="9684568" cy="5499727"/>
          </a:xfrm>
        </p:spPr>
      </p:pic>
      <p:sp>
        <p:nvSpPr>
          <p:cNvPr id="6" name="TextBox 5"/>
          <p:cNvSpPr txBox="1"/>
          <p:nvPr/>
        </p:nvSpPr>
        <p:spPr>
          <a:xfrm>
            <a:off x="2662483" y="1449070"/>
            <a:ext cx="1062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Compute</a:t>
            </a:r>
          </a:p>
          <a:p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42603" y="1449070"/>
            <a:ext cx="919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Storage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32692" y="1439778"/>
            <a:ext cx="638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Data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614811" y="144907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Security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550915" y="1449070"/>
            <a:ext cx="1252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Operations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703043" y="144907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Training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55576" y="3113849"/>
            <a:ext cx="6937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Alpha</a:t>
            </a:r>
            <a:endParaRPr 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3833929"/>
            <a:ext cx="575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Beta</a:t>
            </a:r>
            <a:endParaRPr 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55576" y="2393769"/>
            <a:ext cx="1012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Discovery</a:t>
            </a:r>
            <a:endParaRPr 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55576" y="4554009"/>
            <a:ext cx="1123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Production</a:t>
            </a:r>
            <a:endParaRPr 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55576" y="5274089"/>
            <a:ext cx="8099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Retired</a:t>
            </a:r>
            <a:endParaRPr lang="en-US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771800" y="209714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Cloud Compute</a:t>
            </a:r>
            <a:endParaRPr lang="en-US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771800" y="3167273"/>
            <a:ext cx="936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Cloud </a:t>
            </a:r>
          </a:p>
          <a:p>
            <a:pPr algn="ctr"/>
            <a:r>
              <a:rPr lang="en-US" sz="1400" b="1" dirty="0" err="1" smtClean="0"/>
              <a:t>ContainerCompute</a:t>
            </a:r>
            <a:endParaRPr lang="en-US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699792" y="4319401"/>
            <a:ext cx="10801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High Throughput</a:t>
            </a:r>
          </a:p>
          <a:p>
            <a:pPr algn="ctr"/>
            <a:r>
              <a:rPr lang="en-US" sz="1400" b="1" dirty="0" smtClean="0"/>
              <a:t>Compute</a:t>
            </a:r>
            <a:endParaRPr lang="en-US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742603" y="272605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Online Storage</a:t>
            </a:r>
            <a:endParaRPr 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742603" y="380617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Archive Storage</a:t>
            </a:r>
            <a:endParaRPr lang="en-US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750715" y="209714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</a:t>
            </a:r>
            <a:r>
              <a:rPr lang="en-US" sz="1400" b="1" dirty="0" smtClean="0"/>
              <a:t>ata Transfer </a:t>
            </a:r>
            <a:endParaRPr lang="en-US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644008" y="3257865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Content Distribution</a:t>
            </a:r>
            <a:endParaRPr lang="en-US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788024" y="4337985"/>
            <a:ext cx="936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Federated Data Manager </a:t>
            </a:r>
            <a:endParaRPr 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788024" y="5706137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Data Hub</a:t>
            </a:r>
            <a:endParaRPr lang="en-US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580112" y="2681801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Attribute Management</a:t>
            </a:r>
            <a:endParaRPr lang="en-US" sz="1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796136" y="3977945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/>
              <a:t>IdP</a:t>
            </a:r>
            <a:r>
              <a:rPr lang="en-US" sz="1400" b="1" dirty="0" smtClean="0"/>
              <a:t> Proxy</a:t>
            </a:r>
            <a:endParaRPr lang="en-US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660232" y="2177745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Configuration Database</a:t>
            </a:r>
            <a:endParaRPr lang="en-US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732240" y="3257865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Service Monitoring</a:t>
            </a:r>
            <a:endParaRPr lang="en-US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6804248" y="4554009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Helpdesk</a:t>
            </a:r>
            <a:endParaRPr 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812360" y="2825817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/>
              <a:t>FitSM</a:t>
            </a:r>
            <a:endParaRPr lang="en-US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7668344" y="3905937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Training Infrastructure</a:t>
            </a:r>
            <a:endParaRPr lang="en-US" sz="1400" b="1" dirty="0"/>
          </a:p>
        </p:txBody>
      </p:sp>
      <p:pic>
        <p:nvPicPr>
          <p:cNvPr id="34" name="Picture 33" descr="EGIServiceLevel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21761"/>
            <a:ext cx="495176" cy="338134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251520" y="1817705"/>
            <a:ext cx="1390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Design Phases</a:t>
            </a:r>
            <a:endParaRPr lang="en-US" sz="1600" b="1" dirty="0"/>
          </a:p>
        </p:txBody>
      </p:sp>
      <p:sp>
        <p:nvSpPr>
          <p:cNvPr id="39" name="Rectangle 38"/>
          <p:cNvSpPr/>
          <p:nvPr/>
        </p:nvSpPr>
        <p:spPr>
          <a:xfrm>
            <a:off x="107504" y="1745697"/>
            <a:ext cx="1800200" cy="4032448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2699792" y="6448251"/>
            <a:ext cx="3384376" cy="409749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EGU 2016, 17-22 Apr, Vienna</a:t>
            </a:r>
            <a:endParaRPr lang="en-GB" dirty="0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344816" cy="850106"/>
          </a:xfrm>
        </p:spPr>
        <p:txBody>
          <a:bodyPr/>
          <a:lstStyle/>
          <a:p>
            <a:r>
              <a:rPr lang="en-US" dirty="0" smtClean="0"/>
              <a:t>EGI Service Portfolio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923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EUDAT is ...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....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67544" y="1305342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 pan-European initiative building a </a:t>
            </a:r>
            <a:r>
              <a:rPr lang="en-GB" sz="2400" b="1" dirty="0"/>
              <a:t>sustainable cross-disciplinary and cross-national data infrastructure</a:t>
            </a:r>
            <a:r>
              <a:rPr lang="en-GB" sz="2400" dirty="0"/>
              <a:t> providing a set of shared services for accessing and preserving research data</a:t>
            </a:r>
          </a:p>
          <a:p>
            <a:endParaRPr lang="en-GB" sz="2400" dirty="0"/>
          </a:p>
          <a:p>
            <a:r>
              <a:rPr lang="en-GB" sz="2400" dirty="0"/>
              <a:t>supporting </a:t>
            </a:r>
            <a:r>
              <a:rPr lang="en-GB" sz="2400" b="1" dirty="0"/>
              <a:t>multiple research communities </a:t>
            </a:r>
            <a:r>
              <a:rPr lang="en-GB" sz="2400" dirty="0"/>
              <a:t>by working closely with them to deliver technical services as part of the EUDAT Collaborative Data Infrastructure (CDI)</a:t>
            </a:r>
          </a:p>
          <a:p>
            <a:endParaRPr lang="en-GB" sz="2400" dirty="0"/>
          </a:p>
          <a:p>
            <a:r>
              <a:rPr lang="en-US" sz="2400" dirty="0"/>
              <a:t>consortium of high performance </a:t>
            </a:r>
            <a:r>
              <a:rPr lang="en-US" sz="2400" dirty="0" smtClean="0"/>
              <a:t>computing </a:t>
            </a:r>
            <a:r>
              <a:rPr lang="en-US" sz="2400" dirty="0"/>
              <a:t>(HPC) / data </a:t>
            </a:r>
            <a:r>
              <a:rPr lang="it-IT" sz="2400" dirty="0"/>
              <a:t>centres</a:t>
            </a:r>
            <a:r>
              <a:rPr lang="en-US" sz="2400" dirty="0"/>
              <a:t>, </a:t>
            </a:r>
            <a:r>
              <a:rPr lang="en-US" sz="2400" dirty="0" smtClean="0"/>
              <a:t>libraries</a:t>
            </a:r>
            <a:r>
              <a:rPr lang="en-US" sz="2400" dirty="0"/>
              <a:t>, scientific communities</a:t>
            </a:r>
            <a:r>
              <a:rPr lang="en-US" sz="2400" dirty="0" smtClean="0"/>
              <a:t>, </a:t>
            </a:r>
            <a:r>
              <a:rPr lang="en-US" sz="2400" dirty="0"/>
              <a:t>data scientists</a:t>
            </a:r>
          </a:p>
        </p:txBody>
      </p:sp>
      <p:grpSp>
        <p:nvGrpSpPr>
          <p:cNvPr id="5" name="Group 130"/>
          <p:cNvGrpSpPr>
            <a:grpSpLocks/>
          </p:cNvGrpSpPr>
          <p:nvPr/>
        </p:nvGrpSpPr>
        <p:grpSpPr bwMode="auto">
          <a:xfrm>
            <a:off x="6642199" y="5079554"/>
            <a:ext cx="2501801" cy="1877838"/>
            <a:chOff x="2195736" y="1988840"/>
            <a:chExt cx="4395037" cy="3212975"/>
          </a:xfrm>
        </p:grpSpPr>
        <p:pic>
          <p:nvPicPr>
            <p:cNvPr id="6" name="Picture 2" descr="http://upload.wikimedia.org/wikipedia/commons/archive/3/38/20060605132703%21Europe_topography_map_en.png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 l="1288" t="17138" r="20075" b="7832"/>
            <a:stretch>
              <a:fillRect/>
            </a:stretch>
          </p:blipFill>
          <p:spPr bwMode="auto">
            <a:xfrm>
              <a:off x="2195736" y="1988840"/>
              <a:ext cx="4395037" cy="32129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132" descr="EUDAT-logo201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 l="4234" r="5179" b="40000"/>
            <a:stretch>
              <a:fillRect/>
            </a:stretch>
          </p:blipFill>
          <p:spPr>
            <a:xfrm>
              <a:off x="3973956" y="3212976"/>
              <a:ext cx="1070412" cy="432048"/>
            </a:xfrm>
            <a:prstGeom prst="rect">
              <a:avLst/>
            </a:prstGeom>
            <a:ln w="3175">
              <a:noFill/>
            </a:ln>
            <a:effectLst>
              <a:reflection blurRad="6350" stA="52000" endA="300" endPos="35000" dir="5400000" sy="-100000" algn="bl" rotWithShape="0"/>
            </a:effectLst>
          </p:spPr>
        </p:pic>
        <p:cxnSp>
          <p:nvCxnSpPr>
            <p:cNvPr id="8" name="Straight Connector 133"/>
            <p:cNvCxnSpPr>
              <a:stCxn id="24" idx="6"/>
              <a:endCxn id="7" idx="0"/>
            </p:cNvCxnSpPr>
            <p:nvPr/>
          </p:nvCxnSpPr>
          <p:spPr>
            <a:xfrm>
              <a:off x="3451792" y="2869752"/>
              <a:ext cx="1057121" cy="343371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34"/>
            <p:cNvCxnSpPr/>
            <p:nvPr/>
          </p:nvCxnSpPr>
          <p:spPr>
            <a:xfrm flipH="1" flipV="1">
              <a:off x="3065491" y="3168158"/>
              <a:ext cx="909079" cy="210519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35"/>
            <p:cNvCxnSpPr>
              <a:stCxn id="34" idx="3"/>
              <a:endCxn id="26" idx="0"/>
            </p:cNvCxnSpPr>
            <p:nvPr/>
          </p:nvCxnSpPr>
          <p:spPr>
            <a:xfrm flipH="1">
              <a:off x="3148765" y="3578976"/>
              <a:ext cx="152670" cy="282055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36"/>
            <p:cNvCxnSpPr>
              <a:stCxn id="7" idx="1"/>
              <a:endCxn id="27" idx="7"/>
            </p:cNvCxnSpPr>
            <p:nvPr/>
          </p:nvCxnSpPr>
          <p:spPr>
            <a:xfrm flipH="1">
              <a:off x="2922074" y="3429774"/>
              <a:ext cx="1052496" cy="1105737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37"/>
            <p:cNvCxnSpPr>
              <a:stCxn id="32" idx="2"/>
              <a:endCxn id="7" idx="3"/>
            </p:cNvCxnSpPr>
            <p:nvPr/>
          </p:nvCxnSpPr>
          <p:spPr>
            <a:xfrm flipH="1" flipV="1">
              <a:off x="5043258" y="3429774"/>
              <a:ext cx="393240" cy="590680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38"/>
            <p:cNvCxnSpPr>
              <a:stCxn id="33" idx="7"/>
              <a:endCxn id="7" idx="2"/>
            </p:cNvCxnSpPr>
            <p:nvPr/>
          </p:nvCxnSpPr>
          <p:spPr>
            <a:xfrm flipV="1">
              <a:off x="3875103" y="3644381"/>
              <a:ext cx="633811" cy="388337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9"/>
            <p:cNvCxnSpPr>
              <a:stCxn id="25" idx="4"/>
              <a:endCxn id="34" idx="1"/>
            </p:cNvCxnSpPr>
            <p:nvPr/>
          </p:nvCxnSpPr>
          <p:spPr>
            <a:xfrm>
              <a:off x="3003036" y="3245825"/>
              <a:ext cx="298399" cy="208475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0"/>
            <p:cNvCxnSpPr>
              <a:stCxn id="7" idx="1"/>
              <a:endCxn id="34" idx="3"/>
            </p:cNvCxnSpPr>
            <p:nvPr/>
          </p:nvCxnSpPr>
          <p:spPr>
            <a:xfrm flipH="1">
              <a:off x="3301435" y="3429774"/>
              <a:ext cx="673135" cy="149202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41"/>
            <p:cNvCxnSpPr>
              <a:stCxn id="37" idx="3"/>
              <a:endCxn id="7" idx="3"/>
            </p:cNvCxnSpPr>
            <p:nvPr/>
          </p:nvCxnSpPr>
          <p:spPr>
            <a:xfrm flipH="1" flipV="1">
              <a:off x="5043258" y="3429774"/>
              <a:ext cx="781854" cy="47009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42"/>
            <p:cNvCxnSpPr>
              <a:stCxn id="7" idx="3"/>
              <a:endCxn id="39" idx="3"/>
            </p:cNvCxnSpPr>
            <p:nvPr/>
          </p:nvCxnSpPr>
          <p:spPr>
            <a:xfrm flipV="1">
              <a:off x="5043258" y="3076183"/>
              <a:ext cx="275267" cy="353591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43"/>
            <p:cNvCxnSpPr>
              <a:stCxn id="7" idx="0"/>
              <a:endCxn id="40" idx="2"/>
            </p:cNvCxnSpPr>
            <p:nvPr/>
          </p:nvCxnSpPr>
          <p:spPr>
            <a:xfrm flipV="1">
              <a:off x="4508913" y="2579521"/>
              <a:ext cx="495020" cy="63360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44"/>
            <p:cNvCxnSpPr>
              <a:stCxn id="7" idx="2"/>
              <a:endCxn id="29" idx="0"/>
            </p:cNvCxnSpPr>
            <p:nvPr/>
          </p:nvCxnSpPr>
          <p:spPr>
            <a:xfrm flipH="1">
              <a:off x="4229020" y="3644381"/>
              <a:ext cx="279894" cy="662216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45"/>
            <p:cNvCxnSpPr>
              <a:stCxn id="31" idx="2"/>
              <a:endCxn id="30" idx="6"/>
            </p:cNvCxnSpPr>
            <p:nvPr/>
          </p:nvCxnSpPr>
          <p:spPr>
            <a:xfrm flipH="1" flipV="1">
              <a:off x="4767989" y="4292290"/>
              <a:ext cx="525092" cy="233002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146"/>
            <p:cNvCxnSpPr>
              <a:stCxn id="7" idx="2"/>
              <a:endCxn id="31" idx="1"/>
            </p:cNvCxnSpPr>
            <p:nvPr/>
          </p:nvCxnSpPr>
          <p:spPr>
            <a:xfrm>
              <a:off x="4508913" y="3644381"/>
              <a:ext cx="809612" cy="817551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47"/>
            <p:cNvCxnSpPr>
              <a:stCxn id="7" idx="0"/>
              <a:endCxn id="28" idx="4"/>
            </p:cNvCxnSpPr>
            <p:nvPr/>
          </p:nvCxnSpPr>
          <p:spPr>
            <a:xfrm flipH="1" flipV="1">
              <a:off x="4229020" y="2524336"/>
              <a:ext cx="279894" cy="688787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48"/>
            <p:cNvCxnSpPr>
              <a:stCxn id="28" idx="2"/>
              <a:endCxn id="24" idx="7"/>
            </p:cNvCxnSpPr>
            <p:nvPr/>
          </p:nvCxnSpPr>
          <p:spPr>
            <a:xfrm flipH="1">
              <a:off x="3426346" y="2436450"/>
              <a:ext cx="712459" cy="369941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149"/>
            <p:cNvSpPr/>
            <p:nvPr/>
          </p:nvSpPr>
          <p:spPr>
            <a:xfrm>
              <a:off x="3275991" y="2781864"/>
              <a:ext cx="175801" cy="175773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chemeClr val="accent3">
                  <a:lumMod val="75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sp>
          <p:nvSpPr>
            <p:cNvPr id="25" name="Oval 150"/>
            <p:cNvSpPr/>
            <p:nvPr/>
          </p:nvSpPr>
          <p:spPr>
            <a:xfrm>
              <a:off x="2915135" y="3068007"/>
              <a:ext cx="178114" cy="177818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chemeClr val="accent3">
                  <a:lumMod val="75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sp>
          <p:nvSpPr>
            <p:cNvPr id="26" name="Oval 151"/>
            <p:cNvSpPr/>
            <p:nvPr/>
          </p:nvSpPr>
          <p:spPr>
            <a:xfrm>
              <a:off x="3060864" y="3861032"/>
              <a:ext cx="175801" cy="175773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chemeClr val="accent3">
                  <a:lumMod val="75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sp>
          <p:nvSpPr>
            <p:cNvPr id="27" name="Oval 152"/>
            <p:cNvSpPr/>
            <p:nvPr/>
          </p:nvSpPr>
          <p:spPr>
            <a:xfrm>
              <a:off x="2771718" y="4508941"/>
              <a:ext cx="175801" cy="175773"/>
            </a:xfrm>
            <a:prstGeom prst="ellipse">
              <a:avLst/>
            </a:prstGeom>
            <a:solidFill>
              <a:srgbClr val="92D050"/>
            </a:solidFill>
            <a:ln w="12700">
              <a:solidFill>
                <a:schemeClr val="accent3">
                  <a:lumMod val="75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sp>
          <p:nvSpPr>
            <p:cNvPr id="28" name="Oval 153"/>
            <p:cNvSpPr/>
            <p:nvPr/>
          </p:nvSpPr>
          <p:spPr>
            <a:xfrm>
              <a:off x="4138805" y="2348562"/>
              <a:ext cx="178115" cy="175773"/>
            </a:xfrm>
            <a:prstGeom prst="ellipse">
              <a:avLst/>
            </a:prstGeom>
            <a:solidFill>
              <a:schemeClr val="accent6"/>
            </a:solidFill>
            <a:ln w="12700">
              <a:solidFill>
                <a:schemeClr val="accent6">
                  <a:lumMod val="75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sp>
          <p:nvSpPr>
            <p:cNvPr id="29" name="Oval 154"/>
            <p:cNvSpPr/>
            <p:nvPr/>
          </p:nvSpPr>
          <p:spPr>
            <a:xfrm>
              <a:off x="4141119" y="4306597"/>
              <a:ext cx="175801" cy="177818"/>
            </a:xfrm>
            <a:prstGeom prst="ellipse">
              <a:avLst/>
            </a:prstGeom>
            <a:solidFill>
              <a:schemeClr val="accent6"/>
            </a:solidFill>
            <a:ln w="12700">
              <a:solidFill>
                <a:schemeClr val="accent6">
                  <a:lumMod val="75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sp>
          <p:nvSpPr>
            <p:cNvPr id="30" name="Oval 156"/>
            <p:cNvSpPr/>
            <p:nvPr/>
          </p:nvSpPr>
          <p:spPr>
            <a:xfrm>
              <a:off x="4592188" y="4204403"/>
              <a:ext cx="175801" cy="175773"/>
            </a:xfrm>
            <a:prstGeom prst="ellipse">
              <a:avLst/>
            </a:prstGeom>
            <a:solidFill>
              <a:schemeClr val="accent6"/>
            </a:solidFill>
            <a:ln w="12700">
              <a:solidFill>
                <a:schemeClr val="accent6">
                  <a:lumMod val="75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sp>
          <p:nvSpPr>
            <p:cNvPr id="31" name="Oval 157"/>
            <p:cNvSpPr/>
            <p:nvPr/>
          </p:nvSpPr>
          <p:spPr>
            <a:xfrm>
              <a:off x="5293081" y="4437405"/>
              <a:ext cx="175801" cy="175773"/>
            </a:xfrm>
            <a:prstGeom prst="ellipse">
              <a:avLst/>
            </a:prstGeom>
            <a:solidFill>
              <a:schemeClr val="accent6"/>
            </a:solidFill>
            <a:ln w="12700">
              <a:solidFill>
                <a:schemeClr val="accent6">
                  <a:lumMod val="75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sp>
          <p:nvSpPr>
            <p:cNvPr id="32" name="Oval 158"/>
            <p:cNvSpPr/>
            <p:nvPr/>
          </p:nvSpPr>
          <p:spPr>
            <a:xfrm>
              <a:off x="5436498" y="3932568"/>
              <a:ext cx="175801" cy="177817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>
                  <a:lumMod val="75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sp>
          <p:nvSpPr>
            <p:cNvPr id="33" name="Oval 159"/>
            <p:cNvSpPr/>
            <p:nvPr/>
          </p:nvSpPr>
          <p:spPr>
            <a:xfrm>
              <a:off x="3724747" y="4006147"/>
              <a:ext cx="175801" cy="175773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>
                  <a:lumMod val="75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sp>
          <p:nvSpPr>
            <p:cNvPr id="34" name="Oval 160"/>
            <p:cNvSpPr/>
            <p:nvPr/>
          </p:nvSpPr>
          <p:spPr>
            <a:xfrm>
              <a:off x="3275991" y="3429774"/>
              <a:ext cx="175801" cy="175773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2">
                  <a:lumMod val="75000"/>
                </a:schemeClr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cxnSp>
          <p:nvCxnSpPr>
            <p:cNvPr id="35" name="Straight Connector 161"/>
            <p:cNvCxnSpPr>
              <a:stCxn id="24" idx="2"/>
              <a:endCxn id="25" idx="0"/>
            </p:cNvCxnSpPr>
            <p:nvPr/>
          </p:nvCxnSpPr>
          <p:spPr>
            <a:xfrm flipH="1">
              <a:off x="3003036" y="2869752"/>
              <a:ext cx="272955" cy="198255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162"/>
            <p:cNvCxnSpPr>
              <a:stCxn id="27" idx="0"/>
              <a:endCxn id="26" idx="3"/>
            </p:cNvCxnSpPr>
            <p:nvPr/>
          </p:nvCxnSpPr>
          <p:spPr>
            <a:xfrm flipV="1">
              <a:off x="2859619" y="4012278"/>
              <a:ext cx="226691" cy="496663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163"/>
            <p:cNvSpPr/>
            <p:nvPr/>
          </p:nvSpPr>
          <p:spPr>
            <a:xfrm>
              <a:off x="5799666" y="3325536"/>
              <a:ext cx="178115" cy="177818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chemeClr val="accent5"/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cxnSp>
          <p:nvCxnSpPr>
            <p:cNvPr id="38" name="Straight Connector 164"/>
            <p:cNvCxnSpPr>
              <a:stCxn id="39" idx="5"/>
              <a:endCxn id="37" idx="0"/>
            </p:cNvCxnSpPr>
            <p:nvPr/>
          </p:nvCxnSpPr>
          <p:spPr>
            <a:xfrm>
              <a:off x="5443437" y="3076183"/>
              <a:ext cx="444130" cy="249353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165"/>
            <p:cNvSpPr/>
            <p:nvPr/>
          </p:nvSpPr>
          <p:spPr>
            <a:xfrm>
              <a:off x="5293081" y="2924936"/>
              <a:ext cx="175801" cy="175773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chemeClr val="accent5"/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sp>
          <p:nvSpPr>
            <p:cNvPr id="40" name="Oval 166"/>
            <p:cNvSpPr/>
            <p:nvPr/>
          </p:nvSpPr>
          <p:spPr>
            <a:xfrm>
              <a:off x="5003933" y="2493678"/>
              <a:ext cx="175801" cy="173729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solidFill>
                <a:schemeClr val="accent5"/>
              </a:solidFill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577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900">
                <a:solidFill>
                  <a:prstClr val="white"/>
                </a:solidFill>
              </a:endParaRPr>
            </a:p>
          </p:txBody>
        </p:sp>
        <p:cxnSp>
          <p:nvCxnSpPr>
            <p:cNvPr id="41" name="Straight Connector 167"/>
            <p:cNvCxnSpPr>
              <a:stCxn id="40" idx="5"/>
              <a:endCxn id="39" idx="1"/>
            </p:cNvCxnSpPr>
            <p:nvPr/>
          </p:nvCxnSpPr>
          <p:spPr>
            <a:xfrm>
              <a:off x="5154291" y="2642881"/>
              <a:ext cx="164235" cy="308626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168"/>
            <p:cNvCxnSpPr>
              <a:stCxn id="33" idx="7"/>
              <a:endCxn id="32" idx="2"/>
            </p:cNvCxnSpPr>
            <p:nvPr/>
          </p:nvCxnSpPr>
          <p:spPr>
            <a:xfrm flipV="1">
              <a:off x="3875103" y="4020454"/>
              <a:ext cx="1561395" cy="12263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169"/>
            <p:cNvCxnSpPr>
              <a:stCxn id="33" idx="1"/>
              <a:endCxn id="34" idx="5"/>
            </p:cNvCxnSpPr>
            <p:nvPr/>
          </p:nvCxnSpPr>
          <p:spPr>
            <a:xfrm flipH="1" flipV="1">
              <a:off x="3426346" y="3578976"/>
              <a:ext cx="323845" cy="453741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170"/>
            <p:cNvCxnSpPr>
              <a:stCxn id="29" idx="2"/>
              <a:endCxn id="27" idx="6"/>
            </p:cNvCxnSpPr>
            <p:nvPr/>
          </p:nvCxnSpPr>
          <p:spPr>
            <a:xfrm flipH="1">
              <a:off x="2947519" y="4394484"/>
              <a:ext cx="1193600" cy="202343"/>
            </a:xfrm>
            <a:prstGeom prst="line">
              <a:avLst/>
            </a:prstGeom>
            <a:ln w="127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171"/>
            <p:cNvCxnSpPr>
              <a:stCxn id="37" idx="3"/>
              <a:endCxn id="32" idx="0"/>
            </p:cNvCxnSpPr>
            <p:nvPr/>
          </p:nvCxnSpPr>
          <p:spPr>
            <a:xfrm flipH="1">
              <a:off x="5524399" y="3476783"/>
              <a:ext cx="300713" cy="455785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172"/>
            <p:cNvCxnSpPr>
              <a:stCxn id="28" idx="6"/>
              <a:endCxn id="40" idx="2"/>
            </p:cNvCxnSpPr>
            <p:nvPr/>
          </p:nvCxnSpPr>
          <p:spPr>
            <a:xfrm>
              <a:off x="4316920" y="2436450"/>
              <a:ext cx="687013" cy="143071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7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36857" y="2418416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96833" y="2859928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801098" y="3263339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85092" y="3861734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80728" y="2268257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30452" y="4372722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31205" y="4123952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80728" y="4218081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77316" y="3942416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29298" y="4453404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04963" y="3794498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26839" y="3364193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26840" y="2718733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" name="Picture 6" descr="http://img.freeflagicons.com/thumb/fluttering_flag/european_union/european_union_64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63769" y="2980951"/>
              <a:ext cx="289610" cy="217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15295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o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440160" cy="878145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1371600" y="332656"/>
            <a:ext cx="7304856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4F85C3"/>
                </a:solidFill>
                <a:latin typeface="Segoe UI" pitchFamily="34" charset="0"/>
                <a:ea typeface="+mj-ea"/>
                <a:cs typeface="Segoe UI" pitchFamily="34" charset="0"/>
              </a:defRPr>
            </a:lvl1pPr>
          </a:lstStyle>
          <a:p>
            <a:r>
              <a:rPr lang="de-DE" dirty="0" smtClean="0"/>
              <a:t>EUDAT B2 Service Suite</a:t>
            </a:r>
            <a:endParaRPr lang="en-US" dirty="0"/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1426742"/>
            <a:ext cx="4913765" cy="454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47694"/>
            <a:ext cx="3398296" cy="527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96" y="2023524"/>
            <a:ext cx="3397055" cy="526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97" y="2596675"/>
            <a:ext cx="3397055" cy="52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C:\Users\lbermude\Documents\Laura\eudat\conference\3rd-conference\poster-services\b2stage\presentacion\B2STAGE_payoff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98" y="3196928"/>
            <a:ext cx="3397055" cy="527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97181"/>
            <a:ext cx="3398297" cy="527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C:\Users\jkr\projects\eudat\logos\B2ACCES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709581"/>
            <a:ext cx="3398297" cy="52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hteck 12"/>
          <p:cNvSpPr/>
          <p:nvPr/>
        </p:nvSpPr>
        <p:spPr>
          <a:xfrm>
            <a:off x="4572000" y="2699581"/>
            <a:ext cx="838200" cy="126524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hteck 15"/>
          <p:cNvSpPr/>
          <p:nvPr/>
        </p:nvSpPr>
        <p:spPr>
          <a:xfrm>
            <a:off x="5516713" y="2681326"/>
            <a:ext cx="818773" cy="1296144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hteck 16"/>
          <p:cNvSpPr/>
          <p:nvPr/>
        </p:nvSpPr>
        <p:spPr>
          <a:xfrm>
            <a:off x="6461426" y="2693969"/>
            <a:ext cx="788460" cy="1268356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hteck 17"/>
          <p:cNvSpPr/>
          <p:nvPr/>
        </p:nvSpPr>
        <p:spPr>
          <a:xfrm>
            <a:off x="7380312" y="2697484"/>
            <a:ext cx="794859" cy="1264841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hteck 18"/>
          <p:cNvSpPr/>
          <p:nvPr/>
        </p:nvSpPr>
        <p:spPr>
          <a:xfrm>
            <a:off x="3940256" y="4267126"/>
            <a:ext cx="4822744" cy="402772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hteck 19"/>
          <p:cNvSpPr/>
          <p:nvPr/>
        </p:nvSpPr>
        <p:spPr>
          <a:xfrm>
            <a:off x="3955077" y="2085360"/>
            <a:ext cx="4822744" cy="46460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hteck 20"/>
          <p:cNvSpPr/>
          <p:nvPr/>
        </p:nvSpPr>
        <p:spPr>
          <a:xfrm>
            <a:off x="3953941" y="1458611"/>
            <a:ext cx="4822744" cy="53340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841" y="4939548"/>
            <a:ext cx="3397055" cy="82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4067944" y="1588563"/>
            <a:ext cx="921308" cy="307777"/>
          </a:xfrm>
          <a:prstGeom prst="rect">
            <a:avLst/>
          </a:prstGeom>
          <a:solidFill>
            <a:srgbClr val="90A6CD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/>
              <a:t>B2ACCESS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3995936" y="2164627"/>
            <a:ext cx="792088" cy="276999"/>
          </a:xfrm>
          <a:prstGeom prst="rect">
            <a:avLst/>
          </a:prstGeom>
          <a:solidFill>
            <a:srgbClr val="90A6CD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B2Handle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849425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0" grpId="2" animBg="1"/>
      <p:bldP spid="21" grpId="0" animBg="1"/>
      <p:bldP spid="21" grpId="1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....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7504" y="1556792"/>
            <a:ext cx="8856984" cy="4784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Federated services on EGI + common data services of EUDAT brings together:</a:t>
            </a:r>
          </a:p>
          <a:p>
            <a:r>
              <a:rPr lang="en-GB" dirty="0" smtClean="0"/>
              <a:t>Computation on EGI Federated Cloud + HTC</a:t>
            </a:r>
          </a:p>
          <a:p>
            <a:r>
              <a:rPr lang="en-GB" dirty="0" smtClean="0"/>
              <a:t>Existing EUDAT services for:</a:t>
            </a:r>
          </a:p>
          <a:p>
            <a:pPr lvl="1"/>
            <a:r>
              <a:rPr lang="en-GB" dirty="0" smtClean="0"/>
              <a:t>transfer, synching, sharing, preservation of data</a:t>
            </a:r>
          </a:p>
          <a:p>
            <a:r>
              <a:rPr lang="en-GB" dirty="0" smtClean="0"/>
              <a:t>Augmentation of services from existing communities using EGI/EUDAT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sz="2400" dirty="0"/>
          </a:p>
        </p:txBody>
      </p:sp>
      <p:pic>
        <p:nvPicPr>
          <p:cNvPr id="5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719" y="5590387"/>
            <a:ext cx="1060958" cy="64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24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03648" y="6093296"/>
            <a:ext cx="6696744" cy="501649"/>
          </a:xfrm>
        </p:spPr>
        <p:txBody>
          <a:bodyPr/>
          <a:lstStyle/>
          <a:p>
            <a:pPr>
              <a:defRPr/>
            </a:pPr>
            <a:r>
              <a:rPr lang="en-GB" b="1" dirty="0"/>
              <a:t>EGI-EUDAT </a:t>
            </a:r>
            <a:r>
              <a:rPr lang="en-GB" b="1" dirty="0" err="1"/>
              <a:t>sw</a:t>
            </a:r>
            <a:r>
              <a:rPr lang="en-GB" b="1" dirty="0"/>
              <a:t> appliance: </a:t>
            </a:r>
            <a:r>
              <a:rPr lang="en-GB" b="1" dirty="0">
                <a:hlinkClick r:id="rId2"/>
              </a:rPr>
              <a:t>https://appdb.egi.eu/store/swappliance/</a:t>
            </a:r>
            <a:r>
              <a:rPr lang="en-GB" b="1" dirty="0" smtClean="0">
                <a:hlinkClick r:id="rId2"/>
              </a:rPr>
              <a:t>egi.eudat.integration.pilot</a:t>
            </a:r>
            <a:r>
              <a:rPr lang="en-GB" b="1" dirty="0" smtClean="0"/>
              <a:t> </a:t>
            </a:r>
            <a:endParaRPr lang="en-GB" b="1" dirty="0"/>
          </a:p>
          <a:p>
            <a:pPr>
              <a:defRPr/>
            </a:pPr>
            <a:endParaRPr lang="en-US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1547664" y="332656"/>
            <a:ext cx="7344816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4F85C3"/>
                </a:solidFill>
                <a:latin typeface="Segoe UI" pitchFamily="34" charset="0"/>
                <a:ea typeface="+mj-ea"/>
                <a:cs typeface="Segoe UI" pitchFamily="34" charset="0"/>
              </a:defRPr>
            </a:lvl1pPr>
          </a:lstStyle>
          <a:p>
            <a:pPr fontAlgn="base"/>
            <a:r>
              <a:rPr lang="it-IT" sz="2800" dirty="0" smtClean="0"/>
              <a:t>EGI-EUDAT Integration </a:t>
            </a:r>
            <a:r>
              <a:rPr lang="it-IT" sz="2800" dirty="0" err="1" smtClean="0"/>
              <a:t>Pilot</a:t>
            </a:r>
            <a:r>
              <a:rPr lang="it-IT" sz="2800" dirty="0" smtClean="0"/>
              <a:t>: </a:t>
            </a:r>
            <a:br>
              <a:rPr lang="it-IT" sz="2800" dirty="0" smtClean="0"/>
            </a:br>
            <a:r>
              <a:rPr lang="en-GB" sz="2400" dirty="0" smtClean="0"/>
              <a:t>Processing in EGI, Long-term storage in EUDAT</a:t>
            </a:r>
            <a:br>
              <a:rPr lang="en-GB" sz="2400" dirty="0" smtClean="0"/>
            </a:br>
            <a:endParaRPr lang="en-GB" sz="2800" dirty="0"/>
          </a:p>
        </p:txBody>
      </p:sp>
      <p:pic>
        <p:nvPicPr>
          <p:cNvPr id="5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704" y="5661248"/>
            <a:ext cx="1060958" cy="64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eudat.eu/sites/default/files/logo-b2stag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096" y="3600461"/>
            <a:ext cx="1203831" cy="139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GI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75" y="5426920"/>
            <a:ext cx="797256" cy="88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Cloud graphic illustrat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75" y="2494104"/>
            <a:ext cx="2656074" cy="272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://eudat.eu/sites/default/files/logo-b2saf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414" y="2461949"/>
            <a:ext cx="1243298" cy="139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bo 8"/>
          <p:cNvSpPr/>
          <p:nvPr/>
        </p:nvSpPr>
        <p:spPr bwMode="auto">
          <a:xfrm>
            <a:off x="2411761" y="3732249"/>
            <a:ext cx="1152728" cy="1057889"/>
          </a:xfrm>
          <a:prstGeom prst="cub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b="1" dirty="0"/>
              <a:t>VM</a:t>
            </a:r>
          </a:p>
        </p:txBody>
      </p:sp>
      <p:sp>
        <p:nvSpPr>
          <p:cNvPr id="11" name="Rettangolo arrotondato 2"/>
          <p:cNvSpPr/>
          <p:nvPr/>
        </p:nvSpPr>
        <p:spPr>
          <a:xfrm>
            <a:off x="179512" y="2269860"/>
            <a:ext cx="3744416" cy="32403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ttangolo arrotondato 10"/>
          <p:cNvSpPr/>
          <p:nvPr/>
        </p:nvSpPr>
        <p:spPr>
          <a:xfrm>
            <a:off x="5148064" y="2269860"/>
            <a:ext cx="3744416" cy="32403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ttangolo arrotondato 3"/>
          <p:cNvSpPr/>
          <p:nvPr/>
        </p:nvSpPr>
        <p:spPr>
          <a:xfrm>
            <a:off x="2051720" y="3069222"/>
            <a:ext cx="1727892" cy="47601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b="1" dirty="0" smtClean="0"/>
              <a:t>1. </a:t>
            </a:r>
            <a:r>
              <a:rPr lang="it-IT" b="1" dirty="0" err="1" smtClean="0"/>
              <a:t>Run</a:t>
            </a:r>
            <a:r>
              <a:rPr lang="it-IT" b="1" dirty="0" smtClean="0"/>
              <a:t> </a:t>
            </a:r>
            <a:r>
              <a:rPr lang="it-IT" b="1" dirty="0" err="1" smtClean="0"/>
              <a:t>analysys</a:t>
            </a:r>
            <a:endParaRPr lang="en-GB" b="1" dirty="0"/>
          </a:p>
        </p:txBody>
      </p:sp>
      <p:sp>
        <p:nvSpPr>
          <p:cNvPr id="14" name="CasellaDiTesto 5"/>
          <p:cNvSpPr txBox="1"/>
          <p:nvPr/>
        </p:nvSpPr>
        <p:spPr>
          <a:xfrm>
            <a:off x="971600" y="5733256"/>
            <a:ext cx="3128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4F85C3"/>
                </a:solidFill>
                <a:latin typeface="Segoe UI" pitchFamily="34" charset="0"/>
                <a:ea typeface="+mj-ea"/>
                <a:cs typeface="Segoe UI" pitchFamily="34" charset="0"/>
              </a:rPr>
              <a:t>EGI Federated </a:t>
            </a:r>
            <a:r>
              <a:rPr lang="it-IT" sz="2400" b="1" dirty="0">
                <a:solidFill>
                  <a:srgbClr val="4F85C3"/>
                </a:solidFill>
                <a:latin typeface="Segoe UI" pitchFamily="34" charset="0"/>
                <a:ea typeface="+mj-ea"/>
                <a:cs typeface="Segoe UI" pitchFamily="34" charset="0"/>
              </a:rPr>
              <a:t>Cloud</a:t>
            </a:r>
            <a:endParaRPr lang="en-GB" sz="2400" b="1" dirty="0">
              <a:solidFill>
                <a:srgbClr val="4F85C3"/>
              </a:solidFill>
              <a:latin typeface="Segoe UI" pitchFamily="34" charset="0"/>
              <a:ea typeface="+mj-ea"/>
              <a:cs typeface="Segoe UI" pitchFamily="34" charset="0"/>
            </a:endParaRPr>
          </a:p>
        </p:txBody>
      </p:sp>
      <p:sp>
        <p:nvSpPr>
          <p:cNvPr id="15" name="CasellaDiTesto 13"/>
          <p:cNvSpPr txBox="1"/>
          <p:nvPr/>
        </p:nvSpPr>
        <p:spPr>
          <a:xfrm>
            <a:off x="5364088" y="5733256"/>
            <a:ext cx="2394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>
                <a:solidFill>
                  <a:srgbClr val="4F85C3"/>
                </a:solidFill>
                <a:latin typeface="Segoe UI" pitchFamily="34" charset="0"/>
                <a:ea typeface="+mj-ea"/>
                <a:cs typeface="Segoe UI" pitchFamily="34" charset="0"/>
              </a:rPr>
              <a:t>EUDAT services</a:t>
            </a:r>
            <a:endParaRPr lang="en-GB" sz="2400" b="1" dirty="0">
              <a:solidFill>
                <a:srgbClr val="4F85C3"/>
              </a:solidFill>
              <a:latin typeface="Segoe UI" pitchFamily="34" charset="0"/>
              <a:ea typeface="+mj-ea"/>
              <a:cs typeface="Segoe UI" pitchFamily="34" charset="0"/>
            </a:endParaRPr>
          </a:p>
        </p:txBody>
      </p:sp>
      <p:grpSp>
        <p:nvGrpSpPr>
          <p:cNvPr id="16" name="Gruppo 12"/>
          <p:cNvGrpSpPr/>
          <p:nvPr/>
        </p:nvGrpSpPr>
        <p:grpSpPr>
          <a:xfrm>
            <a:off x="3577741" y="3212976"/>
            <a:ext cx="2038607" cy="1318085"/>
            <a:chOff x="3564489" y="2828318"/>
            <a:chExt cx="2038607" cy="1318085"/>
          </a:xfrm>
        </p:grpSpPr>
        <p:sp>
          <p:nvSpPr>
            <p:cNvPr id="17" name="Rettangolo arrotondato 14"/>
            <p:cNvSpPr/>
            <p:nvPr/>
          </p:nvSpPr>
          <p:spPr>
            <a:xfrm>
              <a:off x="3651166" y="2828318"/>
              <a:ext cx="1865252" cy="703298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it-IT" b="1" dirty="0"/>
                <a:t>2</a:t>
              </a:r>
              <a:r>
                <a:rPr lang="it-IT" b="1" dirty="0" smtClean="0"/>
                <a:t>. Stage output data in B2STAGE</a:t>
              </a:r>
              <a:endParaRPr lang="en-GB" b="1" dirty="0"/>
            </a:p>
          </p:txBody>
        </p:sp>
        <p:cxnSp>
          <p:nvCxnSpPr>
            <p:cNvPr id="18" name="Connettore 2 7"/>
            <p:cNvCxnSpPr>
              <a:stCxn id="10" idx="5"/>
            </p:cNvCxnSpPr>
            <p:nvPr/>
          </p:nvCxnSpPr>
          <p:spPr>
            <a:xfrm>
              <a:off x="3564489" y="4128957"/>
              <a:ext cx="2038607" cy="17446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o 18"/>
          <p:cNvGrpSpPr/>
          <p:nvPr/>
        </p:nvGrpSpPr>
        <p:grpSpPr>
          <a:xfrm>
            <a:off x="6806927" y="3232055"/>
            <a:ext cx="2158979" cy="1990132"/>
            <a:chOff x="6806927" y="2916578"/>
            <a:chExt cx="2158979" cy="1990132"/>
          </a:xfrm>
        </p:grpSpPr>
        <p:cxnSp>
          <p:nvCxnSpPr>
            <p:cNvPr id="20" name="Connettore 2 17"/>
            <p:cNvCxnSpPr>
              <a:stCxn id="6" idx="3"/>
              <a:endCxn id="9" idx="1"/>
            </p:cNvCxnSpPr>
            <p:nvPr/>
          </p:nvCxnSpPr>
          <p:spPr>
            <a:xfrm flipV="1">
              <a:off x="6806927" y="2916578"/>
              <a:ext cx="602487" cy="1138512"/>
            </a:xfrm>
            <a:prstGeom prst="straightConnector1">
              <a:avLst/>
            </a:prstGeom>
            <a:ln w="1270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ttangolo arrotondato 24"/>
            <p:cNvSpPr/>
            <p:nvPr/>
          </p:nvSpPr>
          <p:spPr>
            <a:xfrm>
              <a:off x="7100654" y="3614832"/>
              <a:ext cx="1865252" cy="1291878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it-IT" b="1" dirty="0" smtClean="0"/>
                <a:t>3. Data </a:t>
              </a:r>
              <a:r>
                <a:rPr lang="it-IT" b="1" dirty="0" err="1" smtClean="0"/>
                <a:t>stored</a:t>
              </a:r>
              <a:r>
                <a:rPr lang="it-IT" b="1" dirty="0" smtClean="0"/>
                <a:t> in B2SAFE for Long </a:t>
              </a:r>
              <a:r>
                <a:rPr lang="it-IT" b="1" dirty="0" err="1" smtClean="0"/>
                <a:t>Term</a:t>
              </a:r>
              <a:r>
                <a:rPr lang="it-IT" b="1" dirty="0" smtClean="0"/>
                <a:t> </a:t>
              </a:r>
              <a:r>
                <a:rPr lang="it-IT" b="1" dirty="0" err="1" smtClean="0"/>
                <a:t>preservation</a:t>
              </a:r>
              <a:endParaRPr lang="en-GB" b="1" dirty="0"/>
            </a:p>
          </p:txBody>
        </p:sp>
      </p:grpSp>
      <p:grpSp>
        <p:nvGrpSpPr>
          <p:cNvPr id="22" name="Gruppo 29"/>
          <p:cNvGrpSpPr/>
          <p:nvPr/>
        </p:nvGrpSpPr>
        <p:grpSpPr>
          <a:xfrm>
            <a:off x="3563888" y="3212976"/>
            <a:ext cx="2038607" cy="1002608"/>
            <a:chOff x="3564489" y="2828318"/>
            <a:chExt cx="2038607" cy="1002608"/>
          </a:xfrm>
        </p:grpSpPr>
        <p:sp>
          <p:nvSpPr>
            <p:cNvPr id="23" name="Rettangolo arrotondato 30"/>
            <p:cNvSpPr/>
            <p:nvPr/>
          </p:nvSpPr>
          <p:spPr>
            <a:xfrm>
              <a:off x="3651166" y="2828318"/>
              <a:ext cx="1865252" cy="703298"/>
            </a:xfrm>
            <a:prstGeom prst="roundRect">
              <a:avLst/>
            </a:prstGeom>
            <a:solidFill>
              <a:srgbClr val="C0000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it-IT" b="1" dirty="0" smtClean="0"/>
                <a:t>4. Retrieve Data</a:t>
              </a:r>
              <a:endParaRPr lang="en-GB" b="1" dirty="0"/>
            </a:p>
          </p:txBody>
        </p:sp>
        <p:cxnSp>
          <p:nvCxnSpPr>
            <p:cNvPr id="24" name="Connettore 2 31"/>
            <p:cNvCxnSpPr/>
            <p:nvPr/>
          </p:nvCxnSpPr>
          <p:spPr>
            <a:xfrm>
              <a:off x="3564489" y="3813480"/>
              <a:ext cx="2038607" cy="17446"/>
            </a:xfrm>
            <a:prstGeom prst="straightConnector1">
              <a:avLst/>
            </a:prstGeom>
            <a:ln w="127000"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ttangolo arrotondato 32"/>
          <p:cNvSpPr/>
          <p:nvPr/>
        </p:nvSpPr>
        <p:spPr>
          <a:xfrm>
            <a:off x="2052020" y="3065692"/>
            <a:ext cx="1727892" cy="47601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b="1" dirty="0" smtClean="0"/>
              <a:t>5. Run analysis</a:t>
            </a:r>
            <a:endParaRPr lang="en-GB" b="1" dirty="0"/>
          </a:p>
        </p:txBody>
      </p:sp>
      <p:sp>
        <p:nvSpPr>
          <p:cNvPr id="26" name="Segnaposto contenuto 2"/>
          <p:cNvSpPr txBox="1">
            <a:spLocks/>
          </p:cNvSpPr>
          <p:nvPr/>
        </p:nvSpPr>
        <p:spPr>
          <a:xfrm>
            <a:off x="4932040" y="1196752"/>
            <a:ext cx="4349317" cy="10016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GB" sz="2000" b="1" dirty="0">
                <a:solidFill>
                  <a:srgbClr val="FF0000"/>
                </a:solidFill>
                <a:ea typeface="+mj-ea"/>
              </a:rPr>
              <a:t>Data Staging </a:t>
            </a:r>
            <a:r>
              <a:rPr lang="en-GB" sz="2000" b="1" dirty="0" smtClean="0">
                <a:solidFill>
                  <a:srgbClr val="4F85C3"/>
                </a:solidFill>
                <a:ea typeface="+mj-ea"/>
              </a:rPr>
              <a:t>between </a:t>
            </a:r>
            <a:br>
              <a:rPr lang="en-GB" sz="2000" b="1" dirty="0" smtClean="0">
                <a:solidFill>
                  <a:srgbClr val="4F85C3"/>
                </a:solidFill>
                <a:ea typeface="+mj-ea"/>
              </a:rPr>
            </a:br>
            <a:r>
              <a:rPr lang="en-GB" sz="2000" b="1" dirty="0" smtClean="0">
                <a:solidFill>
                  <a:srgbClr val="4F85C3"/>
                </a:solidFill>
                <a:ea typeface="+mj-ea"/>
              </a:rPr>
              <a:t>EGI Federated Cloud and </a:t>
            </a:r>
            <a:r>
              <a:rPr lang="en-GB" sz="2000" b="1" dirty="0">
                <a:solidFill>
                  <a:srgbClr val="4F85C3"/>
                </a:solidFill>
                <a:ea typeface="+mj-ea"/>
              </a:rPr>
              <a:t>EUDAT </a:t>
            </a:r>
            <a:r>
              <a:rPr lang="en-GB" sz="2000" b="1" dirty="0" smtClean="0">
                <a:solidFill>
                  <a:srgbClr val="4F85C3"/>
                </a:solidFill>
                <a:ea typeface="+mj-ea"/>
              </a:rPr>
              <a:t>services</a:t>
            </a:r>
          </a:p>
        </p:txBody>
      </p:sp>
      <p:sp>
        <p:nvSpPr>
          <p:cNvPr id="27" name="Segnaposto contenuto 2"/>
          <p:cNvSpPr txBox="1">
            <a:spLocks/>
          </p:cNvSpPr>
          <p:nvPr/>
        </p:nvSpPr>
        <p:spPr>
          <a:xfrm>
            <a:off x="107504" y="1196752"/>
            <a:ext cx="4663432" cy="10016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GB" sz="2000" b="1" dirty="0">
                <a:solidFill>
                  <a:srgbClr val="4F85C3"/>
                </a:solidFill>
                <a:ea typeface="+mj-ea"/>
              </a:rPr>
              <a:t>Access to EGI and EUDAT services with a </a:t>
            </a:r>
            <a:r>
              <a:rPr lang="en-GB" sz="2000" b="1" dirty="0" smtClean="0">
                <a:solidFill>
                  <a:srgbClr val="FF0000"/>
                </a:solidFill>
                <a:ea typeface="+mj-ea"/>
              </a:rPr>
              <a:t>single user identity</a:t>
            </a:r>
            <a:endParaRPr lang="en-GB" sz="2000" b="1" dirty="0">
              <a:solidFill>
                <a:srgbClr val="FF0000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61977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....</a:t>
            </a:r>
            <a:endParaRPr lang="en-US"/>
          </a:p>
        </p:txBody>
      </p:sp>
      <p:pic>
        <p:nvPicPr>
          <p:cNvPr id="4" name="Picture 3" descr="Screen Shot 2016-04-11 at 15.55.2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44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....</a:t>
            </a:r>
            <a:endParaRPr lang="en-US"/>
          </a:p>
        </p:txBody>
      </p:sp>
      <p:pic>
        <p:nvPicPr>
          <p:cNvPr id="4" name="Picture 3" descr="Screen Shot 2016-04-11 at 17.47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55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....</a:t>
            </a:r>
            <a:endParaRPr lang="en-US"/>
          </a:p>
        </p:txBody>
      </p:sp>
      <p:pic>
        <p:nvPicPr>
          <p:cNvPr id="4" name="Picture 3" descr="Screen Shot 2016-04-11 at 17.48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162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....</a:t>
            </a:r>
            <a:endParaRPr lang="en-US"/>
          </a:p>
        </p:txBody>
      </p:sp>
      <p:pic>
        <p:nvPicPr>
          <p:cNvPr id="4" name="Picture 3" descr="Screen Shot 2016-04-11 at 17.16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8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622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Next steps</a:t>
            </a:r>
            <a:endParaRPr lang="en-GB" sz="32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39552" y="1556792"/>
            <a:ext cx="8424936" cy="4784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 smtClean="0"/>
              <a:t>Communities identified for the next steps:</a:t>
            </a:r>
          </a:p>
          <a:p>
            <a:r>
              <a:rPr lang="en-GB" sz="2400" dirty="0" smtClean="0"/>
              <a:t>ICOS</a:t>
            </a:r>
          </a:p>
          <a:p>
            <a:r>
              <a:rPr lang="en-GB" sz="2400" dirty="0" smtClean="0"/>
              <a:t>EPOS</a:t>
            </a:r>
          </a:p>
          <a:p>
            <a:pPr marL="0" indent="0">
              <a:buNone/>
            </a:pPr>
            <a:r>
              <a:rPr lang="en-GB" sz="2400" dirty="0" smtClean="0"/>
              <a:t>Now implementing prototypes of their usecases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Challenges</a:t>
            </a:r>
          </a:p>
          <a:p>
            <a:r>
              <a:rPr lang="en-GB" sz="2400" dirty="0" smtClean="0"/>
              <a:t>Scaling up from </a:t>
            </a:r>
            <a:r>
              <a:rPr lang="en-GB" sz="2400" dirty="0" err="1" smtClean="0"/>
              <a:t>PoC</a:t>
            </a:r>
            <a:r>
              <a:rPr lang="en-GB" sz="2400" dirty="0" smtClean="0"/>
              <a:t> to multiple users (AAI interoperation)</a:t>
            </a:r>
          </a:p>
          <a:p>
            <a:r>
              <a:rPr lang="en-GB" sz="2400" dirty="0" smtClean="0"/>
              <a:t>Managing co-existing support systems</a:t>
            </a:r>
          </a:p>
          <a:p>
            <a:r>
              <a:rPr lang="en-GB" sz="2400" dirty="0" smtClean="0"/>
              <a:t>Lever future </a:t>
            </a:r>
            <a:r>
              <a:rPr lang="en-GB" sz="2400" dirty="0" err="1" smtClean="0"/>
              <a:t>Fedcloud</a:t>
            </a:r>
            <a:r>
              <a:rPr lang="en-GB" sz="2400" dirty="0" smtClean="0"/>
              <a:t> usability improvements </a:t>
            </a:r>
            <a:endParaRPr lang="en-GB" sz="2400" dirty="0"/>
          </a:p>
        </p:txBody>
      </p:sp>
      <p:pic>
        <p:nvPicPr>
          <p:cNvPr id="4" name="Picture 2" descr="Ho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522" y="5589240"/>
            <a:ext cx="1060958" cy="64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065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340768"/>
            <a:ext cx="447793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</a:rPr>
              <a:t>Thank you for your attention</a:t>
            </a:r>
          </a:p>
          <a:p>
            <a:endParaRPr lang="en-US" sz="2800" b="1" i="1" dirty="0">
              <a:solidFill>
                <a:schemeClr val="accent1"/>
              </a:solidFill>
            </a:endParaRPr>
          </a:p>
          <a:p>
            <a:r>
              <a:rPr lang="en-US" sz="2800" b="1" i="1" dirty="0" smtClean="0">
                <a:solidFill>
                  <a:schemeClr val="accent1"/>
                </a:solidFill>
              </a:rPr>
              <a:t>Questions?</a:t>
            </a:r>
            <a:endParaRPr lang="en-US" sz="28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251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ngage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EGI Powerpoint Presentation (body)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GI Powerpoint Presentation (closing)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Kanto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Engage.potx</Template>
  <TotalTime>18530</TotalTime>
  <Words>659</Words>
  <Application>Microsoft Macintosh PowerPoint</Application>
  <PresentationFormat>On-screen Show (4:3)</PresentationFormat>
  <Paragraphs>154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Engage</vt:lpstr>
      <vt:lpstr>EGI Powerpoint Presentation (body)</vt:lpstr>
      <vt:lpstr>EGI Powerpoint Presentation (closing)</vt:lpstr>
      <vt:lpstr>EGI-EUDAT Integration Activity Pair Data and High-throughput Computing Resource Together </vt:lpstr>
      <vt:lpstr>PowerPoint Presentation</vt:lpstr>
      <vt:lpstr>HTC installed capacity and consumption</vt:lpstr>
      <vt:lpstr>Cloud Federation Model</vt:lpstr>
      <vt:lpstr>EGI Service Portfolio</vt:lpstr>
      <vt:lpstr>EUDAT is ...</vt:lpstr>
      <vt:lpstr>PowerPoint Presentation</vt:lpstr>
      <vt:lpstr>Motivations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Next steps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Malgorzata Krakowian</dc:creator>
  <cp:lastModifiedBy>Yin  Chen</cp:lastModifiedBy>
  <cp:revision>417</cp:revision>
  <cp:lastPrinted>2016-02-12T08:33:14Z</cp:lastPrinted>
  <dcterms:created xsi:type="dcterms:W3CDTF">2015-05-07T09:24:15Z</dcterms:created>
  <dcterms:modified xsi:type="dcterms:W3CDTF">2016-04-25T13:57:28Z</dcterms:modified>
</cp:coreProperties>
</file>