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mp4" ContentType="video/unknown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2" r:id="rId1"/>
    <p:sldMasterId id="2147483648" r:id="rId2"/>
    <p:sldMasterId id="2147483685" r:id="rId3"/>
  </p:sldMasterIdLst>
  <p:notesMasterIdLst>
    <p:notesMasterId r:id="rId9"/>
  </p:notesMasterIdLst>
  <p:handoutMasterIdLst>
    <p:handoutMasterId r:id="rId10"/>
  </p:handoutMasterIdLst>
  <p:sldIdLst>
    <p:sldId id="338" r:id="rId4"/>
    <p:sldId id="477" r:id="rId5"/>
    <p:sldId id="488" r:id="rId6"/>
    <p:sldId id="489" r:id="rId7"/>
    <p:sldId id="490" r:id="rId8"/>
  </p:sldIdLst>
  <p:sldSz cx="9144000" cy="6858000" type="screen4x3"/>
  <p:notesSz cx="6797675" cy="992822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5C3"/>
    <a:srgbClr val="0066B0"/>
    <a:srgbClr val="6C9F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14" autoAdjust="0"/>
    <p:restoredTop sz="82164" autoAdjust="0"/>
  </p:normalViewPr>
  <p:slideViewPr>
    <p:cSldViewPr showGuides="1">
      <p:cViewPr varScale="1">
        <p:scale>
          <a:sx n="94" d="100"/>
          <a:sy n="94" d="100"/>
        </p:scale>
        <p:origin x="-2032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88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3968" y="-12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8F682-7966-4F36-8C65-12C6AC282E64}" type="datetimeFigureOut">
              <a:rPr lang="en-GB" smtClean="0"/>
              <a:t>02/02/16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037CF-4AF3-4EA8-B0EF-23260E3D6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2209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4EA1F-7887-426C-BD0E-29F38E7AB4A2}" type="datetimeFigureOut">
              <a:rPr lang="nl-NL" smtClean="0"/>
              <a:t>02/02/16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F58AE9-46A5-49CB-B815-3CC2120EE87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024887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F58AE9-46A5-49CB-B815-3CC2120EE87D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9952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6"/>
          <p:cNvSpPr>
            <a:spLocks noGrp="1"/>
          </p:cNvSpPr>
          <p:nvPr>
            <p:ph type="body" sz="quarter" idx="10" hasCustomPrompt="1"/>
          </p:nvPr>
        </p:nvSpPr>
        <p:spPr>
          <a:xfrm>
            <a:off x="1727411" y="3643200"/>
            <a:ext cx="5689178" cy="431477"/>
          </a:xfrm>
        </p:spPr>
        <p:txBody>
          <a:bodyPr/>
          <a:lstStyle>
            <a:lvl1pPr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GB" noProof="0" dirty="0" smtClean="0"/>
              <a:t>function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685800" y="1268761"/>
            <a:ext cx="7772400" cy="144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 dirty="0" smtClean="0"/>
              <a:t>Title</a:t>
            </a:r>
            <a:endParaRPr lang="en-GB" noProof="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371600" y="2923200"/>
            <a:ext cx="6400800" cy="504056"/>
          </a:xfrm>
        </p:spPr>
        <p:txBody>
          <a:bodyPr>
            <a:noAutofit/>
          </a:bodyPr>
          <a:lstStyle>
            <a:lvl1pPr marL="0" indent="0" algn="ctr">
              <a:buNone/>
              <a:defRPr sz="28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noProof="0" dirty="0" smtClean="0"/>
              <a:t>Author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5075032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467544" y="1340768"/>
            <a:ext cx="3815655" cy="4784725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572000" y="1341438"/>
            <a:ext cx="4320480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862824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67544" y="1341438"/>
            <a:ext cx="8424936" cy="47844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1840826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457200" y="134104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494506" y="2378745"/>
            <a:ext cx="4040188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850705" y="134104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noProof="0" dirty="0" smtClean="0"/>
              <a:t>Click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4822601" y="2391445"/>
            <a:ext cx="4041775" cy="377440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noProof="0" dirty="0" smtClean="0"/>
              <a:t>Click</a:t>
            </a:r>
            <a:endParaRPr lang="en-GB" noProof="0" dirty="0"/>
          </a:p>
        </p:txBody>
      </p:sp>
      <p:sp>
        <p:nvSpPr>
          <p:cNvPr id="10" name="Title 9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6986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8593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theme" Target="../theme/theme2.xml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jpeg"/><Relationship Id="rId6" Type="http://schemas.openxmlformats.org/officeDocument/2006/relationships/hyperlink" Target="http://creativecommons.org/licenses/by/4.0/" TargetMode="External"/><Relationship Id="rId1" Type="http://schemas.openxmlformats.org/officeDocument/2006/relationships/slideLayout" Target="../slideLayouts/slideLayout5.xml"/><Relationship Id="rId2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79394" y="141277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GB" noProof="0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79394" y="2636912"/>
            <a:ext cx="8229600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GB" noProof="0" dirty="0" smtClean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1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3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EGI-Engage is co-funded by the Horizon 2020 Framework Programme</a:t>
            </a:r>
          </a:p>
          <a:p>
            <a:pPr algn="r"/>
            <a:r>
              <a:rPr lang="nl-NL" sz="1000" b="0" baseline="0" dirty="0" smtClean="0">
                <a:latin typeface="Segoe UI" pitchFamily="34" charset="0"/>
                <a:cs typeface="Segoe UI" pitchFamily="34" charset="0"/>
              </a:rPr>
              <a:t>  </a:t>
            </a:r>
            <a:r>
              <a:rPr lang="nl-NL" sz="1000" b="0" dirty="0" smtClean="0">
                <a:latin typeface="Segoe UI" pitchFamily="34" charset="0"/>
                <a:cs typeface="Segoe UI" pitchFamily="34" charset="0"/>
              </a:rPr>
              <a:t>of the European Union under grant number 654142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93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9" y="0"/>
            <a:ext cx="6534150" cy="4705350"/>
          </a:xfrm>
          <a:prstGeom prst="rect">
            <a:avLst/>
          </a:prstGeom>
        </p:spPr>
      </p:pic>
      <p:sp>
        <p:nvSpPr>
          <p:cNvPr id="4" name="Rechthoek 3"/>
          <p:cNvSpPr/>
          <p:nvPr/>
        </p:nvSpPr>
        <p:spPr>
          <a:xfrm>
            <a:off x="0" y="6381328"/>
            <a:ext cx="9144000" cy="476672"/>
          </a:xfrm>
          <a:prstGeom prst="rect">
            <a:avLst/>
          </a:prstGeom>
          <a:solidFill>
            <a:srgbClr val="4F8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7344816" cy="850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 dirty="0" smtClean="0"/>
              <a:t>Click to insert title</a:t>
            </a:r>
            <a:endParaRPr lang="en-GB" noProof="0" dirty="0"/>
          </a:p>
        </p:txBody>
      </p:sp>
      <p:sp>
        <p:nvSpPr>
          <p:cNvPr id="22" name="Tekstvak 21"/>
          <p:cNvSpPr txBox="1"/>
          <p:nvPr/>
        </p:nvSpPr>
        <p:spPr>
          <a:xfrm>
            <a:off x="8508016" y="6525344"/>
            <a:ext cx="31290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372553E7-13AD-41CB-B8D3-4C5279D6D1DB}" type="slidenum">
              <a:rPr lang="nl-NL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‹#›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9" name="Tekstvak 21"/>
          <p:cNvSpPr txBox="1"/>
          <p:nvPr/>
        </p:nvSpPr>
        <p:spPr>
          <a:xfrm>
            <a:off x="179512" y="6525344"/>
            <a:ext cx="59503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A83F7A1C-40F7-5F43-85CD-9B50E60F16AA}" type="datetime1">
              <a:rPr lang="en-US" sz="800" b="1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02/02/16</a:t>
            </a:fld>
            <a:endParaRPr lang="nl-NL" sz="1050" b="1" dirty="0">
              <a:solidFill>
                <a:schemeClr val="bg1"/>
              </a:solidFill>
              <a:latin typeface="Segoe UI" pitchFamily="34" charset="0"/>
              <a:cs typeface="Segoe U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0" y="188640"/>
            <a:ext cx="1082732" cy="99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75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52" r:id="rId2"/>
    <p:sldLayoutId id="2147483653" r:id="rId3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r" defTabSz="914400" rtl="0" eaLnBrk="1" latinLnBrk="0" hangingPunct="1">
        <a:spcBef>
          <a:spcPct val="0"/>
        </a:spcBef>
        <a:buNone/>
        <a:defRPr sz="3000" b="1" kern="1200">
          <a:solidFill>
            <a:srgbClr val="4F85C3"/>
          </a:solidFill>
          <a:latin typeface="Segoe UI" pitchFamily="34" charset="0"/>
          <a:ea typeface="+mj-ea"/>
          <a:cs typeface="Segoe UI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4pPr>
      <a:lvl5pPr marL="1828800" marR="0" indent="0" algn="l" defTabSz="9144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Segoe UI" pitchFamily="34" charset="0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845" userDrawn="1">
          <p15:clr>
            <a:srgbClr val="F26B43"/>
          </p15:clr>
        </p15:guide>
        <p15:guide id="2" pos="295" userDrawn="1">
          <p15:clr>
            <a:srgbClr val="F26B43"/>
          </p15:clr>
        </p15:guide>
        <p15:guide id="3" pos="5602" userDrawn="1">
          <p15:clr>
            <a:srgbClr val="F26B43"/>
          </p15:clr>
        </p15:guide>
        <p15:guide id="4" orient="horz" pos="388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100000">
                <a:schemeClr val="bg1"/>
              </a:gs>
              <a:gs pos="0">
                <a:schemeClr val="tx2">
                  <a:lumMod val="20000"/>
                  <a:lumOff val="80000"/>
                </a:schemeClr>
              </a:gs>
            </a:gsLst>
            <a:lin ang="2700000" scaled="1"/>
            <a:tileRect/>
          </a:gradFill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129" y="4581128"/>
            <a:ext cx="1728191" cy="1313426"/>
          </a:xfrm>
          <a:prstGeom prst="rect">
            <a:avLst/>
          </a:prstGeom>
        </p:spPr>
      </p:pic>
      <p:sp>
        <p:nvSpPr>
          <p:cNvPr id="12" name="Rechthoek 11"/>
          <p:cNvSpPr/>
          <p:nvPr/>
        </p:nvSpPr>
        <p:spPr>
          <a:xfrm>
            <a:off x="437129" y="6021288"/>
            <a:ext cx="8465149" cy="45719"/>
          </a:xfrm>
          <a:prstGeom prst="rect">
            <a:avLst/>
          </a:prstGeom>
          <a:solidFill>
            <a:schemeClr val="accent1">
              <a:lumMod val="60000"/>
              <a:lumOff val="40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Tekstvak 22"/>
          <p:cNvSpPr txBox="1"/>
          <p:nvPr/>
        </p:nvSpPr>
        <p:spPr>
          <a:xfrm>
            <a:off x="752684" y="6153342"/>
            <a:ext cx="10970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b="1" dirty="0" smtClean="0">
                <a:solidFill>
                  <a:srgbClr val="0066B0"/>
                </a:solidFill>
                <a:latin typeface="Segoe UI" pitchFamily="34" charset="0"/>
                <a:cs typeface="Segoe UI" pitchFamily="34" charset="0"/>
              </a:rPr>
              <a:t>www.egi.eu</a:t>
            </a:r>
            <a:endParaRPr lang="nl-NL" sz="1200" b="1" dirty="0">
              <a:solidFill>
                <a:srgbClr val="0066B0"/>
              </a:solidFill>
              <a:latin typeface="Segoe UI" pitchFamily="34" charset="0"/>
              <a:cs typeface="Segoe U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5659" y="1124744"/>
            <a:ext cx="7578749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3600" b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Thank you</a:t>
            </a:r>
            <a:r>
              <a:rPr lang="en-GB" sz="3600" b="1" kern="1200" baseline="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 for your attention.</a:t>
            </a:r>
          </a:p>
          <a:p>
            <a:pPr algn="ctr"/>
            <a:endParaRPr lang="en-GB" sz="3600" b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ctr"/>
            <a:endParaRPr lang="en-GB" sz="2400" b="1" i="1" kern="1200" noProof="0" dirty="0" smtClean="0">
              <a:solidFill>
                <a:srgbClr val="0066B0"/>
              </a:solidFill>
              <a:latin typeface="Segoe UI" pitchFamily="34" charset="0"/>
              <a:ea typeface="Verdana" panose="020B0604030504040204" pitchFamily="34" charset="0"/>
              <a:cs typeface="Segoe UI" pitchFamily="34" charset="0"/>
            </a:endParaRPr>
          </a:p>
          <a:p>
            <a:pPr algn="l"/>
            <a:r>
              <a:rPr lang="en-GB" sz="2800" b="1" i="1" kern="1200" noProof="0" dirty="0" smtClean="0">
                <a:solidFill>
                  <a:srgbClr val="0066B0"/>
                </a:solidFill>
                <a:latin typeface="Segoe UI" pitchFamily="34" charset="0"/>
                <a:ea typeface="Verdana" panose="020B0604030504040204" pitchFamily="34" charset="0"/>
                <a:cs typeface="Segoe UI" pitchFamily="34" charset="0"/>
              </a:rPr>
              <a:t>Questions?</a:t>
            </a:r>
          </a:p>
        </p:txBody>
      </p:sp>
      <p:pic>
        <p:nvPicPr>
          <p:cNvPr id="7" name="Afbeelding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6381328"/>
            <a:ext cx="657870" cy="442623"/>
          </a:xfrm>
          <a:prstGeom prst="rect">
            <a:avLst/>
          </a:prstGeom>
        </p:spPr>
      </p:pic>
      <p:sp>
        <p:nvSpPr>
          <p:cNvPr id="10" name="Tekstvak 10"/>
          <p:cNvSpPr txBox="1"/>
          <p:nvPr/>
        </p:nvSpPr>
        <p:spPr>
          <a:xfrm>
            <a:off x="479394" y="6402584"/>
            <a:ext cx="75574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This work by Parties of the EGI-Engage Consortium</a:t>
            </a:r>
            <a:r>
              <a:rPr lang="en-GB" sz="1000" baseline="0" dirty="0" smtClean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is licensed under a </a:t>
            </a:r>
          </a:p>
          <a:p>
            <a:pPr algn="r"/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  <a:hlinkClick r:id="rId6"/>
              </a:rPr>
              <a:t>Creative Commons Attribution 4.0 International License</a:t>
            </a:r>
            <a:r>
              <a:rPr lang="en-GB" sz="1000" dirty="0" smtClean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endParaRPr lang="nl-NL" sz="1000" b="0" dirty="0">
              <a:latin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638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rgbClr val="0066B0"/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</p:titleStyle>
    <p:bodyStyle>
      <a:lvl1pPr marL="0" indent="0" algn="ctr" defTabSz="914400" rtl="0" eaLnBrk="1" latinLnBrk="0" hangingPunct="1">
        <a:spcBef>
          <a:spcPct val="20000"/>
        </a:spcBef>
        <a:buFontTx/>
        <a:buNone/>
        <a:defRPr sz="2800" b="1" kern="1200" baseline="0">
          <a:solidFill>
            <a:schemeClr val="tx1">
              <a:lumMod val="75000"/>
              <a:lumOff val="25000"/>
            </a:schemeClr>
          </a:solidFill>
          <a:latin typeface="Segoe UI" pitchFamily="34" charset="0"/>
          <a:ea typeface="Verdana" panose="020B0604030504040204" pitchFamily="34" charset="0"/>
          <a:cs typeface="Segoe UI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documents.egi.eu/secure/ShowDocument?docid=2468" TargetMode="External"/><Relationship Id="rId3" Type="http://schemas.openxmlformats.org/officeDocument/2006/relationships/hyperlink" Target="https://indico.egi.eu/indico/categoryDisplay.py?categId=17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microsoft.com/office/2007/relationships/media" Target="../media/media1.mp4"/><Relationship Id="rId2" Type="http://schemas.openxmlformats.org/officeDocument/2006/relationships/video" Target="../media/media1.mp4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155.210.198.204/" TargetMode="External"/><Relationship Id="rId3" Type="http://schemas.openxmlformats.org/officeDocument/2006/relationships/hyperlink" Target="http://155.210.198.214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8206680" cy="1440000"/>
          </a:xfrm>
        </p:spPr>
        <p:txBody>
          <a:bodyPr/>
          <a:lstStyle/>
          <a:p>
            <a:r>
              <a:rPr lang="en-GB" dirty="0" smtClean="0"/>
              <a:t>Human Brain Project (HBP) Testing Status Update</a:t>
            </a:r>
            <a:endParaRPr lang="en-GB" dirty="0"/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1371600" y="3933707"/>
            <a:ext cx="6400800" cy="504056"/>
          </a:xfrm>
        </p:spPr>
        <p:txBody>
          <a:bodyPr/>
          <a:lstStyle/>
          <a:p>
            <a:r>
              <a:rPr lang="en-US" dirty="0" smtClean="0"/>
              <a:t>Matthew Viljoen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727411" y="4653707"/>
            <a:ext cx="5689178" cy="431477"/>
          </a:xfrm>
        </p:spPr>
        <p:txBody>
          <a:bodyPr/>
          <a:lstStyle/>
          <a:p>
            <a:r>
              <a:rPr lang="en-US" dirty="0" err="1" smtClean="0"/>
              <a:t>EGI.eu</a:t>
            </a:r>
            <a:r>
              <a:rPr lang="en-US" smtClean="0"/>
              <a:t> Operations </a:t>
            </a:r>
            <a:r>
              <a:rPr lang="en-US" dirty="0" smtClean="0"/>
              <a:t>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86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EGI/HBP Testing History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67544" y="1380904"/>
            <a:ext cx="8424936" cy="4784400"/>
          </a:xfrm>
        </p:spPr>
        <p:txBody>
          <a:bodyPr/>
          <a:lstStyle/>
          <a:p>
            <a:r>
              <a:rPr lang="en-GB" sz="2000" dirty="0" smtClean="0"/>
              <a:t>Apr ‘15 - HBP EGI </a:t>
            </a:r>
            <a:r>
              <a:rPr lang="en-GB" sz="2000" dirty="0" err="1" smtClean="0"/>
              <a:t>Usecases</a:t>
            </a:r>
            <a:r>
              <a:rPr lang="en-GB" sz="2000" dirty="0" smtClean="0"/>
              <a:t> written (LD et at.)</a:t>
            </a:r>
          </a:p>
          <a:p>
            <a:pPr marL="0" indent="0">
              <a:buNone/>
            </a:pPr>
            <a:r>
              <a:rPr lang="en-GB" sz="1800" dirty="0">
                <a:hlinkClick r:id="rId2"/>
              </a:rPr>
              <a:t>https://documents.egi.eu/secure/ShowDocument?docid=</a:t>
            </a:r>
            <a:r>
              <a:rPr lang="en-GB" sz="1800" dirty="0" smtClean="0">
                <a:hlinkClick r:id="rId2"/>
              </a:rPr>
              <a:t>2468</a:t>
            </a:r>
            <a:endParaRPr lang="en-GB" sz="1800" dirty="0" smtClean="0"/>
          </a:p>
          <a:p>
            <a:r>
              <a:rPr lang="en-GB" sz="2000" dirty="0" smtClean="0"/>
              <a:t>Sep </a:t>
            </a:r>
            <a:r>
              <a:rPr lang="uk-UA" sz="2000" dirty="0" smtClean="0"/>
              <a:t>’</a:t>
            </a:r>
            <a:r>
              <a:rPr lang="en-GB" sz="2000" dirty="0" smtClean="0"/>
              <a:t>15 – Bi-weekly Skype meetings (CZ, LD, MV) preparing for demo at Bari</a:t>
            </a:r>
          </a:p>
          <a:p>
            <a:pPr marL="0" indent="0">
              <a:buNone/>
            </a:pPr>
            <a:r>
              <a:rPr lang="en-GB" sz="1800" dirty="0">
                <a:hlinkClick r:id="rId3"/>
              </a:rPr>
              <a:t>https://indico.egi.eu/indico/categoryDisplay.py?categId=174</a:t>
            </a:r>
            <a:endParaRPr lang="en-GB" sz="1800" dirty="0" smtClean="0"/>
          </a:p>
          <a:p>
            <a:pPr lvl="1"/>
            <a:r>
              <a:rPr lang="en-GB" sz="2000" dirty="0" smtClean="0"/>
              <a:t>retrieved sample dataset (~500GB) (</a:t>
            </a:r>
            <a:r>
              <a:rPr lang="en-GB" sz="2000" dirty="0" err="1" smtClean="0"/>
              <a:t>Cyfronet+DESY</a:t>
            </a:r>
            <a:r>
              <a:rPr lang="en-GB" sz="2000" dirty="0" smtClean="0"/>
              <a:t> sites)</a:t>
            </a:r>
          </a:p>
          <a:p>
            <a:pPr lvl="1"/>
            <a:r>
              <a:rPr lang="en-GB" sz="2000" dirty="0" smtClean="0"/>
              <a:t>installed Imaging Service via </a:t>
            </a:r>
            <a:r>
              <a:rPr lang="en-GB" sz="2000" dirty="0" err="1" smtClean="0"/>
              <a:t>docker</a:t>
            </a:r>
            <a:r>
              <a:rPr lang="en-GB" sz="2000" dirty="0" smtClean="0"/>
              <a:t> on EGI infra.</a:t>
            </a:r>
          </a:p>
          <a:p>
            <a:pPr lvl="1"/>
            <a:r>
              <a:rPr lang="en-GB" sz="2000" dirty="0" smtClean="0"/>
              <a:t>performance tests proved service was </a:t>
            </a:r>
            <a:r>
              <a:rPr lang="en-GB" sz="2000" dirty="0" smtClean="0"/>
              <a:t>adequate ~2 users/sec.</a:t>
            </a:r>
            <a:endParaRPr lang="en-GB" sz="2000" dirty="0" smtClean="0"/>
          </a:p>
          <a:p>
            <a:r>
              <a:rPr lang="en-GB" sz="2000" dirty="0" smtClean="0"/>
              <a:t>Nov ‘15 HBP pilot demo at Bari (</a:t>
            </a:r>
            <a:r>
              <a:rPr lang="en-GB" sz="2000" dirty="0" err="1" smtClean="0"/>
              <a:t>Cyfronet+DESY</a:t>
            </a:r>
            <a:r>
              <a:rPr lang="en-GB" sz="2000" dirty="0" smtClean="0"/>
              <a:t> sites)</a:t>
            </a:r>
          </a:p>
          <a:p>
            <a:r>
              <a:rPr lang="en-GB" sz="2000" dirty="0" smtClean="0"/>
              <a:t>Dec </a:t>
            </a:r>
            <a:r>
              <a:rPr lang="uk-UA" sz="2000" dirty="0" smtClean="0"/>
              <a:t>’</a:t>
            </a:r>
            <a:r>
              <a:rPr lang="en-GB" sz="2000" dirty="0" smtClean="0"/>
              <a:t>15 – Started bi-weekly open </a:t>
            </a:r>
            <a:r>
              <a:rPr lang="en-GB" sz="2000" dirty="0" err="1" smtClean="0"/>
              <a:t>fedcloud-vt</a:t>
            </a:r>
            <a:r>
              <a:rPr lang="en-GB" sz="2000" dirty="0" smtClean="0"/>
              <a:t> meeting for HBP </a:t>
            </a:r>
          </a:p>
          <a:p>
            <a:r>
              <a:rPr lang="en-GB" sz="2000" dirty="0" smtClean="0"/>
              <a:t>Jan </a:t>
            </a:r>
            <a:r>
              <a:rPr lang="uk-UA" sz="2000" dirty="0" smtClean="0"/>
              <a:t>’</a:t>
            </a:r>
            <a:r>
              <a:rPr lang="en-GB" sz="2000" dirty="0" smtClean="0"/>
              <a:t>16 – deployed </a:t>
            </a:r>
            <a:r>
              <a:rPr lang="en-GB" sz="2000" dirty="0" err="1" smtClean="0"/>
              <a:t>ATLASViewer</a:t>
            </a:r>
            <a:r>
              <a:rPr lang="en-GB" sz="2000" dirty="0" smtClean="0"/>
              <a:t> visualization app on </a:t>
            </a:r>
            <a:r>
              <a:rPr lang="en-GB" sz="2000" dirty="0" err="1" smtClean="0"/>
              <a:t>fedcloud</a:t>
            </a:r>
            <a:r>
              <a:rPr lang="en-GB" sz="2000" dirty="0" smtClean="0"/>
              <a:t>.  </a:t>
            </a:r>
            <a:r>
              <a:rPr lang="en-GB" sz="2000" dirty="0" smtClean="0"/>
              <a:t>Imaging Service now </a:t>
            </a:r>
            <a:r>
              <a:rPr lang="en-GB" sz="2000" dirty="0" smtClean="0"/>
              <a:t>load balanced. </a:t>
            </a:r>
            <a:r>
              <a:rPr lang="en-GB" sz="2000" dirty="0" smtClean="0"/>
              <a:t>~10 users simultaneously/sec.</a:t>
            </a:r>
            <a:endParaRPr lang="en-GB" sz="2000" dirty="0" smtClean="0"/>
          </a:p>
          <a:p>
            <a:r>
              <a:rPr lang="en-GB" sz="2000" dirty="0" smtClean="0"/>
              <a:t>Apr ‘16 – Fully functioning and </a:t>
            </a:r>
            <a:r>
              <a:rPr lang="en-GB" sz="2000" dirty="0" err="1" smtClean="0"/>
              <a:t>costed</a:t>
            </a:r>
            <a:r>
              <a:rPr lang="en-GB" sz="2000" dirty="0" smtClean="0"/>
              <a:t> pilot ready for HBP</a:t>
            </a:r>
            <a:endParaRPr lang="en-GB" sz="2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7327190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GB" dirty="0" smtClean="0"/>
              <a:t>Software stack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179512" y="1196752"/>
            <a:ext cx="4608512" cy="4968552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1. Image service</a:t>
            </a:r>
          </a:p>
          <a:p>
            <a:r>
              <a:rPr lang="en-US" sz="2400" dirty="0" smtClean="0"/>
              <a:t>Java visualization web service installed by </a:t>
            </a:r>
            <a:r>
              <a:rPr lang="en-US" sz="2400" dirty="0" err="1" smtClean="0"/>
              <a:t>Docker</a:t>
            </a:r>
            <a:r>
              <a:rPr lang="en-US" sz="2400" dirty="0" smtClean="0"/>
              <a:t>.  POSIX access to underlying storage (</a:t>
            </a:r>
            <a:r>
              <a:rPr lang="en-US" sz="2400" dirty="0" err="1" smtClean="0"/>
              <a:t>onedata</a:t>
            </a:r>
            <a:r>
              <a:rPr lang="en-US" sz="2400" dirty="0" smtClean="0"/>
              <a:t>, </a:t>
            </a:r>
            <a:r>
              <a:rPr lang="en-US" sz="2400" dirty="0" err="1" smtClean="0"/>
              <a:t>dCache</a:t>
            </a:r>
            <a:r>
              <a:rPr lang="en-US" sz="2400" dirty="0" smtClean="0"/>
              <a:t>, </a:t>
            </a:r>
            <a:r>
              <a:rPr lang="is-IS" sz="2400" dirty="0" smtClean="0"/>
              <a:t>…) with load balancing</a:t>
            </a:r>
          </a:p>
          <a:p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2. User Visualization applet </a:t>
            </a:r>
            <a:endParaRPr lang="en-US" sz="2000" b="1" dirty="0"/>
          </a:p>
          <a:p>
            <a:r>
              <a:rPr lang="en-GB" sz="2400" dirty="0" smtClean="0"/>
              <a:t>Server-side applet based on </a:t>
            </a:r>
            <a:r>
              <a:rPr lang="en-GB" sz="2400" dirty="0" err="1" smtClean="0"/>
              <a:t>Angular.js</a:t>
            </a:r>
            <a:r>
              <a:rPr lang="en-GB" sz="2400" dirty="0" smtClean="0"/>
              <a:t> installed on Apache. </a:t>
            </a:r>
            <a:r>
              <a:rPr lang="en-GB" sz="2400" dirty="0" smtClean="0"/>
              <a:t>Deployed </a:t>
            </a:r>
            <a:r>
              <a:rPr lang="en-GB" sz="2400" dirty="0" smtClean="0"/>
              <a:t>on </a:t>
            </a:r>
            <a:r>
              <a:rPr lang="en-GB" sz="2400" dirty="0" err="1" smtClean="0"/>
              <a:t>fedcloud</a:t>
            </a:r>
            <a:endParaRPr lang="en-GB" sz="2400" dirty="0"/>
          </a:p>
          <a:p>
            <a:endParaRPr lang="en-GB" sz="2400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4" name="slic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64288" y="1196752"/>
            <a:ext cx="1287116" cy="1287116"/>
          </a:xfrm>
          <a:prstGeom prst="rect">
            <a:avLst/>
          </a:prstGeom>
        </p:spPr>
      </p:pic>
      <p:pic>
        <p:nvPicPr>
          <p:cNvPr id="5" name="Picture 4" descr="Screen Shot 2016-01-29 at 16.38.2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980728"/>
            <a:ext cx="1728192" cy="1796976"/>
          </a:xfrm>
          <a:prstGeom prst="rect">
            <a:avLst/>
          </a:prstGeom>
        </p:spPr>
      </p:pic>
      <p:pic>
        <p:nvPicPr>
          <p:cNvPr id="6" name="Picture 5" descr="Screen Shot 2016-01-29 at 16.41.5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24944"/>
            <a:ext cx="4139952" cy="3789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026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9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HBP data hosting site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1-2 TB of data hosting behind OneData or </a:t>
            </a:r>
            <a:r>
              <a:rPr lang="en-US" dirty="0" err="1" smtClean="0"/>
              <a:t>dCache</a:t>
            </a:r>
            <a:r>
              <a:rPr lang="en-US" dirty="0" smtClean="0"/>
              <a:t> exposed via POSIX</a:t>
            </a:r>
          </a:p>
          <a:p>
            <a:r>
              <a:rPr lang="en-US" dirty="0" smtClean="0"/>
              <a:t>NGINX capable of running multiple Docker instances</a:t>
            </a:r>
            <a:endParaRPr lang="en-US" b="1" dirty="0" smtClean="0"/>
          </a:p>
          <a:p>
            <a:pPr marL="0" indent="0" algn="r">
              <a:buNone/>
            </a:pPr>
            <a:r>
              <a:rPr lang="en-US" sz="3000" b="1" dirty="0" smtClean="0">
                <a:solidFill>
                  <a:srgbClr val="4F85C3"/>
                </a:solidFill>
                <a:ea typeface="+mj-ea"/>
              </a:rPr>
              <a:t>		Next </a:t>
            </a:r>
            <a:r>
              <a:rPr lang="en-US" sz="3000" b="1" dirty="0">
                <a:solidFill>
                  <a:srgbClr val="4F85C3"/>
                </a:solidFill>
                <a:ea typeface="+mj-ea"/>
              </a:rPr>
              <a:t>steps</a:t>
            </a:r>
          </a:p>
          <a:p>
            <a:r>
              <a:rPr lang="en-US" dirty="0" smtClean="0"/>
              <a:t>Improved stress testing</a:t>
            </a:r>
            <a:endParaRPr lang="en-US" dirty="0" smtClean="0"/>
          </a:p>
          <a:p>
            <a:r>
              <a:rPr lang="en-US" dirty="0" smtClean="0"/>
              <a:t>Clarify </a:t>
            </a:r>
            <a:r>
              <a:rPr lang="en-US" dirty="0"/>
              <a:t>pilot final acceptance criteria with HBP</a:t>
            </a:r>
          </a:p>
          <a:p>
            <a:r>
              <a:rPr lang="en-US" dirty="0" smtClean="0"/>
              <a:t>AAI interoperability with HBP using OpenID Connect</a:t>
            </a:r>
          </a:p>
          <a:p>
            <a:r>
              <a:rPr lang="en-US" dirty="0" smtClean="0"/>
              <a:t>Testing with larger datasets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712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Try the </a:t>
            </a:r>
            <a:r>
              <a:rPr lang="en-US" dirty="0" err="1" smtClean="0"/>
              <a:t>ATLASViewer</a:t>
            </a:r>
            <a:r>
              <a:rPr lang="en-US" smtClean="0"/>
              <a:t> on EGI: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 dirty="0" smtClean="0">
              <a:hlinkClick r:id="rId2"/>
            </a:endParaRPr>
          </a:p>
          <a:p>
            <a:r>
              <a:rPr lang="de-DE" dirty="0" smtClean="0">
                <a:hlinkClick r:id="rId2"/>
              </a:rPr>
              <a:t>http</a:t>
            </a:r>
            <a:r>
              <a:rPr lang="de-DE" dirty="0">
                <a:hlinkClick r:id="rId2"/>
              </a:rPr>
              <a:t>://155.210.198.204</a:t>
            </a:r>
            <a:r>
              <a:rPr lang="de-DE" dirty="0" smtClean="0">
                <a:hlinkClick r:id="rId2"/>
              </a:rPr>
              <a:t>/</a:t>
            </a:r>
            <a:r>
              <a:rPr lang="de-DE" dirty="0" smtClean="0"/>
              <a:t>  (OneData)</a:t>
            </a:r>
          </a:p>
          <a:p>
            <a:endParaRPr lang="de-DE" dirty="0" smtClean="0"/>
          </a:p>
          <a:p>
            <a:endParaRPr lang="de-DE" dirty="0"/>
          </a:p>
          <a:p>
            <a:r>
              <a:rPr lang="de-DE" dirty="0">
                <a:hlinkClick r:id="rId3"/>
              </a:rPr>
              <a:t>http://</a:t>
            </a:r>
            <a:r>
              <a:rPr lang="de-DE" dirty="0" smtClean="0">
                <a:hlinkClick r:id="rId3"/>
              </a:rPr>
              <a:t>155.210.198.214/</a:t>
            </a:r>
            <a:r>
              <a:rPr lang="de-DE" dirty="0" smtClean="0"/>
              <a:t> (</a:t>
            </a:r>
            <a:r>
              <a:rPr lang="de-DE" dirty="0" err="1" smtClean="0"/>
              <a:t>dCache</a:t>
            </a:r>
            <a:r>
              <a:rPr lang="de-DE" dirty="0" smtClean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070912"/>
      </p:ext>
    </p:extLst>
  </p:cSld>
  <p:clrMapOvr>
    <a:masterClrMapping/>
  </p:clrMapOvr>
</p:sld>
</file>

<file path=ppt/theme/theme1.xml><?xml version="1.0" encoding="utf-8"?>
<a:theme xmlns:a="http://schemas.openxmlformats.org/drawingml/2006/main" name="Engage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EGI Powerpoint Presentation (body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EGI Powerpoint Presentation (closing)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err="1" smtClean="0"/>
        </a:defPPr>
      </a:lstStyle>
    </a:txDef>
  </a:objectDefaults>
  <a:extraClrSchemeLst/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Engage.potx</Template>
  <TotalTime>17095</TotalTime>
  <Words>278</Words>
  <Application>Microsoft Macintosh PowerPoint</Application>
  <PresentationFormat>On-screen Show (4:3)</PresentationFormat>
  <Paragraphs>37</Paragraphs>
  <Slides>5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Engage</vt:lpstr>
      <vt:lpstr>EGI Powerpoint Presentation (body)</vt:lpstr>
      <vt:lpstr>EGI Powerpoint Presentation (closing)</vt:lpstr>
      <vt:lpstr>Human Brain Project (HBP) Testing Status Update</vt:lpstr>
      <vt:lpstr>EGI/HBP Testing History</vt:lpstr>
      <vt:lpstr>Software stack</vt:lpstr>
      <vt:lpstr>HBP data hosting site requirements</vt:lpstr>
      <vt:lpstr>Try the ATLASViewer on EGI: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Malgorzata Krakowian</dc:creator>
  <cp:lastModifiedBy>Matthew Viljoen</cp:lastModifiedBy>
  <cp:revision>364</cp:revision>
  <cp:lastPrinted>2016-02-01T12:41:36Z</cp:lastPrinted>
  <dcterms:created xsi:type="dcterms:W3CDTF">2015-05-07T09:24:15Z</dcterms:created>
  <dcterms:modified xsi:type="dcterms:W3CDTF">2016-02-02T08:51:21Z</dcterms:modified>
</cp:coreProperties>
</file>