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3" r:id="rId2"/>
  </p:sldMasterIdLst>
  <p:notesMasterIdLst>
    <p:notesMasterId r:id="rId74"/>
  </p:notesMasterIdLst>
  <p:sldIdLst>
    <p:sldId id="256" r:id="rId3"/>
    <p:sldId id="262" r:id="rId4"/>
    <p:sldId id="515" r:id="rId5"/>
    <p:sldId id="509" r:id="rId6"/>
    <p:sldId id="265" r:id="rId7"/>
    <p:sldId id="510" r:id="rId8"/>
    <p:sldId id="512" r:id="rId9"/>
    <p:sldId id="513" r:id="rId10"/>
    <p:sldId id="514" r:id="rId11"/>
    <p:sldId id="266" r:id="rId12"/>
    <p:sldId id="473" r:id="rId13"/>
    <p:sldId id="484" r:id="rId14"/>
    <p:sldId id="486" r:id="rId15"/>
    <p:sldId id="485" r:id="rId16"/>
    <p:sldId id="487" r:id="rId17"/>
    <p:sldId id="516" r:id="rId18"/>
    <p:sldId id="475" r:id="rId19"/>
    <p:sldId id="476" r:id="rId20"/>
    <p:sldId id="517" r:id="rId21"/>
    <p:sldId id="267" r:id="rId22"/>
    <p:sldId id="298" r:id="rId23"/>
    <p:sldId id="303" r:id="rId24"/>
    <p:sldId id="477" r:id="rId25"/>
    <p:sldId id="478" r:id="rId26"/>
    <p:sldId id="479" r:id="rId27"/>
    <p:sldId id="480" r:id="rId28"/>
    <p:sldId id="481" r:id="rId29"/>
    <p:sldId id="482" r:id="rId30"/>
    <p:sldId id="483" r:id="rId31"/>
    <p:sldId id="488" r:id="rId32"/>
    <p:sldId id="490" r:id="rId33"/>
    <p:sldId id="489" r:id="rId34"/>
    <p:sldId id="492" r:id="rId35"/>
    <p:sldId id="491" r:id="rId36"/>
    <p:sldId id="493" r:id="rId37"/>
    <p:sldId id="494" r:id="rId38"/>
    <p:sldId id="495" r:id="rId39"/>
    <p:sldId id="496" r:id="rId40"/>
    <p:sldId id="497" r:id="rId41"/>
    <p:sldId id="498" r:id="rId42"/>
    <p:sldId id="500" r:id="rId43"/>
    <p:sldId id="499" r:id="rId44"/>
    <p:sldId id="518" r:id="rId45"/>
    <p:sldId id="501" r:id="rId46"/>
    <p:sldId id="504" r:id="rId47"/>
    <p:sldId id="502" r:id="rId48"/>
    <p:sldId id="506" r:id="rId49"/>
    <p:sldId id="507" r:id="rId50"/>
    <p:sldId id="505" r:id="rId51"/>
    <p:sldId id="269" r:id="rId52"/>
    <p:sldId id="404" r:id="rId53"/>
    <p:sldId id="328" r:id="rId54"/>
    <p:sldId id="403" r:id="rId55"/>
    <p:sldId id="405" r:id="rId56"/>
    <p:sldId id="474" r:id="rId57"/>
    <p:sldId id="406" r:id="rId58"/>
    <p:sldId id="407" r:id="rId59"/>
    <p:sldId id="408" r:id="rId60"/>
    <p:sldId id="409" r:id="rId61"/>
    <p:sldId id="422" r:id="rId62"/>
    <p:sldId id="410" r:id="rId63"/>
    <p:sldId id="411" r:id="rId64"/>
    <p:sldId id="412" r:id="rId65"/>
    <p:sldId id="418" r:id="rId66"/>
    <p:sldId id="419" r:id="rId67"/>
    <p:sldId id="428" r:id="rId68"/>
    <p:sldId id="432" r:id="rId69"/>
    <p:sldId id="431" r:id="rId70"/>
    <p:sldId id="462" r:id="rId71"/>
    <p:sldId id="463" r:id="rId72"/>
    <p:sldId id="464" r:id="rId7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2F23A"/>
    <a:srgbClr val="0066CC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71" autoAdjust="0"/>
    <p:restoredTop sz="90093" autoAdjust="0"/>
  </p:normalViewPr>
  <p:slideViewPr>
    <p:cSldViewPr>
      <p:cViewPr varScale="1">
        <p:scale>
          <a:sx n="91" d="100"/>
          <a:sy n="91" d="100"/>
        </p:scale>
        <p:origin x="-5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7226AF2-8FAC-457C-AFAA-1F2E29F017BC}" type="datetimeFigureOut">
              <a:rPr lang="en-US"/>
              <a:pPr>
                <a:defRPr/>
              </a:pPr>
              <a:t>6/5/2013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E56DBC0-DD88-4D91-ACB3-FCE3863AC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3418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5613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view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Organizations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7741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General</a:t>
            </a:r>
            <a:r>
              <a:rPr lang="es-ES" dirty="0" smtClean="0"/>
              <a:t> </a:t>
            </a:r>
            <a:r>
              <a:rPr lang="en-US" noProof="0" dirty="0" smtClean="0"/>
              <a:t>view for Contacts</a:t>
            </a:r>
            <a:endParaRPr lang="en-US" noProof="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70368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General</a:t>
            </a:r>
            <a:r>
              <a:rPr lang="es-ES" dirty="0" smtClean="0"/>
              <a:t> </a:t>
            </a:r>
            <a:r>
              <a:rPr lang="en-US" noProof="0" dirty="0" smtClean="0"/>
              <a:t>view for Contacts</a:t>
            </a:r>
            <a:endParaRPr lang="en-US" noProof="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70368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General</a:t>
            </a:r>
            <a:r>
              <a:rPr lang="es-ES" dirty="0" smtClean="0"/>
              <a:t> </a:t>
            </a:r>
            <a:r>
              <a:rPr lang="en-US" noProof="0" dirty="0" smtClean="0"/>
              <a:t>view for Contacts</a:t>
            </a:r>
            <a:endParaRPr lang="en-US" noProof="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70368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56DBC0-DD88-4D91-ACB3-FCE3863AC638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1447800" cy="579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0" y="0"/>
            <a:ext cx="9215438" cy="1081088"/>
            <a:chOff x="-1" y="0"/>
            <a:chExt cx="9215439" cy="1081088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>
                <a:gd name="T0" fmla="*/ 5000 w 5001"/>
                <a:gd name="T1" fmla="*/ 0 h 2721"/>
                <a:gd name="T2" fmla="*/ 5000 w 5001"/>
                <a:gd name="T3" fmla="*/ 2720 h 2721"/>
                <a:gd name="T4" fmla="*/ 0 w 5001"/>
                <a:gd name="T5" fmla="*/ 2720 h 2721"/>
                <a:gd name="T6" fmla="*/ 2000 w 5001"/>
                <a:gd name="T7" fmla="*/ 0 h 2721"/>
                <a:gd name="T8" fmla="*/ 5000 w 5001"/>
                <a:gd name="T9" fmla="*/ 0 h 2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551613" y="503238"/>
              <a:ext cx="2663825" cy="5778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5000" rIns="90000" bIns="45000"/>
            <a:lstStyle/>
            <a:p>
              <a: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3200" b="1">
                  <a:solidFill>
                    <a:srgbClr val="FFFFFF"/>
                  </a:solidFill>
                  <a:ea typeface="SimSun" pitchFamily="2" charset="-122"/>
                  <a:cs typeface="Arial" charset="0"/>
                </a:rPr>
                <a:t>EGI-InSPIRE</a:t>
              </a: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688" y="5640388"/>
            <a:ext cx="1447800" cy="588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FFFFFF"/>
                </a:solidFill>
                <a:ea typeface="SimSun" pitchFamily="2" charset="-122"/>
                <a:cs typeface="Arial" charset="0"/>
              </a:rPr>
              <a:t>www.egi.eu</a:t>
            </a: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FFFFFF"/>
                </a:solidFill>
                <a:ea typeface="SimSun" pitchFamily="2" charset="-122"/>
                <a:cs typeface="Arial" charset="0"/>
              </a:rPr>
              <a:t>EGI-InSPIRE RI-261323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2130425"/>
            <a:ext cx="72008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886200"/>
            <a:ext cx="5832648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D30BDEB-DAC9-4436-925D-F77FA7140691}" type="datetime1">
              <a:rPr lang="en-US"/>
              <a:pPr>
                <a:defRPr/>
              </a:pPr>
              <a:t>6/5/2013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5FCE8A4-5995-44D6-80E9-5AB28754D5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</p:spPr>
        <p:txBody>
          <a:bodyPr/>
          <a:lstStyle>
            <a:lvl1pPr>
              <a:buClr>
                <a:schemeClr val="tx2">
                  <a:lumMod val="60000"/>
                  <a:lumOff val="40000"/>
                </a:schemeClr>
              </a:buClr>
              <a:buSzPct val="130000"/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61B25-D44A-4202-AFE6-2D564C9DFAAF}" type="datetimeFigureOut">
              <a:rPr lang="en-US"/>
              <a:pPr>
                <a:defRPr/>
              </a:pPr>
              <a:t>6/5/2013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5D3F9-7E43-472E-B31E-E774D43624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A05D0-ABC6-43A2-A15D-436099CAAA3C}" type="datetimeFigureOut">
              <a:rPr lang="en-US"/>
              <a:pPr>
                <a:defRPr/>
              </a:pPr>
              <a:t>6/5/2013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F740B-5AC3-4090-9D95-497651B449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DED5-CAC9-4D39-A6AA-4F7F4D11FE4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1321-36D2-4344-8EFC-63AFA87ED9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DED5-CAC9-4D39-A6AA-4F7F4D11FE4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1321-36D2-4344-8EFC-63AFA87ED9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DED5-CAC9-4D39-A6AA-4F7F4D11FE4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1321-36D2-4344-8EFC-63AFA87ED9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DED5-CAC9-4D39-A6AA-4F7F4D11FE4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1321-36D2-4344-8EFC-63AFA87ED9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DED5-CAC9-4D39-A6AA-4F7F4D11FE4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1321-36D2-4344-8EFC-63AFA87ED9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DED5-CAC9-4D39-A6AA-4F7F4D11FE4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1321-36D2-4344-8EFC-63AFA87ED9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DED5-CAC9-4D39-A6AA-4F7F4D11FE4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1321-36D2-4344-8EFC-63AFA87ED9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DED5-CAC9-4D39-A6AA-4F7F4D11FE4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1321-36D2-4344-8EFC-63AFA87ED9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DED5-CAC9-4D39-A6AA-4F7F4D11FE4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1321-36D2-4344-8EFC-63AFA87ED9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DED5-CAC9-4D39-A6AA-4F7F4D11FE4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1321-36D2-4344-8EFC-63AFA87ED9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DED5-CAC9-4D39-A6AA-4F7F4D11FE4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21321-36D2-4344-8EFC-63AFA87ED9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grpSp>
        <p:nvGrpSpPr>
          <p:cNvPr id="1027" name="Group 12"/>
          <p:cNvGrpSpPr>
            <a:grpSpLocks/>
          </p:cNvGrpSpPr>
          <p:nvPr/>
        </p:nvGrpSpPr>
        <p:grpSpPr bwMode="auto">
          <a:xfrm>
            <a:off x="0" y="0"/>
            <a:ext cx="9144000" cy="1044575"/>
            <a:chOff x="-1" y="0"/>
            <a:chExt cx="9144001" cy="1044575"/>
          </a:xfrm>
        </p:grpSpPr>
        <p:sp>
          <p:nvSpPr>
            <p:cNvPr id="1035" name="Rectangle 4"/>
            <p:cNvSpPr>
              <a:spLocks noChangeArrowheads="1"/>
            </p:cNvSpPr>
            <p:nvPr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1036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1037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8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>
                <a:gd name="T0" fmla="*/ 5000 w 5001"/>
                <a:gd name="T1" fmla="*/ 0 h 2721"/>
                <a:gd name="T2" fmla="*/ 5000 w 5001"/>
                <a:gd name="T3" fmla="*/ 2720 h 2721"/>
                <a:gd name="T4" fmla="*/ 0 w 5001"/>
                <a:gd name="T5" fmla="*/ 2720 h 2721"/>
                <a:gd name="T6" fmla="*/ 2000 w 5001"/>
                <a:gd name="T7" fmla="*/ 0 h 2721"/>
                <a:gd name="T8" fmla="*/ 5000 w 5001"/>
                <a:gd name="T9" fmla="*/ 0 h 2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913" y="6376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747159E-52A1-4517-994A-85B3878A6FFE}" type="datetimeFigureOut">
              <a:rPr lang="en-US"/>
              <a:pPr>
                <a:defRPr/>
              </a:pPr>
              <a:t>6/5/2013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B044092-03EA-437B-B5C9-087AAF9E02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3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FFFFFF"/>
                </a:solidFill>
                <a:ea typeface="SimSun" pitchFamily="2" charset="-122"/>
                <a:cs typeface="Arial" charset="0"/>
              </a:rPr>
              <a:t>www.egi.eu</a:t>
            </a:r>
          </a:p>
        </p:txBody>
      </p:sp>
      <p:sp>
        <p:nvSpPr>
          <p:cNvPr id="1034" name="Rectangle 18"/>
          <p:cNvSpPr>
            <a:spLocks noChangeArrowheads="1"/>
          </p:cNvSpPr>
          <p:nvPr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FFFFFF"/>
                </a:solidFill>
                <a:ea typeface="SimSun" pitchFamily="2" charset="-122"/>
                <a:cs typeface="Arial" charset="0"/>
              </a:rPr>
              <a:t>EGI-InSPIRE RI-261323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0" r:id="rId2"/>
    <p:sldLayoutId id="2147483661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CDED5-CAC9-4D39-A6AA-4F7F4D11FE4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21321-36D2-4344-8EFC-63AFA87ED9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hyperlink" Target="http://www.wenmr.eu/wenmr/" TargetMode="External"/><Relationship Id="rId12" Type="http://schemas.openxmlformats.org/officeDocument/2006/relationships/image" Target="../media/image12.png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hyperlink" Target="http://www.eiscat3d.se/" TargetMode="External"/><Relationship Id="rId15" Type="http://schemas.openxmlformats.org/officeDocument/2006/relationships/hyperlink" Target="http://www.elixir-europe.org/" TargetMode="External"/><Relationship Id="rId10" Type="http://schemas.openxmlformats.org/officeDocument/2006/relationships/image" Target="../media/image10.png"/><Relationship Id="rId19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egicrm.helpdesk@lip.pt" TargetMode="External"/><Relationship Id="rId2" Type="http://schemas.openxmlformats.org/officeDocument/2006/relationships/hyperlink" Target="https://wiki.egi.eu/wiki/CRM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Client Relationship Management webinar</a:t>
            </a:r>
            <a:endParaRPr lang="en-GB" dirty="0" smtClean="0"/>
          </a:p>
        </p:txBody>
      </p:sp>
      <p:sp>
        <p:nvSpPr>
          <p:cNvPr id="3075" name="Subtitle 4"/>
          <p:cNvSpPr>
            <a:spLocks noGrp="1"/>
          </p:cNvSpPr>
          <p:nvPr>
            <p:ph type="subTitle" idx="1"/>
          </p:nvPr>
        </p:nvSpPr>
        <p:spPr>
          <a:xfrm>
            <a:off x="1676400" y="4905400"/>
            <a:ext cx="7239000" cy="1343000"/>
          </a:xfrm>
        </p:spPr>
        <p:txBody>
          <a:bodyPr/>
          <a:lstStyle/>
          <a:p>
            <a:r>
              <a:rPr lang="en-GB" sz="2400" dirty="0" smtClean="0"/>
              <a:t>G. Borges (LIP)  /  E. Bayonne (UPV)</a:t>
            </a:r>
          </a:p>
          <a:p>
            <a:r>
              <a:rPr lang="en-GB" sz="2400" dirty="0" smtClean="0"/>
              <a:t>06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June 2013</a:t>
            </a:r>
          </a:p>
        </p:txBody>
      </p:sp>
      <p:sp>
        <p:nvSpPr>
          <p:cNvPr id="3076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GB" dirty="0" smtClean="0"/>
              <a:t>30.01.2013</a:t>
            </a:r>
          </a:p>
        </p:txBody>
      </p:sp>
      <p:sp>
        <p:nvSpPr>
          <p:cNvPr id="307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33800" y="6356350"/>
            <a:ext cx="2895600" cy="365125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307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FF14-4560-4ED0-9BD8-56866947DE7E}" type="slidenum">
              <a:rPr lang="en-GB" smtClean="0"/>
              <a:pPr/>
              <a:t>1</a:t>
            </a:fld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OUTLINE</a:t>
            </a:r>
            <a:endParaRPr lang="en-US" sz="3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580456"/>
            <a:ext cx="7931224" cy="3601144"/>
          </a:xfrm>
        </p:spPr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es-ES" sz="3000" b="1" smtClean="0"/>
              <a:t>MOTIVATIONS</a:t>
            </a:r>
            <a:endParaRPr lang="es-ES" sz="3000" b="1" dirty="0" smtClean="0"/>
          </a:p>
          <a:p>
            <a:pPr marL="514350" indent="-514350">
              <a:buFont typeface="+mj-lt"/>
              <a:buAutoNum type="romanUcPeriod"/>
            </a:pPr>
            <a:r>
              <a:rPr lang="es-ES" sz="3000" b="1" smtClean="0"/>
              <a:t>THE EGI CRM SYSTEM</a:t>
            </a:r>
          </a:p>
          <a:p>
            <a:pPr marL="514350" indent="-514350">
              <a:buFont typeface="+mj-lt"/>
              <a:buAutoNum type="romanUcPeriod"/>
            </a:pPr>
            <a:r>
              <a:rPr lang="es-ES" sz="3000" b="1" smtClean="0"/>
              <a:t>DUTIES </a:t>
            </a:r>
            <a:r>
              <a:rPr lang="es-ES" sz="3000" b="1" dirty="0" smtClean="0"/>
              <a:t>AND OBJECTIVES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b="1" smtClean="0"/>
              <a:t>WORKING </a:t>
            </a:r>
            <a:r>
              <a:rPr lang="en-US" sz="3000" b="1" dirty="0" smtClean="0"/>
              <a:t>WITH CRM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b="1" smtClean="0"/>
              <a:t>RECALL </a:t>
            </a:r>
            <a:r>
              <a:rPr lang="en-US" sz="3000" b="1" dirty="0" smtClean="0"/>
              <a:t>TASKS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3000" b="1" smtClean="0"/>
              <a:t> </a:t>
            </a:r>
            <a:r>
              <a:rPr lang="en-US" sz="3000" b="1" dirty="0" smtClean="0"/>
              <a:t>AUXILIARY INFORMATION</a:t>
            </a:r>
            <a:endParaRPr lang="es-ES" sz="3000" b="1" dirty="0"/>
          </a:p>
          <a:p>
            <a:pPr marL="457200" lvl="1" indent="0">
              <a:buNone/>
            </a:pPr>
            <a:endParaRPr lang="es-ES" sz="2000" b="1" dirty="0" smtClean="0"/>
          </a:p>
          <a:p>
            <a:pPr marL="0" indent="0">
              <a:buNone/>
            </a:pPr>
            <a:endParaRPr lang="es-ES" sz="2400" b="1" dirty="0" smtClean="0"/>
          </a:p>
          <a:p>
            <a:pPr marL="0" indent="0" algn="ctr">
              <a:buNone/>
            </a:pPr>
            <a:endParaRPr lang="es-ES" sz="2400" b="1" dirty="0" smtClean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416675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027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smtClean="0"/>
              <a:t>I. MOTIVATIONS</a:t>
            </a:r>
            <a:endParaRPr lang="en-GB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5705964"/>
            <a:ext cx="928570" cy="5313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1052736"/>
            <a:ext cx="4752528" cy="324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MOTIVATIONS FOR AN </a:t>
            </a:r>
            <a:br>
              <a:rPr lang="en-GB" sz="3600" dirty="0" smtClean="0"/>
            </a:br>
            <a:r>
              <a:rPr lang="en-GB" sz="3600" dirty="0" smtClean="0"/>
              <a:t>EGI </a:t>
            </a:r>
            <a:r>
              <a:rPr lang="en-GB" sz="3600" dirty="0" smtClean="0"/>
              <a:t>CRM</a:t>
            </a:r>
            <a:endParaRPr lang="en-GB" sz="3600" dirty="0"/>
          </a:p>
        </p:txBody>
      </p:sp>
      <p:sp>
        <p:nvSpPr>
          <p:cNvPr id="6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5715CC5-53A4-439F-A85F-0604235AB755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23" name="Picture 8" descr="http://www.eiscat3d.se/sites/default/files/logo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4967680"/>
            <a:ext cx="698732" cy="3466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21510" name="Picture 6" descr="Home">
            <a:hlinkClick r:id="rId7" tooltip="Hom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64088" y="4149080"/>
            <a:ext cx="835104" cy="3135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21519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6056" y="5054613"/>
            <a:ext cx="909936" cy="24659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1520" name="Picture 1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00192" y="4077072"/>
            <a:ext cx="595395" cy="5040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3" name="TextBox 42"/>
          <p:cNvSpPr txBox="1"/>
          <p:nvPr/>
        </p:nvSpPr>
        <p:spPr>
          <a:xfrm>
            <a:off x="7020272" y="6218148"/>
            <a:ext cx="2123728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GB" sz="1400" b="1" smtClean="0">
                <a:solidFill>
                  <a:schemeClr val="bg1"/>
                </a:solidFill>
              </a:rPr>
              <a:t>Research infrastructure clusters</a:t>
            </a:r>
            <a:endParaRPr lang="en-GB" sz="1400" b="1">
              <a:solidFill>
                <a:schemeClr val="bg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8892480" y="1484784"/>
            <a:ext cx="0" cy="4752528"/>
          </a:xfrm>
          <a:prstGeom prst="straightConnector1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380312" y="2998693"/>
            <a:ext cx="1763688" cy="6463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GB" b="1" smtClean="0">
                <a:solidFill>
                  <a:schemeClr val="bg1"/>
                </a:solidFill>
              </a:rPr>
              <a:t>Research collaborations</a:t>
            </a:r>
            <a:endParaRPr lang="en-GB" b="1">
              <a:solidFill>
                <a:schemeClr val="bg1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24328" y="5705964"/>
            <a:ext cx="1226082" cy="4320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06571" y="5705963"/>
            <a:ext cx="977597" cy="514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5" name="TextBox 34"/>
          <p:cNvSpPr txBox="1"/>
          <p:nvPr/>
        </p:nvSpPr>
        <p:spPr>
          <a:xfrm>
            <a:off x="7668344" y="4725144"/>
            <a:ext cx="1475656" cy="55399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GB" sz="1600" b="1" smtClean="0">
                <a:solidFill>
                  <a:schemeClr val="bg1"/>
                </a:solidFill>
              </a:rPr>
              <a:t>Research</a:t>
            </a:r>
            <a:r>
              <a:rPr lang="en-GB" sz="1400" b="1" smtClean="0">
                <a:solidFill>
                  <a:schemeClr val="bg1"/>
                </a:solidFill>
              </a:rPr>
              <a:t> infrastructures</a:t>
            </a:r>
            <a:endParaRPr lang="en-GB" sz="1400" b="1">
              <a:solidFill>
                <a:schemeClr val="bg1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86111" y="5705964"/>
            <a:ext cx="1266209" cy="4047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7524328" y="5055567"/>
            <a:ext cx="439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smtClean="0"/>
              <a:t>...</a:t>
            </a:r>
            <a:endParaRPr lang="en-GB" sz="2400" b="1"/>
          </a:p>
        </p:txBody>
      </p:sp>
      <p:sp>
        <p:nvSpPr>
          <p:cNvPr id="41" name="TextBox 40"/>
          <p:cNvSpPr txBox="1"/>
          <p:nvPr/>
        </p:nvSpPr>
        <p:spPr>
          <a:xfrm>
            <a:off x="7236296" y="1115452"/>
            <a:ext cx="1907704" cy="70788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GB" sz="2000" b="1" smtClean="0">
                <a:solidFill>
                  <a:schemeClr val="bg1"/>
                </a:solidFill>
              </a:rPr>
              <a:t>Individual researchers</a:t>
            </a:r>
            <a:endParaRPr lang="en-GB" sz="2000" b="1">
              <a:solidFill>
                <a:schemeClr val="bg1"/>
              </a:solidFill>
            </a:endParaRPr>
          </a:p>
        </p:txBody>
      </p:sp>
      <p:sp>
        <p:nvSpPr>
          <p:cNvPr id="43012" name="AutoShape 4" descr="data:image/jpeg;base64,/9j/4AAQSkZJRgABAQAAAQABAAD/2wCEAAkGBxQTEhQUEhQUFBQWFxcYFxgYFxQXHBUdGhwYFxcXFRwYHCggGholHBYYITEhJSkrLi4uGB8zODMsNygtLiwBCgoKDg0OGxAQGiwkICQsLCwsLCwsLCwsLCwsLCwsLCwsLCwsLCwsLCwsLCwsLCwsLCwsLCwsLCwsLCwsLCwsLP/AABEIAOEA4QMBEQACEQEDEQH/xAAcAAABBQEBAQAAAAAAAAAAAAAEAAMFBgcCAQj/xABDEAACAQIDBQQIAwYEBQUAAAABAgMAEQQhMQUGElFhE0FxkQciMlKBobHBM0JiFCOi0eHwFlNyghVDY5KyJDRzwvH/xAAbAQACAwEBAQAAAAAAAAAAAAAAAgEDBQQGB//EADMRAAICAQMCBAQFBAMBAQAAAAABAgMRBCExEkEFUWFxEyKBkQYUMkKxI6HR8FLB4UMV/9oADAMBAAIRAxEAPwDcaAFQAqAFQAqAFQAqAFQB4TQBA7V3xwkBIaUOw/KgLn4kZDTQmuivS2T4X3Oeeprhs2VTaPpObSCADrISf4VI+tdcPD1+5/Y5Z69/sX3IDFb9Y1/+aEzv6iqOeVzfnXRHR1Lsc8tXa+5E4rbWJkvxzytfUcbW8hlVsaq48RRU7Zy5kwEu3vN5mrMITLPONvePmaNiNwvC7ZxMduznlWxuAHa3kcqWVVcuUh422R4kySwu/OOj/wCdxjL21VtPI1VLSUvsWR1dy7k/s70pyDLEQK3WMlT/ANrE38xXPPw6P7H9y+HiEl+tfYtmyt+8HOQvadmx7pAVz5BvZ+dclmjthvjPsdkNXVN4zj3LKrAi4II5iuU6T2gBUAKgBUAKgBUAKgBUAKgBUAKgBUAKgBUAKgDxmAFybCgCn7wb/Qw+rBad87kGyL8fzfDzrsq0cpby2Rx26yMdo7sz/bW8mJxJ/eSEL3It1UfAa/HnWjXRCvhHBZfOzlkQEq7JTg94KjIYFwUZDB5wUZDB5wVOQwclKMkYOSlSByVoIOCtTkjBwyVJGCR2PvBicKQYZWCj8hJZD4qcu7UZ1XZTXZ+pf5LK7rK/0v8AwaLu76TIpLJil7FvfGaHx71PmMte6s27QSjvDf8Ak0adfGW01j+C+xuGAKkEEXBBuCOYNZ7WDQTydUAKgBUAKgBUAKgBUAKgBUAKgBUAKgCM27tyLCpxSnM34VGbMeg+9W1UyseIldtsa1lmWbx71TYskE8EXdGvfncFz+Y/LLStWnTwr9/My7tRKz0XkQQSr8nPgsGxtz8RPYhezQ/me48hqa57NVCHqzor005+hHbW2Y0ErxNmVOvMag/EVZXYpxUkV2QcJOLBezp8i4FwUZIPexN7Wz5UZJwSf+F8VwljC4UAkk2GQFzqaq/MV5xkt+BZjOCHKVdkpwKLDM7BVUsx0AFyfAChySWWCi28I5nwzIbOrKeRBH1qVJPghxa5BytMKcFaCDhlqckYGmWmIJrdverEYNh2bcUd/Wib2Trp3qc75fOqLtPC1b8+ZdTqJ1PbjyNh3Y3ohxqXjPC49qNrcS9RzXr9Kxr9POp78eZsU6iNqyvsTlUF4qAFQAqAFQAqAFQAqAFQAqAK3vZvUmFHCtnmIyXuXq9vpXTRp3Zu+Dnv1Cr2XJlWNxTzSNJKxZ21P2HIVrRioLCMqUnJ5Y2qUZIwatufsXCiGOaNOJmUEs9mIPeB3CxvpWVqLbOpxbNXT1V9KkkNbzb3nDu0Ucd3FvWb2cxcEAZmpp03WupvYW7U9D6UtzP9pY2SdzJKeJiLaAWA0At41oQjGCxE4Jzc3lg3BTZFNL9HgU4XQcSuwvYX7iM/jWbq89ZpaTHQVTfqHhxrnmEb5W+1dWleakcupWLGaZGe0hHJ0HzH9azHtI0lvExGWGxI5EjyyrcTyYrWCd3Cw3FjYz7gdv4So+bVRqpYqZdpY5tRpu1MDFKq9sAVQ8XrezcC1286y4TlF/Kac4Rl+ooXpHkw5jhEAivxMSUC6AWsSvU/KtDRqfU+rJwazoaXTgoLJWgcGBphUijbLUgNMtSKdYTEvE6yRsUdTdWGo/p0olFSWHwEW4vK5Ng3G33XFARTkJiB8BKOa8m5jy6Y2q0jr+aPH8GxptUrPllz/JdK4jtFQAqAFQAqAFQAqAFQBXN8N5RhU4UsZmHqjuUacR8jYV06ej4jy+Dn1F/w1hcmUSuzsWclmY3JOZJNaySSwjKbbeWdKlQGBwJUZJLx6Odo2LwMcj6yeP5h9D51w6yHEkduknzFk1vPu1+1NGwYIRkxte66i3W/1qii/wCGmi+6j4jTBsVuxhYYHDEBiuUjkXB7uH+lPHUWSmsfYSVFcYPP3KB2daGTgwXn0cv6kq8mU+Yt9q4dYt0zu0nDRH+kSD9/G3vR28if51Zo38jXqV6uPzJlv3bk4sLAf+mo8hb7Vx3LFj9zspeYL2Mt23huHETLydvretSuWYJmXYsTaLJ6NcN+8lfkoXzN/tXNrJbJHTo47thHpNxZCxRAkBuJmHO1gAfiT5UuiisuQ2slsomdslaOTOwWzcndIT/vpx+6Bsq/5hGpP6frXJqdS4fLHk69Np1P5pcF12hi8FhQqSCKMNkF4BppcgDTqa4oRts3WWds5VV7PCK1vtubE0LYjCqEZRxFV9l11JUDQ9+VdOm1UlLomc2p0sXHrgZcwrVMsaZakXBwrEEEEgjMEGxHUVPJHBsno93yGKXsZ2AxC6Xy7VQNR+oZ3HS/OsbV6X4b6o8fwbOk1XxF0y5/kutcJ2ioAVACoAVACoAjd4NrrhYTI2Z0RfeY6Dw7z0q2qp2Swiu2xVxyzHcXiXldpJGLMxzP2HTpWxGKisIx5ScnlnKrUgOqlQSPCOlUk+CcBeAmMUiSLqrA+PMfEUs0pJpjwfS00a1BMJEDKcmW4PK9Y7XS8M1k8rKMv2oknasJmLOpIJJ+nStWDj05iZk89WJDS4NipcKeEatbLzqepZwL0vGSd3JxQjmKsbCRbDxBy+9UamPVHK7F+mliWPMtW3diJiQoYlSpyI66iuSq118HVbUp8hOz4kjQRIR+7ABzzF+8+OdLNuT6n3GilFdK7Geb3QgYqQgghuFsuqi/zBrR07/poz7187LN6PsPwwO3vOfIAD63rl1cszSOnSxxBsrvpBl4sTb3EA87k106RYhk59U8zwUjZ8rSMw6i3xNhVlVjk3krsgklg3WFEw8AGiRJ/wCIzrLbc5e5ppKEfYx3HSyYzE3ObyuAo5AmyjwArZio1Q9jIk3bP3NexQWHCsD7KREG/ILasdPqn9TXfyw+hgFxbUedb3XHzMHol5HDEcxUqa8yHF+Q0wp0xGhQTtG6uhKuhBUjuI0OdS0msPgE2nlcm77l7yLjYA2QlSwlXSx7iP0mxI+PKsDU0OmeO3Y3dNerY579ywVznQKgBUAKgDxmABJyAzNAGQb1bZOKnLD8NfVjHTvPxOflWxRV8OOO/cyL7fiSz27EWq1aVDyJUZJSLdsrZoaJO2QXU+rfW2oB6dK+a+NeNWabW2fkrdpL5u6UuG16+q75PQaXSqdMfix3XHsAbbwjCQsQOE2sR5W6V6P8N6+i3SRpi/nWcp8tvdv1OHX0zjY5NbdgFY69Hk4i7bk426GI6rmvgTn5E/OuHUw36jt00tuklsVsiFpO1kUE2AzOWXeRzqmNkkulFsq4t9TI7bO24OzaJRx3BWy5Acs+nSra6p56mV2Wxx0opvZ12ZOPAb/xSe3D2r28fvrSfDhnOB/iT8yOlOpY65kk6+N6sykV4yR8+0Il/OD4XP0qHZFdxlXIGXeUp+EZB4MV+lVyti+2R41yXcj8ft2WUktYk6k3J5UqtaWEsDfCy8tkZFOyewbd/lpSqTXBLinybng8ZHtLAsEfhMiFHtrGxGdx4+Yrl3jI6tpRI3cvcUYNzLK4ll0WwsEHeRfO5qZ2OREK+kiPSvvOoT9kiYFmIMpH5RqE8TkT08aaqPdi2y7IyuGFnYKoLMcgBmTVs5xri5TeEu5Sk28I03Zu6kckGH/ao7SxixsdR+VXtrlavnes8etp1Nv5SeYSfdcPu4+Rr16WMoR+It0UDeWB1xMgaPs/W9VQLAKMl4bZWsBXufCZws0sHXLq23ffPfP1MvUfLN9SwBpGRrXoaa3FbsyLrFN7Il91tuNg8Qsq+ybLIvvISOK2ftAZjrU30q2Di/oRRc6p9S+vsfQGGnWRFdDdWAZSO8EXBrzzTTwz0Caayh2oJFQAqAKj6Q9rdnEIVPrS34uiDXzOXwNdmkr6pdT7HJq7MR6V3M5Va0TOH0SoJSCI1pHhrDHRJ7PxrI1yzMCCLEk+FYning1Gro+HCMYtNPKSXvx6ZOzT6qdc8ttjQBOtzWuoxjtFYOfLfI4sdGQwG7PnaJw66j5350k4qSwx4ScXlD2MxskvtsSOWg8qiMIx4GlOUuQfs6bIuCL2vtUQkKF4mIvrYDxpJWYGjDJA4jbcraEKP0j7mqnZJlirSI6WQt7RJ8ST9aTLHwhsrRkjBzapIOSKkDlhQA/s/aEsDccMjRtzUkX6EaEeNDSfIJtcEti998c68JnIFrEqFU+YF/KoUIkucituScybk53Od/GrCs5DEG4JB5g2qGk1hgTezd45IsNPFxuXcrwNxMSuoex1GVqx9V4PVfq6relYjnKwt+MZXfudFeolGuUc8/6wWSeRwO1keQjTiJbh6C9ej0ehp0ybrgot84WDK1GolY8N5SB3Fd5yMaIqSDUPRFt/iVsI5zW7xXOq/mQeBN7cieVZfiFOH8RfU1NBdlfDf0NKrMNIVAHjGwudBQBje3toHEYiSQ6E2XooyX+fxraqh0QUTHtn1zbB4YrkAamic1CLk+ELGLbwiXwWyHJPGpUKpOY15AVha3x7TVQh8Kak5SS2fZvd/b+53U6Kcm+pYwgeNK22ciCESlGSCEjpcjYHkjqMjYHljpck4HBHUZJwczkIrMdFBJ+AvUNkpGdYmYuxdjck3rnbyXpYG7UEnlqAOSKCDwipIOCKkg5IqSBthQByRUkHBFSKcGpAfwMFzc6D610UQy8vsUXzwsLuGOK7kcIThNlNLDNIufZcJI5g+15DOs/VeJV6bU1UWf8A0yk/Jrj78F9emlZVOcf24I6fDOoDMjKDoSCL+F9a769RVOThCSbXKTzg55VziupppHeydothp45k1Rgbe8PzKfEXFPZBWRcWRCbrkpI+i8JiFkRXXNXUMPAi/dXm5JxeGeji01lDtQSQO+2O7LCPY+s9kHx9r+G9dGmh1WL0KNTPprZlka1qsygmNKVvG46RcsDjFAWMvxPbPx5Xr5P4r4XqJTs1kKuivP1x545S7npNPqIJKpyzLH+7kPipy7ZhRY9w+vOvoHhnh8NHUlGcpZS/U8/ZcIx77nbLdJex7GlaLKgiNKVslIISOlbGwPLHS5GwOrFUZJwRu854cNJ1svmaST2GitzPeGqi0XDU5DB4RQByRUkHJFBByRQBwRTCnJFBA2wqQODTIU4IqSCYhh4VA8/GtCuPTHBwWS6pZOb2INgbdxFwfGnlHqi45a9VyVp4eS+bu7Xi/Z2kZEgVW4TbRjYZjv7+tfLvHvCdW9fGiE5XScepZ5Sy/p29D0mi1VXwHOSUEnj0KlvtIz4jiLh4yt4yCCAvePG+te0/C1VdWiVag4zT+dPnq8/bHBj+JylK7LeU1t7FbYV6UzTZfRNtMy4MxtrC5Ua+yfWX6sPACsXX19NuV3NnQT6q8PsXauE7TPvSVjLyRRD8qlzn3sbC47iAp/7q0dHHEXIz9ZLdRKnGtdbORBUa0jHQVEKSSTWGOtgqNaXCSwhgqNKVsZIJjSkbHSHJ3CIzkXCqWIHfYXpWxkjzY20I8QvEl7jUHUUnVkfpwSixVGQwQG/Qthx1cfQmlkx4ooPDSDnnDQQeEVIHJFSQckUEHBFSQckVJA2RUinDCpAbIqSB/AQ8TjkMzVtUcyKrXiJLSCu9HCwaQU6FY1JK3CFueEEm3dc5E+OVKqoKbsS+ZpLPfC4X9wcpdPTnYFcVaitjLCmFLp6I9ocGMaInKZDYfqT1h/DxeVcXiEOqvq8jt0E8WdPmbLWKbJk++E/HjJdPVIUW6AfetbTrFaMrUPNjI6MVaytEiuFIjV+4kjyrPhrq56uel/dFKXun/jb7l7parVnZvA5GtdWRUguNaVjILjWkY6Co0pGOkE9gCCDoQQfjlSNjIpe6TdljDGdG4kPiDcfT51UnuWtZRoyx02SMFc9IEP8A6ZTykH0NK2MkZ7w0uRsHhFABGF2bLJ+HG7DmAbeelSQO/wDAZ+MJ2ZDEFgCRoLAnXrU4FyPT7rzqpZuAAC59bPL4U3SxepEZg9nyShjGvFw2vmO+9vpUpNg2kN4nASJmyMBztl50YZGUCOKlEMbNSQNMKAJTZEXqs3M28q69Otmzlve+AuQV0nMwWQU6FYO4pkIzzC4ZpXWNM2YgD4956VVqdRDTUyus4issaut2TUI8sFxMRVmU6qxB+BtV1U1ZBTXDSf3K5x6ZOL7B26mK7LG4ZzewlUG2vrer96W+PVVJeg9Eum2L9T6Hrzp6ExXES8cjsfzMx8zetuKwkjFby2wnBSBTcqGHI1y6uiV1bhCbg/NY/wCy2qahLLSfuXKGReBQAq3F1U2/vvr5LqNPqXqLJycpqMsSms+38I9LCcOhJYWVlIgnZixLa/TpX1PRUUU0RjR+nGV657v1ZgWynKbc+QiJa6GKguIVWx0GQrSMsQZEtIxkZttWUx4yRl1SW4+tVstSND2bvJh5At27MnQOCoPg2h86jIYON94w+CdlIYKVa4IPfbu8agYzfAYGSZwkSlmPy6k9woA0bYu50UIBkAkk7yfZH+kfc0Ihky8dOmK0QGBXtJ55e5SIl8Fzb+I/KmQrB96JODDSnpw+ZA+9M3sKluQG5sX7uRubAeQ/rU1i2EhtiO8Mg/SfpVr4K1yDR2aNScwVH0qyO6EezI3F7Kib8tjzGVDriyOuSIXF7DI9hr9Dl86V0vsMrV3CsLBwxqDrbOuitYikc9jzLJy9WorBpKZCAz0yFZfNz5A8QkkSNWU8CyWUF+7z7utfL/xVXOnUOmmyUoyXVKGW1H/zv6HpPDZKdfXOKTWyfmVrfZsOsrokJEtwWfiIGYvkNDrXqPwstdbpoXW2p14xGOFnZ43f0MvxN0RscIw+bu8+foVZZCrKwyKkEHkQbivW4ysMystPKNs/xnF7x/v4Vh/lZG5+ZiZ/FWiZyCoxSsdBwkLG5Nz/AC5Vz1011R6YLC3f1fJbKcpPLYTHUqKisJYROW+QyIUrGQZEKrZYg6IUjHQZEKRjoynasvHNK3N2+tVMsRadyNsQ8Bw2J4OEklC4BXPVTfIZ5/GoJD8Hu3BiXxPAWjjVwiCNvVNh6xtoRc/KjIHMuxZ8AAcPOpEkipwtGLktpc8sqAJX9u2gnt4aKUc0fhPkaABJd7RwOWw8yFeJb8PEocZcJYZDPKpTIwD7E2rh0gRGlUPYl+L1TxMSza9TTpiNEXvxj0aFVjdW4nz4WByHh1pm9iEtzvdaK2GU+8WPzt9qshwVz5CsWl1YcwR8qs7FZE7Ka8Ef+kDyypocCz5PZRVqK2CSU6EYLIKZCMEenQoNJTIVg0lMhGcS4hyFBZrL7IubL4cj1pIUVRlKaisy5eN37slzk0k3suPQa2hi2lbic3bhAJ7zbIE9bVGl0tWlh8OpYjlvHlnd49MkW2ytl1S5wBPXUUslP2jq3n/Sqekv6iajqllqC46RliDIxSZysoYLipWOGxVWx0GRUjHQdCKrY6G9t47scPI/fay/6jkP50jLIlC3f2osLMsqCSKQcLi2fip51WWBu1N2jw9thG7eA8vbTowqAI7ZGOSJj2iMwPejvG6+BBsfA1IFmjxKzyYdcPipfbLcMwVuzKg2Oet721qALT2mNj1WCYDvDNG3kQR86CSqptQmKON4ZrSTtMxVQwdQ5dgtjc52FSQS0+3MK3tjh/8AkiYfUUyEZTN8poWdOw4LcJJKAak6G3h86lkIsux4uHDwj9CnzF/vV0eCqXJ1JViK2Qex8ore67r5E1NfBE+TuWrUVMElp0ICS06EYLJTIUGkpkKwWSnEYw9MKDvTCjLUwpJ9j1+TfyqrJfgnmThYgixBII5WNc+cou4Ybg4Gc2UXPw+dcmr1dOlrdlrwvv8AwXVVSsfTFFr/AGBSAzLdgovyJAr5hHx3UwlOqmfTXKTabW8U32PQPSQaUpLLS+5EAm5vkb19OpUFXFQeVjZ859cmHLPU88hUVSyUGxUjHQbGwGZyFVsdFE3r2327hUP7tCbfqOhbw5VU2WxWCFFKOF7O2jJA3HE5U/I+I0NQBPHbOFxP/u4uzk/zYsviy/8A7QBxJun2g4sJNHOPduFb4g/0oAHM+Pwo4T2yLyN2X7igDrZm9TxFCURxHH2ai5FhcEnv9Y2HlUgS/wDj1D7UTDwIP1pkxWipbw49Z5mdBwqQABYDTnapILhh9rwFVCyrkoGdxoLd9XJopaY40oOhB8CDViK2Q2z8jMOUrfMA1MO5E+x1JVqKmCSU6EYJLToRgslMhQWSmQrBJZANSKnqiuWR0yfCLRu7sSHFwqzBkKNYlchIBn3j4XFeI8b8f1PhuqlCmSlGSyk+YP8A3fDNjSaCu+pOaaa/uiC312XJHiWfsysPqrGR7NgoFjbQ3B1rs/DfiFeophF2Zsy3LPOW2/qvYjX0uHVt8vb7EFw3sBmSQBXszANe/wADr77f38KxvzbNr8qiE3og4MXMLWBbiH+4A38yavoea0c96xYwOI07WeRES6Y89miAkEEkm/kPnWB/+HRLXW6m2KkpJJJrKzjd/wBv5O783NVRhFtNHqyEm5NzWrTRXTDorWF5IplOUnmTCBMqi7EKOpA+tMyUBYreeJMkvIemQ8zVLki2MWV7aW3ZZsmbhT3VuB8efxqpvJalgApRhxTSjHdACoA9RyDcEg8wbfSgCYwe9OKjyEpccn9f651AB0W3RPfjwUUxALMUHCwA1JsDUgBticA+sU0R/S3EKbYXcYfZuEb2MVw9HT73FNhC5Yy+7rH8OWKQdGplEVyA5dkYhPyN4qb/AENT0sjqQIZpkJzkUnW/EL+N9aMyRGzODtOX/MbzpuuXmL0ryGn2jL77edT1y8yOiPkMtjZD+dvOm65eYvRHyGXnf3m8zR1y8w6Y+Qy7nmfOjLJwhugCy7C3vmjljEjDsBZSiqqhRpcWHdrXnvEfw/p7qZuuP9R75bbbf/p106ucZLPBEYzaMk0kjNI7KWJALMQMzYAXtkK9B4XoKaIx6YJNJbpLOfcztbfKSxl7+oXu1hu0xeGS9rypna+hv9q1r5dNcn6HDRHqsivU+iK84ehM89ImF4Z0kFrOljre6nMn4Mvka0dJLMGvIztXHE0/MrkRrpZQggShRckAdaXGSc4IbaW1HL2jeyW7svHOkdFkntsMrq4rzI53ZvaJJ6kmmWkX7mQ9W/2o8qxaWpdit6mx9xZ86b8vV/xF/MWf8j0MedR+Xq/4k/mLf+R6JWpXo6n2HWrtXc7GJPeKploI/tZbHXPujtcSPCqJ6Kxcbl8dbW+dh1XB0Nc0oSj+pHTGcZcMRNKME7L2k0EiyL3aj3h3g1KFYbvHgVHDiIfwZc7e43ep+INNgjPYG2GY344ZAAZPYfvVhoL8jTRxwLLzIzF4do3ZGFmU2/qOlHAZyHQB+x7SKV+JSeNbnIdxFOs4yhHjOGDDbkw1YMOoU1KnIhwR3isYRbtYYzxC4I76scscorUc8MjcZLGwHAhU3zzuKVuL4QyUlywM0oDbUxBwaAOTUgc1JDCQvCLVqVQ6I4Mu2fXLJcPRPgu1x3aWPDCjN/uYcCg/BmPwrn18+mrHmdGhh1W58jaqxDaK16QMLxYRnAJMRD2HLRvIG/gDXTpJYsx5nNq45rz5GSvtBjp6v1rX6EZPW+wwCSQW9bxJz6VLWU0nghPfL3Lxs3dmG6zIWZSvEqNbIkZX52r5t4h+J9ZHq0dqUZKWJTj3Wd8LfGe//R6Cjw2rKtjlrGyZUMZgXja0iFT17/A6GvoGk1lGprU6JqS9P++6+piW0zreJrAzwV05K8C4KMhgXBRkMHhSpyRg4KUEYOSlTkjBwRRyHB0JiOtc89JXL09johq7I+vuOLOD0ris0k47rdHbXq4S2ezJvYG0VHFDLnDJkf0nuI5VQvJl780R21ME0MhQ92anmO4ihrAJ5D5W/aor/wDPiGf615+NPjqXqJnpZE4DGmJ+IeBHMd4qIywyZLKO9rYQKQ8ecb5joeVPKON1wVxlnZnODxAZexk0PsH3T/Kmg0/lYslj5kATI0b2ORU/2aVpxY2VJD+LUSL2i6/mH3q6S611L6lKfS+l/QjDVRacUAXTZW55xGFQsDDKHaxYe0hscxrztXktb+IY6TWyjH54OK4fEt//ADJ316R2VpvZ5/sVrbWGjhmaOJmfg9Vma2bD2rAaAaV63wZ3aiiOouio9W8UvJ8Z9e5ka6cYydcHnHJHs162zONi9D2y+DCvMwsZn9XT2VyH8XF5Vj+IWZmo+Rr+HwxBy8y/1nneNzwq6sjAFWBBB7wciKlNp5RDSawzCdq7OaCaSJhYoxA6j8pHiLGt6E1OKkjDnDok4sbgsGBIDW7jofGlti5wcVJrPdcr2CLSeWslmwe8zlZA9geA9mVFrEDIf3yrx2q/ClEbKp0pv5l1pvOU+/8Ak1qvE5uMlPbbbHmQE0jubuzMf1En6162nT00Lpqgor0SX8GXKc5vMm37nPZ1cLgXZ0Bg87OgMHhSjJGDhkqcgNslTkjA2yVJGBtlqci4GytSQeBiKqsohZyty6u+dfDJo7USaERzHhkT2HIuCOTGuSekljbc6YauLe+xHYTFmNw6nMHz5g1y9MoPdHX1RmtmF7XgUgTR+w+o91u8VMo90LF9mM7OxQzik9h/4TzFNB9nwLNd1yBY2AxsVPwPMdxqJRcXgaMsrI+jiZeFvxFGR94cjVscWLD5KX8jyuAKKYxt8iOfSlhJwY0oqSOccij1lIs3dyq2VLlvBbMqjaltNg8MzIwZCVYaEGxHhTfkVZHpsxh9uRJatRfycly2RvlImFlaVu0mDqIw1tCMybZkCx868tr/AMJ0W66qNMeivpbm15p7Y9Xn7HbT4pONEpTeZZ2K1tzagxDiTsljc+2VJs/IkHQ9a9T4X4e9BV8FWOUV+nPMfTPl/BmarUK+XX04ffHcG2dgnmlSJBdnYKPj3noNfAVoykoRcn2OeMXJqK7n0js3BrDFHEvsooUfAa15qcnKTk+56OEVGKiuwTSjCoAovpK2NxKuIUZr6smWoPst8Dcf7uld+itw3B/Q4dZVlKaKCqV3nBgcVKjJJ0I6MgE4XBF+K35VLH4VyavWV6bo6/3yUV7stqplZnHZZGezrqK8HhjqQOSlGSCQ2Nu9LieLswAF1LEgE+6DbWq7Lo18ltdMrOAPaWypYDaVCvI9x8DoaeFkZ7xYk65R5RHMlWZKxpkqci4GmWmFGmFSA2wqSBsip5F4OkxLqCoY8J1HcaX4UH2H+LNdxpnPOq/y1Xl/I/5m3z/g9nxjsAGN+HTIfWnenrfKFWosXDGVkIzBN6Fp61wiHfY+WcySEm5JJp+iOc4F65Y5HxgHMJmt6gcIT1Iv5VQ9XUtQtNn5nHq+mcDKqTr+L2zgFrpKz2gBUAab6Htg3Z8W4yF0j8fzt8Bl8T0rN8Qu2Va+po+H07ux+yNVrJNUVACoAbxEKurI4BVgQQe8GpTaeUQ0msMyPbWyGw8zRm5Gqn3lOh8e49Qa167FOOTJsrcJYBVjp8iYHY1sQR3Uk4qcXF9/oNHZ5RcNl8JjDcCoXyIAA4ta+T+Nq+vVyrjZKca2mm9+nOP9yek0vRKtS6Um/wC5XtqBeIqkYQKSOp/pX0LwevUKhW33Obkk+2Fn6ZyYuqcOtxhHGAEx1sZOXAXsnZDYiQIuQ1Y9yjnSWWqCyxoVObwjTsDhY4ESNMhoObHUk8zlesuUnNts1IxUFhEJ6QZbYS3vOo+/2q/SL+oUap4rMuZa1DMGXWpFGHWmFGWFMKNsKkgaYUxDG2FSQE7P2TPP+DFJJ1VSR56Uk7IQ/U8DQrnP9Kyc7S2PPB+NFJHfQsMvPSphbCf6XkJ1Th+pYI+rCsewUqK4Midonetyt/Ajvrn1NdtlbjVPpl2eE/7MsqlGMk5rK8jWtl4HDthVVIrRSAOEbU6HO510r47r9br6/EJTst+eD6epcLseuoqolQlGPyvfDMr2ziQ8rcMSwqpICKLWtl63M19b8PonTQlOx2Se7k+/t5I8rqbFObxFRS7f5AK7igkt3tkPip44U1Yi591fzMfAfyqu2xVwcmPVW7JqKPofZmASCJIoxZEFgPqfEm5+NednNzk5PuehhBQiorhBVKMKgBUAKgCI3k2KMTHlYSLmp/8Aqehq6m34b9Cm6rrXqZyYCCQwII1Byt41pZyZ+GjtYqjIYHyWJBJOWnTw5Vzx09MYuKisS525z5+ZY5zbTzweSgsSTqdaamqFNargsJcBNub6nydYbBNIwRBck/2T0qxzUVliqDbwjQdlbOTDRWuObscr9fCs6ybskaEIKuJFbJx5xOLZ8xHGhCDqTbiPUi9XWQ+HXjuyqufXZnsgL0jSZQp1Zj8LAfU0+jXLE1b4RTMFs9ppFjS3E2l9OeddspqKyzijBylhD+1t2cRAvE6grcC6kHM6C2tLXfCbwhrKJwWWRWK2XMi8TxSKvNkYDpmRVsbIt4TRU65JZaYCsDMeFVLE6AAkn4CrMpbsTDfA7iNi4hbcUEq8RAF0YXJyAzFQrYPhr7g6prlMdxO62LSNpHhZEQXYkqLDwveojqK2+lMaWnsUXJrZD+427oxmIs9+yjHE/XOwXpfPypdVf8KGVyydNR8We/CNH3i3pw+zeyiERPELhIwqhVva/wDfKs2nTzvzLP3NK7UQoxHH2JjC4iDG4cMAskUgzBAPiGHcRVEozqnjhoujKFsM8pmJb8bunBYkoLmJhxRnp3qeoOXlW7pb/iwz37mJqafhTx27FdNdBzhs+15mdG42UoAqcJICAZALbwrgq8N0tdcq+hNTbcsrPU3zn/dux0T1NspKWcY4x2BcTOXZnbNmNydLnvNdVVUaoKuHC2XsVTm5ycnyzmOMsQACSe4C5PhVnApuno+3WGDh4nH7+UAvp6g1CDzz5nwFYWr1HxZYXCNvSaf4Ucvl8/4LZXIdYqAFQAqAFQAqAIDeTYfa/vIx+8AzHvD+ddFN3Ts+Ci6rq3XJUhDzrsycmBwQ0uScHS4ck2AuTpRkMFx2FskQrc+22p5dBXFbZ1v0OyqvpXqdT7ZhDmNz0JIuvhQqpY6kDtjnDHtn4GKPiaIAB7XsbjLly1pZzk9pDQhFbxKfv0/FOB7qD53NdulWIHHqXmQNuRh74oH3UY/RfvTamX9MXTR/qF+x+JjjQvKQFXO57joLdc6z4xcnhHfKSisso+929EOIw5ii4+Ist7ra4GeXyru0+nlCfVI4r74zh0xLHunsFMNCuQ7Vhd2788+EcgK5r7nZL0OiilVx9QHCb8QS4gQBWszcKueHhYjTLUA2yPhVktJOMOsSOrhKfQSm98fFgcSP+i58gT9qq07xbH3RZqFmqS9GUn0PzLxYhPzEIw8BcH5kedd3iCeIs4/D2syQ96YNklkjxKj2PUfoGPqnzuPjS+HWYbh57h4hXlKflsRvog2qVmkw5PquvGo5MutvEH5Vb4hWnFT8ivw+zEnAlfTRCP2eB/zCXhHgVYn/AMRVPhrfW16F3iK+RP1MjrYMg5NAHqregDW/RvuV2YGJxC+vrEp/Ll7bD3uXKsjWarq+SHHc1tHpen5589jRqzTRFQAqAFQAqAFQAqAFQBEbX2OJPXTJ+8e9/Wrq7enZlNlWd0V84cg2IsRXR1FHSdIhBBFwRoRUZyCWA87Xl4CpsSRYN3ik+HHOSz4ksYIWSKr0ylouGwIeGBBzufM3riteZs66liKKVvI3FiJDyNvLKu2naCOO7ebJbcPD5yv/AKV+5+1VaqXCLdKuWcekef1Ik5ksfhkPrU6Nbtkax7JFChADrfTiX6iu98HAuUbXMt0IHept8RlWItmbT3RhGzWKTRE5FZEv0swvW9PeL9jDhtJe5uW0o+OGVfejceakVhQeJJm3NZi0YTu/tZsJOkyi/Dkw95T7Q/vvAretrVkHFmFVY65KSNuwmLgxkBKlZInFmHjqrDUGsOUZ1S32aNuMoWx23TIbYu52FwMj4gO2QNu0ZeGMHM2yHmavt1Vl0VDH2KatLXTJzTM89I+9C4yVUiN4Yr2b32ORYdO4Vo6PTuqOZcsztZqFbLEeEUyu04zqKIsQqgkkgADMknIAczUN4JSyazuFuCI+GfFD19VjNiF5M/6undWTqtZ1fJDjzNXS6Pp+efPkaLWaaIqAFQAqAFQAqAFQAqAFQAqABsXglfXI8/500ZNCyimRM+BK6j41cp5KXDAM8NMmRgFlip0xGh7C7XkjsPaUdx+xpZVxkTGxxILGHiZmPeSfM3rojssFMt2WPdPFxRxFWkRXLEkEgdBrXNfGTllI6KJRUcNkDv3iA86gEEKg0N8yST9qv0scQKNS8yKnKK60cjNP3Q26s8SozASoLMpOZtkGHPurL1FLhLK4NPT2qccPkaxe5+F7f9oclQDxstwEvrc30zzpo6mzp6ERLTV9XWyxhgy3GYIyPMGubhnRyj54x0fDI45Ow8ia9FF5SZ5+S3aG8NjJIjeKR4zzRmXzsamUYy/UsiqUovZ4PMdtKaX8WaWTo7sw8ibVMa4x/SkiJTlL9TbAmp0IH7D2FNipAkKFubWPCvfdm0H3qu26FazJlldUrHiKNj3Q3JiwYDtaWf3yMkyzCA6a66npWNqNXK3ZbI2dPpY1bvd/7wWquQ6hUAKgBUAKgBUAKgBUAKgBUAKgBUAeEXoAExGBB9nLpTqfmI4eRE4rDldRaroyyVSjgi5kq1MqaAJlqxFbAZlp0IwKUVYhGByinQjCNj7ImxDMIbBkAa5JXU2yI76SyyMF8w1dcpv5SYTc3HSkLPJaO+d5C+XQc/GqfzVUVmK39i78tbLaT29y+bTx0eFw5djZUWwHexAsqjqa4IQdk8Lud05quGX2MDncsxY6sST8Tet9LCwYLeXkHanFY5gsBJM4SFGdj3KL26nkOpqJTjBZk8BGEpvEVkv+73owJs+Maw/y0Of+5tB4C/dn3Vn3eIdq/uaFWg72fZGk4HAxwoEiRUUdyi3nzPU1mSnKTzJ5NKMIxWIoIpRhUAKgBUAKgBUAKgBUAKgBUAKgBUAKgBUAKgDxlB1zoAj8VshH0up6aeVWRtaK5VpkNjN3pPyWb5H51fG+PcplTLsQeM2bKvtRt5X+lXxsi+GUShJdiIxCEGxBB6i1XJlTQFLTorYTsbb8uF4uyCHitfiBOmmhHOkspjZyPXdKvgPm3+xZyVYgeiMT8LtSLR198jvWWdsENjcPjsW3E8c0hGl1IC35A2A0q6MqalhNIplG6x5abDMB6OsXJ+JwQj9TBj8Atx8xST11a43HhorHzsWfZXo1w6ENMzzEflyVfiBmfOuWzXze0Vg6YaGC3k8lxweDjiXgiRUXkoAHyrjlJyeWzsjFRWEh+lGFQAqAFQAqAFQAqAFQAqAFQAqAFQAqAFQAqAFQAqAFQAqAFQB4aAITeb8JvEVfT+pFN36WZ/idW8a0ImexiLQ/CmZCL1ul+H8RXBqOTuo4LTXKdIqAFQAqAFQAqAFQAqAFQAqAFQAqAFQB/9k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014" name="AutoShape 6" descr="data:image/jpeg;base64,/9j/4AAQSkZJRgABAQAAAQABAAD/2wCEAAkGBxQTEhQUEhQUFBQWFxcYFxgYFxQXHBUdGhwYFxcXFRwYHCggGholHBYYITEhJSkrLi4uGB8zODMsNygtLiwBCgoKDg0OGxAQGiwkICQsLCwsLCwsLCwsLCwsLCwsLCwsLCwsLCwsLCwsLCwsLCwsLCwsLCwsLCwsLCwsLCwsLP/AABEIAOEA4QMBEQACEQEDEQH/xAAcAAABBQEBAQAAAAAAAAAAAAAEAAMFBgcCAQj/xABDEAACAQIDBQQIAwYEBQUAAAABAgMAEQQhMQUGElFhE0FxkQciMlKBobHBM0JiFCOi0eHwFlNyghVDY5KyJDRzwvH/xAAbAQACAwEBAQAAAAAAAAAAAAAAAgEDBQQGB//EADMRAAICAQMCBAQFBAMBAQAAAAABAgMRBCExEkEFUWFxEyKBkQYUMkKxI6HR8FLB4UMV/9oADAMBAAIRAxEAPwDcaAFQAqAFQAqAFQAqAFQB4TQBA7V3xwkBIaUOw/KgLn4kZDTQmuivS2T4X3Oeeprhs2VTaPpObSCADrISf4VI+tdcPD1+5/Y5Z69/sX3IDFb9Y1/+aEzv6iqOeVzfnXRHR1Lsc8tXa+5E4rbWJkvxzytfUcbW8hlVsaq48RRU7Zy5kwEu3vN5mrMITLPONvePmaNiNwvC7ZxMduznlWxuAHa3kcqWVVcuUh422R4kySwu/OOj/wCdxjL21VtPI1VLSUvsWR1dy7k/s70pyDLEQK3WMlT/ANrE38xXPPw6P7H9y+HiEl+tfYtmyt+8HOQvadmx7pAVz5BvZ+dclmjthvjPsdkNXVN4zj3LKrAi4II5iuU6T2gBUAKgBUAKgBUAKgBUAKgBUAKgBUAKgBUAKgDxmAFybCgCn7wb/Qw+rBad87kGyL8fzfDzrsq0cpby2Rx26yMdo7sz/bW8mJxJ/eSEL3It1UfAa/HnWjXRCvhHBZfOzlkQEq7JTg94KjIYFwUZDB5wUZDB5wVOQwclKMkYOSlSByVoIOCtTkjBwyVJGCR2PvBicKQYZWCj8hJZD4qcu7UZ1XZTXZ+pf5LK7rK/0v8AwaLu76TIpLJil7FvfGaHx71PmMte6s27QSjvDf8Ak0adfGW01j+C+xuGAKkEEXBBuCOYNZ7WDQTydUAKgBUAKgBUAKgBUAKgBUAKgBUAKgCM27tyLCpxSnM34VGbMeg+9W1UyseIldtsa1lmWbx71TYskE8EXdGvfncFz+Y/LLStWnTwr9/My7tRKz0XkQQSr8nPgsGxtz8RPYhezQ/me48hqa57NVCHqzor005+hHbW2Y0ErxNmVOvMag/EVZXYpxUkV2QcJOLBezp8i4FwUZIPexN7Wz5UZJwSf+F8VwljC4UAkk2GQFzqaq/MV5xkt+BZjOCHKVdkpwKLDM7BVUsx0AFyfAChySWWCi28I5nwzIbOrKeRBH1qVJPghxa5BytMKcFaCDhlqckYGmWmIJrdverEYNh2bcUd/Wib2Trp3qc75fOqLtPC1b8+ZdTqJ1PbjyNh3Y3ohxqXjPC49qNrcS9RzXr9Kxr9POp78eZsU6iNqyvsTlUF4qAFQAqAFQAqAFQAqAFQAqAK3vZvUmFHCtnmIyXuXq9vpXTRp3Zu+Dnv1Cr2XJlWNxTzSNJKxZ21P2HIVrRioLCMqUnJ5Y2qUZIwatufsXCiGOaNOJmUEs9mIPeB3CxvpWVqLbOpxbNXT1V9KkkNbzb3nDu0Ucd3FvWb2cxcEAZmpp03WupvYW7U9D6UtzP9pY2SdzJKeJiLaAWA0At41oQjGCxE4Jzc3lg3BTZFNL9HgU4XQcSuwvYX7iM/jWbq89ZpaTHQVTfqHhxrnmEb5W+1dWleakcupWLGaZGe0hHJ0HzH9azHtI0lvExGWGxI5EjyyrcTyYrWCd3Cw3FjYz7gdv4So+bVRqpYqZdpY5tRpu1MDFKq9sAVQ8XrezcC1286y4TlF/Kac4Rl+ooXpHkw5jhEAivxMSUC6AWsSvU/KtDRqfU+rJwazoaXTgoLJWgcGBphUijbLUgNMtSKdYTEvE6yRsUdTdWGo/p0olFSWHwEW4vK5Ng3G33XFARTkJiB8BKOa8m5jy6Y2q0jr+aPH8GxptUrPllz/JdK4jtFQAqAFQAqAFQAqAFQBXN8N5RhU4UsZmHqjuUacR8jYV06ej4jy+Dn1F/w1hcmUSuzsWclmY3JOZJNaySSwjKbbeWdKlQGBwJUZJLx6Odo2LwMcj6yeP5h9D51w6yHEkduknzFk1vPu1+1NGwYIRkxte66i3W/1qii/wCGmi+6j4jTBsVuxhYYHDEBiuUjkXB7uH+lPHUWSmsfYSVFcYPP3KB2daGTgwXn0cv6kq8mU+Yt9q4dYt0zu0nDRH+kSD9/G3vR28if51Zo38jXqV6uPzJlv3bk4sLAf+mo8hb7Vx3LFj9zspeYL2Mt23huHETLydvretSuWYJmXYsTaLJ6NcN+8lfkoXzN/tXNrJbJHTo47thHpNxZCxRAkBuJmHO1gAfiT5UuiisuQ2slsomdslaOTOwWzcndIT/vpx+6Bsq/5hGpP6frXJqdS4fLHk69Np1P5pcF12hi8FhQqSCKMNkF4BppcgDTqa4oRts3WWds5VV7PCK1vtubE0LYjCqEZRxFV9l11JUDQ9+VdOm1UlLomc2p0sXHrgZcwrVMsaZakXBwrEEEEgjMEGxHUVPJHBsno93yGKXsZ2AxC6Xy7VQNR+oZ3HS/OsbV6X4b6o8fwbOk1XxF0y5/kutcJ2ioAVACoAVACoAjd4NrrhYTI2Z0RfeY6Dw7z0q2qp2Swiu2xVxyzHcXiXldpJGLMxzP2HTpWxGKisIx5ScnlnKrUgOqlQSPCOlUk+CcBeAmMUiSLqrA+PMfEUs0pJpjwfS00a1BMJEDKcmW4PK9Y7XS8M1k8rKMv2oknasJmLOpIJJ+nStWDj05iZk89WJDS4NipcKeEatbLzqepZwL0vGSd3JxQjmKsbCRbDxBy+9UamPVHK7F+mliWPMtW3diJiQoYlSpyI66iuSq118HVbUp8hOz4kjQRIR+7ABzzF+8+OdLNuT6n3GilFdK7Geb3QgYqQgghuFsuqi/zBrR07/poz7187LN6PsPwwO3vOfIAD63rl1cszSOnSxxBsrvpBl4sTb3EA87k106RYhk59U8zwUjZ8rSMw6i3xNhVlVjk3krsgklg3WFEw8AGiRJ/wCIzrLbc5e5ppKEfYx3HSyYzE3ObyuAo5AmyjwArZio1Q9jIk3bP3NexQWHCsD7KREG/ILasdPqn9TXfyw+hgFxbUedb3XHzMHol5HDEcxUqa8yHF+Q0wp0xGhQTtG6uhKuhBUjuI0OdS0msPgE2nlcm77l7yLjYA2QlSwlXSx7iP0mxI+PKsDU0OmeO3Y3dNerY579ywVznQKgBUAKgDxmABJyAzNAGQb1bZOKnLD8NfVjHTvPxOflWxRV8OOO/cyL7fiSz27EWq1aVDyJUZJSLdsrZoaJO2QXU+rfW2oB6dK+a+NeNWabW2fkrdpL5u6UuG16+q75PQaXSqdMfix3XHsAbbwjCQsQOE2sR5W6V6P8N6+i3SRpi/nWcp8tvdv1OHX0zjY5NbdgFY69Hk4i7bk426GI6rmvgTn5E/OuHUw36jt00tuklsVsiFpO1kUE2AzOWXeRzqmNkkulFsq4t9TI7bO24OzaJRx3BWy5Acs+nSra6p56mV2Wxx0opvZ12ZOPAb/xSe3D2r28fvrSfDhnOB/iT8yOlOpY65kk6+N6sykV4yR8+0Il/OD4XP0qHZFdxlXIGXeUp+EZB4MV+lVyti+2R41yXcj8ft2WUktYk6k3J5UqtaWEsDfCy8tkZFOyewbd/lpSqTXBLinybng8ZHtLAsEfhMiFHtrGxGdx4+Yrl3jI6tpRI3cvcUYNzLK4ll0WwsEHeRfO5qZ2OREK+kiPSvvOoT9kiYFmIMpH5RqE8TkT08aaqPdi2y7IyuGFnYKoLMcgBmTVs5xri5TeEu5Sk28I03Zu6kckGH/ao7SxixsdR+VXtrlavnes8etp1Nv5SeYSfdcPu4+Rr16WMoR+It0UDeWB1xMgaPs/W9VQLAKMl4bZWsBXufCZws0sHXLq23ffPfP1MvUfLN9SwBpGRrXoaa3FbsyLrFN7Il91tuNg8Qsq+ybLIvvISOK2ftAZjrU30q2Di/oRRc6p9S+vsfQGGnWRFdDdWAZSO8EXBrzzTTwz0Caayh2oJFQAqAKj6Q9rdnEIVPrS34uiDXzOXwNdmkr6pdT7HJq7MR6V3M5Va0TOH0SoJSCI1pHhrDHRJ7PxrI1yzMCCLEk+FYning1Gro+HCMYtNPKSXvx6ZOzT6qdc8ttjQBOtzWuoxjtFYOfLfI4sdGQwG7PnaJw66j5350k4qSwx4ScXlD2MxskvtsSOWg8qiMIx4GlOUuQfs6bIuCL2vtUQkKF4mIvrYDxpJWYGjDJA4jbcraEKP0j7mqnZJlirSI6WQt7RJ8ST9aTLHwhsrRkjBzapIOSKkDlhQA/s/aEsDccMjRtzUkX6EaEeNDSfIJtcEti998c68JnIFrEqFU+YF/KoUIkucituScybk53Od/GrCs5DEG4JB5g2qGk1hgTezd45IsNPFxuXcrwNxMSuoex1GVqx9V4PVfq6relYjnKwt+MZXfudFeolGuUc8/6wWSeRwO1keQjTiJbh6C9ej0ehp0ybrgot84WDK1GolY8N5SB3Fd5yMaIqSDUPRFt/iVsI5zW7xXOq/mQeBN7cieVZfiFOH8RfU1NBdlfDf0NKrMNIVAHjGwudBQBje3toHEYiSQ6E2XooyX+fxraqh0QUTHtn1zbB4YrkAamic1CLk+ELGLbwiXwWyHJPGpUKpOY15AVha3x7TVQh8Kak5SS2fZvd/b+53U6Kcm+pYwgeNK22ciCESlGSCEjpcjYHkjqMjYHljpck4HBHUZJwczkIrMdFBJ+AvUNkpGdYmYuxdjck3rnbyXpYG7UEnlqAOSKCDwipIOCKkg5IqSBthQByRUkHBFSKcGpAfwMFzc6D610UQy8vsUXzwsLuGOK7kcIThNlNLDNIufZcJI5g+15DOs/VeJV6bU1UWf8A0yk/Jrj78F9emlZVOcf24I6fDOoDMjKDoSCL+F9a769RVOThCSbXKTzg55VziupppHeydothp45k1Rgbe8PzKfEXFPZBWRcWRCbrkpI+i8JiFkRXXNXUMPAi/dXm5JxeGeji01lDtQSQO+2O7LCPY+s9kHx9r+G9dGmh1WL0KNTPprZlka1qsygmNKVvG46RcsDjFAWMvxPbPx5Xr5P4r4XqJTs1kKuivP1x545S7npNPqIJKpyzLH+7kPipy7ZhRY9w+vOvoHhnh8NHUlGcpZS/U8/ZcIx77nbLdJex7GlaLKgiNKVslIISOlbGwPLHS5GwOrFUZJwRu854cNJ1svmaST2GitzPeGqi0XDU5DB4RQByRUkHJFBByRQBwRTCnJFBA2wqQODTIU4IqSCYhh4VA8/GtCuPTHBwWS6pZOb2INgbdxFwfGnlHqi45a9VyVp4eS+bu7Xi/Z2kZEgVW4TbRjYZjv7+tfLvHvCdW9fGiE5XScepZ5Sy/p29D0mi1VXwHOSUEnj0KlvtIz4jiLh4yt4yCCAvePG+te0/C1VdWiVag4zT+dPnq8/bHBj+JylK7LeU1t7FbYV6UzTZfRNtMy4MxtrC5Ua+yfWX6sPACsXX19NuV3NnQT6q8PsXauE7TPvSVjLyRRD8qlzn3sbC47iAp/7q0dHHEXIz9ZLdRKnGtdbORBUa0jHQVEKSSTWGOtgqNaXCSwhgqNKVsZIJjSkbHSHJ3CIzkXCqWIHfYXpWxkjzY20I8QvEl7jUHUUnVkfpwSixVGQwQG/Qthx1cfQmlkx4ooPDSDnnDQQeEVIHJFSQckUEHBFSQckVJA2RUinDCpAbIqSB/AQ8TjkMzVtUcyKrXiJLSCu9HCwaQU6FY1JK3CFueEEm3dc5E+OVKqoKbsS+ZpLPfC4X9wcpdPTnYFcVaitjLCmFLp6I9ocGMaInKZDYfqT1h/DxeVcXiEOqvq8jt0E8WdPmbLWKbJk++E/HjJdPVIUW6AfetbTrFaMrUPNjI6MVaytEiuFIjV+4kjyrPhrq56uel/dFKXun/jb7l7parVnZvA5GtdWRUguNaVjILjWkY6Co0pGOkE9gCCDoQQfjlSNjIpe6TdljDGdG4kPiDcfT51UnuWtZRoyx02SMFc9IEP8A6ZTykH0NK2MkZ7w0uRsHhFABGF2bLJ+HG7DmAbeelSQO/wDAZ+MJ2ZDEFgCRoLAnXrU4FyPT7rzqpZuAAC59bPL4U3SxepEZg9nyShjGvFw2vmO+9vpUpNg2kN4nASJmyMBztl50YZGUCOKlEMbNSQNMKAJTZEXqs3M28q69Otmzlve+AuQV0nMwWQU6FYO4pkIzzC4ZpXWNM2YgD4956VVqdRDTUyus4issaut2TUI8sFxMRVmU6qxB+BtV1U1ZBTXDSf3K5x6ZOL7B26mK7LG4ZzewlUG2vrer96W+PVVJeg9Eum2L9T6Hrzp6ExXES8cjsfzMx8zetuKwkjFby2wnBSBTcqGHI1y6uiV1bhCbg/NY/wCy2qahLLSfuXKGReBQAq3F1U2/vvr5LqNPqXqLJycpqMsSms+38I9LCcOhJYWVlIgnZixLa/TpX1PRUUU0RjR+nGV657v1ZgWynKbc+QiJa6GKguIVWx0GQrSMsQZEtIxkZttWUx4yRl1SW4+tVstSND2bvJh5At27MnQOCoPg2h86jIYON94w+CdlIYKVa4IPfbu8agYzfAYGSZwkSlmPy6k9woA0bYu50UIBkAkk7yfZH+kfc0Ihky8dOmK0QGBXtJ55e5SIl8Fzb+I/KmQrB96JODDSnpw+ZA+9M3sKluQG5sX7uRubAeQ/rU1i2EhtiO8Mg/SfpVr4K1yDR2aNScwVH0qyO6EezI3F7Kib8tjzGVDriyOuSIXF7DI9hr9Dl86V0vsMrV3CsLBwxqDrbOuitYikc9jzLJy9WorBpKZCAz0yFZfNz5A8QkkSNWU8CyWUF+7z7utfL/xVXOnUOmmyUoyXVKGW1H/zv6HpPDZKdfXOKTWyfmVrfZsOsrokJEtwWfiIGYvkNDrXqPwstdbpoXW2p14xGOFnZ43f0MvxN0RscIw+bu8+foVZZCrKwyKkEHkQbivW4ysMystPKNs/xnF7x/v4Vh/lZG5+ZiZ/FWiZyCoxSsdBwkLG5Nz/AC5Vz1011R6YLC3f1fJbKcpPLYTHUqKisJYROW+QyIUrGQZEKrZYg6IUjHQZEKRjoynasvHNK3N2+tVMsRadyNsQ8Bw2J4OEklC4BXPVTfIZ5/GoJD8Hu3BiXxPAWjjVwiCNvVNh6xtoRc/KjIHMuxZ8AAcPOpEkipwtGLktpc8sqAJX9u2gnt4aKUc0fhPkaABJd7RwOWw8yFeJb8PEocZcJYZDPKpTIwD7E2rh0gRGlUPYl+L1TxMSza9TTpiNEXvxj0aFVjdW4nz4WByHh1pm9iEtzvdaK2GU+8WPzt9qshwVz5CsWl1YcwR8qs7FZE7Ka8Ef+kDyypocCz5PZRVqK2CSU6EYLIKZCMEenQoNJTIVg0lMhGcS4hyFBZrL7IubL4cj1pIUVRlKaisy5eN37slzk0k3suPQa2hi2lbic3bhAJ7zbIE9bVGl0tWlh8OpYjlvHlnd49MkW2ytl1S5wBPXUUslP2jq3n/Sqekv6iajqllqC46RliDIxSZysoYLipWOGxVWx0GRUjHQdCKrY6G9t47scPI/fay/6jkP50jLIlC3f2osLMsqCSKQcLi2fip51WWBu1N2jw9thG7eA8vbTowqAI7ZGOSJj2iMwPejvG6+BBsfA1IFmjxKzyYdcPipfbLcMwVuzKg2Oet721qALT2mNj1WCYDvDNG3kQR86CSqptQmKON4ZrSTtMxVQwdQ5dgtjc52FSQS0+3MK3tjh/8AkiYfUUyEZTN8poWdOw4LcJJKAak6G3h86lkIsux4uHDwj9CnzF/vV0eCqXJ1JViK2Qex8ore67r5E1NfBE+TuWrUVMElp0ICS06EYLJTIUGkpkKwWSnEYw9MKDvTCjLUwpJ9j1+TfyqrJfgnmThYgixBII5WNc+cou4Ybg4Gc2UXPw+dcmr1dOlrdlrwvv8AwXVVSsfTFFr/AGBSAzLdgovyJAr5hHx3UwlOqmfTXKTabW8U32PQPSQaUpLLS+5EAm5vkb19OpUFXFQeVjZ859cmHLPU88hUVSyUGxUjHQbGwGZyFVsdFE3r2327hUP7tCbfqOhbw5VU2WxWCFFKOF7O2jJA3HE5U/I+I0NQBPHbOFxP/u4uzk/zYsviy/8A7QBxJun2g4sJNHOPduFb4g/0oAHM+Pwo4T2yLyN2X7igDrZm9TxFCURxHH2ai5FhcEnv9Y2HlUgS/wDj1D7UTDwIP1pkxWipbw49Z5mdBwqQABYDTnapILhh9rwFVCyrkoGdxoLd9XJopaY40oOhB8CDViK2Q2z8jMOUrfMA1MO5E+x1JVqKmCSU6EYJLToRgslMhQWSmQrBJZANSKnqiuWR0yfCLRu7sSHFwqzBkKNYlchIBn3j4XFeI8b8f1PhuqlCmSlGSyk+YP8A3fDNjSaCu+pOaaa/uiC312XJHiWfsysPqrGR7NgoFjbQ3B1rs/DfiFeophF2Zsy3LPOW2/qvYjX0uHVt8vb7EFw3sBmSQBXszANe/wADr77f38KxvzbNr8qiE3og4MXMLWBbiH+4A38yavoea0c96xYwOI07WeRES6Y89miAkEEkm/kPnWB/+HRLXW6m2KkpJJJrKzjd/wBv5O783NVRhFtNHqyEm5NzWrTRXTDorWF5IplOUnmTCBMqi7EKOpA+tMyUBYreeJMkvIemQ8zVLki2MWV7aW3ZZsmbhT3VuB8efxqpvJalgApRhxTSjHdACoA9RyDcEg8wbfSgCYwe9OKjyEpccn9f651AB0W3RPfjwUUxALMUHCwA1JsDUgBticA+sU0R/S3EKbYXcYfZuEb2MVw9HT73FNhC5Yy+7rH8OWKQdGplEVyA5dkYhPyN4qb/AENT0sjqQIZpkJzkUnW/EL+N9aMyRGzODtOX/MbzpuuXmL0ryGn2jL77edT1y8yOiPkMtjZD+dvOm65eYvRHyGXnf3m8zR1y8w6Y+Qy7nmfOjLJwhugCy7C3vmjljEjDsBZSiqqhRpcWHdrXnvEfw/p7qZuuP9R75bbbf/p106ucZLPBEYzaMk0kjNI7KWJALMQMzYAXtkK9B4XoKaIx6YJNJbpLOfcztbfKSxl7+oXu1hu0xeGS9rypna+hv9q1r5dNcn6HDRHqsivU+iK84ehM89ImF4Z0kFrOljre6nMn4Mvka0dJLMGvIztXHE0/MrkRrpZQggShRckAdaXGSc4IbaW1HL2jeyW7svHOkdFkntsMrq4rzI53ZvaJJ6kmmWkX7mQ9W/2o8qxaWpdit6mx9xZ86b8vV/xF/MWf8j0MedR+Xq/4k/mLf+R6JWpXo6n2HWrtXc7GJPeKploI/tZbHXPujtcSPCqJ6Kxcbl8dbW+dh1XB0Nc0oSj+pHTGcZcMRNKME7L2k0EiyL3aj3h3g1KFYbvHgVHDiIfwZc7e43ep+INNgjPYG2GY344ZAAZPYfvVhoL8jTRxwLLzIzF4do3ZGFmU2/qOlHAZyHQB+x7SKV+JSeNbnIdxFOs4yhHjOGDDbkw1YMOoU1KnIhwR3isYRbtYYzxC4I76scscorUc8MjcZLGwHAhU3zzuKVuL4QyUlywM0oDbUxBwaAOTUgc1JDCQvCLVqVQ6I4Mu2fXLJcPRPgu1x3aWPDCjN/uYcCg/BmPwrn18+mrHmdGhh1W58jaqxDaK16QMLxYRnAJMRD2HLRvIG/gDXTpJYsx5nNq45rz5GSvtBjp6v1rX6EZPW+wwCSQW9bxJz6VLWU0nghPfL3Lxs3dmG6zIWZSvEqNbIkZX52r5t4h+J9ZHq0dqUZKWJTj3Wd8LfGe//R6Cjw2rKtjlrGyZUMZgXja0iFT17/A6GvoGk1lGprU6JqS9P++6+piW0zreJrAzwV05K8C4KMhgXBRkMHhSpyRg4KUEYOSlTkjBwRRyHB0JiOtc89JXL09johq7I+vuOLOD0ris0k47rdHbXq4S2ezJvYG0VHFDLnDJkf0nuI5VQvJl780R21ME0MhQ92anmO4ihrAJ5D5W/aor/wDPiGf615+NPjqXqJnpZE4DGmJ+IeBHMd4qIywyZLKO9rYQKQ8ecb5joeVPKON1wVxlnZnODxAZexk0PsH3T/Kmg0/lYslj5kATI0b2ORU/2aVpxY2VJD+LUSL2i6/mH3q6S611L6lKfS+l/QjDVRacUAXTZW55xGFQsDDKHaxYe0hscxrztXktb+IY6TWyjH54OK4fEt//ADJ316R2VpvZ5/sVrbWGjhmaOJmfg9Vma2bD2rAaAaV63wZ3aiiOouio9W8UvJ8Z9e5ka6cYydcHnHJHs162zONi9D2y+DCvMwsZn9XT2VyH8XF5Vj+IWZmo+Rr+HwxBy8y/1nneNzwq6sjAFWBBB7wciKlNp5RDSawzCdq7OaCaSJhYoxA6j8pHiLGt6E1OKkjDnDok4sbgsGBIDW7jofGlti5wcVJrPdcr2CLSeWslmwe8zlZA9geA9mVFrEDIf3yrx2q/ClEbKp0pv5l1pvOU+/8Ak1qvE5uMlPbbbHmQE0jubuzMf1En6162nT00Lpqgor0SX8GXKc5vMm37nPZ1cLgXZ0Bg87OgMHhSjJGDhkqcgNslTkjA2yVJGBtlqci4GytSQeBiKqsohZyty6u+dfDJo7USaERzHhkT2HIuCOTGuSekljbc6YauLe+xHYTFmNw6nMHz5g1y9MoPdHX1RmtmF7XgUgTR+w+o91u8VMo90LF9mM7OxQzik9h/4TzFNB9nwLNd1yBY2AxsVPwPMdxqJRcXgaMsrI+jiZeFvxFGR94cjVscWLD5KX8jyuAKKYxt8iOfSlhJwY0oqSOccij1lIs3dyq2VLlvBbMqjaltNg8MzIwZCVYaEGxHhTfkVZHpsxh9uRJatRfycly2RvlImFlaVu0mDqIw1tCMybZkCx868tr/AMJ0W66qNMeivpbm15p7Y9Xn7HbT4pONEpTeZZ2K1tzagxDiTsljc+2VJs/IkHQ9a9T4X4e9BV8FWOUV+nPMfTPl/BmarUK+XX04ffHcG2dgnmlSJBdnYKPj3noNfAVoykoRcn2OeMXJqK7n0js3BrDFHEvsooUfAa15qcnKTk+56OEVGKiuwTSjCoAovpK2NxKuIUZr6smWoPst8Dcf7uld+itw3B/Q4dZVlKaKCqV3nBgcVKjJJ0I6MgE4XBF+K35VLH4VyavWV6bo6/3yUV7stqplZnHZZGezrqK8HhjqQOSlGSCQ2Nu9LieLswAF1LEgE+6DbWq7Lo18ltdMrOAPaWypYDaVCvI9x8DoaeFkZ7xYk65R5RHMlWZKxpkqci4GmWmFGmFSA2wqSBsip5F4OkxLqCoY8J1HcaX4UH2H+LNdxpnPOq/y1Xl/I/5m3z/g9nxjsAGN+HTIfWnenrfKFWosXDGVkIzBN6Fp61wiHfY+WcySEm5JJp+iOc4F65Y5HxgHMJmt6gcIT1Iv5VQ9XUtQtNn5nHq+mcDKqTr+L2zgFrpKz2gBUAab6Htg3Z8W4yF0j8fzt8Bl8T0rN8Qu2Va+po+H07ux+yNVrJNUVACoAbxEKurI4BVgQQe8GpTaeUQ0msMyPbWyGw8zRm5Gqn3lOh8e49Qa167FOOTJsrcJYBVjp8iYHY1sQR3Uk4qcXF9/oNHZ5RcNl8JjDcCoXyIAA4ta+T+Nq+vVyrjZKca2mm9+nOP9yek0vRKtS6Um/wC5XtqBeIqkYQKSOp/pX0LwevUKhW33Obkk+2Fn6ZyYuqcOtxhHGAEx1sZOXAXsnZDYiQIuQ1Y9yjnSWWqCyxoVObwjTsDhY4ESNMhoObHUk8zlesuUnNts1IxUFhEJ6QZbYS3vOo+/2q/SL+oUap4rMuZa1DMGXWpFGHWmFGWFMKNsKkgaYUxDG2FSQE7P2TPP+DFJJ1VSR56Uk7IQ/U8DQrnP9Kyc7S2PPB+NFJHfQsMvPSphbCf6XkJ1Th+pYI+rCsewUqK4Midonetyt/Ajvrn1NdtlbjVPpl2eE/7MsqlGMk5rK8jWtl4HDthVVIrRSAOEbU6HO510r47r9br6/EJTst+eD6epcLseuoqolQlGPyvfDMr2ziQ8rcMSwqpICKLWtl63M19b8PonTQlOx2Se7k+/t5I8rqbFObxFRS7f5AK7igkt3tkPip44U1Yi591fzMfAfyqu2xVwcmPVW7JqKPofZmASCJIoxZEFgPqfEm5+NednNzk5PuehhBQiorhBVKMKgBUAKgCI3k2KMTHlYSLmp/8Aqehq6m34b9Cm6rrXqZyYCCQwII1Byt41pZyZ+GjtYqjIYHyWJBJOWnTw5Vzx09MYuKisS525z5+ZY5zbTzweSgsSTqdaamqFNargsJcBNub6nydYbBNIwRBck/2T0qxzUVliqDbwjQdlbOTDRWuObscr9fCs6ybskaEIKuJFbJx5xOLZ8xHGhCDqTbiPUi9XWQ+HXjuyqufXZnsgL0jSZQp1Zj8LAfU0+jXLE1b4RTMFs9ppFjS3E2l9OeddspqKyzijBylhD+1t2cRAvE6grcC6kHM6C2tLXfCbwhrKJwWWRWK2XMi8TxSKvNkYDpmRVsbIt4TRU65JZaYCsDMeFVLE6AAkn4CrMpbsTDfA7iNi4hbcUEq8RAF0YXJyAzFQrYPhr7g6prlMdxO62LSNpHhZEQXYkqLDwveojqK2+lMaWnsUXJrZD+427oxmIs9+yjHE/XOwXpfPypdVf8KGVyydNR8We/CNH3i3pw+zeyiERPELhIwqhVva/wDfKs2nTzvzLP3NK7UQoxHH2JjC4iDG4cMAskUgzBAPiGHcRVEozqnjhoujKFsM8pmJb8bunBYkoLmJhxRnp3qeoOXlW7pb/iwz37mJqafhTx27FdNdBzhs+15mdG42UoAqcJICAZALbwrgq8N0tdcq+hNTbcsrPU3zn/dux0T1NspKWcY4x2BcTOXZnbNmNydLnvNdVVUaoKuHC2XsVTm5ycnyzmOMsQACSe4C5PhVnApuno+3WGDh4nH7+UAvp6g1CDzz5nwFYWr1HxZYXCNvSaf4Ucvl8/4LZXIdYqAFQAqAFQAqAIDeTYfa/vIx+8AzHvD+ddFN3Ts+Ci6rq3XJUhDzrsycmBwQ0uScHS4ck2AuTpRkMFx2FskQrc+22p5dBXFbZ1v0OyqvpXqdT7ZhDmNz0JIuvhQqpY6kDtjnDHtn4GKPiaIAB7XsbjLly1pZzk9pDQhFbxKfv0/FOB7qD53NdulWIHHqXmQNuRh74oH3UY/RfvTamX9MXTR/qF+x+JjjQvKQFXO57joLdc6z4xcnhHfKSisso+929EOIw5ii4+Ist7ra4GeXyru0+nlCfVI4r74zh0xLHunsFMNCuQ7Vhd2788+EcgK5r7nZL0OiilVx9QHCb8QS4gQBWszcKueHhYjTLUA2yPhVktJOMOsSOrhKfQSm98fFgcSP+i58gT9qq07xbH3RZqFmqS9GUn0PzLxYhPzEIw8BcH5kedd3iCeIs4/D2syQ96YNklkjxKj2PUfoGPqnzuPjS+HWYbh57h4hXlKflsRvog2qVmkw5PquvGo5MutvEH5Vb4hWnFT8ivw+zEnAlfTRCP2eB/zCXhHgVYn/AMRVPhrfW16F3iK+RP1MjrYMg5NAHqregDW/RvuV2YGJxC+vrEp/Ll7bD3uXKsjWarq+SHHc1tHpen5589jRqzTRFQAqAFQAqAFQAqAFQBEbX2OJPXTJ+8e9/Wrq7enZlNlWd0V84cg2IsRXR1FHSdIhBBFwRoRUZyCWA87Xl4CpsSRYN3ik+HHOSz4ksYIWSKr0ylouGwIeGBBzufM3riteZs66liKKVvI3FiJDyNvLKu2naCOO7ebJbcPD5yv/AKV+5+1VaqXCLdKuWcekef1Ik5ksfhkPrU6Nbtkax7JFChADrfTiX6iu98HAuUbXMt0IHept8RlWItmbT3RhGzWKTRE5FZEv0swvW9PeL9jDhtJe5uW0o+OGVfejceakVhQeJJm3NZi0YTu/tZsJOkyi/Dkw95T7Q/vvAretrVkHFmFVY65KSNuwmLgxkBKlZInFmHjqrDUGsOUZ1S32aNuMoWx23TIbYu52FwMj4gO2QNu0ZeGMHM2yHmavt1Vl0VDH2KatLXTJzTM89I+9C4yVUiN4Yr2b32ORYdO4Vo6PTuqOZcsztZqFbLEeEUyu04zqKIsQqgkkgADMknIAczUN4JSyazuFuCI+GfFD19VjNiF5M/6undWTqtZ1fJDjzNXS6Pp+efPkaLWaaIqAFQAqAFQAqAFQAqAFQAqABsXglfXI8/500ZNCyimRM+BK6j41cp5KXDAM8NMmRgFlip0xGh7C7XkjsPaUdx+xpZVxkTGxxILGHiZmPeSfM3rojssFMt2WPdPFxRxFWkRXLEkEgdBrXNfGTllI6KJRUcNkDv3iA86gEEKg0N8yST9qv0scQKNS8yKnKK60cjNP3Q26s8SozASoLMpOZtkGHPurL1FLhLK4NPT2qccPkaxe5+F7f9oclQDxstwEvrc30zzpo6mzp6ERLTV9XWyxhgy3GYIyPMGubhnRyj54x0fDI45Ow8ia9FF5SZ5+S3aG8NjJIjeKR4zzRmXzsamUYy/UsiqUovZ4PMdtKaX8WaWTo7sw8ibVMa4x/SkiJTlL9TbAmp0IH7D2FNipAkKFubWPCvfdm0H3qu26FazJlldUrHiKNj3Q3JiwYDtaWf3yMkyzCA6a66npWNqNXK3ZbI2dPpY1bvd/7wWquQ6hUAKgBUAKgBUAKgBUAKgBUAKgBUAeEXoAExGBB9nLpTqfmI4eRE4rDldRaroyyVSjgi5kq1MqaAJlqxFbAZlp0IwKUVYhGByinQjCNj7ImxDMIbBkAa5JXU2yI76SyyMF8w1dcpv5SYTc3HSkLPJaO+d5C+XQc/GqfzVUVmK39i78tbLaT29y+bTx0eFw5djZUWwHexAsqjqa4IQdk8Lud05quGX2MDncsxY6sST8Tet9LCwYLeXkHanFY5gsBJM4SFGdj3KL26nkOpqJTjBZk8BGEpvEVkv+73owJs+Maw/y0Of+5tB4C/dn3Vn3eIdq/uaFWg72fZGk4HAxwoEiRUUdyi3nzPU1mSnKTzJ5NKMIxWIoIpRhUAKgBUAKgBUAKgBUAKgBUAKgBUAKgBUAKgDxlB1zoAj8VshH0up6aeVWRtaK5VpkNjN3pPyWb5H51fG+PcplTLsQeM2bKvtRt5X+lXxsi+GUShJdiIxCEGxBB6i1XJlTQFLTorYTsbb8uF4uyCHitfiBOmmhHOkspjZyPXdKvgPm3+xZyVYgeiMT8LtSLR198jvWWdsENjcPjsW3E8c0hGl1IC35A2A0q6MqalhNIplG6x5abDMB6OsXJ+JwQj9TBj8Atx8xST11a43HhorHzsWfZXo1w6ENMzzEflyVfiBmfOuWzXze0Vg6YaGC3k8lxweDjiXgiRUXkoAHyrjlJyeWzsjFRWEh+lGFQAqAFQAqAFQAqAFQAqAFQAqAFQAqAFQAqAFQAqAFQAqAFQB4aAITeb8JvEVfT+pFN36WZ/idW8a0ImexiLQ/CmZCL1ul+H8RXBqOTuo4LTXKdIqAFQAqAFQAqAFQAqAFQAqAFQAqAFQB/9k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3017" name="Picture 9" descr="https://encrypted-tbn1.gstatic.com/images?q=tbn:ANd9GcRl-kL5esA6ANkNR-yh2zt2L-cqlPLZZ85F71SkVlbtUHAH4fKqkw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04248" y="4929066"/>
            <a:ext cx="673546" cy="444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0" name="Picture 2" descr="Home">
            <a:hlinkClick r:id="rId15" tooltip="Home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056950" y="5017275"/>
            <a:ext cx="675290" cy="3559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4" name="AutoShape 2" descr="data:image/jpeg;base64,/9j/4AAQSkZJRgABAQAAAQABAAD/2wCEAAkGBhARERQQEhQUFBUTFRUXFBQVFBUUFRkQGBkXFhwWFBUYHCYeGBkjGRUVHy8gIycpLC4sGR4yNTAqNSYrLCkBCQoKDgwOGg8PGikkHyQpKSwsKSwpLC0qKSwsLCwsLCwsLSopLCwpLCwpLCwsLCwsKiksLCwqKSksLCwpLCwsKv/AABEIAIMBggMBIgACEQEDEQH/xAAcAAEAAgMBAQEAAAAAAAAAAAAABgcEBQgDAQL/xABOEAABAwIDAwgCDAsHBAMAAAABAAIDBBEFEiEGBzETIkFRYXGBkRSxIzI1QlJzgpKhsrPBJDM0VGJjcnSDk/AVF1Oio9HSFsLD8WSU0//EABoBAQADAQEBAAAAAAAAAAAAAAABAgMEBQb/xAAuEQACAQMDAgQFBAMAAAAAAAAAAQIDERIEITFRcRMyQWE0kaHB8BQjM4EFIkL/2gAMAwEAAhEDEQA/ALxREQBERAEREAREQBERAEXjRSF0bHHUljST2kAr2QELxPdNhspfI4Stc8uc54lcbOcbk86481Qsry1xDXkgEhrgSLtB0Nui41XQe87HPRcPlINnzews67vvmI7mBx8lQOE4a+onjp2e2le1g7LniewC58FnI8vVqKkoxW5ON3e719e01FQ+VsANmBriHSOHEgm9mjhfpN+FlauzmxlJQF5p2OaZA0OJe91w29tCbdJWzw3D2QRRwRizI2hrR2AW17TxKyVZKx20qMYJdeoREVjcIiIAiIgCIiAIiIAiIgCIiAIiIAiIgCIiAIiIAiIgCIiAIiIAiIgCIiAIiIAiIgCIiA8K6SRsb3RsEjw1xYwuDQ54GjS46C5sLqDYhtnjUDC+TDBlAuSyYSWHWQwEgKwEUMpKLfDsU/8A38SfmjP5zv8Agv3/AH8O/M2/zz/+awt8WyDIJGVkLcrJnFsrQLATWuHAdGYB1+1pPSq1VLtHmVK1anLFsunBN5uIVxcKXD2vDfbOM+VovwBc5oF+zip5hFTUPhD6iIQy87NG14kAsTYhw6xY+KrjcVigyVNMeIc2VvaCMjvItZ85WlUGzHfsn1K0TuoNyipN3MfBzenhP6qP6oWYsHAzemgP6mL6jV7YhWshikmebNjY57j+i0En1Kx0FM76sc5WrZStPNp23d8bJYnyYGeZWRuS2fzzSVrhpEOTj+NeOcR3M0+Wq8xGtfUTyTO1fK9ziB8JxvYedguh9l9lW0+Hso3XBcw8qWOLHco/V1ntNxa9gR0ALNbu55lFeLVc+n4iRIq5232M9Ho5aimqatjohnLTUyua5oIuDd1wba3HUqlG1FcNBVVP8+X/AJKzlY6Kmp8N2kjqBFSmH7H4/NFHMyrfllY17b1cwOVwDhcdBsV9n2J2jaLieV/Y2sff/M4Jf2J8eXODLqRU5ukhqDiU/pJlMkMLmuErnOc1zns0OY9QKsTF9hqKqkdLKx+d1rubNMzgA0WaHZRoB0KU7mkKjnHJI36Lmva2lloqyalbNK5sbhlJkdfI5rXtvY2vZwC2WxezFZiZly1ToxDkuXPlcSX5rZQD+genqVcjBapuWKjv3OgkVJ4tumxOFpkhn5fLrla97JPkgmx87qOYXt7idI+wnkOU2dHNeRunFpD9W+BBU5dSz1ODtOLR0eijGwu3EeJRE2yTR25SO9+PB7D0tNj2g6dRMnVjpjJSV0ERRva/bylw5vshzyuF2QtIzEdbjwY3tPgCglJRV2SRfCVRku3mM4nLyNLmZf3kHNIb1vmOo77tC2MG5yvn51VVNBPQTJO7xJIF+4lVy6HOtQ5eSLf0LhDx1hfpVDLuIkA5tWwnthLR5h5WhxXYXGKAGRjpHMbqX08r9B1los4d9iEu+gdapHdw+pfiKi9htu8SkrKendUOeySQBwe1jiWak84jNwB6VcmM4JHVMayR0jQ12YGOV8RvYjUsIuNeClO5pTqqorxRsEVN7zsElw9sUtPVVWSRxY5jqiR2VwGYFpvexAOh6lCqHHsQlkZCyqqM0j2sbeolAzOIaLnNoLlRkYz1WEsXE6ZRU2dgtovzp3/3Jv8AZYGKbK7Qwsc90k8jWi7uTqnvNv2cwcfAFMvYs68l/wAMvNFXu5RhNFLK4kukqHakkkhrIxqT23VhKU7m8JZxUgiIpLhERAEREAREQBERAEREAREQBERAabbDAhW0c1P75zbxnqlbzm92oA7iVzK5pBsRYjiDxB6ius1z5vVwD0Wve5osyo9lb1ZieePn3Pc4Kkl6nn6ynspmFu9xz0TEIZCbMc7k5OrI/m3PYHZXfJXRNc60Uh6mO9RXKS6M2bx70vChOTd/IvbJ8axpa4nvtm8Uixop8xNxs/8AklP8TF9Rqhu+jHeRo20zTzql1j8Uyznebsg8Spjs5+R03xEX1Gqit6OO+lYhJY3ZB7Czq5pOY/PLvABTJ7G+qnjT7nvum2e9KrmyOF46YCR3UZL2YPnc75Cv9Q7dXs96LQMc4WkqPZX9YaRzG+DbHvcVMUirInTU8IL3NFt17m1n7vJ9UrmldLbd+5tX8RJ9UrmnpVZcnJrfMjprYx18Poz/APGh+o1blaXYr3Oo/wB2h+o1bpXR6MPKjS0ez/J19RW3FpoomZbahzM1yT2jJ5LdIiklJLg553r+6tR/B+xjUu3DcKzvg9UqiO9f3VqP4P2Mal24bhWd8HqlWa8x5dP4j+39y2FS++zZ9sU8VWwW5cFslv8AFZazu8tNvkq6FW+/JzfQ4B08vp3cm+/3K0uDt1MU6bK/3XYk6HE4LXtKXROHW1wNvJwafBdELnvdThpmxOEgaQh8jj1ANLR/mc1dCJHgz0d8P7I5t3ta3DqUy6GV/NhYeBf1n9Fo1PgOlc/MFRXVIBJkmnkAu48XuNrnqA8gB2KT73saM+IOivzKdojaOjOQHPPfcgfJCytyuGCSudMRpBESPjHnIP8ALnVXuznqydWrh6Ft7LbMQ0EDYIhroZH25z5OlzvuHQFuERaHppJKyCItViuNiIEMyucLXBNrX7OJWVWtClHKbsjSEJTdokGxPZllNj9FNE0NZUGVxaNAJWRvzEDoBDmnvurOUJMdRVSxzgNzU5dybjzWtdIMpHaSO9e9Ftq5r8lQ0DW2caWPDnDoXJS19GbXKvw2tmW/RzpZcc329DSb8/ySD4//AMb1VGzH5bS/vEP2jVau++QOo6cg3Bn0P8N6qrZn8tpf3iH7Rq7Jcnian+b5HUKIi0PWNLsns+aKB0NwbzTSDKCAGveS0a9TbBbpEQhJJWQREQkIiIAiIgCIiAIiIAiIgCIiAIiIAoLvfwD0ihMzRd9Mc46+SOjx5Wd8hTpfiaFr2uY4Xa4EOB4FpFiD4KHuUnHOLizk5WPuqx3LDXUbjo6CSaMfpNYWvA7SMh+SVC9pMGdR1U1Mb+xvIaT0xnVrvFpBXlglW+OdjmGxN2H9h7Sxw+a4rNbM8ek3TqIvyoxz0PB21HvmU0YZ2yloawfOI8AVSexeBGurooTctLs8p/VN5zrnt9r3uCk+8nH70lBRNPCFksnzcjB9c+Ske5PZ/k4JKxw50xyR/FMOpHe+/wAwKz3Z11P3ayj6IssC2i+oiuegaLbv3Nq/iJPqlc0rpbbv3Nq/iJPqlc0lZy5PM1vmRYOE74amngip208TmxRsYCS+5DQG3NunRZTt+VX+bwDvMn+6tDY/3PpP3aH7Nq2dRTMkaWva17SLEOAcCOogq1n1OhUqllaf0ILus2iqa51XUTuvzomsY24jYAHkhjSTbiLniVP1Ed32AGkNbGGOYw1buSuCLw5WZcpPFouRfsUuUrg2opqCvyc871/dWo/g/YxqXbhuFZ3weqVRHev7q1H8H7GNeGxOzNfVmR9FIInRZczuVfEedmsAWjX2pVPU82MnGu2lfdnRqpDezj/ptXFSU95BDdvM52aoeQC1tuNg0DvLl4bV4Tj1LBnqaiR8ROV2Soe4C/DONDY8OkdHSFrd220sNFWB8zWljxkMhF3RX9+3qHQ7s7rE3fY2rVs2qbVrltbudihh9OS+xnlsZSNQ0DhG09QubnpJPRZS5fGuBFxqDwI6l9WiO+MVFWRzBtVMX1tU49NRN9o4Kxtw7BasPT7APD2UqvdsaUxV9Uw9E8pHc5xePocFNtxdcG1FTCeMkbHj+G4g/aLJcnlUdq+/VlyoiLU9c8K6o5ON7/ggkd6h4oy6Iy6ucXAaa6km9+s8PNSzFYS6F7RxLStdhjIqdgc97TnsWm1zqBcC3EX9a8b/ACFB1qsVLaNnv0fU79NU8ODa5utup6Bz7QsazLZwJ5rsobb32mpufMXUN2tonMkfn98S4HTVpJ10VgDEWXtrqW204h2lwOq+hPQVpNqZXzNfTRQmR/NGctGVubiQ48CBbXt7FGp00Z09p3ae3y4su3IpVXGXHcqravFXSYbFE43MVTYfs8m+yhlDVGKWOUAExvY8A8CWuDrHyUo2koXso8zvzot01F2seDY9IvdaPZj8tpf3iD7Rq9CnfBZc2R87rfiHYnX9+NX+bQ/OkXjLvwriCBDTtJ4G0ht22zaq7bLT7U4DFV00sT4w8ljshtzhIAS0tPEG9vUuiz6nRKlVttP6GJu8qJZMOglle575M73Ocbk5pHkdwtYWGgUjWl2KpHRYfSxvaWubCzM1wIIda5BB4G5W6Urg6IbRXYIiKS4REQBERAEREAREQBERAEREAREQBERAVJvwwDWGuaOPsUv0uYfrj5qrPD4ufGet/wBAsuktp8GbWUs1KbXezm/oyDnMd84ArnuGmLDCHAgh5BB4hwuCD4iyo1uefWpfu5fnKPs1JLV1DYgcz3ythZfoaGta3wa0DyKv+n5OChywaMhiysJ6mCwJ7+Piqv3c00ZqamZ/GFsroz0B7gxl++ziPlKa1WMBtFyZH41kwB7G5W3/AMwUpHRRhZuXUl7Zrvcy3ANN+8uH/avVYENS3lpTfRsbL+DpgfUvtXibW2tY6j1s+54VjoMDbv3Nq/iJPqlc0ldEbx64NoqiP4UEh8rAfSVzus5cnma3zLsdN7H+59J+7Q/UatwopsxibTh1Dbi5tOzxa5jTfvsVKDM3Q3HONh03P9BaI9GHlR+0Ub2x2hdTtpmwuaH1FVBGNA68ZcM5APZpfozBSRCU03Y553r+6tR/B+xjUx3D+0q/2ofVIoZvUeDitTbo5IeIijCl+4Z+lYPiD9qFmvMeXS+Ifd/ctKuoY5o3wyNDmSNLXNPS0rm3a/ZiTD6l0Drlvton/CiPA944HtB7F0yoxt/se3EKYsFhNHd0Lj8LpYT8FwFu+x6FaSudmoo+JHblEP3Rbd3DcOndqPyd56R/hE9Y972adAVrrlF7JIpCDmY+N1iNWua9p8wQQr63cbetr4uSlIFTGOeOHKNGnKNHrHQewhRF+hlpa9/9JckH31bPmOpZWNHMnaGvPVMwW172AfNKh2ymOmiq4qkXIY7ngdMTua4d9ibdoC6Nx/A4qyB9PKLteOI4tcODm9RB1XOm1Gy1RQTGKYaG/JyAcx7etp6+scR5ExJWdzHU03CfiR/GdLUtUyVjZGODmPaHNcOBaRcEL1VDbvN5LqH8HnzPpydLauiJ4lo6WniW+I6Qbvw3FIaiMSwyNkYeDmm47j1HsOqunc7qVaNRbcmUVE8e2fkaTJCLg6lo4g9bVLEJWVehCvHGaOqnUlTd4lU1O0E1OWgl7CXFrQWnnPf0cOcT9y96OlxSttEXyRQWAPvLs4W01OnWV9xraKKvxiipICHx08pkkeNWulY0usD0hoaRfrcepWaG2XLQ0MKT2bfd7EvVurfZbepVe97DGU+H00TBYNm/8b1WezH5bS/vEP2jVae/WT8Hpm9czj5MI/7lVWzkgbV0zibATwkk9AEjdV2S5PE1P83yOo0RFoesEUbkx95xZlExwyNpnyytsCc5e0MueI0ubfpdykiEKSfAREQkIiIAiIgCIiAIiIDA/tdunsc+v6l/frp/XmgxcXI5KfQf4TvoWeiA1k+OhrSeSn00/FO7uPVdYcu1RDXOFPPzXW/Fm1gQD48bDsHWt+lkBH27WiziYJgGtcTzeFiRr1cP66Um1hDQ4U8+pcNW20F7EE8btBNuixUgXwhAROs20c06Qyt/F2DgLG7iXc7W12D19SwHbZytlkdkcG5mAhwvltcEC3TqT25VOpIw4FpFwRYjsWudgjHSSveARJYW+TlN0BDMP2ulEjnWJEjWtj045Q4Ak68CT32UQ2opJHTMqchDJpHyMIHtr3abAa5i8+1tfXgrVotm2RsY4jnRxvFu11zr3AkLDqKMMGGNHvZR5mJzj9KFZK6InDQuhYQxpBEZhm6/TOV5d7T12iZxFxzQL3X4mdI9gAaTluziLZpHMIt4RP8ALuUmip7irPVWTn/Qf/yXiMNIjDsuj6hvjlM1/oIQsYU20DnSP5EF3KtfG02tflXvkZoeF2yM49q/BxiRxLrOIuS3ToziRv8ApNB8FINntnzGIyW65KdxJFrOawBwHk1fqDBRliDhY5om34c0UwafpagK7202onq2OZHBOAQGPc6MgaltwBra7gB4qF/9NVmn4PLzrZeY7XNa1u+481fFZsywAgcSHPNhxs+Mgd+iy5cD5sJtqzkg75L4/uaVVxuctTTeI7yZR2F4nilK0NjEoYx3KBroi5oLTe+o0F2m/RoVtnbcY2A1mRwyEOH4Obi12dI4XB8bqy6fZtrmxl2nKFzTYD2pZKbrfVGCxOtpYi2vYHZz5knzTH3C07SspsozAJa6fEKaaobNJyL2uAc0gBjcz7MFgB7Qmw42PUrNxPeEYWs9gncSHFxZEXAc6zbHhrlkFv0bqUNwlgcx4vdgaO8NZIwfRK5ZL6VhFi0EaaW6jcfSpSsaU6WCaT36nOW0VHW1VTPUmlnbykly3kpOaCBlaTl45cq3O7vF6jDZpHSUtQ+ORlnZInZgWF3OsbAgEPB1FteqyvZkQBJA9sbnvsB6gF+I6ONt7NGpcTpfVxc4/S53moxMVpbSyUtyKU23YmaPYaiJzHRl4fC9oy+/AJ0vmD224nKVns2vbb2jy67nWDXfiDcxvva3OzQgjoz62sVv5ImuFiLjQ27Qb+tefoUeXLlAGUsH7BAFr9wHkFY61f1Kv3gbOQ15bUUzHsndo4uYWsk940E/Dz5WZuGuuguK6o8Lr4JGyxRTtew3a9jHGxGa9iAQRzXdlgV0x6O2wbYWbaw6i0gjyIC/WQdQVXG5zVNNGbyWzK2wXevMGsFZRztNruljicWubbR2R1reBIW+nx2jrabLUU8rmWvIx8ThydiQSffNILXi415p8ZTyDbWyiwFgLD2vC3cvrYGi9mgXvfQa3JJv4uJ8SpsbRi0rSdykMf3bRB7vRJJAOiOaGW+a5zND2t97pxGt+JsVpaTZnF6aQmCOoa8GxdCXd9jl1tboIXRdl9UYoxlpYN3W3YouHabaWwAFSQQLH0Vjrg8CHclrdYeJf9QVLS2ZtWWm+ZpYY2kAXN2gNB06wr/svqYj9NfZyZUW7XZGSjnNVUteHBjmRxtilec5IBLnBuUWAI49J10Vj1W0kbGF/JVLzewYynkLieBA0A0seno7r7ZFKVjaFNQjjEpveVU1uJGFsNDWNZFnN3wODnPdYcG3sAG9fSoUdicStf0So/lP9Vl0xZfbKMTnnpVN5NlI0O0W0sLQzkqh4HDlKVzzb9rLc+JK+1O2m0bgRyUrO1tG6/m5pV2omPuW8CXGbKl3U4fVMqaisqo6jM9gYHPjkzPe5wJ4j9FoudNew2s8YiCbBkvfybgPpt2f0DbLRSlY2pwwjYw/7SF7ZJf5bvX/AF618/tRvwJu/knn1C/SPPsNs1FJoYZxMf4cp/hu1/of1fRfs1w+DJ1/i38PL6OKyUQGN6cNebJp+rdw7NPo4r42vHwJPmO/9eSykQGOa0fBk+Y5fk146GSH+G4addzYeHFZSIDHFa3qf/LePuRZCIAiIgCIiAIiIAiIgPjm3Fj0rU4vCOUowODZ9O7kZf8AZbdYOIR3fAeqUn/SlH3oDV4VHzK7p/CJz/psWXHTgtha4actJp3csR9y+4CzWpv01MnqYtnyTdNBoSR3m9z9J80B+gLaIWg2uOGo7+H3lfUQBERAfnkxppw4dmhHqJX6REAREQBERAEREAREQBERAEREAREQBERAEREAREQBERAEREAREQBERAEREAREQBERAEREAREQBERAF+Xxg2J6Dcd9iPUSv0iA12DN/Hds8n3D7lsViYc23Kdsrz9Ky0AREQBERAEREAREQBERAEREAREQBERAEREAREQBERAEREAREQBERAEREAREQBERAEREAREQBERAEREAREQBERAEREB4Ug0d+271r3REAREQBERAEREAREQBERAEREAREQBERAEREAREQBERAEREAREQBERAEREAREQBERAEREAREQH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 descr="http://t1.gstatic.com/images?q=tbn:ANd9GcT14FKGy2ayk7SlcrTKubTR7SHESedTwIvPM742WwyqJhXt52ztbEgqzs8xVA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020272" y="4149080"/>
            <a:ext cx="1080120" cy="366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170" name="AutoShape 2" descr="data:image/jpeg;base64,/9j/4AAQSkZJRgABAQAAAQABAAD/2wCEAAkGBhESERQUExAWFRMWFx4YGRcYGBccHhkWGBcbGB8dGRgfHyoeGiElHBcYIDMgIygpLSwsFx4xNTAqNSgrLCkBCQoKDgwNGg8PGjUkHyQ1Myw2LDU1NTUxLzUpNjUsLTUpNjE2NCsqNCkuMDUvKSwvLCwsLCksLiwsLCwtLCwsKv/AABEIAHwAoAMBIgACEQEDEQH/xAAcAAEAAgMBAQEAAAAAAAAAAAAABQYCBAcDAQj/xABBEAACAQIEAwQFCAgGAwAAAAABAhEAAwQFEiEGMUETUWGRInGBkqEHFDJTcrHB0RYjQkNSVGLSFSQzgrLhRGPx/8QAGgEBAQADAQEAAAAAAAAAAAAAAAUCBAYDAf/EAC8RAAEEAAQEBAYCAwAAAAAAAAEAAgMRBBIhUQUxQcEGExSxMmFxgdHhkaEiI/D/2gAMAwEAAhEDEQA/AO40pSiJSsL15UEswUDqTArRPEGG+uX41g6RrfiNL4SBzUjSvFcZbKaw66P4pED1mtJuJsIP36fGvVjHPFtFrF0jW/EaUnSvDDY+3cUslxWUcyCNvX3e2tN+JcKDBxCewz8RX0RvJoAoZGAWSFJ0rWweY2roPZ3FeOcHl6xzFeVzPMOpg3ln1z91eUjhH8Zr66L0jaZPgF/Rb1K1sLmNq59C4rHuB38qwv5xYQw11QR0nl645Vj5sYbmzCt7WflPvLlNrcpWphs1s3DCXVJ7p38q26ya9rxbTaxc1zTThSUpSslilKUoiUpSiJSlKIq9xo36lPG4P+LH8Kp9X/Psr7e2F1BSragTy5Eb+w1VTka/zdj3xUDHwvM2botaVpLljrIy69B/fKPYdFVyr+nDQOEe0bgl216hykRHrHoiqzc4dRSQcbhgR0LgfCa7Lgr2xYQRv5qRj4JC8OrSq91lkLkYfHQf3affcFQlXrJOGAti8puq/bKBqTcACY367sajDwDe+tT41vsxUIkfZ6j2AXm/CTGNgDd/cla/CDkPeIMHsWPtEVoCrbw/wq1g3DccNrTRCzsDz38qi7/DgQwcVZH2mAPlNcV4kY7ETtfFqAK9t12Ph5wggLJNDf8A3JY8LH/Mr6j91ROoncmSdye8nerXw7kgS52nbI4AI9AzufGovMcktWWhsZYtgzpFx1Ux7TvUM4HEOgZlbep261+FcZiYjO4A9B0PS/ytXJD/AJi19r8K6HVP4fym210OmKs3Qhki2wbeNpg7VZsZmlizHa3rdueWt1WfM1Z4Vh5IY3CQUSeymcScJZgGamltUrTwecYe6YtYi1cI6I6sfIGtyqyluaWmnCkpSlFilKUoiUpSiKv8aORZQdDcAPj6LH7wKp1X3iHK2v2wqkBlbUJ5ciPxqs/otiP6Pf8A+qgY6CR0xcBYWtK0lywF4jLbwB27VV9jaJHxNVuKva8MOcG9ksA7OHG+0jTAmP6ar54OxP8A6/f/AOq7HgsjYsIGSGipGOgldICBYr8qT+TxvSxA6QhjxOsE/AeVXOq9wlkNzDi41wrL6QApnZdXX/cfKp83B3jzrwxjg+dxbqNPZVMCxzIGtdodfdeeMci25HMKSPWAa5oBXTbqB1ZZ2YESPERVLfhS+NpQ/wC6PwrleLwSSOYWNur7LpuFzRxhwca5LHhUxiV8VP3VzFrpcl2Mu5LMe9mMk+ZrsXD/AA/ct3dblYAI2M7mqVi/kyxaOQjWmSfRLPB09JEc4rf4PG6KAh4rVWsHjMO2d+Zw1Df6u/cKJ4PcjH4YjY649hU7V4cR3S+MxLMZbtnWfBWKgewKB7KtvC/AGJt4q3dum2EtnV6L6iTBAHLx+FeWf/JziWxF17Rtslxy41PpILHUQRHeTVfMLWz67DervOPhq/vytU7L7hW9aYGCLiQe70hX6BrlOV/Jti+2tm4bQRXVmIeTCkGAI6xFdVLRWDyConHcRFM9nluur5L7SsQ47xWVea51KUpREpSlEUDxjfZbKhTGpwDHdpY/eBVLKjuq98TZa960AgllbVEgTsR19dVb9HcV9QfeT+6ue4hE9015SR9LWtKCXL3XHXFy69DmRcCgyZCtomD05mqsyAmSJPeau68O3jgrlsiLjOHCyP2dO08t9NV39F8Z/Lt71v8AurtOCPbHhAHmj89Co3EIpHSD/EkVte63OHcdcXDYyHPoopXfkTrBju5DyqvOs7nc953PmauOScNXhYxKuuhrqhVBIP0dR3gkCS0eyoM8LYz+Xb3rf91UopohI8hw5jr8gvCWGUxMBaTz6Hc9lvcGYpla8ATAtFgOkry25dajmYnckk953qf4W4evobpupoDWygkqd28ATyj41pHhvFDbsSfUy/nXD+J2OmxDTGMwrprtsu28NubFhyJDlN9dPde3Cl0jEAAmCDI6eVczxeNe+xuXWLMxLbkkDUZhQeQ8BXWeHcjvJeDumlQDzK7k+omqJifk+x6OyrYLqDCuGt+kvQwWkbdKy4Mx0cBDxWvVdTgsRh24h5LgDQ1sfO9f4WvwViGTHWAjFQzwwBIBBU8xyNWrOL7PeuajMOQB0ABgQPZUdwpwTjExdm5dsm2lttRJZDyBAAAJPMirBmnDuI7VytvUrMWBBXqZ5E+NeXG2PkY3ICd6WOKxEBxVhw+HnY33UVgbpS4hUkHUOXr61v8AE2IZsQ4JMLAA6cgeXtrLB8N4g3F1W9K6gSSV2AM9DW3n2Q32vM6JqVoOxUQYiNz4VDbh5/TOGU8xpR2PT+Fqunh9QDmHI639FXVcrupIPeNq6bZaVUnqAfhVEXhrFEx2UT1LLA9e9Xy2kADuEeVU+DRSRl+ZpA056bqfxSRj8uUg81lSlKvqKlKUoihOLMY9uyuhipZwCRsYgn8KppxL/wAbe8aufFWBe7aXQuoq8wO6CPxqp/4Rf+pfyNc/j2yGbQGlqy3mUvhc1ujA3W1ksLgUGdwDp6+01BHFOebt7xqwYbJrvzK4mgh2cMF6wNP5VDf4Pf8AqX8jXjO2Yhlg8u5/S+OB0UllOa3Vw+KOskogKyZgnUNvIVV3x10mTdcn7TfnVsyzJL3zfEqUKtcUBQepXUfxFVs5FifqH8q7TgBDcL/s52efOuil45shLaBqlM8H5ndDXQXZlW0WAYkwVqPfHXW3a45P2jUrwnkt4NdL2yga2VBbaS3/AMrQOTYgbGy/lXPeJg52Ib5VkV0302XWeHCG4c+Zob6/tSHC2NuduFLsVIMgkmudY3iHE3nLtfuDUSQA7AKCZgAHkOVdK4ayq6t8M1tlUA7nvNc9xHBuNtsU+bO2kkBlAIYAwCN+vOsuDBwgPmb9f2upwT8OMQ8ki6G3zvstvg3Ob64yyvbOVd9LKzMQRB6E15cUZ/iLmKvg3nVUuMiqrMAAjFeh6xPtre4S4XxYxll3w7oiNqZmgAAKfHvivHiLhLGDFXiuHd1a4zqygEEOxbv6THsqxpa2c+G9ZdtvL8t/f+6UblGeYi3etlb9z6agguxBBYAggmr9xJmFw33XWwVYAAJA5Az8apeV8I4xr1oHDXFHaKSxAAChgSefcDV44gyi8b7stssrQQR6o/Co3Gg8wjy99aWtjH4c4hpBF0dtxXdRCY66plbjAj+o10ey8qD3gH4Vz5clxB2Flt/CPjXQraQAO4R5VpcHbIC/ODWnP7qHxUsOXLV6rKlKVfUVKUpREpSlEUVxPmD2cM7oYaQAdttTATvt1qgNneJP/kXffYfAbVe+LsI9zCuqCTKmBzhWBMVzz5nc+qf3G/KrnDmsMRJAu1A4k6QSgAmq/Ks+Q8Q3+wxRZy5tIrKTEjVqHPr9EHeoF88xJMnEXJ8GI+AgVLZBlV04bF+gwLooUEESV1ExPrFQJwdz6p/cb8q2YmReY+gOY9h3WtK+bymWT19z2Vn4Szy8TdD3C6rbLgNuQV8ee/jUe+dYhtzef2GPgIrZ4Qy64WvEoyg2ioLAiS3r9VR5wdwbG24P2T+VcP4nLm4hoj0FdN9Nl2vhsNdhyZNTfX9qc4ZzW814I1xmUg7MZ3Hid6jcRn192J7VlBMgKYgd20TW7wtg3+cBijAAGSQRUVdy66hKm20jbZTG3cYqA98/pmamrO/yrurrWQ+e7Qch3vspLI84vdsim6zKxghjPTx3FY5vnd83XAuMqqxACmORjmNzymsMiwVw4i2dDAAySQRAArzzbAXFvXPQbdyQQCQQTPP20zz+l5ms3z2TJD6jkOXdfcDnd9bi/rWILAEMZBE+PL2Vu8RZzeF5kW4yqsCFMbxMzz61GYLAXGuIBbb6Q/ZOwnnW7xHgbnzhzoYhoIIBPQD8KNfP6Z2pqxvsf0jmQ+oGg5HstO3nWIUyLz+0kjyNdCtPKg94B865suCuHYW3JP8ASa6RaSFA7gB5CqfBnSEvzE1pz+6n8VDBly1eqzpSlX1FSlKURaeOxbI1lQJ7S5pPgAjOf+NQ2Z8UNbuKFWbc3C7bSFtNbt6VBIks90QfA1NY7K7d7TrBJWdJDupEiDupB5Vi+TWDM2x6QIPPkX7QwZ29L0pHWO4URa4zZ3wzXbdo6xIC7HcGJEEahG43E+Fa+WcQ9pCqe3Ik3HVRbFtdbJDqzatUpcED6tpjaZR8utm2LZDaREem8yDM651TPWa8VyHDiItxCldiwlTJOqD6W7MZad2J5miKJsca2ysm3cOm3rY6QIPY9tET0UgFuWrbvjatcSlnNsYa52wYgpqt7Kq22LFgxUf6qLHOSegmtxsisHV+r2ddLDUwUiAu6g6ZgATEwKyfJrJcP2cOGLBgWBltMyQdwdCSDsdA22oi1sq4iS/cZERoAJD7QQraTy5TIInmN+hqOHFRFsYh2UW3tPdt2QjG49tYgh5jUZWVjbWBPUz2Dy63aLaFK6uY1MRzJ9FSYUSx2Ec68LeQYdW1C0J6btC+kHIQTCAsqkhYBgTRFG4zizsxd/UOz2w7G2NGy2raXHJctp/e21ieZ7pI2ruOvzYsjSt57RuXH06lXs9AYBdQJJa4I6QGnpPvj+HcNe/1bKtOoGZ3FwAODB3DaVkHY6V7hXrj8ps3ipuJLKCFYEqwDRqAZSDBhZEwdInkKIo7F8TCwrm4jMLatLqAA1y2mtlVNRbfkOe+1eV/jAW+07TDXV0a+ts6mtorwoDEmdQWY+lt3EyhyWxrL9kNR9ccwdhMCdKzHPSJmKzfKbJYMbYLAkgydizKx69Si+7RFFvxXpYq+GuKfSA3tnUyadlAad9YE9+3dPpieKFW5oFl3jVqIKQoV0tyZMmWdoA+rbwneu5LYYybYLQwDSZHaMrtDTIlraHb+EUsZNYQELbAmJ3O+lzcEmZPpszT1J3oijLfEjdq4KA2kUMzyARrvPbXbui2xnuIqYwOMF1NYBCknTMekoMBh4HmPAitLF8NWHRkAKB0Ft9JPpWwSdJnb9phq5jUYIqTRAAAAAAIAHIAdwoiypSlESlKURKUpREpSlESlKURKUpREpSlESlKURKUpREpSlESlKURf//Z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355976" y="3933056"/>
            <a:ext cx="843494" cy="6673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2" name="Right Arrow 41"/>
          <p:cNvSpPr/>
          <p:nvPr/>
        </p:nvSpPr>
        <p:spPr>
          <a:xfrm>
            <a:off x="3124200" y="1143000"/>
            <a:ext cx="990600" cy="5029200"/>
          </a:xfrm>
          <a:prstGeom prst="rightArrow">
            <a:avLst>
              <a:gd name="adj1" fmla="val 50000"/>
              <a:gd name="adj2" fmla="val 33175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 sz="2800" smtClean="0">
                <a:solidFill>
                  <a:schemeClr val="tx1"/>
                </a:solidFill>
              </a:rPr>
              <a:t>SERVICES</a:t>
            </a:r>
            <a:endParaRPr lang="en-GB" sz="2800">
              <a:solidFill>
                <a:schemeClr val="tx1"/>
              </a:solidFill>
            </a:endParaRPr>
          </a:p>
        </p:txBody>
      </p:sp>
      <p:pic>
        <p:nvPicPr>
          <p:cNvPr id="48" name="Picture 1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57981" y="3102727"/>
            <a:ext cx="853211" cy="66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Oval 49"/>
          <p:cNvSpPr/>
          <p:nvPr/>
        </p:nvSpPr>
        <p:spPr>
          <a:xfrm>
            <a:off x="921468" y="2933460"/>
            <a:ext cx="1160367" cy="119449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"/>
          </a:p>
        </p:txBody>
      </p:sp>
      <p:cxnSp>
        <p:nvCxnSpPr>
          <p:cNvPr id="51" name="Straight Arrow Connector 50"/>
          <p:cNvCxnSpPr/>
          <p:nvPr/>
        </p:nvCxnSpPr>
        <p:spPr>
          <a:xfrm flipH="1" flipV="1">
            <a:off x="1828800" y="3858534"/>
            <a:ext cx="210964" cy="18006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>
            <a:off x="1979450" y="3479515"/>
            <a:ext cx="20477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961477" y="2798802"/>
            <a:ext cx="14675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b="1" smtClean="0">
                <a:solidFill>
                  <a:schemeClr val="tx2"/>
                </a:solidFill>
              </a:rPr>
              <a:t>Middleware technologies: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EMI, 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IGE,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EDGI, </a:t>
            </a:r>
            <a:br>
              <a:rPr lang="en-GB" sz="600" smtClean="0">
                <a:solidFill>
                  <a:schemeClr val="tx2"/>
                </a:solidFill>
              </a:rPr>
            </a:br>
            <a:r>
              <a:rPr lang="en-GB" sz="600" smtClean="0">
                <a:solidFill>
                  <a:schemeClr val="tx2"/>
                </a:solidFill>
              </a:rPr>
              <a:t>...</a:t>
            </a:r>
            <a:endParaRPr lang="en-GB" sz="600">
              <a:solidFill>
                <a:schemeClr val="tx2"/>
              </a:solidFill>
            </a:endParaRPr>
          </a:p>
        </p:txBody>
      </p:sp>
      <p:cxnSp>
        <p:nvCxnSpPr>
          <p:cNvPr id="64" name="Straight Arrow Connector 63"/>
          <p:cNvCxnSpPr>
            <a:stCxn id="67" idx="2"/>
          </p:cNvCxnSpPr>
          <p:nvPr/>
        </p:nvCxnSpPr>
        <p:spPr>
          <a:xfrm flipH="1">
            <a:off x="1569909" y="2785649"/>
            <a:ext cx="51192" cy="2501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981200" y="4001869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" b="1" smtClean="0">
                <a:solidFill>
                  <a:schemeClr val="tx2"/>
                </a:solidFill>
              </a:rPr>
              <a:t>Science domain specific: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wLCG,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WeNMR,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ScalaLife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HMRC,</a:t>
            </a:r>
          </a:p>
          <a:p>
            <a:pPr marL="179388" indent="-96838"/>
            <a:r>
              <a:rPr lang="en-GB" sz="600" smtClean="0">
                <a:solidFill>
                  <a:schemeClr val="tx2"/>
                </a:solidFill>
              </a:rPr>
              <a:t>...</a:t>
            </a:r>
            <a:endParaRPr lang="en-GB" sz="600">
              <a:solidFill>
                <a:schemeClr val="tx2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750825" y="3547772"/>
            <a:ext cx="27302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262752" y="2600983"/>
            <a:ext cx="71669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" b="1" smtClean="0">
                <a:solidFill>
                  <a:schemeClr val="tx2"/>
                </a:solidFill>
              </a:rPr>
              <a:t>EGI-InSPIRE</a:t>
            </a:r>
            <a:endParaRPr lang="en-GB" sz="600" b="1">
              <a:solidFill>
                <a:schemeClr val="tx2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124176" y="3408402"/>
            <a:ext cx="1228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b="1" smtClean="0">
                <a:solidFill>
                  <a:schemeClr val="tx2"/>
                </a:solidFill>
              </a:rPr>
              <a:t>High level technologies: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SCI-BUS, 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SHIWA,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MAPPER,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...</a:t>
            </a:r>
            <a:endParaRPr lang="en-GB" sz="600">
              <a:solidFill>
                <a:schemeClr val="tx2"/>
              </a:solidFill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 flipH="1">
            <a:off x="1842935" y="3000341"/>
            <a:ext cx="199348" cy="17201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381000" y="3035845"/>
            <a:ext cx="50634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b="1" smtClean="0">
                <a:solidFill>
                  <a:schemeClr val="tx2"/>
                </a:solidFill>
              </a:rPr>
              <a:t>EGI.eu</a:t>
            </a:r>
            <a:endParaRPr lang="en-GB" sz="700" b="1">
              <a:solidFill>
                <a:schemeClr val="tx2"/>
              </a:solidFill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853211" y="3172359"/>
            <a:ext cx="204715" cy="1706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989725" y="3742084"/>
            <a:ext cx="10238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" smtClean="0">
                <a:solidFill>
                  <a:srgbClr val="FF0000"/>
                </a:solidFill>
              </a:rPr>
              <a:t>Software + support</a:t>
            </a:r>
          </a:p>
          <a:p>
            <a:pPr algn="ctr"/>
            <a:r>
              <a:rPr lang="en-GB" sz="400" smtClean="0">
                <a:solidFill>
                  <a:srgbClr val="FF0000"/>
                </a:solidFill>
              </a:rPr>
              <a:t>(based on MoUs, SLAs)</a:t>
            </a:r>
            <a:endParaRPr lang="en-GB" sz="400">
              <a:solidFill>
                <a:srgbClr val="FF00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0" y="3854927"/>
            <a:ext cx="1126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" b="1" smtClean="0">
                <a:solidFill>
                  <a:schemeClr val="tx2"/>
                </a:solidFill>
              </a:rPr>
              <a:t>European Intergovernmental Research Organisations</a:t>
            </a:r>
          </a:p>
          <a:p>
            <a:pPr algn="ctr"/>
            <a:r>
              <a:rPr lang="en-GB" sz="600" b="1" smtClean="0">
                <a:solidFill>
                  <a:schemeClr val="tx2"/>
                </a:solidFill>
              </a:rPr>
              <a:t>(e.g. CERN, EBI)</a:t>
            </a:r>
            <a:endParaRPr lang="en-GB" sz="600" b="1">
              <a:solidFill>
                <a:schemeClr val="tx2"/>
              </a:solidFill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 flipV="1">
            <a:off x="853211" y="3786671"/>
            <a:ext cx="204771" cy="1706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331009" y="4264469"/>
            <a:ext cx="7553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" b="1" smtClean="0">
                <a:solidFill>
                  <a:schemeClr val="tx2"/>
                </a:solidFill>
              </a:rPr>
              <a:t>Linking </a:t>
            </a:r>
            <a:br>
              <a:rPr lang="en-GB" sz="600" b="1" smtClean="0">
                <a:solidFill>
                  <a:schemeClr val="tx2"/>
                </a:solidFill>
              </a:rPr>
            </a:br>
            <a:r>
              <a:rPr lang="en-GB" sz="600" b="1" smtClean="0">
                <a:solidFill>
                  <a:schemeClr val="tx2"/>
                </a:solidFill>
              </a:rPr>
              <a:t>infrastructures: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CHAIN</a:t>
            </a:r>
          </a:p>
          <a:p>
            <a:pPr marL="179388" indent="-96838">
              <a:buFont typeface="Arial" pitchFamily="34" charset="0"/>
              <a:buChar char="•"/>
            </a:pPr>
            <a:r>
              <a:rPr lang="en-GB" sz="600" smtClean="0">
                <a:solidFill>
                  <a:schemeClr val="tx2"/>
                </a:solidFill>
              </a:rPr>
              <a:t>EUDAT</a:t>
            </a:r>
          </a:p>
          <a:p>
            <a:pPr marL="179388" indent="-96838"/>
            <a:r>
              <a:rPr lang="en-GB" sz="600" smtClean="0">
                <a:solidFill>
                  <a:schemeClr val="tx2"/>
                </a:solidFill>
              </a:rPr>
              <a:t>...</a:t>
            </a:r>
            <a:endParaRPr lang="en-GB" sz="600">
              <a:solidFill>
                <a:schemeClr val="tx2"/>
              </a:solidFill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H="1" flipV="1">
            <a:off x="1569908" y="4024195"/>
            <a:ext cx="68257" cy="2388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43" grpId="0" animBg="1"/>
      <p:bldP spid="79" grpId="0" animBg="1"/>
      <p:bldP spid="35" grpId="0" animBg="1"/>
      <p:bldP spid="37" grpId="0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19200"/>
            <a:ext cx="8219256" cy="4719539"/>
          </a:xfrm>
        </p:spPr>
        <p:txBody>
          <a:bodyPr/>
          <a:lstStyle/>
          <a:p>
            <a:pPr marL="0" indent="0" algn="ctr">
              <a:spcBef>
                <a:spcPts val="900"/>
              </a:spcBef>
              <a:buNone/>
            </a:pPr>
            <a:r>
              <a:rPr lang="en-US" sz="2200" b="1" i="1" u="sng" dirty="0" smtClean="0">
                <a:solidFill>
                  <a:srgbClr val="0070C0"/>
                </a:solidFill>
              </a:rPr>
              <a:t>EGI </a:t>
            </a:r>
            <a:r>
              <a:rPr lang="en-US" sz="2200" b="1" i="1" u="sng">
                <a:solidFill>
                  <a:srgbClr val="0070C0"/>
                </a:solidFill>
              </a:rPr>
              <a:t>needs </a:t>
            </a:r>
            <a:r>
              <a:rPr lang="en-US" sz="2200" b="1" i="1" u="sng" smtClean="0">
                <a:solidFill>
                  <a:srgbClr val="0070C0"/>
                </a:solidFill>
              </a:rPr>
              <a:t>a tool to capture and monitor </a:t>
            </a:r>
            <a:r>
              <a:rPr lang="en-US" sz="2200" b="1" i="1" u="sng" dirty="0">
                <a:solidFill>
                  <a:srgbClr val="0070C0"/>
                </a:solidFill>
              </a:rPr>
              <a:t>relationships </a:t>
            </a:r>
            <a:r>
              <a:rPr lang="en-US" sz="2200" b="1" i="1" u="sng">
                <a:solidFill>
                  <a:srgbClr val="0070C0"/>
                </a:solidFill>
              </a:rPr>
              <a:t>between </a:t>
            </a:r>
            <a:r>
              <a:rPr lang="en-US" sz="2200" b="1" i="1" u="sng" smtClean="0">
                <a:solidFill>
                  <a:srgbClr val="0070C0"/>
                </a:solidFill>
              </a:rPr>
              <a:t>its stakeholders and potential user communities</a:t>
            </a:r>
            <a:endParaRPr lang="es-ES" sz="2200" b="1" i="1" u="sng" dirty="0" smtClean="0">
              <a:solidFill>
                <a:srgbClr val="0070C0"/>
              </a:solidFill>
            </a:endParaRPr>
          </a:p>
          <a:p>
            <a:endParaRPr lang="en-US" sz="2400" dirty="0" smtClean="0"/>
          </a:p>
          <a:p>
            <a:r>
              <a:rPr lang="en-US" sz="2200" smtClean="0"/>
              <a:t>EGI is distributed</a:t>
            </a:r>
          </a:p>
          <a:p>
            <a:pPr lvl="1"/>
            <a:r>
              <a:rPr lang="en-US" sz="1800" smtClean="0"/>
              <a:t>NGIs, EGI.eu, projects</a:t>
            </a:r>
          </a:p>
          <a:p>
            <a:r>
              <a:rPr lang="en-US" sz="2200" smtClean="0"/>
              <a:t>Existing and new EGI user communities are distributed</a:t>
            </a:r>
          </a:p>
          <a:p>
            <a:pPr lvl="1"/>
            <a:r>
              <a:rPr lang="en-US" sz="1800" smtClean="0"/>
              <a:t>Mostly driven by national and international projects</a:t>
            </a:r>
          </a:p>
          <a:p>
            <a:r>
              <a:rPr lang="en-US" sz="2200" smtClean="0"/>
              <a:t>EGI and its users are in continuous evolution</a:t>
            </a:r>
          </a:p>
          <a:p>
            <a:pPr lvl="1" algn="just">
              <a:spcBef>
                <a:spcPts val="900"/>
              </a:spcBef>
            </a:pPr>
            <a:r>
              <a:rPr lang="en-US" sz="1800" smtClean="0"/>
              <a:t>Discussions need to be reopened from time to time</a:t>
            </a:r>
          </a:p>
          <a:p>
            <a:pPr algn="just">
              <a:spcBef>
                <a:spcPts val="900"/>
              </a:spcBef>
            </a:pPr>
            <a:r>
              <a:rPr lang="en-US" sz="2200" smtClean="0"/>
              <a:t>Conversations </a:t>
            </a:r>
            <a:r>
              <a:rPr lang="en-US" sz="2200" dirty="0" smtClean="0"/>
              <a:t>happen </a:t>
            </a:r>
            <a:r>
              <a:rPr lang="en-US" sz="2200" dirty="0"/>
              <a:t>at different places, context and </a:t>
            </a:r>
            <a:r>
              <a:rPr lang="en-US" sz="2200" dirty="0" smtClean="0"/>
              <a:t>time</a:t>
            </a:r>
          </a:p>
          <a:p>
            <a:pPr lvl="1" algn="just">
              <a:spcBef>
                <a:spcPts val="900"/>
              </a:spcBef>
            </a:pPr>
            <a:r>
              <a:rPr lang="en-US" sz="1800" dirty="0" smtClean="0"/>
              <a:t>EGI </a:t>
            </a:r>
            <a:r>
              <a:rPr lang="en-US" sz="1800" dirty="0"/>
              <a:t>partners should be able </a:t>
            </a:r>
            <a:r>
              <a:rPr lang="en-US" sz="1800" smtClean="0"/>
              <a:t>to see the big picture</a:t>
            </a:r>
            <a:endParaRPr lang="es-ES" sz="18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GB" sz="3200" dirty="0" smtClean="0"/>
              <a:t>MOTIVATIONS FOR AN</a:t>
            </a:r>
            <a:br>
              <a:rPr lang="en-GB" sz="3200" dirty="0" smtClean="0"/>
            </a:br>
            <a:r>
              <a:rPr lang="en-GB" sz="3200" dirty="0" smtClean="0"/>
              <a:t>EGI </a:t>
            </a:r>
            <a:r>
              <a:rPr lang="en-GB" sz="3200" dirty="0" smtClean="0"/>
              <a:t>CRM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485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EGI CRM: </a:t>
            </a:r>
            <a:r>
              <a:rPr lang="en-GB" sz="3600" dirty="0" smtClean="0"/>
              <a:t>USE CASES</a:t>
            </a:r>
            <a:endParaRPr lang="en-GB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1979712" y="2348882"/>
            <a:ext cx="5184576" cy="7920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/>
              <a:t>Projects (ESFRI &amp; non-ESFRI; National &amp; International)</a:t>
            </a:r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1979712" y="3789042"/>
            <a:ext cx="5184576" cy="7920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/>
              <a:t>Institutes (universities, research labs, etc.)</a:t>
            </a:r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1979712" y="5229202"/>
            <a:ext cx="5184576" cy="7920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/>
              <a:t>People (researchers, developers, etc.)</a:t>
            </a:r>
            <a:endParaRPr lang="en-GB"/>
          </a:p>
        </p:txBody>
      </p:sp>
      <p:cxnSp>
        <p:nvCxnSpPr>
          <p:cNvPr id="48" name="Straight Arrow Connector 47"/>
          <p:cNvCxnSpPr>
            <a:stCxn id="45" idx="0"/>
            <a:endCxn id="44" idx="2"/>
          </p:cNvCxnSpPr>
          <p:nvPr/>
        </p:nvCxnSpPr>
        <p:spPr>
          <a:xfrm flipV="1">
            <a:off x="4572000" y="3140970"/>
            <a:ext cx="0" cy="6480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6" idx="0"/>
            <a:endCxn id="45" idx="2"/>
          </p:cNvCxnSpPr>
          <p:nvPr/>
        </p:nvCxnSpPr>
        <p:spPr>
          <a:xfrm flipV="1">
            <a:off x="4572000" y="4581130"/>
            <a:ext cx="0" cy="6480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entagon 54"/>
          <p:cNvSpPr/>
          <p:nvPr/>
        </p:nvSpPr>
        <p:spPr>
          <a:xfrm>
            <a:off x="251520" y="2348882"/>
            <a:ext cx="1728192" cy="792088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smtClean="0">
                <a:solidFill>
                  <a:schemeClr val="tx1"/>
                </a:solidFill>
              </a:rPr>
              <a:t>Register user projects and communities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56" name="Pentagon 55"/>
          <p:cNvSpPr/>
          <p:nvPr/>
        </p:nvSpPr>
        <p:spPr>
          <a:xfrm>
            <a:off x="251520" y="3789042"/>
            <a:ext cx="1728192" cy="792088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smtClean="0">
                <a:solidFill>
                  <a:schemeClr val="tx1"/>
                </a:solidFill>
              </a:rPr>
              <a:t>Register user institutes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57" name="Pentagon 56"/>
          <p:cNvSpPr/>
          <p:nvPr/>
        </p:nvSpPr>
        <p:spPr>
          <a:xfrm>
            <a:off x="251520" y="5229202"/>
            <a:ext cx="1728192" cy="792088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smtClean="0">
                <a:solidFill>
                  <a:schemeClr val="tx1"/>
                </a:solidFill>
              </a:rPr>
              <a:t>Register personal contacts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58" name="Pentagon 57"/>
          <p:cNvSpPr/>
          <p:nvPr/>
        </p:nvSpPr>
        <p:spPr>
          <a:xfrm flipH="1">
            <a:off x="7164288" y="5103910"/>
            <a:ext cx="1800200" cy="992090"/>
          </a:xfrm>
          <a:prstGeom prst="homePlate">
            <a:avLst>
              <a:gd name="adj" fmla="val 17693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smtClean="0">
                <a:solidFill>
                  <a:schemeClr val="tx1"/>
                </a:solidFill>
              </a:rPr>
              <a:t>Interview people &amp; register key findings</a:t>
            </a:r>
            <a:endParaRPr lang="en-GB" sz="1600" b="1">
              <a:solidFill>
                <a:schemeClr val="tx1"/>
              </a:solidFill>
            </a:endParaRPr>
          </a:p>
        </p:txBody>
      </p:sp>
      <p:sp>
        <p:nvSpPr>
          <p:cNvPr id="63" name="Pentagon 62"/>
          <p:cNvSpPr/>
          <p:nvPr/>
        </p:nvSpPr>
        <p:spPr>
          <a:xfrm flipH="1">
            <a:off x="7164288" y="2057400"/>
            <a:ext cx="1800200" cy="1295400"/>
          </a:xfrm>
          <a:prstGeom prst="homePlate">
            <a:avLst>
              <a:gd name="adj" fmla="val 1373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smtClean="0">
                <a:solidFill>
                  <a:schemeClr val="tx1"/>
                </a:solidFill>
              </a:rPr>
              <a:t>Summarise key findings about a project and offer EGI services</a:t>
            </a:r>
            <a:endParaRPr lang="en-GB" sz="1600" b="1">
              <a:solidFill>
                <a:schemeClr val="tx1"/>
              </a:solidFill>
            </a:endParaRPr>
          </a:p>
        </p:txBody>
      </p:sp>
      <p:sp>
        <p:nvSpPr>
          <p:cNvPr id="66" name="Pentagon 65"/>
          <p:cNvSpPr/>
          <p:nvPr/>
        </p:nvSpPr>
        <p:spPr>
          <a:xfrm rot="16200000" flipH="1">
            <a:off x="5001209" y="314537"/>
            <a:ext cx="1224137" cy="2844554"/>
          </a:xfrm>
          <a:prstGeom prst="homePlate">
            <a:avLst>
              <a:gd name="adj" fmla="val 2653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 sz="1600" b="1" smtClean="0">
                <a:solidFill>
                  <a:schemeClr val="tx1"/>
                </a:solidFill>
              </a:rPr>
              <a:t>Summarise key findings about communities (multiple projects) and offer EGI services</a:t>
            </a:r>
          </a:p>
          <a:p>
            <a:pPr algn="ctr"/>
            <a:endParaRPr lang="en-GB" sz="1600" b="1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23533" y="3502223"/>
            <a:ext cx="1039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smtClean="0">
                <a:solidFill>
                  <a:schemeClr val="accent1"/>
                </a:solidFill>
              </a:rPr>
              <a:t>Member of</a:t>
            </a:r>
            <a:endParaRPr lang="en-GB" sz="1400" i="1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18609" y="4950023"/>
            <a:ext cx="891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smtClean="0">
                <a:solidFill>
                  <a:schemeClr val="accent1"/>
                </a:solidFill>
              </a:rPr>
              <a:t>Works at</a:t>
            </a:r>
            <a:endParaRPr lang="en-GB" sz="1400" i="1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63" grpId="0" animBg="1"/>
      <p:bldP spid="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EGI CRM: </a:t>
            </a:r>
            <a:r>
              <a:rPr lang="en-GB" sz="3600" dirty="0" smtClean="0"/>
              <a:t>USE CASES</a:t>
            </a:r>
            <a:endParaRPr lang="en-GB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1979712" y="2348882"/>
            <a:ext cx="5184576" cy="7920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/>
              <a:t>Projects (ESFRI &amp; non-ESFRI; National &amp; International)</a:t>
            </a:r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1979712" y="3789042"/>
            <a:ext cx="5184576" cy="7920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/>
              <a:t>Institutes (universities, research labs, etc.)</a:t>
            </a:r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1979712" y="5229202"/>
            <a:ext cx="5184576" cy="7920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/>
              <a:t>People (researchers, developers, etc.)</a:t>
            </a:r>
            <a:endParaRPr lang="en-GB"/>
          </a:p>
        </p:txBody>
      </p:sp>
      <p:cxnSp>
        <p:nvCxnSpPr>
          <p:cNvPr id="48" name="Straight Arrow Connector 47"/>
          <p:cNvCxnSpPr>
            <a:stCxn id="45" idx="0"/>
            <a:endCxn id="44" idx="2"/>
          </p:cNvCxnSpPr>
          <p:nvPr/>
        </p:nvCxnSpPr>
        <p:spPr>
          <a:xfrm flipV="1">
            <a:off x="4572000" y="3140970"/>
            <a:ext cx="0" cy="6480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6" idx="0"/>
            <a:endCxn id="45" idx="2"/>
          </p:cNvCxnSpPr>
          <p:nvPr/>
        </p:nvCxnSpPr>
        <p:spPr>
          <a:xfrm flipV="1">
            <a:off x="4572000" y="4581130"/>
            <a:ext cx="0" cy="6480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entagon 54"/>
          <p:cNvSpPr/>
          <p:nvPr/>
        </p:nvSpPr>
        <p:spPr>
          <a:xfrm>
            <a:off x="251520" y="2348882"/>
            <a:ext cx="1728192" cy="792088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smtClean="0">
                <a:solidFill>
                  <a:schemeClr val="tx1"/>
                </a:solidFill>
              </a:rPr>
              <a:t>Register user projects and communities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56" name="Pentagon 55"/>
          <p:cNvSpPr/>
          <p:nvPr/>
        </p:nvSpPr>
        <p:spPr>
          <a:xfrm>
            <a:off x="251520" y="3789042"/>
            <a:ext cx="1728192" cy="792088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smtClean="0">
                <a:solidFill>
                  <a:schemeClr val="tx1"/>
                </a:solidFill>
              </a:rPr>
              <a:t>Register user institutes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57" name="Pentagon 56"/>
          <p:cNvSpPr/>
          <p:nvPr/>
        </p:nvSpPr>
        <p:spPr>
          <a:xfrm>
            <a:off x="251520" y="5229202"/>
            <a:ext cx="1728192" cy="792088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smtClean="0">
                <a:solidFill>
                  <a:schemeClr val="tx1"/>
                </a:solidFill>
              </a:rPr>
              <a:t>Register personal contacts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58" name="Pentagon 57"/>
          <p:cNvSpPr/>
          <p:nvPr/>
        </p:nvSpPr>
        <p:spPr>
          <a:xfrm flipH="1">
            <a:off x="7164288" y="5103910"/>
            <a:ext cx="1800200" cy="992090"/>
          </a:xfrm>
          <a:prstGeom prst="homePlate">
            <a:avLst>
              <a:gd name="adj" fmla="val 17693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smtClean="0">
                <a:solidFill>
                  <a:schemeClr val="tx1"/>
                </a:solidFill>
              </a:rPr>
              <a:t>Interview people &amp; register key findings</a:t>
            </a:r>
            <a:endParaRPr lang="en-GB" sz="1600" b="1">
              <a:solidFill>
                <a:schemeClr val="tx1"/>
              </a:solidFill>
            </a:endParaRPr>
          </a:p>
        </p:txBody>
      </p:sp>
      <p:sp>
        <p:nvSpPr>
          <p:cNvPr id="63" name="Pentagon 62"/>
          <p:cNvSpPr/>
          <p:nvPr/>
        </p:nvSpPr>
        <p:spPr>
          <a:xfrm flipH="1">
            <a:off x="7164288" y="2057400"/>
            <a:ext cx="1800200" cy="1295400"/>
          </a:xfrm>
          <a:prstGeom prst="homePlate">
            <a:avLst>
              <a:gd name="adj" fmla="val 1373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smtClean="0">
                <a:solidFill>
                  <a:schemeClr val="tx1"/>
                </a:solidFill>
              </a:rPr>
              <a:t>Summarise key findings about a project and offer EGI services</a:t>
            </a:r>
            <a:endParaRPr lang="en-GB" sz="1600" b="1">
              <a:solidFill>
                <a:schemeClr val="tx1"/>
              </a:solidFill>
            </a:endParaRPr>
          </a:p>
        </p:txBody>
      </p:sp>
      <p:sp>
        <p:nvSpPr>
          <p:cNvPr id="66" name="Pentagon 65"/>
          <p:cNvSpPr/>
          <p:nvPr/>
        </p:nvSpPr>
        <p:spPr>
          <a:xfrm rot="16200000" flipH="1">
            <a:off x="5001209" y="314537"/>
            <a:ext cx="1224137" cy="2844554"/>
          </a:xfrm>
          <a:prstGeom prst="homePlate">
            <a:avLst>
              <a:gd name="adj" fmla="val 2653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 sz="1600" b="1" smtClean="0">
                <a:solidFill>
                  <a:schemeClr val="tx1"/>
                </a:solidFill>
              </a:rPr>
              <a:t>Summarise key findings about communities (multiple projects) and offer EGI services</a:t>
            </a:r>
          </a:p>
          <a:p>
            <a:pPr algn="ctr"/>
            <a:endParaRPr lang="en-GB" sz="1600" b="1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23533" y="3502223"/>
            <a:ext cx="1039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smtClean="0">
                <a:solidFill>
                  <a:schemeClr val="accent1"/>
                </a:solidFill>
              </a:rPr>
              <a:t>Member of</a:t>
            </a:r>
            <a:endParaRPr lang="en-GB" sz="1400" i="1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18609" y="4950023"/>
            <a:ext cx="891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smtClean="0">
                <a:solidFill>
                  <a:schemeClr val="accent1"/>
                </a:solidFill>
              </a:rPr>
              <a:t>Works at</a:t>
            </a:r>
            <a:endParaRPr lang="en-GB" sz="1400" i="1">
              <a:solidFill>
                <a:schemeClr val="accent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979712" y="2348882"/>
            <a:ext cx="2592288" cy="2232248"/>
          </a:xfrm>
          <a:prstGeom prst="rect">
            <a:avLst/>
          </a:prstGeom>
          <a:solidFill>
            <a:srgbClr val="A2D6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smtClean="0">
                <a:solidFill>
                  <a:schemeClr val="tx1"/>
                </a:solidFill>
              </a:rPr>
              <a:t>Done for ESFRI projects and institutes from project and EC websites </a:t>
            </a:r>
            <a:br>
              <a:rPr lang="en-GB" sz="2400" b="1" smtClean="0">
                <a:solidFill>
                  <a:schemeClr val="tx1"/>
                </a:solidFill>
              </a:rPr>
            </a:br>
            <a:r>
              <a:rPr lang="en-GB" sz="2400" b="1" smtClean="0">
                <a:solidFill>
                  <a:schemeClr val="tx1"/>
                </a:solidFill>
              </a:rPr>
              <a:t>(by EGI.eu UCST)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79712" y="4581130"/>
            <a:ext cx="5184576" cy="16561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smtClean="0">
                <a:solidFill>
                  <a:schemeClr val="tx1"/>
                </a:solidFill>
              </a:rPr>
              <a:t>Started in a few NGIs</a:t>
            </a:r>
            <a:endParaRPr lang="en-GB" sz="2800" b="1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72000" y="2348882"/>
            <a:ext cx="2592288" cy="22322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smtClean="0">
                <a:solidFill>
                  <a:schemeClr val="tx1"/>
                </a:solidFill>
              </a:rPr>
              <a:t>Still not enough data to offer European services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CURRENT SITUATION AND GOALS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388" y="990600"/>
            <a:ext cx="8075612" cy="4525963"/>
          </a:xfrm>
        </p:spPr>
        <p:txBody>
          <a:bodyPr/>
          <a:lstStyle/>
          <a:p>
            <a:r>
              <a:rPr lang="en-GB" sz="2400" smtClean="0"/>
              <a:t>Situation:</a:t>
            </a:r>
          </a:p>
          <a:p>
            <a:pPr lvl="1"/>
            <a:r>
              <a:rPr lang="en-GB" sz="2000" smtClean="0"/>
              <a:t>838 projects and institutes are in the system</a:t>
            </a:r>
          </a:p>
          <a:p>
            <a:pPr lvl="2"/>
            <a:r>
              <a:rPr lang="en-GB" sz="1600" smtClean="0"/>
              <a:t>These all potential users of EGI</a:t>
            </a:r>
          </a:p>
          <a:p>
            <a:pPr lvl="2"/>
            <a:r>
              <a:rPr lang="en-GB" sz="1600" smtClean="0"/>
              <a:t>But we need personal contacts &amp; we need to talk to them!</a:t>
            </a:r>
          </a:p>
          <a:p>
            <a:pPr lvl="1"/>
            <a:r>
              <a:rPr lang="en-GB" sz="2000" smtClean="0"/>
              <a:t>Only 48 personal contacts are in the system</a:t>
            </a:r>
          </a:p>
          <a:p>
            <a:pPr lvl="1"/>
            <a:r>
              <a:rPr lang="en-GB" sz="2000" smtClean="0"/>
              <a:t>Only 25 out of these 48 have been interviewed</a:t>
            </a:r>
          </a:p>
          <a:p>
            <a:pPr lvl="2">
              <a:buNone/>
            </a:pPr>
            <a:r>
              <a:rPr lang="en-GB" sz="1600" smtClean="0"/>
              <a:t>	(And even some of these interviews are poor)</a:t>
            </a:r>
          </a:p>
          <a:p>
            <a:r>
              <a:rPr lang="en-GB" sz="2400" smtClean="0">
                <a:solidFill>
                  <a:srgbClr val="FF0000"/>
                </a:solidFill>
              </a:rPr>
              <a:t>We need your help:</a:t>
            </a:r>
          </a:p>
          <a:p>
            <a:pPr lvl="1"/>
            <a:r>
              <a:rPr lang="en-GB" sz="2000" smtClean="0"/>
              <a:t>Choose projects/institutes of your national interest</a:t>
            </a:r>
          </a:p>
          <a:p>
            <a:pPr lvl="1"/>
            <a:r>
              <a:rPr lang="en-GB" sz="2000" smtClean="0"/>
              <a:t>Identify personal contacts for these projects/institutes</a:t>
            </a:r>
          </a:p>
          <a:p>
            <a:pPr lvl="1"/>
            <a:r>
              <a:rPr lang="en-GB" sz="2000" smtClean="0"/>
              <a:t>Interview the contacts about</a:t>
            </a:r>
          </a:p>
          <a:p>
            <a:pPr lvl="2"/>
            <a:r>
              <a:rPr lang="en-GB" sz="1600" smtClean="0"/>
              <a:t>Interest in e-infrastructures</a:t>
            </a:r>
          </a:p>
          <a:p>
            <a:pPr lvl="2"/>
            <a:r>
              <a:rPr lang="en-GB" sz="1600" smtClean="0"/>
              <a:t>Potential for EGI </a:t>
            </a:r>
          </a:p>
          <a:p>
            <a:pPr lvl="1"/>
            <a:r>
              <a:rPr lang="en-GB" sz="2000" smtClean="0"/>
              <a:t>Record the findings</a:t>
            </a:r>
          </a:p>
          <a:p>
            <a:r>
              <a:rPr lang="en-GB" sz="2400" smtClean="0">
                <a:solidFill>
                  <a:srgbClr val="FF0000"/>
                </a:solidFill>
              </a:rPr>
              <a:t>This webinar shows you how to do it!</a:t>
            </a:r>
          </a:p>
          <a:p>
            <a:pPr lvl="1"/>
            <a:endParaRPr lang="en-GB" sz="2000" smtClean="0"/>
          </a:p>
          <a:p>
            <a:pPr lvl="2"/>
            <a:endParaRPr lang="en-GB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II. </a:t>
            </a:r>
            <a:r>
              <a:rPr lang="en-GB" b="1" dirty="0" smtClean="0"/>
              <a:t>THE </a:t>
            </a:r>
            <a:r>
              <a:rPr lang="en-GB" b="1" dirty="0" smtClean="0"/>
              <a:t>EGI CRM </a:t>
            </a:r>
            <a:r>
              <a:rPr lang="en-GB" b="1" dirty="0" smtClean="0"/>
              <a:t>SYSTEM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19200"/>
            <a:ext cx="8219256" cy="4953000"/>
          </a:xfrm>
        </p:spPr>
        <p:txBody>
          <a:bodyPr/>
          <a:lstStyle/>
          <a:p>
            <a:pPr marL="0" indent="0" algn="ctr">
              <a:spcBef>
                <a:spcPts val="900"/>
              </a:spcBef>
              <a:buNone/>
            </a:pPr>
            <a:r>
              <a:rPr lang="en-GB" sz="2200" b="1" i="1" u="sng" dirty="0" smtClean="0">
                <a:solidFill>
                  <a:srgbClr val="0070C0"/>
                </a:solidFill>
              </a:rPr>
              <a:t>A CRM system has </a:t>
            </a:r>
            <a:r>
              <a:rPr lang="en-GB" sz="2200" b="1" i="1" u="sng" dirty="0">
                <a:solidFill>
                  <a:srgbClr val="0070C0"/>
                </a:solidFill>
              </a:rPr>
              <a:t>been setup to help </a:t>
            </a:r>
            <a:r>
              <a:rPr lang="en-GB" sz="2200" b="1" i="1" u="sng" dirty="0" smtClean="0">
                <a:solidFill>
                  <a:srgbClr val="0070C0"/>
                </a:solidFill>
              </a:rPr>
              <a:t>coordinate </a:t>
            </a:r>
            <a:r>
              <a:rPr lang="en-GB" sz="2200" b="1" i="1" u="sng" dirty="0">
                <a:solidFill>
                  <a:srgbClr val="0070C0"/>
                </a:solidFill>
              </a:rPr>
              <a:t>and monitor </a:t>
            </a:r>
            <a:r>
              <a:rPr lang="en-GB" sz="2200" b="1" i="1" u="sng" dirty="0" smtClean="0">
                <a:solidFill>
                  <a:srgbClr val="0070C0"/>
                </a:solidFill>
              </a:rPr>
              <a:t>the </a:t>
            </a:r>
            <a:r>
              <a:rPr lang="en-GB" sz="2200" b="1" i="1" u="sng" dirty="0">
                <a:solidFill>
                  <a:srgbClr val="0070C0"/>
                </a:solidFill>
              </a:rPr>
              <a:t>’outreach to new user communities’ </a:t>
            </a:r>
            <a:endParaRPr lang="en-GB" sz="2200" b="1" i="1" u="sng" dirty="0" smtClean="0">
              <a:solidFill>
                <a:srgbClr val="0070C0"/>
              </a:solidFill>
            </a:endParaRPr>
          </a:p>
          <a:p>
            <a:pPr marL="0" indent="0" algn="just">
              <a:spcBef>
                <a:spcPts val="900"/>
              </a:spcBef>
              <a:buNone/>
            </a:pPr>
            <a:r>
              <a:rPr lang="en-GB" sz="2000" dirty="0" smtClean="0"/>
              <a:t> </a:t>
            </a:r>
          </a:p>
          <a:p>
            <a:pPr marL="0" indent="0" algn="just">
              <a:spcBef>
                <a:spcPts val="900"/>
              </a:spcBef>
            </a:pPr>
            <a:r>
              <a:rPr lang="en-GB" sz="2000" dirty="0" smtClean="0"/>
              <a:t>  </a:t>
            </a:r>
            <a:r>
              <a:rPr lang="en-GB" sz="2200" dirty="0" smtClean="0"/>
              <a:t>EGI </a:t>
            </a:r>
            <a:r>
              <a:rPr lang="en-GB" sz="2200" dirty="0"/>
              <a:t>members record key findings about the e‑infrastructure needs of potential clients of EGI </a:t>
            </a:r>
            <a:r>
              <a:rPr lang="en-GB" sz="2200" dirty="0" smtClean="0"/>
              <a:t>services</a:t>
            </a:r>
          </a:p>
          <a:p>
            <a:pPr marL="0" indent="0" algn="just">
              <a:spcBef>
                <a:spcPts val="900"/>
              </a:spcBef>
              <a:buNone/>
            </a:pPr>
            <a:endParaRPr lang="en-GB" sz="2200" dirty="0" smtClean="0"/>
          </a:p>
          <a:p>
            <a:pPr marL="0" indent="0" algn="just">
              <a:spcBef>
                <a:spcPts val="900"/>
              </a:spcBef>
            </a:pPr>
            <a:r>
              <a:rPr lang="en-GB" sz="2200" dirty="0" smtClean="0"/>
              <a:t>  CRM stores </a:t>
            </a:r>
            <a:r>
              <a:rPr lang="en-GB" sz="2200" i="1" dirty="0" smtClean="0"/>
              <a:t>‘needs</a:t>
            </a:r>
            <a:r>
              <a:rPr lang="en-GB" sz="2200" i="1" dirty="0"/>
              <a:t>’ </a:t>
            </a:r>
            <a:r>
              <a:rPr lang="en-GB" sz="2200" dirty="0" smtClean="0"/>
              <a:t>of </a:t>
            </a:r>
            <a:r>
              <a:rPr lang="en-GB" sz="2200" dirty="0"/>
              <a:t>the following types of </a:t>
            </a:r>
            <a:r>
              <a:rPr lang="en-GB" sz="2200" dirty="0" smtClean="0"/>
              <a:t>clients:</a:t>
            </a:r>
            <a:endParaRPr lang="en-GB" sz="2000" dirty="0" smtClean="0"/>
          </a:p>
          <a:p>
            <a:pPr lvl="1"/>
            <a:r>
              <a:rPr lang="en-GB" sz="2000" dirty="0" smtClean="0"/>
              <a:t>Projects and </a:t>
            </a:r>
            <a:r>
              <a:rPr lang="en-GB" sz="2000" dirty="0"/>
              <a:t>S</a:t>
            </a:r>
            <a:r>
              <a:rPr lang="en-GB" sz="2000" dirty="0" smtClean="0"/>
              <a:t>cientific Collaborations</a:t>
            </a:r>
          </a:p>
          <a:p>
            <a:pPr lvl="1"/>
            <a:r>
              <a:rPr lang="en-GB" sz="2000" dirty="0" smtClean="0"/>
              <a:t>Research </a:t>
            </a:r>
            <a:r>
              <a:rPr lang="en-GB" sz="2000" dirty="0"/>
              <a:t>I</a:t>
            </a:r>
            <a:r>
              <a:rPr lang="en-GB" sz="2000" dirty="0" smtClean="0"/>
              <a:t>nstitutes</a:t>
            </a:r>
            <a:r>
              <a:rPr lang="en-GB" sz="2000" dirty="0"/>
              <a:t>, </a:t>
            </a:r>
            <a:r>
              <a:rPr lang="en-GB" sz="2000" dirty="0" smtClean="0"/>
              <a:t>Universities</a:t>
            </a:r>
            <a:r>
              <a:rPr lang="en-GB" sz="2000" dirty="0"/>
              <a:t>, </a:t>
            </a:r>
            <a:r>
              <a:rPr lang="en-GB" sz="2000" dirty="0" smtClean="0"/>
              <a:t>Companies, ...</a:t>
            </a:r>
          </a:p>
          <a:p>
            <a:pPr lvl="1"/>
            <a:r>
              <a:rPr lang="en-GB" sz="2000" dirty="0" smtClean="0"/>
              <a:t>Researchers</a:t>
            </a:r>
            <a:r>
              <a:rPr lang="en-GB" sz="2000" dirty="0"/>
              <a:t>, </a:t>
            </a:r>
            <a:r>
              <a:rPr lang="en-GB" sz="2000" dirty="0" smtClean="0"/>
              <a:t>Principal </a:t>
            </a:r>
            <a:r>
              <a:rPr lang="en-GB" sz="2000" dirty="0"/>
              <a:t>I</a:t>
            </a:r>
            <a:r>
              <a:rPr lang="en-GB" sz="2000" dirty="0" smtClean="0"/>
              <a:t>nvestigators</a:t>
            </a:r>
            <a:r>
              <a:rPr lang="en-GB" sz="2000" dirty="0"/>
              <a:t>, </a:t>
            </a:r>
            <a:r>
              <a:rPr lang="en-GB" sz="2000" dirty="0" smtClean="0"/>
              <a:t>Project </a:t>
            </a:r>
            <a:r>
              <a:rPr lang="en-GB" sz="2000" dirty="0"/>
              <a:t>S</a:t>
            </a:r>
            <a:r>
              <a:rPr lang="en-GB" sz="2000" dirty="0" smtClean="0"/>
              <a:t>pokespersons</a:t>
            </a:r>
            <a:r>
              <a:rPr lang="en-GB" sz="2000" dirty="0"/>
              <a:t>, </a:t>
            </a:r>
            <a:r>
              <a:rPr lang="en-GB" sz="2000" dirty="0" smtClean="0"/>
              <a:t>Representatives </a:t>
            </a:r>
            <a:r>
              <a:rPr lang="en-GB" sz="2000" dirty="0"/>
              <a:t>of </a:t>
            </a:r>
            <a:r>
              <a:rPr lang="en-GB" sz="2000" dirty="0" smtClean="0"/>
              <a:t>Research Infrastructures</a:t>
            </a:r>
            <a:r>
              <a:rPr lang="en-GB" sz="2000" dirty="0"/>
              <a:t>, </a:t>
            </a:r>
            <a:r>
              <a:rPr lang="en-GB" sz="2000" dirty="0" smtClean="0"/>
              <a:t>...</a:t>
            </a:r>
            <a:endParaRPr lang="es-ES" sz="2000" dirty="0" smtClean="0"/>
          </a:p>
          <a:p>
            <a:pPr lvl="1" algn="just"/>
            <a:endParaRPr lang="es-ES" sz="20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s-ES" sz="3000" dirty="0" smtClean="0"/>
              <a:t>THE </a:t>
            </a:r>
            <a:r>
              <a:rPr lang="es-ES" sz="3000" dirty="0" smtClean="0"/>
              <a:t>EGI CRM </a:t>
            </a:r>
            <a:r>
              <a:rPr lang="es-ES" sz="3000" dirty="0" smtClean="0"/>
              <a:t>SYSTEM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173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19200"/>
            <a:ext cx="8219256" cy="4953000"/>
          </a:xfrm>
        </p:spPr>
        <p:txBody>
          <a:bodyPr/>
          <a:lstStyle/>
          <a:p>
            <a:pPr marL="0" indent="0" algn="ctr">
              <a:spcBef>
                <a:spcPts val="900"/>
              </a:spcBef>
              <a:buNone/>
            </a:pPr>
            <a:r>
              <a:rPr lang="en-GB" sz="2200" b="1" i="1" u="sng" dirty="0" smtClean="0">
                <a:solidFill>
                  <a:srgbClr val="0070C0"/>
                </a:solidFill>
              </a:rPr>
              <a:t>A CRM system has </a:t>
            </a:r>
            <a:r>
              <a:rPr lang="en-GB" sz="2200" b="1" i="1" u="sng" dirty="0">
                <a:solidFill>
                  <a:srgbClr val="0070C0"/>
                </a:solidFill>
              </a:rPr>
              <a:t>been setup to help </a:t>
            </a:r>
            <a:r>
              <a:rPr lang="en-GB" sz="2200" b="1" i="1" u="sng" dirty="0" smtClean="0">
                <a:solidFill>
                  <a:srgbClr val="0070C0"/>
                </a:solidFill>
              </a:rPr>
              <a:t>coordinate </a:t>
            </a:r>
            <a:r>
              <a:rPr lang="en-GB" sz="2200" b="1" i="1" u="sng" dirty="0">
                <a:solidFill>
                  <a:srgbClr val="0070C0"/>
                </a:solidFill>
              </a:rPr>
              <a:t>and monitor </a:t>
            </a:r>
            <a:r>
              <a:rPr lang="en-GB" sz="2200" b="1" i="1" u="sng" dirty="0" smtClean="0">
                <a:solidFill>
                  <a:srgbClr val="0070C0"/>
                </a:solidFill>
              </a:rPr>
              <a:t>the </a:t>
            </a:r>
            <a:r>
              <a:rPr lang="en-GB" sz="2200" b="1" i="1" u="sng" dirty="0">
                <a:solidFill>
                  <a:srgbClr val="0070C0"/>
                </a:solidFill>
              </a:rPr>
              <a:t>’outreach to new user communities’ </a:t>
            </a:r>
            <a:endParaRPr lang="en-GB" sz="2200" b="1" i="1" u="sng" dirty="0" smtClean="0">
              <a:solidFill>
                <a:srgbClr val="0070C0"/>
              </a:solidFill>
            </a:endParaRPr>
          </a:p>
          <a:p>
            <a:pPr marL="0" indent="0" algn="just">
              <a:spcBef>
                <a:spcPts val="900"/>
              </a:spcBef>
              <a:buNone/>
            </a:pPr>
            <a:r>
              <a:rPr lang="en-GB" sz="2000" dirty="0" smtClean="0"/>
              <a:t> </a:t>
            </a:r>
          </a:p>
          <a:p>
            <a:pPr marL="0" indent="0" algn="just">
              <a:spcBef>
                <a:spcPts val="900"/>
              </a:spcBef>
            </a:pPr>
            <a:r>
              <a:rPr lang="en-GB" sz="2000" dirty="0" smtClean="0"/>
              <a:t>  </a:t>
            </a:r>
            <a:r>
              <a:rPr lang="en-GB" sz="2200" dirty="0" smtClean="0"/>
              <a:t>EGI </a:t>
            </a:r>
            <a:r>
              <a:rPr lang="en-GB" sz="2200" dirty="0"/>
              <a:t>members record key findings about the e‑infrastructure needs of potential clients of EGI </a:t>
            </a:r>
            <a:r>
              <a:rPr lang="en-GB" sz="2200" dirty="0" smtClean="0"/>
              <a:t>services</a:t>
            </a:r>
          </a:p>
          <a:p>
            <a:pPr marL="0" indent="0" algn="just">
              <a:spcBef>
                <a:spcPts val="900"/>
              </a:spcBef>
              <a:buNone/>
            </a:pPr>
            <a:endParaRPr lang="en-GB" sz="2200" dirty="0" smtClean="0"/>
          </a:p>
          <a:p>
            <a:pPr marL="0" indent="0" algn="just">
              <a:spcBef>
                <a:spcPts val="900"/>
              </a:spcBef>
            </a:pPr>
            <a:r>
              <a:rPr lang="en-GB" sz="2200" dirty="0" smtClean="0"/>
              <a:t>  CRM stores </a:t>
            </a:r>
            <a:r>
              <a:rPr lang="en-GB" sz="2200" i="1" dirty="0" smtClean="0"/>
              <a:t>‘needs</a:t>
            </a:r>
            <a:r>
              <a:rPr lang="en-GB" sz="2200" i="1" dirty="0"/>
              <a:t>’ </a:t>
            </a:r>
            <a:r>
              <a:rPr lang="en-GB" sz="2200" dirty="0" smtClean="0"/>
              <a:t>of </a:t>
            </a:r>
            <a:r>
              <a:rPr lang="en-GB" sz="2200" dirty="0"/>
              <a:t>the following types of </a:t>
            </a:r>
            <a:r>
              <a:rPr lang="en-GB" sz="2200" dirty="0" smtClean="0"/>
              <a:t>clients:</a:t>
            </a:r>
            <a:endParaRPr lang="en-GB" sz="2000" dirty="0" smtClean="0"/>
          </a:p>
          <a:p>
            <a:pPr lvl="1"/>
            <a:r>
              <a:rPr lang="en-GB" sz="2000" dirty="0" smtClean="0"/>
              <a:t>Projects and </a:t>
            </a:r>
            <a:r>
              <a:rPr lang="en-GB" sz="2000" dirty="0"/>
              <a:t>S</a:t>
            </a:r>
            <a:r>
              <a:rPr lang="en-GB" sz="2000" dirty="0" smtClean="0"/>
              <a:t>cientific Collaborations</a:t>
            </a:r>
          </a:p>
          <a:p>
            <a:pPr lvl="1"/>
            <a:r>
              <a:rPr lang="en-GB" sz="2000" dirty="0" smtClean="0"/>
              <a:t>Research </a:t>
            </a:r>
            <a:r>
              <a:rPr lang="en-GB" sz="2000" dirty="0"/>
              <a:t>I</a:t>
            </a:r>
            <a:r>
              <a:rPr lang="en-GB" sz="2000" dirty="0" smtClean="0"/>
              <a:t>nstitutes</a:t>
            </a:r>
            <a:r>
              <a:rPr lang="en-GB" sz="2000" dirty="0"/>
              <a:t>, </a:t>
            </a:r>
            <a:r>
              <a:rPr lang="en-GB" sz="2000" dirty="0" smtClean="0"/>
              <a:t>Universities</a:t>
            </a:r>
            <a:r>
              <a:rPr lang="en-GB" sz="2000" dirty="0"/>
              <a:t>, </a:t>
            </a:r>
            <a:r>
              <a:rPr lang="en-GB" sz="2000" dirty="0" smtClean="0"/>
              <a:t>Companies, ...</a:t>
            </a:r>
          </a:p>
          <a:p>
            <a:pPr lvl="1"/>
            <a:r>
              <a:rPr lang="en-GB" sz="2000" dirty="0" smtClean="0"/>
              <a:t>Researchers</a:t>
            </a:r>
            <a:r>
              <a:rPr lang="en-GB" sz="2000" dirty="0"/>
              <a:t>, </a:t>
            </a:r>
            <a:r>
              <a:rPr lang="en-GB" sz="2000" dirty="0" smtClean="0"/>
              <a:t>Principal </a:t>
            </a:r>
            <a:r>
              <a:rPr lang="en-GB" sz="2000" dirty="0"/>
              <a:t>I</a:t>
            </a:r>
            <a:r>
              <a:rPr lang="en-GB" sz="2000" dirty="0" smtClean="0"/>
              <a:t>nvestigators</a:t>
            </a:r>
            <a:r>
              <a:rPr lang="en-GB" sz="2000" dirty="0"/>
              <a:t>, </a:t>
            </a:r>
            <a:r>
              <a:rPr lang="en-GB" sz="2000" dirty="0" smtClean="0"/>
              <a:t>Project </a:t>
            </a:r>
            <a:r>
              <a:rPr lang="en-GB" sz="2000" dirty="0"/>
              <a:t>S</a:t>
            </a:r>
            <a:r>
              <a:rPr lang="en-GB" sz="2000" dirty="0" smtClean="0"/>
              <a:t>pokespersons</a:t>
            </a:r>
            <a:r>
              <a:rPr lang="en-GB" sz="2000" dirty="0"/>
              <a:t>, </a:t>
            </a:r>
            <a:r>
              <a:rPr lang="en-GB" sz="2000" dirty="0" smtClean="0"/>
              <a:t>Representatives </a:t>
            </a:r>
            <a:r>
              <a:rPr lang="en-GB" sz="2000" dirty="0"/>
              <a:t>of </a:t>
            </a:r>
            <a:r>
              <a:rPr lang="en-GB" sz="2000" dirty="0" smtClean="0"/>
              <a:t>Research Infrastructures</a:t>
            </a:r>
            <a:r>
              <a:rPr lang="en-GB" sz="2000" dirty="0"/>
              <a:t>, </a:t>
            </a:r>
            <a:r>
              <a:rPr lang="en-GB" sz="2000" dirty="0" smtClean="0"/>
              <a:t>...</a:t>
            </a:r>
            <a:endParaRPr lang="es-ES" sz="2000" dirty="0" smtClean="0"/>
          </a:p>
          <a:p>
            <a:pPr lvl="1" algn="just"/>
            <a:endParaRPr lang="es-ES" sz="20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s-ES" sz="3000" dirty="0" smtClean="0"/>
              <a:t>THE </a:t>
            </a:r>
            <a:r>
              <a:rPr lang="es-ES" sz="3000" dirty="0" smtClean="0"/>
              <a:t>EGI CRM </a:t>
            </a:r>
            <a:r>
              <a:rPr lang="es-ES" sz="3000" dirty="0" smtClean="0"/>
              <a:t>SYSTEM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8200" y="4114800"/>
            <a:ext cx="7696200" cy="685800"/>
          </a:xfrm>
          <a:prstGeom prst="roundRect">
            <a:avLst/>
          </a:prstGeom>
          <a:solidFill>
            <a:schemeClr val="tx2">
              <a:lumMod val="20000"/>
              <a:lumOff val="80000"/>
              <a:alpha val="56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38200" y="4876800"/>
            <a:ext cx="7696200" cy="685800"/>
          </a:xfrm>
          <a:prstGeom prst="roundRect">
            <a:avLst/>
          </a:prstGeom>
          <a:solidFill>
            <a:schemeClr val="tx2">
              <a:lumMod val="20000"/>
              <a:lumOff val="80000"/>
              <a:alpha val="56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4431268"/>
            <a:ext cx="194995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ORGANIZATION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2200" y="5181600"/>
            <a:ext cx="233467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PERSON CONTACT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173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19200"/>
            <a:ext cx="8219256" cy="4953000"/>
          </a:xfrm>
        </p:spPr>
        <p:txBody>
          <a:bodyPr/>
          <a:lstStyle/>
          <a:p>
            <a:pPr marL="0" indent="0" algn="just">
              <a:spcBef>
                <a:spcPts val="2400"/>
              </a:spcBef>
            </a:pPr>
            <a:r>
              <a:rPr lang="en-US" sz="2200" dirty="0" smtClean="0"/>
              <a:t> The term ORGANIZATION represents entities which are being (or should be) contacted by NGIs or EGI</a:t>
            </a:r>
            <a:endParaRPr lang="en-GB" sz="2200" dirty="0" smtClean="0"/>
          </a:p>
          <a:p>
            <a:pPr lvl="1">
              <a:spcBef>
                <a:spcPts val="1200"/>
              </a:spcBef>
            </a:pPr>
            <a:r>
              <a:rPr lang="es-ES" sz="2000" dirty="0" err="1" smtClean="0"/>
              <a:t>NILs</a:t>
            </a:r>
            <a:r>
              <a:rPr lang="es-ES" sz="2000" dirty="0" smtClean="0"/>
              <a:t> / EGI.eu </a:t>
            </a:r>
            <a:r>
              <a:rPr lang="es-ES" sz="2000" dirty="0" err="1" smtClean="0"/>
              <a:t>have</a:t>
            </a:r>
            <a:r>
              <a:rPr lang="es-ES" sz="2000" dirty="0" smtClean="0"/>
              <a:t> </a:t>
            </a:r>
            <a:r>
              <a:rPr lang="es-ES" sz="2000" dirty="0" err="1" smtClean="0"/>
              <a:t>identified</a:t>
            </a:r>
            <a:r>
              <a:rPr lang="es-ES" sz="2000" dirty="0" smtClean="0"/>
              <a:t> potencial EGI </a:t>
            </a:r>
            <a:r>
              <a:rPr lang="es-ES" sz="2000" dirty="0" err="1" smtClean="0"/>
              <a:t>users</a:t>
            </a:r>
            <a:endParaRPr lang="es-ES" sz="2000" dirty="0" smtClean="0"/>
          </a:p>
          <a:p>
            <a:pPr lvl="1">
              <a:spcBef>
                <a:spcPts val="1200"/>
              </a:spcBef>
            </a:pPr>
            <a:endParaRPr lang="es-ES" sz="2000" dirty="0" smtClean="0"/>
          </a:p>
          <a:p>
            <a:pPr lvl="1">
              <a:spcBef>
                <a:spcPts val="1200"/>
              </a:spcBef>
            </a:pPr>
            <a:r>
              <a:rPr lang="es-ES" sz="2000" dirty="0" err="1" smtClean="0"/>
              <a:t>NILs</a:t>
            </a:r>
            <a:r>
              <a:rPr lang="es-ES" sz="2000" dirty="0" smtClean="0"/>
              <a:t> / EGI.eu </a:t>
            </a:r>
            <a:r>
              <a:rPr lang="es-ES" sz="2000" dirty="0" err="1" smtClean="0"/>
              <a:t>have</a:t>
            </a:r>
            <a:r>
              <a:rPr lang="es-ES" sz="2000" dirty="0" smtClean="0"/>
              <a:t> </a:t>
            </a:r>
            <a:r>
              <a:rPr lang="es-ES" sz="2000" dirty="0" err="1" smtClean="0"/>
              <a:t>identified</a:t>
            </a:r>
            <a:r>
              <a:rPr lang="es-ES" sz="2000" dirty="0" smtClean="0"/>
              <a:t> </a:t>
            </a:r>
            <a:r>
              <a:rPr lang="es-ES" sz="2000" dirty="0" err="1" smtClean="0"/>
              <a:t>tools</a:t>
            </a:r>
            <a:r>
              <a:rPr lang="es-ES" sz="2000" dirty="0" smtClean="0"/>
              <a:t> </a:t>
            </a:r>
            <a:r>
              <a:rPr lang="es-ES" sz="2000" dirty="0" err="1" smtClean="0"/>
              <a:t>that</a:t>
            </a:r>
            <a:r>
              <a:rPr lang="es-ES" sz="2000" dirty="0" smtClean="0"/>
              <a:t> </a:t>
            </a:r>
            <a:r>
              <a:rPr lang="es-ES" sz="2000" dirty="0" err="1" smtClean="0"/>
              <a:t>could</a:t>
            </a:r>
            <a:r>
              <a:rPr lang="es-ES" sz="2000" dirty="0" smtClean="0"/>
              <a:t> </a:t>
            </a:r>
            <a:r>
              <a:rPr lang="es-ES" sz="2000" dirty="0" err="1" smtClean="0"/>
              <a:t>be</a:t>
            </a:r>
            <a:r>
              <a:rPr lang="es-ES" sz="2000" dirty="0" smtClean="0"/>
              <a:t> of </a:t>
            </a:r>
            <a:r>
              <a:rPr lang="es-ES" sz="2000" dirty="0" err="1" smtClean="0"/>
              <a:t>benefit</a:t>
            </a:r>
            <a:r>
              <a:rPr lang="es-ES" sz="2000" dirty="0" smtClean="0"/>
              <a:t> </a:t>
            </a:r>
            <a:r>
              <a:rPr lang="es-ES" sz="2000" dirty="0" err="1" smtClean="0"/>
              <a:t>for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community</a:t>
            </a:r>
            <a:endParaRPr lang="en-GB" sz="2000" dirty="0" smtClean="0"/>
          </a:p>
          <a:p>
            <a:pPr lvl="1">
              <a:spcBef>
                <a:spcPts val="1200"/>
              </a:spcBef>
            </a:pPr>
            <a:endParaRPr lang="en-GB" sz="2000" dirty="0" smtClean="0"/>
          </a:p>
          <a:p>
            <a:pPr lvl="1">
              <a:spcBef>
                <a:spcPts val="1200"/>
              </a:spcBef>
            </a:pPr>
            <a:r>
              <a:rPr lang="en-GB" sz="2000" dirty="0" smtClean="0"/>
              <a:t>NILs have identified possible synergies between different EGI and non-EGI communities</a:t>
            </a:r>
          </a:p>
          <a:p>
            <a:pPr lvl="2">
              <a:spcBef>
                <a:spcPts val="1200"/>
              </a:spcBef>
            </a:pPr>
            <a:r>
              <a:rPr lang="en-GB" sz="1800" dirty="0" smtClean="0"/>
              <a:t>EGI and NGIs can be a valuable bridge </a:t>
            </a:r>
            <a:endParaRPr lang="en-US" sz="1800" b="1" dirty="0" smtClean="0">
              <a:solidFill>
                <a:schemeClr val="accent1"/>
              </a:solidFill>
            </a:endParaRPr>
          </a:p>
          <a:p>
            <a:pPr lvl="1">
              <a:spcBef>
                <a:spcPts val="1200"/>
              </a:spcBef>
            </a:pPr>
            <a:endParaRPr lang="en-GB" sz="2000" dirty="0" smtClean="0"/>
          </a:p>
          <a:p>
            <a:pPr algn="just">
              <a:buFont typeface="Wingdings" pitchFamily="2" charset="2"/>
              <a:buChar char="§"/>
            </a:pPr>
            <a:endParaRPr lang="es-ES" sz="24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THE EGI CRM SYSTEM</a:t>
            </a:r>
            <a:r>
              <a:rPr lang="en-US" sz="3000" dirty="0" smtClean="0"/>
              <a:t> </a:t>
            </a:r>
            <a:r>
              <a:rPr lang="en-US" sz="3000" dirty="0" smtClean="0"/>
              <a:t>– ORGANIZATION DEFINITION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730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19200"/>
            <a:ext cx="8219256" cy="4953000"/>
          </a:xfrm>
        </p:spPr>
        <p:txBody>
          <a:bodyPr/>
          <a:lstStyle/>
          <a:p>
            <a:pPr algn="just">
              <a:spcBef>
                <a:spcPts val="900"/>
              </a:spcBef>
            </a:pPr>
            <a:r>
              <a:rPr lang="en-US" sz="2200" dirty="0" smtClean="0"/>
              <a:t>What goals are we aiming for ORGANIZATIONS?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Store information about Research Projects being executed</a:t>
            </a:r>
          </a:p>
          <a:p>
            <a:pPr lvl="2">
              <a:spcBef>
                <a:spcPts val="1200"/>
              </a:spcBef>
            </a:pPr>
            <a:r>
              <a:rPr lang="en-US" sz="2000" dirty="0" smtClean="0"/>
              <a:t>Ex: INFRA, ESFRI, ESFRI-Cluster, National</a:t>
            </a:r>
          </a:p>
          <a:p>
            <a:pPr lvl="1">
              <a:spcBef>
                <a:spcPts val="1200"/>
              </a:spcBef>
            </a:pPr>
            <a:endParaRPr lang="en-US" sz="2000" dirty="0" smtClean="0"/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Store information about the Institutions that are participating or involved in those Research Projects</a:t>
            </a:r>
          </a:p>
          <a:p>
            <a:pPr lvl="2">
              <a:spcBef>
                <a:spcPts val="1200"/>
              </a:spcBef>
            </a:pPr>
            <a:r>
              <a:rPr lang="en-US" sz="2000" dirty="0" smtClean="0"/>
              <a:t>Ex: Research Institutions (Universities, Labs, …), Companies, Non-Profit Organizations, …</a:t>
            </a:r>
          </a:p>
          <a:p>
            <a:pPr lvl="1">
              <a:spcBef>
                <a:spcPts val="1200"/>
              </a:spcBef>
            </a:pPr>
            <a:endParaRPr lang="en-US" sz="2000" dirty="0" smtClean="0"/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Capture the needs / source of possible synergies</a:t>
            </a:r>
          </a:p>
          <a:p>
            <a:pPr lvl="2">
              <a:spcBef>
                <a:spcPts val="1200"/>
              </a:spcBef>
            </a:pPr>
            <a:r>
              <a:rPr lang="en-US" sz="2000" dirty="0" smtClean="0"/>
              <a:t>Ex: Description (Needs and expectations), Potential for EGI, Interest in e-infrastructures.</a:t>
            </a:r>
            <a:endParaRPr lang="en-US" sz="2200" b="1" dirty="0" smtClean="0">
              <a:solidFill>
                <a:schemeClr val="accent1"/>
              </a:solidFill>
            </a:endParaRPr>
          </a:p>
          <a:p>
            <a:pPr lvl="1">
              <a:spcBef>
                <a:spcPts val="1200"/>
              </a:spcBef>
            </a:pPr>
            <a:endParaRPr lang="en-GB" sz="2000" dirty="0" smtClean="0"/>
          </a:p>
          <a:p>
            <a:pPr algn="just">
              <a:buFont typeface="Wingdings" pitchFamily="2" charset="2"/>
              <a:buChar char="§"/>
            </a:pPr>
            <a:endParaRPr lang="es-ES" sz="24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THE EGI CRM SYSTEM</a:t>
            </a:r>
            <a:r>
              <a:rPr lang="en-US" sz="3000" dirty="0" smtClean="0"/>
              <a:t> </a:t>
            </a:r>
            <a:r>
              <a:rPr lang="en-US" sz="3000" dirty="0" smtClean="0"/>
              <a:t>– ORGANIZATION GOALS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730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8600" y="1340768"/>
            <a:ext cx="8591872" cy="4176464"/>
          </a:xfrm>
        </p:spPr>
        <p:txBody>
          <a:bodyPr/>
          <a:lstStyle/>
          <a:p>
            <a:pPr marL="0" indent="0" algn="just"/>
            <a:r>
              <a:rPr lang="en-US" sz="2400" b="1" dirty="0" smtClean="0"/>
              <a:t> </a:t>
            </a:r>
            <a:r>
              <a:rPr lang="en-US" sz="2400" dirty="0" smtClean="0"/>
              <a:t>A</a:t>
            </a:r>
            <a:r>
              <a:rPr lang="en-US" sz="2400" b="1" dirty="0" smtClean="0"/>
              <a:t> </a:t>
            </a:r>
            <a:r>
              <a:rPr lang="en-US" sz="2200" dirty="0" smtClean="0"/>
              <a:t>CONTACT represents persons of interest to EGI / NGIs.</a:t>
            </a:r>
          </a:p>
          <a:p>
            <a:pPr marL="400050" lvl="1" indent="0" algn="just"/>
            <a:r>
              <a:rPr lang="en-US" sz="2000" dirty="0" smtClean="0"/>
              <a:t> It can be representative persons of actual or potential user groups</a:t>
            </a:r>
          </a:p>
          <a:p>
            <a:pPr marL="400050" lvl="1" indent="0" algn="just"/>
            <a:endParaRPr lang="en-US" sz="2000" dirty="0" smtClean="0"/>
          </a:p>
          <a:p>
            <a:pPr marL="400050" lvl="1" indent="0" algn="just"/>
            <a:r>
              <a:rPr lang="en-US" sz="2000" dirty="0" smtClean="0"/>
              <a:t> It can be a person responsible for a Research Project, a Research Institute or any other organization of interest</a:t>
            </a:r>
            <a:endParaRPr lang="es-ES" sz="2000" dirty="0" smtClean="0"/>
          </a:p>
          <a:p>
            <a:pPr marL="400050" lvl="1" indent="0" algn="just"/>
            <a:endParaRPr lang="es-ES" sz="2000" dirty="0" smtClean="0"/>
          </a:p>
          <a:p>
            <a:pPr marL="400050" lvl="1" indent="0" algn="just"/>
            <a:r>
              <a:rPr lang="es-ES" sz="2000" dirty="0" smtClean="0"/>
              <a:t> </a:t>
            </a:r>
            <a:r>
              <a:rPr lang="en-US" sz="2000" dirty="0" smtClean="0"/>
              <a:t>It can be isolated contact (with no associated organizations) considered important for the project. </a:t>
            </a:r>
          </a:p>
          <a:p>
            <a:pPr marL="0" indent="0" algn="just">
              <a:buNone/>
            </a:pPr>
            <a:endParaRPr lang="es-ES" sz="24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THE EGI CRM SYSTEM</a:t>
            </a:r>
            <a:r>
              <a:rPr lang="en-US" sz="3000" dirty="0" smtClean="0"/>
              <a:t> </a:t>
            </a:r>
            <a:r>
              <a:rPr lang="en-US" sz="3000" dirty="0" smtClean="0"/>
              <a:t>– </a:t>
            </a:r>
            <a:br>
              <a:rPr lang="en-US" sz="3000" dirty="0" smtClean="0"/>
            </a:br>
            <a:r>
              <a:rPr lang="en-US" sz="3000" dirty="0" smtClean="0"/>
              <a:t>CONTACT DEFINITION</a:t>
            </a:r>
            <a:endParaRPr lang="en-US" sz="3000" b="1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360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19200"/>
            <a:ext cx="8219256" cy="4953000"/>
          </a:xfrm>
        </p:spPr>
        <p:txBody>
          <a:bodyPr/>
          <a:lstStyle/>
          <a:p>
            <a:pPr algn="just">
              <a:spcBef>
                <a:spcPts val="900"/>
              </a:spcBef>
            </a:pPr>
            <a:r>
              <a:rPr lang="en-US" sz="2200" dirty="0" smtClean="0"/>
              <a:t>What goals are we aiming for CONTACTS?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Store information about important Person Contacts, and link them to their main Organizations</a:t>
            </a:r>
          </a:p>
          <a:p>
            <a:pPr lvl="2">
              <a:spcBef>
                <a:spcPts val="1200"/>
              </a:spcBef>
            </a:pPr>
            <a:r>
              <a:rPr lang="en-US" sz="1800" dirty="0" smtClean="0"/>
              <a:t>Ex: Research Institutions (Universities, Labs, …), Companies, Non-Profit Organizations, …</a:t>
            </a:r>
          </a:p>
          <a:p>
            <a:pPr lvl="2">
              <a:spcBef>
                <a:spcPts val="1200"/>
              </a:spcBef>
            </a:pPr>
            <a:endParaRPr lang="en-US" sz="2000" dirty="0" smtClean="0"/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Identify in which Projects are they working on</a:t>
            </a:r>
          </a:p>
          <a:p>
            <a:pPr lvl="2">
              <a:spcBef>
                <a:spcPts val="1200"/>
              </a:spcBef>
            </a:pPr>
            <a:r>
              <a:rPr lang="en-US" sz="1800" dirty="0" smtClean="0"/>
              <a:t>Ex: INFRA, ESFRI, ESFRI-Cluster, National</a:t>
            </a:r>
          </a:p>
          <a:p>
            <a:pPr lvl="2">
              <a:spcBef>
                <a:spcPts val="1200"/>
              </a:spcBef>
            </a:pPr>
            <a:endParaRPr lang="en-US" sz="1800" b="1" dirty="0" smtClean="0"/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Capture the needs / source of possible synergies</a:t>
            </a:r>
          </a:p>
          <a:p>
            <a:pPr lvl="2">
              <a:spcBef>
                <a:spcPts val="1200"/>
              </a:spcBef>
            </a:pPr>
            <a:r>
              <a:rPr lang="en-US" sz="1800" dirty="0" smtClean="0"/>
              <a:t>Ex: Description (Needs and expectations), Potential for EGI, Interest in e-infrastructures.</a:t>
            </a:r>
            <a:endParaRPr lang="en-US" sz="1800" b="1" dirty="0" smtClean="0">
              <a:solidFill>
                <a:schemeClr val="accent1"/>
              </a:solidFill>
            </a:endParaRPr>
          </a:p>
          <a:p>
            <a:pPr lvl="1">
              <a:spcBef>
                <a:spcPts val="1200"/>
              </a:spcBef>
            </a:pPr>
            <a:endParaRPr lang="en-GB" sz="2000" dirty="0" smtClean="0"/>
          </a:p>
          <a:p>
            <a:pPr algn="just">
              <a:buFont typeface="Wingdings" pitchFamily="2" charset="2"/>
              <a:buChar char="§"/>
            </a:pPr>
            <a:endParaRPr lang="es-ES" sz="24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THE EGI CRM SYSTEM</a:t>
            </a:r>
            <a:r>
              <a:rPr lang="en-US" sz="3000" dirty="0" smtClean="0"/>
              <a:t> </a:t>
            </a:r>
            <a:r>
              <a:rPr lang="en-US" sz="3000" dirty="0" smtClean="0"/>
              <a:t>– </a:t>
            </a:r>
            <a:br>
              <a:rPr lang="en-US" sz="3000" dirty="0" smtClean="0"/>
            </a:br>
            <a:r>
              <a:rPr lang="en-US" sz="3000" dirty="0" smtClean="0"/>
              <a:t>CONTACT GOALS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730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III. </a:t>
            </a:r>
            <a:r>
              <a:rPr lang="en-GB" b="1" dirty="0" smtClean="0"/>
              <a:t>DUTIES AND OBJECTIVES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19200"/>
            <a:ext cx="8371656" cy="4953000"/>
          </a:xfrm>
        </p:spPr>
        <p:txBody>
          <a:bodyPr/>
          <a:lstStyle/>
          <a:p>
            <a:pPr marL="0" indent="0" algn="just">
              <a:spcBef>
                <a:spcPts val="900"/>
              </a:spcBef>
            </a:pPr>
            <a:r>
              <a:rPr lang="en-GB" sz="2000" dirty="0" smtClean="0"/>
              <a:t>  </a:t>
            </a:r>
            <a:r>
              <a:rPr lang="en-GB" sz="2200" dirty="0" smtClean="0"/>
              <a:t>CRM already contains:</a:t>
            </a:r>
          </a:p>
          <a:p>
            <a:pPr lvl="1"/>
            <a:r>
              <a:rPr lang="en-GB" sz="2000" dirty="0" smtClean="0"/>
              <a:t>A list of Projects and </a:t>
            </a:r>
            <a:r>
              <a:rPr lang="en-GB" sz="2000" dirty="0"/>
              <a:t>S</a:t>
            </a:r>
            <a:r>
              <a:rPr lang="en-GB" sz="2000" dirty="0" smtClean="0"/>
              <a:t>cientific Collaborations</a:t>
            </a:r>
          </a:p>
          <a:p>
            <a:pPr lvl="2"/>
            <a:r>
              <a:rPr lang="en-GB" sz="1800" dirty="0" smtClean="0"/>
              <a:t>ESFRI and  ESFRI-CLUSTER Projects</a:t>
            </a:r>
          </a:p>
          <a:p>
            <a:pPr lvl="2"/>
            <a:r>
              <a:rPr lang="en-GB" sz="1800" dirty="0" smtClean="0"/>
              <a:t>INFRA Projects</a:t>
            </a:r>
          </a:p>
          <a:p>
            <a:pPr lvl="2"/>
            <a:r>
              <a:rPr lang="en-GB" sz="1800" dirty="0" smtClean="0"/>
              <a:t>NATIONAL and  OTHER INTERNATIONAL Projects</a:t>
            </a:r>
          </a:p>
          <a:p>
            <a:pPr lvl="1"/>
            <a:endParaRPr lang="en-GB" sz="2000" dirty="0" smtClean="0"/>
          </a:p>
          <a:p>
            <a:pPr lvl="1"/>
            <a:r>
              <a:rPr lang="en-GB" sz="2000" dirty="0" smtClean="0"/>
              <a:t>A list of Research Institutes (per NGI) working under one or more of the above projects</a:t>
            </a:r>
          </a:p>
          <a:p>
            <a:pPr lvl="2"/>
            <a:r>
              <a:rPr lang="en-GB" sz="1800" dirty="0" smtClean="0"/>
              <a:t>Universities</a:t>
            </a:r>
            <a:r>
              <a:rPr lang="en-GB" sz="1800" dirty="0"/>
              <a:t>, </a:t>
            </a:r>
            <a:r>
              <a:rPr lang="en-GB" sz="1800" dirty="0" smtClean="0"/>
              <a:t>Laboratories, Companies,  Non-profit Organizations...</a:t>
            </a:r>
          </a:p>
          <a:p>
            <a:pPr lvl="1"/>
            <a:endParaRPr lang="en-GB" sz="2000" dirty="0" smtClean="0"/>
          </a:p>
          <a:p>
            <a:pPr lvl="1"/>
            <a:r>
              <a:rPr lang="en-GB" sz="2000" dirty="0" smtClean="0"/>
              <a:t>A list of People (per NGI) working under the Research Institutions </a:t>
            </a:r>
          </a:p>
          <a:p>
            <a:pPr lvl="2"/>
            <a:r>
              <a:rPr lang="en-GB" sz="1800" dirty="0" smtClean="0"/>
              <a:t>Principal </a:t>
            </a:r>
            <a:r>
              <a:rPr lang="en-GB" sz="1800" dirty="0"/>
              <a:t>I</a:t>
            </a:r>
            <a:r>
              <a:rPr lang="en-GB" sz="1800" dirty="0" smtClean="0"/>
              <a:t>nvestigators</a:t>
            </a:r>
            <a:r>
              <a:rPr lang="en-GB" sz="1800" dirty="0"/>
              <a:t>, </a:t>
            </a:r>
            <a:r>
              <a:rPr lang="en-GB" sz="1800" dirty="0" smtClean="0"/>
              <a:t>Project </a:t>
            </a:r>
            <a:r>
              <a:rPr lang="en-GB" sz="1800" dirty="0"/>
              <a:t>S</a:t>
            </a:r>
            <a:r>
              <a:rPr lang="en-GB" sz="1800" dirty="0" smtClean="0"/>
              <a:t>pokespersons</a:t>
            </a:r>
            <a:r>
              <a:rPr lang="en-GB" sz="1800" dirty="0"/>
              <a:t>, </a:t>
            </a:r>
            <a:r>
              <a:rPr lang="en-GB" sz="1800" dirty="0" smtClean="0"/>
              <a:t>Representatives </a:t>
            </a:r>
            <a:r>
              <a:rPr lang="en-GB" sz="1800" dirty="0"/>
              <a:t>of </a:t>
            </a:r>
            <a:r>
              <a:rPr lang="en-GB" sz="1800" dirty="0" smtClean="0"/>
              <a:t>Research Infrastructures</a:t>
            </a:r>
            <a:r>
              <a:rPr lang="en-GB" sz="1800" dirty="0"/>
              <a:t>, </a:t>
            </a:r>
            <a:r>
              <a:rPr lang="en-GB" sz="1800" dirty="0" smtClean="0"/>
              <a:t>...</a:t>
            </a:r>
            <a:endParaRPr lang="es-ES" sz="1800" dirty="0" smtClean="0"/>
          </a:p>
          <a:p>
            <a:pPr lvl="1" algn="just"/>
            <a:endParaRPr lang="es-ES" sz="20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s-ES" sz="3000" dirty="0" smtClean="0"/>
              <a:t>DUTIES AND OBJECTIVES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173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19200"/>
            <a:ext cx="8219256" cy="4953000"/>
          </a:xfrm>
        </p:spPr>
        <p:txBody>
          <a:bodyPr/>
          <a:lstStyle/>
          <a:p>
            <a:pPr marL="0" indent="0" algn="just">
              <a:spcBef>
                <a:spcPts val="900"/>
              </a:spcBef>
            </a:pPr>
            <a:r>
              <a:rPr lang="en-GB" sz="2200" dirty="0" smtClean="0"/>
              <a:t>  NILs are supposed to:</a:t>
            </a:r>
            <a:endParaRPr lang="en-GB" sz="2000" dirty="0" smtClean="0"/>
          </a:p>
          <a:p>
            <a:pPr lvl="1"/>
            <a:r>
              <a:rPr lang="en-GB" sz="2000" dirty="0" smtClean="0"/>
              <a:t>Go through the list of Research Institutions (ORGANIZATIONS) assigned to their NGIs, verify the information and complete the missing fields</a:t>
            </a:r>
          </a:p>
          <a:p>
            <a:pPr lvl="2"/>
            <a:r>
              <a:rPr lang="en-GB" sz="1800" dirty="0" smtClean="0"/>
              <a:t>Interest in e-Infrastructures</a:t>
            </a:r>
          </a:p>
          <a:p>
            <a:pPr lvl="2"/>
            <a:r>
              <a:rPr lang="en-GB" sz="1800" dirty="0" smtClean="0"/>
              <a:t>Potential for EGI</a:t>
            </a:r>
            <a:endParaRPr lang="en-GB" sz="2000" dirty="0" smtClean="0"/>
          </a:p>
          <a:p>
            <a:pPr lvl="1"/>
            <a:endParaRPr lang="en-GB" sz="2000" dirty="0" smtClean="0"/>
          </a:p>
          <a:p>
            <a:pPr lvl="1"/>
            <a:r>
              <a:rPr lang="en-GB" sz="2000" dirty="0" smtClean="0"/>
              <a:t>Find relevant Person CONTACTS working under the Research Institutes, and capture their...</a:t>
            </a:r>
          </a:p>
          <a:p>
            <a:pPr lvl="2"/>
            <a:r>
              <a:rPr lang="en-GB" sz="1800" dirty="0" smtClean="0"/>
              <a:t>Interest in e-infrastructures</a:t>
            </a:r>
          </a:p>
          <a:p>
            <a:pPr lvl="2"/>
            <a:r>
              <a:rPr lang="en-GB" sz="1800" dirty="0" smtClean="0"/>
              <a:t>Potential for EGI </a:t>
            </a:r>
          </a:p>
          <a:p>
            <a:pPr lvl="1" algn="just"/>
            <a:endParaRPr lang="es-ES" sz="2000" dirty="0" smtClean="0"/>
          </a:p>
          <a:p>
            <a:pPr lvl="1" algn="just"/>
            <a:r>
              <a:rPr lang="es-ES" sz="2000" dirty="0" smtClean="0"/>
              <a:t>Introduce new </a:t>
            </a:r>
            <a:r>
              <a:rPr lang="es-ES" sz="2000" dirty="0" err="1" smtClean="0"/>
              <a:t>Projects</a:t>
            </a:r>
            <a:r>
              <a:rPr lang="es-ES" sz="2000" dirty="0" smtClean="0"/>
              <a:t>, </a:t>
            </a:r>
            <a:r>
              <a:rPr lang="es-ES" sz="2000" dirty="0" err="1" smtClean="0"/>
              <a:t>Research</a:t>
            </a:r>
            <a:r>
              <a:rPr lang="es-ES" sz="2000" dirty="0" smtClean="0"/>
              <a:t> </a:t>
            </a:r>
            <a:r>
              <a:rPr lang="es-ES" sz="2000" dirty="0" err="1" smtClean="0"/>
              <a:t>Institutes</a:t>
            </a:r>
            <a:r>
              <a:rPr lang="es-ES" sz="2000" dirty="0" smtClean="0"/>
              <a:t> </a:t>
            </a:r>
            <a:r>
              <a:rPr lang="es-ES" sz="2000" dirty="0" err="1" smtClean="0"/>
              <a:t>or</a:t>
            </a:r>
            <a:r>
              <a:rPr lang="es-ES" sz="2000" dirty="0" smtClean="0"/>
              <a:t> </a:t>
            </a:r>
            <a:r>
              <a:rPr lang="es-ES" sz="2000" dirty="0" err="1" smtClean="0"/>
              <a:t>Person</a:t>
            </a:r>
            <a:r>
              <a:rPr lang="es-ES" sz="2000" dirty="0" smtClean="0"/>
              <a:t> </a:t>
            </a:r>
            <a:r>
              <a:rPr lang="es-ES" sz="2000" dirty="0" err="1" smtClean="0"/>
              <a:t>Contact</a:t>
            </a:r>
            <a:r>
              <a:rPr lang="es-ES" sz="2000" dirty="0" smtClean="0"/>
              <a:t>, </a:t>
            </a:r>
            <a:r>
              <a:rPr lang="es-ES" sz="2000" dirty="0" err="1" smtClean="0"/>
              <a:t>even</a:t>
            </a:r>
            <a:r>
              <a:rPr lang="es-ES" sz="2000" dirty="0" smtClean="0"/>
              <a:t> </a:t>
            </a:r>
            <a:r>
              <a:rPr lang="es-ES" sz="2000" dirty="0" err="1" smtClean="0"/>
              <a:t>if</a:t>
            </a:r>
            <a:r>
              <a:rPr lang="es-ES" sz="2000" dirty="0" smtClean="0"/>
              <a:t> </a:t>
            </a:r>
            <a:r>
              <a:rPr lang="es-ES" sz="2000" dirty="0" err="1" smtClean="0"/>
              <a:t>they</a:t>
            </a:r>
            <a:r>
              <a:rPr lang="es-ES" sz="2000" dirty="0" smtClean="0"/>
              <a:t> are </a:t>
            </a:r>
            <a:r>
              <a:rPr lang="es-ES" sz="2000" dirty="0" err="1" smtClean="0"/>
              <a:t>under</a:t>
            </a:r>
            <a:r>
              <a:rPr lang="es-ES" sz="2000" dirty="0" smtClean="0"/>
              <a:t> </a:t>
            </a:r>
            <a:r>
              <a:rPr lang="es-ES" sz="2000" dirty="0" err="1" smtClean="0"/>
              <a:t>other</a:t>
            </a:r>
            <a:r>
              <a:rPr lang="es-ES" sz="2000" dirty="0" smtClean="0"/>
              <a:t> NGI </a:t>
            </a:r>
            <a:r>
              <a:rPr lang="es-ES" sz="2000" dirty="0" err="1" smtClean="0"/>
              <a:t>scope</a:t>
            </a:r>
            <a:endParaRPr lang="es-ES" sz="18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s-ES" sz="3000" dirty="0" smtClean="0"/>
              <a:t>DUTIES AND OBJECTIVES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173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IV. WORKING WITH CRM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19200"/>
            <a:ext cx="8219256" cy="4953000"/>
          </a:xfrm>
        </p:spPr>
        <p:txBody>
          <a:bodyPr/>
          <a:lstStyle/>
          <a:p>
            <a:pPr algn="just">
              <a:spcBef>
                <a:spcPts val="900"/>
              </a:spcBef>
            </a:pPr>
            <a:r>
              <a:rPr lang="en-US" sz="2200" dirty="0" smtClean="0"/>
              <a:t>Access &amp; Login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The authentication is performed through EGI SSO</a:t>
            </a:r>
          </a:p>
          <a:p>
            <a:pPr lvl="1">
              <a:spcBef>
                <a:spcPts val="1200"/>
              </a:spcBef>
            </a:pPr>
            <a:endParaRPr lang="en-US" sz="2000" dirty="0" smtClean="0"/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Access is not automatic.</a:t>
            </a:r>
            <a:r>
              <a:rPr lang="es-ES" sz="2000" dirty="0" smtClean="0"/>
              <a:t> CRM </a:t>
            </a:r>
            <a:r>
              <a:rPr lang="es-ES" sz="2000" dirty="0" err="1" smtClean="0"/>
              <a:t>Administrators</a:t>
            </a:r>
            <a:r>
              <a:rPr lang="es-ES" sz="2000" dirty="0" smtClean="0"/>
              <a:t> </a:t>
            </a:r>
            <a:r>
              <a:rPr lang="es-ES" sz="2000" dirty="0" err="1" smtClean="0"/>
              <a:t>must</a:t>
            </a:r>
            <a:r>
              <a:rPr lang="es-ES" sz="2000" dirty="0" smtClean="0"/>
              <a:t> </a:t>
            </a:r>
            <a:r>
              <a:rPr lang="es-ES" sz="2000" dirty="0" err="1" smtClean="0"/>
              <a:t>enable</a:t>
            </a:r>
            <a:r>
              <a:rPr lang="es-ES" sz="2000" dirty="0" smtClean="0"/>
              <a:t>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access</a:t>
            </a:r>
            <a:r>
              <a:rPr lang="es-ES" sz="2000" dirty="0" smtClean="0"/>
              <a:t> at </a:t>
            </a:r>
            <a:r>
              <a:rPr lang="es-ES" sz="2000" dirty="0" err="1" smtClean="0"/>
              <a:t>request</a:t>
            </a:r>
            <a:r>
              <a:rPr lang="es-ES" sz="2000" dirty="0" smtClean="0"/>
              <a:t> (egicrm.helpdesk@lip.pt)</a:t>
            </a:r>
          </a:p>
          <a:p>
            <a:pPr lvl="2">
              <a:spcBef>
                <a:spcPts val="1200"/>
              </a:spcBef>
            </a:pPr>
            <a:r>
              <a:rPr lang="es-ES" sz="1800" dirty="0" err="1" smtClean="0"/>
              <a:t>All</a:t>
            </a:r>
            <a:r>
              <a:rPr lang="es-ES" sz="1800" dirty="0" smtClean="0"/>
              <a:t> </a:t>
            </a:r>
            <a:r>
              <a:rPr lang="es-ES" sz="1800" dirty="0" err="1" smtClean="0"/>
              <a:t>NILs</a:t>
            </a:r>
            <a:r>
              <a:rPr lang="es-ES" sz="1800" dirty="0" smtClean="0"/>
              <a:t> </a:t>
            </a:r>
            <a:r>
              <a:rPr lang="es-ES" sz="1800" dirty="0" err="1" smtClean="0"/>
              <a:t>should</a:t>
            </a:r>
            <a:r>
              <a:rPr lang="es-ES" sz="1800" dirty="0" smtClean="0"/>
              <a:t> </a:t>
            </a:r>
            <a:r>
              <a:rPr lang="es-ES" sz="1800" dirty="0" err="1" smtClean="0"/>
              <a:t>already</a:t>
            </a:r>
            <a:r>
              <a:rPr lang="es-ES" sz="1800" dirty="0" smtClean="0"/>
              <a:t> </a:t>
            </a:r>
            <a:r>
              <a:rPr lang="es-ES" sz="1800" dirty="0" err="1" smtClean="0"/>
              <a:t>have</a:t>
            </a:r>
            <a:r>
              <a:rPr lang="es-ES" sz="1800" dirty="0" smtClean="0"/>
              <a:t> </a:t>
            </a:r>
            <a:r>
              <a:rPr lang="es-ES" sz="1800" dirty="0" err="1" smtClean="0"/>
              <a:t>access</a:t>
            </a:r>
            <a:endParaRPr lang="es-ES" sz="1800" dirty="0" smtClean="0"/>
          </a:p>
          <a:p>
            <a:pPr lvl="2">
              <a:spcBef>
                <a:spcPts val="1200"/>
              </a:spcBef>
            </a:pPr>
            <a:endParaRPr lang="en-US" sz="2000" dirty="0" smtClean="0"/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NILs can ask for the inclusion of other actors, forming a network of trust, by requesting the access</a:t>
            </a:r>
          </a:p>
          <a:p>
            <a:pPr lvl="2">
              <a:spcBef>
                <a:spcPts val="1200"/>
              </a:spcBef>
            </a:pPr>
            <a:r>
              <a:rPr lang="en-US" sz="1800" dirty="0" smtClean="0"/>
              <a:t>If you are a NGI staff, and you need access to EGI CRM, contact your NIL</a:t>
            </a:r>
          </a:p>
          <a:p>
            <a:pPr lvl="2">
              <a:spcBef>
                <a:spcPts val="1200"/>
              </a:spcBef>
            </a:pPr>
            <a:endParaRPr lang="es-ES" sz="1600" dirty="0" smtClean="0"/>
          </a:p>
          <a:p>
            <a:pPr algn="just">
              <a:spcBef>
                <a:spcPts val="1200"/>
              </a:spcBef>
            </a:pPr>
            <a:endParaRPr lang="en-GB" sz="1800" dirty="0" smtClean="0"/>
          </a:p>
          <a:p>
            <a:pPr algn="just">
              <a:buFont typeface="Wingdings" pitchFamily="2" charset="2"/>
              <a:buChar char="§"/>
            </a:pPr>
            <a:endParaRPr lang="es-ES" sz="24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WORKING WITH CRM - ACCESS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730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- ACCESS</a:t>
            </a:r>
            <a:endParaRPr lang="en-US" sz="3000" dirty="0"/>
          </a:p>
        </p:txBody>
      </p:sp>
      <p:pic>
        <p:nvPicPr>
          <p:cNvPr id="4" name="Content Placeholder 3" descr="CRM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1600"/>
            <a:ext cx="8230629" cy="4648200"/>
          </a:xfrm>
        </p:spPr>
      </p:pic>
      <p:sp>
        <p:nvSpPr>
          <p:cNvPr id="5" name="Rounded Rectangle 4"/>
          <p:cNvSpPr/>
          <p:nvPr/>
        </p:nvSpPr>
        <p:spPr>
          <a:xfrm>
            <a:off x="4876800" y="1371600"/>
            <a:ext cx="4114800" cy="762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https://crm.egi.eu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505200" y="3200400"/>
            <a:ext cx="2895600" cy="152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your EGI </a:t>
            </a:r>
            <a:r>
              <a:rPr lang="en-US" sz="2400" b="1" dirty="0" err="1" smtClean="0">
                <a:solidFill>
                  <a:schemeClr val="tx1"/>
                </a:solidFill>
              </a:rPr>
              <a:t>sso</a:t>
            </a:r>
            <a:r>
              <a:rPr lang="en-US" sz="2400" b="1" dirty="0" smtClean="0">
                <a:solidFill>
                  <a:schemeClr val="tx1"/>
                </a:solidFill>
              </a:rPr>
              <a:t> id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05200" y="3810000"/>
            <a:ext cx="2895600" cy="152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your EGI </a:t>
            </a:r>
            <a:r>
              <a:rPr lang="en-US" sz="2400" b="1" dirty="0" err="1" smtClean="0">
                <a:solidFill>
                  <a:schemeClr val="tx1"/>
                </a:solidFill>
              </a:rPr>
              <a:t>sso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passwd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- HOME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6" name="Picture 5" descr="CRM-NGIDashboar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371600"/>
            <a:ext cx="8534400" cy="4572000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304800" y="1524000"/>
            <a:ext cx="2286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678680" y="1981199"/>
            <a:ext cx="350520" cy="304801"/>
            <a:chOff x="4678680" y="1981199"/>
            <a:chExt cx="350520" cy="304801"/>
          </a:xfrm>
        </p:grpSpPr>
        <p:sp>
          <p:nvSpPr>
            <p:cNvPr id="9" name="Rectangle 8"/>
            <p:cNvSpPr/>
            <p:nvPr/>
          </p:nvSpPr>
          <p:spPr>
            <a:xfrm>
              <a:off x="4678680" y="1981200"/>
              <a:ext cx="27432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Icon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24400" y="1981199"/>
              <a:ext cx="304800" cy="3048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- HOME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467544" y="1143000"/>
            <a:ext cx="8219256" cy="4953000"/>
          </a:xfrm>
        </p:spPr>
        <p:txBody>
          <a:bodyPr/>
          <a:lstStyle/>
          <a:p>
            <a:pPr algn="just">
              <a:spcBef>
                <a:spcPts val="900"/>
              </a:spcBef>
            </a:pPr>
            <a:r>
              <a:rPr lang="en-US" sz="2200" dirty="0" smtClean="0"/>
              <a:t>15 Institutes and 3 Person Contacts assigned to NGI Portugal</a:t>
            </a:r>
          </a:p>
          <a:p>
            <a:pPr lvl="1" algn="just">
              <a:spcBef>
                <a:spcPts val="900"/>
              </a:spcBef>
            </a:pPr>
            <a:r>
              <a:rPr lang="en-US" sz="2000" dirty="0" smtClean="0"/>
              <a:t>7% of the Institutes and 67% of the Contacts have complete information in the system </a:t>
            </a:r>
            <a:endParaRPr lang="es-ES" sz="2000" dirty="0" smtClean="0"/>
          </a:p>
        </p:txBody>
      </p:sp>
      <p:pic>
        <p:nvPicPr>
          <p:cNvPr id="9" name="Picture 8" descr="CRM-NGIDashboard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514600"/>
            <a:ext cx="7010400" cy="3810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505200" y="2590799"/>
            <a:ext cx="350520" cy="304801"/>
            <a:chOff x="4678680" y="1981199"/>
            <a:chExt cx="350520" cy="304801"/>
          </a:xfrm>
        </p:grpSpPr>
        <p:sp>
          <p:nvSpPr>
            <p:cNvPr id="7" name="Rectangle 6"/>
            <p:cNvSpPr/>
            <p:nvPr/>
          </p:nvSpPr>
          <p:spPr>
            <a:xfrm>
              <a:off x="4678680" y="1981200"/>
              <a:ext cx="27432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Ic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24400" y="1981199"/>
              <a:ext cx="304800" cy="3048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- HOME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7" name="Picture 6" descr="CRM-NGIDashboard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514600"/>
            <a:ext cx="7010400" cy="3810000"/>
          </a:xfrm>
          <a:prstGeom prst="rect">
            <a:avLst/>
          </a:prstGeom>
        </p:spPr>
      </p:pic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467544" y="1143000"/>
            <a:ext cx="8219256" cy="4953000"/>
          </a:xfrm>
        </p:spPr>
        <p:txBody>
          <a:bodyPr/>
          <a:lstStyle/>
          <a:p>
            <a:pPr algn="just">
              <a:spcBef>
                <a:spcPts val="900"/>
              </a:spcBef>
            </a:pPr>
            <a:r>
              <a:rPr lang="en-US" sz="2200" dirty="0" smtClean="0"/>
              <a:t>15 Institutes and 3 Person Contacts assigned to NGI Portugal</a:t>
            </a:r>
          </a:p>
          <a:p>
            <a:pPr lvl="1" algn="just">
              <a:spcBef>
                <a:spcPts val="900"/>
              </a:spcBef>
            </a:pPr>
            <a:r>
              <a:rPr lang="en-US" sz="2000" dirty="0" smtClean="0"/>
              <a:t>7% of the Institutes and 67% of the Contacts have complete information in the system </a:t>
            </a:r>
            <a:endParaRPr lang="es-ES" sz="20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724400" y="2057400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Browse </a:t>
            </a:r>
          </a:p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NGI Data</a:t>
            </a:r>
            <a:endParaRPr lang="en-US" b="1" u="sng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962400" y="2380566"/>
            <a:ext cx="838200" cy="32453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3535680" y="2590799"/>
            <a:ext cx="350520" cy="304801"/>
            <a:chOff x="4678680" y="1981199"/>
            <a:chExt cx="350520" cy="304801"/>
          </a:xfrm>
        </p:grpSpPr>
        <p:sp>
          <p:nvSpPr>
            <p:cNvPr id="12" name="Rectangle 11"/>
            <p:cNvSpPr/>
            <p:nvPr/>
          </p:nvSpPr>
          <p:spPr>
            <a:xfrm>
              <a:off x="4678680" y="1981200"/>
              <a:ext cx="27432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Ic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24400" y="1981199"/>
              <a:ext cx="304800" cy="304801"/>
            </a:xfrm>
            <a:prstGeom prst="rect">
              <a:avLst/>
            </a:prstGeom>
          </p:spPr>
        </p:pic>
      </p:grpSp>
      <p:sp>
        <p:nvSpPr>
          <p:cNvPr id="16" name="Oval 15"/>
          <p:cNvSpPr/>
          <p:nvPr/>
        </p:nvSpPr>
        <p:spPr>
          <a:xfrm>
            <a:off x="3505200" y="2514600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- BROWSE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13" name="Picture 12" descr="CRM-BrowseNGIData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5" y="1152525"/>
            <a:ext cx="8696325" cy="2505075"/>
          </a:xfrm>
          <a:prstGeom prst="rect">
            <a:avLst/>
          </a:prstGeom>
        </p:spPr>
      </p:pic>
      <p:pic>
        <p:nvPicPr>
          <p:cNvPr id="14" name="Picture 13" descr="CRM-BrowseNGIData-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1981200"/>
            <a:ext cx="3886200" cy="762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09600" y="2667000"/>
            <a:ext cx="4495800" cy="1295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743200" y="2438400"/>
            <a:ext cx="4495800" cy="1295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M-BrowseNGIData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5" y="1152525"/>
            <a:ext cx="8696325" cy="2505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- BROWSE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6" name="Picture 5" descr="CRM-BrowseNGIData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009775"/>
            <a:ext cx="3876675" cy="1952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M-BrowseNGIData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5" y="1152525"/>
            <a:ext cx="8696325" cy="2505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- BROWSE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5975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9" name="Picture 8" descr="CRM-BrowseNGIData-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1981200"/>
            <a:ext cx="7467600" cy="373380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4495800" y="2286000"/>
            <a:ext cx="1295400" cy="76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38800" y="1905000"/>
            <a:ext cx="3505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Only displays Projects </a:t>
            </a:r>
          </a:p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for which there are NGI </a:t>
            </a:r>
          </a:p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Research Institutes involved</a:t>
            </a:r>
            <a:endParaRPr lang="en-US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M-BrowseNGIData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5" y="1152525"/>
            <a:ext cx="8696325" cy="2505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- BROWSE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8" name="Picture 7" descr="CRM-BrowseNGIData-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1981200"/>
            <a:ext cx="7286625" cy="2971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50847" y="5257800"/>
            <a:ext cx="34034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Institutes with no associated </a:t>
            </a:r>
          </a:p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Data or Contacts are </a:t>
            </a:r>
          </a:p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shown in “grey”</a:t>
            </a:r>
          </a:p>
        </p:txBody>
      </p:sp>
      <p:cxnSp>
        <p:nvCxnSpPr>
          <p:cNvPr id="14" name="Straight Arrow Connector 13"/>
          <p:cNvCxnSpPr>
            <a:endCxn id="13" idx="0"/>
          </p:cNvCxnSpPr>
          <p:nvPr/>
        </p:nvCxnSpPr>
        <p:spPr>
          <a:xfrm>
            <a:off x="5486400" y="4724400"/>
            <a:ext cx="766195" cy="533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M-BrowseNGIData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5" y="1152525"/>
            <a:ext cx="8696325" cy="2505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- BROWSE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8" name="Picture 7" descr="CRM-BrowseNGIData-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514600"/>
            <a:ext cx="7286625" cy="2971800"/>
          </a:xfrm>
          <a:prstGeom prst="rect">
            <a:avLst/>
          </a:prstGeom>
        </p:spPr>
      </p:pic>
      <p:pic>
        <p:nvPicPr>
          <p:cNvPr id="9" name="Picture 8" descr="CRM-BrowseNGIData-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1981200"/>
            <a:ext cx="7943850" cy="42291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608247" y="3697069"/>
            <a:ext cx="23391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Display details and </a:t>
            </a:r>
          </a:p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Contacts under a </a:t>
            </a:r>
          </a:p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Research Institute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248401" y="4648200"/>
            <a:ext cx="1371599" cy="38100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M-BrowseNGIData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5" y="1152525"/>
            <a:ext cx="8696325" cy="2505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- BROWSE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8" name="Picture 7" descr="CRM-BrowseNGIData-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514600"/>
            <a:ext cx="7286625" cy="2971800"/>
          </a:xfrm>
          <a:prstGeom prst="rect">
            <a:avLst/>
          </a:prstGeom>
        </p:spPr>
      </p:pic>
      <p:pic>
        <p:nvPicPr>
          <p:cNvPr id="9" name="Picture 8" descr="CRM-BrowseNGIData-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1981200"/>
            <a:ext cx="7943850" cy="42291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218243" y="3697069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Links to the </a:t>
            </a:r>
          </a:p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CRM records</a:t>
            </a:r>
          </a:p>
        </p:txBody>
      </p:sp>
      <p:cxnSp>
        <p:nvCxnSpPr>
          <p:cNvPr id="14" name="Straight Arrow Connector 13"/>
          <p:cNvCxnSpPr>
            <a:endCxn id="13" idx="1"/>
          </p:cNvCxnSpPr>
          <p:nvPr/>
        </p:nvCxnSpPr>
        <p:spPr>
          <a:xfrm>
            <a:off x="5943600" y="3962400"/>
            <a:ext cx="1274643" cy="57835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715000" y="4343400"/>
            <a:ext cx="2286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971800" y="5943600"/>
            <a:ext cx="2286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638800" y="3810000"/>
            <a:ext cx="2286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1" idx="6"/>
          </p:cNvCxnSpPr>
          <p:nvPr/>
        </p:nvCxnSpPr>
        <p:spPr>
          <a:xfrm flipV="1">
            <a:off x="5943600" y="4267200"/>
            <a:ext cx="1219200" cy="19050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352800" y="4419600"/>
            <a:ext cx="3886200" cy="1600201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VIEW A RECORD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17" name="Picture 16" descr="CRM-OrganizationRecord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219200"/>
            <a:ext cx="8686800" cy="5029200"/>
          </a:xfrm>
          <a:prstGeom prst="rect">
            <a:avLst/>
          </a:prstGeom>
          <a:ln w="25400">
            <a:solidFill>
              <a:srgbClr val="0066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VIEW A RECORD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17" name="Picture 16" descr="CRM-OrganizationRecord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219200"/>
            <a:ext cx="8686800" cy="5029200"/>
          </a:xfrm>
          <a:prstGeom prst="rect">
            <a:avLst/>
          </a:prstGeom>
          <a:ln w="25400">
            <a:solidFill>
              <a:srgbClr val="0066CC"/>
            </a:solidFill>
          </a:ln>
        </p:spPr>
      </p:pic>
      <p:sp>
        <p:nvSpPr>
          <p:cNvPr id="18" name="Rounded Rectangle 17"/>
          <p:cNvSpPr/>
          <p:nvPr/>
        </p:nvSpPr>
        <p:spPr>
          <a:xfrm>
            <a:off x="609600" y="5334000"/>
            <a:ext cx="8305800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0200" y="5334000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Potential for EGI  field empty!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Interest for EGI field empty!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EDIT A RECORD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17" name="Picture 16" descr="CRM-OrganizationRecord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219200"/>
            <a:ext cx="8686800" cy="5029200"/>
          </a:xfrm>
          <a:prstGeom prst="rect">
            <a:avLst/>
          </a:prstGeom>
          <a:ln w="25400">
            <a:solidFill>
              <a:srgbClr val="0066CC"/>
            </a:solidFill>
          </a:ln>
        </p:spPr>
      </p:pic>
      <p:sp>
        <p:nvSpPr>
          <p:cNvPr id="24" name="Oval 23"/>
          <p:cNvSpPr/>
          <p:nvPr/>
        </p:nvSpPr>
        <p:spPr>
          <a:xfrm>
            <a:off x="7467600" y="1524000"/>
            <a:ext cx="609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EDIT A RECORD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8" name="Picture 7" descr="CRM-EditRecor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219200"/>
            <a:ext cx="8610600" cy="4953000"/>
          </a:xfrm>
          <a:prstGeom prst="rect">
            <a:avLst/>
          </a:prstGeom>
          <a:ln w="25400">
            <a:solidFill>
              <a:srgbClr val="0070C0"/>
            </a:solidFill>
          </a:ln>
        </p:spPr>
      </p:pic>
      <p:sp>
        <p:nvSpPr>
          <p:cNvPr id="9" name="Rounded Rectangle 8"/>
          <p:cNvSpPr/>
          <p:nvPr/>
        </p:nvSpPr>
        <p:spPr>
          <a:xfrm>
            <a:off x="5715000" y="2286000"/>
            <a:ext cx="2895600" cy="228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990600" y="2514600"/>
            <a:ext cx="2895600" cy="228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914400" y="4724400"/>
            <a:ext cx="7848600" cy="12192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324600" y="3316069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Modify relevant fields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and save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7696200" y="2667000"/>
            <a:ext cx="7620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962400" y="2667000"/>
            <a:ext cx="2286000" cy="685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953000" y="4038600"/>
            <a:ext cx="2743200" cy="685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RM-ViewOrganizationRecord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19200"/>
            <a:ext cx="8686800" cy="5029199"/>
          </a:xfrm>
          <a:prstGeom prst="rect">
            <a:avLst/>
          </a:prstGeom>
          <a:ln w="25400">
            <a:solidFill>
              <a:srgbClr val="0070C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VIEW THE MODIFIED RECORD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RM-AddOrganizationContac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19200"/>
            <a:ext cx="8763000" cy="5029200"/>
          </a:xfrm>
          <a:prstGeom prst="rect">
            <a:avLst/>
          </a:prstGeom>
          <a:ln w="25400">
            <a:solidFill>
              <a:srgbClr val="0066CC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ASSOCIATE A CONTACT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600200" y="1295400"/>
            <a:ext cx="1219200" cy="1600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M-AddOrganizationContact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676401"/>
            <a:ext cx="8686800" cy="4038600"/>
          </a:xfrm>
          <a:prstGeom prst="rect">
            <a:avLst/>
          </a:prstGeom>
          <a:ln w="25400">
            <a:solidFill>
              <a:srgbClr val="0066CC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ASSOCIATE A CONTACT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001000" y="2438400"/>
            <a:ext cx="7620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ASSOCIATE A CONTACT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10" name="Picture 9" descr="CRM-AddOrganizationContact-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19200"/>
            <a:ext cx="8534400" cy="49530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04800" y="4572000"/>
            <a:ext cx="8534400" cy="1295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467600" y="3200400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Edit fields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and Save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ASSOCIATE A CONTACT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67600" y="3200400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Edit fields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and Save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" name="Picture 6" descr="CRM-AddOrganizationContact-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688522"/>
            <a:ext cx="8763000" cy="348095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04800" y="2057400"/>
            <a:ext cx="8534400" cy="1143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ASSOCIATE A CONTACT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8" name="Picture 7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143000"/>
            <a:ext cx="8686800" cy="50292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914400" y="4419600"/>
            <a:ext cx="5791200" cy="1828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ASSOCIATE A CONTACT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8" name="Picture 7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143000"/>
            <a:ext cx="8686800" cy="50292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209800" y="52578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705600" y="3429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View Contact CRM Record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>
            <a:stCxn id="11" idx="7"/>
            <a:endCxn id="13" idx="1"/>
          </p:cNvCxnSpPr>
          <p:nvPr/>
        </p:nvCxnSpPr>
        <p:spPr>
          <a:xfrm rot="5400000" flipH="1" flipV="1">
            <a:off x="3812646" y="2409484"/>
            <a:ext cx="1550271" cy="423563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VIEW A CONTACT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7" name="Picture 6" descr="CRM-ViewContac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95400"/>
            <a:ext cx="8686800" cy="4876799"/>
          </a:xfrm>
          <a:prstGeom prst="rect">
            <a:avLst/>
          </a:prstGeom>
          <a:ln w="25400">
            <a:solidFill>
              <a:srgbClr val="0066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V. </a:t>
            </a:r>
            <a:r>
              <a:rPr lang="en-GB" b="1" dirty="0" smtClean="0"/>
              <a:t>RECALL TASKS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  RECALL NILS TASKS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7" name="Picture 6" descr="CRM-NGIDashboar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371600"/>
            <a:ext cx="8534400" cy="4572000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sp>
        <p:nvSpPr>
          <p:cNvPr id="10" name="Rounded Rectangle 9"/>
          <p:cNvSpPr/>
          <p:nvPr/>
        </p:nvSpPr>
        <p:spPr>
          <a:xfrm>
            <a:off x="304800" y="1600200"/>
            <a:ext cx="304800" cy="228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4678680" y="1981200"/>
            <a:ext cx="350520" cy="304801"/>
            <a:chOff x="4678680" y="1981199"/>
            <a:chExt cx="350520" cy="304801"/>
          </a:xfrm>
        </p:grpSpPr>
        <p:sp>
          <p:nvSpPr>
            <p:cNvPr id="8" name="Rectangle 7"/>
            <p:cNvSpPr/>
            <p:nvPr/>
          </p:nvSpPr>
          <p:spPr>
            <a:xfrm>
              <a:off x="4678680" y="1981200"/>
              <a:ext cx="27432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Icon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24400" y="1981199"/>
              <a:ext cx="304800" cy="3048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RM-NGIDashboar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371600"/>
            <a:ext cx="8534400" cy="4572000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RECALL NILS TASKS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4800" y="1600200"/>
            <a:ext cx="304800" cy="228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590800" y="1828800"/>
            <a:ext cx="3124200" cy="4038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800600" y="5486400"/>
            <a:ext cx="4114800" cy="1066800"/>
          </a:xfrm>
          <a:prstGeom prst="roundRect">
            <a:avLst/>
          </a:prstGeom>
          <a:solidFill>
            <a:srgbClr val="F2F2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ASSESS, COMPLETE AND CORRECT INFORMATION IN THE SYSTEM FOR ORGANIZATIONS AND CONTACTS UNDER YOUR NGI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678680" y="1981200"/>
            <a:ext cx="350520" cy="304801"/>
            <a:chOff x="4678680" y="1981199"/>
            <a:chExt cx="350520" cy="304801"/>
          </a:xfrm>
        </p:grpSpPr>
        <p:sp>
          <p:nvSpPr>
            <p:cNvPr id="13" name="Rectangle 12"/>
            <p:cNvSpPr/>
            <p:nvPr/>
          </p:nvSpPr>
          <p:spPr>
            <a:xfrm>
              <a:off x="4678680" y="1981200"/>
              <a:ext cx="27432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Ic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24400" y="1981199"/>
              <a:ext cx="304800" cy="3048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RM-NGIDashboar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371600"/>
            <a:ext cx="8534400" cy="4572000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RECALL NILS TASKS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4800" y="1600200"/>
            <a:ext cx="304800" cy="228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562600" y="1828800"/>
            <a:ext cx="3124200" cy="4038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810000" y="5486400"/>
            <a:ext cx="2895600" cy="1066800"/>
          </a:xfrm>
          <a:prstGeom prst="roundRect">
            <a:avLst/>
          </a:prstGeom>
          <a:solidFill>
            <a:srgbClr val="F2F2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FIND PERSON CONTACTS FOR THE INSTITUTES UNDER YOUR NGI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678680" y="1981200"/>
            <a:ext cx="350520" cy="304801"/>
            <a:chOff x="4678680" y="1981199"/>
            <a:chExt cx="350520" cy="304801"/>
          </a:xfrm>
        </p:grpSpPr>
        <p:sp>
          <p:nvSpPr>
            <p:cNvPr id="13" name="Rectangle 12"/>
            <p:cNvSpPr/>
            <p:nvPr/>
          </p:nvSpPr>
          <p:spPr>
            <a:xfrm>
              <a:off x="4678680" y="1981200"/>
              <a:ext cx="27432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Ic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24400" y="1981199"/>
              <a:ext cx="304800" cy="3048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RM-NGIDashboar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371600"/>
            <a:ext cx="8534400" cy="4572000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RECALL NILS TASKS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4800" y="1600200"/>
            <a:ext cx="304800" cy="228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81000" y="3733800"/>
            <a:ext cx="2209800" cy="2133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209800" y="5486400"/>
            <a:ext cx="2895600" cy="1066800"/>
          </a:xfrm>
          <a:prstGeom prst="roundRect">
            <a:avLst/>
          </a:prstGeom>
          <a:solidFill>
            <a:srgbClr val="F2F2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THERE IS SOME BIG POTENTIAL FOR TOP NGIS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678680" y="1981200"/>
            <a:ext cx="350520" cy="304801"/>
            <a:chOff x="4678680" y="1981199"/>
            <a:chExt cx="350520" cy="304801"/>
          </a:xfrm>
        </p:grpSpPr>
        <p:sp>
          <p:nvSpPr>
            <p:cNvPr id="13" name="Rectangle 12"/>
            <p:cNvSpPr/>
            <p:nvPr/>
          </p:nvSpPr>
          <p:spPr>
            <a:xfrm>
              <a:off x="4678680" y="1981200"/>
              <a:ext cx="27432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Ic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24400" y="1981199"/>
              <a:ext cx="304800" cy="3048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19200"/>
            <a:ext cx="8219256" cy="4953000"/>
          </a:xfrm>
        </p:spPr>
        <p:txBody>
          <a:bodyPr/>
          <a:lstStyle/>
          <a:p>
            <a:pPr algn="just">
              <a:spcBef>
                <a:spcPts val="900"/>
              </a:spcBef>
            </a:pPr>
            <a:r>
              <a:rPr lang="en-US" sz="2200" dirty="0" smtClean="0"/>
              <a:t>Auxiliary information in the next slides (for references)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ORGANIZATIONS and CONTACTS modules (accessible via TOP-MENU) provide a full view (integrated over all NGIs)</a:t>
            </a:r>
          </a:p>
          <a:p>
            <a:pPr lvl="2">
              <a:spcBef>
                <a:spcPts val="1200"/>
              </a:spcBef>
            </a:pPr>
            <a:r>
              <a:rPr lang="en-US" sz="1800" dirty="0" smtClean="0"/>
              <a:t>Check in how to create ORGANIZATIONS and CONTACTS from scratch </a:t>
            </a:r>
          </a:p>
          <a:p>
            <a:pPr lvl="2">
              <a:spcBef>
                <a:spcPts val="1200"/>
              </a:spcBef>
            </a:pPr>
            <a:r>
              <a:rPr lang="en-US" sz="1800" dirty="0" smtClean="0"/>
              <a:t>Check how to list, browse, sort and search ORGANIZATIONS and CONTACTS </a:t>
            </a:r>
          </a:p>
          <a:p>
            <a:pPr lvl="1">
              <a:spcBef>
                <a:spcPts val="1200"/>
              </a:spcBef>
            </a:pPr>
            <a:endParaRPr lang="en-US" sz="2000" dirty="0" smtClean="0"/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Check how to EXPORT DATA and how to access CRM METRICS</a:t>
            </a:r>
          </a:p>
          <a:p>
            <a:pPr lvl="1">
              <a:spcBef>
                <a:spcPts val="1200"/>
              </a:spcBef>
            </a:pPr>
            <a:endParaRPr lang="en-US" sz="2000" dirty="0" smtClean="0"/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Check our WIKI (</a:t>
            </a:r>
            <a:r>
              <a:rPr lang="en-US" sz="2000" b="1" u="sng" dirty="0" smtClean="0">
                <a:hlinkClick r:id="rId2"/>
              </a:rPr>
              <a:t>https://wiki.egi.eu/wiki/CRM</a:t>
            </a:r>
            <a:r>
              <a:rPr lang="en-US" sz="2000" dirty="0" smtClean="0"/>
              <a:t>) and ask for support via </a:t>
            </a:r>
            <a:r>
              <a:rPr lang="en-US" sz="2000" b="1" u="sng" dirty="0" smtClean="0">
                <a:hlinkClick r:id="rId3"/>
              </a:rPr>
              <a:t>egicrm.helpdesk@lip.pt</a:t>
            </a:r>
            <a:endParaRPr lang="en-US" sz="2000" b="1" u="sng" dirty="0" smtClean="0"/>
          </a:p>
          <a:p>
            <a:pPr lvl="1">
              <a:spcBef>
                <a:spcPts val="1200"/>
              </a:spcBef>
              <a:buNone/>
            </a:pPr>
            <a:endParaRPr lang="en-US" sz="1600" dirty="0" smtClean="0"/>
          </a:p>
          <a:p>
            <a:pPr lvl="2">
              <a:spcBef>
                <a:spcPts val="1200"/>
              </a:spcBef>
              <a:buNone/>
            </a:pPr>
            <a:endParaRPr lang="es-ES" sz="1600" dirty="0" smtClean="0"/>
          </a:p>
          <a:p>
            <a:pPr algn="just">
              <a:spcBef>
                <a:spcPts val="1200"/>
              </a:spcBef>
            </a:pPr>
            <a:endParaRPr lang="en-GB" sz="1800" dirty="0" smtClean="0"/>
          </a:p>
          <a:p>
            <a:pPr algn="just">
              <a:buFont typeface="Wingdings" pitchFamily="2" charset="2"/>
              <a:buChar char="§"/>
            </a:pPr>
            <a:endParaRPr lang="es-ES" sz="24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FINAL REMARKS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GB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730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ctrTitle"/>
          </p:nvPr>
        </p:nvSpPr>
        <p:spPr>
          <a:xfrm>
            <a:off x="1619672" y="2130425"/>
            <a:ext cx="7200800" cy="2212975"/>
          </a:xfrm>
        </p:spPr>
        <p:txBody>
          <a:bodyPr/>
          <a:lstStyle/>
          <a:p>
            <a:r>
              <a:rPr lang="en-GB" b="1" dirty="0" smtClean="0"/>
              <a:t>IV. AUXILIARY </a:t>
            </a:r>
            <a:r>
              <a:rPr lang="en-GB" b="1" dirty="0" smtClean="0"/>
              <a:t>INFORMATION FOR WORKING WITH CRM</a:t>
            </a:r>
          </a:p>
        </p:txBody>
      </p:sp>
      <p:sp>
        <p:nvSpPr>
          <p:cNvPr id="3076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en-GB" dirty="0" smtClean="0"/>
              <a:t>30.01.2013</a:t>
            </a:r>
          </a:p>
        </p:txBody>
      </p:sp>
      <p:sp>
        <p:nvSpPr>
          <p:cNvPr id="307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Manchester</a:t>
            </a:r>
            <a:endParaRPr lang="en-US" dirty="0" smtClean="0"/>
          </a:p>
        </p:txBody>
      </p:sp>
      <p:sp>
        <p:nvSpPr>
          <p:cNvPr id="307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DFF14-4560-4ED0-9BD8-56866947DE7E}" type="slidenum">
              <a:rPr lang="en-GB" smtClean="0"/>
              <a:pPr/>
              <a:t>49</a:t>
            </a:fld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209800"/>
            <a:ext cx="8219256" cy="3962400"/>
          </a:xfrm>
        </p:spPr>
        <p:txBody>
          <a:bodyPr/>
          <a:lstStyle/>
          <a:p>
            <a:pPr algn="just">
              <a:spcBef>
                <a:spcPts val="900"/>
              </a:spcBef>
            </a:pPr>
            <a:r>
              <a:rPr lang="en-US" sz="2200" dirty="0" smtClean="0"/>
              <a:t>Organizations </a:t>
            </a:r>
          </a:p>
          <a:p>
            <a:pPr lvl="1" algn="just">
              <a:spcBef>
                <a:spcPts val="900"/>
              </a:spcBef>
            </a:pPr>
            <a:r>
              <a:rPr lang="en-US" sz="2000" dirty="0" smtClean="0"/>
              <a:t>Enables NILs </a:t>
            </a:r>
            <a:r>
              <a:rPr lang="en-US" sz="2000" dirty="0"/>
              <a:t>to create, edit, </a:t>
            </a:r>
            <a:r>
              <a:rPr lang="en-US" sz="2000" dirty="0" smtClean="0"/>
              <a:t>browse information </a:t>
            </a:r>
            <a:r>
              <a:rPr lang="en-US" sz="2000" dirty="0"/>
              <a:t>about Organizations (customers or </a:t>
            </a:r>
            <a:r>
              <a:rPr lang="en-US" sz="2000" dirty="0" smtClean="0"/>
              <a:t>leads)</a:t>
            </a:r>
            <a:endParaRPr lang="en-US" sz="2000" dirty="0" smtClean="0">
              <a:solidFill>
                <a:srgbClr val="0070C0"/>
              </a:solidFill>
            </a:endParaRPr>
          </a:p>
          <a:p>
            <a:pPr algn="just">
              <a:spcBef>
                <a:spcPts val="900"/>
              </a:spcBef>
            </a:pPr>
            <a:r>
              <a:rPr lang="en-US" sz="2200" dirty="0" smtClean="0"/>
              <a:t>Contacts</a:t>
            </a:r>
          </a:p>
          <a:p>
            <a:pPr lvl="1" algn="just">
              <a:spcBef>
                <a:spcPts val="900"/>
              </a:spcBef>
            </a:pPr>
            <a:r>
              <a:rPr lang="en-US" sz="2000" dirty="0" smtClean="0"/>
              <a:t>Enables NIL users </a:t>
            </a:r>
            <a:r>
              <a:rPr lang="en-US" sz="2000" dirty="0"/>
              <a:t>to create, </a:t>
            </a:r>
            <a:r>
              <a:rPr lang="en-US" sz="2000" dirty="0" smtClean="0"/>
              <a:t>edit, browse information </a:t>
            </a:r>
            <a:r>
              <a:rPr lang="en-US" sz="2000" dirty="0"/>
              <a:t>about Contacts </a:t>
            </a:r>
            <a:r>
              <a:rPr lang="en-US" sz="2000" dirty="0" smtClean="0"/>
              <a:t>(persons </a:t>
            </a:r>
            <a:r>
              <a:rPr lang="en-US" sz="2000" dirty="0"/>
              <a:t>associated to an Organization</a:t>
            </a:r>
            <a:r>
              <a:rPr lang="en-US" sz="2000" dirty="0" smtClean="0"/>
              <a:t>)</a:t>
            </a:r>
            <a:endParaRPr lang="en-US" sz="2000" dirty="0" smtClean="0">
              <a:solidFill>
                <a:srgbClr val="0070C0"/>
              </a:solidFill>
            </a:endParaRPr>
          </a:p>
          <a:p>
            <a:pPr algn="just">
              <a:spcBef>
                <a:spcPts val="900"/>
              </a:spcBef>
            </a:pPr>
            <a:r>
              <a:rPr lang="en-US" sz="2200" dirty="0" smtClean="0"/>
              <a:t>Documents</a:t>
            </a:r>
          </a:p>
          <a:p>
            <a:pPr lvl="1" algn="just">
              <a:spcBef>
                <a:spcPts val="900"/>
              </a:spcBef>
            </a:pPr>
            <a:r>
              <a:rPr lang="en-US" sz="2000" dirty="0" smtClean="0"/>
              <a:t>Enables NILs to </a:t>
            </a:r>
            <a:r>
              <a:rPr lang="en-US" sz="2000" dirty="0"/>
              <a:t>manage documents related to Organizations or </a:t>
            </a:r>
            <a:r>
              <a:rPr lang="en-US" sz="2000" dirty="0" smtClean="0"/>
              <a:t>Contacts</a:t>
            </a:r>
            <a:endParaRPr lang="es-ES" sz="2000" dirty="0" smtClean="0"/>
          </a:p>
          <a:p>
            <a:pPr algn="just"/>
            <a:endParaRPr lang="es-ES" sz="2400" dirty="0" smtClean="0"/>
          </a:p>
          <a:p>
            <a:pPr algn="just">
              <a:buFont typeface="Wingdings" pitchFamily="2" charset="2"/>
              <a:buChar char="§"/>
            </a:pPr>
            <a:endParaRPr lang="es-ES" sz="24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MAIN TOOLBAR</a:t>
            </a:r>
            <a:endParaRPr lang="en-US" sz="3000" dirty="0"/>
          </a:p>
        </p:txBody>
      </p:sp>
      <p:pic>
        <p:nvPicPr>
          <p:cNvPr id="4" name="Picture 3" descr="CRM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143001"/>
            <a:ext cx="6934200" cy="892521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514600" y="1600200"/>
            <a:ext cx="9906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581400" y="1600200"/>
            <a:ext cx="6858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343400" y="1600200"/>
            <a:ext cx="8382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93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M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371600"/>
            <a:ext cx="8686800" cy="38100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LISTING ORGANIZATION</a:t>
            </a:r>
            <a:endParaRPr lang="en-US" sz="3000" dirty="0"/>
          </a:p>
        </p:txBody>
      </p:sp>
      <p:sp>
        <p:nvSpPr>
          <p:cNvPr id="6" name="Rounded Rectangle 5"/>
          <p:cNvSpPr/>
          <p:nvPr/>
        </p:nvSpPr>
        <p:spPr>
          <a:xfrm>
            <a:off x="1143000" y="1752600"/>
            <a:ext cx="8382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M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371600"/>
            <a:ext cx="8686800" cy="38100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 LISTING ORGANIZATIONS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43000" y="1752600"/>
            <a:ext cx="8382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533400" y="5486400"/>
            <a:ext cx="1524000" cy="533400"/>
            <a:chOff x="914400" y="4648200"/>
            <a:chExt cx="1600200" cy="533400"/>
          </a:xfrm>
        </p:grpSpPr>
        <p:sp>
          <p:nvSpPr>
            <p:cNvPr id="15" name="Rounded Rectangle 14"/>
            <p:cNvSpPr/>
            <p:nvPr/>
          </p:nvSpPr>
          <p:spPr>
            <a:xfrm>
              <a:off x="914400" y="4648200"/>
              <a:ext cx="1600200" cy="53340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90600" y="4724400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Full name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Rounded Rectangle 21"/>
          <p:cNvSpPr/>
          <p:nvPr/>
        </p:nvSpPr>
        <p:spPr>
          <a:xfrm>
            <a:off x="533400" y="4114800"/>
            <a:ext cx="1524000" cy="228600"/>
          </a:xfrm>
          <a:prstGeom prst="roundRect">
            <a:avLst/>
          </a:prstGeom>
          <a:solidFill>
            <a:srgbClr val="FFC000">
              <a:alpha val="29000"/>
            </a:srgbClr>
          </a:solidFill>
          <a:ln w="317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2133600" y="4114800"/>
            <a:ext cx="685800" cy="228600"/>
          </a:xfrm>
          <a:prstGeom prst="roundRect">
            <a:avLst/>
          </a:prstGeom>
          <a:solidFill>
            <a:srgbClr val="FFC000">
              <a:alpha val="29000"/>
            </a:srgbClr>
          </a:solidFill>
          <a:ln w="317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2895600" y="4114800"/>
            <a:ext cx="1447800" cy="228600"/>
          </a:xfrm>
          <a:prstGeom prst="roundRect">
            <a:avLst/>
          </a:prstGeom>
          <a:solidFill>
            <a:srgbClr val="FFC000">
              <a:alpha val="29000"/>
            </a:srgbClr>
          </a:solidFill>
          <a:ln w="317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4419600" y="4114800"/>
            <a:ext cx="838200" cy="228600"/>
          </a:xfrm>
          <a:prstGeom prst="roundRect">
            <a:avLst/>
          </a:prstGeom>
          <a:solidFill>
            <a:srgbClr val="FFC000">
              <a:alpha val="29000"/>
            </a:srgbClr>
          </a:solidFill>
          <a:ln w="317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5334000" y="4114800"/>
            <a:ext cx="1524000" cy="228600"/>
          </a:xfrm>
          <a:prstGeom prst="roundRect">
            <a:avLst/>
          </a:prstGeom>
          <a:solidFill>
            <a:srgbClr val="FFC000">
              <a:alpha val="29000"/>
            </a:srgbClr>
          </a:solidFill>
          <a:ln w="317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6934200" y="4114800"/>
            <a:ext cx="1447800" cy="228600"/>
          </a:xfrm>
          <a:prstGeom prst="roundRect">
            <a:avLst/>
          </a:prstGeom>
          <a:solidFill>
            <a:srgbClr val="FFC000">
              <a:alpha val="29000"/>
            </a:srgbClr>
          </a:solidFill>
          <a:ln w="317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2133600" y="5486400"/>
            <a:ext cx="762000" cy="533400"/>
            <a:chOff x="914400" y="4648200"/>
            <a:chExt cx="1600200" cy="533400"/>
          </a:xfrm>
        </p:grpSpPr>
        <p:sp>
          <p:nvSpPr>
            <p:cNvPr id="31" name="Rounded Rectangle 30"/>
            <p:cNvSpPr/>
            <p:nvPr/>
          </p:nvSpPr>
          <p:spPr>
            <a:xfrm>
              <a:off x="914400" y="4648200"/>
              <a:ext cx="1600200" cy="53340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90600" y="4724400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Type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2971800" y="5486400"/>
            <a:ext cx="1371600" cy="5334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Domain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4419600" y="5486400"/>
            <a:ext cx="914400" cy="533400"/>
            <a:chOff x="914400" y="4648200"/>
            <a:chExt cx="1600200" cy="533400"/>
          </a:xfrm>
        </p:grpSpPr>
        <p:sp>
          <p:nvSpPr>
            <p:cNvPr id="43" name="Rounded Rectangle 42"/>
            <p:cNvSpPr/>
            <p:nvPr/>
          </p:nvSpPr>
          <p:spPr>
            <a:xfrm>
              <a:off x="914400" y="4648200"/>
              <a:ext cx="1600200" cy="53340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990600" y="4724400"/>
              <a:ext cx="152400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b="1" dirty="0" smtClean="0">
                  <a:solidFill>
                    <a:schemeClr val="bg1"/>
                  </a:solidFill>
                </a:rPr>
                <a:t>Owner</a:t>
              </a:r>
              <a:endParaRPr lang="en-US" sz="17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ounded Rectangle 54"/>
          <p:cNvSpPr/>
          <p:nvPr/>
        </p:nvSpPr>
        <p:spPr>
          <a:xfrm>
            <a:off x="5410200" y="5486400"/>
            <a:ext cx="2971800" cy="5334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Potential Snapshot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M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371600"/>
            <a:ext cx="8686800" cy="38100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FILTERING ORGANIZATIONS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43000" y="1752600"/>
            <a:ext cx="8382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CRM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3505200"/>
            <a:ext cx="1600200" cy="1143000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3429000" y="3429000"/>
            <a:ext cx="1600200" cy="1295400"/>
          </a:xfrm>
          <a:prstGeom prst="roundRect">
            <a:avLst/>
          </a:prstGeom>
          <a:solidFill>
            <a:srgbClr val="FFC000">
              <a:alpha val="12000"/>
            </a:srgbClr>
          </a:solidFill>
          <a:ln w="317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228600" y="5257800"/>
            <a:ext cx="8686800" cy="9906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All Organizations</a:t>
            </a:r>
          </a:p>
          <a:p>
            <a:pPr algn="ctr"/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04800" y="5638800"/>
            <a:ext cx="762000" cy="4572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ESFRI 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143000" y="5638800"/>
            <a:ext cx="914400" cy="4572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ESFRI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Cluster 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133600" y="5638800"/>
            <a:ext cx="838200" cy="4572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INFRA 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048000" y="5638800"/>
            <a:ext cx="990600" cy="4572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National 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114800" y="5638800"/>
            <a:ext cx="762000" cy="4572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Other 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029200" y="5638800"/>
            <a:ext cx="1143000" cy="4572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Research Institution 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248400" y="5638800"/>
            <a:ext cx="1143000" cy="4572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Company 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467600" y="5638800"/>
            <a:ext cx="1371600" cy="4572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Non-Profit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Organization </a:t>
            </a:r>
          </a:p>
        </p:txBody>
      </p:sp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M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371600"/>
            <a:ext cx="8686800" cy="38100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SORTING ORGANIZATIONS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43000" y="1752600"/>
            <a:ext cx="8382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457200" y="2895600"/>
            <a:ext cx="8229600" cy="45720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17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4114800" y="5486400"/>
            <a:ext cx="4267200" cy="6858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Select and Sort “Organization Name” by alphabetic order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BROWSING ORGANIZATIONS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432"/>
          <a:stretch/>
        </p:blipFill>
        <p:spPr bwMode="auto">
          <a:xfrm>
            <a:off x="228600" y="1219199"/>
            <a:ext cx="8610600" cy="4876801"/>
          </a:xfrm>
          <a:prstGeom prst="rect">
            <a:avLst/>
          </a:prstGeom>
          <a:noFill/>
          <a:ln w="254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M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371600"/>
            <a:ext cx="8686800" cy="38100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9" name="Picture 8" descr="CRM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378582"/>
            <a:ext cx="8686800" cy="2507618"/>
          </a:xfrm>
          <a:prstGeom prst="rect">
            <a:avLst/>
          </a:prstGeo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BASIC ORGANIZATION SEARCH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43000" y="1752600"/>
            <a:ext cx="8382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447800" y="2438400"/>
            <a:ext cx="4876800" cy="114300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17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4114800" y="5486400"/>
            <a:ext cx="4267200" cy="6858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Basic Search using one of the “main” Organization fields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M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371600"/>
            <a:ext cx="8686800" cy="38100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008187" y="115888"/>
            <a:ext cx="7212013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ADVANCED ORGANIZATION SEARCH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43000" y="1752600"/>
            <a:ext cx="8382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81000" y="2743200"/>
            <a:ext cx="990600" cy="228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RM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371600"/>
            <a:ext cx="8763000" cy="43434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371600" y="1752600"/>
            <a:ext cx="8382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04800" y="3200400"/>
            <a:ext cx="8610600" cy="205740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17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28600" y="5410200"/>
            <a:ext cx="2209800" cy="838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 smtClean="0">
                <a:latin typeface="Arial" pitchFamily="34" charset="0"/>
                <a:cs typeface="Arial" pitchFamily="34" charset="0"/>
              </a:rPr>
              <a:t>Dropdown menu containing the organization fields </a:t>
            </a:r>
            <a:endParaRPr lang="en-US" sz="17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1256109" y="5066903"/>
            <a:ext cx="686594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2514600" y="5410200"/>
            <a:ext cx="1752600" cy="838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Condition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5400000">
            <a:off x="3237706" y="5066506"/>
            <a:ext cx="6858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105400" y="5410200"/>
            <a:ext cx="1752600" cy="838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 smtClean="0">
                <a:latin typeface="Arial" pitchFamily="34" charset="0"/>
                <a:cs typeface="Arial" pitchFamily="34" charset="0"/>
              </a:rPr>
              <a:t>Parameter to be compared with </a:t>
            </a:r>
            <a:endParaRPr lang="en-US" sz="1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57200" y="3962400"/>
            <a:ext cx="1905000" cy="762000"/>
          </a:xfrm>
          <a:prstGeom prst="round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514600" y="3962400"/>
            <a:ext cx="1905000" cy="762000"/>
          </a:xfrm>
          <a:prstGeom prst="round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4572000" y="3962400"/>
            <a:ext cx="1905000" cy="762000"/>
          </a:xfrm>
          <a:prstGeom prst="round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5752306" y="5066506"/>
            <a:ext cx="6858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 Título"/>
          <p:cNvSpPr>
            <a:spLocks noGrp="1"/>
          </p:cNvSpPr>
          <p:nvPr>
            <p:ph type="title"/>
          </p:nvPr>
        </p:nvSpPr>
        <p:spPr>
          <a:xfrm>
            <a:off x="2008187" y="115888"/>
            <a:ext cx="7212013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ADVANCED ORGANIZATION SEARCH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CRM1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19200"/>
            <a:ext cx="8610600" cy="33528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36" name="3 Rectángulo"/>
          <p:cNvSpPr/>
          <p:nvPr/>
        </p:nvSpPr>
        <p:spPr>
          <a:xfrm>
            <a:off x="533400" y="5185349"/>
            <a:ext cx="358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Ways to create an Organization:</a:t>
            </a:r>
          </a:p>
          <a:p>
            <a:endParaRPr lang="en-US" dirty="0"/>
          </a:p>
        </p:txBody>
      </p:sp>
      <p:sp>
        <p:nvSpPr>
          <p:cNvPr id="38" name="5 Abrir llave"/>
          <p:cNvSpPr/>
          <p:nvPr/>
        </p:nvSpPr>
        <p:spPr>
          <a:xfrm>
            <a:off x="3886200" y="4804349"/>
            <a:ext cx="304800" cy="1143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6 Rectángulo"/>
          <p:cNvSpPr/>
          <p:nvPr/>
        </p:nvSpPr>
        <p:spPr>
          <a:xfrm>
            <a:off x="4191000" y="4804349"/>
            <a:ext cx="47244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‘</a:t>
            </a:r>
            <a:r>
              <a:rPr lang="en-US" b="1" dirty="0">
                <a:solidFill>
                  <a:srgbClr val="00B050"/>
                </a:solidFill>
              </a:rPr>
              <a:t>+</a:t>
            </a:r>
            <a:r>
              <a:rPr lang="en-US" dirty="0"/>
              <a:t>’ </a:t>
            </a:r>
            <a:r>
              <a:rPr lang="en-US" dirty="0" smtClean="0"/>
              <a:t>sign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‘</a:t>
            </a:r>
            <a:r>
              <a:rPr lang="en-US" i="1" dirty="0"/>
              <a:t>Quick Create</a:t>
            </a:r>
            <a:r>
              <a:rPr lang="en-US" dirty="0"/>
              <a:t>’ </a:t>
            </a:r>
            <a:r>
              <a:rPr lang="en-US" dirty="0" smtClean="0"/>
              <a:t>drop down menu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Duplicate an existing one then edit it</a:t>
            </a:r>
            <a:endParaRPr lang="en-US" dirty="0"/>
          </a:p>
        </p:txBody>
      </p:sp>
      <p:sp>
        <p:nvSpPr>
          <p:cNvPr id="41" name="Slide Number Placeholder 4"/>
          <p:cNvSpPr txBox="1">
            <a:spLocks/>
          </p:cNvSpPr>
          <p:nvPr/>
        </p:nvSpPr>
        <p:spPr bwMode="auto">
          <a:xfrm>
            <a:off x="6975475" y="6055299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8DFF14-4560-4ED0-9BD8-56866947DE7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29000" y="1447800"/>
            <a:ext cx="8382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086600" y="2286000"/>
            <a:ext cx="533400" cy="228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219200" y="1752600"/>
            <a:ext cx="3048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 Título"/>
          <p:cNvSpPr>
            <a:spLocks noGrp="1"/>
          </p:cNvSpPr>
          <p:nvPr>
            <p:ph type="title"/>
          </p:nvPr>
        </p:nvSpPr>
        <p:spPr>
          <a:xfrm>
            <a:off x="2008187" y="115888"/>
            <a:ext cx="7212013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CREATING ORGANIZATIONS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7" name="Picture 6" descr="CRM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19200"/>
            <a:ext cx="8686800" cy="48768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2008187" y="115888"/>
            <a:ext cx="7212013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CREATING ORGANIZATIONS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7" name="Picture 6" descr="CRM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19200"/>
            <a:ext cx="8686800" cy="48768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9" name="Rounded Rectangle 8"/>
          <p:cNvSpPr/>
          <p:nvPr/>
        </p:nvSpPr>
        <p:spPr>
          <a:xfrm>
            <a:off x="304800" y="3200400"/>
            <a:ext cx="8534400" cy="129540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17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315200" y="3581400"/>
            <a:ext cx="1447800" cy="6096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General Information 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981200" y="3505200"/>
            <a:ext cx="304800" cy="152400"/>
          </a:xfrm>
          <a:prstGeom prst="round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286000" y="2514600"/>
            <a:ext cx="838200" cy="4572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 smtClean="0">
                <a:latin typeface="Arial" pitchFamily="34" charset="0"/>
                <a:cs typeface="Arial" pitchFamily="34" charset="0"/>
              </a:rPr>
              <a:t>Help </a:t>
            </a:r>
            <a:endParaRPr lang="en-US" sz="17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Straight Arrow Connector 15"/>
          <p:cNvCxnSpPr>
            <a:stCxn id="13" idx="0"/>
            <a:endCxn id="14" idx="2"/>
          </p:cNvCxnSpPr>
          <p:nvPr/>
        </p:nvCxnSpPr>
        <p:spPr>
          <a:xfrm rot="5400000" flipH="1" flipV="1">
            <a:off x="2152650" y="2952750"/>
            <a:ext cx="533400" cy="5715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2008187" y="115888"/>
            <a:ext cx="7212013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CREATING ORGANIZATIONS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19200"/>
            <a:ext cx="8219256" cy="4953000"/>
          </a:xfrm>
        </p:spPr>
        <p:txBody>
          <a:bodyPr/>
          <a:lstStyle/>
          <a:p>
            <a:pPr algn="just">
              <a:spcBef>
                <a:spcPts val="900"/>
              </a:spcBef>
            </a:pPr>
            <a:r>
              <a:rPr lang="en-US" sz="2200" dirty="0" smtClean="0"/>
              <a:t>The form changes dynamically according to the selected Account Type 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“Projects”: INFRA, ESFRI, ESFRI-Cluster, National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“Institutes”: Research Institute, Company, Non-Profit org.</a:t>
            </a:r>
          </a:p>
          <a:p>
            <a:pPr lvl="1">
              <a:spcBef>
                <a:spcPts val="1200"/>
              </a:spcBef>
            </a:pPr>
            <a:endParaRPr lang="en-US" sz="2400" b="1" dirty="0" smtClean="0">
              <a:solidFill>
                <a:schemeClr val="accent1"/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200" dirty="0" smtClean="0"/>
              <a:t>“Institutes” are associated to the “Projects” they are working on via the “</a:t>
            </a:r>
            <a:r>
              <a:rPr lang="en-US" sz="2200" i="1" dirty="0" smtClean="0"/>
              <a:t>Project List</a:t>
            </a:r>
            <a:r>
              <a:rPr lang="en-US" sz="2200" dirty="0" smtClean="0"/>
              <a:t>” section</a:t>
            </a:r>
          </a:p>
          <a:p>
            <a:pPr lvl="1">
              <a:spcBef>
                <a:spcPts val="1200"/>
              </a:spcBef>
            </a:pPr>
            <a:r>
              <a:rPr lang="en-US" sz="2000" i="1" dirty="0" smtClean="0"/>
              <a:t>“Project List” </a:t>
            </a:r>
            <a:r>
              <a:rPr lang="en-US" sz="2000" dirty="0" smtClean="0"/>
              <a:t>is a dynamic section only displayed for “Institute” Account Types</a:t>
            </a:r>
          </a:p>
          <a:p>
            <a:pPr lvl="1">
              <a:spcBef>
                <a:spcPts val="1200"/>
              </a:spcBef>
            </a:pPr>
            <a:r>
              <a:rPr lang="en-GB" sz="2000" dirty="0" smtClean="0"/>
              <a:t>Link each institute to the project they are working on via the proper “Project” acronym.</a:t>
            </a:r>
          </a:p>
          <a:p>
            <a:pPr algn="just">
              <a:buFont typeface="Wingdings" pitchFamily="2" charset="2"/>
              <a:buChar char="§"/>
            </a:pPr>
            <a:endParaRPr lang="es-ES" sz="24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2008187" y="115888"/>
            <a:ext cx="7212013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CREATING ORGANIZATIONS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330730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RM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19200"/>
            <a:ext cx="8686800" cy="4955281"/>
          </a:xfrm>
          <a:prstGeom prst="rect">
            <a:avLst/>
          </a:prstGeom>
          <a:ln w="25400">
            <a:solidFill>
              <a:schemeClr val="accent1">
                <a:shade val="95000"/>
                <a:satMod val="105000"/>
              </a:schemeClr>
            </a:solidFill>
          </a:ln>
        </p:spPr>
      </p:pic>
      <p:sp>
        <p:nvSpPr>
          <p:cNvPr id="10" name="Rounded Rectangle 9"/>
          <p:cNvSpPr/>
          <p:nvPr/>
        </p:nvSpPr>
        <p:spPr>
          <a:xfrm>
            <a:off x="609600" y="4038600"/>
            <a:ext cx="5410200" cy="83820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17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1600200" y="3429000"/>
            <a:ext cx="1905000" cy="15240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17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2008187" y="115888"/>
            <a:ext cx="7212013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CREATING ORGANIZATIONS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19200"/>
            <a:ext cx="8219256" cy="4953000"/>
          </a:xfrm>
        </p:spPr>
        <p:txBody>
          <a:bodyPr/>
          <a:lstStyle/>
          <a:p>
            <a:pPr algn="just">
              <a:spcBef>
                <a:spcPts val="900"/>
              </a:spcBef>
            </a:pPr>
            <a:r>
              <a:rPr lang="en-US" sz="2200" dirty="0" smtClean="0"/>
              <a:t>Capture the organization needs and objectives 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“Potential for EGI”</a:t>
            </a:r>
          </a:p>
          <a:p>
            <a:pPr lvl="2">
              <a:spcBef>
                <a:spcPts val="1200"/>
              </a:spcBef>
            </a:pPr>
            <a:r>
              <a:rPr lang="en-US" sz="1800" dirty="0" smtClean="0"/>
              <a:t>What does the organization tries to achieve?</a:t>
            </a:r>
          </a:p>
          <a:p>
            <a:pPr lvl="2">
              <a:spcBef>
                <a:spcPts val="1200"/>
              </a:spcBef>
            </a:pPr>
            <a:r>
              <a:rPr lang="en-US" sz="1800" dirty="0" smtClean="0"/>
              <a:t>How could EGI contribute to help the organization?</a:t>
            </a:r>
          </a:p>
          <a:p>
            <a:pPr lvl="2">
              <a:spcBef>
                <a:spcPts val="1200"/>
              </a:spcBef>
            </a:pPr>
            <a:r>
              <a:rPr lang="en-US" sz="1800" dirty="0" smtClean="0"/>
              <a:t>What benefit could this bring to the organization?</a:t>
            </a:r>
            <a:endParaRPr lang="en-US" sz="1800" b="1" dirty="0" smtClean="0"/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“Interest in e-infrastructures”:</a:t>
            </a:r>
          </a:p>
          <a:p>
            <a:pPr lvl="2">
              <a:spcBef>
                <a:spcPts val="1200"/>
              </a:spcBef>
            </a:pPr>
            <a:r>
              <a:rPr lang="en-US" sz="2000" dirty="0" smtClean="0"/>
              <a:t>What services does the Project or Institute need from EGI?</a:t>
            </a:r>
          </a:p>
          <a:p>
            <a:pPr lvl="2">
              <a:spcBef>
                <a:spcPts val="1200"/>
              </a:spcBef>
            </a:pPr>
            <a:r>
              <a:rPr lang="en-US" sz="2000" dirty="0" smtClean="0"/>
              <a:t> Are these EGI services already available, or should they be developed? </a:t>
            </a:r>
          </a:p>
          <a:p>
            <a:pPr lvl="2">
              <a:spcBef>
                <a:spcPts val="1200"/>
              </a:spcBef>
            </a:pPr>
            <a:r>
              <a:rPr lang="en-US" sz="2000" dirty="0" smtClean="0"/>
              <a:t>Is there a need to involve other NGIs into the support process (e.g. to develop and/or to provide the demanded services)? If yes, then clarify the type of involvement.</a:t>
            </a:r>
            <a:endParaRPr lang="es-ES" sz="20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2008187" y="115888"/>
            <a:ext cx="7212013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CREATING ORGANIZATIONS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330730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7" name="Picture 6" descr="CRM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19200"/>
            <a:ext cx="8686800" cy="48768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10" name="Rounded Rectangle 9"/>
          <p:cNvSpPr/>
          <p:nvPr/>
        </p:nvSpPr>
        <p:spPr>
          <a:xfrm>
            <a:off x="304800" y="4572000"/>
            <a:ext cx="8534400" cy="129540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17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553200" y="5410200"/>
            <a:ext cx="2209800" cy="3810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Capture of Needs 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981200" y="3505200"/>
            <a:ext cx="304800" cy="152400"/>
          </a:xfrm>
          <a:prstGeom prst="round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008187" y="115888"/>
            <a:ext cx="7212013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CREATING ORGANIZATIONS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9396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M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219200"/>
            <a:ext cx="8763000" cy="3898863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WORKING WITH CRM - CONTACTS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152400" y="5257800"/>
            <a:ext cx="8763000" cy="1219200"/>
          </a:xfrm>
        </p:spPr>
        <p:txBody>
          <a:bodyPr/>
          <a:lstStyle/>
          <a:p>
            <a:pPr algn="just">
              <a:spcBef>
                <a:spcPts val="900"/>
              </a:spcBef>
            </a:pPr>
            <a:r>
              <a:rPr lang="en-US" sz="2200" dirty="0" smtClean="0"/>
              <a:t>Similar activities as for Organizations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Listing, Filtering, Sorting, Searching, Browsing, Creating, …</a:t>
            </a:r>
          </a:p>
          <a:p>
            <a:pPr lvl="1">
              <a:spcBef>
                <a:spcPts val="1200"/>
              </a:spcBef>
              <a:buNone/>
            </a:pPr>
            <a:endParaRPr lang="en-GB" sz="2000" dirty="0" smtClean="0"/>
          </a:p>
          <a:p>
            <a:pPr algn="just">
              <a:buFont typeface="Wingdings" pitchFamily="2" charset="2"/>
              <a:buChar char="§"/>
            </a:pPr>
            <a:endParaRPr lang="es-ES" sz="2400" dirty="0" smtClean="0"/>
          </a:p>
          <a:p>
            <a:pPr marL="0" indent="0" algn="ctr">
              <a:buNone/>
            </a:pPr>
            <a:endParaRPr lang="es-ES" sz="2400" dirty="0" smtClean="0"/>
          </a:p>
          <a:p>
            <a:pPr marL="0" indent="0" algn="just">
              <a:buNone/>
            </a:pPr>
            <a:endParaRPr lang="es-ES" sz="2400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1981200" y="1524000"/>
            <a:ext cx="685800" cy="304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027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WORKING WITH CRM – </a:t>
            </a:r>
            <a:br>
              <a:rPr lang="en-US" sz="3000" dirty="0" smtClean="0"/>
            </a:br>
            <a:r>
              <a:rPr lang="en-US" sz="3000" dirty="0" smtClean="0"/>
              <a:t>CREATING CONTACTS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10" name="Picture 9" descr="CRM1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15970"/>
            <a:ext cx="8763000" cy="488003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49027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000" dirty="0" smtClean="0"/>
              <a:t>WORKING WITH CRM –</a:t>
            </a:r>
            <a:br>
              <a:rPr lang="en-US" sz="3000" dirty="0" smtClean="0"/>
            </a:br>
            <a:r>
              <a:rPr lang="en-US" sz="3000" dirty="0" smtClean="0"/>
              <a:t>CREATING CONTACTS</a:t>
            </a:r>
            <a:endParaRPr lang="en-US" sz="3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10" name="Picture 9" descr="CRM1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15970"/>
            <a:ext cx="8763000" cy="488003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11" name="Rounded Rectangle 10"/>
          <p:cNvSpPr/>
          <p:nvPr/>
        </p:nvSpPr>
        <p:spPr>
          <a:xfrm>
            <a:off x="5486400" y="2057400"/>
            <a:ext cx="2590800" cy="15240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17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04800" y="3429000"/>
            <a:ext cx="8610600" cy="106680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17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304800" y="4572000"/>
            <a:ext cx="8610600" cy="129540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175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086600" y="5029200"/>
            <a:ext cx="1752600" cy="6096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Capture of Needs 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010400" y="3810000"/>
            <a:ext cx="1828800" cy="5334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Associated Projects 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15200" y="1295400"/>
            <a:ext cx="1600200" cy="6096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Contact Main Organization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027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M2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95400"/>
            <a:ext cx="8763000" cy="3218935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  WORKING WITH CRM –</a:t>
            </a:r>
            <a:br>
              <a:rPr lang="en-US" sz="3000" dirty="0" smtClean="0"/>
            </a:br>
            <a:r>
              <a:rPr lang="en-US" sz="3000" dirty="0" smtClean="0"/>
              <a:t>EXPORT DATA IN CVS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71600" y="1676400"/>
            <a:ext cx="838200" cy="228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CRM2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4800" y="3319084"/>
            <a:ext cx="4800600" cy="2853116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10" name="Rounded Rectangle 9"/>
          <p:cNvSpPr/>
          <p:nvPr/>
        </p:nvSpPr>
        <p:spPr>
          <a:xfrm>
            <a:off x="4191000" y="1999735"/>
            <a:ext cx="457200" cy="210065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52400" y="4724400"/>
            <a:ext cx="3810000" cy="14478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Export data as </a:t>
            </a:r>
            <a:r>
              <a:rPr lang="en-US" sz="2200" b="1" dirty="0" err="1" smtClean="0">
                <a:latin typeface="Arial" pitchFamily="34" charset="0"/>
                <a:cs typeface="Arial" pitchFamily="34" charset="0"/>
              </a:rPr>
              <a:t>csv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All data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All data based on selection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All data from a 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RM2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1" y="1143001"/>
            <a:ext cx="4114799" cy="5039359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  WORKING WITH CRM - METRICS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04800" y="1676400"/>
            <a:ext cx="3124200" cy="1295400"/>
          </a:xfrm>
          <a:prstGeom prst="round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819400" y="1828800"/>
            <a:ext cx="533400" cy="2286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2 Marcador de contenido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181600"/>
          </a:xfrm>
          <a:solidFill>
            <a:schemeClr val="bg1"/>
          </a:solidFill>
        </p:spPr>
        <p:txBody>
          <a:bodyPr/>
          <a:lstStyle/>
          <a:p>
            <a:r>
              <a:rPr lang="en-US" sz="2200" dirty="0" smtClean="0"/>
              <a:t>Metrics Portal</a:t>
            </a:r>
          </a:p>
          <a:p>
            <a:pPr lvl="1"/>
            <a:r>
              <a:rPr lang="en-US" sz="2000" dirty="0" smtClean="0"/>
              <a:t>Activity Work performed by users from CRM groups</a:t>
            </a:r>
          </a:p>
          <a:p>
            <a:pPr lvl="2"/>
            <a:r>
              <a:rPr lang="en-US" sz="1800" dirty="0" smtClean="0"/>
              <a:t>A user may insert records that are then assigned to a different group </a:t>
            </a:r>
            <a:r>
              <a:rPr lang="en-US" sz="1800" dirty="0" err="1" smtClean="0"/>
              <a:t>wrt</a:t>
            </a:r>
            <a:r>
              <a:rPr lang="en-US" sz="1800" dirty="0" smtClean="0"/>
              <a:t> his own group</a:t>
            </a:r>
          </a:p>
          <a:p>
            <a:pPr lvl="1"/>
            <a:r>
              <a:rPr lang="en-US" sz="2000" dirty="0" smtClean="0"/>
              <a:t>Number of objects assigned to CRM groups</a:t>
            </a:r>
          </a:p>
          <a:p>
            <a:endParaRPr lang="en-US" sz="2300" b="1" dirty="0" smtClean="0">
              <a:solidFill>
                <a:schemeClr val="accent1"/>
              </a:solidFill>
            </a:endParaRPr>
          </a:p>
          <a:p>
            <a:r>
              <a:rPr lang="en-US" sz="2200" dirty="0" smtClean="0"/>
              <a:t>Monthly Reports Repository </a:t>
            </a:r>
          </a:p>
          <a:p>
            <a:pPr lvl="1"/>
            <a:r>
              <a:rPr lang="en-US" sz="2000" dirty="0" smtClean="0"/>
              <a:t>Repository for monthly CRM metrics snapshot</a:t>
            </a:r>
          </a:p>
          <a:p>
            <a:pPr lvl="1"/>
            <a:r>
              <a:rPr lang="en-US" sz="2000" dirty="0" smtClean="0"/>
              <a:t>Broadcasted via NIL dispatch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 WORKING WITH CRM - METRICS</a:t>
            </a:r>
            <a:endParaRPr lang="en-US" sz="3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6975475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DFF14-4560-4ED0-9BD8-56866947DE7E}" type="slidenum">
              <a:rPr lang="en-GB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en-GB" dirty="0" smtClean="0">
              <a:latin typeface="Arial" charset="0"/>
              <a:cs typeface="Arial" charset="0"/>
            </a:endParaRPr>
          </a:p>
        </p:txBody>
      </p:sp>
      <p:pic>
        <p:nvPicPr>
          <p:cNvPr id="10" name="Picture 9" descr="CRM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143000"/>
            <a:ext cx="6858000" cy="4107636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1" name="Picture 10" descr="CRM3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200" y="3810000"/>
            <a:ext cx="4038600" cy="23622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2_servic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NA2_services</Template>
  <TotalTime>19</TotalTime>
  <Words>2149</Words>
  <Application>Microsoft Office PowerPoint</Application>
  <PresentationFormat>On-screen Show (4:3)</PresentationFormat>
  <Paragraphs>475</Paragraphs>
  <Slides>71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73" baseType="lpstr">
      <vt:lpstr>NA2_services</vt:lpstr>
      <vt:lpstr>Custom Design</vt:lpstr>
      <vt:lpstr>Client Relationship Management webinar</vt:lpstr>
      <vt:lpstr>OUTLINE</vt:lpstr>
      <vt:lpstr>I. MOTIVATIONS</vt:lpstr>
      <vt:lpstr>MOTIVATIONS FOR AN  EGI CRM</vt:lpstr>
      <vt:lpstr>MOTIVATIONS FOR AN EGI CRM</vt:lpstr>
      <vt:lpstr>EGI CRM: USE CASES</vt:lpstr>
      <vt:lpstr>EGI CRM: USE CASES</vt:lpstr>
      <vt:lpstr>CURRENT SITUATION AND GOALS</vt:lpstr>
      <vt:lpstr>II. THE EGI CRM SYSTEM</vt:lpstr>
      <vt:lpstr>THE EGI CRM SYSTEM</vt:lpstr>
      <vt:lpstr>THE EGI CRM SYSTEM</vt:lpstr>
      <vt:lpstr>THE EGI CRM SYSTEM – ORGANIZATION DEFINITION</vt:lpstr>
      <vt:lpstr>THE EGI CRM SYSTEM – ORGANIZATION GOALS</vt:lpstr>
      <vt:lpstr>THE EGI CRM SYSTEM –  CONTACT DEFINITION</vt:lpstr>
      <vt:lpstr>THE EGI CRM SYSTEM –  CONTACT GOALS</vt:lpstr>
      <vt:lpstr>III. DUTIES AND OBJECTIVES</vt:lpstr>
      <vt:lpstr>DUTIES AND OBJECTIVES</vt:lpstr>
      <vt:lpstr>DUTIES AND OBJECTIVES</vt:lpstr>
      <vt:lpstr>IV. WORKING WITH CRM</vt:lpstr>
      <vt:lpstr>WORKING WITH CRM - ACCESS</vt:lpstr>
      <vt:lpstr>WORKING WITH CRM - ACCESS</vt:lpstr>
      <vt:lpstr>WORKING WITH CRM - HOME</vt:lpstr>
      <vt:lpstr>WORKING WITH CRM - HOME</vt:lpstr>
      <vt:lpstr>WORKING WITH CRM - HOME</vt:lpstr>
      <vt:lpstr>WORKING WITH CRM - BROWSE</vt:lpstr>
      <vt:lpstr>WORKING WITH CRM - BROWSE</vt:lpstr>
      <vt:lpstr>WORKING WITH CRM - BROWSE</vt:lpstr>
      <vt:lpstr>WORKING WITH CRM - BROWSE</vt:lpstr>
      <vt:lpstr>WORKING WITH CRM - BROWSE</vt:lpstr>
      <vt:lpstr>WORKING WITH CRM - BROWSE</vt:lpstr>
      <vt:lpstr>WORKING WITH CRM –  VIEW A RECORD</vt:lpstr>
      <vt:lpstr>WORKING WITH CRM –  VIEW A RECORD</vt:lpstr>
      <vt:lpstr>WORKING WITH CRM –  EDIT A RECORD</vt:lpstr>
      <vt:lpstr>WORKING WITH CRM –  EDIT A RECORD</vt:lpstr>
      <vt:lpstr>WORKING WITH CRM –  VIEW THE MODIFIED RECORD</vt:lpstr>
      <vt:lpstr>WORKING WITH CRM –  ASSOCIATE A CONTACT</vt:lpstr>
      <vt:lpstr>WORKING WITH CRM –  ASSOCIATE A CONTACT</vt:lpstr>
      <vt:lpstr>WORKING WITH CRM –  ASSOCIATE A CONTACT</vt:lpstr>
      <vt:lpstr>WORKING WITH CRM –  ASSOCIATE A CONTACT</vt:lpstr>
      <vt:lpstr>WORKING WITH CRM –  ASSOCIATE A CONTACT</vt:lpstr>
      <vt:lpstr>WORKING WITH CRM –  ASSOCIATE A CONTACT</vt:lpstr>
      <vt:lpstr>WORKING WITH CRM –  VIEW A CONTACT</vt:lpstr>
      <vt:lpstr>V. RECALL TASKS</vt:lpstr>
      <vt:lpstr>  RECALL NILS TASKS</vt:lpstr>
      <vt:lpstr>RECALL NILS TASKS</vt:lpstr>
      <vt:lpstr>RECALL NILS TASKS</vt:lpstr>
      <vt:lpstr>RECALL NILS TASKS</vt:lpstr>
      <vt:lpstr>FINAL REMARKS</vt:lpstr>
      <vt:lpstr>IV. AUXILIARY INFORMATION FOR WORKING WITH CRM</vt:lpstr>
      <vt:lpstr>WORKING WITH CRM –  MAIN TOOLBAR</vt:lpstr>
      <vt:lpstr>WORKING WITH CRM – LISTING ORGANIZATION</vt:lpstr>
      <vt:lpstr>WORKING WITH CRM –  LISTING ORGANIZATIONS</vt:lpstr>
      <vt:lpstr>WORKING WITH CRM – FILTERING ORGANIZATIONS</vt:lpstr>
      <vt:lpstr>WORKING WITH CRM – SORTING ORGANIZATIONS</vt:lpstr>
      <vt:lpstr>WORKING WITH CRM –  BROWSING ORGANIZATIONS</vt:lpstr>
      <vt:lpstr>WORKING WITH CRM – BASIC ORGANIZATION SEARCH</vt:lpstr>
      <vt:lpstr>WORKING WITH CRM – ADVANCED ORGANIZATION SEARCH</vt:lpstr>
      <vt:lpstr>WORKING WITH CRM – ADVANCED ORGANIZATION SEARCH</vt:lpstr>
      <vt:lpstr>WORKING WITH CRM – CREATING ORGANIZATIONS</vt:lpstr>
      <vt:lpstr>WORKING WITH CRM – CREATING ORGANIZATIONS</vt:lpstr>
      <vt:lpstr>WORKING WITH CRM – CREATING ORGANIZATIONS</vt:lpstr>
      <vt:lpstr>WORKING WITH CRM – CREATING ORGANIZATIONS</vt:lpstr>
      <vt:lpstr>WORKING WITH CRM – CREATING ORGANIZATIONS</vt:lpstr>
      <vt:lpstr>WORKING WITH CRM – CREATING ORGANIZATIONS</vt:lpstr>
      <vt:lpstr>WORKING WITH CRM – CREATING ORGANIZATIONS</vt:lpstr>
      <vt:lpstr>WORKING WITH CRM - CONTACTS</vt:lpstr>
      <vt:lpstr>WORKING WITH CRM –  CREATING CONTACTS</vt:lpstr>
      <vt:lpstr>WORKING WITH CRM – CREATING CONTACTS</vt:lpstr>
      <vt:lpstr>  WORKING WITH CRM – EXPORT DATA IN CVS</vt:lpstr>
      <vt:lpstr>  WORKING WITH CRM - METRICS</vt:lpstr>
      <vt:lpstr> WORKING WITH CRM - METRICS</vt:lpstr>
    </vt:vector>
  </TitlesOfParts>
  <Company>Nikhef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gergely.sipos</dc:creator>
  <cp:lastModifiedBy>jorge</cp:lastModifiedBy>
  <cp:revision>499</cp:revision>
  <dcterms:created xsi:type="dcterms:W3CDTF">2013-01-28T12:36:14Z</dcterms:created>
  <dcterms:modified xsi:type="dcterms:W3CDTF">2013-06-05T18:48:29Z</dcterms:modified>
</cp:coreProperties>
</file>