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4"/>
  </p:notesMasterIdLst>
  <p:handoutMasterIdLst>
    <p:handoutMasterId r:id="rId115"/>
  </p:handoutMasterIdLst>
  <p:sldIdLst>
    <p:sldId id="338" r:id="rId4"/>
    <p:sldId id="477" r:id="rId5"/>
    <p:sldId id="377" r:id="rId6"/>
    <p:sldId id="383" r:id="rId7"/>
    <p:sldId id="379" r:id="rId8"/>
    <p:sldId id="380" r:id="rId9"/>
    <p:sldId id="399" r:id="rId10"/>
    <p:sldId id="398" r:id="rId11"/>
    <p:sldId id="484" r:id="rId12"/>
    <p:sldId id="527" r:id="rId13"/>
    <p:sldId id="418" r:id="rId14"/>
    <p:sldId id="388" r:id="rId15"/>
    <p:sldId id="390" r:id="rId16"/>
    <p:sldId id="486" r:id="rId17"/>
    <p:sldId id="467" r:id="rId18"/>
    <p:sldId id="468" r:id="rId19"/>
    <p:sldId id="469" r:id="rId20"/>
    <p:sldId id="528" r:id="rId21"/>
    <p:sldId id="529" r:id="rId22"/>
    <p:sldId id="530" r:id="rId23"/>
    <p:sldId id="531" r:id="rId24"/>
    <p:sldId id="419" r:id="rId25"/>
    <p:sldId id="420" r:id="rId26"/>
    <p:sldId id="421" r:id="rId27"/>
    <p:sldId id="493" r:id="rId28"/>
    <p:sldId id="405" r:id="rId29"/>
    <p:sldId id="408" r:id="rId30"/>
    <p:sldId id="424" r:id="rId31"/>
    <p:sldId id="425" r:id="rId32"/>
    <p:sldId id="427" r:id="rId33"/>
    <p:sldId id="480" r:id="rId34"/>
    <p:sldId id="428" r:id="rId35"/>
    <p:sldId id="431" r:id="rId36"/>
    <p:sldId id="432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525" r:id="rId46"/>
    <p:sldId id="526" r:id="rId47"/>
    <p:sldId id="446" r:id="rId48"/>
    <p:sldId id="447" r:id="rId49"/>
    <p:sldId id="448" r:id="rId50"/>
    <p:sldId id="449" r:id="rId51"/>
    <p:sldId id="310" r:id="rId52"/>
    <p:sldId id="402" r:id="rId53"/>
    <p:sldId id="311" r:id="rId54"/>
    <p:sldId id="312" r:id="rId55"/>
    <p:sldId id="314" r:id="rId56"/>
    <p:sldId id="317" r:id="rId57"/>
    <p:sldId id="319" r:id="rId58"/>
    <p:sldId id="316" r:id="rId59"/>
    <p:sldId id="320" r:id="rId60"/>
    <p:sldId id="318" r:id="rId61"/>
    <p:sldId id="322" r:id="rId62"/>
    <p:sldId id="321" r:id="rId63"/>
    <p:sldId id="324" r:id="rId64"/>
    <p:sldId id="325" r:id="rId65"/>
    <p:sldId id="326" r:id="rId66"/>
    <p:sldId id="450" r:id="rId67"/>
    <p:sldId id="451" r:id="rId68"/>
    <p:sldId id="452" r:id="rId69"/>
    <p:sldId id="453" r:id="rId70"/>
    <p:sldId id="454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99" r:id="rId79"/>
    <p:sldId id="501" r:id="rId80"/>
    <p:sldId id="517" r:id="rId81"/>
    <p:sldId id="518" r:id="rId82"/>
    <p:sldId id="519" r:id="rId83"/>
    <p:sldId id="520" r:id="rId84"/>
    <p:sldId id="504" r:id="rId85"/>
    <p:sldId id="505" r:id="rId86"/>
    <p:sldId id="506" r:id="rId87"/>
    <p:sldId id="510" r:id="rId88"/>
    <p:sldId id="511" r:id="rId89"/>
    <p:sldId id="512" r:id="rId90"/>
    <p:sldId id="513" r:id="rId91"/>
    <p:sldId id="514" r:id="rId92"/>
    <p:sldId id="515" r:id="rId93"/>
    <p:sldId id="516" r:id="rId94"/>
    <p:sldId id="414" r:id="rId95"/>
    <p:sldId id="352" r:id="rId96"/>
    <p:sldId id="358" r:id="rId97"/>
    <p:sldId id="359" r:id="rId98"/>
    <p:sldId id="353" r:id="rId99"/>
    <p:sldId id="354" r:id="rId100"/>
    <p:sldId id="360" r:id="rId101"/>
    <p:sldId id="361" r:id="rId102"/>
    <p:sldId id="362" r:id="rId103"/>
    <p:sldId id="355" r:id="rId104"/>
    <p:sldId id="357" r:id="rId105"/>
    <p:sldId id="328" r:id="rId106"/>
    <p:sldId id="423" r:id="rId107"/>
    <p:sldId id="393" r:id="rId108"/>
    <p:sldId id="475" r:id="rId109"/>
    <p:sldId id="478" r:id="rId110"/>
    <p:sldId id="473" r:id="rId111"/>
    <p:sldId id="479" r:id="rId112"/>
    <p:sldId id="284" r:id="rId1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82164" autoAdjust="0"/>
  </p:normalViewPr>
  <p:slideViewPr>
    <p:cSldViewPr showGuides="1">
      <p:cViewPr varScale="1">
        <p:scale>
          <a:sx n="63" d="100"/>
          <a:sy n="63" d="100"/>
        </p:scale>
        <p:origin x="-19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20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400" b="1" noProof="0" dirty="0" err="1" smtClean="0"/>
            <a:t>Heavy</a:t>
          </a:r>
          <a:r>
            <a:rPr lang="it-IT" sz="1400" b="1" noProof="0" dirty="0" smtClean="0"/>
            <a:t> </a:t>
          </a:r>
          <a:r>
            <a:rPr lang="it-IT" sz="1400" b="1" noProof="0" dirty="0" err="1" smtClean="0"/>
            <a:t>computation</a:t>
          </a:r>
          <a:r>
            <a:rPr lang="it-IT" sz="1400" b="1" noProof="0" dirty="0" smtClean="0"/>
            <a:t> and large </a:t>
          </a:r>
          <a:r>
            <a:rPr lang="it-IT" sz="1400" b="1" noProof="0" dirty="0" err="1" smtClean="0"/>
            <a:t>memory</a:t>
          </a:r>
          <a:endParaRPr lang="en-GB" sz="14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400" b="1" noProof="0" dirty="0" smtClean="0"/>
            <a:t>Web service</a:t>
          </a:r>
          <a:endParaRPr lang="en-GB" sz="14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400" b="1" noProof="0" dirty="0" err="1" smtClean="0"/>
            <a:t>Manage</a:t>
          </a:r>
          <a:r>
            <a:rPr lang="it-IT" sz="1400" b="1" noProof="0" dirty="0" smtClean="0"/>
            <a:t> large </a:t>
          </a:r>
          <a:r>
            <a:rPr lang="it-IT" sz="1400" b="1" noProof="0" dirty="0" err="1" smtClean="0"/>
            <a:t>datasets</a:t>
          </a:r>
          <a:endParaRPr lang="en-GB" sz="14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A5733-26CE-4D38-B100-1AC538515323}" type="presOf" srcId="{91DA2045-1738-B648-973E-49B795DD32D0}" destId="{485EE53E-2622-7D42-A4C9-D7F305E1EF21}" srcOrd="0" destOrd="0" presId="urn:microsoft.com/office/officeart/2005/8/layout/vList5"/>
    <dgm:cxn modelId="{74F6567A-E5D5-4836-A783-FA2ACF207731}" type="presOf" srcId="{BB15D35A-33A0-4722-92A5-F0A9B32DB89A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DE705F90-B8E0-4DAF-BD78-C85F69AE86D1}" type="presOf" srcId="{3EFECC13-FE4F-2240-816B-14032C136543}" destId="{DBBB9663-FCED-C74C-9916-8B06EA51FFFE}" srcOrd="0" destOrd="0" presId="urn:microsoft.com/office/officeart/2005/8/layout/vList5"/>
    <dgm:cxn modelId="{58CC8F76-64B6-4AA2-92DD-36D26CB22106}" type="presOf" srcId="{DF952468-43A0-41D9-8597-6C2F630FA64E}" destId="{3E2056DF-E964-5048-A380-E6EBE5B741FB}" srcOrd="0" destOrd="2" presId="urn:microsoft.com/office/officeart/2005/8/layout/vList5"/>
    <dgm:cxn modelId="{139A9A50-FDC8-413B-83A9-2B89A5461E45}" type="presOf" srcId="{3DDFAD20-F569-430B-9252-46D9AC74D737}" destId="{459ED9AC-3365-4D47-AB35-0C201C7CA26F}" srcOrd="0" destOrd="0" presId="urn:microsoft.com/office/officeart/2005/8/layout/vList5"/>
    <dgm:cxn modelId="{9539C3CB-96A2-4C47-8094-F84A79393E25}" type="presOf" srcId="{9C7FFCED-14CE-7644-813A-7A2D024A4965}" destId="{3E2056DF-E964-5048-A380-E6EBE5B741FB}" srcOrd="0" destOrd="1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CABD6DC5-C131-4D1D-B99E-1D12A01F76F7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7B516037-323C-443D-8FF9-7EB82E1F331F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E1DF601-79EE-4A88-94C2-7D149D15E36B}" type="presParOf" srcId="{8849C30C-C12E-724A-885E-DF03434CD769}" destId="{882772B1-7901-584A-A5D2-9DAE8A3F5946}" srcOrd="0" destOrd="0" presId="urn:microsoft.com/office/officeart/2005/8/layout/vList5"/>
    <dgm:cxn modelId="{45796D21-9FB0-4D40-83CD-41D3E48FE5FF}" type="presParOf" srcId="{882772B1-7901-584A-A5D2-9DAE8A3F5946}" destId="{485EE53E-2622-7D42-A4C9-D7F305E1EF21}" srcOrd="0" destOrd="0" presId="urn:microsoft.com/office/officeart/2005/8/layout/vList5"/>
    <dgm:cxn modelId="{D57A5DFF-159A-4D19-AE68-3EACF6B24600}" type="presParOf" srcId="{882772B1-7901-584A-A5D2-9DAE8A3F5946}" destId="{3E2056DF-E964-5048-A380-E6EBE5B741FB}" srcOrd="1" destOrd="0" presId="urn:microsoft.com/office/officeart/2005/8/layout/vList5"/>
    <dgm:cxn modelId="{EAFA12E9-2FEE-4B29-85FC-5823263AE2C9}" type="presParOf" srcId="{8849C30C-C12E-724A-885E-DF03434CD769}" destId="{E30A85D9-F3C1-924B-BDCF-A91150CDEECC}" srcOrd="1" destOrd="0" presId="urn:microsoft.com/office/officeart/2005/8/layout/vList5"/>
    <dgm:cxn modelId="{56168A49-7F78-4BE6-9BDF-6196E1A451EC}" type="presParOf" srcId="{8849C30C-C12E-724A-885E-DF03434CD769}" destId="{E425D782-B3CA-3E43-A5C2-E35B35753950}" srcOrd="2" destOrd="0" presId="urn:microsoft.com/office/officeart/2005/8/layout/vList5"/>
    <dgm:cxn modelId="{8A9B8B03-490B-4454-9AC2-1108E62EA6B6}" type="presParOf" srcId="{E425D782-B3CA-3E43-A5C2-E35B35753950}" destId="{DBBB9663-FCED-C74C-9916-8B06EA51FFFE}" srcOrd="0" destOrd="0" presId="urn:microsoft.com/office/officeart/2005/8/layout/vList5"/>
    <dgm:cxn modelId="{3E6CA69C-FBD7-44DE-BDDB-6EE089A4AC78}" type="presParOf" srcId="{E425D782-B3CA-3E43-A5C2-E35B35753950}" destId="{B6F6B977-D3DD-B441-B4B6-9DA3723DEE4E}" srcOrd="1" destOrd="0" presId="urn:microsoft.com/office/officeart/2005/8/layout/vList5"/>
    <dgm:cxn modelId="{0E084570-FA9B-4F54-8EB1-B61108E14A64}" type="presParOf" srcId="{8849C30C-C12E-724A-885E-DF03434CD769}" destId="{11D20ED9-3E92-CC47-82E6-ABA98AB55F9E}" srcOrd="3" destOrd="0" presId="urn:microsoft.com/office/officeart/2005/8/layout/vList5"/>
    <dgm:cxn modelId="{13D34B2B-A628-47E4-A7C3-EF864A86DBD5}" type="presParOf" srcId="{8849C30C-C12E-724A-885E-DF03434CD769}" destId="{FE79CB4A-2652-45B4-8592-F4735A9C7B05}" srcOrd="4" destOrd="0" presId="urn:microsoft.com/office/officeart/2005/8/layout/vList5"/>
    <dgm:cxn modelId="{234D38BE-6EBF-4ED9-9A61-358C860D125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4C0E8D-1AE0-B942-81AF-FCA3B1335D12}" type="presOf" srcId="{3EFECC13-FE4F-2240-816B-14032C136543}" destId="{DBBB9663-FCED-C74C-9916-8B06EA51FFFE}" srcOrd="0" destOrd="0" presId="urn:microsoft.com/office/officeart/2005/8/layout/vList5"/>
    <dgm:cxn modelId="{5869F764-4F87-514A-90E7-92E98ED58E2E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9EB8E2DA-0D05-8F4F-A88A-B90B68F4FD27}" type="presOf" srcId="{9C7FFCED-14CE-7644-813A-7A2D024A4965}" destId="{3E2056DF-E964-5048-A380-E6EBE5B741FB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CFC268A0-7267-8B49-9129-50D5365116E8}" type="presOf" srcId="{AA4356EB-692D-284F-98C1-2B6937442E3F}" destId="{B6F6B977-D3DD-B441-B4B6-9DA3723DEE4E}" srcOrd="0" destOrd="0" presId="urn:microsoft.com/office/officeart/2005/8/layout/vList5"/>
    <dgm:cxn modelId="{125A861B-5087-154E-AB59-3887894E6B2A}" type="presOf" srcId="{CB77300B-15C3-42E8-8338-C93925A787CF}" destId="{3E2056DF-E964-5048-A380-E6EBE5B741FB}" srcOrd="0" destOrd="1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9748DA08-64DC-C94E-BE50-760782E1DA79}" type="presOf" srcId="{91DA2045-1738-B648-973E-49B795DD32D0}" destId="{485EE53E-2622-7D42-A4C9-D7F305E1EF21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E8ACB467-8B29-9947-B76E-9726B6B667C8}" type="presOf" srcId="{3DDFAD20-F569-430B-9252-46D9AC74D737}" destId="{459ED9AC-3365-4D47-AB35-0C201C7CA26F}" srcOrd="0" destOrd="0" presId="urn:microsoft.com/office/officeart/2005/8/layout/vList5"/>
    <dgm:cxn modelId="{45EFF240-24E3-004E-B599-C1A0EA77ABE0}" type="presParOf" srcId="{8849C30C-C12E-724A-885E-DF03434CD769}" destId="{882772B1-7901-584A-A5D2-9DAE8A3F5946}" srcOrd="0" destOrd="0" presId="urn:microsoft.com/office/officeart/2005/8/layout/vList5"/>
    <dgm:cxn modelId="{A5B63DED-D12A-294F-9A4F-2234F7522650}" type="presParOf" srcId="{882772B1-7901-584A-A5D2-9DAE8A3F5946}" destId="{485EE53E-2622-7D42-A4C9-D7F305E1EF21}" srcOrd="0" destOrd="0" presId="urn:microsoft.com/office/officeart/2005/8/layout/vList5"/>
    <dgm:cxn modelId="{6FE79DBC-E8E2-A648-B210-B4B8EAD1EB91}" type="presParOf" srcId="{882772B1-7901-584A-A5D2-9DAE8A3F5946}" destId="{3E2056DF-E964-5048-A380-E6EBE5B741FB}" srcOrd="1" destOrd="0" presId="urn:microsoft.com/office/officeart/2005/8/layout/vList5"/>
    <dgm:cxn modelId="{F5DC2D83-D8FE-B74F-AD82-76205783F756}" type="presParOf" srcId="{8849C30C-C12E-724A-885E-DF03434CD769}" destId="{E30A85D9-F3C1-924B-BDCF-A91150CDEECC}" srcOrd="1" destOrd="0" presId="urn:microsoft.com/office/officeart/2005/8/layout/vList5"/>
    <dgm:cxn modelId="{3D9CC428-26B1-5940-8DCC-F49E1BD679D6}" type="presParOf" srcId="{8849C30C-C12E-724A-885E-DF03434CD769}" destId="{E425D782-B3CA-3E43-A5C2-E35B35753950}" srcOrd="2" destOrd="0" presId="urn:microsoft.com/office/officeart/2005/8/layout/vList5"/>
    <dgm:cxn modelId="{ED99E054-829F-BF4B-8597-35FFEF3C5A28}" type="presParOf" srcId="{E425D782-B3CA-3E43-A5C2-E35B35753950}" destId="{DBBB9663-FCED-C74C-9916-8B06EA51FFFE}" srcOrd="0" destOrd="0" presId="urn:microsoft.com/office/officeart/2005/8/layout/vList5"/>
    <dgm:cxn modelId="{C43DFE8E-DC4C-B240-80AD-DAA1D15E6D06}" type="presParOf" srcId="{E425D782-B3CA-3E43-A5C2-E35B35753950}" destId="{B6F6B977-D3DD-B441-B4B6-9DA3723DEE4E}" srcOrd="1" destOrd="0" presId="urn:microsoft.com/office/officeart/2005/8/layout/vList5"/>
    <dgm:cxn modelId="{F4E7D256-0BBE-F54A-8D00-946BBB7C5682}" type="presParOf" srcId="{8849C30C-C12E-724A-885E-DF03434CD769}" destId="{11D20ED9-3E92-CC47-82E6-ABA98AB55F9E}" srcOrd="3" destOrd="0" presId="urn:microsoft.com/office/officeart/2005/8/layout/vList5"/>
    <dgm:cxn modelId="{D1AA72F7-E7D1-004A-8D31-EC48255E9C9A}" type="presParOf" srcId="{8849C30C-C12E-724A-885E-DF03434CD769}" destId="{FE79CB4A-2652-45B4-8592-F4735A9C7B05}" srcOrd="4" destOrd="0" presId="urn:microsoft.com/office/officeart/2005/8/layout/vList5"/>
    <dgm:cxn modelId="{5F2DFC8D-9B88-9846-8B8A-42532A5DEAD5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Hydrology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5C4FC0-6255-9E44-8FA2-171D0B7B8BF0}" type="presOf" srcId="{D39258BA-2621-4142-B13E-7326923D55D4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40193D9D-66F3-9A4D-985C-F8E96B986C73}" type="presOf" srcId="{9C7FFCED-14CE-7644-813A-7A2D024A4965}" destId="{3E2056DF-E964-5048-A380-E6EBE5B741FB}" srcOrd="0" destOrd="1" presId="urn:microsoft.com/office/officeart/2005/8/layout/vList5"/>
    <dgm:cxn modelId="{823F0375-3530-DD4F-8ABF-DCE0876314DC}" type="presOf" srcId="{CB77300B-15C3-42E8-8338-C93925A787CF}" destId="{3E2056DF-E964-5048-A380-E6EBE5B741FB}" srcOrd="0" destOrd="2" presId="urn:microsoft.com/office/officeart/2005/8/layout/vList5"/>
    <dgm:cxn modelId="{1846B74B-51D8-F245-9357-8C0D7C4D0CB9}" type="presOf" srcId="{3DDFAD20-F569-430B-9252-46D9AC74D737}" destId="{459ED9AC-3365-4D47-AB35-0C201C7CA26F}" srcOrd="0" destOrd="0" presId="urn:microsoft.com/office/officeart/2005/8/layout/vList5"/>
    <dgm:cxn modelId="{C4B74E67-5B9E-9E45-8470-4859EB60C54A}" type="presOf" srcId="{91DA2045-1738-B648-973E-49B795DD32D0}" destId="{485EE53E-2622-7D42-A4C9-D7F305E1EF21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2" destOrd="0" parTransId="{7A687B55-39C1-42EA-8EBC-79BAEB5D8017}" sibTransId="{33415345-4C2E-4353-B2C1-98B5C2A4F8B6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EFBE32A8-B922-E446-8A84-F74D07E88C8C}" type="presOf" srcId="{3EFECC13-FE4F-2240-816B-14032C136543}" destId="{DBBB9663-FCED-C74C-9916-8B06EA51FFFE}" srcOrd="0" destOrd="0" presId="urn:microsoft.com/office/officeart/2005/8/layout/vList5"/>
    <dgm:cxn modelId="{F56FE927-ACDA-BC47-BFB0-7E8AC5AB2F35}" type="presOf" srcId="{53DE6BF7-D782-7F4C-A42E-7176629894CE}" destId="{8849C30C-C12E-724A-885E-DF03434CD769}" srcOrd="0" destOrd="0" presId="urn:microsoft.com/office/officeart/2005/8/layout/vList5"/>
    <dgm:cxn modelId="{6F991D73-F866-1349-82AE-BBFC12FE3178}" type="presOf" srcId="{AA4356EB-692D-284F-98C1-2B6937442E3F}" destId="{B6F6B977-D3DD-B441-B4B6-9DA3723DEE4E}" srcOrd="0" destOrd="0" presId="urn:microsoft.com/office/officeart/2005/8/layout/vList5"/>
    <dgm:cxn modelId="{B9F84D4B-F107-2545-A410-FEBB8D7ED940}" type="presParOf" srcId="{8849C30C-C12E-724A-885E-DF03434CD769}" destId="{882772B1-7901-584A-A5D2-9DAE8A3F5946}" srcOrd="0" destOrd="0" presId="urn:microsoft.com/office/officeart/2005/8/layout/vList5"/>
    <dgm:cxn modelId="{0513E45F-DD6C-804E-96E9-899D5F3375D3}" type="presParOf" srcId="{882772B1-7901-584A-A5D2-9DAE8A3F5946}" destId="{485EE53E-2622-7D42-A4C9-D7F305E1EF21}" srcOrd="0" destOrd="0" presId="urn:microsoft.com/office/officeart/2005/8/layout/vList5"/>
    <dgm:cxn modelId="{E0A4EEA3-364B-F347-97B5-E14770D5C676}" type="presParOf" srcId="{882772B1-7901-584A-A5D2-9DAE8A3F5946}" destId="{3E2056DF-E964-5048-A380-E6EBE5B741FB}" srcOrd="1" destOrd="0" presId="urn:microsoft.com/office/officeart/2005/8/layout/vList5"/>
    <dgm:cxn modelId="{2546EB64-2DC8-4C47-98DB-25E059C225EB}" type="presParOf" srcId="{8849C30C-C12E-724A-885E-DF03434CD769}" destId="{E30A85D9-F3C1-924B-BDCF-A91150CDEECC}" srcOrd="1" destOrd="0" presId="urn:microsoft.com/office/officeart/2005/8/layout/vList5"/>
    <dgm:cxn modelId="{C98EBBC0-96D7-0645-86B2-E243075C1464}" type="presParOf" srcId="{8849C30C-C12E-724A-885E-DF03434CD769}" destId="{E425D782-B3CA-3E43-A5C2-E35B35753950}" srcOrd="2" destOrd="0" presId="urn:microsoft.com/office/officeart/2005/8/layout/vList5"/>
    <dgm:cxn modelId="{6FC68143-CEB3-EF45-A043-844909E0DEF5}" type="presParOf" srcId="{E425D782-B3CA-3E43-A5C2-E35B35753950}" destId="{DBBB9663-FCED-C74C-9916-8B06EA51FFFE}" srcOrd="0" destOrd="0" presId="urn:microsoft.com/office/officeart/2005/8/layout/vList5"/>
    <dgm:cxn modelId="{106BF9C1-B821-BF4D-AE0B-894F2010BF1F}" type="presParOf" srcId="{E425D782-B3CA-3E43-A5C2-E35B35753950}" destId="{B6F6B977-D3DD-B441-B4B6-9DA3723DEE4E}" srcOrd="1" destOrd="0" presId="urn:microsoft.com/office/officeart/2005/8/layout/vList5"/>
    <dgm:cxn modelId="{E72F0B12-3BE8-7744-AE71-656353A263A6}" type="presParOf" srcId="{8849C30C-C12E-724A-885E-DF03434CD769}" destId="{11D20ED9-3E92-CC47-82E6-ABA98AB55F9E}" srcOrd="3" destOrd="0" presId="urn:microsoft.com/office/officeart/2005/8/layout/vList5"/>
    <dgm:cxn modelId="{68EF1214-7961-4140-A02D-DCBA7A970105}" type="presParOf" srcId="{8849C30C-C12E-724A-885E-DF03434CD769}" destId="{FE79CB4A-2652-45B4-8592-F4735A9C7B05}" srcOrd="4" destOrd="0" presId="urn:microsoft.com/office/officeart/2005/8/layout/vList5"/>
    <dgm:cxn modelId="{9E8323C2-C47E-ED43-9D18-FDE4CB30A920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smtClean="0"/>
            <a:t>Digital Archives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13D79B-3EA6-8346-BDBF-0E38F349580A}" type="presOf" srcId="{3DDFAD20-F569-430B-9252-46D9AC74D737}" destId="{459ED9AC-3365-4D47-AB35-0C201C7CA26F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6E31C56A-B5DE-2E4C-8E87-577549223150}" type="presOf" srcId="{3EFECC13-FE4F-2240-816B-14032C136543}" destId="{DBBB9663-FCED-C74C-9916-8B06EA51FFFE}" srcOrd="0" destOrd="0" presId="urn:microsoft.com/office/officeart/2005/8/layout/vList5"/>
    <dgm:cxn modelId="{54269D50-F2FF-244B-BDE5-8EE1680221CC}" type="presOf" srcId="{AA4356EB-692D-284F-98C1-2B6937442E3F}" destId="{B6F6B977-D3DD-B441-B4B6-9DA3723DEE4E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DBD6A765-0D5F-7642-AE07-F99A1F64EE40}" type="presOf" srcId="{53DE6BF7-D782-7F4C-A42E-7176629894CE}" destId="{8849C30C-C12E-724A-885E-DF03434CD769}" srcOrd="0" destOrd="0" presId="urn:microsoft.com/office/officeart/2005/8/layout/vList5"/>
    <dgm:cxn modelId="{8FDE01F7-9E8B-2C43-BDAB-D56FE792D724}" type="presOf" srcId="{91DA2045-1738-B648-973E-49B795DD32D0}" destId="{485EE53E-2622-7D42-A4C9-D7F305E1EF21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193D694A-9BFA-4248-B96B-BA4E0F07B9B1}" type="presOf" srcId="{D39258BA-2621-4142-B13E-7326923D55D4}" destId="{3E2056DF-E964-5048-A380-E6EBE5B741FB}" srcOrd="0" destOrd="0" presId="urn:microsoft.com/office/officeart/2005/8/layout/vList5"/>
    <dgm:cxn modelId="{066C92BE-CAAF-EA40-8AAF-97CC4C7F636D}" type="presParOf" srcId="{8849C30C-C12E-724A-885E-DF03434CD769}" destId="{882772B1-7901-584A-A5D2-9DAE8A3F5946}" srcOrd="0" destOrd="0" presId="urn:microsoft.com/office/officeart/2005/8/layout/vList5"/>
    <dgm:cxn modelId="{36B8EF40-1DA1-8548-B2B7-F824E429F4C2}" type="presParOf" srcId="{882772B1-7901-584A-A5D2-9DAE8A3F5946}" destId="{485EE53E-2622-7D42-A4C9-D7F305E1EF21}" srcOrd="0" destOrd="0" presId="urn:microsoft.com/office/officeart/2005/8/layout/vList5"/>
    <dgm:cxn modelId="{DA21CDC2-2009-4847-8427-198C4A7E8FE5}" type="presParOf" srcId="{882772B1-7901-584A-A5D2-9DAE8A3F5946}" destId="{3E2056DF-E964-5048-A380-E6EBE5B741FB}" srcOrd="1" destOrd="0" presId="urn:microsoft.com/office/officeart/2005/8/layout/vList5"/>
    <dgm:cxn modelId="{68BDD72E-7808-6A4D-81E4-0F0430040E43}" type="presParOf" srcId="{8849C30C-C12E-724A-885E-DF03434CD769}" destId="{E30A85D9-F3C1-924B-BDCF-A91150CDEECC}" srcOrd="1" destOrd="0" presId="urn:microsoft.com/office/officeart/2005/8/layout/vList5"/>
    <dgm:cxn modelId="{2C58EC70-2228-8347-B52D-69EFD798A864}" type="presParOf" srcId="{8849C30C-C12E-724A-885E-DF03434CD769}" destId="{E425D782-B3CA-3E43-A5C2-E35B35753950}" srcOrd="2" destOrd="0" presId="urn:microsoft.com/office/officeart/2005/8/layout/vList5"/>
    <dgm:cxn modelId="{E81DA35C-134E-2F43-B872-691276AF2CD8}" type="presParOf" srcId="{E425D782-B3CA-3E43-A5C2-E35B35753950}" destId="{DBBB9663-FCED-C74C-9916-8B06EA51FFFE}" srcOrd="0" destOrd="0" presId="urn:microsoft.com/office/officeart/2005/8/layout/vList5"/>
    <dgm:cxn modelId="{9D837A63-A912-A845-9256-0336108A8A72}" type="presParOf" srcId="{E425D782-B3CA-3E43-A5C2-E35B35753950}" destId="{B6F6B977-D3DD-B441-B4B6-9DA3723DEE4E}" srcOrd="1" destOrd="0" presId="urn:microsoft.com/office/officeart/2005/8/layout/vList5"/>
    <dgm:cxn modelId="{3DA5C799-3D82-7A4A-86F6-1909553EE214}" type="presParOf" srcId="{8849C30C-C12E-724A-885E-DF03434CD769}" destId="{11D20ED9-3E92-CC47-82E6-ABA98AB55F9E}" srcOrd="3" destOrd="0" presId="urn:microsoft.com/office/officeart/2005/8/layout/vList5"/>
    <dgm:cxn modelId="{EFE60FA7-82ED-F54C-BC4C-1EB233BBD164}" type="presParOf" srcId="{8849C30C-C12E-724A-885E-DF03434CD769}" destId="{FE79CB4A-2652-45B4-8592-F4735A9C7B05}" srcOrd="4" destOrd="0" presId="urn:microsoft.com/office/officeart/2005/8/layout/vList5"/>
    <dgm:cxn modelId="{ADE76BD6-297B-154D-9DF3-8430F7476297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Catania</a:t>
          </a:r>
          <a:br>
            <a:rPr lang="en-GB" sz="1600" dirty="0" smtClean="0"/>
          </a:br>
          <a:r>
            <a:rPr lang="en-GB" sz="1600" dirty="0" smtClean="0"/>
            <a:t>Science Gateway</a:t>
          </a:r>
          <a:endParaRPr lang="en-GB" sz="16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noProof="0" dirty="0" smtClean="0"/>
            <a:t>Slipstream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smtClean="0"/>
            <a:t>COMPSs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AA1126-E00A-45F7-A53E-81C9F8D9BB12}" type="presOf" srcId="{84A79093-DE52-A445-BF25-7E479107B21F}" destId="{5E680ADE-353C-CB48-9D0E-4EBB4FEEBAF5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80B02104-B139-419C-8A26-255FC6D6CFA9}" type="presOf" srcId="{91DA2045-1738-B648-973E-49B795DD32D0}" destId="{485EE53E-2622-7D42-A4C9-D7F305E1EF21}" srcOrd="0" destOrd="0" presId="urn:microsoft.com/office/officeart/2005/8/layout/vList5"/>
    <dgm:cxn modelId="{59F90993-24C4-487C-A81F-57353C7F7DE8}" type="presOf" srcId="{3EFECC13-FE4F-2240-816B-14032C136543}" destId="{DBBB9663-FCED-C74C-9916-8B06EA51FFFE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C92C3B9D-7E4E-4713-B5E1-937BC6947BF9}" type="presOf" srcId="{53DE6BF7-D782-7F4C-A42E-7176629894CE}" destId="{8849C30C-C12E-724A-885E-DF03434CD769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3CB3E1E8-296D-4AEE-8A9E-109D3F7EDF71}" type="presParOf" srcId="{8849C30C-C12E-724A-885E-DF03434CD769}" destId="{882772B1-7901-584A-A5D2-9DAE8A3F5946}" srcOrd="0" destOrd="0" presId="urn:microsoft.com/office/officeart/2005/8/layout/vList5"/>
    <dgm:cxn modelId="{45F88579-572C-4923-88C4-1C253110239E}" type="presParOf" srcId="{882772B1-7901-584A-A5D2-9DAE8A3F5946}" destId="{485EE53E-2622-7D42-A4C9-D7F305E1EF21}" srcOrd="0" destOrd="0" presId="urn:microsoft.com/office/officeart/2005/8/layout/vList5"/>
    <dgm:cxn modelId="{B1C2CE44-7B12-45D3-B032-ABF186F712BB}" type="presParOf" srcId="{8849C30C-C12E-724A-885E-DF03434CD769}" destId="{E30A85D9-F3C1-924B-BDCF-A91150CDEECC}" srcOrd="1" destOrd="0" presId="urn:microsoft.com/office/officeart/2005/8/layout/vList5"/>
    <dgm:cxn modelId="{2903589D-854D-4A4C-89B5-F6C7126AB0AC}" type="presParOf" srcId="{8849C30C-C12E-724A-885E-DF03434CD769}" destId="{E425D782-B3CA-3E43-A5C2-E35B35753950}" srcOrd="2" destOrd="0" presId="urn:microsoft.com/office/officeart/2005/8/layout/vList5"/>
    <dgm:cxn modelId="{F2D5B4C3-6BC8-403F-BADE-B70C30F7C1B6}" type="presParOf" srcId="{E425D782-B3CA-3E43-A5C2-E35B35753950}" destId="{DBBB9663-FCED-C74C-9916-8B06EA51FFFE}" srcOrd="0" destOrd="0" presId="urn:microsoft.com/office/officeart/2005/8/layout/vList5"/>
    <dgm:cxn modelId="{BDB23F1B-9A0D-4CBD-B414-9D6794E36ED5}" type="presParOf" srcId="{8849C30C-C12E-724A-885E-DF03434CD769}" destId="{11D20ED9-3E92-CC47-82E6-ABA98AB55F9E}" srcOrd="3" destOrd="0" presId="urn:microsoft.com/office/officeart/2005/8/layout/vList5"/>
    <dgm:cxn modelId="{200816D8-D05B-4E07-8255-CE014BDB127D}" type="presParOf" srcId="{8849C30C-C12E-724A-885E-DF03434CD769}" destId="{F1E89154-4D47-164E-96D6-75F18E86A916}" srcOrd="4" destOrd="0" presId="urn:microsoft.com/office/officeart/2005/8/layout/vList5"/>
    <dgm:cxn modelId="{B6EEC6A3-597F-444C-9CE7-0616BF1C5AEB}" type="presParOf" srcId="{F1E89154-4D47-164E-96D6-75F18E86A916}" destId="{5E680ADE-353C-CB48-9D0E-4EBB4FEEBA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VMDIRAC</a:t>
          </a:r>
          <a:endParaRPr lang="en-GB" sz="18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dirty="0" smtClean="0"/>
            <a:t>WS-PGRADE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err="1" smtClean="0"/>
            <a:t>Vcycle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E6755D-CF77-4853-8DA1-10FF57BC7CC7}" type="presOf" srcId="{84A79093-DE52-A445-BF25-7E479107B21F}" destId="{5E680ADE-353C-CB48-9D0E-4EBB4FEEBAF5}" srcOrd="0" destOrd="0" presId="urn:microsoft.com/office/officeart/2005/8/layout/vList5"/>
    <dgm:cxn modelId="{7B2F5546-7C8A-4806-A8AA-CF05DE9E6957}" type="presOf" srcId="{53DE6BF7-D782-7F4C-A42E-7176629894CE}" destId="{8849C30C-C12E-724A-885E-DF03434CD769}" srcOrd="0" destOrd="0" presId="urn:microsoft.com/office/officeart/2005/8/layout/vList5"/>
    <dgm:cxn modelId="{1C28337A-F060-4E45-B2DD-97AA9ABC07D2}" type="presOf" srcId="{3EFECC13-FE4F-2240-816B-14032C136543}" destId="{DBBB9663-FCED-C74C-9916-8B06EA51FFFE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04D6E8B8-5CA5-456B-857D-8AB98990B57E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91A61AE-AFBB-4FED-9EC6-42A9A8D97975}" type="presParOf" srcId="{8849C30C-C12E-724A-885E-DF03434CD769}" destId="{882772B1-7901-584A-A5D2-9DAE8A3F5946}" srcOrd="0" destOrd="0" presId="urn:microsoft.com/office/officeart/2005/8/layout/vList5"/>
    <dgm:cxn modelId="{D6F2FDBD-5B2A-407E-B6A4-AD29B367CD33}" type="presParOf" srcId="{882772B1-7901-584A-A5D2-9DAE8A3F5946}" destId="{485EE53E-2622-7D42-A4C9-D7F305E1EF21}" srcOrd="0" destOrd="0" presId="urn:microsoft.com/office/officeart/2005/8/layout/vList5"/>
    <dgm:cxn modelId="{4535C3B4-7FFA-4CEB-A836-DA16DF930160}" type="presParOf" srcId="{8849C30C-C12E-724A-885E-DF03434CD769}" destId="{E30A85D9-F3C1-924B-BDCF-A91150CDEECC}" srcOrd="1" destOrd="0" presId="urn:microsoft.com/office/officeart/2005/8/layout/vList5"/>
    <dgm:cxn modelId="{CFB7AFCB-CDC8-4C62-8E8E-24EC55A38F27}" type="presParOf" srcId="{8849C30C-C12E-724A-885E-DF03434CD769}" destId="{E425D782-B3CA-3E43-A5C2-E35B35753950}" srcOrd="2" destOrd="0" presId="urn:microsoft.com/office/officeart/2005/8/layout/vList5"/>
    <dgm:cxn modelId="{32114D85-1557-435E-8B2A-56CDBE246C3E}" type="presParOf" srcId="{E425D782-B3CA-3E43-A5C2-E35B35753950}" destId="{DBBB9663-FCED-C74C-9916-8B06EA51FFFE}" srcOrd="0" destOrd="0" presId="urn:microsoft.com/office/officeart/2005/8/layout/vList5"/>
    <dgm:cxn modelId="{A7A44D8C-90D1-4F20-8398-45BE891D9B6E}" type="presParOf" srcId="{8849C30C-C12E-724A-885E-DF03434CD769}" destId="{11D20ED9-3E92-CC47-82E6-ABA98AB55F9E}" srcOrd="3" destOrd="0" presId="urn:microsoft.com/office/officeart/2005/8/layout/vList5"/>
    <dgm:cxn modelId="{BDB1DA55-955F-426D-8CC3-9B3F4860F361}" type="presParOf" srcId="{8849C30C-C12E-724A-885E-DF03434CD769}" destId="{F1E89154-4D47-164E-96D6-75F18E86A916}" srcOrd="4" destOrd="0" presId="urn:microsoft.com/office/officeart/2005/8/layout/vList5"/>
    <dgm:cxn modelId="{87038745-550B-4B69-8C62-3A16ADD5364B}" type="presParOf" srcId="{F1E89154-4D47-164E-96D6-75F18E86A916}" destId="{5E680ADE-353C-CB48-9D0E-4EBB4FEEBA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 rIns="36000"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 rIns="36000"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 rIns="36000"/>
        <a:lstStyle/>
        <a:p>
          <a:r>
            <a:rPr lang="it-IT" sz="1600" noProof="0" dirty="0" smtClean="0"/>
            <a:t>Tutorials – CMD line, API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A09E90BA-62B1-4128-9C36-6D339C6570DA}">
      <dgm:prSet phldrT="[Texto]" custT="1"/>
      <dgm:spPr/>
      <dgm:t>
        <a:bodyPr/>
        <a:lstStyle/>
        <a:p>
          <a:r>
            <a:rPr lang="en-GB" sz="1600" noProof="0" dirty="0" smtClean="0"/>
            <a:t>SLAs, OLAs</a:t>
          </a:r>
          <a:endParaRPr lang="en-GB" sz="1600" noProof="0" dirty="0"/>
        </a:p>
      </dgm:t>
    </dgm:pt>
    <dgm:pt modelId="{04418B28-5106-430B-B39A-E914241F3AAC}" type="parTrans" cxnId="{65E0FC0A-4D94-4998-B45B-3996F7D7F635}">
      <dgm:prSet/>
      <dgm:spPr/>
      <dgm:t>
        <a:bodyPr/>
        <a:lstStyle/>
        <a:p>
          <a:endParaRPr lang="en-GB"/>
        </a:p>
      </dgm:t>
    </dgm:pt>
    <dgm:pt modelId="{6CE1B02D-4430-48A2-BEA8-44233730E791}" type="sibTrans" cxnId="{65E0FC0A-4D94-4998-B45B-3996F7D7F635}">
      <dgm:prSet/>
      <dgm:spPr/>
      <dgm:t>
        <a:bodyPr/>
        <a:lstStyle/>
        <a:p>
          <a:endParaRPr lang="en-GB"/>
        </a:p>
      </dgm:t>
    </dgm:pt>
    <dgm:pt modelId="{5A7032B8-C84F-4046-8037-A0AF77A2EDC9}">
      <dgm:prSet phldrT="[Texto]" custT="1"/>
      <dgm:spPr/>
      <dgm:t>
        <a:bodyPr/>
        <a:lstStyle/>
        <a:p>
          <a:r>
            <a:rPr lang="en-GB" sz="1600" noProof="0" dirty="0" smtClean="0"/>
            <a:t>Docker</a:t>
          </a:r>
          <a:endParaRPr lang="en-GB" sz="1600" noProof="0" dirty="0"/>
        </a:p>
      </dgm:t>
    </dgm:pt>
    <dgm:pt modelId="{9152CBA2-1F31-4C59-9BFB-DECFF7A7E818}" type="parTrans" cxnId="{E8A600C1-D3A9-4854-84BC-E6F2A127E63F}">
      <dgm:prSet/>
      <dgm:spPr/>
      <dgm:t>
        <a:bodyPr/>
        <a:lstStyle/>
        <a:p>
          <a:endParaRPr lang="en-GB"/>
        </a:p>
      </dgm:t>
    </dgm:pt>
    <dgm:pt modelId="{C600FB66-1749-48B6-875F-523D2347492F}" type="sibTrans" cxnId="{E8A600C1-D3A9-4854-84BC-E6F2A127E63F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98C7558-5AB3-4692-8120-36EDD4071EB1}" type="presOf" srcId="{5A7032B8-C84F-4046-8037-A0AF77A2EDC9}" destId="{B6F6B977-D3DD-B441-B4B6-9DA3723DEE4E}" srcOrd="0" destOrd="3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65E0FC0A-4D94-4998-B45B-3996F7D7F635}" srcId="{84A79093-DE52-A445-BF25-7E479107B21F}" destId="{A09E90BA-62B1-4128-9C36-6D339C6570DA}" srcOrd="2" destOrd="0" parTransId="{04418B28-5106-430B-B39A-E914241F3AAC}" sibTransId="{6CE1B02D-4430-48A2-BEA8-44233730E791}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E8A600C1-D3A9-4854-84BC-E6F2A127E63F}" srcId="{3EFECC13-FE4F-2240-816B-14032C136543}" destId="{5A7032B8-C84F-4046-8037-A0AF77A2EDC9}" srcOrd="3" destOrd="0" parTransId="{9152CBA2-1F31-4C59-9BFB-DECFF7A7E818}" sibTransId="{C600FB66-1749-48B6-875F-523D2347492F}"/>
    <dgm:cxn modelId="{3E259579-DCC8-47EE-8C15-623D67C0A3FA}" type="presOf" srcId="{A09E90BA-62B1-4128-9C36-6D339C6570DA}" destId="{53EFA311-C139-E245-9076-C8B47A922F38}" srcOrd="0" destOrd="2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smtClean="0"/>
            <a:t>Web service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Heavy</a:t>
          </a:r>
          <a:r>
            <a:rPr lang="it-IT" sz="1400" b="1" kern="1200" noProof="0" dirty="0" smtClean="0"/>
            <a:t> </a:t>
          </a:r>
          <a:r>
            <a:rPr lang="it-IT" sz="1400" b="1" kern="1200" noProof="0" dirty="0" err="1" smtClean="0"/>
            <a:t>computation</a:t>
          </a:r>
          <a:r>
            <a:rPr lang="it-IT" sz="1400" b="1" kern="1200" noProof="0" dirty="0" smtClean="0"/>
            <a:t> and large </a:t>
          </a:r>
          <a:r>
            <a:rPr lang="it-IT" sz="1400" b="1" kern="1200" noProof="0" dirty="0" err="1" smtClean="0"/>
            <a:t>memory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Manage</a:t>
          </a:r>
          <a:r>
            <a:rPr lang="it-IT" sz="1400" b="1" kern="1200" noProof="0" dirty="0" smtClean="0"/>
            <a:t> large </a:t>
          </a:r>
          <a:r>
            <a:rPr lang="it-IT" sz="1400" b="1" kern="1200" noProof="0" dirty="0" err="1" smtClean="0"/>
            <a:t>datasets</a:t>
          </a:r>
          <a:endParaRPr lang="en-GB" sz="14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Hydrology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Digital Archives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E53E-2622-7D42-A4C9-D7F305E1EF21}">
      <dsp:nvSpPr>
        <dsp:cNvPr id="0" name=""/>
        <dsp:cNvSpPr/>
      </dsp:nvSpPr>
      <dsp:spPr>
        <a:xfrm>
          <a:off x="1353181" y="0"/>
          <a:ext cx="1522329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Catania</a:t>
          </a:r>
          <a:br>
            <a:rPr lang="en-GB" sz="1600" kern="1200" dirty="0" smtClean="0"/>
          </a:br>
          <a:r>
            <a:rPr lang="en-GB" sz="1600" kern="1200" dirty="0" smtClean="0"/>
            <a:t>Science Gateway</a:t>
          </a:r>
          <a:endParaRPr lang="en-GB" sz="1600" kern="1200" noProof="0" dirty="0"/>
        </a:p>
      </dsp:txBody>
      <dsp:txXfrm>
        <a:off x="1394094" y="40913"/>
        <a:ext cx="1440503" cy="756280"/>
      </dsp:txXfrm>
    </dsp:sp>
    <dsp:sp modelId="{DBBB9663-FCED-C74C-9916-8B06EA51FFFE}">
      <dsp:nvSpPr>
        <dsp:cNvPr id="0" name=""/>
        <dsp:cNvSpPr/>
      </dsp:nvSpPr>
      <dsp:spPr>
        <a:xfrm>
          <a:off x="1353181" y="885740"/>
          <a:ext cx="1522329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Slipstream</a:t>
          </a:r>
          <a:endParaRPr lang="en-GB" sz="1800" kern="1200" noProof="0" dirty="0"/>
        </a:p>
      </dsp:txBody>
      <dsp:txXfrm>
        <a:off x="1394094" y="926653"/>
        <a:ext cx="1440503" cy="756280"/>
      </dsp:txXfrm>
    </dsp:sp>
    <dsp:sp modelId="{5E680ADE-353C-CB48-9D0E-4EBB4FEEBAF5}">
      <dsp:nvSpPr>
        <dsp:cNvPr id="0" name=""/>
        <dsp:cNvSpPr/>
      </dsp:nvSpPr>
      <dsp:spPr>
        <a:xfrm>
          <a:off x="1353181" y="1761294"/>
          <a:ext cx="1522329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COMPSs</a:t>
          </a:r>
          <a:endParaRPr lang="en-GB" sz="1800" kern="1200" noProof="0" dirty="0"/>
        </a:p>
      </dsp:txBody>
      <dsp:txXfrm>
        <a:off x="1394094" y="1802207"/>
        <a:ext cx="1440503" cy="756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E53E-2622-7D42-A4C9-D7F305E1EF21}">
      <dsp:nvSpPr>
        <dsp:cNvPr id="0" name=""/>
        <dsp:cNvSpPr/>
      </dsp:nvSpPr>
      <dsp:spPr>
        <a:xfrm>
          <a:off x="1337859" y="0"/>
          <a:ext cx="1505092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VMDIRAC</a:t>
          </a:r>
          <a:endParaRPr lang="en-GB" sz="1800" kern="1200" noProof="0" dirty="0"/>
        </a:p>
      </dsp:txBody>
      <dsp:txXfrm>
        <a:off x="1378772" y="40913"/>
        <a:ext cx="1423266" cy="756280"/>
      </dsp:txXfrm>
    </dsp:sp>
    <dsp:sp modelId="{DBBB9663-FCED-C74C-9916-8B06EA51FFFE}">
      <dsp:nvSpPr>
        <dsp:cNvPr id="0" name=""/>
        <dsp:cNvSpPr/>
      </dsp:nvSpPr>
      <dsp:spPr>
        <a:xfrm>
          <a:off x="1337859" y="885740"/>
          <a:ext cx="1505092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WS-PGRADE</a:t>
          </a:r>
          <a:endParaRPr lang="en-GB" sz="1800" kern="1200" noProof="0" dirty="0"/>
        </a:p>
      </dsp:txBody>
      <dsp:txXfrm>
        <a:off x="1378772" y="926653"/>
        <a:ext cx="1423266" cy="756280"/>
      </dsp:txXfrm>
    </dsp:sp>
    <dsp:sp modelId="{5E680ADE-353C-CB48-9D0E-4EBB4FEEBAF5}">
      <dsp:nvSpPr>
        <dsp:cNvPr id="0" name=""/>
        <dsp:cNvSpPr/>
      </dsp:nvSpPr>
      <dsp:spPr>
        <a:xfrm>
          <a:off x="1337859" y="1762564"/>
          <a:ext cx="1505092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Vcycle</a:t>
          </a:r>
          <a:endParaRPr lang="en-GB" sz="1800" kern="1200" noProof="0" dirty="0"/>
        </a:p>
      </dsp:txBody>
      <dsp:txXfrm>
        <a:off x="1378772" y="1803477"/>
        <a:ext cx="1423266" cy="756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396595" y="-728006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36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Step by step guides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Tutorials – CMD line, API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Examples</a:t>
          </a:r>
          <a:endParaRPr lang="en-GB" sz="1600" kern="1200" noProof="0" dirty="0"/>
        </a:p>
      </dsp:txBody>
      <dsp:txXfrm rot="-5400000">
        <a:off x="1539037" y="179391"/>
        <a:ext cx="2686226" cy="921269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Doc</a:t>
          </a:r>
          <a:endParaRPr lang="en-GB" sz="2100" kern="1200" noProof="0" dirty="0"/>
        </a:p>
      </dsp:txBody>
      <dsp:txXfrm>
        <a:off x="62298" y="62298"/>
        <a:ext cx="1414440" cy="1151588"/>
      </dsp:txXfrm>
    </dsp:sp>
    <dsp:sp modelId="{B6F6B977-D3DD-B441-B4B6-9DA3723DEE4E}">
      <dsp:nvSpPr>
        <dsp:cNvPr id="0" name=""/>
        <dsp:cNvSpPr/>
      </dsp:nvSpPr>
      <dsp:spPr>
        <a:xfrm rot="5400000">
          <a:off x="2396595" y="611987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Main OS versions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Secure, up-to-date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Contextualisation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Docker</a:t>
          </a:r>
          <a:endParaRPr lang="en-GB" sz="1600" kern="1200" noProof="0" dirty="0"/>
        </a:p>
      </dsp:txBody>
      <dsp:txXfrm rot="-5400000">
        <a:off x="1539037" y="1519385"/>
        <a:ext cx="2686226" cy="921269"/>
      </dsp:txXfrm>
    </dsp:sp>
    <dsp:sp modelId="{DBBB9663-FCED-C74C-9916-8B06EA51FFFE}">
      <dsp:nvSpPr>
        <dsp:cNvPr id="0" name=""/>
        <dsp:cNvSpPr/>
      </dsp:nvSpPr>
      <dsp:spPr>
        <a:xfrm>
          <a:off x="0" y="1341927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EGI VM Images</a:t>
          </a:r>
          <a:endParaRPr lang="en-GB" sz="2100" kern="1200" noProof="0" dirty="0"/>
        </a:p>
      </dsp:txBody>
      <dsp:txXfrm>
        <a:off x="62298" y="1404225"/>
        <a:ext cx="1414440" cy="1151588"/>
      </dsp:txXfrm>
    </dsp:sp>
    <dsp:sp modelId="{53EFA311-C139-E245-9076-C8B47A922F38}">
      <dsp:nvSpPr>
        <dsp:cNvPr id="0" name=""/>
        <dsp:cNvSpPr/>
      </dsp:nvSpPr>
      <dsp:spPr>
        <a:xfrm rot="5400000">
          <a:off x="2396595" y="1951981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Identifying committed resource providers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Support for VO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SLAs, OLAs</a:t>
          </a:r>
          <a:endParaRPr lang="en-GB" sz="1600" kern="1200" noProof="0" dirty="0"/>
        </a:p>
      </dsp:txBody>
      <dsp:txXfrm rot="-5400000">
        <a:off x="1539037" y="2859379"/>
        <a:ext cx="2686226" cy="921269"/>
      </dsp:txXfrm>
    </dsp:sp>
    <dsp:sp modelId="{5E680ADE-353C-CB48-9D0E-4EBB4FEEBAF5}">
      <dsp:nvSpPr>
        <dsp:cNvPr id="0" name=""/>
        <dsp:cNvSpPr/>
      </dsp:nvSpPr>
      <dsp:spPr>
        <a:xfrm>
          <a:off x="0" y="2681921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Migration to production</a:t>
          </a:r>
          <a:endParaRPr lang="en-GB" sz="2100" kern="1200" noProof="0" dirty="0"/>
        </a:p>
      </dsp:txBody>
      <dsp:txXfrm>
        <a:off x="62298" y="2744219"/>
        <a:ext cx="1414440" cy="11515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538449" y="-797396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 suitable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Allocate technical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Define milestones</a:t>
          </a:r>
          <a:endParaRPr lang="en-GB" sz="1600" kern="1200" dirty="0"/>
        </a:p>
      </dsp:txBody>
      <dsp:txXfrm rot="-5400000">
        <a:off x="1612354" y="178209"/>
        <a:ext cx="2816897" cy="915197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F2F/Web </a:t>
          </a:r>
          <a:r>
            <a:rPr lang="it-IT" sz="2100" kern="1200" noProof="0" dirty="0" err="1" smtClean="0"/>
            <a:t>Meetings</a:t>
          </a:r>
          <a:endParaRPr lang="it-IT" sz="2100" kern="1200" noProof="0" dirty="0" smtClean="0"/>
        </a:p>
      </dsp:txBody>
      <dsp:txXfrm>
        <a:off x="61888" y="61888"/>
        <a:ext cx="1488578" cy="1143996"/>
      </dsp:txXfrm>
    </dsp:sp>
    <dsp:sp modelId="{B6F6B977-D3DD-B441-B4B6-9DA3723DEE4E}">
      <dsp:nvSpPr>
        <dsp:cNvPr id="0" name=""/>
        <dsp:cNvSpPr/>
      </dsp:nvSpPr>
      <dsp:spPr>
        <a:xfrm rot="5400000">
          <a:off x="2538449" y="533764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Technical integration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Periodic meetings</a:t>
          </a:r>
          <a:endParaRPr lang="en-US" sz="1600" kern="1200" noProof="0" dirty="0"/>
        </a:p>
      </dsp:txBody>
      <dsp:txXfrm rot="-5400000">
        <a:off x="1612354" y="1509369"/>
        <a:ext cx="2816897" cy="915197"/>
      </dsp:txXfrm>
    </dsp:sp>
    <dsp:sp modelId="{DBBB9663-FCED-C74C-9916-8B06EA51FFFE}">
      <dsp:nvSpPr>
        <dsp:cNvPr id="0" name=""/>
        <dsp:cNvSpPr/>
      </dsp:nvSpPr>
      <dsp:spPr>
        <a:xfrm>
          <a:off x="0" y="1333081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Continuous tracking and support</a:t>
          </a:r>
          <a:endParaRPr lang="en-GB" sz="2000" kern="1200" noProof="0" dirty="0"/>
        </a:p>
      </dsp:txBody>
      <dsp:txXfrm>
        <a:off x="61888" y="1394969"/>
        <a:ext cx="1488578" cy="1143996"/>
      </dsp:txXfrm>
    </dsp:sp>
    <dsp:sp modelId="{53EFA311-C139-E245-9076-C8B47A922F38}">
      <dsp:nvSpPr>
        <dsp:cNvPr id="0" name=""/>
        <dsp:cNvSpPr/>
      </dsp:nvSpPr>
      <dsp:spPr>
        <a:xfrm rot="5400000">
          <a:off x="2538449" y="1864925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Resources for prototyping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Enabled on all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Usable for 2x6 months</a:t>
          </a:r>
          <a:endParaRPr lang="en-GB" sz="1600" kern="1200" noProof="0" dirty="0"/>
        </a:p>
      </dsp:txBody>
      <dsp:txXfrm rot="-5400000">
        <a:off x="1612354" y="2840530"/>
        <a:ext cx="2816897" cy="915197"/>
      </dsp:txXfrm>
    </dsp:sp>
    <dsp:sp modelId="{5E680ADE-353C-CB48-9D0E-4EBB4FEEBAF5}">
      <dsp:nvSpPr>
        <dsp:cNvPr id="0" name=""/>
        <dsp:cNvSpPr/>
      </dsp:nvSpPr>
      <dsp:spPr>
        <a:xfrm>
          <a:off x="0" y="2666163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Fedcloud.egi.eu VO</a:t>
          </a:r>
          <a:endParaRPr lang="en-GB" sz="2100" kern="1200" noProof="0" dirty="0"/>
        </a:p>
      </dsp:txBody>
      <dsp:txXfrm>
        <a:off x="61888" y="2728051"/>
        <a:ext cx="1488578" cy="114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05/10/16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05/10/16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/dev/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/dev/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see in the hands-on “execute user provided scripts”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80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used in the previous example to inject the user public key</a:t>
            </a:r>
          </a:p>
          <a:p>
            <a:r>
              <a:rPr lang="en-GB" dirty="0" smtClean="0"/>
              <a:t>User</a:t>
            </a:r>
            <a:r>
              <a:rPr lang="en-GB" baseline="0" dirty="0" smtClean="0"/>
              <a:t> data used in the previous example to pass the ‘context’ file to cloud-</a:t>
            </a:r>
            <a:r>
              <a:rPr lang="en-GB" baseline="0" dirty="0" err="1" smtClean="0"/>
              <a:t>init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script is executed when the VM boots</a:t>
            </a:r>
            <a:r>
              <a:rPr lang="en-US" baseline="0" dirty="0" smtClean="0"/>
              <a:t> up. The script creates the file at /root/content.txt – which is a script too. The test simply runs that script.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8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is</a:t>
            </a:r>
            <a:r>
              <a:rPr lang="en-GB" baseline="0" dirty="0" smtClean="0"/>
              <a:t> a windows tool for creating images ready to be used in virtualization environments or for replicating them into a set of machines. It removes user profiles and licence information so when started it can be activated.</a:t>
            </a:r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</a:t>
            </a:r>
            <a:r>
              <a:rPr lang="en-GB" baseline="0" dirty="0" smtClean="0"/>
              <a:t>extends a VA image set with a contextualization script in order to run the images in the set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07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5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96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40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3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for building a Ubuntu 14 image</a:t>
            </a:r>
            <a:r>
              <a:rPr lang="en-GB" baseline="0" dirty="0" smtClean="0"/>
              <a:t> using virtual box. Interesting things are: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disk_size</a:t>
            </a:r>
            <a:r>
              <a:rPr lang="en-GB" baseline="0" dirty="0" smtClean="0"/>
              <a:t>: 2GB for the resulting image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Iso_url</a:t>
            </a:r>
            <a:r>
              <a:rPr lang="en-GB" baseline="0" dirty="0" smtClean="0"/>
              <a:t>: this will be downloaded to start installation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Boot command: the instructions to start the installation, the </a:t>
            </a:r>
            <a:r>
              <a:rPr lang="en-GB" baseline="0" dirty="0" err="1" smtClean="0"/>
              <a:t>ubuntu.cfg</a:t>
            </a:r>
            <a:r>
              <a:rPr lang="en-GB" baseline="0" dirty="0" smtClean="0"/>
              <a:t> file (available in EGI-FCTF/VMI-Endorsement repo) specifies the steps for the installation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03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</a:t>
            </a:r>
            <a:r>
              <a:rPr lang="en-GB" baseline="0" dirty="0" smtClean="0"/>
              <a:t> types used here: file is </a:t>
            </a:r>
            <a:r>
              <a:rPr lang="en-GB" baseline="0" dirty="0" err="1" smtClean="0"/>
              <a:t>copyin</a:t>
            </a:r>
            <a:r>
              <a:rPr lang="en-GB" baseline="0" dirty="0" smtClean="0"/>
              <a:t> a file into the VM and shell is executing a script in the VM, the script can be anything, next slide shows an example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425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 err="1" smtClean="0"/>
              <a:t>provisioner</a:t>
            </a:r>
            <a:r>
              <a:rPr lang="en-GB" dirty="0" smtClean="0"/>
              <a:t> script</a:t>
            </a:r>
            <a:r>
              <a:rPr lang="en-GB" baseline="0" dirty="0" smtClean="0"/>
              <a:t>, I think comments are enough to explain what’s going on</a:t>
            </a:r>
          </a:p>
          <a:p>
            <a:r>
              <a:rPr lang="en-GB" baseline="0" dirty="0" smtClean="0"/>
              <a:t>This is what is used in the demo video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67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09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2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0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05/10/16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indico.egi.eu/indico/event/2544/session/46/contribution/32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ance-repo.egi.eu/images/" TargetMode="External"/><Relationship Id="rId4" Type="http://schemas.openxmlformats.org/officeDocument/2006/relationships/hyperlink" Target="https://wiki.appdb.egi.eu/main:faq:how_to_register_a_virtual_appliance" TargetMode="External"/><Relationship Id="rId5" Type="http://schemas.openxmlformats.org/officeDocument/2006/relationships/hyperlink" Target="https://wiki.appdb.egi.eu/main:guides:guide_for_managing_virtual_appliance_versions_using_the_portal" TargetMode="External"/><Relationship Id="rId6" Type="http://schemas.openxmlformats.org/officeDocument/2006/relationships/hyperlink" Target="https://wiki.appdb.egi.eu/main:guides:notify_virtual_organization_representative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EGI-FCTF/VMI-endorsement/blob/master/tools/ovf2ova.sh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4" Type="http://schemas.openxmlformats.org/officeDocument/2006/relationships/hyperlink" Target="https://www.digicert.com/sso" TargetMode="External"/><Relationship Id="rId5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10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support@egi.eu" TargetMode="Externa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hyperlink" Target="http://www.egi.eu/about/ngis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upport@egi.e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go.egi.eu/cloud" TargetMode="External"/><Relationship Id="rId3" Type="http://schemas.openxmlformats.org/officeDocument/2006/relationships/hyperlink" Target="mailto:support@egi.eu" TargetMode="Externa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gif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microsoft.com/office/2007/relationships/hdphoto" Target="../media/hdphoto1.wdp"/><Relationship Id="rId6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hyperlink" Target="https://appdb.egi.eu/store/software/jams" TargetMode="External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gif"/><Relationship Id="rId5" Type="http://schemas.openxmlformats.org/officeDocument/2006/relationships/image" Target="../media/image51.png"/><Relationship Id="rId6" Type="http://schemas.openxmlformats.org/officeDocument/2006/relationships/hyperlink" Target="https://wiki.egi.eu/wiki/CC-ELIXIR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hyperlink" Target="https://wiki.egi.eu/wiki/HOWTO10" TargetMode="Externa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21.png"/><Relationship Id="rId5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iki.egi.eu/wiki/Federated_Cloud_APIs_and_SDK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st.github.com/arax/4de4a41fb0fa67719856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appdb.egi.e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www.wenmr.eu/wenmr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loudinit.readthedocs.org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hyperlink" Target="http://pointful.github.io/docker-intro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ppdb.egi.eu/store/vappliance/docker.ubuntu.14.04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15070" y="3429000"/>
            <a:ext cx="6697290" cy="1369976"/>
          </a:xfrm>
        </p:spPr>
        <p:txBody>
          <a:bodyPr>
            <a:noAutofit/>
          </a:bodyPr>
          <a:lstStyle/>
          <a:p>
            <a:r>
              <a:rPr lang="en-US" sz="2400" dirty="0" smtClean="0"/>
              <a:t>Technical Outreach Manager</a:t>
            </a:r>
            <a:br>
              <a:rPr lang="en-US" sz="2400" dirty="0" smtClean="0"/>
            </a:br>
            <a:r>
              <a:rPr lang="en-US" sz="2400" dirty="0" smtClean="0"/>
              <a:t>User Community Support Team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gergely.sipos@egi.eu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/>
                </a:solidFill>
              </a:rPr>
              <a:t>http://</a:t>
            </a:r>
            <a:r>
              <a:rPr lang="en-US" sz="2400" dirty="0" err="1" smtClean="0">
                <a:solidFill>
                  <a:schemeClr val="tx2"/>
                </a:solidFill>
              </a:rPr>
              <a:t>go.egi.eu</a:t>
            </a:r>
            <a:r>
              <a:rPr lang="en-US" sz="2400" dirty="0" smtClean="0">
                <a:solidFill>
                  <a:schemeClr val="tx2"/>
                </a:solidFill>
              </a:rPr>
              <a:t>/cloud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/>
          <a:lstStyle/>
          <a:p>
            <a:r>
              <a:rPr lang="en-GB" dirty="0" smtClean="0"/>
              <a:t>EGI </a:t>
            </a:r>
            <a:r>
              <a:rPr lang="en-GB" smtClean="0"/>
              <a:t>Federated Cloud</a:t>
            </a:r>
            <a:br>
              <a:rPr lang="en-GB" smtClean="0"/>
            </a:br>
            <a:r>
              <a:rPr lang="en-GB" smtClean="0"/>
              <a:t>for </a:t>
            </a:r>
            <a:r>
              <a:rPr lang="en-GB" dirty="0" smtClean="0"/>
              <a:t>Open Science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Gergely</a:t>
            </a:r>
            <a:r>
              <a:rPr lang="en-US" dirty="0" smtClean="0"/>
              <a:t> Sipos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80926"/>
            <a:ext cx="7344816" cy="1119671"/>
          </a:xfrm>
        </p:spPr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2711268" y="2078600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1919180" y="366277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151428" y="3284367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4943516" y="202038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619480" y="4886912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567252" y="5034487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927292" y="3124837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>
            <a:off x="3491880" y="3123723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  <a:endCxn id="17" idx="2"/>
          </p:cNvCxnSpPr>
          <p:nvPr/>
        </p:nvCxnSpPr>
        <p:spPr>
          <a:xfrm flipH="1">
            <a:off x="3070348" y="3742793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9" idx="0"/>
          </p:cNvCxnSpPr>
          <p:nvPr/>
        </p:nvCxnSpPr>
        <p:spPr>
          <a:xfrm flipV="1">
            <a:off x="4271191" y="2406425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</p:cNvCxnSpPr>
          <p:nvPr/>
        </p:nvCxnSpPr>
        <p:spPr>
          <a:xfrm>
            <a:off x="4835504" y="4200243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5604" y="2792468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414" y="2319406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60502" y="218410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5638" y="527115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555776" y="5208442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7704" y="383099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355733" y="3480250"/>
            <a:ext cx="93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Synnefo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3828" y="1988840"/>
            <a:ext cx="6183001" cy="3960440"/>
            <a:chOff x="3023828" y="1988840"/>
            <a:chExt cx="6183001" cy="3960440"/>
          </a:xfrm>
        </p:grpSpPr>
        <p:sp>
          <p:nvSpPr>
            <p:cNvPr id="57" name="Rectangle 56"/>
            <p:cNvSpPr/>
            <p:nvPr/>
          </p:nvSpPr>
          <p:spPr>
            <a:xfrm>
              <a:off x="6120172" y="2027350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03948" y="220486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72572" y="5051686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3234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5916" y="51236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3828" y="368353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ight Arrow 63"/>
            <p:cNvSpPr/>
            <p:nvPr/>
          </p:nvSpPr>
          <p:spPr>
            <a:xfrm rot="2996809">
              <a:off x="6373209" y="2403657"/>
              <a:ext cx="92844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724630" y="3349388"/>
              <a:ext cx="107961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Arrow 65"/>
            <p:cNvSpPr/>
            <p:nvPr/>
          </p:nvSpPr>
          <p:spPr>
            <a:xfrm rot="17890887">
              <a:off x="6381958" y="4546806"/>
              <a:ext cx="84671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38976" y="1988840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Harmonised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operation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4248" y="3140968"/>
              <a:ext cx="24025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Cloud registry</a:t>
              </a:r>
            </a:p>
            <a:p>
              <a:r>
                <a:rPr lang="en-GB" dirty="0" smtClean="0"/>
                <a:t>Information system</a:t>
              </a:r>
            </a:p>
            <a:p>
              <a:r>
                <a:rPr lang="en-GB" dirty="0" err="1" smtClean="0"/>
                <a:t>Virt</a:t>
              </a:r>
              <a:r>
                <a:rPr lang="en-GB" dirty="0"/>
                <a:t>.</a:t>
              </a:r>
              <a:r>
                <a:rPr lang="en-GB" dirty="0" smtClean="0"/>
                <a:t> Machine </a:t>
              </a:r>
              <a:r>
                <a:rPr lang="en-GB" dirty="0" err="1" smtClean="0"/>
                <a:t>marketpl</a:t>
              </a:r>
              <a:r>
                <a:rPr lang="en-GB" dirty="0" smtClean="0"/>
                <a:t>.</a:t>
              </a:r>
            </a:p>
            <a:p>
              <a:r>
                <a:rPr lang="en-GB" dirty="0" smtClean="0"/>
                <a:t>Usage accounting</a:t>
              </a:r>
            </a:p>
            <a:p>
              <a:r>
                <a:rPr lang="en-GB" dirty="0" smtClean="0"/>
                <a:t>Access control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0469" y="620688"/>
            <a:ext cx="5049668" cy="5379842"/>
            <a:chOff x="-36512" y="620688"/>
            <a:chExt cx="5049668" cy="5379842"/>
          </a:xfrm>
        </p:grpSpPr>
        <p:sp>
          <p:nvSpPr>
            <p:cNvPr id="35" name="Rectangle 34"/>
            <p:cNvSpPr/>
            <p:nvPr/>
          </p:nvSpPr>
          <p:spPr>
            <a:xfrm>
              <a:off x="2495244" y="222261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676" y="366277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9932" y="333623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0012" y="2040090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9752" y="510293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1980" y="517494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43608" y="3664916"/>
              <a:ext cx="61206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512" y="3751790"/>
              <a:ext cx="576064" cy="5760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44" y="3607774"/>
              <a:ext cx="576064" cy="5760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4056314"/>
              <a:ext cx="576064" cy="576064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0329738">
              <a:off x="845582" y="2769260"/>
              <a:ext cx="1620186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Arrow 55"/>
            <p:cNvSpPr/>
            <p:nvPr/>
          </p:nvSpPr>
          <p:spPr>
            <a:xfrm rot="1483760">
              <a:off x="855767" y="4706422"/>
              <a:ext cx="1476164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293" y="2001034"/>
              <a:ext cx="1752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Uniform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user interfaces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ular Callout 71"/>
            <p:cNvSpPr/>
            <p:nvPr/>
          </p:nvSpPr>
          <p:spPr>
            <a:xfrm>
              <a:off x="1613628" y="620688"/>
              <a:ext cx="3384377" cy="1196376"/>
            </a:xfrm>
            <a:prstGeom prst="wedgeRectCallout">
              <a:avLst>
                <a:gd name="adj1" fmla="val -20426"/>
                <a:gd name="adj2" fmla="val 1014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2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629" y="836712"/>
              <a:ext cx="1086163" cy="4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2693749" y="899428"/>
              <a:ext cx="153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every site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45677" y="1340768"/>
              <a:ext cx="296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OpenStack</a:t>
              </a:r>
              <a:r>
                <a:rPr lang="en-GB" dirty="0" smtClean="0"/>
                <a:t> Nova - On OS sites</a:t>
              </a:r>
              <a:endParaRPr lang="en-GB" dirty="0"/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ular Callout 53"/>
          <p:cNvSpPr/>
          <p:nvPr/>
        </p:nvSpPr>
        <p:spPr>
          <a:xfrm>
            <a:off x="5004048" y="620688"/>
            <a:ext cx="3923928" cy="1196376"/>
          </a:xfrm>
          <a:prstGeom prst="wedgeRectCallout">
            <a:avLst>
              <a:gd name="adj1" fmla="val -49177"/>
              <a:gd name="adj2" fmla="val -1929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4000"/>
            <a:endParaRPr lang="en-GB" sz="900" dirty="0" smtClean="0">
              <a:solidFill>
                <a:schemeClr val="tx1"/>
              </a:solidFill>
            </a:endParaRPr>
          </a:p>
          <a:p>
            <a:pPr marL="254000"/>
            <a:r>
              <a:rPr lang="en-GB" dirty="0" smtClean="0">
                <a:solidFill>
                  <a:schemeClr val="tx1"/>
                </a:solidFill>
              </a:rPr>
              <a:t>     CDMI - on any site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sz="500" dirty="0" smtClean="0">
              <a:solidFill>
                <a:schemeClr val="tx1"/>
              </a:solidFill>
            </a:endParaRPr>
          </a:p>
          <a:p>
            <a:pPr marL="436563" indent="-18256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OpenStack</a:t>
            </a:r>
            <a:r>
              <a:rPr lang="en-GB" dirty="0" smtClean="0">
                <a:solidFill>
                  <a:schemeClr val="tx1"/>
                </a:solidFill>
              </a:rPr>
              <a:t> SWIFT – on OS sites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48680"/>
            <a:ext cx="33981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VM and block storage management:</a:t>
            </a:r>
            <a:endParaRPr lang="en-US" sz="1700" dirty="0"/>
          </a:p>
        </p:txBody>
      </p:sp>
      <p:sp>
        <p:nvSpPr>
          <p:cNvPr id="76" name="TextBox 75"/>
          <p:cNvSpPr txBox="1"/>
          <p:nvPr/>
        </p:nvSpPr>
        <p:spPr>
          <a:xfrm>
            <a:off x="5220072" y="548680"/>
            <a:ext cx="36863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Object storage management (optional):</a:t>
            </a:r>
            <a:endParaRPr lang="en-US" sz="1700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3933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51520" y="836712"/>
            <a:ext cx="1512168" cy="504056"/>
          </a:xfrm>
          <a:prstGeom prst="rightArrow">
            <a:avLst>
              <a:gd name="adj1" fmla="val 77850"/>
              <a:gd name="adj2" fmla="val 50000"/>
            </a:avLst>
          </a:prstGeom>
          <a:solidFill>
            <a:srgbClr val="EEECE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Standard-based federation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251520" y="1412776"/>
            <a:ext cx="1512168" cy="504056"/>
          </a:xfrm>
          <a:prstGeom prst="rightArrow">
            <a:avLst>
              <a:gd name="adj1" fmla="val 77850"/>
              <a:gd name="adj2" fmla="val 50000"/>
            </a:avLst>
          </a:prstGeom>
          <a:solidFill>
            <a:srgbClr val="EEECE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OpenStack</a:t>
            </a:r>
            <a:r>
              <a:rPr lang="en-US" sz="1200" dirty="0" smtClean="0">
                <a:solidFill>
                  <a:srgbClr val="000000"/>
                </a:solidFill>
              </a:rPr>
              <a:t> federation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908720"/>
            <a:ext cx="504056" cy="345957"/>
          </a:xfrm>
          <a:prstGeom prst="rect">
            <a:avLst/>
          </a:prstGeom>
        </p:spPr>
      </p:pic>
      <p:sp>
        <p:nvSpPr>
          <p:cNvPr id="75" name="Rectangular Callout 74"/>
          <p:cNvSpPr/>
          <p:nvPr/>
        </p:nvSpPr>
        <p:spPr>
          <a:xfrm>
            <a:off x="4644008" y="476672"/>
            <a:ext cx="3023834" cy="889033"/>
          </a:xfrm>
          <a:prstGeom prst="wedgeRectCallout">
            <a:avLst>
              <a:gd name="adj1" fmla="val -64333"/>
              <a:gd name="adj2" fmla="val 22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SLIDESET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034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/>
      <p:bldP spid="76" grpId="0"/>
      <p:bldP spid="7" grpId="0" animBg="1"/>
      <p:bldP spid="81" grpId="0" animBg="1"/>
      <p:bldP spid="7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Provisioner</a:t>
            </a:r>
            <a:r>
              <a:rPr lang="en-GB" dirty="0" smtClean="0"/>
              <a:t>: script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#!/</a:t>
            </a:r>
            <a:r>
              <a:rPr lang="en-GB" dirty="0" err="1">
                <a:latin typeface="Courier"/>
                <a:cs typeface="Courier"/>
              </a:rPr>
              <a:t>usr</a:t>
            </a:r>
            <a:r>
              <a:rPr lang="en-GB" dirty="0">
                <a:latin typeface="Courier"/>
                <a:cs typeface="Courier"/>
              </a:rPr>
              <a:t>/bin/</a:t>
            </a:r>
            <a:r>
              <a:rPr lang="en-GB" dirty="0" err="1">
                <a:latin typeface="Courier"/>
                <a:cs typeface="Courier"/>
              </a:rPr>
              <a:t>env</a:t>
            </a:r>
            <a:r>
              <a:rPr lang="en-GB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update already installed packages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if [ "x$(</a:t>
            </a:r>
            <a:r>
              <a:rPr lang="en-GB" dirty="0" err="1">
                <a:latin typeface="Courier"/>
                <a:cs typeface="Courier"/>
              </a:rPr>
              <a:t>lsb_release</a:t>
            </a:r>
            <a:r>
              <a:rPr lang="en-GB" dirty="0">
                <a:latin typeface="Courier"/>
                <a:cs typeface="Courier"/>
              </a:rPr>
              <a:t> -</a:t>
            </a:r>
            <a:r>
              <a:rPr lang="en-GB" dirty="0" err="1">
                <a:latin typeface="Courier"/>
                <a:cs typeface="Courier"/>
              </a:rPr>
              <a:t>rs</a:t>
            </a:r>
            <a:r>
              <a:rPr lang="en-GB" dirty="0">
                <a:latin typeface="Courier"/>
                <a:cs typeface="Courier"/>
              </a:rPr>
              <a:t>)" == "x12.04" ]; then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apt-get --assume-yes install python-software-properties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add-apt-repository -y </a:t>
            </a:r>
            <a:r>
              <a:rPr lang="en-GB" dirty="0" err="1">
                <a:latin typeface="Courier"/>
                <a:cs typeface="Courier"/>
              </a:rPr>
              <a:t>ppa:iweb-openstack</a:t>
            </a:r>
            <a:r>
              <a:rPr lang="en-GB" dirty="0">
                <a:latin typeface="Courier"/>
                <a:cs typeface="Courier"/>
              </a:rPr>
              <a:t>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upgrade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install 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curl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move configuration files to their right place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cloud.cfg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/cloud/</a:t>
            </a:r>
            <a:r>
              <a:rPr lang="en-GB" dirty="0" err="1">
                <a:latin typeface="Courier"/>
                <a:cs typeface="Courier"/>
              </a:rPr>
              <a:t>cloud.cfg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ln</a:t>
            </a:r>
            <a:r>
              <a:rPr lang="en-GB" dirty="0">
                <a:latin typeface="Courier"/>
                <a:cs typeface="Courier"/>
              </a:rPr>
              <a:t> -s /</a:t>
            </a:r>
            <a:r>
              <a:rPr lang="en-GB" dirty="0" err="1">
                <a:latin typeface="Courier"/>
                <a:cs typeface="Courier"/>
              </a:rPr>
              <a:t>dev</a:t>
            </a:r>
            <a:r>
              <a:rPr lang="en-GB" dirty="0">
                <a:latin typeface="Courier"/>
                <a:cs typeface="Courier"/>
              </a:rPr>
              <a:t>/null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udev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rules.d</a:t>
            </a:r>
            <a:r>
              <a:rPr lang="en-GB" dirty="0">
                <a:latin typeface="Courier"/>
                <a:cs typeface="Courier"/>
              </a:rPr>
              <a:t>/75-persistent-net-generator.rules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 keys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ssh_host</a:t>
            </a:r>
            <a:r>
              <a:rPr lang="en-GB" dirty="0">
                <a:latin typeface="Courier"/>
                <a:cs typeface="Courier"/>
              </a:rPr>
              <a:t>_*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lock root password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passwd</a:t>
            </a:r>
            <a:r>
              <a:rPr lang="en-GB" dirty="0">
                <a:latin typeface="Courier"/>
                <a:cs typeface="Courier"/>
              </a:rPr>
              <a:t> -l root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clean bash history and cloud 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logs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~/.</a:t>
            </a:r>
            <a:r>
              <a:rPr lang="en-GB" dirty="0" err="1">
                <a:latin typeface="Courier"/>
                <a:cs typeface="Courier"/>
              </a:rPr>
              <a:t>bash_history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var</a:t>
            </a:r>
            <a:r>
              <a:rPr lang="en-GB" dirty="0">
                <a:latin typeface="Courier"/>
                <a:cs typeface="Courier"/>
              </a:rPr>
              <a:t>/log/cloud-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virtualbox</a:t>
            </a:r>
            <a:r>
              <a:rPr lang="en-GB" dirty="0">
                <a:latin typeface="Courier"/>
                <a:cs typeface="Courier"/>
              </a:rPr>
              <a:t> things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</a:t>
            </a:r>
            <a:r>
              <a:rPr lang="en-GB" dirty="0" err="1">
                <a:latin typeface="Courier"/>
                <a:cs typeface="Courier"/>
              </a:rPr>
              <a:t>VBoxGuestAdditions.iso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7543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Endorsed VM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4784400"/>
          </a:xfrm>
        </p:spPr>
        <p:txBody>
          <a:bodyPr/>
          <a:lstStyle/>
          <a:p>
            <a:r>
              <a:rPr lang="en-US" dirty="0" smtClean="0"/>
              <a:t>EGI prepares and provides a few basic VAs for VOs to use</a:t>
            </a:r>
            <a:endParaRPr lang="en-GB" dirty="0" smtClean="0"/>
          </a:p>
          <a:p>
            <a:r>
              <a:rPr lang="en-GB" dirty="0" smtClean="0"/>
              <a:t>Preparation process assures </a:t>
            </a:r>
            <a:r>
              <a:rPr lang="en-GB" dirty="0"/>
              <a:t>that </a:t>
            </a:r>
            <a:r>
              <a:rPr lang="en-GB" dirty="0" smtClean="0"/>
              <a:t>these are always well-configured</a:t>
            </a:r>
            <a:r>
              <a:rPr lang="en-GB" dirty="0"/>
              <a:t>, </a:t>
            </a:r>
            <a:r>
              <a:rPr lang="en-GB" dirty="0" smtClean="0"/>
              <a:t>secure </a:t>
            </a:r>
            <a:r>
              <a:rPr lang="en-GB" dirty="0"/>
              <a:t>and </a:t>
            </a:r>
            <a:r>
              <a:rPr lang="en-GB" dirty="0" smtClean="0"/>
              <a:t>up-to-date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These have ‘EGI’ in their title in </a:t>
            </a:r>
            <a:r>
              <a:rPr lang="en-US" i="1" dirty="0" err="1" smtClean="0">
                <a:solidFill>
                  <a:srgbClr val="FF0000"/>
                </a:solidFill>
              </a:rPr>
              <a:t>AppDB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Ask your VO Manager to add these to the VO-wide list!</a:t>
            </a:r>
          </a:p>
          <a:p>
            <a:r>
              <a:rPr lang="en-GB" dirty="0" smtClean="0"/>
              <a:t>Guideline to prepare your own image:</a:t>
            </a:r>
          </a:p>
          <a:p>
            <a:pPr lvl="1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indico.egi.eu/indico/event/2544/session/46/contribution/32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19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VM available via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Package the OVF + disk into OVA</a:t>
            </a:r>
          </a:p>
          <a:p>
            <a:pPr lvl="1"/>
            <a:r>
              <a:rPr lang="en-GB" sz="2300" dirty="0" smtClean="0">
                <a:hlinkClick r:id="rId2"/>
              </a:rPr>
              <a:t>https</a:t>
            </a:r>
            <a:r>
              <a:rPr lang="en-GB" sz="2300" dirty="0">
                <a:hlinkClick r:id="rId2"/>
              </a:rPr>
              <a:t>://github.com/EGI-FCTF/VMI-endorsement/blob/master/tools/</a:t>
            </a:r>
            <a:r>
              <a:rPr lang="en-GB" sz="2300" dirty="0" smtClean="0">
                <a:hlinkClick r:id="rId2"/>
              </a:rPr>
              <a:t>ovf2ova.sh</a:t>
            </a:r>
            <a:endParaRPr lang="en-GB" sz="2300" dirty="0" smtClean="0"/>
          </a:p>
          <a:p>
            <a:pPr lvl="1"/>
            <a:endParaRPr lang="en-GB" dirty="0"/>
          </a:p>
          <a:p>
            <a:r>
              <a:rPr lang="en-GB" sz="3400" dirty="0" smtClean="0"/>
              <a:t>Upload the image to a repository</a:t>
            </a:r>
          </a:p>
          <a:p>
            <a:pPr lvl="1"/>
            <a:r>
              <a:rPr lang="en-GB" sz="2300" dirty="0">
                <a:hlinkClick r:id="rId3"/>
              </a:rPr>
              <a:t>http://appliance-repo.egi.eu/images</a:t>
            </a:r>
            <a:r>
              <a:rPr lang="en-GB" sz="2300" dirty="0" smtClean="0">
                <a:hlinkClick r:id="rId3"/>
              </a:rPr>
              <a:t>/</a:t>
            </a:r>
            <a:r>
              <a:rPr lang="en-GB" sz="2300" dirty="0" smtClean="0"/>
              <a:t> is available if you need</a:t>
            </a:r>
          </a:p>
          <a:p>
            <a:endParaRPr lang="en-GB" dirty="0"/>
          </a:p>
          <a:p>
            <a:r>
              <a:rPr lang="en-GB" sz="3400" dirty="0" smtClean="0"/>
              <a:t>Register image in </a:t>
            </a:r>
            <a:r>
              <a:rPr lang="en-GB" sz="3400" dirty="0" err="1" smtClean="0"/>
              <a:t>AppDB</a:t>
            </a:r>
            <a:endParaRPr lang="en-GB" sz="3400" dirty="0"/>
          </a:p>
          <a:p>
            <a:pPr lvl="1"/>
            <a:r>
              <a:rPr lang="en-GB" dirty="0" smtClean="0"/>
              <a:t>Create a VA entry 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wiki.appdb.egi.eu/main:faq:how_to_register_a_virtual_appliance</a:t>
            </a:r>
            <a:endParaRPr lang="en-GB" sz="2300" dirty="0" smtClean="0"/>
          </a:p>
          <a:p>
            <a:pPr lvl="1"/>
            <a:r>
              <a:rPr lang="en-GB" dirty="0" smtClean="0"/>
              <a:t>Create a new version within the VA and point to your image location</a:t>
            </a:r>
            <a:br>
              <a:rPr lang="en-GB" dirty="0" smtClean="0"/>
            </a:br>
            <a:r>
              <a:rPr lang="en-GB" sz="1700" dirty="0">
                <a:hlinkClick r:id="rId5"/>
              </a:rPr>
              <a:t>https://wiki.appdb.egi.eu/main:guides:guide_for_managing_virtual_appliance_versions_using_the_portal</a:t>
            </a:r>
            <a:endParaRPr lang="en-GB" dirty="0"/>
          </a:p>
          <a:p>
            <a:endParaRPr lang="en-GB" dirty="0" smtClean="0"/>
          </a:p>
          <a:p>
            <a:r>
              <a:rPr lang="en-GB" sz="3400" dirty="0" smtClean="0"/>
              <a:t>Request VA endorsement in your VO </a:t>
            </a:r>
            <a:br>
              <a:rPr lang="en-GB" sz="3400" dirty="0" smtClean="0"/>
            </a:br>
            <a:r>
              <a:rPr lang="en-GB" sz="3400" dirty="0" smtClean="0"/>
              <a:t>(so VMI gets distributed to the cloud sites)</a:t>
            </a:r>
          </a:p>
          <a:p>
            <a:pPr lvl="1"/>
            <a:r>
              <a:rPr lang="en-GB" dirty="0" smtClean="0"/>
              <a:t>Endorsement requests are dealt with by designated VO members</a:t>
            </a:r>
            <a:br>
              <a:rPr lang="en-GB" dirty="0" smtClean="0"/>
            </a:br>
            <a:r>
              <a:rPr lang="en-GB" sz="2300" dirty="0" smtClean="0">
                <a:hlinkClick r:id="rId6"/>
              </a:rPr>
              <a:t>https</a:t>
            </a:r>
            <a:r>
              <a:rPr lang="en-GB" sz="2300" dirty="0">
                <a:hlinkClick r:id="rId6"/>
              </a:rPr>
              <a:t>://wiki.appdb.egi.eu/main:guides:notify_virtual_organization_representatives</a:t>
            </a:r>
            <a:r>
              <a:rPr lang="en-GB" sz="23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889466"/>
            <a:ext cx="878497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VO Manager needs to include your VM in the VO-wide image list. </a:t>
            </a:r>
            <a:br>
              <a:rPr lang="en-GB" sz="2000" b="1" dirty="0" smtClean="0"/>
            </a:br>
            <a:r>
              <a:rPr lang="en-GB" sz="2000" b="1" dirty="0" smtClean="0"/>
              <a:t>This triggers replication of your image to the clouds of your VO.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41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332855" y="1277070"/>
            <a:ext cx="2952327" cy="639762"/>
          </a:xfrm>
        </p:spPr>
        <p:txBody>
          <a:bodyPr/>
          <a:lstStyle/>
          <a:p>
            <a:r>
              <a:rPr lang="en-GB" dirty="0" smtClean="0"/>
              <a:t>Contextualization</a:t>
            </a:r>
            <a:endParaRPr lang="en-GB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-36512" y="2001541"/>
            <a:ext cx="3321695" cy="2579588"/>
          </a:xfrm>
        </p:spPr>
        <p:txBody>
          <a:bodyPr>
            <a:noAutofit/>
          </a:bodyPr>
          <a:lstStyle/>
          <a:p>
            <a:pPr marL="180975" indent="-180975"/>
            <a:r>
              <a:rPr lang="en-GB" sz="2000" dirty="0" smtClean="0"/>
              <a:t>Fast to use, just add user data to VM</a:t>
            </a:r>
          </a:p>
          <a:p>
            <a:pPr marL="180975" indent="-180975"/>
            <a:r>
              <a:rPr lang="en-GB" sz="2000" dirty="0" smtClean="0"/>
              <a:t>Configuration on creation</a:t>
            </a:r>
          </a:p>
          <a:p>
            <a:pPr marL="180975" indent="-180975"/>
            <a:r>
              <a:rPr lang="en-GB" sz="2000" dirty="0" smtClean="0"/>
              <a:t>Slow start-up of VM</a:t>
            </a:r>
            <a:br>
              <a:rPr lang="en-GB" sz="2000" dirty="0" smtClean="0"/>
            </a:br>
            <a:endParaRPr lang="en-GB" sz="2000" dirty="0" smtClean="0"/>
          </a:p>
          <a:p>
            <a:pPr marL="180975" indent="-180975"/>
            <a:r>
              <a:rPr lang="en-GB" sz="2000" dirty="0" smtClean="0"/>
              <a:t>Works on top of existing images</a:t>
            </a:r>
          </a:p>
          <a:p>
            <a:pPr marL="180975" indent="-180975"/>
            <a:r>
              <a:rPr lang="en-GB" sz="2000" dirty="0" smtClean="0"/>
              <a:t>Hard to debug if fails</a:t>
            </a:r>
          </a:p>
          <a:p>
            <a:pPr marL="180975" indent="-180975"/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Which approach to follow?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301208"/>
            <a:ext cx="828092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EGI.eu maintains core VM images in </a:t>
            </a:r>
            <a:r>
              <a:rPr lang="en-US" sz="2400" b="1" dirty="0" err="1" smtClean="0"/>
              <a:t>AppDB</a:t>
            </a:r>
            <a:r>
              <a:rPr lang="en-US" sz="2400" b="1" dirty="0" smtClean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can be used as starting point in all three scenarios.</a:t>
            </a:r>
          </a:p>
        </p:txBody>
      </p:sp>
      <p:sp>
        <p:nvSpPr>
          <p:cNvPr id="8" name="Marcador de texto 6"/>
          <p:cNvSpPr txBox="1">
            <a:spLocks/>
          </p:cNvSpPr>
          <p:nvPr/>
        </p:nvSpPr>
        <p:spPr>
          <a:xfrm>
            <a:off x="4060204" y="123877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Docker</a:t>
            </a:r>
            <a:endParaRPr lang="en-GB" dirty="0"/>
          </a:p>
        </p:txBody>
      </p:sp>
      <p:sp>
        <p:nvSpPr>
          <p:cNvPr id="9" name="Marcador de contenido 11"/>
          <p:cNvSpPr txBox="1">
            <a:spLocks/>
          </p:cNvSpPr>
          <p:nvPr/>
        </p:nvSpPr>
        <p:spPr>
          <a:xfrm>
            <a:off x="3059832" y="1958851"/>
            <a:ext cx="3384376" cy="37744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2000" dirty="0" smtClean="0"/>
              <a:t>Medium complexity. Needs Docker Engine</a:t>
            </a:r>
          </a:p>
          <a:p>
            <a:pPr marL="180975" indent="-180975"/>
            <a:r>
              <a:rPr lang="en-GB" sz="2000" dirty="0" smtClean="0"/>
              <a:t>Configuration on creation</a:t>
            </a:r>
          </a:p>
          <a:p>
            <a:pPr marL="180975" indent="-180975"/>
            <a:r>
              <a:rPr lang="en-GB" sz="2000" dirty="0" smtClean="0"/>
              <a:t>Fast VM start-up, separate application start-up</a:t>
            </a:r>
          </a:p>
          <a:p>
            <a:pPr marL="180975" indent="-180975"/>
            <a:r>
              <a:rPr lang="en-GB" sz="2000" dirty="0" smtClean="0"/>
              <a:t>Works on Docker-enabled images</a:t>
            </a:r>
          </a:p>
          <a:p>
            <a:pPr marL="180975" indent="-180975"/>
            <a:r>
              <a:rPr lang="en-GB" sz="2000" dirty="0" smtClean="0"/>
              <a:t>Debug in local environment</a:t>
            </a:r>
            <a:endParaRPr lang="en-GB" sz="2000" dirty="0"/>
          </a:p>
        </p:txBody>
      </p:sp>
      <p:sp>
        <p:nvSpPr>
          <p:cNvPr id="15" name="Marcador de texto 6"/>
          <p:cNvSpPr>
            <a:spLocks noGrp="1"/>
          </p:cNvSpPr>
          <p:nvPr>
            <p:ph type="body" idx="1"/>
          </p:nvPr>
        </p:nvSpPr>
        <p:spPr>
          <a:xfrm>
            <a:off x="6148436" y="1268760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Custom Images</a:t>
            </a:r>
            <a:endParaRPr lang="en-GB" dirty="0"/>
          </a:p>
        </p:txBody>
      </p:sp>
      <p:sp>
        <p:nvSpPr>
          <p:cNvPr id="16" name="Marcador de contenido 11"/>
          <p:cNvSpPr>
            <a:spLocks noGrp="1"/>
          </p:cNvSpPr>
          <p:nvPr>
            <p:ph sz="half" idx="2"/>
          </p:nvPr>
        </p:nvSpPr>
        <p:spPr>
          <a:xfrm>
            <a:off x="6228184" y="1988841"/>
            <a:ext cx="3384376" cy="2520280"/>
          </a:xfrm>
        </p:spPr>
        <p:txBody>
          <a:bodyPr>
            <a:noAutofit/>
          </a:bodyPr>
          <a:lstStyle/>
          <a:p>
            <a:pPr marL="180975" indent="-180975"/>
            <a:r>
              <a:rPr lang="en-GB" sz="2000" dirty="0" smtClean="0"/>
              <a:t>Time consuming, needs virtualization software</a:t>
            </a:r>
          </a:p>
          <a:p>
            <a:pPr marL="180975" indent="-180975"/>
            <a:r>
              <a:rPr lang="en-GB" sz="2000" dirty="0" smtClean="0"/>
              <a:t>Static configuration</a:t>
            </a:r>
          </a:p>
          <a:p>
            <a:pPr marL="180975" indent="-180975"/>
            <a:r>
              <a:rPr lang="en-GB" sz="2000" dirty="0" smtClean="0"/>
              <a:t>Fast start-up of VM</a:t>
            </a:r>
            <a:br>
              <a:rPr lang="en-GB" sz="2000" dirty="0" smtClean="0"/>
            </a:br>
            <a:endParaRPr lang="en-GB" sz="2000" dirty="0" smtClean="0"/>
          </a:p>
          <a:p>
            <a:pPr marL="180975" indent="-180975"/>
            <a:r>
              <a:rPr lang="en-GB" sz="2000" dirty="0" smtClean="0"/>
              <a:t>Requires moving large files to sites</a:t>
            </a:r>
          </a:p>
          <a:p>
            <a:pPr marL="180975" indent="-180975"/>
            <a:r>
              <a:rPr lang="en-GB" sz="2000" dirty="0" smtClean="0"/>
              <a:t>Easier to debug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Keep in mind!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You have </a:t>
            </a:r>
            <a:r>
              <a:rPr lang="en-GB" b="1" noProof="0" dirty="0" smtClean="0"/>
              <a:t>root</a:t>
            </a:r>
            <a:r>
              <a:rPr lang="en-GB" i="1" noProof="0" dirty="0" smtClean="0"/>
              <a:t> </a:t>
            </a:r>
            <a:r>
              <a:rPr lang="en-GB" noProof="0" dirty="0" smtClean="0"/>
              <a:t>access to your virtual machines </a:t>
            </a:r>
          </a:p>
          <a:p>
            <a:r>
              <a:rPr lang="en-GB" noProof="0" dirty="0" smtClean="0"/>
              <a:t>Your virtual machines are often visible from the Internet </a:t>
            </a:r>
          </a:p>
          <a:p>
            <a:r>
              <a:rPr lang="en-GB" noProof="0" dirty="0" smtClean="0"/>
              <a:t>It is up to you to keep your virtual machines </a:t>
            </a:r>
            <a:r>
              <a:rPr lang="en-GB" noProof="0" dirty="0" smtClean="0">
                <a:solidFill>
                  <a:srgbClr val="FF0000"/>
                </a:solidFill>
              </a:rPr>
              <a:t>updated and secure</a:t>
            </a:r>
          </a:p>
          <a:p>
            <a:r>
              <a:rPr lang="en-GB" b="1" noProof="0" dirty="0" smtClean="0"/>
              <a:t>DO NOT USE </a:t>
            </a:r>
            <a:r>
              <a:rPr lang="en-GB" noProof="0" dirty="0" smtClean="0"/>
              <a:t>password-based authentication for remote access </a:t>
            </a:r>
          </a:p>
          <a:p>
            <a:r>
              <a:rPr lang="en-GB" noProof="0" dirty="0" smtClean="0"/>
              <a:t>You should terminate your virtual machine as soon as it is not needed anymore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9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altLang="en-US" sz="3200" dirty="0" smtClean="0"/>
              <a:t>Main resource</a:t>
            </a:r>
            <a:endParaRPr lang="en-GB" altLang="en-US" sz="3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Federated Cloud Documentations and Guides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defRPr/>
            </a:pPr>
            <a:r>
              <a:rPr lang="en-GB" sz="2400" dirty="0"/>
              <a:t>https://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8" cy="44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ED0D58-517D-47AE-A1A9-40BD9CE7B848}" type="slidenum">
              <a:rPr lang="en-GB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/>
          <a:lstStyle/>
          <a:p>
            <a:pPr algn="r"/>
            <a:r>
              <a:rPr lang="en-GB" altLang="en-US" sz="3600" dirty="0" smtClean="0"/>
              <a:t>Getting access to the </a:t>
            </a:r>
            <a:r>
              <a:rPr lang="en-GB" altLang="en-US" sz="3600" dirty="0" err="1" smtClean="0"/>
              <a:t>FedCloud</a:t>
            </a:r>
            <a:endParaRPr lang="en-GB" altLang="en-US" sz="3600" dirty="0" smtClean="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081112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National CA (face-to-face identity check)</a:t>
            </a:r>
            <a:br>
              <a:rPr lang="en-GB" altLang="en-US" sz="1400" dirty="0" smtClean="0"/>
            </a:br>
            <a:r>
              <a:rPr lang="en-GB" altLang="en-US" sz="1400" dirty="0" smtClean="0">
                <a:hlinkClick r:id="rId3"/>
              </a:rPr>
              <a:t>http://www.igtf.net</a:t>
            </a:r>
            <a:r>
              <a:rPr lang="en-GB" altLang="en-US" sz="1400" dirty="0" smtClean="0"/>
              <a:t>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OR</a:t>
            </a:r>
          </a:p>
          <a:p>
            <a:pPr marL="652463" lvl="2" indent="0">
              <a:buNone/>
            </a:pPr>
            <a:r>
              <a:rPr lang="en-GB" altLang="en-US" sz="1400" dirty="0" err="1" smtClean="0"/>
              <a:t>Terena</a:t>
            </a:r>
            <a:r>
              <a:rPr lang="en-GB" altLang="en-US" sz="1400" dirty="0" smtClean="0"/>
              <a:t> Certificate Service: (online) </a:t>
            </a:r>
            <a:r>
              <a:rPr lang="en-GB" altLang="en-US" sz="1400" dirty="0">
                <a:hlinkClick r:id="rId4"/>
              </a:rPr>
              <a:t>https://</a:t>
            </a:r>
            <a:r>
              <a:rPr lang="en-GB" altLang="en-US" sz="1400" dirty="0" smtClean="0">
                <a:hlinkClick r:id="rId4"/>
              </a:rPr>
              <a:t>www.digicert.com/sso</a:t>
            </a:r>
            <a:r>
              <a:rPr lang="en-GB" altLang="en-US" sz="14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</a:t>
            </a:r>
            <a:r>
              <a:rPr lang="en-GB" altLang="en-US" sz="1800" dirty="0" err="1" smtClean="0"/>
              <a:t>resorurces</a:t>
            </a:r>
            <a:endParaRPr lang="en-GB" altLang="en-US" sz="1800" dirty="0" smtClean="0"/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</a:p>
          <a:p>
            <a:pPr marL="806450" lvl="2"/>
            <a:r>
              <a:rPr lang="en-GB" altLang="en-US" sz="1600" dirty="0" smtClean="0"/>
              <a:t>API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services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any user or community: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798478656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through the NGIs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423317"/>
            <a:ext cx="4824536" cy="4525963"/>
          </a:xfrm>
        </p:spPr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 (see next slide)</a:t>
            </a:r>
          </a:p>
          <a:p>
            <a:pPr lvl="1"/>
            <a:r>
              <a:rPr lang="en-GB" sz="2000" dirty="0" smtClean="0"/>
              <a:t>EGI.eu UCST – primarily coordination &amp; support for supporters (</a:t>
            </a:r>
            <a:r>
              <a:rPr lang="en-GB" sz="2000" dirty="0" smtClean="0">
                <a:hlinkClick r:id="rId2"/>
              </a:rPr>
              <a:t>support@egi.eu</a:t>
            </a:r>
            <a:r>
              <a:rPr lang="en-GB" sz="2000" dirty="0" smtClean="0"/>
              <a:t>) </a:t>
            </a:r>
          </a:p>
          <a:p>
            <a:pPr lvl="1"/>
            <a:endParaRPr lang="en-GB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6120680" cy="5748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47752" y="1052736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http://www.egi.eu/about/ngis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Left Arrow 26"/>
          <p:cNvSpPr/>
          <p:nvPr/>
        </p:nvSpPr>
        <p:spPr>
          <a:xfrm>
            <a:off x="6516216" y="386104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use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516216" y="422108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federate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redondeado 88"/>
          <p:cNvSpPr/>
          <p:nvPr/>
        </p:nvSpPr>
        <p:spPr>
          <a:xfrm>
            <a:off x="65047" y="4222331"/>
            <a:ext cx="2340056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dirty="0" smtClean="0"/>
              <a:t>Virtual Appliances </a:t>
            </a:r>
            <a:r>
              <a:rPr lang="en-GB" dirty="0" err="1" smtClean="0"/>
              <a:t>Catalog</a:t>
            </a:r>
            <a:r>
              <a:rPr lang="en-GB" dirty="0" smtClean="0"/>
              <a:t> 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Inside a cloud site – Technical slide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</a:t>
                  </a:r>
                  <a:r>
                    <a:rPr lang="es-ES" sz="2400" dirty="0" smtClean="0"/>
                    <a:t>e-</a:t>
                  </a:r>
                  <a:r>
                    <a:rPr lang="es-ES" sz="2400" dirty="0" err="1" smtClean="0"/>
                    <a:t>infrastructure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tools</a:t>
                  </a:r>
                  <a:endParaRPr lang="es-ES" sz="2400" dirty="0"/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200" dirty="0" smtClean="0"/>
                    <a:t>(PERUN)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r>
                    <a:rPr lang="es-ES" sz="1400" dirty="0" smtClean="0"/>
                    <a:t> (GOCDB)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r>
                    <a:rPr lang="es-ES" sz="1400" dirty="0" smtClean="0"/>
                    <a:t> (BDII)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Accounting</a:t>
                  </a:r>
                  <a:r>
                    <a:rPr lang="es-ES" sz="1400" dirty="0" smtClean="0"/>
                    <a:t> (APEL)</a:t>
                  </a:r>
                  <a:endParaRPr lang="es-ES" sz="1400" dirty="0"/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r>
                    <a:rPr lang="es-ES" sz="1400" dirty="0" smtClean="0"/>
                    <a:t> (ARGO)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ttangolo 86"/>
          <p:cNvSpPr/>
          <p:nvPr/>
        </p:nvSpPr>
        <p:spPr bwMode="auto">
          <a:xfrm>
            <a:off x="251520" y="4489451"/>
            <a:ext cx="1824583" cy="10950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 </a:t>
            </a:r>
            <a:r>
              <a:rPr lang="es-ES" dirty="0" err="1" smtClean="0">
                <a:solidFill>
                  <a:schemeClr val="tx1"/>
                </a:solidFill>
              </a:rPr>
              <a:t>image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VO </a:t>
            </a:r>
            <a:r>
              <a:rPr lang="es-ES" dirty="0" err="1" smtClean="0">
                <a:solidFill>
                  <a:schemeClr val="tx1"/>
                </a:solidFill>
              </a:rPr>
              <a:t>image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list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684" y="3441774"/>
            <a:ext cx="1371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br>
              <a:rPr lang="en-GB" i="1" dirty="0" smtClean="0"/>
            </a:br>
            <a:r>
              <a:rPr lang="en-GB" i="1" dirty="0" smtClean="0"/>
              <a:t>(</a:t>
            </a:r>
            <a:r>
              <a:rPr lang="en-GB" i="1" dirty="0" err="1" smtClean="0"/>
              <a:t>VMCatcher</a:t>
            </a:r>
            <a:r>
              <a:rPr lang="en-GB" i="1" dirty="0" smtClean="0"/>
              <a:t>)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350621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25" y="744647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764704"/>
            <a:ext cx="1233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OpenStack Nova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2770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6" grpId="0"/>
      <p:bldP spid="88" grpId="0"/>
      <p:bldP spid="9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3122965"/>
            <a:ext cx="5351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Consult with </a:t>
            </a:r>
            <a:r>
              <a:rPr lang="en-US" sz="2800" dirty="0" smtClean="0">
                <a:hlinkClick r:id="rId2"/>
              </a:rPr>
              <a:t>http://go.egi.eu/cloud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Email </a:t>
            </a:r>
            <a:r>
              <a:rPr lang="en-US" sz="2800" dirty="0" smtClean="0">
                <a:hlinkClick r:id="rId3"/>
              </a:rPr>
              <a:t>support@egi.eu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The current infrastructure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276872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149080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0968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7898" y="819869"/>
            <a:ext cx="241442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Today: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22 </a:t>
            </a:r>
            <a:r>
              <a:rPr lang="en-GB" sz="1400" dirty="0"/>
              <a:t>providers from 14 </a:t>
            </a:r>
            <a:r>
              <a:rPr lang="en-GB" sz="1400" dirty="0" smtClean="0"/>
              <a:t>NGIs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15 OpenStack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6 </a:t>
            </a:r>
            <a:r>
              <a:rPr lang="en-US" sz="1400" dirty="0" err="1" smtClean="0"/>
              <a:t>OpenNebula</a:t>
            </a:r>
            <a:endParaRPr lang="en-US" sz="1400" dirty="0" smtClean="0"/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 err="1" smtClean="0"/>
              <a:t>Synnefo</a:t>
            </a:r>
            <a:endParaRPr lang="en-GB" sz="1400" dirty="0"/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~6.000 cores in total</a:t>
            </a:r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(cloud a, b, c)</a:t>
            </a:r>
            <a:endParaRPr lang="en-US" sz="16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(cloud b, c, d, e)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VOs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ym typeface="Wingdings" panose="05000000000000000000" pitchFamily="2" charset="2"/>
              </a:rPr>
              <a:t> (both grid and cloud)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X.509 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6204150" y="3068960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5810451" y="439688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6508705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5292080" y="288303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339652" y="2625657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067944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144204">
            <a:off x="2587517" y="2250084"/>
            <a:ext cx="1671743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152292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24792">
            <a:off x="2722805" y="3694352"/>
            <a:ext cx="2577872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488723" y="3717032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1943912" y="3861661"/>
            <a:ext cx="3071859" cy="2375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1124744"/>
            <a:ext cx="3672408" cy="4752528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typical user workflow</a:t>
            </a:r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868144" y="1916832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7524328" y="479715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51356" y="3429000"/>
            <a:ext cx="2435263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392035" y="2584156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05344" y="1124744"/>
            <a:ext cx="344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in your Virtual </a:t>
            </a:r>
            <a:r>
              <a:rPr lang="en-GB" dirty="0" smtClean="0">
                <a:solidFill>
                  <a:schemeClr val="tx2"/>
                </a:solidFill>
              </a:rPr>
              <a:t>Organisation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(e.g. training.egi.eu)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135452" y="4129828"/>
            <a:ext cx="2736304" cy="117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b" anchorCtr="0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 smtClean="0">
                <a:solidFill>
                  <a:schemeClr val="tx2"/>
                </a:solidFill>
              </a:rPr>
              <a:t>Virtual/Software </a:t>
            </a:r>
            <a:r>
              <a:rPr lang="es-ES" sz="1600" dirty="0" err="1" smtClean="0">
                <a:solidFill>
                  <a:schemeClr val="tx2"/>
                </a:solidFill>
              </a:rPr>
              <a:t>Appliances</a:t>
            </a:r>
            <a:r>
              <a:rPr lang="es-ES" sz="1600" dirty="0" smtClean="0">
                <a:solidFill>
                  <a:schemeClr val="tx2"/>
                </a:solidFill>
              </a:rPr>
              <a:t> of </a:t>
            </a:r>
            <a:r>
              <a:rPr lang="es-ES" sz="1600" b="1" dirty="0" err="1" smtClean="0">
                <a:solidFill>
                  <a:schemeClr val="tx2"/>
                </a:solidFill>
              </a:rPr>
              <a:t>your</a:t>
            </a:r>
            <a:r>
              <a:rPr lang="es-ES" sz="1600" b="1" dirty="0" smtClean="0">
                <a:solidFill>
                  <a:schemeClr val="tx2"/>
                </a:solidFill>
              </a:rPr>
              <a:t> Virtual </a:t>
            </a:r>
            <a:r>
              <a:rPr lang="es-ES" sz="1600" b="1" dirty="0" err="1" smtClean="0">
                <a:solidFill>
                  <a:schemeClr val="tx2"/>
                </a:solidFill>
              </a:rPr>
              <a:t>Organisation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3" name="Rettangolo 86"/>
          <p:cNvSpPr/>
          <p:nvPr/>
        </p:nvSpPr>
        <p:spPr bwMode="auto">
          <a:xfrm>
            <a:off x="3203848" y="4221088"/>
            <a:ext cx="564340" cy="545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ttangolo 86"/>
          <p:cNvSpPr/>
          <p:nvPr/>
        </p:nvSpPr>
        <p:spPr bwMode="auto">
          <a:xfrm>
            <a:off x="4067944" y="4221088"/>
            <a:ext cx="564340" cy="545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339752" y="4221088"/>
            <a:ext cx="564340" cy="545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1733" y="2564904"/>
            <a:ext cx="864096" cy="245706"/>
            <a:chOff x="1412032" y="4325393"/>
            <a:chExt cx="2448272" cy="696167"/>
          </a:xfrm>
        </p:grpSpPr>
        <p:sp>
          <p:nvSpPr>
            <p:cNvPr id="21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4210" y="3042582"/>
            <a:ext cx="864096" cy="245706"/>
            <a:chOff x="1412032" y="4325393"/>
            <a:chExt cx="2448272" cy="696167"/>
          </a:xfrm>
        </p:grpSpPr>
        <p:sp>
          <p:nvSpPr>
            <p:cNvPr id="25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5653" y="5178355"/>
            <a:ext cx="864096" cy="245706"/>
            <a:chOff x="1412032" y="4325393"/>
            <a:chExt cx="2448272" cy="696167"/>
          </a:xfrm>
        </p:grpSpPr>
        <p:sp>
          <p:nvSpPr>
            <p:cNvPr id="29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9867" y="4335422"/>
            <a:ext cx="864096" cy="245706"/>
            <a:chOff x="1412032" y="4325393"/>
            <a:chExt cx="2448272" cy="696167"/>
          </a:xfrm>
        </p:grpSpPr>
        <p:sp>
          <p:nvSpPr>
            <p:cNvPr id="33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4" y="1745964"/>
            <a:ext cx="576064" cy="57606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3568243" y="2439950"/>
            <a:ext cx="439417" cy="1398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07660" y="2439950"/>
            <a:ext cx="1563738" cy="1239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39952" y="2566645"/>
            <a:ext cx="163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169812" y="2276872"/>
            <a:ext cx="82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Visual</a:t>
            </a:r>
            <a:br>
              <a:rPr lang="en-US" dirty="0" smtClean="0"/>
            </a:br>
            <a:r>
              <a:rPr lang="en-US" dirty="0" smtClean="0"/>
              <a:t>lookup</a:t>
            </a:r>
            <a:endParaRPr lang="en-GB" dirty="0"/>
          </a:p>
        </p:txBody>
      </p:sp>
      <p:sp>
        <p:nvSpPr>
          <p:cNvPr id="45" name="Rettangolo 86"/>
          <p:cNvSpPr/>
          <p:nvPr/>
        </p:nvSpPr>
        <p:spPr bwMode="auto">
          <a:xfrm>
            <a:off x="5908816" y="3773092"/>
            <a:ext cx="463384" cy="44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75656" y="2439950"/>
            <a:ext cx="3875700" cy="133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36" y="1597442"/>
            <a:ext cx="2088232" cy="84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Portal, framework, SaaS, etc..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01672" y="2998693"/>
            <a:ext cx="163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55" idx="2"/>
          </p:cNvCxnSpPr>
          <p:nvPr/>
        </p:nvCxnSpPr>
        <p:spPr>
          <a:xfrm>
            <a:off x="1439652" y="2439950"/>
            <a:ext cx="695800" cy="1433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3528" y="3142709"/>
            <a:ext cx="150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Programmatic</a:t>
            </a:r>
            <a:br>
              <a:rPr lang="en-US" dirty="0" smtClean="0"/>
            </a:br>
            <a:r>
              <a:rPr lang="en-US" dirty="0" smtClean="0"/>
              <a:t>lookup (API)</a:t>
            </a:r>
            <a:endParaRPr lang="en-GB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548680"/>
            <a:ext cx="576064" cy="5760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548680"/>
            <a:ext cx="576064" cy="5760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548680"/>
            <a:ext cx="576064" cy="576064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1619672" y="1124744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ular Callout 69"/>
          <p:cNvSpPr/>
          <p:nvPr/>
        </p:nvSpPr>
        <p:spPr>
          <a:xfrm>
            <a:off x="2627784" y="667759"/>
            <a:ext cx="3023834" cy="889033"/>
          </a:xfrm>
          <a:prstGeom prst="wedgeRectCallout">
            <a:avLst>
              <a:gd name="adj1" fmla="val -20654"/>
              <a:gd name="adj2" fmla="val 1291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Exercises today</a:t>
            </a:r>
            <a:endParaRPr lang="en-GB" sz="2800" dirty="0"/>
          </a:p>
        </p:txBody>
      </p:sp>
      <p:sp>
        <p:nvSpPr>
          <p:cNvPr id="71" name="Rectangular Callout 70"/>
          <p:cNvSpPr/>
          <p:nvPr/>
        </p:nvSpPr>
        <p:spPr>
          <a:xfrm>
            <a:off x="2628035" y="667759"/>
            <a:ext cx="3023834" cy="889033"/>
          </a:xfrm>
          <a:prstGeom prst="wedgeRectCallout">
            <a:avLst>
              <a:gd name="adj1" fmla="val 22319"/>
              <a:gd name="adj2" fmla="val 1616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Exercises today</a:t>
            </a:r>
            <a:endParaRPr lang="en-GB" sz="2800" dirty="0"/>
          </a:p>
        </p:txBody>
      </p:sp>
      <p:sp>
        <p:nvSpPr>
          <p:cNvPr id="74" name="Rettangolo 86"/>
          <p:cNvSpPr/>
          <p:nvPr/>
        </p:nvSpPr>
        <p:spPr bwMode="auto">
          <a:xfrm>
            <a:off x="6444208" y="3629076"/>
            <a:ext cx="578734" cy="592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5" name="Rettangolo 86"/>
          <p:cNvSpPr/>
          <p:nvPr/>
        </p:nvSpPr>
        <p:spPr bwMode="auto">
          <a:xfrm>
            <a:off x="7022942" y="3717032"/>
            <a:ext cx="578734" cy="375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100" dirty="0" smtClean="0">
                <a:solidFill>
                  <a:schemeClr val="tx1"/>
                </a:solidFill>
              </a:rPr>
              <a:t>Storage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83561" y="2791606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380312" y="4941168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868144" y="2215542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364088" y="3727710"/>
            <a:ext cx="387478" cy="114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55" grpId="0" animBg="1"/>
      <p:bldP spid="56" grpId="0"/>
      <p:bldP spid="60" grpId="0"/>
      <p:bldP spid="70" grpId="0" animBg="1"/>
      <p:bldP spid="71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Batch </a:t>
            </a:r>
            <a:r>
              <a:rPr lang="en-GB" sz="2000" dirty="0">
                <a:solidFill>
                  <a:srgbClr val="FF0000"/>
                </a:solidFill>
              </a:rPr>
              <a:t>and interactive </a:t>
            </a:r>
            <a:r>
              <a:rPr lang="en-GB" sz="2000" dirty="0"/>
              <a:t>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-Jupiter) </a:t>
            </a:r>
            <a:r>
              <a:rPr lang="en-GB" sz="2000" dirty="0"/>
              <a:t>with scalable and customized environments</a:t>
            </a:r>
          </a:p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ángulo redondeado 37"/>
          <p:cNvSpPr/>
          <p:nvPr/>
        </p:nvSpPr>
        <p:spPr>
          <a:xfrm>
            <a:off x="6732240" y="4221088"/>
            <a:ext cx="2016224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Combined models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sp>
        <p:nvSpPr>
          <p:cNvPr id="65" name="Esquina doblada 14"/>
          <p:cNvSpPr/>
          <p:nvPr/>
        </p:nvSpPr>
        <p:spPr bwMode="auto">
          <a:xfrm rot="10800000">
            <a:off x="7261342" y="4437112"/>
            <a:ext cx="494048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Esquina doblada 4"/>
          <p:cNvSpPr/>
          <p:nvPr/>
        </p:nvSpPr>
        <p:spPr bwMode="auto">
          <a:xfrm rot="10800000">
            <a:off x="7371265" y="460139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Esquina doblada 15"/>
          <p:cNvSpPr/>
          <p:nvPr/>
        </p:nvSpPr>
        <p:spPr bwMode="auto">
          <a:xfrm rot="10800000">
            <a:off x="7535545" y="476567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3676962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3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Chipster</a:t>
            </a:r>
            <a:endParaRPr lang="en-GB" altLang="en-US" dirty="0" smtClean="0"/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/>
                <a:t>EGI </a:t>
              </a:r>
              <a:r>
                <a:rPr lang="en-GB" dirty="0" err="1"/>
                <a:t>FedCloud</a:t>
              </a:r>
              <a:r>
                <a:rPr lang="en-GB" dirty="0"/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7894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5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7898" name="Gruppo 35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37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400" b="1" dirty="0" err="1"/>
                  <a:t>Complex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deployment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through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contextualisation</a:t>
                </a:r>
                <a:endParaRPr lang="it-IT" sz="14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400" b="1" dirty="0"/>
                  <a:t>shared block storage exported as NFS</a:t>
                </a:r>
                <a:r>
                  <a:rPr lang="it-IT" sz="1400" b="1" dirty="0"/>
                  <a:t> up to 1 TB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09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READemption</a:t>
            </a:r>
            <a:endParaRPr lang="en-GB" altLang="en-US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49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Example: JAMS</a:t>
            </a:r>
            <a:br>
              <a:rPr lang="en-GB" altLang="en-US" dirty="0" smtClean="0"/>
            </a:br>
            <a:r>
              <a:rPr lang="en-GB" altLang="en-US" dirty="0" smtClean="0"/>
              <a:t>Jena Adaptable Modelling System</a:t>
            </a:r>
          </a:p>
        </p:txBody>
      </p:sp>
      <p:sp>
        <p:nvSpPr>
          <p:cNvPr id="39940" name="Marcador de contenido 2"/>
          <p:cNvSpPr txBox="1">
            <a:spLocks/>
          </p:cNvSpPr>
          <p:nvPr/>
        </p:nvSpPr>
        <p:spPr bwMode="auto">
          <a:xfrm>
            <a:off x="35496" y="1268561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buFont typeface="Arial" panose="020B0604020202020204" pitchFamily="34" charset="0"/>
              <a:buNone/>
            </a:pPr>
            <a:r>
              <a:rPr lang="en-GB" altLang="en-US" sz="2400" dirty="0"/>
              <a:t>Platform for process-based hydrological model development</a:t>
            </a:r>
          </a:p>
        </p:txBody>
      </p:sp>
      <p:grpSp>
        <p:nvGrpSpPr>
          <p:cNvPr id="39941" name="Gruppo 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8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9947" name="Gruppo 8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0" name="Rettangolo con angoli arrotondati sullo stesso lato 9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tangolo 10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&gt; 8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&gt; 16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Image </a:t>
                </a:r>
                <a:r>
                  <a:rPr lang="en-GB" sz="1600" b="1" dirty="0">
                    <a:hlinkClick r:id="rId7"/>
                  </a:rPr>
                  <a:t>available</a:t>
                </a:r>
                <a:r>
                  <a:rPr lang="en-GB" sz="1600" b="1" dirty="0"/>
                  <a:t> in the marketplace</a:t>
                </a:r>
              </a:p>
            </p:txBody>
          </p:sp>
        </p:grpSp>
      </p:grpSp>
      <p:pic>
        <p:nvPicPr>
          <p:cNvPr id="3994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2938"/>
            <a:ext cx="2087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jams.uni-jena.de/uploads/RTEmagicC_jams_scheme_01.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975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1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Goals of the </a:t>
            </a:r>
            <a:r>
              <a:rPr lang="en-US" dirty="0" err="1" smtClean="0"/>
              <a:t>slideset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740944"/>
            <a:ext cx="8424936" cy="39203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 of IaaS cloud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conceptual model of the EGI federated cloud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Obtain skills in using the standard interfaces of the EGI federated cloud</a:t>
            </a:r>
          </a:p>
          <a:p>
            <a:pPr marL="1068388" lvl="1"/>
            <a:r>
              <a:rPr lang="en-GB" sz="2000" dirty="0" smtClean="0"/>
              <a:t>With pre-defined Virtual Machine images</a:t>
            </a:r>
          </a:p>
          <a:p>
            <a:pPr marL="1068388" lvl="1"/>
            <a:r>
              <a:rPr lang="en-GB" sz="2000" dirty="0" smtClean="0"/>
              <a:t>With customised deployments (contextualisation)</a:t>
            </a:r>
          </a:p>
          <a:p>
            <a:pPr marL="1068388" lvl="1"/>
            <a:r>
              <a:rPr lang="en-US" sz="2000" dirty="0" smtClean="0"/>
              <a:t>With Docker containers</a:t>
            </a:r>
            <a:endParaRPr lang="en-GB" sz="2000" dirty="0" smtClean="0"/>
          </a:p>
          <a:p>
            <a:pPr marL="1068388" lvl="1"/>
            <a:r>
              <a:rPr lang="en-GB" sz="2000" dirty="0" smtClean="0"/>
              <a:t>(With your own images)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how to become an active </a:t>
            </a:r>
            <a:r>
              <a:rPr lang="en-GB" sz="2400" dirty="0" smtClean="0"/>
              <a:t>user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mtClean="0"/>
              <a:t>Example: HAPPI</a:t>
            </a:r>
            <a:endParaRPr lang="en-GB" altLang="en-US" dirty="0" smtClean="0"/>
          </a:p>
        </p:txBody>
      </p:sp>
      <p:grpSp>
        <p:nvGrpSpPr>
          <p:cNvPr id="40964" name="Gruppo 5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7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0971" name="Gruppo 7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9" name="Rettangolo con angoli arrotondati sullo stesso lato 8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ttangolo 9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4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Block Storage</a:t>
                </a:r>
              </a:p>
            </p:txBody>
          </p:sp>
        </p:grpSp>
      </p:grpSp>
      <p:pic>
        <p:nvPicPr>
          <p:cNvPr id="40965" name="Picture 2" descr="HAPPI Tool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6475"/>
            <a:ext cx="37401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appi-distr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11538"/>
            <a:ext cx="4206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Marcador de contenido 2"/>
          <p:cNvSpPr txBox="1">
            <a:spLocks/>
          </p:cNvSpPr>
          <p:nvPr/>
        </p:nvSpPr>
        <p:spPr bwMode="auto">
          <a:xfrm>
            <a:off x="464815" y="1196975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/>
              <a:t>Supports the archive manager and curator to capture and manage part of the Preservation Descriptive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20038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65304"/>
            <a:ext cx="932452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http://www.etp4hpc.eu/wp-content/uploads/2013/10/elixi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59478"/>
            <a:ext cx="1971892" cy="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2576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Strategic data replication and cloud access: ELIXIR</a:t>
            </a:r>
            <a:r>
              <a:rPr lang="en-US" sz="2800" dirty="0" smtClean="0"/>
              <a:t>/EMBL-EBI </a:t>
            </a:r>
            <a:r>
              <a:rPr lang="en-US" sz="2800" dirty="0"/>
              <a:t>for 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176464" cy="45259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Goal: Offload user traffic from EBI cloud and DBs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Solution: </a:t>
            </a:r>
          </a:p>
          <a:p>
            <a:pPr marL="742950" lvl="2" indent="-342900">
              <a:buFont typeface="Arial"/>
              <a:buChar char="•"/>
            </a:pPr>
            <a:r>
              <a:rPr lang="en-US" sz="1600" dirty="0" smtClean="0"/>
              <a:t>Setup federated cloud at strategic partners</a:t>
            </a:r>
            <a:endParaRPr lang="en-US" sz="1600" dirty="0"/>
          </a:p>
          <a:p>
            <a:pPr marL="742950" lvl="2" indent="-342900">
              <a:buFont typeface="Arial"/>
              <a:buChar char="•"/>
            </a:pPr>
            <a:r>
              <a:rPr lang="en-US" sz="1600" dirty="0" smtClean="0"/>
              <a:t>Replication of data and application to partners</a:t>
            </a:r>
          </a:p>
          <a:p>
            <a:r>
              <a:rPr lang="en-US" sz="2000" dirty="0" smtClean="0"/>
              <a:t>Users ‘compute locally’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Using from EGI:</a:t>
            </a:r>
          </a:p>
          <a:p>
            <a:pPr marL="635000" lvl="1" indent="-177800"/>
            <a:r>
              <a:rPr lang="en-US" sz="1600" dirty="0" smtClean="0">
                <a:solidFill>
                  <a:srgbClr val="0000FF"/>
                </a:solidFill>
              </a:rPr>
              <a:t>Cloud compute (at sites)</a:t>
            </a:r>
          </a:p>
          <a:p>
            <a:pPr marL="635000" lvl="1" indent="-177800"/>
            <a:r>
              <a:rPr lang="en-US" sz="1600" dirty="0" smtClean="0">
                <a:solidFill>
                  <a:srgbClr val="0000FF"/>
                </a:solidFill>
              </a:rPr>
              <a:t>Operations services</a:t>
            </a:r>
          </a:p>
          <a:p>
            <a:pPr marL="635000" lvl="1" indent="-177800"/>
            <a:r>
              <a:rPr lang="en-US" sz="1600" dirty="0" smtClean="0">
                <a:solidFill>
                  <a:srgbClr val="0000FF"/>
                </a:solidFill>
              </a:rPr>
              <a:t>Security services (EGI </a:t>
            </a:r>
            <a:r>
              <a:rPr lang="en-US" sz="1600" dirty="0" err="1" smtClean="0">
                <a:solidFill>
                  <a:srgbClr val="0000FF"/>
                </a:solidFill>
              </a:rPr>
              <a:t>CheckIn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</a:p>
          <a:p>
            <a:pPr marL="635000" lvl="1" indent="-177800"/>
            <a:r>
              <a:rPr lang="en-US" sz="1600" dirty="0">
                <a:solidFill>
                  <a:srgbClr val="0000FF"/>
                </a:solidFill>
              </a:rPr>
              <a:t>VM Catalogue (</a:t>
            </a:r>
            <a:r>
              <a:rPr lang="en-US" sz="1600" dirty="0" err="1">
                <a:solidFill>
                  <a:srgbClr val="0000FF"/>
                </a:solidFill>
              </a:rPr>
              <a:t>AppDB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</a:p>
          <a:p>
            <a:pPr marL="234950" indent="-177800"/>
            <a:r>
              <a:rPr lang="en-US" sz="2000" dirty="0" smtClean="0"/>
              <a:t>Infra setup with 5 scientific applications are under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2280" y="2204864"/>
            <a:ext cx="1656184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2280" y="1628800"/>
            <a:ext cx="16594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EMBL-EBI</a:t>
            </a:r>
            <a:br>
              <a:rPr lang="en-US" sz="1600" dirty="0" smtClean="0"/>
            </a:br>
            <a:r>
              <a:rPr lang="en-US" sz="1600" dirty="0" smtClean="0"/>
              <a:t>strategic partners</a:t>
            </a:r>
            <a:endParaRPr lang="en-US" sz="1600" dirty="0"/>
          </a:p>
        </p:txBody>
      </p:sp>
      <p:sp>
        <p:nvSpPr>
          <p:cNvPr id="8" name="Can 7"/>
          <p:cNvSpPr/>
          <p:nvPr/>
        </p:nvSpPr>
        <p:spPr>
          <a:xfrm>
            <a:off x="7524328" y="3356992"/>
            <a:ext cx="936104" cy="648072"/>
          </a:xfrm>
          <a:prstGeom prst="can">
            <a:avLst/>
          </a:prstGeom>
          <a:solidFill>
            <a:srgbClr val="EEECE1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Replica storage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2280" y="4509120"/>
            <a:ext cx="1656184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524328" y="5661248"/>
            <a:ext cx="936104" cy="648072"/>
          </a:xfrm>
          <a:prstGeom prst="can">
            <a:avLst/>
          </a:prstGeom>
          <a:solidFill>
            <a:srgbClr val="EEECE1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Replica storage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3933056"/>
            <a:ext cx="1656184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66277" y="3645024"/>
            <a:ext cx="984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EMBL-EBI</a:t>
            </a:r>
            <a:endParaRPr lang="en-US" sz="1600" dirty="0"/>
          </a:p>
        </p:txBody>
      </p:sp>
      <p:sp>
        <p:nvSpPr>
          <p:cNvPr id="14" name="Can 13"/>
          <p:cNvSpPr/>
          <p:nvPr/>
        </p:nvSpPr>
        <p:spPr>
          <a:xfrm>
            <a:off x="5292080" y="5013176"/>
            <a:ext cx="936104" cy="648072"/>
          </a:xfrm>
          <a:prstGeom prst="can">
            <a:avLst/>
          </a:prstGeom>
          <a:solidFill>
            <a:srgbClr val="EEECE1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Curated datasets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4"/>
            <a:endCxn id="8" idx="2"/>
          </p:cNvCxnSpPr>
          <p:nvPr/>
        </p:nvCxnSpPr>
        <p:spPr>
          <a:xfrm flipV="1">
            <a:off x="6228184" y="3681028"/>
            <a:ext cx="1296144" cy="1656184"/>
          </a:xfrm>
          <a:prstGeom prst="straightConnector1">
            <a:avLst/>
          </a:prstGeom>
          <a:ln>
            <a:solidFill>
              <a:srgbClr val="37609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4"/>
            <a:endCxn id="11" idx="2"/>
          </p:cNvCxnSpPr>
          <p:nvPr/>
        </p:nvCxnSpPr>
        <p:spPr>
          <a:xfrm>
            <a:off x="6228184" y="5337212"/>
            <a:ext cx="1296144" cy="648072"/>
          </a:xfrm>
          <a:prstGeom prst="straightConnector1">
            <a:avLst/>
          </a:prstGeom>
          <a:ln>
            <a:solidFill>
              <a:srgbClr val="37609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20072" y="4149080"/>
            <a:ext cx="1152128" cy="648072"/>
          </a:xfrm>
          <a:prstGeom prst="rect">
            <a:avLst/>
          </a:prstGeom>
          <a:solidFill>
            <a:srgbClr val="E6B9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Embassy cloud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Cube 20"/>
          <p:cNvSpPr/>
          <p:nvPr/>
        </p:nvSpPr>
        <p:spPr>
          <a:xfrm>
            <a:off x="7308304" y="2420888"/>
            <a:ext cx="1368152" cy="72008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IaaS</a:t>
            </a:r>
            <a:r>
              <a:rPr lang="en-US" dirty="0" smtClean="0">
                <a:solidFill>
                  <a:srgbClr val="000000"/>
                </a:solidFill>
              </a:rPr>
              <a:t> cloud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7236296" y="4725144"/>
            <a:ext cx="1368152" cy="72008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IaaS</a:t>
            </a:r>
            <a:r>
              <a:rPr lang="en-US" dirty="0" smtClean="0">
                <a:solidFill>
                  <a:srgbClr val="000000"/>
                </a:solidFill>
              </a:rPr>
              <a:t> cloud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2"/>
          </p:cNvCxnSpPr>
          <p:nvPr/>
        </p:nvCxnSpPr>
        <p:spPr>
          <a:xfrm flipV="1">
            <a:off x="6372200" y="2870938"/>
            <a:ext cx="936104" cy="16021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67117" y="3284984"/>
            <a:ext cx="1287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0" idx="3"/>
            <a:endCxn id="22" idx="2"/>
          </p:cNvCxnSpPr>
          <p:nvPr/>
        </p:nvCxnSpPr>
        <p:spPr>
          <a:xfrm>
            <a:off x="6372200" y="4473116"/>
            <a:ext cx="864096" cy="7020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427984" y="1484784"/>
            <a:ext cx="2088232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Service registry</a:t>
            </a:r>
          </a:p>
          <a:p>
            <a:pPr marL="174625" indent="-174625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Service monitoring</a:t>
            </a:r>
          </a:p>
          <a:p>
            <a:pPr marL="174625" indent="-174625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Federated user access (w. ELIXIR acc.)</a:t>
            </a:r>
          </a:p>
          <a:p>
            <a:pPr marL="174625" indent="-174625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Accounting</a:t>
            </a:r>
          </a:p>
        </p:txBody>
      </p:sp>
      <p:sp>
        <p:nvSpPr>
          <p:cNvPr id="30" name="Left-Right Arrow 29"/>
          <p:cNvSpPr/>
          <p:nvPr/>
        </p:nvSpPr>
        <p:spPr>
          <a:xfrm rot="2547900">
            <a:off x="6171360" y="2574464"/>
            <a:ext cx="864096" cy="504056"/>
          </a:xfrm>
          <a:prstGeom prst="leftRightArrow">
            <a:avLst/>
          </a:prstGeom>
          <a:solidFill>
            <a:srgbClr val="D7E4BD"/>
          </a:solidFill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8184" y="5754742"/>
            <a:ext cx="984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Datasets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6" descr="EMBL-E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75502"/>
            <a:ext cx="1523391" cy="4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EG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48007"/>
            <a:ext cx="675990" cy="74818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5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75502"/>
            <a:ext cx="944746" cy="5760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7" name="TextBox 36"/>
          <p:cNvSpPr txBox="1"/>
          <p:nvPr/>
        </p:nvSpPr>
        <p:spPr>
          <a:xfrm>
            <a:off x="251520" y="5807005"/>
            <a:ext cx="381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information: </a:t>
            </a:r>
          </a:p>
          <a:p>
            <a:r>
              <a:rPr lang="en-US" dirty="0">
                <a:hlinkClick r:id="rId6"/>
              </a:rPr>
              <a:t>infrhttps://wiki.egi.eu/wiki/CC-ELIXIR</a:t>
            </a:r>
            <a:r>
              <a:rPr lang="en-US" dirty="0"/>
              <a:t> 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7812360" y="2996952"/>
            <a:ext cx="288032" cy="504056"/>
          </a:xfrm>
          <a:prstGeom prst="upDownArrow">
            <a:avLst>
              <a:gd name="adj1" fmla="val 2292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28384" y="3068960"/>
            <a:ext cx="80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Mount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Up-Down Arrow 37"/>
          <p:cNvSpPr/>
          <p:nvPr/>
        </p:nvSpPr>
        <p:spPr>
          <a:xfrm>
            <a:off x="7884368" y="5373216"/>
            <a:ext cx="288032" cy="504056"/>
          </a:xfrm>
          <a:prstGeom prst="upDownArrow">
            <a:avLst>
              <a:gd name="adj1" fmla="val 2292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100392" y="5445224"/>
            <a:ext cx="80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Mount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340915646"/>
              </p:ext>
            </p:extLst>
          </p:nvPr>
        </p:nvGraphicFramePr>
        <p:xfrm>
          <a:off x="-885178" y="3276601"/>
          <a:ext cx="4228693" cy="260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3096652619"/>
              </p:ext>
            </p:extLst>
          </p:nvPr>
        </p:nvGraphicFramePr>
        <p:xfrm>
          <a:off x="751228" y="3261957"/>
          <a:ext cx="4180812" cy="260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High Level Tools (PaaS &amp; SaaS)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-108520" y="1269305"/>
            <a:ext cx="925252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indent="-255588"/>
            <a:r>
              <a:rPr lang="en-GB" altLang="en-US" sz="2400" dirty="0" smtClean="0">
                <a:solidFill>
                  <a:srgbClr val="FF0000"/>
                </a:solidFill>
              </a:rPr>
              <a:t>Today we focus on IaaS with OCCI (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rOCCI</a:t>
            </a:r>
            <a:r>
              <a:rPr lang="en-GB" altLang="en-US" sz="2400" dirty="0" smtClean="0">
                <a:solidFill>
                  <a:srgbClr val="FF0000"/>
                </a:solidFill>
              </a:rPr>
              <a:t> cmd. line), but…</a:t>
            </a:r>
          </a:p>
          <a:p>
            <a:pPr indent="-255588"/>
            <a:r>
              <a:rPr lang="en-US" sz="2400" dirty="0" smtClean="0"/>
              <a:t>Higher level tools exist </a:t>
            </a:r>
            <a:r>
              <a:rPr lang="en-US" sz="2400" dirty="0"/>
              <a:t>on top of this</a:t>
            </a:r>
          </a:p>
          <a:p>
            <a:pPr marL="622300" lvl="1" indent="-207963"/>
            <a:r>
              <a:rPr lang="en-GB" altLang="en-US" sz="2000" dirty="0" smtClean="0"/>
              <a:t>Alternatives to OCCI and Nova– but usually much more!</a:t>
            </a:r>
            <a:endParaRPr lang="en-GB" altLang="en-US" sz="2000" dirty="0"/>
          </a:p>
          <a:p>
            <a:pPr marL="622300" lvl="1" indent="-207963"/>
            <a:r>
              <a:rPr lang="en-GB" altLang="en-US" sz="2000" dirty="0"/>
              <a:t>External </a:t>
            </a:r>
            <a:r>
              <a:rPr lang="en-GB" altLang="en-US" sz="2000" dirty="0" smtClean="0"/>
              <a:t>contributions – </a:t>
            </a:r>
            <a:r>
              <a:rPr lang="en-GB" altLang="en-US" sz="2000" dirty="0" smtClean="0">
                <a:solidFill>
                  <a:srgbClr val="FF0000"/>
                </a:solidFill>
              </a:rPr>
              <a:t>EGI is open for additional tools! Suggest/integrate!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414337" lvl="1" indent="0">
              <a:buNone/>
            </a:pPr>
            <a:r>
              <a:rPr lang="en-US" altLang="en-US" sz="2000" b="1" dirty="0" smtClean="0"/>
              <a:t>Currently:</a:t>
            </a:r>
            <a:endParaRPr lang="en-GB" alt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39464" y="2920876"/>
            <a:ext cx="39099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337" lvl="1" indent="0">
              <a:buNone/>
            </a:pPr>
            <a:r>
              <a:rPr lang="en-US" altLang="en-US" sz="2400" b="1" dirty="0" smtClean="0"/>
              <a:t>Others are emerging: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err="1" smtClean="0"/>
              <a:t>Occopus</a:t>
            </a:r>
            <a:r>
              <a:rPr lang="en-US" altLang="en-US" sz="2400" dirty="0" smtClean="0"/>
              <a:t> orchestrator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err="1" smtClean="0"/>
              <a:t>Karamel</a:t>
            </a:r>
            <a:r>
              <a:rPr lang="en-US" altLang="en-US" sz="2400" dirty="0" smtClean="0"/>
              <a:t> platform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smtClean="0"/>
              <a:t>D4Science environment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smtClean="0"/>
              <a:t>…</a:t>
            </a:r>
          </a:p>
          <a:p>
            <a:pPr marL="757237" lvl="1" indent="-342900">
              <a:buFontTx/>
              <a:buChar char="-"/>
            </a:pPr>
            <a:endParaRPr lang="en-GB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3757" y="5939988"/>
            <a:ext cx="351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hlinkClick r:id="rId12"/>
              </a:rPr>
              <a:t>https://wiki.egi.eu/wiki/HOWTO10</a:t>
            </a:r>
            <a:r>
              <a:rPr lang="en-US" altLang="en-US" dirty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72638" y="4725144"/>
            <a:ext cx="5872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1337" lvl="1"/>
            <a:r>
              <a:rPr lang="en-US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PaaS sessions at EGI Conference in April!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Training infrastructure and first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585" y="2348880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617" y="2276872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4953" y="2569924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X.509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404500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93713"/>
              </p:ext>
            </p:extLst>
          </p:nvPr>
        </p:nvGraphicFramePr>
        <p:xfrm>
          <a:off x="251451" y="548680"/>
          <a:ext cx="3168421" cy="46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3366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CETA-CIEMAT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40 GB of RAM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5.4 TB storage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 public IP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INFN</a:t>
                      </a:r>
                      <a:r>
                        <a:rPr lang="en-GB" sz="1400" baseline="0" dirty="0" smtClean="0"/>
                        <a:t/>
                      </a:r>
                      <a:br>
                        <a:rPr lang="en-GB" sz="1400" baseline="0" dirty="0" smtClean="0"/>
                      </a:br>
                      <a:r>
                        <a:rPr lang="en-GB" sz="1400" baseline="0" dirty="0" smtClean="0"/>
                        <a:t>(IT)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50 GB of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 TB storage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10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flipV="1">
            <a:off x="3851920" y="4293096"/>
            <a:ext cx="936104" cy="660176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640" y="4521224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/>
              <a:t>CETA-CIEMAT</a:t>
            </a:r>
            <a:br>
              <a:rPr lang="en-GB" sz="1100" b="1" dirty="0" smtClean="0"/>
            </a:br>
            <a:r>
              <a:rPr lang="en-GB" sz="1100" b="1" dirty="0" smtClean="0"/>
              <a:t>(OpenStack)</a:t>
            </a:r>
            <a:endParaRPr lang="en-GB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1988840"/>
            <a:ext cx="3528392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9840920">
            <a:off x="7022876" y="2844525"/>
            <a:ext cx="1412188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Down Arrow Callout 16"/>
          <p:cNvSpPr/>
          <p:nvPr/>
        </p:nvSpPr>
        <p:spPr>
          <a:xfrm flipV="1">
            <a:off x="5508104" y="4521224"/>
            <a:ext cx="936104" cy="61146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2178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9220" y="4725144"/>
            <a:ext cx="933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INFN</a:t>
            </a:r>
            <a:br>
              <a:rPr lang="en-US" sz="1100" b="1" dirty="0" smtClean="0"/>
            </a:br>
            <a:r>
              <a:rPr lang="en-US" sz="1100" b="1" dirty="0" smtClean="0"/>
              <a:t>(OpenStack</a:t>
            </a:r>
            <a:r>
              <a:rPr lang="en-US" sz="1100" b="1" dirty="0"/>
              <a:t>) 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644008" y="3789040"/>
            <a:ext cx="4320480" cy="2448272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4979425" y="4149080"/>
            <a:ext cx="3048959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652120" y="4484901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26" idx="3"/>
          </p:cNvCxnSpPr>
          <p:nvPr/>
        </p:nvCxnSpPr>
        <p:spPr>
          <a:xfrm flipH="1">
            <a:off x="6503904" y="2726732"/>
            <a:ext cx="6333" cy="151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2996952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Marketplace 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299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42900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685455" y="446845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371775" y="4932331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01834" y="5867980"/>
            <a:ext cx="18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tx2"/>
                </a:solidFill>
              </a:rPr>
              <a:t>Training.egi.eu VO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 (compute and storage)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To be used </a:t>
            </a:r>
            <a:r>
              <a:rPr lang="en-US" sz="2000" dirty="0" smtClean="0">
                <a:solidFill>
                  <a:srgbClr val="FF0000"/>
                </a:solidFill>
              </a:rPr>
              <a:t>today</a:t>
            </a:r>
            <a:endParaRPr lang="en-US" sz="2000" dirty="0" smtClean="0"/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with installer, as VM image, as Docker container or source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Further info: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2000" dirty="0" smtClean="0">
                <a:sym typeface="Wingdings" panose="05000000000000000000" pitchFamily="2" charset="2"/>
                <a:hlinkClick r:id="rId3"/>
              </a:rPr>
              <a:t>wiki.egi.eu/wiki/Federated_Cloud_APIs_and_SDKs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occi</a:t>
                      </a:r>
                      <a:r>
                        <a:rPr lang="en-GB" dirty="0" smtClean="0"/>
                        <a:t>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  <p:sp>
        <p:nvSpPr>
          <p:cNvPr id="5" name="Up Arrow Callout 4"/>
          <p:cNvSpPr/>
          <p:nvPr/>
        </p:nvSpPr>
        <p:spPr>
          <a:xfrm>
            <a:off x="899592" y="2780928"/>
            <a:ext cx="1224136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93251" y="2545159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cloud site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123728" y="2780928"/>
            <a:ext cx="792088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54515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X.509 proxy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1 and 2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Start a simple wiki 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wiki contents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Exercise 1:</a:t>
            </a:r>
            <a:br>
              <a:rPr lang="en-GB" noProof="0" dirty="0" smtClean="0"/>
            </a:br>
            <a:r>
              <a:rPr lang="en-GB" noProof="0" dirty="0" err="1" smtClean="0"/>
              <a:t>MoinMoinWiki</a:t>
            </a:r>
            <a:r>
              <a:rPr lang="en-GB" noProof="0" dirty="0" smtClean="0"/>
              <a:t> setup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you have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Browse </a:t>
            </a:r>
            <a:r>
              <a:rPr lang="en-US" dirty="0" err="1" smtClean="0"/>
              <a:t>AppDB</a:t>
            </a:r>
            <a:r>
              <a:rPr lang="en-US" dirty="0" smtClean="0"/>
              <a:t>, find </a:t>
            </a:r>
            <a:r>
              <a:rPr lang="en-US" b="1" dirty="0" smtClean="0">
                <a:solidFill>
                  <a:srgbClr val="FF0000"/>
                </a:solidFill>
              </a:rPr>
              <a:t>3 IDs</a:t>
            </a:r>
            <a:r>
              <a:rPr lang="en-US" dirty="0"/>
              <a:t>  (visual lookup</a:t>
            </a:r>
            <a:r>
              <a:rPr lang="en-US" dirty="0" smtClean="0"/>
              <a:t>):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cloud site you want to use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</a:t>
            </a:r>
            <a:r>
              <a:rPr lang="en-US" dirty="0" err="1" smtClean="0"/>
              <a:t>MoinMoin</a:t>
            </a:r>
            <a:r>
              <a:rPr lang="en-US" dirty="0" smtClean="0"/>
              <a:t> VM image for that site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resource template the VM should use (</a:t>
            </a:r>
            <a:r>
              <a:rPr lang="en-US" dirty="0" smtClean="0">
                <a:solidFill>
                  <a:srgbClr val="FF0000"/>
                </a:solidFill>
              </a:rPr>
              <a:t>smallest!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Login to UI, check your X.509 proxy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SSH key</a:t>
            </a:r>
          </a:p>
          <a:p>
            <a:pPr marL="800100" lvl="2" indent="0">
              <a:buNone/>
            </a:pPr>
            <a:r>
              <a:rPr lang="en-US" dirty="0" smtClean="0"/>
              <a:t>- So you will be able to SSH into your remote 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VM instance (OCCI 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wiki from a web browser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424936" cy="4784400"/>
          </a:xfrm>
        </p:spPr>
        <p:txBody>
          <a:bodyPr/>
          <a:lstStyle/>
          <a:p>
            <a:r>
              <a:rPr lang="en-US" sz="2000" dirty="0" smtClean="0"/>
              <a:t>Introduction to EGI, &amp; EGI Federated Cloud (20’)</a:t>
            </a:r>
          </a:p>
          <a:p>
            <a:r>
              <a:rPr lang="en-US" sz="2000" dirty="0" smtClean="0"/>
              <a:t>Introduction to training infrastructure (10’) (G)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1&amp;2 </a:t>
            </a:r>
            <a:r>
              <a:rPr lang="en-US" sz="2000" dirty="0" smtClean="0"/>
              <a:t>(45’)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 smtClean="0"/>
              <a:t>Compute </a:t>
            </a:r>
            <a:r>
              <a:rPr lang="en-GB" sz="1600" dirty="0"/>
              <a:t>management </a:t>
            </a:r>
            <a:r>
              <a:rPr lang="en-GB" sz="1600" dirty="0" smtClean="0"/>
              <a:t>– Setup a Wiki server</a:t>
            </a:r>
          </a:p>
          <a:p>
            <a:pPr lvl="1"/>
            <a:r>
              <a:rPr lang="en-US" sz="1600" dirty="0" smtClean="0"/>
              <a:t>Persistent storage – Add block storage to the Wiki</a:t>
            </a:r>
            <a:endParaRPr lang="en-US" sz="2000" dirty="0" smtClean="0"/>
          </a:p>
          <a:p>
            <a:r>
              <a:rPr lang="en-US" sz="2000" dirty="0" smtClean="0"/>
              <a:t>Introduction to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(15’)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3: </a:t>
            </a:r>
            <a:r>
              <a:rPr lang="en-US" sz="2000" dirty="0" err="1" smtClean="0"/>
              <a:t>Contextualised</a:t>
            </a:r>
            <a:r>
              <a:rPr lang="en-US" sz="2000" dirty="0" smtClean="0"/>
              <a:t> compute service – Fractal application (20’)</a:t>
            </a:r>
          </a:p>
          <a:p>
            <a:r>
              <a:rPr lang="en-US" sz="2000" dirty="0" smtClean="0"/>
              <a:t>Introduction to Docker (10’)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4: </a:t>
            </a:r>
            <a:r>
              <a:rPr lang="en-US" sz="2000" dirty="0" smtClean="0"/>
              <a:t>Running a Docker container in the EGI Cloud (20’)</a:t>
            </a:r>
          </a:p>
          <a:p>
            <a:r>
              <a:rPr lang="en-US" sz="2000" dirty="0" smtClean="0"/>
              <a:t>How to create your own Virtual Machine Image (10’)</a:t>
            </a:r>
          </a:p>
          <a:p>
            <a:r>
              <a:rPr lang="en-US" sz="2000" dirty="0" smtClean="0"/>
              <a:t>Next </a:t>
            </a:r>
            <a:r>
              <a:rPr lang="en-US" sz="2000" dirty="0" smtClean="0"/>
              <a:t>steps to become an active user </a:t>
            </a:r>
            <a:r>
              <a:rPr lang="en-US" sz="2000" dirty="0" smtClean="0"/>
              <a:t>(10’)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</a:t>
            </a:r>
            <a:r>
              <a:rPr lang="en-GB" noProof="0" dirty="0" err="1" smtClean="0"/>
              <a:t>Mp</a:t>
            </a:r>
            <a:r>
              <a:rPr lang="en-GB" noProof="0" dirty="0"/>
              <a:t> 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1479" y="692696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DEMO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582" y="1774"/>
            <a:ext cx="12188846" cy="685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7496"/>
            <a:ext cx="12205325" cy="68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882" y="-22251"/>
            <a:ext cx="12231554" cy="68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507" y="-35916"/>
            <a:ext cx="12255847" cy="68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11429"/>
            <a:ext cx="12277076" cy="69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Arrow 14"/>
          <p:cNvSpPr/>
          <p:nvPr/>
        </p:nvSpPr>
        <p:spPr>
          <a:xfrm flipH="1">
            <a:off x="648072" y="4365104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flipH="1">
            <a:off x="648072" y="4869160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652120" y="458112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719468"/>
              </p:ext>
            </p:extLst>
          </p:nvPr>
        </p:nvGraphicFramePr>
        <p:xfrm>
          <a:off x="251519" y="3158976"/>
          <a:ext cx="8517632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15212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  </a:t>
                      </a:r>
                      <a:r>
                        <a:rPr lang="en-GB" sz="1600" b="1" u="none" dirty="0" smtClean="0">
                          <a:solidFill>
                            <a:srgbClr val="FF0000"/>
                          </a:solidFill>
                        </a:rPr>
                        <a:t>MORE COMPLEX NETWORKING!</a:t>
                      </a:r>
                      <a:endParaRPr lang="en-GB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UKIM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resource_tpl#small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CETA-GRID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Tiny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resource_tpl#m1-tiny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INFN-CATANIA-STACK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resource_tpl#m1-small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lvl="1"/>
            <a:r>
              <a:rPr lang="en-GB" dirty="0" smtClean="0"/>
              <a:t>SSH to </a:t>
            </a:r>
            <a:r>
              <a:rPr lang="en-GB" dirty="0" err="1" smtClean="0"/>
              <a:t>xxx.xxx.xxx.xxx</a:t>
            </a:r>
            <a:endParaRPr lang="en-GB" dirty="0" smtClean="0"/>
          </a:p>
          <a:p>
            <a:pPr lvl="1"/>
            <a:r>
              <a:rPr lang="en-GB" dirty="0" smtClean="0"/>
              <a:t>Username</a:t>
            </a:r>
            <a:r>
              <a:rPr lang="en-GB" dirty="0"/>
              <a:t>:  </a:t>
            </a:r>
            <a:r>
              <a:rPr lang="en-GB" smtClean="0"/>
              <a:t>xxxx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Password</a:t>
            </a:r>
            <a:r>
              <a:rPr lang="en-GB" dirty="0"/>
              <a:t>: </a:t>
            </a:r>
            <a:r>
              <a:rPr lang="en-GB" dirty="0" err="1" smtClean="0"/>
              <a:t>xxxx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noProof="0" dirty="0" smtClean="0"/>
              <a:t>Check 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378904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4797152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</p:spTree>
    <p:extLst>
      <p:ext uri="{BB962C8B-B14F-4D97-AF65-F5344CB8AC3E}">
        <p14:creationId xmlns:p14="http://schemas.microsoft.com/office/powerpoint/2010/main" val="315029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181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452912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ENDPOINT=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908720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MoinMoinWiki</a:t>
            </a:r>
            <a:r>
              <a:rPr lang="en-GB" dirty="0" smtClean="0"/>
              <a:t>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63609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08750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3305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  <a:p>
            <a:pPr lvl="1"/>
            <a:r>
              <a:rPr lang="en-GB" dirty="0" smtClean="0"/>
              <a:t>And edit your wiki!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ubuntu</a:t>
            </a:r>
            <a:r>
              <a:rPr lang="en-GB" sz="1800" dirty="0" smtClean="0">
                <a:latin typeface="Courier"/>
                <a:cs typeface="Courier"/>
              </a:rPr>
              <a:t>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4583172"/>
            <a:ext cx="8229600" cy="107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Check the wiki edit history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5294709"/>
            <a:ext cx="8435280" cy="582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wike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$ cat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/data/edit-log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 smtClean="0"/>
              <a:t>Exercise 2:</a:t>
            </a:r>
            <a:br>
              <a:rPr lang="en-GB" sz="4000" noProof="0" dirty="0" smtClean="0"/>
            </a:br>
            <a:r>
              <a:rPr lang="en-GB" sz="4000" noProof="0" dirty="0" smtClean="0"/>
              <a:t>Wiki with persistent storage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EGI &amp;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Making wiki data persistent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wiki: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wiki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wiki contents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wiki contents are still there</a:t>
            </a: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>
                <a:latin typeface="Courier"/>
                <a:cs typeface="Courier"/>
              </a:rPr>
              <a:t>="</a:t>
            </a:r>
            <a:r>
              <a:rPr lang="en-GB" sz="1800" dirty="0" err="1">
                <a:latin typeface="Courier"/>
                <a:cs typeface="Courier"/>
              </a:rPr>
              <a:t>wikidata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LINK_ID= 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Link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ID&gt;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80312" y="4725144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4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wiki contents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–a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</p:txBody>
      </p:sp>
    </p:spTree>
    <p:extLst>
      <p:ext uri="{BB962C8B-B14F-4D97-AF65-F5344CB8AC3E}">
        <p14:creationId xmlns:p14="http://schemas.microsoft.com/office/powerpoint/2010/main" val="343040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/org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420888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2924944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wiki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/org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 it in your browser, it should have all the contents from previous VM!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67" y="1052736"/>
            <a:ext cx="3928629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  <a:noFill/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/>
              <a:t>participants: </a:t>
            </a:r>
            <a:r>
              <a:rPr lang="en-GB" sz="1600" dirty="0" smtClean="0"/>
              <a:t>22 NGIs </a:t>
            </a:r>
            <a:r>
              <a:rPr lang="en-GB" sz="1600" dirty="0"/>
              <a:t>and 2 </a:t>
            </a:r>
            <a:r>
              <a:rPr lang="en-GB" sz="1600" dirty="0" smtClean="0"/>
              <a:t>EIROs (CERN, EBI)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core services </a:t>
            </a:r>
            <a:r>
              <a:rPr lang="en-GB" sz="1400" dirty="0" smtClean="0">
                <a:sym typeface="Wingdings" pitchFamily="2" charset="2"/>
              </a:rPr>
              <a:t>(HW, SW, human!)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H2020: EGI-Engage, AARC, INDIGO-</a:t>
            </a:r>
            <a:r>
              <a:rPr lang="en-GB" sz="1400" dirty="0" err="1" smtClean="0">
                <a:sym typeface="Wingdings" pitchFamily="2" charset="2"/>
              </a:rPr>
              <a:t>Datacloud</a:t>
            </a:r>
            <a:r>
              <a:rPr lang="en-GB" sz="1400" dirty="0" smtClean="0">
                <a:sym typeface="Wingdings" pitchFamily="2" charset="2"/>
              </a:rPr>
              <a:t>, </a:t>
            </a:r>
            <a:br>
              <a:rPr lang="en-GB" sz="1400" dirty="0" smtClean="0">
                <a:sym typeface="Wingdings" pitchFamily="2" charset="2"/>
              </a:rPr>
            </a:br>
            <a:r>
              <a:rPr lang="en-GB" sz="1400" dirty="0" smtClean="0">
                <a:sym typeface="Wingdings" pitchFamily="2" charset="2"/>
              </a:rPr>
              <a:t>ELI-Trans, etc.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900" b="1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3" y="5354632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Ireland, 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46" name="Rounded Rectangle 4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48" name="Rounded Rectangle 4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9" name="Rounded Rectangle 4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>
              <a:off x="5873624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Folded Corner 52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Folded Corner 55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Contextualization in </a:t>
            </a:r>
            <a:r>
              <a:rPr lang="en-GB" noProof="0" dirty="0" err="1" smtClean="0"/>
              <a:t>FedCloud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784400"/>
          </a:xfrm>
        </p:spPr>
        <p:txBody>
          <a:bodyPr/>
          <a:lstStyle/>
          <a:p>
            <a:r>
              <a:rPr lang="en-GB" noProof="0" dirty="0"/>
              <a:t>Contextualization requires passing some data to the VMs </a:t>
            </a:r>
            <a:r>
              <a:rPr lang="en-GB" noProof="0" dirty="0" smtClean="0"/>
              <a:t>on instantiation (the context)</a:t>
            </a:r>
            <a:endParaRPr lang="en-GB" noProof="0" dirty="0"/>
          </a:p>
          <a:p>
            <a:r>
              <a:rPr lang="en-GB" dirty="0"/>
              <a:t>OCCI extensions specify how to pass context to the VM</a:t>
            </a:r>
          </a:p>
          <a:p>
            <a:pPr lvl="1"/>
            <a:r>
              <a:rPr lang="en-GB" dirty="0"/>
              <a:t>BUT not how the data will be available!</a:t>
            </a:r>
          </a:p>
          <a:p>
            <a:r>
              <a:rPr lang="en-GB" dirty="0"/>
              <a:t>Each RP </a:t>
            </a:r>
            <a:r>
              <a:rPr lang="en-GB" dirty="0" smtClean="0"/>
              <a:t>can have different mechanisms</a:t>
            </a:r>
            <a:endParaRPr lang="en-GB" dirty="0"/>
          </a:p>
          <a:p>
            <a:pPr lvl="1"/>
            <a:r>
              <a:rPr lang="en-GB" dirty="0"/>
              <a:t>metadata server at a known location</a:t>
            </a:r>
          </a:p>
          <a:p>
            <a:pPr lvl="1"/>
            <a:r>
              <a:rPr lang="en-GB" dirty="0" err="1" smtClean="0"/>
              <a:t>iso</a:t>
            </a:r>
            <a:r>
              <a:rPr lang="en-GB" dirty="0" smtClean="0"/>
              <a:t> filesystem </a:t>
            </a:r>
            <a:r>
              <a:rPr lang="en-GB" dirty="0"/>
              <a:t>attached to the VM</a:t>
            </a:r>
          </a:p>
          <a:p>
            <a:pPr lvl="1"/>
            <a:r>
              <a:rPr lang="en-GB" dirty="0"/>
              <a:t>file injection into the VM image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>
                <a:solidFill>
                  <a:srgbClr val="FF0000"/>
                </a:solidFill>
              </a:rPr>
              <a:t>cloud-</a:t>
            </a:r>
            <a:r>
              <a:rPr lang="en-GB" dirty="0" err="1">
                <a:solidFill>
                  <a:srgbClr val="FF0000"/>
                </a:solidFill>
              </a:rPr>
              <a:t>init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is the preferred tool to abstract this</a:t>
            </a: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cloud</a:t>
            </a:r>
            <a:r>
              <a:rPr lang="en-GB" noProof="0"/>
              <a:t>-init abstracts </a:t>
            </a:r>
            <a:r>
              <a:rPr lang="en-GB" noProof="0" smtClean="0"/>
              <a:t>the different ways of providing context to the VM and defines a format for the data</a:t>
            </a:r>
            <a:endParaRPr lang="en-GB" noProof="0"/>
          </a:p>
          <a:p>
            <a:r>
              <a:rPr lang="en-GB" noProof="0" smtClean="0"/>
              <a:t>cloud-init is able to:</a:t>
            </a:r>
            <a:endParaRPr lang="en-GB" noProof="0"/>
          </a:p>
          <a:p>
            <a:pPr lvl="1"/>
            <a:r>
              <a:rPr lang="en-GB" noProof="0" smtClean="0"/>
              <a:t>configure </a:t>
            </a:r>
            <a:r>
              <a:rPr lang="en-GB" noProof="0"/>
              <a:t>network, users, </a:t>
            </a:r>
            <a:r>
              <a:rPr lang="en-GB" b="1" noProof="0">
                <a:solidFill>
                  <a:srgbClr val="4F81BD"/>
                </a:solidFill>
              </a:rPr>
              <a:t>ssh keys</a:t>
            </a:r>
            <a:r>
              <a:rPr lang="en-GB" noProof="0"/>
              <a:t>, </a:t>
            </a:r>
            <a:r>
              <a:rPr lang="en-GB" noProof="0" smtClean="0"/>
              <a:t>filesystems,</a:t>
            </a:r>
            <a:endParaRPr lang="en-GB" noProof="0"/>
          </a:p>
          <a:p>
            <a:pPr lvl="1"/>
            <a:r>
              <a:rPr lang="en-GB" b="1" noProof="0" smtClean="0">
                <a:solidFill>
                  <a:srgbClr val="4F81BD"/>
                </a:solidFill>
              </a:rPr>
              <a:t>install </a:t>
            </a:r>
            <a:r>
              <a:rPr lang="en-GB" b="1" noProof="0">
                <a:solidFill>
                  <a:srgbClr val="4F81BD"/>
                </a:solidFill>
              </a:rPr>
              <a:t>packages</a:t>
            </a:r>
            <a:r>
              <a:rPr lang="en-GB" b="1" noProof="0" smtClean="0">
                <a:solidFill>
                  <a:srgbClr val="4F81BD"/>
                </a:solidFill>
              </a:rPr>
              <a:t>,</a:t>
            </a:r>
          </a:p>
          <a:p>
            <a:pPr lvl="1"/>
            <a:r>
              <a:rPr lang="en-GB" noProof="0" smtClean="0"/>
              <a:t>execute </a:t>
            </a:r>
            <a:r>
              <a:rPr lang="en-GB" noProof="0"/>
              <a:t>arbitrary commands</a:t>
            </a:r>
            <a:r>
              <a:rPr lang="en-GB" noProof="0" smtClean="0"/>
              <a:t>,</a:t>
            </a:r>
          </a:p>
          <a:p>
            <a:pPr lvl="1"/>
            <a:r>
              <a:rPr lang="en-GB" b="1" noProof="0" smtClean="0">
                <a:solidFill>
                  <a:schemeClr val="accent1"/>
                </a:solidFill>
              </a:rPr>
              <a:t>execute </a:t>
            </a:r>
            <a:r>
              <a:rPr lang="en-GB" b="1" noProof="0">
                <a:solidFill>
                  <a:schemeClr val="accent1"/>
                </a:solidFill>
              </a:rPr>
              <a:t>user </a:t>
            </a:r>
            <a:r>
              <a:rPr lang="en-GB" b="1" noProof="0" smtClean="0">
                <a:solidFill>
                  <a:schemeClr val="accent1"/>
                </a:solidFill>
              </a:rPr>
              <a:t>provided </a:t>
            </a:r>
            <a:r>
              <a:rPr lang="en-GB" b="1" noProof="0">
                <a:solidFill>
                  <a:schemeClr val="accent1"/>
                </a:solidFill>
              </a:rPr>
              <a:t>scripts</a:t>
            </a:r>
            <a:r>
              <a:rPr lang="en-GB" b="1" noProof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GB" noProof="0" smtClean="0"/>
              <a:t>invoke </a:t>
            </a:r>
            <a:r>
              <a:rPr lang="en-GB" noProof="0"/>
              <a:t>puppet or </a:t>
            </a:r>
            <a:r>
              <a:rPr lang="en-GB" noProof="0" smtClean="0"/>
              <a:t>chef for configuration</a:t>
            </a:r>
          </a:p>
          <a:p>
            <a:pPr lvl="1"/>
            <a:r>
              <a:rPr lang="en-GB" noProof="0" smtClean="0"/>
              <a:t>…</a:t>
            </a:r>
            <a:endParaRPr lang="en-GB" noProof="0"/>
          </a:p>
          <a:p>
            <a:r>
              <a:rPr lang="en-GB" noProof="0" smtClean="0"/>
              <a:t>And can be easily extended!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22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 support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noProof="0" dirty="0" smtClean="0"/>
              <a:t>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is the de-facto standard for contextualization of VMs</a:t>
            </a:r>
          </a:p>
          <a:p>
            <a:r>
              <a:rPr lang="en-GB" noProof="0" dirty="0" smtClean="0"/>
              <a:t>Supports:</a:t>
            </a:r>
          </a:p>
          <a:p>
            <a:pPr lvl="1"/>
            <a:r>
              <a:rPr lang="en-GB" noProof="0" dirty="0" smtClean="0"/>
              <a:t>Most commercial providers (Amazon EC2, Azure, </a:t>
            </a:r>
            <a:r>
              <a:rPr lang="en-GB" noProof="0" dirty="0" err="1" smtClean="0"/>
              <a:t>Rackspace</a:t>
            </a:r>
            <a:r>
              <a:rPr lang="en-GB" noProof="0" dirty="0" smtClean="0"/>
              <a:t>,…)</a:t>
            </a:r>
          </a:p>
          <a:p>
            <a:pPr lvl="1"/>
            <a:r>
              <a:rPr lang="en-GB" noProof="0" dirty="0" smtClean="0"/>
              <a:t>Cloud management frameworks in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:</a:t>
            </a:r>
          </a:p>
          <a:p>
            <a:pPr lvl="2"/>
            <a:r>
              <a:rPr lang="en-GB" noProof="0" dirty="0" smtClean="0"/>
              <a:t>OpenStack</a:t>
            </a:r>
          </a:p>
          <a:p>
            <a:pPr lvl="2"/>
            <a:r>
              <a:rPr lang="en-GB" noProof="0" dirty="0" err="1" smtClean="0"/>
              <a:t>OpenNebula</a:t>
            </a:r>
            <a:r>
              <a:rPr lang="en-GB" noProof="0" dirty="0" smtClean="0"/>
              <a:t> (use version ≥ 0.7.5)</a:t>
            </a:r>
          </a:p>
          <a:p>
            <a:pPr lvl="2"/>
            <a:r>
              <a:rPr lang="en-GB" noProof="0" dirty="0" err="1" smtClean="0"/>
              <a:t>Synnefo</a:t>
            </a:r>
            <a:endParaRPr lang="en-GB" noProof="0" dirty="0" smtClean="0"/>
          </a:p>
          <a:p>
            <a:r>
              <a:rPr lang="en-GB" noProof="0" dirty="0" smtClean="0"/>
              <a:t>Packages available for most Linux distributions: 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/</a:t>
            </a:r>
            <a:r>
              <a:rPr lang="en-GB" noProof="0" dirty="0" err="1" smtClean="0"/>
              <a:t>debian</a:t>
            </a:r>
            <a:r>
              <a:rPr lang="en-GB" noProof="0" dirty="0" smtClean="0"/>
              <a:t>, SL5/SL6 (in EPEL), SUSE, …</a:t>
            </a:r>
          </a:p>
        </p:txBody>
      </p:sp>
    </p:spTree>
    <p:extLst>
      <p:ext uri="{BB962C8B-B14F-4D97-AF65-F5344CB8AC3E}">
        <p14:creationId xmlns:p14="http://schemas.microsoft.com/office/powerpoint/2010/main" val="48403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/>
              <a:t>user_data</a:t>
            </a:r>
            <a:endParaRPr lang="en-GB" dirty="0"/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Passed to cloud-init. </a:t>
            </a:r>
          </a:p>
          <a:p>
            <a:r>
              <a:rPr lang="en-GB" noProof="0" dirty="0" smtClean="0"/>
              <a:t>It is up to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Public Key injection with cloud-init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SSH with key pairs is so common that treated specially</a:t>
            </a:r>
          </a:p>
          <a:p>
            <a:pPr lvl="1"/>
            <a:r>
              <a:rPr lang="en-GB" noProof="0" dirty="0" smtClean="0"/>
              <a:t>Goes into the VM meta-data</a:t>
            </a:r>
          </a:p>
          <a:p>
            <a:pPr lvl="1"/>
            <a:r>
              <a:rPr lang="en-GB" noProof="0" dirty="0" smtClean="0"/>
              <a:t>By default,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will add it to the authorized keys of the default user (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 for Ubuntu, centos for CentOS, </a:t>
            </a:r>
            <a:r>
              <a:rPr lang="en-GB" noProof="0" dirty="0"/>
              <a:t>s</a:t>
            </a:r>
            <a:r>
              <a:rPr lang="en-GB" noProof="0" dirty="0" smtClean="0"/>
              <a:t>ee description of the VM in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You can inject more keys to other users with the user-data but adding it here makes it independent to errors of the user-data </a:t>
            </a:r>
            <a:r>
              <a:rPr lang="en-GB" noProof="0" dirty="0" smtClean="0">
                <a:sym typeface="Wingdings"/>
              </a:rPr>
              <a:t> access the VM to debug issues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41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data in cloud-init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Some of the supported formats: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user script: </a:t>
            </a:r>
            <a:r>
              <a:rPr lang="en-GB" noProof="0" dirty="0" smtClean="0"/>
              <a:t>execute it. (begins with #!) </a:t>
            </a:r>
            <a:r>
              <a:rPr lang="en-GB" noProof="0" dirty="0" smtClean="0">
                <a:sym typeface="Wingdings" panose="05000000000000000000" pitchFamily="2" charset="2"/>
              </a:rPr>
              <a:t> Next slide</a:t>
            </a:r>
            <a:endParaRPr lang="en-GB" noProof="0" dirty="0" smtClean="0"/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Config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Data:</a:t>
            </a:r>
            <a:r>
              <a:rPr lang="en-GB" noProof="0" dirty="0" smtClean="0"/>
              <a:t>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the simplest way to accomplish some things via user-data. Using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syntax, the user can specify certain things in a human friendly format. (begins with #cloud-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include file:</a:t>
            </a:r>
            <a:r>
              <a:rPr lang="en-GB" noProof="0" dirty="0" smtClean="0"/>
              <a:t> contains a list of </a:t>
            </a:r>
            <a:r>
              <a:rPr lang="en-GB" noProof="0" dirty="0" err="1" smtClean="0"/>
              <a:t>urls</a:t>
            </a:r>
            <a:r>
              <a:rPr lang="en-GB" noProof="0" dirty="0" smtClean="0"/>
              <a:t>, one per line. Each of the URLs will be read, and their content will be passed through this same set of rules. (begins with #include) </a:t>
            </a:r>
          </a:p>
          <a:p>
            <a:pPr lvl="1"/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gzipped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content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/>
              </a:rPr>
              <a:t></a:t>
            </a:r>
            <a:r>
              <a:rPr lang="en-GB" noProof="0" dirty="0" smtClean="0"/>
              <a:t> </a:t>
            </a:r>
            <a:r>
              <a:rPr lang="en-GB" noProof="0" dirty="0" err="1" smtClean="0"/>
              <a:t>uncompress</a:t>
            </a:r>
            <a:r>
              <a:rPr lang="en-GB" noProof="0" dirty="0" smtClean="0"/>
              <a:t> and use as it were not compressed.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1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Deploy an app. into you VM with contextualisation</a:t>
            </a:r>
            <a:endParaRPr lang="en-GB" noProof="0" dirty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#!/bin/</a:t>
            </a:r>
            <a:r>
              <a:rPr lang="en-GB" sz="1800" noProof="0" dirty="0" err="1" smtClean="0">
                <a:latin typeface="Courier"/>
                <a:cs typeface="Courier"/>
              </a:rPr>
              <a:t>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</a:t>
            </a:r>
            <a:r>
              <a:rPr lang="en-GB" sz="1800" noProof="0" dirty="0">
                <a:latin typeface="Courier"/>
                <a:cs typeface="Courier"/>
              </a:rPr>
              <a:t>"Hello World." &gt; /root/</a:t>
            </a:r>
            <a:r>
              <a:rPr lang="en-GB" sz="1800" noProof="0" dirty="0" smtClean="0">
                <a:latin typeface="Courier"/>
                <a:cs typeface="Courier"/>
              </a:rPr>
              <a:t>context.txt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"The time is now $(date -R)!" &gt;&gt; /root/context.txt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125414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Create a simple script, called script.sh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284314"/>
            <a:ext cx="8424936" cy="13688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-e $ENDPOINT -n x509 -X -x $X509_USER_PROXY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-a create -r compute 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[...]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   --context </a:t>
            </a:r>
            <a:r>
              <a:rPr lang="en-US" sz="1800" dirty="0" err="1">
                <a:latin typeface="Courier"/>
                <a:cs typeface="Courier"/>
              </a:rPr>
              <a:t>user_data</a:t>
            </a:r>
            <a:r>
              <a:rPr lang="en-US" sz="1800" dirty="0">
                <a:latin typeface="Courier"/>
                <a:cs typeface="Courier"/>
              </a:rPr>
              <a:t>="file://$PWD/script.sh"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278092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Instantiate VM</a:t>
            </a:r>
            <a:endParaRPr lang="en-GB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5157192"/>
            <a:ext cx="842493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ssh</a:t>
            </a:r>
            <a:r>
              <a:rPr lang="en-GB" sz="1800" dirty="0">
                <a:latin typeface="Courier"/>
                <a:cs typeface="Courier"/>
              </a:rPr>
              <a:t> -</a:t>
            </a:r>
            <a:r>
              <a:rPr lang="en-GB" sz="1800" dirty="0" err="1">
                <a:latin typeface="Courier"/>
                <a:cs typeface="Courier"/>
              </a:rPr>
              <a:t>i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err="1">
                <a:latin typeface="Courier"/>
                <a:cs typeface="Courier"/>
              </a:rPr>
              <a:t>test.key</a:t>
            </a:r>
            <a:r>
              <a:rPr lang="en-GB" sz="1800" dirty="0">
                <a:latin typeface="Courier"/>
                <a:cs typeface="Courier"/>
              </a:rPr>
              <a:t> ubuntu@155.210.71.129 "</a:t>
            </a:r>
            <a:r>
              <a:rPr lang="en-GB" sz="1800" dirty="0" err="1">
                <a:latin typeface="Courier"/>
                <a:cs typeface="Courier"/>
              </a:rPr>
              <a:t>sudo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cat /root/context.txt</a:t>
            </a:r>
            <a:r>
              <a:rPr lang="en-GB" sz="1800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The time is now Sat, </a:t>
            </a:r>
            <a:r>
              <a:rPr lang="en-GB" sz="1800" dirty="0" smtClean="0">
                <a:latin typeface="Courier"/>
                <a:cs typeface="Courier"/>
              </a:rPr>
              <a:t>20 Jun 2015 18:</a:t>
            </a:r>
            <a:r>
              <a:rPr lang="en-GB" sz="1800" dirty="0">
                <a:latin typeface="Courier"/>
                <a:cs typeface="Courier"/>
              </a:rPr>
              <a:t>01:29 +0100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67544" y="4653806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Check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692696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‘Enabling Global Infrastructures’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(Grid,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cloud-config 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</a:t>
            </a:r>
            <a:r>
              <a:rPr lang="en-GB" noProof="0" dirty="0" smtClean="0"/>
              <a:t>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own configuration format </a:t>
            </a:r>
          </a:p>
          <a:p>
            <a:r>
              <a:rPr lang="en-GB" noProof="0" dirty="0" smtClean="0"/>
              <a:t>Uses YAML (invalid syntax will make the contextualization fail!) </a:t>
            </a:r>
          </a:p>
          <a:p>
            <a:r>
              <a:rPr lang="en-GB" noProof="0" dirty="0" smtClean="0"/>
              <a:t>Examples:</a:t>
            </a:r>
          </a:p>
          <a:p>
            <a:pPr lvl="1"/>
            <a:r>
              <a:rPr lang="en-GB" noProof="0" dirty="0" smtClean="0"/>
              <a:t>Create users and groups</a:t>
            </a:r>
          </a:p>
          <a:p>
            <a:pPr lvl="1"/>
            <a:r>
              <a:rPr lang="en-GB" noProof="0" dirty="0" smtClean="0"/>
              <a:t>apt-get upgrade should be run on first boot </a:t>
            </a:r>
          </a:p>
          <a:p>
            <a:pPr lvl="1"/>
            <a:r>
              <a:rPr lang="en-GB" noProof="0" dirty="0" smtClean="0"/>
              <a:t>Install packages</a:t>
            </a:r>
          </a:p>
          <a:p>
            <a:pPr lvl="1"/>
            <a:r>
              <a:rPr lang="en-GB" noProof="0" dirty="0" smtClean="0"/>
              <a:t>Run commands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 smtClean="0"/>
              <a:t>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documentation contains examples for all the supported options: </a:t>
            </a:r>
            <a:r>
              <a:rPr lang="en-GB" noProof="0" dirty="0" smtClean="0">
                <a:hlinkClick r:id="rId2"/>
              </a:rPr>
              <a:t>http://cloudinit.readthedocs.org/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3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Sample cloud-config file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#</a:t>
            </a:r>
            <a:r>
              <a:rPr lang="en-GB" sz="1800" noProof="0">
                <a:latin typeface="Courier"/>
                <a:cs typeface="Courier"/>
              </a:rPr>
              <a:t>cloud-config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users: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default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name: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sudo: ALL=(ALL) NOPASSWD:ALL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lock-passwd: true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ssh-import-id: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shell: /bin/bash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ssh-authorized-keys: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  - </a:t>
            </a:r>
            <a:r>
              <a:rPr lang="en-GB" sz="1800" noProof="0" smtClean="0">
                <a:latin typeface="Courier"/>
                <a:cs typeface="Courier"/>
              </a:rPr>
              <a:t>&lt;your key here&gt;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package_upgrade</a:t>
            </a:r>
            <a:r>
              <a:rPr lang="en-GB" sz="1800" noProof="0">
                <a:latin typeface="Courier"/>
                <a:cs typeface="Courier"/>
              </a:rPr>
              <a:t>: </a:t>
            </a:r>
            <a:r>
              <a:rPr lang="en-GB" sz="1800" noProof="0" smtClean="0">
                <a:latin typeface="Courier"/>
                <a:cs typeface="Courier"/>
              </a:rPr>
              <a:t>true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packages: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ca-policy-egi-core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occi-cli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voms-</a:t>
            </a:r>
            <a:r>
              <a:rPr lang="en-GB" sz="1800" noProof="0" smtClean="0">
                <a:latin typeface="Courier"/>
                <a:cs typeface="Courier"/>
              </a:rPr>
              <a:t>clients</a:t>
            </a:r>
            <a:endParaRPr lang="en-GB" sz="1800" noProof="0">
              <a:latin typeface="Courier"/>
              <a:cs typeface="Courier"/>
            </a:endParaRPr>
          </a:p>
        </p:txBody>
      </p:sp>
      <p:sp>
        <p:nvSpPr>
          <p:cNvPr id="4" name="Llamada con línea 1 3"/>
          <p:cNvSpPr/>
          <p:nvPr/>
        </p:nvSpPr>
        <p:spPr>
          <a:xfrm>
            <a:off x="3779912" y="980728"/>
            <a:ext cx="2232248" cy="792088"/>
          </a:xfrm>
          <a:prstGeom prst="borderCallout1">
            <a:avLst>
              <a:gd name="adj1" fmla="val 67846"/>
              <a:gd name="adj2" fmla="val -800"/>
              <a:gd name="adj3" fmla="val 61185"/>
              <a:gd name="adj4" fmla="val -629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Tells cloud-</a:t>
            </a:r>
            <a:r>
              <a:rPr lang="en-GB" dirty="0" err="1" smtClean="0"/>
              <a:t>init</a:t>
            </a:r>
            <a:r>
              <a:rPr lang="en-GB" dirty="0" smtClean="0"/>
              <a:t>  this is a cloud-</a:t>
            </a:r>
            <a:r>
              <a:rPr lang="en-GB" dirty="0" err="1" smtClean="0"/>
              <a:t>config</a:t>
            </a:r>
            <a:r>
              <a:rPr lang="en-GB" dirty="0" smtClean="0"/>
              <a:t> file </a:t>
            </a:r>
            <a:endParaRPr lang="en-GB" dirty="0"/>
          </a:p>
        </p:txBody>
      </p:sp>
      <p:sp>
        <p:nvSpPr>
          <p:cNvPr id="5" name="Llamada con línea 1 4"/>
          <p:cNvSpPr/>
          <p:nvPr/>
        </p:nvSpPr>
        <p:spPr>
          <a:xfrm>
            <a:off x="6372200" y="2132856"/>
            <a:ext cx="1944216" cy="720080"/>
          </a:xfrm>
          <a:prstGeom prst="borderCallout1">
            <a:avLst>
              <a:gd name="adj1" fmla="val 26048"/>
              <a:gd name="adj2" fmla="val 2479"/>
              <a:gd name="adj3" fmla="val 19289"/>
              <a:gd name="adj4" fmla="val -2191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 default user (e.g. </a:t>
            </a:r>
            <a:r>
              <a:rPr lang="en-GB" dirty="0" err="1" smtClean="0"/>
              <a:t>ubuntu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Llamada con línea 1 5"/>
          <p:cNvSpPr/>
          <p:nvPr/>
        </p:nvSpPr>
        <p:spPr>
          <a:xfrm>
            <a:off x="5940152" y="3068960"/>
            <a:ext cx="2520280" cy="1224136"/>
          </a:xfrm>
          <a:prstGeom prst="borderCallout1">
            <a:avLst>
              <a:gd name="adj1" fmla="val 26477"/>
              <a:gd name="adj2" fmla="val 10433"/>
              <a:gd name="adj3" fmla="val 254"/>
              <a:gd name="adj4" fmla="val -861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user called “</a:t>
            </a:r>
            <a:r>
              <a:rPr lang="en-GB" dirty="0" err="1" smtClean="0"/>
              <a:t>myuser</a:t>
            </a:r>
            <a:r>
              <a:rPr lang="en-GB" dirty="0" smtClean="0"/>
              <a:t>” able to </a:t>
            </a:r>
            <a:r>
              <a:rPr lang="en-GB" dirty="0" err="1" smtClean="0"/>
              <a:t>sudo</a:t>
            </a:r>
            <a:r>
              <a:rPr lang="en-GB" dirty="0" smtClean="0"/>
              <a:t> and with a </a:t>
            </a:r>
            <a:r>
              <a:rPr lang="en-GB" dirty="0" err="1" smtClean="0"/>
              <a:t>ssh</a:t>
            </a:r>
            <a:r>
              <a:rPr lang="en-GB" dirty="0" smtClean="0"/>
              <a:t> key</a:t>
            </a:r>
            <a:endParaRPr lang="en-GB" dirty="0"/>
          </a:p>
        </p:txBody>
      </p:sp>
      <p:sp>
        <p:nvSpPr>
          <p:cNvPr id="7" name="Llamada con línea 1 6"/>
          <p:cNvSpPr/>
          <p:nvPr/>
        </p:nvSpPr>
        <p:spPr>
          <a:xfrm>
            <a:off x="4427984" y="5517232"/>
            <a:ext cx="1944216" cy="720080"/>
          </a:xfrm>
          <a:prstGeom prst="borderCallout1">
            <a:avLst>
              <a:gd name="adj1" fmla="val 30427"/>
              <a:gd name="adj2" fmla="val 7344"/>
              <a:gd name="adj3" fmla="val 11677"/>
              <a:gd name="adj4" fmla="val -83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Install some packages</a:t>
            </a:r>
            <a:endParaRPr lang="en-GB" dirty="0"/>
          </a:p>
        </p:txBody>
      </p:sp>
      <p:sp>
        <p:nvSpPr>
          <p:cNvPr id="8" name="Llamada con línea 1 7"/>
          <p:cNvSpPr/>
          <p:nvPr/>
        </p:nvSpPr>
        <p:spPr>
          <a:xfrm>
            <a:off x="5400092" y="4509120"/>
            <a:ext cx="2016224" cy="864096"/>
          </a:xfrm>
          <a:prstGeom prst="borderCallout1">
            <a:avLst>
              <a:gd name="adj1" fmla="val 12668"/>
              <a:gd name="adj2" fmla="val 2614"/>
              <a:gd name="adj3" fmla="val 9580"/>
              <a:gd name="adj4" fmla="val -100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Run apt-get upgrade (or yum upgrade)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1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about Windows?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cloud-</a:t>
            </a:r>
            <a:r>
              <a:rPr lang="en-GB" noProof="0" dirty="0" err="1"/>
              <a:t>init</a:t>
            </a:r>
            <a:r>
              <a:rPr lang="en-GB" noProof="0" dirty="0"/>
              <a:t> is </a:t>
            </a:r>
            <a:r>
              <a:rPr lang="en-GB" noProof="0" dirty="0" err="1"/>
              <a:t>linux</a:t>
            </a:r>
            <a:r>
              <a:rPr lang="en-GB" noProof="0" dirty="0"/>
              <a:t>-only, but</a:t>
            </a:r>
          </a:p>
          <a:p>
            <a:r>
              <a:rPr lang="en-GB" b="1" noProof="0" dirty="0" err="1" smtClean="0">
                <a:solidFill>
                  <a:schemeClr val="accent1"/>
                </a:solidFill>
              </a:rPr>
              <a:t>cloudbase</a:t>
            </a:r>
            <a:r>
              <a:rPr lang="en-GB" b="1" noProof="0" dirty="0" err="1">
                <a:solidFill>
                  <a:schemeClr val="accent1"/>
                </a:solidFill>
              </a:rPr>
              <a:t>-init</a:t>
            </a:r>
            <a:r>
              <a:rPr lang="en-GB" noProof="0" dirty="0"/>
              <a:t> can help!</a:t>
            </a:r>
          </a:p>
          <a:p>
            <a:r>
              <a:rPr lang="en-GB" noProof="0" dirty="0" smtClean="0"/>
              <a:t>Features:</a:t>
            </a:r>
          </a:p>
          <a:p>
            <a:pPr lvl="1"/>
            <a:r>
              <a:rPr lang="en-GB" noProof="0" dirty="0" smtClean="0"/>
              <a:t>setting hostname</a:t>
            </a:r>
          </a:p>
          <a:p>
            <a:pPr lvl="1"/>
            <a:r>
              <a:rPr lang="en-GB" noProof="0" dirty="0" smtClean="0"/>
              <a:t>user creation</a:t>
            </a:r>
          </a:p>
          <a:p>
            <a:pPr lvl="1"/>
            <a:r>
              <a:rPr lang="en-GB" noProof="0" dirty="0" smtClean="0"/>
              <a:t>group membership</a:t>
            </a:r>
          </a:p>
          <a:p>
            <a:pPr lvl="1"/>
            <a:r>
              <a:rPr lang="en-GB" noProof="0" dirty="0" smtClean="0"/>
              <a:t>static networking</a:t>
            </a:r>
          </a:p>
          <a:p>
            <a:pPr lvl="1"/>
            <a:r>
              <a:rPr lang="en-GB" noProof="0" dirty="0" smtClean="0"/>
              <a:t>SSH </a:t>
            </a:r>
            <a:r>
              <a:rPr lang="en-GB" noProof="0" dirty="0"/>
              <a:t>user's public </a:t>
            </a:r>
            <a:r>
              <a:rPr lang="en-GB" noProof="0" dirty="0" smtClean="0"/>
              <a:t>keys</a:t>
            </a:r>
          </a:p>
          <a:p>
            <a:pPr lvl="1"/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/>
              <a:t>custom scripts running in various shells (</a:t>
            </a:r>
            <a:r>
              <a:rPr lang="en-GB" noProof="0" dirty="0" err="1"/>
              <a:t>CMD.exe</a:t>
            </a:r>
            <a:r>
              <a:rPr lang="en-GB" noProof="0" dirty="0"/>
              <a:t> / </a:t>
            </a:r>
            <a:r>
              <a:rPr lang="en-GB" noProof="0" dirty="0" err="1"/>
              <a:t>Powershell</a:t>
            </a:r>
            <a:r>
              <a:rPr lang="en-GB" noProof="0" dirty="0"/>
              <a:t> / bash)</a:t>
            </a:r>
          </a:p>
        </p:txBody>
      </p:sp>
    </p:spTree>
    <p:extLst>
      <p:ext uri="{BB962C8B-B14F-4D97-AF65-F5344CB8AC3E}">
        <p14:creationId xmlns:p14="http://schemas.microsoft.com/office/powerpoint/2010/main" val="367886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loudbase-init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Installation:</a:t>
            </a:r>
          </a:p>
          <a:p>
            <a:pPr lvl="1"/>
            <a:r>
              <a:rPr lang="en-GB" noProof="0" smtClean="0"/>
              <a:t>Get installer at https: //github.com/stackforge/cloudbase-init#binaries</a:t>
            </a:r>
          </a:p>
          <a:p>
            <a:pPr lvl="1"/>
            <a:r>
              <a:rPr lang="en-GB" noProof="0" smtClean="0"/>
              <a:t>Installer can also execute sysprep if needed. </a:t>
            </a:r>
          </a:p>
          <a:p>
            <a:endParaRPr lang="en-GB" noProof="0" smtClean="0"/>
          </a:p>
          <a:p>
            <a:r>
              <a:rPr lang="en-GB" noProof="0" smtClean="0"/>
              <a:t>Contextualization </a:t>
            </a:r>
          </a:p>
          <a:p>
            <a:pPr lvl="1"/>
            <a:r>
              <a:rPr lang="en-GB" noProof="0" smtClean="0"/>
              <a:t>user-data can only be a script</a:t>
            </a:r>
          </a:p>
          <a:p>
            <a:pPr lvl="1"/>
            <a:r>
              <a:rPr lang="en-GB" noProof="0" smtClean="0"/>
              <a:t>but cloudbase-init will use all the meta-data (networking, hostname, keys)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3:</a:t>
            </a:r>
            <a:br>
              <a:rPr lang="en-GB" noProof="0" dirty="0" smtClean="0"/>
            </a:br>
            <a:r>
              <a:rPr lang="en-GB" sz="3600" noProof="0" dirty="0" smtClean="0"/>
              <a:t>Fractal application with contextualisation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35483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F</a:t>
            </a:r>
            <a:r>
              <a:rPr lang="en-GB" noProof="0" smtClean="0"/>
              <a:t>ractal application on FedCloud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en-GB" dirty="0" smtClean="0"/>
              <a:t>Sample application borrowed from OpenStack</a:t>
            </a:r>
            <a:r>
              <a:rPr lang="en-GB" dirty="0"/>
              <a:t> </a:t>
            </a:r>
            <a:r>
              <a:rPr lang="en-GB" dirty="0" smtClean="0"/>
              <a:t>“First Application For OpenStack” tutorial*</a:t>
            </a:r>
          </a:p>
          <a:p>
            <a:r>
              <a:rPr lang="en-GB" dirty="0" smtClean="0"/>
              <a:t>Compute &amp; display fractals using a set of worker nodes that get the tasks using a queue service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8586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*Licensed </a:t>
            </a:r>
            <a:r>
              <a:rPr lang="en-GB" sz="1400" dirty="0"/>
              <a:t>under Creative Commons Attribution 3.0 License </a:t>
            </a:r>
            <a:r>
              <a:rPr lang="en-GB" sz="1400" u="sng" dirty="0"/>
              <a:t>http://</a:t>
            </a:r>
            <a:r>
              <a:rPr lang="en-GB" sz="1400" u="sng" dirty="0" err="1"/>
              <a:t>creativecommons.org</a:t>
            </a:r>
            <a:r>
              <a:rPr lang="en-GB" sz="1400" u="sng" dirty="0"/>
              <a:t>/licenses/by/3.0/</a:t>
            </a:r>
            <a:r>
              <a:rPr lang="en-GB" sz="1400" u="sng" dirty="0" err="1"/>
              <a:t>legalcode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6" name="Imagen 5" descr="graphviz-b0cd07df8077c30b11085f23d62436b79d5978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6" y="3367083"/>
            <a:ext cx="5060926" cy="243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3515524"/>
            <a:ext cx="216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single binary includes all services.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Configuration is controllable with command-line parameters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5" y="3284984"/>
            <a:ext cx="5256585" cy="2573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VM1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4941168"/>
            <a:ext cx="1152128" cy="9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VM2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5301208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948264" y="4725144"/>
            <a:ext cx="939723" cy="64988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to find contextualised VAs?</a:t>
            </a:r>
            <a:br>
              <a:rPr lang="en-GB" dirty="0" smtClean="0"/>
            </a:br>
            <a:r>
              <a:rPr lang="en-GB" u="sng" dirty="0" smtClean="0"/>
              <a:t>Software</a:t>
            </a:r>
            <a:r>
              <a:rPr lang="en-GB" dirty="0" smtClean="0"/>
              <a:t> Appliances in </a:t>
            </a:r>
            <a:r>
              <a:rPr lang="en-GB" dirty="0" err="1" smtClean="0"/>
              <a:t>AppDB</a:t>
            </a:r>
            <a:endParaRPr lang="en-GB" dirty="0"/>
          </a:p>
        </p:txBody>
      </p:sp>
      <p:pic>
        <p:nvPicPr>
          <p:cNvPr id="6" name="Marcador de contenido 5" descr="sa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8" name="Imagen 7" descr="s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Fractal VA details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Download contextualization script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VM that holds the complete application, then generate a few fractals </a:t>
            </a:r>
            <a:r>
              <a:rPr lang="en-GB" dirty="0" smtClean="0">
                <a:sym typeface="Wingdings" panose="05000000000000000000" pitchFamily="2" charset="2"/>
              </a:rPr>
              <a:t> VM1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Modify the contextualization script for a worker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worker VM – it will listen on the queue service </a:t>
            </a:r>
            <a:r>
              <a:rPr lang="en-GB" dirty="0" smtClean="0">
                <a:sym typeface="Wingdings" panose="05000000000000000000" pitchFamily="2" charset="2"/>
              </a:rPr>
              <a:t> VM2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some more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that second worker also generated fractals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1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Application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smtClean="0">
                <a:latin typeface="Courier"/>
                <a:cs typeface="Courier"/>
              </a:rPr>
              <a:t>~$ curl -k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&lt;context script URL from 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GB" sz="1800" dirty="0" smtClean="0">
                <a:latin typeface="Courier"/>
                <a:cs typeface="Courier"/>
              </a:rPr>
              <a:t> &gt; context.sh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800" noProof="0" dirty="0" smtClean="0">
                <a:latin typeface="Courier"/>
                <a:cs typeface="Courier"/>
              </a:rPr>
              <a:t>fractal$(date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:///$PWD/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context.sh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MASTER_ID=...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7801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03713" y="1340768"/>
            <a:ext cx="252028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the Fractal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49080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</a:t>
            </a:r>
            <a:r>
              <a:rPr lang="en-GB" dirty="0" smtClean="0">
                <a:latin typeface="Courier"/>
                <a:cs typeface="Courier"/>
              </a:rPr>
              <a:t>$MASTER_ID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92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230763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delivered and consumed in real time over the Internet</a:t>
            </a:r>
          </a:p>
          <a:p>
            <a:r>
              <a:rPr lang="en-US" dirty="0" smtClean="0"/>
              <a:t>(Some of the) benefits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‘Pay-as-you-go’;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, 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866772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28" grpId="0" animBg="1"/>
      <p:bldP spid="19" grpId="0" animBg="1"/>
      <p:bldP spid="20" grpId="0"/>
      <p:bldP spid="26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312683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$MASTER_ID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84624"/>
            <a:ext cx="8229600" cy="218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Login with your </a:t>
            </a:r>
            <a:r>
              <a:rPr lang="en-GB" dirty="0" err="1"/>
              <a:t>ssh</a:t>
            </a:r>
            <a:r>
              <a:rPr lang="en-GB" dirty="0"/>
              <a:t> key and create some </a:t>
            </a:r>
            <a:r>
              <a:rPr lang="en-GB" dirty="0" smtClean="0"/>
              <a:t>fractals:</a:t>
            </a:r>
          </a:p>
          <a:p>
            <a:endParaRPr lang="en-US" dirty="0" smtClean="0"/>
          </a:p>
          <a:p>
            <a:endParaRPr lang="en-GB" dirty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437112"/>
            <a:ext cx="82296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</a:t>
            </a:r>
            <a:r>
              <a:rPr lang="en-GB" sz="1800" dirty="0">
                <a:latin typeface="Courier"/>
                <a:cs typeface="Courier"/>
              </a:rPr>
              <a:t>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--verbose </a:t>
            </a:r>
            <a:r>
              <a:rPr lang="en-GB" sz="1800" dirty="0" smtClean="0">
                <a:latin typeface="Courier"/>
                <a:cs typeface="Courier"/>
              </a:rPr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40117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85709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workers to the app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Adapt the contextualization script</a:t>
            </a:r>
          </a:p>
          <a:p>
            <a:pPr lvl="1"/>
            <a:r>
              <a:rPr lang="en-GB" dirty="0" smtClean="0"/>
              <a:t>Start only a worker, not a whole application</a:t>
            </a:r>
          </a:p>
          <a:p>
            <a:pPr lvl="1"/>
            <a:r>
              <a:rPr lang="en-GB" dirty="0" smtClean="0"/>
              <a:t>Connect the worker to the messaging queue</a:t>
            </a:r>
          </a:p>
          <a:p>
            <a:r>
              <a:rPr lang="en-GB" dirty="0" smtClean="0"/>
              <a:t>Create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worker.sh</a:t>
            </a:r>
            <a:r>
              <a:rPr lang="en-GB" dirty="0" smtClean="0"/>
              <a:t> with the following content:</a:t>
            </a:r>
          </a:p>
          <a:p>
            <a:pPr lvl="1"/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3356992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#!/</a:t>
            </a:r>
            <a:r>
              <a:rPr lang="en-GB" sz="1800" dirty="0" err="1">
                <a:latin typeface="Courier"/>
                <a:cs typeface="Courier"/>
              </a:rPr>
              <a:t>usr</a:t>
            </a:r>
            <a:r>
              <a:rPr lang="en-GB" sz="1800" dirty="0">
                <a:latin typeface="Courier"/>
                <a:cs typeface="Courier"/>
              </a:rPr>
              <a:t>/bin/</a:t>
            </a:r>
            <a:r>
              <a:rPr lang="en-GB" sz="1800" dirty="0" err="1">
                <a:latin typeface="Courier"/>
                <a:cs typeface="Courier"/>
              </a:rPr>
              <a:t>env</a:t>
            </a:r>
            <a:r>
              <a:rPr lang="en-GB" sz="1800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curl -L -s http://</a:t>
            </a:r>
            <a:r>
              <a:rPr lang="en-GB" sz="1800" dirty="0" err="1">
                <a:latin typeface="Courier"/>
                <a:cs typeface="Courier"/>
              </a:rPr>
              <a:t>git.openstack.org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cgit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stackforge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/plain/</a:t>
            </a:r>
            <a:r>
              <a:rPr lang="en-GB" sz="1800" dirty="0" err="1">
                <a:latin typeface="Courier"/>
                <a:cs typeface="Courier"/>
              </a:rPr>
              <a:t>contrib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install.sh</a:t>
            </a:r>
            <a:r>
              <a:rPr lang="en-GB" sz="1800" dirty="0">
                <a:latin typeface="Courier"/>
                <a:cs typeface="Courier"/>
              </a:rPr>
              <a:t> | bash -s --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faafo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-r worker -e 'http:/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/&lt;VM IP&gt;'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-m '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amqp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://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guest:guest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@&lt;VM IP&gt;: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5672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/'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79912" y="5589240"/>
            <a:ext cx="216024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Use here your previous VM IP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4860032" y="4653136"/>
            <a:ext cx="576064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" idx="0"/>
          </p:cNvCxnSpPr>
          <p:nvPr/>
        </p:nvCxnSpPr>
        <p:spPr>
          <a:xfrm flipH="1" flipV="1">
            <a:off x="3779912" y="4869160"/>
            <a:ext cx="1080120" cy="7200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Start Worker – On the same, or 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on a different cloud site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RESOURCE_TPL=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occi.core.title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="worker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FF00"/>
                </a:solidFill>
                <a:latin typeface="Courier"/>
                <a:cs typeface="Courier"/>
              </a:rPr>
              <a:t>worker.sh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WORKER_ID="..."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8204" y="1556792"/>
            <a:ext cx="2340260" cy="109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if different cloud sites are used for Master and Worker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16016" y="1772816"/>
            <a:ext cx="17281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84168" y="242088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8784976" cy="4784400"/>
          </a:xfrm>
        </p:spPr>
        <p:txBody>
          <a:bodyPr/>
          <a:lstStyle/>
          <a:p>
            <a:r>
              <a:rPr lang="en-GB" sz="2400" noProof="0" dirty="0" smtClean="0"/>
              <a:t>Create some fractals at </a:t>
            </a:r>
            <a:r>
              <a:rPr lang="en-GB" sz="2400" dirty="0" smtClean="0"/>
              <a:t>master</a:t>
            </a:r>
            <a:r>
              <a:rPr lang="en-GB" sz="2400" noProof="0" dirty="0" smtClean="0"/>
              <a:t> VM (Don’t change localhost!)</a:t>
            </a:r>
            <a:endParaRPr lang="en-GB" sz="2400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2184424"/>
            <a:ext cx="8229600" cy="18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  <a:p>
            <a:r>
              <a:rPr lang="en-GB" sz="2800" dirty="0" smtClean="0"/>
              <a:t>Check in your worker the activity: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9479" y="1628800"/>
            <a:ext cx="830160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~fractal 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         -</a:t>
            </a:r>
            <a:r>
              <a:rPr lang="en-GB" sz="1800" dirty="0">
                <a:latin typeface="Courier"/>
                <a:cs typeface="Courier"/>
              </a:rPr>
              <a:t>-verbose </a:t>
            </a:r>
            <a:r>
              <a:rPr lang="en-GB" sz="1800" dirty="0" smtClean="0">
                <a:latin typeface="Courier"/>
                <a:cs typeface="Courier"/>
              </a:rPr>
              <a:t>create --tasks 20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9479" y="3212976"/>
            <a:ext cx="828092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~worker $ top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9479" y="37170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Check in your browser the “creator” of each fractal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495" y="4581128"/>
            <a:ext cx="792894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TIP:</a:t>
            </a:r>
            <a:r>
              <a:rPr lang="en-GB" dirty="0" smtClean="0"/>
              <a:t> If you </a:t>
            </a:r>
            <a:r>
              <a:rPr lang="en-GB" dirty="0"/>
              <a:t>want to make sure that the </a:t>
            </a:r>
            <a:r>
              <a:rPr lang="en-GB" dirty="0" smtClean="0"/>
              <a:t>Master gives the task to the second worker then disable </a:t>
            </a:r>
            <a:r>
              <a:rPr lang="en-GB" dirty="0"/>
              <a:t>the </a:t>
            </a:r>
            <a:r>
              <a:rPr lang="en-GB" dirty="0" err="1"/>
              <a:t>faafo</a:t>
            </a:r>
            <a:r>
              <a:rPr lang="en-GB" dirty="0"/>
              <a:t>-worker process in the first </a:t>
            </a:r>
            <a:r>
              <a:rPr lang="en-GB" dirty="0" smtClean="0"/>
              <a:t>VM: </a:t>
            </a:r>
            <a:endParaRPr lang="en-GB" dirty="0"/>
          </a:p>
          <a:p>
            <a:r>
              <a:rPr lang="en-GB" dirty="0" smtClean="0"/>
              <a:t>Comment </a:t>
            </a:r>
            <a:r>
              <a:rPr lang="en-GB" dirty="0"/>
              <a:t>out the [</a:t>
            </a:r>
            <a:r>
              <a:rPr lang="en-GB" dirty="0" err="1"/>
              <a:t>faafo</a:t>
            </a:r>
            <a:r>
              <a:rPr lang="en-GB" dirty="0"/>
              <a:t>-worker] in /</a:t>
            </a:r>
            <a:r>
              <a:rPr lang="en-GB" dirty="0" err="1"/>
              <a:t>etc</a:t>
            </a:r>
            <a:r>
              <a:rPr lang="en-GB" dirty="0"/>
              <a:t>/supervisor/</a:t>
            </a:r>
            <a:r>
              <a:rPr lang="en-GB" dirty="0" err="1"/>
              <a:t>conf.d</a:t>
            </a:r>
            <a:r>
              <a:rPr lang="en-GB" dirty="0"/>
              <a:t>/</a:t>
            </a:r>
            <a:r>
              <a:rPr lang="en-GB" dirty="0" err="1"/>
              <a:t>faafo.conf</a:t>
            </a:r>
            <a:r>
              <a:rPr lang="en-GB" dirty="0"/>
              <a:t> and restart </a:t>
            </a:r>
            <a:r>
              <a:rPr lang="en-GB" dirty="0" smtClean="0"/>
              <a:t>the supervisor</a:t>
            </a:r>
            <a:r>
              <a:rPr lang="en-GB" dirty="0"/>
              <a:t>: </a:t>
            </a:r>
            <a:r>
              <a:rPr lang="en-GB" dirty="0" err="1"/>
              <a:t>sudo</a:t>
            </a:r>
            <a:r>
              <a:rPr lang="en-GB" dirty="0"/>
              <a:t> service supervisor </a:t>
            </a:r>
            <a:r>
              <a:rPr lang="en-GB" dirty="0" smtClean="0"/>
              <a:t>restart. </a:t>
            </a:r>
            <a:endParaRPr lang="en-GB" dirty="0"/>
          </a:p>
          <a:p>
            <a:r>
              <a:rPr lang="en-GB" dirty="0" smtClean="0"/>
              <a:t>This will </a:t>
            </a:r>
            <a:r>
              <a:rPr lang="en-GB" dirty="0"/>
              <a:t>make all the fractal generation go to </a:t>
            </a:r>
            <a:r>
              <a:rPr lang="en-GB" dirty="0" smtClean="0"/>
              <a:t>VM2.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60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to delete your VMs!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424936" cy="33843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$MASTER_ID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$WORKER_ID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071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Using Docker in the EGI Federated Cloud</a:t>
            </a:r>
            <a:endParaRPr lang="en-GB" dirty="0"/>
          </a:p>
        </p:txBody>
      </p:sp>
      <p:pic>
        <p:nvPicPr>
          <p:cNvPr id="3" name="Picture 2" descr="https://www.docker.com/sites/all/themes/docker/asset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27717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877272"/>
            <a:ext cx="723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Docker intro slides </a:t>
            </a:r>
            <a:r>
              <a:rPr lang="en-US" dirty="0"/>
              <a:t>repurposed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pointful.github.io/docker-intro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36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What is Docker ?</a:t>
            </a:r>
            <a:br>
              <a:rPr lang="en-GB" noProof="0" dirty="0" smtClean="0"/>
            </a:br>
            <a:r>
              <a:rPr lang="en-US" sz="2200" dirty="0"/>
              <a:t>https://</a:t>
            </a:r>
            <a:r>
              <a:rPr lang="en-US" sz="2200" dirty="0" smtClean="0"/>
              <a:t>www.docker.com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568952" cy="2264120"/>
          </a:xfrm>
        </p:spPr>
        <p:txBody>
          <a:bodyPr/>
          <a:lstStyle/>
          <a:p>
            <a:r>
              <a:rPr lang="en-US" sz="2600" dirty="0" smtClean="0"/>
              <a:t>Containers-As-A-Service platform that allows building and running distributed applications anywhere</a:t>
            </a:r>
          </a:p>
          <a:p>
            <a:pPr lvl="1"/>
            <a:r>
              <a:rPr lang="en-US" sz="2200" dirty="0" smtClean="0"/>
              <a:t>This guarantees that your application will always run regardless of the environment it is running on.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When your application is in a Docker containers, you don’t have to worry about setting up and maintaining different environments of different tool for each languages.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Intermodal shipping container – solution for pre-cargo problem before 1960</a:t>
            </a:r>
            <a:endParaRPr lang="en-GB" dirty="0"/>
          </a:p>
        </p:txBody>
      </p:sp>
      <p:pic>
        <p:nvPicPr>
          <p:cNvPr id="1026" name="Picture 2" descr="http://pointful.github.io/docker-intro/docker-img/intermodal-shipping-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8787"/>
            <a:ext cx="8856984" cy="40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1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– Container system for code</a:t>
            </a:r>
            <a:endParaRPr lang="en-GB" dirty="0"/>
          </a:p>
        </p:txBody>
      </p:sp>
      <p:pic>
        <p:nvPicPr>
          <p:cNvPr id="2050" name="Picture 2" descr="http://pointful.github.io/docker-intro/docker-img/shipping-container-for-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587130"/>
            <a:ext cx="8821488" cy="40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697760" y="4005064"/>
            <a:ext cx="14584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0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A ‘definition’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92480" cy="4784400"/>
          </a:xfrm>
        </p:spPr>
        <p:txBody>
          <a:bodyPr/>
          <a:lstStyle/>
          <a:p>
            <a:r>
              <a:rPr lang="en-US" sz="2400" dirty="0" smtClean="0"/>
              <a:t>Practice of interconnecting cloud service providers. Motivations:</a:t>
            </a:r>
          </a:p>
          <a:p>
            <a:pPr lvl="1"/>
            <a:r>
              <a:rPr lang="en-US" sz="2000" dirty="0" smtClean="0"/>
              <a:t>Data locality; Data privacy; Shared investment; Distributed expertise, …</a:t>
            </a:r>
          </a:p>
          <a:p>
            <a:r>
              <a:rPr lang="en-US" sz="2400" dirty="0" smtClean="0"/>
              <a:t>Multiple cloud sites with some sort of interconnection(s). Examples:</a:t>
            </a:r>
          </a:p>
          <a:p>
            <a:pPr lvl="1"/>
            <a:r>
              <a:rPr lang="en-US" sz="1800" dirty="0" smtClean="0"/>
              <a:t>Every cloud registered in a single catalogue</a:t>
            </a:r>
          </a:p>
          <a:p>
            <a:pPr lvl="1"/>
            <a:r>
              <a:rPr lang="en-US" sz="1800" dirty="0" smtClean="0"/>
              <a:t>Single VM image catalogue for users</a:t>
            </a:r>
          </a:p>
          <a:p>
            <a:pPr lvl="1"/>
            <a:r>
              <a:rPr lang="en-US" sz="1800" dirty="0" smtClean="0"/>
              <a:t>Support for the </a:t>
            </a:r>
            <a:r>
              <a:rPr lang="en-US" sz="1800" dirty="0"/>
              <a:t>same image format</a:t>
            </a:r>
          </a:p>
          <a:p>
            <a:pPr lvl="1"/>
            <a:r>
              <a:rPr lang="en-US" sz="1800" dirty="0" smtClean="0"/>
              <a:t>Automated distribution of VM Images to the federated clouds</a:t>
            </a:r>
          </a:p>
          <a:p>
            <a:pPr lvl="1"/>
            <a:r>
              <a:rPr lang="en-US" sz="1800" dirty="0" smtClean="0"/>
              <a:t>Single sign-on for users</a:t>
            </a:r>
            <a:endParaRPr lang="en-US" sz="1800" dirty="0"/>
          </a:p>
          <a:p>
            <a:pPr lvl="1"/>
            <a:r>
              <a:rPr lang="en-US" sz="1800" dirty="0" err="1" smtClean="0"/>
              <a:t>Harmonised</a:t>
            </a:r>
            <a:r>
              <a:rPr lang="en-US" sz="1800" dirty="0" smtClean="0"/>
              <a:t> operational practices</a:t>
            </a:r>
          </a:p>
          <a:p>
            <a:pPr lvl="2"/>
            <a:r>
              <a:rPr lang="en-US" sz="1600" dirty="0" smtClean="0"/>
              <a:t>Cloud configurations, integrated monitoring, accounting, etc.</a:t>
            </a:r>
          </a:p>
          <a:p>
            <a:pPr lvl="1"/>
            <a:r>
              <a:rPr lang="en-US" sz="1800" dirty="0" smtClean="0"/>
              <a:t>Integrated support model</a:t>
            </a:r>
          </a:p>
          <a:p>
            <a:pPr lvl="2"/>
            <a:r>
              <a:rPr lang="en-US" sz="1600" dirty="0" smtClean="0"/>
              <a:t>Ticketing system, consultancy, training</a:t>
            </a:r>
          </a:p>
        </p:txBody>
      </p:sp>
      <p:sp>
        <p:nvSpPr>
          <p:cNvPr id="2" name="TextBox 1"/>
          <p:cNvSpPr txBox="1"/>
          <p:nvPr/>
        </p:nvSpPr>
        <p:spPr>
          <a:xfrm rot="20494507">
            <a:off x="586283" y="3964424"/>
            <a:ext cx="633670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EGI Federated Cloud</a:t>
            </a:r>
            <a:r>
              <a:rPr lang="en-US" sz="400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sz="400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4000" smtClean="0">
                <a:solidFill>
                  <a:srgbClr val="FF0000"/>
                </a:solidFill>
                <a:latin typeface="Arial Narrow" panose="020B0606020202030204" pitchFamily="34" charset="0"/>
              </a:rPr>
              <a:t>can do all </a:t>
            </a:r>
            <a:r>
              <a:rPr lang="en-US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this</a:t>
            </a:r>
            <a:endParaRPr lang="en-GB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intful.github.io/docker-intro/docker-img/containers-vs-v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95893"/>
            <a:ext cx="9145016" cy="47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08104" y="501317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VMs vs containers in the cloud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08104" y="5445224"/>
            <a:ext cx="295232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Cloud Management Framework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4" y="5877272"/>
            <a:ext cx="295232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Cloud host OS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4" y="6309320"/>
            <a:ext cx="2952328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5013176"/>
            <a:ext cx="2880320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Cloud host OS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5373216"/>
            <a:ext cx="2880320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04" y="5022468"/>
            <a:ext cx="792088" cy="4227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Guest OS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372200" y="5013176"/>
            <a:ext cx="2016224" cy="4227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Guest OS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6300192" y="3757682"/>
            <a:ext cx="2160240" cy="1687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407671" y="350100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995936" y="3757682"/>
            <a:ext cx="2304256" cy="16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196752"/>
            <a:ext cx="936104" cy="340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4" y="1176427"/>
            <a:ext cx="936104" cy="340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7824" y="1196752"/>
            <a:ext cx="936104" cy="340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3861047"/>
            <a:ext cx="1656184" cy="113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Rectangle 6"/>
          <p:cNvSpPr/>
          <p:nvPr/>
        </p:nvSpPr>
        <p:spPr>
          <a:xfrm>
            <a:off x="6372200" y="3840451"/>
            <a:ext cx="504056" cy="67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 A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6372200" y="4525692"/>
            <a:ext cx="1080120" cy="487484"/>
          </a:xfrm>
          <a:prstGeom prst="rect">
            <a:avLst/>
          </a:prstGeom>
          <a:solidFill>
            <a:srgbClr val="E29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Bins/Libs</a:t>
            </a:r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6948264" y="3840451"/>
            <a:ext cx="504056" cy="67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 A’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7524328" y="3825664"/>
            <a:ext cx="504056" cy="67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 B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7524328" y="4510905"/>
            <a:ext cx="504056" cy="4874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Bins/Libs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899592" y="4581128"/>
            <a:ext cx="288032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Cloud Management Framework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2200" y="3792837"/>
            <a:ext cx="1656184" cy="1205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7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Updates, Changes</a:t>
            </a:r>
            <a:br>
              <a:rPr lang="en-US" dirty="0" smtClean="0"/>
            </a:br>
            <a:r>
              <a:rPr lang="en-US" dirty="0" smtClean="0"/>
              <a:t>Why are Docker containers lightweight?</a:t>
            </a:r>
            <a:endParaRPr lang="en-GB" dirty="0"/>
          </a:p>
        </p:txBody>
      </p:sp>
      <p:pic>
        <p:nvPicPr>
          <p:cNvPr id="4098" name="Picture 2" descr="http://pointful.github.io/docker-intro/docker-img/changes-and-upd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48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7596336" y="1268760"/>
            <a:ext cx="936104" cy="16561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25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Exercise 4:</a:t>
            </a:r>
            <a:br>
              <a:rPr lang="en-GB" noProof="0" dirty="0" smtClean="0"/>
            </a:br>
            <a:r>
              <a:rPr lang="en-GB" noProof="0" dirty="0" smtClean="0"/>
              <a:t>Running Docker Containers in </a:t>
            </a:r>
            <a:br>
              <a:rPr lang="en-GB" noProof="0" dirty="0" smtClean="0"/>
            </a:br>
            <a:r>
              <a:rPr lang="en-GB" noProof="0" dirty="0" smtClean="0"/>
              <a:t>the EGI Federated Cloud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8568952" cy="4784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Tasks: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Browsing the </a:t>
            </a:r>
            <a:r>
              <a:rPr lang="en-US" sz="2600" dirty="0" smtClean="0">
                <a:hlinkClick r:id="rId2"/>
              </a:rPr>
              <a:t>EGI </a:t>
            </a:r>
            <a:r>
              <a:rPr lang="en-US" sz="2600" dirty="0" err="1" smtClean="0">
                <a:hlinkClick r:id="rId2"/>
              </a:rPr>
              <a:t>AppDB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Find the 3 IDs required to instantiate the 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FF0000"/>
                </a:solidFill>
              </a:rPr>
              <a:t>[Docker Ubuntu 14.04] image</a:t>
            </a:r>
            <a:r>
              <a:rPr lang="en-US" sz="2600" dirty="0" smtClean="0"/>
              <a:t> on a cloud site.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Login to UI, check proxy, create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Create your VM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(Optional) Some sites may require the allocation of a public IP before you can log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SSH into your VM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Run Docker commands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Delete your VM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3799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VM with pre-deployed Docker Engine</a:t>
            </a:r>
            <a:br>
              <a:rPr lang="en-US" dirty="0" smtClean="0"/>
            </a:br>
            <a:r>
              <a:rPr lang="en-US" dirty="0" smtClean="0"/>
              <a:t>in EGI </a:t>
            </a:r>
            <a:r>
              <a:rPr lang="en-US" dirty="0" err="1" smtClean="0"/>
              <a:t>AppDB</a:t>
            </a:r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683568" y="1288694"/>
            <a:ext cx="7676728" cy="4876610"/>
            <a:chOff x="683568" y="1288694"/>
            <a:chExt cx="7676728" cy="48766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88694"/>
              <a:ext cx="7676728" cy="487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e 1"/>
            <p:cNvSpPr/>
            <p:nvPr/>
          </p:nvSpPr>
          <p:spPr>
            <a:xfrm>
              <a:off x="5983132" y="1541154"/>
              <a:ext cx="129614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81090" y="1297226"/>
            <a:ext cx="7679206" cy="4840596"/>
            <a:chOff x="681090" y="1297226"/>
            <a:chExt cx="7679206" cy="4840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90" y="1297226"/>
              <a:ext cx="7679206" cy="484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e 3"/>
            <p:cNvSpPr/>
            <p:nvPr/>
          </p:nvSpPr>
          <p:spPr>
            <a:xfrm>
              <a:off x="683568" y="5200172"/>
              <a:ext cx="115212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90341" y="1308919"/>
            <a:ext cx="7669955" cy="4828903"/>
            <a:chOff x="690341" y="1308919"/>
            <a:chExt cx="7669955" cy="48289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1" y="1308919"/>
              <a:ext cx="7669955" cy="482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e 5"/>
            <p:cNvSpPr/>
            <p:nvPr/>
          </p:nvSpPr>
          <p:spPr>
            <a:xfrm>
              <a:off x="2080186" y="2650302"/>
              <a:ext cx="2088232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83569" y="1301768"/>
            <a:ext cx="7676727" cy="4836054"/>
            <a:chOff x="683569" y="1301768"/>
            <a:chExt cx="7676727" cy="483605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9" y="1301768"/>
              <a:ext cx="7676727" cy="483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e 8"/>
            <p:cNvSpPr/>
            <p:nvPr/>
          </p:nvSpPr>
          <p:spPr>
            <a:xfrm>
              <a:off x="827584" y="3327402"/>
              <a:ext cx="2448272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89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Check the Docker Containers </a:t>
            </a:r>
            <a:br>
              <a:rPr lang="en-US" dirty="0" smtClean="0"/>
            </a:br>
            <a:r>
              <a:rPr lang="en-US" dirty="0" smtClean="0"/>
              <a:t>in the EGI </a:t>
            </a:r>
            <a:r>
              <a:rPr lang="en-US" dirty="0" err="1" smtClean="0"/>
              <a:t>AppDB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" y="1209278"/>
            <a:ext cx="5972175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03" y="1844824"/>
            <a:ext cx="6308973" cy="42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2066234" y="4166195"/>
            <a:ext cx="6898254" cy="2143125"/>
            <a:chOff x="2066234" y="4166195"/>
            <a:chExt cx="6898254" cy="21431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738" y="4166195"/>
              <a:ext cx="6000750" cy="2143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Left Arrow 14"/>
            <p:cNvSpPr/>
            <p:nvPr/>
          </p:nvSpPr>
          <p:spPr>
            <a:xfrm flipH="1">
              <a:off x="2066234" y="5056718"/>
              <a:ext cx="1368152" cy="288032"/>
            </a:xfrm>
            <a:prstGeom prst="leftArrow">
              <a:avLst>
                <a:gd name="adj1" fmla="val 83863"/>
                <a:gd name="adj2" fmla="val 50000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Which cloud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Left Arrow 16"/>
            <p:cNvSpPr/>
            <p:nvPr/>
          </p:nvSpPr>
          <p:spPr>
            <a:xfrm>
              <a:off x="7344816" y="5301208"/>
              <a:ext cx="1475656" cy="288032"/>
            </a:xfrm>
            <a:prstGeom prst="leftArrow">
              <a:avLst>
                <a:gd name="adj1" fmla="val 83863"/>
                <a:gd name="adj2" fmla="val 50000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In which template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Left Arrow 15"/>
            <p:cNvSpPr/>
            <p:nvPr/>
          </p:nvSpPr>
          <p:spPr>
            <a:xfrm flipH="1">
              <a:off x="2066234" y="5589240"/>
              <a:ext cx="1368152" cy="288032"/>
            </a:xfrm>
            <a:prstGeom prst="leftArrow">
              <a:avLst>
                <a:gd name="adj1" fmla="val 83863"/>
                <a:gd name="adj2" fmla="val 50000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Which image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0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51845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ENDPOINT=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Site endpoint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</a:t>
            </a:r>
            <a:r>
              <a:rPr lang="en-GB" sz="1800" noProof="0" dirty="0" err="1" smtClean="0">
                <a:latin typeface="Courier"/>
                <a:cs typeface="Courier"/>
              </a:rPr>
              <a:t>docker</a:t>
            </a:r>
            <a:r>
              <a:rPr lang="en-GB" sz="1800" noProof="0" dirty="0" smtClean="0"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27584"/>
            <a:ext cx="590465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Use Docker Ubuntu 14.04 VA values from </a:t>
            </a:r>
            <a:r>
              <a:rPr lang="en-GB" sz="2000" dirty="0" err="1" smtClean="0"/>
              <a:t>AppDB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347864" y="573325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ENV.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2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424936" cy="16568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2000" noProof="0" dirty="0" smtClean="0">
                <a:latin typeface="Courier"/>
                <a:cs typeface="Courier"/>
              </a:rPr>
              <a:t>~$ </a:t>
            </a:r>
            <a:r>
              <a:rPr lang="en-GB" sz="2000" noProof="0" dirty="0" err="1" smtClean="0">
                <a:latin typeface="Courier"/>
                <a:cs typeface="Courier"/>
              </a:rPr>
              <a:t>occi</a:t>
            </a:r>
            <a:r>
              <a:rPr lang="en-GB" sz="20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2000" noProof="0" dirty="0" smtClean="0">
                <a:latin typeface="Courier"/>
                <a:cs typeface="Courier"/>
              </a:rPr>
              <a:t>        --</a:t>
            </a:r>
            <a:r>
              <a:rPr lang="en-GB" sz="2000" noProof="0" dirty="0" err="1" smtClean="0">
                <a:latin typeface="Courier"/>
                <a:cs typeface="Courier"/>
              </a:rPr>
              <a:t>auth</a:t>
            </a:r>
            <a:r>
              <a:rPr lang="en-GB" sz="2000" noProof="0" dirty="0" smtClean="0">
                <a:latin typeface="Courier"/>
                <a:cs typeface="Courier"/>
              </a:rPr>
              <a:t> x509 --</a:t>
            </a:r>
            <a:r>
              <a:rPr lang="en-GB" sz="2000" noProof="0" dirty="0" err="1" smtClean="0">
                <a:latin typeface="Courier"/>
                <a:cs typeface="Courier"/>
              </a:rPr>
              <a:t>voms</a:t>
            </a:r>
            <a:r>
              <a:rPr lang="en-GB" sz="2000" noProof="0" dirty="0" smtClean="0">
                <a:latin typeface="Courier"/>
                <a:cs typeface="Courier"/>
              </a:rPr>
              <a:t> 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</a:t>
            </a:r>
            <a:r>
              <a:rPr lang="en-GB" sz="2000" noProof="0" dirty="0" smtClean="0">
                <a:latin typeface="Courier"/>
                <a:cs typeface="Courier"/>
              </a:rPr>
              <a:t>--user-cred $X509_USER_PROXY \</a:t>
            </a:r>
          </a:p>
          <a:p>
            <a:pPr marL="0" indent="0">
              <a:buNone/>
            </a:pPr>
            <a:r>
              <a:rPr lang="en-GB" sz="2000" noProof="0" dirty="0" smtClean="0">
                <a:latin typeface="Courier"/>
                <a:cs typeface="Courier"/>
              </a:rPr>
              <a:t>        --action </a:t>
            </a:r>
            <a:r>
              <a:rPr lang="en-GB" sz="2000" b="1" noProof="0" dirty="0" smtClean="0">
                <a:solidFill>
                  <a:srgbClr val="FF0000"/>
                </a:solidFill>
                <a:latin typeface="Courier"/>
                <a:cs typeface="Courier"/>
              </a:rPr>
              <a:t>list</a:t>
            </a:r>
            <a:r>
              <a:rPr lang="en-GB" sz="2000" noProof="0" dirty="0" smtClean="0">
                <a:latin typeface="Courier"/>
                <a:cs typeface="Courier"/>
              </a:rPr>
              <a:t> --resource </a:t>
            </a:r>
            <a:r>
              <a:rPr lang="en-GB" sz="2000" b="1" noProof="0" dirty="0" smtClean="0">
                <a:solidFill>
                  <a:srgbClr val="FF0000"/>
                </a:solidFill>
                <a:latin typeface="Courier"/>
                <a:cs typeface="Courier"/>
              </a:rPr>
              <a:t>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3933056"/>
            <a:ext cx="842493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Courier"/>
                <a:cs typeface="Courier"/>
              </a:rPr>
              <a:t>~$ </a:t>
            </a:r>
            <a:r>
              <a:rPr lang="en-GB" sz="2000" dirty="0" err="1">
                <a:latin typeface="Courier"/>
                <a:cs typeface="Courier"/>
              </a:rPr>
              <a:t>occi</a:t>
            </a:r>
            <a:r>
              <a:rPr lang="en-GB" sz="2000" dirty="0">
                <a:latin typeface="Courier"/>
                <a:cs typeface="Courier"/>
              </a:rPr>
              <a:t> --endpoint $ENDPOINT \</a:t>
            </a:r>
          </a:p>
          <a:p>
            <a:r>
              <a:rPr lang="en-GB" sz="2000" dirty="0">
                <a:latin typeface="Courier"/>
                <a:cs typeface="Courier"/>
              </a:rPr>
              <a:t>        --</a:t>
            </a:r>
            <a:r>
              <a:rPr lang="en-GB" sz="2000" dirty="0" err="1">
                <a:latin typeface="Courier"/>
                <a:cs typeface="Courier"/>
              </a:rPr>
              <a:t>auth</a:t>
            </a:r>
            <a:r>
              <a:rPr lang="en-GB" sz="2000" dirty="0">
                <a:latin typeface="Courier"/>
                <a:cs typeface="Courier"/>
              </a:rPr>
              <a:t> x509 --</a:t>
            </a:r>
            <a:r>
              <a:rPr lang="en-GB" sz="2000" dirty="0" err="1">
                <a:latin typeface="Courier"/>
                <a:cs typeface="Courier"/>
              </a:rPr>
              <a:t>voms</a:t>
            </a: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\</a:t>
            </a:r>
          </a:p>
          <a:p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--</a:t>
            </a:r>
            <a:r>
              <a:rPr lang="en-GB" sz="2000" dirty="0">
                <a:latin typeface="Courier"/>
                <a:cs typeface="Courier"/>
              </a:rPr>
              <a:t>user-cred $X509_USER_PROXY \</a:t>
            </a:r>
          </a:p>
          <a:p>
            <a:r>
              <a:rPr lang="en-GB" sz="2000" dirty="0">
                <a:latin typeface="Courier"/>
                <a:cs typeface="Courier"/>
              </a:rPr>
              <a:t>        --action </a:t>
            </a:r>
            <a:r>
              <a:rPr lang="en-GB" sz="2000" b="1" dirty="0">
                <a:solidFill>
                  <a:srgbClr val="FF0000"/>
                </a:solidFill>
                <a:latin typeface="Courier"/>
                <a:cs typeface="Courier"/>
              </a:rPr>
              <a:t>describe</a:t>
            </a:r>
            <a:r>
              <a:rPr lang="en-GB" sz="2000" dirty="0">
                <a:latin typeface="Courier"/>
                <a:cs typeface="Courier"/>
              </a:rPr>
              <a:t> --resource </a:t>
            </a:r>
            <a:r>
              <a:rPr lang="en-GB" sz="2000" b="1" dirty="0">
                <a:solidFill>
                  <a:srgbClr val="FF0000"/>
                </a:solidFill>
                <a:latin typeface="Courier"/>
                <a:cs typeface="Courier"/>
              </a:rPr>
              <a:t>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44754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124744"/>
            <a:ext cx="8424936" cy="5753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Listing available VMs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357662"/>
            <a:ext cx="8424936" cy="5753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Describing your VM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59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Adding Public </a:t>
            </a:r>
            <a:r>
              <a:rPr lang="en-GB" noProof="0" smtClean="0"/>
              <a:t>IP (Optional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1080120"/>
          </a:xfrm>
        </p:spPr>
        <p:txBody>
          <a:bodyPr/>
          <a:lstStyle/>
          <a:p>
            <a:pPr algn="just"/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(e.g.</a:t>
            </a:r>
            <a:r>
              <a:rPr lang="en-GB" dirty="0" smtClean="0"/>
              <a:t> </a:t>
            </a:r>
            <a:r>
              <a:rPr lang="en-GB" noProof="0" dirty="0" smtClean="0"/>
              <a:t>BIFI endpoint) attach a public interface as follows: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29600" cy="2016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~$ </a:t>
            </a:r>
            <a:r>
              <a:rPr lang="en-GB" sz="2000" dirty="0" err="1" smtClean="0">
                <a:latin typeface="Courier"/>
                <a:cs typeface="Courier"/>
              </a:rPr>
              <a:t>occi</a:t>
            </a:r>
            <a:r>
              <a:rPr lang="en-GB" sz="20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        --</a:t>
            </a:r>
            <a:r>
              <a:rPr lang="en-GB" sz="2000" dirty="0" err="1" smtClean="0">
                <a:latin typeface="Courier"/>
                <a:cs typeface="Courier"/>
              </a:rPr>
              <a:t>auth</a:t>
            </a:r>
            <a:r>
              <a:rPr lang="en-GB" sz="2000" dirty="0" smtClean="0">
                <a:latin typeface="Courier"/>
                <a:cs typeface="Courier"/>
              </a:rPr>
              <a:t> x509 --</a:t>
            </a:r>
            <a:r>
              <a:rPr lang="en-GB" sz="2000" dirty="0" err="1" smtClean="0">
                <a:latin typeface="Courier"/>
                <a:cs typeface="Courier"/>
              </a:rPr>
              <a:t>voms</a:t>
            </a:r>
            <a:r>
              <a:rPr lang="en-GB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urier"/>
                <a:cs typeface="Courier"/>
              </a:rPr>
              <a:t>	</a:t>
            </a:r>
            <a:r>
              <a:rPr lang="en-GB" sz="2000" dirty="0" smtClean="0">
                <a:latin typeface="Courier"/>
                <a:cs typeface="Courier"/>
              </a:rPr>
              <a:t>    --user-cred $X509_USER_PROXY \</a:t>
            </a:r>
          </a:p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        --action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link</a:t>
            </a:r>
            <a:r>
              <a:rPr lang="en-GB" sz="2000" dirty="0" smtClean="0">
                <a:latin typeface="Courier"/>
                <a:cs typeface="Courier"/>
              </a:rPr>
              <a:t> --resource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$COMPUTE_ID</a:t>
            </a:r>
            <a:r>
              <a:rPr lang="en-GB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--link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501317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642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~$ </a:t>
            </a:r>
            <a:r>
              <a:rPr lang="en-GB" sz="2000" dirty="0" err="1" smtClean="0">
                <a:latin typeface="Courier"/>
                <a:cs typeface="Courier"/>
              </a:rPr>
              <a:t>ssh</a:t>
            </a:r>
            <a:r>
              <a:rPr lang="en-GB" sz="2000" dirty="0" smtClean="0">
                <a:latin typeface="Courier"/>
                <a:cs typeface="Courier"/>
              </a:rPr>
              <a:t> </a:t>
            </a:r>
            <a:r>
              <a:rPr lang="en-GB" sz="2000" dirty="0" err="1" smtClean="0">
                <a:latin typeface="Courier"/>
                <a:cs typeface="Courier"/>
              </a:rPr>
              <a:t>ubuntu</a:t>
            </a:r>
            <a:r>
              <a:rPr lang="en-GB" sz="2000" dirty="0" smtClean="0">
                <a:latin typeface="Courier"/>
                <a:cs typeface="Courier"/>
              </a:rPr>
              <a:t>@&lt;your </a:t>
            </a:r>
            <a:r>
              <a:rPr lang="en-GB" sz="2000" dirty="0" err="1" smtClean="0">
                <a:latin typeface="Courier"/>
                <a:cs typeface="Courier"/>
              </a:rPr>
              <a:t>vm</a:t>
            </a:r>
            <a:r>
              <a:rPr lang="en-GB" sz="2000" dirty="0" smtClean="0">
                <a:latin typeface="Courier"/>
                <a:cs typeface="Courier"/>
              </a:rPr>
              <a:t> </a:t>
            </a:r>
            <a:r>
              <a:rPr lang="en-GB" sz="2000" dirty="0" err="1" smtClean="0">
                <a:latin typeface="Courier"/>
                <a:cs typeface="Courier"/>
              </a:rPr>
              <a:t>ip</a:t>
            </a:r>
            <a:r>
              <a:rPr lang="en-GB" sz="2000" dirty="0" smtClean="0">
                <a:latin typeface="Courier"/>
                <a:cs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1040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Verify if the Docker is installed properly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4016" y="1124744"/>
            <a:ext cx="8892480" cy="5184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ubuntu@stoor196:~$ </a:t>
            </a:r>
            <a:r>
              <a:rPr lang="en-GB" dirty="0" err="1">
                <a:latin typeface="Courier"/>
                <a:cs typeface="Courier"/>
              </a:rPr>
              <a:t>sudo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>
                <a:latin typeface="Courier"/>
                <a:cs typeface="Courier"/>
              </a:rPr>
              <a:t>docker</a:t>
            </a:r>
            <a:r>
              <a:rPr lang="en-GB" dirty="0">
                <a:latin typeface="Courier"/>
                <a:cs typeface="Courier"/>
              </a:rPr>
              <a:t> run hello-world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Unable </a:t>
            </a:r>
            <a:r>
              <a:rPr lang="en-GB" sz="1800" dirty="0">
                <a:latin typeface="Courier"/>
                <a:cs typeface="Courier"/>
              </a:rPr>
              <a:t>to find image '</a:t>
            </a:r>
            <a:r>
              <a:rPr lang="en-GB" sz="1800" dirty="0" err="1">
                <a:latin typeface="Courier"/>
                <a:cs typeface="Courier"/>
              </a:rPr>
              <a:t>hello-world:latest</a:t>
            </a:r>
            <a:r>
              <a:rPr lang="en-GB" sz="1800" dirty="0">
                <a:latin typeface="Courier"/>
                <a:cs typeface="Courier"/>
              </a:rPr>
              <a:t>' locally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latest: Pulling from library/hello-world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b901d36b6f2f: Pull complete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0a6ba66e537a: Pull complete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Digest: sha256:8be990ef2aeb16dbcb9271ddfe2610fa6658d13f6dfb8bc72074cc1ca36966a7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Status: Downloaded newer image for </a:t>
            </a:r>
            <a:r>
              <a:rPr lang="en-GB" sz="1800" dirty="0" err="1">
                <a:latin typeface="Courier"/>
                <a:cs typeface="Courier"/>
              </a:rPr>
              <a:t>hello-world:latest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from Docker.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This message shows that your installation appears to be working correctly.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To generate this message, Docker took the following steps: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1. The Docker client contacted the Docker daemon.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2. The Docker daemon pulled the "hello-world" image from the Docker Hub.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3. The Docker daemon created a new container from that image which runs the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executable that produces the output you are currently reading.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4. The Docker daemon streamed that output to the Docker client, which sent it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to your terminal.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To try something more ambitious, you can run an Ubuntu container with: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 $ </a:t>
            </a:r>
            <a:r>
              <a:rPr lang="en-GB" sz="1800" b="1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Courier"/>
                <a:cs typeface="Courier"/>
              </a:rPr>
              <a:t>docker</a:t>
            </a:r>
            <a:r>
              <a:rPr lang="en-GB" sz="18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b="1" dirty="0">
                <a:solidFill>
                  <a:schemeClr val="bg1"/>
                </a:solidFill>
                <a:latin typeface="Courier"/>
                <a:cs typeface="Courier"/>
              </a:rPr>
              <a:t>run -it </a:t>
            </a:r>
            <a:r>
              <a:rPr lang="en-GB" sz="1800" b="1" dirty="0" err="1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b="1" dirty="0">
                <a:solidFill>
                  <a:schemeClr val="bg1"/>
                </a:solidFill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Share images, automate workflows, and more with a free Docker Hub account: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https://hub.docker.com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For more examples and ideas, visit: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https://docs.docker.com/userguide/</a:t>
            </a:r>
            <a:endParaRPr lang="en-GB" sz="18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08347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4048" y="1452912"/>
            <a:ext cx="4139952" cy="4784400"/>
          </a:xfrm>
        </p:spPr>
        <p:txBody>
          <a:bodyPr/>
          <a:lstStyle/>
          <a:p>
            <a:r>
              <a:rPr lang="en-GB" sz="2400" dirty="0" smtClean="0"/>
              <a:t>Grid of clouds</a:t>
            </a:r>
          </a:p>
          <a:p>
            <a:r>
              <a:rPr lang="en-GB" sz="2400" dirty="0" smtClean="0"/>
              <a:t>Unified user interfaces</a:t>
            </a:r>
          </a:p>
          <a:p>
            <a:r>
              <a:rPr lang="en-GB" sz="2400" dirty="0" smtClean="0"/>
              <a:t>Harmonised operational behaviour</a:t>
            </a:r>
          </a:p>
          <a:p>
            <a:r>
              <a:rPr lang="en-GB" sz="2400" dirty="0" smtClean="0"/>
              <a:t>Clouds and their interconnections are based on open standards, open technologies</a:t>
            </a:r>
          </a:p>
          <a:p>
            <a:endParaRPr lang="en-GB" sz="2400" dirty="0"/>
          </a:p>
          <a:p>
            <a:r>
              <a:rPr lang="en-GB" sz="2400" dirty="0"/>
              <a:t>Infrastructure </a:t>
            </a:r>
            <a:r>
              <a:rPr lang="en-GB" sz="2400" dirty="0" smtClean="0">
                <a:sym typeface="Wingdings" panose="05000000000000000000" pitchFamily="2" charset="2"/>
              </a:rPr>
              <a:t> Access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technology </a:t>
            </a:r>
            <a:r>
              <a:rPr lang="en-GB" sz="2400" dirty="0" smtClean="0">
                <a:sym typeface="Wingdings" panose="05000000000000000000" pitchFamily="2" charset="2"/>
              </a:rPr>
              <a:t> Deploy</a:t>
            </a:r>
            <a:endParaRPr lang="en-GB" sz="24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043608" y="179056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51520" y="3374744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483768" y="299633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75856" y="1732350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951820" y="4598880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99592" y="474645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2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824220" y="2835691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402688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603531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167844" y="3912211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Run a command in a specific </a:t>
            </a:r>
            <a:br>
              <a:rPr lang="en-GB" noProof="0" dirty="0" smtClean="0"/>
            </a:br>
            <a:r>
              <a:rPr lang="en-GB" dirty="0" smtClean="0"/>
              <a:t>Docker container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23528" y="1196752"/>
            <a:ext cx="8568952" cy="54726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20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"/>
                <a:cs typeface="Courier"/>
              </a:rPr>
              <a:t>docker</a:t>
            </a:r>
            <a:r>
              <a:rPr lang="en-GB" sz="2000" b="1" dirty="0">
                <a:solidFill>
                  <a:schemeClr val="bg1"/>
                </a:solidFill>
                <a:latin typeface="Courier"/>
                <a:cs typeface="Courier"/>
              </a:rPr>
              <a:t> run -it </a:t>
            </a:r>
            <a:r>
              <a:rPr lang="en-GB" sz="2000" b="1" dirty="0" err="1">
                <a:solidFill>
                  <a:schemeClr val="bg1"/>
                </a:solidFill>
                <a:latin typeface="Courier"/>
                <a:cs typeface="Courier"/>
              </a:rPr>
              <a:t>docker</a:t>
            </a:r>
            <a:r>
              <a:rPr lang="en-GB" sz="2000" b="1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2000" b="1" dirty="0" err="1">
                <a:solidFill>
                  <a:schemeClr val="bg1"/>
                </a:solidFill>
                <a:latin typeface="Courier"/>
                <a:cs typeface="Courier"/>
              </a:rPr>
              <a:t>whalesay</a:t>
            </a:r>
            <a:r>
              <a:rPr lang="en-GB" sz="2000" b="1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"/>
                <a:cs typeface="Courier"/>
              </a:rPr>
              <a:t>cowsay</a:t>
            </a:r>
            <a:r>
              <a:rPr lang="en-GB" sz="2000" b="1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Courier"/>
                <a:cs typeface="Courier"/>
              </a:rPr>
              <a:t>boo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Unable to find image '</a:t>
            </a:r>
            <a:r>
              <a:rPr lang="en-GB" sz="1400" dirty="0" err="1">
                <a:latin typeface="Courier"/>
                <a:cs typeface="Courier"/>
              </a:rPr>
              <a:t>docker</a:t>
            </a:r>
            <a:r>
              <a:rPr lang="en-GB" sz="1400" dirty="0">
                <a:latin typeface="Courier"/>
                <a:cs typeface="Courier"/>
              </a:rPr>
              <a:t>/</a:t>
            </a:r>
            <a:r>
              <a:rPr lang="en-GB" sz="1400" dirty="0" err="1">
                <a:latin typeface="Courier"/>
                <a:cs typeface="Courier"/>
              </a:rPr>
              <a:t>whalesay:latest</a:t>
            </a:r>
            <a:r>
              <a:rPr lang="en-GB" sz="1400" dirty="0">
                <a:latin typeface="Courier"/>
                <a:cs typeface="Courier"/>
              </a:rPr>
              <a:t>' locally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latest: Pulling from </a:t>
            </a:r>
            <a:r>
              <a:rPr lang="en-GB" sz="1400" dirty="0" err="1">
                <a:latin typeface="Courier"/>
                <a:cs typeface="Courier"/>
              </a:rPr>
              <a:t>docker</a:t>
            </a:r>
            <a:r>
              <a:rPr lang="en-GB" sz="1400" dirty="0">
                <a:latin typeface="Courier"/>
                <a:cs typeface="Courier"/>
              </a:rPr>
              <a:t>/</a:t>
            </a:r>
            <a:r>
              <a:rPr lang="en-GB" sz="1400" dirty="0" err="1">
                <a:latin typeface="Courier"/>
                <a:cs typeface="Courier"/>
              </a:rPr>
              <a:t>whalesay</a:t>
            </a:r>
            <a:endParaRPr lang="en-GB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2880a3395ede: Pull complete</a:t>
            </a:r>
          </a:p>
          <a:p>
            <a:pPr marL="0" indent="0">
              <a:buNone/>
            </a:pPr>
            <a:r>
              <a:rPr lang="en-GB" sz="1400" dirty="0" smtClean="0">
                <a:latin typeface="Courier"/>
                <a:cs typeface="Courier"/>
              </a:rPr>
              <a:t>ded5e192a685</a:t>
            </a:r>
            <a:r>
              <a:rPr lang="en-GB" sz="1400" dirty="0">
                <a:latin typeface="Courier"/>
                <a:cs typeface="Courier"/>
              </a:rPr>
              <a:t>: Pull complete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Digest: sha256:178598e51a26abbc958b8a2e48825c90bc22e641de3d31e18aaf55f3258ba93b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Status: Downloaded newer image for </a:t>
            </a:r>
            <a:r>
              <a:rPr lang="en-GB" sz="1400" dirty="0" err="1" smtClean="0">
                <a:latin typeface="Courier"/>
                <a:cs typeface="Courier"/>
              </a:rPr>
              <a:t>docker</a:t>
            </a:r>
            <a:r>
              <a:rPr lang="en-GB" sz="1400" dirty="0" smtClean="0">
                <a:latin typeface="Courier"/>
                <a:cs typeface="Courier"/>
              </a:rPr>
              <a:t>/</a:t>
            </a:r>
            <a:r>
              <a:rPr lang="en-GB" sz="1400" dirty="0" err="1" smtClean="0">
                <a:latin typeface="Courier"/>
                <a:cs typeface="Courier"/>
              </a:rPr>
              <a:t>whalesay:latest</a:t>
            </a:r>
            <a:endParaRPr lang="en-GB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&lt; boo &gt;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</a:t>
            </a:r>
            <a:r>
              <a:rPr lang="en-GB" sz="1400" dirty="0" smtClean="0">
                <a:latin typeface="Courier"/>
                <a:cs typeface="Courier"/>
              </a:rPr>
              <a:t>-----</a:t>
            </a:r>
          </a:p>
          <a:p>
            <a:pPr marL="0" indent="0">
              <a:buNone/>
            </a:pPr>
            <a:r>
              <a:rPr lang="en-GB" sz="1400" dirty="0" smtClean="0">
                <a:latin typeface="Courier"/>
                <a:cs typeface="Courier"/>
              </a:rPr>
              <a:t>      \</a:t>
            </a:r>
          </a:p>
          <a:p>
            <a:pPr marL="0" indent="0">
              <a:buNone/>
            </a:pPr>
            <a:r>
              <a:rPr lang="en-GB" sz="1400" dirty="0" smtClean="0">
                <a:latin typeface="Courier"/>
                <a:cs typeface="Courier"/>
              </a:rPr>
              <a:t>                    ##        .</a:t>
            </a:r>
          </a:p>
          <a:p>
            <a:pPr marL="0" indent="0">
              <a:buNone/>
            </a:pPr>
            <a:r>
              <a:rPr lang="en-GB" sz="1400" dirty="0" smtClean="0">
                <a:latin typeface="Courier"/>
                <a:cs typeface="Courier"/>
              </a:rPr>
              <a:t>              </a:t>
            </a:r>
            <a:r>
              <a:rPr lang="en-GB" sz="1400" dirty="0">
                <a:latin typeface="Courier"/>
                <a:cs typeface="Courier"/>
              </a:rPr>
              <a:t>## ## ##       ==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          ## ## ## ##      ===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      /""""""""""""""""___/ ===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 ~~~ {~~ ~~~~ ~~~ ~~~~ ~~ ~ /  ===- ~~~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      \______ o          __/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       \    \        __/</a:t>
            </a:r>
          </a:p>
          <a:p>
            <a:pPr marL="0" indent="0">
              <a:buNone/>
            </a:pPr>
            <a:r>
              <a:rPr lang="en-GB" sz="1400" dirty="0">
                <a:latin typeface="Courier"/>
                <a:cs typeface="Courier"/>
              </a:rPr>
              <a:t>          </a:t>
            </a:r>
            <a:r>
              <a:rPr lang="en-GB" sz="1400" dirty="0" smtClean="0">
                <a:latin typeface="Courier"/>
                <a:cs typeface="Courier"/>
              </a:rPr>
              <a:t>\____\______/</a:t>
            </a:r>
            <a:endParaRPr lang="en-GB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66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Clean up and stop the VM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dirty="0" smtClean="0"/>
              <a:t>Delete the VM:</a:t>
            </a:r>
            <a:endParaRPr lang="en-GB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2060848"/>
            <a:ext cx="8424936" cy="2304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Courier"/>
                <a:cs typeface="Courier"/>
              </a:rPr>
              <a:t>~$ </a:t>
            </a:r>
            <a:r>
              <a:rPr lang="en-GB" sz="2000" dirty="0" err="1" smtClean="0">
                <a:latin typeface="Courier"/>
                <a:cs typeface="Courier"/>
              </a:rPr>
              <a:t>occi</a:t>
            </a:r>
            <a:r>
              <a:rPr lang="en-GB" sz="2000" dirty="0" smtClean="0">
                <a:latin typeface="Courier"/>
                <a:cs typeface="Courier"/>
              </a:rPr>
              <a:t> </a:t>
            </a:r>
            <a:r>
              <a:rPr lang="en-GB" sz="20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       --</a:t>
            </a:r>
            <a:r>
              <a:rPr lang="en-GB" sz="2000" dirty="0" err="1">
                <a:latin typeface="Courier"/>
                <a:cs typeface="Courier"/>
              </a:rPr>
              <a:t>auth</a:t>
            </a:r>
            <a:r>
              <a:rPr lang="en-GB" sz="2000" dirty="0">
                <a:latin typeface="Courier"/>
                <a:cs typeface="Courier"/>
              </a:rPr>
              <a:t> x509 --</a:t>
            </a:r>
            <a:r>
              <a:rPr lang="en-GB" sz="2000" dirty="0" err="1">
                <a:latin typeface="Courier"/>
                <a:cs typeface="Courier"/>
              </a:rPr>
              <a:t>voms</a:t>
            </a: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--</a:t>
            </a:r>
            <a:r>
              <a:rPr lang="en-GB" sz="2000" dirty="0">
                <a:latin typeface="Courier"/>
                <a:cs typeface="Courier"/>
              </a:rPr>
              <a:t>user-cred </a:t>
            </a:r>
            <a:r>
              <a:rPr lang="en-GB" sz="2000" dirty="0" smtClean="0">
                <a:latin typeface="Courier"/>
                <a:cs typeface="Courier"/>
              </a:rPr>
              <a:t>$X509_USER_PROXY </a:t>
            </a:r>
            <a:r>
              <a:rPr lang="en-GB" sz="2000" dirty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       --action </a:t>
            </a:r>
            <a:r>
              <a:rPr lang="en-GB" sz="2000" b="1" dirty="0">
                <a:solidFill>
                  <a:srgbClr val="FF0000"/>
                </a:solidFill>
                <a:latin typeface="Courier"/>
                <a:cs typeface="Courier"/>
              </a:rPr>
              <a:t>delete</a:t>
            </a:r>
            <a:r>
              <a:rPr lang="en-GB" sz="2000" dirty="0">
                <a:latin typeface="Courier"/>
                <a:cs typeface="Courier"/>
              </a:rPr>
              <a:t> --resource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$COMPUTE_ID</a:t>
            </a:r>
          </a:p>
        </p:txBody>
      </p:sp>
    </p:spTree>
    <p:extLst>
      <p:ext uri="{BB962C8B-B14F-4D97-AF65-F5344CB8AC3E}">
        <p14:creationId xmlns:p14="http://schemas.microsoft.com/office/powerpoint/2010/main" val="177559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Preparing your own VM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5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Creation</a:t>
            </a:r>
            <a:endParaRPr lang="en-GB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Create VM with some virtualization software:</a:t>
            </a:r>
          </a:p>
          <a:p>
            <a:pPr lvl="1"/>
            <a:r>
              <a:rPr lang="en-GB" dirty="0" err="1" smtClean="0"/>
              <a:t>VirtualBox</a:t>
            </a:r>
            <a:r>
              <a:rPr lang="en-GB" dirty="0" smtClean="0"/>
              <a:t> (available for most OS, easy to use)</a:t>
            </a:r>
          </a:p>
          <a:p>
            <a:pPr lvl="1"/>
            <a:r>
              <a:rPr lang="en-GB" dirty="0" smtClean="0"/>
              <a:t>KVM</a:t>
            </a:r>
          </a:p>
          <a:p>
            <a:pPr lvl="1"/>
            <a:r>
              <a:rPr lang="en-GB" dirty="0" err="1" smtClean="0"/>
              <a:t>Xen</a:t>
            </a:r>
            <a:endParaRPr lang="en-GB" dirty="0" smtClean="0"/>
          </a:p>
          <a:p>
            <a:pPr lvl="1"/>
            <a:r>
              <a:rPr lang="en-GB" dirty="0" err="1" smtClean="0"/>
              <a:t>VMWare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Once VM is configured as needed, export to the proper format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OVF is the preferred format in the EGI Federated Cloud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8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containers and disk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 VM is a set of disk images within a container (</a:t>
            </a:r>
            <a:r>
              <a:rPr lang="en-GB" strike="sngStrike" dirty="0" smtClean="0"/>
              <a:t>Docker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Normally one disk image per VM</a:t>
            </a:r>
          </a:p>
          <a:p>
            <a:r>
              <a:rPr lang="en-GB" dirty="0" smtClean="0"/>
              <a:t>Disk images: contain the actual disk for the VM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aw: a direct copy of the disk into a file</a:t>
            </a:r>
          </a:p>
          <a:p>
            <a:pPr lvl="1"/>
            <a:r>
              <a:rPr lang="en-GB" dirty="0" smtClean="0"/>
              <a:t>qcow2: copy-on-write format that allows fast duplication of images</a:t>
            </a:r>
          </a:p>
          <a:p>
            <a:pPr lvl="1"/>
            <a:r>
              <a:rPr lang="en-GB" dirty="0" smtClean="0"/>
              <a:t>VMDK: sparse file format created by </a:t>
            </a:r>
            <a:r>
              <a:rPr lang="en-GB" dirty="0" err="1" smtClean="0"/>
              <a:t>VMWare</a:t>
            </a:r>
            <a:r>
              <a:rPr lang="en-GB" dirty="0" smtClean="0"/>
              <a:t>, now open format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/>
              <a:t>Containers: </a:t>
            </a:r>
            <a:r>
              <a:rPr lang="en-GB" dirty="0" smtClean="0"/>
              <a:t>package the disks + metadata</a:t>
            </a:r>
          </a:p>
          <a:p>
            <a:pPr lvl="1"/>
            <a:r>
              <a:rPr lang="en-GB" dirty="0" smtClean="0"/>
              <a:t>raw: no container, just the disk image</a:t>
            </a:r>
          </a:p>
          <a:p>
            <a:pPr lvl="1"/>
            <a:r>
              <a:rPr lang="en-GB" dirty="0" smtClean="0"/>
              <a:t>OVF (Open Virtualization Format): open format </a:t>
            </a:r>
            <a:r>
              <a:rPr lang="en-GB" dirty="0"/>
              <a:t>by the Distributed Management Task Force (DMTF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92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OVF, OVA and VMDK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OVF is a specification for packaging and distributing software appliances</a:t>
            </a:r>
          </a:p>
          <a:p>
            <a:r>
              <a:rPr lang="en-GB" dirty="0" smtClean="0"/>
              <a:t>An </a:t>
            </a:r>
            <a:r>
              <a:rPr lang="en-GB" dirty="0"/>
              <a:t>OVF package consists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OVF description (XML file with .</a:t>
            </a:r>
            <a:r>
              <a:rPr lang="en-GB" dirty="0" err="1" smtClean="0"/>
              <a:t>ovf</a:t>
            </a:r>
            <a:r>
              <a:rPr lang="en-GB" dirty="0" smtClean="0"/>
              <a:t> extension) that contains the metadata (name, hardware requirements, etc.)</a:t>
            </a:r>
          </a:p>
          <a:p>
            <a:pPr lvl="1"/>
            <a:r>
              <a:rPr lang="en-GB" dirty="0" smtClean="0"/>
              <a:t>One or more disk images: any format can be used, but in practice every implementation uses VMDK</a:t>
            </a:r>
          </a:p>
          <a:p>
            <a:pPr lvl="1"/>
            <a:r>
              <a:rPr lang="en-GB" dirty="0" smtClean="0"/>
              <a:t>Optional auxiliary files (certificates, checksums, …)</a:t>
            </a:r>
          </a:p>
          <a:p>
            <a:r>
              <a:rPr lang="en-GB" dirty="0" smtClean="0"/>
              <a:t>An OVA (OVF archive) is a tar file of a OVF package</a:t>
            </a:r>
          </a:p>
          <a:p>
            <a:pPr lvl="1"/>
            <a:r>
              <a:rPr lang="en-GB" dirty="0" smtClean="0"/>
              <a:t>Easier for distribution than a directory with the files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Packer is a tool for creating machine and container images for multiple platforms from a single source </a:t>
            </a:r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Reproducible builds</a:t>
            </a:r>
          </a:p>
          <a:p>
            <a:pPr lvl="1"/>
            <a:r>
              <a:rPr lang="en-GB" dirty="0" smtClean="0"/>
              <a:t>Creates VM in your virtualization platform (or cloud)</a:t>
            </a:r>
          </a:p>
          <a:p>
            <a:pPr lvl="1"/>
            <a:r>
              <a:rPr lang="en-GB" dirty="0" smtClean="0"/>
              <a:t>Executes scripts on top to install/configure</a:t>
            </a:r>
          </a:p>
          <a:p>
            <a:pPr lvl="1"/>
            <a:r>
              <a:rPr lang="en-GB" dirty="0" smtClean="0"/>
              <a:t>Can apply the same scripts to different platforms (so all images are the same at the end)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Image Template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452912"/>
            <a:ext cx="8856984" cy="4784400"/>
          </a:xfrm>
        </p:spPr>
        <p:txBody>
          <a:bodyPr/>
          <a:lstStyle/>
          <a:p>
            <a:r>
              <a:rPr lang="en-GB" dirty="0" smtClean="0"/>
              <a:t>JSON file containing the description of what to build.</a:t>
            </a:r>
          </a:p>
          <a:p>
            <a:r>
              <a:rPr lang="en-GB" dirty="0" smtClean="0"/>
              <a:t>Builders</a:t>
            </a:r>
          </a:p>
          <a:p>
            <a:pPr lvl="1"/>
            <a:r>
              <a:rPr lang="en-GB" dirty="0" smtClean="0"/>
              <a:t>Define how to install/start the VM for a given platform</a:t>
            </a:r>
          </a:p>
          <a:p>
            <a:pPr lvl="1"/>
            <a:r>
              <a:rPr lang="en-GB" dirty="0" smtClean="0"/>
              <a:t>Supports AWS, </a:t>
            </a:r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VirtualBox</a:t>
            </a:r>
            <a:r>
              <a:rPr lang="en-GB" dirty="0" smtClean="0"/>
              <a:t>, </a:t>
            </a:r>
            <a:r>
              <a:rPr lang="en-GB" dirty="0" err="1" smtClean="0"/>
              <a:t>qemu</a:t>
            </a:r>
            <a:r>
              <a:rPr lang="en-GB" dirty="0" smtClean="0"/>
              <a:t>, </a:t>
            </a:r>
            <a:r>
              <a:rPr lang="en-GB" dirty="0" err="1" smtClean="0"/>
              <a:t>VMWare</a:t>
            </a:r>
            <a:r>
              <a:rPr lang="en-GB" dirty="0" smtClean="0"/>
              <a:t>, …</a:t>
            </a:r>
          </a:p>
          <a:p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Define how to </a:t>
            </a:r>
            <a:r>
              <a:rPr lang="en-GB" dirty="0"/>
              <a:t>install and configure software into the </a:t>
            </a:r>
            <a:r>
              <a:rPr lang="en-GB" dirty="0" smtClean="0"/>
              <a:t>image</a:t>
            </a:r>
          </a:p>
          <a:p>
            <a:pPr lvl="1"/>
            <a:r>
              <a:rPr lang="en-GB" dirty="0" smtClean="0"/>
              <a:t>Several types: shell scripts, uploading files, puppet, chef, </a:t>
            </a:r>
            <a:r>
              <a:rPr lang="en-GB" dirty="0" err="1" smtClean="0"/>
              <a:t>ansible</a:t>
            </a:r>
            <a:r>
              <a:rPr lang="en-GB" dirty="0" smtClean="0"/>
              <a:t>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9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builder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"builders": [{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"type": "</a:t>
            </a:r>
            <a:r>
              <a:rPr lang="en-GB" dirty="0" err="1">
                <a:latin typeface="Courier"/>
                <a:cs typeface="Courier"/>
              </a:rPr>
              <a:t>virtualbox-iso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guest_os_type</a:t>
            </a:r>
            <a:r>
              <a:rPr lang="en-GB" dirty="0">
                <a:latin typeface="Courier"/>
                <a:cs typeface="Courier"/>
              </a:rPr>
              <a:t>": "Ubuntu_64",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disk_size</a:t>
            </a:r>
            <a:r>
              <a:rPr lang="en-GB" dirty="0">
                <a:latin typeface="Courier"/>
                <a:cs typeface="Courier"/>
              </a:rPr>
              <a:t>": 2000,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iso_url</a:t>
            </a:r>
            <a:r>
              <a:rPr lang="en-GB" dirty="0">
                <a:latin typeface="Courier"/>
                <a:cs typeface="Courier"/>
              </a:rPr>
              <a:t>": "http://</a:t>
            </a:r>
            <a:r>
              <a:rPr lang="en-GB" dirty="0" err="1">
                <a:latin typeface="Courier"/>
                <a:cs typeface="Courier"/>
              </a:rPr>
              <a:t>archive.ubuntu.com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dists</a:t>
            </a:r>
            <a:r>
              <a:rPr lang="en-GB" dirty="0">
                <a:latin typeface="Courier"/>
                <a:cs typeface="Courier"/>
              </a:rPr>
              <a:t>/trusty/main/installer-amd64/current/images/</a:t>
            </a:r>
            <a:r>
              <a:rPr lang="en-GB" dirty="0" err="1">
                <a:latin typeface="Courier"/>
                <a:cs typeface="Courier"/>
              </a:rPr>
              <a:t>netboot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mini.iso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</a:t>
            </a:r>
            <a:r>
              <a:rPr lang="en-GB" dirty="0">
                <a:latin typeface="Courier"/>
                <a:cs typeface="Courier"/>
              </a:rPr>
              <a:t>": "bc09966b54f91f62c3c41fc14b76f2baa4cce48595ce22e8c9f24ab21ac8d965",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iso_checksum_type</a:t>
            </a:r>
            <a:r>
              <a:rPr lang="en-GB" dirty="0">
                <a:latin typeface="Courier"/>
                <a:cs typeface="Courier"/>
              </a:rPr>
              <a:t>": "sha256",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ssh_username</a:t>
            </a:r>
            <a:r>
              <a:rPr lang="en-GB" dirty="0">
                <a:latin typeface="Courier"/>
                <a:cs typeface="Courier"/>
              </a:rPr>
              <a:t>": "root",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ssh_password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rootpasswd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ssh_wait_timeout</a:t>
            </a:r>
            <a:r>
              <a:rPr lang="en-GB" dirty="0">
                <a:latin typeface="Courier"/>
                <a:cs typeface="Courier"/>
              </a:rPr>
              <a:t>": "90m",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shutdown_command</a:t>
            </a:r>
            <a:r>
              <a:rPr lang="en-GB" dirty="0">
                <a:latin typeface="Courier"/>
                <a:cs typeface="Courier"/>
              </a:rPr>
              <a:t>": "shutdown -h now",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http_directory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httpdir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http_port_min</a:t>
            </a:r>
            <a:r>
              <a:rPr lang="en-GB" dirty="0">
                <a:latin typeface="Courier"/>
                <a:cs typeface="Courier"/>
              </a:rPr>
              <a:t>": 8500,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http_port_max</a:t>
            </a:r>
            <a:r>
              <a:rPr lang="en-GB" dirty="0">
                <a:latin typeface="Courier"/>
                <a:cs typeface="Courier"/>
              </a:rPr>
              <a:t>": 8550,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boot_command</a:t>
            </a:r>
            <a:r>
              <a:rPr lang="en-GB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"&lt;esc&gt;",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 install auto=true priority=critical </a:t>
            </a:r>
            <a:r>
              <a:rPr lang="en-GB" dirty="0" err="1">
                <a:latin typeface="Courier"/>
                <a:cs typeface="Courier"/>
              </a:rPr>
              <a:t>preseed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url</a:t>
            </a:r>
            <a:r>
              <a:rPr lang="en-GB" dirty="0">
                <a:latin typeface="Courier"/>
                <a:cs typeface="Courier"/>
              </a:rPr>
              <a:t>=http://{{ .HTTPIP }}:{{ .</a:t>
            </a:r>
            <a:r>
              <a:rPr lang="en-GB" dirty="0" err="1">
                <a:latin typeface="Courier"/>
                <a:cs typeface="Courier"/>
              </a:rPr>
              <a:t>HTTPPort</a:t>
            </a:r>
            <a:r>
              <a:rPr lang="en-GB" dirty="0">
                <a:latin typeface="Courier"/>
                <a:cs typeface="Courier"/>
              </a:rPr>
              <a:t> }}/</a:t>
            </a:r>
            <a:r>
              <a:rPr lang="en-GB" dirty="0" err="1">
                <a:latin typeface="Courier"/>
                <a:cs typeface="Courier"/>
              </a:rPr>
              <a:t>ubuntu.cfg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"&lt;enter&gt;"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],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vm_name</a:t>
            </a:r>
            <a:r>
              <a:rPr lang="en-GB" dirty="0">
                <a:latin typeface="Courier"/>
                <a:cs typeface="Courier"/>
              </a:rPr>
              <a:t>": "Ubuntu.14.04.20150623"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}],</a:t>
            </a:r>
          </a:p>
        </p:txBody>
      </p:sp>
    </p:spTree>
    <p:extLst>
      <p:ext uri="{BB962C8B-B14F-4D97-AF65-F5344CB8AC3E}">
        <p14:creationId xmlns:p14="http://schemas.microsoft.com/office/powerpoint/2010/main" val="211882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</a:t>
            </a:r>
            <a:r>
              <a:rPr lang="en-GB" dirty="0" err="1" smtClean="0"/>
              <a:t>provisioners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"shell",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"script":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script.sh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]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19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15126</TotalTime>
  <Words>8503</Words>
  <Application>Microsoft Macintosh PowerPoint</Application>
  <PresentationFormat>On-screen Show (4:3)</PresentationFormat>
  <Paragraphs>1333</Paragraphs>
  <Slides>110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110</vt:i4>
      </vt:variant>
    </vt:vector>
  </HeadingPairs>
  <TitlesOfParts>
    <vt:vector size="113" baseType="lpstr">
      <vt:lpstr>Engage</vt:lpstr>
      <vt:lpstr>EGI Powerpoint Presentation (body)</vt:lpstr>
      <vt:lpstr>EGI Powerpoint Presentation (closing)</vt:lpstr>
      <vt:lpstr>EGI Federated Cloud for Open Science</vt:lpstr>
      <vt:lpstr>Goals of the slideset</vt:lpstr>
      <vt:lpstr>Outline</vt:lpstr>
      <vt:lpstr>Introduction to EGI &amp; EGI Federated Cloud</vt:lpstr>
      <vt:lpstr>EGI (European Grid Infrastructure)</vt:lpstr>
      <vt:lpstr>‘Enabling Global Infrastructures’</vt:lpstr>
      <vt:lpstr>Cloud computing &amp; Key terms</vt:lpstr>
      <vt:lpstr>What is a cloud federation? – A ‘definition’</vt:lpstr>
      <vt:lpstr>EGI Federated Cloud</vt:lpstr>
      <vt:lpstr>Benefits</vt:lpstr>
      <vt:lpstr>Inside a cloud site – Technical slide</vt:lpstr>
      <vt:lpstr>The current infrastructure</vt:lpstr>
      <vt:lpstr>Access to the Federated Cloud:  Virtual Organisations</vt:lpstr>
      <vt:lpstr>The typical user workflow</vt:lpstr>
      <vt:lpstr>Typical usage models</vt:lpstr>
      <vt:lpstr>Combined models</vt:lpstr>
      <vt:lpstr>Example: Chipster</vt:lpstr>
      <vt:lpstr>Example: READemption</vt:lpstr>
      <vt:lpstr>Example: JAMS Jena Adaptable Modelling System</vt:lpstr>
      <vt:lpstr>Example: HAPPI</vt:lpstr>
      <vt:lpstr>Strategic data replication and cloud access: ELIXIR/EMBL-EBI for life sciences</vt:lpstr>
      <vt:lpstr>High Level Tools (PaaS &amp; SaaS)</vt:lpstr>
      <vt:lpstr>Training infrastructure and first exercises</vt:lpstr>
      <vt:lpstr>training.egi.eu Virtual Organisation</vt:lpstr>
      <vt:lpstr>Accessing the training VO</vt:lpstr>
      <vt:lpstr>OCCI and rOCCI</vt:lpstr>
      <vt:lpstr>Main commands to be used during Exercises</vt:lpstr>
      <vt:lpstr>Exercise 1 and 2</vt:lpstr>
      <vt:lpstr>Exercise 1: MoinMoinWiki setup</vt:lpstr>
      <vt:lpstr>Browsing AppDB</vt:lpstr>
      <vt:lpstr>PowerPoint Presentation</vt:lpstr>
      <vt:lpstr>REQUEST</vt:lpstr>
      <vt:lpstr>Log into the UI</vt:lpstr>
      <vt:lpstr>Get ready to access your VMs with SSH</vt:lpstr>
      <vt:lpstr>Create your first compute appliance</vt:lpstr>
      <vt:lpstr>List and describe your VM instances</vt:lpstr>
      <vt:lpstr>Accessing the appliance</vt:lpstr>
      <vt:lpstr>Logging into the appliance</vt:lpstr>
      <vt:lpstr>Exercise 2: Wiki with persistent storage</vt:lpstr>
      <vt:lpstr>Making wiki data persistent</vt:lpstr>
      <vt:lpstr>Create the volume and describe it</vt:lpstr>
      <vt:lpstr>Attach to VM</vt:lpstr>
      <vt:lpstr>See attach information</vt:lpstr>
      <vt:lpstr>Move wiki contents to new volume</vt:lpstr>
      <vt:lpstr>Clean up and stop the VM</vt:lpstr>
      <vt:lpstr>Create a new wiki with the volume</vt:lpstr>
      <vt:lpstr>Use the volume</vt:lpstr>
      <vt:lpstr>Once done, delete your instances</vt:lpstr>
      <vt:lpstr>BREAK</vt:lpstr>
      <vt:lpstr>Contextualisation</vt:lpstr>
      <vt:lpstr>Contextualization</vt:lpstr>
      <vt:lpstr>Contextualization in FedCloud</vt:lpstr>
      <vt:lpstr>cloud-init</vt:lpstr>
      <vt:lpstr>cloud-init support</vt:lpstr>
      <vt:lpstr>Use with rOCCI CLI</vt:lpstr>
      <vt:lpstr>Meta data vs user data</vt:lpstr>
      <vt:lpstr>Public Key injection with cloud-init</vt:lpstr>
      <vt:lpstr>User data in cloud-init</vt:lpstr>
      <vt:lpstr>Deploy an app. into you VM with contextualisation</vt:lpstr>
      <vt:lpstr>cloud-config </vt:lpstr>
      <vt:lpstr>Sample cloud-config file</vt:lpstr>
      <vt:lpstr>What about Windows?</vt:lpstr>
      <vt:lpstr>cloudbase-init</vt:lpstr>
      <vt:lpstr>Exercise 3: Fractal application with contextualisation</vt:lpstr>
      <vt:lpstr>Fractal application on FedCloud</vt:lpstr>
      <vt:lpstr>Where to find contextualised VAs? Software Appliances in AppDB</vt:lpstr>
      <vt:lpstr>Workflow</vt:lpstr>
      <vt:lpstr>Start Application</vt:lpstr>
      <vt:lpstr>List and describe your VM instance</vt:lpstr>
      <vt:lpstr>Accessing the appliance</vt:lpstr>
      <vt:lpstr>PowerPoint Presentation</vt:lpstr>
      <vt:lpstr>Add workers to the app</vt:lpstr>
      <vt:lpstr>Start Worker – On the same, or  on a different cloud site</vt:lpstr>
      <vt:lpstr>Accessing the appliance</vt:lpstr>
      <vt:lpstr>Remember to delete your VMs!</vt:lpstr>
      <vt:lpstr>Using Docker in the EGI Federated Cloud</vt:lpstr>
      <vt:lpstr>What is Docker ? https://www.docker.com</vt:lpstr>
      <vt:lpstr>Intermodal shipping container – solution for pre-cargo problem before 1960</vt:lpstr>
      <vt:lpstr>Docker – Container system for code</vt:lpstr>
      <vt:lpstr>VMs vs containers in the cloud</vt:lpstr>
      <vt:lpstr>Updates, Changes Why are Docker containers lightweight?</vt:lpstr>
      <vt:lpstr>Exercise 4: Running Docker Containers in  the EGI Federated Cloud</vt:lpstr>
      <vt:lpstr>VM with pre-deployed Docker Engine in EGI AppDB</vt:lpstr>
      <vt:lpstr>Check the Docker Containers  in the EGI AppDB</vt:lpstr>
      <vt:lpstr>Create your first compute appliance</vt:lpstr>
      <vt:lpstr>List and describe your VM instances</vt:lpstr>
      <vt:lpstr>Adding Public IP (Optional)</vt:lpstr>
      <vt:lpstr>Logging into the appliance</vt:lpstr>
      <vt:lpstr>Verify if the Docker is installed properly</vt:lpstr>
      <vt:lpstr>Run a command in a specific  Docker container</vt:lpstr>
      <vt:lpstr>Clean up and stop the VM</vt:lpstr>
      <vt:lpstr>Preparing your own VM image</vt:lpstr>
      <vt:lpstr>Image Creation</vt:lpstr>
      <vt:lpstr>Image containers and disk images</vt:lpstr>
      <vt:lpstr>OVF, OVA and VMDK</vt:lpstr>
      <vt:lpstr>Packer</vt:lpstr>
      <vt:lpstr>Packer Image Template </vt:lpstr>
      <vt:lpstr>Packer builder</vt:lpstr>
      <vt:lpstr>Packer provisioners</vt:lpstr>
      <vt:lpstr>Provisioner: script</vt:lpstr>
      <vt:lpstr>EGI Endorsed VM images</vt:lpstr>
      <vt:lpstr>Make your VM available via AppDB</vt:lpstr>
      <vt:lpstr>Which approach to follow?</vt:lpstr>
      <vt:lpstr>Keep in mind!</vt:lpstr>
      <vt:lpstr>Next steps</vt:lpstr>
      <vt:lpstr>Main resource</vt:lpstr>
      <vt:lpstr>Getting access to the FedCloud</vt:lpstr>
      <vt:lpstr>Support services</vt:lpstr>
      <vt:lpstr>Support through the NGIs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400</cp:revision>
  <cp:lastPrinted>2015-10-13T14:53:18Z</cp:lastPrinted>
  <dcterms:created xsi:type="dcterms:W3CDTF">2015-05-07T09:24:15Z</dcterms:created>
  <dcterms:modified xsi:type="dcterms:W3CDTF">2016-10-05T03:49:51Z</dcterms:modified>
</cp:coreProperties>
</file>