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Default Extension="wdp" ContentType="image/vnd.ms-photo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2" r:id="rId1"/>
    <p:sldMasterId id="2147483648" r:id="rId2"/>
    <p:sldMasterId id="2147483685" r:id="rId3"/>
  </p:sldMasterIdLst>
  <p:notesMasterIdLst>
    <p:notesMasterId r:id="rId114"/>
  </p:notesMasterIdLst>
  <p:handoutMasterIdLst>
    <p:handoutMasterId r:id="rId115"/>
  </p:handoutMasterIdLst>
  <p:sldIdLst>
    <p:sldId id="338" r:id="rId4"/>
    <p:sldId id="477" r:id="rId5"/>
    <p:sldId id="377" r:id="rId6"/>
    <p:sldId id="383" r:id="rId7"/>
    <p:sldId id="379" r:id="rId8"/>
    <p:sldId id="380" r:id="rId9"/>
    <p:sldId id="399" r:id="rId10"/>
    <p:sldId id="398" r:id="rId11"/>
    <p:sldId id="484" r:id="rId12"/>
    <p:sldId id="527" r:id="rId13"/>
    <p:sldId id="418" r:id="rId14"/>
    <p:sldId id="388" r:id="rId15"/>
    <p:sldId id="390" r:id="rId16"/>
    <p:sldId id="486" r:id="rId17"/>
    <p:sldId id="467" r:id="rId18"/>
    <p:sldId id="468" r:id="rId19"/>
    <p:sldId id="469" r:id="rId20"/>
    <p:sldId id="528" r:id="rId21"/>
    <p:sldId id="529" r:id="rId22"/>
    <p:sldId id="530" r:id="rId23"/>
    <p:sldId id="531" r:id="rId24"/>
    <p:sldId id="419" r:id="rId25"/>
    <p:sldId id="420" r:id="rId26"/>
    <p:sldId id="421" r:id="rId27"/>
    <p:sldId id="493" r:id="rId28"/>
    <p:sldId id="405" r:id="rId29"/>
    <p:sldId id="408" r:id="rId30"/>
    <p:sldId id="424" r:id="rId31"/>
    <p:sldId id="425" r:id="rId32"/>
    <p:sldId id="427" r:id="rId33"/>
    <p:sldId id="480" r:id="rId34"/>
    <p:sldId id="428" r:id="rId35"/>
    <p:sldId id="431" r:id="rId36"/>
    <p:sldId id="432" r:id="rId37"/>
    <p:sldId id="436" r:id="rId38"/>
    <p:sldId id="437" r:id="rId39"/>
    <p:sldId id="438" r:id="rId40"/>
    <p:sldId id="439" r:id="rId41"/>
    <p:sldId id="440" r:id="rId42"/>
    <p:sldId id="441" r:id="rId43"/>
    <p:sldId id="442" r:id="rId44"/>
    <p:sldId id="443" r:id="rId45"/>
    <p:sldId id="525" r:id="rId46"/>
    <p:sldId id="526" r:id="rId47"/>
    <p:sldId id="446" r:id="rId48"/>
    <p:sldId id="447" r:id="rId49"/>
    <p:sldId id="448" r:id="rId50"/>
    <p:sldId id="449" r:id="rId51"/>
    <p:sldId id="310" r:id="rId52"/>
    <p:sldId id="402" r:id="rId53"/>
    <p:sldId id="311" r:id="rId54"/>
    <p:sldId id="312" r:id="rId55"/>
    <p:sldId id="314" r:id="rId56"/>
    <p:sldId id="317" r:id="rId57"/>
    <p:sldId id="319" r:id="rId58"/>
    <p:sldId id="316" r:id="rId59"/>
    <p:sldId id="320" r:id="rId60"/>
    <p:sldId id="318" r:id="rId61"/>
    <p:sldId id="322" r:id="rId62"/>
    <p:sldId id="321" r:id="rId63"/>
    <p:sldId id="324" r:id="rId64"/>
    <p:sldId id="325" r:id="rId65"/>
    <p:sldId id="326" r:id="rId66"/>
    <p:sldId id="450" r:id="rId67"/>
    <p:sldId id="451" r:id="rId68"/>
    <p:sldId id="452" r:id="rId69"/>
    <p:sldId id="453" r:id="rId70"/>
    <p:sldId id="454" r:id="rId71"/>
    <p:sldId id="455" r:id="rId72"/>
    <p:sldId id="456" r:id="rId73"/>
    <p:sldId id="457" r:id="rId74"/>
    <p:sldId id="458" r:id="rId75"/>
    <p:sldId id="459" r:id="rId76"/>
    <p:sldId id="460" r:id="rId77"/>
    <p:sldId id="461" r:id="rId78"/>
    <p:sldId id="499" r:id="rId79"/>
    <p:sldId id="501" r:id="rId80"/>
    <p:sldId id="517" r:id="rId81"/>
    <p:sldId id="518" r:id="rId82"/>
    <p:sldId id="519" r:id="rId83"/>
    <p:sldId id="520" r:id="rId84"/>
    <p:sldId id="504" r:id="rId85"/>
    <p:sldId id="505" r:id="rId86"/>
    <p:sldId id="506" r:id="rId87"/>
    <p:sldId id="510" r:id="rId88"/>
    <p:sldId id="511" r:id="rId89"/>
    <p:sldId id="512" r:id="rId90"/>
    <p:sldId id="513" r:id="rId91"/>
    <p:sldId id="514" r:id="rId92"/>
    <p:sldId id="515" r:id="rId93"/>
    <p:sldId id="516" r:id="rId94"/>
    <p:sldId id="414" r:id="rId95"/>
    <p:sldId id="352" r:id="rId96"/>
    <p:sldId id="358" r:id="rId97"/>
    <p:sldId id="359" r:id="rId98"/>
    <p:sldId id="353" r:id="rId99"/>
    <p:sldId id="354" r:id="rId100"/>
    <p:sldId id="360" r:id="rId101"/>
    <p:sldId id="361" r:id="rId102"/>
    <p:sldId id="362" r:id="rId103"/>
    <p:sldId id="355" r:id="rId104"/>
    <p:sldId id="357" r:id="rId105"/>
    <p:sldId id="328" r:id="rId106"/>
    <p:sldId id="423" r:id="rId107"/>
    <p:sldId id="393" r:id="rId108"/>
    <p:sldId id="475" r:id="rId109"/>
    <p:sldId id="478" r:id="rId110"/>
    <p:sldId id="473" r:id="rId111"/>
    <p:sldId id="479" r:id="rId112"/>
    <p:sldId id="284" r:id="rId113"/>
  </p:sldIdLst>
  <p:sldSz cx="9144000" cy="6858000" type="screen4x3"/>
  <p:notesSz cx="6797675" cy="9928225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29C5C"/>
    <a:srgbClr val="82ABD4"/>
    <a:srgbClr val="4F85C3"/>
    <a:srgbClr val="0066B0"/>
    <a:srgbClr val="6C9FC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14" autoAdjust="0"/>
    <p:restoredTop sz="82164" autoAdjust="0"/>
  </p:normalViewPr>
  <p:slideViewPr>
    <p:cSldViewPr showGuides="1">
      <p:cViewPr varScale="1">
        <p:scale>
          <a:sx n="63" d="100"/>
          <a:sy n="63" d="100"/>
        </p:scale>
        <p:origin x="-1928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886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3784"/>
    </p:cViewPr>
  </p:sorterViewPr>
  <p:notesViewPr>
    <p:cSldViewPr>
      <p:cViewPr varScale="1">
        <p:scale>
          <a:sx n="52" d="100"/>
          <a:sy n="52" d="100"/>
        </p:scale>
        <p:origin x="-2700" y="-76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60" Type="http://schemas.openxmlformats.org/officeDocument/2006/relationships/slide" Target="slides/slide57.xml"/><Relationship Id="rId61" Type="http://schemas.openxmlformats.org/officeDocument/2006/relationships/slide" Target="slides/slide58.xml"/><Relationship Id="rId62" Type="http://schemas.openxmlformats.org/officeDocument/2006/relationships/slide" Target="slides/slide59.xml"/><Relationship Id="rId63" Type="http://schemas.openxmlformats.org/officeDocument/2006/relationships/slide" Target="slides/slide60.xml"/><Relationship Id="rId64" Type="http://schemas.openxmlformats.org/officeDocument/2006/relationships/slide" Target="slides/slide61.xml"/><Relationship Id="rId65" Type="http://schemas.openxmlformats.org/officeDocument/2006/relationships/slide" Target="slides/slide62.xml"/><Relationship Id="rId66" Type="http://schemas.openxmlformats.org/officeDocument/2006/relationships/slide" Target="slides/slide63.xml"/><Relationship Id="rId67" Type="http://schemas.openxmlformats.org/officeDocument/2006/relationships/slide" Target="slides/slide64.xml"/><Relationship Id="rId68" Type="http://schemas.openxmlformats.org/officeDocument/2006/relationships/slide" Target="slides/slide65.xml"/><Relationship Id="rId69" Type="http://schemas.openxmlformats.org/officeDocument/2006/relationships/slide" Target="slides/slide66.xml"/><Relationship Id="rId120" Type="http://schemas.openxmlformats.org/officeDocument/2006/relationships/tableStyles" Target="tableStyles.xml"/><Relationship Id="rId40" Type="http://schemas.openxmlformats.org/officeDocument/2006/relationships/slide" Target="slides/slide37.xml"/><Relationship Id="rId41" Type="http://schemas.openxmlformats.org/officeDocument/2006/relationships/slide" Target="slides/slide38.xml"/><Relationship Id="rId42" Type="http://schemas.openxmlformats.org/officeDocument/2006/relationships/slide" Target="slides/slide39.xml"/><Relationship Id="rId90" Type="http://schemas.openxmlformats.org/officeDocument/2006/relationships/slide" Target="slides/slide87.xml"/><Relationship Id="rId91" Type="http://schemas.openxmlformats.org/officeDocument/2006/relationships/slide" Target="slides/slide88.xml"/><Relationship Id="rId92" Type="http://schemas.openxmlformats.org/officeDocument/2006/relationships/slide" Target="slides/slide89.xml"/><Relationship Id="rId93" Type="http://schemas.openxmlformats.org/officeDocument/2006/relationships/slide" Target="slides/slide90.xml"/><Relationship Id="rId94" Type="http://schemas.openxmlformats.org/officeDocument/2006/relationships/slide" Target="slides/slide91.xml"/><Relationship Id="rId95" Type="http://schemas.openxmlformats.org/officeDocument/2006/relationships/slide" Target="slides/slide92.xml"/><Relationship Id="rId96" Type="http://schemas.openxmlformats.org/officeDocument/2006/relationships/slide" Target="slides/slide93.xml"/><Relationship Id="rId101" Type="http://schemas.openxmlformats.org/officeDocument/2006/relationships/slide" Target="slides/slide98.xml"/><Relationship Id="rId102" Type="http://schemas.openxmlformats.org/officeDocument/2006/relationships/slide" Target="slides/slide99.xml"/><Relationship Id="rId103" Type="http://schemas.openxmlformats.org/officeDocument/2006/relationships/slide" Target="slides/slide100.xml"/><Relationship Id="rId104" Type="http://schemas.openxmlformats.org/officeDocument/2006/relationships/slide" Target="slides/slide101.xml"/><Relationship Id="rId105" Type="http://schemas.openxmlformats.org/officeDocument/2006/relationships/slide" Target="slides/slide102.xml"/><Relationship Id="rId106" Type="http://schemas.openxmlformats.org/officeDocument/2006/relationships/slide" Target="slides/slide103.xml"/><Relationship Id="rId107" Type="http://schemas.openxmlformats.org/officeDocument/2006/relationships/slide" Target="slides/slide104.xml"/><Relationship Id="rId108" Type="http://schemas.openxmlformats.org/officeDocument/2006/relationships/slide" Target="slides/slide105.xml"/><Relationship Id="rId109" Type="http://schemas.openxmlformats.org/officeDocument/2006/relationships/slide" Target="slides/slide106.xml"/><Relationship Id="rId97" Type="http://schemas.openxmlformats.org/officeDocument/2006/relationships/slide" Target="slides/slide94.xml"/><Relationship Id="rId98" Type="http://schemas.openxmlformats.org/officeDocument/2006/relationships/slide" Target="slides/slide95.xml"/><Relationship Id="rId99" Type="http://schemas.openxmlformats.org/officeDocument/2006/relationships/slide" Target="slides/slide96.xml"/><Relationship Id="rId43" Type="http://schemas.openxmlformats.org/officeDocument/2006/relationships/slide" Target="slides/slide40.xml"/><Relationship Id="rId44" Type="http://schemas.openxmlformats.org/officeDocument/2006/relationships/slide" Target="slides/slide41.xml"/><Relationship Id="rId45" Type="http://schemas.openxmlformats.org/officeDocument/2006/relationships/slide" Target="slides/slide42.xml"/><Relationship Id="rId46" Type="http://schemas.openxmlformats.org/officeDocument/2006/relationships/slide" Target="slides/slide43.xml"/><Relationship Id="rId47" Type="http://schemas.openxmlformats.org/officeDocument/2006/relationships/slide" Target="slides/slide44.xml"/><Relationship Id="rId48" Type="http://schemas.openxmlformats.org/officeDocument/2006/relationships/slide" Target="slides/slide45.xml"/><Relationship Id="rId49" Type="http://schemas.openxmlformats.org/officeDocument/2006/relationships/slide" Target="slides/slide46.xml"/><Relationship Id="rId100" Type="http://schemas.openxmlformats.org/officeDocument/2006/relationships/slide" Target="slides/slide97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70" Type="http://schemas.openxmlformats.org/officeDocument/2006/relationships/slide" Target="slides/slide67.xml"/><Relationship Id="rId71" Type="http://schemas.openxmlformats.org/officeDocument/2006/relationships/slide" Target="slides/slide68.xml"/><Relationship Id="rId72" Type="http://schemas.openxmlformats.org/officeDocument/2006/relationships/slide" Target="slides/slide69.xml"/><Relationship Id="rId73" Type="http://schemas.openxmlformats.org/officeDocument/2006/relationships/slide" Target="slides/slide70.xml"/><Relationship Id="rId74" Type="http://schemas.openxmlformats.org/officeDocument/2006/relationships/slide" Target="slides/slide71.xml"/><Relationship Id="rId75" Type="http://schemas.openxmlformats.org/officeDocument/2006/relationships/slide" Target="slides/slide72.xml"/><Relationship Id="rId76" Type="http://schemas.openxmlformats.org/officeDocument/2006/relationships/slide" Target="slides/slide73.xml"/><Relationship Id="rId77" Type="http://schemas.openxmlformats.org/officeDocument/2006/relationships/slide" Target="slides/slide74.xml"/><Relationship Id="rId78" Type="http://schemas.openxmlformats.org/officeDocument/2006/relationships/slide" Target="slides/slide75.xml"/><Relationship Id="rId79" Type="http://schemas.openxmlformats.org/officeDocument/2006/relationships/slide" Target="slides/slide76.xml"/><Relationship Id="rId23" Type="http://schemas.openxmlformats.org/officeDocument/2006/relationships/slide" Target="slides/slide20.xml"/><Relationship Id="rId24" Type="http://schemas.openxmlformats.org/officeDocument/2006/relationships/slide" Target="slides/slide21.xml"/><Relationship Id="rId25" Type="http://schemas.openxmlformats.org/officeDocument/2006/relationships/slide" Target="slides/slide22.xml"/><Relationship Id="rId26" Type="http://schemas.openxmlformats.org/officeDocument/2006/relationships/slide" Target="slides/slide23.xml"/><Relationship Id="rId27" Type="http://schemas.openxmlformats.org/officeDocument/2006/relationships/slide" Target="slides/slide24.xml"/><Relationship Id="rId28" Type="http://schemas.openxmlformats.org/officeDocument/2006/relationships/slide" Target="slides/slide25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50" Type="http://schemas.openxmlformats.org/officeDocument/2006/relationships/slide" Target="slides/slide47.xml"/><Relationship Id="rId51" Type="http://schemas.openxmlformats.org/officeDocument/2006/relationships/slide" Target="slides/slide48.xml"/><Relationship Id="rId52" Type="http://schemas.openxmlformats.org/officeDocument/2006/relationships/slide" Target="slides/slide49.xml"/><Relationship Id="rId53" Type="http://schemas.openxmlformats.org/officeDocument/2006/relationships/slide" Target="slides/slide50.xml"/><Relationship Id="rId54" Type="http://schemas.openxmlformats.org/officeDocument/2006/relationships/slide" Target="slides/slide51.xml"/><Relationship Id="rId55" Type="http://schemas.openxmlformats.org/officeDocument/2006/relationships/slide" Target="slides/slide52.xml"/><Relationship Id="rId56" Type="http://schemas.openxmlformats.org/officeDocument/2006/relationships/slide" Target="slides/slide53.xml"/><Relationship Id="rId57" Type="http://schemas.openxmlformats.org/officeDocument/2006/relationships/slide" Target="slides/slide54.xml"/><Relationship Id="rId58" Type="http://schemas.openxmlformats.org/officeDocument/2006/relationships/slide" Target="slides/slide55.xml"/><Relationship Id="rId59" Type="http://schemas.openxmlformats.org/officeDocument/2006/relationships/slide" Target="slides/slide56.xml"/><Relationship Id="rId110" Type="http://schemas.openxmlformats.org/officeDocument/2006/relationships/slide" Target="slides/slide107.xml"/><Relationship Id="rId111" Type="http://schemas.openxmlformats.org/officeDocument/2006/relationships/slide" Target="slides/slide108.xml"/><Relationship Id="rId112" Type="http://schemas.openxmlformats.org/officeDocument/2006/relationships/slide" Target="slides/slide109.xml"/><Relationship Id="rId113" Type="http://schemas.openxmlformats.org/officeDocument/2006/relationships/slide" Target="slides/slide110.xml"/><Relationship Id="rId114" Type="http://schemas.openxmlformats.org/officeDocument/2006/relationships/notesMaster" Target="notesMasters/notesMaster1.xml"/><Relationship Id="rId115" Type="http://schemas.openxmlformats.org/officeDocument/2006/relationships/handoutMaster" Target="handoutMasters/handoutMaster1.xml"/><Relationship Id="rId116" Type="http://schemas.openxmlformats.org/officeDocument/2006/relationships/printerSettings" Target="printerSettings/printerSettings1.bin"/><Relationship Id="rId117" Type="http://schemas.openxmlformats.org/officeDocument/2006/relationships/presProps" Target="presProps.xml"/><Relationship Id="rId118" Type="http://schemas.openxmlformats.org/officeDocument/2006/relationships/viewProps" Target="viewProps.xml"/><Relationship Id="rId119" Type="http://schemas.openxmlformats.org/officeDocument/2006/relationships/theme" Target="theme/theme1.xml"/><Relationship Id="rId30" Type="http://schemas.openxmlformats.org/officeDocument/2006/relationships/slide" Target="slides/slide27.xml"/><Relationship Id="rId31" Type="http://schemas.openxmlformats.org/officeDocument/2006/relationships/slide" Target="slides/slide28.xml"/><Relationship Id="rId32" Type="http://schemas.openxmlformats.org/officeDocument/2006/relationships/slide" Target="slides/slide29.xml"/><Relationship Id="rId33" Type="http://schemas.openxmlformats.org/officeDocument/2006/relationships/slide" Target="slides/slide30.xml"/><Relationship Id="rId34" Type="http://schemas.openxmlformats.org/officeDocument/2006/relationships/slide" Target="slides/slide31.xml"/><Relationship Id="rId35" Type="http://schemas.openxmlformats.org/officeDocument/2006/relationships/slide" Target="slides/slide32.xml"/><Relationship Id="rId36" Type="http://schemas.openxmlformats.org/officeDocument/2006/relationships/slide" Target="slides/slide33.xml"/><Relationship Id="rId37" Type="http://schemas.openxmlformats.org/officeDocument/2006/relationships/slide" Target="slides/slide34.xml"/><Relationship Id="rId38" Type="http://schemas.openxmlformats.org/officeDocument/2006/relationships/slide" Target="slides/slide35.xml"/><Relationship Id="rId39" Type="http://schemas.openxmlformats.org/officeDocument/2006/relationships/slide" Target="slides/slide36.xml"/><Relationship Id="rId80" Type="http://schemas.openxmlformats.org/officeDocument/2006/relationships/slide" Target="slides/slide77.xml"/><Relationship Id="rId81" Type="http://schemas.openxmlformats.org/officeDocument/2006/relationships/slide" Target="slides/slide78.xml"/><Relationship Id="rId82" Type="http://schemas.openxmlformats.org/officeDocument/2006/relationships/slide" Target="slides/slide79.xml"/><Relationship Id="rId83" Type="http://schemas.openxmlformats.org/officeDocument/2006/relationships/slide" Target="slides/slide80.xml"/><Relationship Id="rId84" Type="http://schemas.openxmlformats.org/officeDocument/2006/relationships/slide" Target="slides/slide81.xml"/><Relationship Id="rId85" Type="http://schemas.openxmlformats.org/officeDocument/2006/relationships/slide" Target="slides/slide82.xml"/><Relationship Id="rId86" Type="http://schemas.openxmlformats.org/officeDocument/2006/relationships/slide" Target="slides/slide83.xml"/><Relationship Id="rId87" Type="http://schemas.openxmlformats.org/officeDocument/2006/relationships/slide" Target="slides/slide84.xml"/><Relationship Id="rId88" Type="http://schemas.openxmlformats.org/officeDocument/2006/relationships/slide" Target="slides/slide85.xml"/><Relationship Id="rId89" Type="http://schemas.openxmlformats.org/officeDocument/2006/relationships/slide" Target="slides/slide86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3DE6BF7-D782-7F4C-A42E-7176629894CE}" type="doc">
      <dgm:prSet loTypeId="urn:microsoft.com/office/officeart/2005/8/layout/vList5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91DA2045-1738-B648-973E-49B795DD32D0}">
      <dgm:prSet phldrT="[Texto]" custT="1"/>
      <dgm:spPr/>
      <dgm:t>
        <a:bodyPr/>
        <a:lstStyle/>
        <a:p>
          <a:r>
            <a:rPr lang="it-IT" sz="1900" noProof="0" dirty="0" err="1" smtClean="0"/>
            <a:t>Usage</a:t>
          </a:r>
          <a:r>
            <a:rPr lang="it-IT" sz="1900" noProof="0" dirty="0" smtClean="0"/>
            <a:t> Model</a:t>
          </a:r>
          <a:endParaRPr lang="en-GB" sz="1900" noProof="0" dirty="0"/>
        </a:p>
      </dgm:t>
    </dgm:pt>
    <dgm:pt modelId="{E63BCEB7-D714-3D43-B15C-266BC44120C2}" type="parTrans" cxnId="{2ECD7303-85A2-144D-8F93-1DFA8802E731}">
      <dgm:prSet/>
      <dgm:spPr/>
      <dgm:t>
        <a:bodyPr/>
        <a:lstStyle/>
        <a:p>
          <a:endParaRPr lang="es-ES"/>
        </a:p>
      </dgm:t>
    </dgm:pt>
    <dgm:pt modelId="{4DFD0F23-8B77-E740-92E6-2D926FDB12EF}" type="sibTrans" cxnId="{2ECD7303-85A2-144D-8F93-1DFA8802E731}">
      <dgm:prSet/>
      <dgm:spPr/>
      <dgm:t>
        <a:bodyPr/>
        <a:lstStyle/>
        <a:p>
          <a:endParaRPr lang="es-ES"/>
        </a:p>
      </dgm:t>
    </dgm:pt>
    <dgm:pt modelId="{9C7FFCED-14CE-7644-813A-7A2D024A4965}">
      <dgm:prSet phldrT="[Texto]" custT="1"/>
      <dgm:spPr/>
      <dgm:t>
        <a:bodyPr/>
        <a:lstStyle/>
        <a:p>
          <a:r>
            <a:rPr lang="it-IT" sz="1400" b="1" noProof="0" dirty="0" err="1" smtClean="0"/>
            <a:t>Heavy</a:t>
          </a:r>
          <a:r>
            <a:rPr lang="it-IT" sz="1400" b="1" noProof="0" dirty="0" smtClean="0"/>
            <a:t> </a:t>
          </a:r>
          <a:r>
            <a:rPr lang="it-IT" sz="1400" b="1" noProof="0" dirty="0" err="1" smtClean="0"/>
            <a:t>computation</a:t>
          </a:r>
          <a:r>
            <a:rPr lang="it-IT" sz="1400" b="1" noProof="0" dirty="0" smtClean="0"/>
            <a:t> and large </a:t>
          </a:r>
          <a:r>
            <a:rPr lang="it-IT" sz="1400" b="1" noProof="0" dirty="0" err="1" smtClean="0"/>
            <a:t>memory</a:t>
          </a:r>
          <a:endParaRPr lang="en-GB" sz="1400" b="1" noProof="0" dirty="0"/>
        </a:p>
      </dgm:t>
    </dgm:pt>
    <dgm:pt modelId="{A67FD237-52A2-D944-8D86-5EEF5A500314}" type="parTrans" cxnId="{EAFAA9D0-4FDC-CD4A-99C8-CD8BD46ED490}">
      <dgm:prSet/>
      <dgm:spPr/>
      <dgm:t>
        <a:bodyPr/>
        <a:lstStyle/>
        <a:p>
          <a:endParaRPr lang="es-ES"/>
        </a:p>
      </dgm:t>
    </dgm:pt>
    <dgm:pt modelId="{6313EDA3-71D3-1B41-93DB-49E01C857D77}" type="sibTrans" cxnId="{EAFAA9D0-4FDC-CD4A-99C8-CD8BD46ED490}">
      <dgm:prSet/>
      <dgm:spPr/>
      <dgm:t>
        <a:bodyPr/>
        <a:lstStyle/>
        <a:p>
          <a:endParaRPr lang="es-ES"/>
        </a:p>
      </dgm:t>
    </dgm:pt>
    <dgm:pt modelId="{3EFECC13-FE4F-2240-816B-14032C136543}">
      <dgm:prSet phldrT="[Texto]" custT="1"/>
      <dgm:spPr/>
      <dgm:t>
        <a:bodyPr/>
        <a:lstStyle/>
        <a:p>
          <a:r>
            <a:rPr lang="en-GB" sz="1900" noProof="0" dirty="0" smtClean="0"/>
            <a:t>Scientific Disciplines</a:t>
          </a:r>
          <a:endParaRPr lang="en-GB" sz="1900" noProof="0" dirty="0"/>
        </a:p>
      </dgm:t>
    </dgm:pt>
    <dgm:pt modelId="{F06B5F4C-6662-2D47-91E1-9EF80AA675F4}" type="parTrans" cxnId="{B4C49CFD-65DC-E04D-AE22-15CA729D6EC0}">
      <dgm:prSet/>
      <dgm:spPr/>
      <dgm:t>
        <a:bodyPr/>
        <a:lstStyle/>
        <a:p>
          <a:endParaRPr lang="es-ES"/>
        </a:p>
      </dgm:t>
    </dgm:pt>
    <dgm:pt modelId="{ED1B1219-5ADC-CA4F-8863-F2968686E0FD}" type="sibTrans" cxnId="{B4C49CFD-65DC-E04D-AE22-15CA729D6EC0}">
      <dgm:prSet/>
      <dgm:spPr/>
      <dgm:t>
        <a:bodyPr/>
        <a:lstStyle/>
        <a:p>
          <a:endParaRPr lang="es-ES"/>
        </a:p>
      </dgm:t>
    </dgm:pt>
    <dgm:pt modelId="{AA4356EB-692D-284F-98C1-2B6937442E3F}">
      <dgm:prSet phldrT="[Texto]" custT="1"/>
      <dgm:spPr/>
      <dgm:t>
        <a:bodyPr/>
        <a:lstStyle/>
        <a:p>
          <a:r>
            <a:rPr lang="it-IT" sz="1600" b="1" noProof="0" dirty="0" err="1" smtClean="0"/>
            <a:t>Bioinformatics</a:t>
          </a:r>
          <a:endParaRPr lang="en-GB" sz="1600" b="1" noProof="0" dirty="0"/>
        </a:p>
      </dgm:t>
    </dgm:pt>
    <dgm:pt modelId="{9AF81E5B-B8A7-D841-BF01-9E90A1AE4FCB}" type="parTrans" cxnId="{3B067774-9F12-F646-A28F-63A8F0D5950C}">
      <dgm:prSet/>
      <dgm:spPr/>
      <dgm:t>
        <a:bodyPr/>
        <a:lstStyle/>
        <a:p>
          <a:endParaRPr lang="es-ES"/>
        </a:p>
      </dgm:t>
    </dgm:pt>
    <dgm:pt modelId="{9F889DBB-9D0C-E047-8479-B8DBA34F54FE}" type="sibTrans" cxnId="{3B067774-9F12-F646-A28F-63A8F0D5950C}">
      <dgm:prSet/>
      <dgm:spPr/>
      <dgm:t>
        <a:bodyPr/>
        <a:lstStyle/>
        <a:p>
          <a:endParaRPr lang="es-ES"/>
        </a:p>
      </dgm:t>
    </dgm:pt>
    <dgm:pt modelId="{3DDFAD20-F569-430B-9252-46D9AC74D737}">
      <dgm:prSet phldrT="[Texto]" custT="1"/>
      <dgm:spPr/>
      <dgm:t>
        <a:bodyPr/>
        <a:lstStyle/>
        <a:p>
          <a:r>
            <a:rPr lang="en-GB" sz="1900" noProof="0" dirty="0" smtClean="0"/>
            <a:t>Deployment in the </a:t>
          </a:r>
          <a:r>
            <a:rPr lang="en-GB" sz="1900" noProof="0" dirty="0" err="1" smtClean="0"/>
            <a:t>FedCloud</a:t>
          </a:r>
          <a:endParaRPr lang="en-GB" sz="1900" noProof="0" dirty="0"/>
        </a:p>
      </dgm:t>
    </dgm:pt>
    <dgm:pt modelId="{A65A8757-603D-490D-999F-9EE087916729}" type="parTrans" cxnId="{F22C22B1-1324-41F1-9A09-4341CFB6AB1C}">
      <dgm:prSet/>
      <dgm:spPr/>
      <dgm:t>
        <a:bodyPr/>
        <a:lstStyle/>
        <a:p>
          <a:endParaRPr lang="en-GB"/>
        </a:p>
      </dgm:t>
    </dgm:pt>
    <dgm:pt modelId="{3C08DF51-A755-40C0-8D72-99EAB2082256}" type="sibTrans" cxnId="{F22C22B1-1324-41F1-9A09-4341CFB6AB1C}">
      <dgm:prSet/>
      <dgm:spPr/>
      <dgm:t>
        <a:bodyPr/>
        <a:lstStyle/>
        <a:p>
          <a:endParaRPr lang="en-GB"/>
        </a:p>
      </dgm:t>
    </dgm:pt>
    <dgm:pt modelId="{BB15D35A-33A0-4722-92A5-F0A9B32DB89A}">
      <dgm:prSet phldrT="[Texto]" custT="1"/>
      <dgm:spPr/>
      <dgm:t>
        <a:bodyPr/>
        <a:lstStyle/>
        <a:p>
          <a:r>
            <a:rPr lang="it-IT" sz="1400" b="1" noProof="0" dirty="0" smtClean="0"/>
            <a:t>Web service</a:t>
          </a:r>
          <a:endParaRPr lang="en-GB" sz="1400" b="1" noProof="0" dirty="0"/>
        </a:p>
      </dgm:t>
    </dgm:pt>
    <dgm:pt modelId="{83660FE8-FE62-416A-8E09-D891BE2DA8E5}" type="parTrans" cxnId="{6D1DC740-D77E-480C-BE24-03DA07D050CE}">
      <dgm:prSet/>
      <dgm:spPr/>
      <dgm:t>
        <a:bodyPr/>
        <a:lstStyle/>
        <a:p>
          <a:endParaRPr lang="en-GB"/>
        </a:p>
      </dgm:t>
    </dgm:pt>
    <dgm:pt modelId="{1AB88C83-C005-451B-8F90-222FE0ACD664}" type="sibTrans" cxnId="{6D1DC740-D77E-480C-BE24-03DA07D050CE}">
      <dgm:prSet/>
      <dgm:spPr/>
      <dgm:t>
        <a:bodyPr/>
        <a:lstStyle/>
        <a:p>
          <a:endParaRPr lang="en-GB"/>
        </a:p>
      </dgm:t>
    </dgm:pt>
    <dgm:pt modelId="{DF952468-43A0-41D9-8597-6C2F630FA64E}">
      <dgm:prSet phldrT="[Texto]" custT="1"/>
      <dgm:spPr/>
      <dgm:t>
        <a:bodyPr/>
        <a:lstStyle/>
        <a:p>
          <a:r>
            <a:rPr lang="it-IT" sz="1400" b="1" noProof="0" dirty="0" err="1" smtClean="0"/>
            <a:t>Manage</a:t>
          </a:r>
          <a:r>
            <a:rPr lang="it-IT" sz="1400" b="1" noProof="0" dirty="0" smtClean="0"/>
            <a:t> large </a:t>
          </a:r>
          <a:r>
            <a:rPr lang="it-IT" sz="1400" b="1" noProof="0" dirty="0" err="1" smtClean="0"/>
            <a:t>datasets</a:t>
          </a:r>
          <a:endParaRPr lang="en-GB" sz="1400" b="1" noProof="0" dirty="0"/>
        </a:p>
      </dgm:t>
    </dgm:pt>
    <dgm:pt modelId="{58DD7A86-92D1-41B8-95EA-E13B429C3E90}" type="parTrans" cxnId="{8D142CAC-26A5-41BB-9C86-B62A25CB1DD9}">
      <dgm:prSet/>
      <dgm:spPr/>
      <dgm:t>
        <a:bodyPr/>
        <a:lstStyle/>
        <a:p>
          <a:endParaRPr lang="en-GB"/>
        </a:p>
      </dgm:t>
    </dgm:pt>
    <dgm:pt modelId="{1810CF56-1068-4B49-8B2F-C4086977C0FC}" type="sibTrans" cxnId="{8D142CAC-26A5-41BB-9C86-B62A25CB1DD9}">
      <dgm:prSet/>
      <dgm:spPr/>
      <dgm:t>
        <a:bodyPr/>
        <a:lstStyle/>
        <a:p>
          <a:endParaRPr lang="en-GB"/>
        </a:p>
      </dgm:t>
    </dgm:pt>
    <dgm:pt modelId="{8849C30C-C12E-724A-885E-DF03434CD769}" type="pres">
      <dgm:prSet presAssocID="{53DE6BF7-D782-7F4C-A42E-7176629894C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882772B1-7901-584A-A5D2-9DAE8A3F5946}" type="pres">
      <dgm:prSet presAssocID="{91DA2045-1738-B648-973E-49B795DD32D0}" presName="linNode" presStyleCnt="0"/>
      <dgm:spPr/>
    </dgm:pt>
    <dgm:pt modelId="{485EE53E-2622-7D42-A4C9-D7F305E1EF21}" type="pres">
      <dgm:prSet presAssocID="{91DA2045-1738-B648-973E-49B795DD32D0}" presName="parentText" presStyleLbl="node1" presStyleIdx="0" presStyleCnt="3" custScaleX="138109" custLinFactNeighborY="-6523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E2056DF-E964-5048-A380-E6EBE5B741FB}" type="pres">
      <dgm:prSet presAssocID="{91DA2045-1738-B648-973E-49B795DD32D0}" presName="descendantText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30A85D9-F3C1-924B-BDCF-A91150CDEECC}" type="pres">
      <dgm:prSet presAssocID="{4DFD0F23-8B77-E740-92E6-2D926FDB12EF}" presName="sp" presStyleCnt="0"/>
      <dgm:spPr/>
    </dgm:pt>
    <dgm:pt modelId="{E425D782-B3CA-3E43-A5C2-E35B35753950}" type="pres">
      <dgm:prSet presAssocID="{3EFECC13-FE4F-2240-816B-14032C136543}" presName="linNode" presStyleCnt="0"/>
      <dgm:spPr/>
    </dgm:pt>
    <dgm:pt modelId="{DBBB9663-FCED-C74C-9916-8B06EA51FFFE}" type="pres">
      <dgm:prSet presAssocID="{3EFECC13-FE4F-2240-816B-14032C136543}" presName="parentText" presStyleLbl="node1" presStyleIdx="1" presStyleCnt="3" custScaleX="138109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6F6B977-D3DD-B441-B4B6-9DA3723DEE4E}" type="pres">
      <dgm:prSet presAssocID="{3EFECC13-FE4F-2240-816B-14032C136543}" presName="descendantText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1D20ED9-3E92-CC47-82E6-ABA98AB55F9E}" type="pres">
      <dgm:prSet presAssocID="{ED1B1219-5ADC-CA4F-8863-F2968686E0FD}" presName="sp" presStyleCnt="0"/>
      <dgm:spPr/>
    </dgm:pt>
    <dgm:pt modelId="{FE79CB4A-2652-45B4-8592-F4735A9C7B05}" type="pres">
      <dgm:prSet presAssocID="{3DDFAD20-F569-430B-9252-46D9AC74D737}" presName="linNode" presStyleCnt="0"/>
      <dgm:spPr/>
    </dgm:pt>
    <dgm:pt modelId="{459ED9AC-3365-4D47-AB35-0C201C7CA26F}" type="pres">
      <dgm:prSet presAssocID="{3DDFAD20-F569-430B-9252-46D9AC74D737}" presName="parentText" presStyleLbl="node1" presStyleIdx="2" presStyleCnt="3" custScaleX="121385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AD7A5733-26CE-4D38-B100-1AC538515323}" type="presOf" srcId="{91DA2045-1738-B648-973E-49B795DD32D0}" destId="{485EE53E-2622-7D42-A4C9-D7F305E1EF21}" srcOrd="0" destOrd="0" presId="urn:microsoft.com/office/officeart/2005/8/layout/vList5"/>
    <dgm:cxn modelId="{74F6567A-E5D5-4836-A783-FA2ACF207731}" type="presOf" srcId="{BB15D35A-33A0-4722-92A5-F0A9B32DB89A}" destId="{3E2056DF-E964-5048-A380-E6EBE5B741FB}" srcOrd="0" destOrd="0" presId="urn:microsoft.com/office/officeart/2005/8/layout/vList5"/>
    <dgm:cxn modelId="{2ECD7303-85A2-144D-8F93-1DFA8802E731}" srcId="{53DE6BF7-D782-7F4C-A42E-7176629894CE}" destId="{91DA2045-1738-B648-973E-49B795DD32D0}" srcOrd="0" destOrd="0" parTransId="{E63BCEB7-D714-3D43-B15C-266BC44120C2}" sibTransId="{4DFD0F23-8B77-E740-92E6-2D926FDB12EF}"/>
    <dgm:cxn modelId="{F22C22B1-1324-41F1-9A09-4341CFB6AB1C}" srcId="{53DE6BF7-D782-7F4C-A42E-7176629894CE}" destId="{3DDFAD20-F569-430B-9252-46D9AC74D737}" srcOrd="2" destOrd="0" parTransId="{A65A8757-603D-490D-999F-9EE087916729}" sibTransId="{3C08DF51-A755-40C0-8D72-99EAB2082256}"/>
    <dgm:cxn modelId="{DE705F90-B8E0-4DAF-BD78-C85F69AE86D1}" type="presOf" srcId="{3EFECC13-FE4F-2240-816B-14032C136543}" destId="{DBBB9663-FCED-C74C-9916-8B06EA51FFFE}" srcOrd="0" destOrd="0" presId="urn:microsoft.com/office/officeart/2005/8/layout/vList5"/>
    <dgm:cxn modelId="{58CC8F76-64B6-4AA2-92DD-36D26CB22106}" type="presOf" srcId="{DF952468-43A0-41D9-8597-6C2F630FA64E}" destId="{3E2056DF-E964-5048-A380-E6EBE5B741FB}" srcOrd="0" destOrd="2" presId="urn:microsoft.com/office/officeart/2005/8/layout/vList5"/>
    <dgm:cxn modelId="{139A9A50-FDC8-413B-83A9-2B89A5461E45}" type="presOf" srcId="{3DDFAD20-F569-430B-9252-46D9AC74D737}" destId="{459ED9AC-3365-4D47-AB35-0C201C7CA26F}" srcOrd="0" destOrd="0" presId="urn:microsoft.com/office/officeart/2005/8/layout/vList5"/>
    <dgm:cxn modelId="{9539C3CB-96A2-4C47-8094-F84A79393E25}" type="presOf" srcId="{9C7FFCED-14CE-7644-813A-7A2D024A4965}" destId="{3E2056DF-E964-5048-A380-E6EBE5B741FB}" srcOrd="0" destOrd="1" presId="urn:microsoft.com/office/officeart/2005/8/layout/vList5"/>
    <dgm:cxn modelId="{6D1DC740-D77E-480C-BE24-03DA07D050CE}" srcId="{91DA2045-1738-B648-973E-49B795DD32D0}" destId="{BB15D35A-33A0-4722-92A5-F0A9B32DB89A}" srcOrd="0" destOrd="0" parTransId="{83660FE8-FE62-416A-8E09-D891BE2DA8E5}" sibTransId="{1AB88C83-C005-451B-8F90-222FE0ACD664}"/>
    <dgm:cxn modelId="{CABD6DC5-C131-4D1D-B99E-1D12A01F76F7}" type="presOf" srcId="{53DE6BF7-D782-7F4C-A42E-7176629894CE}" destId="{8849C30C-C12E-724A-885E-DF03434CD769}" srcOrd="0" destOrd="0" presId="urn:microsoft.com/office/officeart/2005/8/layout/vList5"/>
    <dgm:cxn modelId="{3B067774-9F12-F646-A28F-63A8F0D5950C}" srcId="{3EFECC13-FE4F-2240-816B-14032C136543}" destId="{AA4356EB-692D-284F-98C1-2B6937442E3F}" srcOrd="0" destOrd="0" parTransId="{9AF81E5B-B8A7-D841-BF01-9E90A1AE4FCB}" sibTransId="{9F889DBB-9D0C-E047-8479-B8DBA34F54FE}"/>
    <dgm:cxn modelId="{7B516037-323C-443D-8FF9-7EB82E1F331F}" type="presOf" srcId="{AA4356EB-692D-284F-98C1-2B6937442E3F}" destId="{B6F6B977-D3DD-B441-B4B6-9DA3723DEE4E}" srcOrd="0" destOrd="0" presId="urn:microsoft.com/office/officeart/2005/8/layout/vList5"/>
    <dgm:cxn modelId="{EAFAA9D0-4FDC-CD4A-99C8-CD8BD46ED490}" srcId="{91DA2045-1738-B648-973E-49B795DD32D0}" destId="{9C7FFCED-14CE-7644-813A-7A2D024A4965}" srcOrd="1" destOrd="0" parTransId="{A67FD237-52A2-D944-8D86-5EEF5A500314}" sibTransId="{6313EDA3-71D3-1B41-93DB-49E01C857D77}"/>
    <dgm:cxn modelId="{8D142CAC-26A5-41BB-9C86-B62A25CB1DD9}" srcId="{91DA2045-1738-B648-973E-49B795DD32D0}" destId="{DF952468-43A0-41D9-8597-6C2F630FA64E}" srcOrd="2" destOrd="0" parTransId="{58DD7A86-92D1-41B8-95EA-E13B429C3E90}" sibTransId="{1810CF56-1068-4B49-8B2F-C4086977C0FC}"/>
    <dgm:cxn modelId="{B4C49CFD-65DC-E04D-AE22-15CA729D6EC0}" srcId="{53DE6BF7-D782-7F4C-A42E-7176629894CE}" destId="{3EFECC13-FE4F-2240-816B-14032C136543}" srcOrd="1" destOrd="0" parTransId="{F06B5F4C-6662-2D47-91E1-9EF80AA675F4}" sibTransId="{ED1B1219-5ADC-CA4F-8863-F2968686E0FD}"/>
    <dgm:cxn modelId="{9E1DF601-79EE-4A88-94C2-7D149D15E36B}" type="presParOf" srcId="{8849C30C-C12E-724A-885E-DF03434CD769}" destId="{882772B1-7901-584A-A5D2-9DAE8A3F5946}" srcOrd="0" destOrd="0" presId="urn:microsoft.com/office/officeart/2005/8/layout/vList5"/>
    <dgm:cxn modelId="{45796D21-9FB0-4D40-83CD-41D3E48FE5FF}" type="presParOf" srcId="{882772B1-7901-584A-A5D2-9DAE8A3F5946}" destId="{485EE53E-2622-7D42-A4C9-D7F305E1EF21}" srcOrd="0" destOrd="0" presId="urn:microsoft.com/office/officeart/2005/8/layout/vList5"/>
    <dgm:cxn modelId="{D57A5DFF-159A-4D19-AE68-3EACF6B24600}" type="presParOf" srcId="{882772B1-7901-584A-A5D2-9DAE8A3F5946}" destId="{3E2056DF-E964-5048-A380-E6EBE5B741FB}" srcOrd="1" destOrd="0" presId="urn:microsoft.com/office/officeart/2005/8/layout/vList5"/>
    <dgm:cxn modelId="{EAFA12E9-2FEE-4B29-85FC-5823263AE2C9}" type="presParOf" srcId="{8849C30C-C12E-724A-885E-DF03434CD769}" destId="{E30A85D9-F3C1-924B-BDCF-A91150CDEECC}" srcOrd="1" destOrd="0" presId="urn:microsoft.com/office/officeart/2005/8/layout/vList5"/>
    <dgm:cxn modelId="{56168A49-7F78-4BE6-9BDF-6196E1A451EC}" type="presParOf" srcId="{8849C30C-C12E-724A-885E-DF03434CD769}" destId="{E425D782-B3CA-3E43-A5C2-E35B35753950}" srcOrd="2" destOrd="0" presId="urn:microsoft.com/office/officeart/2005/8/layout/vList5"/>
    <dgm:cxn modelId="{8A9B8B03-490B-4454-9AC2-1108E62EA6B6}" type="presParOf" srcId="{E425D782-B3CA-3E43-A5C2-E35B35753950}" destId="{DBBB9663-FCED-C74C-9916-8B06EA51FFFE}" srcOrd="0" destOrd="0" presId="urn:microsoft.com/office/officeart/2005/8/layout/vList5"/>
    <dgm:cxn modelId="{3E6CA69C-FBD7-44DE-BDDB-6EE089A4AC78}" type="presParOf" srcId="{E425D782-B3CA-3E43-A5C2-E35B35753950}" destId="{B6F6B977-D3DD-B441-B4B6-9DA3723DEE4E}" srcOrd="1" destOrd="0" presId="urn:microsoft.com/office/officeart/2005/8/layout/vList5"/>
    <dgm:cxn modelId="{0E084570-FA9B-4F54-8EB1-B61108E14A64}" type="presParOf" srcId="{8849C30C-C12E-724A-885E-DF03434CD769}" destId="{11D20ED9-3E92-CC47-82E6-ABA98AB55F9E}" srcOrd="3" destOrd="0" presId="urn:microsoft.com/office/officeart/2005/8/layout/vList5"/>
    <dgm:cxn modelId="{13D34B2B-A628-47E4-A7C3-EF864A86DBD5}" type="presParOf" srcId="{8849C30C-C12E-724A-885E-DF03434CD769}" destId="{FE79CB4A-2652-45B4-8592-F4735A9C7B05}" srcOrd="4" destOrd="0" presId="urn:microsoft.com/office/officeart/2005/8/layout/vList5"/>
    <dgm:cxn modelId="{234D38BE-6EBF-4ED9-9A61-358C860D125A}" type="presParOf" srcId="{FE79CB4A-2652-45B4-8592-F4735A9C7B05}" destId="{459ED9AC-3365-4D47-AB35-0C201C7CA26F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3DE6BF7-D782-7F4C-A42E-7176629894CE}" type="doc">
      <dgm:prSet loTypeId="urn:microsoft.com/office/officeart/2005/8/layout/vList5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91DA2045-1738-B648-973E-49B795DD32D0}">
      <dgm:prSet phldrT="[Texto]" custT="1"/>
      <dgm:spPr/>
      <dgm:t>
        <a:bodyPr/>
        <a:lstStyle/>
        <a:p>
          <a:r>
            <a:rPr lang="it-IT" sz="1900" noProof="0" dirty="0" err="1" smtClean="0"/>
            <a:t>Usage</a:t>
          </a:r>
          <a:r>
            <a:rPr lang="it-IT" sz="1900" noProof="0" dirty="0" smtClean="0"/>
            <a:t> Model</a:t>
          </a:r>
          <a:endParaRPr lang="en-GB" sz="1900" noProof="0" dirty="0"/>
        </a:p>
      </dgm:t>
    </dgm:pt>
    <dgm:pt modelId="{E63BCEB7-D714-3D43-B15C-266BC44120C2}" type="parTrans" cxnId="{2ECD7303-85A2-144D-8F93-1DFA8802E731}">
      <dgm:prSet/>
      <dgm:spPr/>
      <dgm:t>
        <a:bodyPr/>
        <a:lstStyle/>
        <a:p>
          <a:endParaRPr lang="es-ES"/>
        </a:p>
      </dgm:t>
    </dgm:pt>
    <dgm:pt modelId="{4DFD0F23-8B77-E740-92E6-2D926FDB12EF}" type="sibTrans" cxnId="{2ECD7303-85A2-144D-8F93-1DFA8802E731}">
      <dgm:prSet/>
      <dgm:spPr/>
      <dgm:t>
        <a:bodyPr/>
        <a:lstStyle/>
        <a:p>
          <a:endParaRPr lang="es-ES"/>
        </a:p>
      </dgm:t>
    </dgm:pt>
    <dgm:pt modelId="{9C7FFCED-14CE-7644-813A-7A2D024A4965}">
      <dgm:prSet phldrT="[Texto]" custT="1"/>
      <dgm:spPr/>
      <dgm:t>
        <a:bodyPr/>
        <a:lstStyle/>
        <a:p>
          <a:r>
            <a:rPr lang="it-IT" sz="1600" b="1" noProof="0" dirty="0" err="1" smtClean="0"/>
            <a:t>Heavy</a:t>
          </a:r>
          <a:r>
            <a:rPr lang="it-IT" sz="1600" b="1" noProof="0" dirty="0" smtClean="0"/>
            <a:t> </a:t>
          </a:r>
          <a:r>
            <a:rPr lang="it-IT" sz="1600" b="1" noProof="0" dirty="0" err="1" smtClean="0"/>
            <a:t>computation</a:t>
          </a:r>
          <a:endParaRPr lang="en-GB" sz="1600" b="1" noProof="0" dirty="0"/>
        </a:p>
      </dgm:t>
    </dgm:pt>
    <dgm:pt modelId="{A67FD237-52A2-D944-8D86-5EEF5A500314}" type="parTrans" cxnId="{EAFAA9D0-4FDC-CD4A-99C8-CD8BD46ED490}">
      <dgm:prSet/>
      <dgm:spPr/>
      <dgm:t>
        <a:bodyPr/>
        <a:lstStyle/>
        <a:p>
          <a:endParaRPr lang="es-ES"/>
        </a:p>
      </dgm:t>
    </dgm:pt>
    <dgm:pt modelId="{6313EDA3-71D3-1B41-93DB-49E01C857D77}" type="sibTrans" cxnId="{EAFAA9D0-4FDC-CD4A-99C8-CD8BD46ED490}">
      <dgm:prSet/>
      <dgm:spPr/>
      <dgm:t>
        <a:bodyPr/>
        <a:lstStyle/>
        <a:p>
          <a:endParaRPr lang="es-ES"/>
        </a:p>
      </dgm:t>
    </dgm:pt>
    <dgm:pt modelId="{3EFECC13-FE4F-2240-816B-14032C136543}">
      <dgm:prSet phldrT="[Texto]" custT="1"/>
      <dgm:spPr/>
      <dgm:t>
        <a:bodyPr/>
        <a:lstStyle/>
        <a:p>
          <a:r>
            <a:rPr lang="en-GB" sz="1900" noProof="0" dirty="0" smtClean="0"/>
            <a:t>Scientific Disciplines</a:t>
          </a:r>
          <a:endParaRPr lang="en-GB" sz="1900" noProof="0" dirty="0"/>
        </a:p>
      </dgm:t>
    </dgm:pt>
    <dgm:pt modelId="{F06B5F4C-6662-2D47-91E1-9EF80AA675F4}" type="parTrans" cxnId="{B4C49CFD-65DC-E04D-AE22-15CA729D6EC0}">
      <dgm:prSet/>
      <dgm:spPr/>
      <dgm:t>
        <a:bodyPr/>
        <a:lstStyle/>
        <a:p>
          <a:endParaRPr lang="es-ES"/>
        </a:p>
      </dgm:t>
    </dgm:pt>
    <dgm:pt modelId="{ED1B1219-5ADC-CA4F-8863-F2968686E0FD}" type="sibTrans" cxnId="{B4C49CFD-65DC-E04D-AE22-15CA729D6EC0}">
      <dgm:prSet/>
      <dgm:spPr/>
      <dgm:t>
        <a:bodyPr/>
        <a:lstStyle/>
        <a:p>
          <a:endParaRPr lang="es-ES"/>
        </a:p>
      </dgm:t>
    </dgm:pt>
    <dgm:pt modelId="{AA4356EB-692D-284F-98C1-2B6937442E3F}">
      <dgm:prSet phldrT="[Texto]" custT="1"/>
      <dgm:spPr/>
      <dgm:t>
        <a:bodyPr/>
        <a:lstStyle/>
        <a:p>
          <a:r>
            <a:rPr lang="it-IT" sz="1600" b="1" noProof="0" dirty="0" err="1" smtClean="0"/>
            <a:t>Bioinformatics</a:t>
          </a:r>
          <a:endParaRPr lang="en-GB" sz="1600" b="1" noProof="0" dirty="0"/>
        </a:p>
      </dgm:t>
    </dgm:pt>
    <dgm:pt modelId="{9AF81E5B-B8A7-D841-BF01-9E90A1AE4FCB}" type="parTrans" cxnId="{3B067774-9F12-F646-A28F-63A8F0D5950C}">
      <dgm:prSet/>
      <dgm:spPr/>
      <dgm:t>
        <a:bodyPr/>
        <a:lstStyle/>
        <a:p>
          <a:endParaRPr lang="es-ES"/>
        </a:p>
      </dgm:t>
    </dgm:pt>
    <dgm:pt modelId="{9F889DBB-9D0C-E047-8479-B8DBA34F54FE}" type="sibTrans" cxnId="{3B067774-9F12-F646-A28F-63A8F0D5950C}">
      <dgm:prSet/>
      <dgm:spPr/>
      <dgm:t>
        <a:bodyPr/>
        <a:lstStyle/>
        <a:p>
          <a:endParaRPr lang="es-ES"/>
        </a:p>
      </dgm:t>
    </dgm:pt>
    <dgm:pt modelId="{CB77300B-15C3-42E8-8338-C93925A787CF}">
      <dgm:prSet phldrT="[Texto]" custT="1"/>
      <dgm:spPr/>
      <dgm:t>
        <a:bodyPr/>
        <a:lstStyle/>
        <a:p>
          <a:r>
            <a:rPr lang="it-IT" sz="1600" b="1" noProof="0" dirty="0" smtClean="0"/>
            <a:t>Large Memory</a:t>
          </a:r>
          <a:endParaRPr lang="en-GB" sz="1600" b="1" noProof="0" dirty="0"/>
        </a:p>
      </dgm:t>
    </dgm:pt>
    <dgm:pt modelId="{7A687B55-39C1-42EA-8EBC-79BAEB5D8017}" type="parTrans" cxnId="{D2F18102-05D8-42DF-A3D9-C80A4FA00797}">
      <dgm:prSet/>
      <dgm:spPr/>
      <dgm:t>
        <a:bodyPr/>
        <a:lstStyle/>
        <a:p>
          <a:endParaRPr lang="en-GB"/>
        </a:p>
      </dgm:t>
    </dgm:pt>
    <dgm:pt modelId="{33415345-4C2E-4353-B2C1-98B5C2A4F8B6}" type="sibTrans" cxnId="{D2F18102-05D8-42DF-A3D9-C80A4FA00797}">
      <dgm:prSet/>
      <dgm:spPr/>
      <dgm:t>
        <a:bodyPr/>
        <a:lstStyle/>
        <a:p>
          <a:endParaRPr lang="en-GB"/>
        </a:p>
      </dgm:t>
    </dgm:pt>
    <dgm:pt modelId="{3DDFAD20-F569-430B-9252-46D9AC74D737}">
      <dgm:prSet phldrT="[Texto]" custT="1"/>
      <dgm:spPr/>
      <dgm:t>
        <a:bodyPr/>
        <a:lstStyle/>
        <a:p>
          <a:r>
            <a:rPr lang="en-GB" sz="1900" noProof="0" dirty="0" smtClean="0"/>
            <a:t>Deployment in the </a:t>
          </a:r>
          <a:r>
            <a:rPr lang="en-GB" sz="1900" noProof="0" dirty="0" err="1" smtClean="0"/>
            <a:t>FedCloud</a:t>
          </a:r>
          <a:endParaRPr lang="en-GB" sz="1900" noProof="0" dirty="0"/>
        </a:p>
      </dgm:t>
    </dgm:pt>
    <dgm:pt modelId="{A65A8757-603D-490D-999F-9EE087916729}" type="parTrans" cxnId="{F22C22B1-1324-41F1-9A09-4341CFB6AB1C}">
      <dgm:prSet/>
      <dgm:spPr/>
      <dgm:t>
        <a:bodyPr/>
        <a:lstStyle/>
        <a:p>
          <a:endParaRPr lang="en-GB"/>
        </a:p>
      </dgm:t>
    </dgm:pt>
    <dgm:pt modelId="{3C08DF51-A755-40C0-8D72-99EAB2082256}" type="sibTrans" cxnId="{F22C22B1-1324-41F1-9A09-4341CFB6AB1C}">
      <dgm:prSet/>
      <dgm:spPr/>
      <dgm:t>
        <a:bodyPr/>
        <a:lstStyle/>
        <a:p>
          <a:endParaRPr lang="en-GB"/>
        </a:p>
      </dgm:t>
    </dgm:pt>
    <dgm:pt modelId="{8849C30C-C12E-724A-885E-DF03434CD769}" type="pres">
      <dgm:prSet presAssocID="{53DE6BF7-D782-7F4C-A42E-7176629894C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882772B1-7901-584A-A5D2-9DAE8A3F5946}" type="pres">
      <dgm:prSet presAssocID="{91DA2045-1738-B648-973E-49B795DD32D0}" presName="linNode" presStyleCnt="0"/>
      <dgm:spPr/>
    </dgm:pt>
    <dgm:pt modelId="{485EE53E-2622-7D42-A4C9-D7F305E1EF21}" type="pres">
      <dgm:prSet presAssocID="{91DA2045-1738-B648-973E-49B795DD32D0}" presName="parentText" presStyleLbl="node1" presStyleIdx="0" presStyleCnt="3" custScaleX="138109" custLinFactNeighborY="-6523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E2056DF-E964-5048-A380-E6EBE5B741FB}" type="pres">
      <dgm:prSet presAssocID="{91DA2045-1738-B648-973E-49B795DD32D0}" presName="descendantText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30A85D9-F3C1-924B-BDCF-A91150CDEECC}" type="pres">
      <dgm:prSet presAssocID="{4DFD0F23-8B77-E740-92E6-2D926FDB12EF}" presName="sp" presStyleCnt="0"/>
      <dgm:spPr/>
    </dgm:pt>
    <dgm:pt modelId="{E425D782-B3CA-3E43-A5C2-E35B35753950}" type="pres">
      <dgm:prSet presAssocID="{3EFECC13-FE4F-2240-816B-14032C136543}" presName="linNode" presStyleCnt="0"/>
      <dgm:spPr/>
    </dgm:pt>
    <dgm:pt modelId="{DBBB9663-FCED-C74C-9916-8B06EA51FFFE}" type="pres">
      <dgm:prSet presAssocID="{3EFECC13-FE4F-2240-816B-14032C136543}" presName="parentText" presStyleLbl="node1" presStyleIdx="1" presStyleCnt="3" custScaleX="138109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6F6B977-D3DD-B441-B4B6-9DA3723DEE4E}" type="pres">
      <dgm:prSet presAssocID="{3EFECC13-FE4F-2240-816B-14032C136543}" presName="descendantText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1D20ED9-3E92-CC47-82E6-ABA98AB55F9E}" type="pres">
      <dgm:prSet presAssocID="{ED1B1219-5ADC-CA4F-8863-F2968686E0FD}" presName="sp" presStyleCnt="0"/>
      <dgm:spPr/>
    </dgm:pt>
    <dgm:pt modelId="{FE79CB4A-2652-45B4-8592-F4735A9C7B05}" type="pres">
      <dgm:prSet presAssocID="{3DDFAD20-F569-430B-9252-46D9AC74D737}" presName="linNode" presStyleCnt="0"/>
      <dgm:spPr/>
    </dgm:pt>
    <dgm:pt modelId="{459ED9AC-3365-4D47-AB35-0C201C7CA26F}" type="pres">
      <dgm:prSet presAssocID="{3DDFAD20-F569-430B-9252-46D9AC74D737}" presName="parentText" presStyleLbl="node1" presStyleIdx="2" presStyleCnt="3" custScaleX="121385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034C0E8D-1AE0-B942-81AF-FCA3B1335D12}" type="presOf" srcId="{3EFECC13-FE4F-2240-816B-14032C136543}" destId="{DBBB9663-FCED-C74C-9916-8B06EA51FFFE}" srcOrd="0" destOrd="0" presId="urn:microsoft.com/office/officeart/2005/8/layout/vList5"/>
    <dgm:cxn modelId="{5869F764-4F87-514A-90E7-92E98ED58E2E}" type="presOf" srcId="{53DE6BF7-D782-7F4C-A42E-7176629894CE}" destId="{8849C30C-C12E-724A-885E-DF03434CD769}" srcOrd="0" destOrd="0" presId="urn:microsoft.com/office/officeart/2005/8/layout/vList5"/>
    <dgm:cxn modelId="{2ECD7303-85A2-144D-8F93-1DFA8802E731}" srcId="{53DE6BF7-D782-7F4C-A42E-7176629894CE}" destId="{91DA2045-1738-B648-973E-49B795DD32D0}" srcOrd="0" destOrd="0" parTransId="{E63BCEB7-D714-3D43-B15C-266BC44120C2}" sibTransId="{4DFD0F23-8B77-E740-92E6-2D926FDB12EF}"/>
    <dgm:cxn modelId="{9EB8E2DA-0D05-8F4F-A88A-B90B68F4FD27}" type="presOf" srcId="{9C7FFCED-14CE-7644-813A-7A2D024A4965}" destId="{3E2056DF-E964-5048-A380-E6EBE5B741FB}" srcOrd="0" destOrd="0" presId="urn:microsoft.com/office/officeart/2005/8/layout/vList5"/>
    <dgm:cxn modelId="{B4C49CFD-65DC-E04D-AE22-15CA729D6EC0}" srcId="{53DE6BF7-D782-7F4C-A42E-7176629894CE}" destId="{3EFECC13-FE4F-2240-816B-14032C136543}" srcOrd="1" destOrd="0" parTransId="{F06B5F4C-6662-2D47-91E1-9EF80AA675F4}" sibTransId="{ED1B1219-5ADC-CA4F-8863-F2968686E0FD}"/>
    <dgm:cxn modelId="{D2F18102-05D8-42DF-A3D9-C80A4FA00797}" srcId="{91DA2045-1738-B648-973E-49B795DD32D0}" destId="{CB77300B-15C3-42E8-8338-C93925A787CF}" srcOrd="1" destOrd="0" parTransId="{7A687B55-39C1-42EA-8EBC-79BAEB5D8017}" sibTransId="{33415345-4C2E-4353-B2C1-98B5C2A4F8B6}"/>
    <dgm:cxn modelId="{CFC268A0-7267-8B49-9129-50D5365116E8}" type="presOf" srcId="{AA4356EB-692D-284F-98C1-2B6937442E3F}" destId="{B6F6B977-D3DD-B441-B4B6-9DA3723DEE4E}" srcOrd="0" destOrd="0" presId="urn:microsoft.com/office/officeart/2005/8/layout/vList5"/>
    <dgm:cxn modelId="{125A861B-5087-154E-AB59-3887894E6B2A}" type="presOf" srcId="{CB77300B-15C3-42E8-8338-C93925A787CF}" destId="{3E2056DF-E964-5048-A380-E6EBE5B741FB}" srcOrd="0" destOrd="1" presId="urn:microsoft.com/office/officeart/2005/8/layout/vList5"/>
    <dgm:cxn modelId="{F22C22B1-1324-41F1-9A09-4341CFB6AB1C}" srcId="{53DE6BF7-D782-7F4C-A42E-7176629894CE}" destId="{3DDFAD20-F569-430B-9252-46D9AC74D737}" srcOrd="2" destOrd="0" parTransId="{A65A8757-603D-490D-999F-9EE087916729}" sibTransId="{3C08DF51-A755-40C0-8D72-99EAB2082256}"/>
    <dgm:cxn modelId="{9748DA08-64DC-C94E-BE50-760782E1DA79}" type="presOf" srcId="{91DA2045-1738-B648-973E-49B795DD32D0}" destId="{485EE53E-2622-7D42-A4C9-D7F305E1EF21}" srcOrd="0" destOrd="0" presId="urn:microsoft.com/office/officeart/2005/8/layout/vList5"/>
    <dgm:cxn modelId="{EAFAA9D0-4FDC-CD4A-99C8-CD8BD46ED490}" srcId="{91DA2045-1738-B648-973E-49B795DD32D0}" destId="{9C7FFCED-14CE-7644-813A-7A2D024A4965}" srcOrd="0" destOrd="0" parTransId="{A67FD237-52A2-D944-8D86-5EEF5A500314}" sibTransId="{6313EDA3-71D3-1B41-93DB-49E01C857D77}"/>
    <dgm:cxn modelId="{3B067774-9F12-F646-A28F-63A8F0D5950C}" srcId="{3EFECC13-FE4F-2240-816B-14032C136543}" destId="{AA4356EB-692D-284F-98C1-2B6937442E3F}" srcOrd="0" destOrd="0" parTransId="{9AF81E5B-B8A7-D841-BF01-9E90A1AE4FCB}" sibTransId="{9F889DBB-9D0C-E047-8479-B8DBA34F54FE}"/>
    <dgm:cxn modelId="{E8ACB467-8B29-9947-B76E-9726B6B667C8}" type="presOf" srcId="{3DDFAD20-F569-430B-9252-46D9AC74D737}" destId="{459ED9AC-3365-4D47-AB35-0C201C7CA26F}" srcOrd="0" destOrd="0" presId="urn:microsoft.com/office/officeart/2005/8/layout/vList5"/>
    <dgm:cxn modelId="{45EFF240-24E3-004E-B599-C1A0EA77ABE0}" type="presParOf" srcId="{8849C30C-C12E-724A-885E-DF03434CD769}" destId="{882772B1-7901-584A-A5D2-9DAE8A3F5946}" srcOrd="0" destOrd="0" presId="urn:microsoft.com/office/officeart/2005/8/layout/vList5"/>
    <dgm:cxn modelId="{A5B63DED-D12A-294F-9A4F-2234F7522650}" type="presParOf" srcId="{882772B1-7901-584A-A5D2-9DAE8A3F5946}" destId="{485EE53E-2622-7D42-A4C9-D7F305E1EF21}" srcOrd="0" destOrd="0" presId="urn:microsoft.com/office/officeart/2005/8/layout/vList5"/>
    <dgm:cxn modelId="{6FE79DBC-E8E2-A648-B210-B4B8EAD1EB91}" type="presParOf" srcId="{882772B1-7901-584A-A5D2-9DAE8A3F5946}" destId="{3E2056DF-E964-5048-A380-E6EBE5B741FB}" srcOrd="1" destOrd="0" presId="urn:microsoft.com/office/officeart/2005/8/layout/vList5"/>
    <dgm:cxn modelId="{F5DC2D83-D8FE-B74F-AD82-76205783F756}" type="presParOf" srcId="{8849C30C-C12E-724A-885E-DF03434CD769}" destId="{E30A85D9-F3C1-924B-BDCF-A91150CDEECC}" srcOrd="1" destOrd="0" presId="urn:microsoft.com/office/officeart/2005/8/layout/vList5"/>
    <dgm:cxn modelId="{3D9CC428-26B1-5940-8DCC-F49E1BD679D6}" type="presParOf" srcId="{8849C30C-C12E-724A-885E-DF03434CD769}" destId="{E425D782-B3CA-3E43-A5C2-E35B35753950}" srcOrd="2" destOrd="0" presId="urn:microsoft.com/office/officeart/2005/8/layout/vList5"/>
    <dgm:cxn modelId="{ED99E054-829F-BF4B-8597-35FFEF3C5A28}" type="presParOf" srcId="{E425D782-B3CA-3E43-A5C2-E35B35753950}" destId="{DBBB9663-FCED-C74C-9916-8B06EA51FFFE}" srcOrd="0" destOrd="0" presId="urn:microsoft.com/office/officeart/2005/8/layout/vList5"/>
    <dgm:cxn modelId="{C43DFE8E-DC4C-B240-80AD-DAA1D15E6D06}" type="presParOf" srcId="{E425D782-B3CA-3E43-A5C2-E35B35753950}" destId="{B6F6B977-D3DD-B441-B4B6-9DA3723DEE4E}" srcOrd="1" destOrd="0" presId="urn:microsoft.com/office/officeart/2005/8/layout/vList5"/>
    <dgm:cxn modelId="{F4E7D256-0BBE-F54A-8D00-946BBB7C5682}" type="presParOf" srcId="{8849C30C-C12E-724A-885E-DF03434CD769}" destId="{11D20ED9-3E92-CC47-82E6-ABA98AB55F9E}" srcOrd="3" destOrd="0" presId="urn:microsoft.com/office/officeart/2005/8/layout/vList5"/>
    <dgm:cxn modelId="{D1AA72F7-E7D1-004A-8D31-EC48255E9C9A}" type="presParOf" srcId="{8849C30C-C12E-724A-885E-DF03434CD769}" destId="{FE79CB4A-2652-45B4-8592-F4735A9C7B05}" srcOrd="4" destOrd="0" presId="urn:microsoft.com/office/officeart/2005/8/layout/vList5"/>
    <dgm:cxn modelId="{5F2DFC8D-9B88-9846-8B8A-42532A5DEAD5}" type="presParOf" srcId="{FE79CB4A-2652-45B4-8592-F4735A9C7B05}" destId="{459ED9AC-3365-4D47-AB35-0C201C7CA26F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3DE6BF7-D782-7F4C-A42E-7176629894CE}" type="doc">
      <dgm:prSet loTypeId="urn:microsoft.com/office/officeart/2005/8/layout/vList5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91DA2045-1738-B648-973E-49B795DD32D0}">
      <dgm:prSet phldrT="[Texto]" custT="1"/>
      <dgm:spPr/>
      <dgm:t>
        <a:bodyPr/>
        <a:lstStyle/>
        <a:p>
          <a:r>
            <a:rPr lang="it-IT" sz="1900" noProof="0" dirty="0" err="1" smtClean="0"/>
            <a:t>Usage</a:t>
          </a:r>
          <a:r>
            <a:rPr lang="it-IT" sz="1900" noProof="0" dirty="0" smtClean="0"/>
            <a:t> Model</a:t>
          </a:r>
          <a:endParaRPr lang="en-GB" sz="1900" noProof="0" dirty="0"/>
        </a:p>
      </dgm:t>
    </dgm:pt>
    <dgm:pt modelId="{E63BCEB7-D714-3D43-B15C-266BC44120C2}" type="parTrans" cxnId="{2ECD7303-85A2-144D-8F93-1DFA8802E731}">
      <dgm:prSet/>
      <dgm:spPr/>
      <dgm:t>
        <a:bodyPr/>
        <a:lstStyle/>
        <a:p>
          <a:endParaRPr lang="es-ES"/>
        </a:p>
      </dgm:t>
    </dgm:pt>
    <dgm:pt modelId="{4DFD0F23-8B77-E740-92E6-2D926FDB12EF}" type="sibTrans" cxnId="{2ECD7303-85A2-144D-8F93-1DFA8802E731}">
      <dgm:prSet/>
      <dgm:spPr/>
      <dgm:t>
        <a:bodyPr/>
        <a:lstStyle/>
        <a:p>
          <a:endParaRPr lang="es-ES"/>
        </a:p>
      </dgm:t>
    </dgm:pt>
    <dgm:pt modelId="{9C7FFCED-14CE-7644-813A-7A2D024A4965}">
      <dgm:prSet phldrT="[Texto]" custT="1"/>
      <dgm:spPr/>
      <dgm:t>
        <a:bodyPr/>
        <a:lstStyle/>
        <a:p>
          <a:r>
            <a:rPr lang="it-IT" sz="1600" b="1" noProof="0" dirty="0" err="1" smtClean="0"/>
            <a:t>Heavy</a:t>
          </a:r>
          <a:r>
            <a:rPr lang="it-IT" sz="1600" b="1" noProof="0" dirty="0" smtClean="0"/>
            <a:t> </a:t>
          </a:r>
          <a:r>
            <a:rPr lang="it-IT" sz="1600" b="1" noProof="0" dirty="0" err="1" smtClean="0"/>
            <a:t>computation</a:t>
          </a:r>
          <a:endParaRPr lang="en-GB" sz="1600" b="1" noProof="0" dirty="0"/>
        </a:p>
      </dgm:t>
    </dgm:pt>
    <dgm:pt modelId="{A67FD237-52A2-D944-8D86-5EEF5A500314}" type="parTrans" cxnId="{EAFAA9D0-4FDC-CD4A-99C8-CD8BD46ED490}">
      <dgm:prSet/>
      <dgm:spPr/>
      <dgm:t>
        <a:bodyPr/>
        <a:lstStyle/>
        <a:p>
          <a:endParaRPr lang="es-ES"/>
        </a:p>
      </dgm:t>
    </dgm:pt>
    <dgm:pt modelId="{6313EDA3-71D3-1B41-93DB-49E01C857D77}" type="sibTrans" cxnId="{EAFAA9D0-4FDC-CD4A-99C8-CD8BD46ED490}">
      <dgm:prSet/>
      <dgm:spPr/>
      <dgm:t>
        <a:bodyPr/>
        <a:lstStyle/>
        <a:p>
          <a:endParaRPr lang="es-ES"/>
        </a:p>
      </dgm:t>
    </dgm:pt>
    <dgm:pt modelId="{3EFECC13-FE4F-2240-816B-14032C136543}">
      <dgm:prSet phldrT="[Texto]" custT="1"/>
      <dgm:spPr/>
      <dgm:t>
        <a:bodyPr/>
        <a:lstStyle/>
        <a:p>
          <a:r>
            <a:rPr lang="en-GB" sz="1900" noProof="0" dirty="0" smtClean="0"/>
            <a:t>Scientific Disciplines</a:t>
          </a:r>
          <a:endParaRPr lang="en-GB" sz="1900" noProof="0" dirty="0"/>
        </a:p>
      </dgm:t>
    </dgm:pt>
    <dgm:pt modelId="{F06B5F4C-6662-2D47-91E1-9EF80AA675F4}" type="parTrans" cxnId="{B4C49CFD-65DC-E04D-AE22-15CA729D6EC0}">
      <dgm:prSet/>
      <dgm:spPr/>
      <dgm:t>
        <a:bodyPr/>
        <a:lstStyle/>
        <a:p>
          <a:endParaRPr lang="es-ES"/>
        </a:p>
      </dgm:t>
    </dgm:pt>
    <dgm:pt modelId="{ED1B1219-5ADC-CA4F-8863-F2968686E0FD}" type="sibTrans" cxnId="{B4C49CFD-65DC-E04D-AE22-15CA729D6EC0}">
      <dgm:prSet/>
      <dgm:spPr/>
      <dgm:t>
        <a:bodyPr/>
        <a:lstStyle/>
        <a:p>
          <a:endParaRPr lang="es-ES"/>
        </a:p>
      </dgm:t>
    </dgm:pt>
    <dgm:pt modelId="{AA4356EB-692D-284F-98C1-2B6937442E3F}">
      <dgm:prSet phldrT="[Texto]" custT="1"/>
      <dgm:spPr/>
      <dgm:t>
        <a:bodyPr/>
        <a:lstStyle/>
        <a:p>
          <a:r>
            <a:rPr lang="it-IT" sz="1600" b="1" noProof="0" dirty="0" err="1" smtClean="0"/>
            <a:t>Hydrology</a:t>
          </a:r>
          <a:endParaRPr lang="en-GB" sz="1600" b="1" noProof="0" dirty="0"/>
        </a:p>
      </dgm:t>
    </dgm:pt>
    <dgm:pt modelId="{9AF81E5B-B8A7-D841-BF01-9E90A1AE4FCB}" type="parTrans" cxnId="{3B067774-9F12-F646-A28F-63A8F0D5950C}">
      <dgm:prSet/>
      <dgm:spPr/>
      <dgm:t>
        <a:bodyPr/>
        <a:lstStyle/>
        <a:p>
          <a:endParaRPr lang="es-ES"/>
        </a:p>
      </dgm:t>
    </dgm:pt>
    <dgm:pt modelId="{9F889DBB-9D0C-E047-8479-B8DBA34F54FE}" type="sibTrans" cxnId="{3B067774-9F12-F646-A28F-63A8F0D5950C}">
      <dgm:prSet/>
      <dgm:spPr/>
      <dgm:t>
        <a:bodyPr/>
        <a:lstStyle/>
        <a:p>
          <a:endParaRPr lang="es-ES"/>
        </a:p>
      </dgm:t>
    </dgm:pt>
    <dgm:pt modelId="{CB77300B-15C3-42E8-8338-C93925A787CF}">
      <dgm:prSet phldrT="[Texto]" custT="1"/>
      <dgm:spPr/>
      <dgm:t>
        <a:bodyPr/>
        <a:lstStyle/>
        <a:p>
          <a:r>
            <a:rPr lang="it-IT" sz="1600" b="1" noProof="0" dirty="0" smtClean="0"/>
            <a:t>Large Memory</a:t>
          </a:r>
          <a:endParaRPr lang="en-GB" sz="1600" b="1" noProof="0" dirty="0"/>
        </a:p>
      </dgm:t>
    </dgm:pt>
    <dgm:pt modelId="{7A687B55-39C1-42EA-8EBC-79BAEB5D8017}" type="parTrans" cxnId="{D2F18102-05D8-42DF-A3D9-C80A4FA00797}">
      <dgm:prSet/>
      <dgm:spPr/>
      <dgm:t>
        <a:bodyPr/>
        <a:lstStyle/>
        <a:p>
          <a:endParaRPr lang="en-GB"/>
        </a:p>
      </dgm:t>
    </dgm:pt>
    <dgm:pt modelId="{33415345-4C2E-4353-B2C1-98B5C2A4F8B6}" type="sibTrans" cxnId="{D2F18102-05D8-42DF-A3D9-C80A4FA00797}">
      <dgm:prSet/>
      <dgm:spPr/>
      <dgm:t>
        <a:bodyPr/>
        <a:lstStyle/>
        <a:p>
          <a:endParaRPr lang="en-GB"/>
        </a:p>
      </dgm:t>
    </dgm:pt>
    <dgm:pt modelId="{3DDFAD20-F569-430B-9252-46D9AC74D737}">
      <dgm:prSet phldrT="[Texto]" custT="1"/>
      <dgm:spPr/>
      <dgm:t>
        <a:bodyPr/>
        <a:lstStyle/>
        <a:p>
          <a:r>
            <a:rPr lang="en-GB" sz="1900" noProof="0" dirty="0" smtClean="0"/>
            <a:t>Deployment in the </a:t>
          </a:r>
          <a:r>
            <a:rPr lang="en-GB" sz="1900" noProof="0" dirty="0" err="1" smtClean="0"/>
            <a:t>FedCloud</a:t>
          </a:r>
          <a:endParaRPr lang="en-GB" sz="1900" noProof="0" dirty="0"/>
        </a:p>
      </dgm:t>
    </dgm:pt>
    <dgm:pt modelId="{A65A8757-603D-490D-999F-9EE087916729}" type="parTrans" cxnId="{F22C22B1-1324-41F1-9A09-4341CFB6AB1C}">
      <dgm:prSet/>
      <dgm:spPr/>
      <dgm:t>
        <a:bodyPr/>
        <a:lstStyle/>
        <a:p>
          <a:endParaRPr lang="en-GB"/>
        </a:p>
      </dgm:t>
    </dgm:pt>
    <dgm:pt modelId="{3C08DF51-A755-40C0-8D72-99EAB2082256}" type="sibTrans" cxnId="{F22C22B1-1324-41F1-9A09-4341CFB6AB1C}">
      <dgm:prSet/>
      <dgm:spPr/>
      <dgm:t>
        <a:bodyPr/>
        <a:lstStyle/>
        <a:p>
          <a:endParaRPr lang="en-GB"/>
        </a:p>
      </dgm:t>
    </dgm:pt>
    <dgm:pt modelId="{D39258BA-2621-4142-B13E-7326923D55D4}">
      <dgm:prSet phldrT="[Texto]" custT="1"/>
      <dgm:spPr/>
      <dgm:t>
        <a:bodyPr/>
        <a:lstStyle/>
        <a:p>
          <a:r>
            <a:rPr lang="it-IT" sz="1600" b="1" noProof="0" dirty="0" smtClean="0"/>
            <a:t>Web Service</a:t>
          </a:r>
          <a:endParaRPr lang="en-GB" sz="1600" b="1" noProof="0" dirty="0"/>
        </a:p>
      </dgm:t>
    </dgm:pt>
    <dgm:pt modelId="{EE90D8DD-FE03-40A5-9804-79A82F3B0997}" type="parTrans" cxnId="{551F5CC3-345A-4357-B700-2A34DCCC0FA5}">
      <dgm:prSet/>
      <dgm:spPr/>
      <dgm:t>
        <a:bodyPr/>
        <a:lstStyle/>
        <a:p>
          <a:endParaRPr lang="en-GB"/>
        </a:p>
      </dgm:t>
    </dgm:pt>
    <dgm:pt modelId="{AC3A0B65-FF68-411B-BD02-CA6FFCBC1F80}" type="sibTrans" cxnId="{551F5CC3-345A-4357-B700-2A34DCCC0FA5}">
      <dgm:prSet/>
      <dgm:spPr/>
      <dgm:t>
        <a:bodyPr/>
        <a:lstStyle/>
        <a:p>
          <a:endParaRPr lang="en-GB"/>
        </a:p>
      </dgm:t>
    </dgm:pt>
    <dgm:pt modelId="{8849C30C-C12E-724A-885E-DF03434CD769}" type="pres">
      <dgm:prSet presAssocID="{53DE6BF7-D782-7F4C-A42E-7176629894C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882772B1-7901-584A-A5D2-9DAE8A3F5946}" type="pres">
      <dgm:prSet presAssocID="{91DA2045-1738-B648-973E-49B795DD32D0}" presName="linNode" presStyleCnt="0"/>
      <dgm:spPr/>
    </dgm:pt>
    <dgm:pt modelId="{485EE53E-2622-7D42-A4C9-D7F305E1EF21}" type="pres">
      <dgm:prSet presAssocID="{91DA2045-1738-B648-973E-49B795DD32D0}" presName="parentText" presStyleLbl="node1" presStyleIdx="0" presStyleCnt="3" custScaleX="138109" custLinFactNeighborY="-6523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E2056DF-E964-5048-A380-E6EBE5B741FB}" type="pres">
      <dgm:prSet presAssocID="{91DA2045-1738-B648-973E-49B795DD32D0}" presName="descendantText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30A85D9-F3C1-924B-BDCF-A91150CDEECC}" type="pres">
      <dgm:prSet presAssocID="{4DFD0F23-8B77-E740-92E6-2D926FDB12EF}" presName="sp" presStyleCnt="0"/>
      <dgm:spPr/>
    </dgm:pt>
    <dgm:pt modelId="{E425D782-B3CA-3E43-A5C2-E35B35753950}" type="pres">
      <dgm:prSet presAssocID="{3EFECC13-FE4F-2240-816B-14032C136543}" presName="linNode" presStyleCnt="0"/>
      <dgm:spPr/>
    </dgm:pt>
    <dgm:pt modelId="{DBBB9663-FCED-C74C-9916-8B06EA51FFFE}" type="pres">
      <dgm:prSet presAssocID="{3EFECC13-FE4F-2240-816B-14032C136543}" presName="parentText" presStyleLbl="node1" presStyleIdx="1" presStyleCnt="3" custScaleX="138109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6F6B977-D3DD-B441-B4B6-9DA3723DEE4E}" type="pres">
      <dgm:prSet presAssocID="{3EFECC13-FE4F-2240-816B-14032C136543}" presName="descendantText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1D20ED9-3E92-CC47-82E6-ABA98AB55F9E}" type="pres">
      <dgm:prSet presAssocID="{ED1B1219-5ADC-CA4F-8863-F2968686E0FD}" presName="sp" presStyleCnt="0"/>
      <dgm:spPr/>
    </dgm:pt>
    <dgm:pt modelId="{FE79CB4A-2652-45B4-8592-F4735A9C7B05}" type="pres">
      <dgm:prSet presAssocID="{3DDFAD20-F569-430B-9252-46D9AC74D737}" presName="linNode" presStyleCnt="0"/>
      <dgm:spPr/>
    </dgm:pt>
    <dgm:pt modelId="{459ED9AC-3365-4D47-AB35-0C201C7CA26F}" type="pres">
      <dgm:prSet presAssocID="{3DDFAD20-F569-430B-9252-46D9AC74D737}" presName="parentText" presStyleLbl="node1" presStyleIdx="2" presStyleCnt="3" custScaleX="121385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315C4FC0-6255-9E44-8FA2-171D0B7B8BF0}" type="presOf" srcId="{D39258BA-2621-4142-B13E-7326923D55D4}" destId="{3E2056DF-E964-5048-A380-E6EBE5B741FB}" srcOrd="0" destOrd="0" presId="urn:microsoft.com/office/officeart/2005/8/layout/vList5"/>
    <dgm:cxn modelId="{2ECD7303-85A2-144D-8F93-1DFA8802E731}" srcId="{53DE6BF7-D782-7F4C-A42E-7176629894CE}" destId="{91DA2045-1738-B648-973E-49B795DD32D0}" srcOrd="0" destOrd="0" parTransId="{E63BCEB7-D714-3D43-B15C-266BC44120C2}" sibTransId="{4DFD0F23-8B77-E740-92E6-2D926FDB12EF}"/>
    <dgm:cxn modelId="{40193D9D-66F3-9A4D-985C-F8E96B986C73}" type="presOf" srcId="{9C7FFCED-14CE-7644-813A-7A2D024A4965}" destId="{3E2056DF-E964-5048-A380-E6EBE5B741FB}" srcOrd="0" destOrd="1" presId="urn:microsoft.com/office/officeart/2005/8/layout/vList5"/>
    <dgm:cxn modelId="{823F0375-3530-DD4F-8ABF-DCE0876314DC}" type="presOf" srcId="{CB77300B-15C3-42E8-8338-C93925A787CF}" destId="{3E2056DF-E964-5048-A380-E6EBE5B741FB}" srcOrd="0" destOrd="2" presId="urn:microsoft.com/office/officeart/2005/8/layout/vList5"/>
    <dgm:cxn modelId="{1846B74B-51D8-F245-9357-8C0D7C4D0CB9}" type="presOf" srcId="{3DDFAD20-F569-430B-9252-46D9AC74D737}" destId="{459ED9AC-3365-4D47-AB35-0C201C7CA26F}" srcOrd="0" destOrd="0" presId="urn:microsoft.com/office/officeart/2005/8/layout/vList5"/>
    <dgm:cxn modelId="{C4B74E67-5B9E-9E45-8470-4859EB60C54A}" type="presOf" srcId="{91DA2045-1738-B648-973E-49B795DD32D0}" destId="{485EE53E-2622-7D42-A4C9-D7F305E1EF21}" srcOrd="0" destOrd="0" presId="urn:microsoft.com/office/officeart/2005/8/layout/vList5"/>
    <dgm:cxn modelId="{551F5CC3-345A-4357-B700-2A34DCCC0FA5}" srcId="{91DA2045-1738-B648-973E-49B795DD32D0}" destId="{D39258BA-2621-4142-B13E-7326923D55D4}" srcOrd="0" destOrd="0" parTransId="{EE90D8DD-FE03-40A5-9804-79A82F3B0997}" sibTransId="{AC3A0B65-FF68-411B-BD02-CA6FFCBC1F80}"/>
    <dgm:cxn modelId="{B4C49CFD-65DC-E04D-AE22-15CA729D6EC0}" srcId="{53DE6BF7-D782-7F4C-A42E-7176629894CE}" destId="{3EFECC13-FE4F-2240-816B-14032C136543}" srcOrd="1" destOrd="0" parTransId="{F06B5F4C-6662-2D47-91E1-9EF80AA675F4}" sibTransId="{ED1B1219-5ADC-CA4F-8863-F2968686E0FD}"/>
    <dgm:cxn modelId="{D2F18102-05D8-42DF-A3D9-C80A4FA00797}" srcId="{91DA2045-1738-B648-973E-49B795DD32D0}" destId="{CB77300B-15C3-42E8-8338-C93925A787CF}" srcOrd="2" destOrd="0" parTransId="{7A687B55-39C1-42EA-8EBC-79BAEB5D8017}" sibTransId="{33415345-4C2E-4353-B2C1-98B5C2A4F8B6}"/>
    <dgm:cxn modelId="{F22C22B1-1324-41F1-9A09-4341CFB6AB1C}" srcId="{53DE6BF7-D782-7F4C-A42E-7176629894CE}" destId="{3DDFAD20-F569-430B-9252-46D9AC74D737}" srcOrd="2" destOrd="0" parTransId="{A65A8757-603D-490D-999F-9EE087916729}" sibTransId="{3C08DF51-A755-40C0-8D72-99EAB2082256}"/>
    <dgm:cxn modelId="{EAFAA9D0-4FDC-CD4A-99C8-CD8BD46ED490}" srcId="{91DA2045-1738-B648-973E-49B795DD32D0}" destId="{9C7FFCED-14CE-7644-813A-7A2D024A4965}" srcOrd="1" destOrd="0" parTransId="{A67FD237-52A2-D944-8D86-5EEF5A500314}" sibTransId="{6313EDA3-71D3-1B41-93DB-49E01C857D77}"/>
    <dgm:cxn modelId="{3B067774-9F12-F646-A28F-63A8F0D5950C}" srcId="{3EFECC13-FE4F-2240-816B-14032C136543}" destId="{AA4356EB-692D-284F-98C1-2B6937442E3F}" srcOrd="0" destOrd="0" parTransId="{9AF81E5B-B8A7-D841-BF01-9E90A1AE4FCB}" sibTransId="{9F889DBB-9D0C-E047-8479-B8DBA34F54FE}"/>
    <dgm:cxn modelId="{EFBE32A8-B922-E446-8A84-F74D07E88C8C}" type="presOf" srcId="{3EFECC13-FE4F-2240-816B-14032C136543}" destId="{DBBB9663-FCED-C74C-9916-8B06EA51FFFE}" srcOrd="0" destOrd="0" presId="urn:microsoft.com/office/officeart/2005/8/layout/vList5"/>
    <dgm:cxn modelId="{F56FE927-ACDA-BC47-BFB0-7E8AC5AB2F35}" type="presOf" srcId="{53DE6BF7-D782-7F4C-A42E-7176629894CE}" destId="{8849C30C-C12E-724A-885E-DF03434CD769}" srcOrd="0" destOrd="0" presId="urn:microsoft.com/office/officeart/2005/8/layout/vList5"/>
    <dgm:cxn modelId="{6F991D73-F866-1349-82AE-BBFC12FE3178}" type="presOf" srcId="{AA4356EB-692D-284F-98C1-2B6937442E3F}" destId="{B6F6B977-D3DD-B441-B4B6-9DA3723DEE4E}" srcOrd="0" destOrd="0" presId="urn:microsoft.com/office/officeart/2005/8/layout/vList5"/>
    <dgm:cxn modelId="{B9F84D4B-F107-2545-A410-FEBB8D7ED940}" type="presParOf" srcId="{8849C30C-C12E-724A-885E-DF03434CD769}" destId="{882772B1-7901-584A-A5D2-9DAE8A3F5946}" srcOrd="0" destOrd="0" presId="urn:microsoft.com/office/officeart/2005/8/layout/vList5"/>
    <dgm:cxn modelId="{0513E45F-DD6C-804E-96E9-899D5F3375D3}" type="presParOf" srcId="{882772B1-7901-584A-A5D2-9DAE8A3F5946}" destId="{485EE53E-2622-7D42-A4C9-D7F305E1EF21}" srcOrd="0" destOrd="0" presId="urn:microsoft.com/office/officeart/2005/8/layout/vList5"/>
    <dgm:cxn modelId="{E0A4EEA3-364B-F347-97B5-E14770D5C676}" type="presParOf" srcId="{882772B1-7901-584A-A5D2-9DAE8A3F5946}" destId="{3E2056DF-E964-5048-A380-E6EBE5B741FB}" srcOrd="1" destOrd="0" presId="urn:microsoft.com/office/officeart/2005/8/layout/vList5"/>
    <dgm:cxn modelId="{2546EB64-2DC8-4C47-98DB-25E059C225EB}" type="presParOf" srcId="{8849C30C-C12E-724A-885E-DF03434CD769}" destId="{E30A85D9-F3C1-924B-BDCF-A91150CDEECC}" srcOrd="1" destOrd="0" presId="urn:microsoft.com/office/officeart/2005/8/layout/vList5"/>
    <dgm:cxn modelId="{C98EBBC0-96D7-0645-86B2-E243075C1464}" type="presParOf" srcId="{8849C30C-C12E-724A-885E-DF03434CD769}" destId="{E425D782-B3CA-3E43-A5C2-E35B35753950}" srcOrd="2" destOrd="0" presId="urn:microsoft.com/office/officeart/2005/8/layout/vList5"/>
    <dgm:cxn modelId="{6FC68143-CEB3-EF45-A043-844909E0DEF5}" type="presParOf" srcId="{E425D782-B3CA-3E43-A5C2-E35B35753950}" destId="{DBBB9663-FCED-C74C-9916-8B06EA51FFFE}" srcOrd="0" destOrd="0" presId="urn:microsoft.com/office/officeart/2005/8/layout/vList5"/>
    <dgm:cxn modelId="{106BF9C1-B821-BF4D-AE0B-894F2010BF1F}" type="presParOf" srcId="{E425D782-B3CA-3E43-A5C2-E35B35753950}" destId="{B6F6B977-D3DD-B441-B4B6-9DA3723DEE4E}" srcOrd="1" destOrd="0" presId="urn:microsoft.com/office/officeart/2005/8/layout/vList5"/>
    <dgm:cxn modelId="{E72F0B12-3BE8-7744-AE71-656353A263A6}" type="presParOf" srcId="{8849C30C-C12E-724A-885E-DF03434CD769}" destId="{11D20ED9-3E92-CC47-82E6-ABA98AB55F9E}" srcOrd="3" destOrd="0" presId="urn:microsoft.com/office/officeart/2005/8/layout/vList5"/>
    <dgm:cxn modelId="{68EF1214-7961-4140-A02D-DCBA7A970105}" type="presParOf" srcId="{8849C30C-C12E-724A-885E-DF03434CD769}" destId="{FE79CB4A-2652-45B4-8592-F4735A9C7B05}" srcOrd="4" destOrd="0" presId="urn:microsoft.com/office/officeart/2005/8/layout/vList5"/>
    <dgm:cxn modelId="{9E8323C2-C47E-ED43-9D18-FDE4CB30A920}" type="presParOf" srcId="{FE79CB4A-2652-45B4-8592-F4735A9C7B05}" destId="{459ED9AC-3365-4D47-AB35-0C201C7CA26F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3DE6BF7-D782-7F4C-A42E-7176629894CE}" type="doc">
      <dgm:prSet loTypeId="urn:microsoft.com/office/officeart/2005/8/layout/vList5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91DA2045-1738-B648-973E-49B795DD32D0}">
      <dgm:prSet phldrT="[Texto]" custT="1"/>
      <dgm:spPr/>
      <dgm:t>
        <a:bodyPr/>
        <a:lstStyle/>
        <a:p>
          <a:r>
            <a:rPr lang="it-IT" sz="1900" noProof="0" dirty="0" err="1" smtClean="0"/>
            <a:t>Usage</a:t>
          </a:r>
          <a:r>
            <a:rPr lang="it-IT" sz="1900" noProof="0" dirty="0" smtClean="0"/>
            <a:t> Model</a:t>
          </a:r>
          <a:endParaRPr lang="en-GB" sz="1900" noProof="0" dirty="0"/>
        </a:p>
      </dgm:t>
    </dgm:pt>
    <dgm:pt modelId="{E63BCEB7-D714-3D43-B15C-266BC44120C2}" type="parTrans" cxnId="{2ECD7303-85A2-144D-8F93-1DFA8802E731}">
      <dgm:prSet/>
      <dgm:spPr/>
      <dgm:t>
        <a:bodyPr/>
        <a:lstStyle/>
        <a:p>
          <a:endParaRPr lang="es-ES"/>
        </a:p>
      </dgm:t>
    </dgm:pt>
    <dgm:pt modelId="{4DFD0F23-8B77-E740-92E6-2D926FDB12EF}" type="sibTrans" cxnId="{2ECD7303-85A2-144D-8F93-1DFA8802E731}">
      <dgm:prSet/>
      <dgm:spPr/>
      <dgm:t>
        <a:bodyPr/>
        <a:lstStyle/>
        <a:p>
          <a:endParaRPr lang="es-ES"/>
        </a:p>
      </dgm:t>
    </dgm:pt>
    <dgm:pt modelId="{3EFECC13-FE4F-2240-816B-14032C136543}">
      <dgm:prSet phldrT="[Texto]" custT="1"/>
      <dgm:spPr/>
      <dgm:t>
        <a:bodyPr/>
        <a:lstStyle/>
        <a:p>
          <a:r>
            <a:rPr lang="en-GB" sz="1900" noProof="0" dirty="0" smtClean="0"/>
            <a:t>Scientific Disciplines</a:t>
          </a:r>
          <a:endParaRPr lang="en-GB" sz="1900" noProof="0" dirty="0"/>
        </a:p>
      </dgm:t>
    </dgm:pt>
    <dgm:pt modelId="{F06B5F4C-6662-2D47-91E1-9EF80AA675F4}" type="parTrans" cxnId="{B4C49CFD-65DC-E04D-AE22-15CA729D6EC0}">
      <dgm:prSet/>
      <dgm:spPr/>
      <dgm:t>
        <a:bodyPr/>
        <a:lstStyle/>
        <a:p>
          <a:endParaRPr lang="es-ES"/>
        </a:p>
      </dgm:t>
    </dgm:pt>
    <dgm:pt modelId="{ED1B1219-5ADC-CA4F-8863-F2968686E0FD}" type="sibTrans" cxnId="{B4C49CFD-65DC-E04D-AE22-15CA729D6EC0}">
      <dgm:prSet/>
      <dgm:spPr/>
      <dgm:t>
        <a:bodyPr/>
        <a:lstStyle/>
        <a:p>
          <a:endParaRPr lang="es-ES"/>
        </a:p>
      </dgm:t>
    </dgm:pt>
    <dgm:pt modelId="{AA4356EB-692D-284F-98C1-2B6937442E3F}">
      <dgm:prSet phldrT="[Texto]" custT="1"/>
      <dgm:spPr/>
      <dgm:t>
        <a:bodyPr/>
        <a:lstStyle/>
        <a:p>
          <a:r>
            <a:rPr lang="it-IT" sz="1600" b="1" noProof="0" dirty="0" smtClean="0"/>
            <a:t>Digital Archives</a:t>
          </a:r>
          <a:endParaRPr lang="en-GB" sz="1600" b="1" noProof="0" dirty="0"/>
        </a:p>
      </dgm:t>
    </dgm:pt>
    <dgm:pt modelId="{9AF81E5B-B8A7-D841-BF01-9E90A1AE4FCB}" type="parTrans" cxnId="{3B067774-9F12-F646-A28F-63A8F0D5950C}">
      <dgm:prSet/>
      <dgm:spPr/>
      <dgm:t>
        <a:bodyPr/>
        <a:lstStyle/>
        <a:p>
          <a:endParaRPr lang="es-ES"/>
        </a:p>
      </dgm:t>
    </dgm:pt>
    <dgm:pt modelId="{9F889DBB-9D0C-E047-8479-B8DBA34F54FE}" type="sibTrans" cxnId="{3B067774-9F12-F646-A28F-63A8F0D5950C}">
      <dgm:prSet/>
      <dgm:spPr/>
      <dgm:t>
        <a:bodyPr/>
        <a:lstStyle/>
        <a:p>
          <a:endParaRPr lang="es-ES"/>
        </a:p>
      </dgm:t>
    </dgm:pt>
    <dgm:pt modelId="{3DDFAD20-F569-430B-9252-46D9AC74D737}">
      <dgm:prSet phldrT="[Texto]" custT="1"/>
      <dgm:spPr/>
      <dgm:t>
        <a:bodyPr/>
        <a:lstStyle/>
        <a:p>
          <a:r>
            <a:rPr lang="en-GB" sz="1900" noProof="0" dirty="0" smtClean="0"/>
            <a:t>Deployment in the </a:t>
          </a:r>
          <a:r>
            <a:rPr lang="en-GB" sz="1900" noProof="0" dirty="0" err="1" smtClean="0"/>
            <a:t>FedCloud</a:t>
          </a:r>
          <a:endParaRPr lang="en-GB" sz="1900" noProof="0" dirty="0"/>
        </a:p>
      </dgm:t>
    </dgm:pt>
    <dgm:pt modelId="{A65A8757-603D-490D-999F-9EE087916729}" type="parTrans" cxnId="{F22C22B1-1324-41F1-9A09-4341CFB6AB1C}">
      <dgm:prSet/>
      <dgm:spPr/>
      <dgm:t>
        <a:bodyPr/>
        <a:lstStyle/>
        <a:p>
          <a:endParaRPr lang="en-GB"/>
        </a:p>
      </dgm:t>
    </dgm:pt>
    <dgm:pt modelId="{3C08DF51-A755-40C0-8D72-99EAB2082256}" type="sibTrans" cxnId="{F22C22B1-1324-41F1-9A09-4341CFB6AB1C}">
      <dgm:prSet/>
      <dgm:spPr/>
      <dgm:t>
        <a:bodyPr/>
        <a:lstStyle/>
        <a:p>
          <a:endParaRPr lang="en-GB"/>
        </a:p>
      </dgm:t>
    </dgm:pt>
    <dgm:pt modelId="{D39258BA-2621-4142-B13E-7326923D55D4}">
      <dgm:prSet phldrT="[Texto]" custT="1"/>
      <dgm:spPr/>
      <dgm:t>
        <a:bodyPr/>
        <a:lstStyle/>
        <a:p>
          <a:r>
            <a:rPr lang="it-IT" sz="1600" b="1" noProof="0" dirty="0" smtClean="0"/>
            <a:t>Web Service</a:t>
          </a:r>
          <a:endParaRPr lang="en-GB" sz="1600" b="1" noProof="0" dirty="0"/>
        </a:p>
      </dgm:t>
    </dgm:pt>
    <dgm:pt modelId="{EE90D8DD-FE03-40A5-9804-79A82F3B0997}" type="parTrans" cxnId="{551F5CC3-345A-4357-B700-2A34DCCC0FA5}">
      <dgm:prSet/>
      <dgm:spPr/>
      <dgm:t>
        <a:bodyPr/>
        <a:lstStyle/>
        <a:p>
          <a:endParaRPr lang="en-GB"/>
        </a:p>
      </dgm:t>
    </dgm:pt>
    <dgm:pt modelId="{AC3A0B65-FF68-411B-BD02-CA6FFCBC1F80}" type="sibTrans" cxnId="{551F5CC3-345A-4357-B700-2A34DCCC0FA5}">
      <dgm:prSet/>
      <dgm:spPr/>
      <dgm:t>
        <a:bodyPr/>
        <a:lstStyle/>
        <a:p>
          <a:endParaRPr lang="en-GB"/>
        </a:p>
      </dgm:t>
    </dgm:pt>
    <dgm:pt modelId="{8849C30C-C12E-724A-885E-DF03434CD769}" type="pres">
      <dgm:prSet presAssocID="{53DE6BF7-D782-7F4C-A42E-7176629894C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882772B1-7901-584A-A5D2-9DAE8A3F5946}" type="pres">
      <dgm:prSet presAssocID="{91DA2045-1738-B648-973E-49B795DD32D0}" presName="linNode" presStyleCnt="0"/>
      <dgm:spPr/>
    </dgm:pt>
    <dgm:pt modelId="{485EE53E-2622-7D42-A4C9-D7F305E1EF21}" type="pres">
      <dgm:prSet presAssocID="{91DA2045-1738-B648-973E-49B795DD32D0}" presName="parentText" presStyleLbl="node1" presStyleIdx="0" presStyleCnt="3" custScaleX="138109" custLinFactNeighborY="-6523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E2056DF-E964-5048-A380-E6EBE5B741FB}" type="pres">
      <dgm:prSet presAssocID="{91DA2045-1738-B648-973E-49B795DD32D0}" presName="descendantText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30A85D9-F3C1-924B-BDCF-A91150CDEECC}" type="pres">
      <dgm:prSet presAssocID="{4DFD0F23-8B77-E740-92E6-2D926FDB12EF}" presName="sp" presStyleCnt="0"/>
      <dgm:spPr/>
    </dgm:pt>
    <dgm:pt modelId="{E425D782-B3CA-3E43-A5C2-E35B35753950}" type="pres">
      <dgm:prSet presAssocID="{3EFECC13-FE4F-2240-816B-14032C136543}" presName="linNode" presStyleCnt="0"/>
      <dgm:spPr/>
    </dgm:pt>
    <dgm:pt modelId="{DBBB9663-FCED-C74C-9916-8B06EA51FFFE}" type="pres">
      <dgm:prSet presAssocID="{3EFECC13-FE4F-2240-816B-14032C136543}" presName="parentText" presStyleLbl="node1" presStyleIdx="1" presStyleCnt="3" custScaleX="138109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6F6B977-D3DD-B441-B4B6-9DA3723DEE4E}" type="pres">
      <dgm:prSet presAssocID="{3EFECC13-FE4F-2240-816B-14032C136543}" presName="descendantText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1D20ED9-3E92-CC47-82E6-ABA98AB55F9E}" type="pres">
      <dgm:prSet presAssocID="{ED1B1219-5ADC-CA4F-8863-F2968686E0FD}" presName="sp" presStyleCnt="0"/>
      <dgm:spPr/>
    </dgm:pt>
    <dgm:pt modelId="{FE79CB4A-2652-45B4-8592-F4735A9C7B05}" type="pres">
      <dgm:prSet presAssocID="{3DDFAD20-F569-430B-9252-46D9AC74D737}" presName="linNode" presStyleCnt="0"/>
      <dgm:spPr/>
    </dgm:pt>
    <dgm:pt modelId="{459ED9AC-3365-4D47-AB35-0C201C7CA26F}" type="pres">
      <dgm:prSet presAssocID="{3DDFAD20-F569-430B-9252-46D9AC74D737}" presName="parentText" presStyleLbl="node1" presStyleIdx="2" presStyleCnt="3" custScaleX="121385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E813D79B-3EA6-8346-BDBF-0E38F349580A}" type="presOf" srcId="{3DDFAD20-F569-430B-9252-46D9AC74D737}" destId="{459ED9AC-3365-4D47-AB35-0C201C7CA26F}" srcOrd="0" destOrd="0" presId="urn:microsoft.com/office/officeart/2005/8/layout/vList5"/>
    <dgm:cxn modelId="{2ECD7303-85A2-144D-8F93-1DFA8802E731}" srcId="{53DE6BF7-D782-7F4C-A42E-7176629894CE}" destId="{91DA2045-1738-B648-973E-49B795DD32D0}" srcOrd="0" destOrd="0" parTransId="{E63BCEB7-D714-3D43-B15C-266BC44120C2}" sibTransId="{4DFD0F23-8B77-E740-92E6-2D926FDB12EF}"/>
    <dgm:cxn modelId="{551F5CC3-345A-4357-B700-2A34DCCC0FA5}" srcId="{91DA2045-1738-B648-973E-49B795DD32D0}" destId="{D39258BA-2621-4142-B13E-7326923D55D4}" srcOrd="0" destOrd="0" parTransId="{EE90D8DD-FE03-40A5-9804-79A82F3B0997}" sibTransId="{AC3A0B65-FF68-411B-BD02-CA6FFCBC1F80}"/>
    <dgm:cxn modelId="{B4C49CFD-65DC-E04D-AE22-15CA729D6EC0}" srcId="{53DE6BF7-D782-7F4C-A42E-7176629894CE}" destId="{3EFECC13-FE4F-2240-816B-14032C136543}" srcOrd="1" destOrd="0" parTransId="{F06B5F4C-6662-2D47-91E1-9EF80AA675F4}" sibTransId="{ED1B1219-5ADC-CA4F-8863-F2968686E0FD}"/>
    <dgm:cxn modelId="{6E31C56A-B5DE-2E4C-8E87-577549223150}" type="presOf" srcId="{3EFECC13-FE4F-2240-816B-14032C136543}" destId="{DBBB9663-FCED-C74C-9916-8B06EA51FFFE}" srcOrd="0" destOrd="0" presId="urn:microsoft.com/office/officeart/2005/8/layout/vList5"/>
    <dgm:cxn modelId="{54269D50-F2FF-244B-BDE5-8EE1680221CC}" type="presOf" srcId="{AA4356EB-692D-284F-98C1-2B6937442E3F}" destId="{B6F6B977-D3DD-B441-B4B6-9DA3723DEE4E}" srcOrd="0" destOrd="0" presId="urn:microsoft.com/office/officeart/2005/8/layout/vList5"/>
    <dgm:cxn modelId="{F22C22B1-1324-41F1-9A09-4341CFB6AB1C}" srcId="{53DE6BF7-D782-7F4C-A42E-7176629894CE}" destId="{3DDFAD20-F569-430B-9252-46D9AC74D737}" srcOrd="2" destOrd="0" parTransId="{A65A8757-603D-490D-999F-9EE087916729}" sibTransId="{3C08DF51-A755-40C0-8D72-99EAB2082256}"/>
    <dgm:cxn modelId="{DBD6A765-0D5F-7642-AE07-F99A1F64EE40}" type="presOf" srcId="{53DE6BF7-D782-7F4C-A42E-7176629894CE}" destId="{8849C30C-C12E-724A-885E-DF03434CD769}" srcOrd="0" destOrd="0" presId="urn:microsoft.com/office/officeart/2005/8/layout/vList5"/>
    <dgm:cxn modelId="{8FDE01F7-9E8B-2C43-BDAB-D56FE792D724}" type="presOf" srcId="{91DA2045-1738-B648-973E-49B795DD32D0}" destId="{485EE53E-2622-7D42-A4C9-D7F305E1EF21}" srcOrd="0" destOrd="0" presId="urn:microsoft.com/office/officeart/2005/8/layout/vList5"/>
    <dgm:cxn modelId="{3B067774-9F12-F646-A28F-63A8F0D5950C}" srcId="{3EFECC13-FE4F-2240-816B-14032C136543}" destId="{AA4356EB-692D-284F-98C1-2B6937442E3F}" srcOrd="0" destOrd="0" parTransId="{9AF81E5B-B8A7-D841-BF01-9E90A1AE4FCB}" sibTransId="{9F889DBB-9D0C-E047-8479-B8DBA34F54FE}"/>
    <dgm:cxn modelId="{193D694A-9BFA-4248-B96B-BA4E0F07B9B1}" type="presOf" srcId="{D39258BA-2621-4142-B13E-7326923D55D4}" destId="{3E2056DF-E964-5048-A380-E6EBE5B741FB}" srcOrd="0" destOrd="0" presId="urn:microsoft.com/office/officeart/2005/8/layout/vList5"/>
    <dgm:cxn modelId="{066C92BE-CAAF-EA40-8AAF-97CC4C7F636D}" type="presParOf" srcId="{8849C30C-C12E-724A-885E-DF03434CD769}" destId="{882772B1-7901-584A-A5D2-9DAE8A3F5946}" srcOrd="0" destOrd="0" presId="urn:microsoft.com/office/officeart/2005/8/layout/vList5"/>
    <dgm:cxn modelId="{36B8EF40-1DA1-8548-B2B7-F824E429F4C2}" type="presParOf" srcId="{882772B1-7901-584A-A5D2-9DAE8A3F5946}" destId="{485EE53E-2622-7D42-A4C9-D7F305E1EF21}" srcOrd="0" destOrd="0" presId="urn:microsoft.com/office/officeart/2005/8/layout/vList5"/>
    <dgm:cxn modelId="{DA21CDC2-2009-4847-8427-198C4A7E8FE5}" type="presParOf" srcId="{882772B1-7901-584A-A5D2-9DAE8A3F5946}" destId="{3E2056DF-E964-5048-A380-E6EBE5B741FB}" srcOrd="1" destOrd="0" presId="urn:microsoft.com/office/officeart/2005/8/layout/vList5"/>
    <dgm:cxn modelId="{68BDD72E-7808-6A4D-81E4-0F0430040E43}" type="presParOf" srcId="{8849C30C-C12E-724A-885E-DF03434CD769}" destId="{E30A85D9-F3C1-924B-BDCF-A91150CDEECC}" srcOrd="1" destOrd="0" presId="urn:microsoft.com/office/officeart/2005/8/layout/vList5"/>
    <dgm:cxn modelId="{2C58EC70-2228-8347-B52D-69EFD798A864}" type="presParOf" srcId="{8849C30C-C12E-724A-885E-DF03434CD769}" destId="{E425D782-B3CA-3E43-A5C2-E35B35753950}" srcOrd="2" destOrd="0" presId="urn:microsoft.com/office/officeart/2005/8/layout/vList5"/>
    <dgm:cxn modelId="{E81DA35C-134E-2F43-B872-691276AF2CD8}" type="presParOf" srcId="{E425D782-B3CA-3E43-A5C2-E35B35753950}" destId="{DBBB9663-FCED-C74C-9916-8B06EA51FFFE}" srcOrd="0" destOrd="0" presId="urn:microsoft.com/office/officeart/2005/8/layout/vList5"/>
    <dgm:cxn modelId="{9D837A63-A912-A845-9256-0336108A8A72}" type="presParOf" srcId="{E425D782-B3CA-3E43-A5C2-E35B35753950}" destId="{B6F6B977-D3DD-B441-B4B6-9DA3723DEE4E}" srcOrd="1" destOrd="0" presId="urn:microsoft.com/office/officeart/2005/8/layout/vList5"/>
    <dgm:cxn modelId="{3DA5C799-3D82-7A4A-86F6-1909553EE214}" type="presParOf" srcId="{8849C30C-C12E-724A-885E-DF03434CD769}" destId="{11D20ED9-3E92-CC47-82E6-ABA98AB55F9E}" srcOrd="3" destOrd="0" presId="urn:microsoft.com/office/officeart/2005/8/layout/vList5"/>
    <dgm:cxn modelId="{EFE60FA7-82ED-F54C-BC4C-1EB233BBD164}" type="presParOf" srcId="{8849C30C-C12E-724A-885E-DF03434CD769}" destId="{FE79CB4A-2652-45B4-8592-F4735A9C7B05}" srcOrd="4" destOrd="0" presId="urn:microsoft.com/office/officeart/2005/8/layout/vList5"/>
    <dgm:cxn modelId="{ADE76BD6-297B-154D-9DF3-8430F7476297}" type="presParOf" srcId="{FE79CB4A-2652-45B4-8592-F4735A9C7B05}" destId="{459ED9AC-3365-4D47-AB35-0C201C7CA26F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3DE6BF7-D782-7F4C-A42E-7176629894CE}" type="doc">
      <dgm:prSet loTypeId="urn:microsoft.com/office/officeart/2005/8/layout/vList5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91DA2045-1738-B648-973E-49B795DD32D0}">
      <dgm:prSet phldrT="[Texto]" custT="1"/>
      <dgm:spPr/>
      <dgm:t>
        <a:bodyPr/>
        <a:lstStyle/>
        <a:p>
          <a:r>
            <a:rPr lang="en-GB" sz="1600" dirty="0" smtClean="0"/>
            <a:t>Catania</a:t>
          </a:r>
          <a:br>
            <a:rPr lang="en-GB" sz="1600" dirty="0" smtClean="0"/>
          </a:br>
          <a:r>
            <a:rPr lang="en-GB" sz="1600" dirty="0" smtClean="0"/>
            <a:t>Science Gateway</a:t>
          </a:r>
          <a:endParaRPr lang="en-GB" sz="1600" noProof="0" dirty="0"/>
        </a:p>
      </dgm:t>
    </dgm:pt>
    <dgm:pt modelId="{E63BCEB7-D714-3D43-B15C-266BC44120C2}" type="parTrans" cxnId="{2ECD7303-85A2-144D-8F93-1DFA8802E731}">
      <dgm:prSet/>
      <dgm:spPr/>
      <dgm:t>
        <a:bodyPr/>
        <a:lstStyle/>
        <a:p>
          <a:endParaRPr lang="es-ES"/>
        </a:p>
      </dgm:t>
    </dgm:pt>
    <dgm:pt modelId="{4DFD0F23-8B77-E740-92E6-2D926FDB12EF}" type="sibTrans" cxnId="{2ECD7303-85A2-144D-8F93-1DFA8802E731}">
      <dgm:prSet/>
      <dgm:spPr/>
      <dgm:t>
        <a:bodyPr/>
        <a:lstStyle/>
        <a:p>
          <a:endParaRPr lang="es-ES"/>
        </a:p>
      </dgm:t>
    </dgm:pt>
    <dgm:pt modelId="{3EFECC13-FE4F-2240-816B-14032C136543}">
      <dgm:prSet phldrT="[Texto]" custT="1"/>
      <dgm:spPr/>
      <dgm:t>
        <a:bodyPr/>
        <a:lstStyle/>
        <a:p>
          <a:r>
            <a:rPr lang="en-GB" sz="1600" noProof="0" dirty="0" smtClean="0"/>
            <a:t>Slipstream</a:t>
          </a:r>
          <a:endParaRPr lang="en-GB" sz="1800" noProof="0" dirty="0"/>
        </a:p>
      </dgm:t>
    </dgm:pt>
    <dgm:pt modelId="{F06B5F4C-6662-2D47-91E1-9EF80AA675F4}" type="parTrans" cxnId="{B4C49CFD-65DC-E04D-AE22-15CA729D6EC0}">
      <dgm:prSet/>
      <dgm:spPr/>
      <dgm:t>
        <a:bodyPr/>
        <a:lstStyle/>
        <a:p>
          <a:endParaRPr lang="es-ES"/>
        </a:p>
      </dgm:t>
    </dgm:pt>
    <dgm:pt modelId="{ED1B1219-5ADC-CA4F-8863-F2968686E0FD}" type="sibTrans" cxnId="{B4C49CFD-65DC-E04D-AE22-15CA729D6EC0}">
      <dgm:prSet/>
      <dgm:spPr/>
      <dgm:t>
        <a:bodyPr/>
        <a:lstStyle/>
        <a:p>
          <a:endParaRPr lang="es-ES"/>
        </a:p>
      </dgm:t>
    </dgm:pt>
    <dgm:pt modelId="{84A79093-DE52-A445-BF25-7E479107B21F}">
      <dgm:prSet phldrT="[Texto]" custT="1"/>
      <dgm:spPr/>
      <dgm:t>
        <a:bodyPr/>
        <a:lstStyle/>
        <a:p>
          <a:r>
            <a:rPr lang="en-GB" sz="1600" dirty="0" smtClean="0"/>
            <a:t>COMPSs</a:t>
          </a:r>
          <a:endParaRPr lang="en-GB" sz="1800" noProof="0" dirty="0"/>
        </a:p>
      </dgm:t>
    </dgm:pt>
    <dgm:pt modelId="{F6A788F2-B00D-794A-B4AD-AB4EC5A56CCB}" type="parTrans" cxnId="{255DCE1F-B7B5-BF49-967C-3AB8E6A49A14}">
      <dgm:prSet/>
      <dgm:spPr/>
      <dgm:t>
        <a:bodyPr/>
        <a:lstStyle/>
        <a:p>
          <a:endParaRPr lang="es-ES"/>
        </a:p>
      </dgm:t>
    </dgm:pt>
    <dgm:pt modelId="{FFD7A98C-B5B9-2C40-BD43-1B9FBCA16BEB}" type="sibTrans" cxnId="{255DCE1F-B7B5-BF49-967C-3AB8E6A49A14}">
      <dgm:prSet/>
      <dgm:spPr/>
      <dgm:t>
        <a:bodyPr/>
        <a:lstStyle/>
        <a:p>
          <a:endParaRPr lang="es-ES"/>
        </a:p>
      </dgm:t>
    </dgm:pt>
    <dgm:pt modelId="{8849C30C-C12E-724A-885E-DF03434CD769}" type="pres">
      <dgm:prSet presAssocID="{53DE6BF7-D782-7F4C-A42E-7176629894C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882772B1-7901-584A-A5D2-9DAE8A3F5946}" type="pres">
      <dgm:prSet presAssocID="{91DA2045-1738-B648-973E-49B795DD32D0}" presName="linNode" presStyleCnt="0"/>
      <dgm:spPr/>
    </dgm:pt>
    <dgm:pt modelId="{485EE53E-2622-7D42-A4C9-D7F305E1EF21}" type="pres">
      <dgm:prSet presAssocID="{91DA2045-1738-B648-973E-49B795DD32D0}" presName="parentText" presStyleLbl="node1" presStyleIdx="0" presStyleCnt="3" custLinFactNeighborY="-8774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30A85D9-F3C1-924B-BDCF-A91150CDEECC}" type="pres">
      <dgm:prSet presAssocID="{4DFD0F23-8B77-E740-92E6-2D926FDB12EF}" presName="sp" presStyleCnt="0"/>
      <dgm:spPr/>
    </dgm:pt>
    <dgm:pt modelId="{E425D782-B3CA-3E43-A5C2-E35B35753950}" type="pres">
      <dgm:prSet presAssocID="{3EFECC13-FE4F-2240-816B-14032C136543}" presName="linNode" presStyleCnt="0"/>
      <dgm:spPr/>
    </dgm:pt>
    <dgm:pt modelId="{DBBB9663-FCED-C74C-9916-8B06EA51FFFE}" type="pres">
      <dgm:prSet presAssocID="{3EFECC13-FE4F-2240-816B-14032C136543}" presName="parentText" presStyleLbl="node1" presStyleIdx="1" presStyleCnt="3" custLinFactNeighborY="532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1D20ED9-3E92-CC47-82E6-ABA98AB55F9E}" type="pres">
      <dgm:prSet presAssocID="{ED1B1219-5ADC-CA4F-8863-F2968686E0FD}" presName="sp" presStyleCnt="0"/>
      <dgm:spPr/>
    </dgm:pt>
    <dgm:pt modelId="{F1E89154-4D47-164E-96D6-75F18E86A916}" type="pres">
      <dgm:prSet presAssocID="{84A79093-DE52-A445-BF25-7E479107B21F}" presName="linNode" presStyleCnt="0"/>
      <dgm:spPr/>
    </dgm:pt>
    <dgm:pt modelId="{5E680ADE-353C-CB48-9D0E-4EBB4FEEBAF5}" type="pres">
      <dgm:prSet presAssocID="{84A79093-DE52-A445-BF25-7E479107B21F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0CAA1126-E00A-45F7-A53E-81C9F8D9BB12}" type="presOf" srcId="{84A79093-DE52-A445-BF25-7E479107B21F}" destId="{5E680ADE-353C-CB48-9D0E-4EBB4FEEBAF5}" srcOrd="0" destOrd="0" presId="urn:microsoft.com/office/officeart/2005/8/layout/vList5"/>
    <dgm:cxn modelId="{255DCE1F-B7B5-BF49-967C-3AB8E6A49A14}" srcId="{53DE6BF7-D782-7F4C-A42E-7176629894CE}" destId="{84A79093-DE52-A445-BF25-7E479107B21F}" srcOrd="2" destOrd="0" parTransId="{F6A788F2-B00D-794A-B4AD-AB4EC5A56CCB}" sibTransId="{FFD7A98C-B5B9-2C40-BD43-1B9FBCA16BEB}"/>
    <dgm:cxn modelId="{80B02104-B139-419C-8A26-255FC6D6CFA9}" type="presOf" srcId="{91DA2045-1738-B648-973E-49B795DD32D0}" destId="{485EE53E-2622-7D42-A4C9-D7F305E1EF21}" srcOrd="0" destOrd="0" presId="urn:microsoft.com/office/officeart/2005/8/layout/vList5"/>
    <dgm:cxn modelId="{59F90993-24C4-487C-A81F-57353C7F7DE8}" type="presOf" srcId="{3EFECC13-FE4F-2240-816B-14032C136543}" destId="{DBBB9663-FCED-C74C-9916-8B06EA51FFFE}" srcOrd="0" destOrd="0" presId="urn:microsoft.com/office/officeart/2005/8/layout/vList5"/>
    <dgm:cxn modelId="{2ECD7303-85A2-144D-8F93-1DFA8802E731}" srcId="{53DE6BF7-D782-7F4C-A42E-7176629894CE}" destId="{91DA2045-1738-B648-973E-49B795DD32D0}" srcOrd="0" destOrd="0" parTransId="{E63BCEB7-D714-3D43-B15C-266BC44120C2}" sibTransId="{4DFD0F23-8B77-E740-92E6-2D926FDB12EF}"/>
    <dgm:cxn modelId="{C92C3B9D-7E4E-4713-B5E1-937BC6947BF9}" type="presOf" srcId="{53DE6BF7-D782-7F4C-A42E-7176629894CE}" destId="{8849C30C-C12E-724A-885E-DF03434CD769}" srcOrd="0" destOrd="0" presId="urn:microsoft.com/office/officeart/2005/8/layout/vList5"/>
    <dgm:cxn modelId="{B4C49CFD-65DC-E04D-AE22-15CA729D6EC0}" srcId="{53DE6BF7-D782-7F4C-A42E-7176629894CE}" destId="{3EFECC13-FE4F-2240-816B-14032C136543}" srcOrd="1" destOrd="0" parTransId="{F06B5F4C-6662-2D47-91E1-9EF80AA675F4}" sibTransId="{ED1B1219-5ADC-CA4F-8863-F2968686E0FD}"/>
    <dgm:cxn modelId="{3CB3E1E8-296D-4AEE-8A9E-109D3F7EDF71}" type="presParOf" srcId="{8849C30C-C12E-724A-885E-DF03434CD769}" destId="{882772B1-7901-584A-A5D2-9DAE8A3F5946}" srcOrd="0" destOrd="0" presId="urn:microsoft.com/office/officeart/2005/8/layout/vList5"/>
    <dgm:cxn modelId="{45F88579-572C-4923-88C4-1C253110239E}" type="presParOf" srcId="{882772B1-7901-584A-A5D2-9DAE8A3F5946}" destId="{485EE53E-2622-7D42-A4C9-D7F305E1EF21}" srcOrd="0" destOrd="0" presId="urn:microsoft.com/office/officeart/2005/8/layout/vList5"/>
    <dgm:cxn modelId="{B1C2CE44-7B12-45D3-B032-ABF186F712BB}" type="presParOf" srcId="{8849C30C-C12E-724A-885E-DF03434CD769}" destId="{E30A85D9-F3C1-924B-BDCF-A91150CDEECC}" srcOrd="1" destOrd="0" presId="urn:microsoft.com/office/officeart/2005/8/layout/vList5"/>
    <dgm:cxn modelId="{2903589D-854D-4A4C-89B5-F6C7126AB0AC}" type="presParOf" srcId="{8849C30C-C12E-724A-885E-DF03434CD769}" destId="{E425D782-B3CA-3E43-A5C2-E35B35753950}" srcOrd="2" destOrd="0" presId="urn:microsoft.com/office/officeart/2005/8/layout/vList5"/>
    <dgm:cxn modelId="{F2D5B4C3-6BC8-403F-BADE-B70C30F7C1B6}" type="presParOf" srcId="{E425D782-B3CA-3E43-A5C2-E35B35753950}" destId="{DBBB9663-FCED-C74C-9916-8B06EA51FFFE}" srcOrd="0" destOrd="0" presId="urn:microsoft.com/office/officeart/2005/8/layout/vList5"/>
    <dgm:cxn modelId="{BDB23F1B-9A0D-4CBD-B414-9D6794E36ED5}" type="presParOf" srcId="{8849C30C-C12E-724A-885E-DF03434CD769}" destId="{11D20ED9-3E92-CC47-82E6-ABA98AB55F9E}" srcOrd="3" destOrd="0" presId="urn:microsoft.com/office/officeart/2005/8/layout/vList5"/>
    <dgm:cxn modelId="{200816D8-D05B-4E07-8255-CE014BDB127D}" type="presParOf" srcId="{8849C30C-C12E-724A-885E-DF03434CD769}" destId="{F1E89154-4D47-164E-96D6-75F18E86A916}" srcOrd="4" destOrd="0" presId="urn:microsoft.com/office/officeart/2005/8/layout/vList5"/>
    <dgm:cxn modelId="{B6EEC6A3-597F-444C-9CE7-0616BF1C5AEB}" type="presParOf" srcId="{F1E89154-4D47-164E-96D6-75F18E86A916}" destId="{5E680ADE-353C-CB48-9D0E-4EBB4FEEBAF5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3DE6BF7-D782-7F4C-A42E-7176629894CE}" type="doc">
      <dgm:prSet loTypeId="urn:microsoft.com/office/officeart/2005/8/layout/vList5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91DA2045-1738-B648-973E-49B795DD32D0}">
      <dgm:prSet phldrT="[Texto]" custT="1"/>
      <dgm:spPr/>
      <dgm:t>
        <a:bodyPr/>
        <a:lstStyle/>
        <a:p>
          <a:r>
            <a:rPr lang="en-GB" sz="1600" dirty="0" smtClean="0"/>
            <a:t>VMDIRAC</a:t>
          </a:r>
          <a:endParaRPr lang="en-GB" sz="1800" noProof="0" dirty="0"/>
        </a:p>
      </dgm:t>
    </dgm:pt>
    <dgm:pt modelId="{E63BCEB7-D714-3D43-B15C-266BC44120C2}" type="parTrans" cxnId="{2ECD7303-85A2-144D-8F93-1DFA8802E731}">
      <dgm:prSet/>
      <dgm:spPr/>
      <dgm:t>
        <a:bodyPr/>
        <a:lstStyle/>
        <a:p>
          <a:endParaRPr lang="es-ES"/>
        </a:p>
      </dgm:t>
    </dgm:pt>
    <dgm:pt modelId="{4DFD0F23-8B77-E740-92E6-2D926FDB12EF}" type="sibTrans" cxnId="{2ECD7303-85A2-144D-8F93-1DFA8802E731}">
      <dgm:prSet/>
      <dgm:spPr/>
      <dgm:t>
        <a:bodyPr/>
        <a:lstStyle/>
        <a:p>
          <a:endParaRPr lang="es-ES"/>
        </a:p>
      </dgm:t>
    </dgm:pt>
    <dgm:pt modelId="{3EFECC13-FE4F-2240-816B-14032C136543}">
      <dgm:prSet phldrT="[Texto]" custT="1"/>
      <dgm:spPr/>
      <dgm:t>
        <a:bodyPr/>
        <a:lstStyle/>
        <a:p>
          <a:r>
            <a:rPr lang="en-GB" sz="1600" dirty="0" smtClean="0"/>
            <a:t>WS-PGRADE</a:t>
          </a:r>
          <a:endParaRPr lang="en-GB" sz="1800" noProof="0" dirty="0"/>
        </a:p>
      </dgm:t>
    </dgm:pt>
    <dgm:pt modelId="{F06B5F4C-6662-2D47-91E1-9EF80AA675F4}" type="parTrans" cxnId="{B4C49CFD-65DC-E04D-AE22-15CA729D6EC0}">
      <dgm:prSet/>
      <dgm:spPr/>
      <dgm:t>
        <a:bodyPr/>
        <a:lstStyle/>
        <a:p>
          <a:endParaRPr lang="es-ES"/>
        </a:p>
      </dgm:t>
    </dgm:pt>
    <dgm:pt modelId="{ED1B1219-5ADC-CA4F-8863-F2968686E0FD}" type="sibTrans" cxnId="{B4C49CFD-65DC-E04D-AE22-15CA729D6EC0}">
      <dgm:prSet/>
      <dgm:spPr/>
      <dgm:t>
        <a:bodyPr/>
        <a:lstStyle/>
        <a:p>
          <a:endParaRPr lang="es-ES"/>
        </a:p>
      </dgm:t>
    </dgm:pt>
    <dgm:pt modelId="{84A79093-DE52-A445-BF25-7E479107B21F}">
      <dgm:prSet phldrT="[Texto]" custT="1"/>
      <dgm:spPr/>
      <dgm:t>
        <a:bodyPr/>
        <a:lstStyle/>
        <a:p>
          <a:r>
            <a:rPr lang="en-GB" sz="1600" dirty="0" err="1" smtClean="0"/>
            <a:t>Vcycle</a:t>
          </a:r>
          <a:endParaRPr lang="en-GB" sz="1800" noProof="0" dirty="0"/>
        </a:p>
      </dgm:t>
    </dgm:pt>
    <dgm:pt modelId="{F6A788F2-B00D-794A-B4AD-AB4EC5A56CCB}" type="parTrans" cxnId="{255DCE1F-B7B5-BF49-967C-3AB8E6A49A14}">
      <dgm:prSet/>
      <dgm:spPr/>
      <dgm:t>
        <a:bodyPr/>
        <a:lstStyle/>
        <a:p>
          <a:endParaRPr lang="es-ES"/>
        </a:p>
      </dgm:t>
    </dgm:pt>
    <dgm:pt modelId="{FFD7A98C-B5B9-2C40-BD43-1B9FBCA16BEB}" type="sibTrans" cxnId="{255DCE1F-B7B5-BF49-967C-3AB8E6A49A14}">
      <dgm:prSet/>
      <dgm:spPr/>
      <dgm:t>
        <a:bodyPr/>
        <a:lstStyle/>
        <a:p>
          <a:endParaRPr lang="es-ES"/>
        </a:p>
      </dgm:t>
    </dgm:pt>
    <dgm:pt modelId="{8849C30C-C12E-724A-885E-DF03434CD769}" type="pres">
      <dgm:prSet presAssocID="{53DE6BF7-D782-7F4C-A42E-7176629894C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882772B1-7901-584A-A5D2-9DAE8A3F5946}" type="pres">
      <dgm:prSet presAssocID="{91DA2045-1738-B648-973E-49B795DD32D0}" presName="linNode" presStyleCnt="0"/>
      <dgm:spPr/>
    </dgm:pt>
    <dgm:pt modelId="{485EE53E-2622-7D42-A4C9-D7F305E1EF21}" type="pres">
      <dgm:prSet presAssocID="{91DA2045-1738-B648-973E-49B795DD32D0}" presName="parentText" presStyleLbl="node1" presStyleIdx="0" presStyleCnt="3" custLinFactNeighborY="-8774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30A85D9-F3C1-924B-BDCF-A91150CDEECC}" type="pres">
      <dgm:prSet presAssocID="{4DFD0F23-8B77-E740-92E6-2D926FDB12EF}" presName="sp" presStyleCnt="0"/>
      <dgm:spPr/>
    </dgm:pt>
    <dgm:pt modelId="{E425D782-B3CA-3E43-A5C2-E35B35753950}" type="pres">
      <dgm:prSet presAssocID="{3EFECC13-FE4F-2240-816B-14032C136543}" presName="linNode" presStyleCnt="0"/>
      <dgm:spPr/>
    </dgm:pt>
    <dgm:pt modelId="{DBBB9663-FCED-C74C-9916-8B06EA51FFFE}" type="pres">
      <dgm:prSet presAssocID="{3EFECC13-FE4F-2240-816B-14032C136543}" presName="parentText" presStyleLbl="node1" presStyleIdx="1" presStyleCnt="3" custLinFactNeighborY="532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1D20ED9-3E92-CC47-82E6-ABA98AB55F9E}" type="pres">
      <dgm:prSet presAssocID="{ED1B1219-5ADC-CA4F-8863-F2968686E0FD}" presName="sp" presStyleCnt="0"/>
      <dgm:spPr/>
    </dgm:pt>
    <dgm:pt modelId="{F1E89154-4D47-164E-96D6-75F18E86A916}" type="pres">
      <dgm:prSet presAssocID="{84A79093-DE52-A445-BF25-7E479107B21F}" presName="linNode" presStyleCnt="0"/>
      <dgm:spPr/>
    </dgm:pt>
    <dgm:pt modelId="{5E680ADE-353C-CB48-9D0E-4EBB4FEEBAF5}" type="pres">
      <dgm:prSet presAssocID="{84A79093-DE52-A445-BF25-7E479107B21F}" presName="parentText" presStyleLbl="node1" presStyleIdx="2" presStyleCnt="3" custLinFactNeighborY="3470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3BE6755D-CF77-4853-8DA1-10FF57BC7CC7}" type="presOf" srcId="{84A79093-DE52-A445-BF25-7E479107B21F}" destId="{5E680ADE-353C-CB48-9D0E-4EBB4FEEBAF5}" srcOrd="0" destOrd="0" presId="urn:microsoft.com/office/officeart/2005/8/layout/vList5"/>
    <dgm:cxn modelId="{7B2F5546-7C8A-4806-A8AA-CF05DE9E6957}" type="presOf" srcId="{53DE6BF7-D782-7F4C-A42E-7176629894CE}" destId="{8849C30C-C12E-724A-885E-DF03434CD769}" srcOrd="0" destOrd="0" presId="urn:microsoft.com/office/officeart/2005/8/layout/vList5"/>
    <dgm:cxn modelId="{1C28337A-F060-4E45-B2DD-97AA9ABC07D2}" type="presOf" srcId="{3EFECC13-FE4F-2240-816B-14032C136543}" destId="{DBBB9663-FCED-C74C-9916-8B06EA51FFFE}" srcOrd="0" destOrd="0" presId="urn:microsoft.com/office/officeart/2005/8/layout/vList5"/>
    <dgm:cxn modelId="{255DCE1F-B7B5-BF49-967C-3AB8E6A49A14}" srcId="{53DE6BF7-D782-7F4C-A42E-7176629894CE}" destId="{84A79093-DE52-A445-BF25-7E479107B21F}" srcOrd="2" destOrd="0" parTransId="{F6A788F2-B00D-794A-B4AD-AB4EC5A56CCB}" sibTransId="{FFD7A98C-B5B9-2C40-BD43-1B9FBCA16BEB}"/>
    <dgm:cxn modelId="{04D6E8B8-5CA5-456B-857D-8AB98990B57E}" type="presOf" srcId="{91DA2045-1738-B648-973E-49B795DD32D0}" destId="{485EE53E-2622-7D42-A4C9-D7F305E1EF21}" srcOrd="0" destOrd="0" presId="urn:microsoft.com/office/officeart/2005/8/layout/vList5"/>
    <dgm:cxn modelId="{2ECD7303-85A2-144D-8F93-1DFA8802E731}" srcId="{53DE6BF7-D782-7F4C-A42E-7176629894CE}" destId="{91DA2045-1738-B648-973E-49B795DD32D0}" srcOrd="0" destOrd="0" parTransId="{E63BCEB7-D714-3D43-B15C-266BC44120C2}" sibTransId="{4DFD0F23-8B77-E740-92E6-2D926FDB12EF}"/>
    <dgm:cxn modelId="{B4C49CFD-65DC-E04D-AE22-15CA729D6EC0}" srcId="{53DE6BF7-D782-7F4C-A42E-7176629894CE}" destId="{3EFECC13-FE4F-2240-816B-14032C136543}" srcOrd="1" destOrd="0" parTransId="{F06B5F4C-6662-2D47-91E1-9EF80AA675F4}" sibTransId="{ED1B1219-5ADC-CA4F-8863-F2968686E0FD}"/>
    <dgm:cxn modelId="{E91A61AE-AFBB-4FED-9EC6-42A9A8D97975}" type="presParOf" srcId="{8849C30C-C12E-724A-885E-DF03434CD769}" destId="{882772B1-7901-584A-A5D2-9DAE8A3F5946}" srcOrd="0" destOrd="0" presId="urn:microsoft.com/office/officeart/2005/8/layout/vList5"/>
    <dgm:cxn modelId="{D6F2FDBD-5B2A-407E-B6A4-AD29B367CD33}" type="presParOf" srcId="{882772B1-7901-584A-A5D2-9DAE8A3F5946}" destId="{485EE53E-2622-7D42-A4C9-D7F305E1EF21}" srcOrd="0" destOrd="0" presId="urn:microsoft.com/office/officeart/2005/8/layout/vList5"/>
    <dgm:cxn modelId="{4535C3B4-7FFA-4CEB-A836-DA16DF930160}" type="presParOf" srcId="{8849C30C-C12E-724A-885E-DF03434CD769}" destId="{E30A85D9-F3C1-924B-BDCF-A91150CDEECC}" srcOrd="1" destOrd="0" presId="urn:microsoft.com/office/officeart/2005/8/layout/vList5"/>
    <dgm:cxn modelId="{CFB7AFCB-CDC8-4C62-8E8E-24EC55A38F27}" type="presParOf" srcId="{8849C30C-C12E-724A-885E-DF03434CD769}" destId="{E425D782-B3CA-3E43-A5C2-E35B35753950}" srcOrd="2" destOrd="0" presId="urn:microsoft.com/office/officeart/2005/8/layout/vList5"/>
    <dgm:cxn modelId="{32114D85-1557-435E-8B2A-56CDBE246C3E}" type="presParOf" srcId="{E425D782-B3CA-3E43-A5C2-E35B35753950}" destId="{DBBB9663-FCED-C74C-9916-8B06EA51FFFE}" srcOrd="0" destOrd="0" presId="urn:microsoft.com/office/officeart/2005/8/layout/vList5"/>
    <dgm:cxn modelId="{A7A44D8C-90D1-4F20-8398-45BE891D9B6E}" type="presParOf" srcId="{8849C30C-C12E-724A-885E-DF03434CD769}" destId="{11D20ED9-3E92-CC47-82E6-ABA98AB55F9E}" srcOrd="3" destOrd="0" presId="urn:microsoft.com/office/officeart/2005/8/layout/vList5"/>
    <dgm:cxn modelId="{BDB1DA55-955F-426D-8CC3-9B3F4860F361}" type="presParOf" srcId="{8849C30C-C12E-724A-885E-DF03434CD769}" destId="{F1E89154-4D47-164E-96D6-75F18E86A916}" srcOrd="4" destOrd="0" presId="urn:microsoft.com/office/officeart/2005/8/layout/vList5"/>
    <dgm:cxn modelId="{87038745-550B-4B69-8C62-3A16ADD5364B}" type="presParOf" srcId="{F1E89154-4D47-164E-96D6-75F18E86A916}" destId="{5E680ADE-353C-CB48-9D0E-4EBB4FEEBAF5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53DE6BF7-D782-7F4C-A42E-7176629894CE}" type="doc">
      <dgm:prSet loTypeId="urn:microsoft.com/office/officeart/2005/8/layout/vList5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91DA2045-1738-B648-973E-49B795DD32D0}">
      <dgm:prSet phldrT="[Texto]" custT="1"/>
      <dgm:spPr/>
      <dgm:t>
        <a:bodyPr/>
        <a:lstStyle/>
        <a:p>
          <a:r>
            <a:rPr lang="en-GB" sz="2100" noProof="0" dirty="0" smtClean="0"/>
            <a:t>Doc</a:t>
          </a:r>
          <a:endParaRPr lang="en-GB" sz="2100" noProof="0" dirty="0"/>
        </a:p>
      </dgm:t>
    </dgm:pt>
    <dgm:pt modelId="{E63BCEB7-D714-3D43-B15C-266BC44120C2}" type="parTrans" cxnId="{2ECD7303-85A2-144D-8F93-1DFA8802E731}">
      <dgm:prSet/>
      <dgm:spPr/>
      <dgm:t>
        <a:bodyPr/>
        <a:lstStyle/>
        <a:p>
          <a:endParaRPr lang="es-ES"/>
        </a:p>
      </dgm:t>
    </dgm:pt>
    <dgm:pt modelId="{4DFD0F23-8B77-E740-92E6-2D926FDB12EF}" type="sibTrans" cxnId="{2ECD7303-85A2-144D-8F93-1DFA8802E731}">
      <dgm:prSet/>
      <dgm:spPr/>
      <dgm:t>
        <a:bodyPr/>
        <a:lstStyle/>
        <a:p>
          <a:endParaRPr lang="es-ES"/>
        </a:p>
      </dgm:t>
    </dgm:pt>
    <dgm:pt modelId="{9C7FFCED-14CE-7644-813A-7A2D024A4965}">
      <dgm:prSet phldrT="[Texto]" custT="1"/>
      <dgm:spPr/>
      <dgm:t>
        <a:bodyPr rIns="36000"/>
        <a:lstStyle/>
        <a:p>
          <a:r>
            <a:rPr lang="en-GB" sz="1600" dirty="0" smtClean="0"/>
            <a:t>Step by step guides</a:t>
          </a:r>
          <a:endParaRPr lang="en-GB" sz="1600" noProof="0" dirty="0"/>
        </a:p>
      </dgm:t>
    </dgm:pt>
    <dgm:pt modelId="{A67FD237-52A2-D944-8D86-5EEF5A500314}" type="parTrans" cxnId="{EAFAA9D0-4FDC-CD4A-99C8-CD8BD46ED490}">
      <dgm:prSet/>
      <dgm:spPr/>
      <dgm:t>
        <a:bodyPr/>
        <a:lstStyle/>
        <a:p>
          <a:endParaRPr lang="es-ES"/>
        </a:p>
      </dgm:t>
    </dgm:pt>
    <dgm:pt modelId="{6313EDA3-71D3-1B41-93DB-49E01C857D77}" type="sibTrans" cxnId="{EAFAA9D0-4FDC-CD4A-99C8-CD8BD46ED490}">
      <dgm:prSet/>
      <dgm:spPr/>
      <dgm:t>
        <a:bodyPr/>
        <a:lstStyle/>
        <a:p>
          <a:endParaRPr lang="es-ES"/>
        </a:p>
      </dgm:t>
    </dgm:pt>
    <dgm:pt modelId="{AA4356EB-692D-284F-98C1-2B6937442E3F}">
      <dgm:prSet phldrT="[Texto]" custT="1"/>
      <dgm:spPr/>
      <dgm:t>
        <a:bodyPr/>
        <a:lstStyle/>
        <a:p>
          <a:r>
            <a:rPr lang="en-GB" sz="1600" noProof="0" dirty="0" smtClean="0"/>
            <a:t>Secure, up-to-date</a:t>
          </a:r>
          <a:endParaRPr lang="en-GB" sz="1600" noProof="0" dirty="0"/>
        </a:p>
      </dgm:t>
    </dgm:pt>
    <dgm:pt modelId="{9AF81E5B-B8A7-D841-BF01-9E90A1AE4FCB}" type="parTrans" cxnId="{3B067774-9F12-F646-A28F-63A8F0D5950C}">
      <dgm:prSet/>
      <dgm:spPr/>
      <dgm:t>
        <a:bodyPr/>
        <a:lstStyle/>
        <a:p>
          <a:endParaRPr lang="es-ES"/>
        </a:p>
      </dgm:t>
    </dgm:pt>
    <dgm:pt modelId="{9F889DBB-9D0C-E047-8479-B8DBA34F54FE}" type="sibTrans" cxnId="{3B067774-9F12-F646-A28F-63A8F0D5950C}">
      <dgm:prSet/>
      <dgm:spPr/>
      <dgm:t>
        <a:bodyPr/>
        <a:lstStyle/>
        <a:p>
          <a:endParaRPr lang="es-ES"/>
        </a:p>
      </dgm:t>
    </dgm:pt>
    <dgm:pt modelId="{84A79093-DE52-A445-BF25-7E479107B21F}">
      <dgm:prSet phldrT="[Texto]" custT="1"/>
      <dgm:spPr/>
      <dgm:t>
        <a:bodyPr/>
        <a:lstStyle/>
        <a:p>
          <a:r>
            <a:rPr lang="en-GB" sz="2100" noProof="0" dirty="0" smtClean="0"/>
            <a:t>Migration to production</a:t>
          </a:r>
          <a:endParaRPr lang="en-GB" sz="2100" noProof="0" dirty="0"/>
        </a:p>
      </dgm:t>
    </dgm:pt>
    <dgm:pt modelId="{F6A788F2-B00D-794A-B4AD-AB4EC5A56CCB}" type="parTrans" cxnId="{255DCE1F-B7B5-BF49-967C-3AB8E6A49A14}">
      <dgm:prSet/>
      <dgm:spPr/>
      <dgm:t>
        <a:bodyPr/>
        <a:lstStyle/>
        <a:p>
          <a:endParaRPr lang="es-ES"/>
        </a:p>
      </dgm:t>
    </dgm:pt>
    <dgm:pt modelId="{FFD7A98C-B5B9-2C40-BD43-1B9FBCA16BEB}" type="sibTrans" cxnId="{255DCE1F-B7B5-BF49-967C-3AB8E6A49A14}">
      <dgm:prSet/>
      <dgm:spPr/>
      <dgm:t>
        <a:bodyPr/>
        <a:lstStyle/>
        <a:p>
          <a:endParaRPr lang="es-ES"/>
        </a:p>
      </dgm:t>
    </dgm:pt>
    <dgm:pt modelId="{D31B91E9-2435-C444-9790-FE7263938E6D}">
      <dgm:prSet phldrT="[Texto]" custT="1"/>
      <dgm:spPr/>
      <dgm:t>
        <a:bodyPr/>
        <a:lstStyle/>
        <a:p>
          <a:r>
            <a:rPr lang="en-GB" sz="1600" dirty="0" smtClean="0"/>
            <a:t>Identifying committed resource providers</a:t>
          </a:r>
          <a:endParaRPr lang="en-GB" sz="1600" noProof="0" dirty="0"/>
        </a:p>
      </dgm:t>
    </dgm:pt>
    <dgm:pt modelId="{F23346A1-D48D-524A-AA42-5C3529726103}" type="parTrans" cxnId="{49DB1C89-EDEC-3849-AF45-B1C74C765BA0}">
      <dgm:prSet/>
      <dgm:spPr/>
      <dgm:t>
        <a:bodyPr/>
        <a:lstStyle/>
        <a:p>
          <a:endParaRPr lang="es-ES"/>
        </a:p>
      </dgm:t>
    </dgm:pt>
    <dgm:pt modelId="{C59095B4-EEA8-524F-8136-1F299127D28F}" type="sibTrans" cxnId="{49DB1C89-EDEC-3849-AF45-B1C74C765BA0}">
      <dgm:prSet/>
      <dgm:spPr/>
      <dgm:t>
        <a:bodyPr/>
        <a:lstStyle/>
        <a:p>
          <a:endParaRPr lang="es-ES"/>
        </a:p>
      </dgm:t>
    </dgm:pt>
    <dgm:pt modelId="{3EFECC13-FE4F-2240-816B-14032C136543}">
      <dgm:prSet phldrT="[Texto]" custT="1"/>
      <dgm:spPr/>
      <dgm:t>
        <a:bodyPr/>
        <a:lstStyle/>
        <a:p>
          <a:r>
            <a:rPr lang="it-IT" sz="2100" noProof="0" dirty="0" smtClean="0"/>
            <a:t>EGI VM Images</a:t>
          </a:r>
          <a:endParaRPr lang="en-GB" sz="2100" noProof="0" dirty="0"/>
        </a:p>
      </dgm:t>
    </dgm:pt>
    <dgm:pt modelId="{ED1B1219-5ADC-CA4F-8863-F2968686E0FD}" type="sibTrans" cxnId="{B4C49CFD-65DC-E04D-AE22-15CA729D6EC0}">
      <dgm:prSet/>
      <dgm:spPr/>
      <dgm:t>
        <a:bodyPr/>
        <a:lstStyle/>
        <a:p>
          <a:endParaRPr lang="es-ES"/>
        </a:p>
      </dgm:t>
    </dgm:pt>
    <dgm:pt modelId="{F06B5F4C-6662-2D47-91E1-9EF80AA675F4}" type="parTrans" cxnId="{B4C49CFD-65DC-E04D-AE22-15CA729D6EC0}">
      <dgm:prSet/>
      <dgm:spPr/>
      <dgm:t>
        <a:bodyPr/>
        <a:lstStyle/>
        <a:p>
          <a:endParaRPr lang="es-ES"/>
        </a:p>
      </dgm:t>
    </dgm:pt>
    <dgm:pt modelId="{2B00528E-1486-45AA-8D57-B0034DCA40E2}">
      <dgm:prSet phldrT="[Texto]" custT="1"/>
      <dgm:spPr/>
      <dgm:t>
        <a:bodyPr/>
        <a:lstStyle/>
        <a:p>
          <a:r>
            <a:rPr lang="it-IT" sz="1600" noProof="0" dirty="0" err="1" smtClean="0"/>
            <a:t>Contextualisation</a:t>
          </a:r>
          <a:endParaRPr lang="en-GB" sz="1600" noProof="0" dirty="0"/>
        </a:p>
      </dgm:t>
    </dgm:pt>
    <dgm:pt modelId="{369969A5-3405-4A88-B62F-0D4C3BFA9EEA}" type="parTrans" cxnId="{5351E795-2925-4999-A712-6755C5BDF0C7}">
      <dgm:prSet/>
      <dgm:spPr/>
      <dgm:t>
        <a:bodyPr/>
        <a:lstStyle/>
        <a:p>
          <a:endParaRPr lang="en-GB"/>
        </a:p>
      </dgm:t>
    </dgm:pt>
    <dgm:pt modelId="{1ADA3BEA-6322-48B2-B3E1-6AC6ECF08719}" type="sibTrans" cxnId="{5351E795-2925-4999-A712-6755C5BDF0C7}">
      <dgm:prSet/>
      <dgm:spPr/>
      <dgm:t>
        <a:bodyPr/>
        <a:lstStyle/>
        <a:p>
          <a:endParaRPr lang="en-GB"/>
        </a:p>
      </dgm:t>
    </dgm:pt>
    <dgm:pt modelId="{C286CC57-232A-49D1-BACF-3CC72E4D1143}">
      <dgm:prSet phldrT="[Texto]" custT="1"/>
      <dgm:spPr/>
      <dgm:t>
        <a:bodyPr rIns="36000"/>
        <a:lstStyle/>
        <a:p>
          <a:r>
            <a:rPr lang="it-IT" sz="1600" noProof="0" dirty="0" err="1" smtClean="0"/>
            <a:t>Examples</a:t>
          </a:r>
          <a:endParaRPr lang="en-GB" sz="1600" noProof="0" dirty="0"/>
        </a:p>
      </dgm:t>
    </dgm:pt>
    <dgm:pt modelId="{524A410B-EBCA-4F94-AEF7-2C5C24E889AA}" type="parTrans" cxnId="{265E48D0-7966-4498-97CD-8B36A6C568E5}">
      <dgm:prSet/>
      <dgm:spPr/>
      <dgm:t>
        <a:bodyPr/>
        <a:lstStyle/>
        <a:p>
          <a:endParaRPr lang="en-GB"/>
        </a:p>
      </dgm:t>
    </dgm:pt>
    <dgm:pt modelId="{66D6D2E4-F100-43BC-B4F8-1F6DAE3776C0}" type="sibTrans" cxnId="{265E48D0-7966-4498-97CD-8B36A6C568E5}">
      <dgm:prSet/>
      <dgm:spPr/>
      <dgm:t>
        <a:bodyPr/>
        <a:lstStyle/>
        <a:p>
          <a:endParaRPr lang="en-GB"/>
        </a:p>
      </dgm:t>
    </dgm:pt>
    <dgm:pt modelId="{8D0D2A7C-7272-4CD0-ABD1-6DBCEC3AEB72}">
      <dgm:prSet phldrT="[Texto]" custT="1"/>
      <dgm:spPr/>
      <dgm:t>
        <a:bodyPr rIns="36000"/>
        <a:lstStyle/>
        <a:p>
          <a:r>
            <a:rPr lang="it-IT" sz="1600" noProof="0" dirty="0" smtClean="0"/>
            <a:t>Tutorials – CMD line, API</a:t>
          </a:r>
          <a:endParaRPr lang="en-GB" sz="1600" noProof="0" dirty="0"/>
        </a:p>
      </dgm:t>
    </dgm:pt>
    <dgm:pt modelId="{D028BC96-1D85-4329-A232-76181F081921}" type="parTrans" cxnId="{3B0805C2-2C38-48DD-A8F1-33B488FC07F1}">
      <dgm:prSet/>
      <dgm:spPr/>
      <dgm:t>
        <a:bodyPr/>
        <a:lstStyle/>
        <a:p>
          <a:endParaRPr lang="en-GB"/>
        </a:p>
      </dgm:t>
    </dgm:pt>
    <dgm:pt modelId="{22DC9A21-0498-4321-B014-8475AB9C1D9C}" type="sibTrans" cxnId="{3B0805C2-2C38-48DD-A8F1-33B488FC07F1}">
      <dgm:prSet/>
      <dgm:spPr/>
      <dgm:t>
        <a:bodyPr/>
        <a:lstStyle/>
        <a:p>
          <a:endParaRPr lang="en-GB"/>
        </a:p>
      </dgm:t>
    </dgm:pt>
    <dgm:pt modelId="{AAED8A58-DC6E-438E-AE48-7BD91549BF13}">
      <dgm:prSet phldrT="[Texto]" custT="1"/>
      <dgm:spPr/>
      <dgm:t>
        <a:bodyPr/>
        <a:lstStyle/>
        <a:p>
          <a:r>
            <a:rPr lang="it-IT" sz="1600" noProof="0" dirty="0" smtClean="0"/>
            <a:t>Main OS versions</a:t>
          </a:r>
          <a:endParaRPr lang="en-GB" sz="1600" noProof="0" dirty="0"/>
        </a:p>
      </dgm:t>
    </dgm:pt>
    <dgm:pt modelId="{6558EB1B-E82E-4D4E-ACA8-2FC9BF61854D}" type="parTrans" cxnId="{909B4C4A-947B-40EF-9CB3-CA2FD0D541E4}">
      <dgm:prSet/>
      <dgm:spPr/>
      <dgm:t>
        <a:bodyPr/>
        <a:lstStyle/>
        <a:p>
          <a:endParaRPr lang="en-GB"/>
        </a:p>
      </dgm:t>
    </dgm:pt>
    <dgm:pt modelId="{C6695E52-D84C-4558-BC27-2D53FA25B02C}" type="sibTrans" cxnId="{909B4C4A-947B-40EF-9CB3-CA2FD0D541E4}">
      <dgm:prSet/>
      <dgm:spPr/>
      <dgm:t>
        <a:bodyPr/>
        <a:lstStyle/>
        <a:p>
          <a:endParaRPr lang="en-GB"/>
        </a:p>
      </dgm:t>
    </dgm:pt>
    <dgm:pt modelId="{BE61BAFB-B0F0-496E-A8CD-3FC3740C32B1}">
      <dgm:prSet phldrT="[Texto]" custT="1"/>
      <dgm:spPr/>
      <dgm:t>
        <a:bodyPr/>
        <a:lstStyle/>
        <a:p>
          <a:r>
            <a:rPr lang="it-IT" sz="1600" noProof="0" dirty="0" smtClean="0"/>
            <a:t>Support for VO setup</a:t>
          </a:r>
          <a:endParaRPr lang="en-GB" sz="1600" noProof="0" dirty="0"/>
        </a:p>
      </dgm:t>
    </dgm:pt>
    <dgm:pt modelId="{76495E09-75EF-40EC-BE95-352DEE2D3A6E}" type="parTrans" cxnId="{ED7ED850-2E15-48E9-8B98-29F7D93A6B7D}">
      <dgm:prSet/>
      <dgm:spPr/>
      <dgm:t>
        <a:bodyPr/>
        <a:lstStyle/>
        <a:p>
          <a:endParaRPr lang="en-GB"/>
        </a:p>
      </dgm:t>
    </dgm:pt>
    <dgm:pt modelId="{E96BB48A-0D89-4CC6-98A9-8F355FFA0CB1}" type="sibTrans" cxnId="{ED7ED850-2E15-48E9-8B98-29F7D93A6B7D}">
      <dgm:prSet/>
      <dgm:spPr/>
      <dgm:t>
        <a:bodyPr/>
        <a:lstStyle/>
        <a:p>
          <a:endParaRPr lang="en-GB"/>
        </a:p>
      </dgm:t>
    </dgm:pt>
    <dgm:pt modelId="{A09E90BA-62B1-4128-9C36-6D339C6570DA}">
      <dgm:prSet phldrT="[Texto]" custT="1"/>
      <dgm:spPr/>
      <dgm:t>
        <a:bodyPr/>
        <a:lstStyle/>
        <a:p>
          <a:r>
            <a:rPr lang="en-GB" sz="1600" noProof="0" dirty="0" smtClean="0"/>
            <a:t>SLAs, OLAs</a:t>
          </a:r>
          <a:endParaRPr lang="en-GB" sz="1600" noProof="0" dirty="0"/>
        </a:p>
      </dgm:t>
    </dgm:pt>
    <dgm:pt modelId="{04418B28-5106-430B-B39A-E914241F3AAC}" type="parTrans" cxnId="{65E0FC0A-4D94-4998-B45B-3996F7D7F635}">
      <dgm:prSet/>
      <dgm:spPr/>
      <dgm:t>
        <a:bodyPr/>
        <a:lstStyle/>
        <a:p>
          <a:endParaRPr lang="en-GB"/>
        </a:p>
      </dgm:t>
    </dgm:pt>
    <dgm:pt modelId="{6CE1B02D-4430-48A2-BEA8-44233730E791}" type="sibTrans" cxnId="{65E0FC0A-4D94-4998-B45B-3996F7D7F635}">
      <dgm:prSet/>
      <dgm:spPr/>
      <dgm:t>
        <a:bodyPr/>
        <a:lstStyle/>
        <a:p>
          <a:endParaRPr lang="en-GB"/>
        </a:p>
      </dgm:t>
    </dgm:pt>
    <dgm:pt modelId="{5A7032B8-C84F-4046-8037-A0AF77A2EDC9}">
      <dgm:prSet phldrT="[Texto]" custT="1"/>
      <dgm:spPr/>
      <dgm:t>
        <a:bodyPr/>
        <a:lstStyle/>
        <a:p>
          <a:r>
            <a:rPr lang="en-GB" sz="1600" noProof="0" dirty="0" smtClean="0"/>
            <a:t>Docker</a:t>
          </a:r>
          <a:endParaRPr lang="en-GB" sz="1600" noProof="0" dirty="0"/>
        </a:p>
      </dgm:t>
    </dgm:pt>
    <dgm:pt modelId="{9152CBA2-1F31-4C59-9BFB-DECFF7A7E818}" type="parTrans" cxnId="{E8A600C1-D3A9-4854-84BC-E6F2A127E63F}">
      <dgm:prSet/>
      <dgm:spPr/>
      <dgm:t>
        <a:bodyPr/>
        <a:lstStyle/>
        <a:p>
          <a:endParaRPr lang="en-GB"/>
        </a:p>
      </dgm:t>
    </dgm:pt>
    <dgm:pt modelId="{C600FB66-1749-48B6-875F-523D2347492F}" type="sibTrans" cxnId="{E8A600C1-D3A9-4854-84BC-E6F2A127E63F}">
      <dgm:prSet/>
      <dgm:spPr/>
      <dgm:t>
        <a:bodyPr/>
        <a:lstStyle/>
        <a:p>
          <a:endParaRPr lang="en-GB"/>
        </a:p>
      </dgm:t>
    </dgm:pt>
    <dgm:pt modelId="{8849C30C-C12E-724A-885E-DF03434CD769}" type="pres">
      <dgm:prSet presAssocID="{53DE6BF7-D782-7F4C-A42E-7176629894C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882772B1-7901-584A-A5D2-9DAE8A3F5946}" type="pres">
      <dgm:prSet presAssocID="{91DA2045-1738-B648-973E-49B795DD32D0}" presName="linNode" presStyleCnt="0"/>
      <dgm:spPr/>
    </dgm:pt>
    <dgm:pt modelId="{485EE53E-2622-7D42-A4C9-D7F305E1EF21}" type="pres">
      <dgm:prSet presAssocID="{91DA2045-1738-B648-973E-49B795DD32D0}" presName="parentText" presStyleLbl="node1" presStyleIdx="0" presStyleCnt="3" custLinFactX="-100000" custLinFactY="-22221" custLinFactNeighborX="-111400" custLinFactNeighborY="-100000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E2056DF-E964-5048-A380-E6EBE5B741FB}" type="pres">
      <dgm:prSet presAssocID="{91DA2045-1738-B648-973E-49B795DD32D0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30A85D9-F3C1-924B-BDCF-A91150CDEECC}" type="pres">
      <dgm:prSet presAssocID="{4DFD0F23-8B77-E740-92E6-2D926FDB12EF}" presName="sp" presStyleCnt="0"/>
      <dgm:spPr/>
    </dgm:pt>
    <dgm:pt modelId="{E425D782-B3CA-3E43-A5C2-E35B35753950}" type="pres">
      <dgm:prSet presAssocID="{3EFECC13-FE4F-2240-816B-14032C136543}" presName="linNode" presStyleCnt="0"/>
      <dgm:spPr/>
    </dgm:pt>
    <dgm:pt modelId="{DBBB9663-FCED-C74C-9916-8B06EA51FFFE}" type="pres">
      <dgm:prSet presAssocID="{3EFECC13-FE4F-2240-816B-14032C136543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6F6B977-D3DD-B441-B4B6-9DA3723DEE4E}" type="pres">
      <dgm:prSet presAssocID="{3EFECC13-FE4F-2240-816B-14032C136543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1D20ED9-3E92-CC47-82E6-ABA98AB55F9E}" type="pres">
      <dgm:prSet presAssocID="{ED1B1219-5ADC-CA4F-8863-F2968686E0FD}" presName="sp" presStyleCnt="0"/>
      <dgm:spPr/>
    </dgm:pt>
    <dgm:pt modelId="{F1E89154-4D47-164E-96D6-75F18E86A916}" type="pres">
      <dgm:prSet presAssocID="{84A79093-DE52-A445-BF25-7E479107B21F}" presName="linNode" presStyleCnt="0"/>
      <dgm:spPr/>
    </dgm:pt>
    <dgm:pt modelId="{5E680ADE-353C-CB48-9D0E-4EBB4FEEBAF5}" type="pres">
      <dgm:prSet presAssocID="{84A79093-DE52-A445-BF25-7E479107B21F}" presName="parentText" presStyleLbl="node1" presStyleIdx="2" presStyleCnt="3" custLinFactNeighborX="-468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3EFA311-C139-E245-9076-C8B47A922F38}" type="pres">
      <dgm:prSet presAssocID="{84A79093-DE52-A445-BF25-7E479107B21F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6E31D3A1-2BDC-41DE-82DD-71AD34B95B3A}" type="presOf" srcId="{BE61BAFB-B0F0-496E-A8CD-3FC3740C32B1}" destId="{53EFA311-C139-E245-9076-C8B47A922F38}" srcOrd="0" destOrd="1" presId="urn:microsoft.com/office/officeart/2005/8/layout/vList5"/>
    <dgm:cxn modelId="{3B0805C2-2C38-48DD-A8F1-33B488FC07F1}" srcId="{91DA2045-1738-B648-973E-49B795DD32D0}" destId="{8D0D2A7C-7272-4CD0-ABD1-6DBCEC3AEB72}" srcOrd="1" destOrd="0" parTransId="{D028BC96-1D85-4329-A232-76181F081921}" sibTransId="{22DC9A21-0498-4321-B014-8475AB9C1D9C}"/>
    <dgm:cxn modelId="{265E48D0-7966-4498-97CD-8B36A6C568E5}" srcId="{91DA2045-1738-B648-973E-49B795DD32D0}" destId="{C286CC57-232A-49D1-BACF-3CC72E4D1143}" srcOrd="2" destOrd="0" parTransId="{524A410B-EBCA-4F94-AEF7-2C5C24E889AA}" sibTransId="{66D6D2E4-F100-43BC-B4F8-1F6DAE3776C0}"/>
    <dgm:cxn modelId="{C38C2991-E41F-42A7-A90E-68DBCE8E0886}" type="presOf" srcId="{91DA2045-1738-B648-973E-49B795DD32D0}" destId="{485EE53E-2622-7D42-A4C9-D7F305E1EF21}" srcOrd="0" destOrd="0" presId="urn:microsoft.com/office/officeart/2005/8/layout/vList5"/>
    <dgm:cxn modelId="{2ECD7303-85A2-144D-8F93-1DFA8802E731}" srcId="{53DE6BF7-D782-7F4C-A42E-7176629894CE}" destId="{91DA2045-1738-B648-973E-49B795DD32D0}" srcOrd="0" destOrd="0" parTransId="{E63BCEB7-D714-3D43-B15C-266BC44120C2}" sibTransId="{4DFD0F23-8B77-E740-92E6-2D926FDB12EF}"/>
    <dgm:cxn modelId="{F98C7558-5AB3-4692-8120-36EDD4071EB1}" type="presOf" srcId="{5A7032B8-C84F-4046-8037-A0AF77A2EDC9}" destId="{B6F6B977-D3DD-B441-B4B6-9DA3723DEE4E}" srcOrd="0" destOrd="3" presId="urn:microsoft.com/office/officeart/2005/8/layout/vList5"/>
    <dgm:cxn modelId="{B4C49CFD-65DC-E04D-AE22-15CA729D6EC0}" srcId="{53DE6BF7-D782-7F4C-A42E-7176629894CE}" destId="{3EFECC13-FE4F-2240-816B-14032C136543}" srcOrd="1" destOrd="0" parTransId="{F06B5F4C-6662-2D47-91E1-9EF80AA675F4}" sibTransId="{ED1B1219-5ADC-CA4F-8863-F2968686E0FD}"/>
    <dgm:cxn modelId="{ED7ED850-2E15-48E9-8B98-29F7D93A6B7D}" srcId="{84A79093-DE52-A445-BF25-7E479107B21F}" destId="{BE61BAFB-B0F0-496E-A8CD-3FC3740C32B1}" srcOrd="1" destOrd="0" parTransId="{76495E09-75EF-40EC-BE95-352DEE2D3A6E}" sibTransId="{E96BB48A-0D89-4CC6-98A9-8F355FFA0CB1}"/>
    <dgm:cxn modelId="{F9D6636C-E51C-456E-9629-249DAA386148}" type="presOf" srcId="{AA4356EB-692D-284F-98C1-2B6937442E3F}" destId="{B6F6B977-D3DD-B441-B4B6-9DA3723DEE4E}" srcOrd="0" destOrd="1" presId="urn:microsoft.com/office/officeart/2005/8/layout/vList5"/>
    <dgm:cxn modelId="{49F2AFF7-5A8F-4A8E-A106-7C850A4DF165}" type="presOf" srcId="{AAED8A58-DC6E-438E-AE48-7BD91549BF13}" destId="{B6F6B977-D3DD-B441-B4B6-9DA3723DEE4E}" srcOrd="0" destOrd="0" presId="urn:microsoft.com/office/officeart/2005/8/layout/vList5"/>
    <dgm:cxn modelId="{65E0FC0A-4D94-4998-B45B-3996F7D7F635}" srcId="{84A79093-DE52-A445-BF25-7E479107B21F}" destId="{A09E90BA-62B1-4128-9C36-6D339C6570DA}" srcOrd="2" destOrd="0" parTransId="{04418B28-5106-430B-B39A-E914241F3AAC}" sibTransId="{6CE1B02D-4430-48A2-BEA8-44233730E791}"/>
    <dgm:cxn modelId="{488CEA24-1FD6-4CA5-987C-8CC3CD2548FB}" type="presOf" srcId="{C286CC57-232A-49D1-BACF-3CC72E4D1143}" destId="{3E2056DF-E964-5048-A380-E6EBE5B741FB}" srcOrd="0" destOrd="2" presId="urn:microsoft.com/office/officeart/2005/8/layout/vList5"/>
    <dgm:cxn modelId="{26FC4D4F-0D20-4F18-84B4-EF3601993318}" type="presOf" srcId="{9C7FFCED-14CE-7644-813A-7A2D024A4965}" destId="{3E2056DF-E964-5048-A380-E6EBE5B741FB}" srcOrd="0" destOrd="0" presId="urn:microsoft.com/office/officeart/2005/8/layout/vList5"/>
    <dgm:cxn modelId="{49DB1C89-EDEC-3849-AF45-B1C74C765BA0}" srcId="{84A79093-DE52-A445-BF25-7E479107B21F}" destId="{D31B91E9-2435-C444-9790-FE7263938E6D}" srcOrd="0" destOrd="0" parTransId="{F23346A1-D48D-524A-AA42-5C3529726103}" sibTransId="{C59095B4-EEA8-524F-8136-1F299127D28F}"/>
    <dgm:cxn modelId="{31FA5C4E-32FA-47E3-802C-7F463566DCC8}" type="presOf" srcId="{8D0D2A7C-7272-4CD0-ABD1-6DBCEC3AEB72}" destId="{3E2056DF-E964-5048-A380-E6EBE5B741FB}" srcOrd="0" destOrd="1" presId="urn:microsoft.com/office/officeart/2005/8/layout/vList5"/>
    <dgm:cxn modelId="{EAFAA9D0-4FDC-CD4A-99C8-CD8BD46ED490}" srcId="{91DA2045-1738-B648-973E-49B795DD32D0}" destId="{9C7FFCED-14CE-7644-813A-7A2D024A4965}" srcOrd="0" destOrd="0" parTransId="{A67FD237-52A2-D944-8D86-5EEF5A500314}" sibTransId="{6313EDA3-71D3-1B41-93DB-49E01C857D77}"/>
    <dgm:cxn modelId="{5D3FFED6-678B-435D-A494-BCA14F2D7DAA}" type="presOf" srcId="{53DE6BF7-D782-7F4C-A42E-7176629894CE}" destId="{8849C30C-C12E-724A-885E-DF03434CD769}" srcOrd="0" destOrd="0" presId="urn:microsoft.com/office/officeart/2005/8/layout/vList5"/>
    <dgm:cxn modelId="{3B067774-9F12-F646-A28F-63A8F0D5950C}" srcId="{3EFECC13-FE4F-2240-816B-14032C136543}" destId="{AA4356EB-692D-284F-98C1-2B6937442E3F}" srcOrd="1" destOrd="0" parTransId="{9AF81E5B-B8A7-D841-BF01-9E90A1AE4FCB}" sibTransId="{9F889DBB-9D0C-E047-8479-B8DBA34F54FE}"/>
    <dgm:cxn modelId="{49EE099C-2D67-4195-B33E-2E6215091BBA}" type="presOf" srcId="{84A79093-DE52-A445-BF25-7E479107B21F}" destId="{5E680ADE-353C-CB48-9D0E-4EBB4FEEBAF5}" srcOrd="0" destOrd="0" presId="urn:microsoft.com/office/officeart/2005/8/layout/vList5"/>
    <dgm:cxn modelId="{E8A600C1-D3A9-4854-84BC-E6F2A127E63F}" srcId="{3EFECC13-FE4F-2240-816B-14032C136543}" destId="{5A7032B8-C84F-4046-8037-A0AF77A2EDC9}" srcOrd="3" destOrd="0" parTransId="{9152CBA2-1F31-4C59-9BFB-DECFF7A7E818}" sibTransId="{C600FB66-1749-48B6-875F-523D2347492F}"/>
    <dgm:cxn modelId="{3E259579-DCC8-47EE-8C15-623D67C0A3FA}" type="presOf" srcId="{A09E90BA-62B1-4128-9C36-6D339C6570DA}" destId="{53EFA311-C139-E245-9076-C8B47A922F38}" srcOrd="0" destOrd="2" presId="urn:microsoft.com/office/officeart/2005/8/layout/vList5"/>
    <dgm:cxn modelId="{5351E795-2925-4999-A712-6755C5BDF0C7}" srcId="{3EFECC13-FE4F-2240-816B-14032C136543}" destId="{2B00528E-1486-45AA-8D57-B0034DCA40E2}" srcOrd="2" destOrd="0" parTransId="{369969A5-3405-4A88-B62F-0D4C3BFA9EEA}" sibTransId="{1ADA3BEA-6322-48B2-B3E1-6AC6ECF08719}"/>
    <dgm:cxn modelId="{909B4C4A-947B-40EF-9CB3-CA2FD0D541E4}" srcId="{3EFECC13-FE4F-2240-816B-14032C136543}" destId="{AAED8A58-DC6E-438E-AE48-7BD91549BF13}" srcOrd="0" destOrd="0" parTransId="{6558EB1B-E82E-4D4E-ACA8-2FC9BF61854D}" sibTransId="{C6695E52-D84C-4558-BC27-2D53FA25B02C}"/>
    <dgm:cxn modelId="{1B39F0F5-3AD6-4C16-93CB-3F5D4EA08378}" type="presOf" srcId="{2B00528E-1486-45AA-8D57-B0034DCA40E2}" destId="{B6F6B977-D3DD-B441-B4B6-9DA3723DEE4E}" srcOrd="0" destOrd="2" presId="urn:microsoft.com/office/officeart/2005/8/layout/vList5"/>
    <dgm:cxn modelId="{E6DC5486-DBB2-4821-BE2E-0D64B787A95D}" type="presOf" srcId="{D31B91E9-2435-C444-9790-FE7263938E6D}" destId="{53EFA311-C139-E245-9076-C8B47A922F38}" srcOrd="0" destOrd="0" presId="urn:microsoft.com/office/officeart/2005/8/layout/vList5"/>
    <dgm:cxn modelId="{255DCE1F-B7B5-BF49-967C-3AB8E6A49A14}" srcId="{53DE6BF7-D782-7F4C-A42E-7176629894CE}" destId="{84A79093-DE52-A445-BF25-7E479107B21F}" srcOrd="2" destOrd="0" parTransId="{F6A788F2-B00D-794A-B4AD-AB4EC5A56CCB}" sibTransId="{FFD7A98C-B5B9-2C40-BD43-1B9FBCA16BEB}"/>
    <dgm:cxn modelId="{494C301D-3E83-4BBE-8D0B-25ABD6DF9D29}" type="presOf" srcId="{3EFECC13-FE4F-2240-816B-14032C136543}" destId="{DBBB9663-FCED-C74C-9916-8B06EA51FFFE}" srcOrd="0" destOrd="0" presId="urn:microsoft.com/office/officeart/2005/8/layout/vList5"/>
    <dgm:cxn modelId="{CC8A27EA-44AA-45FC-9EAA-5AABD6C64B5D}" type="presParOf" srcId="{8849C30C-C12E-724A-885E-DF03434CD769}" destId="{882772B1-7901-584A-A5D2-9DAE8A3F5946}" srcOrd="0" destOrd="0" presId="urn:microsoft.com/office/officeart/2005/8/layout/vList5"/>
    <dgm:cxn modelId="{D620F7E3-8D90-461B-8131-769006C4958F}" type="presParOf" srcId="{882772B1-7901-584A-A5D2-9DAE8A3F5946}" destId="{485EE53E-2622-7D42-A4C9-D7F305E1EF21}" srcOrd="0" destOrd="0" presId="urn:microsoft.com/office/officeart/2005/8/layout/vList5"/>
    <dgm:cxn modelId="{8BE93CDD-CE9D-426B-A184-5C7DB1037E2D}" type="presParOf" srcId="{882772B1-7901-584A-A5D2-9DAE8A3F5946}" destId="{3E2056DF-E964-5048-A380-E6EBE5B741FB}" srcOrd="1" destOrd="0" presId="urn:microsoft.com/office/officeart/2005/8/layout/vList5"/>
    <dgm:cxn modelId="{D6936412-2E6B-4046-ADBD-494FD76DDC4F}" type="presParOf" srcId="{8849C30C-C12E-724A-885E-DF03434CD769}" destId="{E30A85D9-F3C1-924B-BDCF-A91150CDEECC}" srcOrd="1" destOrd="0" presId="urn:microsoft.com/office/officeart/2005/8/layout/vList5"/>
    <dgm:cxn modelId="{233E3069-C0AC-410A-895D-C11319E156AD}" type="presParOf" srcId="{8849C30C-C12E-724A-885E-DF03434CD769}" destId="{E425D782-B3CA-3E43-A5C2-E35B35753950}" srcOrd="2" destOrd="0" presId="urn:microsoft.com/office/officeart/2005/8/layout/vList5"/>
    <dgm:cxn modelId="{CF6B479D-7E71-441C-B5C3-6864D70DFCB8}" type="presParOf" srcId="{E425D782-B3CA-3E43-A5C2-E35B35753950}" destId="{DBBB9663-FCED-C74C-9916-8B06EA51FFFE}" srcOrd="0" destOrd="0" presId="urn:microsoft.com/office/officeart/2005/8/layout/vList5"/>
    <dgm:cxn modelId="{CB51B35C-A0D6-43EF-953F-C9EAB959B3FF}" type="presParOf" srcId="{E425D782-B3CA-3E43-A5C2-E35B35753950}" destId="{B6F6B977-D3DD-B441-B4B6-9DA3723DEE4E}" srcOrd="1" destOrd="0" presId="urn:microsoft.com/office/officeart/2005/8/layout/vList5"/>
    <dgm:cxn modelId="{29D6FD91-B272-4D40-A7B3-87DEDEB760A1}" type="presParOf" srcId="{8849C30C-C12E-724A-885E-DF03434CD769}" destId="{11D20ED9-3E92-CC47-82E6-ABA98AB55F9E}" srcOrd="3" destOrd="0" presId="urn:microsoft.com/office/officeart/2005/8/layout/vList5"/>
    <dgm:cxn modelId="{9FD83D10-FCAC-4D96-98DA-2155979D23CA}" type="presParOf" srcId="{8849C30C-C12E-724A-885E-DF03434CD769}" destId="{F1E89154-4D47-164E-96D6-75F18E86A916}" srcOrd="4" destOrd="0" presId="urn:microsoft.com/office/officeart/2005/8/layout/vList5"/>
    <dgm:cxn modelId="{627522BC-708E-4EC2-AE3E-4477F13009C5}" type="presParOf" srcId="{F1E89154-4D47-164E-96D6-75F18E86A916}" destId="{5E680ADE-353C-CB48-9D0E-4EBB4FEEBAF5}" srcOrd="0" destOrd="0" presId="urn:microsoft.com/office/officeart/2005/8/layout/vList5"/>
    <dgm:cxn modelId="{2120473D-E808-4CC6-A039-4386A5C8ADE4}" type="presParOf" srcId="{F1E89154-4D47-164E-96D6-75F18E86A916}" destId="{53EFA311-C139-E245-9076-C8B47A922F38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53DE6BF7-D782-7F4C-A42E-7176629894CE}" type="doc">
      <dgm:prSet loTypeId="urn:microsoft.com/office/officeart/2005/8/layout/vList5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91DA2045-1738-B648-973E-49B795DD32D0}">
      <dgm:prSet phldrT="[Texto]" custT="1"/>
      <dgm:spPr/>
      <dgm:t>
        <a:bodyPr/>
        <a:lstStyle/>
        <a:p>
          <a:r>
            <a:rPr lang="it-IT" sz="2100" noProof="0" dirty="0" smtClean="0"/>
            <a:t>F2F/Web </a:t>
          </a:r>
          <a:r>
            <a:rPr lang="it-IT" sz="2100" noProof="0" dirty="0" err="1" smtClean="0"/>
            <a:t>Meetings</a:t>
          </a:r>
          <a:endParaRPr lang="it-IT" sz="2100" noProof="0" dirty="0" smtClean="0"/>
        </a:p>
      </dgm:t>
    </dgm:pt>
    <dgm:pt modelId="{E63BCEB7-D714-3D43-B15C-266BC44120C2}" type="parTrans" cxnId="{2ECD7303-85A2-144D-8F93-1DFA8802E731}">
      <dgm:prSet/>
      <dgm:spPr/>
      <dgm:t>
        <a:bodyPr/>
        <a:lstStyle/>
        <a:p>
          <a:endParaRPr lang="es-ES"/>
        </a:p>
      </dgm:t>
    </dgm:pt>
    <dgm:pt modelId="{4DFD0F23-8B77-E740-92E6-2D926FDB12EF}" type="sibTrans" cxnId="{2ECD7303-85A2-144D-8F93-1DFA8802E731}">
      <dgm:prSet/>
      <dgm:spPr/>
      <dgm:t>
        <a:bodyPr/>
        <a:lstStyle/>
        <a:p>
          <a:endParaRPr lang="es-ES"/>
        </a:p>
      </dgm:t>
    </dgm:pt>
    <dgm:pt modelId="{9C7FFCED-14CE-7644-813A-7A2D024A4965}">
      <dgm:prSet phldrT="[Texto]" custT="1"/>
      <dgm:spPr/>
      <dgm:t>
        <a:bodyPr/>
        <a:lstStyle/>
        <a:p>
          <a:r>
            <a:rPr lang="en-GB" sz="1600" dirty="0" smtClean="0"/>
            <a:t>Identify suitable setup</a:t>
          </a:r>
          <a:endParaRPr lang="en-GB" sz="1600" noProof="0" dirty="0"/>
        </a:p>
      </dgm:t>
    </dgm:pt>
    <dgm:pt modelId="{A67FD237-52A2-D944-8D86-5EEF5A500314}" type="parTrans" cxnId="{EAFAA9D0-4FDC-CD4A-99C8-CD8BD46ED490}">
      <dgm:prSet/>
      <dgm:spPr/>
      <dgm:t>
        <a:bodyPr/>
        <a:lstStyle/>
        <a:p>
          <a:endParaRPr lang="es-ES"/>
        </a:p>
      </dgm:t>
    </dgm:pt>
    <dgm:pt modelId="{6313EDA3-71D3-1B41-93DB-49E01C857D77}" type="sibTrans" cxnId="{EAFAA9D0-4FDC-CD4A-99C8-CD8BD46ED490}">
      <dgm:prSet/>
      <dgm:spPr/>
      <dgm:t>
        <a:bodyPr/>
        <a:lstStyle/>
        <a:p>
          <a:endParaRPr lang="es-ES"/>
        </a:p>
      </dgm:t>
    </dgm:pt>
    <dgm:pt modelId="{AA4356EB-692D-284F-98C1-2B6937442E3F}">
      <dgm:prSet phldrT="[Texto]" custT="1"/>
      <dgm:spPr/>
      <dgm:t>
        <a:bodyPr/>
        <a:lstStyle/>
        <a:p>
          <a:r>
            <a:rPr lang="en-GB" sz="1600" dirty="0" smtClean="0"/>
            <a:t>Technical integration</a:t>
          </a:r>
          <a:endParaRPr lang="en-US" sz="1600" noProof="0" dirty="0"/>
        </a:p>
      </dgm:t>
    </dgm:pt>
    <dgm:pt modelId="{9AF81E5B-B8A7-D841-BF01-9E90A1AE4FCB}" type="parTrans" cxnId="{3B067774-9F12-F646-A28F-63A8F0D5950C}">
      <dgm:prSet/>
      <dgm:spPr/>
      <dgm:t>
        <a:bodyPr/>
        <a:lstStyle/>
        <a:p>
          <a:endParaRPr lang="es-ES"/>
        </a:p>
      </dgm:t>
    </dgm:pt>
    <dgm:pt modelId="{9F889DBB-9D0C-E047-8479-B8DBA34F54FE}" type="sibTrans" cxnId="{3B067774-9F12-F646-A28F-63A8F0D5950C}">
      <dgm:prSet/>
      <dgm:spPr/>
      <dgm:t>
        <a:bodyPr/>
        <a:lstStyle/>
        <a:p>
          <a:endParaRPr lang="es-ES"/>
        </a:p>
      </dgm:t>
    </dgm:pt>
    <dgm:pt modelId="{3EFECC13-FE4F-2240-816B-14032C136543}">
      <dgm:prSet phldrT="[Texto]" custT="1"/>
      <dgm:spPr/>
      <dgm:t>
        <a:bodyPr/>
        <a:lstStyle/>
        <a:p>
          <a:r>
            <a:rPr lang="en-GB" sz="2000" dirty="0" smtClean="0"/>
            <a:t>Continuous tracking and support</a:t>
          </a:r>
          <a:endParaRPr lang="en-GB" sz="2000" noProof="0" dirty="0"/>
        </a:p>
      </dgm:t>
    </dgm:pt>
    <dgm:pt modelId="{ED1B1219-5ADC-CA4F-8863-F2968686E0FD}" type="sibTrans" cxnId="{B4C49CFD-65DC-E04D-AE22-15CA729D6EC0}">
      <dgm:prSet/>
      <dgm:spPr/>
      <dgm:t>
        <a:bodyPr/>
        <a:lstStyle/>
        <a:p>
          <a:endParaRPr lang="es-ES"/>
        </a:p>
      </dgm:t>
    </dgm:pt>
    <dgm:pt modelId="{F06B5F4C-6662-2D47-91E1-9EF80AA675F4}" type="parTrans" cxnId="{B4C49CFD-65DC-E04D-AE22-15CA729D6EC0}">
      <dgm:prSet/>
      <dgm:spPr/>
      <dgm:t>
        <a:bodyPr/>
        <a:lstStyle/>
        <a:p>
          <a:endParaRPr lang="es-ES"/>
        </a:p>
      </dgm:t>
    </dgm:pt>
    <dgm:pt modelId="{54B1347A-ABAB-4501-A8A1-7D5F47E5756B}">
      <dgm:prSet phldrT="[Texto]" custT="1"/>
      <dgm:spPr/>
      <dgm:t>
        <a:bodyPr/>
        <a:lstStyle/>
        <a:p>
          <a:r>
            <a:rPr lang="en-GB" sz="1600" dirty="0" smtClean="0"/>
            <a:t>Periodic meetings</a:t>
          </a:r>
          <a:endParaRPr lang="en-US" sz="1600" noProof="0" dirty="0"/>
        </a:p>
      </dgm:t>
    </dgm:pt>
    <dgm:pt modelId="{DC19640B-2D52-4034-98BE-9612DF6018EC}" type="parTrans" cxnId="{2746825E-6957-40B7-BE65-CA0DE7097A04}">
      <dgm:prSet/>
      <dgm:spPr/>
      <dgm:t>
        <a:bodyPr/>
        <a:lstStyle/>
        <a:p>
          <a:endParaRPr lang="en-GB"/>
        </a:p>
      </dgm:t>
    </dgm:pt>
    <dgm:pt modelId="{A19B1162-90A6-48DC-BA83-F78D8FA64E5A}" type="sibTrans" cxnId="{2746825E-6957-40B7-BE65-CA0DE7097A04}">
      <dgm:prSet/>
      <dgm:spPr/>
      <dgm:t>
        <a:bodyPr/>
        <a:lstStyle/>
        <a:p>
          <a:endParaRPr lang="en-GB"/>
        </a:p>
      </dgm:t>
    </dgm:pt>
    <dgm:pt modelId="{84A79093-DE52-A445-BF25-7E479107B21F}">
      <dgm:prSet phldrT="[Texto]" custT="1"/>
      <dgm:spPr/>
      <dgm:t>
        <a:bodyPr/>
        <a:lstStyle/>
        <a:p>
          <a:r>
            <a:rPr lang="en-GB" sz="2100" noProof="0" dirty="0" smtClean="0"/>
            <a:t>Fedcloud.egi.eu VO</a:t>
          </a:r>
          <a:endParaRPr lang="en-GB" sz="2100" noProof="0" dirty="0"/>
        </a:p>
      </dgm:t>
    </dgm:pt>
    <dgm:pt modelId="{FFD7A98C-B5B9-2C40-BD43-1B9FBCA16BEB}" type="sibTrans" cxnId="{255DCE1F-B7B5-BF49-967C-3AB8E6A49A14}">
      <dgm:prSet/>
      <dgm:spPr/>
      <dgm:t>
        <a:bodyPr/>
        <a:lstStyle/>
        <a:p>
          <a:endParaRPr lang="es-ES"/>
        </a:p>
      </dgm:t>
    </dgm:pt>
    <dgm:pt modelId="{F6A788F2-B00D-794A-B4AD-AB4EC5A56CCB}" type="parTrans" cxnId="{255DCE1F-B7B5-BF49-967C-3AB8E6A49A14}">
      <dgm:prSet/>
      <dgm:spPr/>
      <dgm:t>
        <a:bodyPr/>
        <a:lstStyle/>
        <a:p>
          <a:endParaRPr lang="es-ES"/>
        </a:p>
      </dgm:t>
    </dgm:pt>
    <dgm:pt modelId="{12BE6A57-C33E-473F-87AA-89341B815D47}">
      <dgm:prSet phldrT="[Texto]" custT="1"/>
      <dgm:spPr/>
      <dgm:t>
        <a:bodyPr/>
        <a:lstStyle/>
        <a:p>
          <a:r>
            <a:rPr lang="en-GB" sz="1600" noProof="0" dirty="0" smtClean="0"/>
            <a:t>Resources for prototyping</a:t>
          </a:r>
          <a:endParaRPr lang="en-GB" sz="1600" noProof="0" dirty="0"/>
        </a:p>
      </dgm:t>
    </dgm:pt>
    <dgm:pt modelId="{9F49F65E-5841-44E2-9ADF-571D1D094519}" type="parTrans" cxnId="{05699F7E-5228-42DE-B583-016C022C4B20}">
      <dgm:prSet/>
      <dgm:spPr/>
      <dgm:t>
        <a:bodyPr/>
        <a:lstStyle/>
        <a:p>
          <a:endParaRPr lang="en-GB"/>
        </a:p>
      </dgm:t>
    </dgm:pt>
    <dgm:pt modelId="{ED454792-8649-49EE-B3C0-19B98FD4D257}" type="sibTrans" cxnId="{05699F7E-5228-42DE-B583-016C022C4B20}">
      <dgm:prSet/>
      <dgm:spPr/>
      <dgm:t>
        <a:bodyPr/>
        <a:lstStyle/>
        <a:p>
          <a:endParaRPr lang="en-GB"/>
        </a:p>
      </dgm:t>
    </dgm:pt>
    <dgm:pt modelId="{261D4D8A-97D4-4950-BD84-369F82CFEBFD}">
      <dgm:prSet custT="1"/>
      <dgm:spPr/>
      <dgm:t>
        <a:bodyPr/>
        <a:lstStyle/>
        <a:p>
          <a:r>
            <a:rPr lang="en-GB" sz="1600" dirty="0" smtClean="0"/>
            <a:t>Allocate technical experts</a:t>
          </a:r>
        </a:p>
      </dgm:t>
    </dgm:pt>
    <dgm:pt modelId="{42C4BB1F-9E88-44A4-AF33-5C1115DF5936}" type="parTrans" cxnId="{06E76CC3-A932-4610-8F31-3B00CE6D2DFD}">
      <dgm:prSet/>
      <dgm:spPr/>
      <dgm:t>
        <a:bodyPr/>
        <a:lstStyle/>
        <a:p>
          <a:endParaRPr lang="en-GB"/>
        </a:p>
      </dgm:t>
    </dgm:pt>
    <dgm:pt modelId="{5377E8E7-980F-4FEA-B489-CF85CD3A6019}" type="sibTrans" cxnId="{06E76CC3-A932-4610-8F31-3B00CE6D2DFD}">
      <dgm:prSet/>
      <dgm:spPr/>
      <dgm:t>
        <a:bodyPr/>
        <a:lstStyle/>
        <a:p>
          <a:endParaRPr lang="en-GB"/>
        </a:p>
      </dgm:t>
    </dgm:pt>
    <dgm:pt modelId="{B75B32A2-CC81-4F26-A3D8-91A19E596179}">
      <dgm:prSet custT="1"/>
      <dgm:spPr/>
      <dgm:t>
        <a:bodyPr/>
        <a:lstStyle/>
        <a:p>
          <a:r>
            <a:rPr lang="en-GB" sz="1600" dirty="0" smtClean="0"/>
            <a:t>Define milestones</a:t>
          </a:r>
          <a:endParaRPr lang="en-GB" sz="1600" dirty="0"/>
        </a:p>
      </dgm:t>
    </dgm:pt>
    <dgm:pt modelId="{430D45A3-926C-44E0-95D6-0EAF834DB091}" type="parTrans" cxnId="{C02DD5B4-933D-4B5D-AC9A-EBAD70E8999E}">
      <dgm:prSet/>
      <dgm:spPr/>
      <dgm:t>
        <a:bodyPr/>
        <a:lstStyle/>
        <a:p>
          <a:endParaRPr lang="en-GB"/>
        </a:p>
      </dgm:t>
    </dgm:pt>
    <dgm:pt modelId="{1FBE7954-79BF-4AA4-90C6-2D67AEA5B9FC}" type="sibTrans" cxnId="{C02DD5B4-933D-4B5D-AC9A-EBAD70E8999E}">
      <dgm:prSet/>
      <dgm:spPr/>
      <dgm:t>
        <a:bodyPr/>
        <a:lstStyle/>
        <a:p>
          <a:endParaRPr lang="en-GB"/>
        </a:p>
      </dgm:t>
    </dgm:pt>
    <dgm:pt modelId="{36393518-344F-42F3-B3EE-B7B3E4F9F71F}">
      <dgm:prSet phldrT="[Texto]" custT="1"/>
      <dgm:spPr/>
      <dgm:t>
        <a:bodyPr/>
        <a:lstStyle/>
        <a:p>
          <a:r>
            <a:rPr lang="it-IT" sz="1600" noProof="0" dirty="0" smtClean="0"/>
            <a:t>Usable for 2x6 months</a:t>
          </a:r>
          <a:endParaRPr lang="en-GB" sz="1600" noProof="0" dirty="0"/>
        </a:p>
      </dgm:t>
    </dgm:pt>
    <dgm:pt modelId="{980CC525-A8F4-4978-988F-B90F220E507D}" type="parTrans" cxnId="{0FB89C09-3AF9-4C35-9ADF-5061C40FBC43}">
      <dgm:prSet/>
      <dgm:spPr/>
      <dgm:t>
        <a:bodyPr/>
        <a:lstStyle/>
        <a:p>
          <a:endParaRPr lang="en-GB"/>
        </a:p>
      </dgm:t>
    </dgm:pt>
    <dgm:pt modelId="{3ADA0821-A934-464A-9DE5-4D2BA0112378}" type="sibTrans" cxnId="{0FB89C09-3AF9-4C35-9ADF-5061C40FBC43}">
      <dgm:prSet/>
      <dgm:spPr/>
      <dgm:t>
        <a:bodyPr/>
        <a:lstStyle/>
        <a:p>
          <a:endParaRPr lang="en-GB"/>
        </a:p>
      </dgm:t>
    </dgm:pt>
    <dgm:pt modelId="{C4875336-EA44-4160-99B2-7F93EB4D78F0}">
      <dgm:prSet phldrT="[Texto]" custT="1"/>
      <dgm:spPr/>
      <dgm:t>
        <a:bodyPr/>
        <a:lstStyle/>
        <a:p>
          <a:r>
            <a:rPr lang="it-IT" sz="1600" noProof="0" dirty="0" smtClean="0"/>
            <a:t>Enabled on all sites</a:t>
          </a:r>
          <a:endParaRPr lang="en-GB" sz="1600" noProof="0" dirty="0"/>
        </a:p>
      </dgm:t>
    </dgm:pt>
    <dgm:pt modelId="{51838811-15EE-4498-92F8-7A5A75BFE5B8}" type="parTrans" cxnId="{A0C01EAE-17C8-4563-9E9C-2D7C03B0D606}">
      <dgm:prSet/>
      <dgm:spPr/>
      <dgm:t>
        <a:bodyPr/>
        <a:lstStyle/>
        <a:p>
          <a:endParaRPr lang="en-GB"/>
        </a:p>
      </dgm:t>
    </dgm:pt>
    <dgm:pt modelId="{12091FC7-D77E-4D65-A29A-9C7CFD852864}" type="sibTrans" cxnId="{A0C01EAE-17C8-4563-9E9C-2D7C03B0D606}">
      <dgm:prSet/>
      <dgm:spPr/>
      <dgm:t>
        <a:bodyPr/>
        <a:lstStyle/>
        <a:p>
          <a:endParaRPr lang="en-GB"/>
        </a:p>
      </dgm:t>
    </dgm:pt>
    <dgm:pt modelId="{8849C30C-C12E-724A-885E-DF03434CD769}" type="pres">
      <dgm:prSet presAssocID="{53DE6BF7-D782-7F4C-A42E-7176629894C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882772B1-7901-584A-A5D2-9DAE8A3F5946}" type="pres">
      <dgm:prSet presAssocID="{91DA2045-1738-B648-973E-49B795DD32D0}" presName="linNode" presStyleCnt="0"/>
      <dgm:spPr/>
    </dgm:pt>
    <dgm:pt modelId="{485EE53E-2622-7D42-A4C9-D7F305E1EF21}" type="pres">
      <dgm:prSet presAssocID="{91DA2045-1738-B648-973E-49B795DD32D0}" presName="parentText" presStyleLbl="node1" presStyleIdx="0" presStyleCnt="3" custLinFactX="-100000" custLinFactY="-22221" custLinFactNeighborX="-111400" custLinFactNeighborY="-100000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E2056DF-E964-5048-A380-E6EBE5B741FB}" type="pres">
      <dgm:prSet presAssocID="{91DA2045-1738-B648-973E-49B795DD32D0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30A85D9-F3C1-924B-BDCF-A91150CDEECC}" type="pres">
      <dgm:prSet presAssocID="{4DFD0F23-8B77-E740-92E6-2D926FDB12EF}" presName="sp" presStyleCnt="0"/>
      <dgm:spPr/>
    </dgm:pt>
    <dgm:pt modelId="{E425D782-B3CA-3E43-A5C2-E35B35753950}" type="pres">
      <dgm:prSet presAssocID="{3EFECC13-FE4F-2240-816B-14032C136543}" presName="linNode" presStyleCnt="0"/>
      <dgm:spPr/>
    </dgm:pt>
    <dgm:pt modelId="{DBBB9663-FCED-C74C-9916-8B06EA51FFFE}" type="pres">
      <dgm:prSet presAssocID="{3EFECC13-FE4F-2240-816B-14032C136543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6F6B977-D3DD-B441-B4B6-9DA3723DEE4E}" type="pres">
      <dgm:prSet presAssocID="{3EFECC13-FE4F-2240-816B-14032C136543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1D20ED9-3E92-CC47-82E6-ABA98AB55F9E}" type="pres">
      <dgm:prSet presAssocID="{ED1B1219-5ADC-CA4F-8863-F2968686E0FD}" presName="sp" presStyleCnt="0"/>
      <dgm:spPr/>
    </dgm:pt>
    <dgm:pt modelId="{F1E89154-4D47-164E-96D6-75F18E86A916}" type="pres">
      <dgm:prSet presAssocID="{84A79093-DE52-A445-BF25-7E479107B21F}" presName="linNode" presStyleCnt="0"/>
      <dgm:spPr/>
    </dgm:pt>
    <dgm:pt modelId="{5E680ADE-353C-CB48-9D0E-4EBB4FEEBAF5}" type="pres">
      <dgm:prSet presAssocID="{84A79093-DE52-A445-BF25-7E479107B21F}" presName="parentText" presStyleLbl="node1" presStyleIdx="2" presStyleCnt="3" custLinFactNeighborY="6040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3EFA311-C139-E245-9076-C8B47A922F38}" type="pres">
      <dgm:prSet presAssocID="{84A79093-DE52-A445-BF25-7E479107B21F}" presName="descendantText" presStyleLbl="alignAccFollowNode1" presStyleIdx="2" presStyleCnt="3" custLinFactNeighborX="441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5EB206E0-AC2D-4E6D-AE02-519532170A47}" type="presOf" srcId="{9C7FFCED-14CE-7644-813A-7A2D024A4965}" destId="{3E2056DF-E964-5048-A380-E6EBE5B741FB}" srcOrd="0" destOrd="0" presId="urn:microsoft.com/office/officeart/2005/8/layout/vList5"/>
    <dgm:cxn modelId="{080836BC-489B-4E7B-8713-C2AB474A0181}" type="presOf" srcId="{3EFECC13-FE4F-2240-816B-14032C136543}" destId="{DBBB9663-FCED-C74C-9916-8B06EA51FFFE}" srcOrd="0" destOrd="0" presId="urn:microsoft.com/office/officeart/2005/8/layout/vList5"/>
    <dgm:cxn modelId="{9C6DF718-FE3A-4BF2-A923-41A5DE77660B}" type="presOf" srcId="{84A79093-DE52-A445-BF25-7E479107B21F}" destId="{5E680ADE-353C-CB48-9D0E-4EBB4FEEBAF5}" srcOrd="0" destOrd="0" presId="urn:microsoft.com/office/officeart/2005/8/layout/vList5"/>
    <dgm:cxn modelId="{08A34C04-744D-4421-95A7-1AE3DCF42C06}" type="presOf" srcId="{261D4D8A-97D4-4950-BD84-369F82CFEBFD}" destId="{3E2056DF-E964-5048-A380-E6EBE5B741FB}" srcOrd="0" destOrd="1" presId="urn:microsoft.com/office/officeart/2005/8/layout/vList5"/>
    <dgm:cxn modelId="{2ECD7303-85A2-144D-8F93-1DFA8802E731}" srcId="{53DE6BF7-D782-7F4C-A42E-7176629894CE}" destId="{91DA2045-1738-B648-973E-49B795DD32D0}" srcOrd="0" destOrd="0" parTransId="{E63BCEB7-D714-3D43-B15C-266BC44120C2}" sibTransId="{4DFD0F23-8B77-E740-92E6-2D926FDB12EF}"/>
    <dgm:cxn modelId="{0FB89C09-3AF9-4C35-9ADF-5061C40FBC43}" srcId="{84A79093-DE52-A445-BF25-7E479107B21F}" destId="{36393518-344F-42F3-B3EE-B7B3E4F9F71F}" srcOrd="2" destOrd="0" parTransId="{980CC525-A8F4-4978-988F-B90F220E507D}" sibTransId="{3ADA0821-A934-464A-9DE5-4D2BA0112378}"/>
    <dgm:cxn modelId="{1B250FF2-9484-474A-90CD-75154CC77042}" type="presOf" srcId="{91DA2045-1738-B648-973E-49B795DD32D0}" destId="{485EE53E-2622-7D42-A4C9-D7F305E1EF21}" srcOrd="0" destOrd="0" presId="urn:microsoft.com/office/officeart/2005/8/layout/vList5"/>
    <dgm:cxn modelId="{05699F7E-5228-42DE-B583-016C022C4B20}" srcId="{84A79093-DE52-A445-BF25-7E479107B21F}" destId="{12BE6A57-C33E-473F-87AA-89341B815D47}" srcOrd="0" destOrd="0" parTransId="{9F49F65E-5841-44E2-9ADF-571D1D094519}" sibTransId="{ED454792-8649-49EE-B3C0-19B98FD4D257}"/>
    <dgm:cxn modelId="{B4C49CFD-65DC-E04D-AE22-15CA729D6EC0}" srcId="{53DE6BF7-D782-7F4C-A42E-7176629894CE}" destId="{3EFECC13-FE4F-2240-816B-14032C136543}" srcOrd="1" destOrd="0" parTransId="{F06B5F4C-6662-2D47-91E1-9EF80AA675F4}" sibTransId="{ED1B1219-5ADC-CA4F-8863-F2968686E0FD}"/>
    <dgm:cxn modelId="{2746825E-6957-40B7-BE65-CA0DE7097A04}" srcId="{3EFECC13-FE4F-2240-816B-14032C136543}" destId="{54B1347A-ABAB-4501-A8A1-7D5F47E5756B}" srcOrd="1" destOrd="0" parTransId="{DC19640B-2D52-4034-98BE-9612DF6018EC}" sibTransId="{A19B1162-90A6-48DC-BA83-F78D8FA64E5A}"/>
    <dgm:cxn modelId="{08352015-4E2B-492A-96A0-71141BCE4A8E}" type="presOf" srcId="{12BE6A57-C33E-473F-87AA-89341B815D47}" destId="{53EFA311-C139-E245-9076-C8B47A922F38}" srcOrd="0" destOrd="0" presId="urn:microsoft.com/office/officeart/2005/8/layout/vList5"/>
    <dgm:cxn modelId="{AE12E8AA-5989-4937-B180-47D64B935F8B}" type="presOf" srcId="{B75B32A2-CC81-4F26-A3D8-91A19E596179}" destId="{3E2056DF-E964-5048-A380-E6EBE5B741FB}" srcOrd="0" destOrd="2" presId="urn:microsoft.com/office/officeart/2005/8/layout/vList5"/>
    <dgm:cxn modelId="{DC506C00-1900-437D-953C-199D91C012A2}" type="presOf" srcId="{AA4356EB-692D-284F-98C1-2B6937442E3F}" destId="{B6F6B977-D3DD-B441-B4B6-9DA3723DEE4E}" srcOrd="0" destOrd="0" presId="urn:microsoft.com/office/officeart/2005/8/layout/vList5"/>
    <dgm:cxn modelId="{140DA87A-6337-44ED-9657-B8A31FBAB7FA}" type="presOf" srcId="{54B1347A-ABAB-4501-A8A1-7D5F47E5756B}" destId="{B6F6B977-D3DD-B441-B4B6-9DA3723DEE4E}" srcOrd="0" destOrd="1" presId="urn:microsoft.com/office/officeart/2005/8/layout/vList5"/>
    <dgm:cxn modelId="{87DD247A-F37F-4110-988D-3956A17500B9}" type="presOf" srcId="{C4875336-EA44-4160-99B2-7F93EB4D78F0}" destId="{53EFA311-C139-E245-9076-C8B47A922F38}" srcOrd="0" destOrd="1" presId="urn:microsoft.com/office/officeart/2005/8/layout/vList5"/>
    <dgm:cxn modelId="{EAFAA9D0-4FDC-CD4A-99C8-CD8BD46ED490}" srcId="{91DA2045-1738-B648-973E-49B795DD32D0}" destId="{9C7FFCED-14CE-7644-813A-7A2D024A4965}" srcOrd="0" destOrd="0" parTransId="{A67FD237-52A2-D944-8D86-5EEF5A500314}" sibTransId="{6313EDA3-71D3-1B41-93DB-49E01C857D77}"/>
    <dgm:cxn modelId="{3B067774-9F12-F646-A28F-63A8F0D5950C}" srcId="{3EFECC13-FE4F-2240-816B-14032C136543}" destId="{AA4356EB-692D-284F-98C1-2B6937442E3F}" srcOrd="0" destOrd="0" parTransId="{9AF81E5B-B8A7-D841-BF01-9E90A1AE4FCB}" sibTransId="{9F889DBB-9D0C-E047-8479-B8DBA34F54FE}"/>
    <dgm:cxn modelId="{A0C01EAE-17C8-4563-9E9C-2D7C03B0D606}" srcId="{84A79093-DE52-A445-BF25-7E479107B21F}" destId="{C4875336-EA44-4160-99B2-7F93EB4D78F0}" srcOrd="1" destOrd="0" parTransId="{51838811-15EE-4498-92F8-7A5A75BFE5B8}" sibTransId="{12091FC7-D77E-4D65-A29A-9C7CFD852864}"/>
    <dgm:cxn modelId="{C02DD5B4-933D-4B5D-AC9A-EBAD70E8999E}" srcId="{91DA2045-1738-B648-973E-49B795DD32D0}" destId="{B75B32A2-CC81-4F26-A3D8-91A19E596179}" srcOrd="2" destOrd="0" parTransId="{430D45A3-926C-44E0-95D6-0EAF834DB091}" sibTransId="{1FBE7954-79BF-4AA4-90C6-2D67AEA5B9FC}"/>
    <dgm:cxn modelId="{06E76CC3-A932-4610-8F31-3B00CE6D2DFD}" srcId="{91DA2045-1738-B648-973E-49B795DD32D0}" destId="{261D4D8A-97D4-4950-BD84-369F82CFEBFD}" srcOrd="1" destOrd="0" parTransId="{42C4BB1F-9E88-44A4-AF33-5C1115DF5936}" sibTransId="{5377E8E7-980F-4FEA-B489-CF85CD3A6019}"/>
    <dgm:cxn modelId="{255DCE1F-B7B5-BF49-967C-3AB8E6A49A14}" srcId="{53DE6BF7-D782-7F4C-A42E-7176629894CE}" destId="{84A79093-DE52-A445-BF25-7E479107B21F}" srcOrd="2" destOrd="0" parTransId="{F6A788F2-B00D-794A-B4AD-AB4EC5A56CCB}" sibTransId="{FFD7A98C-B5B9-2C40-BD43-1B9FBCA16BEB}"/>
    <dgm:cxn modelId="{A45717BE-A944-4B79-BA79-54E8A792B536}" type="presOf" srcId="{36393518-344F-42F3-B3EE-B7B3E4F9F71F}" destId="{53EFA311-C139-E245-9076-C8B47A922F38}" srcOrd="0" destOrd="2" presId="urn:microsoft.com/office/officeart/2005/8/layout/vList5"/>
    <dgm:cxn modelId="{2F4E87A0-488E-4ADA-8700-D27C848E37A9}" type="presOf" srcId="{53DE6BF7-D782-7F4C-A42E-7176629894CE}" destId="{8849C30C-C12E-724A-885E-DF03434CD769}" srcOrd="0" destOrd="0" presId="urn:microsoft.com/office/officeart/2005/8/layout/vList5"/>
    <dgm:cxn modelId="{4D18AB9D-B297-40BC-B525-420B2F3A7A74}" type="presParOf" srcId="{8849C30C-C12E-724A-885E-DF03434CD769}" destId="{882772B1-7901-584A-A5D2-9DAE8A3F5946}" srcOrd="0" destOrd="0" presId="urn:microsoft.com/office/officeart/2005/8/layout/vList5"/>
    <dgm:cxn modelId="{00B2517E-DA93-4A6E-A6DC-99A1F49064CC}" type="presParOf" srcId="{882772B1-7901-584A-A5D2-9DAE8A3F5946}" destId="{485EE53E-2622-7D42-A4C9-D7F305E1EF21}" srcOrd="0" destOrd="0" presId="urn:microsoft.com/office/officeart/2005/8/layout/vList5"/>
    <dgm:cxn modelId="{EB9FBEC5-977C-43FC-BD00-DF7DB302EA22}" type="presParOf" srcId="{882772B1-7901-584A-A5D2-9DAE8A3F5946}" destId="{3E2056DF-E964-5048-A380-E6EBE5B741FB}" srcOrd="1" destOrd="0" presId="urn:microsoft.com/office/officeart/2005/8/layout/vList5"/>
    <dgm:cxn modelId="{6A1FEBB2-95DE-485A-B4C8-3EDCD4D3C15D}" type="presParOf" srcId="{8849C30C-C12E-724A-885E-DF03434CD769}" destId="{E30A85D9-F3C1-924B-BDCF-A91150CDEECC}" srcOrd="1" destOrd="0" presId="urn:microsoft.com/office/officeart/2005/8/layout/vList5"/>
    <dgm:cxn modelId="{CE5E35E5-BE3D-4FA6-8DDB-ACAAD6FEEFA0}" type="presParOf" srcId="{8849C30C-C12E-724A-885E-DF03434CD769}" destId="{E425D782-B3CA-3E43-A5C2-E35B35753950}" srcOrd="2" destOrd="0" presId="urn:microsoft.com/office/officeart/2005/8/layout/vList5"/>
    <dgm:cxn modelId="{D5B584BE-799A-4369-AC78-C9CDECF84E0D}" type="presParOf" srcId="{E425D782-B3CA-3E43-A5C2-E35B35753950}" destId="{DBBB9663-FCED-C74C-9916-8B06EA51FFFE}" srcOrd="0" destOrd="0" presId="urn:microsoft.com/office/officeart/2005/8/layout/vList5"/>
    <dgm:cxn modelId="{5A5E91DC-E1EA-4810-ADE2-653F2549B0FA}" type="presParOf" srcId="{E425D782-B3CA-3E43-A5C2-E35B35753950}" destId="{B6F6B977-D3DD-B441-B4B6-9DA3723DEE4E}" srcOrd="1" destOrd="0" presId="urn:microsoft.com/office/officeart/2005/8/layout/vList5"/>
    <dgm:cxn modelId="{E152389D-EB1F-4980-BF85-389B978DD0DC}" type="presParOf" srcId="{8849C30C-C12E-724A-885E-DF03434CD769}" destId="{11D20ED9-3E92-CC47-82E6-ABA98AB55F9E}" srcOrd="3" destOrd="0" presId="urn:microsoft.com/office/officeart/2005/8/layout/vList5"/>
    <dgm:cxn modelId="{1EE214A5-5764-4454-AF98-4B61B9F5E0B1}" type="presParOf" srcId="{8849C30C-C12E-724A-885E-DF03434CD769}" destId="{F1E89154-4D47-164E-96D6-75F18E86A916}" srcOrd="4" destOrd="0" presId="urn:microsoft.com/office/officeart/2005/8/layout/vList5"/>
    <dgm:cxn modelId="{958DE6E3-3491-4206-8024-AE8E8F108B0F}" type="presParOf" srcId="{F1E89154-4D47-164E-96D6-75F18E86A916}" destId="{5E680ADE-353C-CB48-9D0E-4EBB4FEEBAF5}" srcOrd="0" destOrd="0" presId="urn:microsoft.com/office/officeart/2005/8/layout/vList5"/>
    <dgm:cxn modelId="{9AB59039-27ED-44E8-8DD3-833FF21D2486}" type="presParOf" srcId="{F1E89154-4D47-164E-96D6-75F18E86A916}" destId="{53EFA311-C139-E245-9076-C8B47A922F38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2056DF-E964-5048-A380-E6EBE5B741FB}">
      <dsp:nvSpPr>
        <dsp:cNvPr id="0" name=""/>
        <dsp:cNvSpPr/>
      </dsp:nvSpPr>
      <dsp:spPr>
        <a:xfrm rot="5400000">
          <a:off x="2783029" y="-678935"/>
          <a:ext cx="951979" cy="255144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400" b="1" kern="1200" noProof="0" dirty="0" smtClean="0"/>
            <a:t>Web service</a:t>
          </a:r>
          <a:endParaRPr lang="en-GB" sz="1400" b="1" kern="1200" noProof="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400" b="1" kern="1200" noProof="0" dirty="0" err="1" smtClean="0"/>
            <a:t>Heavy</a:t>
          </a:r>
          <a:r>
            <a:rPr lang="it-IT" sz="1400" b="1" kern="1200" noProof="0" dirty="0" smtClean="0"/>
            <a:t> </a:t>
          </a:r>
          <a:r>
            <a:rPr lang="it-IT" sz="1400" b="1" kern="1200" noProof="0" dirty="0" err="1" smtClean="0"/>
            <a:t>computation</a:t>
          </a:r>
          <a:r>
            <a:rPr lang="it-IT" sz="1400" b="1" kern="1200" noProof="0" dirty="0" smtClean="0"/>
            <a:t> and large </a:t>
          </a:r>
          <a:r>
            <a:rPr lang="it-IT" sz="1400" b="1" kern="1200" noProof="0" dirty="0" err="1" smtClean="0"/>
            <a:t>memory</a:t>
          </a:r>
          <a:endParaRPr lang="en-GB" sz="1400" b="1" kern="1200" noProof="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400" b="1" kern="1200" noProof="0" dirty="0" err="1" smtClean="0"/>
            <a:t>Manage</a:t>
          </a:r>
          <a:r>
            <a:rPr lang="it-IT" sz="1400" b="1" kern="1200" noProof="0" dirty="0" smtClean="0"/>
            <a:t> large </a:t>
          </a:r>
          <a:r>
            <a:rPr lang="it-IT" sz="1400" b="1" kern="1200" noProof="0" dirty="0" err="1" smtClean="0"/>
            <a:t>datasets</a:t>
          </a:r>
          <a:endParaRPr lang="en-GB" sz="1400" b="1" kern="1200" noProof="0" dirty="0"/>
        </a:p>
      </dsp:txBody>
      <dsp:txXfrm rot="-5400000">
        <a:off x="1983294" y="167272"/>
        <a:ext cx="2504977" cy="859035"/>
      </dsp:txXfrm>
    </dsp:sp>
    <dsp:sp modelId="{485EE53E-2622-7D42-A4C9-D7F305E1EF21}">
      <dsp:nvSpPr>
        <dsp:cNvPr id="0" name=""/>
        <dsp:cNvSpPr/>
      </dsp:nvSpPr>
      <dsp:spPr>
        <a:xfrm>
          <a:off x="1166" y="0"/>
          <a:ext cx="1982127" cy="118997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900" kern="1200" noProof="0" dirty="0" err="1" smtClean="0"/>
            <a:t>Usage</a:t>
          </a:r>
          <a:r>
            <a:rPr lang="it-IT" sz="1900" kern="1200" noProof="0" dirty="0" smtClean="0"/>
            <a:t> Model</a:t>
          </a:r>
          <a:endParaRPr lang="en-GB" sz="1900" kern="1200" noProof="0" dirty="0"/>
        </a:p>
      </dsp:txBody>
      <dsp:txXfrm>
        <a:off x="59256" y="58090"/>
        <a:ext cx="1865947" cy="1073793"/>
      </dsp:txXfrm>
    </dsp:sp>
    <dsp:sp modelId="{B6F6B977-D3DD-B441-B4B6-9DA3723DEE4E}">
      <dsp:nvSpPr>
        <dsp:cNvPr id="0" name=""/>
        <dsp:cNvSpPr/>
      </dsp:nvSpPr>
      <dsp:spPr>
        <a:xfrm rot="5400000">
          <a:off x="2783029" y="570537"/>
          <a:ext cx="951979" cy="255144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600" b="1" kern="1200" noProof="0" dirty="0" err="1" smtClean="0"/>
            <a:t>Bioinformatics</a:t>
          </a:r>
          <a:endParaRPr lang="en-GB" sz="1600" b="1" kern="1200" noProof="0" dirty="0"/>
        </a:p>
      </dsp:txBody>
      <dsp:txXfrm rot="-5400000">
        <a:off x="1983294" y="1416744"/>
        <a:ext cx="2504977" cy="859035"/>
      </dsp:txXfrm>
    </dsp:sp>
    <dsp:sp modelId="{DBBB9663-FCED-C74C-9916-8B06EA51FFFE}">
      <dsp:nvSpPr>
        <dsp:cNvPr id="0" name=""/>
        <dsp:cNvSpPr/>
      </dsp:nvSpPr>
      <dsp:spPr>
        <a:xfrm>
          <a:off x="1166" y="1251275"/>
          <a:ext cx="1982127" cy="118997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900" kern="1200" noProof="0" dirty="0" smtClean="0"/>
            <a:t>Scientific Disciplines</a:t>
          </a:r>
          <a:endParaRPr lang="en-GB" sz="1900" kern="1200" noProof="0" dirty="0"/>
        </a:p>
      </dsp:txBody>
      <dsp:txXfrm>
        <a:off x="59256" y="1309365"/>
        <a:ext cx="1865947" cy="1073793"/>
      </dsp:txXfrm>
    </dsp:sp>
    <dsp:sp modelId="{459ED9AC-3365-4D47-AB35-0C201C7CA26F}">
      <dsp:nvSpPr>
        <dsp:cNvPr id="0" name=""/>
        <dsp:cNvSpPr/>
      </dsp:nvSpPr>
      <dsp:spPr>
        <a:xfrm>
          <a:off x="1166" y="2500748"/>
          <a:ext cx="1982129" cy="118997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900" kern="1200" noProof="0" dirty="0" smtClean="0"/>
            <a:t>Deployment in the </a:t>
          </a:r>
          <a:r>
            <a:rPr lang="en-GB" sz="1900" kern="1200" noProof="0" dirty="0" err="1" smtClean="0"/>
            <a:t>FedCloud</a:t>
          </a:r>
          <a:endParaRPr lang="en-GB" sz="1900" kern="1200" noProof="0" dirty="0"/>
        </a:p>
      </dsp:txBody>
      <dsp:txXfrm>
        <a:off x="59256" y="2558838"/>
        <a:ext cx="1865949" cy="107379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2056DF-E964-5048-A380-E6EBE5B741FB}">
      <dsp:nvSpPr>
        <dsp:cNvPr id="0" name=""/>
        <dsp:cNvSpPr/>
      </dsp:nvSpPr>
      <dsp:spPr>
        <a:xfrm rot="5400000">
          <a:off x="2783029" y="-678935"/>
          <a:ext cx="951979" cy="255144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600" b="1" kern="1200" noProof="0" dirty="0" err="1" smtClean="0"/>
            <a:t>Heavy</a:t>
          </a:r>
          <a:r>
            <a:rPr lang="it-IT" sz="1600" b="1" kern="1200" noProof="0" dirty="0" smtClean="0"/>
            <a:t> </a:t>
          </a:r>
          <a:r>
            <a:rPr lang="it-IT" sz="1600" b="1" kern="1200" noProof="0" dirty="0" err="1" smtClean="0"/>
            <a:t>computation</a:t>
          </a:r>
          <a:endParaRPr lang="en-GB" sz="1600" b="1" kern="1200" noProof="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600" b="1" kern="1200" noProof="0" dirty="0" smtClean="0"/>
            <a:t>Large Memory</a:t>
          </a:r>
          <a:endParaRPr lang="en-GB" sz="1600" b="1" kern="1200" noProof="0" dirty="0"/>
        </a:p>
      </dsp:txBody>
      <dsp:txXfrm rot="-5400000">
        <a:off x="1983294" y="167272"/>
        <a:ext cx="2504977" cy="859035"/>
      </dsp:txXfrm>
    </dsp:sp>
    <dsp:sp modelId="{485EE53E-2622-7D42-A4C9-D7F305E1EF21}">
      <dsp:nvSpPr>
        <dsp:cNvPr id="0" name=""/>
        <dsp:cNvSpPr/>
      </dsp:nvSpPr>
      <dsp:spPr>
        <a:xfrm>
          <a:off x="1166" y="0"/>
          <a:ext cx="1982127" cy="118997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900" kern="1200" noProof="0" dirty="0" err="1" smtClean="0"/>
            <a:t>Usage</a:t>
          </a:r>
          <a:r>
            <a:rPr lang="it-IT" sz="1900" kern="1200" noProof="0" dirty="0" smtClean="0"/>
            <a:t> Model</a:t>
          </a:r>
          <a:endParaRPr lang="en-GB" sz="1900" kern="1200" noProof="0" dirty="0"/>
        </a:p>
      </dsp:txBody>
      <dsp:txXfrm>
        <a:off x="59256" y="58090"/>
        <a:ext cx="1865947" cy="1073793"/>
      </dsp:txXfrm>
    </dsp:sp>
    <dsp:sp modelId="{B6F6B977-D3DD-B441-B4B6-9DA3723DEE4E}">
      <dsp:nvSpPr>
        <dsp:cNvPr id="0" name=""/>
        <dsp:cNvSpPr/>
      </dsp:nvSpPr>
      <dsp:spPr>
        <a:xfrm rot="5400000">
          <a:off x="2783029" y="570537"/>
          <a:ext cx="951979" cy="255144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600" b="1" kern="1200" noProof="0" dirty="0" err="1" smtClean="0"/>
            <a:t>Bioinformatics</a:t>
          </a:r>
          <a:endParaRPr lang="en-GB" sz="1600" b="1" kern="1200" noProof="0" dirty="0"/>
        </a:p>
      </dsp:txBody>
      <dsp:txXfrm rot="-5400000">
        <a:off x="1983294" y="1416744"/>
        <a:ext cx="2504977" cy="859035"/>
      </dsp:txXfrm>
    </dsp:sp>
    <dsp:sp modelId="{DBBB9663-FCED-C74C-9916-8B06EA51FFFE}">
      <dsp:nvSpPr>
        <dsp:cNvPr id="0" name=""/>
        <dsp:cNvSpPr/>
      </dsp:nvSpPr>
      <dsp:spPr>
        <a:xfrm>
          <a:off x="1166" y="1251275"/>
          <a:ext cx="1982127" cy="118997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900" kern="1200" noProof="0" dirty="0" smtClean="0"/>
            <a:t>Scientific Disciplines</a:t>
          </a:r>
          <a:endParaRPr lang="en-GB" sz="1900" kern="1200" noProof="0" dirty="0"/>
        </a:p>
      </dsp:txBody>
      <dsp:txXfrm>
        <a:off x="59256" y="1309365"/>
        <a:ext cx="1865947" cy="1073793"/>
      </dsp:txXfrm>
    </dsp:sp>
    <dsp:sp modelId="{459ED9AC-3365-4D47-AB35-0C201C7CA26F}">
      <dsp:nvSpPr>
        <dsp:cNvPr id="0" name=""/>
        <dsp:cNvSpPr/>
      </dsp:nvSpPr>
      <dsp:spPr>
        <a:xfrm>
          <a:off x="1166" y="2500748"/>
          <a:ext cx="1982129" cy="118997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900" kern="1200" noProof="0" dirty="0" smtClean="0"/>
            <a:t>Deployment in the </a:t>
          </a:r>
          <a:r>
            <a:rPr lang="en-GB" sz="1900" kern="1200" noProof="0" dirty="0" err="1" smtClean="0"/>
            <a:t>FedCloud</a:t>
          </a:r>
          <a:endParaRPr lang="en-GB" sz="1900" kern="1200" noProof="0" dirty="0"/>
        </a:p>
      </dsp:txBody>
      <dsp:txXfrm>
        <a:off x="59256" y="2558838"/>
        <a:ext cx="1865949" cy="107379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2056DF-E964-5048-A380-E6EBE5B741FB}">
      <dsp:nvSpPr>
        <dsp:cNvPr id="0" name=""/>
        <dsp:cNvSpPr/>
      </dsp:nvSpPr>
      <dsp:spPr>
        <a:xfrm rot="5400000">
          <a:off x="2783029" y="-678935"/>
          <a:ext cx="951979" cy="255144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600" b="1" kern="1200" noProof="0" dirty="0" smtClean="0"/>
            <a:t>Web Service</a:t>
          </a:r>
          <a:endParaRPr lang="en-GB" sz="1600" b="1" kern="1200" noProof="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600" b="1" kern="1200" noProof="0" dirty="0" err="1" smtClean="0"/>
            <a:t>Heavy</a:t>
          </a:r>
          <a:r>
            <a:rPr lang="it-IT" sz="1600" b="1" kern="1200" noProof="0" dirty="0" smtClean="0"/>
            <a:t> </a:t>
          </a:r>
          <a:r>
            <a:rPr lang="it-IT" sz="1600" b="1" kern="1200" noProof="0" dirty="0" err="1" smtClean="0"/>
            <a:t>computation</a:t>
          </a:r>
          <a:endParaRPr lang="en-GB" sz="1600" b="1" kern="1200" noProof="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600" b="1" kern="1200" noProof="0" dirty="0" smtClean="0"/>
            <a:t>Large Memory</a:t>
          </a:r>
          <a:endParaRPr lang="en-GB" sz="1600" b="1" kern="1200" noProof="0" dirty="0"/>
        </a:p>
      </dsp:txBody>
      <dsp:txXfrm rot="-5400000">
        <a:off x="1983294" y="167272"/>
        <a:ext cx="2504977" cy="859035"/>
      </dsp:txXfrm>
    </dsp:sp>
    <dsp:sp modelId="{485EE53E-2622-7D42-A4C9-D7F305E1EF21}">
      <dsp:nvSpPr>
        <dsp:cNvPr id="0" name=""/>
        <dsp:cNvSpPr/>
      </dsp:nvSpPr>
      <dsp:spPr>
        <a:xfrm>
          <a:off x="1166" y="0"/>
          <a:ext cx="1982127" cy="118997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900" kern="1200" noProof="0" dirty="0" err="1" smtClean="0"/>
            <a:t>Usage</a:t>
          </a:r>
          <a:r>
            <a:rPr lang="it-IT" sz="1900" kern="1200" noProof="0" dirty="0" smtClean="0"/>
            <a:t> Model</a:t>
          </a:r>
          <a:endParaRPr lang="en-GB" sz="1900" kern="1200" noProof="0" dirty="0"/>
        </a:p>
      </dsp:txBody>
      <dsp:txXfrm>
        <a:off x="59256" y="58090"/>
        <a:ext cx="1865947" cy="1073793"/>
      </dsp:txXfrm>
    </dsp:sp>
    <dsp:sp modelId="{B6F6B977-D3DD-B441-B4B6-9DA3723DEE4E}">
      <dsp:nvSpPr>
        <dsp:cNvPr id="0" name=""/>
        <dsp:cNvSpPr/>
      </dsp:nvSpPr>
      <dsp:spPr>
        <a:xfrm rot="5400000">
          <a:off x="2783029" y="570537"/>
          <a:ext cx="951979" cy="255144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600" b="1" kern="1200" noProof="0" dirty="0" err="1" smtClean="0"/>
            <a:t>Hydrology</a:t>
          </a:r>
          <a:endParaRPr lang="en-GB" sz="1600" b="1" kern="1200" noProof="0" dirty="0"/>
        </a:p>
      </dsp:txBody>
      <dsp:txXfrm rot="-5400000">
        <a:off x="1983294" y="1416744"/>
        <a:ext cx="2504977" cy="859035"/>
      </dsp:txXfrm>
    </dsp:sp>
    <dsp:sp modelId="{DBBB9663-FCED-C74C-9916-8B06EA51FFFE}">
      <dsp:nvSpPr>
        <dsp:cNvPr id="0" name=""/>
        <dsp:cNvSpPr/>
      </dsp:nvSpPr>
      <dsp:spPr>
        <a:xfrm>
          <a:off x="1166" y="1251275"/>
          <a:ext cx="1982127" cy="118997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900" kern="1200" noProof="0" dirty="0" smtClean="0"/>
            <a:t>Scientific Disciplines</a:t>
          </a:r>
          <a:endParaRPr lang="en-GB" sz="1900" kern="1200" noProof="0" dirty="0"/>
        </a:p>
      </dsp:txBody>
      <dsp:txXfrm>
        <a:off x="59256" y="1309365"/>
        <a:ext cx="1865947" cy="1073793"/>
      </dsp:txXfrm>
    </dsp:sp>
    <dsp:sp modelId="{459ED9AC-3365-4D47-AB35-0C201C7CA26F}">
      <dsp:nvSpPr>
        <dsp:cNvPr id="0" name=""/>
        <dsp:cNvSpPr/>
      </dsp:nvSpPr>
      <dsp:spPr>
        <a:xfrm>
          <a:off x="1166" y="2500748"/>
          <a:ext cx="1982129" cy="118997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900" kern="1200" noProof="0" dirty="0" smtClean="0"/>
            <a:t>Deployment in the </a:t>
          </a:r>
          <a:r>
            <a:rPr lang="en-GB" sz="1900" kern="1200" noProof="0" dirty="0" err="1" smtClean="0"/>
            <a:t>FedCloud</a:t>
          </a:r>
          <a:endParaRPr lang="en-GB" sz="1900" kern="1200" noProof="0" dirty="0"/>
        </a:p>
      </dsp:txBody>
      <dsp:txXfrm>
        <a:off x="59256" y="2558838"/>
        <a:ext cx="1865949" cy="107379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2056DF-E964-5048-A380-E6EBE5B741FB}">
      <dsp:nvSpPr>
        <dsp:cNvPr id="0" name=""/>
        <dsp:cNvSpPr/>
      </dsp:nvSpPr>
      <dsp:spPr>
        <a:xfrm rot="5400000">
          <a:off x="2783029" y="-678935"/>
          <a:ext cx="951979" cy="255144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600" b="1" kern="1200" noProof="0" dirty="0" smtClean="0"/>
            <a:t>Web Service</a:t>
          </a:r>
          <a:endParaRPr lang="en-GB" sz="1600" b="1" kern="1200" noProof="0" dirty="0"/>
        </a:p>
      </dsp:txBody>
      <dsp:txXfrm rot="-5400000">
        <a:off x="1983294" y="167272"/>
        <a:ext cx="2504977" cy="859035"/>
      </dsp:txXfrm>
    </dsp:sp>
    <dsp:sp modelId="{485EE53E-2622-7D42-A4C9-D7F305E1EF21}">
      <dsp:nvSpPr>
        <dsp:cNvPr id="0" name=""/>
        <dsp:cNvSpPr/>
      </dsp:nvSpPr>
      <dsp:spPr>
        <a:xfrm>
          <a:off x="1166" y="0"/>
          <a:ext cx="1982127" cy="118997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900" kern="1200" noProof="0" dirty="0" err="1" smtClean="0"/>
            <a:t>Usage</a:t>
          </a:r>
          <a:r>
            <a:rPr lang="it-IT" sz="1900" kern="1200" noProof="0" dirty="0" smtClean="0"/>
            <a:t> Model</a:t>
          </a:r>
          <a:endParaRPr lang="en-GB" sz="1900" kern="1200" noProof="0" dirty="0"/>
        </a:p>
      </dsp:txBody>
      <dsp:txXfrm>
        <a:off x="59256" y="58090"/>
        <a:ext cx="1865947" cy="1073793"/>
      </dsp:txXfrm>
    </dsp:sp>
    <dsp:sp modelId="{B6F6B977-D3DD-B441-B4B6-9DA3723DEE4E}">
      <dsp:nvSpPr>
        <dsp:cNvPr id="0" name=""/>
        <dsp:cNvSpPr/>
      </dsp:nvSpPr>
      <dsp:spPr>
        <a:xfrm rot="5400000">
          <a:off x="2783029" y="570537"/>
          <a:ext cx="951979" cy="255144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600" b="1" kern="1200" noProof="0" dirty="0" smtClean="0"/>
            <a:t>Digital Archives</a:t>
          </a:r>
          <a:endParaRPr lang="en-GB" sz="1600" b="1" kern="1200" noProof="0" dirty="0"/>
        </a:p>
      </dsp:txBody>
      <dsp:txXfrm rot="-5400000">
        <a:off x="1983294" y="1416744"/>
        <a:ext cx="2504977" cy="859035"/>
      </dsp:txXfrm>
    </dsp:sp>
    <dsp:sp modelId="{DBBB9663-FCED-C74C-9916-8B06EA51FFFE}">
      <dsp:nvSpPr>
        <dsp:cNvPr id="0" name=""/>
        <dsp:cNvSpPr/>
      </dsp:nvSpPr>
      <dsp:spPr>
        <a:xfrm>
          <a:off x="1166" y="1251275"/>
          <a:ext cx="1982127" cy="118997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900" kern="1200" noProof="0" dirty="0" smtClean="0"/>
            <a:t>Scientific Disciplines</a:t>
          </a:r>
          <a:endParaRPr lang="en-GB" sz="1900" kern="1200" noProof="0" dirty="0"/>
        </a:p>
      </dsp:txBody>
      <dsp:txXfrm>
        <a:off x="59256" y="1309365"/>
        <a:ext cx="1865947" cy="1073793"/>
      </dsp:txXfrm>
    </dsp:sp>
    <dsp:sp modelId="{459ED9AC-3365-4D47-AB35-0C201C7CA26F}">
      <dsp:nvSpPr>
        <dsp:cNvPr id="0" name=""/>
        <dsp:cNvSpPr/>
      </dsp:nvSpPr>
      <dsp:spPr>
        <a:xfrm>
          <a:off x="1166" y="2500748"/>
          <a:ext cx="1982129" cy="118997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900" kern="1200" noProof="0" dirty="0" smtClean="0"/>
            <a:t>Deployment in the </a:t>
          </a:r>
          <a:r>
            <a:rPr lang="en-GB" sz="1900" kern="1200" noProof="0" dirty="0" err="1" smtClean="0"/>
            <a:t>FedCloud</a:t>
          </a:r>
          <a:endParaRPr lang="en-GB" sz="1900" kern="1200" noProof="0" dirty="0"/>
        </a:p>
      </dsp:txBody>
      <dsp:txXfrm>
        <a:off x="59256" y="2558838"/>
        <a:ext cx="1865949" cy="107379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5EE53E-2622-7D42-A4C9-D7F305E1EF21}">
      <dsp:nvSpPr>
        <dsp:cNvPr id="0" name=""/>
        <dsp:cNvSpPr/>
      </dsp:nvSpPr>
      <dsp:spPr>
        <a:xfrm>
          <a:off x="1353181" y="0"/>
          <a:ext cx="1522329" cy="83810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smtClean="0"/>
            <a:t>Catania</a:t>
          </a:r>
          <a:br>
            <a:rPr lang="en-GB" sz="1600" kern="1200" dirty="0" smtClean="0"/>
          </a:br>
          <a:r>
            <a:rPr lang="en-GB" sz="1600" kern="1200" dirty="0" smtClean="0"/>
            <a:t>Science Gateway</a:t>
          </a:r>
          <a:endParaRPr lang="en-GB" sz="1600" kern="1200" noProof="0" dirty="0"/>
        </a:p>
      </dsp:txBody>
      <dsp:txXfrm>
        <a:off x="1394094" y="40913"/>
        <a:ext cx="1440503" cy="756280"/>
      </dsp:txXfrm>
    </dsp:sp>
    <dsp:sp modelId="{DBBB9663-FCED-C74C-9916-8B06EA51FFFE}">
      <dsp:nvSpPr>
        <dsp:cNvPr id="0" name=""/>
        <dsp:cNvSpPr/>
      </dsp:nvSpPr>
      <dsp:spPr>
        <a:xfrm>
          <a:off x="1353181" y="885740"/>
          <a:ext cx="1522329" cy="83810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noProof="0" dirty="0" smtClean="0"/>
            <a:t>Slipstream</a:t>
          </a:r>
          <a:endParaRPr lang="en-GB" sz="1800" kern="1200" noProof="0" dirty="0"/>
        </a:p>
      </dsp:txBody>
      <dsp:txXfrm>
        <a:off x="1394094" y="926653"/>
        <a:ext cx="1440503" cy="756280"/>
      </dsp:txXfrm>
    </dsp:sp>
    <dsp:sp modelId="{5E680ADE-353C-CB48-9D0E-4EBB4FEEBAF5}">
      <dsp:nvSpPr>
        <dsp:cNvPr id="0" name=""/>
        <dsp:cNvSpPr/>
      </dsp:nvSpPr>
      <dsp:spPr>
        <a:xfrm>
          <a:off x="1353181" y="1761294"/>
          <a:ext cx="1522329" cy="83810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smtClean="0"/>
            <a:t>COMPSs</a:t>
          </a:r>
          <a:endParaRPr lang="en-GB" sz="1800" kern="1200" noProof="0" dirty="0"/>
        </a:p>
      </dsp:txBody>
      <dsp:txXfrm>
        <a:off x="1394094" y="1802207"/>
        <a:ext cx="1440503" cy="75628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5EE53E-2622-7D42-A4C9-D7F305E1EF21}">
      <dsp:nvSpPr>
        <dsp:cNvPr id="0" name=""/>
        <dsp:cNvSpPr/>
      </dsp:nvSpPr>
      <dsp:spPr>
        <a:xfrm>
          <a:off x="1337859" y="0"/>
          <a:ext cx="1505092" cy="83810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smtClean="0"/>
            <a:t>VMDIRAC</a:t>
          </a:r>
          <a:endParaRPr lang="en-GB" sz="1800" kern="1200" noProof="0" dirty="0"/>
        </a:p>
      </dsp:txBody>
      <dsp:txXfrm>
        <a:off x="1378772" y="40913"/>
        <a:ext cx="1423266" cy="756280"/>
      </dsp:txXfrm>
    </dsp:sp>
    <dsp:sp modelId="{DBBB9663-FCED-C74C-9916-8B06EA51FFFE}">
      <dsp:nvSpPr>
        <dsp:cNvPr id="0" name=""/>
        <dsp:cNvSpPr/>
      </dsp:nvSpPr>
      <dsp:spPr>
        <a:xfrm>
          <a:off x="1337859" y="885740"/>
          <a:ext cx="1505092" cy="83810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smtClean="0"/>
            <a:t>WS-PGRADE</a:t>
          </a:r>
          <a:endParaRPr lang="en-GB" sz="1800" kern="1200" noProof="0" dirty="0"/>
        </a:p>
      </dsp:txBody>
      <dsp:txXfrm>
        <a:off x="1378772" y="926653"/>
        <a:ext cx="1423266" cy="756280"/>
      </dsp:txXfrm>
    </dsp:sp>
    <dsp:sp modelId="{5E680ADE-353C-CB48-9D0E-4EBB4FEEBAF5}">
      <dsp:nvSpPr>
        <dsp:cNvPr id="0" name=""/>
        <dsp:cNvSpPr/>
      </dsp:nvSpPr>
      <dsp:spPr>
        <a:xfrm>
          <a:off x="1337859" y="1762564"/>
          <a:ext cx="1505092" cy="83810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err="1" smtClean="0"/>
            <a:t>Vcycle</a:t>
          </a:r>
          <a:endParaRPr lang="en-GB" sz="1800" kern="1200" noProof="0" dirty="0"/>
        </a:p>
      </dsp:txBody>
      <dsp:txXfrm>
        <a:off x="1378772" y="1803477"/>
        <a:ext cx="1423266" cy="75628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2056DF-E964-5048-A380-E6EBE5B741FB}">
      <dsp:nvSpPr>
        <dsp:cNvPr id="0" name=""/>
        <dsp:cNvSpPr/>
      </dsp:nvSpPr>
      <dsp:spPr>
        <a:xfrm rot="5400000">
          <a:off x="2396595" y="-728006"/>
          <a:ext cx="1020947" cy="2736065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3600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kern="1200" dirty="0" smtClean="0"/>
            <a:t>Step by step guides</a:t>
          </a:r>
          <a:endParaRPr lang="en-GB" sz="1600" kern="1200" noProof="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600" kern="1200" noProof="0" dirty="0" smtClean="0"/>
            <a:t>Tutorials – CMD line, API</a:t>
          </a:r>
          <a:endParaRPr lang="en-GB" sz="1600" kern="1200" noProof="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600" kern="1200" noProof="0" dirty="0" err="1" smtClean="0"/>
            <a:t>Examples</a:t>
          </a:r>
          <a:endParaRPr lang="en-GB" sz="1600" kern="1200" noProof="0" dirty="0"/>
        </a:p>
      </dsp:txBody>
      <dsp:txXfrm rot="-5400000">
        <a:off x="1539037" y="179391"/>
        <a:ext cx="2686226" cy="921269"/>
      </dsp:txXfrm>
    </dsp:sp>
    <dsp:sp modelId="{485EE53E-2622-7D42-A4C9-D7F305E1EF21}">
      <dsp:nvSpPr>
        <dsp:cNvPr id="0" name=""/>
        <dsp:cNvSpPr/>
      </dsp:nvSpPr>
      <dsp:spPr>
        <a:xfrm>
          <a:off x="0" y="0"/>
          <a:ext cx="1539036" cy="127618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100" kern="1200" noProof="0" dirty="0" smtClean="0"/>
            <a:t>Doc</a:t>
          </a:r>
          <a:endParaRPr lang="en-GB" sz="2100" kern="1200" noProof="0" dirty="0"/>
        </a:p>
      </dsp:txBody>
      <dsp:txXfrm>
        <a:off x="62298" y="62298"/>
        <a:ext cx="1414440" cy="1151588"/>
      </dsp:txXfrm>
    </dsp:sp>
    <dsp:sp modelId="{B6F6B977-D3DD-B441-B4B6-9DA3723DEE4E}">
      <dsp:nvSpPr>
        <dsp:cNvPr id="0" name=""/>
        <dsp:cNvSpPr/>
      </dsp:nvSpPr>
      <dsp:spPr>
        <a:xfrm rot="5400000">
          <a:off x="2396595" y="611987"/>
          <a:ext cx="1020947" cy="2736065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600" kern="1200" noProof="0" dirty="0" smtClean="0"/>
            <a:t>Main OS versions</a:t>
          </a:r>
          <a:endParaRPr lang="en-GB" sz="1600" kern="1200" noProof="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kern="1200" noProof="0" dirty="0" smtClean="0"/>
            <a:t>Secure, up-to-date</a:t>
          </a:r>
          <a:endParaRPr lang="en-GB" sz="1600" kern="1200" noProof="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600" kern="1200" noProof="0" dirty="0" err="1" smtClean="0"/>
            <a:t>Contextualisation</a:t>
          </a:r>
          <a:endParaRPr lang="en-GB" sz="1600" kern="1200" noProof="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kern="1200" noProof="0" dirty="0" smtClean="0"/>
            <a:t>Docker</a:t>
          </a:r>
          <a:endParaRPr lang="en-GB" sz="1600" kern="1200" noProof="0" dirty="0"/>
        </a:p>
      </dsp:txBody>
      <dsp:txXfrm rot="-5400000">
        <a:off x="1539037" y="1519385"/>
        <a:ext cx="2686226" cy="921269"/>
      </dsp:txXfrm>
    </dsp:sp>
    <dsp:sp modelId="{DBBB9663-FCED-C74C-9916-8B06EA51FFFE}">
      <dsp:nvSpPr>
        <dsp:cNvPr id="0" name=""/>
        <dsp:cNvSpPr/>
      </dsp:nvSpPr>
      <dsp:spPr>
        <a:xfrm>
          <a:off x="0" y="1341927"/>
          <a:ext cx="1539036" cy="127618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100" kern="1200" noProof="0" dirty="0" smtClean="0"/>
            <a:t>EGI VM Images</a:t>
          </a:r>
          <a:endParaRPr lang="en-GB" sz="2100" kern="1200" noProof="0" dirty="0"/>
        </a:p>
      </dsp:txBody>
      <dsp:txXfrm>
        <a:off x="62298" y="1404225"/>
        <a:ext cx="1414440" cy="1151588"/>
      </dsp:txXfrm>
    </dsp:sp>
    <dsp:sp modelId="{53EFA311-C139-E245-9076-C8B47A922F38}">
      <dsp:nvSpPr>
        <dsp:cNvPr id="0" name=""/>
        <dsp:cNvSpPr/>
      </dsp:nvSpPr>
      <dsp:spPr>
        <a:xfrm rot="5400000">
          <a:off x="2396595" y="1951981"/>
          <a:ext cx="1020947" cy="2736065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kern="1200" dirty="0" smtClean="0"/>
            <a:t>Identifying committed resource providers</a:t>
          </a:r>
          <a:endParaRPr lang="en-GB" sz="1600" kern="1200" noProof="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600" kern="1200" noProof="0" dirty="0" smtClean="0"/>
            <a:t>Support for VO setup</a:t>
          </a:r>
          <a:endParaRPr lang="en-GB" sz="1600" kern="1200" noProof="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kern="1200" noProof="0" dirty="0" smtClean="0"/>
            <a:t>SLAs, OLAs</a:t>
          </a:r>
          <a:endParaRPr lang="en-GB" sz="1600" kern="1200" noProof="0" dirty="0"/>
        </a:p>
      </dsp:txBody>
      <dsp:txXfrm rot="-5400000">
        <a:off x="1539037" y="2859379"/>
        <a:ext cx="2686226" cy="921269"/>
      </dsp:txXfrm>
    </dsp:sp>
    <dsp:sp modelId="{5E680ADE-353C-CB48-9D0E-4EBB4FEEBAF5}">
      <dsp:nvSpPr>
        <dsp:cNvPr id="0" name=""/>
        <dsp:cNvSpPr/>
      </dsp:nvSpPr>
      <dsp:spPr>
        <a:xfrm>
          <a:off x="0" y="2681921"/>
          <a:ext cx="1539036" cy="127618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100" kern="1200" noProof="0" dirty="0" smtClean="0"/>
            <a:t>Migration to production</a:t>
          </a:r>
          <a:endParaRPr lang="en-GB" sz="2100" kern="1200" noProof="0" dirty="0"/>
        </a:p>
      </dsp:txBody>
      <dsp:txXfrm>
        <a:off x="62298" y="2744219"/>
        <a:ext cx="1414440" cy="1151588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2056DF-E964-5048-A380-E6EBE5B741FB}">
      <dsp:nvSpPr>
        <dsp:cNvPr id="0" name=""/>
        <dsp:cNvSpPr/>
      </dsp:nvSpPr>
      <dsp:spPr>
        <a:xfrm rot="5400000">
          <a:off x="2538449" y="-797396"/>
          <a:ext cx="1014217" cy="2866407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kern="1200" dirty="0" smtClean="0"/>
            <a:t>Identify suitable setup</a:t>
          </a:r>
          <a:endParaRPr lang="en-GB" sz="1600" kern="1200" noProof="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kern="1200" dirty="0" smtClean="0"/>
            <a:t>Allocate technical experts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kern="1200" dirty="0" smtClean="0"/>
            <a:t>Define milestones</a:t>
          </a:r>
          <a:endParaRPr lang="en-GB" sz="1600" kern="1200" dirty="0"/>
        </a:p>
      </dsp:txBody>
      <dsp:txXfrm rot="-5400000">
        <a:off x="1612354" y="178209"/>
        <a:ext cx="2816897" cy="915197"/>
      </dsp:txXfrm>
    </dsp:sp>
    <dsp:sp modelId="{485EE53E-2622-7D42-A4C9-D7F305E1EF21}">
      <dsp:nvSpPr>
        <dsp:cNvPr id="0" name=""/>
        <dsp:cNvSpPr/>
      </dsp:nvSpPr>
      <dsp:spPr>
        <a:xfrm>
          <a:off x="0" y="0"/>
          <a:ext cx="1612354" cy="126777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100" kern="1200" noProof="0" dirty="0" smtClean="0"/>
            <a:t>F2F/Web </a:t>
          </a:r>
          <a:r>
            <a:rPr lang="it-IT" sz="2100" kern="1200" noProof="0" dirty="0" err="1" smtClean="0"/>
            <a:t>Meetings</a:t>
          </a:r>
          <a:endParaRPr lang="it-IT" sz="2100" kern="1200" noProof="0" dirty="0" smtClean="0"/>
        </a:p>
      </dsp:txBody>
      <dsp:txXfrm>
        <a:off x="61888" y="61888"/>
        <a:ext cx="1488578" cy="1143996"/>
      </dsp:txXfrm>
    </dsp:sp>
    <dsp:sp modelId="{B6F6B977-D3DD-B441-B4B6-9DA3723DEE4E}">
      <dsp:nvSpPr>
        <dsp:cNvPr id="0" name=""/>
        <dsp:cNvSpPr/>
      </dsp:nvSpPr>
      <dsp:spPr>
        <a:xfrm rot="5400000">
          <a:off x="2538449" y="533764"/>
          <a:ext cx="1014217" cy="2866407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kern="1200" dirty="0" smtClean="0"/>
            <a:t>Technical integration</a:t>
          </a:r>
          <a:endParaRPr lang="en-US" sz="1600" kern="1200" noProof="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kern="1200" dirty="0" smtClean="0"/>
            <a:t>Periodic meetings</a:t>
          </a:r>
          <a:endParaRPr lang="en-US" sz="1600" kern="1200" noProof="0" dirty="0"/>
        </a:p>
      </dsp:txBody>
      <dsp:txXfrm rot="-5400000">
        <a:off x="1612354" y="1509369"/>
        <a:ext cx="2816897" cy="915197"/>
      </dsp:txXfrm>
    </dsp:sp>
    <dsp:sp modelId="{DBBB9663-FCED-C74C-9916-8B06EA51FFFE}">
      <dsp:nvSpPr>
        <dsp:cNvPr id="0" name=""/>
        <dsp:cNvSpPr/>
      </dsp:nvSpPr>
      <dsp:spPr>
        <a:xfrm>
          <a:off x="0" y="1333081"/>
          <a:ext cx="1612354" cy="126777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dirty="0" smtClean="0"/>
            <a:t>Continuous tracking and support</a:t>
          </a:r>
          <a:endParaRPr lang="en-GB" sz="2000" kern="1200" noProof="0" dirty="0"/>
        </a:p>
      </dsp:txBody>
      <dsp:txXfrm>
        <a:off x="61888" y="1394969"/>
        <a:ext cx="1488578" cy="1143996"/>
      </dsp:txXfrm>
    </dsp:sp>
    <dsp:sp modelId="{53EFA311-C139-E245-9076-C8B47A922F38}">
      <dsp:nvSpPr>
        <dsp:cNvPr id="0" name=""/>
        <dsp:cNvSpPr/>
      </dsp:nvSpPr>
      <dsp:spPr>
        <a:xfrm rot="5400000">
          <a:off x="2538449" y="1864925"/>
          <a:ext cx="1014217" cy="2866407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kern="1200" noProof="0" dirty="0" smtClean="0"/>
            <a:t>Resources for prototyping</a:t>
          </a:r>
          <a:endParaRPr lang="en-GB" sz="1600" kern="1200" noProof="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600" kern="1200" noProof="0" dirty="0" smtClean="0"/>
            <a:t>Enabled on all sites</a:t>
          </a:r>
          <a:endParaRPr lang="en-GB" sz="1600" kern="1200" noProof="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600" kern="1200" noProof="0" dirty="0" smtClean="0"/>
            <a:t>Usable for 2x6 months</a:t>
          </a:r>
          <a:endParaRPr lang="en-GB" sz="1600" kern="1200" noProof="0" dirty="0"/>
        </a:p>
      </dsp:txBody>
      <dsp:txXfrm rot="-5400000">
        <a:off x="1612354" y="2840530"/>
        <a:ext cx="2816897" cy="915197"/>
      </dsp:txXfrm>
    </dsp:sp>
    <dsp:sp modelId="{5E680ADE-353C-CB48-9D0E-4EBB4FEEBAF5}">
      <dsp:nvSpPr>
        <dsp:cNvPr id="0" name=""/>
        <dsp:cNvSpPr/>
      </dsp:nvSpPr>
      <dsp:spPr>
        <a:xfrm>
          <a:off x="0" y="2666163"/>
          <a:ext cx="1612354" cy="126777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100" kern="1200" noProof="0" dirty="0" smtClean="0"/>
            <a:t>Fedcloud.egi.eu VO</a:t>
          </a:r>
          <a:endParaRPr lang="en-GB" sz="2100" kern="1200" noProof="0" dirty="0"/>
        </a:p>
      </dsp:txBody>
      <dsp:txXfrm>
        <a:off x="61888" y="2728051"/>
        <a:ext cx="1488578" cy="11439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98F682-7966-4F36-8C65-12C6AC282E64}" type="datetimeFigureOut">
              <a:rPr lang="en-GB" smtClean="0"/>
              <a:t>05/10/16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7037CF-4AF3-4EA8-B0EF-23260E3D63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82209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A4EA1F-7887-426C-BD0E-29F38E7AB4A2}" type="datetimeFigureOut">
              <a:rPr lang="nl-NL" smtClean="0"/>
              <a:t>05/10/16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F58AE9-46A5-49CB-B815-3CC2120EE87D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0248877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4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6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7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3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6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9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3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6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0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2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3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4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8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9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0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1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7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TODOs: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029769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E6CF70-6B23-DD47-B863-6AF71BF27B3D}" type="slidenum">
              <a:rPr lang="en-GB" smtClean="0"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0065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26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8411923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E6CF70-6B23-DD47-B863-6AF71BF27B3D}" type="slidenum">
              <a:rPr lang="en-GB" smtClean="0"/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368550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Mkfs.ext3 -&gt; creates a </a:t>
            </a:r>
            <a:r>
              <a:rPr lang="en-GB" dirty="0" err="1" smtClean="0"/>
              <a:t>filesystem</a:t>
            </a:r>
            <a:r>
              <a:rPr lang="en-GB" baseline="0" dirty="0" smtClean="0"/>
              <a:t> in the volume, needed before using it for the first time</a:t>
            </a:r>
          </a:p>
          <a:p>
            <a:r>
              <a:rPr lang="en-GB" baseline="0" dirty="0" smtClean="0"/>
              <a:t>Mount /dev/</a:t>
            </a:r>
            <a:r>
              <a:rPr lang="en-GB" baseline="0" dirty="0" err="1" smtClean="0"/>
              <a:t>vdb</a:t>
            </a:r>
            <a:r>
              <a:rPr lang="en-GB" baseline="0" dirty="0" smtClean="0"/>
              <a:t> /</a:t>
            </a:r>
            <a:r>
              <a:rPr lang="en-GB" baseline="0" dirty="0" err="1" smtClean="0"/>
              <a:t>mnt</a:t>
            </a:r>
            <a:r>
              <a:rPr lang="en-GB" baseline="0" dirty="0" smtClean="0"/>
              <a:t> -&gt; mount the volume in /</a:t>
            </a:r>
            <a:r>
              <a:rPr lang="en-GB" baseline="0" dirty="0" err="1" smtClean="0"/>
              <a:t>mnt</a:t>
            </a:r>
            <a:r>
              <a:rPr lang="en-GB" baseline="0" dirty="0" smtClean="0"/>
              <a:t> ; notice /dev/</a:t>
            </a:r>
            <a:r>
              <a:rPr lang="en-GB" baseline="0" dirty="0" err="1" smtClean="0"/>
              <a:t>vdb</a:t>
            </a:r>
            <a:r>
              <a:rPr lang="en-GB" baseline="0" dirty="0" smtClean="0"/>
              <a:t> is from the previous describe (see previous slide)</a:t>
            </a:r>
          </a:p>
          <a:p>
            <a:r>
              <a:rPr lang="en-GB" baseline="0" dirty="0" smtClean="0"/>
              <a:t>Stop apache2 (web server) to not break things while we change the wiki</a:t>
            </a:r>
          </a:p>
          <a:p>
            <a:r>
              <a:rPr lang="en-GB" baseline="0" dirty="0" smtClean="0"/>
              <a:t>Copy all the contents of the wiki to new volume</a:t>
            </a:r>
          </a:p>
          <a:p>
            <a:r>
              <a:rPr lang="en-GB" baseline="0" dirty="0" err="1" smtClean="0"/>
              <a:t>Umount</a:t>
            </a:r>
            <a:r>
              <a:rPr lang="en-GB" baseline="0" dirty="0" smtClean="0"/>
              <a:t> the volume and mount it again in /org (where the wiki is expecting the data)</a:t>
            </a:r>
          </a:p>
          <a:p>
            <a:r>
              <a:rPr lang="en-GB" baseline="0" dirty="0" smtClean="0"/>
              <a:t>Start apache2 again and check wiki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44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0543871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This –link</a:t>
            </a:r>
            <a:r>
              <a:rPr lang="en-GB" baseline="0" dirty="0" smtClean="0"/>
              <a:t> will attach the volume as the VM is created, so there is no need to do 2 steps (create + attach)</a:t>
            </a:r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46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6488795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FF0000"/>
                </a:solidFill>
              </a:rPr>
              <a:t>DO</a:t>
            </a:r>
            <a:r>
              <a:rPr lang="en-GB" baseline="0" dirty="0" smtClean="0">
                <a:solidFill>
                  <a:srgbClr val="FF0000"/>
                </a:solidFill>
              </a:rPr>
              <a:t> NOT repeat the </a:t>
            </a:r>
            <a:r>
              <a:rPr lang="en-GB" dirty="0" smtClean="0">
                <a:solidFill>
                  <a:srgbClr val="FF0000"/>
                </a:solidFill>
              </a:rPr>
              <a:t>Mkfs.ext3 this</a:t>
            </a:r>
            <a:r>
              <a:rPr lang="en-GB" baseline="0" dirty="0" smtClean="0">
                <a:solidFill>
                  <a:srgbClr val="FF0000"/>
                </a:solidFill>
              </a:rPr>
              <a:t> will delete everything in the volume!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47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0543871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We will see in the hands-on “execute user provided scripts”</a:t>
            </a:r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53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9638016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Meta-data used in the previous example to inject the user public key</a:t>
            </a:r>
          </a:p>
          <a:p>
            <a:r>
              <a:rPr lang="en-GB" dirty="0" smtClean="0"/>
              <a:t>User</a:t>
            </a:r>
            <a:r>
              <a:rPr lang="en-GB" baseline="0" dirty="0" smtClean="0"/>
              <a:t> data used in the previous example to pass the ‘context’ file to cloud-</a:t>
            </a:r>
            <a:r>
              <a:rPr lang="en-GB" baseline="0" dirty="0" err="1" smtClean="0"/>
              <a:t>init</a:t>
            </a:r>
            <a:r>
              <a:rPr lang="en-GB" baseline="0" dirty="0" smtClean="0"/>
              <a:t> </a:t>
            </a:r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56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5695870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 script is executed when the VM boots</a:t>
            </a:r>
            <a:r>
              <a:rPr lang="en-US" baseline="0" dirty="0" smtClean="0"/>
              <a:t> up. The script creates the file at /root/content.txt – which is a script too. The test simply runs that script.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59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678182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 smtClean="0"/>
              <a:t>Sysprep</a:t>
            </a:r>
            <a:r>
              <a:rPr lang="en-GB" dirty="0" smtClean="0"/>
              <a:t> is</a:t>
            </a:r>
            <a:r>
              <a:rPr lang="en-GB" baseline="0" dirty="0" smtClean="0"/>
              <a:t> a windows tool for creating images ready to be used in virtualization environments or for replicating them into a set of machines. It removes user profiles and licence information so when started it can be activated.</a:t>
            </a:r>
          </a:p>
          <a:p>
            <a:endParaRPr lang="en-GB" baseline="0" dirty="0" smtClean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63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468425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z="1100" dirty="0" smtClean="0">
                <a:latin typeface="Calibri" pitchFamily="34" charset="0"/>
                <a:ea typeface="ＭＳ Ｐゴシック" pitchFamily="34" charset="-128"/>
              </a:rPr>
              <a:t>E-Infrastructures are geographically distributed computing resources and data storage facilities linked by high-performance networks. They allow scientists to share information securely, </a:t>
            </a:r>
            <a:r>
              <a:rPr lang="en-US" altLang="en-US" sz="1100" dirty="0" err="1" smtClean="0">
                <a:latin typeface="Calibri" pitchFamily="34" charset="0"/>
                <a:ea typeface="ＭＳ Ｐゴシック" pitchFamily="34" charset="-128"/>
              </a:rPr>
              <a:t>analyse</a:t>
            </a:r>
            <a:r>
              <a:rPr lang="en-US" altLang="en-US" sz="1100" dirty="0" smtClean="0">
                <a:latin typeface="Calibri" pitchFamily="34" charset="0"/>
                <a:ea typeface="ＭＳ Ｐゴシック" pitchFamily="34" charset="-128"/>
              </a:rPr>
              <a:t> data efficiently and collaborate with colleagues worldwide.  They are an essential part of modern scientific research and a driver for economic growth. </a:t>
            </a:r>
            <a:endParaRPr lang="en-GB" altLang="en-US" sz="1100" dirty="0" smtClean="0">
              <a:latin typeface="Calibri" pitchFamily="34" charset="0"/>
              <a:ea typeface="ＭＳ Ｐゴシック" pitchFamily="34" charset="-128"/>
            </a:endParaRPr>
          </a:p>
          <a:p>
            <a:endParaRPr lang="en-US" altLang="en-US" sz="1100" dirty="0" smtClean="0">
              <a:latin typeface="Calibri" pitchFamily="34" charset="0"/>
              <a:ea typeface="ＭＳ Ｐゴシック" pitchFamily="34" charset="-128"/>
            </a:endParaRPr>
          </a:p>
          <a:p>
            <a:r>
              <a:rPr lang="en-US" altLang="en-US" sz="1100" dirty="0" smtClean="0">
                <a:latin typeface="Calibri" pitchFamily="34" charset="0"/>
                <a:ea typeface="ＭＳ Ｐゴシック" pitchFamily="34" charset="-128"/>
              </a:rPr>
              <a:t>EGI was established in 2010 building on over a decade of investment by national governments and the European Commission. EGI is a European-wide federation of national computing and data storage resources. Its aim is to support cutting-edge research, innovation and knowledge transfer in Europe. EGI federates resources from various resource </a:t>
            </a:r>
            <a:r>
              <a:rPr lang="en-US" altLang="en-US" sz="1100" dirty="0" err="1" smtClean="0">
                <a:latin typeface="Calibri" pitchFamily="34" charset="0"/>
                <a:ea typeface="ＭＳ Ｐゴシック" pitchFamily="34" charset="-128"/>
              </a:rPr>
              <a:t>centres</a:t>
            </a:r>
            <a:r>
              <a:rPr lang="en-US" altLang="en-US" sz="1100" dirty="0" smtClean="0">
                <a:latin typeface="Calibri" pitchFamily="34" charset="0"/>
                <a:ea typeface="ＭＳ Ｐゴシック" pitchFamily="34" charset="-128"/>
              </a:rPr>
              <a:t>, mainly from research </a:t>
            </a:r>
            <a:r>
              <a:rPr lang="en-US" altLang="en-US" sz="1100" dirty="0" err="1" smtClean="0">
                <a:latin typeface="Calibri" pitchFamily="34" charset="0"/>
                <a:ea typeface="ＭＳ Ｐゴシック" pitchFamily="34" charset="-128"/>
              </a:rPr>
              <a:t>insitututes</a:t>
            </a:r>
            <a:r>
              <a:rPr lang="en-US" altLang="en-US" sz="1100" dirty="0" smtClean="0">
                <a:latin typeface="Calibri" pitchFamily="34" charset="0"/>
                <a:ea typeface="ＭＳ Ｐゴシック" pitchFamily="34" charset="-128"/>
              </a:rPr>
              <a:t> and universities. These </a:t>
            </a:r>
            <a:r>
              <a:rPr lang="en-US" altLang="en-US" sz="1100" dirty="0" err="1" smtClean="0">
                <a:latin typeface="Calibri" pitchFamily="34" charset="0"/>
                <a:ea typeface="ＭＳ Ｐゴシック" pitchFamily="34" charset="-128"/>
              </a:rPr>
              <a:t>centres</a:t>
            </a:r>
            <a:r>
              <a:rPr lang="en-US" altLang="en-US" sz="1100" dirty="0" smtClean="0">
                <a:latin typeface="Calibri" pitchFamily="34" charset="0"/>
                <a:ea typeface="ＭＳ Ｐゴシック" pitchFamily="34" charset="-128"/>
              </a:rPr>
              <a:t> provide computer clusters, storage servers, applications and human support services for secure access and sharing. EGI provides these services to European researchers and their international collaborators.</a:t>
            </a:r>
            <a:endParaRPr lang="en-GB" altLang="en-US" sz="1100" dirty="0" smtClean="0">
              <a:latin typeface="Calibri" pitchFamily="34" charset="0"/>
              <a:ea typeface="ＭＳ Ｐゴシック" pitchFamily="34" charset="-128"/>
            </a:endParaRPr>
          </a:p>
          <a:p>
            <a:endParaRPr lang="en-US" altLang="en-US" sz="1100" dirty="0" smtClean="0">
              <a:latin typeface="Calibri" pitchFamily="34" charset="0"/>
              <a:ea typeface="ＭＳ Ｐゴシック" pitchFamily="34" charset="-128"/>
            </a:endParaRPr>
          </a:p>
          <a:p>
            <a:r>
              <a:rPr lang="en-US" altLang="en-US" sz="1100" dirty="0" smtClean="0">
                <a:latin typeface="Calibri" pitchFamily="34" charset="0"/>
                <a:ea typeface="ＭＳ Ｐゴシック" pitchFamily="34" charset="-128"/>
              </a:rPr>
              <a:t>EGI is coordinated by EGI.eu, a not-for-profit foundation based in Amsterdam and owned by EGI’s participants, the National Grid Infrastructures (NGIs).</a:t>
            </a:r>
            <a:endParaRPr lang="en-GB" altLang="en-US" dirty="0" smtClean="0">
              <a:latin typeface="Arial" charset="0"/>
              <a:ea typeface="ＭＳ Ｐゴシック" pitchFamily="34" charset="-128"/>
            </a:endParaRPr>
          </a:p>
          <a:p>
            <a:endParaRPr lang="en-GB" altLang="en-US" dirty="0" smtClean="0">
              <a:latin typeface="Arial" charset="0"/>
              <a:ea typeface="ＭＳ Ｐゴシック" pitchFamily="34" charset="-128"/>
            </a:endParaRPr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3C58BF08-3F2E-4BE3-A2ED-7DE0BCC4A3CB}" type="slidenum">
              <a:rPr lang="en-GB" altLang="en-US" smtClean="0"/>
              <a:pPr eaLnBrk="1" hangingPunct="1">
                <a:spcBef>
                  <a:spcPct val="0"/>
                </a:spcBef>
              </a:pPr>
              <a:t>5</a:t>
            </a:fld>
            <a:endParaRPr lang="en-GB" altLang="en-US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SA </a:t>
            </a:r>
            <a:r>
              <a:rPr lang="en-GB" baseline="0" dirty="0" smtClean="0"/>
              <a:t>extends a VA image set with a contextualization script in order to run the images in the set</a:t>
            </a:r>
          </a:p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66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8030724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70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4883569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72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6669673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73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8924032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aseline="0" dirty="0" smtClean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74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2982328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This is an example for building a Ubuntu 14 image</a:t>
            </a:r>
            <a:r>
              <a:rPr lang="en-GB" baseline="0" dirty="0" smtClean="0"/>
              <a:t> using virtual box. Interesting things are:</a:t>
            </a:r>
          </a:p>
          <a:p>
            <a:pPr marL="171450" indent="-171450">
              <a:buFontTx/>
              <a:buChar char="-"/>
            </a:pPr>
            <a:r>
              <a:rPr lang="en-GB" baseline="0" dirty="0" err="1" smtClean="0"/>
              <a:t>disk_size</a:t>
            </a:r>
            <a:r>
              <a:rPr lang="en-GB" baseline="0" dirty="0" smtClean="0"/>
              <a:t>: 2GB for the resulting image</a:t>
            </a:r>
          </a:p>
          <a:p>
            <a:pPr marL="171450" indent="-171450">
              <a:buFontTx/>
              <a:buChar char="-"/>
            </a:pPr>
            <a:r>
              <a:rPr lang="en-GB" baseline="0" dirty="0" err="1" smtClean="0"/>
              <a:t>Iso_url</a:t>
            </a:r>
            <a:r>
              <a:rPr lang="en-GB" baseline="0" dirty="0" smtClean="0"/>
              <a:t>: this will be downloaded to start installation</a:t>
            </a:r>
          </a:p>
          <a:p>
            <a:pPr marL="171450" indent="-171450">
              <a:buFontTx/>
              <a:buChar char="-"/>
            </a:pPr>
            <a:r>
              <a:rPr lang="en-GB" baseline="0" dirty="0" smtClean="0"/>
              <a:t>Boot command: the instructions to start the installation, the </a:t>
            </a:r>
            <a:r>
              <a:rPr lang="en-GB" baseline="0" dirty="0" err="1" smtClean="0"/>
              <a:t>ubuntu.cfg</a:t>
            </a:r>
            <a:r>
              <a:rPr lang="en-GB" baseline="0" dirty="0" smtClean="0"/>
              <a:t> file (available in EGI-FCTF/VMI-Endorsement repo) specifies the steps for the installation</a:t>
            </a:r>
          </a:p>
          <a:p>
            <a:pPr marL="171450" indent="-171450">
              <a:buFontTx/>
              <a:buChar char="-"/>
            </a:pPr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98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6690338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Two</a:t>
            </a:r>
            <a:r>
              <a:rPr lang="en-GB" baseline="0" dirty="0" smtClean="0"/>
              <a:t> types used here: file is </a:t>
            </a:r>
            <a:r>
              <a:rPr lang="en-GB" baseline="0" dirty="0" err="1" smtClean="0"/>
              <a:t>copyin</a:t>
            </a:r>
            <a:r>
              <a:rPr lang="en-GB" baseline="0" dirty="0" smtClean="0"/>
              <a:t> a file into the VM and shell is executing a script in the VM, the script can be anything, next slide shows an example</a:t>
            </a:r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99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8242525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Sample </a:t>
            </a:r>
            <a:r>
              <a:rPr lang="en-GB" dirty="0" err="1" smtClean="0"/>
              <a:t>provisioner</a:t>
            </a:r>
            <a:r>
              <a:rPr lang="en-GB" dirty="0" smtClean="0"/>
              <a:t> script</a:t>
            </a:r>
            <a:r>
              <a:rPr lang="en-GB" baseline="0" dirty="0" smtClean="0"/>
              <a:t>, I think comments are enough to explain what’s going on</a:t>
            </a:r>
          </a:p>
          <a:p>
            <a:r>
              <a:rPr lang="en-GB" baseline="0" dirty="0" smtClean="0"/>
              <a:t>This is what is used in the demo video</a:t>
            </a:r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100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9986744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101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1830958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103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087261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dirty="0" smtClean="0">
                <a:latin typeface="Arial" charset="0"/>
                <a:ea typeface="ＭＳ Ｐゴシック" pitchFamily="34" charset="-128"/>
              </a:rPr>
              <a:t>SLA – Service Level Agreement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dirty="0" smtClean="0">
                <a:latin typeface="Arial" charset="0"/>
                <a:ea typeface="ＭＳ Ｐゴシック" pitchFamily="34" charset="-128"/>
              </a:rPr>
              <a:t>OLA – Operation Level Agreement</a:t>
            </a:r>
          </a:p>
          <a:p>
            <a:endParaRPr lang="en-GB" altLang="en-US" dirty="0" smtClean="0">
              <a:latin typeface="Arial" charset="0"/>
              <a:ea typeface="ＭＳ Ｐゴシック" pitchFamily="34" charset="-128"/>
            </a:endParaRPr>
          </a:p>
        </p:txBody>
      </p:sp>
      <p:sp>
        <p:nvSpPr>
          <p:cNvPr id="2765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6AEC6588-3369-4391-B564-D56BB5EE1827}" type="slidenum">
              <a:rPr lang="en-US" altLang="en-US" smtClean="0"/>
              <a:pPr eaLnBrk="1" hangingPunct="1">
                <a:spcBef>
                  <a:spcPct val="0"/>
                </a:spcBef>
              </a:pPr>
              <a:t>6</a:t>
            </a:fld>
            <a:endParaRPr lang="en-US" altLang="en-US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DFC17F7-8051-47B0-87BC-2B0E441A3ABE}" type="slidenum">
              <a:rPr lang="en-US"/>
              <a:pPr>
                <a:defRPr/>
              </a:pPr>
              <a:t>107</a:t>
            </a:fld>
            <a:endParaRPr lang="en-US"/>
          </a:p>
        </p:txBody>
      </p:sp>
      <p:sp>
        <p:nvSpPr>
          <p:cNvPr id="72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19163" y="744538"/>
            <a:ext cx="4960937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1342" y="4717631"/>
            <a:ext cx="5434993" cy="446597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631954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12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492114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285936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Remark: The Virtual Appliances Catalogue does not store</a:t>
            </a:r>
            <a:r>
              <a:rPr lang="en-US" baseline="0" dirty="0" smtClean="0"/>
              <a:t> physically the VMs. It stores only references and metadata about the VMs. The VMs are physically stored elsewhere – e.g. third party HTTP server, EGI Repository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14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43136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15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74488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24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285936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tekst 6"/>
          <p:cNvSpPr>
            <a:spLocks noGrp="1"/>
          </p:cNvSpPr>
          <p:nvPr>
            <p:ph type="body" sz="quarter" idx="10" hasCustomPrompt="1"/>
          </p:nvPr>
        </p:nvSpPr>
        <p:spPr>
          <a:xfrm>
            <a:off x="1727411" y="3643200"/>
            <a:ext cx="5689178" cy="431477"/>
          </a:xfrm>
        </p:spPr>
        <p:txBody>
          <a:bodyPr/>
          <a:lstStyle>
            <a:lvl1pPr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GB" noProof="0" dirty="0" smtClean="0"/>
              <a:t>function</a:t>
            </a:r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685800" y="1268761"/>
            <a:ext cx="7772400" cy="1440000"/>
          </a:xfrm>
        </p:spPr>
        <p:txBody>
          <a:bodyPr/>
          <a:lstStyle>
            <a:lvl1pPr>
              <a:defRPr/>
            </a:lvl1pPr>
          </a:lstStyle>
          <a:p>
            <a:r>
              <a:rPr lang="en-GB" noProof="0" dirty="0" smtClean="0"/>
              <a:t>Title</a:t>
            </a:r>
            <a:endParaRPr lang="en-GB" noProof="0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1371600" y="2923200"/>
            <a:ext cx="6400800" cy="504056"/>
          </a:xfrm>
        </p:spPr>
        <p:txBody>
          <a:bodyPr>
            <a:noAutofit/>
          </a:bodyPr>
          <a:lstStyle>
            <a:lvl1pPr marL="0" indent="0" algn="ctr">
              <a:buNone/>
              <a:defRPr sz="28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noProof="0" dirty="0" smtClean="0"/>
              <a:t>Author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5075032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2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1547664" y="188640"/>
            <a:ext cx="7344816" cy="850106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lang="en-GB" noProof="0" dirty="0" smtClean="0"/>
              <a:t>Click to insert title</a:t>
            </a:r>
            <a:endParaRPr lang="en-GB" noProof="0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467544" y="1341438"/>
            <a:ext cx="8424936" cy="47844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noProof="0" dirty="0" smtClean="0"/>
              <a:t>Click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4159014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2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GB" noProof="0" dirty="0" smtClean="0"/>
              <a:t>Click to insert title</a:t>
            </a:r>
            <a:endParaRPr lang="en-GB" noProof="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 hasCustomPrompt="1"/>
          </p:nvPr>
        </p:nvSpPr>
        <p:spPr>
          <a:xfrm>
            <a:off x="467544" y="1340768"/>
            <a:ext cx="3815655" cy="4784725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4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noProof="0" dirty="0" smtClean="0"/>
              <a:t>Click</a:t>
            </a:r>
            <a:endParaRPr lang="en-GB" noProof="0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4572000" y="1341438"/>
            <a:ext cx="4320480" cy="47844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noProof="0" dirty="0" smtClean="0"/>
              <a:t>Click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8628241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GB" noProof="0" dirty="0" smtClean="0"/>
              <a:t>Click to insert title</a:t>
            </a:r>
            <a:endParaRPr lang="en-GB" noProof="0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467544" y="1341438"/>
            <a:ext cx="8424936" cy="47844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noProof="0" dirty="0" smtClean="0"/>
              <a:t>Click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41840826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 hasCustomPrompt="1"/>
          </p:nvPr>
        </p:nvSpPr>
        <p:spPr>
          <a:xfrm>
            <a:off x="457200" y="1341041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noProof="0" dirty="0" smtClean="0"/>
              <a:t>Click 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494506" y="2378745"/>
            <a:ext cx="4040188" cy="377440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noProof="0" dirty="0" smtClean="0"/>
              <a:t>Click</a:t>
            </a:r>
            <a:endParaRPr lang="en-GB" noProof="0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 hasCustomPrompt="1"/>
          </p:nvPr>
        </p:nvSpPr>
        <p:spPr>
          <a:xfrm>
            <a:off x="4850705" y="1341041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noProof="0" dirty="0" smtClean="0"/>
              <a:t>Click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4822601" y="2391445"/>
            <a:ext cx="4041775" cy="377440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noProof="0" dirty="0" smtClean="0"/>
              <a:t>Click</a:t>
            </a:r>
            <a:endParaRPr lang="en-GB" noProof="0" dirty="0"/>
          </a:p>
        </p:txBody>
      </p:sp>
      <p:sp>
        <p:nvSpPr>
          <p:cNvPr id="10" name="Title 9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 smtClean="0"/>
              <a:t>Click to insert title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469860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n-GB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14454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16092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tekst 6"/>
          <p:cNvSpPr>
            <a:spLocks noGrp="1"/>
          </p:cNvSpPr>
          <p:nvPr>
            <p:ph type="body" sz="quarter" idx="10" hasCustomPrompt="1"/>
          </p:nvPr>
        </p:nvSpPr>
        <p:spPr>
          <a:xfrm>
            <a:off x="1727411" y="3643200"/>
            <a:ext cx="5689178" cy="431477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GB" noProof="0" dirty="0" smtClean="0"/>
              <a:t>function</a:t>
            </a:r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685800" y="1268761"/>
            <a:ext cx="7772400" cy="1440000"/>
          </a:xfrm>
        </p:spPr>
        <p:txBody>
          <a:bodyPr/>
          <a:lstStyle>
            <a:lvl1pPr>
              <a:defRPr/>
            </a:lvl1pPr>
          </a:lstStyle>
          <a:p>
            <a:r>
              <a:rPr lang="en-GB" noProof="0" dirty="0" smtClean="0"/>
              <a:t>Title</a:t>
            </a:r>
            <a:endParaRPr lang="en-GB" noProof="0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1371600" y="2923200"/>
            <a:ext cx="6400800" cy="50405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8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noProof="0" dirty="0" smtClean="0"/>
              <a:t>Author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40319873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6075" y="974725"/>
            <a:ext cx="4217988" cy="542925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6463" y="974725"/>
            <a:ext cx="4219575" cy="542925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7019925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B97941-C60E-4E49-BC3E-D1C869F7201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32290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285936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4" Type="http://schemas.openxmlformats.org/officeDocument/2006/relationships/slideLayout" Target="../slideLayouts/slideLayout5.xml"/><Relationship Id="rId5" Type="http://schemas.openxmlformats.org/officeDocument/2006/relationships/slideLayout" Target="../slideLayouts/slideLayout6.xml"/><Relationship Id="rId6" Type="http://schemas.openxmlformats.org/officeDocument/2006/relationships/slideLayout" Target="../slideLayouts/slideLayout7.xml"/><Relationship Id="rId7" Type="http://schemas.openxmlformats.org/officeDocument/2006/relationships/slideLayout" Target="../slideLayouts/slideLayout8.xml"/><Relationship Id="rId8" Type="http://schemas.openxmlformats.org/officeDocument/2006/relationships/theme" Target="../theme/theme2.xml"/><Relationship Id="rId9" Type="http://schemas.openxmlformats.org/officeDocument/2006/relationships/image" Target="../media/image4.png"/><Relationship Id="rId10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2" Type="http://schemas.openxmlformats.org/officeDocument/2006/relationships/slideLayout" Target="../slideLayouts/slideLayout3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4" Type="http://schemas.openxmlformats.org/officeDocument/2006/relationships/image" Target="../media/image1.png"/><Relationship Id="rId5" Type="http://schemas.openxmlformats.org/officeDocument/2006/relationships/image" Target="../media/image2.png"/><Relationship Id="rId6" Type="http://schemas.openxmlformats.org/officeDocument/2006/relationships/image" Target="../media/image3.jpeg"/><Relationship Id="rId7" Type="http://schemas.openxmlformats.org/officeDocument/2006/relationships/hyperlink" Target="http://creativecommons.org/licenses/by/4.0/" TargetMode="External"/><Relationship Id="rId1" Type="http://schemas.openxmlformats.org/officeDocument/2006/relationships/slideLayout" Target="../slideLayouts/slideLayout9.xml"/><Relationship Id="rId2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0">
                <a:schemeClr val="tx2">
                  <a:lumMod val="20000"/>
                  <a:lumOff val="80000"/>
                </a:schemeClr>
              </a:gs>
            </a:gsLst>
            <a:lin ang="2700000" scaled="1"/>
            <a:tileRect/>
          </a:gradFill>
        </p:spPr>
      </p:pic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79394" y="141277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GB" noProof="0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79394" y="2636912"/>
            <a:ext cx="8229600" cy="7920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endParaRPr lang="en-GB" noProof="0" dirty="0" smtClean="0"/>
          </a:p>
        </p:txBody>
      </p:sp>
      <p:pic>
        <p:nvPicPr>
          <p:cNvPr id="9" name="Afbeelding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129" y="4581128"/>
            <a:ext cx="1728191" cy="1313426"/>
          </a:xfrm>
          <a:prstGeom prst="rect">
            <a:avLst/>
          </a:prstGeom>
        </p:spPr>
      </p:pic>
      <p:sp>
        <p:nvSpPr>
          <p:cNvPr id="12" name="Rechthoek 11"/>
          <p:cNvSpPr/>
          <p:nvPr/>
        </p:nvSpPr>
        <p:spPr>
          <a:xfrm>
            <a:off x="437129" y="6021288"/>
            <a:ext cx="8465149" cy="45719"/>
          </a:xfrm>
          <a:prstGeom prst="rect">
            <a:avLst/>
          </a:prstGeom>
          <a:solidFill>
            <a:schemeClr val="accent1">
              <a:lumMod val="60000"/>
              <a:lumOff val="40000"/>
              <a:alpha val="4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Tekstvak 22"/>
          <p:cNvSpPr txBox="1"/>
          <p:nvPr/>
        </p:nvSpPr>
        <p:spPr>
          <a:xfrm>
            <a:off x="752684" y="6153342"/>
            <a:ext cx="10970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 smtClean="0">
                <a:solidFill>
                  <a:srgbClr val="0066B0"/>
                </a:solidFill>
                <a:latin typeface="Segoe UI" pitchFamily="34" charset="0"/>
                <a:cs typeface="Segoe UI" pitchFamily="34" charset="0"/>
              </a:rPr>
              <a:t>www.egi.eu</a:t>
            </a:r>
            <a:endParaRPr lang="nl-NL" sz="1200" b="1" dirty="0">
              <a:solidFill>
                <a:srgbClr val="0066B0"/>
              </a:solidFill>
              <a:latin typeface="Segoe UI" pitchFamily="34" charset="0"/>
              <a:cs typeface="Segoe UI" pitchFamily="34" charset="0"/>
            </a:endParaRPr>
          </a:p>
        </p:txBody>
      </p:sp>
      <p:pic>
        <p:nvPicPr>
          <p:cNvPr id="11" name="Afbeelding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6381328"/>
            <a:ext cx="657870" cy="442623"/>
          </a:xfrm>
          <a:prstGeom prst="rect">
            <a:avLst/>
          </a:prstGeom>
        </p:spPr>
      </p:pic>
      <p:sp>
        <p:nvSpPr>
          <p:cNvPr id="13" name="Tekstvak 10"/>
          <p:cNvSpPr txBox="1"/>
          <p:nvPr/>
        </p:nvSpPr>
        <p:spPr>
          <a:xfrm>
            <a:off x="479394" y="6402584"/>
            <a:ext cx="75574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00" b="0" dirty="0" smtClean="0">
                <a:latin typeface="Segoe UI" pitchFamily="34" charset="0"/>
                <a:cs typeface="Segoe UI" pitchFamily="34" charset="0"/>
              </a:rPr>
              <a:t>EGI-Engage is co-funded by the Horizon 2020 Framework Programme</a:t>
            </a:r>
          </a:p>
          <a:p>
            <a:pPr algn="r"/>
            <a:r>
              <a:rPr lang="nl-NL" sz="1000" b="0" baseline="0" dirty="0" smtClean="0">
                <a:latin typeface="Segoe UI" pitchFamily="34" charset="0"/>
                <a:cs typeface="Segoe UI" pitchFamily="34" charset="0"/>
              </a:rPr>
              <a:t>  </a:t>
            </a:r>
            <a:r>
              <a:rPr lang="nl-NL" sz="1000" b="0" dirty="0" smtClean="0">
                <a:latin typeface="Segoe UI" pitchFamily="34" charset="0"/>
                <a:cs typeface="Segoe UI" pitchFamily="34" charset="0"/>
              </a:rPr>
              <a:t>of the European Union under grant number 654142</a:t>
            </a:r>
            <a:r>
              <a:rPr lang="en-GB" sz="1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endParaRPr lang="nl-NL" sz="1000" b="0" dirty="0">
              <a:latin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2493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</p:sldLayoutIdLst>
  <p:timing>
    <p:tnLst>
      <p:par>
        <p:cTn xmlns:p14="http://schemas.microsoft.com/office/powerpoint/2010/main" id="1" dur="indefinite" restart="never" nodeType="tmRoot"/>
      </p:par>
    </p:tnLst>
  </p:timing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rgbClr val="0066B0"/>
          </a:solidFill>
          <a:latin typeface="Segoe UI" pitchFamily="34" charset="0"/>
          <a:ea typeface="Verdana" panose="020B0604030504040204" pitchFamily="34" charset="0"/>
          <a:cs typeface="Segoe UI" pitchFamily="34" charset="0"/>
        </a:defRPr>
      </a:lvl1pPr>
    </p:titleStyle>
    <p:bodyStyle>
      <a:lvl1pPr marL="0" indent="0" algn="ctr" defTabSz="914400" rtl="0" eaLnBrk="1" latinLnBrk="0" hangingPunct="1">
        <a:spcBef>
          <a:spcPct val="20000"/>
        </a:spcBef>
        <a:buFontTx/>
        <a:buNone/>
        <a:defRPr sz="2800" b="1" kern="1200" baseline="0">
          <a:solidFill>
            <a:schemeClr val="tx1">
              <a:lumMod val="75000"/>
              <a:lumOff val="25000"/>
            </a:schemeClr>
          </a:solidFill>
          <a:latin typeface="Segoe UI" pitchFamily="34" charset="0"/>
          <a:ea typeface="Verdana" panose="020B0604030504040204" pitchFamily="34" charset="0"/>
          <a:cs typeface="Segoe UI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Afbeelding 2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89" y="0"/>
            <a:ext cx="6534150" cy="4705350"/>
          </a:xfrm>
          <a:prstGeom prst="rect">
            <a:avLst/>
          </a:prstGeom>
        </p:spPr>
      </p:pic>
      <p:sp>
        <p:nvSpPr>
          <p:cNvPr id="4" name="Rechthoek 3"/>
          <p:cNvSpPr/>
          <p:nvPr/>
        </p:nvSpPr>
        <p:spPr>
          <a:xfrm>
            <a:off x="0" y="6381328"/>
            <a:ext cx="9144000" cy="476672"/>
          </a:xfrm>
          <a:prstGeom prst="rect">
            <a:avLst/>
          </a:prstGeom>
          <a:solidFill>
            <a:srgbClr val="4F85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1547664" y="188640"/>
            <a:ext cx="7344816" cy="8501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noProof="0" dirty="0" smtClean="0"/>
              <a:t>Click to insert title</a:t>
            </a:r>
            <a:endParaRPr lang="en-GB" noProof="0" dirty="0"/>
          </a:p>
        </p:txBody>
      </p:sp>
      <p:sp>
        <p:nvSpPr>
          <p:cNvPr id="22" name="Tekstvak 21"/>
          <p:cNvSpPr txBox="1"/>
          <p:nvPr/>
        </p:nvSpPr>
        <p:spPr>
          <a:xfrm>
            <a:off x="8508016" y="6525344"/>
            <a:ext cx="31290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372553E7-13AD-41CB-B8D3-4C5279D6D1DB}" type="slidenum">
              <a:rPr lang="nl-NL" sz="800" b="1" smtClean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‹#›</a:t>
            </a:fld>
            <a:endParaRPr lang="nl-NL" sz="1050" b="1" dirty="0">
              <a:solidFill>
                <a:schemeClr val="bg1"/>
              </a:solidFill>
              <a:latin typeface="Segoe UI" pitchFamily="34" charset="0"/>
              <a:cs typeface="Segoe UI" pitchFamily="34" charset="0"/>
            </a:endParaRPr>
          </a:p>
        </p:txBody>
      </p:sp>
      <p:sp>
        <p:nvSpPr>
          <p:cNvPr id="9" name="Tekstvak 21"/>
          <p:cNvSpPr txBox="1"/>
          <p:nvPr/>
        </p:nvSpPr>
        <p:spPr>
          <a:xfrm>
            <a:off x="179512" y="6525344"/>
            <a:ext cx="59503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A83F7A1C-40F7-5F43-85CD-9B50E60F16AA}" type="datetime1">
              <a:rPr lang="en-US" sz="800" b="1" smtClean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05/10/16</a:t>
            </a:fld>
            <a:endParaRPr lang="nl-NL" sz="1050" b="1" dirty="0">
              <a:solidFill>
                <a:schemeClr val="bg1"/>
              </a:solidFill>
              <a:latin typeface="Segoe UI" pitchFamily="34" charset="0"/>
              <a:cs typeface="Segoe UI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80" y="188640"/>
            <a:ext cx="1082732" cy="993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275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52" r:id="rId2"/>
    <p:sldLayoutId id="2147483653" r:id="rId3"/>
    <p:sldLayoutId id="2147483689" r:id="rId4"/>
    <p:sldLayoutId id="2147483691" r:id="rId5"/>
    <p:sldLayoutId id="2147483692" r:id="rId6"/>
    <p:sldLayoutId id="2147483693" r:id="rId7"/>
  </p:sldLayoutIdLst>
  <p:timing>
    <p:tnLst>
      <p:par>
        <p:cTn xmlns:p14="http://schemas.microsoft.com/office/powerpoint/2010/main" id="1" dur="indefinite" restart="never" nodeType="tmRoot"/>
      </p:par>
    </p:tnLst>
  </p:timing>
  <p:hf sldNum="0" hdr="0" dt="0"/>
  <p:txStyles>
    <p:titleStyle>
      <a:lvl1pPr algn="r" defTabSz="914400" rtl="0" eaLnBrk="1" latinLnBrk="0" hangingPunct="1">
        <a:spcBef>
          <a:spcPct val="0"/>
        </a:spcBef>
        <a:buNone/>
        <a:defRPr sz="3000" b="1" kern="1200">
          <a:solidFill>
            <a:srgbClr val="4F85C3"/>
          </a:solidFill>
          <a:latin typeface="Segoe UI" pitchFamily="34" charset="0"/>
          <a:ea typeface="+mj-ea"/>
          <a:cs typeface="Segoe UI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Segoe UI" pitchFamily="34" charset="0"/>
          <a:ea typeface="+mn-ea"/>
          <a:cs typeface="Segoe UI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Segoe UI" pitchFamily="34" charset="0"/>
          <a:ea typeface="+mn-ea"/>
          <a:cs typeface="Segoe UI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egoe UI" pitchFamily="34" charset="0"/>
          <a:ea typeface="+mn-ea"/>
          <a:cs typeface="Segoe UI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Segoe UI" pitchFamily="34" charset="0"/>
          <a:ea typeface="+mn-ea"/>
          <a:cs typeface="Segoe UI" pitchFamily="34" charset="0"/>
        </a:defRPr>
      </a:lvl4pPr>
      <a:lvl5pPr marL="1828800" marR="0" indent="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2000" kern="1200">
          <a:solidFill>
            <a:schemeClr val="tx1"/>
          </a:solidFill>
          <a:latin typeface="Segoe UI" pitchFamily="34" charset="0"/>
          <a:ea typeface="+mn-ea"/>
          <a:cs typeface="Segoe UI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1" orient="horz" pos="845" userDrawn="1">
          <p15:clr>
            <a:srgbClr val="F26B43"/>
          </p15:clr>
        </p15:guide>
        <p15:guide id="2" pos="295" userDrawn="1">
          <p15:clr>
            <a:srgbClr val="F26B43"/>
          </p15:clr>
        </p15:guide>
        <p15:guide id="3" pos="5602" userDrawn="1">
          <p15:clr>
            <a:srgbClr val="F26B43"/>
          </p15:clr>
        </p15:guide>
        <p15:guide id="4" orient="horz" pos="3884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0">
                <a:schemeClr val="tx2">
                  <a:lumMod val="20000"/>
                  <a:lumOff val="80000"/>
                </a:schemeClr>
              </a:gs>
            </a:gsLst>
            <a:lin ang="2700000" scaled="1"/>
            <a:tileRect/>
          </a:gradFill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129" y="4581128"/>
            <a:ext cx="1728191" cy="1313426"/>
          </a:xfrm>
          <a:prstGeom prst="rect">
            <a:avLst/>
          </a:prstGeom>
        </p:spPr>
      </p:pic>
      <p:sp>
        <p:nvSpPr>
          <p:cNvPr id="12" name="Rechthoek 11"/>
          <p:cNvSpPr/>
          <p:nvPr/>
        </p:nvSpPr>
        <p:spPr>
          <a:xfrm>
            <a:off x="437129" y="6021288"/>
            <a:ext cx="8465149" cy="45719"/>
          </a:xfrm>
          <a:prstGeom prst="rect">
            <a:avLst/>
          </a:prstGeom>
          <a:solidFill>
            <a:schemeClr val="accent1">
              <a:lumMod val="60000"/>
              <a:lumOff val="40000"/>
              <a:alpha val="4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Tekstvak 22"/>
          <p:cNvSpPr txBox="1"/>
          <p:nvPr/>
        </p:nvSpPr>
        <p:spPr>
          <a:xfrm>
            <a:off x="752684" y="6153342"/>
            <a:ext cx="10970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 smtClean="0">
                <a:solidFill>
                  <a:srgbClr val="0066B0"/>
                </a:solidFill>
                <a:latin typeface="Segoe UI" pitchFamily="34" charset="0"/>
                <a:cs typeface="Segoe UI" pitchFamily="34" charset="0"/>
              </a:rPr>
              <a:t>www.egi.eu</a:t>
            </a:r>
            <a:endParaRPr lang="nl-NL" sz="1200" b="1" dirty="0">
              <a:solidFill>
                <a:srgbClr val="0066B0"/>
              </a:solidFill>
              <a:latin typeface="Segoe UI" pitchFamily="34" charset="0"/>
              <a:cs typeface="Segoe UI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65659" y="1124744"/>
            <a:ext cx="7578749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3600" b="1" kern="1200" noProof="0" dirty="0" smtClean="0">
                <a:solidFill>
                  <a:srgbClr val="0066B0"/>
                </a:solidFill>
                <a:latin typeface="Segoe UI" pitchFamily="34" charset="0"/>
                <a:ea typeface="Verdana" panose="020B0604030504040204" pitchFamily="34" charset="0"/>
                <a:cs typeface="Segoe UI" pitchFamily="34" charset="0"/>
              </a:rPr>
              <a:t>Thank you</a:t>
            </a:r>
            <a:r>
              <a:rPr lang="en-GB" sz="3600" b="1" kern="1200" baseline="0" noProof="0" dirty="0" smtClean="0">
                <a:solidFill>
                  <a:srgbClr val="0066B0"/>
                </a:solidFill>
                <a:latin typeface="Segoe UI" pitchFamily="34" charset="0"/>
                <a:ea typeface="Verdana" panose="020B0604030504040204" pitchFamily="34" charset="0"/>
                <a:cs typeface="Segoe UI" pitchFamily="34" charset="0"/>
              </a:rPr>
              <a:t> for your attention.</a:t>
            </a:r>
          </a:p>
          <a:p>
            <a:pPr algn="ctr"/>
            <a:endParaRPr lang="en-GB" sz="3600" b="1" kern="1200" noProof="0" dirty="0" smtClean="0">
              <a:solidFill>
                <a:srgbClr val="0066B0"/>
              </a:solidFill>
              <a:latin typeface="Segoe UI" pitchFamily="34" charset="0"/>
              <a:ea typeface="Verdana" panose="020B0604030504040204" pitchFamily="34" charset="0"/>
              <a:cs typeface="Segoe UI" pitchFamily="34" charset="0"/>
            </a:endParaRPr>
          </a:p>
          <a:p>
            <a:pPr algn="ctr"/>
            <a:endParaRPr lang="en-GB" sz="2400" b="1" i="1" kern="1200" noProof="0" dirty="0" smtClean="0">
              <a:solidFill>
                <a:srgbClr val="0066B0"/>
              </a:solidFill>
              <a:latin typeface="Segoe UI" pitchFamily="34" charset="0"/>
              <a:ea typeface="Verdana" panose="020B0604030504040204" pitchFamily="34" charset="0"/>
              <a:cs typeface="Segoe UI" pitchFamily="34" charset="0"/>
            </a:endParaRPr>
          </a:p>
          <a:p>
            <a:pPr algn="l"/>
            <a:r>
              <a:rPr lang="en-GB" sz="2800" b="1" i="1" kern="1200" noProof="0" dirty="0" smtClean="0">
                <a:solidFill>
                  <a:srgbClr val="0066B0"/>
                </a:solidFill>
                <a:latin typeface="Segoe UI" pitchFamily="34" charset="0"/>
                <a:ea typeface="Verdana" panose="020B0604030504040204" pitchFamily="34" charset="0"/>
                <a:cs typeface="Segoe UI" pitchFamily="34" charset="0"/>
              </a:rPr>
              <a:t>Questions?</a:t>
            </a:r>
          </a:p>
        </p:txBody>
      </p:sp>
      <p:pic>
        <p:nvPicPr>
          <p:cNvPr id="7" name="Afbeelding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6381328"/>
            <a:ext cx="657870" cy="442623"/>
          </a:xfrm>
          <a:prstGeom prst="rect">
            <a:avLst/>
          </a:prstGeom>
        </p:spPr>
      </p:pic>
      <p:sp>
        <p:nvSpPr>
          <p:cNvPr id="10" name="Tekstvak 10"/>
          <p:cNvSpPr txBox="1"/>
          <p:nvPr/>
        </p:nvSpPr>
        <p:spPr>
          <a:xfrm>
            <a:off x="479394" y="6402584"/>
            <a:ext cx="75574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This work by Parties of the EGI-Engage Consortium</a:t>
            </a:r>
            <a:r>
              <a:rPr lang="en-GB" sz="1000" baseline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GB" sz="1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is licensed under a </a:t>
            </a:r>
          </a:p>
          <a:p>
            <a:pPr algn="r"/>
            <a:r>
              <a:rPr lang="en-GB" sz="1000" dirty="0" smtClean="0">
                <a:latin typeface="Segoe UI" panose="020B0502040204020203" pitchFamily="34" charset="0"/>
                <a:cs typeface="Segoe UI" panose="020B0502040204020203" pitchFamily="34" charset="0"/>
                <a:hlinkClick r:id="rId7"/>
              </a:rPr>
              <a:t>Creative Commons Attribution 4.0 International License</a:t>
            </a:r>
            <a:r>
              <a:rPr lang="en-GB" sz="1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  <a:endParaRPr lang="nl-NL" sz="1000" b="0" dirty="0">
              <a:latin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5638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95" r:id="rId2"/>
  </p:sldLayoutIdLst>
  <p:timing>
    <p:tnLst>
      <p:par>
        <p:cTn xmlns:p14="http://schemas.microsoft.com/office/powerpoint/2010/main" id="1" dur="indefinite" restart="never" nodeType="tmRoot"/>
      </p:par>
    </p:tnLst>
  </p:timing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rgbClr val="0066B0"/>
          </a:solidFill>
          <a:latin typeface="Segoe UI" pitchFamily="34" charset="0"/>
          <a:ea typeface="Verdana" panose="020B0604030504040204" pitchFamily="34" charset="0"/>
          <a:cs typeface="Segoe UI" pitchFamily="34" charset="0"/>
        </a:defRPr>
      </a:lvl1pPr>
    </p:titleStyle>
    <p:bodyStyle>
      <a:lvl1pPr marL="0" indent="0" algn="ctr" defTabSz="914400" rtl="0" eaLnBrk="1" latinLnBrk="0" hangingPunct="1">
        <a:spcBef>
          <a:spcPct val="20000"/>
        </a:spcBef>
        <a:buFontTx/>
        <a:buNone/>
        <a:defRPr sz="2800" b="1" kern="1200" baseline="0">
          <a:solidFill>
            <a:schemeClr val="tx1">
              <a:lumMod val="75000"/>
              <a:lumOff val="25000"/>
            </a:schemeClr>
          </a:solidFill>
          <a:latin typeface="Segoe UI" pitchFamily="34" charset="0"/>
          <a:ea typeface="Verdana" panose="020B0604030504040204" pitchFamily="34" charset="0"/>
          <a:cs typeface="Segoe UI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4" Type="http://schemas.openxmlformats.org/officeDocument/2006/relationships/image" Target="../media/image18.png"/><Relationship Id="rId5" Type="http://schemas.openxmlformats.org/officeDocument/2006/relationships/image" Target="../media/image19.png"/><Relationship Id="rId6" Type="http://schemas.openxmlformats.org/officeDocument/2006/relationships/image" Target="../media/image20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7.png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7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8.xml"/><Relationship Id="rId3" Type="http://schemas.openxmlformats.org/officeDocument/2006/relationships/hyperlink" Target="https://indico.egi.eu/indico/event/2544/session/46/contribution/32" TargetMode="Externa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hyperlink" Target="http://appliance-repo.egi.eu/images/" TargetMode="External"/><Relationship Id="rId4" Type="http://schemas.openxmlformats.org/officeDocument/2006/relationships/hyperlink" Target="https://wiki.appdb.egi.eu/main:faq:how_to_register_a_virtual_appliance" TargetMode="External"/><Relationship Id="rId5" Type="http://schemas.openxmlformats.org/officeDocument/2006/relationships/hyperlink" Target="https://wiki.appdb.egi.eu/main:guides:guide_for_managing_virtual_appliance_versions_using_the_portal" TargetMode="External"/><Relationship Id="rId6" Type="http://schemas.openxmlformats.org/officeDocument/2006/relationships/hyperlink" Target="https://wiki.appdb.egi.eu/main:guides:notify_virtual_organization_representatives" TargetMode="External"/><Relationship Id="rId1" Type="http://schemas.openxmlformats.org/officeDocument/2006/relationships/slideLayout" Target="../slideLayouts/slideLayout3.xml"/><Relationship Id="rId2" Type="http://schemas.openxmlformats.org/officeDocument/2006/relationships/hyperlink" Target="https://github.com/EGI-FCTF/VMI-endorsement/blob/master/tools/ovf2ova.sh" TargetMode="Externa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9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75.png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gtf.net/" TargetMode="External"/><Relationship Id="rId4" Type="http://schemas.openxmlformats.org/officeDocument/2006/relationships/hyperlink" Target="https://www.digicert.com/sso" TargetMode="External"/><Relationship Id="rId5" Type="http://schemas.openxmlformats.org/officeDocument/2006/relationships/hyperlink" Target="http://operations-portal.egi.eu/vo/search" TargetMode="External"/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30.xml"/></Relationships>
</file>

<file path=ppt/slides/_rels/slide108.xml.rels><?xml version="1.0" encoding="UTF-8" standalone="yes"?>
<Relationships xmlns="http://schemas.openxmlformats.org/package/2006/relationships"><Relationship Id="rId11" Type="http://schemas.openxmlformats.org/officeDocument/2006/relationships/diagramColors" Target="../diagrams/colors8.xml"/><Relationship Id="rId12" Type="http://schemas.microsoft.com/office/2007/relationships/diagramDrawing" Target="../diagrams/drawing8.xml"/><Relationship Id="rId1" Type="http://schemas.openxmlformats.org/officeDocument/2006/relationships/slideLayout" Target="../slideLayouts/slideLayout6.xml"/><Relationship Id="rId2" Type="http://schemas.openxmlformats.org/officeDocument/2006/relationships/hyperlink" Target="mailto:support@egi.eu" TargetMode="External"/><Relationship Id="rId3" Type="http://schemas.openxmlformats.org/officeDocument/2006/relationships/diagramData" Target="../diagrams/data7.xml"/><Relationship Id="rId4" Type="http://schemas.openxmlformats.org/officeDocument/2006/relationships/diagramLayout" Target="../diagrams/layout7.xml"/><Relationship Id="rId5" Type="http://schemas.openxmlformats.org/officeDocument/2006/relationships/diagramQuickStyle" Target="../diagrams/quickStyle7.xml"/><Relationship Id="rId6" Type="http://schemas.openxmlformats.org/officeDocument/2006/relationships/diagramColors" Target="../diagrams/colors7.xml"/><Relationship Id="rId7" Type="http://schemas.microsoft.com/office/2007/relationships/diagramDrawing" Target="../diagrams/drawing7.xml"/><Relationship Id="rId8" Type="http://schemas.openxmlformats.org/officeDocument/2006/relationships/diagramData" Target="../diagrams/data8.xml"/><Relationship Id="rId9" Type="http://schemas.openxmlformats.org/officeDocument/2006/relationships/diagramLayout" Target="../diagrams/layout8.xml"/><Relationship Id="rId10" Type="http://schemas.openxmlformats.org/officeDocument/2006/relationships/diagramQuickStyle" Target="../diagrams/quickStyle8.xml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4" Type="http://schemas.openxmlformats.org/officeDocument/2006/relationships/hyperlink" Target="http://www.egi.eu/about/ngis/" TargetMode="External"/><Relationship Id="rId1" Type="http://schemas.openxmlformats.org/officeDocument/2006/relationships/slideLayout" Target="../slideLayouts/slideLayout5.xml"/><Relationship Id="rId2" Type="http://schemas.openxmlformats.org/officeDocument/2006/relationships/hyperlink" Target="mailto:support@egi.eu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4" Type="http://schemas.openxmlformats.org/officeDocument/2006/relationships/image" Target="../media/image18.png"/><Relationship Id="rId5" Type="http://schemas.openxmlformats.org/officeDocument/2006/relationships/image" Target="../media/image22.png"/><Relationship Id="rId6" Type="http://schemas.openxmlformats.org/officeDocument/2006/relationships/image" Target="../media/image19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://go.egi.eu/cloud" TargetMode="External"/><Relationship Id="rId3" Type="http://schemas.openxmlformats.org/officeDocument/2006/relationships/hyperlink" Target="mailto:support@egi.eu" TargetMode="External"/></Relationships>
</file>

<file path=ppt/slides/_rels/slide12.xml.rels><?xml version="1.0" encoding="UTF-8" standalone="yes"?>
<Relationships xmlns="http://schemas.openxmlformats.org/package/2006/relationships"><Relationship Id="rId11" Type="http://schemas.openxmlformats.org/officeDocument/2006/relationships/image" Target="../media/image31.png"/><Relationship Id="rId12" Type="http://schemas.openxmlformats.org/officeDocument/2006/relationships/image" Target="../media/image32.png"/><Relationship Id="rId13" Type="http://schemas.openxmlformats.org/officeDocument/2006/relationships/image" Target="../media/image33.png"/><Relationship Id="rId14" Type="http://schemas.openxmlformats.org/officeDocument/2006/relationships/image" Target="../media/image34.png"/><Relationship Id="rId15" Type="http://schemas.openxmlformats.org/officeDocument/2006/relationships/image" Target="../media/image35.png"/><Relationship Id="rId16" Type="http://schemas.openxmlformats.org/officeDocument/2006/relationships/image" Target="../media/image36.png"/><Relationship Id="rId17" Type="http://schemas.openxmlformats.org/officeDocument/2006/relationships/image" Target="../media/image37.png"/><Relationship Id="rId18" Type="http://schemas.openxmlformats.org/officeDocument/2006/relationships/image" Target="../media/image38.png"/><Relationship Id="rId19" Type="http://schemas.openxmlformats.org/officeDocument/2006/relationships/image" Target="../media/image39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3.png"/><Relationship Id="rId4" Type="http://schemas.openxmlformats.org/officeDocument/2006/relationships/image" Target="../media/image24.jpeg"/><Relationship Id="rId5" Type="http://schemas.openxmlformats.org/officeDocument/2006/relationships/image" Target="../media/image25.jpeg"/><Relationship Id="rId6" Type="http://schemas.openxmlformats.org/officeDocument/2006/relationships/image" Target="../media/image26.jpeg"/><Relationship Id="rId7" Type="http://schemas.openxmlformats.org/officeDocument/2006/relationships/image" Target="../media/image27.gif"/><Relationship Id="rId8" Type="http://schemas.openxmlformats.org/officeDocument/2006/relationships/image" Target="../media/image28.jpeg"/><Relationship Id="rId9" Type="http://schemas.openxmlformats.org/officeDocument/2006/relationships/image" Target="../media/image29.jpeg"/><Relationship Id="rId10" Type="http://schemas.openxmlformats.org/officeDocument/2006/relationships/image" Target="../media/image30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4" Type="http://schemas.openxmlformats.org/officeDocument/2006/relationships/image" Target="../media/image17.png"/><Relationship Id="rId5" Type="http://schemas.microsoft.com/office/2007/relationships/hdphoto" Target="../media/hdphoto1.wdp"/><Relationship Id="rId6" Type="http://schemas.openxmlformats.org/officeDocument/2006/relationships/hyperlink" Target="http://operations-portal.egi.eu/vo/search" TargetMode="External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4" Type="http://schemas.microsoft.com/office/2007/relationships/hdphoto" Target="../media/hdphoto1.wdp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0.png"/><Relationship Id="rId3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4" Type="http://schemas.openxmlformats.org/officeDocument/2006/relationships/diagramLayout" Target="../diagrams/layout1.xml"/><Relationship Id="rId5" Type="http://schemas.openxmlformats.org/officeDocument/2006/relationships/diagramQuickStyle" Target="../diagrams/quickStyle1.xml"/><Relationship Id="rId6" Type="http://schemas.openxmlformats.org/officeDocument/2006/relationships/diagramColors" Target="../diagrams/colors1.xml"/><Relationship Id="rId7" Type="http://schemas.microsoft.com/office/2007/relationships/diagramDrawing" Target="../diagrams/drawing1.xml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4" Type="http://schemas.openxmlformats.org/officeDocument/2006/relationships/diagramData" Target="../diagrams/data2.xml"/><Relationship Id="rId5" Type="http://schemas.openxmlformats.org/officeDocument/2006/relationships/diagramLayout" Target="../diagrams/layout2.xml"/><Relationship Id="rId6" Type="http://schemas.openxmlformats.org/officeDocument/2006/relationships/diagramQuickStyle" Target="../diagrams/quickStyle2.xml"/><Relationship Id="rId7" Type="http://schemas.openxmlformats.org/officeDocument/2006/relationships/diagramColors" Target="../diagrams/colors2.xml"/><Relationship Id="rId8" Type="http://schemas.microsoft.com/office/2007/relationships/diagramDrawing" Target="../diagrams/drawing2.xml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4" Type="http://schemas.openxmlformats.org/officeDocument/2006/relationships/diagramQuickStyle" Target="../diagrams/quickStyle3.xml"/><Relationship Id="rId5" Type="http://schemas.openxmlformats.org/officeDocument/2006/relationships/diagramColors" Target="../diagrams/colors3.xml"/><Relationship Id="rId6" Type="http://schemas.microsoft.com/office/2007/relationships/diagramDrawing" Target="../diagrams/drawing3.xml"/><Relationship Id="rId7" Type="http://schemas.openxmlformats.org/officeDocument/2006/relationships/hyperlink" Target="https://appdb.egi.eu/store/software/jams" TargetMode="External"/><Relationship Id="rId8" Type="http://schemas.openxmlformats.org/officeDocument/2006/relationships/image" Target="../media/image44.png"/><Relationship Id="rId9" Type="http://schemas.openxmlformats.org/officeDocument/2006/relationships/image" Target="../media/image45.png"/><Relationship Id="rId1" Type="http://schemas.openxmlformats.org/officeDocument/2006/relationships/slideLayout" Target="../slideLayouts/slideLayout6.xml"/><Relationship Id="rId2" Type="http://schemas.openxmlformats.org/officeDocument/2006/relationships/diagramData" Target="../diagrams/data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4" Type="http://schemas.openxmlformats.org/officeDocument/2006/relationships/diagramQuickStyle" Target="../diagrams/quickStyle4.xml"/><Relationship Id="rId5" Type="http://schemas.openxmlformats.org/officeDocument/2006/relationships/diagramColors" Target="../diagrams/colors4.xml"/><Relationship Id="rId6" Type="http://schemas.microsoft.com/office/2007/relationships/diagramDrawing" Target="../diagrams/drawing4.xml"/><Relationship Id="rId7" Type="http://schemas.openxmlformats.org/officeDocument/2006/relationships/image" Target="../media/image46.png"/><Relationship Id="rId8" Type="http://schemas.openxmlformats.org/officeDocument/2006/relationships/image" Target="../media/image47.png"/><Relationship Id="rId1" Type="http://schemas.openxmlformats.org/officeDocument/2006/relationships/slideLayout" Target="../slideLayouts/slideLayout6.xml"/><Relationship Id="rId2" Type="http://schemas.openxmlformats.org/officeDocument/2006/relationships/diagramData" Target="../diagrams/data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4" Type="http://schemas.openxmlformats.org/officeDocument/2006/relationships/image" Target="../media/image50.gif"/><Relationship Id="rId5" Type="http://schemas.openxmlformats.org/officeDocument/2006/relationships/image" Target="../media/image51.png"/><Relationship Id="rId6" Type="http://schemas.openxmlformats.org/officeDocument/2006/relationships/hyperlink" Target="https://wiki.egi.eu/wiki/CC-ELIXIR" TargetMode="External"/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8.png"/></Relationships>
</file>

<file path=ppt/slides/_rels/slide22.xml.rels><?xml version="1.0" encoding="UTF-8" standalone="yes"?>
<Relationships xmlns="http://schemas.openxmlformats.org/package/2006/relationships"><Relationship Id="rId11" Type="http://schemas.microsoft.com/office/2007/relationships/diagramDrawing" Target="../diagrams/drawing6.xml"/><Relationship Id="rId12" Type="http://schemas.openxmlformats.org/officeDocument/2006/relationships/hyperlink" Target="https://wiki.egi.eu/wiki/HOWTO10" TargetMode="External"/><Relationship Id="rId1" Type="http://schemas.openxmlformats.org/officeDocument/2006/relationships/slideLayout" Target="../slideLayouts/slideLayout6.xml"/><Relationship Id="rId2" Type="http://schemas.openxmlformats.org/officeDocument/2006/relationships/diagramData" Target="../diagrams/data5.xml"/><Relationship Id="rId3" Type="http://schemas.openxmlformats.org/officeDocument/2006/relationships/diagramLayout" Target="../diagrams/layout5.xml"/><Relationship Id="rId4" Type="http://schemas.openxmlformats.org/officeDocument/2006/relationships/diagramQuickStyle" Target="../diagrams/quickStyle5.xml"/><Relationship Id="rId5" Type="http://schemas.openxmlformats.org/officeDocument/2006/relationships/diagramColors" Target="../diagrams/colors5.xml"/><Relationship Id="rId6" Type="http://schemas.microsoft.com/office/2007/relationships/diagramDrawing" Target="../diagrams/drawing5.xml"/><Relationship Id="rId7" Type="http://schemas.openxmlformats.org/officeDocument/2006/relationships/diagramData" Target="../diagrams/data6.xml"/><Relationship Id="rId8" Type="http://schemas.openxmlformats.org/officeDocument/2006/relationships/diagramLayout" Target="../diagrams/layout6.xml"/><Relationship Id="rId9" Type="http://schemas.openxmlformats.org/officeDocument/2006/relationships/diagramQuickStyle" Target="../diagrams/quickStyle6.xml"/><Relationship Id="rId10" Type="http://schemas.openxmlformats.org/officeDocument/2006/relationships/diagramColors" Target="../diagrams/colors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4" Type="http://schemas.openxmlformats.org/officeDocument/2006/relationships/image" Target="../media/image17.png"/><Relationship Id="rId5" Type="http://schemas.microsoft.com/office/2007/relationships/hdphoto" Target="../media/hdphoto1.wdp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4" Type="http://schemas.openxmlformats.org/officeDocument/2006/relationships/image" Target="../media/image21.png"/><Relationship Id="rId5" Type="http://schemas.openxmlformats.org/officeDocument/2006/relationships/hyperlink" Target="http://appdb.egi.eu/" TargetMode="External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hyperlink" Target="https://wiki.egi.eu/wiki/Federated_Cloud_APIs_and_SDKs" TargetMode="Externa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hyperlink" Target="https://gist.github.com/arax/4de4a41fb0fa67719856" TargetMode="Externa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hyperlink" Target="http://appdb.egi.eu" TargetMode="Externa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4" Type="http://schemas.openxmlformats.org/officeDocument/2006/relationships/image" Target="../media/image55.png"/><Relationship Id="rId5" Type="http://schemas.openxmlformats.org/officeDocument/2006/relationships/image" Target="../media/image56.png"/><Relationship Id="rId6" Type="http://schemas.openxmlformats.org/officeDocument/2006/relationships/image" Target="../media/image57.png"/><Relationship Id="rId7" Type="http://schemas.openxmlformats.org/officeDocument/2006/relationships/image" Target="../media/image58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53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pn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/Relationships>
</file>

<file path=ppt/slides/_rels/slide6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4.emf"/><Relationship Id="rId12" Type="http://schemas.openxmlformats.org/officeDocument/2006/relationships/image" Target="../media/image15.png"/><Relationship Id="rId13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png"/><Relationship Id="rId4" Type="http://schemas.openxmlformats.org/officeDocument/2006/relationships/hyperlink" Target="http://www.wenmr.eu/wenmr/" TargetMode="External"/><Relationship Id="rId5" Type="http://schemas.openxmlformats.org/officeDocument/2006/relationships/image" Target="../media/image8.png"/><Relationship Id="rId6" Type="http://schemas.openxmlformats.org/officeDocument/2006/relationships/image" Target="../media/image9.png"/><Relationship Id="rId7" Type="http://schemas.openxmlformats.org/officeDocument/2006/relationships/image" Target="../media/image10.png"/><Relationship Id="rId8" Type="http://schemas.openxmlformats.org/officeDocument/2006/relationships/image" Target="../media/image11.jpeg"/><Relationship Id="rId9" Type="http://schemas.openxmlformats.org/officeDocument/2006/relationships/image" Target="../media/image12.png"/><Relationship Id="rId10" Type="http://schemas.openxmlformats.org/officeDocument/2006/relationships/image" Target="../media/image13.pn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hyperlink" Target="http://cloudinit.readthedocs.org/" TargetMode="Externa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59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4" Type="http://schemas.openxmlformats.org/officeDocument/2006/relationships/image" Target="../media/image61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62.png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63.png"/><Relationship Id="rId3" Type="http://schemas.openxmlformats.org/officeDocument/2006/relationships/hyperlink" Target="http://pointful.github.io/docker-intro" TargetMode="Externa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64.png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6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66.png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67.png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hyperlink" Target="https://appdb.egi.eu/store/vappliance/docker.ubuntu.14.04" TargetMode="Externa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4" Type="http://schemas.openxmlformats.org/officeDocument/2006/relationships/image" Target="../media/image70.png"/><Relationship Id="rId5" Type="http://schemas.openxmlformats.org/officeDocument/2006/relationships/image" Target="../media/image71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68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4" Type="http://schemas.openxmlformats.org/officeDocument/2006/relationships/image" Target="../media/image74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72.png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sz="quarter" idx="10"/>
          </p:nvPr>
        </p:nvSpPr>
        <p:spPr>
          <a:xfrm>
            <a:off x="1115070" y="3429000"/>
            <a:ext cx="6697290" cy="1369976"/>
          </a:xfrm>
        </p:spPr>
        <p:txBody>
          <a:bodyPr>
            <a:noAutofit/>
          </a:bodyPr>
          <a:lstStyle/>
          <a:p>
            <a:r>
              <a:rPr lang="en-US" sz="2400" dirty="0" smtClean="0"/>
              <a:t>Technical Outreach Manager</a:t>
            </a:r>
            <a:br>
              <a:rPr lang="en-US" sz="2400" dirty="0" smtClean="0"/>
            </a:br>
            <a:r>
              <a:rPr lang="en-US" sz="2400" dirty="0" smtClean="0"/>
              <a:t>User Community Support Team</a:t>
            </a:r>
          </a:p>
          <a:p>
            <a:r>
              <a:rPr lang="en-US" sz="2400" dirty="0" smtClean="0">
                <a:solidFill>
                  <a:schemeClr val="tx2"/>
                </a:solidFill>
              </a:rPr>
              <a:t>gergely.sipos@egi.eu</a:t>
            </a:r>
          </a:p>
          <a:p>
            <a:endParaRPr lang="en-US" sz="2400" dirty="0"/>
          </a:p>
          <a:p>
            <a:r>
              <a:rPr lang="en-US" sz="2400" dirty="0" smtClean="0">
                <a:solidFill>
                  <a:schemeClr val="tx2"/>
                </a:solidFill>
              </a:rPr>
              <a:t>http://</a:t>
            </a:r>
            <a:r>
              <a:rPr lang="en-US" sz="2400" dirty="0" err="1" smtClean="0">
                <a:solidFill>
                  <a:schemeClr val="tx2"/>
                </a:solidFill>
              </a:rPr>
              <a:t>go.egi.eu</a:t>
            </a:r>
            <a:r>
              <a:rPr lang="en-US" sz="2400" dirty="0" smtClean="0">
                <a:solidFill>
                  <a:schemeClr val="tx2"/>
                </a:solidFill>
              </a:rPr>
              <a:t>/cloud </a:t>
            </a:r>
            <a:endParaRPr lang="en-GB" sz="2400" dirty="0">
              <a:solidFill>
                <a:schemeClr val="tx2"/>
              </a:solidFill>
            </a:endParaRPr>
          </a:p>
        </p:txBody>
      </p:sp>
      <p:sp>
        <p:nvSpPr>
          <p:cNvPr id="3" name="Título 2"/>
          <p:cNvSpPr>
            <a:spLocks noGrp="1"/>
          </p:cNvSpPr>
          <p:nvPr>
            <p:ph type="ctrTitle"/>
          </p:nvPr>
        </p:nvSpPr>
        <p:spPr>
          <a:xfrm>
            <a:off x="685800" y="1124744"/>
            <a:ext cx="8206680" cy="1440000"/>
          </a:xfrm>
        </p:spPr>
        <p:txBody>
          <a:bodyPr/>
          <a:lstStyle/>
          <a:p>
            <a:r>
              <a:rPr lang="en-GB" dirty="0" smtClean="0"/>
              <a:t>EGI </a:t>
            </a:r>
            <a:r>
              <a:rPr lang="en-GB" smtClean="0"/>
              <a:t>Federated Cloud</a:t>
            </a:r>
            <a:br>
              <a:rPr lang="en-GB" smtClean="0"/>
            </a:br>
            <a:r>
              <a:rPr lang="en-GB" smtClean="0"/>
              <a:t>for </a:t>
            </a:r>
            <a:r>
              <a:rPr lang="en-GB" dirty="0" smtClean="0"/>
              <a:t>Open Science</a:t>
            </a:r>
            <a:endParaRPr lang="en-GB" dirty="0"/>
          </a:p>
        </p:txBody>
      </p:sp>
      <p:sp>
        <p:nvSpPr>
          <p:cNvPr id="4" name="Subtítulo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Gergely</a:t>
            </a:r>
            <a:r>
              <a:rPr lang="en-US" dirty="0" smtClean="0"/>
              <a:t> Sipos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43862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7664" y="-80926"/>
            <a:ext cx="7344816" cy="1119671"/>
          </a:xfrm>
        </p:spPr>
        <p:txBody>
          <a:bodyPr/>
          <a:lstStyle/>
          <a:p>
            <a:r>
              <a:rPr lang="en-GB" dirty="0" smtClean="0"/>
              <a:t>Benefits</a:t>
            </a:r>
            <a:endParaRPr lang="en-GB" dirty="0"/>
          </a:p>
        </p:txBody>
      </p:sp>
      <p:sp>
        <p:nvSpPr>
          <p:cNvPr id="16" name="Cloud"/>
          <p:cNvSpPr>
            <a:spLocks noChangeAspect="1" noEditPoints="1" noChangeArrowheads="1"/>
          </p:cNvSpPr>
          <p:nvPr/>
        </p:nvSpPr>
        <p:spPr bwMode="auto">
          <a:xfrm>
            <a:off x="2711268" y="2078600"/>
            <a:ext cx="1561224" cy="1046237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/>
          </a:p>
        </p:txBody>
      </p:sp>
      <p:sp>
        <p:nvSpPr>
          <p:cNvPr id="17" name="Cloud"/>
          <p:cNvSpPr>
            <a:spLocks noChangeAspect="1" noEditPoints="1" noChangeArrowheads="1"/>
          </p:cNvSpPr>
          <p:nvPr/>
        </p:nvSpPr>
        <p:spPr bwMode="auto">
          <a:xfrm>
            <a:off x="1919180" y="3662776"/>
            <a:ext cx="1152128" cy="772086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8" name="Cloud"/>
          <p:cNvSpPr>
            <a:spLocks noChangeAspect="1" noEditPoints="1" noChangeArrowheads="1"/>
          </p:cNvSpPr>
          <p:nvPr/>
        </p:nvSpPr>
        <p:spPr bwMode="auto">
          <a:xfrm>
            <a:off x="4151428" y="3284367"/>
            <a:ext cx="1368152" cy="916852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FFBE7D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9" name="Cloud"/>
          <p:cNvSpPr>
            <a:spLocks noChangeAspect="1" noEditPoints="1" noChangeArrowheads="1"/>
          </p:cNvSpPr>
          <p:nvPr/>
        </p:nvSpPr>
        <p:spPr bwMode="auto">
          <a:xfrm>
            <a:off x="4943516" y="2020382"/>
            <a:ext cx="1152128" cy="772086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accent1">
              <a:lumMod val="7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0" name="Cloud"/>
          <p:cNvSpPr>
            <a:spLocks noChangeAspect="1" noEditPoints="1" noChangeArrowheads="1"/>
          </p:cNvSpPr>
          <p:nvPr/>
        </p:nvSpPr>
        <p:spPr bwMode="auto">
          <a:xfrm>
            <a:off x="4619480" y="4886912"/>
            <a:ext cx="1800200" cy="1206384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1" name="Cloud"/>
          <p:cNvSpPr>
            <a:spLocks noChangeAspect="1" noEditPoints="1" noChangeArrowheads="1"/>
          </p:cNvSpPr>
          <p:nvPr/>
        </p:nvSpPr>
        <p:spPr bwMode="auto">
          <a:xfrm>
            <a:off x="2567252" y="5034487"/>
            <a:ext cx="1359768" cy="911234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accent1">
              <a:lumMod val="7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cxnSp>
        <p:nvCxnSpPr>
          <p:cNvPr id="22" name="Straight Connector 21"/>
          <p:cNvCxnSpPr/>
          <p:nvPr/>
        </p:nvCxnSpPr>
        <p:spPr>
          <a:xfrm flipH="1">
            <a:off x="2927292" y="3124837"/>
            <a:ext cx="319844" cy="6179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>
            <a:stCxn id="16" idx="1"/>
          </p:cNvCxnSpPr>
          <p:nvPr/>
        </p:nvCxnSpPr>
        <p:spPr>
          <a:xfrm>
            <a:off x="3491880" y="3123723"/>
            <a:ext cx="83484" cy="19107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>
            <a:stCxn id="18" idx="0"/>
            <a:endCxn id="17" idx="2"/>
          </p:cNvCxnSpPr>
          <p:nvPr/>
        </p:nvCxnSpPr>
        <p:spPr>
          <a:xfrm flipH="1">
            <a:off x="3070348" y="3742793"/>
            <a:ext cx="1085324" cy="3060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>
            <a:stCxn id="16" idx="2"/>
            <a:endCxn id="19" idx="0"/>
          </p:cNvCxnSpPr>
          <p:nvPr/>
        </p:nvCxnSpPr>
        <p:spPr>
          <a:xfrm flipV="1">
            <a:off x="4271191" y="2406425"/>
            <a:ext cx="675899" cy="1952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>
            <a:stCxn id="18" idx="1"/>
          </p:cNvCxnSpPr>
          <p:nvPr/>
        </p:nvCxnSpPr>
        <p:spPr>
          <a:xfrm>
            <a:off x="4835504" y="4200243"/>
            <a:ext cx="468052" cy="8342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5735604" y="2792468"/>
            <a:ext cx="0" cy="20944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2879414" y="2319406"/>
            <a:ext cx="11885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/>
              <a:t>OpenStack</a:t>
            </a:r>
            <a:endParaRPr lang="en-GB" dirty="0"/>
          </a:p>
        </p:txBody>
      </p:sp>
      <p:sp>
        <p:nvSpPr>
          <p:cNvPr id="30" name="Rectangle 29"/>
          <p:cNvSpPr/>
          <p:nvPr/>
        </p:nvSpPr>
        <p:spPr>
          <a:xfrm>
            <a:off x="4860502" y="2184106"/>
            <a:ext cx="13676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err="1">
                <a:solidFill>
                  <a:schemeClr val="bg1"/>
                </a:solidFill>
              </a:rPr>
              <a:t>OpenNebula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4895638" y="5271158"/>
            <a:ext cx="11885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/>
              <a:t>OpenStack</a:t>
            </a:r>
            <a:endParaRPr lang="en-GB" dirty="0"/>
          </a:p>
        </p:txBody>
      </p:sp>
      <p:sp>
        <p:nvSpPr>
          <p:cNvPr id="32" name="Rectangle 31"/>
          <p:cNvSpPr/>
          <p:nvPr/>
        </p:nvSpPr>
        <p:spPr>
          <a:xfrm>
            <a:off x="2555776" y="5208442"/>
            <a:ext cx="13676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err="1" smtClean="0">
                <a:solidFill>
                  <a:schemeClr val="bg1"/>
                </a:solidFill>
              </a:rPr>
              <a:t>OpenNebula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1907704" y="3830998"/>
            <a:ext cx="11885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/>
              <a:t>OpenStack</a:t>
            </a:r>
            <a:endParaRPr lang="en-GB" dirty="0"/>
          </a:p>
        </p:txBody>
      </p:sp>
      <p:sp>
        <p:nvSpPr>
          <p:cNvPr id="34" name="Rectangle 33"/>
          <p:cNvSpPr/>
          <p:nvPr/>
        </p:nvSpPr>
        <p:spPr>
          <a:xfrm>
            <a:off x="4355733" y="3480250"/>
            <a:ext cx="9363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err="1" smtClean="0"/>
              <a:t>Synnefo</a:t>
            </a:r>
            <a:endParaRPr lang="en-GB" dirty="0"/>
          </a:p>
        </p:txBody>
      </p:sp>
      <p:grpSp>
        <p:nvGrpSpPr>
          <p:cNvPr id="5" name="Group 4"/>
          <p:cNvGrpSpPr/>
          <p:nvPr/>
        </p:nvGrpSpPr>
        <p:grpSpPr>
          <a:xfrm>
            <a:off x="3023828" y="1988840"/>
            <a:ext cx="6183001" cy="3960440"/>
            <a:chOff x="3023828" y="1988840"/>
            <a:chExt cx="6183001" cy="3960440"/>
          </a:xfrm>
        </p:grpSpPr>
        <p:sp>
          <p:nvSpPr>
            <p:cNvPr id="57" name="Rectangle 56"/>
            <p:cNvSpPr/>
            <p:nvPr/>
          </p:nvSpPr>
          <p:spPr>
            <a:xfrm>
              <a:off x="6120172" y="2027350"/>
              <a:ext cx="324036" cy="82558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9" name="Rectangle 58"/>
            <p:cNvSpPr/>
            <p:nvPr/>
          </p:nvSpPr>
          <p:spPr>
            <a:xfrm>
              <a:off x="4103948" y="2204864"/>
              <a:ext cx="324036" cy="82558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60" name="Rectangle 59"/>
            <p:cNvSpPr/>
            <p:nvPr/>
          </p:nvSpPr>
          <p:spPr>
            <a:xfrm>
              <a:off x="6272572" y="5051686"/>
              <a:ext cx="324036" cy="82558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61" name="Rectangle 60"/>
            <p:cNvSpPr/>
            <p:nvPr/>
          </p:nvSpPr>
          <p:spPr>
            <a:xfrm>
              <a:off x="5364088" y="3323494"/>
              <a:ext cx="324036" cy="82558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62" name="Rectangle 61"/>
            <p:cNvSpPr/>
            <p:nvPr/>
          </p:nvSpPr>
          <p:spPr>
            <a:xfrm>
              <a:off x="3815916" y="5123694"/>
              <a:ext cx="324036" cy="82558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63" name="Rectangle 62"/>
            <p:cNvSpPr/>
            <p:nvPr/>
          </p:nvSpPr>
          <p:spPr>
            <a:xfrm>
              <a:off x="3023828" y="3683534"/>
              <a:ext cx="324036" cy="82558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64" name="Right Arrow 63"/>
            <p:cNvSpPr/>
            <p:nvPr/>
          </p:nvSpPr>
          <p:spPr>
            <a:xfrm rot="2996809">
              <a:off x="6373209" y="2403657"/>
              <a:ext cx="928441" cy="811343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5" name="Right Arrow 64"/>
            <p:cNvSpPr/>
            <p:nvPr/>
          </p:nvSpPr>
          <p:spPr>
            <a:xfrm>
              <a:off x="5724630" y="3349388"/>
              <a:ext cx="1079618" cy="811343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6" name="Right Arrow 65"/>
            <p:cNvSpPr/>
            <p:nvPr/>
          </p:nvSpPr>
          <p:spPr>
            <a:xfrm rot="17890887">
              <a:off x="6381958" y="4546806"/>
              <a:ext cx="846711" cy="811343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7" name="TextBox 66"/>
            <p:cNvSpPr txBox="1"/>
            <p:nvPr/>
          </p:nvSpPr>
          <p:spPr>
            <a:xfrm>
              <a:off x="7338976" y="1988840"/>
              <a:ext cx="1481496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2000" b="1" dirty="0" smtClean="0">
                  <a:solidFill>
                    <a:srgbClr val="FF0000"/>
                  </a:solidFill>
                </a:rPr>
                <a:t>Harmonised</a:t>
              </a:r>
              <a:br>
                <a:rPr lang="en-GB" sz="2000" b="1" dirty="0" smtClean="0">
                  <a:solidFill>
                    <a:srgbClr val="FF0000"/>
                  </a:solidFill>
                </a:rPr>
              </a:br>
              <a:r>
                <a:rPr lang="en-GB" sz="2000" b="1" dirty="0" smtClean="0">
                  <a:solidFill>
                    <a:srgbClr val="FF0000"/>
                  </a:solidFill>
                </a:rPr>
                <a:t>operation</a:t>
              </a:r>
              <a:endParaRPr lang="en-GB" sz="2000" b="1" dirty="0">
                <a:solidFill>
                  <a:srgbClr val="FF0000"/>
                </a:solidFill>
              </a:endParaRPr>
            </a:p>
          </p:txBody>
        </p:sp>
        <p:sp>
          <p:nvSpPr>
            <p:cNvPr id="68" name="TextBox 67"/>
            <p:cNvSpPr txBox="1"/>
            <p:nvPr/>
          </p:nvSpPr>
          <p:spPr>
            <a:xfrm>
              <a:off x="6804248" y="3140968"/>
              <a:ext cx="2402581" cy="147732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Cloud registry</a:t>
              </a:r>
            </a:p>
            <a:p>
              <a:r>
                <a:rPr lang="en-GB" dirty="0" smtClean="0"/>
                <a:t>Information system</a:t>
              </a:r>
            </a:p>
            <a:p>
              <a:r>
                <a:rPr lang="en-GB" dirty="0" err="1" smtClean="0"/>
                <a:t>Virt</a:t>
              </a:r>
              <a:r>
                <a:rPr lang="en-GB" dirty="0"/>
                <a:t>.</a:t>
              </a:r>
              <a:r>
                <a:rPr lang="en-GB" dirty="0" smtClean="0"/>
                <a:t> Machine </a:t>
              </a:r>
              <a:r>
                <a:rPr lang="en-GB" dirty="0" err="1" smtClean="0"/>
                <a:t>marketpl</a:t>
              </a:r>
              <a:r>
                <a:rPr lang="en-GB" dirty="0" smtClean="0"/>
                <a:t>.</a:t>
              </a:r>
            </a:p>
            <a:p>
              <a:r>
                <a:rPr lang="en-GB" dirty="0" smtClean="0"/>
                <a:t>Usage accounting</a:t>
              </a:r>
            </a:p>
            <a:p>
              <a:r>
                <a:rPr lang="en-GB" dirty="0" smtClean="0"/>
                <a:t>Access control</a:t>
              </a:r>
              <a:endParaRPr lang="en-GB" dirty="0"/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-30469" y="620688"/>
            <a:ext cx="5049668" cy="5379842"/>
            <a:chOff x="-36512" y="620688"/>
            <a:chExt cx="5049668" cy="5379842"/>
          </a:xfrm>
        </p:grpSpPr>
        <p:sp>
          <p:nvSpPr>
            <p:cNvPr id="35" name="Rectangle 34"/>
            <p:cNvSpPr/>
            <p:nvPr/>
          </p:nvSpPr>
          <p:spPr>
            <a:xfrm>
              <a:off x="2495244" y="2222616"/>
              <a:ext cx="324036" cy="825586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6" name="Rectangle 35"/>
            <p:cNvSpPr/>
            <p:nvPr/>
          </p:nvSpPr>
          <p:spPr>
            <a:xfrm>
              <a:off x="1655676" y="3662776"/>
              <a:ext cx="324036" cy="825586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7" name="Rectangle 36"/>
            <p:cNvSpPr/>
            <p:nvPr/>
          </p:nvSpPr>
          <p:spPr>
            <a:xfrm>
              <a:off x="3959932" y="3336234"/>
              <a:ext cx="324036" cy="825586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8" name="Rectangle 37"/>
            <p:cNvSpPr/>
            <p:nvPr/>
          </p:nvSpPr>
          <p:spPr>
            <a:xfrm>
              <a:off x="4680012" y="2040090"/>
              <a:ext cx="324036" cy="825586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9" name="Rectangle 38"/>
            <p:cNvSpPr/>
            <p:nvPr/>
          </p:nvSpPr>
          <p:spPr>
            <a:xfrm>
              <a:off x="2339752" y="5102936"/>
              <a:ext cx="324036" cy="825586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40" name="Rectangle 39"/>
            <p:cNvSpPr/>
            <p:nvPr/>
          </p:nvSpPr>
          <p:spPr>
            <a:xfrm>
              <a:off x="4391980" y="5174944"/>
              <a:ext cx="324036" cy="825586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44" name="Right Arrow 43"/>
            <p:cNvSpPr/>
            <p:nvPr/>
          </p:nvSpPr>
          <p:spPr>
            <a:xfrm>
              <a:off x="1043608" y="3664916"/>
              <a:ext cx="612068" cy="811343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45" name="Picture 44"/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0" b="100000" l="0" r="9951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-36512" y="3751790"/>
              <a:ext cx="576064" cy="576064"/>
            </a:xfrm>
            <a:prstGeom prst="rect">
              <a:avLst/>
            </a:prstGeom>
          </p:spPr>
        </p:pic>
        <p:pic>
          <p:nvPicPr>
            <p:cNvPr id="46" name="Picture 45"/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0" b="100000" l="0" r="9951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67544" y="3607774"/>
              <a:ext cx="576064" cy="576064"/>
            </a:xfrm>
            <a:prstGeom prst="rect">
              <a:avLst/>
            </a:prstGeom>
          </p:spPr>
        </p:pic>
        <p:pic>
          <p:nvPicPr>
            <p:cNvPr id="47" name="Picture 46"/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0" b="100000" l="0" r="9951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23528" y="4056314"/>
              <a:ext cx="576064" cy="576064"/>
            </a:xfrm>
            <a:prstGeom prst="rect">
              <a:avLst/>
            </a:prstGeom>
          </p:spPr>
        </p:pic>
        <p:sp>
          <p:nvSpPr>
            <p:cNvPr id="48" name="Right Arrow 47"/>
            <p:cNvSpPr/>
            <p:nvPr/>
          </p:nvSpPr>
          <p:spPr>
            <a:xfrm rot="20329738">
              <a:off x="845582" y="2769260"/>
              <a:ext cx="1620186" cy="811343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6" name="Right Arrow 55"/>
            <p:cNvSpPr/>
            <p:nvPr/>
          </p:nvSpPr>
          <p:spPr>
            <a:xfrm rot="1483760">
              <a:off x="855767" y="4706422"/>
              <a:ext cx="1476164" cy="811343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83293" y="2001034"/>
              <a:ext cx="1752403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2000" b="1" dirty="0" smtClean="0">
                  <a:solidFill>
                    <a:srgbClr val="FF0000"/>
                  </a:solidFill>
                </a:rPr>
                <a:t>Uniform</a:t>
              </a:r>
              <a:br>
                <a:rPr lang="en-GB" sz="2000" b="1" dirty="0" smtClean="0">
                  <a:solidFill>
                    <a:srgbClr val="FF0000"/>
                  </a:solidFill>
                </a:rPr>
              </a:br>
              <a:r>
                <a:rPr lang="en-GB" sz="2000" b="1" dirty="0" smtClean="0">
                  <a:solidFill>
                    <a:srgbClr val="FF0000"/>
                  </a:solidFill>
                </a:rPr>
                <a:t>user interfaces</a:t>
              </a:r>
              <a:endParaRPr lang="en-GB" sz="2000" b="1" dirty="0">
                <a:solidFill>
                  <a:srgbClr val="FF0000"/>
                </a:solidFill>
              </a:endParaRPr>
            </a:p>
          </p:txBody>
        </p:sp>
        <p:sp>
          <p:nvSpPr>
            <p:cNvPr id="72" name="Rectangular Callout 71"/>
            <p:cNvSpPr/>
            <p:nvPr/>
          </p:nvSpPr>
          <p:spPr>
            <a:xfrm>
              <a:off x="1613628" y="620688"/>
              <a:ext cx="3384377" cy="1196376"/>
            </a:xfrm>
            <a:prstGeom prst="wedgeRectCallout">
              <a:avLst>
                <a:gd name="adj1" fmla="val -20426"/>
                <a:gd name="adj2" fmla="val 101425"/>
              </a:avLst>
            </a:prstGeom>
            <a:solidFill>
              <a:schemeClr val="bg1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82563" indent="-182563">
                <a:buFont typeface="Arial" panose="020B0604020202020204" pitchFamily="34" charset="0"/>
                <a:buChar char="•"/>
              </a:pPr>
              <a:endParaRPr lang="en-GB" dirty="0">
                <a:solidFill>
                  <a:schemeClr val="tx1"/>
                </a:solidFill>
              </a:endParaRPr>
            </a:p>
          </p:txBody>
        </p:sp>
        <p:pic>
          <p:nvPicPr>
            <p:cNvPr id="69" name="Picture 2" descr="Open Cloud Computing Interface - Open Standard | Open Community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13629" y="836712"/>
              <a:ext cx="1086163" cy="4973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3" name="TextBox 72"/>
            <p:cNvSpPr txBox="1"/>
            <p:nvPr/>
          </p:nvSpPr>
          <p:spPr>
            <a:xfrm>
              <a:off x="2693749" y="899428"/>
              <a:ext cx="153022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- On every site</a:t>
              </a:r>
              <a:endParaRPr lang="en-GB" dirty="0"/>
            </a:p>
          </p:txBody>
        </p:sp>
        <p:sp>
          <p:nvSpPr>
            <p:cNvPr id="74" name="TextBox 73"/>
            <p:cNvSpPr txBox="1"/>
            <p:nvPr/>
          </p:nvSpPr>
          <p:spPr>
            <a:xfrm>
              <a:off x="2045677" y="1340768"/>
              <a:ext cx="296747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err="1" smtClean="0"/>
                <a:t>OpenStack</a:t>
              </a:r>
              <a:r>
                <a:rPr lang="en-GB" dirty="0" smtClean="0"/>
                <a:t> Nova - On OS sites</a:t>
              </a:r>
              <a:endParaRPr lang="en-GB" dirty="0"/>
            </a:p>
          </p:txBody>
        </p:sp>
      </p:grpSp>
      <p:pic>
        <p:nvPicPr>
          <p:cNvPr id="7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340768"/>
            <a:ext cx="4343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" name="Rectangular Callout 53"/>
          <p:cNvSpPr/>
          <p:nvPr/>
        </p:nvSpPr>
        <p:spPr>
          <a:xfrm>
            <a:off x="5004048" y="620688"/>
            <a:ext cx="3923928" cy="1196376"/>
          </a:xfrm>
          <a:prstGeom prst="wedgeRectCallout">
            <a:avLst>
              <a:gd name="adj1" fmla="val -49177"/>
              <a:gd name="adj2" fmla="val -19299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54000"/>
            <a:endParaRPr lang="en-GB" sz="900" dirty="0" smtClean="0">
              <a:solidFill>
                <a:schemeClr val="tx1"/>
              </a:solidFill>
            </a:endParaRPr>
          </a:p>
          <a:p>
            <a:pPr marL="254000"/>
            <a:r>
              <a:rPr lang="en-GB" dirty="0" smtClean="0">
                <a:solidFill>
                  <a:schemeClr val="tx1"/>
                </a:solidFill>
              </a:rPr>
              <a:t>     CDMI - on any site</a:t>
            </a:r>
            <a:br>
              <a:rPr lang="en-GB" dirty="0" smtClean="0">
                <a:solidFill>
                  <a:schemeClr val="tx1"/>
                </a:solidFill>
              </a:rPr>
            </a:br>
            <a:endParaRPr lang="en-GB" sz="500" dirty="0" smtClean="0">
              <a:solidFill>
                <a:schemeClr val="tx1"/>
              </a:solidFill>
            </a:endParaRPr>
          </a:p>
          <a:p>
            <a:pPr marL="436563" indent="-182563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tx1"/>
                </a:solidFill>
              </a:rPr>
              <a:t> </a:t>
            </a:r>
            <a:r>
              <a:rPr lang="en-GB" dirty="0" err="1" smtClean="0">
                <a:solidFill>
                  <a:schemeClr val="tx1"/>
                </a:solidFill>
              </a:rPr>
              <a:t>OpenStack</a:t>
            </a:r>
            <a:r>
              <a:rPr lang="en-GB" dirty="0" smtClean="0">
                <a:solidFill>
                  <a:schemeClr val="tx1"/>
                </a:solidFill>
              </a:rPr>
              <a:t> SWIFT – on OS sites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7664" y="548680"/>
            <a:ext cx="3398161" cy="3539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700" dirty="0" smtClean="0"/>
              <a:t>VM and block storage management:</a:t>
            </a:r>
            <a:endParaRPr lang="en-US" sz="1700" dirty="0"/>
          </a:p>
        </p:txBody>
      </p:sp>
      <p:sp>
        <p:nvSpPr>
          <p:cNvPr id="76" name="TextBox 75"/>
          <p:cNvSpPr txBox="1"/>
          <p:nvPr/>
        </p:nvSpPr>
        <p:spPr>
          <a:xfrm>
            <a:off x="5220072" y="548680"/>
            <a:ext cx="3686319" cy="3539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700" dirty="0" smtClean="0"/>
              <a:t>Object storage management (optional):</a:t>
            </a:r>
            <a:endParaRPr lang="en-US" sz="1700" dirty="0"/>
          </a:p>
        </p:txBody>
      </p:sp>
      <p:pic>
        <p:nvPicPr>
          <p:cNvPr id="77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303933"/>
            <a:ext cx="4343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ight Arrow 6"/>
          <p:cNvSpPr/>
          <p:nvPr/>
        </p:nvSpPr>
        <p:spPr>
          <a:xfrm>
            <a:off x="251520" y="836712"/>
            <a:ext cx="1512168" cy="504056"/>
          </a:xfrm>
          <a:prstGeom prst="rightArrow">
            <a:avLst>
              <a:gd name="adj1" fmla="val 77850"/>
              <a:gd name="adj2" fmla="val 50000"/>
            </a:avLst>
          </a:prstGeom>
          <a:solidFill>
            <a:srgbClr val="EEECE1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rgbClr val="000000"/>
                </a:solidFill>
              </a:rPr>
              <a:t>Standard-based federation</a:t>
            </a:r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81" name="Right Arrow 80"/>
          <p:cNvSpPr/>
          <p:nvPr/>
        </p:nvSpPr>
        <p:spPr>
          <a:xfrm>
            <a:off x="251520" y="1412776"/>
            <a:ext cx="1512168" cy="504056"/>
          </a:xfrm>
          <a:prstGeom prst="rightArrow">
            <a:avLst>
              <a:gd name="adj1" fmla="val 77850"/>
              <a:gd name="adj2" fmla="val 50000"/>
            </a:avLst>
          </a:prstGeom>
          <a:solidFill>
            <a:srgbClr val="EEECE1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 smtClean="0">
                <a:solidFill>
                  <a:srgbClr val="000000"/>
                </a:solidFill>
              </a:rPr>
              <a:t>OpenStack</a:t>
            </a:r>
            <a:r>
              <a:rPr lang="en-US" sz="1200" dirty="0" smtClean="0">
                <a:solidFill>
                  <a:srgbClr val="000000"/>
                </a:solidFill>
              </a:rPr>
              <a:t> federation</a:t>
            </a:r>
            <a:endParaRPr lang="en-US" sz="1200" dirty="0">
              <a:solidFill>
                <a:srgbClr val="000000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76056" y="908720"/>
            <a:ext cx="504056" cy="345957"/>
          </a:xfrm>
          <a:prstGeom prst="rect">
            <a:avLst/>
          </a:prstGeom>
        </p:spPr>
      </p:pic>
      <p:sp>
        <p:nvSpPr>
          <p:cNvPr id="75" name="Rectangular Callout 74"/>
          <p:cNvSpPr/>
          <p:nvPr/>
        </p:nvSpPr>
        <p:spPr>
          <a:xfrm>
            <a:off x="4644008" y="476672"/>
            <a:ext cx="3023834" cy="889033"/>
          </a:xfrm>
          <a:prstGeom prst="wedgeRectCallout">
            <a:avLst>
              <a:gd name="adj1" fmla="val -64333"/>
              <a:gd name="adj2" fmla="val 22243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TOPIC OF THIS SLIDESET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7703402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nimBg="1"/>
      <p:bldP spid="3" grpId="0"/>
      <p:bldP spid="76" grpId="0"/>
      <p:bldP spid="7" grpId="0" animBg="1"/>
      <p:bldP spid="81" grpId="0" animBg="1"/>
      <p:bldP spid="75" grpId="0" animBg="1"/>
    </p:bld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Provisioner</a:t>
            </a:r>
            <a:r>
              <a:rPr lang="en-GB" dirty="0" smtClean="0"/>
              <a:t>: script</a:t>
            </a:r>
            <a:endParaRPr lang="en-GB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/>
        <p:txBody>
          <a:bodyPr>
            <a:normAutofit fontScale="32500" lnSpcReduction="20000"/>
          </a:bodyPr>
          <a:lstStyle/>
          <a:p>
            <a:pPr marL="0" indent="0">
              <a:buNone/>
            </a:pPr>
            <a:r>
              <a:rPr lang="en-GB" dirty="0">
                <a:latin typeface="Courier"/>
                <a:cs typeface="Courier"/>
              </a:rPr>
              <a:t>#!/</a:t>
            </a:r>
            <a:r>
              <a:rPr lang="en-GB" dirty="0" err="1">
                <a:latin typeface="Courier"/>
                <a:cs typeface="Courier"/>
              </a:rPr>
              <a:t>usr</a:t>
            </a:r>
            <a:r>
              <a:rPr lang="en-GB" dirty="0">
                <a:latin typeface="Courier"/>
                <a:cs typeface="Courier"/>
              </a:rPr>
              <a:t>/bin/</a:t>
            </a:r>
            <a:r>
              <a:rPr lang="en-GB" dirty="0" err="1">
                <a:latin typeface="Courier"/>
                <a:cs typeface="Courier"/>
              </a:rPr>
              <a:t>env</a:t>
            </a:r>
            <a:r>
              <a:rPr lang="en-GB" dirty="0">
                <a:latin typeface="Courier"/>
                <a:cs typeface="Courier"/>
              </a:rPr>
              <a:t> bash</a:t>
            </a:r>
          </a:p>
          <a:p>
            <a:pPr marL="0" indent="0">
              <a:buNone/>
            </a:pPr>
            <a:endParaRPr lang="en-GB" dirty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dirty="0">
                <a:latin typeface="Courier"/>
                <a:cs typeface="Courier"/>
              </a:rPr>
              <a:t># update already installed packages</a:t>
            </a:r>
          </a:p>
          <a:p>
            <a:pPr marL="0" indent="0">
              <a:buNone/>
            </a:pPr>
            <a:r>
              <a:rPr lang="en-GB" dirty="0">
                <a:latin typeface="Courier"/>
                <a:cs typeface="Courier"/>
              </a:rPr>
              <a:t>apt-get update</a:t>
            </a:r>
          </a:p>
          <a:p>
            <a:pPr marL="0" indent="0">
              <a:buNone/>
            </a:pPr>
            <a:endParaRPr lang="en-GB" dirty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dirty="0">
                <a:latin typeface="Courier"/>
                <a:cs typeface="Courier"/>
              </a:rPr>
              <a:t>if [ "x$(</a:t>
            </a:r>
            <a:r>
              <a:rPr lang="en-GB" dirty="0" err="1">
                <a:latin typeface="Courier"/>
                <a:cs typeface="Courier"/>
              </a:rPr>
              <a:t>lsb_release</a:t>
            </a:r>
            <a:r>
              <a:rPr lang="en-GB" dirty="0">
                <a:latin typeface="Courier"/>
                <a:cs typeface="Courier"/>
              </a:rPr>
              <a:t> -</a:t>
            </a:r>
            <a:r>
              <a:rPr lang="en-GB" dirty="0" err="1">
                <a:latin typeface="Courier"/>
                <a:cs typeface="Courier"/>
              </a:rPr>
              <a:t>rs</a:t>
            </a:r>
            <a:r>
              <a:rPr lang="en-GB" dirty="0">
                <a:latin typeface="Courier"/>
                <a:cs typeface="Courier"/>
              </a:rPr>
              <a:t>)" == "x12.04" ]; then</a:t>
            </a:r>
          </a:p>
          <a:p>
            <a:pPr marL="0" indent="0">
              <a:buNone/>
            </a:pPr>
            <a:r>
              <a:rPr lang="en-GB" dirty="0">
                <a:latin typeface="Courier"/>
                <a:cs typeface="Courier"/>
              </a:rPr>
              <a:t>  apt-get --assume-yes install python-software-properties</a:t>
            </a:r>
          </a:p>
          <a:p>
            <a:pPr marL="0" indent="0">
              <a:buNone/>
            </a:pPr>
            <a:r>
              <a:rPr lang="en-GB" dirty="0">
                <a:latin typeface="Courier"/>
                <a:cs typeface="Courier"/>
              </a:rPr>
              <a:t>  add-apt-repository -y </a:t>
            </a:r>
            <a:r>
              <a:rPr lang="en-GB" dirty="0" err="1">
                <a:latin typeface="Courier"/>
                <a:cs typeface="Courier"/>
              </a:rPr>
              <a:t>ppa:iweb-openstack</a:t>
            </a:r>
            <a:r>
              <a:rPr lang="en-GB" dirty="0">
                <a:latin typeface="Courier"/>
                <a:cs typeface="Courier"/>
              </a:rPr>
              <a:t>/cloud-</a:t>
            </a:r>
            <a:r>
              <a:rPr lang="en-GB" dirty="0" err="1">
                <a:latin typeface="Courier"/>
                <a:cs typeface="Courier"/>
              </a:rPr>
              <a:t>init</a:t>
            </a:r>
            <a:endParaRPr lang="en-GB" dirty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dirty="0">
                <a:latin typeface="Courier"/>
                <a:cs typeface="Courier"/>
              </a:rPr>
              <a:t>fi</a:t>
            </a:r>
          </a:p>
          <a:p>
            <a:pPr marL="0" indent="0">
              <a:buNone/>
            </a:pPr>
            <a:endParaRPr lang="en-GB" dirty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dirty="0">
                <a:latin typeface="Courier"/>
                <a:cs typeface="Courier"/>
              </a:rPr>
              <a:t>apt-get update</a:t>
            </a:r>
          </a:p>
          <a:p>
            <a:pPr marL="0" indent="0">
              <a:buNone/>
            </a:pPr>
            <a:r>
              <a:rPr lang="en-GB" dirty="0">
                <a:latin typeface="Courier"/>
                <a:cs typeface="Courier"/>
              </a:rPr>
              <a:t>apt-get --assume-yes upgrade</a:t>
            </a:r>
          </a:p>
          <a:p>
            <a:pPr marL="0" indent="0">
              <a:buNone/>
            </a:pPr>
            <a:r>
              <a:rPr lang="en-GB" dirty="0">
                <a:latin typeface="Courier"/>
                <a:cs typeface="Courier"/>
              </a:rPr>
              <a:t>apt-get --assume-yes install cloud-</a:t>
            </a:r>
            <a:r>
              <a:rPr lang="en-GB" dirty="0" err="1">
                <a:latin typeface="Courier"/>
                <a:cs typeface="Courier"/>
              </a:rPr>
              <a:t>init</a:t>
            </a:r>
            <a:r>
              <a:rPr lang="en-GB" dirty="0">
                <a:latin typeface="Courier"/>
                <a:cs typeface="Courier"/>
              </a:rPr>
              <a:t> curl</a:t>
            </a:r>
          </a:p>
          <a:p>
            <a:pPr marL="0" indent="0">
              <a:buNone/>
            </a:pPr>
            <a:endParaRPr lang="en-GB" dirty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dirty="0">
                <a:latin typeface="Courier"/>
                <a:cs typeface="Courier"/>
              </a:rPr>
              <a:t># move configuration files to their right place</a:t>
            </a:r>
          </a:p>
          <a:p>
            <a:pPr marL="0" indent="0">
              <a:buNone/>
            </a:pPr>
            <a:r>
              <a:rPr lang="en-GB" dirty="0">
                <a:latin typeface="Courier"/>
                <a:cs typeface="Courier"/>
              </a:rPr>
              <a:t>mv /root/</a:t>
            </a:r>
            <a:r>
              <a:rPr lang="en-GB" dirty="0" err="1">
                <a:latin typeface="Courier"/>
                <a:cs typeface="Courier"/>
              </a:rPr>
              <a:t>sshd_config</a:t>
            </a:r>
            <a:r>
              <a:rPr lang="en-GB" dirty="0">
                <a:latin typeface="Courier"/>
                <a:cs typeface="Courier"/>
              </a:rPr>
              <a:t> /</a:t>
            </a:r>
            <a:r>
              <a:rPr lang="en-GB" dirty="0" err="1">
                <a:latin typeface="Courier"/>
                <a:cs typeface="Courier"/>
              </a:rPr>
              <a:t>etc</a:t>
            </a:r>
            <a:r>
              <a:rPr lang="en-GB" dirty="0">
                <a:latin typeface="Courier"/>
                <a:cs typeface="Courier"/>
              </a:rPr>
              <a:t>/</a:t>
            </a:r>
            <a:r>
              <a:rPr lang="en-GB" dirty="0" err="1">
                <a:latin typeface="Courier"/>
                <a:cs typeface="Courier"/>
              </a:rPr>
              <a:t>ssh</a:t>
            </a:r>
            <a:r>
              <a:rPr lang="en-GB" dirty="0">
                <a:latin typeface="Courier"/>
                <a:cs typeface="Courier"/>
              </a:rPr>
              <a:t>/</a:t>
            </a:r>
            <a:r>
              <a:rPr lang="en-GB" dirty="0" err="1">
                <a:latin typeface="Courier"/>
                <a:cs typeface="Courier"/>
              </a:rPr>
              <a:t>sshd_config</a:t>
            </a:r>
            <a:endParaRPr lang="en-GB" dirty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dirty="0">
                <a:latin typeface="Courier"/>
                <a:cs typeface="Courier"/>
              </a:rPr>
              <a:t>mv /root/</a:t>
            </a:r>
            <a:r>
              <a:rPr lang="en-GB" dirty="0" err="1">
                <a:latin typeface="Courier"/>
                <a:cs typeface="Courier"/>
              </a:rPr>
              <a:t>cloud.cfg</a:t>
            </a:r>
            <a:r>
              <a:rPr lang="en-GB" dirty="0">
                <a:latin typeface="Courier"/>
                <a:cs typeface="Courier"/>
              </a:rPr>
              <a:t> /</a:t>
            </a:r>
            <a:r>
              <a:rPr lang="en-GB" dirty="0" err="1">
                <a:latin typeface="Courier"/>
                <a:cs typeface="Courier"/>
              </a:rPr>
              <a:t>etc</a:t>
            </a:r>
            <a:r>
              <a:rPr lang="en-GB" dirty="0">
                <a:latin typeface="Courier"/>
                <a:cs typeface="Courier"/>
              </a:rPr>
              <a:t>/cloud/</a:t>
            </a:r>
            <a:r>
              <a:rPr lang="en-GB" dirty="0" err="1">
                <a:latin typeface="Courier"/>
                <a:cs typeface="Courier"/>
              </a:rPr>
              <a:t>cloud.cfg</a:t>
            </a:r>
            <a:endParaRPr lang="en-GB" dirty="0">
              <a:latin typeface="Courier"/>
              <a:cs typeface="Courier"/>
            </a:endParaRPr>
          </a:p>
          <a:p>
            <a:pPr marL="0" indent="0">
              <a:buNone/>
            </a:pPr>
            <a:endParaRPr lang="en-GB" dirty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dirty="0" err="1">
                <a:latin typeface="Courier"/>
                <a:cs typeface="Courier"/>
              </a:rPr>
              <a:t>ln</a:t>
            </a:r>
            <a:r>
              <a:rPr lang="en-GB" dirty="0">
                <a:latin typeface="Courier"/>
                <a:cs typeface="Courier"/>
              </a:rPr>
              <a:t> -s /</a:t>
            </a:r>
            <a:r>
              <a:rPr lang="en-GB" dirty="0" err="1">
                <a:latin typeface="Courier"/>
                <a:cs typeface="Courier"/>
              </a:rPr>
              <a:t>dev</a:t>
            </a:r>
            <a:r>
              <a:rPr lang="en-GB" dirty="0">
                <a:latin typeface="Courier"/>
                <a:cs typeface="Courier"/>
              </a:rPr>
              <a:t>/null /</a:t>
            </a:r>
            <a:r>
              <a:rPr lang="en-GB" dirty="0" err="1">
                <a:latin typeface="Courier"/>
                <a:cs typeface="Courier"/>
              </a:rPr>
              <a:t>etc</a:t>
            </a:r>
            <a:r>
              <a:rPr lang="en-GB" dirty="0">
                <a:latin typeface="Courier"/>
                <a:cs typeface="Courier"/>
              </a:rPr>
              <a:t>/</a:t>
            </a:r>
            <a:r>
              <a:rPr lang="en-GB" dirty="0" err="1">
                <a:latin typeface="Courier"/>
                <a:cs typeface="Courier"/>
              </a:rPr>
              <a:t>udev</a:t>
            </a:r>
            <a:r>
              <a:rPr lang="en-GB" dirty="0">
                <a:latin typeface="Courier"/>
                <a:cs typeface="Courier"/>
              </a:rPr>
              <a:t>/</a:t>
            </a:r>
            <a:r>
              <a:rPr lang="en-GB" dirty="0" err="1">
                <a:latin typeface="Courier"/>
                <a:cs typeface="Courier"/>
              </a:rPr>
              <a:t>rules.d</a:t>
            </a:r>
            <a:r>
              <a:rPr lang="en-GB" dirty="0">
                <a:latin typeface="Courier"/>
                <a:cs typeface="Courier"/>
              </a:rPr>
              <a:t>/75-persistent-net-generator.rules</a:t>
            </a:r>
          </a:p>
          <a:p>
            <a:pPr marL="0" indent="0">
              <a:buNone/>
            </a:pPr>
            <a:endParaRPr lang="en-GB" dirty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dirty="0">
                <a:latin typeface="Courier"/>
                <a:cs typeface="Courier"/>
              </a:rPr>
              <a:t># remove </a:t>
            </a:r>
            <a:r>
              <a:rPr lang="en-GB" dirty="0" err="1">
                <a:latin typeface="Courier"/>
                <a:cs typeface="Courier"/>
              </a:rPr>
              <a:t>ssh</a:t>
            </a:r>
            <a:r>
              <a:rPr lang="en-GB" dirty="0">
                <a:latin typeface="Courier"/>
                <a:cs typeface="Courier"/>
              </a:rPr>
              <a:t> keys</a:t>
            </a:r>
          </a:p>
          <a:p>
            <a:pPr marL="0" indent="0">
              <a:buNone/>
            </a:pPr>
            <a:r>
              <a:rPr lang="en-GB" dirty="0" err="1">
                <a:latin typeface="Courier"/>
                <a:cs typeface="Courier"/>
              </a:rPr>
              <a:t>rm</a:t>
            </a:r>
            <a:r>
              <a:rPr lang="en-GB" dirty="0">
                <a:latin typeface="Courier"/>
                <a:cs typeface="Courier"/>
              </a:rPr>
              <a:t> -f /</a:t>
            </a:r>
            <a:r>
              <a:rPr lang="en-GB" dirty="0" err="1">
                <a:latin typeface="Courier"/>
                <a:cs typeface="Courier"/>
              </a:rPr>
              <a:t>etc</a:t>
            </a:r>
            <a:r>
              <a:rPr lang="en-GB" dirty="0">
                <a:latin typeface="Courier"/>
                <a:cs typeface="Courier"/>
              </a:rPr>
              <a:t>/</a:t>
            </a:r>
            <a:r>
              <a:rPr lang="en-GB" dirty="0" err="1">
                <a:latin typeface="Courier"/>
                <a:cs typeface="Courier"/>
              </a:rPr>
              <a:t>ssh</a:t>
            </a:r>
            <a:r>
              <a:rPr lang="en-GB" dirty="0">
                <a:latin typeface="Courier"/>
                <a:cs typeface="Courier"/>
              </a:rPr>
              <a:t>/</a:t>
            </a:r>
            <a:r>
              <a:rPr lang="en-GB" dirty="0" err="1">
                <a:latin typeface="Courier"/>
                <a:cs typeface="Courier"/>
              </a:rPr>
              <a:t>ssh_host</a:t>
            </a:r>
            <a:r>
              <a:rPr lang="en-GB" dirty="0">
                <a:latin typeface="Courier"/>
                <a:cs typeface="Courier"/>
              </a:rPr>
              <a:t>_*</a:t>
            </a:r>
          </a:p>
          <a:p>
            <a:pPr marL="0" indent="0">
              <a:buNone/>
            </a:pPr>
            <a:endParaRPr lang="en-GB" dirty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dirty="0">
                <a:latin typeface="Courier"/>
                <a:cs typeface="Courier"/>
              </a:rPr>
              <a:t># lock root password</a:t>
            </a:r>
          </a:p>
          <a:p>
            <a:pPr marL="0" indent="0">
              <a:buNone/>
            </a:pPr>
            <a:r>
              <a:rPr lang="en-GB" dirty="0" err="1">
                <a:latin typeface="Courier"/>
                <a:cs typeface="Courier"/>
              </a:rPr>
              <a:t>passwd</a:t>
            </a:r>
            <a:r>
              <a:rPr lang="en-GB" dirty="0">
                <a:latin typeface="Courier"/>
                <a:cs typeface="Courier"/>
              </a:rPr>
              <a:t> -l root</a:t>
            </a:r>
          </a:p>
          <a:p>
            <a:pPr marL="0" indent="0">
              <a:buNone/>
            </a:pPr>
            <a:endParaRPr lang="en-GB" dirty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dirty="0">
                <a:latin typeface="Courier"/>
                <a:cs typeface="Courier"/>
              </a:rPr>
              <a:t># clean bash history and cloud </a:t>
            </a:r>
            <a:r>
              <a:rPr lang="en-GB" dirty="0" err="1">
                <a:latin typeface="Courier"/>
                <a:cs typeface="Courier"/>
              </a:rPr>
              <a:t>init</a:t>
            </a:r>
            <a:r>
              <a:rPr lang="en-GB" dirty="0">
                <a:latin typeface="Courier"/>
                <a:cs typeface="Courier"/>
              </a:rPr>
              <a:t> logs</a:t>
            </a:r>
          </a:p>
          <a:p>
            <a:pPr marL="0" indent="0">
              <a:buNone/>
            </a:pPr>
            <a:r>
              <a:rPr lang="en-GB" dirty="0" err="1">
                <a:latin typeface="Courier"/>
                <a:cs typeface="Courier"/>
              </a:rPr>
              <a:t>rm</a:t>
            </a:r>
            <a:r>
              <a:rPr lang="en-GB" dirty="0">
                <a:latin typeface="Courier"/>
                <a:cs typeface="Courier"/>
              </a:rPr>
              <a:t> -f ~/.</a:t>
            </a:r>
            <a:r>
              <a:rPr lang="en-GB" dirty="0" err="1">
                <a:latin typeface="Courier"/>
                <a:cs typeface="Courier"/>
              </a:rPr>
              <a:t>bash_history</a:t>
            </a:r>
            <a:endParaRPr lang="en-GB" dirty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dirty="0" err="1">
                <a:latin typeface="Courier"/>
                <a:cs typeface="Courier"/>
              </a:rPr>
              <a:t>rm</a:t>
            </a:r>
            <a:r>
              <a:rPr lang="en-GB" dirty="0">
                <a:latin typeface="Courier"/>
                <a:cs typeface="Courier"/>
              </a:rPr>
              <a:t> -f /</a:t>
            </a:r>
            <a:r>
              <a:rPr lang="en-GB" dirty="0" err="1">
                <a:latin typeface="Courier"/>
                <a:cs typeface="Courier"/>
              </a:rPr>
              <a:t>var</a:t>
            </a:r>
            <a:r>
              <a:rPr lang="en-GB" dirty="0">
                <a:latin typeface="Courier"/>
                <a:cs typeface="Courier"/>
              </a:rPr>
              <a:t>/log/cloud-</a:t>
            </a:r>
            <a:r>
              <a:rPr lang="en-GB" dirty="0" err="1">
                <a:latin typeface="Courier"/>
                <a:cs typeface="Courier"/>
              </a:rPr>
              <a:t>init</a:t>
            </a:r>
            <a:r>
              <a:rPr lang="en-GB" dirty="0">
                <a:latin typeface="Courier"/>
                <a:cs typeface="Courier"/>
              </a:rPr>
              <a:t>*</a:t>
            </a:r>
          </a:p>
          <a:p>
            <a:pPr marL="0" indent="0">
              <a:buNone/>
            </a:pPr>
            <a:endParaRPr lang="en-GB" dirty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dirty="0">
                <a:latin typeface="Courier"/>
                <a:cs typeface="Courier"/>
              </a:rPr>
              <a:t># Remove </a:t>
            </a:r>
            <a:r>
              <a:rPr lang="en-GB" dirty="0" err="1">
                <a:latin typeface="Courier"/>
                <a:cs typeface="Courier"/>
              </a:rPr>
              <a:t>virtualbox</a:t>
            </a:r>
            <a:r>
              <a:rPr lang="en-GB" dirty="0">
                <a:latin typeface="Courier"/>
                <a:cs typeface="Courier"/>
              </a:rPr>
              <a:t> things</a:t>
            </a:r>
          </a:p>
          <a:p>
            <a:pPr marL="0" indent="0">
              <a:buNone/>
            </a:pPr>
            <a:r>
              <a:rPr lang="en-GB" dirty="0" err="1">
                <a:latin typeface="Courier"/>
                <a:cs typeface="Courier"/>
              </a:rPr>
              <a:t>rm</a:t>
            </a:r>
            <a:r>
              <a:rPr lang="en-GB" dirty="0">
                <a:latin typeface="Courier"/>
                <a:cs typeface="Courier"/>
              </a:rPr>
              <a:t> -f </a:t>
            </a:r>
            <a:r>
              <a:rPr lang="en-GB" dirty="0" err="1">
                <a:latin typeface="Courier"/>
                <a:cs typeface="Courier"/>
              </a:rPr>
              <a:t>VBoxGuestAdditions.iso</a:t>
            </a:r>
            <a:endParaRPr lang="en-GB" dirty="0">
              <a:latin typeface="Courier"/>
              <a:cs typeface="Courier"/>
            </a:endParaRPr>
          </a:p>
        </p:txBody>
      </p:sp>
    </p:spTree>
    <p:extLst>
      <p:ext uri="{BB962C8B-B14F-4D97-AF65-F5344CB8AC3E}">
        <p14:creationId xmlns:p14="http://schemas.microsoft.com/office/powerpoint/2010/main" val="38754391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EGI Endorsed VM images</a:t>
            </a:r>
            <a:endParaRPr lang="en-GB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>
          <a:xfrm>
            <a:off x="251520" y="1268760"/>
            <a:ext cx="8640960" cy="4784400"/>
          </a:xfrm>
        </p:spPr>
        <p:txBody>
          <a:bodyPr/>
          <a:lstStyle/>
          <a:p>
            <a:r>
              <a:rPr lang="en-US" dirty="0" smtClean="0"/>
              <a:t>EGI prepares and provides a few basic VAs for VOs to use</a:t>
            </a:r>
            <a:endParaRPr lang="en-GB" dirty="0" smtClean="0"/>
          </a:p>
          <a:p>
            <a:r>
              <a:rPr lang="en-GB" dirty="0" smtClean="0"/>
              <a:t>Preparation process assures </a:t>
            </a:r>
            <a:r>
              <a:rPr lang="en-GB" dirty="0"/>
              <a:t>that </a:t>
            </a:r>
            <a:r>
              <a:rPr lang="en-GB" dirty="0" smtClean="0"/>
              <a:t>these are always well-configured</a:t>
            </a:r>
            <a:r>
              <a:rPr lang="en-GB" dirty="0"/>
              <a:t>, </a:t>
            </a:r>
            <a:r>
              <a:rPr lang="en-GB" dirty="0" smtClean="0"/>
              <a:t>secure </a:t>
            </a:r>
            <a:r>
              <a:rPr lang="en-GB" dirty="0"/>
              <a:t>and </a:t>
            </a:r>
            <a:r>
              <a:rPr lang="en-GB" dirty="0" smtClean="0"/>
              <a:t>up-to-date</a:t>
            </a:r>
          </a:p>
          <a:p>
            <a:pPr lvl="1"/>
            <a:r>
              <a:rPr lang="en-US" i="1" dirty="0" smtClean="0">
                <a:solidFill>
                  <a:srgbClr val="FF0000"/>
                </a:solidFill>
              </a:rPr>
              <a:t>These have ‘EGI’ in their title in </a:t>
            </a:r>
            <a:r>
              <a:rPr lang="en-US" i="1" dirty="0" err="1" smtClean="0">
                <a:solidFill>
                  <a:srgbClr val="FF0000"/>
                </a:solidFill>
              </a:rPr>
              <a:t>AppDB</a:t>
            </a:r>
            <a:r>
              <a:rPr lang="en-US" i="1" dirty="0" smtClean="0">
                <a:solidFill>
                  <a:srgbClr val="FF0000"/>
                </a:solidFill>
              </a:rPr>
              <a:t>!</a:t>
            </a:r>
          </a:p>
          <a:p>
            <a:pPr lvl="1"/>
            <a:r>
              <a:rPr lang="en-US" i="1" dirty="0" smtClean="0">
                <a:solidFill>
                  <a:srgbClr val="FF0000"/>
                </a:solidFill>
              </a:rPr>
              <a:t>Ask your VO Manager to add these to the VO-wide list!</a:t>
            </a:r>
          </a:p>
          <a:p>
            <a:r>
              <a:rPr lang="en-GB" dirty="0" smtClean="0"/>
              <a:t>Guideline to prepare your own image:</a:t>
            </a:r>
          </a:p>
          <a:p>
            <a:pPr lvl="1"/>
            <a:r>
              <a:rPr lang="en-GB" dirty="0">
                <a:hlinkClick r:id="rId3"/>
              </a:rPr>
              <a:t>https://</a:t>
            </a:r>
            <a:r>
              <a:rPr lang="en-GB" dirty="0" smtClean="0">
                <a:hlinkClick r:id="rId3"/>
              </a:rPr>
              <a:t>indico.egi.eu/indico/event/2544/session/46/contribution/32</a:t>
            </a:r>
            <a:r>
              <a:rPr lang="en-GB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371958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Make your VM available via </a:t>
            </a:r>
            <a:r>
              <a:rPr lang="en-GB" dirty="0" err="1" smtClean="0"/>
              <a:t>AppDB</a:t>
            </a:r>
            <a:endParaRPr lang="en-GB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GB" sz="3400" dirty="0" smtClean="0"/>
              <a:t>Package the OVF + disk into OVA</a:t>
            </a:r>
          </a:p>
          <a:p>
            <a:pPr lvl="1"/>
            <a:r>
              <a:rPr lang="en-GB" sz="2300" dirty="0" smtClean="0">
                <a:hlinkClick r:id="rId2"/>
              </a:rPr>
              <a:t>https</a:t>
            </a:r>
            <a:r>
              <a:rPr lang="en-GB" sz="2300" dirty="0">
                <a:hlinkClick r:id="rId2"/>
              </a:rPr>
              <a:t>://github.com/EGI-FCTF/VMI-endorsement/blob/master/tools/</a:t>
            </a:r>
            <a:r>
              <a:rPr lang="en-GB" sz="2300" dirty="0" smtClean="0">
                <a:hlinkClick r:id="rId2"/>
              </a:rPr>
              <a:t>ovf2ova.sh</a:t>
            </a:r>
            <a:endParaRPr lang="en-GB" sz="2300" dirty="0" smtClean="0"/>
          </a:p>
          <a:p>
            <a:pPr lvl="1"/>
            <a:endParaRPr lang="en-GB" dirty="0"/>
          </a:p>
          <a:p>
            <a:r>
              <a:rPr lang="en-GB" sz="3400" dirty="0" smtClean="0"/>
              <a:t>Upload the image to a repository</a:t>
            </a:r>
          </a:p>
          <a:p>
            <a:pPr lvl="1"/>
            <a:r>
              <a:rPr lang="en-GB" sz="2300" dirty="0">
                <a:hlinkClick r:id="rId3"/>
              </a:rPr>
              <a:t>http://appliance-repo.egi.eu/images</a:t>
            </a:r>
            <a:r>
              <a:rPr lang="en-GB" sz="2300" dirty="0" smtClean="0">
                <a:hlinkClick r:id="rId3"/>
              </a:rPr>
              <a:t>/</a:t>
            </a:r>
            <a:r>
              <a:rPr lang="en-GB" sz="2300" dirty="0" smtClean="0"/>
              <a:t> is available if you need</a:t>
            </a:r>
          </a:p>
          <a:p>
            <a:endParaRPr lang="en-GB" dirty="0"/>
          </a:p>
          <a:p>
            <a:r>
              <a:rPr lang="en-GB" sz="3400" dirty="0" smtClean="0"/>
              <a:t>Register image in </a:t>
            </a:r>
            <a:r>
              <a:rPr lang="en-GB" sz="3400" dirty="0" err="1" smtClean="0"/>
              <a:t>AppDB</a:t>
            </a:r>
            <a:endParaRPr lang="en-GB" sz="3400" dirty="0"/>
          </a:p>
          <a:p>
            <a:pPr lvl="1"/>
            <a:r>
              <a:rPr lang="en-GB" dirty="0" smtClean="0"/>
              <a:t>Create a VA entry </a:t>
            </a:r>
            <a:br>
              <a:rPr lang="en-GB" dirty="0" smtClean="0"/>
            </a:br>
            <a:r>
              <a:rPr lang="en-GB" sz="2000" dirty="0" smtClean="0">
                <a:hlinkClick r:id="rId4"/>
              </a:rPr>
              <a:t>https</a:t>
            </a:r>
            <a:r>
              <a:rPr lang="en-GB" sz="2000" dirty="0">
                <a:hlinkClick r:id="rId4"/>
              </a:rPr>
              <a:t>://</a:t>
            </a:r>
            <a:r>
              <a:rPr lang="en-GB" sz="2000" dirty="0" smtClean="0">
                <a:hlinkClick r:id="rId4"/>
              </a:rPr>
              <a:t>wiki.appdb.egi.eu/main:faq:how_to_register_a_virtual_appliance</a:t>
            </a:r>
            <a:endParaRPr lang="en-GB" sz="2300" dirty="0" smtClean="0"/>
          </a:p>
          <a:p>
            <a:pPr lvl="1"/>
            <a:r>
              <a:rPr lang="en-GB" dirty="0" smtClean="0"/>
              <a:t>Create a new version within the VA and point to your image location</a:t>
            </a:r>
            <a:br>
              <a:rPr lang="en-GB" dirty="0" smtClean="0"/>
            </a:br>
            <a:r>
              <a:rPr lang="en-GB" sz="1700" dirty="0">
                <a:hlinkClick r:id="rId5"/>
              </a:rPr>
              <a:t>https://wiki.appdb.egi.eu/main:guides:guide_for_managing_virtual_appliance_versions_using_the_portal</a:t>
            </a:r>
            <a:endParaRPr lang="en-GB" dirty="0"/>
          </a:p>
          <a:p>
            <a:endParaRPr lang="en-GB" dirty="0" smtClean="0"/>
          </a:p>
          <a:p>
            <a:r>
              <a:rPr lang="en-GB" sz="3400" dirty="0" smtClean="0"/>
              <a:t>Request VA endorsement in your VO </a:t>
            </a:r>
            <a:br>
              <a:rPr lang="en-GB" sz="3400" dirty="0" smtClean="0"/>
            </a:br>
            <a:r>
              <a:rPr lang="en-GB" sz="3400" dirty="0" smtClean="0"/>
              <a:t>(so VMI gets distributed to the cloud sites)</a:t>
            </a:r>
          </a:p>
          <a:p>
            <a:pPr lvl="1"/>
            <a:r>
              <a:rPr lang="en-GB" dirty="0" smtClean="0"/>
              <a:t>Endorsement requests are dealt with by designated VO members</a:t>
            </a:r>
            <a:br>
              <a:rPr lang="en-GB" dirty="0" smtClean="0"/>
            </a:br>
            <a:r>
              <a:rPr lang="en-GB" sz="2300" dirty="0" smtClean="0">
                <a:hlinkClick r:id="rId6"/>
              </a:rPr>
              <a:t>https</a:t>
            </a:r>
            <a:r>
              <a:rPr lang="en-GB" sz="2300" dirty="0">
                <a:hlinkClick r:id="rId6"/>
              </a:rPr>
              <a:t>://wiki.appdb.egi.eu/main:guides:notify_virtual_organization_representatives</a:t>
            </a:r>
            <a:r>
              <a:rPr lang="en-GB" sz="2300" dirty="0"/>
              <a:t>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1520" y="5889466"/>
            <a:ext cx="8784976" cy="70788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 smtClean="0"/>
              <a:t>VO Manager needs to include your VM in the VO-wide image list. </a:t>
            </a:r>
            <a:br>
              <a:rPr lang="en-GB" sz="2000" b="1" dirty="0" smtClean="0"/>
            </a:br>
            <a:r>
              <a:rPr lang="en-GB" sz="2000" b="1" dirty="0" smtClean="0"/>
              <a:t>This triggers replication of your image to the clouds of your VO.</a:t>
            </a:r>
            <a:endParaRPr lang="en-GB" sz="2000" b="1" dirty="0"/>
          </a:p>
        </p:txBody>
      </p:sp>
    </p:spTree>
    <p:extLst>
      <p:ext uri="{BB962C8B-B14F-4D97-AF65-F5344CB8AC3E}">
        <p14:creationId xmlns:p14="http://schemas.microsoft.com/office/powerpoint/2010/main" val="19141761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Marcador de texto 12"/>
          <p:cNvSpPr>
            <a:spLocks noGrp="1"/>
          </p:cNvSpPr>
          <p:nvPr>
            <p:ph type="body" sz="quarter" idx="3"/>
          </p:nvPr>
        </p:nvSpPr>
        <p:spPr>
          <a:xfrm>
            <a:off x="332855" y="1277070"/>
            <a:ext cx="2952327" cy="639762"/>
          </a:xfrm>
        </p:spPr>
        <p:txBody>
          <a:bodyPr/>
          <a:lstStyle/>
          <a:p>
            <a:r>
              <a:rPr lang="en-GB" dirty="0" smtClean="0"/>
              <a:t>Contextualization</a:t>
            </a:r>
            <a:endParaRPr lang="en-GB" dirty="0"/>
          </a:p>
        </p:txBody>
      </p:sp>
      <p:sp>
        <p:nvSpPr>
          <p:cNvPr id="14" name="Marcador de contenido 13"/>
          <p:cNvSpPr>
            <a:spLocks noGrp="1"/>
          </p:cNvSpPr>
          <p:nvPr>
            <p:ph sz="quarter" idx="4"/>
          </p:nvPr>
        </p:nvSpPr>
        <p:spPr>
          <a:xfrm>
            <a:off x="-36512" y="2001541"/>
            <a:ext cx="3321695" cy="2579588"/>
          </a:xfrm>
        </p:spPr>
        <p:txBody>
          <a:bodyPr>
            <a:noAutofit/>
          </a:bodyPr>
          <a:lstStyle/>
          <a:p>
            <a:pPr marL="180975" indent="-180975"/>
            <a:r>
              <a:rPr lang="en-GB" sz="2000" dirty="0" smtClean="0"/>
              <a:t>Fast to use, just add user data to VM</a:t>
            </a:r>
          </a:p>
          <a:p>
            <a:pPr marL="180975" indent="-180975"/>
            <a:r>
              <a:rPr lang="en-GB" sz="2000" dirty="0" smtClean="0"/>
              <a:t>Configuration on creation</a:t>
            </a:r>
          </a:p>
          <a:p>
            <a:pPr marL="180975" indent="-180975"/>
            <a:r>
              <a:rPr lang="en-GB" sz="2000" dirty="0" smtClean="0"/>
              <a:t>Slow start-up of VM</a:t>
            </a:r>
            <a:br>
              <a:rPr lang="en-GB" sz="2000" dirty="0" smtClean="0"/>
            </a:br>
            <a:endParaRPr lang="en-GB" sz="2000" dirty="0" smtClean="0"/>
          </a:p>
          <a:p>
            <a:pPr marL="180975" indent="-180975"/>
            <a:r>
              <a:rPr lang="en-GB" sz="2000" dirty="0" smtClean="0"/>
              <a:t>Works on top of existing images</a:t>
            </a:r>
          </a:p>
          <a:p>
            <a:pPr marL="180975" indent="-180975"/>
            <a:r>
              <a:rPr lang="en-GB" sz="2000" dirty="0" smtClean="0"/>
              <a:t>Hard to debug if fails</a:t>
            </a:r>
          </a:p>
          <a:p>
            <a:pPr marL="180975" indent="-180975"/>
            <a:endParaRPr lang="en-GB" sz="2000" dirty="0" smtClean="0"/>
          </a:p>
          <a:p>
            <a:endParaRPr lang="en-GB" sz="2000" dirty="0" smtClean="0"/>
          </a:p>
          <a:p>
            <a:endParaRPr lang="en-GB" sz="2000" dirty="0" smtClean="0"/>
          </a:p>
          <a:p>
            <a:endParaRPr lang="en-GB" sz="2000" dirty="0" smtClean="0"/>
          </a:p>
          <a:p>
            <a:endParaRPr lang="en-GB" sz="2000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99592" y="188640"/>
            <a:ext cx="7992888" cy="850106"/>
          </a:xfrm>
          <a:noFill/>
        </p:spPr>
        <p:txBody>
          <a:bodyPr>
            <a:normAutofit/>
          </a:bodyPr>
          <a:lstStyle/>
          <a:p>
            <a:r>
              <a:rPr lang="en-GB" dirty="0" smtClean="0">
                <a:solidFill>
                  <a:schemeClr val="tx1"/>
                </a:solidFill>
              </a:rPr>
              <a:t>Which approach to follow?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9552" y="5301208"/>
            <a:ext cx="8280920" cy="83099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sz="2400" b="1" dirty="0" smtClean="0"/>
              <a:t>EGI.eu maintains core VM images in </a:t>
            </a:r>
            <a:r>
              <a:rPr lang="en-US" sz="2400" b="1" dirty="0" err="1" smtClean="0"/>
              <a:t>AppDB</a:t>
            </a:r>
            <a:r>
              <a:rPr lang="en-US" sz="2400" b="1" dirty="0" smtClean="0"/>
              <a:t>.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sz="2400" b="1" dirty="0" smtClean="0"/>
              <a:t>These can be used as starting point in all three scenarios.</a:t>
            </a:r>
          </a:p>
        </p:txBody>
      </p:sp>
      <p:sp>
        <p:nvSpPr>
          <p:cNvPr id="8" name="Marcador de texto 6"/>
          <p:cNvSpPr txBox="1">
            <a:spLocks/>
          </p:cNvSpPr>
          <p:nvPr/>
        </p:nvSpPr>
        <p:spPr>
          <a:xfrm>
            <a:off x="4060204" y="1238771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1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/>
              <a:t>Docker</a:t>
            </a:r>
            <a:endParaRPr lang="en-GB" dirty="0"/>
          </a:p>
        </p:txBody>
      </p:sp>
      <p:sp>
        <p:nvSpPr>
          <p:cNvPr id="9" name="Marcador de contenido 11"/>
          <p:cNvSpPr txBox="1">
            <a:spLocks/>
          </p:cNvSpPr>
          <p:nvPr/>
        </p:nvSpPr>
        <p:spPr>
          <a:xfrm>
            <a:off x="3059832" y="1958851"/>
            <a:ext cx="3384376" cy="3774405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6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0975" indent="-180975"/>
            <a:r>
              <a:rPr lang="en-GB" sz="2000" dirty="0" smtClean="0"/>
              <a:t>Medium complexity. Needs Docker Engine</a:t>
            </a:r>
          </a:p>
          <a:p>
            <a:pPr marL="180975" indent="-180975"/>
            <a:r>
              <a:rPr lang="en-GB" sz="2000" dirty="0" smtClean="0"/>
              <a:t>Configuration on creation</a:t>
            </a:r>
          </a:p>
          <a:p>
            <a:pPr marL="180975" indent="-180975"/>
            <a:r>
              <a:rPr lang="en-GB" sz="2000" dirty="0" smtClean="0"/>
              <a:t>Fast VM start-up, separate application start-up</a:t>
            </a:r>
          </a:p>
          <a:p>
            <a:pPr marL="180975" indent="-180975"/>
            <a:r>
              <a:rPr lang="en-GB" sz="2000" dirty="0" smtClean="0"/>
              <a:t>Works on Docker-enabled images</a:t>
            </a:r>
          </a:p>
          <a:p>
            <a:pPr marL="180975" indent="-180975"/>
            <a:r>
              <a:rPr lang="en-GB" sz="2000" dirty="0" smtClean="0"/>
              <a:t>Debug in local environment</a:t>
            </a:r>
            <a:endParaRPr lang="en-GB" sz="2000" dirty="0"/>
          </a:p>
        </p:txBody>
      </p:sp>
      <p:sp>
        <p:nvSpPr>
          <p:cNvPr id="15" name="Marcador de texto 6"/>
          <p:cNvSpPr>
            <a:spLocks noGrp="1"/>
          </p:cNvSpPr>
          <p:nvPr>
            <p:ph type="body" idx="1"/>
          </p:nvPr>
        </p:nvSpPr>
        <p:spPr>
          <a:xfrm>
            <a:off x="6148436" y="1268760"/>
            <a:ext cx="4040188" cy="639762"/>
          </a:xfrm>
          <a:prstGeom prst="rect">
            <a:avLst/>
          </a:prstGeom>
        </p:spPr>
        <p:txBody>
          <a:bodyPr/>
          <a:lstStyle/>
          <a:p>
            <a:r>
              <a:rPr lang="en-GB" dirty="0" smtClean="0"/>
              <a:t>Custom Images</a:t>
            </a:r>
            <a:endParaRPr lang="en-GB" dirty="0"/>
          </a:p>
        </p:txBody>
      </p:sp>
      <p:sp>
        <p:nvSpPr>
          <p:cNvPr id="16" name="Marcador de contenido 11"/>
          <p:cNvSpPr>
            <a:spLocks noGrp="1"/>
          </p:cNvSpPr>
          <p:nvPr>
            <p:ph sz="half" idx="2"/>
          </p:nvPr>
        </p:nvSpPr>
        <p:spPr>
          <a:xfrm>
            <a:off x="6228184" y="1988841"/>
            <a:ext cx="3384376" cy="2520280"/>
          </a:xfrm>
        </p:spPr>
        <p:txBody>
          <a:bodyPr>
            <a:noAutofit/>
          </a:bodyPr>
          <a:lstStyle/>
          <a:p>
            <a:pPr marL="180975" indent="-180975"/>
            <a:r>
              <a:rPr lang="en-GB" sz="2000" dirty="0" smtClean="0"/>
              <a:t>Time consuming, needs virtualization software</a:t>
            </a:r>
          </a:p>
          <a:p>
            <a:pPr marL="180975" indent="-180975"/>
            <a:r>
              <a:rPr lang="en-GB" sz="2000" dirty="0" smtClean="0"/>
              <a:t>Static configuration</a:t>
            </a:r>
          </a:p>
          <a:p>
            <a:pPr marL="180975" indent="-180975"/>
            <a:r>
              <a:rPr lang="en-GB" sz="2000" dirty="0" smtClean="0"/>
              <a:t>Fast start-up of VM</a:t>
            </a:r>
            <a:br>
              <a:rPr lang="en-GB" sz="2000" dirty="0" smtClean="0"/>
            </a:br>
            <a:endParaRPr lang="en-GB" sz="2000" dirty="0" smtClean="0"/>
          </a:p>
          <a:p>
            <a:pPr marL="180975" indent="-180975"/>
            <a:r>
              <a:rPr lang="en-GB" sz="2000" dirty="0" smtClean="0"/>
              <a:t>Requires moving large files to sites</a:t>
            </a:r>
          </a:p>
          <a:p>
            <a:pPr marL="180975" indent="-180975"/>
            <a:r>
              <a:rPr lang="en-GB" sz="2000" dirty="0" smtClean="0"/>
              <a:t>Easier to debug</a:t>
            </a:r>
          </a:p>
          <a:p>
            <a:endParaRPr lang="en-GB" sz="2000" dirty="0" smtClean="0"/>
          </a:p>
          <a:p>
            <a:endParaRPr lang="en-GB" sz="2000" dirty="0" smtClean="0"/>
          </a:p>
          <a:p>
            <a:endParaRPr lang="en-GB" sz="2000" dirty="0" smtClean="0"/>
          </a:p>
          <a:p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28310450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smtClean="0"/>
              <a:t>Keep in mind!</a:t>
            </a:r>
            <a:endParaRPr lang="en-GB" noProof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noProof="0" dirty="0" smtClean="0"/>
              <a:t>You have </a:t>
            </a:r>
            <a:r>
              <a:rPr lang="en-GB" b="1" noProof="0" dirty="0" smtClean="0"/>
              <a:t>root</a:t>
            </a:r>
            <a:r>
              <a:rPr lang="en-GB" i="1" noProof="0" dirty="0" smtClean="0"/>
              <a:t> </a:t>
            </a:r>
            <a:r>
              <a:rPr lang="en-GB" noProof="0" dirty="0" smtClean="0"/>
              <a:t>access to your virtual machines </a:t>
            </a:r>
          </a:p>
          <a:p>
            <a:r>
              <a:rPr lang="en-GB" noProof="0" dirty="0" smtClean="0"/>
              <a:t>Your virtual machines are often visible from the Internet </a:t>
            </a:r>
          </a:p>
          <a:p>
            <a:r>
              <a:rPr lang="en-GB" noProof="0" dirty="0" smtClean="0"/>
              <a:t>It is up to you to keep your virtual machines </a:t>
            </a:r>
            <a:r>
              <a:rPr lang="en-GB" noProof="0" dirty="0" smtClean="0">
                <a:solidFill>
                  <a:srgbClr val="FF0000"/>
                </a:solidFill>
              </a:rPr>
              <a:t>updated and secure</a:t>
            </a:r>
          </a:p>
          <a:p>
            <a:r>
              <a:rPr lang="en-GB" b="1" noProof="0" dirty="0" smtClean="0"/>
              <a:t>DO NOT USE </a:t>
            </a:r>
            <a:r>
              <a:rPr lang="en-GB" noProof="0" dirty="0" smtClean="0"/>
              <a:t>password-based authentication for remote access </a:t>
            </a:r>
          </a:p>
          <a:p>
            <a:r>
              <a:rPr lang="en-GB" noProof="0" dirty="0" smtClean="0"/>
              <a:t>You should terminate your virtual machine as soon as it is not needed anymore </a:t>
            </a:r>
          </a:p>
          <a:p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42309682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2636912"/>
            <a:ext cx="8568952" cy="850106"/>
          </a:xfrm>
        </p:spPr>
        <p:txBody>
          <a:bodyPr>
            <a:normAutofit/>
          </a:bodyPr>
          <a:lstStyle/>
          <a:p>
            <a:r>
              <a:rPr lang="en-US" dirty="0" smtClean="0"/>
              <a:t>Next steps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069113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olo 1"/>
          <p:cNvSpPr>
            <a:spLocks noGrp="1"/>
          </p:cNvSpPr>
          <p:nvPr>
            <p:ph type="title"/>
          </p:nvPr>
        </p:nvSpPr>
        <p:spPr>
          <a:solidFill>
            <a:srgbClr val="FF0000"/>
          </a:solidFill>
        </p:spPr>
        <p:txBody>
          <a:bodyPr>
            <a:normAutofit/>
          </a:bodyPr>
          <a:lstStyle/>
          <a:p>
            <a:r>
              <a:rPr lang="it-IT" altLang="en-US" sz="3200" dirty="0" smtClean="0"/>
              <a:t>Main resource</a:t>
            </a:r>
            <a:endParaRPr lang="en-GB" altLang="en-US" sz="3200" dirty="0" smtClean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179388" y="1196975"/>
            <a:ext cx="8785225" cy="576263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Arial" pitchFamily="34" charset="0"/>
                <a:ea typeface="MS PGothic" panose="020B0600070205080204" pitchFamily="34" charset="-128"/>
                <a:cs typeface="Arial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itchFamily="34" charset="0"/>
                <a:ea typeface="Arial" charset="0"/>
                <a:cs typeface="Arial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Arial" charset="0"/>
                <a:cs typeface="Arial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itchFamily="34" charset="0"/>
                <a:ea typeface="Arial" charset="0"/>
                <a:cs typeface="Arial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itchFamily="34" charset="0"/>
                <a:ea typeface="Arial" charset="0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charset="0"/>
              <a:buNone/>
              <a:defRPr/>
            </a:pPr>
            <a:r>
              <a:rPr lang="it-IT" sz="2400" b="1" dirty="0" smtClean="0">
                <a:solidFill>
                  <a:schemeClr val="accent1"/>
                </a:solidFill>
              </a:rPr>
              <a:t>EGI Federated Cloud Documentations and Guides</a:t>
            </a:r>
            <a:r>
              <a:rPr lang="it-IT" sz="2400" b="1" dirty="0" smtClean="0">
                <a:solidFill>
                  <a:schemeClr val="accent1">
                    <a:lumMod val="50000"/>
                  </a:schemeClr>
                </a:solidFill>
              </a:rPr>
              <a:t>:</a:t>
            </a:r>
          </a:p>
          <a:p>
            <a:pPr algn="just">
              <a:defRPr/>
            </a:pPr>
            <a:r>
              <a:rPr lang="en-GB" sz="2400" dirty="0"/>
              <a:t>https://</a:t>
            </a:r>
            <a:r>
              <a:rPr lang="en-GB" sz="2400" dirty="0" smtClean="0"/>
              <a:t>wiki.egi.eu/wiki/Federated_Cloud_user_support</a:t>
            </a: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204864"/>
            <a:ext cx="7992888" cy="4496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76443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Number Placeholder 4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45ED0D58-517D-47AE-A1A9-40BD9CE7B848}" type="slidenum">
              <a:rPr lang="en-GB" altLang="en-US" smtClean="0">
                <a:solidFill>
                  <a:schemeClr val="bg1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107</a:t>
            </a:fld>
            <a:endParaRPr lang="en-GB" altLang="en-US" smtClean="0">
              <a:solidFill>
                <a:schemeClr val="bg1"/>
              </a:solidFill>
            </a:endParaRPr>
          </a:p>
        </p:txBody>
      </p:sp>
      <p:sp>
        <p:nvSpPr>
          <p:cNvPr id="27651" name="Rectangle 2"/>
          <p:cNvSpPr>
            <a:spLocks noChangeArrowheads="1"/>
          </p:cNvSpPr>
          <p:nvPr/>
        </p:nvSpPr>
        <p:spPr bwMode="auto">
          <a:xfrm>
            <a:off x="4932363" y="2570064"/>
            <a:ext cx="4211637" cy="3667224"/>
          </a:xfrm>
          <a:prstGeom prst="rect">
            <a:avLst/>
          </a:prstGeom>
          <a:solidFill>
            <a:schemeClr val="tx2">
              <a:lumMod val="20000"/>
              <a:lumOff val="80000"/>
              <a:alpha val="49019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r>
              <a:rPr lang="en-US" altLang="en-US" sz="1400" b="1" dirty="0">
                <a:latin typeface="Segoe UI" panose="020B0502040204020203" pitchFamily="34" charset="0"/>
                <a:cs typeface="Segoe UI" panose="020B0502040204020203" pitchFamily="34" charset="0"/>
              </a:rPr>
              <a:t>VIRTUAL</a:t>
            </a:r>
            <a:br>
              <a:rPr lang="en-US" altLang="en-US" sz="1400" b="1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en-US" altLang="en-US" sz="1400" b="1" dirty="0">
                <a:latin typeface="Segoe UI" panose="020B0502040204020203" pitchFamily="34" charset="0"/>
                <a:cs typeface="Segoe UI" panose="020B0502040204020203" pitchFamily="34" charset="0"/>
              </a:rPr>
              <a:t>ORGANISATION</a:t>
            </a:r>
          </a:p>
        </p:txBody>
      </p:sp>
      <p:sp>
        <p:nvSpPr>
          <p:cNvPr id="27652" name="Rectangle 3"/>
          <p:cNvSpPr>
            <a:spLocks noChangeArrowheads="1"/>
          </p:cNvSpPr>
          <p:nvPr/>
        </p:nvSpPr>
        <p:spPr bwMode="auto">
          <a:xfrm>
            <a:off x="6680200" y="3578225"/>
            <a:ext cx="2284413" cy="16065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endParaRPr lang="en-US" altLang="en-US" sz="14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7653" name="Rectangle 4"/>
          <p:cNvSpPr>
            <a:spLocks noGrp="1" noChangeArrowheads="1"/>
          </p:cNvSpPr>
          <p:nvPr>
            <p:ph type="title"/>
          </p:nvPr>
        </p:nvSpPr>
        <p:spPr>
          <a:xfrm>
            <a:off x="2124075" y="43532"/>
            <a:ext cx="6840538" cy="865188"/>
          </a:xfrm>
        </p:spPr>
        <p:txBody>
          <a:bodyPr/>
          <a:lstStyle/>
          <a:p>
            <a:pPr algn="r"/>
            <a:r>
              <a:rPr lang="en-GB" altLang="en-US" sz="3600" dirty="0" smtClean="0"/>
              <a:t>Getting access to the </a:t>
            </a:r>
            <a:r>
              <a:rPr lang="en-GB" altLang="en-US" sz="3600" dirty="0" err="1" smtClean="0"/>
              <a:t>FedCloud</a:t>
            </a:r>
            <a:endParaRPr lang="en-GB" altLang="en-US" sz="3600" dirty="0" smtClean="0"/>
          </a:p>
        </p:txBody>
      </p:sp>
      <p:sp>
        <p:nvSpPr>
          <p:cNvPr id="27654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71685" y="1081112"/>
            <a:ext cx="4932363" cy="5156200"/>
          </a:xfrm>
        </p:spPr>
        <p:txBody>
          <a:bodyPr/>
          <a:lstStyle/>
          <a:p>
            <a:pPr marL="180975" indent="0">
              <a:buNone/>
            </a:pPr>
            <a:r>
              <a:rPr lang="en-GB" altLang="en-US" sz="2000" b="1" dirty="0" smtClean="0"/>
              <a:t>Your </a:t>
            </a:r>
            <a:r>
              <a:rPr lang="en-GB" altLang="en-US" sz="2000" b="1" dirty="0" err="1" smtClean="0"/>
              <a:t>steplist</a:t>
            </a:r>
            <a:r>
              <a:rPr lang="en-GB" altLang="en-US" sz="2000" b="1" dirty="0" smtClean="0"/>
              <a:t>:</a:t>
            </a:r>
          </a:p>
          <a:p>
            <a:pPr marL="595313" lvl="1" indent="-342900">
              <a:buFont typeface="+mj-lt"/>
              <a:buAutoNum type="arabicPeriod"/>
            </a:pPr>
            <a:r>
              <a:rPr lang="en-GB" altLang="en-US" sz="1800" dirty="0" smtClean="0"/>
              <a:t>Obtain certificate from </a:t>
            </a:r>
          </a:p>
          <a:p>
            <a:pPr marL="652463" lvl="2" indent="0">
              <a:buNone/>
            </a:pPr>
            <a:r>
              <a:rPr lang="en-GB" altLang="en-US" sz="1400" dirty="0" smtClean="0"/>
              <a:t>National CA (face-to-face identity check)</a:t>
            </a:r>
            <a:br>
              <a:rPr lang="en-GB" altLang="en-US" sz="1400" dirty="0" smtClean="0"/>
            </a:br>
            <a:r>
              <a:rPr lang="en-GB" altLang="en-US" sz="1400" dirty="0" smtClean="0">
                <a:hlinkClick r:id="rId3"/>
              </a:rPr>
              <a:t>http://www.igtf.net</a:t>
            </a:r>
            <a:r>
              <a:rPr lang="en-GB" altLang="en-US" sz="1400" dirty="0" smtClean="0"/>
              <a:t> </a:t>
            </a:r>
          </a:p>
          <a:p>
            <a:pPr marL="652463" lvl="2" indent="0">
              <a:buNone/>
            </a:pPr>
            <a:r>
              <a:rPr lang="en-GB" altLang="en-US" sz="1400" dirty="0" smtClean="0"/>
              <a:t>OR</a:t>
            </a:r>
          </a:p>
          <a:p>
            <a:pPr marL="652463" lvl="2" indent="0">
              <a:buNone/>
            </a:pPr>
            <a:r>
              <a:rPr lang="en-GB" altLang="en-US" sz="1400" dirty="0" err="1" smtClean="0"/>
              <a:t>Terena</a:t>
            </a:r>
            <a:r>
              <a:rPr lang="en-GB" altLang="en-US" sz="1400" dirty="0" smtClean="0"/>
              <a:t> Certificate Service: (online) </a:t>
            </a:r>
            <a:r>
              <a:rPr lang="en-GB" altLang="en-US" sz="1400" dirty="0">
                <a:hlinkClick r:id="rId4"/>
              </a:rPr>
              <a:t>https://</a:t>
            </a:r>
            <a:r>
              <a:rPr lang="en-GB" altLang="en-US" sz="1400" dirty="0" smtClean="0">
                <a:hlinkClick r:id="rId4"/>
              </a:rPr>
              <a:t>www.digicert.com/sso</a:t>
            </a:r>
            <a:r>
              <a:rPr lang="en-GB" altLang="en-US" sz="1400" dirty="0" smtClean="0"/>
              <a:t> </a:t>
            </a:r>
          </a:p>
          <a:p>
            <a:pPr marL="595313" lvl="1" indent="-342900">
              <a:buFont typeface="+mj-lt"/>
              <a:buAutoNum type="arabicPeriod"/>
            </a:pPr>
            <a:r>
              <a:rPr lang="en-GB" altLang="en-US" sz="1800" dirty="0" smtClean="0"/>
              <a:t>Register at the VO </a:t>
            </a:r>
          </a:p>
          <a:p>
            <a:pPr marL="806450" lvl="2"/>
            <a:r>
              <a:rPr lang="en-GB" altLang="en-US" sz="1600" dirty="0"/>
              <a:t>fedcloud.egi.eu is a good starting point</a:t>
            </a:r>
          </a:p>
          <a:p>
            <a:pPr marL="806450" lvl="2"/>
            <a:r>
              <a:rPr lang="en-GB" altLang="en-US" sz="1600" dirty="0"/>
              <a:t>Other VOs:</a:t>
            </a:r>
            <a:r>
              <a:rPr lang="en-US" sz="1800" dirty="0">
                <a:solidFill>
                  <a:srgbClr val="FF0000"/>
                </a:solidFill>
                <a:sym typeface="Wingdings" panose="05000000000000000000" pitchFamily="2" charset="2"/>
                <a:hlinkClick r:id="rId5"/>
              </a:rPr>
              <a:t> http://operations-portal.egi.eu/vo/search</a:t>
            </a:r>
            <a:r>
              <a:rPr lang="en-US" sz="18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endParaRPr lang="en-GB" altLang="en-US" sz="1600" dirty="0"/>
          </a:p>
          <a:p>
            <a:pPr marL="595313" lvl="1" indent="-342900">
              <a:buFont typeface="+mj-lt"/>
              <a:buAutoNum type="arabicPeriod"/>
            </a:pPr>
            <a:r>
              <a:rPr lang="en-GB" altLang="en-US" sz="1800" dirty="0"/>
              <a:t>VO manager authorizes You</a:t>
            </a:r>
          </a:p>
          <a:p>
            <a:pPr marL="806450" lvl="2"/>
            <a:r>
              <a:rPr lang="en-GB" altLang="en-US" sz="1600" dirty="0" smtClean="0"/>
              <a:t>Membership </a:t>
            </a:r>
            <a:r>
              <a:rPr lang="en-GB" altLang="en-US" sz="1600" dirty="0"/>
              <a:t>DB updated</a:t>
            </a:r>
          </a:p>
          <a:p>
            <a:pPr marL="806450" lvl="2"/>
            <a:r>
              <a:rPr lang="en-GB" altLang="en-US" sz="1600" dirty="0"/>
              <a:t>Identity replicated to resource within 1 day</a:t>
            </a:r>
          </a:p>
          <a:p>
            <a:pPr marL="595313" lvl="1" indent="-342900">
              <a:buFont typeface="+mj-lt"/>
              <a:buAutoNum type="arabicPeriod"/>
            </a:pPr>
            <a:r>
              <a:rPr lang="en-GB" altLang="en-US" sz="1800" dirty="0" smtClean="0"/>
              <a:t>Interact with the </a:t>
            </a:r>
            <a:r>
              <a:rPr lang="en-GB" altLang="en-US" sz="1800" dirty="0" err="1" smtClean="0"/>
              <a:t>resorurces</a:t>
            </a:r>
            <a:endParaRPr lang="en-GB" altLang="en-US" sz="1800" dirty="0" smtClean="0"/>
          </a:p>
          <a:p>
            <a:pPr marL="806450" lvl="2"/>
            <a:r>
              <a:rPr lang="en-GB" altLang="en-US" sz="1600" dirty="0" err="1" smtClean="0"/>
              <a:t>rOCCI</a:t>
            </a:r>
            <a:r>
              <a:rPr lang="en-GB" altLang="en-US" sz="1600" dirty="0" smtClean="0"/>
              <a:t> </a:t>
            </a:r>
          </a:p>
          <a:p>
            <a:pPr marL="806450" lvl="2"/>
            <a:r>
              <a:rPr lang="en-GB" altLang="en-US" sz="1600" dirty="0" smtClean="0"/>
              <a:t>API</a:t>
            </a:r>
            <a:endParaRPr lang="en-GB" altLang="en-US" sz="1600" dirty="0"/>
          </a:p>
          <a:p>
            <a:pPr marL="806450" lvl="2"/>
            <a:r>
              <a:rPr lang="en-GB" altLang="en-US" sz="1600" dirty="0" smtClean="0"/>
              <a:t>High-level tool</a:t>
            </a:r>
            <a:endParaRPr lang="en-GB" altLang="en-US" sz="1800" dirty="0" smtClean="0"/>
          </a:p>
        </p:txBody>
      </p:sp>
      <p:sp>
        <p:nvSpPr>
          <p:cNvPr id="27655" name="AutoShape 6"/>
          <p:cNvSpPr>
            <a:spLocks noChangeArrowheads="1"/>
          </p:cNvSpPr>
          <p:nvPr/>
        </p:nvSpPr>
        <p:spPr bwMode="auto">
          <a:xfrm>
            <a:off x="5689452" y="1412379"/>
            <a:ext cx="466724" cy="432792"/>
          </a:xfrm>
          <a:prstGeom prst="smileyFace">
            <a:avLst>
              <a:gd name="adj" fmla="val 4653"/>
            </a:avLst>
          </a:prstGeom>
          <a:noFill/>
          <a:ln w="25400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 altLang="en-US" sz="14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7656" name="AutoShape 7"/>
          <p:cNvSpPr>
            <a:spLocks noChangeArrowheads="1"/>
          </p:cNvSpPr>
          <p:nvPr/>
        </p:nvSpPr>
        <p:spPr bwMode="auto">
          <a:xfrm>
            <a:off x="8290818" y="1371034"/>
            <a:ext cx="673796" cy="617806"/>
          </a:xfrm>
          <a:prstGeom prst="hexagon">
            <a:avLst>
              <a:gd name="adj" fmla="val 30576"/>
              <a:gd name="vf" fmla="val 115470"/>
            </a:avLst>
          </a:prstGeom>
          <a:noFill/>
          <a:ln w="25400" algn="ctr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>
            <a:no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sz="1400" b="1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CA</a:t>
            </a:r>
            <a:endParaRPr lang="en-US" altLang="en-US" sz="1400" b="1" dirty="0">
              <a:solidFill>
                <a:srgbClr val="C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7658" name="Line 9"/>
          <p:cNvSpPr>
            <a:spLocks noChangeShapeType="1"/>
          </p:cNvSpPr>
          <p:nvPr/>
        </p:nvSpPr>
        <p:spPr bwMode="auto">
          <a:xfrm>
            <a:off x="6227763" y="1700213"/>
            <a:ext cx="2063054" cy="0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>
            <a:spAutoFit/>
          </a:bodyPr>
          <a:lstStyle/>
          <a:p>
            <a:endParaRPr lang="en-GB" sz="14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7659" name="Line 10"/>
          <p:cNvSpPr>
            <a:spLocks noChangeShapeType="1"/>
          </p:cNvSpPr>
          <p:nvPr/>
        </p:nvSpPr>
        <p:spPr bwMode="auto">
          <a:xfrm>
            <a:off x="6156325" y="1844824"/>
            <a:ext cx="1666081" cy="1090513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>
            <a:spAutoFit/>
          </a:bodyPr>
          <a:lstStyle/>
          <a:p>
            <a:endParaRPr lang="en-GB" sz="14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7661" name="Text Box 12"/>
          <p:cNvSpPr txBox="1">
            <a:spLocks noChangeArrowheads="1"/>
          </p:cNvSpPr>
          <p:nvPr/>
        </p:nvSpPr>
        <p:spPr bwMode="auto">
          <a:xfrm>
            <a:off x="6696472" y="2924944"/>
            <a:ext cx="133191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sz="1400" b="1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VO manager</a:t>
            </a:r>
          </a:p>
        </p:txBody>
      </p:sp>
      <p:sp>
        <p:nvSpPr>
          <p:cNvPr id="27662" name="Text Box 13"/>
          <p:cNvSpPr txBox="1">
            <a:spLocks noChangeArrowheads="1"/>
          </p:cNvSpPr>
          <p:nvPr/>
        </p:nvSpPr>
        <p:spPr bwMode="auto">
          <a:xfrm>
            <a:off x="5724128" y="1033572"/>
            <a:ext cx="3048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sz="1400" dirty="0">
                <a:latin typeface="Segoe UI" panose="020B0502040204020203" pitchFamily="34" charset="0"/>
                <a:cs typeface="Segoe UI" panose="020B0502040204020203" pitchFamily="34" charset="0"/>
              </a:rPr>
              <a:t>Obtain certificate: Once</a:t>
            </a:r>
            <a:br>
              <a:rPr lang="en-GB" altLang="en-US" sz="1400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en-GB" altLang="en-US" sz="1400" dirty="0">
                <a:latin typeface="Segoe UI" panose="020B0502040204020203" pitchFamily="34" charset="0"/>
                <a:cs typeface="Segoe UI" panose="020B0502040204020203" pitchFamily="34" charset="0"/>
              </a:rPr>
              <a:t>Renew certificate: Annually</a:t>
            </a:r>
          </a:p>
        </p:txBody>
      </p:sp>
      <p:sp>
        <p:nvSpPr>
          <p:cNvPr id="27663" name="AutoShape 14"/>
          <p:cNvSpPr>
            <a:spLocks noChangeArrowheads="1"/>
          </p:cNvSpPr>
          <p:nvPr/>
        </p:nvSpPr>
        <p:spPr bwMode="auto">
          <a:xfrm>
            <a:off x="7596188" y="4366083"/>
            <a:ext cx="1175940" cy="440412"/>
          </a:xfrm>
          <a:prstGeom prst="can">
            <a:avLst>
              <a:gd name="adj" fmla="val 25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sz="1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User database</a:t>
            </a:r>
            <a:endParaRPr lang="en-US" altLang="en-US" sz="12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7665" name="Line 16"/>
          <p:cNvSpPr>
            <a:spLocks noChangeShapeType="1"/>
          </p:cNvSpPr>
          <p:nvPr/>
        </p:nvSpPr>
        <p:spPr bwMode="auto">
          <a:xfrm>
            <a:off x="8093075" y="3433763"/>
            <a:ext cx="0" cy="7207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GB" sz="14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7666" name="AutoShape 17"/>
          <p:cNvSpPr>
            <a:spLocks noChangeArrowheads="1"/>
          </p:cNvSpPr>
          <p:nvPr/>
        </p:nvSpPr>
        <p:spPr bwMode="auto">
          <a:xfrm>
            <a:off x="5292725" y="5527576"/>
            <a:ext cx="358775" cy="611386"/>
          </a:xfrm>
          <a:prstGeom prst="flowChartMagneticDisk">
            <a:avLst/>
          </a:prstGeom>
          <a:solidFill>
            <a:schemeClr val="tx2">
              <a:lumMod val="60000"/>
              <a:lumOff val="40000"/>
            </a:schemeClr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 altLang="en-US" sz="14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7667" name="Text Box 18"/>
          <p:cNvSpPr txBox="1">
            <a:spLocks noChangeArrowheads="1"/>
          </p:cNvSpPr>
          <p:nvPr/>
        </p:nvSpPr>
        <p:spPr bwMode="auto">
          <a:xfrm>
            <a:off x="4877345" y="5157192"/>
            <a:ext cx="120682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sz="14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GB" altLang="en-US" sz="1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Cloud sites</a:t>
            </a:r>
            <a:endParaRPr lang="en-GB" altLang="en-US" sz="1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7668" name="AutoShape 19"/>
          <p:cNvSpPr>
            <a:spLocks noChangeArrowheads="1"/>
          </p:cNvSpPr>
          <p:nvPr/>
        </p:nvSpPr>
        <p:spPr bwMode="auto">
          <a:xfrm>
            <a:off x="5867400" y="5527576"/>
            <a:ext cx="358775" cy="611386"/>
          </a:xfrm>
          <a:prstGeom prst="flowChartMagneticDisk">
            <a:avLst/>
          </a:prstGeom>
          <a:solidFill>
            <a:schemeClr val="tx2">
              <a:lumMod val="60000"/>
              <a:lumOff val="40000"/>
            </a:schemeClr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 altLang="en-US" sz="14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7669" name="AutoShape 20"/>
          <p:cNvSpPr>
            <a:spLocks noChangeArrowheads="1"/>
          </p:cNvSpPr>
          <p:nvPr/>
        </p:nvSpPr>
        <p:spPr bwMode="auto">
          <a:xfrm>
            <a:off x="6442075" y="5527576"/>
            <a:ext cx="358775" cy="611386"/>
          </a:xfrm>
          <a:prstGeom prst="flowChartMagneticDisk">
            <a:avLst/>
          </a:prstGeom>
          <a:solidFill>
            <a:schemeClr val="tx2">
              <a:lumMod val="60000"/>
              <a:lumOff val="40000"/>
            </a:schemeClr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 altLang="en-US" sz="14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7670" name="Text Box 21"/>
          <p:cNvSpPr txBox="1">
            <a:spLocks noChangeArrowheads="1"/>
          </p:cNvSpPr>
          <p:nvPr/>
        </p:nvSpPr>
        <p:spPr bwMode="auto">
          <a:xfrm>
            <a:off x="6713115" y="3643313"/>
            <a:ext cx="135138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sz="1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Membership service</a:t>
            </a:r>
            <a:endParaRPr lang="en-GB" altLang="en-US" sz="1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7671" name="Line 22"/>
          <p:cNvSpPr>
            <a:spLocks noChangeShapeType="1"/>
          </p:cNvSpPr>
          <p:nvPr/>
        </p:nvSpPr>
        <p:spPr bwMode="auto">
          <a:xfrm flipH="1">
            <a:off x="5703888" y="4646613"/>
            <a:ext cx="1658937" cy="8969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 sz="14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7672" name="Line 23"/>
          <p:cNvSpPr>
            <a:spLocks noChangeShapeType="1"/>
          </p:cNvSpPr>
          <p:nvPr/>
        </p:nvSpPr>
        <p:spPr bwMode="auto">
          <a:xfrm flipH="1">
            <a:off x="6248400" y="4795838"/>
            <a:ext cx="1254125" cy="755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 sz="14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7673" name="Line 24"/>
          <p:cNvSpPr>
            <a:spLocks noChangeShapeType="1"/>
          </p:cNvSpPr>
          <p:nvPr/>
        </p:nvSpPr>
        <p:spPr bwMode="auto">
          <a:xfrm flipH="1">
            <a:off x="6786563" y="4984750"/>
            <a:ext cx="773112" cy="558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 sz="14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7674" name="Text Box 25"/>
          <p:cNvSpPr txBox="1">
            <a:spLocks noChangeArrowheads="1"/>
          </p:cNvSpPr>
          <p:nvPr/>
        </p:nvSpPr>
        <p:spPr bwMode="auto">
          <a:xfrm>
            <a:off x="6768479" y="2041103"/>
            <a:ext cx="133191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sz="1400" dirty="0">
                <a:latin typeface="Segoe UI" panose="020B0502040204020203" pitchFamily="34" charset="0"/>
                <a:cs typeface="Segoe UI" panose="020B0502040204020203" pitchFamily="34" charset="0"/>
              </a:rPr>
              <a:t>Join </a:t>
            </a:r>
            <a:r>
              <a:rPr lang="en-GB" altLang="en-US" sz="1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VO: Once</a:t>
            </a:r>
            <a:endParaRPr lang="en-GB" altLang="en-US" sz="1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7675" name="Text Box 26"/>
          <p:cNvSpPr txBox="1">
            <a:spLocks noChangeArrowheads="1"/>
          </p:cNvSpPr>
          <p:nvPr/>
        </p:nvSpPr>
        <p:spPr bwMode="auto">
          <a:xfrm>
            <a:off x="6876256" y="5229200"/>
            <a:ext cx="19875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sz="1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DB replication</a:t>
            </a:r>
            <a:br>
              <a:rPr lang="en-GB" altLang="en-US" sz="14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en-GB" altLang="en-US" sz="1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(once </a:t>
            </a:r>
            <a:r>
              <a:rPr lang="en-GB" altLang="en-US" sz="1400" dirty="0">
                <a:latin typeface="Segoe UI" panose="020B0502040204020203" pitchFamily="34" charset="0"/>
                <a:cs typeface="Segoe UI" panose="020B0502040204020203" pitchFamily="34" charset="0"/>
              </a:rPr>
              <a:t>a </a:t>
            </a:r>
            <a:r>
              <a:rPr lang="en-GB" altLang="en-US" sz="1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day)</a:t>
            </a:r>
            <a:endParaRPr lang="en-GB" altLang="en-US" sz="1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7677" name="Text Box 29"/>
          <p:cNvSpPr txBox="1">
            <a:spLocks noChangeArrowheads="1"/>
          </p:cNvSpPr>
          <p:nvPr/>
        </p:nvSpPr>
        <p:spPr bwMode="auto">
          <a:xfrm>
            <a:off x="5147865" y="1508125"/>
            <a:ext cx="57626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sz="1400" b="1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You</a:t>
            </a:r>
          </a:p>
        </p:txBody>
      </p:sp>
      <p:sp>
        <p:nvSpPr>
          <p:cNvPr id="27678" name="Text Box 30"/>
          <p:cNvSpPr txBox="1">
            <a:spLocks noChangeArrowheads="1"/>
          </p:cNvSpPr>
          <p:nvPr/>
        </p:nvSpPr>
        <p:spPr bwMode="auto">
          <a:xfrm>
            <a:off x="8027988" y="3213100"/>
            <a:ext cx="110966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sz="1400">
                <a:latin typeface="Segoe UI" panose="020B0502040204020203" pitchFamily="34" charset="0"/>
                <a:cs typeface="Segoe UI" panose="020B0502040204020203" pitchFamily="34" charset="0"/>
              </a:rPr>
              <a:t>Register</a:t>
            </a:r>
          </a:p>
        </p:txBody>
      </p:sp>
      <p:sp>
        <p:nvSpPr>
          <p:cNvPr id="31" name="Line 10"/>
          <p:cNvSpPr>
            <a:spLocks noChangeShapeType="1"/>
          </p:cNvSpPr>
          <p:nvPr/>
        </p:nvSpPr>
        <p:spPr bwMode="auto">
          <a:xfrm flipH="1">
            <a:off x="5935437" y="1964947"/>
            <a:ext cx="0" cy="3130134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>
            <a:spAutoFit/>
          </a:bodyPr>
          <a:lstStyle/>
          <a:p>
            <a:endParaRPr lang="en-GB" sz="14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2" name="Text Box 25"/>
          <p:cNvSpPr txBox="1">
            <a:spLocks noChangeArrowheads="1"/>
          </p:cNvSpPr>
          <p:nvPr/>
        </p:nvSpPr>
        <p:spPr bwMode="auto">
          <a:xfrm>
            <a:off x="4788024" y="2924944"/>
            <a:ext cx="133191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sz="1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Use</a:t>
            </a:r>
            <a:br>
              <a:rPr lang="en-GB" altLang="en-US" sz="14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en-GB" altLang="en-US" sz="1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resources</a:t>
            </a:r>
            <a:endParaRPr lang="en-GB" altLang="en-US" sz="1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3" name="AutoShape 6"/>
          <p:cNvSpPr>
            <a:spLocks noChangeArrowheads="1"/>
          </p:cNvSpPr>
          <p:nvPr/>
        </p:nvSpPr>
        <p:spPr bwMode="auto">
          <a:xfrm>
            <a:off x="7884368" y="2852936"/>
            <a:ext cx="466724" cy="432792"/>
          </a:xfrm>
          <a:prstGeom prst="smileyFace">
            <a:avLst>
              <a:gd name="adj" fmla="val 4653"/>
            </a:avLst>
          </a:prstGeom>
          <a:noFill/>
          <a:ln w="25400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 altLang="en-US" sz="14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4292085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Support services</a:t>
            </a:r>
            <a:endParaRPr lang="en-US" altLang="en-US" dirty="0" smtClean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179388" y="1196975"/>
            <a:ext cx="8785225" cy="576263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Arial" pitchFamily="34" charset="0"/>
                <a:ea typeface="MS PGothic" panose="020B0600070205080204" pitchFamily="34" charset="-128"/>
                <a:cs typeface="Arial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itchFamily="34" charset="0"/>
                <a:ea typeface="Arial" charset="0"/>
                <a:cs typeface="Arial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Arial" charset="0"/>
                <a:cs typeface="Arial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itchFamily="34" charset="0"/>
                <a:ea typeface="Arial" charset="0"/>
                <a:cs typeface="Arial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itchFamily="34" charset="0"/>
                <a:ea typeface="Arial" charset="0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charset="0"/>
              <a:buNone/>
              <a:defRPr/>
            </a:pPr>
            <a:r>
              <a:rPr lang="en-GB" sz="2400" b="1" dirty="0" smtClean="0">
                <a:solidFill>
                  <a:schemeClr val="accent1"/>
                </a:solidFill>
              </a:rPr>
              <a:t>Dedicated technical consultancy</a:t>
            </a:r>
            <a:r>
              <a:rPr lang="en-GB" sz="2400" dirty="0"/>
              <a:t> </a:t>
            </a:r>
            <a:r>
              <a:rPr lang="en-GB" sz="2400" dirty="0" smtClean="0"/>
              <a:t>for any user or community:</a:t>
            </a:r>
          </a:p>
          <a:p>
            <a:pPr marL="0" indent="0" algn="ctr">
              <a:buFont typeface="Arial" charset="0"/>
              <a:buNone/>
              <a:defRPr/>
            </a:pPr>
            <a:r>
              <a:rPr lang="en-GB" sz="2400" dirty="0" smtClean="0">
                <a:hlinkClick r:id="rId2"/>
              </a:rPr>
              <a:t>support@egi.eu</a:t>
            </a:r>
            <a:r>
              <a:rPr lang="en-GB" sz="2400" dirty="0" smtClean="0"/>
              <a:t> </a:t>
            </a:r>
          </a:p>
          <a:p>
            <a:pPr>
              <a:defRPr/>
            </a:pPr>
            <a:endParaRPr lang="en-GB" sz="2400" dirty="0"/>
          </a:p>
        </p:txBody>
      </p:sp>
      <p:graphicFrame>
        <p:nvGraphicFramePr>
          <p:cNvPr id="8" name="Diagrama 5"/>
          <p:cNvGraphicFramePr/>
          <p:nvPr>
            <p:extLst>
              <p:ext uri="{D42A27DB-BD31-4B8C-83A1-F6EECF244321}">
                <p14:modId xmlns:p14="http://schemas.microsoft.com/office/powerpoint/2010/main" val="798478656"/>
              </p:ext>
            </p:extLst>
          </p:nvPr>
        </p:nvGraphicFramePr>
        <p:xfrm>
          <a:off x="4761394" y="2204864"/>
          <a:ext cx="4275102" cy="39600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9" name="Diagrama 5"/>
          <p:cNvGraphicFramePr/>
          <p:nvPr>
            <p:extLst>
              <p:ext uri="{D42A27DB-BD31-4B8C-83A1-F6EECF244321}">
                <p14:modId xmlns:p14="http://schemas.microsoft.com/office/powerpoint/2010/main" val="1735396039"/>
              </p:ext>
            </p:extLst>
          </p:nvPr>
        </p:nvGraphicFramePr>
        <p:xfrm>
          <a:off x="21230" y="2231368"/>
          <a:ext cx="4478762" cy="39339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41455479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  <p:bldGraphic spid="9" grpId="0">
        <p:bldAsOne/>
      </p:bldGraphic>
    </p:bld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Support through the NGIs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-108520" y="1423317"/>
            <a:ext cx="4824536" cy="4525963"/>
          </a:xfrm>
        </p:spPr>
        <p:txBody>
          <a:bodyPr/>
          <a:lstStyle/>
          <a:p>
            <a:pPr indent="-161925"/>
            <a:r>
              <a:rPr lang="en-GB" sz="2400" dirty="0" smtClean="0"/>
              <a:t>EGI’s federated support model</a:t>
            </a:r>
          </a:p>
          <a:p>
            <a:pPr lvl="1"/>
            <a:r>
              <a:rPr lang="en-GB" sz="2000" dirty="0" smtClean="0"/>
              <a:t>National support teams (NGIs)</a:t>
            </a:r>
          </a:p>
          <a:p>
            <a:pPr lvl="1"/>
            <a:r>
              <a:rPr lang="en-GB" sz="2000" dirty="0" smtClean="0"/>
              <a:t>Topic/discipline-specific support teams (see next slide)</a:t>
            </a:r>
          </a:p>
          <a:p>
            <a:pPr lvl="1"/>
            <a:r>
              <a:rPr lang="en-GB" sz="2000" dirty="0" smtClean="0"/>
              <a:t>EGI.eu UCST – primarily coordination &amp; support for supporters (</a:t>
            </a:r>
            <a:r>
              <a:rPr lang="en-GB" sz="2000" dirty="0" smtClean="0">
                <a:hlinkClick r:id="rId2"/>
              </a:rPr>
              <a:t>support@egi.eu</a:t>
            </a:r>
            <a:r>
              <a:rPr lang="en-GB" sz="2000" dirty="0" smtClean="0"/>
              <a:t>) </a:t>
            </a:r>
          </a:p>
          <a:p>
            <a:pPr lvl="1"/>
            <a:endParaRPr lang="en-GB" sz="2000" dirty="0"/>
          </a:p>
        </p:txBody>
      </p:sp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1484783"/>
            <a:ext cx="6120680" cy="574895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3" name="Rectangle 22"/>
          <p:cNvSpPr/>
          <p:nvPr/>
        </p:nvSpPr>
        <p:spPr>
          <a:xfrm>
            <a:off x="5447752" y="1052736"/>
            <a:ext cx="32287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/>
              <a:t> </a:t>
            </a:r>
            <a:r>
              <a:rPr lang="en-GB" dirty="0">
                <a:hlinkClick r:id="rId4"/>
              </a:rPr>
              <a:t>http://www.egi.eu/about/ngis</a:t>
            </a:r>
            <a:r>
              <a:rPr lang="en-GB" dirty="0" smtClean="0">
                <a:hlinkClick r:id="rId4"/>
              </a:rPr>
              <a:t>/</a:t>
            </a:r>
            <a:r>
              <a:rPr lang="en-GB" dirty="0" smtClean="0"/>
              <a:t> </a:t>
            </a:r>
            <a:endParaRPr lang="en-GB" dirty="0"/>
          </a:p>
        </p:txBody>
      </p:sp>
      <p:sp>
        <p:nvSpPr>
          <p:cNvPr id="27" name="Left Arrow 26"/>
          <p:cNvSpPr/>
          <p:nvPr/>
        </p:nvSpPr>
        <p:spPr>
          <a:xfrm>
            <a:off x="6516216" y="3861048"/>
            <a:ext cx="1944216" cy="288032"/>
          </a:xfrm>
          <a:prstGeom prst="leftArrow">
            <a:avLst>
              <a:gd name="adj1" fmla="val 83863"/>
              <a:gd name="adj2" fmla="val 50000"/>
            </a:avLst>
          </a:prstGeom>
          <a:solidFill>
            <a:srgbClr val="FF0000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bg1"/>
                </a:solidFill>
              </a:rPr>
              <a:t>To use resources</a:t>
            </a:r>
            <a:endParaRPr lang="en-GB" sz="1200" b="1" dirty="0">
              <a:solidFill>
                <a:schemeClr val="bg1"/>
              </a:solidFill>
            </a:endParaRPr>
          </a:p>
        </p:txBody>
      </p:sp>
      <p:sp>
        <p:nvSpPr>
          <p:cNvPr id="28" name="Left Arrow 27"/>
          <p:cNvSpPr/>
          <p:nvPr/>
        </p:nvSpPr>
        <p:spPr>
          <a:xfrm>
            <a:off x="6516216" y="4221088"/>
            <a:ext cx="1944216" cy="288032"/>
          </a:xfrm>
          <a:prstGeom prst="leftArrow">
            <a:avLst>
              <a:gd name="adj1" fmla="val 83863"/>
              <a:gd name="adj2" fmla="val 50000"/>
            </a:avLst>
          </a:prstGeom>
          <a:solidFill>
            <a:srgbClr val="FF0000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bg1"/>
                </a:solidFill>
              </a:rPr>
              <a:t>To federate resources</a:t>
            </a:r>
            <a:endParaRPr lang="en-GB" sz="1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2684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Rectángulo redondeado 88"/>
          <p:cNvSpPr/>
          <p:nvPr/>
        </p:nvSpPr>
        <p:spPr>
          <a:xfrm>
            <a:off x="65047" y="4222331"/>
            <a:ext cx="2340056" cy="208823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b" anchorCtr="0"/>
          <a:lstStyle/>
          <a:p>
            <a:pPr algn="ctr"/>
            <a:r>
              <a:rPr lang="en-GB" dirty="0" smtClean="0"/>
              <a:t>Virtual Appliances </a:t>
            </a:r>
            <a:r>
              <a:rPr lang="en-GB" dirty="0" err="1" smtClean="0"/>
              <a:t>Catalog</a:t>
            </a:r>
            <a:r>
              <a:rPr lang="en-GB" dirty="0" smtClean="0"/>
              <a:t> (</a:t>
            </a:r>
            <a:r>
              <a:rPr lang="en-GB" dirty="0" err="1" smtClean="0"/>
              <a:t>AppDB</a:t>
            </a:r>
            <a:r>
              <a:rPr lang="en-GB" dirty="0" smtClean="0"/>
              <a:t>)</a:t>
            </a:r>
            <a:endParaRPr lang="en-GB" dirty="0"/>
          </a:p>
        </p:txBody>
      </p:sp>
      <p:sp>
        <p:nvSpPr>
          <p:cNvPr id="11266" name="Titolo 1"/>
          <p:cNvSpPr>
            <a:spLocks noGrp="1"/>
          </p:cNvSpPr>
          <p:nvPr>
            <p:ph type="title"/>
          </p:nvPr>
        </p:nvSpPr>
        <p:spPr>
          <a:xfrm>
            <a:off x="1547664" y="116632"/>
            <a:ext cx="7344816" cy="850106"/>
          </a:xfrm>
          <a:noFill/>
        </p:spPr>
        <p:txBody>
          <a:bodyPr>
            <a:normAutofit/>
          </a:bodyPr>
          <a:lstStyle/>
          <a:p>
            <a:r>
              <a:rPr lang="it-IT" altLang="en-US" sz="2400" dirty="0" smtClean="0">
                <a:latin typeface="Arial" charset="0"/>
                <a:cs typeface="Arial" charset="0"/>
              </a:rPr>
              <a:t>Inside a cloud site – Technical slide</a:t>
            </a:r>
            <a:endParaRPr lang="en-GB" altLang="en-US" sz="2400" dirty="0" smtClean="0">
              <a:latin typeface="Arial" charset="0"/>
              <a:cs typeface="Arial" charset="0"/>
            </a:endParaRPr>
          </a:p>
        </p:txBody>
      </p:sp>
      <p:grpSp>
        <p:nvGrpSpPr>
          <p:cNvPr id="44" name="Gruppo 43"/>
          <p:cNvGrpSpPr>
            <a:grpSpLocks/>
          </p:cNvGrpSpPr>
          <p:nvPr/>
        </p:nvGrpSpPr>
        <p:grpSpPr bwMode="auto">
          <a:xfrm>
            <a:off x="2828925" y="2946400"/>
            <a:ext cx="5972175" cy="1090613"/>
            <a:chOff x="1534412" y="2783782"/>
            <a:chExt cx="5971946" cy="1091143"/>
          </a:xfrm>
        </p:grpSpPr>
        <p:grpSp>
          <p:nvGrpSpPr>
            <p:cNvPr id="11331" name="Gruppo 15"/>
            <p:cNvGrpSpPr>
              <a:grpSpLocks/>
            </p:cNvGrpSpPr>
            <p:nvPr/>
          </p:nvGrpSpPr>
          <p:grpSpPr bwMode="auto">
            <a:xfrm>
              <a:off x="1534412" y="2783782"/>
              <a:ext cx="5971946" cy="1091143"/>
              <a:chOff x="-34726" y="450571"/>
              <a:chExt cx="4000946" cy="3769763"/>
            </a:xfrm>
          </p:grpSpPr>
          <p:sp>
            <p:nvSpPr>
              <p:cNvPr id="17" name="Rettangolo arrotondato 16"/>
              <p:cNvSpPr/>
              <p:nvPr/>
            </p:nvSpPr>
            <p:spPr>
              <a:xfrm>
                <a:off x="4624" y="450571"/>
                <a:ext cx="3961596" cy="3769763"/>
              </a:xfrm>
              <a:prstGeom prst="roundRect">
                <a:avLst>
                  <a:gd name="adj" fmla="val 10000"/>
                </a:avLst>
              </a:prstGeom>
            </p:spPr>
            <p:style>
              <a:lnRef idx="0">
                <a:schemeClr val="dk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8" name="Rettangolo 17"/>
              <p:cNvSpPr/>
              <p:nvPr/>
            </p:nvSpPr>
            <p:spPr>
              <a:xfrm>
                <a:off x="-34726" y="2837539"/>
                <a:ext cx="3961596" cy="1360845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lIns="217170" tIns="217170" rIns="217170" bIns="217170" spcCol="1270" anchor="ctr"/>
              <a:lstStyle/>
              <a:p>
                <a:pPr algn="ctr" defTabSz="173355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es-ES" sz="2400" dirty="0"/>
                  <a:t>Cloud </a:t>
                </a:r>
                <a:r>
                  <a:rPr lang="es-ES" sz="2400" dirty="0" err="1" smtClean="0"/>
                  <a:t>Providers</a:t>
                </a:r>
                <a:endParaRPr lang="es-ES" sz="2400" dirty="0"/>
              </a:p>
            </p:txBody>
          </p:sp>
        </p:grpSp>
        <p:grpSp>
          <p:nvGrpSpPr>
            <p:cNvPr id="11332" name="Gruppo 19"/>
            <p:cNvGrpSpPr>
              <a:grpSpLocks/>
            </p:cNvGrpSpPr>
            <p:nvPr/>
          </p:nvGrpSpPr>
          <p:grpSpPr bwMode="auto">
            <a:xfrm>
              <a:off x="1763688" y="2879440"/>
              <a:ext cx="1743536" cy="621568"/>
              <a:chOff x="400329" y="1575393"/>
              <a:chExt cx="3298634" cy="1364639"/>
            </a:xfrm>
          </p:grpSpPr>
          <p:sp>
            <p:nvSpPr>
              <p:cNvPr id="21" name="Rettangolo arrotondato 20"/>
              <p:cNvSpPr/>
              <p:nvPr/>
            </p:nvSpPr>
            <p:spPr>
              <a:xfrm>
                <a:off x="399033" y="1574598"/>
                <a:ext cx="3171496" cy="1366910"/>
              </a:xfrm>
              <a:prstGeom prst="roundRect">
                <a:avLst>
                  <a:gd name="adj" fmla="val 10000"/>
                </a:avLst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alpha val="9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2" name="Rettangolo 21"/>
              <p:cNvSpPr/>
              <p:nvPr/>
            </p:nvSpPr>
            <p:spPr>
              <a:xfrm>
                <a:off x="438077" y="1574598"/>
                <a:ext cx="3261595" cy="1328554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99060" tIns="74295" rIns="99060" bIns="74295" spcCol="1270" anchor="ctr"/>
              <a:lstStyle/>
              <a:p>
                <a:pPr algn="ctr" defTabSz="173355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es-ES" sz="1600" dirty="0"/>
                  <a:t>Cloud Site </a:t>
                </a:r>
              </a:p>
              <a:p>
                <a:pPr algn="ctr" defTabSz="173355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es-ES" sz="1600" dirty="0"/>
                  <a:t>(OpenStack)</a:t>
                </a:r>
              </a:p>
            </p:txBody>
          </p:sp>
        </p:grpSp>
        <p:grpSp>
          <p:nvGrpSpPr>
            <p:cNvPr id="11333" name="Gruppo 22"/>
            <p:cNvGrpSpPr>
              <a:grpSpLocks/>
            </p:cNvGrpSpPr>
            <p:nvPr/>
          </p:nvGrpSpPr>
          <p:grpSpPr bwMode="auto">
            <a:xfrm>
              <a:off x="3718391" y="2879439"/>
              <a:ext cx="1717705" cy="618545"/>
              <a:chOff x="400329" y="1576450"/>
              <a:chExt cx="3298635" cy="1364639"/>
            </a:xfrm>
          </p:grpSpPr>
          <p:sp>
            <p:nvSpPr>
              <p:cNvPr id="24" name="Rettangolo arrotondato 23"/>
              <p:cNvSpPr/>
              <p:nvPr/>
            </p:nvSpPr>
            <p:spPr>
              <a:xfrm>
                <a:off x="400976" y="1575653"/>
                <a:ext cx="3170415" cy="1366581"/>
              </a:xfrm>
              <a:prstGeom prst="roundRect">
                <a:avLst>
                  <a:gd name="adj" fmla="val 10000"/>
                </a:avLst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alpha val="9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5" name="Rettangolo 24"/>
              <p:cNvSpPr/>
              <p:nvPr/>
            </p:nvSpPr>
            <p:spPr>
              <a:xfrm>
                <a:off x="440607" y="1575653"/>
                <a:ext cx="3258820" cy="1328038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99060" tIns="74295" rIns="99060" bIns="74295" spcCol="1270" anchor="ctr"/>
              <a:lstStyle/>
              <a:p>
                <a:pPr algn="ctr" defTabSz="173355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es-ES" sz="1600" dirty="0"/>
                  <a:t>Cloud Site </a:t>
                </a:r>
              </a:p>
              <a:p>
                <a:pPr algn="ctr" defTabSz="173355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es-ES" sz="1600" dirty="0"/>
                  <a:t>(OpenNebula)</a:t>
                </a:r>
              </a:p>
            </p:txBody>
          </p:sp>
        </p:grpSp>
        <p:grpSp>
          <p:nvGrpSpPr>
            <p:cNvPr id="11334" name="Gruppo 25"/>
            <p:cNvGrpSpPr>
              <a:grpSpLocks/>
            </p:cNvGrpSpPr>
            <p:nvPr/>
          </p:nvGrpSpPr>
          <p:grpSpPr bwMode="auto">
            <a:xfrm>
              <a:off x="5640364" y="2879439"/>
              <a:ext cx="1717705" cy="618546"/>
              <a:chOff x="400329" y="1576449"/>
              <a:chExt cx="3298635" cy="1364639"/>
            </a:xfrm>
          </p:grpSpPr>
          <p:sp>
            <p:nvSpPr>
              <p:cNvPr id="27" name="Rettangolo arrotondato 26"/>
              <p:cNvSpPr/>
              <p:nvPr/>
            </p:nvSpPr>
            <p:spPr>
              <a:xfrm>
                <a:off x="401777" y="1575652"/>
                <a:ext cx="3170415" cy="1366579"/>
              </a:xfrm>
              <a:prstGeom prst="roundRect">
                <a:avLst>
                  <a:gd name="adj" fmla="val 10000"/>
                </a:avLst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alpha val="9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8" name="Rettangolo 27"/>
              <p:cNvSpPr/>
              <p:nvPr/>
            </p:nvSpPr>
            <p:spPr>
              <a:xfrm>
                <a:off x="441406" y="1575652"/>
                <a:ext cx="3258821" cy="1328036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99060" tIns="74295" rIns="99060" bIns="74295" spcCol="1270" anchor="ctr"/>
              <a:lstStyle/>
              <a:p>
                <a:pPr algn="ctr" defTabSz="173355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es-ES" sz="1600" dirty="0"/>
                  <a:t>Cloud Site </a:t>
                </a:r>
              </a:p>
              <a:p>
                <a:pPr algn="ctr" defTabSz="173355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es-ES" sz="1600" dirty="0" smtClean="0"/>
                  <a:t>(</a:t>
                </a:r>
                <a:r>
                  <a:rPr lang="es-ES" sz="1600" dirty="0" err="1" smtClean="0"/>
                  <a:t>Synnefo</a:t>
                </a:r>
                <a:r>
                  <a:rPr lang="es-ES" sz="1600" dirty="0" smtClean="0"/>
                  <a:t>)</a:t>
                </a:r>
                <a:endParaRPr lang="es-ES" sz="1600" dirty="0"/>
              </a:p>
            </p:txBody>
          </p:sp>
        </p:grpSp>
      </p:grpSp>
      <p:grpSp>
        <p:nvGrpSpPr>
          <p:cNvPr id="126" name="Gruppo 125"/>
          <p:cNvGrpSpPr>
            <a:grpSpLocks/>
          </p:cNvGrpSpPr>
          <p:nvPr/>
        </p:nvGrpSpPr>
        <p:grpSpPr bwMode="auto">
          <a:xfrm>
            <a:off x="2627313" y="4029075"/>
            <a:ext cx="6337300" cy="2405063"/>
            <a:chOff x="2627784" y="4029776"/>
            <a:chExt cx="6336704" cy="2404560"/>
          </a:xfrm>
        </p:grpSpPr>
        <p:grpSp>
          <p:nvGrpSpPr>
            <p:cNvPr id="11304" name="Gruppo 44"/>
            <p:cNvGrpSpPr>
              <a:grpSpLocks/>
            </p:cNvGrpSpPr>
            <p:nvPr/>
          </p:nvGrpSpPr>
          <p:grpSpPr bwMode="auto">
            <a:xfrm>
              <a:off x="2627784" y="4495081"/>
              <a:ext cx="6336704" cy="1939255"/>
              <a:chOff x="1547664" y="4293096"/>
              <a:chExt cx="6336704" cy="1939255"/>
            </a:xfrm>
          </p:grpSpPr>
          <p:grpSp>
            <p:nvGrpSpPr>
              <p:cNvPr id="11310" name="Gruppo 8"/>
              <p:cNvGrpSpPr>
                <a:grpSpLocks/>
              </p:cNvGrpSpPr>
              <p:nvPr/>
            </p:nvGrpSpPr>
            <p:grpSpPr bwMode="auto">
              <a:xfrm>
                <a:off x="1547664" y="4293096"/>
                <a:ext cx="6336704" cy="1939255"/>
                <a:chOff x="-34726" y="-305625"/>
                <a:chExt cx="4000946" cy="4505992"/>
              </a:xfrm>
            </p:grpSpPr>
            <p:sp>
              <p:nvSpPr>
                <p:cNvPr id="10" name="Rettangolo arrotondato 9"/>
                <p:cNvSpPr/>
                <p:nvPr/>
              </p:nvSpPr>
              <p:spPr>
                <a:xfrm>
                  <a:off x="4361" y="-306238"/>
                  <a:ext cx="3961859" cy="4182071"/>
                </a:xfrm>
                <a:prstGeom prst="roundRect">
                  <a:avLst>
                    <a:gd name="adj" fmla="val 10000"/>
                  </a:avLst>
                </a:prstGeom>
              </p:spPr>
              <p:style>
                <a:lnRef idx="0">
                  <a:schemeClr val="dk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tint val="40000"/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tint val="40000"/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dk1">
                    <a:hueOff val="0"/>
                    <a:satOff val="0"/>
                    <a:lumOff val="0"/>
                    <a:alphaOff val="0"/>
                  </a:schemeClr>
                </a:fontRef>
              </p:style>
            </p:sp>
            <p:sp>
              <p:nvSpPr>
                <p:cNvPr id="11" name="Rettangolo 10"/>
                <p:cNvSpPr/>
                <p:nvPr/>
              </p:nvSpPr>
              <p:spPr>
                <a:xfrm>
                  <a:off x="-34726" y="2843222"/>
                  <a:ext cx="3961858" cy="1357145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>
                    <a:hueOff val="0"/>
                    <a:satOff val="0"/>
                    <a:lumOff val="0"/>
                    <a:alphaOff val="0"/>
                  </a:schemeClr>
                </a:fontRef>
              </p:style>
              <p:txBody>
                <a:bodyPr lIns="217170" tIns="217170" rIns="217170" bIns="217170" spcCol="1270" anchor="ctr"/>
                <a:lstStyle/>
                <a:p>
                  <a:pPr algn="ctr" defTabSz="1733550">
                    <a:lnSpc>
                      <a:spcPct val="90000"/>
                    </a:lnSpc>
                    <a:spcAft>
                      <a:spcPct val="35000"/>
                    </a:spcAft>
                    <a:defRPr/>
                  </a:pPr>
                  <a:r>
                    <a:rPr lang="es-ES" sz="2400" dirty="0"/>
                    <a:t>EGI </a:t>
                  </a:r>
                  <a:r>
                    <a:rPr lang="es-ES" sz="2400" dirty="0" smtClean="0"/>
                    <a:t>e-</a:t>
                  </a:r>
                  <a:r>
                    <a:rPr lang="es-ES" sz="2400" dirty="0" err="1" smtClean="0"/>
                    <a:t>infrastructure</a:t>
                  </a:r>
                  <a:r>
                    <a:rPr lang="es-ES" sz="2400" dirty="0" smtClean="0"/>
                    <a:t> </a:t>
                  </a:r>
                  <a:r>
                    <a:rPr lang="es-ES" sz="2400" dirty="0" err="1" smtClean="0"/>
                    <a:t>operation</a:t>
                  </a:r>
                  <a:r>
                    <a:rPr lang="es-ES" sz="2400" dirty="0" smtClean="0"/>
                    <a:t> </a:t>
                  </a:r>
                  <a:r>
                    <a:rPr lang="es-ES" sz="2400" dirty="0" err="1" smtClean="0"/>
                    <a:t>tools</a:t>
                  </a:r>
                  <a:endParaRPr lang="es-ES" sz="2400" dirty="0"/>
                </a:p>
              </p:txBody>
            </p:sp>
          </p:grpSp>
          <p:grpSp>
            <p:nvGrpSpPr>
              <p:cNvPr id="11311" name="Gruppo 12"/>
              <p:cNvGrpSpPr>
                <a:grpSpLocks/>
              </p:cNvGrpSpPr>
              <p:nvPr/>
            </p:nvGrpSpPr>
            <p:grpSpPr bwMode="auto">
              <a:xfrm>
                <a:off x="1784813" y="4874390"/>
                <a:ext cx="5955539" cy="864096"/>
                <a:chOff x="347947" y="1810283"/>
                <a:chExt cx="3169681" cy="1386952"/>
              </a:xfrm>
            </p:grpSpPr>
            <p:sp>
              <p:nvSpPr>
                <p:cNvPr id="14" name="Rettangolo arrotondato 13"/>
                <p:cNvSpPr/>
                <p:nvPr/>
              </p:nvSpPr>
              <p:spPr>
                <a:xfrm>
                  <a:off x="347610" y="1809232"/>
                  <a:ext cx="3169788" cy="1365485"/>
                </a:xfrm>
                <a:prstGeom prst="roundRect">
                  <a:avLst>
                    <a:gd name="adj" fmla="val 10000"/>
                  </a:avLst>
                </a:prstGeom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alpha val="90000"/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alpha val="90000"/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15" name="Rettangolo 14"/>
                <p:cNvSpPr/>
                <p:nvPr/>
              </p:nvSpPr>
              <p:spPr>
                <a:xfrm>
                  <a:off x="387317" y="1911134"/>
                  <a:ext cx="3090374" cy="1286510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lIns="99060" tIns="74295" rIns="99060" bIns="74295" spcCol="1270" anchor="ctr"/>
                <a:lstStyle/>
                <a:p>
                  <a:pPr algn="ctr" defTabSz="1733550">
                    <a:lnSpc>
                      <a:spcPct val="90000"/>
                    </a:lnSpc>
                    <a:spcAft>
                      <a:spcPct val="35000"/>
                    </a:spcAft>
                    <a:defRPr/>
                  </a:pPr>
                  <a:r>
                    <a:rPr lang="es-ES" sz="2400" err="1" smtClean="0"/>
                    <a:t>Operation</a:t>
                  </a:r>
                  <a:r>
                    <a:rPr lang="es-ES" sz="2400" dirty="0" smtClean="0"/>
                    <a:t> </a:t>
                  </a:r>
                  <a:r>
                    <a:rPr lang="es-ES" sz="2400" dirty="0" err="1" smtClean="0"/>
                    <a:t>services</a:t>
                  </a:r>
                  <a:endParaRPr lang="es-ES" sz="2400" dirty="0"/>
                </a:p>
              </p:txBody>
            </p:sp>
          </p:grpSp>
          <p:grpSp>
            <p:nvGrpSpPr>
              <p:cNvPr id="11312" name="Gruppo 28"/>
              <p:cNvGrpSpPr>
                <a:grpSpLocks/>
              </p:cNvGrpSpPr>
              <p:nvPr/>
            </p:nvGrpSpPr>
            <p:grpSpPr bwMode="auto">
              <a:xfrm>
                <a:off x="6551861" y="4382202"/>
                <a:ext cx="1097505" cy="780219"/>
                <a:chOff x="400329" y="1359114"/>
                <a:chExt cx="3298634" cy="1364639"/>
              </a:xfrm>
            </p:grpSpPr>
            <p:sp>
              <p:nvSpPr>
                <p:cNvPr id="30" name="Rettangolo arrotondato 29"/>
                <p:cNvSpPr/>
                <p:nvPr/>
              </p:nvSpPr>
              <p:spPr>
                <a:xfrm>
                  <a:off x="402490" y="1358259"/>
                  <a:ext cx="3167880" cy="1365807"/>
                </a:xfrm>
                <a:prstGeom prst="roundRect">
                  <a:avLst>
                    <a:gd name="adj" fmla="val 10000"/>
                  </a:avLst>
                </a:prstGeom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alpha val="90000"/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alpha val="90000"/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31" name="Rettangolo 30"/>
                <p:cNvSpPr/>
                <p:nvPr/>
              </p:nvSpPr>
              <p:spPr>
                <a:xfrm>
                  <a:off x="440657" y="1358259"/>
                  <a:ext cx="3258528" cy="1326943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lIns="99060" tIns="74295" rIns="99060" bIns="74295" spcCol="1270" anchor="ctr"/>
                <a:lstStyle/>
                <a:p>
                  <a:pPr algn="ctr" defTabSz="1733550">
                    <a:lnSpc>
                      <a:spcPct val="90000"/>
                    </a:lnSpc>
                    <a:spcAft>
                      <a:spcPct val="35000"/>
                    </a:spcAft>
                    <a:defRPr/>
                  </a:pPr>
                  <a:r>
                    <a:rPr lang="es-ES" sz="1400" dirty="0" smtClean="0"/>
                    <a:t>AAI</a:t>
                  </a:r>
                  <a:br>
                    <a:rPr lang="es-ES" sz="1400" dirty="0" smtClean="0"/>
                  </a:br>
                  <a:r>
                    <a:rPr lang="es-ES" sz="1200" dirty="0" smtClean="0"/>
                    <a:t>(PERUN)</a:t>
                  </a:r>
                  <a:endParaRPr lang="es-ES" sz="1400" dirty="0"/>
                </a:p>
              </p:txBody>
            </p:sp>
          </p:grpSp>
          <p:grpSp>
            <p:nvGrpSpPr>
              <p:cNvPr id="11313" name="Gruppo 31"/>
              <p:cNvGrpSpPr>
                <a:grpSpLocks/>
              </p:cNvGrpSpPr>
              <p:nvPr/>
            </p:nvGrpSpPr>
            <p:grpSpPr bwMode="auto">
              <a:xfrm>
                <a:off x="1933389" y="4394411"/>
                <a:ext cx="1100035" cy="780887"/>
                <a:chOff x="393170" y="1358411"/>
                <a:chExt cx="3306238" cy="1365806"/>
              </a:xfrm>
            </p:grpSpPr>
            <p:sp>
              <p:nvSpPr>
                <p:cNvPr id="33" name="Rettangolo arrotondato 32"/>
                <p:cNvSpPr/>
                <p:nvPr/>
              </p:nvSpPr>
              <p:spPr>
                <a:xfrm>
                  <a:off x="393170" y="1358411"/>
                  <a:ext cx="3177421" cy="1365806"/>
                </a:xfrm>
                <a:prstGeom prst="roundRect">
                  <a:avLst>
                    <a:gd name="adj" fmla="val 10000"/>
                  </a:avLst>
                </a:prstGeom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alpha val="90000"/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alpha val="90000"/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34" name="Rettangolo 33"/>
                <p:cNvSpPr/>
                <p:nvPr/>
              </p:nvSpPr>
              <p:spPr>
                <a:xfrm>
                  <a:off x="436110" y="1358413"/>
                  <a:ext cx="3263298" cy="1326943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lIns="99060" tIns="74295" rIns="99060" bIns="74295" spcCol="1270" anchor="ctr"/>
                <a:lstStyle/>
                <a:p>
                  <a:pPr algn="ctr" defTabSz="1733550">
                    <a:lnSpc>
                      <a:spcPct val="90000"/>
                    </a:lnSpc>
                    <a:spcAft>
                      <a:spcPct val="35000"/>
                    </a:spcAft>
                    <a:defRPr/>
                  </a:pPr>
                  <a:r>
                    <a:rPr lang="es-ES" sz="1400" dirty="0" err="1" smtClean="0"/>
                    <a:t>Service</a:t>
                  </a:r>
                  <a:r>
                    <a:rPr lang="es-ES" sz="1400" dirty="0" smtClean="0"/>
                    <a:t> </a:t>
                  </a:r>
                  <a:r>
                    <a:rPr lang="es-ES" sz="1400" dirty="0" err="1" smtClean="0"/>
                    <a:t>registry</a:t>
                  </a:r>
                  <a:r>
                    <a:rPr lang="es-ES" sz="1400" dirty="0" smtClean="0"/>
                    <a:t> (GOCDB)</a:t>
                  </a:r>
                  <a:endParaRPr lang="es-ES" sz="1400" dirty="0"/>
                </a:p>
              </p:txBody>
            </p:sp>
          </p:grpSp>
          <p:grpSp>
            <p:nvGrpSpPr>
              <p:cNvPr id="11314" name="Gruppo 34"/>
              <p:cNvGrpSpPr>
                <a:grpSpLocks/>
              </p:cNvGrpSpPr>
              <p:nvPr/>
            </p:nvGrpSpPr>
            <p:grpSpPr bwMode="auto">
              <a:xfrm>
                <a:off x="3094036" y="4394812"/>
                <a:ext cx="1097505" cy="780219"/>
                <a:chOff x="400329" y="1359114"/>
                <a:chExt cx="3298634" cy="1364639"/>
              </a:xfrm>
            </p:grpSpPr>
            <p:sp>
              <p:nvSpPr>
                <p:cNvPr id="36" name="Rettangolo arrotondato 35"/>
                <p:cNvSpPr/>
                <p:nvPr/>
              </p:nvSpPr>
              <p:spPr>
                <a:xfrm>
                  <a:off x="399451" y="1358413"/>
                  <a:ext cx="3172649" cy="1365807"/>
                </a:xfrm>
                <a:prstGeom prst="roundRect">
                  <a:avLst>
                    <a:gd name="adj" fmla="val 10000"/>
                  </a:avLst>
                </a:prstGeom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alpha val="90000"/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alpha val="90000"/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37" name="Rettangolo 36"/>
                <p:cNvSpPr/>
                <p:nvPr/>
              </p:nvSpPr>
              <p:spPr>
                <a:xfrm>
                  <a:off x="437619" y="1358413"/>
                  <a:ext cx="3263298" cy="1326943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lIns="99060" tIns="74295" rIns="99060" bIns="74295" spcCol="1270" anchor="ctr"/>
                <a:lstStyle/>
                <a:p>
                  <a:pPr algn="ctr" defTabSz="1733550">
                    <a:lnSpc>
                      <a:spcPct val="90000"/>
                    </a:lnSpc>
                    <a:spcAft>
                      <a:spcPct val="35000"/>
                    </a:spcAft>
                    <a:defRPr/>
                  </a:pPr>
                  <a:r>
                    <a:rPr lang="es-ES" sz="1400" dirty="0" err="1" smtClean="0"/>
                    <a:t>Information</a:t>
                  </a:r>
                  <a:r>
                    <a:rPr lang="es-ES" sz="1400" dirty="0" smtClean="0"/>
                    <a:t> </a:t>
                  </a:r>
                  <a:r>
                    <a:rPr lang="es-ES" sz="1400" dirty="0" err="1" smtClean="0"/>
                    <a:t>system</a:t>
                  </a:r>
                  <a:r>
                    <a:rPr lang="es-ES" sz="1400" dirty="0" smtClean="0"/>
                    <a:t> (BDII)</a:t>
                  </a:r>
                  <a:endParaRPr lang="es-ES" sz="1400" dirty="0"/>
                </a:p>
              </p:txBody>
            </p:sp>
          </p:grpSp>
          <p:grpSp>
            <p:nvGrpSpPr>
              <p:cNvPr id="11315" name="Gruppo 37"/>
              <p:cNvGrpSpPr>
                <a:grpSpLocks/>
              </p:cNvGrpSpPr>
              <p:nvPr/>
            </p:nvGrpSpPr>
            <p:grpSpPr bwMode="auto">
              <a:xfrm>
                <a:off x="4235128" y="4365104"/>
                <a:ext cx="1084207" cy="834368"/>
                <a:chOff x="440296" y="1359114"/>
                <a:chExt cx="3258667" cy="1459348"/>
              </a:xfrm>
            </p:grpSpPr>
            <p:sp>
              <p:nvSpPr>
                <p:cNvPr id="39" name="Rettangolo arrotondato 38"/>
                <p:cNvSpPr/>
                <p:nvPr/>
              </p:nvSpPr>
              <p:spPr>
                <a:xfrm>
                  <a:off x="478223" y="1449237"/>
                  <a:ext cx="3167880" cy="1368581"/>
                </a:xfrm>
                <a:prstGeom prst="roundRect">
                  <a:avLst>
                    <a:gd name="adj" fmla="val 10000"/>
                  </a:avLst>
                </a:prstGeom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alpha val="90000"/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alpha val="90000"/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40" name="Rettangolo 39"/>
                <p:cNvSpPr/>
                <p:nvPr/>
              </p:nvSpPr>
              <p:spPr>
                <a:xfrm>
                  <a:off x="440056" y="1354852"/>
                  <a:ext cx="3258529" cy="1326942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lIns="99060" tIns="74295" rIns="99060" bIns="74295" spcCol="1270" anchor="ctr"/>
                <a:lstStyle/>
                <a:p>
                  <a:pPr algn="ctr" defTabSz="1733550">
                    <a:lnSpc>
                      <a:spcPct val="90000"/>
                    </a:lnSpc>
                    <a:spcAft>
                      <a:spcPct val="35000"/>
                    </a:spcAft>
                    <a:defRPr/>
                  </a:pPr>
                  <a:r>
                    <a:rPr lang="es-ES" sz="1400" dirty="0" err="1" smtClean="0"/>
                    <a:t>Accounting</a:t>
                  </a:r>
                  <a:r>
                    <a:rPr lang="es-ES" sz="1400" dirty="0" smtClean="0"/>
                    <a:t> (APEL)</a:t>
                  </a:r>
                  <a:endParaRPr lang="es-ES" sz="1400" dirty="0"/>
                </a:p>
              </p:txBody>
            </p:sp>
          </p:grpSp>
          <p:grpSp>
            <p:nvGrpSpPr>
              <p:cNvPr id="11316" name="Gruppo 40"/>
              <p:cNvGrpSpPr>
                <a:grpSpLocks/>
              </p:cNvGrpSpPr>
              <p:nvPr/>
            </p:nvGrpSpPr>
            <p:grpSpPr bwMode="auto">
              <a:xfrm>
                <a:off x="5407777" y="4387899"/>
                <a:ext cx="1097505" cy="780219"/>
                <a:chOff x="400329" y="1359114"/>
                <a:chExt cx="3298634" cy="1364639"/>
              </a:xfrm>
            </p:grpSpPr>
            <p:sp>
              <p:nvSpPr>
                <p:cNvPr id="42" name="Rettangolo arrotondato 41"/>
                <p:cNvSpPr/>
                <p:nvPr/>
              </p:nvSpPr>
              <p:spPr>
                <a:xfrm>
                  <a:off x="401303" y="1359399"/>
                  <a:ext cx="3167880" cy="1363030"/>
                </a:xfrm>
                <a:prstGeom prst="roundRect">
                  <a:avLst>
                    <a:gd name="adj" fmla="val 10000"/>
                  </a:avLst>
                </a:prstGeom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alpha val="90000"/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alpha val="90000"/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43" name="Rettangolo 42"/>
                <p:cNvSpPr/>
                <p:nvPr/>
              </p:nvSpPr>
              <p:spPr>
                <a:xfrm>
                  <a:off x="439470" y="1359399"/>
                  <a:ext cx="3258525" cy="1324166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lIns="99060" tIns="74295" rIns="99060" bIns="74295" spcCol="1270" anchor="ctr"/>
                <a:lstStyle/>
                <a:p>
                  <a:pPr algn="ctr" defTabSz="1733550">
                    <a:lnSpc>
                      <a:spcPct val="90000"/>
                    </a:lnSpc>
                    <a:spcAft>
                      <a:spcPct val="35000"/>
                    </a:spcAft>
                    <a:defRPr/>
                  </a:pPr>
                  <a:r>
                    <a:rPr lang="es-ES" sz="1400" dirty="0" err="1" smtClean="0"/>
                    <a:t>Monitoring</a:t>
                  </a:r>
                  <a:r>
                    <a:rPr lang="es-ES" sz="1400" dirty="0" smtClean="0"/>
                    <a:t> (ARGO)</a:t>
                  </a:r>
                  <a:endParaRPr lang="es-ES" sz="1400" dirty="0"/>
                </a:p>
              </p:txBody>
            </p:sp>
          </p:grpSp>
        </p:grpSp>
        <p:cxnSp>
          <p:nvCxnSpPr>
            <p:cNvPr id="47" name="Connettore 4 46"/>
            <p:cNvCxnSpPr/>
            <p:nvPr/>
          </p:nvCxnSpPr>
          <p:spPr>
            <a:xfrm rot="5400000">
              <a:off x="4344533" y="3109876"/>
              <a:ext cx="520591" cy="2373089"/>
            </a:xfrm>
            <a:prstGeom prst="bentConnector3">
              <a:avLst/>
            </a:prstGeom>
            <a:ln w="508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Connettore 4 48"/>
            <p:cNvCxnSpPr/>
            <p:nvPr/>
          </p:nvCxnSpPr>
          <p:spPr>
            <a:xfrm rot="5400000">
              <a:off x="4936616" y="3689258"/>
              <a:ext cx="520591" cy="1214323"/>
            </a:xfrm>
            <a:prstGeom prst="bentConnector3">
              <a:avLst/>
            </a:prstGeom>
            <a:ln w="508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Connettore 4 54"/>
            <p:cNvCxnSpPr/>
            <p:nvPr/>
          </p:nvCxnSpPr>
          <p:spPr>
            <a:xfrm rot="5400000">
              <a:off x="5525524" y="4303563"/>
              <a:ext cx="550748" cy="3175"/>
            </a:xfrm>
            <a:prstGeom prst="bentConnector3">
              <a:avLst/>
            </a:prstGeom>
            <a:ln w="508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Connettore 4 58"/>
            <p:cNvCxnSpPr/>
            <p:nvPr/>
          </p:nvCxnSpPr>
          <p:spPr>
            <a:xfrm rot="16200000" flipH="1">
              <a:off x="6153320" y="3675766"/>
              <a:ext cx="520591" cy="1228609"/>
            </a:xfrm>
            <a:prstGeom prst="bentConnector3">
              <a:avLst/>
            </a:prstGeom>
            <a:ln w="508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Connettore 4 60"/>
            <p:cNvCxnSpPr/>
            <p:nvPr/>
          </p:nvCxnSpPr>
          <p:spPr>
            <a:xfrm rot="16200000" flipH="1">
              <a:off x="6693019" y="3136067"/>
              <a:ext cx="514242" cy="2301659"/>
            </a:xfrm>
            <a:prstGeom prst="bentConnector3">
              <a:avLst/>
            </a:prstGeom>
            <a:ln w="508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7" name="Rettangolo 86"/>
          <p:cNvSpPr/>
          <p:nvPr/>
        </p:nvSpPr>
        <p:spPr bwMode="auto">
          <a:xfrm>
            <a:off x="251520" y="4489451"/>
            <a:ext cx="1824583" cy="109502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99060" tIns="74295" rIns="99060" bIns="74295" spcCol="1270" anchor="ctr"/>
          <a:lstStyle/>
          <a:p>
            <a:pPr algn="ctr" defTabSz="1733550">
              <a:lnSpc>
                <a:spcPct val="90000"/>
              </a:lnSpc>
              <a:spcAft>
                <a:spcPct val="35000"/>
              </a:spcAft>
              <a:defRPr/>
            </a:pPr>
            <a:r>
              <a:rPr lang="es-ES" dirty="0" smtClean="0">
                <a:solidFill>
                  <a:schemeClr val="tx1"/>
                </a:solidFill>
              </a:rPr>
              <a:t>VM </a:t>
            </a:r>
            <a:r>
              <a:rPr lang="es-ES" dirty="0" err="1" smtClean="0">
                <a:solidFill>
                  <a:schemeClr val="tx1"/>
                </a:solidFill>
              </a:rPr>
              <a:t>image</a:t>
            </a:r>
            <a:r>
              <a:rPr lang="es-ES" dirty="0" smtClean="0">
                <a:solidFill>
                  <a:schemeClr val="tx1"/>
                </a:solidFill>
              </a:rPr>
              <a:t> in </a:t>
            </a:r>
            <a:r>
              <a:rPr lang="es-ES" dirty="0" err="1" smtClean="0">
                <a:solidFill>
                  <a:schemeClr val="tx1"/>
                </a:solidFill>
              </a:rPr>
              <a:t>the</a:t>
            </a:r>
            <a:r>
              <a:rPr lang="es-ES" dirty="0" smtClean="0">
                <a:solidFill>
                  <a:schemeClr val="tx1"/>
                </a:solidFill>
              </a:rPr>
              <a:t> VO </a:t>
            </a:r>
            <a:r>
              <a:rPr lang="es-ES" dirty="0" err="1" smtClean="0">
                <a:solidFill>
                  <a:schemeClr val="tx1"/>
                </a:solidFill>
              </a:rPr>
              <a:t>image</a:t>
            </a:r>
            <a:r>
              <a:rPr lang="es-ES" dirty="0" smtClean="0">
                <a:solidFill>
                  <a:schemeClr val="tx1"/>
                </a:solidFill>
              </a:rPr>
              <a:t> </a:t>
            </a:r>
            <a:r>
              <a:rPr lang="es-ES" dirty="0" err="1" smtClean="0">
                <a:solidFill>
                  <a:schemeClr val="tx1"/>
                </a:solidFill>
              </a:rPr>
              <a:t>list</a:t>
            </a:r>
            <a:endParaRPr lang="es-ES" dirty="0">
              <a:solidFill>
                <a:schemeClr val="tx1"/>
              </a:solidFill>
            </a:endParaRPr>
          </a:p>
        </p:txBody>
      </p:sp>
      <p:cxnSp>
        <p:nvCxnSpPr>
          <p:cNvPr id="89" name="Connettore 4 88"/>
          <p:cNvCxnSpPr>
            <a:endCxn id="17" idx="1"/>
          </p:cNvCxnSpPr>
          <p:nvPr/>
        </p:nvCxnSpPr>
        <p:spPr bwMode="auto">
          <a:xfrm rot="5400000" flipH="1" flipV="1">
            <a:off x="1565275" y="3167063"/>
            <a:ext cx="998537" cy="1646238"/>
          </a:xfrm>
          <a:prstGeom prst="bentConnector2">
            <a:avLst/>
          </a:prstGeom>
          <a:ln w="508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96" name="Picture 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38" y="1254125"/>
            <a:ext cx="838168" cy="839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3" name="Connettore 4 92"/>
          <p:cNvCxnSpPr>
            <a:stCxn id="11296" idx="3"/>
          </p:cNvCxnSpPr>
          <p:nvPr/>
        </p:nvCxnSpPr>
        <p:spPr bwMode="auto">
          <a:xfrm>
            <a:off x="896906" y="1673657"/>
            <a:ext cx="1968532" cy="37668"/>
          </a:xfrm>
          <a:prstGeom prst="bentConnector3">
            <a:avLst>
              <a:gd name="adj1" fmla="val -722"/>
            </a:avLst>
          </a:prstGeom>
          <a:ln w="508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Connettore 2 98"/>
          <p:cNvCxnSpPr>
            <a:stCxn id="11296" idx="2"/>
          </p:cNvCxnSpPr>
          <p:nvPr/>
        </p:nvCxnSpPr>
        <p:spPr>
          <a:xfrm>
            <a:off x="477838" y="2092325"/>
            <a:ext cx="0" cy="2398713"/>
          </a:xfrm>
          <a:prstGeom prst="straightConnector1">
            <a:avLst/>
          </a:prstGeom>
          <a:ln w="508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278" name="Gruppo 126"/>
          <p:cNvGrpSpPr>
            <a:grpSpLocks/>
          </p:cNvGrpSpPr>
          <p:nvPr/>
        </p:nvGrpSpPr>
        <p:grpSpPr bwMode="auto">
          <a:xfrm>
            <a:off x="2881314" y="1254124"/>
            <a:ext cx="5913436" cy="1787526"/>
            <a:chOff x="2880817" y="1254774"/>
            <a:chExt cx="5913151" cy="1786541"/>
          </a:xfrm>
        </p:grpSpPr>
        <p:grpSp>
          <p:nvGrpSpPr>
            <p:cNvPr id="11281" name="Gruppo 76"/>
            <p:cNvGrpSpPr>
              <a:grpSpLocks/>
            </p:cNvGrpSpPr>
            <p:nvPr/>
          </p:nvGrpSpPr>
          <p:grpSpPr bwMode="auto">
            <a:xfrm>
              <a:off x="2880817" y="1254774"/>
              <a:ext cx="5913151" cy="1310553"/>
              <a:chOff x="2907321" y="1110758"/>
              <a:chExt cx="5913151" cy="1310553"/>
            </a:xfrm>
          </p:grpSpPr>
          <p:sp>
            <p:nvSpPr>
              <p:cNvPr id="73" name="Rettangolo arrotondato 72"/>
              <p:cNvSpPr/>
              <p:nvPr/>
            </p:nvSpPr>
            <p:spPr bwMode="auto">
              <a:xfrm>
                <a:off x="2907321" y="1110758"/>
                <a:ext cx="5913151" cy="1310553"/>
              </a:xfrm>
              <a:prstGeom prst="roundRect">
                <a:avLst>
                  <a:gd name="adj" fmla="val 10000"/>
                </a:avLst>
              </a:prstGeom>
            </p:spPr>
            <p:style>
              <a:lnRef idx="0">
                <a:schemeClr val="dk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75" name="Rettangolo arrotondato 74"/>
              <p:cNvSpPr/>
              <p:nvPr/>
            </p:nvSpPr>
            <p:spPr>
              <a:xfrm>
                <a:off x="3131146" y="1269421"/>
                <a:ext cx="5524234" cy="747301"/>
              </a:xfrm>
              <a:prstGeom prst="roundRect">
                <a:avLst>
                  <a:gd name="adj" fmla="val 10000"/>
                </a:avLst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alpha val="9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76" name="Rettangolo 75"/>
              <p:cNvSpPr/>
              <p:nvPr/>
            </p:nvSpPr>
            <p:spPr>
              <a:xfrm>
                <a:off x="3262903" y="1332886"/>
                <a:ext cx="5384540" cy="702876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99060" tIns="74295" rIns="99060" bIns="74295" spcCol="1270" anchor="ctr"/>
              <a:lstStyle/>
              <a:p>
                <a:pPr algn="ctr" defTabSz="173355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es-ES" sz="2400" dirty="0" err="1"/>
                  <a:t>Uniform</a:t>
                </a:r>
                <a:r>
                  <a:rPr lang="es-ES" sz="2400" dirty="0"/>
                  <a:t> </a:t>
                </a:r>
                <a:r>
                  <a:rPr lang="es-ES" sz="2400" dirty="0" smtClean="0"/>
                  <a:t>interfaces and </a:t>
                </a:r>
                <a:r>
                  <a:rPr lang="es-ES" sz="2400" dirty="0" err="1" smtClean="0"/>
                  <a:t>behaviour</a:t>
                </a:r>
                <a:endParaRPr lang="es-ES" sz="2400" dirty="0"/>
              </a:p>
            </p:txBody>
          </p:sp>
        </p:grpSp>
        <p:cxnSp>
          <p:nvCxnSpPr>
            <p:cNvPr id="79" name="Connettore 4 78"/>
            <p:cNvCxnSpPr>
              <a:stCxn id="73" idx="2"/>
              <a:endCxn id="24" idx="0"/>
            </p:cNvCxnSpPr>
            <p:nvPr/>
          </p:nvCxnSpPr>
          <p:spPr>
            <a:xfrm rot="16200000" flipH="1">
              <a:off x="5599399" y="2802527"/>
              <a:ext cx="475988" cy="1587"/>
            </a:xfrm>
            <a:prstGeom prst="bentConnector3">
              <a:avLst/>
            </a:prstGeom>
            <a:ln w="508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Connettore 4 80"/>
            <p:cNvCxnSpPr>
              <a:stCxn id="73" idx="2"/>
              <a:endCxn id="21" idx="0"/>
            </p:cNvCxnSpPr>
            <p:nvPr/>
          </p:nvCxnSpPr>
          <p:spPr>
            <a:xfrm rot="5400000">
              <a:off x="4628689" y="1833405"/>
              <a:ext cx="475988" cy="1939831"/>
            </a:xfrm>
            <a:prstGeom prst="bentConnector3">
              <a:avLst/>
            </a:prstGeom>
            <a:ln w="508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Connettore 4 82"/>
            <p:cNvCxnSpPr>
              <a:stCxn id="73" idx="2"/>
              <a:endCxn id="27" idx="0"/>
            </p:cNvCxnSpPr>
            <p:nvPr/>
          </p:nvCxnSpPr>
          <p:spPr>
            <a:xfrm rot="16200000" flipH="1">
              <a:off x="6560583" y="1841342"/>
              <a:ext cx="475988" cy="1923957"/>
            </a:xfrm>
            <a:prstGeom prst="bentConnector3">
              <a:avLst/>
            </a:prstGeom>
            <a:ln w="508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1279" name="Picture 2" descr="Open Cloud Computing Interface - Open Standard | Open Community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6913" y="1133475"/>
            <a:ext cx="1086163" cy="4973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280684" y="3441774"/>
            <a:ext cx="137153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i="1" dirty="0" smtClean="0"/>
              <a:t>Image</a:t>
            </a:r>
            <a:br>
              <a:rPr lang="en-GB" i="1" dirty="0" smtClean="0"/>
            </a:br>
            <a:r>
              <a:rPr lang="en-GB" i="1" dirty="0" smtClean="0"/>
              <a:t>replication</a:t>
            </a:r>
            <a:br>
              <a:rPr lang="en-GB" i="1" dirty="0" smtClean="0"/>
            </a:br>
            <a:r>
              <a:rPr lang="en-GB" i="1" dirty="0" smtClean="0"/>
              <a:t>(</a:t>
            </a:r>
            <a:r>
              <a:rPr lang="en-GB" i="1" dirty="0" err="1" smtClean="0"/>
              <a:t>VMCatcher</a:t>
            </a:r>
            <a:r>
              <a:rPr lang="en-GB" i="1" dirty="0" smtClean="0"/>
              <a:t>)</a:t>
            </a:r>
            <a:endParaRPr lang="en-GB" i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322" y="1828007"/>
            <a:ext cx="904875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8" name="TextBox 87"/>
          <p:cNvSpPr txBox="1"/>
          <p:nvPr/>
        </p:nvSpPr>
        <p:spPr>
          <a:xfrm>
            <a:off x="420129" y="2350621"/>
            <a:ext cx="18183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i="1" dirty="0" smtClean="0"/>
              <a:t>Share &amp; endorse</a:t>
            </a:r>
            <a:br>
              <a:rPr lang="en-GB" i="1" dirty="0" smtClean="0"/>
            </a:br>
            <a:r>
              <a:rPr lang="en-GB" i="1" dirty="0" smtClean="0"/>
              <a:t>VM images (OVF)</a:t>
            </a:r>
            <a:endParaRPr lang="en-GB" i="1" dirty="0"/>
          </a:p>
        </p:txBody>
      </p:sp>
      <p:sp>
        <p:nvSpPr>
          <p:cNvPr id="90" name="TextBox 89"/>
          <p:cNvSpPr txBox="1"/>
          <p:nvPr/>
        </p:nvSpPr>
        <p:spPr>
          <a:xfrm>
            <a:off x="971600" y="1054477"/>
            <a:ext cx="104951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i="1" dirty="0" smtClean="0"/>
              <a:t>Manage</a:t>
            </a:r>
            <a:br>
              <a:rPr lang="en-GB" i="1" dirty="0" smtClean="0"/>
            </a:br>
            <a:r>
              <a:rPr lang="en-GB" i="1" dirty="0" smtClean="0"/>
              <a:t>instances</a:t>
            </a:r>
            <a:endParaRPr lang="en-GB" i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5925" y="744647"/>
            <a:ext cx="4343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339752" y="764704"/>
            <a:ext cx="123367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OpenStack Nova</a:t>
            </a:r>
            <a:endParaRPr lang="en-GB" sz="1200" b="1" dirty="0"/>
          </a:p>
        </p:txBody>
      </p:sp>
    </p:spTree>
    <p:extLst>
      <p:ext uri="{BB962C8B-B14F-4D97-AF65-F5344CB8AC3E}">
        <p14:creationId xmlns:p14="http://schemas.microsoft.com/office/powerpoint/2010/main" val="1277018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" grpId="0" animBg="1"/>
      <p:bldP spid="6" grpId="0"/>
      <p:bldP spid="88" grpId="0"/>
      <p:bldP spid="90" grpId="0"/>
    </p:bld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95736" y="3122965"/>
            <a:ext cx="535142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Consult with </a:t>
            </a:r>
            <a:r>
              <a:rPr lang="en-US" sz="2800" dirty="0" smtClean="0">
                <a:hlinkClick r:id="rId2"/>
              </a:rPr>
              <a:t>http://go.egi.eu/cloud</a:t>
            </a:r>
            <a:r>
              <a:rPr lang="en-US" sz="2800" dirty="0" smtClean="0"/>
              <a:t> </a:t>
            </a:r>
          </a:p>
          <a:p>
            <a:r>
              <a:rPr lang="en-US" sz="2800" dirty="0" smtClean="0"/>
              <a:t>Email </a:t>
            </a:r>
            <a:r>
              <a:rPr lang="en-US" sz="2800" dirty="0" smtClean="0">
                <a:hlinkClick r:id="rId3"/>
              </a:rPr>
              <a:t>support@egi.eu</a:t>
            </a:r>
            <a:r>
              <a:rPr lang="en-US" sz="2800" dirty="0" smtClean="0"/>
              <a:t> </a:t>
            </a:r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21315504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7664" y="-13394"/>
            <a:ext cx="7344816" cy="850106"/>
          </a:xfrm>
          <a:noFill/>
        </p:spPr>
        <p:txBody>
          <a:bodyPr/>
          <a:lstStyle/>
          <a:p>
            <a:r>
              <a:rPr lang="en-GB" dirty="0" smtClean="0"/>
              <a:t>The current infrastructure</a:t>
            </a:r>
            <a:endParaRPr lang="en-GB" dirty="0"/>
          </a:p>
        </p:txBody>
      </p:sp>
      <p:pic>
        <p:nvPicPr>
          <p:cNvPr id="1026" name="Picture 2" descr="C:\Users\Malgorzata Krakowian\Google Drive\98 EGI.eu - Maps\EGI Fed cloud  2015-05-15 15.37.14.pn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2520" y="1119780"/>
            <a:ext cx="5513776" cy="4181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Malgorzata Krakowian\Desktop\New folder\ceta-ciemat.e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9362" y="5231899"/>
            <a:ext cx="1953866" cy="485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Malgorzata Krakowian\Desktop\New folder\ct.infn.it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544" y="2087749"/>
            <a:ext cx="928733" cy="589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Malgorzata Krakowian\Desktop\New folder\CYFRONET-CLOUD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544" y="2956652"/>
            <a:ext cx="1132104" cy="539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6714" y="3663524"/>
            <a:ext cx="1248056" cy="522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Malgorzata Krakowian\Desktop\New folder\images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544" y="5278222"/>
            <a:ext cx="976312" cy="989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Malgorzata Krakowian\Desktop\New folder\index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5405527"/>
            <a:ext cx="1581919" cy="623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Malgorzata Krakowian\Desktop\New folder\logo.gif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6384" y="5832671"/>
            <a:ext cx="1360041" cy="490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:\Users\Malgorzata Krakowian\Desktop\New folder\logo_IPHC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714" y="1146663"/>
            <a:ext cx="1158800" cy="941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C:\Users\Malgorzata Krakowian\Desktop\New folder\logo1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3318" y="5364081"/>
            <a:ext cx="1585640" cy="294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C:\Users\Malgorzata Krakowian\Desktop\New folder\logo-FINKI.pn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1116" y="5853885"/>
            <a:ext cx="1884363" cy="447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9" name="Picture 15" descr="C:\Users\Malgorzata Krakowian\Desktop\New folder\LIPlogo.png"/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653"/>
          <a:stretch/>
        </p:blipFill>
        <p:spPr bwMode="auto">
          <a:xfrm>
            <a:off x="271544" y="4435216"/>
            <a:ext cx="1053970" cy="66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C:\Users\Malgorzata Krakowian\Desktop\New folder\logo.png"/>
          <p:cNvPicPr>
            <a:picLocks noChangeAspect="1" noChangeArrowheads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958"/>
          <a:stretch/>
        </p:blipFill>
        <p:spPr bwMode="auto">
          <a:xfrm>
            <a:off x="7975441" y="5568380"/>
            <a:ext cx="857632" cy="571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7" descr="C:\Users\Malgorzata Krakowian\Desktop\New folder\images.png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7248" y="1020256"/>
            <a:ext cx="885825" cy="828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14" descr="C:\Users\Malgorzata Krakowian\Desktop\New folder\ulakbim_1.png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4162" y="2276872"/>
            <a:ext cx="1048911" cy="666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17" descr="C:\Users\Malgorzata Krakowian\Desktop\New folder\logo_bifi_sintexto_64x64_XqsbMTjLxQ.png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4831" y="4149080"/>
            <a:ext cx="828242" cy="828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18" descr="C:\Users\Malgorzata Krakowian\Desktop\New folder\logo_grycap.png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3140968"/>
            <a:ext cx="1524769" cy="799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5037898" y="819869"/>
            <a:ext cx="2414422" cy="138499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lIns="36000" rIns="36000">
            <a:spAutoFit/>
          </a:bodyPr>
          <a:lstStyle/>
          <a:p>
            <a:r>
              <a:rPr lang="en-GB" sz="1400" dirty="0" smtClean="0"/>
              <a:t>Today:</a:t>
            </a:r>
          </a:p>
          <a:p>
            <a:pPr marL="271463" indent="-184150">
              <a:buFont typeface="Arial" panose="020B0604020202020204" pitchFamily="34" charset="0"/>
              <a:buChar char="•"/>
            </a:pPr>
            <a:r>
              <a:rPr lang="en-GB" sz="1400" dirty="0" smtClean="0"/>
              <a:t>22 </a:t>
            </a:r>
            <a:r>
              <a:rPr lang="en-GB" sz="1400" dirty="0"/>
              <a:t>providers from 14 </a:t>
            </a:r>
            <a:r>
              <a:rPr lang="en-GB" sz="1400" dirty="0" smtClean="0"/>
              <a:t>NGIs</a:t>
            </a:r>
          </a:p>
          <a:p>
            <a:pPr marL="728663" lvl="1" indent="-184150">
              <a:buFont typeface="Arial" panose="020B0604020202020204" pitchFamily="34" charset="0"/>
              <a:buChar char="•"/>
            </a:pPr>
            <a:r>
              <a:rPr lang="en-US" sz="1400" dirty="0" smtClean="0"/>
              <a:t>15 OpenStack</a:t>
            </a:r>
          </a:p>
          <a:p>
            <a:pPr marL="728663" lvl="1" indent="-184150">
              <a:buFont typeface="Arial" panose="020B0604020202020204" pitchFamily="34" charset="0"/>
              <a:buChar char="•"/>
            </a:pPr>
            <a:r>
              <a:rPr lang="en-US" sz="1400" dirty="0" smtClean="0"/>
              <a:t>6 </a:t>
            </a:r>
            <a:r>
              <a:rPr lang="en-US" sz="1400" dirty="0" err="1" smtClean="0"/>
              <a:t>OpenNebula</a:t>
            </a:r>
            <a:endParaRPr lang="en-US" sz="1400" dirty="0" smtClean="0"/>
          </a:p>
          <a:p>
            <a:pPr marL="728663" lvl="1" indent="-184150">
              <a:buFont typeface="Arial" panose="020B0604020202020204" pitchFamily="34" charset="0"/>
              <a:buChar char="•"/>
            </a:pPr>
            <a:r>
              <a:rPr lang="en-US" sz="1400" dirty="0" smtClean="0"/>
              <a:t>1 </a:t>
            </a:r>
            <a:r>
              <a:rPr lang="en-US" sz="1400" dirty="0" err="1" smtClean="0"/>
              <a:t>Synnefo</a:t>
            </a:r>
            <a:endParaRPr lang="en-GB" sz="1400" dirty="0"/>
          </a:p>
          <a:p>
            <a:pPr marL="271463" indent="-184150">
              <a:buFont typeface="Arial" panose="020B0604020202020204" pitchFamily="34" charset="0"/>
              <a:buChar char="•"/>
            </a:pPr>
            <a:r>
              <a:rPr lang="en-GB" sz="1400" dirty="0" smtClean="0"/>
              <a:t>~6.000 cores in total</a:t>
            </a:r>
          </a:p>
        </p:txBody>
      </p:sp>
    </p:spTree>
    <p:extLst>
      <p:ext uri="{BB962C8B-B14F-4D97-AF65-F5344CB8AC3E}">
        <p14:creationId xmlns:p14="http://schemas.microsoft.com/office/powerpoint/2010/main" val="40845580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2" descr="C:\Users\Malgorzata Krakowian\Google Drive\98 EGI.eu - Maps\EGI Fed cloud  2015-05-15 15.37.14.pn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5292" y="1119780"/>
            <a:ext cx="5385180" cy="4083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Access to the Federated Cloud: </a:t>
            </a:r>
            <a:br>
              <a:rPr lang="en-GB" dirty="0" smtClean="0"/>
            </a:br>
            <a:r>
              <a:rPr lang="en-GB" dirty="0" smtClean="0"/>
              <a:t>Virtual Organisations</a:t>
            </a:r>
            <a:endParaRPr lang="en-GB"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951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39552" y="1677976"/>
            <a:ext cx="576064" cy="576064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951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43608" y="1533960"/>
            <a:ext cx="576064" cy="576064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951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55576" y="1894000"/>
            <a:ext cx="576064" cy="576064"/>
          </a:xfrm>
          <a:prstGeom prst="rect">
            <a:avLst/>
          </a:prstGeom>
        </p:spPr>
      </p:pic>
      <p:sp>
        <p:nvSpPr>
          <p:cNvPr id="17" name="Oval 16"/>
          <p:cNvSpPr/>
          <p:nvPr/>
        </p:nvSpPr>
        <p:spPr>
          <a:xfrm>
            <a:off x="323528" y="1461952"/>
            <a:ext cx="2339752" cy="1224136"/>
          </a:xfrm>
          <a:prstGeom prst="ellipse">
            <a:avLst/>
          </a:prstGeom>
          <a:noFill/>
          <a:ln w="57150" cmpd="sng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Ins="0" rtlCol="0" anchor="ctr"/>
          <a:lstStyle/>
          <a:p>
            <a:pPr algn="r"/>
            <a:r>
              <a:rPr lang="en-US" sz="2400" b="1" dirty="0" smtClean="0"/>
              <a:t>VO 1</a:t>
            </a:r>
            <a:br>
              <a:rPr lang="en-US" sz="2400" b="1" dirty="0" smtClean="0"/>
            </a:br>
            <a:r>
              <a:rPr lang="en-US" sz="1600" b="1" dirty="0" smtClean="0"/>
              <a:t>(cloud a, b, c)</a:t>
            </a:r>
            <a:endParaRPr lang="en-US" sz="1600" b="1" dirty="0"/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951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11560" y="3284984"/>
            <a:ext cx="576064" cy="576064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951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15616" y="3140968"/>
            <a:ext cx="576064" cy="576064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951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27584" y="3501008"/>
            <a:ext cx="576064" cy="576064"/>
          </a:xfrm>
          <a:prstGeom prst="rect">
            <a:avLst/>
          </a:prstGeom>
        </p:spPr>
      </p:pic>
      <p:sp>
        <p:nvSpPr>
          <p:cNvPr id="38" name="Oval 37"/>
          <p:cNvSpPr/>
          <p:nvPr/>
        </p:nvSpPr>
        <p:spPr>
          <a:xfrm>
            <a:off x="395536" y="3068960"/>
            <a:ext cx="2339752" cy="1224136"/>
          </a:xfrm>
          <a:prstGeom prst="ellipse">
            <a:avLst/>
          </a:prstGeom>
          <a:noFill/>
          <a:ln w="57150" cmpd="sng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Ins="0" rtlCol="0" anchor="ctr"/>
          <a:lstStyle/>
          <a:p>
            <a:pPr algn="r"/>
            <a:r>
              <a:rPr lang="en-US" sz="2400" b="1" dirty="0" smtClean="0"/>
              <a:t>VO 2</a:t>
            </a:r>
            <a:br>
              <a:rPr lang="en-US" sz="2400" b="1" dirty="0" smtClean="0"/>
            </a:br>
            <a:r>
              <a:rPr lang="en-US" sz="1600" b="1" dirty="0" smtClean="0"/>
              <a:t>(cloud b, c, d, e)</a:t>
            </a:r>
            <a:endParaRPr lang="en-US" sz="16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179512" y="5180999"/>
            <a:ext cx="86409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dirty="0" smtClean="0"/>
              <a:t>Generic VOs – e.g. fedcloud.egi.eu </a:t>
            </a:r>
            <a:r>
              <a:rPr lang="en-US" dirty="0" smtClean="0">
                <a:sym typeface="Wingdings" panose="05000000000000000000" pitchFamily="2" charset="2"/>
              </a:rPr>
              <a:t> Incubator for new users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>
                <a:sym typeface="Wingdings" panose="05000000000000000000" pitchFamily="2" charset="2"/>
              </a:rPr>
              <a:t>Community-specific VOs – e.g. CHIPSTER, </a:t>
            </a:r>
            <a:r>
              <a:rPr lang="en-US" dirty="0" err="1" smtClean="0">
                <a:sym typeface="Wingdings" panose="05000000000000000000" pitchFamily="2" charset="2"/>
              </a:rPr>
              <a:t>Highthroughtputseq</a:t>
            </a:r>
            <a:r>
              <a:rPr lang="en-US" dirty="0" smtClean="0">
                <a:sym typeface="Wingdings" panose="05000000000000000000" pitchFamily="2" charset="2"/>
              </a:rPr>
              <a:t>, EISCAT, etc. (SLA, OLAs)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>
                <a:sym typeface="Wingdings" panose="05000000000000000000" pitchFamily="2" charset="2"/>
              </a:rPr>
              <a:t>Training VO = training.egi.eu  To be used today</a:t>
            </a:r>
          </a:p>
          <a:p>
            <a:r>
              <a:rPr lang="en-US" dirty="0" smtClean="0">
                <a:solidFill>
                  <a:srgbClr val="FF0000"/>
                </a:solidFill>
                <a:sym typeface="Wingdings" panose="05000000000000000000" pitchFamily="2" charset="2"/>
              </a:rPr>
              <a:t>Browse VOs at </a:t>
            </a:r>
            <a:r>
              <a:rPr lang="en-US" dirty="0">
                <a:solidFill>
                  <a:srgbClr val="FF0000"/>
                </a:solidFill>
                <a:sym typeface="Wingdings" panose="05000000000000000000" pitchFamily="2" charset="2"/>
                <a:hlinkClick r:id="rId6"/>
              </a:rPr>
              <a:t>http://</a:t>
            </a:r>
            <a:r>
              <a:rPr lang="en-US" dirty="0" smtClean="0">
                <a:solidFill>
                  <a:srgbClr val="FF0000"/>
                </a:solidFill>
                <a:sym typeface="Wingdings" panose="05000000000000000000" pitchFamily="2" charset="2"/>
                <a:hlinkClick r:id="rId6"/>
              </a:rPr>
              <a:t>operations-portal.egi.eu/vo/search</a:t>
            </a:r>
            <a:r>
              <a:rPr lang="en-US" dirty="0" smtClean="0">
                <a:sym typeface="Wingdings" panose="05000000000000000000" pitchFamily="2" charset="2"/>
              </a:rPr>
              <a:t> (both grid and cloud)</a:t>
            </a:r>
            <a:endParaRPr lang="en-GB" dirty="0"/>
          </a:p>
        </p:txBody>
      </p:sp>
      <p:sp>
        <p:nvSpPr>
          <p:cNvPr id="8" name="Rectangle 7"/>
          <p:cNvSpPr/>
          <p:nvPr/>
        </p:nvSpPr>
        <p:spPr>
          <a:xfrm>
            <a:off x="160964" y="4449306"/>
            <a:ext cx="3546940" cy="707886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000" dirty="0" smtClean="0">
                <a:solidFill>
                  <a:srgbClr val="FF0000"/>
                </a:solidFill>
              </a:rPr>
              <a:t>VO membership and resource</a:t>
            </a:r>
            <a:br>
              <a:rPr lang="en-US" sz="2000" dirty="0" smtClean="0">
                <a:solidFill>
                  <a:srgbClr val="FF0000"/>
                </a:solidFill>
              </a:rPr>
            </a:br>
            <a:r>
              <a:rPr lang="en-US" sz="2000" dirty="0" smtClean="0">
                <a:solidFill>
                  <a:srgbClr val="FF0000"/>
                </a:solidFill>
              </a:rPr>
              <a:t>access with X.509 certificates</a:t>
            </a:r>
            <a:endParaRPr lang="en-GB" sz="2000" dirty="0">
              <a:solidFill>
                <a:srgbClr val="FF0000"/>
              </a:solidFill>
            </a:endParaRPr>
          </a:p>
        </p:txBody>
      </p:sp>
      <p:sp>
        <p:nvSpPr>
          <p:cNvPr id="18" name="Cloud"/>
          <p:cNvSpPr>
            <a:spLocks noChangeAspect="1" noEditPoints="1" noChangeArrowheads="1"/>
          </p:cNvSpPr>
          <p:nvPr/>
        </p:nvSpPr>
        <p:spPr bwMode="auto">
          <a:xfrm>
            <a:off x="6204150" y="3068960"/>
            <a:ext cx="384074" cy="257383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accent1">
              <a:lumMod val="7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solidFill>
                <a:schemeClr val="bg1"/>
              </a:solidFill>
            </a:endParaRPr>
          </a:p>
        </p:txBody>
      </p:sp>
      <p:sp>
        <p:nvSpPr>
          <p:cNvPr id="19" name="Cloud"/>
          <p:cNvSpPr>
            <a:spLocks noChangeAspect="1" noEditPoints="1" noChangeArrowheads="1"/>
          </p:cNvSpPr>
          <p:nvPr/>
        </p:nvSpPr>
        <p:spPr bwMode="auto">
          <a:xfrm>
            <a:off x="5810451" y="4396889"/>
            <a:ext cx="379421" cy="254265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0" name="Cloud"/>
          <p:cNvSpPr>
            <a:spLocks noChangeAspect="1" noEditPoints="1" noChangeArrowheads="1"/>
          </p:cNvSpPr>
          <p:nvPr/>
        </p:nvSpPr>
        <p:spPr bwMode="auto">
          <a:xfrm>
            <a:off x="6508705" y="4293096"/>
            <a:ext cx="458323" cy="307140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FFBE7D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1" name="Cloud"/>
          <p:cNvSpPr>
            <a:spLocks noChangeAspect="1" noEditPoints="1" noChangeArrowheads="1"/>
          </p:cNvSpPr>
          <p:nvPr/>
        </p:nvSpPr>
        <p:spPr bwMode="auto">
          <a:xfrm>
            <a:off x="5292080" y="2883039"/>
            <a:ext cx="379421" cy="254265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2" name="Cloud"/>
          <p:cNvSpPr>
            <a:spLocks noChangeAspect="1" noEditPoints="1" noChangeArrowheads="1"/>
          </p:cNvSpPr>
          <p:nvPr/>
        </p:nvSpPr>
        <p:spPr bwMode="auto">
          <a:xfrm>
            <a:off x="4339652" y="2625657"/>
            <a:ext cx="379421" cy="254265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" name="Rounded Rectangle 1"/>
          <p:cNvSpPr/>
          <p:nvPr/>
        </p:nvSpPr>
        <p:spPr>
          <a:xfrm>
            <a:off x="4067944" y="2470064"/>
            <a:ext cx="2669922" cy="1030944"/>
          </a:xfrm>
          <a:prstGeom prst="roundRect">
            <a:avLst/>
          </a:prstGeom>
          <a:noFill/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ight Arrow 11"/>
          <p:cNvSpPr/>
          <p:nvPr/>
        </p:nvSpPr>
        <p:spPr>
          <a:xfrm rot="1144204">
            <a:off x="2587517" y="2250084"/>
            <a:ext cx="1671743" cy="432048"/>
          </a:xfrm>
          <a:prstGeom prst="rightArrow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Rounded Rectangle 23"/>
          <p:cNvSpPr/>
          <p:nvPr/>
        </p:nvSpPr>
        <p:spPr>
          <a:xfrm>
            <a:off x="5152292" y="2810871"/>
            <a:ext cx="2011996" cy="1992378"/>
          </a:xfrm>
          <a:prstGeom prst="roundRect">
            <a:avLst/>
          </a:prstGeom>
          <a:noFill/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Right Arrow 24"/>
          <p:cNvSpPr/>
          <p:nvPr/>
        </p:nvSpPr>
        <p:spPr>
          <a:xfrm rot="524792">
            <a:off x="2722805" y="3694352"/>
            <a:ext cx="2577872" cy="456548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Cloud"/>
          <p:cNvSpPr>
            <a:spLocks noChangeAspect="1" noEditPoints="1" noChangeArrowheads="1"/>
          </p:cNvSpPr>
          <p:nvPr/>
        </p:nvSpPr>
        <p:spPr bwMode="auto">
          <a:xfrm>
            <a:off x="5488723" y="3717032"/>
            <a:ext cx="379421" cy="254265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63865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  <p:bldP spid="2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ángulo redondeado 88"/>
          <p:cNvSpPr/>
          <p:nvPr/>
        </p:nvSpPr>
        <p:spPr>
          <a:xfrm>
            <a:off x="1943912" y="3861661"/>
            <a:ext cx="3071859" cy="2375651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b" anchorCtr="0"/>
          <a:lstStyle/>
          <a:p>
            <a:pPr algn="ctr"/>
            <a:r>
              <a:rPr lang="en-GB" b="1" dirty="0" smtClean="0"/>
              <a:t>Appliances Marketplace (</a:t>
            </a:r>
            <a:r>
              <a:rPr lang="en-GB" b="1" dirty="0" err="1" smtClean="0"/>
              <a:t>AppDB</a:t>
            </a:r>
            <a:r>
              <a:rPr lang="en-GB" b="1" dirty="0" smtClean="0"/>
              <a:t>)</a:t>
            </a:r>
            <a:endParaRPr lang="en-GB" b="1" dirty="0"/>
          </a:p>
        </p:txBody>
      </p:sp>
      <p:sp>
        <p:nvSpPr>
          <p:cNvPr id="8" name="Rounded Rectangle 7"/>
          <p:cNvSpPr/>
          <p:nvPr/>
        </p:nvSpPr>
        <p:spPr>
          <a:xfrm>
            <a:off x="5292080" y="1124744"/>
            <a:ext cx="3672408" cy="4752528"/>
          </a:xfrm>
          <a:prstGeom prst="roundRect">
            <a:avLst>
              <a:gd name="adj" fmla="val 942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Ins="0" rtlCol="0" anchor="t" anchorCtr="0"/>
          <a:lstStyle/>
          <a:p>
            <a:pPr algn="r"/>
            <a:endParaRPr lang="en-GB" sz="1600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typical user workflow</a:t>
            </a:r>
            <a:endParaRPr lang="en-GB" dirty="0"/>
          </a:p>
        </p:txBody>
      </p:sp>
      <p:sp>
        <p:nvSpPr>
          <p:cNvPr id="4" name="Cloud"/>
          <p:cNvSpPr>
            <a:spLocks noChangeAspect="1" noEditPoints="1" noChangeArrowheads="1"/>
          </p:cNvSpPr>
          <p:nvPr/>
        </p:nvSpPr>
        <p:spPr bwMode="auto">
          <a:xfrm>
            <a:off x="5868144" y="1916832"/>
            <a:ext cx="1561224" cy="1046237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accent1">
              <a:lumMod val="7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solidFill>
                <a:schemeClr val="bg1"/>
              </a:solidFill>
            </a:endParaRPr>
          </a:p>
        </p:txBody>
      </p:sp>
      <p:sp>
        <p:nvSpPr>
          <p:cNvPr id="5" name="Cloud"/>
          <p:cNvSpPr>
            <a:spLocks noChangeAspect="1" noEditPoints="1" noChangeArrowheads="1"/>
          </p:cNvSpPr>
          <p:nvPr/>
        </p:nvSpPr>
        <p:spPr bwMode="auto">
          <a:xfrm>
            <a:off x="7524328" y="4797152"/>
            <a:ext cx="1152128" cy="772086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6" name="Cloud"/>
          <p:cNvSpPr>
            <a:spLocks noChangeAspect="1" noEditPoints="1" noChangeArrowheads="1"/>
          </p:cNvSpPr>
          <p:nvPr/>
        </p:nvSpPr>
        <p:spPr bwMode="auto">
          <a:xfrm>
            <a:off x="5351356" y="3429000"/>
            <a:ext cx="2435263" cy="1631965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" name="Cloud"/>
          <p:cNvSpPr>
            <a:spLocks noChangeAspect="1" noEditPoints="1" noChangeArrowheads="1"/>
          </p:cNvSpPr>
          <p:nvPr/>
        </p:nvSpPr>
        <p:spPr bwMode="auto">
          <a:xfrm>
            <a:off x="7392035" y="2584156"/>
            <a:ext cx="1368152" cy="916852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FFBE7D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" name="Rectangle 8"/>
          <p:cNvSpPr/>
          <p:nvPr/>
        </p:nvSpPr>
        <p:spPr>
          <a:xfrm>
            <a:off x="5405344" y="1124744"/>
            <a:ext cx="344581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dirty="0">
                <a:solidFill>
                  <a:schemeClr val="tx2"/>
                </a:solidFill>
              </a:rPr>
              <a:t>Clouds in your Virtual </a:t>
            </a:r>
            <a:r>
              <a:rPr lang="en-GB" dirty="0" smtClean="0">
                <a:solidFill>
                  <a:schemeClr val="tx2"/>
                </a:solidFill>
              </a:rPr>
              <a:t>Organisation</a:t>
            </a:r>
            <a:br>
              <a:rPr lang="en-GB" dirty="0" smtClean="0">
                <a:solidFill>
                  <a:schemeClr val="tx2"/>
                </a:solidFill>
              </a:rPr>
            </a:br>
            <a:r>
              <a:rPr lang="en-GB" dirty="0" smtClean="0">
                <a:solidFill>
                  <a:schemeClr val="tx2"/>
                </a:solidFill>
              </a:rPr>
              <a:t>(e.g. training.egi.eu)</a:t>
            </a:r>
            <a:endParaRPr lang="en-GB" dirty="0">
              <a:solidFill>
                <a:schemeClr val="tx2"/>
              </a:solidFill>
            </a:endParaRPr>
          </a:p>
        </p:txBody>
      </p:sp>
      <p:sp>
        <p:nvSpPr>
          <p:cNvPr id="11" name="Rettangolo 86"/>
          <p:cNvSpPr/>
          <p:nvPr/>
        </p:nvSpPr>
        <p:spPr bwMode="auto">
          <a:xfrm>
            <a:off x="2135452" y="4129828"/>
            <a:ext cx="2736304" cy="117138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99060" tIns="74295" rIns="99060" bIns="74295" spcCol="1270" anchor="b" anchorCtr="0"/>
          <a:lstStyle/>
          <a:p>
            <a:pPr algn="ctr" defTabSz="1733550">
              <a:lnSpc>
                <a:spcPct val="90000"/>
              </a:lnSpc>
              <a:spcAft>
                <a:spcPct val="35000"/>
              </a:spcAft>
              <a:defRPr/>
            </a:pPr>
            <a:r>
              <a:rPr lang="es-ES" sz="1600" dirty="0" smtClean="0">
                <a:solidFill>
                  <a:schemeClr val="tx2"/>
                </a:solidFill>
              </a:rPr>
              <a:t>Virtual/Software </a:t>
            </a:r>
            <a:r>
              <a:rPr lang="es-ES" sz="1600" dirty="0" err="1" smtClean="0">
                <a:solidFill>
                  <a:schemeClr val="tx2"/>
                </a:solidFill>
              </a:rPr>
              <a:t>Appliances</a:t>
            </a:r>
            <a:r>
              <a:rPr lang="es-ES" sz="1600" dirty="0" smtClean="0">
                <a:solidFill>
                  <a:schemeClr val="tx2"/>
                </a:solidFill>
              </a:rPr>
              <a:t> of </a:t>
            </a:r>
            <a:r>
              <a:rPr lang="es-ES" sz="1600" b="1" dirty="0" err="1" smtClean="0">
                <a:solidFill>
                  <a:schemeClr val="tx2"/>
                </a:solidFill>
              </a:rPr>
              <a:t>your</a:t>
            </a:r>
            <a:r>
              <a:rPr lang="es-ES" sz="1600" b="1" dirty="0" smtClean="0">
                <a:solidFill>
                  <a:schemeClr val="tx2"/>
                </a:solidFill>
              </a:rPr>
              <a:t> Virtual </a:t>
            </a:r>
            <a:r>
              <a:rPr lang="es-ES" sz="1600" b="1" dirty="0" err="1" smtClean="0">
                <a:solidFill>
                  <a:schemeClr val="tx2"/>
                </a:solidFill>
              </a:rPr>
              <a:t>Organisation</a:t>
            </a:r>
            <a:endParaRPr lang="es-ES" sz="1600" b="1" dirty="0">
              <a:solidFill>
                <a:schemeClr val="tx2"/>
              </a:solidFill>
            </a:endParaRPr>
          </a:p>
        </p:txBody>
      </p:sp>
      <p:sp>
        <p:nvSpPr>
          <p:cNvPr id="13" name="Rettangolo 86"/>
          <p:cNvSpPr/>
          <p:nvPr/>
        </p:nvSpPr>
        <p:spPr bwMode="auto">
          <a:xfrm>
            <a:off x="3203848" y="4221088"/>
            <a:ext cx="564340" cy="54559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99060" tIns="74295" rIns="99060" bIns="74295" spcCol="1270" anchor="ctr"/>
          <a:lstStyle/>
          <a:p>
            <a:pPr algn="ctr" defTabSz="1733550">
              <a:lnSpc>
                <a:spcPct val="90000"/>
              </a:lnSpc>
              <a:spcAft>
                <a:spcPct val="35000"/>
              </a:spcAft>
              <a:defRPr/>
            </a:pPr>
            <a:r>
              <a:rPr lang="es-ES" dirty="0" smtClean="0">
                <a:solidFill>
                  <a:schemeClr val="tx1"/>
                </a:solidFill>
              </a:rPr>
              <a:t>VM</a:t>
            </a:r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14" name="Rettangolo 86"/>
          <p:cNvSpPr/>
          <p:nvPr/>
        </p:nvSpPr>
        <p:spPr bwMode="auto">
          <a:xfrm>
            <a:off x="4067944" y="4221088"/>
            <a:ext cx="564340" cy="545599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99060" tIns="74295" rIns="99060" bIns="74295" spcCol="1270" anchor="ctr"/>
          <a:lstStyle/>
          <a:p>
            <a:pPr algn="ctr" defTabSz="1733550">
              <a:lnSpc>
                <a:spcPct val="90000"/>
              </a:lnSpc>
              <a:spcAft>
                <a:spcPct val="35000"/>
              </a:spcAft>
              <a:defRPr/>
            </a:pPr>
            <a:r>
              <a:rPr lang="es-ES" dirty="0" smtClean="0">
                <a:solidFill>
                  <a:schemeClr val="tx1"/>
                </a:solidFill>
              </a:rPr>
              <a:t>VM</a:t>
            </a:r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15" name="Rettangolo 86"/>
          <p:cNvSpPr/>
          <p:nvPr/>
        </p:nvSpPr>
        <p:spPr bwMode="auto">
          <a:xfrm>
            <a:off x="2339752" y="4221088"/>
            <a:ext cx="564340" cy="54559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99060" tIns="74295" rIns="99060" bIns="74295" spcCol="1270" anchor="ctr"/>
          <a:lstStyle/>
          <a:p>
            <a:pPr algn="ctr" defTabSz="1733550">
              <a:lnSpc>
                <a:spcPct val="90000"/>
              </a:lnSpc>
              <a:spcAft>
                <a:spcPct val="35000"/>
              </a:spcAft>
              <a:defRPr/>
            </a:pPr>
            <a:r>
              <a:rPr lang="es-ES" dirty="0" smtClean="0">
                <a:solidFill>
                  <a:schemeClr val="tx1"/>
                </a:solidFill>
              </a:rPr>
              <a:t>VM</a:t>
            </a:r>
            <a:endParaRPr lang="es-ES" dirty="0">
              <a:solidFill>
                <a:schemeClr val="tx1"/>
              </a:solidFill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6121733" y="2564904"/>
            <a:ext cx="864096" cy="245706"/>
            <a:chOff x="1412032" y="4325393"/>
            <a:chExt cx="2448272" cy="696167"/>
          </a:xfrm>
        </p:grpSpPr>
        <p:sp>
          <p:nvSpPr>
            <p:cNvPr id="21" name="Rettangolo 86"/>
            <p:cNvSpPr/>
            <p:nvPr/>
          </p:nvSpPr>
          <p:spPr bwMode="auto">
            <a:xfrm>
              <a:off x="2276128" y="4325393"/>
              <a:ext cx="720080" cy="696167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none" lIns="99060" tIns="74295" rIns="99060" bIns="74295" spcCol="1270" anchor="ctr"/>
            <a:lstStyle/>
            <a:p>
              <a:pPr algn="ctr" defTabSz="17335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900" dirty="0" smtClean="0">
                  <a:solidFill>
                    <a:schemeClr val="tx1"/>
                  </a:solidFill>
                </a:rPr>
                <a:t>VM</a:t>
              </a:r>
              <a:endParaRPr lang="es-ES" sz="900" dirty="0">
                <a:solidFill>
                  <a:schemeClr val="tx1"/>
                </a:solidFill>
              </a:endParaRPr>
            </a:p>
          </p:txBody>
        </p:sp>
        <p:sp>
          <p:nvSpPr>
            <p:cNvPr id="22" name="Rettangolo 86"/>
            <p:cNvSpPr/>
            <p:nvPr/>
          </p:nvSpPr>
          <p:spPr bwMode="auto">
            <a:xfrm>
              <a:off x="3140224" y="4325393"/>
              <a:ext cx="720080" cy="696167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none" lIns="99060" tIns="74295" rIns="99060" bIns="74295" spcCol="1270" anchor="ctr"/>
            <a:lstStyle/>
            <a:p>
              <a:pPr algn="ctr" defTabSz="17335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900" dirty="0" smtClean="0">
                  <a:solidFill>
                    <a:schemeClr val="tx1"/>
                  </a:solidFill>
                </a:rPr>
                <a:t>VM</a:t>
              </a:r>
              <a:endParaRPr lang="es-ES" sz="900" dirty="0">
                <a:solidFill>
                  <a:schemeClr val="tx1"/>
                </a:solidFill>
              </a:endParaRPr>
            </a:p>
          </p:txBody>
        </p:sp>
        <p:sp>
          <p:nvSpPr>
            <p:cNvPr id="23" name="Rettangolo 86"/>
            <p:cNvSpPr/>
            <p:nvPr/>
          </p:nvSpPr>
          <p:spPr bwMode="auto">
            <a:xfrm>
              <a:off x="1412032" y="4325393"/>
              <a:ext cx="720080" cy="696167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none" lIns="99060" tIns="74295" rIns="99060" bIns="74295" spcCol="1270" anchor="ctr"/>
            <a:lstStyle/>
            <a:p>
              <a:pPr algn="ctr" defTabSz="17335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900" dirty="0" smtClean="0">
                  <a:solidFill>
                    <a:schemeClr val="tx1"/>
                  </a:solidFill>
                </a:rPr>
                <a:t>VM</a:t>
              </a:r>
              <a:endParaRPr lang="es-ES" sz="9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7624210" y="3042582"/>
            <a:ext cx="864096" cy="245706"/>
            <a:chOff x="1412032" y="4325393"/>
            <a:chExt cx="2448272" cy="696167"/>
          </a:xfrm>
        </p:grpSpPr>
        <p:sp>
          <p:nvSpPr>
            <p:cNvPr id="25" name="Rettangolo 86"/>
            <p:cNvSpPr/>
            <p:nvPr/>
          </p:nvSpPr>
          <p:spPr bwMode="auto">
            <a:xfrm>
              <a:off x="2276128" y="4325393"/>
              <a:ext cx="720080" cy="696167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none" lIns="99060" tIns="74295" rIns="99060" bIns="74295" spcCol="1270" anchor="ctr"/>
            <a:lstStyle/>
            <a:p>
              <a:pPr algn="ctr" defTabSz="17335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900" dirty="0" smtClean="0">
                  <a:solidFill>
                    <a:schemeClr val="tx1"/>
                  </a:solidFill>
                </a:rPr>
                <a:t>VM</a:t>
              </a:r>
              <a:endParaRPr lang="es-ES" sz="900" dirty="0">
                <a:solidFill>
                  <a:schemeClr val="tx1"/>
                </a:solidFill>
              </a:endParaRPr>
            </a:p>
          </p:txBody>
        </p:sp>
        <p:sp>
          <p:nvSpPr>
            <p:cNvPr id="26" name="Rettangolo 86"/>
            <p:cNvSpPr/>
            <p:nvPr/>
          </p:nvSpPr>
          <p:spPr bwMode="auto">
            <a:xfrm>
              <a:off x="3140224" y="4325393"/>
              <a:ext cx="720080" cy="696167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none" lIns="99060" tIns="74295" rIns="99060" bIns="74295" spcCol="1270" anchor="ctr"/>
            <a:lstStyle/>
            <a:p>
              <a:pPr algn="ctr" defTabSz="17335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900" dirty="0" smtClean="0">
                  <a:solidFill>
                    <a:schemeClr val="tx1"/>
                  </a:solidFill>
                </a:rPr>
                <a:t>VM</a:t>
              </a:r>
              <a:endParaRPr lang="es-ES" sz="900" dirty="0">
                <a:solidFill>
                  <a:schemeClr val="tx1"/>
                </a:solidFill>
              </a:endParaRPr>
            </a:p>
          </p:txBody>
        </p:sp>
        <p:sp>
          <p:nvSpPr>
            <p:cNvPr id="27" name="Rettangolo 86"/>
            <p:cNvSpPr/>
            <p:nvPr/>
          </p:nvSpPr>
          <p:spPr bwMode="auto">
            <a:xfrm>
              <a:off x="1412032" y="4325393"/>
              <a:ext cx="720080" cy="696167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none" lIns="99060" tIns="74295" rIns="99060" bIns="74295" spcCol="1270" anchor="ctr"/>
            <a:lstStyle/>
            <a:p>
              <a:pPr algn="ctr" defTabSz="17335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900" dirty="0" smtClean="0">
                  <a:solidFill>
                    <a:schemeClr val="tx1"/>
                  </a:solidFill>
                </a:rPr>
                <a:t>VM</a:t>
              </a:r>
              <a:endParaRPr lang="es-ES" sz="9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7655653" y="5178355"/>
            <a:ext cx="864096" cy="245706"/>
            <a:chOff x="1412032" y="4325393"/>
            <a:chExt cx="2448272" cy="696167"/>
          </a:xfrm>
        </p:grpSpPr>
        <p:sp>
          <p:nvSpPr>
            <p:cNvPr id="29" name="Rettangolo 86"/>
            <p:cNvSpPr/>
            <p:nvPr/>
          </p:nvSpPr>
          <p:spPr bwMode="auto">
            <a:xfrm>
              <a:off x="2276128" y="4325393"/>
              <a:ext cx="720080" cy="696167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none" lIns="99060" tIns="74295" rIns="99060" bIns="74295" spcCol="1270" anchor="ctr"/>
            <a:lstStyle/>
            <a:p>
              <a:pPr algn="ctr" defTabSz="17335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900" dirty="0" smtClean="0">
                  <a:solidFill>
                    <a:schemeClr val="tx1"/>
                  </a:solidFill>
                </a:rPr>
                <a:t>VM</a:t>
              </a:r>
              <a:endParaRPr lang="es-ES" sz="900" dirty="0">
                <a:solidFill>
                  <a:schemeClr val="tx1"/>
                </a:solidFill>
              </a:endParaRPr>
            </a:p>
          </p:txBody>
        </p:sp>
        <p:sp>
          <p:nvSpPr>
            <p:cNvPr id="30" name="Rettangolo 86"/>
            <p:cNvSpPr/>
            <p:nvPr/>
          </p:nvSpPr>
          <p:spPr bwMode="auto">
            <a:xfrm>
              <a:off x="3140224" y="4325393"/>
              <a:ext cx="720080" cy="696167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none" lIns="99060" tIns="74295" rIns="99060" bIns="74295" spcCol="1270" anchor="ctr"/>
            <a:lstStyle/>
            <a:p>
              <a:pPr algn="ctr" defTabSz="17335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900" dirty="0" smtClean="0">
                  <a:solidFill>
                    <a:schemeClr val="tx1"/>
                  </a:solidFill>
                </a:rPr>
                <a:t>VM</a:t>
              </a:r>
              <a:endParaRPr lang="es-ES" sz="900" dirty="0">
                <a:solidFill>
                  <a:schemeClr val="tx1"/>
                </a:solidFill>
              </a:endParaRPr>
            </a:p>
          </p:txBody>
        </p:sp>
        <p:sp>
          <p:nvSpPr>
            <p:cNvPr id="31" name="Rettangolo 86"/>
            <p:cNvSpPr/>
            <p:nvPr/>
          </p:nvSpPr>
          <p:spPr bwMode="auto">
            <a:xfrm>
              <a:off x="1412032" y="4325393"/>
              <a:ext cx="720080" cy="696167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none" lIns="99060" tIns="74295" rIns="99060" bIns="74295" spcCol="1270" anchor="ctr"/>
            <a:lstStyle/>
            <a:p>
              <a:pPr algn="ctr" defTabSz="17335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900" dirty="0" smtClean="0">
                  <a:solidFill>
                    <a:schemeClr val="tx1"/>
                  </a:solidFill>
                </a:rPr>
                <a:t>VM</a:t>
              </a:r>
              <a:endParaRPr lang="es-ES" sz="9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5879867" y="4335422"/>
            <a:ext cx="864096" cy="245706"/>
            <a:chOff x="1412032" y="4325393"/>
            <a:chExt cx="2448272" cy="696167"/>
          </a:xfrm>
        </p:grpSpPr>
        <p:sp>
          <p:nvSpPr>
            <p:cNvPr id="33" name="Rettangolo 86"/>
            <p:cNvSpPr/>
            <p:nvPr/>
          </p:nvSpPr>
          <p:spPr bwMode="auto">
            <a:xfrm>
              <a:off x="2276128" y="4325393"/>
              <a:ext cx="720080" cy="696167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none" lIns="99060" tIns="74295" rIns="99060" bIns="74295" spcCol="1270" anchor="ctr"/>
            <a:lstStyle/>
            <a:p>
              <a:pPr algn="ctr" defTabSz="17335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900" dirty="0" smtClean="0">
                  <a:solidFill>
                    <a:schemeClr val="tx1"/>
                  </a:solidFill>
                </a:rPr>
                <a:t>VM</a:t>
              </a:r>
              <a:endParaRPr lang="es-ES" sz="900" dirty="0">
                <a:solidFill>
                  <a:schemeClr val="tx1"/>
                </a:solidFill>
              </a:endParaRPr>
            </a:p>
          </p:txBody>
        </p:sp>
        <p:sp>
          <p:nvSpPr>
            <p:cNvPr id="34" name="Rettangolo 86"/>
            <p:cNvSpPr/>
            <p:nvPr/>
          </p:nvSpPr>
          <p:spPr bwMode="auto">
            <a:xfrm>
              <a:off x="3140224" y="4325393"/>
              <a:ext cx="720080" cy="696167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none" lIns="99060" tIns="74295" rIns="99060" bIns="74295" spcCol="1270" anchor="ctr"/>
            <a:lstStyle/>
            <a:p>
              <a:pPr algn="ctr" defTabSz="17335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900" dirty="0" smtClean="0">
                  <a:solidFill>
                    <a:schemeClr val="tx1"/>
                  </a:solidFill>
                </a:rPr>
                <a:t>VM</a:t>
              </a:r>
              <a:endParaRPr lang="es-ES" sz="900" dirty="0">
                <a:solidFill>
                  <a:schemeClr val="tx1"/>
                </a:solidFill>
              </a:endParaRPr>
            </a:p>
          </p:txBody>
        </p:sp>
        <p:sp>
          <p:nvSpPr>
            <p:cNvPr id="35" name="Rettangolo 86"/>
            <p:cNvSpPr/>
            <p:nvPr/>
          </p:nvSpPr>
          <p:spPr bwMode="auto">
            <a:xfrm>
              <a:off x="1412032" y="4325393"/>
              <a:ext cx="720080" cy="696167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none" lIns="99060" tIns="74295" rIns="99060" bIns="74295" spcCol="1270" anchor="ctr"/>
            <a:lstStyle/>
            <a:p>
              <a:pPr algn="ctr" defTabSz="17335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900" dirty="0" smtClean="0">
                  <a:solidFill>
                    <a:schemeClr val="tx1"/>
                  </a:solidFill>
                </a:rPr>
                <a:t>VM</a:t>
              </a:r>
              <a:endParaRPr lang="es-ES" sz="900" dirty="0">
                <a:solidFill>
                  <a:schemeClr val="tx1"/>
                </a:solidFill>
              </a:endParaRPr>
            </a:p>
          </p:txBody>
        </p:sp>
      </p:grpSp>
      <p:pic>
        <p:nvPicPr>
          <p:cNvPr id="36" name="Picture 35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951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07904" y="1745964"/>
            <a:ext cx="576064" cy="576064"/>
          </a:xfrm>
          <a:prstGeom prst="rect">
            <a:avLst/>
          </a:prstGeom>
        </p:spPr>
      </p:pic>
      <p:cxnSp>
        <p:nvCxnSpPr>
          <p:cNvPr id="38" name="Straight Arrow Connector 37"/>
          <p:cNvCxnSpPr/>
          <p:nvPr/>
        </p:nvCxnSpPr>
        <p:spPr>
          <a:xfrm flipH="1">
            <a:off x="3568243" y="2439950"/>
            <a:ext cx="439417" cy="139868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>
            <a:off x="4007660" y="2439950"/>
            <a:ext cx="1563738" cy="123946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4139952" y="2566645"/>
            <a:ext cx="16350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/>
              <a:t>OCCI</a:t>
            </a:r>
            <a:r>
              <a:rPr lang="en-US" dirty="0" smtClean="0"/>
              <a:t> or </a:t>
            </a:r>
            <a:r>
              <a:rPr lang="en-US" b="1" dirty="0" smtClean="0"/>
              <a:t>Nova</a:t>
            </a:r>
            <a:br>
              <a:rPr lang="en-US" b="1" dirty="0" smtClean="0"/>
            </a:br>
            <a:r>
              <a:rPr lang="en-US" dirty="0" smtClean="0"/>
              <a:t>calls (CMD/API)</a:t>
            </a:r>
            <a:endParaRPr lang="en-GB" dirty="0"/>
          </a:p>
        </p:txBody>
      </p:sp>
      <p:sp>
        <p:nvSpPr>
          <p:cNvPr id="44" name="TextBox 43"/>
          <p:cNvSpPr txBox="1"/>
          <p:nvPr/>
        </p:nvSpPr>
        <p:spPr>
          <a:xfrm>
            <a:off x="3169812" y="2276872"/>
            <a:ext cx="8261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 smtClean="0"/>
              <a:t>Visual</a:t>
            </a:r>
            <a:br>
              <a:rPr lang="en-US" dirty="0" smtClean="0"/>
            </a:br>
            <a:r>
              <a:rPr lang="en-US" dirty="0" smtClean="0"/>
              <a:t>lookup</a:t>
            </a:r>
            <a:endParaRPr lang="en-GB" dirty="0"/>
          </a:p>
        </p:txBody>
      </p:sp>
      <p:sp>
        <p:nvSpPr>
          <p:cNvPr id="45" name="Rettangolo 86"/>
          <p:cNvSpPr/>
          <p:nvPr/>
        </p:nvSpPr>
        <p:spPr bwMode="auto">
          <a:xfrm>
            <a:off x="5908816" y="3773092"/>
            <a:ext cx="463384" cy="44799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99060" tIns="74295" rIns="99060" bIns="74295" spcCol="1270" anchor="ctr"/>
          <a:lstStyle/>
          <a:p>
            <a:pPr algn="ctr" defTabSz="1733550">
              <a:lnSpc>
                <a:spcPct val="90000"/>
              </a:lnSpc>
              <a:spcAft>
                <a:spcPct val="35000"/>
              </a:spcAft>
              <a:defRPr/>
            </a:pPr>
            <a:r>
              <a:rPr lang="es-ES" sz="1400" dirty="0" smtClean="0">
                <a:solidFill>
                  <a:schemeClr val="tx1"/>
                </a:solidFill>
              </a:rPr>
              <a:t>VM</a:t>
            </a:r>
            <a:endParaRPr lang="es-ES" sz="1400" dirty="0">
              <a:solidFill>
                <a:schemeClr val="tx1"/>
              </a:solidFill>
            </a:endParaRPr>
          </a:p>
        </p:txBody>
      </p:sp>
      <p:cxnSp>
        <p:nvCxnSpPr>
          <p:cNvPr id="49" name="Straight Arrow Connector 48"/>
          <p:cNvCxnSpPr/>
          <p:nvPr/>
        </p:nvCxnSpPr>
        <p:spPr>
          <a:xfrm>
            <a:off x="1475656" y="2439950"/>
            <a:ext cx="3875700" cy="133314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Rectangle 54"/>
          <p:cNvSpPr/>
          <p:nvPr/>
        </p:nvSpPr>
        <p:spPr>
          <a:xfrm>
            <a:off x="395536" y="1597442"/>
            <a:ext cx="2088232" cy="842508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Application Portal, framework, SaaS, etc..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2101672" y="2998693"/>
            <a:ext cx="16350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/>
              <a:t>OCCI</a:t>
            </a:r>
            <a:r>
              <a:rPr lang="en-US" dirty="0" smtClean="0"/>
              <a:t> or </a:t>
            </a:r>
            <a:r>
              <a:rPr lang="en-US" b="1" dirty="0" smtClean="0"/>
              <a:t>Nova</a:t>
            </a:r>
            <a:br>
              <a:rPr lang="en-US" b="1" dirty="0" smtClean="0"/>
            </a:br>
            <a:r>
              <a:rPr lang="en-US" dirty="0" smtClean="0"/>
              <a:t>calls (CMD/API)</a:t>
            </a:r>
            <a:endParaRPr lang="en-GB" dirty="0"/>
          </a:p>
        </p:txBody>
      </p:sp>
      <p:cxnSp>
        <p:nvCxnSpPr>
          <p:cNvPr id="57" name="Straight Arrow Connector 56"/>
          <p:cNvCxnSpPr>
            <a:stCxn id="55" idx="2"/>
          </p:cNvCxnSpPr>
          <p:nvPr/>
        </p:nvCxnSpPr>
        <p:spPr>
          <a:xfrm>
            <a:off x="1439652" y="2439950"/>
            <a:ext cx="695800" cy="143305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/>
          <p:cNvSpPr txBox="1"/>
          <p:nvPr/>
        </p:nvSpPr>
        <p:spPr>
          <a:xfrm>
            <a:off x="323528" y="3142709"/>
            <a:ext cx="15013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Programmatic</a:t>
            </a:r>
            <a:br>
              <a:rPr lang="en-US" dirty="0" smtClean="0"/>
            </a:br>
            <a:r>
              <a:rPr lang="en-US" dirty="0" smtClean="0"/>
              <a:t>lookup (API)</a:t>
            </a:r>
            <a:endParaRPr lang="en-GB" dirty="0"/>
          </a:p>
        </p:txBody>
      </p:sp>
      <p:pic>
        <p:nvPicPr>
          <p:cNvPr id="64" name="Picture 6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951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15616" y="548680"/>
            <a:ext cx="576064" cy="576064"/>
          </a:xfrm>
          <a:prstGeom prst="rect">
            <a:avLst/>
          </a:prstGeom>
        </p:spPr>
      </p:pic>
      <p:pic>
        <p:nvPicPr>
          <p:cNvPr id="65" name="Picture 64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951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03648" y="548680"/>
            <a:ext cx="576064" cy="576064"/>
          </a:xfrm>
          <a:prstGeom prst="rect">
            <a:avLst/>
          </a:prstGeom>
        </p:spPr>
      </p:pic>
      <p:pic>
        <p:nvPicPr>
          <p:cNvPr id="66" name="Picture 65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951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691680" y="548680"/>
            <a:ext cx="576064" cy="576064"/>
          </a:xfrm>
          <a:prstGeom prst="rect">
            <a:avLst/>
          </a:prstGeom>
        </p:spPr>
      </p:pic>
      <p:cxnSp>
        <p:nvCxnSpPr>
          <p:cNvPr id="67" name="Straight Arrow Connector 66"/>
          <p:cNvCxnSpPr/>
          <p:nvPr/>
        </p:nvCxnSpPr>
        <p:spPr>
          <a:xfrm>
            <a:off x="1619672" y="1124744"/>
            <a:ext cx="0" cy="47269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Rectangular Callout 69"/>
          <p:cNvSpPr/>
          <p:nvPr/>
        </p:nvSpPr>
        <p:spPr>
          <a:xfrm>
            <a:off x="2627784" y="667759"/>
            <a:ext cx="3023834" cy="889033"/>
          </a:xfrm>
          <a:prstGeom prst="wedgeRectCallout">
            <a:avLst>
              <a:gd name="adj1" fmla="val -20654"/>
              <a:gd name="adj2" fmla="val 129157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Exercises today</a:t>
            </a:r>
            <a:endParaRPr lang="en-GB" sz="2800" dirty="0"/>
          </a:p>
        </p:txBody>
      </p:sp>
      <p:sp>
        <p:nvSpPr>
          <p:cNvPr id="71" name="Rectangular Callout 70"/>
          <p:cNvSpPr/>
          <p:nvPr/>
        </p:nvSpPr>
        <p:spPr>
          <a:xfrm>
            <a:off x="2628035" y="667759"/>
            <a:ext cx="3023834" cy="889033"/>
          </a:xfrm>
          <a:prstGeom prst="wedgeRectCallout">
            <a:avLst>
              <a:gd name="adj1" fmla="val 22319"/>
              <a:gd name="adj2" fmla="val 161637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Exercises today</a:t>
            </a:r>
            <a:endParaRPr lang="en-GB" sz="2800" dirty="0"/>
          </a:p>
        </p:txBody>
      </p:sp>
      <p:sp>
        <p:nvSpPr>
          <p:cNvPr id="74" name="Rettangolo 86"/>
          <p:cNvSpPr/>
          <p:nvPr/>
        </p:nvSpPr>
        <p:spPr bwMode="auto">
          <a:xfrm>
            <a:off x="6444208" y="3629076"/>
            <a:ext cx="578734" cy="59201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99060" tIns="74295" rIns="99060" bIns="74295" spcCol="1270" anchor="ctr"/>
          <a:lstStyle/>
          <a:p>
            <a:pPr algn="ctr" defTabSz="1733550">
              <a:lnSpc>
                <a:spcPct val="90000"/>
              </a:lnSpc>
              <a:spcAft>
                <a:spcPct val="35000"/>
              </a:spcAft>
              <a:defRPr/>
            </a:pPr>
            <a:r>
              <a:rPr lang="es-ES" sz="1400" dirty="0" smtClean="0">
                <a:solidFill>
                  <a:schemeClr val="tx1"/>
                </a:solidFill>
              </a:rPr>
              <a:t>VM</a:t>
            </a:r>
            <a:endParaRPr lang="es-ES" sz="1400" dirty="0">
              <a:solidFill>
                <a:schemeClr val="tx1"/>
              </a:solidFill>
            </a:endParaRPr>
          </a:p>
        </p:txBody>
      </p:sp>
      <p:sp>
        <p:nvSpPr>
          <p:cNvPr id="75" name="Rettangolo 86"/>
          <p:cNvSpPr/>
          <p:nvPr/>
        </p:nvSpPr>
        <p:spPr bwMode="auto">
          <a:xfrm>
            <a:off x="7022942" y="3717032"/>
            <a:ext cx="578734" cy="3753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lIns="99060" tIns="74295" rIns="99060" bIns="74295" spcCol="1270" anchor="ctr"/>
          <a:lstStyle/>
          <a:p>
            <a:pPr algn="ctr" defTabSz="1733550">
              <a:lnSpc>
                <a:spcPct val="90000"/>
              </a:lnSpc>
              <a:spcAft>
                <a:spcPct val="35000"/>
              </a:spcAft>
              <a:defRPr/>
            </a:pPr>
            <a:r>
              <a:rPr lang="es-ES" sz="1100" dirty="0" smtClean="0">
                <a:solidFill>
                  <a:schemeClr val="tx1"/>
                </a:solidFill>
              </a:rPr>
              <a:t>Storage</a:t>
            </a:r>
            <a:endParaRPr lang="es-ES" sz="1100" dirty="0">
              <a:solidFill>
                <a:schemeClr val="tx1"/>
              </a:solidFill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7383561" y="2791606"/>
            <a:ext cx="212775" cy="56538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9" name="Rectangle 58"/>
          <p:cNvSpPr/>
          <p:nvPr/>
        </p:nvSpPr>
        <p:spPr>
          <a:xfrm>
            <a:off x="7380312" y="4941168"/>
            <a:ext cx="212775" cy="56538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2" name="Rectangle 61"/>
          <p:cNvSpPr/>
          <p:nvPr/>
        </p:nvSpPr>
        <p:spPr>
          <a:xfrm>
            <a:off x="5868144" y="2215542"/>
            <a:ext cx="212775" cy="56538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3" name="Rectangle 62"/>
          <p:cNvSpPr/>
          <p:nvPr/>
        </p:nvSpPr>
        <p:spPr>
          <a:xfrm>
            <a:off x="5364088" y="3727710"/>
            <a:ext cx="387478" cy="114145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15921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44" grpId="0"/>
      <p:bldP spid="45" grpId="0" animBg="1"/>
      <p:bldP spid="55" grpId="0" animBg="1"/>
      <p:bldP spid="56" grpId="0"/>
      <p:bldP spid="60" grpId="0"/>
      <p:bldP spid="70" grpId="0" animBg="1"/>
      <p:bldP spid="71" grpId="0" animBg="1"/>
      <p:bldP spid="74" grpId="0" animBg="1"/>
      <p:bldP spid="7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Typical usage models</a:t>
            </a:r>
            <a:endParaRPr lang="en-GB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>
          <a:xfrm>
            <a:off x="467544" y="1596928"/>
            <a:ext cx="8424936" cy="4784400"/>
          </a:xfrm>
        </p:spPr>
        <p:txBody>
          <a:bodyPr>
            <a:normAutofit/>
          </a:bodyPr>
          <a:lstStyle/>
          <a:p>
            <a:r>
              <a:rPr lang="en-GB" sz="2400" b="1" dirty="0"/>
              <a:t>Compute and data intensive workloads</a:t>
            </a:r>
            <a:endParaRPr lang="en-GB" sz="2400" dirty="0"/>
          </a:p>
          <a:p>
            <a:pPr lvl="1"/>
            <a:r>
              <a:rPr lang="en-GB" sz="2000" dirty="0"/>
              <a:t>Batch </a:t>
            </a:r>
            <a:r>
              <a:rPr lang="en-GB" sz="2000" dirty="0">
                <a:solidFill>
                  <a:srgbClr val="FF0000"/>
                </a:solidFill>
              </a:rPr>
              <a:t>and interactive </a:t>
            </a:r>
            <a:r>
              <a:rPr lang="en-GB" sz="2000" dirty="0"/>
              <a:t>(e.g. </a:t>
            </a:r>
            <a:r>
              <a:rPr lang="en-GB" sz="2000" dirty="0" err="1" smtClean="0"/>
              <a:t>iPython</a:t>
            </a:r>
            <a:r>
              <a:rPr lang="en-GB" sz="2000" dirty="0" smtClean="0"/>
              <a:t>-Jupiter) </a:t>
            </a:r>
            <a:r>
              <a:rPr lang="en-GB" sz="2000" dirty="0"/>
              <a:t>with scalable and customized environments</a:t>
            </a:r>
          </a:p>
          <a:p>
            <a:r>
              <a:rPr lang="en-GB" sz="2400" b="1" dirty="0" smtClean="0"/>
              <a:t>Service Hosting</a:t>
            </a:r>
            <a:endParaRPr lang="en-GB" sz="2400" dirty="0" smtClean="0"/>
          </a:p>
          <a:p>
            <a:pPr lvl="1"/>
            <a:r>
              <a:rPr lang="en-GB" sz="2000" dirty="0" smtClean="0"/>
              <a:t>Long-running services (e.g. web server, database, application server)</a:t>
            </a:r>
            <a:endParaRPr lang="en-GB" sz="2000" dirty="0"/>
          </a:p>
          <a:p>
            <a:r>
              <a:rPr lang="en-GB" sz="2400" b="1" dirty="0" smtClean="0">
                <a:solidFill>
                  <a:srgbClr val="000000"/>
                </a:solidFill>
              </a:rPr>
              <a:t>Datasets repository</a:t>
            </a:r>
          </a:p>
          <a:p>
            <a:pPr lvl="1"/>
            <a:r>
              <a:rPr lang="en-GB" sz="2000" dirty="0" smtClean="0">
                <a:solidFill>
                  <a:srgbClr val="000000"/>
                </a:solidFill>
              </a:rPr>
              <a:t>Store and manage large datasets (in a storage volume)</a:t>
            </a:r>
            <a:endParaRPr lang="en-GB" sz="2000" dirty="0">
              <a:solidFill>
                <a:srgbClr val="000000"/>
              </a:solidFill>
            </a:endParaRPr>
          </a:p>
          <a:p>
            <a:r>
              <a:rPr lang="en-GB" sz="2400" b="1" dirty="0" smtClean="0"/>
              <a:t>Disposable </a:t>
            </a:r>
            <a:r>
              <a:rPr lang="en-GB" sz="2400" b="1" dirty="0"/>
              <a:t>and testing </a:t>
            </a:r>
            <a:r>
              <a:rPr lang="en-GB" sz="2400" b="1" dirty="0" smtClean="0"/>
              <a:t>environments</a:t>
            </a:r>
          </a:p>
          <a:p>
            <a:pPr lvl="1"/>
            <a:r>
              <a:rPr lang="en-GB" sz="2000" dirty="0" smtClean="0"/>
              <a:t>Host training environments, test applications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31816250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Rectángulo redondeado 90"/>
          <p:cNvSpPr/>
          <p:nvPr/>
        </p:nvSpPr>
        <p:spPr>
          <a:xfrm>
            <a:off x="6372200" y="1738724"/>
            <a:ext cx="2664296" cy="4176464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  <a:prstDash val="dot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9" name="Rectángulo redondeado 37"/>
          <p:cNvSpPr/>
          <p:nvPr/>
        </p:nvSpPr>
        <p:spPr>
          <a:xfrm>
            <a:off x="6732240" y="4221088"/>
            <a:ext cx="2016224" cy="1296144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9" name="Rectángulo redondeado 48"/>
          <p:cNvSpPr/>
          <p:nvPr/>
        </p:nvSpPr>
        <p:spPr>
          <a:xfrm>
            <a:off x="1475656" y="4337138"/>
            <a:ext cx="4104456" cy="1296144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7" name="Rectángulo redondeado 46"/>
          <p:cNvSpPr/>
          <p:nvPr/>
        </p:nvSpPr>
        <p:spPr>
          <a:xfrm>
            <a:off x="2771800" y="2060848"/>
            <a:ext cx="3168352" cy="1368152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9" name="Agrupar 18"/>
          <p:cNvGrpSpPr/>
          <p:nvPr/>
        </p:nvGrpSpPr>
        <p:grpSpPr>
          <a:xfrm>
            <a:off x="3059832" y="2312876"/>
            <a:ext cx="950400" cy="864096"/>
            <a:chOff x="1727146" y="2144589"/>
            <a:chExt cx="950400" cy="864096"/>
          </a:xfrm>
        </p:grpSpPr>
        <p:sp>
          <p:nvSpPr>
            <p:cNvPr id="18" name="Rectángulo 17"/>
            <p:cNvSpPr/>
            <p:nvPr/>
          </p:nvSpPr>
          <p:spPr>
            <a:xfrm>
              <a:off x="1727146" y="2144589"/>
              <a:ext cx="950400" cy="864096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Cubo 15"/>
            <p:cNvSpPr/>
            <p:nvPr/>
          </p:nvSpPr>
          <p:spPr bwMode="auto">
            <a:xfrm>
              <a:off x="1727684" y="2144837"/>
              <a:ext cx="949325" cy="863600"/>
            </a:xfrm>
            <a:prstGeom prst="cube">
              <a:avLst>
                <a:gd name="adj" fmla="val 14745"/>
              </a:avLst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s-ES" dirty="0" smtClean="0"/>
                <a:t>Web </a:t>
              </a:r>
            </a:p>
            <a:p>
              <a:pPr algn="ctr">
                <a:defRPr/>
              </a:pPr>
              <a:r>
                <a:rPr lang="es-ES" dirty="0" smtClean="0"/>
                <a:t>Server</a:t>
              </a:r>
              <a:endParaRPr lang="es-ES" dirty="0"/>
            </a:p>
          </p:txBody>
        </p:sp>
      </p:grp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Combined models</a:t>
            </a:r>
            <a:endParaRPr lang="en-GB" dirty="0"/>
          </a:p>
        </p:txBody>
      </p:sp>
      <p:grpSp>
        <p:nvGrpSpPr>
          <p:cNvPr id="20" name="Agrupar 19"/>
          <p:cNvGrpSpPr/>
          <p:nvPr/>
        </p:nvGrpSpPr>
        <p:grpSpPr>
          <a:xfrm>
            <a:off x="4611036" y="2312876"/>
            <a:ext cx="950400" cy="864096"/>
            <a:chOff x="1727146" y="2144589"/>
            <a:chExt cx="950400" cy="864096"/>
          </a:xfrm>
        </p:grpSpPr>
        <p:sp>
          <p:nvSpPr>
            <p:cNvPr id="21" name="Rectángulo 20"/>
            <p:cNvSpPr/>
            <p:nvPr/>
          </p:nvSpPr>
          <p:spPr>
            <a:xfrm>
              <a:off x="1727146" y="2144589"/>
              <a:ext cx="950400" cy="864096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Cubo 21"/>
            <p:cNvSpPr/>
            <p:nvPr/>
          </p:nvSpPr>
          <p:spPr bwMode="auto">
            <a:xfrm>
              <a:off x="1727684" y="2144837"/>
              <a:ext cx="949325" cy="863600"/>
            </a:xfrm>
            <a:prstGeom prst="cube">
              <a:avLst>
                <a:gd name="adj" fmla="val 14745"/>
              </a:avLst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s-ES" dirty="0" smtClean="0"/>
                <a:t>Data</a:t>
              </a:r>
            </a:p>
            <a:p>
              <a:pPr algn="ctr">
                <a:defRPr/>
              </a:pPr>
              <a:r>
                <a:rPr lang="es-ES" dirty="0" smtClean="0"/>
                <a:t>Server</a:t>
              </a:r>
              <a:endParaRPr lang="es-ES" dirty="0"/>
            </a:p>
          </p:txBody>
        </p:sp>
      </p:grpSp>
      <p:grpSp>
        <p:nvGrpSpPr>
          <p:cNvPr id="50" name="Agrupar 49"/>
          <p:cNvGrpSpPr/>
          <p:nvPr/>
        </p:nvGrpSpPr>
        <p:grpSpPr>
          <a:xfrm>
            <a:off x="1677833" y="4553162"/>
            <a:ext cx="3758712" cy="864096"/>
            <a:chOff x="1907704" y="4517504"/>
            <a:chExt cx="3758712" cy="864096"/>
          </a:xfrm>
        </p:grpSpPr>
        <p:grpSp>
          <p:nvGrpSpPr>
            <p:cNvPr id="23" name="Agrupar 22"/>
            <p:cNvGrpSpPr/>
            <p:nvPr/>
          </p:nvGrpSpPr>
          <p:grpSpPr>
            <a:xfrm>
              <a:off x="1907704" y="4517504"/>
              <a:ext cx="950400" cy="864096"/>
              <a:chOff x="1727146" y="2144589"/>
              <a:chExt cx="950400" cy="864096"/>
            </a:xfrm>
          </p:grpSpPr>
          <p:sp>
            <p:nvSpPr>
              <p:cNvPr id="24" name="Rectángulo 23"/>
              <p:cNvSpPr/>
              <p:nvPr/>
            </p:nvSpPr>
            <p:spPr>
              <a:xfrm>
                <a:off x="1727146" y="2144589"/>
                <a:ext cx="950400" cy="86409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5" name="Cubo 24"/>
              <p:cNvSpPr/>
              <p:nvPr/>
            </p:nvSpPr>
            <p:spPr bwMode="auto">
              <a:xfrm>
                <a:off x="1727684" y="2144837"/>
                <a:ext cx="949325" cy="863600"/>
              </a:xfrm>
              <a:prstGeom prst="cube">
                <a:avLst>
                  <a:gd name="adj" fmla="val 14745"/>
                </a:avLst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s-ES" sz="1600" dirty="0" err="1" smtClean="0"/>
                  <a:t>Worker</a:t>
                </a:r>
                <a:endParaRPr lang="es-ES" sz="1600" dirty="0"/>
              </a:p>
            </p:txBody>
          </p:sp>
        </p:grpSp>
        <p:grpSp>
          <p:nvGrpSpPr>
            <p:cNvPr id="26" name="Agrupar 25"/>
            <p:cNvGrpSpPr/>
            <p:nvPr/>
          </p:nvGrpSpPr>
          <p:grpSpPr>
            <a:xfrm>
              <a:off x="3311860" y="4517504"/>
              <a:ext cx="950400" cy="864096"/>
              <a:chOff x="1727146" y="2144589"/>
              <a:chExt cx="950400" cy="864096"/>
            </a:xfrm>
          </p:grpSpPr>
          <p:sp>
            <p:nvSpPr>
              <p:cNvPr id="27" name="Rectángulo 26"/>
              <p:cNvSpPr/>
              <p:nvPr/>
            </p:nvSpPr>
            <p:spPr>
              <a:xfrm>
                <a:off x="1727146" y="2144589"/>
                <a:ext cx="950400" cy="86409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8" name="Cubo 27"/>
              <p:cNvSpPr/>
              <p:nvPr/>
            </p:nvSpPr>
            <p:spPr bwMode="auto">
              <a:xfrm>
                <a:off x="1727684" y="2144837"/>
                <a:ext cx="949325" cy="863600"/>
              </a:xfrm>
              <a:prstGeom prst="cube">
                <a:avLst>
                  <a:gd name="adj" fmla="val 14745"/>
                </a:avLst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s-ES" sz="1600" dirty="0" err="1" smtClean="0"/>
                  <a:t>Worker</a:t>
                </a:r>
                <a:endParaRPr lang="es-ES" sz="1600" dirty="0"/>
              </a:p>
            </p:txBody>
          </p:sp>
        </p:grpSp>
        <p:grpSp>
          <p:nvGrpSpPr>
            <p:cNvPr id="32" name="Agrupar 31"/>
            <p:cNvGrpSpPr/>
            <p:nvPr/>
          </p:nvGrpSpPr>
          <p:grpSpPr>
            <a:xfrm>
              <a:off x="4716016" y="4517504"/>
              <a:ext cx="950400" cy="864096"/>
              <a:chOff x="1727146" y="2144589"/>
              <a:chExt cx="950400" cy="864096"/>
            </a:xfrm>
          </p:grpSpPr>
          <p:sp>
            <p:nvSpPr>
              <p:cNvPr id="33" name="Rectángulo 32"/>
              <p:cNvSpPr/>
              <p:nvPr/>
            </p:nvSpPr>
            <p:spPr>
              <a:xfrm>
                <a:off x="1727146" y="2144589"/>
                <a:ext cx="950400" cy="86409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4" name="Cubo 33"/>
              <p:cNvSpPr/>
              <p:nvPr/>
            </p:nvSpPr>
            <p:spPr bwMode="auto">
              <a:xfrm>
                <a:off x="1727684" y="2144837"/>
                <a:ext cx="949325" cy="863600"/>
              </a:xfrm>
              <a:prstGeom prst="cube">
                <a:avLst>
                  <a:gd name="adj" fmla="val 14745"/>
                </a:avLst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s-ES" sz="1600" dirty="0" err="1" smtClean="0"/>
                  <a:t>Worker</a:t>
                </a:r>
                <a:endParaRPr lang="es-ES" sz="1600" dirty="0"/>
              </a:p>
            </p:txBody>
          </p:sp>
        </p:grpSp>
      </p:grpSp>
      <p:grpSp>
        <p:nvGrpSpPr>
          <p:cNvPr id="39" name="Agrupar 38"/>
          <p:cNvGrpSpPr/>
          <p:nvPr/>
        </p:nvGrpSpPr>
        <p:grpSpPr>
          <a:xfrm>
            <a:off x="6696236" y="2096852"/>
            <a:ext cx="2025655" cy="1296144"/>
            <a:chOff x="6012160" y="2996952"/>
            <a:chExt cx="2025655" cy="1296144"/>
          </a:xfrm>
        </p:grpSpPr>
        <p:sp>
          <p:nvSpPr>
            <p:cNvPr id="38" name="Rectángulo redondeado 37"/>
            <p:cNvSpPr/>
            <p:nvPr/>
          </p:nvSpPr>
          <p:spPr>
            <a:xfrm>
              <a:off x="6016875" y="2996952"/>
              <a:ext cx="2016224" cy="129614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35" name="Agrupar 2"/>
            <p:cNvGrpSpPr>
              <a:grpSpLocks/>
            </p:cNvGrpSpPr>
            <p:nvPr/>
          </p:nvGrpSpPr>
          <p:grpSpPr bwMode="auto">
            <a:xfrm>
              <a:off x="6012160" y="3226198"/>
              <a:ext cx="2025655" cy="837653"/>
              <a:chOff x="5323241" y="2348880"/>
              <a:chExt cx="2025910" cy="837525"/>
            </a:xfrm>
          </p:grpSpPr>
          <p:pic>
            <p:nvPicPr>
              <p:cNvPr id="36" name="Imagen 8" descr="white-disk.png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323241" y="2348880"/>
                <a:ext cx="1048959" cy="8375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7" name="Imagen 9" descr="white-disk.png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300192" y="2348880"/>
                <a:ext cx="1048959" cy="8375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sp>
        <p:nvSpPr>
          <p:cNvPr id="40" name="CuadroTexto 39"/>
          <p:cNvSpPr txBox="1"/>
          <p:nvPr/>
        </p:nvSpPr>
        <p:spPr>
          <a:xfrm>
            <a:off x="6681604" y="1763524"/>
            <a:ext cx="20705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b="1" dirty="0" smtClean="0"/>
              <a:t> Block Storage RAID</a:t>
            </a:r>
            <a:endParaRPr lang="en-GB" b="1" dirty="0"/>
          </a:p>
        </p:txBody>
      </p:sp>
      <p:cxnSp>
        <p:nvCxnSpPr>
          <p:cNvPr id="42" name="Conector recto de flecha 41"/>
          <p:cNvCxnSpPr>
            <a:stCxn id="36" idx="1"/>
            <a:endCxn id="21" idx="3"/>
          </p:cNvCxnSpPr>
          <p:nvPr/>
        </p:nvCxnSpPr>
        <p:spPr>
          <a:xfrm rot="10800000">
            <a:off x="5561436" y="2744925"/>
            <a:ext cx="1134800" cy="1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5" name="Conector recto 44"/>
          <p:cNvCxnSpPr>
            <a:stCxn id="21" idx="1"/>
            <a:endCxn id="18" idx="3"/>
          </p:cNvCxnSpPr>
          <p:nvPr/>
        </p:nvCxnSpPr>
        <p:spPr>
          <a:xfrm flipH="1">
            <a:off x="4010232" y="2744924"/>
            <a:ext cx="600804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8" name="CuadroTexto 47"/>
          <p:cNvSpPr txBox="1"/>
          <p:nvPr/>
        </p:nvSpPr>
        <p:spPr>
          <a:xfrm>
            <a:off x="3131840" y="1691516"/>
            <a:ext cx="24801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b="1" dirty="0" smtClean="0"/>
              <a:t>Scalable Service hosting</a:t>
            </a:r>
            <a:endParaRPr lang="en-GB" b="1" dirty="0"/>
          </a:p>
        </p:txBody>
      </p:sp>
      <p:sp>
        <p:nvSpPr>
          <p:cNvPr id="51" name="CuadroTexto 50"/>
          <p:cNvSpPr txBox="1"/>
          <p:nvPr/>
        </p:nvSpPr>
        <p:spPr>
          <a:xfrm>
            <a:off x="1518360" y="5579948"/>
            <a:ext cx="40190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b="1" dirty="0" smtClean="0"/>
              <a:t>Scalable Compute and data processing</a:t>
            </a:r>
            <a:endParaRPr lang="en-GB" b="1" dirty="0"/>
          </a:p>
        </p:txBody>
      </p:sp>
      <p:cxnSp>
        <p:nvCxnSpPr>
          <p:cNvPr id="53" name="Conector recto de flecha 52"/>
          <p:cNvCxnSpPr>
            <a:stCxn id="18" idx="2"/>
            <a:endCxn id="49" idx="0"/>
          </p:cNvCxnSpPr>
          <p:nvPr/>
        </p:nvCxnSpPr>
        <p:spPr>
          <a:xfrm flipH="1">
            <a:off x="3527884" y="3176972"/>
            <a:ext cx="7148" cy="116016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56" name="Picture 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426" y="2325824"/>
            <a:ext cx="8382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8" name="Conector recto de flecha 57"/>
          <p:cNvCxnSpPr>
            <a:stCxn id="56" idx="3"/>
            <a:endCxn id="18" idx="1"/>
          </p:cNvCxnSpPr>
          <p:nvPr/>
        </p:nvCxnSpPr>
        <p:spPr>
          <a:xfrm>
            <a:off x="1231626" y="2744924"/>
            <a:ext cx="1828206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1" name="CuadroTexto 60"/>
          <p:cNvSpPr txBox="1"/>
          <p:nvPr/>
        </p:nvSpPr>
        <p:spPr>
          <a:xfrm>
            <a:off x="2627784" y="3717032"/>
            <a:ext cx="8851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i="1" dirty="0" smtClean="0"/>
              <a:t>spawns</a:t>
            </a:r>
            <a:endParaRPr lang="en-GB" i="1" dirty="0"/>
          </a:p>
        </p:txBody>
      </p:sp>
      <p:sp>
        <p:nvSpPr>
          <p:cNvPr id="65" name="Esquina doblada 14"/>
          <p:cNvSpPr/>
          <p:nvPr/>
        </p:nvSpPr>
        <p:spPr bwMode="auto">
          <a:xfrm rot="10800000">
            <a:off x="7261342" y="4437112"/>
            <a:ext cx="494048" cy="548404"/>
          </a:xfrm>
          <a:prstGeom prst="foldedCorner">
            <a:avLst>
              <a:gd name="adj" fmla="val 36264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66" name="Esquina doblada 4"/>
          <p:cNvSpPr/>
          <p:nvPr/>
        </p:nvSpPr>
        <p:spPr bwMode="auto">
          <a:xfrm rot="10800000">
            <a:off x="7371265" y="4601392"/>
            <a:ext cx="492839" cy="548404"/>
          </a:xfrm>
          <a:prstGeom prst="foldedCorner">
            <a:avLst>
              <a:gd name="adj" fmla="val 36264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67" name="Esquina doblada 15"/>
          <p:cNvSpPr/>
          <p:nvPr/>
        </p:nvSpPr>
        <p:spPr bwMode="auto">
          <a:xfrm rot="10800000">
            <a:off x="7535545" y="4765672"/>
            <a:ext cx="492839" cy="548404"/>
          </a:xfrm>
          <a:prstGeom prst="foldedCorner">
            <a:avLst>
              <a:gd name="adj" fmla="val 36264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68" name="CuadroTexto 67"/>
          <p:cNvSpPr txBox="1"/>
          <p:nvPr/>
        </p:nvSpPr>
        <p:spPr>
          <a:xfrm>
            <a:off x="6845825" y="5517232"/>
            <a:ext cx="17586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b="1" dirty="0" smtClean="0"/>
              <a:t> Object Storage*</a:t>
            </a:r>
            <a:endParaRPr lang="en-GB" b="1" dirty="0"/>
          </a:p>
        </p:txBody>
      </p:sp>
      <p:cxnSp>
        <p:nvCxnSpPr>
          <p:cNvPr id="70" name="Conector recto de flecha 69"/>
          <p:cNvCxnSpPr>
            <a:endCxn id="49" idx="3"/>
          </p:cNvCxnSpPr>
          <p:nvPr/>
        </p:nvCxnSpPr>
        <p:spPr>
          <a:xfrm flipH="1">
            <a:off x="5580112" y="4977103"/>
            <a:ext cx="993124" cy="8107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1" name="CuadroTexto 70"/>
          <p:cNvSpPr txBox="1"/>
          <p:nvPr/>
        </p:nvSpPr>
        <p:spPr>
          <a:xfrm>
            <a:off x="293413" y="3140968"/>
            <a:ext cx="10382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smtClean="0"/>
              <a:t>End User</a:t>
            </a:r>
            <a:endParaRPr lang="en-GB" b="1" dirty="0"/>
          </a:p>
        </p:txBody>
      </p:sp>
      <p:cxnSp>
        <p:nvCxnSpPr>
          <p:cNvPr id="78" name="Conector recto de flecha 41"/>
          <p:cNvCxnSpPr>
            <a:stCxn id="22" idx="3"/>
            <a:endCxn id="34" idx="0"/>
          </p:cNvCxnSpPr>
          <p:nvPr/>
        </p:nvCxnSpPr>
        <p:spPr>
          <a:xfrm rot="16200000" flipH="1">
            <a:off x="4335448" y="3863844"/>
            <a:ext cx="1376686" cy="2446"/>
          </a:xfrm>
          <a:prstGeom prst="bentConnector3">
            <a:avLst>
              <a:gd name="adj1" fmla="val 50000"/>
            </a:avLst>
          </a:prstGeom>
          <a:ln>
            <a:prstDash val="sysDash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1" name="CuadroTexto 80"/>
          <p:cNvSpPr txBox="1"/>
          <p:nvPr/>
        </p:nvSpPr>
        <p:spPr>
          <a:xfrm>
            <a:off x="5004048" y="3707740"/>
            <a:ext cx="8568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i="1" dirty="0" smtClean="0"/>
              <a:t>mount</a:t>
            </a:r>
            <a:endParaRPr lang="en-GB" i="1" dirty="0"/>
          </a:p>
        </p:txBody>
      </p:sp>
      <p:sp>
        <p:nvSpPr>
          <p:cNvPr id="82" name="Rectángulo redondeado 81"/>
          <p:cNvSpPr/>
          <p:nvPr/>
        </p:nvSpPr>
        <p:spPr>
          <a:xfrm>
            <a:off x="1979712" y="908720"/>
            <a:ext cx="5542964" cy="504056"/>
          </a:xfrm>
          <a:prstGeom prst="roundRect">
            <a:avLst/>
          </a:prstGeom>
          <a:ln w="38100" cmpd="sng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000" i="1" dirty="0" smtClean="0">
                <a:solidFill>
                  <a:srgbClr val="FF0000"/>
                </a:solidFill>
              </a:rPr>
              <a:t>Combine usage models in a single application</a:t>
            </a:r>
            <a:endParaRPr lang="en-GB" sz="2000" i="1" dirty="0">
              <a:solidFill>
                <a:srgbClr val="FF0000"/>
              </a:solidFill>
            </a:endParaRPr>
          </a:p>
        </p:txBody>
      </p:sp>
      <p:sp>
        <p:nvSpPr>
          <p:cNvPr id="83" name="CuadroTexto 82"/>
          <p:cNvSpPr txBox="1"/>
          <p:nvPr/>
        </p:nvSpPr>
        <p:spPr>
          <a:xfrm>
            <a:off x="5940152" y="2411596"/>
            <a:ext cx="8396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i="1" dirty="0" smtClean="0"/>
              <a:t>attach</a:t>
            </a:r>
            <a:endParaRPr lang="en-GB" i="1" dirty="0"/>
          </a:p>
        </p:txBody>
      </p:sp>
      <p:sp>
        <p:nvSpPr>
          <p:cNvPr id="90" name="CuadroTexto 89"/>
          <p:cNvSpPr txBox="1"/>
          <p:nvPr/>
        </p:nvSpPr>
        <p:spPr>
          <a:xfrm>
            <a:off x="5659559" y="4617529"/>
            <a:ext cx="9534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i="1" dirty="0"/>
              <a:t>a</a:t>
            </a:r>
            <a:r>
              <a:rPr lang="en-GB" i="1" dirty="0" smtClean="0"/>
              <a:t>nalyse</a:t>
            </a:r>
          </a:p>
          <a:p>
            <a:pPr algn="ctr"/>
            <a:r>
              <a:rPr lang="en-GB" i="1" dirty="0" smtClean="0"/>
              <a:t>data</a:t>
            </a:r>
            <a:endParaRPr lang="en-GB" i="1" dirty="0"/>
          </a:p>
        </p:txBody>
      </p:sp>
      <p:sp>
        <p:nvSpPr>
          <p:cNvPr id="3" name="TextBox 2"/>
          <p:cNvSpPr txBox="1"/>
          <p:nvPr/>
        </p:nvSpPr>
        <p:spPr>
          <a:xfrm>
            <a:off x="35496" y="6073551"/>
            <a:ext cx="46742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/>
              <a:t>* Object storage (CDMI or other) is not available on every site</a:t>
            </a:r>
            <a:endParaRPr lang="en-GB" sz="1400" dirty="0"/>
          </a:p>
        </p:txBody>
      </p:sp>
      <p:sp>
        <p:nvSpPr>
          <p:cNvPr id="52" name="TextBox 51"/>
          <p:cNvSpPr txBox="1"/>
          <p:nvPr/>
        </p:nvSpPr>
        <p:spPr>
          <a:xfrm>
            <a:off x="2267744" y="2060848"/>
            <a:ext cx="1212896" cy="40011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GB" sz="2000" dirty="0" smtClean="0">
                <a:solidFill>
                  <a:srgbClr val="FF0000"/>
                </a:solidFill>
              </a:rPr>
              <a:t>Exercise 1</a:t>
            </a:r>
            <a:endParaRPr lang="en-GB" sz="2000" dirty="0">
              <a:solidFill>
                <a:srgbClr val="FF0000"/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5333704" y="2011486"/>
            <a:ext cx="1212896" cy="40011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GB" sz="2000" dirty="0" smtClean="0">
                <a:solidFill>
                  <a:srgbClr val="FF0000"/>
                </a:solidFill>
              </a:rPr>
              <a:t>Exercise 2</a:t>
            </a:r>
            <a:endParaRPr lang="en-GB" sz="2000" dirty="0">
              <a:solidFill>
                <a:srgbClr val="FF0000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3707904" y="3676962"/>
            <a:ext cx="1212896" cy="40011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GB" sz="2000" dirty="0" smtClean="0">
                <a:solidFill>
                  <a:srgbClr val="FF0000"/>
                </a:solidFill>
              </a:rPr>
              <a:t>Exercise 3</a:t>
            </a:r>
            <a:endParaRPr lang="en-GB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35569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54" grpId="0" animBg="1"/>
      <p:bldP spid="5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en-US" dirty="0" smtClean="0"/>
              <a:t>Example: Chipster</a:t>
            </a:r>
            <a:endParaRPr lang="en-GB" altLang="en-US" dirty="0" smtClean="0"/>
          </a:p>
        </p:txBody>
      </p:sp>
      <p:grpSp>
        <p:nvGrpSpPr>
          <p:cNvPr id="37892" name="Gruppo 8"/>
          <p:cNvGrpSpPr>
            <a:grpSpLocks/>
          </p:cNvGrpSpPr>
          <p:nvPr/>
        </p:nvGrpSpPr>
        <p:grpSpPr bwMode="auto">
          <a:xfrm>
            <a:off x="360363" y="1989138"/>
            <a:ext cx="3527425" cy="4208462"/>
            <a:chOff x="4932040" y="1229312"/>
            <a:chExt cx="4104456" cy="5040560"/>
          </a:xfrm>
        </p:grpSpPr>
        <p:sp>
          <p:nvSpPr>
            <p:cNvPr id="10" name="Rectángulo redondeado 47"/>
            <p:cNvSpPr/>
            <p:nvPr/>
          </p:nvSpPr>
          <p:spPr>
            <a:xfrm>
              <a:off x="4932040" y="1229312"/>
              <a:ext cx="4032415" cy="5040560"/>
            </a:xfrm>
            <a:prstGeom prst="roundRect">
              <a:avLst/>
            </a:prstGeom>
            <a:solidFill>
              <a:srgbClr val="FFFFFF"/>
            </a:solidFill>
            <a:ln>
              <a:solidFill>
                <a:schemeClr val="tx1"/>
              </a:solidFill>
              <a:prstDash val="dashDot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dirty="0"/>
            </a:p>
          </p:txBody>
        </p:sp>
        <p:grpSp>
          <p:nvGrpSpPr>
            <p:cNvPr id="37902" name="Agrupar 5"/>
            <p:cNvGrpSpPr>
              <a:grpSpLocks/>
            </p:cNvGrpSpPr>
            <p:nvPr/>
          </p:nvGrpSpPr>
          <p:grpSpPr bwMode="auto">
            <a:xfrm>
              <a:off x="6474201" y="3284984"/>
              <a:ext cx="948127" cy="864096"/>
              <a:chOff x="6572565" y="4041068"/>
              <a:chExt cx="948127" cy="864096"/>
            </a:xfrm>
          </p:grpSpPr>
          <p:sp>
            <p:nvSpPr>
              <p:cNvPr id="31" name="Rectángulo 13"/>
              <p:cNvSpPr/>
              <p:nvPr/>
            </p:nvSpPr>
            <p:spPr>
              <a:xfrm>
                <a:off x="6572807" y="4040788"/>
                <a:ext cx="947609" cy="86512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  <p:sp>
            <p:nvSpPr>
              <p:cNvPr id="32" name="Cubo 31"/>
              <p:cNvSpPr/>
              <p:nvPr/>
            </p:nvSpPr>
            <p:spPr>
              <a:xfrm>
                <a:off x="6572807" y="4040788"/>
                <a:ext cx="947609" cy="865128"/>
              </a:xfrm>
              <a:prstGeom prst="cube">
                <a:avLst>
                  <a:gd name="adj" fmla="val 14745"/>
                </a:avLst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s-ES" sz="1400" dirty="0"/>
                  <a:t>NFS</a:t>
                </a:r>
              </a:p>
              <a:p>
                <a:pPr algn="ctr">
                  <a:defRPr/>
                </a:pPr>
                <a:r>
                  <a:rPr lang="es-ES" sz="1400" dirty="0"/>
                  <a:t>Server</a:t>
                </a:r>
              </a:p>
            </p:txBody>
          </p:sp>
        </p:grpSp>
        <p:cxnSp>
          <p:nvCxnSpPr>
            <p:cNvPr id="12" name="Conector recto 6"/>
            <p:cNvCxnSpPr>
              <a:stCxn id="37920" idx="0"/>
              <a:endCxn id="32" idx="3"/>
            </p:cNvCxnSpPr>
            <p:nvPr/>
          </p:nvCxnSpPr>
          <p:spPr>
            <a:xfrm rot="5400000" flipH="1" flipV="1">
              <a:off x="6340837" y="4037763"/>
              <a:ext cx="431613" cy="655752"/>
            </a:xfrm>
            <a:prstGeom prst="bentConnector3">
              <a:avLst>
                <a:gd name="adj1" fmla="val 50000"/>
              </a:avLst>
            </a:prstGeom>
            <a:ln>
              <a:headEnd type="oval"/>
              <a:tailEnd type="oval"/>
            </a:ln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grpSp>
          <p:nvGrpSpPr>
            <p:cNvPr id="37904" name="Agrupar 29"/>
            <p:cNvGrpSpPr>
              <a:grpSpLocks/>
            </p:cNvGrpSpPr>
            <p:nvPr/>
          </p:nvGrpSpPr>
          <p:grpSpPr bwMode="auto">
            <a:xfrm>
              <a:off x="5580112" y="4581128"/>
              <a:ext cx="2736304" cy="1656184"/>
              <a:chOff x="5652120" y="4725144"/>
              <a:chExt cx="2736304" cy="1656184"/>
            </a:xfrm>
          </p:grpSpPr>
          <p:grpSp>
            <p:nvGrpSpPr>
              <p:cNvPr id="37916" name="Agrupar 24"/>
              <p:cNvGrpSpPr>
                <a:grpSpLocks/>
              </p:cNvGrpSpPr>
              <p:nvPr/>
            </p:nvGrpSpPr>
            <p:grpSpPr bwMode="auto">
              <a:xfrm>
                <a:off x="5652120" y="4725144"/>
                <a:ext cx="1296144" cy="1656184"/>
                <a:chOff x="5436096" y="4725144"/>
                <a:chExt cx="1296144" cy="1656184"/>
              </a:xfrm>
            </p:grpSpPr>
            <p:pic>
              <p:nvPicPr>
                <p:cNvPr id="37920" name="Imagen 15" descr="hard9.png"/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b="19325"/>
                <a:stretch>
                  <a:fillRect/>
                </a:stretch>
              </p:blipFill>
              <p:spPr bwMode="auto">
                <a:xfrm>
                  <a:off x="5436096" y="4725144"/>
                  <a:ext cx="1296144" cy="104566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37921" name="CuadroTexto 20"/>
                <p:cNvSpPr txBox="1">
                  <a:spLocks noChangeArrowheads="1"/>
                </p:cNvSpPr>
                <p:nvPr/>
              </p:nvSpPr>
              <p:spPr bwMode="auto">
                <a:xfrm>
                  <a:off x="5600458" y="5734997"/>
                  <a:ext cx="967420" cy="64633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spcBef>
                      <a:spcPct val="20000"/>
                    </a:spcBef>
                    <a:buClr>
                      <a:schemeClr val="accent2"/>
                    </a:buClr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2"/>
                    </a:buClr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accent2"/>
                    </a:buClr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accent2"/>
                    </a:buClr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accent2"/>
                    </a:buClr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algn="ctr">
                    <a:spcBef>
                      <a:spcPct val="0"/>
                    </a:spcBef>
                    <a:buClrTx/>
                    <a:buFontTx/>
                    <a:buNone/>
                  </a:pPr>
                  <a:r>
                    <a:rPr lang="en-GB" altLang="en-US" sz="1800"/>
                    <a:t>Tools </a:t>
                  </a:r>
                </a:p>
                <a:p>
                  <a:pPr algn="ctr">
                    <a:spcBef>
                      <a:spcPct val="0"/>
                    </a:spcBef>
                    <a:buClrTx/>
                    <a:buFontTx/>
                    <a:buNone/>
                  </a:pPr>
                  <a:r>
                    <a:rPr lang="en-GB" altLang="en-US" sz="1800"/>
                    <a:t>Volume</a:t>
                  </a:r>
                </a:p>
              </p:txBody>
            </p:sp>
          </p:grpSp>
          <p:grpSp>
            <p:nvGrpSpPr>
              <p:cNvPr id="37917" name="Agrupar 23"/>
              <p:cNvGrpSpPr>
                <a:grpSpLocks/>
              </p:cNvGrpSpPr>
              <p:nvPr/>
            </p:nvGrpSpPr>
            <p:grpSpPr bwMode="auto">
              <a:xfrm>
                <a:off x="7092280" y="4725144"/>
                <a:ext cx="1296144" cy="1656184"/>
                <a:chOff x="7092280" y="4725144"/>
                <a:chExt cx="1296144" cy="1656184"/>
              </a:xfrm>
            </p:grpSpPr>
            <p:pic>
              <p:nvPicPr>
                <p:cNvPr id="37918" name="Imagen 21" descr="hard9.png"/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b="19325"/>
                <a:stretch>
                  <a:fillRect/>
                </a:stretch>
              </p:blipFill>
              <p:spPr bwMode="auto">
                <a:xfrm>
                  <a:off x="7092280" y="4725144"/>
                  <a:ext cx="1296144" cy="104566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37919" name="CuadroTexto 22"/>
                <p:cNvSpPr txBox="1">
                  <a:spLocks noChangeArrowheads="1"/>
                </p:cNvSpPr>
                <p:nvPr/>
              </p:nvSpPr>
              <p:spPr bwMode="auto">
                <a:xfrm>
                  <a:off x="7256642" y="5734997"/>
                  <a:ext cx="967420" cy="64633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spcBef>
                      <a:spcPct val="20000"/>
                    </a:spcBef>
                    <a:buClr>
                      <a:schemeClr val="accent2"/>
                    </a:buClr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2"/>
                    </a:buClr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accent2"/>
                    </a:buClr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accent2"/>
                    </a:buClr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accent2"/>
                    </a:buClr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algn="ctr">
                    <a:spcBef>
                      <a:spcPct val="0"/>
                    </a:spcBef>
                    <a:buClrTx/>
                    <a:buFontTx/>
                    <a:buNone/>
                  </a:pPr>
                  <a:r>
                    <a:rPr lang="en-GB" altLang="en-US" sz="1800"/>
                    <a:t>Data</a:t>
                  </a:r>
                </a:p>
                <a:p>
                  <a:pPr algn="ctr">
                    <a:spcBef>
                      <a:spcPct val="0"/>
                    </a:spcBef>
                    <a:buClrTx/>
                    <a:buFontTx/>
                    <a:buNone/>
                  </a:pPr>
                  <a:r>
                    <a:rPr lang="en-GB" altLang="en-US" sz="1800"/>
                    <a:t>Volume</a:t>
                  </a:r>
                </a:p>
              </p:txBody>
            </p:sp>
          </p:grpSp>
        </p:grpSp>
        <p:cxnSp>
          <p:nvCxnSpPr>
            <p:cNvPr id="14" name="Conector recto 6"/>
            <p:cNvCxnSpPr>
              <a:stCxn id="37918" idx="0"/>
              <a:endCxn id="32" idx="3"/>
            </p:cNvCxnSpPr>
            <p:nvPr/>
          </p:nvCxnSpPr>
          <p:spPr>
            <a:xfrm rot="16200000" flipV="1">
              <a:off x="7060317" y="3974035"/>
              <a:ext cx="431613" cy="783209"/>
            </a:xfrm>
            <a:prstGeom prst="bentConnector3">
              <a:avLst>
                <a:gd name="adj1" fmla="val 50000"/>
              </a:avLst>
            </a:prstGeom>
            <a:ln>
              <a:headEnd type="oval"/>
              <a:tailEnd type="oval"/>
            </a:ln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grpSp>
          <p:nvGrpSpPr>
            <p:cNvPr id="37906" name="Agrupar 36"/>
            <p:cNvGrpSpPr>
              <a:grpSpLocks/>
            </p:cNvGrpSpPr>
            <p:nvPr/>
          </p:nvGrpSpPr>
          <p:grpSpPr bwMode="auto">
            <a:xfrm>
              <a:off x="5292080" y="1412776"/>
              <a:ext cx="3312368" cy="1152128"/>
              <a:chOff x="5292080" y="1484784"/>
              <a:chExt cx="3312368" cy="1152128"/>
            </a:xfrm>
          </p:grpSpPr>
          <p:grpSp>
            <p:nvGrpSpPr>
              <p:cNvPr id="37910" name="Agrupar 30"/>
              <p:cNvGrpSpPr>
                <a:grpSpLocks/>
              </p:cNvGrpSpPr>
              <p:nvPr/>
            </p:nvGrpSpPr>
            <p:grpSpPr bwMode="auto">
              <a:xfrm>
                <a:off x="5292080" y="1484784"/>
                <a:ext cx="1224136" cy="1152128"/>
                <a:chOff x="6572565" y="4041068"/>
                <a:chExt cx="948127" cy="864096"/>
              </a:xfrm>
            </p:grpSpPr>
            <p:sp>
              <p:nvSpPr>
                <p:cNvPr id="23" name="Rectángulo 31"/>
                <p:cNvSpPr/>
                <p:nvPr/>
              </p:nvSpPr>
              <p:spPr>
                <a:xfrm>
                  <a:off x="6572690" y="4040369"/>
                  <a:ext cx="948554" cy="8641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GB"/>
                </a:p>
              </p:txBody>
            </p:sp>
            <p:sp>
              <p:nvSpPr>
                <p:cNvPr id="24" name="Cubo 23"/>
                <p:cNvSpPr/>
                <p:nvPr/>
              </p:nvSpPr>
              <p:spPr>
                <a:xfrm>
                  <a:off x="6572690" y="4040369"/>
                  <a:ext cx="948554" cy="864178"/>
                </a:xfrm>
                <a:prstGeom prst="cube">
                  <a:avLst>
                    <a:gd name="adj" fmla="val 14745"/>
                  </a:avLst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s-ES" sz="1500" dirty="0" err="1"/>
                    <a:t>Chipster</a:t>
                  </a:r>
                  <a:endParaRPr lang="es-ES" sz="1500" dirty="0"/>
                </a:p>
                <a:p>
                  <a:pPr algn="ctr">
                    <a:defRPr/>
                  </a:pPr>
                  <a:r>
                    <a:rPr lang="es-ES" sz="1500" dirty="0"/>
                    <a:t>VM</a:t>
                  </a:r>
                </a:p>
              </p:txBody>
            </p:sp>
          </p:grpSp>
          <p:grpSp>
            <p:nvGrpSpPr>
              <p:cNvPr id="37911" name="Agrupar 33"/>
              <p:cNvGrpSpPr>
                <a:grpSpLocks/>
              </p:cNvGrpSpPr>
              <p:nvPr/>
            </p:nvGrpSpPr>
            <p:grpSpPr bwMode="auto">
              <a:xfrm>
                <a:off x="7380312" y="1484784"/>
                <a:ext cx="1224136" cy="1152128"/>
                <a:chOff x="6572565" y="4041068"/>
                <a:chExt cx="948127" cy="864096"/>
              </a:xfrm>
            </p:grpSpPr>
            <p:sp>
              <p:nvSpPr>
                <p:cNvPr id="21" name="Rectángulo 34"/>
                <p:cNvSpPr/>
                <p:nvPr/>
              </p:nvSpPr>
              <p:spPr>
                <a:xfrm>
                  <a:off x="6571987" y="4040369"/>
                  <a:ext cx="948554" cy="8641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GB"/>
                </a:p>
              </p:txBody>
            </p:sp>
            <p:sp>
              <p:nvSpPr>
                <p:cNvPr id="22" name="Cubo 21"/>
                <p:cNvSpPr/>
                <p:nvPr/>
              </p:nvSpPr>
              <p:spPr>
                <a:xfrm>
                  <a:off x="6571987" y="4040369"/>
                  <a:ext cx="948554" cy="864178"/>
                </a:xfrm>
                <a:prstGeom prst="cube">
                  <a:avLst>
                    <a:gd name="adj" fmla="val 14745"/>
                  </a:avLst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s-ES" sz="1500" dirty="0" err="1"/>
                    <a:t>Chipster</a:t>
                  </a:r>
                  <a:endParaRPr lang="es-ES" sz="1500" dirty="0"/>
                </a:p>
                <a:p>
                  <a:pPr algn="ctr">
                    <a:defRPr/>
                  </a:pPr>
                  <a:r>
                    <a:rPr lang="es-ES" sz="1500" dirty="0"/>
                    <a:t>VM</a:t>
                  </a:r>
                </a:p>
              </p:txBody>
            </p:sp>
          </p:grpSp>
        </p:grpSp>
        <p:cxnSp>
          <p:nvCxnSpPr>
            <p:cNvPr id="16" name="Conector recto 6"/>
            <p:cNvCxnSpPr>
              <a:stCxn id="24" idx="3"/>
              <a:endCxn id="31" idx="0"/>
            </p:cNvCxnSpPr>
            <p:nvPr/>
          </p:nvCxnSpPr>
          <p:spPr>
            <a:xfrm rot="16200000" flipH="1">
              <a:off x="6023620" y="2359153"/>
              <a:ext cx="720623" cy="1130480"/>
            </a:xfrm>
            <a:prstGeom prst="bentConnector3">
              <a:avLst>
                <a:gd name="adj1" fmla="val 50000"/>
              </a:avLst>
            </a:prstGeom>
            <a:ln>
              <a:headEnd type="oval"/>
              <a:tailEnd type="oval"/>
            </a:ln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7" name="Conector recto 6"/>
            <p:cNvCxnSpPr>
              <a:stCxn id="21" idx="2"/>
              <a:endCxn id="31" idx="0"/>
            </p:cNvCxnSpPr>
            <p:nvPr/>
          </p:nvCxnSpPr>
          <p:spPr>
            <a:xfrm rot="5400000">
              <a:off x="7110691" y="2402561"/>
              <a:ext cx="720623" cy="1043662"/>
            </a:xfrm>
            <a:prstGeom prst="bentConnector3">
              <a:avLst>
                <a:gd name="adj1" fmla="val 50000"/>
              </a:avLst>
            </a:prstGeom>
            <a:ln>
              <a:headEnd type="oval"/>
              <a:tailEnd type="oval"/>
            </a:ln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18" name="CuadroTexto 48"/>
            <p:cNvSpPr txBox="1"/>
            <p:nvPr/>
          </p:nvSpPr>
          <p:spPr>
            <a:xfrm>
              <a:off x="8574831" y="2276872"/>
              <a:ext cx="461665" cy="3530699"/>
            </a:xfrm>
            <a:prstGeom prst="rect">
              <a:avLst/>
            </a:prstGeom>
            <a:noFill/>
          </p:spPr>
          <p:txBody>
            <a:bodyPr vert="vert270" wrap="none">
              <a:spAutoFit/>
            </a:bodyPr>
            <a:lstStyle/>
            <a:p>
              <a:pPr>
                <a:defRPr/>
              </a:pPr>
              <a:r>
                <a:rPr lang="en-GB" dirty="0"/>
                <a:t>EGI </a:t>
              </a:r>
              <a:r>
                <a:rPr lang="en-GB" dirty="0" err="1"/>
                <a:t>FedCloud</a:t>
              </a:r>
              <a:r>
                <a:rPr lang="en-GB" dirty="0"/>
                <a:t> Resource Provider</a:t>
              </a:r>
            </a:p>
          </p:txBody>
        </p:sp>
      </p:grpSp>
      <p:sp>
        <p:nvSpPr>
          <p:cNvPr id="37893" name="Marcador de contenido 2"/>
          <p:cNvSpPr txBox="1">
            <a:spLocks/>
          </p:cNvSpPr>
          <p:nvPr/>
        </p:nvSpPr>
        <p:spPr bwMode="auto">
          <a:xfrm>
            <a:off x="68263" y="1127125"/>
            <a:ext cx="889635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lvl="1">
              <a:buFont typeface="Arial" panose="020B0604020202020204" pitchFamily="34" charset="0"/>
              <a:buNone/>
            </a:pPr>
            <a:r>
              <a:rPr lang="en-GB" altLang="en-US" sz="2400" dirty="0"/>
              <a:t>Analysis software contains over 300 analysis tools for NGS, microarray, proteomics and sequence data.</a:t>
            </a:r>
            <a:endParaRPr lang="en-GB" altLang="en-US" sz="2600" dirty="0"/>
          </a:p>
        </p:txBody>
      </p:sp>
      <p:grpSp>
        <p:nvGrpSpPr>
          <p:cNvPr id="37894" name="Gruppo 33"/>
          <p:cNvGrpSpPr>
            <a:grpSpLocks/>
          </p:cNvGrpSpPr>
          <p:nvPr/>
        </p:nvGrpSpPr>
        <p:grpSpPr bwMode="auto">
          <a:xfrm>
            <a:off x="4395788" y="2205038"/>
            <a:ext cx="4856162" cy="3692525"/>
            <a:chOff x="4212085" y="2204864"/>
            <a:chExt cx="5088073" cy="2263800"/>
          </a:xfrm>
        </p:grpSpPr>
        <p:graphicFrame>
          <p:nvGraphicFramePr>
            <p:cNvPr id="35" name="Diagrama 5"/>
            <p:cNvGraphicFramePr/>
            <p:nvPr/>
          </p:nvGraphicFramePr>
          <p:xfrm>
            <a:off x="4212085" y="2204864"/>
            <a:ext cx="4752528" cy="2263800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grpSp>
          <p:nvGrpSpPr>
            <p:cNvPr id="37898" name="Gruppo 35"/>
            <p:cNvGrpSpPr>
              <a:grpSpLocks/>
            </p:cNvGrpSpPr>
            <p:nvPr/>
          </p:nvGrpSpPr>
          <p:grpSpPr bwMode="auto">
            <a:xfrm>
              <a:off x="6286235" y="3797115"/>
              <a:ext cx="3013923" cy="583955"/>
              <a:chOff x="2074149" y="839638"/>
              <a:chExt cx="3013923" cy="583955"/>
            </a:xfrm>
          </p:grpSpPr>
          <p:sp>
            <p:nvSpPr>
              <p:cNvPr id="37" name="Rettangolo con angoli arrotondati sullo stesso lato 36"/>
              <p:cNvSpPr/>
              <p:nvPr/>
            </p:nvSpPr>
            <p:spPr>
              <a:xfrm rot="5400000">
                <a:off x="3139435" y="-189054"/>
                <a:ext cx="583955" cy="2641340"/>
              </a:xfrm>
              <a:prstGeom prst="round2SameRect">
                <a:avLst/>
              </a:prstGeom>
            </p:spPr>
            <p:style>
              <a:lnRef idx="2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38" name="Rettangolo 37"/>
              <p:cNvSpPr/>
              <p:nvPr/>
            </p:nvSpPr>
            <p:spPr>
              <a:xfrm>
                <a:off x="2074149" y="867863"/>
                <a:ext cx="3013923" cy="527506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lIns="247650" tIns="123825" rIns="247650" bIns="123825" spcCol="1270" anchor="ctr"/>
              <a:lstStyle/>
              <a:p>
                <a:pPr marL="171450" lvl="1" indent="-171450" defTabSz="711200">
                  <a:lnSpc>
                    <a:spcPct val="90000"/>
                  </a:lnSpc>
                  <a:spcAft>
                    <a:spcPct val="15000"/>
                  </a:spcAft>
                  <a:buFontTx/>
                  <a:buChar char="••"/>
                  <a:defRPr/>
                </a:pPr>
                <a:r>
                  <a:rPr lang="it-IT" sz="1400" b="1" dirty="0" err="1"/>
                  <a:t>Complex</a:t>
                </a:r>
                <a:r>
                  <a:rPr lang="it-IT" sz="1400" b="1" dirty="0"/>
                  <a:t> </a:t>
                </a:r>
                <a:r>
                  <a:rPr lang="it-IT" sz="1400" b="1" dirty="0" err="1"/>
                  <a:t>deployment</a:t>
                </a:r>
                <a:r>
                  <a:rPr lang="it-IT" sz="1400" b="1" dirty="0"/>
                  <a:t> </a:t>
                </a:r>
                <a:r>
                  <a:rPr lang="it-IT" sz="1400" b="1" dirty="0" err="1"/>
                  <a:t>through</a:t>
                </a:r>
                <a:r>
                  <a:rPr lang="it-IT" sz="1400" b="1" dirty="0"/>
                  <a:t> </a:t>
                </a:r>
                <a:r>
                  <a:rPr lang="it-IT" sz="1400" b="1" dirty="0" err="1"/>
                  <a:t>contextualisation</a:t>
                </a:r>
                <a:endParaRPr lang="it-IT" sz="1400" b="1" dirty="0"/>
              </a:p>
              <a:p>
                <a:pPr marL="171450" lvl="1" indent="-171450" defTabSz="711200">
                  <a:lnSpc>
                    <a:spcPct val="90000"/>
                  </a:lnSpc>
                  <a:spcAft>
                    <a:spcPct val="15000"/>
                  </a:spcAft>
                  <a:buFontTx/>
                  <a:buChar char="••"/>
                  <a:defRPr/>
                </a:pPr>
                <a:r>
                  <a:rPr lang="en-GB" sz="1400" b="1" dirty="0"/>
                  <a:t>shared block storage exported as NFS</a:t>
                </a:r>
                <a:r>
                  <a:rPr lang="it-IT" sz="1400" b="1" dirty="0"/>
                  <a:t> up to 1 TB</a:t>
                </a:r>
                <a:endParaRPr lang="en-GB" sz="1400" b="1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0200959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en-US" dirty="0" smtClean="0"/>
              <a:t>Example: READemption</a:t>
            </a:r>
            <a:endParaRPr lang="en-GB" altLang="en-US" dirty="0" smtClean="0"/>
          </a:p>
        </p:txBody>
      </p:sp>
      <p:pic>
        <p:nvPicPr>
          <p:cNvPr id="3891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62625"/>
            <a:ext cx="2495550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2070100"/>
            <a:ext cx="3527425" cy="3484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8" name="Rectangle 5"/>
          <p:cNvSpPr>
            <a:spLocks noChangeArrowheads="1"/>
          </p:cNvSpPr>
          <p:nvPr/>
        </p:nvSpPr>
        <p:spPr bwMode="auto">
          <a:xfrm>
            <a:off x="-23813" y="5589588"/>
            <a:ext cx="237331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GB" altLang="en-US" sz="1400"/>
              <a:t>Source: Konrad U. F</a:t>
            </a:r>
            <a:r>
              <a:rPr lang="hu-HU" altLang="en-US" sz="1400"/>
              <a:t>ö</a:t>
            </a:r>
            <a:r>
              <a:rPr lang="en-GB" altLang="en-US" sz="1400"/>
              <a:t>rstner</a:t>
            </a:r>
          </a:p>
        </p:txBody>
      </p:sp>
      <p:sp>
        <p:nvSpPr>
          <p:cNvPr id="38919" name="Marcador de contenido 2"/>
          <p:cNvSpPr txBox="1">
            <a:spLocks/>
          </p:cNvSpPr>
          <p:nvPr/>
        </p:nvSpPr>
        <p:spPr bwMode="auto">
          <a:xfrm>
            <a:off x="68263" y="1127125"/>
            <a:ext cx="889635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lvl="1">
              <a:buFont typeface="Arial" panose="020B0604020202020204" pitchFamily="34" charset="0"/>
              <a:buNone/>
            </a:pPr>
            <a:r>
              <a:rPr lang="en-GB" altLang="en-US" sz="2600"/>
              <a:t>Pipeline for the computational evaluation of RNA-Seq. data</a:t>
            </a:r>
          </a:p>
        </p:txBody>
      </p:sp>
      <p:grpSp>
        <p:nvGrpSpPr>
          <p:cNvPr id="38920" name="Gruppo 16"/>
          <p:cNvGrpSpPr>
            <a:grpSpLocks/>
          </p:cNvGrpSpPr>
          <p:nvPr/>
        </p:nvGrpSpPr>
        <p:grpSpPr bwMode="auto">
          <a:xfrm>
            <a:off x="4395788" y="2205038"/>
            <a:ext cx="4856162" cy="3692525"/>
            <a:chOff x="4212085" y="2204864"/>
            <a:chExt cx="5088073" cy="2263800"/>
          </a:xfrm>
        </p:grpSpPr>
        <p:graphicFrame>
          <p:nvGraphicFramePr>
            <p:cNvPr id="12" name="Diagrama 5"/>
            <p:cNvGraphicFramePr/>
            <p:nvPr/>
          </p:nvGraphicFramePr>
          <p:xfrm>
            <a:off x="4212085" y="2204864"/>
            <a:ext cx="4752528" cy="2263800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4" r:lo="rId5" r:qs="rId6" r:cs="rId7"/>
            </a:graphicData>
          </a:graphic>
        </p:graphicFrame>
        <p:grpSp>
          <p:nvGrpSpPr>
            <p:cNvPr id="38924" name="Gruppo 13"/>
            <p:cNvGrpSpPr>
              <a:grpSpLocks/>
            </p:cNvGrpSpPr>
            <p:nvPr/>
          </p:nvGrpSpPr>
          <p:grpSpPr bwMode="auto">
            <a:xfrm>
              <a:off x="6286235" y="3797115"/>
              <a:ext cx="3013923" cy="583955"/>
              <a:chOff x="2074149" y="839638"/>
              <a:chExt cx="3013923" cy="583955"/>
            </a:xfrm>
          </p:grpSpPr>
          <p:sp>
            <p:nvSpPr>
              <p:cNvPr id="15" name="Rettangolo con angoli arrotondati sullo stesso lato 14"/>
              <p:cNvSpPr/>
              <p:nvPr/>
            </p:nvSpPr>
            <p:spPr>
              <a:xfrm rot="5400000">
                <a:off x="3139435" y="-189054"/>
                <a:ext cx="583955" cy="2641340"/>
              </a:xfrm>
              <a:prstGeom prst="round2SameRect">
                <a:avLst/>
              </a:prstGeom>
            </p:spPr>
            <p:style>
              <a:lnRef idx="2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6" name="Rettangolo 15"/>
              <p:cNvSpPr/>
              <p:nvPr/>
            </p:nvSpPr>
            <p:spPr>
              <a:xfrm>
                <a:off x="2074149" y="867863"/>
                <a:ext cx="3013923" cy="527506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lIns="247650" tIns="123825" rIns="247650" bIns="123825" spcCol="1270" anchor="ctr"/>
              <a:lstStyle/>
              <a:p>
                <a:pPr marL="171450" lvl="1" indent="-171450" defTabSz="711200">
                  <a:lnSpc>
                    <a:spcPct val="90000"/>
                  </a:lnSpc>
                  <a:spcAft>
                    <a:spcPct val="15000"/>
                  </a:spcAft>
                  <a:buFontTx/>
                  <a:buChar char="••"/>
                  <a:defRPr/>
                </a:pPr>
                <a:r>
                  <a:rPr lang="it-IT" sz="1600" b="1" dirty="0" err="1"/>
                  <a:t>VMs</a:t>
                </a:r>
                <a:r>
                  <a:rPr lang="it-IT" sz="1600" b="1" dirty="0"/>
                  <a:t> with 24 </a:t>
                </a:r>
                <a:r>
                  <a:rPr lang="it-IT" sz="1600" b="1" dirty="0" err="1"/>
                  <a:t>cores</a:t>
                </a:r>
                <a:r>
                  <a:rPr lang="it-IT" sz="1600" b="1" dirty="0"/>
                  <a:t>, 128 GB of RAM</a:t>
                </a:r>
              </a:p>
              <a:p>
                <a:pPr marL="171450" lvl="1" indent="-171450" defTabSz="711200">
                  <a:lnSpc>
                    <a:spcPct val="90000"/>
                  </a:lnSpc>
                  <a:spcAft>
                    <a:spcPct val="15000"/>
                  </a:spcAft>
                  <a:buFontTx/>
                  <a:buChar char="••"/>
                  <a:defRPr/>
                </a:pPr>
                <a:r>
                  <a:rPr lang="it-IT" sz="1600" b="1" dirty="0" err="1"/>
                  <a:t>Block</a:t>
                </a:r>
                <a:r>
                  <a:rPr lang="it-IT" sz="1600" b="1" dirty="0"/>
                  <a:t> </a:t>
                </a:r>
                <a:r>
                  <a:rPr lang="it-IT" sz="1600" b="1" dirty="0" err="1"/>
                  <a:t>storage</a:t>
                </a:r>
                <a:r>
                  <a:rPr lang="it-IT" sz="1600" b="1" dirty="0"/>
                  <a:t> up to 3 TB</a:t>
                </a:r>
                <a:endParaRPr lang="en-GB" sz="1600" b="1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5474955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altLang="en-US" dirty="0" smtClean="0"/>
              <a:t>Example: JAMS</a:t>
            </a:r>
            <a:br>
              <a:rPr lang="en-GB" altLang="en-US" dirty="0" smtClean="0"/>
            </a:br>
            <a:r>
              <a:rPr lang="en-GB" altLang="en-US" dirty="0" smtClean="0"/>
              <a:t>Jena Adaptable Modelling System</a:t>
            </a:r>
          </a:p>
        </p:txBody>
      </p:sp>
      <p:sp>
        <p:nvSpPr>
          <p:cNvPr id="39940" name="Marcador de contenido 2"/>
          <p:cNvSpPr txBox="1">
            <a:spLocks/>
          </p:cNvSpPr>
          <p:nvPr/>
        </p:nvSpPr>
        <p:spPr bwMode="auto">
          <a:xfrm>
            <a:off x="35496" y="1268561"/>
            <a:ext cx="9075737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lvl="1" algn="ctr">
              <a:buFont typeface="Arial" panose="020B0604020202020204" pitchFamily="34" charset="0"/>
              <a:buNone/>
            </a:pPr>
            <a:r>
              <a:rPr lang="en-GB" altLang="en-US" sz="2400" dirty="0"/>
              <a:t>Platform for process-based hydrological model development</a:t>
            </a:r>
          </a:p>
        </p:txBody>
      </p:sp>
      <p:grpSp>
        <p:nvGrpSpPr>
          <p:cNvPr id="39941" name="Gruppo 6"/>
          <p:cNvGrpSpPr>
            <a:grpSpLocks/>
          </p:cNvGrpSpPr>
          <p:nvPr/>
        </p:nvGrpSpPr>
        <p:grpSpPr bwMode="auto">
          <a:xfrm>
            <a:off x="4395788" y="2205038"/>
            <a:ext cx="4856162" cy="3692525"/>
            <a:chOff x="4212085" y="2204864"/>
            <a:chExt cx="5088073" cy="2263800"/>
          </a:xfrm>
        </p:grpSpPr>
        <p:graphicFrame>
          <p:nvGraphicFramePr>
            <p:cNvPr id="8" name="Diagrama 5"/>
            <p:cNvGraphicFramePr/>
            <p:nvPr/>
          </p:nvGraphicFramePr>
          <p:xfrm>
            <a:off x="4212085" y="2204864"/>
            <a:ext cx="4752528" cy="2263800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grpSp>
          <p:nvGrpSpPr>
            <p:cNvPr id="39947" name="Gruppo 8"/>
            <p:cNvGrpSpPr>
              <a:grpSpLocks/>
            </p:cNvGrpSpPr>
            <p:nvPr/>
          </p:nvGrpSpPr>
          <p:grpSpPr bwMode="auto">
            <a:xfrm>
              <a:off x="6286235" y="3797115"/>
              <a:ext cx="3013923" cy="583955"/>
              <a:chOff x="2074149" y="839638"/>
              <a:chExt cx="3013923" cy="583955"/>
            </a:xfrm>
          </p:grpSpPr>
          <p:sp>
            <p:nvSpPr>
              <p:cNvPr id="10" name="Rettangolo con angoli arrotondati sullo stesso lato 9"/>
              <p:cNvSpPr/>
              <p:nvPr/>
            </p:nvSpPr>
            <p:spPr>
              <a:xfrm rot="5400000">
                <a:off x="3139435" y="-189054"/>
                <a:ext cx="583955" cy="2641340"/>
              </a:xfrm>
              <a:prstGeom prst="round2SameRect">
                <a:avLst/>
              </a:prstGeom>
            </p:spPr>
            <p:style>
              <a:lnRef idx="2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1" name="Rettangolo 10"/>
              <p:cNvSpPr/>
              <p:nvPr/>
            </p:nvSpPr>
            <p:spPr>
              <a:xfrm>
                <a:off x="2074149" y="867863"/>
                <a:ext cx="3013923" cy="527506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lIns="247650" tIns="123825" rIns="247650" bIns="123825" spcCol="1270" anchor="ctr"/>
              <a:lstStyle/>
              <a:p>
                <a:pPr marL="171450" lvl="1" indent="-171450" defTabSz="711200">
                  <a:lnSpc>
                    <a:spcPct val="90000"/>
                  </a:lnSpc>
                  <a:spcAft>
                    <a:spcPct val="15000"/>
                  </a:spcAft>
                  <a:buFontTx/>
                  <a:buChar char="••"/>
                  <a:defRPr/>
                </a:pPr>
                <a:r>
                  <a:rPr lang="it-IT" sz="1600" b="1" dirty="0" err="1"/>
                  <a:t>VMs</a:t>
                </a:r>
                <a:r>
                  <a:rPr lang="it-IT" sz="1600" b="1" dirty="0"/>
                  <a:t> with &gt; 8 </a:t>
                </a:r>
                <a:r>
                  <a:rPr lang="it-IT" sz="1600" b="1" dirty="0" err="1"/>
                  <a:t>cores</a:t>
                </a:r>
                <a:r>
                  <a:rPr lang="it-IT" sz="1600" b="1" dirty="0"/>
                  <a:t>, &gt; 16 GB of RAM</a:t>
                </a:r>
              </a:p>
              <a:p>
                <a:pPr marL="171450" lvl="1" indent="-171450" defTabSz="711200">
                  <a:lnSpc>
                    <a:spcPct val="90000"/>
                  </a:lnSpc>
                  <a:spcAft>
                    <a:spcPct val="15000"/>
                  </a:spcAft>
                  <a:buFontTx/>
                  <a:buChar char="••"/>
                  <a:defRPr/>
                </a:pPr>
                <a:r>
                  <a:rPr lang="en-GB" sz="1600" b="1" dirty="0"/>
                  <a:t>Image </a:t>
                </a:r>
                <a:r>
                  <a:rPr lang="en-GB" sz="1600" b="1" dirty="0">
                    <a:hlinkClick r:id="rId7"/>
                  </a:rPr>
                  <a:t>available</a:t>
                </a:r>
                <a:r>
                  <a:rPr lang="en-GB" sz="1600" b="1" dirty="0"/>
                  <a:t> in the marketplace</a:t>
                </a:r>
              </a:p>
            </p:txBody>
          </p:sp>
        </p:grpSp>
      </p:grpSp>
      <p:pic>
        <p:nvPicPr>
          <p:cNvPr id="39942" name="Picture 2" descr="http://jams.uni-jena.de/fileadmin/Geoinformatik/JAMS/gfx/JAMSklein.gif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912938"/>
            <a:ext cx="2087563" cy="106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3" name="Picture 4" descr="http://jams.uni-jena.de/uploads/RTEmagicC_jams_scheme_01.png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3213100"/>
            <a:ext cx="3975100" cy="280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616121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dirty="0" smtClean="0"/>
              <a:t>Goals of the </a:t>
            </a:r>
            <a:r>
              <a:rPr lang="en-US" dirty="0" err="1" smtClean="0"/>
              <a:t>slideset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467544" y="1740944"/>
            <a:ext cx="8424936" cy="3920304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GB" sz="2400" dirty="0" smtClean="0"/>
              <a:t>Learn the concept of IaaS cloud computing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400" dirty="0" smtClean="0"/>
              <a:t>Learn the conceptual model of the EGI federated cloud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400" dirty="0" smtClean="0"/>
              <a:t>Obtain skills in using the standard interfaces of the EGI federated cloud</a:t>
            </a:r>
          </a:p>
          <a:p>
            <a:pPr marL="1068388" lvl="1"/>
            <a:r>
              <a:rPr lang="en-GB" sz="2000" dirty="0" smtClean="0"/>
              <a:t>With pre-defined Virtual Machine images</a:t>
            </a:r>
          </a:p>
          <a:p>
            <a:pPr marL="1068388" lvl="1"/>
            <a:r>
              <a:rPr lang="en-GB" sz="2000" dirty="0" smtClean="0"/>
              <a:t>With customised deployments (contextualisation)</a:t>
            </a:r>
          </a:p>
          <a:p>
            <a:pPr marL="1068388" lvl="1"/>
            <a:r>
              <a:rPr lang="en-US" sz="2000" dirty="0" smtClean="0"/>
              <a:t>With Docker containers</a:t>
            </a:r>
            <a:endParaRPr lang="en-GB" sz="2000" dirty="0" smtClean="0"/>
          </a:p>
          <a:p>
            <a:pPr marL="1068388" lvl="1"/>
            <a:r>
              <a:rPr lang="en-GB" sz="2000" dirty="0" smtClean="0"/>
              <a:t>(With your own images)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400" dirty="0" smtClean="0"/>
              <a:t>Learn how to become an active </a:t>
            </a:r>
            <a:r>
              <a:rPr lang="en-GB" sz="2400" dirty="0" smtClean="0"/>
              <a:t>user</a:t>
            </a:r>
            <a:endParaRPr lang="en-GB" sz="2400" dirty="0" smtClean="0"/>
          </a:p>
        </p:txBody>
      </p:sp>
    </p:spTree>
    <p:extLst>
      <p:ext uri="{BB962C8B-B14F-4D97-AF65-F5344CB8AC3E}">
        <p14:creationId xmlns:p14="http://schemas.microsoft.com/office/powerpoint/2010/main" val="27327190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en-US" smtClean="0"/>
              <a:t>Example: HAPPI</a:t>
            </a:r>
            <a:endParaRPr lang="en-GB" altLang="en-US" dirty="0" smtClean="0"/>
          </a:p>
        </p:txBody>
      </p:sp>
      <p:grpSp>
        <p:nvGrpSpPr>
          <p:cNvPr id="40964" name="Gruppo 5"/>
          <p:cNvGrpSpPr>
            <a:grpSpLocks/>
          </p:cNvGrpSpPr>
          <p:nvPr/>
        </p:nvGrpSpPr>
        <p:grpSpPr bwMode="auto">
          <a:xfrm>
            <a:off x="4395788" y="2205038"/>
            <a:ext cx="4856162" cy="3692525"/>
            <a:chOff x="4212085" y="2204864"/>
            <a:chExt cx="5088073" cy="2263800"/>
          </a:xfrm>
        </p:grpSpPr>
        <p:graphicFrame>
          <p:nvGraphicFramePr>
            <p:cNvPr id="7" name="Diagrama 5"/>
            <p:cNvGraphicFramePr/>
            <p:nvPr/>
          </p:nvGraphicFramePr>
          <p:xfrm>
            <a:off x="4212085" y="2204864"/>
            <a:ext cx="4752528" cy="2263800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grpSp>
          <p:nvGrpSpPr>
            <p:cNvPr id="40971" name="Gruppo 7"/>
            <p:cNvGrpSpPr>
              <a:grpSpLocks/>
            </p:cNvGrpSpPr>
            <p:nvPr/>
          </p:nvGrpSpPr>
          <p:grpSpPr bwMode="auto">
            <a:xfrm>
              <a:off x="6286235" y="3797115"/>
              <a:ext cx="3013923" cy="583955"/>
              <a:chOff x="2074149" y="839638"/>
              <a:chExt cx="3013923" cy="583955"/>
            </a:xfrm>
          </p:grpSpPr>
          <p:sp>
            <p:nvSpPr>
              <p:cNvPr id="9" name="Rettangolo con angoli arrotondati sullo stesso lato 8"/>
              <p:cNvSpPr/>
              <p:nvPr/>
            </p:nvSpPr>
            <p:spPr>
              <a:xfrm rot="5400000">
                <a:off x="3139435" y="-189054"/>
                <a:ext cx="583955" cy="2641340"/>
              </a:xfrm>
              <a:prstGeom prst="round2SameRect">
                <a:avLst/>
              </a:prstGeom>
            </p:spPr>
            <p:style>
              <a:lnRef idx="2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0" name="Rettangolo 9"/>
              <p:cNvSpPr/>
              <p:nvPr/>
            </p:nvSpPr>
            <p:spPr>
              <a:xfrm>
                <a:off x="2074149" y="867863"/>
                <a:ext cx="3013923" cy="527506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lIns="247650" tIns="123825" rIns="247650" bIns="123825" spcCol="1270" anchor="ctr"/>
              <a:lstStyle/>
              <a:p>
                <a:pPr marL="171450" lvl="1" indent="-171450" defTabSz="711200">
                  <a:lnSpc>
                    <a:spcPct val="90000"/>
                  </a:lnSpc>
                  <a:spcAft>
                    <a:spcPct val="15000"/>
                  </a:spcAft>
                  <a:buFontTx/>
                  <a:buChar char="••"/>
                  <a:defRPr/>
                </a:pPr>
                <a:r>
                  <a:rPr lang="it-IT" sz="1600" b="1" dirty="0" err="1"/>
                  <a:t>VMs</a:t>
                </a:r>
                <a:r>
                  <a:rPr lang="it-IT" sz="1600" b="1" dirty="0"/>
                  <a:t> with 2 </a:t>
                </a:r>
                <a:r>
                  <a:rPr lang="it-IT" sz="1600" b="1" dirty="0" err="1"/>
                  <a:t>cores</a:t>
                </a:r>
                <a:r>
                  <a:rPr lang="it-IT" sz="1600" b="1" dirty="0"/>
                  <a:t>, 4 GB of RAM</a:t>
                </a:r>
              </a:p>
              <a:p>
                <a:pPr marL="171450" lvl="1" indent="-171450" defTabSz="711200">
                  <a:lnSpc>
                    <a:spcPct val="90000"/>
                  </a:lnSpc>
                  <a:spcAft>
                    <a:spcPct val="15000"/>
                  </a:spcAft>
                  <a:buFontTx/>
                  <a:buChar char="••"/>
                  <a:defRPr/>
                </a:pPr>
                <a:r>
                  <a:rPr lang="en-GB" sz="1600" b="1" dirty="0"/>
                  <a:t>Block Storage</a:t>
                </a:r>
              </a:p>
            </p:txBody>
          </p:sp>
        </p:grpSp>
      </p:grpSp>
      <p:pic>
        <p:nvPicPr>
          <p:cNvPr id="40965" name="Picture 2" descr="HAPPI Toolkit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88" y="2276475"/>
            <a:ext cx="3740150" cy="1122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6" name="Picture 4" descr="happi-distrib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3411538"/>
            <a:ext cx="4206875" cy="196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7" name="Marcador de contenido 2"/>
          <p:cNvSpPr txBox="1">
            <a:spLocks/>
          </p:cNvSpPr>
          <p:nvPr/>
        </p:nvSpPr>
        <p:spPr bwMode="auto">
          <a:xfrm>
            <a:off x="464815" y="1196975"/>
            <a:ext cx="9075737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lvl="1">
              <a:buFont typeface="Arial" panose="020B0604020202020204" pitchFamily="34" charset="0"/>
              <a:buNone/>
            </a:pPr>
            <a:r>
              <a:rPr lang="en-GB" altLang="en-US" sz="2400"/>
              <a:t>Supports the archive manager and curator to capture and manage part of the Preservation Descriptive Information</a:t>
            </a:r>
          </a:p>
        </p:txBody>
      </p:sp>
    </p:spTree>
    <p:extLst>
      <p:ext uri="{BB962C8B-B14F-4D97-AF65-F5344CB8AC3E}">
        <p14:creationId xmlns:p14="http://schemas.microsoft.com/office/powerpoint/2010/main" val="12003827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6165304"/>
            <a:ext cx="9324528" cy="9361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6" name="Picture 8" descr="http://www.etp4hpc.eu/wp-content/uploads/2013/10/elixir-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6259478"/>
            <a:ext cx="1971892" cy="985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2880" y="125760"/>
            <a:ext cx="8229600" cy="1143000"/>
          </a:xfrm>
        </p:spPr>
        <p:txBody>
          <a:bodyPr>
            <a:noAutofit/>
          </a:bodyPr>
          <a:lstStyle/>
          <a:p>
            <a:r>
              <a:rPr lang="en-US" sz="2800" dirty="0"/>
              <a:t>Strategic data replication and cloud access: ELIXIR</a:t>
            </a:r>
            <a:r>
              <a:rPr lang="en-US" sz="2800" dirty="0" smtClean="0"/>
              <a:t>/EMBL-EBI </a:t>
            </a:r>
            <a:r>
              <a:rPr lang="en-US" sz="2800" dirty="0"/>
              <a:t>for life sciences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196752"/>
            <a:ext cx="4176464" cy="4525963"/>
          </a:xfrm>
        </p:spPr>
        <p:txBody>
          <a:bodyPr>
            <a:normAutofit fontScale="92500" lnSpcReduction="10000"/>
          </a:bodyPr>
          <a:lstStyle/>
          <a:p>
            <a:pPr marL="342900" lvl="1" indent="-342900">
              <a:buFont typeface="Arial"/>
              <a:buChar char="•"/>
            </a:pPr>
            <a:r>
              <a:rPr lang="en-US" sz="2000" dirty="0" smtClean="0"/>
              <a:t>Goal: Offload user traffic from EBI cloud and DBs</a:t>
            </a:r>
          </a:p>
          <a:p>
            <a:pPr marL="342900" lvl="1" indent="-342900">
              <a:buFont typeface="Arial"/>
              <a:buChar char="•"/>
            </a:pPr>
            <a:r>
              <a:rPr lang="en-US" sz="2000" dirty="0" smtClean="0"/>
              <a:t>Solution: </a:t>
            </a:r>
          </a:p>
          <a:p>
            <a:pPr marL="742950" lvl="2" indent="-342900">
              <a:buFont typeface="Arial"/>
              <a:buChar char="•"/>
            </a:pPr>
            <a:r>
              <a:rPr lang="en-US" sz="1600" dirty="0" smtClean="0"/>
              <a:t>Setup federated cloud at strategic partners</a:t>
            </a:r>
            <a:endParaRPr lang="en-US" sz="1600" dirty="0"/>
          </a:p>
          <a:p>
            <a:pPr marL="742950" lvl="2" indent="-342900">
              <a:buFont typeface="Arial"/>
              <a:buChar char="•"/>
            </a:pPr>
            <a:r>
              <a:rPr lang="en-US" sz="1600" dirty="0" smtClean="0"/>
              <a:t>Replication of data and application to partners</a:t>
            </a:r>
          </a:p>
          <a:p>
            <a:r>
              <a:rPr lang="en-US" sz="2000" dirty="0" smtClean="0"/>
              <a:t>Users ‘compute locally’</a:t>
            </a:r>
          </a:p>
          <a:p>
            <a:r>
              <a:rPr lang="en-US" sz="2000" dirty="0" smtClean="0">
                <a:solidFill>
                  <a:srgbClr val="0000FF"/>
                </a:solidFill>
              </a:rPr>
              <a:t>Using from EGI:</a:t>
            </a:r>
          </a:p>
          <a:p>
            <a:pPr marL="635000" lvl="1" indent="-177800"/>
            <a:r>
              <a:rPr lang="en-US" sz="1600" dirty="0" smtClean="0">
                <a:solidFill>
                  <a:srgbClr val="0000FF"/>
                </a:solidFill>
              </a:rPr>
              <a:t>Cloud compute (at sites)</a:t>
            </a:r>
          </a:p>
          <a:p>
            <a:pPr marL="635000" lvl="1" indent="-177800"/>
            <a:r>
              <a:rPr lang="en-US" sz="1600" dirty="0" smtClean="0">
                <a:solidFill>
                  <a:srgbClr val="0000FF"/>
                </a:solidFill>
              </a:rPr>
              <a:t>Operations services</a:t>
            </a:r>
          </a:p>
          <a:p>
            <a:pPr marL="635000" lvl="1" indent="-177800"/>
            <a:r>
              <a:rPr lang="en-US" sz="1600" dirty="0" smtClean="0">
                <a:solidFill>
                  <a:srgbClr val="0000FF"/>
                </a:solidFill>
              </a:rPr>
              <a:t>Security services (EGI </a:t>
            </a:r>
            <a:r>
              <a:rPr lang="en-US" sz="1600" dirty="0" err="1" smtClean="0">
                <a:solidFill>
                  <a:srgbClr val="0000FF"/>
                </a:solidFill>
              </a:rPr>
              <a:t>CheckIn</a:t>
            </a:r>
            <a:r>
              <a:rPr lang="en-US" sz="1600" dirty="0" smtClean="0">
                <a:solidFill>
                  <a:srgbClr val="0000FF"/>
                </a:solidFill>
              </a:rPr>
              <a:t>)</a:t>
            </a:r>
          </a:p>
          <a:p>
            <a:pPr marL="635000" lvl="1" indent="-177800"/>
            <a:r>
              <a:rPr lang="en-US" sz="1600" dirty="0">
                <a:solidFill>
                  <a:srgbClr val="0000FF"/>
                </a:solidFill>
              </a:rPr>
              <a:t>VM Catalogue (</a:t>
            </a:r>
            <a:r>
              <a:rPr lang="en-US" sz="1600" dirty="0" err="1">
                <a:solidFill>
                  <a:srgbClr val="0000FF"/>
                </a:solidFill>
              </a:rPr>
              <a:t>AppDB</a:t>
            </a:r>
            <a:r>
              <a:rPr lang="en-US" sz="1600" dirty="0" smtClean="0">
                <a:solidFill>
                  <a:srgbClr val="0000FF"/>
                </a:solidFill>
              </a:rPr>
              <a:t>)</a:t>
            </a:r>
          </a:p>
          <a:p>
            <a:pPr marL="234950" indent="-177800"/>
            <a:r>
              <a:rPr lang="en-US" sz="2000" dirty="0" smtClean="0"/>
              <a:t>Infra setup with 5 scientific applications are under development</a:t>
            </a:r>
          </a:p>
        </p:txBody>
      </p:sp>
      <p:sp>
        <p:nvSpPr>
          <p:cNvPr id="5" name="Rectangle 4"/>
          <p:cNvSpPr/>
          <p:nvPr/>
        </p:nvSpPr>
        <p:spPr>
          <a:xfrm>
            <a:off x="7092280" y="2204864"/>
            <a:ext cx="1656184" cy="187220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7092280" y="1628800"/>
            <a:ext cx="1659429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/>
              <a:t>EMBL-EBI</a:t>
            </a:r>
            <a:br>
              <a:rPr lang="en-US" sz="1600" dirty="0" smtClean="0"/>
            </a:br>
            <a:r>
              <a:rPr lang="en-US" sz="1600" dirty="0" smtClean="0"/>
              <a:t>strategic partners</a:t>
            </a:r>
            <a:endParaRPr lang="en-US" sz="1600" dirty="0"/>
          </a:p>
        </p:txBody>
      </p:sp>
      <p:sp>
        <p:nvSpPr>
          <p:cNvPr id="8" name="Can 7"/>
          <p:cNvSpPr/>
          <p:nvPr/>
        </p:nvSpPr>
        <p:spPr>
          <a:xfrm>
            <a:off x="7524328" y="3356992"/>
            <a:ext cx="936104" cy="648072"/>
          </a:xfrm>
          <a:prstGeom prst="can">
            <a:avLst/>
          </a:prstGeom>
          <a:solidFill>
            <a:srgbClr val="EEECE1"/>
          </a:solidFill>
          <a:ln>
            <a:solidFill>
              <a:srgbClr val="1737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Replica storage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092280" y="4509120"/>
            <a:ext cx="1656184" cy="187220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an 10"/>
          <p:cNvSpPr/>
          <p:nvPr/>
        </p:nvSpPr>
        <p:spPr>
          <a:xfrm>
            <a:off x="7524328" y="5661248"/>
            <a:ext cx="936104" cy="648072"/>
          </a:xfrm>
          <a:prstGeom prst="can">
            <a:avLst/>
          </a:prstGeom>
          <a:solidFill>
            <a:srgbClr val="EEECE1"/>
          </a:solidFill>
          <a:ln>
            <a:solidFill>
              <a:srgbClr val="1737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Replica storage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932040" y="3933056"/>
            <a:ext cx="1656184" cy="187220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5266277" y="3645024"/>
            <a:ext cx="98446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/>
              <a:t>EMBL-EBI</a:t>
            </a:r>
            <a:endParaRPr lang="en-US" sz="1600" dirty="0"/>
          </a:p>
        </p:txBody>
      </p:sp>
      <p:sp>
        <p:nvSpPr>
          <p:cNvPr id="14" name="Can 13"/>
          <p:cNvSpPr/>
          <p:nvPr/>
        </p:nvSpPr>
        <p:spPr>
          <a:xfrm>
            <a:off x="5292080" y="5013176"/>
            <a:ext cx="936104" cy="648072"/>
          </a:xfrm>
          <a:prstGeom prst="can">
            <a:avLst/>
          </a:prstGeom>
          <a:solidFill>
            <a:srgbClr val="EEECE1"/>
          </a:solidFill>
          <a:ln>
            <a:solidFill>
              <a:srgbClr val="1737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Curated datasets</a:t>
            </a:r>
            <a:endParaRPr lang="en-US" sz="1600" dirty="0">
              <a:solidFill>
                <a:schemeClr val="tx1"/>
              </a:solidFill>
            </a:endParaRPr>
          </a:p>
        </p:txBody>
      </p:sp>
      <p:cxnSp>
        <p:nvCxnSpPr>
          <p:cNvPr id="16" name="Straight Arrow Connector 15"/>
          <p:cNvCxnSpPr>
            <a:stCxn id="14" idx="4"/>
            <a:endCxn id="8" idx="2"/>
          </p:cNvCxnSpPr>
          <p:nvPr/>
        </p:nvCxnSpPr>
        <p:spPr>
          <a:xfrm flipV="1">
            <a:off x="6228184" y="3681028"/>
            <a:ext cx="1296144" cy="1656184"/>
          </a:xfrm>
          <a:prstGeom prst="straightConnector1">
            <a:avLst/>
          </a:prstGeom>
          <a:ln>
            <a:solidFill>
              <a:srgbClr val="376092"/>
            </a:solidFill>
            <a:prstDash val="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stCxn id="14" idx="4"/>
            <a:endCxn id="11" idx="2"/>
          </p:cNvCxnSpPr>
          <p:nvPr/>
        </p:nvCxnSpPr>
        <p:spPr>
          <a:xfrm>
            <a:off x="6228184" y="5337212"/>
            <a:ext cx="1296144" cy="648072"/>
          </a:xfrm>
          <a:prstGeom prst="straightConnector1">
            <a:avLst/>
          </a:prstGeom>
          <a:ln>
            <a:solidFill>
              <a:srgbClr val="376092"/>
            </a:solidFill>
            <a:prstDash val="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5220072" y="4149080"/>
            <a:ext cx="1152128" cy="648072"/>
          </a:xfrm>
          <a:prstGeom prst="rect">
            <a:avLst/>
          </a:prstGeom>
          <a:solidFill>
            <a:srgbClr val="E6B9B8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Embassy cloud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1" name="Cube 20"/>
          <p:cNvSpPr/>
          <p:nvPr/>
        </p:nvSpPr>
        <p:spPr>
          <a:xfrm>
            <a:off x="7308304" y="2420888"/>
            <a:ext cx="1368152" cy="720080"/>
          </a:xfrm>
          <a:prstGeom prst="cube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rgbClr val="000000"/>
                </a:solidFill>
              </a:rPr>
              <a:t>IaaS</a:t>
            </a:r>
            <a:r>
              <a:rPr lang="en-US" dirty="0" smtClean="0">
                <a:solidFill>
                  <a:srgbClr val="000000"/>
                </a:solidFill>
              </a:rPr>
              <a:t> cloud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2" name="Cube 21"/>
          <p:cNvSpPr/>
          <p:nvPr/>
        </p:nvSpPr>
        <p:spPr>
          <a:xfrm>
            <a:off x="7236296" y="4725144"/>
            <a:ext cx="1368152" cy="720080"/>
          </a:xfrm>
          <a:prstGeom prst="cube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rgbClr val="000000"/>
                </a:solidFill>
              </a:rPr>
              <a:t>IaaS</a:t>
            </a:r>
            <a:r>
              <a:rPr lang="en-US" dirty="0" smtClean="0">
                <a:solidFill>
                  <a:srgbClr val="000000"/>
                </a:solidFill>
              </a:rPr>
              <a:t> cloud</a:t>
            </a:r>
            <a:endParaRPr lang="en-US" dirty="0">
              <a:solidFill>
                <a:srgbClr val="000000"/>
              </a:solidFill>
            </a:endParaRPr>
          </a:p>
        </p:txBody>
      </p:sp>
      <p:cxnSp>
        <p:nvCxnSpPr>
          <p:cNvPr id="24" name="Straight Arrow Connector 23"/>
          <p:cNvCxnSpPr>
            <a:stCxn id="20" idx="3"/>
            <a:endCxn id="21" idx="2"/>
          </p:cNvCxnSpPr>
          <p:nvPr/>
        </p:nvCxnSpPr>
        <p:spPr>
          <a:xfrm flipV="1">
            <a:off x="6372200" y="2870938"/>
            <a:ext cx="936104" cy="1602178"/>
          </a:xfrm>
          <a:prstGeom prst="straightConnector1">
            <a:avLst/>
          </a:prstGeom>
          <a:ln>
            <a:solidFill>
              <a:schemeClr val="accent1">
                <a:lumMod val="75000"/>
              </a:schemeClr>
            </a:solidFill>
            <a:prstDash val="solid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5767117" y="3284984"/>
            <a:ext cx="128787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i="1" dirty="0" smtClean="0">
                <a:solidFill>
                  <a:schemeClr val="accent1">
                    <a:lumMod val="75000"/>
                  </a:schemeClr>
                </a:solidFill>
              </a:rPr>
              <a:t>Applications</a:t>
            </a:r>
            <a:endParaRPr lang="en-US" sz="16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26" name="Straight Arrow Connector 25"/>
          <p:cNvCxnSpPr>
            <a:stCxn id="20" idx="3"/>
            <a:endCxn id="22" idx="2"/>
          </p:cNvCxnSpPr>
          <p:nvPr/>
        </p:nvCxnSpPr>
        <p:spPr>
          <a:xfrm>
            <a:off x="6372200" y="4473116"/>
            <a:ext cx="864096" cy="702078"/>
          </a:xfrm>
          <a:prstGeom prst="straightConnector1">
            <a:avLst/>
          </a:prstGeom>
          <a:ln>
            <a:solidFill>
              <a:schemeClr val="accent1">
                <a:lumMod val="75000"/>
              </a:schemeClr>
            </a:solidFill>
            <a:prstDash val="solid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Rounded Rectangle 28"/>
          <p:cNvSpPr/>
          <p:nvPr/>
        </p:nvSpPr>
        <p:spPr>
          <a:xfrm>
            <a:off x="4427984" y="1484784"/>
            <a:ext cx="2088232" cy="1224136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1737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4625" indent="-174625">
              <a:buFont typeface="Arial"/>
              <a:buChar char="•"/>
            </a:pPr>
            <a:r>
              <a:rPr lang="en-US" sz="1400" dirty="0" smtClean="0">
                <a:solidFill>
                  <a:srgbClr val="000000"/>
                </a:solidFill>
              </a:rPr>
              <a:t>Service registry</a:t>
            </a:r>
          </a:p>
          <a:p>
            <a:pPr marL="174625" indent="-174625">
              <a:buFont typeface="Arial"/>
              <a:buChar char="•"/>
            </a:pPr>
            <a:r>
              <a:rPr lang="en-US" sz="1400" dirty="0" smtClean="0">
                <a:solidFill>
                  <a:srgbClr val="000000"/>
                </a:solidFill>
              </a:rPr>
              <a:t>Service monitoring</a:t>
            </a:r>
          </a:p>
          <a:p>
            <a:pPr marL="174625" indent="-174625">
              <a:buFont typeface="Arial"/>
              <a:buChar char="•"/>
            </a:pPr>
            <a:r>
              <a:rPr lang="en-US" sz="1400" dirty="0" smtClean="0">
                <a:solidFill>
                  <a:srgbClr val="000000"/>
                </a:solidFill>
              </a:rPr>
              <a:t>Federated user access (w. ELIXIR acc.)</a:t>
            </a:r>
          </a:p>
          <a:p>
            <a:pPr marL="174625" indent="-174625">
              <a:buFont typeface="Arial"/>
              <a:buChar char="•"/>
            </a:pPr>
            <a:r>
              <a:rPr lang="en-US" sz="1400" dirty="0" smtClean="0">
                <a:solidFill>
                  <a:srgbClr val="000000"/>
                </a:solidFill>
              </a:rPr>
              <a:t>Accounting</a:t>
            </a:r>
          </a:p>
        </p:txBody>
      </p:sp>
      <p:sp>
        <p:nvSpPr>
          <p:cNvPr id="30" name="Left-Right Arrow 29"/>
          <p:cNvSpPr/>
          <p:nvPr/>
        </p:nvSpPr>
        <p:spPr>
          <a:xfrm rot="2547900">
            <a:off x="6171360" y="2574464"/>
            <a:ext cx="864096" cy="504056"/>
          </a:xfrm>
          <a:prstGeom prst="leftRightArrow">
            <a:avLst/>
          </a:prstGeom>
          <a:solidFill>
            <a:srgbClr val="D7E4BD"/>
          </a:solidFill>
          <a:ln>
            <a:solidFill>
              <a:srgbClr val="1737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/>
          <p:cNvSpPr txBox="1"/>
          <p:nvPr/>
        </p:nvSpPr>
        <p:spPr>
          <a:xfrm>
            <a:off x="6228184" y="5754742"/>
            <a:ext cx="98415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i="1" dirty="0" smtClean="0">
                <a:solidFill>
                  <a:schemeClr val="accent1">
                    <a:lumMod val="75000"/>
                  </a:schemeClr>
                </a:solidFill>
              </a:rPr>
              <a:t>Datasets</a:t>
            </a:r>
            <a:endParaRPr lang="en-US" sz="16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33" name="Picture 6" descr="EMBL-EB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475502"/>
            <a:ext cx="1523391" cy="477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33" descr="EGI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6348007"/>
            <a:ext cx="675990" cy="748183"/>
          </a:xfrm>
          <a:prstGeom prst="rect">
            <a:avLst/>
          </a:prstGeom>
          <a:solidFill>
            <a:schemeClr val="bg1"/>
          </a:solidFill>
          <a:extLst/>
        </p:spPr>
      </p:pic>
      <p:pic>
        <p:nvPicPr>
          <p:cNvPr id="35" name="Picture 2" descr="Hom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6475502"/>
            <a:ext cx="944746" cy="576064"/>
          </a:xfrm>
          <a:prstGeom prst="rect">
            <a:avLst/>
          </a:prstGeom>
          <a:solidFill>
            <a:schemeClr val="bg1"/>
          </a:solidFill>
          <a:extLst/>
        </p:spPr>
      </p:pic>
      <p:sp>
        <p:nvSpPr>
          <p:cNvPr id="37" name="TextBox 36"/>
          <p:cNvSpPr txBox="1"/>
          <p:nvPr/>
        </p:nvSpPr>
        <p:spPr>
          <a:xfrm>
            <a:off x="251520" y="5807005"/>
            <a:ext cx="38155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Further information: </a:t>
            </a:r>
          </a:p>
          <a:p>
            <a:r>
              <a:rPr lang="en-US" dirty="0">
                <a:hlinkClick r:id="rId6"/>
              </a:rPr>
              <a:t>infrhttps://wiki.egi.eu/wiki/CC-ELIXIR</a:t>
            </a:r>
            <a:r>
              <a:rPr lang="en-US" dirty="0"/>
              <a:t> </a:t>
            </a:r>
          </a:p>
        </p:txBody>
      </p:sp>
      <p:sp>
        <p:nvSpPr>
          <p:cNvPr id="4" name="Up-Down Arrow 3"/>
          <p:cNvSpPr/>
          <p:nvPr/>
        </p:nvSpPr>
        <p:spPr>
          <a:xfrm>
            <a:off x="7812360" y="2996952"/>
            <a:ext cx="288032" cy="504056"/>
          </a:xfrm>
          <a:prstGeom prst="upDownArrow">
            <a:avLst>
              <a:gd name="adj1" fmla="val 22929"/>
              <a:gd name="adj2" fmla="val 50000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/>
          <p:cNvSpPr txBox="1"/>
          <p:nvPr/>
        </p:nvSpPr>
        <p:spPr>
          <a:xfrm>
            <a:off x="8028384" y="3068960"/>
            <a:ext cx="80852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i="1" dirty="0" smtClean="0">
                <a:solidFill>
                  <a:schemeClr val="accent1">
                    <a:lumMod val="75000"/>
                  </a:schemeClr>
                </a:solidFill>
              </a:rPr>
              <a:t>Mount</a:t>
            </a:r>
            <a:endParaRPr lang="en-US" sz="16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8" name="Up-Down Arrow 37"/>
          <p:cNvSpPr/>
          <p:nvPr/>
        </p:nvSpPr>
        <p:spPr>
          <a:xfrm>
            <a:off x="7884368" y="5373216"/>
            <a:ext cx="288032" cy="504056"/>
          </a:xfrm>
          <a:prstGeom prst="upDownArrow">
            <a:avLst>
              <a:gd name="adj1" fmla="val 22929"/>
              <a:gd name="adj2" fmla="val 50000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Box 38"/>
          <p:cNvSpPr txBox="1"/>
          <p:nvPr/>
        </p:nvSpPr>
        <p:spPr>
          <a:xfrm>
            <a:off x="8100392" y="5445224"/>
            <a:ext cx="80852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i="1" dirty="0" smtClean="0">
                <a:solidFill>
                  <a:schemeClr val="accent1">
                    <a:lumMod val="75000"/>
                  </a:schemeClr>
                </a:solidFill>
              </a:rPr>
              <a:t>Mount</a:t>
            </a:r>
            <a:endParaRPr lang="en-US" sz="16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80881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" name="Diagrama 5"/>
          <p:cNvGraphicFramePr/>
          <p:nvPr>
            <p:extLst>
              <p:ext uri="{D42A27DB-BD31-4B8C-83A1-F6EECF244321}">
                <p14:modId xmlns:p14="http://schemas.microsoft.com/office/powerpoint/2010/main" val="340915646"/>
              </p:ext>
            </p:extLst>
          </p:nvPr>
        </p:nvGraphicFramePr>
        <p:xfrm>
          <a:off x="-885178" y="3276601"/>
          <a:ext cx="4228693" cy="26006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1" name="Diagrama 5"/>
          <p:cNvGraphicFramePr/>
          <p:nvPr>
            <p:extLst>
              <p:ext uri="{D42A27DB-BD31-4B8C-83A1-F6EECF244321}">
                <p14:modId xmlns:p14="http://schemas.microsoft.com/office/powerpoint/2010/main" val="3096652619"/>
              </p:ext>
            </p:extLst>
          </p:nvPr>
        </p:nvGraphicFramePr>
        <p:xfrm>
          <a:off x="751228" y="3261957"/>
          <a:ext cx="4180812" cy="26006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31749" name="Titolo 1"/>
          <p:cNvSpPr>
            <a:spLocks noGrp="1"/>
          </p:cNvSpPr>
          <p:nvPr>
            <p:ph type="title"/>
          </p:nvPr>
        </p:nvSpPr>
        <p:spPr>
          <a:noFill/>
        </p:spPr>
        <p:txBody>
          <a:bodyPr>
            <a:normAutofit/>
          </a:bodyPr>
          <a:lstStyle/>
          <a:p>
            <a:r>
              <a:rPr lang="it-IT" altLang="en-US" dirty="0" smtClean="0">
                <a:latin typeface="Arial" charset="0"/>
                <a:cs typeface="Arial" charset="0"/>
              </a:rPr>
              <a:t>High Level Tools (PaaS &amp; SaaS)</a:t>
            </a:r>
            <a:endParaRPr lang="en-GB" altLang="en-US" dirty="0" smtClean="0">
              <a:latin typeface="Arial" charset="0"/>
              <a:cs typeface="Arial" charset="0"/>
            </a:endParaRPr>
          </a:p>
        </p:txBody>
      </p:sp>
      <p:sp>
        <p:nvSpPr>
          <p:cNvPr id="31750" name="Content Placeholder 4"/>
          <p:cNvSpPr txBox="1">
            <a:spLocks/>
          </p:cNvSpPr>
          <p:nvPr/>
        </p:nvSpPr>
        <p:spPr bwMode="auto">
          <a:xfrm>
            <a:off x="-108520" y="1269305"/>
            <a:ext cx="9252520" cy="187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3200">
                <a:solidFill>
                  <a:schemeClr val="tx1"/>
                </a:solidFill>
                <a:latin typeface="Arial" charset="0"/>
                <a:ea typeface="MS PGothic" pitchFamily="34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indent="-255588"/>
            <a:r>
              <a:rPr lang="en-GB" altLang="en-US" sz="2400" dirty="0" smtClean="0">
                <a:solidFill>
                  <a:srgbClr val="FF0000"/>
                </a:solidFill>
              </a:rPr>
              <a:t>Today we focus on IaaS with OCCI (</a:t>
            </a:r>
            <a:r>
              <a:rPr lang="en-GB" altLang="en-US" sz="2400" dirty="0" err="1" smtClean="0">
                <a:solidFill>
                  <a:srgbClr val="FF0000"/>
                </a:solidFill>
              </a:rPr>
              <a:t>rOCCI</a:t>
            </a:r>
            <a:r>
              <a:rPr lang="en-GB" altLang="en-US" sz="2400" dirty="0" smtClean="0">
                <a:solidFill>
                  <a:srgbClr val="FF0000"/>
                </a:solidFill>
              </a:rPr>
              <a:t> cmd. line), but…</a:t>
            </a:r>
          </a:p>
          <a:p>
            <a:pPr indent="-255588"/>
            <a:r>
              <a:rPr lang="en-US" sz="2400" dirty="0" smtClean="0"/>
              <a:t>Higher level tools exist </a:t>
            </a:r>
            <a:r>
              <a:rPr lang="en-US" sz="2400" dirty="0"/>
              <a:t>on top of this</a:t>
            </a:r>
          </a:p>
          <a:p>
            <a:pPr marL="622300" lvl="1" indent="-207963"/>
            <a:r>
              <a:rPr lang="en-GB" altLang="en-US" sz="2000" dirty="0" smtClean="0"/>
              <a:t>Alternatives to OCCI and Nova– but usually much more!</a:t>
            </a:r>
            <a:endParaRPr lang="en-GB" altLang="en-US" sz="2000" dirty="0"/>
          </a:p>
          <a:p>
            <a:pPr marL="622300" lvl="1" indent="-207963"/>
            <a:r>
              <a:rPr lang="en-GB" altLang="en-US" sz="2000" dirty="0"/>
              <a:t>External </a:t>
            </a:r>
            <a:r>
              <a:rPr lang="en-GB" altLang="en-US" sz="2000" dirty="0" smtClean="0"/>
              <a:t>contributions – </a:t>
            </a:r>
            <a:r>
              <a:rPr lang="en-GB" altLang="en-US" sz="2000" dirty="0" smtClean="0">
                <a:solidFill>
                  <a:srgbClr val="FF0000"/>
                </a:solidFill>
              </a:rPr>
              <a:t>EGI is open for additional tools! Suggest/integrate!</a:t>
            </a:r>
            <a:endParaRPr lang="en-US" altLang="en-US" sz="2000" dirty="0" smtClean="0">
              <a:solidFill>
                <a:srgbClr val="FF0000"/>
              </a:solidFill>
            </a:endParaRPr>
          </a:p>
          <a:p>
            <a:pPr marL="414337" lvl="1" indent="0">
              <a:buNone/>
            </a:pPr>
            <a:r>
              <a:rPr lang="en-US" altLang="en-US" sz="2000" b="1" dirty="0" smtClean="0"/>
              <a:t>Currently:</a:t>
            </a:r>
            <a:endParaRPr lang="en-GB" altLang="en-US" sz="2000" b="1" dirty="0" smtClean="0"/>
          </a:p>
        </p:txBody>
      </p:sp>
      <p:sp>
        <p:nvSpPr>
          <p:cNvPr id="2" name="Rectangle 1"/>
          <p:cNvSpPr/>
          <p:nvPr/>
        </p:nvSpPr>
        <p:spPr>
          <a:xfrm>
            <a:off x="3739464" y="2920876"/>
            <a:ext cx="3909917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14337" lvl="1" indent="0">
              <a:buNone/>
            </a:pPr>
            <a:r>
              <a:rPr lang="en-US" altLang="en-US" sz="2400" b="1" dirty="0" smtClean="0"/>
              <a:t>Others are emerging:</a:t>
            </a:r>
          </a:p>
          <a:p>
            <a:pPr marL="755650" lvl="1" indent="-214313">
              <a:buFontTx/>
              <a:buChar char="-"/>
            </a:pPr>
            <a:r>
              <a:rPr lang="en-US" altLang="en-US" sz="2400" dirty="0" err="1" smtClean="0"/>
              <a:t>Occopus</a:t>
            </a:r>
            <a:r>
              <a:rPr lang="en-US" altLang="en-US" sz="2400" dirty="0" smtClean="0"/>
              <a:t> orchestrator</a:t>
            </a:r>
          </a:p>
          <a:p>
            <a:pPr marL="755650" lvl="1" indent="-214313">
              <a:buFontTx/>
              <a:buChar char="-"/>
            </a:pPr>
            <a:r>
              <a:rPr lang="en-US" altLang="en-US" sz="2400" dirty="0" err="1" smtClean="0"/>
              <a:t>Karamel</a:t>
            </a:r>
            <a:r>
              <a:rPr lang="en-US" altLang="en-US" sz="2400" dirty="0" smtClean="0"/>
              <a:t> platform</a:t>
            </a:r>
          </a:p>
          <a:p>
            <a:pPr marL="755650" lvl="1" indent="-214313">
              <a:buFontTx/>
              <a:buChar char="-"/>
            </a:pPr>
            <a:r>
              <a:rPr lang="en-US" altLang="en-US" sz="2400" dirty="0" smtClean="0"/>
              <a:t>D4Science environment</a:t>
            </a:r>
          </a:p>
          <a:p>
            <a:pPr marL="755650" lvl="1" indent="-214313">
              <a:buFontTx/>
              <a:buChar char="-"/>
            </a:pPr>
            <a:r>
              <a:rPr lang="en-US" altLang="en-US" sz="2400" dirty="0" smtClean="0"/>
              <a:t>…</a:t>
            </a:r>
          </a:p>
          <a:p>
            <a:pPr marL="757237" lvl="1" indent="-342900">
              <a:buFontTx/>
              <a:buChar char="-"/>
            </a:pPr>
            <a:endParaRPr lang="en-GB" altLang="en-US" sz="2400" b="1" dirty="0"/>
          </a:p>
        </p:txBody>
      </p:sp>
      <p:sp>
        <p:nvSpPr>
          <p:cNvPr id="3" name="Rectangle 2"/>
          <p:cNvSpPr/>
          <p:nvPr/>
        </p:nvSpPr>
        <p:spPr>
          <a:xfrm>
            <a:off x="263757" y="5939988"/>
            <a:ext cx="35161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dirty="0">
                <a:hlinkClick r:id="rId12"/>
              </a:rPr>
              <a:t>https://wiki.egi.eu/wiki/HOWTO10</a:t>
            </a:r>
            <a:r>
              <a:rPr lang="en-US" altLang="en-US" dirty="0"/>
              <a:t>.</a:t>
            </a:r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3372638" y="4725144"/>
            <a:ext cx="58724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41337" lvl="1"/>
            <a:r>
              <a:rPr lang="en-US" altLang="en-US" sz="2400" dirty="0" smtClean="0">
                <a:solidFill>
                  <a:srgbClr val="FF0000"/>
                </a:solidFill>
                <a:sym typeface="Wingdings" panose="05000000000000000000" pitchFamily="2" charset="2"/>
              </a:rPr>
              <a:t>PaaS sessions at EGI Conference in April!</a:t>
            </a:r>
            <a:endParaRPr lang="en-US" alt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2078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2636912"/>
            <a:ext cx="8568952" cy="850106"/>
          </a:xfrm>
        </p:spPr>
        <p:txBody>
          <a:bodyPr>
            <a:normAutofit/>
          </a:bodyPr>
          <a:lstStyle/>
          <a:p>
            <a:r>
              <a:rPr lang="en-US" sz="3200" dirty="0" smtClean="0"/>
              <a:t>Training infrastructure and first exercises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770962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2" descr="C:\Users\Malgorzata Krakowian\Google Drive\98 EGI.eu - Maps\EGI Fed cloud  2015-05-15 15.37.14.pn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5292" y="1119780"/>
            <a:ext cx="5385180" cy="4083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547664" y="-99392"/>
            <a:ext cx="7344816" cy="850106"/>
          </a:xfrm>
          <a:noFill/>
        </p:spPr>
        <p:txBody>
          <a:bodyPr>
            <a:normAutofit/>
          </a:bodyPr>
          <a:lstStyle/>
          <a:p>
            <a:r>
              <a:rPr lang="en-GB" dirty="0" smtClean="0"/>
              <a:t>training.egi.eu Virtual Organisation</a:t>
            </a:r>
            <a:endParaRPr lang="en-GB"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951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324585" y="2348880"/>
            <a:ext cx="576064" cy="576064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951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612617" y="2276872"/>
            <a:ext cx="576064" cy="576064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951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514953" y="2569924"/>
            <a:ext cx="576064" cy="57606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20785" y="5301208"/>
            <a:ext cx="8943667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9388" indent="-179388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FF0000"/>
                </a:solidFill>
              </a:rPr>
              <a:t>Trainers</a:t>
            </a:r>
            <a:r>
              <a:rPr lang="en-US" sz="2000" dirty="0" smtClean="0"/>
              <a:t> join VO with X.509 personal certificates </a:t>
            </a:r>
            <a:r>
              <a:rPr lang="en-US" sz="2000" dirty="0" smtClean="0">
                <a:sym typeface="Wingdings" panose="05000000000000000000" pitchFamily="2" charset="2"/>
              </a:rPr>
              <a:t> Generate own proxy for access</a:t>
            </a:r>
            <a:endParaRPr lang="en-US" sz="2000" dirty="0" smtClean="0"/>
          </a:p>
          <a:p>
            <a:pPr marL="179388" indent="-179388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FF0000"/>
                </a:solidFill>
              </a:rPr>
              <a:t>Trainees</a:t>
            </a:r>
            <a:r>
              <a:rPr lang="en-US" sz="2000" dirty="0" smtClean="0"/>
              <a:t> get proxies from trainers. </a:t>
            </a:r>
            <a:r>
              <a:rPr lang="en-US" sz="2000" b="1" dirty="0" smtClean="0">
                <a:solidFill>
                  <a:srgbClr val="FF0000"/>
                </a:solidFill>
              </a:rPr>
              <a:t>Your proxy is valid for 24 hours</a:t>
            </a:r>
          </a:p>
          <a:p>
            <a:pPr marL="636588" lvl="1" indent="-179388">
              <a:buFont typeface="Arial" panose="020B0604020202020204" pitchFamily="34" charset="0"/>
              <a:buChar char="•"/>
            </a:pPr>
            <a:r>
              <a:rPr lang="en-US" dirty="0" smtClean="0"/>
              <a:t>You will need personal certificate from a </a:t>
            </a:r>
            <a:r>
              <a:rPr lang="en-US" dirty="0" err="1" smtClean="0"/>
              <a:t>recognised</a:t>
            </a:r>
            <a:r>
              <a:rPr lang="en-US" dirty="0" smtClean="0"/>
              <a:t> CA for the long-term – More later!</a:t>
            </a:r>
            <a:endParaRPr lang="en-GB" dirty="0"/>
          </a:p>
        </p:txBody>
      </p:sp>
      <p:sp>
        <p:nvSpPr>
          <p:cNvPr id="2" name="Down Arrow Callout 1"/>
          <p:cNvSpPr/>
          <p:nvPr/>
        </p:nvSpPr>
        <p:spPr>
          <a:xfrm>
            <a:off x="5580112" y="2276872"/>
            <a:ext cx="936104" cy="792088"/>
          </a:xfrm>
          <a:prstGeom prst="downArrowCallout">
            <a:avLst>
              <a:gd name="adj1" fmla="val 16000"/>
              <a:gd name="adj2" fmla="val 16305"/>
              <a:gd name="adj3" fmla="val 25000"/>
              <a:gd name="adj4" fmla="val 55607"/>
            </a:avLst>
          </a:prstGeom>
          <a:solidFill>
            <a:schemeClr val="accent1">
              <a:lumMod val="40000"/>
              <a:lumOff val="6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100" b="1" dirty="0" smtClean="0">
                <a:solidFill>
                  <a:schemeClr val="tx1"/>
                </a:solidFill>
              </a:rPr>
              <a:t>CESNET (</a:t>
            </a:r>
            <a:r>
              <a:rPr lang="en-US" sz="1100" b="1" dirty="0" err="1" smtClean="0">
                <a:solidFill>
                  <a:schemeClr val="tx1"/>
                </a:solidFill>
              </a:rPr>
              <a:t>OpenNebula</a:t>
            </a:r>
            <a:r>
              <a:rPr lang="en-US" sz="1100" b="1" dirty="0" smtClean="0">
                <a:solidFill>
                  <a:schemeClr val="tx1"/>
                </a:solidFill>
              </a:rPr>
              <a:t>)</a:t>
            </a:r>
            <a:endParaRPr lang="en-GB" sz="1100" b="1" dirty="0">
              <a:solidFill>
                <a:schemeClr val="tx1"/>
              </a:solidFill>
            </a:endParaRPr>
          </a:p>
        </p:txBody>
      </p:sp>
      <p:sp>
        <p:nvSpPr>
          <p:cNvPr id="20" name="Down Arrow Callout 19"/>
          <p:cNvSpPr/>
          <p:nvPr/>
        </p:nvSpPr>
        <p:spPr>
          <a:xfrm>
            <a:off x="6084168" y="3427332"/>
            <a:ext cx="936104" cy="649740"/>
          </a:xfrm>
          <a:prstGeom prst="downArrowCallout">
            <a:avLst>
              <a:gd name="adj1" fmla="val 16000"/>
              <a:gd name="adj2" fmla="val 16305"/>
              <a:gd name="adj3" fmla="val 25000"/>
              <a:gd name="adj4" fmla="val 61522"/>
            </a:avLst>
          </a:prstGeom>
          <a:solidFill>
            <a:schemeClr val="accent1">
              <a:lumMod val="40000"/>
              <a:lumOff val="6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100" b="1" dirty="0" smtClean="0">
                <a:solidFill>
                  <a:schemeClr val="tx1"/>
                </a:solidFill>
              </a:rPr>
              <a:t>UKIM</a:t>
            </a:r>
            <a:br>
              <a:rPr lang="en-US" sz="1100" b="1" dirty="0" smtClean="0">
                <a:solidFill>
                  <a:schemeClr val="tx1"/>
                </a:solidFill>
              </a:rPr>
            </a:br>
            <a:r>
              <a:rPr lang="en-US" sz="1100" b="1" dirty="0" smtClean="0">
                <a:solidFill>
                  <a:schemeClr val="tx1"/>
                </a:solidFill>
              </a:rPr>
              <a:t>(</a:t>
            </a:r>
            <a:r>
              <a:rPr lang="en-US" sz="1100" b="1" dirty="0" err="1" smtClean="0">
                <a:solidFill>
                  <a:schemeClr val="tx1"/>
                </a:solidFill>
              </a:rPr>
              <a:t>OpenNebula</a:t>
            </a:r>
            <a:r>
              <a:rPr lang="en-US" sz="1100" b="1" dirty="0" smtClean="0">
                <a:solidFill>
                  <a:schemeClr val="tx1"/>
                </a:solidFill>
              </a:rPr>
              <a:t>)</a:t>
            </a:r>
            <a:endParaRPr lang="en-GB" sz="1100" b="1" dirty="0">
              <a:solidFill>
                <a:schemeClr val="tx1"/>
              </a:solidFill>
            </a:endParaRPr>
          </a:p>
        </p:txBody>
      </p:sp>
      <p:sp>
        <p:nvSpPr>
          <p:cNvPr id="19" name="Down Arrow Callout 18"/>
          <p:cNvSpPr/>
          <p:nvPr/>
        </p:nvSpPr>
        <p:spPr>
          <a:xfrm>
            <a:off x="4211960" y="3404500"/>
            <a:ext cx="936104" cy="672572"/>
          </a:xfrm>
          <a:prstGeom prst="downArrowCallout">
            <a:avLst>
              <a:gd name="adj1" fmla="val 16000"/>
              <a:gd name="adj2" fmla="val 16305"/>
              <a:gd name="adj3" fmla="val 25000"/>
              <a:gd name="adj4" fmla="val 56275"/>
            </a:avLst>
          </a:prstGeom>
          <a:solidFill>
            <a:schemeClr val="accent1">
              <a:lumMod val="40000"/>
              <a:lumOff val="6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100" b="1" dirty="0" smtClean="0">
                <a:solidFill>
                  <a:schemeClr val="tx1"/>
                </a:solidFill>
              </a:rPr>
              <a:t>BIFI (OpenStack) </a:t>
            </a:r>
            <a:endParaRPr lang="en-GB" sz="1100" b="1" dirty="0">
              <a:solidFill>
                <a:schemeClr val="tx1"/>
              </a:solidFill>
            </a:endParaRPr>
          </a:p>
        </p:txBody>
      </p:sp>
      <p:graphicFrame>
        <p:nvGraphicFramePr>
          <p:cNvPr id="22" name="Marcador de contenid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97193713"/>
              </p:ext>
            </p:extLst>
          </p:nvPr>
        </p:nvGraphicFramePr>
        <p:xfrm>
          <a:off x="251451" y="548680"/>
          <a:ext cx="3168421" cy="46685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1745"/>
                <a:gridCol w="2336676"/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Site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Available capacity in the VO</a:t>
                      </a:r>
                      <a:endParaRPr lang="en-GB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CESNET (CZ)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en-GB" sz="14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64 vCPUs</a:t>
                      </a:r>
                      <a:br>
                        <a:rPr lang="en-GB" sz="14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GB" sz="14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110 GB of RAM</a:t>
                      </a:r>
                      <a:br>
                        <a:rPr lang="en-GB" sz="14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GB" sz="14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TB of persistent storage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BIFI</a:t>
                      </a:r>
                      <a:br>
                        <a:rPr lang="en-GB" sz="1400" dirty="0" smtClean="0"/>
                      </a:br>
                      <a:r>
                        <a:rPr lang="en-GB" sz="1400" dirty="0" smtClean="0"/>
                        <a:t>(ES)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en-GB" sz="14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50 vCPUs</a:t>
                      </a:r>
                      <a:endParaRPr lang="en-GB" sz="1400" b="0" dirty="0" smtClean="0">
                        <a:effectLst/>
                      </a:endParaRPr>
                    </a:p>
                    <a:p>
                      <a:r>
                        <a:rPr lang="en-GB" sz="14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50 GB of RAM</a:t>
                      </a:r>
                      <a:br>
                        <a:rPr lang="en-GB" sz="14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GB" sz="14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50 storage volumes</a:t>
                      </a:r>
                    </a:p>
                    <a:p>
                      <a:r>
                        <a:rPr lang="en-GB" sz="14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50 public IP</a:t>
                      </a:r>
                      <a:r>
                        <a:rPr lang="en-GB" sz="1400" b="0" i="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addresses</a:t>
                      </a:r>
                      <a:endParaRPr lang="en-GB" sz="1400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UKIM (MK)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48 vCPUs</a:t>
                      </a:r>
                    </a:p>
                    <a:p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48 GB of</a:t>
                      </a:r>
                      <a:r>
                        <a:rPr lang="en-US" sz="1400" baseline="0" dirty="0" smtClean="0">
                          <a:solidFill>
                            <a:schemeClr val="tx1"/>
                          </a:solidFill>
                        </a:rPr>
                        <a:t> RAM</a:t>
                      </a:r>
                    </a:p>
                    <a:p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48</a:t>
                      </a:r>
                      <a:r>
                        <a:rPr lang="en-US" sz="1400" baseline="0" dirty="0" smtClean="0">
                          <a:solidFill>
                            <a:schemeClr val="tx1"/>
                          </a:solidFill>
                        </a:rPr>
                        <a:t> public IP addresses</a:t>
                      </a:r>
                      <a:endParaRPr lang="en-GB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CETA-CIEMAT</a:t>
                      </a:r>
                      <a:br>
                        <a:rPr lang="en-GB" sz="1400" dirty="0" smtClean="0"/>
                      </a:br>
                      <a:r>
                        <a:rPr lang="en-GB" sz="1400" dirty="0" smtClean="0"/>
                        <a:t>(ES)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>
                          <a:solidFill>
                            <a:schemeClr val="tx1"/>
                          </a:solidFill>
                        </a:rPr>
                        <a:t>20 vCPUs</a:t>
                      </a:r>
                    </a:p>
                    <a:p>
                      <a:r>
                        <a:rPr lang="en-GB" sz="1400" dirty="0" smtClean="0">
                          <a:solidFill>
                            <a:schemeClr val="tx1"/>
                          </a:solidFill>
                        </a:rPr>
                        <a:t>40 GB of RAM</a:t>
                      </a:r>
                    </a:p>
                    <a:p>
                      <a:r>
                        <a:rPr lang="en-GB" sz="1400" dirty="0" smtClean="0">
                          <a:solidFill>
                            <a:schemeClr val="tx1"/>
                          </a:solidFill>
                        </a:rPr>
                        <a:t>5.4 TB storage</a:t>
                      </a:r>
                    </a:p>
                    <a:p>
                      <a:r>
                        <a:rPr lang="en-GB" sz="1400" dirty="0" smtClean="0">
                          <a:solidFill>
                            <a:schemeClr val="tx1"/>
                          </a:solidFill>
                        </a:rPr>
                        <a:t>10 public IP</a:t>
                      </a:r>
                      <a:r>
                        <a:rPr lang="en-GB" sz="1400" baseline="0" dirty="0" smtClean="0">
                          <a:solidFill>
                            <a:schemeClr val="tx1"/>
                          </a:solidFill>
                        </a:rPr>
                        <a:t> addresses</a:t>
                      </a:r>
                      <a:endParaRPr lang="en-GB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INFN</a:t>
                      </a:r>
                      <a:r>
                        <a:rPr lang="en-GB" sz="1400" baseline="0" dirty="0" smtClean="0"/>
                        <a:t/>
                      </a:r>
                      <a:br>
                        <a:rPr lang="en-GB" sz="1400" baseline="0" dirty="0" smtClean="0"/>
                      </a:br>
                      <a:r>
                        <a:rPr lang="en-GB" sz="1400" baseline="0" dirty="0" smtClean="0"/>
                        <a:t>(IT)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>
                          <a:solidFill>
                            <a:schemeClr val="tx1"/>
                          </a:solidFill>
                        </a:rPr>
                        <a:t>20 vCPUs</a:t>
                      </a:r>
                    </a:p>
                    <a:p>
                      <a:r>
                        <a:rPr lang="en-GB" sz="1400" dirty="0" smtClean="0">
                          <a:solidFill>
                            <a:schemeClr val="tx1"/>
                          </a:solidFill>
                        </a:rPr>
                        <a:t>50 GB of</a:t>
                      </a:r>
                      <a:r>
                        <a:rPr lang="en-GB" sz="1400" baseline="0" dirty="0" smtClean="0">
                          <a:solidFill>
                            <a:schemeClr val="tx1"/>
                          </a:solidFill>
                        </a:rPr>
                        <a:t> RAM</a:t>
                      </a:r>
                    </a:p>
                    <a:p>
                      <a:r>
                        <a:rPr lang="en-GB" sz="1400" baseline="0" dirty="0" smtClean="0">
                          <a:solidFill>
                            <a:schemeClr val="tx1"/>
                          </a:solidFill>
                        </a:rPr>
                        <a:t>1 TB storage</a:t>
                      </a:r>
                    </a:p>
                    <a:p>
                      <a:r>
                        <a:rPr lang="en-GB" sz="1400" baseline="0" dirty="0" smtClean="0">
                          <a:solidFill>
                            <a:schemeClr val="tx1"/>
                          </a:solidFill>
                        </a:rPr>
                        <a:t>10 public IP addresses</a:t>
                      </a:r>
                      <a:endParaRPr lang="en-GB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Oval 2"/>
          <p:cNvSpPr/>
          <p:nvPr/>
        </p:nvSpPr>
        <p:spPr>
          <a:xfrm>
            <a:off x="5400092" y="3092165"/>
            <a:ext cx="360040" cy="36004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UI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18" name="Down Arrow Callout 17"/>
          <p:cNvSpPr/>
          <p:nvPr/>
        </p:nvSpPr>
        <p:spPr>
          <a:xfrm flipV="1">
            <a:off x="3851920" y="4293096"/>
            <a:ext cx="936104" cy="660176"/>
          </a:xfrm>
          <a:prstGeom prst="downArrowCallout">
            <a:avLst>
              <a:gd name="adj1" fmla="val 16000"/>
              <a:gd name="adj2" fmla="val 16305"/>
              <a:gd name="adj3" fmla="val 25000"/>
              <a:gd name="adj4" fmla="val 56275"/>
            </a:avLst>
          </a:prstGeom>
          <a:solidFill>
            <a:schemeClr val="accent1">
              <a:lumMod val="40000"/>
              <a:lumOff val="6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100" b="1" dirty="0" smtClean="0">
                <a:solidFill>
                  <a:schemeClr val="tx1"/>
                </a:solidFill>
              </a:rPr>
              <a:t> </a:t>
            </a:r>
            <a:endParaRPr lang="en-GB" sz="1100" b="1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808640" y="4521224"/>
            <a:ext cx="98777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100" b="1" dirty="0" smtClean="0"/>
              <a:t>CETA-CIEMAT</a:t>
            </a:r>
            <a:br>
              <a:rPr lang="en-GB" sz="1100" b="1" dirty="0" smtClean="0"/>
            </a:br>
            <a:r>
              <a:rPr lang="en-GB" sz="1100" b="1" dirty="0" smtClean="0"/>
              <a:t>(OpenStack)</a:t>
            </a:r>
            <a:endParaRPr lang="en-GB" sz="1100" b="1" dirty="0"/>
          </a:p>
        </p:txBody>
      </p:sp>
      <p:sp>
        <p:nvSpPr>
          <p:cNvPr id="7" name="Rounded Rectangle 6"/>
          <p:cNvSpPr/>
          <p:nvPr/>
        </p:nvSpPr>
        <p:spPr>
          <a:xfrm>
            <a:off x="3635896" y="1988840"/>
            <a:ext cx="3528392" cy="3240360"/>
          </a:xfrm>
          <a:prstGeom prst="roundRect">
            <a:avLst/>
          </a:prstGeom>
          <a:noFill/>
          <a:ln w="7620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Right Arrow 24"/>
          <p:cNvSpPr/>
          <p:nvPr/>
        </p:nvSpPr>
        <p:spPr>
          <a:xfrm rot="9840920">
            <a:off x="7022876" y="2844525"/>
            <a:ext cx="1412188" cy="456548"/>
          </a:xfrm>
          <a:prstGeom prst="rightArrow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17" name="Down Arrow Callout 16"/>
          <p:cNvSpPr/>
          <p:nvPr/>
        </p:nvSpPr>
        <p:spPr>
          <a:xfrm flipV="1">
            <a:off x="5508104" y="4521224"/>
            <a:ext cx="936104" cy="611468"/>
          </a:xfrm>
          <a:prstGeom prst="downArrowCallout">
            <a:avLst>
              <a:gd name="adj1" fmla="val 16000"/>
              <a:gd name="adj2" fmla="val 16305"/>
              <a:gd name="adj3" fmla="val 25000"/>
              <a:gd name="adj4" fmla="val 62178"/>
            </a:avLst>
          </a:prstGeom>
          <a:solidFill>
            <a:schemeClr val="accent1">
              <a:lumMod val="40000"/>
              <a:lumOff val="6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1100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549220" y="4725144"/>
            <a:ext cx="933269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100" b="1" dirty="0" smtClean="0"/>
              <a:t>INFN</a:t>
            </a:r>
            <a:br>
              <a:rPr lang="en-US" sz="1100" b="1" dirty="0" smtClean="0"/>
            </a:br>
            <a:r>
              <a:rPr lang="en-US" sz="1100" b="1" dirty="0" smtClean="0"/>
              <a:t>(OpenStack</a:t>
            </a:r>
            <a:r>
              <a:rPr lang="en-US" sz="1100" b="1" dirty="0"/>
              <a:t>) </a:t>
            </a:r>
            <a:endParaRPr lang="en-GB" sz="1100" b="1" dirty="0"/>
          </a:p>
        </p:txBody>
      </p:sp>
    </p:spTree>
    <p:extLst>
      <p:ext uri="{BB962C8B-B14F-4D97-AF65-F5344CB8AC3E}">
        <p14:creationId xmlns:p14="http://schemas.microsoft.com/office/powerpoint/2010/main" val="5098717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ounded Rectangle 24"/>
          <p:cNvSpPr/>
          <p:nvPr/>
        </p:nvSpPr>
        <p:spPr>
          <a:xfrm>
            <a:off x="4644008" y="3789040"/>
            <a:ext cx="4320480" cy="2448272"/>
          </a:xfrm>
          <a:prstGeom prst="roundRect">
            <a:avLst>
              <a:gd name="adj" fmla="val 942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Ins="0" rtlCol="0" anchor="t" anchorCtr="0"/>
          <a:lstStyle/>
          <a:p>
            <a:pPr algn="r"/>
            <a:endParaRPr lang="en-GB" sz="1600" dirty="0">
              <a:solidFill>
                <a:schemeClr val="tx1"/>
              </a:solidFill>
            </a:endParaRPr>
          </a:p>
        </p:txBody>
      </p:sp>
      <p:sp>
        <p:nvSpPr>
          <p:cNvPr id="26" name="Cloud"/>
          <p:cNvSpPr>
            <a:spLocks noChangeAspect="1" noEditPoints="1" noChangeArrowheads="1"/>
          </p:cNvSpPr>
          <p:nvPr/>
        </p:nvSpPr>
        <p:spPr bwMode="auto">
          <a:xfrm>
            <a:off x="4979425" y="4149080"/>
            <a:ext cx="3048959" cy="1631965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noFill/>
        </p:spPr>
        <p:txBody>
          <a:bodyPr>
            <a:normAutofit/>
          </a:bodyPr>
          <a:lstStyle/>
          <a:p>
            <a:r>
              <a:rPr lang="en-GB" noProof="0" dirty="0" smtClean="0"/>
              <a:t>Accessing the training VO</a:t>
            </a:r>
            <a:endParaRPr lang="en-GB" noProof="0" dirty="0"/>
          </a:p>
        </p:txBody>
      </p:sp>
      <p:pic>
        <p:nvPicPr>
          <p:cNvPr id="22" name="Imagen 8" descr="white-disk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219" y="4445679"/>
            <a:ext cx="777271" cy="623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" name="Cubo 52"/>
          <p:cNvSpPr/>
          <p:nvPr/>
        </p:nvSpPr>
        <p:spPr bwMode="auto">
          <a:xfrm>
            <a:off x="5652120" y="4484901"/>
            <a:ext cx="838873" cy="808535"/>
          </a:xfrm>
          <a:prstGeom prst="cube">
            <a:avLst>
              <a:gd name="adj" fmla="val 14745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s-ES" sz="1600" dirty="0"/>
              <a:t>VM</a:t>
            </a:r>
          </a:p>
        </p:txBody>
      </p:sp>
      <p:pic>
        <p:nvPicPr>
          <p:cNvPr id="61" name="Picture 1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5978" y="2038698"/>
            <a:ext cx="8382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" name="Cubo 61"/>
          <p:cNvSpPr/>
          <p:nvPr/>
        </p:nvSpPr>
        <p:spPr bwMode="auto">
          <a:xfrm>
            <a:off x="6099243" y="1863132"/>
            <a:ext cx="949325" cy="863600"/>
          </a:xfrm>
          <a:prstGeom prst="cube">
            <a:avLst>
              <a:gd name="adj" fmla="val 14745"/>
            </a:avLst>
          </a:prstGeom>
          <a:solidFill>
            <a:schemeClr val="accent5">
              <a:lumMod val="40000"/>
              <a:lumOff val="6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s-ES" dirty="0" smtClean="0"/>
              <a:t>UI</a:t>
            </a:r>
            <a:endParaRPr lang="es-ES" dirty="0"/>
          </a:p>
        </p:txBody>
      </p:sp>
      <p:cxnSp>
        <p:nvCxnSpPr>
          <p:cNvPr id="64" name="Conector recto de flecha 63"/>
          <p:cNvCxnSpPr>
            <a:stCxn id="61" idx="3"/>
            <a:endCxn id="62" idx="2"/>
          </p:cNvCxnSpPr>
          <p:nvPr/>
        </p:nvCxnSpPr>
        <p:spPr>
          <a:xfrm flipV="1">
            <a:off x="2334178" y="2358601"/>
            <a:ext cx="3765065" cy="9919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79" name="CuadroTexto 78"/>
          <p:cNvSpPr txBox="1"/>
          <p:nvPr/>
        </p:nvSpPr>
        <p:spPr>
          <a:xfrm>
            <a:off x="2843808" y="1979548"/>
            <a:ext cx="15664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Login with SSH</a:t>
            </a:r>
            <a:endParaRPr lang="en-GB" sz="1600" dirty="0"/>
          </a:p>
        </p:txBody>
      </p:sp>
      <p:cxnSp>
        <p:nvCxnSpPr>
          <p:cNvPr id="70" name="Conector curvado 69"/>
          <p:cNvCxnSpPr>
            <a:stCxn id="62" idx="3"/>
            <a:endCxn id="26" idx="3"/>
          </p:cNvCxnSpPr>
          <p:nvPr/>
        </p:nvCxnSpPr>
        <p:spPr>
          <a:xfrm flipH="1">
            <a:off x="6503904" y="2726732"/>
            <a:ext cx="6333" cy="151565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80" name="CuadroTexto 79"/>
          <p:cNvSpPr txBox="1"/>
          <p:nvPr/>
        </p:nvSpPr>
        <p:spPr>
          <a:xfrm>
            <a:off x="6542974" y="2996952"/>
            <a:ext cx="2601026" cy="369332"/>
          </a:xfrm>
          <a:prstGeom prst="rect">
            <a:avLst/>
          </a:prstGeom>
          <a:noFill/>
          <a:ln w="28575" cmpd="sng">
            <a:noFill/>
          </a:ln>
        </p:spPr>
        <p:txBody>
          <a:bodyPr wrap="square" rtlCol="0">
            <a:spAutoFit/>
          </a:bodyPr>
          <a:lstStyle/>
          <a:p>
            <a:r>
              <a:rPr lang="en-GB" dirty="0" smtClean="0"/>
              <a:t>OCCI commands</a:t>
            </a:r>
          </a:p>
        </p:txBody>
      </p:sp>
      <p:sp>
        <p:nvSpPr>
          <p:cNvPr id="89" name="Rectángulo redondeado 88"/>
          <p:cNvSpPr/>
          <p:nvPr/>
        </p:nvSpPr>
        <p:spPr>
          <a:xfrm>
            <a:off x="941789" y="4667081"/>
            <a:ext cx="1946578" cy="106043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VM Marketplace (</a:t>
            </a:r>
            <a:r>
              <a:rPr lang="en-GB" dirty="0" err="1" smtClean="0"/>
              <a:t>AppDB</a:t>
            </a:r>
            <a:r>
              <a:rPr lang="en-GB" dirty="0" smtClean="0"/>
              <a:t>)</a:t>
            </a:r>
            <a:endParaRPr lang="en-GB" dirty="0"/>
          </a:p>
        </p:txBody>
      </p:sp>
      <p:cxnSp>
        <p:nvCxnSpPr>
          <p:cNvPr id="91" name="Conector recto de flecha 90"/>
          <p:cNvCxnSpPr>
            <a:stCxn id="61" idx="2"/>
            <a:endCxn id="89" idx="0"/>
          </p:cNvCxnSpPr>
          <p:nvPr/>
        </p:nvCxnSpPr>
        <p:spPr>
          <a:xfrm>
            <a:off x="1915078" y="2876898"/>
            <a:ext cx="0" cy="179018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3" name="CuadroTexto 92"/>
          <p:cNvSpPr txBox="1"/>
          <p:nvPr/>
        </p:nvSpPr>
        <p:spPr>
          <a:xfrm>
            <a:off x="129717" y="3225750"/>
            <a:ext cx="177798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400" dirty="0" smtClean="0"/>
              <a:t>Get IDs of</a:t>
            </a:r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en-GB" sz="1400" dirty="0" smtClean="0"/>
              <a:t>Cloud endpoint</a:t>
            </a:r>
            <a:endParaRPr lang="en-GB" sz="1400" dirty="0"/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en-GB" sz="1400" dirty="0" smtClean="0"/>
              <a:t>VA image</a:t>
            </a:r>
            <a:endParaRPr lang="en-GB" sz="1400" dirty="0"/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en-GB" sz="1400" dirty="0" smtClean="0"/>
              <a:t>Resource template</a:t>
            </a:r>
            <a:endParaRPr lang="en-GB" sz="1400" dirty="0"/>
          </a:p>
        </p:txBody>
      </p:sp>
      <p:cxnSp>
        <p:nvCxnSpPr>
          <p:cNvPr id="95" name="Conector recto de flecha 94"/>
          <p:cNvCxnSpPr>
            <a:stCxn id="61" idx="3"/>
          </p:cNvCxnSpPr>
          <p:nvPr/>
        </p:nvCxnSpPr>
        <p:spPr>
          <a:xfrm>
            <a:off x="2334178" y="2457798"/>
            <a:ext cx="3317942" cy="229941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03" name="CuadroTexto 102"/>
          <p:cNvSpPr txBox="1"/>
          <p:nvPr/>
        </p:nvSpPr>
        <p:spPr>
          <a:xfrm>
            <a:off x="2555776" y="3429000"/>
            <a:ext cx="1621406" cy="646331"/>
          </a:xfrm>
          <a:prstGeom prst="rect">
            <a:avLst/>
          </a:prstGeom>
          <a:noFill/>
          <a:ln w="28575" cmpd="sng"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GB" dirty="0" smtClean="0"/>
              <a:t>Access</a:t>
            </a:r>
            <a:br>
              <a:rPr lang="en-GB" dirty="0" smtClean="0"/>
            </a:br>
            <a:r>
              <a:rPr lang="en-GB" dirty="0" smtClean="0"/>
              <a:t>(e.g. SSH, Web)</a:t>
            </a:r>
            <a:endParaRPr lang="en-GB" dirty="0"/>
          </a:p>
        </p:txBody>
      </p:sp>
      <p:sp>
        <p:nvSpPr>
          <p:cNvPr id="2" name="Rectangular Callout 1"/>
          <p:cNvSpPr/>
          <p:nvPr/>
        </p:nvSpPr>
        <p:spPr>
          <a:xfrm>
            <a:off x="2627719" y="1016446"/>
            <a:ext cx="3384441" cy="828378"/>
          </a:xfrm>
          <a:prstGeom prst="wedgeRectCallout">
            <a:avLst>
              <a:gd name="adj1" fmla="val 58366"/>
              <a:gd name="adj2" fmla="val 78466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2563" indent="-182563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Ubuntu 14.04 with </a:t>
            </a:r>
            <a:r>
              <a:rPr lang="en-US" dirty="0" err="1" smtClean="0">
                <a:solidFill>
                  <a:schemeClr val="tx1"/>
                </a:solidFill>
              </a:rPr>
              <a:t>rOCCI</a:t>
            </a:r>
            <a:r>
              <a:rPr lang="en-US" dirty="0" smtClean="0">
                <a:solidFill>
                  <a:schemeClr val="tx1"/>
                </a:solidFill>
              </a:rPr>
              <a:t> client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Configured by trainers 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3" name="Rectangular Callout 22"/>
          <p:cNvSpPr/>
          <p:nvPr/>
        </p:nvSpPr>
        <p:spPr>
          <a:xfrm>
            <a:off x="6763367" y="872430"/>
            <a:ext cx="2160240" cy="828378"/>
          </a:xfrm>
          <a:prstGeom prst="wedgeRectCallout">
            <a:avLst>
              <a:gd name="adj1" fmla="val -46609"/>
              <a:gd name="adj2" fmla="val 82881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2563" indent="-182563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1 account / trainee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1 proxy / account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9571" y="5795972"/>
            <a:ext cx="41964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hlinkClick r:id="rId5"/>
              </a:rPr>
              <a:t>http://appdb.egi.eu</a:t>
            </a:r>
            <a:r>
              <a:rPr lang="en-US" dirty="0" smtClean="0"/>
              <a:t>  </a:t>
            </a:r>
            <a:r>
              <a:rPr lang="en-US" dirty="0" smtClean="0">
                <a:sym typeface="Wingdings" panose="05000000000000000000" pitchFamily="2" charset="2"/>
              </a:rPr>
              <a:t> Cloud Marketplace</a:t>
            </a:r>
            <a:endParaRPr lang="en-GB" dirty="0"/>
          </a:p>
        </p:txBody>
      </p:sp>
      <p:sp>
        <p:nvSpPr>
          <p:cNvPr id="24" name="Cubo 52"/>
          <p:cNvSpPr/>
          <p:nvPr/>
        </p:nvSpPr>
        <p:spPr bwMode="auto">
          <a:xfrm>
            <a:off x="6685455" y="4468454"/>
            <a:ext cx="838873" cy="808535"/>
          </a:xfrm>
          <a:prstGeom prst="cube">
            <a:avLst>
              <a:gd name="adj" fmla="val 14745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s-ES" sz="1400" dirty="0" smtClean="0"/>
              <a:t>Block </a:t>
            </a:r>
            <a:r>
              <a:rPr lang="es-ES" sz="1400" dirty="0" err="1" smtClean="0"/>
              <a:t>storage</a:t>
            </a:r>
            <a:endParaRPr lang="es-ES" sz="1400" dirty="0"/>
          </a:p>
        </p:txBody>
      </p:sp>
      <p:cxnSp>
        <p:nvCxnSpPr>
          <p:cNvPr id="6" name="Straight Connector 5"/>
          <p:cNvCxnSpPr>
            <a:stCxn id="53" idx="4"/>
            <a:endCxn id="24" idx="2"/>
          </p:cNvCxnSpPr>
          <p:nvPr/>
        </p:nvCxnSpPr>
        <p:spPr>
          <a:xfrm flipV="1">
            <a:off x="6371775" y="4932331"/>
            <a:ext cx="313680" cy="16447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26"/>
          <p:cNvSpPr/>
          <p:nvPr/>
        </p:nvSpPr>
        <p:spPr>
          <a:xfrm>
            <a:off x="7001834" y="5867980"/>
            <a:ext cx="18906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GB" dirty="0" smtClean="0">
                <a:solidFill>
                  <a:schemeClr val="tx2"/>
                </a:solidFill>
              </a:rPr>
              <a:t>Training.egi.eu VO</a:t>
            </a:r>
            <a:endParaRPr lang="en-GB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42119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nimBg="1"/>
      <p:bldP spid="79" grpId="0"/>
      <p:bldP spid="80" grpId="0"/>
      <p:bldP spid="93" grpId="0"/>
      <p:bldP spid="103" grpId="0"/>
      <p:bldP spid="2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dirty="0" smtClean="0"/>
              <a:t>OCCI and </a:t>
            </a:r>
            <a:r>
              <a:rPr lang="en-US" dirty="0" err="1" smtClean="0"/>
              <a:t>rOCCI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323528" y="1164880"/>
            <a:ext cx="8784976" cy="4784400"/>
          </a:xfrm>
        </p:spPr>
        <p:txBody>
          <a:bodyPr/>
          <a:lstStyle/>
          <a:p>
            <a:r>
              <a:rPr lang="en-GB" sz="2400" b="1" dirty="0"/>
              <a:t>OCCI </a:t>
            </a:r>
            <a:r>
              <a:rPr lang="en-GB" sz="2400" dirty="0"/>
              <a:t>(Open Cloud Computing Interface, OGF, 2011</a:t>
            </a:r>
            <a:r>
              <a:rPr lang="en-GB" sz="2400" dirty="0" smtClean="0"/>
              <a:t>) </a:t>
            </a:r>
          </a:p>
          <a:p>
            <a:pPr lvl="1"/>
            <a:r>
              <a:rPr lang="en-US" sz="1800" dirty="0" smtClean="0"/>
              <a:t>For VM Management (compute and storage)</a:t>
            </a:r>
            <a:endParaRPr lang="en-GB" sz="1800" dirty="0" smtClean="0"/>
          </a:p>
          <a:p>
            <a:pPr lvl="1"/>
            <a:r>
              <a:rPr lang="en-GB" sz="1800" dirty="0" smtClean="0"/>
              <a:t>Text-based protocol and API focusing on cloud interoperability</a:t>
            </a:r>
          </a:p>
          <a:p>
            <a:endParaRPr lang="en-US" sz="2400" b="1" dirty="0" smtClean="0"/>
          </a:p>
          <a:p>
            <a:r>
              <a:rPr lang="en-US" sz="2400" b="1" dirty="0" err="1" smtClean="0"/>
              <a:t>rOCCI</a:t>
            </a:r>
            <a:r>
              <a:rPr lang="en-US" sz="2400" dirty="0" smtClean="0"/>
              <a:t> (</a:t>
            </a:r>
            <a:r>
              <a:rPr lang="en-GB" sz="2400" dirty="0" smtClean="0"/>
              <a:t>OCCI command-line client; r for Ruby)</a:t>
            </a:r>
          </a:p>
          <a:p>
            <a:pPr lvl="1"/>
            <a:r>
              <a:rPr lang="en-US" sz="2000" dirty="0">
                <a:solidFill>
                  <a:srgbClr val="FF0000"/>
                </a:solidFill>
              </a:rPr>
              <a:t>To be used </a:t>
            </a:r>
            <a:r>
              <a:rPr lang="en-US" sz="2000" dirty="0" smtClean="0">
                <a:solidFill>
                  <a:srgbClr val="FF0000"/>
                </a:solidFill>
              </a:rPr>
              <a:t>today</a:t>
            </a:r>
            <a:endParaRPr lang="en-US" sz="2000" dirty="0" smtClean="0"/>
          </a:p>
          <a:p>
            <a:pPr lvl="1"/>
            <a:r>
              <a:rPr lang="en-US" sz="2000" dirty="0" smtClean="0"/>
              <a:t>Interacts with the OCCI servers deployed on cloud sites</a:t>
            </a:r>
          </a:p>
          <a:p>
            <a:pPr lvl="1"/>
            <a:r>
              <a:rPr lang="en-GB" sz="2000" dirty="0" smtClean="0"/>
              <a:t>Supports </a:t>
            </a:r>
            <a:r>
              <a:rPr lang="en-GB" sz="2000" dirty="0"/>
              <a:t>EGI </a:t>
            </a:r>
            <a:r>
              <a:rPr lang="en-GB" sz="2000" dirty="0" smtClean="0"/>
              <a:t>AAI </a:t>
            </a:r>
            <a:r>
              <a:rPr lang="en-GB" sz="2000" dirty="0"/>
              <a:t>(X.509 certificates + </a:t>
            </a:r>
            <a:r>
              <a:rPr lang="en-GB" sz="2000" dirty="0" smtClean="0"/>
              <a:t>VOMS)</a:t>
            </a:r>
          </a:p>
          <a:p>
            <a:pPr lvl="1"/>
            <a:r>
              <a:rPr lang="en-US" sz="2000" dirty="0" smtClean="0"/>
              <a:t>Available with installer, as VM image, as Docker container or source</a:t>
            </a:r>
          </a:p>
          <a:p>
            <a:endParaRPr lang="en-US" sz="2400" b="1" dirty="0" smtClean="0"/>
          </a:p>
          <a:p>
            <a:r>
              <a:rPr lang="en-US" sz="2400" b="1" dirty="0" err="1" smtClean="0"/>
              <a:t>jOCCI</a:t>
            </a:r>
            <a:r>
              <a:rPr lang="en-US" sz="2400" dirty="0" smtClean="0"/>
              <a:t>:</a:t>
            </a:r>
            <a:r>
              <a:rPr lang="en-US" sz="2400" dirty="0" smtClean="0">
                <a:sym typeface="Wingdings" panose="05000000000000000000" pitchFamily="2" charset="2"/>
              </a:rPr>
              <a:t> Java API for OCCI</a:t>
            </a:r>
          </a:p>
          <a:p>
            <a:pPr lvl="1"/>
            <a:r>
              <a:rPr lang="en-US" sz="2000" dirty="0" smtClean="0">
                <a:sym typeface="Wingdings" panose="05000000000000000000" pitchFamily="2" charset="2"/>
              </a:rPr>
              <a:t>Further info: </a:t>
            </a:r>
            <a:br>
              <a:rPr lang="en-US" sz="2000" dirty="0" smtClean="0">
                <a:sym typeface="Wingdings" panose="05000000000000000000" pitchFamily="2" charset="2"/>
              </a:rPr>
            </a:br>
            <a:r>
              <a:rPr lang="en-US" sz="2000" dirty="0" smtClean="0">
                <a:sym typeface="Wingdings" panose="05000000000000000000" pitchFamily="2" charset="2"/>
                <a:hlinkClick r:id="rId3"/>
              </a:rPr>
              <a:t>https</a:t>
            </a:r>
            <a:r>
              <a:rPr lang="en-US" sz="2000" dirty="0">
                <a:sym typeface="Wingdings" panose="05000000000000000000" pitchFamily="2" charset="2"/>
                <a:hlinkClick r:id="rId3"/>
              </a:rPr>
              <a:t>://</a:t>
            </a:r>
            <a:r>
              <a:rPr lang="en-US" sz="2000" dirty="0" smtClean="0">
                <a:sym typeface="Wingdings" panose="05000000000000000000" pitchFamily="2" charset="2"/>
                <a:hlinkClick r:id="rId3"/>
              </a:rPr>
              <a:t>wiki.egi.eu/wiki/Federated_Cloud_APIs_and_SDKs</a:t>
            </a:r>
            <a:r>
              <a:rPr lang="en-US" sz="2000" dirty="0" smtClean="0">
                <a:sym typeface="Wingdings" panose="05000000000000000000" pitchFamily="2" charset="2"/>
              </a:rPr>
              <a:t> </a:t>
            </a:r>
          </a:p>
          <a:p>
            <a:pPr lvl="1"/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27709545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</p:spPr>
        <p:txBody>
          <a:bodyPr>
            <a:normAutofit fontScale="90000"/>
          </a:bodyPr>
          <a:lstStyle/>
          <a:p>
            <a:r>
              <a:rPr lang="en-US" dirty="0" smtClean="0"/>
              <a:t>Main commands to be used during Exercises</a:t>
            </a:r>
            <a:endParaRPr lang="en-GB" dirty="0"/>
          </a:p>
        </p:txBody>
      </p:sp>
      <p:graphicFrame>
        <p:nvGraphicFramePr>
          <p:cNvPr id="6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76249293"/>
              </p:ext>
            </p:extLst>
          </p:nvPr>
        </p:nvGraphicFramePr>
        <p:xfrm>
          <a:off x="395536" y="1556792"/>
          <a:ext cx="8424862" cy="3876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96544"/>
                <a:gridCol w="3528318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Command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Explanation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voms</a:t>
                      </a:r>
                      <a:r>
                        <a:rPr lang="en-US" dirty="0" smtClean="0"/>
                        <a:t>-proxy-info 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Check the lifetime</a:t>
                      </a:r>
                      <a:r>
                        <a:rPr lang="en-US" baseline="0" dirty="0" smtClean="0"/>
                        <a:t> of your proxy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ssh-keygen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Generate key-pairs for password-less SSH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err="1" smtClean="0"/>
                        <a:t>occi</a:t>
                      </a:r>
                      <a:r>
                        <a:rPr lang="en-GB" dirty="0" smtClean="0"/>
                        <a:t> --endpoint A --</a:t>
                      </a:r>
                      <a:r>
                        <a:rPr lang="en-GB" dirty="0" err="1" smtClean="0"/>
                        <a:t>auth</a:t>
                      </a:r>
                      <a:r>
                        <a:rPr lang="en-GB" dirty="0" smtClean="0"/>
                        <a:t> B --action C –resource D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Perform action C on resource D of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cloud site A</a:t>
                      </a:r>
                      <a:r>
                        <a:rPr lang="en-US" baseline="0" dirty="0" smtClean="0"/>
                        <a:t> authenticating as B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                                              --action list</a:t>
                      </a:r>
                      <a:endParaRPr lang="en-GB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                                              --action create</a:t>
                      </a:r>
                      <a:endParaRPr lang="en-GB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                                              --action describe</a:t>
                      </a:r>
                      <a:endParaRPr lang="en-GB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                                                       </a:t>
                      </a:r>
                      <a:r>
                        <a:rPr lang="en-US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--resource</a:t>
                      </a:r>
                      <a:r>
                        <a:rPr lang="en-US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 compute</a:t>
                      </a:r>
                      <a:endParaRPr lang="en-GB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                                                       --resource storage</a:t>
                      </a:r>
                      <a:endParaRPr lang="en-GB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611560" y="5877272"/>
            <a:ext cx="80337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err="1" smtClean="0"/>
              <a:t>rOCCI</a:t>
            </a:r>
            <a:r>
              <a:rPr lang="en-GB" b="1" dirty="0" smtClean="0"/>
              <a:t> quick reference guide: </a:t>
            </a:r>
            <a:r>
              <a:rPr lang="en-GB" b="1" dirty="0">
                <a:hlinkClick r:id="rId2"/>
              </a:rPr>
              <a:t>https://gist.github.com/arax/4de4a41fb0fa67719856</a:t>
            </a:r>
            <a:endParaRPr lang="en-GB" b="1" dirty="0"/>
          </a:p>
        </p:txBody>
      </p:sp>
      <p:sp>
        <p:nvSpPr>
          <p:cNvPr id="5" name="Up Arrow Callout 4"/>
          <p:cNvSpPr/>
          <p:nvPr/>
        </p:nvSpPr>
        <p:spPr>
          <a:xfrm>
            <a:off x="899592" y="2780928"/>
            <a:ext cx="1224136" cy="504056"/>
          </a:xfrm>
          <a:prstGeom prst="upArrowCallou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/>
          <p:cNvSpPr txBox="1"/>
          <p:nvPr/>
        </p:nvSpPr>
        <p:spPr>
          <a:xfrm>
            <a:off x="1093251" y="2545159"/>
            <a:ext cx="8864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cloud site</a:t>
            </a:r>
            <a:endParaRPr lang="en-GB" sz="1400" dirty="0">
              <a:solidFill>
                <a:srgbClr val="FF0000"/>
              </a:solidFill>
            </a:endParaRPr>
          </a:p>
        </p:txBody>
      </p:sp>
      <p:sp>
        <p:nvSpPr>
          <p:cNvPr id="8" name="Up Arrow Callout 7"/>
          <p:cNvSpPr/>
          <p:nvPr/>
        </p:nvSpPr>
        <p:spPr>
          <a:xfrm>
            <a:off x="2123728" y="2780928"/>
            <a:ext cx="792088" cy="504056"/>
          </a:xfrm>
          <a:prstGeom prst="upArrowCallou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/>
          <p:cNvSpPr txBox="1"/>
          <p:nvPr/>
        </p:nvSpPr>
        <p:spPr>
          <a:xfrm>
            <a:off x="1979712" y="2545159"/>
            <a:ext cx="104227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X.509 proxy</a:t>
            </a:r>
            <a:endParaRPr lang="en-GB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04789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  <p:bldP spid="8" grpId="0" animBg="1"/>
      <p:bldP spid="9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 smtClean="0"/>
              <a:t>Exercise 1 and 2</a:t>
            </a:r>
            <a:endParaRPr lang="en-GB" noProof="0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noProof="0" dirty="0" smtClean="0"/>
              <a:t>Managing VMs and block storage:</a:t>
            </a:r>
          </a:p>
          <a:p>
            <a:pPr marL="0" indent="0">
              <a:buNone/>
            </a:pPr>
            <a:endParaRPr lang="en-GB" noProof="0" dirty="0" smtClean="0"/>
          </a:p>
          <a:p>
            <a:pPr marL="514350" indent="-514350">
              <a:buFont typeface="+mj-lt"/>
              <a:buAutoNum type="arabicPeriod"/>
            </a:pPr>
            <a:r>
              <a:rPr lang="en-GB" noProof="0" dirty="0" smtClean="0"/>
              <a:t>Start a simple wiki on an EGI Cloud site</a:t>
            </a:r>
          </a:p>
          <a:p>
            <a:pPr marL="514350" indent="-514350">
              <a:buFont typeface="+mj-lt"/>
              <a:buAutoNum type="arabicPeriod"/>
            </a:pPr>
            <a:endParaRPr lang="en-GB" dirty="0"/>
          </a:p>
          <a:p>
            <a:pPr marL="514350" indent="-514350">
              <a:buFont typeface="+mj-lt"/>
              <a:buAutoNum type="arabicPeriod"/>
            </a:pPr>
            <a:r>
              <a:rPr lang="en-GB" noProof="0" dirty="0" smtClean="0"/>
              <a:t>Use persistent storage for wiki contents</a:t>
            </a:r>
          </a:p>
          <a:p>
            <a:pPr marL="514350" indent="-514350">
              <a:buFont typeface="+mj-lt"/>
              <a:buAutoNum type="arabicPeriod"/>
            </a:pPr>
            <a:endParaRPr lang="en-GB" noProof="0" dirty="0" smtClean="0"/>
          </a:p>
          <a:p>
            <a:endParaRPr lang="en-GB" noProof="0" dirty="0" smtClean="0"/>
          </a:p>
        </p:txBody>
      </p:sp>
    </p:spTree>
    <p:extLst>
      <p:ext uri="{BB962C8B-B14F-4D97-AF65-F5344CB8AC3E}">
        <p14:creationId xmlns:p14="http://schemas.microsoft.com/office/powerpoint/2010/main" val="26024707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noProof="0" dirty="0" smtClean="0"/>
              <a:t>Exercise 1:</a:t>
            </a:r>
            <a:br>
              <a:rPr lang="en-GB" noProof="0" dirty="0" smtClean="0"/>
            </a:br>
            <a:r>
              <a:rPr lang="en-GB" noProof="0" dirty="0" err="1" smtClean="0"/>
              <a:t>MoinMoinWiki</a:t>
            </a:r>
            <a:r>
              <a:rPr lang="en-GB" noProof="0" dirty="0" smtClean="0"/>
              <a:t> setup</a:t>
            </a:r>
            <a:endParaRPr lang="en-GB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467544" y="1308896"/>
            <a:ext cx="8424936" cy="47844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What you have to do: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Browse </a:t>
            </a:r>
            <a:r>
              <a:rPr lang="en-US" dirty="0" err="1" smtClean="0"/>
              <a:t>AppDB</a:t>
            </a:r>
            <a:r>
              <a:rPr lang="en-US" dirty="0" smtClean="0"/>
              <a:t>, find </a:t>
            </a:r>
            <a:r>
              <a:rPr lang="en-US" b="1" dirty="0" smtClean="0">
                <a:solidFill>
                  <a:srgbClr val="FF0000"/>
                </a:solidFill>
              </a:rPr>
              <a:t>3 IDs</a:t>
            </a:r>
            <a:r>
              <a:rPr lang="en-US" dirty="0"/>
              <a:t>  (visual lookup</a:t>
            </a:r>
            <a:r>
              <a:rPr lang="en-US" dirty="0" smtClean="0"/>
              <a:t>):</a:t>
            </a:r>
          </a:p>
          <a:p>
            <a:pPr marL="1071563" lvl="2" indent="-271463">
              <a:buFont typeface="+mj-lt"/>
              <a:buAutoNum type="arabicPeriod"/>
            </a:pPr>
            <a:r>
              <a:rPr lang="en-US" dirty="0" smtClean="0"/>
              <a:t>ID of the cloud site you want to use</a:t>
            </a:r>
          </a:p>
          <a:p>
            <a:pPr marL="1071563" lvl="2" indent="-271463">
              <a:buFont typeface="+mj-lt"/>
              <a:buAutoNum type="arabicPeriod"/>
            </a:pPr>
            <a:r>
              <a:rPr lang="en-US" dirty="0" smtClean="0"/>
              <a:t>ID of the </a:t>
            </a:r>
            <a:r>
              <a:rPr lang="en-US" dirty="0" err="1" smtClean="0"/>
              <a:t>MoinMoin</a:t>
            </a:r>
            <a:r>
              <a:rPr lang="en-US" dirty="0" smtClean="0"/>
              <a:t> VM image for that site</a:t>
            </a:r>
          </a:p>
          <a:p>
            <a:pPr marL="1071563" lvl="2" indent="-271463">
              <a:buFont typeface="+mj-lt"/>
              <a:buAutoNum type="arabicPeriod"/>
            </a:pPr>
            <a:r>
              <a:rPr lang="en-US" dirty="0" smtClean="0"/>
              <a:t>ID of the resource template the VM should use (</a:t>
            </a:r>
            <a:r>
              <a:rPr lang="en-US" dirty="0" smtClean="0">
                <a:solidFill>
                  <a:srgbClr val="FF0000"/>
                </a:solidFill>
              </a:rPr>
              <a:t>smallest!</a:t>
            </a:r>
            <a:r>
              <a:rPr lang="en-US" dirty="0" smtClean="0"/>
              <a:t>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Login to UI, check your X.509 proxy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Create SSH key</a:t>
            </a:r>
          </a:p>
          <a:p>
            <a:pPr marL="800100" lvl="2" indent="0">
              <a:buNone/>
            </a:pPr>
            <a:r>
              <a:rPr lang="en-US" dirty="0" smtClean="0"/>
              <a:t>- So you will be able to SSH into your remote VM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Create VM instance (OCCI call)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Access wiki from a web browser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668359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67544" y="1556792"/>
            <a:ext cx="8424936" cy="4784400"/>
          </a:xfrm>
        </p:spPr>
        <p:txBody>
          <a:bodyPr/>
          <a:lstStyle/>
          <a:p>
            <a:r>
              <a:rPr lang="en-US" sz="2000" dirty="0" smtClean="0"/>
              <a:t>Introduction to EGI, &amp; EGI Federated Cloud (20’)</a:t>
            </a:r>
          </a:p>
          <a:p>
            <a:r>
              <a:rPr lang="en-US" sz="2000" dirty="0" smtClean="0"/>
              <a:t>Introduction to training infrastructure (10’) (G)</a:t>
            </a:r>
          </a:p>
          <a:p>
            <a:r>
              <a:rPr lang="en-US" sz="2000" dirty="0" smtClean="0">
                <a:solidFill>
                  <a:schemeClr val="accent6">
                    <a:lumMod val="75000"/>
                  </a:schemeClr>
                </a:solidFill>
              </a:rPr>
              <a:t>Exercise 1&amp;2 </a:t>
            </a:r>
            <a:r>
              <a:rPr lang="en-US" sz="2000" dirty="0" smtClean="0"/>
              <a:t>(45’)</a:t>
            </a:r>
            <a:endParaRPr lang="en-GB" sz="2000" dirty="0" smtClean="0">
              <a:solidFill>
                <a:srgbClr val="FF0000"/>
              </a:solidFill>
            </a:endParaRPr>
          </a:p>
          <a:p>
            <a:pPr lvl="1"/>
            <a:r>
              <a:rPr lang="en-GB" sz="1600" dirty="0" smtClean="0"/>
              <a:t>Compute </a:t>
            </a:r>
            <a:r>
              <a:rPr lang="en-GB" sz="1600" dirty="0"/>
              <a:t>management </a:t>
            </a:r>
            <a:r>
              <a:rPr lang="en-GB" sz="1600" dirty="0" smtClean="0"/>
              <a:t>– Setup a Wiki server</a:t>
            </a:r>
          </a:p>
          <a:p>
            <a:pPr lvl="1"/>
            <a:r>
              <a:rPr lang="en-US" sz="1600" dirty="0" smtClean="0"/>
              <a:t>Persistent storage – Add block storage to the Wiki</a:t>
            </a:r>
            <a:endParaRPr lang="en-US" sz="2000" dirty="0" smtClean="0"/>
          </a:p>
          <a:p>
            <a:r>
              <a:rPr lang="en-US" sz="2000" dirty="0" smtClean="0"/>
              <a:t>Introduction to </a:t>
            </a:r>
            <a:r>
              <a:rPr lang="en-US" sz="2000" dirty="0" err="1" smtClean="0"/>
              <a:t>contextualisation</a:t>
            </a:r>
            <a:r>
              <a:rPr lang="en-US" sz="2000" dirty="0" smtClean="0"/>
              <a:t> (15’)</a:t>
            </a:r>
          </a:p>
          <a:p>
            <a:r>
              <a:rPr lang="en-US" sz="2000" dirty="0" smtClean="0">
                <a:solidFill>
                  <a:schemeClr val="accent6">
                    <a:lumMod val="75000"/>
                  </a:schemeClr>
                </a:solidFill>
              </a:rPr>
              <a:t>Exercise 3: </a:t>
            </a:r>
            <a:r>
              <a:rPr lang="en-US" sz="2000" dirty="0" err="1" smtClean="0"/>
              <a:t>Contextualised</a:t>
            </a:r>
            <a:r>
              <a:rPr lang="en-US" sz="2000" dirty="0" smtClean="0"/>
              <a:t> compute service – Fractal application (20’)</a:t>
            </a:r>
          </a:p>
          <a:p>
            <a:r>
              <a:rPr lang="en-US" sz="2000" dirty="0" smtClean="0"/>
              <a:t>Introduction to Docker (10’)</a:t>
            </a:r>
          </a:p>
          <a:p>
            <a:r>
              <a:rPr lang="en-US" sz="2000" dirty="0" smtClean="0">
                <a:solidFill>
                  <a:schemeClr val="accent6">
                    <a:lumMod val="75000"/>
                  </a:schemeClr>
                </a:solidFill>
              </a:rPr>
              <a:t>Exercise 4: </a:t>
            </a:r>
            <a:r>
              <a:rPr lang="en-US" sz="2000" dirty="0" smtClean="0"/>
              <a:t>Running a Docker container in the EGI Cloud (20’)</a:t>
            </a:r>
          </a:p>
          <a:p>
            <a:r>
              <a:rPr lang="en-US" sz="2000" dirty="0" smtClean="0"/>
              <a:t>How to create your own Virtual Machine Image (10’)</a:t>
            </a:r>
          </a:p>
          <a:p>
            <a:r>
              <a:rPr lang="en-US" sz="2000" dirty="0" smtClean="0"/>
              <a:t>Next </a:t>
            </a:r>
            <a:r>
              <a:rPr lang="en-US" sz="2000" dirty="0" smtClean="0"/>
              <a:t>steps to become an active user </a:t>
            </a:r>
            <a:r>
              <a:rPr lang="en-US" sz="2000" dirty="0" smtClean="0"/>
              <a:t>(10’)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0043046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smtClean="0"/>
              <a:t>Browsing AppDB</a:t>
            </a:r>
            <a:endParaRPr lang="en-GB" noProof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GB" noProof="0" dirty="0" smtClean="0"/>
              <a:t>Go to </a:t>
            </a:r>
            <a:r>
              <a:rPr lang="en-GB" noProof="0" dirty="0" err="1" smtClean="0"/>
              <a:t>AppDB</a:t>
            </a:r>
            <a:r>
              <a:rPr lang="en-GB" noProof="0" dirty="0" smtClean="0"/>
              <a:t>:</a:t>
            </a:r>
          </a:p>
          <a:p>
            <a:pPr lvl="1"/>
            <a:r>
              <a:rPr lang="en-GB" noProof="0" dirty="0" smtClean="0">
                <a:hlinkClick r:id="rId3"/>
              </a:rPr>
              <a:t>http://appdb.egi.eu</a:t>
            </a:r>
            <a:endParaRPr lang="en-GB" noProof="0" dirty="0" smtClean="0"/>
          </a:p>
          <a:p>
            <a:pPr lvl="1"/>
            <a:r>
              <a:rPr lang="en-GB" noProof="0" dirty="0" smtClean="0"/>
              <a:t>Cloud </a:t>
            </a:r>
            <a:r>
              <a:rPr lang="en-GB" noProof="0" dirty="0" err="1" smtClean="0"/>
              <a:t>Mp</a:t>
            </a:r>
            <a:r>
              <a:rPr lang="en-GB" noProof="0" dirty="0"/>
              <a:t> </a:t>
            </a:r>
            <a:r>
              <a:rPr lang="en-GB" noProof="0" dirty="0" smtClean="0"/>
              <a:t> </a:t>
            </a:r>
            <a:r>
              <a:rPr lang="en-GB" noProof="0" dirty="0" smtClean="0">
                <a:sym typeface="Wingdings" panose="05000000000000000000" pitchFamily="2" charset="2"/>
              </a:rPr>
              <a:t> </a:t>
            </a:r>
            <a:r>
              <a:rPr lang="en-GB" noProof="0" dirty="0" smtClean="0"/>
              <a:t>Virtual Organizations </a:t>
            </a:r>
            <a:r>
              <a:rPr lang="en-GB" noProof="0" dirty="0" smtClean="0">
                <a:sym typeface="Wingdings" panose="05000000000000000000" pitchFamily="2" charset="2"/>
              </a:rPr>
              <a:t></a:t>
            </a:r>
            <a:r>
              <a:rPr lang="en-GB" noProof="0" dirty="0" smtClean="0"/>
              <a:t> training.egi.eu</a:t>
            </a:r>
          </a:p>
          <a:p>
            <a:r>
              <a:rPr lang="en-GB" noProof="0" dirty="0" smtClean="0"/>
              <a:t>Choose </a:t>
            </a:r>
            <a:r>
              <a:rPr lang="en-GB" noProof="0" dirty="0" err="1" smtClean="0"/>
              <a:t>MoinMoin</a:t>
            </a:r>
            <a:r>
              <a:rPr lang="en-GB" noProof="0" dirty="0" smtClean="0"/>
              <a:t> VA and a specific site</a:t>
            </a:r>
          </a:p>
          <a:p>
            <a:pPr lvl="1"/>
            <a:r>
              <a:rPr lang="en-GB" dirty="0" smtClean="0">
                <a:solidFill>
                  <a:srgbClr val="FF0000"/>
                </a:solidFill>
              </a:rPr>
              <a:t>See request on next slide!</a:t>
            </a:r>
            <a:endParaRPr lang="en-GB" noProof="0" dirty="0" smtClean="0">
              <a:solidFill>
                <a:srgbClr val="FF0000"/>
              </a:solidFill>
            </a:endParaRPr>
          </a:p>
          <a:p>
            <a:r>
              <a:rPr lang="en-GB" noProof="0" dirty="0" smtClean="0"/>
              <a:t>VAs and SAs in this VO: </a:t>
            </a:r>
          </a:p>
          <a:p>
            <a:pPr lvl="1"/>
            <a:r>
              <a:rPr lang="en-GB" noProof="0" dirty="0" smtClean="0"/>
              <a:t>Baseline OS appliances</a:t>
            </a:r>
          </a:p>
          <a:p>
            <a:pPr lvl="2"/>
            <a:r>
              <a:rPr lang="en-GB" noProof="0" dirty="0" smtClean="0"/>
              <a:t>Minimal OS images</a:t>
            </a:r>
          </a:p>
          <a:p>
            <a:pPr lvl="2"/>
            <a:r>
              <a:rPr lang="en-GB" noProof="0" dirty="0" smtClean="0"/>
              <a:t>Centos6, Ubuntu 12.04, Ubuntu 14.04</a:t>
            </a:r>
          </a:p>
          <a:p>
            <a:pPr lvl="1"/>
            <a:r>
              <a:rPr lang="en-GB" noProof="0" dirty="0" smtClean="0"/>
              <a:t>Specific appliances</a:t>
            </a:r>
          </a:p>
          <a:p>
            <a:pPr lvl="2"/>
            <a:r>
              <a:rPr lang="en-GB" noProof="0" dirty="0" err="1" smtClean="0"/>
              <a:t>FedCloud</a:t>
            </a:r>
            <a:r>
              <a:rPr lang="en-GB" noProof="0" dirty="0" smtClean="0"/>
              <a:t> tools: Ubuntu 14.04 with </a:t>
            </a:r>
            <a:r>
              <a:rPr lang="en-GB" noProof="0" dirty="0" err="1" smtClean="0"/>
              <a:t>FedCloud</a:t>
            </a:r>
            <a:r>
              <a:rPr lang="en-GB" noProof="0" dirty="0" smtClean="0"/>
              <a:t> clients ready to use</a:t>
            </a:r>
          </a:p>
          <a:p>
            <a:pPr lvl="2"/>
            <a:r>
              <a:rPr lang="en-GB" noProof="0" dirty="0" err="1" smtClean="0"/>
              <a:t>MoinMoin</a:t>
            </a:r>
            <a:r>
              <a:rPr lang="en-GB" noProof="0" dirty="0" smtClean="0"/>
              <a:t> wiki: Ubuntu 14.04 image with </a:t>
            </a:r>
            <a:r>
              <a:rPr lang="en-GB" noProof="0" dirty="0" err="1" smtClean="0"/>
              <a:t>MoinMoin</a:t>
            </a:r>
            <a:r>
              <a:rPr lang="en-GB" noProof="0" dirty="0" smtClean="0"/>
              <a:t> installed and configured to run on </a:t>
            </a:r>
            <a:r>
              <a:rPr lang="en-GB" noProof="0" dirty="0" err="1" smtClean="0"/>
              <a:t>startup</a:t>
            </a:r>
            <a:endParaRPr lang="en-GB" noProof="0" dirty="0" smtClean="0"/>
          </a:p>
          <a:p>
            <a:pPr lvl="1"/>
            <a:r>
              <a:rPr lang="en-GB" noProof="0" dirty="0" smtClean="0"/>
              <a:t>Software appliances</a:t>
            </a:r>
          </a:p>
          <a:p>
            <a:pPr lvl="2"/>
            <a:r>
              <a:rPr lang="en-GB" noProof="0" dirty="0" smtClean="0"/>
              <a:t>Use contextualization to deliver the functionality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211479" y="692696"/>
            <a:ext cx="203292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smtClean="0">
                <a:solidFill>
                  <a:srgbClr val="FF0000"/>
                </a:solidFill>
              </a:rPr>
              <a:t>DEMO</a:t>
            </a:r>
            <a:endParaRPr lang="en-GB" sz="5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55821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52736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49582" y="1774"/>
            <a:ext cx="12188846" cy="6856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52736" y="-7496"/>
            <a:ext cx="12205325" cy="68654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25882" y="-22251"/>
            <a:ext cx="12231554" cy="6880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31507" y="-35916"/>
            <a:ext cx="12255847" cy="68939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52736" y="11429"/>
            <a:ext cx="12277076" cy="69058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Left Arrow 14"/>
          <p:cNvSpPr/>
          <p:nvPr/>
        </p:nvSpPr>
        <p:spPr>
          <a:xfrm flipH="1">
            <a:off x="648072" y="4365104"/>
            <a:ext cx="1368152" cy="288032"/>
          </a:xfrm>
          <a:prstGeom prst="leftArrow">
            <a:avLst>
              <a:gd name="adj1" fmla="val 83863"/>
              <a:gd name="adj2" fmla="val 50000"/>
            </a:avLst>
          </a:prstGeom>
          <a:solidFill>
            <a:srgbClr val="FF0000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Which cloud</a:t>
            </a:r>
            <a:endParaRPr lang="en-GB" sz="1200" b="1" dirty="0">
              <a:solidFill>
                <a:schemeClr val="tx1"/>
              </a:solidFill>
            </a:endParaRPr>
          </a:p>
        </p:txBody>
      </p:sp>
      <p:sp>
        <p:nvSpPr>
          <p:cNvPr id="16" name="Left Arrow 15"/>
          <p:cNvSpPr/>
          <p:nvPr/>
        </p:nvSpPr>
        <p:spPr>
          <a:xfrm flipH="1">
            <a:off x="648072" y="4869160"/>
            <a:ext cx="1368152" cy="288032"/>
          </a:xfrm>
          <a:prstGeom prst="leftArrow">
            <a:avLst>
              <a:gd name="adj1" fmla="val 83863"/>
              <a:gd name="adj2" fmla="val 50000"/>
            </a:avLst>
          </a:prstGeom>
          <a:solidFill>
            <a:srgbClr val="FF0000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Which image</a:t>
            </a:r>
            <a:endParaRPr lang="en-GB" sz="1200" b="1" dirty="0">
              <a:solidFill>
                <a:schemeClr val="tx1"/>
              </a:solidFill>
            </a:endParaRPr>
          </a:p>
        </p:txBody>
      </p:sp>
      <p:sp>
        <p:nvSpPr>
          <p:cNvPr id="17" name="Left Arrow 16"/>
          <p:cNvSpPr/>
          <p:nvPr/>
        </p:nvSpPr>
        <p:spPr>
          <a:xfrm>
            <a:off x="5652120" y="4581128"/>
            <a:ext cx="1475656" cy="288032"/>
          </a:xfrm>
          <a:prstGeom prst="leftArrow">
            <a:avLst>
              <a:gd name="adj1" fmla="val 83863"/>
              <a:gd name="adj2" fmla="val 50000"/>
            </a:avLst>
          </a:prstGeom>
          <a:solidFill>
            <a:srgbClr val="FF0000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In which size</a:t>
            </a:r>
            <a:endParaRPr lang="en-GB" sz="1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0388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dirty="0" smtClean="0"/>
              <a:t>REQUEST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Instantiate VMs based on the smallest resource templates during the whole tutorial</a:t>
            </a:r>
          </a:p>
          <a:p>
            <a:pPr lvl="1"/>
            <a:r>
              <a:rPr lang="en-US" dirty="0" smtClean="0"/>
              <a:t>I.e. Use the following </a:t>
            </a:r>
            <a:r>
              <a:rPr lang="en-US" b="1" dirty="0" smtClean="0"/>
              <a:t>Template IDs</a:t>
            </a:r>
            <a:r>
              <a:rPr lang="en-US" dirty="0" smtClean="0"/>
              <a:t>:</a:t>
            </a:r>
          </a:p>
          <a:p>
            <a:endParaRPr lang="en-GB" dirty="0"/>
          </a:p>
        </p:txBody>
      </p:sp>
      <p:graphicFrame>
        <p:nvGraphicFramePr>
          <p:cNvPr id="4" name="Marcador de contenid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78719468"/>
              </p:ext>
            </p:extLst>
          </p:nvPr>
        </p:nvGraphicFramePr>
        <p:xfrm>
          <a:off x="251519" y="3158976"/>
          <a:ext cx="8517632" cy="2885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24137"/>
                <a:gridCol w="1152128"/>
                <a:gridCol w="6141367"/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Site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Template</a:t>
                      </a:r>
                      <a:r>
                        <a:rPr lang="en-GB" sz="1600" baseline="0" dirty="0" smtClean="0"/>
                        <a:t> name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Template ID</a:t>
                      </a:r>
                      <a:endParaRPr lang="en-GB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CESNET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Small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http://schema.fedcloud.egi.eu/occi/infrastructure/resource_tpl#small</a:t>
                      </a:r>
                      <a:endParaRPr lang="en-GB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BIFI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Tiny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resource_tpl#m1-tiny-ephemeral  </a:t>
                      </a:r>
                      <a:r>
                        <a:rPr lang="en-GB" sz="1600" b="1" u="none" dirty="0" smtClean="0">
                          <a:solidFill>
                            <a:srgbClr val="FF0000"/>
                          </a:solidFill>
                        </a:rPr>
                        <a:t>MORE COMPLEX NETWORKING!</a:t>
                      </a:r>
                      <a:endParaRPr lang="en-GB" sz="1600" b="1" u="none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UKIM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solidFill>
                            <a:schemeClr val="tx1"/>
                          </a:solidFill>
                        </a:rPr>
                        <a:t>Small</a:t>
                      </a:r>
                      <a:endParaRPr lang="en-GB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err="1" smtClean="0"/>
                        <a:t>resource_tpl#small</a:t>
                      </a:r>
                      <a:endParaRPr lang="en-GB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CETA-GRID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Tiny</a:t>
                      </a:r>
                      <a:endParaRPr lang="en-GB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solidFill>
                            <a:schemeClr val="tx1"/>
                          </a:solidFill>
                        </a:rPr>
                        <a:t>resource_tpl#m1-tiny</a:t>
                      </a:r>
                      <a:endParaRPr lang="en-GB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INFN-CATANIA-STACK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Small</a:t>
                      </a:r>
                      <a:endParaRPr lang="en-GB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solidFill>
                            <a:schemeClr val="tx1"/>
                          </a:solidFill>
                        </a:rPr>
                        <a:t>resource_tpl#m1-small</a:t>
                      </a:r>
                      <a:endParaRPr lang="en-GB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584729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GB" noProof="0" dirty="0" smtClean="0"/>
              <a:t>Log into the UI</a:t>
            </a:r>
            <a:endParaRPr lang="en-GB" noProof="0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noProof="0" dirty="0" smtClean="0"/>
              <a:t>Log into the User Interface</a:t>
            </a:r>
          </a:p>
          <a:p>
            <a:pPr lvl="1"/>
            <a:r>
              <a:rPr lang="en-GB" dirty="0" smtClean="0"/>
              <a:t>SSH to </a:t>
            </a:r>
            <a:r>
              <a:rPr lang="en-GB" dirty="0" err="1" smtClean="0"/>
              <a:t>xxx.xxx.xxx.xxx</a:t>
            </a:r>
            <a:endParaRPr lang="en-GB" dirty="0" smtClean="0"/>
          </a:p>
          <a:p>
            <a:pPr lvl="1"/>
            <a:r>
              <a:rPr lang="en-GB" dirty="0" smtClean="0"/>
              <a:t>Username</a:t>
            </a:r>
            <a:r>
              <a:rPr lang="en-GB" dirty="0"/>
              <a:t>:  </a:t>
            </a:r>
            <a:r>
              <a:rPr lang="en-GB" smtClean="0"/>
              <a:t>xxxx</a:t>
            </a:r>
            <a:endParaRPr lang="en-GB" dirty="0" smtClean="0">
              <a:solidFill>
                <a:srgbClr val="FF0000"/>
              </a:solidFill>
            </a:endParaRPr>
          </a:p>
          <a:p>
            <a:pPr lvl="1"/>
            <a:r>
              <a:rPr lang="en-GB" dirty="0" smtClean="0"/>
              <a:t>Password</a:t>
            </a:r>
            <a:r>
              <a:rPr lang="en-GB" dirty="0"/>
              <a:t>: </a:t>
            </a:r>
            <a:r>
              <a:rPr lang="en-GB" dirty="0" err="1" smtClean="0"/>
              <a:t>xxxx</a:t>
            </a:r>
            <a:endParaRPr lang="en-GB" dirty="0">
              <a:solidFill>
                <a:srgbClr val="FF0000"/>
              </a:solidFill>
            </a:endParaRPr>
          </a:p>
          <a:p>
            <a:r>
              <a:rPr lang="en-US" noProof="0" dirty="0" smtClean="0"/>
              <a:t>Check your proxy file</a:t>
            </a:r>
          </a:p>
          <a:p>
            <a:endParaRPr lang="en-GB" noProof="0" dirty="0" smtClean="0"/>
          </a:p>
          <a:p>
            <a:r>
              <a:rPr lang="en-GB" noProof="0" dirty="0" smtClean="0"/>
              <a:t>Check the lifetime of your credential</a:t>
            </a:r>
          </a:p>
        </p:txBody>
      </p:sp>
      <p:sp>
        <p:nvSpPr>
          <p:cNvPr id="5" name="Rectángulo 4"/>
          <p:cNvSpPr/>
          <p:nvPr/>
        </p:nvSpPr>
        <p:spPr>
          <a:xfrm>
            <a:off x="467544" y="3789040"/>
            <a:ext cx="8208912" cy="36933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anchor="ctr">
            <a:spAutoFit/>
          </a:bodyPr>
          <a:lstStyle/>
          <a:p>
            <a:r>
              <a:rPr lang="en-GB" dirty="0" smtClean="0">
                <a:latin typeface="Courier"/>
                <a:cs typeface="Courier"/>
              </a:rPr>
              <a:t>~</a:t>
            </a:r>
            <a:r>
              <a:rPr lang="en-GB" dirty="0">
                <a:latin typeface="Courier"/>
                <a:cs typeface="Courier"/>
              </a:rPr>
              <a:t>$ </a:t>
            </a:r>
            <a:r>
              <a:rPr lang="en-GB" dirty="0" smtClean="0">
                <a:latin typeface="Courier"/>
                <a:cs typeface="Courier"/>
              </a:rPr>
              <a:t>echo $X509_USER_PROXY</a:t>
            </a:r>
          </a:p>
        </p:txBody>
      </p:sp>
      <p:sp>
        <p:nvSpPr>
          <p:cNvPr id="6" name="Rectángulo 4"/>
          <p:cNvSpPr/>
          <p:nvPr/>
        </p:nvSpPr>
        <p:spPr>
          <a:xfrm>
            <a:off x="467544" y="4797152"/>
            <a:ext cx="8208912" cy="36933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anchor="ctr">
            <a:spAutoFit/>
          </a:bodyPr>
          <a:lstStyle/>
          <a:p>
            <a:r>
              <a:rPr lang="en-GB" dirty="0" smtClean="0">
                <a:latin typeface="Courier"/>
                <a:cs typeface="Courier"/>
              </a:rPr>
              <a:t>~</a:t>
            </a:r>
            <a:r>
              <a:rPr lang="en-GB" dirty="0">
                <a:latin typeface="Courier"/>
                <a:cs typeface="Courier"/>
              </a:rPr>
              <a:t>$ </a:t>
            </a:r>
            <a:r>
              <a:rPr lang="en-GB" dirty="0" err="1" smtClean="0">
                <a:latin typeface="Courier"/>
                <a:cs typeface="Courier"/>
              </a:rPr>
              <a:t>voms</a:t>
            </a:r>
            <a:r>
              <a:rPr lang="en-GB" dirty="0" smtClean="0">
                <a:latin typeface="Courier"/>
                <a:cs typeface="Courier"/>
              </a:rPr>
              <a:t>-proxy-info –all</a:t>
            </a:r>
          </a:p>
        </p:txBody>
      </p:sp>
    </p:spTree>
    <p:extLst>
      <p:ext uri="{BB962C8B-B14F-4D97-AF65-F5344CB8AC3E}">
        <p14:creationId xmlns:p14="http://schemas.microsoft.com/office/powerpoint/2010/main" val="31502982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noProof="0" dirty="0" smtClean="0"/>
              <a:t>Get ready to access your VMs with SSH</a:t>
            </a:r>
            <a:endParaRPr lang="en-GB" noProof="0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noProof="0" dirty="0" smtClean="0"/>
              <a:t>VMs are (normally) accessible through SSH</a:t>
            </a:r>
          </a:p>
          <a:p>
            <a:pPr lvl="1"/>
            <a:r>
              <a:rPr lang="en-GB" noProof="0" dirty="0" smtClean="0"/>
              <a:t>But password logins are disabled</a:t>
            </a:r>
          </a:p>
          <a:p>
            <a:pPr lvl="1"/>
            <a:r>
              <a:rPr lang="en-GB" noProof="0" dirty="0" smtClean="0"/>
              <a:t>Instead use key pairs</a:t>
            </a:r>
          </a:p>
          <a:p>
            <a:r>
              <a:rPr lang="en-GB" noProof="0" dirty="0" smtClean="0"/>
              <a:t>Create a </a:t>
            </a:r>
            <a:r>
              <a:rPr lang="en-GB" noProof="0" dirty="0" err="1" smtClean="0"/>
              <a:t>ssh</a:t>
            </a:r>
            <a:r>
              <a:rPr lang="en-GB" noProof="0" dirty="0" smtClean="0"/>
              <a:t> key to access:</a:t>
            </a:r>
          </a:p>
          <a:p>
            <a:pPr marL="457200" lvl="1" indent="0">
              <a:buNone/>
            </a:pPr>
            <a:endParaRPr lang="en-GB" noProof="0" dirty="0" smtClean="0"/>
          </a:p>
          <a:p>
            <a:pPr marL="457200" lvl="1" indent="0">
              <a:buNone/>
            </a:pPr>
            <a:endParaRPr lang="en-GB" noProof="0" dirty="0" smtClean="0"/>
          </a:p>
          <a:p>
            <a:pPr marL="457200" lvl="1" indent="0">
              <a:buNone/>
            </a:pPr>
            <a:r>
              <a:rPr lang="en-GB" noProof="0" dirty="0" smtClean="0"/>
              <a:t>(defaults are ok, can be left without password for the tutorial)</a:t>
            </a:r>
          </a:p>
          <a:p>
            <a:endParaRPr lang="en-GB" noProof="0" dirty="0"/>
          </a:p>
        </p:txBody>
      </p:sp>
      <p:sp>
        <p:nvSpPr>
          <p:cNvPr id="4" name="Rectángulo 3"/>
          <p:cNvSpPr/>
          <p:nvPr/>
        </p:nvSpPr>
        <p:spPr>
          <a:xfrm>
            <a:off x="467544" y="3429000"/>
            <a:ext cx="8208912" cy="38003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anchor="ctr">
            <a:spAutoFit/>
          </a:bodyPr>
          <a:lstStyle/>
          <a:p>
            <a:r>
              <a:rPr lang="en-GB" dirty="0">
                <a:latin typeface="Courier"/>
                <a:cs typeface="Courier"/>
              </a:rPr>
              <a:t>~$ </a:t>
            </a:r>
            <a:r>
              <a:rPr lang="en-GB" dirty="0" err="1" smtClean="0">
                <a:latin typeface="Courier"/>
                <a:cs typeface="Courier"/>
              </a:rPr>
              <a:t>ssh-keygen</a:t>
            </a:r>
            <a:endParaRPr lang="en-GB" dirty="0">
              <a:latin typeface="Courier"/>
              <a:cs typeface="Courier"/>
            </a:endParaRPr>
          </a:p>
        </p:txBody>
      </p:sp>
    </p:spTree>
    <p:extLst>
      <p:ext uri="{BB962C8B-B14F-4D97-AF65-F5344CB8AC3E}">
        <p14:creationId xmlns:p14="http://schemas.microsoft.com/office/powerpoint/2010/main" val="6181149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547664" y="44624"/>
            <a:ext cx="7344816" cy="850106"/>
          </a:xfrm>
        </p:spPr>
        <p:txBody>
          <a:bodyPr/>
          <a:lstStyle/>
          <a:p>
            <a:r>
              <a:rPr lang="en-GB" noProof="0" dirty="0" smtClean="0"/>
              <a:t>Create your first compute appliance</a:t>
            </a:r>
            <a:endParaRPr lang="en-GB" noProof="0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>
          <a:xfrm>
            <a:off x="467544" y="1452912"/>
            <a:ext cx="8424936" cy="4784400"/>
          </a:xfr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marL="0" indent="0">
              <a:buNone/>
            </a:pPr>
            <a:r>
              <a:rPr lang="en-GB" sz="1800" dirty="0">
                <a:latin typeface="Courier"/>
                <a:cs typeface="Courier"/>
              </a:rPr>
              <a:t>~$ ENDPOINT=</a:t>
            </a:r>
            <a:r>
              <a:rPr lang="en-GB" sz="1800" dirty="0">
                <a:solidFill>
                  <a:srgbClr val="FF0000"/>
                </a:solidFill>
                <a:latin typeface="Courier"/>
                <a:cs typeface="Courier"/>
              </a:rPr>
              <a:t>&lt;Copy here Site Endpoint information from </a:t>
            </a:r>
            <a:r>
              <a:rPr lang="en-GB" sz="1800" dirty="0" err="1">
                <a:solidFill>
                  <a:srgbClr val="FF0000"/>
                </a:solidFill>
                <a:latin typeface="Courier"/>
                <a:cs typeface="Courier"/>
              </a:rPr>
              <a:t>AppDB</a:t>
            </a:r>
            <a:r>
              <a:rPr lang="en-GB" sz="1800" dirty="0" smtClean="0">
                <a:solidFill>
                  <a:srgbClr val="FF0000"/>
                </a:solidFill>
                <a:latin typeface="Courier"/>
                <a:cs typeface="Courier"/>
              </a:rPr>
              <a:t>&gt;</a:t>
            </a:r>
          </a:p>
          <a:p>
            <a:pPr marL="0" indent="0">
              <a:buNone/>
            </a:pPr>
            <a:endParaRPr lang="en-GB" sz="1800" noProof="0" dirty="0" smtClean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~$ RESOURCE_TPL=</a:t>
            </a:r>
            <a:r>
              <a:rPr lang="en-GB" sz="1800" noProof="0" dirty="0" smtClean="0">
                <a:solidFill>
                  <a:srgbClr val="FF0000"/>
                </a:solidFill>
                <a:latin typeface="Courier"/>
                <a:cs typeface="Courier"/>
              </a:rPr>
              <a:t>&lt;copy here the Template ID from </a:t>
            </a:r>
            <a:r>
              <a:rPr lang="en-GB" sz="1800" noProof="0" dirty="0" err="1" smtClean="0">
                <a:solidFill>
                  <a:srgbClr val="FF0000"/>
                </a:solidFill>
                <a:latin typeface="Courier"/>
                <a:cs typeface="Courier"/>
              </a:rPr>
              <a:t>AppDB</a:t>
            </a:r>
            <a:r>
              <a:rPr lang="en-GB" sz="1800" noProof="0" dirty="0" smtClean="0">
                <a:solidFill>
                  <a:srgbClr val="FF0000"/>
                </a:solidFill>
                <a:latin typeface="Courier"/>
                <a:cs typeface="Courier"/>
              </a:rPr>
              <a:t>&gt;</a:t>
            </a:r>
            <a:endParaRPr lang="en-GB" sz="1800" noProof="0" dirty="0" smtClean="0">
              <a:latin typeface="Courier"/>
              <a:cs typeface="Courier"/>
            </a:endParaRPr>
          </a:p>
          <a:p>
            <a:pPr marL="0" indent="0">
              <a:buNone/>
            </a:pPr>
            <a:endParaRPr lang="en-GB" sz="1800" dirty="0" smtClean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dirty="0" smtClean="0">
                <a:latin typeface="Courier"/>
                <a:cs typeface="Courier"/>
              </a:rPr>
              <a:t>~$ </a:t>
            </a:r>
            <a:r>
              <a:rPr lang="en-GB" sz="1800" dirty="0">
                <a:latin typeface="Courier"/>
                <a:cs typeface="Courier"/>
              </a:rPr>
              <a:t>OS_TPL</a:t>
            </a:r>
            <a:r>
              <a:rPr lang="en-GB" sz="1800" dirty="0" smtClean="0">
                <a:latin typeface="Courier"/>
                <a:cs typeface="Courier"/>
              </a:rPr>
              <a:t>=</a:t>
            </a:r>
            <a:r>
              <a:rPr lang="en-GB" sz="1800" dirty="0" smtClean="0">
                <a:solidFill>
                  <a:srgbClr val="FF0000"/>
                </a:solidFill>
                <a:latin typeface="Courier"/>
                <a:cs typeface="Courier"/>
              </a:rPr>
              <a:t>&lt;</a:t>
            </a:r>
            <a:r>
              <a:rPr lang="en-GB" sz="1800" dirty="0">
                <a:solidFill>
                  <a:srgbClr val="FF0000"/>
                </a:solidFill>
                <a:latin typeface="Courier"/>
                <a:cs typeface="Courier"/>
              </a:rPr>
              <a:t>copy here the </a:t>
            </a:r>
            <a:r>
              <a:rPr lang="en-GB" sz="1800" dirty="0" smtClean="0">
                <a:solidFill>
                  <a:srgbClr val="FF0000"/>
                </a:solidFill>
                <a:latin typeface="Courier"/>
                <a:cs typeface="Courier"/>
              </a:rPr>
              <a:t>OCCI ID </a:t>
            </a:r>
            <a:r>
              <a:rPr lang="en-GB" sz="1800" dirty="0">
                <a:solidFill>
                  <a:srgbClr val="FF0000"/>
                </a:solidFill>
                <a:latin typeface="Courier"/>
                <a:cs typeface="Courier"/>
              </a:rPr>
              <a:t>from </a:t>
            </a:r>
            <a:r>
              <a:rPr lang="en-GB" sz="1800" dirty="0" err="1">
                <a:solidFill>
                  <a:srgbClr val="FF0000"/>
                </a:solidFill>
                <a:latin typeface="Courier"/>
                <a:cs typeface="Courier"/>
              </a:rPr>
              <a:t>AppDB</a:t>
            </a:r>
            <a:r>
              <a:rPr lang="en-GB" sz="1800" dirty="0" smtClean="0">
                <a:solidFill>
                  <a:srgbClr val="FF0000"/>
                </a:solidFill>
                <a:latin typeface="Courier"/>
                <a:cs typeface="Courier"/>
              </a:rPr>
              <a:t>&gt;</a:t>
            </a:r>
            <a:endParaRPr lang="en-GB" sz="1800" dirty="0">
              <a:latin typeface="Courier"/>
              <a:cs typeface="Courier"/>
            </a:endParaRPr>
          </a:p>
          <a:p>
            <a:pPr marL="0" indent="0">
              <a:buNone/>
            </a:pPr>
            <a:endParaRPr lang="en-GB" sz="1800" noProof="0" dirty="0" smtClean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~$ </a:t>
            </a:r>
            <a:r>
              <a:rPr lang="en-GB" sz="1800" noProof="0" dirty="0" err="1" smtClean="0">
                <a:latin typeface="Courier"/>
                <a:cs typeface="Courier"/>
              </a:rPr>
              <a:t>occi</a:t>
            </a:r>
            <a:r>
              <a:rPr lang="en-GB" sz="1800" noProof="0" dirty="0" smtClean="0">
                <a:latin typeface="Courier"/>
                <a:cs typeface="Courier"/>
              </a:rPr>
              <a:t> --endpoint $ENDPOINT \</a:t>
            </a: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        --</a:t>
            </a:r>
            <a:r>
              <a:rPr lang="en-GB" sz="1800" noProof="0" dirty="0" err="1" smtClean="0">
                <a:latin typeface="Courier"/>
                <a:cs typeface="Courier"/>
              </a:rPr>
              <a:t>auth</a:t>
            </a:r>
            <a:r>
              <a:rPr lang="en-GB" sz="1800" noProof="0" dirty="0" smtClean="0">
                <a:latin typeface="Courier"/>
                <a:cs typeface="Courier"/>
              </a:rPr>
              <a:t> x509 --</a:t>
            </a:r>
            <a:r>
              <a:rPr lang="en-GB" sz="1800" noProof="0" dirty="0" err="1" smtClean="0">
                <a:latin typeface="Courier"/>
                <a:cs typeface="Courier"/>
              </a:rPr>
              <a:t>voms</a:t>
            </a:r>
            <a:r>
              <a:rPr lang="en-GB" sz="1800" noProof="0" dirty="0" smtClean="0">
                <a:latin typeface="Courier"/>
                <a:cs typeface="Courier"/>
              </a:rPr>
              <a:t> --user-cred $X509_USER_PROXY \</a:t>
            </a: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        --action create </a:t>
            </a:r>
            <a:r>
              <a:rPr lang="en-GB" sz="1800" noProof="0" dirty="0" smtClean="0">
                <a:solidFill>
                  <a:srgbClr val="FF0000"/>
                </a:solidFill>
                <a:latin typeface="Courier"/>
                <a:cs typeface="Courier"/>
              </a:rPr>
              <a:t>--resource compute </a:t>
            </a:r>
            <a:r>
              <a:rPr lang="en-GB" sz="1800" noProof="0" dirty="0" smtClean="0">
                <a:latin typeface="Courier"/>
                <a:cs typeface="Courier"/>
              </a:rPr>
              <a:t>\</a:t>
            </a: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        --</a:t>
            </a:r>
            <a:r>
              <a:rPr lang="en-GB" sz="1800" noProof="0" dirty="0" err="1" smtClean="0">
                <a:latin typeface="Courier"/>
                <a:cs typeface="Courier"/>
              </a:rPr>
              <a:t>mixin</a:t>
            </a:r>
            <a:r>
              <a:rPr lang="en-GB" sz="1800" noProof="0" dirty="0" smtClean="0">
                <a:latin typeface="Courier"/>
                <a:cs typeface="Courier"/>
              </a:rPr>
              <a:t> $RESOURCE_TPL --</a:t>
            </a:r>
            <a:r>
              <a:rPr lang="en-GB" sz="1800" noProof="0" dirty="0" err="1" smtClean="0">
                <a:latin typeface="Courier"/>
                <a:cs typeface="Courier"/>
              </a:rPr>
              <a:t>mixin</a:t>
            </a:r>
            <a:r>
              <a:rPr lang="en-GB" sz="1800" noProof="0" dirty="0" smtClean="0">
                <a:latin typeface="Courier"/>
                <a:cs typeface="Courier"/>
              </a:rPr>
              <a:t> $OS_TPL \</a:t>
            </a: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        --attribute </a:t>
            </a:r>
            <a:r>
              <a:rPr lang="en-GB" sz="1800" noProof="0" dirty="0" err="1" smtClean="0">
                <a:latin typeface="Courier"/>
                <a:cs typeface="Courier"/>
              </a:rPr>
              <a:t>occi.core.title</a:t>
            </a:r>
            <a:r>
              <a:rPr lang="en-GB" sz="1800" noProof="0" dirty="0" smtClean="0">
                <a:latin typeface="Courier"/>
                <a:cs typeface="Courier"/>
              </a:rPr>
              <a:t>="wiki$(date +%s)" \</a:t>
            </a:r>
          </a:p>
          <a:p>
            <a:pPr marL="0" indent="0">
              <a:buNone/>
            </a:pPr>
            <a:r>
              <a:rPr lang="en-GB" sz="1800" noProof="0" dirty="0">
                <a:solidFill>
                  <a:schemeClr val="bg1"/>
                </a:solidFill>
                <a:latin typeface="Courier"/>
                <a:cs typeface="Courier"/>
              </a:rPr>
              <a:t> </a:t>
            </a:r>
            <a:r>
              <a:rPr lang="en-GB" sz="1800" noProof="0" dirty="0" smtClean="0">
                <a:solidFill>
                  <a:schemeClr val="bg1"/>
                </a:solidFill>
                <a:latin typeface="Courier"/>
                <a:cs typeface="Courier"/>
              </a:rPr>
              <a:t>       --context </a:t>
            </a:r>
            <a:r>
              <a:rPr lang="en-GB" sz="1800" noProof="0" dirty="0" err="1" smtClean="0">
                <a:solidFill>
                  <a:schemeClr val="bg1"/>
                </a:solidFill>
                <a:latin typeface="Courier"/>
                <a:cs typeface="Courier"/>
              </a:rPr>
              <a:t>public_key</a:t>
            </a:r>
            <a:r>
              <a:rPr lang="en-GB" sz="1800" noProof="0" dirty="0" smtClean="0">
                <a:solidFill>
                  <a:schemeClr val="bg1"/>
                </a:solidFill>
                <a:latin typeface="Courier"/>
                <a:cs typeface="Courier"/>
              </a:rPr>
              <a:t>="file:///$HOME/.</a:t>
            </a:r>
            <a:r>
              <a:rPr lang="en-GB" sz="1800" noProof="0" dirty="0" err="1" smtClean="0">
                <a:solidFill>
                  <a:schemeClr val="bg1"/>
                </a:solidFill>
                <a:latin typeface="Courier"/>
                <a:cs typeface="Courier"/>
              </a:rPr>
              <a:t>ssh</a:t>
            </a:r>
            <a:r>
              <a:rPr lang="en-GB" sz="1800" noProof="0" dirty="0" smtClean="0">
                <a:solidFill>
                  <a:schemeClr val="bg1"/>
                </a:solidFill>
                <a:latin typeface="Courier"/>
                <a:cs typeface="Courier"/>
              </a:rPr>
              <a:t>/</a:t>
            </a:r>
            <a:r>
              <a:rPr lang="en-GB" sz="1800" noProof="0" dirty="0" err="1" smtClean="0">
                <a:solidFill>
                  <a:schemeClr val="bg1"/>
                </a:solidFill>
                <a:latin typeface="Courier"/>
                <a:cs typeface="Courier"/>
              </a:rPr>
              <a:t>id_rsa.pub</a:t>
            </a:r>
            <a:r>
              <a:rPr lang="en-GB" sz="1800" noProof="0" dirty="0" smtClean="0">
                <a:solidFill>
                  <a:schemeClr val="bg1"/>
                </a:solidFill>
                <a:latin typeface="Courier"/>
                <a:cs typeface="Courier"/>
              </a:rPr>
              <a:t>"</a:t>
            </a:r>
          </a:p>
          <a:p>
            <a:pPr marL="0" indent="0">
              <a:buNone/>
            </a:pPr>
            <a:endParaRPr lang="en-GB" sz="1800" noProof="0" dirty="0" smtClean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~$ COMPUTE_ID=...  </a:t>
            </a:r>
            <a:endParaRPr lang="en-GB" sz="1800" noProof="0" dirty="0">
              <a:latin typeface="Courier"/>
              <a:cs typeface="Courier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835696" y="908720"/>
            <a:ext cx="5040560" cy="4572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Use </a:t>
            </a:r>
            <a:r>
              <a:rPr lang="en-GB" dirty="0" err="1" smtClean="0"/>
              <a:t>MoinMoinWiki</a:t>
            </a:r>
            <a:r>
              <a:rPr lang="en-GB" dirty="0" smtClean="0"/>
              <a:t> VA values from </a:t>
            </a:r>
            <a:r>
              <a:rPr lang="en-GB" dirty="0" err="1" smtClean="0"/>
              <a:t>AppDB</a:t>
            </a:r>
            <a:r>
              <a:rPr lang="en-GB" dirty="0" smtClean="0"/>
              <a:t>!</a:t>
            </a:r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3347864" y="5636096"/>
            <a:ext cx="3456384" cy="4572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Save the ID in an </a:t>
            </a:r>
            <a:r>
              <a:rPr lang="en-GB" dirty="0" err="1" smtClean="0"/>
              <a:t>Env</a:t>
            </a:r>
            <a:r>
              <a:rPr lang="en-GB" dirty="0" smtClean="0"/>
              <a:t>. variable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706760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 smtClean="0"/>
              <a:t>List and describe your VM instances</a:t>
            </a:r>
            <a:endParaRPr lang="en-GB" noProof="0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>
          <a:xfrm>
            <a:off x="467544" y="2277542"/>
            <a:ext cx="8424936" cy="1151458"/>
          </a:xfr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~$ </a:t>
            </a:r>
            <a:r>
              <a:rPr lang="en-GB" sz="1800" noProof="0" dirty="0" err="1" smtClean="0">
                <a:latin typeface="Courier"/>
                <a:cs typeface="Courier"/>
              </a:rPr>
              <a:t>occi</a:t>
            </a:r>
            <a:r>
              <a:rPr lang="en-GB" sz="1800" noProof="0" dirty="0" smtClean="0">
                <a:latin typeface="Courier"/>
                <a:cs typeface="Courier"/>
              </a:rPr>
              <a:t> --endpoint $ENDPOINT \</a:t>
            </a: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        --</a:t>
            </a:r>
            <a:r>
              <a:rPr lang="en-GB" sz="1800" noProof="0" dirty="0" err="1" smtClean="0">
                <a:latin typeface="Courier"/>
                <a:cs typeface="Courier"/>
              </a:rPr>
              <a:t>auth</a:t>
            </a:r>
            <a:r>
              <a:rPr lang="en-GB" sz="1800" noProof="0" dirty="0" smtClean="0">
                <a:latin typeface="Courier"/>
                <a:cs typeface="Courier"/>
              </a:rPr>
              <a:t> x509 --</a:t>
            </a:r>
            <a:r>
              <a:rPr lang="en-GB" sz="1800" noProof="0" dirty="0" err="1" smtClean="0">
                <a:latin typeface="Courier"/>
                <a:cs typeface="Courier"/>
              </a:rPr>
              <a:t>voms</a:t>
            </a:r>
            <a:r>
              <a:rPr lang="en-GB" sz="1800" noProof="0" dirty="0" smtClean="0">
                <a:latin typeface="Courier"/>
                <a:cs typeface="Courier"/>
              </a:rPr>
              <a:t> --user-cred $X509_USER_PROXY \</a:t>
            </a: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        --action list --resource compute</a:t>
            </a:r>
          </a:p>
        </p:txBody>
      </p:sp>
      <p:sp>
        <p:nvSpPr>
          <p:cNvPr id="5" name="Rectángulo 4"/>
          <p:cNvSpPr/>
          <p:nvPr/>
        </p:nvSpPr>
        <p:spPr>
          <a:xfrm>
            <a:off x="467544" y="4161854"/>
            <a:ext cx="8424936" cy="92333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GB" dirty="0">
                <a:latin typeface="Courier"/>
                <a:cs typeface="Courier"/>
              </a:rPr>
              <a:t>~$ </a:t>
            </a:r>
            <a:r>
              <a:rPr lang="en-GB" dirty="0" err="1">
                <a:latin typeface="Courier"/>
                <a:cs typeface="Courier"/>
              </a:rPr>
              <a:t>occi</a:t>
            </a:r>
            <a:r>
              <a:rPr lang="en-GB" dirty="0">
                <a:latin typeface="Courier"/>
                <a:cs typeface="Courier"/>
              </a:rPr>
              <a:t> --endpoint $ENDPOINT \</a:t>
            </a:r>
          </a:p>
          <a:p>
            <a:r>
              <a:rPr lang="en-GB" dirty="0">
                <a:latin typeface="Courier"/>
                <a:cs typeface="Courier"/>
              </a:rPr>
              <a:t>        --</a:t>
            </a:r>
            <a:r>
              <a:rPr lang="en-GB" dirty="0" err="1">
                <a:latin typeface="Courier"/>
                <a:cs typeface="Courier"/>
              </a:rPr>
              <a:t>auth</a:t>
            </a:r>
            <a:r>
              <a:rPr lang="en-GB" dirty="0">
                <a:latin typeface="Courier"/>
                <a:cs typeface="Courier"/>
              </a:rPr>
              <a:t> x509 --</a:t>
            </a:r>
            <a:r>
              <a:rPr lang="en-GB" dirty="0" err="1">
                <a:latin typeface="Courier"/>
                <a:cs typeface="Courier"/>
              </a:rPr>
              <a:t>voms</a:t>
            </a:r>
            <a:r>
              <a:rPr lang="en-GB" dirty="0">
                <a:latin typeface="Courier"/>
                <a:cs typeface="Courier"/>
              </a:rPr>
              <a:t> --user-cred $X509_USER_PROXY \</a:t>
            </a:r>
          </a:p>
          <a:p>
            <a:r>
              <a:rPr lang="en-GB" dirty="0">
                <a:latin typeface="Courier"/>
                <a:cs typeface="Courier"/>
              </a:rPr>
              <a:t>        --action describe --resource $COMPUTE_ID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23728" y="5087506"/>
            <a:ext cx="5181227" cy="861774"/>
          </a:xfrm>
          <a:prstGeom prst="rect">
            <a:avLst/>
          </a:prstGeom>
          <a:solidFill>
            <a:schemeClr val="accent2"/>
          </a:solidFill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</a:rPr>
              <a:t>This returns lot of info, including the IP Address of your VM!</a:t>
            </a:r>
          </a:p>
          <a:p>
            <a:r>
              <a:rPr lang="en-US" sz="1600" dirty="0">
                <a:solidFill>
                  <a:schemeClr val="bg1"/>
                </a:solidFill>
              </a:rPr>
              <a:t>	</a:t>
            </a:r>
            <a:r>
              <a:rPr lang="en-GB" sz="1600" dirty="0" err="1" smtClean="0">
                <a:solidFill>
                  <a:schemeClr val="bg1"/>
                </a:solidFill>
                <a:latin typeface="Courier" pitchFamily="49" charset="0"/>
              </a:rPr>
              <a:t>occi.networkinterface.address</a:t>
            </a:r>
            <a:r>
              <a:rPr lang="en-GB" sz="1600" dirty="0" smtClean="0">
                <a:solidFill>
                  <a:schemeClr val="bg1"/>
                </a:solidFill>
                <a:latin typeface="Courier" pitchFamily="49" charset="0"/>
              </a:rPr>
              <a:t> </a:t>
            </a:r>
            <a:r>
              <a:rPr lang="en-GB" sz="1600" dirty="0">
                <a:solidFill>
                  <a:schemeClr val="bg1"/>
                </a:solidFill>
                <a:latin typeface="Courier" pitchFamily="49" charset="0"/>
              </a:rPr>
              <a:t>= </a:t>
            </a:r>
            <a:r>
              <a:rPr lang="en-GB" sz="1600" dirty="0" smtClean="0">
                <a:solidFill>
                  <a:schemeClr val="bg1"/>
                </a:solidFill>
                <a:latin typeface="Courier" pitchFamily="49" charset="0"/>
              </a:rPr>
              <a:t>…</a:t>
            </a:r>
          </a:p>
          <a:p>
            <a:r>
              <a:rPr lang="en-US" sz="1600" dirty="0" smtClean="0">
                <a:solidFill>
                  <a:schemeClr val="bg1"/>
                </a:solidFill>
                <a:sym typeface="Wingdings" panose="05000000000000000000" pitchFamily="2" charset="2"/>
              </a:rPr>
              <a:t> It’s not so simple  See next slide!</a:t>
            </a:r>
            <a:endParaRPr lang="en-GB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49848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 smtClean="0"/>
              <a:t>Accessing the appliance</a:t>
            </a:r>
            <a:endParaRPr lang="en-GB" noProof="0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>
          <a:xfrm>
            <a:off x="467544" y="1124744"/>
            <a:ext cx="8424936" cy="4784400"/>
          </a:xfrm>
        </p:spPr>
        <p:txBody>
          <a:bodyPr/>
          <a:lstStyle/>
          <a:p>
            <a:r>
              <a:rPr lang="en-GB" noProof="0" dirty="0" smtClean="0"/>
              <a:t>If the VM does not have a public IP </a:t>
            </a:r>
            <a:br>
              <a:rPr lang="en-GB" noProof="0" dirty="0" smtClean="0"/>
            </a:br>
            <a:r>
              <a:rPr lang="en-GB" noProof="0" dirty="0" smtClean="0"/>
              <a:t>(</a:t>
            </a:r>
            <a:r>
              <a:rPr lang="en-GB" dirty="0" smtClean="0"/>
              <a:t>on </a:t>
            </a:r>
            <a:r>
              <a:rPr lang="en-GB" noProof="0" dirty="0" smtClean="0"/>
              <a:t>BIFI endpoint):</a:t>
            </a:r>
            <a:endParaRPr lang="en-GB" noProof="0" dirty="0"/>
          </a:p>
        </p:txBody>
      </p:sp>
      <p:sp>
        <p:nvSpPr>
          <p:cNvPr id="4" name="Marcador de contenido 2"/>
          <p:cNvSpPr txBox="1">
            <a:spLocks/>
          </p:cNvSpPr>
          <p:nvPr/>
        </p:nvSpPr>
        <p:spPr>
          <a:xfrm>
            <a:off x="467544" y="2204864"/>
            <a:ext cx="8229600" cy="154836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GB" sz="1800" dirty="0" smtClean="0">
                <a:latin typeface="Courier"/>
                <a:cs typeface="Courier"/>
              </a:rPr>
              <a:t>~$ </a:t>
            </a:r>
            <a:r>
              <a:rPr lang="en-GB" sz="1800" dirty="0" err="1" smtClean="0">
                <a:latin typeface="Courier"/>
                <a:cs typeface="Courier"/>
              </a:rPr>
              <a:t>occi</a:t>
            </a:r>
            <a:r>
              <a:rPr lang="en-GB" sz="1800" dirty="0" smtClean="0">
                <a:latin typeface="Courier"/>
                <a:cs typeface="Courier"/>
              </a:rPr>
              <a:t> --endpoint $ENDPOINT \</a:t>
            </a:r>
          </a:p>
          <a:p>
            <a:pPr marL="0" indent="0">
              <a:buFont typeface="Arial"/>
              <a:buNone/>
            </a:pPr>
            <a:r>
              <a:rPr lang="en-GB" sz="1800" dirty="0" smtClean="0">
                <a:latin typeface="Courier"/>
                <a:cs typeface="Courier"/>
              </a:rPr>
              <a:t>        --</a:t>
            </a:r>
            <a:r>
              <a:rPr lang="en-GB" sz="1800" dirty="0" err="1" smtClean="0">
                <a:latin typeface="Courier"/>
                <a:cs typeface="Courier"/>
              </a:rPr>
              <a:t>auth</a:t>
            </a:r>
            <a:r>
              <a:rPr lang="en-GB" sz="1800" dirty="0" smtClean="0">
                <a:latin typeface="Courier"/>
                <a:cs typeface="Courier"/>
              </a:rPr>
              <a:t> x509 --</a:t>
            </a:r>
            <a:r>
              <a:rPr lang="en-GB" sz="1800" dirty="0" err="1" smtClean="0">
                <a:latin typeface="Courier"/>
                <a:cs typeface="Courier"/>
              </a:rPr>
              <a:t>voms</a:t>
            </a:r>
            <a:r>
              <a:rPr lang="en-GB" sz="1800" dirty="0" smtClean="0">
                <a:latin typeface="Courier"/>
                <a:cs typeface="Courier"/>
              </a:rPr>
              <a:t> --user-cred $X509_USER_PROXY \</a:t>
            </a:r>
          </a:p>
          <a:p>
            <a:pPr marL="0" indent="0">
              <a:buFont typeface="Arial"/>
              <a:buNone/>
            </a:pPr>
            <a:r>
              <a:rPr lang="en-GB" sz="1800" dirty="0" smtClean="0">
                <a:latin typeface="Courier"/>
                <a:cs typeface="Courier"/>
              </a:rPr>
              <a:t>        --action link --resource $COMPUTE_ID \</a:t>
            </a:r>
          </a:p>
          <a:p>
            <a:pPr marL="0" indent="0">
              <a:buFont typeface="Arial"/>
              <a:buNone/>
            </a:pPr>
            <a:r>
              <a:rPr lang="en-GB" sz="1800" dirty="0">
                <a:latin typeface="Courier"/>
                <a:cs typeface="Courier"/>
              </a:rPr>
              <a:t> </a:t>
            </a:r>
            <a:r>
              <a:rPr lang="en-GB" sz="1800" dirty="0" smtClean="0">
                <a:latin typeface="Courier"/>
                <a:cs typeface="Courier"/>
              </a:rPr>
              <a:t>       --link /network/public</a:t>
            </a:r>
          </a:p>
        </p:txBody>
      </p:sp>
      <p:sp>
        <p:nvSpPr>
          <p:cNvPr id="5" name="Marcador de contenido 2"/>
          <p:cNvSpPr txBox="1">
            <a:spLocks/>
          </p:cNvSpPr>
          <p:nvPr/>
        </p:nvSpPr>
        <p:spPr>
          <a:xfrm>
            <a:off x="457200" y="3933056"/>
            <a:ext cx="8229600" cy="244827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Obtain the IP address from the output of the describe command. </a:t>
            </a:r>
            <a:endParaRPr lang="en-GB" dirty="0" smtClean="0"/>
          </a:p>
          <a:p>
            <a:r>
              <a:rPr lang="en-GB" dirty="0" smtClean="0"/>
              <a:t>Check in your browser:</a:t>
            </a:r>
          </a:p>
          <a:p>
            <a:pPr lvl="1"/>
            <a:r>
              <a:rPr lang="en-GB" dirty="0" smtClean="0"/>
              <a:t>http://&lt;your </a:t>
            </a:r>
            <a:r>
              <a:rPr lang="en-GB" dirty="0" err="1" smtClean="0"/>
              <a:t>vm</a:t>
            </a:r>
            <a:r>
              <a:rPr lang="en-GB" dirty="0" smtClean="0"/>
              <a:t> </a:t>
            </a:r>
            <a:r>
              <a:rPr lang="en-GB" dirty="0" err="1" smtClean="0"/>
              <a:t>ip</a:t>
            </a:r>
            <a:r>
              <a:rPr lang="en-GB" dirty="0" smtClean="0"/>
              <a:t>&gt;/</a:t>
            </a:r>
          </a:p>
          <a:p>
            <a:pPr lvl="1"/>
            <a:r>
              <a:rPr lang="en-GB" dirty="0" smtClean="0"/>
              <a:t>And edit your wiki!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965372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smtClean="0"/>
              <a:t>Logging into the appliance</a:t>
            </a:r>
            <a:endParaRPr lang="en-GB" noProof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>
          <a:xfrm>
            <a:off x="467544" y="1341438"/>
            <a:ext cx="8424936" cy="1079450"/>
          </a:xfrm>
        </p:spPr>
        <p:txBody>
          <a:bodyPr/>
          <a:lstStyle/>
          <a:p>
            <a:r>
              <a:rPr lang="en-GB" noProof="0" smtClean="0"/>
              <a:t>ssh with ubuntu user:</a:t>
            </a:r>
            <a:endParaRPr lang="en-GB" noProof="0"/>
          </a:p>
        </p:txBody>
      </p:sp>
      <p:sp>
        <p:nvSpPr>
          <p:cNvPr id="4" name="Marcador de contenido 2"/>
          <p:cNvSpPr txBox="1">
            <a:spLocks/>
          </p:cNvSpPr>
          <p:nvPr/>
        </p:nvSpPr>
        <p:spPr>
          <a:xfrm>
            <a:off x="467544" y="1988840"/>
            <a:ext cx="8424936" cy="55389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GB" sz="1800" dirty="0" smtClean="0">
                <a:latin typeface="Courier"/>
                <a:cs typeface="Courier"/>
              </a:rPr>
              <a:t>~$ </a:t>
            </a:r>
            <a:r>
              <a:rPr lang="en-GB" sz="1800" dirty="0" err="1" smtClean="0">
                <a:latin typeface="Courier"/>
                <a:cs typeface="Courier"/>
              </a:rPr>
              <a:t>ssh</a:t>
            </a:r>
            <a:r>
              <a:rPr lang="en-GB" sz="1800" dirty="0" smtClean="0">
                <a:latin typeface="Courier"/>
                <a:cs typeface="Courier"/>
              </a:rPr>
              <a:t> </a:t>
            </a:r>
            <a:r>
              <a:rPr lang="en-GB" sz="1800" dirty="0" err="1" smtClean="0">
                <a:latin typeface="Courier"/>
                <a:cs typeface="Courier"/>
              </a:rPr>
              <a:t>ubuntu</a:t>
            </a:r>
            <a:r>
              <a:rPr lang="en-GB" sz="1800" dirty="0" smtClean="0">
                <a:latin typeface="Courier"/>
                <a:cs typeface="Courier"/>
              </a:rPr>
              <a:t>@&lt;your </a:t>
            </a:r>
            <a:r>
              <a:rPr lang="en-GB" sz="1800" dirty="0" err="1" smtClean="0">
                <a:latin typeface="Courier"/>
                <a:cs typeface="Courier"/>
              </a:rPr>
              <a:t>vm</a:t>
            </a:r>
            <a:r>
              <a:rPr lang="en-GB" sz="1800" dirty="0" smtClean="0">
                <a:latin typeface="Courier"/>
                <a:cs typeface="Courier"/>
              </a:rPr>
              <a:t> </a:t>
            </a:r>
            <a:r>
              <a:rPr lang="en-GB" sz="1800" dirty="0" err="1" smtClean="0">
                <a:latin typeface="Courier"/>
                <a:cs typeface="Courier"/>
              </a:rPr>
              <a:t>ip</a:t>
            </a:r>
            <a:r>
              <a:rPr lang="en-GB" sz="1800" dirty="0" smtClean="0">
                <a:latin typeface="Courier"/>
                <a:cs typeface="Courier"/>
              </a:rPr>
              <a:t>&gt;</a:t>
            </a:r>
          </a:p>
        </p:txBody>
      </p:sp>
      <p:sp>
        <p:nvSpPr>
          <p:cNvPr id="6" name="Marcador de contenido 2"/>
          <p:cNvSpPr txBox="1">
            <a:spLocks/>
          </p:cNvSpPr>
          <p:nvPr/>
        </p:nvSpPr>
        <p:spPr>
          <a:xfrm>
            <a:off x="467544" y="3429000"/>
            <a:ext cx="8424936" cy="116276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GB" sz="1800" dirty="0" smtClean="0">
                <a:latin typeface="Courier"/>
                <a:cs typeface="Courier"/>
              </a:rPr>
              <a:t>~wiki $ cat /</a:t>
            </a:r>
            <a:r>
              <a:rPr lang="en-GB" sz="1800" dirty="0" err="1" smtClean="0">
                <a:latin typeface="Courier"/>
                <a:cs typeface="Courier"/>
              </a:rPr>
              <a:t>proc</a:t>
            </a:r>
            <a:r>
              <a:rPr lang="en-GB" sz="1800" dirty="0" smtClean="0">
                <a:latin typeface="Courier"/>
                <a:cs typeface="Courier"/>
              </a:rPr>
              <a:t>/</a:t>
            </a:r>
            <a:r>
              <a:rPr lang="en-GB" sz="1800" dirty="0" err="1" smtClean="0">
                <a:latin typeface="Courier"/>
                <a:cs typeface="Courier"/>
              </a:rPr>
              <a:t>cpuinfo</a:t>
            </a:r>
            <a:endParaRPr lang="en-GB" sz="1800" dirty="0" smtClean="0">
              <a:latin typeface="Courier"/>
              <a:cs typeface="Courier"/>
            </a:endParaRPr>
          </a:p>
          <a:p>
            <a:pPr marL="0" indent="0">
              <a:buFont typeface="Arial"/>
              <a:buNone/>
            </a:pPr>
            <a:endParaRPr lang="en-GB" sz="1800" dirty="0">
              <a:latin typeface="Courier"/>
              <a:cs typeface="Courier"/>
            </a:endParaRPr>
          </a:p>
          <a:p>
            <a:pPr marL="0" indent="0">
              <a:buFont typeface="Arial"/>
              <a:buNone/>
            </a:pPr>
            <a:r>
              <a:rPr lang="en-GB" sz="1800" dirty="0" smtClean="0">
                <a:latin typeface="Courier"/>
                <a:cs typeface="Courier"/>
              </a:rPr>
              <a:t>~wiki $ cat /</a:t>
            </a:r>
            <a:r>
              <a:rPr lang="en-GB" sz="1800" dirty="0" err="1" smtClean="0">
                <a:latin typeface="Courier"/>
                <a:cs typeface="Courier"/>
              </a:rPr>
              <a:t>proc</a:t>
            </a:r>
            <a:r>
              <a:rPr lang="en-GB" sz="1800" dirty="0" smtClean="0">
                <a:latin typeface="Courier"/>
                <a:cs typeface="Courier"/>
              </a:rPr>
              <a:t>/</a:t>
            </a:r>
            <a:r>
              <a:rPr lang="en-GB" sz="1800" dirty="0" err="1" smtClean="0">
                <a:latin typeface="Courier"/>
                <a:cs typeface="Courier"/>
              </a:rPr>
              <a:t>meminfo</a:t>
            </a:r>
            <a:endParaRPr lang="en-GB" sz="1800" dirty="0" smtClean="0">
              <a:latin typeface="Courier"/>
              <a:cs typeface="Courier"/>
            </a:endParaRPr>
          </a:p>
        </p:txBody>
      </p:sp>
      <p:sp>
        <p:nvSpPr>
          <p:cNvPr id="7" name="Marcador de contenido 2"/>
          <p:cNvSpPr txBox="1">
            <a:spLocks/>
          </p:cNvSpPr>
          <p:nvPr/>
        </p:nvSpPr>
        <p:spPr>
          <a:xfrm>
            <a:off x="457200" y="4583172"/>
            <a:ext cx="8229600" cy="10780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/>
              <a:t>Check the wiki edit history</a:t>
            </a:r>
            <a:endParaRPr lang="en-GB" dirty="0"/>
          </a:p>
        </p:txBody>
      </p:sp>
      <p:sp>
        <p:nvSpPr>
          <p:cNvPr id="8" name="Marcador de contenido 2"/>
          <p:cNvSpPr txBox="1">
            <a:spLocks/>
          </p:cNvSpPr>
          <p:nvPr/>
        </p:nvSpPr>
        <p:spPr>
          <a:xfrm>
            <a:off x="457200" y="5294709"/>
            <a:ext cx="8435280" cy="582563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~</a:t>
            </a:r>
            <a:r>
              <a:rPr lang="en-GB" sz="1800" dirty="0" err="1" smtClean="0">
                <a:solidFill>
                  <a:schemeClr val="bg1"/>
                </a:solidFill>
                <a:latin typeface="Courier"/>
                <a:cs typeface="Courier"/>
              </a:rPr>
              <a:t>wike</a:t>
            </a: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 $ cat /org/</a:t>
            </a:r>
            <a:r>
              <a:rPr lang="en-GB" sz="1800" dirty="0" err="1" smtClean="0">
                <a:solidFill>
                  <a:schemeClr val="bg1"/>
                </a:solidFill>
                <a:latin typeface="Courier"/>
                <a:cs typeface="Courier"/>
              </a:rPr>
              <a:t>mywiki</a:t>
            </a: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/data/edit-log</a:t>
            </a:r>
          </a:p>
        </p:txBody>
      </p:sp>
      <p:sp>
        <p:nvSpPr>
          <p:cNvPr id="10" name="Marcador de contenido 2"/>
          <p:cNvSpPr txBox="1">
            <a:spLocks/>
          </p:cNvSpPr>
          <p:nvPr/>
        </p:nvSpPr>
        <p:spPr>
          <a:xfrm>
            <a:off x="467544" y="2709590"/>
            <a:ext cx="8424936" cy="482386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/>
              <a:t>Once logged in, check the size of the image: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444055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sz="4000" noProof="0" dirty="0" smtClean="0"/>
              <a:t>Exercise 2:</a:t>
            </a:r>
            <a:br>
              <a:rPr lang="en-GB" sz="4000" noProof="0" dirty="0" smtClean="0"/>
            </a:br>
            <a:r>
              <a:rPr lang="en-GB" sz="4000" noProof="0" dirty="0" smtClean="0"/>
              <a:t>Wiki with persistent storage</a:t>
            </a:r>
            <a:endParaRPr lang="en-GB" sz="4000" noProof="0" dirty="0"/>
          </a:p>
        </p:txBody>
      </p:sp>
    </p:spTree>
    <p:extLst>
      <p:ext uri="{BB962C8B-B14F-4D97-AF65-F5344CB8AC3E}">
        <p14:creationId xmlns:p14="http://schemas.microsoft.com/office/powerpoint/2010/main" val="33107744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2636912"/>
            <a:ext cx="8568952" cy="850106"/>
          </a:xfrm>
        </p:spPr>
        <p:txBody>
          <a:bodyPr>
            <a:normAutofit/>
          </a:bodyPr>
          <a:lstStyle/>
          <a:p>
            <a:r>
              <a:rPr lang="en-US" dirty="0" smtClean="0"/>
              <a:t>Introduction to EGI &amp; EGI Federated Cloud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673684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smtClean="0"/>
              <a:t>Making wiki data persistent</a:t>
            </a:r>
            <a:endParaRPr lang="en-GB" noProof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r>
              <a:rPr lang="en-GB" noProof="0" dirty="0" smtClean="0"/>
              <a:t>When a VM is deleted all its disks are also deleted</a:t>
            </a:r>
          </a:p>
          <a:p>
            <a:pPr lvl="1"/>
            <a:r>
              <a:rPr lang="en-GB" noProof="0" dirty="0" smtClean="0"/>
              <a:t>If you need persistency for your data you must use a storage volume</a:t>
            </a:r>
            <a:endParaRPr lang="en-GB" noProof="0" dirty="0"/>
          </a:p>
          <a:p>
            <a:r>
              <a:rPr lang="en-GB" dirty="0" smtClean="0"/>
              <a:t>Let’s try it with our wiki: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GB" noProof="0" dirty="0" smtClean="0"/>
              <a:t>Create a volume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GB" dirty="0" smtClean="0"/>
              <a:t>Attach volume to our wiki VM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GB" dirty="0" smtClean="0"/>
              <a:t>Create FS in the volume and copy wiki contents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GB" noProof="0" dirty="0" smtClean="0"/>
              <a:t>Detach volume and delete VM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GB" dirty="0" smtClean="0"/>
              <a:t>Create new VM with the created volume attached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GB" noProof="0" dirty="0" smtClean="0"/>
              <a:t>Mount the volume and check the wiki contents are still there</a:t>
            </a:r>
          </a:p>
        </p:txBody>
      </p:sp>
    </p:spTree>
    <p:extLst>
      <p:ext uri="{BB962C8B-B14F-4D97-AF65-F5344CB8AC3E}">
        <p14:creationId xmlns:p14="http://schemas.microsoft.com/office/powerpoint/2010/main" val="12509649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Create the volume and describe it</a:t>
            </a:r>
            <a:endParaRPr lang="en-GB" noProof="0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noProof="0" dirty="0" smtClean="0"/>
              <a:t>Create a volume</a:t>
            </a:r>
            <a:endParaRPr lang="en-GB" noProof="0" dirty="0"/>
          </a:p>
        </p:txBody>
      </p:sp>
      <p:sp>
        <p:nvSpPr>
          <p:cNvPr id="4" name="Marcador de contenido 2"/>
          <p:cNvSpPr txBox="1">
            <a:spLocks/>
          </p:cNvSpPr>
          <p:nvPr/>
        </p:nvSpPr>
        <p:spPr>
          <a:xfrm>
            <a:off x="467544" y="1844824"/>
            <a:ext cx="8208912" cy="237626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800" dirty="0" smtClean="0">
                <a:latin typeface="Courier"/>
                <a:cs typeface="Courier"/>
              </a:rPr>
              <a:t>~$ </a:t>
            </a:r>
            <a:r>
              <a:rPr lang="en-GB" sz="1800" dirty="0" err="1" smtClean="0">
                <a:latin typeface="Courier"/>
                <a:cs typeface="Courier"/>
              </a:rPr>
              <a:t>occi</a:t>
            </a:r>
            <a:r>
              <a:rPr lang="en-GB" sz="1800" dirty="0" smtClean="0">
                <a:latin typeface="Courier"/>
                <a:cs typeface="Courier"/>
              </a:rPr>
              <a:t> --endpoint $ENDPOINT \</a:t>
            </a:r>
          </a:p>
          <a:p>
            <a:pPr marL="0" indent="0">
              <a:buNone/>
            </a:pPr>
            <a:r>
              <a:rPr lang="en-GB" sz="1800" dirty="0" smtClean="0">
                <a:latin typeface="Courier"/>
                <a:cs typeface="Courier"/>
              </a:rPr>
              <a:t>        --</a:t>
            </a:r>
            <a:r>
              <a:rPr lang="en-GB" sz="1800" dirty="0" err="1" smtClean="0">
                <a:latin typeface="Courier"/>
                <a:cs typeface="Courier"/>
              </a:rPr>
              <a:t>auth</a:t>
            </a:r>
            <a:r>
              <a:rPr lang="en-GB" sz="1800" dirty="0" smtClean="0">
                <a:latin typeface="Courier"/>
                <a:cs typeface="Courier"/>
              </a:rPr>
              <a:t> x509 --</a:t>
            </a:r>
            <a:r>
              <a:rPr lang="en-GB" sz="1800" dirty="0" err="1" smtClean="0">
                <a:latin typeface="Courier"/>
                <a:cs typeface="Courier"/>
              </a:rPr>
              <a:t>voms</a:t>
            </a:r>
            <a:r>
              <a:rPr lang="en-GB" sz="1800" dirty="0" smtClean="0">
                <a:latin typeface="Courier"/>
                <a:cs typeface="Courier"/>
              </a:rPr>
              <a:t> --user-cred $X509_USER_PROXY \</a:t>
            </a:r>
          </a:p>
          <a:p>
            <a:pPr marL="0" indent="0">
              <a:buNone/>
            </a:pPr>
            <a:r>
              <a:rPr lang="en-GB" sz="1800" dirty="0" smtClean="0">
                <a:latin typeface="Courier"/>
                <a:cs typeface="Courier"/>
              </a:rPr>
              <a:t>        --action create </a:t>
            </a:r>
            <a:r>
              <a:rPr lang="en-GB" sz="1800" dirty="0" smtClean="0">
                <a:solidFill>
                  <a:srgbClr val="FF0000"/>
                </a:solidFill>
                <a:latin typeface="Courier"/>
                <a:cs typeface="Courier"/>
              </a:rPr>
              <a:t>--resource storage </a:t>
            </a:r>
            <a:r>
              <a:rPr lang="en-GB" sz="1800" dirty="0" smtClean="0">
                <a:latin typeface="Courier"/>
                <a:cs typeface="Courier"/>
              </a:rPr>
              <a:t>\</a:t>
            </a:r>
          </a:p>
          <a:p>
            <a:pPr marL="0" indent="0">
              <a:buNone/>
            </a:pPr>
            <a:r>
              <a:rPr lang="en-GB" sz="1800" dirty="0" smtClean="0">
                <a:latin typeface="Courier"/>
                <a:cs typeface="Courier"/>
              </a:rPr>
              <a:t>        --attribute </a:t>
            </a:r>
            <a:r>
              <a:rPr lang="en-GB" sz="1800" dirty="0" err="1" smtClean="0">
                <a:latin typeface="Courier"/>
                <a:cs typeface="Courier"/>
              </a:rPr>
              <a:t>occi.storage.size</a:t>
            </a:r>
            <a:r>
              <a:rPr lang="en-GB" sz="1800" dirty="0" smtClean="0">
                <a:latin typeface="Courier"/>
                <a:cs typeface="Courier"/>
              </a:rPr>
              <a:t>="</a:t>
            </a:r>
            <a:r>
              <a:rPr lang="en-GB" sz="1800" dirty="0" err="1" smtClean="0">
                <a:latin typeface="Courier"/>
                <a:cs typeface="Courier"/>
              </a:rPr>
              <a:t>num</a:t>
            </a:r>
            <a:r>
              <a:rPr lang="en-GB" sz="1800" dirty="0" smtClean="0">
                <a:latin typeface="Courier"/>
                <a:cs typeface="Courier"/>
              </a:rPr>
              <a:t>(1)" \</a:t>
            </a:r>
          </a:p>
          <a:p>
            <a:pPr marL="0" indent="0">
              <a:buNone/>
            </a:pPr>
            <a:r>
              <a:rPr lang="en-GB" sz="1800" dirty="0" smtClean="0">
                <a:latin typeface="Courier"/>
                <a:cs typeface="Courier"/>
              </a:rPr>
              <a:t>        --attribute </a:t>
            </a:r>
            <a:r>
              <a:rPr lang="en-GB" sz="1800" dirty="0" err="1" smtClean="0">
                <a:latin typeface="Courier"/>
                <a:cs typeface="Courier"/>
              </a:rPr>
              <a:t>occi.core.title</a:t>
            </a:r>
            <a:r>
              <a:rPr lang="en-GB" sz="1800" dirty="0">
                <a:latin typeface="Courier"/>
                <a:cs typeface="Courier"/>
              </a:rPr>
              <a:t>="</a:t>
            </a:r>
            <a:r>
              <a:rPr lang="en-GB" sz="1800" dirty="0" err="1">
                <a:latin typeface="Courier"/>
                <a:cs typeface="Courier"/>
              </a:rPr>
              <a:t>wikidata</a:t>
            </a:r>
            <a:r>
              <a:rPr lang="en-GB" sz="1800" dirty="0" smtClean="0">
                <a:latin typeface="Courier"/>
                <a:cs typeface="Courier"/>
              </a:rPr>
              <a:t>_$(date +%s)"</a:t>
            </a:r>
          </a:p>
          <a:p>
            <a:pPr marL="0" indent="0">
              <a:buNone/>
            </a:pPr>
            <a:r>
              <a:rPr lang="en-GB" sz="1800" dirty="0" smtClean="0">
                <a:latin typeface="Courier"/>
                <a:cs typeface="Courier"/>
              </a:rPr>
              <a:t>~$ STORAGE_ID=...</a:t>
            </a:r>
            <a:endParaRPr lang="en-GB" sz="1800" dirty="0">
              <a:latin typeface="Courier"/>
              <a:cs typeface="Courier"/>
            </a:endParaRPr>
          </a:p>
        </p:txBody>
      </p:sp>
      <p:sp>
        <p:nvSpPr>
          <p:cNvPr id="5" name="Marcador de contenido 2"/>
          <p:cNvSpPr txBox="1">
            <a:spLocks/>
          </p:cNvSpPr>
          <p:nvPr/>
        </p:nvSpPr>
        <p:spPr>
          <a:xfrm>
            <a:off x="467544" y="4808763"/>
            <a:ext cx="8208912" cy="99650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800" dirty="0" smtClean="0">
                <a:latin typeface="Courier"/>
                <a:cs typeface="Courier"/>
              </a:rPr>
              <a:t>~$ </a:t>
            </a:r>
            <a:r>
              <a:rPr lang="en-GB" sz="1800" dirty="0" err="1" smtClean="0">
                <a:latin typeface="Courier"/>
                <a:cs typeface="Courier"/>
              </a:rPr>
              <a:t>occi</a:t>
            </a:r>
            <a:r>
              <a:rPr lang="en-GB" sz="1800" dirty="0" smtClean="0">
                <a:latin typeface="Courier"/>
                <a:cs typeface="Courier"/>
              </a:rPr>
              <a:t> --endpoint $ENDPOINT \</a:t>
            </a:r>
          </a:p>
          <a:p>
            <a:pPr marL="0" indent="0">
              <a:buNone/>
            </a:pPr>
            <a:r>
              <a:rPr lang="en-GB" sz="1800" dirty="0" smtClean="0">
                <a:latin typeface="Courier"/>
                <a:cs typeface="Courier"/>
              </a:rPr>
              <a:t>        --</a:t>
            </a:r>
            <a:r>
              <a:rPr lang="en-GB" sz="1800" dirty="0" err="1" smtClean="0">
                <a:latin typeface="Courier"/>
                <a:cs typeface="Courier"/>
              </a:rPr>
              <a:t>auth</a:t>
            </a:r>
            <a:r>
              <a:rPr lang="en-GB" sz="1800" dirty="0" smtClean="0">
                <a:latin typeface="Courier"/>
                <a:cs typeface="Courier"/>
              </a:rPr>
              <a:t> x509 --</a:t>
            </a:r>
            <a:r>
              <a:rPr lang="en-GB" sz="1800" dirty="0" err="1" smtClean="0">
                <a:latin typeface="Courier"/>
                <a:cs typeface="Courier"/>
              </a:rPr>
              <a:t>voms</a:t>
            </a:r>
            <a:r>
              <a:rPr lang="en-GB" sz="1800" dirty="0" smtClean="0">
                <a:latin typeface="Courier"/>
                <a:cs typeface="Courier"/>
              </a:rPr>
              <a:t> --user-cred $X509_USER_PROXY \</a:t>
            </a:r>
          </a:p>
          <a:p>
            <a:pPr marL="0" indent="0">
              <a:buNone/>
            </a:pPr>
            <a:r>
              <a:rPr lang="en-GB" sz="1800" dirty="0" smtClean="0">
                <a:latin typeface="Courier"/>
                <a:cs typeface="Courier"/>
              </a:rPr>
              <a:t>        --action describe --resource $STORAGE_ID</a:t>
            </a:r>
            <a:endParaRPr lang="en-GB" sz="1800" dirty="0">
              <a:latin typeface="Courier"/>
              <a:cs typeface="Courier"/>
            </a:endParaRPr>
          </a:p>
        </p:txBody>
      </p:sp>
      <p:sp>
        <p:nvSpPr>
          <p:cNvPr id="6" name="Marcador de contenido 2"/>
          <p:cNvSpPr txBox="1">
            <a:spLocks/>
          </p:cNvSpPr>
          <p:nvPr/>
        </p:nvSpPr>
        <p:spPr>
          <a:xfrm>
            <a:off x="467544" y="4221088"/>
            <a:ext cx="8424936" cy="47844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/>
              <a:t>Describe it</a:t>
            </a:r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3347864" y="3691880"/>
            <a:ext cx="3456384" cy="4572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Save the ID in an </a:t>
            </a:r>
            <a:r>
              <a:rPr lang="en-GB" dirty="0" err="1" smtClean="0"/>
              <a:t>Env</a:t>
            </a:r>
            <a:r>
              <a:rPr lang="en-GB" dirty="0" smtClean="0"/>
              <a:t>. variable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035809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Attach to VM</a:t>
            </a:r>
            <a:endParaRPr lang="en-GB" noProof="0" dirty="0"/>
          </a:p>
        </p:txBody>
      </p:sp>
      <p:sp>
        <p:nvSpPr>
          <p:cNvPr id="4" name="Marcador de contenido 2"/>
          <p:cNvSpPr txBox="1">
            <a:spLocks/>
          </p:cNvSpPr>
          <p:nvPr/>
        </p:nvSpPr>
        <p:spPr>
          <a:xfrm>
            <a:off x="467544" y="2852936"/>
            <a:ext cx="8208912" cy="151216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800" dirty="0" smtClean="0">
                <a:latin typeface="Courier"/>
                <a:cs typeface="Courier"/>
              </a:rPr>
              <a:t>~$ </a:t>
            </a:r>
            <a:r>
              <a:rPr lang="en-GB" sz="1800" dirty="0" err="1" smtClean="0">
                <a:latin typeface="Courier"/>
                <a:cs typeface="Courier"/>
              </a:rPr>
              <a:t>occi</a:t>
            </a:r>
            <a:r>
              <a:rPr lang="en-GB" sz="1800" dirty="0" smtClean="0">
                <a:latin typeface="Courier"/>
                <a:cs typeface="Courier"/>
              </a:rPr>
              <a:t> --endpoint $ENDPOINT \</a:t>
            </a:r>
          </a:p>
          <a:p>
            <a:pPr marL="0" indent="0">
              <a:buNone/>
            </a:pPr>
            <a:r>
              <a:rPr lang="en-GB" sz="1800" dirty="0" smtClean="0">
                <a:latin typeface="Courier"/>
                <a:cs typeface="Courier"/>
              </a:rPr>
              <a:t>        --</a:t>
            </a:r>
            <a:r>
              <a:rPr lang="en-GB" sz="1800" dirty="0" err="1" smtClean="0">
                <a:latin typeface="Courier"/>
                <a:cs typeface="Courier"/>
              </a:rPr>
              <a:t>auth</a:t>
            </a:r>
            <a:r>
              <a:rPr lang="en-GB" sz="1800" dirty="0" smtClean="0">
                <a:latin typeface="Courier"/>
                <a:cs typeface="Courier"/>
              </a:rPr>
              <a:t> x509 --</a:t>
            </a:r>
            <a:r>
              <a:rPr lang="en-GB" sz="1800" dirty="0" err="1" smtClean="0">
                <a:latin typeface="Courier"/>
                <a:cs typeface="Courier"/>
              </a:rPr>
              <a:t>voms</a:t>
            </a:r>
            <a:r>
              <a:rPr lang="en-GB" sz="1800" dirty="0" smtClean="0">
                <a:latin typeface="Courier"/>
                <a:cs typeface="Courier"/>
              </a:rPr>
              <a:t> --user-cred $X509_USER_PROXY \</a:t>
            </a:r>
          </a:p>
          <a:p>
            <a:pPr marL="0" indent="0">
              <a:buNone/>
            </a:pPr>
            <a:r>
              <a:rPr lang="en-GB" sz="1800" dirty="0" smtClean="0">
                <a:latin typeface="Courier"/>
                <a:cs typeface="Courier"/>
              </a:rPr>
              <a:t>        --action link --resource $COMPUTE_ID \</a:t>
            </a:r>
          </a:p>
          <a:p>
            <a:pPr marL="0" indent="0">
              <a:buNone/>
            </a:pPr>
            <a:r>
              <a:rPr lang="en-GB" sz="1800" dirty="0" smtClean="0">
                <a:latin typeface="Courier"/>
                <a:cs typeface="Courier"/>
              </a:rPr>
              <a:t>        --link $STORAGE_ID</a:t>
            </a:r>
            <a:endParaRPr lang="en-GB" sz="1800" dirty="0">
              <a:latin typeface="Courier"/>
              <a:cs typeface="Courier"/>
            </a:endParaRPr>
          </a:p>
        </p:txBody>
      </p:sp>
    </p:spTree>
    <p:extLst>
      <p:ext uri="{BB962C8B-B14F-4D97-AF65-F5344CB8AC3E}">
        <p14:creationId xmlns:p14="http://schemas.microsoft.com/office/powerpoint/2010/main" val="19475168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 smtClean="0"/>
              <a:t>See attach information</a:t>
            </a:r>
            <a:endParaRPr lang="en-GB" noProof="0" dirty="0"/>
          </a:p>
        </p:txBody>
      </p:sp>
      <p:sp>
        <p:nvSpPr>
          <p:cNvPr id="9" name="Marcador de contenido 2"/>
          <p:cNvSpPr txBox="1">
            <a:spLocks noGrp="1"/>
          </p:cNvSpPr>
          <p:nvPr>
            <p:ph sz="half" idx="2"/>
          </p:nvPr>
        </p:nvSpPr>
        <p:spPr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85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GB" sz="1800" dirty="0" smtClean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dirty="0" smtClean="0">
                <a:latin typeface="Courier"/>
                <a:cs typeface="Courier"/>
              </a:rPr>
              <a:t>~$ </a:t>
            </a:r>
            <a:r>
              <a:rPr lang="en-GB" sz="1800" dirty="0" err="1" smtClean="0">
                <a:latin typeface="Courier"/>
                <a:cs typeface="Courier"/>
              </a:rPr>
              <a:t>occi</a:t>
            </a:r>
            <a:r>
              <a:rPr lang="en-GB" sz="1800" dirty="0" smtClean="0">
                <a:latin typeface="Courier"/>
                <a:cs typeface="Courier"/>
              </a:rPr>
              <a:t> --endpoint $ENDPOINT \</a:t>
            </a:r>
          </a:p>
          <a:p>
            <a:pPr marL="0" indent="0">
              <a:buNone/>
            </a:pPr>
            <a:r>
              <a:rPr lang="en-GB" sz="1800" dirty="0" smtClean="0">
                <a:latin typeface="Courier"/>
                <a:cs typeface="Courier"/>
              </a:rPr>
              <a:t>        --</a:t>
            </a:r>
            <a:r>
              <a:rPr lang="en-GB" sz="1800" dirty="0" err="1" smtClean="0">
                <a:latin typeface="Courier"/>
                <a:cs typeface="Courier"/>
              </a:rPr>
              <a:t>auth</a:t>
            </a:r>
            <a:r>
              <a:rPr lang="en-GB" sz="1800" dirty="0" smtClean="0">
                <a:latin typeface="Courier"/>
                <a:cs typeface="Courier"/>
              </a:rPr>
              <a:t> x509 --</a:t>
            </a:r>
            <a:r>
              <a:rPr lang="en-GB" sz="1800" dirty="0" err="1" smtClean="0">
                <a:latin typeface="Courier"/>
                <a:cs typeface="Courier"/>
              </a:rPr>
              <a:t>voms</a:t>
            </a:r>
            <a:r>
              <a:rPr lang="en-GB" sz="1800" dirty="0" smtClean="0">
                <a:latin typeface="Courier"/>
                <a:cs typeface="Courier"/>
              </a:rPr>
              <a:t> --user-cred $X509_USER_PROXY \</a:t>
            </a:r>
          </a:p>
          <a:p>
            <a:pPr marL="0" indent="0">
              <a:buNone/>
            </a:pPr>
            <a:r>
              <a:rPr lang="en-GB" sz="1800" dirty="0" smtClean="0">
                <a:latin typeface="Courier"/>
                <a:cs typeface="Courier"/>
              </a:rPr>
              <a:t>        --action describe --resource $COMPUTE_ID</a:t>
            </a:r>
          </a:p>
          <a:p>
            <a:pPr marL="0" indent="0">
              <a:buNone/>
            </a:pPr>
            <a:endParaRPr lang="en-GB" sz="1800" dirty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dirty="0" smtClean="0">
                <a:latin typeface="Courier"/>
                <a:cs typeface="Courier"/>
              </a:rPr>
              <a:t>[…]</a:t>
            </a:r>
          </a:p>
          <a:p>
            <a:pPr marL="0" indent="0">
              <a:buNone/>
            </a:pPr>
            <a:endParaRPr lang="en-GB" sz="1800" dirty="0" smtClean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dirty="0">
                <a:latin typeface="Courier"/>
                <a:cs typeface="Courier"/>
              </a:rPr>
              <a:t>Links:</a:t>
            </a:r>
          </a:p>
          <a:p>
            <a:pPr marL="0" indent="0">
              <a:buNone/>
            </a:pPr>
            <a:endParaRPr lang="en-GB" sz="1800" dirty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dirty="0">
                <a:latin typeface="Courier"/>
                <a:cs typeface="Courier"/>
              </a:rPr>
              <a:t>    [[ http://</a:t>
            </a:r>
            <a:r>
              <a:rPr lang="en-GB" sz="1800" dirty="0" err="1">
                <a:latin typeface="Courier"/>
                <a:cs typeface="Courier"/>
              </a:rPr>
              <a:t>schemas.ogf.org</a:t>
            </a:r>
            <a:r>
              <a:rPr lang="en-GB" sz="1800" dirty="0">
                <a:latin typeface="Courier"/>
                <a:cs typeface="Courier"/>
              </a:rPr>
              <a:t>/</a:t>
            </a:r>
            <a:r>
              <a:rPr lang="en-GB" sz="1800" dirty="0" err="1">
                <a:latin typeface="Courier"/>
                <a:cs typeface="Courier"/>
              </a:rPr>
              <a:t>occi</a:t>
            </a:r>
            <a:r>
              <a:rPr lang="en-GB" sz="1800" dirty="0">
                <a:latin typeface="Courier"/>
                <a:cs typeface="Courier"/>
              </a:rPr>
              <a:t>/</a:t>
            </a:r>
            <a:r>
              <a:rPr lang="en-GB" sz="1800" dirty="0" err="1">
                <a:latin typeface="Courier"/>
                <a:cs typeface="Courier"/>
              </a:rPr>
              <a:t>infrastructure#storagelink</a:t>
            </a:r>
            <a:r>
              <a:rPr lang="en-GB" sz="1800" dirty="0">
                <a:latin typeface="Courier"/>
                <a:cs typeface="Courier"/>
              </a:rPr>
              <a:t> ]]</a:t>
            </a:r>
          </a:p>
          <a:p>
            <a:pPr marL="0" indent="0">
              <a:buNone/>
            </a:pPr>
            <a:r>
              <a:rPr lang="en-GB" sz="1800" dirty="0">
                <a:latin typeface="Courier"/>
                <a:cs typeface="Courier"/>
              </a:rPr>
              <a:t>    &gt;&gt; location: /storage/link/c17e204e-c96f-40ff-aebe-671351254a5e_1e0162cb-2805-4fe7-8c4e-997a5ddf02ff</a:t>
            </a:r>
          </a:p>
          <a:p>
            <a:pPr marL="0" indent="0">
              <a:buNone/>
            </a:pPr>
            <a:r>
              <a:rPr lang="en-GB" sz="1800" dirty="0">
                <a:latin typeface="Courier"/>
                <a:cs typeface="Courier"/>
              </a:rPr>
              <a:t>    </a:t>
            </a:r>
            <a:r>
              <a:rPr lang="en-GB" sz="1800" dirty="0" err="1">
                <a:latin typeface="Courier"/>
                <a:cs typeface="Courier"/>
              </a:rPr>
              <a:t>occi.core.source</a:t>
            </a:r>
            <a:r>
              <a:rPr lang="en-GB" sz="1800" dirty="0">
                <a:latin typeface="Courier"/>
                <a:cs typeface="Courier"/>
              </a:rPr>
              <a:t> = /compute/c17e204e-c96f-40ff-aebe-671351254a5e</a:t>
            </a:r>
          </a:p>
          <a:p>
            <a:pPr marL="0" indent="0">
              <a:buNone/>
            </a:pPr>
            <a:r>
              <a:rPr lang="en-GB" sz="1800" dirty="0">
                <a:latin typeface="Courier"/>
                <a:cs typeface="Courier"/>
              </a:rPr>
              <a:t>    </a:t>
            </a:r>
            <a:r>
              <a:rPr lang="en-GB" sz="1800" dirty="0" err="1">
                <a:latin typeface="Courier"/>
                <a:cs typeface="Courier"/>
              </a:rPr>
              <a:t>occi.core.target</a:t>
            </a:r>
            <a:r>
              <a:rPr lang="en-GB" sz="1800" dirty="0">
                <a:latin typeface="Courier"/>
                <a:cs typeface="Courier"/>
              </a:rPr>
              <a:t> = /storage/1e0162cb-2805-4fe7-8c4e-997a5ddf02ff</a:t>
            </a:r>
          </a:p>
          <a:p>
            <a:pPr marL="0" indent="0">
              <a:buNone/>
            </a:pPr>
            <a:r>
              <a:rPr lang="en-GB" sz="1800" dirty="0">
                <a:latin typeface="Courier"/>
                <a:cs typeface="Courier"/>
              </a:rPr>
              <a:t>    </a:t>
            </a:r>
            <a:r>
              <a:rPr lang="en-GB" sz="1800" dirty="0" err="1">
                <a:latin typeface="Courier"/>
                <a:cs typeface="Courier"/>
              </a:rPr>
              <a:t>occi.core.id</a:t>
            </a:r>
            <a:r>
              <a:rPr lang="en-GB" sz="1800" dirty="0">
                <a:latin typeface="Courier"/>
                <a:cs typeface="Courier"/>
              </a:rPr>
              <a:t> = </a:t>
            </a:r>
            <a:r>
              <a:rPr lang="en-GB" sz="1800" dirty="0">
                <a:solidFill>
                  <a:srgbClr val="FF0000"/>
                </a:solidFill>
                <a:latin typeface="Courier"/>
                <a:cs typeface="Courier"/>
              </a:rPr>
              <a:t>/storage/link/c17e204e-c96f-40ff-aebe-671351254a5e_1e0162cb-2805-4fe7-8c4e-997a5ddf02ff</a:t>
            </a:r>
          </a:p>
          <a:p>
            <a:pPr marL="0" indent="0">
              <a:buNone/>
            </a:pPr>
            <a:r>
              <a:rPr lang="en-GB" sz="1800" dirty="0">
                <a:latin typeface="Courier"/>
                <a:cs typeface="Courier"/>
              </a:rPr>
              <a:t>    </a:t>
            </a:r>
            <a:r>
              <a:rPr lang="en-GB" sz="1800" dirty="0" err="1">
                <a:latin typeface="Courier"/>
                <a:cs typeface="Courier"/>
              </a:rPr>
              <a:t>occi.storagelink.deviceid</a:t>
            </a:r>
            <a:r>
              <a:rPr lang="en-GB" sz="1800" dirty="0">
                <a:latin typeface="Courier"/>
                <a:cs typeface="Courier"/>
              </a:rPr>
              <a:t> = </a:t>
            </a:r>
            <a:r>
              <a:rPr lang="en-GB" sz="1800" dirty="0">
                <a:solidFill>
                  <a:srgbClr val="FF0000"/>
                </a:solidFill>
                <a:latin typeface="Courier"/>
                <a:cs typeface="Courier"/>
              </a:rPr>
              <a:t>/</a:t>
            </a:r>
            <a:r>
              <a:rPr lang="en-GB" sz="1800" dirty="0" err="1">
                <a:solidFill>
                  <a:srgbClr val="FF0000"/>
                </a:solidFill>
                <a:latin typeface="Courier"/>
                <a:cs typeface="Courier"/>
              </a:rPr>
              <a:t>dev</a:t>
            </a:r>
            <a:r>
              <a:rPr lang="en-GB" sz="1800" dirty="0">
                <a:solidFill>
                  <a:srgbClr val="FF0000"/>
                </a:solidFill>
                <a:latin typeface="Courier"/>
                <a:cs typeface="Courier"/>
              </a:rPr>
              <a:t>/</a:t>
            </a:r>
            <a:r>
              <a:rPr lang="en-GB" sz="1800" dirty="0" err="1" smtClean="0">
                <a:solidFill>
                  <a:srgbClr val="FF0000"/>
                </a:solidFill>
                <a:latin typeface="Courier"/>
                <a:cs typeface="Courier"/>
              </a:rPr>
              <a:t>vdb</a:t>
            </a:r>
            <a:endParaRPr lang="en-GB" sz="1800" dirty="0" smtClean="0">
              <a:solidFill>
                <a:srgbClr val="FF0000"/>
              </a:solidFill>
              <a:latin typeface="Courier"/>
              <a:cs typeface="Courier"/>
            </a:endParaRPr>
          </a:p>
          <a:p>
            <a:pPr marL="0" indent="0">
              <a:buNone/>
            </a:pPr>
            <a:endParaRPr lang="en-GB" sz="1800" dirty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dirty="0" smtClean="0">
                <a:latin typeface="Courier"/>
                <a:cs typeface="Courier"/>
              </a:rPr>
              <a:t>[…]</a:t>
            </a:r>
          </a:p>
          <a:p>
            <a:pPr marL="0" indent="0">
              <a:buNone/>
            </a:pPr>
            <a:endParaRPr lang="en-GB" sz="1800" dirty="0" smtClean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dirty="0" smtClean="0">
                <a:latin typeface="Courier"/>
                <a:cs typeface="Courier"/>
              </a:rPr>
              <a:t>~$ </a:t>
            </a:r>
            <a:r>
              <a:rPr lang="en-GB" sz="1800" dirty="0">
                <a:latin typeface="Courier"/>
                <a:cs typeface="Courier"/>
              </a:rPr>
              <a:t>LINK_ID= =</a:t>
            </a:r>
            <a:r>
              <a:rPr lang="en-GB" sz="1800" dirty="0">
                <a:solidFill>
                  <a:srgbClr val="FF0000"/>
                </a:solidFill>
                <a:latin typeface="Courier"/>
                <a:cs typeface="Courier"/>
              </a:rPr>
              <a:t>&lt;copy here Link </a:t>
            </a:r>
            <a:r>
              <a:rPr lang="en-GB" sz="1800" dirty="0" smtClean="0">
                <a:solidFill>
                  <a:srgbClr val="FF0000"/>
                </a:solidFill>
                <a:latin typeface="Courier"/>
                <a:cs typeface="Courier"/>
              </a:rPr>
              <a:t>ID&gt;</a:t>
            </a:r>
            <a:endParaRPr lang="en-GB" sz="1800" dirty="0">
              <a:latin typeface="Courier"/>
              <a:cs typeface="Courier"/>
            </a:endParaRPr>
          </a:p>
        </p:txBody>
      </p:sp>
      <p:sp>
        <p:nvSpPr>
          <p:cNvPr id="10" name="Llamada con línea 1 9"/>
          <p:cNvSpPr/>
          <p:nvPr/>
        </p:nvSpPr>
        <p:spPr>
          <a:xfrm>
            <a:off x="5868144" y="5445224"/>
            <a:ext cx="2160240" cy="1080120"/>
          </a:xfrm>
          <a:prstGeom prst="borderCallout1">
            <a:avLst>
              <a:gd name="adj1" fmla="val 24589"/>
              <a:gd name="adj2" fmla="val 1398"/>
              <a:gd name="adj3" fmla="val -10357"/>
              <a:gd name="adj4" fmla="val -40610"/>
            </a:avLst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We will need this at the VM to manage the volume</a:t>
            </a:r>
            <a:endParaRPr lang="en-GB" dirty="0"/>
          </a:p>
        </p:txBody>
      </p:sp>
      <p:sp>
        <p:nvSpPr>
          <p:cNvPr id="11" name="Llamada con línea 1 10"/>
          <p:cNvSpPr/>
          <p:nvPr/>
        </p:nvSpPr>
        <p:spPr>
          <a:xfrm>
            <a:off x="7380312" y="4725144"/>
            <a:ext cx="1584176" cy="576064"/>
          </a:xfrm>
          <a:prstGeom prst="borderCallout1">
            <a:avLst>
              <a:gd name="adj1" fmla="val 33346"/>
              <a:gd name="adj2" fmla="val 1619"/>
              <a:gd name="adj3" fmla="val 10025"/>
              <a:gd name="adj4" fmla="val -45107"/>
            </a:avLst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LINK_ID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755487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Move wiki contents to new volume</a:t>
            </a:r>
            <a:endParaRPr lang="en-GB" dirty="0"/>
          </a:p>
        </p:txBody>
      </p:sp>
      <p:sp>
        <p:nvSpPr>
          <p:cNvPr id="8" name="Marcador de contenido 2"/>
          <p:cNvSpPr txBox="1">
            <a:spLocks noGrp="1"/>
          </p:cNvSpPr>
          <p:nvPr>
            <p:ph sz="half" idx="2"/>
          </p:nvPr>
        </p:nvSpPr>
        <p:spPr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~$ </a:t>
            </a:r>
            <a:r>
              <a:rPr lang="en-GB" sz="1800" dirty="0" err="1" smtClean="0">
                <a:solidFill>
                  <a:schemeClr val="bg1"/>
                </a:solidFill>
                <a:latin typeface="Courier"/>
                <a:cs typeface="Courier"/>
              </a:rPr>
              <a:t>ssh</a:t>
            </a: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 </a:t>
            </a:r>
            <a:r>
              <a:rPr lang="en-GB" sz="1800" dirty="0" err="1" smtClean="0">
                <a:solidFill>
                  <a:schemeClr val="bg1"/>
                </a:solidFill>
                <a:latin typeface="Courier"/>
                <a:cs typeface="Courier"/>
              </a:rPr>
              <a:t>ubuntu</a:t>
            </a: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@&lt;your wiki </a:t>
            </a:r>
            <a:r>
              <a:rPr lang="en-GB" sz="1800" dirty="0" err="1" smtClean="0">
                <a:solidFill>
                  <a:schemeClr val="bg1"/>
                </a:solidFill>
                <a:latin typeface="Courier"/>
                <a:cs typeface="Courier"/>
              </a:rPr>
              <a:t>ip</a:t>
            </a: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&gt;</a:t>
            </a:r>
          </a:p>
          <a:p>
            <a:pPr marL="0" indent="0">
              <a:buNone/>
            </a:pPr>
            <a:endParaRPr lang="en-GB" sz="1800" dirty="0" smtClean="0">
              <a:solidFill>
                <a:schemeClr val="bg1"/>
              </a:solidFill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~wiki $ </a:t>
            </a:r>
            <a:r>
              <a:rPr lang="en-GB" sz="1800" dirty="0" err="1" smtClean="0">
                <a:solidFill>
                  <a:schemeClr val="bg1"/>
                </a:solidFill>
                <a:latin typeface="Courier"/>
                <a:cs typeface="Courier"/>
              </a:rPr>
              <a:t>sudo</a:t>
            </a: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 mkfs.ext3 /dev/</a:t>
            </a:r>
            <a:r>
              <a:rPr lang="en-GB" sz="1800" dirty="0" err="1" smtClean="0">
                <a:solidFill>
                  <a:schemeClr val="bg1"/>
                </a:solidFill>
                <a:latin typeface="Courier"/>
                <a:cs typeface="Courier"/>
              </a:rPr>
              <a:t>vdb</a:t>
            </a:r>
            <a:endParaRPr lang="en-GB" sz="1800" dirty="0" smtClean="0">
              <a:solidFill>
                <a:schemeClr val="bg1"/>
              </a:solidFill>
              <a:latin typeface="Courier"/>
              <a:cs typeface="Courier"/>
            </a:endParaRPr>
          </a:p>
          <a:p>
            <a:pPr marL="0" indent="0">
              <a:buNone/>
            </a:pPr>
            <a:endParaRPr lang="en-GB" sz="1800" dirty="0">
              <a:solidFill>
                <a:schemeClr val="bg1"/>
              </a:solidFill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~wiki $ </a:t>
            </a:r>
            <a:r>
              <a:rPr lang="en-GB" sz="1800" dirty="0" err="1" smtClean="0">
                <a:solidFill>
                  <a:schemeClr val="bg1"/>
                </a:solidFill>
                <a:latin typeface="Courier"/>
                <a:cs typeface="Courier"/>
              </a:rPr>
              <a:t>sudo</a:t>
            </a: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 mount /</a:t>
            </a:r>
            <a:r>
              <a:rPr lang="en-GB" sz="1800" dirty="0" err="1" smtClean="0">
                <a:solidFill>
                  <a:schemeClr val="bg1"/>
                </a:solidFill>
                <a:latin typeface="Courier"/>
                <a:cs typeface="Courier"/>
              </a:rPr>
              <a:t>dev</a:t>
            </a: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/</a:t>
            </a:r>
            <a:r>
              <a:rPr lang="en-GB" sz="1800" dirty="0" err="1" smtClean="0">
                <a:solidFill>
                  <a:schemeClr val="bg1"/>
                </a:solidFill>
                <a:latin typeface="Courier"/>
                <a:cs typeface="Courier"/>
              </a:rPr>
              <a:t>vdb</a:t>
            </a: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 /</a:t>
            </a:r>
            <a:r>
              <a:rPr lang="en-GB" sz="1800" dirty="0" err="1" smtClean="0">
                <a:solidFill>
                  <a:schemeClr val="bg1"/>
                </a:solidFill>
                <a:latin typeface="Courier"/>
                <a:cs typeface="Courier"/>
              </a:rPr>
              <a:t>mnt</a:t>
            </a:r>
            <a:endParaRPr lang="en-GB" sz="1800" dirty="0" smtClean="0">
              <a:solidFill>
                <a:schemeClr val="bg1"/>
              </a:solidFill>
              <a:latin typeface="Courier"/>
              <a:cs typeface="Courier"/>
            </a:endParaRPr>
          </a:p>
          <a:p>
            <a:pPr marL="0" indent="0">
              <a:buNone/>
            </a:pPr>
            <a:endParaRPr lang="en-GB" sz="1800" dirty="0">
              <a:solidFill>
                <a:schemeClr val="bg1"/>
              </a:solidFill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~wiki $ </a:t>
            </a:r>
            <a:r>
              <a:rPr lang="en-GB" sz="1800" dirty="0" err="1" smtClean="0">
                <a:solidFill>
                  <a:schemeClr val="bg1"/>
                </a:solidFill>
                <a:latin typeface="Courier"/>
                <a:cs typeface="Courier"/>
              </a:rPr>
              <a:t>sudo</a:t>
            </a: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 service apache2 stop</a:t>
            </a:r>
          </a:p>
          <a:p>
            <a:pPr marL="0" indent="0">
              <a:buNone/>
            </a:pPr>
            <a:endParaRPr lang="en-GB" sz="1800" dirty="0">
              <a:solidFill>
                <a:schemeClr val="bg1"/>
              </a:solidFill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~wiki $ </a:t>
            </a:r>
            <a:r>
              <a:rPr lang="en-GB" sz="1800" dirty="0" err="1" smtClean="0">
                <a:solidFill>
                  <a:schemeClr val="bg1"/>
                </a:solidFill>
                <a:latin typeface="Courier"/>
                <a:cs typeface="Courier"/>
              </a:rPr>
              <a:t>sudo</a:t>
            </a: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 </a:t>
            </a:r>
            <a:r>
              <a:rPr lang="en-GB" sz="1800" dirty="0" err="1" smtClean="0">
                <a:solidFill>
                  <a:schemeClr val="bg1"/>
                </a:solidFill>
                <a:latin typeface="Courier"/>
                <a:cs typeface="Courier"/>
              </a:rPr>
              <a:t>cp</a:t>
            </a: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 –a /org/</a:t>
            </a:r>
            <a:r>
              <a:rPr lang="en-GB" sz="1800" dirty="0" err="1" smtClean="0">
                <a:solidFill>
                  <a:schemeClr val="bg1"/>
                </a:solidFill>
                <a:latin typeface="Courier"/>
                <a:cs typeface="Courier"/>
              </a:rPr>
              <a:t>mywiki</a:t>
            </a: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 /</a:t>
            </a:r>
            <a:r>
              <a:rPr lang="en-GB" sz="1800" dirty="0" err="1" smtClean="0">
                <a:solidFill>
                  <a:schemeClr val="bg1"/>
                </a:solidFill>
                <a:latin typeface="Courier"/>
                <a:cs typeface="Courier"/>
              </a:rPr>
              <a:t>mnt</a:t>
            </a:r>
            <a:endParaRPr lang="en-GB" sz="1800" dirty="0" smtClean="0">
              <a:solidFill>
                <a:schemeClr val="bg1"/>
              </a:solidFill>
              <a:latin typeface="Courier"/>
              <a:cs typeface="Courier"/>
            </a:endParaRPr>
          </a:p>
          <a:p>
            <a:pPr marL="0" indent="0">
              <a:buNone/>
            </a:pPr>
            <a:endParaRPr lang="en-GB" sz="1800" dirty="0">
              <a:solidFill>
                <a:schemeClr val="bg1"/>
              </a:solidFill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~wiki $ </a:t>
            </a:r>
            <a:r>
              <a:rPr lang="en-GB" sz="1800" dirty="0" err="1" smtClean="0">
                <a:solidFill>
                  <a:schemeClr val="bg1"/>
                </a:solidFill>
                <a:latin typeface="Courier"/>
                <a:cs typeface="Courier"/>
              </a:rPr>
              <a:t>sudo</a:t>
            </a: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 </a:t>
            </a:r>
            <a:r>
              <a:rPr lang="en-GB" sz="1800" dirty="0" err="1" smtClean="0">
                <a:solidFill>
                  <a:schemeClr val="bg1"/>
                </a:solidFill>
                <a:latin typeface="Courier"/>
                <a:cs typeface="Courier"/>
              </a:rPr>
              <a:t>umount</a:t>
            </a: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 /</a:t>
            </a:r>
            <a:r>
              <a:rPr lang="en-GB" sz="1800" dirty="0" err="1" smtClean="0">
                <a:solidFill>
                  <a:schemeClr val="bg1"/>
                </a:solidFill>
                <a:latin typeface="Courier"/>
                <a:cs typeface="Courier"/>
              </a:rPr>
              <a:t>mnt</a:t>
            </a:r>
            <a:endParaRPr lang="en-GB" sz="1800" dirty="0" smtClean="0">
              <a:solidFill>
                <a:schemeClr val="bg1"/>
              </a:solidFill>
              <a:latin typeface="Courier"/>
              <a:cs typeface="Courier"/>
            </a:endParaRPr>
          </a:p>
          <a:p>
            <a:pPr marL="0" indent="0">
              <a:buNone/>
            </a:pPr>
            <a:endParaRPr lang="en-GB" sz="1800" dirty="0" smtClean="0">
              <a:solidFill>
                <a:schemeClr val="bg1"/>
              </a:solidFill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~wiki $ </a:t>
            </a:r>
            <a:r>
              <a:rPr lang="en-GB" sz="1800" dirty="0" err="1" smtClean="0">
                <a:solidFill>
                  <a:schemeClr val="bg1"/>
                </a:solidFill>
                <a:latin typeface="Courier"/>
                <a:cs typeface="Courier"/>
              </a:rPr>
              <a:t>sudo</a:t>
            </a: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 mount /</a:t>
            </a:r>
            <a:r>
              <a:rPr lang="en-GB" sz="1800" dirty="0" err="1" smtClean="0">
                <a:solidFill>
                  <a:schemeClr val="bg1"/>
                </a:solidFill>
                <a:latin typeface="Courier"/>
                <a:cs typeface="Courier"/>
              </a:rPr>
              <a:t>dev</a:t>
            </a: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/</a:t>
            </a:r>
            <a:r>
              <a:rPr lang="en-GB" sz="1800" dirty="0" err="1" smtClean="0">
                <a:solidFill>
                  <a:schemeClr val="bg1"/>
                </a:solidFill>
                <a:latin typeface="Courier"/>
                <a:cs typeface="Courier"/>
              </a:rPr>
              <a:t>vdb</a:t>
            </a: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 /org</a:t>
            </a:r>
          </a:p>
          <a:p>
            <a:pPr marL="0" indent="0">
              <a:buNone/>
            </a:pPr>
            <a:endParaRPr lang="en-GB" sz="1800" dirty="0">
              <a:solidFill>
                <a:schemeClr val="bg1"/>
              </a:solidFill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~wiki $ </a:t>
            </a:r>
            <a:r>
              <a:rPr lang="en-GB" sz="1800" dirty="0" err="1" smtClean="0">
                <a:solidFill>
                  <a:schemeClr val="bg1"/>
                </a:solidFill>
                <a:latin typeface="Courier"/>
                <a:cs typeface="Courier"/>
              </a:rPr>
              <a:t>sudo</a:t>
            </a: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 service apache2 start</a:t>
            </a:r>
          </a:p>
        </p:txBody>
      </p:sp>
    </p:spTree>
    <p:extLst>
      <p:ext uri="{BB962C8B-B14F-4D97-AF65-F5344CB8AC3E}">
        <p14:creationId xmlns:p14="http://schemas.microsoft.com/office/powerpoint/2010/main" val="34304067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Clean up and stop the VM</a:t>
            </a:r>
            <a:endParaRPr lang="en-GB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>
          <a:xfrm>
            <a:off x="467544" y="1196752"/>
            <a:ext cx="8424936" cy="1295474"/>
          </a:xfrm>
        </p:spPr>
        <p:txBody>
          <a:bodyPr/>
          <a:lstStyle/>
          <a:p>
            <a:r>
              <a:rPr lang="en-GB" dirty="0" err="1" smtClean="0"/>
              <a:t>Umount</a:t>
            </a:r>
            <a:r>
              <a:rPr lang="en-GB" dirty="0" smtClean="0"/>
              <a:t> the volume</a:t>
            </a:r>
            <a:endParaRPr lang="en-GB" dirty="0"/>
          </a:p>
        </p:txBody>
      </p:sp>
      <p:sp>
        <p:nvSpPr>
          <p:cNvPr id="5" name="Marcador de contenido 2"/>
          <p:cNvSpPr txBox="1">
            <a:spLocks/>
          </p:cNvSpPr>
          <p:nvPr/>
        </p:nvSpPr>
        <p:spPr>
          <a:xfrm>
            <a:off x="467544" y="1772146"/>
            <a:ext cx="8424936" cy="64807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sz="1800" dirty="0" smtClean="0">
                <a:latin typeface="Courier"/>
                <a:cs typeface="Courier"/>
              </a:rPr>
              <a:t>~wiki $ </a:t>
            </a:r>
            <a:r>
              <a:rPr lang="en-GB" sz="1800" dirty="0" err="1" smtClean="0">
                <a:latin typeface="Courier"/>
                <a:cs typeface="Courier"/>
              </a:rPr>
              <a:t>sudo</a:t>
            </a:r>
            <a:r>
              <a:rPr lang="en-GB" sz="1800" dirty="0" smtClean="0">
                <a:latin typeface="Courier"/>
                <a:cs typeface="Courier"/>
              </a:rPr>
              <a:t> </a:t>
            </a:r>
            <a:r>
              <a:rPr lang="en-GB" sz="1800" dirty="0" err="1" smtClean="0">
                <a:latin typeface="Courier"/>
                <a:cs typeface="Courier"/>
              </a:rPr>
              <a:t>umount</a:t>
            </a:r>
            <a:r>
              <a:rPr lang="en-GB" sz="1800" dirty="0" smtClean="0">
                <a:latin typeface="Courier"/>
                <a:cs typeface="Courier"/>
              </a:rPr>
              <a:t> /org</a:t>
            </a:r>
            <a:endParaRPr lang="en-GB" sz="1800" dirty="0" smtClean="0">
              <a:solidFill>
                <a:srgbClr val="FFFF00"/>
              </a:solidFill>
              <a:latin typeface="Courier"/>
              <a:cs typeface="Courier"/>
            </a:endParaRPr>
          </a:p>
        </p:txBody>
      </p:sp>
      <p:sp>
        <p:nvSpPr>
          <p:cNvPr id="6" name="Marcador de contenido 2"/>
          <p:cNvSpPr txBox="1">
            <a:spLocks/>
          </p:cNvSpPr>
          <p:nvPr/>
        </p:nvSpPr>
        <p:spPr>
          <a:xfrm>
            <a:off x="539552" y="2420888"/>
            <a:ext cx="8424936" cy="1295474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/>
              <a:t>Detach the volume:</a:t>
            </a:r>
            <a:endParaRPr lang="en-GB" dirty="0"/>
          </a:p>
        </p:txBody>
      </p:sp>
      <p:sp>
        <p:nvSpPr>
          <p:cNvPr id="7" name="Marcador de contenido 2"/>
          <p:cNvSpPr txBox="1">
            <a:spLocks/>
          </p:cNvSpPr>
          <p:nvPr/>
        </p:nvSpPr>
        <p:spPr>
          <a:xfrm>
            <a:off x="539552" y="2924944"/>
            <a:ext cx="8424936" cy="151216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800" dirty="0" smtClean="0">
                <a:latin typeface="Courier"/>
                <a:cs typeface="Courier"/>
              </a:rPr>
              <a:t>~$ </a:t>
            </a:r>
            <a:r>
              <a:rPr lang="en-GB" sz="1800" dirty="0" err="1" smtClean="0">
                <a:latin typeface="Courier"/>
                <a:cs typeface="Courier"/>
              </a:rPr>
              <a:t>occi</a:t>
            </a:r>
            <a:r>
              <a:rPr lang="en-GB" sz="1800" dirty="0" smtClean="0">
                <a:latin typeface="Courier"/>
                <a:cs typeface="Courier"/>
              </a:rPr>
              <a:t> </a:t>
            </a:r>
            <a:r>
              <a:rPr lang="en-GB" sz="1800" dirty="0">
                <a:latin typeface="Courier"/>
                <a:cs typeface="Courier"/>
              </a:rPr>
              <a:t>--endpoint $ENDPOINT \</a:t>
            </a:r>
          </a:p>
          <a:p>
            <a:pPr marL="0" indent="0">
              <a:buNone/>
            </a:pPr>
            <a:r>
              <a:rPr lang="en-GB" sz="1800" dirty="0">
                <a:latin typeface="Courier"/>
                <a:cs typeface="Courier"/>
              </a:rPr>
              <a:t>        --</a:t>
            </a:r>
            <a:r>
              <a:rPr lang="en-GB" sz="1800" dirty="0" err="1">
                <a:latin typeface="Courier"/>
                <a:cs typeface="Courier"/>
              </a:rPr>
              <a:t>auth</a:t>
            </a:r>
            <a:r>
              <a:rPr lang="en-GB" sz="1800" dirty="0">
                <a:latin typeface="Courier"/>
                <a:cs typeface="Courier"/>
              </a:rPr>
              <a:t> x509 --</a:t>
            </a:r>
            <a:r>
              <a:rPr lang="en-GB" sz="1800" dirty="0" err="1">
                <a:latin typeface="Courier"/>
                <a:cs typeface="Courier"/>
              </a:rPr>
              <a:t>voms</a:t>
            </a:r>
            <a:r>
              <a:rPr lang="en-GB" sz="1800" dirty="0">
                <a:latin typeface="Courier"/>
                <a:cs typeface="Courier"/>
              </a:rPr>
              <a:t> --user-cred $X509_USER_PROXY \</a:t>
            </a:r>
          </a:p>
          <a:p>
            <a:pPr marL="0" indent="0">
              <a:buNone/>
            </a:pPr>
            <a:r>
              <a:rPr lang="en-GB" sz="1800" dirty="0">
                <a:latin typeface="Courier"/>
                <a:cs typeface="Courier"/>
              </a:rPr>
              <a:t>        --action delete --resource </a:t>
            </a:r>
            <a:r>
              <a:rPr lang="en-GB" sz="1800" dirty="0" smtClean="0">
                <a:latin typeface="Courier"/>
                <a:cs typeface="Courier"/>
              </a:rPr>
              <a:t>$LINK_ID</a:t>
            </a:r>
            <a:endParaRPr lang="en-GB" sz="1800" dirty="0" smtClean="0">
              <a:solidFill>
                <a:srgbClr val="FFFF00"/>
              </a:solidFill>
              <a:latin typeface="Courier"/>
              <a:cs typeface="Courier"/>
            </a:endParaRPr>
          </a:p>
        </p:txBody>
      </p:sp>
      <p:sp>
        <p:nvSpPr>
          <p:cNvPr id="8" name="Marcador de contenido 2"/>
          <p:cNvSpPr txBox="1">
            <a:spLocks/>
          </p:cNvSpPr>
          <p:nvPr/>
        </p:nvSpPr>
        <p:spPr>
          <a:xfrm>
            <a:off x="467544" y="4508450"/>
            <a:ext cx="8424936" cy="1295474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/>
              <a:t>Delete VM:</a:t>
            </a:r>
            <a:endParaRPr lang="en-GB" dirty="0"/>
          </a:p>
        </p:txBody>
      </p:sp>
      <p:sp>
        <p:nvSpPr>
          <p:cNvPr id="9" name="Marcador de contenido 2"/>
          <p:cNvSpPr txBox="1">
            <a:spLocks/>
          </p:cNvSpPr>
          <p:nvPr/>
        </p:nvSpPr>
        <p:spPr>
          <a:xfrm>
            <a:off x="467544" y="5012506"/>
            <a:ext cx="8424936" cy="115279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800" dirty="0" smtClean="0">
                <a:latin typeface="Courier"/>
                <a:cs typeface="Courier"/>
              </a:rPr>
              <a:t>~$ </a:t>
            </a:r>
            <a:r>
              <a:rPr lang="en-GB" sz="1800" dirty="0" err="1" smtClean="0">
                <a:latin typeface="Courier"/>
                <a:cs typeface="Courier"/>
              </a:rPr>
              <a:t>occi</a:t>
            </a:r>
            <a:r>
              <a:rPr lang="en-GB" sz="1800" dirty="0" smtClean="0">
                <a:latin typeface="Courier"/>
                <a:cs typeface="Courier"/>
              </a:rPr>
              <a:t> </a:t>
            </a:r>
            <a:r>
              <a:rPr lang="en-GB" sz="1800" dirty="0">
                <a:latin typeface="Courier"/>
                <a:cs typeface="Courier"/>
              </a:rPr>
              <a:t>--endpoint $ENDPOINT \</a:t>
            </a:r>
          </a:p>
          <a:p>
            <a:pPr marL="0" indent="0">
              <a:buNone/>
            </a:pPr>
            <a:r>
              <a:rPr lang="en-GB" sz="1800" dirty="0">
                <a:latin typeface="Courier"/>
                <a:cs typeface="Courier"/>
              </a:rPr>
              <a:t>        --</a:t>
            </a:r>
            <a:r>
              <a:rPr lang="en-GB" sz="1800" dirty="0" err="1">
                <a:latin typeface="Courier"/>
                <a:cs typeface="Courier"/>
              </a:rPr>
              <a:t>auth</a:t>
            </a:r>
            <a:r>
              <a:rPr lang="en-GB" sz="1800" dirty="0">
                <a:latin typeface="Courier"/>
                <a:cs typeface="Courier"/>
              </a:rPr>
              <a:t> x509 --</a:t>
            </a:r>
            <a:r>
              <a:rPr lang="en-GB" sz="1800" dirty="0" err="1">
                <a:latin typeface="Courier"/>
                <a:cs typeface="Courier"/>
              </a:rPr>
              <a:t>voms</a:t>
            </a:r>
            <a:r>
              <a:rPr lang="en-GB" sz="1800" dirty="0">
                <a:latin typeface="Courier"/>
                <a:cs typeface="Courier"/>
              </a:rPr>
              <a:t> --user-cred $X509_USER_PROXY \</a:t>
            </a:r>
          </a:p>
          <a:p>
            <a:pPr marL="0" indent="0">
              <a:buNone/>
            </a:pPr>
            <a:r>
              <a:rPr lang="en-GB" sz="1800" dirty="0">
                <a:latin typeface="Courier"/>
                <a:cs typeface="Courier"/>
              </a:rPr>
              <a:t>        --action delete --resource </a:t>
            </a:r>
            <a:r>
              <a:rPr lang="en-GB" sz="1800" dirty="0" smtClean="0">
                <a:latin typeface="Courier"/>
                <a:cs typeface="Courier"/>
              </a:rPr>
              <a:t>$COMPUTE_ID</a:t>
            </a:r>
            <a:endParaRPr lang="en-GB" sz="1800" dirty="0" smtClean="0">
              <a:solidFill>
                <a:srgbClr val="FFFF00"/>
              </a:solidFill>
              <a:latin typeface="Courier"/>
              <a:cs typeface="Courier"/>
            </a:endParaRPr>
          </a:p>
        </p:txBody>
      </p:sp>
    </p:spTree>
    <p:extLst>
      <p:ext uri="{BB962C8B-B14F-4D97-AF65-F5344CB8AC3E}">
        <p14:creationId xmlns:p14="http://schemas.microsoft.com/office/powerpoint/2010/main" val="13029717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 smtClean="0"/>
              <a:t>Create a new wiki with the volume</a:t>
            </a:r>
            <a:endParaRPr lang="en-GB" noProof="0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/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~$ </a:t>
            </a:r>
            <a:r>
              <a:rPr lang="en-GB" sz="1800" noProof="0" dirty="0" err="1" smtClean="0">
                <a:latin typeface="Courier"/>
                <a:cs typeface="Courier"/>
              </a:rPr>
              <a:t>occi</a:t>
            </a:r>
            <a:r>
              <a:rPr lang="en-GB" sz="1800" noProof="0" dirty="0" smtClean="0">
                <a:latin typeface="Courier"/>
                <a:cs typeface="Courier"/>
              </a:rPr>
              <a:t> --endpoint $ENDPOINT \</a:t>
            </a: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        --</a:t>
            </a:r>
            <a:r>
              <a:rPr lang="en-GB" sz="1800" noProof="0" dirty="0" err="1" smtClean="0">
                <a:latin typeface="Courier"/>
                <a:cs typeface="Courier"/>
              </a:rPr>
              <a:t>auth</a:t>
            </a:r>
            <a:r>
              <a:rPr lang="en-GB" sz="1800" noProof="0" dirty="0" smtClean="0">
                <a:latin typeface="Courier"/>
                <a:cs typeface="Courier"/>
              </a:rPr>
              <a:t> x509 --</a:t>
            </a:r>
            <a:r>
              <a:rPr lang="en-GB" sz="1800" noProof="0" dirty="0" err="1" smtClean="0">
                <a:latin typeface="Courier"/>
                <a:cs typeface="Courier"/>
              </a:rPr>
              <a:t>voms</a:t>
            </a:r>
            <a:r>
              <a:rPr lang="en-GB" sz="1800" noProof="0" dirty="0" smtClean="0">
                <a:latin typeface="Courier"/>
                <a:cs typeface="Courier"/>
              </a:rPr>
              <a:t> --user-cred $X509_USER_PROXY \</a:t>
            </a: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        --action create --resource compute \</a:t>
            </a: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        --</a:t>
            </a:r>
            <a:r>
              <a:rPr lang="en-GB" sz="1800" noProof="0" dirty="0" err="1" smtClean="0">
                <a:latin typeface="Courier"/>
                <a:cs typeface="Courier"/>
              </a:rPr>
              <a:t>mixin</a:t>
            </a:r>
            <a:r>
              <a:rPr lang="en-GB" sz="1800" noProof="0" dirty="0" smtClean="0">
                <a:latin typeface="Courier"/>
                <a:cs typeface="Courier"/>
              </a:rPr>
              <a:t> $RESOURCE_TPL --</a:t>
            </a:r>
            <a:r>
              <a:rPr lang="en-GB" sz="1800" noProof="0" dirty="0" err="1" smtClean="0">
                <a:latin typeface="Courier"/>
                <a:cs typeface="Courier"/>
              </a:rPr>
              <a:t>mixin</a:t>
            </a:r>
            <a:r>
              <a:rPr lang="en-GB" sz="1800" noProof="0" dirty="0" smtClean="0">
                <a:latin typeface="Courier"/>
                <a:cs typeface="Courier"/>
              </a:rPr>
              <a:t> $OS_TPL \</a:t>
            </a: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        --attribute </a:t>
            </a:r>
            <a:r>
              <a:rPr lang="en-GB" sz="1800" noProof="0" dirty="0" err="1" smtClean="0">
                <a:latin typeface="Courier"/>
                <a:cs typeface="Courier"/>
              </a:rPr>
              <a:t>occi.core.title</a:t>
            </a:r>
            <a:r>
              <a:rPr lang="en-GB" sz="1800" noProof="0" dirty="0" smtClean="0">
                <a:latin typeface="Courier"/>
                <a:cs typeface="Courier"/>
              </a:rPr>
              <a:t>="wiki$(date +%s)" \</a:t>
            </a:r>
          </a:p>
          <a:p>
            <a:pPr marL="0" indent="0">
              <a:buNone/>
            </a:pPr>
            <a:r>
              <a:rPr lang="en-GB" sz="1800" dirty="0">
                <a:solidFill>
                  <a:srgbClr val="FFFF00"/>
                </a:solidFill>
                <a:latin typeface="Courier"/>
                <a:cs typeface="Courier"/>
              </a:rPr>
              <a:t> </a:t>
            </a:r>
            <a:r>
              <a:rPr lang="en-GB" sz="1800" dirty="0" smtClean="0">
                <a:solidFill>
                  <a:srgbClr val="FFFF00"/>
                </a:solidFill>
                <a:latin typeface="Courier"/>
                <a:cs typeface="Courier"/>
              </a:rPr>
              <a:t>       --link $STORAGE_ID \</a:t>
            </a:r>
            <a:endParaRPr lang="en-GB" sz="1800" noProof="0" dirty="0" smtClean="0">
              <a:solidFill>
                <a:srgbClr val="FFFF00"/>
              </a:solidFill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noProof="0" dirty="0">
                <a:solidFill>
                  <a:srgbClr val="FFFFFF"/>
                </a:solidFill>
                <a:latin typeface="Courier"/>
                <a:cs typeface="Courier"/>
              </a:rPr>
              <a:t> </a:t>
            </a:r>
            <a:r>
              <a:rPr lang="en-GB" sz="1800" noProof="0" dirty="0" smtClean="0">
                <a:solidFill>
                  <a:srgbClr val="FFFFFF"/>
                </a:solidFill>
                <a:latin typeface="Courier"/>
                <a:cs typeface="Courier"/>
              </a:rPr>
              <a:t>       --context </a:t>
            </a:r>
            <a:r>
              <a:rPr lang="en-GB" sz="1800" noProof="0" dirty="0" err="1" smtClean="0">
                <a:solidFill>
                  <a:srgbClr val="FFFFFF"/>
                </a:solidFill>
                <a:latin typeface="Courier"/>
                <a:cs typeface="Courier"/>
              </a:rPr>
              <a:t>public_key</a:t>
            </a:r>
            <a:r>
              <a:rPr lang="en-GB" sz="1800" noProof="0" dirty="0" smtClean="0">
                <a:solidFill>
                  <a:srgbClr val="FFFFFF"/>
                </a:solidFill>
                <a:latin typeface="Courier"/>
                <a:cs typeface="Courier"/>
              </a:rPr>
              <a:t>="file:///$HOME/.</a:t>
            </a:r>
            <a:r>
              <a:rPr lang="en-GB" sz="1800" noProof="0" dirty="0" err="1" smtClean="0">
                <a:solidFill>
                  <a:srgbClr val="FFFFFF"/>
                </a:solidFill>
                <a:latin typeface="Courier"/>
                <a:cs typeface="Courier"/>
              </a:rPr>
              <a:t>ssh</a:t>
            </a:r>
            <a:r>
              <a:rPr lang="en-GB" sz="1800" noProof="0" dirty="0" smtClean="0">
                <a:solidFill>
                  <a:srgbClr val="FFFFFF"/>
                </a:solidFill>
                <a:latin typeface="Courier"/>
                <a:cs typeface="Courier"/>
              </a:rPr>
              <a:t>/</a:t>
            </a:r>
            <a:r>
              <a:rPr lang="en-GB" sz="1800" noProof="0" dirty="0" err="1" smtClean="0">
                <a:solidFill>
                  <a:srgbClr val="FFFFFF"/>
                </a:solidFill>
                <a:latin typeface="Courier"/>
                <a:cs typeface="Courier"/>
              </a:rPr>
              <a:t>id_rsa.pub</a:t>
            </a:r>
            <a:r>
              <a:rPr lang="en-GB" sz="1800" noProof="0" dirty="0" smtClean="0">
                <a:solidFill>
                  <a:srgbClr val="FFFFFF"/>
                </a:solidFill>
                <a:latin typeface="Courier"/>
                <a:cs typeface="Courier"/>
              </a:rPr>
              <a:t>"</a:t>
            </a:r>
          </a:p>
          <a:p>
            <a:pPr marL="0" indent="0">
              <a:buNone/>
            </a:pPr>
            <a:endParaRPr lang="en-GB" sz="1800" noProof="0" dirty="0" smtClean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~$ COMPUTE_ID</a:t>
            </a:r>
            <a:r>
              <a:rPr lang="en-GB" sz="1800" noProof="0" dirty="0" smtClean="0">
                <a:solidFill>
                  <a:srgbClr val="FF0000"/>
                </a:solidFill>
                <a:latin typeface="Courier"/>
                <a:cs typeface="Courier"/>
              </a:rPr>
              <a:t>2</a:t>
            </a:r>
            <a:r>
              <a:rPr lang="en-GB" sz="1800" noProof="0" dirty="0" smtClean="0">
                <a:latin typeface="Courier"/>
                <a:cs typeface="Courier"/>
              </a:rPr>
              <a:t>=...</a:t>
            </a:r>
            <a:endParaRPr lang="en-GB" sz="1800" noProof="0" dirty="0">
              <a:latin typeface="Courier"/>
              <a:cs typeface="Courier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347864" y="4988024"/>
            <a:ext cx="3456384" cy="4572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Save the ID in an </a:t>
            </a:r>
            <a:r>
              <a:rPr lang="en-GB" dirty="0" err="1" smtClean="0"/>
              <a:t>Env</a:t>
            </a:r>
            <a:r>
              <a:rPr lang="en-GB" dirty="0" smtClean="0"/>
              <a:t>. variable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471222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Use the volume</a:t>
            </a:r>
            <a:endParaRPr lang="en-GB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dirty="0" smtClean="0"/>
              <a:t>Login into the VM and mount the volume at /org</a:t>
            </a:r>
            <a:endParaRPr lang="en-GB" dirty="0"/>
          </a:p>
        </p:txBody>
      </p:sp>
      <p:sp>
        <p:nvSpPr>
          <p:cNvPr id="7" name="Marcador de contenido 2"/>
          <p:cNvSpPr txBox="1">
            <a:spLocks/>
          </p:cNvSpPr>
          <p:nvPr/>
        </p:nvSpPr>
        <p:spPr>
          <a:xfrm>
            <a:off x="467544" y="1988840"/>
            <a:ext cx="8424936" cy="252028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sz="1800" dirty="0" smtClean="0">
              <a:solidFill>
                <a:schemeClr val="bg1"/>
              </a:solidFill>
              <a:latin typeface="Courier"/>
              <a:cs typeface="Courier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~$ </a:t>
            </a:r>
            <a:r>
              <a:rPr lang="en-GB" sz="1800" dirty="0" err="1" smtClean="0">
                <a:solidFill>
                  <a:schemeClr val="bg1"/>
                </a:solidFill>
                <a:latin typeface="Courier"/>
                <a:cs typeface="Courier"/>
              </a:rPr>
              <a:t>ssh</a:t>
            </a: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 </a:t>
            </a:r>
            <a:r>
              <a:rPr lang="en-GB" sz="1800" dirty="0" err="1" smtClean="0">
                <a:solidFill>
                  <a:schemeClr val="bg1"/>
                </a:solidFill>
                <a:latin typeface="Courier"/>
                <a:cs typeface="Courier"/>
              </a:rPr>
              <a:t>ubuntu</a:t>
            </a: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@&lt;your wiki </a:t>
            </a:r>
            <a:r>
              <a:rPr lang="en-GB" sz="1800" dirty="0" err="1" smtClean="0">
                <a:solidFill>
                  <a:schemeClr val="bg1"/>
                </a:solidFill>
                <a:latin typeface="Courier"/>
                <a:cs typeface="Courier"/>
              </a:rPr>
              <a:t>ip</a:t>
            </a: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&gt;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sz="1800" dirty="0" smtClean="0">
              <a:solidFill>
                <a:schemeClr val="bg1"/>
              </a:solidFill>
              <a:latin typeface="Courier"/>
              <a:cs typeface="Courier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~wiki $ </a:t>
            </a:r>
            <a:r>
              <a:rPr lang="en-GB" sz="1800" dirty="0" err="1" smtClean="0">
                <a:solidFill>
                  <a:schemeClr val="bg1"/>
                </a:solidFill>
                <a:latin typeface="Courier"/>
                <a:cs typeface="Courier"/>
              </a:rPr>
              <a:t>sudo</a:t>
            </a: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 service apache2 stop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sz="1800" dirty="0" smtClean="0">
              <a:solidFill>
                <a:schemeClr val="bg1"/>
              </a:solidFill>
              <a:latin typeface="Courier"/>
              <a:cs typeface="Courier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~wiki $ </a:t>
            </a:r>
            <a:r>
              <a:rPr lang="en-GB" sz="1800" dirty="0" err="1" smtClean="0">
                <a:solidFill>
                  <a:schemeClr val="bg1"/>
                </a:solidFill>
                <a:latin typeface="Courier"/>
                <a:cs typeface="Courier"/>
              </a:rPr>
              <a:t>sudo</a:t>
            </a: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 mount </a:t>
            </a:r>
            <a:r>
              <a:rPr lang="en-GB" sz="1800" dirty="0" smtClean="0">
                <a:solidFill>
                  <a:srgbClr val="FF0000"/>
                </a:solidFill>
                <a:latin typeface="Courier"/>
                <a:cs typeface="Courier"/>
              </a:rPr>
              <a:t>/dev/</a:t>
            </a:r>
            <a:r>
              <a:rPr lang="en-GB" sz="1800" dirty="0" err="1" smtClean="0">
                <a:solidFill>
                  <a:srgbClr val="FF0000"/>
                </a:solidFill>
                <a:latin typeface="Courier"/>
                <a:cs typeface="Courier"/>
              </a:rPr>
              <a:t>vdc</a:t>
            </a:r>
            <a:r>
              <a:rPr lang="en-GB" sz="1800" dirty="0" smtClean="0">
                <a:solidFill>
                  <a:srgbClr val="FF0000"/>
                </a:solidFill>
                <a:latin typeface="Courier"/>
                <a:cs typeface="Courier"/>
              </a:rPr>
              <a:t> </a:t>
            </a: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/org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sz="1800" dirty="0" smtClean="0">
              <a:solidFill>
                <a:schemeClr val="bg1"/>
              </a:solidFill>
              <a:latin typeface="Courier"/>
              <a:cs typeface="Courier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~wiki $ </a:t>
            </a:r>
            <a:r>
              <a:rPr lang="en-GB" sz="1800" dirty="0" err="1" smtClean="0">
                <a:solidFill>
                  <a:schemeClr val="bg1"/>
                </a:solidFill>
                <a:latin typeface="Courier"/>
                <a:cs typeface="Courier"/>
              </a:rPr>
              <a:t>sudo</a:t>
            </a: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 service apache2 start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sz="1800" dirty="0" smtClean="0">
              <a:solidFill>
                <a:srgbClr val="FFFF00"/>
              </a:solidFill>
              <a:latin typeface="Courier"/>
              <a:cs typeface="Courier"/>
            </a:endParaRPr>
          </a:p>
        </p:txBody>
      </p:sp>
      <p:sp>
        <p:nvSpPr>
          <p:cNvPr id="9" name="Marcador de contenido 2"/>
          <p:cNvSpPr txBox="1">
            <a:spLocks/>
          </p:cNvSpPr>
          <p:nvPr/>
        </p:nvSpPr>
        <p:spPr>
          <a:xfrm>
            <a:off x="467544" y="4797152"/>
            <a:ext cx="8424936" cy="136815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/>
              <a:t>Test it in your browser, it should have all the contents from previous VM!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467708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Once done, delete your instances</a:t>
            </a:r>
            <a:endParaRPr lang="en-GB" dirty="0"/>
          </a:p>
        </p:txBody>
      </p:sp>
      <p:sp>
        <p:nvSpPr>
          <p:cNvPr id="5" name="Marcador de contenido 2"/>
          <p:cNvSpPr>
            <a:spLocks noGrp="1"/>
          </p:cNvSpPr>
          <p:nvPr>
            <p:ph sz="half" idx="2"/>
          </p:nvPr>
        </p:nvSpPr>
        <p:spPr>
          <a:xfrm>
            <a:off x="467544" y="3717032"/>
            <a:ext cx="8424936" cy="1512168"/>
          </a:xfr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~$ </a:t>
            </a:r>
            <a:r>
              <a:rPr lang="en-GB" sz="1800" noProof="0" dirty="0" err="1" smtClean="0">
                <a:latin typeface="Courier"/>
                <a:cs typeface="Courier"/>
              </a:rPr>
              <a:t>occi</a:t>
            </a:r>
            <a:r>
              <a:rPr lang="en-GB" sz="1800" noProof="0" dirty="0" smtClean="0">
                <a:latin typeface="Courier"/>
                <a:cs typeface="Courier"/>
              </a:rPr>
              <a:t> --endpoint $ENDPOINT \</a:t>
            </a: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        --</a:t>
            </a:r>
            <a:r>
              <a:rPr lang="en-GB" sz="1800" noProof="0" dirty="0" err="1" smtClean="0">
                <a:latin typeface="Courier"/>
                <a:cs typeface="Courier"/>
              </a:rPr>
              <a:t>auth</a:t>
            </a:r>
            <a:r>
              <a:rPr lang="en-GB" sz="1800" noProof="0" dirty="0" smtClean="0">
                <a:latin typeface="Courier"/>
                <a:cs typeface="Courier"/>
              </a:rPr>
              <a:t> x509 --</a:t>
            </a:r>
            <a:r>
              <a:rPr lang="en-GB" sz="1800" noProof="0" dirty="0" err="1" smtClean="0">
                <a:latin typeface="Courier"/>
                <a:cs typeface="Courier"/>
              </a:rPr>
              <a:t>voms</a:t>
            </a:r>
            <a:r>
              <a:rPr lang="en-GB" sz="1800" noProof="0" dirty="0" smtClean="0">
                <a:latin typeface="Courier"/>
                <a:cs typeface="Courier"/>
              </a:rPr>
              <a:t> --user-cred $X509_USER_PROXY \</a:t>
            </a: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        --action delete --resource $STORAGE_ID</a:t>
            </a:r>
            <a:endParaRPr lang="en-GB" sz="1800" noProof="0" dirty="0" smtClean="0">
              <a:solidFill>
                <a:srgbClr val="FFFF00"/>
              </a:solidFill>
              <a:latin typeface="Courier"/>
              <a:cs typeface="Courier"/>
            </a:endParaRPr>
          </a:p>
        </p:txBody>
      </p:sp>
      <p:sp>
        <p:nvSpPr>
          <p:cNvPr id="6" name="Marcador de contenido 2"/>
          <p:cNvSpPr txBox="1">
            <a:spLocks/>
          </p:cNvSpPr>
          <p:nvPr/>
        </p:nvSpPr>
        <p:spPr>
          <a:xfrm>
            <a:off x="467544" y="1916832"/>
            <a:ext cx="8424936" cy="151216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sz="1800" dirty="0" smtClean="0">
                <a:latin typeface="Courier"/>
                <a:cs typeface="Courier"/>
              </a:rPr>
              <a:t>~$ </a:t>
            </a:r>
            <a:r>
              <a:rPr lang="en-GB" sz="1800" dirty="0" err="1" smtClean="0">
                <a:latin typeface="Courier"/>
                <a:cs typeface="Courier"/>
              </a:rPr>
              <a:t>occi</a:t>
            </a:r>
            <a:r>
              <a:rPr lang="en-GB" sz="1800" dirty="0" smtClean="0">
                <a:latin typeface="Courier"/>
                <a:cs typeface="Courier"/>
              </a:rPr>
              <a:t> --endpoint $ENDPOINT \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sz="1800" dirty="0" smtClean="0">
                <a:latin typeface="Courier"/>
                <a:cs typeface="Courier"/>
              </a:rPr>
              <a:t>        --</a:t>
            </a:r>
            <a:r>
              <a:rPr lang="en-GB" sz="1800" dirty="0" err="1" smtClean="0">
                <a:latin typeface="Courier"/>
                <a:cs typeface="Courier"/>
              </a:rPr>
              <a:t>auth</a:t>
            </a:r>
            <a:r>
              <a:rPr lang="en-GB" sz="1800" dirty="0" smtClean="0">
                <a:latin typeface="Courier"/>
                <a:cs typeface="Courier"/>
              </a:rPr>
              <a:t> x509 --</a:t>
            </a:r>
            <a:r>
              <a:rPr lang="en-GB" sz="1800" dirty="0" err="1" smtClean="0">
                <a:latin typeface="Courier"/>
                <a:cs typeface="Courier"/>
              </a:rPr>
              <a:t>voms</a:t>
            </a:r>
            <a:r>
              <a:rPr lang="en-GB" sz="1800" dirty="0" smtClean="0">
                <a:latin typeface="Courier"/>
                <a:cs typeface="Courier"/>
              </a:rPr>
              <a:t> --user-cred $X509_USER_PROXY \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sz="1800" dirty="0" smtClean="0">
                <a:latin typeface="Courier"/>
                <a:cs typeface="Courier"/>
              </a:rPr>
              <a:t>        --action delete --resource $COMPUTE_ID</a:t>
            </a:r>
            <a:r>
              <a:rPr lang="en-GB" sz="1800" dirty="0" smtClean="0">
                <a:solidFill>
                  <a:srgbClr val="FF0000"/>
                </a:solidFill>
                <a:latin typeface="Courier"/>
                <a:cs typeface="Courier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1878266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noProof="0" dirty="0" smtClean="0"/>
              <a:t>BREAK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5609212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7867" y="1052736"/>
            <a:ext cx="3928629" cy="410445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099" name="Title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8280920" cy="850106"/>
          </a:xfrm>
          <a:noFill/>
        </p:spPr>
        <p:txBody>
          <a:bodyPr>
            <a:normAutofit/>
          </a:bodyPr>
          <a:lstStyle/>
          <a:p>
            <a:r>
              <a:rPr lang="en-GB" altLang="en-US" sz="3600" dirty="0" smtClean="0">
                <a:latin typeface="Arial" charset="0"/>
                <a:ea typeface="ＭＳ Ｐゴシック" pitchFamily="34" charset="-128"/>
                <a:cs typeface="Arial" charset="0"/>
              </a:rPr>
              <a:t>EGI </a:t>
            </a:r>
            <a:r>
              <a:rPr lang="en-GB" altLang="en-US" sz="3600" strike="sngStrike" dirty="0" smtClean="0">
                <a:latin typeface="Arial" charset="0"/>
                <a:ea typeface="ＭＳ Ｐゴシック" pitchFamily="34" charset="-128"/>
                <a:cs typeface="Arial" charset="0"/>
              </a:rPr>
              <a:t>(European Grid Infrastructure)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36512" y="1423317"/>
            <a:ext cx="5220072" cy="4525963"/>
          </a:xfrm>
        </p:spPr>
        <p:txBody>
          <a:bodyPr/>
          <a:lstStyle/>
          <a:p>
            <a:pPr indent="-258763">
              <a:defRPr/>
            </a:pPr>
            <a:r>
              <a:rPr lang="en-GB" sz="2400" dirty="0" smtClean="0"/>
              <a:t>EGI Council</a:t>
            </a:r>
          </a:p>
          <a:p>
            <a:pPr marL="633413" lvl="1" indent="-233363">
              <a:defRPr/>
            </a:pPr>
            <a:r>
              <a:rPr lang="en-GB" sz="1600" dirty="0" smtClean="0"/>
              <a:t>26 </a:t>
            </a:r>
            <a:r>
              <a:rPr lang="en-GB" sz="1600" dirty="0"/>
              <a:t>participants: </a:t>
            </a:r>
            <a:r>
              <a:rPr lang="en-GB" sz="1600" dirty="0" smtClean="0"/>
              <a:t>22 NGIs </a:t>
            </a:r>
            <a:r>
              <a:rPr lang="en-GB" sz="1600" dirty="0"/>
              <a:t>and 2 </a:t>
            </a:r>
            <a:r>
              <a:rPr lang="en-GB" sz="1600" dirty="0" smtClean="0"/>
              <a:t>EIROs (CERN, EBI)</a:t>
            </a:r>
          </a:p>
          <a:p>
            <a:pPr marL="633413" lvl="1" indent="-233363">
              <a:defRPr/>
            </a:pPr>
            <a:r>
              <a:rPr lang="en-US" sz="1600" dirty="0" smtClean="0"/>
              <a:t>Opening membership to research </a:t>
            </a:r>
            <a:br>
              <a:rPr lang="en-US" sz="1600" dirty="0" smtClean="0"/>
            </a:br>
            <a:r>
              <a:rPr lang="en-US" sz="1600" dirty="0" smtClean="0"/>
              <a:t>communities</a:t>
            </a:r>
          </a:p>
          <a:p>
            <a:pPr marL="633413" lvl="1" indent="-233363">
              <a:defRPr/>
            </a:pPr>
            <a:r>
              <a:rPr lang="en-US" sz="1600" dirty="0" smtClean="0"/>
              <a:t>Affiliation programme for countries</a:t>
            </a:r>
            <a:endParaRPr lang="en-GB" sz="1600" dirty="0" smtClean="0"/>
          </a:p>
          <a:p>
            <a:pPr indent="-258763">
              <a:defRPr/>
            </a:pPr>
            <a:r>
              <a:rPr lang="en-GB" sz="2400" dirty="0" smtClean="0"/>
              <a:t>Shared interest in </a:t>
            </a:r>
          </a:p>
          <a:p>
            <a:pPr marL="671513" lvl="1" indent="-271463">
              <a:defRPr/>
            </a:pPr>
            <a:r>
              <a:rPr lang="en-GB" sz="1600" dirty="0" smtClean="0"/>
              <a:t>Developing and providing e-infrastructure services that enable open science</a:t>
            </a:r>
          </a:p>
          <a:p>
            <a:pPr indent="-258763">
              <a:defRPr/>
            </a:pPr>
            <a:r>
              <a:rPr lang="en-GB" sz="2400" dirty="0" smtClean="0">
                <a:sym typeface="Wingdings" pitchFamily="2" charset="2"/>
              </a:rPr>
              <a:t>Sustainability</a:t>
            </a:r>
          </a:p>
          <a:p>
            <a:pPr lvl="1">
              <a:defRPr/>
            </a:pPr>
            <a:r>
              <a:rPr lang="en-GB" sz="1800" dirty="0" smtClean="0">
                <a:sym typeface="Wingdings" pitchFamily="2" charset="2"/>
              </a:rPr>
              <a:t>Sustainable core services </a:t>
            </a:r>
            <a:r>
              <a:rPr lang="en-GB" sz="1400" dirty="0" smtClean="0">
                <a:sym typeface="Wingdings" pitchFamily="2" charset="2"/>
              </a:rPr>
              <a:t>(HW, SW, human!)</a:t>
            </a:r>
            <a:endParaRPr lang="en-GB" sz="1800" dirty="0" smtClean="0">
              <a:sym typeface="Wingdings" pitchFamily="2" charset="2"/>
            </a:endParaRPr>
          </a:p>
          <a:p>
            <a:pPr lvl="1">
              <a:defRPr/>
            </a:pPr>
            <a:r>
              <a:rPr lang="en-GB" sz="1800" dirty="0" smtClean="0">
                <a:sym typeface="Wingdings" pitchFamily="2" charset="2"/>
              </a:rPr>
              <a:t>Project-driven innovation</a:t>
            </a:r>
            <a:endParaRPr lang="en-GB" sz="1800" dirty="0">
              <a:sym typeface="Wingdings" pitchFamily="2" charset="2"/>
            </a:endParaRPr>
          </a:p>
          <a:p>
            <a:pPr marL="893763" lvl="2" indent="-93663">
              <a:defRPr/>
            </a:pPr>
            <a:r>
              <a:rPr lang="en-GB" sz="1400" dirty="0" smtClean="0">
                <a:sym typeface="Wingdings" pitchFamily="2" charset="2"/>
              </a:rPr>
              <a:t>H2020: EGI-Engage, AARC, INDIGO-</a:t>
            </a:r>
            <a:r>
              <a:rPr lang="en-GB" sz="1400" dirty="0" err="1" smtClean="0">
                <a:sym typeface="Wingdings" pitchFamily="2" charset="2"/>
              </a:rPr>
              <a:t>Datacloud</a:t>
            </a:r>
            <a:r>
              <a:rPr lang="en-GB" sz="1400" dirty="0" smtClean="0">
                <a:sym typeface="Wingdings" pitchFamily="2" charset="2"/>
              </a:rPr>
              <a:t>, </a:t>
            </a:r>
            <a:br>
              <a:rPr lang="en-GB" sz="1400" dirty="0" smtClean="0">
                <a:sym typeface="Wingdings" pitchFamily="2" charset="2"/>
              </a:rPr>
            </a:br>
            <a:r>
              <a:rPr lang="en-GB" sz="1400" dirty="0" smtClean="0">
                <a:sym typeface="Wingdings" pitchFamily="2" charset="2"/>
              </a:rPr>
              <a:t>ELI-Trans, etc.</a:t>
            </a:r>
          </a:p>
        </p:txBody>
      </p:sp>
      <p:sp>
        <p:nvSpPr>
          <p:cNvPr id="6" name="Rectangular Callout 5"/>
          <p:cNvSpPr/>
          <p:nvPr/>
        </p:nvSpPr>
        <p:spPr>
          <a:xfrm>
            <a:off x="6012532" y="2730851"/>
            <a:ext cx="647700" cy="431800"/>
          </a:xfrm>
          <a:prstGeom prst="wedgeRectCallout">
            <a:avLst>
              <a:gd name="adj1" fmla="val 24070"/>
              <a:gd name="adj2" fmla="val 110278"/>
            </a:avLst>
          </a:prstGeom>
          <a:solidFill>
            <a:schemeClr val="bg1"/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defRPr/>
            </a:pPr>
            <a:r>
              <a:rPr lang="en-GB" sz="900" b="1" dirty="0">
                <a:solidFill>
                  <a:schemeClr val="tx2"/>
                </a:solidFill>
              </a:rPr>
              <a:t>EGI.eu in Amsterdam</a:t>
            </a:r>
          </a:p>
        </p:txBody>
      </p:sp>
      <p:sp>
        <p:nvSpPr>
          <p:cNvPr id="9" name="TextBox 10"/>
          <p:cNvSpPr txBox="1"/>
          <p:nvPr/>
        </p:nvSpPr>
        <p:spPr>
          <a:xfrm>
            <a:off x="5128523" y="5354632"/>
            <a:ext cx="3907973" cy="73866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>
            <a:defPPr>
              <a:defRPr lang="nl-N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400" b="1" dirty="0" smtClean="0">
                <a:solidFill>
                  <a:schemeClr val="tx2"/>
                </a:solidFill>
              </a:rPr>
              <a:t>Membership under discussion</a:t>
            </a:r>
          </a:p>
          <a:p>
            <a:pPr algn="r"/>
            <a:r>
              <a:rPr lang="en-GB" sz="1400" dirty="0">
                <a:latin typeface="Arial" charset="0"/>
              </a:rPr>
              <a:t>Armenia</a:t>
            </a:r>
            <a:r>
              <a:rPr lang="en-GB" sz="1400" dirty="0" smtClean="0">
                <a:latin typeface="Arial" charset="0"/>
              </a:rPr>
              <a:t>, Austria, Belarus, Denmark</a:t>
            </a:r>
            <a:r>
              <a:rPr lang="en-GB" sz="1400" dirty="0">
                <a:latin typeface="Arial" charset="0"/>
              </a:rPr>
              <a:t>, </a:t>
            </a:r>
            <a:r>
              <a:rPr lang="en-GB" sz="1400" dirty="0" smtClean="0">
                <a:latin typeface="Arial" charset="0"/>
              </a:rPr>
              <a:t>Ireland, Moldova, Norway</a:t>
            </a:r>
            <a:r>
              <a:rPr lang="en-GB" sz="1400" dirty="0">
                <a:latin typeface="Arial" charset="0"/>
              </a:rPr>
              <a:t>, </a:t>
            </a:r>
            <a:r>
              <a:rPr lang="en-GB" sz="1400" dirty="0" smtClean="0">
                <a:latin typeface="Arial" charset="0"/>
              </a:rPr>
              <a:t>Russia, Ukraine</a:t>
            </a:r>
            <a:r>
              <a:rPr lang="en-US" sz="1400" dirty="0" smtClean="0"/>
              <a:t> 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7476321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2636912"/>
            <a:ext cx="8568952" cy="850106"/>
          </a:xfrm>
        </p:spPr>
        <p:txBody>
          <a:bodyPr>
            <a:normAutofit/>
          </a:bodyPr>
          <a:lstStyle/>
          <a:p>
            <a:r>
              <a:rPr lang="en-US" sz="3200" dirty="0" err="1" smtClean="0"/>
              <a:t>Contextualisation</a:t>
            </a:r>
            <a:endParaRPr lang="en-GB" dirty="0"/>
          </a:p>
        </p:txBody>
      </p:sp>
      <p:sp>
        <p:nvSpPr>
          <p:cNvPr id="43" name="Rectangle 42"/>
          <p:cNvSpPr/>
          <p:nvPr/>
        </p:nvSpPr>
        <p:spPr>
          <a:xfrm>
            <a:off x="648633" y="4653136"/>
            <a:ext cx="2627222" cy="74849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44" name="Group 43"/>
          <p:cNvGrpSpPr>
            <a:grpSpLocks/>
          </p:cNvGrpSpPr>
          <p:nvPr/>
        </p:nvGrpSpPr>
        <p:grpSpPr bwMode="auto">
          <a:xfrm>
            <a:off x="611560" y="4668015"/>
            <a:ext cx="3419310" cy="1713313"/>
            <a:chOff x="4384958" y="1611196"/>
            <a:chExt cx="5412625" cy="2680397"/>
          </a:xfrm>
        </p:grpSpPr>
        <p:sp>
          <p:nvSpPr>
            <p:cNvPr id="45" name="Rounded Rectangle 44"/>
            <p:cNvSpPr>
              <a:spLocks noChangeArrowheads="1"/>
            </p:cNvSpPr>
            <p:nvPr/>
          </p:nvSpPr>
          <p:spPr bwMode="auto">
            <a:xfrm>
              <a:off x="4384958" y="3276600"/>
              <a:ext cx="5412625" cy="533402"/>
            </a:xfrm>
            <a:prstGeom prst="roundRect">
              <a:avLst>
                <a:gd name="adj" fmla="val 16667"/>
              </a:avLst>
            </a:prstGeom>
            <a:solidFill>
              <a:srgbClr val="FFCC99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anchor="ctr"/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9pPr>
            </a:lstStyle>
            <a:p>
              <a:pPr algn="ctr" eaLnBrk="1" hangingPunct="1"/>
              <a:r>
                <a:rPr lang="en-US" altLang="en-US" sz="1400">
                  <a:solidFill>
                    <a:srgbClr val="C00000"/>
                  </a:solidFill>
                </a:rPr>
                <a:t>Hardware</a:t>
              </a:r>
            </a:p>
          </p:txBody>
        </p:sp>
        <p:sp>
          <p:nvSpPr>
            <p:cNvPr id="46" name="Rounded Rectangle 45"/>
            <p:cNvSpPr>
              <a:spLocks noChangeArrowheads="1"/>
            </p:cNvSpPr>
            <p:nvPr/>
          </p:nvSpPr>
          <p:spPr bwMode="auto">
            <a:xfrm>
              <a:off x="5750271" y="2144598"/>
              <a:ext cx="2738171" cy="457200"/>
            </a:xfrm>
            <a:prstGeom prst="roundRect">
              <a:avLst>
                <a:gd name="adj" fmla="val 16667"/>
              </a:avLst>
            </a:prstGeom>
            <a:solidFill>
              <a:srgbClr val="CCFF99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anchor="ctr"/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9pPr>
            </a:lstStyle>
            <a:p>
              <a:pPr algn="ctr" eaLnBrk="1" hangingPunct="1"/>
              <a:r>
                <a:rPr lang="en-US" altLang="en-US" sz="1400" dirty="0">
                  <a:solidFill>
                    <a:srgbClr val="C00000"/>
                  </a:solidFill>
                </a:rPr>
                <a:t>OS</a:t>
              </a:r>
            </a:p>
          </p:txBody>
        </p:sp>
        <p:sp>
          <p:nvSpPr>
            <p:cNvPr id="47" name="Rounded Rectangle 46"/>
            <p:cNvSpPr>
              <a:spLocks noChangeArrowheads="1"/>
            </p:cNvSpPr>
            <p:nvPr/>
          </p:nvSpPr>
          <p:spPr bwMode="auto">
            <a:xfrm>
              <a:off x="5750271" y="1611196"/>
              <a:ext cx="914401" cy="457202"/>
            </a:xfrm>
            <a:prstGeom prst="roundRect">
              <a:avLst>
                <a:gd name="adj" fmla="val 16667"/>
              </a:avLst>
            </a:prstGeom>
            <a:solidFill>
              <a:schemeClr val="accent3">
                <a:lumMod val="40000"/>
                <a:lumOff val="6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anchor="ctr"/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9pPr>
            </a:lstStyle>
            <a:p>
              <a:pPr algn="ctr" eaLnBrk="1" hangingPunct="1"/>
              <a:r>
                <a:rPr lang="en-US" altLang="en-US" sz="1400" dirty="0">
                  <a:solidFill>
                    <a:srgbClr val="C00000"/>
                  </a:solidFill>
                </a:rPr>
                <a:t>App</a:t>
              </a:r>
            </a:p>
          </p:txBody>
        </p:sp>
        <p:sp>
          <p:nvSpPr>
            <p:cNvPr id="48" name="Rounded Rectangle 47"/>
            <p:cNvSpPr>
              <a:spLocks noChangeArrowheads="1"/>
            </p:cNvSpPr>
            <p:nvPr/>
          </p:nvSpPr>
          <p:spPr bwMode="auto">
            <a:xfrm>
              <a:off x="6662156" y="1611196"/>
              <a:ext cx="914401" cy="457200"/>
            </a:xfrm>
            <a:prstGeom prst="roundRect">
              <a:avLst>
                <a:gd name="adj" fmla="val 16667"/>
              </a:avLst>
            </a:prstGeom>
            <a:solidFill>
              <a:schemeClr val="bg1">
                <a:lumMod val="85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anchor="ctr"/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9pPr>
            </a:lstStyle>
            <a:p>
              <a:pPr algn="ctr" eaLnBrk="1" hangingPunct="1"/>
              <a:r>
                <a:rPr lang="en-US" altLang="en-US" sz="1400" dirty="0" smtClean="0">
                  <a:solidFill>
                    <a:srgbClr val="C00000"/>
                  </a:solidFill>
                </a:rPr>
                <a:t>App</a:t>
              </a:r>
              <a:endParaRPr lang="en-US" altLang="en-US" sz="1400" dirty="0">
                <a:solidFill>
                  <a:srgbClr val="C00000"/>
                </a:solidFill>
              </a:endParaRPr>
            </a:p>
          </p:txBody>
        </p:sp>
        <p:sp>
          <p:nvSpPr>
            <p:cNvPr id="49" name="Rounded Rectangle 48"/>
            <p:cNvSpPr>
              <a:spLocks noChangeArrowheads="1"/>
            </p:cNvSpPr>
            <p:nvPr/>
          </p:nvSpPr>
          <p:spPr bwMode="auto">
            <a:xfrm>
              <a:off x="7574041" y="1611196"/>
              <a:ext cx="914401" cy="457200"/>
            </a:xfrm>
            <a:prstGeom prst="roundRect">
              <a:avLst>
                <a:gd name="adj" fmla="val 16667"/>
              </a:avLst>
            </a:prstGeom>
            <a:solidFill>
              <a:schemeClr val="tx2">
                <a:lumMod val="20000"/>
                <a:lumOff val="8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anchor="ctr"/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9pPr>
            </a:lstStyle>
            <a:p>
              <a:pPr algn="ctr" eaLnBrk="1" hangingPunct="1"/>
              <a:r>
                <a:rPr lang="en-US" altLang="en-US" sz="1400">
                  <a:solidFill>
                    <a:srgbClr val="C00000"/>
                  </a:solidFill>
                </a:rPr>
                <a:t>App</a:t>
              </a:r>
            </a:p>
          </p:txBody>
        </p:sp>
        <p:sp>
          <p:nvSpPr>
            <p:cNvPr id="50" name="Rounded Rectangle 49"/>
            <p:cNvSpPr>
              <a:spLocks noChangeArrowheads="1"/>
            </p:cNvSpPr>
            <p:nvPr/>
          </p:nvSpPr>
          <p:spPr bwMode="auto">
            <a:xfrm>
              <a:off x="4384958" y="2743199"/>
              <a:ext cx="5412625" cy="533400"/>
            </a:xfrm>
            <a:prstGeom prst="roundRect">
              <a:avLst>
                <a:gd name="adj" fmla="val 16667"/>
              </a:avLst>
            </a:prstGeom>
            <a:solidFill>
              <a:srgbClr val="CC99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anchor="ctr"/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9pPr>
            </a:lstStyle>
            <a:p>
              <a:pPr algn="ctr" eaLnBrk="1" hangingPunct="1"/>
              <a:r>
                <a:rPr lang="en-US" altLang="en-US" sz="1200" dirty="0" smtClean="0"/>
                <a:t>Cloud management framework</a:t>
              </a:r>
              <a:endParaRPr lang="en-US" altLang="en-US" sz="1200" dirty="0"/>
            </a:p>
          </p:txBody>
        </p:sp>
        <p:sp>
          <p:nvSpPr>
            <p:cNvPr id="51" name="TextBox 21"/>
            <p:cNvSpPr txBox="1">
              <a:spLocks noChangeArrowheads="1"/>
            </p:cNvSpPr>
            <p:nvPr/>
          </p:nvSpPr>
          <p:spPr bwMode="auto">
            <a:xfrm>
              <a:off x="5873624" y="3810001"/>
              <a:ext cx="2614818" cy="4815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9pPr>
            </a:lstStyle>
            <a:p>
              <a:pPr eaLnBrk="1" hangingPunct="1"/>
              <a:r>
                <a:rPr lang="en-US" altLang="en-US" sz="1400" dirty="0"/>
                <a:t>Virtualized Stack</a:t>
              </a:r>
            </a:p>
          </p:txBody>
        </p:sp>
      </p:grpSp>
      <p:sp>
        <p:nvSpPr>
          <p:cNvPr id="52" name="Rectangle 51"/>
          <p:cNvSpPr/>
          <p:nvPr/>
        </p:nvSpPr>
        <p:spPr>
          <a:xfrm>
            <a:off x="4716016" y="4653137"/>
            <a:ext cx="3816424" cy="151216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r"/>
            <a:r>
              <a:rPr lang="en-US" sz="1600" dirty="0" smtClean="0">
                <a:solidFill>
                  <a:schemeClr val="tx1"/>
                </a:solidFill>
              </a:rPr>
              <a:t>Software</a:t>
            </a:r>
            <a:br>
              <a:rPr lang="en-US" sz="1600" dirty="0" smtClean="0">
                <a:solidFill>
                  <a:schemeClr val="tx1"/>
                </a:solidFill>
              </a:rPr>
            </a:br>
            <a:r>
              <a:rPr lang="en-US" sz="1600" dirty="0" smtClean="0">
                <a:solidFill>
                  <a:schemeClr val="tx1"/>
                </a:solidFill>
              </a:rPr>
              <a:t>Appliance</a:t>
            </a:r>
            <a:endParaRPr lang="en-GB" sz="1600" dirty="0">
              <a:solidFill>
                <a:schemeClr val="tx1"/>
              </a:solidFill>
            </a:endParaRPr>
          </a:p>
        </p:txBody>
      </p:sp>
      <p:sp>
        <p:nvSpPr>
          <p:cNvPr id="53" name="Folded Corner 52"/>
          <p:cNvSpPr/>
          <p:nvPr/>
        </p:nvSpPr>
        <p:spPr>
          <a:xfrm>
            <a:off x="7092280" y="5320046"/>
            <a:ext cx="1368152" cy="494155"/>
          </a:xfrm>
          <a:prstGeom prst="foldedCorner">
            <a:avLst>
              <a:gd name="adj" fmla="val 38598"/>
            </a:avLst>
          </a:prstGeom>
          <a:solidFill>
            <a:schemeClr val="tx2">
              <a:lumMod val="20000"/>
              <a:lumOff val="8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 smtClean="0">
              <a:solidFill>
                <a:schemeClr val="tx1"/>
              </a:solidFill>
            </a:endParaRPr>
          </a:p>
          <a:p>
            <a:pPr algn="ctr"/>
            <a:r>
              <a:rPr lang="en-US" sz="1200" dirty="0" err="1" smtClean="0">
                <a:solidFill>
                  <a:schemeClr val="tx1"/>
                </a:solidFill>
              </a:rPr>
              <a:t>Contextualisation</a:t>
            </a:r>
            <a:r>
              <a:rPr lang="en-US" sz="1200" dirty="0" smtClean="0">
                <a:solidFill>
                  <a:schemeClr val="tx1"/>
                </a:solidFill>
              </a:rPr>
              <a:t> script</a:t>
            </a:r>
            <a:endParaRPr lang="en-GB" sz="1200" dirty="0">
              <a:solidFill>
                <a:schemeClr val="tx1"/>
              </a:solidFill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4932040" y="4781980"/>
            <a:ext cx="2016224" cy="123930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t" anchorCtr="0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Virtual Appliance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56" name="Folded Corner 55"/>
          <p:cNvSpPr/>
          <p:nvPr/>
        </p:nvSpPr>
        <p:spPr>
          <a:xfrm>
            <a:off x="6084168" y="5187827"/>
            <a:ext cx="648072" cy="689445"/>
          </a:xfrm>
          <a:prstGeom prst="foldedCorner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>
                <a:solidFill>
                  <a:schemeClr val="tx1"/>
                </a:solidFill>
              </a:rPr>
              <a:t>Meta data</a:t>
            </a:r>
            <a:endParaRPr lang="en-GB" sz="1600" dirty="0">
              <a:solidFill>
                <a:schemeClr val="tx1"/>
              </a:solidFill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683568" y="4653136"/>
            <a:ext cx="7550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 smtClean="0"/>
              <a:t>VM</a:t>
            </a:r>
            <a:br>
              <a:rPr lang="en-GB" dirty="0" smtClean="0"/>
            </a:br>
            <a:r>
              <a:rPr lang="en-GB" dirty="0" smtClean="0"/>
              <a:t>image</a:t>
            </a:r>
            <a:endParaRPr lang="en-GB" dirty="0"/>
          </a:p>
        </p:txBody>
      </p:sp>
      <p:sp>
        <p:nvSpPr>
          <p:cNvPr id="58" name="TextBox 57"/>
          <p:cNvSpPr txBox="1"/>
          <p:nvPr/>
        </p:nvSpPr>
        <p:spPr>
          <a:xfrm>
            <a:off x="3244450" y="4645469"/>
            <a:ext cx="786420" cy="74612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noAutofit/>
          </a:bodyPr>
          <a:lstStyle/>
          <a:p>
            <a:pPr algn="ctr"/>
            <a:r>
              <a:rPr lang="en-GB" dirty="0" smtClean="0"/>
              <a:t>Storage</a:t>
            </a:r>
            <a:br>
              <a:rPr lang="en-GB" dirty="0" smtClean="0"/>
            </a:br>
            <a:r>
              <a:rPr lang="en-GB" dirty="0" smtClean="0"/>
              <a:t>volume</a:t>
            </a:r>
            <a:endParaRPr lang="en-GB" dirty="0"/>
          </a:p>
        </p:txBody>
      </p:sp>
      <p:sp>
        <p:nvSpPr>
          <p:cNvPr id="19" name="Rectangle 18"/>
          <p:cNvSpPr/>
          <p:nvPr/>
        </p:nvSpPr>
        <p:spPr>
          <a:xfrm>
            <a:off x="5076056" y="5157192"/>
            <a:ext cx="827022" cy="74849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VM image</a:t>
            </a: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5391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smtClean="0"/>
              <a:t>Contextualization</a:t>
            </a:r>
            <a:endParaRPr lang="en-GB" noProof="0"/>
          </a:p>
        </p:txBody>
      </p:sp>
      <p:sp>
        <p:nvSpPr>
          <p:cNvPr id="6" name="Marcador de contenido 5"/>
          <p:cNvSpPr>
            <a:spLocks noGrp="1"/>
          </p:cNvSpPr>
          <p:nvPr>
            <p:ph sz="half" idx="2"/>
          </p:nvPr>
        </p:nvSpPr>
        <p:spPr>
          <a:xfrm>
            <a:off x="179512" y="1380904"/>
            <a:ext cx="8712968" cy="4784400"/>
          </a:xfrm>
        </p:spPr>
        <p:txBody>
          <a:bodyPr>
            <a:normAutofit/>
          </a:bodyPr>
          <a:lstStyle/>
          <a:p>
            <a:r>
              <a:rPr lang="en-GB" sz="2400" noProof="0" dirty="0" smtClean="0"/>
              <a:t>What?</a:t>
            </a:r>
          </a:p>
          <a:p>
            <a:pPr lvl="1"/>
            <a:r>
              <a:rPr lang="en-GB" sz="2000" noProof="0" dirty="0"/>
              <a:t>Contextualization is the process of installing, configuring </a:t>
            </a:r>
            <a:r>
              <a:rPr lang="en-GB" sz="2000" noProof="0" dirty="0" smtClean="0"/>
              <a:t>and preparing </a:t>
            </a:r>
            <a:r>
              <a:rPr lang="en-GB" sz="2000" noProof="0" dirty="0"/>
              <a:t>software </a:t>
            </a:r>
            <a:r>
              <a:rPr lang="en-GB" sz="2000" noProof="0" dirty="0">
                <a:solidFill>
                  <a:srgbClr val="FF0000"/>
                </a:solidFill>
              </a:rPr>
              <a:t>upon boot time</a:t>
            </a:r>
            <a:r>
              <a:rPr lang="en-GB" sz="2000" noProof="0" dirty="0"/>
              <a:t> on a pre-defined virtual </a:t>
            </a:r>
            <a:r>
              <a:rPr lang="en-GB" sz="2000" noProof="0" dirty="0" smtClean="0"/>
              <a:t>machine image </a:t>
            </a:r>
          </a:p>
          <a:p>
            <a:pPr lvl="1"/>
            <a:r>
              <a:rPr lang="en-GB" sz="2000" noProof="0" dirty="0" smtClean="0"/>
              <a:t>e.g</a:t>
            </a:r>
            <a:r>
              <a:rPr lang="en-GB" sz="2000" noProof="0" dirty="0"/>
              <a:t>. hostname, IP address, </a:t>
            </a:r>
            <a:r>
              <a:rPr lang="en-GB" sz="2000" noProof="0" dirty="0" err="1"/>
              <a:t>ssh</a:t>
            </a:r>
            <a:r>
              <a:rPr lang="en-GB" sz="2000" noProof="0" dirty="0"/>
              <a:t> keys, </a:t>
            </a:r>
            <a:r>
              <a:rPr lang="en-GB" sz="2000" noProof="0" dirty="0" smtClean="0"/>
              <a:t>…</a:t>
            </a:r>
          </a:p>
          <a:p>
            <a:r>
              <a:rPr lang="en-GB" sz="2400" noProof="0" dirty="0" smtClean="0"/>
              <a:t>Why?</a:t>
            </a:r>
          </a:p>
          <a:p>
            <a:pPr lvl="1"/>
            <a:r>
              <a:rPr lang="en-GB" sz="2000" noProof="0" dirty="0" smtClean="0"/>
              <a:t>Configuration </a:t>
            </a:r>
            <a:r>
              <a:rPr lang="en-GB" sz="2000" noProof="0" dirty="0"/>
              <a:t>not known until instantiation (e.g. data location</a:t>
            </a:r>
            <a:r>
              <a:rPr lang="en-GB" sz="2000" noProof="0" dirty="0" smtClean="0"/>
              <a:t>)</a:t>
            </a:r>
            <a:endParaRPr lang="en-GB" sz="2000" noProof="0" dirty="0"/>
          </a:p>
          <a:p>
            <a:pPr lvl="1"/>
            <a:r>
              <a:rPr lang="en-GB" sz="2000" noProof="0" dirty="0" smtClean="0"/>
              <a:t>Private </a:t>
            </a:r>
            <a:r>
              <a:rPr lang="en-GB" sz="2000" noProof="0" dirty="0"/>
              <a:t>Information (e.g. host certs)</a:t>
            </a:r>
          </a:p>
          <a:p>
            <a:pPr lvl="1"/>
            <a:r>
              <a:rPr lang="en-GB" sz="2000" noProof="0" dirty="0" smtClean="0"/>
              <a:t>Software </a:t>
            </a:r>
            <a:r>
              <a:rPr lang="en-GB" sz="2000" noProof="0" dirty="0"/>
              <a:t>that changes frequently or under </a:t>
            </a:r>
            <a:r>
              <a:rPr lang="en-GB" sz="2000" noProof="0" dirty="0" smtClean="0"/>
              <a:t>development</a:t>
            </a:r>
            <a:endParaRPr lang="en-GB" sz="2000" noProof="0" dirty="0"/>
          </a:p>
          <a:p>
            <a:pPr lvl="1"/>
            <a:r>
              <a:rPr lang="en-GB" sz="2000" noProof="0" dirty="0" smtClean="0"/>
              <a:t>Not </a:t>
            </a:r>
            <a:r>
              <a:rPr lang="en-GB" sz="2000" noProof="0" dirty="0"/>
              <a:t>practical to create a new VM image for every possible </a:t>
            </a:r>
            <a:r>
              <a:rPr lang="en-GB" sz="2000" noProof="0" dirty="0" smtClean="0"/>
              <a:t>configuration</a:t>
            </a:r>
            <a:endParaRPr lang="en-GB" sz="2000" noProof="0" dirty="0"/>
          </a:p>
        </p:txBody>
      </p:sp>
    </p:spTree>
    <p:extLst>
      <p:ext uri="{BB962C8B-B14F-4D97-AF65-F5344CB8AC3E}">
        <p14:creationId xmlns:p14="http://schemas.microsoft.com/office/powerpoint/2010/main" val="32547785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 smtClean="0"/>
              <a:t>Contextualization in </a:t>
            </a:r>
            <a:r>
              <a:rPr lang="en-GB" noProof="0" dirty="0" err="1" smtClean="0"/>
              <a:t>FedCloud</a:t>
            </a:r>
            <a:endParaRPr lang="en-GB" noProof="0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>
          <a:xfrm>
            <a:off x="467544" y="1196752"/>
            <a:ext cx="8424936" cy="4784400"/>
          </a:xfrm>
        </p:spPr>
        <p:txBody>
          <a:bodyPr/>
          <a:lstStyle/>
          <a:p>
            <a:r>
              <a:rPr lang="en-GB" noProof="0" dirty="0"/>
              <a:t>Contextualization requires passing some data to the VMs </a:t>
            </a:r>
            <a:r>
              <a:rPr lang="en-GB" noProof="0" dirty="0" smtClean="0"/>
              <a:t>on instantiation (the context)</a:t>
            </a:r>
            <a:endParaRPr lang="en-GB" noProof="0" dirty="0"/>
          </a:p>
          <a:p>
            <a:r>
              <a:rPr lang="en-GB" dirty="0"/>
              <a:t>OCCI extensions specify how to pass context to the VM</a:t>
            </a:r>
          </a:p>
          <a:p>
            <a:pPr lvl="1"/>
            <a:r>
              <a:rPr lang="en-GB" dirty="0"/>
              <a:t>BUT not how the data will be available!</a:t>
            </a:r>
          </a:p>
          <a:p>
            <a:r>
              <a:rPr lang="en-GB" dirty="0"/>
              <a:t>Each RP </a:t>
            </a:r>
            <a:r>
              <a:rPr lang="en-GB" dirty="0" smtClean="0"/>
              <a:t>can have different mechanisms</a:t>
            </a:r>
            <a:endParaRPr lang="en-GB" dirty="0"/>
          </a:p>
          <a:p>
            <a:pPr lvl="1"/>
            <a:r>
              <a:rPr lang="en-GB" dirty="0"/>
              <a:t>metadata server at a known location</a:t>
            </a:r>
          </a:p>
          <a:p>
            <a:pPr lvl="1"/>
            <a:r>
              <a:rPr lang="en-GB" dirty="0" err="1" smtClean="0"/>
              <a:t>iso</a:t>
            </a:r>
            <a:r>
              <a:rPr lang="en-GB" dirty="0" smtClean="0"/>
              <a:t> filesystem </a:t>
            </a:r>
            <a:r>
              <a:rPr lang="en-GB" dirty="0"/>
              <a:t>attached to the VM</a:t>
            </a:r>
          </a:p>
          <a:p>
            <a:pPr lvl="1"/>
            <a:r>
              <a:rPr lang="en-GB" dirty="0"/>
              <a:t>file injection into the VM image</a:t>
            </a:r>
          </a:p>
          <a:p>
            <a:pPr lvl="1"/>
            <a:r>
              <a:rPr lang="en-GB" dirty="0"/>
              <a:t>…</a:t>
            </a:r>
          </a:p>
          <a:p>
            <a:r>
              <a:rPr lang="en-GB" dirty="0">
                <a:solidFill>
                  <a:srgbClr val="FF0000"/>
                </a:solidFill>
              </a:rPr>
              <a:t>cloud-</a:t>
            </a:r>
            <a:r>
              <a:rPr lang="en-GB" dirty="0" err="1">
                <a:solidFill>
                  <a:srgbClr val="FF0000"/>
                </a:solidFill>
              </a:rPr>
              <a:t>init</a:t>
            </a:r>
            <a:r>
              <a:rPr lang="en-GB" dirty="0">
                <a:solidFill>
                  <a:srgbClr val="FF0000"/>
                </a:solidFill>
              </a:rPr>
              <a:t> </a:t>
            </a:r>
            <a:r>
              <a:rPr lang="en-GB" dirty="0"/>
              <a:t>is the preferred tool to abstract this</a:t>
            </a:r>
          </a:p>
        </p:txBody>
      </p:sp>
    </p:spTree>
    <p:extLst>
      <p:ext uri="{BB962C8B-B14F-4D97-AF65-F5344CB8AC3E}">
        <p14:creationId xmlns:p14="http://schemas.microsoft.com/office/powerpoint/2010/main" val="1593239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/>
              <a:t>c</a:t>
            </a:r>
            <a:r>
              <a:rPr lang="en-GB" noProof="0" smtClean="0"/>
              <a:t>loud-init</a:t>
            </a:r>
            <a:endParaRPr lang="en-GB" noProof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GB" noProof="0" smtClean="0"/>
              <a:t>cloud</a:t>
            </a:r>
            <a:r>
              <a:rPr lang="en-GB" noProof="0"/>
              <a:t>-init abstracts </a:t>
            </a:r>
            <a:r>
              <a:rPr lang="en-GB" noProof="0" smtClean="0"/>
              <a:t>the different ways of providing context to the VM and defines a format for the data</a:t>
            </a:r>
            <a:endParaRPr lang="en-GB" noProof="0"/>
          </a:p>
          <a:p>
            <a:r>
              <a:rPr lang="en-GB" noProof="0" smtClean="0"/>
              <a:t>cloud-init is able to:</a:t>
            </a:r>
            <a:endParaRPr lang="en-GB" noProof="0"/>
          </a:p>
          <a:p>
            <a:pPr lvl="1"/>
            <a:r>
              <a:rPr lang="en-GB" noProof="0" smtClean="0"/>
              <a:t>configure </a:t>
            </a:r>
            <a:r>
              <a:rPr lang="en-GB" noProof="0"/>
              <a:t>network, users, </a:t>
            </a:r>
            <a:r>
              <a:rPr lang="en-GB" b="1" noProof="0">
                <a:solidFill>
                  <a:srgbClr val="4F81BD"/>
                </a:solidFill>
              </a:rPr>
              <a:t>ssh keys</a:t>
            </a:r>
            <a:r>
              <a:rPr lang="en-GB" noProof="0"/>
              <a:t>, </a:t>
            </a:r>
            <a:r>
              <a:rPr lang="en-GB" noProof="0" smtClean="0"/>
              <a:t>filesystems,</a:t>
            </a:r>
            <a:endParaRPr lang="en-GB" noProof="0"/>
          </a:p>
          <a:p>
            <a:pPr lvl="1"/>
            <a:r>
              <a:rPr lang="en-GB" b="1" noProof="0" smtClean="0">
                <a:solidFill>
                  <a:srgbClr val="4F81BD"/>
                </a:solidFill>
              </a:rPr>
              <a:t>install </a:t>
            </a:r>
            <a:r>
              <a:rPr lang="en-GB" b="1" noProof="0">
                <a:solidFill>
                  <a:srgbClr val="4F81BD"/>
                </a:solidFill>
              </a:rPr>
              <a:t>packages</a:t>
            </a:r>
            <a:r>
              <a:rPr lang="en-GB" b="1" noProof="0" smtClean="0">
                <a:solidFill>
                  <a:srgbClr val="4F81BD"/>
                </a:solidFill>
              </a:rPr>
              <a:t>,</a:t>
            </a:r>
          </a:p>
          <a:p>
            <a:pPr lvl="1"/>
            <a:r>
              <a:rPr lang="en-GB" noProof="0" smtClean="0"/>
              <a:t>execute </a:t>
            </a:r>
            <a:r>
              <a:rPr lang="en-GB" noProof="0"/>
              <a:t>arbitrary commands</a:t>
            </a:r>
            <a:r>
              <a:rPr lang="en-GB" noProof="0" smtClean="0"/>
              <a:t>,</a:t>
            </a:r>
          </a:p>
          <a:p>
            <a:pPr lvl="1"/>
            <a:r>
              <a:rPr lang="en-GB" b="1" noProof="0" smtClean="0">
                <a:solidFill>
                  <a:schemeClr val="accent1"/>
                </a:solidFill>
              </a:rPr>
              <a:t>execute </a:t>
            </a:r>
            <a:r>
              <a:rPr lang="en-GB" b="1" noProof="0">
                <a:solidFill>
                  <a:schemeClr val="accent1"/>
                </a:solidFill>
              </a:rPr>
              <a:t>user </a:t>
            </a:r>
            <a:r>
              <a:rPr lang="en-GB" b="1" noProof="0" smtClean="0">
                <a:solidFill>
                  <a:schemeClr val="accent1"/>
                </a:solidFill>
              </a:rPr>
              <a:t>provided </a:t>
            </a:r>
            <a:r>
              <a:rPr lang="en-GB" b="1" noProof="0">
                <a:solidFill>
                  <a:schemeClr val="accent1"/>
                </a:solidFill>
              </a:rPr>
              <a:t>scripts</a:t>
            </a:r>
            <a:r>
              <a:rPr lang="en-GB" b="1" noProof="0" smtClean="0">
                <a:solidFill>
                  <a:schemeClr val="accent1"/>
                </a:solidFill>
              </a:rPr>
              <a:t>,</a:t>
            </a:r>
          </a:p>
          <a:p>
            <a:pPr lvl="1"/>
            <a:r>
              <a:rPr lang="en-GB" noProof="0" smtClean="0"/>
              <a:t>invoke </a:t>
            </a:r>
            <a:r>
              <a:rPr lang="en-GB" noProof="0"/>
              <a:t>puppet or </a:t>
            </a:r>
            <a:r>
              <a:rPr lang="en-GB" noProof="0" smtClean="0"/>
              <a:t>chef for configuration</a:t>
            </a:r>
          </a:p>
          <a:p>
            <a:pPr lvl="1"/>
            <a:r>
              <a:rPr lang="en-GB" noProof="0" smtClean="0"/>
              <a:t>…</a:t>
            </a:r>
            <a:endParaRPr lang="en-GB" noProof="0"/>
          </a:p>
          <a:p>
            <a:r>
              <a:rPr lang="en-GB" noProof="0" smtClean="0"/>
              <a:t>And can be easily extended!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41152278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/>
              <a:t>c</a:t>
            </a:r>
            <a:r>
              <a:rPr lang="en-GB" noProof="0" smtClean="0"/>
              <a:t>loud-init support</a:t>
            </a:r>
            <a:endParaRPr lang="en-GB" noProof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dirty="0"/>
              <a:t>c</a:t>
            </a:r>
            <a:r>
              <a:rPr lang="en-GB" noProof="0" dirty="0" smtClean="0"/>
              <a:t>loud-</a:t>
            </a:r>
            <a:r>
              <a:rPr lang="en-GB" noProof="0" dirty="0" err="1" smtClean="0"/>
              <a:t>init</a:t>
            </a:r>
            <a:r>
              <a:rPr lang="en-GB" noProof="0" dirty="0" smtClean="0"/>
              <a:t> is the de-facto standard for contextualization of VMs</a:t>
            </a:r>
          </a:p>
          <a:p>
            <a:r>
              <a:rPr lang="en-GB" noProof="0" dirty="0" smtClean="0"/>
              <a:t>Supports:</a:t>
            </a:r>
          </a:p>
          <a:p>
            <a:pPr lvl="1"/>
            <a:r>
              <a:rPr lang="en-GB" noProof="0" dirty="0" smtClean="0"/>
              <a:t>Most commercial providers (Amazon EC2, Azure, </a:t>
            </a:r>
            <a:r>
              <a:rPr lang="en-GB" noProof="0" dirty="0" err="1" smtClean="0"/>
              <a:t>Rackspace</a:t>
            </a:r>
            <a:r>
              <a:rPr lang="en-GB" noProof="0" dirty="0" smtClean="0"/>
              <a:t>,…)</a:t>
            </a:r>
          </a:p>
          <a:p>
            <a:pPr lvl="1"/>
            <a:r>
              <a:rPr lang="en-GB" noProof="0" dirty="0" smtClean="0"/>
              <a:t>Cloud management frameworks in </a:t>
            </a:r>
            <a:r>
              <a:rPr lang="en-GB" noProof="0" dirty="0" err="1" smtClean="0"/>
              <a:t>fedcloud</a:t>
            </a:r>
            <a:r>
              <a:rPr lang="en-GB" noProof="0" dirty="0" smtClean="0"/>
              <a:t>:</a:t>
            </a:r>
          </a:p>
          <a:p>
            <a:pPr lvl="2"/>
            <a:r>
              <a:rPr lang="en-GB" noProof="0" dirty="0" smtClean="0"/>
              <a:t>OpenStack</a:t>
            </a:r>
          </a:p>
          <a:p>
            <a:pPr lvl="2"/>
            <a:r>
              <a:rPr lang="en-GB" noProof="0" dirty="0" err="1" smtClean="0"/>
              <a:t>OpenNebula</a:t>
            </a:r>
            <a:r>
              <a:rPr lang="en-GB" noProof="0" dirty="0" smtClean="0"/>
              <a:t> (use version ≥ 0.7.5)</a:t>
            </a:r>
          </a:p>
          <a:p>
            <a:pPr lvl="2"/>
            <a:r>
              <a:rPr lang="en-GB" noProof="0" dirty="0" err="1" smtClean="0"/>
              <a:t>Synnefo</a:t>
            </a:r>
            <a:endParaRPr lang="en-GB" noProof="0" dirty="0" smtClean="0"/>
          </a:p>
          <a:p>
            <a:r>
              <a:rPr lang="en-GB" noProof="0" dirty="0" smtClean="0"/>
              <a:t>Packages available for most Linux distributions: </a:t>
            </a:r>
            <a:r>
              <a:rPr lang="en-GB" noProof="0" dirty="0" err="1" smtClean="0"/>
              <a:t>ubuntu</a:t>
            </a:r>
            <a:r>
              <a:rPr lang="en-GB" noProof="0" dirty="0" smtClean="0"/>
              <a:t>/</a:t>
            </a:r>
            <a:r>
              <a:rPr lang="en-GB" noProof="0" dirty="0" err="1" smtClean="0"/>
              <a:t>debian</a:t>
            </a:r>
            <a:r>
              <a:rPr lang="en-GB" noProof="0" dirty="0" smtClean="0"/>
              <a:t>, SL5/SL6 (in EPEL), SUSE, …</a:t>
            </a:r>
          </a:p>
        </p:txBody>
      </p:sp>
    </p:spTree>
    <p:extLst>
      <p:ext uri="{BB962C8B-B14F-4D97-AF65-F5344CB8AC3E}">
        <p14:creationId xmlns:p14="http://schemas.microsoft.com/office/powerpoint/2010/main" val="4840318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smtClean="0"/>
              <a:t>Use with rOCCI</a:t>
            </a:r>
            <a:r>
              <a:rPr lang="en-GB" noProof="0"/>
              <a:t> </a:t>
            </a:r>
            <a:r>
              <a:rPr lang="en-GB" noProof="0" smtClean="0"/>
              <a:t>CLI</a:t>
            </a:r>
            <a:endParaRPr lang="en-GB" noProof="0"/>
          </a:p>
        </p:txBody>
      </p:sp>
      <p:sp>
        <p:nvSpPr>
          <p:cNvPr id="6" name="Marcador de contenido 2"/>
          <p:cNvSpPr>
            <a:spLocks noGrp="1"/>
          </p:cNvSpPr>
          <p:nvPr>
            <p:ph sz="half" idx="2"/>
          </p:nvPr>
        </p:nvSpPr>
        <p:spPr>
          <a:xfrm>
            <a:off x="467544" y="2852936"/>
            <a:ext cx="8424936" cy="3272902"/>
          </a:xfr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marL="0" indent="0">
              <a:buNone/>
            </a:pPr>
            <a:endParaRPr lang="en-GB" sz="1800" noProof="0" dirty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~$ </a:t>
            </a:r>
            <a:r>
              <a:rPr lang="en-GB" sz="1800" noProof="0" dirty="0" err="1" smtClean="0">
                <a:latin typeface="Courier"/>
                <a:cs typeface="Courier"/>
              </a:rPr>
              <a:t>occi</a:t>
            </a:r>
            <a:r>
              <a:rPr lang="en-GB" sz="1800" noProof="0" dirty="0" smtClean="0">
                <a:latin typeface="Courier"/>
                <a:cs typeface="Courier"/>
              </a:rPr>
              <a:t> --endpoint $ENDPOINT \</a:t>
            </a: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        --</a:t>
            </a:r>
            <a:r>
              <a:rPr lang="en-GB" sz="1800" noProof="0" dirty="0" err="1" smtClean="0">
                <a:latin typeface="Courier"/>
                <a:cs typeface="Courier"/>
              </a:rPr>
              <a:t>auth</a:t>
            </a:r>
            <a:r>
              <a:rPr lang="en-GB" sz="1800" noProof="0" dirty="0" smtClean="0">
                <a:latin typeface="Courier"/>
                <a:cs typeface="Courier"/>
              </a:rPr>
              <a:t> x509 --</a:t>
            </a:r>
            <a:r>
              <a:rPr lang="en-GB" sz="1800" noProof="0" dirty="0" err="1" smtClean="0">
                <a:latin typeface="Courier"/>
                <a:cs typeface="Courier"/>
              </a:rPr>
              <a:t>voms</a:t>
            </a:r>
            <a:r>
              <a:rPr lang="en-GB" sz="1800" noProof="0" dirty="0" smtClean="0">
                <a:latin typeface="Courier"/>
                <a:cs typeface="Courier"/>
              </a:rPr>
              <a:t> --user-cred $X509_USER_PROXY \</a:t>
            </a: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        --action create --resource compute \</a:t>
            </a: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        --</a:t>
            </a:r>
            <a:r>
              <a:rPr lang="en-GB" sz="1800" noProof="0" dirty="0" err="1" smtClean="0">
                <a:latin typeface="Courier"/>
                <a:cs typeface="Courier"/>
              </a:rPr>
              <a:t>mixin</a:t>
            </a:r>
            <a:r>
              <a:rPr lang="en-GB" sz="1800" noProof="0" dirty="0" smtClean="0">
                <a:latin typeface="Courier"/>
                <a:cs typeface="Courier"/>
              </a:rPr>
              <a:t> $RESOURCE_TPL --</a:t>
            </a:r>
            <a:r>
              <a:rPr lang="en-GB" sz="1800" noProof="0" dirty="0" err="1" smtClean="0">
                <a:latin typeface="Courier"/>
                <a:cs typeface="Courier"/>
              </a:rPr>
              <a:t>mixin</a:t>
            </a:r>
            <a:r>
              <a:rPr lang="en-GB" sz="1800" noProof="0" dirty="0" smtClean="0">
                <a:latin typeface="Courier"/>
                <a:cs typeface="Courier"/>
              </a:rPr>
              <a:t> $OS_TPL \</a:t>
            </a: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        --attribute </a:t>
            </a:r>
            <a:r>
              <a:rPr lang="en-GB" sz="1800" noProof="0" dirty="0" err="1" smtClean="0">
                <a:latin typeface="Courier"/>
                <a:cs typeface="Courier"/>
              </a:rPr>
              <a:t>occi.core.title</a:t>
            </a:r>
            <a:r>
              <a:rPr lang="en-GB" sz="1800" noProof="0" dirty="0" smtClean="0">
                <a:latin typeface="Courier"/>
                <a:cs typeface="Courier"/>
              </a:rPr>
              <a:t>="wiki$(date +%s)" \</a:t>
            </a:r>
          </a:p>
          <a:p>
            <a:pPr marL="0" indent="0">
              <a:buNone/>
            </a:pPr>
            <a:r>
              <a:rPr lang="en-GB" sz="1800" dirty="0" smtClean="0">
                <a:solidFill>
                  <a:srgbClr val="FFFF00"/>
                </a:solidFill>
                <a:latin typeface="Courier"/>
                <a:cs typeface="Courier"/>
              </a:rPr>
              <a:t>        </a:t>
            </a:r>
            <a:r>
              <a:rPr lang="en-GB" sz="1800" dirty="0">
                <a:solidFill>
                  <a:srgbClr val="FFFF00"/>
                </a:solidFill>
                <a:latin typeface="Courier"/>
                <a:cs typeface="Courier"/>
              </a:rPr>
              <a:t>--context </a:t>
            </a:r>
            <a:r>
              <a:rPr lang="en-GB" sz="1800" dirty="0" err="1">
                <a:solidFill>
                  <a:srgbClr val="FFFF00"/>
                </a:solidFill>
                <a:latin typeface="Courier"/>
                <a:cs typeface="Courier"/>
              </a:rPr>
              <a:t>user_data</a:t>
            </a:r>
            <a:r>
              <a:rPr lang="en-GB" sz="1800" dirty="0" smtClean="0">
                <a:solidFill>
                  <a:srgbClr val="FFFF00"/>
                </a:solidFill>
                <a:latin typeface="Courier"/>
                <a:cs typeface="Courier"/>
              </a:rPr>
              <a:t>="file</a:t>
            </a:r>
            <a:r>
              <a:rPr lang="en-GB" sz="1800" dirty="0">
                <a:solidFill>
                  <a:srgbClr val="FFFF00"/>
                </a:solidFill>
                <a:latin typeface="Courier"/>
                <a:cs typeface="Courier"/>
              </a:rPr>
              <a:t>:///$PWD/</a:t>
            </a:r>
            <a:r>
              <a:rPr lang="en-GB" sz="1800" dirty="0" smtClean="0">
                <a:solidFill>
                  <a:srgbClr val="FFFF00"/>
                </a:solidFill>
                <a:latin typeface="Courier"/>
                <a:cs typeface="Courier"/>
              </a:rPr>
              <a:t>context"  \</a:t>
            </a:r>
            <a:endParaRPr lang="en-GB" sz="1800" noProof="0" dirty="0" smtClean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noProof="0" dirty="0">
                <a:solidFill>
                  <a:srgbClr val="FFFF00"/>
                </a:solidFill>
                <a:latin typeface="Courier"/>
                <a:cs typeface="Courier"/>
              </a:rPr>
              <a:t> </a:t>
            </a:r>
            <a:r>
              <a:rPr lang="en-GB" sz="1800" noProof="0" dirty="0" smtClean="0">
                <a:solidFill>
                  <a:srgbClr val="FFFF00"/>
                </a:solidFill>
                <a:latin typeface="Courier"/>
                <a:cs typeface="Courier"/>
              </a:rPr>
              <a:t>       --context </a:t>
            </a:r>
            <a:r>
              <a:rPr lang="en-GB" sz="1800" noProof="0" dirty="0" err="1" smtClean="0">
                <a:solidFill>
                  <a:srgbClr val="FFFF00"/>
                </a:solidFill>
                <a:latin typeface="Courier"/>
                <a:cs typeface="Courier"/>
              </a:rPr>
              <a:t>public_key</a:t>
            </a:r>
            <a:r>
              <a:rPr lang="en-GB" sz="1800" noProof="0" dirty="0" smtClean="0">
                <a:solidFill>
                  <a:srgbClr val="FFFF00"/>
                </a:solidFill>
                <a:latin typeface="Courier"/>
                <a:cs typeface="Courier"/>
              </a:rPr>
              <a:t>="file:///$HOME/.</a:t>
            </a:r>
            <a:r>
              <a:rPr lang="en-GB" sz="1800" noProof="0" dirty="0" err="1" smtClean="0">
                <a:solidFill>
                  <a:srgbClr val="FFFF00"/>
                </a:solidFill>
                <a:latin typeface="Courier"/>
                <a:cs typeface="Courier"/>
              </a:rPr>
              <a:t>ssh</a:t>
            </a:r>
            <a:r>
              <a:rPr lang="en-GB" sz="1800" noProof="0" dirty="0" smtClean="0">
                <a:solidFill>
                  <a:srgbClr val="FFFF00"/>
                </a:solidFill>
                <a:latin typeface="Courier"/>
                <a:cs typeface="Courier"/>
              </a:rPr>
              <a:t>/</a:t>
            </a:r>
            <a:r>
              <a:rPr lang="en-GB" sz="1800" noProof="0" dirty="0" err="1" smtClean="0">
                <a:solidFill>
                  <a:srgbClr val="FFFF00"/>
                </a:solidFill>
                <a:latin typeface="Courier"/>
                <a:cs typeface="Courier"/>
              </a:rPr>
              <a:t>id_rsa.pub</a:t>
            </a:r>
            <a:r>
              <a:rPr lang="en-GB" sz="1800" noProof="0" dirty="0" smtClean="0">
                <a:solidFill>
                  <a:srgbClr val="FFFF00"/>
                </a:solidFill>
                <a:latin typeface="Courier"/>
                <a:cs typeface="Courier"/>
              </a:rPr>
              <a:t>"</a:t>
            </a:r>
          </a:p>
          <a:p>
            <a:pPr marL="0" indent="0">
              <a:buNone/>
            </a:pPr>
            <a:endParaRPr lang="en-GB" sz="1800" noProof="0" dirty="0" smtClean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~$ COMPUTE_ID=...</a:t>
            </a:r>
            <a:endParaRPr lang="en-GB" sz="1800" noProof="0" dirty="0">
              <a:latin typeface="Courier"/>
              <a:cs typeface="Courier"/>
            </a:endParaRPr>
          </a:p>
        </p:txBody>
      </p:sp>
      <p:sp>
        <p:nvSpPr>
          <p:cNvPr id="7" name="Marcador de contenido 2"/>
          <p:cNvSpPr txBox="1">
            <a:spLocks/>
          </p:cNvSpPr>
          <p:nvPr/>
        </p:nvSpPr>
        <p:spPr>
          <a:xfrm>
            <a:off x="467544" y="1341438"/>
            <a:ext cx="8424936" cy="158350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/>
              <a:t>Use --context option to specify</a:t>
            </a:r>
          </a:p>
          <a:p>
            <a:pPr lvl="1"/>
            <a:r>
              <a:rPr lang="en-GB" dirty="0" err="1"/>
              <a:t>user_data</a:t>
            </a:r>
            <a:endParaRPr lang="en-GB" dirty="0"/>
          </a:p>
          <a:p>
            <a:pPr lvl="1"/>
            <a:r>
              <a:rPr lang="en-GB" dirty="0" err="1" smtClean="0"/>
              <a:t>public_key</a:t>
            </a:r>
            <a:endParaRPr lang="en-GB" dirty="0" smtClean="0"/>
          </a:p>
        </p:txBody>
      </p:sp>
      <p:sp>
        <p:nvSpPr>
          <p:cNvPr id="3" name="TextBox 2"/>
          <p:cNvSpPr txBox="1"/>
          <p:nvPr/>
        </p:nvSpPr>
        <p:spPr>
          <a:xfrm>
            <a:off x="5148064" y="2627620"/>
            <a:ext cx="3368614" cy="369332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EXAMPLE – NO NEED TO EXECUTE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55897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texto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noProof="0" smtClean="0"/>
              <a:t>Meta data</a:t>
            </a:r>
            <a:endParaRPr lang="en-GB" noProof="0"/>
          </a:p>
        </p:txBody>
      </p:sp>
      <p:sp>
        <p:nvSpPr>
          <p:cNvPr id="7" name="Marcador de contenido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noProof="0" smtClean="0"/>
              <a:t>Basic predefined information on the VM </a:t>
            </a:r>
          </a:p>
          <a:p>
            <a:pPr lvl="1"/>
            <a:r>
              <a:rPr lang="en-GB" noProof="0" smtClean="0"/>
              <a:t>VM Identifier </a:t>
            </a:r>
          </a:p>
          <a:p>
            <a:pPr lvl="1"/>
            <a:r>
              <a:rPr lang="en-GB" noProof="0" smtClean="0"/>
              <a:t>Hostname, IP </a:t>
            </a:r>
          </a:p>
          <a:p>
            <a:pPr lvl="1"/>
            <a:r>
              <a:rPr lang="en-GB" noProof="0" smtClean="0"/>
              <a:t>User Public Keys </a:t>
            </a:r>
          </a:p>
          <a:p>
            <a:endParaRPr lang="en-GB" noProof="0"/>
          </a:p>
        </p:txBody>
      </p:sp>
      <p:sp>
        <p:nvSpPr>
          <p:cNvPr id="8" name="Marcador de texto 7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GB" noProof="0" smtClean="0"/>
              <a:t>User data</a:t>
            </a:r>
            <a:endParaRPr lang="en-GB" noProof="0"/>
          </a:p>
        </p:txBody>
      </p:sp>
      <p:sp>
        <p:nvSpPr>
          <p:cNvPr id="9" name="Marcador de contenido 8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GB" noProof="0" dirty="0" smtClean="0"/>
              <a:t>User data is treated as opaque data: Passed to cloud-init. </a:t>
            </a:r>
          </a:p>
          <a:p>
            <a:r>
              <a:rPr lang="en-GB" noProof="0" dirty="0" smtClean="0"/>
              <a:t>It is up to cloud-</a:t>
            </a:r>
            <a:r>
              <a:rPr lang="en-GB" noProof="0" dirty="0" err="1" smtClean="0"/>
              <a:t>init</a:t>
            </a:r>
            <a:r>
              <a:rPr lang="en-GB" noProof="0" dirty="0" smtClean="0"/>
              <a:t> to interpret it. </a:t>
            </a:r>
          </a:p>
          <a:p>
            <a:endParaRPr lang="en-GB" noProof="0" dirty="0"/>
          </a:p>
        </p:txBody>
      </p:sp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smtClean="0"/>
              <a:t>Meta data vs user data</a:t>
            </a:r>
            <a:endParaRPr lang="en-GB" noProof="0"/>
          </a:p>
        </p:txBody>
      </p:sp>
      <p:sp>
        <p:nvSpPr>
          <p:cNvPr id="12" name="Rectángulo 11"/>
          <p:cNvSpPr/>
          <p:nvPr/>
        </p:nvSpPr>
        <p:spPr>
          <a:xfrm>
            <a:off x="899592" y="5013176"/>
            <a:ext cx="7200800" cy="79208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400" dirty="0" smtClean="0"/>
              <a:t>cloud-</a:t>
            </a:r>
            <a:r>
              <a:rPr lang="en-GB" sz="2400" dirty="0" err="1" smtClean="0"/>
              <a:t>init</a:t>
            </a:r>
            <a:r>
              <a:rPr lang="en-GB" sz="2400" dirty="0" smtClean="0"/>
              <a:t> uses both meta-data and user-data to contextualize the VMs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5225498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smtClean="0"/>
              <a:t>Public Key injection with cloud-init</a:t>
            </a:r>
            <a:endParaRPr lang="en-GB" noProof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noProof="0" dirty="0" smtClean="0"/>
              <a:t>SSH with key pairs is so common that treated specially</a:t>
            </a:r>
          </a:p>
          <a:p>
            <a:pPr lvl="1"/>
            <a:r>
              <a:rPr lang="en-GB" noProof="0" dirty="0" smtClean="0"/>
              <a:t>Goes into the VM meta-data</a:t>
            </a:r>
          </a:p>
          <a:p>
            <a:pPr lvl="1"/>
            <a:r>
              <a:rPr lang="en-GB" noProof="0" dirty="0" smtClean="0"/>
              <a:t>By default, cloud-</a:t>
            </a:r>
            <a:r>
              <a:rPr lang="en-GB" noProof="0" dirty="0" err="1" smtClean="0"/>
              <a:t>init</a:t>
            </a:r>
            <a:r>
              <a:rPr lang="en-GB" noProof="0" dirty="0" smtClean="0"/>
              <a:t> will add it to the authorized keys of the default user (</a:t>
            </a:r>
            <a:r>
              <a:rPr lang="en-GB" noProof="0" dirty="0" err="1" smtClean="0"/>
              <a:t>ubuntu</a:t>
            </a:r>
            <a:r>
              <a:rPr lang="en-GB" noProof="0" dirty="0" smtClean="0"/>
              <a:t> for Ubuntu, centos for CentOS, </a:t>
            </a:r>
            <a:r>
              <a:rPr lang="en-GB" noProof="0" dirty="0"/>
              <a:t>s</a:t>
            </a:r>
            <a:r>
              <a:rPr lang="en-GB" noProof="0" dirty="0" smtClean="0"/>
              <a:t>ee description of the VM in </a:t>
            </a:r>
            <a:r>
              <a:rPr lang="en-GB" noProof="0" dirty="0" err="1" smtClean="0"/>
              <a:t>AppDB</a:t>
            </a:r>
            <a:r>
              <a:rPr lang="en-GB" noProof="0" dirty="0" smtClean="0"/>
              <a:t>)</a:t>
            </a:r>
          </a:p>
          <a:p>
            <a:pPr lvl="1"/>
            <a:r>
              <a:rPr lang="en-GB" noProof="0" dirty="0" smtClean="0"/>
              <a:t>You can inject more keys to other users with the user-data but adding it here makes it independent to errors of the user-data </a:t>
            </a:r>
            <a:r>
              <a:rPr lang="en-GB" noProof="0" dirty="0" smtClean="0">
                <a:sym typeface="Wingdings"/>
              </a:rPr>
              <a:t> access the VM to debug issues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0024128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smtClean="0"/>
              <a:t>User data in cloud-init</a:t>
            </a:r>
            <a:endParaRPr lang="en-GB" noProof="0"/>
          </a:p>
        </p:txBody>
      </p:sp>
      <p:sp>
        <p:nvSpPr>
          <p:cNvPr id="9" name="Marcador de contenido 8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GB" noProof="0" dirty="0" smtClean="0"/>
              <a:t>Some of the supported formats: </a:t>
            </a:r>
          </a:p>
          <a:p>
            <a:pPr lvl="1"/>
            <a:r>
              <a:rPr lang="en-GB" noProof="0" dirty="0" smtClean="0">
                <a:solidFill>
                  <a:schemeClr val="accent2">
                    <a:lumMod val="75000"/>
                  </a:schemeClr>
                </a:solidFill>
              </a:rPr>
              <a:t>user script: </a:t>
            </a:r>
            <a:r>
              <a:rPr lang="en-GB" noProof="0" dirty="0" smtClean="0"/>
              <a:t>execute it. (begins with #!) </a:t>
            </a:r>
            <a:r>
              <a:rPr lang="en-GB" noProof="0" dirty="0" smtClean="0">
                <a:sym typeface="Wingdings" panose="05000000000000000000" pitchFamily="2" charset="2"/>
              </a:rPr>
              <a:t> Next slide</a:t>
            </a:r>
            <a:endParaRPr lang="en-GB" noProof="0" dirty="0" smtClean="0"/>
          </a:p>
          <a:p>
            <a:pPr lvl="1"/>
            <a:r>
              <a:rPr lang="en-GB" noProof="0" dirty="0" smtClean="0">
                <a:solidFill>
                  <a:schemeClr val="accent2">
                    <a:lumMod val="75000"/>
                  </a:schemeClr>
                </a:solidFill>
              </a:rPr>
              <a:t>Cloud </a:t>
            </a:r>
            <a:r>
              <a:rPr lang="en-GB" noProof="0" dirty="0" err="1" smtClean="0">
                <a:solidFill>
                  <a:schemeClr val="accent2">
                    <a:lumMod val="75000"/>
                  </a:schemeClr>
                </a:solidFill>
              </a:rPr>
              <a:t>Config</a:t>
            </a:r>
            <a:r>
              <a:rPr lang="en-GB" noProof="0" dirty="0" smtClean="0">
                <a:solidFill>
                  <a:schemeClr val="accent2">
                    <a:lumMod val="75000"/>
                  </a:schemeClr>
                </a:solidFill>
              </a:rPr>
              <a:t> Data:</a:t>
            </a:r>
            <a:r>
              <a:rPr lang="en-GB" noProof="0" dirty="0" smtClean="0"/>
              <a:t> cloud-</a:t>
            </a:r>
            <a:r>
              <a:rPr lang="en-GB" noProof="0" dirty="0" err="1" smtClean="0"/>
              <a:t>config</a:t>
            </a:r>
            <a:r>
              <a:rPr lang="en-GB" noProof="0" dirty="0" smtClean="0"/>
              <a:t> is the simplest way to accomplish some things via user-data. Using cloud-</a:t>
            </a:r>
            <a:r>
              <a:rPr lang="en-GB" noProof="0" dirty="0" err="1" smtClean="0"/>
              <a:t>config</a:t>
            </a:r>
            <a:r>
              <a:rPr lang="en-GB" noProof="0" dirty="0" smtClean="0"/>
              <a:t> syntax, the user can specify certain things in a human friendly format. (begins with #cloud-</a:t>
            </a:r>
            <a:r>
              <a:rPr lang="en-GB" noProof="0" dirty="0" err="1" smtClean="0"/>
              <a:t>config</a:t>
            </a:r>
            <a:r>
              <a:rPr lang="en-GB" noProof="0" dirty="0" smtClean="0"/>
              <a:t>) </a:t>
            </a:r>
          </a:p>
          <a:p>
            <a:pPr lvl="1"/>
            <a:r>
              <a:rPr lang="en-GB" noProof="0" dirty="0" smtClean="0">
                <a:solidFill>
                  <a:schemeClr val="accent2">
                    <a:lumMod val="75000"/>
                  </a:schemeClr>
                </a:solidFill>
              </a:rPr>
              <a:t>include file:</a:t>
            </a:r>
            <a:r>
              <a:rPr lang="en-GB" noProof="0" dirty="0" smtClean="0"/>
              <a:t> contains a list of </a:t>
            </a:r>
            <a:r>
              <a:rPr lang="en-GB" noProof="0" dirty="0" err="1" smtClean="0"/>
              <a:t>urls</a:t>
            </a:r>
            <a:r>
              <a:rPr lang="en-GB" noProof="0" dirty="0" smtClean="0"/>
              <a:t>, one per line. Each of the URLs will be read, and their content will be passed through this same set of rules. (begins with #include) </a:t>
            </a:r>
          </a:p>
          <a:p>
            <a:pPr lvl="1"/>
            <a:r>
              <a:rPr lang="en-GB" noProof="0" dirty="0" err="1" smtClean="0">
                <a:solidFill>
                  <a:schemeClr val="accent2">
                    <a:lumMod val="75000"/>
                  </a:schemeClr>
                </a:solidFill>
              </a:rPr>
              <a:t>gzipped</a:t>
            </a:r>
            <a:r>
              <a:rPr lang="en-GB" noProof="0" dirty="0" smtClean="0">
                <a:solidFill>
                  <a:schemeClr val="accent2">
                    <a:lumMod val="75000"/>
                  </a:schemeClr>
                </a:solidFill>
              </a:rPr>
              <a:t> content</a:t>
            </a:r>
            <a:r>
              <a:rPr lang="en-GB" noProof="0" dirty="0" smtClean="0"/>
              <a:t> </a:t>
            </a:r>
            <a:r>
              <a:rPr lang="en-GB" noProof="0" dirty="0" smtClean="0">
                <a:sym typeface="Wingdings"/>
              </a:rPr>
              <a:t></a:t>
            </a:r>
            <a:r>
              <a:rPr lang="en-GB" noProof="0" dirty="0" smtClean="0"/>
              <a:t> </a:t>
            </a:r>
            <a:r>
              <a:rPr lang="en-GB" noProof="0" dirty="0" err="1" smtClean="0"/>
              <a:t>uncompress</a:t>
            </a:r>
            <a:r>
              <a:rPr lang="en-GB" noProof="0" dirty="0" smtClean="0"/>
              <a:t> and use as it were not compressed. </a:t>
            </a:r>
          </a:p>
          <a:p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5271169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-171400"/>
            <a:ext cx="8784976" cy="850106"/>
          </a:xfrm>
        </p:spPr>
        <p:txBody>
          <a:bodyPr>
            <a:normAutofit fontScale="90000"/>
          </a:bodyPr>
          <a:lstStyle/>
          <a:p>
            <a:r>
              <a:rPr lang="en-GB" noProof="0" dirty="0" smtClean="0"/>
              <a:t>Deploy an app. into you VM with contextualisation</a:t>
            </a:r>
            <a:endParaRPr lang="en-GB" noProof="0" dirty="0"/>
          </a:p>
        </p:txBody>
      </p:sp>
      <p:sp>
        <p:nvSpPr>
          <p:cNvPr id="6" name="Marcador de contenido 2"/>
          <p:cNvSpPr>
            <a:spLocks noGrp="1"/>
          </p:cNvSpPr>
          <p:nvPr>
            <p:ph sz="half" idx="2"/>
          </p:nvPr>
        </p:nvSpPr>
        <p:spPr>
          <a:xfrm>
            <a:off x="467544" y="1628800"/>
            <a:ext cx="8424936" cy="1152128"/>
          </a:xfr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#!/bin/</a:t>
            </a:r>
            <a:r>
              <a:rPr lang="en-GB" sz="1800" noProof="0" dirty="0" err="1" smtClean="0">
                <a:latin typeface="Courier"/>
                <a:cs typeface="Courier"/>
              </a:rPr>
              <a:t>sh</a:t>
            </a:r>
            <a:endParaRPr lang="en-GB" sz="1800" noProof="0" dirty="0" smtClean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echo </a:t>
            </a:r>
            <a:r>
              <a:rPr lang="en-GB" sz="1800" noProof="0" dirty="0">
                <a:latin typeface="Courier"/>
                <a:cs typeface="Courier"/>
              </a:rPr>
              <a:t>"Hello World." &gt; /root/</a:t>
            </a:r>
            <a:r>
              <a:rPr lang="en-GB" sz="1800" noProof="0" dirty="0" smtClean="0">
                <a:latin typeface="Courier"/>
                <a:cs typeface="Courier"/>
              </a:rPr>
              <a:t>context.txt</a:t>
            </a: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echo "The time is now $(date -R)!" &gt;&gt; /root/context.txt</a:t>
            </a:r>
            <a:endParaRPr lang="en-GB" sz="1800" noProof="0" dirty="0">
              <a:latin typeface="Courier"/>
              <a:cs typeface="Courier"/>
            </a:endParaRPr>
          </a:p>
        </p:txBody>
      </p:sp>
      <p:sp>
        <p:nvSpPr>
          <p:cNvPr id="7" name="Marcador de contenido 2"/>
          <p:cNvSpPr txBox="1">
            <a:spLocks/>
          </p:cNvSpPr>
          <p:nvPr/>
        </p:nvSpPr>
        <p:spPr>
          <a:xfrm>
            <a:off x="467544" y="1125414"/>
            <a:ext cx="8424936" cy="158350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dirty="0" smtClean="0"/>
              <a:t>Create a simple script, called script.sh</a:t>
            </a:r>
            <a:endParaRPr lang="en-GB" dirty="0"/>
          </a:p>
        </p:txBody>
      </p:sp>
      <p:sp>
        <p:nvSpPr>
          <p:cNvPr id="8" name="Marcador de contenido 2"/>
          <p:cNvSpPr txBox="1">
            <a:spLocks/>
          </p:cNvSpPr>
          <p:nvPr/>
        </p:nvSpPr>
        <p:spPr>
          <a:xfrm>
            <a:off x="467544" y="3284314"/>
            <a:ext cx="8424936" cy="136882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dirty="0" smtClean="0">
                <a:latin typeface="Courier"/>
                <a:cs typeface="Courier"/>
              </a:rPr>
              <a:t>~$ </a:t>
            </a:r>
            <a:r>
              <a:rPr lang="en-US" sz="1800" dirty="0" err="1" smtClean="0">
                <a:latin typeface="Courier"/>
                <a:cs typeface="Courier"/>
              </a:rPr>
              <a:t>occi</a:t>
            </a:r>
            <a:r>
              <a:rPr lang="en-US" sz="1800" dirty="0" smtClean="0">
                <a:latin typeface="Courier"/>
                <a:cs typeface="Courier"/>
              </a:rPr>
              <a:t> </a:t>
            </a:r>
            <a:r>
              <a:rPr lang="en-US" sz="1800" dirty="0">
                <a:latin typeface="Courier"/>
                <a:cs typeface="Courier"/>
              </a:rPr>
              <a:t>-e $ENDPOINT -n x509 -X -x $X509_USER_PROXY \</a:t>
            </a:r>
          </a:p>
          <a:p>
            <a:pPr marL="0" indent="0">
              <a:buNone/>
            </a:pPr>
            <a:r>
              <a:rPr lang="en-US" sz="1800" dirty="0">
                <a:latin typeface="Courier"/>
                <a:cs typeface="Courier"/>
              </a:rPr>
              <a:t>        -a create -r compute  \</a:t>
            </a:r>
          </a:p>
          <a:p>
            <a:pPr marL="0" indent="0">
              <a:buNone/>
            </a:pPr>
            <a:r>
              <a:rPr lang="en-US" sz="1800" dirty="0">
                <a:latin typeface="Courier"/>
                <a:cs typeface="Courier"/>
              </a:rPr>
              <a:t>        [...]</a:t>
            </a:r>
          </a:p>
          <a:p>
            <a:pPr marL="0" indent="0">
              <a:buNone/>
            </a:pPr>
            <a:r>
              <a:rPr lang="en-US" sz="1800" dirty="0" smtClean="0">
                <a:latin typeface="Courier"/>
                <a:cs typeface="Courier"/>
              </a:rPr>
              <a:t>        --context </a:t>
            </a:r>
            <a:r>
              <a:rPr lang="en-US" sz="1800" dirty="0" err="1">
                <a:latin typeface="Courier"/>
                <a:cs typeface="Courier"/>
              </a:rPr>
              <a:t>user_data</a:t>
            </a:r>
            <a:r>
              <a:rPr lang="en-US" sz="1800" dirty="0">
                <a:latin typeface="Courier"/>
                <a:cs typeface="Courier"/>
              </a:rPr>
              <a:t>="file://$PWD/script.sh"</a:t>
            </a:r>
            <a:endParaRPr lang="en-GB" sz="1800" dirty="0">
              <a:latin typeface="Courier"/>
              <a:cs typeface="Courier"/>
            </a:endParaRPr>
          </a:p>
        </p:txBody>
      </p:sp>
      <p:sp>
        <p:nvSpPr>
          <p:cNvPr id="9" name="Marcador de contenido 2"/>
          <p:cNvSpPr txBox="1">
            <a:spLocks/>
          </p:cNvSpPr>
          <p:nvPr/>
        </p:nvSpPr>
        <p:spPr>
          <a:xfrm>
            <a:off x="467544" y="2780928"/>
            <a:ext cx="8424936" cy="158350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dirty="0" smtClean="0"/>
              <a:t>Instantiate VM</a:t>
            </a:r>
            <a:endParaRPr lang="en-GB" dirty="0"/>
          </a:p>
        </p:txBody>
      </p:sp>
      <p:sp>
        <p:nvSpPr>
          <p:cNvPr id="12" name="Marcador de contenido 2"/>
          <p:cNvSpPr txBox="1">
            <a:spLocks/>
          </p:cNvSpPr>
          <p:nvPr/>
        </p:nvSpPr>
        <p:spPr>
          <a:xfrm>
            <a:off x="467544" y="5157192"/>
            <a:ext cx="8424936" cy="136815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800" dirty="0">
                <a:latin typeface="Courier"/>
                <a:cs typeface="Courier"/>
              </a:rPr>
              <a:t>~$ </a:t>
            </a:r>
            <a:r>
              <a:rPr lang="en-GB" sz="1800" dirty="0" err="1">
                <a:latin typeface="Courier"/>
                <a:cs typeface="Courier"/>
              </a:rPr>
              <a:t>ssh</a:t>
            </a:r>
            <a:r>
              <a:rPr lang="en-GB" sz="1800" dirty="0">
                <a:latin typeface="Courier"/>
                <a:cs typeface="Courier"/>
              </a:rPr>
              <a:t> -</a:t>
            </a:r>
            <a:r>
              <a:rPr lang="en-GB" sz="1800" dirty="0" err="1">
                <a:latin typeface="Courier"/>
                <a:cs typeface="Courier"/>
              </a:rPr>
              <a:t>i</a:t>
            </a:r>
            <a:r>
              <a:rPr lang="en-GB" sz="1800" dirty="0">
                <a:latin typeface="Courier"/>
                <a:cs typeface="Courier"/>
              </a:rPr>
              <a:t> </a:t>
            </a:r>
            <a:r>
              <a:rPr lang="en-GB" sz="1800" dirty="0" err="1">
                <a:latin typeface="Courier"/>
                <a:cs typeface="Courier"/>
              </a:rPr>
              <a:t>test.key</a:t>
            </a:r>
            <a:r>
              <a:rPr lang="en-GB" sz="1800" dirty="0">
                <a:latin typeface="Courier"/>
                <a:cs typeface="Courier"/>
              </a:rPr>
              <a:t> ubuntu@155.210.71.129 "</a:t>
            </a:r>
            <a:r>
              <a:rPr lang="en-GB" sz="1800" dirty="0" err="1">
                <a:latin typeface="Courier"/>
                <a:cs typeface="Courier"/>
              </a:rPr>
              <a:t>sudo</a:t>
            </a:r>
            <a:r>
              <a:rPr lang="en-GB" sz="1800" dirty="0">
                <a:latin typeface="Courier"/>
                <a:cs typeface="Courier"/>
              </a:rPr>
              <a:t> </a:t>
            </a:r>
            <a:r>
              <a:rPr lang="en-GB" sz="1800" dirty="0" smtClean="0">
                <a:latin typeface="Courier"/>
                <a:cs typeface="Courier"/>
              </a:rPr>
              <a:t>cat /root/context.txt</a:t>
            </a:r>
            <a:r>
              <a:rPr lang="en-GB" sz="1800" dirty="0">
                <a:latin typeface="Courier"/>
                <a:cs typeface="Courier"/>
              </a:rPr>
              <a:t>"</a:t>
            </a:r>
          </a:p>
          <a:p>
            <a:pPr marL="0" indent="0">
              <a:buNone/>
            </a:pPr>
            <a:r>
              <a:rPr lang="en-GB" sz="1800" dirty="0">
                <a:latin typeface="Courier"/>
                <a:cs typeface="Courier"/>
              </a:rPr>
              <a:t>Hello World</a:t>
            </a:r>
          </a:p>
          <a:p>
            <a:pPr marL="0" indent="0">
              <a:buNone/>
            </a:pPr>
            <a:r>
              <a:rPr lang="en-GB" sz="1800" dirty="0">
                <a:latin typeface="Courier"/>
                <a:cs typeface="Courier"/>
              </a:rPr>
              <a:t>The time is now Sat, </a:t>
            </a:r>
            <a:r>
              <a:rPr lang="en-GB" sz="1800" dirty="0" smtClean="0">
                <a:latin typeface="Courier"/>
                <a:cs typeface="Courier"/>
              </a:rPr>
              <a:t>20 Jun 2015 18:</a:t>
            </a:r>
            <a:r>
              <a:rPr lang="en-GB" sz="1800" dirty="0">
                <a:latin typeface="Courier"/>
                <a:cs typeface="Courier"/>
              </a:rPr>
              <a:t>01:29 +0100</a:t>
            </a:r>
          </a:p>
        </p:txBody>
      </p:sp>
      <p:sp>
        <p:nvSpPr>
          <p:cNvPr id="13" name="Marcador de contenido 2"/>
          <p:cNvSpPr txBox="1">
            <a:spLocks/>
          </p:cNvSpPr>
          <p:nvPr/>
        </p:nvSpPr>
        <p:spPr>
          <a:xfrm>
            <a:off x="467544" y="4653806"/>
            <a:ext cx="8424936" cy="158350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dirty="0" smtClean="0"/>
              <a:t>Check results</a:t>
            </a:r>
            <a:endParaRPr lang="en-GB" dirty="0"/>
          </a:p>
        </p:txBody>
      </p:sp>
      <p:sp>
        <p:nvSpPr>
          <p:cNvPr id="10" name="TextBox 9"/>
          <p:cNvSpPr txBox="1"/>
          <p:nvPr/>
        </p:nvSpPr>
        <p:spPr>
          <a:xfrm>
            <a:off x="5436096" y="692696"/>
            <a:ext cx="3368614" cy="369332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EXAMPLE – NO NEED TO EXECUTE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30701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525" y="1196975"/>
            <a:ext cx="7380288" cy="324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Title 8"/>
          <p:cNvSpPr>
            <a:spLocks noGrp="1"/>
          </p:cNvSpPr>
          <p:nvPr>
            <p:ph type="title"/>
          </p:nvPr>
        </p:nvSpPr>
        <p:spPr>
          <a:xfrm>
            <a:off x="1331640" y="188640"/>
            <a:ext cx="7560840" cy="850106"/>
          </a:xfrm>
        </p:spPr>
        <p:txBody>
          <a:bodyPr>
            <a:normAutofit/>
          </a:bodyPr>
          <a:lstStyle/>
          <a:p>
            <a:r>
              <a:rPr lang="en-GB" altLang="en-US" sz="3600" dirty="0" smtClean="0">
                <a:latin typeface="Arial" charset="0"/>
                <a:ea typeface="ＭＳ Ｐゴシック" pitchFamily="34" charset="-128"/>
                <a:cs typeface="Arial" charset="0"/>
              </a:rPr>
              <a:t>‘Enabling Global Infrastructures’</a:t>
            </a:r>
          </a:p>
        </p:txBody>
      </p:sp>
      <p:sp>
        <p:nvSpPr>
          <p:cNvPr id="6149" name="Rectangle 1"/>
          <p:cNvSpPr>
            <a:spLocks noChangeArrowheads="1"/>
          </p:cNvSpPr>
          <p:nvPr/>
        </p:nvSpPr>
        <p:spPr bwMode="auto">
          <a:xfrm>
            <a:off x="179388" y="4676775"/>
            <a:ext cx="3960812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4625" indent="-174625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schemeClr val="tx1"/>
              </a:buClr>
            </a:pPr>
            <a:r>
              <a:rPr lang="en-GB" altLang="en-US" sz="1800" dirty="0">
                <a:solidFill>
                  <a:srgbClr val="0070C0"/>
                </a:solidFill>
              </a:rPr>
              <a:t>Distributed, federated </a:t>
            </a:r>
            <a:r>
              <a:rPr lang="en-GB" altLang="en-US" sz="1800" dirty="0"/>
              <a:t>storage and compute facilities</a:t>
            </a:r>
          </a:p>
          <a:p>
            <a:pPr eaLnBrk="1" hangingPunct="1">
              <a:spcBef>
                <a:spcPct val="0"/>
              </a:spcBef>
              <a:buClr>
                <a:schemeClr val="tx1"/>
              </a:buClr>
            </a:pPr>
            <a:r>
              <a:rPr lang="en-GB" altLang="en-US" sz="1800" dirty="0" smtClean="0">
                <a:solidFill>
                  <a:srgbClr val="0070C0"/>
                </a:solidFill>
              </a:rPr>
              <a:t>Compute platforms </a:t>
            </a:r>
            <a:r>
              <a:rPr lang="en-GB" altLang="en-US" sz="1800" dirty="0" smtClean="0"/>
              <a:t>(Grid, Cloud)</a:t>
            </a:r>
          </a:p>
          <a:p>
            <a:pPr eaLnBrk="1" hangingPunct="1">
              <a:spcBef>
                <a:spcPct val="0"/>
              </a:spcBef>
              <a:buClr>
                <a:schemeClr val="tx1"/>
              </a:buClr>
            </a:pPr>
            <a:r>
              <a:rPr lang="en-GB" altLang="en-US" sz="1800" dirty="0" smtClean="0"/>
              <a:t>Virtual </a:t>
            </a:r>
            <a:r>
              <a:rPr lang="en-GB" altLang="en-US" sz="1800" dirty="0"/>
              <a:t>Research Environments</a:t>
            </a:r>
          </a:p>
          <a:p>
            <a:pPr eaLnBrk="1" hangingPunct="1">
              <a:spcBef>
                <a:spcPct val="0"/>
              </a:spcBef>
              <a:buClr>
                <a:schemeClr val="tx1"/>
              </a:buClr>
            </a:pPr>
            <a:r>
              <a:rPr lang="en-GB" altLang="en-US" sz="1800" dirty="0">
                <a:solidFill>
                  <a:srgbClr val="0070C0"/>
                </a:solidFill>
              </a:rPr>
              <a:t>&gt; 200 user </a:t>
            </a:r>
            <a:r>
              <a:rPr lang="en-GB" altLang="en-US" sz="1800" dirty="0"/>
              <a:t>research projects</a:t>
            </a:r>
          </a:p>
        </p:txBody>
      </p:sp>
      <p:sp>
        <p:nvSpPr>
          <p:cNvPr id="6150" name="Rectangle 14"/>
          <p:cNvSpPr>
            <a:spLocks noChangeArrowheads="1"/>
          </p:cNvSpPr>
          <p:nvPr/>
        </p:nvSpPr>
        <p:spPr bwMode="auto">
          <a:xfrm>
            <a:off x="4067175" y="4687888"/>
            <a:ext cx="4187825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4625" indent="-174625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marL="0" indent="0" eaLnBrk="1" hangingPunct="1">
              <a:spcBef>
                <a:spcPct val="0"/>
              </a:spcBef>
              <a:buClr>
                <a:schemeClr val="tx1"/>
              </a:buClr>
              <a:buNone/>
            </a:pPr>
            <a:r>
              <a:rPr lang="en-US" altLang="en-US" sz="1800" dirty="0" smtClean="0"/>
              <a:t>Total capacity:</a:t>
            </a:r>
            <a:endParaRPr lang="en-GB" altLang="en-US" sz="1800" dirty="0" smtClean="0"/>
          </a:p>
          <a:p>
            <a:pPr eaLnBrk="1" hangingPunct="1">
              <a:spcBef>
                <a:spcPct val="0"/>
              </a:spcBef>
              <a:buClr>
                <a:schemeClr val="tx1"/>
              </a:buClr>
            </a:pPr>
            <a:r>
              <a:rPr lang="en-GB" altLang="en-US" sz="1800" dirty="0" smtClean="0">
                <a:solidFill>
                  <a:schemeClr val="accent1"/>
                </a:solidFill>
              </a:rPr>
              <a:t>340</a:t>
            </a:r>
            <a:r>
              <a:rPr lang="en-GB" altLang="en-US" sz="1800" dirty="0" smtClean="0"/>
              <a:t> </a:t>
            </a:r>
            <a:r>
              <a:rPr lang="en-GB" altLang="en-US" sz="1800" dirty="0"/>
              <a:t>resource centres in </a:t>
            </a:r>
            <a:r>
              <a:rPr lang="en-GB" altLang="en-US" sz="1800" dirty="0" smtClean="0">
                <a:solidFill>
                  <a:schemeClr val="accent1"/>
                </a:solidFill>
              </a:rPr>
              <a:t>54</a:t>
            </a:r>
            <a:r>
              <a:rPr lang="en-GB" altLang="en-US" sz="1800" dirty="0" smtClean="0"/>
              <a:t> </a:t>
            </a:r>
            <a:r>
              <a:rPr lang="en-GB" altLang="en-US" sz="1800" dirty="0"/>
              <a:t>countries</a:t>
            </a:r>
            <a:endParaRPr lang="en-GB" altLang="en-US" sz="1800" dirty="0">
              <a:solidFill>
                <a:schemeClr val="accent1"/>
              </a:solidFill>
            </a:endParaRPr>
          </a:p>
          <a:p>
            <a:pPr eaLnBrk="1" hangingPunct="1">
              <a:spcBef>
                <a:spcPct val="0"/>
              </a:spcBef>
              <a:buClr>
                <a:schemeClr val="tx1"/>
              </a:buClr>
            </a:pPr>
            <a:r>
              <a:rPr lang="en-GB" altLang="en-US" sz="1800" dirty="0" smtClean="0">
                <a:solidFill>
                  <a:schemeClr val="accent1"/>
                </a:solidFill>
              </a:rPr>
              <a:t>550,000</a:t>
            </a:r>
            <a:r>
              <a:rPr lang="en-GB" altLang="en-US" sz="1800" dirty="0" smtClean="0"/>
              <a:t> </a:t>
            </a:r>
            <a:r>
              <a:rPr lang="en-GB" altLang="en-US" sz="1800" dirty="0"/>
              <a:t>logical CPU cores</a:t>
            </a:r>
          </a:p>
          <a:p>
            <a:pPr eaLnBrk="1" hangingPunct="1">
              <a:spcBef>
                <a:spcPct val="0"/>
              </a:spcBef>
              <a:buClr>
                <a:schemeClr val="tx1"/>
              </a:buClr>
            </a:pPr>
            <a:r>
              <a:rPr lang="en-GB" altLang="en-US" sz="1800" dirty="0" smtClean="0">
                <a:solidFill>
                  <a:schemeClr val="accent1"/>
                </a:solidFill>
              </a:rPr>
              <a:t>290 </a:t>
            </a:r>
            <a:r>
              <a:rPr lang="en-GB" altLang="en-US" sz="1800" dirty="0">
                <a:solidFill>
                  <a:schemeClr val="accent1"/>
                </a:solidFill>
              </a:rPr>
              <a:t>PB </a:t>
            </a:r>
            <a:r>
              <a:rPr lang="en-GB" altLang="en-US" sz="1800" dirty="0"/>
              <a:t>disk, </a:t>
            </a:r>
            <a:r>
              <a:rPr lang="en-GB" altLang="en-US" sz="1800" dirty="0">
                <a:solidFill>
                  <a:schemeClr val="accent1"/>
                </a:solidFill>
              </a:rPr>
              <a:t>180 PB </a:t>
            </a:r>
            <a:r>
              <a:rPr lang="en-GB" altLang="en-US" sz="1800" dirty="0"/>
              <a:t>tape</a:t>
            </a:r>
          </a:p>
          <a:p>
            <a:pPr eaLnBrk="1" hangingPunct="1">
              <a:spcBef>
                <a:spcPct val="0"/>
              </a:spcBef>
              <a:buClr>
                <a:schemeClr val="tx1"/>
              </a:buClr>
            </a:pPr>
            <a:endParaRPr lang="en-GB" altLang="en-US" sz="1800" dirty="0">
              <a:solidFill>
                <a:schemeClr val="accent1"/>
              </a:solidFill>
            </a:endParaRPr>
          </a:p>
        </p:txBody>
      </p:sp>
      <p:sp>
        <p:nvSpPr>
          <p:cNvPr id="3" name="Rectangular Callout 2"/>
          <p:cNvSpPr/>
          <p:nvPr/>
        </p:nvSpPr>
        <p:spPr>
          <a:xfrm rot="20697230">
            <a:off x="224972" y="3315479"/>
            <a:ext cx="1491642" cy="1114425"/>
          </a:xfrm>
          <a:prstGeom prst="wedgeRectCallout">
            <a:avLst>
              <a:gd name="adj1" fmla="val 66085"/>
              <a:gd name="adj2" fmla="val -24305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r>
              <a:rPr lang="en-GB" sz="1600" dirty="0" smtClean="0">
                <a:solidFill>
                  <a:srgbClr val="FF0000"/>
                </a:solidFill>
              </a:rPr>
              <a:t>Community SLAs</a:t>
            </a:r>
            <a:br>
              <a:rPr lang="en-GB" sz="1600" dirty="0" smtClean="0">
                <a:solidFill>
                  <a:srgbClr val="FF0000"/>
                </a:solidFill>
              </a:rPr>
            </a:br>
            <a:r>
              <a:rPr lang="en-GB" sz="1600" dirty="0" smtClean="0">
                <a:solidFill>
                  <a:srgbClr val="FF0000"/>
                </a:solidFill>
              </a:rPr>
              <a:t>Provider</a:t>
            </a:r>
            <a:r>
              <a:rPr lang="en-GB" sz="1600" dirty="0">
                <a:solidFill>
                  <a:srgbClr val="FF0000"/>
                </a:solidFill>
              </a:rPr>
              <a:t> </a:t>
            </a:r>
            <a:r>
              <a:rPr lang="en-GB" sz="1600" dirty="0" smtClean="0">
                <a:solidFill>
                  <a:srgbClr val="FF0000"/>
                </a:solidFill>
              </a:rPr>
              <a:t>OLAs</a:t>
            </a:r>
            <a:endParaRPr lang="en-GB" sz="1600" dirty="0">
              <a:solidFill>
                <a:srgbClr val="FF0000"/>
              </a:solidFill>
            </a:endParaRPr>
          </a:p>
        </p:txBody>
      </p:sp>
      <p:pic>
        <p:nvPicPr>
          <p:cNvPr id="6152" name="Picture 6" descr="Home">
            <a:hlinkClick r:id="rId4" tooltip="Home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50" y="1531938"/>
            <a:ext cx="835025" cy="312737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6153" name="Picture 1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8163" y="1196975"/>
            <a:ext cx="909637" cy="2460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6154" name="Picture 1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5325" y="1916113"/>
            <a:ext cx="595313" cy="5048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5" name="Picture 11" descr="http://t1.gstatic.com/images?q=tbn:ANd9GcT14FKGy2ayk7SlcrTKubTR7SHESedTwIvPM742WwyqJhXt52ztbEgqzs8xVA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50" y="3644900"/>
            <a:ext cx="863600" cy="2936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6" name="Picture 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8325" y="4040188"/>
            <a:ext cx="776288" cy="6127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7" name="Picture 1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6900" y="4724400"/>
            <a:ext cx="747713" cy="4556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8" name="Bildobjekt 8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6438" y="5229225"/>
            <a:ext cx="49688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9" name="Picture 1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1838" y="3049588"/>
            <a:ext cx="485775" cy="523875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99CC"/>
                </a:solidFill>
              </a14:hiddenFill>
            </a:ext>
          </a:extLst>
        </p:spPr>
      </p:pic>
      <p:sp>
        <p:nvSpPr>
          <p:cNvPr id="6160" name="TextBox 5"/>
          <p:cNvSpPr txBox="1">
            <a:spLocks noChangeArrowheads="1"/>
          </p:cNvSpPr>
          <p:nvPr/>
        </p:nvSpPr>
        <p:spPr bwMode="auto">
          <a:xfrm>
            <a:off x="8388350" y="5508625"/>
            <a:ext cx="2984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b="1"/>
              <a:t>.</a:t>
            </a:r>
            <a:endParaRPr lang="en-GB" altLang="en-US" b="1"/>
          </a:p>
        </p:txBody>
      </p:sp>
      <p:sp>
        <p:nvSpPr>
          <p:cNvPr id="6161" name="TextBox 17"/>
          <p:cNvSpPr txBox="1">
            <a:spLocks noChangeArrowheads="1"/>
          </p:cNvSpPr>
          <p:nvPr/>
        </p:nvSpPr>
        <p:spPr bwMode="auto">
          <a:xfrm>
            <a:off x="8388350" y="5661025"/>
            <a:ext cx="2984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b="1"/>
              <a:t>.</a:t>
            </a:r>
            <a:endParaRPr lang="en-GB" altLang="en-US" b="1"/>
          </a:p>
        </p:txBody>
      </p:sp>
      <p:sp>
        <p:nvSpPr>
          <p:cNvPr id="6162" name="TextBox 18"/>
          <p:cNvSpPr txBox="1">
            <a:spLocks noChangeArrowheads="1"/>
          </p:cNvSpPr>
          <p:nvPr/>
        </p:nvSpPr>
        <p:spPr bwMode="auto">
          <a:xfrm>
            <a:off x="8388350" y="5795963"/>
            <a:ext cx="298450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b="1"/>
              <a:t>.</a:t>
            </a:r>
            <a:endParaRPr lang="en-GB" altLang="en-US" b="1"/>
          </a:p>
        </p:txBody>
      </p:sp>
      <p:pic>
        <p:nvPicPr>
          <p:cNvPr id="6163" name="Picture 2" descr="C:\Users\Salvatore Pinto\Desktop\logo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1838" y="2492375"/>
            <a:ext cx="5048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45436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smtClean="0"/>
              <a:t>cloud-config </a:t>
            </a:r>
            <a:endParaRPr lang="en-GB" noProof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r>
              <a:rPr lang="en-GB" dirty="0"/>
              <a:t>c</a:t>
            </a:r>
            <a:r>
              <a:rPr lang="en-GB" noProof="0" dirty="0" smtClean="0"/>
              <a:t>loud-</a:t>
            </a:r>
            <a:r>
              <a:rPr lang="en-GB" noProof="0" dirty="0" err="1" smtClean="0"/>
              <a:t>config</a:t>
            </a:r>
            <a:r>
              <a:rPr lang="en-GB" noProof="0" dirty="0" smtClean="0"/>
              <a:t> is cloud-</a:t>
            </a:r>
            <a:r>
              <a:rPr lang="en-GB" noProof="0" dirty="0" err="1" smtClean="0"/>
              <a:t>init</a:t>
            </a:r>
            <a:r>
              <a:rPr lang="en-GB" noProof="0" dirty="0" smtClean="0"/>
              <a:t> own configuration format </a:t>
            </a:r>
          </a:p>
          <a:p>
            <a:r>
              <a:rPr lang="en-GB" noProof="0" dirty="0" smtClean="0"/>
              <a:t>Uses YAML (invalid syntax will make the contextualization fail!) </a:t>
            </a:r>
          </a:p>
          <a:p>
            <a:r>
              <a:rPr lang="en-GB" noProof="0" dirty="0" smtClean="0"/>
              <a:t>Examples:</a:t>
            </a:r>
          </a:p>
          <a:p>
            <a:pPr lvl="1"/>
            <a:r>
              <a:rPr lang="en-GB" noProof="0" dirty="0" smtClean="0"/>
              <a:t>Create users and groups</a:t>
            </a:r>
          </a:p>
          <a:p>
            <a:pPr lvl="1"/>
            <a:r>
              <a:rPr lang="en-GB" noProof="0" dirty="0" smtClean="0"/>
              <a:t>apt-get upgrade should be run on first boot </a:t>
            </a:r>
          </a:p>
          <a:p>
            <a:pPr lvl="1"/>
            <a:r>
              <a:rPr lang="en-GB" noProof="0" dirty="0" smtClean="0"/>
              <a:t>Install packages</a:t>
            </a:r>
          </a:p>
          <a:p>
            <a:pPr lvl="1"/>
            <a:r>
              <a:rPr lang="en-GB" noProof="0" dirty="0" smtClean="0"/>
              <a:t>Run commands</a:t>
            </a:r>
          </a:p>
          <a:p>
            <a:pPr lvl="1"/>
            <a:r>
              <a:rPr lang="en-GB" noProof="0" dirty="0" smtClean="0"/>
              <a:t>…</a:t>
            </a:r>
          </a:p>
          <a:p>
            <a:r>
              <a:rPr lang="en-GB" noProof="0" dirty="0" smtClean="0"/>
              <a:t>cloud-</a:t>
            </a:r>
            <a:r>
              <a:rPr lang="en-GB" noProof="0" dirty="0" err="1" smtClean="0"/>
              <a:t>init</a:t>
            </a:r>
            <a:r>
              <a:rPr lang="en-GB" noProof="0" dirty="0" smtClean="0"/>
              <a:t> documentation contains examples for all the supported options: </a:t>
            </a:r>
            <a:r>
              <a:rPr lang="en-GB" noProof="0" dirty="0" smtClean="0">
                <a:hlinkClick r:id="rId2"/>
              </a:rPr>
              <a:t>http://cloudinit.readthedocs.org/</a:t>
            </a:r>
            <a:r>
              <a:rPr lang="en-GB" noProof="0" dirty="0" smtClean="0"/>
              <a:t> </a:t>
            </a:r>
          </a:p>
          <a:p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0993320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smtClean="0"/>
              <a:t>Sample cloud-config file</a:t>
            </a:r>
            <a:endParaRPr lang="en-GB" noProof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/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>
            <a:normAutofit fontScale="92500" lnSpcReduction="20000"/>
          </a:bodyPr>
          <a:lstStyle/>
          <a:p>
            <a:pPr marL="0" indent="0">
              <a:buNone/>
            </a:pPr>
            <a:r>
              <a:rPr lang="en-GB" sz="1800" noProof="0" smtClean="0">
                <a:latin typeface="Courier"/>
                <a:cs typeface="Courier"/>
              </a:rPr>
              <a:t>#</a:t>
            </a:r>
            <a:r>
              <a:rPr lang="en-GB" sz="1800" noProof="0">
                <a:latin typeface="Courier"/>
                <a:cs typeface="Courier"/>
              </a:rPr>
              <a:t>cloud-config</a:t>
            </a:r>
          </a:p>
          <a:p>
            <a:pPr marL="0" indent="0">
              <a:buNone/>
            </a:pPr>
            <a:endParaRPr lang="en-GB" sz="1800" noProof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noProof="0">
                <a:latin typeface="Courier"/>
                <a:cs typeface="Courier"/>
              </a:rPr>
              <a:t>users:</a:t>
            </a:r>
          </a:p>
          <a:p>
            <a:pPr marL="0" indent="0">
              <a:buNone/>
            </a:pPr>
            <a:r>
              <a:rPr lang="en-GB" sz="1800" noProof="0">
                <a:latin typeface="Courier"/>
                <a:cs typeface="Courier"/>
              </a:rPr>
              <a:t>  - default</a:t>
            </a:r>
          </a:p>
          <a:p>
            <a:pPr marL="0" indent="0">
              <a:buNone/>
            </a:pPr>
            <a:r>
              <a:rPr lang="en-GB" sz="1800" noProof="0">
                <a:latin typeface="Courier"/>
                <a:cs typeface="Courier"/>
              </a:rPr>
              <a:t>  - name: </a:t>
            </a:r>
            <a:r>
              <a:rPr lang="en-GB" sz="1800" noProof="0" smtClean="0">
                <a:latin typeface="Courier"/>
                <a:cs typeface="Courier"/>
              </a:rPr>
              <a:t>myuser</a:t>
            </a:r>
            <a:endParaRPr lang="en-GB" sz="1800" noProof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noProof="0">
                <a:latin typeface="Courier"/>
                <a:cs typeface="Courier"/>
              </a:rPr>
              <a:t>    sudo: ALL=(ALL) NOPASSWD:ALL</a:t>
            </a:r>
          </a:p>
          <a:p>
            <a:pPr marL="0" indent="0">
              <a:buNone/>
            </a:pPr>
            <a:r>
              <a:rPr lang="en-GB" sz="1800" noProof="0">
                <a:latin typeface="Courier"/>
                <a:cs typeface="Courier"/>
              </a:rPr>
              <a:t>    lock-passwd: true</a:t>
            </a:r>
          </a:p>
          <a:p>
            <a:pPr marL="0" indent="0">
              <a:buNone/>
            </a:pPr>
            <a:r>
              <a:rPr lang="en-GB" sz="1800" noProof="0">
                <a:latin typeface="Courier"/>
                <a:cs typeface="Courier"/>
              </a:rPr>
              <a:t>    ssh-import-id: </a:t>
            </a:r>
            <a:r>
              <a:rPr lang="en-GB" sz="1800" noProof="0" smtClean="0">
                <a:latin typeface="Courier"/>
                <a:cs typeface="Courier"/>
              </a:rPr>
              <a:t>myuser</a:t>
            </a:r>
            <a:endParaRPr lang="en-GB" sz="1800" noProof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noProof="0">
                <a:latin typeface="Courier"/>
                <a:cs typeface="Courier"/>
              </a:rPr>
              <a:t>    shell: /bin/bash</a:t>
            </a:r>
          </a:p>
          <a:p>
            <a:pPr marL="0" indent="0">
              <a:buNone/>
            </a:pPr>
            <a:r>
              <a:rPr lang="en-GB" sz="1800" noProof="0">
                <a:latin typeface="Courier"/>
                <a:cs typeface="Courier"/>
              </a:rPr>
              <a:t>    ssh-authorized-keys:</a:t>
            </a:r>
          </a:p>
          <a:p>
            <a:pPr marL="0" indent="0">
              <a:buNone/>
            </a:pPr>
            <a:r>
              <a:rPr lang="en-GB" sz="1800" noProof="0">
                <a:latin typeface="Courier"/>
                <a:cs typeface="Courier"/>
              </a:rPr>
              <a:t>      - </a:t>
            </a:r>
            <a:r>
              <a:rPr lang="en-GB" sz="1800" noProof="0" smtClean="0">
                <a:latin typeface="Courier"/>
                <a:cs typeface="Courier"/>
              </a:rPr>
              <a:t>&lt;your key here&gt;</a:t>
            </a:r>
          </a:p>
          <a:p>
            <a:pPr marL="0" indent="0">
              <a:buNone/>
            </a:pPr>
            <a:endParaRPr lang="en-GB" sz="1800" noProof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noProof="0" smtClean="0">
                <a:latin typeface="Courier"/>
                <a:cs typeface="Courier"/>
              </a:rPr>
              <a:t>package_upgrade</a:t>
            </a:r>
            <a:r>
              <a:rPr lang="en-GB" sz="1800" noProof="0">
                <a:latin typeface="Courier"/>
                <a:cs typeface="Courier"/>
              </a:rPr>
              <a:t>: </a:t>
            </a:r>
            <a:r>
              <a:rPr lang="en-GB" sz="1800" noProof="0" smtClean="0">
                <a:latin typeface="Courier"/>
                <a:cs typeface="Courier"/>
              </a:rPr>
              <a:t>true</a:t>
            </a:r>
            <a:endParaRPr lang="en-GB" sz="1800" noProof="0">
              <a:latin typeface="Courier"/>
              <a:cs typeface="Courier"/>
            </a:endParaRPr>
          </a:p>
          <a:p>
            <a:pPr marL="0" indent="0">
              <a:buNone/>
            </a:pPr>
            <a:endParaRPr lang="en-GB" sz="1800" noProof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noProof="0">
                <a:latin typeface="Courier"/>
                <a:cs typeface="Courier"/>
              </a:rPr>
              <a:t>packages:</a:t>
            </a:r>
          </a:p>
          <a:p>
            <a:pPr marL="0" indent="0">
              <a:buNone/>
            </a:pPr>
            <a:r>
              <a:rPr lang="en-GB" sz="1800" noProof="0">
                <a:latin typeface="Courier"/>
                <a:cs typeface="Courier"/>
              </a:rPr>
              <a:t>  - ca-policy-egi-core</a:t>
            </a:r>
          </a:p>
          <a:p>
            <a:pPr marL="0" indent="0">
              <a:buNone/>
            </a:pPr>
            <a:r>
              <a:rPr lang="en-GB" sz="1800" noProof="0">
                <a:latin typeface="Courier"/>
                <a:cs typeface="Courier"/>
              </a:rPr>
              <a:t>  - occi-cli</a:t>
            </a:r>
          </a:p>
          <a:p>
            <a:pPr marL="0" indent="0">
              <a:buNone/>
            </a:pPr>
            <a:r>
              <a:rPr lang="en-GB" sz="1800" noProof="0">
                <a:latin typeface="Courier"/>
                <a:cs typeface="Courier"/>
              </a:rPr>
              <a:t>  - voms-</a:t>
            </a:r>
            <a:r>
              <a:rPr lang="en-GB" sz="1800" noProof="0" smtClean="0">
                <a:latin typeface="Courier"/>
                <a:cs typeface="Courier"/>
              </a:rPr>
              <a:t>clients</a:t>
            </a:r>
            <a:endParaRPr lang="en-GB" sz="1800" noProof="0">
              <a:latin typeface="Courier"/>
              <a:cs typeface="Courier"/>
            </a:endParaRPr>
          </a:p>
        </p:txBody>
      </p:sp>
      <p:sp>
        <p:nvSpPr>
          <p:cNvPr id="4" name="Llamada con línea 1 3"/>
          <p:cNvSpPr/>
          <p:nvPr/>
        </p:nvSpPr>
        <p:spPr>
          <a:xfrm>
            <a:off x="3779912" y="980728"/>
            <a:ext cx="2232248" cy="792088"/>
          </a:xfrm>
          <a:prstGeom prst="borderCallout1">
            <a:avLst>
              <a:gd name="adj1" fmla="val 67846"/>
              <a:gd name="adj2" fmla="val -800"/>
              <a:gd name="adj3" fmla="val 61185"/>
              <a:gd name="adj4" fmla="val -62923"/>
            </a:avLst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Tells cloud-</a:t>
            </a:r>
            <a:r>
              <a:rPr lang="en-GB" dirty="0" err="1" smtClean="0"/>
              <a:t>init</a:t>
            </a:r>
            <a:r>
              <a:rPr lang="en-GB" dirty="0" smtClean="0"/>
              <a:t>  this is a cloud-</a:t>
            </a:r>
            <a:r>
              <a:rPr lang="en-GB" dirty="0" err="1" smtClean="0"/>
              <a:t>config</a:t>
            </a:r>
            <a:r>
              <a:rPr lang="en-GB" dirty="0" smtClean="0"/>
              <a:t> file </a:t>
            </a:r>
            <a:endParaRPr lang="en-GB" dirty="0"/>
          </a:p>
        </p:txBody>
      </p:sp>
      <p:sp>
        <p:nvSpPr>
          <p:cNvPr id="5" name="Llamada con línea 1 4"/>
          <p:cNvSpPr/>
          <p:nvPr/>
        </p:nvSpPr>
        <p:spPr>
          <a:xfrm>
            <a:off x="6372200" y="2132856"/>
            <a:ext cx="1944216" cy="720080"/>
          </a:xfrm>
          <a:prstGeom prst="borderCallout1">
            <a:avLst>
              <a:gd name="adj1" fmla="val 26048"/>
              <a:gd name="adj2" fmla="val 2479"/>
              <a:gd name="adj3" fmla="val 19289"/>
              <a:gd name="adj4" fmla="val -219189"/>
            </a:avLst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Configure default user (e.g. </a:t>
            </a:r>
            <a:r>
              <a:rPr lang="en-GB" dirty="0" err="1" smtClean="0"/>
              <a:t>ubuntu</a:t>
            </a:r>
            <a:r>
              <a:rPr lang="en-GB" dirty="0" smtClean="0"/>
              <a:t>)</a:t>
            </a:r>
            <a:endParaRPr lang="en-GB" dirty="0"/>
          </a:p>
        </p:txBody>
      </p:sp>
      <p:sp>
        <p:nvSpPr>
          <p:cNvPr id="6" name="Llamada con línea 1 5"/>
          <p:cNvSpPr/>
          <p:nvPr/>
        </p:nvSpPr>
        <p:spPr>
          <a:xfrm>
            <a:off x="5940152" y="3068960"/>
            <a:ext cx="2520280" cy="1224136"/>
          </a:xfrm>
          <a:prstGeom prst="borderCallout1">
            <a:avLst>
              <a:gd name="adj1" fmla="val 26477"/>
              <a:gd name="adj2" fmla="val 10433"/>
              <a:gd name="adj3" fmla="val 254"/>
              <a:gd name="adj4" fmla="val -86104"/>
            </a:avLst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Create a user called “</a:t>
            </a:r>
            <a:r>
              <a:rPr lang="en-GB" dirty="0" err="1" smtClean="0"/>
              <a:t>myuser</a:t>
            </a:r>
            <a:r>
              <a:rPr lang="en-GB" dirty="0" smtClean="0"/>
              <a:t>” able to </a:t>
            </a:r>
            <a:r>
              <a:rPr lang="en-GB" dirty="0" err="1" smtClean="0"/>
              <a:t>sudo</a:t>
            </a:r>
            <a:r>
              <a:rPr lang="en-GB" dirty="0" smtClean="0"/>
              <a:t> and with a </a:t>
            </a:r>
            <a:r>
              <a:rPr lang="en-GB" dirty="0" err="1" smtClean="0"/>
              <a:t>ssh</a:t>
            </a:r>
            <a:r>
              <a:rPr lang="en-GB" dirty="0" smtClean="0"/>
              <a:t> key</a:t>
            </a:r>
            <a:endParaRPr lang="en-GB" dirty="0"/>
          </a:p>
        </p:txBody>
      </p:sp>
      <p:sp>
        <p:nvSpPr>
          <p:cNvPr id="7" name="Llamada con línea 1 6"/>
          <p:cNvSpPr/>
          <p:nvPr/>
        </p:nvSpPr>
        <p:spPr>
          <a:xfrm>
            <a:off x="4427984" y="5517232"/>
            <a:ext cx="1944216" cy="720080"/>
          </a:xfrm>
          <a:prstGeom prst="borderCallout1">
            <a:avLst>
              <a:gd name="adj1" fmla="val 30427"/>
              <a:gd name="adj2" fmla="val 7344"/>
              <a:gd name="adj3" fmla="val 11677"/>
              <a:gd name="adj4" fmla="val -83528"/>
            </a:avLst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Install some packages</a:t>
            </a:r>
            <a:endParaRPr lang="en-GB" dirty="0"/>
          </a:p>
        </p:txBody>
      </p:sp>
      <p:sp>
        <p:nvSpPr>
          <p:cNvPr id="8" name="Llamada con línea 1 7"/>
          <p:cNvSpPr/>
          <p:nvPr/>
        </p:nvSpPr>
        <p:spPr>
          <a:xfrm>
            <a:off x="5400092" y="4509120"/>
            <a:ext cx="2016224" cy="864096"/>
          </a:xfrm>
          <a:prstGeom prst="borderCallout1">
            <a:avLst>
              <a:gd name="adj1" fmla="val 12668"/>
              <a:gd name="adj2" fmla="val 2614"/>
              <a:gd name="adj3" fmla="val 9580"/>
              <a:gd name="adj4" fmla="val -100528"/>
            </a:avLst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Run apt-get upgrade (or yum upgrade)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617112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smtClean="0"/>
              <a:t>What about Windows?</a:t>
            </a:r>
            <a:endParaRPr lang="en-GB" noProof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noProof="0" dirty="0"/>
              <a:t>cloud-</a:t>
            </a:r>
            <a:r>
              <a:rPr lang="en-GB" noProof="0" dirty="0" err="1"/>
              <a:t>init</a:t>
            </a:r>
            <a:r>
              <a:rPr lang="en-GB" noProof="0" dirty="0"/>
              <a:t> is </a:t>
            </a:r>
            <a:r>
              <a:rPr lang="en-GB" noProof="0" dirty="0" err="1"/>
              <a:t>linux</a:t>
            </a:r>
            <a:r>
              <a:rPr lang="en-GB" noProof="0" dirty="0"/>
              <a:t>-only, but</a:t>
            </a:r>
          </a:p>
          <a:p>
            <a:r>
              <a:rPr lang="en-GB" b="1" noProof="0" dirty="0" err="1" smtClean="0">
                <a:solidFill>
                  <a:schemeClr val="accent1"/>
                </a:solidFill>
              </a:rPr>
              <a:t>cloudbase</a:t>
            </a:r>
            <a:r>
              <a:rPr lang="en-GB" b="1" noProof="0" dirty="0" err="1">
                <a:solidFill>
                  <a:schemeClr val="accent1"/>
                </a:solidFill>
              </a:rPr>
              <a:t>-init</a:t>
            </a:r>
            <a:r>
              <a:rPr lang="en-GB" noProof="0" dirty="0"/>
              <a:t> can help!</a:t>
            </a:r>
          </a:p>
          <a:p>
            <a:r>
              <a:rPr lang="en-GB" noProof="0" dirty="0" smtClean="0"/>
              <a:t>Features:</a:t>
            </a:r>
          </a:p>
          <a:p>
            <a:pPr lvl="1"/>
            <a:r>
              <a:rPr lang="en-GB" noProof="0" dirty="0" smtClean="0"/>
              <a:t>setting hostname</a:t>
            </a:r>
          </a:p>
          <a:p>
            <a:pPr lvl="1"/>
            <a:r>
              <a:rPr lang="en-GB" noProof="0" dirty="0" smtClean="0"/>
              <a:t>user creation</a:t>
            </a:r>
          </a:p>
          <a:p>
            <a:pPr lvl="1"/>
            <a:r>
              <a:rPr lang="en-GB" noProof="0" dirty="0" smtClean="0"/>
              <a:t>group membership</a:t>
            </a:r>
          </a:p>
          <a:p>
            <a:pPr lvl="1"/>
            <a:r>
              <a:rPr lang="en-GB" noProof="0" dirty="0" smtClean="0"/>
              <a:t>static networking</a:t>
            </a:r>
          </a:p>
          <a:p>
            <a:pPr lvl="1"/>
            <a:r>
              <a:rPr lang="en-GB" noProof="0" dirty="0" smtClean="0"/>
              <a:t>SSH </a:t>
            </a:r>
            <a:r>
              <a:rPr lang="en-GB" noProof="0" dirty="0"/>
              <a:t>user's public </a:t>
            </a:r>
            <a:r>
              <a:rPr lang="en-GB" noProof="0" dirty="0" smtClean="0"/>
              <a:t>keys</a:t>
            </a:r>
          </a:p>
          <a:p>
            <a:pPr lvl="1"/>
            <a:r>
              <a:rPr lang="en-GB" noProof="0" dirty="0" err="1" smtClean="0"/>
              <a:t>user_data</a:t>
            </a:r>
            <a:r>
              <a:rPr lang="en-GB" noProof="0" dirty="0" smtClean="0"/>
              <a:t> </a:t>
            </a:r>
            <a:r>
              <a:rPr lang="en-GB" noProof="0" dirty="0"/>
              <a:t>custom scripts running in various shells (</a:t>
            </a:r>
            <a:r>
              <a:rPr lang="en-GB" noProof="0" dirty="0" err="1"/>
              <a:t>CMD.exe</a:t>
            </a:r>
            <a:r>
              <a:rPr lang="en-GB" noProof="0" dirty="0"/>
              <a:t> / </a:t>
            </a:r>
            <a:r>
              <a:rPr lang="en-GB" noProof="0" dirty="0" err="1"/>
              <a:t>Powershell</a:t>
            </a:r>
            <a:r>
              <a:rPr lang="en-GB" noProof="0" dirty="0"/>
              <a:t> / bash)</a:t>
            </a:r>
          </a:p>
        </p:txBody>
      </p:sp>
    </p:spTree>
    <p:extLst>
      <p:ext uri="{BB962C8B-B14F-4D97-AF65-F5344CB8AC3E}">
        <p14:creationId xmlns:p14="http://schemas.microsoft.com/office/powerpoint/2010/main" val="36788617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/>
              <a:t>c</a:t>
            </a:r>
            <a:r>
              <a:rPr lang="en-GB" noProof="0" smtClean="0"/>
              <a:t>loudbase-init</a:t>
            </a:r>
            <a:endParaRPr lang="en-GB" noProof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noProof="0" smtClean="0"/>
              <a:t>Installation:</a:t>
            </a:r>
          </a:p>
          <a:p>
            <a:pPr lvl="1"/>
            <a:r>
              <a:rPr lang="en-GB" noProof="0" smtClean="0"/>
              <a:t>Get installer at https: //github.com/stackforge/cloudbase-init#binaries</a:t>
            </a:r>
          </a:p>
          <a:p>
            <a:pPr lvl="1"/>
            <a:r>
              <a:rPr lang="en-GB" noProof="0" smtClean="0"/>
              <a:t>Installer can also execute sysprep if needed. </a:t>
            </a:r>
          </a:p>
          <a:p>
            <a:endParaRPr lang="en-GB" noProof="0" smtClean="0"/>
          </a:p>
          <a:p>
            <a:r>
              <a:rPr lang="en-GB" noProof="0" smtClean="0"/>
              <a:t>Contextualization </a:t>
            </a:r>
          </a:p>
          <a:p>
            <a:pPr lvl="1"/>
            <a:r>
              <a:rPr lang="en-GB" noProof="0" smtClean="0"/>
              <a:t>user-data can only be a script</a:t>
            </a:r>
          </a:p>
          <a:p>
            <a:pPr lvl="1"/>
            <a:r>
              <a:rPr lang="en-GB" noProof="0" smtClean="0"/>
              <a:t>but cloudbase-init will use all the meta-data (networking, hostname, keys)</a:t>
            </a:r>
          </a:p>
          <a:p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992185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1268761"/>
            <a:ext cx="9144000" cy="1440000"/>
          </a:xfrm>
        </p:spPr>
        <p:txBody>
          <a:bodyPr>
            <a:normAutofit/>
          </a:bodyPr>
          <a:lstStyle/>
          <a:p>
            <a:r>
              <a:rPr lang="en-GB" noProof="0" dirty="0" smtClean="0"/>
              <a:t>Exercise 3:</a:t>
            </a:r>
            <a:br>
              <a:rPr lang="en-GB" noProof="0" dirty="0" smtClean="0"/>
            </a:br>
            <a:r>
              <a:rPr lang="en-GB" sz="3600" noProof="0" dirty="0" smtClean="0"/>
              <a:t>Fractal application with contextualisation</a:t>
            </a:r>
            <a:endParaRPr lang="en-GB" sz="3600" noProof="0" dirty="0"/>
          </a:p>
        </p:txBody>
      </p:sp>
    </p:spTree>
    <p:extLst>
      <p:ext uri="{BB962C8B-B14F-4D97-AF65-F5344CB8AC3E}">
        <p14:creationId xmlns:p14="http://schemas.microsoft.com/office/powerpoint/2010/main" val="35483412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noProof="0"/>
              <a:t>F</a:t>
            </a:r>
            <a:r>
              <a:rPr lang="en-GB" noProof="0" smtClean="0"/>
              <a:t>ractal application on FedCloud</a:t>
            </a:r>
            <a:endParaRPr lang="en-GB" noProof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>
          <a:xfrm>
            <a:off x="467544" y="1268760"/>
            <a:ext cx="8424936" cy="4784400"/>
          </a:xfrm>
        </p:spPr>
        <p:txBody>
          <a:bodyPr/>
          <a:lstStyle/>
          <a:p>
            <a:r>
              <a:rPr lang="en-GB" dirty="0" smtClean="0"/>
              <a:t>Sample application borrowed from OpenStack</a:t>
            </a:r>
            <a:r>
              <a:rPr lang="en-GB" dirty="0"/>
              <a:t> </a:t>
            </a:r>
            <a:r>
              <a:rPr lang="en-GB" dirty="0" smtClean="0"/>
              <a:t>“First Application For OpenStack” tutorial*</a:t>
            </a:r>
          </a:p>
          <a:p>
            <a:r>
              <a:rPr lang="en-GB" dirty="0" smtClean="0"/>
              <a:t>Compute &amp; display fractals using a set of worker nodes that get the tasks using a queue service</a:t>
            </a:r>
          </a:p>
          <a:p>
            <a:pPr marL="0" indent="0">
              <a:buNone/>
            </a:pPr>
            <a:endParaRPr lang="en-GB" dirty="0" smtClean="0"/>
          </a:p>
          <a:p>
            <a:endParaRPr lang="en-GB" dirty="0"/>
          </a:p>
        </p:txBody>
      </p:sp>
      <p:sp>
        <p:nvSpPr>
          <p:cNvPr id="5" name="CuadroTexto 4"/>
          <p:cNvSpPr txBox="1"/>
          <p:nvPr/>
        </p:nvSpPr>
        <p:spPr>
          <a:xfrm>
            <a:off x="4716016" y="5858688"/>
            <a:ext cx="446449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/>
              <a:t>*Licensed </a:t>
            </a:r>
            <a:r>
              <a:rPr lang="en-GB" sz="1400" dirty="0"/>
              <a:t>under Creative Commons Attribution 3.0 License </a:t>
            </a:r>
            <a:r>
              <a:rPr lang="en-GB" sz="1400" u="sng" dirty="0"/>
              <a:t>http://</a:t>
            </a:r>
            <a:r>
              <a:rPr lang="en-GB" sz="1400" u="sng" dirty="0" err="1"/>
              <a:t>creativecommons.org</a:t>
            </a:r>
            <a:r>
              <a:rPr lang="en-GB" sz="1400" u="sng" dirty="0"/>
              <a:t>/licenses/by/3.0/</a:t>
            </a:r>
            <a:r>
              <a:rPr lang="en-GB" sz="1400" u="sng" dirty="0" err="1"/>
              <a:t>legalcode</a:t>
            </a:r>
            <a:r>
              <a:rPr lang="en-GB" sz="1400" u="sng" dirty="0"/>
              <a:t>.</a:t>
            </a:r>
            <a:endParaRPr lang="en-GB" sz="1400" dirty="0"/>
          </a:p>
          <a:p>
            <a:endParaRPr lang="en-GB" sz="1400" dirty="0"/>
          </a:p>
        </p:txBody>
      </p:sp>
      <p:pic>
        <p:nvPicPr>
          <p:cNvPr id="6" name="Imagen 5" descr="graphviz-b0cd07df8077c30b11085f23d62436b79d59789a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9386" y="3367083"/>
            <a:ext cx="5060926" cy="243818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5496" y="3515524"/>
            <a:ext cx="216023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9388" indent="-179388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rgbClr val="FF0000"/>
                </a:solidFill>
              </a:rPr>
              <a:t>A single binary includes all services. </a:t>
            </a:r>
          </a:p>
          <a:p>
            <a:pPr marL="179388" indent="-179388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rgbClr val="FF0000"/>
                </a:solidFill>
              </a:rPr>
              <a:t>Configuration is controllable with command-line parameters</a:t>
            </a:r>
            <a:endParaRPr lang="en-GB" sz="1600" dirty="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195735" y="3284984"/>
            <a:ext cx="5256585" cy="257370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r"/>
            <a:r>
              <a:rPr lang="en-US" dirty="0" smtClean="0">
                <a:solidFill>
                  <a:srgbClr val="4F85C3"/>
                </a:solidFill>
              </a:rPr>
              <a:t>VM1</a:t>
            </a:r>
            <a:endParaRPr lang="en-GB" dirty="0">
              <a:solidFill>
                <a:srgbClr val="4F85C3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668344" y="4941168"/>
            <a:ext cx="1152128" cy="91752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r"/>
            <a:r>
              <a:rPr lang="en-US" dirty="0" smtClean="0">
                <a:solidFill>
                  <a:srgbClr val="4F85C3"/>
                </a:solidFill>
              </a:rPr>
              <a:t>VM2</a:t>
            </a:r>
            <a:endParaRPr lang="en-GB" dirty="0">
              <a:solidFill>
                <a:srgbClr val="4F85C3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7740352" y="5301208"/>
            <a:ext cx="1008112" cy="50405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Worker</a:t>
            </a:r>
            <a:endParaRPr lang="en-GB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1" name="Straight Arrow Connector 10"/>
          <p:cNvCxnSpPr>
            <a:endCxn id="9" idx="1"/>
          </p:cNvCxnSpPr>
          <p:nvPr/>
        </p:nvCxnSpPr>
        <p:spPr>
          <a:xfrm>
            <a:off x="6948264" y="4725144"/>
            <a:ext cx="939723" cy="649881"/>
          </a:xfrm>
          <a:prstGeom prst="straightConnector1">
            <a:avLst/>
          </a:prstGeom>
          <a:ln w="19050">
            <a:solidFill>
              <a:srgbClr val="FFC000"/>
            </a:solidFill>
            <a:headEnd type="none" w="med" len="med"/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98810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547664" y="202630"/>
            <a:ext cx="7344816" cy="850106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Where to find contextualised VAs?</a:t>
            </a:r>
            <a:br>
              <a:rPr lang="en-GB" dirty="0" smtClean="0"/>
            </a:br>
            <a:r>
              <a:rPr lang="en-GB" u="sng" dirty="0" smtClean="0"/>
              <a:t>Software</a:t>
            </a:r>
            <a:r>
              <a:rPr lang="en-GB" dirty="0" smtClean="0"/>
              <a:t> Appliances in </a:t>
            </a:r>
            <a:r>
              <a:rPr lang="en-GB" dirty="0" err="1" smtClean="0"/>
              <a:t>AppDB</a:t>
            </a:r>
            <a:endParaRPr lang="en-GB" dirty="0"/>
          </a:p>
        </p:txBody>
      </p:sp>
      <p:pic>
        <p:nvPicPr>
          <p:cNvPr id="6" name="Marcador de contenido 5" descr="sa1.png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35" b="7935"/>
          <a:stretch>
            <a:fillRect/>
          </a:stretch>
        </p:blipFill>
        <p:spPr/>
      </p:pic>
      <p:pic>
        <p:nvPicPr>
          <p:cNvPr id="8" name="Imagen 7" descr="sa3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52936"/>
            <a:ext cx="9144000" cy="2473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76350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Workflow</a:t>
            </a:r>
            <a:endParaRPr lang="en-GB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>
          <a:xfrm>
            <a:off x="467544" y="1340768"/>
            <a:ext cx="8424936" cy="478440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GB" dirty="0" smtClean="0"/>
              <a:t>Get the Fractal VA details from </a:t>
            </a:r>
            <a:r>
              <a:rPr lang="en-GB" dirty="0" err="1" smtClean="0"/>
              <a:t>AppDB</a:t>
            </a:r>
            <a:endParaRPr lang="en-GB" dirty="0" smtClean="0"/>
          </a:p>
          <a:p>
            <a:pPr marL="514350" indent="-514350">
              <a:buFont typeface="+mj-lt"/>
              <a:buAutoNum type="arabicPeriod"/>
            </a:pPr>
            <a:r>
              <a:rPr lang="en-GB" dirty="0" smtClean="0"/>
              <a:t>Download contextualization script from </a:t>
            </a:r>
            <a:r>
              <a:rPr lang="en-GB" dirty="0" err="1" smtClean="0"/>
              <a:t>AppDB</a:t>
            </a:r>
            <a:endParaRPr lang="en-GB" dirty="0" smtClean="0"/>
          </a:p>
          <a:p>
            <a:pPr marL="514350" indent="-514350">
              <a:buFont typeface="+mj-lt"/>
              <a:buAutoNum type="arabicPeriod"/>
            </a:pPr>
            <a:r>
              <a:rPr lang="en-GB" dirty="0" smtClean="0"/>
              <a:t>Start a VM that holds the complete application, then generate a few fractals </a:t>
            </a:r>
            <a:r>
              <a:rPr lang="en-GB" dirty="0" smtClean="0">
                <a:sym typeface="Wingdings" panose="05000000000000000000" pitchFamily="2" charset="2"/>
              </a:rPr>
              <a:t> VM1</a:t>
            </a:r>
            <a:endParaRPr lang="en-GB" dirty="0" smtClean="0"/>
          </a:p>
          <a:p>
            <a:pPr marL="514350" indent="-514350">
              <a:buFont typeface="+mj-lt"/>
              <a:buAutoNum type="arabicPeriod"/>
            </a:pPr>
            <a:r>
              <a:rPr lang="en-GB" dirty="0" smtClean="0"/>
              <a:t>Modify the contextualization script for a worker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 smtClean="0"/>
              <a:t>Start a worker VM – it will listen on the queue service </a:t>
            </a:r>
            <a:r>
              <a:rPr lang="en-GB" dirty="0" smtClean="0">
                <a:sym typeface="Wingdings" panose="05000000000000000000" pitchFamily="2" charset="2"/>
              </a:rPr>
              <a:t> VM2</a:t>
            </a:r>
            <a:endParaRPr lang="en-GB" dirty="0" smtClean="0"/>
          </a:p>
          <a:p>
            <a:pPr marL="514350" indent="-514350">
              <a:buFont typeface="+mj-lt"/>
              <a:buAutoNum type="arabicPeriod"/>
            </a:pPr>
            <a:r>
              <a:rPr lang="en-GB" dirty="0" smtClean="0"/>
              <a:t>Create some more fractals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 smtClean="0"/>
              <a:t>Check that second worker also generated fractals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533120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Start Application</a:t>
            </a:r>
            <a:endParaRPr lang="en-GB" dirty="0"/>
          </a:p>
        </p:txBody>
      </p:sp>
      <p:sp>
        <p:nvSpPr>
          <p:cNvPr id="5" name="Marcador de contenido 2"/>
          <p:cNvSpPr>
            <a:spLocks noGrp="1"/>
          </p:cNvSpPr>
          <p:nvPr>
            <p:ph sz="half" idx="2"/>
          </p:nvPr>
        </p:nvSpPr>
        <p:spPr>
          <a:xfrm>
            <a:off x="467544" y="1341438"/>
            <a:ext cx="8424936" cy="4967882"/>
          </a:xfr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~$ OS_TPL=</a:t>
            </a:r>
            <a:r>
              <a:rPr lang="en-GB" sz="1800" dirty="0" smtClean="0">
                <a:solidFill>
                  <a:srgbClr val="FF0000"/>
                </a:solidFill>
                <a:latin typeface="Courier"/>
                <a:cs typeface="Courier"/>
              </a:rPr>
              <a:t>&lt;OCCI </a:t>
            </a:r>
            <a:r>
              <a:rPr lang="en-GB" sz="1800" dirty="0">
                <a:solidFill>
                  <a:srgbClr val="FF0000"/>
                </a:solidFill>
                <a:latin typeface="Courier"/>
                <a:cs typeface="Courier"/>
              </a:rPr>
              <a:t>ID from </a:t>
            </a:r>
            <a:r>
              <a:rPr lang="en-GB" sz="1800" dirty="0" err="1">
                <a:solidFill>
                  <a:srgbClr val="FF0000"/>
                </a:solidFill>
                <a:latin typeface="Courier"/>
                <a:cs typeface="Courier"/>
              </a:rPr>
              <a:t>AppDB</a:t>
            </a:r>
            <a:r>
              <a:rPr lang="en-GB" sz="1800" dirty="0">
                <a:solidFill>
                  <a:srgbClr val="FF0000"/>
                </a:solidFill>
                <a:latin typeface="Courier"/>
                <a:cs typeface="Courier"/>
              </a:rPr>
              <a:t>&gt;</a:t>
            </a:r>
            <a:endParaRPr lang="en-GB" sz="1800" noProof="0" dirty="0" smtClean="0">
              <a:latin typeface="Courier"/>
              <a:cs typeface="Courier"/>
            </a:endParaRPr>
          </a:p>
          <a:p>
            <a:pPr marL="0" indent="0">
              <a:buNone/>
            </a:pPr>
            <a:endParaRPr lang="en-GB" sz="1800" noProof="0" dirty="0" smtClean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~$ RESOURCE_TPL</a:t>
            </a:r>
            <a:r>
              <a:rPr lang="en-GB" sz="1800" dirty="0" smtClean="0">
                <a:latin typeface="Courier"/>
                <a:cs typeface="Courier"/>
              </a:rPr>
              <a:t>=</a:t>
            </a:r>
            <a:r>
              <a:rPr lang="en-GB" sz="1800" dirty="0" smtClean="0">
                <a:solidFill>
                  <a:srgbClr val="FF0000"/>
                </a:solidFill>
                <a:latin typeface="Courier"/>
                <a:cs typeface="Courier"/>
              </a:rPr>
              <a:t>&lt;Template </a:t>
            </a:r>
            <a:r>
              <a:rPr lang="en-GB" sz="1800" dirty="0">
                <a:solidFill>
                  <a:srgbClr val="FF0000"/>
                </a:solidFill>
                <a:latin typeface="Courier"/>
                <a:cs typeface="Courier"/>
              </a:rPr>
              <a:t>ID from </a:t>
            </a:r>
            <a:r>
              <a:rPr lang="en-GB" sz="1800" dirty="0" err="1">
                <a:solidFill>
                  <a:srgbClr val="FF0000"/>
                </a:solidFill>
                <a:latin typeface="Courier"/>
                <a:cs typeface="Courier"/>
              </a:rPr>
              <a:t>AppDB</a:t>
            </a:r>
            <a:r>
              <a:rPr lang="en-GB" sz="1800" dirty="0">
                <a:solidFill>
                  <a:srgbClr val="FF0000"/>
                </a:solidFill>
                <a:latin typeface="Courier"/>
                <a:cs typeface="Courier"/>
              </a:rPr>
              <a:t>&gt;</a:t>
            </a:r>
            <a:endParaRPr lang="en-GB" sz="1800" noProof="0" dirty="0" smtClean="0">
              <a:latin typeface="Courier"/>
              <a:cs typeface="Courier"/>
            </a:endParaRPr>
          </a:p>
          <a:p>
            <a:pPr marL="0" indent="0">
              <a:buNone/>
            </a:pPr>
            <a:endParaRPr lang="en-GB" sz="1800" dirty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smtClean="0">
                <a:latin typeface="Courier"/>
                <a:cs typeface="Courier"/>
              </a:rPr>
              <a:t>~$ curl -k </a:t>
            </a:r>
            <a:r>
              <a:rPr lang="en-GB" sz="1800" dirty="0" smtClean="0">
                <a:solidFill>
                  <a:srgbClr val="FF0000"/>
                </a:solidFill>
                <a:latin typeface="Courier"/>
                <a:cs typeface="Courier"/>
              </a:rPr>
              <a:t>&lt;context script URL from </a:t>
            </a:r>
            <a:r>
              <a:rPr lang="en-GB" sz="1800" dirty="0" err="1" smtClean="0">
                <a:solidFill>
                  <a:srgbClr val="FF0000"/>
                </a:solidFill>
                <a:latin typeface="Courier"/>
                <a:cs typeface="Courier"/>
              </a:rPr>
              <a:t>AppDB</a:t>
            </a:r>
            <a:r>
              <a:rPr lang="en-GB" sz="1800" dirty="0" smtClean="0">
                <a:solidFill>
                  <a:srgbClr val="FF0000"/>
                </a:solidFill>
                <a:latin typeface="Courier"/>
                <a:cs typeface="Courier"/>
              </a:rPr>
              <a:t>&gt;</a:t>
            </a:r>
            <a:r>
              <a:rPr lang="en-GB" sz="1800" dirty="0" smtClean="0">
                <a:latin typeface="Courier"/>
                <a:cs typeface="Courier"/>
              </a:rPr>
              <a:t> &gt; context.sh</a:t>
            </a:r>
            <a:endParaRPr lang="en-GB" sz="1800" noProof="0" dirty="0" smtClean="0">
              <a:latin typeface="Courier"/>
              <a:cs typeface="Courier"/>
            </a:endParaRPr>
          </a:p>
          <a:p>
            <a:pPr marL="0" indent="0">
              <a:buNone/>
            </a:pPr>
            <a:endParaRPr lang="en-GB" sz="1800" noProof="0" dirty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~$ </a:t>
            </a:r>
            <a:r>
              <a:rPr lang="en-GB" sz="1800" noProof="0" dirty="0" err="1" smtClean="0">
                <a:latin typeface="Courier"/>
                <a:cs typeface="Courier"/>
              </a:rPr>
              <a:t>occi</a:t>
            </a:r>
            <a:r>
              <a:rPr lang="en-GB" sz="1800" noProof="0" dirty="0" smtClean="0">
                <a:latin typeface="Courier"/>
                <a:cs typeface="Courier"/>
              </a:rPr>
              <a:t> --endpoint $ENDPOINT \</a:t>
            </a: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        --</a:t>
            </a:r>
            <a:r>
              <a:rPr lang="en-GB" sz="1800" noProof="0" dirty="0" err="1" smtClean="0">
                <a:latin typeface="Courier"/>
                <a:cs typeface="Courier"/>
              </a:rPr>
              <a:t>auth</a:t>
            </a:r>
            <a:r>
              <a:rPr lang="en-GB" sz="1800" noProof="0" dirty="0" smtClean="0">
                <a:latin typeface="Courier"/>
                <a:cs typeface="Courier"/>
              </a:rPr>
              <a:t> x509 --</a:t>
            </a:r>
            <a:r>
              <a:rPr lang="en-GB" sz="1800" noProof="0" dirty="0" err="1" smtClean="0">
                <a:latin typeface="Courier"/>
                <a:cs typeface="Courier"/>
              </a:rPr>
              <a:t>voms</a:t>
            </a:r>
            <a:r>
              <a:rPr lang="en-GB" sz="1800" noProof="0" dirty="0" smtClean="0">
                <a:latin typeface="Courier"/>
                <a:cs typeface="Courier"/>
              </a:rPr>
              <a:t> --user-cred $X509_USER_PROXY \</a:t>
            </a: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        --action create --resource compute \</a:t>
            </a: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        --</a:t>
            </a:r>
            <a:r>
              <a:rPr lang="en-GB" sz="1800" noProof="0" dirty="0" err="1" smtClean="0">
                <a:latin typeface="Courier"/>
                <a:cs typeface="Courier"/>
              </a:rPr>
              <a:t>mixin</a:t>
            </a:r>
            <a:r>
              <a:rPr lang="en-GB" sz="1800" noProof="0" dirty="0" smtClean="0">
                <a:latin typeface="Courier"/>
                <a:cs typeface="Courier"/>
              </a:rPr>
              <a:t> $RESOURCE_TPL --</a:t>
            </a:r>
            <a:r>
              <a:rPr lang="en-GB" sz="1800" noProof="0" dirty="0" err="1" smtClean="0">
                <a:latin typeface="Courier"/>
                <a:cs typeface="Courier"/>
              </a:rPr>
              <a:t>mixin</a:t>
            </a:r>
            <a:r>
              <a:rPr lang="en-GB" sz="1800" noProof="0" dirty="0" smtClean="0">
                <a:latin typeface="Courier"/>
                <a:cs typeface="Courier"/>
              </a:rPr>
              <a:t> $OS_TPL \</a:t>
            </a: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        --attribute </a:t>
            </a:r>
            <a:r>
              <a:rPr lang="en-GB" sz="1800" noProof="0" dirty="0" err="1" smtClean="0">
                <a:latin typeface="Courier"/>
                <a:cs typeface="Courier"/>
              </a:rPr>
              <a:t>occi.core.title</a:t>
            </a:r>
            <a:r>
              <a:rPr lang="en-GB" sz="1800" noProof="0" dirty="0" smtClean="0">
                <a:latin typeface="Courier"/>
                <a:cs typeface="Courier"/>
              </a:rPr>
              <a:t>=</a:t>
            </a:r>
            <a:r>
              <a:rPr lang="en-GB" sz="1800" dirty="0">
                <a:solidFill>
                  <a:schemeClr val="bg1"/>
                </a:solidFill>
                <a:latin typeface="Courier"/>
                <a:cs typeface="Courier"/>
              </a:rPr>
              <a:t>"</a:t>
            </a:r>
            <a:r>
              <a:rPr lang="en-GB" sz="1800" noProof="0" dirty="0" smtClean="0">
                <a:latin typeface="Courier"/>
                <a:cs typeface="Courier"/>
              </a:rPr>
              <a:t>fractal$(date +%s)" \</a:t>
            </a:r>
          </a:p>
          <a:p>
            <a:pPr marL="0" indent="0">
              <a:buNone/>
            </a:pP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        --context </a:t>
            </a:r>
            <a:r>
              <a:rPr lang="en-GB" sz="1800" dirty="0" err="1">
                <a:solidFill>
                  <a:schemeClr val="bg1"/>
                </a:solidFill>
                <a:latin typeface="Courier"/>
                <a:cs typeface="Courier"/>
              </a:rPr>
              <a:t>user_data</a:t>
            </a: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="file</a:t>
            </a:r>
            <a:r>
              <a:rPr lang="en-GB" sz="1800" dirty="0">
                <a:solidFill>
                  <a:schemeClr val="bg1"/>
                </a:solidFill>
                <a:latin typeface="Courier"/>
                <a:cs typeface="Courier"/>
              </a:rPr>
              <a:t>:///$PWD/</a:t>
            </a:r>
            <a:r>
              <a:rPr lang="en-GB" sz="1800" dirty="0" err="1" smtClean="0">
                <a:solidFill>
                  <a:schemeClr val="bg1"/>
                </a:solidFill>
                <a:latin typeface="Courier"/>
                <a:cs typeface="Courier"/>
              </a:rPr>
              <a:t>context.sh</a:t>
            </a: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" \</a:t>
            </a:r>
            <a:endParaRPr lang="en-GB" sz="1800" noProof="0" dirty="0" smtClean="0">
              <a:solidFill>
                <a:schemeClr val="bg1"/>
              </a:solidFill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noProof="0" dirty="0" smtClean="0">
                <a:solidFill>
                  <a:schemeClr val="bg1"/>
                </a:solidFill>
                <a:latin typeface="Courier"/>
                <a:cs typeface="Courier"/>
              </a:rPr>
              <a:t>        --context </a:t>
            </a:r>
            <a:r>
              <a:rPr lang="en-GB" sz="1800" noProof="0" dirty="0" err="1" smtClean="0">
                <a:solidFill>
                  <a:schemeClr val="bg1"/>
                </a:solidFill>
                <a:latin typeface="Courier"/>
                <a:cs typeface="Courier"/>
              </a:rPr>
              <a:t>public_key</a:t>
            </a:r>
            <a:r>
              <a:rPr lang="en-GB" sz="1800" noProof="0" dirty="0" smtClean="0">
                <a:solidFill>
                  <a:schemeClr val="bg1"/>
                </a:solidFill>
                <a:latin typeface="Courier"/>
                <a:cs typeface="Courier"/>
              </a:rPr>
              <a:t>="file:///$HOME/.</a:t>
            </a:r>
            <a:r>
              <a:rPr lang="en-GB" sz="1800" noProof="0" dirty="0" err="1" smtClean="0">
                <a:solidFill>
                  <a:schemeClr val="bg1"/>
                </a:solidFill>
                <a:latin typeface="Courier"/>
                <a:cs typeface="Courier"/>
              </a:rPr>
              <a:t>ssh</a:t>
            </a:r>
            <a:r>
              <a:rPr lang="en-GB" sz="1800" noProof="0" dirty="0" smtClean="0">
                <a:solidFill>
                  <a:schemeClr val="bg1"/>
                </a:solidFill>
                <a:latin typeface="Courier"/>
                <a:cs typeface="Courier"/>
              </a:rPr>
              <a:t>/</a:t>
            </a:r>
            <a:r>
              <a:rPr lang="en-GB" sz="1800" noProof="0" dirty="0" err="1" smtClean="0">
                <a:solidFill>
                  <a:schemeClr val="bg1"/>
                </a:solidFill>
                <a:latin typeface="Courier"/>
                <a:cs typeface="Courier"/>
              </a:rPr>
              <a:t>id_rsa.pub</a:t>
            </a:r>
            <a:r>
              <a:rPr lang="en-GB" sz="1800" noProof="0" dirty="0" smtClean="0">
                <a:solidFill>
                  <a:schemeClr val="bg1"/>
                </a:solidFill>
                <a:latin typeface="Courier"/>
                <a:cs typeface="Courier"/>
              </a:rPr>
              <a:t>"</a:t>
            </a:r>
          </a:p>
          <a:p>
            <a:pPr marL="0" indent="0">
              <a:buNone/>
            </a:pPr>
            <a:endParaRPr lang="en-GB" sz="1800" noProof="0" dirty="0" smtClean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~$ MASTER_ID=...</a:t>
            </a:r>
            <a:endParaRPr lang="en-GB" sz="1800" noProof="0" dirty="0">
              <a:latin typeface="Courier"/>
              <a:cs typeface="Courier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843808" y="5780112"/>
            <a:ext cx="3456384" cy="4572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Save the ID in an </a:t>
            </a:r>
            <a:r>
              <a:rPr lang="en-GB" dirty="0" err="1" smtClean="0"/>
              <a:t>Env</a:t>
            </a:r>
            <a:r>
              <a:rPr lang="en-GB" dirty="0" smtClean="0"/>
              <a:t>. variable</a:t>
            </a:r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4803713" y="1340768"/>
            <a:ext cx="2520280" cy="4572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From the Fractal VA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3760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 smtClean="0"/>
              <a:t>List and describe your VM instance</a:t>
            </a:r>
            <a:endParaRPr lang="en-GB" noProof="0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>
          <a:xfrm>
            <a:off x="467544" y="2277542"/>
            <a:ext cx="8424936" cy="1151458"/>
          </a:xfr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~$ </a:t>
            </a:r>
            <a:r>
              <a:rPr lang="en-GB" sz="1800" noProof="0" dirty="0" err="1" smtClean="0">
                <a:latin typeface="Courier"/>
                <a:cs typeface="Courier"/>
              </a:rPr>
              <a:t>occi</a:t>
            </a:r>
            <a:r>
              <a:rPr lang="en-GB" sz="1800" noProof="0" dirty="0" smtClean="0">
                <a:latin typeface="Courier"/>
                <a:cs typeface="Courier"/>
              </a:rPr>
              <a:t> --endpoint $ENDPOINT \</a:t>
            </a: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        --</a:t>
            </a:r>
            <a:r>
              <a:rPr lang="en-GB" sz="1800" noProof="0" dirty="0" err="1" smtClean="0">
                <a:latin typeface="Courier"/>
                <a:cs typeface="Courier"/>
              </a:rPr>
              <a:t>auth</a:t>
            </a:r>
            <a:r>
              <a:rPr lang="en-GB" sz="1800" noProof="0" dirty="0" smtClean="0">
                <a:latin typeface="Courier"/>
                <a:cs typeface="Courier"/>
              </a:rPr>
              <a:t> x509 --</a:t>
            </a:r>
            <a:r>
              <a:rPr lang="en-GB" sz="1800" noProof="0" dirty="0" err="1" smtClean="0">
                <a:latin typeface="Courier"/>
                <a:cs typeface="Courier"/>
              </a:rPr>
              <a:t>voms</a:t>
            </a:r>
            <a:r>
              <a:rPr lang="en-GB" sz="1800" noProof="0" dirty="0" smtClean="0">
                <a:latin typeface="Courier"/>
                <a:cs typeface="Courier"/>
              </a:rPr>
              <a:t> --user-cred $X509_USER_PROXY \</a:t>
            </a: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        --action list --resource compute</a:t>
            </a:r>
          </a:p>
        </p:txBody>
      </p:sp>
      <p:sp>
        <p:nvSpPr>
          <p:cNvPr id="5" name="Rectángulo 4"/>
          <p:cNvSpPr/>
          <p:nvPr/>
        </p:nvSpPr>
        <p:spPr>
          <a:xfrm>
            <a:off x="467544" y="4149080"/>
            <a:ext cx="8424936" cy="92333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GB" dirty="0">
                <a:latin typeface="Courier"/>
                <a:cs typeface="Courier"/>
              </a:rPr>
              <a:t>~$ </a:t>
            </a:r>
            <a:r>
              <a:rPr lang="en-GB" dirty="0" err="1">
                <a:latin typeface="Courier"/>
                <a:cs typeface="Courier"/>
              </a:rPr>
              <a:t>occi</a:t>
            </a:r>
            <a:r>
              <a:rPr lang="en-GB" dirty="0">
                <a:latin typeface="Courier"/>
                <a:cs typeface="Courier"/>
              </a:rPr>
              <a:t> --endpoint $ENDPOINT \</a:t>
            </a:r>
          </a:p>
          <a:p>
            <a:r>
              <a:rPr lang="en-GB" dirty="0">
                <a:latin typeface="Courier"/>
                <a:cs typeface="Courier"/>
              </a:rPr>
              <a:t>        --</a:t>
            </a:r>
            <a:r>
              <a:rPr lang="en-GB" dirty="0" err="1">
                <a:latin typeface="Courier"/>
                <a:cs typeface="Courier"/>
              </a:rPr>
              <a:t>auth</a:t>
            </a:r>
            <a:r>
              <a:rPr lang="en-GB" dirty="0">
                <a:latin typeface="Courier"/>
                <a:cs typeface="Courier"/>
              </a:rPr>
              <a:t> x509 --</a:t>
            </a:r>
            <a:r>
              <a:rPr lang="en-GB" dirty="0" err="1">
                <a:latin typeface="Courier"/>
                <a:cs typeface="Courier"/>
              </a:rPr>
              <a:t>voms</a:t>
            </a:r>
            <a:r>
              <a:rPr lang="en-GB" dirty="0">
                <a:latin typeface="Courier"/>
                <a:cs typeface="Courier"/>
              </a:rPr>
              <a:t> --user-cred $X509_USER_PROXY \</a:t>
            </a:r>
          </a:p>
          <a:p>
            <a:r>
              <a:rPr lang="en-GB" dirty="0">
                <a:latin typeface="Courier"/>
                <a:cs typeface="Courier"/>
              </a:rPr>
              <a:t>        --action describe --resource </a:t>
            </a:r>
            <a:r>
              <a:rPr lang="en-GB" dirty="0" smtClean="0">
                <a:latin typeface="Courier"/>
                <a:cs typeface="Courier"/>
              </a:rPr>
              <a:t>$MASTER_ID</a:t>
            </a:r>
            <a:endParaRPr lang="en-GB" dirty="0">
              <a:latin typeface="Courier"/>
              <a:cs typeface="Courier"/>
            </a:endParaRPr>
          </a:p>
        </p:txBody>
      </p:sp>
    </p:spTree>
    <p:extLst>
      <p:ext uri="{BB962C8B-B14F-4D97-AF65-F5344CB8AC3E}">
        <p14:creationId xmlns:p14="http://schemas.microsoft.com/office/powerpoint/2010/main" val="41292992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/>
        </p:nvSpPr>
        <p:spPr>
          <a:xfrm>
            <a:off x="648633" y="4653136"/>
            <a:ext cx="2627222" cy="74849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Cloud computing &amp; Key terms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359532" y="1230763"/>
            <a:ext cx="8640960" cy="3384376"/>
          </a:xfrm>
        </p:spPr>
        <p:txBody>
          <a:bodyPr/>
          <a:lstStyle/>
          <a:p>
            <a:r>
              <a:rPr lang="en-US" dirty="0" smtClean="0"/>
              <a:t>Services and solutions delivered and consumed in real time over the Internet</a:t>
            </a:r>
          </a:p>
          <a:p>
            <a:r>
              <a:rPr lang="en-US" dirty="0" smtClean="0"/>
              <a:t>(Some of the) benefits</a:t>
            </a:r>
          </a:p>
          <a:p>
            <a:pPr lvl="1"/>
            <a:r>
              <a:rPr lang="en-US" sz="2000" dirty="0" err="1" smtClean="0"/>
              <a:t>Virtualisation</a:t>
            </a:r>
            <a:r>
              <a:rPr lang="en-US" sz="2000" dirty="0" smtClean="0"/>
              <a:t> – Platform-independence; Self-servicing</a:t>
            </a:r>
          </a:p>
          <a:p>
            <a:pPr lvl="1"/>
            <a:r>
              <a:rPr lang="en-US" sz="2000" dirty="0" smtClean="0"/>
              <a:t>Scalability – ‘Pay-as-you-go’; Multi-tenant allocation</a:t>
            </a:r>
          </a:p>
          <a:p>
            <a:pPr lvl="1"/>
            <a:r>
              <a:rPr lang="en-US" sz="2000" dirty="0" smtClean="0"/>
              <a:t>Predictability – Versioning of VMs and </a:t>
            </a:r>
            <a:r>
              <a:rPr lang="en-US" sz="2000" dirty="0" err="1" smtClean="0"/>
              <a:t>contextualisation</a:t>
            </a:r>
            <a:r>
              <a:rPr lang="en-US" sz="2000" dirty="0" smtClean="0"/>
              <a:t> scripts</a:t>
            </a:r>
          </a:p>
          <a:p>
            <a:pPr lvl="1"/>
            <a:r>
              <a:rPr lang="en-US" sz="2000" dirty="0" smtClean="0"/>
              <a:t>Abstractions – IaaS, PaaS, SaaS</a:t>
            </a:r>
          </a:p>
          <a:p>
            <a:pPr lvl="1"/>
            <a:r>
              <a:rPr lang="en-US" sz="2000" dirty="0"/>
              <a:t>Open source – </a:t>
            </a:r>
            <a:r>
              <a:rPr lang="en-US" sz="2000" dirty="0" smtClean="0"/>
              <a:t>KVM, OpenStack</a:t>
            </a:r>
            <a:r>
              <a:rPr lang="en-US" sz="2000" dirty="0"/>
              <a:t>, </a:t>
            </a:r>
            <a:r>
              <a:rPr lang="en-US" sz="2000" dirty="0" err="1" smtClean="0"/>
              <a:t>OpenNebula</a:t>
            </a:r>
            <a:r>
              <a:rPr lang="en-US" sz="2000" dirty="0" smtClean="0"/>
              <a:t>, …</a:t>
            </a:r>
          </a:p>
          <a:p>
            <a:endParaRPr lang="en-GB" dirty="0"/>
          </a:p>
        </p:txBody>
      </p:sp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611560" y="4668015"/>
            <a:ext cx="3419310" cy="1713313"/>
            <a:chOff x="4384958" y="1611196"/>
            <a:chExt cx="5412625" cy="2680397"/>
          </a:xfrm>
        </p:grpSpPr>
        <p:sp>
          <p:nvSpPr>
            <p:cNvPr id="5" name="Rounded Rectangle 4"/>
            <p:cNvSpPr>
              <a:spLocks noChangeArrowheads="1"/>
            </p:cNvSpPr>
            <p:nvPr/>
          </p:nvSpPr>
          <p:spPr bwMode="auto">
            <a:xfrm>
              <a:off x="4384958" y="3276600"/>
              <a:ext cx="5412625" cy="533402"/>
            </a:xfrm>
            <a:prstGeom prst="roundRect">
              <a:avLst>
                <a:gd name="adj" fmla="val 16667"/>
              </a:avLst>
            </a:prstGeom>
            <a:solidFill>
              <a:srgbClr val="FFCC99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anchor="ctr"/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9pPr>
            </a:lstStyle>
            <a:p>
              <a:pPr algn="ctr" eaLnBrk="1" hangingPunct="1"/>
              <a:r>
                <a:rPr lang="en-US" altLang="en-US" sz="1400">
                  <a:solidFill>
                    <a:srgbClr val="C00000"/>
                  </a:solidFill>
                </a:rPr>
                <a:t>Hardware</a:t>
              </a:r>
            </a:p>
          </p:txBody>
        </p:sp>
        <p:sp>
          <p:nvSpPr>
            <p:cNvPr id="6" name="Rounded Rectangle 5"/>
            <p:cNvSpPr>
              <a:spLocks noChangeArrowheads="1"/>
            </p:cNvSpPr>
            <p:nvPr/>
          </p:nvSpPr>
          <p:spPr bwMode="auto">
            <a:xfrm>
              <a:off x="5750271" y="2144598"/>
              <a:ext cx="2738171" cy="457200"/>
            </a:xfrm>
            <a:prstGeom prst="roundRect">
              <a:avLst>
                <a:gd name="adj" fmla="val 16667"/>
              </a:avLst>
            </a:prstGeom>
            <a:solidFill>
              <a:srgbClr val="CCFF99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anchor="ctr"/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9pPr>
            </a:lstStyle>
            <a:p>
              <a:pPr algn="ctr" eaLnBrk="1" hangingPunct="1"/>
              <a:r>
                <a:rPr lang="en-US" altLang="en-US" sz="1400" dirty="0">
                  <a:solidFill>
                    <a:srgbClr val="C00000"/>
                  </a:solidFill>
                </a:rPr>
                <a:t>OS</a:t>
              </a:r>
            </a:p>
          </p:txBody>
        </p:sp>
        <p:sp>
          <p:nvSpPr>
            <p:cNvPr id="7" name="Rounded Rectangle 6"/>
            <p:cNvSpPr>
              <a:spLocks noChangeArrowheads="1"/>
            </p:cNvSpPr>
            <p:nvPr/>
          </p:nvSpPr>
          <p:spPr bwMode="auto">
            <a:xfrm>
              <a:off x="5750271" y="1611196"/>
              <a:ext cx="914401" cy="457202"/>
            </a:xfrm>
            <a:prstGeom prst="roundRect">
              <a:avLst>
                <a:gd name="adj" fmla="val 16667"/>
              </a:avLst>
            </a:prstGeom>
            <a:solidFill>
              <a:schemeClr val="accent3">
                <a:lumMod val="40000"/>
                <a:lumOff val="6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anchor="ctr"/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9pPr>
            </a:lstStyle>
            <a:p>
              <a:pPr algn="ctr" eaLnBrk="1" hangingPunct="1"/>
              <a:r>
                <a:rPr lang="en-US" altLang="en-US" sz="1400" dirty="0">
                  <a:solidFill>
                    <a:srgbClr val="C00000"/>
                  </a:solidFill>
                </a:rPr>
                <a:t>App</a:t>
              </a:r>
            </a:p>
          </p:txBody>
        </p:sp>
        <p:sp>
          <p:nvSpPr>
            <p:cNvPr id="8" name="Rounded Rectangle 7"/>
            <p:cNvSpPr>
              <a:spLocks noChangeArrowheads="1"/>
            </p:cNvSpPr>
            <p:nvPr/>
          </p:nvSpPr>
          <p:spPr bwMode="auto">
            <a:xfrm>
              <a:off x="6662156" y="1611196"/>
              <a:ext cx="914401" cy="457200"/>
            </a:xfrm>
            <a:prstGeom prst="roundRect">
              <a:avLst>
                <a:gd name="adj" fmla="val 16667"/>
              </a:avLst>
            </a:prstGeom>
            <a:solidFill>
              <a:schemeClr val="bg1">
                <a:lumMod val="85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anchor="ctr"/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9pPr>
            </a:lstStyle>
            <a:p>
              <a:pPr algn="ctr" eaLnBrk="1" hangingPunct="1"/>
              <a:r>
                <a:rPr lang="en-US" altLang="en-US" sz="1400" dirty="0" smtClean="0">
                  <a:solidFill>
                    <a:srgbClr val="C00000"/>
                  </a:solidFill>
                </a:rPr>
                <a:t>App</a:t>
              </a:r>
              <a:endParaRPr lang="en-US" altLang="en-US" sz="1400" dirty="0">
                <a:solidFill>
                  <a:srgbClr val="C00000"/>
                </a:solidFill>
              </a:endParaRPr>
            </a:p>
          </p:txBody>
        </p:sp>
        <p:sp>
          <p:nvSpPr>
            <p:cNvPr id="9" name="Rounded Rectangle 8"/>
            <p:cNvSpPr>
              <a:spLocks noChangeArrowheads="1"/>
            </p:cNvSpPr>
            <p:nvPr/>
          </p:nvSpPr>
          <p:spPr bwMode="auto">
            <a:xfrm>
              <a:off x="7574041" y="1611196"/>
              <a:ext cx="914401" cy="457200"/>
            </a:xfrm>
            <a:prstGeom prst="roundRect">
              <a:avLst>
                <a:gd name="adj" fmla="val 16667"/>
              </a:avLst>
            </a:prstGeom>
            <a:solidFill>
              <a:schemeClr val="tx2">
                <a:lumMod val="20000"/>
                <a:lumOff val="8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anchor="ctr"/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9pPr>
            </a:lstStyle>
            <a:p>
              <a:pPr algn="ctr" eaLnBrk="1" hangingPunct="1"/>
              <a:r>
                <a:rPr lang="en-US" altLang="en-US" sz="1400">
                  <a:solidFill>
                    <a:srgbClr val="C00000"/>
                  </a:solidFill>
                </a:rPr>
                <a:t>App</a:t>
              </a:r>
            </a:p>
          </p:txBody>
        </p:sp>
        <p:sp>
          <p:nvSpPr>
            <p:cNvPr id="10" name="Rounded Rectangle 9"/>
            <p:cNvSpPr>
              <a:spLocks noChangeArrowheads="1"/>
            </p:cNvSpPr>
            <p:nvPr/>
          </p:nvSpPr>
          <p:spPr bwMode="auto">
            <a:xfrm>
              <a:off x="4384958" y="2743199"/>
              <a:ext cx="5412625" cy="533400"/>
            </a:xfrm>
            <a:prstGeom prst="roundRect">
              <a:avLst>
                <a:gd name="adj" fmla="val 16667"/>
              </a:avLst>
            </a:prstGeom>
            <a:solidFill>
              <a:srgbClr val="CC99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anchor="ctr"/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9pPr>
            </a:lstStyle>
            <a:p>
              <a:pPr algn="ctr" eaLnBrk="1" hangingPunct="1"/>
              <a:r>
                <a:rPr lang="en-US" altLang="en-US" sz="1200" dirty="0" smtClean="0"/>
                <a:t>Cloud management framework</a:t>
              </a:r>
              <a:endParaRPr lang="en-US" altLang="en-US" sz="1200" dirty="0"/>
            </a:p>
          </p:txBody>
        </p:sp>
        <p:sp>
          <p:nvSpPr>
            <p:cNvPr id="13" name="TextBox 21"/>
            <p:cNvSpPr txBox="1">
              <a:spLocks noChangeArrowheads="1"/>
            </p:cNvSpPr>
            <p:nvPr/>
          </p:nvSpPr>
          <p:spPr bwMode="auto">
            <a:xfrm>
              <a:off x="5866772" y="3810001"/>
              <a:ext cx="2614818" cy="4815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9pPr>
            </a:lstStyle>
            <a:p>
              <a:pPr eaLnBrk="1" hangingPunct="1"/>
              <a:r>
                <a:rPr lang="en-US" altLang="en-US" sz="1400" dirty="0"/>
                <a:t>Virtualized Stack</a:t>
              </a:r>
            </a:p>
          </p:txBody>
        </p:sp>
      </p:grpSp>
      <p:sp>
        <p:nvSpPr>
          <p:cNvPr id="14" name="Rectangle 13"/>
          <p:cNvSpPr/>
          <p:nvPr/>
        </p:nvSpPr>
        <p:spPr>
          <a:xfrm>
            <a:off x="4716016" y="4653137"/>
            <a:ext cx="3816424" cy="151216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r"/>
            <a:r>
              <a:rPr lang="en-US" sz="1600" dirty="0" smtClean="0">
                <a:solidFill>
                  <a:schemeClr val="tx1"/>
                </a:solidFill>
              </a:rPr>
              <a:t>Software</a:t>
            </a:r>
            <a:br>
              <a:rPr lang="en-US" sz="1600" dirty="0" smtClean="0">
                <a:solidFill>
                  <a:schemeClr val="tx1"/>
                </a:solidFill>
              </a:rPr>
            </a:br>
            <a:r>
              <a:rPr lang="en-US" sz="1600" dirty="0" smtClean="0">
                <a:solidFill>
                  <a:schemeClr val="tx1"/>
                </a:solidFill>
              </a:rPr>
              <a:t>Appliance</a:t>
            </a:r>
            <a:endParaRPr lang="en-GB" sz="1600" dirty="0">
              <a:solidFill>
                <a:schemeClr val="tx1"/>
              </a:solidFill>
            </a:endParaRPr>
          </a:p>
        </p:txBody>
      </p:sp>
      <p:sp>
        <p:nvSpPr>
          <p:cNvPr id="17" name="Folded Corner 16"/>
          <p:cNvSpPr/>
          <p:nvPr/>
        </p:nvSpPr>
        <p:spPr>
          <a:xfrm>
            <a:off x="7092280" y="5320046"/>
            <a:ext cx="1368152" cy="494155"/>
          </a:xfrm>
          <a:prstGeom prst="foldedCorner">
            <a:avLst>
              <a:gd name="adj" fmla="val 38598"/>
            </a:avLst>
          </a:prstGeom>
          <a:solidFill>
            <a:schemeClr val="tx2">
              <a:lumMod val="20000"/>
              <a:lumOff val="8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 smtClean="0">
              <a:solidFill>
                <a:schemeClr val="tx1"/>
              </a:solidFill>
            </a:endParaRPr>
          </a:p>
          <a:p>
            <a:pPr algn="ctr"/>
            <a:r>
              <a:rPr lang="en-US" sz="1200" dirty="0" err="1" smtClean="0">
                <a:solidFill>
                  <a:schemeClr val="tx1"/>
                </a:solidFill>
              </a:rPr>
              <a:t>Contextualisation</a:t>
            </a:r>
            <a:r>
              <a:rPr lang="en-US" sz="1200" dirty="0" smtClean="0">
                <a:solidFill>
                  <a:schemeClr val="tx1"/>
                </a:solidFill>
              </a:rPr>
              <a:t> script</a:t>
            </a:r>
            <a:endParaRPr lang="en-GB" sz="1200" dirty="0">
              <a:solidFill>
                <a:schemeClr val="tx1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4932040" y="4781980"/>
            <a:ext cx="2016224" cy="123930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t" anchorCtr="0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Virtual Appliance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19" name="Folded Corner 18"/>
          <p:cNvSpPr/>
          <p:nvPr/>
        </p:nvSpPr>
        <p:spPr>
          <a:xfrm>
            <a:off x="6084168" y="5187827"/>
            <a:ext cx="648072" cy="689445"/>
          </a:xfrm>
          <a:prstGeom prst="foldedCorner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>
                <a:solidFill>
                  <a:schemeClr val="tx1"/>
                </a:solidFill>
              </a:rPr>
              <a:t>Meta data</a:t>
            </a:r>
            <a:endParaRPr lang="en-GB" sz="1600" dirty="0">
              <a:solidFill>
                <a:schemeClr val="tx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83568" y="4653136"/>
            <a:ext cx="7550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 smtClean="0"/>
              <a:t>VM</a:t>
            </a:r>
            <a:br>
              <a:rPr lang="en-GB" dirty="0" smtClean="0"/>
            </a:br>
            <a:r>
              <a:rPr lang="en-GB" dirty="0" smtClean="0"/>
              <a:t>image</a:t>
            </a:r>
            <a:endParaRPr lang="en-GB" dirty="0"/>
          </a:p>
        </p:txBody>
      </p:sp>
      <p:sp>
        <p:nvSpPr>
          <p:cNvPr id="26" name="TextBox 25"/>
          <p:cNvSpPr txBox="1"/>
          <p:nvPr/>
        </p:nvSpPr>
        <p:spPr>
          <a:xfrm>
            <a:off x="3244450" y="4645469"/>
            <a:ext cx="786420" cy="74612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noAutofit/>
          </a:bodyPr>
          <a:lstStyle/>
          <a:p>
            <a:pPr algn="ctr"/>
            <a:r>
              <a:rPr lang="en-GB" dirty="0" smtClean="0"/>
              <a:t>Storage</a:t>
            </a:r>
            <a:br>
              <a:rPr lang="en-GB" dirty="0" smtClean="0"/>
            </a:br>
            <a:r>
              <a:rPr lang="en-GB" dirty="0" smtClean="0"/>
              <a:t>volume</a:t>
            </a:r>
            <a:endParaRPr lang="en-GB" dirty="0"/>
          </a:p>
        </p:txBody>
      </p:sp>
      <p:sp>
        <p:nvSpPr>
          <p:cNvPr id="25" name="Rectangle 24"/>
          <p:cNvSpPr/>
          <p:nvPr/>
        </p:nvSpPr>
        <p:spPr>
          <a:xfrm>
            <a:off x="5076056" y="5157192"/>
            <a:ext cx="827022" cy="74849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VM image</a:t>
            </a: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1956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14" grpId="0" animBg="1"/>
      <p:bldP spid="17" grpId="0" animBg="1"/>
      <p:bldP spid="28" grpId="0" animBg="1"/>
      <p:bldP spid="19" grpId="0" animBg="1"/>
      <p:bldP spid="20" grpId="0"/>
      <p:bldP spid="26" grpId="0" animBg="1"/>
      <p:bldP spid="25" grpId="0" animBg="1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 smtClean="0"/>
              <a:t>Accessing the appliance</a:t>
            </a:r>
            <a:endParaRPr lang="en-GB" noProof="0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noProof="0" dirty="0" smtClean="0"/>
              <a:t>If the VM does not have a public IP </a:t>
            </a:r>
            <a:br>
              <a:rPr lang="en-GB" noProof="0" dirty="0" smtClean="0"/>
            </a:br>
            <a:r>
              <a:rPr lang="en-GB" noProof="0" dirty="0" smtClean="0"/>
              <a:t>(BIFI endpoint):</a:t>
            </a:r>
            <a:endParaRPr lang="en-GB" noProof="0" dirty="0"/>
          </a:p>
        </p:txBody>
      </p:sp>
      <p:sp>
        <p:nvSpPr>
          <p:cNvPr id="4" name="Marcador de contenido 2"/>
          <p:cNvSpPr txBox="1">
            <a:spLocks/>
          </p:cNvSpPr>
          <p:nvPr/>
        </p:nvSpPr>
        <p:spPr>
          <a:xfrm>
            <a:off x="467544" y="2312683"/>
            <a:ext cx="8229600" cy="154836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GB" sz="1800" dirty="0" smtClean="0">
                <a:latin typeface="Courier"/>
                <a:cs typeface="Courier"/>
              </a:rPr>
              <a:t>~$ </a:t>
            </a:r>
            <a:r>
              <a:rPr lang="en-GB" sz="1800" dirty="0" err="1" smtClean="0">
                <a:latin typeface="Courier"/>
                <a:cs typeface="Courier"/>
              </a:rPr>
              <a:t>occi</a:t>
            </a:r>
            <a:r>
              <a:rPr lang="en-GB" sz="1800" dirty="0" smtClean="0">
                <a:latin typeface="Courier"/>
                <a:cs typeface="Courier"/>
              </a:rPr>
              <a:t> --endpoint $ENDPOINT \</a:t>
            </a:r>
          </a:p>
          <a:p>
            <a:pPr marL="0" indent="0">
              <a:buFont typeface="Arial"/>
              <a:buNone/>
            </a:pPr>
            <a:r>
              <a:rPr lang="en-GB" sz="1800" dirty="0" smtClean="0">
                <a:latin typeface="Courier"/>
                <a:cs typeface="Courier"/>
              </a:rPr>
              <a:t>        --</a:t>
            </a:r>
            <a:r>
              <a:rPr lang="en-GB" sz="1800" dirty="0" err="1" smtClean="0">
                <a:latin typeface="Courier"/>
                <a:cs typeface="Courier"/>
              </a:rPr>
              <a:t>auth</a:t>
            </a:r>
            <a:r>
              <a:rPr lang="en-GB" sz="1800" dirty="0" smtClean="0">
                <a:latin typeface="Courier"/>
                <a:cs typeface="Courier"/>
              </a:rPr>
              <a:t> x509 --</a:t>
            </a:r>
            <a:r>
              <a:rPr lang="en-GB" sz="1800" dirty="0" err="1" smtClean="0">
                <a:latin typeface="Courier"/>
                <a:cs typeface="Courier"/>
              </a:rPr>
              <a:t>voms</a:t>
            </a:r>
            <a:r>
              <a:rPr lang="en-GB" sz="1800" dirty="0" smtClean="0">
                <a:latin typeface="Courier"/>
                <a:cs typeface="Courier"/>
              </a:rPr>
              <a:t> --user-cred $X509_USER_PROXY \</a:t>
            </a:r>
          </a:p>
          <a:p>
            <a:pPr marL="0" indent="0">
              <a:buFont typeface="Arial"/>
              <a:buNone/>
            </a:pPr>
            <a:r>
              <a:rPr lang="en-GB" sz="1800" dirty="0" smtClean="0">
                <a:latin typeface="Courier"/>
                <a:cs typeface="Courier"/>
              </a:rPr>
              <a:t>        --action link --resource $MASTER_ID \</a:t>
            </a:r>
          </a:p>
          <a:p>
            <a:pPr marL="0" indent="0">
              <a:buFont typeface="Arial"/>
              <a:buNone/>
            </a:pPr>
            <a:r>
              <a:rPr lang="en-GB" sz="1800" dirty="0">
                <a:latin typeface="Courier"/>
                <a:cs typeface="Courier"/>
              </a:rPr>
              <a:t> </a:t>
            </a:r>
            <a:r>
              <a:rPr lang="en-GB" sz="1800" dirty="0" smtClean="0">
                <a:latin typeface="Courier"/>
                <a:cs typeface="Courier"/>
              </a:rPr>
              <a:t>       --link /network/public</a:t>
            </a:r>
          </a:p>
        </p:txBody>
      </p:sp>
      <p:sp>
        <p:nvSpPr>
          <p:cNvPr id="5" name="Marcador de contenido 2"/>
          <p:cNvSpPr txBox="1">
            <a:spLocks/>
          </p:cNvSpPr>
          <p:nvPr/>
        </p:nvSpPr>
        <p:spPr>
          <a:xfrm>
            <a:off x="457200" y="3984624"/>
            <a:ext cx="8229600" cy="2180680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Login with your </a:t>
            </a:r>
            <a:r>
              <a:rPr lang="en-GB" dirty="0" err="1"/>
              <a:t>ssh</a:t>
            </a:r>
            <a:r>
              <a:rPr lang="en-GB" dirty="0"/>
              <a:t> key and create some </a:t>
            </a:r>
            <a:r>
              <a:rPr lang="en-GB" dirty="0" smtClean="0"/>
              <a:t>fractals:</a:t>
            </a:r>
          </a:p>
          <a:p>
            <a:endParaRPr lang="en-US" dirty="0" smtClean="0"/>
          </a:p>
          <a:p>
            <a:endParaRPr lang="en-GB" dirty="0"/>
          </a:p>
          <a:p>
            <a:r>
              <a:rPr lang="en-GB" dirty="0" smtClean="0"/>
              <a:t>Check in your browser:</a:t>
            </a:r>
          </a:p>
          <a:p>
            <a:pPr lvl="1"/>
            <a:r>
              <a:rPr lang="en-GB" dirty="0" smtClean="0"/>
              <a:t>http://&lt;your </a:t>
            </a:r>
            <a:r>
              <a:rPr lang="en-GB" dirty="0" err="1" smtClean="0"/>
              <a:t>vm</a:t>
            </a:r>
            <a:r>
              <a:rPr lang="en-GB" dirty="0" smtClean="0"/>
              <a:t> </a:t>
            </a:r>
            <a:r>
              <a:rPr lang="en-GB" dirty="0" err="1" smtClean="0"/>
              <a:t>ip</a:t>
            </a:r>
            <a:r>
              <a:rPr lang="en-GB" dirty="0" smtClean="0"/>
              <a:t>&gt;/</a:t>
            </a:r>
          </a:p>
        </p:txBody>
      </p:sp>
      <p:sp>
        <p:nvSpPr>
          <p:cNvPr id="6" name="Marcador de contenido 2"/>
          <p:cNvSpPr txBox="1">
            <a:spLocks/>
          </p:cNvSpPr>
          <p:nvPr/>
        </p:nvSpPr>
        <p:spPr>
          <a:xfrm>
            <a:off x="467544" y="4437112"/>
            <a:ext cx="8229600" cy="43204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800" dirty="0" smtClean="0">
                <a:latin typeface="Courier"/>
                <a:cs typeface="Courier"/>
              </a:rPr>
              <a:t>~</a:t>
            </a:r>
            <a:r>
              <a:rPr lang="en-GB" sz="1800" dirty="0">
                <a:latin typeface="Courier"/>
                <a:cs typeface="Courier"/>
              </a:rPr>
              <a:t>$ </a:t>
            </a:r>
            <a:r>
              <a:rPr lang="en-GB" sz="1800" dirty="0" err="1">
                <a:latin typeface="Courier"/>
                <a:cs typeface="Courier"/>
              </a:rPr>
              <a:t>faafo</a:t>
            </a:r>
            <a:r>
              <a:rPr lang="en-GB" sz="1800" dirty="0">
                <a:latin typeface="Courier"/>
                <a:cs typeface="Courier"/>
              </a:rPr>
              <a:t> --endpoint-</a:t>
            </a:r>
            <a:r>
              <a:rPr lang="en-GB" sz="1800" dirty="0" err="1">
                <a:latin typeface="Courier"/>
                <a:cs typeface="Courier"/>
              </a:rPr>
              <a:t>url</a:t>
            </a:r>
            <a:r>
              <a:rPr lang="en-GB" sz="1800" dirty="0">
                <a:latin typeface="Courier"/>
                <a:cs typeface="Courier"/>
              </a:rPr>
              <a:t> http://</a:t>
            </a:r>
            <a:r>
              <a:rPr lang="en-GB" sz="1800" dirty="0" err="1">
                <a:latin typeface="Courier"/>
                <a:cs typeface="Courier"/>
              </a:rPr>
              <a:t>localhost</a:t>
            </a:r>
            <a:r>
              <a:rPr lang="en-GB" sz="1800" dirty="0">
                <a:latin typeface="Courier"/>
                <a:cs typeface="Courier"/>
              </a:rPr>
              <a:t> --verbose </a:t>
            </a:r>
            <a:r>
              <a:rPr lang="en-GB" sz="1800" dirty="0" smtClean="0">
                <a:latin typeface="Courier"/>
                <a:cs typeface="Courier"/>
              </a:rPr>
              <a:t>create</a:t>
            </a:r>
          </a:p>
        </p:txBody>
      </p:sp>
    </p:spTree>
    <p:extLst>
      <p:ext uri="{BB962C8B-B14F-4D97-AF65-F5344CB8AC3E}">
        <p14:creationId xmlns:p14="http://schemas.microsoft.com/office/powerpoint/2010/main" val="40117993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384"/>
            <a:ext cx="9857095" cy="6885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703222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Add workers to the app</a:t>
            </a:r>
            <a:endParaRPr lang="en-GB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dirty="0" smtClean="0"/>
              <a:t>Adapt the contextualization script</a:t>
            </a:r>
          </a:p>
          <a:p>
            <a:pPr lvl="1"/>
            <a:r>
              <a:rPr lang="en-GB" dirty="0" smtClean="0"/>
              <a:t>Start only a worker, not a whole application</a:t>
            </a:r>
          </a:p>
          <a:p>
            <a:pPr lvl="1"/>
            <a:r>
              <a:rPr lang="en-GB" dirty="0" smtClean="0"/>
              <a:t>Connect the worker to the messaging queue</a:t>
            </a:r>
          </a:p>
          <a:p>
            <a:r>
              <a:rPr lang="en-GB" dirty="0" smtClean="0"/>
              <a:t>Create </a:t>
            </a:r>
            <a:r>
              <a:rPr lang="en-GB" dirty="0" smtClean="0">
                <a:solidFill>
                  <a:schemeClr val="accent2">
                    <a:lumMod val="75000"/>
                  </a:schemeClr>
                </a:solidFill>
              </a:rPr>
              <a:t>worker.sh</a:t>
            </a:r>
            <a:r>
              <a:rPr lang="en-GB" dirty="0" smtClean="0"/>
              <a:t> with the following content:</a:t>
            </a:r>
          </a:p>
          <a:p>
            <a:pPr lvl="1"/>
            <a:endParaRPr lang="en-GB" dirty="0"/>
          </a:p>
        </p:txBody>
      </p:sp>
      <p:sp>
        <p:nvSpPr>
          <p:cNvPr id="5" name="Marcador de contenido 2"/>
          <p:cNvSpPr txBox="1">
            <a:spLocks/>
          </p:cNvSpPr>
          <p:nvPr/>
        </p:nvSpPr>
        <p:spPr>
          <a:xfrm>
            <a:off x="539552" y="3356992"/>
            <a:ext cx="8229600" cy="154836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2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800" dirty="0">
                <a:latin typeface="Courier"/>
                <a:cs typeface="Courier"/>
              </a:rPr>
              <a:t>#!/</a:t>
            </a:r>
            <a:r>
              <a:rPr lang="en-GB" sz="1800" dirty="0" err="1">
                <a:latin typeface="Courier"/>
                <a:cs typeface="Courier"/>
              </a:rPr>
              <a:t>usr</a:t>
            </a:r>
            <a:r>
              <a:rPr lang="en-GB" sz="1800" dirty="0">
                <a:latin typeface="Courier"/>
                <a:cs typeface="Courier"/>
              </a:rPr>
              <a:t>/bin/</a:t>
            </a:r>
            <a:r>
              <a:rPr lang="en-GB" sz="1800" dirty="0" err="1">
                <a:latin typeface="Courier"/>
                <a:cs typeface="Courier"/>
              </a:rPr>
              <a:t>env</a:t>
            </a:r>
            <a:r>
              <a:rPr lang="en-GB" sz="1800" dirty="0">
                <a:latin typeface="Courier"/>
                <a:cs typeface="Courier"/>
              </a:rPr>
              <a:t> bash</a:t>
            </a:r>
          </a:p>
          <a:p>
            <a:pPr marL="0" indent="0">
              <a:buNone/>
            </a:pPr>
            <a:r>
              <a:rPr lang="en-GB" sz="1800" dirty="0">
                <a:latin typeface="Courier"/>
                <a:cs typeface="Courier"/>
              </a:rPr>
              <a:t>curl -L -s http://</a:t>
            </a:r>
            <a:r>
              <a:rPr lang="en-GB" sz="1800" dirty="0" err="1">
                <a:latin typeface="Courier"/>
                <a:cs typeface="Courier"/>
              </a:rPr>
              <a:t>git.openstack.org</a:t>
            </a:r>
            <a:r>
              <a:rPr lang="en-GB" sz="1800" dirty="0">
                <a:latin typeface="Courier"/>
                <a:cs typeface="Courier"/>
              </a:rPr>
              <a:t>/</a:t>
            </a:r>
            <a:r>
              <a:rPr lang="en-GB" sz="1800" dirty="0" err="1">
                <a:latin typeface="Courier"/>
                <a:cs typeface="Courier"/>
              </a:rPr>
              <a:t>cgit</a:t>
            </a:r>
            <a:r>
              <a:rPr lang="en-GB" sz="1800" dirty="0">
                <a:latin typeface="Courier"/>
                <a:cs typeface="Courier"/>
              </a:rPr>
              <a:t>/</a:t>
            </a:r>
            <a:r>
              <a:rPr lang="en-GB" sz="1800" dirty="0" err="1">
                <a:latin typeface="Courier"/>
                <a:cs typeface="Courier"/>
              </a:rPr>
              <a:t>stackforge</a:t>
            </a:r>
            <a:r>
              <a:rPr lang="en-GB" sz="1800" dirty="0">
                <a:latin typeface="Courier"/>
                <a:cs typeface="Courier"/>
              </a:rPr>
              <a:t>/</a:t>
            </a:r>
            <a:r>
              <a:rPr lang="en-GB" sz="1800" dirty="0" err="1">
                <a:latin typeface="Courier"/>
                <a:cs typeface="Courier"/>
              </a:rPr>
              <a:t>faafo</a:t>
            </a:r>
            <a:r>
              <a:rPr lang="en-GB" sz="1800" dirty="0">
                <a:latin typeface="Courier"/>
                <a:cs typeface="Courier"/>
              </a:rPr>
              <a:t>/plain/</a:t>
            </a:r>
            <a:r>
              <a:rPr lang="en-GB" sz="1800" dirty="0" err="1">
                <a:latin typeface="Courier"/>
                <a:cs typeface="Courier"/>
              </a:rPr>
              <a:t>contrib</a:t>
            </a:r>
            <a:r>
              <a:rPr lang="en-GB" sz="1800" dirty="0">
                <a:latin typeface="Courier"/>
                <a:cs typeface="Courier"/>
              </a:rPr>
              <a:t>/</a:t>
            </a:r>
            <a:r>
              <a:rPr lang="en-GB" sz="1800" dirty="0" err="1">
                <a:latin typeface="Courier"/>
                <a:cs typeface="Courier"/>
              </a:rPr>
              <a:t>install.sh</a:t>
            </a:r>
            <a:r>
              <a:rPr lang="en-GB" sz="1800" dirty="0">
                <a:latin typeface="Courier"/>
                <a:cs typeface="Courier"/>
              </a:rPr>
              <a:t> | bash -s -- \</a:t>
            </a:r>
          </a:p>
          <a:p>
            <a:pPr marL="0" indent="0">
              <a:buNone/>
            </a:pPr>
            <a:r>
              <a:rPr lang="en-GB" sz="1800" dirty="0">
                <a:latin typeface="Courier"/>
                <a:cs typeface="Courier"/>
              </a:rPr>
              <a:t>    </a:t>
            </a:r>
            <a:r>
              <a:rPr lang="en-GB" sz="1800" dirty="0">
                <a:solidFill>
                  <a:srgbClr val="FF0000"/>
                </a:solidFill>
                <a:latin typeface="Courier"/>
                <a:cs typeface="Courier"/>
              </a:rPr>
              <a:t>-</a:t>
            </a:r>
            <a:r>
              <a:rPr lang="en-GB" sz="1800" dirty="0" err="1">
                <a:solidFill>
                  <a:srgbClr val="FF0000"/>
                </a:solidFill>
                <a:latin typeface="Courier"/>
                <a:cs typeface="Courier"/>
              </a:rPr>
              <a:t>i</a:t>
            </a:r>
            <a:r>
              <a:rPr lang="en-GB" sz="1800" dirty="0">
                <a:solidFill>
                  <a:srgbClr val="FF0000"/>
                </a:solidFill>
                <a:latin typeface="Courier"/>
                <a:cs typeface="Courier"/>
              </a:rPr>
              <a:t> </a:t>
            </a:r>
            <a:r>
              <a:rPr lang="en-GB" sz="1800" dirty="0" err="1">
                <a:solidFill>
                  <a:srgbClr val="FF0000"/>
                </a:solidFill>
                <a:latin typeface="Courier"/>
                <a:cs typeface="Courier"/>
              </a:rPr>
              <a:t>faafo</a:t>
            </a:r>
            <a:r>
              <a:rPr lang="en-GB" sz="1800" dirty="0">
                <a:solidFill>
                  <a:srgbClr val="FF0000"/>
                </a:solidFill>
                <a:latin typeface="Courier"/>
                <a:cs typeface="Courier"/>
              </a:rPr>
              <a:t> -r worker -e 'http:/</a:t>
            </a:r>
            <a:r>
              <a:rPr lang="en-GB" sz="1800" dirty="0" smtClean="0">
                <a:solidFill>
                  <a:srgbClr val="FF0000"/>
                </a:solidFill>
                <a:latin typeface="Courier"/>
                <a:cs typeface="Courier"/>
              </a:rPr>
              <a:t>/&lt;VM IP&gt;' </a:t>
            </a:r>
            <a:r>
              <a:rPr lang="en-GB" sz="1800" dirty="0">
                <a:solidFill>
                  <a:srgbClr val="FF0000"/>
                </a:solidFill>
                <a:latin typeface="Courier"/>
                <a:cs typeface="Courier"/>
              </a:rPr>
              <a:t>-m '</a:t>
            </a:r>
            <a:r>
              <a:rPr lang="en-GB" sz="1800" dirty="0" err="1">
                <a:solidFill>
                  <a:srgbClr val="FF0000"/>
                </a:solidFill>
                <a:latin typeface="Courier"/>
                <a:cs typeface="Courier"/>
              </a:rPr>
              <a:t>amqp</a:t>
            </a:r>
            <a:r>
              <a:rPr lang="en-GB" sz="1800" dirty="0">
                <a:solidFill>
                  <a:srgbClr val="FF0000"/>
                </a:solidFill>
                <a:latin typeface="Courier"/>
                <a:cs typeface="Courier"/>
              </a:rPr>
              <a:t>://</a:t>
            </a:r>
            <a:r>
              <a:rPr lang="en-GB" sz="1800" dirty="0" err="1">
                <a:solidFill>
                  <a:srgbClr val="FF0000"/>
                </a:solidFill>
                <a:latin typeface="Courier"/>
                <a:cs typeface="Courier"/>
              </a:rPr>
              <a:t>guest:guest</a:t>
            </a:r>
            <a:r>
              <a:rPr lang="en-GB" sz="1800" dirty="0" smtClean="0">
                <a:solidFill>
                  <a:srgbClr val="FF0000"/>
                </a:solidFill>
                <a:latin typeface="Courier"/>
                <a:cs typeface="Courier"/>
              </a:rPr>
              <a:t>@&lt;VM IP&gt;:</a:t>
            </a:r>
            <a:r>
              <a:rPr lang="en-GB" sz="1800" dirty="0">
                <a:solidFill>
                  <a:srgbClr val="FF0000"/>
                </a:solidFill>
                <a:latin typeface="Courier"/>
                <a:cs typeface="Courier"/>
              </a:rPr>
              <a:t>5672</a:t>
            </a:r>
            <a:r>
              <a:rPr lang="en-GB" sz="1800" dirty="0" smtClean="0">
                <a:solidFill>
                  <a:srgbClr val="FF0000"/>
                </a:solidFill>
                <a:latin typeface="Courier"/>
                <a:cs typeface="Courier"/>
              </a:rPr>
              <a:t>/'</a:t>
            </a:r>
          </a:p>
        </p:txBody>
      </p:sp>
      <p:sp>
        <p:nvSpPr>
          <p:cNvPr id="6" name="Rectángulo 5"/>
          <p:cNvSpPr/>
          <p:nvPr/>
        </p:nvSpPr>
        <p:spPr>
          <a:xfrm>
            <a:off x="3779912" y="5589240"/>
            <a:ext cx="2160240" cy="72008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000" dirty="0" smtClean="0">
                <a:solidFill>
                  <a:schemeClr val="accent2">
                    <a:lumMod val="75000"/>
                  </a:schemeClr>
                </a:solidFill>
              </a:rPr>
              <a:t>Use here your previous VM IP</a:t>
            </a:r>
            <a:endParaRPr lang="en-GB" sz="2000" dirty="0">
              <a:solidFill>
                <a:schemeClr val="accent2">
                  <a:lumMod val="75000"/>
                </a:schemeClr>
              </a:solidFill>
            </a:endParaRPr>
          </a:p>
        </p:txBody>
      </p:sp>
      <p:cxnSp>
        <p:nvCxnSpPr>
          <p:cNvPr id="8" name="Conector recto de flecha 7"/>
          <p:cNvCxnSpPr>
            <a:stCxn id="6" idx="0"/>
          </p:cNvCxnSpPr>
          <p:nvPr/>
        </p:nvCxnSpPr>
        <p:spPr>
          <a:xfrm flipV="1">
            <a:off x="4860032" y="4653136"/>
            <a:ext cx="576064" cy="936104"/>
          </a:xfrm>
          <a:prstGeom prst="straightConnector1">
            <a:avLst/>
          </a:prstGeom>
          <a:ln>
            <a:tailEnd type="arrow"/>
          </a:ln>
          <a:effec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Conector recto de flecha 8"/>
          <p:cNvCxnSpPr>
            <a:stCxn id="6" idx="0"/>
          </p:cNvCxnSpPr>
          <p:nvPr/>
        </p:nvCxnSpPr>
        <p:spPr>
          <a:xfrm flipH="1" flipV="1">
            <a:off x="3779912" y="4869160"/>
            <a:ext cx="1080120" cy="720080"/>
          </a:xfrm>
          <a:prstGeom prst="straightConnector1">
            <a:avLst/>
          </a:prstGeom>
          <a:ln>
            <a:tailEnd type="arrow"/>
          </a:ln>
          <a:effec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77779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noFill/>
        </p:spPr>
        <p:txBody>
          <a:bodyPr>
            <a:normAutofit fontScale="90000"/>
          </a:bodyPr>
          <a:lstStyle/>
          <a:p>
            <a:r>
              <a:rPr lang="en-GB" dirty="0" smtClean="0"/>
              <a:t>Start Worker – On the same, or </a:t>
            </a:r>
            <a:br>
              <a:rPr lang="en-GB" dirty="0" smtClean="0"/>
            </a:br>
            <a:r>
              <a:rPr lang="en-GB" dirty="0" smtClean="0">
                <a:solidFill>
                  <a:srgbClr val="FF0000"/>
                </a:solidFill>
              </a:rPr>
              <a:t>on a different cloud site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5" name="Marcador de contenido 2"/>
          <p:cNvSpPr>
            <a:spLocks noGrp="1"/>
          </p:cNvSpPr>
          <p:nvPr>
            <p:ph sz="half" idx="2"/>
          </p:nvPr>
        </p:nvSpPr>
        <p:spPr>
          <a:xfrm>
            <a:off x="467544" y="1341438"/>
            <a:ext cx="8424936" cy="4967882"/>
          </a:xfr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~$ </a:t>
            </a:r>
            <a:r>
              <a:rPr lang="en-GB" sz="1800" dirty="0" smtClean="0">
                <a:latin typeface="Courier"/>
                <a:cs typeface="Courier"/>
              </a:rPr>
              <a:t>OS_TPL=</a:t>
            </a:r>
            <a:r>
              <a:rPr lang="en-GB" sz="1800" dirty="0" smtClean="0">
                <a:solidFill>
                  <a:srgbClr val="FF0000"/>
                </a:solidFill>
                <a:latin typeface="Courier"/>
                <a:cs typeface="Courier"/>
              </a:rPr>
              <a:t>&lt;OCCI </a:t>
            </a:r>
            <a:r>
              <a:rPr lang="en-GB" sz="1800" dirty="0">
                <a:solidFill>
                  <a:srgbClr val="FF0000"/>
                </a:solidFill>
                <a:latin typeface="Courier"/>
                <a:cs typeface="Courier"/>
              </a:rPr>
              <a:t>ID from </a:t>
            </a:r>
            <a:r>
              <a:rPr lang="en-GB" sz="1800" dirty="0" err="1">
                <a:solidFill>
                  <a:srgbClr val="FF0000"/>
                </a:solidFill>
                <a:latin typeface="Courier"/>
                <a:cs typeface="Courier"/>
              </a:rPr>
              <a:t>AppDB</a:t>
            </a:r>
            <a:r>
              <a:rPr lang="en-GB" sz="1800" dirty="0" smtClean="0">
                <a:solidFill>
                  <a:srgbClr val="FF0000"/>
                </a:solidFill>
                <a:latin typeface="Courier"/>
                <a:cs typeface="Courier"/>
              </a:rPr>
              <a:t>&gt; </a:t>
            </a:r>
            <a:endParaRPr lang="en-GB" sz="1800" noProof="0" dirty="0" smtClean="0">
              <a:latin typeface="Courier"/>
              <a:cs typeface="Courier"/>
            </a:endParaRPr>
          </a:p>
          <a:p>
            <a:pPr marL="0" indent="0">
              <a:buNone/>
            </a:pPr>
            <a:endParaRPr lang="en-GB" sz="1800" noProof="0" dirty="0" smtClean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~$ </a:t>
            </a:r>
            <a:r>
              <a:rPr lang="en-GB" sz="1800" dirty="0" smtClean="0">
                <a:latin typeface="Courier"/>
                <a:cs typeface="Courier"/>
              </a:rPr>
              <a:t>RESOURCE_TPL=</a:t>
            </a:r>
            <a:r>
              <a:rPr lang="en-GB" sz="1800" dirty="0" smtClean="0">
                <a:solidFill>
                  <a:srgbClr val="FF0000"/>
                </a:solidFill>
                <a:latin typeface="Courier"/>
                <a:cs typeface="Courier"/>
              </a:rPr>
              <a:t>&lt;Template ID </a:t>
            </a:r>
            <a:r>
              <a:rPr lang="en-GB" sz="1800" dirty="0">
                <a:solidFill>
                  <a:srgbClr val="FF0000"/>
                </a:solidFill>
                <a:latin typeface="Courier"/>
                <a:cs typeface="Courier"/>
              </a:rPr>
              <a:t>from </a:t>
            </a:r>
            <a:r>
              <a:rPr lang="en-GB" sz="1800" dirty="0" err="1">
                <a:solidFill>
                  <a:srgbClr val="FF0000"/>
                </a:solidFill>
                <a:latin typeface="Courier"/>
                <a:cs typeface="Courier"/>
              </a:rPr>
              <a:t>AppDB</a:t>
            </a:r>
            <a:r>
              <a:rPr lang="en-GB" sz="1800" dirty="0">
                <a:solidFill>
                  <a:srgbClr val="FF0000"/>
                </a:solidFill>
                <a:latin typeface="Courier"/>
                <a:cs typeface="Courier"/>
              </a:rPr>
              <a:t>&gt;</a:t>
            </a:r>
            <a:endParaRPr lang="en-GB" sz="1800" noProof="0" dirty="0" smtClean="0">
              <a:latin typeface="Courier"/>
              <a:cs typeface="Courier"/>
            </a:endParaRPr>
          </a:p>
          <a:p>
            <a:pPr marL="0" indent="0">
              <a:buNone/>
            </a:pPr>
            <a:endParaRPr lang="en-GB" sz="1800" noProof="0" dirty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~$ </a:t>
            </a:r>
            <a:r>
              <a:rPr lang="en-GB" sz="1800" noProof="0" dirty="0" err="1" smtClean="0">
                <a:latin typeface="Courier"/>
                <a:cs typeface="Courier"/>
              </a:rPr>
              <a:t>occi</a:t>
            </a:r>
            <a:r>
              <a:rPr lang="en-GB" sz="1800" noProof="0" dirty="0" smtClean="0">
                <a:latin typeface="Courier"/>
                <a:cs typeface="Courier"/>
              </a:rPr>
              <a:t> --endpoint $ENDPOINT \</a:t>
            </a: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        --</a:t>
            </a:r>
            <a:r>
              <a:rPr lang="en-GB" sz="1800" noProof="0" dirty="0" err="1" smtClean="0">
                <a:latin typeface="Courier"/>
                <a:cs typeface="Courier"/>
              </a:rPr>
              <a:t>auth</a:t>
            </a:r>
            <a:r>
              <a:rPr lang="en-GB" sz="1800" noProof="0" dirty="0" smtClean="0">
                <a:latin typeface="Courier"/>
                <a:cs typeface="Courier"/>
              </a:rPr>
              <a:t> x509 --</a:t>
            </a:r>
            <a:r>
              <a:rPr lang="en-GB" sz="1800" noProof="0" dirty="0" err="1" smtClean="0">
                <a:latin typeface="Courier"/>
                <a:cs typeface="Courier"/>
              </a:rPr>
              <a:t>voms</a:t>
            </a:r>
            <a:r>
              <a:rPr lang="en-GB" sz="1800" noProof="0" dirty="0" smtClean="0">
                <a:latin typeface="Courier"/>
                <a:cs typeface="Courier"/>
              </a:rPr>
              <a:t> --user-cred $X509_USER_PROXY \</a:t>
            </a: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        --action create --resource compute \</a:t>
            </a: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        --</a:t>
            </a:r>
            <a:r>
              <a:rPr lang="en-GB" sz="1800" noProof="0" dirty="0" err="1" smtClean="0">
                <a:latin typeface="Courier"/>
                <a:cs typeface="Courier"/>
              </a:rPr>
              <a:t>mixin</a:t>
            </a:r>
            <a:r>
              <a:rPr lang="en-GB" sz="1800" noProof="0" dirty="0" smtClean="0">
                <a:latin typeface="Courier"/>
                <a:cs typeface="Courier"/>
              </a:rPr>
              <a:t> $RESOURCE_TPL --</a:t>
            </a:r>
            <a:r>
              <a:rPr lang="en-GB" sz="1800" noProof="0" dirty="0" err="1" smtClean="0">
                <a:latin typeface="Courier"/>
                <a:cs typeface="Courier"/>
              </a:rPr>
              <a:t>mixin</a:t>
            </a:r>
            <a:r>
              <a:rPr lang="en-GB" sz="1800" noProof="0" dirty="0" smtClean="0">
                <a:latin typeface="Courier"/>
                <a:cs typeface="Courier"/>
              </a:rPr>
              <a:t> $OS_TPL \</a:t>
            </a:r>
          </a:p>
          <a:p>
            <a:pPr marL="0" indent="0">
              <a:buNone/>
            </a:pPr>
            <a:r>
              <a:rPr lang="en-GB" sz="1800" noProof="0" dirty="0" smtClean="0">
                <a:solidFill>
                  <a:srgbClr val="FFFF00"/>
                </a:solidFill>
                <a:latin typeface="Courier"/>
                <a:cs typeface="Courier"/>
              </a:rPr>
              <a:t>        --attribute </a:t>
            </a:r>
            <a:r>
              <a:rPr lang="en-GB" sz="1800" noProof="0" dirty="0" err="1" smtClean="0">
                <a:solidFill>
                  <a:srgbClr val="FFFF00"/>
                </a:solidFill>
                <a:latin typeface="Courier"/>
                <a:cs typeface="Courier"/>
              </a:rPr>
              <a:t>occi.core.title</a:t>
            </a:r>
            <a:r>
              <a:rPr lang="en-GB" sz="1800" dirty="0">
                <a:solidFill>
                  <a:srgbClr val="FFFF00"/>
                </a:solidFill>
                <a:latin typeface="Courier"/>
                <a:cs typeface="Courier"/>
              </a:rPr>
              <a:t>="worker</a:t>
            </a:r>
            <a:r>
              <a:rPr lang="en-GB" sz="1800" noProof="0" dirty="0" smtClean="0">
                <a:solidFill>
                  <a:srgbClr val="FFFF00"/>
                </a:solidFill>
                <a:latin typeface="Courier"/>
                <a:cs typeface="Courier"/>
              </a:rPr>
              <a:t>$(date +%s)" \</a:t>
            </a:r>
          </a:p>
          <a:p>
            <a:pPr marL="0" indent="0">
              <a:buNone/>
            </a:pPr>
            <a:r>
              <a:rPr lang="en-GB" sz="1800" dirty="0" smtClean="0">
                <a:solidFill>
                  <a:srgbClr val="FFFF00"/>
                </a:solidFill>
                <a:latin typeface="Courier"/>
                <a:cs typeface="Courier"/>
              </a:rPr>
              <a:t>        --context </a:t>
            </a:r>
            <a:r>
              <a:rPr lang="en-GB" sz="1800" dirty="0" err="1">
                <a:solidFill>
                  <a:srgbClr val="FFFF00"/>
                </a:solidFill>
                <a:latin typeface="Courier"/>
                <a:cs typeface="Courier"/>
              </a:rPr>
              <a:t>user_data</a:t>
            </a:r>
            <a:r>
              <a:rPr lang="en-GB" sz="1800" dirty="0" smtClean="0">
                <a:solidFill>
                  <a:srgbClr val="FFFF00"/>
                </a:solidFill>
                <a:latin typeface="Courier"/>
                <a:cs typeface="Courier"/>
              </a:rPr>
              <a:t>="file</a:t>
            </a:r>
            <a:r>
              <a:rPr lang="en-GB" sz="1800" dirty="0">
                <a:solidFill>
                  <a:srgbClr val="FFFF00"/>
                </a:solidFill>
                <a:latin typeface="Courier"/>
                <a:cs typeface="Courier"/>
              </a:rPr>
              <a:t>:///$PWD</a:t>
            </a:r>
            <a:r>
              <a:rPr lang="en-GB" sz="1800" dirty="0" smtClean="0">
                <a:solidFill>
                  <a:srgbClr val="FFFF00"/>
                </a:solidFill>
                <a:latin typeface="Courier"/>
                <a:cs typeface="Courier"/>
              </a:rPr>
              <a:t>/</a:t>
            </a:r>
            <a:r>
              <a:rPr lang="en-GB" sz="1800" dirty="0" err="1" smtClean="0">
                <a:solidFill>
                  <a:srgbClr val="FFFF00"/>
                </a:solidFill>
                <a:latin typeface="Courier"/>
                <a:cs typeface="Courier"/>
              </a:rPr>
              <a:t>worker.sh</a:t>
            </a:r>
            <a:r>
              <a:rPr lang="en-GB" sz="1800" dirty="0" smtClean="0">
                <a:solidFill>
                  <a:srgbClr val="FFFF00"/>
                </a:solidFill>
                <a:latin typeface="Courier"/>
                <a:cs typeface="Courier"/>
              </a:rPr>
              <a:t>" \</a:t>
            </a:r>
            <a:endParaRPr lang="en-GB" sz="1800" noProof="0" dirty="0" smtClean="0">
              <a:solidFill>
                <a:srgbClr val="FFFF00"/>
              </a:solidFill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noProof="0" dirty="0" smtClean="0">
                <a:solidFill>
                  <a:schemeClr val="bg1"/>
                </a:solidFill>
                <a:latin typeface="Courier"/>
                <a:cs typeface="Courier"/>
              </a:rPr>
              <a:t>        --context </a:t>
            </a:r>
            <a:r>
              <a:rPr lang="en-GB" sz="1800" noProof="0" dirty="0" err="1" smtClean="0">
                <a:solidFill>
                  <a:schemeClr val="bg1"/>
                </a:solidFill>
                <a:latin typeface="Courier"/>
                <a:cs typeface="Courier"/>
              </a:rPr>
              <a:t>public_key</a:t>
            </a:r>
            <a:r>
              <a:rPr lang="en-GB" sz="1800" noProof="0" dirty="0" smtClean="0">
                <a:solidFill>
                  <a:schemeClr val="bg1"/>
                </a:solidFill>
                <a:latin typeface="Courier"/>
                <a:cs typeface="Courier"/>
              </a:rPr>
              <a:t>="file:///$HOME/.</a:t>
            </a:r>
            <a:r>
              <a:rPr lang="en-GB" sz="1800" noProof="0" dirty="0" err="1" smtClean="0">
                <a:solidFill>
                  <a:schemeClr val="bg1"/>
                </a:solidFill>
                <a:latin typeface="Courier"/>
                <a:cs typeface="Courier"/>
              </a:rPr>
              <a:t>ssh</a:t>
            </a:r>
            <a:r>
              <a:rPr lang="en-GB" sz="1800" noProof="0" dirty="0" smtClean="0">
                <a:solidFill>
                  <a:schemeClr val="bg1"/>
                </a:solidFill>
                <a:latin typeface="Courier"/>
                <a:cs typeface="Courier"/>
              </a:rPr>
              <a:t>/</a:t>
            </a:r>
            <a:r>
              <a:rPr lang="en-GB" sz="1800" noProof="0" dirty="0" err="1" smtClean="0">
                <a:solidFill>
                  <a:schemeClr val="bg1"/>
                </a:solidFill>
                <a:latin typeface="Courier"/>
                <a:cs typeface="Courier"/>
              </a:rPr>
              <a:t>id_rsa.pub</a:t>
            </a:r>
            <a:r>
              <a:rPr lang="en-GB" sz="1800" noProof="0" dirty="0" smtClean="0">
                <a:solidFill>
                  <a:schemeClr val="bg1"/>
                </a:solidFill>
                <a:latin typeface="Courier"/>
                <a:cs typeface="Courier"/>
              </a:rPr>
              <a:t>"</a:t>
            </a:r>
          </a:p>
          <a:p>
            <a:pPr marL="0" indent="0">
              <a:buNone/>
            </a:pPr>
            <a:endParaRPr lang="en-GB" sz="1800" noProof="0" dirty="0" smtClean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~$ WORKER_ID="..."</a:t>
            </a:r>
            <a:endParaRPr lang="en-GB" sz="1800" noProof="0" dirty="0">
              <a:latin typeface="Courier"/>
              <a:cs typeface="Courier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408204" y="1556792"/>
            <a:ext cx="2340260" cy="1094791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Only if different cloud sites are used for Master and Worker</a:t>
            </a:r>
            <a:endParaRPr lang="en-GB" dirty="0"/>
          </a:p>
        </p:txBody>
      </p:sp>
      <p:cxnSp>
        <p:nvCxnSpPr>
          <p:cNvPr id="9" name="Straight Arrow Connector 8"/>
          <p:cNvCxnSpPr/>
          <p:nvPr/>
        </p:nvCxnSpPr>
        <p:spPr>
          <a:xfrm flipH="1">
            <a:off x="4716016" y="1772816"/>
            <a:ext cx="1728192" cy="0"/>
          </a:xfrm>
          <a:prstGeom prst="straightConnector1">
            <a:avLst/>
          </a:prstGeom>
          <a:ln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H="1">
            <a:off x="6084168" y="2420888"/>
            <a:ext cx="360040" cy="0"/>
          </a:xfrm>
          <a:prstGeom prst="straightConnector1">
            <a:avLst/>
          </a:prstGeom>
          <a:ln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99416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GB" noProof="0" dirty="0" smtClean="0"/>
              <a:t>Accessing the appliance</a:t>
            </a:r>
            <a:endParaRPr lang="en-GB" noProof="0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>
          <a:xfrm>
            <a:off x="107504" y="1124744"/>
            <a:ext cx="8784976" cy="4784400"/>
          </a:xfrm>
        </p:spPr>
        <p:txBody>
          <a:bodyPr/>
          <a:lstStyle/>
          <a:p>
            <a:r>
              <a:rPr lang="en-GB" sz="2400" noProof="0" dirty="0" smtClean="0"/>
              <a:t>Create some fractals at </a:t>
            </a:r>
            <a:r>
              <a:rPr lang="en-GB" sz="2400" dirty="0" smtClean="0"/>
              <a:t>master</a:t>
            </a:r>
            <a:r>
              <a:rPr lang="en-GB" sz="2400" noProof="0" dirty="0" smtClean="0"/>
              <a:t> VM (Don’t change localhost!)</a:t>
            </a:r>
            <a:endParaRPr lang="en-GB" sz="2400" noProof="0" dirty="0"/>
          </a:p>
        </p:txBody>
      </p:sp>
      <p:sp>
        <p:nvSpPr>
          <p:cNvPr id="5" name="Marcador de contenido 2"/>
          <p:cNvSpPr txBox="1">
            <a:spLocks/>
          </p:cNvSpPr>
          <p:nvPr/>
        </p:nvSpPr>
        <p:spPr>
          <a:xfrm>
            <a:off x="467544" y="2184424"/>
            <a:ext cx="8229600" cy="18206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2800" dirty="0" smtClean="0"/>
          </a:p>
          <a:p>
            <a:r>
              <a:rPr lang="en-GB" sz="2800" dirty="0" smtClean="0"/>
              <a:t>Check in your worker the activity:</a:t>
            </a:r>
          </a:p>
        </p:txBody>
      </p:sp>
      <p:sp>
        <p:nvSpPr>
          <p:cNvPr id="6" name="Marcador de contenido 2"/>
          <p:cNvSpPr txBox="1">
            <a:spLocks/>
          </p:cNvSpPr>
          <p:nvPr/>
        </p:nvSpPr>
        <p:spPr>
          <a:xfrm>
            <a:off x="459479" y="1628800"/>
            <a:ext cx="8301608" cy="93610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800" dirty="0" smtClean="0">
                <a:latin typeface="Courier"/>
                <a:cs typeface="Courier"/>
              </a:rPr>
              <a:t>~fractal $ </a:t>
            </a:r>
            <a:r>
              <a:rPr lang="en-GB" sz="1800" dirty="0" err="1">
                <a:latin typeface="Courier"/>
                <a:cs typeface="Courier"/>
              </a:rPr>
              <a:t>faafo</a:t>
            </a:r>
            <a:r>
              <a:rPr lang="en-GB" sz="1800" dirty="0">
                <a:latin typeface="Courier"/>
                <a:cs typeface="Courier"/>
              </a:rPr>
              <a:t> --endpoint-</a:t>
            </a:r>
            <a:r>
              <a:rPr lang="en-GB" sz="1800" dirty="0" err="1">
                <a:latin typeface="Courier"/>
                <a:cs typeface="Courier"/>
              </a:rPr>
              <a:t>url</a:t>
            </a:r>
            <a:r>
              <a:rPr lang="en-GB" sz="1800" dirty="0">
                <a:latin typeface="Courier"/>
                <a:cs typeface="Courier"/>
              </a:rPr>
              <a:t> http://</a:t>
            </a:r>
            <a:r>
              <a:rPr lang="en-GB" sz="1800" dirty="0" err="1">
                <a:latin typeface="Courier"/>
                <a:cs typeface="Courier"/>
              </a:rPr>
              <a:t>localhost</a:t>
            </a:r>
            <a:r>
              <a:rPr lang="en-GB" sz="1800" dirty="0">
                <a:latin typeface="Courier"/>
                <a:cs typeface="Courier"/>
              </a:rPr>
              <a:t> </a:t>
            </a:r>
            <a:r>
              <a:rPr lang="en-GB" sz="1800" dirty="0" smtClean="0">
                <a:latin typeface="Courier"/>
                <a:cs typeface="Courier"/>
              </a:rPr>
              <a:t>\</a:t>
            </a:r>
          </a:p>
          <a:p>
            <a:pPr marL="0" indent="0">
              <a:buNone/>
            </a:pPr>
            <a:r>
              <a:rPr lang="en-GB" sz="1800" dirty="0">
                <a:latin typeface="Courier"/>
                <a:cs typeface="Courier"/>
              </a:rPr>
              <a:t> </a:t>
            </a:r>
            <a:r>
              <a:rPr lang="en-GB" sz="1800" dirty="0" smtClean="0">
                <a:latin typeface="Courier"/>
                <a:cs typeface="Courier"/>
              </a:rPr>
              <a:t>                -</a:t>
            </a:r>
            <a:r>
              <a:rPr lang="en-GB" sz="1800" dirty="0">
                <a:latin typeface="Courier"/>
                <a:cs typeface="Courier"/>
              </a:rPr>
              <a:t>-verbose </a:t>
            </a:r>
            <a:r>
              <a:rPr lang="en-GB" sz="1800" dirty="0" smtClean="0">
                <a:latin typeface="Courier"/>
                <a:cs typeface="Courier"/>
              </a:rPr>
              <a:t>create --tasks 20</a:t>
            </a:r>
          </a:p>
        </p:txBody>
      </p:sp>
      <p:sp>
        <p:nvSpPr>
          <p:cNvPr id="7" name="Marcador de contenido 2"/>
          <p:cNvSpPr txBox="1">
            <a:spLocks/>
          </p:cNvSpPr>
          <p:nvPr/>
        </p:nvSpPr>
        <p:spPr>
          <a:xfrm>
            <a:off x="459479" y="3212976"/>
            <a:ext cx="8280920" cy="43204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800" dirty="0" smtClean="0">
                <a:latin typeface="Courier"/>
                <a:cs typeface="Courier"/>
              </a:rPr>
              <a:t>~worker $ top</a:t>
            </a:r>
          </a:p>
        </p:txBody>
      </p:sp>
      <p:sp>
        <p:nvSpPr>
          <p:cNvPr id="8" name="Marcador de contenido 2"/>
          <p:cNvSpPr txBox="1">
            <a:spLocks/>
          </p:cNvSpPr>
          <p:nvPr/>
        </p:nvSpPr>
        <p:spPr>
          <a:xfrm>
            <a:off x="459479" y="3717032"/>
            <a:ext cx="8229600" cy="5760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 dirty="0" smtClean="0"/>
              <a:t>Check in your browser the “creator” of each fractal</a:t>
            </a:r>
          </a:p>
        </p:txBody>
      </p:sp>
      <p:sp>
        <p:nvSpPr>
          <p:cNvPr id="9" name="Rectangle 8"/>
          <p:cNvSpPr/>
          <p:nvPr/>
        </p:nvSpPr>
        <p:spPr>
          <a:xfrm>
            <a:off x="603495" y="4581128"/>
            <a:ext cx="7928945" cy="147732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GB" b="1" dirty="0" smtClean="0"/>
              <a:t>TIP:</a:t>
            </a:r>
            <a:r>
              <a:rPr lang="en-GB" dirty="0" smtClean="0"/>
              <a:t> If you </a:t>
            </a:r>
            <a:r>
              <a:rPr lang="en-GB" dirty="0"/>
              <a:t>want to make sure that the </a:t>
            </a:r>
            <a:r>
              <a:rPr lang="en-GB" dirty="0" smtClean="0"/>
              <a:t>Master gives the task to the second worker then disable </a:t>
            </a:r>
            <a:r>
              <a:rPr lang="en-GB" dirty="0"/>
              <a:t>the </a:t>
            </a:r>
            <a:r>
              <a:rPr lang="en-GB" dirty="0" err="1"/>
              <a:t>faafo</a:t>
            </a:r>
            <a:r>
              <a:rPr lang="en-GB" dirty="0"/>
              <a:t>-worker process in the first </a:t>
            </a:r>
            <a:r>
              <a:rPr lang="en-GB" dirty="0" smtClean="0"/>
              <a:t>VM: </a:t>
            </a:r>
            <a:endParaRPr lang="en-GB" dirty="0"/>
          </a:p>
          <a:p>
            <a:r>
              <a:rPr lang="en-GB" dirty="0" smtClean="0"/>
              <a:t>Comment </a:t>
            </a:r>
            <a:r>
              <a:rPr lang="en-GB" dirty="0"/>
              <a:t>out the [</a:t>
            </a:r>
            <a:r>
              <a:rPr lang="en-GB" dirty="0" err="1"/>
              <a:t>faafo</a:t>
            </a:r>
            <a:r>
              <a:rPr lang="en-GB" dirty="0"/>
              <a:t>-worker] in /</a:t>
            </a:r>
            <a:r>
              <a:rPr lang="en-GB" dirty="0" err="1"/>
              <a:t>etc</a:t>
            </a:r>
            <a:r>
              <a:rPr lang="en-GB" dirty="0"/>
              <a:t>/supervisor/</a:t>
            </a:r>
            <a:r>
              <a:rPr lang="en-GB" dirty="0" err="1"/>
              <a:t>conf.d</a:t>
            </a:r>
            <a:r>
              <a:rPr lang="en-GB" dirty="0"/>
              <a:t>/</a:t>
            </a:r>
            <a:r>
              <a:rPr lang="en-GB" dirty="0" err="1"/>
              <a:t>faafo.conf</a:t>
            </a:r>
            <a:r>
              <a:rPr lang="en-GB" dirty="0"/>
              <a:t> and restart </a:t>
            </a:r>
            <a:r>
              <a:rPr lang="en-GB" dirty="0" smtClean="0"/>
              <a:t>the supervisor</a:t>
            </a:r>
            <a:r>
              <a:rPr lang="en-GB" dirty="0"/>
              <a:t>: </a:t>
            </a:r>
            <a:r>
              <a:rPr lang="en-GB" dirty="0" err="1"/>
              <a:t>sudo</a:t>
            </a:r>
            <a:r>
              <a:rPr lang="en-GB" dirty="0"/>
              <a:t> service supervisor </a:t>
            </a:r>
            <a:r>
              <a:rPr lang="en-GB" dirty="0" smtClean="0"/>
              <a:t>restart. </a:t>
            </a:r>
            <a:endParaRPr lang="en-GB" dirty="0"/>
          </a:p>
          <a:p>
            <a:r>
              <a:rPr lang="en-GB" dirty="0" smtClean="0"/>
              <a:t>This will </a:t>
            </a:r>
            <a:r>
              <a:rPr lang="en-GB" dirty="0"/>
              <a:t>make all the fractal generation go to </a:t>
            </a:r>
            <a:r>
              <a:rPr lang="en-GB" dirty="0" smtClean="0"/>
              <a:t>VM2.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576018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Remember to delete your VMs!</a:t>
            </a:r>
            <a:endParaRPr lang="en-GB" dirty="0"/>
          </a:p>
        </p:txBody>
      </p:sp>
      <p:sp>
        <p:nvSpPr>
          <p:cNvPr id="5" name="Marcador de contenido 2"/>
          <p:cNvSpPr>
            <a:spLocks noGrp="1"/>
          </p:cNvSpPr>
          <p:nvPr>
            <p:ph sz="half" idx="2"/>
          </p:nvPr>
        </p:nvSpPr>
        <p:spPr>
          <a:xfrm>
            <a:off x="467544" y="1916832"/>
            <a:ext cx="8424936" cy="3384376"/>
          </a:xfr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~$ </a:t>
            </a:r>
            <a:r>
              <a:rPr lang="en-GB" sz="1800" noProof="0" dirty="0" err="1" smtClean="0">
                <a:latin typeface="Courier"/>
                <a:cs typeface="Courier"/>
              </a:rPr>
              <a:t>occi</a:t>
            </a:r>
            <a:r>
              <a:rPr lang="en-GB" sz="1800" noProof="0" dirty="0" smtClean="0">
                <a:latin typeface="Courier"/>
                <a:cs typeface="Courier"/>
              </a:rPr>
              <a:t> --endpoint $ENDPOINT \</a:t>
            </a: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        --</a:t>
            </a:r>
            <a:r>
              <a:rPr lang="en-GB" sz="1800" noProof="0" dirty="0" err="1" smtClean="0">
                <a:latin typeface="Courier"/>
                <a:cs typeface="Courier"/>
              </a:rPr>
              <a:t>auth</a:t>
            </a:r>
            <a:r>
              <a:rPr lang="en-GB" sz="1800" noProof="0" dirty="0" smtClean="0">
                <a:latin typeface="Courier"/>
                <a:cs typeface="Courier"/>
              </a:rPr>
              <a:t> x509 --</a:t>
            </a:r>
            <a:r>
              <a:rPr lang="en-GB" sz="1800" noProof="0" dirty="0" err="1" smtClean="0">
                <a:latin typeface="Courier"/>
                <a:cs typeface="Courier"/>
              </a:rPr>
              <a:t>voms</a:t>
            </a:r>
            <a:r>
              <a:rPr lang="en-GB" sz="1800" noProof="0" dirty="0" smtClean="0">
                <a:latin typeface="Courier"/>
                <a:cs typeface="Courier"/>
              </a:rPr>
              <a:t> --user-cred $X509_USER_PROXY \</a:t>
            </a: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        --action delete --resource $MASTER_ID</a:t>
            </a:r>
          </a:p>
          <a:p>
            <a:pPr marL="0" indent="0">
              <a:buNone/>
            </a:pPr>
            <a:endParaRPr lang="en-GB" sz="1800" dirty="0" smtClean="0">
              <a:solidFill>
                <a:srgbClr val="FFFF00"/>
              </a:solidFill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dirty="0">
                <a:latin typeface="Courier"/>
                <a:cs typeface="Courier"/>
              </a:rPr>
              <a:t>~$ </a:t>
            </a:r>
            <a:r>
              <a:rPr lang="en-GB" sz="1800" dirty="0" err="1">
                <a:latin typeface="Courier"/>
                <a:cs typeface="Courier"/>
              </a:rPr>
              <a:t>occi</a:t>
            </a:r>
            <a:r>
              <a:rPr lang="en-GB" sz="1800" dirty="0">
                <a:latin typeface="Courier"/>
                <a:cs typeface="Courier"/>
              </a:rPr>
              <a:t> --endpoint $ENDPOINT \</a:t>
            </a:r>
          </a:p>
          <a:p>
            <a:pPr marL="0" indent="0">
              <a:buNone/>
            </a:pPr>
            <a:r>
              <a:rPr lang="en-GB" sz="1800" dirty="0">
                <a:latin typeface="Courier"/>
                <a:cs typeface="Courier"/>
              </a:rPr>
              <a:t>        --</a:t>
            </a:r>
            <a:r>
              <a:rPr lang="en-GB" sz="1800" dirty="0" err="1">
                <a:latin typeface="Courier"/>
                <a:cs typeface="Courier"/>
              </a:rPr>
              <a:t>auth</a:t>
            </a:r>
            <a:r>
              <a:rPr lang="en-GB" sz="1800" dirty="0">
                <a:latin typeface="Courier"/>
                <a:cs typeface="Courier"/>
              </a:rPr>
              <a:t> x509 --</a:t>
            </a:r>
            <a:r>
              <a:rPr lang="en-GB" sz="1800" dirty="0" err="1">
                <a:latin typeface="Courier"/>
                <a:cs typeface="Courier"/>
              </a:rPr>
              <a:t>voms</a:t>
            </a:r>
            <a:r>
              <a:rPr lang="en-GB" sz="1800" dirty="0">
                <a:latin typeface="Courier"/>
                <a:cs typeface="Courier"/>
              </a:rPr>
              <a:t> --user-cred $X509_USER_PROXY \</a:t>
            </a:r>
          </a:p>
          <a:p>
            <a:pPr marL="0" indent="0">
              <a:buNone/>
            </a:pPr>
            <a:r>
              <a:rPr lang="en-GB" sz="1800" dirty="0">
                <a:latin typeface="Courier"/>
                <a:cs typeface="Courier"/>
              </a:rPr>
              <a:t>        --action delete --resource </a:t>
            </a:r>
            <a:r>
              <a:rPr lang="en-GB" sz="1800" dirty="0" smtClean="0">
                <a:latin typeface="Courier"/>
                <a:cs typeface="Courier"/>
              </a:rPr>
              <a:t>$WORKER_ID</a:t>
            </a:r>
            <a:endParaRPr lang="en-GB" sz="1800" noProof="0" dirty="0" smtClean="0">
              <a:solidFill>
                <a:srgbClr val="FFFF00"/>
              </a:solidFill>
              <a:latin typeface="Courier"/>
              <a:cs typeface="Courier"/>
            </a:endParaRPr>
          </a:p>
        </p:txBody>
      </p:sp>
    </p:spTree>
    <p:extLst>
      <p:ext uri="{BB962C8B-B14F-4D97-AF65-F5344CB8AC3E}">
        <p14:creationId xmlns:p14="http://schemas.microsoft.com/office/powerpoint/2010/main" val="41607195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2636912"/>
            <a:ext cx="8568952" cy="850106"/>
          </a:xfrm>
        </p:spPr>
        <p:txBody>
          <a:bodyPr>
            <a:normAutofit/>
          </a:bodyPr>
          <a:lstStyle/>
          <a:p>
            <a:r>
              <a:rPr lang="en-US" dirty="0" smtClean="0"/>
              <a:t>Using Docker in the EGI Federated Cloud</a:t>
            </a:r>
            <a:endParaRPr lang="en-GB" dirty="0"/>
          </a:p>
        </p:txBody>
      </p:sp>
      <p:pic>
        <p:nvPicPr>
          <p:cNvPr id="3" name="Picture 2" descr="https://www.docker.com/sites/all/themes/docker/assets/images/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5157192"/>
            <a:ext cx="2771775" cy="666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979712" y="5877272"/>
            <a:ext cx="7231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Docker intro slides </a:t>
            </a:r>
            <a:r>
              <a:rPr lang="en-US" dirty="0"/>
              <a:t>repurposed from </a:t>
            </a:r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pointful.github.io/docker-intro</a:t>
            </a:r>
            <a:r>
              <a:rPr lang="en-US" dirty="0" smtClean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423617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27584" y="188640"/>
            <a:ext cx="8064896" cy="850106"/>
          </a:xfrm>
        </p:spPr>
        <p:txBody>
          <a:bodyPr>
            <a:normAutofit fontScale="90000"/>
          </a:bodyPr>
          <a:lstStyle/>
          <a:p>
            <a:r>
              <a:rPr lang="en-GB" noProof="0" dirty="0" smtClean="0"/>
              <a:t>What is Docker ?</a:t>
            </a:r>
            <a:br>
              <a:rPr lang="en-GB" noProof="0" dirty="0" smtClean="0"/>
            </a:br>
            <a:r>
              <a:rPr lang="en-US" sz="2200" dirty="0"/>
              <a:t>https://</a:t>
            </a:r>
            <a:r>
              <a:rPr lang="en-US" sz="2200" dirty="0" smtClean="0"/>
              <a:t>www.docker.com</a:t>
            </a:r>
            <a:endParaRPr lang="en-GB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323528" y="1340768"/>
            <a:ext cx="8568952" cy="2264120"/>
          </a:xfrm>
        </p:spPr>
        <p:txBody>
          <a:bodyPr/>
          <a:lstStyle/>
          <a:p>
            <a:r>
              <a:rPr lang="en-US" sz="2600" dirty="0" smtClean="0"/>
              <a:t>Containers-As-A-Service platform that allows building and running distributed applications anywhere</a:t>
            </a:r>
          </a:p>
          <a:p>
            <a:pPr lvl="1"/>
            <a:r>
              <a:rPr lang="en-US" sz="2200" dirty="0" smtClean="0"/>
              <a:t>This guarantees that your application will always run regardless of the environment it is running on.</a:t>
            </a:r>
          </a:p>
          <a:p>
            <a:pPr lvl="1"/>
            <a:endParaRPr lang="en-US" sz="2200" dirty="0"/>
          </a:p>
          <a:p>
            <a:r>
              <a:rPr lang="en-US" sz="2600" dirty="0" smtClean="0"/>
              <a:t>When your application is in a Docker containers, you don’t have to worry about setting up and maintaining different environments of different tool for each languages.</a:t>
            </a:r>
            <a:endParaRPr lang="en-GB" sz="2600" dirty="0"/>
          </a:p>
        </p:txBody>
      </p:sp>
    </p:spTree>
    <p:extLst>
      <p:ext uri="{BB962C8B-B14F-4D97-AF65-F5344CB8AC3E}">
        <p14:creationId xmlns:p14="http://schemas.microsoft.com/office/powerpoint/2010/main" val="35935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Intermodal shipping container – solution for pre-cargo problem before 1960</a:t>
            </a:r>
            <a:endParaRPr lang="en-GB" dirty="0"/>
          </a:p>
        </p:txBody>
      </p:sp>
      <p:pic>
        <p:nvPicPr>
          <p:cNvPr id="1026" name="Picture 2" descr="http://pointful.github.io/docker-intro/docker-img/intermodal-shipping-container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578787"/>
            <a:ext cx="8856984" cy="4082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72138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Docker – Container system for code</a:t>
            </a:r>
            <a:endParaRPr lang="en-GB" dirty="0"/>
          </a:p>
        </p:txBody>
      </p:sp>
      <p:pic>
        <p:nvPicPr>
          <p:cNvPr id="2050" name="Picture 2" descr="http://pointful.github.io/docker-intro/docker-img/shipping-container-for-cod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016" y="1587130"/>
            <a:ext cx="8821488" cy="4027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val 4"/>
          <p:cNvSpPr/>
          <p:nvPr/>
        </p:nvSpPr>
        <p:spPr>
          <a:xfrm>
            <a:off x="4697760" y="4005064"/>
            <a:ext cx="1458416" cy="194421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96088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What is a cloud federation? – </a:t>
            </a:r>
            <a:r>
              <a:rPr lang="en-US" dirty="0" smtClean="0">
                <a:solidFill>
                  <a:srgbClr val="FF0000"/>
                </a:solidFill>
              </a:rPr>
              <a:t>A ‘definition’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179512" y="1341438"/>
            <a:ext cx="8892480" cy="4784400"/>
          </a:xfrm>
        </p:spPr>
        <p:txBody>
          <a:bodyPr/>
          <a:lstStyle/>
          <a:p>
            <a:r>
              <a:rPr lang="en-US" sz="2400" dirty="0" smtClean="0"/>
              <a:t>Practice of interconnecting cloud service providers. Motivations:</a:t>
            </a:r>
          </a:p>
          <a:p>
            <a:pPr lvl="1"/>
            <a:r>
              <a:rPr lang="en-US" sz="2000" dirty="0" smtClean="0"/>
              <a:t>Data locality; Data privacy; Shared investment; Distributed expertise, …</a:t>
            </a:r>
          </a:p>
          <a:p>
            <a:r>
              <a:rPr lang="en-US" sz="2400" dirty="0" smtClean="0"/>
              <a:t>Multiple cloud sites with some sort of interconnection(s). Examples:</a:t>
            </a:r>
          </a:p>
          <a:p>
            <a:pPr lvl="1"/>
            <a:r>
              <a:rPr lang="en-US" sz="1800" dirty="0" smtClean="0"/>
              <a:t>Every cloud registered in a single catalogue</a:t>
            </a:r>
          </a:p>
          <a:p>
            <a:pPr lvl="1"/>
            <a:r>
              <a:rPr lang="en-US" sz="1800" dirty="0" smtClean="0"/>
              <a:t>Single VM image catalogue for users</a:t>
            </a:r>
          </a:p>
          <a:p>
            <a:pPr lvl="1"/>
            <a:r>
              <a:rPr lang="en-US" sz="1800" dirty="0" smtClean="0"/>
              <a:t>Support for the </a:t>
            </a:r>
            <a:r>
              <a:rPr lang="en-US" sz="1800" dirty="0"/>
              <a:t>same image format</a:t>
            </a:r>
          </a:p>
          <a:p>
            <a:pPr lvl="1"/>
            <a:r>
              <a:rPr lang="en-US" sz="1800" dirty="0" smtClean="0"/>
              <a:t>Automated distribution of VM Images to the federated clouds</a:t>
            </a:r>
          </a:p>
          <a:p>
            <a:pPr lvl="1"/>
            <a:r>
              <a:rPr lang="en-US" sz="1800" dirty="0" smtClean="0"/>
              <a:t>Single sign-on for users</a:t>
            </a:r>
            <a:endParaRPr lang="en-US" sz="1800" dirty="0"/>
          </a:p>
          <a:p>
            <a:pPr lvl="1"/>
            <a:r>
              <a:rPr lang="en-US" sz="1800" dirty="0" err="1" smtClean="0"/>
              <a:t>Harmonised</a:t>
            </a:r>
            <a:r>
              <a:rPr lang="en-US" sz="1800" dirty="0" smtClean="0"/>
              <a:t> operational practices</a:t>
            </a:r>
          </a:p>
          <a:p>
            <a:pPr lvl="2"/>
            <a:r>
              <a:rPr lang="en-US" sz="1600" dirty="0" smtClean="0"/>
              <a:t>Cloud configurations, integrated monitoring, accounting, etc.</a:t>
            </a:r>
          </a:p>
          <a:p>
            <a:pPr lvl="1"/>
            <a:r>
              <a:rPr lang="en-US" sz="1800" dirty="0" smtClean="0"/>
              <a:t>Integrated support model</a:t>
            </a:r>
          </a:p>
          <a:p>
            <a:pPr lvl="2"/>
            <a:r>
              <a:rPr lang="en-US" sz="1600" dirty="0" smtClean="0"/>
              <a:t>Ticketing system, consultancy, training</a:t>
            </a:r>
          </a:p>
        </p:txBody>
      </p:sp>
      <p:sp>
        <p:nvSpPr>
          <p:cNvPr id="2" name="TextBox 1"/>
          <p:cNvSpPr txBox="1"/>
          <p:nvPr/>
        </p:nvSpPr>
        <p:spPr>
          <a:xfrm rot="20494507">
            <a:off x="586283" y="3964424"/>
            <a:ext cx="6336704" cy="1323439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EGI Federated Cloud</a:t>
            </a:r>
            <a:r>
              <a:rPr lang="en-US" sz="4000" smtClean="0">
                <a:solidFill>
                  <a:srgbClr val="FF0000"/>
                </a:solidFill>
                <a:latin typeface="Arial Narrow" panose="020B0606020202030204" pitchFamily="34" charset="0"/>
              </a:rPr>
              <a:t/>
            </a:r>
            <a:br>
              <a:rPr lang="en-US" sz="4000" smtClean="0">
                <a:solidFill>
                  <a:srgbClr val="FF0000"/>
                </a:solidFill>
                <a:latin typeface="Arial Narrow" panose="020B0606020202030204" pitchFamily="34" charset="0"/>
              </a:rPr>
            </a:br>
            <a:r>
              <a:rPr lang="en-US" sz="4000" smtClean="0">
                <a:solidFill>
                  <a:srgbClr val="FF0000"/>
                </a:solidFill>
                <a:latin typeface="Arial Narrow" panose="020B0606020202030204" pitchFamily="34" charset="0"/>
              </a:rPr>
              <a:t>can do all </a:t>
            </a:r>
            <a:r>
              <a:rPr lang="en-US" sz="4000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this</a:t>
            </a:r>
            <a:endParaRPr lang="en-GB" sz="4000" dirty="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72873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pointful.github.io/docker-intro/docker-img/containers-vs-vm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1395893"/>
            <a:ext cx="9145016" cy="4769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ectangle 18"/>
          <p:cNvSpPr/>
          <p:nvPr/>
        </p:nvSpPr>
        <p:spPr>
          <a:xfrm>
            <a:off x="5508104" y="5013176"/>
            <a:ext cx="2952328" cy="4320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VMs vs containers in the cloud</a:t>
            </a:r>
            <a:endParaRPr lang="en-GB" dirty="0"/>
          </a:p>
        </p:txBody>
      </p:sp>
      <p:sp>
        <p:nvSpPr>
          <p:cNvPr id="9" name="Rectangle 8"/>
          <p:cNvSpPr/>
          <p:nvPr/>
        </p:nvSpPr>
        <p:spPr>
          <a:xfrm>
            <a:off x="5508104" y="5445224"/>
            <a:ext cx="2952328" cy="43204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Cloud Management Framework</a:t>
            </a:r>
            <a:endParaRPr lang="en-GB" sz="1600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508104" y="5877272"/>
            <a:ext cx="2952328" cy="432048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bg1"/>
                </a:solidFill>
              </a:rPr>
              <a:t>Cloud host OS</a:t>
            </a:r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508104" y="6309320"/>
            <a:ext cx="2952328" cy="43204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bg1"/>
                </a:solidFill>
              </a:rPr>
              <a:t>Server</a:t>
            </a:r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899592" y="5013176"/>
            <a:ext cx="2880320" cy="360040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bg1"/>
                </a:solidFill>
              </a:rPr>
              <a:t>Cloud host OS</a:t>
            </a:r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899592" y="5373216"/>
            <a:ext cx="2880320" cy="43204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bg1"/>
                </a:solidFill>
              </a:rPr>
              <a:t>Server</a:t>
            </a:r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508104" y="5022468"/>
            <a:ext cx="792088" cy="422756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Guest OS</a:t>
            </a:r>
            <a:endParaRPr lang="en-GB" sz="1400" dirty="0"/>
          </a:p>
        </p:txBody>
      </p:sp>
      <p:sp>
        <p:nvSpPr>
          <p:cNvPr id="18" name="Rectangle 17"/>
          <p:cNvSpPr/>
          <p:nvPr/>
        </p:nvSpPr>
        <p:spPr>
          <a:xfrm>
            <a:off x="6372200" y="5013176"/>
            <a:ext cx="2016224" cy="422756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Guest OS</a:t>
            </a:r>
            <a:endParaRPr lang="en-GB" sz="1400" dirty="0"/>
          </a:p>
        </p:txBody>
      </p:sp>
      <p:sp>
        <p:nvSpPr>
          <p:cNvPr id="21" name="Rectangle 20"/>
          <p:cNvSpPr/>
          <p:nvPr/>
        </p:nvSpPr>
        <p:spPr>
          <a:xfrm>
            <a:off x="6300192" y="3757682"/>
            <a:ext cx="2160240" cy="168754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TextBox 21"/>
          <p:cNvSpPr txBox="1"/>
          <p:nvPr/>
        </p:nvSpPr>
        <p:spPr>
          <a:xfrm>
            <a:off x="8407671" y="3501008"/>
            <a:ext cx="5132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VM</a:t>
            </a:r>
            <a:endParaRPr lang="en-GB" dirty="0"/>
          </a:p>
        </p:txBody>
      </p:sp>
      <p:sp>
        <p:nvSpPr>
          <p:cNvPr id="20" name="Rectangle 19"/>
          <p:cNvSpPr/>
          <p:nvPr/>
        </p:nvSpPr>
        <p:spPr>
          <a:xfrm>
            <a:off x="3995936" y="3757682"/>
            <a:ext cx="2304256" cy="1678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55576" y="1196752"/>
            <a:ext cx="936104" cy="340470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VM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1907704" y="1176427"/>
            <a:ext cx="936104" cy="340470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VM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2987824" y="1196752"/>
            <a:ext cx="936104" cy="340470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VM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372200" y="3861047"/>
            <a:ext cx="1656184" cy="11373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7" name="Rectangle 6"/>
          <p:cNvSpPr/>
          <p:nvPr/>
        </p:nvSpPr>
        <p:spPr>
          <a:xfrm>
            <a:off x="6372200" y="3840451"/>
            <a:ext cx="504056" cy="67045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smtClean="0"/>
              <a:t>App A</a:t>
            </a:r>
            <a:endParaRPr lang="en-GB" sz="1200" dirty="0"/>
          </a:p>
        </p:txBody>
      </p:sp>
      <p:sp>
        <p:nvSpPr>
          <p:cNvPr id="27" name="Rectangle 26"/>
          <p:cNvSpPr/>
          <p:nvPr/>
        </p:nvSpPr>
        <p:spPr>
          <a:xfrm>
            <a:off x="6372200" y="4525692"/>
            <a:ext cx="1080120" cy="487484"/>
          </a:xfrm>
          <a:prstGeom prst="rect">
            <a:avLst/>
          </a:prstGeom>
          <a:solidFill>
            <a:srgbClr val="E29C5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smtClean="0"/>
              <a:t>Bins/Libs</a:t>
            </a:r>
            <a:endParaRPr lang="en-GB" sz="1200" dirty="0"/>
          </a:p>
        </p:txBody>
      </p:sp>
      <p:sp>
        <p:nvSpPr>
          <p:cNvPr id="28" name="Rectangle 27"/>
          <p:cNvSpPr/>
          <p:nvPr/>
        </p:nvSpPr>
        <p:spPr>
          <a:xfrm>
            <a:off x="6948264" y="3840451"/>
            <a:ext cx="504056" cy="67045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smtClean="0"/>
              <a:t>App A’</a:t>
            </a:r>
            <a:endParaRPr lang="en-GB" sz="1200" dirty="0"/>
          </a:p>
        </p:txBody>
      </p:sp>
      <p:sp>
        <p:nvSpPr>
          <p:cNvPr id="30" name="Rectangle 29"/>
          <p:cNvSpPr/>
          <p:nvPr/>
        </p:nvSpPr>
        <p:spPr>
          <a:xfrm>
            <a:off x="7524328" y="3825664"/>
            <a:ext cx="504056" cy="67045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smtClean="0"/>
              <a:t>App B</a:t>
            </a:r>
            <a:endParaRPr lang="en-GB" sz="1200" dirty="0"/>
          </a:p>
        </p:txBody>
      </p:sp>
      <p:sp>
        <p:nvSpPr>
          <p:cNvPr id="31" name="Rectangle 30"/>
          <p:cNvSpPr/>
          <p:nvPr/>
        </p:nvSpPr>
        <p:spPr>
          <a:xfrm>
            <a:off x="7524328" y="4510905"/>
            <a:ext cx="504056" cy="487484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smtClean="0"/>
              <a:t>Bins/Libs</a:t>
            </a:r>
            <a:endParaRPr lang="en-GB" sz="1200" dirty="0"/>
          </a:p>
        </p:txBody>
      </p:sp>
      <p:sp>
        <p:nvSpPr>
          <p:cNvPr id="4" name="Rectangle 3"/>
          <p:cNvSpPr/>
          <p:nvPr/>
        </p:nvSpPr>
        <p:spPr>
          <a:xfrm>
            <a:off x="899592" y="4581128"/>
            <a:ext cx="2880320" cy="43204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Cloud Management Framework</a:t>
            </a:r>
            <a:endParaRPr lang="en-GB" sz="1600" dirty="0">
              <a:solidFill>
                <a:schemeClr val="tx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372200" y="3792837"/>
            <a:ext cx="1656184" cy="12055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08737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Updates, Changes</a:t>
            </a:r>
            <a:br>
              <a:rPr lang="en-US" dirty="0" smtClean="0"/>
            </a:br>
            <a:r>
              <a:rPr lang="en-US" dirty="0" smtClean="0"/>
              <a:t>Why are Docker containers lightweight?</a:t>
            </a:r>
            <a:endParaRPr lang="en-GB" dirty="0"/>
          </a:p>
        </p:txBody>
      </p:sp>
      <p:pic>
        <p:nvPicPr>
          <p:cNvPr id="4098" name="Picture 2" descr="http://pointful.github.io/docker-intro/docker-img/changes-and-update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268760"/>
            <a:ext cx="8352928" cy="4844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n 4"/>
          <p:cNvSpPr/>
          <p:nvPr/>
        </p:nvSpPr>
        <p:spPr>
          <a:xfrm>
            <a:off x="7596336" y="1268760"/>
            <a:ext cx="936104" cy="1656184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Docker Hub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072591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27584" y="188640"/>
            <a:ext cx="8064896" cy="850106"/>
          </a:xfrm>
        </p:spPr>
        <p:txBody>
          <a:bodyPr>
            <a:normAutofit fontScale="90000"/>
          </a:bodyPr>
          <a:lstStyle/>
          <a:p>
            <a:r>
              <a:rPr lang="en-GB" noProof="0" dirty="0" smtClean="0"/>
              <a:t>Exercise 4:</a:t>
            </a:r>
            <a:br>
              <a:rPr lang="en-GB" noProof="0" dirty="0" smtClean="0"/>
            </a:br>
            <a:r>
              <a:rPr lang="en-GB" noProof="0" dirty="0" smtClean="0"/>
              <a:t>Running Docker Containers in </a:t>
            </a:r>
            <a:br>
              <a:rPr lang="en-GB" noProof="0" dirty="0" smtClean="0"/>
            </a:br>
            <a:r>
              <a:rPr lang="en-GB" noProof="0" dirty="0" smtClean="0"/>
              <a:t>the EGI Federated Cloud</a:t>
            </a:r>
            <a:endParaRPr lang="en-GB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323528" y="1196752"/>
            <a:ext cx="8568952" cy="4784400"/>
          </a:xfrm>
        </p:spPr>
        <p:txBody>
          <a:bodyPr/>
          <a:lstStyle/>
          <a:p>
            <a:pPr marL="0" indent="0">
              <a:buNone/>
            </a:pPr>
            <a:r>
              <a:rPr lang="en-US" sz="2600" dirty="0" smtClean="0"/>
              <a:t>Tasks: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600" dirty="0" smtClean="0"/>
              <a:t>Browsing the </a:t>
            </a:r>
            <a:r>
              <a:rPr lang="en-US" sz="2600" dirty="0" smtClean="0">
                <a:hlinkClick r:id="rId2"/>
              </a:rPr>
              <a:t>EGI </a:t>
            </a:r>
            <a:r>
              <a:rPr lang="en-US" sz="2600" dirty="0" err="1" smtClean="0">
                <a:hlinkClick r:id="rId2"/>
              </a:rPr>
              <a:t>AppDB</a:t>
            </a:r>
            <a:endParaRPr lang="en-US" sz="26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600" dirty="0" smtClean="0"/>
              <a:t>Find the 3 IDs required to instantiate the </a:t>
            </a:r>
            <a:br>
              <a:rPr lang="en-US" sz="2600" dirty="0" smtClean="0"/>
            </a:br>
            <a:r>
              <a:rPr lang="en-US" sz="2600" dirty="0" smtClean="0">
                <a:solidFill>
                  <a:srgbClr val="FF0000"/>
                </a:solidFill>
              </a:rPr>
              <a:t>[Docker Ubuntu 14.04] image</a:t>
            </a:r>
            <a:r>
              <a:rPr lang="en-US" sz="2600" dirty="0" smtClean="0"/>
              <a:t> on a cloud site.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600" dirty="0" smtClean="0"/>
              <a:t>Login to UI, check proxy, create key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600" dirty="0" smtClean="0"/>
              <a:t>Create your VM instance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600" dirty="0" smtClean="0"/>
              <a:t>(Optional) Some sites may require the allocation of a public IP before you can log in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600" dirty="0" smtClean="0"/>
              <a:t>SSH into your VM instance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600" dirty="0" smtClean="0">
                <a:solidFill>
                  <a:srgbClr val="FF0000"/>
                </a:solidFill>
              </a:rPr>
              <a:t>Run Docker commands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600" dirty="0" smtClean="0"/>
              <a:t>Delete your VM</a:t>
            </a:r>
            <a:endParaRPr lang="en-GB" sz="2600" dirty="0"/>
          </a:p>
        </p:txBody>
      </p:sp>
    </p:spTree>
    <p:extLst>
      <p:ext uri="{BB962C8B-B14F-4D97-AF65-F5344CB8AC3E}">
        <p14:creationId xmlns:p14="http://schemas.microsoft.com/office/powerpoint/2010/main" val="8379981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1547664" y="188640"/>
            <a:ext cx="7344816" cy="850106"/>
          </a:xfrm>
          <a:noFill/>
        </p:spPr>
        <p:txBody>
          <a:bodyPr>
            <a:normAutofit fontScale="90000"/>
          </a:bodyPr>
          <a:lstStyle/>
          <a:p>
            <a:r>
              <a:rPr lang="en-US" dirty="0" smtClean="0"/>
              <a:t>VM with pre-deployed Docker Engine</a:t>
            </a:r>
            <a:br>
              <a:rPr lang="en-US" dirty="0" smtClean="0"/>
            </a:br>
            <a:r>
              <a:rPr lang="en-US" dirty="0" smtClean="0"/>
              <a:t>in EGI </a:t>
            </a:r>
            <a:r>
              <a:rPr lang="en-US" dirty="0" err="1" smtClean="0"/>
              <a:t>AppDB</a:t>
            </a:r>
            <a:endParaRPr lang="en-GB" dirty="0"/>
          </a:p>
        </p:txBody>
      </p:sp>
      <p:grpSp>
        <p:nvGrpSpPr>
          <p:cNvPr id="3" name="Gruppo 2"/>
          <p:cNvGrpSpPr/>
          <p:nvPr/>
        </p:nvGrpSpPr>
        <p:grpSpPr>
          <a:xfrm>
            <a:off x="683568" y="1288694"/>
            <a:ext cx="7676728" cy="4876610"/>
            <a:chOff x="683568" y="1288694"/>
            <a:chExt cx="7676728" cy="4876610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3568" y="1288694"/>
              <a:ext cx="7676728" cy="4876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" name="Ovale 1"/>
            <p:cNvSpPr/>
            <p:nvPr/>
          </p:nvSpPr>
          <p:spPr>
            <a:xfrm>
              <a:off x="5983132" y="1541154"/>
              <a:ext cx="1296144" cy="864096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" name="Gruppo 4"/>
          <p:cNvGrpSpPr/>
          <p:nvPr/>
        </p:nvGrpSpPr>
        <p:grpSpPr>
          <a:xfrm>
            <a:off x="681090" y="1297226"/>
            <a:ext cx="7679206" cy="4840596"/>
            <a:chOff x="681090" y="1297226"/>
            <a:chExt cx="7679206" cy="4840596"/>
          </a:xfrm>
        </p:grpSpPr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1090" y="1297226"/>
              <a:ext cx="7679206" cy="48405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Ovale 3"/>
            <p:cNvSpPr/>
            <p:nvPr/>
          </p:nvSpPr>
          <p:spPr>
            <a:xfrm>
              <a:off x="683568" y="5200172"/>
              <a:ext cx="1152128" cy="432048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8" name="Gruppo 7"/>
          <p:cNvGrpSpPr/>
          <p:nvPr/>
        </p:nvGrpSpPr>
        <p:grpSpPr>
          <a:xfrm>
            <a:off x="690341" y="1308919"/>
            <a:ext cx="7669955" cy="4828903"/>
            <a:chOff x="690341" y="1308919"/>
            <a:chExt cx="7669955" cy="4828903"/>
          </a:xfrm>
        </p:grpSpPr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0341" y="1308919"/>
              <a:ext cx="7669955" cy="48289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Ovale 5"/>
            <p:cNvSpPr/>
            <p:nvPr/>
          </p:nvSpPr>
          <p:spPr>
            <a:xfrm>
              <a:off x="2080186" y="2650302"/>
              <a:ext cx="2088232" cy="1152128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0" name="Gruppo 9"/>
          <p:cNvGrpSpPr/>
          <p:nvPr/>
        </p:nvGrpSpPr>
        <p:grpSpPr>
          <a:xfrm>
            <a:off x="683569" y="1301768"/>
            <a:ext cx="7676727" cy="4836054"/>
            <a:chOff x="683569" y="1301768"/>
            <a:chExt cx="7676727" cy="4836054"/>
          </a:xfrm>
        </p:grpSpPr>
        <p:pic>
          <p:nvPicPr>
            <p:cNvPr id="1031" name="Picture 7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3569" y="1301768"/>
              <a:ext cx="7676727" cy="48360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Ovale 8"/>
            <p:cNvSpPr/>
            <p:nvPr/>
          </p:nvSpPr>
          <p:spPr>
            <a:xfrm>
              <a:off x="827584" y="3327402"/>
              <a:ext cx="2448272" cy="1296144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948966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1547664" y="188640"/>
            <a:ext cx="7344816" cy="850106"/>
          </a:xfrm>
          <a:noFill/>
        </p:spPr>
        <p:txBody>
          <a:bodyPr>
            <a:normAutofit fontScale="90000"/>
          </a:bodyPr>
          <a:lstStyle/>
          <a:p>
            <a:r>
              <a:rPr lang="en-US" dirty="0" smtClean="0"/>
              <a:t>Check the Docker Containers </a:t>
            </a:r>
            <a:br>
              <a:rPr lang="en-US" dirty="0" smtClean="0"/>
            </a:br>
            <a:r>
              <a:rPr lang="en-US" dirty="0" smtClean="0"/>
              <a:t>in the EGI </a:t>
            </a:r>
            <a:r>
              <a:rPr lang="en-US" dirty="0" err="1" smtClean="0"/>
              <a:t>AppDB</a:t>
            </a:r>
            <a:endParaRPr lang="en-GB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001" y="1209278"/>
            <a:ext cx="5972175" cy="33718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7403" y="1844824"/>
            <a:ext cx="6308973" cy="42843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grpSp>
        <p:nvGrpSpPr>
          <p:cNvPr id="7" name="Gruppo 6"/>
          <p:cNvGrpSpPr/>
          <p:nvPr/>
        </p:nvGrpSpPr>
        <p:grpSpPr>
          <a:xfrm>
            <a:off x="2066234" y="4166195"/>
            <a:ext cx="6898254" cy="2143125"/>
            <a:chOff x="2066234" y="4166195"/>
            <a:chExt cx="6898254" cy="2143125"/>
          </a:xfrm>
        </p:grpSpPr>
        <p:pic>
          <p:nvPicPr>
            <p:cNvPr id="2052" name="Picture 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63738" y="4166195"/>
              <a:ext cx="6000750" cy="214312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sp>
          <p:nvSpPr>
            <p:cNvPr id="19" name="Left Arrow 14"/>
            <p:cNvSpPr/>
            <p:nvPr/>
          </p:nvSpPr>
          <p:spPr>
            <a:xfrm flipH="1">
              <a:off x="2066234" y="5056718"/>
              <a:ext cx="1368152" cy="288032"/>
            </a:xfrm>
            <a:prstGeom prst="leftArrow">
              <a:avLst>
                <a:gd name="adj1" fmla="val 83863"/>
                <a:gd name="adj2" fmla="val 50000"/>
              </a:avLst>
            </a:prstGeom>
            <a:solidFill>
              <a:srgbClr val="FF0000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 dirty="0" smtClean="0">
                  <a:solidFill>
                    <a:schemeClr val="tx1"/>
                  </a:solidFill>
                </a:rPr>
                <a:t>Which cloud</a:t>
              </a:r>
              <a:endParaRPr lang="en-GB" sz="1200" b="1" dirty="0">
                <a:solidFill>
                  <a:schemeClr val="tx1"/>
                </a:solidFill>
              </a:endParaRPr>
            </a:p>
          </p:txBody>
        </p:sp>
        <p:sp>
          <p:nvSpPr>
            <p:cNvPr id="21" name="Left Arrow 16"/>
            <p:cNvSpPr/>
            <p:nvPr/>
          </p:nvSpPr>
          <p:spPr>
            <a:xfrm>
              <a:off x="7344816" y="5301208"/>
              <a:ext cx="1475656" cy="288032"/>
            </a:xfrm>
            <a:prstGeom prst="leftArrow">
              <a:avLst>
                <a:gd name="adj1" fmla="val 83863"/>
                <a:gd name="adj2" fmla="val 50000"/>
              </a:avLst>
            </a:prstGeom>
            <a:solidFill>
              <a:srgbClr val="FF0000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 dirty="0" smtClean="0">
                  <a:solidFill>
                    <a:schemeClr val="tx1"/>
                  </a:solidFill>
                </a:rPr>
                <a:t>In which template</a:t>
              </a:r>
              <a:endParaRPr lang="en-GB" sz="1200" b="1" dirty="0">
                <a:solidFill>
                  <a:schemeClr val="tx1"/>
                </a:solidFill>
              </a:endParaRPr>
            </a:p>
          </p:txBody>
        </p:sp>
        <p:sp>
          <p:nvSpPr>
            <p:cNvPr id="22" name="Left Arrow 15"/>
            <p:cNvSpPr/>
            <p:nvPr/>
          </p:nvSpPr>
          <p:spPr>
            <a:xfrm flipH="1">
              <a:off x="2066234" y="5589240"/>
              <a:ext cx="1368152" cy="288032"/>
            </a:xfrm>
            <a:prstGeom prst="leftArrow">
              <a:avLst>
                <a:gd name="adj1" fmla="val 83863"/>
                <a:gd name="adj2" fmla="val 50000"/>
              </a:avLst>
            </a:prstGeom>
            <a:solidFill>
              <a:srgbClr val="FF0000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 dirty="0" smtClean="0">
                  <a:solidFill>
                    <a:schemeClr val="tx1"/>
                  </a:solidFill>
                </a:rPr>
                <a:t>Which image</a:t>
              </a:r>
              <a:endParaRPr lang="en-GB" sz="1200" b="1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14023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547664" y="44624"/>
            <a:ext cx="7344816" cy="850106"/>
          </a:xfrm>
        </p:spPr>
        <p:txBody>
          <a:bodyPr/>
          <a:lstStyle/>
          <a:p>
            <a:r>
              <a:rPr lang="en-GB" noProof="0" dirty="0" smtClean="0"/>
              <a:t>Create your first compute appliance</a:t>
            </a:r>
            <a:endParaRPr lang="en-GB" noProof="0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>
          <a:xfrm>
            <a:off x="467544" y="1124744"/>
            <a:ext cx="8424936" cy="5184576"/>
          </a:xfr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marL="0" indent="0">
              <a:buNone/>
            </a:pPr>
            <a:endParaRPr lang="en-GB" sz="1800" noProof="0" dirty="0" smtClean="0">
              <a:latin typeface="Courier"/>
              <a:cs typeface="Courier"/>
            </a:endParaRPr>
          </a:p>
          <a:p>
            <a:pPr marL="0" indent="0">
              <a:buNone/>
            </a:pPr>
            <a:endParaRPr lang="en-GB" sz="1800" noProof="0" dirty="0" smtClean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dirty="0" smtClean="0">
                <a:latin typeface="Courier"/>
                <a:cs typeface="Courier"/>
              </a:rPr>
              <a:t>~$ ENDPOINT=</a:t>
            </a:r>
            <a:r>
              <a:rPr lang="en-GB" sz="1800" dirty="0">
                <a:solidFill>
                  <a:srgbClr val="FF0000"/>
                </a:solidFill>
                <a:latin typeface="Courier"/>
                <a:cs typeface="Courier"/>
              </a:rPr>
              <a:t>&lt;copy here the </a:t>
            </a:r>
            <a:r>
              <a:rPr lang="en-GB" sz="1800" dirty="0" smtClean="0">
                <a:solidFill>
                  <a:srgbClr val="FF0000"/>
                </a:solidFill>
                <a:latin typeface="Courier"/>
                <a:cs typeface="Courier"/>
              </a:rPr>
              <a:t>Site endpoint ID </a:t>
            </a:r>
            <a:r>
              <a:rPr lang="en-GB" sz="1800" dirty="0">
                <a:solidFill>
                  <a:srgbClr val="FF0000"/>
                </a:solidFill>
                <a:latin typeface="Courier"/>
                <a:cs typeface="Courier"/>
              </a:rPr>
              <a:t>from </a:t>
            </a:r>
            <a:r>
              <a:rPr lang="en-GB" sz="1800" dirty="0" err="1">
                <a:solidFill>
                  <a:srgbClr val="FF0000"/>
                </a:solidFill>
                <a:latin typeface="Courier"/>
                <a:cs typeface="Courier"/>
              </a:rPr>
              <a:t>AppDB</a:t>
            </a:r>
            <a:r>
              <a:rPr lang="en-GB" sz="1800" dirty="0" smtClean="0">
                <a:solidFill>
                  <a:srgbClr val="FF0000"/>
                </a:solidFill>
                <a:latin typeface="Courier"/>
                <a:cs typeface="Courier"/>
              </a:rPr>
              <a:t>&gt;</a:t>
            </a:r>
          </a:p>
          <a:p>
            <a:pPr marL="0" indent="0">
              <a:buNone/>
            </a:pPr>
            <a:endParaRPr lang="en-GB" sz="1800" dirty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~$ RESOURCE_TPL=</a:t>
            </a:r>
            <a:r>
              <a:rPr lang="en-GB" sz="1800" noProof="0" dirty="0" smtClean="0">
                <a:solidFill>
                  <a:srgbClr val="FF0000"/>
                </a:solidFill>
                <a:latin typeface="Courier"/>
                <a:cs typeface="Courier"/>
              </a:rPr>
              <a:t>&lt;copy here the Template ID from </a:t>
            </a:r>
            <a:r>
              <a:rPr lang="en-GB" sz="1800" noProof="0" dirty="0" err="1" smtClean="0">
                <a:solidFill>
                  <a:srgbClr val="FF0000"/>
                </a:solidFill>
                <a:latin typeface="Courier"/>
                <a:cs typeface="Courier"/>
              </a:rPr>
              <a:t>AppDB</a:t>
            </a:r>
            <a:r>
              <a:rPr lang="en-GB" sz="1800" noProof="0" dirty="0" smtClean="0">
                <a:solidFill>
                  <a:srgbClr val="FF0000"/>
                </a:solidFill>
                <a:latin typeface="Courier"/>
                <a:cs typeface="Courier"/>
              </a:rPr>
              <a:t>&gt;</a:t>
            </a:r>
            <a:endParaRPr lang="en-GB" sz="1800" noProof="0" dirty="0" smtClean="0">
              <a:latin typeface="Courier"/>
              <a:cs typeface="Courier"/>
            </a:endParaRPr>
          </a:p>
          <a:p>
            <a:pPr marL="0" indent="0">
              <a:buNone/>
            </a:pPr>
            <a:endParaRPr lang="en-GB" sz="1800" dirty="0" smtClean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dirty="0" smtClean="0">
                <a:latin typeface="Courier"/>
                <a:cs typeface="Courier"/>
              </a:rPr>
              <a:t>~$ </a:t>
            </a:r>
            <a:r>
              <a:rPr lang="en-GB" sz="1800" dirty="0">
                <a:latin typeface="Courier"/>
                <a:cs typeface="Courier"/>
              </a:rPr>
              <a:t>OS_TPL</a:t>
            </a:r>
            <a:r>
              <a:rPr lang="en-GB" sz="1800" dirty="0" smtClean="0">
                <a:latin typeface="Courier"/>
                <a:cs typeface="Courier"/>
              </a:rPr>
              <a:t>=</a:t>
            </a:r>
            <a:r>
              <a:rPr lang="en-GB" sz="1800" dirty="0" smtClean="0">
                <a:solidFill>
                  <a:srgbClr val="FF0000"/>
                </a:solidFill>
                <a:latin typeface="Courier"/>
                <a:cs typeface="Courier"/>
              </a:rPr>
              <a:t>&lt;</a:t>
            </a:r>
            <a:r>
              <a:rPr lang="en-GB" sz="1800" dirty="0">
                <a:solidFill>
                  <a:srgbClr val="FF0000"/>
                </a:solidFill>
                <a:latin typeface="Courier"/>
                <a:cs typeface="Courier"/>
              </a:rPr>
              <a:t>copy here the </a:t>
            </a:r>
            <a:r>
              <a:rPr lang="en-GB" sz="1800" dirty="0" smtClean="0">
                <a:solidFill>
                  <a:srgbClr val="FF0000"/>
                </a:solidFill>
                <a:latin typeface="Courier"/>
                <a:cs typeface="Courier"/>
              </a:rPr>
              <a:t>OCCI ID </a:t>
            </a:r>
            <a:r>
              <a:rPr lang="en-GB" sz="1800" dirty="0">
                <a:solidFill>
                  <a:srgbClr val="FF0000"/>
                </a:solidFill>
                <a:latin typeface="Courier"/>
                <a:cs typeface="Courier"/>
              </a:rPr>
              <a:t>from </a:t>
            </a:r>
            <a:r>
              <a:rPr lang="en-GB" sz="1800" dirty="0" err="1">
                <a:solidFill>
                  <a:srgbClr val="FF0000"/>
                </a:solidFill>
                <a:latin typeface="Courier"/>
                <a:cs typeface="Courier"/>
              </a:rPr>
              <a:t>AppDB</a:t>
            </a:r>
            <a:r>
              <a:rPr lang="en-GB" sz="1800" dirty="0" smtClean="0">
                <a:solidFill>
                  <a:srgbClr val="FF0000"/>
                </a:solidFill>
                <a:latin typeface="Courier"/>
                <a:cs typeface="Courier"/>
              </a:rPr>
              <a:t>&gt;</a:t>
            </a:r>
            <a:endParaRPr lang="en-GB" sz="1800" dirty="0">
              <a:latin typeface="Courier"/>
              <a:cs typeface="Courier"/>
            </a:endParaRPr>
          </a:p>
          <a:p>
            <a:pPr marL="0" indent="0">
              <a:buNone/>
            </a:pPr>
            <a:endParaRPr lang="en-GB" sz="1800" noProof="0" dirty="0" smtClean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~$ </a:t>
            </a:r>
            <a:r>
              <a:rPr lang="en-GB" sz="1800" noProof="0" dirty="0" err="1" smtClean="0">
                <a:latin typeface="Courier"/>
                <a:cs typeface="Courier"/>
              </a:rPr>
              <a:t>occi</a:t>
            </a:r>
            <a:r>
              <a:rPr lang="en-GB" sz="1800" noProof="0" dirty="0" smtClean="0">
                <a:latin typeface="Courier"/>
                <a:cs typeface="Courier"/>
              </a:rPr>
              <a:t> --endpoint $ENDPOINT \</a:t>
            </a: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        --</a:t>
            </a:r>
            <a:r>
              <a:rPr lang="en-GB" sz="1800" noProof="0" dirty="0" err="1" smtClean="0">
                <a:latin typeface="Courier"/>
                <a:cs typeface="Courier"/>
              </a:rPr>
              <a:t>auth</a:t>
            </a:r>
            <a:r>
              <a:rPr lang="en-GB" sz="1800" noProof="0" dirty="0" smtClean="0">
                <a:latin typeface="Courier"/>
                <a:cs typeface="Courier"/>
              </a:rPr>
              <a:t> x509 --</a:t>
            </a:r>
            <a:r>
              <a:rPr lang="en-GB" sz="1800" noProof="0" dirty="0" err="1" smtClean="0">
                <a:latin typeface="Courier"/>
                <a:cs typeface="Courier"/>
              </a:rPr>
              <a:t>voms</a:t>
            </a:r>
            <a:r>
              <a:rPr lang="en-GB" sz="1800" noProof="0" dirty="0" smtClean="0">
                <a:latin typeface="Courier"/>
                <a:cs typeface="Courier"/>
              </a:rPr>
              <a:t> --user-cred $X509_USER_PROXY \</a:t>
            </a: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        --action create </a:t>
            </a:r>
            <a:r>
              <a:rPr lang="en-GB" sz="1800" noProof="0" dirty="0" smtClean="0">
                <a:solidFill>
                  <a:srgbClr val="FF0000"/>
                </a:solidFill>
                <a:latin typeface="Courier"/>
                <a:cs typeface="Courier"/>
              </a:rPr>
              <a:t>--resource compute </a:t>
            </a:r>
            <a:r>
              <a:rPr lang="en-GB" sz="1800" noProof="0" dirty="0" smtClean="0">
                <a:latin typeface="Courier"/>
                <a:cs typeface="Courier"/>
              </a:rPr>
              <a:t>\</a:t>
            </a: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        --</a:t>
            </a:r>
            <a:r>
              <a:rPr lang="en-GB" sz="1800" noProof="0" dirty="0" err="1" smtClean="0">
                <a:latin typeface="Courier"/>
                <a:cs typeface="Courier"/>
              </a:rPr>
              <a:t>mixin</a:t>
            </a:r>
            <a:r>
              <a:rPr lang="en-GB" sz="1800" noProof="0" dirty="0" smtClean="0">
                <a:latin typeface="Courier"/>
                <a:cs typeface="Courier"/>
              </a:rPr>
              <a:t> $RESOURCE_TPL --</a:t>
            </a:r>
            <a:r>
              <a:rPr lang="en-GB" sz="1800" noProof="0" dirty="0" err="1" smtClean="0">
                <a:latin typeface="Courier"/>
                <a:cs typeface="Courier"/>
              </a:rPr>
              <a:t>mixin</a:t>
            </a:r>
            <a:r>
              <a:rPr lang="en-GB" sz="1800" noProof="0" dirty="0" smtClean="0">
                <a:latin typeface="Courier"/>
                <a:cs typeface="Courier"/>
              </a:rPr>
              <a:t> $OS_TPL \</a:t>
            </a: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        --attribute </a:t>
            </a:r>
            <a:r>
              <a:rPr lang="en-GB" sz="1800" noProof="0" dirty="0" err="1" smtClean="0">
                <a:latin typeface="Courier"/>
                <a:cs typeface="Courier"/>
              </a:rPr>
              <a:t>occi.core.title</a:t>
            </a:r>
            <a:r>
              <a:rPr lang="en-GB" sz="1800" noProof="0" dirty="0" smtClean="0">
                <a:latin typeface="Courier"/>
                <a:cs typeface="Courier"/>
              </a:rPr>
              <a:t>="</a:t>
            </a:r>
            <a:r>
              <a:rPr lang="en-GB" sz="1800" noProof="0" dirty="0" err="1" smtClean="0">
                <a:latin typeface="Courier"/>
                <a:cs typeface="Courier"/>
              </a:rPr>
              <a:t>docker</a:t>
            </a:r>
            <a:r>
              <a:rPr lang="en-GB" sz="1800" noProof="0" dirty="0" smtClean="0">
                <a:latin typeface="Courier"/>
                <a:cs typeface="Courier"/>
              </a:rPr>
              <a:t>$(date +%s)" \</a:t>
            </a:r>
          </a:p>
          <a:p>
            <a:pPr marL="0" indent="0">
              <a:buNone/>
            </a:pPr>
            <a:r>
              <a:rPr lang="en-GB" sz="1800" noProof="0" dirty="0">
                <a:solidFill>
                  <a:schemeClr val="bg1"/>
                </a:solidFill>
                <a:latin typeface="Courier"/>
                <a:cs typeface="Courier"/>
              </a:rPr>
              <a:t> </a:t>
            </a:r>
            <a:r>
              <a:rPr lang="en-GB" sz="1800" noProof="0" dirty="0" smtClean="0">
                <a:solidFill>
                  <a:schemeClr val="bg1"/>
                </a:solidFill>
                <a:latin typeface="Courier"/>
                <a:cs typeface="Courier"/>
              </a:rPr>
              <a:t>       --context </a:t>
            </a:r>
            <a:r>
              <a:rPr lang="en-GB" sz="1800" noProof="0" dirty="0" err="1" smtClean="0">
                <a:solidFill>
                  <a:schemeClr val="bg1"/>
                </a:solidFill>
                <a:latin typeface="Courier"/>
                <a:cs typeface="Courier"/>
              </a:rPr>
              <a:t>public_key</a:t>
            </a:r>
            <a:r>
              <a:rPr lang="en-GB" sz="1800" noProof="0" dirty="0" smtClean="0">
                <a:solidFill>
                  <a:schemeClr val="bg1"/>
                </a:solidFill>
                <a:latin typeface="Courier"/>
                <a:cs typeface="Courier"/>
              </a:rPr>
              <a:t>="file:///$HOME/.</a:t>
            </a:r>
            <a:r>
              <a:rPr lang="en-GB" sz="1800" noProof="0" dirty="0" err="1" smtClean="0">
                <a:solidFill>
                  <a:schemeClr val="bg1"/>
                </a:solidFill>
                <a:latin typeface="Courier"/>
                <a:cs typeface="Courier"/>
              </a:rPr>
              <a:t>ssh</a:t>
            </a:r>
            <a:r>
              <a:rPr lang="en-GB" sz="1800" noProof="0" dirty="0" smtClean="0">
                <a:solidFill>
                  <a:schemeClr val="bg1"/>
                </a:solidFill>
                <a:latin typeface="Courier"/>
                <a:cs typeface="Courier"/>
              </a:rPr>
              <a:t>/</a:t>
            </a:r>
            <a:r>
              <a:rPr lang="en-GB" sz="1800" noProof="0" dirty="0" err="1" smtClean="0">
                <a:solidFill>
                  <a:schemeClr val="bg1"/>
                </a:solidFill>
                <a:latin typeface="Courier"/>
                <a:cs typeface="Courier"/>
              </a:rPr>
              <a:t>id_rsa.pub</a:t>
            </a:r>
            <a:r>
              <a:rPr lang="en-GB" sz="1800" noProof="0" dirty="0" smtClean="0">
                <a:solidFill>
                  <a:schemeClr val="bg1"/>
                </a:solidFill>
                <a:latin typeface="Courier"/>
                <a:cs typeface="Courier"/>
              </a:rPr>
              <a:t>"</a:t>
            </a:r>
          </a:p>
          <a:p>
            <a:pPr marL="0" indent="0">
              <a:buNone/>
            </a:pPr>
            <a:endParaRPr lang="en-GB" sz="1800" noProof="0" dirty="0" smtClean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~$ COMPUTE_ID=...  </a:t>
            </a:r>
            <a:endParaRPr lang="en-GB" sz="1800" noProof="0" dirty="0">
              <a:latin typeface="Courier"/>
              <a:cs typeface="Courier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835696" y="1027584"/>
            <a:ext cx="5904656" cy="4572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 smtClean="0"/>
              <a:t>Use Docker Ubuntu 14.04 VA values from </a:t>
            </a:r>
            <a:r>
              <a:rPr lang="en-GB" sz="2000" dirty="0" err="1" smtClean="0"/>
              <a:t>AppDB</a:t>
            </a:r>
            <a:r>
              <a:rPr lang="en-GB" sz="2000" dirty="0" smtClean="0"/>
              <a:t>!</a:t>
            </a:r>
            <a:endParaRPr lang="en-GB" sz="2000" dirty="0"/>
          </a:p>
        </p:txBody>
      </p:sp>
      <p:sp>
        <p:nvSpPr>
          <p:cNvPr id="5" name="Rectangle 4"/>
          <p:cNvSpPr/>
          <p:nvPr/>
        </p:nvSpPr>
        <p:spPr>
          <a:xfrm>
            <a:off x="3347864" y="5733256"/>
            <a:ext cx="3456384" cy="4572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Save the ID in an ENV. variable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742491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 smtClean="0"/>
              <a:t>List and describe your VM instances</a:t>
            </a:r>
            <a:endParaRPr lang="en-GB" noProof="0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>
          <a:xfrm>
            <a:off x="467544" y="1700808"/>
            <a:ext cx="8424936" cy="1656854"/>
          </a:xfr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marL="0" indent="0">
              <a:buNone/>
            </a:pPr>
            <a:r>
              <a:rPr lang="en-GB" sz="2000" noProof="0" dirty="0" smtClean="0">
                <a:latin typeface="Courier"/>
                <a:cs typeface="Courier"/>
              </a:rPr>
              <a:t>~$ </a:t>
            </a:r>
            <a:r>
              <a:rPr lang="en-GB" sz="2000" noProof="0" dirty="0" err="1" smtClean="0">
                <a:latin typeface="Courier"/>
                <a:cs typeface="Courier"/>
              </a:rPr>
              <a:t>occi</a:t>
            </a:r>
            <a:r>
              <a:rPr lang="en-GB" sz="2000" noProof="0" dirty="0" smtClean="0">
                <a:latin typeface="Courier"/>
                <a:cs typeface="Courier"/>
              </a:rPr>
              <a:t> --endpoint $ENDPOINT \</a:t>
            </a:r>
          </a:p>
          <a:p>
            <a:pPr marL="0" indent="0">
              <a:buNone/>
            </a:pPr>
            <a:r>
              <a:rPr lang="en-GB" sz="2000" noProof="0" dirty="0" smtClean="0">
                <a:latin typeface="Courier"/>
                <a:cs typeface="Courier"/>
              </a:rPr>
              <a:t>        --</a:t>
            </a:r>
            <a:r>
              <a:rPr lang="en-GB" sz="2000" noProof="0" dirty="0" err="1" smtClean="0">
                <a:latin typeface="Courier"/>
                <a:cs typeface="Courier"/>
              </a:rPr>
              <a:t>auth</a:t>
            </a:r>
            <a:r>
              <a:rPr lang="en-GB" sz="2000" noProof="0" dirty="0" smtClean="0">
                <a:latin typeface="Courier"/>
                <a:cs typeface="Courier"/>
              </a:rPr>
              <a:t> x509 --</a:t>
            </a:r>
            <a:r>
              <a:rPr lang="en-GB" sz="2000" noProof="0" dirty="0" err="1" smtClean="0">
                <a:latin typeface="Courier"/>
                <a:cs typeface="Courier"/>
              </a:rPr>
              <a:t>voms</a:t>
            </a:r>
            <a:r>
              <a:rPr lang="en-GB" sz="2000" noProof="0" dirty="0" smtClean="0">
                <a:latin typeface="Courier"/>
                <a:cs typeface="Courier"/>
              </a:rPr>
              <a:t> \</a:t>
            </a:r>
          </a:p>
          <a:p>
            <a:pPr marL="0" indent="0">
              <a:buNone/>
            </a:pPr>
            <a:r>
              <a:rPr lang="en-GB" sz="2000" dirty="0">
                <a:latin typeface="Courier"/>
                <a:cs typeface="Courier"/>
              </a:rPr>
              <a:t> </a:t>
            </a:r>
            <a:r>
              <a:rPr lang="en-GB" sz="2000" dirty="0" smtClean="0">
                <a:latin typeface="Courier"/>
                <a:cs typeface="Courier"/>
              </a:rPr>
              <a:t>       </a:t>
            </a:r>
            <a:r>
              <a:rPr lang="en-GB" sz="2000" noProof="0" dirty="0" smtClean="0">
                <a:latin typeface="Courier"/>
                <a:cs typeface="Courier"/>
              </a:rPr>
              <a:t>--user-cred $X509_USER_PROXY \</a:t>
            </a:r>
          </a:p>
          <a:p>
            <a:pPr marL="0" indent="0">
              <a:buNone/>
            </a:pPr>
            <a:r>
              <a:rPr lang="en-GB" sz="2000" noProof="0" dirty="0" smtClean="0">
                <a:latin typeface="Courier"/>
                <a:cs typeface="Courier"/>
              </a:rPr>
              <a:t>        --action </a:t>
            </a:r>
            <a:r>
              <a:rPr lang="en-GB" sz="2000" b="1" noProof="0" dirty="0" smtClean="0">
                <a:solidFill>
                  <a:srgbClr val="FF0000"/>
                </a:solidFill>
                <a:latin typeface="Courier"/>
                <a:cs typeface="Courier"/>
              </a:rPr>
              <a:t>list</a:t>
            </a:r>
            <a:r>
              <a:rPr lang="en-GB" sz="2000" noProof="0" dirty="0" smtClean="0">
                <a:latin typeface="Courier"/>
                <a:cs typeface="Courier"/>
              </a:rPr>
              <a:t> --resource </a:t>
            </a:r>
            <a:r>
              <a:rPr lang="en-GB" sz="2000" b="1" noProof="0" dirty="0" smtClean="0">
                <a:solidFill>
                  <a:srgbClr val="FF0000"/>
                </a:solidFill>
                <a:latin typeface="Courier"/>
                <a:cs typeface="Courier"/>
              </a:rPr>
              <a:t>compute</a:t>
            </a:r>
          </a:p>
        </p:txBody>
      </p:sp>
      <p:sp>
        <p:nvSpPr>
          <p:cNvPr id="5" name="Rectángulo 4"/>
          <p:cNvSpPr/>
          <p:nvPr/>
        </p:nvSpPr>
        <p:spPr>
          <a:xfrm>
            <a:off x="467544" y="3933056"/>
            <a:ext cx="8424936" cy="13234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GB" sz="2000" dirty="0">
                <a:latin typeface="Courier"/>
                <a:cs typeface="Courier"/>
              </a:rPr>
              <a:t>~$ </a:t>
            </a:r>
            <a:r>
              <a:rPr lang="en-GB" sz="2000" dirty="0" err="1">
                <a:latin typeface="Courier"/>
                <a:cs typeface="Courier"/>
              </a:rPr>
              <a:t>occi</a:t>
            </a:r>
            <a:r>
              <a:rPr lang="en-GB" sz="2000" dirty="0">
                <a:latin typeface="Courier"/>
                <a:cs typeface="Courier"/>
              </a:rPr>
              <a:t> --endpoint $ENDPOINT \</a:t>
            </a:r>
          </a:p>
          <a:p>
            <a:r>
              <a:rPr lang="en-GB" sz="2000" dirty="0">
                <a:latin typeface="Courier"/>
                <a:cs typeface="Courier"/>
              </a:rPr>
              <a:t>        --</a:t>
            </a:r>
            <a:r>
              <a:rPr lang="en-GB" sz="2000" dirty="0" err="1">
                <a:latin typeface="Courier"/>
                <a:cs typeface="Courier"/>
              </a:rPr>
              <a:t>auth</a:t>
            </a:r>
            <a:r>
              <a:rPr lang="en-GB" sz="2000" dirty="0">
                <a:latin typeface="Courier"/>
                <a:cs typeface="Courier"/>
              </a:rPr>
              <a:t> x509 --</a:t>
            </a:r>
            <a:r>
              <a:rPr lang="en-GB" sz="2000" dirty="0" err="1">
                <a:latin typeface="Courier"/>
                <a:cs typeface="Courier"/>
              </a:rPr>
              <a:t>voms</a:t>
            </a:r>
            <a:r>
              <a:rPr lang="en-GB" sz="2000" dirty="0">
                <a:latin typeface="Courier"/>
                <a:cs typeface="Courier"/>
              </a:rPr>
              <a:t> </a:t>
            </a:r>
            <a:r>
              <a:rPr lang="en-GB" sz="2000" dirty="0" smtClean="0">
                <a:latin typeface="Courier"/>
                <a:cs typeface="Courier"/>
              </a:rPr>
              <a:t>\</a:t>
            </a:r>
          </a:p>
          <a:p>
            <a:r>
              <a:rPr lang="en-GB" sz="2000" dirty="0">
                <a:latin typeface="Courier"/>
                <a:cs typeface="Courier"/>
              </a:rPr>
              <a:t> </a:t>
            </a:r>
            <a:r>
              <a:rPr lang="en-GB" sz="2000" dirty="0" smtClean="0">
                <a:latin typeface="Courier"/>
                <a:cs typeface="Courier"/>
              </a:rPr>
              <a:t>       --</a:t>
            </a:r>
            <a:r>
              <a:rPr lang="en-GB" sz="2000" dirty="0">
                <a:latin typeface="Courier"/>
                <a:cs typeface="Courier"/>
              </a:rPr>
              <a:t>user-cred $X509_USER_PROXY \</a:t>
            </a:r>
          </a:p>
          <a:p>
            <a:r>
              <a:rPr lang="en-GB" sz="2000" dirty="0">
                <a:latin typeface="Courier"/>
                <a:cs typeface="Courier"/>
              </a:rPr>
              <a:t>        --action </a:t>
            </a:r>
            <a:r>
              <a:rPr lang="en-GB" sz="2000" b="1" dirty="0">
                <a:solidFill>
                  <a:srgbClr val="FF0000"/>
                </a:solidFill>
                <a:latin typeface="Courier"/>
                <a:cs typeface="Courier"/>
              </a:rPr>
              <a:t>describe</a:t>
            </a:r>
            <a:r>
              <a:rPr lang="en-GB" sz="2000" dirty="0">
                <a:latin typeface="Courier"/>
                <a:cs typeface="Courier"/>
              </a:rPr>
              <a:t> --resource </a:t>
            </a:r>
            <a:r>
              <a:rPr lang="en-GB" sz="2000" b="1" dirty="0">
                <a:solidFill>
                  <a:srgbClr val="FF0000"/>
                </a:solidFill>
                <a:latin typeface="Courier"/>
                <a:cs typeface="Courier"/>
              </a:rPr>
              <a:t>$COMPUTE_ID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23728" y="5447546"/>
            <a:ext cx="5181227" cy="861774"/>
          </a:xfrm>
          <a:prstGeom prst="rect">
            <a:avLst/>
          </a:prstGeom>
          <a:solidFill>
            <a:schemeClr val="accent2"/>
          </a:solidFill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</a:rPr>
              <a:t>This returns lot of info, including the IP Address of your VM!</a:t>
            </a:r>
          </a:p>
          <a:p>
            <a:r>
              <a:rPr lang="en-US" sz="1600" dirty="0">
                <a:solidFill>
                  <a:schemeClr val="bg1"/>
                </a:solidFill>
              </a:rPr>
              <a:t>	</a:t>
            </a:r>
            <a:r>
              <a:rPr lang="en-GB" sz="1600" dirty="0" err="1" smtClean="0">
                <a:solidFill>
                  <a:schemeClr val="bg1"/>
                </a:solidFill>
                <a:latin typeface="Courier" pitchFamily="49" charset="0"/>
              </a:rPr>
              <a:t>occi.networkinterface.address</a:t>
            </a:r>
            <a:r>
              <a:rPr lang="en-GB" sz="1600" dirty="0" smtClean="0">
                <a:solidFill>
                  <a:schemeClr val="bg1"/>
                </a:solidFill>
                <a:latin typeface="Courier" pitchFamily="49" charset="0"/>
              </a:rPr>
              <a:t> </a:t>
            </a:r>
            <a:r>
              <a:rPr lang="en-GB" sz="1600" dirty="0">
                <a:solidFill>
                  <a:schemeClr val="bg1"/>
                </a:solidFill>
                <a:latin typeface="Courier" pitchFamily="49" charset="0"/>
              </a:rPr>
              <a:t>= </a:t>
            </a:r>
            <a:r>
              <a:rPr lang="en-GB" sz="1600" dirty="0" smtClean="0">
                <a:solidFill>
                  <a:schemeClr val="bg1"/>
                </a:solidFill>
                <a:latin typeface="Courier" pitchFamily="49" charset="0"/>
              </a:rPr>
              <a:t>…</a:t>
            </a:r>
          </a:p>
          <a:p>
            <a:r>
              <a:rPr lang="en-US" sz="1600" dirty="0" smtClean="0">
                <a:solidFill>
                  <a:schemeClr val="bg1"/>
                </a:solidFill>
                <a:sym typeface="Wingdings" panose="05000000000000000000" pitchFamily="2" charset="2"/>
              </a:rPr>
              <a:t> It’s not so simple  See next slide!</a:t>
            </a:r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6" name="Marcador de contenido 2"/>
          <p:cNvSpPr txBox="1">
            <a:spLocks/>
          </p:cNvSpPr>
          <p:nvPr/>
        </p:nvSpPr>
        <p:spPr>
          <a:xfrm>
            <a:off x="467544" y="1124744"/>
            <a:ext cx="8424936" cy="575394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/>
              <a:t>Listing available VMs</a:t>
            </a:r>
            <a:endParaRPr lang="en-GB" dirty="0"/>
          </a:p>
        </p:txBody>
      </p:sp>
      <p:sp>
        <p:nvSpPr>
          <p:cNvPr id="8" name="Marcador de contenido 2"/>
          <p:cNvSpPr txBox="1">
            <a:spLocks/>
          </p:cNvSpPr>
          <p:nvPr/>
        </p:nvSpPr>
        <p:spPr>
          <a:xfrm>
            <a:off x="467544" y="3357662"/>
            <a:ext cx="8424936" cy="575394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/>
              <a:t>Describing your VM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685959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 smtClean="0"/>
              <a:t>Adding Public </a:t>
            </a:r>
            <a:r>
              <a:rPr lang="en-GB" noProof="0" smtClean="0"/>
              <a:t>IP (Optional</a:t>
            </a:r>
            <a:r>
              <a:rPr lang="en-GB" noProof="0" dirty="0" smtClean="0"/>
              <a:t>)</a:t>
            </a:r>
            <a:endParaRPr lang="en-GB" noProof="0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>
          <a:xfrm>
            <a:off x="467544" y="1340768"/>
            <a:ext cx="8424936" cy="1080120"/>
          </a:xfrm>
        </p:spPr>
        <p:txBody>
          <a:bodyPr/>
          <a:lstStyle/>
          <a:p>
            <a:pPr algn="just"/>
            <a:r>
              <a:rPr lang="en-GB" noProof="0" dirty="0" smtClean="0"/>
              <a:t>If the VM does not have a public IP </a:t>
            </a:r>
            <a:br>
              <a:rPr lang="en-GB" noProof="0" dirty="0" smtClean="0"/>
            </a:br>
            <a:r>
              <a:rPr lang="en-GB" noProof="0" dirty="0" smtClean="0"/>
              <a:t>(e.g.</a:t>
            </a:r>
            <a:r>
              <a:rPr lang="en-GB" dirty="0" smtClean="0"/>
              <a:t> </a:t>
            </a:r>
            <a:r>
              <a:rPr lang="en-GB" noProof="0" dirty="0" smtClean="0"/>
              <a:t>BIFI endpoint) attach a public interface as follows:</a:t>
            </a:r>
            <a:endParaRPr lang="en-GB" noProof="0" dirty="0"/>
          </a:p>
        </p:txBody>
      </p:sp>
      <p:sp>
        <p:nvSpPr>
          <p:cNvPr id="4" name="Marcador de contenido 2"/>
          <p:cNvSpPr txBox="1">
            <a:spLocks/>
          </p:cNvSpPr>
          <p:nvPr/>
        </p:nvSpPr>
        <p:spPr>
          <a:xfrm>
            <a:off x="467544" y="2852936"/>
            <a:ext cx="8229600" cy="201622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GB" sz="2000" dirty="0" smtClean="0">
                <a:latin typeface="Courier"/>
                <a:cs typeface="Courier"/>
              </a:rPr>
              <a:t>~$ </a:t>
            </a:r>
            <a:r>
              <a:rPr lang="en-GB" sz="2000" dirty="0" err="1" smtClean="0">
                <a:latin typeface="Courier"/>
                <a:cs typeface="Courier"/>
              </a:rPr>
              <a:t>occi</a:t>
            </a:r>
            <a:r>
              <a:rPr lang="en-GB" sz="2000" dirty="0" smtClean="0">
                <a:latin typeface="Courier"/>
                <a:cs typeface="Courier"/>
              </a:rPr>
              <a:t> --endpoint $ENDPOINT \</a:t>
            </a:r>
          </a:p>
          <a:p>
            <a:pPr marL="0" indent="0">
              <a:buFont typeface="Arial"/>
              <a:buNone/>
            </a:pPr>
            <a:r>
              <a:rPr lang="en-GB" sz="2000" dirty="0" smtClean="0">
                <a:latin typeface="Courier"/>
                <a:cs typeface="Courier"/>
              </a:rPr>
              <a:t>        --</a:t>
            </a:r>
            <a:r>
              <a:rPr lang="en-GB" sz="2000" dirty="0" err="1" smtClean="0">
                <a:latin typeface="Courier"/>
                <a:cs typeface="Courier"/>
              </a:rPr>
              <a:t>auth</a:t>
            </a:r>
            <a:r>
              <a:rPr lang="en-GB" sz="2000" dirty="0" smtClean="0">
                <a:latin typeface="Courier"/>
                <a:cs typeface="Courier"/>
              </a:rPr>
              <a:t> x509 --</a:t>
            </a:r>
            <a:r>
              <a:rPr lang="en-GB" sz="2000" dirty="0" err="1" smtClean="0">
                <a:latin typeface="Courier"/>
                <a:cs typeface="Courier"/>
              </a:rPr>
              <a:t>voms</a:t>
            </a:r>
            <a:r>
              <a:rPr lang="en-GB" sz="2000" dirty="0" smtClean="0">
                <a:latin typeface="Courier"/>
                <a:cs typeface="Courier"/>
              </a:rPr>
              <a:t> \</a:t>
            </a:r>
          </a:p>
          <a:p>
            <a:pPr marL="0" indent="0">
              <a:buFont typeface="Arial"/>
              <a:buNone/>
            </a:pPr>
            <a:r>
              <a:rPr lang="en-GB" sz="2000" dirty="0">
                <a:latin typeface="Courier"/>
                <a:cs typeface="Courier"/>
              </a:rPr>
              <a:t>	</a:t>
            </a:r>
            <a:r>
              <a:rPr lang="en-GB" sz="2000" dirty="0" smtClean="0">
                <a:latin typeface="Courier"/>
                <a:cs typeface="Courier"/>
              </a:rPr>
              <a:t>    --user-cred $X509_USER_PROXY \</a:t>
            </a:r>
          </a:p>
          <a:p>
            <a:pPr marL="0" indent="0">
              <a:buFont typeface="Arial"/>
              <a:buNone/>
            </a:pPr>
            <a:r>
              <a:rPr lang="en-GB" sz="2000" dirty="0" smtClean="0">
                <a:latin typeface="Courier"/>
                <a:cs typeface="Courier"/>
              </a:rPr>
              <a:t>        --action </a:t>
            </a:r>
            <a:r>
              <a:rPr lang="en-GB" sz="2000" b="1" dirty="0" smtClean="0">
                <a:solidFill>
                  <a:srgbClr val="FF0000"/>
                </a:solidFill>
                <a:latin typeface="Courier"/>
                <a:cs typeface="Courier"/>
              </a:rPr>
              <a:t>link</a:t>
            </a:r>
            <a:r>
              <a:rPr lang="en-GB" sz="2000" dirty="0" smtClean="0">
                <a:latin typeface="Courier"/>
                <a:cs typeface="Courier"/>
              </a:rPr>
              <a:t> --resource </a:t>
            </a:r>
            <a:r>
              <a:rPr lang="en-GB" sz="2000" b="1" dirty="0" smtClean="0">
                <a:solidFill>
                  <a:srgbClr val="FF0000"/>
                </a:solidFill>
                <a:latin typeface="Courier"/>
                <a:cs typeface="Courier"/>
              </a:rPr>
              <a:t>$COMPUTE_ID</a:t>
            </a:r>
            <a:r>
              <a:rPr lang="en-GB" sz="2000" dirty="0" smtClean="0">
                <a:latin typeface="Courier"/>
                <a:cs typeface="Courier"/>
              </a:rPr>
              <a:t> \</a:t>
            </a:r>
          </a:p>
          <a:p>
            <a:pPr marL="0" indent="0">
              <a:buFont typeface="Arial"/>
              <a:buNone/>
            </a:pPr>
            <a:r>
              <a:rPr lang="en-GB" sz="2000" dirty="0">
                <a:latin typeface="Courier"/>
                <a:cs typeface="Courier"/>
              </a:rPr>
              <a:t> </a:t>
            </a:r>
            <a:r>
              <a:rPr lang="en-GB" sz="2000" dirty="0" smtClean="0">
                <a:latin typeface="Courier"/>
                <a:cs typeface="Courier"/>
              </a:rPr>
              <a:t>       --link </a:t>
            </a:r>
            <a:r>
              <a:rPr lang="en-GB" sz="2000" b="1" dirty="0" smtClean="0">
                <a:solidFill>
                  <a:srgbClr val="FF0000"/>
                </a:solidFill>
                <a:latin typeface="Courier"/>
                <a:cs typeface="Courier"/>
              </a:rPr>
              <a:t>/network/public</a:t>
            </a:r>
          </a:p>
        </p:txBody>
      </p:sp>
      <p:sp>
        <p:nvSpPr>
          <p:cNvPr id="5" name="Marcador de contenido 2"/>
          <p:cNvSpPr txBox="1">
            <a:spLocks/>
          </p:cNvSpPr>
          <p:nvPr/>
        </p:nvSpPr>
        <p:spPr>
          <a:xfrm>
            <a:off x="457200" y="5013176"/>
            <a:ext cx="8229600" cy="1224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Obtain the IP address from the output of the describe command. 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25964239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smtClean="0"/>
              <a:t>Logging into the appliance</a:t>
            </a:r>
            <a:endParaRPr lang="en-GB" noProof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>
          <a:xfrm>
            <a:off x="467544" y="1341438"/>
            <a:ext cx="8424936" cy="1079450"/>
          </a:xfrm>
        </p:spPr>
        <p:txBody>
          <a:bodyPr/>
          <a:lstStyle/>
          <a:p>
            <a:r>
              <a:rPr lang="en-GB" noProof="0" smtClean="0"/>
              <a:t>ssh with ubuntu user:</a:t>
            </a:r>
            <a:endParaRPr lang="en-GB" noProof="0"/>
          </a:p>
        </p:txBody>
      </p:sp>
      <p:sp>
        <p:nvSpPr>
          <p:cNvPr id="4" name="Marcador de contenido 2"/>
          <p:cNvSpPr txBox="1">
            <a:spLocks/>
          </p:cNvSpPr>
          <p:nvPr/>
        </p:nvSpPr>
        <p:spPr>
          <a:xfrm>
            <a:off x="467544" y="1988840"/>
            <a:ext cx="8424936" cy="55389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GB" sz="2000" dirty="0" smtClean="0">
                <a:latin typeface="Courier"/>
                <a:cs typeface="Courier"/>
              </a:rPr>
              <a:t>~$ </a:t>
            </a:r>
            <a:r>
              <a:rPr lang="en-GB" sz="2000" dirty="0" err="1" smtClean="0">
                <a:latin typeface="Courier"/>
                <a:cs typeface="Courier"/>
              </a:rPr>
              <a:t>ssh</a:t>
            </a:r>
            <a:r>
              <a:rPr lang="en-GB" sz="2000" dirty="0" smtClean="0">
                <a:latin typeface="Courier"/>
                <a:cs typeface="Courier"/>
              </a:rPr>
              <a:t> </a:t>
            </a:r>
            <a:r>
              <a:rPr lang="en-GB" sz="2000" dirty="0" err="1" smtClean="0">
                <a:latin typeface="Courier"/>
                <a:cs typeface="Courier"/>
              </a:rPr>
              <a:t>ubuntu</a:t>
            </a:r>
            <a:r>
              <a:rPr lang="en-GB" sz="2000" dirty="0" smtClean="0">
                <a:latin typeface="Courier"/>
                <a:cs typeface="Courier"/>
              </a:rPr>
              <a:t>@&lt;your </a:t>
            </a:r>
            <a:r>
              <a:rPr lang="en-GB" sz="2000" dirty="0" err="1" smtClean="0">
                <a:latin typeface="Courier"/>
                <a:cs typeface="Courier"/>
              </a:rPr>
              <a:t>vm</a:t>
            </a:r>
            <a:r>
              <a:rPr lang="en-GB" sz="2000" dirty="0" smtClean="0">
                <a:latin typeface="Courier"/>
                <a:cs typeface="Courier"/>
              </a:rPr>
              <a:t> </a:t>
            </a:r>
            <a:r>
              <a:rPr lang="en-GB" sz="2000" dirty="0" err="1" smtClean="0">
                <a:latin typeface="Courier"/>
                <a:cs typeface="Courier"/>
              </a:rPr>
              <a:t>ip</a:t>
            </a:r>
            <a:r>
              <a:rPr lang="en-GB" sz="2000" dirty="0" smtClean="0">
                <a:latin typeface="Courier"/>
                <a:cs typeface="Courier"/>
              </a:rPr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5104076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 smtClean="0"/>
              <a:t>Verify if the Docker is installed properly</a:t>
            </a:r>
            <a:endParaRPr lang="en-GB" noProof="0" dirty="0"/>
          </a:p>
        </p:txBody>
      </p:sp>
      <p:sp>
        <p:nvSpPr>
          <p:cNvPr id="4" name="Marcador de contenido 2"/>
          <p:cNvSpPr txBox="1">
            <a:spLocks/>
          </p:cNvSpPr>
          <p:nvPr/>
        </p:nvSpPr>
        <p:spPr>
          <a:xfrm>
            <a:off x="144016" y="1124744"/>
            <a:ext cx="8892480" cy="518457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62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dirty="0">
                <a:latin typeface="Courier"/>
                <a:cs typeface="Courier"/>
              </a:rPr>
              <a:t>ubuntu@stoor196:~$ </a:t>
            </a:r>
            <a:r>
              <a:rPr lang="en-GB" dirty="0" err="1">
                <a:latin typeface="Courier"/>
                <a:cs typeface="Courier"/>
              </a:rPr>
              <a:t>sudo</a:t>
            </a:r>
            <a:r>
              <a:rPr lang="en-GB" dirty="0">
                <a:latin typeface="Courier"/>
                <a:cs typeface="Courier"/>
              </a:rPr>
              <a:t> </a:t>
            </a:r>
            <a:r>
              <a:rPr lang="en-GB" dirty="0" err="1">
                <a:latin typeface="Courier"/>
                <a:cs typeface="Courier"/>
              </a:rPr>
              <a:t>docker</a:t>
            </a:r>
            <a:r>
              <a:rPr lang="en-GB" dirty="0">
                <a:latin typeface="Courier"/>
                <a:cs typeface="Courier"/>
              </a:rPr>
              <a:t> run hello-world</a:t>
            </a:r>
          </a:p>
          <a:p>
            <a:pPr marL="0" indent="0">
              <a:buNone/>
            </a:pPr>
            <a:endParaRPr lang="en-GB" sz="1800" dirty="0" smtClean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dirty="0" smtClean="0">
                <a:latin typeface="Courier"/>
                <a:cs typeface="Courier"/>
              </a:rPr>
              <a:t>Unable </a:t>
            </a:r>
            <a:r>
              <a:rPr lang="en-GB" sz="1800" dirty="0">
                <a:latin typeface="Courier"/>
                <a:cs typeface="Courier"/>
              </a:rPr>
              <a:t>to find image '</a:t>
            </a:r>
            <a:r>
              <a:rPr lang="en-GB" sz="1800" dirty="0" err="1">
                <a:latin typeface="Courier"/>
                <a:cs typeface="Courier"/>
              </a:rPr>
              <a:t>hello-world:latest</a:t>
            </a:r>
            <a:r>
              <a:rPr lang="en-GB" sz="1800" dirty="0">
                <a:latin typeface="Courier"/>
                <a:cs typeface="Courier"/>
              </a:rPr>
              <a:t>' locally</a:t>
            </a:r>
          </a:p>
          <a:p>
            <a:pPr marL="0" indent="0">
              <a:buNone/>
            </a:pPr>
            <a:r>
              <a:rPr lang="en-GB" sz="1800" dirty="0">
                <a:latin typeface="Courier"/>
                <a:cs typeface="Courier"/>
              </a:rPr>
              <a:t>latest: Pulling from library/hello-world</a:t>
            </a:r>
          </a:p>
          <a:p>
            <a:pPr marL="0" indent="0">
              <a:buNone/>
            </a:pPr>
            <a:r>
              <a:rPr lang="en-GB" sz="1800" dirty="0">
                <a:latin typeface="Courier"/>
                <a:cs typeface="Courier"/>
              </a:rPr>
              <a:t>b901d36b6f2f: Pull complete</a:t>
            </a:r>
          </a:p>
          <a:p>
            <a:pPr marL="0" indent="0">
              <a:buNone/>
            </a:pPr>
            <a:r>
              <a:rPr lang="en-GB" sz="1800" dirty="0">
                <a:latin typeface="Courier"/>
                <a:cs typeface="Courier"/>
              </a:rPr>
              <a:t>0a6ba66e537a: Pull complete</a:t>
            </a:r>
          </a:p>
          <a:p>
            <a:pPr marL="0" indent="0">
              <a:buNone/>
            </a:pPr>
            <a:r>
              <a:rPr lang="en-GB" sz="1800" dirty="0">
                <a:latin typeface="Courier"/>
                <a:cs typeface="Courier"/>
              </a:rPr>
              <a:t>Digest: sha256:8be990ef2aeb16dbcb9271ddfe2610fa6658d13f6dfb8bc72074cc1ca36966a7</a:t>
            </a:r>
          </a:p>
          <a:p>
            <a:pPr marL="0" indent="0">
              <a:buNone/>
            </a:pPr>
            <a:r>
              <a:rPr lang="en-GB" sz="1800" dirty="0">
                <a:latin typeface="Courier"/>
                <a:cs typeface="Courier"/>
              </a:rPr>
              <a:t>Status: Downloaded newer image for </a:t>
            </a:r>
            <a:r>
              <a:rPr lang="en-GB" sz="1800" dirty="0" err="1">
                <a:latin typeface="Courier"/>
                <a:cs typeface="Courier"/>
              </a:rPr>
              <a:t>hello-world:latest</a:t>
            </a:r>
            <a:endParaRPr lang="en-GB" sz="1800" dirty="0">
              <a:latin typeface="Courier"/>
              <a:cs typeface="Courier"/>
            </a:endParaRPr>
          </a:p>
          <a:p>
            <a:pPr marL="0" indent="0">
              <a:buNone/>
            </a:pPr>
            <a:endParaRPr lang="en-GB" sz="1800" dirty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dirty="0">
                <a:latin typeface="Courier"/>
                <a:cs typeface="Courier"/>
              </a:rPr>
              <a:t>Hello from Docker.</a:t>
            </a:r>
          </a:p>
          <a:p>
            <a:pPr marL="0" indent="0">
              <a:buNone/>
            </a:pPr>
            <a:r>
              <a:rPr lang="en-GB" sz="1800" dirty="0">
                <a:latin typeface="Courier"/>
                <a:cs typeface="Courier"/>
              </a:rPr>
              <a:t>This message shows that your installation appears to be working correctly.</a:t>
            </a:r>
          </a:p>
          <a:p>
            <a:pPr marL="0" indent="0">
              <a:buNone/>
            </a:pPr>
            <a:endParaRPr lang="en-GB" sz="1800" dirty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dirty="0">
                <a:latin typeface="Courier"/>
                <a:cs typeface="Courier"/>
              </a:rPr>
              <a:t>To generate this message, Docker took the following steps:</a:t>
            </a:r>
          </a:p>
          <a:p>
            <a:pPr marL="0" indent="0">
              <a:buNone/>
            </a:pPr>
            <a:r>
              <a:rPr lang="en-GB" sz="1800" dirty="0">
                <a:latin typeface="Courier"/>
                <a:cs typeface="Courier"/>
              </a:rPr>
              <a:t> 1. The Docker client contacted the Docker daemon.</a:t>
            </a:r>
          </a:p>
          <a:p>
            <a:pPr marL="0" indent="0">
              <a:buNone/>
            </a:pPr>
            <a:r>
              <a:rPr lang="en-GB" sz="1800" dirty="0">
                <a:latin typeface="Courier"/>
                <a:cs typeface="Courier"/>
              </a:rPr>
              <a:t> 2. The Docker daemon pulled the "hello-world" image from the Docker Hub.</a:t>
            </a:r>
          </a:p>
          <a:p>
            <a:pPr marL="0" indent="0">
              <a:buNone/>
            </a:pPr>
            <a:r>
              <a:rPr lang="en-GB" sz="1800" dirty="0">
                <a:latin typeface="Courier"/>
                <a:cs typeface="Courier"/>
              </a:rPr>
              <a:t> 3. The Docker daemon created a new container from that image which runs the</a:t>
            </a:r>
          </a:p>
          <a:p>
            <a:pPr marL="0" indent="0">
              <a:buNone/>
            </a:pPr>
            <a:r>
              <a:rPr lang="en-GB" sz="1800" dirty="0">
                <a:latin typeface="Courier"/>
                <a:cs typeface="Courier"/>
              </a:rPr>
              <a:t>    executable that produces the output you are currently reading.</a:t>
            </a:r>
          </a:p>
          <a:p>
            <a:pPr marL="0" indent="0">
              <a:buNone/>
            </a:pPr>
            <a:r>
              <a:rPr lang="en-GB" sz="1800" dirty="0">
                <a:latin typeface="Courier"/>
                <a:cs typeface="Courier"/>
              </a:rPr>
              <a:t> 4. The Docker daemon streamed that output to the Docker client, which sent it</a:t>
            </a:r>
          </a:p>
          <a:p>
            <a:pPr marL="0" indent="0">
              <a:buNone/>
            </a:pPr>
            <a:r>
              <a:rPr lang="en-GB" sz="1800" dirty="0">
                <a:latin typeface="Courier"/>
                <a:cs typeface="Courier"/>
              </a:rPr>
              <a:t>    to your terminal.</a:t>
            </a:r>
          </a:p>
          <a:p>
            <a:pPr marL="0" indent="0">
              <a:buNone/>
            </a:pPr>
            <a:endParaRPr lang="en-GB" sz="1800" dirty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dirty="0">
                <a:latin typeface="Courier"/>
                <a:cs typeface="Courier"/>
              </a:rPr>
              <a:t>To try something more ambitious, you can run an Ubuntu container with:</a:t>
            </a:r>
          </a:p>
          <a:p>
            <a:pPr marL="0" indent="0">
              <a:buNone/>
            </a:pPr>
            <a:r>
              <a:rPr lang="en-GB" sz="1800" dirty="0">
                <a:solidFill>
                  <a:schemeClr val="bg1"/>
                </a:solidFill>
                <a:latin typeface="Courier"/>
                <a:cs typeface="Courier"/>
              </a:rPr>
              <a:t> $ </a:t>
            </a:r>
            <a:r>
              <a:rPr lang="en-GB" sz="1800" b="1" dirty="0" err="1" smtClean="0">
                <a:solidFill>
                  <a:schemeClr val="bg1"/>
                </a:solidFill>
                <a:latin typeface="Courier"/>
                <a:cs typeface="Courier"/>
              </a:rPr>
              <a:t>sudo</a:t>
            </a:r>
            <a:r>
              <a:rPr lang="en-GB" sz="1800" b="1" dirty="0" smtClean="0">
                <a:solidFill>
                  <a:schemeClr val="bg1"/>
                </a:solidFill>
                <a:latin typeface="Courier"/>
                <a:cs typeface="Courier"/>
              </a:rPr>
              <a:t> </a:t>
            </a:r>
            <a:r>
              <a:rPr lang="en-GB" sz="1800" b="1" dirty="0" err="1" smtClean="0">
                <a:solidFill>
                  <a:schemeClr val="bg1"/>
                </a:solidFill>
                <a:latin typeface="Courier"/>
                <a:cs typeface="Courier"/>
              </a:rPr>
              <a:t>docker</a:t>
            </a:r>
            <a:r>
              <a:rPr lang="en-GB" sz="1800" b="1" dirty="0" smtClean="0">
                <a:solidFill>
                  <a:schemeClr val="bg1"/>
                </a:solidFill>
                <a:latin typeface="Courier"/>
                <a:cs typeface="Courier"/>
              </a:rPr>
              <a:t> </a:t>
            </a:r>
            <a:r>
              <a:rPr lang="en-GB" sz="1800" b="1" dirty="0">
                <a:solidFill>
                  <a:schemeClr val="bg1"/>
                </a:solidFill>
                <a:latin typeface="Courier"/>
                <a:cs typeface="Courier"/>
              </a:rPr>
              <a:t>run -it </a:t>
            </a:r>
            <a:r>
              <a:rPr lang="en-GB" sz="1800" b="1" dirty="0" err="1">
                <a:solidFill>
                  <a:schemeClr val="bg1"/>
                </a:solidFill>
                <a:latin typeface="Courier"/>
                <a:cs typeface="Courier"/>
              </a:rPr>
              <a:t>ubuntu</a:t>
            </a:r>
            <a:r>
              <a:rPr lang="en-GB" sz="1800" b="1" dirty="0">
                <a:solidFill>
                  <a:schemeClr val="bg1"/>
                </a:solidFill>
                <a:latin typeface="Courier"/>
                <a:cs typeface="Courier"/>
              </a:rPr>
              <a:t> bash</a:t>
            </a:r>
          </a:p>
          <a:p>
            <a:pPr marL="0" indent="0">
              <a:buNone/>
            </a:pPr>
            <a:endParaRPr lang="en-GB" sz="1800" dirty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dirty="0">
                <a:latin typeface="Courier"/>
                <a:cs typeface="Courier"/>
              </a:rPr>
              <a:t>Share images, automate workflows, and more with a free Docker Hub account:</a:t>
            </a:r>
          </a:p>
          <a:p>
            <a:pPr marL="0" indent="0">
              <a:buNone/>
            </a:pPr>
            <a:r>
              <a:rPr lang="en-GB" sz="1800" dirty="0">
                <a:latin typeface="Courier"/>
                <a:cs typeface="Courier"/>
              </a:rPr>
              <a:t> https://hub.docker.com</a:t>
            </a:r>
          </a:p>
          <a:p>
            <a:pPr marL="0" indent="0">
              <a:buNone/>
            </a:pPr>
            <a:endParaRPr lang="en-GB" sz="1800" dirty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dirty="0">
                <a:latin typeface="Courier"/>
                <a:cs typeface="Courier"/>
              </a:rPr>
              <a:t>For more examples and ideas, visit:</a:t>
            </a:r>
          </a:p>
          <a:p>
            <a:pPr marL="0" indent="0">
              <a:buNone/>
            </a:pPr>
            <a:r>
              <a:rPr lang="en-GB" sz="1800" dirty="0">
                <a:latin typeface="Courier"/>
                <a:cs typeface="Courier"/>
              </a:rPr>
              <a:t> https://docs.docker.com/userguide/</a:t>
            </a:r>
            <a:endParaRPr lang="en-GB" sz="1800" dirty="0" smtClean="0">
              <a:latin typeface="Courier"/>
              <a:cs typeface="Courier"/>
            </a:endParaRPr>
          </a:p>
        </p:txBody>
      </p:sp>
    </p:spTree>
    <p:extLst>
      <p:ext uri="{BB962C8B-B14F-4D97-AF65-F5344CB8AC3E}">
        <p14:creationId xmlns:p14="http://schemas.microsoft.com/office/powerpoint/2010/main" val="40834745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EGI Federated Cloud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5004048" y="1452912"/>
            <a:ext cx="4139952" cy="4784400"/>
          </a:xfrm>
        </p:spPr>
        <p:txBody>
          <a:bodyPr/>
          <a:lstStyle/>
          <a:p>
            <a:r>
              <a:rPr lang="en-GB" sz="2400" dirty="0" smtClean="0"/>
              <a:t>Grid of clouds</a:t>
            </a:r>
          </a:p>
          <a:p>
            <a:r>
              <a:rPr lang="en-GB" sz="2400" dirty="0" smtClean="0"/>
              <a:t>Unified user interfaces</a:t>
            </a:r>
          </a:p>
          <a:p>
            <a:r>
              <a:rPr lang="en-GB" sz="2400" dirty="0" smtClean="0"/>
              <a:t>Harmonised operational behaviour</a:t>
            </a:r>
          </a:p>
          <a:p>
            <a:r>
              <a:rPr lang="en-GB" sz="2400" dirty="0" smtClean="0"/>
              <a:t>Clouds and their interconnections are based on open standards, open technologies</a:t>
            </a:r>
          </a:p>
          <a:p>
            <a:endParaRPr lang="en-GB" sz="2400" dirty="0"/>
          </a:p>
          <a:p>
            <a:r>
              <a:rPr lang="en-GB" sz="2400" dirty="0"/>
              <a:t>Infrastructure </a:t>
            </a:r>
            <a:r>
              <a:rPr lang="en-GB" sz="2400" dirty="0" smtClean="0">
                <a:sym typeface="Wingdings" panose="05000000000000000000" pitchFamily="2" charset="2"/>
              </a:rPr>
              <a:t> Access</a:t>
            </a:r>
            <a:r>
              <a:rPr lang="en-GB" sz="2400" dirty="0" smtClean="0"/>
              <a:t/>
            </a:r>
            <a:br>
              <a:rPr lang="en-GB" sz="2400" dirty="0" smtClean="0"/>
            </a:br>
            <a:r>
              <a:rPr lang="en-GB" sz="2400" dirty="0" smtClean="0"/>
              <a:t>AND </a:t>
            </a:r>
            <a:br>
              <a:rPr lang="en-GB" sz="2400" dirty="0" smtClean="0"/>
            </a:br>
            <a:r>
              <a:rPr lang="en-GB" sz="2400" dirty="0" smtClean="0"/>
              <a:t>technology </a:t>
            </a:r>
            <a:r>
              <a:rPr lang="en-GB" sz="2400" dirty="0" smtClean="0">
                <a:sym typeface="Wingdings" panose="05000000000000000000" pitchFamily="2" charset="2"/>
              </a:rPr>
              <a:t> Deploy</a:t>
            </a:r>
            <a:endParaRPr lang="en-GB" sz="2400" dirty="0"/>
          </a:p>
        </p:txBody>
      </p:sp>
      <p:sp>
        <p:nvSpPr>
          <p:cNvPr id="4" name="Cloud"/>
          <p:cNvSpPr>
            <a:spLocks noChangeAspect="1" noEditPoints="1" noChangeArrowheads="1"/>
          </p:cNvSpPr>
          <p:nvPr/>
        </p:nvSpPr>
        <p:spPr bwMode="auto">
          <a:xfrm>
            <a:off x="1043608" y="1790568"/>
            <a:ext cx="1561224" cy="1046237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accent1">
              <a:lumMod val="7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5" name="Cloud"/>
          <p:cNvSpPr>
            <a:spLocks noChangeAspect="1" noEditPoints="1" noChangeArrowheads="1"/>
          </p:cNvSpPr>
          <p:nvPr/>
        </p:nvSpPr>
        <p:spPr bwMode="auto">
          <a:xfrm>
            <a:off x="251520" y="3374744"/>
            <a:ext cx="1152128" cy="772086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6" name="Cloud"/>
          <p:cNvSpPr>
            <a:spLocks noChangeAspect="1" noEditPoints="1" noChangeArrowheads="1"/>
          </p:cNvSpPr>
          <p:nvPr/>
        </p:nvSpPr>
        <p:spPr bwMode="auto">
          <a:xfrm>
            <a:off x="2483768" y="2996335"/>
            <a:ext cx="1368152" cy="916852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FFBE7D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" name="Cloud"/>
          <p:cNvSpPr>
            <a:spLocks noChangeAspect="1" noEditPoints="1" noChangeArrowheads="1"/>
          </p:cNvSpPr>
          <p:nvPr/>
        </p:nvSpPr>
        <p:spPr bwMode="auto">
          <a:xfrm>
            <a:off x="3275856" y="1732350"/>
            <a:ext cx="1152128" cy="772086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accent1">
              <a:lumMod val="7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Cloud"/>
          <p:cNvSpPr>
            <a:spLocks noChangeAspect="1" noEditPoints="1" noChangeArrowheads="1"/>
          </p:cNvSpPr>
          <p:nvPr/>
        </p:nvSpPr>
        <p:spPr bwMode="auto">
          <a:xfrm>
            <a:off x="2951820" y="4598880"/>
            <a:ext cx="1800200" cy="1206384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" name="Cloud"/>
          <p:cNvSpPr>
            <a:spLocks noChangeAspect="1" noEditPoints="1" noChangeArrowheads="1"/>
          </p:cNvSpPr>
          <p:nvPr/>
        </p:nvSpPr>
        <p:spPr bwMode="auto">
          <a:xfrm>
            <a:off x="899592" y="4746455"/>
            <a:ext cx="1359768" cy="911234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cxnSp>
        <p:nvCxnSpPr>
          <p:cNvPr id="11" name="Straight Connector 10"/>
          <p:cNvCxnSpPr/>
          <p:nvPr/>
        </p:nvCxnSpPr>
        <p:spPr>
          <a:xfrm flipH="1">
            <a:off x="1259632" y="2836805"/>
            <a:ext cx="319844" cy="6179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>
            <a:stCxn id="4" idx="1"/>
          </p:cNvCxnSpPr>
          <p:nvPr/>
        </p:nvCxnSpPr>
        <p:spPr>
          <a:xfrm>
            <a:off x="1824220" y="2835691"/>
            <a:ext cx="83484" cy="19107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6" idx="0"/>
            <a:endCxn id="5" idx="2"/>
          </p:cNvCxnSpPr>
          <p:nvPr/>
        </p:nvCxnSpPr>
        <p:spPr>
          <a:xfrm flipH="1">
            <a:off x="1402688" y="3454761"/>
            <a:ext cx="1085324" cy="3060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>
            <a:stCxn id="4" idx="2"/>
            <a:endCxn id="7" idx="0"/>
          </p:cNvCxnSpPr>
          <p:nvPr/>
        </p:nvCxnSpPr>
        <p:spPr>
          <a:xfrm flipV="1">
            <a:off x="2603531" y="2118393"/>
            <a:ext cx="675899" cy="1952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>
            <a:stCxn id="6" idx="1"/>
          </p:cNvCxnSpPr>
          <p:nvPr/>
        </p:nvCxnSpPr>
        <p:spPr>
          <a:xfrm>
            <a:off x="3167844" y="3912211"/>
            <a:ext cx="468052" cy="8342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4067944" y="2504436"/>
            <a:ext cx="0" cy="20944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48306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noProof="0" dirty="0" smtClean="0"/>
              <a:t>Run a command in a specific </a:t>
            </a:r>
            <a:br>
              <a:rPr lang="en-GB" noProof="0" dirty="0" smtClean="0"/>
            </a:br>
            <a:r>
              <a:rPr lang="en-GB" dirty="0" smtClean="0"/>
              <a:t>Docker container</a:t>
            </a:r>
            <a:endParaRPr lang="en-GB" noProof="0" dirty="0"/>
          </a:p>
        </p:txBody>
      </p:sp>
      <p:sp>
        <p:nvSpPr>
          <p:cNvPr id="4" name="Marcador de contenido 2"/>
          <p:cNvSpPr txBox="1">
            <a:spLocks/>
          </p:cNvSpPr>
          <p:nvPr/>
        </p:nvSpPr>
        <p:spPr>
          <a:xfrm>
            <a:off x="323528" y="1196752"/>
            <a:ext cx="8568952" cy="547260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000" b="1" dirty="0" err="1" smtClean="0">
                <a:solidFill>
                  <a:schemeClr val="bg1"/>
                </a:solidFill>
                <a:latin typeface="Courier"/>
                <a:cs typeface="Courier"/>
              </a:rPr>
              <a:t>sudo</a:t>
            </a:r>
            <a:r>
              <a:rPr lang="en-GB" sz="2000" b="1" dirty="0" smtClean="0">
                <a:solidFill>
                  <a:schemeClr val="bg1"/>
                </a:solidFill>
                <a:latin typeface="Courier"/>
                <a:cs typeface="Courier"/>
              </a:rPr>
              <a:t> </a:t>
            </a:r>
            <a:r>
              <a:rPr lang="en-GB" sz="2000" b="1" dirty="0" err="1">
                <a:solidFill>
                  <a:schemeClr val="bg1"/>
                </a:solidFill>
                <a:latin typeface="Courier"/>
                <a:cs typeface="Courier"/>
              </a:rPr>
              <a:t>docker</a:t>
            </a:r>
            <a:r>
              <a:rPr lang="en-GB" sz="2000" b="1" dirty="0">
                <a:solidFill>
                  <a:schemeClr val="bg1"/>
                </a:solidFill>
                <a:latin typeface="Courier"/>
                <a:cs typeface="Courier"/>
              </a:rPr>
              <a:t> run -it </a:t>
            </a:r>
            <a:r>
              <a:rPr lang="en-GB" sz="2000" b="1" dirty="0" err="1">
                <a:solidFill>
                  <a:schemeClr val="bg1"/>
                </a:solidFill>
                <a:latin typeface="Courier"/>
                <a:cs typeface="Courier"/>
              </a:rPr>
              <a:t>docker</a:t>
            </a:r>
            <a:r>
              <a:rPr lang="en-GB" sz="2000" b="1" dirty="0">
                <a:solidFill>
                  <a:schemeClr val="bg1"/>
                </a:solidFill>
                <a:latin typeface="Courier"/>
                <a:cs typeface="Courier"/>
              </a:rPr>
              <a:t>/</a:t>
            </a:r>
            <a:r>
              <a:rPr lang="en-GB" sz="2000" b="1" dirty="0" err="1">
                <a:solidFill>
                  <a:schemeClr val="bg1"/>
                </a:solidFill>
                <a:latin typeface="Courier"/>
                <a:cs typeface="Courier"/>
              </a:rPr>
              <a:t>whalesay</a:t>
            </a:r>
            <a:r>
              <a:rPr lang="en-GB" sz="2000" b="1" dirty="0">
                <a:solidFill>
                  <a:schemeClr val="bg1"/>
                </a:solidFill>
                <a:latin typeface="Courier"/>
                <a:cs typeface="Courier"/>
              </a:rPr>
              <a:t> </a:t>
            </a:r>
            <a:r>
              <a:rPr lang="en-GB" sz="2000" b="1" dirty="0" err="1">
                <a:solidFill>
                  <a:schemeClr val="bg1"/>
                </a:solidFill>
                <a:latin typeface="Courier"/>
                <a:cs typeface="Courier"/>
              </a:rPr>
              <a:t>cowsay</a:t>
            </a:r>
            <a:r>
              <a:rPr lang="en-GB" sz="2000" b="1" dirty="0">
                <a:solidFill>
                  <a:schemeClr val="bg1"/>
                </a:solidFill>
                <a:latin typeface="Courier"/>
                <a:cs typeface="Courier"/>
              </a:rPr>
              <a:t> </a:t>
            </a:r>
            <a:r>
              <a:rPr lang="en-GB" sz="2000" b="1" dirty="0" smtClean="0">
                <a:solidFill>
                  <a:schemeClr val="bg1"/>
                </a:solidFill>
                <a:latin typeface="Courier"/>
                <a:cs typeface="Courier"/>
              </a:rPr>
              <a:t>boo</a:t>
            </a:r>
          </a:p>
          <a:p>
            <a:pPr marL="0" indent="0">
              <a:buNone/>
            </a:pPr>
            <a:endParaRPr lang="en-GB" sz="2000" b="1" dirty="0">
              <a:solidFill>
                <a:schemeClr val="bg1"/>
              </a:solidFill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400" dirty="0">
                <a:latin typeface="Courier"/>
                <a:cs typeface="Courier"/>
              </a:rPr>
              <a:t>Unable to find image '</a:t>
            </a:r>
            <a:r>
              <a:rPr lang="en-GB" sz="1400" dirty="0" err="1">
                <a:latin typeface="Courier"/>
                <a:cs typeface="Courier"/>
              </a:rPr>
              <a:t>docker</a:t>
            </a:r>
            <a:r>
              <a:rPr lang="en-GB" sz="1400" dirty="0">
                <a:latin typeface="Courier"/>
                <a:cs typeface="Courier"/>
              </a:rPr>
              <a:t>/</a:t>
            </a:r>
            <a:r>
              <a:rPr lang="en-GB" sz="1400" dirty="0" err="1">
                <a:latin typeface="Courier"/>
                <a:cs typeface="Courier"/>
              </a:rPr>
              <a:t>whalesay:latest</a:t>
            </a:r>
            <a:r>
              <a:rPr lang="en-GB" sz="1400" dirty="0">
                <a:latin typeface="Courier"/>
                <a:cs typeface="Courier"/>
              </a:rPr>
              <a:t>' locally</a:t>
            </a:r>
          </a:p>
          <a:p>
            <a:pPr marL="0" indent="0">
              <a:buNone/>
            </a:pPr>
            <a:r>
              <a:rPr lang="en-GB" sz="1400" dirty="0">
                <a:latin typeface="Courier"/>
                <a:cs typeface="Courier"/>
              </a:rPr>
              <a:t>latest: Pulling from </a:t>
            </a:r>
            <a:r>
              <a:rPr lang="en-GB" sz="1400" dirty="0" err="1">
                <a:latin typeface="Courier"/>
                <a:cs typeface="Courier"/>
              </a:rPr>
              <a:t>docker</a:t>
            </a:r>
            <a:r>
              <a:rPr lang="en-GB" sz="1400" dirty="0">
                <a:latin typeface="Courier"/>
                <a:cs typeface="Courier"/>
              </a:rPr>
              <a:t>/</a:t>
            </a:r>
            <a:r>
              <a:rPr lang="en-GB" sz="1400" dirty="0" err="1">
                <a:latin typeface="Courier"/>
                <a:cs typeface="Courier"/>
              </a:rPr>
              <a:t>whalesay</a:t>
            </a:r>
            <a:endParaRPr lang="en-GB" sz="1400" dirty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400" dirty="0">
                <a:latin typeface="Courier"/>
                <a:cs typeface="Courier"/>
              </a:rPr>
              <a:t>2880a3395ede: Pull complete</a:t>
            </a:r>
          </a:p>
          <a:p>
            <a:pPr marL="0" indent="0">
              <a:buNone/>
            </a:pPr>
            <a:r>
              <a:rPr lang="en-GB" sz="1400" dirty="0" smtClean="0">
                <a:latin typeface="Courier"/>
                <a:cs typeface="Courier"/>
              </a:rPr>
              <a:t>ded5e192a685</a:t>
            </a:r>
            <a:r>
              <a:rPr lang="en-GB" sz="1400" dirty="0">
                <a:latin typeface="Courier"/>
                <a:cs typeface="Courier"/>
              </a:rPr>
              <a:t>: Pull complete</a:t>
            </a:r>
          </a:p>
          <a:p>
            <a:pPr marL="0" indent="0">
              <a:buNone/>
            </a:pPr>
            <a:r>
              <a:rPr lang="en-GB" sz="1400" dirty="0">
                <a:latin typeface="Courier"/>
                <a:cs typeface="Courier"/>
              </a:rPr>
              <a:t>Digest: sha256:178598e51a26abbc958b8a2e48825c90bc22e641de3d31e18aaf55f3258ba93b</a:t>
            </a:r>
          </a:p>
          <a:p>
            <a:pPr marL="0" indent="0">
              <a:buNone/>
            </a:pPr>
            <a:r>
              <a:rPr lang="en-GB" sz="1400" dirty="0">
                <a:latin typeface="Courier"/>
                <a:cs typeface="Courier"/>
              </a:rPr>
              <a:t>Status: Downloaded newer image for </a:t>
            </a:r>
            <a:r>
              <a:rPr lang="en-GB" sz="1400" dirty="0" err="1" smtClean="0">
                <a:latin typeface="Courier"/>
                <a:cs typeface="Courier"/>
              </a:rPr>
              <a:t>docker</a:t>
            </a:r>
            <a:r>
              <a:rPr lang="en-GB" sz="1400" dirty="0" smtClean="0">
                <a:latin typeface="Courier"/>
                <a:cs typeface="Courier"/>
              </a:rPr>
              <a:t>/</a:t>
            </a:r>
            <a:r>
              <a:rPr lang="en-GB" sz="1400" dirty="0" err="1" smtClean="0">
                <a:latin typeface="Courier"/>
                <a:cs typeface="Courier"/>
              </a:rPr>
              <a:t>whalesay:latest</a:t>
            </a:r>
            <a:endParaRPr lang="en-GB" sz="1400" dirty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400" dirty="0">
                <a:latin typeface="Courier"/>
                <a:cs typeface="Courier"/>
              </a:rPr>
              <a:t>&lt; boo &gt;</a:t>
            </a:r>
          </a:p>
          <a:p>
            <a:pPr marL="0" indent="0">
              <a:buNone/>
            </a:pPr>
            <a:r>
              <a:rPr lang="en-GB" sz="1400" dirty="0">
                <a:latin typeface="Courier"/>
                <a:cs typeface="Courier"/>
              </a:rPr>
              <a:t> </a:t>
            </a:r>
            <a:r>
              <a:rPr lang="en-GB" sz="1400" dirty="0" smtClean="0">
                <a:latin typeface="Courier"/>
                <a:cs typeface="Courier"/>
              </a:rPr>
              <a:t>-----</a:t>
            </a:r>
          </a:p>
          <a:p>
            <a:pPr marL="0" indent="0">
              <a:buNone/>
            </a:pPr>
            <a:r>
              <a:rPr lang="en-GB" sz="1400" dirty="0" smtClean="0">
                <a:latin typeface="Courier"/>
                <a:cs typeface="Courier"/>
              </a:rPr>
              <a:t>      \</a:t>
            </a:r>
          </a:p>
          <a:p>
            <a:pPr marL="0" indent="0">
              <a:buNone/>
            </a:pPr>
            <a:r>
              <a:rPr lang="en-GB" sz="1400" dirty="0" smtClean="0">
                <a:latin typeface="Courier"/>
                <a:cs typeface="Courier"/>
              </a:rPr>
              <a:t>                    ##        .</a:t>
            </a:r>
          </a:p>
          <a:p>
            <a:pPr marL="0" indent="0">
              <a:buNone/>
            </a:pPr>
            <a:r>
              <a:rPr lang="en-GB" sz="1400" dirty="0" smtClean="0">
                <a:latin typeface="Courier"/>
                <a:cs typeface="Courier"/>
              </a:rPr>
              <a:t>              </a:t>
            </a:r>
            <a:r>
              <a:rPr lang="en-GB" sz="1400" dirty="0">
                <a:latin typeface="Courier"/>
                <a:cs typeface="Courier"/>
              </a:rPr>
              <a:t>## ## ##       ==</a:t>
            </a:r>
          </a:p>
          <a:p>
            <a:pPr marL="0" indent="0">
              <a:buNone/>
            </a:pPr>
            <a:r>
              <a:rPr lang="en-GB" sz="1400" dirty="0">
                <a:latin typeface="Courier"/>
                <a:cs typeface="Courier"/>
              </a:rPr>
              <a:t>           ## ## ## ##      ===</a:t>
            </a:r>
          </a:p>
          <a:p>
            <a:pPr marL="0" indent="0">
              <a:buNone/>
            </a:pPr>
            <a:r>
              <a:rPr lang="en-GB" sz="1400" dirty="0">
                <a:latin typeface="Courier"/>
                <a:cs typeface="Courier"/>
              </a:rPr>
              <a:t>       /""""""""""""""""___/ ===</a:t>
            </a:r>
          </a:p>
          <a:p>
            <a:pPr marL="0" indent="0">
              <a:buNone/>
            </a:pPr>
            <a:r>
              <a:rPr lang="en-GB" sz="1400" dirty="0">
                <a:latin typeface="Courier"/>
                <a:cs typeface="Courier"/>
              </a:rPr>
              <a:t>  ~~~ {~~ ~~~~ ~~~ ~~~~ ~~ ~ /  ===- ~~~</a:t>
            </a:r>
          </a:p>
          <a:p>
            <a:pPr marL="0" indent="0">
              <a:buNone/>
            </a:pPr>
            <a:r>
              <a:rPr lang="en-GB" sz="1400" dirty="0">
                <a:latin typeface="Courier"/>
                <a:cs typeface="Courier"/>
              </a:rPr>
              <a:t>       \______ o          __/</a:t>
            </a:r>
          </a:p>
          <a:p>
            <a:pPr marL="0" indent="0">
              <a:buNone/>
            </a:pPr>
            <a:r>
              <a:rPr lang="en-GB" sz="1400" dirty="0">
                <a:latin typeface="Courier"/>
                <a:cs typeface="Courier"/>
              </a:rPr>
              <a:t>        \    \        __/</a:t>
            </a:r>
          </a:p>
          <a:p>
            <a:pPr marL="0" indent="0">
              <a:buNone/>
            </a:pPr>
            <a:r>
              <a:rPr lang="en-GB" sz="1400" dirty="0">
                <a:latin typeface="Courier"/>
                <a:cs typeface="Courier"/>
              </a:rPr>
              <a:t>          </a:t>
            </a:r>
            <a:r>
              <a:rPr lang="en-GB" sz="1400" dirty="0" smtClean="0">
                <a:latin typeface="Courier"/>
                <a:cs typeface="Courier"/>
              </a:rPr>
              <a:t>\____\______/</a:t>
            </a:r>
            <a:endParaRPr lang="en-GB" sz="1400" dirty="0">
              <a:latin typeface="Courier"/>
              <a:cs typeface="Courier"/>
            </a:endParaRPr>
          </a:p>
        </p:txBody>
      </p:sp>
    </p:spTree>
    <p:extLst>
      <p:ext uri="{BB962C8B-B14F-4D97-AF65-F5344CB8AC3E}">
        <p14:creationId xmlns:p14="http://schemas.microsoft.com/office/powerpoint/2010/main" val="566313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noProof="0" dirty="0" smtClean="0"/>
              <a:t>Clean up and stop the VM</a:t>
            </a:r>
            <a:endParaRPr lang="en-GB" noProof="0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>
          <a:xfrm>
            <a:off x="467544" y="1341438"/>
            <a:ext cx="8424936" cy="1079450"/>
          </a:xfrm>
        </p:spPr>
        <p:txBody>
          <a:bodyPr/>
          <a:lstStyle/>
          <a:p>
            <a:r>
              <a:rPr lang="en-GB" noProof="0" dirty="0" smtClean="0"/>
              <a:t>Delete the VM:</a:t>
            </a:r>
            <a:endParaRPr lang="en-GB" noProof="0" dirty="0"/>
          </a:p>
        </p:txBody>
      </p:sp>
      <p:sp>
        <p:nvSpPr>
          <p:cNvPr id="5" name="Marcador de contenido 2"/>
          <p:cNvSpPr txBox="1">
            <a:spLocks/>
          </p:cNvSpPr>
          <p:nvPr/>
        </p:nvSpPr>
        <p:spPr>
          <a:xfrm>
            <a:off x="467544" y="2060848"/>
            <a:ext cx="8424936" cy="230425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000" dirty="0" smtClean="0">
                <a:latin typeface="Courier"/>
                <a:cs typeface="Courier"/>
              </a:rPr>
              <a:t>~$ </a:t>
            </a:r>
            <a:r>
              <a:rPr lang="en-GB" sz="2000" dirty="0" err="1" smtClean="0">
                <a:latin typeface="Courier"/>
                <a:cs typeface="Courier"/>
              </a:rPr>
              <a:t>occi</a:t>
            </a:r>
            <a:r>
              <a:rPr lang="en-GB" sz="2000" dirty="0" smtClean="0">
                <a:latin typeface="Courier"/>
                <a:cs typeface="Courier"/>
              </a:rPr>
              <a:t> </a:t>
            </a:r>
            <a:r>
              <a:rPr lang="en-GB" sz="2000" dirty="0">
                <a:latin typeface="Courier"/>
                <a:cs typeface="Courier"/>
              </a:rPr>
              <a:t>--endpoint $ENDPOINT \</a:t>
            </a:r>
          </a:p>
          <a:p>
            <a:pPr marL="0" indent="0">
              <a:buNone/>
            </a:pPr>
            <a:r>
              <a:rPr lang="en-GB" sz="2000" dirty="0">
                <a:latin typeface="Courier"/>
                <a:cs typeface="Courier"/>
              </a:rPr>
              <a:t>        --</a:t>
            </a:r>
            <a:r>
              <a:rPr lang="en-GB" sz="2000" dirty="0" err="1">
                <a:latin typeface="Courier"/>
                <a:cs typeface="Courier"/>
              </a:rPr>
              <a:t>auth</a:t>
            </a:r>
            <a:r>
              <a:rPr lang="en-GB" sz="2000" dirty="0">
                <a:latin typeface="Courier"/>
                <a:cs typeface="Courier"/>
              </a:rPr>
              <a:t> x509 --</a:t>
            </a:r>
            <a:r>
              <a:rPr lang="en-GB" sz="2000" dirty="0" err="1">
                <a:latin typeface="Courier"/>
                <a:cs typeface="Courier"/>
              </a:rPr>
              <a:t>voms</a:t>
            </a:r>
            <a:r>
              <a:rPr lang="en-GB" sz="2000" dirty="0">
                <a:latin typeface="Courier"/>
                <a:cs typeface="Courier"/>
              </a:rPr>
              <a:t> </a:t>
            </a:r>
            <a:r>
              <a:rPr lang="en-GB" sz="2000" dirty="0" smtClean="0">
                <a:latin typeface="Courier"/>
                <a:cs typeface="Courier"/>
              </a:rPr>
              <a:t>\</a:t>
            </a:r>
          </a:p>
          <a:p>
            <a:pPr marL="0" indent="0">
              <a:buNone/>
            </a:pPr>
            <a:r>
              <a:rPr lang="en-GB" sz="2000" dirty="0">
                <a:latin typeface="Courier"/>
                <a:cs typeface="Courier"/>
              </a:rPr>
              <a:t> </a:t>
            </a:r>
            <a:r>
              <a:rPr lang="en-GB" sz="2000" dirty="0" smtClean="0">
                <a:latin typeface="Courier"/>
                <a:cs typeface="Courier"/>
              </a:rPr>
              <a:t>       --</a:t>
            </a:r>
            <a:r>
              <a:rPr lang="en-GB" sz="2000" dirty="0">
                <a:latin typeface="Courier"/>
                <a:cs typeface="Courier"/>
              </a:rPr>
              <a:t>user-cred </a:t>
            </a:r>
            <a:r>
              <a:rPr lang="en-GB" sz="2000" dirty="0" smtClean="0">
                <a:latin typeface="Courier"/>
                <a:cs typeface="Courier"/>
              </a:rPr>
              <a:t>$X509_USER_PROXY </a:t>
            </a:r>
            <a:r>
              <a:rPr lang="en-GB" sz="2000" dirty="0">
                <a:latin typeface="Courier"/>
                <a:cs typeface="Courier"/>
              </a:rPr>
              <a:t>\</a:t>
            </a:r>
          </a:p>
          <a:p>
            <a:pPr marL="0" indent="0">
              <a:buNone/>
            </a:pPr>
            <a:r>
              <a:rPr lang="en-GB" sz="2000" dirty="0">
                <a:latin typeface="Courier"/>
                <a:cs typeface="Courier"/>
              </a:rPr>
              <a:t>        --action </a:t>
            </a:r>
            <a:r>
              <a:rPr lang="en-GB" sz="2000" b="1" dirty="0">
                <a:solidFill>
                  <a:srgbClr val="FF0000"/>
                </a:solidFill>
                <a:latin typeface="Courier"/>
                <a:cs typeface="Courier"/>
              </a:rPr>
              <a:t>delete</a:t>
            </a:r>
            <a:r>
              <a:rPr lang="en-GB" sz="2000" dirty="0">
                <a:latin typeface="Courier"/>
                <a:cs typeface="Courier"/>
              </a:rPr>
              <a:t> --resource </a:t>
            </a:r>
            <a:r>
              <a:rPr lang="en-GB" sz="2000" b="1" dirty="0" smtClean="0">
                <a:solidFill>
                  <a:srgbClr val="FF0000"/>
                </a:solidFill>
                <a:latin typeface="Courier"/>
                <a:cs typeface="Courier"/>
              </a:rPr>
              <a:t>$COMPUTE_ID</a:t>
            </a:r>
          </a:p>
        </p:txBody>
      </p:sp>
    </p:spTree>
    <p:extLst>
      <p:ext uri="{BB962C8B-B14F-4D97-AF65-F5344CB8AC3E}">
        <p14:creationId xmlns:p14="http://schemas.microsoft.com/office/powerpoint/2010/main" val="17755906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2636912"/>
            <a:ext cx="8568952" cy="850106"/>
          </a:xfrm>
        </p:spPr>
        <p:txBody>
          <a:bodyPr>
            <a:normAutofit/>
          </a:bodyPr>
          <a:lstStyle/>
          <a:p>
            <a:r>
              <a:rPr lang="en-US" sz="3200" dirty="0" smtClean="0"/>
              <a:t>Preparing your own VM image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454510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Image Creation</a:t>
            </a:r>
            <a:endParaRPr lang="en-GB" dirty="0"/>
          </a:p>
        </p:txBody>
      </p:sp>
      <p:sp>
        <p:nvSpPr>
          <p:cNvPr id="9" name="Marcador de contenido 8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dirty="0" smtClean="0"/>
              <a:t>Create VM with some virtualization software:</a:t>
            </a:r>
          </a:p>
          <a:p>
            <a:pPr lvl="1"/>
            <a:r>
              <a:rPr lang="en-GB" dirty="0" err="1" smtClean="0"/>
              <a:t>VirtualBox</a:t>
            </a:r>
            <a:r>
              <a:rPr lang="en-GB" dirty="0" smtClean="0"/>
              <a:t> (available for most OS, easy to use)</a:t>
            </a:r>
          </a:p>
          <a:p>
            <a:pPr lvl="1"/>
            <a:r>
              <a:rPr lang="en-GB" dirty="0" smtClean="0"/>
              <a:t>KVM</a:t>
            </a:r>
          </a:p>
          <a:p>
            <a:pPr lvl="1"/>
            <a:r>
              <a:rPr lang="en-GB" dirty="0" err="1" smtClean="0"/>
              <a:t>Xen</a:t>
            </a:r>
            <a:endParaRPr lang="en-GB" dirty="0" smtClean="0"/>
          </a:p>
          <a:p>
            <a:pPr lvl="1"/>
            <a:r>
              <a:rPr lang="en-GB" dirty="0" err="1" smtClean="0"/>
              <a:t>VMWare</a:t>
            </a:r>
            <a:endParaRPr lang="en-GB" dirty="0"/>
          </a:p>
          <a:p>
            <a:pPr lvl="1"/>
            <a:r>
              <a:rPr lang="en-GB" dirty="0" smtClean="0"/>
              <a:t>…</a:t>
            </a:r>
          </a:p>
          <a:p>
            <a:r>
              <a:rPr lang="en-GB" dirty="0" smtClean="0"/>
              <a:t>Once VM is configured as needed, export to the proper format</a:t>
            </a:r>
          </a:p>
          <a:p>
            <a:pPr lvl="1"/>
            <a:r>
              <a:rPr lang="en-GB" dirty="0" smtClean="0">
                <a:solidFill>
                  <a:srgbClr val="FF0000"/>
                </a:solidFill>
              </a:rPr>
              <a:t>OVF is the preferred format in the EGI Federated Cloud</a:t>
            </a:r>
            <a:endParaRPr lang="en-GB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96840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Image containers and disk images</a:t>
            </a:r>
            <a:endParaRPr lang="en-GB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GB" dirty="0" smtClean="0"/>
              <a:t>A VM is a set of disk images within a container (</a:t>
            </a:r>
            <a:r>
              <a:rPr lang="en-GB" strike="sngStrike" dirty="0" smtClean="0"/>
              <a:t>Docker</a:t>
            </a:r>
            <a:r>
              <a:rPr lang="en-GB" dirty="0" smtClean="0"/>
              <a:t>)</a:t>
            </a:r>
          </a:p>
          <a:p>
            <a:pPr lvl="1"/>
            <a:r>
              <a:rPr lang="en-GB" dirty="0" smtClean="0"/>
              <a:t>Normally one disk image per VM</a:t>
            </a:r>
          </a:p>
          <a:p>
            <a:r>
              <a:rPr lang="en-GB" dirty="0" smtClean="0"/>
              <a:t>Disk images: contain the actual disk for the VM</a:t>
            </a:r>
          </a:p>
          <a:p>
            <a:pPr lvl="1"/>
            <a:r>
              <a:rPr lang="en-GB" dirty="0"/>
              <a:t>r</a:t>
            </a:r>
            <a:r>
              <a:rPr lang="en-GB" dirty="0" smtClean="0"/>
              <a:t>aw: a direct copy of the disk into a file</a:t>
            </a:r>
          </a:p>
          <a:p>
            <a:pPr lvl="1"/>
            <a:r>
              <a:rPr lang="en-GB" dirty="0" smtClean="0"/>
              <a:t>qcow2: copy-on-write format that allows fast duplication of images</a:t>
            </a:r>
          </a:p>
          <a:p>
            <a:pPr lvl="1"/>
            <a:r>
              <a:rPr lang="en-GB" dirty="0" smtClean="0"/>
              <a:t>VMDK: sparse file format created by </a:t>
            </a:r>
            <a:r>
              <a:rPr lang="en-GB" dirty="0" err="1" smtClean="0"/>
              <a:t>VMWare</a:t>
            </a:r>
            <a:r>
              <a:rPr lang="en-GB" dirty="0" smtClean="0"/>
              <a:t>, now open format</a:t>
            </a:r>
          </a:p>
          <a:p>
            <a:pPr lvl="1"/>
            <a:r>
              <a:rPr lang="en-GB" dirty="0" smtClean="0"/>
              <a:t>…</a:t>
            </a:r>
          </a:p>
          <a:p>
            <a:r>
              <a:rPr lang="en-GB" dirty="0"/>
              <a:t>Containers: </a:t>
            </a:r>
            <a:r>
              <a:rPr lang="en-GB" dirty="0" smtClean="0"/>
              <a:t>package the disks + metadata</a:t>
            </a:r>
          </a:p>
          <a:p>
            <a:pPr lvl="1"/>
            <a:r>
              <a:rPr lang="en-GB" dirty="0" smtClean="0"/>
              <a:t>raw: no container, just the disk image</a:t>
            </a:r>
          </a:p>
          <a:p>
            <a:pPr lvl="1"/>
            <a:r>
              <a:rPr lang="en-GB" dirty="0" smtClean="0"/>
              <a:t>OVF (Open Virtualization Format): open format </a:t>
            </a:r>
            <a:r>
              <a:rPr lang="en-GB" dirty="0"/>
              <a:t>by the Distributed Management Task Force (DMTF</a:t>
            </a:r>
            <a:r>
              <a:rPr lang="en-GB" dirty="0" smtClean="0"/>
              <a:t>)</a:t>
            </a:r>
          </a:p>
          <a:p>
            <a:pPr lvl="1"/>
            <a:r>
              <a:rPr lang="en-GB" dirty="0" smtClean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15849280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OVF, OVA and VMDK</a:t>
            </a:r>
            <a:endParaRPr lang="en-GB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OVF is a specification for packaging and distributing software appliances</a:t>
            </a:r>
          </a:p>
          <a:p>
            <a:r>
              <a:rPr lang="en-GB" dirty="0" smtClean="0"/>
              <a:t>An </a:t>
            </a:r>
            <a:r>
              <a:rPr lang="en-GB" dirty="0"/>
              <a:t>OVF package consists </a:t>
            </a:r>
            <a:r>
              <a:rPr lang="en-GB" dirty="0" smtClean="0"/>
              <a:t>of:</a:t>
            </a:r>
          </a:p>
          <a:p>
            <a:pPr lvl="1"/>
            <a:r>
              <a:rPr lang="en-GB" dirty="0" smtClean="0"/>
              <a:t>OVF description (XML file with .</a:t>
            </a:r>
            <a:r>
              <a:rPr lang="en-GB" dirty="0" err="1" smtClean="0"/>
              <a:t>ovf</a:t>
            </a:r>
            <a:r>
              <a:rPr lang="en-GB" dirty="0" smtClean="0"/>
              <a:t> extension) that contains the metadata (name, hardware requirements, etc.)</a:t>
            </a:r>
          </a:p>
          <a:p>
            <a:pPr lvl="1"/>
            <a:r>
              <a:rPr lang="en-GB" dirty="0" smtClean="0"/>
              <a:t>One or more disk images: any format can be used, but in practice every implementation uses VMDK</a:t>
            </a:r>
          </a:p>
          <a:p>
            <a:pPr lvl="1"/>
            <a:r>
              <a:rPr lang="en-GB" dirty="0" smtClean="0"/>
              <a:t>Optional auxiliary files (certificates, checksums, …)</a:t>
            </a:r>
          </a:p>
          <a:p>
            <a:r>
              <a:rPr lang="en-GB" dirty="0" smtClean="0"/>
              <a:t>An OVA (OVF archive) is a tar file of a OVF package</a:t>
            </a:r>
          </a:p>
          <a:p>
            <a:pPr lvl="1"/>
            <a:r>
              <a:rPr lang="en-GB" dirty="0" smtClean="0"/>
              <a:t>Easier for distribution than a directory with the files</a:t>
            </a:r>
          </a:p>
          <a:p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5931481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Packer</a:t>
            </a:r>
            <a:endParaRPr lang="en-GB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dirty="0"/>
              <a:t>Packer is a tool for creating machine and container images for multiple platforms from a single source </a:t>
            </a:r>
            <a:r>
              <a:rPr lang="en-GB" dirty="0" smtClean="0"/>
              <a:t>configuration</a:t>
            </a:r>
          </a:p>
          <a:p>
            <a:pPr lvl="1"/>
            <a:r>
              <a:rPr lang="en-GB" dirty="0" smtClean="0"/>
              <a:t>Reproducible builds</a:t>
            </a:r>
          </a:p>
          <a:p>
            <a:pPr lvl="1"/>
            <a:r>
              <a:rPr lang="en-GB" dirty="0" smtClean="0"/>
              <a:t>Creates VM in your virtualization platform (or cloud)</a:t>
            </a:r>
          </a:p>
          <a:p>
            <a:pPr lvl="1"/>
            <a:r>
              <a:rPr lang="en-GB" dirty="0" smtClean="0"/>
              <a:t>Executes scripts on top to install/configure</a:t>
            </a:r>
          </a:p>
          <a:p>
            <a:pPr lvl="1"/>
            <a:r>
              <a:rPr lang="en-GB" dirty="0" smtClean="0"/>
              <a:t>Can apply the same scripts to different platforms (so all images are the same at the end)</a:t>
            </a:r>
          </a:p>
          <a:p>
            <a:pPr lv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166380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Packer Image Template </a:t>
            </a:r>
            <a:endParaRPr lang="en-GB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>
          <a:xfrm>
            <a:off x="251520" y="1452912"/>
            <a:ext cx="8856984" cy="4784400"/>
          </a:xfrm>
        </p:spPr>
        <p:txBody>
          <a:bodyPr/>
          <a:lstStyle/>
          <a:p>
            <a:r>
              <a:rPr lang="en-GB" dirty="0" smtClean="0"/>
              <a:t>JSON file containing the description of what to build.</a:t>
            </a:r>
          </a:p>
          <a:p>
            <a:r>
              <a:rPr lang="en-GB" dirty="0" smtClean="0"/>
              <a:t>Builders</a:t>
            </a:r>
          </a:p>
          <a:p>
            <a:pPr lvl="1"/>
            <a:r>
              <a:rPr lang="en-GB" dirty="0" smtClean="0"/>
              <a:t>Define how to install/start the VM for a given platform</a:t>
            </a:r>
          </a:p>
          <a:p>
            <a:pPr lvl="1"/>
            <a:r>
              <a:rPr lang="en-GB" dirty="0" smtClean="0"/>
              <a:t>Supports AWS, </a:t>
            </a:r>
            <a:r>
              <a:rPr lang="en-GB" dirty="0" err="1" smtClean="0"/>
              <a:t>OpenStack</a:t>
            </a:r>
            <a:r>
              <a:rPr lang="en-GB" dirty="0" smtClean="0"/>
              <a:t>, </a:t>
            </a:r>
            <a:r>
              <a:rPr lang="en-GB" dirty="0" err="1" smtClean="0"/>
              <a:t>VirtualBox</a:t>
            </a:r>
            <a:r>
              <a:rPr lang="en-GB" dirty="0" smtClean="0"/>
              <a:t>, </a:t>
            </a:r>
            <a:r>
              <a:rPr lang="en-GB" dirty="0" err="1" smtClean="0"/>
              <a:t>qemu</a:t>
            </a:r>
            <a:r>
              <a:rPr lang="en-GB" dirty="0" smtClean="0"/>
              <a:t>, </a:t>
            </a:r>
            <a:r>
              <a:rPr lang="en-GB" dirty="0" err="1" smtClean="0"/>
              <a:t>VMWare</a:t>
            </a:r>
            <a:r>
              <a:rPr lang="en-GB" dirty="0" smtClean="0"/>
              <a:t>, …</a:t>
            </a:r>
          </a:p>
          <a:p>
            <a:r>
              <a:rPr lang="en-GB" dirty="0" err="1" smtClean="0"/>
              <a:t>Provisioners</a:t>
            </a:r>
            <a:endParaRPr lang="en-GB" dirty="0" smtClean="0"/>
          </a:p>
          <a:p>
            <a:pPr lvl="1"/>
            <a:r>
              <a:rPr lang="en-GB" dirty="0" smtClean="0"/>
              <a:t>Define how to </a:t>
            </a:r>
            <a:r>
              <a:rPr lang="en-GB" dirty="0"/>
              <a:t>install and configure software into the </a:t>
            </a:r>
            <a:r>
              <a:rPr lang="en-GB" dirty="0" smtClean="0"/>
              <a:t>image</a:t>
            </a:r>
          </a:p>
          <a:p>
            <a:pPr lvl="1"/>
            <a:r>
              <a:rPr lang="en-GB" dirty="0" smtClean="0"/>
              <a:t>Several types: shell scripts, uploading files, puppet, chef, </a:t>
            </a:r>
            <a:r>
              <a:rPr lang="en-GB" dirty="0" err="1" smtClean="0"/>
              <a:t>ansible</a:t>
            </a:r>
            <a:r>
              <a:rPr lang="en-GB" dirty="0" smtClean="0"/>
              <a:t>, …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275937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Packer builder</a:t>
            </a:r>
            <a:endParaRPr lang="en-GB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/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en-GB" dirty="0">
                <a:latin typeface="Courier"/>
                <a:cs typeface="Courier"/>
              </a:rPr>
              <a:t>"builders": [{</a:t>
            </a:r>
          </a:p>
          <a:p>
            <a:pPr marL="0" indent="0">
              <a:buNone/>
            </a:pPr>
            <a:r>
              <a:rPr lang="en-GB" dirty="0">
                <a:latin typeface="Courier"/>
                <a:cs typeface="Courier"/>
              </a:rPr>
              <a:t>    "type": "</a:t>
            </a:r>
            <a:r>
              <a:rPr lang="en-GB" dirty="0" err="1">
                <a:latin typeface="Courier"/>
                <a:cs typeface="Courier"/>
              </a:rPr>
              <a:t>virtualbox-iso</a:t>
            </a:r>
            <a:r>
              <a:rPr lang="en-GB" dirty="0">
                <a:latin typeface="Courier"/>
                <a:cs typeface="Courier"/>
              </a:rPr>
              <a:t>",</a:t>
            </a:r>
          </a:p>
          <a:p>
            <a:pPr marL="0" indent="0">
              <a:buNone/>
            </a:pPr>
            <a:r>
              <a:rPr lang="en-GB" dirty="0">
                <a:latin typeface="Courier"/>
                <a:cs typeface="Courier"/>
              </a:rPr>
              <a:t>    "</a:t>
            </a:r>
            <a:r>
              <a:rPr lang="en-GB" dirty="0" err="1">
                <a:latin typeface="Courier"/>
                <a:cs typeface="Courier"/>
              </a:rPr>
              <a:t>guest_os_type</a:t>
            </a:r>
            <a:r>
              <a:rPr lang="en-GB" dirty="0">
                <a:latin typeface="Courier"/>
                <a:cs typeface="Courier"/>
              </a:rPr>
              <a:t>": "Ubuntu_64",</a:t>
            </a:r>
          </a:p>
          <a:p>
            <a:pPr marL="0" indent="0">
              <a:buNone/>
            </a:pPr>
            <a:r>
              <a:rPr lang="en-GB" dirty="0">
                <a:latin typeface="Courier"/>
                <a:cs typeface="Courier"/>
              </a:rPr>
              <a:t>    "</a:t>
            </a:r>
            <a:r>
              <a:rPr lang="en-GB" dirty="0" err="1">
                <a:latin typeface="Courier"/>
                <a:cs typeface="Courier"/>
              </a:rPr>
              <a:t>disk_size</a:t>
            </a:r>
            <a:r>
              <a:rPr lang="en-GB" dirty="0">
                <a:latin typeface="Courier"/>
                <a:cs typeface="Courier"/>
              </a:rPr>
              <a:t>": 2000,</a:t>
            </a:r>
          </a:p>
          <a:p>
            <a:pPr marL="0" indent="0">
              <a:buNone/>
            </a:pPr>
            <a:r>
              <a:rPr lang="en-GB" dirty="0">
                <a:latin typeface="Courier"/>
                <a:cs typeface="Courier"/>
              </a:rPr>
              <a:t>    "</a:t>
            </a:r>
            <a:r>
              <a:rPr lang="en-GB" dirty="0" err="1">
                <a:latin typeface="Courier"/>
                <a:cs typeface="Courier"/>
              </a:rPr>
              <a:t>iso_url</a:t>
            </a:r>
            <a:r>
              <a:rPr lang="en-GB" dirty="0">
                <a:latin typeface="Courier"/>
                <a:cs typeface="Courier"/>
              </a:rPr>
              <a:t>": "http://</a:t>
            </a:r>
            <a:r>
              <a:rPr lang="en-GB" dirty="0" err="1">
                <a:latin typeface="Courier"/>
                <a:cs typeface="Courier"/>
              </a:rPr>
              <a:t>archive.ubuntu.com</a:t>
            </a:r>
            <a:r>
              <a:rPr lang="en-GB" dirty="0">
                <a:latin typeface="Courier"/>
                <a:cs typeface="Courier"/>
              </a:rPr>
              <a:t>/</a:t>
            </a:r>
            <a:r>
              <a:rPr lang="en-GB" dirty="0" err="1">
                <a:latin typeface="Courier"/>
                <a:cs typeface="Courier"/>
              </a:rPr>
              <a:t>ubuntu</a:t>
            </a:r>
            <a:r>
              <a:rPr lang="en-GB" dirty="0">
                <a:latin typeface="Courier"/>
                <a:cs typeface="Courier"/>
              </a:rPr>
              <a:t>/</a:t>
            </a:r>
            <a:r>
              <a:rPr lang="en-GB" dirty="0" err="1">
                <a:latin typeface="Courier"/>
                <a:cs typeface="Courier"/>
              </a:rPr>
              <a:t>dists</a:t>
            </a:r>
            <a:r>
              <a:rPr lang="en-GB" dirty="0">
                <a:latin typeface="Courier"/>
                <a:cs typeface="Courier"/>
              </a:rPr>
              <a:t>/trusty/main/installer-amd64/current/images/</a:t>
            </a:r>
            <a:r>
              <a:rPr lang="en-GB" dirty="0" err="1">
                <a:latin typeface="Courier"/>
                <a:cs typeface="Courier"/>
              </a:rPr>
              <a:t>netboot</a:t>
            </a:r>
            <a:r>
              <a:rPr lang="en-GB" dirty="0">
                <a:latin typeface="Courier"/>
                <a:cs typeface="Courier"/>
              </a:rPr>
              <a:t>/</a:t>
            </a:r>
            <a:r>
              <a:rPr lang="en-GB" dirty="0" err="1">
                <a:latin typeface="Courier"/>
                <a:cs typeface="Courier"/>
              </a:rPr>
              <a:t>mini.iso</a:t>
            </a:r>
            <a:r>
              <a:rPr lang="en-GB" dirty="0">
                <a:latin typeface="Courier"/>
                <a:cs typeface="Courier"/>
              </a:rPr>
              <a:t>",</a:t>
            </a:r>
          </a:p>
          <a:p>
            <a:pPr marL="0" indent="0">
              <a:buNone/>
            </a:pPr>
            <a:r>
              <a:rPr lang="en-GB" dirty="0">
                <a:latin typeface="Courier"/>
                <a:cs typeface="Courier"/>
              </a:rPr>
              <a:t>    "</a:t>
            </a:r>
            <a:r>
              <a:rPr lang="en-GB" dirty="0" err="1">
                <a:latin typeface="Courier"/>
                <a:cs typeface="Courier"/>
              </a:rPr>
              <a:t>iso_checksum</a:t>
            </a:r>
            <a:r>
              <a:rPr lang="en-GB" dirty="0">
                <a:latin typeface="Courier"/>
                <a:cs typeface="Courier"/>
              </a:rPr>
              <a:t>": "bc09966b54f91f62c3c41fc14b76f2baa4cce48595ce22e8c9f24ab21ac8d965",</a:t>
            </a:r>
          </a:p>
          <a:p>
            <a:pPr marL="0" indent="0">
              <a:buNone/>
            </a:pPr>
            <a:r>
              <a:rPr lang="en-GB" dirty="0">
                <a:latin typeface="Courier"/>
                <a:cs typeface="Courier"/>
              </a:rPr>
              <a:t>    "</a:t>
            </a:r>
            <a:r>
              <a:rPr lang="en-GB" dirty="0" err="1">
                <a:latin typeface="Courier"/>
                <a:cs typeface="Courier"/>
              </a:rPr>
              <a:t>iso_checksum_type</a:t>
            </a:r>
            <a:r>
              <a:rPr lang="en-GB" dirty="0">
                <a:latin typeface="Courier"/>
                <a:cs typeface="Courier"/>
              </a:rPr>
              <a:t>": "sha256",</a:t>
            </a:r>
          </a:p>
          <a:p>
            <a:pPr marL="0" indent="0">
              <a:buNone/>
            </a:pPr>
            <a:r>
              <a:rPr lang="en-GB" dirty="0">
                <a:latin typeface="Courier"/>
                <a:cs typeface="Courier"/>
              </a:rPr>
              <a:t>    "</a:t>
            </a:r>
            <a:r>
              <a:rPr lang="en-GB" dirty="0" err="1">
                <a:latin typeface="Courier"/>
                <a:cs typeface="Courier"/>
              </a:rPr>
              <a:t>ssh_username</a:t>
            </a:r>
            <a:r>
              <a:rPr lang="en-GB" dirty="0">
                <a:latin typeface="Courier"/>
                <a:cs typeface="Courier"/>
              </a:rPr>
              <a:t>": "root",</a:t>
            </a:r>
          </a:p>
          <a:p>
            <a:pPr marL="0" indent="0">
              <a:buNone/>
            </a:pPr>
            <a:r>
              <a:rPr lang="en-GB" dirty="0">
                <a:latin typeface="Courier"/>
                <a:cs typeface="Courier"/>
              </a:rPr>
              <a:t>    "</a:t>
            </a:r>
            <a:r>
              <a:rPr lang="en-GB" dirty="0" err="1">
                <a:latin typeface="Courier"/>
                <a:cs typeface="Courier"/>
              </a:rPr>
              <a:t>ssh_password</a:t>
            </a:r>
            <a:r>
              <a:rPr lang="en-GB" dirty="0">
                <a:latin typeface="Courier"/>
                <a:cs typeface="Courier"/>
              </a:rPr>
              <a:t>": "</a:t>
            </a:r>
            <a:r>
              <a:rPr lang="en-GB" dirty="0" err="1">
                <a:latin typeface="Courier"/>
                <a:cs typeface="Courier"/>
              </a:rPr>
              <a:t>rootpasswd</a:t>
            </a:r>
            <a:r>
              <a:rPr lang="en-GB" dirty="0">
                <a:latin typeface="Courier"/>
                <a:cs typeface="Courier"/>
              </a:rPr>
              <a:t>",</a:t>
            </a:r>
          </a:p>
          <a:p>
            <a:pPr marL="0" indent="0">
              <a:buNone/>
            </a:pPr>
            <a:r>
              <a:rPr lang="en-GB" dirty="0">
                <a:latin typeface="Courier"/>
                <a:cs typeface="Courier"/>
              </a:rPr>
              <a:t>    "</a:t>
            </a:r>
            <a:r>
              <a:rPr lang="en-GB" dirty="0" err="1">
                <a:latin typeface="Courier"/>
                <a:cs typeface="Courier"/>
              </a:rPr>
              <a:t>ssh_wait_timeout</a:t>
            </a:r>
            <a:r>
              <a:rPr lang="en-GB" dirty="0">
                <a:latin typeface="Courier"/>
                <a:cs typeface="Courier"/>
              </a:rPr>
              <a:t>": "90m",</a:t>
            </a:r>
          </a:p>
          <a:p>
            <a:pPr marL="0" indent="0">
              <a:buNone/>
            </a:pPr>
            <a:r>
              <a:rPr lang="en-GB" dirty="0">
                <a:latin typeface="Courier"/>
                <a:cs typeface="Courier"/>
              </a:rPr>
              <a:t>    "</a:t>
            </a:r>
            <a:r>
              <a:rPr lang="en-GB" dirty="0" err="1">
                <a:latin typeface="Courier"/>
                <a:cs typeface="Courier"/>
              </a:rPr>
              <a:t>shutdown_command</a:t>
            </a:r>
            <a:r>
              <a:rPr lang="en-GB" dirty="0">
                <a:latin typeface="Courier"/>
                <a:cs typeface="Courier"/>
              </a:rPr>
              <a:t>": "shutdown -h now",</a:t>
            </a:r>
          </a:p>
          <a:p>
            <a:pPr marL="0" indent="0">
              <a:buNone/>
            </a:pPr>
            <a:r>
              <a:rPr lang="en-GB" dirty="0">
                <a:latin typeface="Courier"/>
                <a:cs typeface="Courier"/>
              </a:rPr>
              <a:t>    "</a:t>
            </a:r>
            <a:r>
              <a:rPr lang="en-GB" dirty="0" err="1">
                <a:latin typeface="Courier"/>
                <a:cs typeface="Courier"/>
              </a:rPr>
              <a:t>http_directory</a:t>
            </a:r>
            <a:r>
              <a:rPr lang="en-GB" dirty="0">
                <a:latin typeface="Courier"/>
                <a:cs typeface="Courier"/>
              </a:rPr>
              <a:t>": "</a:t>
            </a:r>
            <a:r>
              <a:rPr lang="en-GB" dirty="0" err="1">
                <a:latin typeface="Courier"/>
                <a:cs typeface="Courier"/>
              </a:rPr>
              <a:t>httpdir</a:t>
            </a:r>
            <a:r>
              <a:rPr lang="en-GB" dirty="0">
                <a:latin typeface="Courier"/>
                <a:cs typeface="Courier"/>
              </a:rPr>
              <a:t>",</a:t>
            </a:r>
          </a:p>
          <a:p>
            <a:pPr marL="0" indent="0">
              <a:buNone/>
            </a:pPr>
            <a:r>
              <a:rPr lang="en-GB" dirty="0">
                <a:latin typeface="Courier"/>
                <a:cs typeface="Courier"/>
              </a:rPr>
              <a:t>    "</a:t>
            </a:r>
            <a:r>
              <a:rPr lang="en-GB" dirty="0" err="1">
                <a:latin typeface="Courier"/>
                <a:cs typeface="Courier"/>
              </a:rPr>
              <a:t>http_port_min</a:t>
            </a:r>
            <a:r>
              <a:rPr lang="en-GB" dirty="0">
                <a:latin typeface="Courier"/>
                <a:cs typeface="Courier"/>
              </a:rPr>
              <a:t>": 8500,</a:t>
            </a:r>
          </a:p>
          <a:p>
            <a:pPr marL="0" indent="0">
              <a:buNone/>
            </a:pPr>
            <a:r>
              <a:rPr lang="en-GB" dirty="0">
                <a:latin typeface="Courier"/>
                <a:cs typeface="Courier"/>
              </a:rPr>
              <a:t>    "</a:t>
            </a:r>
            <a:r>
              <a:rPr lang="en-GB" dirty="0" err="1">
                <a:latin typeface="Courier"/>
                <a:cs typeface="Courier"/>
              </a:rPr>
              <a:t>http_port_max</a:t>
            </a:r>
            <a:r>
              <a:rPr lang="en-GB" dirty="0">
                <a:latin typeface="Courier"/>
                <a:cs typeface="Courier"/>
              </a:rPr>
              <a:t>": 8550,</a:t>
            </a:r>
          </a:p>
          <a:p>
            <a:pPr marL="0" indent="0">
              <a:buNone/>
            </a:pPr>
            <a:r>
              <a:rPr lang="en-GB" dirty="0">
                <a:latin typeface="Courier"/>
                <a:cs typeface="Courier"/>
              </a:rPr>
              <a:t>    "</a:t>
            </a:r>
            <a:r>
              <a:rPr lang="en-GB" dirty="0" err="1">
                <a:latin typeface="Courier"/>
                <a:cs typeface="Courier"/>
              </a:rPr>
              <a:t>boot_command</a:t>
            </a:r>
            <a:r>
              <a:rPr lang="en-GB" dirty="0">
                <a:latin typeface="Courier"/>
                <a:cs typeface="Courier"/>
              </a:rPr>
              <a:t>": [</a:t>
            </a:r>
          </a:p>
          <a:p>
            <a:pPr marL="0" indent="0">
              <a:buNone/>
            </a:pPr>
            <a:r>
              <a:rPr lang="en-GB" dirty="0">
                <a:latin typeface="Courier"/>
                <a:cs typeface="Courier"/>
              </a:rPr>
              <a:t>        "&lt;esc&gt;",</a:t>
            </a:r>
          </a:p>
          <a:p>
            <a:pPr marL="0" indent="0">
              <a:buNone/>
            </a:pPr>
            <a:r>
              <a:rPr lang="en-GB" dirty="0">
                <a:latin typeface="Courier"/>
                <a:cs typeface="Courier"/>
              </a:rPr>
              <a:t>        " install auto=true priority=critical </a:t>
            </a:r>
            <a:r>
              <a:rPr lang="en-GB" dirty="0" err="1">
                <a:latin typeface="Courier"/>
                <a:cs typeface="Courier"/>
              </a:rPr>
              <a:t>preseed</a:t>
            </a:r>
            <a:r>
              <a:rPr lang="en-GB" dirty="0">
                <a:latin typeface="Courier"/>
                <a:cs typeface="Courier"/>
              </a:rPr>
              <a:t>/</a:t>
            </a:r>
            <a:r>
              <a:rPr lang="en-GB" dirty="0" err="1">
                <a:latin typeface="Courier"/>
                <a:cs typeface="Courier"/>
              </a:rPr>
              <a:t>url</a:t>
            </a:r>
            <a:r>
              <a:rPr lang="en-GB" dirty="0">
                <a:latin typeface="Courier"/>
                <a:cs typeface="Courier"/>
              </a:rPr>
              <a:t>=http://{{ .HTTPIP }}:{{ .</a:t>
            </a:r>
            <a:r>
              <a:rPr lang="en-GB" dirty="0" err="1">
                <a:latin typeface="Courier"/>
                <a:cs typeface="Courier"/>
              </a:rPr>
              <a:t>HTTPPort</a:t>
            </a:r>
            <a:r>
              <a:rPr lang="en-GB" dirty="0">
                <a:latin typeface="Courier"/>
                <a:cs typeface="Courier"/>
              </a:rPr>
              <a:t> }}/</a:t>
            </a:r>
            <a:r>
              <a:rPr lang="en-GB" dirty="0" err="1">
                <a:latin typeface="Courier"/>
                <a:cs typeface="Courier"/>
              </a:rPr>
              <a:t>ubuntu.cfg</a:t>
            </a:r>
            <a:r>
              <a:rPr lang="en-GB" dirty="0">
                <a:latin typeface="Courier"/>
                <a:cs typeface="Courier"/>
              </a:rPr>
              <a:t>",</a:t>
            </a:r>
          </a:p>
          <a:p>
            <a:pPr marL="0" indent="0">
              <a:buNone/>
            </a:pPr>
            <a:r>
              <a:rPr lang="en-GB" dirty="0">
                <a:latin typeface="Courier"/>
                <a:cs typeface="Courier"/>
              </a:rPr>
              <a:t>        "&lt;enter&gt;"</a:t>
            </a:r>
          </a:p>
          <a:p>
            <a:pPr marL="0" indent="0">
              <a:buNone/>
            </a:pPr>
            <a:r>
              <a:rPr lang="en-GB" dirty="0">
                <a:latin typeface="Courier"/>
                <a:cs typeface="Courier"/>
              </a:rPr>
              <a:t>    ],</a:t>
            </a:r>
          </a:p>
          <a:p>
            <a:pPr marL="0" indent="0">
              <a:buNone/>
            </a:pPr>
            <a:r>
              <a:rPr lang="en-GB" dirty="0">
                <a:latin typeface="Courier"/>
                <a:cs typeface="Courier"/>
              </a:rPr>
              <a:t>    "</a:t>
            </a:r>
            <a:r>
              <a:rPr lang="en-GB" dirty="0" err="1">
                <a:latin typeface="Courier"/>
                <a:cs typeface="Courier"/>
              </a:rPr>
              <a:t>vm_name</a:t>
            </a:r>
            <a:r>
              <a:rPr lang="en-GB" dirty="0">
                <a:latin typeface="Courier"/>
                <a:cs typeface="Courier"/>
              </a:rPr>
              <a:t>": "Ubuntu.14.04.20150623"</a:t>
            </a:r>
          </a:p>
          <a:p>
            <a:pPr marL="0" indent="0">
              <a:buNone/>
            </a:pPr>
            <a:r>
              <a:rPr lang="en-GB" dirty="0">
                <a:latin typeface="Courier"/>
                <a:cs typeface="Courier"/>
              </a:rPr>
              <a:t>  }],</a:t>
            </a:r>
          </a:p>
        </p:txBody>
      </p:sp>
    </p:spTree>
    <p:extLst>
      <p:ext uri="{BB962C8B-B14F-4D97-AF65-F5344CB8AC3E}">
        <p14:creationId xmlns:p14="http://schemas.microsoft.com/office/powerpoint/2010/main" val="21188242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Packer </a:t>
            </a:r>
            <a:r>
              <a:rPr lang="en-GB" dirty="0" err="1" smtClean="0"/>
              <a:t>provisioners</a:t>
            </a:r>
            <a:endParaRPr lang="en-GB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nl-NL" dirty="0">
                <a:latin typeface="Courier"/>
                <a:cs typeface="Courier"/>
              </a:rPr>
              <a:t> "</a:t>
            </a:r>
            <a:r>
              <a:rPr lang="nl-NL" dirty="0" err="1">
                <a:latin typeface="Courier"/>
                <a:cs typeface="Courier"/>
              </a:rPr>
              <a:t>provisioners</a:t>
            </a:r>
            <a:r>
              <a:rPr lang="nl-NL" dirty="0">
                <a:latin typeface="Courier"/>
                <a:cs typeface="Courier"/>
              </a:rPr>
              <a:t>": [</a:t>
            </a:r>
          </a:p>
          <a:p>
            <a:pPr marL="0" indent="0">
              <a:buNone/>
            </a:pPr>
            <a:r>
              <a:rPr lang="nl-NL" dirty="0">
                <a:latin typeface="Courier"/>
                <a:cs typeface="Courier"/>
              </a:rPr>
              <a:t>    {</a:t>
            </a:r>
          </a:p>
          <a:p>
            <a:pPr marL="0" indent="0">
              <a:buNone/>
            </a:pPr>
            <a:r>
              <a:rPr lang="nl-NL" dirty="0">
                <a:latin typeface="Courier"/>
                <a:cs typeface="Courier"/>
              </a:rPr>
              <a:t>        "type": "file",</a:t>
            </a:r>
          </a:p>
          <a:p>
            <a:pPr marL="0" indent="0">
              <a:buNone/>
            </a:pPr>
            <a:r>
              <a:rPr lang="nl-NL" dirty="0">
                <a:latin typeface="Courier"/>
                <a:cs typeface="Courier"/>
              </a:rPr>
              <a:t>        "source": "</a:t>
            </a:r>
            <a:r>
              <a:rPr lang="nl-NL" dirty="0" err="1">
                <a:latin typeface="Courier"/>
                <a:cs typeface="Courier"/>
              </a:rPr>
              <a:t>provisioners</a:t>
            </a:r>
            <a:r>
              <a:rPr lang="nl-NL" dirty="0">
                <a:latin typeface="Courier"/>
                <a:cs typeface="Courier"/>
              </a:rPr>
              <a:t>/</a:t>
            </a:r>
            <a:r>
              <a:rPr lang="nl-NL" dirty="0" err="1">
                <a:latin typeface="Courier"/>
                <a:cs typeface="Courier"/>
              </a:rPr>
              <a:t>cloud.cfg</a:t>
            </a:r>
            <a:r>
              <a:rPr lang="nl-NL" dirty="0">
                <a:latin typeface="Courier"/>
                <a:cs typeface="Courier"/>
              </a:rPr>
              <a:t>",</a:t>
            </a:r>
          </a:p>
          <a:p>
            <a:pPr marL="0" indent="0">
              <a:buNone/>
            </a:pPr>
            <a:r>
              <a:rPr lang="nl-NL" dirty="0">
                <a:latin typeface="Courier"/>
                <a:cs typeface="Courier"/>
              </a:rPr>
              <a:t>        "</a:t>
            </a:r>
            <a:r>
              <a:rPr lang="nl-NL" dirty="0" err="1">
                <a:latin typeface="Courier"/>
                <a:cs typeface="Courier"/>
              </a:rPr>
              <a:t>destination</a:t>
            </a:r>
            <a:r>
              <a:rPr lang="nl-NL" dirty="0">
                <a:latin typeface="Courier"/>
                <a:cs typeface="Courier"/>
              </a:rPr>
              <a:t>": "/root/</a:t>
            </a:r>
            <a:r>
              <a:rPr lang="nl-NL" dirty="0" err="1">
                <a:latin typeface="Courier"/>
                <a:cs typeface="Courier"/>
              </a:rPr>
              <a:t>cloud.cfg</a:t>
            </a:r>
            <a:r>
              <a:rPr lang="nl-NL" dirty="0">
                <a:latin typeface="Courier"/>
                <a:cs typeface="Courier"/>
              </a:rPr>
              <a:t>"</a:t>
            </a:r>
          </a:p>
          <a:p>
            <a:pPr marL="0" indent="0">
              <a:buNone/>
            </a:pPr>
            <a:r>
              <a:rPr lang="nl-NL" dirty="0">
                <a:latin typeface="Courier"/>
                <a:cs typeface="Courier"/>
              </a:rPr>
              <a:t>    },</a:t>
            </a:r>
          </a:p>
          <a:p>
            <a:pPr marL="0" indent="0">
              <a:buNone/>
            </a:pPr>
            <a:r>
              <a:rPr lang="nl-NL" dirty="0">
                <a:latin typeface="Courier"/>
                <a:cs typeface="Courier"/>
              </a:rPr>
              <a:t>    {</a:t>
            </a:r>
          </a:p>
          <a:p>
            <a:pPr marL="0" indent="0">
              <a:buNone/>
            </a:pPr>
            <a:r>
              <a:rPr lang="nl-NL" dirty="0">
                <a:latin typeface="Courier"/>
                <a:cs typeface="Courier"/>
              </a:rPr>
              <a:t>        "type": "file",</a:t>
            </a:r>
          </a:p>
          <a:p>
            <a:pPr marL="0" indent="0">
              <a:buNone/>
            </a:pPr>
            <a:r>
              <a:rPr lang="nl-NL" dirty="0">
                <a:latin typeface="Courier"/>
                <a:cs typeface="Courier"/>
              </a:rPr>
              <a:t>        "source": "</a:t>
            </a:r>
            <a:r>
              <a:rPr lang="nl-NL" dirty="0" err="1">
                <a:latin typeface="Courier"/>
                <a:cs typeface="Courier"/>
              </a:rPr>
              <a:t>provisioners</a:t>
            </a:r>
            <a:r>
              <a:rPr lang="nl-NL" dirty="0">
                <a:latin typeface="Courier"/>
                <a:cs typeface="Courier"/>
              </a:rPr>
              <a:t>/</a:t>
            </a:r>
            <a:r>
              <a:rPr lang="nl-NL" dirty="0" err="1">
                <a:latin typeface="Courier"/>
                <a:cs typeface="Courier"/>
              </a:rPr>
              <a:t>sshd_config</a:t>
            </a:r>
            <a:r>
              <a:rPr lang="nl-NL" dirty="0">
                <a:latin typeface="Courier"/>
                <a:cs typeface="Courier"/>
              </a:rPr>
              <a:t>",</a:t>
            </a:r>
          </a:p>
          <a:p>
            <a:pPr marL="0" indent="0">
              <a:buNone/>
            </a:pPr>
            <a:r>
              <a:rPr lang="nl-NL" dirty="0">
                <a:latin typeface="Courier"/>
                <a:cs typeface="Courier"/>
              </a:rPr>
              <a:t>        "</a:t>
            </a:r>
            <a:r>
              <a:rPr lang="nl-NL" dirty="0" err="1">
                <a:latin typeface="Courier"/>
                <a:cs typeface="Courier"/>
              </a:rPr>
              <a:t>destination</a:t>
            </a:r>
            <a:r>
              <a:rPr lang="nl-NL" dirty="0">
                <a:latin typeface="Courier"/>
                <a:cs typeface="Courier"/>
              </a:rPr>
              <a:t>": "/root/</a:t>
            </a:r>
            <a:r>
              <a:rPr lang="nl-NL" dirty="0" err="1">
                <a:latin typeface="Courier"/>
                <a:cs typeface="Courier"/>
              </a:rPr>
              <a:t>sshd_config</a:t>
            </a:r>
            <a:r>
              <a:rPr lang="nl-NL" dirty="0">
                <a:latin typeface="Courier"/>
                <a:cs typeface="Courier"/>
              </a:rPr>
              <a:t>"</a:t>
            </a:r>
          </a:p>
          <a:p>
            <a:pPr marL="0" indent="0">
              <a:buNone/>
            </a:pPr>
            <a:r>
              <a:rPr lang="nl-NL" dirty="0">
                <a:latin typeface="Courier"/>
                <a:cs typeface="Courier"/>
              </a:rPr>
              <a:t>    },</a:t>
            </a:r>
          </a:p>
          <a:p>
            <a:pPr marL="0" indent="0">
              <a:buNone/>
            </a:pPr>
            <a:r>
              <a:rPr lang="nl-NL" dirty="0">
                <a:latin typeface="Courier"/>
                <a:cs typeface="Courier"/>
              </a:rPr>
              <a:t>    {</a:t>
            </a:r>
          </a:p>
          <a:p>
            <a:pPr marL="0" indent="0">
              <a:buNone/>
            </a:pPr>
            <a:r>
              <a:rPr lang="nl-NL" dirty="0">
                <a:latin typeface="Courier"/>
                <a:cs typeface="Courier"/>
              </a:rPr>
              <a:t>        "type": "shell",</a:t>
            </a:r>
          </a:p>
          <a:p>
            <a:pPr marL="0" indent="0">
              <a:buNone/>
            </a:pPr>
            <a:r>
              <a:rPr lang="nl-NL" dirty="0">
                <a:latin typeface="Courier"/>
                <a:cs typeface="Courier"/>
              </a:rPr>
              <a:t>        "script": "</a:t>
            </a:r>
            <a:r>
              <a:rPr lang="nl-NL" dirty="0" err="1">
                <a:latin typeface="Courier"/>
                <a:cs typeface="Courier"/>
              </a:rPr>
              <a:t>provisioners</a:t>
            </a:r>
            <a:r>
              <a:rPr lang="nl-NL" dirty="0">
                <a:latin typeface="Courier"/>
                <a:cs typeface="Courier"/>
              </a:rPr>
              <a:t>/</a:t>
            </a:r>
            <a:r>
              <a:rPr lang="nl-NL" dirty="0" err="1">
                <a:latin typeface="Courier"/>
                <a:cs typeface="Courier"/>
              </a:rPr>
              <a:t>script.sh</a:t>
            </a:r>
            <a:r>
              <a:rPr lang="nl-NL" dirty="0">
                <a:latin typeface="Courier"/>
                <a:cs typeface="Courier"/>
              </a:rPr>
              <a:t>"</a:t>
            </a:r>
          </a:p>
          <a:p>
            <a:pPr marL="0" indent="0">
              <a:buNone/>
            </a:pPr>
            <a:r>
              <a:rPr lang="nl-NL" dirty="0">
                <a:latin typeface="Courier"/>
                <a:cs typeface="Courier"/>
              </a:rPr>
              <a:t>    }</a:t>
            </a:r>
          </a:p>
          <a:p>
            <a:pPr marL="0" indent="0">
              <a:buNone/>
            </a:pPr>
            <a:r>
              <a:rPr lang="nl-NL" dirty="0">
                <a:latin typeface="Courier"/>
                <a:cs typeface="Courier"/>
              </a:rPr>
              <a:t>  ]</a:t>
            </a:r>
            <a:endParaRPr lang="en-GB" dirty="0">
              <a:latin typeface="Courier"/>
              <a:cs typeface="Courier"/>
            </a:endParaRPr>
          </a:p>
        </p:txBody>
      </p:sp>
    </p:spTree>
    <p:extLst>
      <p:ext uri="{BB962C8B-B14F-4D97-AF65-F5344CB8AC3E}">
        <p14:creationId xmlns:p14="http://schemas.microsoft.com/office/powerpoint/2010/main" val="5119361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Engage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 err="1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EGI Powerpoint Presentation (body)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EGI Powerpoint Presentation (closing)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 err="1" smtClean="0"/>
        </a:defPPr>
      </a:lstStyle>
    </a:txDef>
  </a:objectDefaults>
  <a:extraClrSchemeLst/>
</a:theme>
</file>

<file path=ppt/theme/theme4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Engage.potx</Template>
  <TotalTime>15126</TotalTime>
  <Words>8503</Words>
  <Application>Microsoft Macintosh PowerPoint</Application>
  <PresentationFormat>On-screen Show (4:3)</PresentationFormat>
  <Paragraphs>1333</Paragraphs>
  <Slides>110</Slides>
  <Notes>30</Notes>
  <HiddenSlides>1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110</vt:i4>
      </vt:variant>
    </vt:vector>
  </HeadingPairs>
  <TitlesOfParts>
    <vt:vector size="113" baseType="lpstr">
      <vt:lpstr>Engage</vt:lpstr>
      <vt:lpstr>EGI Powerpoint Presentation (body)</vt:lpstr>
      <vt:lpstr>EGI Powerpoint Presentation (closing)</vt:lpstr>
      <vt:lpstr>EGI Federated Cloud for Open Science</vt:lpstr>
      <vt:lpstr>Goals of the slideset</vt:lpstr>
      <vt:lpstr>Outline</vt:lpstr>
      <vt:lpstr>Introduction to EGI &amp; EGI Federated Cloud</vt:lpstr>
      <vt:lpstr>EGI (European Grid Infrastructure)</vt:lpstr>
      <vt:lpstr>‘Enabling Global Infrastructures’</vt:lpstr>
      <vt:lpstr>Cloud computing &amp; Key terms</vt:lpstr>
      <vt:lpstr>What is a cloud federation? – A ‘definition’</vt:lpstr>
      <vt:lpstr>EGI Federated Cloud</vt:lpstr>
      <vt:lpstr>Benefits</vt:lpstr>
      <vt:lpstr>Inside a cloud site – Technical slide</vt:lpstr>
      <vt:lpstr>The current infrastructure</vt:lpstr>
      <vt:lpstr>Access to the Federated Cloud:  Virtual Organisations</vt:lpstr>
      <vt:lpstr>The typical user workflow</vt:lpstr>
      <vt:lpstr>Typical usage models</vt:lpstr>
      <vt:lpstr>Combined models</vt:lpstr>
      <vt:lpstr>Example: Chipster</vt:lpstr>
      <vt:lpstr>Example: READemption</vt:lpstr>
      <vt:lpstr>Example: JAMS Jena Adaptable Modelling System</vt:lpstr>
      <vt:lpstr>Example: HAPPI</vt:lpstr>
      <vt:lpstr>Strategic data replication and cloud access: ELIXIR/EMBL-EBI for life sciences</vt:lpstr>
      <vt:lpstr>High Level Tools (PaaS &amp; SaaS)</vt:lpstr>
      <vt:lpstr>Training infrastructure and first exercises</vt:lpstr>
      <vt:lpstr>training.egi.eu Virtual Organisation</vt:lpstr>
      <vt:lpstr>Accessing the training VO</vt:lpstr>
      <vt:lpstr>OCCI and rOCCI</vt:lpstr>
      <vt:lpstr>Main commands to be used during Exercises</vt:lpstr>
      <vt:lpstr>Exercise 1 and 2</vt:lpstr>
      <vt:lpstr>Exercise 1: MoinMoinWiki setup</vt:lpstr>
      <vt:lpstr>Browsing AppDB</vt:lpstr>
      <vt:lpstr>PowerPoint Presentation</vt:lpstr>
      <vt:lpstr>REQUEST</vt:lpstr>
      <vt:lpstr>Log into the UI</vt:lpstr>
      <vt:lpstr>Get ready to access your VMs with SSH</vt:lpstr>
      <vt:lpstr>Create your first compute appliance</vt:lpstr>
      <vt:lpstr>List and describe your VM instances</vt:lpstr>
      <vt:lpstr>Accessing the appliance</vt:lpstr>
      <vt:lpstr>Logging into the appliance</vt:lpstr>
      <vt:lpstr>Exercise 2: Wiki with persistent storage</vt:lpstr>
      <vt:lpstr>Making wiki data persistent</vt:lpstr>
      <vt:lpstr>Create the volume and describe it</vt:lpstr>
      <vt:lpstr>Attach to VM</vt:lpstr>
      <vt:lpstr>See attach information</vt:lpstr>
      <vt:lpstr>Move wiki contents to new volume</vt:lpstr>
      <vt:lpstr>Clean up and stop the VM</vt:lpstr>
      <vt:lpstr>Create a new wiki with the volume</vt:lpstr>
      <vt:lpstr>Use the volume</vt:lpstr>
      <vt:lpstr>Once done, delete your instances</vt:lpstr>
      <vt:lpstr>BREAK</vt:lpstr>
      <vt:lpstr>Contextualisation</vt:lpstr>
      <vt:lpstr>Contextualization</vt:lpstr>
      <vt:lpstr>Contextualization in FedCloud</vt:lpstr>
      <vt:lpstr>cloud-init</vt:lpstr>
      <vt:lpstr>cloud-init support</vt:lpstr>
      <vt:lpstr>Use with rOCCI CLI</vt:lpstr>
      <vt:lpstr>Meta data vs user data</vt:lpstr>
      <vt:lpstr>Public Key injection with cloud-init</vt:lpstr>
      <vt:lpstr>User data in cloud-init</vt:lpstr>
      <vt:lpstr>Deploy an app. into you VM with contextualisation</vt:lpstr>
      <vt:lpstr>cloud-config </vt:lpstr>
      <vt:lpstr>Sample cloud-config file</vt:lpstr>
      <vt:lpstr>What about Windows?</vt:lpstr>
      <vt:lpstr>cloudbase-init</vt:lpstr>
      <vt:lpstr>Exercise 3: Fractal application with contextualisation</vt:lpstr>
      <vt:lpstr>Fractal application on FedCloud</vt:lpstr>
      <vt:lpstr>Where to find contextualised VAs? Software Appliances in AppDB</vt:lpstr>
      <vt:lpstr>Workflow</vt:lpstr>
      <vt:lpstr>Start Application</vt:lpstr>
      <vt:lpstr>List and describe your VM instance</vt:lpstr>
      <vt:lpstr>Accessing the appliance</vt:lpstr>
      <vt:lpstr>PowerPoint Presentation</vt:lpstr>
      <vt:lpstr>Add workers to the app</vt:lpstr>
      <vt:lpstr>Start Worker – On the same, or  on a different cloud site</vt:lpstr>
      <vt:lpstr>Accessing the appliance</vt:lpstr>
      <vt:lpstr>Remember to delete your VMs!</vt:lpstr>
      <vt:lpstr>Using Docker in the EGI Federated Cloud</vt:lpstr>
      <vt:lpstr>What is Docker ? https://www.docker.com</vt:lpstr>
      <vt:lpstr>Intermodal shipping container – solution for pre-cargo problem before 1960</vt:lpstr>
      <vt:lpstr>Docker – Container system for code</vt:lpstr>
      <vt:lpstr>VMs vs containers in the cloud</vt:lpstr>
      <vt:lpstr>Updates, Changes Why are Docker containers lightweight?</vt:lpstr>
      <vt:lpstr>Exercise 4: Running Docker Containers in  the EGI Federated Cloud</vt:lpstr>
      <vt:lpstr>VM with pre-deployed Docker Engine in EGI AppDB</vt:lpstr>
      <vt:lpstr>Check the Docker Containers  in the EGI AppDB</vt:lpstr>
      <vt:lpstr>Create your first compute appliance</vt:lpstr>
      <vt:lpstr>List and describe your VM instances</vt:lpstr>
      <vt:lpstr>Adding Public IP (Optional)</vt:lpstr>
      <vt:lpstr>Logging into the appliance</vt:lpstr>
      <vt:lpstr>Verify if the Docker is installed properly</vt:lpstr>
      <vt:lpstr>Run a command in a specific  Docker container</vt:lpstr>
      <vt:lpstr>Clean up and stop the VM</vt:lpstr>
      <vt:lpstr>Preparing your own VM image</vt:lpstr>
      <vt:lpstr>Image Creation</vt:lpstr>
      <vt:lpstr>Image containers and disk images</vt:lpstr>
      <vt:lpstr>OVF, OVA and VMDK</vt:lpstr>
      <vt:lpstr>Packer</vt:lpstr>
      <vt:lpstr>Packer Image Template </vt:lpstr>
      <vt:lpstr>Packer builder</vt:lpstr>
      <vt:lpstr>Packer provisioners</vt:lpstr>
      <vt:lpstr>Provisioner: script</vt:lpstr>
      <vt:lpstr>EGI Endorsed VM images</vt:lpstr>
      <vt:lpstr>Make your VM available via AppDB</vt:lpstr>
      <vt:lpstr>Which approach to follow?</vt:lpstr>
      <vt:lpstr>Keep in mind!</vt:lpstr>
      <vt:lpstr>Next steps</vt:lpstr>
      <vt:lpstr>Main resource</vt:lpstr>
      <vt:lpstr>Getting access to the FedCloud</vt:lpstr>
      <vt:lpstr>Support services</vt:lpstr>
      <vt:lpstr>Support through the NGIs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Malgorzata Krakowian</dc:creator>
  <cp:lastModifiedBy>Gergely Sipos</cp:lastModifiedBy>
  <cp:revision>400</cp:revision>
  <cp:lastPrinted>2015-10-13T14:53:18Z</cp:lastPrinted>
  <dcterms:created xsi:type="dcterms:W3CDTF">2015-05-07T09:24:15Z</dcterms:created>
  <dcterms:modified xsi:type="dcterms:W3CDTF">2016-10-05T03:49:51Z</dcterms:modified>
</cp:coreProperties>
</file>