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51"/>
  </p:notesMasterIdLst>
  <p:handoutMasterIdLst>
    <p:handoutMasterId r:id="rId52"/>
  </p:handoutMasterIdLst>
  <p:sldIdLst>
    <p:sldId id="274" r:id="rId2"/>
    <p:sldId id="404" r:id="rId3"/>
    <p:sldId id="275" r:id="rId4"/>
    <p:sldId id="258" r:id="rId5"/>
    <p:sldId id="351" r:id="rId6"/>
    <p:sldId id="381" r:id="rId7"/>
    <p:sldId id="382" r:id="rId8"/>
    <p:sldId id="383" r:id="rId9"/>
    <p:sldId id="384" r:id="rId10"/>
    <p:sldId id="385" r:id="rId11"/>
    <p:sldId id="386" r:id="rId12"/>
    <p:sldId id="387" r:id="rId13"/>
    <p:sldId id="388" r:id="rId14"/>
    <p:sldId id="389" r:id="rId15"/>
    <p:sldId id="390" r:id="rId16"/>
    <p:sldId id="391" r:id="rId17"/>
    <p:sldId id="392" r:id="rId18"/>
    <p:sldId id="393" r:id="rId19"/>
    <p:sldId id="394" r:id="rId20"/>
    <p:sldId id="395" r:id="rId21"/>
    <p:sldId id="396" r:id="rId22"/>
    <p:sldId id="397" r:id="rId23"/>
    <p:sldId id="398" r:id="rId24"/>
    <p:sldId id="399" r:id="rId25"/>
    <p:sldId id="400" r:id="rId26"/>
    <p:sldId id="401" r:id="rId27"/>
    <p:sldId id="402" r:id="rId28"/>
    <p:sldId id="377" r:id="rId29"/>
    <p:sldId id="380" r:id="rId30"/>
    <p:sldId id="355" r:id="rId31"/>
    <p:sldId id="358" r:id="rId32"/>
    <p:sldId id="359" r:id="rId33"/>
    <p:sldId id="356" r:id="rId34"/>
    <p:sldId id="360" r:id="rId35"/>
    <p:sldId id="354" r:id="rId36"/>
    <p:sldId id="361" r:id="rId37"/>
    <p:sldId id="364" r:id="rId38"/>
    <p:sldId id="280" r:id="rId39"/>
    <p:sldId id="373" r:id="rId40"/>
    <p:sldId id="259" r:id="rId41"/>
    <p:sldId id="365" r:id="rId42"/>
    <p:sldId id="366" r:id="rId43"/>
    <p:sldId id="370" r:id="rId44"/>
    <p:sldId id="368" r:id="rId45"/>
    <p:sldId id="369" r:id="rId46"/>
    <p:sldId id="371" r:id="rId47"/>
    <p:sldId id="374" r:id="rId48"/>
    <p:sldId id="375" r:id="rId49"/>
    <p:sldId id="37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046"/>
    <a:srgbClr val="B5892D"/>
    <a:srgbClr val="75A5D8"/>
    <a:srgbClr val="E2E4EA"/>
    <a:srgbClr val="1D2F45"/>
    <a:srgbClr val="75A4D9"/>
    <a:srgbClr val="1670C9"/>
    <a:srgbClr val="2D4E77"/>
    <a:srgbClr val="575989"/>
    <a:srgbClr val="12A4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6" autoAdjust="0"/>
    <p:restoredTop sz="96405" autoAdjust="0"/>
  </p:normalViewPr>
  <p:slideViewPr>
    <p:cSldViewPr>
      <p:cViewPr>
        <p:scale>
          <a:sx n="88" d="100"/>
          <a:sy n="88" d="100"/>
        </p:scale>
        <p:origin x="-592" y="-3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xVal>
            <c:numRef>
              <c:f>Sheet1!$B$1:$B$257</c:f>
              <c:numCache>
                <c:formatCode>m/d/yy</c:formatCode>
                <c:ptCount val="257"/>
                <c:pt idx="0">
                  <c:v>41764.0</c:v>
                </c:pt>
                <c:pt idx="1">
                  <c:v>41784.0</c:v>
                </c:pt>
                <c:pt idx="2">
                  <c:v>41784.0</c:v>
                </c:pt>
                <c:pt idx="3">
                  <c:v>41791.0</c:v>
                </c:pt>
                <c:pt idx="4">
                  <c:v>41807.0</c:v>
                </c:pt>
                <c:pt idx="5">
                  <c:v>41821.0</c:v>
                </c:pt>
                <c:pt idx="6">
                  <c:v>41823.0</c:v>
                </c:pt>
                <c:pt idx="7">
                  <c:v>41823.0</c:v>
                </c:pt>
                <c:pt idx="8">
                  <c:v>41823.0</c:v>
                </c:pt>
                <c:pt idx="9">
                  <c:v>41852.0</c:v>
                </c:pt>
                <c:pt idx="10">
                  <c:v>41852.0</c:v>
                </c:pt>
                <c:pt idx="11">
                  <c:v>41836.0</c:v>
                </c:pt>
                <c:pt idx="12">
                  <c:v>41890.0</c:v>
                </c:pt>
                <c:pt idx="13">
                  <c:v>41900.0</c:v>
                </c:pt>
                <c:pt idx="14">
                  <c:v>41871.0</c:v>
                </c:pt>
                <c:pt idx="15">
                  <c:v>41922.0</c:v>
                </c:pt>
                <c:pt idx="16">
                  <c:v>41936.0</c:v>
                </c:pt>
                <c:pt idx="17">
                  <c:v>41936.0</c:v>
                </c:pt>
                <c:pt idx="18">
                  <c:v>41942.0</c:v>
                </c:pt>
                <c:pt idx="19">
                  <c:v>41946.0</c:v>
                </c:pt>
                <c:pt idx="20">
                  <c:v>41983.0</c:v>
                </c:pt>
                <c:pt idx="21">
                  <c:v>42023.0</c:v>
                </c:pt>
                <c:pt idx="22">
                  <c:v>42020.0</c:v>
                </c:pt>
                <c:pt idx="23">
                  <c:v>42020.0</c:v>
                </c:pt>
                <c:pt idx="24">
                  <c:v>42020.0</c:v>
                </c:pt>
                <c:pt idx="25">
                  <c:v>42020.0</c:v>
                </c:pt>
                <c:pt idx="26">
                  <c:v>42020.0</c:v>
                </c:pt>
                <c:pt idx="27">
                  <c:v>42026.0</c:v>
                </c:pt>
                <c:pt idx="28">
                  <c:v>42024.0</c:v>
                </c:pt>
                <c:pt idx="29">
                  <c:v>42058.0</c:v>
                </c:pt>
                <c:pt idx="30">
                  <c:v>42059.0</c:v>
                </c:pt>
                <c:pt idx="31">
                  <c:v>42059.0</c:v>
                </c:pt>
                <c:pt idx="32">
                  <c:v>42059.0</c:v>
                </c:pt>
                <c:pt idx="33">
                  <c:v>42059.0</c:v>
                </c:pt>
                <c:pt idx="34">
                  <c:v>42064.0</c:v>
                </c:pt>
                <c:pt idx="35">
                  <c:v>42064.0</c:v>
                </c:pt>
                <c:pt idx="36">
                  <c:v>42066.0</c:v>
                </c:pt>
                <c:pt idx="37">
                  <c:v>42072.0</c:v>
                </c:pt>
                <c:pt idx="38">
                  <c:v>42098.0</c:v>
                </c:pt>
                <c:pt idx="39">
                  <c:v>42108.0</c:v>
                </c:pt>
                <c:pt idx="40">
                  <c:v>42124.0</c:v>
                </c:pt>
                <c:pt idx="41">
                  <c:v>42139.0</c:v>
                </c:pt>
                <c:pt idx="42">
                  <c:v>42142.0</c:v>
                </c:pt>
                <c:pt idx="43">
                  <c:v>42156.0</c:v>
                </c:pt>
                <c:pt idx="44">
                  <c:v>42165.0</c:v>
                </c:pt>
                <c:pt idx="45">
                  <c:v>42165.0</c:v>
                </c:pt>
                <c:pt idx="46">
                  <c:v>42192.0</c:v>
                </c:pt>
                <c:pt idx="47">
                  <c:v>42195.0</c:v>
                </c:pt>
                <c:pt idx="48">
                  <c:v>42195.0</c:v>
                </c:pt>
                <c:pt idx="49">
                  <c:v>42195.0</c:v>
                </c:pt>
                <c:pt idx="50">
                  <c:v>42195.0</c:v>
                </c:pt>
                <c:pt idx="51">
                  <c:v>42209.0</c:v>
                </c:pt>
                <c:pt idx="52">
                  <c:v>42209.0</c:v>
                </c:pt>
                <c:pt idx="53">
                  <c:v>42209.0</c:v>
                </c:pt>
                <c:pt idx="54">
                  <c:v>42209.0</c:v>
                </c:pt>
                <c:pt idx="55">
                  <c:v>42209.0</c:v>
                </c:pt>
                <c:pt idx="56">
                  <c:v>42240.0</c:v>
                </c:pt>
                <c:pt idx="57">
                  <c:v>42251.0</c:v>
                </c:pt>
                <c:pt idx="58">
                  <c:v>42271.0</c:v>
                </c:pt>
                <c:pt idx="59">
                  <c:v>42271.0</c:v>
                </c:pt>
                <c:pt idx="60">
                  <c:v>42271.0</c:v>
                </c:pt>
                <c:pt idx="61">
                  <c:v>42268.0</c:v>
                </c:pt>
                <c:pt idx="62">
                  <c:v>42252.0</c:v>
                </c:pt>
                <c:pt idx="63">
                  <c:v>42252.0</c:v>
                </c:pt>
                <c:pt idx="64">
                  <c:v>42252.0</c:v>
                </c:pt>
                <c:pt idx="65">
                  <c:v>42283.0</c:v>
                </c:pt>
                <c:pt idx="66">
                  <c:v>42283.0</c:v>
                </c:pt>
                <c:pt idx="67">
                  <c:v>42283.0</c:v>
                </c:pt>
                <c:pt idx="68">
                  <c:v>42291.0</c:v>
                </c:pt>
                <c:pt idx="69">
                  <c:v>42289.0</c:v>
                </c:pt>
                <c:pt idx="70">
                  <c:v>42309.0</c:v>
                </c:pt>
                <c:pt idx="71">
                  <c:v>42319.0</c:v>
                </c:pt>
                <c:pt idx="72">
                  <c:v>42319.0</c:v>
                </c:pt>
                <c:pt idx="73">
                  <c:v>42319.0</c:v>
                </c:pt>
                <c:pt idx="74">
                  <c:v>42321.0</c:v>
                </c:pt>
                <c:pt idx="75">
                  <c:v>42321.0</c:v>
                </c:pt>
                <c:pt idx="76">
                  <c:v>42321.0</c:v>
                </c:pt>
                <c:pt idx="77">
                  <c:v>42321.0</c:v>
                </c:pt>
                <c:pt idx="78">
                  <c:v>42331.0</c:v>
                </c:pt>
                <c:pt idx="79">
                  <c:v>42331.0</c:v>
                </c:pt>
                <c:pt idx="80">
                  <c:v>42315.0</c:v>
                </c:pt>
                <c:pt idx="81">
                  <c:v>42345.0</c:v>
                </c:pt>
                <c:pt idx="82">
                  <c:v>42347.0</c:v>
                </c:pt>
                <c:pt idx="83">
                  <c:v>42347.0</c:v>
                </c:pt>
                <c:pt idx="84">
                  <c:v>42347.0</c:v>
                </c:pt>
                <c:pt idx="85">
                  <c:v>42394.0</c:v>
                </c:pt>
                <c:pt idx="86">
                  <c:v>42394.0</c:v>
                </c:pt>
                <c:pt idx="87">
                  <c:v>42396.0</c:v>
                </c:pt>
                <c:pt idx="88">
                  <c:v>42396.0</c:v>
                </c:pt>
                <c:pt idx="89">
                  <c:v>42396.0</c:v>
                </c:pt>
                <c:pt idx="90">
                  <c:v>42396.0</c:v>
                </c:pt>
                <c:pt idx="91">
                  <c:v>42396.0</c:v>
                </c:pt>
                <c:pt idx="92">
                  <c:v>42401.0</c:v>
                </c:pt>
                <c:pt idx="93">
                  <c:v>42412.0</c:v>
                </c:pt>
                <c:pt idx="94">
                  <c:v>42422.0</c:v>
                </c:pt>
                <c:pt idx="95">
                  <c:v>42422.0</c:v>
                </c:pt>
                <c:pt idx="96">
                  <c:v>42424.0</c:v>
                </c:pt>
                <c:pt idx="97">
                  <c:v>42424.0</c:v>
                </c:pt>
                <c:pt idx="98">
                  <c:v>42426.0</c:v>
                </c:pt>
                <c:pt idx="99">
                  <c:v>42426.0</c:v>
                </c:pt>
                <c:pt idx="100">
                  <c:v>42426.0</c:v>
                </c:pt>
                <c:pt idx="101">
                  <c:v>42432.0</c:v>
                </c:pt>
                <c:pt idx="102">
                  <c:v>42432.0</c:v>
                </c:pt>
                <c:pt idx="103">
                  <c:v>42440.0</c:v>
                </c:pt>
                <c:pt idx="104">
                  <c:v>42440.0</c:v>
                </c:pt>
                <c:pt idx="105">
                  <c:v>42452.0</c:v>
                </c:pt>
                <c:pt idx="106">
                  <c:v>42452.0</c:v>
                </c:pt>
                <c:pt idx="107">
                  <c:v>42446.0</c:v>
                </c:pt>
                <c:pt idx="108">
                  <c:v>42452.0</c:v>
                </c:pt>
                <c:pt idx="109">
                  <c:v>42459.0</c:v>
                </c:pt>
                <c:pt idx="110">
                  <c:v>42459.0</c:v>
                </c:pt>
                <c:pt idx="111">
                  <c:v>42459.0</c:v>
                </c:pt>
                <c:pt idx="112">
                  <c:v>42459.0</c:v>
                </c:pt>
                <c:pt idx="113">
                  <c:v>42466.0</c:v>
                </c:pt>
                <c:pt idx="114">
                  <c:v>42466.0</c:v>
                </c:pt>
                <c:pt idx="115">
                  <c:v>42466.0</c:v>
                </c:pt>
                <c:pt idx="116">
                  <c:v>42492.0</c:v>
                </c:pt>
                <c:pt idx="117">
                  <c:v>42492.0</c:v>
                </c:pt>
                <c:pt idx="118">
                  <c:v>42492.0</c:v>
                </c:pt>
                <c:pt idx="119">
                  <c:v>42492.0</c:v>
                </c:pt>
                <c:pt idx="120">
                  <c:v>42499.0</c:v>
                </c:pt>
                <c:pt idx="121">
                  <c:v>42499.0</c:v>
                </c:pt>
                <c:pt idx="122">
                  <c:v>42500.0</c:v>
                </c:pt>
                <c:pt idx="123">
                  <c:v>42500.0</c:v>
                </c:pt>
                <c:pt idx="124">
                  <c:v>42500.0</c:v>
                </c:pt>
                <c:pt idx="125">
                  <c:v>42510.0</c:v>
                </c:pt>
                <c:pt idx="126">
                  <c:v>42510.0</c:v>
                </c:pt>
                <c:pt idx="127">
                  <c:v>42513.0</c:v>
                </c:pt>
                <c:pt idx="128">
                  <c:v>42521.0</c:v>
                </c:pt>
                <c:pt idx="129">
                  <c:v>42531.0</c:v>
                </c:pt>
                <c:pt idx="130">
                  <c:v>42531.0</c:v>
                </c:pt>
                <c:pt idx="131">
                  <c:v>42534.0</c:v>
                </c:pt>
                <c:pt idx="132">
                  <c:v>42540.0</c:v>
                </c:pt>
                <c:pt idx="133">
                  <c:v>42544.0</c:v>
                </c:pt>
                <c:pt idx="134">
                  <c:v>42544.0</c:v>
                </c:pt>
                <c:pt idx="135">
                  <c:v>42544.0</c:v>
                </c:pt>
                <c:pt idx="136">
                  <c:v>42544.0</c:v>
                </c:pt>
                <c:pt idx="137">
                  <c:v>42544.0</c:v>
                </c:pt>
                <c:pt idx="138">
                  <c:v>42550.0</c:v>
                </c:pt>
                <c:pt idx="139">
                  <c:v>42552.0</c:v>
                </c:pt>
                <c:pt idx="140">
                  <c:v>42555.0</c:v>
                </c:pt>
                <c:pt idx="141">
                  <c:v>42555.0</c:v>
                </c:pt>
                <c:pt idx="142">
                  <c:v>42559.0</c:v>
                </c:pt>
                <c:pt idx="143">
                  <c:v>42559.0</c:v>
                </c:pt>
                <c:pt idx="144">
                  <c:v>42559.0</c:v>
                </c:pt>
                <c:pt idx="145">
                  <c:v>42599.0</c:v>
                </c:pt>
                <c:pt idx="146">
                  <c:v>42615.0</c:v>
                </c:pt>
                <c:pt idx="147">
                  <c:v>42615.0</c:v>
                </c:pt>
                <c:pt idx="148">
                  <c:v>42615.0</c:v>
                </c:pt>
                <c:pt idx="149">
                  <c:v>42619.0</c:v>
                </c:pt>
                <c:pt idx="150">
                  <c:v>42615.0</c:v>
                </c:pt>
                <c:pt idx="151">
                  <c:v>42619.0</c:v>
                </c:pt>
                <c:pt idx="152">
                  <c:v>42621.0</c:v>
                </c:pt>
                <c:pt idx="153">
                  <c:v>42622.0</c:v>
                </c:pt>
                <c:pt idx="154">
                  <c:v>42622.0</c:v>
                </c:pt>
                <c:pt idx="155">
                  <c:v>42622.0</c:v>
                </c:pt>
                <c:pt idx="156">
                  <c:v>42622.0</c:v>
                </c:pt>
                <c:pt idx="157">
                  <c:v>42626.0</c:v>
                </c:pt>
                <c:pt idx="158">
                  <c:v>42629.0</c:v>
                </c:pt>
                <c:pt idx="159">
                  <c:v>42629.0</c:v>
                </c:pt>
                <c:pt idx="160">
                  <c:v>42629.0</c:v>
                </c:pt>
                <c:pt idx="161">
                  <c:v>42629.0</c:v>
                </c:pt>
                <c:pt idx="162">
                  <c:v>42629.0</c:v>
                </c:pt>
                <c:pt idx="163">
                  <c:v>42629.0</c:v>
                </c:pt>
                <c:pt idx="164">
                  <c:v>42629.0</c:v>
                </c:pt>
                <c:pt idx="165">
                  <c:v>42632.0</c:v>
                </c:pt>
                <c:pt idx="166">
                  <c:v>42653.0</c:v>
                </c:pt>
                <c:pt idx="167">
                  <c:v>42653.0</c:v>
                </c:pt>
                <c:pt idx="168">
                  <c:v>42653.0</c:v>
                </c:pt>
                <c:pt idx="169">
                  <c:v>42653.0</c:v>
                </c:pt>
                <c:pt idx="170">
                  <c:v>42653.0</c:v>
                </c:pt>
                <c:pt idx="171">
                  <c:v>42647.0</c:v>
                </c:pt>
                <c:pt idx="172">
                  <c:v>42655.0</c:v>
                </c:pt>
                <c:pt idx="173">
                  <c:v>42664.0</c:v>
                </c:pt>
                <c:pt idx="174">
                  <c:v>42664.0</c:v>
                </c:pt>
                <c:pt idx="175">
                  <c:v>42664.0</c:v>
                </c:pt>
                <c:pt idx="176">
                  <c:v>42664.0</c:v>
                </c:pt>
                <c:pt idx="177">
                  <c:v>42664.0</c:v>
                </c:pt>
                <c:pt idx="178">
                  <c:v>42664.0</c:v>
                </c:pt>
                <c:pt idx="179">
                  <c:v>42668.0</c:v>
                </c:pt>
                <c:pt idx="180">
                  <c:v>42668.0</c:v>
                </c:pt>
                <c:pt idx="181">
                  <c:v>42668.0</c:v>
                </c:pt>
                <c:pt idx="182">
                  <c:v>42668.0</c:v>
                </c:pt>
                <c:pt idx="183">
                  <c:v>42668.0</c:v>
                </c:pt>
                <c:pt idx="184">
                  <c:v>42677.0</c:v>
                </c:pt>
                <c:pt idx="185">
                  <c:v>42689.0</c:v>
                </c:pt>
                <c:pt idx="186">
                  <c:v>42689.0</c:v>
                </c:pt>
                <c:pt idx="187">
                  <c:v>42689.0</c:v>
                </c:pt>
                <c:pt idx="188">
                  <c:v>42689.0</c:v>
                </c:pt>
                <c:pt idx="189">
                  <c:v>42689.0</c:v>
                </c:pt>
                <c:pt idx="190">
                  <c:v>42689.0</c:v>
                </c:pt>
                <c:pt idx="191">
                  <c:v>42689.0</c:v>
                </c:pt>
                <c:pt idx="192">
                  <c:v>42696.0</c:v>
                </c:pt>
                <c:pt idx="193">
                  <c:v>42696.0</c:v>
                </c:pt>
                <c:pt idx="194">
                  <c:v>42696.0</c:v>
                </c:pt>
                <c:pt idx="195">
                  <c:v>42699.0</c:v>
                </c:pt>
                <c:pt idx="196">
                  <c:v>42699.0</c:v>
                </c:pt>
                <c:pt idx="197">
                  <c:v>42699.0</c:v>
                </c:pt>
                <c:pt idx="198">
                  <c:v>42709.0</c:v>
                </c:pt>
                <c:pt idx="199">
                  <c:v>42705.0</c:v>
                </c:pt>
                <c:pt idx="200">
                  <c:v>42705.0</c:v>
                </c:pt>
                <c:pt idx="201">
                  <c:v>42705.0</c:v>
                </c:pt>
                <c:pt idx="202">
                  <c:v>42705.0</c:v>
                </c:pt>
                <c:pt idx="203">
                  <c:v>42717.0</c:v>
                </c:pt>
                <c:pt idx="204">
                  <c:v>42718.0</c:v>
                </c:pt>
                <c:pt idx="205">
                  <c:v>42719.0</c:v>
                </c:pt>
                <c:pt idx="206">
                  <c:v>42723.0</c:v>
                </c:pt>
                <c:pt idx="207">
                  <c:v>42723.0</c:v>
                </c:pt>
                <c:pt idx="208">
                  <c:v>42723.0</c:v>
                </c:pt>
                <c:pt idx="209">
                  <c:v>42723.0</c:v>
                </c:pt>
                <c:pt idx="210">
                  <c:v>42723.0</c:v>
                </c:pt>
                <c:pt idx="211">
                  <c:v>42724.0</c:v>
                </c:pt>
                <c:pt idx="212">
                  <c:v>42724.0</c:v>
                </c:pt>
                <c:pt idx="213">
                  <c:v>42725.0</c:v>
                </c:pt>
                <c:pt idx="214">
                  <c:v>42725.0</c:v>
                </c:pt>
                <c:pt idx="215">
                  <c:v>42726.0</c:v>
                </c:pt>
                <c:pt idx="216">
                  <c:v>42726.0</c:v>
                </c:pt>
                <c:pt idx="217">
                  <c:v>42726.0</c:v>
                </c:pt>
                <c:pt idx="218">
                  <c:v>42748.0</c:v>
                </c:pt>
                <c:pt idx="219">
                  <c:v>42748.0</c:v>
                </c:pt>
                <c:pt idx="220">
                  <c:v>42748.0</c:v>
                </c:pt>
                <c:pt idx="221">
                  <c:v>42748.0</c:v>
                </c:pt>
                <c:pt idx="222">
                  <c:v>42748.0</c:v>
                </c:pt>
                <c:pt idx="223">
                  <c:v>42748.0</c:v>
                </c:pt>
                <c:pt idx="224">
                  <c:v>42750.0</c:v>
                </c:pt>
                <c:pt idx="225">
                  <c:v>42753.0</c:v>
                </c:pt>
                <c:pt idx="226">
                  <c:v>42753.0</c:v>
                </c:pt>
                <c:pt idx="227">
                  <c:v>42751.0</c:v>
                </c:pt>
                <c:pt idx="228">
                  <c:v>42753.0</c:v>
                </c:pt>
                <c:pt idx="229">
                  <c:v>42753.0</c:v>
                </c:pt>
                <c:pt idx="230">
                  <c:v>42754.0</c:v>
                </c:pt>
                <c:pt idx="231">
                  <c:v>42754.0</c:v>
                </c:pt>
                <c:pt idx="232">
                  <c:v>42761.0</c:v>
                </c:pt>
                <c:pt idx="233">
                  <c:v>42769.0</c:v>
                </c:pt>
                <c:pt idx="234">
                  <c:v>42769.0</c:v>
                </c:pt>
                <c:pt idx="235">
                  <c:v>42773.0</c:v>
                </c:pt>
                <c:pt idx="236">
                  <c:v>42779.0</c:v>
                </c:pt>
                <c:pt idx="237">
                  <c:v>42781.0</c:v>
                </c:pt>
                <c:pt idx="238">
                  <c:v>42781.0</c:v>
                </c:pt>
                <c:pt idx="239">
                  <c:v>42783.0</c:v>
                </c:pt>
                <c:pt idx="240">
                  <c:v>42783.0</c:v>
                </c:pt>
                <c:pt idx="241">
                  <c:v>42783.0</c:v>
                </c:pt>
                <c:pt idx="242">
                  <c:v>42807.0</c:v>
                </c:pt>
                <c:pt idx="243">
                  <c:v>42810.0</c:v>
                </c:pt>
                <c:pt idx="244">
                  <c:v>42810.0</c:v>
                </c:pt>
                <c:pt idx="245">
                  <c:v>42823.0</c:v>
                </c:pt>
                <c:pt idx="246">
                  <c:v>42823.0</c:v>
                </c:pt>
                <c:pt idx="247">
                  <c:v>42825.0</c:v>
                </c:pt>
                <c:pt idx="248">
                  <c:v>42825.0</c:v>
                </c:pt>
                <c:pt idx="249">
                  <c:v>42825.0</c:v>
                </c:pt>
                <c:pt idx="250">
                  <c:v>42825.0</c:v>
                </c:pt>
                <c:pt idx="251">
                  <c:v>42825.0</c:v>
                </c:pt>
                <c:pt idx="252">
                  <c:v>42835.0</c:v>
                </c:pt>
                <c:pt idx="253">
                  <c:v>42835.0</c:v>
                </c:pt>
                <c:pt idx="254">
                  <c:v>42853.0</c:v>
                </c:pt>
                <c:pt idx="255">
                  <c:v>42853.0</c:v>
                </c:pt>
                <c:pt idx="256">
                  <c:v>42859.0</c:v>
                </c:pt>
              </c:numCache>
            </c:numRef>
          </c:xVal>
          <c:yVal>
            <c:numRef>
              <c:f>Sheet1!$A$1:$A$257</c:f>
              <c:numCache>
                <c:formatCode>General</c:formatCode>
                <c:ptCount val="257"/>
                <c:pt idx="0">
                  <c:v>30.0</c:v>
                </c:pt>
                <c:pt idx="1">
                  <c:v>31.0</c:v>
                </c:pt>
                <c:pt idx="2">
                  <c:v>32.0</c:v>
                </c:pt>
                <c:pt idx="3">
                  <c:v>33.0</c:v>
                </c:pt>
                <c:pt idx="4">
                  <c:v>34.0</c:v>
                </c:pt>
                <c:pt idx="5">
                  <c:v>35.0</c:v>
                </c:pt>
                <c:pt idx="6">
                  <c:v>36.0</c:v>
                </c:pt>
                <c:pt idx="7">
                  <c:v>37.0</c:v>
                </c:pt>
                <c:pt idx="8">
                  <c:v>38.0</c:v>
                </c:pt>
                <c:pt idx="9">
                  <c:v>39.0</c:v>
                </c:pt>
                <c:pt idx="10">
                  <c:v>40.0</c:v>
                </c:pt>
                <c:pt idx="11">
                  <c:v>41.0</c:v>
                </c:pt>
                <c:pt idx="12">
                  <c:v>42.0</c:v>
                </c:pt>
                <c:pt idx="13">
                  <c:v>43.0</c:v>
                </c:pt>
                <c:pt idx="14">
                  <c:v>44.0</c:v>
                </c:pt>
                <c:pt idx="15">
                  <c:v>45.0</c:v>
                </c:pt>
                <c:pt idx="16">
                  <c:v>46.0</c:v>
                </c:pt>
                <c:pt idx="17">
                  <c:v>47.0</c:v>
                </c:pt>
                <c:pt idx="18">
                  <c:v>48.0</c:v>
                </c:pt>
                <c:pt idx="19">
                  <c:v>49.0</c:v>
                </c:pt>
                <c:pt idx="20">
                  <c:v>50.0</c:v>
                </c:pt>
                <c:pt idx="21">
                  <c:v>51.0</c:v>
                </c:pt>
                <c:pt idx="22">
                  <c:v>52.0</c:v>
                </c:pt>
                <c:pt idx="23">
                  <c:v>53.0</c:v>
                </c:pt>
                <c:pt idx="24">
                  <c:v>54.0</c:v>
                </c:pt>
                <c:pt idx="25">
                  <c:v>55.0</c:v>
                </c:pt>
                <c:pt idx="26">
                  <c:v>56.0</c:v>
                </c:pt>
                <c:pt idx="27">
                  <c:v>57.0</c:v>
                </c:pt>
                <c:pt idx="28">
                  <c:v>58.0</c:v>
                </c:pt>
                <c:pt idx="29">
                  <c:v>59.0</c:v>
                </c:pt>
                <c:pt idx="30">
                  <c:v>60.0</c:v>
                </c:pt>
                <c:pt idx="31">
                  <c:v>61.0</c:v>
                </c:pt>
                <c:pt idx="32">
                  <c:v>62.0</c:v>
                </c:pt>
                <c:pt idx="33">
                  <c:v>63.0</c:v>
                </c:pt>
                <c:pt idx="34">
                  <c:v>64.0</c:v>
                </c:pt>
                <c:pt idx="35">
                  <c:v>65.0</c:v>
                </c:pt>
                <c:pt idx="36">
                  <c:v>66.0</c:v>
                </c:pt>
                <c:pt idx="37">
                  <c:v>67.0</c:v>
                </c:pt>
                <c:pt idx="38">
                  <c:v>68.0</c:v>
                </c:pt>
                <c:pt idx="39">
                  <c:v>69.0</c:v>
                </c:pt>
                <c:pt idx="40">
                  <c:v>70.0</c:v>
                </c:pt>
                <c:pt idx="41">
                  <c:v>71.0</c:v>
                </c:pt>
                <c:pt idx="42">
                  <c:v>72.0</c:v>
                </c:pt>
                <c:pt idx="43">
                  <c:v>73.0</c:v>
                </c:pt>
                <c:pt idx="44">
                  <c:v>74.0</c:v>
                </c:pt>
                <c:pt idx="45">
                  <c:v>75.0</c:v>
                </c:pt>
                <c:pt idx="46">
                  <c:v>76.0</c:v>
                </c:pt>
                <c:pt idx="47">
                  <c:v>77.0</c:v>
                </c:pt>
                <c:pt idx="48">
                  <c:v>78.0</c:v>
                </c:pt>
                <c:pt idx="49">
                  <c:v>79.0</c:v>
                </c:pt>
                <c:pt idx="50">
                  <c:v>80.0</c:v>
                </c:pt>
                <c:pt idx="51">
                  <c:v>81.0</c:v>
                </c:pt>
                <c:pt idx="52">
                  <c:v>82.0</c:v>
                </c:pt>
                <c:pt idx="53">
                  <c:v>83.0</c:v>
                </c:pt>
                <c:pt idx="54">
                  <c:v>84.0</c:v>
                </c:pt>
                <c:pt idx="55">
                  <c:v>85.0</c:v>
                </c:pt>
                <c:pt idx="56">
                  <c:v>86.0</c:v>
                </c:pt>
                <c:pt idx="57">
                  <c:v>87.0</c:v>
                </c:pt>
                <c:pt idx="58">
                  <c:v>88.0</c:v>
                </c:pt>
                <c:pt idx="59">
                  <c:v>89.0</c:v>
                </c:pt>
                <c:pt idx="60">
                  <c:v>90.0</c:v>
                </c:pt>
                <c:pt idx="61">
                  <c:v>91.0</c:v>
                </c:pt>
                <c:pt idx="62">
                  <c:v>92.0</c:v>
                </c:pt>
                <c:pt idx="63">
                  <c:v>93.0</c:v>
                </c:pt>
                <c:pt idx="64">
                  <c:v>94.0</c:v>
                </c:pt>
                <c:pt idx="65">
                  <c:v>95.0</c:v>
                </c:pt>
                <c:pt idx="66">
                  <c:v>96.0</c:v>
                </c:pt>
                <c:pt idx="67">
                  <c:v>97.0</c:v>
                </c:pt>
                <c:pt idx="68">
                  <c:v>98.0</c:v>
                </c:pt>
                <c:pt idx="69">
                  <c:v>99.0</c:v>
                </c:pt>
                <c:pt idx="70">
                  <c:v>100.0</c:v>
                </c:pt>
                <c:pt idx="71">
                  <c:v>101.0</c:v>
                </c:pt>
                <c:pt idx="72">
                  <c:v>102.0</c:v>
                </c:pt>
                <c:pt idx="73">
                  <c:v>103.0</c:v>
                </c:pt>
                <c:pt idx="74">
                  <c:v>104.0</c:v>
                </c:pt>
                <c:pt idx="75">
                  <c:v>105.0</c:v>
                </c:pt>
                <c:pt idx="76">
                  <c:v>106.0</c:v>
                </c:pt>
                <c:pt idx="77">
                  <c:v>107.0</c:v>
                </c:pt>
                <c:pt idx="78">
                  <c:v>108.0</c:v>
                </c:pt>
                <c:pt idx="79">
                  <c:v>109.0</c:v>
                </c:pt>
                <c:pt idx="80">
                  <c:v>110.0</c:v>
                </c:pt>
                <c:pt idx="81">
                  <c:v>111.0</c:v>
                </c:pt>
                <c:pt idx="82">
                  <c:v>112.0</c:v>
                </c:pt>
                <c:pt idx="83">
                  <c:v>113.0</c:v>
                </c:pt>
                <c:pt idx="84">
                  <c:v>114.0</c:v>
                </c:pt>
                <c:pt idx="85">
                  <c:v>115.0</c:v>
                </c:pt>
                <c:pt idx="86">
                  <c:v>116.0</c:v>
                </c:pt>
                <c:pt idx="87">
                  <c:v>117.0</c:v>
                </c:pt>
                <c:pt idx="88">
                  <c:v>118.0</c:v>
                </c:pt>
                <c:pt idx="89">
                  <c:v>119.0</c:v>
                </c:pt>
                <c:pt idx="90">
                  <c:v>120.0</c:v>
                </c:pt>
                <c:pt idx="91">
                  <c:v>121.0</c:v>
                </c:pt>
                <c:pt idx="92">
                  <c:v>122.0</c:v>
                </c:pt>
                <c:pt idx="93">
                  <c:v>123.0</c:v>
                </c:pt>
                <c:pt idx="94">
                  <c:v>124.0</c:v>
                </c:pt>
                <c:pt idx="95">
                  <c:v>125.0</c:v>
                </c:pt>
                <c:pt idx="96">
                  <c:v>126.0</c:v>
                </c:pt>
                <c:pt idx="97">
                  <c:v>127.0</c:v>
                </c:pt>
                <c:pt idx="98">
                  <c:v>128.0</c:v>
                </c:pt>
                <c:pt idx="99">
                  <c:v>129.0</c:v>
                </c:pt>
                <c:pt idx="100">
                  <c:v>130.0</c:v>
                </c:pt>
                <c:pt idx="101">
                  <c:v>131.0</c:v>
                </c:pt>
                <c:pt idx="102">
                  <c:v>132.0</c:v>
                </c:pt>
                <c:pt idx="103">
                  <c:v>133.0</c:v>
                </c:pt>
                <c:pt idx="104">
                  <c:v>134.0</c:v>
                </c:pt>
                <c:pt idx="105">
                  <c:v>135.0</c:v>
                </c:pt>
                <c:pt idx="106">
                  <c:v>136.0</c:v>
                </c:pt>
                <c:pt idx="107">
                  <c:v>137.0</c:v>
                </c:pt>
                <c:pt idx="108">
                  <c:v>138.0</c:v>
                </c:pt>
                <c:pt idx="109">
                  <c:v>139.0</c:v>
                </c:pt>
                <c:pt idx="110">
                  <c:v>140.0</c:v>
                </c:pt>
                <c:pt idx="111">
                  <c:v>141.0</c:v>
                </c:pt>
                <c:pt idx="112">
                  <c:v>142.0</c:v>
                </c:pt>
                <c:pt idx="113">
                  <c:v>143.0</c:v>
                </c:pt>
                <c:pt idx="114">
                  <c:v>144.0</c:v>
                </c:pt>
                <c:pt idx="115">
                  <c:v>145.0</c:v>
                </c:pt>
                <c:pt idx="116">
                  <c:v>146.0</c:v>
                </c:pt>
                <c:pt idx="117">
                  <c:v>147.0</c:v>
                </c:pt>
                <c:pt idx="118">
                  <c:v>148.0</c:v>
                </c:pt>
                <c:pt idx="119">
                  <c:v>149.0</c:v>
                </c:pt>
                <c:pt idx="120">
                  <c:v>150.0</c:v>
                </c:pt>
                <c:pt idx="121">
                  <c:v>151.0</c:v>
                </c:pt>
                <c:pt idx="122">
                  <c:v>152.0</c:v>
                </c:pt>
                <c:pt idx="123">
                  <c:v>153.0</c:v>
                </c:pt>
                <c:pt idx="124">
                  <c:v>154.0</c:v>
                </c:pt>
                <c:pt idx="125">
                  <c:v>155.0</c:v>
                </c:pt>
                <c:pt idx="126">
                  <c:v>156.0</c:v>
                </c:pt>
                <c:pt idx="127">
                  <c:v>157.0</c:v>
                </c:pt>
                <c:pt idx="128">
                  <c:v>158.0</c:v>
                </c:pt>
                <c:pt idx="129">
                  <c:v>159.0</c:v>
                </c:pt>
                <c:pt idx="130">
                  <c:v>160.0</c:v>
                </c:pt>
                <c:pt idx="131">
                  <c:v>161.0</c:v>
                </c:pt>
                <c:pt idx="132">
                  <c:v>162.0</c:v>
                </c:pt>
                <c:pt idx="133">
                  <c:v>163.0</c:v>
                </c:pt>
                <c:pt idx="134">
                  <c:v>164.0</c:v>
                </c:pt>
                <c:pt idx="135">
                  <c:v>165.0</c:v>
                </c:pt>
                <c:pt idx="136">
                  <c:v>166.0</c:v>
                </c:pt>
                <c:pt idx="137">
                  <c:v>167.0</c:v>
                </c:pt>
                <c:pt idx="138">
                  <c:v>168.0</c:v>
                </c:pt>
                <c:pt idx="139">
                  <c:v>169.0</c:v>
                </c:pt>
                <c:pt idx="140">
                  <c:v>170.0</c:v>
                </c:pt>
                <c:pt idx="141">
                  <c:v>171.0</c:v>
                </c:pt>
                <c:pt idx="142">
                  <c:v>172.0</c:v>
                </c:pt>
                <c:pt idx="143">
                  <c:v>173.0</c:v>
                </c:pt>
                <c:pt idx="144">
                  <c:v>174.0</c:v>
                </c:pt>
                <c:pt idx="145">
                  <c:v>175.0</c:v>
                </c:pt>
                <c:pt idx="146">
                  <c:v>176.0</c:v>
                </c:pt>
                <c:pt idx="147">
                  <c:v>177.0</c:v>
                </c:pt>
                <c:pt idx="148">
                  <c:v>178.0</c:v>
                </c:pt>
                <c:pt idx="149">
                  <c:v>179.0</c:v>
                </c:pt>
                <c:pt idx="150">
                  <c:v>180.0</c:v>
                </c:pt>
                <c:pt idx="151">
                  <c:v>181.0</c:v>
                </c:pt>
                <c:pt idx="152">
                  <c:v>182.0</c:v>
                </c:pt>
                <c:pt idx="153">
                  <c:v>183.0</c:v>
                </c:pt>
                <c:pt idx="154">
                  <c:v>184.0</c:v>
                </c:pt>
                <c:pt idx="155">
                  <c:v>185.0</c:v>
                </c:pt>
                <c:pt idx="156">
                  <c:v>186.0</c:v>
                </c:pt>
                <c:pt idx="157">
                  <c:v>187.0</c:v>
                </c:pt>
                <c:pt idx="158">
                  <c:v>188.0</c:v>
                </c:pt>
                <c:pt idx="159">
                  <c:v>189.0</c:v>
                </c:pt>
                <c:pt idx="160">
                  <c:v>190.0</c:v>
                </c:pt>
                <c:pt idx="161">
                  <c:v>191.0</c:v>
                </c:pt>
                <c:pt idx="162">
                  <c:v>192.0</c:v>
                </c:pt>
                <c:pt idx="163">
                  <c:v>193.0</c:v>
                </c:pt>
                <c:pt idx="164">
                  <c:v>194.0</c:v>
                </c:pt>
                <c:pt idx="165">
                  <c:v>195.0</c:v>
                </c:pt>
                <c:pt idx="166">
                  <c:v>196.0</c:v>
                </c:pt>
                <c:pt idx="167">
                  <c:v>197.0</c:v>
                </c:pt>
                <c:pt idx="168">
                  <c:v>198.0</c:v>
                </c:pt>
                <c:pt idx="169">
                  <c:v>199.0</c:v>
                </c:pt>
                <c:pt idx="170">
                  <c:v>200.0</c:v>
                </c:pt>
                <c:pt idx="171">
                  <c:v>201.0</c:v>
                </c:pt>
                <c:pt idx="172">
                  <c:v>202.0</c:v>
                </c:pt>
                <c:pt idx="173">
                  <c:v>203.0</c:v>
                </c:pt>
                <c:pt idx="174">
                  <c:v>204.0</c:v>
                </c:pt>
                <c:pt idx="175">
                  <c:v>205.0</c:v>
                </c:pt>
                <c:pt idx="176">
                  <c:v>206.0</c:v>
                </c:pt>
                <c:pt idx="177">
                  <c:v>207.0</c:v>
                </c:pt>
                <c:pt idx="178">
                  <c:v>208.0</c:v>
                </c:pt>
                <c:pt idx="179">
                  <c:v>209.0</c:v>
                </c:pt>
                <c:pt idx="180">
                  <c:v>210.0</c:v>
                </c:pt>
                <c:pt idx="181">
                  <c:v>211.0</c:v>
                </c:pt>
                <c:pt idx="182">
                  <c:v>212.0</c:v>
                </c:pt>
                <c:pt idx="183">
                  <c:v>213.0</c:v>
                </c:pt>
                <c:pt idx="184">
                  <c:v>214.0</c:v>
                </c:pt>
                <c:pt idx="185">
                  <c:v>215.0</c:v>
                </c:pt>
                <c:pt idx="186">
                  <c:v>216.0</c:v>
                </c:pt>
                <c:pt idx="187">
                  <c:v>217.0</c:v>
                </c:pt>
                <c:pt idx="188">
                  <c:v>218.0</c:v>
                </c:pt>
                <c:pt idx="189">
                  <c:v>219.0</c:v>
                </c:pt>
                <c:pt idx="190">
                  <c:v>220.0</c:v>
                </c:pt>
                <c:pt idx="191">
                  <c:v>221.0</c:v>
                </c:pt>
                <c:pt idx="192">
                  <c:v>222.0</c:v>
                </c:pt>
                <c:pt idx="193">
                  <c:v>223.0</c:v>
                </c:pt>
                <c:pt idx="194">
                  <c:v>224.0</c:v>
                </c:pt>
                <c:pt idx="195">
                  <c:v>225.0</c:v>
                </c:pt>
                <c:pt idx="196">
                  <c:v>226.0</c:v>
                </c:pt>
                <c:pt idx="197">
                  <c:v>227.0</c:v>
                </c:pt>
                <c:pt idx="198">
                  <c:v>228.0</c:v>
                </c:pt>
                <c:pt idx="199">
                  <c:v>229.0</c:v>
                </c:pt>
                <c:pt idx="200">
                  <c:v>230.0</c:v>
                </c:pt>
                <c:pt idx="201">
                  <c:v>231.0</c:v>
                </c:pt>
                <c:pt idx="202">
                  <c:v>232.0</c:v>
                </c:pt>
                <c:pt idx="203">
                  <c:v>233.0</c:v>
                </c:pt>
                <c:pt idx="204">
                  <c:v>234.0</c:v>
                </c:pt>
                <c:pt idx="205">
                  <c:v>235.0</c:v>
                </c:pt>
                <c:pt idx="206">
                  <c:v>236.0</c:v>
                </c:pt>
                <c:pt idx="207">
                  <c:v>237.0</c:v>
                </c:pt>
                <c:pt idx="208">
                  <c:v>238.0</c:v>
                </c:pt>
                <c:pt idx="209">
                  <c:v>239.0</c:v>
                </c:pt>
                <c:pt idx="210">
                  <c:v>240.0</c:v>
                </c:pt>
                <c:pt idx="211">
                  <c:v>241.0</c:v>
                </c:pt>
                <c:pt idx="212">
                  <c:v>242.0</c:v>
                </c:pt>
                <c:pt idx="213">
                  <c:v>243.0</c:v>
                </c:pt>
                <c:pt idx="214">
                  <c:v>244.0</c:v>
                </c:pt>
                <c:pt idx="215">
                  <c:v>245.0</c:v>
                </c:pt>
                <c:pt idx="216">
                  <c:v>246.0</c:v>
                </c:pt>
                <c:pt idx="217">
                  <c:v>247.0</c:v>
                </c:pt>
                <c:pt idx="218">
                  <c:v>248.0</c:v>
                </c:pt>
                <c:pt idx="219">
                  <c:v>249.0</c:v>
                </c:pt>
                <c:pt idx="220">
                  <c:v>250.0</c:v>
                </c:pt>
                <c:pt idx="221">
                  <c:v>251.0</c:v>
                </c:pt>
                <c:pt idx="222">
                  <c:v>252.0</c:v>
                </c:pt>
                <c:pt idx="223">
                  <c:v>253.0</c:v>
                </c:pt>
                <c:pt idx="224">
                  <c:v>254.0</c:v>
                </c:pt>
                <c:pt idx="225">
                  <c:v>255.0</c:v>
                </c:pt>
                <c:pt idx="226">
                  <c:v>256.0</c:v>
                </c:pt>
                <c:pt idx="227">
                  <c:v>257.0</c:v>
                </c:pt>
                <c:pt idx="228">
                  <c:v>258.0</c:v>
                </c:pt>
                <c:pt idx="229">
                  <c:v>259.0</c:v>
                </c:pt>
                <c:pt idx="230">
                  <c:v>260.0</c:v>
                </c:pt>
                <c:pt idx="231">
                  <c:v>261.0</c:v>
                </c:pt>
                <c:pt idx="232">
                  <c:v>262.0</c:v>
                </c:pt>
                <c:pt idx="233">
                  <c:v>263.0</c:v>
                </c:pt>
                <c:pt idx="234">
                  <c:v>264.0</c:v>
                </c:pt>
                <c:pt idx="235">
                  <c:v>265.0</c:v>
                </c:pt>
                <c:pt idx="236">
                  <c:v>266.0</c:v>
                </c:pt>
                <c:pt idx="237">
                  <c:v>267.0</c:v>
                </c:pt>
                <c:pt idx="238">
                  <c:v>268.0</c:v>
                </c:pt>
                <c:pt idx="239">
                  <c:v>269.0</c:v>
                </c:pt>
                <c:pt idx="240">
                  <c:v>270.0</c:v>
                </c:pt>
                <c:pt idx="241">
                  <c:v>271.0</c:v>
                </c:pt>
                <c:pt idx="242">
                  <c:v>272.0</c:v>
                </c:pt>
                <c:pt idx="243">
                  <c:v>273.0</c:v>
                </c:pt>
                <c:pt idx="244">
                  <c:v>274.0</c:v>
                </c:pt>
                <c:pt idx="245">
                  <c:v>275.0</c:v>
                </c:pt>
                <c:pt idx="246">
                  <c:v>276.0</c:v>
                </c:pt>
                <c:pt idx="247">
                  <c:v>277.0</c:v>
                </c:pt>
                <c:pt idx="248">
                  <c:v>278.0</c:v>
                </c:pt>
                <c:pt idx="249">
                  <c:v>279.0</c:v>
                </c:pt>
                <c:pt idx="250">
                  <c:v>280.0</c:v>
                </c:pt>
                <c:pt idx="251">
                  <c:v>281.0</c:v>
                </c:pt>
                <c:pt idx="252">
                  <c:v>282.0</c:v>
                </c:pt>
                <c:pt idx="253">
                  <c:v>283.0</c:v>
                </c:pt>
                <c:pt idx="254">
                  <c:v>284.0</c:v>
                </c:pt>
                <c:pt idx="255">
                  <c:v>285.0</c:v>
                </c:pt>
                <c:pt idx="256">
                  <c:v>286.0</c:v>
                </c:pt>
              </c:numCache>
            </c:numRef>
          </c:yVal>
          <c:smooth val="0"/>
          <c:extLst xmlns:c16r2="http://schemas.microsoft.com/office/drawing/2015/06/chart">
            <c:ext xmlns:c16="http://schemas.microsoft.com/office/drawing/2014/chart" uri="{C3380CC4-5D6E-409C-BE32-E72D297353CC}">
              <c16:uniqueId val="{00000000-2CBA-FF4F-9C46-7D1E4E33FD1A}"/>
            </c:ext>
          </c:extLst>
        </c:ser>
        <c:dLbls>
          <c:showLegendKey val="0"/>
          <c:showVal val="0"/>
          <c:showCatName val="0"/>
          <c:showSerName val="0"/>
          <c:showPercent val="0"/>
          <c:showBubbleSize val="0"/>
        </c:dLbls>
        <c:axId val="-1341571416"/>
        <c:axId val="-2049193336"/>
      </c:scatterChart>
      <c:valAx>
        <c:axId val="-1341571416"/>
        <c:scaling>
          <c:orientation val="minMax"/>
          <c:min val="41750.0"/>
        </c:scaling>
        <c:delete val="0"/>
        <c:axPos val="b"/>
        <c:numFmt formatCode="m/d/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49193336"/>
        <c:crossesAt val="0.0"/>
        <c:crossBetween val="midCat"/>
      </c:valAx>
      <c:valAx>
        <c:axId val="-2049193336"/>
        <c:scaling>
          <c:orientation val="minMax"/>
          <c:max val="300.0"/>
          <c:min val="30.0"/>
        </c:scaling>
        <c:delete val="0"/>
        <c:axPos val="l"/>
        <c:numFmt formatCode="General" sourceLinked="1"/>
        <c:majorTickMark val="none"/>
        <c:minorTickMark val="none"/>
        <c:tickLblPos val="nextTo"/>
        <c:spPr>
          <a:noFill/>
          <a:ln w="222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41571416"/>
        <c:crossesAt val="41400.0"/>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82B549-E1FD-CD42-A393-A56818553553}" type="doc">
      <dgm:prSet loTypeId="urn:microsoft.com/office/officeart/2005/8/layout/lProcess2" loCatId="" qsTypeId="urn:microsoft.com/office/officeart/2005/8/quickstyle/simple1" qsCatId="simple" csTypeId="urn:microsoft.com/office/officeart/2005/8/colors/accent1_3" csCatId="accent1" phldr="1"/>
      <dgm:spPr/>
      <dgm:t>
        <a:bodyPr/>
        <a:lstStyle/>
        <a:p>
          <a:endParaRPr lang="en-US"/>
        </a:p>
      </dgm:t>
    </dgm:pt>
    <dgm:pt modelId="{428DB808-D8A0-D842-A1F7-B34E8E682014}">
      <dgm:prSet phldrT="[Text]"/>
      <dgm:spPr/>
      <dgm:t>
        <a:bodyPr/>
        <a:lstStyle/>
        <a:p>
          <a:r>
            <a:rPr lang="en-US" dirty="0"/>
            <a:t>e-Infra</a:t>
          </a:r>
        </a:p>
      </dgm:t>
    </dgm:pt>
    <dgm:pt modelId="{BCFDF178-51D8-7042-91BE-7A3243C14514}" type="parTrans" cxnId="{9BFF1D00-D38D-E742-801F-92AD231353F7}">
      <dgm:prSet/>
      <dgm:spPr/>
      <dgm:t>
        <a:bodyPr/>
        <a:lstStyle/>
        <a:p>
          <a:endParaRPr lang="en-US"/>
        </a:p>
      </dgm:t>
    </dgm:pt>
    <dgm:pt modelId="{A3F4682C-676A-884A-9E3A-C96137B176FC}" type="sibTrans" cxnId="{9BFF1D00-D38D-E742-801F-92AD231353F7}">
      <dgm:prSet/>
      <dgm:spPr/>
      <dgm:t>
        <a:bodyPr/>
        <a:lstStyle/>
        <a:p>
          <a:endParaRPr lang="en-US"/>
        </a:p>
      </dgm:t>
    </dgm:pt>
    <dgm:pt modelId="{48ED451E-3642-4447-8A7D-590203EB3A24}">
      <dgm:prSet phldrT="[Text]" custT="1"/>
      <dgm:spPr/>
      <dgm:t>
        <a:bodyPr/>
        <a:lstStyle/>
        <a:p>
          <a:r>
            <a:rPr lang="en-US" sz="1800" dirty="0"/>
            <a:t>EGI Federation</a:t>
          </a:r>
        </a:p>
      </dgm:t>
    </dgm:pt>
    <dgm:pt modelId="{BB01E82C-FE79-C94E-B867-563834719EED}" type="parTrans" cxnId="{31C005B0-D11B-7147-8B35-DE580FDE327E}">
      <dgm:prSet/>
      <dgm:spPr/>
      <dgm:t>
        <a:bodyPr/>
        <a:lstStyle/>
        <a:p>
          <a:endParaRPr lang="en-US"/>
        </a:p>
      </dgm:t>
    </dgm:pt>
    <dgm:pt modelId="{1968A795-3C62-E847-B147-1C194B790188}" type="sibTrans" cxnId="{31C005B0-D11B-7147-8B35-DE580FDE327E}">
      <dgm:prSet/>
      <dgm:spPr/>
      <dgm:t>
        <a:bodyPr/>
        <a:lstStyle/>
        <a:p>
          <a:endParaRPr lang="en-US"/>
        </a:p>
      </dgm:t>
    </dgm:pt>
    <dgm:pt modelId="{AC765460-CAD5-3C48-84E5-0EDA43CA2154}">
      <dgm:prSet phldrT="[Text]" custT="1"/>
      <dgm:spPr/>
      <dgm:t>
        <a:bodyPr/>
        <a:lstStyle/>
        <a:p>
          <a:r>
            <a:rPr lang="en-US" sz="1800" dirty="0"/>
            <a:t>EUDAT CDI</a:t>
          </a:r>
        </a:p>
      </dgm:t>
    </dgm:pt>
    <dgm:pt modelId="{4A88DE1C-7669-6544-9105-1A9A7A4E503E}" type="parTrans" cxnId="{3D35EB1A-930A-D541-9352-C00A3B361BA0}">
      <dgm:prSet/>
      <dgm:spPr/>
      <dgm:t>
        <a:bodyPr/>
        <a:lstStyle/>
        <a:p>
          <a:endParaRPr lang="en-US"/>
        </a:p>
      </dgm:t>
    </dgm:pt>
    <dgm:pt modelId="{977907A9-44D6-1A46-8201-135AF4B785E4}" type="sibTrans" cxnId="{3D35EB1A-930A-D541-9352-C00A3B361BA0}">
      <dgm:prSet/>
      <dgm:spPr/>
      <dgm:t>
        <a:bodyPr/>
        <a:lstStyle/>
        <a:p>
          <a:endParaRPr lang="en-US"/>
        </a:p>
      </dgm:t>
    </dgm:pt>
    <dgm:pt modelId="{9CF84CA1-581B-FC42-AA7B-7A2E0B506A37}">
      <dgm:prSet phldrT="[Text]"/>
      <dgm:spPr/>
      <dgm:t>
        <a:bodyPr/>
        <a:lstStyle/>
        <a:p>
          <a:r>
            <a:rPr lang="en-US" dirty="0"/>
            <a:t>Humanities</a:t>
          </a:r>
        </a:p>
      </dgm:t>
    </dgm:pt>
    <dgm:pt modelId="{75939C60-6FA6-5E40-83C2-F95A35137BD1}" type="parTrans" cxnId="{2AD08476-2920-AE4B-AED4-1F43DFF519A8}">
      <dgm:prSet/>
      <dgm:spPr/>
      <dgm:t>
        <a:bodyPr/>
        <a:lstStyle/>
        <a:p>
          <a:endParaRPr lang="en-US"/>
        </a:p>
      </dgm:t>
    </dgm:pt>
    <dgm:pt modelId="{8767F77E-3403-0C45-A506-3667C4F0317F}" type="sibTrans" cxnId="{2AD08476-2920-AE4B-AED4-1F43DFF519A8}">
      <dgm:prSet/>
      <dgm:spPr/>
      <dgm:t>
        <a:bodyPr/>
        <a:lstStyle/>
        <a:p>
          <a:endParaRPr lang="en-US"/>
        </a:p>
      </dgm:t>
    </dgm:pt>
    <dgm:pt modelId="{A7C7AA12-9B66-A346-8C89-ED31F0E83252}">
      <dgm:prSet phldrT="[Text]" custT="1"/>
      <dgm:spPr>
        <a:solidFill>
          <a:srgbClr val="4B55D3"/>
        </a:solidFill>
      </dgm:spPr>
      <dgm:t>
        <a:bodyPr/>
        <a:lstStyle/>
        <a:p>
          <a:r>
            <a:rPr lang="en-US" sz="1800" dirty="0"/>
            <a:t>Language and literature (CLARIN)</a:t>
          </a:r>
        </a:p>
      </dgm:t>
    </dgm:pt>
    <dgm:pt modelId="{3CA44EC2-30E7-0644-B4CF-E3E6AF39FB5E}" type="parTrans" cxnId="{4E30309C-2AD4-D84B-A4EE-18C57FA70EDB}">
      <dgm:prSet/>
      <dgm:spPr/>
      <dgm:t>
        <a:bodyPr/>
        <a:lstStyle/>
        <a:p>
          <a:endParaRPr lang="en-US"/>
        </a:p>
      </dgm:t>
    </dgm:pt>
    <dgm:pt modelId="{5B5DEC21-971E-444C-B680-721F0F2BD891}" type="sibTrans" cxnId="{4E30309C-2AD4-D84B-A4EE-18C57FA70EDB}">
      <dgm:prSet/>
      <dgm:spPr/>
      <dgm:t>
        <a:bodyPr/>
        <a:lstStyle/>
        <a:p>
          <a:endParaRPr lang="en-US"/>
        </a:p>
      </dgm:t>
    </dgm:pt>
    <dgm:pt modelId="{E8BF3995-6687-9A4F-983B-108C8A4575C7}">
      <dgm:prSet phldrT="[Text]" custT="1"/>
      <dgm:spPr>
        <a:solidFill>
          <a:srgbClr val="4B55D3"/>
        </a:solidFill>
      </dgm:spPr>
      <dgm:t>
        <a:bodyPr/>
        <a:lstStyle/>
        <a:p>
          <a:r>
            <a:rPr lang="en-US" sz="1800" dirty="0"/>
            <a:t>Arts (DARIAH)</a:t>
          </a:r>
        </a:p>
      </dgm:t>
    </dgm:pt>
    <dgm:pt modelId="{BB42CBCC-5495-6B4B-AF3B-4040594B64F9}" type="parTrans" cxnId="{EBCF846E-42A6-5747-9826-ACCCC5632834}">
      <dgm:prSet/>
      <dgm:spPr/>
      <dgm:t>
        <a:bodyPr/>
        <a:lstStyle/>
        <a:p>
          <a:endParaRPr lang="en-US"/>
        </a:p>
      </dgm:t>
    </dgm:pt>
    <dgm:pt modelId="{CC3E0CAE-AD20-FE43-86BC-FAB157FE9F49}" type="sibTrans" cxnId="{EBCF846E-42A6-5747-9826-ACCCC5632834}">
      <dgm:prSet/>
      <dgm:spPr/>
      <dgm:t>
        <a:bodyPr/>
        <a:lstStyle/>
        <a:p>
          <a:endParaRPr lang="en-US"/>
        </a:p>
      </dgm:t>
    </dgm:pt>
    <dgm:pt modelId="{D8C67C3E-01D2-BA43-AAE2-1F83E5AAE84D}">
      <dgm:prSet phldrT="[Text]"/>
      <dgm:spPr/>
      <dgm:t>
        <a:bodyPr/>
        <a:lstStyle/>
        <a:p>
          <a:r>
            <a:rPr lang="en-US" dirty="0"/>
            <a:t>Engineering</a:t>
          </a:r>
        </a:p>
      </dgm:t>
    </dgm:pt>
    <dgm:pt modelId="{2113EE9D-34EA-CA4A-AA6E-1AA99C943D95}" type="parTrans" cxnId="{45B08E30-EDE4-9344-8293-33790AD8BF5C}">
      <dgm:prSet/>
      <dgm:spPr/>
      <dgm:t>
        <a:bodyPr/>
        <a:lstStyle/>
        <a:p>
          <a:endParaRPr lang="en-US"/>
        </a:p>
      </dgm:t>
    </dgm:pt>
    <dgm:pt modelId="{C6E7ADE6-D71A-0549-8787-D7DAFF238D60}" type="sibTrans" cxnId="{45B08E30-EDE4-9344-8293-33790AD8BF5C}">
      <dgm:prSet/>
      <dgm:spPr/>
      <dgm:t>
        <a:bodyPr/>
        <a:lstStyle/>
        <a:p>
          <a:endParaRPr lang="en-US"/>
        </a:p>
      </dgm:t>
    </dgm:pt>
    <dgm:pt modelId="{7891D862-F9B1-E94C-B709-BBCF85B39BCC}">
      <dgm:prSet phldrT="[Text]" custT="1"/>
      <dgm:spPr>
        <a:solidFill>
          <a:srgbClr val="4B55D3"/>
        </a:solidFill>
      </dgm:spPr>
      <dgm:t>
        <a:bodyPr/>
        <a:lstStyle/>
        <a:p>
          <a:r>
            <a:rPr lang="en-US" sz="1800" dirty="0"/>
            <a:t>Environmental engineering  (sea vessels, LNEC)</a:t>
          </a:r>
        </a:p>
      </dgm:t>
    </dgm:pt>
    <dgm:pt modelId="{8E388392-FC78-AF48-ABC5-1D421BB6FA9F}" type="parTrans" cxnId="{DBB28DE4-C415-6A4D-ACEF-10DCB26D8301}">
      <dgm:prSet/>
      <dgm:spPr/>
      <dgm:t>
        <a:bodyPr/>
        <a:lstStyle/>
        <a:p>
          <a:endParaRPr lang="en-US"/>
        </a:p>
      </dgm:t>
    </dgm:pt>
    <dgm:pt modelId="{A5A061BC-2D95-A84B-B36A-20F0127AC042}" type="sibTrans" cxnId="{DBB28DE4-C415-6A4D-ACEF-10DCB26D8301}">
      <dgm:prSet/>
      <dgm:spPr/>
      <dgm:t>
        <a:bodyPr/>
        <a:lstStyle/>
        <a:p>
          <a:endParaRPr lang="en-US"/>
        </a:p>
      </dgm:t>
    </dgm:pt>
    <dgm:pt modelId="{F8871985-AA04-2443-AFCE-F4AA7C4805E2}">
      <dgm:prSet phldrT="[Text]" custT="1"/>
      <dgm:spPr>
        <a:solidFill>
          <a:srgbClr val="4B55D3"/>
        </a:solidFill>
      </dgm:spPr>
      <dgm:t>
        <a:bodyPr/>
        <a:lstStyle/>
        <a:p>
          <a:r>
            <a:rPr lang="en-US" sz="1800" dirty="0"/>
            <a:t>Civil Engineering (Disaster Mitigation)</a:t>
          </a:r>
        </a:p>
      </dgm:t>
    </dgm:pt>
    <dgm:pt modelId="{81689E7D-A45E-DF46-BE9D-DC36CE694CFB}" type="parTrans" cxnId="{D31DBA2E-C315-7743-B4CF-CD4588263EB1}">
      <dgm:prSet/>
      <dgm:spPr/>
      <dgm:t>
        <a:bodyPr/>
        <a:lstStyle/>
        <a:p>
          <a:endParaRPr lang="en-US"/>
        </a:p>
      </dgm:t>
    </dgm:pt>
    <dgm:pt modelId="{038A6776-8DE4-B245-8075-C64248C1F04B}" type="sibTrans" cxnId="{D31DBA2E-C315-7743-B4CF-CD4588263EB1}">
      <dgm:prSet/>
      <dgm:spPr/>
      <dgm:t>
        <a:bodyPr/>
        <a:lstStyle/>
        <a:p>
          <a:endParaRPr lang="en-US"/>
        </a:p>
      </dgm:t>
    </dgm:pt>
    <dgm:pt modelId="{3378C504-7EB8-E646-9BE6-91ACEF2D3661}">
      <dgm:prSet phldrT="[Text]"/>
      <dgm:spPr/>
      <dgm:t>
        <a:bodyPr/>
        <a:lstStyle/>
        <a:p>
          <a:r>
            <a:rPr lang="en-US" dirty="0"/>
            <a:t>Medical and Health Sciences</a:t>
          </a:r>
        </a:p>
      </dgm:t>
    </dgm:pt>
    <dgm:pt modelId="{8B8CA753-4E94-FD45-9412-157C1764F9FD}" type="parTrans" cxnId="{EB8A0D16-D98F-A84D-BF8E-BBA87611E1A4}">
      <dgm:prSet/>
      <dgm:spPr/>
      <dgm:t>
        <a:bodyPr/>
        <a:lstStyle/>
        <a:p>
          <a:endParaRPr lang="en-US"/>
        </a:p>
      </dgm:t>
    </dgm:pt>
    <dgm:pt modelId="{8D1A9225-689E-9643-9387-0EC3D1B44EF2}" type="sibTrans" cxnId="{EB8A0D16-D98F-A84D-BF8E-BBA87611E1A4}">
      <dgm:prSet/>
      <dgm:spPr/>
      <dgm:t>
        <a:bodyPr/>
        <a:lstStyle/>
        <a:p>
          <a:endParaRPr lang="en-US"/>
        </a:p>
      </dgm:t>
    </dgm:pt>
    <dgm:pt modelId="{616674A7-B155-D949-8FEF-36C2CC34C580}">
      <dgm:prSet phldrT="[Text]" custT="1"/>
      <dgm:spPr>
        <a:solidFill>
          <a:srgbClr val="4B55D3"/>
        </a:solidFill>
      </dgm:spPr>
      <dgm:t>
        <a:bodyPr/>
        <a:lstStyle/>
        <a:p>
          <a:r>
            <a:rPr lang="en-US" sz="1800" dirty="0"/>
            <a:t>Biological Sciences (ELIXIR)</a:t>
          </a:r>
        </a:p>
      </dgm:t>
    </dgm:pt>
    <dgm:pt modelId="{4707E2EB-B298-294A-9C57-620AEB8BA0B6}" type="parTrans" cxnId="{E5F9F3CD-2AD0-6D4E-AFD2-521EF18BCFB0}">
      <dgm:prSet/>
      <dgm:spPr/>
      <dgm:t>
        <a:bodyPr/>
        <a:lstStyle/>
        <a:p>
          <a:endParaRPr lang="en-US"/>
        </a:p>
      </dgm:t>
    </dgm:pt>
    <dgm:pt modelId="{FDA8A237-51DF-8846-974C-26449BD1D0E2}" type="sibTrans" cxnId="{E5F9F3CD-2AD0-6D4E-AFD2-521EF18BCFB0}">
      <dgm:prSet/>
      <dgm:spPr/>
      <dgm:t>
        <a:bodyPr/>
        <a:lstStyle/>
        <a:p>
          <a:endParaRPr lang="en-US"/>
        </a:p>
      </dgm:t>
    </dgm:pt>
    <dgm:pt modelId="{694F9626-1151-434A-AFA7-EA5CAA167C21}">
      <dgm:prSet phldrT="[Text]" custT="1"/>
      <dgm:spPr>
        <a:solidFill>
          <a:srgbClr val="4B55D3"/>
        </a:solidFill>
      </dgm:spPr>
      <dgm:t>
        <a:bodyPr/>
        <a:lstStyle/>
        <a:p>
          <a:r>
            <a:rPr lang="en-US" sz="1800" dirty="0"/>
            <a:t>Structural biology (WeNMR)</a:t>
          </a:r>
        </a:p>
      </dgm:t>
    </dgm:pt>
    <dgm:pt modelId="{CA8E94D8-3C0B-9C4E-A38B-683346017EBA}" type="parTrans" cxnId="{DB47E064-7FFC-5D48-86A7-A1BE073B076E}">
      <dgm:prSet/>
      <dgm:spPr/>
      <dgm:t>
        <a:bodyPr/>
        <a:lstStyle/>
        <a:p>
          <a:endParaRPr lang="en-US"/>
        </a:p>
      </dgm:t>
    </dgm:pt>
    <dgm:pt modelId="{5F86BA64-E976-D940-AA8C-BEC7CAF5B4E8}" type="sibTrans" cxnId="{DB47E064-7FFC-5D48-86A7-A1BE073B076E}">
      <dgm:prSet/>
      <dgm:spPr/>
      <dgm:t>
        <a:bodyPr/>
        <a:lstStyle/>
        <a:p>
          <a:endParaRPr lang="en-US"/>
        </a:p>
      </dgm:t>
    </dgm:pt>
    <dgm:pt modelId="{50316881-BF7C-3046-A671-9D089CCD2131}">
      <dgm:prSet/>
      <dgm:spPr/>
      <dgm:t>
        <a:bodyPr/>
        <a:lstStyle/>
        <a:p>
          <a:r>
            <a:rPr lang="en-US" dirty="0"/>
            <a:t>Natural sciences</a:t>
          </a:r>
        </a:p>
      </dgm:t>
    </dgm:pt>
    <dgm:pt modelId="{9C5C0CDA-BF88-C84D-BFC6-1C28040C98C2}" type="parTrans" cxnId="{401F1EDF-04F3-6349-8151-B86BDCB8A4BF}">
      <dgm:prSet/>
      <dgm:spPr/>
      <dgm:t>
        <a:bodyPr/>
        <a:lstStyle/>
        <a:p>
          <a:endParaRPr lang="en-US"/>
        </a:p>
      </dgm:t>
    </dgm:pt>
    <dgm:pt modelId="{4539C2E0-1EFB-5C41-9187-D042B970493C}" type="sibTrans" cxnId="{401F1EDF-04F3-6349-8151-B86BDCB8A4BF}">
      <dgm:prSet/>
      <dgm:spPr/>
      <dgm:t>
        <a:bodyPr/>
        <a:lstStyle/>
        <a:p>
          <a:endParaRPr lang="en-US"/>
        </a:p>
      </dgm:t>
    </dgm:pt>
    <dgm:pt modelId="{4721A782-7A41-CB41-8AB2-8D0E971747AE}">
      <dgm:prSet phldrT="[Text]" custT="1"/>
      <dgm:spPr/>
      <dgm:t>
        <a:bodyPr/>
        <a:lstStyle/>
        <a:p>
          <a:r>
            <a:rPr lang="en-US" sz="1800" dirty="0"/>
            <a:t>INDIGO-</a:t>
          </a:r>
          <a:r>
            <a:rPr lang="en-US" sz="1800" dirty="0" err="1"/>
            <a:t>DataCloud</a:t>
          </a:r>
          <a:endParaRPr lang="en-US" sz="1800" dirty="0"/>
        </a:p>
      </dgm:t>
    </dgm:pt>
    <dgm:pt modelId="{20EA4428-00B5-9B42-A337-D7399955CB72}" type="parTrans" cxnId="{B87DCF9F-3011-E848-8BF7-9A69768F569A}">
      <dgm:prSet/>
      <dgm:spPr/>
      <dgm:t>
        <a:bodyPr/>
        <a:lstStyle/>
        <a:p>
          <a:endParaRPr lang="en-US"/>
        </a:p>
      </dgm:t>
    </dgm:pt>
    <dgm:pt modelId="{FA7875BF-F589-CD44-BD8D-FB4AF98DBEE9}" type="sibTrans" cxnId="{B87DCF9F-3011-E848-8BF7-9A69768F569A}">
      <dgm:prSet/>
      <dgm:spPr/>
      <dgm:t>
        <a:bodyPr/>
        <a:lstStyle/>
        <a:p>
          <a:endParaRPr lang="en-US"/>
        </a:p>
      </dgm:t>
    </dgm:pt>
    <dgm:pt modelId="{F45C6C58-FE02-CE4A-9F26-F722843B1185}" type="pres">
      <dgm:prSet presAssocID="{FB82B549-E1FD-CD42-A393-A56818553553}" presName="theList" presStyleCnt="0">
        <dgm:presLayoutVars>
          <dgm:dir/>
          <dgm:animLvl val="lvl"/>
          <dgm:resizeHandles val="exact"/>
        </dgm:presLayoutVars>
      </dgm:prSet>
      <dgm:spPr/>
      <dgm:t>
        <a:bodyPr/>
        <a:lstStyle/>
        <a:p>
          <a:endParaRPr lang="en-US"/>
        </a:p>
      </dgm:t>
    </dgm:pt>
    <dgm:pt modelId="{12D89071-EBF1-5948-B605-D54359AEA151}" type="pres">
      <dgm:prSet presAssocID="{428DB808-D8A0-D842-A1F7-B34E8E682014}" presName="compNode" presStyleCnt="0"/>
      <dgm:spPr/>
    </dgm:pt>
    <dgm:pt modelId="{31BF7F35-8E45-0B47-9AD8-5A51B2CC2906}" type="pres">
      <dgm:prSet presAssocID="{428DB808-D8A0-D842-A1F7-B34E8E682014}" presName="aNode" presStyleLbl="bgShp" presStyleIdx="0" presStyleCnt="5"/>
      <dgm:spPr/>
      <dgm:t>
        <a:bodyPr/>
        <a:lstStyle/>
        <a:p>
          <a:endParaRPr lang="en-US"/>
        </a:p>
      </dgm:t>
    </dgm:pt>
    <dgm:pt modelId="{AFCE8159-4ACC-6345-9CF6-81256F95B2EB}" type="pres">
      <dgm:prSet presAssocID="{428DB808-D8A0-D842-A1F7-B34E8E682014}" presName="textNode" presStyleLbl="bgShp" presStyleIdx="0" presStyleCnt="5"/>
      <dgm:spPr/>
      <dgm:t>
        <a:bodyPr/>
        <a:lstStyle/>
        <a:p>
          <a:endParaRPr lang="en-US"/>
        </a:p>
      </dgm:t>
    </dgm:pt>
    <dgm:pt modelId="{68B109A4-008F-0D43-BEC9-C64BC9B9DE1C}" type="pres">
      <dgm:prSet presAssocID="{428DB808-D8A0-D842-A1F7-B34E8E682014}" presName="compChildNode" presStyleCnt="0"/>
      <dgm:spPr/>
    </dgm:pt>
    <dgm:pt modelId="{A31B108C-7742-5A44-8FAE-F21ACCF86339}" type="pres">
      <dgm:prSet presAssocID="{428DB808-D8A0-D842-A1F7-B34E8E682014}" presName="theInnerList" presStyleCnt="0"/>
      <dgm:spPr/>
    </dgm:pt>
    <dgm:pt modelId="{961DB76D-6E3F-CD43-A4A6-00D31BB44673}" type="pres">
      <dgm:prSet presAssocID="{48ED451E-3642-4447-8A7D-590203EB3A24}" presName="childNode" presStyleLbl="node1" presStyleIdx="0" presStyleCnt="9">
        <dgm:presLayoutVars>
          <dgm:bulletEnabled val="1"/>
        </dgm:presLayoutVars>
      </dgm:prSet>
      <dgm:spPr/>
      <dgm:t>
        <a:bodyPr/>
        <a:lstStyle/>
        <a:p>
          <a:endParaRPr lang="en-US"/>
        </a:p>
      </dgm:t>
    </dgm:pt>
    <dgm:pt modelId="{8EADA0FC-B5F2-9946-BF3D-954672FF7C1A}" type="pres">
      <dgm:prSet presAssocID="{48ED451E-3642-4447-8A7D-590203EB3A24}" presName="aSpace2" presStyleCnt="0"/>
      <dgm:spPr/>
    </dgm:pt>
    <dgm:pt modelId="{826CCEBA-2B32-AC43-9372-A62E4FF78D50}" type="pres">
      <dgm:prSet presAssocID="{AC765460-CAD5-3C48-84E5-0EDA43CA2154}" presName="childNode" presStyleLbl="node1" presStyleIdx="1" presStyleCnt="9">
        <dgm:presLayoutVars>
          <dgm:bulletEnabled val="1"/>
        </dgm:presLayoutVars>
      </dgm:prSet>
      <dgm:spPr/>
      <dgm:t>
        <a:bodyPr/>
        <a:lstStyle/>
        <a:p>
          <a:endParaRPr lang="en-US"/>
        </a:p>
      </dgm:t>
    </dgm:pt>
    <dgm:pt modelId="{0646513E-E546-FA4A-88A5-ADDB13B850D1}" type="pres">
      <dgm:prSet presAssocID="{AC765460-CAD5-3C48-84E5-0EDA43CA2154}" presName="aSpace2" presStyleCnt="0"/>
      <dgm:spPr/>
    </dgm:pt>
    <dgm:pt modelId="{C6DD6AED-6253-7C45-AC13-DA9476216D38}" type="pres">
      <dgm:prSet presAssocID="{4721A782-7A41-CB41-8AB2-8D0E971747AE}" presName="childNode" presStyleLbl="node1" presStyleIdx="2" presStyleCnt="9">
        <dgm:presLayoutVars>
          <dgm:bulletEnabled val="1"/>
        </dgm:presLayoutVars>
      </dgm:prSet>
      <dgm:spPr/>
      <dgm:t>
        <a:bodyPr/>
        <a:lstStyle/>
        <a:p>
          <a:endParaRPr lang="en-US"/>
        </a:p>
      </dgm:t>
    </dgm:pt>
    <dgm:pt modelId="{D7284CF7-E637-A541-8CC4-BDCA65366F65}" type="pres">
      <dgm:prSet presAssocID="{428DB808-D8A0-D842-A1F7-B34E8E682014}" presName="aSpace" presStyleCnt="0"/>
      <dgm:spPr/>
    </dgm:pt>
    <dgm:pt modelId="{68E2CBEE-580A-E44D-AC33-08AA5313CBD1}" type="pres">
      <dgm:prSet presAssocID="{9CF84CA1-581B-FC42-AA7B-7A2E0B506A37}" presName="compNode" presStyleCnt="0"/>
      <dgm:spPr/>
    </dgm:pt>
    <dgm:pt modelId="{506C335F-0887-F047-AA4B-0F5F46957BE3}" type="pres">
      <dgm:prSet presAssocID="{9CF84CA1-581B-FC42-AA7B-7A2E0B506A37}" presName="aNode" presStyleLbl="bgShp" presStyleIdx="1" presStyleCnt="5"/>
      <dgm:spPr/>
      <dgm:t>
        <a:bodyPr/>
        <a:lstStyle/>
        <a:p>
          <a:endParaRPr lang="en-US"/>
        </a:p>
      </dgm:t>
    </dgm:pt>
    <dgm:pt modelId="{C78D70EA-9DAA-C844-AA47-E7A1769975DE}" type="pres">
      <dgm:prSet presAssocID="{9CF84CA1-581B-FC42-AA7B-7A2E0B506A37}" presName="textNode" presStyleLbl="bgShp" presStyleIdx="1" presStyleCnt="5"/>
      <dgm:spPr/>
      <dgm:t>
        <a:bodyPr/>
        <a:lstStyle/>
        <a:p>
          <a:endParaRPr lang="en-US"/>
        </a:p>
      </dgm:t>
    </dgm:pt>
    <dgm:pt modelId="{B60A5611-7AAC-0D44-ACBF-5A7670F8A493}" type="pres">
      <dgm:prSet presAssocID="{9CF84CA1-581B-FC42-AA7B-7A2E0B506A37}" presName="compChildNode" presStyleCnt="0"/>
      <dgm:spPr/>
    </dgm:pt>
    <dgm:pt modelId="{9D27B790-1A66-3F46-9535-2F21B81F9472}" type="pres">
      <dgm:prSet presAssocID="{9CF84CA1-581B-FC42-AA7B-7A2E0B506A37}" presName="theInnerList" presStyleCnt="0"/>
      <dgm:spPr/>
    </dgm:pt>
    <dgm:pt modelId="{D281D103-1EF7-5245-9F77-248B67006C63}" type="pres">
      <dgm:prSet presAssocID="{A7C7AA12-9B66-A346-8C89-ED31F0E83252}" presName="childNode" presStyleLbl="node1" presStyleIdx="3" presStyleCnt="9">
        <dgm:presLayoutVars>
          <dgm:bulletEnabled val="1"/>
        </dgm:presLayoutVars>
      </dgm:prSet>
      <dgm:spPr/>
      <dgm:t>
        <a:bodyPr/>
        <a:lstStyle/>
        <a:p>
          <a:endParaRPr lang="en-US"/>
        </a:p>
      </dgm:t>
    </dgm:pt>
    <dgm:pt modelId="{7C9E559A-88DA-5F41-B4AB-8A26261E1757}" type="pres">
      <dgm:prSet presAssocID="{A7C7AA12-9B66-A346-8C89-ED31F0E83252}" presName="aSpace2" presStyleCnt="0"/>
      <dgm:spPr/>
    </dgm:pt>
    <dgm:pt modelId="{B0668726-0927-3049-A3C2-8AA6A66D6AC5}" type="pres">
      <dgm:prSet presAssocID="{E8BF3995-6687-9A4F-983B-108C8A4575C7}" presName="childNode" presStyleLbl="node1" presStyleIdx="4" presStyleCnt="9">
        <dgm:presLayoutVars>
          <dgm:bulletEnabled val="1"/>
        </dgm:presLayoutVars>
      </dgm:prSet>
      <dgm:spPr/>
      <dgm:t>
        <a:bodyPr/>
        <a:lstStyle/>
        <a:p>
          <a:endParaRPr lang="en-US"/>
        </a:p>
      </dgm:t>
    </dgm:pt>
    <dgm:pt modelId="{4B4F2FE7-4F21-644C-89EA-33E6E1FEF283}" type="pres">
      <dgm:prSet presAssocID="{9CF84CA1-581B-FC42-AA7B-7A2E0B506A37}" presName="aSpace" presStyleCnt="0"/>
      <dgm:spPr/>
    </dgm:pt>
    <dgm:pt modelId="{44919242-3F63-2644-9B41-C32453475855}" type="pres">
      <dgm:prSet presAssocID="{D8C67C3E-01D2-BA43-AAE2-1F83E5AAE84D}" presName="compNode" presStyleCnt="0"/>
      <dgm:spPr/>
    </dgm:pt>
    <dgm:pt modelId="{E01C37F7-50DD-7543-905C-722C52A8FA5A}" type="pres">
      <dgm:prSet presAssocID="{D8C67C3E-01D2-BA43-AAE2-1F83E5AAE84D}" presName="aNode" presStyleLbl="bgShp" presStyleIdx="2" presStyleCnt="5"/>
      <dgm:spPr/>
      <dgm:t>
        <a:bodyPr/>
        <a:lstStyle/>
        <a:p>
          <a:endParaRPr lang="en-US"/>
        </a:p>
      </dgm:t>
    </dgm:pt>
    <dgm:pt modelId="{EA74A5B3-3DC7-7446-ADB0-1BF52036501C}" type="pres">
      <dgm:prSet presAssocID="{D8C67C3E-01D2-BA43-AAE2-1F83E5AAE84D}" presName="textNode" presStyleLbl="bgShp" presStyleIdx="2" presStyleCnt="5"/>
      <dgm:spPr/>
      <dgm:t>
        <a:bodyPr/>
        <a:lstStyle/>
        <a:p>
          <a:endParaRPr lang="en-US"/>
        </a:p>
      </dgm:t>
    </dgm:pt>
    <dgm:pt modelId="{F8D129BF-78F4-BE4B-B61E-25373F2ACE79}" type="pres">
      <dgm:prSet presAssocID="{D8C67C3E-01D2-BA43-AAE2-1F83E5AAE84D}" presName="compChildNode" presStyleCnt="0"/>
      <dgm:spPr/>
    </dgm:pt>
    <dgm:pt modelId="{4AB168AC-0305-C046-928E-9A1A681AAEEC}" type="pres">
      <dgm:prSet presAssocID="{D8C67C3E-01D2-BA43-AAE2-1F83E5AAE84D}" presName="theInnerList" presStyleCnt="0"/>
      <dgm:spPr/>
    </dgm:pt>
    <dgm:pt modelId="{8B6CF272-9E30-FA4F-9FAD-2A809BB17EA1}" type="pres">
      <dgm:prSet presAssocID="{7891D862-F9B1-E94C-B709-BBCF85B39BCC}" presName="childNode" presStyleLbl="node1" presStyleIdx="5" presStyleCnt="9">
        <dgm:presLayoutVars>
          <dgm:bulletEnabled val="1"/>
        </dgm:presLayoutVars>
      </dgm:prSet>
      <dgm:spPr/>
      <dgm:t>
        <a:bodyPr/>
        <a:lstStyle/>
        <a:p>
          <a:endParaRPr lang="en-US"/>
        </a:p>
      </dgm:t>
    </dgm:pt>
    <dgm:pt modelId="{544CA577-B0C3-224D-9587-5D8A7046DCEC}" type="pres">
      <dgm:prSet presAssocID="{7891D862-F9B1-E94C-B709-BBCF85B39BCC}" presName="aSpace2" presStyleCnt="0"/>
      <dgm:spPr/>
    </dgm:pt>
    <dgm:pt modelId="{701B00A5-B041-E045-A3AB-21337B1D5217}" type="pres">
      <dgm:prSet presAssocID="{F8871985-AA04-2443-AFCE-F4AA7C4805E2}" presName="childNode" presStyleLbl="node1" presStyleIdx="6" presStyleCnt="9">
        <dgm:presLayoutVars>
          <dgm:bulletEnabled val="1"/>
        </dgm:presLayoutVars>
      </dgm:prSet>
      <dgm:spPr/>
      <dgm:t>
        <a:bodyPr/>
        <a:lstStyle/>
        <a:p>
          <a:endParaRPr lang="en-US"/>
        </a:p>
      </dgm:t>
    </dgm:pt>
    <dgm:pt modelId="{76185805-C192-EE47-9CFC-7D810129F2EA}" type="pres">
      <dgm:prSet presAssocID="{D8C67C3E-01D2-BA43-AAE2-1F83E5AAE84D}" presName="aSpace" presStyleCnt="0"/>
      <dgm:spPr/>
    </dgm:pt>
    <dgm:pt modelId="{30DFBC69-6563-3F42-BE1D-9B9AE029A356}" type="pres">
      <dgm:prSet presAssocID="{3378C504-7EB8-E646-9BE6-91ACEF2D3661}" presName="compNode" presStyleCnt="0"/>
      <dgm:spPr/>
    </dgm:pt>
    <dgm:pt modelId="{1FF87AB6-8B6F-2C49-8127-16858EA577DE}" type="pres">
      <dgm:prSet presAssocID="{3378C504-7EB8-E646-9BE6-91ACEF2D3661}" presName="aNode" presStyleLbl="bgShp" presStyleIdx="3" presStyleCnt="5"/>
      <dgm:spPr/>
      <dgm:t>
        <a:bodyPr/>
        <a:lstStyle/>
        <a:p>
          <a:endParaRPr lang="en-US"/>
        </a:p>
      </dgm:t>
    </dgm:pt>
    <dgm:pt modelId="{A21138DB-3CFC-B440-93AB-C50D3F4EC35D}" type="pres">
      <dgm:prSet presAssocID="{3378C504-7EB8-E646-9BE6-91ACEF2D3661}" presName="textNode" presStyleLbl="bgShp" presStyleIdx="3" presStyleCnt="5"/>
      <dgm:spPr/>
      <dgm:t>
        <a:bodyPr/>
        <a:lstStyle/>
        <a:p>
          <a:endParaRPr lang="en-US"/>
        </a:p>
      </dgm:t>
    </dgm:pt>
    <dgm:pt modelId="{F7444C63-8DC4-6240-9DDE-17FE37501A80}" type="pres">
      <dgm:prSet presAssocID="{3378C504-7EB8-E646-9BE6-91ACEF2D3661}" presName="compChildNode" presStyleCnt="0"/>
      <dgm:spPr/>
    </dgm:pt>
    <dgm:pt modelId="{A74611CE-7EBD-214F-8B31-4DE3D0C1E15E}" type="pres">
      <dgm:prSet presAssocID="{3378C504-7EB8-E646-9BE6-91ACEF2D3661}" presName="theInnerList" presStyleCnt="0"/>
      <dgm:spPr/>
    </dgm:pt>
    <dgm:pt modelId="{3D7ACF27-C5F9-104D-8753-F778DF47DCF9}" type="pres">
      <dgm:prSet presAssocID="{616674A7-B155-D949-8FEF-36C2CC34C580}" presName="childNode" presStyleLbl="node1" presStyleIdx="7" presStyleCnt="9">
        <dgm:presLayoutVars>
          <dgm:bulletEnabled val="1"/>
        </dgm:presLayoutVars>
      </dgm:prSet>
      <dgm:spPr/>
      <dgm:t>
        <a:bodyPr/>
        <a:lstStyle/>
        <a:p>
          <a:endParaRPr lang="en-US"/>
        </a:p>
      </dgm:t>
    </dgm:pt>
    <dgm:pt modelId="{982CF819-019A-E34F-87EF-6352341EE73E}" type="pres">
      <dgm:prSet presAssocID="{616674A7-B155-D949-8FEF-36C2CC34C580}" presName="aSpace2" presStyleCnt="0"/>
      <dgm:spPr/>
    </dgm:pt>
    <dgm:pt modelId="{43794017-DABC-FE49-80CB-09AF0EDC79CF}" type="pres">
      <dgm:prSet presAssocID="{694F9626-1151-434A-AFA7-EA5CAA167C21}" presName="childNode" presStyleLbl="node1" presStyleIdx="8" presStyleCnt="9">
        <dgm:presLayoutVars>
          <dgm:bulletEnabled val="1"/>
        </dgm:presLayoutVars>
      </dgm:prSet>
      <dgm:spPr/>
      <dgm:t>
        <a:bodyPr/>
        <a:lstStyle/>
        <a:p>
          <a:endParaRPr lang="en-US"/>
        </a:p>
      </dgm:t>
    </dgm:pt>
    <dgm:pt modelId="{84F706D3-7814-D946-9FA8-7104B5F66DA2}" type="pres">
      <dgm:prSet presAssocID="{3378C504-7EB8-E646-9BE6-91ACEF2D3661}" presName="aSpace" presStyleCnt="0"/>
      <dgm:spPr/>
    </dgm:pt>
    <dgm:pt modelId="{C03DE930-008A-7A41-93AD-E52CAB259026}" type="pres">
      <dgm:prSet presAssocID="{50316881-BF7C-3046-A671-9D089CCD2131}" presName="compNode" presStyleCnt="0"/>
      <dgm:spPr/>
    </dgm:pt>
    <dgm:pt modelId="{9F592963-4543-604E-B803-A0AD4393A38A}" type="pres">
      <dgm:prSet presAssocID="{50316881-BF7C-3046-A671-9D089CCD2131}" presName="aNode" presStyleLbl="bgShp" presStyleIdx="4" presStyleCnt="5"/>
      <dgm:spPr/>
      <dgm:t>
        <a:bodyPr/>
        <a:lstStyle/>
        <a:p>
          <a:endParaRPr lang="en-US"/>
        </a:p>
      </dgm:t>
    </dgm:pt>
    <dgm:pt modelId="{924421E7-52C0-A14C-BFB2-8927247CD951}" type="pres">
      <dgm:prSet presAssocID="{50316881-BF7C-3046-A671-9D089CCD2131}" presName="textNode" presStyleLbl="bgShp" presStyleIdx="4" presStyleCnt="5"/>
      <dgm:spPr/>
      <dgm:t>
        <a:bodyPr/>
        <a:lstStyle/>
        <a:p>
          <a:endParaRPr lang="en-US"/>
        </a:p>
      </dgm:t>
    </dgm:pt>
    <dgm:pt modelId="{830C0DE4-79A9-DD41-9DE0-F8B5179DDCB5}" type="pres">
      <dgm:prSet presAssocID="{50316881-BF7C-3046-A671-9D089CCD2131}" presName="compChildNode" presStyleCnt="0"/>
      <dgm:spPr/>
    </dgm:pt>
    <dgm:pt modelId="{B097DF6C-130F-694B-AAA3-5924582586F9}" type="pres">
      <dgm:prSet presAssocID="{50316881-BF7C-3046-A671-9D089CCD2131}" presName="theInnerList" presStyleCnt="0"/>
      <dgm:spPr/>
    </dgm:pt>
  </dgm:ptLst>
  <dgm:cxnLst>
    <dgm:cxn modelId="{8223D5CE-C7B4-424B-9866-E03C75B9A2E5}" type="presOf" srcId="{3378C504-7EB8-E646-9BE6-91ACEF2D3661}" destId="{1FF87AB6-8B6F-2C49-8127-16858EA577DE}" srcOrd="0" destOrd="0" presId="urn:microsoft.com/office/officeart/2005/8/layout/lProcess2"/>
    <dgm:cxn modelId="{8D4F3705-1617-C648-A5D5-CEFD961E63E7}" type="presOf" srcId="{428DB808-D8A0-D842-A1F7-B34E8E682014}" destId="{31BF7F35-8E45-0B47-9AD8-5A51B2CC2906}" srcOrd="0" destOrd="0" presId="urn:microsoft.com/office/officeart/2005/8/layout/lProcess2"/>
    <dgm:cxn modelId="{EB8A0D16-D98F-A84D-BF8E-BBA87611E1A4}" srcId="{FB82B549-E1FD-CD42-A393-A56818553553}" destId="{3378C504-7EB8-E646-9BE6-91ACEF2D3661}" srcOrd="3" destOrd="0" parTransId="{8B8CA753-4E94-FD45-9412-157C1764F9FD}" sibTransId="{8D1A9225-689E-9643-9387-0EC3D1B44EF2}"/>
    <dgm:cxn modelId="{DBB28DE4-C415-6A4D-ACEF-10DCB26D8301}" srcId="{D8C67C3E-01D2-BA43-AAE2-1F83E5AAE84D}" destId="{7891D862-F9B1-E94C-B709-BBCF85B39BCC}" srcOrd="0" destOrd="0" parTransId="{8E388392-FC78-AF48-ABC5-1D421BB6FA9F}" sibTransId="{A5A061BC-2D95-A84B-B36A-20F0127AC042}"/>
    <dgm:cxn modelId="{9BFF1D00-D38D-E742-801F-92AD231353F7}" srcId="{FB82B549-E1FD-CD42-A393-A56818553553}" destId="{428DB808-D8A0-D842-A1F7-B34E8E682014}" srcOrd="0" destOrd="0" parTransId="{BCFDF178-51D8-7042-91BE-7A3243C14514}" sibTransId="{A3F4682C-676A-884A-9E3A-C96137B176FC}"/>
    <dgm:cxn modelId="{31C005B0-D11B-7147-8B35-DE580FDE327E}" srcId="{428DB808-D8A0-D842-A1F7-B34E8E682014}" destId="{48ED451E-3642-4447-8A7D-590203EB3A24}" srcOrd="0" destOrd="0" parTransId="{BB01E82C-FE79-C94E-B867-563834719EED}" sibTransId="{1968A795-3C62-E847-B147-1C194B790188}"/>
    <dgm:cxn modelId="{EBCF846E-42A6-5747-9826-ACCCC5632834}" srcId="{9CF84CA1-581B-FC42-AA7B-7A2E0B506A37}" destId="{E8BF3995-6687-9A4F-983B-108C8A4575C7}" srcOrd="1" destOrd="0" parTransId="{BB42CBCC-5495-6B4B-AF3B-4040594B64F9}" sibTransId="{CC3E0CAE-AD20-FE43-86BC-FAB157FE9F49}"/>
    <dgm:cxn modelId="{45B08E30-EDE4-9344-8293-33790AD8BF5C}" srcId="{FB82B549-E1FD-CD42-A393-A56818553553}" destId="{D8C67C3E-01D2-BA43-AAE2-1F83E5AAE84D}" srcOrd="2" destOrd="0" parTransId="{2113EE9D-34EA-CA4A-AA6E-1AA99C943D95}" sibTransId="{C6E7ADE6-D71A-0549-8787-D7DAFF238D60}"/>
    <dgm:cxn modelId="{B87DCF9F-3011-E848-8BF7-9A69768F569A}" srcId="{428DB808-D8A0-D842-A1F7-B34E8E682014}" destId="{4721A782-7A41-CB41-8AB2-8D0E971747AE}" srcOrd="2" destOrd="0" parTransId="{20EA4428-00B5-9B42-A337-D7399955CB72}" sibTransId="{FA7875BF-F589-CD44-BD8D-FB4AF98DBEE9}"/>
    <dgm:cxn modelId="{21F8CB94-AF97-5D45-9D6F-830C0B433076}" type="presOf" srcId="{FB82B549-E1FD-CD42-A393-A56818553553}" destId="{F45C6C58-FE02-CE4A-9F26-F722843B1185}" srcOrd="0" destOrd="0" presId="urn:microsoft.com/office/officeart/2005/8/layout/lProcess2"/>
    <dgm:cxn modelId="{1F0159D9-A576-AE43-B10A-15E2D68484DC}" type="presOf" srcId="{48ED451E-3642-4447-8A7D-590203EB3A24}" destId="{961DB76D-6E3F-CD43-A4A6-00D31BB44673}" srcOrd="0" destOrd="0" presId="urn:microsoft.com/office/officeart/2005/8/layout/lProcess2"/>
    <dgm:cxn modelId="{401F1EDF-04F3-6349-8151-B86BDCB8A4BF}" srcId="{FB82B549-E1FD-CD42-A393-A56818553553}" destId="{50316881-BF7C-3046-A671-9D089CCD2131}" srcOrd="4" destOrd="0" parTransId="{9C5C0CDA-BF88-C84D-BFC6-1C28040C98C2}" sibTransId="{4539C2E0-1EFB-5C41-9187-D042B970493C}"/>
    <dgm:cxn modelId="{E7C381C8-D992-D44F-B9D7-3522C0470C7B}" type="presOf" srcId="{9CF84CA1-581B-FC42-AA7B-7A2E0B506A37}" destId="{C78D70EA-9DAA-C844-AA47-E7A1769975DE}" srcOrd="1" destOrd="0" presId="urn:microsoft.com/office/officeart/2005/8/layout/lProcess2"/>
    <dgm:cxn modelId="{2AD08476-2920-AE4B-AED4-1F43DFF519A8}" srcId="{FB82B549-E1FD-CD42-A393-A56818553553}" destId="{9CF84CA1-581B-FC42-AA7B-7A2E0B506A37}" srcOrd="1" destOrd="0" parTransId="{75939C60-6FA6-5E40-83C2-F95A35137BD1}" sibTransId="{8767F77E-3403-0C45-A506-3667C4F0317F}"/>
    <dgm:cxn modelId="{878B67BF-6120-804B-9F62-B3DDF556E80F}" type="presOf" srcId="{E8BF3995-6687-9A4F-983B-108C8A4575C7}" destId="{B0668726-0927-3049-A3C2-8AA6A66D6AC5}" srcOrd="0" destOrd="0" presId="urn:microsoft.com/office/officeart/2005/8/layout/lProcess2"/>
    <dgm:cxn modelId="{D31DBA2E-C315-7743-B4CF-CD4588263EB1}" srcId="{D8C67C3E-01D2-BA43-AAE2-1F83E5AAE84D}" destId="{F8871985-AA04-2443-AFCE-F4AA7C4805E2}" srcOrd="1" destOrd="0" parTransId="{81689E7D-A45E-DF46-BE9D-DC36CE694CFB}" sibTransId="{038A6776-8DE4-B245-8075-C64248C1F04B}"/>
    <dgm:cxn modelId="{31E3C537-E6B6-7E43-871A-53739700F71B}" type="presOf" srcId="{A7C7AA12-9B66-A346-8C89-ED31F0E83252}" destId="{D281D103-1EF7-5245-9F77-248B67006C63}" srcOrd="0" destOrd="0" presId="urn:microsoft.com/office/officeart/2005/8/layout/lProcess2"/>
    <dgm:cxn modelId="{3D35EB1A-930A-D541-9352-C00A3B361BA0}" srcId="{428DB808-D8A0-D842-A1F7-B34E8E682014}" destId="{AC765460-CAD5-3C48-84E5-0EDA43CA2154}" srcOrd="1" destOrd="0" parTransId="{4A88DE1C-7669-6544-9105-1A9A7A4E503E}" sibTransId="{977907A9-44D6-1A46-8201-135AF4B785E4}"/>
    <dgm:cxn modelId="{F6C79717-7278-9641-ABBB-09C8C1ED8887}" type="presOf" srcId="{616674A7-B155-D949-8FEF-36C2CC34C580}" destId="{3D7ACF27-C5F9-104D-8753-F778DF47DCF9}" srcOrd="0" destOrd="0" presId="urn:microsoft.com/office/officeart/2005/8/layout/lProcess2"/>
    <dgm:cxn modelId="{26370D61-76D3-D241-93B4-04D697D4C435}" type="presOf" srcId="{3378C504-7EB8-E646-9BE6-91ACEF2D3661}" destId="{A21138DB-3CFC-B440-93AB-C50D3F4EC35D}" srcOrd="1" destOrd="0" presId="urn:microsoft.com/office/officeart/2005/8/layout/lProcess2"/>
    <dgm:cxn modelId="{962CF867-82F4-274E-81F8-387087D10C95}" type="presOf" srcId="{9CF84CA1-581B-FC42-AA7B-7A2E0B506A37}" destId="{506C335F-0887-F047-AA4B-0F5F46957BE3}" srcOrd="0" destOrd="0" presId="urn:microsoft.com/office/officeart/2005/8/layout/lProcess2"/>
    <dgm:cxn modelId="{8215ED49-8717-1C44-A0DC-C33771832786}" type="presOf" srcId="{50316881-BF7C-3046-A671-9D089CCD2131}" destId="{924421E7-52C0-A14C-BFB2-8927247CD951}" srcOrd="1" destOrd="0" presId="urn:microsoft.com/office/officeart/2005/8/layout/lProcess2"/>
    <dgm:cxn modelId="{C8079AF7-D3D6-6B45-8E01-D16B560EB2D8}" type="presOf" srcId="{D8C67C3E-01D2-BA43-AAE2-1F83E5AAE84D}" destId="{E01C37F7-50DD-7543-905C-722C52A8FA5A}" srcOrd="0" destOrd="0" presId="urn:microsoft.com/office/officeart/2005/8/layout/lProcess2"/>
    <dgm:cxn modelId="{BFA2863B-BD89-0346-B067-80C92CB9D00B}" type="presOf" srcId="{428DB808-D8A0-D842-A1F7-B34E8E682014}" destId="{AFCE8159-4ACC-6345-9CF6-81256F95B2EB}" srcOrd="1" destOrd="0" presId="urn:microsoft.com/office/officeart/2005/8/layout/lProcess2"/>
    <dgm:cxn modelId="{DB47E064-7FFC-5D48-86A7-A1BE073B076E}" srcId="{3378C504-7EB8-E646-9BE6-91ACEF2D3661}" destId="{694F9626-1151-434A-AFA7-EA5CAA167C21}" srcOrd="1" destOrd="0" parTransId="{CA8E94D8-3C0B-9C4E-A38B-683346017EBA}" sibTransId="{5F86BA64-E976-D940-AA8C-BEC7CAF5B4E8}"/>
    <dgm:cxn modelId="{E5F9F3CD-2AD0-6D4E-AFD2-521EF18BCFB0}" srcId="{3378C504-7EB8-E646-9BE6-91ACEF2D3661}" destId="{616674A7-B155-D949-8FEF-36C2CC34C580}" srcOrd="0" destOrd="0" parTransId="{4707E2EB-B298-294A-9C57-620AEB8BA0B6}" sibTransId="{FDA8A237-51DF-8846-974C-26449BD1D0E2}"/>
    <dgm:cxn modelId="{8FEE1B99-FC71-F14D-9643-D396203D0841}" type="presOf" srcId="{4721A782-7A41-CB41-8AB2-8D0E971747AE}" destId="{C6DD6AED-6253-7C45-AC13-DA9476216D38}" srcOrd="0" destOrd="0" presId="urn:microsoft.com/office/officeart/2005/8/layout/lProcess2"/>
    <dgm:cxn modelId="{FFBA585A-903D-C249-A848-E1E9472BD4B9}" type="presOf" srcId="{AC765460-CAD5-3C48-84E5-0EDA43CA2154}" destId="{826CCEBA-2B32-AC43-9372-A62E4FF78D50}" srcOrd="0" destOrd="0" presId="urn:microsoft.com/office/officeart/2005/8/layout/lProcess2"/>
    <dgm:cxn modelId="{4E30309C-2AD4-D84B-A4EE-18C57FA70EDB}" srcId="{9CF84CA1-581B-FC42-AA7B-7A2E0B506A37}" destId="{A7C7AA12-9B66-A346-8C89-ED31F0E83252}" srcOrd="0" destOrd="0" parTransId="{3CA44EC2-30E7-0644-B4CF-E3E6AF39FB5E}" sibTransId="{5B5DEC21-971E-444C-B680-721F0F2BD891}"/>
    <dgm:cxn modelId="{52A5483B-C190-F14F-85A5-E3DE9EEB997B}" type="presOf" srcId="{50316881-BF7C-3046-A671-9D089CCD2131}" destId="{9F592963-4543-604E-B803-A0AD4393A38A}" srcOrd="0" destOrd="0" presId="urn:microsoft.com/office/officeart/2005/8/layout/lProcess2"/>
    <dgm:cxn modelId="{4BB49DC2-269B-C44A-9D41-2ABB64B1E95B}" type="presOf" srcId="{694F9626-1151-434A-AFA7-EA5CAA167C21}" destId="{43794017-DABC-FE49-80CB-09AF0EDC79CF}" srcOrd="0" destOrd="0" presId="urn:microsoft.com/office/officeart/2005/8/layout/lProcess2"/>
    <dgm:cxn modelId="{210D08C2-AFBD-834C-B14A-BE660E9CE44E}" type="presOf" srcId="{F8871985-AA04-2443-AFCE-F4AA7C4805E2}" destId="{701B00A5-B041-E045-A3AB-21337B1D5217}" srcOrd="0" destOrd="0" presId="urn:microsoft.com/office/officeart/2005/8/layout/lProcess2"/>
    <dgm:cxn modelId="{33C5EA8B-6DEF-0043-9521-25DA447CDAA3}" type="presOf" srcId="{D8C67C3E-01D2-BA43-AAE2-1F83E5AAE84D}" destId="{EA74A5B3-3DC7-7446-ADB0-1BF52036501C}" srcOrd="1" destOrd="0" presId="urn:microsoft.com/office/officeart/2005/8/layout/lProcess2"/>
    <dgm:cxn modelId="{DCE5FEA1-DBBB-6643-960C-8F4B51A11B89}" type="presOf" srcId="{7891D862-F9B1-E94C-B709-BBCF85B39BCC}" destId="{8B6CF272-9E30-FA4F-9FAD-2A809BB17EA1}" srcOrd="0" destOrd="0" presId="urn:microsoft.com/office/officeart/2005/8/layout/lProcess2"/>
    <dgm:cxn modelId="{18F8892D-59A1-D447-990A-DCE093628BBD}" type="presParOf" srcId="{F45C6C58-FE02-CE4A-9F26-F722843B1185}" destId="{12D89071-EBF1-5948-B605-D54359AEA151}" srcOrd="0" destOrd="0" presId="urn:microsoft.com/office/officeart/2005/8/layout/lProcess2"/>
    <dgm:cxn modelId="{47ECBBB3-4F3F-9243-B85A-5C99B8E6E036}" type="presParOf" srcId="{12D89071-EBF1-5948-B605-D54359AEA151}" destId="{31BF7F35-8E45-0B47-9AD8-5A51B2CC2906}" srcOrd="0" destOrd="0" presId="urn:microsoft.com/office/officeart/2005/8/layout/lProcess2"/>
    <dgm:cxn modelId="{6461B7D8-3161-8447-ADB0-61449C5102D2}" type="presParOf" srcId="{12D89071-EBF1-5948-B605-D54359AEA151}" destId="{AFCE8159-4ACC-6345-9CF6-81256F95B2EB}" srcOrd="1" destOrd="0" presId="urn:microsoft.com/office/officeart/2005/8/layout/lProcess2"/>
    <dgm:cxn modelId="{D8C02341-0559-334D-A913-3B9536A47FA7}" type="presParOf" srcId="{12D89071-EBF1-5948-B605-D54359AEA151}" destId="{68B109A4-008F-0D43-BEC9-C64BC9B9DE1C}" srcOrd="2" destOrd="0" presId="urn:microsoft.com/office/officeart/2005/8/layout/lProcess2"/>
    <dgm:cxn modelId="{728F90FA-B05A-A848-A851-CABECCF9FEA3}" type="presParOf" srcId="{68B109A4-008F-0D43-BEC9-C64BC9B9DE1C}" destId="{A31B108C-7742-5A44-8FAE-F21ACCF86339}" srcOrd="0" destOrd="0" presId="urn:microsoft.com/office/officeart/2005/8/layout/lProcess2"/>
    <dgm:cxn modelId="{3E7C91E4-2CC3-2641-8D44-53B658637271}" type="presParOf" srcId="{A31B108C-7742-5A44-8FAE-F21ACCF86339}" destId="{961DB76D-6E3F-CD43-A4A6-00D31BB44673}" srcOrd="0" destOrd="0" presId="urn:microsoft.com/office/officeart/2005/8/layout/lProcess2"/>
    <dgm:cxn modelId="{B53BF93F-6A27-2A40-A7B0-8AA4E9AEC5DF}" type="presParOf" srcId="{A31B108C-7742-5A44-8FAE-F21ACCF86339}" destId="{8EADA0FC-B5F2-9946-BF3D-954672FF7C1A}" srcOrd="1" destOrd="0" presId="urn:microsoft.com/office/officeart/2005/8/layout/lProcess2"/>
    <dgm:cxn modelId="{B178E3EE-669C-364A-8E3C-DD270482C52B}" type="presParOf" srcId="{A31B108C-7742-5A44-8FAE-F21ACCF86339}" destId="{826CCEBA-2B32-AC43-9372-A62E4FF78D50}" srcOrd="2" destOrd="0" presId="urn:microsoft.com/office/officeart/2005/8/layout/lProcess2"/>
    <dgm:cxn modelId="{A8A82FC3-D206-5A42-838F-7948E0C40684}" type="presParOf" srcId="{A31B108C-7742-5A44-8FAE-F21ACCF86339}" destId="{0646513E-E546-FA4A-88A5-ADDB13B850D1}" srcOrd="3" destOrd="0" presId="urn:microsoft.com/office/officeart/2005/8/layout/lProcess2"/>
    <dgm:cxn modelId="{B53CBE67-3ADF-7448-ADB0-1EBEC5734FD3}" type="presParOf" srcId="{A31B108C-7742-5A44-8FAE-F21ACCF86339}" destId="{C6DD6AED-6253-7C45-AC13-DA9476216D38}" srcOrd="4" destOrd="0" presId="urn:microsoft.com/office/officeart/2005/8/layout/lProcess2"/>
    <dgm:cxn modelId="{24383D9F-79E6-5F45-BBCA-389AA896EC8F}" type="presParOf" srcId="{F45C6C58-FE02-CE4A-9F26-F722843B1185}" destId="{D7284CF7-E637-A541-8CC4-BDCA65366F65}" srcOrd="1" destOrd="0" presId="urn:microsoft.com/office/officeart/2005/8/layout/lProcess2"/>
    <dgm:cxn modelId="{CD5DCEA2-C412-6742-8DCF-FB114F10DC37}" type="presParOf" srcId="{F45C6C58-FE02-CE4A-9F26-F722843B1185}" destId="{68E2CBEE-580A-E44D-AC33-08AA5313CBD1}" srcOrd="2" destOrd="0" presId="urn:microsoft.com/office/officeart/2005/8/layout/lProcess2"/>
    <dgm:cxn modelId="{24B7F970-313D-A640-9724-0BEC4118E7D8}" type="presParOf" srcId="{68E2CBEE-580A-E44D-AC33-08AA5313CBD1}" destId="{506C335F-0887-F047-AA4B-0F5F46957BE3}" srcOrd="0" destOrd="0" presId="urn:microsoft.com/office/officeart/2005/8/layout/lProcess2"/>
    <dgm:cxn modelId="{B708A979-3A6A-0948-B645-22FEDF796014}" type="presParOf" srcId="{68E2CBEE-580A-E44D-AC33-08AA5313CBD1}" destId="{C78D70EA-9DAA-C844-AA47-E7A1769975DE}" srcOrd="1" destOrd="0" presId="urn:microsoft.com/office/officeart/2005/8/layout/lProcess2"/>
    <dgm:cxn modelId="{76FA8A0A-FD29-4C48-9DB3-A39B15ABEC39}" type="presParOf" srcId="{68E2CBEE-580A-E44D-AC33-08AA5313CBD1}" destId="{B60A5611-7AAC-0D44-ACBF-5A7670F8A493}" srcOrd="2" destOrd="0" presId="urn:microsoft.com/office/officeart/2005/8/layout/lProcess2"/>
    <dgm:cxn modelId="{B2E235F9-47DD-A440-9909-4BE6BF787025}" type="presParOf" srcId="{B60A5611-7AAC-0D44-ACBF-5A7670F8A493}" destId="{9D27B790-1A66-3F46-9535-2F21B81F9472}" srcOrd="0" destOrd="0" presId="urn:microsoft.com/office/officeart/2005/8/layout/lProcess2"/>
    <dgm:cxn modelId="{6AD46A1C-F2E9-F345-A29A-1F8494EA51E5}" type="presParOf" srcId="{9D27B790-1A66-3F46-9535-2F21B81F9472}" destId="{D281D103-1EF7-5245-9F77-248B67006C63}" srcOrd="0" destOrd="0" presId="urn:microsoft.com/office/officeart/2005/8/layout/lProcess2"/>
    <dgm:cxn modelId="{71CDBE07-AFAA-0E41-9418-CAC62B04963A}" type="presParOf" srcId="{9D27B790-1A66-3F46-9535-2F21B81F9472}" destId="{7C9E559A-88DA-5F41-B4AB-8A26261E1757}" srcOrd="1" destOrd="0" presId="urn:microsoft.com/office/officeart/2005/8/layout/lProcess2"/>
    <dgm:cxn modelId="{18CEF90E-B30B-AA4B-B9B5-066601F8CDE1}" type="presParOf" srcId="{9D27B790-1A66-3F46-9535-2F21B81F9472}" destId="{B0668726-0927-3049-A3C2-8AA6A66D6AC5}" srcOrd="2" destOrd="0" presId="urn:microsoft.com/office/officeart/2005/8/layout/lProcess2"/>
    <dgm:cxn modelId="{B53AD418-92BB-DA4A-800C-4475AC2B59ED}" type="presParOf" srcId="{F45C6C58-FE02-CE4A-9F26-F722843B1185}" destId="{4B4F2FE7-4F21-644C-89EA-33E6E1FEF283}" srcOrd="3" destOrd="0" presId="urn:microsoft.com/office/officeart/2005/8/layout/lProcess2"/>
    <dgm:cxn modelId="{87C05EE9-83DA-5947-B73B-5DBBA3C6B472}" type="presParOf" srcId="{F45C6C58-FE02-CE4A-9F26-F722843B1185}" destId="{44919242-3F63-2644-9B41-C32453475855}" srcOrd="4" destOrd="0" presId="urn:microsoft.com/office/officeart/2005/8/layout/lProcess2"/>
    <dgm:cxn modelId="{A56C0C14-681A-E44A-A49C-6B4AB05FC395}" type="presParOf" srcId="{44919242-3F63-2644-9B41-C32453475855}" destId="{E01C37F7-50DD-7543-905C-722C52A8FA5A}" srcOrd="0" destOrd="0" presId="urn:microsoft.com/office/officeart/2005/8/layout/lProcess2"/>
    <dgm:cxn modelId="{7D9A19DC-F83D-D246-A610-F5E00F3665B0}" type="presParOf" srcId="{44919242-3F63-2644-9B41-C32453475855}" destId="{EA74A5B3-3DC7-7446-ADB0-1BF52036501C}" srcOrd="1" destOrd="0" presId="urn:microsoft.com/office/officeart/2005/8/layout/lProcess2"/>
    <dgm:cxn modelId="{C60F6464-ACB5-9B49-8218-80FBFCA4AA34}" type="presParOf" srcId="{44919242-3F63-2644-9B41-C32453475855}" destId="{F8D129BF-78F4-BE4B-B61E-25373F2ACE79}" srcOrd="2" destOrd="0" presId="urn:microsoft.com/office/officeart/2005/8/layout/lProcess2"/>
    <dgm:cxn modelId="{9F0B9169-E607-8F4E-86D4-895D2AAC25E1}" type="presParOf" srcId="{F8D129BF-78F4-BE4B-B61E-25373F2ACE79}" destId="{4AB168AC-0305-C046-928E-9A1A681AAEEC}" srcOrd="0" destOrd="0" presId="urn:microsoft.com/office/officeart/2005/8/layout/lProcess2"/>
    <dgm:cxn modelId="{65C89A49-C747-7546-A417-EF42E5AFF69C}" type="presParOf" srcId="{4AB168AC-0305-C046-928E-9A1A681AAEEC}" destId="{8B6CF272-9E30-FA4F-9FAD-2A809BB17EA1}" srcOrd="0" destOrd="0" presId="urn:microsoft.com/office/officeart/2005/8/layout/lProcess2"/>
    <dgm:cxn modelId="{8DE46676-0FE5-5443-8E5A-A719BA966A8C}" type="presParOf" srcId="{4AB168AC-0305-C046-928E-9A1A681AAEEC}" destId="{544CA577-B0C3-224D-9587-5D8A7046DCEC}" srcOrd="1" destOrd="0" presId="urn:microsoft.com/office/officeart/2005/8/layout/lProcess2"/>
    <dgm:cxn modelId="{A209712A-F602-D448-A2A7-A76F6DD9ECE4}" type="presParOf" srcId="{4AB168AC-0305-C046-928E-9A1A681AAEEC}" destId="{701B00A5-B041-E045-A3AB-21337B1D5217}" srcOrd="2" destOrd="0" presId="urn:microsoft.com/office/officeart/2005/8/layout/lProcess2"/>
    <dgm:cxn modelId="{90EC1153-CD44-0045-8AC2-BF13355E685D}" type="presParOf" srcId="{F45C6C58-FE02-CE4A-9F26-F722843B1185}" destId="{76185805-C192-EE47-9CFC-7D810129F2EA}" srcOrd="5" destOrd="0" presId="urn:microsoft.com/office/officeart/2005/8/layout/lProcess2"/>
    <dgm:cxn modelId="{E8DAF66B-C7C6-E84A-9F8D-3B4C1217016A}" type="presParOf" srcId="{F45C6C58-FE02-CE4A-9F26-F722843B1185}" destId="{30DFBC69-6563-3F42-BE1D-9B9AE029A356}" srcOrd="6" destOrd="0" presId="urn:microsoft.com/office/officeart/2005/8/layout/lProcess2"/>
    <dgm:cxn modelId="{1F71B6D3-A455-254F-AD19-931C21FB83B4}" type="presParOf" srcId="{30DFBC69-6563-3F42-BE1D-9B9AE029A356}" destId="{1FF87AB6-8B6F-2C49-8127-16858EA577DE}" srcOrd="0" destOrd="0" presId="urn:microsoft.com/office/officeart/2005/8/layout/lProcess2"/>
    <dgm:cxn modelId="{54F88B18-89B7-6F43-845D-70736E603C1C}" type="presParOf" srcId="{30DFBC69-6563-3F42-BE1D-9B9AE029A356}" destId="{A21138DB-3CFC-B440-93AB-C50D3F4EC35D}" srcOrd="1" destOrd="0" presId="urn:microsoft.com/office/officeart/2005/8/layout/lProcess2"/>
    <dgm:cxn modelId="{484DEE74-8E8C-8942-BBA8-8DE52F09EC85}" type="presParOf" srcId="{30DFBC69-6563-3F42-BE1D-9B9AE029A356}" destId="{F7444C63-8DC4-6240-9DDE-17FE37501A80}" srcOrd="2" destOrd="0" presId="urn:microsoft.com/office/officeart/2005/8/layout/lProcess2"/>
    <dgm:cxn modelId="{185105BF-D7E1-3142-A375-A7A113AB6B6C}" type="presParOf" srcId="{F7444C63-8DC4-6240-9DDE-17FE37501A80}" destId="{A74611CE-7EBD-214F-8B31-4DE3D0C1E15E}" srcOrd="0" destOrd="0" presId="urn:microsoft.com/office/officeart/2005/8/layout/lProcess2"/>
    <dgm:cxn modelId="{168FE792-2307-714C-9BD6-F5D8615B0C34}" type="presParOf" srcId="{A74611CE-7EBD-214F-8B31-4DE3D0C1E15E}" destId="{3D7ACF27-C5F9-104D-8753-F778DF47DCF9}" srcOrd="0" destOrd="0" presId="urn:microsoft.com/office/officeart/2005/8/layout/lProcess2"/>
    <dgm:cxn modelId="{F5FD1D92-D660-6E48-A458-F0FBFB2D8598}" type="presParOf" srcId="{A74611CE-7EBD-214F-8B31-4DE3D0C1E15E}" destId="{982CF819-019A-E34F-87EF-6352341EE73E}" srcOrd="1" destOrd="0" presId="urn:microsoft.com/office/officeart/2005/8/layout/lProcess2"/>
    <dgm:cxn modelId="{1C151482-236A-454D-B070-421573E269A6}" type="presParOf" srcId="{A74611CE-7EBD-214F-8B31-4DE3D0C1E15E}" destId="{43794017-DABC-FE49-80CB-09AF0EDC79CF}" srcOrd="2" destOrd="0" presId="urn:microsoft.com/office/officeart/2005/8/layout/lProcess2"/>
    <dgm:cxn modelId="{A2328A50-1969-2243-A421-37BA2D0237F5}" type="presParOf" srcId="{F45C6C58-FE02-CE4A-9F26-F722843B1185}" destId="{84F706D3-7814-D946-9FA8-7104B5F66DA2}" srcOrd="7" destOrd="0" presId="urn:microsoft.com/office/officeart/2005/8/layout/lProcess2"/>
    <dgm:cxn modelId="{B1B61E93-1877-5340-BBBD-0396021C63EA}" type="presParOf" srcId="{F45C6C58-FE02-CE4A-9F26-F722843B1185}" destId="{C03DE930-008A-7A41-93AD-E52CAB259026}" srcOrd="8" destOrd="0" presId="urn:microsoft.com/office/officeart/2005/8/layout/lProcess2"/>
    <dgm:cxn modelId="{D585A1A1-D92C-7F48-AC65-B3D3C1766CF3}" type="presParOf" srcId="{C03DE930-008A-7A41-93AD-E52CAB259026}" destId="{9F592963-4543-604E-B803-A0AD4393A38A}" srcOrd="0" destOrd="0" presId="urn:microsoft.com/office/officeart/2005/8/layout/lProcess2"/>
    <dgm:cxn modelId="{4232AF05-CB25-B543-BFD9-F43E56A4B4C2}" type="presParOf" srcId="{C03DE930-008A-7A41-93AD-E52CAB259026}" destId="{924421E7-52C0-A14C-BFB2-8927247CD951}" srcOrd="1" destOrd="0" presId="urn:microsoft.com/office/officeart/2005/8/layout/lProcess2"/>
    <dgm:cxn modelId="{2C4ECD6C-DA2E-5F40-B556-51A3E715680C}" type="presParOf" srcId="{C03DE930-008A-7A41-93AD-E52CAB259026}" destId="{830C0DE4-79A9-DD41-9DE0-F8B5179DDCB5}" srcOrd="2" destOrd="0" presId="urn:microsoft.com/office/officeart/2005/8/layout/lProcess2"/>
    <dgm:cxn modelId="{1886C825-14BA-EB42-9358-4BC516A40C52}" type="presParOf" srcId="{830C0DE4-79A9-DD41-9DE0-F8B5179DDCB5}" destId="{B097DF6C-130F-694B-AAA3-5924582586F9}"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F7F35-8E45-0B47-9AD8-5A51B2CC2906}">
      <dsp:nvSpPr>
        <dsp:cNvPr id="0" name=""/>
        <dsp:cNvSpPr/>
      </dsp:nvSpPr>
      <dsp:spPr>
        <a:xfrm>
          <a:off x="4718" y="0"/>
          <a:ext cx="1655762" cy="59046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e-Infra</a:t>
          </a:r>
        </a:p>
      </dsp:txBody>
      <dsp:txXfrm>
        <a:off x="4718" y="0"/>
        <a:ext cx="1655762" cy="1771396"/>
      </dsp:txXfrm>
    </dsp:sp>
    <dsp:sp modelId="{961DB76D-6E3F-CD43-A4A6-00D31BB44673}">
      <dsp:nvSpPr>
        <dsp:cNvPr id="0" name=""/>
        <dsp:cNvSpPr/>
      </dsp:nvSpPr>
      <dsp:spPr>
        <a:xfrm>
          <a:off x="170294" y="1771901"/>
          <a:ext cx="1324609" cy="1160028"/>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t>EGI Federation</a:t>
          </a:r>
        </a:p>
      </dsp:txBody>
      <dsp:txXfrm>
        <a:off x="204270" y="1805877"/>
        <a:ext cx="1256657" cy="1092076"/>
      </dsp:txXfrm>
    </dsp:sp>
    <dsp:sp modelId="{826CCEBA-2B32-AC43-9372-A62E4FF78D50}">
      <dsp:nvSpPr>
        <dsp:cNvPr id="0" name=""/>
        <dsp:cNvSpPr/>
      </dsp:nvSpPr>
      <dsp:spPr>
        <a:xfrm>
          <a:off x="170294" y="3110395"/>
          <a:ext cx="1324609" cy="1160028"/>
        </a:xfrm>
        <a:prstGeom prst="roundRect">
          <a:avLst>
            <a:gd name="adj" fmla="val 10000"/>
          </a:avLst>
        </a:prstGeom>
        <a:solidFill>
          <a:schemeClr val="accent1">
            <a:shade val="80000"/>
            <a:hueOff val="18180"/>
            <a:satOff val="-6347"/>
            <a:lumOff val="48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t>EUDAT CDI</a:t>
          </a:r>
        </a:p>
      </dsp:txBody>
      <dsp:txXfrm>
        <a:off x="204270" y="3144371"/>
        <a:ext cx="1256657" cy="1092076"/>
      </dsp:txXfrm>
    </dsp:sp>
    <dsp:sp modelId="{C6DD6AED-6253-7C45-AC13-DA9476216D38}">
      <dsp:nvSpPr>
        <dsp:cNvPr id="0" name=""/>
        <dsp:cNvSpPr/>
      </dsp:nvSpPr>
      <dsp:spPr>
        <a:xfrm>
          <a:off x="170294" y="4448890"/>
          <a:ext cx="1324609" cy="1160028"/>
        </a:xfrm>
        <a:prstGeom prst="roundRect">
          <a:avLst>
            <a:gd name="adj" fmla="val 10000"/>
          </a:avLst>
        </a:prstGeom>
        <a:solidFill>
          <a:schemeClr val="accent1">
            <a:shade val="80000"/>
            <a:hueOff val="36359"/>
            <a:satOff val="-12693"/>
            <a:lumOff val="9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t>INDIGO-</a:t>
          </a:r>
          <a:r>
            <a:rPr lang="en-US" sz="1800" kern="1200" dirty="0" err="1"/>
            <a:t>DataCloud</a:t>
          </a:r>
          <a:endParaRPr lang="en-US" sz="1800" kern="1200" dirty="0"/>
        </a:p>
      </dsp:txBody>
      <dsp:txXfrm>
        <a:off x="204270" y="4482866"/>
        <a:ext cx="1256657" cy="1092076"/>
      </dsp:txXfrm>
    </dsp:sp>
    <dsp:sp modelId="{506C335F-0887-F047-AA4B-0F5F46957BE3}">
      <dsp:nvSpPr>
        <dsp:cNvPr id="0" name=""/>
        <dsp:cNvSpPr/>
      </dsp:nvSpPr>
      <dsp:spPr>
        <a:xfrm>
          <a:off x="1784662" y="0"/>
          <a:ext cx="1655762" cy="59046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Humanities</a:t>
          </a:r>
        </a:p>
      </dsp:txBody>
      <dsp:txXfrm>
        <a:off x="1784662" y="0"/>
        <a:ext cx="1655762" cy="1771396"/>
      </dsp:txXfrm>
    </dsp:sp>
    <dsp:sp modelId="{D281D103-1EF7-5245-9F77-248B67006C63}">
      <dsp:nvSpPr>
        <dsp:cNvPr id="0" name=""/>
        <dsp:cNvSpPr/>
      </dsp:nvSpPr>
      <dsp:spPr>
        <a:xfrm>
          <a:off x="1950238" y="1773126"/>
          <a:ext cx="1324609" cy="1780334"/>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t>Language and literature (CLARIN)</a:t>
          </a:r>
        </a:p>
      </dsp:txBody>
      <dsp:txXfrm>
        <a:off x="1989034" y="1811922"/>
        <a:ext cx="1247017" cy="1702742"/>
      </dsp:txXfrm>
    </dsp:sp>
    <dsp:sp modelId="{B0668726-0927-3049-A3C2-8AA6A66D6AC5}">
      <dsp:nvSpPr>
        <dsp:cNvPr id="0" name=""/>
        <dsp:cNvSpPr/>
      </dsp:nvSpPr>
      <dsp:spPr>
        <a:xfrm>
          <a:off x="1950238" y="3827358"/>
          <a:ext cx="1324609" cy="1780334"/>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t>Arts (DARIAH)</a:t>
          </a:r>
        </a:p>
      </dsp:txBody>
      <dsp:txXfrm>
        <a:off x="1989034" y="3866154"/>
        <a:ext cx="1247017" cy="1702742"/>
      </dsp:txXfrm>
    </dsp:sp>
    <dsp:sp modelId="{E01C37F7-50DD-7543-905C-722C52A8FA5A}">
      <dsp:nvSpPr>
        <dsp:cNvPr id="0" name=""/>
        <dsp:cNvSpPr/>
      </dsp:nvSpPr>
      <dsp:spPr>
        <a:xfrm>
          <a:off x="3564606" y="0"/>
          <a:ext cx="1655762" cy="59046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Engineering</a:t>
          </a:r>
        </a:p>
      </dsp:txBody>
      <dsp:txXfrm>
        <a:off x="3564606" y="0"/>
        <a:ext cx="1655762" cy="1771396"/>
      </dsp:txXfrm>
    </dsp:sp>
    <dsp:sp modelId="{8B6CF272-9E30-FA4F-9FAD-2A809BB17EA1}">
      <dsp:nvSpPr>
        <dsp:cNvPr id="0" name=""/>
        <dsp:cNvSpPr/>
      </dsp:nvSpPr>
      <dsp:spPr>
        <a:xfrm>
          <a:off x="3730183" y="1773126"/>
          <a:ext cx="1324609" cy="1780334"/>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t>Environmental engineering  (sea vessels, LNEC)</a:t>
          </a:r>
        </a:p>
      </dsp:txBody>
      <dsp:txXfrm>
        <a:off x="3768979" y="1811922"/>
        <a:ext cx="1247017" cy="1702742"/>
      </dsp:txXfrm>
    </dsp:sp>
    <dsp:sp modelId="{701B00A5-B041-E045-A3AB-21337B1D5217}">
      <dsp:nvSpPr>
        <dsp:cNvPr id="0" name=""/>
        <dsp:cNvSpPr/>
      </dsp:nvSpPr>
      <dsp:spPr>
        <a:xfrm>
          <a:off x="3730183" y="3827358"/>
          <a:ext cx="1324609" cy="1780334"/>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t>Civil Engineering (Disaster Mitigation)</a:t>
          </a:r>
        </a:p>
      </dsp:txBody>
      <dsp:txXfrm>
        <a:off x="3768979" y="3866154"/>
        <a:ext cx="1247017" cy="1702742"/>
      </dsp:txXfrm>
    </dsp:sp>
    <dsp:sp modelId="{1FF87AB6-8B6F-2C49-8127-16858EA577DE}">
      <dsp:nvSpPr>
        <dsp:cNvPr id="0" name=""/>
        <dsp:cNvSpPr/>
      </dsp:nvSpPr>
      <dsp:spPr>
        <a:xfrm>
          <a:off x="5344551" y="0"/>
          <a:ext cx="1655762" cy="59046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Medical and Health Sciences</a:t>
          </a:r>
        </a:p>
      </dsp:txBody>
      <dsp:txXfrm>
        <a:off x="5344551" y="0"/>
        <a:ext cx="1655762" cy="1771396"/>
      </dsp:txXfrm>
    </dsp:sp>
    <dsp:sp modelId="{3D7ACF27-C5F9-104D-8753-F778DF47DCF9}">
      <dsp:nvSpPr>
        <dsp:cNvPr id="0" name=""/>
        <dsp:cNvSpPr/>
      </dsp:nvSpPr>
      <dsp:spPr>
        <a:xfrm>
          <a:off x="5510127" y="1773126"/>
          <a:ext cx="1324609" cy="1780334"/>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t>Biological Sciences (ELIXIR)</a:t>
          </a:r>
        </a:p>
      </dsp:txBody>
      <dsp:txXfrm>
        <a:off x="5548923" y="1811922"/>
        <a:ext cx="1247017" cy="1702742"/>
      </dsp:txXfrm>
    </dsp:sp>
    <dsp:sp modelId="{43794017-DABC-FE49-80CB-09AF0EDC79CF}">
      <dsp:nvSpPr>
        <dsp:cNvPr id="0" name=""/>
        <dsp:cNvSpPr/>
      </dsp:nvSpPr>
      <dsp:spPr>
        <a:xfrm>
          <a:off x="5510127" y="3827358"/>
          <a:ext cx="1324609" cy="1780334"/>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t>Structural biology (WeNMR)</a:t>
          </a:r>
        </a:p>
      </dsp:txBody>
      <dsp:txXfrm>
        <a:off x="5548923" y="3866154"/>
        <a:ext cx="1247017" cy="1702742"/>
      </dsp:txXfrm>
    </dsp:sp>
    <dsp:sp modelId="{9F592963-4543-604E-B803-A0AD4393A38A}">
      <dsp:nvSpPr>
        <dsp:cNvPr id="0" name=""/>
        <dsp:cNvSpPr/>
      </dsp:nvSpPr>
      <dsp:spPr>
        <a:xfrm>
          <a:off x="7124495" y="0"/>
          <a:ext cx="1655762" cy="59046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Natural sciences</a:t>
          </a:r>
        </a:p>
      </dsp:txBody>
      <dsp:txXfrm>
        <a:off x="7124495" y="0"/>
        <a:ext cx="1655762" cy="177139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0858CEE-81EB-44FD-96A5-EC8E9A3EEC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xmlns="" id="{1E06C995-3150-46D5-8652-A3F1B7DFBF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5DF400-AF8F-46F3-A516-4D72EE0ED80B}" type="datetimeFigureOut">
              <a:rPr lang="en-GB" smtClean="0"/>
              <a:t>18. 10. 15.</a:t>
            </a:fld>
            <a:endParaRPr lang="en-GB"/>
          </a:p>
        </p:txBody>
      </p:sp>
      <p:sp>
        <p:nvSpPr>
          <p:cNvPr id="4" name="Footer Placeholder 3">
            <a:extLst>
              <a:ext uri="{FF2B5EF4-FFF2-40B4-BE49-F238E27FC236}">
                <a16:creationId xmlns:a16="http://schemas.microsoft.com/office/drawing/2014/main" xmlns="" id="{3CFC63A5-05B4-48B1-8024-437B84EDEF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xmlns="" id="{09814F89-CD0B-4549-AE0A-5F2F1D3DA9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03B65D-61F5-4600-A226-9142CB31992F}" type="slidenum">
              <a:rPr lang="en-GB" smtClean="0"/>
              <a:t>‹#›</a:t>
            </a:fld>
            <a:endParaRPr lang="en-GB"/>
          </a:p>
        </p:txBody>
      </p:sp>
    </p:spTree>
    <p:extLst>
      <p:ext uri="{BB962C8B-B14F-4D97-AF65-F5344CB8AC3E}">
        <p14:creationId xmlns:p14="http://schemas.microsoft.com/office/powerpoint/2010/main" val="1395963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16906-B6A1-4E52-BE69-9D249F819B11}" type="datetimeFigureOut">
              <a:rPr lang="it-IT" smtClean="0"/>
              <a:t>18. 10. 15.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48A20-7C99-4A4D-BF06-6E8ADEA4D03E}" type="slidenum">
              <a:rPr lang="it-IT" smtClean="0"/>
              <a:t>‹#›</a:t>
            </a:fld>
            <a:endParaRPr lang="it-IT" dirty="0"/>
          </a:p>
        </p:txBody>
      </p:sp>
    </p:spTree>
    <p:extLst>
      <p:ext uri="{BB962C8B-B14F-4D97-AF65-F5344CB8AC3E}">
        <p14:creationId xmlns:p14="http://schemas.microsoft.com/office/powerpoint/2010/main" val="398496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2</a:t>
            </a:fld>
            <a:endParaRPr lang="it-IT" dirty="0"/>
          </a:p>
        </p:txBody>
      </p:sp>
    </p:spTree>
    <p:extLst>
      <p:ext uri="{BB962C8B-B14F-4D97-AF65-F5344CB8AC3E}">
        <p14:creationId xmlns:p14="http://schemas.microsoft.com/office/powerpoint/2010/main" val="3214717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8" name="Shape 4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9042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8" name="Shape 4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4242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8" name="Shape 4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6895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8" name="Shape 4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7528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8" name="Shape 4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464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8" name="Shape 4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569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Explain that users and service providers can participate in EOSC either as a service provider in offering a (thematic) service to researchers, to the end user. But services providers can also participate in EOSC as user or customer of services and resources provided via EOSC. The constrains under which a service is offered or can be used must be clear and can differ. The constrains under which a service is offered can differ because of community, national constrains or can depend on different requirements, for example the amount of resources requested. </a:t>
            </a:r>
          </a:p>
          <a:p>
            <a:endParaRPr lang="en-US" dirty="0" smtClean="0"/>
          </a:p>
          <a:p>
            <a:r>
              <a:rPr lang="en-US" dirty="0" smtClean="0"/>
              <a:t>A customer assembles</a:t>
            </a:r>
            <a:r>
              <a:rPr lang="en-US" baseline="0" dirty="0" smtClean="0"/>
              <a:t> </a:t>
            </a:r>
            <a:r>
              <a:rPr lang="en-US" dirty="0" smtClean="0"/>
              <a:t>a service (instance)</a:t>
            </a:r>
            <a:r>
              <a:rPr lang="en-US" baseline="0" dirty="0" smtClean="0"/>
              <a:t> </a:t>
            </a:r>
            <a:r>
              <a:rPr lang="en-US" dirty="0" smtClean="0"/>
              <a:t>for a group of users he/she represents. </a:t>
            </a:r>
          </a:p>
          <a:p>
            <a:r>
              <a:rPr lang="en-US" dirty="0" smtClean="0"/>
              <a:t>Users</a:t>
            </a:r>
            <a:r>
              <a:rPr lang="en-US" baseline="0" dirty="0" smtClean="0"/>
              <a:t> use already configured service instances. </a:t>
            </a:r>
          </a:p>
          <a:p>
            <a:endParaRPr lang="en-US" baseline="0" dirty="0" smtClean="0"/>
          </a:p>
          <a:p>
            <a:r>
              <a:rPr lang="en-US" baseline="0" dirty="0" smtClean="0"/>
              <a:t>Thematic services can choose whether or not to be present in the Marketplace. If they opt out from the Marketplace then users will be redirected to them from the EOSC-hub website. </a:t>
            </a:r>
          </a:p>
          <a:p>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30</a:t>
            </a:fld>
            <a:endParaRPr lang="it-IT" dirty="0"/>
          </a:p>
        </p:txBody>
      </p:sp>
    </p:spTree>
    <p:extLst>
      <p:ext uri="{BB962C8B-B14F-4D97-AF65-F5344CB8AC3E}">
        <p14:creationId xmlns:p14="http://schemas.microsoft.com/office/powerpoint/2010/main" val="3567644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48A20-7C99-4A4D-BF06-6E8ADEA4D03E}" type="slidenum">
              <a:rPr lang="it-IT" smtClean="0"/>
              <a:t>33</a:t>
            </a:fld>
            <a:endParaRPr lang="it-IT" dirty="0"/>
          </a:p>
        </p:txBody>
      </p:sp>
    </p:spTree>
    <p:extLst>
      <p:ext uri="{BB962C8B-B14F-4D97-AF65-F5344CB8AC3E}">
        <p14:creationId xmlns:p14="http://schemas.microsoft.com/office/powerpoint/2010/main" val="437578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EC definition of the Technology Readiness Levels. The TRL levels are linked to the different phases within Service Development process. </a:t>
            </a:r>
            <a:endParaRPr lang="en-US" dirty="0" smtClean="0"/>
          </a:p>
        </p:txBody>
      </p:sp>
      <p:sp>
        <p:nvSpPr>
          <p:cNvPr id="4" name="Slide Number Placeholder 3"/>
          <p:cNvSpPr>
            <a:spLocks noGrp="1"/>
          </p:cNvSpPr>
          <p:nvPr>
            <p:ph type="sldNum" sz="quarter" idx="5"/>
          </p:nvPr>
        </p:nvSpPr>
        <p:spPr/>
        <p:txBody>
          <a:bodyPr/>
          <a:lstStyle/>
          <a:p>
            <a:fld id="{AA148A20-7C99-4A4D-BF06-6E8ADEA4D03E}" type="slidenum">
              <a:rPr lang="it-IT" smtClean="0"/>
              <a:t>34</a:t>
            </a:fld>
            <a:endParaRPr lang="it-IT" dirty="0"/>
          </a:p>
        </p:txBody>
      </p:sp>
    </p:spTree>
    <p:extLst>
      <p:ext uri="{BB962C8B-B14F-4D97-AF65-F5344CB8AC3E}">
        <p14:creationId xmlns:p14="http://schemas.microsoft.com/office/powerpoint/2010/main" val="3608648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xmlns="" id="{04E82C1C-60FB-2F41-A35A-E9EB596745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5503" y="4877742"/>
            <a:ext cx="636044" cy="578959"/>
          </a:xfrm>
          <a:prstGeom prst="rect">
            <a:avLst/>
          </a:prstGeom>
        </p:spPr>
      </p:pic>
      <p:pic>
        <p:nvPicPr>
          <p:cNvPr id="9" name="Immagine 8">
            <a:extLst>
              <a:ext uri="{FF2B5EF4-FFF2-40B4-BE49-F238E27FC236}">
                <a16:creationId xmlns:a16="http://schemas.microsoft.com/office/drawing/2014/main" xmlns="" id="{8C95AC5E-022A-794A-B33A-6292101788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3863" y="5260744"/>
            <a:ext cx="667687" cy="633228"/>
          </a:xfrm>
          <a:prstGeom prst="rect">
            <a:avLst/>
          </a:prstGeom>
        </p:spPr>
      </p:pic>
      <p:sp>
        <p:nvSpPr>
          <p:cNvPr id="12" name="Rettangolo 11"/>
          <p:cNvSpPr/>
          <p:nvPr userDrawn="1"/>
        </p:nvSpPr>
        <p:spPr>
          <a:xfrm>
            <a:off x="1007437" y="6381328"/>
            <a:ext cx="11041227" cy="261610"/>
          </a:xfrm>
          <a:prstGeom prst="rect">
            <a:avLst/>
          </a:prstGeom>
        </p:spPr>
        <p:txBody>
          <a:bodyPr wrap="square">
            <a:spAutoFit/>
          </a:bodyPr>
          <a:lstStyle/>
          <a:p>
            <a:r>
              <a:rPr lang="en-GB" sz="1100" noProof="0" dirty="0"/>
              <a:t>EOSC-hub receives funding from the European Union’s Horizon 2020 research and innovation programme under grant agreement No. 777536.</a:t>
            </a:r>
          </a:p>
        </p:txBody>
      </p:sp>
      <p:sp>
        <p:nvSpPr>
          <p:cNvPr id="11" name="CasellaDiTesto 10">
            <a:extLst>
              <a:ext uri="{FF2B5EF4-FFF2-40B4-BE49-F238E27FC236}">
                <a16:creationId xmlns:a16="http://schemas.microsoft.com/office/drawing/2014/main" xmlns="" id="{D3DC374C-3088-4AC9-9030-20959266C273}"/>
              </a:ext>
            </a:extLst>
          </p:cNvPr>
          <p:cNvSpPr txBox="1"/>
          <p:nvPr userDrawn="1"/>
        </p:nvSpPr>
        <p:spPr>
          <a:xfrm>
            <a:off x="1976601" y="4989075"/>
            <a:ext cx="1552984"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eosc-hub.eu</a:t>
            </a:r>
          </a:p>
        </p:txBody>
      </p:sp>
      <p:sp>
        <p:nvSpPr>
          <p:cNvPr id="16" name="CasellaDiTesto 15">
            <a:extLst>
              <a:ext uri="{FF2B5EF4-FFF2-40B4-BE49-F238E27FC236}">
                <a16:creationId xmlns:a16="http://schemas.microsoft.com/office/drawing/2014/main" xmlns="" id="{D4785B6D-81EF-4C62-AB07-6BE079FA42A0}"/>
              </a:ext>
            </a:extLst>
          </p:cNvPr>
          <p:cNvSpPr txBox="1"/>
          <p:nvPr userDrawn="1"/>
        </p:nvSpPr>
        <p:spPr>
          <a:xfrm>
            <a:off x="1937699" y="5375344"/>
            <a:ext cx="1624992"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a:t>
            </a:r>
            <a:r>
              <a:rPr lang="en-GB" sz="2000" dirty="0" err="1">
                <a:solidFill>
                  <a:srgbClr val="1C3046"/>
                </a:solidFill>
                <a:ea typeface="Source Sans Pro" charset="0"/>
                <a:cs typeface="Source Sans Pro" charset="0"/>
              </a:rPr>
              <a:t>EOSC_eu</a:t>
            </a:r>
            <a:endParaRPr lang="en-GB" sz="2000" dirty="0">
              <a:solidFill>
                <a:srgbClr val="1C3046"/>
              </a:solidFill>
              <a:ea typeface="Source Sans Pro" charset="0"/>
              <a:cs typeface="Source Sans Pro" charset="0"/>
            </a:endParaRPr>
          </a:p>
        </p:txBody>
      </p:sp>
      <p:cxnSp>
        <p:nvCxnSpPr>
          <p:cNvPr id="17" name="Connettore 1 13">
            <a:extLst>
              <a:ext uri="{FF2B5EF4-FFF2-40B4-BE49-F238E27FC236}">
                <a16:creationId xmlns:a16="http://schemas.microsoft.com/office/drawing/2014/main" xmlns="" id="{F69445E9-7340-45CD-BA5C-39E3176D3686}"/>
              </a:ext>
            </a:extLst>
          </p:cNvPr>
          <p:cNvCxnSpPr>
            <a:cxnSpLocks/>
          </p:cNvCxnSpPr>
          <p:nvPr userDrawn="1"/>
        </p:nvCxnSpPr>
        <p:spPr>
          <a:xfrm>
            <a:off x="1559496" y="4725144"/>
            <a:ext cx="1872208" cy="0"/>
          </a:xfrm>
          <a:prstGeom prst="line">
            <a:avLst/>
          </a:prstGeom>
          <a:ln>
            <a:solidFill>
              <a:srgbClr val="1C3046"/>
            </a:solidFill>
          </a:ln>
          <a:effectLst/>
        </p:spPr>
        <p:style>
          <a:lnRef idx="2">
            <a:schemeClr val="accent1"/>
          </a:lnRef>
          <a:fillRef idx="0">
            <a:schemeClr val="accent1"/>
          </a:fillRef>
          <a:effectRef idx="1">
            <a:schemeClr val="accent1"/>
          </a:effectRef>
          <a:fontRef idx="minor">
            <a:schemeClr val="tx1"/>
          </a:fontRef>
        </p:style>
      </p:cxnSp>
      <p:pic>
        <p:nvPicPr>
          <p:cNvPr id="18" name="Immagine 17">
            <a:extLst>
              <a:ext uri="{FF2B5EF4-FFF2-40B4-BE49-F238E27FC236}">
                <a16:creationId xmlns:a16="http://schemas.microsoft.com/office/drawing/2014/main" xmlns="" id="{A50D8F3A-6062-4F89-B9DC-F39963F90FF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22301" y="1520803"/>
            <a:ext cx="4916163" cy="1224125"/>
          </a:xfrm>
          <a:prstGeom prst="rect">
            <a:avLst/>
          </a:prstGeom>
        </p:spPr>
      </p:pic>
      <p:pic>
        <p:nvPicPr>
          <p:cNvPr id="19" name="Immagine 18">
            <a:extLst>
              <a:ext uri="{FF2B5EF4-FFF2-40B4-BE49-F238E27FC236}">
                <a16:creationId xmlns:a16="http://schemas.microsoft.com/office/drawing/2014/main" xmlns="" id="{C948B22F-CB4B-4782-A3F9-C6957124353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79376" y="6371133"/>
            <a:ext cx="422176" cy="282000"/>
          </a:xfrm>
          <a:prstGeom prst="rect">
            <a:avLst/>
          </a:prstGeom>
        </p:spPr>
      </p:pic>
    </p:spTree>
    <p:extLst>
      <p:ext uri="{BB962C8B-B14F-4D97-AF65-F5344CB8AC3E}">
        <p14:creationId xmlns:p14="http://schemas.microsoft.com/office/powerpoint/2010/main" val="112501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2_Title &amp; Content">
    <p:spTree>
      <p:nvGrpSpPr>
        <p:cNvPr id="1" name=""/>
        <p:cNvGrpSpPr/>
        <p:nvPr/>
      </p:nvGrpSpPr>
      <p:grpSpPr>
        <a:xfrm>
          <a:off x="0" y="0"/>
          <a:ext cx="0" cy="0"/>
          <a:chOff x="0" y="0"/>
          <a:chExt cx="0" cy="0"/>
        </a:xfrm>
      </p:grpSpPr>
      <p:sp>
        <p:nvSpPr>
          <p:cNvPr id="23" name="Slide Number Placeholder 5">
            <a:extLst>
              <a:ext uri="{FF2B5EF4-FFF2-40B4-BE49-F238E27FC236}">
                <a16:creationId xmlns:a16="http://schemas.microsoft.com/office/drawing/2014/main" xmlns="" id="{B77B2A9D-5C2F-4A5C-83AC-2A23BED551CC}"/>
              </a:ext>
            </a:extLst>
          </p:cNvPr>
          <p:cNvSpPr>
            <a:spLocks noGrp="1"/>
          </p:cNvSpPr>
          <p:nvPr>
            <p:ph type="sldNum" sz="quarter" idx="12"/>
          </p:nvPr>
        </p:nvSpPr>
        <p:spPr>
          <a:xfrm>
            <a:off x="8737600" y="6381328"/>
            <a:ext cx="311904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3" name="Content Placeholder 2"/>
          <p:cNvSpPr>
            <a:spLocks noGrp="1"/>
          </p:cNvSpPr>
          <p:nvPr>
            <p:ph idx="1" hasCustomPrompt="1"/>
          </p:nvPr>
        </p:nvSpPr>
        <p:spPr>
          <a:xfrm>
            <a:off x="335360" y="1268768"/>
            <a:ext cx="11521280" cy="4855007"/>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r>
              <a:rPr lang="en-US"/>
              <a:t>10/10/2018</a:t>
            </a:r>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DI4R</a:t>
            </a:r>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335360" y="6376258"/>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a16="http://schemas.microsoft.com/office/drawing/2014/main" xmlns="" id="{833973A6-C1BB-1043-8DAC-B993CBB6D983}"/>
              </a:ext>
            </a:extLst>
          </p:cNvPr>
          <p:cNvSpPr/>
          <p:nvPr userDrawn="1"/>
        </p:nvSpPr>
        <p:spPr>
          <a:xfrm>
            <a:off x="11266784" y="6381343"/>
            <a:ext cx="589856"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6" name="Rettangolo 25"/>
          <p:cNvSpPr>
            <a:spLocks/>
          </p:cNvSpPr>
          <p:nvPr userDrawn="1"/>
        </p:nvSpPr>
        <p:spPr>
          <a:xfrm>
            <a:off x="6714449" y="-3"/>
            <a:ext cx="1738195" cy="56608"/>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10504882" y="-2404"/>
            <a:ext cx="1523817" cy="45719"/>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8508623" y="0"/>
            <a:ext cx="2135276" cy="51318"/>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80" y="-3"/>
            <a:ext cx="858151" cy="51321"/>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2" name="Immagine 1">
            <a:extLst>
              <a:ext uri="{FF2B5EF4-FFF2-40B4-BE49-F238E27FC236}">
                <a16:creationId xmlns:a16="http://schemas.microsoft.com/office/drawing/2014/main" xmlns="" id="{A01731E7-CB9A-4E4D-834D-37ACDE4D9799}"/>
              </a:ext>
            </a:extLst>
          </p:cNvPr>
          <p:cNvPicPr>
            <a:picLocks noChangeAspect="1"/>
          </p:cNvPicPr>
          <p:nvPr userDrawn="1"/>
        </p:nvPicPr>
        <p:blipFill>
          <a:blip r:embed="rId3"/>
          <a:stretch>
            <a:fillRect/>
          </a:stretch>
        </p:blipFill>
        <p:spPr>
          <a:xfrm>
            <a:off x="-180" y="6813550"/>
            <a:ext cx="12192000" cy="44450"/>
          </a:xfrm>
          <a:prstGeom prst="rect">
            <a:avLst/>
          </a:prstGeom>
        </p:spPr>
      </p:pic>
      <p:sp>
        <p:nvSpPr>
          <p:cNvPr id="15" name="Segnaposto testo 3">
            <a:extLst>
              <a:ext uri="{FF2B5EF4-FFF2-40B4-BE49-F238E27FC236}">
                <a16:creationId xmlns:a16="http://schemas.microsoft.com/office/drawing/2014/main" xmlns="" id="{CB6AB942-1F6F-D740-9623-04930E39D576}"/>
              </a:ext>
            </a:extLst>
          </p:cNvPr>
          <p:cNvSpPr>
            <a:spLocks noGrp="1"/>
          </p:cNvSpPr>
          <p:nvPr>
            <p:ph type="body" sz="quarter" idx="14" hasCustomPrompt="1"/>
          </p:nvPr>
        </p:nvSpPr>
        <p:spPr>
          <a:xfrm>
            <a:off x="3882239" y="260500"/>
            <a:ext cx="7974404"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2344914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Title &amp; Content">
    <p:spTree>
      <p:nvGrpSpPr>
        <p:cNvPr id="1" name=""/>
        <p:cNvGrpSpPr/>
        <p:nvPr/>
      </p:nvGrpSpPr>
      <p:grpSpPr>
        <a:xfrm>
          <a:off x="0" y="0"/>
          <a:ext cx="0" cy="0"/>
          <a:chOff x="0" y="0"/>
          <a:chExt cx="0" cy="0"/>
        </a:xfrm>
      </p:grpSpPr>
      <p:sp>
        <p:nvSpPr>
          <p:cNvPr id="23" name="Slide Number Placeholder 5">
            <a:extLst>
              <a:ext uri="{FF2B5EF4-FFF2-40B4-BE49-F238E27FC236}">
                <a16:creationId xmlns:a16="http://schemas.microsoft.com/office/drawing/2014/main" xmlns="" id="{B77B2A9D-5C2F-4A5C-83AC-2A23BED551CC}"/>
              </a:ext>
            </a:extLst>
          </p:cNvPr>
          <p:cNvSpPr>
            <a:spLocks noGrp="1"/>
          </p:cNvSpPr>
          <p:nvPr>
            <p:ph type="sldNum" sz="quarter" idx="12"/>
          </p:nvPr>
        </p:nvSpPr>
        <p:spPr>
          <a:xfrm>
            <a:off x="8737600" y="6381328"/>
            <a:ext cx="311904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3" name="Content Placeholder 2"/>
          <p:cNvSpPr>
            <a:spLocks noGrp="1"/>
          </p:cNvSpPr>
          <p:nvPr>
            <p:ph idx="1" hasCustomPrompt="1"/>
          </p:nvPr>
        </p:nvSpPr>
        <p:spPr>
          <a:xfrm>
            <a:off x="335360" y="1268768"/>
            <a:ext cx="11521280" cy="4855007"/>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C845C680-D108-E640-80EA-81BC37A566B7}" type="datetime1">
              <a:rPr lang="en-US" smtClean="0"/>
              <a:t>18. 10. 15.</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is-IS" smtClean="0"/>
              <a:t>DI4R 2018</a:t>
            </a:r>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335360" y="6376258"/>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a16="http://schemas.microsoft.com/office/drawing/2014/main" xmlns="" id="{833973A6-C1BB-1043-8DAC-B993CBB6D983}"/>
              </a:ext>
            </a:extLst>
          </p:cNvPr>
          <p:cNvSpPr/>
          <p:nvPr userDrawn="1"/>
        </p:nvSpPr>
        <p:spPr>
          <a:xfrm>
            <a:off x="11266784" y="6381343"/>
            <a:ext cx="589856"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6" name="Rettangolo 25"/>
          <p:cNvSpPr>
            <a:spLocks/>
          </p:cNvSpPr>
          <p:nvPr userDrawn="1"/>
        </p:nvSpPr>
        <p:spPr>
          <a:xfrm>
            <a:off x="6714449" y="-3"/>
            <a:ext cx="1738195" cy="56608"/>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10504882" y="-2404"/>
            <a:ext cx="1523817" cy="45719"/>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8508623" y="0"/>
            <a:ext cx="2135276" cy="51318"/>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80" y="-3"/>
            <a:ext cx="858151" cy="51321"/>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2" name="Immagine 1">
            <a:extLst>
              <a:ext uri="{FF2B5EF4-FFF2-40B4-BE49-F238E27FC236}">
                <a16:creationId xmlns:a16="http://schemas.microsoft.com/office/drawing/2014/main" xmlns="" id="{A01731E7-CB9A-4E4D-834D-37ACDE4D9799}"/>
              </a:ext>
            </a:extLst>
          </p:cNvPr>
          <p:cNvPicPr>
            <a:picLocks noChangeAspect="1"/>
          </p:cNvPicPr>
          <p:nvPr userDrawn="1"/>
        </p:nvPicPr>
        <p:blipFill>
          <a:blip r:embed="rId3"/>
          <a:stretch>
            <a:fillRect/>
          </a:stretch>
        </p:blipFill>
        <p:spPr>
          <a:xfrm>
            <a:off x="-180" y="6813550"/>
            <a:ext cx="12192000" cy="44450"/>
          </a:xfrm>
          <a:prstGeom prst="rect">
            <a:avLst/>
          </a:prstGeom>
        </p:spPr>
      </p:pic>
      <p:sp>
        <p:nvSpPr>
          <p:cNvPr id="15" name="Segnaposto testo 3">
            <a:extLst>
              <a:ext uri="{FF2B5EF4-FFF2-40B4-BE49-F238E27FC236}">
                <a16:creationId xmlns:a16="http://schemas.microsoft.com/office/drawing/2014/main" xmlns="" id="{CB6AB942-1F6F-D740-9623-04930E39D576}"/>
              </a:ext>
            </a:extLst>
          </p:cNvPr>
          <p:cNvSpPr>
            <a:spLocks noGrp="1"/>
          </p:cNvSpPr>
          <p:nvPr>
            <p:ph type="body" sz="quarter" idx="14" hasCustomPrompt="1"/>
          </p:nvPr>
        </p:nvSpPr>
        <p:spPr>
          <a:xfrm>
            <a:off x="3882239" y="260500"/>
            <a:ext cx="7974404"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4086765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4_Title &amp; Content">
    <p:spTree>
      <p:nvGrpSpPr>
        <p:cNvPr id="1" name=""/>
        <p:cNvGrpSpPr/>
        <p:nvPr/>
      </p:nvGrpSpPr>
      <p:grpSpPr>
        <a:xfrm>
          <a:off x="0" y="0"/>
          <a:ext cx="0" cy="0"/>
          <a:chOff x="0" y="0"/>
          <a:chExt cx="0" cy="0"/>
        </a:xfrm>
      </p:grpSpPr>
      <p:sp>
        <p:nvSpPr>
          <p:cNvPr id="23" name="Slide Number Placeholder 5">
            <a:extLst>
              <a:ext uri="{FF2B5EF4-FFF2-40B4-BE49-F238E27FC236}">
                <a16:creationId xmlns:a16="http://schemas.microsoft.com/office/drawing/2014/main" xmlns="" id="{B77B2A9D-5C2F-4A5C-83AC-2A23BED551CC}"/>
              </a:ext>
            </a:extLst>
          </p:cNvPr>
          <p:cNvSpPr>
            <a:spLocks noGrp="1"/>
          </p:cNvSpPr>
          <p:nvPr>
            <p:ph type="sldNum" sz="quarter" idx="12"/>
          </p:nvPr>
        </p:nvSpPr>
        <p:spPr>
          <a:xfrm>
            <a:off x="8737600" y="6381328"/>
            <a:ext cx="311904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3" name="Content Placeholder 2"/>
          <p:cNvSpPr>
            <a:spLocks noGrp="1"/>
          </p:cNvSpPr>
          <p:nvPr>
            <p:ph idx="1" hasCustomPrompt="1"/>
          </p:nvPr>
        </p:nvSpPr>
        <p:spPr>
          <a:xfrm>
            <a:off x="335360" y="1268768"/>
            <a:ext cx="11521280" cy="4855007"/>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C845C680-D108-E640-80EA-81BC37A566B7}" type="datetime1">
              <a:rPr lang="en-US" smtClean="0"/>
              <a:t>18. 10. 15.</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is-IS" smtClean="0"/>
              <a:t>DI4R 2018</a:t>
            </a:r>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335360" y="6376258"/>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a16="http://schemas.microsoft.com/office/drawing/2014/main" xmlns="" id="{833973A6-C1BB-1043-8DAC-B993CBB6D983}"/>
              </a:ext>
            </a:extLst>
          </p:cNvPr>
          <p:cNvSpPr/>
          <p:nvPr userDrawn="1"/>
        </p:nvSpPr>
        <p:spPr>
          <a:xfrm>
            <a:off x="11266784" y="6381343"/>
            <a:ext cx="589856"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6" name="Rettangolo 25"/>
          <p:cNvSpPr>
            <a:spLocks/>
          </p:cNvSpPr>
          <p:nvPr userDrawn="1"/>
        </p:nvSpPr>
        <p:spPr>
          <a:xfrm>
            <a:off x="6714449" y="-3"/>
            <a:ext cx="1738195" cy="56608"/>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10504882" y="-2404"/>
            <a:ext cx="1523817" cy="45719"/>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8508623" y="0"/>
            <a:ext cx="2135276" cy="51318"/>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80" y="-3"/>
            <a:ext cx="858151" cy="51321"/>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2" name="Immagine 1">
            <a:extLst>
              <a:ext uri="{FF2B5EF4-FFF2-40B4-BE49-F238E27FC236}">
                <a16:creationId xmlns:a16="http://schemas.microsoft.com/office/drawing/2014/main" xmlns="" id="{A01731E7-CB9A-4E4D-834D-37ACDE4D9799}"/>
              </a:ext>
            </a:extLst>
          </p:cNvPr>
          <p:cNvPicPr>
            <a:picLocks noChangeAspect="1"/>
          </p:cNvPicPr>
          <p:nvPr userDrawn="1"/>
        </p:nvPicPr>
        <p:blipFill>
          <a:blip r:embed="rId3"/>
          <a:stretch>
            <a:fillRect/>
          </a:stretch>
        </p:blipFill>
        <p:spPr>
          <a:xfrm>
            <a:off x="-180" y="6813550"/>
            <a:ext cx="12192000" cy="44450"/>
          </a:xfrm>
          <a:prstGeom prst="rect">
            <a:avLst/>
          </a:prstGeom>
        </p:spPr>
      </p:pic>
      <p:sp>
        <p:nvSpPr>
          <p:cNvPr id="15" name="Segnaposto testo 3">
            <a:extLst>
              <a:ext uri="{FF2B5EF4-FFF2-40B4-BE49-F238E27FC236}">
                <a16:creationId xmlns:a16="http://schemas.microsoft.com/office/drawing/2014/main" xmlns="" id="{CB6AB942-1F6F-D740-9623-04930E39D576}"/>
              </a:ext>
            </a:extLst>
          </p:cNvPr>
          <p:cNvSpPr>
            <a:spLocks noGrp="1"/>
          </p:cNvSpPr>
          <p:nvPr>
            <p:ph type="body" sz="quarter" idx="14" hasCustomPrompt="1"/>
          </p:nvPr>
        </p:nvSpPr>
        <p:spPr>
          <a:xfrm>
            <a:off x="3882239" y="260500"/>
            <a:ext cx="7974404"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4086765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Title &amp; Content">
    <p:spTree>
      <p:nvGrpSpPr>
        <p:cNvPr id="1" name=""/>
        <p:cNvGrpSpPr/>
        <p:nvPr/>
      </p:nvGrpSpPr>
      <p:grpSpPr>
        <a:xfrm>
          <a:off x="0" y="0"/>
          <a:ext cx="0" cy="0"/>
          <a:chOff x="0" y="0"/>
          <a:chExt cx="0" cy="0"/>
        </a:xfrm>
      </p:grpSpPr>
      <p:sp>
        <p:nvSpPr>
          <p:cNvPr id="23" name="Slide Number Placeholder 5">
            <a:extLst>
              <a:ext uri="{FF2B5EF4-FFF2-40B4-BE49-F238E27FC236}">
                <a16:creationId xmlns="" xmlns:a16="http://schemas.microsoft.com/office/drawing/2014/main" id="{B77B2A9D-5C2F-4A5C-83AC-2A23BED551CC}"/>
              </a:ext>
            </a:extLst>
          </p:cNvPr>
          <p:cNvSpPr>
            <a:spLocks noGrp="1"/>
          </p:cNvSpPr>
          <p:nvPr>
            <p:ph type="sldNum" sz="quarter" idx="12"/>
          </p:nvPr>
        </p:nvSpPr>
        <p:spPr>
          <a:xfrm>
            <a:off x="8737600" y="6381328"/>
            <a:ext cx="311904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3" name="Content Placeholder 2"/>
          <p:cNvSpPr>
            <a:spLocks noGrp="1"/>
          </p:cNvSpPr>
          <p:nvPr>
            <p:ph idx="1" hasCustomPrompt="1"/>
          </p:nvPr>
        </p:nvSpPr>
        <p:spPr>
          <a:xfrm>
            <a:off x="335360" y="1268768"/>
            <a:ext cx="11521280" cy="4855007"/>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18. 10. 15.</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335360" y="6376258"/>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 xmlns:a16="http://schemas.microsoft.com/office/drawing/2014/main" id="{833973A6-C1BB-1043-8DAC-B993CBB6D983}"/>
              </a:ext>
            </a:extLst>
          </p:cNvPr>
          <p:cNvSpPr/>
          <p:nvPr userDrawn="1"/>
        </p:nvSpPr>
        <p:spPr>
          <a:xfrm>
            <a:off x="11266784" y="6381343"/>
            <a:ext cx="589856"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6" name="Rettangolo 25"/>
          <p:cNvSpPr>
            <a:spLocks/>
          </p:cNvSpPr>
          <p:nvPr userDrawn="1"/>
        </p:nvSpPr>
        <p:spPr>
          <a:xfrm>
            <a:off x="6714449" y="-3"/>
            <a:ext cx="1738195" cy="56608"/>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10504882" y="-2404"/>
            <a:ext cx="1523817" cy="45719"/>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8508623" y="0"/>
            <a:ext cx="2135276" cy="51318"/>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80" y="-3"/>
            <a:ext cx="858151" cy="51321"/>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2" name="Immagine 1">
            <a:extLst>
              <a:ext uri="{FF2B5EF4-FFF2-40B4-BE49-F238E27FC236}">
                <a16:creationId xmlns="" xmlns:a16="http://schemas.microsoft.com/office/drawing/2014/main" id="{A01731E7-CB9A-4E4D-834D-37ACDE4D9799}"/>
              </a:ext>
            </a:extLst>
          </p:cNvPr>
          <p:cNvPicPr>
            <a:picLocks noChangeAspect="1"/>
          </p:cNvPicPr>
          <p:nvPr userDrawn="1"/>
        </p:nvPicPr>
        <p:blipFill>
          <a:blip r:embed="rId3"/>
          <a:stretch>
            <a:fillRect/>
          </a:stretch>
        </p:blipFill>
        <p:spPr>
          <a:xfrm>
            <a:off x="-180" y="6813550"/>
            <a:ext cx="12192000" cy="44450"/>
          </a:xfrm>
          <a:prstGeom prst="rect">
            <a:avLst/>
          </a:prstGeom>
        </p:spPr>
      </p:pic>
      <p:sp>
        <p:nvSpPr>
          <p:cNvPr id="15" name="Segnaposto testo 3">
            <a:extLst>
              <a:ext uri="{FF2B5EF4-FFF2-40B4-BE49-F238E27FC236}">
                <a16:creationId xmlns="" xmlns:a16="http://schemas.microsoft.com/office/drawing/2014/main" id="{CB6AB942-1F6F-D740-9623-04930E39D576}"/>
              </a:ext>
            </a:extLst>
          </p:cNvPr>
          <p:cNvSpPr>
            <a:spLocks noGrp="1"/>
          </p:cNvSpPr>
          <p:nvPr>
            <p:ph type="body" sz="quarter" idx="14" hasCustomPrompt="1"/>
          </p:nvPr>
        </p:nvSpPr>
        <p:spPr>
          <a:xfrm>
            <a:off x="3882239" y="260500"/>
            <a:ext cx="7974404"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2129214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mp; Content">
  <p:cSld name="6_Title &amp; Content">
    <p:spTree>
      <p:nvGrpSpPr>
        <p:cNvPr id="1" name="Shape 26"/>
        <p:cNvGrpSpPr/>
        <p:nvPr/>
      </p:nvGrpSpPr>
      <p:grpSpPr>
        <a:xfrm>
          <a:off x="0" y="0"/>
          <a:ext cx="0" cy="0"/>
          <a:chOff x="0" y="0"/>
          <a:chExt cx="0" cy="0"/>
        </a:xfrm>
      </p:grpSpPr>
      <p:sp>
        <p:nvSpPr>
          <p:cNvPr id="27" name="Google Shape;27;p3"/>
          <p:cNvSpPr txBox="1">
            <a:spLocks noGrp="1"/>
          </p:cNvSpPr>
          <p:nvPr>
            <p:ph type="sldNum" idx="12"/>
          </p:nvPr>
        </p:nvSpPr>
        <p:spPr>
          <a:xfrm>
            <a:off x="8737600" y="6381328"/>
            <a:ext cx="3119040" cy="288032"/>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975" b="0" i="0">
                <a:solidFill>
                  <a:schemeClr val="dk1"/>
                </a:solidFill>
                <a:latin typeface="Calibri"/>
                <a:ea typeface="Calibri"/>
                <a:cs typeface="Calibri"/>
                <a:sym typeface="Calibri"/>
              </a:defRPr>
            </a:lvl1pPr>
            <a:lvl2pPr marL="0" marR="0" lvl="1" indent="0" algn="r" rtl="0">
              <a:spcBef>
                <a:spcPts val="0"/>
              </a:spcBef>
              <a:buNone/>
              <a:defRPr sz="975" b="0" i="0">
                <a:solidFill>
                  <a:schemeClr val="dk1"/>
                </a:solidFill>
                <a:latin typeface="Calibri"/>
                <a:ea typeface="Calibri"/>
                <a:cs typeface="Calibri"/>
                <a:sym typeface="Calibri"/>
              </a:defRPr>
            </a:lvl2pPr>
            <a:lvl3pPr marL="0" marR="0" lvl="2" indent="0" algn="r" rtl="0">
              <a:spcBef>
                <a:spcPts val="0"/>
              </a:spcBef>
              <a:buNone/>
              <a:defRPr sz="975" b="0" i="0">
                <a:solidFill>
                  <a:schemeClr val="dk1"/>
                </a:solidFill>
                <a:latin typeface="Calibri"/>
                <a:ea typeface="Calibri"/>
                <a:cs typeface="Calibri"/>
                <a:sym typeface="Calibri"/>
              </a:defRPr>
            </a:lvl3pPr>
            <a:lvl4pPr marL="0" marR="0" lvl="3" indent="0" algn="r" rtl="0">
              <a:spcBef>
                <a:spcPts val="0"/>
              </a:spcBef>
              <a:buNone/>
              <a:defRPr sz="975" b="0" i="0">
                <a:solidFill>
                  <a:schemeClr val="dk1"/>
                </a:solidFill>
                <a:latin typeface="Calibri"/>
                <a:ea typeface="Calibri"/>
                <a:cs typeface="Calibri"/>
                <a:sym typeface="Calibri"/>
              </a:defRPr>
            </a:lvl4pPr>
            <a:lvl5pPr marL="0" marR="0" lvl="4" indent="0" algn="r" rtl="0">
              <a:spcBef>
                <a:spcPts val="0"/>
              </a:spcBef>
              <a:buNone/>
              <a:defRPr sz="975" b="0" i="0">
                <a:solidFill>
                  <a:schemeClr val="dk1"/>
                </a:solidFill>
                <a:latin typeface="Calibri"/>
                <a:ea typeface="Calibri"/>
                <a:cs typeface="Calibri"/>
                <a:sym typeface="Calibri"/>
              </a:defRPr>
            </a:lvl5pPr>
            <a:lvl6pPr marL="0" marR="0" lvl="5" indent="0" algn="r" rtl="0">
              <a:spcBef>
                <a:spcPts val="0"/>
              </a:spcBef>
              <a:buNone/>
              <a:defRPr sz="975" b="0" i="0">
                <a:solidFill>
                  <a:schemeClr val="dk1"/>
                </a:solidFill>
                <a:latin typeface="Calibri"/>
                <a:ea typeface="Calibri"/>
                <a:cs typeface="Calibri"/>
                <a:sym typeface="Calibri"/>
              </a:defRPr>
            </a:lvl6pPr>
            <a:lvl7pPr marL="0" marR="0" lvl="6" indent="0" algn="r" rtl="0">
              <a:spcBef>
                <a:spcPts val="0"/>
              </a:spcBef>
              <a:buNone/>
              <a:defRPr sz="975" b="0" i="0">
                <a:solidFill>
                  <a:schemeClr val="dk1"/>
                </a:solidFill>
                <a:latin typeface="Calibri"/>
                <a:ea typeface="Calibri"/>
                <a:cs typeface="Calibri"/>
                <a:sym typeface="Calibri"/>
              </a:defRPr>
            </a:lvl7pPr>
            <a:lvl8pPr marL="0" marR="0" lvl="7" indent="0" algn="r" rtl="0">
              <a:spcBef>
                <a:spcPts val="0"/>
              </a:spcBef>
              <a:buNone/>
              <a:defRPr sz="975" b="0" i="0">
                <a:solidFill>
                  <a:schemeClr val="dk1"/>
                </a:solidFill>
                <a:latin typeface="Calibri"/>
                <a:ea typeface="Calibri"/>
                <a:cs typeface="Calibri"/>
                <a:sym typeface="Calibri"/>
              </a:defRPr>
            </a:lvl8pPr>
            <a:lvl9pPr marL="0" marR="0" lvl="8" indent="0" algn="r" rtl="0">
              <a:spcBef>
                <a:spcPts val="0"/>
              </a:spcBef>
              <a:buNone/>
              <a:defRPr sz="975" b="0" i="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
          <p:cNvSpPr txBox="1">
            <a:spLocks noGrp="1"/>
          </p:cNvSpPr>
          <p:nvPr>
            <p:ph type="body" idx="1"/>
          </p:nvPr>
        </p:nvSpPr>
        <p:spPr>
          <a:xfrm>
            <a:off x="335360" y="1268768"/>
            <a:ext cx="11521280" cy="4855007"/>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3C3C3C"/>
              </a:buClr>
              <a:buSzPts val="2800"/>
              <a:buFont typeface="Arial"/>
              <a:buChar char="•"/>
              <a:defRPr sz="2800" b="0" i="0" u="none" strike="noStrike" cap="none">
                <a:solidFill>
                  <a:srgbClr val="3C3C3C"/>
                </a:solidFill>
                <a:latin typeface="Calibri"/>
                <a:ea typeface="Calibri"/>
                <a:cs typeface="Calibri"/>
                <a:sym typeface="Calibri"/>
              </a:defRPr>
            </a:lvl1pPr>
            <a:lvl2pPr marL="914400" marR="0" lvl="1" indent="-377190" algn="l" rtl="0">
              <a:spcBef>
                <a:spcPts val="520"/>
              </a:spcBef>
              <a:spcAft>
                <a:spcPts val="0"/>
              </a:spcAft>
              <a:buClr>
                <a:srgbClr val="3C3C3C"/>
              </a:buClr>
              <a:buSzPts val="2340"/>
              <a:buFont typeface="Calibri"/>
              <a:buChar char="-"/>
              <a:defRPr sz="2600" b="0" i="0" u="none" strike="noStrike" cap="none">
                <a:solidFill>
                  <a:srgbClr val="3C3C3C"/>
                </a:solidFill>
                <a:latin typeface="Calibri"/>
                <a:ea typeface="Calibri"/>
                <a:cs typeface="Calibri"/>
                <a:sym typeface="Calibri"/>
              </a:defRPr>
            </a:lvl2pPr>
            <a:lvl3pPr marL="1371600" marR="0" lvl="2" indent="-350519" algn="l" rtl="0">
              <a:spcBef>
                <a:spcPts val="480"/>
              </a:spcBef>
              <a:spcAft>
                <a:spcPts val="0"/>
              </a:spcAft>
              <a:buClr>
                <a:srgbClr val="3C3C3C"/>
              </a:buClr>
              <a:buSzPts val="1920"/>
              <a:buFont typeface="Noto Sans Symbols"/>
              <a:buChar char="▪"/>
              <a:defRPr sz="2400" b="0" i="0" u="none" strike="noStrike" cap="none">
                <a:solidFill>
                  <a:srgbClr val="3C3C3C"/>
                </a:solidFill>
                <a:latin typeface="Calibri"/>
                <a:ea typeface="Calibri"/>
                <a:cs typeface="Calibri"/>
                <a:sym typeface="Calibri"/>
              </a:defRPr>
            </a:lvl3pPr>
            <a:lvl4pPr marL="1828800" marR="0" lvl="3" indent="-353060" algn="l" rtl="0">
              <a:lnSpc>
                <a:spcPct val="100000"/>
              </a:lnSpc>
              <a:spcBef>
                <a:spcPts val="560"/>
              </a:spcBef>
              <a:spcAft>
                <a:spcPts val="0"/>
              </a:spcAft>
              <a:buClr>
                <a:srgbClr val="3C3C3C"/>
              </a:buClr>
              <a:buSzPts val="1960"/>
              <a:buFont typeface="Calibri"/>
              <a:buChar char="-"/>
              <a:defRPr sz="2800" b="0" i="0" u="none" strike="noStrike" cap="none">
                <a:solidFill>
                  <a:srgbClr val="3C3C3C"/>
                </a:solidFill>
                <a:latin typeface="Calibri"/>
                <a:ea typeface="Calibri"/>
                <a:cs typeface="Calibri"/>
                <a:sym typeface="Calibri"/>
              </a:defRPr>
            </a:lvl4pPr>
            <a:lvl5pPr marL="2286000" marR="0" lvl="4" indent="-228600" algn="l" rtl="0">
              <a:lnSpc>
                <a:spcPct val="100000"/>
              </a:lnSpc>
              <a:spcBef>
                <a:spcPts val="560"/>
              </a:spcBef>
              <a:spcAft>
                <a:spcPts val="0"/>
              </a:spcAft>
              <a:buClr>
                <a:srgbClr val="3C3C3C"/>
              </a:buClr>
              <a:buSzPts val="2240"/>
              <a:buFont typeface="Arial"/>
              <a:buNone/>
              <a:defRPr sz="2800" b="0" i="0" u="none" strike="noStrike" cap="none">
                <a:solidFill>
                  <a:srgbClr val="3C3C3C"/>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9" name="Google Shape;29;p3"/>
          <p:cNvSpPr txBox="1">
            <a:spLocks noGrp="1"/>
          </p:cNvSpPr>
          <p:nvPr>
            <p:ph type="dt" idx="10"/>
          </p:nvPr>
        </p:nvSpPr>
        <p:spPr>
          <a:xfrm>
            <a:off x="335360" y="6381328"/>
            <a:ext cx="2844800" cy="2880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980" b="0" i="0">
                <a:solidFill>
                  <a:srgbClr val="3C3C3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06E523F1-2C07-2D43-A923-489D0E829709}" type="datetime1">
              <a:rPr lang="en-US" smtClean="0"/>
              <a:t>18. 10. 15.</a:t>
            </a:fld>
            <a:endParaRPr/>
          </a:p>
        </p:txBody>
      </p:sp>
      <p:sp>
        <p:nvSpPr>
          <p:cNvPr id="30" name="Google Shape;30;p3"/>
          <p:cNvSpPr txBox="1">
            <a:spLocks noGrp="1"/>
          </p:cNvSpPr>
          <p:nvPr>
            <p:ph type="ftr" idx="11"/>
          </p:nvPr>
        </p:nvSpPr>
        <p:spPr>
          <a:xfrm>
            <a:off x="4165600" y="6381328"/>
            <a:ext cx="3860800" cy="2880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980" b="0" i="0">
                <a:solidFill>
                  <a:srgbClr val="3C3C3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is-IS" smtClean="0"/>
              <a:t>DI4R 2018</a:t>
            </a:r>
            <a:endParaRPr/>
          </a:p>
        </p:txBody>
      </p:sp>
      <p:cxnSp>
        <p:nvCxnSpPr>
          <p:cNvPr id="31" name="Google Shape;31;p3"/>
          <p:cNvCxnSpPr/>
          <p:nvPr/>
        </p:nvCxnSpPr>
        <p:spPr>
          <a:xfrm rot="10800000">
            <a:off x="335359" y="6376258"/>
            <a:ext cx="11521280" cy="5085"/>
          </a:xfrm>
          <a:prstGeom prst="straightConnector1">
            <a:avLst/>
          </a:prstGeom>
          <a:noFill/>
          <a:ln w="12700" cap="flat" cmpd="sng">
            <a:solidFill>
              <a:srgbClr val="1D2F45"/>
            </a:solidFill>
            <a:prstDash val="solid"/>
            <a:round/>
            <a:headEnd type="none" w="sm" len="sm"/>
            <a:tailEnd type="none" w="sm" len="sm"/>
          </a:ln>
        </p:spPr>
      </p:cxnSp>
      <p:sp>
        <p:nvSpPr>
          <p:cNvPr id="32" name="Google Shape;32;p3"/>
          <p:cNvSpPr/>
          <p:nvPr/>
        </p:nvSpPr>
        <p:spPr>
          <a:xfrm>
            <a:off x="11266784" y="6381343"/>
            <a:ext cx="589856" cy="293117"/>
          </a:xfrm>
          <a:prstGeom prst="rect">
            <a:avLst/>
          </a:prstGeom>
          <a:solidFill>
            <a:srgbClr val="1D2F45">
              <a:alpha val="2588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A5A5A5"/>
              </a:solidFill>
              <a:latin typeface="Calibri"/>
              <a:ea typeface="Calibri"/>
              <a:cs typeface="Calibri"/>
              <a:sym typeface="Calibri"/>
            </a:endParaRPr>
          </a:p>
        </p:txBody>
      </p:sp>
      <p:sp>
        <p:nvSpPr>
          <p:cNvPr id="33" name="Google Shape;33;p3"/>
          <p:cNvSpPr/>
          <p:nvPr/>
        </p:nvSpPr>
        <p:spPr>
          <a:xfrm>
            <a:off x="6714449" y="-3"/>
            <a:ext cx="1738195" cy="56608"/>
          </a:xfrm>
          <a:prstGeom prst="rect">
            <a:avLst/>
          </a:prstGeom>
          <a:solidFill>
            <a:srgbClr val="1C30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4" name="Google Shape;34;p3"/>
          <p:cNvSpPr/>
          <p:nvPr/>
        </p:nvSpPr>
        <p:spPr>
          <a:xfrm>
            <a:off x="10504882" y="-2404"/>
            <a:ext cx="1523817" cy="45719"/>
          </a:xfrm>
          <a:prstGeom prst="rect">
            <a:avLst/>
          </a:prstGeom>
          <a:solidFill>
            <a:srgbClr val="75A5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5" name="Google Shape;35;p3"/>
          <p:cNvSpPr/>
          <p:nvPr/>
        </p:nvSpPr>
        <p:spPr>
          <a:xfrm>
            <a:off x="8508623" y="0"/>
            <a:ext cx="2135276" cy="51318"/>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6" name="Google Shape;36;p3"/>
          <p:cNvSpPr/>
          <p:nvPr/>
        </p:nvSpPr>
        <p:spPr>
          <a:xfrm>
            <a:off x="-180" y="-3"/>
            <a:ext cx="858151" cy="51321"/>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37" name="Google Shape;37;p3"/>
          <p:cNvPicPr preferRelativeResize="0"/>
          <p:nvPr/>
        </p:nvPicPr>
        <p:blipFill rotWithShape="1">
          <a:blip r:embed="rId2">
            <a:alphaModFix/>
          </a:blip>
          <a:srcRect/>
          <a:stretch/>
        </p:blipFill>
        <p:spPr>
          <a:xfrm>
            <a:off x="-180" y="6813550"/>
            <a:ext cx="12192000" cy="44450"/>
          </a:xfrm>
          <a:prstGeom prst="rect">
            <a:avLst/>
          </a:prstGeom>
          <a:noFill/>
          <a:ln>
            <a:noFill/>
          </a:ln>
        </p:spPr>
      </p:pic>
      <p:sp>
        <p:nvSpPr>
          <p:cNvPr id="38" name="Google Shape;38;p3"/>
          <p:cNvSpPr txBox="1">
            <a:spLocks noGrp="1"/>
          </p:cNvSpPr>
          <p:nvPr>
            <p:ph type="title"/>
          </p:nvPr>
        </p:nvSpPr>
        <p:spPr>
          <a:xfrm>
            <a:off x="3882233" y="131650"/>
            <a:ext cx="6887200" cy="621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640"/>
              </a:spcBef>
              <a:spcAft>
                <a:spcPts val="0"/>
              </a:spcAft>
              <a:buNone/>
              <a:defRPr sz="3200" b="1">
                <a:solidFill>
                  <a:srgbClr val="1C3046"/>
                </a:solidFill>
                <a:latin typeface="Calibri"/>
                <a:ea typeface="Calibri"/>
                <a:cs typeface="Calibri"/>
                <a:sym typeface="Calibri"/>
              </a:defRPr>
            </a:lvl1pPr>
            <a:lvl2pPr lvl="1">
              <a:spcBef>
                <a:spcPts val="0"/>
              </a:spcBef>
              <a:spcAft>
                <a:spcPts val="0"/>
              </a:spcAft>
              <a:buNone/>
              <a:defRPr sz="3200" b="1">
                <a:latin typeface="Calibri"/>
                <a:ea typeface="Calibri"/>
                <a:cs typeface="Calibri"/>
                <a:sym typeface="Calibri"/>
              </a:defRPr>
            </a:lvl2pPr>
            <a:lvl3pPr lvl="2">
              <a:spcBef>
                <a:spcPts val="0"/>
              </a:spcBef>
              <a:spcAft>
                <a:spcPts val="0"/>
              </a:spcAft>
              <a:buNone/>
              <a:defRPr sz="3200" b="1">
                <a:latin typeface="Calibri"/>
                <a:ea typeface="Calibri"/>
                <a:cs typeface="Calibri"/>
                <a:sym typeface="Calibri"/>
              </a:defRPr>
            </a:lvl3pPr>
            <a:lvl4pPr lvl="3">
              <a:spcBef>
                <a:spcPts val="0"/>
              </a:spcBef>
              <a:spcAft>
                <a:spcPts val="0"/>
              </a:spcAft>
              <a:buNone/>
              <a:defRPr sz="3200" b="1">
                <a:latin typeface="Calibri"/>
                <a:ea typeface="Calibri"/>
                <a:cs typeface="Calibri"/>
                <a:sym typeface="Calibri"/>
              </a:defRPr>
            </a:lvl4pPr>
            <a:lvl5pPr lvl="4">
              <a:spcBef>
                <a:spcPts val="0"/>
              </a:spcBef>
              <a:spcAft>
                <a:spcPts val="0"/>
              </a:spcAft>
              <a:buNone/>
              <a:defRPr sz="3200" b="1">
                <a:latin typeface="Calibri"/>
                <a:ea typeface="Calibri"/>
                <a:cs typeface="Calibri"/>
                <a:sym typeface="Calibri"/>
              </a:defRPr>
            </a:lvl5pPr>
            <a:lvl6pPr lvl="5">
              <a:spcBef>
                <a:spcPts val="0"/>
              </a:spcBef>
              <a:spcAft>
                <a:spcPts val="0"/>
              </a:spcAft>
              <a:buNone/>
              <a:defRPr sz="3200" b="1">
                <a:latin typeface="Calibri"/>
                <a:ea typeface="Calibri"/>
                <a:cs typeface="Calibri"/>
                <a:sym typeface="Calibri"/>
              </a:defRPr>
            </a:lvl6pPr>
            <a:lvl7pPr lvl="6">
              <a:spcBef>
                <a:spcPts val="0"/>
              </a:spcBef>
              <a:spcAft>
                <a:spcPts val="0"/>
              </a:spcAft>
              <a:buNone/>
              <a:defRPr sz="3200" b="1">
                <a:latin typeface="Calibri"/>
                <a:ea typeface="Calibri"/>
                <a:cs typeface="Calibri"/>
                <a:sym typeface="Calibri"/>
              </a:defRPr>
            </a:lvl7pPr>
            <a:lvl8pPr lvl="7">
              <a:spcBef>
                <a:spcPts val="0"/>
              </a:spcBef>
              <a:spcAft>
                <a:spcPts val="0"/>
              </a:spcAft>
              <a:buNone/>
              <a:defRPr sz="3200" b="1">
                <a:latin typeface="Calibri"/>
                <a:ea typeface="Calibri"/>
                <a:cs typeface="Calibri"/>
                <a:sym typeface="Calibri"/>
              </a:defRPr>
            </a:lvl8pPr>
            <a:lvl9pPr lvl="8">
              <a:spcBef>
                <a:spcPts val="0"/>
              </a:spcBef>
              <a:spcAft>
                <a:spcPts val="0"/>
              </a:spcAft>
              <a:buNone/>
              <a:defRPr sz="3200" b="1">
                <a:latin typeface="Calibri"/>
                <a:ea typeface="Calibri"/>
                <a:cs typeface="Calibri"/>
                <a:sym typeface="Calibri"/>
              </a:defRPr>
            </a:lvl9pPr>
          </a:lstStyle>
          <a:p>
            <a:endParaRPr/>
          </a:p>
        </p:txBody>
      </p:sp>
    </p:spTree>
    <p:extLst>
      <p:ext uri="{BB962C8B-B14F-4D97-AF65-F5344CB8AC3E}">
        <p14:creationId xmlns:p14="http://schemas.microsoft.com/office/powerpoint/2010/main" val="4293444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11414248" y="6376253"/>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335360" y="1268768"/>
            <a:ext cx="1152128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950" b="0" i="0">
                <a:solidFill>
                  <a:schemeClr val="tx1">
                    <a:lumMod val="75000"/>
                  </a:schemeClr>
                </a:solidFill>
                <a:latin typeface="Calibri" panose="020F0502020204030204" pitchFamily="34" charset="0"/>
                <a:ea typeface="Source Sans Pro" charset="0"/>
                <a:cs typeface="Calibri" panose="020F0502020204030204" pitchFamily="34" charset="0"/>
              </a:defRPr>
            </a:lvl1pPr>
          </a:lstStyle>
          <a:p>
            <a:r>
              <a:rPr lang="en-US"/>
              <a:t>10/10/2018</a:t>
            </a:r>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950" b="0" i="0">
                <a:solidFill>
                  <a:schemeClr val="tx1">
                    <a:lumMod val="75000"/>
                  </a:schemeClr>
                </a:solidFill>
                <a:latin typeface="Calibri" panose="020F0502020204030204" pitchFamily="34" charset="0"/>
                <a:ea typeface="Source Sans Pro" charset="0"/>
                <a:cs typeface="Calibri" panose="020F0502020204030204" pitchFamily="34" charset="0"/>
              </a:defRPr>
            </a:lvl1pPr>
          </a:lstStyle>
          <a:p>
            <a:r>
              <a:rPr lang="en-US"/>
              <a:t>DI4R</a:t>
            </a:r>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335360" y="6376256"/>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8737600" y="6381328"/>
            <a:ext cx="3119040" cy="288032"/>
          </a:xfrm>
          <a:prstGeom prst="rect">
            <a:avLst/>
          </a:prstGeom>
        </p:spPr>
        <p:txBody>
          <a:bodyPr/>
          <a:lstStyle>
            <a:lvl1pPr algn="r">
              <a:defRPr sz="950" b="0" i="0">
                <a:solidFill>
                  <a:schemeClr val="tx1">
                    <a:lumMod val="75000"/>
                  </a:schemeClr>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4152618" y="0"/>
            <a:ext cx="151136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7920211" y="0"/>
            <a:ext cx="422329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11202275" y="0"/>
            <a:ext cx="996844"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2543607" y="0"/>
            <a:ext cx="1354740"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9552385" y="0"/>
            <a:ext cx="173819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6960105" y="0"/>
            <a:ext cx="1523817"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701966" y="-2"/>
            <a:ext cx="841647"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857971"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3454403"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663980" y="0"/>
            <a:ext cx="14033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9810659" y="0"/>
            <a:ext cx="221780"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80" y="-2"/>
            <a:ext cx="85815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35" name="Immagine 34">
            <a:extLst>
              <a:ext uri="{FF2B5EF4-FFF2-40B4-BE49-F238E27FC236}">
                <a16:creationId xmlns:a16="http://schemas.microsoft.com/office/drawing/2014/main" xmlns="" id="{2C34C010-9376-654D-A867-B52581D105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04" y="120788"/>
            <a:ext cx="2808312" cy="754672"/>
          </a:xfrm>
          <a:prstGeom prst="rect">
            <a:avLst/>
          </a:prstGeom>
        </p:spPr>
      </p:pic>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4"/>
          <a:stretch>
            <a:fillRect/>
          </a:stretch>
        </p:blipFill>
        <p:spPr>
          <a:xfrm>
            <a:off x="0" y="6826227"/>
            <a:ext cx="12192000" cy="31783"/>
          </a:xfrm>
          <a:prstGeom prst="rect">
            <a:avLst/>
          </a:prstGeom>
        </p:spPr>
      </p:pic>
      <p:sp>
        <p:nvSpPr>
          <p:cNvPr id="4" name="Segnaposto contenuto 3">
            <a:extLst>
              <a:ext uri="{FF2B5EF4-FFF2-40B4-BE49-F238E27FC236}">
                <a16:creationId xmlns:a16="http://schemas.microsoft.com/office/drawing/2014/main" xmlns="" id="{439E1B6A-7D11-E849-A590-8111F721B393}"/>
              </a:ext>
            </a:extLst>
          </p:cNvPr>
          <p:cNvSpPr>
            <a:spLocks noGrp="1"/>
          </p:cNvSpPr>
          <p:nvPr>
            <p:ph sz="quarter" idx="13" hasCustomPrompt="1"/>
          </p:nvPr>
        </p:nvSpPr>
        <p:spPr>
          <a:xfrm>
            <a:off x="3221037" y="192857"/>
            <a:ext cx="8635603" cy="823430"/>
          </a:xfrm>
          <a:prstGeom prst="rect">
            <a:avLst/>
          </a:prstGeom>
        </p:spPr>
        <p:txBody>
          <a:bodyPr>
            <a:normAutofit/>
          </a:bodyPr>
          <a:lstStyle>
            <a:lvl1pPr marL="0" indent="0">
              <a:buNone/>
              <a:defRPr b="1">
                <a:solidFill>
                  <a:srgbClr val="1C3046"/>
                </a:solidFill>
              </a:defRPr>
            </a:lvl1pPr>
          </a:lstStyle>
          <a:p>
            <a:pPr lvl="0"/>
            <a:r>
              <a:rPr lang="it-IT" dirty="0"/>
              <a:t>Click </a:t>
            </a:r>
            <a:r>
              <a:rPr lang="it-IT" dirty="0" err="1"/>
              <a:t>here</a:t>
            </a:r>
            <a:r>
              <a:rPr lang="it-IT" dirty="0"/>
              <a:t> to </a:t>
            </a:r>
            <a:r>
              <a:rPr lang="it-IT" dirty="0" err="1"/>
              <a:t>add</a:t>
            </a:r>
            <a:r>
              <a:rPr lang="it-IT" dirty="0"/>
              <a:t> </a:t>
            </a:r>
            <a:r>
              <a:rPr lang="it-IT" dirty="0" err="1"/>
              <a:t>title</a:t>
            </a:r>
            <a:endParaRPr lang="en-GB" dirty="0"/>
          </a:p>
        </p:txBody>
      </p:sp>
    </p:spTree>
    <p:extLst>
      <p:ext uri="{BB962C8B-B14F-4D97-AF65-F5344CB8AC3E}">
        <p14:creationId xmlns:p14="http://schemas.microsoft.com/office/powerpoint/2010/main" val="2604935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olo e contenuto">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04247"/>
            <a:ext cx="2844800" cy="365125"/>
          </a:xfrm>
          <a:prstGeom prst="rect">
            <a:avLst/>
          </a:prstGeom>
        </p:spPr>
        <p:txBody>
          <a:bodyPr/>
          <a:lstStyle>
            <a:lvl1pPr>
              <a:defRPr sz="1300" b="0" i="0">
                <a:solidFill>
                  <a:schemeClr val="tx1">
                    <a:lumMod val="75000"/>
                  </a:schemeClr>
                </a:solidFill>
                <a:latin typeface="Alte DIN 1451 Mittelschrift" panose="020B0603020202020204" pitchFamily="34" charset="0"/>
                <a:ea typeface="Open Sans" charset="0"/>
                <a:cs typeface="Open Sans" charset="0"/>
              </a:defRPr>
            </a:lvl1pPr>
          </a:lstStyle>
          <a:p>
            <a:fld id="{1D8BD707-D9CF-40AE-B4C6-C98DA3205C09}" type="datetimeFigureOut">
              <a:rPr lang="en-US" smtClean="0"/>
              <a:pPr/>
              <a:t>18. 10. 15.</a:t>
            </a:fld>
            <a:endParaRPr lang="en-US" dirty="0"/>
          </a:p>
        </p:txBody>
      </p:sp>
      <p:sp>
        <p:nvSpPr>
          <p:cNvPr id="5" name="Footer Placeholder 4"/>
          <p:cNvSpPr>
            <a:spLocks noGrp="1"/>
          </p:cNvSpPr>
          <p:nvPr>
            <p:ph type="ftr" sz="quarter" idx="11"/>
          </p:nvPr>
        </p:nvSpPr>
        <p:spPr>
          <a:xfrm>
            <a:off x="4165600" y="6304247"/>
            <a:ext cx="3860800" cy="365125"/>
          </a:xfrm>
          <a:prstGeom prst="rect">
            <a:avLst/>
          </a:prstGeom>
        </p:spPr>
        <p:txBody>
          <a:bodyPr/>
          <a:lstStyle>
            <a:lvl1pPr>
              <a:defRPr sz="1300" b="0" i="0">
                <a:solidFill>
                  <a:schemeClr val="tx1">
                    <a:lumMod val="75000"/>
                  </a:schemeClr>
                </a:solidFill>
                <a:latin typeface="Alte DIN 1451 Mittelschrift" panose="020B0603020202020204" pitchFamily="34" charset="0"/>
                <a:ea typeface="Open Sans" charset="0"/>
                <a:cs typeface="Open Sans" charset="0"/>
              </a:defRPr>
            </a:lvl1pPr>
          </a:lstStyle>
          <a:p>
            <a:r>
              <a:rPr lang="en-US"/>
              <a:t>Footer</a:t>
            </a:r>
            <a:endParaRPr lang="en-US" dirty="0"/>
          </a:p>
        </p:txBody>
      </p:sp>
      <p:sp>
        <p:nvSpPr>
          <p:cNvPr id="6" name="Slide Number Placeholder 5"/>
          <p:cNvSpPr>
            <a:spLocks noGrp="1"/>
          </p:cNvSpPr>
          <p:nvPr>
            <p:ph type="sldNum" sz="quarter" idx="12"/>
          </p:nvPr>
        </p:nvSpPr>
        <p:spPr>
          <a:xfrm>
            <a:off x="8737600" y="6304247"/>
            <a:ext cx="2844800" cy="365125"/>
          </a:xfrm>
          <a:prstGeom prst="rect">
            <a:avLst/>
          </a:prstGeom>
        </p:spPr>
        <p:txBody>
          <a:bodyPr/>
          <a:lstStyle>
            <a:lvl1pPr algn="r">
              <a:defRPr sz="1300" b="0" i="0">
                <a:solidFill>
                  <a:schemeClr val="tx1">
                    <a:lumMod val="75000"/>
                  </a:schemeClr>
                </a:solidFill>
                <a:latin typeface="Alte DIN 1451 Mittelschrift" panose="020B0603020202020204" pitchFamily="34" charset="0"/>
                <a:ea typeface="Open Sans" charset="0"/>
                <a:cs typeface="Open Sans" charset="0"/>
              </a:defRPr>
            </a:lvl1pPr>
          </a:lstStyle>
          <a:p>
            <a:fld id="{B6F15528-21DE-4FAA-801E-634DDDAF4B2B}" type="slidenum">
              <a:rPr lang="en-US" smtClean="0"/>
              <a:pPr/>
              <a:t>‹#›</a:t>
            </a:fld>
            <a:endParaRPr lang="en-US" dirty="0"/>
          </a:p>
        </p:txBody>
      </p:sp>
      <p:sp>
        <p:nvSpPr>
          <p:cNvPr id="11" name="Titolo 1"/>
          <p:cNvSpPr>
            <a:spLocks noGrp="1"/>
          </p:cNvSpPr>
          <p:nvPr>
            <p:ph type="title" hasCustomPrompt="1"/>
          </p:nvPr>
        </p:nvSpPr>
        <p:spPr>
          <a:xfrm>
            <a:off x="623393" y="620688"/>
            <a:ext cx="7296811" cy="576064"/>
          </a:xfrm>
          <a:prstGeom prst="rect">
            <a:avLst/>
          </a:prstGeom>
        </p:spPr>
        <p:txBody>
          <a:bodyPr vert="horz"/>
          <a:lstStyle>
            <a:lvl1pPr algn="l">
              <a:defRPr sz="2800" b="1" i="0">
                <a:solidFill>
                  <a:srgbClr val="246889"/>
                </a:solidFill>
                <a:latin typeface="Alte DIN 1451 Mittelschrift gepraegt" charset="0"/>
                <a:ea typeface="Alte DIN 1451 Mittelschrift gepraegt" charset="0"/>
                <a:cs typeface="Alte DIN 1451 Mittelschrift gepraegt" charset="0"/>
              </a:defRPr>
            </a:lvl1pPr>
          </a:lstStyle>
          <a:p>
            <a:r>
              <a:rPr lang="it-IT" dirty="0"/>
              <a:t>Click </a:t>
            </a:r>
            <a:r>
              <a:rPr lang="it-IT" dirty="0" err="1"/>
              <a:t>here</a:t>
            </a:r>
            <a:r>
              <a:rPr lang="it-IT" dirty="0"/>
              <a:t> to </a:t>
            </a:r>
            <a:r>
              <a:rPr lang="it-IT" dirty="0" err="1"/>
              <a:t>add</a:t>
            </a:r>
            <a:r>
              <a:rPr lang="it-IT" dirty="0"/>
              <a:t> Title</a:t>
            </a:r>
          </a:p>
        </p:txBody>
      </p:sp>
      <p:sp>
        <p:nvSpPr>
          <p:cNvPr id="12" name="Rettangolo 11"/>
          <p:cNvSpPr/>
          <p:nvPr userDrawn="1"/>
        </p:nvSpPr>
        <p:spPr>
          <a:xfrm>
            <a:off x="660085" y="476672"/>
            <a:ext cx="2688299" cy="45719"/>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246889"/>
              </a:solidFill>
            </a:endParaRPr>
          </a:p>
        </p:txBody>
      </p:sp>
      <p:sp>
        <p:nvSpPr>
          <p:cNvPr id="15" name="Segnaposto contenuto 2"/>
          <p:cNvSpPr>
            <a:spLocks noGrp="1"/>
          </p:cNvSpPr>
          <p:nvPr>
            <p:ph idx="1"/>
          </p:nvPr>
        </p:nvSpPr>
        <p:spPr>
          <a:xfrm>
            <a:off x="609600" y="1268765"/>
            <a:ext cx="10972800" cy="4525963"/>
          </a:xfrm>
          <a:prstGeom prst="rect">
            <a:avLst/>
          </a:prstGeom>
        </p:spPr>
        <p:txBody>
          <a:bodyPr/>
          <a:lstStyle>
            <a:lvl1pPr>
              <a:defRPr sz="2400">
                <a:latin typeface="Alte DIN 1451 Mittelschrift" panose="020B0603020202020204" pitchFamily="34" charset="0"/>
                <a:ea typeface="Open Sans" panose="020B0606030504020204" pitchFamily="34" charset="0"/>
                <a:cs typeface="Open Sans" panose="020B0606030504020204" pitchFamily="34" charset="0"/>
              </a:defRPr>
            </a:lvl1pPr>
          </a:lstStyle>
          <a:p>
            <a:endParaRPr lang="it-IT" dirty="0"/>
          </a:p>
        </p:txBody>
      </p:sp>
      <p:pic>
        <p:nvPicPr>
          <p:cNvPr id="10" name="Picture 9">
            <a:extLst>
              <a:ext uri="{FF2B5EF4-FFF2-40B4-BE49-F238E27FC236}">
                <a16:creationId xmlns="" xmlns:a16="http://schemas.microsoft.com/office/drawing/2014/main" id="{29129220-8E9B-8044-9700-05AAA130EB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925" y="182476"/>
            <a:ext cx="1633736" cy="1225302"/>
          </a:xfrm>
          <a:prstGeom prst="rect">
            <a:avLst/>
          </a:prstGeom>
        </p:spPr>
      </p:pic>
    </p:spTree>
    <p:extLst>
      <p:ext uri="{BB962C8B-B14F-4D97-AF65-F5344CB8AC3E}">
        <p14:creationId xmlns:p14="http://schemas.microsoft.com/office/powerpoint/2010/main" val="2959994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_ENG">
    <p:spTree>
      <p:nvGrpSpPr>
        <p:cNvPr id="1" name=""/>
        <p:cNvGrpSpPr/>
        <p:nvPr/>
      </p:nvGrpSpPr>
      <p:grpSpPr>
        <a:xfrm>
          <a:off x="0" y="0"/>
          <a:ext cx="0" cy="0"/>
          <a:chOff x="0" y="0"/>
          <a:chExt cx="0" cy="0"/>
        </a:xfrm>
      </p:grpSpPr>
      <p:pic>
        <p:nvPicPr>
          <p:cNvPr id="6" name="Picture 5" descr="shutterstock_186705404_muok.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90338" y="5130332"/>
            <a:ext cx="9301663" cy="1727668"/>
          </a:xfrm>
          <a:prstGeom prst="rect">
            <a:avLst/>
          </a:prstGeom>
        </p:spPr>
      </p:pic>
      <p:pic>
        <p:nvPicPr>
          <p:cNvPr id="5" name="Picture 4" descr="shutterstock_203085106_muok.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130334"/>
            <a:ext cx="2890339" cy="1727667"/>
          </a:xfrm>
          <a:prstGeom prst="rect">
            <a:avLst/>
          </a:prstGeom>
        </p:spPr>
      </p:pic>
      <p:pic>
        <p:nvPicPr>
          <p:cNvPr id="33" name="Picture 32" descr="background_image_dna_jyrki_muok.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390524" y="-2"/>
            <a:ext cx="4801475" cy="2284097"/>
          </a:xfrm>
          <a:prstGeom prst="rect">
            <a:avLst/>
          </a:prstGeom>
        </p:spPr>
      </p:pic>
      <p:pic>
        <p:nvPicPr>
          <p:cNvPr id="24" name="Picture 23" descr="shutterstock_210058714_muok.jp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 y="-1"/>
            <a:ext cx="3209060" cy="2284096"/>
          </a:xfrm>
          <a:prstGeom prst="rect">
            <a:avLst/>
          </a:prstGeom>
        </p:spPr>
      </p:pic>
      <p:sp>
        <p:nvSpPr>
          <p:cNvPr id="22" name="Rectangle 21"/>
          <p:cNvSpPr/>
          <p:nvPr userDrawn="1"/>
        </p:nvSpPr>
        <p:spPr>
          <a:xfrm>
            <a:off x="6076949" y="6693882"/>
            <a:ext cx="6115051" cy="1641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latin typeface="Corbel"/>
            </a:endParaRPr>
          </a:p>
        </p:txBody>
      </p:sp>
      <p:sp>
        <p:nvSpPr>
          <p:cNvPr id="23" name="Rectangle 22"/>
          <p:cNvSpPr/>
          <p:nvPr userDrawn="1"/>
        </p:nvSpPr>
        <p:spPr>
          <a:xfrm>
            <a:off x="-1" y="6693882"/>
            <a:ext cx="6083301" cy="16411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latin typeface="Corbel"/>
            </a:endParaRPr>
          </a:p>
        </p:txBody>
      </p:sp>
      <p:sp>
        <p:nvSpPr>
          <p:cNvPr id="25" name="Rectangle 24"/>
          <p:cNvSpPr/>
          <p:nvPr userDrawn="1"/>
        </p:nvSpPr>
        <p:spPr>
          <a:xfrm>
            <a:off x="720327" y="5130333"/>
            <a:ext cx="724843" cy="49998"/>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latin typeface="Corbel"/>
            </a:endParaRPr>
          </a:p>
        </p:txBody>
      </p:sp>
      <p:sp>
        <p:nvSpPr>
          <p:cNvPr id="26" name="Rectangle 25"/>
          <p:cNvSpPr/>
          <p:nvPr userDrawn="1"/>
        </p:nvSpPr>
        <p:spPr>
          <a:xfrm>
            <a:off x="2" y="5130333"/>
            <a:ext cx="721079" cy="49998"/>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latin typeface="Corbel"/>
            </a:endParaRPr>
          </a:p>
        </p:txBody>
      </p:sp>
      <p:sp>
        <p:nvSpPr>
          <p:cNvPr id="27" name="Rectangle 26"/>
          <p:cNvSpPr/>
          <p:nvPr userDrawn="1"/>
        </p:nvSpPr>
        <p:spPr>
          <a:xfrm>
            <a:off x="2165495" y="5130333"/>
            <a:ext cx="724843" cy="4999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latin typeface="Corbel"/>
            </a:endParaRPr>
          </a:p>
        </p:txBody>
      </p:sp>
      <p:sp>
        <p:nvSpPr>
          <p:cNvPr id="28" name="Rectangle 27"/>
          <p:cNvSpPr/>
          <p:nvPr userDrawn="1"/>
        </p:nvSpPr>
        <p:spPr>
          <a:xfrm>
            <a:off x="1445170" y="5130333"/>
            <a:ext cx="721079" cy="4999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latin typeface="Corbel"/>
            </a:endParaRPr>
          </a:p>
        </p:txBody>
      </p:sp>
      <p:sp>
        <p:nvSpPr>
          <p:cNvPr id="36" name="Rectangle 35"/>
          <p:cNvSpPr/>
          <p:nvPr userDrawn="1"/>
        </p:nvSpPr>
        <p:spPr>
          <a:xfrm>
            <a:off x="3922295" y="6350573"/>
            <a:ext cx="7589380" cy="265457"/>
          </a:xfrm>
          <a:prstGeom prst="rect">
            <a:avLst/>
          </a:prstGeom>
        </p:spPr>
        <p:txBody>
          <a:bodyPr wrap="square">
            <a:spAutoFit/>
          </a:bodyPr>
          <a:lstStyle/>
          <a:p>
            <a:r>
              <a:rPr lang="en-US" sz="1125" i="1" spc="15" dirty="0">
                <a:solidFill>
                  <a:schemeClr val="bg1"/>
                </a:solidFill>
                <a:latin typeface="Corbel"/>
              </a:rPr>
              <a:t>CSC – Finnish research, education, culture and public administration ICT knowledge center</a:t>
            </a:r>
          </a:p>
        </p:txBody>
      </p:sp>
      <p:sp>
        <p:nvSpPr>
          <p:cNvPr id="34" name="Rectangle 33"/>
          <p:cNvSpPr/>
          <p:nvPr userDrawn="1"/>
        </p:nvSpPr>
        <p:spPr>
          <a:xfrm>
            <a:off x="2890338" y="2284097"/>
            <a:ext cx="9301663" cy="289623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latin typeface="Corbel"/>
            </a:endParaRPr>
          </a:p>
        </p:txBody>
      </p:sp>
      <p:sp>
        <p:nvSpPr>
          <p:cNvPr id="35" name="Rectangle 34"/>
          <p:cNvSpPr/>
          <p:nvPr userDrawn="1"/>
        </p:nvSpPr>
        <p:spPr>
          <a:xfrm>
            <a:off x="10626171" y="5180330"/>
            <a:ext cx="1565829" cy="16411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latin typeface="Corbel"/>
            </a:endParaRPr>
          </a:p>
        </p:txBody>
      </p:sp>
      <p:sp>
        <p:nvSpPr>
          <p:cNvPr id="2" name="Title 1"/>
          <p:cNvSpPr>
            <a:spLocks noGrp="1"/>
          </p:cNvSpPr>
          <p:nvPr>
            <p:ph type="ctrTitle"/>
          </p:nvPr>
        </p:nvSpPr>
        <p:spPr>
          <a:xfrm>
            <a:off x="3917451" y="2836746"/>
            <a:ext cx="7117956" cy="1397004"/>
          </a:xfrm>
          <a:prstGeom prst="rect">
            <a:avLst/>
          </a:prstGeom>
        </p:spPr>
        <p:txBody>
          <a:bodyPr anchor="t">
            <a:normAutofit/>
          </a:bodyPr>
          <a:lstStyle>
            <a:lvl1pPr algn="l">
              <a:lnSpc>
                <a:spcPct val="90000"/>
              </a:lnSpc>
              <a:defRPr sz="2400" baseline="0">
                <a:solidFill>
                  <a:schemeClr val="bg1"/>
                </a:solidFill>
                <a:latin typeface="Corbel"/>
                <a:cs typeface="Corbel"/>
              </a:defRPr>
            </a:lvl1pPr>
          </a:lstStyle>
          <a:p>
            <a:r>
              <a:rPr lang="en-US"/>
              <a:t>Click to edit Master title style</a:t>
            </a:r>
            <a:endParaRPr lang="en-US" dirty="0"/>
          </a:p>
        </p:txBody>
      </p:sp>
      <p:sp>
        <p:nvSpPr>
          <p:cNvPr id="3" name="Subtitle 2"/>
          <p:cNvSpPr>
            <a:spLocks noGrp="1"/>
          </p:cNvSpPr>
          <p:nvPr>
            <p:ph type="subTitle" idx="1"/>
          </p:nvPr>
        </p:nvSpPr>
        <p:spPr>
          <a:xfrm>
            <a:off x="3917451" y="4298166"/>
            <a:ext cx="7117956" cy="500237"/>
          </a:xfrm>
          <a:prstGeom prst="rect">
            <a:avLst/>
          </a:prstGeom>
        </p:spPr>
        <p:txBody>
          <a:bodyPr>
            <a:normAutofit/>
          </a:bodyPr>
          <a:lstStyle>
            <a:lvl1pPr marL="0" indent="0" algn="l">
              <a:buNone/>
              <a:defRPr sz="1050">
                <a:solidFill>
                  <a:srgbClr val="FFFFFF"/>
                </a:solidFill>
                <a:latin typeface="Corbel"/>
                <a:cs typeface="Corbe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grpSp>
        <p:nvGrpSpPr>
          <p:cNvPr id="41" name="Group 40"/>
          <p:cNvGrpSpPr/>
          <p:nvPr userDrawn="1"/>
        </p:nvGrpSpPr>
        <p:grpSpPr>
          <a:xfrm>
            <a:off x="539787" y="3163964"/>
            <a:ext cx="1833303" cy="1164473"/>
            <a:chOff x="3018474" y="609992"/>
            <a:chExt cx="2171462" cy="1379264"/>
          </a:xfrm>
        </p:grpSpPr>
        <p:sp>
          <p:nvSpPr>
            <p:cNvPr id="42" name="Freeform 1"/>
            <p:cNvSpPr>
              <a:spLocks noChangeArrowheads="1"/>
            </p:cNvSpPr>
            <p:nvPr/>
          </p:nvSpPr>
          <p:spPr bwMode="auto">
            <a:xfrm>
              <a:off x="3018474" y="1154623"/>
              <a:ext cx="1089266" cy="544636"/>
            </a:xfrm>
            <a:custGeom>
              <a:avLst/>
              <a:gdLst>
                <a:gd name="T0" fmla="*/ 679 w 680"/>
                <a:gd name="T1" fmla="*/ 340 h 341"/>
                <a:gd name="T2" fmla="*/ 663 w 680"/>
                <a:gd name="T3" fmla="*/ 330 h 341"/>
                <a:gd name="T4" fmla="*/ 16 w 680"/>
                <a:gd name="T5" fmla="*/ 17 h 341"/>
                <a:gd name="T6" fmla="*/ 0 w 680"/>
                <a:gd name="T7" fmla="*/ 0 h 341"/>
                <a:gd name="T8" fmla="*/ 679 w 680"/>
                <a:gd name="T9" fmla="*/ 0 h 341"/>
                <a:gd name="T10" fmla="*/ 679 w 680"/>
                <a:gd name="T11" fmla="*/ 340 h 341"/>
              </a:gdLst>
              <a:ahLst/>
              <a:cxnLst>
                <a:cxn ang="0">
                  <a:pos x="T0" y="T1"/>
                </a:cxn>
                <a:cxn ang="0">
                  <a:pos x="T2" y="T3"/>
                </a:cxn>
                <a:cxn ang="0">
                  <a:pos x="T4" y="T5"/>
                </a:cxn>
                <a:cxn ang="0">
                  <a:pos x="T6" y="T7"/>
                </a:cxn>
                <a:cxn ang="0">
                  <a:pos x="T8" y="T9"/>
                </a:cxn>
                <a:cxn ang="0">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ffectLst/>
          </p:spPr>
          <p:txBody>
            <a:bodyPr wrap="none" anchor="ctr"/>
            <a:lstStyle/>
            <a:p>
              <a:endParaRPr lang="en-US" sz="1500"/>
            </a:p>
          </p:txBody>
        </p:sp>
        <p:sp>
          <p:nvSpPr>
            <p:cNvPr id="43" name="Freeform 2"/>
            <p:cNvSpPr>
              <a:spLocks noChangeArrowheads="1"/>
            </p:cNvSpPr>
            <p:nvPr/>
          </p:nvSpPr>
          <p:spPr bwMode="auto">
            <a:xfrm>
              <a:off x="4100670" y="609992"/>
              <a:ext cx="1089266" cy="551706"/>
            </a:xfrm>
            <a:custGeom>
              <a:avLst/>
              <a:gdLst>
                <a:gd name="T0" fmla="*/ 0 w 679"/>
                <a:gd name="T1" fmla="*/ 0 h 342"/>
                <a:gd name="T2" fmla="*/ 15 w 679"/>
                <a:gd name="T3" fmla="*/ 10 h 342"/>
                <a:gd name="T4" fmla="*/ 662 w 679"/>
                <a:gd name="T5" fmla="*/ 324 h 342"/>
                <a:gd name="T6" fmla="*/ 678 w 679"/>
                <a:gd name="T7" fmla="*/ 341 h 342"/>
                <a:gd name="T8" fmla="*/ 0 w 679"/>
                <a:gd name="T9" fmla="*/ 341 h 342"/>
                <a:gd name="T10" fmla="*/ 0 w 679"/>
                <a:gd name="T11" fmla="*/ 0 h 342"/>
              </a:gdLst>
              <a:ahLst/>
              <a:cxnLst>
                <a:cxn ang="0">
                  <a:pos x="T0" y="T1"/>
                </a:cxn>
                <a:cxn ang="0">
                  <a:pos x="T2" y="T3"/>
                </a:cxn>
                <a:cxn ang="0">
                  <a:pos x="T4" y="T5"/>
                </a:cxn>
                <a:cxn ang="0">
                  <a:pos x="T6" y="T7"/>
                </a:cxn>
                <a:cxn ang="0">
                  <a:pos x="T8" y="T9"/>
                </a:cxn>
                <a:cxn ang="0">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ffectLst/>
          </p:spPr>
          <p:txBody>
            <a:bodyPr wrap="none" anchor="ctr"/>
            <a:lstStyle/>
            <a:p>
              <a:endParaRPr lang="en-US" sz="1500"/>
            </a:p>
          </p:txBody>
        </p:sp>
        <p:sp>
          <p:nvSpPr>
            <p:cNvPr id="44" name="Freeform 3"/>
            <p:cNvSpPr>
              <a:spLocks noChangeArrowheads="1"/>
            </p:cNvSpPr>
            <p:nvPr/>
          </p:nvSpPr>
          <p:spPr bwMode="auto">
            <a:xfrm>
              <a:off x="3768229" y="1798283"/>
              <a:ext cx="650731" cy="190973"/>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endParaRPr lang="en-US" sz="1500"/>
            </a:p>
          </p:txBody>
        </p:sp>
      </p:grpSp>
      <p:pic>
        <p:nvPicPr>
          <p:cNvPr id="4" name="Picture 3" descr="shutterstock_428562550_muok.jpg"/>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890337" y="-1"/>
            <a:ext cx="4500187" cy="2284095"/>
          </a:xfrm>
          <a:prstGeom prst="rect">
            <a:avLst/>
          </a:prstGeom>
        </p:spPr>
      </p:pic>
      <p:sp>
        <p:nvSpPr>
          <p:cNvPr id="29" name="Rectangle 28"/>
          <p:cNvSpPr/>
          <p:nvPr userDrawn="1"/>
        </p:nvSpPr>
        <p:spPr>
          <a:xfrm>
            <a:off x="9110218" y="6693882"/>
            <a:ext cx="3081783" cy="16411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latin typeface="Corbel"/>
            </a:endParaRPr>
          </a:p>
        </p:txBody>
      </p:sp>
    </p:spTree>
    <p:extLst>
      <p:ext uri="{BB962C8B-B14F-4D97-AF65-F5344CB8AC3E}">
        <p14:creationId xmlns:p14="http://schemas.microsoft.com/office/powerpoint/2010/main" val="1722808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1524000" y="2286000"/>
            <a:ext cx="10058400" cy="1143000"/>
          </a:xfrm>
          <a:prstGeom prst="rect">
            <a:avLst/>
          </a:prstGeom>
        </p:spPr>
        <p:txBody>
          <a:bodyPr anchor="b"/>
          <a:lstStyle>
            <a:lvl1pPr>
              <a:defRPr sz="2000"/>
            </a:lvl1pPr>
          </a:lstStyle>
          <a:p>
            <a:r>
              <a:rPr lang="en-US" smtClean="0"/>
              <a:t>Click to edit Master title style</a:t>
            </a:r>
            <a:endParaRPr lang="en-US"/>
          </a:p>
        </p:txBody>
      </p:sp>
      <p:sp>
        <p:nvSpPr>
          <p:cNvPr id="3075" name="Rectangle 3"/>
          <p:cNvSpPr>
            <a:spLocks noGrp="1" noChangeArrowheads="1"/>
          </p:cNvSpPr>
          <p:nvPr>
            <p:ph type="subTitle" sz="quarter" idx="1"/>
          </p:nvPr>
        </p:nvSpPr>
        <p:spPr>
          <a:xfrm>
            <a:off x="1524000" y="3429000"/>
            <a:ext cx="10058400" cy="1752600"/>
          </a:xfrm>
          <a:prstGeom prst="rect">
            <a:avLst/>
          </a:prstGeom>
        </p:spPr>
        <p:txBody>
          <a:bodyPr/>
          <a:lstStyle>
            <a:lvl1pPr marL="0" indent="0">
              <a:buFontTx/>
              <a:buNone/>
              <a:defRPr/>
            </a:lvl1pPr>
          </a:lstStyle>
          <a:p>
            <a:r>
              <a:rPr lang="en-US" smtClean="0"/>
              <a:t>Click to edit Master subtitle style</a:t>
            </a:r>
            <a:endParaRPr lang="en-US"/>
          </a:p>
        </p:txBody>
      </p:sp>
    </p:spTree>
    <p:extLst>
      <p:ext uri="{BB962C8B-B14F-4D97-AF65-F5344CB8AC3E}">
        <p14:creationId xmlns:p14="http://schemas.microsoft.com/office/powerpoint/2010/main" val="802860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6_Title &amp; Content">
    <p:spTree>
      <p:nvGrpSpPr>
        <p:cNvPr id="1" name=""/>
        <p:cNvGrpSpPr/>
        <p:nvPr/>
      </p:nvGrpSpPr>
      <p:grpSpPr>
        <a:xfrm>
          <a:off x="0" y="0"/>
          <a:ext cx="0" cy="0"/>
          <a:chOff x="0" y="0"/>
          <a:chExt cx="0" cy="0"/>
        </a:xfrm>
      </p:grpSpPr>
      <p:sp>
        <p:nvSpPr>
          <p:cNvPr id="23" name="Slide Number Placeholder 5">
            <a:extLst>
              <a:ext uri="{FF2B5EF4-FFF2-40B4-BE49-F238E27FC236}">
                <a16:creationId xmlns:a16="http://schemas.microsoft.com/office/drawing/2014/main" xmlns="" id="{B77B2A9D-5C2F-4A5C-83AC-2A23BED551CC}"/>
              </a:ext>
            </a:extLst>
          </p:cNvPr>
          <p:cNvSpPr>
            <a:spLocks noGrp="1"/>
          </p:cNvSpPr>
          <p:nvPr>
            <p:ph type="sldNum" sz="quarter" idx="12"/>
          </p:nvPr>
        </p:nvSpPr>
        <p:spPr>
          <a:xfrm>
            <a:off x="8737600" y="6381328"/>
            <a:ext cx="311904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3" name="Content Placeholder 2"/>
          <p:cNvSpPr>
            <a:spLocks noGrp="1"/>
          </p:cNvSpPr>
          <p:nvPr>
            <p:ph idx="1" hasCustomPrompt="1"/>
          </p:nvPr>
        </p:nvSpPr>
        <p:spPr>
          <a:xfrm>
            <a:off x="335360" y="1268765"/>
            <a:ext cx="11521280" cy="4855007"/>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18. 10. 15.</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335360" y="6376248"/>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a16="http://schemas.microsoft.com/office/drawing/2014/main" xmlns="" id="{833973A6-C1BB-1043-8DAC-B993CBB6D983}"/>
              </a:ext>
            </a:extLst>
          </p:cNvPr>
          <p:cNvSpPr/>
          <p:nvPr userDrawn="1"/>
        </p:nvSpPr>
        <p:spPr>
          <a:xfrm>
            <a:off x="11266784" y="6381333"/>
            <a:ext cx="589856"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6" name="Rettangolo 25"/>
          <p:cNvSpPr>
            <a:spLocks/>
          </p:cNvSpPr>
          <p:nvPr userDrawn="1"/>
        </p:nvSpPr>
        <p:spPr>
          <a:xfrm>
            <a:off x="6714448" y="-3"/>
            <a:ext cx="1738195" cy="56608"/>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10504876" y="-2404"/>
            <a:ext cx="1523817" cy="45719"/>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8508621" y="0"/>
            <a:ext cx="2135276" cy="51318"/>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80" y="-3"/>
            <a:ext cx="858151" cy="51321"/>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2" name="Immagine 1">
            <a:extLst>
              <a:ext uri="{FF2B5EF4-FFF2-40B4-BE49-F238E27FC236}">
                <a16:creationId xmlns:a16="http://schemas.microsoft.com/office/drawing/2014/main" xmlns="" id="{A01731E7-CB9A-4E4D-834D-37ACDE4D9799}"/>
              </a:ext>
            </a:extLst>
          </p:cNvPr>
          <p:cNvPicPr>
            <a:picLocks noChangeAspect="1"/>
          </p:cNvPicPr>
          <p:nvPr userDrawn="1"/>
        </p:nvPicPr>
        <p:blipFill>
          <a:blip r:embed="rId3"/>
          <a:stretch>
            <a:fillRect/>
          </a:stretch>
        </p:blipFill>
        <p:spPr>
          <a:xfrm>
            <a:off x="-180" y="6813550"/>
            <a:ext cx="12192000" cy="44450"/>
          </a:xfrm>
          <a:prstGeom prst="rect">
            <a:avLst/>
          </a:prstGeom>
        </p:spPr>
      </p:pic>
      <p:sp>
        <p:nvSpPr>
          <p:cNvPr id="15" name="Segnaposto testo 3">
            <a:extLst>
              <a:ext uri="{FF2B5EF4-FFF2-40B4-BE49-F238E27FC236}">
                <a16:creationId xmlns:a16="http://schemas.microsoft.com/office/drawing/2014/main" xmlns="" id="{CB6AB942-1F6F-D740-9623-04930E39D576}"/>
              </a:ext>
            </a:extLst>
          </p:cNvPr>
          <p:cNvSpPr>
            <a:spLocks noGrp="1"/>
          </p:cNvSpPr>
          <p:nvPr>
            <p:ph type="body" sz="quarter" idx="14" hasCustomPrompt="1"/>
          </p:nvPr>
        </p:nvSpPr>
        <p:spPr>
          <a:xfrm>
            <a:off x="3882237" y="260490"/>
            <a:ext cx="7974404"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3728682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11414248" y="6376253"/>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335360" y="1268768"/>
            <a:ext cx="1152128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r>
              <a:rPr lang="en-US"/>
              <a:t>10/10/2018</a:t>
            </a:r>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r>
              <a:rPr lang="en-US"/>
              <a:t>DI4R</a:t>
            </a:r>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335360" y="6376256"/>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8737600" y="6381328"/>
            <a:ext cx="311904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4152618" y="0"/>
            <a:ext cx="151136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7920211" y="0"/>
            <a:ext cx="422329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11202275" y="0"/>
            <a:ext cx="996844"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2543607" y="0"/>
            <a:ext cx="1354740"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9552385" y="0"/>
            <a:ext cx="173819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6960105" y="0"/>
            <a:ext cx="1523817"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701966" y="-2"/>
            <a:ext cx="841647"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857971"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3454403"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663980" y="0"/>
            <a:ext cx="14033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9810659" y="0"/>
            <a:ext cx="221780"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80" y="-2"/>
            <a:ext cx="85815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35" name="Immagine 34">
            <a:extLst>
              <a:ext uri="{FF2B5EF4-FFF2-40B4-BE49-F238E27FC236}">
                <a16:creationId xmlns:a16="http://schemas.microsoft.com/office/drawing/2014/main" xmlns="" id="{2C34C010-9376-654D-A867-B52581D105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04" y="120788"/>
            <a:ext cx="2808312" cy="754672"/>
          </a:xfrm>
          <a:prstGeom prst="rect">
            <a:avLst/>
          </a:prstGeom>
        </p:spPr>
      </p:pic>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3220977" y="188640"/>
            <a:ext cx="864096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4"/>
          <a:stretch>
            <a:fillRect/>
          </a:stretch>
        </p:blipFill>
        <p:spPr>
          <a:xfrm>
            <a:off x="0" y="6826227"/>
            <a:ext cx="12192000" cy="31783"/>
          </a:xfrm>
          <a:prstGeom prst="rect">
            <a:avLst/>
          </a:prstGeom>
        </p:spPr>
      </p:pic>
    </p:spTree>
    <p:extLst>
      <p:ext uri="{BB962C8B-B14F-4D97-AF65-F5344CB8AC3E}">
        <p14:creationId xmlns:p14="http://schemas.microsoft.com/office/powerpoint/2010/main" val="483638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_slide">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48E551BA-809B-467E-B7BF-CDFEA85965DB}"/>
              </a:ext>
            </a:extLst>
          </p:cNvPr>
          <p:cNvSpPr/>
          <p:nvPr userDrawn="1"/>
        </p:nvSpPr>
        <p:spPr>
          <a:xfrm>
            <a:off x="11414248" y="6376253"/>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18" name="Rettangolo 17"/>
          <p:cNvSpPr>
            <a:spLocks/>
          </p:cNvSpPr>
          <p:nvPr userDrawn="1"/>
        </p:nvSpPr>
        <p:spPr>
          <a:xfrm>
            <a:off x="4152618" y="0"/>
            <a:ext cx="151136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2" name="Rettangolo 21"/>
          <p:cNvSpPr>
            <a:spLocks/>
          </p:cNvSpPr>
          <p:nvPr userDrawn="1"/>
        </p:nvSpPr>
        <p:spPr>
          <a:xfrm>
            <a:off x="7920211" y="0"/>
            <a:ext cx="422329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4" name="Rettangolo 23"/>
          <p:cNvSpPr>
            <a:spLocks/>
          </p:cNvSpPr>
          <p:nvPr userDrawn="1"/>
        </p:nvSpPr>
        <p:spPr>
          <a:xfrm>
            <a:off x="11202275" y="0"/>
            <a:ext cx="996844"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2543607" y="0"/>
            <a:ext cx="1354740"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9552385" y="0"/>
            <a:ext cx="173819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6960105" y="0"/>
            <a:ext cx="1523817"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701966" y="-2"/>
            <a:ext cx="841647"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857971"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3454403"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663980" y="0"/>
            <a:ext cx="14033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9810659" y="0"/>
            <a:ext cx="221780"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80" y="-2"/>
            <a:ext cx="85815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r>
              <a:rPr lang="en-US"/>
              <a:t>10/10/2018</a:t>
            </a:r>
            <a:endParaRPr lang="en-US" dirty="0"/>
          </a:p>
        </p:txBody>
      </p:sp>
      <p:sp>
        <p:nvSpPr>
          <p:cNvPr id="37"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r>
              <a:rPr lang="en-US"/>
              <a:t>DI4R</a:t>
            </a:r>
            <a:endParaRPr lang="en-US" dirty="0"/>
          </a:p>
        </p:txBody>
      </p:sp>
      <p:cxnSp>
        <p:nvCxnSpPr>
          <p:cNvPr id="38" name="Connettore 1 37">
            <a:extLst>
              <a:ext uri="{FF2B5EF4-FFF2-40B4-BE49-F238E27FC236}">
                <a16:creationId xmlns:a16="http://schemas.microsoft.com/office/drawing/2014/main" xmlns="" id="{05EEB7C1-79E8-894A-A6D8-E6E8AF7BA267}"/>
              </a:ext>
            </a:extLst>
          </p:cNvPr>
          <p:cNvCxnSpPr>
            <a:cxnSpLocks/>
          </p:cNvCxnSpPr>
          <p:nvPr userDrawn="1"/>
        </p:nvCxnSpPr>
        <p:spPr>
          <a:xfrm flipH="1" flipV="1">
            <a:off x="335360" y="6376256"/>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0"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8737600" y="6381328"/>
            <a:ext cx="311904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41" name="Immagine 40">
            <a:extLst>
              <a:ext uri="{FF2B5EF4-FFF2-40B4-BE49-F238E27FC236}">
                <a16:creationId xmlns:a16="http://schemas.microsoft.com/office/drawing/2014/main" xmlns="" id="{2C34C010-9376-654D-A867-B52581D105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120788"/>
            <a:ext cx="2808312" cy="754672"/>
          </a:xfrm>
          <a:prstGeom prst="rect">
            <a:avLst/>
          </a:prstGeom>
        </p:spPr>
      </p:pic>
      <p:pic>
        <p:nvPicPr>
          <p:cNvPr id="34" name="Immagine 33">
            <a:extLst>
              <a:ext uri="{FF2B5EF4-FFF2-40B4-BE49-F238E27FC236}">
                <a16:creationId xmlns:a16="http://schemas.microsoft.com/office/drawing/2014/main" xmlns="" id="{DC876967-883E-418D-B4C9-65119C6FA4A0}"/>
              </a:ext>
            </a:extLst>
          </p:cNvPr>
          <p:cNvPicPr>
            <a:picLocks noChangeAspect="1"/>
          </p:cNvPicPr>
          <p:nvPr userDrawn="1"/>
        </p:nvPicPr>
        <p:blipFill>
          <a:blip r:embed="rId3"/>
          <a:stretch>
            <a:fillRect/>
          </a:stretch>
        </p:blipFill>
        <p:spPr>
          <a:xfrm>
            <a:off x="0" y="6826227"/>
            <a:ext cx="12192000" cy="31783"/>
          </a:xfrm>
          <a:prstGeom prst="rect">
            <a:avLst/>
          </a:prstGeom>
        </p:spPr>
      </p:pic>
      <p:sp>
        <p:nvSpPr>
          <p:cNvPr id="42" name="Titolo 1">
            <a:extLst>
              <a:ext uri="{FF2B5EF4-FFF2-40B4-BE49-F238E27FC236}">
                <a16:creationId xmlns:a16="http://schemas.microsoft.com/office/drawing/2014/main" xmlns="" id="{AE87A924-9A41-49C3-B3AA-B18C27B82E01}"/>
              </a:ext>
            </a:extLst>
          </p:cNvPr>
          <p:cNvSpPr>
            <a:spLocks noGrp="1"/>
          </p:cNvSpPr>
          <p:nvPr>
            <p:ph type="title" hasCustomPrompt="1"/>
          </p:nvPr>
        </p:nvSpPr>
        <p:spPr>
          <a:xfrm>
            <a:off x="3220977" y="188640"/>
            <a:ext cx="864096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80983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_Slide_2">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DE633CC4-435D-416E-AA98-4662B8A85FE2}"/>
              </a:ext>
            </a:extLst>
          </p:cNvPr>
          <p:cNvSpPr/>
          <p:nvPr userDrawn="1"/>
        </p:nvSpPr>
        <p:spPr>
          <a:xfrm>
            <a:off x="11414248" y="6376253"/>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a16="http://schemas.microsoft.com/office/drawing/2014/main" xmlns="" id="{B3F6A26B-5B89-2345-84B7-67F14B7446DF}"/>
              </a:ext>
            </a:extLst>
          </p:cNvPr>
          <p:cNvSpPr>
            <a:spLocks noGrp="1"/>
          </p:cNvSpPr>
          <p:nvPr>
            <p:ph idx="1" hasCustomPrompt="1"/>
          </p:nvPr>
        </p:nvSpPr>
        <p:spPr>
          <a:xfrm>
            <a:off x="335360" y="1293226"/>
            <a:ext cx="5664629"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a16="http://schemas.microsoft.com/office/drawing/2014/main" xmlns="" id="{EA9C6E97-D6ED-C742-B3BF-F3C7F85504AE}"/>
              </a:ext>
            </a:extLst>
          </p:cNvPr>
          <p:cNvSpPr>
            <a:spLocks noGrp="1"/>
          </p:cNvSpPr>
          <p:nvPr>
            <p:ph idx="15" hasCustomPrompt="1"/>
          </p:nvPr>
        </p:nvSpPr>
        <p:spPr>
          <a:xfrm>
            <a:off x="6192012" y="1293223"/>
            <a:ext cx="5664629"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4152618" y="0"/>
            <a:ext cx="151136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7920211" y="0"/>
            <a:ext cx="422329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1202275" y="0"/>
            <a:ext cx="996844"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2543607" y="0"/>
            <a:ext cx="1354740"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9552385" y="0"/>
            <a:ext cx="173819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6960105" y="0"/>
            <a:ext cx="1523817"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701966" y="-2"/>
            <a:ext cx="841647"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857971"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3454403"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5663980" y="0"/>
            <a:ext cx="14033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9810659" y="0"/>
            <a:ext cx="221780"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80" y="-2"/>
            <a:ext cx="85815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r>
              <a:rPr lang="en-US"/>
              <a:t>10/10/2018</a:t>
            </a:r>
            <a:endParaRPr lang="en-US" dirty="0"/>
          </a:p>
        </p:txBody>
      </p:sp>
      <p:sp>
        <p:nvSpPr>
          <p:cNvPr id="40"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r>
              <a:rPr lang="en-US"/>
              <a:t>DI4R</a:t>
            </a:r>
            <a:endParaRPr lang="en-US" dirty="0"/>
          </a:p>
        </p:txBody>
      </p:sp>
      <p:cxnSp>
        <p:nvCxnSpPr>
          <p:cNvPr id="41" name="Connettore 1 40">
            <a:extLst>
              <a:ext uri="{FF2B5EF4-FFF2-40B4-BE49-F238E27FC236}">
                <a16:creationId xmlns:a16="http://schemas.microsoft.com/office/drawing/2014/main" xmlns="" id="{05EEB7C1-79E8-894A-A6D8-E6E8AF7BA267}"/>
              </a:ext>
            </a:extLst>
          </p:cNvPr>
          <p:cNvCxnSpPr>
            <a:cxnSpLocks/>
          </p:cNvCxnSpPr>
          <p:nvPr userDrawn="1"/>
        </p:nvCxnSpPr>
        <p:spPr>
          <a:xfrm flipH="1" flipV="1">
            <a:off x="335360" y="6376256"/>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8737600" y="6381328"/>
            <a:ext cx="311904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44" name="Immagine 43">
            <a:extLst>
              <a:ext uri="{FF2B5EF4-FFF2-40B4-BE49-F238E27FC236}">
                <a16:creationId xmlns:a16="http://schemas.microsoft.com/office/drawing/2014/main" xmlns="" id="{2C34C010-9376-654D-A867-B52581D105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04" y="120788"/>
            <a:ext cx="2808312" cy="754672"/>
          </a:xfrm>
          <a:prstGeom prst="rect">
            <a:avLst/>
          </a:prstGeom>
        </p:spPr>
      </p:pic>
      <p:pic>
        <p:nvPicPr>
          <p:cNvPr id="24" name="Immagine 23">
            <a:extLst>
              <a:ext uri="{FF2B5EF4-FFF2-40B4-BE49-F238E27FC236}">
                <a16:creationId xmlns:a16="http://schemas.microsoft.com/office/drawing/2014/main" xmlns="" id="{194572B0-78DD-4243-9D5D-D9DAD50C2F7A}"/>
              </a:ext>
            </a:extLst>
          </p:cNvPr>
          <p:cNvPicPr>
            <a:picLocks noChangeAspect="1"/>
          </p:cNvPicPr>
          <p:nvPr userDrawn="1"/>
        </p:nvPicPr>
        <p:blipFill>
          <a:blip r:embed="rId4"/>
          <a:stretch>
            <a:fillRect/>
          </a:stretch>
        </p:blipFill>
        <p:spPr>
          <a:xfrm>
            <a:off x="0" y="6826227"/>
            <a:ext cx="12192000" cy="31783"/>
          </a:xfrm>
          <a:prstGeom prst="rect">
            <a:avLst/>
          </a:prstGeom>
        </p:spPr>
      </p:pic>
      <p:sp>
        <p:nvSpPr>
          <p:cNvPr id="25" name="Titolo 1">
            <a:extLst>
              <a:ext uri="{FF2B5EF4-FFF2-40B4-BE49-F238E27FC236}">
                <a16:creationId xmlns:a16="http://schemas.microsoft.com/office/drawing/2014/main" xmlns="" id="{8C81318F-A6E2-4E4E-AD26-649A91504279}"/>
              </a:ext>
            </a:extLst>
          </p:cNvPr>
          <p:cNvSpPr>
            <a:spLocks noGrp="1"/>
          </p:cNvSpPr>
          <p:nvPr>
            <p:ph type="title" hasCustomPrompt="1"/>
          </p:nvPr>
        </p:nvSpPr>
        <p:spPr>
          <a:xfrm>
            <a:off x="3220977" y="188640"/>
            <a:ext cx="864096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707022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mediat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9783B677-330E-4253-B1BB-68B6A29BF270}"/>
              </a:ext>
            </a:extLst>
          </p:cNvPr>
          <p:cNvPicPr>
            <a:picLocks noChangeAspect="1"/>
          </p:cNvPicPr>
          <p:nvPr userDrawn="1"/>
        </p:nvPicPr>
        <p:blipFill>
          <a:blip r:embed="rId3"/>
          <a:stretch>
            <a:fillRect/>
          </a:stretch>
        </p:blipFill>
        <p:spPr>
          <a:xfrm>
            <a:off x="702351" y="1449438"/>
            <a:ext cx="2645516" cy="655642"/>
          </a:xfrm>
          <a:prstGeom prst="rect">
            <a:avLst/>
          </a:prstGeom>
        </p:spPr>
      </p:pic>
      <p:sp>
        <p:nvSpPr>
          <p:cNvPr id="4" name="Content Placeholder 2">
            <a:extLst>
              <a:ext uri="{FF2B5EF4-FFF2-40B4-BE49-F238E27FC236}">
                <a16:creationId xmlns:a16="http://schemas.microsoft.com/office/drawing/2014/main" xmlns="" id="{1EF6C7B7-1597-4762-9541-39E64CD64D0B}"/>
              </a:ext>
            </a:extLst>
          </p:cNvPr>
          <p:cNvSpPr>
            <a:spLocks noGrp="1"/>
          </p:cNvSpPr>
          <p:nvPr>
            <p:ph idx="1" hasCustomPrompt="1"/>
          </p:nvPr>
        </p:nvSpPr>
        <p:spPr>
          <a:xfrm>
            <a:off x="628655" y="3631913"/>
            <a:ext cx="7759775" cy="2317368"/>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6" name="Content Placeholder 2">
            <a:extLst>
              <a:ext uri="{FF2B5EF4-FFF2-40B4-BE49-F238E27FC236}">
                <a16:creationId xmlns:a16="http://schemas.microsoft.com/office/drawing/2014/main" xmlns="" id="{2003D9A9-DAB0-4043-9528-4822DD2D82EF}"/>
              </a:ext>
            </a:extLst>
          </p:cNvPr>
          <p:cNvSpPr>
            <a:spLocks noGrp="1"/>
          </p:cNvSpPr>
          <p:nvPr>
            <p:ph idx="10" hasCustomPrompt="1"/>
          </p:nvPr>
        </p:nvSpPr>
        <p:spPr>
          <a:xfrm>
            <a:off x="628657" y="2944604"/>
            <a:ext cx="5883079" cy="505729"/>
          </a:xfrm>
          <a:prstGeom prst="rect">
            <a:avLst/>
          </a:prstGeom>
        </p:spPr>
        <p:txBody>
          <a:bodyPr>
            <a:normAutofit/>
          </a:bodyPr>
          <a:lstStyle>
            <a:lvl1pPr marL="0" indent="0">
              <a:buSzPct val="100000"/>
              <a:buFontTx/>
              <a:buNone/>
              <a:defRPr sz="2800" b="0" i="0">
                <a:solidFill>
                  <a:schemeClr val="accent5">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r>
              <a:rPr lang="en-GB" b="0" dirty="0">
                <a:solidFill>
                  <a:schemeClr val="accent5">
                    <a:lumMod val="75000"/>
                  </a:schemeClr>
                </a:solidFill>
              </a:rPr>
              <a:t>Click here to add subtitle</a:t>
            </a:r>
            <a:endParaRPr lang="it-IT" dirty="0"/>
          </a:p>
        </p:txBody>
      </p:sp>
      <p:pic>
        <p:nvPicPr>
          <p:cNvPr id="7" name="Immagine 6">
            <a:extLst>
              <a:ext uri="{FF2B5EF4-FFF2-40B4-BE49-F238E27FC236}">
                <a16:creationId xmlns:a16="http://schemas.microsoft.com/office/drawing/2014/main" xmlns="" id="{EE416F95-D136-4291-9DBD-6D01BD783D36}"/>
              </a:ext>
            </a:extLst>
          </p:cNvPr>
          <p:cNvPicPr>
            <a:picLocks noChangeAspect="1"/>
          </p:cNvPicPr>
          <p:nvPr userDrawn="1"/>
        </p:nvPicPr>
        <p:blipFill>
          <a:blip r:embed="rId4"/>
          <a:stretch>
            <a:fillRect/>
          </a:stretch>
        </p:blipFill>
        <p:spPr>
          <a:xfrm>
            <a:off x="0" y="6826227"/>
            <a:ext cx="12192000" cy="31783"/>
          </a:xfrm>
          <a:prstGeom prst="rect">
            <a:avLst/>
          </a:prstGeom>
        </p:spPr>
      </p:pic>
      <p:sp>
        <p:nvSpPr>
          <p:cNvPr id="8" name="Titolo 1">
            <a:extLst>
              <a:ext uri="{FF2B5EF4-FFF2-40B4-BE49-F238E27FC236}">
                <a16:creationId xmlns:a16="http://schemas.microsoft.com/office/drawing/2014/main" xmlns="" id="{B4701CE1-45E5-49C0-9675-78EC85F6A44F}"/>
              </a:ext>
            </a:extLst>
          </p:cNvPr>
          <p:cNvSpPr>
            <a:spLocks noGrp="1"/>
          </p:cNvSpPr>
          <p:nvPr>
            <p:ph type="title" hasCustomPrompt="1"/>
          </p:nvPr>
        </p:nvSpPr>
        <p:spPr>
          <a:xfrm>
            <a:off x="628655" y="2286680"/>
            <a:ext cx="5756583" cy="505729"/>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265362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AEF2F36-B244-4AAF-8FF9-09D26625E39C}"/>
              </a:ext>
            </a:extLst>
          </p:cNvPr>
          <p:cNvGrpSpPr/>
          <p:nvPr userDrawn="1"/>
        </p:nvGrpSpPr>
        <p:grpSpPr>
          <a:xfrm>
            <a:off x="4192277" y="4365109"/>
            <a:ext cx="3956040" cy="633228"/>
            <a:chOff x="4269008" y="5638956"/>
            <a:chExt cx="3956040" cy="633228"/>
          </a:xfrm>
        </p:grpSpPr>
        <p:pic>
          <p:nvPicPr>
            <p:cNvPr id="7" name="Immagine 6">
              <a:extLst>
                <a:ext uri="{FF2B5EF4-FFF2-40B4-BE49-F238E27FC236}">
                  <a16:creationId xmlns:a16="http://schemas.microsoft.com/office/drawing/2014/main" xmlns="" id="{4E9FBBCD-1A09-854C-AD37-ABFC23BF72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69008" y="5666091"/>
              <a:ext cx="630033" cy="578959"/>
            </a:xfrm>
            <a:prstGeom prst="rect">
              <a:avLst/>
            </a:prstGeom>
          </p:spPr>
        </p:pic>
        <p:pic>
          <p:nvPicPr>
            <p:cNvPr id="8" name="Immagine 7">
              <a:extLst>
                <a:ext uri="{FF2B5EF4-FFF2-40B4-BE49-F238E27FC236}">
                  <a16:creationId xmlns:a16="http://schemas.microsoft.com/office/drawing/2014/main" xmlns="" id="{AB059FA9-527F-3047-9752-9021170989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43505" y="5638956"/>
              <a:ext cx="658903" cy="633228"/>
            </a:xfrm>
            <a:prstGeom prst="rect">
              <a:avLst/>
            </a:prstGeom>
          </p:spPr>
        </p:pic>
        <p:sp>
          <p:nvSpPr>
            <p:cNvPr id="10" name="CasellaDiTesto 9">
              <a:extLst>
                <a:ext uri="{FF2B5EF4-FFF2-40B4-BE49-F238E27FC236}">
                  <a16:creationId xmlns:a16="http://schemas.microsoft.com/office/drawing/2014/main" xmlns="" id="{0C463FB9-8E58-4D7E-9AEC-9058EB62CFA0}"/>
                </a:ext>
              </a:extLst>
            </p:cNvPr>
            <p:cNvSpPr txBox="1"/>
            <p:nvPr userDrawn="1"/>
          </p:nvSpPr>
          <p:spPr>
            <a:xfrm>
              <a:off x="4759216" y="5755515"/>
              <a:ext cx="1552984"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eosc-hub.eu</a:t>
              </a:r>
            </a:p>
          </p:txBody>
        </p:sp>
        <p:sp>
          <p:nvSpPr>
            <p:cNvPr id="11" name="CasellaDiTesto 10">
              <a:extLst>
                <a:ext uri="{FF2B5EF4-FFF2-40B4-BE49-F238E27FC236}">
                  <a16:creationId xmlns:a16="http://schemas.microsoft.com/office/drawing/2014/main" xmlns="" id="{7C1AC704-9BA4-4C9D-8727-21E0A6C216B1}"/>
                </a:ext>
              </a:extLst>
            </p:cNvPr>
            <p:cNvSpPr txBox="1"/>
            <p:nvPr userDrawn="1"/>
          </p:nvSpPr>
          <p:spPr>
            <a:xfrm>
              <a:off x="6600056" y="5755515"/>
              <a:ext cx="1624992"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a:t>
              </a:r>
              <a:r>
                <a:rPr lang="en-GB" sz="2000" dirty="0" err="1">
                  <a:solidFill>
                    <a:srgbClr val="1C3046"/>
                  </a:solidFill>
                  <a:ea typeface="Source Sans Pro" charset="0"/>
                  <a:cs typeface="Source Sans Pro" charset="0"/>
                </a:rPr>
                <a:t>EOSC_eu</a:t>
              </a:r>
              <a:endParaRPr lang="en-GB" sz="2000" dirty="0">
                <a:solidFill>
                  <a:srgbClr val="1C3046"/>
                </a:solidFill>
                <a:ea typeface="Source Sans Pro" charset="0"/>
                <a:cs typeface="Source Sans Pro" charset="0"/>
              </a:endParaRPr>
            </a:p>
          </p:txBody>
        </p:sp>
      </p:grpSp>
      <p:pic>
        <p:nvPicPr>
          <p:cNvPr id="13" name="Immagine 12">
            <a:extLst>
              <a:ext uri="{FF2B5EF4-FFF2-40B4-BE49-F238E27FC236}">
                <a16:creationId xmlns:a16="http://schemas.microsoft.com/office/drawing/2014/main" xmlns="" id="{7AAF6B84-BF74-4F8E-B824-03711F26909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77824" y="1643600"/>
            <a:ext cx="1784961" cy="2231201"/>
          </a:xfrm>
          <a:prstGeom prst="rect">
            <a:avLst/>
          </a:prstGeom>
        </p:spPr>
      </p:pic>
      <p:sp>
        <p:nvSpPr>
          <p:cNvPr id="14" name="CasellaDiTesto 1">
            <a:extLst>
              <a:ext uri="{FF2B5EF4-FFF2-40B4-BE49-F238E27FC236}">
                <a16:creationId xmlns:a16="http://schemas.microsoft.com/office/drawing/2014/main" xmlns="" id="{B9E0F5DF-28BF-4603-9413-29E52713A802}"/>
              </a:ext>
            </a:extLst>
          </p:cNvPr>
          <p:cNvSpPr txBox="1"/>
          <p:nvPr userDrawn="1"/>
        </p:nvSpPr>
        <p:spPr>
          <a:xfrm>
            <a:off x="1116253" y="1902612"/>
            <a:ext cx="4128459" cy="954107"/>
          </a:xfrm>
          <a:prstGeom prst="rect">
            <a:avLst/>
          </a:prstGeom>
          <a:noFill/>
        </p:spPr>
        <p:txBody>
          <a:bodyPr wrap="square" rtlCol="0">
            <a:spAutoFit/>
          </a:bodyPr>
          <a:lstStyle/>
          <a:p>
            <a:r>
              <a:rPr lang="en-GB" sz="2800" b="1" dirty="0">
                <a:solidFill>
                  <a:srgbClr val="1D2F45"/>
                </a:solidFill>
                <a:ea typeface="Source Sans Pro" charset="0"/>
                <a:cs typeface="Source Sans Pro" charset="0"/>
              </a:rPr>
              <a:t>Thank you</a:t>
            </a:r>
          </a:p>
          <a:p>
            <a:r>
              <a:rPr lang="en-GB" sz="2800" b="1" dirty="0">
                <a:solidFill>
                  <a:srgbClr val="1D2F45"/>
                </a:solidFill>
                <a:ea typeface="Source Sans Pro" charset="0"/>
                <a:cs typeface="Source Sans Pro" charset="0"/>
              </a:rPr>
              <a:t>for your attention! </a:t>
            </a:r>
          </a:p>
        </p:txBody>
      </p:sp>
      <p:sp>
        <p:nvSpPr>
          <p:cNvPr id="15" name="CasellaDiTesto 2">
            <a:extLst>
              <a:ext uri="{FF2B5EF4-FFF2-40B4-BE49-F238E27FC236}">
                <a16:creationId xmlns:a16="http://schemas.microsoft.com/office/drawing/2014/main" xmlns="" id="{4D4D3755-ED45-4BF4-89D4-2BA41674BD19}"/>
              </a:ext>
            </a:extLst>
          </p:cNvPr>
          <p:cNvSpPr txBox="1"/>
          <p:nvPr userDrawn="1"/>
        </p:nvSpPr>
        <p:spPr>
          <a:xfrm>
            <a:off x="1103445" y="3145477"/>
            <a:ext cx="3888459" cy="400110"/>
          </a:xfrm>
          <a:prstGeom prst="rect">
            <a:avLst/>
          </a:prstGeom>
          <a:noFill/>
        </p:spPr>
        <p:txBody>
          <a:bodyPr wrap="square" rtlCol="0">
            <a:spAutoFit/>
          </a:bodyPr>
          <a:lstStyle/>
          <a:p>
            <a:r>
              <a:rPr lang="en-GB" sz="2000" i="1" dirty="0">
                <a:ea typeface="Source Sans Pro" panose="020B0503030403020204" pitchFamily="34" charset="0"/>
              </a:rPr>
              <a:t>Questions?</a:t>
            </a:r>
          </a:p>
        </p:txBody>
      </p:sp>
      <p:cxnSp>
        <p:nvCxnSpPr>
          <p:cNvPr id="17" name="Connettore 1 4">
            <a:extLst>
              <a:ext uri="{FF2B5EF4-FFF2-40B4-BE49-F238E27FC236}">
                <a16:creationId xmlns:a16="http://schemas.microsoft.com/office/drawing/2014/main" xmlns="" id="{8187ABF1-33F6-44C1-B88C-2672C628984B}"/>
              </a:ext>
            </a:extLst>
          </p:cNvPr>
          <p:cNvCxnSpPr/>
          <p:nvPr userDrawn="1"/>
        </p:nvCxnSpPr>
        <p:spPr>
          <a:xfrm>
            <a:off x="1199457" y="3084480"/>
            <a:ext cx="2112235" cy="0"/>
          </a:xfrm>
          <a:prstGeom prst="line">
            <a:avLst/>
          </a:prstGeom>
          <a:ln>
            <a:solidFill>
              <a:srgbClr val="1D2F45"/>
            </a:solidFill>
          </a:ln>
          <a:effectLst/>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xmlns="" id="{557573BB-FFBE-4128-A867-CF98847BD44E}"/>
              </a:ext>
            </a:extLst>
          </p:cNvPr>
          <p:cNvGrpSpPr/>
          <p:nvPr userDrawn="1"/>
        </p:nvGrpSpPr>
        <p:grpSpPr>
          <a:xfrm>
            <a:off x="935079" y="5956688"/>
            <a:ext cx="10470447" cy="400110"/>
            <a:chOff x="899592" y="6271590"/>
            <a:chExt cx="7705726" cy="294461"/>
          </a:xfrm>
        </p:grpSpPr>
        <p:pic>
          <p:nvPicPr>
            <p:cNvPr id="16" name="Picture 15">
              <a:extLst>
                <a:ext uri="{FF2B5EF4-FFF2-40B4-BE49-F238E27FC236}">
                  <a16:creationId xmlns:a16="http://schemas.microsoft.com/office/drawing/2014/main" xmlns="" id="{8988A985-D8B4-4CF8-8BFF-2DFCB01A16C0}"/>
                </a:ext>
              </a:extLst>
            </p:cNvPr>
            <p:cNvPicPr>
              <a:picLocks noChangeAspect="1"/>
            </p:cNvPicPr>
            <p:nvPr userDrawn="1"/>
          </p:nvPicPr>
          <p:blipFill>
            <a:blip r:embed="rId6"/>
            <a:stretch>
              <a:fillRect/>
            </a:stretch>
          </p:blipFill>
          <p:spPr>
            <a:xfrm>
              <a:off x="899592" y="6271590"/>
              <a:ext cx="842697" cy="294461"/>
            </a:xfrm>
            <a:prstGeom prst="rect">
              <a:avLst/>
            </a:prstGeom>
          </p:spPr>
        </p:pic>
        <p:pic>
          <p:nvPicPr>
            <p:cNvPr id="18" name="Picture 17">
              <a:extLst>
                <a:ext uri="{FF2B5EF4-FFF2-40B4-BE49-F238E27FC236}">
                  <a16:creationId xmlns:a16="http://schemas.microsoft.com/office/drawing/2014/main" xmlns="" id="{8396475E-36DF-4F28-A93D-81A651F0904A}"/>
                </a:ext>
              </a:extLst>
            </p:cNvPr>
            <p:cNvPicPr>
              <a:picLocks noChangeAspect="1"/>
            </p:cNvPicPr>
            <p:nvPr userDrawn="1"/>
          </p:nvPicPr>
          <p:blipFill>
            <a:blip r:embed="rId7"/>
            <a:stretch>
              <a:fillRect/>
            </a:stretch>
          </p:blipFill>
          <p:spPr>
            <a:xfrm>
              <a:off x="1813045" y="6349354"/>
              <a:ext cx="6792273" cy="216697"/>
            </a:xfrm>
            <a:prstGeom prst="rect">
              <a:avLst/>
            </a:prstGeom>
          </p:spPr>
        </p:pic>
      </p:grpSp>
    </p:spTree>
    <p:extLst>
      <p:ext uri="{BB962C8B-B14F-4D97-AF65-F5344CB8AC3E}">
        <p14:creationId xmlns:p14="http://schemas.microsoft.com/office/powerpoint/2010/main" val="1079941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Content_Slide_2">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xmlns="" id="{B3F6A26B-5B89-2345-84B7-67F14B7446DF}"/>
              </a:ext>
            </a:extLst>
          </p:cNvPr>
          <p:cNvSpPr>
            <a:spLocks noGrp="1"/>
          </p:cNvSpPr>
          <p:nvPr>
            <p:ph idx="1" hasCustomPrompt="1"/>
          </p:nvPr>
        </p:nvSpPr>
        <p:spPr>
          <a:xfrm>
            <a:off x="335360" y="1340772"/>
            <a:ext cx="5664629" cy="4747443"/>
          </a:xfrm>
          <a:prstGeom prst="rect">
            <a:avLst/>
          </a:prstGeom>
        </p:spPr>
        <p:txBody>
          <a:bodyPr>
            <a:normAutofit/>
          </a:bodyPr>
          <a:lstStyle>
            <a:lvl1pPr marL="257175" indent="-257175" algn="l" defTabSz="342900" rtl="0" eaLnBrk="1" latinLnBrk="0" hangingPunct="1">
              <a:spcBef>
                <a:spcPct val="20000"/>
              </a:spcBef>
              <a:buSzPct val="100000"/>
              <a:buFontTx/>
              <a:buBlip>
                <a:blip r:embed="rId2"/>
              </a:buBlip>
              <a:defRPr lang="en-GB" sz="2800" b="0" i="0" kern="1200" noProof="0" dirty="0" smtClean="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lang="en-GB" sz="2600" b="0" i="0" kern="1200" noProof="0" dirty="0" smtClean="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lang="en-GB" sz="2400" b="0" i="0" kern="1200" noProof="0" dirty="0" smtClean="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lang="en-GB" sz="2800" b="0" i="0" kern="1200" noProof="0" dirty="0" smtClean="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a16="http://schemas.microsoft.com/office/drawing/2014/main" xmlns="" id="{EA9C6E97-D6ED-C742-B3BF-F3C7F85504AE}"/>
              </a:ext>
            </a:extLst>
          </p:cNvPr>
          <p:cNvSpPr>
            <a:spLocks noGrp="1"/>
          </p:cNvSpPr>
          <p:nvPr>
            <p:ph idx="15" hasCustomPrompt="1"/>
          </p:nvPr>
        </p:nvSpPr>
        <p:spPr>
          <a:xfrm>
            <a:off x="6192012" y="1340772"/>
            <a:ext cx="5664629" cy="4747443"/>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657350" marR="0" indent="-457200" algn="l" defTabSz="342900" rtl="0" eaLnBrk="1" fontAlgn="auto" latinLnBrk="0" hangingPunct="1">
              <a:lnSpc>
                <a:spcPct val="100000"/>
              </a:lnSpc>
              <a:spcBef>
                <a:spcPct val="20000"/>
              </a:spcBef>
              <a:spcAft>
                <a:spcPts val="0"/>
              </a:spcAft>
              <a:buClrTx/>
              <a:buSzPct val="8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5pPr>
          </a:lstStyle>
          <a:p>
            <a:pPr lvl="0"/>
            <a:r>
              <a:rPr lang="it-IT" dirty="0"/>
              <a:t>Click </a:t>
            </a:r>
            <a:r>
              <a:rPr lang="it-IT" dirty="0" err="1"/>
              <a:t>here</a:t>
            </a:r>
            <a:r>
              <a:rPr lang="it-IT" dirty="0"/>
              <a:t> to </a:t>
            </a:r>
            <a:r>
              <a:rPr lang="it-IT" dirty="0" err="1"/>
              <a:t>add</a:t>
            </a:r>
            <a:r>
              <a:rPr lang="it-IT" dirty="0"/>
              <a:t> text</a:t>
            </a:r>
          </a:p>
          <a:p>
            <a:pPr lvl="1"/>
            <a:r>
              <a:rPr lang="it-IT" dirty="0"/>
              <a:t>Second </a:t>
            </a:r>
            <a:r>
              <a:rPr lang="it-IT" dirty="0" err="1"/>
              <a:t>level</a:t>
            </a:r>
            <a:endParaRPr lang="it-IT" dirty="0"/>
          </a:p>
          <a:p>
            <a:pPr lvl="2"/>
            <a:r>
              <a:rPr lang="it-IT" dirty="0"/>
              <a:t> Third </a:t>
            </a:r>
            <a:r>
              <a:rPr lang="it-IT" dirty="0" err="1"/>
              <a:t>level</a:t>
            </a:r>
            <a:endParaRPr lang="it-IT" dirty="0"/>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6" name="Rettangolo 25"/>
          <p:cNvSpPr>
            <a:spLocks/>
          </p:cNvSpPr>
          <p:nvPr userDrawn="1"/>
        </p:nvSpPr>
        <p:spPr>
          <a:xfrm>
            <a:off x="4152620" y="0"/>
            <a:ext cx="151136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7920213" y="0"/>
            <a:ext cx="422329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userDrawn="1"/>
        </p:nvSpPr>
        <p:spPr>
          <a:xfrm>
            <a:off x="11202275" y="0"/>
            <a:ext cx="996844"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userDrawn="1"/>
        </p:nvSpPr>
        <p:spPr>
          <a:xfrm>
            <a:off x="2543607" y="0"/>
            <a:ext cx="1354740"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userDrawn="1"/>
        </p:nvSpPr>
        <p:spPr>
          <a:xfrm>
            <a:off x="9552385" y="0"/>
            <a:ext cx="173819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6960106" y="0"/>
            <a:ext cx="1523817"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userDrawn="1"/>
        </p:nvSpPr>
        <p:spPr>
          <a:xfrm>
            <a:off x="1701967" y="-2"/>
            <a:ext cx="841647"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857971"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4" name="Rettangolo 33"/>
          <p:cNvSpPr>
            <a:spLocks/>
          </p:cNvSpPr>
          <p:nvPr userDrawn="1"/>
        </p:nvSpPr>
        <p:spPr>
          <a:xfrm>
            <a:off x="3454403"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5" name="Rettangolo 34"/>
          <p:cNvSpPr>
            <a:spLocks/>
          </p:cNvSpPr>
          <p:nvPr userDrawn="1"/>
        </p:nvSpPr>
        <p:spPr>
          <a:xfrm>
            <a:off x="5663981" y="0"/>
            <a:ext cx="14033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6" name="Rettangolo 35"/>
          <p:cNvSpPr>
            <a:spLocks/>
          </p:cNvSpPr>
          <p:nvPr userDrawn="1"/>
        </p:nvSpPr>
        <p:spPr>
          <a:xfrm>
            <a:off x="9810659" y="0"/>
            <a:ext cx="221780"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7" name="Rettangolo 36"/>
          <p:cNvSpPr>
            <a:spLocks/>
          </p:cNvSpPr>
          <p:nvPr userDrawn="1"/>
        </p:nvSpPr>
        <p:spPr>
          <a:xfrm>
            <a:off x="-180" y="-2"/>
            <a:ext cx="85815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cxnSp>
        <p:nvCxnSpPr>
          <p:cNvPr id="41" name="Connettore 1 40">
            <a:extLst>
              <a:ext uri="{FF2B5EF4-FFF2-40B4-BE49-F238E27FC236}">
                <a16:creationId xmlns:a16="http://schemas.microsoft.com/office/drawing/2014/main" xmlns="" id="{05EEB7C1-79E8-894A-A6D8-E6E8AF7BA267}"/>
              </a:ext>
            </a:extLst>
          </p:cNvPr>
          <p:cNvCxnSpPr>
            <a:cxnSpLocks/>
          </p:cNvCxnSpPr>
          <p:nvPr userDrawn="1"/>
        </p:nvCxnSpPr>
        <p:spPr>
          <a:xfrm flipH="1" flipV="1">
            <a:off x="335360" y="6376258"/>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8" name="Immagine 37">
            <a:extLst>
              <a:ext uri="{FF2B5EF4-FFF2-40B4-BE49-F238E27FC236}">
                <a16:creationId xmlns:a16="http://schemas.microsoft.com/office/drawing/2014/main" xmlns="" id="{6E92571F-B9E2-4515-A851-FD195B169038}"/>
              </a:ext>
            </a:extLst>
          </p:cNvPr>
          <p:cNvPicPr>
            <a:picLocks noChangeAspect="1"/>
          </p:cNvPicPr>
          <p:nvPr userDrawn="1"/>
        </p:nvPicPr>
        <p:blipFill>
          <a:blip r:embed="rId3"/>
          <a:stretch>
            <a:fillRect/>
          </a:stretch>
        </p:blipFill>
        <p:spPr>
          <a:xfrm>
            <a:off x="-180" y="6813550"/>
            <a:ext cx="12192000" cy="44450"/>
          </a:xfrm>
          <a:prstGeom prst="rect">
            <a:avLst/>
          </a:prstGeom>
        </p:spPr>
      </p:pic>
      <p:pic>
        <p:nvPicPr>
          <p:cNvPr id="44" name="Immagine 43">
            <a:extLst>
              <a:ext uri="{FF2B5EF4-FFF2-40B4-BE49-F238E27FC236}">
                <a16:creationId xmlns:a16="http://schemas.microsoft.com/office/drawing/2014/main" xmlns="" id="{928418AB-C8AD-472B-89A7-2D6A16B3D901}"/>
              </a:ext>
            </a:extLst>
          </p:cNvPr>
          <p:cNvPicPr>
            <a:picLocks noChangeAspect="1"/>
          </p:cNvPicPr>
          <p:nvPr userDrawn="1"/>
        </p:nvPicPr>
        <p:blipFill>
          <a:blip r:embed="rId3"/>
          <a:stretch>
            <a:fillRect/>
          </a:stretch>
        </p:blipFill>
        <p:spPr>
          <a:xfrm>
            <a:off x="-180" y="-1585"/>
            <a:ext cx="12192000" cy="56665"/>
          </a:xfrm>
          <a:prstGeom prst="rect">
            <a:avLst/>
          </a:prstGeom>
        </p:spPr>
      </p:pic>
      <p:sp>
        <p:nvSpPr>
          <p:cNvPr id="46" name="Rettangolo 45">
            <a:extLst>
              <a:ext uri="{FF2B5EF4-FFF2-40B4-BE49-F238E27FC236}">
                <a16:creationId xmlns:a16="http://schemas.microsoft.com/office/drawing/2014/main" xmlns="" id="{123C6A7A-0C9A-4D82-B852-DF92CC423C4B}"/>
              </a:ext>
            </a:extLst>
          </p:cNvPr>
          <p:cNvSpPr/>
          <p:nvPr userDrawn="1"/>
        </p:nvSpPr>
        <p:spPr>
          <a:xfrm>
            <a:off x="11266784" y="6381343"/>
            <a:ext cx="589856"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4" name="Slide Number Placeholder 5">
            <a:extLst>
              <a:ext uri="{FF2B5EF4-FFF2-40B4-BE49-F238E27FC236}">
                <a16:creationId xmlns:a16="http://schemas.microsoft.com/office/drawing/2014/main" xmlns="" id="{00EFEDC4-EF62-9343-9EE9-EB34B88BB9D5}"/>
              </a:ext>
            </a:extLst>
          </p:cNvPr>
          <p:cNvSpPr>
            <a:spLocks noGrp="1"/>
          </p:cNvSpPr>
          <p:nvPr>
            <p:ph type="sldNum" sz="quarter" idx="12"/>
          </p:nvPr>
        </p:nvSpPr>
        <p:spPr>
          <a:xfrm>
            <a:off x="8737600" y="6381328"/>
            <a:ext cx="311904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42" name="Date Placeholder 3">
            <a:extLst>
              <a:ext uri="{FF2B5EF4-FFF2-40B4-BE49-F238E27FC236}">
                <a16:creationId xmlns:a16="http://schemas.microsoft.com/office/drawing/2014/main" xmlns="" id="{8BDDDF39-2847-5C45-8C28-79E66DD0975F}"/>
              </a:ext>
            </a:extLst>
          </p:cNvPr>
          <p:cNvSpPr>
            <a:spLocks noGrp="1"/>
          </p:cNvSpPr>
          <p:nvPr>
            <p:ph type="dt" sz="half" idx="10"/>
          </p:nvPr>
        </p:nvSpPr>
        <p:spPr>
          <a:xfrm>
            <a:off x="335360" y="6381328"/>
            <a:ext cx="28448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r>
              <a:rPr lang="en-US"/>
              <a:t>10/10/2018</a:t>
            </a:r>
            <a:endParaRPr lang="en-US" dirty="0"/>
          </a:p>
        </p:txBody>
      </p:sp>
      <p:sp>
        <p:nvSpPr>
          <p:cNvPr id="43" name="Footer Placeholder 4">
            <a:extLst>
              <a:ext uri="{FF2B5EF4-FFF2-40B4-BE49-F238E27FC236}">
                <a16:creationId xmlns:a16="http://schemas.microsoft.com/office/drawing/2014/main" xmlns="" id="{E515CF22-948A-774C-8025-06D4D9860710}"/>
              </a:ext>
            </a:extLst>
          </p:cNvPr>
          <p:cNvSpPr>
            <a:spLocks noGrp="1"/>
          </p:cNvSpPr>
          <p:nvPr>
            <p:ph type="ftr" sz="quarter" idx="11"/>
          </p:nvPr>
        </p:nvSpPr>
        <p:spPr>
          <a:xfrm>
            <a:off x="4165600" y="6381328"/>
            <a:ext cx="38608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DI4R</a:t>
            </a:r>
            <a:endParaRPr lang="en-US" dirty="0"/>
          </a:p>
        </p:txBody>
      </p:sp>
      <p:sp>
        <p:nvSpPr>
          <p:cNvPr id="40" name="Segnaposto testo 3">
            <a:extLst>
              <a:ext uri="{FF2B5EF4-FFF2-40B4-BE49-F238E27FC236}">
                <a16:creationId xmlns:a16="http://schemas.microsoft.com/office/drawing/2014/main" xmlns="" id="{26E22B5B-74B7-984A-B35C-01F845E6DC7E}"/>
              </a:ext>
            </a:extLst>
          </p:cNvPr>
          <p:cNvSpPr>
            <a:spLocks noGrp="1"/>
          </p:cNvSpPr>
          <p:nvPr>
            <p:ph type="body" sz="quarter" idx="14" hasCustomPrompt="1"/>
          </p:nvPr>
        </p:nvSpPr>
        <p:spPr>
          <a:xfrm>
            <a:off x="3882239" y="260500"/>
            <a:ext cx="7974404"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2056430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itle &amp; Text (Vertical)">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xmlns="" id="{01252496-1750-864D-B854-CEE0315DE692}"/>
              </a:ext>
            </a:extLst>
          </p:cNvPr>
          <p:cNvSpPr>
            <a:spLocks noGrp="1"/>
          </p:cNvSpPr>
          <p:nvPr>
            <p:ph idx="13" hasCustomPrompt="1"/>
          </p:nvPr>
        </p:nvSpPr>
        <p:spPr>
          <a:xfrm rot="5400000">
            <a:off x="3647727" y="-2043607"/>
            <a:ext cx="4896546" cy="11521280"/>
          </a:xfrm>
          <a:prstGeom prst="rect">
            <a:avLst/>
          </a:prstGeom>
        </p:spPr>
        <p:txBody>
          <a:bodyPr>
            <a:normAutofit/>
          </a:bodyPr>
          <a:lstStyle>
            <a:lvl1pPr marL="257175" indent="-257175">
              <a:buSzPct val="100000"/>
              <a:buFontTx/>
              <a:buBlip>
                <a:blip r:embed="rId2"/>
              </a:buBlip>
              <a:defRPr sz="2800" b="0" i="0">
                <a:solidFill>
                  <a:schemeClr val="tx1">
                    <a:lumMod val="50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50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50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50000"/>
                  </a:schemeClr>
                </a:solidFill>
                <a:latin typeface="+mn-lt"/>
                <a:ea typeface="Source Sans Pro" charset="0"/>
                <a:cs typeface="Source Sans Pro" charset="0"/>
              </a:defRPr>
            </a:lvl4pPr>
            <a:lvl5pPr marL="1657350" marR="0" indent="-457200" algn="l" defTabSz="342900" rtl="0" eaLnBrk="1" fontAlgn="auto" latinLnBrk="0" hangingPunct="1">
              <a:lnSpc>
                <a:spcPct val="100000"/>
              </a:lnSpc>
              <a:spcBef>
                <a:spcPct val="20000"/>
              </a:spcBef>
              <a:spcAft>
                <a:spcPts val="0"/>
              </a:spcAft>
              <a:buClrTx/>
              <a:buSzPct val="80000"/>
              <a:buFont typeface="Calibri" panose="020F0502020204030204" pitchFamily="34" charset="0"/>
              <a:buChar char="-"/>
              <a:tabLst/>
              <a:defRPr sz="2800" b="0" i="0">
                <a:solidFill>
                  <a:schemeClr val="tx1">
                    <a:lumMod val="50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r>
              <a:rPr lang="en-GB" noProof="0" dirty="0"/>
              <a:t> </a:t>
            </a:r>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cxnSp>
        <p:nvCxnSpPr>
          <p:cNvPr id="40" name="Connettore 1 39">
            <a:extLst>
              <a:ext uri="{FF2B5EF4-FFF2-40B4-BE49-F238E27FC236}">
                <a16:creationId xmlns:a16="http://schemas.microsoft.com/office/drawing/2014/main" xmlns="" id="{05EEB7C1-79E8-894A-A6D8-E6E8AF7BA267}"/>
              </a:ext>
            </a:extLst>
          </p:cNvPr>
          <p:cNvCxnSpPr>
            <a:cxnSpLocks/>
          </p:cNvCxnSpPr>
          <p:nvPr userDrawn="1"/>
        </p:nvCxnSpPr>
        <p:spPr>
          <a:xfrm flipH="1" flipV="1">
            <a:off x="335360" y="6376258"/>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2" name="Immagine 31">
            <a:extLst>
              <a:ext uri="{FF2B5EF4-FFF2-40B4-BE49-F238E27FC236}">
                <a16:creationId xmlns:a16="http://schemas.microsoft.com/office/drawing/2014/main" xmlns="" id="{FA6B2CD8-FEE8-4B8F-B1F0-EA8D83797BBF}"/>
              </a:ext>
            </a:extLst>
          </p:cNvPr>
          <p:cNvPicPr>
            <a:picLocks noChangeAspect="1"/>
          </p:cNvPicPr>
          <p:nvPr userDrawn="1"/>
        </p:nvPicPr>
        <p:blipFill>
          <a:blip r:embed="rId3"/>
          <a:stretch>
            <a:fillRect/>
          </a:stretch>
        </p:blipFill>
        <p:spPr>
          <a:xfrm>
            <a:off x="-180" y="6813550"/>
            <a:ext cx="12192000" cy="44450"/>
          </a:xfrm>
          <a:prstGeom prst="rect">
            <a:avLst/>
          </a:prstGeom>
        </p:spPr>
      </p:pic>
      <p:pic>
        <p:nvPicPr>
          <p:cNvPr id="37" name="Immagine 36">
            <a:extLst>
              <a:ext uri="{FF2B5EF4-FFF2-40B4-BE49-F238E27FC236}">
                <a16:creationId xmlns:a16="http://schemas.microsoft.com/office/drawing/2014/main" xmlns="" id="{0EBFEB97-F397-4880-BA39-E13E87E3191D}"/>
              </a:ext>
            </a:extLst>
          </p:cNvPr>
          <p:cNvPicPr>
            <a:picLocks noChangeAspect="1"/>
          </p:cNvPicPr>
          <p:nvPr userDrawn="1"/>
        </p:nvPicPr>
        <p:blipFill>
          <a:blip r:embed="rId3"/>
          <a:stretch>
            <a:fillRect/>
          </a:stretch>
        </p:blipFill>
        <p:spPr>
          <a:xfrm>
            <a:off x="-180" y="-1585"/>
            <a:ext cx="12192000" cy="56665"/>
          </a:xfrm>
          <a:prstGeom prst="rect">
            <a:avLst/>
          </a:prstGeom>
        </p:spPr>
      </p:pic>
      <p:sp>
        <p:nvSpPr>
          <p:cNvPr id="45" name="Rettangolo 44">
            <a:extLst>
              <a:ext uri="{FF2B5EF4-FFF2-40B4-BE49-F238E27FC236}">
                <a16:creationId xmlns:a16="http://schemas.microsoft.com/office/drawing/2014/main" xmlns="" id="{D9796DA9-E1E4-4FB4-8943-01C592107B8A}"/>
              </a:ext>
            </a:extLst>
          </p:cNvPr>
          <p:cNvSpPr/>
          <p:nvPr userDrawn="1"/>
        </p:nvSpPr>
        <p:spPr>
          <a:xfrm>
            <a:off x="11266784" y="6381343"/>
            <a:ext cx="589856"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11" name="Slide Number Placeholder 5">
            <a:extLst>
              <a:ext uri="{FF2B5EF4-FFF2-40B4-BE49-F238E27FC236}">
                <a16:creationId xmlns:a16="http://schemas.microsoft.com/office/drawing/2014/main" xmlns="" id="{08331AB2-FA10-F049-BA93-704EC2A5F733}"/>
              </a:ext>
            </a:extLst>
          </p:cNvPr>
          <p:cNvSpPr>
            <a:spLocks noGrp="1"/>
          </p:cNvSpPr>
          <p:nvPr>
            <p:ph type="sldNum" sz="quarter" idx="12"/>
          </p:nvPr>
        </p:nvSpPr>
        <p:spPr>
          <a:xfrm>
            <a:off x="8737600" y="6381328"/>
            <a:ext cx="311904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12" name="Date Placeholder 3">
            <a:extLst>
              <a:ext uri="{FF2B5EF4-FFF2-40B4-BE49-F238E27FC236}">
                <a16:creationId xmlns:a16="http://schemas.microsoft.com/office/drawing/2014/main" xmlns="" id="{89817EDF-DE74-3540-B1AD-C331BAC21565}"/>
              </a:ext>
            </a:extLst>
          </p:cNvPr>
          <p:cNvSpPr>
            <a:spLocks noGrp="1"/>
          </p:cNvSpPr>
          <p:nvPr>
            <p:ph type="dt" sz="half" idx="10"/>
          </p:nvPr>
        </p:nvSpPr>
        <p:spPr>
          <a:xfrm>
            <a:off x="335360" y="6381328"/>
            <a:ext cx="28448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r>
              <a:rPr lang="en-US"/>
              <a:t>10/10/2018</a:t>
            </a:r>
            <a:endParaRPr lang="en-US" dirty="0"/>
          </a:p>
        </p:txBody>
      </p:sp>
      <p:sp>
        <p:nvSpPr>
          <p:cNvPr id="14" name="Footer Placeholder 4">
            <a:extLst>
              <a:ext uri="{FF2B5EF4-FFF2-40B4-BE49-F238E27FC236}">
                <a16:creationId xmlns:a16="http://schemas.microsoft.com/office/drawing/2014/main" xmlns="" id="{0BE6B5B4-AF6A-764F-AC9F-BFC02551E165}"/>
              </a:ext>
            </a:extLst>
          </p:cNvPr>
          <p:cNvSpPr>
            <a:spLocks noGrp="1"/>
          </p:cNvSpPr>
          <p:nvPr>
            <p:ph type="ftr" sz="quarter" idx="11"/>
          </p:nvPr>
        </p:nvSpPr>
        <p:spPr>
          <a:xfrm>
            <a:off x="4165600" y="6381328"/>
            <a:ext cx="38608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DI4R</a:t>
            </a:r>
            <a:endParaRPr lang="en-US" dirty="0"/>
          </a:p>
        </p:txBody>
      </p:sp>
      <p:sp>
        <p:nvSpPr>
          <p:cNvPr id="15" name="Segnaposto testo 3">
            <a:extLst>
              <a:ext uri="{FF2B5EF4-FFF2-40B4-BE49-F238E27FC236}">
                <a16:creationId xmlns:a16="http://schemas.microsoft.com/office/drawing/2014/main" xmlns="" id="{2D92F18E-5415-984E-8376-0329B157E528}"/>
              </a:ext>
            </a:extLst>
          </p:cNvPr>
          <p:cNvSpPr>
            <a:spLocks noGrp="1"/>
          </p:cNvSpPr>
          <p:nvPr>
            <p:ph type="body" sz="quarter" idx="14" hasCustomPrompt="1"/>
          </p:nvPr>
        </p:nvSpPr>
        <p:spPr>
          <a:xfrm>
            <a:off x="3882239" y="260500"/>
            <a:ext cx="7974404"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42975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mp; Content">
  <p:cSld name="2_Title &amp; Content">
    <p:spTree>
      <p:nvGrpSpPr>
        <p:cNvPr id="1" name="Shape 21"/>
        <p:cNvGrpSpPr/>
        <p:nvPr/>
      </p:nvGrpSpPr>
      <p:grpSpPr>
        <a:xfrm>
          <a:off x="0" y="0"/>
          <a:ext cx="0" cy="0"/>
          <a:chOff x="0" y="0"/>
          <a:chExt cx="0" cy="0"/>
        </a:xfrm>
      </p:grpSpPr>
      <p:sp>
        <p:nvSpPr>
          <p:cNvPr id="22" name="Shape 22"/>
          <p:cNvSpPr/>
          <p:nvPr/>
        </p:nvSpPr>
        <p:spPr>
          <a:xfrm>
            <a:off x="11414248" y="6376253"/>
            <a:ext cx="442392" cy="293117"/>
          </a:xfrm>
          <a:prstGeom prst="rect">
            <a:avLst/>
          </a:prstGeom>
          <a:solidFill>
            <a:srgbClr val="1D2F45">
              <a:alpha val="254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A5A5A5"/>
              </a:solidFill>
              <a:latin typeface="Calibri"/>
              <a:ea typeface="Calibri"/>
              <a:cs typeface="Calibri"/>
              <a:sym typeface="Calibri"/>
            </a:endParaRPr>
          </a:p>
        </p:txBody>
      </p:sp>
      <p:sp>
        <p:nvSpPr>
          <p:cNvPr id="23" name="Shape 23"/>
          <p:cNvSpPr txBox="1">
            <a:spLocks noGrp="1"/>
          </p:cNvSpPr>
          <p:nvPr>
            <p:ph type="body" idx="1"/>
          </p:nvPr>
        </p:nvSpPr>
        <p:spPr>
          <a:xfrm>
            <a:off x="335360" y="1268768"/>
            <a:ext cx="11521280" cy="4855007"/>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3C3C3C"/>
              </a:buClr>
              <a:buSzPts val="2800"/>
              <a:buFont typeface="Arial"/>
              <a:buChar char="•"/>
              <a:defRPr sz="2800" b="0" i="0" u="none" strike="noStrike" cap="none">
                <a:solidFill>
                  <a:srgbClr val="3C3C3C"/>
                </a:solidFill>
                <a:latin typeface="Calibri"/>
                <a:ea typeface="Calibri"/>
                <a:cs typeface="Calibri"/>
                <a:sym typeface="Calibri"/>
              </a:defRPr>
            </a:lvl1pPr>
            <a:lvl2pPr marL="914400" marR="0" lvl="1" indent="-377190" algn="l" rtl="0">
              <a:lnSpc>
                <a:spcPct val="100000"/>
              </a:lnSpc>
              <a:spcBef>
                <a:spcPts val="520"/>
              </a:spcBef>
              <a:spcAft>
                <a:spcPts val="0"/>
              </a:spcAft>
              <a:buClr>
                <a:srgbClr val="3C3C3C"/>
              </a:buClr>
              <a:buSzPts val="2340"/>
              <a:buFont typeface="Calibri"/>
              <a:buChar char="-"/>
              <a:defRPr sz="2600" b="0" i="0" u="none" strike="noStrike" cap="none">
                <a:solidFill>
                  <a:srgbClr val="3C3C3C"/>
                </a:solidFill>
                <a:latin typeface="Calibri"/>
                <a:ea typeface="Calibri"/>
                <a:cs typeface="Calibri"/>
                <a:sym typeface="Calibri"/>
              </a:defRPr>
            </a:lvl2pPr>
            <a:lvl3pPr marL="1371600" marR="0" lvl="2" indent="-350519" algn="l" rtl="0">
              <a:lnSpc>
                <a:spcPct val="100000"/>
              </a:lnSpc>
              <a:spcBef>
                <a:spcPts val="480"/>
              </a:spcBef>
              <a:spcAft>
                <a:spcPts val="0"/>
              </a:spcAft>
              <a:buClr>
                <a:srgbClr val="3C3C3C"/>
              </a:buClr>
              <a:buSzPts val="1920"/>
              <a:buFont typeface="Noto Sans Symbols"/>
              <a:buChar char="▪"/>
              <a:defRPr sz="2400" b="0" i="0" u="none" strike="noStrike" cap="none">
                <a:solidFill>
                  <a:srgbClr val="3C3C3C"/>
                </a:solidFill>
                <a:latin typeface="Calibri"/>
                <a:ea typeface="Calibri"/>
                <a:cs typeface="Calibri"/>
                <a:sym typeface="Calibri"/>
              </a:defRPr>
            </a:lvl3pPr>
            <a:lvl4pPr marL="1828800" marR="0" lvl="3" indent="-228600" algn="l" rtl="0">
              <a:lnSpc>
                <a:spcPct val="100000"/>
              </a:lnSpc>
              <a:spcBef>
                <a:spcPts val="560"/>
              </a:spcBef>
              <a:spcAft>
                <a:spcPts val="0"/>
              </a:spcAft>
              <a:buClr>
                <a:srgbClr val="3C3C3C"/>
              </a:buClr>
              <a:buSzPts val="1960"/>
              <a:buFont typeface="Arial"/>
              <a:buNone/>
              <a:defRPr sz="2800" b="0" i="0" u="none" strike="noStrike" cap="none">
                <a:solidFill>
                  <a:srgbClr val="3C3C3C"/>
                </a:solidFill>
                <a:latin typeface="Calibri"/>
                <a:ea typeface="Calibri"/>
                <a:cs typeface="Calibri"/>
                <a:sym typeface="Calibri"/>
              </a:defRPr>
            </a:lvl4pPr>
            <a:lvl5pPr marL="2286000" marR="0" lvl="4" indent="-228600" algn="l" rtl="0">
              <a:lnSpc>
                <a:spcPct val="100000"/>
              </a:lnSpc>
              <a:spcBef>
                <a:spcPts val="560"/>
              </a:spcBef>
              <a:spcAft>
                <a:spcPts val="0"/>
              </a:spcAft>
              <a:buClr>
                <a:srgbClr val="3C3C3C"/>
              </a:buClr>
              <a:buSzPts val="2240"/>
              <a:buFont typeface="Arial"/>
              <a:buNone/>
              <a:defRPr sz="2800" b="0" i="0" u="none" strike="noStrike" cap="none">
                <a:solidFill>
                  <a:srgbClr val="3C3C3C"/>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335360" y="6381328"/>
            <a:ext cx="2844800" cy="288032"/>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950" b="0" i="0" u="none" strike="noStrike" cap="none">
                <a:solidFill>
                  <a:srgbClr val="3C3C3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10/10/2018</a:t>
            </a:r>
            <a:endParaRPr/>
          </a:p>
        </p:txBody>
      </p:sp>
      <p:sp>
        <p:nvSpPr>
          <p:cNvPr id="25" name="Shape 25"/>
          <p:cNvSpPr txBox="1">
            <a:spLocks noGrp="1"/>
          </p:cNvSpPr>
          <p:nvPr>
            <p:ph type="ftr" idx="11"/>
          </p:nvPr>
        </p:nvSpPr>
        <p:spPr>
          <a:xfrm>
            <a:off x="4165600" y="6381328"/>
            <a:ext cx="3860800" cy="288032"/>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950" b="0" i="0" u="none" strike="noStrike" cap="none">
                <a:solidFill>
                  <a:srgbClr val="3C3C3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DI4R</a:t>
            </a:r>
            <a:endParaRPr/>
          </a:p>
        </p:txBody>
      </p:sp>
      <p:cxnSp>
        <p:nvCxnSpPr>
          <p:cNvPr id="26" name="Shape 26"/>
          <p:cNvCxnSpPr/>
          <p:nvPr/>
        </p:nvCxnSpPr>
        <p:spPr>
          <a:xfrm rot="10800000">
            <a:off x="335360" y="6376256"/>
            <a:ext cx="11521280" cy="5085"/>
          </a:xfrm>
          <a:prstGeom prst="straightConnector1">
            <a:avLst/>
          </a:prstGeom>
          <a:noFill/>
          <a:ln w="12700" cap="flat" cmpd="sng">
            <a:solidFill>
              <a:srgbClr val="1D2F45"/>
            </a:solidFill>
            <a:prstDash val="solid"/>
            <a:round/>
            <a:headEnd type="none" w="sm" len="sm"/>
            <a:tailEnd type="none" w="sm" len="sm"/>
          </a:ln>
        </p:spPr>
      </p:cxnSp>
      <p:sp>
        <p:nvSpPr>
          <p:cNvPr id="27" name="Shape 27"/>
          <p:cNvSpPr txBox="1">
            <a:spLocks noGrp="1"/>
          </p:cNvSpPr>
          <p:nvPr>
            <p:ph type="sldNum" idx="12"/>
          </p:nvPr>
        </p:nvSpPr>
        <p:spPr>
          <a:xfrm>
            <a:off x="8737600" y="6381328"/>
            <a:ext cx="3119040" cy="288032"/>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950"/>
              <a:buFont typeface="Arial"/>
              <a:buNone/>
              <a:defRPr sz="950" b="0" i="0" u="none" strike="noStrike" cap="none">
                <a:solidFill>
                  <a:srgbClr val="3C3C3C"/>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50"/>
              <a:buFont typeface="Arial"/>
              <a:buNone/>
              <a:defRPr sz="950" b="0" i="0" u="none" strike="noStrike" cap="none">
                <a:solidFill>
                  <a:srgbClr val="3C3C3C"/>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50"/>
              <a:buFont typeface="Arial"/>
              <a:buNone/>
              <a:defRPr sz="950" b="0" i="0" u="none" strike="noStrike" cap="none">
                <a:solidFill>
                  <a:srgbClr val="3C3C3C"/>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50"/>
              <a:buFont typeface="Arial"/>
              <a:buNone/>
              <a:defRPr sz="950" b="0" i="0" u="none" strike="noStrike" cap="none">
                <a:solidFill>
                  <a:srgbClr val="3C3C3C"/>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50"/>
              <a:buFont typeface="Arial"/>
              <a:buNone/>
              <a:defRPr sz="950" b="0" i="0" u="none" strike="noStrike" cap="none">
                <a:solidFill>
                  <a:srgbClr val="3C3C3C"/>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50"/>
              <a:buFont typeface="Arial"/>
              <a:buNone/>
              <a:defRPr sz="950" b="0" i="0" u="none" strike="noStrike" cap="none">
                <a:solidFill>
                  <a:srgbClr val="3C3C3C"/>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50"/>
              <a:buFont typeface="Arial"/>
              <a:buNone/>
              <a:defRPr sz="950" b="0" i="0" u="none" strike="noStrike" cap="none">
                <a:solidFill>
                  <a:srgbClr val="3C3C3C"/>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50"/>
              <a:buFont typeface="Arial"/>
              <a:buNone/>
              <a:defRPr sz="950" b="0" i="0" u="none" strike="noStrike" cap="none">
                <a:solidFill>
                  <a:srgbClr val="3C3C3C"/>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50"/>
              <a:buFont typeface="Arial"/>
              <a:buNone/>
              <a:defRPr sz="950" b="0" i="0" u="none" strike="noStrike" cap="none">
                <a:solidFill>
                  <a:srgbClr val="3C3C3C"/>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28" name="Shape 28"/>
          <p:cNvSpPr/>
          <p:nvPr/>
        </p:nvSpPr>
        <p:spPr>
          <a:xfrm>
            <a:off x="4152618" y="0"/>
            <a:ext cx="1511361" cy="36000"/>
          </a:xfrm>
          <a:prstGeom prst="rect">
            <a:avLst/>
          </a:prstGeom>
          <a:solidFill>
            <a:srgbClr val="1C30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 name="Shape 29"/>
          <p:cNvSpPr/>
          <p:nvPr/>
        </p:nvSpPr>
        <p:spPr>
          <a:xfrm>
            <a:off x="7920211" y="0"/>
            <a:ext cx="4223295" cy="36000"/>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Shape 30"/>
          <p:cNvSpPr/>
          <p:nvPr/>
        </p:nvSpPr>
        <p:spPr>
          <a:xfrm>
            <a:off x="11202275" y="0"/>
            <a:ext cx="996844" cy="36000"/>
          </a:xfrm>
          <a:prstGeom prst="rect">
            <a:avLst/>
          </a:prstGeom>
          <a:solidFill>
            <a:srgbClr val="75A5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Shape 31"/>
          <p:cNvSpPr/>
          <p:nvPr/>
        </p:nvSpPr>
        <p:spPr>
          <a:xfrm>
            <a:off x="2543607" y="0"/>
            <a:ext cx="1354740" cy="36000"/>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 name="Shape 32"/>
          <p:cNvSpPr/>
          <p:nvPr/>
        </p:nvSpPr>
        <p:spPr>
          <a:xfrm>
            <a:off x="9552385" y="0"/>
            <a:ext cx="1738195" cy="36000"/>
          </a:xfrm>
          <a:prstGeom prst="rect">
            <a:avLst/>
          </a:prstGeom>
          <a:solidFill>
            <a:srgbClr val="1C30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Shape 33"/>
          <p:cNvSpPr/>
          <p:nvPr/>
        </p:nvSpPr>
        <p:spPr>
          <a:xfrm>
            <a:off x="6960105" y="0"/>
            <a:ext cx="1523817" cy="36000"/>
          </a:xfrm>
          <a:prstGeom prst="rect">
            <a:avLst/>
          </a:prstGeom>
          <a:solidFill>
            <a:srgbClr val="75A5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Shape 34"/>
          <p:cNvSpPr/>
          <p:nvPr/>
        </p:nvSpPr>
        <p:spPr>
          <a:xfrm>
            <a:off x="1701966" y="-2"/>
            <a:ext cx="841647" cy="36000"/>
          </a:xfrm>
          <a:prstGeom prst="rect">
            <a:avLst/>
          </a:prstGeom>
          <a:solidFill>
            <a:srgbClr val="1C30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Shape 35"/>
          <p:cNvSpPr/>
          <p:nvPr/>
        </p:nvSpPr>
        <p:spPr>
          <a:xfrm>
            <a:off x="857971" y="0"/>
            <a:ext cx="854092" cy="36000"/>
          </a:xfrm>
          <a:prstGeom prst="rect">
            <a:avLst/>
          </a:prstGeom>
          <a:solidFill>
            <a:srgbClr val="75A5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Shape 36"/>
          <p:cNvSpPr/>
          <p:nvPr/>
        </p:nvSpPr>
        <p:spPr>
          <a:xfrm>
            <a:off x="3454403" y="0"/>
            <a:ext cx="854092" cy="36000"/>
          </a:xfrm>
          <a:prstGeom prst="rect">
            <a:avLst/>
          </a:prstGeom>
          <a:solidFill>
            <a:srgbClr val="75A5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 name="Shape 37"/>
          <p:cNvSpPr/>
          <p:nvPr/>
        </p:nvSpPr>
        <p:spPr>
          <a:xfrm>
            <a:off x="5663980" y="0"/>
            <a:ext cx="1403313" cy="36000"/>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Shape 38"/>
          <p:cNvSpPr/>
          <p:nvPr/>
        </p:nvSpPr>
        <p:spPr>
          <a:xfrm>
            <a:off x="9810659" y="0"/>
            <a:ext cx="221780" cy="36000"/>
          </a:xfrm>
          <a:prstGeom prst="rect">
            <a:avLst/>
          </a:prstGeom>
          <a:solidFill>
            <a:srgbClr val="75A5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Shape 39"/>
          <p:cNvSpPr/>
          <p:nvPr/>
        </p:nvSpPr>
        <p:spPr>
          <a:xfrm>
            <a:off x="-180" y="-2"/>
            <a:ext cx="858151" cy="36000"/>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 name="Shape 40"/>
          <p:cNvPicPr preferRelativeResize="0"/>
          <p:nvPr/>
        </p:nvPicPr>
        <p:blipFill rotWithShape="1">
          <a:blip r:embed="rId2">
            <a:alphaModFix/>
          </a:blip>
          <a:srcRect/>
          <a:stretch/>
        </p:blipFill>
        <p:spPr>
          <a:xfrm>
            <a:off x="107504" y="120788"/>
            <a:ext cx="2808312" cy="754672"/>
          </a:xfrm>
          <a:prstGeom prst="rect">
            <a:avLst/>
          </a:prstGeom>
          <a:noFill/>
          <a:ln>
            <a:noFill/>
          </a:ln>
        </p:spPr>
      </p:pic>
      <p:pic>
        <p:nvPicPr>
          <p:cNvPr id="41" name="Shape 41"/>
          <p:cNvPicPr preferRelativeResize="0"/>
          <p:nvPr/>
        </p:nvPicPr>
        <p:blipFill rotWithShape="1">
          <a:blip r:embed="rId3">
            <a:alphaModFix/>
          </a:blip>
          <a:srcRect/>
          <a:stretch/>
        </p:blipFill>
        <p:spPr>
          <a:xfrm>
            <a:off x="0" y="6826227"/>
            <a:ext cx="12192000" cy="31783"/>
          </a:xfrm>
          <a:prstGeom prst="rect">
            <a:avLst/>
          </a:prstGeom>
          <a:noFill/>
          <a:ln>
            <a:noFill/>
          </a:ln>
        </p:spPr>
      </p:pic>
      <p:sp>
        <p:nvSpPr>
          <p:cNvPr id="42" name="Shape 42"/>
          <p:cNvSpPr txBox="1">
            <a:spLocks noGrp="1"/>
          </p:cNvSpPr>
          <p:nvPr>
            <p:ph type="body" idx="2"/>
          </p:nvPr>
        </p:nvSpPr>
        <p:spPr>
          <a:xfrm>
            <a:off x="3221037" y="192857"/>
            <a:ext cx="8635603" cy="82343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rgbClr val="1C3046"/>
              </a:buClr>
              <a:buSzPts val="3200"/>
              <a:buFont typeface="Arial"/>
              <a:buNone/>
              <a:defRPr sz="3200" b="1" i="0" u="none" strike="noStrike" cap="none">
                <a:solidFill>
                  <a:srgbClr val="1C3046"/>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8046258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1837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4" r:id="rId3"/>
    <p:sldLayoutId id="2147483709" r:id="rId4"/>
    <p:sldLayoutId id="2147483712" r:id="rId5"/>
    <p:sldLayoutId id="2147483711"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go.egi.eu/miuf2018"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tiff"/></Relationships>
</file>

<file path=ppt/slides/_rels/slide12.xml.rels><?xml version="1.0" encoding="UTF-8" standalone="yes"?>
<Relationships xmlns="http://schemas.openxmlformats.org/package/2006/relationships"><Relationship Id="rId3" Type="http://schemas.openxmlformats.org/officeDocument/2006/relationships/hyperlink" Target="https://research.csc.fi/pouta-application" TargetMode="External"/><Relationship Id="rId4" Type="http://schemas.openxmlformats.org/officeDocument/2006/relationships/hyperlink" Target="https://research.csc.fi/epouta?p_p_id=101&amp;p_p_lifecycle=0&amp;p_p_state=maximized&amp;p_p_mode=view&amp;_101_struts_action=/asset_publisher/view_content&amp;_101_redirect=https://research.csc.fi/epouta?p_p_id=101&amp;p_p_lifecycle=0&amp;p_p_state=" TargetMode="External"/><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s://www.uio.no/english/services/it/research/sensitive-data/" TargetMode="Externa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9.xml"/><Relationship Id="rId2"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3.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4.tiff"/></Relationships>
</file>

<file path=ppt/slides/_rels/slide22.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tiff"/><Relationship Id="rId1" Type="http://schemas.openxmlformats.org/officeDocument/2006/relationships/slideLayout" Target="../slideLayouts/slideLayout9.xml"/><Relationship Id="rId2" Type="http://schemas.openxmlformats.org/officeDocument/2006/relationships/image" Target="../media/image45.tiff"/></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6.tiff"/><Relationship Id="rId1" Type="http://schemas.openxmlformats.org/officeDocument/2006/relationships/slideLayout" Target="../slideLayouts/slideLayout9.xml"/><Relationship Id="rId2"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www.uio.no/english/services/it/research/sensitive-data/use-tsd/" TargetMode="External"/><Relationship Id="rId4" Type="http://schemas.openxmlformats.org/officeDocument/2006/relationships/hyperlink" Target="https://www.uio.no/english/services/it/research/sensitive-data/access/prices/%23toc2" TargetMode="External"/><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oscpilot.eu/content/d33-Draft-Policy-Recommendation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49.tiff"/><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eosc-hub.eu/join-as-service-provider" TargetMode="External"/><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go.egi.eu/miuf2018"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hyperlink" Target="https://www.eosc-hub.eu/partner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legacy.gitbook.com/@jnp" TargetMode="External"/><Relationship Id="rId3" Type="http://schemas.openxmlformats.org/officeDocument/2006/relationships/image" Target="../media/image53.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6.xml"/><Relationship Id="rId2"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osc-hub.eu/catalogu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youtu.be/2opuVIBSPgw" TargetMode="Externa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xmlns="" id="{E5888FF4-7091-F547-BED3-1E8B9F928902}"/>
              </a:ext>
            </a:extLst>
          </p:cNvPr>
          <p:cNvSpPr txBox="1">
            <a:spLocks/>
          </p:cNvSpPr>
          <p:nvPr/>
        </p:nvSpPr>
        <p:spPr>
          <a:xfrm>
            <a:off x="1343472" y="3011576"/>
            <a:ext cx="9793088" cy="576065"/>
          </a:xfrm>
          <a:prstGeom prst="rect">
            <a:avLst/>
          </a:prstGeom>
        </p:spPr>
        <p:txBody>
          <a:bodyPr vert="horz">
            <a:scene3d>
              <a:camera prst="orthographicFront"/>
              <a:lightRig rig="threePt" dir="t"/>
            </a:scene3d>
            <a:sp3d contourW="12700">
              <a:contourClr>
                <a:srgbClr val="1C3046"/>
              </a:contourClr>
            </a:sp3d>
          </a:bodyPr>
          <a:lstStyle>
            <a:lvl1pPr algn="ctr" defTabSz="457200" rtl="0" eaLnBrk="1" latinLnBrk="0" hangingPunct="1">
              <a:spcBef>
                <a:spcPct val="0"/>
              </a:spcBef>
              <a:buNone/>
              <a:defRPr sz="2800" b="1" i="0" kern="1200">
                <a:solidFill>
                  <a:schemeClr val="tx1"/>
                </a:solidFill>
                <a:latin typeface="Source Sans Pro" charset="0"/>
                <a:ea typeface="Source Sans Pro" charset="0"/>
                <a:cs typeface="Source Sans Pro" charset="0"/>
              </a:defRPr>
            </a:lvl1pPr>
          </a:lstStyle>
          <a:p>
            <a:pPr algn="l"/>
            <a:r>
              <a:rPr lang="en-GB" sz="3600" dirty="0" smtClean="0">
                <a:solidFill>
                  <a:srgbClr val="1C3046"/>
                </a:solidFill>
                <a:latin typeface="+mn-lt"/>
              </a:rPr>
              <a:t>Sensitive data services in EOSC-hub</a:t>
            </a:r>
            <a:endParaRPr lang="en-GB" sz="3600" b="1" dirty="0">
              <a:solidFill>
                <a:srgbClr val="1C3046"/>
              </a:solidFill>
              <a:latin typeface="+mn-lt"/>
            </a:endParaRPr>
          </a:p>
        </p:txBody>
      </p:sp>
      <p:sp>
        <p:nvSpPr>
          <p:cNvPr id="6" name="Titolo 1">
            <a:extLst>
              <a:ext uri="{FF2B5EF4-FFF2-40B4-BE49-F238E27FC236}">
                <a16:creationId xmlns:a16="http://schemas.microsoft.com/office/drawing/2014/main" xmlns="" id="{DA40618A-E780-6B4C-9F22-53ADEAFB468E}"/>
              </a:ext>
            </a:extLst>
          </p:cNvPr>
          <p:cNvSpPr txBox="1">
            <a:spLocks/>
          </p:cNvSpPr>
          <p:nvPr/>
        </p:nvSpPr>
        <p:spPr>
          <a:xfrm>
            <a:off x="1343472" y="3717039"/>
            <a:ext cx="9793088" cy="576065"/>
          </a:xfrm>
          <a:prstGeom prst="rect">
            <a:avLst/>
          </a:prstGeom>
        </p:spPr>
        <p:txBody>
          <a:bodyPr vert="horz"/>
          <a:lstStyle>
            <a:lvl1pPr algn="ctr" defTabSz="457200" rtl="0" eaLnBrk="1" latinLnBrk="0" hangingPunct="1">
              <a:spcBef>
                <a:spcPct val="0"/>
              </a:spcBef>
              <a:buNone/>
              <a:defRPr sz="2800" b="1" i="0" kern="1200">
                <a:solidFill>
                  <a:schemeClr val="tx1"/>
                </a:solidFill>
                <a:latin typeface="Source Sans Pro" charset="0"/>
                <a:ea typeface="Source Sans Pro" charset="0"/>
                <a:cs typeface="Source Sans Pro" charset="0"/>
              </a:defRPr>
            </a:lvl1pPr>
          </a:lstStyle>
          <a:p>
            <a:pPr algn="l"/>
            <a:r>
              <a:rPr lang="en-GB" b="0" dirty="0" smtClean="0">
                <a:solidFill>
                  <a:srgbClr val="B5892D"/>
                </a:solidFill>
                <a:latin typeface="+mn-lt"/>
              </a:rPr>
              <a:t>Gergely Sipos, EGI Foundation</a:t>
            </a:r>
          </a:p>
          <a:p>
            <a:pPr algn="l"/>
            <a:r>
              <a:rPr lang="en-GB" b="0" dirty="0" err="1">
                <a:solidFill>
                  <a:srgbClr val="B5892D"/>
                </a:solidFill>
                <a:latin typeface="+mn-lt"/>
              </a:rPr>
              <a:t>Adbulrahman</a:t>
            </a:r>
            <a:r>
              <a:rPr lang="en-GB" b="0" dirty="0">
                <a:solidFill>
                  <a:srgbClr val="B5892D"/>
                </a:solidFill>
                <a:latin typeface="+mn-lt"/>
              </a:rPr>
              <a:t> </a:t>
            </a:r>
            <a:r>
              <a:rPr lang="en-GB" b="0" dirty="0" err="1" smtClean="0">
                <a:solidFill>
                  <a:srgbClr val="B5892D"/>
                </a:solidFill>
                <a:latin typeface="+mn-lt"/>
              </a:rPr>
              <a:t>Azab</a:t>
            </a:r>
            <a:r>
              <a:rPr lang="en-GB" b="0" dirty="0" smtClean="0">
                <a:solidFill>
                  <a:srgbClr val="B5892D"/>
                </a:solidFill>
                <a:latin typeface="+mn-lt"/>
              </a:rPr>
              <a:t>, University </a:t>
            </a:r>
            <a:r>
              <a:rPr lang="en-GB" b="0" dirty="0">
                <a:solidFill>
                  <a:srgbClr val="B5892D"/>
                </a:solidFill>
                <a:latin typeface="+mn-lt"/>
              </a:rPr>
              <a:t>of Oslo</a:t>
            </a:r>
            <a:endParaRPr lang="en-GB" b="0" dirty="0" smtClean="0">
              <a:solidFill>
                <a:srgbClr val="B5892D"/>
              </a:solidFill>
              <a:latin typeface="+mn-lt"/>
            </a:endParaRPr>
          </a:p>
        </p:txBody>
      </p:sp>
      <p:sp>
        <p:nvSpPr>
          <p:cNvPr id="7" name="TextBox 6">
            <a:extLst>
              <a:ext uri="{FF2B5EF4-FFF2-40B4-BE49-F238E27FC236}">
                <a16:creationId xmlns:a16="http://schemas.microsoft.com/office/drawing/2014/main" xmlns="" id="{BA7AD28B-C595-4505-A53C-4A8CA5E69B72}"/>
              </a:ext>
            </a:extLst>
          </p:cNvPr>
          <p:cNvSpPr txBox="1"/>
          <p:nvPr/>
        </p:nvSpPr>
        <p:spPr>
          <a:xfrm>
            <a:off x="9433048" y="6453336"/>
            <a:ext cx="2711624" cy="338554"/>
          </a:xfrm>
          <a:prstGeom prst="rect">
            <a:avLst/>
          </a:prstGeom>
          <a:noFill/>
        </p:spPr>
        <p:txBody>
          <a:bodyPr wrap="square" rtlCol="0">
            <a:spAutoFit/>
          </a:bodyPr>
          <a:lstStyle/>
          <a:p>
            <a:pPr lvl="0" algn="r"/>
            <a:r>
              <a:rPr lang="en-GB" sz="1600" b="1" dirty="0">
                <a:solidFill>
                  <a:srgbClr val="1C3046"/>
                </a:solidFill>
              </a:rPr>
              <a:t>Dissemination level</a:t>
            </a:r>
            <a:r>
              <a:rPr lang="en-GB" sz="1600" dirty="0">
                <a:solidFill>
                  <a:srgbClr val="1C3046"/>
                </a:solidFill>
              </a:rPr>
              <a:t>: Public</a:t>
            </a:r>
          </a:p>
        </p:txBody>
      </p:sp>
      <p:sp>
        <p:nvSpPr>
          <p:cNvPr id="2" name="TextBox 1"/>
          <p:cNvSpPr txBox="1"/>
          <p:nvPr/>
        </p:nvSpPr>
        <p:spPr>
          <a:xfrm>
            <a:off x="4655840" y="5589240"/>
            <a:ext cx="7270215" cy="523220"/>
          </a:xfrm>
          <a:prstGeom prst="rect">
            <a:avLst/>
          </a:prstGeom>
          <a:noFill/>
        </p:spPr>
        <p:txBody>
          <a:bodyPr wrap="none" rtlCol="0">
            <a:spAutoFit/>
          </a:bodyPr>
          <a:lstStyle/>
          <a:p>
            <a:r>
              <a:rPr lang="en-US" sz="2800" dirty="0" smtClean="0"/>
              <a:t>Slides are available at </a:t>
            </a:r>
            <a:r>
              <a:rPr lang="en-US" sz="2800" dirty="0" smtClean="0">
                <a:hlinkClick r:id="rId2"/>
              </a:rPr>
              <a:t>http://go.egi.eu/miuf2018</a:t>
            </a:r>
            <a:r>
              <a:rPr lang="en-US" sz="2800" dirty="0" smtClean="0"/>
              <a:t> </a:t>
            </a:r>
            <a:endParaRPr lang="en-US" sz="2800" dirty="0"/>
          </a:p>
        </p:txBody>
      </p:sp>
    </p:spTree>
    <p:extLst>
      <p:ext uri="{BB962C8B-B14F-4D97-AF65-F5344CB8AC3E}">
        <p14:creationId xmlns:p14="http://schemas.microsoft.com/office/powerpoint/2010/main" val="4640634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xmlns="" id="{53A923E5-3980-4E68-B770-7C0B3391D5EC}"/>
              </a:ext>
            </a:extLst>
          </p:cNvPr>
          <p:cNvSpPr>
            <a:spLocks noGrp="1"/>
          </p:cNvSpPr>
          <p:nvPr>
            <p:ph type="sldNum" sz="quarter" idx="12"/>
          </p:nvPr>
        </p:nvSpPr>
        <p:spPr/>
        <p:txBody>
          <a:bodyPr/>
          <a:lstStyle/>
          <a:p>
            <a:fld id="{B6F15528-21DE-4FAA-801E-634DDDAF4B2B}" type="slidenum">
              <a:rPr lang="en-US" smtClean="0"/>
              <a:pPr/>
              <a:t>10</a:t>
            </a:fld>
            <a:endParaRPr lang="en-US" dirty="0"/>
          </a:p>
        </p:txBody>
      </p:sp>
      <p:sp>
        <p:nvSpPr>
          <p:cNvPr id="5" name="Segnaposto data 4">
            <a:extLst>
              <a:ext uri="{FF2B5EF4-FFF2-40B4-BE49-F238E27FC236}">
                <a16:creationId xmlns:a16="http://schemas.microsoft.com/office/drawing/2014/main" xmlns="" id="{D9D3F1F1-F183-4535-9A5B-31082954DF81}"/>
              </a:ext>
            </a:extLst>
          </p:cNvPr>
          <p:cNvSpPr>
            <a:spLocks noGrp="1"/>
          </p:cNvSpPr>
          <p:nvPr>
            <p:ph type="dt" sz="half" idx="10"/>
          </p:nvPr>
        </p:nvSpPr>
        <p:spPr/>
        <p:txBody>
          <a:bodyPr/>
          <a:lstStyle/>
          <a:p>
            <a:fld id="{1D7ECC2A-B8E8-6A42-88FD-76BA9784FF49}" type="datetime1">
              <a:rPr lang="nb-NO" smtClean="0"/>
              <a:t>18. 10. 15.</a:t>
            </a:fld>
            <a:endParaRPr lang="en-US" dirty="0"/>
          </a:p>
        </p:txBody>
      </p:sp>
      <p:pic>
        <p:nvPicPr>
          <p:cNvPr id="7" name="Picture 6"/>
          <p:cNvPicPr>
            <a:picLocks noChangeAspect="1"/>
          </p:cNvPicPr>
          <p:nvPr/>
        </p:nvPicPr>
        <p:blipFill>
          <a:blip r:embed="rId2"/>
          <a:stretch>
            <a:fillRect/>
          </a:stretch>
        </p:blipFill>
        <p:spPr>
          <a:xfrm>
            <a:off x="-24680" y="37382"/>
            <a:ext cx="10832132" cy="6271938"/>
          </a:xfrm>
          <a:prstGeom prst="rect">
            <a:avLst/>
          </a:prstGeom>
        </p:spPr>
      </p:pic>
    </p:spTree>
    <p:extLst>
      <p:ext uri="{BB962C8B-B14F-4D97-AF65-F5344CB8AC3E}">
        <p14:creationId xmlns:p14="http://schemas.microsoft.com/office/powerpoint/2010/main" val="10788536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xmlns="" id="{53A923E5-3980-4E68-B770-7C0B3391D5EC}"/>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
        <p:nvSpPr>
          <p:cNvPr id="5" name="Segnaposto data 4">
            <a:extLst>
              <a:ext uri="{FF2B5EF4-FFF2-40B4-BE49-F238E27FC236}">
                <a16:creationId xmlns:a16="http://schemas.microsoft.com/office/drawing/2014/main" xmlns="" id="{D9D3F1F1-F183-4535-9A5B-31082954DF81}"/>
              </a:ext>
            </a:extLst>
          </p:cNvPr>
          <p:cNvSpPr>
            <a:spLocks noGrp="1"/>
          </p:cNvSpPr>
          <p:nvPr>
            <p:ph type="dt" sz="half" idx="10"/>
          </p:nvPr>
        </p:nvSpPr>
        <p:spPr/>
        <p:txBody>
          <a:bodyPr/>
          <a:lstStyle/>
          <a:p>
            <a:fld id="{EAA78AD4-C62F-004D-956A-45E7BE25B069}" type="datetime1">
              <a:rPr lang="nb-NO" smtClean="0"/>
              <a:t>18. 10. 15.</a:t>
            </a:fld>
            <a:endParaRPr lang="en-US" dirty="0"/>
          </a:p>
        </p:txBody>
      </p:sp>
      <p:pic>
        <p:nvPicPr>
          <p:cNvPr id="6" name="Picture 5"/>
          <p:cNvPicPr>
            <a:picLocks noChangeAspect="1"/>
          </p:cNvPicPr>
          <p:nvPr/>
        </p:nvPicPr>
        <p:blipFill>
          <a:blip r:embed="rId2"/>
          <a:stretch>
            <a:fillRect/>
          </a:stretch>
        </p:blipFill>
        <p:spPr>
          <a:xfrm>
            <a:off x="20418" y="72008"/>
            <a:ext cx="11079852" cy="5949280"/>
          </a:xfrm>
          <a:prstGeom prst="rect">
            <a:avLst/>
          </a:prstGeom>
        </p:spPr>
      </p:pic>
    </p:spTree>
    <p:extLst>
      <p:ext uri="{BB962C8B-B14F-4D97-AF65-F5344CB8AC3E}">
        <p14:creationId xmlns:p14="http://schemas.microsoft.com/office/powerpoint/2010/main" val="1155773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sldNum" idx="12"/>
          </p:nvPr>
        </p:nvSpPr>
        <p:spPr>
          <a:xfrm>
            <a:off x="7665805" y="6381328"/>
            <a:ext cx="4158720" cy="28803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75" b="0" i="0">
                <a:solidFill>
                  <a:schemeClr val="dk1"/>
                </a:solidFill>
                <a:latin typeface="Calibri"/>
                <a:ea typeface="Calibri"/>
                <a:cs typeface="Calibri"/>
                <a:sym typeface="Calibri"/>
              </a:rPr>
              <a:t>12</a:t>
            </a:fld>
            <a:endParaRPr sz="975" b="0" i="0">
              <a:solidFill>
                <a:schemeClr val="dk1"/>
              </a:solidFill>
              <a:latin typeface="Calibri"/>
              <a:ea typeface="Calibri"/>
              <a:cs typeface="Calibri"/>
              <a:sym typeface="Calibri"/>
            </a:endParaRPr>
          </a:p>
        </p:txBody>
      </p:sp>
      <p:sp>
        <p:nvSpPr>
          <p:cNvPr id="431" name="Shape 431"/>
          <p:cNvSpPr txBox="1">
            <a:spLocks noGrp="1"/>
          </p:cNvSpPr>
          <p:nvPr>
            <p:ph type="body" idx="1"/>
          </p:nvPr>
        </p:nvSpPr>
        <p:spPr>
          <a:xfrm>
            <a:off x="447147" y="1268763"/>
            <a:ext cx="11409493" cy="4855007"/>
          </a:xfrm>
          <a:prstGeom prst="rect">
            <a:avLst/>
          </a:prstGeom>
          <a:noFill/>
          <a:ln>
            <a:noFill/>
          </a:ln>
        </p:spPr>
        <p:txBody>
          <a:bodyPr spcFirstLastPara="1" wrap="square" lIns="91425" tIns="45700" rIns="91425" bIns="45700" anchor="t" anchorCtr="0">
            <a:noAutofit/>
          </a:bodyPr>
          <a:lstStyle/>
          <a:p>
            <a:pPr marL="257175" marR="0" lvl="0" indent="-263525" algn="l" rtl="0">
              <a:spcBef>
                <a:spcPts val="0"/>
              </a:spcBef>
              <a:spcAft>
                <a:spcPts val="0"/>
              </a:spcAft>
              <a:buClr>
                <a:srgbClr val="3C3C3C"/>
              </a:buClr>
              <a:buSzPts val="2900"/>
              <a:buFont typeface="Arial"/>
              <a:buChar char="•"/>
            </a:pPr>
            <a:r>
              <a:rPr lang="en-US" sz="2900" dirty="0" smtClean="0"/>
              <a:t>Apply for a CSC project (You can apply through EOSC-hub)</a:t>
            </a:r>
          </a:p>
          <a:p>
            <a:pPr marL="257175" marR="0" lvl="0" indent="-263525" algn="l" rtl="0">
              <a:spcBef>
                <a:spcPts val="0"/>
              </a:spcBef>
              <a:spcAft>
                <a:spcPts val="0"/>
              </a:spcAft>
              <a:buClr>
                <a:srgbClr val="3C3C3C"/>
              </a:buClr>
              <a:buSzPts val="2900"/>
              <a:buFont typeface="Arial"/>
              <a:buChar char="•"/>
            </a:pPr>
            <a:r>
              <a:rPr lang="en-US" sz="2900" dirty="0" smtClean="0"/>
              <a:t>Setup your own network</a:t>
            </a:r>
          </a:p>
          <a:p>
            <a:pPr marL="257175" lvl="0" indent="-263525">
              <a:spcBef>
                <a:spcPts val="0"/>
              </a:spcBef>
              <a:buSzPts val="2900"/>
            </a:pPr>
            <a:r>
              <a:rPr lang="en-US" sz="2900" dirty="0"/>
              <a:t>Establish </a:t>
            </a:r>
            <a:r>
              <a:rPr lang="en-US" sz="2900" dirty="0" smtClean="0"/>
              <a:t>the connection with your </a:t>
            </a:r>
            <a:r>
              <a:rPr lang="en-US" sz="2900" dirty="0" err="1" smtClean="0"/>
              <a:t>ePouta</a:t>
            </a:r>
            <a:r>
              <a:rPr lang="en-US" sz="2900" dirty="0" smtClean="0"/>
              <a:t> network</a:t>
            </a:r>
          </a:p>
          <a:p>
            <a:pPr marL="714375" lvl="1" indent="-263525">
              <a:spcBef>
                <a:spcPts val="0"/>
              </a:spcBef>
              <a:buSzPts val="2900"/>
            </a:pPr>
            <a:r>
              <a:rPr lang="en-US" sz="2200" dirty="0" smtClean="0"/>
              <a:t>OPN </a:t>
            </a:r>
            <a:r>
              <a:rPr lang="en-US" sz="2200" dirty="0"/>
              <a:t>(Optical Private Network) or - within FUNET and European academic networks - an MPLS (Multiprotocol Label Switching) connection</a:t>
            </a:r>
            <a:endParaRPr lang="en-US" sz="2700" dirty="0"/>
          </a:p>
          <a:p>
            <a:pPr marL="257175" marR="0" lvl="0" indent="-263525" algn="l" rtl="0">
              <a:spcBef>
                <a:spcPts val="0"/>
              </a:spcBef>
              <a:spcAft>
                <a:spcPts val="0"/>
              </a:spcAft>
              <a:buClr>
                <a:srgbClr val="3C3C3C"/>
              </a:buClr>
              <a:buSzPts val="2900"/>
              <a:buFont typeface="Arial"/>
              <a:buChar char="•"/>
            </a:pPr>
            <a:r>
              <a:rPr lang="en-US" sz="2900" dirty="0" smtClean="0"/>
              <a:t>More info:</a:t>
            </a:r>
          </a:p>
          <a:p>
            <a:pPr marL="714375" lvl="1" indent="-263525">
              <a:spcBef>
                <a:spcPts val="0"/>
              </a:spcBef>
              <a:buSzPts val="2900"/>
              <a:buFont typeface="Arial"/>
              <a:buChar char="•"/>
            </a:pPr>
            <a:r>
              <a:rPr lang="en-US" sz="2700" dirty="0"/>
              <a:t>Connection: </a:t>
            </a:r>
            <a:r>
              <a:rPr lang="en-US" sz="2700" dirty="0">
                <a:hlinkClick r:id="rId3"/>
              </a:rPr>
              <a:t>https://</a:t>
            </a:r>
            <a:r>
              <a:rPr lang="en-US" sz="2700" dirty="0" smtClean="0">
                <a:hlinkClick r:id="rId3"/>
              </a:rPr>
              <a:t>research.csc.fi/pouta-application</a:t>
            </a:r>
            <a:r>
              <a:rPr lang="en-US" sz="2700" dirty="0" smtClean="0"/>
              <a:t> </a:t>
            </a:r>
          </a:p>
          <a:p>
            <a:pPr marL="714375" lvl="1" indent="-263525">
              <a:spcBef>
                <a:spcPts val="0"/>
              </a:spcBef>
              <a:buSzPts val="2900"/>
              <a:buFont typeface="Arial"/>
              <a:buChar char="•"/>
            </a:pPr>
            <a:r>
              <a:rPr lang="en-US" sz="2700" dirty="0" smtClean="0">
                <a:hlinkClick r:id="rId4"/>
              </a:rPr>
              <a:t>Pricing</a:t>
            </a:r>
            <a:r>
              <a:rPr lang="en-US" sz="2700" dirty="0" smtClean="0"/>
              <a:t> (google “</a:t>
            </a:r>
            <a:r>
              <a:rPr lang="en-US" sz="2700" dirty="0" err="1" smtClean="0"/>
              <a:t>epouta</a:t>
            </a:r>
            <a:r>
              <a:rPr lang="en-US" sz="2700" dirty="0" smtClean="0"/>
              <a:t> pricing”) </a:t>
            </a:r>
            <a:r>
              <a:rPr lang="en-US" sz="2700" dirty="0" smtClean="0">
                <a:sym typeface="Wingdings"/>
              </a:rPr>
              <a:t> EOSC-hub Virtual Access</a:t>
            </a:r>
            <a:endParaRPr sz="2700" dirty="0"/>
          </a:p>
        </p:txBody>
      </p:sp>
      <p:sp>
        <p:nvSpPr>
          <p:cNvPr id="432" name="Shape 432"/>
          <p:cNvSpPr txBox="1">
            <a:spLocks noGrp="1"/>
          </p:cNvSpPr>
          <p:nvPr>
            <p:ph type="body" idx="2"/>
          </p:nvPr>
        </p:nvSpPr>
        <p:spPr>
          <a:xfrm>
            <a:off x="3302248" y="318300"/>
            <a:ext cx="8805000" cy="82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C3046"/>
              </a:buClr>
              <a:buSzPts val="3200"/>
              <a:buFont typeface="Arial"/>
              <a:buNone/>
            </a:pPr>
            <a:r>
              <a:rPr lang="en-US" dirty="0" smtClean="0"/>
              <a:t>Getting Access to </a:t>
            </a:r>
            <a:r>
              <a:rPr lang="en-US" dirty="0" err="1" smtClean="0"/>
              <a:t>ePouta</a:t>
            </a:r>
            <a:endParaRPr dirty="0"/>
          </a:p>
        </p:txBody>
      </p:sp>
      <p:sp>
        <p:nvSpPr>
          <p:cNvPr id="433" name="Shape 433"/>
          <p:cNvSpPr txBox="1">
            <a:spLocks noGrp="1"/>
          </p:cNvSpPr>
          <p:nvPr>
            <p:ph type="dt" idx="10"/>
          </p:nvPr>
        </p:nvSpPr>
        <p:spPr>
          <a:xfrm>
            <a:off x="335360" y="6381328"/>
            <a:ext cx="2844900" cy="28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254AF31F-4E25-EA42-A97D-1819DFE560B5}" type="datetime1">
              <a:rPr lang="nb-NO" sz="950" b="0" i="0" u="none" strike="noStrike" cap="none" smtClean="0">
                <a:solidFill>
                  <a:srgbClr val="3C3C3C"/>
                </a:solidFill>
                <a:latin typeface="Calibri"/>
                <a:ea typeface="Calibri"/>
                <a:cs typeface="Calibri"/>
                <a:sym typeface="Calibri"/>
              </a:rPr>
              <a:t>18. 10. 15.</a:t>
            </a:fld>
            <a:endParaRPr sz="950" b="0" i="0" u="none" strike="noStrike" cap="none">
              <a:solidFill>
                <a:srgbClr val="3C3C3C"/>
              </a:solidFill>
              <a:latin typeface="Calibri"/>
              <a:ea typeface="Calibri"/>
              <a:cs typeface="Calibri"/>
              <a:sym typeface="Calibri"/>
            </a:endParaRPr>
          </a:p>
        </p:txBody>
      </p:sp>
    </p:spTree>
    <p:extLst>
      <p:ext uri="{BB962C8B-B14F-4D97-AF65-F5344CB8AC3E}">
        <p14:creationId xmlns:p14="http://schemas.microsoft.com/office/powerpoint/2010/main" val="33222411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idx="1"/>
          </p:nvPr>
        </p:nvSpPr>
        <p:spPr>
          <a:xfrm>
            <a:off x="1981200" y="2492896"/>
            <a:ext cx="8291264" cy="1752600"/>
          </a:xfrm>
        </p:spPr>
        <p:txBody>
          <a:bodyPr/>
          <a:lstStyle/>
          <a:p>
            <a:pPr algn="ctr"/>
            <a:r>
              <a:rPr lang="en-US" sz="4400" b="1" dirty="0">
                <a:hlinkClick r:id="rId2"/>
              </a:rPr>
              <a:t>Services for Sensitive Data</a:t>
            </a:r>
            <a:endParaRPr lang="en-US" sz="4400" b="1" dirty="0"/>
          </a:p>
          <a:p>
            <a:pPr algn="ctr"/>
            <a:r>
              <a:rPr lang="nb-NO" b="1" dirty="0"/>
              <a:t> </a:t>
            </a:r>
          </a:p>
        </p:txBody>
      </p:sp>
      <p:pic>
        <p:nvPicPr>
          <p:cNvPr id="4" name="Picture 3"/>
          <p:cNvPicPr>
            <a:picLocks noChangeAspect="1"/>
          </p:cNvPicPr>
          <p:nvPr/>
        </p:nvPicPr>
        <p:blipFill>
          <a:blip r:embed="rId3"/>
          <a:stretch>
            <a:fillRect/>
          </a:stretch>
        </p:blipFill>
        <p:spPr>
          <a:xfrm>
            <a:off x="4978400" y="3606278"/>
            <a:ext cx="1968500" cy="2654300"/>
          </a:xfrm>
          <a:prstGeom prst="rect">
            <a:avLst/>
          </a:prstGeom>
        </p:spPr>
      </p:pic>
    </p:spTree>
    <p:extLst>
      <p:ext uri="{BB962C8B-B14F-4D97-AF65-F5344CB8AC3E}">
        <p14:creationId xmlns:p14="http://schemas.microsoft.com/office/powerpoint/2010/main" val="15786884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0"/>
          </p:nvPr>
        </p:nvSpPr>
        <p:spPr/>
        <p:txBody>
          <a:bodyPr/>
          <a:lstStyle/>
          <a:p>
            <a:fld id="{3CB58E24-9662-4247-8C40-C0AA19C1DC26}" type="datetime1">
              <a:rPr lang="nb-NO" smtClean="0"/>
              <a:t>18. 10. 15.</a:t>
            </a:fld>
            <a:endParaRPr lang="nb-NO"/>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14</a:t>
            </a:fld>
            <a:endParaRPr lang="uk-UA"/>
          </a:p>
        </p:txBody>
      </p:sp>
      <p:sp>
        <p:nvSpPr>
          <p:cNvPr id="5" name="Text Placeholder 4"/>
          <p:cNvSpPr>
            <a:spLocks noGrp="1"/>
          </p:cNvSpPr>
          <p:nvPr>
            <p:ph type="body" idx="2"/>
          </p:nvPr>
        </p:nvSpPr>
        <p:spPr/>
        <p:txBody>
          <a:bodyPr/>
          <a:lstStyle/>
          <a:p>
            <a:r>
              <a:rPr lang="en-US" dirty="0"/>
              <a:t>TSD in rapid </a:t>
            </a:r>
            <a:r>
              <a:rPr lang="en-US" dirty="0" smtClean="0"/>
              <a:t>growth</a:t>
            </a:r>
            <a:endParaRPr lang="en-US" dirty="0"/>
          </a:p>
        </p:txBody>
      </p:sp>
      <p:sp>
        <p:nvSpPr>
          <p:cNvPr id="7" name="TextBox 6"/>
          <p:cNvSpPr txBox="1"/>
          <p:nvPr/>
        </p:nvSpPr>
        <p:spPr>
          <a:xfrm>
            <a:off x="4171330" y="5970766"/>
            <a:ext cx="4123577" cy="400110"/>
          </a:xfrm>
          <a:prstGeom prst="rect">
            <a:avLst/>
          </a:prstGeom>
          <a:noFill/>
        </p:spPr>
        <p:txBody>
          <a:bodyPr wrap="square" rtlCol="0">
            <a:spAutoFit/>
          </a:bodyPr>
          <a:lstStyle/>
          <a:p>
            <a:r>
              <a:rPr lang="en-US" dirty="0"/>
              <a:t># Research project over time</a:t>
            </a:r>
          </a:p>
        </p:txBody>
      </p:sp>
      <p:graphicFrame>
        <p:nvGraphicFramePr>
          <p:cNvPr id="8" name="Chart 7"/>
          <p:cNvGraphicFramePr>
            <a:graphicFrameLocks/>
          </p:cNvGraphicFramePr>
          <p:nvPr>
            <p:extLst/>
          </p:nvPr>
        </p:nvGraphicFramePr>
        <p:xfrm>
          <a:off x="2351584" y="1652989"/>
          <a:ext cx="7543750" cy="4093905"/>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3235226" y="1966135"/>
            <a:ext cx="4572000" cy="1323439"/>
          </a:xfrm>
          <a:prstGeom prst="rect">
            <a:avLst/>
          </a:prstGeom>
        </p:spPr>
        <p:txBody>
          <a:bodyPr>
            <a:spAutoFit/>
          </a:bodyPr>
          <a:lstStyle/>
          <a:p>
            <a:pPr marL="342900" indent="-342900">
              <a:buFont typeface="Wingdings" charset="2"/>
              <a:buChar char="Ø"/>
            </a:pPr>
            <a:r>
              <a:rPr lang="en-US" dirty="0" smtClean="0"/>
              <a:t>&gt; 500 research projects</a:t>
            </a:r>
          </a:p>
          <a:p>
            <a:pPr marL="342900" indent="-342900">
              <a:buFont typeface="Wingdings" charset="2"/>
              <a:buChar char="Ø"/>
            </a:pPr>
            <a:r>
              <a:rPr lang="en-US" dirty="0" smtClean="0"/>
              <a:t>&gt; </a:t>
            </a:r>
            <a:r>
              <a:rPr lang="en-US" dirty="0"/>
              <a:t>2200 </a:t>
            </a:r>
            <a:r>
              <a:rPr lang="en-US" dirty="0" smtClean="0"/>
              <a:t>users</a:t>
            </a:r>
          </a:p>
          <a:p>
            <a:pPr marL="342900" indent="-342900">
              <a:buFont typeface="Wingdings" charset="2"/>
              <a:buChar char="Ø"/>
            </a:pPr>
            <a:r>
              <a:rPr lang="en-US" dirty="0" smtClean="0"/>
              <a:t>&gt; </a:t>
            </a:r>
            <a:r>
              <a:rPr lang="en-US" dirty="0"/>
              <a:t>800 virtual </a:t>
            </a:r>
            <a:r>
              <a:rPr lang="en-US" dirty="0" smtClean="0"/>
              <a:t>machines</a:t>
            </a:r>
          </a:p>
          <a:p>
            <a:pPr marL="342900" indent="-342900">
              <a:buFont typeface="Wingdings" charset="2"/>
              <a:buChar char="Ø"/>
            </a:pPr>
            <a:r>
              <a:rPr lang="en-US" dirty="0" smtClean="0"/>
              <a:t>~ </a:t>
            </a:r>
            <a:r>
              <a:rPr lang="en-US" dirty="0"/>
              <a:t>2.0 petabyte data</a:t>
            </a:r>
          </a:p>
        </p:txBody>
      </p:sp>
    </p:spTree>
    <p:extLst>
      <p:ext uri="{BB962C8B-B14F-4D97-AF65-F5344CB8AC3E}">
        <p14:creationId xmlns:p14="http://schemas.microsoft.com/office/powerpoint/2010/main" val="72106974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sldNum" idx="12"/>
          </p:nvPr>
        </p:nvSpPr>
        <p:spPr>
          <a:xfrm>
            <a:off x="7704748" y="6381328"/>
            <a:ext cx="4158720" cy="28803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75" b="0" i="0">
                <a:solidFill>
                  <a:schemeClr val="dk1"/>
                </a:solidFill>
                <a:latin typeface="Calibri"/>
                <a:ea typeface="Calibri"/>
                <a:cs typeface="Calibri"/>
                <a:sym typeface="Calibri"/>
              </a:rPr>
              <a:t>15</a:t>
            </a:fld>
            <a:endParaRPr sz="975" b="0" i="0">
              <a:solidFill>
                <a:schemeClr val="dk1"/>
              </a:solidFill>
              <a:latin typeface="Calibri"/>
              <a:ea typeface="Calibri"/>
              <a:cs typeface="Calibri"/>
              <a:sym typeface="Calibri"/>
            </a:endParaRPr>
          </a:p>
        </p:txBody>
      </p:sp>
      <p:sp>
        <p:nvSpPr>
          <p:cNvPr id="432" name="Shape 432"/>
          <p:cNvSpPr txBox="1">
            <a:spLocks noGrp="1"/>
          </p:cNvSpPr>
          <p:nvPr>
            <p:ph type="body" idx="2"/>
          </p:nvPr>
        </p:nvSpPr>
        <p:spPr>
          <a:xfrm>
            <a:off x="3302248" y="318300"/>
            <a:ext cx="8805000" cy="823500"/>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smtClean="0"/>
              <a:t>TSD </a:t>
            </a:r>
            <a:r>
              <a:rPr lang="en-US" dirty="0"/>
              <a:t>in a nutshell</a:t>
            </a:r>
          </a:p>
          <a:p>
            <a:pPr marL="0" marR="0" lvl="0" indent="0" algn="l" rtl="0">
              <a:spcBef>
                <a:spcPts val="0"/>
              </a:spcBef>
              <a:spcAft>
                <a:spcPts val="0"/>
              </a:spcAft>
              <a:buClr>
                <a:srgbClr val="1C3046"/>
              </a:buClr>
              <a:buSzPts val="3200"/>
              <a:buFont typeface="Arial"/>
              <a:buNone/>
            </a:pPr>
            <a:endParaRPr dirty="0"/>
          </a:p>
        </p:txBody>
      </p:sp>
      <p:sp>
        <p:nvSpPr>
          <p:cNvPr id="433" name="Shape 433"/>
          <p:cNvSpPr txBox="1">
            <a:spLocks noGrp="1"/>
          </p:cNvSpPr>
          <p:nvPr>
            <p:ph type="dt" idx="10"/>
          </p:nvPr>
        </p:nvSpPr>
        <p:spPr>
          <a:xfrm>
            <a:off x="335360" y="6381328"/>
            <a:ext cx="2844900" cy="28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1F0F6B77-4419-D14C-A95B-C83E2FAB8B4C}" type="datetime1">
              <a:rPr lang="nb-NO" sz="950" b="0" i="0" u="none" strike="noStrike" cap="none" smtClean="0">
                <a:solidFill>
                  <a:srgbClr val="3C3C3C"/>
                </a:solidFill>
                <a:latin typeface="Calibri"/>
                <a:ea typeface="Calibri"/>
                <a:cs typeface="Calibri"/>
                <a:sym typeface="Calibri"/>
              </a:rPr>
              <a:t>18. 10. 15.</a:t>
            </a:fld>
            <a:endParaRPr sz="950" b="0" i="0" u="none" strike="noStrike" cap="none">
              <a:solidFill>
                <a:srgbClr val="3C3C3C"/>
              </a:solidFill>
              <a:latin typeface="Calibri"/>
              <a:ea typeface="Calibri"/>
              <a:cs typeface="Calibri"/>
              <a:sym typeface="Calibri"/>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5733257"/>
            <a:ext cx="903188" cy="1087081"/>
          </a:xfrm>
          <a:prstGeom prst="rect">
            <a:avLst/>
          </a:prstGeom>
        </p:spPr>
      </p:pic>
      <p:sp>
        <p:nvSpPr>
          <p:cNvPr id="9" name="CustomShape 7"/>
          <p:cNvSpPr/>
          <p:nvPr/>
        </p:nvSpPr>
        <p:spPr>
          <a:xfrm>
            <a:off x="4295640" y="548640"/>
            <a:ext cx="6372000" cy="6120360"/>
          </a:xfrm>
          <a:prstGeom prst="ellipse">
            <a:avLst/>
          </a:prstGeom>
          <a:noFill/>
          <a:ln w="127000">
            <a:solidFill>
              <a:srgbClr val="FF340F"/>
            </a:solidFill>
            <a:round/>
          </a:ln>
          <a:scene3d>
            <a:camera prst="orthographicFront"/>
            <a:lightRig rig="threePt" dir="t"/>
          </a:scene3d>
          <a:sp3d>
            <a:bevelT prst="angle"/>
          </a:sp3d>
        </p:spPr>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388" y="4769011"/>
            <a:ext cx="1366353" cy="1366353"/>
          </a:xfrm>
          <a:prstGeom prst="rect">
            <a:avLst/>
          </a:prstGeom>
        </p:spPr>
      </p:pic>
      <p:sp>
        <p:nvSpPr>
          <p:cNvPr id="11" name="Bent-Up Arrow 10"/>
          <p:cNvSpPr/>
          <p:nvPr/>
        </p:nvSpPr>
        <p:spPr>
          <a:xfrm rot="16200000" flipV="1">
            <a:off x="2110608" y="3379758"/>
            <a:ext cx="1463188" cy="1199228"/>
          </a:xfrm>
          <a:prstGeom prst="bentUpArrow">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0469" y="2276056"/>
            <a:ext cx="1363808" cy="210830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4153" y="1124745"/>
            <a:ext cx="2251551" cy="2739529"/>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8169" y="4221088"/>
            <a:ext cx="1828073" cy="201892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1778" y="3057790"/>
            <a:ext cx="2448192" cy="1365632"/>
          </a:xfrm>
          <a:prstGeom prst="rect">
            <a:avLst/>
          </a:prstGeom>
        </p:spPr>
      </p:pic>
      <p:cxnSp>
        <p:nvCxnSpPr>
          <p:cNvPr id="16" name="Elbow Connector 15"/>
          <p:cNvCxnSpPr/>
          <p:nvPr/>
        </p:nvCxnSpPr>
        <p:spPr>
          <a:xfrm rot="5400000" flipH="1" flipV="1">
            <a:off x="6978209" y="1394665"/>
            <a:ext cx="863279" cy="1043519"/>
          </a:xfrm>
          <a:prstGeom prst="bentConnector2">
            <a:avLst/>
          </a:prstGeom>
          <a:ln w="63500">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68482" y="1916832"/>
            <a:ext cx="1447599" cy="338554"/>
          </a:xfrm>
          <a:prstGeom prst="rect">
            <a:avLst/>
          </a:prstGeom>
          <a:noFill/>
        </p:spPr>
        <p:txBody>
          <a:bodyPr wrap="square" rtlCol="0">
            <a:spAutoFit/>
          </a:bodyPr>
          <a:lstStyle/>
          <a:p>
            <a:pPr algn="ctr"/>
            <a:r>
              <a:rPr lang="en-US" sz="1600" b="1" dirty="0"/>
              <a:t>VMs</a:t>
            </a:r>
          </a:p>
        </p:txBody>
      </p:sp>
      <p:sp>
        <p:nvSpPr>
          <p:cNvPr id="18" name="TextBox 17"/>
          <p:cNvSpPr txBox="1"/>
          <p:nvPr/>
        </p:nvSpPr>
        <p:spPr>
          <a:xfrm>
            <a:off x="7896200" y="3573016"/>
            <a:ext cx="2673326" cy="338554"/>
          </a:xfrm>
          <a:prstGeom prst="rect">
            <a:avLst/>
          </a:prstGeom>
          <a:noFill/>
        </p:spPr>
        <p:txBody>
          <a:bodyPr wrap="square" rtlCol="0">
            <a:spAutoFit/>
          </a:bodyPr>
          <a:lstStyle/>
          <a:p>
            <a:pPr algn="ctr"/>
            <a:r>
              <a:rPr lang="en-US" sz="1600" b="1"/>
              <a:t>High performance computing</a:t>
            </a:r>
            <a:endParaRPr lang="en-US" sz="1600" b="1" dirty="0"/>
          </a:p>
        </p:txBody>
      </p:sp>
      <p:sp>
        <p:nvSpPr>
          <p:cNvPr id="19" name="TextBox 18"/>
          <p:cNvSpPr txBox="1"/>
          <p:nvPr/>
        </p:nvSpPr>
        <p:spPr>
          <a:xfrm>
            <a:off x="7968209" y="4293096"/>
            <a:ext cx="1447599" cy="338554"/>
          </a:xfrm>
          <a:prstGeom prst="rect">
            <a:avLst/>
          </a:prstGeom>
          <a:noFill/>
        </p:spPr>
        <p:txBody>
          <a:bodyPr wrap="square" rtlCol="0">
            <a:spAutoFit/>
          </a:bodyPr>
          <a:lstStyle/>
          <a:p>
            <a:r>
              <a:rPr lang="en-US" sz="1600" b="1" dirty="0"/>
              <a:t>Storage</a:t>
            </a:r>
          </a:p>
        </p:txBody>
      </p:sp>
      <p:sp>
        <p:nvSpPr>
          <p:cNvPr id="20" name="TextBox 19"/>
          <p:cNvSpPr txBox="1"/>
          <p:nvPr/>
        </p:nvSpPr>
        <p:spPr>
          <a:xfrm>
            <a:off x="2351585" y="2257572"/>
            <a:ext cx="2160240" cy="338554"/>
          </a:xfrm>
          <a:prstGeom prst="rect">
            <a:avLst/>
          </a:prstGeom>
          <a:noFill/>
        </p:spPr>
        <p:txBody>
          <a:bodyPr wrap="square" rtlCol="0">
            <a:spAutoFit/>
          </a:bodyPr>
          <a:lstStyle/>
          <a:p>
            <a:r>
              <a:rPr lang="en-US" sz="1600" b="1" dirty="0"/>
              <a:t>2-factor authentication</a:t>
            </a:r>
          </a:p>
        </p:txBody>
      </p:sp>
      <p:cxnSp>
        <p:nvCxnSpPr>
          <p:cNvPr id="21" name="Elbow Connector 20"/>
          <p:cNvCxnSpPr/>
          <p:nvPr/>
        </p:nvCxnSpPr>
        <p:spPr>
          <a:xfrm>
            <a:off x="6744072" y="4364286"/>
            <a:ext cx="1152128" cy="720898"/>
          </a:xfrm>
          <a:prstGeom prst="bentConnector3">
            <a:avLst>
              <a:gd name="adj1" fmla="val 50000"/>
            </a:avLst>
          </a:prstGeom>
          <a:ln w="63500">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159896" y="4797152"/>
            <a:ext cx="1772088" cy="1077218"/>
          </a:xfrm>
          <a:prstGeom prst="rect">
            <a:avLst/>
          </a:prstGeom>
          <a:noFill/>
        </p:spPr>
        <p:txBody>
          <a:bodyPr wrap="none" rtlCol="0">
            <a:spAutoFit/>
          </a:bodyPr>
          <a:lstStyle/>
          <a:p>
            <a:pPr marL="342900" indent="-342900">
              <a:buFont typeface="Arial"/>
              <a:buChar char="•"/>
            </a:pPr>
            <a:r>
              <a:rPr lang="en-US" sz="1600" dirty="0"/>
              <a:t>Analyzes</a:t>
            </a:r>
          </a:p>
          <a:p>
            <a:pPr marL="342900" indent="-342900">
              <a:buFont typeface="Arial"/>
              <a:buChar char="•"/>
            </a:pPr>
            <a:r>
              <a:rPr lang="en-US" sz="1600" dirty="0"/>
              <a:t>Software</a:t>
            </a:r>
          </a:p>
          <a:p>
            <a:pPr marL="342900" indent="-342900">
              <a:buFont typeface="Arial"/>
              <a:buChar char="•"/>
            </a:pPr>
            <a:r>
              <a:rPr lang="en-US" sz="1600" dirty="0"/>
              <a:t>Databases</a:t>
            </a:r>
          </a:p>
          <a:p>
            <a:pPr marL="342900" indent="-342900">
              <a:buFont typeface="Arial"/>
              <a:buChar char="•"/>
            </a:pPr>
            <a:r>
              <a:rPr lang="en-US" sz="1600" dirty="0"/>
              <a:t>Data collection</a:t>
            </a:r>
          </a:p>
        </p:txBody>
      </p:sp>
      <p:sp>
        <p:nvSpPr>
          <p:cNvPr id="23" name="TextBox 22"/>
          <p:cNvSpPr txBox="1"/>
          <p:nvPr/>
        </p:nvSpPr>
        <p:spPr>
          <a:xfrm>
            <a:off x="3863752" y="2780928"/>
            <a:ext cx="852798" cy="338554"/>
          </a:xfrm>
          <a:prstGeom prst="rect">
            <a:avLst/>
          </a:prstGeom>
          <a:noFill/>
        </p:spPr>
        <p:txBody>
          <a:bodyPr wrap="none" rtlCol="0">
            <a:spAutoFit/>
          </a:bodyPr>
          <a:lstStyle/>
          <a:p>
            <a:r>
              <a:rPr lang="en-US" sz="1600" b="1" dirty="0"/>
              <a:t>Firewall</a:t>
            </a:r>
          </a:p>
        </p:txBody>
      </p:sp>
      <p:cxnSp>
        <p:nvCxnSpPr>
          <p:cNvPr id="24" name="Elbow Connector 23"/>
          <p:cNvCxnSpPr/>
          <p:nvPr/>
        </p:nvCxnSpPr>
        <p:spPr>
          <a:xfrm>
            <a:off x="5159897" y="3140969"/>
            <a:ext cx="971511" cy="1"/>
          </a:xfrm>
          <a:prstGeom prst="bentConnector3">
            <a:avLst>
              <a:gd name="adj1" fmla="val 50000"/>
            </a:avLst>
          </a:prstGeom>
          <a:ln w="63500">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59775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0"/>
          </p:nvPr>
        </p:nvSpPr>
        <p:spPr/>
        <p:txBody>
          <a:bodyPr/>
          <a:lstStyle/>
          <a:p>
            <a:fld id="{3CB58E24-9662-4247-8C40-C0AA19C1DC26}" type="datetime1">
              <a:rPr lang="nb-NO" smtClean="0"/>
              <a:t>18. 10. 15.</a:t>
            </a:fld>
            <a:endParaRPr lang="nb-NO"/>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16</a:t>
            </a:fld>
            <a:endParaRPr lang="uk-UA"/>
          </a:p>
        </p:txBody>
      </p:sp>
      <p:sp>
        <p:nvSpPr>
          <p:cNvPr id="5" name="Text Placeholder 4"/>
          <p:cNvSpPr>
            <a:spLocks noGrp="1"/>
          </p:cNvSpPr>
          <p:nvPr>
            <p:ph type="body" idx="2"/>
          </p:nvPr>
        </p:nvSpPr>
        <p:spPr/>
        <p:txBody>
          <a:bodyPr/>
          <a:lstStyle/>
          <a:p>
            <a:endParaRPr lang="en-US"/>
          </a:p>
        </p:txBody>
      </p:sp>
      <p:pic>
        <p:nvPicPr>
          <p:cNvPr id="6" name="Picture 5"/>
          <p:cNvPicPr>
            <a:picLocks noChangeAspect="1"/>
          </p:cNvPicPr>
          <p:nvPr/>
        </p:nvPicPr>
        <p:blipFill>
          <a:blip r:embed="rId2"/>
          <a:stretch>
            <a:fillRect/>
          </a:stretch>
        </p:blipFill>
        <p:spPr>
          <a:xfrm>
            <a:off x="5527352" y="821489"/>
            <a:ext cx="2895600" cy="2212987"/>
          </a:xfrm>
          <a:prstGeom prst="rect">
            <a:avLst/>
          </a:prstGeom>
        </p:spPr>
      </p:pic>
      <p:sp>
        <p:nvSpPr>
          <p:cNvPr id="7" name="Can 6"/>
          <p:cNvSpPr/>
          <p:nvPr/>
        </p:nvSpPr>
        <p:spPr bwMode="auto">
          <a:xfrm>
            <a:off x="5260652" y="2664583"/>
            <a:ext cx="3390900" cy="787400"/>
          </a:xfrm>
          <a:prstGeom prst="can">
            <a:avLst/>
          </a:prstGeom>
          <a:solidFill>
            <a:schemeClr val="bg1">
              <a:lumMod val="85000"/>
            </a:schemeClr>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FFFF"/>
                </a:solidFill>
                <a:effectLst/>
                <a:latin typeface="Arial" pitchFamily="-112" charset="0"/>
                <a:ea typeface="Geneva" pitchFamily="-112" charset="0"/>
                <a:cs typeface="Geneva" pitchFamily="-112" charset="0"/>
              </a:rPr>
              <a:t>BeeGFS</a:t>
            </a:r>
            <a:endParaRPr kumimoji="0" lang="en-US" sz="2400" b="1" i="0" u="none" strike="noStrike" cap="none" normalizeH="0" baseline="0" dirty="0">
              <a:ln>
                <a:noFill/>
              </a:ln>
              <a:solidFill>
                <a:srgbClr val="FFFFFF"/>
              </a:solidFill>
              <a:effectLst/>
              <a:latin typeface="Arial" pitchFamily="-112" charset="0"/>
              <a:ea typeface="Geneva" pitchFamily="-112" charset="0"/>
              <a:cs typeface="Geneva" pitchFamily="-112" charset="0"/>
            </a:endParaRPr>
          </a:p>
        </p:txBody>
      </p:sp>
      <p:sp>
        <p:nvSpPr>
          <p:cNvPr id="8" name="Rectangle 7"/>
          <p:cNvSpPr>
            <a:spLocks noChangeArrowheads="1"/>
          </p:cNvSpPr>
          <p:nvPr/>
        </p:nvSpPr>
        <p:spPr bwMode="auto">
          <a:xfrm>
            <a:off x="2961952" y="683383"/>
            <a:ext cx="7924800" cy="601820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Can 9"/>
          <p:cNvSpPr/>
          <p:nvPr/>
        </p:nvSpPr>
        <p:spPr bwMode="auto">
          <a:xfrm>
            <a:off x="3520752" y="5198377"/>
            <a:ext cx="6959600" cy="1282412"/>
          </a:xfrm>
          <a:prstGeom prst="can">
            <a:avLst/>
          </a:prstGeom>
          <a:solidFill>
            <a:schemeClr val="bg1">
              <a:lumMod val="85000"/>
            </a:schemeClr>
          </a:solidFill>
          <a:ln w="6350"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FFFF"/>
                </a:solidFill>
                <a:effectLst/>
                <a:latin typeface="Arial" pitchFamily="-112" charset="0"/>
                <a:ea typeface="Geneva" pitchFamily="-112" charset="0"/>
                <a:cs typeface="Geneva" pitchFamily="-112" charset="0"/>
              </a:rPr>
              <a:t>NFS</a:t>
            </a:r>
            <a:endParaRPr kumimoji="0" lang="en-US" sz="3600" b="1" i="0" u="none" strike="noStrike" cap="none" normalizeH="0" baseline="0" dirty="0">
              <a:ln>
                <a:noFill/>
              </a:ln>
              <a:solidFill>
                <a:srgbClr val="FFFFFF"/>
              </a:solidFill>
              <a:effectLst/>
              <a:latin typeface="Arial" pitchFamily="-112" charset="0"/>
              <a:ea typeface="Geneva" pitchFamily="-112" charset="0"/>
              <a:cs typeface="Geneva" pitchFamily="-112" charset="0"/>
            </a:endParaRPr>
          </a:p>
        </p:txBody>
      </p:sp>
      <p:grpSp>
        <p:nvGrpSpPr>
          <p:cNvPr id="11" name="Group 10"/>
          <p:cNvGrpSpPr/>
          <p:nvPr/>
        </p:nvGrpSpPr>
        <p:grpSpPr>
          <a:xfrm>
            <a:off x="3958704" y="3687077"/>
            <a:ext cx="1263848" cy="1282700"/>
            <a:chOff x="501452" y="2209800"/>
            <a:chExt cx="1263848" cy="1282700"/>
          </a:xfrm>
          <a:solidFill>
            <a:srgbClr val="0070C0"/>
          </a:solidFill>
        </p:grpSpPr>
        <p:sp>
          <p:nvSpPr>
            <p:cNvPr id="12" name="Rounded Rectangle 11"/>
            <p:cNvSpPr/>
            <p:nvPr/>
          </p:nvSpPr>
          <p:spPr bwMode="auto">
            <a:xfrm>
              <a:off x="501452" y="2209800"/>
              <a:ext cx="1263848" cy="1282700"/>
            </a:xfrm>
            <a:prstGeom prst="round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Geneva" pitchFamily="-112" charset="0"/>
                <a:cs typeface="Geneva" pitchFamily="-112" charset="0"/>
              </a:endParaRPr>
            </a:p>
          </p:txBody>
        </p:sp>
        <p:pic>
          <p:nvPicPr>
            <p:cNvPr id="13" name="Picture 12"/>
            <p:cNvPicPr>
              <a:picLocks noChangeAspect="1"/>
            </p:cNvPicPr>
            <p:nvPr/>
          </p:nvPicPr>
          <p:blipFill>
            <a:blip r:embed="rId3"/>
            <a:stretch>
              <a:fillRect/>
            </a:stretch>
          </p:blipFill>
          <p:spPr>
            <a:xfrm>
              <a:off x="622300" y="2336800"/>
              <a:ext cx="609600" cy="609600"/>
            </a:xfrm>
            <a:prstGeom prst="rect">
              <a:avLst/>
            </a:prstGeom>
            <a:grpFill/>
          </p:spPr>
        </p:pic>
        <p:pic>
          <p:nvPicPr>
            <p:cNvPr id="14" name="Picture 13"/>
            <p:cNvPicPr>
              <a:picLocks noChangeAspect="1"/>
            </p:cNvPicPr>
            <p:nvPr/>
          </p:nvPicPr>
          <p:blipFill>
            <a:blip r:embed="rId3"/>
            <a:stretch>
              <a:fillRect/>
            </a:stretch>
          </p:blipFill>
          <p:spPr>
            <a:xfrm>
              <a:off x="774700" y="2489200"/>
              <a:ext cx="609600" cy="609600"/>
            </a:xfrm>
            <a:prstGeom prst="rect">
              <a:avLst/>
            </a:prstGeom>
            <a:grpFill/>
          </p:spPr>
        </p:pic>
        <p:pic>
          <p:nvPicPr>
            <p:cNvPr id="15" name="Picture 14"/>
            <p:cNvPicPr>
              <a:picLocks noChangeAspect="1"/>
            </p:cNvPicPr>
            <p:nvPr/>
          </p:nvPicPr>
          <p:blipFill>
            <a:blip r:embed="rId3"/>
            <a:stretch>
              <a:fillRect/>
            </a:stretch>
          </p:blipFill>
          <p:spPr>
            <a:xfrm>
              <a:off x="927100" y="2641600"/>
              <a:ext cx="609600" cy="609600"/>
            </a:xfrm>
            <a:prstGeom prst="rect">
              <a:avLst/>
            </a:prstGeom>
            <a:grpFill/>
          </p:spPr>
        </p:pic>
      </p:grpSp>
      <p:sp>
        <p:nvSpPr>
          <p:cNvPr id="16" name="Can 15"/>
          <p:cNvSpPr/>
          <p:nvPr/>
        </p:nvSpPr>
        <p:spPr bwMode="auto">
          <a:xfrm>
            <a:off x="3901752" y="5350777"/>
            <a:ext cx="1358900" cy="1016000"/>
          </a:xfrm>
          <a:prstGeom prst="can">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2" charset="0"/>
                <a:ea typeface="Geneva" pitchFamily="-112" charset="0"/>
                <a:cs typeface="Geneva" pitchFamily="-112" charset="0"/>
              </a:rPr>
              <a:t>p01</a:t>
            </a:r>
            <a:endParaRPr kumimoji="0" lang="en-US" sz="2400" b="0" i="0" u="none" strike="noStrike" cap="none" normalizeH="0" baseline="0" dirty="0">
              <a:ln>
                <a:noFill/>
              </a:ln>
              <a:solidFill>
                <a:schemeClr val="bg1"/>
              </a:solidFill>
              <a:effectLst/>
              <a:latin typeface="Arial" pitchFamily="-112" charset="0"/>
              <a:ea typeface="Geneva" pitchFamily="-112" charset="0"/>
              <a:cs typeface="Geneva" pitchFamily="-112" charset="0"/>
            </a:endParaRPr>
          </a:p>
        </p:txBody>
      </p:sp>
      <p:cxnSp>
        <p:nvCxnSpPr>
          <p:cNvPr id="17" name="Straight Arrow Connector 16"/>
          <p:cNvCxnSpPr/>
          <p:nvPr/>
        </p:nvCxnSpPr>
        <p:spPr bwMode="auto">
          <a:xfrm flipH="1">
            <a:off x="4581202" y="4969777"/>
            <a:ext cx="9426" cy="38100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18" name="Group 17"/>
          <p:cNvGrpSpPr/>
          <p:nvPr/>
        </p:nvGrpSpPr>
        <p:grpSpPr>
          <a:xfrm>
            <a:off x="5482704" y="3699777"/>
            <a:ext cx="1263848" cy="1282700"/>
            <a:chOff x="501452" y="2209800"/>
            <a:chExt cx="1263848" cy="1282700"/>
          </a:xfrm>
          <a:solidFill>
            <a:srgbClr val="0070C0"/>
          </a:solidFill>
        </p:grpSpPr>
        <p:sp>
          <p:nvSpPr>
            <p:cNvPr id="19" name="Rounded Rectangle 18"/>
            <p:cNvSpPr/>
            <p:nvPr/>
          </p:nvSpPr>
          <p:spPr bwMode="auto">
            <a:xfrm>
              <a:off x="501452" y="2209800"/>
              <a:ext cx="1263848" cy="1282700"/>
            </a:xfrm>
            <a:prstGeom prst="round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Geneva" pitchFamily="-112" charset="0"/>
                <a:cs typeface="Geneva" pitchFamily="-112" charset="0"/>
              </a:endParaRPr>
            </a:p>
          </p:txBody>
        </p:sp>
        <p:pic>
          <p:nvPicPr>
            <p:cNvPr id="20" name="Picture 19"/>
            <p:cNvPicPr>
              <a:picLocks noChangeAspect="1"/>
            </p:cNvPicPr>
            <p:nvPr/>
          </p:nvPicPr>
          <p:blipFill>
            <a:blip r:embed="rId3"/>
            <a:stretch>
              <a:fillRect/>
            </a:stretch>
          </p:blipFill>
          <p:spPr>
            <a:xfrm>
              <a:off x="622300" y="2336800"/>
              <a:ext cx="609600" cy="609600"/>
            </a:xfrm>
            <a:prstGeom prst="rect">
              <a:avLst/>
            </a:prstGeom>
            <a:grpFill/>
          </p:spPr>
        </p:pic>
        <p:pic>
          <p:nvPicPr>
            <p:cNvPr id="21" name="Picture 20"/>
            <p:cNvPicPr>
              <a:picLocks noChangeAspect="1"/>
            </p:cNvPicPr>
            <p:nvPr/>
          </p:nvPicPr>
          <p:blipFill>
            <a:blip r:embed="rId3"/>
            <a:stretch>
              <a:fillRect/>
            </a:stretch>
          </p:blipFill>
          <p:spPr>
            <a:xfrm>
              <a:off x="774700" y="2489200"/>
              <a:ext cx="609600" cy="609600"/>
            </a:xfrm>
            <a:prstGeom prst="rect">
              <a:avLst/>
            </a:prstGeom>
            <a:grpFill/>
          </p:spPr>
        </p:pic>
        <p:pic>
          <p:nvPicPr>
            <p:cNvPr id="22" name="Picture 21"/>
            <p:cNvPicPr>
              <a:picLocks noChangeAspect="1"/>
            </p:cNvPicPr>
            <p:nvPr/>
          </p:nvPicPr>
          <p:blipFill>
            <a:blip r:embed="rId3"/>
            <a:stretch>
              <a:fillRect/>
            </a:stretch>
          </p:blipFill>
          <p:spPr>
            <a:xfrm>
              <a:off x="927100" y="2641600"/>
              <a:ext cx="609600" cy="609600"/>
            </a:xfrm>
            <a:prstGeom prst="rect">
              <a:avLst/>
            </a:prstGeom>
            <a:grpFill/>
          </p:spPr>
        </p:pic>
      </p:grpSp>
      <p:sp>
        <p:nvSpPr>
          <p:cNvPr id="23" name="Can 22"/>
          <p:cNvSpPr/>
          <p:nvPr/>
        </p:nvSpPr>
        <p:spPr bwMode="auto">
          <a:xfrm>
            <a:off x="5425752" y="5363477"/>
            <a:ext cx="1358900" cy="1016000"/>
          </a:xfrm>
          <a:prstGeom prst="can">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2" charset="0"/>
                <a:ea typeface="Geneva" pitchFamily="-112" charset="0"/>
                <a:cs typeface="Geneva" pitchFamily="-112" charset="0"/>
              </a:rPr>
              <a:t>p02</a:t>
            </a:r>
            <a:endParaRPr kumimoji="0" lang="en-US" sz="2400" b="0" i="0" u="none" strike="noStrike" cap="none" normalizeH="0" baseline="0" dirty="0">
              <a:ln>
                <a:noFill/>
              </a:ln>
              <a:solidFill>
                <a:schemeClr val="bg1"/>
              </a:solidFill>
              <a:effectLst/>
              <a:latin typeface="Arial" pitchFamily="-112" charset="0"/>
              <a:ea typeface="Geneva" pitchFamily="-112" charset="0"/>
              <a:cs typeface="Geneva" pitchFamily="-112" charset="0"/>
            </a:endParaRPr>
          </a:p>
        </p:txBody>
      </p:sp>
      <p:cxnSp>
        <p:nvCxnSpPr>
          <p:cNvPr id="24" name="Straight Arrow Connector 23"/>
          <p:cNvCxnSpPr/>
          <p:nvPr/>
        </p:nvCxnSpPr>
        <p:spPr bwMode="auto">
          <a:xfrm flipH="1">
            <a:off x="6105202" y="4982477"/>
            <a:ext cx="9426" cy="38100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5" name="Group 24"/>
          <p:cNvGrpSpPr/>
          <p:nvPr/>
        </p:nvGrpSpPr>
        <p:grpSpPr>
          <a:xfrm>
            <a:off x="8886304" y="3687077"/>
            <a:ext cx="1263848" cy="1282700"/>
            <a:chOff x="501452" y="2209800"/>
            <a:chExt cx="1263848" cy="1282700"/>
          </a:xfrm>
          <a:solidFill>
            <a:srgbClr val="0070C0"/>
          </a:solidFill>
        </p:grpSpPr>
        <p:sp>
          <p:nvSpPr>
            <p:cNvPr id="26" name="Rounded Rectangle 25"/>
            <p:cNvSpPr/>
            <p:nvPr/>
          </p:nvSpPr>
          <p:spPr bwMode="auto">
            <a:xfrm>
              <a:off x="501452" y="2209800"/>
              <a:ext cx="1263848" cy="1282700"/>
            </a:xfrm>
            <a:prstGeom prst="round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Geneva" pitchFamily="-112" charset="0"/>
                <a:cs typeface="Geneva" pitchFamily="-112" charset="0"/>
              </a:endParaRPr>
            </a:p>
          </p:txBody>
        </p:sp>
        <p:pic>
          <p:nvPicPr>
            <p:cNvPr id="27" name="Picture 26"/>
            <p:cNvPicPr>
              <a:picLocks noChangeAspect="1"/>
            </p:cNvPicPr>
            <p:nvPr/>
          </p:nvPicPr>
          <p:blipFill>
            <a:blip r:embed="rId3"/>
            <a:stretch>
              <a:fillRect/>
            </a:stretch>
          </p:blipFill>
          <p:spPr>
            <a:xfrm>
              <a:off x="622300" y="2336800"/>
              <a:ext cx="609600" cy="609600"/>
            </a:xfrm>
            <a:prstGeom prst="rect">
              <a:avLst/>
            </a:prstGeom>
            <a:grpFill/>
          </p:spPr>
        </p:pic>
        <p:pic>
          <p:nvPicPr>
            <p:cNvPr id="28" name="Picture 27"/>
            <p:cNvPicPr>
              <a:picLocks noChangeAspect="1"/>
            </p:cNvPicPr>
            <p:nvPr/>
          </p:nvPicPr>
          <p:blipFill>
            <a:blip r:embed="rId3"/>
            <a:stretch>
              <a:fillRect/>
            </a:stretch>
          </p:blipFill>
          <p:spPr>
            <a:xfrm>
              <a:off x="774700" y="2489200"/>
              <a:ext cx="609600" cy="609600"/>
            </a:xfrm>
            <a:prstGeom prst="rect">
              <a:avLst/>
            </a:prstGeom>
            <a:grpFill/>
          </p:spPr>
        </p:pic>
        <p:pic>
          <p:nvPicPr>
            <p:cNvPr id="29" name="Picture 28"/>
            <p:cNvPicPr>
              <a:picLocks noChangeAspect="1"/>
            </p:cNvPicPr>
            <p:nvPr/>
          </p:nvPicPr>
          <p:blipFill>
            <a:blip r:embed="rId3"/>
            <a:stretch>
              <a:fillRect/>
            </a:stretch>
          </p:blipFill>
          <p:spPr>
            <a:xfrm>
              <a:off x="927100" y="2641600"/>
              <a:ext cx="609600" cy="609600"/>
            </a:xfrm>
            <a:prstGeom prst="rect">
              <a:avLst/>
            </a:prstGeom>
            <a:grpFill/>
          </p:spPr>
        </p:pic>
      </p:grpSp>
      <p:sp>
        <p:nvSpPr>
          <p:cNvPr id="30" name="Can 29"/>
          <p:cNvSpPr/>
          <p:nvPr/>
        </p:nvSpPr>
        <p:spPr bwMode="auto">
          <a:xfrm>
            <a:off x="8829352" y="5350777"/>
            <a:ext cx="1358900" cy="1016000"/>
          </a:xfrm>
          <a:prstGeom prst="can">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bg1"/>
                </a:solidFill>
                <a:effectLst/>
                <a:latin typeface="Arial" pitchFamily="-112" charset="0"/>
                <a:ea typeface="Geneva" pitchFamily="-112" charset="0"/>
                <a:cs typeface="Geneva" pitchFamily="-112" charset="0"/>
              </a:rPr>
              <a:t>pN</a:t>
            </a:r>
            <a:endParaRPr kumimoji="0" lang="en-US" sz="2400" b="0" i="0" u="none" strike="noStrike" cap="none" normalizeH="0" baseline="0" dirty="0">
              <a:ln>
                <a:noFill/>
              </a:ln>
              <a:solidFill>
                <a:schemeClr val="bg1"/>
              </a:solidFill>
              <a:effectLst/>
              <a:latin typeface="Arial" pitchFamily="-112" charset="0"/>
              <a:ea typeface="Geneva" pitchFamily="-112" charset="0"/>
              <a:cs typeface="Geneva" pitchFamily="-112" charset="0"/>
            </a:endParaRPr>
          </a:p>
        </p:txBody>
      </p:sp>
      <p:cxnSp>
        <p:nvCxnSpPr>
          <p:cNvPr id="31" name="Straight Arrow Connector 30"/>
          <p:cNvCxnSpPr/>
          <p:nvPr/>
        </p:nvCxnSpPr>
        <p:spPr bwMode="auto">
          <a:xfrm flipH="1">
            <a:off x="9508802" y="4969777"/>
            <a:ext cx="9426" cy="38100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2" name="Straight Connector 31"/>
          <p:cNvCxnSpPr/>
          <p:nvPr/>
        </p:nvCxnSpPr>
        <p:spPr bwMode="auto">
          <a:xfrm>
            <a:off x="6975152" y="5839583"/>
            <a:ext cx="1676400" cy="0"/>
          </a:xfrm>
          <a:prstGeom prst="line">
            <a:avLst/>
          </a:prstGeom>
          <a:solidFill>
            <a:schemeClr val="accent1"/>
          </a:solidFill>
          <a:ln w="76200" cap="flat" cmpd="sng" algn="ctr">
            <a:solidFill>
              <a:schemeClr val="tx1"/>
            </a:solidFill>
            <a:prstDash val="dot"/>
            <a:round/>
            <a:headEnd type="none" w="med" len="med"/>
            <a:tailEnd type="none" w="med" len="med"/>
          </a:ln>
          <a:effectLst/>
        </p:spPr>
      </p:cxnSp>
      <p:cxnSp>
        <p:nvCxnSpPr>
          <p:cNvPr id="33" name="Straight Connector 32"/>
          <p:cNvCxnSpPr/>
          <p:nvPr/>
        </p:nvCxnSpPr>
        <p:spPr bwMode="auto">
          <a:xfrm>
            <a:off x="6975152" y="4328283"/>
            <a:ext cx="1676400" cy="0"/>
          </a:xfrm>
          <a:prstGeom prst="line">
            <a:avLst/>
          </a:prstGeom>
          <a:solidFill>
            <a:schemeClr val="accent1"/>
          </a:solidFill>
          <a:ln w="76200" cap="flat" cmpd="sng" algn="ctr">
            <a:solidFill>
              <a:schemeClr val="tx1"/>
            </a:solidFill>
            <a:prstDash val="dot"/>
            <a:round/>
            <a:headEnd type="none" w="med" len="med"/>
            <a:tailEnd type="none" w="med" len="med"/>
          </a:ln>
          <a:effectLst/>
        </p:spPr>
      </p:cxnSp>
      <p:grpSp>
        <p:nvGrpSpPr>
          <p:cNvPr id="34" name="Group 33"/>
          <p:cNvGrpSpPr/>
          <p:nvPr/>
        </p:nvGrpSpPr>
        <p:grpSpPr>
          <a:xfrm>
            <a:off x="5717852" y="2755076"/>
            <a:ext cx="2501900" cy="558800"/>
            <a:chOff x="4127500" y="4267200"/>
            <a:chExt cx="2501900" cy="558800"/>
          </a:xfrm>
          <a:solidFill>
            <a:srgbClr val="0070C0"/>
          </a:solidFill>
        </p:grpSpPr>
        <p:sp>
          <p:nvSpPr>
            <p:cNvPr id="35" name="Can 34"/>
            <p:cNvSpPr/>
            <p:nvPr/>
          </p:nvSpPr>
          <p:spPr bwMode="auto">
            <a:xfrm>
              <a:off x="4127500" y="4267200"/>
              <a:ext cx="571500" cy="558800"/>
            </a:xfrm>
            <a:prstGeom prst="can">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pitchFamily="-112" charset="0"/>
                  <a:ea typeface="Geneva" pitchFamily="-112" charset="0"/>
                  <a:cs typeface="Geneva" pitchFamily="-112" charset="0"/>
                </a:rPr>
                <a:t>p01</a:t>
              </a:r>
              <a:endParaRPr kumimoji="0" lang="en-US" sz="1400" b="0" i="0" u="none" strike="noStrike" cap="none" normalizeH="0" baseline="0" dirty="0">
                <a:ln>
                  <a:noFill/>
                </a:ln>
                <a:solidFill>
                  <a:srgbClr val="FFFFFF"/>
                </a:solidFill>
                <a:effectLst/>
                <a:latin typeface="Arial" pitchFamily="-112" charset="0"/>
                <a:ea typeface="Geneva" pitchFamily="-112" charset="0"/>
                <a:cs typeface="Geneva" pitchFamily="-112" charset="0"/>
              </a:endParaRPr>
            </a:p>
          </p:txBody>
        </p:sp>
        <p:sp>
          <p:nvSpPr>
            <p:cNvPr id="36" name="Can 35"/>
            <p:cNvSpPr/>
            <p:nvPr/>
          </p:nvSpPr>
          <p:spPr bwMode="auto">
            <a:xfrm>
              <a:off x="4762500" y="4267200"/>
              <a:ext cx="571500" cy="558800"/>
            </a:xfrm>
            <a:prstGeom prst="can">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pitchFamily="-112" charset="0"/>
                  <a:ea typeface="Geneva" pitchFamily="-112" charset="0"/>
                  <a:cs typeface="Geneva" pitchFamily="-112" charset="0"/>
                </a:rPr>
                <a:t>p02</a:t>
              </a:r>
              <a:endParaRPr kumimoji="0" lang="en-US" sz="1400" b="0" i="0" u="none" strike="noStrike" cap="none" normalizeH="0" baseline="0" dirty="0">
                <a:ln>
                  <a:noFill/>
                </a:ln>
                <a:solidFill>
                  <a:srgbClr val="FFFFFF"/>
                </a:solidFill>
                <a:effectLst/>
                <a:latin typeface="Arial" pitchFamily="-112" charset="0"/>
                <a:ea typeface="Geneva" pitchFamily="-112" charset="0"/>
                <a:cs typeface="Geneva" pitchFamily="-112" charset="0"/>
              </a:endParaRPr>
            </a:p>
          </p:txBody>
        </p:sp>
        <p:sp>
          <p:nvSpPr>
            <p:cNvPr id="37" name="Can 36"/>
            <p:cNvSpPr/>
            <p:nvPr/>
          </p:nvSpPr>
          <p:spPr bwMode="auto">
            <a:xfrm>
              <a:off x="6057900" y="4267200"/>
              <a:ext cx="571500" cy="558800"/>
            </a:xfrm>
            <a:prstGeom prst="can">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FFFFFF"/>
                  </a:solidFill>
                  <a:effectLst/>
                  <a:latin typeface="Arial" pitchFamily="-112" charset="0"/>
                  <a:ea typeface="Geneva" pitchFamily="-112" charset="0"/>
                  <a:cs typeface="Geneva" pitchFamily="-112" charset="0"/>
                </a:rPr>
                <a:t>pN</a:t>
              </a:r>
              <a:endParaRPr kumimoji="0" lang="en-US" sz="1400" b="0" i="0" u="none" strike="noStrike" cap="none" normalizeH="0" baseline="0" dirty="0">
                <a:ln>
                  <a:noFill/>
                </a:ln>
                <a:solidFill>
                  <a:srgbClr val="FFFFFF"/>
                </a:solidFill>
                <a:effectLst/>
                <a:latin typeface="Arial" pitchFamily="-112" charset="0"/>
                <a:ea typeface="Geneva" pitchFamily="-112" charset="0"/>
                <a:cs typeface="Geneva" pitchFamily="-112" charset="0"/>
              </a:endParaRPr>
            </a:p>
          </p:txBody>
        </p:sp>
        <p:cxnSp>
          <p:nvCxnSpPr>
            <p:cNvPr id="38" name="Straight Connector 37"/>
            <p:cNvCxnSpPr/>
            <p:nvPr/>
          </p:nvCxnSpPr>
          <p:spPr bwMode="auto">
            <a:xfrm>
              <a:off x="5435600" y="4559300"/>
              <a:ext cx="533400" cy="0"/>
            </a:xfrm>
            <a:prstGeom prst="line">
              <a:avLst/>
            </a:prstGeom>
            <a:grpFill/>
            <a:ln w="38100" cap="flat" cmpd="sng" algn="ctr">
              <a:solidFill>
                <a:schemeClr val="tx1"/>
              </a:solidFill>
              <a:prstDash val="dot"/>
              <a:round/>
              <a:headEnd type="none" w="med" len="med"/>
              <a:tailEnd type="none" w="med" len="med"/>
            </a:ln>
            <a:effectLst/>
          </p:spPr>
        </p:cxnSp>
      </p:grpSp>
      <p:sp>
        <p:nvSpPr>
          <p:cNvPr id="39" name="TextBox 38"/>
          <p:cNvSpPr txBox="1"/>
          <p:nvPr/>
        </p:nvSpPr>
        <p:spPr>
          <a:xfrm>
            <a:off x="6199108" y="784983"/>
            <a:ext cx="1450487" cy="461665"/>
          </a:xfrm>
          <a:prstGeom prst="rect">
            <a:avLst/>
          </a:prstGeom>
          <a:noFill/>
        </p:spPr>
        <p:txBody>
          <a:bodyPr wrap="none" rtlCol="0">
            <a:spAutoFit/>
          </a:bodyPr>
          <a:lstStyle/>
          <a:p>
            <a:r>
              <a:rPr lang="en-US" dirty="0" smtClean="0">
                <a:solidFill>
                  <a:srgbClr val="FFFFFF"/>
                </a:solidFill>
              </a:rPr>
              <a:t>Colossus</a:t>
            </a:r>
            <a:endParaRPr lang="en-US" dirty="0">
              <a:solidFill>
                <a:srgbClr val="FFFFFF"/>
              </a:solidFill>
            </a:endParaRPr>
          </a:p>
        </p:txBody>
      </p:sp>
      <p:grpSp>
        <p:nvGrpSpPr>
          <p:cNvPr id="40" name="Group 39"/>
          <p:cNvGrpSpPr/>
          <p:nvPr/>
        </p:nvGrpSpPr>
        <p:grpSpPr>
          <a:xfrm>
            <a:off x="1984052" y="3267977"/>
            <a:ext cx="1974652" cy="3048000"/>
            <a:chOff x="63500" y="3321194"/>
            <a:chExt cx="1974652" cy="3048000"/>
          </a:xfrm>
        </p:grpSpPr>
        <p:pic>
          <p:nvPicPr>
            <p:cNvPr id="41" name="Picture 40" descr="acspike_male_user_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3473594"/>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cspike_male_user_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4083194"/>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cspike_male_user_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537859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44" name="Line 40"/>
            <p:cNvSpPr>
              <a:spLocks noChangeShapeType="1"/>
            </p:cNvSpPr>
            <p:nvPr/>
          </p:nvSpPr>
          <p:spPr bwMode="auto">
            <a:xfrm>
              <a:off x="444500" y="3702194"/>
              <a:ext cx="304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 name="Line 42"/>
            <p:cNvSpPr>
              <a:spLocks noChangeShapeType="1"/>
            </p:cNvSpPr>
            <p:nvPr/>
          </p:nvSpPr>
          <p:spPr bwMode="auto">
            <a:xfrm>
              <a:off x="444500" y="4311794"/>
              <a:ext cx="304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 name="Line 44"/>
            <p:cNvSpPr>
              <a:spLocks noChangeShapeType="1"/>
            </p:cNvSpPr>
            <p:nvPr/>
          </p:nvSpPr>
          <p:spPr bwMode="auto">
            <a:xfrm>
              <a:off x="444500" y="5607194"/>
              <a:ext cx="304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cxnSp>
          <p:nvCxnSpPr>
            <p:cNvPr id="47" name="Straight Arrow Connector 46"/>
            <p:cNvCxnSpPr/>
            <p:nvPr/>
          </p:nvCxnSpPr>
          <p:spPr bwMode="auto">
            <a:xfrm>
              <a:off x="1206500" y="3702194"/>
              <a:ext cx="831652" cy="67945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a:off x="1206500" y="4311794"/>
              <a:ext cx="831652" cy="6985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49" name="Straight Arrow Connector 48"/>
            <p:cNvCxnSpPr/>
            <p:nvPr/>
          </p:nvCxnSpPr>
          <p:spPr bwMode="auto">
            <a:xfrm flipV="1">
              <a:off x="1206500" y="4381644"/>
              <a:ext cx="831652" cy="122555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50" name="AutoShape 46"/>
            <p:cNvSpPr>
              <a:spLocks noChangeArrowheads="1"/>
            </p:cNvSpPr>
            <p:nvPr/>
          </p:nvSpPr>
          <p:spPr bwMode="auto">
            <a:xfrm rot="16200000">
              <a:off x="-508000" y="4540394"/>
              <a:ext cx="3048000" cy="609600"/>
            </a:xfrm>
            <a:prstGeom prst="roundRect">
              <a:avLst>
                <a:gd name="adj" fmla="val 16667"/>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800" b="1" dirty="0">
                  <a:solidFill>
                    <a:schemeClr val="bg1"/>
                  </a:solidFill>
                  <a:effectLst>
                    <a:outerShdw blurRad="38100" dist="38100" dir="2700000" algn="tl">
                      <a:srgbClr val="000000"/>
                    </a:outerShdw>
                  </a:effectLst>
                </a:rPr>
                <a:t>Two factor Authentication</a:t>
              </a:r>
            </a:p>
          </p:txBody>
        </p:sp>
      </p:grpSp>
      <p:cxnSp>
        <p:nvCxnSpPr>
          <p:cNvPr id="51" name="Elbow Connector 50"/>
          <p:cNvCxnSpPr/>
          <p:nvPr/>
        </p:nvCxnSpPr>
        <p:spPr bwMode="auto">
          <a:xfrm rot="5400000" flipH="1" flipV="1">
            <a:off x="4179443" y="2339168"/>
            <a:ext cx="1759094" cy="936724"/>
          </a:xfrm>
          <a:prstGeom prst="bentConnector2">
            <a:avLst/>
          </a:prstGeom>
          <a:solidFill>
            <a:schemeClr val="accent1"/>
          </a:solidFill>
          <a:ln w="38100" cap="flat" cmpd="sng" algn="ctr">
            <a:solidFill>
              <a:schemeClr val="tx1"/>
            </a:solidFill>
            <a:prstDash val="solid"/>
            <a:round/>
            <a:headEnd type="none" w="med" len="med"/>
            <a:tailEnd type="arrow"/>
          </a:ln>
          <a:effectLst/>
        </p:spPr>
      </p:cxnSp>
      <p:cxnSp>
        <p:nvCxnSpPr>
          <p:cNvPr id="52" name="Elbow Connector 51"/>
          <p:cNvCxnSpPr/>
          <p:nvPr/>
        </p:nvCxnSpPr>
        <p:spPr bwMode="auto">
          <a:xfrm rot="16200000" flipV="1">
            <a:off x="4935093" y="2520242"/>
            <a:ext cx="1771794" cy="587276"/>
          </a:xfrm>
          <a:prstGeom prst="bentConnector4">
            <a:avLst>
              <a:gd name="adj1" fmla="val 10890"/>
              <a:gd name="adj2" fmla="val 258979"/>
            </a:avLst>
          </a:prstGeom>
          <a:solidFill>
            <a:schemeClr val="accent1"/>
          </a:solidFill>
          <a:ln w="38100" cap="flat" cmpd="sng" algn="ctr">
            <a:solidFill>
              <a:schemeClr val="tx1"/>
            </a:solidFill>
            <a:prstDash val="solid"/>
            <a:round/>
            <a:headEnd type="none" w="med" len="med"/>
            <a:tailEnd type="arrow"/>
          </a:ln>
          <a:effectLst/>
        </p:spPr>
      </p:cxnSp>
      <p:cxnSp>
        <p:nvCxnSpPr>
          <p:cNvPr id="53" name="Elbow Connector 52"/>
          <p:cNvCxnSpPr/>
          <p:nvPr/>
        </p:nvCxnSpPr>
        <p:spPr bwMode="auto">
          <a:xfrm rot="16200000" flipV="1">
            <a:off x="8091043" y="2259892"/>
            <a:ext cx="1759094" cy="1095276"/>
          </a:xfrm>
          <a:prstGeom prst="bentConnector2">
            <a:avLst/>
          </a:prstGeom>
          <a:solidFill>
            <a:schemeClr val="accent1"/>
          </a:solidFill>
          <a:ln w="381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509968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410" fill="hold"/>
                                        <p:tgtEl>
                                          <p:spTgt spid="34"/>
                                        </p:tgtEl>
                                        <p:attrNameLst>
                                          <p:attrName>ppt_x</p:attrName>
                                        </p:attrNameLst>
                                      </p:cBhvr>
                                      <p:tavLst>
                                        <p:tav tm="0">
                                          <p:val>
                                            <p:strVal val="#ppt_x"/>
                                          </p:val>
                                        </p:tav>
                                        <p:tav tm="100000">
                                          <p:val>
                                            <p:strVal val="#ppt_x"/>
                                          </p:val>
                                        </p:tav>
                                      </p:tavLst>
                                    </p:anim>
                                    <p:anim calcmode="lin" valueType="num">
                                      <p:cBhvr additive="base">
                                        <p:cTn id="26" dur="41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par>
                                <p:cTn id="35" presetID="22" presetClass="entr" presetSubtype="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par>
                                <p:cTn id="38" presetID="22" presetClass="entr" presetSubtype="1"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par>
                                <p:cTn id="41" presetID="22" presetClass="entr" presetSubtype="1"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up)">
                                      <p:cBhvr>
                                        <p:cTn id="43" dur="500"/>
                                        <p:tgtEl>
                                          <p:spTgt spid="25"/>
                                        </p:tgtEl>
                                      </p:cBhvr>
                                    </p:animEffect>
                                  </p:childTnLst>
                                </p:cTn>
                              </p:par>
                              <p:par>
                                <p:cTn id="44" presetID="22" presetClass="entr" presetSubtype="1"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up)">
                                      <p:cBhvr>
                                        <p:cTn id="46" dur="500"/>
                                        <p:tgtEl>
                                          <p:spTgt spid="31"/>
                                        </p:tgtEl>
                                      </p:cBhvr>
                                    </p:animEffect>
                                  </p:childTnLst>
                                </p:cTn>
                              </p:par>
                              <p:par>
                                <p:cTn id="47" presetID="22" presetClass="entr" presetSubtype="1"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up)">
                                      <p:cBhvr>
                                        <p:cTn id="49" dur="500"/>
                                        <p:tgtEl>
                                          <p:spTgt spid="33"/>
                                        </p:tgtEl>
                                      </p:cBhvr>
                                    </p:animEffect>
                                  </p:childTnLst>
                                </p:cTn>
                              </p:par>
                              <p:par>
                                <p:cTn id="50" presetID="22" presetClass="entr" presetSubtype="4"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down)">
                                      <p:cBhvr>
                                        <p:cTn id="52" dur="500"/>
                                        <p:tgtEl>
                                          <p:spTgt spid="53"/>
                                        </p:tgtEl>
                                      </p:cBhvr>
                                    </p:animEffect>
                                  </p:childTnLst>
                                </p:cTn>
                              </p:par>
                              <p:par>
                                <p:cTn id="53" presetID="22" presetClass="entr" presetSubtype="4"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wipe(down)">
                                      <p:cBhvr>
                                        <p:cTn id="55" dur="500"/>
                                        <p:tgtEl>
                                          <p:spTgt spid="52"/>
                                        </p:tgtEl>
                                      </p:cBhvr>
                                    </p:animEffect>
                                  </p:childTnLst>
                                </p:cTn>
                              </p:par>
                              <p:par>
                                <p:cTn id="56" presetID="22" presetClass="entr" presetSubtype="4"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wipe(down)">
                                      <p:cBhvr>
                                        <p:cTn id="58" dur="500"/>
                                        <p:tgtEl>
                                          <p:spTgt spid="5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down)">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wipe(left)">
                                      <p:cBhvr>
                                        <p:cTn id="6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23"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0"/>
          </p:nvPr>
        </p:nvSpPr>
        <p:spPr/>
        <p:txBody>
          <a:bodyPr/>
          <a:lstStyle/>
          <a:p>
            <a:fld id="{3CB58E24-9662-4247-8C40-C0AA19C1DC26}" type="datetime1">
              <a:rPr lang="nb-NO" smtClean="0"/>
              <a:t>18. 10. 15.</a:t>
            </a:fld>
            <a:endParaRPr lang="nb-NO"/>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17</a:t>
            </a:fld>
            <a:endParaRPr lang="uk-UA"/>
          </a:p>
        </p:txBody>
      </p:sp>
      <p:sp>
        <p:nvSpPr>
          <p:cNvPr id="5" name="Text Placeholder 4"/>
          <p:cNvSpPr>
            <a:spLocks noGrp="1"/>
          </p:cNvSpPr>
          <p:nvPr>
            <p:ph type="body" idx="2"/>
          </p:nvPr>
        </p:nvSpPr>
        <p:spPr/>
        <p:txBody>
          <a:bodyPr/>
          <a:lstStyle/>
          <a:p>
            <a:r>
              <a:rPr lang="en-US" dirty="0">
                <a:latin typeface="Myriad Pro Light" charset="0"/>
              </a:rPr>
              <a:t>GYOSC2 </a:t>
            </a:r>
            <a:r>
              <a:rPr lang="mr-IN" dirty="0">
                <a:latin typeface="Myriad Pro Light" charset="0"/>
              </a:rPr>
              <a:t>–</a:t>
            </a:r>
            <a:r>
              <a:rPr lang="en-US" dirty="0">
                <a:latin typeface="Myriad Pro Light" charset="0"/>
              </a:rPr>
              <a:t> Get Your Own Secure</a:t>
            </a:r>
            <a:endParaRPr lang="en-US" dirty="0"/>
          </a:p>
        </p:txBody>
      </p:sp>
      <p:pic>
        <p:nvPicPr>
          <p:cNvPr id="98" name="Picture 9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867" y="894741"/>
            <a:ext cx="8557716" cy="5599883"/>
          </a:xfrm>
          <a:prstGeom prst="rect">
            <a:avLst/>
          </a:prstGeom>
        </p:spPr>
      </p:pic>
    </p:spTree>
    <p:extLst>
      <p:ext uri="{BB962C8B-B14F-4D97-AF65-F5344CB8AC3E}">
        <p14:creationId xmlns:p14="http://schemas.microsoft.com/office/powerpoint/2010/main" val="18279731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342900" indent="-342900">
              <a:buFont typeface="Arial" charset="0"/>
              <a:buChar char="•"/>
            </a:pPr>
            <a:r>
              <a:rPr lang="en-US" b="1" dirty="0">
                <a:solidFill>
                  <a:srgbClr val="FF0000"/>
                </a:solidFill>
              </a:rPr>
              <a:t>Web form </a:t>
            </a:r>
            <a:r>
              <a:rPr lang="en-US" b="1" dirty="0"/>
              <a:t>– online questionnaire for secure data </a:t>
            </a:r>
            <a:r>
              <a:rPr lang="en-US" b="1" dirty="0" smtClean="0"/>
              <a:t>collection</a:t>
            </a:r>
            <a:endParaRPr lang="en-US" b="1" dirty="0"/>
          </a:p>
          <a:p>
            <a:pPr marL="342900" indent="-342900">
              <a:buFont typeface="Arial" charset="0"/>
              <a:buChar char="•"/>
            </a:pPr>
            <a:r>
              <a:rPr lang="en-US" b="1" dirty="0">
                <a:solidFill>
                  <a:srgbClr val="FF0000"/>
                </a:solidFill>
              </a:rPr>
              <a:t>API </a:t>
            </a:r>
            <a:r>
              <a:rPr lang="en-US" b="1" dirty="0"/>
              <a:t>– import of data from smartphone and </a:t>
            </a:r>
            <a:r>
              <a:rPr lang="en-US" b="1" dirty="0" smtClean="0"/>
              <a:t>tablet</a:t>
            </a:r>
            <a:endParaRPr lang="en-US" b="1" dirty="0"/>
          </a:p>
          <a:p>
            <a:pPr marL="800100" lvl="1" indent="-342900">
              <a:buFont typeface="Arial" charset="0"/>
              <a:buChar char="•"/>
            </a:pPr>
            <a:r>
              <a:rPr lang="en-US" b="1" dirty="0"/>
              <a:t>Min Mat - Mapping of malnutrition in patients</a:t>
            </a:r>
          </a:p>
          <a:p>
            <a:pPr marL="800100" lvl="1" indent="-342900">
              <a:buFont typeface="Arial" charset="0"/>
              <a:buChar char="•"/>
            </a:pPr>
            <a:r>
              <a:rPr lang="en-US" b="1" dirty="0"/>
              <a:t>Others </a:t>
            </a:r>
            <a:r>
              <a:rPr lang="mr-IN" b="1" dirty="0"/>
              <a:t>…</a:t>
            </a:r>
            <a:r>
              <a:rPr lang="en-US" b="1" dirty="0"/>
              <a:t>.</a:t>
            </a:r>
          </a:p>
          <a:p>
            <a:endParaRPr lang="en-US" dirty="0"/>
          </a:p>
        </p:txBody>
      </p:sp>
      <p:sp>
        <p:nvSpPr>
          <p:cNvPr id="3" name="Date Placeholder 2"/>
          <p:cNvSpPr>
            <a:spLocks noGrp="1"/>
          </p:cNvSpPr>
          <p:nvPr>
            <p:ph type="dt" idx="10"/>
          </p:nvPr>
        </p:nvSpPr>
        <p:spPr/>
        <p:txBody>
          <a:bodyPr/>
          <a:lstStyle/>
          <a:p>
            <a:fld id="{3CB58E24-9662-4247-8C40-C0AA19C1DC26}" type="datetime1">
              <a:rPr lang="nb-NO" smtClean="0"/>
              <a:t>18. 10. 15.</a:t>
            </a:fld>
            <a:endParaRPr lang="nb-NO"/>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18</a:t>
            </a:fld>
            <a:endParaRPr lang="uk-UA"/>
          </a:p>
        </p:txBody>
      </p:sp>
      <p:sp>
        <p:nvSpPr>
          <p:cNvPr id="5" name="Text Placeholder 4"/>
          <p:cNvSpPr>
            <a:spLocks noGrp="1"/>
          </p:cNvSpPr>
          <p:nvPr>
            <p:ph type="body" idx="2"/>
          </p:nvPr>
        </p:nvSpPr>
        <p:spPr/>
        <p:txBody>
          <a:bodyPr/>
          <a:lstStyle/>
          <a:p>
            <a:r>
              <a:rPr lang="en-US" dirty="0" smtClean="0"/>
              <a:t>Data Collection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720" y="3212976"/>
            <a:ext cx="2187018" cy="2733524"/>
          </a:xfrm>
          <a:prstGeom prst="rect">
            <a:avLst/>
          </a:prstGeom>
        </p:spPr>
      </p:pic>
    </p:spTree>
    <p:extLst>
      <p:ext uri="{BB962C8B-B14F-4D97-AF65-F5344CB8AC3E}">
        <p14:creationId xmlns:p14="http://schemas.microsoft.com/office/powerpoint/2010/main" val="34779325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50800" indent="0" algn="just">
              <a:buNone/>
            </a:pPr>
            <a:r>
              <a:rPr lang="en-US" dirty="0" smtClean="0"/>
              <a:t>The </a:t>
            </a:r>
            <a:r>
              <a:rPr lang="en-US" dirty="0"/>
              <a:t>consent system is a system designed to provide a service that manages the consents given by persons </a:t>
            </a:r>
            <a:r>
              <a:rPr lang="en-US" dirty="0" smtClean="0"/>
              <a:t>for handling </a:t>
            </a:r>
            <a:r>
              <a:rPr lang="en-US" dirty="0"/>
              <a:t>data imported in TSD by a project. The consents are intended to allow the persons provided data </a:t>
            </a:r>
            <a:r>
              <a:rPr lang="en-US" dirty="0" smtClean="0"/>
              <a:t>to be </a:t>
            </a:r>
            <a:r>
              <a:rPr lang="en-US" dirty="0"/>
              <a:t>processed by researchers inside </a:t>
            </a:r>
            <a:r>
              <a:rPr lang="en-US" dirty="0" smtClean="0"/>
              <a:t>TSD. The </a:t>
            </a:r>
            <a:r>
              <a:rPr lang="en-US" dirty="0"/>
              <a:t>system will provide the following functionality:</a:t>
            </a:r>
          </a:p>
          <a:p>
            <a:pPr algn="just"/>
            <a:r>
              <a:rPr lang="en-US" dirty="0" smtClean="0"/>
              <a:t>Allow </a:t>
            </a:r>
            <a:r>
              <a:rPr lang="en-US" dirty="0"/>
              <a:t>a person to give, view and revoke consents for a data uploaded in </a:t>
            </a:r>
            <a:r>
              <a:rPr lang="en-US" dirty="0" smtClean="0"/>
              <a:t>TSD.</a:t>
            </a:r>
          </a:p>
          <a:p>
            <a:pPr algn="just"/>
            <a:r>
              <a:rPr lang="en-US" dirty="0" smtClean="0"/>
              <a:t>Allow </a:t>
            </a:r>
            <a:r>
              <a:rPr lang="en-US" dirty="0"/>
              <a:t>a researches query user consent for a data in TSD</a:t>
            </a:r>
          </a:p>
          <a:p>
            <a:pPr algn="just"/>
            <a:endParaRPr lang="en-US" dirty="0"/>
          </a:p>
        </p:txBody>
      </p:sp>
      <p:sp>
        <p:nvSpPr>
          <p:cNvPr id="3" name="Date Placeholder 2"/>
          <p:cNvSpPr>
            <a:spLocks noGrp="1"/>
          </p:cNvSpPr>
          <p:nvPr>
            <p:ph type="dt" idx="10"/>
          </p:nvPr>
        </p:nvSpPr>
        <p:spPr/>
        <p:txBody>
          <a:bodyPr/>
          <a:lstStyle/>
          <a:p>
            <a:fld id="{3CB58E24-9662-4247-8C40-C0AA19C1DC26}" type="datetime1">
              <a:rPr lang="nb-NO" smtClean="0"/>
              <a:t>18. 10. 15.</a:t>
            </a:fld>
            <a:endParaRPr lang="nb-NO"/>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19</a:t>
            </a:fld>
            <a:endParaRPr lang="uk-UA"/>
          </a:p>
        </p:txBody>
      </p:sp>
      <p:sp>
        <p:nvSpPr>
          <p:cNvPr id="5" name="Text Placeholder 4"/>
          <p:cNvSpPr>
            <a:spLocks noGrp="1"/>
          </p:cNvSpPr>
          <p:nvPr>
            <p:ph type="body" idx="2"/>
          </p:nvPr>
        </p:nvSpPr>
        <p:spPr/>
        <p:txBody>
          <a:bodyPr/>
          <a:lstStyle/>
          <a:p>
            <a:r>
              <a:rPr lang="en-US" dirty="0"/>
              <a:t>TSD Consent system</a:t>
            </a:r>
          </a:p>
          <a:p>
            <a:endParaRPr lang="en-US" dirty="0"/>
          </a:p>
        </p:txBody>
      </p:sp>
    </p:spTree>
    <p:extLst>
      <p:ext uri="{BB962C8B-B14F-4D97-AF65-F5344CB8AC3E}">
        <p14:creationId xmlns:p14="http://schemas.microsoft.com/office/powerpoint/2010/main" val="42578039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dirty="0"/>
          </a:p>
        </p:txBody>
      </p:sp>
      <p:sp>
        <p:nvSpPr>
          <p:cNvPr id="3" name="Title 2"/>
          <p:cNvSpPr>
            <a:spLocks noGrp="1"/>
          </p:cNvSpPr>
          <p:nvPr>
            <p:ph type="title"/>
          </p:nvPr>
        </p:nvSpPr>
        <p:spPr>
          <a:xfrm>
            <a:off x="2927648" y="188640"/>
            <a:ext cx="8934289" cy="537716"/>
          </a:xfrm>
        </p:spPr>
        <p:txBody>
          <a:bodyPr>
            <a:normAutofit fontScale="90000"/>
          </a:bodyPr>
          <a:lstStyle/>
          <a:p>
            <a:r>
              <a:rPr lang="en-US" dirty="0"/>
              <a:t>European Open Science Cloud - Problem statement</a:t>
            </a:r>
            <a:br>
              <a:rPr lang="en-US" dirty="0"/>
            </a:br>
            <a:endParaRPr lang="en-US" dirty="0"/>
          </a:p>
        </p:txBody>
      </p:sp>
      <p:pic>
        <p:nvPicPr>
          <p:cNvPr id="12" name="Picture 11" descr="Screen Shot 2018-06-10 at 11.48.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488" y="1196752"/>
            <a:ext cx="2448272"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780617" y="4293097"/>
            <a:ext cx="3823670" cy="646331"/>
          </a:xfrm>
          <a:prstGeom prst="rect">
            <a:avLst/>
          </a:prstGeom>
          <a:noFill/>
        </p:spPr>
        <p:txBody>
          <a:bodyPr wrap="none" rtlCol="0">
            <a:spAutoFit/>
          </a:bodyPr>
          <a:lstStyle/>
          <a:p>
            <a:pPr algn="ctr"/>
            <a:r>
              <a:rPr lang="en-US" i="1" dirty="0" smtClean="0"/>
              <a:t>European Cloud Initiative by </a:t>
            </a:r>
            <a:br>
              <a:rPr lang="en-US" i="1" dirty="0" smtClean="0"/>
            </a:br>
            <a:r>
              <a:rPr lang="en-US" i="1" dirty="0" smtClean="0"/>
              <a:t>the European Commission (April 2016)</a:t>
            </a:r>
            <a:endParaRPr lang="en-US" i="1" dirty="0"/>
          </a:p>
        </p:txBody>
      </p:sp>
      <p:sp>
        <p:nvSpPr>
          <p:cNvPr id="16" name="Rectangle 15"/>
          <p:cNvSpPr/>
          <p:nvPr/>
        </p:nvSpPr>
        <p:spPr>
          <a:xfrm>
            <a:off x="5208579" y="1196753"/>
            <a:ext cx="6576053" cy="3170099"/>
          </a:xfrm>
          <a:prstGeom prst="rect">
            <a:avLst/>
          </a:prstGeom>
        </p:spPr>
        <p:txBody>
          <a:bodyPr wrap="square">
            <a:spAutoFit/>
          </a:bodyPr>
          <a:lstStyle/>
          <a:p>
            <a:pPr marL="342900" indent="-342900">
              <a:buFont typeface="+mj-lt"/>
              <a:buAutoNum type="arabicPeriod"/>
            </a:pPr>
            <a:r>
              <a:rPr lang="en-US" sz="2000" dirty="0" smtClean="0"/>
              <a:t>How </a:t>
            </a:r>
            <a:r>
              <a:rPr lang="en-US" sz="2000" dirty="0"/>
              <a:t>to </a:t>
            </a:r>
            <a:r>
              <a:rPr lang="en-US" sz="2000" dirty="0" err="1"/>
              <a:t>maximise</a:t>
            </a:r>
            <a:r>
              <a:rPr lang="en-US" sz="2000" dirty="0"/>
              <a:t> the incentives for </a:t>
            </a:r>
            <a:r>
              <a:rPr lang="en-US" sz="2000" b="1" dirty="0"/>
              <a:t>sharing data</a:t>
            </a:r>
            <a:r>
              <a:rPr lang="en-US" sz="2000" dirty="0"/>
              <a:t> and to increase the capacity to </a:t>
            </a:r>
            <a:r>
              <a:rPr lang="en-US" sz="2000" b="1" dirty="0"/>
              <a:t>exploit them</a:t>
            </a:r>
            <a:r>
              <a:rPr lang="en-US" sz="2000" dirty="0"/>
              <a:t>? </a:t>
            </a:r>
          </a:p>
          <a:p>
            <a:pPr marL="342900" indent="-342900">
              <a:buFont typeface="+mj-lt"/>
              <a:buAutoNum type="arabicPeriod"/>
            </a:pPr>
            <a:r>
              <a:rPr lang="en-US" sz="2000" dirty="0" smtClean="0"/>
              <a:t>How </a:t>
            </a:r>
            <a:r>
              <a:rPr lang="en-US" sz="2000" dirty="0"/>
              <a:t>to ensure that </a:t>
            </a:r>
            <a:r>
              <a:rPr lang="en-US" sz="2000" b="1" dirty="0"/>
              <a:t>data can be used as widely as possible</a:t>
            </a:r>
            <a:r>
              <a:rPr lang="en-US" sz="2000" dirty="0"/>
              <a:t>, across scientific disciplines and between the public and the private sector? </a:t>
            </a:r>
          </a:p>
          <a:p>
            <a:pPr marL="342900" indent="-342900">
              <a:buFont typeface="+mj-lt"/>
              <a:buAutoNum type="arabicPeriod"/>
            </a:pPr>
            <a:r>
              <a:rPr lang="en-US" sz="2000" dirty="0" smtClean="0"/>
              <a:t>How </a:t>
            </a:r>
            <a:r>
              <a:rPr lang="en-US" sz="2000" dirty="0"/>
              <a:t>better to </a:t>
            </a:r>
            <a:r>
              <a:rPr lang="en-US" sz="2000" b="1" dirty="0"/>
              <a:t>interconnect</a:t>
            </a:r>
            <a:r>
              <a:rPr lang="en-US" sz="2000" dirty="0"/>
              <a:t> the existing and the new </a:t>
            </a:r>
            <a:r>
              <a:rPr lang="en-US" sz="2000" b="1" dirty="0"/>
              <a:t>data infrastructures</a:t>
            </a:r>
            <a:r>
              <a:rPr lang="en-US" sz="2000" dirty="0"/>
              <a:t> across Europe? </a:t>
            </a:r>
          </a:p>
          <a:p>
            <a:pPr marL="342900" indent="-342900">
              <a:buFont typeface="+mj-lt"/>
              <a:buAutoNum type="arabicPeriod"/>
            </a:pPr>
            <a:r>
              <a:rPr lang="en-US" sz="2000" dirty="0" smtClean="0"/>
              <a:t>How </a:t>
            </a:r>
            <a:r>
              <a:rPr lang="en-US" sz="2000" dirty="0"/>
              <a:t>best to </a:t>
            </a:r>
            <a:r>
              <a:rPr lang="en-US" sz="2000" b="1" dirty="0"/>
              <a:t>coordinate the support available</a:t>
            </a:r>
            <a:r>
              <a:rPr lang="en-US" sz="2000" dirty="0"/>
              <a:t> to European data infrastructures as they move towards </a:t>
            </a:r>
            <a:r>
              <a:rPr lang="en-US" sz="2000" dirty="0" err="1"/>
              <a:t>exascale</a:t>
            </a:r>
            <a:r>
              <a:rPr lang="en-US" sz="2000" dirty="0"/>
              <a:t> </a:t>
            </a:r>
            <a:r>
              <a:rPr lang="en-US" sz="2000" dirty="0" smtClean="0"/>
              <a:t>computing? </a:t>
            </a:r>
            <a:endParaRPr lang="en-US" sz="2000" dirty="0"/>
          </a:p>
        </p:txBody>
      </p:sp>
      <p:sp>
        <p:nvSpPr>
          <p:cNvPr id="17" name="Rectangle 16"/>
          <p:cNvSpPr/>
          <p:nvPr/>
        </p:nvSpPr>
        <p:spPr>
          <a:xfrm>
            <a:off x="720757" y="5229200"/>
            <a:ext cx="11135883" cy="1200328"/>
          </a:xfrm>
          <a:prstGeom prst="rect">
            <a:avLst/>
          </a:prstGeom>
        </p:spPr>
        <p:txBody>
          <a:bodyPr wrap="square">
            <a:spAutoFit/>
          </a:bodyPr>
          <a:lstStyle/>
          <a:p>
            <a:r>
              <a:rPr lang="en-US" sz="3600" b="1" i="1" baseline="30000" dirty="0" smtClean="0">
                <a:solidFill>
                  <a:schemeClr val="accent4"/>
                </a:solidFill>
              </a:rPr>
              <a:t>“</a:t>
            </a:r>
            <a:r>
              <a:rPr lang="mr-IN" sz="3600" b="1" i="1" baseline="30000" dirty="0" smtClean="0">
                <a:solidFill>
                  <a:schemeClr val="accent4"/>
                </a:solidFill>
              </a:rPr>
              <a:t>…</a:t>
            </a:r>
            <a:r>
              <a:rPr lang="en-US" sz="3600" b="1" i="1" baseline="30000" dirty="0" smtClean="0">
                <a:solidFill>
                  <a:schemeClr val="accent4"/>
                </a:solidFill>
              </a:rPr>
              <a:t>a </a:t>
            </a:r>
            <a:r>
              <a:rPr lang="en-US" sz="3600" b="1" i="1" baseline="30000" dirty="0">
                <a:solidFill>
                  <a:schemeClr val="accent4"/>
                </a:solidFill>
              </a:rPr>
              <a:t>trusted, open environment for the scientific community for </a:t>
            </a:r>
            <a:r>
              <a:rPr lang="en-US" sz="3600" b="1" i="1" baseline="30000" dirty="0" smtClean="0">
                <a:solidFill>
                  <a:schemeClr val="accent4"/>
                </a:solidFill>
              </a:rPr>
              <a:t>storing</a:t>
            </a:r>
            <a:r>
              <a:rPr lang="en-US" sz="3600" b="1" i="1" baseline="30000" dirty="0">
                <a:solidFill>
                  <a:schemeClr val="accent4"/>
                </a:solidFill>
              </a:rPr>
              <a:t>, </a:t>
            </a:r>
            <a:r>
              <a:rPr lang="en-US" sz="3600" b="1" i="1" baseline="30000" dirty="0" smtClean="0">
                <a:solidFill>
                  <a:schemeClr val="accent4"/>
                </a:solidFill>
              </a:rPr>
              <a:t>sharing</a:t>
            </a:r>
            <a:br>
              <a:rPr lang="en-US" sz="3600" b="1" i="1" baseline="30000" dirty="0" smtClean="0">
                <a:solidFill>
                  <a:schemeClr val="accent4"/>
                </a:solidFill>
              </a:rPr>
            </a:br>
            <a:r>
              <a:rPr lang="en-US" sz="3600" b="1" i="1" baseline="30000" dirty="0" smtClean="0">
                <a:solidFill>
                  <a:schemeClr val="accent4"/>
                </a:solidFill>
              </a:rPr>
              <a:t> </a:t>
            </a:r>
            <a:r>
              <a:rPr lang="en-US" sz="3600" b="1" i="1" baseline="30000" dirty="0">
                <a:solidFill>
                  <a:schemeClr val="accent4"/>
                </a:solidFill>
              </a:rPr>
              <a:t>and re- using scientific data and </a:t>
            </a:r>
            <a:r>
              <a:rPr lang="en-US" sz="3600" b="1" i="1" baseline="30000" dirty="0" smtClean="0">
                <a:solidFill>
                  <a:schemeClr val="accent4"/>
                </a:solidFill>
              </a:rPr>
              <a:t>results</a:t>
            </a:r>
            <a:r>
              <a:rPr lang="mr-IN" sz="3600" b="1" i="1" baseline="30000" dirty="0" smtClean="0">
                <a:solidFill>
                  <a:schemeClr val="accent4"/>
                </a:solidFill>
              </a:rPr>
              <a:t>…</a:t>
            </a:r>
            <a:r>
              <a:rPr lang="en-US" sz="3600" b="1" i="1" baseline="30000" dirty="0" smtClean="0">
                <a:solidFill>
                  <a:schemeClr val="accent4"/>
                </a:solidFill>
              </a:rPr>
              <a:t>”</a:t>
            </a:r>
            <a:r>
              <a:rPr lang="en-US" sz="3600" b="1" i="1" dirty="0">
                <a:solidFill>
                  <a:schemeClr val="accent4"/>
                </a:solidFill>
              </a:rPr>
              <a:t/>
            </a:r>
            <a:br>
              <a:rPr lang="en-US" sz="3600" b="1" i="1" dirty="0">
                <a:solidFill>
                  <a:schemeClr val="accent4"/>
                </a:solidFill>
              </a:rPr>
            </a:br>
            <a:r>
              <a:rPr lang="en-US" sz="3600" b="1" i="1" baseline="30000" dirty="0" smtClean="0">
                <a:solidFill>
                  <a:schemeClr val="accent4"/>
                </a:solidFill>
              </a:rPr>
              <a:t>“</a:t>
            </a:r>
            <a:r>
              <a:rPr lang="mr-IN" sz="3600" b="1" i="1" baseline="30000" dirty="0" smtClean="0">
                <a:solidFill>
                  <a:schemeClr val="accent4"/>
                </a:solidFill>
              </a:rPr>
              <a:t>…</a:t>
            </a:r>
            <a:r>
              <a:rPr lang="en-US" sz="3600" b="1" i="1" baseline="30000" dirty="0" smtClean="0">
                <a:solidFill>
                  <a:schemeClr val="accent4"/>
                </a:solidFill>
              </a:rPr>
              <a:t>by 2020</a:t>
            </a:r>
            <a:r>
              <a:rPr lang="mr-IN" sz="3600" b="1" i="1" baseline="30000" dirty="0" smtClean="0">
                <a:solidFill>
                  <a:schemeClr val="accent4"/>
                </a:solidFill>
              </a:rPr>
              <a:t>…</a:t>
            </a:r>
            <a:r>
              <a:rPr lang="en-US" sz="3600" b="1" i="1" baseline="30000" dirty="0" smtClean="0">
                <a:solidFill>
                  <a:schemeClr val="accent4"/>
                </a:solidFill>
              </a:rPr>
              <a:t>”</a:t>
            </a:r>
            <a:endParaRPr lang="en-US" sz="3600" b="1" i="1" dirty="0">
              <a:solidFill>
                <a:schemeClr val="accent4"/>
              </a:solidFill>
            </a:endParaRPr>
          </a:p>
        </p:txBody>
      </p:sp>
    </p:spTree>
    <p:extLst>
      <p:ext uri="{BB962C8B-B14F-4D97-AF65-F5344CB8AC3E}">
        <p14:creationId xmlns:p14="http://schemas.microsoft.com/office/powerpoint/2010/main" val="29997020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0"/>
          </p:nvPr>
        </p:nvSpPr>
        <p:spPr/>
        <p:txBody>
          <a:bodyPr/>
          <a:lstStyle/>
          <a:p>
            <a:fld id="{3CB58E24-9662-4247-8C40-C0AA19C1DC26}" type="datetime1">
              <a:rPr lang="nb-NO" smtClean="0"/>
              <a:t>18. 10. 15.</a:t>
            </a:fld>
            <a:endParaRPr lang="nb-NO"/>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20</a:t>
            </a:fld>
            <a:endParaRPr lang="uk-UA"/>
          </a:p>
        </p:txBody>
      </p:sp>
      <p:sp>
        <p:nvSpPr>
          <p:cNvPr id="5" name="Text Placeholder 4"/>
          <p:cNvSpPr>
            <a:spLocks noGrp="1"/>
          </p:cNvSpPr>
          <p:nvPr>
            <p:ph type="body" idx="2"/>
          </p:nvPr>
        </p:nvSpPr>
        <p:spPr/>
        <p:txBody>
          <a:bodyPr/>
          <a:lstStyle/>
          <a:p>
            <a:r>
              <a:rPr lang="en-US" dirty="0" smtClean="0"/>
              <a:t>TSD Consent system - Design</a:t>
            </a:r>
            <a:endParaRPr lang="en-US" dirty="0"/>
          </a:p>
        </p:txBody>
      </p:sp>
      <p:pic>
        <p:nvPicPr>
          <p:cNvPr id="6" name="Picture 5"/>
          <p:cNvPicPr>
            <a:picLocks noChangeAspect="1"/>
          </p:cNvPicPr>
          <p:nvPr/>
        </p:nvPicPr>
        <p:blipFill>
          <a:blip r:embed="rId2"/>
          <a:stretch>
            <a:fillRect/>
          </a:stretch>
        </p:blipFill>
        <p:spPr>
          <a:xfrm>
            <a:off x="1487488" y="1245712"/>
            <a:ext cx="9817100" cy="4876800"/>
          </a:xfrm>
          <a:prstGeom prst="rect">
            <a:avLst/>
          </a:prstGeom>
        </p:spPr>
      </p:pic>
    </p:spTree>
    <p:extLst>
      <p:ext uri="{BB962C8B-B14F-4D97-AF65-F5344CB8AC3E}">
        <p14:creationId xmlns:p14="http://schemas.microsoft.com/office/powerpoint/2010/main" val="38878603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0"/>
          </p:nvPr>
        </p:nvSpPr>
        <p:spPr/>
        <p:txBody>
          <a:bodyPr/>
          <a:lstStyle/>
          <a:p>
            <a:fld id="{3CB58E24-9662-4247-8C40-C0AA19C1DC26}" type="datetime1">
              <a:rPr lang="nb-NO" smtClean="0"/>
              <a:t>18. 10. 15.</a:t>
            </a:fld>
            <a:endParaRPr lang="nb-NO"/>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21</a:t>
            </a:fld>
            <a:endParaRPr lang="uk-UA"/>
          </a:p>
        </p:txBody>
      </p:sp>
      <p:sp>
        <p:nvSpPr>
          <p:cNvPr id="5" name="Text Placeholder 4"/>
          <p:cNvSpPr>
            <a:spLocks noGrp="1"/>
          </p:cNvSpPr>
          <p:nvPr>
            <p:ph type="body" idx="2"/>
          </p:nvPr>
        </p:nvSpPr>
        <p:spPr/>
        <p:txBody>
          <a:bodyPr/>
          <a:lstStyle/>
          <a:p>
            <a:r>
              <a:rPr lang="en-US" dirty="0" smtClean="0"/>
              <a:t>TSD Consent system - Query</a:t>
            </a:r>
            <a:endParaRPr lang="en-US" dirty="0"/>
          </a:p>
        </p:txBody>
      </p:sp>
      <p:pic>
        <p:nvPicPr>
          <p:cNvPr id="2" name="Picture 1"/>
          <p:cNvPicPr>
            <a:picLocks noChangeAspect="1"/>
          </p:cNvPicPr>
          <p:nvPr/>
        </p:nvPicPr>
        <p:blipFill>
          <a:blip r:embed="rId2"/>
          <a:stretch>
            <a:fillRect/>
          </a:stretch>
        </p:blipFill>
        <p:spPr>
          <a:xfrm>
            <a:off x="2157986" y="1016287"/>
            <a:ext cx="8128000" cy="5334000"/>
          </a:xfrm>
          <a:prstGeom prst="rect">
            <a:avLst/>
          </a:prstGeom>
        </p:spPr>
      </p:pic>
    </p:spTree>
    <p:extLst>
      <p:ext uri="{BB962C8B-B14F-4D97-AF65-F5344CB8AC3E}">
        <p14:creationId xmlns:p14="http://schemas.microsoft.com/office/powerpoint/2010/main" val="25529137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Data anonymization tool, that allows to remove identifying information from data. </a:t>
            </a:r>
          </a:p>
          <a:p>
            <a:endParaRPr lang="en-US" dirty="0"/>
          </a:p>
        </p:txBody>
      </p:sp>
      <p:sp>
        <p:nvSpPr>
          <p:cNvPr id="3" name="Date Placeholder 2"/>
          <p:cNvSpPr>
            <a:spLocks noGrp="1"/>
          </p:cNvSpPr>
          <p:nvPr>
            <p:ph type="dt" idx="10"/>
          </p:nvPr>
        </p:nvSpPr>
        <p:spPr/>
        <p:txBody>
          <a:bodyPr/>
          <a:lstStyle/>
          <a:p>
            <a:fld id="{3CB58E24-9662-4247-8C40-C0AA19C1DC26}" type="datetime1">
              <a:rPr lang="nb-NO" smtClean="0"/>
              <a:t>18. 10. 15.</a:t>
            </a:fld>
            <a:endParaRPr lang="nb-NO"/>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22</a:t>
            </a:fld>
            <a:endParaRPr lang="uk-UA"/>
          </a:p>
        </p:txBody>
      </p:sp>
      <p:sp>
        <p:nvSpPr>
          <p:cNvPr id="5" name="Text Placeholder 4"/>
          <p:cNvSpPr>
            <a:spLocks noGrp="1"/>
          </p:cNvSpPr>
          <p:nvPr>
            <p:ph type="body" idx="2"/>
          </p:nvPr>
        </p:nvSpPr>
        <p:spPr/>
        <p:txBody>
          <a:bodyPr/>
          <a:lstStyle/>
          <a:p>
            <a:r>
              <a:rPr lang="en-US" dirty="0" smtClean="0"/>
              <a:t>Data anonymization in TSD</a:t>
            </a:r>
            <a:endParaRPr lang="en-US" dirty="0"/>
          </a:p>
        </p:txBody>
      </p:sp>
      <p:pic>
        <p:nvPicPr>
          <p:cNvPr id="6" name="Picture 5"/>
          <p:cNvPicPr>
            <a:picLocks noChangeAspect="1"/>
          </p:cNvPicPr>
          <p:nvPr/>
        </p:nvPicPr>
        <p:blipFill>
          <a:blip r:embed="rId2"/>
          <a:stretch>
            <a:fillRect/>
          </a:stretch>
        </p:blipFill>
        <p:spPr>
          <a:xfrm>
            <a:off x="9789368" y="3478267"/>
            <a:ext cx="2067272" cy="737909"/>
          </a:xfrm>
          <a:prstGeom prst="rect">
            <a:avLst/>
          </a:prstGeom>
        </p:spPr>
      </p:pic>
      <p:pic>
        <p:nvPicPr>
          <p:cNvPr id="7" name="Picture 6"/>
          <p:cNvPicPr>
            <a:picLocks noChangeAspect="1"/>
          </p:cNvPicPr>
          <p:nvPr/>
        </p:nvPicPr>
        <p:blipFill>
          <a:blip r:embed="rId3"/>
          <a:stretch>
            <a:fillRect/>
          </a:stretch>
        </p:blipFill>
        <p:spPr>
          <a:xfrm>
            <a:off x="10237351" y="4534801"/>
            <a:ext cx="1619289" cy="1667771"/>
          </a:xfrm>
          <a:prstGeom prst="rect">
            <a:avLst/>
          </a:prstGeom>
        </p:spPr>
      </p:pic>
      <p:pic>
        <p:nvPicPr>
          <p:cNvPr id="8" name="Picture 7"/>
          <p:cNvPicPr>
            <a:picLocks noChangeAspect="1"/>
          </p:cNvPicPr>
          <p:nvPr/>
        </p:nvPicPr>
        <p:blipFill>
          <a:blip r:embed="rId4"/>
          <a:stretch>
            <a:fillRect/>
          </a:stretch>
        </p:blipFill>
        <p:spPr>
          <a:xfrm>
            <a:off x="2495600" y="1955913"/>
            <a:ext cx="6445836" cy="4428334"/>
          </a:xfrm>
          <a:prstGeom prst="rect">
            <a:avLst/>
          </a:prstGeom>
        </p:spPr>
      </p:pic>
    </p:spTree>
    <p:extLst>
      <p:ext uri="{BB962C8B-B14F-4D97-AF65-F5344CB8AC3E}">
        <p14:creationId xmlns:p14="http://schemas.microsoft.com/office/powerpoint/2010/main" val="25608167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idx="10"/>
          </p:nvPr>
        </p:nvSpPr>
        <p:spPr/>
        <p:txBody>
          <a:bodyPr/>
          <a:lstStyle/>
          <a:p>
            <a:fld id="{3CB58E24-9662-4247-8C40-C0AA19C1DC26}" type="datetime1">
              <a:rPr lang="nb-NO" smtClean="0"/>
              <a:t>18. 10. 15.</a:t>
            </a:fld>
            <a:endParaRPr lang="nb-NO"/>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23</a:t>
            </a:fld>
            <a:endParaRPr lang="uk-UA"/>
          </a:p>
        </p:txBody>
      </p:sp>
      <p:sp>
        <p:nvSpPr>
          <p:cNvPr id="5" name="Text Placeholder 4"/>
          <p:cNvSpPr>
            <a:spLocks noGrp="1"/>
          </p:cNvSpPr>
          <p:nvPr>
            <p:ph type="body" idx="2"/>
          </p:nvPr>
        </p:nvSpPr>
        <p:spPr/>
        <p:txBody>
          <a:bodyPr/>
          <a:lstStyle/>
          <a:p>
            <a:endParaRPr lang="en-US"/>
          </a:p>
        </p:txBody>
      </p:sp>
      <p:pic>
        <p:nvPicPr>
          <p:cNvPr id="6" name="Picture 5"/>
          <p:cNvPicPr>
            <a:picLocks noChangeAspect="1"/>
          </p:cNvPicPr>
          <p:nvPr/>
        </p:nvPicPr>
        <p:blipFill>
          <a:blip r:embed="rId2"/>
          <a:stretch>
            <a:fillRect/>
          </a:stretch>
        </p:blipFill>
        <p:spPr>
          <a:xfrm>
            <a:off x="5349032" y="789260"/>
            <a:ext cx="2895600" cy="2212987"/>
          </a:xfrm>
          <a:prstGeom prst="rect">
            <a:avLst/>
          </a:prstGeom>
        </p:spPr>
      </p:pic>
      <p:sp>
        <p:nvSpPr>
          <p:cNvPr id="7" name="Can 6"/>
          <p:cNvSpPr/>
          <p:nvPr/>
        </p:nvSpPr>
        <p:spPr bwMode="auto">
          <a:xfrm>
            <a:off x="5082332" y="2632354"/>
            <a:ext cx="3390900" cy="787400"/>
          </a:xfrm>
          <a:prstGeom prst="can">
            <a:avLst/>
          </a:prstGeom>
          <a:solidFill>
            <a:schemeClr val="bg1">
              <a:lumMod val="85000"/>
            </a:schemeClr>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FFFF"/>
                </a:solidFill>
                <a:effectLst/>
                <a:latin typeface="Arial" pitchFamily="-112" charset="0"/>
                <a:ea typeface="Geneva" pitchFamily="-112" charset="0"/>
                <a:cs typeface="Geneva" pitchFamily="-112" charset="0"/>
              </a:rPr>
              <a:t>BeeGFS</a:t>
            </a:r>
            <a:endParaRPr kumimoji="0" lang="en-US" sz="2400" b="1" i="0" u="none" strike="noStrike" cap="none" normalizeH="0" baseline="0" dirty="0">
              <a:ln>
                <a:noFill/>
              </a:ln>
              <a:solidFill>
                <a:srgbClr val="FFFFFF"/>
              </a:solidFill>
              <a:effectLst/>
              <a:latin typeface="Arial" pitchFamily="-112" charset="0"/>
              <a:ea typeface="Geneva" pitchFamily="-112" charset="0"/>
              <a:cs typeface="Geneva" pitchFamily="-112" charset="0"/>
            </a:endParaRPr>
          </a:p>
        </p:txBody>
      </p:sp>
      <p:sp>
        <p:nvSpPr>
          <p:cNvPr id="8" name="Rectangle 7"/>
          <p:cNvSpPr>
            <a:spLocks noChangeArrowheads="1"/>
          </p:cNvSpPr>
          <p:nvPr/>
        </p:nvSpPr>
        <p:spPr bwMode="auto">
          <a:xfrm>
            <a:off x="2783632" y="651154"/>
            <a:ext cx="7924800" cy="601820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Can 8"/>
          <p:cNvSpPr/>
          <p:nvPr/>
        </p:nvSpPr>
        <p:spPr bwMode="auto">
          <a:xfrm>
            <a:off x="3342432" y="5166148"/>
            <a:ext cx="6959600" cy="1282412"/>
          </a:xfrm>
          <a:prstGeom prst="can">
            <a:avLst/>
          </a:prstGeom>
          <a:solidFill>
            <a:schemeClr val="bg1">
              <a:lumMod val="85000"/>
            </a:schemeClr>
          </a:solidFill>
          <a:ln w="6350"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FFFF"/>
                </a:solidFill>
                <a:effectLst/>
                <a:latin typeface="Arial" pitchFamily="-112" charset="0"/>
                <a:ea typeface="Geneva" pitchFamily="-112" charset="0"/>
                <a:cs typeface="Geneva" pitchFamily="-112" charset="0"/>
              </a:rPr>
              <a:t>NFS</a:t>
            </a:r>
            <a:endParaRPr kumimoji="0" lang="en-US" sz="3600" b="1" i="0" u="none" strike="noStrike" cap="none" normalizeH="0" baseline="0" dirty="0">
              <a:ln>
                <a:noFill/>
              </a:ln>
              <a:solidFill>
                <a:srgbClr val="FFFFFF"/>
              </a:solidFill>
              <a:effectLst/>
              <a:latin typeface="Arial" pitchFamily="-112" charset="0"/>
              <a:ea typeface="Geneva" pitchFamily="-112" charset="0"/>
              <a:cs typeface="Geneva" pitchFamily="-112" charset="0"/>
            </a:endParaRPr>
          </a:p>
        </p:txBody>
      </p:sp>
      <p:grpSp>
        <p:nvGrpSpPr>
          <p:cNvPr id="10" name="Group 9"/>
          <p:cNvGrpSpPr/>
          <p:nvPr/>
        </p:nvGrpSpPr>
        <p:grpSpPr>
          <a:xfrm>
            <a:off x="3780384" y="3654848"/>
            <a:ext cx="1263848" cy="1282700"/>
            <a:chOff x="501452" y="2209800"/>
            <a:chExt cx="1263848" cy="1282700"/>
          </a:xfrm>
          <a:solidFill>
            <a:srgbClr val="0070C0"/>
          </a:solidFill>
        </p:grpSpPr>
        <p:sp>
          <p:nvSpPr>
            <p:cNvPr id="11" name="Rounded Rectangle 10"/>
            <p:cNvSpPr/>
            <p:nvPr/>
          </p:nvSpPr>
          <p:spPr bwMode="auto">
            <a:xfrm>
              <a:off x="501452" y="2209800"/>
              <a:ext cx="1263848" cy="1282700"/>
            </a:xfrm>
            <a:prstGeom prst="round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Geneva" pitchFamily="-112" charset="0"/>
                <a:cs typeface="Geneva" pitchFamily="-112" charset="0"/>
              </a:endParaRPr>
            </a:p>
          </p:txBody>
        </p:sp>
        <p:pic>
          <p:nvPicPr>
            <p:cNvPr id="12" name="Picture 11"/>
            <p:cNvPicPr>
              <a:picLocks noChangeAspect="1"/>
            </p:cNvPicPr>
            <p:nvPr/>
          </p:nvPicPr>
          <p:blipFill>
            <a:blip r:embed="rId3"/>
            <a:stretch>
              <a:fillRect/>
            </a:stretch>
          </p:blipFill>
          <p:spPr>
            <a:xfrm>
              <a:off x="622300" y="2336800"/>
              <a:ext cx="609600" cy="609600"/>
            </a:xfrm>
            <a:prstGeom prst="rect">
              <a:avLst/>
            </a:prstGeom>
            <a:grpFill/>
          </p:spPr>
        </p:pic>
        <p:pic>
          <p:nvPicPr>
            <p:cNvPr id="13" name="Picture 12"/>
            <p:cNvPicPr>
              <a:picLocks noChangeAspect="1"/>
            </p:cNvPicPr>
            <p:nvPr/>
          </p:nvPicPr>
          <p:blipFill>
            <a:blip r:embed="rId3"/>
            <a:stretch>
              <a:fillRect/>
            </a:stretch>
          </p:blipFill>
          <p:spPr>
            <a:xfrm>
              <a:off x="774700" y="2489200"/>
              <a:ext cx="609600" cy="609600"/>
            </a:xfrm>
            <a:prstGeom prst="rect">
              <a:avLst/>
            </a:prstGeom>
            <a:grpFill/>
          </p:spPr>
        </p:pic>
        <p:pic>
          <p:nvPicPr>
            <p:cNvPr id="14" name="Picture 13"/>
            <p:cNvPicPr>
              <a:picLocks noChangeAspect="1"/>
            </p:cNvPicPr>
            <p:nvPr/>
          </p:nvPicPr>
          <p:blipFill>
            <a:blip r:embed="rId3"/>
            <a:stretch>
              <a:fillRect/>
            </a:stretch>
          </p:blipFill>
          <p:spPr>
            <a:xfrm>
              <a:off x="927100" y="2641600"/>
              <a:ext cx="609600" cy="609600"/>
            </a:xfrm>
            <a:prstGeom prst="rect">
              <a:avLst/>
            </a:prstGeom>
            <a:grpFill/>
          </p:spPr>
        </p:pic>
      </p:grpSp>
      <p:sp>
        <p:nvSpPr>
          <p:cNvPr id="15" name="Can 14"/>
          <p:cNvSpPr/>
          <p:nvPr/>
        </p:nvSpPr>
        <p:spPr bwMode="auto">
          <a:xfrm>
            <a:off x="3723432" y="5318548"/>
            <a:ext cx="1358900" cy="1016000"/>
          </a:xfrm>
          <a:prstGeom prst="can">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2" charset="0"/>
                <a:ea typeface="Geneva" pitchFamily="-112" charset="0"/>
                <a:cs typeface="Geneva" pitchFamily="-112" charset="0"/>
              </a:rPr>
              <a:t>p01</a:t>
            </a:r>
            <a:endParaRPr kumimoji="0" lang="en-US" sz="2400" b="0" i="0" u="none" strike="noStrike" cap="none" normalizeH="0" baseline="0" dirty="0">
              <a:ln>
                <a:noFill/>
              </a:ln>
              <a:solidFill>
                <a:schemeClr val="bg1"/>
              </a:solidFill>
              <a:effectLst/>
              <a:latin typeface="Arial" pitchFamily="-112" charset="0"/>
              <a:ea typeface="Geneva" pitchFamily="-112" charset="0"/>
              <a:cs typeface="Geneva" pitchFamily="-112" charset="0"/>
            </a:endParaRPr>
          </a:p>
        </p:txBody>
      </p:sp>
      <p:cxnSp>
        <p:nvCxnSpPr>
          <p:cNvPr id="16" name="Straight Arrow Connector 15"/>
          <p:cNvCxnSpPr/>
          <p:nvPr/>
        </p:nvCxnSpPr>
        <p:spPr bwMode="auto">
          <a:xfrm flipH="1">
            <a:off x="4402882" y="4937548"/>
            <a:ext cx="9426" cy="38100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17" name="Group 16"/>
          <p:cNvGrpSpPr/>
          <p:nvPr/>
        </p:nvGrpSpPr>
        <p:grpSpPr>
          <a:xfrm>
            <a:off x="5304384" y="3667548"/>
            <a:ext cx="1263848" cy="1282700"/>
            <a:chOff x="501452" y="2209800"/>
            <a:chExt cx="1263848" cy="1282700"/>
          </a:xfrm>
          <a:solidFill>
            <a:srgbClr val="0070C0"/>
          </a:solidFill>
        </p:grpSpPr>
        <p:sp>
          <p:nvSpPr>
            <p:cNvPr id="18" name="Rounded Rectangle 17"/>
            <p:cNvSpPr/>
            <p:nvPr/>
          </p:nvSpPr>
          <p:spPr bwMode="auto">
            <a:xfrm>
              <a:off x="501452" y="2209800"/>
              <a:ext cx="1263848" cy="1282700"/>
            </a:xfrm>
            <a:prstGeom prst="round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Geneva" pitchFamily="-112" charset="0"/>
                <a:cs typeface="Geneva" pitchFamily="-112" charset="0"/>
              </a:endParaRPr>
            </a:p>
          </p:txBody>
        </p:sp>
        <p:pic>
          <p:nvPicPr>
            <p:cNvPr id="19" name="Picture 18"/>
            <p:cNvPicPr>
              <a:picLocks noChangeAspect="1"/>
            </p:cNvPicPr>
            <p:nvPr/>
          </p:nvPicPr>
          <p:blipFill>
            <a:blip r:embed="rId3"/>
            <a:stretch>
              <a:fillRect/>
            </a:stretch>
          </p:blipFill>
          <p:spPr>
            <a:xfrm>
              <a:off x="622300" y="2336800"/>
              <a:ext cx="609600" cy="609600"/>
            </a:xfrm>
            <a:prstGeom prst="rect">
              <a:avLst/>
            </a:prstGeom>
            <a:grpFill/>
          </p:spPr>
        </p:pic>
        <p:pic>
          <p:nvPicPr>
            <p:cNvPr id="20" name="Picture 19"/>
            <p:cNvPicPr>
              <a:picLocks noChangeAspect="1"/>
            </p:cNvPicPr>
            <p:nvPr/>
          </p:nvPicPr>
          <p:blipFill>
            <a:blip r:embed="rId3"/>
            <a:stretch>
              <a:fillRect/>
            </a:stretch>
          </p:blipFill>
          <p:spPr>
            <a:xfrm>
              <a:off x="774700" y="2489200"/>
              <a:ext cx="609600" cy="609600"/>
            </a:xfrm>
            <a:prstGeom prst="rect">
              <a:avLst/>
            </a:prstGeom>
            <a:grpFill/>
          </p:spPr>
        </p:pic>
        <p:pic>
          <p:nvPicPr>
            <p:cNvPr id="21" name="Picture 20"/>
            <p:cNvPicPr>
              <a:picLocks noChangeAspect="1"/>
            </p:cNvPicPr>
            <p:nvPr/>
          </p:nvPicPr>
          <p:blipFill>
            <a:blip r:embed="rId3"/>
            <a:stretch>
              <a:fillRect/>
            </a:stretch>
          </p:blipFill>
          <p:spPr>
            <a:xfrm>
              <a:off x="927100" y="2641600"/>
              <a:ext cx="609600" cy="609600"/>
            </a:xfrm>
            <a:prstGeom prst="rect">
              <a:avLst/>
            </a:prstGeom>
            <a:grpFill/>
          </p:spPr>
        </p:pic>
      </p:grpSp>
      <p:sp>
        <p:nvSpPr>
          <p:cNvPr id="22" name="Can 21"/>
          <p:cNvSpPr/>
          <p:nvPr/>
        </p:nvSpPr>
        <p:spPr bwMode="auto">
          <a:xfrm>
            <a:off x="5247432" y="5331248"/>
            <a:ext cx="1358900" cy="1016000"/>
          </a:xfrm>
          <a:prstGeom prst="can">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2" charset="0"/>
                <a:ea typeface="Geneva" pitchFamily="-112" charset="0"/>
                <a:cs typeface="Geneva" pitchFamily="-112" charset="0"/>
              </a:rPr>
              <a:t>p02</a:t>
            </a:r>
            <a:endParaRPr kumimoji="0" lang="en-US" sz="2400" b="0" i="0" u="none" strike="noStrike" cap="none" normalizeH="0" baseline="0" dirty="0">
              <a:ln>
                <a:noFill/>
              </a:ln>
              <a:solidFill>
                <a:schemeClr val="bg1"/>
              </a:solidFill>
              <a:effectLst/>
              <a:latin typeface="Arial" pitchFamily="-112" charset="0"/>
              <a:ea typeface="Geneva" pitchFamily="-112" charset="0"/>
              <a:cs typeface="Geneva" pitchFamily="-112" charset="0"/>
            </a:endParaRPr>
          </a:p>
        </p:txBody>
      </p:sp>
      <p:cxnSp>
        <p:nvCxnSpPr>
          <p:cNvPr id="23" name="Straight Arrow Connector 22"/>
          <p:cNvCxnSpPr/>
          <p:nvPr/>
        </p:nvCxnSpPr>
        <p:spPr bwMode="auto">
          <a:xfrm flipH="1">
            <a:off x="5926882" y="4950248"/>
            <a:ext cx="9426" cy="38100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4" name="Group 23"/>
          <p:cNvGrpSpPr/>
          <p:nvPr/>
        </p:nvGrpSpPr>
        <p:grpSpPr>
          <a:xfrm>
            <a:off x="8707984" y="3654848"/>
            <a:ext cx="1263848" cy="1282700"/>
            <a:chOff x="501452" y="2209800"/>
            <a:chExt cx="1263848" cy="1282700"/>
          </a:xfrm>
          <a:solidFill>
            <a:srgbClr val="0070C0"/>
          </a:solidFill>
        </p:grpSpPr>
        <p:sp>
          <p:nvSpPr>
            <p:cNvPr id="25" name="Rounded Rectangle 24"/>
            <p:cNvSpPr/>
            <p:nvPr/>
          </p:nvSpPr>
          <p:spPr bwMode="auto">
            <a:xfrm>
              <a:off x="501452" y="2209800"/>
              <a:ext cx="1263848" cy="1282700"/>
            </a:xfrm>
            <a:prstGeom prst="round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Geneva" pitchFamily="-112" charset="0"/>
                <a:cs typeface="Geneva" pitchFamily="-112" charset="0"/>
              </a:endParaRPr>
            </a:p>
          </p:txBody>
        </p:sp>
        <p:pic>
          <p:nvPicPr>
            <p:cNvPr id="26" name="Picture 25"/>
            <p:cNvPicPr>
              <a:picLocks noChangeAspect="1"/>
            </p:cNvPicPr>
            <p:nvPr/>
          </p:nvPicPr>
          <p:blipFill>
            <a:blip r:embed="rId3"/>
            <a:stretch>
              <a:fillRect/>
            </a:stretch>
          </p:blipFill>
          <p:spPr>
            <a:xfrm>
              <a:off x="622300" y="2336800"/>
              <a:ext cx="609600" cy="609600"/>
            </a:xfrm>
            <a:prstGeom prst="rect">
              <a:avLst/>
            </a:prstGeom>
            <a:grpFill/>
          </p:spPr>
        </p:pic>
        <p:pic>
          <p:nvPicPr>
            <p:cNvPr id="27" name="Picture 26"/>
            <p:cNvPicPr>
              <a:picLocks noChangeAspect="1"/>
            </p:cNvPicPr>
            <p:nvPr/>
          </p:nvPicPr>
          <p:blipFill>
            <a:blip r:embed="rId3"/>
            <a:stretch>
              <a:fillRect/>
            </a:stretch>
          </p:blipFill>
          <p:spPr>
            <a:xfrm>
              <a:off x="774700" y="2489200"/>
              <a:ext cx="609600" cy="609600"/>
            </a:xfrm>
            <a:prstGeom prst="rect">
              <a:avLst/>
            </a:prstGeom>
            <a:grpFill/>
          </p:spPr>
        </p:pic>
        <p:pic>
          <p:nvPicPr>
            <p:cNvPr id="28" name="Picture 27"/>
            <p:cNvPicPr>
              <a:picLocks noChangeAspect="1"/>
            </p:cNvPicPr>
            <p:nvPr/>
          </p:nvPicPr>
          <p:blipFill>
            <a:blip r:embed="rId3"/>
            <a:stretch>
              <a:fillRect/>
            </a:stretch>
          </p:blipFill>
          <p:spPr>
            <a:xfrm>
              <a:off x="927100" y="2641600"/>
              <a:ext cx="609600" cy="609600"/>
            </a:xfrm>
            <a:prstGeom prst="rect">
              <a:avLst/>
            </a:prstGeom>
            <a:grpFill/>
          </p:spPr>
        </p:pic>
      </p:grpSp>
      <p:sp>
        <p:nvSpPr>
          <p:cNvPr id="29" name="Can 28"/>
          <p:cNvSpPr/>
          <p:nvPr/>
        </p:nvSpPr>
        <p:spPr bwMode="auto">
          <a:xfrm>
            <a:off x="8651032" y="5318548"/>
            <a:ext cx="1358900" cy="1016000"/>
          </a:xfrm>
          <a:prstGeom prst="can">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bg1"/>
                </a:solidFill>
                <a:effectLst/>
                <a:latin typeface="Arial" pitchFamily="-112" charset="0"/>
                <a:ea typeface="Geneva" pitchFamily="-112" charset="0"/>
                <a:cs typeface="Geneva" pitchFamily="-112" charset="0"/>
              </a:rPr>
              <a:t>pN</a:t>
            </a:r>
            <a:endParaRPr kumimoji="0" lang="en-US" sz="2400" b="0" i="0" u="none" strike="noStrike" cap="none" normalizeH="0" baseline="0" dirty="0">
              <a:ln>
                <a:noFill/>
              </a:ln>
              <a:solidFill>
                <a:schemeClr val="bg1"/>
              </a:solidFill>
              <a:effectLst/>
              <a:latin typeface="Arial" pitchFamily="-112" charset="0"/>
              <a:ea typeface="Geneva" pitchFamily="-112" charset="0"/>
              <a:cs typeface="Geneva" pitchFamily="-112" charset="0"/>
            </a:endParaRPr>
          </a:p>
        </p:txBody>
      </p:sp>
      <p:cxnSp>
        <p:nvCxnSpPr>
          <p:cNvPr id="30" name="Straight Arrow Connector 29"/>
          <p:cNvCxnSpPr/>
          <p:nvPr/>
        </p:nvCxnSpPr>
        <p:spPr bwMode="auto">
          <a:xfrm flipH="1">
            <a:off x="9330482" y="4937548"/>
            <a:ext cx="9426" cy="38100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Connector 30"/>
          <p:cNvCxnSpPr/>
          <p:nvPr/>
        </p:nvCxnSpPr>
        <p:spPr bwMode="auto">
          <a:xfrm>
            <a:off x="6796832" y="5807354"/>
            <a:ext cx="1676400" cy="0"/>
          </a:xfrm>
          <a:prstGeom prst="line">
            <a:avLst/>
          </a:prstGeom>
          <a:solidFill>
            <a:schemeClr val="accent1"/>
          </a:solidFill>
          <a:ln w="76200" cap="flat" cmpd="sng" algn="ctr">
            <a:solidFill>
              <a:schemeClr val="tx1"/>
            </a:solidFill>
            <a:prstDash val="dot"/>
            <a:round/>
            <a:headEnd type="none" w="med" len="med"/>
            <a:tailEnd type="none" w="med" len="med"/>
          </a:ln>
          <a:effectLst/>
        </p:spPr>
      </p:cxnSp>
      <p:cxnSp>
        <p:nvCxnSpPr>
          <p:cNvPr id="32" name="Straight Connector 31"/>
          <p:cNvCxnSpPr/>
          <p:nvPr/>
        </p:nvCxnSpPr>
        <p:spPr bwMode="auto">
          <a:xfrm>
            <a:off x="6796832" y="4296054"/>
            <a:ext cx="1676400" cy="0"/>
          </a:xfrm>
          <a:prstGeom prst="line">
            <a:avLst/>
          </a:prstGeom>
          <a:solidFill>
            <a:schemeClr val="accent1"/>
          </a:solidFill>
          <a:ln w="76200" cap="flat" cmpd="sng" algn="ctr">
            <a:solidFill>
              <a:schemeClr val="tx1"/>
            </a:solidFill>
            <a:prstDash val="dot"/>
            <a:round/>
            <a:headEnd type="none" w="med" len="med"/>
            <a:tailEnd type="none" w="med" len="med"/>
          </a:ln>
          <a:effectLst/>
        </p:spPr>
      </p:cxnSp>
      <p:grpSp>
        <p:nvGrpSpPr>
          <p:cNvPr id="33" name="Group 32"/>
          <p:cNvGrpSpPr/>
          <p:nvPr/>
        </p:nvGrpSpPr>
        <p:grpSpPr>
          <a:xfrm>
            <a:off x="5539532" y="2722847"/>
            <a:ext cx="2501900" cy="558800"/>
            <a:chOff x="4127500" y="4267200"/>
            <a:chExt cx="2501900" cy="558800"/>
          </a:xfrm>
          <a:solidFill>
            <a:srgbClr val="0070C0"/>
          </a:solidFill>
        </p:grpSpPr>
        <p:sp>
          <p:nvSpPr>
            <p:cNvPr id="34" name="Can 33"/>
            <p:cNvSpPr/>
            <p:nvPr/>
          </p:nvSpPr>
          <p:spPr bwMode="auto">
            <a:xfrm>
              <a:off x="4127500" y="4267200"/>
              <a:ext cx="571500" cy="558800"/>
            </a:xfrm>
            <a:prstGeom prst="can">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pitchFamily="-112" charset="0"/>
                  <a:ea typeface="Geneva" pitchFamily="-112" charset="0"/>
                  <a:cs typeface="Geneva" pitchFamily="-112" charset="0"/>
                </a:rPr>
                <a:t>p01</a:t>
              </a:r>
              <a:endParaRPr kumimoji="0" lang="en-US" sz="1400" b="0" i="0" u="none" strike="noStrike" cap="none" normalizeH="0" baseline="0" dirty="0">
                <a:ln>
                  <a:noFill/>
                </a:ln>
                <a:solidFill>
                  <a:srgbClr val="FFFFFF"/>
                </a:solidFill>
                <a:effectLst/>
                <a:latin typeface="Arial" pitchFamily="-112" charset="0"/>
                <a:ea typeface="Geneva" pitchFamily="-112" charset="0"/>
                <a:cs typeface="Geneva" pitchFamily="-112" charset="0"/>
              </a:endParaRPr>
            </a:p>
          </p:txBody>
        </p:sp>
        <p:sp>
          <p:nvSpPr>
            <p:cNvPr id="35" name="Can 34"/>
            <p:cNvSpPr/>
            <p:nvPr/>
          </p:nvSpPr>
          <p:spPr bwMode="auto">
            <a:xfrm>
              <a:off x="4762500" y="4267200"/>
              <a:ext cx="571500" cy="558800"/>
            </a:xfrm>
            <a:prstGeom prst="can">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pitchFamily="-112" charset="0"/>
                  <a:ea typeface="Geneva" pitchFamily="-112" charset="0"/>
                  <a:cs typeface="Geneva" pitchFamily="-112" charset="0"/>
                </a:rPr>
                <a:t>p02</a:t>
              </a:r>
              <a:endParaRPr kumimoji="0" lang="en-US" sz="1400" b="0" i="0" u="none" strike="noStrike" cap="none" normalizeH="0" baseline="0" dirty="0">
                <a:ln>
                  <a:noFill/>
                </a:ln>
                <a:solidFill>
                  <a:srgbClr val="FFFFFF"/>
                </a:solidFill>
                <a:effectLst/>
                <a:latin typeface="Arial" pitchFamily="-112" charset="0"/>
                <a:ea typeface="Geneva" pitchFamily="-112" charset="0"/>
                <a:cs typeface="Geneva" pitchFamily="-112" charset="0"/>
              </a:endParaRPr>
            </a:p>
          </p:txBody>
        </p:sp>
        <p:sp>
          <p:nvSpPr>
            <p:cNvPr id="36" name="Can 35"/>
            <p:cNvSpPr/>
            <p:nvPr/>
          </p:nvSpPr>
          <p:spPr bwMode="auto">
            <a:xfrm>
              <a:off x="6057900" y="4267200"/>
              <a:ext cx="571500" cy="558800"/>
            </a:xfrm>
            <a:prstGeom prst="can">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FFFFFF"/>
                  </a:solidFill>
                  <a:effectLst/>
                  <a:latin typeface="Arial" pitchFamily="-112" charset="0"/>
                  <a:ea typeface="Geneva" pitchFamily="-112" charset="0"/>
                  <a:cs typeface="Geneva" pitchFamily="-112" charset="0"/>
                </a:rPr>
                <a:t>pN</a:t>
              </a:r>
              <a:endParaRPr kumimoji="0" lang="en-US" sz="1400" b="0" i="0" u="none" strike="noStrike" cap="none" normalizeH="0" baseline="0" dirty="0">
                <a:ln>
                  <a:noFill/>
                </a:ln>
                <a:solidFill>
                  <a:srgbClr val="FFFFFF"/>
                </a:solidFill>
                <a:effectLst/>
                <a:latin typeface="Arial" pitchFamily="-112" charset="0"/>
                <a:ea typeface="Geneva" pitchFamily="-112" charset="0"/>
                <a:cs typeface="Geneva" pitchFamily="-112" charset="0"/>
              </a:endParaRPr>
            </a:p>
          </p:txBody>
        </p:sp>
        <p:cxnSp>
          <p:nvCxnSpPr>
            <p:cNvPr id="37" name="Straight Connector 36"/>
            <p:cNvCxnSpPr/>
            <p:nvPr/>
          </p:nvCxnSpPr>
          <p:spPr bwMode="auto">
            <a:xfrm>
              <a:off x="5435600" y="4559300"/>
              <a:ext cx="533400" cy="0"/>
            </a:xfrm>
            <a:prstGeom prst="line">
              <a:avLst/>
            </a:prstGeom>
            <a:grpFill/>
            <a:ln w="38100" cap="flat" cmpd="sng" algn="ctr">
              <a:solidFill>
                <a:schemeClr val="tx1"/>
              </a:solidFill>
              <a:prstDash val="dot"/>
              <a:round/>
              <a:headEnd type="none" w="med" len="med"/>
              <a:tailEnd type="none" w="med" len="med"/>
            </a:ln>
            <a:effectLst/>
          </p:spPr>
        </p:cxnSp>
      </p:grpSp>
      <p:sp>
        <p:nvSpPr>
          <p:cNvPr id="38" name="TextBox 37"/>
          <p:cNvSpPr txBox="1"/>
          <p:nvPr/>
        </p:nvSpPr>
        <p:spPr>
          <a:xfrm>
            <a:off x="6020788" y="752754"/>
            <a:ext cx="1450487" cy="461665"/>
          </a:xfrm>
          <a:prstGeom prst="rect">
            <a:avLst/>
          </a:prstGeom>
          <a:noFill/>
        </p:spPr>
        <p:txBody>
          <a:bodyPr wrap="none" rtlCol="0">
            <a:spAutoFit/>
          </a:bodyPr>
          <a:lstStyle/>
          <a:p>
            <a:r>
              <a:rPr lang="en-US" dirty="0" smtClean="0">
                <a:solidFill>
                  <a:srgbClr val="FFFFFF"/>
                </a:solidFill>
              </a:rPr>
              <a:t>Colossus</a:t>
            </a:r>
            <a:endParaRPr lang="en-US" dirty="0">
              <a:solidFill>
                <a:srgbClr val="FFFFFF"/>
              </a:solidFill>
            </a:endParaRPr>
          </a:p>
        </p:txBody>
      </p:sp>
      <p:grpSp>
        <p:nvGrpSpPr>
          <p:cNvPr id="39" name="Group 38"/>
          <p:cNvGrpSpPr/>
          <p:nvPr/>
        </p:nvGrpSpPr>
        <p:grpSpPr>
          <a:xfrm>
            <a:off x="1805732" y="3235748"/>
            <a:ext cx="1974652" cy="3048000"/>
            <a:chOff x="63500" y="3321194"/>
            <a:chExt cx="1974652" cy="3048000"/>
          </a:xfrm>
        </p:grpSpPr>
        <p:pic>
          <p:nvPicPr>
            <p:cNvPr id="40" name="Picture 36" descr="acspike_male_user_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3473594"/>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7" descr="acspike_male_user_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4083194"/>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8" descr="acspike_male_user_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537859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43" name="Line 40"/>
            <p:cNvSpPr>
              <a:spLocks noChangeShapeType="1"/>
            </p:cNvSpPr>
            <p:nvPr/>
          </p:nvSpPr>
          <p:spPr bwMode="auto">
            <a:xfrm>
              <a:off x="444500" y="3702194"/>
              <a:ext cx="304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 name="Line 42"/>
            <p:cNvSpPr>
              <a:spLocks noChangeShapeType="1"/>
            </p:cNvSpPr>
            <p:nvPr/>
          </p:nvSpPr>
          <p:spPr bwMode="auto">
            <a:xfrm>
              <a:off x="444500" y="4311794"/>
              <a:ext cx="304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 name="Line 44"/>
            <p:cNvSpPr>
              <a:spLocks noChangeShapeType="1"/>
            </p:cNvSpPr>
            <p:nvPr/>
          </p:nvSpPr>
          <p:spPr bwMode="auto">
            <a:xfrm>
              <a:off x="444500" y="5607194"/>
              <a:ext cx="304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cxnSp>
          <p:nvCxnSpPr>
            <p:cNvPr id="46" name="Straight Arrow Connector 45"/>
            <p:cNvCxnSpPr/>
            <p:nvPr/>
          </p:nvCxnSpPr>
          <p:spPr bwMode="auto">
            <a:xfrm>
              <a:off x="1206500" y="3702194"/>
              <a:ext cx="831652" cy="67945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47" name="Straight Arrow Connector 46"/>
            <p:cNvCxnSpPr/>
            <p:nvPr/>
          </p:nvCxnSpPr>
          <p:spPr bwMode="auto">
            <a:xfrm>
              <a:off x="1206500" y="4311794"/>
              <a:ext cx="831652" cy="6985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flipV="1">
              <a:off x="1206500" y="4381644"/>
              <a:ext cx="831652" cy="122555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49" name="AutoShape 46"/>
            <p:cNvSpPr>
              <a:spLocks noChangeArrowheads="1"/>
            </p:cNvSpPr>
            <p:nvPr/>
          </p:nvSpPr>
          <p:spPr bwMode="auto">
            <a:xfrm rot="16200000">
              <a:off x="-508000" y="4540394"/>
              <a:ext cx="3048000" cy="609600"/>
            </a:xfrm>
            <a:prstGeom prst="roundRect">
              <a:avLst>
                <a:gd name="adj" fmla="val 16667"/>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800" b="1" dirty="0">
                  <a:solidFill>
                    <a:schemeClr val="bg1"/>
                  </a:solidFill>
                  <a:effectLst>
                    <a:outerShdw blurRad="38100" dist="38100" dir="2700000" algn="tl">
                      <a:srgbClr val="000000"/>
                    </a:outerShdw>
                  </a:effectLst>
                </a:rPr>
                <a:t>Two factor Authentication</a:t>
              </a:r>
            </a:p>
          </p:txBody>
        </p:sp>
      </p:grpSp>
      <p:cxnSp>
        <p:nvCxnSpPr>
          <p:cNvPr id="50" name="Elbow Connector 49"/>
          <p:cNvCxnSpPr/>
          <p:nvPr/>
        </p:nvCxnSpPr>
        <p:spPr bwMode="auto">
          <a:xfrm rot="5400000" flipH="1" flipV="1">
            <a:off x="4001123" y="2306939"/>
            <a:ext cx="1759094" cy="936724"/>
          </a:xfrm>
          <a:prstGeom prst="bentConnector2">
            <a:avLst/>
          </a:prstGeom>
          <a:solidFill>
            <a:schemeClr val="accent1"/>
          </a:solidFill>
          <a:ln w="38100" cap="flat" cmpd="sng" algn="ctr">
            <a:solidFill>
              <a:schemeClr val="tx1"/>
            </a:solidFill>
            <a:prstDash val="solid"/>
            <a:round/>
            <a:headEnd type="none" w="med" len="med"/>
            <a:tailEnd type="arrow"/>
          </a:ln>
          <a:effectLst/>
        </p:spPr>
      </p:cxnSp>
      <p:cxnSp>
        <p:nvCxnSpPr>
          <p:cNvPr id="51" name="Elbow Connector 50"/>
          <p:cNvCxnSpPr/>
          <p:nvPr/>
        </p:nvCxnSpPr>
        <p:spPr bwMode="auto">
          <a:xfrm rot="16200000" flipV="1">
            <a:off x="4756773" y="2488013"/>
            <a:ext cx="1771794" cy="587276"/>
          </a:xfrm>
          <a:prstGeom prst="bentConnector4">
            <a:avLst>
              <a:gd name="adj1" fmla="val 10890"/>
              <a:gd name="adj2" fmla="val 258979"/>
            </a:avLst>
          </a:prstGeom>
          <a:solidFill>
            <a:schemeClr val="accent1"/>
          </a:solidFill>
          <a:ln w="38100" cap="flat" cmpd="sng" algn="ctr">
            <a:solidFill>
              <a:schemeClr val="tx1"/>
            </a:solidFill>
            <a:prstDash val="solid"/>
            <a:round/>
            <a:headEnd type="none" w="med" len="med"/>
            <a:tailEnd type="arrow"/>
          </a:ln>
          <a:effectLst/>
        </p:spPr>
      </p:cxnSp>
      <p:cxnSp>
        <p:nvCxnSpPr>
          <p:cNvPr id="52" name="Elbow Connector 51"/>
          <p:cNvCxnSpPr/>
          <p:nvPr/>
        </p:nvCxnSpPr>
        <p:spPr bwMode="auto">
          <a:xfrm rot="16200000" flipV="1">
            <a:off x="7912723" y="2227663"/>
            <a:ext cx="1759094" cy="1095276"/>
          </a:xfrm>
          <a:prstGeom prst="bentConnector2">
            <a:avLst/>
          </a:prstGeom>
          <a:solidFill>
            <a:schemeClr val="accent1"/>
          </a:solidFill>
          <a:ln w="38100" cap="flat" cmpd="sng" algn="ctr">
            <a:solidFill>
              <a:schemeClr val="tx1"/>
            </a:solidFill>
            <a:prstDash val="solid"/>
            <a:round/>
            <a:headEnd type="none" w="med" len="med"/>
            <a:tailEnd type="arrow"/>
          </a:ln>
          <a:effectLst/>
        </p:spPr>
      </p:cxnSp>
      <p:pic>
        <p:nvPicPr>
          <p:cNvPr id="53" name="Picture 52"/>
          <p:cNvPicPr>
            <a:picLocks noChangeAspect="1"/>
          </p:cNvPicPr>
          <p:nvPr/>
        </p:nvPicPr>
        <p:blipFill>
          <a:blip r:embed="rId5"/>
          <a:stretch>
            <a:fillRect/>
          </a:stretch>
        </p:blipFill>
        <p:spPr>
          <a:xfrm>
            <a:off x="3884945" y="3794404"/>
            <a:ext cx="974134" cy="1003300"/>
          </a:xfrm>
          <a:prstGeom prst="rect">
            <a:avLst/>
          </a:prstGeom>
        </p:spPr>
      </p:pic>
      <p:pic>
        <p:nvPicPr>
          <p:cNvPr id="54" name="Picture 53"/>
          <p:cNvPicPr>
            <a:picLocks noChangeAspect="1"/>
          </p:cNvPicPr>
          <p:nvPr/>
        </p:nvPicPr>
        <p:blipFill>
          <a:blip r:embed="rId5"/>
          <a:stretch>
            <a:fillRect/>
          </a:stretch>
        </p:blipFill>
        <p:spPr>
          <a:xfrm>
            <a:off x="5404890" y="3808186"/>
            <a:ext cx="974134" cy="1003300"/>
          </a:xfrm>
          <a:prstGeom prst="rect">
            <a:avLst/>
          </a:prstGeom>
        </p:spPr>
      </p:pic>
      <p:pic>
        <p:nvPicPr>
          <p:cNvPr id="55" name="Picture 54"/>
          <p:cNvPicPr>
            <a:picLocks noChangeAspect="1"/>
          </p:cNvPicPr>
          <p:nvPr/>
        </p:nvPicPr>
        <p:blipFill>
          <a:blip r:embed="rId5"/>
          <a:stretch>
            <a:fillRect/>
          </a:stretch>
        </p:blipFill>
        <p:spPr>
          <a:xfrm>
            <a:off x="8843415" y="3781848"/>
            <a:ext cx="974134" cy="1003300"/>
          </a:xfrm>
          <a:prstGeom prst="rect">
            <a:avLst/>
          </a:prstGeom>
        </p:spPr>
      </p:pic>
    </p:spTree>
    <p:extLst>
      <p:ext uri="{BB962C8B-B14F-4D97-AF65-F5344CB8AC3E}">
        <p14:creationId xmlns:p14="http://schemas.microsoft.com/office/powerpoint/2010/main" val="2894831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ppt_x"/>
                                          </p:val>
                                        </p:tav>
                                        <p:tav tm="100000">
                                          <p:val>
                                            <p:strVal val="#ppt_x"/>
                                          </p:val>
                                        </p:tav>
                                      </p:tavLst>
                                    </p:anim>
                                    <p:anim calcmode="lin" valueType="num">
                                      <p:cBhvr additive="base">
                                        <p:cTn id="1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sldNum" idx="12"/>
          </p:nvPr>
        </p:nvSpPr>
        <p:spPr>
          <a:xfrm>
            <a:off x="7665805" y="6381328"/>
            <a:ext cx="4158720" cy="28803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75" b="0" i="0">
                <a:solidFill>
                  <a:schemeClr val="dk1"/>
                </a:solidFill>
                <a:latin typeface="Calibri"/>
                <a:ea typeface="Calibri"/>
                <a:cs typeface="Calibri"/>
                <a:sym typeface="Calibri"/>
              </a:rPr>
              <a:t>24</a:t>
            </a:fld>
            <a:endParaRPr sz="975" b="0" i="0">
              <a:solidFill>
                <a:schemeClr val="dk1"/>
              </a:solidFill>
              <a:latin typeface="Calibri"/>
              <a:ea typeface="Calibri"/>
              <a:cs typeface="Calibri"/>
              <a:sym typeface="Calibri"/>
            </a:endParaRPr>
          </a:p>
        </p:txBody>
      </p:sp>
      <p:sp>
        <p:nvSpPr>
          <p:cNvPr id="431" name="Shape 431"/>
          <p:cNvSpPr txBox="1">
            <a:spLocks noGrp="1"/>
          </p:cNvSpPr>
          <p:nvPr>
            <p:ph type="body" idx="1"/>
          </p:nvPr>
        </p:nvSpPr>
        <p:spPr>
          <a:xfrm>
            <a:off x="447147" y="1268763"/>
            <a:ext cx="11409493" cy="4855007"/>
          </a:xfrm>
          <a:prstGeom prst="rect">
            <a:avLst/>
          </a:prstGeom>
          <a:noFill/>
          <a:ln>
            <a:noFill/>
          </a:ln>
        </p:spPr>
        <p:txBody>
          <a:bodyPr spcFirstLastPara="1" wrap="square" lIns="91425" tIns="45700" rIns="91425" bIns="45700" anchor="t" anchorCtr="0">
            <a:noAutofit/>
          </a:bodyPr>
          <a:lstStyle/>
          <a:p>
            <a:pPr marL="257175" marR="0" lvl="0" indent="-263525" algn="l" rtl="0">
              <a:spcBef>
                <a:spcPts val="0"/>
              </a:spcBef>
              <a:spcAft>
                <a:spcPts val="0"/>
              </a:spcAft>
              <a:buClr>
                <a:srgbClr val="3C3C3C"/>
              </a:buClr>
              <a:buSzPts val="2900"/>
              <a:buFont typeface="Arial"/>
              <a:buChar char="•"/>
            </a:pPr>
            <a:r>
              <a:rPr lang="en-US" sz="2900" dirty="0" smtClean="0"/>
              <a:t>PaaS &amp; SaaS </a:t>
            </a:r>
            <a:r>
              <a:rPr lang="en-US" sz="2900" dirty="0" smtClean="0">
                <a:sym typeface="Wingdings"/>
              </a:rPr>
              <a:t> </a:t>
            </a:r>
            <a:r>
              <a:rPr lang="en-US" sz="2900" dirty="0" smtClean="0"/>
              <a:t>We take care of you </a:t>
            </a:r>
            <a:r>
              <a:rPr lang="en-US" sz="2900" dirty="0" smtClean="0">
                <a:sym typeface="Wingdings"/>
              </a:rPr>
              <a:t></a:t>
            </a:r>
            <a:r>
              <a:rPr lang="en-US" sz="2900" dirty="0" smtClean="0"/>
              <a:t> </a:t>
            </a:r>
          </a:p>
          <a:p>
            <a:pPr marL="257175" marR="0" lvl="0" indent="-263525" algn="l" rtl="0">
              <a:spcBef>
                <a:spcPts val="0"/>
              </a:spcBef>
              <a:spcAft>
                <a:spcPts val="0"/>
              </a:spcAft>
              <a:buClr>
                <a:srgbClr val="3C3C3C"/>
              </a:buClr>
              <a:buSzPts val="2900"/>
              <a:buFont typeface="Arial"/>
              <a:buChar char="•"/>
            </a:pPr>
            <a:r>
              <a:rPr lang="en-US" sz="2900" dirty="0" smtClean="0"/>
              <a:t>Support for both Windows and Linux (platform and software)</a:t>
            </a:r>
          </a:p>
          <a:p>
            <a:pPr marL="257175" marR="0" lvl="0" indent="-263525" algn="l" rtl="0">
              <a:spcBef>
                <a:spcPts val="0"/>
              </a:spcBef>
              <a:spcAft>
                <a:spcPts val="0"/>
              </a:spcAft>
              <a:buClr>
                <a:srgbClr val="3C3C3C"/>
              </a:buClr>
              <a:buSzPts val="2900"/>
              <a:buFont typeface="Arial"/>
              <a:buChar char="•"/>
            </a:pPr>
            <a:r>
              <a:rPr lang="en-US" sz="2900" dirty="0" smtClean="0"/>
              <a:t>High performance computing (HPC) </a:t>
            </a:r>
            <a:r>
              <a:rPr lang="en-US" sz="2900" dirty="0" smtClean="0">
                <a:sym typeface="Wingdings"/>
              </a:rPr>
              <a:t> both elastic and bare metal </a:t>
            </a:r>
          </a:p>
          <a:p>
            <a:pPr marL="257175" marR="0" lvl="0" indent="-263525" algn="l" rtl="0">
              <a:spcBef>
                <a:spcPts val="0"/>
              </a:spcBef>
              <a:spcAft>
                <a:spcPts val="0"/>
              </a:spcAft>
              <a:buClr>
                <a:srgbClr val="3C3C3C"/>
              </a:buClr>
              <a:buSzPts val="2900"/>
              <a:buFont typeface="Arial"/>
              <a:buChar char="•"/>
            </a:pPr>
            <a:r>
              <a:rPr lang="en-US" sz="2900" dirty="0" smtClean="0">
                <a:sym typeface="Wingdings"/>
              </a:rPr>
              <a:t>Sensitive data Web forms</a:t>
            </a:r>
          </a:p>
          <a:p>
            <a:pPr marL="257175" marR="0" lvl="0" indent="-263525" algn="l" rtl="0">
              <a:spcBef>
                <a:spcPts val="0"/>
              </a:spcBef>
              <a:spcAft>
                <a:spcPts val="0"/>
              </a:spcAft>
              <a:buClr>
                <a:srgbClr val="3C3C3C"/>
              </a:buClr>
              <a:buSzPts val="2900"/>
              <a:buFont typeface="Arial"/>
              <a:buChar char="•"/>
            </a:pPr>
            <a:r>
              <a:rPr lang="en-US" sz="2900" dirty="0" smtClean="0">
                <a:sym typeface="Wingdings"/>
              </a:rPr>
              <a:t>Data collection using Smart devices</a:t>
            </a:r>
          </a:p>
          <a:p>
            <a:pPr marL="257175" marR="0" lvl="0" indent="-263525" algn="l" rtl="0">
              <a:spcBef>
                <a:spcPts val="0"/>
              </a:spcBef>
              <a:spcAft>
                <a:spcPts val="0"/>
              </a:spcAft>
              <a:buClr>
                <a:srgbClr val="3C3C3C"/>
              </a:buClr>
              <a:buSzPts val="2900"/>
              <a:buFont typeface="Arial"/>
              <a:buChar char="•"/>
            </a:pPr>
            <a:r>
              <a:rPr lang="en-US" sz="2900" dirty="0" smtClean="0">
                <a:sym typeface="Wingdings"/>
              </a:rPr>
              <a:t>Consent system </a:t>
            </a:r>
          </a:p>
          <a:p>
            <a:pPr marL="257175" marR="0" lvl="0" indent="-263525" algn="l" rtl="0">
              <a:spcBef>
                <a:spcPts val="0"/>
              </a:spcBef>
              <a:spcAft>
                <a:spcPts val="0"/>
              </a:spcAft>
              <a:buClr>
                <a:srgbClr val="3C3C3C"/>
              </a:buClr>
              <a:buSzPts val="2900"/>
              <a:buFont typeface="Arial"/>
              <a:buChar char="•"/>
            </a:pPr>
            <a:r>
              <a:rPr lang="en-US" sz="2900" dirty="0" smtClean="0">
                <a:sym typeface="Wingdings"/>
              </a:rPr>
              <a:t>Anonymization of structured data</a:t>
            </a:r>
            <a:endParaRPr lang="en-US" sz="2900" dirty="0" smtClean="0"/>
          </a:p>
          <a:p>
            <a:pPr marL="257175" marR="0" lvl="0" indent="-263525" algn="l" rtl="0">
              <a:spcBef>
                <a:spcPts val="0"/>
              </a:spcBef>
              <a:spcAft>
                <a:spcPts val="0"/>
              </a:spcAft>
              <a:buClr>
                <a:srgbClr val="3C3C3C"/>
              </a:buClr>
              <a:buSzPts val="2900"/>
              <a:buFont typeface="Arial"/>
              <a:buChar char="•"/>
            </a:pPr>
            <a:endParaRPr lang="en-US" sz="2900" dirty="0" smtClean="0"/>
          </a:p>
          <a:p>
            <a:pPr marL="257175" marR="0" lvl="0" indent="-263525" algn="l" rtl="0">
              <a:spcBef>
                <a:spcPts val="0"/>
              </a:spcBef>
              <a:spcAft>
                <a:spcPts val="0"/>
              </a:spcAft>
              <a:buClr>
                <a:srgbClr val="3C3C3C"/>
              </a:buClr>
              <a:buSzPts val="2900"/>
              <a:buFont typeface="Arial"/>
              <a:buChar char="•"/>
            </a:pPr>
            <a:endParaRPr sz="2700" dirty="0"/>
          </a:p>
        </p:txBody>
      </p:sp>
      <p:sp>
        <p:nvSpPr>
          <p:cNvPr id="432" name="Shape 432"/>
          <p:cNvSpPr txBox="1">
            <a:spLocks noGrp="1"/>
          </p:cNvSpPr>
          <p:nvPr>
            <p:ph type="body" idx="2"/>
          </p:nvPr>
        </p:nvSpPr>
        <p:spPr>
          <a:xfrm>
            <a:off x="3302248" y="318300"/>
            <a:ext cx="8805000" cy="82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C3046"/>
              </a:buClr>
              <a:buSzPts val="3200"/>
              <a:buFont typeface="Arial"/>
              <a:buNone/>
            </a:pPr>
            <a:r>
              <a:rPr lang="en-US" dirty="0" smtClean="0"/>
              <a:t>TSD features summary</a:t>
            </a:r>
            <a:endParaRPr dirty="0"/>
          </a:p>
        </p:txBody>
      </p:sp>
      <p:sp>
        <p:nvSpPr>
          <p:cNvPr id="433" name="Shape 433"/>
          <p:cNvSpPr txBox="1">
            <a:spLocks noGrp="1"/>
          </p:cNvSpPr>
          <p:nvPr>
            <p:ph type="dt" idx="10"/>
          </p:nvPr>
        </p:nvSpPr>
        <p:spPr>
          <a:xfrm>
            <a:off x="335360" y="6381328"/>
            <a:ext cx="2844900" cy="28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254AF31F-4E25-EA42-A97D-1819DFE560B5}" type="datetime1">
              <a:rPr lang="nb-NO" sz="950" b="0" i="0" u="none" strike="noStrike" cap="none" smtClean="0">
                <a:solidFill>
                  <a:srgbClr val="3C3C3C"/>
                </a:solidFill>
                <a:latin typeface="Calibri"/>
                <a:ea typeface="Calibri"/>
                <a:cs typeface="Calibri"/>
                <a:sym typeface="Calibri"/>
              </a:rPr>
              <a:t>18. 10. 15.</a:t>
            </a:fld>
            <a:endParaRPr sz="950" b="0" i="0" u="none" strike="noStrike" cap="none">
              <a:solidFill>
                <a:srgbClr val="3C3C3C"/>
              </a:solidFill>
              <a:latin typeface="Calibri"/>
              <a:ea typeface="Calibri"/>
              <a:cs typeface="Calibri"/>
              <a:sym typeface="Calibri"/>
            </a:endParaRPr>
          </a:p>
        </p:txBody>
      </p:sp>
    </p:spTree>
    <p:extLst>
      <p:ext uri="{BB962C8B-B14F-4D97-AF65-F5344CB8AC3E}">
        <p14:creationId xmlns:p14="http://schemas.microsoft.com/office/powerpoint/2010/main" val="248776486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sldNum" idx="12"/>
          </p:nvPr>
        </p:nvSpPr>
        <p:spPr>
          <a:xfrm>
            <a:off x="7665805" y="6381328"/>
            <a:ext cx="4158720" cy="28803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75" b="0" i="0">
                <a:solidFill>
                  <a:schemeClr val="dk1"/>
                </a:solidFill>
                <a:latin typeface="Calibri"/>
                <a:ea typeface="Calibri"/>
                <a:cs typeface="Calibri"/>
                <a:sym typeface="Calibri"/>
              </a:rPr>
              <a:t>25</a:t>
            </a:fld>
            <a:endParaRPr sz="975" b="0" i="0">
              <a:solidFill>
                <a:schemeClr val="dk1"/>
              </a:solidFill>
              <a:latin typeface="Calibri"/>
              <a:ea typeface="Calibri"/>
              <a:cs typeface="Calibri"/>
              <a:sym typeface="Calibri"/>
            </a:endParaRPr>
          </a:p>
        </p:txBody>
      </p:sp>
      <p:sp>
        <p:nvSpPr>
          <p:cNvPr id="431" name="Shape 431"/>
          <p:cNvSpPr txBox="1">
            <a:spLocks noGrp="1"/>
          </p:cNvSpPr>
          <p:nvPr>
            <p:ph type="body" idx="1"/>
          </p:nvPr>
        </p:nvSpPr>
        <p:spPr>
          <a:xfrm>
            <a:off x="447147" y="1268763"/>
            <a:ext cx="11409493" cy="4855007"/>
          </a:xfrm>
          <a:prstGeom prst="rect">
            <a:avLst/>
          </a:prstGeom>
          <a:noFill/>
          <a:ln>
            <a:noFill/>
          </a:ln>
        </p:spPr>
        <p:txBody>
          <a:bodyPr spcFirstLastPara="1" wrap="square" lIns="91425" tIns="45700" rIns="91425" bIns="45700" anchor="t" anchorCtr="0">
            <a:noAutofit/>
          </a:bodyPr>
          <a:lstStyle/>
          <a:p>
            <a:pPr marL="257175" lvl="0" indent="-263525">
              <a:spcBef>
                <a:spcPts val="0"/>
              </a:spcBef>
              <a:buSzPts val="2900"/>
            </a:pPr>
            <a:r>
              <a:rPr lang="en-US" sz="2900" dirty="0" smtClean="0"/>
              <a:t>Apply for a TSD project (You </a:t>
            </a:r>
            <a:r>
              <a:rPr lang="en-US" sz="2900" dirty="0"/>
              <a:t>can apply through EOSC-hub</a:t>
            </a:r>
            <a:r>
              <a:rPr lang="en-US" sz="2900" dirty="0" smtClean="0"/>
              <a:t>)</a:t>
            </a:r>
          </a:p>
        </p:txBody>
      </p:sp>
      <p:sp>
        <p:nvSpPr>
          <p:cNvPr id="432" name="Shape 432"/>
          <p:cNvSpPr txBox="1">
            <a:spLocks noGrp="1"/>
          </p:cNvSpPr>
          <p:nvPr>
            <p:ph type="body" idx="2"/>
          </p:nvPr>
        </p:nvSpPr>
        <p:spPr>
          <a:xfrm>
            <a:off x="3302248" y="318300"/>
            <a:ext cx="8805000" cy="82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C3046"/>
              </a:buClr>
              <a:buSzPts val="3200"/>
              <a:buFont typeface="Arial"/>
              <a:buNone/>
            </a:pPr>
            <a:r>
              <a:rPr lang="en-US" dirty="0" smtClean="0"/>
              <a:t>Getting Access to TSD</a:t>
            </a:r>
            <a:endParaRPr dirty="0"/>
          </a:p>
        </p:txBody>
      </p:sp>
      <p:sp>
        <p:nvSpPr>
          <p:cNvPr id="433" name="Shape 433"/>
          <p:cNvSpPr txBox="1">
            <a:spLocks noGrp="1"/>
          </p:cNvSpPr>
          <p:nvPr>
            <p:ph type="dt" idx="10"/>
          </p:nvPr>
        </p:nvSpPr>
        <p:spPr>
          <a:xfrm>
            <a:off x="335360" y="6381328"/>
            <a:ext cx="2844900" cy="28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254AF31F-4E25-EA42-A97D-1819DFE560B5}" type="datetime1">
              <a:rPr lang="nb-NO" sz="950" b="0" i="0" u="none" strike="noStrike" cap="none" smtClean="0">
                <a:solidFill>
                  <a:srgbClr val="3C3C3C"/>
                </a:solidFill>
                <a:latin typeface="Calibri"/>
                <a:ea typeface="Calibri"/>
                <a:cs typeface="Calibri"/>
                <a:sym typeface="Calibri"/>
              </a:rPr>
              <a:t>18. 10. 15.</a:t>
            </a:fld>
            <a:endParaRPr sz="950" b="0" i="0" u="none" strike="noStrike" cap="none">
              <a:solidFill>
                <a:srgbClr val="3C3C3C"/>
              </a:solidFill>
              <a:latin typeface="Calibri"/>
              <a:ea typeface="Calibri"/>
              <a:cs typeface="Calibri"/>
              <a:sym typeface="Calibri"/>
            </a:endParaRPr>
          </a:p>
        </p:txBody>
      </p:sp>
    </p:spTree>
    <p:extLst>
      <p:ext uri="{BB962C8B-B14F-4D97-AF65-F5344CB8AC3E}">
        <p14:creationId xmlns:p14="http://schemas.microsoft.com/office/powerpoint/2010/main" val="400942167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35360" y="1124744"/>
            <a:ext cx="11521280" cy="4855007"/>
          </a:xfrm>
        </p:spPr>
        <p:txBody>
          <a:bodyPr/>
          <a:lstStyle/>
          <a:p>
            <a:pPr marL="50800" indent="0" fontAlgn="base">
              <a:buNone/>
            </a:pPr>
            <a:r>
              <a:rPr lang="en-US" sz="2400" dirty="0"/>
              <a:t>In the electronic application you will be asked to upload the documentation collected during the following steps:</a:t>
            </a:r>
          </a:p>
          <a:p>
            <a:pPr fontAlgn="base"/>
            <a:r>
              <a:rPr lang="en-US" sz="2400" b="1" dirty="0"/>
              <a:t>Step 1: </a:t>
            </a:r>
            <a:r>
              <a:rPr lang="en-US" sz="2400" dirty="0"/>
              <a:t>Some document proving your rights to perform your research (i.e. your data usage approval) (typically REK, NSD, Privacy Officer, Data Inspectorate or other such body).</a:t>
            </a:r>
            <a:br>
              <a:rPr lang="en-US" sz="2400" dirty="0"/>
            </a:br>
            <a:r>
              <a:rPr lang="en-US" sz="2000" b="1" dirty="0"/>
              <a:t>NB : If your research falls outside of this, but still has data that should be especially secured, you just upload a document that describes the situation. Typically economic secrets or other data that is business secrets.</a:t>
            </a:r>
          </a:p>
          <a:p>
            <a:pPr fontAlgn="base"/>
            <a:r>
              <a:rPr lang="en-US" sz="2400" b="1" dirty="0"/>
              <a:t>Step 2: </a:t>
            </a:r>
            <a:r>
              <a:rPr lang="en-US" sz="2400" dirty="0"/>
              <a:t>Documentation regarding partner institutions (if of interest to the project application, most of the time this is not needed)</a:t>
            </a:r>
          </a:p>
          <a:p>
            <a:pPr fontAlgn="base"/>
            <a:r>
              <a:rPr lang="en-US" sz="2400" b="1" dirty="0"/>
              <a:t>Step 3:</a:t>
            </a:r>
            <a:r>
              <a:rPr lang="en-US" sz="2400" dirty="0"/>
              <a:t> Data Processor Agreement between your institution and UiO/TSD</a:t>
            </a:r>
          </a:p>
          <a:p>
            <a:pPr fontAlgn="base"/>
            <a:r>
              <a:rPr lang="en-US" sz="2400" b="1" dirty="0"/>
              <a:t>Step 4:</a:t>
            </a:r>
            <a:r>
              <a:rPr lang="en-US" sz="2400" dirty="0"/>
              <a:t> TSD Commercial Contract between your project and UiO/TSD</a:t>
            </a:r>
          </a:p>
          <a:p>
            <a:pPr fontAlgn="base"/>
            <a:r>
              <a:rPr lang="en-US" sz="2400" b="1" dirty="0"/>
              <a:t>Step 5:</a:t>
            </a:r>
            <a:r>
              <a:rPr lang="en-US" sz="2400" dirty="0"/>
              <a:t> Electronic Application (required)</a:t>
            </a:r>
          </a:p>
          <a:p>
            <a:endParaRPr lang="en-US" sz="2400" dirty="0"/>
          </a:p>
        </p:txBody>
      </p:sp>
      <p:sp>
        <p:nvSpPr>
          <p:cNvPr id="3" name="Date Placeholder 2"/>
          <p:cNvSpPr>
            <a:spLocks noGrp="1"/>
          </p:cNvSpPr>
          <p:nvPr>
            <p:ph type="dt" idx="10"/>
          </p:nvPr>
        </p:nvSpPr>
        <p:spPr/>
        <p:txBody>
          <a:bodyPr/>
          <a:lstStyle/>
          <a:p>
            <a:fld id="{3CB58E24-9662-4247-8C40-C0AA19C1DC26}" type="datetime1">
              <a:rPr lang="nb-NO" smtClean="0"/>
              <a:t>18. 10. 15.</a:t>
            </a:fld>
            <a:endParaRPr lang="nb-NO"/>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26</a:t>
            </a:fld>
            <a:endParaRPr lang="uk-UA"/>
          </a:p>
        </p:txBody>
      </p:sp>
      <p:sp>
        <p:nvSpPr>
          <p:cNvPr id="5" name="Text Placeholder 4"/>
          <p:cNvSpPr>
            <a:spLocks noGrp="1"/>
          </p:cNvSpPr>
          <p:nvPr>
            <p:ph type="body" idx="2"/>
          </p:nvPr>
        </p:nvSpPr>
        <p:spPr/>
        <p:txBody>
          <a:bodyPr/>
          <a:lstStyle/>
          <a:p>
            <a:r>
              <a:rPr lang="en-US" dirty="0" smtClean="0"/>
              <a:t>Apply for a TSD project</a:t>
            </a:r>
            <a:endParaRPr lang="en-US" dirty="0"/>
          </a:p>
        </p:txBody>
      </p:sp>
    </p:spTree>
    <p:extLst>
      <p:ext uri="{BB962C8B-B14F-4D97-AF65-F5344CB8AC3E}">
        <p14:creationId xmlns:p14="http://schemas.microsoft.com/office/powerpoint/2010/main" val="18384542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sldNum" idx="12"/>
          </p:nvPr>
        </p:nvSpPr>
        <p:spPr>
          <a:xfrm>
            <a:off x="7665805" y="6381328"/>
            <a:ext cx="4158720" cy="28803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75" b="0" i="0">
                <a:solidFill>
                  <a:schemeClr val="dk1"/>
                </a:solidFill>
                <a:latin typeface="Calibri"/>
                <a:ea typeface="Calibri"/>
                <a:cs typeface="Calibri"/>
                <a:sym typeface="Calibri"/>
              </a:rPr>
              <a:t>27</a:t>
            </a:fld>
            <a:endParaRPr sz="975" b="0" i="0">
              <a:solidFill>
                <a:schemeClr val="dk1"/>
              </a:solidFill>
              <a:latin typeface="Calibri"/>
              <a:ea typeface="Calibri"/>
              <a:cs typeface="Calibri"/>
              <a:sym typeface="Calibri"/>
            </a:endParaRPr>
          </a:p>
        </p:txBody>
      </p:sp>
      <p:sp>
        <p:nvSpPr>
          <p:cNvPr id="431" name="Shape 431"/>
          <p:cNvSpPr txBox="1">
            <a:spLocks noGrp="1"/>
          </p:cNvSpPr>
          <p:nvPr>
            <p:ph type="body" idx="1"/>
          </p:nvPr>
        </p:nvSpPr>
        <p:spPr>
          <a:xfrm>
            <a:off x="447147" y="1268763"/>
            <a:ext cx="11409493" cy="4855007"/>
          </a:xfrm>
          <a:prstGeom prst="rect">
            <a:avLst/>
          </a:prstGeom>
          <a:noFill/>
          <a:ln>
            <a:noFill/>
          </a:ln>
        </p:spPr>
        <p:txBody>
          <a:bodyPr spcFirstLastPara="1" wrap="square" lIns="91425" tIns="45700" rIns="91425" bIns="45700" anchor="t" anchorCtr="0">
            <a:noAutofit/>
          </a:bodyPr>
          <a:lstStyle/>
          <a:p>
            <a:pPr marL="257175" lvl="0" indent="-263525">
              <a:spcBef>
                <a:spcPts val="0"/>
              </a:spcBef>
              <a:buSzPts val="2900"/>
            </a:pPr>
            <a:r>
              <a:rPr lang="en-US" sz="2900" dirty="0" smtClean="0"/>
              <a:t>Apply for a TSD project (You </a:t>
            </a:r>
            <a:r>
              <a:rPr lang="en-US" sz="2900" dirty="0"/>
              <a:t>can apply through EOSC-hub)</a:t>
            </a:r>
            <a:endParaRPr lang="en-US" sz="2900" dirty="0" smtClean="0"/>
          </a:p>
          <a:p>
            <a:pPr marL="257175" marR="0" lvl="0" indent="-263525" algn="l" rtl="0">
              <a:spcBef>
                <a:spcPts val="0"/>
              </a:spcBef>
              <a:spcAft>
                <a:spcPts val="0"/>
              </a:spcAft>
              <a:buClr>
                <a:srgbClr val="3C3C3C"/>
              </a:buClr>
              <a:buSzPts val="2900"/>
              <a:buFont typeface="Arial"/>
              <a:buChar char="•"/>
            </a:pPr>
            <a:r>
              <a:rPr lang="en-US" sz="2900" dirty="0" smtClean="0"/>
              <a:t>Upload your data</a:t>
            </a:r>
          </a:p>
          <a:p>
            <a:pPr marL="257175" lvl="0" indent="-263525">
              <a:spcBef>
                <a:spcPts val="0"/>
              </a:spcBef>
              <a:buSzPts val="2900"/>
            </a:pPr>
            <a:r>
              <a:rPr lang="en-US" sz="2900" dirty="0" smtClean="0"/>
              <a:t>Start working </a:t>
            </a:r>
            <a:r>
              <a:rPr lang="en-US" sz="2900" dirty="0" smtClean="0">
                <a:sym typeface="Wingdings"/>
              </a:rPr>
              <a:t></a:t>
            </a:r>
            <a:endParaRPr lang="en-US" sz="2700" dirty="0"/>
          </a:p>
          <a:p>
            <a:pPr marL="257175" marR="0" lvl="0" indent="-263525" algn="l" rtl="0">
              <a:spcBef>
                <a:spcPts val="0"/>
              </a:spcBef>
              <a:spcAft>
                <a:spcPts val="0"/>
              </a:spcAft>
              <a:buClr>
                <a:srgbClr val="3C3C3C"/>
              </a:buClr>
              <a:buSzPts val="2900"/>
              <a:buFont typeface="Arial"/>
              <a:buChar char="•"/>
            </a:pPr>
            <a:r>
              <a:rPr lang="en-US" sz="2900" dirty="0" smtClean="0"/>
              <a:t>More info:</a:t>
            </a:r>
          </a:p>
          <a:p>
            <a:pPr marL="714375" lvl="1" indent="-263525">
              <a:spcBef>
                <a:spcPts val="0"/>
              </a:spcBef>
              <a:buSzPts val="2900"/>
              <a:buFont typeface="Arial"/>
              <a:buChar char="•"/>
            </a:pPr>
            <a:r>
              <a:rPr lang="en-US" sz="2700" dirty="0" smtClean="0"/>
              <a:t>User guide</a:t>
            </a:r>
            <a:r>
              <a:rPr lang="en-US" sz="2700" dirty="0"/>
              <a:t>: </a:t>
            </a:r>
            <a:r>
              <a:rPr lang="en-US" sz="2000" dirty="0">
                <a:hlinkClick r:id="rId3"/>
              </a:rPr>
              <a:t>https://www.uio.no/english/services/it/research/sensitive-data/use-tsd</a:t>
            </a:r>
            <a:r>
              <a:rPr lang="en-US" sz="2000" dirty="0" smtClean="0">
                <a:hlinkClick r:id="rId3"/>
              </a:rPr>
              <a:t>/</a:t>
            </a:r>
            <a:r>
              <a:rPr lang="en-US" sz="2000" dirty="0" smtClean="0"/>
              <a:t> </a:t>
            </a:r>
          </a:p>
          <a:p>
            <a:pPr marL="714375" lvl="1" indent="-263525">
              <a:spcBef>
                <a:spcPts val="0"/>
              </a:spcBef>
              <a:buSzPts val="2900"/>
              <a:buFont typeface="Arial"/>
              <a:buChar char="•"/>
            </a:pPr>
            <a:r>
              <a:rPr lang="en-US" sz="2700" dirty="0" smtClean="0">
                <a:hlinkClick r:id="rId4"/>
              </a:rPr>
              <a:t>Pricing</a:t>
            </a:r>
            <a:r>
              <a:rPr lang="en-US" sz="2700" dirty="0" smtClean="0"/>
              <a:t> (google “TSD pricing”) </a:t>
            </a:r>
            <a:r>
              <a:rPr lang="en-US" sz="2700" dirty="0" smtClean="0">
                <a:sym typeface="Wingdings"/>
              </a:rPr>
              <a:t> EOSC-hub Virtual Access</a:t>
            </a:r>
            <a:endParaRPr sz="2700" dirty="0"/>
          </a:p>
        </p:txBody>
      </p:sp>
      <p:sp>
        <p:nvSpPr>
          <p:cNvPr id="432" name="Shape 432"/>
          <p:cNvSpPr txBox="1">
            <a:spLocks noGrp="1"/>
          </p:cNvSpPr>
          <p:nvPr>
            <p:ph type="body" idx="2"/>
          </p:nvPr>
        </p:nvSpPr>
        <p:spPr>
          <a:xfrm>
            <a:off x="3302248" y="318300"/>
            <a:ext cx="8805000" cy="82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C3046"/>
              </a:buClr>
              <a:buSzPts val="3200"/>
              <a:buFont typeface="Arial"/>
              <a:buNone/>
            </a:pPr>
            <a:r>
              <a:rPr lang="en-US" dirty="0" smtClean="0"/>
              <a:t>Getting Access to TSD</a:t>
            </a:r>
            <a:endParaRPr dirty="0"/>
          </a:p>
        </p:txBody>
      </p:sp>
    </p:spTree>
    <p:extLst>
      <p:ext uri="{BB962C8B-B14F-4D97-AF65-F5344CB8AC3E}">
        <p14:creationId xmlns:p14="http://schemas.microsoft.com/office/powerpoint/2010/main" val="38879055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2590A314-C5A1-482F-A235-BA7BF27AC998}"/>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
        <p:nvSpPr>
          <p:cNvPr id="7" name="Content Placeholder 6">
            <a:extLst>
              <a:ext uri="{FF2B5EF4-FFF2-40B4-BE49-F238E27FC236}">
                <a16:creationId xmlns:a16="http://schemas.microsoft.com/office/drawing/2014/main" xmlns="" id="{43ADAB00-173D-4E5B-8D0C-5B8EF6D7D190}"/>
              </a:ext>
            </a:extLst>
          </p:cNvPr>
          <p:cNvSpPr>
            <a:spLocks noGrp="1"/>
          </p:cNvSpPr>
          <p:nvPr>
            <p:ph idx="1"/>
          </p:nvPr>
        </p:nvSpPr>
        <p:spPr>
          <a:xfrm>
            <a:off x="335360" y="1382305"/>
            <a:ext cx="11521280" cy="4855007"/>
          </a:xfrm>
        </p:spPr>
        <p:txBody>
          <a:bodyPr/>
          <a:lstStyle/>
          <a:p>
            <a:r>
              <a:rPr lang="en-GB" sz="2400" dirty="0"/>
              <a:t>“</a:t>
            </a:r>
            <a:r>
              <a:rPr lang="en-GB" sz="2400" i="1" dirty="0"/>
              <a:t>policies to facilitate the sharing and safe processing of both open and ‘restricted’ data from across European research infrastructures and promote current models of good practice on the management of restricted data from around the EOSC-hub consortium</a:t>
            </a:r>
            <a:r>
              <a:rPr lang="en-GB" sz="2400" dirty="0"/>
              <a:t>”</a:t>
            </a:r>
          </a:p>
          <a:p>
            <a:endParaRPr lang="en-GB" dirty="0" smtClean="0"/>
          </a:p>
          <a:p>
            <a:r>
              <a:rPr lang="en-GB" dirty="0" smtClean="0"/>
              <a:t>Members: EPCC </a:t>
            </a:r>
            <a:r>
              <a:rPr lang="en-GB" sz="2000" dirty="0" smtClean="0"/>
              <a:t>(lead: Rob Baxter)</a:t>
            </a:r>
            <a:r>
              <a:rPr lang="en-GB" dirty="0" smtClean="0"/>
              <a:t>, EMBL-EBI, BBMRI ERIC, DANS-KNAW, ECRIN, CSC, </a:t>
            </a:r>
            <a:r>
              <a:rPr lang="en-GB" dirty="0" err="1" smtClean="0"/>
              <a:t>EGI.eu</a:t>
            </a:r>
            <a:r>
              <a:rPr lang="en-GB" dirty="0" smtClean="0"/>
              <a:t>, Masaryk University</a:t>
            </a:r>
          </a:p>
          <a:p>
            <a:r>
              <a:rPr lang="en-GB" dirty="0" smtClean="0"/>
              <a:t>D2.8 </a:t>
            </a:r>
            <a:r>
              <a:rPr lang="en-GB" dirty="0"/>
              <a:t>First Data policy recommendations</a:t>
            </a:r>
          </a:p>
          <a:p>
            <a:pPr lvl="1"/>
            <a:r>
              <a:rPr lang="en-GB" dirty="0"/>
              <a:t>due end 2018</a:t>
            </a:r>
          </a:p>
          <a:p>
            <a:pPr lvl="1"/>
            <a:r>
              <a:rPr lang="en-GB" dirty="0"/>
              <a:t>“</a:t>
            </a:r>
            <a:r>
              <a:rPr lang="en-GB" i="1" dirty="0"/>
              <a:t>First version of a set of policies to facilitate the sharing and safe processing of both open and ‘restricted’ data from across European research infrastructures</a:t>
            </a:r>
            <a:r>
              <a:rPr lang="en-GB" dirty="0"/>
              <a:t>”</a:t>
            </a:r>
          </a:p>
        </p:txBody>
      </p:sp>
      <p:sp>
        <p:nvSpPr>
          <p:cNvPr id="6" name="Title 5">
            <a:extLst>
              <a:ext uri="{FF2B5EF4-FFF2-40B4-BE49-F238E27FC236}">
                <a16:creationId xmlns:a16="http://schemas.microsoft.com/office/drawing/2014/main" xmlns="" id="{8BDBFB44-3B0D-4599-ADC0-0814ED00B42B}"/>
              </a:ext>
            </a:extLst>
          </p:cNvPr>
          <p:cNvSpPr>
            <a:spLocks noGrp="1"/>
          </p:cNvSpPr>
          <p:nvPr>
            <p:ph type="title"/>
          </p:nvPr>
        </p:nvSpPr>
        <p:spPr/>
        <p:txBody>
          <a:bodyPr>
            <a:normAutofit fontScale="90000"/>
          </a:bodyPr>
          <a:lstStyle/>
          <a:p>
            <a:r>
              <a:rPr lang="en-US" dirty="0"/>
              <a:t>Further </a:t>
            </a:r>
            <a:r>
              <a:rPr lang="en-US" dirty="0" smtClean="0"/>
              <a:t>EOSC-hub activities </a:t>
            </a:r>
            <a:r>
              <a:rPr lang="en-US" dirty="0"/>
              <a:t>relating to sensitive </a:t>
            </a:r>
            <a:r>
              <a:rPr lang="en-US" dirty="0" smtClean="0"/>
              <a:t>data: Task </a:t>
            </a:r>
            <a:r>
              <a:rPr lang="en-GB" dirty="0" smtClean="0"/>
              <a:t>T2.4 </a:t>
            </a:r>
            <a:r>
              <a:rPr lang="mr-IN" dirty="0" smtClean="0"/>
              <a:t>–</a:t>
            </a:r>
            <a:r>
              <a:rPr lang="en-GB" dirty="0" smtClean="0"/>
              <a:t> Data Sharing Policies</a:t>
            </a:r>
            <a:endParaRPr lang="en-GB" dirty="0"/>
          </a:p>
        </p:txBody>
      </p:sp>
    </p:spTree>
    <p:extLst>
      <p:ext uri="{BB962C8B-B14F-4D97-AF65-F5344CB8AC3E}">
        <p14:creationId xmlns:p14="http://schemas.microsoft.com/office/powerpoint/2010/main" val="204916163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A90DC1C-54A8-1443-8A52-540B349F2460}"/>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
        <p:nvSpPr>
          <p:cNvPr id="3" name="Content Placeholder 2">
            <a:extLst>
              <a:ext uri="{FF2B5EF4-FFF2-40B4-BE49-F238E27FC236}">
                <a16:creationId xmlns:a16="http://schemas.microsoft.com/office/drawing/2014/main" xmlns="" id="{FD6C26CA-A20A-FE4C-B1C3-E0BD76EBB6BE}"/>
              </a:ext>
            </a:extLst>
          </p:cNvPr>
          <p:cNvSpPr>
            <a:spLocks noGrp="1"/>
          </p:cNvSpPr>
          <p:nvPr>
            <p:ph idx="1"/>
          </p:nvPr>
        </p:nvSpPr>
        <p:spPr>
          <a:xfrm>
            <a:off x="431371" y="908720"/>
            <a:ext cx="11521280" cy="3528391"/>
          </a:xfrm>
        </p:spPr>
        <p:txBody>
          <a:bodyPr>
            <a:normAutofit fontScale="92500" lnSpcReduction="10000"/>
          </a:bodyPr>
          <a:lstStyle/>
          <a:p>
            <a:r>
              <a:rPr lang="en-GB" dirty="0" err="1"/>
              <a:t>EOSCpilot</a:t>
            </a:r>
            <a:r>
              <a:rPr lang="en-GB" dirty="0"/>
              <a:t> D3.3:</a:t>
            </a:r>
            <a:r>
              <a:rPr lang="en-GB" sz="2400" dirty="0"/>
              <a:t> </a:t>
            </a:r>
            <a:r>
              <a:rPr lang="en-GB" sz="2600" dirty="0" smtClean="0">
                <a:hlinkClick r:id="rId2"/>
              </a:rPr>
              <a:t>https</a:t>
            </a:r>
            <a:r>
              <a:rPr lang="en-GB" sz="2600" dirty="0">
                <a:hlinkClick r:id="rId2"/>
              </a:rPr>
              <a:t>://eoscpilot.eu/content/d33-Draft-Policy-Recommendations</a:t>
            </a:r>
            <a:endParaRPr lang="en-GB" dirty="0"/>
          </a:p>
          <a:p>
            <a:pPr lvl="1" indent="-122238"/>
            <a:r>
              <a:rPr lang="en-GB" dirty="0"/>
              <a:t>deliverable and </a:t>
            </a:r>
            <a:r>
              <a:rPr lang="en-GB" dirty="0" smtClean="0"/>
              <a:t>4 supporting </a:t>
            </a:r>
            <a:r>
              <a:rPr lang="en-GB" dirty="0"/>
              <a:t>whitepapers</a:t>
            </a:r>
          </a:p>
          <a:p>
            <a:r>
              <a:rPr lang="en-GB" dirty="0" smtClean="0"/>
              <a:t>Covers </a:t>
            </a:r>
            <a:r>
              <a:rPr lang="en-GB" dirty="0"/>
              <a:t>four areas</a:t>
            </a:r>
          </a:p>
          <a:p>
            <a:pPr marL="857250" lvl="1" indent="-319088">
              <a:buFont typeface="+mj-lt"/>
              <a:buAutoNum type="arabicPeriod"/>
            </a:pPr>
            <a:r>
              <a:rPr lang="en-GB" dirty="0"/>
              <a:t>Open Science and Open Scholarship</a:t>
            </a:r>
          </a:p>
          <a:p>
            <a:pPr marL="857250" lvl="1" indent="-319088">
              <a:buFont typeface="+mj-lt"/>
              <a:buAutoNum type="arabicPeriod"/>
            </a:pPr>
            <a:r>
              <a:rPr lang="en-GB" dirty="0"/>
              <a:t>Data Protection, Assurance and Special Information Regulation Regimes</a:t>
            </a:r>
          </a:p>
          <a:p>
            <a:pPr marL="857250" lvl="1" indent="-319088">
              <a:buFont typeface="+mj-lt"/>
              <a:buAutoNum type="arabicPeriod"/>
            </a:pPr>
            <a:r>
              <a:rPr lang="en-GB" dirty="0"/>
              <a:t>Procurement</a:t>
            </a:r>
          </a:p>
          <a:p>
            <a:pPr marL="857250" lvl="1" indent="-319088">
              <a:buFont typeface="+mj-lt"/>
              <a:buAutoNum type="arabicPeriod"/>
            </a:pPr>
            <a:r>
              <a:rPr lang="en-GB" dirty="0" smtClean="0"/>
              <a:t>Ethics</a:t>
            </a:r>
          </a:p>
          <a:p>
            <a:r>
              <a:rPr lang="en-GB" dirty="0" smtClean="0"/>
              <a:t>Timelines </a:t>
            </a:r>
            <a:r>
              <a:rPr lang="en-GB" dirty="0"/>
              <a:t>between </a:t>
            </a:r>
            <a:r>
              <a:rPr lang="en-GB" dirty="0" err="1" smtClean="0"/>
              <a:t>EOSCpilot</a:t>
            </a:r>
            <a:r>
              <a:rPr lang="en-GB" dirty="0" smtClean="0"/>
              <a:t> </a:t>
            </a:r>
            <a:r>
              <a:rPr lang="en-GB" dirty="0"/>
              <a:t>and </a:t>
            </a:r>
            <a:r>
              <a:rPr lang="en-GB" dirty="0" smtClean="0"/>
              <a:t>EOSC–</a:t>
            </a:r>
            <a:r>
              <a:rPr lang="en-GB" dirty="0"/>
              <a:t>hub match quite well</a:t>
            </a:r>
          </a:p>
        </p:txBody>
      </p:sp>
      <p:sp>
        <p:nvSpPr>
          <p:cNvPr id="5" name="Title 4">
            <a:extLst>
              <a:ext uri="{FF2B5EF4-FFF2-40B4-BE49-F238E27FC236}">
                <a16:creationId xmlns:a16="http://schemas.microsoft.com/office/drawing/2014/main" xmlns="" id="{A47715A5-2C00-694A-805D-EF4E3528D591}"/>
              </a:ext>
            </a:extLst>
          </p:cNvPr>
          <p:cNvSpPr>
            <a:spLocks noGrp="1"/>
          </p:cNvSpPr>
          <p:nvPr>
            <p:ph type="title"/>
          </p:nvPr>
        </p:nvSpPr>
        <p:spPr/>
        <p:txBody>
          <a:bodyPr>
            <a:normAutofit fontScale="90000"/>
          </a:bodyPr>
          <a:lstStyle/>
          <a:p>
            <a:r>
              <a:rPr lang="en-GB" dirty="0"/>
              <a:t>Don’t reinvent the wheel!</a:t>
            </a:r>
          </a:p>
        </p:txBody>
      </p:sp>
      <p:graphicFrame>
        <p:nvGraphicFramePr>
          <p:cNvPr id="7" name="Table 6">
            <a:extLst>
              <a:ext uri="{FF2B5EF4-FFF2-40B4-BE49-F238E27FC236}">
                <a16:creationId xmlns:a16="http://schemas.microsoft.com/office/drawing/2014/main" xmlns="" id="{58341E10-4C0E-5143-8609-A9402184C74A}"/>
              </a:ext>
            </a:extLst>
          </p:cNvPr>
          <p:cNvGraphicFramePr>
            <a:graphicFrameLocks noGrp="1"/>
          </p:cNvGraphicFramePr>
          <p:nvPr>
            <p:extLst>
              <p:ext uri="{D42A27DB-BD31-4B8C-83A1-F6EECF244321}">
                <p14:modId xmlns:p14="http://schemas.microsoft.com/office/powerpoint/2010/main" val="2811722516"/>
              </p:ext>
            </p:extLst>
          </p:nvPr>
        </p:nvGraphicFramePr>
        <p:xfrm>
          <a:off x="579149" y="4437112"/>
          <a:ext cx="10967088" cy="1798320"/>
        </p:xfrm>
        <a:graphic>
          <a:graphicData uri="http://schemas.openxmlformats.org/drawingml/2006/table">
            <a:tbl>
              <a:tblPr firstRow="1" firstCol="1" bandRow="1">
                <a:tableStyleId>{7DF18680-E054-41AD-8BC1-D1AEF772440D}</a:tableStyleId>
              </a:tblPr>
              <a:tblGrid>
                <a:gridCol w="1772435">
                  <a:extLst>
                    <a:ext uri="{9D8B030D-6E8A-4147-A177-3AD203B41FA5}">
                      <a16:colId xmlns:a16="http://schemas.microsoft.com/office/drawing/2014/main" xmlns="" val="3952895008"/>
                    </a:ext>
                  </a:extLst>
                </a:gridCol>
                <a:gridCol w="1525517">
                  <a:extLst>
                    <a:ext uri="{9D8B030D-6E8A-4147-A177-3AD203B41FA5}">
                      <a16:colId xmlns:a16="http://schemas.microsoft.com/office/drawing/2014/main" xmlns="" val="2818921392"/>
                    </a:ext>
                  </a:extLst>
                </a:gridCol>
                <a:gridCol w="1536171">
                  <a:extLst>
                    <a:ext uri="{9D8B030D-6E8A-4147-A177-3AD203B41FA5}">
                      <a16:colId xmlns:a16="http://schemas.microsoft.com/office/drawing/2014/main" xmlns="" val="588696033"/>
                    </a:ext>
                  </a:extLst>
                </a:gridCol>
                <a:gridCol w="1432784">
                  <a:extLst>
                    <a:ext uri="{9D8B030D-6E8A-4147-A177-3AD203B41FA5}">
                      <a16:colId xmlns:a16="http://schemas.microsoft.com/office/drawing/2014/main" xmlns="" val="2509617290"/>
                    </a:ext>
                  </a:extLst>
                </a:gridCol>
                <a:gridCol w="1566727">
                  <a:extLst>
                    <a:ext uri="{9D8B030D-6E8A-4147-A177-3AD203B41FA5}">
                      <a16:colId xmlns:a16="http://schemas.microsoft.com/office/drawing/2014/main" xmlns="" val="1883719397"/>
                    </a:ext>
                  </a:extLst>
                </a:gridCol>
                <a:gridCol w="1566727">
                  <a:extLst>
                    <a:ext uri="{9D8B030D-6E8A-4147-A177-3AD203B41FA5}">
                      <a16:colId xmlns:a16="http://schemas.microsoft.com/office/drawing/2014/main" xmlns="" val="1250884843"/>
                    </a:ext>
                  </a:extLst>
                </a:gridCol>
                <a:gridCol w="1566727">
                  <a:extLst>
                    <a:ext uri="{9D8B030D-6E8A-4147-A177-3AD203B41FA5}">
                      <a16:colId xmlns:a16="http://schemas.microsoft.com/office/drawing/2014/main" xmlns="" val="2659297818"/>
                    </a:ext>
                  </a:extLst>
                </a:gridCol>
              </a:tblGrid>
              <a:tr h="370840">
                <a:tc>
                  <a:txBody>
                    <a:bodyPr/>
                    <a:lstStyle/>
                    <a:p>
                      <a:endParaRPr lang="en-GB" sz="2000" dirty="0"/>
                    </a:p>
                  </a:txBody>
                  <a:tcPr marL="121920" marR="121920"/>
                </a:tc>
                <a:tc>
                  <a:txBody>
                    <a:bodyPr/>
                    <a:lstStyle/>
                    <a:p>
                      <a:r>
                        <a:rPr lang="en-GB" sz="2000" dirty="0"/>
                        <a:t>Q3 ’18</a:t>
                      </a:r>
                    </a:p>
                  </a:txBody>
                  <a:tcPr marL="121920" marR="121920"/>
                </a:tc>
                <a:tc>
                  <a:txBody>
                    <a:bodyPr/>
                    <a:lstStyle/>
                    <a:p>
                      <a:r>
                        <a:rPr lang="en-GB" sz="2000" dirty="0"/>
                        <a:t>Q4 ’18</a:t>
                      </a:r>
                    </a:p>
                  </a:txBody>
                  <a:tcPr marL="121920" marR="121920"/>
                </a:tc>
                <a:tc>
                  <a:txBody>
                    <a:bodyPr/>
                    <a:lstStyle/>
                    <a:p>
                      <a:r>
                        <a:rPr lang="en-GB" sz="2000" dirty="0"/>
                        <a:t>Q1 ’19</a:t>
                      </a:r>
                    </a:p>
                  </a:txBody>
                  <a:tcPr marL="121920" marR="121920"/>
                </a:tc>
                <a:tc>
                  <a:txBody>
                    <a:bodyPr/>
                    <a:lstStyle/>
                    <a:p>
                      <a:r>
                        <a:rPr lang="en-GB" sz="2000" dirty="0"/>
                        <a:t>Q2 ’19</a:t>
                      </a:r>
                    </a:p>
                  </a:txBody>
                  <a:tcPr marL="121920" marR="121920"/>
                </a:tc>
                <a:tc>
                  <a:txBody>
                    <a:bodyPr/>
                    <a:lstStyle/>
                    <a:p>
                      <a:r>
                        <a:rPr lang="en-GB" sz="2000" dirty="0"/>
                        <a:t>Q3 ’19</a:t>
                      </a:r>
                    </a:p>
                  </a:txBody>
                  <a:tcPr marL="121920" marR="121920"/>
                </a:tc>
                <a:tc>
                  <a:txBody>
                    <a:bodyPr/>
                    <a:lstStyle/>
                    <a:p>
                      <a:r>
                        <a:rPr lang="en-GB" sz="2000" dirty="0"/>
                        <a:t>Q4 ‘19</a:t>
                      </a:r>
                    </a:p>
                  </a:txBody>
                  <a:tcPr marL="121920" marR="121920"/>
                </a:tc>
                <a:extLst>
                  <a:ext uri="{0D108BD9-81ED-4DB2-BD59-A6C34878D82A}">
                    <a16:rowId xmlns:a16="http://schemas.microsoft.com/office/drawing/2014/main" xmlns="" val="3350494207"/>
                  </a:ext>
                </a:extLst>
              </a:tr>
              <a:tr h="370840">
                <a:tc>
                  <a:txBody>
                    <a:bodyPr/>
                    <a:lstStyle/>
                    <a:p>
                      <a:r>
                        <a:rPr lang="en-GB" sz="2000" dirty="0" err="1"/>
                        <a:t>EOSCpilot</a:t>
                      </a:r>
                      <a:r>
                        <a:rPr lang="en-GB" sz="2000" dirty="0"/>
                        <a:t> WP3</a:t>
                      </a:r>
                    </a:p>
                  </a:txBody>
                  <a:tcPr marL="121920" marR="121920"/>
                </a:tc>
                <a:tc>
                  <a:txBody>
                    <a:bodyPr/>
                    <a:lstStyle/>
                    <a:p>
                      <a:r>
                        <a:rPr lang="en-GB" sz="2000" dirty="0"/>
                        <a:t>D3.3</a:t>
                      </a:r>
                    </a:p>
                  </a:txBody>
                  <a:tcPr marL="121920" marR="121920"/>
                </a:tc>
                <a:tc>
                  <a:txBody>
                    <a:bodyPr/>
                    <a:lstStyle/>
                    <a:p>
                      <a:r>
                        <a:rPr lang="en-GB" sz="2000" dirty="0"/>
                        <a:t>Survey (policy)</a:t>
                      </a:r>
                    </a:p>
                  </a:txBody>
                  <a:tcPr marL="121920" marR="121920"/>
                </a:tc>
                <a:tc>
                  <a:txBody>
                    <a:bodyPr/>
                    <a:lstStyle/>
                    <a:p>
                      <a:r>
                        <a:rPr lang="en-GB" sz="2000" dirty="0"/>
                        <a:t>D3.6</a:t>
                      </a:r>
                    </a:p>
                  </a:txBody>
                  <a:tcPr marL="121920" marR="121920"/>
                </a:tc>
                <a:tc>
                  <a:txBody>
                    <a:bodyPr/>
                    <a:lstStyle/>
                    <a:p>
                      <a:endParaRPr lang="en-GB" sz="2000" dirty="0"/>
                    </a:p>
                  </a:txBody>
                  <a:tcPr marL="121920" marR="121920"/>
                </a:tc>
                <a:tc>
                  <a:txBody>
                    <a:bodyPr/>
                    <a:lstStyle/>
                    <a:p>
                      <a:endParaRPr lang="en-GB" sz="2000" dirty="0"/>
                    </a:p>
                  </a:txBody>
                  <a:tcPr marL="121920" marR="121920"/>
                </a:tc>
                <a:tc>
                  <a:txBody>
                    <a:bodyPr/>
                    <a:lstStyle/>
                    <a:p>
                      <a:endParaRPr lang="en-GB" sz="2000" dirty="0"/>
                    </a:p>
                  </a:txBody>
                  <a:tcPr marL="121920" marR="121920"/>
                </a:tc>
                <a:extLst>
                  <a:ext uri="{0D108BD9-81ED-4DB2-BD59-A6C34878D82A}">
                    <a16:rowId xmlns:a16="http://schemas.microsoft.com/office/drawing/2014/main" xmlns="" val="360098862"/>
                  </a:ext>
                </a:extLst>
              </a:tr>
              <a:tr h="370840">
                <a:tc>
                  <a:txBody>
                    <a:bodyPr/>
                    <a:lstStyle/>
                    <a:p>
                      <a:r>
                        <a:rPr lang="en-GB" sz="2000" dirty="0"/>
                        <a:t>EOSC-hub </a:t>
                      </a:r>
                      <a:r>
                        <a:rPr lang="en-GB" sz="2000" dirty="0" smtClean="0"/>
                        <a:t>Task 2.4</a:t>
                      </a:r>
                      <a:endParaRPr lang="en-GB" sz="2000" dirty="0"/>
                    </a:p>
                  </a:txBody>
                  <a:tcPr marL="121920" marR="121920"/>
                </a:tc>
                <a:tc>
                  <a:txBody>
                    <a:bodyPr/>
                    <a:lstStyle/>
                    <a:p>
                      <a:pPr algn="r"/>
                      <a:r>
                        <a:rPr lang="en-GB" sz="2000" dirty="0" smtClean="0">
                          <a:sym typeface="Wingdings"/>
                        </a:rPr>
                        <a:t></a:t>
                      </a:r>
                      <a:endParaRPr lang="en-GB" sz="2000" dirty="0"/>
                    </a:p>
                  </a:txBody>
                  <a:tcPr marL="121920" marR="121920"/>
                </a:tc>
                <a:tc>
                  <a:txBody>
                    <a:bodyPr/>
                    <a:lstStyle/>
                    <a:p>
                      <a:r>
                        <a:rPr lang="en-GB" sz="2000" dirty="0"/>
                        <a:t>D2.8</a:t>
                      </a:r>
                    </a:p>
                  </a:txBody>
                  <a:tcPr marL="121920" marR="121920"/>
                </a:tc>
                <a:tc>
                  <a:txBody>
                    <a:bodyPr/>
                    <a:lstStyle/>
                    <a:p>
                      <a:pPr algn="r"/>
                      <a:r>
                        <a:rPr lang="en-GB" sz="2000" dirty="0" smtClean="0">
                          <a:sym typeface="Wingdings"/>
                        </a:rPr>
                        <a:t></a:t>
                      </a:r>
                      <a:endParaRPr lang="en-GB" sz="2000" dirty="0"/>
                    </a:p>
                  </a:txBody>
                  <a:tcPr marL="121920" marR="121920"/>
                </a:tc>
                <a:tc gridSpan="2">
                  <a:txBody>
                    <a:bodyPr/>
                    <a:lstStyle/>
                    <a:p>
                      <a:pPr algn="ctr"/>
                      <a:r>
                        <a:rPr lang="en-GB" sz="2000" dirty="0"/>
                        <a:t>Survey? (</a:t>
                      </a:r>
                      <a:r>
                        <a:rPr lang="en-GB" sz="2000" dirty="0" err="1" smtClean="0"/>
                        <a:t>implem’n</a:t>
                      </a:r>
                      <a:r>
                        <a:rPr lang="en-GB" sz="2000" dirty="0"/>
                        <a:t>)</a:t>
                      </a:r>
                    </a:p>
                  </a:txBody>
                  <a:tcPr marL="121920" marR="121920"/>
                </a:tc>
                <a:tc hMerge="1">
                  <a:txBody>
                    <a:bodyPr/>
                    <a:lstStyle/>
                    <a:p>
                      <a:endParaRPr lang="en-GB" dirty="0"/>
                    </a:p>
                  </a:txBody>
                  <a:tcPr/>
                </a:tc>
                <a:tc>
                  <a:txBody>
                    <a:bodyPr/>
                    <a:lstStyle/>
                    <a:p>
                      <a:r>
                        <a:rPr lang="en-GB" sz="2000" dirty="0"/>
                        <a:t>D2.9</a:t>
                      </a:r>
                    </a:p>
                  </a:txBody>
                  <a:tcPr marL="121920" marR="121920"/>
                </a:tc>
                <a:extLst>
                  <a:ext uri="{0D108BD9-81ED-4DB2-BD59-A6C34878D82A}">
                    <a16:rowId xmlns:a16="http://schemas.microsoft.com/office/drawing/2014/main" xmlns="" val="760251875"/>
                  </a:ext>
                </a:extLst>
              </a:tr>
            </a:tbl>
          </a:graphicData>
        </a:graphic>
      </p:graphicFrame>
    </p:spTree>
    <p:extLst>
      <p:ext uri="{BB962C8B-B14F-4D97-AF65-F5344CB8AC3E}">
        <p14:creationId xmlns:p14="http://schemas.microsoft.com/office/powerpoint/2010/main" val="37437956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617F6E0C-FA57-4FF6-859B-11AAE3DECAF3}"/>
              </a:ext>
            </a:extLst>
          </p:cNvPr>
          <p:cNvSpPr>
            <a:spLocks noGrp="1"/>
          </p:cNvSpPr>
          <p:nvPr>
            <p:ph idx="1"/>
          </p:nvPr>
        </p:nvSpPr>
        <p:spPr/>
        <p:txBody>
          <a:bodyPr>
            <a:normAutofit fontScale="92500" lnSpcReduction="20000"/>
          </a:bodyPr>
          <a:lstStyle/>
          <a:p>
            <a:r>
              <a:rPr lang="en-US" dirty="0" smtClean="0"/>
              <a:t>Introduction of the </a:t>
            </a:r>
            <a:r>
              <a:rPr lang="en-US" dirty="0" smtClean="0"/>
              <a:t>project (2018-2020, 3 years, 33m EUR, 100+ partners)</a:t>
            </a:r>
            <a:endParaRPr lang="en-US" dirty="0" smtClean="0"/>
          </a:p>
          <a:p>
            <a:endParaRPr lang="en-US" dirty="0"/>
          </a:p>
          <a:p>
            <a:r>
              <a:rPr lang="en-US" dirty="0" smtClean="0"/>
              <a:t>Information for service users </a:t>
            </a:r>
          </a:p>
          <a:p>
            <a:pPr lvl="1"/>
            <a:r>
              <a:rPr lang="en-US" dirty="0" smtClean="0"/>
              <a:t>Already available services</a:t>
            </a:r>
          </a:p>
          <a:p>
            <a:pPr lvl="1"/>
            <a:r>
              <a:rPr lang="en-US" dirty="0" smtClean="0"/>
              <a:t>Services for sensitive data (TSD, </a:t>
            </a:r>
            <a:r>
              <a:rPr lang="en-US" dirty="0" err="1" smtClean="0"/>
              <a:t>ePOUTA</a:t>
            </a:r>
            <a:r>
              <a:rPr lang="en-US" dirty="0" smtClean="0"/>
              <a:t>)</a:t>
            </a:r>
          </a:p>
          <a:p>
            <a:endParaRPr lang="en-US" dirty="0" smtClean="0"/>
          </a:p>
          <a:p>
            <a:r>
              <a:rPr lang="en-US" dirty="0" smtClean="0"/>
              <a:t>Further EOSC-hub activities related to sensitive data </a:t>
            </a:r>
          </a:p>
          <a:p>
            <a:endParaRPr lang="en-US" dirty="0"/>
          </a:p>
          <a:p>
            <a:r>
              <a:rPr lang="en-US" dirty="0" smtClean="0"/>
              <a:t>Information for new providers</a:t>
            </a:r>
          </a:p>
          <a:p>
            <a:pPr lvl="1"/>
            <a:r>
              <a:rPr lang="en-US" dirty="0" smtClean="0"/>
              <a:t>Why to join</a:t>
            </a:r>
          </a:p>
          <a:p>
            <a:pPr lvl="1"/>
            <a:r>
              <a:rPr lang="en-US" dirty="0" smtClean="0"/>
              <a:t>How to join</a:t>
            </a:r>
          </a:p>
          <a:p>
            <a:pPr lvl="1"/>
            <a:r>
              <a:rPr lang="en-US" dirty="0" smtClean="0"/>
              <a:t>Partnership framework</a:t>
            </a:r>
          </a:p>
          <a:p>
            <a:endParaRPr lang="en-GB" dirty="0"/>
          </a:p>
        </p:txBody>
      </p:sp>
      <p:sp>
        <p:nvSpPr>
          <p:cNvPr id="4" name="Segnaposto numero diapositiva 3"/>
          <p:cNvSpPr>
            <a:spLocks noGrp="1"/>
          </p:cNvSpPr>
          <p:nvPr>
            <p:ph type="sldNum" sz="quarter" idx="12"/>
          </p:nvPr>
        </p:nvSpPr>
        <p:spPr/>
        <p:txBody>
          <a:bodyPr/>
          <a:lstStyle/>
          <a:p>
            <a:fld id="{B6F15528-21DE-4FAA-801E-634DDDAF4B2B}" type="slidenum">
              <a:rPr lang="en-US" smtClean="0"/>
              <a:pPr/>
              <a:t>3</a:t>
            </a:fld>
            <a:endParaRPr lang="en-US" dirty="0"/>
          </a:p>
        </p:txBody>
      </p:sp>
      <p:sp>
        <p:nvSpPr>
          <p:cNvPr id="6" name="Title 5">
            <a:extLst>
              <a:ext uri="{FF2B5EF4-FFF2-40B4-BE49-F238E27FC236}">
                <a16:creationId xmlns:a16="http://schemas.microsoft.com/office/drawing/2014/main" xmlns="" id="{2485FFF1-3E6E-48DC-A526-9B22CB1DF22A}"/>
              </a:ext>
            </a:extLst>
          </p:cNvPr>
          <p:cNvSpPr>
            <a:spLocks noGrp="1"/>
          </p:cNvSpPr>
          <p:nvPr>
            <p:ph type="title"/>
          </p:nvPr>
        </p:nvSpPr>
        <p:spPr>
          <a:noFill/>
        </p:spPr>
        <p:txBody>
          <a:bodyPr>
            <a:normAutofit fontScale="90000"/>
          </a:bodyPr>
          <a:lstStyle/>
          <a:p>
            <a:r>
              <a:rPr lang="en-GB" dirty="0"/>
              <a:t>Outline</a:t>
            </a:r>
          </a:p>
        </p:txBody>
      </p:sp>
    </p:spTree>
    <p:extLst>
      <p:ext uri="{BB962C8B-B14F-4D97-AF65-F5344CB8AC3E}">
        <p14:creationId xmlns:p14="http://schemas.microsoft.com/office/powerpoint/2010/main" val="14661477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023659" y="2420888"/>
            <a:ext cx="8544949" cy="3888432"/>
          </a:xfrm>
          <a:prstGeom prst="rect">
            <a:avLst/>
          </a:prstGeom>
          <a:noFill/>
          <a:ln w="3175" cmpd="sng">
            <a:solidFill>
              <a:srgbClr val="1B216E"/>
            </a:solidFill>
            <a:prstDash val="sysDash"/>
          </a:ln>
        </p:spPr>
        <p:style>
          <a:lnRef idx="1">
            <a:schemeClr val="accent1"/>
          </a:lnRef>
          <a:fillRef idx="3">
            <a:schemeClr val="accent1"/>
          </a:fillRef>
          <a:effectRef idx="2">
            <a:schemeClr val="accent1"/>
          </a:effectRef>
          <a:fontRef idx="minor">
            <a:schemeClr val="lt1"/>
          </a:fontRef>
        </p:style>
        <p:txBody>
          <a:bodyPr lIns="91440" tIns="45720" rIns="91440" bIns="45720" rtlCol="0" anchor="b"/>
          <a:lstStyle/>
          <a:p>
            <a:r>
              <a:rPr lang="en-US" sz="1400" dirty="0" smtClean="0">
                <a:solidFill>
                  <a:schemeClr val="tx1">
                    <a:lumMod val="50000"/>
                  </a:schemeClr>
                </a:solidFill>
              </a:rPr>
              <a:t>EOSC-hub service catalogue</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30</a:t>
            </a:fld>
            <a:endParaRPr lang="en-US" dirty="0"/>
          </a:p>
        </p:txBody>
      </p:sp>
      <p:sp>
        <p:nvSpPr>
          <p:cNvPr id="3" name="Title 2"/>
          <p:cNvSpPr>
            <a:spLocks noGrp="1"/>
          </p:cNvSpPr>
          <p:nvPr>
            <p:ph type="title"/>
          </p:nvPr>
        </p:nvSpPr>
        <p:spPr/>
        <p:txBody>
          <a:bodyPr>
            <a:normAutofit fontScale="90000"/>
          </a:bodyPr>
          <a:lstStyle/>
          <a:p>
            <a:r>
              <a:rPr lang="en-US" dirty="0"/>
              <a:t>Participate in EOSC-</a:t>
            </a:r>
            <a:r>
              <a:rPr lang="en-US" dirty="0" smtClean="0"/>
              <a:t>hub</a:t>
            </a:r>
            <a:endParaRPr lang="en-US" dirty="0"/>
          </a:p>
        </p:txBody>
      </p:sp>
      <p:sp>
        <p:nvSpPr>
          <p:cNvPr id="6" name="Rectangle 5"/>
          <p:cNvSpPr/>
          <p:nvPr/>
        </p:nvSpPr>
        <p:spPr>
          <a:xfrm>
            <a:off x="3298921" y="3935389"/>
            <a:ext cx="7872875" cy="208590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b"/>
          <a:lstStyle/>
          <a:p>
            <a:pPr algn="ctr"/>
            <a:r>
              <a:rPr lang="en-US" sz="1600" b="1" dirty="0" smtClean="0">
                <a:solidFill>
                  <a:srgbClr val="141953"/>
                </a:solidFill>
              </a:rPr>
              <a:t>EOSC-hub common services</a:t>
            </a:r>
            <a:endParaRPr lang="en-US" sz="1600" b="1" dirty="0">
              <a:solidFill>
                <a:srgbClr val="141953"/>
              </a:solidFill>
            </a:endParaRPr>
          </a:p>
        </p:txBody>
      </p:sp>
      <p:sp>
        <p:nvSpPr>
          <p:cNvPr id="7" name="Rectangle 6"/>
          <p:cNvSpPr/>
          <p:nvPr/>
        </p:nvSpPr>
        <p:spPr>
          <a:xfrm>
            <a:off x="4799856" y="2564914"/>
            <a:ext cx="4752528" cy="605681"/>
          </a:xfrm>
          <a:prstGeom prst="rect">
            <a:avLst/>
          </a:prstGeom>
          <a:solidFill>
            <a:srgbClr val="4B55D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800" dirty="0" smtClean="0">
                <a:solidFill>
                  <a:srgbClr val="FFFFFF"/>
                </a:solidFill>
              </a:rPr>
              <a:t>Thematic services</a:t>
            </a:r>
          </a:p>
        </p:txBody>
      </p:sp>
      <p:sp>
        <p:nvSpPr>
          <p:cNvPr id="8" name="Rectangle 7"/>
          <p:cNvSpPr/>
          <p:nvPr/>
        </p:nvSpPr>
        <p:spPr>
          <a:xfrm>
            <a:off x="9336361" y="4077072"/>
            <a:ext cx="1691419" cy="1584176"/>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Open Collaboration Services</a:t>
            </a:r>
            <a:endParaRPr lang="en-US" sz="1200" dirty="0">
              <a:solidFill>
                <a:srgbClr val="282828"/>
              </a:solidFill>
            </a:endParaRPr>
          </a:p>
          <a:p>
            <a:pPr algn="ctr"/>
            <a:r>
              <a:rPr lang="en-US" sz="1200" dirty="0">
                <a:solidFill>
                  <a:srgbClr val="282828"/>
                </a:solidFill>
              </a:rPr>
              <a:t>Application/software repository, Configuration management, Marketplace</a:t>
            </a:r>
          </a:p>
        </p:txBody>
      </p:sp>
      <p:sp>
        <p:nvSpPr>
          <p:cNvPr id="9" name="Rectangle 8"/>
          <p:cNvSpPr/>
          <p:nvPr/>
        </p:nvSpPr>
        <p:spPr>
          <a:xfrm>
            <a:off x="5375920" y="4077082"/>
            <a:ext cx="1728192" cy="1584175"/>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Federation Services</a:t>
            </a:r>
            <a:r>
              <a:rPr lang="en-US" sz="1200" dirty="0">
                <a:solidFill>
                  <a:srgbClr val="282828"/>
                </a:solidFill>
              </a:rPr>
              <a:t> </a:t>
            </a:r>
          </a:p>
          <a:p>
            <a:pPr algn="ctr"/>
            <a:r>
              <a:rPr lang="en-US" sz="1200" dirty="0">
                <a:solidFill>
                  <a:srgbClr val="282828"/>
                </a:solidFill>
              </a:rPr>
              <a:t>AAI, Accounting, Monitoring, Operations, Security</a:t>
            </a:r>
          </a:p>
        </p:txBody>
      </p:sp>
      <p:sp>
        <p:nvSpPr>
          <p:cNvPr id="10" name="Rectangle 9"/>
          <p:cNvSpPr/>
          <p:nvPr/>
        </p:nvSpPr>
        <p:spPr>
          <a:xfrm>
            <a:off x="7320143" y="4077071"/>
            <a:ext cx="1764967" cy="1584176"/>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Added value services</a:t>
            </a:r>
            <a:endParaRPr lang="en-US" sz="1200" dirty="0">
              <a:solidFill>
                <a:srgbClr val="282828"/>
              </a:solidFill>
            </a:endParaRPr>
          </a:p>
          <a:p>
            <a:pPr algn="ctr"/>
            <a:r>
              <a:rPr lang="en-US" sz="1200" dirty="0">
                <a:solidFill>
                  <a:srgbClr val="282828"/>
                </a:solidFill>
              </a:rPr>
              <a:t>Compute, data, software management, </a:t>
            </a:r>
            <a:r>
              <a:rPr lang="en-US" sz="1200" dirty="0" err="1">
                <a:solidFill>
                  <a:srgbClr val="282828"/>
                </a:solidFill>
              </a:rPr>
              <a:t>curation</a:t>
            </a:r>
            <a:r>
              <a:rPr lang="en-US" sz="1200" dirty="0">
                <a:solidFill>
                  <a:srgbClr val="282828"/>
                </a:solidFill>
              </a:rPr>
              <a:t> &amp; preservation</a:t>
            </a:r>
          </a:p>
        </p:txBody>
      </p:sp>
      <p:sp>
        <p:nvSpPr>
          <p:cNvPr id="11" name="Rectangle 10"/>
          <p:cNvSpPr/>
          <p:nvPr/>
        </p:nvSpPr>
        <p:spPr>
          <a:xfrm>
            <a:off x="3431711" y="4077071"/>
            <a:ext cx="1764967" cy="1584176"/>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Basic infrastructure</a:t>
            </a:r>
            <a:endParaRPr lang="en-US" sz="1200" dirty="0">
              <a:solidFill>
                <a:srgbClr val="282828"/>
              </a:solidFill>
            </a:endParaRPr>
          </a:p>
          <a:p>
            <a:pPr algn="ctr"/>
            <a:r>
              <a:rPr lang="en-US" sz="1200" dirty="0">
                <a:solidFill>
                  <a:srgbClr val="282828"/>
                </a:solidFill>
              </a:rPr>
              <a:t>Compute and storage</a:t>
            </a:r>
          </a:p>
        </p:txBody>
      </p:sp>
      <p:sp>
        <p:nvSpPr>
          <p:cNvPr id="12" name="Left-Right Arrow 11"/>
          <p:cNvSpPr/>
          <p:nvPr/>
        </p:nvSpPr>
        <p:spPr>
          <a:xfrm rot="5400000">
            <a:off x="6782112" y="2207677"/>
            <a:ext cx="906488" cy="2688299"/>
          </a:xfrm>
          <a:prstGeom prst="leftRightArrow">
            <a:avLst>
              <a:gd name="adj1" fmla="val 60745"/>
              <a:gd name="adj2" fmla="val 35303"/>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vert="vert270" wrap="none" lIns="0" tIns="45720" rIns="0" bIns="45720" rtlCol="0" anchor="ctr"/>
          <a:lstStyle/>
          <a:p>
            <a:pPr algn="ctr"/>
            <a:r>
              <a:rPr lang="en-US" sz="1200" b="1" dirty="0" smtClean="0">
                <a:solidFill>
                  <a:srgbClr val="141953"/>
                </a:solidFill>
              </a:rPr>
              <a:t>Integration</a:t>
            </a:r>
            <a:br>
              <a:rPr lang="en-US" sz="1200" b="1" dirty="0" smtClean="0">
                <a:solidFill>
                  <a:srgbClr val="141953"/>
                </a:solidFill>
              </a:rPr>
            </a:br>
            <a:r>
              <a:rPr lang="en-US" sz="1200" b="1" dirty="0" smtClean="0">
                <a:solidFill>
                  <a:srgbClr val="141953"/>
                </a:solidFill>
              </a:rPr>
              <a:t>(optional)</a:t>
            </a:r>
            <a:endParaRPr lang="en-US" sz="1200" b="1" dirty="0">
              <a:solidFill>
                <a:srgbClr val="141953"/>
              </a:solidFill>
            </a:endParaRPr>
          </a:p>
        </p:txBody>
      </p:sp>
      <p:pic>
        <p:nvPicPr>
          <p:cNvPr id="20" name="Picture 19">
            <a:extLst>
              <a:ext uri="{FF2B5EF4-FFF2-40B4-BE49-F238E27FC236}">
                <a16:creationId xmlns:a16="http://schemas.microsoft.com/office/drawing/2014/main" xmlns="" id="{CDF063D6-06EA-584E-A86B-F90CD4061CB1}"/>
              </a:ext>
            </a:extLst>
          </p:cNvPr>
          <p:cNvPicPr>
            <a:picLocks noChangeAspect="1"/>
          </p:cNvPicPr>
          <p:nvPr/>
        </p:nvPicPr>
        <p:blipFill>
          <a:blip r:embed="rId3"/>
          <a:stretch>
            <a:fillRect/>
          </a:stretch>
        </p:blipFill>
        <p:spPr>
          <a:xfrm>
            <a:off x="6240017" y="764704"/>
            <a:ext cx="1186691" cy="720080"/>
          </a:xfrm>
          <a:prstGeom prst="rect">
            <a:avLst/>
          </a:prstGeom>
        </p:spPr>
      </p:pic>
      <p:pic>
        <p:nvPicPr>
          <p:cNvPr id="21" name="Picture 20">
            <a:extLst>
              <a:ext uri="{FF2B5EF4-FFF2-40B4-BE49-F238E27FC236}">
                <a16:creationId xmlns:a16="http://schemas.microsoft.com/office/drawing/2014/main" xmlns="" id="{012C8696-570E-614D-96CA-C3ABA9C05CDA}"/>
              </a:ext>
            </a:extLst>
          </p:cNvPr>
          <p:cNvPicPr>
            <a:picLocks noChangeAspect="1"/>
          </p:cNvPicPr>
          <p:nvPr/>
        </p:nvPicPr>
        <p:blipFill>
          <a:blip r:embed="rId4"/>
          <a:stretch>
            <a:fillRect/>
          </a:stretch>
        </p:blipFill>
        <p:spPr>
          <a:xfrm>
            <a:off x="7248128" y="764704"/>
            <a:ext cx="1203975" cy="792088"/>
          </a:xfrm>
          <a:prstGeom prst="rect">
            <a:avLst/>
          </a:prstGeom>
        </p:spPr>
      </p:pic>
      <p:sp>
        <p:nvSpPr>
          <p:cNvPr id="23" name="TextBox 22"/>
          <p:cNvSpPr txBox="1"/>
          <p:nvPr/>
        </p:nvSpPr>
        <p:spPr>
          <a:xfrm>
            <a:off x="623402" y="4466730"/>
            <a:ext cx="2316397" cy="1046440"/>
          </a:xfrm>
          <a:prstGeom prst="rect">
            <a:avLst/>
          </a:prstGeom>
          <a:noFill/>
        </p:spPr>
        <p:txBody>
          <a:bodyPr wrap="none" rtlCol="0">
            <a:spAutoFit/>
          </a:bodyPr>
          <a:lstStyle/>
          <a:p>
            <a:pPr algn="ctr"/>
            <a:r>
              <a:rPr lang="en-US" sz="2400" dirty="0" smtClean="0"/>
              <a:t>E-infrastructure</a:t>
            </a:r>
            <a:br>
              <a:rPr lang="en-US" sz="2400" dirty="0" smtClean="0"/>
            </a:br>
            <a:r>
              <a:rPr lang="en-US" sz="2400" dirty="0"/>
              <a:t>providers</a:t>
            </a:r>
            <a:br>
              <a:rPr lang="en-US" sz="2400" dirty="0"/>
            </a:br>
            <a:r>
              <a:rPr lang="en-US" sz="1400" dirty="0"/>
              <a:t>(from EOSC-hub and beyond</a:t>
            </a:r>
            <a:r>
              <a:rPr lang="en-US" sz="1400" dirty="0" smtClean="0"/>
              <a:t>)</a:t>
            </a:r>
            <a:endParaRPr lang="en-US" sz="2400" dirty="0"/>
          </a:p>
        </p:txBody>
      </p:sp>
      <p:sp>
        <p:nvSpPr>
          <p:cNvPr id="24" name="TextBox 23"/>
          <p:cNvSpPr txBox="1"/>
          <p:nvPr/>
        </p:nvSpPr>
        <p:spPr>
          <a:xfrm>
            <a:off x="407368" y="2420889"/>
            <a:ext cx="2621230" cy="1046440"/>
          </a:xfrm>
          <a:prstGeom prst="rect">
            <a:avLst/>
          </a:prstGeom>
          <a:noFill/>
        </p:spPr>
        <p:txBody>
          <a:bodyPr wrap="none" rtlCol="0">
            <a:spAutoFit/>
          </a:bodyPr>
          <a:lstStyle/>
          <a:p>
            <a:pPr algn="ctr"/>
            <a:r>
              <a:rPr lang="en-US" sz="2400" dirty="0" smtClean="0"/>
              <a:t>Science community</a:t>
            </a:r>
            <a:br>
              <a:rPr lang="en-US" sz="2400" dirty="0" smtClean="0"/>
            </a:br>
            <a:r>
              <a:rPr lang="en-US" sz="2400" dirty="0" smtClean="0"/>
              <a:t>providers</a:t>
            </a:r>
            <a:br>
              <a:rPr lang="en-US" sz="2400" dirty="0" smtClean="0"/>
            </a:br>
            <a:r>
              <a:rPr lang="en-US" sz="1400" dirty="0" smtClean="0"/>
              <a:t>(from EOSC-hub and beyond)</a:t>
            </a:r>
            <a:endParaRPr lang="en-US" sz="1400" dirty="0"/>
          </a:p>
        </p:txBody>
      </p:sp>
      <p:sp>
        <p:nvSpPr>
          <p:cNvPr id="25" name="TextBox 24"/>
          <p:cNvSpPr txBox="1"/>
          <p:nvPr/>
        </p:nvSpPr>
        <p:spPr>
          <a:xfrm>
            <a:off x="374104" y="1052747"/>
            <a:ext cx="2536722" cy="461665"/>
          </a:xfrm>
          <a:prstGeom prst="rect">
            <a:avLst/>
          </a:prstGeom>
          <a:noFill/>
        </p:spPr>
        <p:txBody>
          <a:bodyPr wrap="none" rtlCol="0">
            <a:spAutoFit/>
          </a:bodyPr>
          <a:lstStyle/>
          <a:p>
            <a:pPr algn="ctr"/>
            <a:r>
              <a:rPr lang="en-US" sz="2400" dirty="0" smtClean="0"/>
              <a:t>Users &amp; customers</a:t>
            </a:r>
            <a:endParaRPr lang="en-US" sz="2400" dirty="0"/>
          </a:p>
        </p:txBody>
      </p:sp>
      <p:sp>
        <p:nvSpPr>
          <p:cNvPr id="19" name="Rectangle 18"/>
          <p:cNvSpPr/>
          <p:nvPr/>
        </p:nvSpPr>
        <p:spPr>
          <a:xfrm>
            <a:off x="7176120" y="1628800"/>
            <a:ext cx="3600400" cy="504056"/>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000" dirty="0" smtClean="0">
                <a:solidFill>
                  <a:srgbClr val="282828"/>
                </a:solidFill>
              </a:rPr>
              <a:t>EOSC-hub marketplace</a:t>
            </a:r>
          </a:p>
        </p:txBody>
      </p:sp>
      <p:sp>
        <p:nvSpPr>
          <p:cNvPr id="26" name="Rectangle 25"/>
          <p:cNvSpPr/>
          <p:nvPr/>
        </p:nvSpPr>
        <p:spPr>
          <a:xfrm>
            <a:off x="3575720" y="1628800"/>
            <a:ext cx="3600400" cy="504056"/>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000" dirty="0" smtClean="0">
                <a:solidFill>
                  <a:schemeClr val="tx1">
                    <a:lumMod val="50000"/>
                  </a:schemeClr>
                </a:solidFill>
              </a:rPr>
              <a:t>EOSC-hub website</a:t>
            </a:r>
          </a:p>
        </p:txBody>
      </p:sp>
      <p:cxnSp>
        <p:nvCxnSpPr>
          <p:cNvPr id="15" name="Straight Arrow Connector 14"/>
          <p:cNvCxnSpPr/>
          <p:nvPr/>
        </p:nvCxnSpPr>
        <p:spPr>
          <a:xfrm flipV="1">
            <a:off x="3935760" y="2204864"/>
            <a:ext cx="0" cy="17281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10344472" y="2204864"/>
            <a:ext cx="0" cy="17281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6744072" y="2204864"/>
            <a:ext cx="0"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536160" y="2060848"/>
            <a:ext cx="2911762" cy="338554"/>
          </a:xfrm>
          <a:prstGeom prst="rect">
            <a:avLst/>
          </a:prstGeom>
          <a:noFill/>
        </p:spPr>
        <p:txBody>
          <a:bodyPr wrap="none" rtlCol="0">
            <a:spAutoFit/>
          </a:bodyPr>
          <a:lstStyle/>
          <a:p>
            <a:r>
              <a:rPr lang="en-US" sz="1600" i="1" dirty="0" smtClean="0"/>
              <a:t>Services requiring access control</a:t>
            </a:r>
            <a:endParaRPr lang="en-US" sz="1600" i="1" dirty="0"/>
          </a:p>
        </p:txBody>
      </p:sp>
      <p:sp>
        <p:nvSpPr>
          <p:cNvPr id="38" name="TextBox 37"/>
          <p:cNvSpPr txBox="1"/>
          <p:nvPr/>
        </p:nvSpPr>
        <p:spPr>
          <a:xfrm>
            <a:off x="3935760" y="2082334"/>
            <a:ext cx="2858562" cy="338554"/>
          </a:xfrm>
          <a:prstGeom prst="rect">
            <a:avLst/>
          </a:prstGeom>
          <a:noFill/>
        </p:spPr>
        <p:txBody>
          <a:bodyPr wrap="none" rtlCol="0">
            <a:spAutoFit/>
          </a:bodyPr>
          <a:lstStyle/>
          <a:p>
            <a:r>
              <a:rPr lang="en-US" sz="1600" i="1" dirty="0" smtClean="0"/>
              <a:t>Services without authentication</a:t>
            </a:r>
            <a:endParaRPr lang="en-US" sz="1600" i="1" dirty="0"/>
          </a:p>
        </p:txBody>
      </p:sp>
      <p:cxnSp>
        <p:nvCxnSpPr>
          <p:cNvPr id="39" name="Straight Arrow Connector 38"/>
          <p:cNvCxnSpPr/>
          <p:nvPr/>
        </p:nvCxnSpPr>
        <p:spPr>
          <a:xfrm flipV="1">
            <a:off x="7536160" y="2204864"/>
            <a:ext cx="0"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38668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animBg="1"/>
      <p:bldP spid="26" grpId="0" animBg="1"/>
      <p:bldP spid="37"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solidFill>
                  <a:srgbClr val="0000FF"/>
                </a:solidFill>
              </a:rPr>
              <a:t>Findable</a:t>
            </a:r>
            <a:r>
              <a:rPr lang="en-US" dirty="0" smtClean="0"/>
              <a:t> </a:t>
            </a:r>
            <a:r>
              <a:rPr lang="en-US" dirty="0" smtClean="0">
                <a:sym typeface="Wingdings"/>
              </a:rPr>
              <a:t> </a:t>
            </a:r>
            <a:r>
              <a:rPr lang="en-US" dirty="0" err="1" smtClean="0">
                <a:sym typeface="Wingdings"/>
              </a:rPr>
              <a:t>Harmonised</a:t>
            </a:r>
            <a:r>
              <a:rPr lang="en-US" dirty="0" smtClean="0">
                <a:sym typeface="Wingdings"/>
              </a:rPr>
              <a:t> service descriptions; C</a:t>
            </a:r>
            <a:r>
              <a:rPr lang="en-US" dirty="0" smtClean="0"/>
              <a:t>atalogue (</a:t>
            </a:r>
            <a:r>
              <a:rPr lang="en-US" dirty="0" smtClean="0">
                <a:sym typeface="Wingdings"/>
              </a:rPr>
              <a:t></a:t>
            </a:r>
            <a:r>
              <a:rPr lang="en-US" dirty="0" smtClean="0"/>
              <a:t>EOSC</a:t>
            </a:r>
            <a:r>
              <a:rPr lang="en-US" dirty="0"/>
              <a:t>-</a:t>
            </a:r>
            <a:r>
              <a:rPr lang="en-US" dirty="0" smtClean="0"/>
              <a:t>Portal); PID service (B2HANDLE); Software and VM catalogue (</a:t>
            </a:r>
            <a:r>
              <a:rPr lang="en-US" dirty="0" err="1" smtClean="0"/>
              <a:t>AppDB</a:t>
            </a:r>
            <a:r>
              <a:rPr lang="en-US" dirty="0" smtClean="0"/>
              <a:t>), </a:t>
            </a:r>
            <a:r>
              <a:rPr lang="mr-IN" dirty="0" smtClean="0"/>
              <a:t>…</a:t>
            </a:r>
            <a:endParaRPr lang="en-US" dirty="0" smtClean="0"/>
          </a:p>
          <a:p>
            <a:r>
              <a:rPr lang="en-US" b="1" dirty="0" smtClean="0">
                <a:solidFill>
                  <a:srgbClr val="0000FF"/>
                </a:solidFill>
              </a:rPr>
              <a:t>Accessible</a:t>
            </a:r>
            <a:r>
              <a:rPr lang="en-US" dirty="0" smtClean="0">
                <a:solidFill>
                  <a:srgbClr val="1F497D"/>
                </a:solidFill>
              </a:rPr>
              <a:t> </a:t>
            </a:r>
            <a:r>
              <a:rPr lang="en-US" dirty="0" smtClean="0">
                <a:sym typeface="Wingdings"/>
              </a:rPr>
              <a:t> Marketplace; Federated login across services; </a:t>
            </a:r>
            <a:r>
              <a:rPr lang="en-US" dirty="0" err="1">
                <a:sym typeface="Wingdings"/>
              </a:rPr>
              <a:t>Harmonised</a:t>
            </a:r>
            <a:r>
              <a:rPr lang="en-US" dirty="0">
                <a:sym typeface="Wingdings"/>
              </a:rPr>
              <a:t> </a:t>
            </a:r>
            <a:r>
              <a:rPr lang="en-US" dirty="0" smtClean="0">
                <a:sym typeface="Wingdings"/>
              </a:rPr>
              <a:t>access policies</a:t>
            </a:r>
            <a:r>
              <a:rPr lang="en-US" dirty="0">
                <a:sym typeface="Wingdings"/>
              </a:rPr>
              <a:t>; </a:t>
            </a:r>
            <a:r>
              <a:rPr lang="mr-IN" dirty="0" smtClean="0">
                <a:sym typeface="Wingdings"/>
              </a:rPr>
              <a:t>…</a:t>
            </a:r>
            <a:endParaRPr lang="en-US" dirty="0" smtClean="0">
              <a:sym typeface="Wingdings"/>
            </a:endParaRPr>
          </a:p>
          <a:p>
            <a:r>
              <a:rPr lang="en-US" b="1" dirty="0" smtClean="0">
                <a:solidFill>
                  <a:srgbClr val="0000FF"/>
                </a:solidFill>
              </a:rPr>
              <a:t>Interoperable</a:t>
            </a:r>
            <a:r>
              <a:rPr lang="en-US" dirty="0" smtClean="0">
                <a:solidFill>
                  <a:srgbClr val="0000FF"/>
                </a:solidFill>
              </a:rPr>
              <a:t> </a:t>
            </a:r>
            <a:r>
              <a:rPr lang="en-US" dirty="0" smtClean="0">
                <a:sym typeface="Wingdings"/>
              </a:rPr>
              <a:t> Portable and scalable compute and storage; Orchestrators; Growing, community</a:t>
            </a:r>
            <a:r>
              <a:rPr lang="en-US" dirty="0">
                <a:sym typeface="Wingdings"/>
              </a:rPr>
              <a:t>-defined </a:t>
            </a:r>
            <a:r>
              <a:rPr lang="en-US" dirty="0" smtClean="0">
                <a:sym typeface="Wingdings"/>
              </a:rPr>
              <a:t>standards; </a:t>
            </a:r>
            <a:r>
              <a:rPr lang="mr-IN" dirty="0" smtClean="0">
                <a:sym typeface="Wingdings"/>
              </a:rPr>
              <a:t>…</a:t>
            </a:r>
            <a:endParaRPr lang="en-US" dirty="0" smtClean="0">
              <a:sym typeface="Wingdings"/>
            </a:endParaRPr>
          </a:p>
          <a:p>
            <a:r>
              <a:rPr lang="en-US" b="1" dirty="0" smtClean="0">
                <a:solidFill>
                  <a:srgbClr val="0000FF"/>
                </a:solidFill>
                <a:sym typeface="Wingdings"/>
              </a:rPr>
              <a:t>Reusable</a:t>
            </a:r>
            <a:r>
              <a:rPr lang="en-US" dirty="0" smtClean="0">
                <a:sym typeface="Wingdings"/>
              </a:rPr>
              <a:t>  Training &amp; documentation; Long-term preservation service (B2SAFE)</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31</a:t>
            </a:fld>
            <a:endParaRPr lang="en-US" dirty="0"/>
          </a:p>
        </p:txBody>
      </p:sp>
      <p:sp>
        <p:nvSpPr>
          <p:cNvPr id="5" name="Title 4"/>
          <p:cNvSpPr>
            <a:spLocks noGrp="1"/>
          </p:cNvSpPr>
          <p:nvPr>
            <p:ph type="title"/>
          </p:nvPr>
        </p:nvSpPr>
        <p:spPr/>
        <p:txBody>
          <a:bodyPr>
            <a:normAutofit fontScale="90000"/>
          </a:bodyPr>
          <a:lstStyle/>
          <a:p>
            <a:r>
              <a:rPr lang="en-US" dirty="0"/>
              <a:t>EOSC-hub makes services and data </a:t>
            </a:r>
            <a:r>
              <a:rPr lang="en-US" dirty="0">
                <a:solidFill>
                  <a:srgbClr val="0000FF"/>
                </a:solidFill>
              </a:rPr>
              <a:t>F.A.I.R.</a:t>
            </a:r>
            <a:br>
              <a:rPr lang="en-US" dirty="0">
                <a:solidFill>
                  <a:srgbClr val="0000FF"/>
                </a:solidFill>
              </a:rPr>
            </a:br>
            <a:endParaRPr lang="en-US" dirty="0"/>
          </a:p>
        </p:txBody>
      </p:sp>
    </p:spTree>
    <p:extLst>
      <p:ext uri="{BB962C8B-B14F-4D97-AF65-F5344CB8AC3E}">
        <p14:creationId xmlns:p14="http://schemas.microsoft.com/office/powerpoint/2010/main" val="5697866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ym typeface="Wingdings"/>
              </a:rPr>
              <a:t>Service validation (when entering the catalogue)</a:t>
            </a:r>
          </a:p>
          <a:p>
            <a:r>
              <a:rPr lang="en-US" dirty="0" smtClean="0">
                <a:sym typeface="Wingdings"/>
              </a:rPr>
              <a:t>Aligned service </a:t>
            </a:r>
            <a:r>
              <a:rPr lang="en-US" dirty="0">
                <a:sym typeface="Wingdings"/>
              </a:rPr>
              <a:t>management </a:t>
            </a:r>
            <a:r>
              <a:rPr lang="en-US" dirty="0" smtClean="0">
                <a:sym typeface="Wingdings"/>
              </a:rPr>
              <a:t>practices (based on </a:t>
            </a:r>
            <a:r>
              <a:rPr lang="en-US" dirty="0" err="1" smtClean="0">
                <a:sym typeface="Wingdings"/>
              </a:rPr>
              <a:t>FitSM</a:t>
            </a:r>
            <a:r>
              <a:rPr lang="en-US" dirty="0" smtClean="0">
                <a:sym typeface="Wingdings"/>
              </a:rPr>
              <a:t> processes)</a:t>
            </a:r>
          </a:p>
          <a:p>
            <a:r>
              <a:rPr lang="en-US" dirty="0" smtClean="0">
                <a:sym typeface="Wingdings"/>
              </a:rPr>
              <a:t>Service monitoring with configurable test probes (based on ARGO)</a:t>
            </a:r>
          </a:p>
          <a:p>
            <a:r>
              <a:rPr lang="en-US" dirty="0" smtClean="0">
                <a:sym typeface="Wingdings"/>
              </a:rPr>
              <a:t>Operations </a:t>
            </a:r>
            <a:r>
              <a:rPr lang="en-US" dirty="0">
                <a:sym typeface="Wingdings"/>
              </a:rPr>
              <a:t>security </a:t>
            </a:r>
            <a:r>
              <a:rPr lang="en-US" dirty="0" smtClean="0">
                <a:sym typeface="Wingdings"/>
              </a:rPr>
              <a:t>(distributed Software </a:t>
            </a:r>
            <a:r>
              <a:rPr lang="en-US" dirty="0">
                <a:sym typeface="Wingdings"/>
              </a:rPr>
              <a:t>Vulnerability </a:t>
            </a:r>
            <a:r>
              <a:rPr lang="en-US" dirty="0" smtClean="0">
                <a:sym typeface="Wingdings"/>
              </a:rPr>
              <a:t>Group)</a:t>
            </a:r>
          </a:p>
          <a:p>
            <a:r>
              <a:rPr lang="en-US" dirty="0" smtClean="0">
                <a:sym typeface="Wingdings"/>
              </a:rPr>
              <a:t>Helpdesk reaching distributed service operators</a:t>
            </a:r>
          </a:p>
          <a:p>
            <a:endParaRPr lang="en-US" dirty="0" smtClean="0">
              <a:sym typeface="Wingdings"/>
            </a:endParaRPr>
          </a:p>
          <a:p>
            <a:endParaRPr lang="en-US" dirty="0" smtClean="0">
              <a:sym typeface="Wingdings"/>
            </a:endParaRPr>
          </a:p>
          <a:p>
            <a:endParaRPr lang="en-US" dirty="0" smtClean="0">
              <a:sym typeface="Wingdings"/>
            </a:endParaRPr>
          </a:p>
          <a:p>
            <a:endParaRPr lang="en-US" dirty="0" smtClean="0">
              <a:sym typeface="Wingdings"/>
            </a:endParaRPr>
          </a:p>
          <a:p>
            <a:endParaRPr lang="en-US" dirty="0" smtClean="0">
              <a:sym typeface="Wingdings"/>
            </a:endParaRPr>
          </a:p>
          <a:p>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32</a:t>
            </a:fld>
            <a:endParaRPr lang="en-US" dirty="0"/>
          </a:p>
        </p:txBody>
      </p:sp>
      <p:sp>
        <p:nvSpPr>
          <p:cNvPr id="5" name="Title 4"/>
          <p:cNvSpPr>
            <a:spLocks noGrp="1"/>
          </p:cNvSpPr>
          <p:nvPr>
            <p:ph type="title"/>
          </p:nvPr>
        </p:nvSpPr>
        <p:spPr/>
        <p:txBody>
          <a:bodyPr>
            <a:normAutofit fontScale="90000"/>
          </a:bodyPr>
          <a:lstStyle/>
          <a:p>
            <a:r>
              <a:rPr lang="en-US" dirty="0"/>
              <a:t>EOSC-hub makes services </a:t>
            </a:r>
            <a:r>
              <a:rPr lang="en-US" dirty="0" smtClean="0">
                <a:solidFill>
                  <a:srgbClr val="0000FF"/>
                </a:solidFill>
              </a:rPr>
              <a:t>reliable</a:t>
            </a:r>
            <a:endParaRPr lang="en-US" dirty="0"/>
          </a:p>
        </p:txBody>
      </p:sp>
    </p:spTree>
    <p:extLst>
      <p:ext uri="{BB962C8B-B14F-4D97-AF65-F5344CB8AC3E}">
        <p14:creationId xmlns:p14="http://schemas.microsoft.com/office/powerpoint/2010/main" val="316433796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898D890C-3F87-294F-AE08-90360CB09858}"/>
              </a:ext>
            </a:extLst>
          </p:cNvPr>
          <p:cNvSpPr>
            <a:spLocks noGrp="1"/>
          </p:cNvSpPr>
          <p:nvPr>
            <p:ph type="dt" sz="half" idx="10"/>
          </p:nvPr>
        </p:nvSpPr>
        <p:spPr/>
        <p:txBody>
          <a:bodyPr/>
          <a:lstStyle/>
          <a:p>
            <a:fld id="{4BDC1E8C-CAF6-8F45-B87F-2A400D7692FC}" type="datetime1">
              <a:rPr lang="en-US" smtClean="0"/>
              <a:t>18. 10. 15.</a:t>
            </a:fld>
            <a:endParaRPr lang="en-US" dirty="0"/>
          </a:p>
        </p:txBody>
      </p:sp>
      <p:sp>
        <p:nvSpPr>
          <p:cNvPr id="2" name="Slide Number Placeholder 1">
            <a:extLst>
              <a:ext uri="{FF2B5EF4-FFF2-40B4-BE49-F238E27FC236}">
                <a16:creationId xmlns:a16="http://schemas.microsoft.com/office/drawing/2014/main" xmlns="" id="{571D01A1-AECB-A64E-97B3-9B8D9AC429D6}"/>
              </a:ext>
            </a:extLst>
          </p:cNvPr>
          <p:cNvSpPr>
            <a:spLocks noGrp="1"/>
          </p:cNvSpPr>
          <p:nvPr>
            <p:ph type="sldNum" sz="quarter" idx="12"/>
          </p:nvPr>
        </p:nvSpPr>
        <p:spPr/>
        <p:txBody>
          <a:bodyPr/>
          <a:lstStyle/>
          <a:p>
            <a:fld id="{B6F15528-21DE-4FAA-801E-634DDDAF4B2B}" type="slidenum">
              <a:rPr lang="en-US" smtClean="0"/>
              <a:pPr/>
              <a:t>33</a:t>
            </a:fld>
            <a:endParaRPr lang="en-US" dirty="0"/>
          </a:p>
        </p:txBody>
      </p:sp>
      <p:sp>
        <p:nvSpPr>
          <p:cNvPr id="3" name="Title 2"/>
          <p:cNvSpPr>
            <a:spLocks noGrp="1"/>
          </p:cNvSpPr>
          <p:nvPr>
            <p:ph type="title"/>
          </p:nvPr>
        </p:nvSpPr>
        <p:spPr>
          <a:xfrm>
            <a:off x="3220977" y="10964"/>
            <a:ext cx="8640960" cy="537716"/>
          </a:xfrm>
        </p:spPr>
        <p:txBody>
          <a:bodyPr>
            <a:noAutofit/>
          </a:bodyPr>
          <a:lstStyle/>
          <a:p>
            <a:r>
              <a:rPr lang="en-US" sz="3200" dirty="0"/>
              <a:t>Become a provider</a:t>
            </a:r>
            <a:br>
              <a:rPr lang="en-US" sz="3200" dirty="0"/>
            </a:br>
            <a:r>
              <a:rPr lang="en-US" sz="2400" dirty="0">
                <a:hlinkClick r:id="rId3"/>
              </a:rPr>
              <a:t>https://www.eosc-hub.eu/join-as-service-provider</a:t>
            </a:r>
            <a:r>
              <a:rPr lang="en-US" sz="2400" dirty="0"/>
              <a:t> </a:t>
            </a:r>
            <a:br>
              <a:rPr lang="en-US" sz="2400" dirty="0"/>
            </a:br>
            <a:endParaRPr lang="en-US" sz="2400" dirty="0"/>
          </a:p>
        </p:txBody>
      </p:sp>
      <p:pic>
        <p:nvPicPr>
          <p:cNvPr id="6" name="Picture 5" descr="Screen Shot 2018-10-08 at 15.20.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607" y="1052736"/>
            <a:ext cx="5219012" cy="5589240"/>
          </a:xfrm>
          <a:prstGeom prst="rect">
            <a:avLst/>
          </a:prstGeom>
          <a:ln>
            <a:solidFill>
              <a:srgbClr val="1B216E"/>
            </a:solidFill>
          </a:ln>
        </p:spPr>
      </p:pic>
      <p:pic>
        <p:nvPicPr>
          <p:cNvPr id="8" name="Picture 7" descr="Screen Shot 2018-10-08 at 15.20.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063" y="1052736"/>
            <a:ext cx="5707007" cy="5616624"/>
          </a:xfrm>
          <a:prstGeom prst="rect">
            <a:avLst/>
          </a:prstGeom>
          <a:ln>
            <a:solidFill>
              <a:srgbClr val="1B216E"/>
            </a:solidFill>
          </a:ln>
        </p:spPr>
      </p:pic>
    </p:spTree>
    <p:extLst>
      <p:ext uri="{BB962C8B-B14F-4D97-AF65-F5344CB8AC3E}">
        <p14:creationId xmlns:p14="http://schemas.microsoft.com/office/powerpoint/2010/main" val="171090396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708AAAB-D28D-7648-9EC5-F5E0756AA434}"/>
              </a:ext>
            </a:extLst>
          </p:cNvPr>
          <p:cNvSpPr>
            <a:spLocks noGrp="1"/>
          </p:cNvSpPr>
          <p:nvPr>
            <p:ph idx="1"/>
          </p:nvPr>
        </p:nvSpPr>
        <p:spPr/>
        <p:txBody>
          <a:bodyPr>
            <a:normAutofit/>
          </a:bodyPr>
          <a:lstStyle/>
          <a:p>
            <a:r>
              <a:rPr lang="en-US" sz="2000" dirty="0"/>
              <a:t>TRL - Method of gauging the maturity of technology/service, used by EC</a:t>
            </a:r>
          </a:p>
        </p:txBody>
      </p:sp>
      <p:sp>
        <p:nvSpPr>
          <p:cNvPr id="2" name="Slide Number Placeholder 1">
            <a:extLst>
              <a:ext uri="{FF2B5EF4-FFF2-40B4-BE49-F238E27FC236}">
                <a16:creationId xmlns="" xmlns:a16="http://schemas.microsoft.com/office/drawing/2014/main" id="{D2BFCA52-0313-0740-B779-B13833C6C518}"/>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
        <p:nvSpPr>
          <p:cNvPr id="6" name="Title 5"/>
          <p:cNvSpPr>
            <a:spLocks noGrp="1"/>
          </p:cNvSpPr>
          <p:nvPr>
            <p:ph type="title"/>
          </p:nvPr>
        </p:nvSpPr>
        <p:spPr/>
        <p:txBody>
          <a:bodyPr>
            <a:normAutofit fontScale="90000"/>
          </a:bodyPr>
          <a:lstStyle/>
          <a:p>
            <a:r>
              <a:rPr lang="en-US" dirty="0"/>
              <a:t>Technology Readiness Level (TRL</a:t>
            </a:r>
            <a:r>
              <a:rPr lang="en-US" dirty="0" smtClean="0"/>
              <a:t>)</a:t>
            </a:r>
            <a:endParaRPr lang="en-US" dirty="0"/>
          </a:p>
        </p:txBody>
      </p:sp>
      <p:graphicFrame>
        <p:nvGraphicFramePr>
          <p:cNvPr id="7" name="Table 6">
            <a:extLst>
              <a:ext uri="{FF2B5EF4-FFF2-40B4-BE49-F238E27FC236}">
                <a16:creationId xmlns="" xmlns:a16="http://schemas.microsoft.com/office/drawing/2014/main" id="{72D4A98B-F6D8-DE45-A6EB-F28D64328E7C}"/>
              </a:ext>
            </a:extLst>
          </p:cNvPr>
          <p:cNvGraphicFramePr>
            <a:graphicFrameLocks noGrp="1"/>
          </p:cNvGraphicFramePr>
          <p:nvPr>
            <p:extLst/>
          </p:nvPr>
        </p:nvGraphicFramePr>
        <p:xfrm>
          <a:off x="1391477" y="1844824"/>
          <a:ext cx="7776864" cy="2721346"/>
        </p:xfrm>
        <a:graphic>
          <a:graphicData uri="http://schemas.openxmlformats.org/drawingml/2006/table">
            <a:tbl>
              <a:tblPr firstRow="1" bandRow="1">
                <a:tableStyleId>{5C22544A-7EE6-4342-B048-85BDC9FD1C3A}</a:tableStyleId>
              </a:tblPr>
              <a:tblGrid>
                <a:gridCol w="1102355">
                  <a:extLst>
                    <a:ext uri="{9D8B030D-6E8A-4147-A177-3AD203B41FA5}">
                      <a16:colId xmlns="" xmlns:a16="http://schemas.microsoft.com/office/drawing/2014/main" val="2759041818"/>
                    </a:ext>
                  </a:extLst>
                </a:gridCol>
                <a:gridCol w="6674509">
                  <a:extLst>
                    <a:ext uri="{9D8B030D-6E8A-4147-A177-3AD203B41FA5}">
                      <a16:colId xmlns="" xmlns:a16="http://schemas.microsoft.com/office/drawing/2014/main" val="1881936068"/>
                    </a:ext>
                  </a:extLst>
                </a:gridCol>
              </a:tblGrid>
              <a:tr h="252466">
                <a:tc>
                  <a:txBody>
                    <a:bodyPr/>
                    <a:lstStyle/>
                    <a:p>
                      <a:r>
                        <a:rPr lang="en-US" sz="1050" dirty="0"/>
                        <a:t>TRL Level</a:t>
                      </a:r>
                    </a:p>
                  </a:txBody>
                  <a:tcPr marL="121920" marR="121920"/>
                </a:tc>
                <a:tc>
                  <a:txBody>
                    <a:bodyPr/>
                    <a:lstStyle/>
                    <a:p>
                      <a:r>
                        <a:rPr lang="en-US" sz="1050" dirty="0"/>
                        <a:t>Description</a:t>
                      </a:r>
                    </a:p>
                  </a:txBody>
                  <a:tcPr marL="121920" marR="121920"/>
                </a:tc>
                <a:extLst>
                  <a:ext uri="{0D108BD9-81ED-4DB2-BD59-A6C34878D82A}">
                    <a16:rowId xmlns="" xmlns:a16="http://schemas.microsoft.com/office/drawing/2014/main" val="1128684937"/>
                  </a:ext>
                </a:extLst>
              </a:tr>
              <a:tr h="259960">
                <a:tc>
                  <a:txBody>
                    <a:bodyPr/>
                    <a:lstStyle/>
                    <a:p>
                      <a:pPr algn="ctr"/>
                      <a:r>
                        <a:rPr lang="en-US" sz="1200" dirty="0"/>
                        <a:t>1</a:t>
                      </a:r>
                    </a:p>
                  </a:txBody>
                  <a:tcPr marL="121920" marR="121920"/>
                </a:tc>
                <a:tc>
                  <a:txBody>
                    <a:bodyPr/>
                    <a:lstStyle/>
                    <a:p>
                      <a:r>
                        <a:rPr lang="en-US" sz="1200" dirty="0">
                          <a:effectLst/>
                          <a:latin typeface="Calibri" panose="020F0502020204030204" pitchFamily="34" charset="0"/>
                        </a:rPr>
                        <a:t>Basic principles observed </a:t>
                      </a:r>
                    </a:p>
                  </a:txBody>
                  <a:tcPr marL="63500" marR="63500" marT="0" marB="0"/>
                </a:tc>
                <a:extLst>
                  <a:ext uri="{0D108BD9-81ED-4DB2-BD59-A6C34878D82A}">
                    <a16:rowId xmlns="" xmlns:a16="http://schemas.microsoft.com/office/drawing/2014/main" val="263755078"/>
                  </a:ext>
                </a:extLst>
              </a:tr>
              <a:tr h="259960">
                <a:tc>
                  <a:txBody>
                    <a:bodyPr/>
                    <a:lstStyle/>
                    <a:p>
                      <a:pPr algn="ctr"/>
                      <a:r>
                        <a:rPr lang="en-US" sz="1200" dirty="0"/>
                        <a:t>2</a:t>
                      </a:r>
                    </a:p>
                  </a:txBody>
                  <a:tcPr marL="121920" marR="121920"/>
                </a:tc>
                <a:tc>
                  <a:txBody>
                    <a:bodyPr/>
                    <a:lstStyle/>
                    <a:p>
                      <a:r>
                        <a:rPr lang="en-US" sz="1200" dirty="0">
                          <a:effectLst/>
                          <a:latin typeface="Calibri" panose="020F0502020204030204" pitchFamily="34" charset="0"/>
                        </a:rPr>
                        <a:t>Technology concept formulated </a:t>
                      </a:r>
                    </a:p>
                  </a:txBody>
                  <a:tcPr marL="63500" marR="63500" marT="0" marB="0"/>
                </a:tc>
                <a:extLst>
                  <a:ext uri="{0D108BD9-81ED-4DB2-BD59-A6C34878D82A}">
                    <a16:rowId xmlns="" xmlns:a16="http://schemas.microsoft.com/office/drawing/2014/main" val="2912786103"/>
                  </a:ext>
                </a:extLst>
              </a:tr>
              <a:tr h="259960">
                <a:tc>
                  <a:txBody>
                    <a:bodyPr/>
                    <a:lstStyle/>
                    <a:p>
                      <a:pPr algn="ctr"/>
                      <a:r>
                        <a:rPr lang="en-US" sz="1200" dirty="0"/>
                        <a:t>3</a:t>
                      </a:r>
                    </a:p>
                  </a:txBody>
                  <a:tcPr marL="121920" marR="121920"/>
                </a:tc>
                <a:tc>
                  <a:txBody>
                    <a:bodyPr/>
                    <a:lstStyle/>
                    <a:p>
                      <a:r>
                        <a:rPr lang="en-US" sz="1200" dirty="0">
                          <a:effectLst/>
                          <a:latin typeface="Calibri" panose="020F0502020204030204" pitchFamily="34" charset="0"/>
                        </a:rPr>
                        <a:t>Experimental proof of concept </a:t>
                      </a:r>
                    </a:p>
                  </a:txBody>
                  <a:tcPr marL="63500" marR="63500" marT="0" marB="0"/>
                </a:tc>
                <a:extLst>
                  <a:ext uri="{0D108BD9-81ED-4DB2-BD59-A6C34878D82A}">
                    <a16:rowId xmlns="" xmlns:a16="http://schemas.microsoft.com/office/drawing/2014/main" val="3161961485"/>
                  </a:ext>
                </a:extLst>
              </a:tr>
              <a:tr h="259960">
                <a:tc>
                  <a:txBody>
                    <a:bodyPr/>
                    <a:lstStyle/>
                    <a:p>
                      <a:pPr algn="ctr"/>
                      <a:r>
                        <a:rPr lang="en-US" sz="1200" dirty="0"/>
                        <a:t>4</a:t>
                      </a:r>
                    </a:p>
                  </a:txBody>
                  <a:tcPr marL="121920" marR="121920"/>
                </a:tc>
                <a:tc>
                  <a:txBody>
                    <a:bodyPr/>
                    <a:lstStyle/>
                    <a:p>
                      <a:r>
                        <a:rPr lang="en-US" sz="1200" dirty="0">
                          <a:effectLst/>
                          <a:latin typeface="Calibri" panose="020F0502020204030204" pitchFamily="34" charset="0"/>
                        </a:rPr>
                        <a:t>Technology validated in lab </a:t>
                      </a:r>
                    </a:p>
                  </a:txBody>
                  <a:tcPr marL="63500" marR="63500" marT="0" marB="0"/>
                </a:tc>
                <a:extLst>
                  <a:ext uri="{0D108BD9-81ED-4DB2-BD59-A6C34878D82A}">
                    <a16:rowId xmlns="" xmlns:a16="http://schemas.microsoft.com/office/drawing/2014/main" val="715527444"/>
                  </a:ext>
                </a:extLst>
              </a:tr>
              <a:tr h="259960">
                <a:tc>
                  <a:txBody>
                    <a:bodyPr/>
                    <a:lstStyle/>
                    <a:p>
                      <a:pPr algn="ctr"/>
                      <a:r>
                        <a:rPr lang="en-US" sz="1200" dirty="0"/>
                        <a:t>5</a:t>
                      </a:r>
                    </a:p>
                  </a:txBody>
                  <a:tcPr marL="121920" marR="121920"/>
                </a:tc>
                <a:tc>
                  <a:txBody>
                    <a:bodyPr/>
                    <a:lstStyle/>
                    <a:p>
                      <a:r>
                        <a:rPr lang="en-US" sz="1200" dirty="0">
                          <a:effectLst/>
                          <a:latin typeface="Calibri" panose="020F0502020204030204" pitchFamily="34" charset="0"/>
                        </a:rPr>
                        <a:t>Technology validated in relevant environment </a:t>
                      </a:r>
                    </a:p>
                  </a:txBody>
                  <a:tcPr marL="63500" marR="63500" marT="0" marB="0"/>
                </a:tc>
                <a:extLst>
                  <a:ext uri="{0D108BD9-81ED-4DB2-BD59-A6C34878D82A}">
                    <a16:rowId xmlns="" xmlns:a16="http://schemas.microsoft.com/office/drawing/2014/main" val="3077283753"/>
                  </a:ext>
                </a:extLst>
              </a:tr>
              <a:tr h="259960">
                <a:tc>
                  <a:txBody>
                    <a:bodyPr/>
                    <a:lstStyle/>
                    <a:p>
                      <a:pPr algn="ctr"/>
                      <a:r>
                        <a:rPr lang="en-US" sz="1200" dirty="0"/>
                        <a:t>6</a:t>
                      </a:r>
                    </a:p>
                  </a:txBody>
                  <a:tcPr marL="121920" marR="121920"/>
                </a:tc>
                <a:tc>
                  <a:txBody>
                    <a:bodyPr/>
                    <a:lstStyle/>
                    <a:p>
                      <a:r>
                        <a:rPr lang="en-US" sz="1200" dirty="0">
                          <a:effectLst/>
                          <a:latin typeface="Calibri" panose="020F0502020204030204" pitchFamily="34" charset="0"/>
                        </a:rPr>
                        <a:t>Technology demonstrated in relevant environment </a:t>
                      </a:r>
                    </a:p>
                  </a:txBody>
                  <a:tcPr marL="63500" marR="63500" marT="0" marB="0"/>
                </a:tc>
                <a:extLst>
                  <a:ext uri="{0D108BD9-81ED-4DB2-BD59-A6C34878D82A}">
                    <a16:rowId xmlns="" xmlns:a16="http://schemas.microsoft.com/office/drawing/2014/main" val="3264292245"/>
                  </a:ext>
                </a:extLst>
              </a:tr>
              <a:tr h="259960">
                <a:tc>
                  <a:txBody>
                    <a:bodyPr/>
                    <a:lstStyle/>
                    <a:p>
                      <a:pPr algn="ctr"/>
                      <a:r>
                        <a:rPr lang="en-US" sz="1200" dirty="0"/>
                        <a:t>7</a:t>
                      </a:r>
                    </a:p>
                  </a:txBody>
                  <a:tcPr marL="121920" marR="121920"/>
                </a:tc>
                <a:tc>
                  <a:txBody>
                    <a:bodyPr/>
                    <a:lstStyle/>
                    <a:p>
                      <a:r>
                        <a:rPr lang="en-US" sz="1200" dirty="0">
                          <a:effectLst/>
                          <a:latin typeface="Calibri" panose="020F0502020204030204" pitchFamily="34" charset="0"/>
                        </a:rPr>
                        <a:t>System prototype demonstration in operational environment </a:t>
                      </a:r>
                    </a:p>
                  </a:txBody>
                  <a:tcPr marL="63500" marR="63500" marT="0" marB="0"/>
                </a:tc>
                <a:extLst>
                  <a:ext uri="{0D108BD9-81ED-4DB2-BD59-A6C34878D82A}">
                    <a16:rowId xmlns="" xmlns:a16="http://schemas.microsoft.com/office/drawing/2014/main" val="758698771"/>
                  </a:ext>
                </a:extLst>
              </a:tr>
              <a:tr h="259960">
                <a:tc>
                  <a:txBody>
                    <a:bodyPr/>
                    <a:lstStyle/>
                    <a:p>
                      <a:pPr algn="ctr"/>
                      <a:r>
                        <a:rPr lang="en-US" sz="1200" b="1" dirty="0">
                          <a:solidFill>
                            <a:schemeClr val="accent6">
                              <a:lumMod val="10000"/>
                            </a:schemeClr>
                          </a:solidFill>
                        </a:rPr>
                        <a:t>8</a:t>
                      </a:r>
                    </a:p>
                  </a:txBody>
                  <a:tcPr marL="121920" marR="121920"/>
                </a:tc>
                <a:tc>
                  <a:txBody>
                    <a:bodyPr/>
                    <a:lstStyle/>
                    <a:p>
                      <a:r>
                        <a:rPr lang="en-US" sz="1200" b="1" dirty="0">
                          <a:solidFill>
                            <a:schemeClr val="accent6">
                              <a:lumMod val="10000"/>
                            </a:schemeClr>
                          </a:solidFill>
                          <a:effectLst/>
                          <a:latin typeface="Calibri" panose="020F0502020204030204" pitchFamily="34" charset="0"/>
                        </a:rPr>
                        <a:t>System complete and qualified </a:t>
                      </a:r>
                    </a:p>
                  </a:txBody>
                  <a:tcPr marL="63500" marR="63500" marT="0" marB="0"/>
                </a:tc>
                <a:extLst>
                  <a:ext uri="{0D108BD9-81ED-4DB2-BD59-A6C34878D82A}">
                    <a16:rowId xmlns="" xmlns:a16="http://schemas.microsoft.com/office/drawing/2014/main" val="212733421"/>
                  </a:ext>
                </a:extLst>
              </a:tr>
              <a:tr h="259960">
                <a:tc>
                  <a:txBody>
                    <a:bodyPr/>
                    <a:lstStyle/>
                    <a:p>
                      <a:pPr algn="ctr"/>
                      <a:r>
                        <a:rPr lang="en-US" sz="1200" b="1" dirty="0">
                          <a:solidFill>
                            <a:schemeClr val="accent6">
                              <a:lumMod val="10000"/>
                            </a:schemeClr>
                          </a:solidFill>
                        </a:rPr>
                        <a:t>9</a:t>
                      </a:r>
                    </a:p>
                  </a:txBody>
                  <a:tcPr marL="121920" marR="121920"/>
                </a:tc>
                <a:tc>
                  <a:txBody>
                    <a:bodyPr/>
                    <a:lstStyle/>
                    <a:p>
                      <a:r>
                        <a:rPr lang="en-US" sz="1200" b="1" dirty="0">
                          <a:solidFill>
                            <a:schemeClr val="accent6">
                              <a:lumMod val="10000"/>
                            </a:schemeClr>
                          </a:solidFill>
                          <a:effectLst/>
                          <a:latin typeface="Calibri" panose="020F0502020204030204" pitchFamily="34" charset="0"/>
                        </a:rPr>
                        <a:t>Actual system proven in operational environment </a:t>
                      </a:r>
                    </a:p>
                  </a:txBody>
                  <a:tcPr marL="63500" marR="63500" marT="0" marB="0"/>
                </a:tc>
                <a:extLst>
                  <a:ext uri="{0D108BD9-81ED-4DB2-BD59-A6C34878D82A}">
                    <a16:rowId xmlns="" xmlns:a16="http://schemas.microsoft.com/office/drawing/2014/main" val="1649359493"/>
                  </a:ext>
                </a:extLst>
              </a:tr>
            </a:tbl>
          </a:graphicData>
        </a:graphic>
      </p:graphicFrame>
      <p:sp>
        <p:nvSpPr>
          <p:cNvPr id="9" name="Content Placeholder 2">
            <a:extLst>
              <a:ext uri="{FF2B5EF4-FFF2-40B4-BE49-F238E27FC236}">
                <a16:creationId xmlns="" xmlns:a16="http://schemas.microsoft.com/office/drawing/2014/main" id="{F02D7A5F-11A3-4044-AAD5-04E12CCE9CC0}"/>
              </a:ext>
            </a:extLst>
          </p:cNvPr>
          <p:cNvSpPr txBox="1">
            <a:spLocks/>
          </p:cNvSpPr>
          <p:nvPr/>
        </p:nvSpPr>
        <p:spPr>
          <a:xfrm>
            <a:off x="335360" y="4797168"/>
            <a:ext cx="11521280" cy="1440155"/>
          </a:xfrm>
          <a:prstGeom prst="rect">
            <a:avLst/>
          </a:prstGeom>
        </p:spPr>
        <p:txBody>
          <a:bodyPr>
            <a:normAutofit/>
          </a:bodyPr>
          <a:lstStyle>
            <a:lvl1pPr marL="257175" indent="-257175" algn="l" defTabSz="342900" rtl="0" eaLnBrk="1" latinLnBrk="0" hangingPunct="1">
              <a:spcBef>
                <a:spcPct val="20000"/>
              </a:spcBef>
              <a:buSzPct val="100000"/>
              <a:buFontTx/>
              <a:buBlip>
                <a:blip r:embed="rId3"/>
              </a:buBlip>
              <a:defRPr sz="2800" b="0" i="0" kern="120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sz="2600" b="0" i="0" kern="120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sz="2400" b="0" i="0" kern="120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kern="120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1800" dirty="0" smtClean="0"/>
              <a:t>TRL8 &amp; 9 </a:t>
            </a:r>
            <a:r>
              <a:rPr lang="en-US" sz="1800" dirty="0"/>
              <a:t>– considered Production Level within EOSC-hub:</a:t>
            </a:r>
          </a:p>
          <a:p>
            <a:pPr lvl="1"/>
            <a:r>
              <a:rPr lang="en-US" sz="1600" dirty="0"/>
              <a:t>past development and </a:t>
            </a:r>
            <a:r>
              <a:rPr lang="en-US" sz="1600" dirty="0" err="1"/>
              <a:t>PoC</a:t>
            </a:r>
            <a:r>
              <a:rPr lang="en-US" sz="1600" dirty="0"/>
              <a:t>/pilot/pre-production stages</a:t>
            </a:r>
          </a:p>
          <a:p>
            <a:pPr lvl="1"/>
            <a:r>
              <a:rPr lang="en-US" sz="1600" dirty="0"/>
              <a:t>evident to users which functionalities are </a:t>
            </a:r>
            <a:r>
              <a:rPr lang="en-US" sz="1600" dirty="0" smtClean="0"/>
              <a:t>present</a:t>
            </a:r>
            <a:endParaRPr lang="en-US" sz="1600" dirty="0"/>
          </a:p>
          <a:p>
            <a:pPr lvl="1"/>
            <a:r>
              <a:rPr lang="en-US" sz="1600" dirty="0"/>
              <a:t>users’ reasonable expectation of stability are met</a:t>
            </a:r>
          </a:p>
          <a:p>
            <a:pPr lvl="1"/>
            <a:endParaRPr lang="en-US" sz="1600" dirty="0"/>
          </a:p>
        </p:txBody>
      </p:sp>
    </p:spTree>
    <p:extLst>
      <p:ext uri="{BB962C8B-B14F-4D97-AF65-F5344CB8AC3E}">
        <p14:creationId xmlns:p14="http://schemas.microsoft.com/office/powerpoint/2010/main" val="124681551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35</a:t>
            </a:fld>
            <a:endParaRPr lang="en-US" dirty="0"/>
          </a:p>
        </p:txBody>
      </p:sp>
      <p:sp>
        <p:nvSpPr>
          <p:cNvPr id="6" name="Title 5"/>
          <p:cNvSpPr>
            <a:spLocks noGrp="1"/>
          </p:cNvSpPr>
          <p:nvPr>
            <p:ph type="title"/>
          </p:nvPr>
        </p:nvSpPr>
        <p:spPr>
          <a:xfrm>
            <a:off x="3220983" y="188640"/>
            <a:ext cx="8971023" cy="537716"/>
          </a:xfrm>
        </p:spPr>
        <p:txBody>
          <a:bodyPr>
            <a:normAutofit fontScale="90000"/>
          </a:bodyPr>
          <a:lstStyle/>
          <a:p>
            <a:r>
              <a:rPr lang="en-US" dirty="0" smtClean="0"/>
              <a:t>Growing the service catalogue through partnerships</a:t>
            </a:r>
            <a:endParaRPr lang="en-US" dirty="0"/>
          </a:p>
        </p:txBody>
      </p:sp>
      <p:pic>
        <p:nvPicPr>
          <p:cNvPr id="8" name="Immagine 12">
            <a:extLst>
              <a:ext uri="{FF2B5EF4-FFF2-40B4-BE49-F238E27FC236}">
                <a16:creationId xmlns:a16="http://schemas.microsoft.com/office/drawing/2014/main" xmlns="" id="{7AAF6B84-BF74-4F8E-B824-03711F2690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1910" y="2853990"/>
            <a:ext cx="1784961" cy="2231201"/>
          </a:xfrm>
          <a:prstGeom prst="rect">
            <a:avLst/>
          </a:prstGeom>
        </p:spPr>
      </p:pic>
      <p:sp>
        <p:nvSpPr>
          <p:cNvPr id="21" name="Line Callout 1 20"/>
          <p:cNvSpPr/>
          <p:nvPr/>
        </p:nvSpPr>
        <p:spPr>
          <a:xfrm>
            <a:off x="551384" y="1772816"/>
            <a:ext cx="3672408" cy="2088232"/>
          </a:xfrm>
          <a:prstGeom prst="borderCallout1">
            <a:avLst>
              <a:gd name="adj1" fmla="val 55323"/>
              <a:gd name="adj2" fmla="val 100899"/>
              <a:gd name="adj3" fmla="val 81127"/>
              <a:gd name="adj4" fmla="val 127491"/>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t>INFRAEOSC-04:</a:t>
            </a:r>
          </a:p>
          <a:p>
            <a:pPr marL="360363" lvl="1" indent="-173038">
              <a:buFont typeface="Arial"/>
              <a:buChar char="•"/>
            </a:pPr>
            <a:r>
              <a:rPr lang="en-US" dirty="0"/>
              <a:t>Life and medical sciences</a:t>
            </a:r>
          </a:p>
          <a:p>
            <a:pPr marL="360363" lvl="1" indent="-173038">
              <a:buFont typeface="Arial"/>
              <a:buChar char="•"/>
            </a:pPr>
            <a:r>
              <a:rPr lang="en-US" dirty="0"/>
              <a:t>Neutron &amp; photon physics</a:t>
            </a:r>
          </a:p>
          <a:p>
            <a:pPr marL="360363" lvl="1" indent="-173038">
              <a:buFont typeface="Arial"/>
              <a:buChar char="•"/>
            </a:pPr>
            <a:r>
              <a:rPr lang="en-US" dirty="0"/>
              <a:t>Social Sciences and Humanities</a:t>
            </a:r>
          </a:p>
          <a:p>
            <a:pPr marL="360363" lvl="1" indent="-173038">
              <a:buFont typeface="Arial"/>
              <a:buChar char="•"/>
            </a:pPr>
            <a:r>
              <a:rPr lang="en-US" dirty="0"/>
              <a:t>Environmental Sciences</a:t>
            </a:r>
          </a:p>
          <a:p>
            <a:pPr marL="360363" lvl="1" indent="-173038">
              <a:buFont typeface="Arial"/>
              <a:buChar char="•"/>
            </a:pPr>
            <a:r>
              <a:rPr lang="en-US" dirty="0" err="1"/>
              <a:t>Astro</a:t>
            </a:r>
            <a:r>
              <a:rPr lang="en-US" dirty="0"/>
              <a:t>- and </a:t>
            </a:r>
            <a:r>
              <a:rPr lang="en-US" dirty="0" err="1"/>
              <a:t>astro</a:t>
            </a:r>
            <a:r>
              <a:rPr lang="en-US" dirty="0"/>
              <a:t>-particle physics</a:t>
            </a:r>
          </a:p>
          <a:p>
            <a:pPr algn="ctr"/>
            <a:endParaRPr lang="en-US" dirty="0"/>
          </a:p>
        </p:txBody>
      </p:sp>
      <p:sp>
        <p:nvSpPr>
          <p:cNvPr id="22" name="Line Callout 1 21"/>
          <p:cNvSpPr/>
          <p:nvPr/>
        </p:nvSpPr>
        <p:spPr>
          <a:xfrm>
            <a:off x="551391" y="4426321"/>
            <a:ext cx="3672407" cy="730881"/>
          </a:xfrm>
          <a:prstGeom prst="borderCallout1">
            <a:avLst>
              <a:gd name="adj1" fmla="val 58186"/>
              <a:gd name="adj2" fmla="val 100899"/>
              <a:gd name="adj3" fmla="val -47173"/>
              <a:gd name="adj4" fmla="val 128670"/>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t>INFRAEOSC-01: Commercial </a:t>
            </a:r>
            <a:r>
              <a:rPr lang="en-US" dirty="0" smtClean="0"/>
              <a:t>services</a:t>
            </a:r>
            <a:endParaRPr lang="en-US" dirty="0"/>
          </a:p>
        </p:txBody>
      </p:sp>
      <p:sp>
        <p:nvSpPr>
          <p:cNvPr id="23" name="Line Callout 1 22"/>
          <p:cNvSpPr/>
          <p:nvPr/>
        </p:nvSpPr>
        <p:spPr>
          <a:xfrm>
            <a:off x="7752184" y="1762025"/>
            <a:ext cx="4104456" cy="730881"/>
          </a:xfrm>
          <a:prstGeom prst="borderCallout1">
            <a:avLst>
              <a:gd name="adj1" fmla="val 50288"/>
              <a:gd name="adj2" fmla="val -496"/>
              <a:gd name="adj3" fmla="val 191726"/>
              <a:gd name="adj4" fmla="val -21891"/>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t>INFRAEOSC-02:  </a:t>
            </a:r>
            <a:r>
              <a:rPr lang="en-US" dirty="0" smtClean="0"/>
              <a:t>New </a:t>
            </a:r>
            <a:r>
              <a:rPr lang="en-US" dirty="0"/>
              <a:t>innovative services</a:t>
            </a:r>
          </a:p>
        </p:txBody>
      </p:sp>
      <p:sp>
        <p:nvSpPr>
          <p:cNvPr id="24" name="Line Callout 1 23"/>
          <p:cNvSpPr/>
          <p:nvPr/>
        </p:nvSpPr>
        <p:spPr>
          <a:xfrm>
            <a:off x="7752184" y="3202180"/>
            <a:ext cx="4104456" cy="730881"/>
          </a:xfrm>
          <a:prstGeom prst="borderCallout1">
            <a:avLst>
              <a:gd name="adj1" fmla="val 50288"/>
              <a:gd name="adj2" fmla="val -496"/>
              <a:gd name="adj3" fmla="val 75238"/>
              <a:gd name="adj4" fmla="val -18023"/>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t>INFRAEOSC-</a:t>
            </a:r>
            <a:r>
              <a:rPr lang="en-US" dirty="0" smtClean="0"/>
              <a:t>05(b):  National </a:t>
            </a:r>
            <a:r>
              <a:rPr lang="en-US" dirty="0"/>
              <a:t>services</a:t>
            </a:r>
          </a:p>
        </p:txBody>
      </p:sp>
      <p:sp>
        <p:nvSpPr>
          <p:cNvPr id="27" name="Line Callout 1 26"/>
          <p:cNvSpPr/>
          <p:nvPr/>
        </p:nvSpPr>
        <p:spPr>
          <a:xfrm>
            <a:off x="7752184" y="4437122"/>
            <a:ext cx="4104456" cy="730881"/>
          </a:xfrm>
          <a:prstGeom prst="borderCallout1">
            <a:avLst>
              <a:gd name="adj1" fmla="val 50288"/>
              <a:gd name="adj2" fmla="val -496"/>
              <a:gd name="adj3" fmla="val -27429"/>
              <a:gd name="adj4" fmla="val -22946"/>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Research infrastructures (ERICs)</a:t>
            </a:r>
            <a:endParaRPr lang="en-US" dirty="0"/>
          </a:p>
        </p:txBody>
      </p:sp>
    </p:spTree>
    <p:extLst>
      <p:ext uri="{BB962C8B-B14F-4D97-AF65-F5344CB8AC3E}">
        <p14:creationId xmlns:p14="http://schemas.microsoft.com/office/powerpoint/2010/main" val="374431086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lnSpcReduction="10000"/>
          </a:bodyPr>
          <a:lstStyle/>
          <a:p>
            <a:pPr marL="266700" indent="0">
              <a:buNone/>
            </a:pPr>
            <a:r>
              <a:rPr lang="en-US" b="1" dirty="0" smtClean="0"/>
              <a:t>Areas</a:t>
            </a:r>
            <a:r>
              <a:rPr lang="en-US" dirty="0" smtClean="0"/>
              <a:t>:</a:t>
            </a:r>
          </a:p>
          <a:p>
            <a:pPr marL="617538" indent="-190500"/>
            <a:r>
              <a:rPr lang="en-US" dirty="0" smtClean="0"/>
              <a:t>Offering groups of services</a:t>
            </a:r>
          </a:p>
          <a:p>
            <a:pPr marL="617538" indent="-190500"/>
            <a:r>
              <a:rPr lang="en-US" dirty="0" smtClean="0"/>
              <a:t>Service validation and provisioning</a:t>
            </a:r>
          </a:p>
          <a:p>
            <a:pPr marL="617538" indent="-190500"/>
            <a:r>
              <a:rPr lang="en-US" dirty="0" smtClean="0"/>
              <a:t>User support (online guides and technical helpdesk)</a:t>
            </a:r>
          </a:p>
          <a:p>
            <a:pPr marL="617538" indent="-190500"/>
            <a:r>
              <a:rPr lang="en-US" dirty="0" smtClean="0"/>
              <a:t>Training for users (service-specific training &amp; DMP)</a:t>
            </a:r>
          </a:p>
          <a:p>
            <a:pPr marL="617538" indent="-190500"/>
            <a:r>
              <a:rPr lang="en-US" dirty="0" smtClean="0"/>
              <a:t>Outreach and onboarding of users</a:t>
            </a:r>
          </a:p>
          <a:p>
            <a:pPr marL="266700" indent="0">
              <a:buNone/>
            </a:pPr>
            <a:endParaRPr lang="en-US" dirty="0" smtClean="0">
              <a:sym typeface="Wingdings"/>
            </a:endParaRPr>
          </a:p>
          <a:p>
            <a:pPr marL="723900" indent="-457200">
              <a:buFont typeface="Wingdings" charset="0"/>
              <a:buChar char="è"/>
            </a:pPr>
            <a:r>
              <a:rPr lang="en-US" b="1" dirty="0" smtClean="0">
                <a:solidFill>
                  <a:srgbClr val="B5892D"/>
                </a:solidFill>
                <a:sym typeface="Wingdings"/>
              </a:rPr>
              <a:t>EOSC-hub: collaboration framework for EOSC consortia targeting specific stakeholder groups </a:t>
            </a:r>
            <a:r>
              <a:rPr lang="en-US" dirty="0" smtClean="0">
                <a:sym typeface="Wingdings"/>
              </a:rPr>
              <a:t>(e.g. disciplinary groups / national groups / commercial entities)</a:t>
            </a:r>
            <a:endParaRPr lang="en-US" dirty="0" smtClean="0"/>
          </a:p>
          <a:p>
            <a:endParaRPr lang="en-US" dirty="0"/>
          </a:p>
        </p:txBody>
      </p:sp>
      <p:sp>
        <p:nvSpPr>
          <p:cNvPr id="2" name="Slide Number Placeholder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uk-UA" smtClean="0"/>
              <a:t>36</a:t>
            </a:fld>
            <a:endParaRPr lang="uk-UA"/>
          </a:p>
        </p:txBody>
      </p:sp>
      <p:sp>
        <p:nvSpPr>
          <p:cNvPr id="5" name="Title 4"/>
          <p:cNvSpPr>
            <a:spLocks noGrp="1"/>
          </p:cNvSpPr>
          <p:nvPr>
            <p:ph type="title"/>
          </p:nvPr>
        </p:nvSpPr>
        <p:spPr/>
        <p:txBody>
          <a:bodyPr>
            <a:normAutofit fontScale="90000"/>
          </a:bodyPr>
          <a:lstStyle/>
          <a:p>
            <a:r>
              <a:rPr lang="en-US" dirty="0" smtClean="0"/>
              <a:t>Cross-coordination across EOSC initiatives</a:t>
            </a:r>
            <a:endParaRPr lang="en-US" dirty="0"/>
          </a:p>
        </p:txBody>
      </p:sp>
    </p:spTree>
    <p:extLst>
      <p:ext uri="{BB962C8B-B14F-4D97-AF65-F5344CB8AC3E}">
        <p14:creationId xmlns:p14="http://schemas.microsoft.com/office/powerpoint/2010/main" val="323087284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EOSC-hub established key elements for </a:t>
            </a:r>
            <a:r>
              <a:rPr lang="en-US" dirty="0" smtClean="0"/>
              <a:t>European Open Science Cloud</a:t>
            </a:r>
            <a:endParaRPr lang="en-US" dirty="0" smtClean="0"/>
          </a:p>
          <a:p>
            <a:pPr lvl="1"/>
            <a:r>
              <a:rPr lang="en-US" dirty="0" smtClean="0"/>
              <a:t>First set of services</a:t>
            </a:r>
          </a:p>
          <a:p>
            <a:pPr lvl="1"/>
            <a:r>
              <a:rPr lang="en-US" dirty="0" smtClean="0"/>
              <a:t>Service request, provisioning and management processes</a:t>
            </a:r>
          </a:p>
          <a:p>
            <a:r>
              <a:rPr lang="en-US" dirty="0" smtClean="0"/>
              <a:t>EOSC-hub includes two cloud service for sensitive data: </a:t>
            </a:r>
            <a:r>
              <a:rPr lang="en-US" dirty="0" err="1" smtClean="0"/>
              <a:t>ePOUTA</a:t>
            </a:r>
            <a:r>
              <a:rPr lang="en-US" dirty="0" smtClean="0"/>
              <a:t> and TSD</a:t>
            </a:r>
          </a:p>
          <a:p>
            <a:pPr lvl="1"/>
            <a:r>
              <a:rPr lang="en-US" dirty="0" err="1" smtClean="0"/>
              <a:t>IaaS</a:t>
            </a:r>
            <a:r>
              <a:rPr lang="en-US" dirty="0" smtClean="0"/>
              <a:t>, </a:t>
            </a:r>
            <a:r>
              <a:rPr lang="en-US" dirty="0" err="1" smtClean="0"/>
              <a:t>PaaS</a:t>
            </a:r>
            <a:r>
              <a:rPr lang="en-US" dirty="0" smtClean="0"/>
              <a:t> and </a:t>
            </a:r>
            <a:r>
              <a:rPr lang="en-US" dirty="0" err="1" smtClean="0"/>
              <a:t>SaaS</a:t>
            </a:r>
            <a:endParaRPr lang="en-US" dirty="0" smtClean="0"/>
          </a:p>
          <a:p>
            <a:pPr lvl="1"/>
            <a:r>
              <a:rPr lang="en-US" dirty="0" smtClean="0"/>
              <a:t>Proven at national level</a:t>
            </a:r>
          </a:p>
          <a:p>
            <a:pPr lvl="1"/>
            <a:r>
              <a:rPr lang="en-US" dirty="0" smtClean="0"/>
              <a:t>Accessible for foreigners via H2020 Virtual Access</a:t>
            </a:r>
          </a:p>
          <a:p>
            <a:r>
              <a:rPr lang="en-US" dirty="0" smtClean="0"/>
              <a:t>EOSC-hub is open and brings value to new providers</a:t>
            </a:r>
          </a:p>
          <a:p>
            <a:pPr lvl="1"/>
            <a:r>
              <a:rPr lang="en-US" dirty="0" smtClean="0"/>
              <a:t>Increased visibility and accessibility</a:t>
            </a:r>
          </a:p>
          <a:p>
            <a:pPr lvl="1"/>
            <a:r>
              <a:rPr lang="en-US" dirty="0" smtClean="0"/>
              <a:t>Expanded capabilities</a:t>
            </a:r>
          </a:p>
          <a:p>
            <a:pPr lvl="1"/>
            <a:r>
              <a:rPr lang="en-US" dirty="0" smtClean="0"/>
              <a:t>Higher reliability</a:t>
            </a:r>
          </a:p>
          <a:p>
            <a:r>
              <a:rPr lang="en-US" dirty="0" smtClean="0"/>
              <a:t>EOSC-hub is open for partnership with provider consortia</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37</a:t>
            </a:fld>
            <a:endParaRPr lang="en-US" dirty="0"/>
          </a:p>
        </p:txBody>
      </p:sp>
      <p:sp>
        <p:nvSpPr>
          <p:cNvPr id="6" name="Title 5"/>
          <p:cNvSpPr>
            <a:spLocks noGrp="1"/>
          </p:cNvSpPr>
          <p:nvPr>
            <p:ph type="title"/>
          </p:nvPr>
        </p:nvSpPr>
        <p:spPr/>
        <p:txBody>
          <a:bodyPr>
            <a:normAutofit fontScale="90000"/>
          </a:bodyPr>
          <a:lstStyle/>
          <a:p>
            <a:r>
              <a:rPr lang="en-US" dirty="0" smtClean="0"/>
              <a:t>Summary</a:t>
            </a:r>
            <a:endParaRPr lang="en-US" dirty="0"/>
          </a:p>
        </p:txBody>
      </p:sp>
    </p:spTree>
    <p:extLst>
      <p:ext uri="{BB962C8B-B14F-4D97-AF65-F5344CB8AC3E}">
        <p14:creationId xmlns:p14="http://schemas.microsoft.com/office/powerpoint/2010/main" val="186496035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51984" y="116632"/>
            <a:ext cx="6189314" cy="2954655"/>
          </a:xfrm>
          <a:prstGeom prst="rect">
            <a:avLst/>
          </a:prstGeom>
          <a:noFill/>
        </p:spPr>
        <p:txBody>
          <a:bodyPr wrap="none" rtlCol="0">
            <a:spAutoFit/>
          </a:bodyPr>
          <a:lstStyle/>
          <a:p>
            <a:pPr algn="r"/>
            <a:r>
              <a:rPr lang="en-US" sz="3200" b="1" dirty="0" smtClean="0">
                <a:solidFill>
                  <a:schemeClr val="accent6">
                    <a:lumMod val="50000"/>
                  </a:schemeClr>
                </a:solidFill>
              </a:rPr>
              <a:t>EOSC Stakeholders Forum</a:t>
            </a:r>
          </a:p>
          <a:p>
            <a:pPr algn="r"/>
            <a:r>
              <a:rPr lang="en-US" sz="3200" b="1" dirty="0" smtClean="0">
                <a:solidFill>
                  <a:schemeClr val="accent6">
                    <a:lumMod val="50000"/>
                  </a:schemeClr>
                </a:solidFill>
              </a:rPr>
              <a:t>Vienna, 21-22/Nov</a:t>
            </a:r>
          </a:p>
          <a:p>
            <a:pPr algn="r"/>
            <a:r>
              <a:rPr lang="en-US" b="1" dirty="0">
                <a:solidFill>
                  <a:schemeClr val="accent6">
                    <a:lumMod val="50000"/>
                  </a:schemeClr>
                </a:solidFill>
              </a:rPr>
              <a:t>https://</a:t>
            </a:r>
            <a:r>
              <a:rPr lang="en-US" b="1" dirty="0" err="1">
                <a:solidFill>
                  <a:schemeClr val="accent6">
                    <a:lumMod val="50000"/>
                  </a:schemeClr>
                </a:solidFill>
              </a:rPr>
              <a:t>eoscpilot.eu</a:t>
            </a:r>
            <a:r>
              <a:rPr lang="en-US" b="1" dirty="0">
                <a:solidFill>
                  <a:schemeClr val="accent6">
                    <a:lumMod val="50000"/>
                  </a:schemeClr>
                </a:solidFill>
              </a:rPr>
              <a:t>/events/second-</a:t>
            </a:r>
            <a:r>
              <a:rPr lang="en-US" b="1" dirty="0" err="1">
                <a:solidFill>
                  <a:schemeClr val="accent6">
                    <a:lumMod val="50000"/>
                  </a:schemeClr>
                </a:solidFill>
              </a:rPr>
              <a:t>eosc</a:t>
            </a:r>
            <a:r>
              <a:rPr lang="en-US" b="1" dirty="0">
                <a:solidFill>
                  <a:schemeClr val="accent6">
                    <a:lumMod val="50000"/>
                  </a:schemeClr>
                </a:solidFill>
              </a:rPr>
              <a:t>-stakeholders-forum</a:t>
            </a:r>
            <a:r>
              <a:rPr lang="en-US" b="1" dirty="0" smtClean="0">
                <a:solidFill>
                  <a:schemeClr val="accent6">
                    <a:lumMod val="50000"/>
                  </a:schemeClr>
                </a:solidFill>
              </a:rPr>
              <a:t/>
            </a:r>
            <a:br>
              <a:rPr lang="en-US" b="1" dirty="0" smtClean="0">
                <a:solidFill>
                  <a:schemeClr val="accent6">
                    <a:lumMod val="50000"/>
                  </a:schemeClr>
                </a:solidFill>
              </a:rPr>
            </a:br>
            <a:endParaRPr lang="en-US" sz="800" b="1" dirty="0" smtClean="0">
              <a:solidFill>
                <a:schemeClr val="accent6">
                  <a:lumMod val="50000"/>
                </a:schemeClr>
              </a:solidFill>
            </a:endParaRPr>
          </a:p>
          <a:p>
            <a:pPr algn="r"/>
            <a:r>
              <a:rPr lang="en-US" sz="3200" b="1" dirty="0" smtClean="0">
                <a:solidFill>
                  <a:schemeClr val="accent6">
                    <a:lumMod val="50000"/>
                  </a:schemeClr>
                </a:solidFill>
              </a:rPr>
              <a:t/>
            </a:r>
            <a:br>
              <a:rPr lang="en-US" sz="3200" b="1" dirty="0" smtClean="0">
                <a:solidFill>
                  <a:schemeClr val="accent6">
                    <a:lumMod val="50000"/>
                  </a:schemeClr>
                </a:solidFill>
              </a:rPr>
            </a:br>
            <a:r>
              <a:rPr lang="en-US" sz="3200" b="1" dirty="0" smtClean="0">
                <a:solidFill>
                  <a:schemeClr val="accent6">
                    <a:lumMod val="50000"/>
                  </a:schemeClr>
                </a:solidFill>
              </a:rPr>
              <a:t>EOSC Launch event</a:t>
            </a:r>
          </a:p>
          <a:p>
            <a:pPr algn="r"/>
            <a:r>
              <a:rPr lang="en-US" sz="3200" b="1" dirty="0" smtClean="0">
                <a:solidFill>
                  <a:schemeClr val="accent6">
                    <a:lumMod val="50000"/>
                  </a:schemeClr>
                </a:solidFill>
              </a:rPr>
              <a:t>Vienna, 23/Nov/2018</a:t>
            </a:r>
            <a:endParaRPr lang="en-US" sz="3200" b="1" dirty="0">
              <a:solidFill>
                <a:schemeClr val="accent6">
                  <a:lumMod val="50000"/>
                </a:schemeClr>
              </a:solidFill>
            </a:endParaRPr>
          </a:p>
        </p:txBody>
      </p:sp>
      <p:sp>
        <p:nvSpPr>
          <p:cNvPr id="3" name="TextBox 2"/>
          <p:cNvSpPr txBox="1"/>
          <p:nvPr/>
        </p:nvSpPr>
        <p:spPr>
          <a:xfrm>
            <a:off x="2495600" y="5301208"/>
            <a:ext cx="7270215" cy="523220"/>
          </a:xfrm>
          <a:prstGeom prst="rect">
            <a:avLst/>
          </a:prstGeom>
          <a:noFill/>
        </p:spPr>
        <p:txBody>
          <a:bodyPr wrap="none" rtlCol="0">
            <a:spAutoFit/>
          </a:bodyPr>
          <a:lstStyle/>
          <a:p>
            <a:r>
              <a:rPr lang="en-US" sz="2800" dirty="0" smtClean="0"/>
              <a:t>Slides are available at </a:t>
            </a:r>
            <a:r>
              <a:rPr lang="en-US" sz="2800" dirty="0" smtClean="0">
                <a:hlinkClick r:id="rId2"/>
              </a:rPr>
              <a:t>http://go.egi.eu/miuf2018</a:t>
            </a:r>
            <a:r>
              <a:rPr lang="en-US" sz="2800" dirty="0" smtClean="0"/>
              <a:t> </a:t>
            </a:r>
            <a:endParaRPr lang="en-US" sz="2800" dirty="0"/>
          </a:p>
        </p:txBody>
      </p:sp>
    </p:spTree>
    <p:extLst>
      <p:ext uri="{BB962C8B-B14F-4D97-AF65-F5344CB8AC3E}">
        <p14:creationId xmlns:p14="http://schemas.microsoft.com/office/powerpoint/2010/main" val="107154876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EXTRA SLIDES</a:t>
            </a:r>
            <a:endParaRPr lang="en-US" dirty="0"/>
          </a:p>
        </p:txBody>
      </p:sp>
      <p:sp>
        <p:nvSpPr>
          <p:cNvPr id="9" name="Content Placeholder 8"/>
          <p:cNvSpPr>
            <a:spLocks noGrp="1"/>
          </p:cNvSpPr>
          <p:nvPr>
            <p:ph idx="10"/>
          </p:nvPr>
        </p:nvSpPr>
        <p:spPr/>
        <p:txBody>
          <a:bodyPr>
            <a:normAutofit lnSpcReduction="10000"/>
          </a:bodyPr>
          <a:lstStyle/>
          <a:p>
            <a:endParaRPr lang="en-US"/>
          </a:p>
        </p:txBody>
      </p:sp>
      <p:sp>
        <p:nvSpPr>
          <p:cNvPr id="7" name="Title 6"/>
          <p:cNvSpPr>
            <a:spLocks noGrp="1"/>
          </p:cNvSpPr>
          <p:nvPr>
            <p:ph type="title"/>
          </p:nvPr>
        </p:nvSpPr>
        <p:spPr/>
        <p:txBody>
          <a:bodyPr>
            <a:normAutofit fontScale="90000"/>
          </a:bodyPr>
          <a:lstStyle/>
          <a:p>
            <a:endParaRPr lang="en-US"/>
          </a:p>
        </p:txBody>
      </p:sp>
      <p:sp>
        <p:nvSpPr>
          <p:cNvPr id="3" name="Date Placeholder 2"/>
          <p:cNvSpPr>
            <a:spLocks noGrp="1"/>
          </p:cNvSpPr>
          <p:nvPr>
            <p:ph type="dt" sz="half" idx="4294967295"/>
          </p:nvPr>
        </p:nvSpPr>
        <p:spPr>
          <a:xfrm>
            <a:off x="0" y="6381750"/>
            <a:ext cx="2844800" cy="287338"/>
          </a:xfrm>
          <a:prstGeom prst="rect">
            <a:avLst/>
          </a:prstGeom>
        </p:spPr>
        <p:txBody>
          <a:bodyPr/>
          <a:lstStyle/>
          <a:p>
            <a:r>
              <a:rPr lang="en-US" smtClean="0"/>
              <a:t>10/10/2018</a:t>
            </a:r>
            <a:endParaRPr lang="en-US" dirty="0"/>
          </a:p>
        </p:txBody>
      </p:sp>
      <p:sp>
        <p:nvSpPr>
          <p:cNvPr id="4" name="Footer Placeholder 3"/>
          <p:cNvSpPr>
            <a:spLocks noGrp="1"/>
          </p:cNvSpPr>
          <p:nvPr>
            <p:ph type="ftr" sz="quarter" idx="4294967295"/>
          </p:nvPr>
        </p:nvSpPr>
        <p:spPr>
          <a:xfrm>
            <a:off x="0" y="6381750"/>
            <a:ext cx="3860800" cy="287338"/>
          </a:xfrm>
          <a:prstGeom prst="rect">
            <a:avLst/>
          </a:prstGeom>
        </p:spPr>
        <p:txBody>
          <a:bodyPr>
            <a:normAutofit fontScale="85000" lnSpcReduction="20000"/>
          </a:bodyPr>
          <a:lstStyle/>
          <a:p>
            <a:r>
              <a:rPr lang="en-US" smtClean="0"/>
              <a:t>DI4R</a:t>
            </a:r>
            <a:endParaRPr lang="en-US" dirty="0"/>
          </a:p>
        </p:txBody>
      </p:sp>
      <p:sp>
        <p:nvSpPr>
          <p:cNvPr id="5" name="Slide Number Placeholder 4"/>
          <p:cNvSpPr>
            <a:spLocks noGrp="1"/>
          </p:cNvSpPr>
          <p:nvPr>
            <p:ph type="sldNum" sz="quarter" idx="4294967295"/>
          </p:nvPr>
        </p:nvSpPr>
        <p:spPr>
          <a:xfrm>
            <a:off x="9072564" y="6381750"/>
            <a:ext cx="3119437" cy="287338"/>
          </a:xfrm>
          <a:prstGeom prst="rect">
            <a:avLst/>
          </a:prstGeom>
        </p:spPr>
        <p:txBody>
          <a:bodyPr/>
          <a:lstStyle/>
          <a:p>
            <a:fld id="{B6F15528-21DE-4FAA-801E-634DDDAF4B2B}" type="slidenum">
              <a:rPr lang="en-US" smtClean="0"/>
              <a:pPr/>
              <a:t>39</a:t>
            </a:fld>
            <a:endParaRPr lang="en-US" dirty="0"/>
          </a:p>
        </p:txBody>
      </p:sp>
    </p:spTree>
    <p:extLst>
      <p:ext uri="{BB962C8B-B14F-4D97-AF65-F5344CB8AC3E}">
        <p14:creationId xmlns:p14="http://schemas.microsoft.com/office/powerpoint/2010/main" val="36503824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xmlns="" id="{53A923E5-3980-4E68-B770-7C0B3391D5EC}"/>
              </a:ext>
            </a:extLst>
          </p:cNvPr>
          <p:cNvSpPr>
            <a:spLocks noGrp="1"/>
          </p:cNvSpPr>
          <p:nvPr>
            <p:ph type="sldNum" sz="quarter" idx="12"/>
          </p:nvPr>
        </p:nvSpPr>
        <p:spPr/>
        <p:txBody>
          <a:bodyPr/>
          <a:lstStyle/>
          <a:p>
            <a:fld id="{B6F15528-21DE-4FAA-801E-634DDDAF4B2B}" type="slidenum">
              <a:rPr lang="en-US" smtClean="0"/>
              <a:pPr/>
              <a:t>4</a:t>
            </a:fld>
            <a:endParaRPr lang="en-US"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7897" y="2132856"/>
            <a:ext cx="3880355" cy="3096344"/>
          </a:xfrm>
          <a:prstGeom prst="rect">
            <a:avLst/>
          </a:prstGeom>
        </p:spPr>
      </p:pic>
      <p:sp>
        <p:nvSpPr>
          <p:cNvPr id="9" name="Title 3"/>
          <p:cNvSpPr txBox="1">
            <a:spLocks/>
          </p:cNvSpPr>
          <p:nvPr/>
        </p:nvSpPr>
        <p:spPr>
          <a:xfrm>
            <a:off x="1991544" y="620688"/>
            <a:ext cx="5472608"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sp>
        <p:nvSpPr>
          <p:cNvPr id="10" name="Content Placeholder 4"/>
          <p:cNvSpPr txBox="1">
            <a:spLocks/>
          </p:cNvSpPr>
          <p:nvPr/>
        </p:nvSpPr>
        <p:spPr>
          <a:xfrm>
            <a:off x="623392" y="105177"/>
            <a:ext cx="10585176" cy="4525963"/>
          </a:xfrm>
          <a:prstGeom prst="rect">
            <a:avLst/>
          </a:prstGeom>
        </p:spPr>
        <p:txBody>
          <a:bodyPr>
            <a:normAutofit/>
          </a:bodyPr>
          <a:lstStyle>
            <a:lvl1pPr marL="257175" indent="-257175" algn="l" defTabSz="342900" rtl="0" eaLnBrk="1" latinLnBrk="0" hangingPunct="1">
              <a:spcBef>
                <a:spcPct val="20000"/>
              </a:spcBef>
              <a:buSzPct val="100000"/>
              <a:buFontTx/>
              <a:buBlip>
                <a:blip r:embed="rId3"/>
              </a:buBlip>
              <a:defRPr lang="en-GB" sz="2800" b="0" i="0" kern="1200" noProof="0" dirty="0" smtClean="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lang="en-GB" sz="2600" b="0" i="0" kern="1200" noProof="0" dirty="0" smtClean="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lang="en-GB" sz="2400" b="0" i="0" kern="1200" noProof="0" dirty="0" smtClean="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lang="en-GB" sz="2800" b="0" i="0" kern="1200" noProof="0" dirty="0" smtClean="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3600" dirty="0"/>
              <a:t>The project creates </a:t>
            </a:r>
            <a:r>
              <a:rPr lang="en-US" sz="3600" b="1" dirty="0">
                <a:solidFill>
                  <a:srgbClr val="B5892D"/>
                </a:solidFill>
              </a:rPr>
              <a:t>EOSC Hub</a:t>
            </a:r>
            <a:r>
              <a:rPr lang="en-US" sz="3600" b="1" dirty="0">
                <a:solidFill>
                  <a:schemeClr val="tx2"/>
                </a:solidFill>
              </a:rPr>
              <a:t>:</a:t>
            </a:r>
            <a:r>
              <a:rPr lang="en-US" sz="3600" dirty="0"/>
              <a:t> </a:t>
            </a:r>
          </a:p>
          <a:p>
            <a:pPr marL="0" indent="0" algn="ctr">
              <a:buNone/>
            </a:pPr>
            <a:r>
              <a:rPr lang="en-US" sz="3200" dirty="0"/>
              <a:t>a </a:t>
            </a:r>
            <a:r>
              <a:rPr lang="en-US" sz="3200" dirty="0">
                <a:solidFill>
                  <a:srgbClr val="1F497D"/>
                </a:solidFill>
              </a:rPr>
              <a:t>federated</a:t>
            </a:r>
            <a:r>
              <a:rPr lang="en-US" sz="3200" dirty="0"/>
              <a:t> integration and management system for EOSC</a:t>
            </a:r>
          </a:p>
          <a:p>
            <a:pPr marL="0" indent="0" algn="ctr">
              <a:buNone/>
            </a:pPr>
            <a:endParaRPr lang="en-US" sz="3600" dirty="0"/>
          </a:p>
          <a:p>
            <a:pPr marL="0" indent="0" algn="ctr">
              <a:buNone/>
            </a:pPr>
            <a:endParaRPr lang="en-US" sz="3600" dirty="0"/>
          </a:p>
        </p:txBody>
      </p:sp>
      <p:sp>
        <p:nvSpPr>
          <p:cNvPr id="11" name="TextBox 10"/>
          <p:cNvSpPr txBox="1"/>
          <p:nvPr/>
        </p:nvSpPr>
        <p:spPr>
          <a:xfrm>
            <a:off x="2118301" y="1700813"/>
            <a:ext cx="2249507" cy="2031325"/>
          </a:xfrm>
          <a:prstGeom prst="rect">
            <a:avLst/>
          </a:prstGeom>
          <a:noFill/>
        </p:spPr>
        <p:txBody>
          <a:bodyPr wrap="square" rtlCol="0">
            <a:spAutoFit/>
          </a:bodyPr>
          <a:lstStyle/>
          <a:p>
            <a:pPr marL="169863" indent="-169863">
              <a:buFont typeface="Arial"/>
              <a:buChar char="•"/>
            </a:pPr>
            <a:r>
              <a:rPr lang="en-US" dirty="0">
                <a:solidFill>
                  <a:schemeClr val="tx1">
                    <a:lumMod val="50000"/>
                  </a:schemeClr>
                </a:solidFill>
              </a:rPr>
              <a:t>Baseline services (storage, compute, connectivity)</a:t>
            </a:r>
            <a:r>
              <a:rPr lang="is-IS" dirty="0">
                <a:solidFill>
                  <a:schemeClr val="tx1">
                    <a:lumMod val="50000"/>
                  </a:schemeClr>
                </a:solidFill>
              </a:rPr>
              <a:t>…</a:t>
            </a:r>
          </a:p>
          <a:p>
            <a:pPr marL="169863" indent="-169863">
              <a:buFont typeface="Arial"/>
              <a:buChar char="•"/>
            </a:pPr>
            <a:r>
              <a:rPr lang="en-US" dirty="0" smtClean="0">
                <a:solidFill>
                  <a:schemeClr val="tx1">
                    <a:lumMod val="50000"/>
                  </a:schemeClr>
                </a:solidFill>
              </a:rPr>
              <a:t>Data</a:t>
            </a:r>
            <a:endParaRPr lang="en-US" dirty="0">
              <a:solidFill>
                <a:schemeClr val="tx1">
                  <a:lumMod val="50000"/>
                </a:schemeClr>
              </a:solidFill>
            </a:endParaRPr>
          </a:p>
          <a:p>
            <a:pPr marL="169863" indent="-169863">
              <a:buFont typeface="Arial"/>
              <a:buChar char="•"/>
            </a:pPr>
            <a:r>
              <a:rPr lang="en-US" dirty="0">
                <a:solidFill>
                  <a:schemeClr val="tx1">
                    <a:lumMod val="50000"/>
                  </a:schemeClr>
                </a:solidFill>
              </a:rPr>
              <a:t>Applications &amp; tools</a:t>
            </a:r>
          </a:p>
          <a:p>
            <a:pPr marL="169863" indent="-169863">
              <a:buFont typeface="Arial"/>
              <a:buChar char="•"/>
            </a:pPr>
            <a:r>
              <a:rPr lang="is-IS" dirty="0" smtClean="0">
                <a:solidFill>
                  <a:schemeClr val="tx1">
                    <a:lumMod val="50000"/>
                  </a:schemeClr>
                </a:solidFill>
              </a:rPr>
              <a:t>Support: Training</a:t>
            </a:r>
            <a:r>
              <a:rPr lang="is-IS" dirty="0">
                <a:solidFill>
                  <a:schemeClr val="tx1">
                    <a:lumMod val="50000"/>
                  </a:schemeClr>
                </a:solidFill>
              </a:rPr>
              <a:t>, consultants</a:t>
            </a:r>
            <a:endParaRPr lang="en-US" dirty="0">
              <a:solidFill>
                <a:schemeClr val="tx1">
                  <a:lumMod val="50000"/>
                </a:schemeClr>
              </a:solidFill>
            </a:endParaRPr>
          </a:p>
        </p:txBody>
      </p:sp>
      <p:sp>
        <p:nvSpPr>
          <p:cNvPr id="12" name="TextBox 11"/>
          <p:cNvSpPr txBox="1"/>
          <p:nvPr/>
        </p:nvSpPr>
        <p:spPr>
          <a:xfrm>
            <a:off x="8309228" y="2060848"/>
            <a:ext cx="1531188" cy="1477328"/>
          </a:xfrm>
          <a:prstGeom prst="rect">
            <a:avLst/>
          </a:prstGeom>
          <a:noFill/>
        </p:spPr>
        <p:txBody>
          <a:bodyPr wrap="none" rtlCol="0">
            <a:spAutoFit/>
          </a:bodyPr>
          <a:lstStyle/>
          <a:p>
            <a:pPr marL="169863" indent="-169863">
              <a:buFont typeface="Arial"/>
              <a:buChar char="•"/>
            </a:pPr>
            <a:r>
              <a:rPr lang="en-US" dirty="0">
                <a:solidFill>
                  <a:schemeClr val="tx1">
                    <a:lumMod val="50000"/>
                  </a:schemeClr>
                </a:solidFill>
              </a:rPr>
              <a:t>Marketplace</a:t>
            </a:r>
          </a:p>
          <a:p>
            <a:pPr marL="169863" indent="-169863">
              <a:buFont typeface="Arial"/>
              <a:buChar char="•"/>
            </a:pPr>
            <a:r>
              <a:rPr lang="en-US" dirty="0">
                <a:solidFill>
                  <a:schemeClr val="tx1">
                    <a:lumMod val="50000"/>
                  </a:schemeClr>
                </a:solidFill>
              </a:rPr>
              <a:t>AAI</a:t>
            </a:r>
          </a:p>
          <a:p>
            <a:pPr marL="169863" indent="-169863">
              <a:buFont typeface="Arial"/>
              <a:buChar char="•"/>
            </a:pPr>
            <a:r>
              <a:rPr lang="en-US" dirty="0">
                <a:solidFill>
                  <a:schemeClr val="tx1">
                    <a:lumMod val="50000"/>
                  </a:schemeClr>
                </a:solidFill>
              </a:rPr>
              <a:t>Accounting</a:t>
            </a:r>
          </a:p>
          <a:p>
            <a:pPr marL="169863" indent="-169863">
              <a:buFont typeface="Arial"/>
              <a:buChar char="•"/>
            </a:pPr>
            <a:r>
              <a:rPr lang="en-US" dirty="0">
                <a:solidFill>
                  <a:schemeClr val="tx1">
                    <a:lumMod val="50000"/>
                  </a:schemeClr>
                </a:solidFill>
              </a:rPr>
              <a:t>Monitoring</a:t>
            </a:r>
          </a:p>
          <a:p>
            <a:pPr marL="169863" indent="-169863">
              <a:buFont typeface="Arial"/>
              <a:buChar char="•"/>
            </a:pPr>
            <a:r>
              <a:rPr lang="is-IS" dirty="0">
                <a:solidFill>
                  <a:schemeClr val="tx1">
                    <a:lumMod val="50000"/>
                  </a:schemeClr>
                </a:solidFill>
              </a:rPr>
              <a:t>…</a:t>
            </a:r>
          </a:p>
        </p:txBody>
      </p:sp>
      <p:sp>
        <p:nvSpPr>
          <p:cNvPr id="15" name="Rectangular Callout 14"/>
          <p:cNvSpPr/>
          <p:nvPr/>
        </p:nvSpPr>
        <p:spPr>
          <a:xfrm>
            <a:off x="83335" y="1484785"/>
            <a:ext cx="2016732" cy="1224136"/>
          </a:xfrm>
          <a:prstGeom prst="wedgeRectCallout">
            <a:avLst>
              <a:gd name="adj1" fmla="val 54870"/>
              <a:gd name="adj2" fmla="val 64824"/>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a:solidFill>
                  <a:schemeClr val="tx1">
                    <a:lumMod val="50000"/>
                  </a:schemeClr>
                </a:solidFill>
              </a:rPr>
              <a:t>From the consortium AND from </a:t>
            </a:r>
            <a:r>
              <a:rPr lang="is-IS" b="1" dirty="0">
                <a:solidFill>
                  <a:schemeClr val="accent6">
                    <a:lumMod val="50000"/>
                  </a:schemeClr>
                </a:solidFill>
              </a:rPr>
              <a:t>external contributors</a:t>
            </a:r>
            <a:endParaRPr lang="en-US" dirty="0">
              <a:solidFill>
                <a:schemeClr val="accent6">
                  <a:lumMod val="10000"/>
                </a:schemeClr>
              </a:solidFill>
            </a:endParaRPr>
          </a:p>
        </p:txBody>
      </p:sp>
      <p:sp>
        <p:nvSpPr>
          <p:cNvPr id="16" name="TextBox 15"/>
          <p:cNvSpPr txBox="1"/>
          <p:nvPr/>
        </p:nvSpPr>
        <p:spPr>
          <a:xfrm>
            <a:off x="2100064" y="4077077"/>
            <a:ext cx="2555776" cy="2031325"/>
          </a:xfrm>
          <a:prstGeom prst="rect">
            <a:avLst/>
          </a:prstGeom>
          <a:noFill/>
        </p:spPr>
        <p:txBody>
          <a:bodyPr wrap="square" rtlCol="0">
            <a:spAutoFit/>
          </a:bodyPr>
          <a:lstStyle/>
          <a:p>
            <a:pPr marL="169863" indent="-169863">
              <a:buFont typeface="Arial"/>
              <a:buChar char="•"/>
            </a:pPr>
            <a:r>
              <a:rPr lang="en-US" dirty="0">
                <a:solidFill>
                  <a:schemeClr val="tx1">
                    <a:lumMod val="50000"/>
                  </a:schemeClr>
                </a:solidFill>
              </a:rPr>
              <a:t>Lightweight certification of providers</a:t>
            </a:r>
          </a:p>
          <a:p>
            <a:pPr marL="169863" indent="-169863">
              <a:buFont typeface="Arial"/>
              <a:buChar char="•"/>
            </a:pPr>
            <a:r>
              <a:rPr lang="en-US" dirty="0">
                <a:solidFill>
                  <a:schemeClr val="tx1">
                    <a:lumMod val="50000"/>
                  </a:schemeClr>
                </a:solidFill>
              </a:rPr>
              <a:t>SLA negotiation</a:t>
            </a:r>
          </a:p>
          <a:p>
            <a:pPr marL="169863" indent="-169863">
              <a:buFont typeface="Arial"/>
              <a:buChar char="•"/>
            </a:pPr>
            <a:r>
              <a:rPr lang="en-US" dirty="0">
                <a:solidFill>
                  <a:schemeClr val="tx1">
                    <a:lumMod val="50000"/>
                  </a:schemeClr>
                </a:solidFill>
              </a:rPr>
              <a:t>Customer Relationship Management</a:t>
            </a:r>
          </a:p>
          <a:p>
            <a:pPr marL="169863" indent="-169863">
              <a:buFont typeface="Arial"/>
              <a:buChar char="•"/>
            </a:pPr>
            <a:r>
              <a:rPr lang="is-IS" dirty="0">
                <a:solidFill>
                  <a:schemeClr val="tx1">
                    <a:lumMod val="50000"/>
                  </a:schemeClr>
                </a:solidFill>
              </a:rPr>
              <a:t>…</a:t>
            </a:r>
            <a:endParaRPr lang="en-US" dirty="0">
              <a:solidFill>
                <a:schemeClr val="tx1">
                  <a:lumMod val="50000"/>
                </a:schemeClr>
              </a:solidFill>
            </a:endParaRPr>
          </a:p>
        </p:txBody>
      </p:sp>
      <p:sp>
        <p:nvSpPr>
          <p:cNvPr id="18" name="Rectangular Callout 17"/>
          <p:cNvSpPr/>
          <p:nvPr/>
        </p:nvSpPr>
        <p:spPr>
          <a:xfrm>
            <a:off x="5015887" y="5445224"/>
            <a:ext cx="1080119" cy="792088"/>
          </a:xfrm>
          <a:prstGeom prst="wedgeRectCallout">
            <a:avLst>
              <a:gd name="adj1" fmla="val -22266"/>
              <a:gd name="adj2" fmla="val -9802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a:solidFill>
                  <a:schemeClr val="tx1">
                    <a:lumMod val="50000"/>
                  </a:schemeClr>
                </a:solidFill>
              </a:rPr>
              <a:t>Based on </a:t>
            </a:r>
            <a:r>
              <a:rPr lang="is-IS" b="1" dirty="0">
                <a:solidFill>
                  <a:srgbClr val="F27E00"/>
                </a:solidFill>
              </a:rPr>
              <a:t>FitSM</a:t>
            </a:r>
            <a:endParaRPr lang="en-US" dirty="0">
              <a:solidFill>
                <a:schemeClr val="accent6">
                  <a:lumMod val="10000"/>
                </a:schemeClr>
              </a:solidFill>
            </a:endParaRPr>
          </a:p>
        </p:txBody>
      </p:sp>
      <p:sp>
        <p:nvSpPr>
          <p:cNvPr id="20" name="Rectangle 19"/>
          <p:cNvSpPr/>
          <p:nvPr/>
        </p:nvSpPr>
        <p:spPr>
          <a:xfrm>
            <a:off x="8256240" y="3933066"/>
            <a:ext cx="2952328" cy="1754327"/>
          </a:xfrm>
          <a:prstGeom prst="rect">
            <a:avLst/>
          </a:prstGeom>
        </p:spPr>
        <p:txBody>
          <a:bodyPr wrap="square">
            <a:spAutoFit/>
          </a:bodyPr>
          <a:lstStyle/>
          <a:p>
            <a:pPr marL="169863" lvl="2" indent="-130175">
              <a:buFont typeface="Arial"/>
              <a:buChar char="•"/>
            </a:pPr>
            <a:r>
              <a:rPr lang="en-US" dirty="0"/>
              <a:t>Security regulations,</a:t>
            </a:r>
          </a:p>
          <a:p>
            <a:pPr marL="169863" lvl="2" indent="-130175">
              <a:buFont typeface="Arial"/>
              <a:buChar char="•"/>
            </a:pPr>
            <a:r>
              <a:rPr lang="en-US" dirty="0"/>
              <a:t>Compliance to standards,</a:t>
            </a:r>
          </a:p>
          <a:p>
            <a:pPr marL="169863" lvl="2" indent="-130175">
              <a:buFont typeface="Arial"/>
              <a:buChar char="•"/>
            </a:pPr>
            <a:r>
              <a:rPr lang="en-US" dirty="0"/>
              <a:t>Terms of use,</a:t>
            </a:r>
          </a:p>
          <a:p>
            <a:pPr marL="169863" lvl="2" indent="-130175">
              <a:buFont typeface="Arial"/>
              <a:buChar char="•"/>
            </a:pPr>
            <a:r>
              <a:rPr lang="en-US" dirty="0"/>
              <a:t>FAIR implementation guidelines </a:t>
            </a:r>
          </a:p>
          <a:p>
            <a:pPr marL="169863" lvl="2" indent="-130175">
              <a:buFont typeface="Arial"/>
              <a:buChar char="•"/>
            </a:pPr>
            <a:r>
              <a:rPr lang="is-IS" dirty="0"/>
              <a:t>…</a:t>
            </a:r>
            <a:endParaRPr lang="en-US" dirty="0"/>
          </a:p>
        </p:txBody>
      </p:sp>
    </p:spTree>
    <p:extLst>
      <p:ext uri="{BB962C8B-B14F-4D97-AF65-F5344CB8AC3E}">
        <p14:creationId xmlns:p14="http://schemas.microsoft.com/office/powerpoint/2010/main" val="56042231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429"/>
        <p:cNvGrpSpPr/>
        <p:nvPr/>
      </p:nvGrpSpPr>
      <p:grpSpPr>
        <a:xfrm>
          <a:off x="0" y="0"/>
          <a:ext cx="0" cy="0"/>
          <a:chOff x="0" y="0"/>
          <a:chExt cx="0" cy="0"/>
        </a:xfrm>
      </p:grpSpPr>
      <p:sp>
        <p:nvSpPr>
          <p:cNvPr id="430" name="Shape 430"/>
          <p:cNvSpPr txBox="1">
            <a:spLocks noGrp="1"/>
          </p:cNvSpPr>
          <p:nvPr>
            <p:ph type="sldNum" idx="12"/>
          </p:nvPr>
        </p:nvSpPr>
        <p:spPr>
          <a:xfrm>
            <a:off x="11650133" y="6381328"/>
            <a:ext cx="4158720" cy="28803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75" b="0" i="0">
                <a:solidFill>
                  <a:schemeClr val="dk1"/>
                </a:solidFill>
                <a:latin typeface="Calibri"/>
                <a:ea typeface="Calibri"/>
                <a:cs typeface="Calibri"/>
                <a:sym typeface="Calibri"/>
              </a:rPr>
              <a:t>40</a:t>
            </a:fld>
            <a:endParaRPr sz="975" b="0" i="0">
              <a:solidFill>
                <a:schemeClr val="dk1"/>
              </a:solidFill>
              <a:latin typeface="Calibri"/>
              <a:ea typeface="Calibri"/>
              <a:cs typeface="Calibri"/>
              <a:sym typeface="Calibri"/>
            </a:endParaRPr>
          </a:p>
        </p:txBody>
      </p:sp>
      <p:sp>
        <p:nvSpPr>
          <p:cNvPr id="431" name="Shape 431"/>
          <p:cNvSpPr txBox="1">
            <a:spLocks noGrp="1"/>
          </p:cNvSpPr>
          <p:nvPr>
            <p:ph type="body" idx="1"/>
          </p:nvPr>
        </p:nvSpPr>
        <p:spPr>
          <a:xfrm>
            <a:off x="447148" y="1268768"/>
            <a:ext cx="8169133" cy="4855007"/>
          </a:xfrm>
          <a:prstGeom prst="rect">
            <a:avLst/>
          </a:prstGeom>
          <a:noFill/>
          <a:ln>
            <a:noFill/>
          </a:ln>
        </p:spPr>
        <p:txBody>
          <a:bodyPr spcFirstLastPara="1" wrap="square" lIns="91425" tIns="45700" rIns="91425" bIns="45700" anchor="t" anchorCtr="0">
            <a:noAutofit/>
          </a:bodyPr>
          <a:lstStyle/>
          <a:p>
            <a:pPr marL="257175" marR="0" lvl="0" indent="-263525" algn="l" rtl="0">
              <a:spcBef>
                <a:spcPts val="0"/>
              </a:spcBef>
              <a:spcAft>
                <a:spcPts val="0"/>
              </a:spcAft>
              <a:buClr>
                <a:srgbClr val="3C3C3C"/>
              </a:buClr>
              <a:buSzPts val="2900"/>
              <a:buFont typeface="Arial"/>
              <a:buChar char="•"/>
            </a:pPr>
            <a:r>
              <a:rPr lang="en-US" sz="2900" b="0" i="0" u="none" strike="noStrike" cap="none" dirty="0">
                <a:solidFill>
                  <a:srgbClr val="3C3C3C"/>
                </a:solidFill>
                <a:latin typeface="Calibri"/>
                <a:ea typeface="Calibri"/>
                <a:cs typeface="Calibri"/>
                <a:sym typeface="Calibri"/>
              </a:rPr>
              <a:t>European Commission Horizon 2020 </a:t>
            </a:r>
            <a:r>
              <a:rPr lang="en-US" sz="2900" b="0" i="0" u="none" strike="noStrike" cap="none" dirty="0" err="1">
                <a:solidFill>
                  <a:srgbClr val="3C3C3C"/>
                </a:solidFill>
                <a:latin typeface="Calibri"/>
                <a:ea typeface="Calibri"/>
                <a:cs typeface="Calibri"/>
                <a:sym typeface="Calibri"/>
              </a:rPr>
              <a:t>Programme</a:t>
            </a:r>
            <a:endParaRPr sz="2900" b="0" i="0" u="none" strike="noStrike" cap="none" dirty="0">
              <a:solidFill>
                <a:srgbClr val="3C3C3C"/>
              </a:solidFill>
              <a:latin typeface="Calibri"/>
              <a:ea typeface="Calibri"/>
              <a:cs typeface="Calibri"/>
              <a:sym typeface="Calibri"/>
            </a:endParaRPr>
          </a:p>
          <a:p>
            <a:pPr marL="257175" marR="0" lvl="0" indent="-263525" algn="l" rtl="0">
              <a:spcBef>
                <a:spcPts val="560"/>
              </a:spcBef>
              <a:spcAft>
                <a:spcPts val="0"/>
              </a:spcAft>
              <a:buClr>
                <a:srgbClr val="3C3C3C"/>
              </a:buClr>
              <a:buSzPts val="2900"/>
              <a:buFont typeface="Arial"/>
              <a:buChar char="•"/>
            </a:pPr>
            <a:r>
              <a:rPr lang="en-US" sz="2900" b="0" i="0" u="none" strike="noStrike" cap="none" dirty="0">
                <a:solidFill>
                  <a:srgbClr val="3C3C3C"/>
                </a:solidFill>
                <a:latin typeface="Calibri"/>
                <a:ea typeface="Calibri"/>
                <a:cs typeface="Calibri"/>
                <a:sym typeface="Calibri"/>
              </a:rPr>
              <a:t>100 Partners, 76 beneficiaries (75 funded)</a:t>
            </a:r>
          </a:p>
          <a:p>
            <a:pPr marL="714375" lvl="1" indent="-263525">
              <a:spcBef>
                <a:spcPts val="560"/>
              </a:spcBef>
              <a:buSzPts val="2900"/>
              <a:buFont typeface="Arial"/>
              <a:buChar char="•"/>
            </a:pPr>
            <a:r>
              <a:rPr lang="en-US" sz="2700" dirty="0">
                <a:hlinkClick r:id="rId3"/>
              </a:rPr>
              <a:t>https://www.eosc-hub.eu/</a:t>
            </a:r>
            <a:r>
              <a:rPr lang="en-US" sz="2700" dirty="0" smtClean="0">
                <a:hlinkClick r:id="rId3"/>
              </a:rPr>
              <a:t>partners</a:t>
            </a:r>
            <a:endParaRPr lang="en-US" sz="2700" dirty="0"/>
          </a:p>
          <a:p>
            <a:pPr marL="257175" indent="-263525">
              <a:buSzPts val="2900"/>
            </a:pPr>
            <a:r>
              <a:rPr lang="en-US" sz="2900" b="0" i="0" u="none" strike="noStrike" cap="none" dirty="0" smtClean="0">
                <a:solidFill>
                  <a:srgbClr val="3C3C3C"/>
                </a:solidFill>
                <a:latin typeface="Calibri"/>
                <a:ea typeface="Calibri"/>
                <a:cs typeface="Calibri"/>
                <a:sym typeface="Calibri"/>
              </a:rPr>
              <a:t>Budget</a:t>
            </a:r>
            <a:r>
              <a:rPr lang="en-US" sz="2900" b="0" i="0" u="none" strike="noStrike" cap="none" dirty="0">
                <a:solidFill>
                  <a:srgbClr val="3C3C3C"/>
                </a:solidFill>
                <a:latin typeface="Calibri"/>
                <a:ea typeface="Calibri"/>
                <a:cs typeface="Calibri"/>
                <a:sym typeface="Calibri"/>
              </a:rPr>
              <a:t>: €33,331,18, contributed by:</a:t>
            </a:r>
            <a:endParaRPr sz="3100" dirty="0"/>
          </a:p>
          <a:p>
            <a:pPr marL="857250" marR="0" lvl="2" indent="-177800" algn="l" rtl="0">
              <a:spcBef>
                <a:spcPts val="440"/>
              </a:spcBef>
              <a:spcAft>
                <a:spcPts val="0"/>
              </a:spcAft>
              <a:buClr>
                <a:srgbClr val="3C3C3C"/>
              </a:buClr>
              <a:buSzPts val="1860"/>
              <a:buFont typeface="Noto Sans Symbols"/>
              <a:buChar char="▪"/>
            </a:pPr>
            <a:r>
              <a:rPr lang="en-US" sz="2300" b="0" i="0" u="none" strike="noStrike" cap="none" dirty="0">
                <a:solidFill>
                  <a:srgbClr val="3C3C3C"/>
                </a:solidFill>
                <a:latin typeface="Calibri"/>
                <a:ea typeface="Calibri"/>
                <a:cs typeface="Calibri"/>
                <a:sym typeface="Calibri"/>
              </a:rPr>
              <a:t>European Commission: €30,000,000</a:t>
            </a:r>
            <a:endParaRPr sz="2500" dirty="0"/>
          </a:p>
          <a:p>
            <a:pPr marL="857250" marR="0" lvl="2" indent="-177800" algn="l" rtl="0">
              <a:spcBef>
                <a:spcPts val="440"/>
              </a:spcBef>
              <a:spcAft>
                <a:spcPts val="0"/>
              </a:spcAft>
              <a:buClr>
                <a:srgbClr val="3C3C3C"/>
              </a:buClr>
              <a:buSzPts val="1860"/>
              <a:buFont typeface="Noto Sans Symbols"/>
              <a:buChar char="▪"/>
            </a:pPr>
            <a:r>
              <a:rPr lang="en-US" sz="2300" b="0" i="0" u="none" strike="noStrike" cap="none" dirty="0">
                <a:solidFill>
                  <a:srgbClr val="3C3C3C"/>
                </a:solidFill>
                <a:latin typeface="Calibri"/>
                <a:ea typeface="Calibri"/>
                <a:cs typeface="Calibri"/>
                <a:sym typeface="Calibri"/>
              </a:rPr>
              <a:t>EGI Foundation and its participants: €2,155,540 </a:t>
            </a:r>
            <a:endParaRPr sz="2500" dirty="0"/>
          </a:p>
          <a:p>
            <a:pPr marL="857250" marR="0" lvl="2" indent="-177800" algn="l" rtl="0">
              <a:spcBef>
                <a:spcPts val="480"/>
              </a:spcBef>
              <a:spcAft>
                <a:spcPts val="0"/>
              </a:spcAft>
              <a:buClr>
                <a:srgbClr val="3C3C3C"/>
              </a:buClr>
              <a:buSzPts val="2020"/>
              <a:buFont typeface="Noto Sans Symbols"/>
              <a:buChar char="▪"/>
            </a:pPr>
            <a:r>
              <a:rPr lang="en-US" sz="2500" b="0" i="0" u="none" strike="noStrike" cap="none" dirty="0">
                <a:solidFill>
                  <a:srgbClr val="3C3C3C"/>
                </a:solidFill>
                <a:latin typeface="Calibri"/>
                <a:ea typeface="Calibri"/>
                <a:cs typeface="Calibri"/>
                <a:sym typeface="Calibri"/>
              </a:rPr>
              <a:t>EGI participants: €1,221,094 </a:t>
            </a:r>
          </a:p>
          <a:p>
            <a:pPr marL="257175" marR="0" lvl="0" indent="-263525" algn="l" rtl="0">
              <a:spcBef>
                <a:spcPts val="560"/>
              </a:spcBef>
              <a:spcAft>
                <a:spcPts val="0"/>
              </a:spcAft>
              <a:buClr>
                <a:srgbClr val="3C3C3C"/>
              </a:buClr>
              <a:buSzPts val="2900"/>
              <a:buFont typeface="Arial"/>
              <a:buChar char="•"/>
            </a:pPr>
            <a:r>
              <a:rPr lang="en-US" sz="2900" b="0" i="0" u="none" strike="noStrike" cap="none" dirty="0">
                <a:solidFill>
                  <a:srgbClr val="3C3C3C"/>
                </a:solidFill>
                <a:latin typeface="Calibri"/>
                <a:ea typeface="Calibri"/>
                <a:cs typeface="Calibri"/>
                <a:sym typeface="Calibri"/>
              </a:rPr>
              <a:t>36 months: Jan 2018 – Dec 2020</a:t>
            </a:r>
            <a:endParaRPr sz="2900" dirty="0"/>
          </a:p>
        </p:txBody>
      </p:sp>
      <p:sp>
        <p:nvSpPr>
          <p:cNvPr id="432" name="Shape 432"/>
          <p:cNvSpPr txBox="1">
            <a:spLocks noGrp="1"/>
          </p:cNvSpPr>
          <p:nvPr>
            <p:ph type="body" idx="2"/>
          </p:nvPr>
        </p:nvSpPr>
        <p:spPr>
          <a:xfrm>
            <a:off x="3302248" y="318300"/>
            <a:ext cx="8805000" cy="82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C3046"/>
              </a:buClr>
              <a:buSzPts val="3200"/>
              <a:buFont typeface="Arial"/>
              <a:buNone/>
            </a:pPr>
            <a:r>
              <a:rPr lang="en-US"/>
              <a:t>The </a:t>
            </a:r>
            <a:r>
              <a:rPr lang="en-US" sz="3200" b="1" i="0" u="none" strike="noStrike" cap="none">
                <a:solidFill>
                  <a:srgbClr val="1C3046"/>
                </a:solidFill>
                <a:latin typeface="Calibri"/>
                <a:ea typeface="Calibri"/>
                <a:cs typeface="Calibri"/>
                <a:sym typeface="Calibri"/>
              </a:rPr>
              <a:t>Project </a:t>
            </a:r>
            <a:r>
              <a:rPr lang="en-US"/>
              <a:t>in numbers</a:t>
            </a:r>
            <a:endParaRPr/>
          </a:p>
        </p:txBody>
      </p:sp>
      <p:sp>
        <p:nvSpPr>
          <p:cNvPr id="433" name="Shape 433"/>
          <p:cNvSpPr txBox="1">
            <a:spLocks noGrp="1"/>
          </p:cNvSpPr>
          <p:nvPr>
            <p:ph type="dt" idx="10"/>
          </p:nvPr>
        </p:nvSpPr>
        <p:spPr>
          <a:xfrm>
            <a:off x="335363" y="6381328"/>
            <a:ext cx="2844900" cy="28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10/10/2018</a:t>
            </a:r>
            <a:endParaRPr sz="950" b="0" i="0" u="none" strike="noStrike" cap="none">
              <a:solidFill>
                <a:srgbClr val="3C3C3C"/>
              </a:solidFill>
              <a:latin typeface="Calibri"/>
              <a:ea typeface="Calibri"/>
              <a:cs typeface="Calibri"/>
              <a:sym typeface="Calibri"/>
            </a:endParaRPr>
          </a:p>
        </p:txBody>
      </p:sp>
    </p:spTree>
    <p:extLst>
      <p:ext uri="{BB962C8B-B14F-4D97-AF65-F5344CB8AC3E}">
        <p14:creationId xmlns:p14="http://schemas.microsoft.com/office/powerpoint/2010/main" val="14159387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10/10/2018</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41</a:t>
            </a:fld>
            <a:endParaRPr lang="en-US" dirty="0"/>
          </a:p>
        </p:txBody>
      </p:sp>
      <p:sp>
        <p:nvSpPr>
          <p:cNvPr id="2" name="Title 1">
            <a:extLst>
              <a:ext uri="{FF2B5EF4-FFF2-40B4-BE49-F238E27FC236}">
                <a16:creationId xmlns:a16="http://schemas.microsoft.com/office/drawing/2014/main" xmlns="" id="{C2AB75ED-DEA9-BF43-ACD7-4340F1B02F65}"/>
              </a:ext>
            </a:extLst>
          </p:cNvPr>
          <p:cNvSpPr>
            <a:spLocks noGrp="1"/>
          </p:cNvSpPr>
          <p:nvPr>
            <p:ph type="title"/>
          </p:nvPr>
        </p:nvSpPr>
        <p:spPr/>
        <p:txBody>
          <a:bodyPr>
            <a:normAutofit fontScale="90000"/>
          </a:bodyPr>
          <a:lstStyle/>
          <a:p>
            <a:r>
              <a:rPr lang="en-GB" dirty="0"/>
              <a:t>Work packages</a:t>
            </a:r>
            <a:br>
              <a:rPr lang="en-GB" dirty="0"/>
            </a:br>
            <a:endParaRPr lang="en-US" dirty="0"/>
          </a:p>
        </p:txBody>
      </p:sp>
      <p:pic>
        <p:nvPicPr>
          <p:cNvPr id="6" name="Picture 5" descr="Screen Shot 2018-01-09 at 08.09.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760" y="980728"/>
            <a:ext cx="8763000" cy="4813300"/>
          </a:xfrm>
          <a:prstGeom prst="rect">
            <a:avLst/>
          </a:prstGeom>
        </p:spPr>
      </p:pic>
      <p:sp>
        <p:nvSpPr>
          <p:cNvPr id="9" name="Striped Right Arrow 8">
            <a:extLst>
              <a:ext uri="{FF2B5EF4-FFF2-40B4-BE49-F238E27FC236}">
                <a16:creationId xmlns:a16="http://schemas.microsoft.com/office/drawing/2014/main" xmlns="" id="{87743B22-19A6-EB49-B7DC-F7092510B286}"/>
              </a:ext>
            </a:extLst>
          </p:cNvPr>
          <p:cNvSpPr/>
          <p:nvPr/>
        </p:nvSpPr>
        <p:spPr>
          <a:xfrm>
            <a:off x="1869580" y="5819140"/>
            <a:ext cx="8539360" cy="504056"/>
          </a:xfrm>
          <a:prstGeom prst="striped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xmlns="" id="{66821796-ED37-8041-97ED-ACA4D4D1F3DC}"/>
              </a:ext>
            </a:extLst>
          </p:cNvPr>
          <p:cNvSpPr>
            <a:spLocks noGrp="1"/>
          </p:cNvSpPr>
          <p:nvPr>
            <p:ph type="ftr" sz="quarter" idx="11"/>
          </p:nvPr>
        </p:nvSpPr>
        <p:spPr/>
        <p:txBody>
          <a:bodyPr>
            <a:normAutofit fontScale="77500" lnSpcReduction="20000"/>
          </a:bodyPr>
          <a:lstStyle/>
          <a:p>
            <a:r>
              <a:rPr lang="en-US"/>
              <a:t>DI4R</a:t>
            </a:r>
            <a:endParaRPr lang="en-US" dirty="0"/>
          </a:p>
        </p:txBody>
      </p:sp>
    </p:spTree>
    <p:extLst>
      <p:ext uri="{BB962C8B-B14F-4D97-AF65-F5344CB8AC3E}">
        <p14:creationId xmlns:p14="http://schemas.microsoft.com/office/powerpoint/2010/main" val="7219594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10/10/2018</a:t>
            </a:r>
            <a:endParaRPr lang="en-US" dirty="0"/>
          </a:p>
        </p:txBody>
      </p:sp>
      <p:sp>
        <p:nvSpPr>
          <p:cNvPr id="2" name="Footer Placeholder 1">
            <a:extLst>
              <a:ext uri="{FF2B5EF4-FFF2-40B4-BE49-F238E27FC236}">
                <a16:creationId xmlns:a16="http://schemas.microsoft.com/office/drawing/2014/main" xmlns="" id="{A443AFC6-1E6B-1F42-80D1-EE1FAC22908B}"/>
              </a:ext>
            </a:extLst>
          </p:cNvPr>
          <p:cNvSpPr>
            <a:spLocks noGrp="1"/>
          </p:cNvSpPr>
          <p:nvPr>
            <p:ph type="ftr" sz="quarter" idx="11"/>
          </p:nvPr>
        </p:nvSpPr>
        <p:spPr/>
        <p:txBody>
          <a:bodyPr>
            <a:normAutofit fontScale="77500" lnSpcReduction="20000"/>
          </a:bodyPr>
          <a:lstStyle/>
          <a:p>
            <a:r>
              <a:rPr lang="en-US"/>
              <a:t>DI4R</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42</a:t>
            </a:fld>
            <a:endParaRPr lang="en-US" dirty="0"/>
          </a:p>
        </p:txBody>
      </p:sp>
      <p:sp>
        <p:nvSpPr>
          <p:cNvPr id="9" name="Title 8">
            <a:extLst>
              <a:ext uri="{FF2B5EF4-FFF2-40B4-BE49-F238E27FC236}">
                <a16:creationId xmlns:a16="http://schemas.microsoft.com/office/drawing/2014/main" xmlns="" id="{D3E755A1-8648-8349-AE6C-FBAD3F83BF81}"/>
              </a:ext>
            </a:extLst>
          </p:cNvPr>
          <p:cNvSpPr>
            <a:spLocks noGrp="1"/>
          </p:cNvSpPr>
          <p:nvPr>
            <p:ph type="title"/>
          </p:nvPr>
        </p:nvSpPr>
        <p:spPr/>
        <p:txBody>
          <a:bodyPr>
            <a:normAutofit fontScale="90000"/>
          </a:bodyPr>
          <a:lstStyle/>
          <a:p>
            <a:r>
              <a:rPr lang="en-US" dirty="0"/>
              <a:t>Services by area</a:t>
            </a:r>
            <a:br>
              <a:rPr lang="en-US" dirty="0"/>
            </a:br>
            <a:endParaRPr lang="en-US" dirty="0"/>
          </a:p>
        </p:txBody>
      </p:sp>
      <p:sp>
        <p:nvSpPr>
          <p:cNvPr id="7" name="Title 3"/>
          <p:cNvSpPr txBox="1">
            <a:spLocks/>
          </p:cNvSpPr>
          <p:nvPr/>
        </p:nvSpPr>
        <p:spPr>
          <a:xfrm>
            <a:off x="1991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graphicFrame>
        <p:nvGraphicFramePr>
          <p:cNvPr id="8" name="Diagram 7"/>
          <p:cNvGraphicFramePr/>
          <p:nvPr>
            <p:extLst>
              <p:ext uri="{D42A27DB-BD31-4B8C-83A1-F6EECF244321}">
                <p14:modId xmlns:p14="http://schemas.microsoft.com/office/powerpoint/2010/main" val="9201777"/>
              </p:ext>
            </p:extLst>
          </p:nvPr>
        </p:nvGraphicFramePr>
        <p:xfrm>
          <a:off x="1703512" y="836712"/>
          <a:ext cx="8784976"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p:cNvGrpSpPr/>
          <p:nvPr/>
        </p:nvGrpSpPr>
        <p:grpSpPr>
          <a:xfrm>
            <a:off x="8904313" y="2420899"/>
            <a:ext cx="1512168" cy="1368737"/>
            <a:chOff x="30360" y="1294972"/>
            <a:chExt cx="2978225" cy="2161409"/>
          </a:xfrm>
          <a:solidFill>
            <a:schemeClr val="accent1">
              <a:lumMod val="60000"/>
              <a:lumOff val="40000"/>
            </a:schemeClr>
          </a:solidFill>
        </p:grpSpPr>
        <p:sp>
          <p:nvSpPr>
            <p:cNvPr id="11" name="Rounded Rectangle 10"/>
            <p:cNvSpPr/>
            <p:nvPr/>
          </p:nvSpPr>
          <p:spPr>
            <a:xfrm>
              <a:off x="30360" y="1294972"/>
              <a:ext cx="2978225" cy="2161409"/>
            </a:xfrm>
            <a:prstGeom prst="roundRect">
              <a:avLst>
                <a:gd name="adj" fmla="val 10000"/>
              </a:avLst>
            </a:prstGeom>
            <a:grp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2" name="Rounded Rectangle 4"/>
            <p:cNvSpPr/>
            <p:nvPr/>
          </p:nvSpPr>
          <p:spPr>
            <a:xfrm>
              <a:off x="93666" y="1358278"/>
              <a:ext cx="2851613" cy="2034797"/>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defTabSz="800100">
                <a:lnSpc>
                  <a:spcPct val="90000"/>
                </a:lnSpc>
                <a:spcBef>
                  <a:spcPct val="0"/>
                </a:spcBef>
                <a:spcAft>
                  <a:spcPct val="35000"/>
                </a:spcAft>
              </a:pPr>
              <a:r>
                <a:rPr lang="en-US" sz="1100" dirty="0"/>
                <a:t>Physical Sciences</a:t>
              </a:r>
            </a:p>
            <a:p>
              <a:pPr marL="171450" lvl="1" indent="-171450" defTabSz="800100">
                <a:lnSpc>
                  <a:spcPct val="90000"/>
                </a:lnSpc>
                <a:spcBef>
                  <a:spcPct val="0"/>
                </a:spcBef>
                <a:spcAft>
                  <a:spcPct val="15000"/>
                </a:spcAft>
                <a:buChar char="••"/>
              </a:pPr>
              <a:r>
                <a:rPr lang="en-US" sz="1100" dirty="0"/>
                <a:t>Astronomy (LOFAR)</a:t>
              </a:r>
            </a:p>
            <a:p>
              <a:pPr marL="171450" lvl="1" indent="-171450" defTabSz="800100">
                <a:lnSpc>
                  <a:spcPct val="90000"/>
                </a:lnSpc>
                <a:spcBef>
                  <a:spcPct val="0"/>
                </a:spcBef>
                <a:spcAft>
                  <a:spcPct val="15000"/>
                </a:spcAft>
                <a:buChar char="••"/>
              </a:pPr>
              <a:r>
                <a:rPr lang="en-US" sz="1100" dirty="0"/>
                <a:t>Fusion (ITER)</a:t>
              </a:r>
            </a:p>
            <a:p>
              <a:pPr marL="171450" lvl="1" indent="-171450" defTabSz="800100">
                <a:lnSpc>
                  <a:spcPct val="90000"/>
                </a:lnSpc>
                <a:spcBef>
                  <a:spcPct val="0"/>
                </a:spcBef>
                <a:spcAft>
                  <a:spcPct val="15000"/>
                </a:spcAft>
                <a:buChar char="••"/>
              </a:pPr>
              <a:r>
                <a:rPr lang="en-US" sz="1100" dirty="0"/>
                <a:t>High Energy Physics (CMS and VIRGO)</a:t>
              </a:r>
            </a:p>
            <a:p>
              <a:pPr marL="171450" lvl="1" indent="-171450" defTabSz="800100">
                <a:lnSpc>
                  <a:spcPct val="90000"/>
                </a:lnSpc>
                <a:spcBef>
                  <a:spcPct val="0"/>
                </a:spcBef>
                <a:spcAft>
                  <a:spcPct val="15000"/>
                </a:spcAft>
                <a:buChar char="••"/>
              </a:pPr>
              <a:r>
                <a:rPr lang="en-US" sz="1100" dirty="0"/>
                <a:t>Space Science (EISCAT-3D)</a:t>
              </a:r>
            </a:p>
          </p:txBody>
        </p:sp>
      </p:grpSp>
      <p:grpSp>
        <p:nvGrpSpPr>
          <p:cNvPr id="13" name="Group 12"/>
          <p:cNvGrpSpPr/>
          <p:nvPr/>
        </p:nvGrpSpPr>
        <p:grpSpPr>
          <a:xfrm>
            <a:off x="8904312" y="3861048"/>
            <a:ext cx="1512168" cy="1296144"/>
            <a:chOff x="2838670" y="425"/>
            <a:chExt cx="3024328" cy="1802677"/>
          </a:xfrm>
          <a:solidFill>
            <a:schemeClr val="accent1">
              <a:lumMod val="60000"/>
              <a:lumOff val="40000"/>
            </a:schemeClr>
          </a:solidFill>
        </p:grpSpPr>
        <p:sp>
          <p:nvSpPr>
            <p:cNvPr id="14" name="Rounded Rectangle 13"/>
            <p:cNvSpPr/>
            <p:nvPr/>
          </p:nvSpPr>
          <p:spPr>
            <a:xfrm>
              <a:off x="2838670" y="425"/>
              <a:ext cx="3024328" cy="1802677"/>
            </a:xfrm>
            <a:prstGeom prst="roundRect">
              <a:avLst>
                <a:gd name="adj" fmla="val 10000"/>
              </a:avLst>
            </a:prstGeom>
            <a:grpFill/>
          </p:spPr>
          <p:style>
            <a:lnRef idx="2">
              <a:schemeClr val="lt1">
                <a:hueOff val="0"/>
                <a:satOff val="0"/>
                <a:lumOff val="0"/>
                <a:alphaOff val="0"/>
              </a:schemeClr>
            </a:lnRef>
            <a:fillRef idx="1">
              <a:schemeClr val="accent1">
                <a:shade val="80000"/>
                <a:hueOff val="72719"/>
                <a:satOff val="-25386"/>
                <a:lumOff val="19570"/>
                <a:alphaOff val="0"/>
              </a:schemeClr>
            </a:fillRef>
            <a:effectRef idx="0">
              <a:schemeClr val="accent1">
                <a:shade val="80000"/>
                <a:hueOff val="72719"/>
                <a:satOff val="-25386"/>
                <a:lumOff val="19570"/>
                <a:alphaOff val="0"/>
              </a:schemeClr>
            </a:effectRef>
            <a:fontRef idx="minor">
              <a:schemeClr val="lt1"/>
            </a:fontRef>
          </p:style>
        </p:sp>
        <p:sp>
          <p:nvSpPr>
            <p:cNvPr id="15" name="Rounded Rectangle 4"/>
            <p:cNvSpPr/>
            <p:nvPr/>
          </p:nvSpPr>
          <p:spPr>
            <a:xfrm>
              <a:off x="2891469" y="53224"/>
              <a:ext cx="2918730" cy="16970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defTabSz="800100">
                <a:lnSpc>
                  <a:spcPct val="90000"/>
                </a:lnSpc>
                <a:spcBef>
                  <a:spcPct val="0"/>
                </a:spcBef>
                <a:spcAft>
                  <a:spcPct val="35000"/>
                </a:spcAft>
              </a:pPr>
              <a:r>
                <a:rPr lang="en-US" sz="1100" dirty="0"/>
                <a:t>Earth Science</a:t>
              </a:r>
            </a:p>
            <a:p>
              <a:pPr marL="171450" lvl="1" indent="-171450" defTabSz="800100">
                <a:lnSpc>
                  <a:spcPct val="90000"/>
                </a:lnSpc>
                <a:spcBef>
                  <a:spcPct val="0"/>
                </a:spcBef>
                <a:spcAft>
                  <a:spcPct val="15000"/>
                </a:spcAft>
                <a:buChar char="••"/>
              </a:pPr>
              <a:r>
                <a:rPr lang="en-US" sz="1100" dirty="0"/>
                <a:t>EO Pillar</a:t>
              </a:r>
            </a:p>
            <a:p>
              <a:pPr marL="171450" lvl="1" indent="-171450" defTabSz="800100">
                <a:lnSpc>
                  <a:spcPct val="90000"/>
                </a:lnSpc>
                <a:spcBef>
                  <a:spcPct val="0"/>
                </a:spcBef>
                <a:spcAft>
                  <a:spcPct val="15000"/>
                </a:spcAft>
                <a:buChar char="••"/>
              </a:pPr>
              <a:r>
                <a:rPr lang="en-US" sz="1100" dirty="0"/>
                <a:t>GEO</a:t>
              </a:r>
            </a:p>
            <a:p>
              <a:pPr marL="171450" lvl="1" indent="-171450" defTabSz="800100">
                <a:lnSpc>
                  <a:spcPct val="90000"/>
                </a:lnSpc>
                <a:spcBef>
                  <a:spcPct val="0"/>
                </a:spcBef>
                <a:spcAft>
                  <a:spcPct val="15000"/>
                </a:spcAft>
                <a:buChar char="••"/>
              </a:pPr>
              <a:r>
                <a:rPr lang="en-US" sz="1100" dirty="0"/>
                <a:t>Climate Research (ENES)</a:t>
              </a:r>
            </a:p>
            <a:p>
              <a:pPr marL="171450" lvl="1" indent="-171450" defTabSz="800100">
                <a:lnSpc>
                  <a:spcPct val="90000"/>
                </a:lnSpc>
                <a:spcBef>
                  <a:spcPct val="0"/>
                </a:spcBef>
                <a:spcAft>
                  <a:spcPct val="15000"/>
                </a:spcAft>
                <a:buChar char="••"/>
              </a:pPr>
              <a:r>
                <a:rPr lang="en-US" sz="1100" dirty="0"/>
                <a:t>Seismology (ORFEUS, EPOS)</a:t>
              </a:r>
            </a:p>
          </p:txBody>
        </p:sp>
      </p:grpSp>
      <p:grpSp>
        <p:nvGrpSpPr>
          <p:cNvPr id="16" name="Group 15"/>
          <p:cNvGrpSpPr/>
          <p:nvPr/>
        </p:nvGrpSpPr>
        <p:grpSpPr>
          <a:xfrm>
            <a:off x="8904312" y="5229212"/>
            <a:ext cx="1512168" cy="1440159"/>
            <a:chOff x="5609777" y="1474339"/>
            <a:chExt cx="3144837" cy="1802677"/>
          </a:xfrm>
          <a:solidFill>
            <a:schemeClr val="accent1">
              <a:lumMod val="60000"/>
              <a:lumOff val="40000"/>
            </a:schemeClr>
          </a:solidFill>
        </p:grpSpPr>
        <p:sp>
          <p:nvSpPr>
            <p:cNvPr id="17" name="Rounded Rectangle 16"/>
            <p:cNvSpPr/>
            <p:nvPr/>
          </p:nvSpPr>
          <p:spPr>
            <a:xfrm>
              <a:off x="5609777" y="1474339"/>
              <a:ext cx="3144837" cy="1802677"/>
            </a:xfrm>
            <a:prstGeom prst="roundRect">
              <a:avLst>
                <a:gd name="adj" fmla="val 10000"/>
              </a:avLst>
            </a:prstGeom>
            <a:grpFill/>
          </p:spPr>
          <p:style>
            <a:lnRef idx="2">
              <a:schemeClr val="lt1">
                <a:hueOff val="0"/>
                <a:satOff val="0"/>
                <a:lumOff val="0"/>
                <a:alphaOff val="0"/>
              </a:schemeClr>
            </a:lnRef>
            <a:fillRef idx="1">
              <a:schemeClr val="accent1">
                <a:shade val="80000"/>
                <a:hueOff val="145437"/>
                <a:satOff val="-50772"/>
                <a:lumOff val="39140"/>
                <a:alphaOff val="0"/>
              </a:schemeClr>
            </a:fillRef>
            <a:effectRef idx="0">
              <a:schemeClr val="accent1">
                <a:shade val="80000"/>
                <a:hueOff val="145437"/>
                <a:satOff val="-50772"/>
                <a:lumOff val="39140"/>
                <a:alphaOff val="0"/>
              </a:schemeClr>
            </a:effectRef>
            <a:fontRef idx="minor">
              <a:schemeClr val="lt1"/>
            </a:fontRef>
          </p:style>
        </p:sp>
        <p:sp>
          <p:nvSpPr>
            <p:cNvPr id="18" name="Rounded Rectangle 4"/>
            <p:cNvSpPr/>
            <p:nvPr/>
          </p:nvSpPr>
          <p:spPr>
            <a:xfrm>
              <a:off x="5662576" y="1527138"/>
              <a:ext cx="3039239" cy="16970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defTabSz="800100">
                <a:lnSpc>
                  <a:spcPct val="90000"/>
                </a:lnSpc>
                <a:spcBef>
                  <a:spcPct val="0"/>
                </a:spcBef>
                <a:spcAft>
                  <a:spcPct val="35000"/>
                </a:spcAft>
              </a:pPr>
              <a:r>
                <a:rPr lang="en-US" sz="1100" dirty="0"/>
                <a:t>Biological Sciences</a:t>
              </a:r>
            </a:p>
            <a:p>
              <a:pPr marL="171450" lvl="1" indent="-171450" defTabSz="800100">
                <a:lnSpc>
                  <a:spcPct val="90000"/>
                </a:lnSpc>
                <a:spcBef>
                  <a:spcPct val="0"/>
                </a:spcBef>
                <a:spcAft>
                  <a:spcPct val="15000"/>
                </a:spcAft>
                <a:buChar char="••"/>
              </a:pPr>
              <a:r>
                <a:rPr lang="en-US" sz="1100" dirty="0"/>
                <a:t>Marine and freshwater biology (IFREMER)</a:t>
              </a:r>
            </a:p>
            <a:p>
              <a:pPr marL="171450" lvl="1" indent="-171450" defTabSz="800100">
                <a:lnSpc>
                  <a:spcPct val="90000"/>
                </a:lnSpc>
                <a:spcBef>
                  <a:spcPct val="0"/>
                </a:spcBef>
                <a:spcAft>
                  <a:spcPct val="15000"/>
                </a:spcAft>
                <a:buChar char="••"/>
              </a:pPr>
              <a:r>
                <a:rPr lang="en-US" sz="1100" dirty="0"/>
                <a:t>Biodiversity conservation (</a:t>
              </a:r>
              <a:r>
                <a:rPr lang="en-US" sz="1100" dirty="0" err="1"/>
                <a:t>LifeWatch</a:t>
              </a:r>
              <a:r>
                <a:rPr lang="en-US" sz="1100" dirty="0"/>
                <a:t>)</a:t>
              </a:r>
            </a:p>
            <a:p>
              <a:pPr marL="171450" lvl="1" indent="-171450" defTabSz="800100">
                <a:lnSpc>
                  <a:spcPct val="90000"/>
                </a:lnSpc>
                <a:spcBef>
                  <a:spcPct val="0"/>
                </a:spcBef>
                <a:spcAft>
                  <a:spcPct val="15000"/>
                </a:spcAft>
                <a:buChar char="••"/>
              </a:pPr>
              <a:r>
                <a:rPr lang="en-US" sz="1100" dirty="0"/>
                <a:t>Ecology (ICOS)</a:t>
              </a:r>
            </a:p>
          </p:txBody>
        </p:sp>
      </p:grpSp>
    </p:spTree>
    <p:extLst>
      <p:ext uri="{BB962C8B-B14F-4D97-AF65-F5344CB8AC3E}">
        <p14:creationId xmlns:p14="http://schemas.microsoft.com/office/powerpoint/2010/main" val="4425023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F971C6D1-1BF3-3348-801B-E09D0A48F21F}"/>
              </a:ext>
            </a:extLst>
          </p:cNvPr>
          <p:cNvSpPr>
            <a:spLocks noGrp="1"/>
          </p:cNvSpPr>
          <p:nvPr>
            <p:ph idx="1"/>
          </p:nvPr>
        </p:nvSpPr>
        <p:spPr>
          <a:xfrm>
            <a:off x="335360" y="1284356"/>
            <a:ext cx="5664629" cy="4531422"/>
          </a:xfrm>
        </p:spPr>
        <p:txBody>
          <a:bodyPr/>
          <a:lstStyle/>
          <a:p>
            <a:r>
              <a:rPr lang="en-US" dirty="0"/>
              <a:t>Basic Service Information</a:t>
            </a:r>
          </a:p>
          <a:p>
            <a:r>
              <a:rPr lang="en-US" dirty="0"/>
              <a:t>Service Classification</a:t>
            </a:r>
          </a:p>
          <a:p>
            <a:r>
              <a:rPr lang="en-US" dirty="0"/>
              <a:t>Service Maturity</a:t>
            </a:r>
          </a:p>
          <a:p>
            <a:r>
              <a:rPr lang="en-US" dirty="0"/>
              <a:t>Service Provider</a:t>
            </a:r>
          </a:p>
          <a:p>
            <a:r>
              <a:rPr lang="en-US" dirty="0"/>
              <a:t>Service Management </a:t>
            </a:r>
          </a:p>
          <a:p>
            <a:r>
              <a:rPr lang="en-US" dirty="0"/>
              <a:t>Service Contract</a:t>
            </a:r>
          </a:p>
          <a:p>
            <a:r>
              <a:rPr lang="en-US" dirty="0"/>
              <a:t>Service Access Policies </a:t>
            </a:r>
          </a:p>
          <a:p>
            <a:r>
              <a:rPr lang="en-US" dirty="0"/>
              <a:t>Service Dependencies</a:t>
            </a:r>
          </a:p>
        </p:txBody>
      </p:sp>
      <p:sp>
        <p:nvSpPr>
          <p:cNvPr id="12" name="Content Placeholder 11">
            <a:extLst>
              <a:ext uri="{FF2B5EF4-FFF2-40B4-BE49-F238E27FC236}">
                <a16:creationId xmlns:a16="http://schemas.microsoft.com/office/drawing/2014/main" xmlns="" id="{A00FF849-8383-2D48-944E-FF0A34367770}"/>
              </a:ext>
            </a:extLst>
          </p:cNvPr>
          <p:cNvSpPr>
            <a:spLocks noGrp="1"/>
          </p:cNvSpPr>
          <p:nvPr>
            <p:ph idx="15"/>
          </p:nvPr>
        </p:nvSpPr>
        <p:spPr>
          <a:xfrm>
            <a:off x="6192012" y="1284356"/>
            <a:ext cx="5664629" cy="4531423"/>
          </a:xfrm>
        </p:spPr>
        <p:txBody>
          <a:bodyPr/>
          <a:lstStyle/>
          <a:p>
            <a:r>
              <a:rPr lang="en-US" dirty="0"/>
              <a:t>Service Options</a:t>
            </a:r>
          </a:p>
          <a:p>
            <a:r>
              <a:rPr lang="en-US" dirty="0"/>
              <a:t>Order Management</a:t>
            </a:r>
          </a:p>
          <a:p>
            <a:r>
              <a:rPr lang="en-US" dirty="0"/>
              <a:t>Manage Access Requests</a:t>
            </a:r>
          </a:p>
        </p:txBody>
      </p:sp>
      <p:sp>
        <p:nvSpPr>
          <p:cNvPr id="4" name="Date Placeholder 3">
            <a:extLst>
              <a:ext uri="{FF2B5EF4-FFF2-40B4-BE49-F238E27FC236}">
                <a16:creationId xmlns:a16="http://schemas.microsoft.com/office/drawing/2014/main" xmlns="" id="{BC7670DA-9E52-DA42-BFD2-0E9E9A2036BF}"/>
              </a:ext>
            </a:extLst>
          </p:cNvPr>
          <p:cNvSpPr>
            <a:spLocks noGrp="1"/>
          </p:cNvSpPr>
          <p:nvPr>
            <p:ph type="dt" sz="half" idx="10"/>
          </p:nvPr>
        </p:nvSpPr>
        <p:spPr/>
        <p:txBody>
          <a:bodyPr/>
          <a:lstStyle/>
          <a:p>
            <a:r>
              <a:rPr lang="en-US"/>
              <a:t>10/10/2018</a:t>
            </a:r>
            <a:endParaRPr lang="en-US" dirty="0"/>
          </a:p>
        </p:txBody>
      </p:sp>
      <p:sp>
        <p:nvSpPr>
          <p:cNvPr id="2" name="Slide Number Placeholder 1">
            <a:extLst>
              <a:ext uri="{FF2B5EF4-FFF2-40B4-BE49-F238E27FC236}">
                <a16:creationId xmlns:a16="http://schemas.microsoft.com/office/drawing/2014/main" xmlns="" id="{FC99E885-3CC7-9148-B937-6B0D7CE4C5E5}"/>
              </a:ext>
            </a:extLst>
          </p:cNvPr>
          <p:cNvSpPr>
            <a:spLocks noGrp="1"/>
          </p:cNvSpPr>
          <p:nvPr>
            <p:ph type="sldNum" sz="quarter" idx="12"/>
          </p:nvPr>
        </p:nvSpPr>
        <p:spPr/>
        <p:txBody>
          <a:bodyPr/>
          <a:lstStyle/>
          <a:p>
            <a:fld id="{B6F15528-21DE-4FAA-801E-634DDDAF4B2B}" type="slidenum">
              <a:rPr lang="en-US" smtClean="0"/>
              <a:pPr/>
              <a:t>43</a:t>
            </a:fld>
            <a:endParaRPr lang="en-US" dirty="0"/>
          </a:p>
        </p:txBody>
      </p:sp>
      <p:sp>
        <p:nvSpPr>
          <p:cNvPr id="11" name="Title 10">
            <a:extLst>
              <a:ext uri="{FF2B5EF4-FFF2-40B4-BE49-F238E27FC236}">
                <a16:creationId xmlns:a16="http://schemas.microsoft.com/office/drawing/2014/main" xmlns="" id="{2B08844A-45A9-1D4D-BCFD-ABD54EC663C6}"/>
              </a:ext>
            </a:extLst>
          </p:cNvPr>
          <p:cNvSpPr>
            <a:spLocks noGrp="1"/>
          </p:cNvSpPr>
          <p:nvPr>
            <p:ph type="title"/>
          </p:nvPr>
        </p:nvSpPr>
        <p:spPr/>
        <p:txBody>
          <a:bodyPr>
            <a:normAutofit fontScale="90000"/>
          </a:bodyPr>
          <a:lstStyle/>
          <a:p>
            <a:pPr algn="r"/>
            <a:r>
              <a:rPr lang="en-US" dirty="0"/>
              <a:t>Describe your Service</a:t>
            </a:r>
          </a:p>
        </p:txBody>
      </p:sp>
      <p:sp>
        <p:nvSpPr>
          <p:cNvPr id="13" name="TextBox 12">
            <a:extLst>
              <a:ext uri="{FF2B5EF4-FFF2-40B4-BE49-F238E27FC236}">
                <a16:creationId xmlns:a16="http://schemas.microsoft.com/office/drawing/2014/main" xmlns="" id="{1E60CDD6-BF68-E54E-9DA2-899059502F4C}"/>
              </a:ext>
            </a:extLst>
          </p:cNvPr>
          <p:cNvSpPr txBox="1"/>
          <p:nvPr/>
        </p:nvSpPr>
        <p:spPr>
          <a:xfrm>
            <a:off x="335366" y="908720"/>
            <a:ext cx="1848959" cy="369332"/>
          </a:xfrm>
          <a:prstGeom prst="rect">
            <a:avLst/>
          </a:prstGeom>
          <a:noFill/>
        </p:spPr>
        <p:txBody>
          <a:bodyPr wrap="none" rtlCol="0">
            <a:spAutoFit/>
          </a:bodyPr>
          <a:lstStyle/>
          <a:p>
            <a:r>
              <a:rPr lang="en-US" dirty="0"/>
              <a:t>Service Catalogue</a:t>
            </a:r>
          </a:p>
        </p:txBody>
      </p:sp>
      <p:sp>
        <p:nvSpPr>
          <p:cNvPr id="14" name="TextBox 13">
            <a:extLst>
              <a:ext uri="{FF2B5EF4-FFF2-40B4-BE49-F238E27FC236}">
                <a16:creationId xmlns:a16="http://schemas.microsoft.com/office/drawing/2014/main" xmlns="" id="{BB7E9C06-333B-ED48-95EA-039270A45208}"/>
              </a:ext>
            </a:extLst>
          </p:cNvPr>
          <p:cNvSpPr txBox="1"/>
          <p:nvPr/>
        </p:nvSpPr>
        <p:spPr>
          <a:xfrm>
            <a:off x="6192018" y="908720"/>
            <a:ext cx="1367457" cy="369332"/>
          </a:xfrm>
          <a:prstGeom prst="rect">
            <a:avLst/>
          </a:prstGeom>
          <a:noFill/>
        </p:spPr>
        <p:txBody>
          <a:bodyPr wrap="none" rtlCol="0">
            <a:spAutoFit/>
          </a:bodyPr>
          <a:lstStyle/>
          <a:p>
            <a:r>
              <a:rPr lang="en-US" dirty="0"/>
              <a:t>Marketplace</a:t>
            </a:r>
          </a:p>
        </p:txBody>
      </p:sp>
      <p:grpSp>
        <p:nvGrpSpPr>
          <p:cNvPr id="17" name="Group 16">
            <a:extLst>
              <a:ext uri="{FF2B5EF4-FFF2-40B4-BE49-F238E27FC236}">
                <a16:creationId xmlns:a16="http://schemas.microsoft.com/office/drawing/2014/main" xmlns="" id="{E5E06982-DA87-3B44-877D-0658824CE409}"/>
              </a:ext>
            </a:extLst>
          </p:cNvPr>
          <p:cNvGrpSpPr/>
          <p:nvPr/>
        </p:nvGrpSpPr>
        <p:grpSpPr>
          <a:xfrm>
            <a:off x="5735960" y="3109029"/>
            <a:ext cx="5544616" cy="3173348"/>
            <a:chOff x="5282546" y="3278680"/>
            <a:chExt cx="5544616" cy="3173348"/>
          </a:xfrm>
        </p:grpSpPr>
        <p:sp>
          <p:nvSpPr>
            <p:cNvPr id="15" name="Rectangle 14">
              <a:extLst>
                <a:ext uri="{FF2B5EF4-FFF2-40B4-BE49-F238E27FC236}">
                  <a16:creationId xmlns:a16="http://schemas.microsoft.com/office/drawing/2014/main" xmlns="" id="{011DA097-6CFB-B34C-B9FF-D5C30981F8D2}"/>
                </a:ext>
              </a:extLst>
            </p:cNvPr>
            <p:cNvSpPr/>
            <p:nvPr/>
          </p:nvSpPr>
          <p:spPr>
            <a:xfrm>
              <a:off x="5282546" y="3284983"/>
              <a:ext cx="5544616" cy="3167045"/>
            </a:xfrm>
            <a:prstGeom prst="rect">
              <a:avLst/>
            </a:prstGeom>
            <a:solidFill>
              <a:schemeClr val="accent1">
                <a:tint val="100000"/>
                <a:shade val="100000"/>
                <a:satMod val="13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671ECEC0-4959-684A-B85C-8D36C402568E}"/>
                </a:ext>
              </a:extLst>
            </p:cNvPr>
            <p:cNvSpPr txBox="1"/>
            <p:nvPr/>
          </p:nvSpPr>
          <p:spPr>
            <a:xfrm>
              <a:off x="5282547" y="3278680"/>
              <a:ext cx="5544615" cy="3139321"/>
            </a:xfrm>
            <a:prstGeom prst="rect">
              <a:avLst/>
            </a:prstGeom>
            <a:noFill/>
            <a:effectLst>
              <a:outerShdw blurRad="50800" dist="38100" dir="5400000" algn="t"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dirty="0">
                  <a:solidFill>
                    <a:schemeClr val="bg1"/>
                  </a:solidFill>
                </a:rPr>
                <a:t>Service providers must at least be able sufficiently describe a service</a:t>
              </a:r>
            </a:p>
            <a:p>
              <a:pPr marL="285750" indent="-285750">
                <a:buFont typeface="Arial" panose="020B0604020202020204" pitchFamily="34" charset="0"/>
                <a:buChar char="•"/>
              </a:pPr>
              <a:r>
                <a:rPr lang="en-US" dirty="0">
                  <a:solidFill>
                    <a:schemeClr val="bg1"/>
                  </a:solidFill>
                </a:rPr>
                <a:t>16 mandatory fields: Service ID, Service URL, Service Provider Name, Service Name, Service Description, Service Symbol, Service Version, Service Last Update, Service Phase or Life Cycle Status, Service TRL, Service Category, Service Subcategory, Service Place, Service Language, Service Order, SLA</a:t>
              </a:r>
            </a:p>
            <a:p>
              <a:pPr marL="285750" indent="-285750">
                <a:buFont typeface="Arial" panose="020B0604020202020204" pitchFamily="34" charset="0"/>
                <a:buChar char="•"/>
              </a:pPr>
              <a:r>
                <a:rPr lang="en-US" dirty="0">
                  <a:solidFill>
                    <a:schemeClr val="bg1"/>
                  </a:solidFill>
                </a:rPr>
                <a:t>74 fields to describe a service</a:t>
              </a:r>
            </a:p>
            <a:p>
              <a:pPr marL="285750" indent="-285750">
                <a:buFont typeface="Arial" panose="020B0604020202020204" pitchFamily="34" charset="0"/>
                <a:buChar char="•"/>
              </a:pPr>
              <a:r>
                <a:rPr lang="en-US" dirty="0">
                  <a:solidFill>
                    <a:schemeClr val="bg1"/>
                  </a:solidFill>
                </a:rPr>
                <a:t>Additional information required for a service description in the Marketplace</a:t>
              </a:r>
            </a:p>
          </p:txBody>
        </p:sp>
      </p:grpSp>
      <p:sp>
        <p:nvSpPr>
          <p:cNvPr id="18" name="TextBox 17">
            <a:extLst>
              <a:ext uri="{FF2B5EF4-FFF2-40B4-BE49-F238E27FC236}">
                <a16:creationId xmlns:a16="http://schemas.microsoft.com/office/drawing/2014/main" xmlns="" id="{CEB153DE-399B-6C4D-B0C9-65C641CEC59D}"/>
              </a:ext>
            </a:extLst>
          </p:cNvPr>
          <p:cNvSpPr txBox="1"/>
          <p:nvPr/>
        </p:nvSpPr>
        <p:spPr>
          <a:xfrm>
            <a:off x="335360" y="6011996"/>
            <a:ext cx="3323558" cy="369332"/>
          </a:xfrm>
          <a:prstGeom prst="rect">
            <a:avLst/>
          </a:prstGeom>
          <a:noFill/>
        </p:spPr>
        <p:txBody>
          <a:bodyPr wrap="none" rtlCol="0">
            <a:spAutoFit/>
          </a:bodyPr>
          <a:lstStyle/>
          <a:p>
            <a:r>
              <a:rPr lang="en-US" dirty="0">
                <a:hlinkClick r:id="rId2"/>
              </a:rPr>
              <a:t>https://</a:t>
            </a:r>
            <a:r>
              <a:rPr lang="en-US" dirty="0" err="1">
                <a:hlinkClick r:id="rId2"/>
              </a:rPr>
              <a:t>legacy.gitbook.com</a:t>
            </a:r>
            <a:r>
              <a:rPr lang="en-US" dirty="0">
                <a:hlinkClick r:id="rId2"/>
              </a:rPr>
              <a:t>/@</a:t>
            </a:r>
            <a:r>
              <a:rPr lang="en-US" dirty="0" err="1">
                <a:hlinkClick r:id="rId2"/>
              </a:rPr>
              <a:t>jnp</a:t>
            </a:r>
            <a:endParaRPr lang="en-US" dirty="0"/>
          </a:p>
        </p:txBody>
      </p:sp>
      <p:pic>
        <p:nvPicPr>
          <p:cNvPr id="19" name="Picture 18">
            <a:extLst>
              <a:ext uri="{FF2B5EF4-FFF2-40B4-BE49-F238E27FC236}">
                <a16:creationId xmlns:a16="http://schemas.microsoft.com/office/drawing/2014/main" xmlns="" id="{C2A19DD4-900F-274F-ABFD-8E94BEB9ABA8}"/>
              </a:ext>
            </a:extLst>
          </p:cNvPr>
          <p:cNvPicPr>
            <a:picLocks noChangeAspect="1"/>
          </p:cNvPicPr>
          <p:nvPr/>
        </p:nvPicPr>
        <p:blipFill>
          <a:blip r:embed="rId3"/>
          <a:stretch>
            <a:fillRect/>
          </a:stretch>
        </p:blipFill>
        <p:spPr>
          <a:xfrm>
            <a:off x="459467" y="5695978"/>
            <a:ext cx="1543264" cy="324000"/>
          </a:xfrm>
          <a:prstGeom prst="rect">
            <a:avLst/>
          </a:prstGeom>
        </p:spPr>
      </p:pic>
      <p:sp>
        <p:nvSpPr>
          <p:cNvPr id="3" name="Footer Placeholder 2">
            <a:extLst>
              <a:ext uri="{FF2B5EF4-FFF2-40B4-BE49-F238E27FC236}">
                <a16:creationId xmlns:a16="http://schemas.microsoft.com/office/drawing/2014/main" xmlns="" id="{66D28CC3-C6DD-F546-98B0-3B44193685EB}"/>
              </a:ext>
            </a:extLst>
          </p:cNvPr>
          <p:cNvSpPr>
            <a:spLocks noGrp="1"/>
          </p:cNvSpPr>
          <p:nvPr>
            <p:ph type="ftr" sz="quarter" idx="11"/>
          </p:nvPr>
        </p:nvSpPr>
        <p:spPr/>
        <p:txBody>
          <a:bodyPr>
            <a:normAutofit fontScale="77500" lnSpcReduction="20000"/>
          </a:bodyPr>
          <a:lstStyle/>
          <a:p>
            <a:r>
              <a:rPr lang="en-US"/>
              <a:t>DI4R</a:t>
            </a:r>
            <a:endParaRPr lang="en-US" dirty="0"/>
          </a:p>
        </p:txBody>
      </p:sp>
    </p:spTree>
    <p:extLst>
      <p:ext uri="{BB962C8B-B14F-4D97-AF65-F5344CB8AC3E}">
        <p14:creationId xmlns:p14="http://schemas.microsoft.com/office/powerpoint/2010/main" val="29009641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ACE6EEA-0ECA-0F48-9C4F-A4A523E57EB6}"/>
              </a:ext>
            </a:extLst>
          </p:cNvPr>
          <p:cNvSpPr>
            <a:spLocks noGrp="1"/>
          </p:cNvSpPr>
          <p:nvPr>
            <p:ph type="dt" sz="half" idx="10"/>
          </p:nvPr>
        </p:nvSpPr>
        <p:spPr/>
        <p:txBody>
          <a:bodyPr/>
          <a:lstStyle/>
          <a:p>
            <a:r>
              <a:rPr lang="en-US"/>
              <a:t>10/10/2018</a:t>
            </a:r>
            <a:endParaRPr lang="en-US" dirty="0"/>
          </a:p>
        </p:txBody>
      </p:sp>
      <p:sp>
        <p:nvSpPr>
          <p:cNvPr id="4" name="Footer Placeholder 3">
            <a:extLst>
              <a:ext uri="{FF2B5EF4-FFF2-40B4-BE49-F238E27FC236}">
                <a16:creationId xmlns:a16="http://schemas.microsoft.com/office/drawing/2014/main" xmlns="" id="{C36C1390-FC78-074B-B09C-2F6FDE2C039D}"/>
              </a:ext>
            </a:extLst>
          </p:cNvPr>
          <p:cNvSpPr>
            <a:spLocks noGrp="1"/>
          </p:cNvSpPr>
          <p:nvPr>
            <p:ph type="ftr" sz="quarter" idx="11"/>
          </p:nvPr>
        </p:nvSpPr>
        <p:spPr/>
        <p:txBody>
          <a:bodyPr>
            <a:normAutofit fontScale="77500" lnSpcReduction="20000"/>
          </a:bodyPr>
          <a:lstStyle/>
          <a:p>
            <a:r>
              <a:rPr lang="en-US"/>
              <a:t>DI4R</a:t>
            </a:r>
            <a:endParaRPr lang="en-US" dirty="0"/>
          </a:p>
        </p:txBody>
      </p:sp>
      <p:sp>
        <p:nvSpPr>
          <p:cNvPr id="5" name="Slide Number Placeholder 4">
            <a:extLst>
              <a:ext uri="{FF2B5EF4-FFF2-40B4-BE49-F238E27FC236}">
                <a16:creationId xmlns:a16="http://schemas.microsoft.com/office/drawing/2014/main" xmlns="" id="{821C7E71-705E-B54B-B80E-8BBFE50116A9}"/>
              </a:ext>
            </a:extLst>
          </p:cNvPr>
          <p:cNvSpPr>
            <a:spLocks noGrp="1"/>
          </p:cNvSpPr>
          <p:nvPr>
            <p:ph type="sldNum" sz="quarter" idx="12"/>
          </p:nvPr>
        </p:nvSpPr>
        <p:spPr/>
        <p:txBody>
          <a:bodyPr/>
          <a:lstStyle/>
          <a:p>
            <a:fld id="{B6F15528-21DE-4FAA-801E-634DDDAF4B2B}" type="slidenum">
              <a:rPr lang="en-US" smtClean="0"/>
              <a:pPr/>
              <a:t>44</a:t>
            </a:fld>
            <a:endParaRPr lang="en-US" dirty="0"/>
          </a:p>
        </p:txBody>
      </p:sp>
      <p:sp>
        <p:nvSpPr>
          <p:cNvPr id="6" name="Title 5">
            <a:extLst>
              <a:ext uri="{FF2B5EF4-FFF2-40B4-BE49-F238E27FC236}">
                <a16:creationId xmlns:a16="http://schemas.microsoft.com/office/drawing/2014/main" xmlns="" id="{B9833B8E-7156-8247-AAF9-EEBEB6F43C0F}"/>
              </a:ext>
            </a:extLst>
          </p:cNvPr>
          <p:cNvSpPr>
            <a:spLocks noGrp="1"/>
          </p:cNvSpPr>
          <p:nvPr>
            <p:ph type="title"/>
          </p:nvPr>
        </p:nvSpPr>
        <p:spPr/>
        <p:txBody>
          <a:bodyPr>
            <a:normAutofit fontScale="90000"/>
          </a:bodyPr>
          <a:lstStyle/>
          <a:p>
            <a:r>
              <a:rPr lang="en-US" dirty="0"/>
              <a:t>EOSC-hub Internal Service Portfolio</a:t>
            </a:r>
          </a:p>
        </p:txBody>
      </p:sp>
      <p:graphicFrame>
        <p:nvGraphicFramePr>
          <p:cNvPr id="9" name="Table 8">
            <a:extLst>
              <a:ext uri="{FF2B5EF4-FFF2-40B4-BE49-F238E27FC236}">
                <a16:creationId xmlns:a16="http://schemas.microsoft.com/office/drawing/2014/main" xmlns="" id="{10D8D999-8AB2-A142-B91A-DB96D746FAFD}"/>
              </a:ext>
            </a:extLst>
          </p:cNvPr>
          <p:cNvGraphicFramePr>
            <a:graphicFrameLocks noGrp="1"/>
          </p:cNvGraphicFramePr>
          <p:nvPr>
            <p:extLst>
              <p:ext uri="{D42A27DB-BD31-4B8C-83A1-F6EECF244321}">
                <p14:modId xmlns:p14="http://schemas.microsoft.com/office/powerpoint/2010/main" val="371115367"/>
              </p:ext>
            </p:extLst>
          </p:nvPr>
        </p:nvGraphicFramePr>
        <p:xfrm>
          <a:off x="2855640" y="1124744"/>
          <a:ext cx="3060824" cy="4820920"/>
        </p:xfrm>
        <a:graphic>
          <a:graphicData uri="http://schemas.openxmlformats.org/drawingml/2006/table">
            <a:tbl>
              <a:tblPr firstRow="1" bandRow="1">
                <a:tableStyleId>{5C22544A-7EE6-4342-B048-85BDC9FD1C3A}</a:tableStyleId>
              </a:tblPr>
              <a:tblGrid>
                <a:gridCol w="3060824">
                  <a:extLst>
                    <a:ext uri="{9D8B030D-6E8A-4147-A177-3AD203B41FA5}">
                      <a16:colId xmlns:a16="http://schemas.microsoft.com/office/drawing/2014/main" xmlns="" val="284589935"/>
                    </a:ext>
                  </a:extLst>
                </a:gridCol>
              </a:tblGrid>
              <a:tr h="370840">
                <a:tc>
                  <a:txBody>
                    <a:bodyPr/>
                    <a:lstStyle/>
                    <a:p>
                      <a:r>
                        <a:rPr lang="en-GB" dirty="0"/>
                        <a:t>Operations</a:t>
                      </a:r>
                    </a:p>
                  </a:txBody>
                  <a:tcPr/>
                </a:tc>
                <a:extLst>
                  <a:ext uri="{0D108BD9-81ED-4DB2-BD59-A6C34878D82A}">
                    <a16:rowId xmlns:a16="http://schemas.microsoft.com/office/drawing/2014/main" xmlns="" val="2199299437"/>
                  </a:ext>
                </a:extLst>
              </a:tr>
              <a:tr h="370840">
                <a:tc>
                  <a:txBody>
                    <a:bodyPr/>
                    <a:lstStyle/>
                    <a:p>
                      <a:r>
                        <a:rPr lang="en-GB" dirty="0"/>
                        <a:t>Accounting</a:t>
                      </a:r>
                    </a:p>
                  </a:txBody>
                  <a:tcPr/>
                </a:tc>
                <a:extLst>
                  <a:ext uri="{0D108BD9-81ED-4DB2-BD59-A6C34878D82A}">
                    <a16:rowId xmlns:a16="http://schemas.microsoft.com/office/drawing/2014/main" xmlns="" val="1683887392"/>
                  </a:ext>
                </a:extLst>
              </a:tr>
              <a:tr h="370840">
                <a:tc>
                  <a:txBody>
                    <a:bodyPr/>
                    <a:lstStyle/>
                    <a:p>
                      <a:r>
                        <a:rPr lang="en-GB" dirty="0"/>
                        <a:t>ARGO</a:t>
                      </a:r>
                    </a:p>
                  </a:txBody>
                  <a:tcPr/>
                </a:tc>
                <a:extLst>
                  <a:ext uri="{0D108BD9-81ED-4DB2-BD59-A6C34878D82A}">
                    <a16:rowId xmlns:a16="http://schemas.microsoft.com/office/drawing/2014/main" xmlns="" val="2743062933"/>
                  </a:ext>
                </a:extLst>
              </a:tr>
              <a:tr h="370840">
                <a:tc>
                  <a:txBody>
                    <a:bodyPr/>
                    <a:lstStyle/>
                    <a:p>
                      <a:r>
                        <a:rPr lang="en-GB" dirty="0"/>
                        <a:t>GOCDB</a:t>
                      </a:r>
                    </a:p>
                  </a:txBody>
                  <a:tcPr/>
                </a:tc>
                <a:extLst>
                  <a:ext uri="{0D108BD9-81ED-4DB2-BD59-A6C34878D82A}">
                    <a16:rowId xmlns:a16="http://schemas.microsoft.com/office/drawing/2014/main" xmlns="" val="3884842645"/>
                  </a:ext>
                </a:extLst>
              </a:tr>
              <a:tr h="370840">
                <a:tc>
                  <a:txBody>
                    <a:bodyPr/>
                    <a:lstStyle/>
                    <a:p>
                      <a:r>
                        <a:rPr lang="en-GB" dirty="0"/>
                        <a:t>Marketplace</a:t>
                      </a:r>
                    </a:p>
                  </a:txBody>
                  <a:tcPr/>
                </a:tc>
                <a:extLst>
                  <a:ext uri="{0D108BD9-81ED-4DB2-BD59-A6C34878D82A}">
                    <a16:rowId xmlns:a16="http://schemas.microsoft.com/office/drawing/2014/main" xmlns="" val="22015473"/>
                  </a:ext>
                </a:extLst>
              </a:tr>
              <a:tr h="370840">
                <a:tc>
                  <a:txBody>
                    <a:bodyPr/>
                    <a:lstStyle/>
                    <a:p>
                      <a:r>
                        <a:rPr lang="en-GB" dirty="0"/>
                        <a:t>Operations portal</a:t>
                      </a:r>
                    </a:p>
                  </a:txBody>
                  <a:tcPr/>
                </a:tc>
                <a:extLst>
                  <a:ext uri="{0D108BD9-81ED-4DB2-BD59-A6C34878D82A}">
                    <a16:rowId xmlns:a16="http://schemas.microsoft.com/office/drawing/2014/main" xmlns="" val="797437889"/>
                  </a:ext>
                </a:extLst>
              </a:tr>
              <a:tr h="370840">
                <a:tc>
                  <a:txBody>
                    <a:bodyPr/>
                    <a:lstStyle/>
                    <a:p>
                      <a:r>
                        <a:rPr lang="en-GB" dirty="0"/>
                        <a:t>RC </a:t>
                      </a:r>
                      <a:r>
                        <a:rPr lang="en-GB" dirty="0" err="1"/>
                        <a:t>Auth</a:t>
                      </a:r>
                      <a:endParaRPr lang="en-GB" dirty="0"/>
                    </a:p>
                  </a:txBody>
                  <a:tcPr/>
                </a:tc>
                <a:extLst>
                  <a:ext uri="{0D108BD9-81ED-4DB2-BD59-A6C34878D82A}">
                    <a16:rowId xmlns:a16="http://schemas.microsoft.com/office/drawing/2014/main" xmlns="" val="792058500"/>
                  </a:ext>
                </a:extLst>
              </a:tr>
              <a:tr h="370840">
                <a:tc>
                  <a:txBody>
                    <a:bodyPr/>
                    <a:lstStyle/>
                    <a:p>
                      <a:r>
                        <a:rPr lang="en-GB" dirty="0"/>
                        <a:t>SPMT</a:t>
                      </a:r>
                    </a:p>
                  </a:txBody>
                  <a:tcPr/>
                </a:tc>
                <a:extLst>
                  <a:ext uri="{0D108BD9-81ED-4DB2-BD59-A6C34878D82A}">
                    <a16:rowId xmlns:a16="http://schemas.microsoft.com/office/drawing/2014/main" xmlns="" val="2767242240"/>
                  </a:ext>
                </a:extLst>
              </a:tr>
              <a:tr h="370840">
                <a:tc>
                  <a:txBody>
                    <a:bodyPr/>
                    <a:lstStyle/>
                    <a:p>
                      <a:r>
                        <a:rPr lang="en-GB" dirty="0"/>
                        <a:t>DPMT</a:t>
                      </a:r>
                    </a:p>
                  </a:txBody>
                  <a:tcPr/>
                </a:tc>
                <a:extLst>
                  <a:ext uri="{0D108BD9-81ED-4DB2-BD59-A6C34878D82A}">
                    <a16:rowId xmlns:a16="http://schemas.microsoft.com/office/drawing/2014/main" xmlns="" val="3580264199"/>
                  </a:ext>
                </a:extLst>
              </a:tr>
              <a:tr h="370840">
                <a:tc>
                  <a:txBody>
                    <a:bodyPr/>
                    <a:lstStyle/>
                    <a:p>
                      <a:r>
                        <a:rPr lang="en-GB" dirty="0" err="1"/>
                        <a:t>WaTTS</a:t>
                      </a:r>
                      <a:endParaRPr lang="en-GB" dirty="0"/>
                    </a:p>
                  </a:txBody>
                  <a:tcPr/>
                </a:tc>
                <a:extLst>
                  <a:ext uri="{0D108BD9-81ED-4DB2-BD59-A6C34878D82A}">
                    <a16:rowId xmlns:a16="http://schemas.microsoft.com/office/drawing/2014/main" xmlns="" val="1906489631"/>
                  </a:ext>
                </a:extLst>
              </a:tr>
              <a:tr h="370840">
                <a:tc>
                  <a:txBody>
                    <a:bodyPr/>
                    <a:lstStyle/>
                    <a:p>
                      <a:r>
                        <a:rPr lang="en-GB" dirty="0"/>
                        <a:t>EOSC-hub Helpdesk</a:t>
                      </a:r>
                    </a:p>
                  </a:txBody>
                  <a:tcPr/>
                </a:tc>
                <a:extLst>
                  <a:ext uri="{0D108BD9-81ED-4DB2-BD59-A6C34878D82A}">
                    <a16:rowId xmlns:a16="http://schemas.microsoft.com/office/drawing/2014/main" xmlns="" val="95174914"/>
                  </a:ext>
                </a:extLst>
              </a:tr>
              <a:tr h="370840">
                <a:tc>
                  <a:txBody>
                    <a:bodyPr/>
                    <a:lstStyle/>
                    <a:p>
                      <a:r>
                        <a:rPr lang="en-GB" dirty="0" err="1"/>
                        <a:t>SVMon</a:t>
                      </a:r>
                      <a:endParaRPr lang="en-GB" dirty="0"/>
                    </a:p>
                  </a:txBody>
                  <a:tcPr/>
                </a:tc>
                <a:extLst>
                  <a:ext uri="{0D108BD9-81ED-4DB2-BD59-A6C34878D82A}">
                    <a16:rowId xmlns:a16="http://schemas.microsoft.com/office/drawing/2014/main" xmlns="" val="2576408222"/>
                  </a:ext>
                </a:extLst>
              </a:tr>
              <a:tr h="370840">
                <a:tc>
                  <a:txBody>
                    <a:bodyPr/>
                    <a:lstStyle/>
                    <a:p>
                      <a:r>
                        <a:rPr lang="en-GB" dirty="0"/>
                        <a:t>BDII</a:t>
                      </a:r>
                    </a:p>
                  </a:txBody>
                  <a:tcPr/>
                </a:tc>
                <a:extLst>
                  <a:ext uri="{0D108BD9-81ED-4DB2-BD59-A6C34878D82A}">
                    <a16:rowId xmlns:a16="http://schemas.microsoft.com/office/drawing/2014/main" xmlns="" val="2191353244"/>
                  </a:ext>
                </a:extLst>
              </a:tr>
            </a:tbl>
          </a:graphicData>
        </a:graphic>
      </p:graphicFrame>
      <p:graphicFrame>
        <p:nvGraphicFramePr>
          <p:cNvPr id="14" name="Table 13">
            <a:extLst>
              <a:ext uri="{FF2B5EF4-FFF2-40B4-BE49-F238E27FC236}">
                <a16:creationId xmlns:a16="http://schemas.microsoft.com/office/drawing/2014/main" xmlns="" id="{500ACBFA-E3FF-C14F-AA30-435B9FF09B89}"/>
              </a:ext>
            </a:extLst>
          </p:cNvPr>
          <p:cNvGraphicFramePr>
            <a:graphicFrameLocks noGrp="1"/>
          </p:cNvGraphicFramePr>
          <p:nvPr>
            <p:extLst>
              <p:ext uri="{D42A27DB-BD31-4B8C-83A1-F6EECF244321}">
                <p14:modId xmlns:p14="http://schemas.microsoft.com/office/powerpoint/2010/main" val="360697573"/>
              </p:ext>
            </p:extLst>
          </p:nvPr>
        </p:nvGraphicFramePr>
        <p:xfrm>
          <a:off x="6096006" y="1157536"/>
          <a:ext cx="2459321" cy="1112520"/>
        </p:xfrm>
        <a:graphic>
          <a:graphicData uri="http://schemas.openxmlformats.org/drawingml/2006/table">
            <a:tbl>
              <a:tblPr firstRow="1" bandRow="1">
                <a:tableStyleId>{5C22544A-7EE6-4342-B048-85BDC9FD1C3A}</a:tableStyleId>
              </a:tblPr>
              <a:tblGrid>
                <a:gridCol w="2459321">
                  <a:extLst>
                    <a:ext uri="{9D8B030D-6E8A-4147-A177-3AD203B41FA5}">
                      <a16:colId xmlns:a16="http://schemas.microsoft.com/office/drawing/2014/main" xmlns="" val="284589935"/>
                    </a:ext>
                  </a:extLst>
                </a:gridCol>
              </a:tblGrid>
              <a:tr h="370840">
                <a:tc>
                  <a:txBody>
                    <a:bodyPr/>
                    <a:lstStyle/>
                    <a:p>
                      <a:r>
                        <a:rPr lang="en-GB" dirty="0"/>
                        <a:t>Identity &amp; Security</a:t>
                      </a:r>
                    </a:p>
                  </a:txBody>
                  <a:tcPr/>
                </a:tc>
                <a:extLst>
                  <a:ext uri="{0D108BD9-81ED-4DB2-BD59-A6C34878D82A}">
                    <a16:rowId xmlns:a16="http://schemas.microsoft.com/office/drawing/2014/main" xmlns="" val="2199299437"/>
                  </a:ext>
                </a:extLst>
              </a:tr>
              <a:tr h="370840">
                <a:tc>
                  <a:txBody>
                    <a:bodyPr/>
                    <a:lstStyle/>
                    <a:p>
                      <a:r>
                        <a:rPr lang="en-GB" dirty="0"/>
                        <a:t>EGI Check-in</a:t>
                      </a:r>
                    </a:p>
                  </a:txBody>
                  <a:tcPr/>
                </a:tc>
                <a:extLst>
                  <a:ext uri="{0D108BD9-81ED-4DB2-BD59-A6C34878D82A}">
                    <a16:rowId xmlns:a16="http://schemas.microsoft.com/office/drawing/2014/main" xmlns="" val="3884842645"/>
                  </a:ext>
                </a:extLst>
              </a:tr>
              <a:tr h="370840">
                <a:tc>
                  <a:txBody>
                    <a:bodyPr/>
                    <a:lstStyle/>
                    <a:p>
                      <a:r>
                        <a:rPr lang="en-GB" dirty="0"/>
                        <a:t>B2Access</a:t>
                      </a:r>
                    </a:p>
                  </a:txBody>
                  <a:tcPr/>
                </a:tc>
                <a:extLst>
                  <a:ext uri="{0D108BD9-81ED-4DB2-BD59-A6C34878D82A}">
                    <a16:rowId xmlns:a16="http://schemas.microsoft.com/office/drawing/2014/main" xmlns="" val="916834815"/>
                  </a:ext>
                </a:extLst>
              </a:tr>
            </a:tbl>
          </a:graphicData>
        </a:graphic>
      </p:graphicFrame>
      <p:graphicFrame>
        <p:nvGraphicFramePr>
          <p:cNvPr id="17" name="Table 16">
            <a:extLst>
              <a:ext uri="{FF2B5EF4-FFF2-40B4-BE49-F238E27FC236}">
                <a16:creationId xmlns:a16="http://schemas.microsoft.com/office/drawing/2014/main" xmlns="" id="{889BB325-06A7-2D4F-9666-2EEBE0315355}"/>
              </a:ext>
            </a:extLst>
          </p:cNvPr>
          <p:cNvGraphicFramePr>
            <a:graphicFrameLocks noGrp="1"/>
          </p:cNvGraphicFramePr>
          <p:nvPr>
            <p:extLst>
              <p:ext uri="{D42A27DB-BD31-4B8C-83A1-F6EECF244321}">
                <p14:modId xmlns:p14="http://schemas.microsoft.com/office/powerpoint/2010/main" val="765413238"/>
              </p:ext>
            </p:extLst>
          </p:nvPr>
        </p:nvGraphicFramePr>
        <p:xfrm>
          <a:off x="6096006" y="2441322"/>
          <a:ext cx="2459321" cy="1112520"/>
        </p:xfrm>
        <a:graphic>
          <a:graphicData uri="http://schemas.openxmlformats.org/drawingml/2006/table">
            <a:tbl>
              <a:tblPr firstRow="1" bandRow="1">
                <a:tableStyleId>{5C22544A-7EE6-4342-B048-85BDC9FD1C3A}</a:tableStyleId>
              </a:tblPr>
              <a:tblGrid>
                <a:gridCol w="2459321">
                  <a:extLst>
                    <a:ext uri="{9D8B030D-6E8A-4147-A177-3AD203B41FA5}">
                      <a16:colId xmlns:a16="http://schemas.microsoft.com/office/drawing/2014/main" xmlns="" val="284589935"/>
                    </a:ext>
                  </a:extLst>
                </a:gridCol>
              </a:tblGrid>
              <a:tr h="370840">
                <a:tc>
                  <a:txBody>
                    <a:bodyPr/>
                    <a:lstStyle/>
                    <a:p>
                      <a:r>
                        <a:rPr lang="en-GB" dirty="0"/>
                        <a:t>Coordination</a:t>
                      </a:r>
                    </a:p>
                  </a:txBody>
                  <a:tcPr/>
                </a:tc>
                <a:extLst>
                  <a:ext uri="{0D108BD9-81ED-4DB2-BD59-A6C34878D82A}">
                    <a16:rowId xmlns:a16="http://schemas.microsoft.com/office/drawing/2014/main" xmlns="" val="2199299437"/>
                  </a:ext>
                </a:extLst>
              </a:tr>
              <a:tr h="370840">
                <a:tc>
                  <a:txBody>
                    <a:bodyPr/>
                    <a:lstStyle/>
                    <a:p>
                      <a:r>
                        <a:rPr lang="en-GB" dirty="0"/>
                        <a:t>Order management</a:t>
                      </a:r>
                    </a:p>
                  </a:txBody>
                  <a:tcPr/>
                </a:tc>
                <a:extLst>
                  <a:ext uri="{0D108BD9-81ED-4DB2-BD59-A6C34878D82A}">
                    <a16:rowId xmlns:a16="http://schemas.microsoft.com/office/drawing/2014/main" xmlns="" val="1683887392"/>
                  </a:ext>
                </a:extLst>
              </a:tr>
              <a:tr h="370840">
                <a:tc>
                  <a:txBody>
                    <a:bodyPr/>
                    <a:lstStyle/>
                    <a:p>
                      <a:r>
                        <a:rPr lang="en-GB" dirty="0"/>
                        <a:t>…</a:t>
                      </a:r>
                    </a:p>
                  </a:txBody>
                  <a:tcPr/>
                </a:tc>
                <a:extLst>
                  <a:ext uri="{0D108BD9-81ED-4DB2-BD59-A6C34878D82A}">
                    <a16:rowId xmlns:a16="http://schemas.microsoft.com/office/drawing/2014/main" xmlns="" val="2743062933"/>
                  </a:ext>
                </a:extLst>
              </a:tr>
            </a:tbl>
          </a:graphicData>
        </a:graphic>
      </p:graphicFrame>
      <p:sp>
        <p:nvSpPr>
          <p:cNvPr id="18" name="TextBox 17">
            <a:extLst>
              <a:ext uri="{FF2B5EF4-FFF2-40B4-BE49-F238E27FC236}">
                <a16:creationId xmlns:a16="http://schemas.microsoft.com/office/drawing/2014/main" xmlns="" id="{E84C3F7A-D006-6142-BCDE-CC0BFCFA31AB}"/>
              </a:ext>
            </a:extLst>
          </p:cNvPr>
          <p:cNvSpPr txBox="1"/>
          <p:nvPr/>
        </p:nvSpPr>
        <p:spPr>
          <a:xfrm>
            <a:off x="5771192" y="5974720"/>
            <a:ext cx="6160836" cy="369332"/>
          </a:xfrm>
          <a:prstGeom prst="rect">
            <a:avLst/>
          </a:prstGeom>
          <a:noFill/>
        </p:spPr>
        <p:txBody>
          <a:bodyPr wrap="none" rtlCol="0">
            <a:spAutoFit/>
          </a:bodyPr>
          <a:lstStyle/>
          <a:p>
            <a:r>
              <a:rPr lang="en-US" dirty="0"/>
              <a:t>Note: work in progress, the organization  of this list may change</a:t>
            </a:r>
          </a:p>
        </p:txBody>
      </p:sp>
    </p:spTree>
    <p:extLst>
      <p:ext uri="{BB962C8B-B14F-4D97-AF65-F5344CB8AC3E}">
        <p14:creationId xmlns:p14="http://schemas.microsoft.com/office/powerpoint/2010/main" val="29150962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10/10/2018</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45</a:t>
            </a:fld>
            <a:endParaRPr lang="en-US" dirty="0"/>
          </a:p>
        </p:txBody>
      </p:sp>
      <p:sp>
        <p:nvSpPr>
          <p:cNvPr id="5" name="Content Placeholder 4"/>
          <p:cNvSpPr>
            <a:spLocks noGrp="1"/>
          </p:cNvSpPr>
          <p:nvPr>
            <p:ph sz="quarter" idx="13"/>
          </p:nvPr>
        </p:nvSpPr>
        <p:spPr/>
        <p:txBody>
          <a:bodyPr>
            <a:normAutofit fontScale="85000" lnSpcReduction="20000"/>
          </a:bodyPr>
          <a:lstStyle/>
          <a:p>
            <a:r>
              <a:rPr lang="en-US" dirty="0">
                <a:ea typeface="Calibri"/>
                <a:cs typeface="Calibri"/>
                <a:sym typeface="Calibri"/>
              </a:rPr>
              <a:t>Another view on the services </a:t>
            </a:r>
            <a:br>
              <a:rPr lang="en-US" dirty="0">
                <a:ea typeface="Calibri"/>
                <a:cs typeface="Calibri"/>
                <a:sym typeface="Calibri"/>
              </a:rPr>
            </a:br>
            <a:r>
              <a:rPr lang="en-US" dirty="0">
                <a:ea typeface="Calibri"/>
                <a:cs typeface="Calibri"/>
                <a:sym typeface="Calibri"/>
              </a:rPr>
              <a:t>based on the Research Data Lifecycle</a:t>
            </a:r>
            <a:endParaRPr lang="en-US" dirty="0"/>
          </a:p>
        </p:txBody>
      </p:sp>
      <p:grpSp>
        <p:nvGrpSpPr>
          <p:cNvPr id="2" name="Gruppo 1"/>
          <p:cNvGrpSpPr/>
          <p:nvPr/>
        </p:nvGrpSpPr>
        <p:grpSpPr>
          <a:xfrm>
            <a:off x="1846919" y="1402848"/>
            <a:ext cx="8460700" cy="4639100"/>
            <a:chOff x="447600" y="1474925"/>
            <a:chExt cx="8460700" cy="4639100"/>
          </a:xfrm>
        </p:grpSpPr>
        <p:sp>
          <p:nvSpPr>
            <p:cNvPr id="6" name="Shape 131"/>
            <p:cNvSpPr/>
            <p:nvPr/>
          </p:nvSpPr>
          <p:spPr>
            <a:xfrm>
              <a:off x="3171825" y="5051650"/>
              <a:ext cx="2675400" cy="259200"/>
            </a:xfrm>
            <a:prstGeom prst="round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Processing &amp; Analysis </a:t>
              </a:r>
              <a:endParaRPr sz="1000" b="0" i="0" u="none" strike="noStrike" cap="none">
                <a:solidFill>
                  <a:srgbClr val="000000"/>
                </a:solidFill>
                <a:latin typeface="Arial"/>
                <a:ea typeface="Arial"/>
                <a:cs typeface="Arial"/>
                <a:sym typeface="Arial"/>
              </a:endParaRPr>
            </a:p>
          </p:txBody>
        </p:sp>
        <p:sp>
          <p:nvSpPr>
            <p:cNvPr id="8" name="Shape 132"/>
            <p:cNvSpPr/>
            <p:nvPr/>
          </p:nvSpPr>
          <p:spPr>
            <a:xfrm>
              <a:off x="447600" y="3336525"/>
              <a:ext cx="2383500" cy="320100"/>
            </a:xfrm>
            <a:prstGeom prst="round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Arial"/>
                  <a:ea typeface="Arial"/>
                  <a:cs typeface="Arial"/>
                  <a:sym typeface="Arial"/>
                </a:rPr>
                <a:t>Data Management, Curation &amp; Preservation</a:t>
              </a:r>
              <a:endParaRPr sz="1000" b="0" i="0" u="none" strike="noStrike" cap="none" dirty="0">
                <a:solidFill>
                  <a:srgbClr val="000000"/>
                </a:solidFill>
                <a:latin typeface="Arial"/>
                <a:ea typeface="Arial"/>
                <a:cs typeface="Arial"/>
                <a:sym typeface="Arial"/>
              </a:endParaRPr>
            </a:p>
          </p:txBody>
        </p:sp>
        <p:sp>
          <p:nvSpPr>
            <p:cNvPr id="9" name="Shape 133"/>
            <p:cNvSpPr/>
            <p:nvPr/>
          </p:nvSpPr>
          <p:spPr>
            <a:xfrm>
              <a:off x="3261875" y="1871225"/>
              <a:ext cx="2602200" cy="259200"/>
            </a:xfrm>
            <a:prstGeom prst="round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Access, Deposition &amp; Sharing </a:t>
              </a:r>
              <a:endParaRPr sz="1000" b="0" i="0" u="none" strike="noStrike" cap="none">
                <a:solidFill>
                  <a:srgbClr val="000000"/>
                </a:solidFill>
                <a:latin typeface="Arial"/>
                <a:ea typeface="Arial"/>
                <a:cs typeface="Arial"/>
                <a:sym typeface="Arial"/>
              </a:endParaRPr>
            </a:p>
          </p:txBody>
        </p:sp>
        <p:sp>
          <p:nvSpPr>
            <p:cNvPr id="10" name="Shape 134"/>
            <p:cNvSpPr/>
            <p:nvPr/>
          </p:nvSpPr>
          <p:spPr>
            <a:xfrm rot="-8101304">
              <a:off x="2181434" y="4842258"/>
              <a:ext cx="559392" cy="318622"/>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1" name="Shape 135"/>
            <p:cNvSpPr/>
            <p:nvPr/>
          </p:nvSpPr>
          <p:spPr>
            <a:xfrm rot="8097370">
              <a:off x="5952096" y="4658780"/>
              <a:ext cx="554513" cy="310986"/>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2" name="Shape 136"/>
            <p:cNvSpPr/>
            <p:nvPr/>
          </p:nvSpPr>
          <p:spPr>
            <a:xfrm rot="2701467">
              <a:off x="6116437" y="2501737"/>
              <a:ext cx="497025" cy="303349"/>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3" name="Shape 137"/>
            <p:cNvSpPr/>
            <p:nvPr/>
          </p:nvSpPr>
          <p:spPr>
            <a:xfrm rot="-2700000">
              <a:off x="2401874" y="2223188"/>
              <a:ext cx="496813" cy="302925"/>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4" name="Shape 138"/>
            <p:cNvSpPr/>
            <p:nvPr/>
          </p:nvSpPr>
          <p:spPr>
            <a:xfrm>
              <a:off x="3245075" y="3324375"/>
              <a:ext cx="2602200" cy="320100"/>
            </a:xfrm>
            <a:prstGeom prst="round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Federation Services</a:t>
              </a:r>
              <a:endParaRPr sz="1000" b="0" i="0" u="none" strike="noStrike" cap="none">
                <a:solidFill>
                  <a:srgbClr val="000000"/>
                </a:solidFill>
                <a:latin typeface="Arial"/>
                <a:ea typeface="Arial"/>
                <a:cs typeface="Arial"/>
                <a:sym typeface="Arial"/>
              </a:endParaRPr>
            </a:p>
          </p:txBody>
        </p:sp>
        <p:sp>
          <p:nvSpPr>
            <p:cNvPr id="15" name="Shape 139"/>
            <p:cNvSpPr/>
            <p:nvPr/>
          </p:nvSpPr>
          <p:spPr>
            <a:xfrm>
              <a:off x="6306100" y="3640100"/>
              <a:ext cx="2602200" cy="6171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B2FIND (data)</a:t>
              </a:r>
              <a:endParaRPr sz="1000" b="0" i="0" u="none" strike="noStrike" cap="none">
                <a:solidFill>
                  <a:srgbClr val="000000"/>
                </a:solidFill>
                <a:latin typeface="Arial"/>
                <a:ea typeface="Arial"/>
                <a:cs typeface="Arial"/>
                <a:sym typeface="Arial"/>
              </a:endParaRPr>
            </a:p>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Marketplace (Services)</a:t>
              </a:r>
              <a:endParaRPr sz="1000" b="0" i="0" u="none" strike="noStrike" cap="none">
                <a:solidFill>
                  <a:srgbClr val="000000"/>
                </a:solidFill>
                <a:latin typeface="Arial"/>
                <a:ea typeface="Arial"/>
                <a:cs typeface="Arial"/>
                <a:sym typeface="Arial"/>
              </a:endParaRPr>
            </a:p>
          </p:txBody>
        </p:sp>
        <p:sp>
          <p:nvSpPr>
            <p:cNvPr id="16" name="Shape 140"/>
            <p:cNvSpPr/>
            <p:nvPr/>
          </p:nvSpPr>
          <p:spPr>
            <a:xfrm>
              <a:off x="1381125" y="5349025"/>
              <a:ext cx="3178800" cy="7650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Applications on Demand</a:t>
              </a:r>
              <a:endParaRPr sz="1000" b="0" i="0" u="none" strike="noStrike" cap="none">
                <a:solidFill>
                  <a:srgbClr val="000000"/>
                </a:solidFill>
                <a:latin typeface="Arial"/>
                <a:ea typeface="Arial"/>
                <a:cs typeface="Arial"/>
                <a:sym typeface="Arial"/>
              </a:endParaRPr>
            </a:p>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Federated HTC &amp; Cloud Compute IaaS &amp; PaaS</a:t>
              </a:r>
              <a:endParaRPr sz="1000" b="0" i="0" u="none" strike="noStrike" cap="none">
                <a:solidFill>
                  <a:srgbClr val="000000"/>
                </a:solidFill>
                <a:latin typeface="Arial"/>
                <a:ea typeface="Arial"/>
                <a:cs typeface="Arial"/>
                <a:sym typeface="Arial"/>
              </a:endParaRPr>
            </a:p>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Processing of sensitive data</a:t>
              </a:r>
              <a:endParaRPr sz="1000" b="0" i="0" u="none" strike="noStrike" cap="none">
                <a:solidFill>
                  <a:srgbClr val="000000"/>
                </a:solidFill>
                <a:latin typeface="Arial"/>
                <a:ea typeface="Arial"/>
                <a:cs typeface="Arial"/>
                <a:sym typeface="Arial"/>
              </a:endParaRPr>
            </a:p>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Jupyter Notebook</a:t>
              </a:r>
              <a:endParaRPr sz="1000" b="0" i="0" u="none" strike="noStrike" cap="none">
                <a:solidFill>
                  <a:srgbClr val="000000"/>
                </a:solidFill>
                <a:latin typeface="Arial"/>
                <a:ea typeface="Arial"/>
                <a:cs typeface="Arial"/>
                <a:sym typeface="Arial"/>
              </a:endParaRPr>
            </a:p>
          </p:txBody>
        </p:sp>
        <p:sp>
          <p:nvSpPr>
            <p:cNvPr id="17" name="Shape 141"/>
            <p:cNvSpPr/>
            <p:nvPr/>
          </p:nvSpPr>
          <p:spPr>
            <a:xfrm>
              <a:off x="3248075" y="2130500"/>
              <a:ext cx="2602200" cy="9615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Arial"/>
                  <a:ea typeface="Arial"/>
                  <a:cs typeface="Arial"/>
                  <a:sym typeface="Arial"/>
                </a:rPr>
                <a:t>Application DB (software &amp; VM)</a:t>
              </a:r>
              <a:endParaRPr sz="1000" b="0" i="0" u="none" strike="noStrike" cap="none" dirty="0">
                <a:solidFill>
                  <a:srgbClr val="000000"/>
                </a:solidFill>
                <a:latin typeface="Arial"/>
                <a:ea typeface="Arial"/>
                <a:cs typeface="Arial"/>
                <a:sym typeface="Arial"/>
              </a:endParaRPr>
            </a:p>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Arial"/>
                  <a:ea typeface="Arial"/>
                  <a:cs typeface="Arial"/>
                  <a:sym typeface="Arial"/>
                </a:rPr>
                <a:t>B2DROP (data)</a:t>
              </a:r>
              <a:endParaRPr sz="1000" b="0" i="0" u="none" strike="noStrike" cap="none" dirty="0">
                <a:solidFill>
                  <a:srgbClr val="000000"/>
                </a:solidFill>
                <a:latin typeface="Arial"/>
                <a:ea typeface="Arial"/>
                <a:cs typeface="Arial"/>
                <a:sym typeface="Arial"/>
              </a:endParaRPr>
            </a:p>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Arial"/>
                  <a:ea typeface="Arial"/>
                  <a:cs typeface="Arial"/>
                  <a:sym typeface="Arial"/>
                </a:rPr>
                <a:t>B2Note (data)</a:t>
              </a:r>
              <a:endParaRPr sz="1000" b="0" i="0" u="none" strike="noStrike" cap="none" dirty="0">
                <a:solidFill>
                  <a:srgbClr val="000000"/>
                </a:solidFill>
                <a:latin typeface="Arial"/>
                <a:ea typeface="Arial"/>
                <a:cs typeface="Arial"/>
                <a:sym typeface="Arial"/>
              </a:endParaRPr>
            </a:p>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Arial"/>
                  <a:ea typeface="Arial"/>
                  <a:cs typeface="Arial"/>
                  <a:sym typeface="Arial"/>
                </a:rPr>
                <a:t>B2SHARE (data)</a:t>
              </a:r>
              <a:endParaRPr sz="1000" b="0" i="0" u="none" strike="noStrike" cap="none" dirty="0">
                <a:solidFill>
                  <a:srgbClr val="000000"/>
                </a:solidFill>
                <a:latin typeface="Arial"/>
                <a:ea typeface="Arial"/>
                <a:cs typeface="Arial"/>
                <a:sym typeface="Arial"/>
              </a:endParaRPr>
            </a:p>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dirty="0" err="1">
                  <a:solidFill>
                    <a:srgbClr val="000000"/>
                  </a:solidFill>
                  <a:latin typeface="Arial"/>
                  <a:ea typeface="Arial"/>
                  <a:cs typeface="Arial"/>
                  <a:sym typeface="Arial"/>
                </a:rPr>
                <a:t>DataHub</a:t>
              </a:r>
              <a:endParaRPr sz="1000" b="0" i="0" u="none" strike="noStrike" cap="none" dirty="0">
                <a:solidFill>
                  <a:srgbClr val="000000"/>
                </a:solidFill>
                <a:latin typeface="Arial"/>
                <a:ea typeface="Arial"/>
                <a:cs typeface="Arial"/>
                <a:sym typeface="Arial"/>
              </a:endParaRPr>
            </a:p>
          </p:txBody>
        </p:sp>
        <p:sp>
          <p:nvSpPr>
            <p:cNvPr id="18" name="Shape 142"/>
            <p:cNvSpPr/>
            <p:nvPr/>
          </p:nvSpPr>
          <p:spPr>
            <a:xfrm>
              <a:off x="3245075" y="3643775"/>
              <a:ext cx="2602200" cy="9405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Federated AAI. monitoring, accounting</a:t>
              </a:r>
              <a:endParaRPr sz="1000" b="0" i="0" u="none" strike="noStrike" cap="none">
                <a:solidFill>
                  <a:srgbClr val="000000"/>
                </a:solidFill>
                <a:latin typeface="Arial"/>
                <a:ea typeface="Arial"/>
                <a:cs typeface="Arial"/>
                <a:sym typeface="Arial"/>
              </a:endParaRPr>
            </a:p>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SLA and order Management</a:t>
              </a:r>
              <a:endParaRPr sz="1000" b="0" i="0" u="none" strike="noStrike" cap="none">
                <a:solidFill>
                  <a:srgbClr val="000000"/>
                </a:solidFill>
                <a:latin typeface="Arial"/>
                <a:ea typeface="Arial"/>
                <a:cs typeface="Arial"/>
                <a:sym typeface="Arial"/>
              </a:endParaRPr>
            </a:p>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Security incident response and policies</a:t>
              </a:r>
              <a:endParaRPr sz="1000" b="0" i="0" u="none" strike="noStrike" cap="none">
                <a:solidFill>
                  <a:srgbClr val="000000"/>
                </a:solidFill>
                <a:latin typeface="Arial"/>
                <a:ea typeface="Arial"/>
                <a:cs typeface="Arial"/>
                <a:sym typeface="Arial"/>
              </a:endParaRPr>
            </a:p>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Technical support &amp; Training</a:t>
              </a:r>
              <a:endParaRPr sz="1000" b="0" i="0" u="none" strike="noStrike" cap="none">
                <a:solidFill>
                  <a:srgbClr val="000000"/>
                </a:solidFill>
                <a:latin typeface="Arial"/>
                <a:ea typeface="Arial"/>
                <a:cs typeface="Arial"/>
                <a:sym typeface="Arial"/>
              </a:endParaRPr>
            </a:p>
          </p:txBody>
        </p:sp>
        <p:sp>
          <p:nvSpPr>
            <p:cNvPr id="19" name="Shape 143"/>
            <p:cNvSpPr/>
            <p:nvPr/>
          </p:nvSpPr>
          <p:spPr>
            <a:xfrm>
              <a:off x="447675" y="3643775"/>
              <a:ext cx="2383500" cy="10548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B2HANDLE</a:t>
              </a:r>
              <a:endParaRPr sz="1000" b="0" i="0" u="none" strike="noStrike" cap="none">
                <a:solidFill>
                  <a:srgbClr val="FF0000"/>
                </a:solidFill>
                <a:latin typeface="Arial"/>
                <a:ea typeface="Arial"/>
                <a:cs typeface="Arial"/>
                <a:sym typeface="Arial"/>
              </a:endParaRPr>
            </a:p>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B2SAFE</a:t>
              </a:r>
              <a:endParaRPr sz="1000" b="0" i="0" u="none" strike="noStrike" cap="none">
                <a:solidFill>
                  <a:srgbClr val="000000"/>
                </a:solidFill>
                <a:latin typeface="Arial"/>
                <a:ea typeface="Arial"/>
                <a:cs typeface="Arial"/>
                <a:sym typeface="Arial"/>
              </a:endParaRPr>
            </a:p>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European Certified Trusted Repository</a:t>
              </a:r>
              <a:endParaRPr sz="1000" b="0" i="0" u="none" strike="noStrike" cap="none">
                <a:solidFill>
                  <a:srgbClr val="FF0000"/>
                </a:solidFill>
                <a:latin typeface="Arial"/>
                <a:ea typeface="Arial"/>
                <a:cs typeface="Arial"/>
                <a:sym typeface="Arial"/>
              </a:endParaRPr>
            </a:p>
          </p:txBody>
        </p:sp>
        <p:sp>
          <p:nvSpPr>
            <p:cNvPr id="20" name="Shape 144"/>
            <p:cNvSpPr/>
            <p:nvPr/>
          </p:nvSpPr>
          <p:spPr>
            <a:xfrm>
              <a:off x="4559925" y="5348950"/>
              <a:ext cx="2974500" cy="7650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Thematic data analytics</a:t>
              </a:r>
              <a:endParaRPr sz="1000" b="0" i="0" u="none" strike="noStrike" cap="none">
                <a:solidFill>
                  <a:srgbClr val="000000"/>
                </a:solidFill>
                <a:latin typeface="Arial"/>
                <a:ea typeface="Arial"/>
                <a:cs typeface="Arial"/>
                <a:sym typeface="Arial"/>
              </a:endParaRPr>
            </a:p>
            <a:p>
              <a:pPr marL="457200" marR="0" lvl="0" indent="-292100" algn="l" rtl="0">
                <a:lnSpc>
                  <a:spcPct val="100000"/>
                </a:lnSpc>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Scientific Workflow Management, Orchestration (DIRAC, PaaS Orchestrator)</a:t>
              </a:r>
              <a:endParaRPr sz="1000" b="0" i="0" u="none" strike="noStrike" cap="none">
                <a:solidFill>
                  <a:srgbClr val="000000"/>
                </a:solidFill>
                <a:latin typeface="Arial"/>
                <a:ea typeface="Arial"/>
                <a:cs typeface="Arial"/>
                <a:sym typeface="Arial"/>
              </a:endParaRPr>
            </a:p>
          </p:txBody>
        </p:sp>
        <p:sp>
          <p:nvSpPr>
            <p:cNvPr id="21" name="Shape 145"/>
            <p:cNvSpPr txBox="1"/>
            <p:nvPr/>
          </p:nvSpPr>
          <p:spPr>
            <a:xfrm>
              <a:off x="6310650" y="2898200"/>
              <a:ext cx="321000" cy="320100"/>
            </a:xfrm>
            <a:prstGeom prst="rect">
              <a:avLst/>
            </a:prstGeom>
            <a:noFill/>
            <a:ln w="9525"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A64D79"/>
                  </a:solidFill>
                  <a:latin typeface="Arial"/>
                  <a:ea typeface="Arial"/>
                  <a:cs typeface="Arial"/>
                  <a:sym typeface="Arial"/>
                </a:rPr>
                <a:t>1</a:t>
              </a:r>
              <a:endParaRPr sz="1400" b="1" i="0" u="none" strike="noStrike" cap="none">
                <a:solidFill>
                  <a:srgbClr val="A64D79"/>
                </a:solidFill>
                <a:latin typeface="Arial"/>
                <a:ea typeface="Arial"/>
                <a:cs typeface="Arial"/>
                <a:sym typeface="Arial"/>
              </a:endParaRPr>
            </a:p>
          </p:txBody>
        </p:sp>
        <p:sp>
          <p:nvSpPr>
            <p:cNvPr id="22" name="Shape 146"/>
            <p:cNvSpPr txBox="1"/>
            <p:nvPr/>
          </p:nvSpPr>
          <p:spPr>
            <a:xfrm>
              <a:off x="3171825" y="4693375"/>
              <a:ext cx="321000" cy="320100"/>
            </a:xfrm>
            <a:prstGeom prst="rect">
              <a:avLst/>
            </a:prstGeom>
            <a:noFill/>
            <a:ln w="9525"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A64D79"/>
                  </a:solidFill>
                  <a:latin typeface="Arial"/>
                  <a:ea typeface="Arial"/>
                  <a:cs typeface="Arial"/>
                  <a:sym typeface="Arial"/>
                </a:rPr>
                <a:t>2</a:t>
              </a:r>
              <a:endParaRPr sz="1400" b="1" i="0" u="none" strike="noStrike" cap="none">
                <a:solidFill>
                  <a:srgbClr val="A64D79"/>
                </a:solidFill>
                <a:latin typeface="Arial"/>
                <a:ea typeface="Arial"/>
                <a:cs typeface="Arial"/>
                <a:sym typeface="Arial"/>
              </a:endParaRPr>
            </a:p>
          </p:txBody>
        </p:sp>
        <p:sp>
          <p:nvSpPr>
            <p:cNvPr id="23" name="Shape 147"/>
            <p:cNvSpPr txBox="1"/>
            <p:nvPr/>
          </p:nvSpPr>
          <p:spPr>
            <a:xfrm>
              <a:off x="471500" y="2955963"/>
              <a:ext cx="321000" cy="320100"/>
            </a:xfrm>
            <a:prstGeom prst="rect">
              <a:avLst/>
            </a:prstGeom>
            <a:noFill/>
            <a:ln w="9525"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A64D79"/>
                  </a:solidFill>
                  <a:latin typeface="Arial"/>
                  <a:ea typeface="Arial"/>
                  <a:cs typeface="Arial"/>
                  <a:sym typeface="Arial"/>
                </a:rPr>
                <a:t>3</a:t>
              </a:r>
              <a:endParaRPr sz="1400" b="1" i="0" u="none" strike="noStrike" cap="none">
                <a:solidFill>
                  <a:srgbClr val="A64D79"/>
                </a:solidFill>
                <a:latin typeface="Arial"/>
                <a:ea typeface="Arial"/>
                <a:cs typeface="Arial"/>
                <a:sym typeface="Arial"/>
              </a:endParaRPr>
            </a:p>
          </p:txBody>
        </p:sp>
        <p:sp>
          <p:nvSpPr>
            <p:cNvPr id="24" name="Shape 148"/>
            <p:cNvSpPr txBox="1"/>
            <p:nvPr/>
          </p:nvSpPr>
          <p:spPr>
            <a:xfrm>
              <a:off x="3248075" y="1474925"/>
              <a:ext cx="321000" cy="320100"/>
            </a:xfrm>
            <a:prstGeom prst="rect">
              <a:avLst/>
            </a:prstGeom>
            <a:noFill/>
            <a:ln w="9525"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A64D79"/>
                  </a:solidFill>
                  <a:latin typeface="Arial"/>
                  <a:ea typeface="Arial"/>
                  <a:cs typeface="Arial"/>
                  <a:sym typeface="Arial"/>
                </a:rPr>
                <a:t>4</a:t>
              </a:r>
              <a:endParaRPr sz="1400" b="1" i="0" u="none" strike="noStrike" cap="none">
                <a:solidFill>
                  <a:srgbClr val="A64D79"/>
                </a:solidFill>
                <a:latin typeface="Arial"/>
                <a:ea typeface="Arial"/>
                <a:cs typeface="Arial"/>
                <a:sym typeface="Arial"/>
              </a:endParaRPr>
            </a:p>
          </p:txBody>
        </p:sp>
        <p:sp>
          <p:nvSpPr>
            <p:cNvPr id="25" name="Shape 149"/>
            <p:cNvSpPr/>
            <p:nvPr/>
          </p:nvSpPr>
          <p:spPr>
            <a:xfrm>
              <a:off x="6298775" y="3314900"/>
              <a:ext cx="2602200" cy="320100"/>
            </a:xfrm>
            <a:prstGeom prst="round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Discover &amp; Reuse </a:t>
              </a:r>
              <a:endParaRPr sz="1000" b="0" i="0" u="none" strike="noStrike" cap="none">
                <a:solidFill>
                  <a:srgbClr val="000000"/>
                </a:solidFill>
                <a:latin typeface="Arial"/>
                <a:ea typeface="Arial"/>
                <a:cs typeface="Arial"/>
                <a:sym typeface="Arial"/>
              </a:endParaRPr>
            </a:p>
          </p:txBody>
        </p:sp>
      </p:grpSp>
      <p:sp>
        <p:nvSpPr>
          <p:cNvPr id="7" name="Footer Placeholder 6">
            <a:extLst>
              <a:ext uri="{FF2B5EF4-FFF2-40B4-BE49-F238E27FC236}">
                <a16:creationId xmlns:a16="http://schemas.microsoft.com/office/drawing/2014/main" xmlns="" id="{1792A515-CDE8-8448-B8E4-CE744EF92AF1}"/>
              </a:ext>
            </a:extLst>
          </p:cNvPr>
          <p:cNvSpPr>
            <a:spLocks noGrp="1"/>
          </p:cNvSpPr>
          <p:nvPr>
            <p:ph type="ftr" sz="quarter" idx="11"/>
          </p:nvPr>
        </p:nvSpPr>
        <p:spPr/>
        <p:txBody>
          <a:bodyPr/>
          <a:lstStyle/>
          <a:p>
            <a:r>
              <a:rPr lang="en-US"/>
              <a:t>DI4R</a:t>
            </a:r>
            <a:endParaRPr lang="en-US" dirty="0"/>
          </a:p>
        </p:txBody>
      </p:sp>
    </p:spTree>
    <p:extLst>
      <p:ext uri="{BB962C8B-B14F-4D97-AF65-F5344CB8AC3E}">
        <p14:creationId xmlns:p14="http://schemas.microsoft.com/office/powerpoint/2010/main" val="126812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DA9019FA-7BAF-F14A-829A-D56CDB882933}"/>
              </a:ext>
            </a:extLst>
          </p:cNvPr>
          <p:cNvSpPr>
            <a:spLocks noGrp="1"/>
          </p:cNvSpPr>
          <p:nvPr>
            <p:ph type="dt" sz="half" idx="10"/>
          </p:nvPr>
        </p:nvSpPr>
        <p:spPr/>
        <p:txBody>
          <a:bodyPr/>
          <a:lstStyle/>
          <a:p>
            <a:r>
              <a:rPr lang="en-US"/>
              <a:t>10/10/2018</a:t>
            </a:r>
            <a:endParaRPr lang="en-US" dirty="0"/>
          </a:p>
        </p:txBody>
      </p:sp>
      <p:sp>
        <p:nvSpPr>
          <p:cNvPr id="4" name="Slide Number Placeholder 3">
            <a:extLst>
              <a:ext uri="{FF2B5EF4-FFF2-40B4-BE49-F238E27FC236}">
                <a16:creationId xmlns:a16="http://schemas.microsoft.com/office/drawing/2014/main" xmlns="" id="{49678C01-1668-3A47-BB11-B2BEE0F64BDD}"/>
              </a:ext>
            </a:extLst>
          </p:cNvPr>
          <p:cNvSpPr>
            <a:spLocks noGrp="1"/>
          </p:cNvSpPr>
          <p:nvPr>
            <p:ph type="sldNum" sz="quarter" idx="12"/>
          </p:nvPr>
        </p:nvSpPr>
        <p:spPr/>
        <p:txBody>
          <a:bodyPr/>
          <a:lstStyle/>
          <a:p>
            <a:fld id="{B6F15528-21DE-4FAA-801E-634DDDAF4B2B}" type="slidenum">
              <a:rPr lang="en-US" smtClean="0"/>
              <a:pPr/>
              <a:t>46</a:t>
            </a:fld>
            <a:endParaRPr lang="en-US" dirty="0"/>
          </a:p>
        </p:txBody>
      </p:sp>
      <p:sp>
        <p:nvSpPr>
          <p:cNvPr id="5" name="Title 4">
            <a:extLst>
              <a:ext uri="{FF2B5EF4-FFF2-40B4-BE49-F238E27FC236}">
                <a16:creationId xmlns:a16="http://schemas.microsoft.com/office/drawing/2014/main" xmlns="" id="{B9F6445F-2A65-7942-AD7A-C33340063643}"/>
              </a:ext>
            </a:extLst>
          </p:cNvPr>
          <p:cNvSpPr>
            <a:spLocks noGrp="1"/>
          </p:cNvSpPr>
          <p:nvPr>
            <p:ph type="title"/>
          </p:nvPr>
        </p:nvSpPr>
        <p:spPr/>
        <p:txBody>
          <a:bodyPr>
            <a:normAutofit fontScale="90000"/>
          </a:bodyPr>
          <a:lstStyle/>
          <a:p>
            <a:r>
              <a:rPr lang="en-US" dirty="0"/>
              <a:t>EOSC-hub Marketplace</a:t>
            </a:r>
          </a:p>
        </p:txBody>
      </p:sp>
      <p:sp>
        <p:nvSpPr>
          <p:cNvPr id="7" name="Footer Placeholder 6">
            <a:extLst>
              <a:ext uri="{FF2B5EF4-FFF2-40B4-BE49-F238E27FC236}">
                <a16:creationId xmlns:a16="http://schemas.microsoft.com/office/drawing/2014/main" xmlns="" id="{213247AD-5397-E048-AA1A-760FFA6C310E}"/>
              </a:ext>
            </a:extLst>
          </p:cNvPr>
          <p:cNvSpPr>
            <a:spLocks noGrp="1"/>
          </p:cNvSpPr>
          <p:nvPr>
            <p:ph type="ftr" sz="quarter" idx="11"/>
          </p:nvPr>
        </p:nvSpPr>
        <p:spPr/>
        <p:txBody>
          <a:bodyPr>
            <a:normAutofit fontScale="77500" lnSpcReduction="20000"/>
          </a:bodyPr>
          <a:lstStyle/>
          <a:p>
            <a:r>
              <a:rPr lang="en-US"/>
              <a:t>DI4R</a:t>
            </a:r>
            <a:endParaRPr lang="en-US" dirty="0"/>
          </a:p>
        </p:txBody>
      </p:sp>
      <p:sp>
        <p:nvSpPr>
          <p:cNvPr id="8" name="TextBox 7">
            <a:extLst>
              <a:ext uri="{FF2B5EF4-FFF2-40B4-BE49-F238E27FC236}">
                <a16:creationId xmlns:a16="http://schemas.microsoft.com/office/drawing/2014/main" xmlns="" id="{020A24CD-7033-044C-A493-B0ADB4D2DC0B}"/>
              </a:ext>
            </a:extLst>
          </p:cNvPr>
          <p:cNvSpPr txBox="1"/>
          <p:nvPr/>
        </p:nvSpPr>
        <p:spPr>
          <a:xfrm>
            <a:off x="7680176" y="1124744"/>
            <a:ext cx="4176464" cy="3785652"/>
          </a:xfrm>
          <a:prstGeom prst="rect">
            <a:avLst/>
          </a:prstGeom>
          <a:noFill/>
        </p:spPr>
        <p:txBody>
          <a:bodyPr wrap="square" rtlCol="0">
            <a:spAutoFit/>
          </a:bodyPr>
          <a:lstStyle/>
          <a:p>
            <a:r>
              <a:rPr lang="en-US" sz="2400" dirty="0"/>
              <a:t>Platform where services can be</a:t>
            </a:r>
          </a:p>
          <a:p>
            <a:pPr marL="285750" indent="-285750">
              <a:buFont typeface="Arial" panose="020B0604020202020204" pitchFamily="34" charset="0"/>
              <a:buChar char="•"/>
            </a:pPr>
            <a:r>
              <a:rPr lang="en-US" sz="2000" dirty="0" smtClean="0"/>
              <a:t>Discovered</a:t>
            </a:r>
            <a:endParaRPr lang="en-US" sz="2000" dirty="0"/>
          </a:p>
          <a:p>
            <a:pPr marL="285750" indent="-285750">
              <a:buFont typeface="Arial" panose="020B0604020202020204" pitchFamily="34" charset="0"/>
              <a:buChar char="•"/>
            </a:pPr>
            <a:r>
              <a:rPr lang="en-US" sz="2000" dirty="0"/>
              <a:t>Ordered</a:t>
            </a:r>
          </a:p>
          <a:p>
            <a:pPr marL="285750" indent="-285750">
              <a:buFont typeface="Arial" panose="020B0604020202020204" pitchFamily="34" charset="0"/>
              <a:buChar char="•"/>
            </a:pPr>
            <a:r>
              <a:rPr lang="en-US" sz="2000" dirty="0"/>
              <a:t>Accessed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r>
              <a:rPr lang="en-US" sz="2400" dirty="0"/>
              <a:t>3 steps process for users</a:t>
            </a:r>
          </a:p>
          <a:p>
            <a:pPr marL="342900" indent="-342900">
              <a:buFont typeface="Arial" panose="020B0604020202020204" pitchFamily="34" charset="0"/>
              <a:buChar char="•"/>
            </a:pPr>
            <a:r>
              <a:rPr lang="en-US" sz="2000" dirty="0"/>
              <a:t>Authentication &amp; registration </a:t>
            </a:r>
          </a:p>
          <a:p>
            <a:pPr marL="342900" indent="-342900">
              <a:buFont typeface="Arial" panose="020B0604020202020204" pitchFamily="34" charset="0"/>
              <a:buChar char="•"/>
            </a:pPr>
            <a:r>
              <a:rPr lang="en-US" sz="2000" dirty="0"/>
              <a:t>Product discovery and specification</a:t>
            </a:r>
          </a:p>
          <a:p>
            <a:pPr marL="342900" indent="-342900">
              <a:buFont typeface="Arial" panose="020B0604020202020204" pitchFamily="34" charset="0"/>
              <a:buChar char="•"/>
            </a:pPr>
            <a:r>
              <a:rPr lang="en-US" sz="2000" dirty="0"/>
              <a:t>Ordering and request processing</a:t>
            </a:r>
          </a:p>
          <a:p>
            <a:endParaRPr lang="en-US" sz="2400" dirty="0"/>
          </a:p>
        </p:txBody>
      </p:sp>
      <p:pic>
        <p:nvPicPr>
          <p:cNvPr id="11" name="Content Placeholder 10">
            <a:extLst>
              <a:ext uri="{FF2B5EF4-FFF2-40B4-BE49-F238E27FC236}">
                <a16:creationId xmlns:a16="http://schemas.microsoft.com/office/drawing/2014/main" xmlns="" id="{E5039C96-B4EC-D047-91CA-3A44E11C05D0}"/>
              </a:ext>
            </a:extLst>
          </p:cNvPr>
          <p:cNvPicPr>
            <a:picLocks noGrp="1" noChangeAspect="1"/>
          </p:cNvPicPr>
          <p:nvPr>
            <p:ph idx="1"/>
          </p:nvPr>
        </p:nvPicPr>
        <p:blipFill>
          <a:blip r:embed="rId2"/>
          <a:stretch>
            <a:fillRect/>
          </a:stretch>
        </p:blipFill>
        <p:spPr>
          <a:xfrm>
            <a:off x="695406" y="1124748"/>
            <a:ext cx="6472767" cy="4854575"/>
          </a:xfrm>
          <a:prstGeom prst="rect">
            <a:avLst/>
          </a:prstGeom>
        </p:spPr>
      </p:pic>
    </p:spTree>
    <p:extLst>
      <p:ext uri="{BB962C8B-B14F-4D97-AF65-F5344CB8AC3E}">
        <p14:creationId xmlns:p14="http://schemas.microsoft.com/office/powerpoint/2010/main" val="42045277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47</a:t>
            </a:fld>
            <a:endParaRPr lang="en-US" dirty="0">
              <a:latin typeface="Calibri" charset="0"/>
              <a:ea typeface="Calibri" charset="0"/>
              <a:cs typeface="Calibri" charset="0"/>
            </a:endParaRPr>
          </a:p>
        </p:txBody>
      </p:sp>
      <p:sp>
        <p:nvSpPr>
          <p:cNvPr id="4" name="Title 3"/>
          <p:cNvSpPr>
            <a:spLocks noGrp="1"/>
          </p:cNvSpPr>
          <p:nvPr>
            <p:ph type="title"/>
          </p:nvPr>
        </p:nvSpPr>
        <p:spPr>
          <a:xfrm>
            <a:off x="623392" y="620688"/>
            <a:ext cx="9505056" cy="576064"/>
          </a:xfrm>
        </p:spPr>
        <p:txBody>
          <a:bodyPr/>
          <a:lstStyle/>
          <a:p>
            <a:r>
              <a:rPr lang="en-US" dirty="0"/>
              <a:t>IT Service Management</a:t>
            </a:r>
          </a:p>
        </p:txBody>
      </p:sp>
      <p:sp>
        <p:nvSpPr>
          <p:cNvPr id="8" name="Inhaltsplatzhalter 2"/>
          <p:cNvSpPr>
            <a:spLocks noGrp="1"/>
          </p:cNvSpPr>
          <p:nvPr>
            <p:ph idx="1"/>
          </p:nvPr>
        </p:nvSpPr>
        <p:spPr>
          <a:xfrm>
            <a:off x="114867" y="1484784"/>
            <a:ext cx="7805336" cy="4837834"/>
          </a:xfrm>
        </p:spPr>
        <p:txBody>
          <a:bodyPr>
            <a:normAutofit/>
          </a:bodyPr>
          <a:lstStyle/>
          <a:p>
            <a:pPr>
              <a:spcBef>
                <a:spcPts val="300"/>
              </a:spcBef>
              <a:spcAft>
                <a:spcPts val="300"/>
              </a:spcAft>
            </a:pPr>
            <a:r>
              <a:rPr lang="en-US" b="1" dirty="0">
                <a:latin typeface="Calibri" charset="0"/>
                <a:ea typeface="Calibri" charset="0"/>
                <a:cs typeface="Calibri" charset="0"/>
              </a:rPr>
              <a:t>Why IT service management (ITSM)?</a:t>
            </a:r>
          </a:p>
          <a:p>
            <a:pPr lvl="1">
              <a:spcBef>
                <a:spcPts val="300"/>
              </a:spcBef>
              <a:spcAft>
                <a:spcPts val="300"/>
              </a:spcAft>
            </a:pPr>
            <a:r>
              <a:rPr lang="en-US" sz="2000" dirty="0">
                <a:latin typeface="Calibri" charset="0"/>
                <a:ea typeface="Calibri" charset="0"/>
                <a:cs typeface="Calibri" charset="0"/>
              </a:rPr>
              <a:t>About 80% of all IT service outages originate from "people and process issues"</a:t>
            </a:r>
          </a:p>
          <a:p>
            <a:pPr lvl="1">
              <a:spcBef>
                <a:spcPts val="300"/>
              </a:spcBef>
              <a:spcAft>
                <a:spcPts val="300"/>
              </a:spcAft>
            </a:pPr>
            <a:r>
              <a:rPr lang="en-US" sz="2000" dirty="0">
                <a:latin typeface="Calibri" charset="0"/>
                <a:ea typeface="Calibri" charset="0"/>
                <a:cs typeface="Calibri" charset="0"/>
              </a:rPr>
              <a:t>Duration of outages and degradations </a:t>
            </a:r>
            <a:r>
              <a:rPr lang="en-US" sz="2000" b="1" dirty="0">
                <a:solidFill>
                  <a:schemeClr val="tx2">
                    <a:lumMod val="60000"/>
                    <a:lumOff val="40000"/>
                  </a:schemeClr>
                </a:solidFill>
                <a:latin typeface="Calibri" charset="0"/>
                <a:ea typeface="Calibri" charset="0"/>
                <a:cs typeface="Calibri" charset="0"/>
              </a:rPr>
              <a:t>significantly dependent on non-technical factors</a:t>
            </a:r>
          </a:p>
          <a:p>
            <a:pPr>
              <a:spcBef>
                <a:spcPts val="300"/>
              </a:spcBef>
              <a:spcAft>
                <a:spcPts val="300"/>
              </a:spcAft>
            </a:pPr>
            <a:r>
              <a:rPr lang="en-US" b="1" dirty="0">
                <a:latin typeface="Calibri" charset="0"/>
                <a:ea typeface="Calibri" charset="0"/>
                <a:cs typeface="Calibri" charset="0"/>
              </a:rPr>
              <a:t>IT service management</a:t>
            </a:r>
          </a:p>
          <a:p>
            <a:pPr lvl="1">
              <a:spcBef>
                <a:spcPts val="300"/>
              </a:spcBef>
              <a:spcAft>
                <a:spcPts val="300"/>
              </a:spcAft>
            </a:pPr>
            <a:r>
              <a:rPr lang="en-US" sz="2000" dirty="0">
                <a:latin typeface="Calibri" charset="0"/>
                <a:ea typeface="Calibri" charset="0"/>
                <a:cs typeface="Calibri" charset="0"/>
              </a:rPr>
              <a:t>Focuses on the provision of high quality IT services that </a:t>
            </a:r>
            <a:r>
              <a:rPr lang="en-US" sz="2000" b="1" dirty="0">
                <a:solidFill>
                  <a:schemeClr val="tx2">
                    <a:lumMod val="60000"/>
                    <a:lumOff val="40000"/>
                  </a:schemeClr>
                </a:solidFill>
                <a:latin typeface="Calibri" charset="0"/>
                <a:ea typeface="Calibri" charset="0"/>
                <a:cs typeface="Calibri" charset="0"/>
              </a:rPr>
              <a:t>meet customers' and users’ expectations</a:t>
            </a:r>
          </a:p>
          <a:p>
            <a:pPr lvl="1">
              <a:spcBef>
                <a:spcPts val="300"/>
              </a:spcBef>
              <a:spcAft>
                <a:spcPts val="300"/>
              </a:spcAft>
            </a:pPr>
            <a:r>
              <a:rPr lang="en-US" sz="2000" dirty="0">
                <a:latin typeface="Calibri" charset="0"/>
                <a:ea typeface="Calibri" charset="0"/>
                <a:cs typeface="Calibri" charset="0"/>
              </a:rPr>
              <a:t>Defines, </a:t>
            </a:r>
            <a:r>
              <a:rPr lang="en-US" sz="2000" dirty="0" smtClean="0">
                <a:latin typeface="Calibri" charset="0"/>
                <a:ea typeface="Calibri" charset="0"/>
                <a:cs typeface="Calibri" charset="0"/>
              </a:rPr>
              <a:t>documents and </a:t>
            </a:r>
            <a:r>
              <a:rPr lang="en-US" sz="2000" dirty="0">
                <a:latin typeface="Calibri" charset="0"/>
                <a:ea typeface="Calibri" charset="0"/>
                <a:cs typeface="Calibri" charset="0"/>
              </a:rPr>
              <a:t>maintains service management </a:t>
            </a:r>
            <a:r>
              <a:rPr lang="en-US" sz="2000" b="1" dirty="0">
                <a:solidFill>
                  <a:schemeClr val="tx2">
                    <a:lumMod val="60000"/>
                    <a:lumOff val="40000"/>
                  </a:schemeClr>
                </a:solidFill>
                <a:latin typeface="Calibri" charset="0"/>
                <a:ea typeface="Calibri" charset="0"/>
                <a:cs typeface="Calibri" charset="0"/>
              </a:rPr>
              <a:t>processes </a:t>
            </a:r>
            <a:r>
              <a:rPr lang="en-US" sz="2000" dirty="0">
                <a:latin typeface="Calibri" charset="0"/>
                <a:ea typeface="Calibri" charset="0"/>
                <a:cs typeface="Calibri" charset="0"/>
              </a:rPr>
              <a:t>through assigned </a:t>
            </a:r>
            <a:r>
              <a:rPr lang="en-US" sz="2000" b="1" dirty="0">
                <a:solidFill>
                  <a:schemeClr val="tx2">
                    <a:lumMod val="60000"/>
                    <a:lumOff val="40000"/>
                  </a:schemeClr>
                </a:solidFill>
                <a:latin typeface="Calibri" charset="0"/>
                <a:ea typeface="Calibri" charset="0"/>
                <a:cs typeface="Calibri" charset="0"/>
              </a:rPr>
              <a:t>roles </a:t>
            </a:r>
            <a:r>
              <a:rPr lang="en-US" sz="2000" dirty="0">
                <a:latin typeface="Calibri" charset="0"/>
                <a:ea typeface="Calibri" charset="0"/>
                <a:cs typeface="Calibri" charset="0"/>
              </a:rPr>
              <a:t>and </a:t>
            </a:r>
            <a:r>
              <a:rPr lang="en-US" sz="2000" dirty="0" smtClean="0">
                <a:latin typeface="Calibri" charset="0"/>
                <a:ea typeface="Calibri" charset="0"/>
                <a:cs typeface="Calibri" charset="0"/>
              </a:rPr>
              <a:t>responsibilities</a:t>
            </a:r>
          </a:p>
          <a:p>
            <a:pPr>
              <a:spcBef>
                <a:spcPts val="300"/>
              </a:spcBef>
              <a:spcAft>
                <a:spcPts val="300"/>
              </a:spcAft>
            </a:pPr>
            <a:r>
              <a:rPr lang="en-US" sz="2300" b="1" dirty="0" smtClean="0">
                <a:solidFill>
                  <a:srgbClr val="008000"/>
                </a:solidFill>
                <a:latin typeface="Calibri" charset="0"/>
                <a:ea typeface="Calibri" charset="0"/>
                <a:cs typeface="Calibri" charset="0"/>
              </a:rPr>
              <a:t>EOSC-hub operates a Service Management System based on the </a:t>
            </a:r>
            <a:r>
              <a:rPr lang="en-US" sz="2300" b="1" dirty="0" err="1" smtClean="0">
                <a:solidFill>
                  <a:srgbClr val="008000"/>
                </a:solidFill>
                <a:latin typeface="Calibri" charset="0"/>
                <a:ea typeface="Calibri" charset="0"/>
                <a:cs typeface="Calibri" charset="0"/>
              </a:rPr>
              <a:t>FitSM</a:t>
            </a:r>
            <a:r>
              <a:rPr lang="en-US" sz="2300" b="1" dirty="0" smtClean="0">
                <a:solidFill>
                  <a:srgbClr val="008000"/>
                </a:solidFill>
                <a:latin typeface="Calibri" charset="0"/>
                <a:ea typeface="Calibri" charset="0"/>
                <a:cs typeface="Calibri" charset="0"/>
              </a:rPr>
              <a:t> standard</a:t>
            </a:r>
            <a:endParaRPr lang="en-US" sz="2300" b="1" dirty="0">
              <a:solidFill>
                <a:srgbClr val="008000"/>
              </a:solidFill>
              <a:latin typeface="Calibri" charset="0"/>
              <a:ea typeface="Calibri" charset="0"/>
              <a:cs typeface="Calibri" charset="0"/>
            </a:endParaRPr>
          </a:p>
        </p:txBody>
      </p:sp>
      <p:pic>
        <p:nvPicPr>
          <p:cNvPr id="9" name="Grafik 10" descr="process-issues-gartner-2010.png"/>
          <p:cNvPicPr>
            <a:picLocks noChangeAspect="1"/>
          </p:cNvPicPr>
          <p:nvPr/>
        </p:nvPicPr>
        <p:blipFill>
          <a:blip r:embed="rId2"/>
          <a:srcRect/>
          <a:stretch>
            <a:fillRect/>
          </a:stretch>
        </p:blipFill>
        <p:spPr bwMode="auto">
          <a:xfrm>
            <a:off x="7492404" y="1666875"/>
            <a:ext cx="4842933" cy="3524250"/>
          </a:xfrm>
          <a:prstGeom prst="rect">
            <a:avLst/>
          </a:prstGeom>
          <a:noFill/>
          <a:ln w="9525">
            <a:noFill/>
            <a:miter lim="800000"/>
            <a:headEnd/>
            <a:tailEnd/>
          </a:ln>
        </p:spPr>
      </p:pic>
      <p:sp>
        <p:nvSpPr>
          <p:cNvPr id="10" name="Rectangle 13"/>
          <p:cNvSpPr>
            <a:spLocks/>
          </p:cNvSpPr>
          <p:nvPr/>
        </p:nvSpPr>
        <p:spPr bwMode="auto">
          <a:xfrm>
            <a:off x="7369637" y="5254636"/>
            <a:ext cx="5063067" cy="620713"/>
          </a:xfrm>
          <a:prstGeom prst="rect">
            <a:avLst/>
          </a:prstGeom>
          <a:noFill/>
          <a:ln w="12700">
            <a:noFill/>
            <a:miter lim="800000"/>
            <a:headEnd/>
            <a:tailEnd/>
          </a:ln>
        </p:spPr>
        <p:txBody>
          <a:bodyPr lIns="0" tIns="0" rIns="57799" bIns="0"/>
          <a:lstStyle/>
          <a:p>
            <a:pPr marL="57150" algn="ctr"/>
            <a:r>
              <a:rPr lang="en-US" sz="1600" dirty="0">
                <a:cs typeface="Arial" charset="0"/>
                <a:sym typeface="LMU CompatilFact" pitchFamily="2" charset="0"/>
              </a:rPr>
              <a:t>Reasons for service outages</a:t>
            </a:r>
          </a:p>
          <a:p>
            <a:pPr marL="57150" algn="ctr"/>
            <a:r>
              <a:rPr lang="en-US" sz="1600" dirty="0">
                <a:cs typeface="Arial" charset="0"/>
                <a:sym typeface="LMU CompatilFact" pitchFamily="2" charset="0"/>
              </a:rPr>
              <a:t>[Gartner]</a:t>
            </a:r>
          </a:p>
        </p:txBody>
      </p:sp>
    </p:spTree>
    <p:extLst>
      <p:ext uri="{BB962C8B-B14F-4D97-AF65-F5344CB8AC3E}">
        <p14:creationId xmlns:p14="http://schemas.microsoft.com/office/powerpoint/2010/main" val="15804202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48</a:t>
            </a:fld>
            <a:endParaRPr lang="en-US" dirty="0">
              <a:latin typeface="Calibri" charset="0"/>
              <a:ea typeface="Calibri" charset="0"/>
              <a:cs typeface="Calibri" charset="0"/>
            </a:endParaRPr>
          </a:p>
        </p:txBody>
      </p:sp>
      <p:sp>
        <p:nvSpPr>
          <p:cNvPr id="4" name="Title 3"/>
          <p:cNvSpPr>
            <a:spLocks noGrp="1"/>
          </p:cNvSpPr>
          <p:nvPr>
            <p:ph type="title"/>
          </p:nvPr>
        </p:nvSpPr>
        <p:spPr>
          <a:xfrm>
            <a:off x="623393" y="620688"/>
            <a:ext cx="9601067" cy="576064"/>
          </a:xfrm>
        </p:spPr>
        <p:txBody>
          <a:bodyPr/>
          <a:lstStyle/>
          <a:p>
            <a:r>
              <a:rPr lang="en-US" dirty="0" err="1" smtClean="0"/>
              <a:t>FitSM</a:t>
            </a:r>
            <a:r>
              <a:rPr lang="en-US" dirty="0" smtClean="0"/>
              <a:t> standard: </a:t>
            </a:r>
            <a:r>
              <a:rPr lang="en-US" dirty="0"/>
              <a:t>Requirements</a:t>
            </a:r>
          </a:p>
        </p:txBody>
      </p:sp>
      <p:sp>
        <p:nvSpPr>
          <p:cNvPr id="11" name="Inhaltsplatzhalter 2"/>
          <p:cNvSpPr>
            <a:spLocks noGrp="1"/>
          </p:cNvSpPr>
          <p:nvPr>
            <p:ph idx="1"/>
          </p:nvPr>
        </p:nvSpPr>
        <p:spPr>
          <a:xfrm>
            <a:off x="595808" y="1556800"/>
            <a:ext cx="10972800" cy="4626019"/>
          </a:xfrm>
        </p:spPr>
        <p:txBody>
          <a:bodyPr>
            <a:normAutofit/>
          </a:bodyPr>
          <a:lstStyle/>
          <a:p>
            <a:r>
              <a:rPr lang="en-GB" dirty="0" err="1" smtClean="0">
                <a:latin typeface="Calibri" charset="0"/>
                <a:ea typeface="Calibri" charset="0"/>
                <a:cs typeface="Calibri" charset="0"/>
              </a:rPr>
              <a:t>FitSM</a:t>
            </a:r>
            <a:r>
              <a:rPr lang="en-GB" dirty="0" smtClean="0">
                <a:latin typeface="Calibri" charset="0"/>
                <a:ea typeface="Calibri" charset="0"/>
                <a:cs typeface="Calibri" charset="0"/>
              </a:rPr>
              <a:t> </a:t>
            </a:r>
            <a:r>
              <a:rPr lang="en-GB" dirty="0">
                <a:latin typeface="Calibri" charset="0"/>
                <a:ea typeface="Calibri" charset="0"/>
                <a:cs typeface="Calibri" charset="0"/>
              </a:rPr>
              <a:t>defines 85 requirements that should be fulfilled by an organisation (or federation) offering IT services to customers</a:t>
            </a:r>
          </a:p>
          <a:p>
            <a:r>
              <a:rPr lang="en-GB" dirty="0">
                <a:latin typeface="Calibri" charset="0"/>
                <a:ea typeface="Calibri" charset="0"/>
                <a:cs typeface="Calibri" charset="0"/>
              </a:rPr>
              <a:t>Compliance with the 85 requirements can be regarded as a "proof of effectiveness"</a:t>
            </a:r>
          </a:p>
          <a:p>
            <a:r>
              <a:rPr lang="en-GB" dirty="0">
                <a:latin typeface="Calibri" charset="0"/>
                <a:ea typeface="Calibri" charset="0"/>
                <a:cs typeface="Calibri" charset="0"/>
              </a:rPr>
              <a:t>The 85 requirements are structured as follows:</a:t>
            </a:r>
          </a:p>
          <a:p>
            <a:pPr lvl="1"/>
            <a:r>
              <a:rPr lang="en-GB" sz="2400" dirty="0">
                <a:latin typeface="Calibri" charset="0"/>
                <a:ea typeface="Calibri" charset="0"/>
                <a:cs typeface="Calibri" charset="0"/>
              </a:rPr>
              <a:t>16 general requirements (GR)</a:t>
            </a:r>
          </a:p>
          <a:p>
            <a:pPr lvl="1"/>
            <a:r>
              <a:rPr lang="en-GB" sz="2400" dirty="0">
                <a:latin typeface="Calibri" charset="0"/>
                <a:ea typeface="Calibri" charset="0"/>
                <a:cs typeface="Calibri" charset="0"/>
              </a:rPr>
              <a:t>69 process-specific requirements (PR)</a:t>
            </a:r>
          </a:p>
          <a:p>
            <a:pPr lvl="2"/>
            <a:r>
              <a:rPr lang="en-GB" sz="2000" dirty="0">
                <a:latin typeface="Calibri" charset="0"/>
                <a:ea typeface="Calibri" charset="0"/>
                <a:cs typeface="Calibri" charset="0"/>
              </a:rPr>
              <a:t>Consideration of the 14 IT service management processes from the FitSM process model</a:t>
            </a:r>
          </a:p>
          <a:p>
            <a:pPr lvl="2"/>
            <a:r>
              <a:rPr lang="en-GB" sz="2000" dirty="0">
                <a:latin typeface="Calibri" charset="0"/>
                <a:ea typeface="Calibri" charset="0"/>
                <a:cs typeface="Calibri" charset="0"/>
              </a:rPr>
              <a:t>Between 2 and 8 requirements per process</a:t>
            </a:r>
          </a:p>
        </p:txBody>
      </p:sp>
      <p:sp>
        <p:nvSpPr>
          <p:cNvPr id="2" name="Rectangular Callout 1"/>
          <p:cNvSpPr/>
          <p:nvPr/>
        </p:nvSpPr>
        <p:spPr>
          <a:xfrm>
            <a:off x="8400256" y="4941168"/>
            <a:ext cx="3648405" cy="1800200"/>
          </a:xfrm>
          <a:prstGeom prst="wedgeRectCallout">
            <a:avLst>
              <a:gd name="adj1" fmla="val -73931"/>
              <a:gd name="adj2" fmla="val -55018"/>
            </a:avLst>
          </a:prstGeom>
          <a:solidFill>
            <a:srgbClr val="FFFFFF"/>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b="1" dirty="0" err="1" smtClean="0">
                <a:solidFill>
                  <a:schemeClr val="accent6">
                    <a:lumMod val="10000"/>
                  </a:schemeClr>
                </a:solidFill>
                <a:latin typeface="Calibri" panose="020F0502020204030204" pitchFamily="34" charset="0"/>
                <a:cs typeface="Calibri" panose="020F0502020204030204" pitchFamily="34" charset="0"/>
              </a:rPr>
              <a:t>FitSM</a:t>
            </a:r>
            <a:r>
              <a:rPr lang="en-GB" sz="1200" b="1" dirty="0" smtClean="0">
                <a:solidFill>
                  <a:schemeClr val="accent6">
                    <a:lumMod val="10000"/>
                  </a:schemeClr>
                </a:solidFill>
                <a:latin typeface="Calibri" panose="020F0502020204030204" pitchFamily="34" charset="0"/>
                <a:cs typeface="Calibri" panose="020F0502020204030204" pitchFamily="34" charset="0"/>
              </a:rPr>
              <a:t> service </a:t>
            </a:r>
            <a:r>
              <a:rPr lang="en-GB" sz="1200" b="1" dirty="0">
                <a:solidFill>
                  <a:schemeClr val="accent6">
                    <a:lumMod val="10000"/>
                  </a:schemeClr>
                </a:solidFill>
                <a:latin typeface="Calibri" panose="020F0502020204030204" pitchFamily="34" charset="0"/>
                <a:cs typeface="Calibri" panose="020F0502020204030204" pitchFamily="34" charset="0"/>
              </a:rPr>
              <a:t>management processes:</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Service portfolio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Service level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Incident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Change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Capacity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Information security management</a:t>
            </a:r>
          </a:p>
          <a:p>
            <a:pPr marL="285750" indent="-285750">
              <a:buFont typeface="Arial" panose="020B0604020202020204" pitchFamily="34" charset="0"/>
              <a:buChar char="•"/>
            </a:pPr>
            <a:r>
              <a:rPr lang="en-GB" sz="1200" dirty="0" smtClean="0">
                <a:solidFill>
                  <a:schemeClr val="accent6">
                    <a:lumMod val="10000"/>
                  </a:schemeClr>
                </a:solidFill>
                <a:latin typeface="Calibri" panose="020F0502020204030204" pitchFamily="34" charset="0"/>
                <a:cs typeface="Calibri" panose="020F0502020204030204" pitchFamily="34" charset="0"/>
              </a:rPr>
              <a:t>Customer Relationship Management</a:t>
            </a:r>
          </a:p>
          <a:p>
            <a:pPr marL="285750" indent="-285750">
              <a:buFont typeface="Arial" panose="020B0604020202020204" pitchFamily="34" charset="0"/>
              <a:buChar char="•"/>
            </a:pPr>
            <a:r>
              <a:rPr lang="en-GB" sz="1200" dirty="0" smtClean="0">
                <a:solidFill>
                  <a:schemeClr val="accent6">
                    <a:lumMod val="10000"/>
                  </a:schemeClr>
                </a:solidFill>
                <a:latin typeface="Calibri" panose="020F0502020204030204" pitchFamily="34" charset="0"/>
                <a:cs typeface="Calibri" panose="020F0502020204030204" pitchFamily="34" charset="0"/>
              </a:rPr>
              <a:t>…</a:t>
            </a:r>
            <a:endParaRPr lang="en-GB" sz="1200" dirty="0">
              <a:solidFill>
                <a:schemeClr val="accent6">
                  <a:lumMod val="10000"/>
                </a:schemeClr>
              </a:solidFill>
              <a:latin typeface="Calibri" panose="020F0502020204030204" pitchFamily="34" charset="0"/>
              <a:cs typeface="Calibri" panose="020F0502020204030204" pitchFamily="34" charset="0"/>
            </a:endParaRPr>
          </a:p>
        </p:txBody>
      </p:sp>
      <p:sp>
        <p:nvSpPr>
          <p:cNvPr id="5" name="Rectangular Callout 4"/>
          <p:cNvSpPr/>
          <p:nvPr/>
        </p:nvSpPr>
        <p:spPr>
          <a:xfrm>
            <a:off x="5936772" y="1484784"/>
            <a:ext cx="6240693" cy="2088232"/>
          </a:xfrm>
          <a:prstGeom prst="wedgeRectCallout">
            <a:avLst>
              <a:gd name="adj1" fmla="val -37906"/>
              <a:gd name="adj2" fmla="val 78455"/>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rgbClr val="301900"/>
                </a:solidFill>
              </a:rPr>
              <a:t>Example </a:t>
            </a:r>
            <a:r>
              <a:rPr lang="mr-IN" sz="1200" b="1" dirty="0" smtClean="0">
                <a:solidFill>
                  <a:srgbClr val="301900"/>
                </a:solidFill>
              </a:rPr>
              <a:t>–</a:t>
            </a:r>
            <a:r>
              <a:rPr lang="en-US" sz="1200" b="1" dirty="0" smtClean="0">
                <a:solidFill>
                  <a:srgbClr val="301900"/>
                </a:solidFill>
              </a:rPr>
              <a:t> Service Portfolio Management requirements:</a:t>
            </a:r>
          </a:p>
          <a:p>
            <a:r>
              <a:rPr lang="en-US" sz="1200" dirty="0" smtClean="0">
                <a:solidFill>
                  <a:srgbClr val="301900"/>
                </a:solidFill>
              </a:rPr>
              <a:t>PR1.1 </a:t>
            </a:r>
            <a:r>
              <a:rPr lang="en-US" sz="1200" dirty="0">
                <a:solidFill>
                  <a:srgbClr val="301900"/>
                </a:solidFill>
              </a:rPr>
              <a:t>A service portfolio shall be maintained. All services shall be specified as part of </a:t>
            </a:r>
            <a:r>
              <a:rPr lang="en-US" sz="1200" dirty="0" smtClean="0">
                <a:solidFill>
                  <a:srgbClr val="301900"/>
                </a:solidFill>
              </a:rPr>
              <a:t>the service </a:t>
            </a:r>
            <a:r>
              <a:rPr lang="en-US" sz="1200" dirty="0">
                <a:solidFill>
                  <a:srgbClr val="301900"/>
                </a:solidFill>
              </a:rPr>
              <a:t>portfolio.</a:t>
            </a:r>
          </a:p>
          <a:p>
            <a:r>
              <a:rPr lang="en-US" sz="1200" dirty="0">
                <a:solidFill>
                  <a:srgbClr val="301900"/>
                </a:solidFill>
              </a:rPr>
              <a:t> PR1.2 Design and transition of new or changed services shall be planned.</a:t>
            </a:r>
          </a:p>
          <a:p>
            <a:r>
              <a:rPr lang="en-US" sz="1200" dirty="0">
                <a:solidFill>
                  <a:srgbClr val="301900"/>
                </a:solidFill>
              </a:rPr>
              <a:t> PR1.3 Plans for the design and transition of new or changed services shall </a:t>
            </a:r>
            <a:r>
              <a:rPr lang="en-US" sz="1200" dirty="0" smtClean="0">
                <a:solidFill>
                  <a:srgbClr val="301900"/>
                </a:solidFill>
              </a:rPr>
              <a:t>consider timescales</a:t>
            </a:r>
            <a:r>
              <a:rPr lang="en-US" sz="1200" dirty="0">
                <a:solidFill>
                  <a:srgbClr val="301900"/>
                </a:solidFill>
              </a:rPr>
              <a:t>, responsibilities, new or changed technology, </a:t>
            </a:r>
            <a:r>
              <a:rPr lang="en-US" sz="1200" dirty="0" smtClean="0">
                <a:solidFill>
                  <a:srgbClr val="301900"/>
                </a:solidFill>
              </a:rPr>
              <a:t>communication </a:t>
            </a:r>
            <a:r>
              <a:rPr lang="en-US" sz="1200" dirty="0">
                <a:solidFill>
                  <a:srgbClr val="301900"/>
                </a:solidFill>
              </a:rPr>
              <a:t>and </a:t>
            </a:r>
            <a:r>
              <a:rPr lang="en-US" sz="1200" dirty="0" smtClean="0">
                <a:solidFill>
                  <a:srgbClr val="301900"/>
                </a:solidFill>
              </a:rPr>
              <a:t>service acceptance </a:t>
            </a:r>
            <a:r>
              <a:rPr lang="en-US" sz="1200" dirty="0">
                <a:solidFill>
                  <a:srgbClr val="301900"/>
                </a:solidFill>
              </a:rPr>
              <a:t>criteria.</a:t>
            </a:r>
          </a:p>
          <a:p>
            <a:r>
              <a:rPr lang="en-US" sz="1200" dirty="0">
                <a:solidFill>
                  <a:srgbClr val="301900"/>
                </a:solidFill>
              </a:rPr>
              <a:t> PR1.4 The </a:t>
            </a:r>
            <a:r>
              <a:rPr lang="en-US" sz="1200" dirty="0" err="1">
                <a:solidFill>
                  <a:srgbClr val="301900"/>
                </a:solidFill>
              </a:rPr>
              <a:t>organisational</a:t>
            </a:r>
            <a:r>
              <a:rPr lang="en-US" sz="1200" dirty="0">
                <a:solidFill>
                  <a:srgbClr val="301900"/>
                </a:solidFill>
              </a:rPr>
              <a:t> structure supporting the delivery of services shall be identified</a:t>
            </a:r>
            <a:r>
              <a:rPr lang="en-US" sz="1200" dirty="0" smtClean="0">
                <a:solidFill>
                  <a:srgbClr val="301900"/>
                </a:solidFill>
              </a:rPr>
              <a:t>, including </a:t>
            </a:r>
            <a:r>
              <a:rPr lang="en-US" sz="1200" dirty="0">
                <a:solidFill>
                  <a:srgbClr val="301900"/>
                </a:solidFill>
              </a:rPr>
              <a:t>a potential federation structure as well as contact points for all parties involved.</a:t>
            </a:r>
          </a:p>
        </p:txBody>
      </p:sp>
    </p:spTree>
    <p:extLst>
      <p:ext uri="{BB962C8B-B14F-4D97-AF65-F5344CB8AC3E}">
        <p14:creationId xmlns:p14="http://schemas.microsoft.com/office/powerpoint/2010/main" val="42503851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49</a:t>
            </a:fld>
            <a:endParaRPr lang="en-US" dirty="0">
              <a:latin typeface="Calibri" charset="0"/>
              <a:ea typeface="Calibri" charset="0"/>
              <a:cs typeface="Calibri" charset="0"/>
            </a:endParaRPr>
          </a:p>
        </p:txBody>
      </p:sp>
      <p:sp>
        <p:nvSpPr>
          <p:cNvPr id="4" name="Title 3"/>
          <p:cNvSpPr>
            <a:spLocks noGrp="1"/>
          </p:cNvSpPr>
          <p:nvPr>
            <p:ph type="title"/>
          </p:nvPr>
        </p:nvSpPr>
        <p:spPr>
          <a:xfrm>
            <a:off x="431372" y="476672"/>
            <a:ext cx="9744405" cy="576064"/>
          </a:xfrm>
        </p:spPr>
        <p:txBody>
          <a:bodyPr/>
          <a:lstStyle/>
          <a:p>
            <a:r>
              <a:rPr lang="en-US" dirty="0" smtClean="0"/>
              <a:t>Implementing a </a:t>
            </a:r>
            <a:r>
              <a:rPr lang="en-US" dirty="0" err="1" smtClean="0"/>
              <a:t>FitSM</a:t>
            </a:r>
            <a:r>
              <a:rPr lang="en-US" dirty="0" smtClean="0"/>
              <a:t> service management system: Technical tools</a:t>
            </a:r>
            <a:endParaRPr lang="en-US" dirty="0"/>
          </a:p>
        </p:txBody>
      </p:sp>
      <p:sp>
        <p:nvSpPr>
          <p:cNvPr id="18" name="Inhaltsplatzhalter 2"/>
          <p:cNvSpPr>
            <a:spLocks noGrp="1"/>
          </p:cNvSpPr>
          <p:nvPr>
            <p:ph idx="1"/>
          </p:nvPr>
        </p:nvSpPr>
        <p:spPr>
          <a:xfrm>
            <a:off x="114867" y="1772816"/>
            <a:ext cx="4636984" cy="4477794"/>
          </a:xfrm>
        </p:spPr>
        <p:txBody>
          <a:bodyPr>
            <a:normAutofit/>
          </a:bodyPr>
          <a:lstStyle/>
          <a:p>
            <a:pPr>
              <a:spcBef>
                <a:spcPts val="300"/>
              </a:spcBef>
              <a:spcAft>
                <a:spcPts val="300"/>
              </a:spcAft>
            </a:pPr>
            <a:r>
              <a:rPr lang="en-US" b="1" dirty="0" smtClean="0">
                <a:latin typeface="Calibri" charset="0"/>
                <a:ea typeface="Calibri" charset="0"/>
                <a:cs typeface="Calibri" charset="0"/>
              </a:rPr>
              <a:t>Process documentation</a:t>
            </a:r>
          </a:p>
          <a:p>
            <a:pPr lvl="1">
              <a:spcBef>
                <a:spcPts val="300"/>
              </a:spcBef>
              <a:spcAft>
                <a:spcPts val="300"/>
              </a:spcAft>
            </a:pPr>
            <a:r>
              <a:rPr lang="en-US" sz="2000" dirty="0" smtClean="0">
                <a:latin typeface="Calibri" charset="0"/>
                <a:ea typeface="Calibri" charset="0"/>
                <a:cs typeface="Calibri" charset="0"/>
              </a:rPr>
              <a:t>e.g. Confluence, Wikimedia</a:t>
            </a:r>
          </a:p>
          <a:p>
            <a:pPr>
              <a:spcBef>
                <a:spcPts val="300"/>
              </a:spcBef>
              <a:spcAft>
                <a:spcPts val="300"/>
              </a:spcAft>
            </a:pPr>
            <a:endParaRPr lang="en-US" b="1" dirty="0" smtClean="0">
              <a:latin typeface="Calibri" charset="0"/>
              <a:ea typeface="Calibri" charset="0"/>
              <a:cs typeface="Calibri" charset="0"/>
            </a:endParaRPr>
          </a:p>
          <a:p>
            <a:pPr>
              <a:spcBef>
                <a:spcPts val="300"/>
              </a:spcBef>
              <a:spcAft>
                <a:spcPts val="300"/>
              </a:spcAft>
            </a:pPr>
            <a:r>
              <a:rPr lang="en-US" b="1" dirty="0" smtClean="0">
                <a:latin typeface="Calibri" charset="0"/>
                <a:ea typeface="Calibri" charset="0"/>
                <a:cs typeface="Calibri" charset="0"/>
              </a:rPr>
              <a:t>Ticket </a:t>
            </a:r>
            <a:r>
              <a:rPr lang="en-US" b="1" dirty="0">
                <a:latin typeface="Calibri" charset="0"/>
                <a:ea typeface="Calibri" charset="0"/>
                <a:cs typeface="Calibri" charset="0"/>
              </a:rPr>
              <a:t>tool</a:t>
            </a:r>
          </a:p>
          <a:p>
            <a:pPr lvl="1">
              <a:spcBef>
                <a:spcPts val="300"/>
              </a:spcBef>
              <a:spcAft>
                <a:spcPts val="300"/>
              </a:spcAft>
            </a:pPr>
            <a:r>
              <a:rPr lang="en-US" sz="2000" dirty="0">
                <a:latin typeface="Calibri" charset="0"/>
                <a:ea typeface="Calibri" charset="0"/>
                <a:cs typeface="Calibri" charset="0"/>
              </a:rPr>
              <a:t>e.g. GGUS, JIRA, RT</a:t>
            </a:r>
          </a:p>
          <a:p>
            <a:pPr lvl="1">
              <a:spcBef>
                <a:spcPts val="300"/>
              </a:spcBef>
              <a:spcAft>
                <a:spcPts val="300"/>
              </a:spcAft>
            </a:pPr>
            <a:endParaRPr lang="en-US" sz="2000" dirty="0">
              <a:latin typeface="Calibri" charset="0"/>
              <a:ea typeface="Calibri" charset="0"/>
              <a:cs typeface="Calibri" charset="0"/>
            </a:endParaRPr>
          </a:p>
          <a:p>
            <a:pPr>
              <a:spcBef>
                <a:spcPts val="300"/>
              </a:spcBef>
              <a:spcAft>
                <a:spcPts val="300"/>
              </a:spcAft>
            </a:pPr>
            <a:r>
              <a:rPr lang="en-US" b="1" dirty="0">
                <a:latin typeface="Calibri" charset="0"/>
                <a:ea typeface="Calibri" charset="0"/>
                <a:cs typeface="Calibri" charset="0"/>
              </a:rPr>
              <a:t>Templates</a:t>
            </a:r>
          </a:p>
          <a:p>
            <a:pPr lvl="1">
              <a:spcBef>
                <a:spcPts val="300"/>
              </a:spcBef>
              <a:spcAft>
                <a:spcPts val="300"/>
              </a:spcAft>
            </a:pPr>
            <a:r>
              <a:rPr lang="en-US" sz="2000" dirty="0">
                <a:latin typeface="Calibri" charset="0"/>
                <a:ea typeface="Calibri" charset="0"/>
                <a:cs typeface="Calibri" charset="0"/>
              </a:rPr>
              <a:t>e.g. Word docs, Excel, Google Apps, Forms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7864" y="4811260"/>
            <a:ext cx="2900197" cy="2046740"/>
          </a:xfrm>
          <a:prstGeom prst="rect">
            <a:avLst/>
          </a:prstGeom>
          <a:ln>
            <a:solidFill>
              <a:srgbClr val="301900"/>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267" y="4869160"/>
            <a:ext cx="3454400" cy="1628904"/>
          </a:xfrm>
          <a:prstGeom prst="rect">
            <a:avLst/>
          </a:prstGeom>
          <a:ln>
            <a:solidFill>
              <a:srgbClr val="301900"/>
            </a:solidFill>
          </a:ln>
        </p:spPr>
      </p:pic>
      <p:pic>
        <p:nvPicPr>
          <p:cNvPr id="7" name="Picture 6" descr="Screen Shot 2018-03-19 at 7.37.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0587" y="1484795"/>
            <a:ext cx="6288021" cy="3184277"/>
          </a:xfrm>
          <a:prstGeom prst="rect">
            <a:avLst/>
          </a:prstGeom>
          <a:ln>
            <a:solidFill>
              <a:srgbClr val="301900"/>
            </a:solidFill>
          </a:ln>
        </p:spPr>
      </p:pic>
    </p:spTree>
    <p:extLst>
      <p:ext uri="{BB962C8B-B14F-4D97-AF65-F5344CB8AC3E}">
        <p14:creationId xmlns:p14="http://schemas.microsoft.com/office/powerpoint/2010/main" val="31258403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821C7E71-705E-B54B-B80E-8BBFE50116A9}"/>
              </a:ext>
            </a:extLst>
          </p:cNvPr>
          <p:cNvSpPr>
            <a:spLocks noGrp="1"/>
          </p:cNvSpPr>
          <p:nvPr>
            <p:ph type="sldNum" sz="quarter" idx="12"/>
          </p:nvPr>
        </p:nvSpPr>
        <p:spPr/>
        <p:txBody>
          <a:bodyPr/>
          <a:lstStyle/>
          <a:p>
            <a:fld id="{B6F15528-21DE-4FAA-801E-634DDDAF4B2B}" type="slidenum">
              <a:rPr lang="en-US" smtClean="0"/>
              <a:pPr/>
              <a:t>5</a:t>
            </a:fld>
            <a:endParaRPr lang="en-US" dirty="0"/>
          </a:p>
        </p:txBody>
      </p:sp>
      <p:sp>
        <p:nvSpPr>
          <p:cNvPr id="6" name="Title 5">
            <a:extLst>
              <a:ext uri="{FF2B5EF4-FFF2-40B4-BE49-F238E27FC236}">
                <a16:creationId xmlns:a16="http://schemas.microsoft.com/office/drawing/2014/main" xmlns="" id="{B9833B8E-7156-8247-AAF9-EEBEB6F43C0F}"/>
              </a:ext>
            </a:extLst>
          </p:cNvPr>
          <p:cNvSpPr>
            <a:spLocks noGrp="1"/>
          </p:cNvSpPr>
          <p:nvPr>
            <p:ph type="title"/>
          </p:nvPr>
        </p:nvSpPr>
        <p:spPr/>
        <p:txBody>
          <a:bodyPr>
            <a:normAutofit fontScale="90000"/>
          </a:bodyPr>
          <a:lstStyle/>
          <a:p>
            <a:r>
              <a:rPr lang="en-US" dirty="0"/>
              <a:t>EOSC-</a:t>
            </a:r>
            <a:r>
              <a:rPr lang="en-US" dirty="0" smtClean="0"/>
              <a:t>hub: services &amp; service areas today</a:t>
            </a:r>
            <a:endParaRPr lang="en-US" dirty="0"/>
          </a:p>
        </p:txBody>
      </p:sp>
      <p:graphicFrame>
        <p:nvGraphicFramePr>
          <p:cNvPr id="9" name="Table 8">
            <a:extLst>
              <a:ext uri="{FF2B5EF4-FFF2-40B4-BE49-F238E27FC236}">
                <a16:creationId xmlns:a16="http://schemas.microsoft.com/office/drawing/2014/main" xmlns="" id="{10D8D999-8AB2-A142-B91A-DB96D746FAFD}"/>
              </a:ext>
            </a:extLst>
          </p:cNvPr>
          <p:cNvGraphicFramePr>
            <a:graphicFrameLocks noGrp="1"/>
          </p:cNvGraphicFramePr>
          <p:nvPr>
            <p:extLst>
              <p:ext uri="{D42A27DB-BD31-4B8C-83A1-F6EECF244321}">
                <p14:modId xmlns:p14="http://schemas.microsoft.com/office/powerpoint/2010/main" val="646544810"/>
              </p:ext>
            </p:extLst>
          </p:nvPr>
        </p:nvGraphicFramePr>
        <p:xfrm>
          <a:off x="119336" y="1124744"/>
          <a:ext cx="3060824" cy="1483360"/>
        </p:xfrm>
        <a:graphic>
          <a:graphicData uri="http://schemas.openxmlformats.org/drawingml/2006/table">
            <a:tbl>
              <a:tblPr firstRow="1" bandRow="1">
                <a:tableStyleId>{5C22544A-7EE6-4342-B048-85BDC9FD1C3A}</a:tableStyleId>
              </a:tblPr>
              <a:tblGrid>
                <a:gridCol w="3060824">
                  <a:extLst>
                    <a:ext uri="{9D8B030D-6E8A-4147-A177-3AD203B41FA5}">
                      <a16:colId xmlns:a16="http://schemas.microsoft.com/office/drawing/2014/main" xmlns="" val="284589935"/>
                    </a:ext>
                  </a:extLst>
                </a:gridCol>
              </a:tblGrid>
              <a:tr h="370840">
                <a:tc>
                  <a:txBody>
                    <a:bodyPr/>
                    <a:lstStyle/>
                    <a:p>
                      <a:r>
                        <a:rPr lang="en-GB" dirty="0"/>
                        <a:t>Compute</a:t>
                      </a:r>
                    </a:p>
                  </a:txBody>
                  <a:tcPr/>
                </a:tc>
                <a:extLst>
                  <a:ext uri="{0D108BD9-81ED-4DB2-BD59-A6C34878D82A}">
                    <a16:rowId xmlns:a16="http://schemas.microsoft.com/office/drawing/2014/main" xmlns="" val="2199299437"/>
                  </a:ext>
                </a:extLst>
              </a:tr>
              <a:tr h="370840">
                <a:tc>
                  <a:txBody>
                    <a:bodyPr/>
                    <a:lstStyle/>
                    <a:p>
                      <a:r>
                        <a:rPr lang="en-GB" dirty="0"/>
                        <a:t>EGI High-Throughput Compute</a:t>
                      </a:r>
                    </a:p>
                  </a:txBody>
                  <a:tcPr/>
                </a:tc>
                <a:extLst>
                  <a:ext uri="{0D108BD9-81ED-4DB2-BD59-A6C34878D82A}">
                    <a16:rowId xmlns:a16="http://schemas.microsoft.com/office/drawing/2014/main" xmlns="" val="1683887392"/>
                  </a:ext>
                </a:extLst>
              </a:tr>
              <a:tr h="370840">
                <a:tc>
                  <a:txBody>
                    <a:bodyPr/>
                    <a:lstStyle/>
                    <a:p>
                      <a:r>
                        <a:rPr lang="en-GB" dirty="0"/>
                        <a:t>EGI Cloud Compute</a:t>
                      </a:r>
                    </a:p>
                  </a:txBody>
                  <a:tcPr/>
                </a:tc>
                <a:extLst>
                  <a:ext uri="{0D108BD9-81ED-4DB2-BD59-A6C34878D82A}">
                    <a16:rowId xmlns:a16="http://schemas.microsoft.com/office/drawing/2014/main" xmlns="" val="2743062933"/>
                  </a:ext>
                </a:extLst>
              </a:tr>
              <a:tr h="370840">
                <a:tc>
                  <a:txBody>
                    <a:bodyPr/>
                    <a:lstStyle/>
                    <a:p>
                      <a:r>
                        <a:rPr lang="en-GB" dirty="0"/>
                        <a:t>EGI Cloud Container Compute</a:t>
                      </a:r>
                    </a:p>
                  </a:txBody>
                  <a:tcPr/>
                </a:tc>
                <a:extLst>
                  <a:ext uri="{0D108BD9-81ED-4DB2-BD59-A6C34878D82A}">
                    <a16:rowId xmlns:a16="http://schemas.microsoft.com/office/drawing/2014/main" xmlns="" val="3884842645"/>
                  </a:ext>
                </a:extLst>
              </a:tr>
            </a:tbl>
          </a:graphicData>
        </a:graphic>
      </p:graphicFrame>
      <p:graphicFrame>
        <p:nvGraphicFramePr>
          <p:cNvPr id="10" name="Table 9">
            <a:extLst>
              <a:ext uri="{FF2B5EF4-FFF2-40B4-BE49-F238E27FC236}">
                <a16:creationId xmlns:a16="http://schemas.microsoft.com/office/drawing/2014/main" xmlns="" id="{82825937-F16A-0C41-A838-529F0970CD32}"/>
              </a:ext>
            </a:extLst>
          </p:cNvPr>
          <p:cNvGraphicFramePr>
            <a:graphicFrameLocks noGrp="1"/>
          </p:cNvGraphicFramePr>
          <p:nvPr>
            <p:extLst>
              <p:ext uri="{D42A27DB-BD31-4B8C-83A1-F6EECF244321}">
                <p14:modId xmlns:p14="http://schemas.microsoft.com/office/powerpoint/2010/main" val="117162361"/>
              </p:ext>
            </p:extLst>
          </p:nvPr>
        </p:nvGraphicFramePr>
        <p:xfrm>
          <a:off x="6589014" y="1157536"/>
          <a:ext cx="2459321" cy="3977640"/>
        </p:xfrm>
        <a:graphic>
          <a:graphicData uri="http://schemas.openxmlformats.org/drawingml/2006/table">
            <a:tbl>
              <a:tblPr firstRow="1" bandRow="1">
                <a:tableStyleId>{5C22544A-7EE6-4342-B048-85BDC9FD1C3A}</a:tableStyleId>
              </a:tblPr>
              <a:tblGrid>
                <a:gridCol w="2459321">
                  <a:extLst>
                    <a:ext uri="{9D8B030D-6E8A-4147-A177-3AD203B41FA5}">
                      <a16:colId xmlns:a16="http://schemas.microsoft.com/office/drawing/2014/main" xmlns="" val="284589935"/>
                    </a:ext>
                  </a:extLst>
                </a:gridCol>
              </a:tblGrid>
              <a:tr h="370840">
                <a:tc>
                  <a:txBody>
                    <a:bodyPr/>
                    <a:lstStyle/>
                    <a:p>
                      <a:r>
                        <a:rPr lang="en-GB" dirty="0"/>
                        <a:t>Thematic Services</a:t>
                      </a:r>
                    </a:p>
                  </a:txBody>
                  <a:tcPr/>
                </a:tc>
                <a:extLst>
                  <a:ext uri="{0D108BD9-81ED-4DB2-BD59-A6C34878D82A}">
                    <a16:rowId xmlns:a16="http://schemas.microsoft.com/office/drawing/2014/main" xmlns="" val="2199299437"/>
                  </a:ext>
                </a:extLst>
              </a:tr>
              <a:tr h="370840">
                <a:tc>
                  <a:txBody>
                    <a:bodyPr/>
                    <a:lstStyle/>
                    <a:p>
                      <a:r>
                        <a:rPr lang="en-GB" dirty="0" smtClean="0"/>
                        <a:t>ECAS</a:t>
                      </a:r>
                      <a:endParaRPr lang="en-GB" dirty="0"/>
                    </a:p>
                  </a:txBody>
                  <a:tcPr/>
                </a:tc>
                <a:extLst>
                  <a:ext uri="{0D108BD9-81ED-4DB2-BD59-A6C34878D82A}">
                    <a16:rowId xmlns:a16="http://schemas.microsoft.com/office/drawing/2014/main" xmlns="" val="1683887392"/>
                  </a:ext>
                </a:extLst>
              </a:tr>
              <a:tr h="370840">
                <a:tc>
                  <a:txBody>
                    <a:bodyPr/>
                    <a:lstStyle/>
                    <a:p>
                      <a:r>
                        <a:rPr lang="en-GB" dirty="0"/>
                        <a:t>DARIAH Science Gateway</a:t>
                      </a:r>
                    </a:p>
                  </a:txBody>
                  <a:tcPr/>
                </a:tc>
                <a:extLst>
                  <a:ext uri="{0D108BD9-81ED-4DB2-BD59-A6C34878D82A}">
                    <a16:rowId xmlns:a16="http://schemas.microsoft.com/office/drawing/2014/main" xmlns="" val="2743062933"/>
                  </a:ext>
                </a:extLst>
              </a:tr>
              <a:tr h="370840">
                <a:tc>
                  <a:txBody>
                    <a:bodyPr/>
                    <a:lstStyle/>
                    <a:p>
                      <a:r>
                        <a:rPr lang="en-GB" dirty="0" err="1" smtClean="0"/>
                        <a:t>OPENCoastIS</a:t>
                      </a:r>
                      <a:endParaRPr lang="en-GB" dirty="0"/>
                    </a:p>
                  </a:txBody>
                  <a:tcPr/>
                </a:tc>
                <a:extLst>
                  <a:ext uri="{0D108BD9-81ED-4DB2-BD59-A6C34878D82A}">
                    <a16:rowId xmlns:a16="http://schemas.microsoft.com/office/drawing/2014/main" xmlns="" val="3884842645"/>
                  </a:ext>
                </a:extLst>
              </a:tr>
              <a:tr h="370840">
                <a:tc>
                  <a:txBody>
                    <a:bodyPr/>
                    <a:lstStyle/>
                    <a:p>
                      <a:r>
                        <a:rPr lang="en-GB" dirty="0"/>
                        <a:t>GEOSS</a:t>
                      </a:r>
                    </a:p>
                  </a:txBody>
                  <a:tcPr/>
                </a:tc>
                <a:extLst>
                  <a:ext uri="{0D108BD9-81ED-4DB2-BD59-A6C34878D82A}">
                    <a16:rowId xmlns:a16="http://schemas.microsoft.com/office/drawing/2014/main" xmlns="" val="916834815"/>
                  </a:ext>
                </a:extLst>
              </a:tr>
              <a:tr h="370840">
                <a:tc>
                  <a:txBody>
                    <a:bodyPr/>
                    <a:lstStyle/>
                    <a:p>
                      <a:r>
                        <a:rPr lang="en-GB" dirty="0"/>
                        <a:t>EO Pillar</a:t>
                      </a:r>
                    </a:p>
                  </a:txBody>
                  <a:tcPr/>
                </a:tc>
                <a:extLst>
                  <a:ext uri="{0D108BD9-81ED-4DB2-BD59-A6C34878D82A}">
                    <a16:rowId xmlns:a16="http://schemas.microsoft.com/office/drawing/2014/main" xmlns="" val="2870539008"/>
                  </a:ext>
                </a:extLst>
              </a:tr>
              <a:tr h="370840">
                <a:tc>
                  <a:txBody>
                    <a:bodyPr/>
                    <a:lstStyle/>
                    <a:p>
                      <a:r>
                        <a:rPr lang="en-GB" dirty="0" err="1"/>
                        <a:t>WeNMR</a:t>
                      </a:r>
                      <a:r>
                        <a:rPr lang="en-GB" dirty="0"/>
                        <a:t> Suite</a:t>
                      </a:r>
                    </a:p>
                  </a:txBody>
                  <a:tcPr/>
                </a:tc>
                <a:extLst>
                  <a:ext uri="{0D108BD9-81ED-4DB2-BD59-A6C34878D82A}">
                    <a16:rowId xmlns:a16="http://schemas.microsoft.com/office/drawing/2014/main" xmlns="" val="696769064"/>
                  </a:ext>
                </a:extLst>
              </a:tr>
              <a:tr h="370840">
                <a:tc>
                  <a:txBody>
                    <a:bodyPr/>
                    <a:lstStyle/>
                    <a:p>
                      <a:r>
                        <a:rPr lang="en-GB" dirty="0"/>
                        <a:t>DODAS</a:t>
                      </a:r>
                    </a:p>
                  </a:txBody>
                  <a:tcPr/>
                </a:tc>
                <a:extLst>
                  <a:ext uri="{0D108BD9-81ED-4DB2-BD59-A6C34878D82A}">
                    <a16:rowId xmlns:a16="http://schemas.microsoft.com/office/drawing/2014/main" xmlns="" val="49093254"/>
                  </a:ext>
                </a:extLst>
              </a:tr>
              <a:tr h="370840">
                <a:tc>
                  <a:txBody>
                    <a:bodyPr/>
                    <a:lstStyle/>
                    <a:p>
                      <a:r>
                        <a:rPr lang="en-GB" dirty="0" err="1"/>
                        <a:t>LifeWatch</a:t>
                      </a:r>
                      <a:r>
                        <a:rPr lang="en-GB" dirty="0"/>
                        <a:t> Services</a:t>
                      </a:r>
                    </a:p>
                  </a:txBody>
                  <a:tcPr/>
                </a:tc>
                <a:extLst>
                  <a:ext uri="{0D108BD9-81ED-4DB2-BD59-A6C34878D82A}">
                    <a16:rowId xmlns:a16="http://schemas.microsoft.com/office/drawing/2014/main" xmlns="" val="662430919"/>
                  </a:ext>
                </a:extLst>
              </a:tr>
              <a:tr h="370840">
                <a:tc>
                  <a:txBody>
                    <a:bodyPr/>
                    <a:lstStyle/>
                    <a:p>
                      <a:r>
                        <a:rPr lang="en-GB" dirty="0" smtClean="0"/>
                        <a:t>CLARIN CMI</a:t>
                      </a:r>
                      <a:endParaRPr lang="en-GB" dirty="0"/>
                    </a:p>
                  </a:txBody>
                  <a:tcPr/>
                </a:tc>
                <a:extLst>
                  <a:ext uri="{0D108BD9-81ED-4DB2-BD59-A6C34878D82A}">
                    <a16:rowId xmlns:a16="http://schemas.microsoft.com/office/drawing/2014/main" xmlns="" val="2743232076"/>
                  </a:ext>
                </a:extLst>
              </a:tr>
            </a:tbl>
          </a:graphicData>
        </a:graphic>
      </p:graphicFrame>
      <p:graphicFrame>
        <p:nvGraphicFramePr>
          <p:cNvPr id="11" name="Table 10">
            <a:extLst>
              <a:ext uri="{FF2B5EF4-FFF2-40B4-BE49-F238E27FC236}">
                <a16:creationId xmlns:a16="http://schemas.microsoft.com/office/drawing/2014/main" xmlns="" id="{B6C7A9AC-E6AE-3849-803B-FD586C2EA8C3}"/>
              </a:ext>
            </a:extLst>
          </p:cNvPr>
          <p:cNvGraphicFramePr>
            <a:graphicFrameLocks noGrp="1"/>
          </p:cNvGraphicFramePr>
          <p:nvPr>
            <p:extLst>
              <p:ext uri="{D42A27DB-BD31-4B8C-83A1-F6EECF244321}">
                <p14:modId xmlns:p14="http://schemas.microsoft.com/office/powerpoint/2010/main" val="4254078035"/>
              </p:ext>
            </p:extLst>
          </p:nvPr>
        </p:nvGraphicFramePr>
        <p:xfrm>
          <a:off x="9325318" y="1157536"/>
          <a:ext cx="2459321" cy="1381760"/>
        </p:xfrm>
        <a:graphic>
          <a:graphicData uri="http://schemas.openxmlformats.org/drawingml/2006/table">
            <a:tbl>
              <a:tblPr firstRow="1" bandRow="1">
                <a:tableStyleId>{5C22544A-7EE6-4342-B048-85BDC9FD1C3A}</a:tableStyleId>
              </a:tblPr>
              <a:tblGrid>
                <a:gridCol w="2459321">
                  <a:extLst>
                    <a:ext uri="{9D8B030D-6E8A-4147-A177-3AD203B41FA5}">
                      <a16:colId xmlns:a16="http://schemas.microsoft.com/office/drawing/2014/main" xmlns="" val="284589935"/>
                    </a:ext>
                  </a:extLst>
                </a:gridCol>
              </a:tblGrid>
              <a:tr h="370840">
                <a:tc>
                  <a:txBody>
                    <a:bodyPr/>
                    <a:lstStyle/>
                    <a:p>
                      <a:r>
                        <a:rPr lang="en-GB" dirty="0"/>
                        <a:t>Professional Services</a:t>
                      </a:r>
                    </a:p>
                  </a:txBody>
                  <a:tcPr/>
                </a:tc>
                <a:extLst>
                  <a:ext uri="{0D108BD9-81ED-4DB2-BD59-A6C34878D82A}">
                    <a16:rowId xmlns:a16="http://schemas.microsoft.com/office/drawing/2014/main" xmlns="" val="2199299437"/>
                  </a:ext>
                </a:extLst>
              </a:tr>
              <a:tr h="370840">
                <a:tc>
                  <a:txBody>
                    <a:bodyPr/>
                    <a:lstStyle/>
                    <a:p>
                      <a:r>
                        <a:rPr lang="en-GB" dirty="0" err="1"/>
                        <a:t>FitSM</a:t>
                      </a:r>
                      <a:r>
                        <a:rPr lang="en-GB" dirty="0"/>
                        <a:t> Training</a:t>
                      </a:r>
                    </a:p>
                  </a:txBody>
                  <a:tcPr/>
                </a:tc>
                <a:extLst>
                  <a:ext uri="{0D108BD9-81ED-4DB2-BD59-A6C34878D82A}">
                    <a16:rowId xmlns:a16="http://schemas.microsoft.com/office/drawing/2014/main" xmlns="" val="1683887392"/>
                  </a:ext>
                </a:extLst>
              </a:tr>
              <a:tr h="370840">
                <a:tc>
                  <a:txBody>
                    <a:bodyPr/>
                    <a:lstStyle/>
                    <a:p>
                      <a:r>
                        <a:rPr lang="en-GB" dirty="0"/>
                        <a:t>Data Management Planning</a:t>
                      </a:r>
                    </a:p>
                  </a:txBody>
                  <a:tcPr/>
                </a:tc>
                <a:extLst>
                  <a:ext uri="{0D108BD9-81ED-4DB2-BD59-A6C34878D82A}">
                    <a16:rowId xmlns:a16="http://schemas.microsoft.com/office/drawing/2014/main" xmlns="" val="2743062933"/>
                  </a:ext>
                </a:extLst>
              </a:tr>
            </a:tbl>
          </a:graphicData>
        </a:graphic>
      </p:graphicFrame>
      <p:graphicFrame>
        <p:nvGraphicFramePr>
          <p:cNvPr id="12" name="Table 11">
            <a:extLst>
              <a:ext uri="{FF2B5EF4-FFF2-40B4-BE49-F238E27FC236}">
                <a16:creationId xmlns:a16="http://schemas.microsoft.com/office/drawing/2014/main" xmlns="" id="{19A3736D-7F1A-B741-B43A-B198DD42DBE2}"/>
              </a:ext>
            </a:extLst>
          </p:cNvPr>
          <p:cNvGraphicFramePr>
            <a:graphicFrameLocks noGrp="1"/>
          </p:cNvGraphicFramePr>
          <p:nvPr>
            <p:extLst>
              <p:ext uri="{D42A27DB-BD31-4B8C-83A1-F6EECF244321}">
                <p14:modId xmlns:p14="http://schemas.microsoft.com/office/powerpoint/2010/main" val="3714479955"/>
              </p:ext>
            </p:extLst>
          </p:nvPr>
        </p:nvGraphicFramePr>
        <p:xfrm>
          <a:off x="119336" y="4581128"/>
          <a:ext cx="3047445" cy="1483360"/>
        </p:xfrm>
        <a:graphic>
          <a:graphicData uri="http://schemas.openxmlformats.org/drawingml/2006/table">
            <a:tbl>
              <a:tblPr firstRow="1" bandRow="1">
                <a:tableStyleId>{5C22544A-7EE6-4342-B048-85BDC9FD1C3A}</a:tableStyleId>
              </a:tblPr>
              <a:tblGrid>
                <a:gridCol w="3047445">
                  <a:extLst>
                    <a:ext uri="{9D8B030D-6E8A-4147-A177-3AD203B41FA5}">
                      <a16:colId xmlns:a16="http://schemas.microsoft.com/office/drawing/2014/main" xmlns="" val="284589935"/>
                    </a:ext>
                  </a:extLst>
                </a:gridCol>
              </a:tblGrid>
              <a:tr h="370840">
                <a:tc>
                  <a:txBody>
                    <a:bodyPr/>
                    <a:lstStyle/>
                    <a:p>
                      <a:r>
                        <a:rPr lang="en-GB" dirty="0"/>
                        <a:t>Identity &amp; Security</a:t>
                      </a:r>
                    </a:p>
                  </a:txBody>
                  <a:tcPr/>
                </a:tc>
                <a:extLst>
                  <a:ext uri="{0D108BD9-81ED-4DB2-BD59-A6C34878D82A}">
                    <a16:rowId xmlns:a16="http://schemas.microsoft.com/office/drawing/2014/main" xmlns="" val="2199299437"/>
                  </a:ext>
                </a:extLst>
              </a:tr>
              <a:tr h="370840">
                <a:tc>
                  <a:txBody>
                    <a:bodyPr/>
                    <a:lstStyle/>
                    <a:p>
                      <a:r>
                        <a:rPr lang="en-GB" dirty="0"/>
                        <a:t>EGI Check-in</a:t>
                      </a:r>
                    </a:p>
                  </a:txBody>
                  <a:tcPr/>
                </a:tc>
                <a:extLst>
                  <a:ext uri="{0D108BD9-81ED-4DB2-BD59-A6C34878D82A}">
                    <a16:rowId xmlns:a16="http://schemas.microsoft.com/office/drawing/2014/main" xmlns="" val="1683887392"/>
                  </a:ext>
                </a:extLst>
              </a:tr>
              <a:tr h="370840">
                <a:tc>
                  <a:txBody>
                    <a:bodyPr/>
                    <a:lstStyle/>
                    <a:p>
                      <a:r>
                        <a:rPr lang="en-GB" dirty="0"/>
                        <a:t>B2Access</a:t>
                      </a:r>
                    </a:p>
                  </a:txBody>
                  <a:tcPr/>
                </a:tc>
                <a:extLst>
                  <a:ext uri="{0D108BD9-81ED-4DB2-BD59-A6C34878D82A}">
                    <a16:rowId xmlns:a16="http://schemas.microsoft.com/office/drawing/2014/main" xmlns="" val="2743062933"/>
                  </a:ext>
                </a:extLst>
              </a:tr>
              <a:tr h="370840">
                <a:tc>
                  <a:txBody>
                    <a:bodyPr/>
                    <a:lstStyle/>
                    <a:p>
                      <a:r>
                        <a:rPr lang="en-GB" dirty="0"/>
                        <a:t>IAM</a:t>
                      </a:r>
                    </a:p>
                  </a:txBody>
                  <a:tcPr/>
                </a:tc>
                <a:extLst>
                  <a:ext uri="{0D108BD9-81ED-4DB2-BD59-A6C34878D82A}">
                    <a16:rowId xmlns:a16="http://schemas.microsoft.com/office/drawing/2014/main" xmlns="" val="2650672470"/>
                  </a:ext>
                </a:extLst>
              </a:tr>
            </a:tbl>
          </a:graphicData>
        </a:graphic>
      </p:graphicFrame>
      <p:graphicFrame>
        <p:nvGraphicFramePr>
          <p:cNvPr id="14" name="Table 13">
            <a:extLst>
              <a:ext uri="{FF2B5EF4-FFF2-40B4-BE49-F238E27FC236}">
                <a16:creationId xmlns:a16="http://schemas.microsoft.com/office/drawing/2014/main" xmlns="" id="{500ACBFA-E3FF-C14F-AA30-435B9FF09B89}"/>
              </a:ext>
            </a:extLst>
          </p:cNvPr>
          <p:cNvGraphicFramePr>
            <a:graphicFrameLocks noGrp="1"/>
          </p:cNvGraphicFramePr>
          <p:nvPr>
            <p:extLst>
              <p:ext uri="{D42A27DB-BD31-4B8C-83A1-F6EECF244321}">
                <p14:modId xmlns:p14="http://schemas.microsoft.com/office/powerpoint/2010/main" val="1442585968"/>
              </p:ext>
            </p:extLst>
          </p:nvPr>
        </p:nvGraphicFramePr>
        <p:xfrm>
          <a:off x="3359696" y="1157536"/>
          <a:ext cx="2952328" cy="4079240"/>
        </p:xfrm>
        <a:graphic>
          <a:graphicData uri="http://schemas.openxmlformats.org/drawingml/2006/table">
            <a:tbl>
              <a:tblPr firstRow="1" bandRow="1">
                <a:tableStyleId>{5C22544A-7EE6-4342-B048-85BDC9FD1C3A}</a:tableStyleId>
              </a:tblPr>
              <a:tblGrid>
                <a:gridCol w="2952328">
                  <a:extLst>
                    <a:ext uri="{9D8B030D-6E8A-4147-A177-3AD203B41FA5}">
                      <a16:colId xmlns:a16="http://schemas.microsoft.com/office/drawing/2014/main" xmlns="" val="284589935"/>
                    </a:ext>
                  </a:extLst>
                </a:gridCol>
              </a:tblGrid>
              <a:tr h="370840">
                <a:tc>
                  <a:txBody>
                    <a:bodyPr/>
                    <a:lstStyle/>
                    <a:p>
                      <a:r>
                        <a:rPr lang="en-GB" dirty="0"/>
                        <a:t>Data Management &amp; Storage</a:t>
                      </a:r>
                    </a:p>
                  </a:txBody>
                  <a:tcPr/>
                </a:tc>
                <a:extLst>
                  <a:ext uri="{0D108BD9-81ED-4DB2-BD59-A6C34878D82A}">
                    <a16:rowId xmlns:a16="http://schemas.microsoft.com/office/drawing/2014/main" xmlns="" val="2199299437"/>
                  </a:ext>
                </a:extLst>
              </a:tr>
              <a:tr h="370840">
                <a:tc>
                  <a:txBody>
                    <a:bodyPr/>
                    <a:lstStyle/>
                    <a:p>
                      <a:r>
                        <a:rPr lang="en-GB" dirty="0"/>
                        <a:t>B2Handle</a:t>
                      </a:r>
                    </a:p>
                  </a:txBody>
                  <a:tcPr/>
                </a:tc>
                <a:extLst>
                  <a:ext uri="{0D108BD9-81ED-4DB2-BD59-A6C34878D82A}">
                    <a16:rowId xmlns:a16="http://schemas.microsoft.com/office/drawing/2014/main" xmlns="" val="3884842645"/>
                  </a:ext>
                </a:extLst>
              </a:tr>
              <a:tr h="370840">
                <a:tc>
                  <a:txBody>
                    <a:bodyPr/>
                    <a:lstStyle/>
                    <a:p>
                      <a:r>
                        <a:rPr lang="en-GB" dirty="0"/>
                        <a:t>B2Find</a:t>
                      </a:r>
                    </a:p>
                  </a:txBody>
                  <a:tcPr/>
                </a:tc>
                <a:extLst>
                  <a:ext uri="{0D108BD9-81ED-4DB2-BD59-A6C34878D82A}">
                    <a16:rowId xmlns:a16="http://schemas.microsoft.com/office/drawing/2014/main" xmlns="" val="916834815"/>
                  </a:ext>
                </a:extLst>
              </a:tr>
              <a:tr h="370840">
                <a:tc>
                  <a:txBody>
                    <a:bodyPr/>
                    <a:lstStyle/>
                    <a:p>
                      <a:r>
                        <a:rPr lang="en-GB" dirty="0"/>
                        <a:t>B2Drop</a:t>
                      </a:r>
                    </a:p>
                  </a:txBody>
                  <a:tcPr/>
                </a:tc>
                <a:extLst>
                  <a:ext uri="{0D108BD9-81ED-4DB2-BD59-A6C34878D82A}">
                    <a16:rowId xmlns:a16="http://schemas.microsoft.com/office/drawing/2014/main" xmlns="" val="2870539008"/>
                  </a:ext>
                </a:extLst>
              </a:tr>
              <a:tr h="370840">
                <a:tc>
                  <a:txBody>
                    <a:bodyPr/>
                    <a:lstStyle/>
                    <a:p>
                      <a:r>
                        <a:rPr lang="en-GB" dirty="0"/>
                        <a:t>B2Safe</a:t>
                      </a:r>
                    </a:p>
                  </a:txBody>
                  <a:tcPr/>
                </a:tc>
                <a:extLst>
                  <a:ext uri="{0D108BD9-81ED-4DB2-BD59-A6C34878D82A}">
                    <a16:rowId xmlns:a16="http://schemas.microsoft.com/office/drawing/2014/main" xmlns="" val="696769064"/>
                  </a:ext>
                </a:extLst>
              </a:tr>
              <a:tr h="370840">
                <a:tc>
                  <a:txBody>
                    <a:bodyPr/>
                    <a:lstStyle/>
                    <a:p>
                      <a:r>
                        <a:rPr lang="en-GB" dirty="0"/>
                        <a:t>B2Stage</a:t>
                      </a:r>
                    </a:p>
                  </a:txBody>
                  <a:tcPr/>
                </a:tc>
                <a:extLst>
                  <a:ext uri="{0D108BD9-81ED-4DB2-BD59-A6C34878D82A}">
                    <a16:rowId xmlns:a16="http://schemas.microsoft.com/office/drawing/2014/main" xmlns="" val="4909325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CVMFS</a:t>
                      </a:r>
                    </a:p>
                  </a:txBody>
                  <a:tcPr/>
                </a:tc>
                <a:extLst>
                  <a:ext uri="{0D108BD9-81ED-4DB2-BD59-A6C34878D82A}">
                    <a16:rowId xmlns:a16="http://schemas.microsoft.com/office/drawing/2014/main" xmlns="" val="111771328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EGI Datahub</a:t>
                      </a:r>
                    </a:p>
                  </a:txBody>
                  <a:tcPr/>
                </a:tc>
                <a:extLst>
                  <a:ext uri="{0D108BD9-81ED-4DB2-BD59-A6C34878D82A}">
                    <a16:rowId xmlns:a16="http://schemas.microsoft.com/office/drawing/2014/main" xmlns="" val="361056006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EGI Online Storage</a:t>
                      </a:r>
                    </a:p>
                  </a:txBody>
                  <a:tcPr/>
                </a:tc>
                <a:extLst>
                  <a:ext uri="{0D108BD9-81ED-4DB2-BD59-A6C34878D82A}">
                    <a16:rowId xmlns:a16="http://schemas.microsoft.com/office/drawing/2014/main" xmlns="" val="1056831195"/>
                  </a:ext>
                </a:extLst>
              </a:tr>
              <a:tr h="370840">
                <a:tc>
                  <a:txBody>
                    <a:bodyPr/>
                    <a:lstStyle/>
                    <a:p>
                      <a:r>
                        <a:rPr lang="en-GB" dirty="0" err="1"/>
                        <a:t>eTDR</a:t>
                      </a:r>
                      <a:endParaRPr lang="en-GB" dirty="0"/>
                    </a:p>
                  </a:txBody>
                  <a:tcPr/>
                </a:tc>
                <a:extLst>
                  <a:ext uri="{0D108BD9-81ED-4DB2-BD59-A6C34878D82A}">
                    <a16:rowId xmlns:a16="http://schemas.microsoft.com/office/drawing/2014/main" xmlns="" val="662430919"/>
                  </a:ext>
                </a:extLst>
              </a:tr>
              <a:tr h="370840">
                <a:tc>
                  <a:txBody>
                    <a:bodyPr/>
                    <a:lstStyle/>
                    <a:p>
                      <a:r>
                        <a:rPr lang="en-GB" dirty="0" smtClean="0"/>
                        <a:t>Services for sensitive Data</a:t>
                      </a:r>
                      <a:endParaRPr lang="en-GB" dirty="0"/>
                    </a:p>
                  </a:txBody>
                  <a:tcPr/>
                </a:tc>
                <a:extLst>
                  <a:ext uri="{0D108BD9-81ED-4DB2-BD59-A6C34878D82A}">
                    <a16:rowId xmlns:a16="http://schemas.microsoft.com/office/drawing/2014/main" xmlns="" val="2743232076"/>
                  </a:ext>
                </a:extLst>
              </a:tr>
            </a:tbl>
          </a:graphicData>
        </a:graphic>
      </p:graphicFrame>
      <p:graphicFrame>
        <p:nvGraphicFramePr>
          <p:cNvPr id="15" name="Table 14">
            <a:extLst>
              <a:ext uri="{FF2B5EF4-FFF2-40B4-BE49-F238E27FC236}">
                <a16:creationId xmlns:a16="http://schemas.microsoft.com/office/drawing/2014/main" xmlns="" id="{EF802E00-CF4C-AD4D-A0A4-80275DAC7CE2}"/>
              </a:ext>
            </a:extLst>
          </p:cNvPr>
          <p:cNvGraphicFramePr>
            <a:graphicFrameLocks noGrp="1"/>
          </p:cNvGraphicFramePr>
          <p:nvPr>
            <p:extLst>
              <p:ext uri="{D42A27DB-BD31-4B8C-83A1-F6EECF244321}">
                <p14:modId xmlns:p14="http://schemas.microsoft.com/office/powerpoint/2010/main" val="4165777537"/>
              </p:ext>
            </p:extLst>
          </p:nvPr>
        </p:nvGraphicFramePr>
        <p:xfrm>
          <a:off x="119336" y="2852936"/>
          <a:ext cx="3047445" cy="1483360"/>
        </p:xfrm>
        <a:graphic>
          <a:graphicData uri="http://schemas.openxmlformats.org/drawingml/2006/table">
            <a:tbl>
              <a:tblPr firstRow="1" bandRow="1">
                <a:tableStyleId>{5C22544A-7EE6-4342-B048-85BDC9FD1C3A}</a:tableStyleId>
              </a:tblPr>
              <a:tblGrid>
                <a:gridCol w="3047445">
                  <a:extLst>
                    <a:ext uri="{9D8B030D-6E8A-4147-A177-3AD203B41FA5}">
                      <a16:colId xmlns:a16="http://schemas.microsoft.com/office/drawing/2014/main" xmlns="" val="284589935"/>
                    </a:ext>
                  </a:extLst>
                </a:gridCol>
              </a:tblGrid>
              <a:tr h="370840">
                <a:tc>
                  <a:txBody>
                    <a:bodyPr/>
                    <a:lstStyle/>
                    <a:p>
                      <a:r>
                        <a:rPr lang="en-GB" dirty="0"/>
                        <a:t>Platforms</a:t>
                      </a:r>
                    </a:p>
                  </a:txBody>
                  <a:tcPr/>
                </a:tc>
                <a:extLst>
                  <a:ext uri="{0D108BD9-81ED-4DB2-BD59-A6C34878D82A}">
                    <a16:rowId xmlns:a16="http://schemas.microsoft.com/office/drawing/2014/main" xmlns="" val="2199299437"/>
                  </a:ext>
                </a:extLst>
              </a:tr>
              <a:tr h="370840">
                <a:tc>
                  <a:txBody>
                    <a:bodyPr/>
                    <a:lstStyle/>
                    <a:p>
                      <a:r>
                        <a:rPr lang="en-GB" dirty="0"/>
                        <a:t>EGI Workload Manager</a:t>
                      </a:r>
                    </a:p>
                  </a:txBody>
                  <a:tcPr/>
                </a:tc>
                <a:extLst>
                  <a:ext uri="{0D108BD9-81ED-4DB2-BD59-A6C34878D82A}">
                    <a16:rowId xmlns:a16="http://schemas.microsoft.com/office/drawing/2014/main" xmlns="" val="1683887392"/>
                  </a:ext>
                </a:extLst>
              </a:tr>
              <a:tr h="370840">
                <a:tc>
                  <a:txBody>
                    <a:bodyPr/>
                    <a:lstStyle/>
                    <a:p>
                      <a:r>
                        <a:rPr lang="en-GB" dirty="0"/>
                        <a:t>IM (Infrastructure Manager)</a:t>
                      </a:r>
                    </a:p>
                  </a:txBody>
                  <a:tcPr/>
                </a:tc>
                <a:extLst>
                  <a:ext uri="{0D108BD9-81ED-4DB2-BD59-A6C34878D82A}">
                    <a16:rowId xmlns:a16="http://schemas.microsoft.com/office/drawing/2014/main" xmlns="" val="2743062933"/>
                  </a:ext>
                </a:extLst>
              </a:tr>
              <a:tr h="370840">
                <a:tc>
                  <a:txBody>
                    <a:bodyPr/>
                    <a:lstStyle/>
                    <a:p>
                      <a:r>
                        <a:rPr lang="en-GB" dirty="0"/>
                        <a:t>PaaS Orchestrator</a:t>
                      </a:r>
                    </a:p>
                  </a:txBody>
                  <a:tcPr/>
                </a:tc>
                <a:extLst>
                  <a:ext uri="{0D108BD9-81ED-4DB2-BD59-A6C34878D82A}">
                    <a16:rowId xmlns:a16="http://schemas.microsoft.com/office/drawing/2014/main" xmlns="" val="2650672470"/>
                  </a:ext>
                </a:extLst>
              </a:tr>
            </a:tbl>
          </a:graphicData>
        </a:graphic>
      </p:graphicFrame>
      <p:graphicFrame>
        <p:nvGraphicFramePr>
          <p:cNvPr id="16" name="Table 15">
            <a:extLst>
              <a:ext uri="{FF2B5EF4-FFF2-40B4-BE49-F238E27FC236}">
                <a16:creationId xmlns:a16="http://schemas.microsoft.com/office/drawing/2014/main" xmlns="" id="{DD9ACF4C-51C6-AB4A-9AC8-ACEE99302265}"/>
              </a:ext>
            </a:extLst>
          </p:cNvPr>
          <p:cNvGraphicFramePr>
            <a:graphicFrameLocks noGrp="1"/>
          </p:cNvGraphicFramePr>
          <p:nvPr>
            <p:extLst>
              <p:ext uri="{D42A27DB-BD31-4B8C-83A1-F6EECF244321}">
                <p14:modId xmlns:p14="http://schemas.microsoft.com/office/powerpoint/2010/main" val="1767674737"/>
              </p:ext>
            </p:extLst>
          </p:nvPr>
        </p:nvGraphicFramePr>
        <p:xfrm>
          <a:off x="9325318" y="2742724"/>
          <a:ext cx="2459321" cy="1483360"/>
        </p:xfrm>
        <a:graphic>
          <a:graphicData uri="http://schemas.openxmlformats.org/drawingml/2006/table">
            <a:tbl>
              <a:tblPr firstRow="1" bandRow="1">
                <a:tableStyleId>{5C22544A-7EE6-4342-B048-85BDC9FD1C3A}</a:tableStyleId>
              </a:tblPr>
              <a:tblGrid>
                <a:gridCol w="2459321">
                  <a:extLst>
                    <a:ext uri="{9D8B030D-6E8A-4147-A177-3AD203B41FA5}">
                      <a16:colId xmlns:a16="http://schemas.microsoft.com/office/drawing/2014/main" xmlns="" val="284589935"/>
                    </a:ext>
                  </a:extLst>
                </a:gridCol>
              </a:tblGrid>
              <a:tr h="370840">
                <a:tc>
                  <a:txBody>
                    <a:bodyPr/>
                    <a:lstStyle/>
                    <a:p>
                      <a:r>
                        <a:rPr lang="en-GB" dirty="0"/>
                        <a:t>Research Data</a:t>
                      </a:r>
                    </a:p>
                  </a:txBody>
                  <a:tcPr/>
                </a:tc>
                <a:extLst>
                  <a:ext uri="{0D108BD9-81ED-4DB2-BD59-A6C34878D82A}">
                    <a16:rowId xmlns:a16="http://schemas.microsoft.com/office/drawing/2014/main" xmlns="" val="2199299437"/>
                  </a:ext>
                </a:extLst>
              </a:tr>
              <a:tr h="370840">
                <a:tc>
                  <a:txBody>
                    <a:bodyPr/>
                    <a:lstStyle/>
                    <a:p>
                      <a:r>
                        <a:rPr lang="en-GB" dirty="0" smtClean="0"/>
                        <a:t>LOFAR</a:t>
                      </a:r>
                      <a:endParaRPr lang="en-GB" dirty="0"/>
                    </a:p>
                  </a:txBody>
                  <a:tcPr/>
                </a:tc>
                <a:extLst>
                  <a:ext uri="{0D108BD9-81ED-4DB2-BD59-A6C34878D82A}">
                    <a16:rowId xmlns:a16="http://schemas.microsoft.com/office/drawing/2014/main" xmlns="" val="1683887392"/>
                  </a:ext>
                </a:extLst>
              </a:tr>
              <a:tr h="370840">
                <a:tc>
                  <a:txBody>
                    <a:bodyPr/>
                    <a:lstStyle/>
                    <a:p>
                      <a:r>
                        <a:rPr lang="en-GB" dirty="0" smtClean="0"/>
                        <a:t>EPOS-</a:t>
                      </a:r>
                      <a:r>
                        <a:rPr lang="en-GB" dirty="0" err="1" smtClean="0"/>
                        <a:t>Orfeus</a:t>
                      </a:r>
                      <a:endParaRPr lang="en-GB" dirty="0"/>
                    </a:p>
                  </a:txBody>
                  <a:tcPr/>
                </a:tc>
                <a:extLst>
                  <a:ext uri="{0D108BD9-81ED-4DB2-BD59-A6C34878D82A}">
                    <a16:rowId xmlns:a16="http://schemas.microsoft.com/office/drawing/2014/main" xmlns="" val="2743062933"/>
                  </a:ext>
                </a:extLst>
              </a:tr>
              <a:tr h="370840">
                <a:tc>
                  <a:txBody>
                    <a:bodyPr/>
                    <a:lstStyle/>
                    <a:p>
                      <a:r>
                        <a:rPr lang="mr-IN" dirty="0" smtClean="0"/>
                        <a:t>…</a:t>
                      </a:r>
                      <a:endParaRPr lang="en-GB" dirty="0"/>
                    </a:p>
                  </a:txBody>
                  <a:tcPr/>
                </a:tc>
              </a:tr>
            </a:tbl>
          </a:graphicData>
        </a:graphic>
      </p:graphicFrame>
      <p:graphicFrame>
        <p:nvGraphicFramePr>
          <p:cNvPr id="17" name="Table 16">
            <a:extLst>
              <a:ext uri="{FF2B5EF4-FFF2-40B4-BE49-F238E27FC236}">
                <a16:creationId xmlns:a16="http://schemas.microsoft.com/office/drawing/2014/main" xmlns="" id="{889BB325-06A7-2D4F-9666-2EEBE0315355}"/>
              </a:ext>
            </a:extLst>
          </p:cNvPr>
          <p:cNvGraphicFramePr>
            <a:graphicFrameLocks noGrp="1"/>
          </p:cNvGraphicFramePr>
          <p:nvPr>
            <p:extLst>
              <p:ext uri="{D42A27DB-BD31-4B8C-83A1-F6EECF244321}">
                <p14:modId xmlns:p14="http://schemas.microsoft.com/office/powerpoint/2010/main" val="1128857258"/>
              </p:ext>
            </p:extLst>
          </p:nvPr>
        </p:nvGraphicFramePr>
        <p:xfrm>
          <a:off x="9325317" y="4495512"/>
          <a:ext cx="2459321" cy="1381760"/>
        </p:xfrm>
        <a:graphic>
          <a:graphicData uri="http://schemas.openxmlformats.org/drawingml/2006/table">
            <a:tbl>
              <a:tblPr firstRow="1" bandRow="1">
                <a:tableStyleId>{5C22544A-7EE6-4342-B048-85BDC9FD1C3A}</a:tableStyleId>
              </a:tblPr>
              <a:tblGrid>
                <a:gridCol w="2459321">
                  <a:extLst>
                    <a:ext uri="{9D8B030D-6E8A-4147-A177-3AD203B41FA5}">
                      <a16:colId xmlns:a16="http://schemas.microsoft.com/office/drawing/2014/main" xmlns="" val="284589935"/>
                    </a:ext>
                  </a:extLst>
                </a:gridCol>
              </a:tblGrid>
              <a:tr h="370840">
                <a:tc>
                  <a:txBody>
                    <a:bodyPr/>
                    <a:lstStyle/>
                    <a:p>
                      <a:r>
                        <a:rPr lang="en-GB" dirty="0"/>
                        <a:t>Aggregators</a:t>
                      </a:r>
                    </a:p>
                  </a:txBody>
                  <a:tcPr/>
                </a:tc>
                <a:extLst>
                  <a:ext uri="{0D108BD9-81ED-4DB2-BD59-A6C34878D82A}">
                    <a16:rowId xmlns:a16="http://schemas.microsoft.com/office/drawing/2014/main" xmlns="" val="2199299437"/>
                  </a:ext>
                </a:extLst>
              </a:tr>
              <a:tr h="370840">
                <a:tc>
                  <a:txBody>
                    <a:bodyPr/>
                    <a:lstStyle/>
                    <a:p>
                      <a:r>
                        <a:rPr lang="en-GB" dirty="0"/>
                        <a:t>Applications Database</a:t>
                      </a:r>
                    </a:p>
                  </a:txBody>
                  <a:tcPr/>
                </a:tc>
                <a:extLst>
                  <a:ext uri="{0D108BD9-81ED-4DB2-BD59-A6C34878D82A}">
                    <a16:rowId xmlns:a16="http://schemas.microsoft.com/office/drawing/2014/main" xmlns="" val="1683887392"/>
                  </a:ext>
                </a:extLst>
              </a:tr>
              <a:tr h="370840">
                <a:tc>
                  <a:txBody>
                    <a:bodyPr/>
                    <a:lstStyle/>
                    <a:p>
                      <a:r>
                        <a:rPr lang="en-GB" dirty="0"/>
                        <a:t>Repository of Validated Software</a:t>
                      </a:r>
                    </a:p>
                  </a:txBody>
                  <a:tcPr/>
                </a:tc>
                <a:extLst>
                  <a:ext uri="{0D108BD9-81ED-4DB2-BD59-A6C34878D82A}">
                    <a16:rowId xmlns:a16="http://schemas.microsoft.com/office/drawing/2014/main" xmlns="" val="2743062933"/>
                  </a:ext>
                </a:extLst>
              </a:tr>
            </a:tbl>
          </a:graphicData>
        </a:graphic>
      </p:graphicFrame>
      <p:sp>
        <p:nvSpPr>
          <p:cNvPr id="18" name="TextBox 17">
            <a:extLst>
              <a:ext uri="{FF2B5EF4-FFF2-40B4-BE49-F238E27FC236}">
                <a16:creationId xmlns:a16="http://schemas.microsoft.com/office/drawing/2014/main" xmlns="" id="{E84C3F7A-D006-6142-BCDE-CC0BFCFA31AB}"/>
              </a:ext>
            </a:extLst>
          </p:cNvPr>
          <p:cNvSpPr txBox="1"/>
          <p:nvPr/>
        </p:nvSpPr>
        <p:spPr>
          <a:xfrm>
            <a:off x="5147624" y="5993717"/>
            <a:ext cx="6536840" cy="369332"/>
          </a:xfrm>
          <a:prstGeom prst="rect">
            <a:avLst/>
          </a:prstGeom>
          <a:noFill/>
        </p:spPr>
        <p:txBody>
          <a:bodyPr wrap="none" rtlCol="0">
            <a:spAutoFit/>
          </a:bodyPr>
          <a:lstStyle/>
          <a:p>
            <a:r>
              <a:rPr lang="en-US" dirty="0"/>
              <a:t>Note: </a:t>
            </a:r>
            <a:r>
              <a:rPr lang="en-US" b="1" dirty="0"/>
              <a:t>work in progress</a:t>
            </a:r>
            <a:r>
              <a:rPr lang="en-US" dirty="0"/>
              <a:t>, mapping to services areas being reassessed </a:t>
            </a:r>
          </a:p>
        </p:txBody>
      </p:sp>
      <p:sp>
        <p:nvSpPr>
          <p:cNvPr id="2" name="Rounded Rectangular Callout 1"/>
          <p:cNvSpPr/>
          <p:nvPr/>
        </p:nvSpPr>
        <p:spPr>
          <a:xfrm>
            <a:off x="3359696" y="5445224"/>
            <a:ext cx="2160240" cy="576064"/>
          </a:xfrm>
          <a:prstGeom prst="wedgeRoundRectCallout">
            <a:avLst>
              <a:gd name="adj1" fmla="val -20833"/>
              <a:gd name="adj2" fmla="val -85294"/>
              <a:gd name="adj3" fmla="val 16667"/>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ePOUTA</a:t>
            </a:r>
            <a:r>
              <a:rPr lang="en-US" dirty="0" smtClean="0"/>
              <a:t> and TSD</a:t>
            </a:r>
            <a:endParaRPr lang="en-US" dirty="0"/>
          </a:p>
        </p:txBody>
      </p:sp>
      <p:sp>
        <p:nvSpPr>
          <p:cNvPr id="7" name="TextBox 6"/>
          <p:cNvSpPr txBox="1"/>
          <p:nvPr/>
        </p:nvSpPr>
        <p:spPr>
          <a:xfrm>
            <a:off x="3215680" y="620688"/>
            <a:ext cx="4763444" cy="369332"/>
          </a:xfrm>
          <a:prstGeom prst="rect">
            <a:avLst/>
          </a:prstGeom>
          <a:noFill/>
        </p:spPr>
        <p:txBody>
          <a:bodyPr wrap="none" rtlCol="0">
            <a:spAutoFit/>
          </a:bodyPr>
          <a:lstStyle/>
          <a:p>
            <a:r>
              <a:rPr lang="en-US" dirty="0" smtClean="0"/>
              <a:t>Request </a:t>
            </a:r>
            <a:r>
              <a:rPr lang="en-US" dirty="0" err="1" smtClean="0"/>
              <a:t>acess</a:t>
            </a:r>
            <a:r>
              <a:rPr lang="en-US" dirty="0" smtClean="0"/>
              <a:t> </a:t>
            </a:r>
            <a:r>
              <a:rPr lang="en-US" dirty="0"/>
              <a:t>via </a:t>
            </a:r>
            <a:r>
              <a:rPr lang="en-US" dirty="0">
                <a:hlinkClick r:id="rId2"/>
              </a:rPr>
              <a:t>https://eosc-hub.eu/</a:t>
            </a:r>
            <a:r>
              <a:rPr lang="en-US" dirty="0" smtClean="0">
                <a:hlinkClick r:id="rId2"/>
              </a:rPr>
              <a:t>catalogue</a:t>
            </a:r>
            <a:r>
              <a:rPr lang="en-US" dirty="0" smtClean="0"/>
              <a:t> </a:t>
            </a:r>
            <a:endParaRPr lang="en-US" dirty="0"/>
          </a:p>
        </p:txBody>
      </p:sp>
    </p:spTree>
    <p:extLst>
      <p:ext uri="{BB962C8B-B14F-4D97-AF65-F5344CB8AC3E}">
        <p14:creationId xmlns:p14="http://schemas.microsoft.com/office/powerpoint/2010/main" val="42111767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3747659" y="2713679"/>
            <a:ext cx="6700208" cy="1022336"/>
          </a:xfrm>
        </p:spPr>
        <p:txBody>
          <a:bodyPr>
            <a:normAutofit fontScale="90000"/>
          </a:bodyPr>
          <a:lstStyle/>
          <a:p>
            <a:r>
              <a:rPr lang="en-US" altLang="fi-FI" sz="2700" dirty="0">
                <a:latin typeface="Chalkduster" panose="03050602040202020205" pitchFamily="66" charset="77"/>
              </a:rPr>
              <a:t/>
            </a:r>
            <a:br>
              <a:rPr lang="en-US" altLang="fi-FI" sz="2700" dirty="0">
                <a:latin typeface="Chalkduster" panose="03050602040202020205" pitchFamily="66" charset="77"/>
              </a:rPr>
            </a:br>
            <a:r>
              <a:rPr lang="en-US" altLang="fi-FI" sz="2700" dirty="0">
                <a:latin typeface="Chalkduster" panose="03050602040202020205" pitchFamily="66" charset="77"/>
              </a:rPr>
              <a:t>CSC ePouta secure cloud</a:t>
            </a:r>
            <a:r>
              <a:rPr lang="fi-FI" dirty="0"/>
              <a:t/>
            </a:r>
            <a:br>
              <a:rPr lang="fi-FI" dirty="0"/>
            </a:br>
            <a:endParaRPr lang="en-US" dirty="0"/>
          </a:p>
        </p:txBody>
      </p:sp>
      <p:pic>
        <p:nvPicPr>
          <p:cNvPr id="2" name="Picture 1"/>
          <p:cNvPicPr>
            <a:picLocks noChangeAspect="1"/>
          </p:cNvPicPr>
          <p:nvPr/>
        </p:nvPicPr>
        <p:blipFill>
          <a:blip r:embed="rId2"/>
          <a:stretch>
            <a:fillRect/>
          </a:stretch>
        </p:blipFill>
        <p:spPr>
          <a:xfrm>
            <a:off x="119336" y="2354357"/>
            <a:ext cx="1082293" cy="718643"/>
          </a:xfrm>
          <a:prstGeom prst="rect">
            <a:avLst/>
          </a:prstGeom>
        </p:spPr>
      </p:pic>
    </p:spTree>
    <p:extLst>
      <p:ext uri="{BB962C8B-B14F-4D97-AF65-F5344CB8AC3E}">
        <p14:creationId xmlns:p14="http://schemas.microsoft.com/office/powerpoint/2010/main" val="3967812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xmlns="" id="{53A923E5-3980-4E68-B770-7C0B3391D5EC}"/>
              </a:ext>
            </a:extLst>
          </p:cNvPr>
          <p:cNvSpPr>
            <a:spLocks noGrp="1"/>
          </p:cNvSpPr>
          <p:nvPr>
            <p:ph type="sldNum" sz="quarter" idx="12"/>
          </p:nvPr>
        </p:nvSpPr>
        <p:spPr/>
        <p:txBody>
          <a:bodyPr/>
          <a:lstStyle/>
          <a:p>
            <a:fld id="{B6F15528-21DE-4FAA-801E-634DDDAF4B2B}" type="slidenum">
              <a:rPr lang="en-US" smtClean="0"/>
              <a:pPr/>
              <a:t>7</a:t>
            </a:fld>
            <a:endParaRPr lang="en-US" dirty="0"/>
          </a:p>
        </p:txBody>
      </p:sp>
      <p:sp>
        <p:nvSpPr>
          <p:cNvPr id="5" name="Segnaposto data 4">
            <a:extLst>
              <a:ext uri="{FF2B5EF4-FFF2-40B4-BE49-F238E27FC236}">
                <a16:creationId xmlns:a16="http://schemas.microsoft.com/office/drawing/2014/main" xmlns="" id="{D9D3F1F1-F183-4535-9A5B-31082954DF81}"/>
              </a:ext>
            </a:extLst>
          </p:cNvPr>
          <p:cNvSpPr>
            <a:spLocks noGrp="1"/>
          </p:cNvSpPr>
          <p:nvPr>
            <p:ph type="dt" sz="half" idx="10"/>
          </p:nvPr>
        </p:nvSpPr>
        <p:spPr/>
        <p:txBody>
          <a:bodyPr/>
          <a:lstStyle/>
          <a:p>
            <a:fld id="{FE115FD6-6F0B-8D47-8ADB-32E5CF8A2EFC}" type="datetime1">
              <a:rPr lang="nb-NO" smtClean="0"/>
              <a:t>18. 10. 15.</a:t>
            </a:fld>
            <a:endParaRPr lang="en-US" dirty="0"/>
          </a:p>
        </p:txBody>
      </p:sp>
      <p:pic>
        <p:nvPicPr>
          <p:cNvPr id="14" name="Content Placeholder 9" descr="Screen Shot 2018-09-20 at 20.35.16.png">
            <a:hlinkClick r:id="rId2"/>
            <a:extLst>
              <a:ext uri="{FF2B5EF4-FFF2-40B4-BE49-F238E27FC236}">
                <a16:creationId xmlns:a16="http://schemas.microsoft.com/office/drawing/2014/main" xmlns="" id="{BE915FFD-091D-F04A-AD9D-A42778675E75}"/>
              </a:ext>
            </a:extLst>
          </p:cNvPr>
          <p:cNvPicPr>
            <a:picLocks noChangeAspect="1"/>
          </p:cNvPicPr>
          <p:nvPr/>
        </p:nvPicPr>
        <p:blipFill rotWithShape="1">
          <a:blip r:embed="rId3">
            <a:extLst>
              <a:ext uri="{28A0092B-C50C-407E-A947-70E740481C1C}">
                <a14:useLocalDpi xmlns:a14="http://schemas.microsoft.com/office/drawing/2010/main" val="0"/>
              </a:ext>
            </a:extLst>
          </a:blip>
          <a:srcRect l="-4649" r="-4649"/>
          <a:stretch/>
        </p:blipFill>
        <p:spPr>
          <a:xfrm>
            <a:off x="983432" y="692696"/>
            <a:ext cx="9649071" cy="4906346"/>
          </a:xfrm>
          <a:prstGeom prst="rect">
            <a:avLst/>
          </a:prstGeom>
        </p:spPr>
      </p:pic>
    </p:spTree>
    <p:extLst>
      <p:ext uri="{BB962C8B-B14F-4D97-AF65-F5344CB8AC3E}">
        <p14:creationId xmlns:p14="http://schemas.microsoft.com/office/powerpoint/2010/main" val="25218522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xmlns="" id="{53A923E5-3980-4E68-B770-7C0B3391D5EC}"/>
              </a:ext>
            </a:extLst>
          </p:cNvPr>
          <p:cNvSpPr>
            <a:spLocks noGrp="1"/>
          </p:cNvSpPr>
          <p:nvPr>
            <p:ph type="sldNum" sz="quarter" idx="12"/>
          </p:nvPr>
        </p:nvSpPr>
        <p:spPr/>
        <p:txBody>
          <a:bodyPr/>
          <a:lstStyle/>
          <a:p>
            <a:fld id="{B6F15528-21DE-4FAA-801E-634DDDAF4B2B}" type="slidenum">
              <a:rPr lang="en-US" smtClean="0"/>
              <a:pPr/>
              <a:t>8</a:t>
            </a:fld>
            <a:endParaRPr lang="en-US" dirty="0"/>
          </a:p>
        </p:txBody>
      </p:sp>
      <p:sp>
        <p:nvSpPr>
          <p:cNvPr id="5" name="Segnaposto data 4">
            <a:extLst>
              <a:ext uri="{FF2B5EF4-FFF2-40B4-BE49-F238E27FC236}">
                <a16:creationId xmlns:a16="http://schemas.microsoft.com/office/drawing/2014/main" xmlns="" id="{D9D3F1F1-F183-4535-9A5B-31082954DF81}"/>
              </a:ext>
            </a:extLst>
          </p:cNvPr>
          <p:cNvSpPr>
            <a:spLocks noGrp="1"/>
          </p:cNvSpPr>
          <p:nvPr>
            <p:ph type="dt" sz="half" idx="10"/>
          </p:nvPr>
        </p:nvSpPr>
        <p:spPr/>
        <p:txBody>
          <a:bodyPr/>
          <a:lstStyle/>
          <a:p>
            <a:fld id="{DE97D5E9-1082-E240-9070-458BFBB016B1}" type="datetime1">
              <a:rPr lang="nb-NO" smtClean="0"/>
              <a:t>18. 10. 15.</a:t>
            </a:fld>
            <a:endParaRPr lang="en-US" dirty="0"/>
          </a:p>
        </p:txBody>
      </p:sp>
      <p:pic>
        <p:nvPicPr>
          <p:cNvPr id="13" name="Picture 12"/>
          <p:cNvPicPr>
            <a:picLocks noChangeAspect="1"/>
          </p:cNvPicPr>
          <p:nvPr/>
        </p:nvPicPr>
        <p:blipFill>
          <a:blip r:embed="rId2"/>
          <a:stretch>
            <a:fillRect/>
          </a:stretch>
        </p:blipFill>
        <p:spPr>
          <a:xfrm>
            <a:off x="0" y="44624"/>
            <a:ext cx="12154920" cy="6408712"/>
          </a:xfrm>
          <a:prstGeom prst="rect">
            <a:avLst/>
          </a:prstGeom>
        </p:spPr>
      </p:pic>
    </p:spTree>
    <p:extLst>
      <p:ext uri="{BB962C8B-B14F-4D97-AF65-F5344CB8AC3E}">
        <p14:creationId xmlns:p14="http://schemas.microsoft.com/office/powerpoint/2010/main" val="11745440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xmlns="" id="{53A923E5-3980-4E68-B770-7C0B3391D5EC}"/>
              </a:ext>
            </a:extLst>
          </p:cNvPr>
          <p:cNvSpPr>
            <a:spLocks noGrp="1"/>
          </p:cNvSpPr>
          <p:nvPr>
            <p:ph type="sldNum" sz="quarter" idx="12"/>
          </p:nvPr>
        </p:nvSpPr>
        <p:spPr/>
        <p:txBody>
          <a:bodyPr/>
          <a:lstStyle/>
          <a:p>
            <a:fld id="{B6F15528-21DE-4FAA-801E-634DDDAF4B2B}" type="slidenum">
              <a:rPr lang="en-US" smtClean="0"/>
              <a:pPr/>
              <a:t>9</a:t>
            </a:fld>
            <a:endParaRPr lang="en-US" dirty="0"/>
          </a:p>
        </p:txBody>
      </p:sp>
      <p:sp>
        <p:nvSpPr>
          <p:cNvPr id="5" name="Segnaposto data 4">
            <a:extLst>
              <a:ext uri="{FF2B5EF4-FFF2-40B4-BE49-F238E27FC236}">
                <a16:creationId xmlns:a16="http://schemas.microsoft.com/office/drawing/2014/main" xmlns="" id="{D9D3F1F1-F183-4535-9A5B-31082954DF81}"/>
              </a:ext>
            </a:extLst>
          </p:cNvPr>
          <p:cNvSpPr>
            <a:spLocks noGrp="1"/>
          </p:cNvSpPr>
          <p:nvPr>
            <p:ph type="dt" sz="half" idx="10"/>
          </p:nvPr>
        </p:nvSpPr>
        <p:spPr/>
        <p:txBody>
          <a:bodyPr/>
          <a:lstStyle/>
          <a:p>
            <a:fld id="{CA337F23-5866-4849-BDCD-C5D0F888AC29}" type="datetime1">
              <a:rPr lang="nb-NO" smtClean="0"/>
              <a:t>18. 10. 15.</a:t>
            </a:fld>
            <a:endParaRPr lang="en-US" dirty="0"/>
          </a:p>
        </p:txBody>
      </p:sp>
      <p:pic>
        <p:nvPicPr>
          <p:cNvPr id="6" name="Picture 5"/>
          <p:cNvPicPr>
            <a:picLocks noChangeAspect="1"/>
          </p:cNvPicPr>
          <p:nvPr/>
        </p:nvPicPr>
        <p:blipFill>
          <a:blip r:embed="rId2"/>
          <a:stretch>
            <a:fillRect/>
          </a:stretch>
        </p:blipFill>
        <p:spPr>
          <a:xfrm>
            <a:off x="0" y="44624"/>
            <a:ext cx="12091909" cy="6408712"/>
          </a:xfrm>
          <a:prstGeom prst="rect">
            <a:avLst/>
          </a:prstGeom>
        </p:spPr>
      </p:pic>
    </p:spTree>
    <p:extLst>
      <p:ext uri="{BB962C8B-B14F-4D97-AF65-F5344CB8AC3E}">
        <p14:creationId xmlns:p14="http://schemas.microsoft.com/office/powerpoint/2010/main" val="283598774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lide_base">
  <a:themeElements>
    <a:clrScheme name="Eudat-Color">
      <a:dk1>
        <a:srgbClr val="515151"/>
      </a:dk1>
      <a:lt1>
        <a:sysClr val="window" lastClr="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EOSC_HUB_16-9_ppt_template_v0.8" id="{8DB138ED-F999-4E5E-AFD0-12EA3FB52E1E}" vid="{C7DA8598-46A9-41FB-9598-1F55E769143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slide_base</Template>
  <TotalTime>4389</TotalTime>
  <Words>2801</Words>
  <Application>Microsoft Macintosh PowerPoint</Application>
  <PresentationFormat>Custom</PresentationFormat>
  <Paragraphs>565</Paragraphs>
  <Slides>49</Slides>
  <Notes>10</Notes>
  <HiddenSlides>11</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slide_base</vt:lpstr>
      <vt:lpstr>PowerPoint Presentation</vt:lpstr>
      <vt:lpstr>European Open Science Cloud - Problem statement </vt:lpstr>
      <vt:lpstr>Outline</vt:lpstr>
      <vt:lpstr>PowerPoint Presentation</vt:lpstr>
      <vt:lpstr>EOSC-hub: services &amp; service areas today</vt:lpstr>
      <vt:lpstr> CSC ePouta secure cloud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EOSC-hub activities relating to sensitive data: Task T2.4 – Data Sharing Policies</vt:lpstr>
      <vt:lpstr>Don’t reinvent the wheel!</vt:lpstr>
      <vt:lpstr>Participate in EOSC-hub</vt:lpstr>
      <vt:lpstr>EOSC-hub makes services and data F.A.I.R. </vt:lpstr>
      <vt:lpstr>EOSC-hub makes services reliable</vt:lpstr>
      <vt:lpstr>Become a provider https://www.eosc-hub.eu/join-as-service-provider  </vt:lpstr>
      <vt:lpstr>Technology Readiness Level (TRL)</vt:lpstr>
      <vt:lpstr>Growing the service catalogue through partnerships</vt:lpstr>
      <vt:lpstr>Cross-coordination across EOSC initiatives</vt:lpstr>
      <vt:lpstr>Summary</vt:lpstr>
      <vt:lpstr>PowerPoint Presentation</vt:lpstr>
      <vt:lpstr>PowerPoint Presentation</vt:lpstr>
      <vt:lpstr>PowerPoint Presentation</vt:lpstr>
      <vt:lpstr>Work packages </vt:lpstr>
      <vt:lpstr>Services by area </vt:lpstr>
      <vt:lpstr>Describe your Service</vt:lpstr>
      <vt:lpstr>EOSC-hub Internal Service Portfolio</vt:lpstr>
      <vt:lpstr>PowerPoint Presentation</vt:lpstr>
      <vt:lpstr>EOSC-hub Marketplace</vt:lpstr>
      <vt:lpstr>IT Service Management</vt:lpstr>
      <vt:lpstr>FitSM standard: Requirements</vt:lpstr>
      <vt:lpstr>Implementing a FitSM service management system: Technical tools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 Andreozzi</dc:creator>
  <cp:lastModifiedBy>Gergely Sipos</cp:lastModifiedBy>
  <cp:revision>75</cp:revision>
  <dcterms:created xsi:type="dcterms:W3CDTF">2018-10-09T15:59:44Z</dcterms:created>
  <dcterms:modified xsi:type="dcterms:W3CDTF">2018-10-15T13:56:17Z</dcterms:modified>
</cp:coreProperties>
</file>