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50"/>
  </p:notesMasterIdLst>
  <p:handoutMasterIdLst>
    <p:handoutMasterId r:id="rId51"/>
  </p:handoutMasterIdLst>
  <p:sldIdLst>
    <p:sldId id="256" r:id="rId4"/>
    <p:sldId id="314" r:id="rId5"/>
    <p:sldId id="296" r:id="rId6"/>
    <p:sldId id="297" r:id="rId7"/>
    <p:sldId id="298" r:id="rId8"/>
    <p:sldId id="299" r:id="rId9"/>
    <p:sldId id="300" r:id="rId10"/>
    <p:sldId id="302" r:id="rId11"/>
    <p:sldId id="286" r:id="rId12"/>
    <p:sldId id="316" r:id="rId13"/>
    <p:sldId id="295" r:id="rId14"/>
    <p:sldId id="317" r:id="rId15"/>
    <p:sldId id="312" r:id="rId16"/>
    <p:sldId id="308" r:id="rId17"/>
    <p:sldId id="315"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18" r:id="rId31"/>
    <p:sldId id="319" r:id="rId32"/>
    <p:sldId id="320" r:id="rId33"/>
    <p:sldId id="321" r:id="rId34"/>
    <p:sldId id="322" r:id="rId35"/>
    <p:sldId id="346" r:id="rId36"/>
    <p:sldId id="323" r:id="rId37"/>
    <p:sldId id="324" r:id="rId38"/>
    <p:sldId id="325" r:id="rId39"/>
    <p:sldId id="326" r:id="rId40"/>
    <p:sldId id="347" r:id="rId41"/>
    <p:sldId id="327" r:id="rId42"/>
    <p:sldId id="328" r:id="rId43"/>
    <p:sldId id="329" r:id="rId44"/>
    <p:sldId id="330" r:id="rId45"/>
    <p:sldId id="331" r:id="rId46"/>
    <p:sldId id="333" r:id="rId47"/>
    <p:sldId id="332" r:id="rId48"/>
    <p:sldId id="268" r:id="rId49"/>
  </p:sldIdLst>
  <p:sldSz cx="10668000" cy="7569200"/>
  <p:notesSz cx="10668000" cy="7569200"/>
  <p:defaultText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9466" autoAdjust="0"/>
  </p:normalViewPr>
  <p:slideViewPr>
    <p:cSldViewPr>
      <p:cViewPr varScale="1">
        <p:scale>
          <a:sx n="93" d="100"/>
          <a:sy n="93" d="100"/>
        </p:scale>
        <p:origin x="-1088" y="-112"/>
      </p:cViewPr>
      <p:guideLst>
        <p:guide orient="horz" pos="2880"/>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23 Cloud providers, +300 data </a:t>
          </a:r>
          <a:r>
            <a:rPr lang="en-US" sz="2000" dirty="0" err="1" smtClean="0"/>
            <a:t>centres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6A111FE-4BF6-1346-B137-2EA61CD843E7}">
      <dgm:prSet phldrT="[Text]" custT="1"/>
      <dgm:spPr/>
      <dgm:t>
        <a:bodyPr/>
        <a:lstStyle/>
        <a:p>
          <a:r>
            <a:rPr lang="en-US" sz="2000" dirty="0" smtClean="0"/>
            <a:t>+250 000 instantiated VMs/year</a:t>
          </a:r>
          <a:endParaRPr lang="en-US" sz="2000" dirty="0"/>
        </a:p>
      </dgm:t>
    </dgm:pt>
    <dgm:pt modelId="{24A24CF0-260E-5A43-B347-29C63DB32865}" type="parTrans" cxnId="{61DA1D32-573A-D647-9C15-7A7D50F284CF}">
      <dgm:prSet/>
      <dgm:spPr/>
      <dgm:t>
        <a:bodyPr/>
        <a:lstStyle/>
        <a:p>
          <a:endParaRPr lang="en-US"/>
        </a:p>
      </dgm:t>
    </dgm:pt>
    <dgm:pt modelId="{2F9DD3E2-B933-E64F-86C4-D03B10997523}" type="sibTrans" cxnId="{61DA1D32-573A-D647-9C15-7A7D50F284CF}">
      <dgm:prSet/>
      <dgm:spPr/>
      <dgm:t>
        <a:bodyPr/>
        <a:lstStyle/>
        <a:p>
          <a:endParaRPr lang="en-US"/>
        </a:p>
      </dgm:t>
    </dgm:pt>
    <dgm:pt modelId="{7F30C6E7-0159-624F-9A98-BCC084A836C2}">
      <dgm:prSet phldrT="[Text]" custT="1"/>
      <dgm:spPr/>
      <dgm:t>
        <a:bodyPr/>
        <a:lstStyle/>
        <a:p>
          <a:r>
            <a:rPr lang="en-US" sz="2000" dirty="0" smtClean="0"/>
            <a:t>1.7 Million jobs/day </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t>2.6 Billion CPU hours/year +26%</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&gt;48 000 users, +25%</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CB98E5B8-FC40-064F-BE5E-1EDB178C6332}" type="pres">
      <dgm:prSet presAssocID="{E6A111FE-4BF6-1346-B137-2EA61CD843E7}" presName="Name5" presStyleLbl="vennNode1" presStyleIdx="1" presStyleCnt="5">
        <dgm:presLayoutVars>
          <dgm:bulletEnabled val="1"/>
        </dgm:presLayoutVars>
      </dgm:prSet>
      <dgm:spPr/>
      <dgm:t>
        <a:bodyPr/>
        <a:lstStyle/>
        <a:p>
          <a:endParaRPr lang="en-US"/>
        </a:p>
      </dgm:t>
    </dgm:pt>
    <dgm:pt modelId="{7EEE956F-A591-944C-AA65-685DAE7CDD3F}" type="pres">
      <dgm:prSet presAssocID="{2F9DD3E2-B933-E64F-86C4-D03B10997523}" presName="space" presStyleCnt="0"/>
      <dgm:spPr/>
    </dgm:pt>
    <dgm:pt modelId="{E8657902-0DBD-434A-A6DB-8F274BBD8143}" type="pres">
      <dgm:prSet presAssocID="{7F30C6E7-0159-624F-9A98-BCC084A836C2}" presName="Name5" presStyleLbl="vennNode1" presStyleIdx="2"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3"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18529420-DFA5-DD49-86CA-F7B411037FE7}" type="presOf" srcId="{A6D2C70D-DC1A-F54A-A4DE-46E33913B027}" destId="{7E89ECF7-0371-8C43-AF9C-18A74B71E2F3}" srcOrd="0" destOrd="0" presId="urn:microsoft.com/office/officeart/2005/8/layout/venn3"/>
    <dgm:cxn modelId="{61DA1D32-573A-D647-9C15-7A7D50F284CF}" srcId="{A6D2C70D-DC1A-F54A-A4DE-46E33913B027}" destId="{E6A111FE-4BF6-1346-B137-2EA61CD843E7}" srcOrd="1" destOrd="0" parTransId="{24A24CF0-260E-5A43-B347-29C63DB32865}" sibTransId="{2F9DD3E2-B933-E64F-86C4-D03B10997523}"/>
    <dgm:cxn modelId="{4A534DA5-6922-6B4D-96B8-CE051C4A66D3}" srcId="{A6D2C70D-DC1A-F54A-A4DE-46E33913B027}" destId="{BC2C4EA6-FB4C-BB44-98C1-967B3CED5661}" srcOrd="0" destOrd="0" parTransId="{25DEE16B-5F3A-5E4A-A943-066BC3B91B3D}" sibTransId="{BEB33410-22D1-CA46-960D-1B665755EAC4}"/>
    <dgm:cxn modelId="{ADC2C71A-56E9-334C-8DDB-0E75C984AF2A}" type="presOf" srcId="{919347F3-E7A2-804B-8EBD-E5F4CE20C2A2}" destId="{99270A79-923E-254B-90D9-C49252785348}" srcOrd="0" destOrd="0" presId="urn:microsoft.com/office/officeart/2005/8/layout/venn3"/>
    <dgm:cxn modelId="{D0BB5CB0-F774-8B42-8DE2-3A31147E4DE7}" srcId="{A6D2C70D-DC1A-F54A-A4DE-46E33913B027}" destId="{7F30C6E7-0159-624F-9A98-BCC084A836C2}" srcOrd="2" destOrd="0" parTransId="{9A19594E-7F27-2F40-B82A-8E61D374D739}" sibTransId="{D31B1CB1-373C-7944-B09A-5241836ED69C}"/>
    <dgm:cxn modelId="{7E991753-D543-6E43-BE80-B14B43C3F2BC}" srcId="{A6D2C70D-DC1A-F54A-A4DE-46E33913B027}" destId="{919347F3-E7A2-804B-8EBD-E5F4CE20C2A2}" srcOrd="4" destOrd="0" parTransId="{6F9EC4C0-3CF4-A249-BF83-409D43DFB16D}" sibTransId="{3A60A99C-394D-CD41-83EA-F87A2FD32CA2}"/>
    <dgm:cxn modelId="{DEDBD00D-3798-2F40-A437-B09E98CF16D4}" type="presOf" srcId="{E6A111FE-4BF6-1346-B137-2EA61CD843E7}" destId="{CB98E5B8-FC40-064F-BE5E-1EDB178C6332}" srcOrd="0" destOrd="0" presId="urn:microsoft.com/office/officeart/2005/8/layout/venn3"/>
    <dgm:cxn modelId="{1C227B40-A63A-2645-8565-8D3862C02C53}" srcId="{A6D2C70D-DC1A-F54A-A4DE-46E33913B027}" destId="{A4E992DF-01FA-764E-9B98-7AC140889041}" srcOrd="3" destOrd="0" parTransId="{966CF587-2A67-D641-B13F-B31F6582860F}" sibTransId="{DDAF54FE-3A8D-E241-89D1-BEE9806FF94D}"/>
    <dgm:cxn modelId="{F44A1059-BC2E-AD4F-B441-D97D7AD5600C}" type="presOf" srcId="{A4E992DF-01FA-764E-9B98-7AC140889041}" destId="{14AD8842-24DF-654C-9B9F-FB08EB85989F}" srcOrd="0" destOrd="0" presId="urn:microsoft.com/office/officeart/2005/8/layout/venn3"/>
    <dgm:cxn modelId="{DBCD2CEF-9786-184A-8F1C-82FBE1519278}" type="presOf" srcId="{7F30C6E7-0159-624F-9A98-BCC084A836C2}" destId="{E8657902-0DBD-434A-A6DB-8F274BBD8143}" srcOrd="0" destOrd="0" presId="urn:microsoft.com/office/officeart/2005/8/layout/venn3"/>
    <dgm:cxn modelId="{FE38F1E0-1AB8-2B47-972A-17F33121AA2E}" type="presOf" srcId="{BC2C4EA6-FB4C-BB44-98C1-967B3CED5661}" destId="{34AC6EAF-F695-4747-B01D-5BB0D645049A}" srcOrd="0" destOrd="0" presId="urn:microsoft.com/office/officeart/2005/8/layout/venn3"/>
    <dgm:cxn modelId="{280FFEA8-2119-7948-978E-9B99184DF274}" type="presParOf" srcId="{7E89ECF7-0371-8C43-AF9C-18A74B71E2F3}" destId="{34AC6EAF-F695-4747-B01D-5BB0D645049A}" srcOrd="0" destOrd="0" presId="urn:microsoft.com/office/officeart/2005/8/layout/venn3"/>
    <dgm:cxn modelId="{0CEDA73A-0C4E-3B4B-84C4-29607CC067BC}" type="presParOf" srcId="{7E89ECF7-0371-8C43-AF9C-18A74B71E2F3}" destId="{680B7888-20E9-7D4B-93A2-0751B261C528}" srcOrd="1" destOrd="0" presId="urn:microsoft.com/office/officeart/2005/8/layout/venn3"/>
    <dgm:cxn modelId="{FEA8AA0B-88B5-E341-95E5-C2CD4EB6E874}" type="presParOf" srcId="{7E89ECF7-0371-8C43-AF9C-18A74B71E2F3}" destId="{CB98E5B8-FC40-064F-BE5E-1EDB178C6332}" srcOrd="2" destOrd="0" presId="urn:microsoft.com/office/officeart/2005/8/layout/venn3"/>
    <dgm:cxn modelId="{7C7AB08E-B4B7-7D4E-9257-0B8DD4660927}" type="presParOf" srcId="{7E89ECF7-0371-8C43-AF9C-18A74B71E2F3}" destId="{7EEE956F-A591-944C-AA65-685DAE7CDD3F}" srcOrd="3" destOrd="0" presId="urn:microsoft.com/office/officeart/2005/8/layout/venn3"/>
    <dgm:cxn modelId="{CA4927B0-235E-4240-BB09-FE18131F8FAB}" type="presParOf" srcId="{7E89ECF7-0371-8C43-AF9C-18A74B71E2F3}" destId="{E8657902-0DBD-434A-A6DB-8F274BBD8143}" srcOrd="4" destOrd="0" presId="urn:microsoft.com/office/officeart/2005/8/layout/venn3"/>
    <dgm:cxn modelId="{5AE715C6-A17A-2D47-819C-401EE5FEBF62}" type="presParOf" srcId="{7E89ECF7-0371-8C43-AF9C-18A74B71E2F3}" destId="{8286956E-4AC6-134D-91BB-AE3AA453F8E8}" srcOrd="5" destOrd="0" presId="urn:microsoft.com/office/officeart/2005/8/layout/venn3"/>
    <dgm:cxn modelId="{2AF05DA9-4C50-E441-B26F-EE60753C4961}" type="presParOf" srcId="{7E89ECF7-0371-8C43-AF9C-18A74B71E2F3}" destId="{14AD8842-24DF-654C-9B9F-FB08EB85989F}" srcOrd="6" destOrd="0" presId="urn:microsoft.com/office/officeart/2005/8/layout/venn3"/>
    <dgm:cxn modelId="{FE90FA17-DF7E-E044-AF94-E3321FAC371F}" type="presParOf" srcId="{7E89ECF7-0371-8C43-AF9C-18A74B71E2F3}" destId="{0981D5C0-3E8D-504B-8B99-24D4B5BDD607}" srcOrd="7" destOrd="0" presId="urn:microsoft.com/office/officeart/2005/8/layout/venn3"/>
    <dgm:cxn modelId="{A7A1A6E9-E621-664F-9338-8680FC78AE59}"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E0F8E-1B27-4B4E-AF19-1356F2F1A2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733DF70-F0CA-4495-B5DF-9A949E661BEE}">
      <dgm:prSet phldrT="[Text]"/>
      <dgm:spPr/>
      <dgm:t>
        <a:bodyPr/>
        <a:lstStyle/>
        <a:p>
          <a:r>
            <a:rPr lang="fr-BE" b="1" dirty="0" smtClean="0">
              <a:solidFill>
                <a:srgbClr val="002060"/>
              </a:solidFill>
            </a:rPr>
            <a:t>Open </a:t>
          </a:r>
          <a:r>
            <a:rPr lang="fr-BE" b="1" dirty="0" err="1" smtClean="0">
              <a:solidFill>
                <a:srgbClr val="002060"/>
              </a:solidFill>
            </a:rPr>
            <a:t>research</a:t>
          </a:r>
          <a:r>
            <a:rPr lang="fr-BE" b="1" dirty="0" smtClean="0">
              <a:solidFill>
                <a:srgbClr val="002060"/>
              </a:solidFill>
            </a:rPr>
            <a:t> data</a:t>
          </a:r>
          <a:endParaRPr lang="en-GB" b="1" dirty="0">
            <a:solidFill>
              <a:srgbClr val="002060"/>
            </a:solidFill>
          </a:endParaRPr>
        </a:p>
      </dgm:t>
    </dgm:pt>
    <dgm:pt modelId="{ECCC7CF7-C4BB-4C06-9D11-BFA6B3925CBC}" type="parTrans" cxnId="{1558F0D2-0366-4368-83CC-835E9E867491}">
      <dgm:prSet/>
      <dgm:spPr/>
      <dgm:t>
        <a:bodyPr/>
        <a:lstStyle/>
        <a:p>
          <a:endParaRPr lang="en-GB" b="1">
            <a:solidFill>
              <a:srgbClr val="002060"/>
            </a:solidFill>
          </a:endParaRPr>
        </a:p>
      </dgm:t>
    </dgm:pt>
    <dgm:pt modelId="{420A725E-CB6E-41CB-8FC9-CDED71E3D6E9}" type="sibTrans" cxnId="{1558F0D2-0366-4368-83CC-835E9E867491}">
      <dgm:prSet/>
      <dgm:spPr/>
      <dgm:t>
        <a:bodyPr/>
        <a:lstStyle/>
        <a:p>
          <a:endParaRPr lang="en-GB" b="1">
            <a:solidFill>
              <a:srgbClr val="002060"/>
            </a:solidFill>
          </a:endParaRPr>
        </a:p>
      </dgm:t>
    </dgm:pt>
    <dgm:pt modelId="{3092F736-C778-436B-9E95-1CE99A09B221}">
      <dgm:prSet phldrT="[Text]"/>
      <dgm:spPr/>
      <dgm:t>
        <a:bodyPr/>
        <a:lstStyle/>
        <a:p>
          <a:r>
            <a:rPr lang="fr-BE" b="1" dirty="0" smtClean="0">
              <a:solidFill>
                <a:srgbClr val="002060"/>
              </a:solidFill>
            </a:rPr>
            <a:t>Data and </a:t>
          </a:r>
          <a:r>
            <a:rPr lang="fr-BE" b="1" dirty="0" err="1" smtClean="0">
              <a:solidFill>
                <a:srgbClr val="002060"/>
              </a:solidFill>
            </a:rPr>
            <a:t>computing</a:t>
          </a:r>
          <a:r>
            <a:rPr lang="fr-BE" b="1" dirty="0" smtClean="0">
              <a:solidFill>
                <a:srgbClr val="002060"/>
              </a:solidFill>
            </a:rPr>
            <a:t> intensive science</a:t>
          </a:r>
          <a:endParaRPr lang="en-GB" b="1" dirty="0">
            <a:solidFill>
              <a:srgbClr val="002060"/>
            </a:solidFill>
          </a:endParaRPr>
        </a:p>
      </dgm:t>
    </dgm:pt>
    <dgm:pt modelId="{971E4A7F-600B-476C-94A0-DEA8913F2DB7}" type="parTrans" cxnId="{5CF6C704-7A91-4F6C-ACC3-CE9DAA59ED9A}">
      <dgm:prSet/>
      <dgm:spPr/>
      <dgm:t>
        <a:bodyPr/>
        <a:lstStyle/>
        <a:p>
          <a:endParaRPr lang="en-GB" b="1">
            <a:solidFill>
              <a:srgbClr val="002060"/>
            </a:solidFill>
          </a:endParaRPr>
        </a:p>
      </dgm:t>
    </dgm:pt>
    <dgm:pt modelId="{A1270F0E-1D6B-47B6-A9E9-C490F30E340A}" type="sibTrans" cxnId="{5CF6C704-7A91-4F6C-ACC3-CE9DAA59ED9A}">
      <dgm:prSet/>
      <dgm:spPr/>
      <dgm:t>
        <a:bodyPr/>
        <a:lstStyle/>
        <a:p>
          <a:endParaRPr lang="en-GB" b="1">
            <a:solidFill>
              <a:srgbClr val="002060"/>
            </a:solidFill>
          </a:endParaRPr>
        </a:p>
      </dgm:t>
    </dgm:pt>
    <dgm:pt modelId="{3CCB6ABC-AFA8-4C64-896C-076485AAF099}">
      <dgm:prSet phldrT="[Text]"/>
      <dgm:spPr/>
      <dgm:t>
        <a:bodyPr/>
        <a:lstStyle/>
        <a:p>
          <a:r>
            <a:rPr lang="fr-BE" b="1" dirty="0" err="1" smtClean="0">
              <a:solidFill>
                <a:srgbClr val="002060"/>
              </a:solidFill>
            </a:rPr>
            <a:t>Research</a:t>
          </a:r>
          <a:r>
            <a:rPr lang="fr-BE" b="1" dirty="0" smtClean="0">
              <a:solidFill>
                <a:srgbClr val="002060"/>
              </a:solidFill>
            </a:rPr>
            <a:t> and </a:t>
          </a:r>
          <a:r>
            <a:rPr lang="fr-BE" b="1" dirty="0" err="1" smtClean="0">
              <a:solidFill>
                <a:srgbClr val="002060"/>
              </a:solidFill>
            </a:rPr>
            <a:t>education</a:t>
          </a:r>
          <a:r>
            <a:rPr lang="fr-BE" b="1" dirty="0" smtClean="0">
              <a:solidFill>
                <a:srgbClr val="002060"/>
              </a:solidFill>
            </a:rPr>
            <a:t> networking</a:t>
          </a:r>
          <a:endParaRPr lang="en-GB" b="1" dirty="0">
            <a:solidFill>
              <a:srgbClr val="002060"/>
            </a:solidFill>
          </a:endParaRPr>
        </a:p>
      </dgm:t>
    </dgm:pt>
    <dgm:pt modelId="{AECE8A88-A8D8-45EF-B17B-53ECC014660A}" type="parTrans" cxnId="{98002D00-2919-42BA-B453-65253A6496D1}">
      <dgm:prSet/>
      <dgm:spPr/>
      <dgm:t>
        <a:bodyPr/>
        <a:lstStyle/>
        <a:p>
          <a:endParaRPr lang="en-GB" b="1">
            <a:solidFill>
              <a:srgbClr val="002060"/>
            </a:solidFill>
          </a:endParaRPr>
        </a:p>
      </dgm:t>
    </dgm:pt>
    <dgm:pt modelId="{D0D341C1-C74C-44CC-9272-5DE7AFF0C2A7}" type="sibTrans" cxnId="{98002D00-2919-42BA-B453-65253A6496D1}">
      <dgm:prSet/>
      <dgm:spPr/>
      <dgm:t>
        <a:bodyPr/>
        <a:lstStyle/>
        <a:p>
          <a:endParaRPr lang="en-GB" b="1">
            <a:solidFill>
              <a:srgbClr val="002060"/>
            </a:solidFill>
          </a:endParaRPr>
        </a:p>
      </dgm:t>
    </dgm:pt>
    <dgm:pt modelId="{1418A7F9-9942-411C-8240-E8AF43EF8CBE}">
      <dgm:prSet phldrT="[Text]"/>
      <dgm:spPr/>
      <dgm:t>
        <a:bodyPr/>
        <a:lstStyle/>
        <a:p>
          <a:r>
            <a:rPr lang="fr-BE" b="1" dirty="0" smtClean="0">
              <a:solidFill>
                <a:srgbClr val="002060"/>
              </a:solidFill>
            </a:rPr>
            <a:t>High performance </a:t>
          </a:r>
          <a:r>
            <a:rPr lang="fr-BE" b="1" dirty="0" err="1" smtClean="0">
              <a:solidFill>
                <a:srgbClr val="002060"/>
              </a:solidFill>
            </a:rPr>
            <a:t>computing</a:t>
          </a:r>
          <a:endParaRPr lang="en-GB" b="1" dirty="0">
            <a:solidFill>
              <a:srgbClr val="002060"/>
            </a:solidFill>
          </a:endParaRPr>
        </a:p>
      </dgm:t>
    </dgm:pt>
    <dgm:pt modelId="{07C35473-8741-4D32-9230-F31CA51897C8}" type="parTrans" cxnId="{84A8EBE0-DDFD-4FBB-8DCB-96A8A8BF289F}">
      <dgm:prSet/>
      <dgm:spPr/>
      <dgm:t>
        <a:bodyPr/>
        <a:lstStyle/>
        <a:p>
          <a:endParaRPr lang="en-GB" b="1">
            <a:solidFill>
              <a:srgbClr val="002060"/>
            </a:solidFill>
          </a:endParaRPr>
        </a:p>
      </dgm:t>
    </dgm:pt>
    <dgm:pt modelId="{926A0F4D-1AA9-40C3-B69B-7689D06213C6}" type="sibTrans" cxnId="{84A8EBE0-DDFD-4FBB-8DCB-96A8A8BF289F}">
      <dgm:prSet/>
      <dgm:spPr/>
      <dgm:t>
        <a:bodyPr/>
        <a:lstStyle/>
        <a:p>
          <a:endParaRPr lang="en-GB" b="1">
            <a:solidFill>
              <a:srgbClr val="002060"/>
            </a:solidFill>
          </a:endParaRPr>
        </a:p>
      </dgm:t>
    </dgm:pt>
    <dgm:pt modelId="{B453A9D3-B4C7-401C-893E-90A5D8C908B4}">
      <dgm:prSet phldrT="[Text]"/>
      <dgm:spPr/>
      <dgm:t>
        <a:bodyPr/>
        <a:lstStyle/>
        <a:p>
          <a:r>
            <a:rPr lang="fr-BE" b="1" dirty="0" err="1" smtClean="0">
              <a:solidFill>
                <a:srgbClr val="002060"/>
              </a:solidFill>
            </a:rPr>
            <a:t>Big</a:t>
          </a:r>
          <a:r>
            <a:rPr lang="fr-BE" b="1" dirty="0" smtClean="0">
              <a:solidFill>
                <a:srgbClr val="002060"/>
              </a:solidFill>
            </a:rPr>
            <a:t> data innovation</a:t>
          </a:r>
          <a:endParaRPr lang="en-GB" b="1" dirty="0">
            <a:solidFill>
              <a:srgbClr val="002060"/>
            </a:solidFill>
          </a:endParaRPr>
        </a:p>
      </dgm:t>
    </dgm:pt>
    <dgm:pt modelId="{CF6B01AB-CE6B-4938-ABF3-37ECF987A379}" type="parTrans" cxnId="{FA49DFD4-83DB-442B-BAE9-D06FB538AD7D}">
      <dgm:prSet/>
      <dgm:spPr/>
      <dgm:t>
        <a:bodyPr/>
        <a:lstStyle/>
        <a:p>
          <a:endParaRPr lang="en-GB"/>
        </a:p>
      </dgm:t>
    </dgm:pt>
    <dgm:pt modelId="{12D2D065-E55A-4C14-832B-A904012D04D6}" type="sibTrans" cxnId="{FA49DFD4-83DB-442B-BAE9-D06FB538AD7D}">
      <dgm:prSet/>
      <dgm:spPr/>
      <dgm:t>
        <a:bodyPr/>
        <a:lstStyle/>
        <a:p>
          <a:endParaRPr lang="en-GB"/>
        </a:p>
      </dgm:t>
    </dgm:pt>
    <dgm:pt modelId="{7C452A4E-6DAA-461D-8F96-68BAC701A837}" type="pres">
      <dgm:prSet presAssocID="{6B8E0F8E-1B27-4B4E-AF19-1356F2F1A291}" presName="diagram" presStyleCnt="0">
        <dgm:presLayoutVars>
          <dgm:dir/>
          <dgm:resizeHandles val="exact"/>
        </dgm:presLayoutVars>
      </dgm:prSet>
      <dgm:spPr/>
      <dgm:t>
        <a:bodyPr/>
        <a:lstStyle/>
        <a:p>
          <a:endParaRPr lang="en-GB"/>
        </a:p>
      </dgm:t>
    </dgm:pt>
    <dgm:pt modelId="{A6A43F1D-2B2D-40E4-AEC5-D13FCB087426}" type="pres">
      <dgm:prSet presAssocID="{1733DF70-F0CA-4495-B5DF-9A949E661BEE}" presName="node" presStyleLbl="node1" presStyleIdx="0" presStyleCnt="5">
        <dgm:presLayoutVars>
          <dgm:bulletEnabled val="1"/>
        </dgm:presLayoutVars>
      </dgm:prSet>
      <dgm:spPr/>
      <dgm:t>
        <a:bodyPr/>
        <a:lstStyle/>
        <a:p>
          <a:endParaRPr lang="en-GB"/>
        </a:p>
      </dgm:t>
    </dgm:pt>
    <dgm:pt modelId="{0C7F86FF-6FCC-4A7A-A0F6-1B341F6E5A09}" type="pres">
      <dgm:prSet presAssocID="{420A725E-CB6E-41CB-8FC9-CDED71E3D6E9}" presName="sibTrans" presStyleCnt="0"/>
      <dgm:spPr/>
    </dgm:pt>
    <dgm:pt modelId="{134C32CF-0569-4F54-9EF3-4CA895B585E0}" type="pres">
      <dgm:prSet presAssocID="{3092F736-C778-436B-9E95-1CE99A09B221}" presName="node" presStyleLbl="node1" presStyleIdx="1" presStyleCnt="5">
        <dgm:presLayoutVars>
          <dgm:bulletEnabled val="1"/>
        </dgm:presLayoutVars>
      </dgm:prSet>
      <dgm:spPr/>
      <dgm:t>
        <a:bodyPr/>
        <a:lstStyle/>
        <a:p>
          <a:endParaRPr lang="en-GB"/>
        </a:p>
      </dgm:t>
    </dgm:pt>
    <dgm:pt modelId="{E3C8D477-8B7E-42BE-BBC8-8EA7F1AFD6A2}" type="pres">
      <dgm:prSet presAssocID="{A1270F0E-1D6B-47B6-A9E9-C490F30E340A}" presName="sibTrans" presStyleCnt="0"/>
      <dgm:spPr/>
    </dgm:pt>
    <dgm:pt modelId="{36127F24-5FD4-4E7D-8A11-60FE445D08AA}" type="pres">
      <dgm:prSet presAssocID="{3CCB6ABC-AFA8-4C64-896C-076485AAF099}" presName="node" presStyleLbl="node1" presStyleIdx="2" presStyleCnt="5">
        <dgm:presLayoutVars>
          <dgm:bulletEnabled val="1"/>
        </dgm:presLayoutVars>
      </dgm:prSet>
      <dgm:spPr/>
      <dgm:t>
        <a:bodyPr/>
        <a:lstStyle/>
        <a:p>
          <a:endParaRPr lang="en-GB"/>
        </a:p>
      </dgm:t>
    </dgm:pt>
    <dgm:pt modelId="{3520D12C-7F41-4574-8896-1F237A584624}" type="pres">
      <dgm:prSet presAssocID="{D0D341C1-C74C-44CC-9272-5DE7AFF0C2A7}" presName="sibTrans" presStyleCnt="0"/>
      <dgm:spPr/>
    </dgm:pt>
    <dgm:pt modelId="{2BECF824-82E7-4805-B356-737AACB18054}" type="pres">
      <dgm:prSet presAssocID="{1418A7F9-9942-411C-8240-E8AF43EF8CBE}" presName="node" presStyleLbl="node1" presStyleIdx="3" presStyleCnt="5">
        <dgm:presLayoutVars>
          <dgm:bulletEnabled val="1"/>
        </dgm:presLayoutVars>
      </dgm:prSet>
      <dgm:spPr/>
      <dgm:t>
        <a:bodyPr/>
        <a:lstStyle/>
        <a:p>
          <a:endParaRPr lang="en-GB"/>
        </a:p>
      </dgm:t>
    </dgm:pt>
    <dgm:pt modelId="{2C1822BF-B419-46E9-97A8-66A5D374DB7A}" type="pres">
      <dgm:prSet presAssocID="{926A0F4D-1AA9-40C3-B69B-7689D06213C6}" presName="sibTrans" presStyleCnt="0"/>
      <dgm:spPr/>
    </dgm:pt>
    <dgm:pt modelId="{B8C4DA8C-C9B9-4F09-9F1B-63EB29854DCE}" type="pres">
      <dgm:prSet presAssocID="{B453A9D3-B4C7-401C-893E-90A5D8C908B4}" presName="node" presStyleLbl="node1" presStyleIdx="4" presStyleCnt="5">
        <dgm:presLayoutVars>
          <dgm:bulletEnabled val="1"/>
        </dgm:presLayoutVars>
      </dgm:prSet>
      <dgm:spPr/>
      <dgm:t>
        <a:bodyPr/>
        <a:lstStyle/>
        <a:p>
          <a:endParaRPr lang="en-GB"/>
        </a:p>
      </dgm:t>
    </dgm:pt>
  </dgm:ptLst>
  <dgm:cxnLst>
    <dgm:cxn modelId="{FA49DFD4-83DB-442B-BAE9-D06FB538AD7D}" srcId="{6B8E0F8E-1B27-4B4E-AF19-1356F2F1A291}" destId="{B453A9D3-B4C7-401C-893E-90A5D8C908B4}" srcOrd="4" destOrd="0" parTransId="{CF6B01AB-CE6B-4938-ABF3-37ECF987A379}" sibTransId="{12D2D065-E55A-4C14-832B-A904012D04D6}"/>
    <dgm:cxn modelId="{85D8B463-58CD-F048-AA08-3BAF2F646DA4}" type="presOf" srcId="{6B8E0F8E-1B27-4B4E-AF19-1356F2F1A291}" destId="{7C452A4E-6DAA-461D-8F96-68BAC701A837}" srcOrd="0" destOrd="0" presId="urn:microsoft.com/office/officeart/2005/8/layout/default"/>
    <dgm:cxn modelId="{5C35F292-BA4D-B64F-8864-B917BEC98C8D}" type="presOf" srcId="{1733DF70-F0CA-4495-B5DF-9A949E661BEE}" destId="{A6A43F1D-2B2D-40E4-AEC5-D13FCB087426}" srcOrd="0" destOrd="0" presId="urn:microsoft.com/office/officeart/2005/8/layout/default"/>
    <dgm:cxn modelId="{BE80FC2E-52ED-3F43-AC20-E05C119CCC70}" type="presOf" srcId="{B453A9D3-B4C7-401C-893E-90A5D8C908B4}" destId="{B8C4DA8C-C9B9-4F09-9F1B-63EB29854DCE}" srcOrd="0" destOrd="0" presId="urn:microsoft.com/office/officeart/2005/8/layout/default"/>
    <dgm:cxn modelId="{84A8EBE0-DDFD-4FBB-8DCB-96A8A8BF289F}" srcId="{6B8E0F8E-1B27-4B4E-AF19-1356F2F1A291}" destId="{1418A7F9-9942-411C-8240-E8AF43EF8CBE}" srcOrd="3" destOrd="0" parTransId="{07C35473-8741-4D32-9230-F31CA51897C8}" sibTransId="{926A0F4D-1AA9-40C3-B69B-7689D06213C6}"/>
    <dgm:cxn modelId="{6612F840-63C6-FA41-9FB0-DC8D117796E4}" type="presOf" srcId="{3092F736-C778-436B-9E95-1CE99A09B221}" destId="{134C32CF-0569-4F54-9EF3-4CA895B585E0}" srcOrd="0" destOrd="0" presId="urn:microsoft.com/office/officeart/2005/8/layout/default"/>
    <dgm:cxn modelId="{98002D00-2919-42BA-B453-65253A6496D1}" srcId="{6B8E0F8E-1B27-4B4E-AF19-1356F2F1A291}" destId="{3CCB6ABC-AFA8-4C64-896C-076485AAF099}" srcOrd="2" destOrd="0" parTransId="{AECE8A88-A8D8-45EF-B17B-53ECC014660A}" sibTransId="{D0D341C1-C74C-44CC-9272-5DE7AFF0C2A7}"/>
    <dgm:cxn modelId="{8C063BA7-8562-E445-8E1C-D85DC1DDDF09}" type="presOf" srcId="{3CCB6ABC-AFA8-4C64-896C-076485AAF099}" destId="{36127F24-5FD4-4E7D-8A11-60FE445D08AA}" srcOrd="0" destOrd="0" presId="urn:microsoft.com/office/officeart/2005/8/layout/default"/>
    <dgm:cxn modelId="{5CF6C704-7A91-4F6C-ACC3-CE9DAA59ED9A}" srcId="{6B8E0F8E-1B27-4B4E-AF19-1356F2F1A291}" destId="{3092F736-C778-436B-9E95-1CE99A09B221}" srcOrd="1" destOrd="0" parTransId="{971E4A7F-600B-476C-94A0-DEA8913F2DB7}" sibTransId="{A1270F0E-1D6B-47B6-A9E9-C490F30E340A}"/>
    <dgm:cxn modelId="{17F51B12-52A0-0D45-B6D3-1AE5766298B0}" type="presOf" srcId="{1418A7F9-9942-411C-8240-E8AF43EF8CBE}" destId="{2BECF824-82E7-4805-B356-737AACB18054}" srcOrd="0" destOrd="0" presId="urn:microsoft.com/office/officeart/2005/8/layout/default"/>
    <dgm:cxn modelId="{1558F0D2-0366-4368-83CC-835E9E867491}" srcId="{6B8E0F8E-1B27-4B4E-AF19-1356F2F1A291}" destId="{1733DF70-F0CA-4495-B5DF-9A949E661BEE}" srcOrd="0" destOrd="0" parTransId="{ECCC7CF7-C4BB-4C06-9D11-BFA6B3925CBC}" sibTransId="{420A725E-CB6E-41CB-8FC9-CDED71E3D6E9}"/>
    <dgm:cxn modelId="{89FF974C-DBB9-324B-9196-62954BC205D7}" type="presParOf" srcId="{7C452A4E-6DAA-461D-8F96-68BAC701A837}" destId="{A6A43F1D-2B2D-40E4-AEC5-D13FCB087426}" srcOrd="0" destOrd="0" presId="urn:microsoft.com/office/officeart/2005/8/layout/default"/>
    <dgm:cxn modelId="{16BADE7C-E62A-584E-9769-6CD30E1C92CB}" type="presParOf" srcId="{7C452A4E-6DAA-461D-8F96-68BAC701A837}" destId="{0C7F86FF-6FCC-4A7A-A0F6-1B341F6E5A09}" srcOrd="1" destOrd="0" presId="urn:microsoft.com/office/officeart/2005/8/layout/default"/>
    <dgm:cxn modelId="{695B27E5-5DC5-8945-BEE2-3EBB1A51C9EC}" type="presParOf" srcId="{7C452A4E-6DAA-461D-8F96-68BAC701A837}" destId="{134C32CF-0569-4F54-9EF3-4CA895B585E0}" srcOrd="2" destOrd="0" presId="urn:microsoft.com/office/officeart/2005/8/layout/default"/>
    <dgm:cxn modelId="{46D8778E-0B72-E646-B278-64E576252125}" type="presParOf" srcId="{7C452A4E-6DAA-461D-8F96-68BAC701A837}" destId="{E3C8D477-8B7E-42BE-BBC8-8EA7F1AFD6A2}" srcOrd="3" destOrd="0" presId="urn:microsoft.com/office/officeart/2005/8/layout/default"/>
    <dgm:cxn modelId="{21977D47-EA94-FB4B-9031-A151481AD9DE}" type="presParOf" srcId="{7C452A4E-6DAA-461D-8F96-68BAC701A837}" destId="{36127F24-5FD4-4E7D-8A11-60FE445D08AA}" srcOrd="4" destOrd="0" presId="urn:microsoft.com/office/officeart/2005/8/layout/default"/>
    <dgm:cxn modelId="{49224DAD-E425-2742-B1DA-6BC5C25AD506}" type="presParOf" srcId="{7C452A4E-6DAA-461D-8F96-68BAC701A837}" destId="{3520D12C-7F41-4574-8896-1F237A584624}" srcOrd="5" destOrd="0" presId="urn:microsoft.com/office/officeart/2005/8/layout/default"/>
    <dgm:cxn modelId="{81C4A2B5-A51F-4B45-9905-11419D152E69}" type="presParOf" srcId="{7C452A4E-6DAA-461D-8F96-68BAC701A837}" destId="{2BECF824-82E7-4805-B356-737AACB18054}" srcOrd="6" destOrd="0" presId="urn:microsoft.com/office/officeart/2005/8/layout/default"/>
    <dgm:cxn modelId="{209B4D6B-E01E-7F4F-A481-E53D19AB7068}" type="presParOf" srcId="{7C452A4E-6DAA-461D-8F96-68BAC701A837}" destId="{2C1822BF-B419-46E9-97A8-66A5D374DB7A}" srcOrd="7" destOrd="0" presId="urn:microsoft.com/office/officeart/2005/8/layout/default"/>
    <dgm:cxn modelId="{D7B49730-609C-DD4F-948E-32D1E1BA72CC}" type="presParOf" srcId="{7C452A4E-6DAA-461D-8F96-68BAC701A837}" destId="{B8C4DA8C-C9B9-4F09-9F1B-63EB29854D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en-GB" noProof="0" dirty="0" smtClean="0">
              <a:latin typeface="Candara" panose="020E0502030303020204" pitchFamily="34" charset="0"/>
            </a:rPr>
            <a:t>Preservation</a:t>
          </a:r>
          <a:endParaRPr lang="en-GB" noProof="0"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en-GB" noProof="0" dirty="0" smtClean="0">
              <a:latin typeface="Candara" panose="020E0502030303020204" pitchFamily="34" charset="0"/>
            </a:rPr>
            <a:t>Data stored in long term retention archive should be usable after tens of years after creation</a:t>
          </a:r>
          <a:endParaRPr lang="en-GB" noProof="0"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24BC871-1001-5F49-8B48-32B54623FF45}" srcId="{A383C282-3B4D-9C4D-B043-7E977666993E}" destId="{0FFB13A8-08BA-DD48-9C1E-5F72EDDE0DD7}" srcOrd="0" destOrd="0" parTransId="{EE142952-F7C1-F449-A88D-D34A4CBAFEEE}" sibTransId="{F925EDF0-677D-0343-8094-309EF53FDFD9}"/>
    <dgm:cxn modelId="{591F661C-B3C3-461D-8AFE-7575DFBB1470}"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7D76B90F-4B3C-4158-B045-E840544A4FD0}" type="presOf" srcId="{A1A51B22-46EA-3A40-92DE-2E6320D53C03}" destId="{91CCCD39-D6ED-C247-9972-2F03D8B2275A}" srcOrd="0" destOrd="0" presId="urn:microsoft.com/office/officeart/2005/8/layout/vList5"/>
    <dgm:cxn modelId="{B06FC5B8-E106-BD48-B0B0-3E5277A24BD2}" srcId="{89926639-56D3-3048-8039-50AEEFF74D30}" destId="{A1A51B22-46EA-3A40-92DE-2E6320D53C03}" srcOrd="0" destOrd="0" parTransId="{9C5BFC40-F9ED-F944-9C5B-3A61F1C62FE5}" sibTransId="{90B9B12C-E518-204D-B824-E80014B36999}"/>
    <dgm:cxn modelId="{6776A0EF-3879-48D6-97BB-18EF14B468DA}" type="presOf" srcId="{E2867AAF-E5B3-8844-9271-29391F4E4B1C}" destId="{71FA3CF7-AC0E-7841-A458-778D8D0DD26A}"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A3794D6C-1433-4BDA-A2B1-D4CD96A15655}" type="presOf" srcId="{C880B1B5-D1E4-0A4E-AFF7-96E8F3C1CF08}" destId="{702E4542-08BF-B34F-ACEB-47F2B83D31F5}"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3643983-A5C0-4119-B6AF-26BF4DAF730A}" type="presOf" srcId="{3CA058CA-780B-A342-BADB-38CEEF13EDDA}" destId="{BE32BD7F-E6C6-A945-86EB-59BA31566A41}" srcOrd="0" destOrd="0" presId="urn:microsoft.com/office/officeart/2005/8/layout/vList5"/>
    <dgm:cxn modelId="{7E5A3C23-CE8B-2043-9631-BA610F1665EE}" srcId="{89926639-56D3-3048-8039-50AEEFF74D30}" destId="{E0BF4245-DE50-A349-BAC1-65C0EABB814B}" srcOrd="1" destOrd="0" parTransId="{5AC9D584-8A04-8B4F-9241-51245CE77ED0}" sibTransId="{869C7A63-7590-4B4D-AAB2-9A8B1F534176}"/>
    <dgm:cxn modelId="{7B0213F8-D3F7-8E4C-B4E4-5DE8C0DA2212}" srcId="{007D5E8F-64B8-8546-A6B3-CA19D7E453CC}" destId="{E2867AAF-E5B3-8844-9271-29391F4E4B1C}" srcOrd="0" destOrd="0" parTransId="{FAF29299-EC0B-3D47-9B07-6D697D2B272B}" sibTransId="{F1AAB51B-7438-364C-863F-6C30A3438F8D}"/>
    <dgm:cxn modelId="{73D0A1A8-FA9F-4D4E-90D0-0E57AAB6D80B}" type="presOf" srcId="{A383C282-3B4D-9C4D-B043-7E977666993E}" destId="{FB7156EC-559E-9D40-92C4-ACACF340CC3F}" srcOrd="0" destOrd="0" presId="urn:microsoft.com/office/officeart/2005/8/layout/vList5"/>
    <dgm:cxn modelId="{1385B468-6F8B-4E57-BE19-986414A8EA76}" type="presOf" srcId="{0FFB13A8-08BA-DD48-9C1E-5F72EDDE0DD7}" destId="{3F687AAB-AF21-4340-8266-9F0A28DA7F0B}" srcOrd="0" destOrd="0" presId="urn:microsoft.com/office/officeart/2005/8/layout/vList5"/>
    <dgm:cxn modelId="{DE245443-0617-42ED-88C3-BFC6EA1E062E}" type="presOf" srcId="{007D5E8F-64B8-8546-A6B3-CA19D7E453CC}" destId="{935820EB-0622-0A4B-A5BE-1EE412695BAF}"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65003742-DA3E-464C-AF7E-19344D5443F4}" type="presOf" srcId="{F25763D7-5B8C-7C4C-83BE-DDB8845D720C}" destId="{0B4CB9A9-1620-AA43-9C53-C94F6C3731CC}" srcOrd="0" destOrd="0" presId="urn:microsoft.com/office/officeart/2005/8/layout/vList5"/>
    <dgm:cxn modelId="{8FC54EEF-BF04-4D11-80EA-654C09832E22}" type="presOf" srcId="{64C605ED-411E-3848-B733-668930181C47}" destId="{7B444145-7482-FB41-9C77-8D54CF87CAFB}" srcOrd="0" destOrd="0" presId="urn:microsoft.com/office/officeart/2005/8/layout/vList5"/>
    <dgm:cxn modelId="{1C0AE57F-E35B-46D2-B406-D93796DC9A3E}" type="presOf" srcId="{667E7ADE-DBE8-FA43-94D7-549977A793CE}" destId="{A960BB04-512A-064A-A68D-297AC1B883F4}" srcOrd="0" destOrd="0" presId="urn:microsoft.com/office/officeart/2005/8/layout/vList5"/>
    <dgm:cxn modelId="{82F329FC-F85B-49A6-90B8-DEDE979DDF5E}" type="presOf" srcId="{4F324045-4E60-5446-978F-82ACC857111B}" destId="{14BDA7EE-DA61-0841-8441-4866CE5DDABC}" srcOrd="0" destOrd="0" presId="urn:microsoft.com/office/officeart/2005/8/layout/vList5"/>
    <dgm:cxn modelId="{6A48EAB5-ACED-4702-8AB2-0020BA28704B}" type="presOf" srcId="{E0BF4245-DE50-A349-BAC1-65C0EABB814B}" destId="{CA76F7A5-4F18-454B-B901-D61112CE4961}"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C039D5BF-ECFB-4F13-9945-1FC177D3C469}" type="presParOf" srcId="{BE8DC376-6D88-014C-8FF6-4F30E88FF5F2}" destId="{F41646DC-D583-6144-B1B7-F71E41F6E7BC}" srcOrd="0" destOrd="0" presId="urn:microsoft.com/office/officeart/2005/8/layout/vList5"/>
    <dgm:cxn modelId="{7B05CAF9-A2BB-4BA5-9619-8F4127273300}" type="presParOf" srcId="{F41646DC-D583-6144-B1B7-F71E41F6E7BC}" destId="{91CCCD39-D6ED-C247-9972-2F03D8B2275A}" srcOrd="0" destOrd="0" presId="urn:microsoft.com/office/officeart/2005/8/layout/vList5"/>
    <dgm:cxn modelId="{BEA30E77-69A7-424C-A6CC-B59255A49263}" type="presParOf" srcId="{F41646DC-D583-6144-B1B7-F71E41F6E7BC}" destId="{702E4542-08BF-B34F-ACEB-47F2B83D31F5}" srcOrd="1" destOrd="0" presId="urn:microsoft.com/office/officeart/2005/8/layout/vList5"/>
    <dgm:cxn modelId="{28CB7424-71A5-43BD-AEF0-BF00C657D749}" type="presParOf" srcId="{BE8DC376-6D88-014C-8FF6-4F30E88FF5F2}" destId="{5A4C7B81-6793-414C-9085-A303E8BB8012}" srcOrd="1" destOrd="0" presId="urn:microsoft.com/office/officeart/2005/8/layout/vList5"/>
    <dgm:cxn modelId="{66455EBC-2989-472D-9B41-A9D78FCC4EFE}" type="presParOf" srcId="{BE8DC376-6D88-014C-8FF6-4F30E88FF5F2}" destId="{72541A29-56E4-CD40-9C89-4405806CCD92}" srcOrd="2" destOrd="0" presId="urn:microsoft.com/office/officeart/2005/8/layout/vList5"/>
    <dgm:cxn modelId="{515E6B84-609A-4017-ADF0-7D82735D3D61}" type="presParOf" srcId="{72541A29-56E4-CD40-9C89-4405806CCD92}" destId="{CA76F7A5-4F18-454B-B901-D61112CE4961}" srcOrd="0" destOrd="0" presId="urn:microsoft.com/office/officeart/2005/8/layout/vList5"/>
    <dgm:cxn modelId="{B9F371CA-F36B-4728-821D-A7EEFCC16216}" type="presParOf" srcId="{72541A29-56E4-CD40-9C89-4405806CCD92}" destId="{7B444145-7482-FB41-9C77-8D54CF87CAFB}" srcOrd="1" destOrd="0" presId="urn:microsoft.com/office/officeart/2005/8/layout/vList5"/>
    <dgm:cxn modelId="{4EA6B03F-36CE-45BD-BEDC-CD4FA4972ADF}" type="presParOf" srcId="{BE8DC376-6D88-014C-8FF6-4F30E88FF5F2}" destId="{39E0B8CA-A38E-9343-890D-BC87754030C2}" srcOrd="3" destOrd="0" presId="urn:microsoft.com/office/officeart/2005/8/layout/vList5"/>
    <dgm:cxn modelId="{2731DC3A-0EB6-472E-AA52-F1C5745C7ACF}" type="presParOf" srcId="{BE8DC376-6D88-014C-8FF6-4F30E88FF5F2}" destId="{FE64B72C-B0F5-A247-807F-224246018164}" srcOrd="4" destOrd="0" presId="urn:microsoft.com/office/officeart/2005/8/layout/vList5"/>
    <dgm:cxn modelId="{136F0393-7172-408C-A314-6445B108DB6B}" type="presParOf" srcId="{FE64B72C-B0F5-A247-807F-224246018164}" destId="{A960BB04-512A-064A-A68D-297AC1B883F4}" srcOrd="0" destOrd="0" presId="urn:microsoft.com/office/officeart/2005/8/layout/vList5"/>
    <dgm:cxn modelId="{74DB1CF3-C62F-438A-AE87-4CEF4D9CA35C}" type="presParOf" srcId="{FE64B72C-B0F5-A247-807F-224246018164}" destId="{14BDA7EE-DA61-0841-8441-4866CE5DDABC}" srcOrd="1" destOrd="0" presId="urn:microsoft.com/office/officeart/2005/8/layout/vList5"/>
    <dgm:cxn modelId="{567CB13B-E651-4FAD-858D-E0FE5C78E8C2}" type="presParOf" srcId="{BE8DC376-6D88-014C-8FF6-4F30E88FF5F2}" destId="{D9C6C8AD-8C87-434E-A7D2-69E1D6F5CB5D}" srcOrd="5" destOrd="0" presId="urn:microsoft.com/office/officeart/2005/8/layout/vList5"/>
    <dgm:cxn modelId="{79DBEB0A-1273-4148-B07A-A379B12EE35D}" type="presParOf" srcId="{BE8DC376-6D88-014C-8FF6-4F30E88FF5F2}" destId="{FF09BF5B-4E6C-BE49-BC04-FC8DB4A5BB17}" srcOrd="6" destOrd="0" presId="urn:microsoft.com/office/officeart/2005/8/layout/vList5"/>
    <dgm:cxn modelId="{02ACD2B8-26CC-469A-80CF-0F36F0E738F3}" type="presParOf" srcId="{FF09BF5B-4E6C-BE49-BC04-FC8DB4A5BB17}" destId="{935820EB-0622-0A4B-A5BE-1EE412695BAF}" srcOrd="0" destOrd="0" presId="urn:microsoft.com/office/officeart/2005/8/layout/vList5"/>
    <dgm:cxn modelId="{1EDF24C4-5023-4453-AA96-C8AE60EB5C63}" type="presParOf" srcId="{FF09BF5B-4E6C-BE49-BC04-FC8DB4A5BB17}" destId="{71FA3CF7-AC0E-7841-A458-778D8D0DD26A}" srcOrd="1" destOrd="0" presId="urn:microsoft.com/office/officeart/2005/8/layout/vList5"/>
    <dgm:cxn modelId="{FE1265B3-4431-446E-9F65-EB9977DF0244}" type="presParOf" srcId="{BE8DC376-6D88-014C-8FF6-4F30E88FF5F2}" destId="{AFE6A4EC-03DC-9C47-BC6B-B73CF06E84DA}" srcOrd="7" destOrd="0" presId="urn:microsoft.com/office/officeart/2005/8/layout/vList5"/>
    <dgm:cxn modelId="{D772BC26-8F7B-47BA-BDA3-A8810A75656D}" type="presParOf" srcId="{BE8DC376-6D88-014C-8FF6-4F30E88FF5F2}" destId="{7B64F133-97CE-C94D-B942-53EE253A1C5C}" srcOrd="8" destOrd="0" presId="urn:microsoft.com/office/officeart/2005/8/layout/vList5"/>
    <dgm:cxn modelId="{865DF5C4-7876-4190-BC0D-F512D0053D6A}" type="presParOf" srcId="{7B64F133-97CE-C94D-B942-53EE253A1C5C}" destId="{FB7156EC-559E-9D40-92C4-ACACF340CC3F}" srcOrd="0" destOrd="0" presId="urn:microsoft.com/office/officeart/2005/8/layout/vList5"/>
    <dgm:cxn modelId="{F7A1D1B7-98C0-4D84-9E01-8068C7BFBF66}" type="presParOf" srcId="{7B64F133-97CE-C94D-B942-53EE253A1C5C}" destId="{3F687AAB-AF21-4340-8266-9F0A28DA7F0B}" srcOrd="1" destOrd="0" presId="urn:microsoft.com/office/officeart/2005/8/layout/vList5"/>
    <dgm:cxn modelId="{C4366F40-A715-4055-A011-99E061F1D5C8}" type="presParOf" srcId="{BE8DC376-6D88-014C-8FF6-4F30E88FF5F2}" destId="{A8FE1D6B-10DB-0448-8AAB-EC612566C46A}" srcOrd="9" destOrd="0" presId="urn:microsoft.com/office/officeart/2005/8/layout/vList5"/>
    <dgm:cxn modelId="{3718A6AD-E8FD-4740-A19C-EF64F1605FF5}" type="presParOf" srcId="{BE8DC376-6D88-014C-8FF6-4F30E88FF5F2}" destId="{0C4A0E7D-8786-2042-AFAA-7535FDB01237}" srcOrd="10" destOrd="0" presId="urn:microsoft.com/office/officeart/2005/8/layout/vList5"/>
    <dgm:cxn modelId="{03DD9EEC-72AA-4186-B00B-20540317E43E}" type="presParOf" srcId="{0C4A0E7D-8786-2042-AFAA-7535FDB01237}" destId="{0B4CB9A9-1620-AA43-9C53-C94F6C3731CC}" srcOrd="0" destOrd="0" presId="urn:microsoft.com/office/officeart/2005/8/layout/vList5"/>
    <dgm:cxn modelId="{74BF7B61-765F-4323-851B-EADABC032FC8}"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E5A94D6E-7D64-4A5E-84D6-4E45D930285B}" type="presOf" srcId="{A7A65BC1-C35B-3449-AC4F-C7C3526D6258}" destId="{C3F92824-4A89-9D49-AD1B-950120FE7B8C}"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A0856B6D-4176-432F-82ED-85F5E594905C}" type="presOf" srcId="{E233BFE2-CAC9-5C4F-9B6F-7747D3EAB498}" destId="{FD3791DF-E5AB-C64E-B60B-3225F743B1BF}" srcOrd="0" destOrd="0" presId="urn:microsoft.com/office/officeart/2005/8/layout/radial4"/>
    <dgm:cxn modelId="{EC54716E-F907-4569-BF99-D94BE1D6E5BD}" type="presOf" srcId="{78896B25-0E27-BD46-B60C-79F1602CF242}" destId="{695E7E68-84A8-C644-9133-861E112EC4FE}" srcOrd="0" destOrd="0" presId="urn:microsoft.com/office/officeart/2005/8/layout/radial4"/>
    <dgm:cxn modelId="{FAACF5B1-9049-4749-A82F-593E293EE51D}" type="presOf" srcId="{F4AFC847-0EFB-8741-8F29-4B1EC2D613D3}" destId="{8C0C96FF-B389-4043-A9FB-34C088FADDF9}" srcOrd="0" destOrd="0" presId="urn:microsoft.com/office/officeart/2005/8/layout/radial4"/>
    <dgm:cxn modelId="{2B8E53D7-69FC-4E2C-BB05-4B07A2B15983}" type="presOf" srcId="{D49B8A53-BA6C-FB42-BD2B-E1C6EB884509}" destId="{AC25135F-51DB-A841-ABFB-FF77BBDBA5DE}"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B5717356-2883-464A-9D8A-174D98FB5765}" srcId="{F4FCBC98-52A8-6647-8331-19DFF71F0806}" destId="{0A8B00ED-CC6B-2748-99F8-8C633A4CFCBA}" srcOrd="3" destOrd="0" parTransId="{52D0CD00-1780-1046-B050-CEB311AD8501}" sibTransId="{FEAB10ED-0593-654B-8528-9816B070C57C}"/>
    <dgm:cxn modelId="{10506146-D05A-4992-9D54-5A617B86AE4E}" type="presOf" srcId="{52D0CD00-1780-1046-B050-CEB311AD8501}" destId="{03FFB143-831C-D64E-865B-510B13A97FD3}"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C09B86B5-7D48-4196-8D3B-114225860909}" type="presOf" srcId="{F4FCBC98-52A8-6647-8331-19DFF71F0806}" destId="{9F83EF44-C7A4-8449-B831-4B6D7DA40FE5}" srcOrd="0" destOrd="0" presId="urn:microsoft.com/office/officeart/2005/8/layout/radial4"/>
    <dgm:cxn modelId="{441BAF80-E8E6-4F08-A697-60D72B607764}" type="presOf" srcId="{2348165C-968B-CE41-A08E-EBA4484BDBC7}" destId="{3EC18B71-6A8F-3242-98D8-4EC1A20CA68C}" srcOrd="0" destOrd="0" presId="urn:microsoft.com/office/officeart/2005/8/layout/radial4"/>
    <dgm:cxn modelId="{BF877D6C-8965-4AFA-82AE-CF900C51946A}" type="presOf" srcId="{0A8B00ED-CC6B-2748-99F8-8C633A4CFCBA}" destId="{6B923702-C2AF-324F-B93A-48605C05FC3B}" srcOrd="0" destOrd="0" presId="urn:microsoft.com/office/officeart/2005/8/layout/radial4"/>
    <dgm:cxn modelId="{7FCB1BCD-4020-45DC-8A71-7057901F3412}" type="presOf" srcId="{3992BA59-84FC-8646-9793-F125D9A612F7}" destId="{B2A22C5E-5F1A-A348-A7D8-6AA34F37270D}"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5ECFE74F-60A7-40C8-92AF-31E970428056}" type="presOf" srcId="{7750AB31-C1C7-7344-A878-2F1F1D6F959D}" destId="{5B419068-F6C7-ED43-90EB-A719CDFBFE8C}" srcOrd="0" destOrd="0" presId="urn:microsoft.com/office/officeart/2005/8/layout/radial4"/>
    <dgm:cxn modelId="{91507E38-6AC8-4895-9ABF-B774F7FA7C12}" type="presOf" srcId="{EE1581EF-F8FA-C347-90AE-B89A9E916325}" destId="{EC2794B5-6399-A34E-8379-DA36603127D7}" srcOrd="0" destOrd="0" presId="urn:microsoft.com/office/officeart/2005/8/layout/radial4"/>
    <dgm:cxn modelId="{00F6BBB2-F308-4585-9081-5489ED21A1B5}" type="presParOf" srcId="{3EC18B71-6A8F-3242-98D8-4EC1A20CA68C}" destId="{9F83EF44-C7A4-8449-B831-4B6D7DA40FE5}" srcOrd="0" destOrd="0" presId="urn:microsoft.com/office/officeart/2005/8/layout/radial4"/>
    <dgm:cxn modelId="{1C1CDC53-AF6C-4F27-8CA3-D336EC9AC0F4}" type="presParOf" srcId="{3EC18B71-6A8F-3242-98D8-4EC1A20CA68C}" destId="{FD3791DF-E5AB-C64E-B60B-3225F743B1BF}" srcOrd="1" destOrd="0" presId="urn:microsoft.com/office/officeart/2005/8/layout/radial4"/>
    <dgm:cxn modelId="{34EB5A8C-CD18-4DBC-B019-3300A9A1A3E5}" type="presParOf" srcId="{3EC18B71-6A8F-3242-98D8-4EC1A20CA68C}" destId="{C3F92824-4A89-9D49-AD1B-950120FE7B8C}" srcOrd="2" destOrd="0" presId="urn:microsoft.com/office/officeart/2005/8/layout/radial4"/>
    <dgm:cxn modelId="{951D1BA6-B0B9-4CAA-BB09-64F988246CC8}" type="presParOf" srcId="{3EC18B71-6A8F-3242-98D8-4EC1A20CA68C}" destId="{695E7E68-84A8-C644-9133-861E112EC4FE}" srcOrd="3" destOrd="0" presId="urn:microsoft.com/office/officeart/2005/8/layout/radial4"/>
    <dgm:cxn modelId="{B4A19F95-1DF4-4976-9B8C-4CDB2DBD21E6}" type="presParOf" srcId="{3EC18B71-6A8F-3242-98D8-4EC1A20CA68C}" destId="{5B419068-F6C7-ED43-90EB-A719CDFBFE8C}" srcOrd="4" destOrd="0" presId="urn:microsoft.com/office/officeart/2005/8/layout/radial4"/>
    <dgm:cxn modelId="{FEC5903E-06EA-43A3-927E-EB59CBFA5755}" type="presParOf" srcId="{3EC18B71-6A8F-3242-98D8-4EC1A20CA68C}" destId="{B2A22C5E-5F1A-A348-A7D8-6AA34F37270D}" srcOrd="5" destOrd="0" presId="urn:microsoft.com/office/officeart/2005/8/layout/radial4"/>
    <dgm:cxn modelId="{D61664C8-E5CA-4BA1-AB98-23BFF73ABCA8}" type="presParOf" srcId="{3EC18B71-6A8F-3242-98D8-4EC1A20CA68C}" destId="{8C0C96FF-B389-4043-A9FB-34C088FADDF9}" srcOrd="6" destOrd="0" presId="urn:microsoft.com/office/officeart/2005/8/layout/radial4"/>
    <dgm:cxn modelId="{DA0A8345-67CA-4181-9E2E-233402D93956}" type="presParOf" srcId="{3EC18B71-6A8F-3242-98D8-4EC1A20CA68C}" destId="{03FFB143-831C-D64E-865B-510B13A97FD3}" srcOrd="7" destOrd="0" presId="urn:microsoft.com/office/officeart/2005/8/layout/radial4"/>
    <dgm:cxn modelId="{9E660326-3D96-4A75-9E09-5847AF57D325}" type="presParOf" srcId="{3EC18B71-6A8F-3242-98D8-4EC1A20CA68C}" destId="{6B923702-C2AF-324F-B93A-48605C05FC3B}" srcOrd="8" destOrd="0" presId="urn:microsoft.com/office/officeart/2005/8/layout/radial4"/>
    <dgm:cxn modelId="{726F0205-E6CA-4D81-8F9B-1B574AADBEE3}" type="presParOf" srcId="{3EC18B71-6A8F-3242-98D8-4EC1A20CA68C}" destId="{AC25135F-51DB-A841-ABFB-FF77BBDBA5DE}" srcOrd="9" destOrd="0" presId="urn:microsoft.com/office/officeart/2005/8/layout/radial4"/>
    <dgm:cxn modelId="{D0B290EF-41D3-43DA-B55E-18F43C8CB941}"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434C67E0-1AF5-4A44-A37C-4F8421CD0875}" type="presOf" srcId="{2E5B1853-85D1-BA46-A487-F945ED03514B}" destId="{258B7F63-7C63-0346-A0D7-7C04F2A76F72}" srcOrd="0" destOrd="0" presId="urn:microsoft.com/office/officeart/2005/8/layout/lProcess2"/>
    <dgm:cxn modelId="{EB481BC0-FA24-4502-9B9B-FBC0AB7BA61D}" type="presOf" srcId="{A100B749-50FD-3F4A-A2B2-F185ECB48D9B}" destId="{F9BE1C5E-A7F8-0F46-8215-84BDDB572628}" srcOrd="1" destOrd="0" presId="urn:microsoft.com/office/officeart/2005/8/layout/lProcess2"/>
    <dgm:cxn modelId="{63592CC1-B31D-C644-A657-1F3EF1D55BC1}" srcId="{1ED8A153-1EAA-7A4E-A44C-9CE319214B7A}" destId="{E0CE3F94-5A48-F04D-8501-99DCE5A155D5}" srcOrd="3" destOrd="0" parTransId="{4944F778-64FB-834C-8C57-5F5E2596551B}" sibTransId="{7BE005B5-7093-2A4E-9DBC-5A22BFDBBE25}"/>
    <dgm:cxn modelId="{EA11C298-165C-4E1D-8F6E-23B586E9BFEA}" type="presOf" srcId="{A100B749-50FD-3F4A-A2B2-F185ECB48D9B}" destId="{14C39B2F-F47D-C646-A1B3-985AE3EE3143}" srcOrd="0" destOrd="0" presId="urn:microsoft.com/office/officeart/2005/8/layout/lProcess2"/>
    <dgm:cxn modelId="{20A1D649-A43C-4BD7-9E64-8D5D1192DD31}" type="presOf" srcId="{A0050C9A-65CD-7D4B-8C22-F13B96A2D687}" destId="{30847A94-E3BC-864C-ADB9-568B1CCFFB02}" srcOrd="0" destOrd="0" presId="urn:microsoft.com/office/officeart/2005/8/layout/lProcess2"/>
    <dgm:cxn modelId="{07FD8788-93D1-4191-A7D7-884D4A996275}" type="presOf" srcId="{EDA32340-A4B7-1348-956B-ACAF4BF541B1}" destId="{CB90402A-65CF-4749-86E3-AE10C9C59D69}"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8BD02B6D-4590-4903-A506-E26B5430F07A}" type="presOf" srcId="{2E5B1853-85D1-BA46-A487-F945ED03514B}" destId="{06242C21-4BAF-6147-8685-A1A9F8961E92}" srcOrd="1"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12002306-715F-4030-A941-A26B75AC7E2B}" type="presOf" srcId="{8FE4EB8B-9092-B740-9905-7753B518A31B}" destId="{1060AB16-CA4D-084E-8C20-36B0F79E7596}"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F6EC50D5-9F71-46D8-891D-BD9A42D2AD61}" type="presOf" srcId="{431458F3-BEA9-B84D-A3BD-AA771916900B}" destId="{887C57A5-60B0-8E48-92E2-70269F2AA60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465D1370-6322-4A32-85C2-D0B6CC322975}" type="presOf" srcId="{7AD22F5B-BB6B-804D-9A49-28D7126CE4FA}" destId="{AA66E035-65A4-3044-8755-BF09ADFD177C}"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493E07B2-0370-4B2A-A9BF-E2CA43730A60}" type="presOf" srcId="{542DF250-3A5C-F44B-91B6-F826786F2A68}" destId="{A66B197F-167A-D04D-A501-192D3E739B6B}" srcOrd="0" destOrd="0" presId="urn:microsoft.com/office/officeart/2005/8/layout/lProcess2"/>
    <dgm:cxn modelId="{567A9CB5-04D9-49FC-A00E-ABD8BDC14EB2}" type="presOf" srcId="{EDA32340-A4B7-1348-956B-ACAF4BF541B1}" destId="{B3272CC6-6CC5-E340-8411-751AA24A8F4D}" srcOrd="1" destOrd="0" presId="urn:microsoft.com/office/officeart/2005/8/layout/lProcess2"/>
    <dgm:cxn modelId="{8C46A9B8-7D76-44CE-9C06-4DCA497810F9}" type="presOf" srcId="{431458F3-BEA9-B84D-A3BD-AA771916900B}" destId="{BB7FF12A-186E-FA44-8F7D-55A8FF463972}"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CD4AE1E8-F69A-4E2D-9217-F954FBEB961F}" type="presOf" srcId="{995E81B4-D34E-7440-A2C2-AA69E62C4C42}" destId="{1247DB76-89A5-7946-B408-73A867DFBBA5}" srcOrd="0" destOrd="0" presId="urn:microsoft.com/office/officeart/2005/8/layout/lProcess2"/>
    <dgm:cxn modelId="{4846C7D7-B3CE-4924-AF5C-2BF8CAEC61BD}" type="presOf" srcId="{63EA0591-27AA-5349-9668-D959AD6A1EFF}" destId="{2904C95A-4014-2546-A03F-7482046016E0}" srcOrd="1" destOrd="0" presId="urn:microsoft.com/office/officeart/2005/8/layout/lProcess2"/>
    <dgm:cxn modelId="{0992BD6D-E285-43BE-8643-AD914DB4AEF0}" type="presOf" srcId="{E0CE3F94-5A48-F04D-8501-99DCE5A155D5}" destId="{48DB2247-3926-F04E-ADAC-BD7237F52E56}" srcOrd="1"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432177B-4FEF-4322-BD51-D269F2124492}" type="presOf" srcId="{E0CE3F94-5A48-F04D-8501-99DCE5A155D5}" destId="{9AE9FBA6-878E-D847-8EFD-CFC820137F30}" srcOrd="0" destOrd="0" presId="urn:microsoft.com/office/officeart/2005/8/layout/lProcess2"/>
    <dgm:cxn modelId="{4ED4F471-4311-4DF4-A65F-2D8A3F2783AB}" type="presOf" srcId="{95EDFBDE-371A-964D-8519-1DB97FADBF58}" destId="{B8BFE8B3-A7E1-9043-9DBA-E1C982B027E1}" srcOrd="0" destOrd="0" presId="urn:microsoft.com/office/officeart/2005/8/layout/lProcess2"/>
    <dgm:cxn modelId="{C11A23ED-BB90-408C-8FF2-50BEFB386BEF}" type="presOf" srcId="{1ED8A153-1EAA-7A4E-A44C-9CE319214B7A}" destId="{DC8E6F84-D8B9-CF41-9891-BB3063D64E51}" srcOrd="0" destOrd="0" presId="urn:microsoft.com/office/officeart/2005/8/layout/lProcess2"/>
    <dgm:cxn modelId="{5DDA6BBF-7532-457D-B671-7565F7AD17E1}" type="presOf" srcId="{63EA0591-27AA-5349-9668-D959AD6A1EFF}" destId="{FF2FDCF8-96A0-8B4A-87DF-90C864C51DC8}" srcOrd="0" destOrd="0" presId="urn:microsoft.com/office/officeart/2005/8/layout/lProcess2"/>
    <dgm:cxn modelId="{65E2232C-2CF2-4C60-AADA-88D90555327E}" type="presParOf" srcId="{DC8E6F84-D8B9-CF41-9891-BB3063D64E51}" destId="{A8E5DF7C-CD45-5D4E-B3D8-32C6034F80A1}" srcOrd="0" destOrd="0" presId="urn:microsoft.com/office/officeart/2005/8/layout/lProcess2"/>
    <dgm:cxn modelId="{6C3059FE-8DB8-4F20-95C8-7884635BC9A4}" type="presParOf" srcId="{A8E5DF7C-CD45-5D4E-B3D8-32C6034F80A1}" destId="{887C57A5-60B0-8E48-92E2-70269F2AA603}" srcOrd="0" destOrd="0" presId="urn:microsoft.com/office/officeart/2005/8/layout/lProcess2"/>
    <dgm:cxn modelId="{67B64F37-93A4-4CF2-AF1B-84D19F376ECF}" type="presParOf" srcId="{A8E5DF7C-CD45-5D4E-B3D8-32C6034F80A1}" destId="{BB7FF12A-186E-FA44-8F7D-55A8FF463972}" srcOrd="1" destOrd="0" presId="urn:microsoft.com/office/officeart/2005/8/layout/lProcess2"/>
    <dgm:cxn modelId="{6592CAFF-3FFD-4562-949D-5C7F2843BD70}" type="presParOf" srcId="{A8E5DF7C-CD45-5D4E-B3D8-32C6034F80A1}" destId="{0AC83542-C801-F446-8366-4EA6E5ADD8AA}" srcOrd="2" destOrd="0" presId="urn:microsoft.com/office/officeart/2005/8/layout/lProcess2"/>
    <dgm:cxn modelId="{3AFFED67-D6CD-4C31-B84B-3F3160C29B11}" type="presParOf" srcId="{0AC83542-C801-F446-8366-4EA6E5ADD8AA}" destId="{032B39DD-AD1C-3845-9FBF-D94C32AF6E0F}" srcOrd="0" destOrd="0" presId="urn:microsoft.com/office/officeart/2005/8/layout/lProcess2"/>
    <dgm:cxn modelId="{CE64BD3C-254A-48B6-B447-82D4518D6259}" type="presParOf" srcId="{032B39DD-AD1C-3845-9FBF-D94C32AF6E0F}" destId="{1247DB76-89A5-7946-B408-73A867DFBBA5}" srcOrd="0" destOrd="0" presId="urn:microsoft.com/office/officeart/2005/8/layout/lProcess2"/>
    <dgm:cxn modelId="{ADDF1506-EE15-4041-9C45-B9B1530C2E5C}" type="presParOf" srcId="{DC8E6F84-D8B9-CF41-9891-BB3063D64E51}" destId="{24CCA73F-8F27-FF40-A386-2C4059928135}" srcOrd="1" destOrd="0" presId="urn:microsoft.com/office/officeart/2005/8/layout/lProcess2"/>
    <dgm:cxn modelId="{BFFD4C1B-686F-4854-8734-49214F924193}" type="presParOf" srcId="{DC8E6F84-D8B9-CF41-9891-BB3063D64E51}" destId="{6750A5E5-29DA-B243-AC0A-001F4C164445}" srcOrd="2" destOrd="0" presId="urn:microsoft.com/office/officeart/2005/8/layout/lProcess2"/>
    <dgm:cxn modelId="{FB03FE52-85DA-4994-9BA2-515B73081315}" type="presParOf" srcId="{6750A5E5-29DA-B243-AC0A-001F4C164445}" destId="{CB90402A-65CF-4749-86E3-AE10C9C59D69}" srcOrd="0" destOrd="0" presId="urn:microsoft.com/office/officeart/2005/8/layout/lProcess2"/>
    <dgm:cxn modelId="{83781E22-51DA-42D6-8C90-9A42D04E8B9A}" type="presParOf" srcId="{6750A5E5-29DA-B243-AC0A-001F4C164445}" destId="{B3272CC6-6CC5-E340-8411-751AA24A8F4D}" srcOrd="1" destOrd="0" presId="urn:microsoft.com/office/officeart/2005/8/layout/lProcess2"/>
    <dgm:cxn modelId="{95489B70-2F6E-40E5-91C9-77E440B23A00}" type="presParOf" srcId="{6750A5E5-29DA-B243-AC0A-001F4C164445}" destId="{97FFEF4D-66C9-154E-A0FA-76008DEC8C0B}" srcOrd="2" destOrd="0" presId="urn:microsoft.com/office/officeart/2005/8/layout/lProcess2"/>
    <dgm:cxn modelId="{95FC5636-42C3-4E24-9CF6-291E97B24870}" type="presParOf" srcId="{97FFEF4D-66C9-154E-A0FA-76008DEC8C0B}" destId="{A077E831-A236-EE4D-A225-283670262C52}" srcOrd="0" destOrd="0" presId="urn:microsoft.com/office/officeart/2005/8/layout/lProcess2"/>
    <dgm:cxn modelId="{5E02CA17-CAE7-4DA2-9343-04B365106ABA}" type="presParOf" srcId="{A077E831-A236-EE4D-A225-283670262C52}" destId="{A66B197F-167A-D04D-A501-192D3E739B6B}" srcOrd="0" destOrd="0" presId="urn:microsoft.com/office/officeart/2005/8/layout/lProcess2"/>
    <dgm:cxn modelId="{FB60FCC5-719D-4CC4-914F-0978B2766AB3}" type="presParOf" srcId="{DC8E6F84-D8B9-CF41-9891-BB3063D64E51}" destId="{06492CF7-5D2A-9F44-B3D9-4598BD28A49C}" srcOrd="3" destOrd="0" presId="urn:microsoft.com/office/officeart/2005/8/layout/lProcess2"/>
    <dgm:cxn modelId="{BE822FFC-5F83-467F-9E3F-6933113D3623}" type="presParOf" srcId="{DC8E6F84-D8B9-CF41-9891-BB3063D64E51}" destId="{3C8ACAE2-D12B-FE47-8950-4DD17C119FF4}" srcOrd="4" destOrd="0" presId="urn:microsoft.com/office/officeart/2005/8/layout/lProcess2"/>
    <dgm:cxn modelId="{6FF8E90B-C689-4456-9D9F-B57065BAC531}" type="presParOf" srcId="{3C8ACAE2-D12B-FE47-8950-4DD17C119FF4}" destId="{FF2FDCF8-96A0-8B4A-87DF-90C864C51DC8}" srcOrd="0" destOrd="0" presId="urn:microsoft.com/office/officeart/2005/8/layout/lProcess2"/>
    <dgm:cxn modelId="{F894F056-67C9-452A-89D6-D726D676AC8C}" type="presParOf" srcId="{3C8ACAE2-D12B-FE47-8950-4DD17C119FF4}" destId="{2904C95A-4014-2546-A03F-7482046016E0}" srcOrd="1" destOrd="0" presId="urn:microsoft.com/office/officeart/2005/8/layout/lProcess2"/>
    <dgm:cxn modelId="{697E24F2-96D9-4220-AB45-61C9201F0087}" type="presParOf" srcId="{3C8ACAE2-D12B-FE47-8950-4DD17C119FF4}" destId="{48E73602-C8EE-744F-A287-F6A66A0F764F}" srcOrd="2" destOrd="0" presId="urn:microsoft.com/office/officeart/2005/8/layout/lProcess2"/>
    <dgm:cxn modelId="{D4AC39C7-3057-45FF-A02E-C62EABCB97C3}" type="presParOf" srcId="{48E73602-C8EE-744F-A287-F6A66A0F764F}" destId="{7DC80F39-D6F5-7347-B262-26EFA16BF629}" srcOrd="0" destOrd="0" presId="urn:microsoft.com/office/officeart/2005/8/layout/lProcess2"/>
    <dgm:cxn modelId="{A735A19F-FB1C-4273-B7BE-EB51D654B59C}" type="presParOf" srcId="{7DC80F39-D6F5-7347-B262-26EFA16BF629}" destId="{30847A94-E3BC-864C-ADB9-568B1CCFFB02}" srcOrd="0" destOrd="0" presId="urn:microsoft.com/office/officeart/2005/8/layout/lProcess2"/>
    <dgm:cxn modelId="{3AD75419-5A2D-4081-9156-01AB34AF402D}" type="presParOf" srcId="{DC8E6F84-D8B9-CF41-9891-BB3063D64E51}" destId="{CAD7629E-0B8D-F84C-BB2C-FF580855F88E}" srcOrd="5" destOrd="0" presId="urn:microsoft.com/office/officeart/2005/8/layout/lProcess2"/>
    <dgm:cxn modelId="{5D4BC35F-AF07-49EE-878B-F926D9B04A83}" type="presParOf" srcId="{DC8E6F84-D8B9-CF41-9891-BB3063D64E51}" destId="{D2C75721-3964-544C-ADB0-5135BD855F8E}" srcOrd="6" destOrd="0" presId="urn:microsoft.com/office/officeart/2005/8/layout/lProcess2"/>
    <dgm:cxn modelId="{96BC3E30-3A7F-49AE-83A3-70DE977B79D7}" type="presParOf" srcId="{D2C75721-3964-544C-ADB0-5135BD855F8E}" destId="{9AE9FBA6-878E-D847-8EFD-CFC820137F30}" srcOrd="0" destOrd="0" presId="urn:microsoft.com/office/officeart/2005/8/layout/lProcess2"/>
    <dgm:cxn modelId="{436AE09B-C7DF-4D15-8D37-72A3E1DBCCD6}" type="presParOf" srcId="{D2C75721-3964-544C-ADB0-5135BD855F8E}" destId="{48DB2247-3926-F04E-ADAC-BD7237F52E56}" srcOrd="1" destOrd="0" presId="urn:microsoft.com/office/officeart/2005/8/layout/lProcess2"/>
    <dgm:cxn modelId="{59FF485E-1571-4027-8C27-2A875FFAAD2A}" type="presParOf" srcId="{D2C75721-3964-544C-ADB0-5135BD855F8E}" destId="{5C8360E0-1A57-494E-BC92-DAB1F964C4CA}" srcOrd="2" destOrd="0" presId="urn:microsoft.com/office/officeart/2005/8/layout/lProcess2"/>
    <dgm:cxn modelId="{49D8F859-D94F-4414-885B-285BD8532482}" type="presParOf" srcId="{5C8360E0-1A57-494E-BC92-DAB1F964C4CA}" destId="{FA8C9917-C727-324F-B747-153C1F5CC279}" srcOrd="0" destOrd="0" presId="urn:microsoft.com/office/officeart/2005/8/layout/lProcess2"/>
    <dgm:cxn modelId="{566E629F-626D-4A38-8C3A-9CBAB30498F9}" type="presParOf" srcId="{FA8C9917-C727-324F-B747-153C1F5CC279}" destId="{AA66E035-65A4-3044-8755-BF09ADFD177C}" srcOrd="0" destOrd="0" presId="urn:microsoft.com/office/officeart/2005/8/layout/lProcess2"/>
    <dgm:cxn modelId="{348D034E-5A7D-4B1F-8D17-2F3A4439E7AF}" type="presParOf" srcId="{DC8E6F84-D8B9-CF41-9891-BB3063D64E51}" destId="{F1606F10-9F5E-3F49-9725-0433915A1FB1}" srcOrd="7" destOrd="0" presId="urn:microsoft.com/office/officeart/2005/8/layout/lProcess2"/>
    <dgm:cxn modelId="{8D8C38CE-DC11-4DE4-BD3A-15B1ED8DEC07}" type="presParOf" srcId="{DC8E6F84-D8B9-CF41-9891-BB3063D64E51}" destId="{0695E317-1B1C-FA48-B3F1-43573EF5EDF3}" srcOrd="8" destOrd="0" presId="urn:microsoft.com/office/officeart/2005/8/layout/lProcess2"/>
    <dgm:cxn modelId="{0C66CA17-8665-4274-B80C-2A15E1E5E786}" type="presParOf" srcId="{0695E317-1B1C-FA48-B3F1-43573EF5EDF3}" destId="{258B7F63-7C63-0346-A0D7-7C04F2A76F72}" srcOrd="0" destOrd="0" presId="urn:microsoft.com/office/officeart/2005/8/layout/lProcess2"/>
    <dgm:cxn modelId="{3ADE6A2D-4572-4862-B3FC-BDD831FCCCCD}" type="presParOf" srcId="{0695E317-1B1C-FA48-B3F1-43573EF5EDF3}" destId="{06242C21-4BAF-6147-8685-A1A9F8961E92}" srcOrd="1" destOrd="0" presId="urn:microsoft.com/office/officeart/2005/8/layout/lProcess2"/>
    <dgm:cxn modelId="{772BE257-BF04-4E59-82ED-D276EA749FFE}" type="presParOf" srcId="{0695E317-1B1C-FA48-B3F1-43573EF5EDF3}" destId="{9A75B097-B597-374F-A14B-9AEEA839805B}" srcOrd="2" destOrd="0" presId="urn:microsoft.com/office/officeart/2005/8/layout/lProcess2"/>
    <dgm:cxn modelId="{0A5DEA56-33B8-4C8C-B41B-AAC86AD249B2}" type="presParOf" srcId="{9A75B097-B597-374F-A14B-9AEEA839805B}" destId="{75D29C5A-0EAF-4E4B-9D18-31C2BAA60634}" srcOrd="0" destOrd="0" presId="urn:microsoft.com/office/officeart/2005/8/layout/lProcess2"/>
    <dgm:cxn modelId="{8A405937-A555-4CDF-A776-F4DA1661D5B4}" type="presParOf" srcId="{75D29C5A-0EAF-4E4B-9D18-31C2BAA60634}" destId="{B8BFE8B3-A7E1-9043-9DBA-E1C982B027E1}" srcOrd="0" destOrd="0" presId="urn:microsoft.com/office/officeart/2005/8/layout/lProcess2"/>
    <dgm:cxn modelId="{8DF0C6AF-0223-42C2-A4B0-23FE0BF6590F}" type="presParOf" srcId="{DC8E6F84-D8B9-CF41-9891-BB3063D64E51}" destId="{B138B233-116A-1141-BD20-477196ABDFC7}" srcOrd="9" destOrd="0" presId="urn:microsoft.com/office/officeart/2005/8/layout/lProcess2"/>
    <dgm:cxn modelId="{96D4BE27-DE11-46B0-A8C3-CF3BA3709523}" type="presParOf" srcId="{DC8E6F84-D8B9-CF41-9891-BB3063D64E51}" destId="{4F4A7595-7777-9543-B267-BCCCCD987774}" srcOrd="10" destOrd="0" presId="urn:microsoft.com/office/officeart/2005/8/layout/lProcess2"/>
    <dgm:cxn modelId="{68CB919F-D9C3-412F-A9B5-40653D7C13C1}" type="presParOf" srcId="{4F4A7595-7777-9543-B267-BCCCCD987774}" destId="{14C39B2F-F47D-C646-A1B3-985AE3EE3143}" srcOrd="0" destOrd="0" presId="urn:microsoft.com/office/officeart/2005/8/layout/lProcess2"/>
    <dgm:cxn modelId="{0191F98A-5D80-4214-A129-F1407B523C9A}" type="presParOf" srcId="{4F4A7595-7777-9543-B267-BCCCCD987774}" destId="{F9BE1C5E-A7F8-0F46-8215-84BDDB572628}" srcOrd="1" destOrd="0" presId="urn:microsoft.com/office/officeart/2005/8/layout/lProcess2"/>
    <dgm:cxn modelId="{984A68F4-DAD3-4CFD-8BFF-9DBAE86692F1}" type="presParOf" srcId="{4F4A7595-7777-9543-B267-BCCCCD987774}" destId="{42D90200-389E-2245-AE8C-06740EEBCFED}" srcOrd="2" destOrd="0" presId="urn:microsoft.com/office/officeart/2005/8/layout/lProcess2"/>
    <dgm:cxn modelId="{3BC7D9AB-A151-4EE3-90EB-0342AA4A45CE}" type="presParOf" srcId="{42D90200-389E-2245-AE8C-06740EEBCFED}" destId="{C318E39F-2E58-1E4A-A986-BD243A9753B0}" srcOrd="0" destOrd="0" presId="urn:microsoft.com/office/officeart/2005/8/layout/lProcess2"/>
    <dgm:cxn modelId="{388F6B27-210D-43BD-BE14-FEC5D085167B}"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E6BF7-D782-7F4C-A42E-7176629894C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s-ES"/>
        </a:p>
      </dgm:t>
    </dgm:pt>
    <dgm:pt modelId="{91DA2045-1738-B648-973E-49B795DD32D0}">
      <dgm:prSet phldrT="[Texto]" custT="1"/>
      <dgm:spPr/>
      <dgm:t>
        <a:bodyPr/>
        <a:lstStyle/>
        <a:p>
          <a:r>
            <a:rPr lang="it-IT" sz="1900" noProof="0" dirty="0" err="1" smtClean="0"/>
            <a:t>Usage</a:t>
          </a:r>
          <a:r>
            <a:rPr lang="it-IT" sz="1900" noProof="0" dirty="0" smtClean="0"/>
            <a:t> Model</a:t>
          </a:r>
          <a:endParaRPr lang="en-GB" sz="1900" noProof="0" dirty="0"/>
        </a:p>
      </dgm:t>
    </dgm:pt>
    <dgm:pt modelId="{E63BCEB7-D714-3D43-B15C-266BC44120C2}" type="parTrans" cxnId="{2ECD7303-85A2-144D-8F93-1DFA8802E731}">
      <dgm:prSet/>
      <dgm:spPr/>
      <dgm:t>
        <a:bodyPr/>
        <a:lstStyle/>
        <a:p>
          <a:endParaRPr lang="es-ES"/>
        </a:p>
      </dgm:t>
    </dgm:pt>
    <dgm:pt modelId="{4DFD0F23-8B77-E740-92E6-2D926FDB12EF}" type="sibTrans" cxnId="{2ECD7303-85A2-144D-8F93-1DFA8802E731}">
      <dgm:prSet/>
      <dgm:spPr/>
      <dgm:t>
        <a:bodyPr/>
        <a:lstStyle/>
        <a:p>
          <a:endParaRPr lang="es-ES"/>
        </a:p>
      </dgm:t>
    </dgm:pt>
    <dgm:pt modelId="{9C7FFCED-14CE-7644-813A-7A2D024A4965}">
      <dgm:prSet phldrT="[Texto]" custT="1"/>
      <dgm:spPr/>
      <dgm:t>
        <a:bodyPr/>
        <a:lstStyle/>
        <a:p>
          <a:r>
            <a:rPr lang="it-IT" sz="1400" b="1" noProof="0" dirty="0" err="1" smtClean="0"/>
            <a:t>Heavy</a:t>
          </a:r>
          <a:r>
            <a:rPr lang="it-IT" sz="1400" b="1" noProof="0" dirty="0" smtClean="0"/>
            <a:t> </a:t>
          </a:r>
          <a:r>
            <a:rPr lang="it-IT" sz="1400" b="1" noProof="0" dirty="0" err="1" smtClean="0"/>
            <a:t>computation</a:t>
          </a:r>
          <a:r>
            <a:rPr lang="it-IT" sz="1400" b="1" noProof="0" dirty="0" smtClean="0"/>
            <a:t> and large </a:t>
          </a:r>
          <a:r>
            <a:rPr lang="it-IT" sz="1400" b="1" noProof="0" dirty="0" err="1" smtClean="0"/>
            <a:t>memory</a:t>
          </a:r>
          <a:endParaRPr lang="en-GB" sz="1400" b="1" noProof="0" dirty="0"/>
        </a:p>
      </dgm:t>
    </dgm:pt>
    <dgm:pt modelId="{A67FD237-52A2-D944-8D86-5EEF5A500314}" type="parTrans" cxnId="{EAFAA9D0-4FDC-CD4A-99C8-CD8BD46ED490}">
      <dgm:prSet/>
      <dgm:spPr/>
      <dgm:t>
        <a:bodyPr/>
        <a:lstStyle/>
        <a:p>
          <a:endParaRPr lang="es-ES"/>
        </a:p>
      </dgm:t>
    </dgm:pt>
    <dgm:pt modelId="{6313EDA3-71D3-1B41-93DB-49E01C857D77}" type="sibTrans" cxnId="{EAFAA9D0-4FDC-CD4A-99C8-CD8BD46ED490}">
      <dgm:prSet/>
      <dgm:spPr/>
      <dgm:t>
        <a:bodyPr/>
        <a:lstStyle/>
        <a:p>
          <a:endParaRPr lang="es-ES"/>
        </a:p>
      </dgm:t>
    </dgm:pt>
    <dgm:pt modelId="{3EFECC13-FE4F-2240-816B-14032C136543}">
      <dgm:prSet phldrT="[Texto]" custT="1"/>
      <dgm:spPr/>
      <dgm:t>
        <a:bodyPr/>
        <a:lstStyle/>
        <a:p>
          <a:r>
            <a:rPr lang="en-GB" sz="1900" noProof="0" dirty="0" smtClean="0"/>
            <a:t>Scientific Disciplines</a:t>
          </a:r>
          <a:endParaRPr lang="en-GB" sz="1900" noProof="0" dirty="0"/>
        </a:p>
      </dgm:t>
    </dgm:pt>
    <dgm:pt modelId="{F06B5F4C-6662-2D47-91E1-9EF80AA675F4}" type="parTrans" cxnId="{B4C49CFD-65DC-E04D-AE22-15CA729D6EC0}">
      <dgm:prSet/>
      <dgm:spPr/>
      <dgm:t>
        <a:bodyPr/>
        <a:lstStyle/>
        <a:p>
          <a:endParaRPr lang="es-ES"/>
        </a:p>
      </dgm:t>
    </dgm:pt>
    <dgm:pt modelId="{ED1B1219-5ADC-CA4F-8863-F2968686E0FD}" type="sibTrans" cxnId="{B4C49CFD-65DC-E04D-AE22-15CA729D6EC0}">
      <dgm:prSet/>
      <dgm:spPr/>
      <dgm:t>
        <a:bodyPr/>
        <a:lstStyle/>
        <a:p>
          <a:endParaRPr lang="es-ES"/>
        </a:p>
      </dgm:t>
    </dgm:pt>
    <dgm:pt modelId="{AA4356EB-692D-284F-98C1-2B6937442E3F}">
      <dgm:prSet phldrT="[Texto]" custT="1"/>
      <dgm:spPr/>
      <dgm:t>
        <a:bodyPr/>
        <a:lstStyle/>
        <a:p>
          <a:r>
            <a:rPr lang="it-IT" sz="1600" b="1" noProof="0" dirty="0" err="1" smtClean="0"/>
            <a:t>Bioinformatics</a:t>
          </a:r>
          <a:endParaRPr lang="en-GB" sz="1600" b="1" noProof="0" dirty="0"/>
        </a:p>
      </dgm:t>
    </dgm:pt>
    <dgm:pt modelId="{9AF81E5B-B8A7-D841-BF01-9E90A1AE4FCB}" type="parTrans" cxnId="{3B067774-9F12-F646-A28F-63A8F0D5950C}">
      <dgm:prSet/>
      <dgm:spPr/>
      <dgm:t>
        <a:bodyPr/>
        <a:lstStyle/>
        <a:p>
          <a:endParaRPr lang="es-ES"/>
        </a:p>
      </dgm:t>
    </dgm:pt>
    <dgm:pt modelId="{9F889DBB-9D0C-E047-8479-B8DBA34F54FE}" type="sibTrans" cxnId="{3B067774-9F12-F646-A28F-63A8F0D5950C}">
      <dgm:prSet/>
      <dgm:spPr/>
      <dgm:t>
        <a:bodyPr/>
        <a:lstStyle/>
        <a:p>
          <a:endParaRPr lang="es-ES"/>
        </a:p>
      </dgm:t>
    </dgm:pt>
    <dgm:pt modelId="{3DDFAD20-F569-430B-9252-46D9AC74D737}">
      <dgm:prSet phldrT="[Texto]" custT="1"/>
      <dgm:spPr/>
      <dgm:t>
        <a:bodyPr/>
        <a:lstStyle/>
        <a:p>
          <a:r>
            <a:rPr lang="en-GB" sz="1900" noProof="0" dirty="0" smtClean="0"/>
            <a:t>Deployment in the </a:t>
          </a:r>
          <a:r>
            <a:rPr lang="en-GB" sz="1900" noProof="0" dirty="0" smtClean="0"/>
            <a:t>Federated Cloud</a:t>
          </a:r>
          <a:endParaRPr lang="en-GB" sz="1900" noProof="0" dirty="0"/>
        </a:p>
      </dgm:t>
    </dgm:pt>
    <dgm:pt modelId="{A65A8757-603D-490D-999F-9EE087916729}" type="parTrans" cxnId="{F22C22B1-1324-41F1-9A09-4341CFB6AB1C}">
      <dgm:prSet/>
      <dgm:spPr/>
      <dgm:t>
        <a:bodyPr/>
        <a:lstStyle/>
        <a:p>
          <a:endParaRPr lang="en-GB"/>
        </a:p>
      </dgm:t>
    </dgm:pt>
    <dgm:pt modelId="{3C08DF51-A755-40C0-8D72-99EAB2082256}" type="sibTrans" cxnId="{F22C22B1-1324-41F1-9A09-4341CFB6AB1C}">
      <dgm:prSet/>
      <dgm:spPr/>
      <dgm:t>
        <a:bodyPr/>
        <a:lstStyle/>
        <a:p>
          <a:endParaRPr lang="en-GB"/>
        </a:p>
      </dgm:t>
    </dgm:pt>
    <dgm:pt modelId="{BB15D35A-33A0-4722-92A5-F0A9B32DB89A}">
      <dgm:prSet phldrT="[Texto]" custT="1"/>
      <dgm:spPr/>
      <dgm:t>
        <a:bodyPr/>
        <a:lstStyle/>
        <a:p>
          <a:r>
            <a:rPr lang="it-IT" sz="1400" b="1" noProof="0" dirty="0" smtClean="0"/>
            <a:t>Web service</a:t>
          </a:r>
          <a:endParaRPr lang="en-GB" sz="1400" b="1" noProof="0" dirty="0"/>
        </a:p>
      </dgm:t>
    </dgm:pt>
    <dgm:pt modelId="{83660FE8-FE62-416A-8E09-D891BE2DA8E5}" type="parTrans" cxnId="{6D1DC740-D77E-480C-BE24-03DA07D050CE}">
      <dgm:prSet/>
      <dgm:spPr/>
      <dgm:t>
        <a:bodyPr/>
        <a:lstStyle/>
        <a:p>
          <a:endParaRPr lang="en-GB"/>
        </a:p>
      </dgm:t>
    </dgm:pt>
    <dgm:pt modelId="{1AB88C83-C005-451B-8F90-222FE0ACD664}" type="sibTrans" cxnId="{6D1DC740-D77E-480C-BE24-03DA07D050CE}">
      <dgm:prSet/>
      <dgm:spPr/>
      <dgm:t>
        <a:bodyPr/>
        <a:lstStyle/>
        <a:p>
          <a:endParaRPr lang="en-GB"/>
        </a:p>
      </dgm:t>
    </dgm:pt>
    <dgm:pt modelId="{DF952468-43A0-41D9-8597-6C2F630FA64E}">
      <dgm:prSet phldrT="[Texto]" custT="1"/>
      <dgm:spPr/>
      <dgm:t>
        <a:bodyPr/>
        <a:lstStyle/>
        <a:p>
          <a:r>
            <a:rPr lang="it-IT" sz="1400" b="1" noProof="0" dirty="0" err="1" smtClean="0"/>
            <a:t>Manage</a:t>
          </a:r>
          <a:r>
            <a:rPr lang="it-IT" sz="1400" b="1" noProof="0" dirty="0" smtClean="0"/>
            <a:t> large </a:t>
          </a:r>
          <a:r>
            <a:rPr lang="it-IT" sz="1400" b="1" noProof="0" dirty="0" err="1" smtClean="0"/>
            <a:t>datasets</a:t>
          </a:r>
          <a:endParaRPr lang="en-GB" sz="1400" b="1" noProof="0" dirty="0"/>
        </a:p>
      </dgm:t>
    </dgm:pt>
    <dgm:pt modelId="{58DD7A86-92D1-41B8-95EA-E13B429C3E90}" type="parTrans" cxnId="{8D142CAC-26A5-41BB-9C86-B62A25CB1DD9}">
      <dgm:prSet/>
      <dgm:spPr/>
      <dgm:t>
        <a:bodyPr/>
        <a:lstStyle/>
        <a:p>
          <a:endParaRPr lang="en-GB"/>
        </a:p>
      </dgm:t>
    </dgm:pt>
    <dgm:pt modelId="{1810CF56-1068-4B49-8B2F-C4086977C0FC}" type="sibTrans" cxnId="{8D142CAC-26A5-41BB-9C86-B62A25CB1DD9}">
      <dgm:prSet/>
      <dgm:spPr/>
      <dgm:t>
        <a:bodyPr/>
        <a:lstStyle/>
        <a:p>
          <a:endParaRPr lang="en-GB"/>
        </a:p>
      </dgm:t>
    </dgm:pt>
    <dgm:pt modelId="{8849C30C-C12E-724A-885E-DF03434CD769}" type="pres">
      <dgm:prSet presAssocID="{53DE6BF7-D782-7F4C-A42E-7176629894CE}" presName="Name0" presStyleCnt="0">
        <dgm:presLayoutVars>
          <dgm:dir/>
          <dgm:animLvl val="lvl"/>
          <dgm:resizeHandles val="exact"/>
        </dgm:presLayoutVars>
      </dgm:prSet>
      <dgm:spPr/>
      <dgm:t>
        <a:bodyPr/>
        <a:lstStyle/>
        <a:p>
          <a:endParaRPr lang="en-GB"/>
        </a:p>
      </dgm:t>
    </dgm:pt>
    <dgm:pt modelId="{882772B1-7901-584A-A5D2-9DAE8A3F5946}" type="pres">
      <dgm:prSet presAssocID="{91DA2045-1738-B648-973E-49B795DD32D0}" presName="linNode" presStyleCnt="0"/>
      <dgm:spPr/>
    </dgm:pt>
    <dgm:pt modelId="{485EE53E-2622-7D42-A4C9-D7F305E1EF21}" type="pres">
      <dgm:prSet presAssocID="{91DA2045-1738-B648-973E-49B795DD32D0}" presName="parentText" presStyleLbl="node1" presStyleIdx="0" presStyleCnt="3" custScaleX="138109" custLinFactNeighborY="-6523">
        <dgm:presLayoutVars>
          <dgm:chMax val="1"/>
          <dgm:bulletEnabled val="1"/>
        </dgm:presLayoutVars>
      </dgm:prSet>
      <dgm:spPr/>
      <dgm:t>
        <a:bodyPr/>
        <a:lstStyle/>
        <a:p>
          <a:endParaRPr lang="en-GB"/>
        </a:p>
      </dgm:t>
    </dgm:pt>
    <dgm:pt modelId="{3E2056DF-E964-5048-A380-E6EBE5B741FB}" type="pres">
      <dgm:prSet presAssocID="{91DA2045-1738-B648-973E-49B795DD32D0}" presName="descendantText" presStyleLbl="alignAccFollowNode1" presStyleIdx="0" presStyleCnt="2">
        <dgm:presLayoutVars>
          <dgm:bulletEnabled val="1"/>
        </dgm:presLayoutVars>
      </dgm:prSet>
      <dgm:spPr/>
      <dgm:t>
        <a:bodyPr/>
        <a:lstStyle/>
        <a:p>
          <a:endParaRPr lang="es-ES"/>
        </a:p>
      </dgm:t>
    </dgm:pt>
    <dgm:pt modelId="{E30A85D9-F3C1-924B-BDCF-A91150CDEECC}" type="pres">
      <dgm:prSet presAssocID="{4DFD0F23-8B77-E740-92E6-2D926FDB12EF}" presName="sp" presStyleCnt="0"/>
      <dgm:spPr/>
    </dgm:pt>
    <dgm:pt modelId="{E425D782-B3CA-3E43-A5C2-E35B35753950}" type="pres">
      <dgm:prSet presAssocID="{3EFECC13-FE4F-2240-816B-14032C136543}" presName="linNode" presStyleCnt="0"/>
      <dgm:spPr/>
    </dgm:pt>
    <dgm:pt modelId="{DBBB9663-FCED-C74C-9916-8B06EA51FFFE}" type="pres">
      <dgm:prSet presAssocID="{3EFECC13-FE4F-2240-816B-14032C136543}" presName="parentText" presStyleLbl="node1" presStyleIdx="1" presStyleCnt="3" custScaleX="138109">
        <dgm:presLayoutVars>
          <dgm:chMax val="1"/>
          <dgm:bulletEnabled val="1"/>
        </dgm:presLayoutVars>
      </dgm:prSet>
      <dgm:spPr/>
      <dgm:t>
        <a:bodyPr/>
        <a:lstStyle/>
        <a:p>
          <a:endParaRPr lang="en-GB"/>
        </a:p>
      </dgm:t>
    </dgm:pt>
    <dgm:pt modelId="{B6F6B977-D3DD-B441-B4B6-9DA3723DEE4E}" type="pres">
      <dgm:prSet presAssocID="{3EFECC13-FE4F-2240-816B-14032C136543}" presName="descendantText" presStyleLbl="alignAccFollowNode1" presStyleIdx="1" presStyleCnt="2">
        <dgm:presLayoutVars>
          <dgm:bulletEnabled val="1"/>
        </dgm:presLayoutVars>
      </dgm:prSet>
      <dgm:spPr/>
      <dgm:t>
        <a:bodyPr/>
        <a:lstStyle/>
        <a:p>
          <a:endParaRPr lang="es-ES"/>
        </a:p>
      </dgm:t>
    </dgm:pt>
    <dgm:pt modelId="{11D20ED9-3E92-CC47-82E6-ABA98AB55F9E}" type="pres">
      <dgm:prSet presAssocID="{ED1B1219-5ADC-CA4F-8863-F2968686E0FD}" presName="sp" presStyleCnt="0"/>
      <dgm:spPr/>
    </dgm:pt>
    <dgm:pt modelId="{FE79CB4A-2652-45B4-8592-F4735A9C7B05}" type="pres">
      <dgm:prSet presAssocID="{3DDFAD20-F569-430B-9252-46D9AC74D737}" presName="linNode" presStyleCnt="0"/>
      <dgm:spPr/>
    </dgm:pt>
    <dgm:pt modelId="{459ED9AC-3365-4D47-AB35-0C201C7CA26F}" type="pres">
      <dgm:prSet presAssocID="{3DDFAD20-F569-430B-9252-46D9AC74D737}" presName="parentText" presStyleLbl="node1" presStyleIdx="2" presStyleCnt="3" custScaleX="121385">
        <dgm:presLayoutVars>
          <dgm:chMax val="1"/>
          <dgm:bulletEnabled val="1"/>
        </dgm:presLayoutVars>
      </dgm:prSet>
      <dgm:spPr/>
      <dgm:t>
        <a:bodyPr/>
        <a:lstStyle/>
        <a:p>
          <a:endParaRPr lang="en-GB"/>
        </a:p>
      </dgm:t>
    </dgm:pt>
  </dgm:ptLst>
  <dgm:cxnLst>
    <dgm:cxn modelId="{2ECD7303-85A2-144D-8F93-1DFA8802E731}" srcId="{53DE6BF7-D782-7F4C-A42E-7176629894CE}" destId="{91DA2045-1738-B648-973E-49B795DD32D0}" srcOrd="0" destOrd="0" parTransId="{E63BCEB7-D714-3D43-B15C-266BC44120C2}" sibTransId="{4DFD0F23-8B77-E740-92E6-2D926FDB12EF}"/>
    <dgm:cxn modelId="{358263C7-E25A-BD48-9AC1-4E9F7ABDBDAE}" type="presOf" srcId="{53DE6BF7-D782-7F4C-A42E-7176629894CE}" destId="{8849C30C-C12E-724A-885E-DF03434CD769}" srcOrd="0" destOrd="0" presId="urn:microsoft.com/office/officeart/2005/8/layout/vList5"/>
    <dgm:cxn modelId="{6A77730D-67B0-F248-9B01-4612759504D7}" type="presOf" srcId="{9C7FFCED-14CE-7644-813A-7A2D024A4965}" destId="{3E2056DF-E964-5048-A380-E6EBE5B741FB}" srcOrd="0" destOrd="1" presId="urn:microsoft.com/office/officeart/2005/8/layout/vList5"/>
    <dgm:cxn modelId="{B4C49CFD-65DC-E04D-AE22-15CA729D6EC0}" srcId="{53DE6BF7-D782-7F4C-A42E-7176629894CE}" destId="{3EFECC13-FE4F-2240-816B-14032C136543}" srcOrd="1" destOrd="0" parTransId="{F06B5F4C-6662-2D47-91E1-9EF80AA675F4}" sibTransId="{ED1B1219-5ADC-CA4F-8863-F2968686E0FD}"/>
    <dgm:cxn modelId="{626060E2-F03B-AE4B-8530-2B7A1DD307A6}" type="presOf" srcId="{3EFECC13-FE4F-2240-816B-14032C136543}" destId="{DBBB9663-FCED-C74C-9916-8B06EA51FFFE}" srcOrd="0" destOrd="0" presId="urn:microsoft.com/office/officeart/2005/8/layout/vList5"/>
    <dgm:cxn modelId="{6A207D30-498A-214D-9751-DE75BF2E244F}" type="presOf" srcId="{BB15D35A-33A0-4722-92A5-F0A9B32DB89A}" destId="{3E2056DF-E964-5048-A380-E6EBE5B741FB}" srcOrd="0" destOrd="0" presId="urn:microsoft.com/office/officeart/2005/8/layout/vList5"/>
    <dgm:cxn modelId="{8D142CAC-26A5-41BB-9C86-B62A25CB1DD9}" srcId="{91DA2045-1738-B648-973E-49B795DD32D0}" destId="{DF952468-43A0-41D9-8597-6C2F630FA64E}" srcOrd="2" destOrd="0" parTransId="{58DD7A86-92D1-41B8-95EA-E13B429C3E90}" sibTransId="{1810CF56-1068-4B49-8B2F-C4086977C0FC}"/>
    <dgm:cxn modelId="{F22C22B1-1324-41F1-9A09-4341CFB6AB1C}" srcId="{53DE6BF7-D782-7F4C-A42E-7176629894CE}" destId="{3DDFAD20-F569-430B-9252-46D9AC74D737}" srcOrd="2" destOrd="0" parTransId="{A65A8757-603D-490D-999F-9EE087916729}" sibTransId="{3C08DF51-A755-40C0-8D72-99EAB2082256}"/>
    <dgm:cxn modelId="{6D1DC740-D77E-480C-BE24-03DA07D050CE}" srcId="{91DA2045-1738-B648-973E-49B795DD32D0}" destId="{BB15D35A-33A0-4722-92A5-F0A9B32DB89A}" srcOrd="0" destOrd="0" parTransId="{83660FE8-FE62-416A-8E09-D891BE2DA8E5}" sibTransId="{1AB88C83-C005-451B-8F90-222FE0ACD664}"/>
    <dgm:cxn modelId="{CFD5F954-54B5-B349-8A22-4B67180235F1}" type="presOf" srcId="{3DDFAD20-F569-430B-9252-46D9AC74D737}" destId="{459ED9AC-3365-4D47-AB35-0C201C7CA26F}" srcOrd="0" destOrd="0" presId="urn:microsoft.com/office/officeart/2005/8/layout/vList5"/>
    <dgm:cxn modelId="{EAFAA9D0-4FDC-CD4A-99C8-CD8BD46ED490}" srcId="{91DA2045-1738-B648-973E-49B795DD32D0}" destId="{9C7FFCED-14CE-7644-813A-7A2D024A4965}" srcOrd="1" destOrd="0" parTransId="{A67FD237-52A2-D944-8D86-5EEF5A500314}" sibTransId="{6313EDA3-71D3-1B41-93DB-49E01C857D77}"/>
    <dgm:cxn modelId="{3B067774-9F12-F646-A28F-63A8F0D5950C}" srcId="{3EFECC13-FE4F-2240-816B-14032C136543}" destId="{AA4356EB-692D-284F-98C1-2B6937442E3F}" srcOrd="0" destOrd="0" parTransId="{9AF81E5B-B8A7-D841-BF01-9E90A1AE4FCB}" sibTransId="{9F889DBB-9D0C-E047-8479-B8DBA34F54FE}"/>
    <dgm:cxn modelId="{46DDD78B-44C5-904A-9688-E05B2CA849C5}" type="presOf" srcId="{DF952468-43A0-41D9-8597-6C2F630FA64E}" destId="{3E2056DF-E964-5048-A380-E6EBE5B741FB}" srcOrd="0" destOrd="2" presId="urn:microsoft.com/office/officeart/2005/8/layout/vList5"/>
    <dgm:cxn modelId="{1DD958B1-A78F-1B48-BE26-ABB8DCF02CC3}" type="presOf" srcId="{AA4356EB-692D-284F-98C1-2B6937442E3F}" destId="{B6F6B977-D3DD-B441-B4B6-9DA3723DEE4E}" srcOrd="0" destOrd="0" presId="urn:microsoft.com/office/officeart/2005/8/layout/vList5"/>
    <dgm:cxn modelId="{CC4C81A4-9CC7-344D-AEF6-DD84C25DBF5C}" type="presOf" srcId="{91DA2045-1738-B648-973E-49B795DD32D0}" destId="{485EE53E-2622-7D42-A4C9-D7F305E1EF21}" srcOrd="0" destOrd="0" presId="urn:microsoft.com/office/officeart/2005/8/layout/vList5"/>
    <dgm:cxn modelId="{F7E5B76D-80BD-4946-8CD0-3DEA6DF382D6}" type="presParOf" srcId="{8849C30C-C12E-724A-885E-DF03434CD769}" destId="{882772B1-7901-584A-A5D2-9DAE8A3F5946}" srcOrd="0" destOrd="0" presId="urn:microsoft.com/office/officeart/2005/8/layout/vList5"/>
    <dgm:cxn modelId="{E7DB105C-240A-DF4F-9833-7C87D273E301}" type="presParOf" srcId="{882772B1-7901-584A-A5D2-9DAE8A3F5946}" destId="{485EE53E-2622-7D42-A4C9-D7F305E1EF21}" srcOrd="0" destOrd="0" presId="urn:microsoft.com/office/officeart/2005/8/layout/vList5"/>
    <dgm:cxn modelId="{38FDF45A-451F-3B46-B48A-779571DEA89D}" type="presParOf" srcId="{882772B1-7901-584A-A5D2-9DAE8A3F5946}" destId="{3E2056DF-E964-5048-A380-E6EBE5B741FB}" srcOrd="1" destOrd="0" presId="urn:microsoft.com/office/officeart/2005/8/layout/vList5"/>
    <dgm:cxn modelId="{97348E50-3908-6A4E-B610-D0EDA41C1246}" type="presParOf" srcId="{8849C30C-C12E-724A-885E-DF03434CD769}" destId="{E30A85D9-F3C1-924B-BDCF-A91150CDEECC}" srcOrd="1" destOrd="0" presId="urn:microsoft.com/office/officeart/2005/8/layout/vList5"/>
    <dgm:cxn modelId="{53BC7FBE-F235-0548-9C7C-F5FAFE546B95}" type="presParOf" srcId="{8849C30C-C12E-724A-885E-DF03434CD769}" destId="{E425D782-B3CA-3E43-A5C2-E35B35753950}" srcOrd="2" destOrd="0" presId="urn:microsoft.com/office/officeart/2005/8/layout/vList5"/>
    <dgm:cxn modelId="{03A3C764-0CEA-C245-9CD1-E3213F031951}" type="presParOf" srcId="{E425D782-B3CA-3E43-A5C2-E35B35753950}" destId="{DBBB9663-FCED-C74C-9916-8B06EA51FFFE}" srcOrd="0" destOrd="0" presId="urn:microsoft.com/office/officeart/2005/8/layout/vList5"/>
    <dgm:cxn modelId="{9F74251F-48E6-A849-B0DC-857F37A3342B}" type="presParOf" srcId="{E425D782-B3CA-3E43-A5C2-E35B35753950}" destId="{B6F6B977-D3DD-B441-B4B6-9DA3723DEE4E}" srcOrd="1" destOrd="0" presId="urn:microsoft.com/office/officeart/2005/8/layout/vList5"/>
    <dgm:cxn modelId="{2A187C60-566B-3640-A423-1655B3EF5079}" type="presParOf" srcId="{8849C30C-C12E-724A-885E-DF03434CD769}" destId="{11D20ED9-3E92-CC47-82E6-ABA98AB55F9E}" srcOrd="3" destOrd="0" presId="urn:microsoft.com/office/officeart/2005/8/layout/vList5"/>
    <dgm:cxn modelId="{CB3980F3-41B8-3441-9271-DFB9B7D5B9FC}" type="presParOf" srcId="{8849C30C-C12E-724A-885E-DF03434CD769}" destId="{FE79CB4A-2652-45B4-8592-F4735A9C7B05}" srcOrd="4" destOrd="0" presId="urn:microsoft.com/office/officeart/2005/8/layout/vList5"/>
    <dgm:cxn modelId="{19B1C797-143C-4F46-8B88-7D21F70C8665}" type="presParOf" srcId="{FE79CB4A-2652-45B4-8592-F4735A9C7B05}" destId="{459ED9AC-3365-4D47-AB35-0C201C7CA26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266" y="1178690"/>
          <a:ext cx="2468841" cy="246884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23 Cloud providers, +300 data </a:t>
          </a:r>
          <a:r>
            <a:rPr lang="en-US" sz="2000" kern="1200" dirty="0" err="1" smtClean="0"/>
            <a:t>centres</a:t>
          </a:r>
          <a:endParaRPr lang="en-US" sz="2000" kern="1200" dirty="0"/>
        </a:p>
      </dsp:txBody>
      <dsp:txXfrm>
        <a:off x="362819" y="1540243"/>
        <a:ext cx="1745735" cy="1745735"/>
      </dsp:txXfrm>
    </dsp:sp>
    <dsp:sp modelId="{CB98E5B8-FC40-064F-BE5E-1EDB178C6332}">
      <dsp:nvSpPr>
        <dsp:cNvPr id="0" name=""/>
        <dsp:cNvSpPr/>
      </dsp:nvSpPr>
      <dsp:spPr>
        <a:xfrm>
          <a:off x="1976339" y="1170938"/>
          <a:ext cx="2468841" cy="2468841"/>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+250 000 instantiated VMs/year</a:t>
          </a:r>
          <a:endParaRPr lang="en-US" sz="2000" kern="1200" dirty="0"/>
        </a:p>
      </dsp:txBody>
      <dsp:txXfrm>
        <a:off x="2337892" y="1532491"/>
        <a:ext cx="1745735" cy="1745735"/>
      </dsp:txXfrm>
    </dsp:sp>
    <dsp:sp modelId="{E8657902-0DBD-434A-A6DB-8F274BBD8143}">
      <dsp:nvSpPr>
        <dsp:cNvPr id="0" name=""/>
        <dsp:cNvSpPr/>
      </dsp:nvSpPr>
      <dsp:spPr>
        <a:xfrm>
          <a:off x="3951412" y="1170938"/>
          <a:ext cx="2468841" cy="2468841"/>
        </a:xfrm>
        <a:prstGeom prst="ellipse">
          <a:avLst/>
        </a:prstGeom>
        <a:gradFill rotWithShape="0">
          <a:gsLst>
            <a:gs pos="0">
              <a:schemeClr val="accent3">
                <a:alpha val="50000"/>
                <a:hueOff val="5625133"/>
                <a:satOff val="-8440"/>
                <a:lumOff val="-1373"/>
                <a:alphaOff val="0"/>
                <a:shade val="51000"/>
                <a:satMod val="130000"/>
              </a:schemeClr>
            </a:gs>
            <a:gs pos="80000">
              <a:schemeClr val="accent3">
                <a:alpha val="50000"/>
                <a:hueOff val="5625133"/>
                <a:satOff val="-8440"/>
                <a:lumOff val="-1373"/>
                <a:alphaOff val="0"/>
                <a:shade val="93000"/>
                <a:satMod val="130000"/>
              </a:schemeClr>
            </a:gs>
            <a:gs pos="100000">
              <a:schemeClr val="accent3">
                <a:alpha val="50000"/>
                <a:hueOff val="5625133"/>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1.7 Million jobs/day </a:t>
          </a:r>
          <a:endParaRPr lang="en-US" sz="2000" kern="1200" dirty="0"/>
        </a:p>
      </dsp:txBody>
      <dsp:txXfrm>
        <a:off x="4312965" y="1532491"/>
        <a:ext cx="1745735" cy="1745735"/>
      </dsp:txXfrm>
    </dsp:sp>
    <dsp:sp modelId="{14AD8842-24DF-654C-9B9F-FB08EB85989F}">
      <dsp:nvSpPr>
        <dsp:cNvPr id="0" name=""/>
        <dsp:cNvSpPr/>
      </dsp:nvSpPr>
      <dsp:spPr>
        <a:xfrm>
          <a:off x="5926485" y="1170938"/>
          <a:ext cx="2468841" cy="2468841"/>
        </a:xfrm>
        <a:prstGeom prst="ellipse">
          <a:avLst/>
        </a:prstGeom>
        <a:gradFill rotWithShape="0">
          <a:gsLst>
            <a:gs pos="0">
              <a:schemeClr val="accent3">
                <a:alpha val="50000"/>
                <a:hueOff val="8437700"/>
                <a:satOff val="-12660"/>
                <a:lumOff val="-2059"/>
                <a:alphaOff val="0"/>
                <a:shade val="51000"/>
                <a:satMod val="130000"/>
              </a:schemeClr>
            </a:gs>
            <a:gs pos="80000">
              <a:schemeClr val="accent3">
                <a:alpha val="50000"/>
                <a:hueOff val="8437700"/>
                <a:satOff val="-12660"/>
                <a:lumOff val="-2059"/>
                <a:alphaOff val="0"/>
                <a:shade val="93000"/>
                <a:satMod val="130000"/>
              </a:schemeClr>
            </a:gs>
            <a:gs pos="100000">
              <a:schemeClr val="accent3">
                <a:alpha val="50000"/>
                <a:hueOff val="8437700"/>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2.6 Billion CPU hours/year +26%</a:t>
          </a:r>
          <a:endParaRPr lang="en-US" sz="2000" kern="1200" dirty="0"/>
        </a:p>
      </dsp:txBody>
      <dsp:txXfrm>
        <a:off x="6288038" y="1532491"/>
        <a:ext cx="1745735" cy="1745735"/>
      </dsp:txXfrm>
    </dsp:sp>
    <dsp:sp modelId="{99270A79-923E-254B-90D9-C49252785348}">
      <dsp:nvSpPr>
        <dsp:cNvPr id="0" name=""/>
        <dsp:cNvSpPr/>
      </dsp:nvSpPr>
      <dsp:spPr>
        <a:xfrm>
          <a:off x="7901559" y="1170938"/>
          <a:ext cx="2468841" cy="2468841"/>
        </a:xfrm>
        <a:prstGeom prst="ellipse">
          <a:avLst/>
        </a:prstGeom>
        <a:gradFill rotWithShape="0">
          <a:gsLst>
            <a:gs pos="0">
              <a:schemeClr val="accent3">
                <a:alpha val="50000"/>
                <a:hueOff val="11250266"/>
                <a:satOff val="-16880"/>
                <a:lumOff val="-2745"/>
                <a:alphaOff val="0"/>
                <a:shade val="51000"/>
                <a:satMod val="130000"/>
              </a:schemeClr>
            </a:gs>
            <a:gs pos="80000">
              <a:schemeClr val="accent3">
                <a:alpha val="50000"/>
                <a:hueOff val="11250266"/>
                <a:satOff val="-16880"/>
                <a:lumOff val="-2745"/>
                <a:alphaOff val="0"/>
                <a:shade val="93000"/>
                <a:satMod val="130000"/>
              </a:schemeClr>
            </a:gs>
            <a:gs pos="100000">
              <a:schemeClr val="accent3">
                <a:alpha val="50000"/>
                <a:hueOff val="11250266"/>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&gt;48 000 users, +25%</a:t>
          </a:r>
          <a:endParaRPr lang="en-US" sz="2000" kern="1200" dirty="0"/>
        </a:p>
      </dsp:txBody>
      <dsp:txXfrm>
        <a:off x="8263112" y="1532491"/>
        <a:ext cx="1745735" cy="174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3F1D-2B2D-40E4-AEC5-D13FCB087426}">
      <dsp:nvSpPr>
        <dsp:cNvPr id="0" name=""/>
        <dsp:cNvSpPr/>
      </dsp:nvSpPr>
      <dsp:spPr>
        <a:xfrm>
          <a:off x="0"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Open </a:t>
          </a:r>
          <a:r>
            <a:rPr lang="fr-BE" sz="2700" b="1" kern="1200" dirty="0" err="1" smtClean="0">
              <a:solidFill>
                <a:srgbClr val="002060"/>
              </a:solidFill>
            </a:rPr>
            <a:t>research</a:t>
          </a:r>
          <a:r>
            <a:rPr lang="fr-BE" sz="2700" b="1" kern="1200" dirty="0" smtClean="0">
              <a:solidFill>
                <a:srgbClr val="002060"/>
              </a:solidFill>
            </a:rPr>
            <a:t> data</a:t>
          </a:r>
          <a:endParaRPr lang="en-GB" sz="2700" b="1" kern="1200" dirty="0">
            <a:solidFill>
              <a:srgbClr val="002060"/>
            </a:solidFill>
          </a:endParaRPr>
        </a:p>
      </dsp:txBody>
      <dsp:txXfrm>
        <a:off x="0" y="382706"/>
        <a:ext cx="2861567" cy="1716940"/>
      </dsp:txXfrm>
    </dsp:sp>
    <dsp:sp modelId="{134C32CF-0569-4F54-9EF3-4CA895B585E0}">
      <dsp:nvSpPr>
        <dsp:cNvPr id="0" name=""/>
        <dsp:cNvSpPr/>
      </dsp:nvSpPr>
      <dsp:spPr>
        <a:xfrm>
          <a:off x="3147724"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Data and </a:t>
          </a:r>
          <a:r>
            <a:rPr lang="fr-BE" sz="2700" b="1" kern="1200" dirty="0" err="1" smtClean="0">
              <a:solidFill>
                <a:srgbClr val="002060"/>
              </a:solidFill>
            </a:rPr>
            <a:t>computing</a:t>
          </a:r>
          <a:r>
            <a:rPr lang="fr-BE" sz="2700" b="1" kern="1200" dirty="0" smtClean="0">
              <a:solidFill>
                <a:srgbClr val="002060"/>
              </a:solidFill>
            </a:rPr>
            <a:t> intensive science</a:t>
          </a:r>
          <a:endParaRPr lang="en-GB" sz="2700" b="1" kern="1200" dirty="0">
            <a:solidFill>
              <a:srgbClr val="002060"/>
            </a:solidFill>
          </a:endParaRPr>
        </a:p>
      </dsp:txBody>
      <dsp:txXfrm>
        <a:off x="3147724" y="382706"/>
        <a:ext cx="2861567" cy="1716940"/>
      </dsp:txXfrm>
    </dsp:sp>
    <dsp:sp modelId="{36127F24-5FD4-4E7D-8A11-60FE445D08AA}">
      <dsp:nvSpPr>
        <dsp:cNvPr id="0" name=""/>
        <dsp:cNvSpPr/>
      </dsp:nvSpPr>
      <dsp:spPr>
        <a:xfrm>
          <a:off x="6295449"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Research</a:t>
          </a:r>
          <a:r>
            <a:rPr lang="fr-BE" sz="2700" b="1" kern="1200" dirty="0" smtClean="0">
              <a:solidFill>
                <a:srgbClr val="002060"/>
              </a:solidFill>
            </a:rPr>
            <a:t> and </a:t>
          </a:r>
          <a:r>
            <a:rPr lang="fr-BE" sz="2700" b="1" kern="1200" dirty="0" err="1" smtClean="0">
              <a:solidFill>
                <a:srgbClr val="002060"/>
              </a:solidFill>
            </a:rPr>
            <a:t>education</a:t>
          </a:r>
          <a:r>
            <a:rPr lang="fr-BE" sz="2700" b="1" kern="1200" dirty="0" smtClean="0">
              <a:solidFill>
                <a:srgbClr val="002060"/>
              </a:solidFill>
            </a:rPr>
            <a:t> networking</a:t>
          </a:r>
          <a:endParaRPr lang="en-GB" sz="2700" b="1" kern="1200" dirty="0">
            <a:solidFill>
              <a:srgbClr val="002060"/>
            </a:solidFill>
          </a:endParaRPr>
        </a:p>
      </dsp:txBody>
      <dsp:txXfrm>
        <a:off x="6295449" y="382706"/>
        <a:ext cx="2861567" cy="1716940"/>
      </dsp:txXfrm>
    </dsp:sp>
    <dsp:sp modelId="{2BECF824-82E7-4805-B356-737AACB18054}">
      <dsp:nvSpPr>
        <dsp:cNvPr id="0" name=""/>
        <dsp:cNvSpPr/>
      </dsp:nvSpPr>
      <dsp:spPr>
        <a:xfrm>
          <a:off x="1573862"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High performance </a:t>
          </a:r>
          <a:r>
            <a:rPr lang="fr-BE" sz="2700" b="1" kern="1200" dirty="0" err="1" smtClean="0">
              <a:solidFill>
                <a:srgbClr val="002060"/>
              </a:solidFill>
            </a:rPr>
            <a:t>computing</a:t>
          </a:r>
          <a:endParaRPr lang="en-GB" sz="2700" b="1" kern="1200" dirty="0">
            <a:solidFill>
              <a:srgbClr val="002060"/>
            </a:solidFill>
          </a:endParaRPr>
        </a:p>
      </dsp:txBody>
      <dsp:txXfrm>
        <a:off x="1573862" y="2385804"/>
        <a:ext cx="2861567" cy="1716940"/>
      </dsp:txXfrm>
    </dsp:sp>
    <dsp:sp modelId="{B8C4DA8C-C9B9-4F09-9F1B-63EB29854DCE}">
      <dsp:nvSpPr>
        <dsp:cNvPr id="0" name=""/>
        <dsp:cNvSpPr/>
      </dsp:nvSpPr>
      <dsp:spPr>
        <a:xfrm>
          <a:off x="4721586"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Big</a:t>
          </a:r>
          <a:r>
            <a:rPr lang="fr-BE" sz="2700" b="1" kern="1200" dirty="0" smtClean="0">
              <a:solidFill>
                <a:srgbClr val="002060"/>
              </a:solidFill>
            </a:rPr>
            <a:t> data innovation</a:t>
          </a:r>
          <a:endParaRPr lang="en-GB" sz="2700" b="1" kern="1200" dirty="0">
            <a:solidFill>
              <a:srgbClr val="002060"/>
            </a:solidFill>
          </a:endParaRPr>
        </a:p>
      </dsp:txBody>
      <dsp:txXfrm>
        <a:off x="4721586" y="2385804"/>
        <a:ext cx="2861567" cy="171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6662870" y="-286056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Distributed, reliable storage, standard and easy protocols for accessing data, replicas</a:t>
          </a:r>
          <a:endParaRPr lang="en-GB" sz="1900" kern="1200" noProof="0" dirty="0">
            <a:latin typeface="Candara" panose="020E0502030303020204" pitchFamily="34" charset="0"/>
          </a:endParaRPr>
        </a:p>
      </dsp:txBody>
      <dsp:txXfrm rot="-5400000">
        <a:off x="3713104" y="123445"/>
        <a:ext cx="6566828" cy="633049"/>
      </dsp:txXfrm>
    </dsp:sp>
    <dsp:sp modelId="{91CCCD39-D6ED-C247-9972-2F03D8B2275A}">
      <dsp:nvSpPr>
        <dsp:cNvPr id="0" name=""/>
        <dsp:cNvSpPr/>
      </dsp:nvSpPr>
      <dsp:spPr>
        <a:xfrm>
          <a:off x="0" y="1506"/>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Availability</a:t>
          </a:r>
          <a:endParaRPr lang="en-GB" sz="3600" kern="1200" noProof="0" dirty="0">
            <a:latin typeface="Candara" panose="020E0502030303020204" pitchFamily="34" charset="0"/>
          </a:endParaRPr>
        </a:p>
      </dsp:txBody>
      <dsp:txXfrm>
        <a:off x="42808" y="44314"/>
        <a:ext cx="3627488" cy="791311"/>
      </dsp:txXfrm>
    </dsp:sp>
    <dsp:sp modelId="{7B444145-7482-FB41-9C77-8D54CF87CAFB}">
      <dsp:nvSpPr>
        <dsp:cNvPr id="0" name=""/>
        <dsp:cNvSpPr/>
      </dsp:nvSpPr>
      <dsp:spPr>
        <a:xfrm rot="5400000">
          <a:off x="6662870" y="-1939793"/>
          <a:ext cx="701541" cy="660107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available in standard, interoperable, open formats</a:t>
          </a:r>
          <a:endParaRPr lang="en-GB" sz="1900" kern="1200" noProof="0" dirty="0">
            <a:latin typeface="Candara" panose="020E0502030303020204" pitchFamily="34" charset="0"/>
          </a:endParaRPr>
        </a:p>
      </dsp:txBody>
      <dsp:txXfrm rot="-5400000">
        <a:off x="3713104" y="1044219"/>
        <a:ext cx="6566828" cy="633049"/>
      </dsp:txXfrm>
    </dsp:sp>
    <dsp:sp modelId="{CA76F7A5-4F18-454B-B901-D61112CE4961}">
      <dsp:nvSpPr>
        <dsp:cNvPr id="0" name=""/>
        <dsp:cNvSpPr/>
      </dsp:nvSpPr>
      <dsp:spPr>
        <a:xfrm>
          <a:off x="0" y="922280"/>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Interoperability</a:t>
          </a:r>
          <a:endParaRPr lang="en-GB" sz="3600" kern="1200" noProof="0" dirty="0">
            <a:latin typeface="Candara" panose="020E0502030303020204" pitchFamily="34" charset="0"/>
          </a:endParaRPr>
        </a:p>
      </dsp:txBody>
      <dsp:txXfrm>
        <a:off x="42808" y="965088"/>
        <a:ext cx="3627488" cy="791311"/>
      </dsp:txXfrm>
    </dsp:sp>
    <dsp:sp modelId="{14BDA7EE-DA61-0841-8441-4866CE5DDABC}">
      <dsp:nvSpPr>
        <dsp:cNvPr id="0" name=""/>
        <dsp:cNvSpPr/>
      </dsp:nvSpPr>
      <dsp:spPr>
        <a:xfrm rot="5400000">
          <a:off x="6662870" y="-1019019"/>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enriched with metadata, which discovery services and users can understand and which can be indexed</a:t>
          </a:r>
          <a:endParaRPr lang="en-GB" sz="1900" kern="1200" noProof="0" dirty="0">
            <a:latin typeface="Candara" panose="020E0502030303020204" pitchFamily="34" charset="0"/>
          </a:endParaRPr>
        </a:p>
      </dsp:txBody>
      <dsp:txXfrm rot="-5400000">
        <a:off x="3713104" y="1964993"/>
        <a:ext cx="6566828" cy="633049"/>
      </dsp:txXfrm>
    </dsp:sp>
    <dsp:sp modelId="{A960BB04-512A-064A-A68D-297AC1B883F4}">
      <dsp:nvSpPr>
        <dsp:cNvPr id="0" name=""/>
        <dsp:cNvSpPr/>
      </dsp:nvSpPr>
      <dsp:spPr>
        <a:xfrm>
          <a:off x="0" y="1843053"/>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pl-PL" sz="3600" kern="1200" dirty="0" smtClean="0">
              <a:latin typeface="Candara" panose="020E0502030303020204" pitchFamily="34" charset="0"/>
            </a:rPr>
            <a:t>Discovery</a:t>
          </a:r>
          <a:endParaRPr lang="pl-PL" sz="3600" kern="1200" dirty="0">
            <a:latin typeface="Candara" panose="020E0502030303020204" pitchFamily="34" charset="0"/>
          </a:endParaRPr>
        </a:p>
      </dsp:txBody>
      <dsp:txXfrm>
        <a:off x="42808" y="1885861"/>
        <a:ext cx="3627488" cy="791311"/>
      </dsp:txXfrm>
    </dsp:sp>
    <dsp:sp modelId="{71FA3CF7-AC0E-7841-A458-778D8D0DD26A}">
      <dsp:nvSpPr>
        <dsp:cNvPr id="0" name=""/>
        <dsp:cNvSpPr/>
      </dsp:nvSpPr>
      <dsp:spPr>
        <a:xfrm rot="5400000">
          <a:off x="6662870" y="-98245"/>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sets and items must have global unique identifiers which allow for their unambiguous referencing</a:t>
          </a:r>
          <a:endParaRPr lang="en-GB" sz="1900" kern="1200" noProof="0" dirty="0">
            <a:latin typeface="Candara" panose="020E0502030303020204" pitchFamily="34" charset="0"/>
          </a:endParaRPr>
        </a:p>
      </dsp:txBody>
      <dsp:txXfrm rot="-5400000">
        <a:off x="3713104" y="2885767"/>
        <a:ext cx="6566828" cy="633049"/>
      </dsp:txXfrm>
    </dsp:sp>
    <dsp:sp modelId="{935820EB-0622-0A4B-A5BE-1EE412695BAF}">
      <dsp:nvSpPr>
        <dsp:cNvPr id="0" name=""/>
        <dsp:cNvSpPr/>
      </dsp:nvSpPr>
      <dsp:spPr>
        <a:xfrm>
          <a:off x="0" y="2763827"/>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Identification</a:t>
          </a:r>
          <a:endParaRPr lang="en-GB" sz="3600" kern="1200" noProof="0" dirty="0">
            <a:latin typeface="Candara" panose="020E0502030303020204" pitchFamily="34" charset="0"/>
          </a:endParaRPr>
        </a:p>
      </dsp:txBody>
      <dsp:txXfrm>
        <a:off x="42808" y="2806635"/>
        <a:ext cx="3627488" cy="791311"/>
      </dsp:txXfrm>
    </dsp:sp>
    <dsp:sp modelId="{3F687AAB-AF21-4340-8266-9F0A28DA7F0B}">
      <dsp:nvSpPr>
        <dsp:cNvPr id="0" name=""/>
        <dsp:cNvSpPr/>
      </dsp:nvSpPr>
      <dsp:spPr>
        <a:xfrm rot="5400000">
          <a:off x="6662870" y="82252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Information on how the data was obtained or generated, in case of simulation data it should be possible to reproduce it</a:t>
          </a:r>
          <a:endParaRPr lang="en-GB" sz="1900" kern="1200" noProof="0" dirty="0">
            <a:latin typeface="Candara" panose="020E0502030303020204" pitchFamily="34" charset="0"/>
          </a:endParaRPr>
        </a:p>
      </dsp:txBody>
      <dsp:txXfrm rot="-5400000">
        <a:off x="3713104" y="3806539"/>
        <a:ext cx="6566828" cy="633049"/>
      </dsp:txXfrm>
    </dsp:sp>
    <dsp:sp modelId="{FB7156EC-559E-9D40-92C4-ACACF340CC3F}">
      <dsp:nvSpPr>
        <dsp:cNvPr id="0" name=""/>
        <dsp:cNvSpPr/>
      </dsp:nvSpPr>
      <dsp:spPr>
        <a:xfrm>
          <a:off x="0" y="3684601"/>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Provenance</a:t>
          </a:r>
          <a:endParaRPr lang="en-GB" sz="3600" kern="1200" noProof="0" dirty="0">
            <a:latin typeface="Candara" panose="020E0502030303020204" pitchFamily="34" charset="0"/>
          </a:endParaRPr>
        </a:p>
      </dsp:txBody>
      <dsp:txXfrm>
        <a:off x="42808" y="3727409"/>
        <a:ext cx="3627488" cy="791311"/>
      </dsp:txXfrm>
    </dsp:sp>
    <dsp:sp modelId="{BE32BD7F-E6C6-A945-86EB-59BA31566A41}">
      <dsp:nvSpPr>
        <dsp:cNvPr id="0" name=""/>
        <dsp:cNvSpPr/>
      </dsp:nvSpPr>
      <dsp:spPr>
        <a:xfrm rot="5400000">
          <a:off x="6662870" y="1743301"/>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stored in long term retention archive should be usable after tens of years after creation</a:t>
          </a:r>
          <a:endParaRPr lang="en-GB" sz="1900" kern="1200" noProof="0" dirty="0">
            <a:latin typeface="Candara" panose="020E0502030303020204" pitchFamily="34" charset="0"/>
          </a:endParaRPr>
        </a:p>
      </dsp:txBody>
      <dsp:txXfrm rot="-5400000">
        <a:off x="3713104" y="4727313"/>
        <a:ext cx="6566828" cy="633049"/>
      </dsp:txXfrm>
    </dsp:sp>
    <dsp:sp modelId="{0B4CB9A9-1620-AA43-9C53-C94F6C3731CC}">
      <dsp:nvSpPr>
        <dsp:cNvPr id="0" name=""/>
        <dsp:cNvSpPr/>
      </dsp:nvSpPr>
      <dsp:spPr>
        <a:xfrm>
          <a:off x="0" y="4605375"/>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Preservation</a:t>
          </a:r>
          <a:endParaRPr lang="en-GB" sz="3600" kern="1200" noProof="0" dirty="0">
            <a:latin typeface="Candara" panose="020E0502030303020204" pitchFamily="34" charset="0"/>
          </a:endParaRPr>
        </a:p>
      </dsp:txBody>
      <dsp:txXfrm>
        <a:off x="42808" y="4648183"/>
        <a:ext cx="3627488" cy="791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4422943" y="3314969"/>
          <a:ext cx="1437274" cy="143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smtClean="0"/>
            <a:t>ODP</a:t>
          </a:r>
          <a:endParaRPr lang="pl-PL" sz="4200" kern="1200" dirty="0"/>
        </a:p>
      </dsp:txBody>
      <dsp:txXfrm>
        <a:off x="4633427" y="3525453"/>
        <a:ext cx="1016306" cy="1016306"/>
      </dsp:txXfrm>
    </dsp:sp>
    <dsp:sp modelId="{FD3791DF-E5AB-C64E-B60B-3225F743B1BF}">
      <dsp:nvSpPr>
        <dsp:cNvPr id="0" name=""/>
        <dsp:cNvSpPr/>
      </dsp:nvSpPr>
      <dsp:spPr>
        <a:xfrm rot="9512130">
          <a:off x="1935616" y="4424118"/>
          <a:ext cx="248867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752618" y="4244802"/>
          <a:ext cx="2538598" cy="203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Non-Grid users friendly security – no VO certificate necessary for open data – EGI AAI</a:t>
          </a:r>
          <a:endParaRPr lang="en-GB" sz="2100" kern="1200" noProof="0" dirty="0"/>
        </a:p>
      </dsp:txBody>
      <dsp:txXfrm>
        <a:off x="812100" y="4304284"/>
        <a:ext cx="2419634" cy="1911914"/>
      </dsp:txXfrm>
    </dsp:sp>
    <dsp:sp modelId="{695E7E68-84A8-C644-9133-861E112EC4FE}">
      <dsp:nvSpPr>
        <dsp:cNvPr id="0" name=""/>
        <dsp:cNvSpPr/>
      </dsp:nvSpPr>
      <dsp:spPr>
        <a:xfrm rot="12003041">
          <a:off x="1694410" y="2888528"/>
          <a:ext cx="2706145"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507121" y="1789976"/>
          <a:ext cx="2538598" cy="203087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Users and community data is organized into spaces (virtual folders)</a:t>
          </a:r>
          <a:endParaRPr lang="en-GB" sz="2100" kern="1200" noProof="0" dirty="0"/>
        </a:p>
      </dsp:txBody>
      <dsp:txXfrm>
        <a:off x="566603" y="1849458"/>
        <a:ext cx="2419634" cy="1911914"/>
      </dsp:txXfrm>
    </dsp:sp>
    <dsp:sp modelId="{B2A22C5E-5F1A-A348-A7D8-6AA34F37270D}">
      <dsp:nvSpPr>
        <dsp:cNvPr id="0" name=""/>
        <dsp:cNvSpPr/>
      </dsp:nvSpPr>
      <dsp:spPr>
        <a:xfrm rot="15949858">
          <a:off x="3991291" y="1805245"/>
          <a:ext cx="203123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3453057" y="153422"/>
          <a:ext cx="2960031" cy="203936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Single user interface for personal, research and open data management</a:t>
          </a:r>
          <a:endParaRPr lang="en-GB" sz="2100" kern="1200" noProof="0" dirty="0"/>
        </a:p>
      </dsp:txBody>
      <dsp:txXfrm>
        <a:off x="3512788" y="213153"/>
        <a:ext cx="2840569" cy="1919905"/>
      </dsp:txXfrm>
    </dsp:sp>
    <dsp:sp modelId="{03FFB143-831C-D64E-865B-510B13A97FD3}">
      <dsp:nvSpPr>
        <dsp:cNvPr id="0" name=""/>
        <dsp:cNvSpPr/>
      </dsp:nvSpPr>
      <dsp:spPr>
        <a:xfrm rot="19141494">
          <a:off x="5436981" y="2029992"/>
          <a:ext cx="3146168"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6889709" y="153576"/>
          <a:ext cx="2616051" cy="245137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Open data specific functionality including DOI registration, publication policies and long term preservation</a:t>
          </a:r>
          <a:endParaRPr lang="en-GB" sz="2100" kern="1200" noProof="0" dirty="0"/>
        </a:p>
      </dsp:txBody>
      <dsp:txXfrm>
        <a:off x="6961507" y="225374"/>
        <a:ext cx="2472455" cy="2307776"/>
      </dsp:txXfrm>
    </dsp:sp>
    <dsp:sp modelId="{AC25135F-51DB-A841-ABFB-FF77BBDBA5DE}">
      <dsp:nvSpPr>
        <dsp:cNvPr id="0" name=""/>
        <dsp:cNvSpPr/>
      </dsp:nvSpPr>
      <dsp:spPr>
        <a:xfrm rot="531969">
          <a:off x="5989708" y="3994104"/>
          <a:ext cx="2679497"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7135318" y="3114482"/>
          <a:ext cx="3035757" cy="2933807"/>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Web interface for data management, including ACL and sharing. </a:t>
          </a:r>
        </a:p>
        <a:p>
          <a:pPr lvl="0" algn="ctr" defTabSz="933450">
            <a:lnSpc>
              <a:spcPct val="90000"/>
            </a:lnSpc>
            <a:spcBef>
              <a:spcPct val="0"/>
            </a:spcBef>
            <a:spcAft>
              <a:spcPct val="35000"/>
            </a:spcAft>
          </a:pPr>
          <a:r>
            <a:rPr lang="en-GB" sz="2100" kern="1200" noProof="0" dirty="0" smtClean="0"/>
            <a:t>Data can be accessed from local filesystem or Grid and Cloud protocols</a:t>
          </a:r>
          <a:endParaRPr lang="en-GB" sz="2100" kern="1200" noProof="0" dirty="0"/>
        </a:p>
      </dsp:txBody>
      <dsp:txXfrm>
        <a:off x="7221246" y="3200410"/>
        <a:ext cx="2863901" cy="276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4066"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GUI</a:t>
          </a:r>
          <a:endParaRPr lang="pl-PL" sz="4200" kern="1200" dirty="0"/>
        </a:p>
      </dsp:txBody>
      <dsp:txXfrm>
        <a:off x="4066" y="0"/>
        <a:ext cx="1606432" cy="1668985"/>
      </dsp:txXfrm>
    </dsp:sp>
    <dsp:sp modelId="{1247DB76-89A5-7946-B408-73A867DFBBA5}">
      <dsp:nvSpPr>
        <dsp:cNvPr id="0" name=""/>
        <dsp:cNvSpPr/>
      </dsp:nvSpPr>
      <dsp:spPr>
        <a:xfrm>
          <a:off x="16470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Web based </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Easy data management and sharing, access control</a:t>
          </a:r>
        </a:p>
        <a:p>
          <a:pPr lvl="0" algn="ctr" defTabSz="711200">
            <a:lnSpc>
              <a:spcPct val="90000"/>
            </a:lnSpc>
            <a:spcBef>
              <a:spcPct val="0"/>
            </a:spcBef>
            <a:spcAft>
              <a:spcPct val="35000"/>
            </a:spcAft>
          </a:pPr>
          <a:r>
            <a:rPr lang="en-GB" sz="1600" kern="1200" noProof="0" dirty="0" smtClean="0"/>
            <a:t> </a:t>
          </a:r>
        </a:p>
        <a:p>
          <a:pPr lvl="0" algn="ctr" defTabSz="711200">
            <a:lnSpc>
              <a:spcPct val="90000"/>
            </a:lnSpc>
            <a:spcBef>
              <a:spcPct val="0"/>
            </a:spcBef>
            <a:spcAft>
              <a:spcPct val="35000"/>
            </a:spcAft>
          </a:pPr>
          <a:r>
            <a:rPr lang="en-GB" sz="1600" kern="1200" noProof="0" dirty="0" smtClean="0"/>
            <a:t>Publication of data items and collections</a:t>
          </a:r>
          <a:endParaRPr lang="en-GB" sz="1600" kern="1200" noProof="0" dirty="0"/>
        </a:p>
      </dsp:txBody>
      <dsp:txXfrm>
        <a:off x="202350" y="1706626"/>
        <a:ext cx="1209863" cy="3540853"/>
      </dsp:txXfrm>
    </dsp:sp>
    <dsp:sp modelId="{CB90402A-65CF-4749-86E3-AE10C9C59D69}">
      <dsp:nvSpPr>
        <dsp:cNvPr id="0" name=""/>
        <dsp:cNvSpPr/>
      </dsp:nvSpPr>
      <dsp:spPr>
        <a:xfrm>
          <a:off x="173098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REST</a:t>
          </a:r>
          <a:endParaRPr lang="pl-PL" sz="4200" kern="1200" dirty="0"/>
        </a:p>
      </dsp:txBody>
      <dsp:txXfrm>
        <a:off x="1730980" y="0"/>
        <a:ext cx="1606432" cy="1668985"/>
      </dsp:txXfrm>
    </dsp:sp>
    <dsp:sp modelId="{A66B197F-167A-D04D-A501-192D3E739B6B}">
      <dsp:nvSpPr>
        <dsp:cNvPr id="0" name=""/>
        <dsp:cNvSpPr/>
      </dsp:nvSpPr>
      <dsp:spPr>
        <a:xfrm>
          <a:off x="1891624"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Advanced data and collection management API for integration with community tools and portals</a:t>
          </a:r>
          <a:endParaRPr lang="en-GB" sz="1600" kern="1200" noProof="0" dirty="0"/>
        </a:p>
      </dsp:txBody>
      <dsp:txXfrm>
        <a:off x="1929265" y="1706626"/>
        <a:ext cx="1209863" cy="3540853"/>
      </dsp:txXfrm>
    </dsp:sp>
    <dsp:sp modelId="{FF2FDCF8-96A0-8B4A-87DF-90C864C51DC8}">
      <dsp:nvSpPr>
        <dsp:cNvPr id="0" name=""/>
        <dsp:cNvSpPr/>
      </dsp:nvSpPr>
      <dsp:spPr>
        <a:xfrm>
          <a:off x="345789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CDMI</a:t>
          </a:r>
          <a:endParaRPr lang="pl-PL" sz="4200" kern="1200" dirty="0"/>
        </a:p>
      </dsp:txBody>
      <dsp:txXfrm>
        <a:off x="3457895" y="0"/>
        <a:ext cx="1606432" cy="1668985"/>
      </dsp:txXfrm>
    </dsp:sp>
    <dsp:sp modelId="{30847A94-E3BC-864C-ADB9-568B1CCFFB02}">
      <dsp:nvSpPr>
        <dsp:cNvPr id="0" name=""/>
        <dsp:cNvSpPr/>
      </dsp:nvSpPr>
      <dsp:spPr>
        <a:xfrm>
          <a:off x="361853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Standard data management operations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Advanced metadata queries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Integration with future data management applications </a:t>
          </a:r>
          <a:endParaRPr lang="en-GB" sz="1600" kern="1200" noProof="0" dirty="0"/>
        </a:p>
      </dsp:txBody>
      <dsp:txXfrm>
        <a:off x="3656180" y="1706626"/>
        <a:ext cx="1209863" cy="3540853"/>
      </dsp:txXfrm>
    </dsp:sp>
    <dsp:sp modelId="{9AE9FBA6-878E-D847-8EFD-CFC820137F30}">
      <dsp:nvSpPr>
        <dsp:cNvPr id="0" name=""/>
        <dsp:cNvSpPr/>
      </dsp:nvSpPr>
      <dsp:spPr>
        <a:xfrm>
          <a:off x="518481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POSIX</a:t>
          </a:r>
          <a:endParaRPr lang="pl-PL" sz="4200" kern="1200" dirty="0"/>
        </a:p>
      </dsp:txBody>
      <dsp:txXfrm>
        <a:off x="5184810" y="0"/>
        <a:ext cx="1606432" cy="1668985"/>
      </dsp:txXfrm>
    </dsp:sp>
    <dsp:sp modelId="{AA66E035-65A4-3044-8755-BF09ADFD177C}">
      <dsp:nvSpPr>
        <dsp:cNvPr id="0" name=""/>
        <dsp:cNvSpPr/>
      </dsp:nvSpPr>
      <dsp:spPr>
        <a:xfrm>
          <a:off x="534545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Enable direct mounting of spaces in the local filesystem without full data transfer</a:t>
          </a:r>
          <a:endParaRPr lang="en-GB" sz="1600" kern="1200" noProof="0" dirty="0"/>
        </a:p>
      </dsp:txBody>
      <dsp:txXfrm>
        <a:off x="5383094" y="1706626"/>
        <a:ext cx="1209863" cy="3540853"/>
      </dsp:txXfrm>
    </dsp:sp>
    <dsp:sp modelId="{258B7F63-7C63-0346-A0D7-7C04F2A76F72}">
      <dsp:nvSpPr>
        <dsp:cNvPr id="0" name=""/>
        <dsp:cNvSpPr/>
      </dsp:nvSpPr>
      <dsp:spPr>
        <a:xfrm>
          <a:off x="691172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OAI-PMH</a:t>
          </a:r>
          <a:endParaRPr lang="pl-PL" sz="4200" kern="1200" dirty="0"/>
        </a:p>
      </dsp:txBody>
      <dsp:txXfrm>
        <a:off x="6911725" y="0"/>
        <a:ext cx="1606432" cy="1668985"/>
      </dsp:txXfrm>
    </dsp:sp>
    <dsp:sp modelId="{B8BFE8B3-A7E1-9043-9DBA-E1C982B027E1}">
      <dsp:nvSpPr>
        <dsp:cNvPr id="0" name=""/>
        <dsp:cNvSpPr/>
      </dsp:nvSpPr>
      <dsp:spPr>
        <a:xfrm>
          <a:off x="7072368"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OAI Data Provider interface</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Dublin Core metadata by default</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More complex metadata can be registered in ODP manually</a:t>
          </a:r>
        </a:p>
      </dsp:txBody>
      <dsp:txXfrm>
        <a:off x="7110009" y="1706626"/>
        <a:ext cx="1209863" cy="3540853"/>
      </dsp:txXfrm>
    </dsp:sp>
    <dsp:sp modelId="{14C39B2F-F47D-C646-A1B3-985AE3EE3143}">
      <dsp:nvSpPr>
        <dsp:cNvPr id="0" name=""/>
        <dsp:cNvSpPr/>
      </dsp:nvSpPr>
      <dsp:spPr>
        <a:xfrm>
          <a:off x="863864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HTTP</a:t>
          </a:r>
          <a:endParaRPr lang="pl-PL" sz="4200" kern="1200" dirty="0"/>
        </a:p>
      </dsp:txBody>
      <dsp:txXfrm>
        <a:off x="8638640" y="0"/>
        <a:ext cx="1606432" cy="1668985"/>
      </dsp:txXfrm>
    </dsp:sp>
    <dsp:sp modelId="{1060AB16-CA4D-084E-8C20-36B0F79E7596}">
      <dsp:nvSpPr>
        <dsp:cNvPr id="0" name=""/>
        <dsp:cNvSpPr/>
      </dsp:nvSpPr>
      <dsp:spPr>
        <a:xfrm>
          <a:off x="879928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Direct download of open data from URL’s</a:t>
          </a:r>
          <a:endParaRPr lang="en-GB" sz="1600" kern="1200" noProof="0" dirty="0"/>
        </a:p>
      </dsp:txBody>
      <dsp:txXfrm>
        <a:off x="8836924" y="1706626"/>
        <a:ext cx="1209863" cy="3540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56DF-E964-5048-A380-E6EBE5B741FB}">
      <dsp:nvSpPr>
        <dsp:cNvPr id="0" name=""/>
        <dsp:cNvSpPr/>
      </dsp:nvSpPr>
      <dsp:spPr>
        <a:xfrm rot="5400000">
          <a:off x="3276837" y="-829666"/>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b="1" kern="1200" noProof="0" dirty="0" smtClean="0"/>
            <a:t>Web service</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Heavy</a:t>
          </a:r>
          <a:r>
            <a:rPr lang="it-IT" sz="1400" b="1" kern="1200" noProof="0" dirty="0" smtClean="0"/>
            <a:t> </a:t>
          </a:r>
          <a:r>
            <a:rPr lang="it-IT" sz="1400" b="1" kern="1200" noProof="0" dirty="0" err="1" smtClean="0"/>
            <a:t>computation</a:t>
          </a:r>
          <a:r>
            <a:rPr lang="it-IT" sz="1400" b="1" kern="1200" noProof="0" dirty="0" smtClean="0"/>
            <a:t> and large </a:t>
          </a:r>
          <a:r>
            <a:rPr lang="it-IT" sz="1400" b="1" kern="1200" noProof="0" dirty="0" err="1" smtClean="0"/>
            <a:t>memory</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Manage</a:t>
          </a:r>
          <a:r>
            <a:rPr lang="it-IT" sz="1400" b="1" kern="1200" noProof="0" dirty="0" smtClean="0"/>
            <a:t> large </a:t>
          </a:r>
          <a:r>
            <a:rPr lang="it-IT" sz="1400" b="1" kern="1200" noProof="0" dirty="0" err="1" smtClean="0"/>
            <a:t>datasets</a:t>
          </a:r>
          <a:endParaRPr lang="en-GB" sz="1400" b="1" kern="1200" noProof="0" dirty="0"/>
        </a:p>
      </dsp:txBody>
      <dsp:txXfrm rot="-5400000">
        <a:off x="2313843" y="184619"/>
        <a:ext cx="2925400" cy="948120"/>
      </dsp:txXfrm>
    </dsp:sp>
    <dsp:sp modelId="{485EE53E-2622-7D42-A4C9-D7F305E1EF21}">
      <dsp:nvSpPr>
        <dsp:cNvPr id="0" name=""/>
        <dsp:cNvSpPr/>
      </dsp:nvSpPr>
      <dsp:spPr>
        <a:xfrm>
          <a:off x="1361" y="0"/>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it-IT" sz="1900" kern="1200" noProof="0" dirty="0" err="1" smtClean="0"/>
            <a:t>Usage</a:t>
          </a:r>
          <a:r>
            <a:rPr lang="it-IT" sz="1900" kern="1200" noProof="0" dirty="0" smtClean="0"/>
            <a:t> Model</a:t>
          </a:r>
          <a:endParaRPr lang="en-GB" sz="1900" kern="1200" noProof="0" dirty="0"/>
        </a:p>
      </dsp:txBody>
      <dsp:txXfrm>
        <a:off x="65475" y="64114"/>
        <a:ext cx="2184253" cy="1185150"/>
      </dsp:txXfrm>
    </dsp:sp>
    <dsp:sp modelId="{B6F6B977-D3DD-B441-B4B6-9DA3723DEE4E}">
      <dsp:nvSpPr>
        <dsp:cNvPr id="0" name=""/>
        <dsp:cNvSpPr/>
      </dsp:nvSpPr>
      <dsp:spPr>
        <a:xfrm rot="5400000">
          <a:off x="3276837" y="549381"/>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noProof="0" dirty="0" err="1" smtClean="0"/>
            <a:t>Bioinformatics</a:t>
          </a:r>
          <a:endParaRPr lang="en-GB" sz="1600" b="1" kern="1200" noProof="0" dirty="0"/>
        </a:p>
      </dsp:txBody>
      <dsp:txXfrm rot="-5400000">
        <a:off x="2313843" y="1563667"/>
        <a:ext cx="2925400" cy="948120"/>
      </dsp:txXfrm>
    </dsp:sp>
    <dsp:sp modelId="{DBBB9663-FCED-C74C-9916-8B06EA51FFFE}">
      <dsp:nvSpPr>
        <dsp:cNvPr id="0" name=""/>
        <dsp:cNvSpPr/>
      </dsp:nvSpPr>
      <dsp:spPr>
        <a:xfrm>
          <a:off x="1361" y="1381037"/>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Scientific Disciplines</a:t>
          </a:r>
          <a:endParaRPr lang="en-GB" sz="1900" kern="1200" noProof="0" dirty="0"/>
        </a:p>
      </dsp:txBody>
      <dsp:txXfrm>
        <a:off x="65475" y="1445151"/>
        <a:ext cx="2184253" cy="1185150"/>
      </dsp:txXfrm>
    </dsp:sp>
    <dsp:sp modelId="{459ED9AC-3365-4D47-AB35-0C201C7CA26F}">
      <dsp:nvSpPr>
        <dsp:cNvPr id="0" name=""/>
        <dsp:cNvSpPr/>
      </dsp:nvSpPr>
      <dsp:spPr>
        <a:xfrm>
          <a:off x="1361" y="2760085"/>
          <a:ext cx="2312484"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Deployment in the </a:t>
          </a:r>
          <a:r>
            <a:rPr lang="en-GB" sz="1900" kern="1200" noProof="0" dirty="0" smtClean="0"/>
            <a:t>Federated Cloud</a:t>
          </a:r>
          <a:endParaRPr lang="en-GB" sz="1900" kern="1200" noProof="0" dirty="0"/>
        </a:p>
      </dsp:txBody>
      <dsp:txXfrm>
        <a:off x="65475" y="2824199"/>
        <a:ext cx="2184256" cy="11851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42025" y="0"/>
            <a:ext cx="4622800" cy="377825"/>
          </a:xfrm>
          <a:prstGeom prst="rect">
            <a:avLst/>
          </a:prstGeom>
        </p:spPr>
        <p:txBody>
          <a:bodyPr vert="horz" lIns="91440" tIns="45720" rIns="91440" bIns="45720" rtlCol="0"/>
          <a:lstStyle>
            <a:lvl1pPr algn="r">
              <a:defRPr sz="1200"/>
            </a:lvl1pPr>
          </a:lstStyle>
          <a:p>
            <a:fld id="{6764C7D5-5A30-4C36-9197-51045A303865}" type="datetimeFigureOut">
              <a:rPr lang="en-GB" smtClean="0"/>
              <a:t>01/12/16</a:t>
            </a:fld>
            <a:endParaRPr lang="en-GB"/>
          </a:p>
        </p:txBody>
      </p:sp>
      <p:sp>
        <p:nvSpPr>
          <p:cNvPr id="4" name="Footer Placeholder 3"/>
          <p:cNvSpPr>
            <a:spLocks noGrp="1"/>
          </p:cNvSpPr>
          <p:nvPr>
            <p:ph type="ftr" sz="quarter" idx="2"/>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42025" y="7189788"/>
            <a:ext cx="4622800" cy="377825"/>
          </a:xfrm>
          <a:prstGeom prst="rect">
            <a:avLst/>
          </a:prstGeom>
        </p:spPr>
        <p:txBody>
          <a:bodyPr vert="horz" lIns="91440" tIns="45720" rIns="91440" bIns="45720" rtlCol="0" anchor="b"/>
          <a:lstStyle>
            <a:lvl1pPr algn="r">
              <a:defRPr sz="1200"/>
            </a:lvl1pPr>
          </a:lstStyle>
          <a:p>
            <a:fld id="{D05FFC55-B5BE-452D-BE39-9ACBE1AC79BC}" type="slidenum">
              <a:rPr lang="en-GB" smtClean="0"/>
              <a:t>‹#›</a:t>
            </a:fld>
            <a:endParaRPr lang="en-GB"/>
          </a:p>
        </p:txBody>
      </p:sp>
    </p:spTree>
    <p:extLst>
      <p:ext uri="{BB962C8B-B14F-4D97-AF65-F5344CB8AC3E}">
        <p14:creationId xmlns:p14="http://schemas.microsoft.com/office/powerpoint/2010/main" val="3766423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42025" y="0"/>
            <a:ext cx="4622800" cy="377825"/>
          </a:xfrm>
          <a:prstGeom prst="rect">
            <a:avLst/>
          </a:prstGeom>
        </p:spPr>
        <p:txBody>
          <a:bodyPr vert="horz" lIns="91440" tIns="45720" rIns="91440" bIns="45720" rtlCol="0"/>
          <a:lstStyle>
            <a:lvl1pPr algn="r">
              <a:defRPr sz="1200"/>
            </a:lvl1pPr>
          </a:lstStyle>
          <a:p>
            <a:fld id="{72EF4F6A-B073-429F-A895-18D43E8290D0}" type="datetimeFigureOut">
              <a:rPr lang="en-GB" smtClean="0"/>
              <a:t>01/12/16</a:t>
            </a:fld>
            <a:endParaRPr lang="en-GB"/>
          </a:p>
        </p:txBody>
      </p:sp>
      <p:sp>
        <p:nvSpPr>
          <p:cNvPr id="4" name="Slide Image Placeholder 3"/>
          <p:cNvSpPr>
            <a:spLocks noGrp="1" noRot="1" noChangeAspect="1"/>
          </p:cNvSpPr>
          <p:nvPr>
            <p:ph type="sldImg" idx="2"/>
          </p:nvPr>
        </p:nvSpPr>
        <p:spPr>
          <a:xfrm>
            <a:off x="3333750" y="568325"/>
            <a:ext cx="400050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6800" y="3595688"/>
            <a:ext cx="8534400" cy="3405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42025" y="7189788"/>
            <a:ext cx="4622800" cy="377825"/>
          </a:xfrm>
          <a:prstGeom prst="rect">
            <a:avLst/>
          </a:prstGeom>
        </p:spPr>
        <p:txBody>
          <a:bodyPr vert="horz" lIns="91440" tIns="45720" rIns="91440" bIns="45720" rtlCol="0" anchor="b"/>
          <a:lstStyle>
            <a:lvl1pPr algn="r">
              <a:defRPr sz="1200"/>
            </a:lvl1pPr>
          </a:lstStyle>
          <a:p>
            <a:fld id="{A527BC78-9382-4075-A337-A09B9E14DBCD}" type="slidenum">
              <a:rPr lang="en-GB" smtClean="0"/>
              <a:t>‹#›</a:t>
            </a:fld>
            <a:endParaRPr lang="en-GB"/>
          </a:p>
        </p:txBody>
      </p:sp>
    </p:spTree>
    <p:extLst>
      <p:ext uri="{BB962C8B-B14F-4D97-AF65-F5344CB8AC3E}">
        <p14:creationId xmlns:p14="http://schemas.microsoft.com/office/powerpoint/2010/main" val="3643049172"/>
      </p:ext>
    </p:extLst>
  </p:cSld>
  <p:clrMap bg1="lt1" tx1="dk1" bg2="lt2" tx2="dk2" accent1="accent1" accent2="accent2" accent3="accent3" accent4="accent4" accent5="accent5" accent6="accent6" hlink="hlink" folHlink="folHlink"/>
  <p:hf sldNum="0" hdr="0" ftr="0" dt="0"/>
  <p:notesStyle>
    <a:lvl1pPr marL="0" algn="l" defTabSz="914295" rtl="0" eaLnBrk="1" latinLnBrk="0" hangingPunct="1">
      <a:defRPr sz="1300" kern="1200">
        <a:solidFill>
          <a:schemeClr val="tx1"/>
        </a:solidFill>
        <a:latin typeface="+mn-lt"/>
        <a:ea typeface="+mn-ea"/>
        <a:cs typeface="+mn-cs"/>
      </a:defRPr>
    </a:lvl1pPr>
    <a:lvl2pPr marL="457147" algn="l" defTabSz="914295" rtl="0" eaLnBrk="1" latinLnBrk="0" hangingPunct="1">
      <a:defRPr sz="1300" kern="1200">
        <a:solidFill>
          <a:schemeClr val="tx1"/>
        </a:solidFill>
        <a:latin typeface="+mn-lt"/>
        <a:ea typeface="+mn-ea"/>
        <a:cs typeface="+mn-cs"/>
      </a:defRPr>
    </a:lvl2pPr>
    <a:lvl3pPr marL="914295" algn="l" defTabSz="914295" rtl="0" eaLnBrk="1" latinLnBrk="0" hangingPunct="1">
      <a:defRPr sz="1300" kern="1200">
        <a:solidFill>
          <a:schemeClr val="tx1"/>
        </a:solidFill>
        <a:latin typeface="+mn-lt"/>
        <a:ea typeface="+mn-ea"/>
        <a:cs typeface="+mn-cs"/>
      </a:defRPr>
    </a:lvl3pPr>
    <a:lvl4pPr marL="1371443" algn="l" defTabSz="914295" rtl="0" eaLnBrk="1" latinLnBrk="0" hangingPunct="1">
      <a:defRPr sz="1300" kern="1200">
        <a:solidFill>
          <a:schemeClr val="tx1"/>
        </a:solidFill>
        <a:latin typeface="+mn-lt"/>
        <a:ea typeface="+mn-ea"/>
        <a:cs typeface="+mn-cs"/>
      </a:defRPr>
    </a:lvl4pPr>
    <a:lvl5pPr marL="1828590" algn="l" defTabSz="914295" rtl="0" eaLnBrk="1" latinLnBrk="0" hangingPunct="1">
      <a:defRPr sz="1300" kern="1200">
        <a:solidFill>
          <a:schemeClr val="tx1"/>
        </a:solidFill>
        <a:latin typeface="+mn-lt"/>
        <a:ea typeface="+mn-ea"/>
        <a:cs typeface="+mn-cs"/>
      </a:defRPr>
    </a:lvl5pPr>
    <a:lvl6pPr marL="2285737" algn="l" defTabSz="914295" rtl="0" eaLnBrk="1" latinLnBrk="0" hangingPunct="1">
      <a:defRPr sz="1300" kern="1200">
        <a:solidFill>
          <a:schemeClr val="tx1"/>
        </a:solidFill>
        <a:latin typeface="+mn-lt"/>
        <a:ea typeface="+mn-ea"/>
        <a:cs typeface="+mn-cs"/>
      </a:defRPr>
    </a:lvl6pPr>
    <a:lvl7pPr marL="2742885" algn="l" defTabSz="914295" rtl="0" eaLnBrk="1" latinLnBrk="0" hangingPunct="1">
      <a:defRPr sz="1300" kern="1200">
        <a:solidFill>
          <a:schemeClr val="tx1"/>
        </a:solidFill>
        <a:latin typeface="+mn-lt"/>
        <a:ea typeface="+mn-ea"/>
        <a:cs typeface="+mn-cs"/>
      </a:defRPr>
    </a:lvl7pPr>
    <a:lvl8pPr marL="3200032" algn="l" defTabSz="914295" rtl="0" eaLnBrk="1" latinLnBrk="0" hangingPunct="1">
      <a:defRPr sz="1300" kern="1200">
        <a:solidFill>
          <a:schemeClr val="tx1"/>
        </a:solidFill>
        <a:latin typeface="+mn-lt"/>
        <a:ea typeface="+mn-ea"/>
        <a:cs typeface="+mn-cs"/>
      </a:defRPr>
    </a:lvl8pPr>
    <a:lvl9pPr marL="3657179" algn="l" defTabSz="9142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48,000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376319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11492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333750" y="568325"/>
            <a:ext cx="4000500"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100" dirty="0" err="1" smtClean="0">
                <a:latin typeface="Calibri" pitchFamily="34" charset="0"/>
                <a:ea typeface="ＭＳ Ｐゴシック" pitchFamily="34" charset="-128"/>
              </a:rPr>
              <a:t>analyse</a:t>
            </a:r>
            <a:r>
              <a:rPr lang="en-US" altLang="en-US" sz="11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mainly from research </a:t>
            </a:r>
            <a:r>
              <a:rPr lang="en-US" altLang="en-US" sz="1100" dirty="0" err="1" smtClean="0">
                <a:latin typeface="Calibri" pitchFamily="34" charset="0"/>
                <a:ea typeface="ＭＳ Ｐゴシック" pitchFamily="34" charset="-128"/>
              </a:rPr>
              <a:t>insitutes</a:t>
            </a:r>
            <a:r>
              <a:rPr lang="en-US" altLang="en-US" sz="1100" dirty="0" smtClean="0">
                <a:latin typeface="Calibri" pitchFamily="34" charset="0"/>
                <a:ea typeface="ＭＳ Ｐゴシック" pitchFamily="34" charset="-128"/>
              </a:rPr>
              <a:t> and universities. These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36</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38</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39</a:t>
            </a:fld>
            <a:endParaRPr lang="nl-NL"/>
          </a:p>
        </p:txBody>
      </p:sp>
    </p:spTree>
    <p:extLst>
      <p:ext uri="{BB962C8B-B14F-4D97-AF65-F5344CB8AC3E}">
        <p14:creationId xmlns:p14="http://schemas.microsoft.com/office/powerpoint/2010/main" val="1974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5338" y="568325"/>
            <a:ext cx="3997325" cy="2836863"/>
          </a:xfrm>
        </p:spPr>
      </p:sp>
      <p:sp>
        <p:nvSpPr>
          <p:cNvPr id="3" name="Notes Placeholder 2"/>
          <p:cNvSpPr>
            <a:spLocks noGrp="1"/>
          </p:cNvSpPr>
          <p:nvPr>
            <p:ph type="body" idx="1"/>
          </p:nvPr>
        </p:nvSpPr>
        <p:spPr/>
        <p:txBody>
          <a:bodyPr/>
          <a:lstStyle/>
          <a:p>
            <a:r>
              <a:rPr lang="en-US" dirty="0" smtClean="0"/>
              <a:t>Positioning EGI on the e-infrastructure</a:t>
            </a:r>
            <a:r>
              <a:rPr lang="en-US" baseline="0" dirty="0" smtClean="0"/>
              <a:t> landscape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latin typeface="Calibri"/>
              </a:rPr>
              <a:pPr/>
              <a:t>13</a:t>
            </a:fld>
            <a:endParaRPr lang="nl-NL">
              <a:solidFill>
                <a:prstClr val="black"/>
              </a:solidFill>
              <a:latin typeface="Calibri"/>
            </a:endParaRPr>
          </a:p>
        </p:txBody>
      </p:sp>
    </p:spTree>
    <p:extLst>
      <p:ext uri="{BB962C8B-B14F-4D97-AF65-F5344CB8AC3E}">
        <p14:creationId xmlns:p14="http://schemas.microsoft.com/office/powerpoint/2010/main" val="117720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229657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619B6-88CC-4FA9-96BB-D3952373A3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79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1" y="1694310"/>
            <a:ext cx="4713553"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1" y="2400419"/>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8" y="1694310"/>
            <a:ext cx="4715404"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8" y="2400419"/>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7077E8D-F111-4361-B67D-5323163BE6F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8970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501EAB-ED20-4D3A-8249-6A50B5600C8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485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074E1E-631F-49B3-AD56-08CEF82FADF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414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2" y="1583927"/>
            <a:ext cx="3509699" cy="5177544"/>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375668-DA95-429F-9426-B475B54FB0C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3432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1"/>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0965" indent="0">
              <a:buNone/>
              <a:defRPr sz="3200"/>
            </a:lvl2pPr>
            <a:lvl3pPr marL="1041931" indent="0">
              <a:buNone/>
              <a:defRPr sz="2700"/>
            </a:lvl3pPr>
            <a:lvl4pPr marL="1562895" indent="0">
              <a:buNone/>
              <a:defRPr sz="2300"/>
            </a:lvl4pPr>
            <a:lvl5pPr marL="2083860" indent="0">
              <a:buNone/>
              <a:defRPr sz="2300"/>
            </a:lvl5pPr>
            <a:lvl6pPr marL="2604827" indent="0">
              <a:buNone/>
              <a:defRPr sz="2300"/>
            </a:lvl6pPr>
            <a:lvl7pPr marL="3125792" indent="0">
              <a:buNone/>
              <a:defRPr sz="2300"/>
            </a:lvl7pPr>
            <a:lvl8pPr marL="3646756" indent="0">
              <a:buNone/>
              <a:defRPr sz="2300"/>
            </a:lvl8pPr>
            <a:lvl9pPr marL="4167722"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2"/>
            <a:ext cx="6400800" cy="888329"/>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EE3C98-EB3D-4A79-8533-CC45BA5E769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4985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B17E5-EB83-482F-9B79-0BFD212ACF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47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4"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1"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C6E12-2206-4E82-B14A-6D93612091C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924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82817"/>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205" tIns="52103" rIns="104205" bIns="52103" anchor="ctr"/>
          <a:lstStyle/>
          <a:p>
            <a:pPr algn="ctr" defTabSz="52102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5" y="285598"/>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2"/>
            <a:ext cx="5880364" cy="872561"/>
          </a:xfrm>
        </p:spPr>
        <p:txBody>
          <a:bodyPr/>
          <a:lstStyle>
            <a:lvl1pPr marL="3618">
              <a:defRPr sz="87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713053" y="4101736"/>
            <a:ext cx="9954947" cy="1908069"/>
          </a:xfrm>
        </p:spPr>
        <p:txBody>
          <a:bodyPr/>
          <a:lstStyle>
            <a:lvl1pPr marL="0" indent="0">
              <a:buFontTx/>
              <a:buNone/>
              <a:defRPr sz="3400" b="1" i="0">
                <a:solidFill>
                  <a:schemeClr val="bg1"/>
                </a:solidFill>
              </a:defRPr>
            </a:lvl1pPr>
          </a:lstStyle>
          <a:p>
            <a:pPr lvl="0"/>
            <a:r>
              <a:rPr lang="en-US" noProof="0" smtClean="0"/>
              <a:t>Click to edit Master subtitle style</a:t>
            </a:r>
            <a:endParaRPr lang="en-GB"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solidFill>
                <a:srgbClr val="FFFFFF"/>
              </a:solidFill>
              <a:latin typeface="Verdana"/>
            </a:endParaRPr>
          </a:p>
        </p:txBody>
      </p:sp>
      <p:sp>
        <p:nvSpPr>
          <p:cNvPr id="7" name="Rectangle 6"/>
          <p:cNvSpPr/>
          <p:nvPr userDrawn="1"/>
        </p:nvSpPr>
        <p:spPr>
          <a:xfrm>
            <a:off x="4978400"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10"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51423538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70299491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351360"/>
            <a:ext cx="9067800" cy="1622472"/>
          </a:xfrm>
          <a:prstGeom prst="rect">
            <a:avLst/>
          </a:prstGeom>
        </p:spPr>
        <p:txBody>
          <a:bodyPr lIns="22811" tIns="11406" rIns="22811" bIns="11406"/>
          <a:lstStyle/>
          <a:p>
            <a:r>
              <a:rPr lang="en-US" smtClean="0"/>
              <a:t>Click to edit Master title style</a:t>
            </a:r>
            <a:endParaRPr lang="en-GB"/>
          </a:p>
        </p:txBody>
      </p:sp>
      <p:sp>
        <p:nvSpPr>
          <p:cNvPr id="3" name="Subtitle 2"/>
          <p:cNvSpPr>
            <a:spLocks noGrp="1"/>
          </p:cNvSpPr>
          <p:nvPr>
            <p:ph type="subTitle" idx="1"/>
          </p:nvPr>
        </p:nvSpPr>
        <p:spPr>
          <a:xfrm>
            <a:off x="1600200" y="4289216"/>
            <a:ext cx="7467600" cy="1934351"/>
          </a:xfrm>
          <a:prstGeom prst="rect">
            <a:avLst/>
          </a:prstGeom>
        </p:spPr>
        <p:txBody>
          <a:bodyPr lIns="22811" tIns="11406" rIns="22811" bIns="11406"/>
          <a:lstStyle>
            <a:lvl1pPr marL="0" indent="0" algn="ctr">
              <a:buNone/>
              <a:defRPr>
                <a:solidFill>
                  <a:schemeClr val="tx1">
                    <a:tint val="75000"/>
                  </a:schemeClr>
                </a:solidFill>
              </a:defRPr>
            </a:lvl1pPr>
            <a:lvl2pPr marL="520516" indent="0" algn="ctr">
              <a:buNone/>
              <a:defRPr>
                <a:solidFill>
                  <a:schemeClr val="tx1">
                    <a:tint val="75000"/>
                  </a:schemeClr>
                </a:solidFill>
              </a:defRPr>
            </a:lvl2pPr>
            <a:lvl3pPr marL="1041034" indent="0" algn="ctr">
              <a:buNone/>
              <a:defRPr>
                <a:solidFill>
                  <a:schemeClr val="tx1">
                    <a:tint val="75000"/>
                  </a:schemeClr>
                </a:solidFill>
              </a:defRPr>
            </a:lvl3pPr>
            <a:lvl4pPr marL="1561549" indent="0" algn="ctr">
              <a:buNone/>
              <a:defRPr>
                <a:solidFill>
                  <a:schemeClr val="tx1">
                    <a:tint val="75000"/>
                  </a:schemeClr>
                </a:solidFill>
              </a:defRPr>
            </a:lvl4pPr>
            <a:lvl5pPr marL="2082065" indent="0" algn="ctr">
              <a:buNone/>
              <a:defRPr>
                <a:solidFill>
                  <a:schemeClr val="tx1">
                    <a:tint val="75000"/>
                  </a:schemeClr>
                </a:solidFill>
              </a:defRPr>
            </a:lvl5pPr>
            <a:lvl6pPr marL="2602583" indent="0" algn="ctr">
              <a:buNone/>
              <a:defRPr>
                <a:solidFill>
                  <a:schemeClr val="tx1">
                    <a:tint val="75000"/>
                  </a:schemeClr>
                </a:solidFill>
              </a:defRPr>
            </a:lvl6pPr>
            <a:lvl7pPr marL="3123098" indent="0" algn="ctr">
              <a:buNone/>
              <a:defRPr>
                <a:solidFill>
                  <a:schemeClr val="tx1">
                    <a:tint val="75000"/>
                  </a:schemeClr>
                </a:solidFill>
              </a:defRPr>
            </a:lvl7pPr>
            <a:lvl8pPr marL="3643616" indent="0" algn="ctr">
              <a:buNone/>
              <a:defRPr>
                <a:solidFill>
                  <a:schemeClr val="tx1">
                    <a:tint val="75000"/>
                  </a:schemeClr>
                </a:solidFill>
              </a:defRPr>
            </a:lvl8pPr>
            <a:lvl9pPr marL="41641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3401" y="7015530"/>
            <a:ext cx="2489200" cy="402989"/>
          </a:xfrm>
          <a:prstGeom prst="rect">
            <a:avLst/>
          </a:prstGeom>
        </p:spPr>
        <p:txBody>
          <a:bodyPr lIns="22811" tIns="11406" rIns="22811" bIns="11406"/>
          <a:lstStyle/>
          <a:p>
            <a:endParaRPr lang="en-GB"/>
          </a:p>
        </p:txBody>
      </p:sp>
      <p:sp>
        <p:nvSpPr>
          <p:cNvPr id="5" name="Footer Placeholder 4"/>
          <p:cNvSpPr>
            <a:spLocks noGrp="1"/>
          </p:cNvSpPr>
          <p:nvPr>
            <p:ph type="ftr" sz="quarter" idx="11"/>
          </p:nvPr>
        </p:nvSpPr>
        <p:spPr>
          <a:xfrm>
            <a:off x="3644901" y="7015530"/>
            <a:ext cx="3378200" cy="402989"/>
          </a:xfrm>
          <a:prstGeom prst="rect">
            <a:avLst/>
          </a:prstGeom>
        </p:spPr>
        <p:txBody>
          <a:bodyPr lIns="22811" tIns="11406" rIns="22811" bIns="11406"/>
          <a:lstStyle/>
          <a:p>
            <a:endParaRPr lang="en-GB"/>
          </a:p>
        </p:txBody>
      </p:sp>
      <p:sp>
        <p:nvSpPr>
          <p:cNvPr id="6" name="Slide Number Placeholder 5"/>
          <p:cNvSpPr>
            <a:spLocks noGrp="1"/>
          </p:cNvSpPr>
          <p:nvPr>
            <p:ph type="sldNum" sz="quarter" idx="12"/>
          </p:nvPr>
        </p:nvSpPr>
        <p:spPr>
          <a:xfrm>
            <a:off x="7645400" y="7015530"/>
            <a:ext cx="2489200" cy="402989"/>
          </a:xfrm>
          <a:prstGeom prst="rect">
            <a:avLst/>
          </a:prstGeom>
        </p:spPr>
        <p:txBody>
          <a:bodyPr lIns="22811" tIns="11406" rIns="22811" bIns="11406"/>
          <a:lstStyle/>
          <a:p>
            <a:fld id="{FABC9D7A-95D0-4481-8CC7-99EEC59AA18B}" type="slidenum">
              <a:rPr lang="en-GB" smtClean="0"/>
              <a:t>‹#›</a:t>
            </a:fld>
            <a:endParaRPr lang="en-GB"/>
          </a:p>
        </p:txBody>
      </p:sp>
    </p:spTree>
    <p:extLst>
      <p:ext uri="{BB962C8B-B14F-4D97-AF65-F5344CB8AC3E}">
        <p14:creationId xmlns:p14="http://schemas.microsoft.com/office/powerpoint/2010/main" val="344154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3"/>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1025" indent="0">
              <a:buNone/>
              <a:defRPr sz="2100"/>
            </a:lvl2pPr>
            <a:lvl3pPr marL="1042050" indent="0">
              <a:buNone/>
              <a:defRPr sz="1800"/>
            </a:lvl3pPr>
            <a:lvl4pPr marL="1563075" indent="0">
              <a:buNone/>
              <a:defRPr sz="1600"/>
            </a:lvl4pPr>
            <a:lvl5pPr marL="2084100" indent="0">
              <a:buNone/>
              <a:defRPr sz="1600"/>
            </a:lvl5pPr>
            <a:lvl6pPr marL="2605126" indent="0">
              <a:buNone/>
              <a:defRPr sz="1600"/>
            </a:lvl6pPr>
            <a:lvl7pPr marL="3126151" indent="0">
              <a:buNone/>
              <a:defRPr sz="1600"/>
            </a:lvl7pPr>
            <a:lvl8pPr marL="3647176" indent="0">
              <a:buNone/>
              <a:defRPr sz="1600"/>
            </a:lvl8pPr>
            <a:lvl9pPr marL="4168201"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178418849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18554361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0" y="1694310"/>
            <a:ext cx="4713553"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0" y="2400418"/>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7" y="1694310"/>
            <a:ext cx="4715404"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7" y="2400418"/>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64467380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7"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1594897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53104065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0" y="1583926"/>
            <a:ext cx="3509699" cy="5177544"/>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4272880711"/>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0"/>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1025" indent="0">
              <a:buNone/>
              <a:defRPr sz="3200"/>
            </a:lvl2pPr>
            <a:lvl3pPr marL="1042050" indent="0">
              <a:buNone/>
              <a:defRPr sz="2700"/>
            </a:lvl3pPr>
            <a:lvl4pPr marL="1563075" indent="0">
              <a:buNone/>
              <a:defRPr sz="2300"/>
            </a:lvl4pPr>
            <a:lvl5pPr marL="2084100" indent="0">
              <a:buNone/>
              <a:defRPr sz="2300"/>
            </a:lvl5pPr>
            <a:lvl6pPr marL="2605126" indent="0">
              <a:buNone/>
              <a:defRPr sz="2300"/>
            </a:lvl6pPr>
            <a:lvl7pPr marL="3126151" indent="0">
              <a:buNone/>
              <a:defRPr sz="2300"/>
            </a:lvl7pPr>
            <a:lvl8pPr marL="3647176" indent="0">
              <a:buNone/>
              <a:defRPr sz="2300"/>
            </a:lvl8pPr>
            <a:lvl9pPr marL="4168201"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1"/>
            <a:ext cx="6400800" cy="888329"/>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04064590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95362976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3"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0"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80516188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4"/>
            <a:ext cx="8568952" cy="938265"/>
          </a:xfrm>
          <a:prstGeom prst="rect">
            <a:avLst/>
          </a:prstGeom>
        </p:spPr>
        <p:txBody>
          <a:bodyPr lIns="104192" tIns="52097" rIns="104192" bIns="52097"/>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545468" y="1480550"/>
            <a:ext cx="9829092" cy="5280560"/>
          </a:xfrm>
          <a:prstGeom prst="rect">
            <a:avLst/>
          </a:prstGeom>
        </p:spPr>
        <p:txBody>
          <a:bodyPr lIns="104192" tIns="52097" rIns="104192" bIns="52097"/>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32381146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4"/>
            <a:ext cx="8568952" cy="938265"/>
          </a:xfrm>
          <a:prstGeom prst="rect">
            <a:avLst/>
          </a:prstGeom>
        </p:spPr>
        <p:txBody>
          <a:bodyPr lIns="104192" tIns="52097" rIns="104192" bIns="52097"/>
          <a:lstStyle/>
          <a:p>
            <a:r>
              <a:rPr lang="en-US" smtClean="0"/>
              <a:t>Click to edit Master title style</a:t>
            </a:r>
            <a:endParaRPr lang="en-US"/>
          </a:p>
        </p:txBody>
      </p:sp>
      <p:sp>
        <p:nvSpPr>
          <p:cNvPr id="3" name="Content Placeholder 2"/>
          <p:cNvSpPr>
            <a:spLocks noGrp="1"/>
          </p:cNvSpPr>
          <p:nvPr>
            <p:ph idx="1"/>
          </p:nvPr>
        </p:nvSpPr>
        <p:spPr>
          <a:xfrm>
            <a:off x="713054" y="1559288"/>
            <a:ext cx="9421547" cy="4995322"/>
          </a:xfrm>
          <a:prstGeom prst="rect">
            <a:avLst/>
          </a:prstGeom>
        </p:spPr>
        <p:txBody>
          <a:bodyPr lIns="104192" tIns="52097" rIns="104192" bIns="52097"/>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108416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3"/>
            <a:ext cx="8568952" cy="938265"/>
          </a:xfrm>
          <a:prstGeom prst="rect">
            <a:avLst/>
          </a:prstGeom>
        </p:spPr>
        <p:txBody>
          <a:bodyPr lIns="104205" tIns="52103" rIns="104205" bIns="52103"/>
          <a:lstStyle/>
          <a:p>
            <a:r>
              <a:rPr lang="en-US" smtClean="0"/>
              <a:t>Click to edit Master title style</a:t>
            </a:r>
            <a:endParaRPr lang="en-GB"/>
          </a:p>
        </p:txBody>
      </p:sp>
    </p:spTree>
    <p:extLst>
      <p:ext uri="{BB962C8B-B14F-4D97-AF65-F5344CB8AC3E}">
        <p14:creationId xmlns:p14="http://schemas.microsoft.com/office/powerpoint/2010/main" val="18814148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3"/>
            <a:ext cx="8568952" cy="938265"/>
          </a:xfrm>
          <a:prstGeom prst="rect">
            <a:avLst/>
          </a:prstGeom>
        </p:spPr>
        <p:txBody>
          <a:bodyPr lIns="104205" tIns="52103" rIns="104205" bIns="52103"/>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546365" y="1480550"/>
            <a:ext cx="9828195" cy="5324721"/>
          </a:xfrm>
          <a:prstGeom prst="rect">
            <a:avLst/>
          </a:prstGeom>
        </p:spPr>
        <p:txBody>
          <a:bodyPr lIns="104205" tIns="52103" rIns="104205" bIns="52103"/>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533400" y="7123502"/>
            <a:ext cx="2400300" cy="402990"/>
          </a:xfrm>
          <a:prstGeom prst="rect">
            <a:avLst/>
          </a:prstGeom>
        </p:spPr>
        <p:txBody>
          <a:bodyPr vert="horz" lIns="104205" tIns="52103" rIns="104205" bIns="52103" rtlCol="0" anchor="ctr"/>
          <a:lstStyle>
            <a:lvl1pPr algn="l">
              <a:defRPr sz="1100">
                <a:solidFill>
                  <a:schemeClr val="bg1"/>
                </a:solidFill>
              </a:defRPr>
            </a:lvl1pPr>
          </a:lstStyle>
          <a:p>
            <a:fld id="{2CDEB0F9-71B2-4695-BF6E-6B05A8AD9565}" type="datetime1">
              <a:rPr lang="nl-NL" smtClean="0"/>
              <a:pPr/>
              <a:t>01/12/16</a:t>
            </a:fld>
            <a:endParaRPr lang="nl-NL" dirty="0"/>
          </a:p>
        </p:txBody>
      </p:sp>
      <p:sp>
        <p:nvSpPr>
          <p:cNvPr id="7" name="Content Placeholder 5"/>
          <p:cNvSpPr>
            <a:spLocks noGrp="1"/>
          </p:cNvSpPr>
          <p:nvPr>
            <p:ph sz="quarter" idx="10" hasCustomPrompt="1"/>
          </p:nvPr>
        </p:nvSpPr>
        <p:spPr>
          <a:xfrm>
            <a:off x="3737504" y="7202047"/>
            <a:ext cx="4031986" cy="318888"/>
          </a:xfrm>
          <a:prstGeom prst="rect">
            <a:avLst/>
          </a:prstGeom>
        </p:spPr>
        <p:txBody>
          <a:bodyPr lIns="104205" tIns="52103" rIns="104205" bIns="52103">
            <a:noAutofit/>
          </a:bodyPr>
          <a:lstStyle>
            <a:lvl1pPr marL="0" marR="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marL="0" marR="0" lvl="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2898558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1082818"/>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192" tIns="52097" rIns="104192" bIns="52097" anchor="ctr"/>
          <a:lstStyle/>
          <a:p>
            <a:pPr algn="ctr" defTabSz="52096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6" y="285599"/>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3"/>
            <a:ext cx="5880364" cy="872561"/>
          </a:xfrm>
        </p:spPr>
        <p:txBody>
          <a:bodyPr/>
          <a:lstStyle>
            <a:lvl1pPr marL="3617">
              <a:defRPr sz="87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3054" y="4101737"/>
            <a:ext cx="9954947" cy="1908069"/>
          </a:xfrm>
        </p:spPr>
        <p:txBody>
          <a:bodyPr/>
          <a:lstStyle>
            <a:lvl1pPr marL="0" indent="0">
              <a:buFontTx/>
              <a:buNone/>
              <a:defRPr sz="34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ltLang="en-US">
              <a:solidFill>
                <a:srgbClr val="FFFFFF"/>
              </a:solidFill>
              <a:latin typeface="Verdana"/>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latin typeface="Verdana"/>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631984F-64CE-4D9E-AC3D-EA30DF1C1AF9}" type="slidenum">
              <a:rPr lang="en-GB" altLang="en-US">
                <a:solidFill>
                  <a:srgbClr val="FFFFFF"/>
                </a:solidFill>
                <a:latin typeface="Verdana"/>
              </a:rPr>
              <a:pPr/>
              <a:t>‹#›</a:t>
            </a:fld>
            <a:endParaRPr lang="en-GB" altLang="en-US">
              <a:solidFill>
                <a:srgbClr val="FFFFFF"/>
              </a:solidFill>
              <a:latin typeface="Verdana"/>
            </a:endParaRPr>
          </a:p>
        </p:txBody>
      </p:sp>
      <p:sp>
        <p:nvSpPr>
          <p:cNvPr id="7" name="Rectangle 6"/>
          <p:cNvSpPr/>
          <p:nvPr userDrawn="1"/>
        </p:nvSpPr>
        <p:spPr>
          <a:xfrm>
            <a:off x="4978401"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6E7FE7-B9E7-4C65-ACA2-CD0808F4661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1758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4"/>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0965" indent="0">
              <a:buNone/>
              <a:defRPr sz="2100"/>
            </a:lvl2pPr>
            <a:lvl3pPr marL="1041931" indent="0">
              <a:buNone/>
              <a:defRPr sz="1800"/>
            </a:lvl3pPr>
            <a:lvl4pPr marL="1562895" indent="0">
              <a:buNone/>
              <a:defRPr sz="1600"/>
            </a:lvl4pPr>
            <a:lvl5pPr marL="2083860" indent="0">
              <a:buNone/>
              <a:defRPr sz="1600"/>
            </a:lvl5pPr>
            <a:lvl6pPr marL="2604827" indent="0">
              <a:buNone/>
              <a:defRPr sz="1600"/>
            </a:lvl6pPr>
            <a:lvl7pPr marL="3125792" indent="0">
              <a:buNone/>
              <a:defRPr sz="1600"/>
            </a:lvl7pPr>
            <a:lvl8pPr marL="3646756" indent="0">
              <a:buNone/>
              <a:defRPr sz="1600"/>
            </a:lvl8pPr>
            <a:lvl9pPr marL="4167722"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CDFE22-C8FE-4E18-9AC3-1B9AF8D5996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45887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F4FA"/>
            </a:gs>
            <a:gs pos="3000">
              <a:schemeClr val="bg1"/>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7" r:id="rId5"/>
    <p:sldLayoutId id="2147483678" r:id="rId6"/>
  </p:sldLayoutIdLst>
  <p:hf sldNum="0" hdr="0" ftr="0" dt="0"/>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3400" y="2750845"/>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3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644900" y="6892879"/>
            <a:ext cx="3378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ct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645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r">
              <a:defRPr sz="1600">
                <a:solidFill>
                  <a:schemeClr val="tx1"/>
                </a:solidFill>
                <a:latin typeface="Arial" charset="0"/>
              </a:defRPr>
            </a:lvl1pPr>
          </a:lstStyle>
          <a:p>
            <a:pPr fontAlgn="base">
              <a:spcBef>
                <a:spcPct val="0"/>
              </a:spcBef>
              <a:spcAft>
                <a:spcPct val="0"/>
              </a:spcAft>
            </a:pPr>
            <a:fld id="{30107DF9-51F7-4C3D-B48B-492B5E6A2692}"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2"/>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
        <p:nvSpPr>
          <p:cNvPr id="7" name="Rectangle 6"/>
          <p:cNvSpPr/>
          <p:nvPr/>
        </p:nvSpPr>
        <p:spPr>
          <a:xfrm>
            <a:off x="4972846" y="7350186"/>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6" y="285599"/>
            <a:ext cx="1676135" cy="11090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marL="408813" algn="l" rtl="0" eaLnBrk="1" fontAlgn="base" hangingPunct="1">
        <a:spcBef>
          <a:spcPct val="0"/>
        </a:spcBef>
        <a:spcAft>
          <a:spcPct val="0"/>
        </a:spcAft>
        <a:defRPr sz="3400" b="1">
          <a:solidFill>
            <a:srgbClr val="0F5494"/>
          </a:solidFill>
          <a:latin typeface="+mj-lt"/>
          <a:ea typeface="+mj-ea"/>
          <a:cs typeface="+mj-cs"/>
        </a:defRPr>
      </a:lvl1pPr>
      <a:lvl2pPr marL="408813" algn="l" rtl="0" eaLnBrk="1" fontAlgn="base" hangingPunct="1">
        <a:spcBef>
          <a:spcPct val="0"/>
        </a:spcBef>
        <a:spcAft>
          <a:spcPct val="0"/>
        </a:spcAft>
        <a:defRPr sz="3400" b="1">
          <a:solidFill>
            <a:srgbClr val="0F5494"/>
          </a:solidFill>
          <a:latin typeface="Verdana" pitchFamily="34" charset="0"/>
        </a:defRPr>
      </a:lvl2pPr>
      <a:lvl3pPr marL="408813" algn="l" rtl="0" eaLnBrk="1" fontAlgn="base" hangingPunct="1">
        <a:spcBef>
          <a:spcPct val="0"/>
        </a:spcBef>
        <a:spcAft>
          <a:spcPct val="0"/>
        </a:spcAft>
        <a:defRPr sz="3400" b="1">
          <a:solidFill>
            <a:srgbClr val="0F5494"/>
          </a:solidFill>
          <a:latin typeface="Verdana" pitchFamily="34" charset="0"/>
        </a:defRPr>
      </a:lvl3pPr>
      <a:lvl4pPr marL="408813" algn="l" rtl="0" eaLnBrk="1" fontAlgn="base" hangingPunct="1">
        <a:spcBef>
          <a:spcPct val="0"/>
        </a:spcBef>
        <a:spcAft>
          <a:spcPct val="0"/>
        </a:spcAft>
        <a:defRPr sz="3400" b="1">
          <a:solidFill>
            <a:srgbClr val="0F5494"/>
          </a:solidFill>
          <a:latin typeface="Verdana" pitchFamily="34" charset="0"/>
        </a:defRPr>
      </a:lvl4pPr>
      <a:lvl5pPr marL="408813" algn="l" rtl="0" eaLnBrk="1" fontAlgn="base" hangingPunct="1">
        <a:spcBef>
          <a:spcPct val="0"/>
        </a:spcBef>
        <a:spcAft>
          <a:spcPct val="0"/>
        </a:spcAft>
        <a:defRPr sz="3400" b="1">
          <a:solidFill>
            <a:srgbClr val="0F5494"/>
          </a:solidFill>
          <a:latin typeface="Verdana" pitchFamily="34" charset="0"/>
        </a:defRPr>
      </a:lvl5pPr>
      <a:lvl6pPr marL="929778" algn="l" rtl="0" eaLnBrk="1" fontAlgn="base" hangingPunct="1">
        <a:spcBef>
          <a:spcPct val="0"/>
        </a:spcBef>
        <a:spcAft>
          <a:spcPct val="0"/>
        </a:spcAft>
        <a:defRPr sz="3400" b="1">
          <a:solidFill>
            <a:srgbClr val="0F5494"/>
          </a:solidFill>
          <a:latin typeface="Verdana" pitchFamily="34" charset="0"/>
        </a:defRPr>
      </a:lvl6pPr>
      <a:lvl7pPr marL="1450743" algn="l" rtl="0" eaLnBrk="1" fontAlgn="base" hangingPunct="1">
        <a:spcBef>
          <a:spcPct val="0"/>
        </a:spcBef>
        <a:spcAft>
          <a:spcPct val="0"/>
        </a:spcAft>
        <a:defRPr sz="3400" b="1">
          <a:solidFill>
            <a:srgbClr val="0F5494"/>
          </a:solidFill>
          <a:latin typeface="Verdana" pitchFamily="34" charset="0"/>
        </a:defRPr>
      </a:lvl7pPr>
      <a:lvl8pPr marL="1971709" algn="l" rtl="0" eaLnBrk="1" fontAlgn="base" hangingPunct="1">
        <a:spcBef>
          <a:spcPct val="0"/>
        </a:spcBef>
        <a:spcAft>
          <a:spcPct val="0"/>
        </a:spcAft>
        <a:defRPr sz="3400" b="1">
          <a:solidFill>
            <a:srgbClr val="0F5494"/>
          </a:solidFill>
          <a:latin typeface="Verdana" pitchFamily="34" charset="0"/>
        </a:defRPr>
      </a:lvl8pPr>
      <a:lvl9pPr marL="2492673" algn="l" rtl="0" eaLnBrk="1" fontAlgn="base" hangingPunct="1">
        <a:spcBef>
          <a:spcPct val="0"/>
        </a:spcBef>
        <a:spcAft>
          <a:spcPct val="0"/>
        </a:spcAft>
        <a:defRPr sz="3400" b="1">
          <a:solidFill>
            <a:srgbClr val="0F5494"/>
          </a:solidFill>
          <a:latin typeface="Verdana" pitchFamily="34" charset="0"/>
        </a:defRPr>
      </a:lvl9pPr>
    </p:titleStyle>
    <p:bodyStyle>
      <a:lvl1pPr marL="390724" indent="-390724"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569" indent="-325603" algn="l" rtl="0" eaLnBrk="1" fontAlgn="base" hangingPunct="1">
        <a:spcBef>
          <a:spcPct val="20000"/>
        </a:spcBef>
        <a:spcAft>
          <a:spcPct val="0"/>
        </a:spcAft>
        <a:buClr>
          <a:srgbClr val="009FBA"/>
        </a:buClr>
        <a:buChar char="•"/>
        <a:defRPr sz="2300" b="1">
          <a:solidFill>
            <a:srgbClr val="0F5494"/>
          </a:solidFill>
          <a:latin typeface="+mn-lt"/>
        </a:defRPr>
      </a:lvl2pPr>
      <a:lvl3pPr marL="1302414" indent="-260483" algn="l" rtl="0" eaLnBrk="1" fontAlgn="base" hangingPunct="1">
        <a:spcBef>
          <a:spcPct val="20000"/>
        </a:spcBef>
        <a:spcAft>
          <a:spcPct val="0"/>
        </a:spcAft>
        <a:defRPr sz="1600">
          <a:solidFill>
            <a:srgbClr val="0F5494"/>
          </a:solidFill>
          <a:latin typeface="+mn-lt"/>
        </a:defRPr>
      </a:lvl3pPr>
      <a:lvl4pPr marL="1823378" indent="-260483" algn="l" rtl="0" eaLnBrk="1" fontAlgn="base" hangingPunct="1">
        <a:spcBef>
          <a:spcPct val="20000"/>
        </a:spcBef>
        <a:spcAft>
          <a:spcPct val="0"/>
        </a:spcAft>
        <a:buChar char="–"/>
        <a:defRPr sz="2300">
          <a:solidFill>
            <a:schemeClr val="tx1"/>
          </a:solidFill>
          <a:latin typeface="Arial" charset="0"/>
        </a:defRPr>
      </a:lvl4pPr>
      <a:lvl5pPr marL="2344343" indent="-260483" algn="l" rtl="0" eaLnBrk="1" fontAlgn="base" hangingPunct="1">
        <a:spcBef>
          <a:spcPct val="20000"/>
        </a:spcBef>
        <a:spcAft>
          <a:spcPct val="0"/>
        </a:spcAft>
        <a:buChar char="»"/>
        <a:defRPr sz="2300">
          <a:solidFill>
            <a:schemeClr val="tx1"/>
          </a:solidFill>
          <a:latin typeface="Arial" charset="0"/>
        </a:defRPr>
      </a:lvl5pPr>
      <a:lvl6pPr marL="2865309" indent="-260483" algn="l" rtl="0" eaLnBrk="1" fontAlgn="base" hangingPunct="1">
        <a:spcBef>
          <a:spcPct val="20000"/>
        </a:spcBef>
        <a:spcAft>
          <a:spcPct val="0"/>
        </a:spcAft>
        <a:buChar char="»"/>
        <a:defRPr sz="2300">
          <a:solidFill>
            <a:schemeClr val="tx1"/>
          </a:solidFill>
          <a:latin typeface="Arial" charset="0"/>
        </a:defRPr>
      </a:lvl6pPr>
      <a:lvl7pPr marL="3386274" indent="-260483" algn="l" rtl="0" eaLnBrk="1" fontAlgn="base" hangingPunct="1">
        <a:spcBef>
          <a:spcPct val="20000"/>
        </a:spcBef>
        <a:spcAft>
          <a:spcPct val="0"/>
        </a:spcAft>
        <a:buChar char="»"/>
        <a:defRPr sz="2300">
          <a:solidFill>
            <a:schemeClr val="tx1"/>
          </a:solidFill>
          <a:latin typeface="Arial" charset="0"/>
        </a:defRPr>
      </a:lvl7pPr>
      <a:lvl8pPr marL="3907238" indent="-260483" algn="l" rtl="0" eaLnBrk="1" fontAlgn="base" hangingPunct="1">
        <a:spcBef>
          <a:spcPct val="20000"/>
        </a:spcBef>
        <a:spcAft>
          <a:spcPct val="0"/>
        </a:spcAft>
        <a:buChar char="»"/>
        <a:defRPr sz="2300">
          <a:solidFill>
            <a:schemeClr val="tx1"/>
          </a:solidFill>
          <a:latin typeface="Arial" charset="0"/>
        </a:defRPr>
      </a:lvl8pPr>
      <a:lvl9pPr marL="4428205" indent="-26048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1931" rtl="0" eaLnBrk="1" latinLnBrk="0" hangingPunct="1">
        <a:defRPr sz="2100" kern="1200">
          <a:solidFill>
            <a:schemeClr val="tx1"/>
          </a:solidFill>
          <a:latin typeface="+mn-lt"/>
          <a:ea typeface="+mn-ea"/>
          <a:cs typeface="+mn-cs"/>
        </a:defRPr>
      </a:lvl1pPr>
      <a:lvl2pPr marL="520965" algn="l" defTabSz="1041931" rtl="0" eaLnBrk="1" latinLnBrk="0" hangingPunct="1">
        <a:defRPr sz="2100" kern="1200">
          <a:solidFill>
            <a:schemeClr val="tx1"/>
          </a:solidFill>
          <a:latin typeface="+mn-lt"/>
          <a:ea typeface="+mn-ea"/>
          <a:cs typeface="+mn-cs"/>
        </a:defRPr>
      </a:lvl2pPr>
      <a:lvl3pPr marL="1041931" algn="l" defTabSz="1041931" rtl="0" eaLnBrk="1" latinLnBrk="0" hangingPunct="1">
        <a:defRPr sz="2100" kern="1200">
          <a:solidFill>
            <a:schemeClr val="tx1"/>
          </a:solidFill>
          <a:latin typeface="+mn-lt"/>
          <a:ea typeface="+mn-ea"/>
          <a:cs typeface="+mn-cs"/>
        </a:defRPr>
      </a:lvl3pPr>
      <a:lvl4pPr marL="1562895" algn="l" defTabSz="1041931" rtl="0" eaLnBrk="1" latinLnBrk="0" hangingPunct="1">
        <a:defRPr sz="2100" kern="1200">
          <a:solidFill>
            <a:schemeClr val="tx1"/>
          </a:solidFill>
          <a:latin typeface="+mn-lt"/>
          <a:ea typeface="+mn-ea"/>
          <a:cs typeface="+mn-cs"/>
        </a:defRPr>
      </a:lvl4pPr>
      <a:lvl5pPr marL="2083860" algn="l" defTabSz="1041931" rtl="0" eaLnBrk="1" latinLnBrk="0" hangingPunct="1">
        <a:defRPr sz="2100" kern="1200">
          <a:solidFill>
            <a:schemeClr val="tx1"/>
          </a:solidFill>
          <a:latin typeface="+mn-lt"/>
          <a:ea typeface="+mn-ea"/>
          <a:cs typeface="+mn-cs"/>
        </a:defRPr>
      </a:lvl5pPr>
      <a:lvl6pPr marL="2604827" algn="l" defTabSz="1041931" rtl="0" eaLnBrk="1" latinLnBrk="0" hangingPunct="1">
        <a:defRPr sz="2100" kern="1200">
          <a:solidFill>
            <a:schemeClr val="tx1"/>
          </a:solidFill>
          <a:latin typeface="+mn-lt"/>
          <a:ea typeface="+mn-ea"/>
          <a:cs typeface="+mn-cs"/>
        </a:defRPr>
      </a:lvl6pPr>
      <a:lvl7pPr marL="3125792" algn="l" defTabSz="1041931" rtl="0" eaLnBrk="1" latinLnBrk="0" hangingPunct="1">
        <a:defRPr sz="2100" kern="1200">
          <a:solidFill>
            <a:schemeClr val="tx1"/>
          </a:solidFill>
          <a:latin typeface="+mn-lt"/>
          <a:ea typeface="+mn-ea"/>
          <a:cs typeface="+mn-cs"/>
        </a:defRPr>
      </a:lvl7pPr>
      <a:lvl8pPr marL="3646756" algn="l" defTabSz="1041931" rtl="0" eaLnBrk="1" latinLnBrk="0" hangingPunct="1">
        <a:defRPr sz="2100" kern="1200">
          <a:solidFill>
            <a:schemeClr val="tx1"/>
          </a:solidFill>
          <a:latin typeface="+mn-lt"/>
          <a:ea typeface="+mn-ea"/>
          <a:cs typeface="+mn-cs"/>
        </a:defRPr>
      </a:lvl8pPr>
      <a:lvl9pPr marL="4167722" algn="l" defTabSz="104193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533400" y="2750844"/>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533400" y="6892878"/>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lvl1pPr>
              <a:defRPr sz="1600">
                <a:solidFill>
                  <a:schemeClr val="tx1"/>
                </a:solidFill>
                <a:latin typeface="Arial" charset="0"/>
              </a:defRPr>
            </a:lvl1pPr>
          </a:lstStyle>
          <a:p>
            <a:pPr defTabSz="1042050"/>
            <a:endParaRPr lang="en-GB">
              <a:solidFill>
                <a:srgbClr val="000000"/>
              </a:solidFill>
            </a:endParaRPr>
          </a:p>
        </p:txBody>
      </p:sp>
      <p:sp>
        <p:nvSpPr>
          <p:cNvPr id="15" name="Rectangle 14"/>
          <p:cNvSpPr/>
          <p:nvPr/>
        </p:nvSpPr>
        <p:spPr>
          <a:xfrm>
            <a:off x="0" y="0"/>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7" name="Rectangle 6"/>
          <p:cNvSpPr/>
          <p:nvPr/>
        </p:nvSpPr>
        <p:spPr>
          <a:xfrm>
            <a:off x="4972845" y="7350185"/>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5" y="285598"/>
            <a:ext cx="1676135" cy="11090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82835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xmlns:p14="http://schemas.microsoft.com/office/powerpoint/2010/main" id="1" dur="indefinite" restart="never" nodeType="tmRoot"/>
      </p:par>
    </p:tnLst>
  </p:timing>
  <p:hf sldNum="0" hdr="0" ftr="0" dt="0"/>
  <p:txStyles>
    <p:titleStyle>
      <a:lvl1pPr marL="408860" algn="l" rtl="0" eaLnBrk="1" fontAlgn="base" hangingPunct="1">
        <a:spcBef>
          <a:spcPct val="0"/>
        </a:spcBef>
        <a:spcAft>
          <a:spcPct val="0"/>
        </a:spcAft>
        <a:defRPr sz="3400" b="1">
          <a:solidFill>
            <a:srgbClr val="0F5494"/>
          </a:solidFill>
          <a:latin typeface="+mj-lt"/>
          <a:ea typeface="+mj-ea"/>
          <a:cs typeface="+mj-cs"/>
        </a:defRPr>
      </a:lvl1pPr>
      <a:lvl2pPr marL="408860" algn="l" rtl="0" eaLnBrk="1" fontAlgn="base" hangingPunct="1">
        <a:spcBef>
          <a:spcPct val="0"/>
        </a:spcBef>
        <a:spcAft>
          <a:spcPct val="0"/>
        </a:spcAft>
        <a:defRPr sz="3400" b="1">
          <a:solidFill>
            <a:srgbClr val="0F5494"/>
          </a:solidFill>
          <a:latin typeface="Verdana" pitchFamily="34" charset="0"/>
        </a:defRPr>
      </a:lvl2pPr>
      <a:lvl3pPr marL="408860" algn="l" rtl="0" eaLnBrk="1" fontAlgn="base" hangingPunct="1">
        <a:spcBef>
          <a:spcPct val="0"/>
        </a:spcBef>
        <a:spcAft>
          <a:spcPct val="0"/>
        </a:spcAft>
        <a:defRPr sz="3400" b="1">
          <a:solidFill>
            <a:srgbClr val="0F5494"/>
          </a:solidFill>
          <a:latin typeface="Verdana" pitchFamily="34" charset="0"/>
        </a:defRPr>
      </a:lvl3pPr>
      <a:lvl4pPr marL="408860" algn="l" rtl="0" eaLnBrk="1" fontAlgn="base" hangingPunct="1">
        <a:spcBef>
          <a:spcPct val="0"/>
        </a:spcBef>
        <a:spcAft>
          <a:spcPct val="0"/>
        </a:spcAft>
        <a:defRPr sz="3400" b="1">
          <a:solidFill>
            <a:srgbClr val="0F5494"/>
          </a:solidFill>
          <a:latin typeface="Verdana" pitchFamily="34" charset="0"/>
        </a:defRPr>
      </a:lvl4pPr>
      <a:lvl5pPr marL="408860" algn="l" rtl="0" eaLnBrk="1" fontAlgn="base" hangingPunct="1">
        <a:spcBef>
          <a:spcPct val="0"/>
        </a:spcBef>
        <a:spcAft>
          <a:spcPct val="0"/>
        </a:spcAft>
        <a:defRPr sz="3400" b="1">
          <a:solidFill>
            <a:srgbClr val="0F5494"/>
          </a:solidFill>
          <a:latin typeface="Verdana" pitchFamily="34" charset="0"/>
        </a:defRPr>
      </a:lvl5pPr>
      <a:lvl6pPr marL="929885" algn="l" rtl="0" eaLnBrk="1" fontAlgn="base" hangingPunct="1">
        <a:spcBef>
          <a:spcPct val="0"/>
        </a:spcBef>
        <a:spcAft>
          <a:spcPct val="0"/>
        </a:spcAft>
        <a:defRPr sz="3400" b="1">
          <a:solidFill>
            <a:srgbClr val="0F5494"/>
          </a:solidFill>
          <a:latin typeface="Verdana" pitchFamily="34" charset="0"/>
        </a:defRPr>
      </a:lvl6pPr>
      <a:lvl7pPr marL="1450910" algn="l" rtl="0" eaLnBrk="1" fontAlgn="base" hangingPunct="1">
        <a:spcBef>
          <a:spcPct val="0"/>
        </a:spcBef>
        <a:spcAft>
          <a:spcPct val="0"/>
        </a:spcAft>
        <a:defRPr sz="3400" b="1">
          <a:solidFill>
            <a:srgbClr val="0F5494"/>
          </a:solidFill>
          <a:latin typeface="Verdana" pitchFamily="34" charset="0"/>
        </a:defRPr>
      </a:lvl7pPr>
      <a:lvl8pPr marL="1971935" algn="l" rtl="0" eaLnBrk="1" fontAlgn="base" hangingPunct="1">
        <a:spcBef>
          <a:spcPct val="0"/>
        </a:spcBef>
        <a:spcAft>
          <a:spcPct val="0"/>
        </a:spcAft>
        <a:defRPr sz="3400" b="1">
          <a:solidFill>
            <a:srgbClr val="0F5494"/>
          </a:solidFill>
          <a:latin typeface="Verdana" pitchFamily="34" charset="0"/>
        </a:defRPr>
      </a:lvl8pPr>
      <a:lvl9pPr marL="2492960" algn="l" rtl="0" eaLnBrk="1" fontAlgn="base" hangingPunct="1">
        <a:spcBef>
          <a:spcPct val="0"/>
        </a:spcBef>
        <a:spcAft>
          <a:spcPct val="0"/>
        </a:spcAft>
        <a:defRPr sz="3400" b="1">
          <a:solidFill>
            <a:srgbClr val="0F5494"/>
          </a:solidFill>
          <a:latin typeface="Verdana" pitchFamily="34" charset="0"/>
        </a:defRPr>
      </a:lvl9pPr>
    </p:titleStyle>
    <p:bodyStyle>
      <a:lvl1pPr marL="390769" indent="-390769"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666" indent="-325641" algn="l" rtl="0" eaLnBrk="1" fontAlgn="base" hangingPunct="1">
        <a:spcBef>
          <a:spcPct val="20000"/>
        </a:spcBef>
        <a:spcAft>
          <a:spcPct val="0"/>
        </a:spcAft>
        <a:buClr>
          <a:srgbClr val="009FBA"/>
        </a:buClr>
        <a:buChar char="•"/>
        <a:defRPr sz="2300" b="1">
          <a:solidFill>
            <a:srgbClr val="0F5494"/>
          </a:solidFill>
          <a:latin typeface="+mn-lt"/>
        </a:defRPr>
      </a:lvl2pPr>
      <a:lvl3pPr marL="1302563" indent="-260513" algn="l" rtl="0" eaLnBrk="1" fontAlgn="base" hangingPunct="1">
        <a:spcBef>
          <a:spcPct val="20000"/>
        </a:spcBef>
        <a:spcAft>
          <a:spcPct val="0"/>
        </a:spcAft>
        <a:defRPr sz="1600">
          <a:solidFill>
            <a:srgbClr val="0F5494"/>
          </a:solidFill>
          <a:latin typeface="+mn-lt"/>
        </a:defRPr>
      </a:lvl3pPr>
      <a:lvl4pPr marL="1823588" indent="-260513" algn="l" rtl="0" eaLnBrk="1" fontAlgn="base" hangingPunct="1">
        <a:spcBef>
          <a:spcPct val="20000"/>
        </a:spcBef>
        <a:spcAft>
          <a:spcPct val="0"/>
        </a:spcAft>
        <a:buChar char="–"/>
        <a:defRPr sz="2300">
          <a:solidFill>
            <a:schemeClr val="tx1"/>
          </a:solidFill>
          <a:latin typeface="Arial" charset="0"/>
        </a:defRPr>
      </a:lvl4pPr>
      <a:lvl5pPr marL="2344613" indent="-260513" algn="l" rtl="0" eaLnBrk="1" fontAlgn="base" hangingPunct="1">
        <a:spcBef>
          <a:spcPct val="20000"/>
        </a:spcBef>
        <a:spcAft>
          <a:spcPct val="0"/>
        </a:spcAft>
        <a:buChar char="»"/>
        <a:defRPr sz="2300">
          <a:solidFill>
            <a:schemeClr val="tx1"/>
          </a:solidFill>
          <a:latin typeface="Arial" charset="0"/>
        </a:defRPr>
      </a:lvl5pPr>
      <a:lvl6pPr marL="2865638" indent="-260513" algn="l" rtl="0" eaLnBrk="1" fontAlgn="base" hangingPunct="1">
        <a:spcBef>
          <a:spcPct val="20000"/>
        </a:spcBef>
        <a:spcAft>
          <a:spcPct val="0"/>
        </a:spcAft>
        <a:buChar char="»"/>
        <a:defRPr sz="2300">
          <a:solidFill>
            <a:schemeClr val="tx1"/>
          </a:solidFill>
          <a:latin typeface="Arial" charset="0"/>
        </a:defRPr>
      </a:lvl6pPr>
      <a:lvl7pPr marL="3386663" indent="-260513" algn="l" rtl="0" eaLnBrk="1" fontAlgn="base" hangingPunct="1">
        <a:spcBef>
          <a:spcPct val="20000"/>
        </a:spcBef>
        <a:spcAft>
          <a:spcPct val="0"/>
        </a:spcAft>
        <a:buChar char="»"/>
        <a:defRPr sz="2300">
          <a:solidFill>
            <a:schemeClr val="tx1"/>
          </a:solidFill>
          <a:latin typeface="Arial" charset="0"/>
        </a:defRPr>
      </a:lvl7pPr>
      <a:lvl8pPr marL="3907688" indent="-260513" algn="l" rtl="0" eaLnBrk="1" fontAlgn="base" hangingPunct="1">
        <a:spcBef>
          <a:spcPct val="20000"/>
        </a:spcBef>
        <a:spcAft>
          <a:spcPct val="0"/>
        </a:spcAft>
        <a:buChar char="»"/>
        <a:defRPr sz="2300">
          <a:solidFill>
            <a:schemeClr val="tx1"/>
          </a:solidFill>
          <a:latin typeface="Arial" charset="0"/>
        </a:defRPr>
      </a:lvl8pPr>
      <a:lvl9pPr marL="4428714" indent="-26051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2050" rtl="0" eaLnBrk="1" latinLnBrk="0" hangingPunct="1">
        <a:defRPr sz="2100" kern="1200">
          <a:solidFill>
            <a:schemeClr val="tx1"/>
          </a:solidFill>
          <a:latin typeface="+mn-lt"/>
          <a:ea typeface="+mn-ea"/>
          <a:cs typeface="+mn-cs"/>
        </a:defRPr>
      </a:lvl1pPr>
      <a:lvl2pPr marL="521025" algn="l" defTabSz="1042050" rtl="0" eaLnBrk="1" latinLnBrk="0" hangingPunct="1">
        <a:defRPr sz="2100" kern="1200">
          <a:solidFill>
            <a:schemeClr val="tx1"/>
          </a:solidFill>
          <a:latin typeface="+mn-lt"/>
          <a:ea typeface="+mn-ea"/>
          <a:cs typeface="+mn-cs"/>
        </a:defRPr>
      </a:lvl2pPr>
      <a:lvl3pPr marL="1042050" algn="l" defTabSz="1042050" rtl="0" eaLnBrk="1" latinLnBrk="0" hangingPunct="1">
        <a:defRPr sz="2100" kern="1200">
          <a:solidFill>
            <a:schemeClr val="tx1"/>
          </a:solidFill>
          <a:latin typeface="+mn-lt"/>
          <a:ea typeface="+mn-ea"/>
          <a:cs typeface="+mn-cs"/>
        </a:defRPr>
      </a:lvl3pPr>
      <a:lvl4pPr marL="1563075" algn="l" defTabSz="1042050" rtl="0" eaLnBrk="1" latinLnBrk="0" hangingPunct="1">
        <a:defRPr sz="2100" kern="1200">
          <a:solidFill>
            <a:schemeClr val="tx1"/>
          </a:solidFill>
          <a:latin typeface="+mn-lt"/>
          <a:ea typeface="+mn-ea"/>
          <a:cs typeface="+mn-cs"/>
        </a:defRPr>
      </a:lvl4pPr>
      <a:lvl5pPr marL="2084100" algn="l" defTabSz="1042050" rtl="0" eaLnBrk="1" latinLnBrk="0" hangingPunct="1">
        <a:defRPr sz="2100" kern="1200">
          <a:solidFill>
            <a:schemeClr val="tx1"/>
          </a:solidFill>
          <a:latin typeface="+mn-lt"/>
          <a:ea typeface="+mn-ea"/>
          <a:cs typeface="+mn-cs"/>
        </a:defRPr>
      </a:lvl5pPr>
      <a:lvl6pPr marL="2605126" algn="l" defTabSz="1042050" rtl="0" eaLnBrk="1" latinLnBrk="0" hangingPunct="1">
        <a:defRPr sz="2100" kern="1200">
          <a:solidFill>
            <a:schemeClr val="tx1"/>
          </a:solidFill>
          <a:latin typeface="+mn-lt"/>
          <a:ea typeface="+mn-ea"/>
          <a:cs typeface="+mn-cs"/>
        </a:defRPr>
      </a:lvl6pPr>
      <a:lvl7pPr marL="3126151" algn="l" defTabSz="1042050" rtl="0" eaLnBrk="1" latinLnBrk="0" hangingPunct="1">
        <a:defRPr sz="2100" kern="1200">
          <a:solidFill>
            <a:schemeClr val="tx1"/>
          </a:solidFill>
          <a:latin typeface="+mn-lt"/>
          <a:ea typeface="+mn-ea"/>
          <a:cs typeface="+mn-cs"/>
        </a:defRPr>
      </a:lvl7pPr>
      <a:lvl8pPr marL="3647176" algn="l" defTabSz="1042050" rtl="0" eaLnBrk="1" latinLnBrk="0" hangingPunct="1">
        <a:defRPr sz="2100" kern="1200">
          <a:solidFill>
            <a:schemeClr val="tx1"/>
          </a:solidFill>
          <a:latin typeface="+mn-lt"/>
          <a:ea typeface="+mn-ea"/>
          <a:cs typeface="+mn-cs"/>
        </a:defRPr>
      </a:lvl8pPr>
      <a:lvl9pPr marL="4168201" algn="l" defTabSz="10420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gi.eu/haddock/" TargetMode="External"/><Relationship Id="rId4" Type="http://schemas.openxmlformats.org/officeDocument/2006/relationships/hyperlink" Target="http://chipster.csc.fi/index.shtml" TargetMode="External"/><Relationship Id="rId5" Type="http://schemas.openxmlformats.org/officeDocument/2006/relationships/hyperlink" Target="http://haddock.science.uu.nl/enmr/services/HADDOCK2.2/" TargetMode="External"/><Relationship Id="rId1" Type="http://schemas.openxmlformats.org/officeDocument/2006/relationships/slideLayout" Target="../slideLayouts/slideLayout1.xml"/><Relationship Id="rId2" Type="http://schemas.openxmlformats.org/officeDocument/2006/relationships/image" Target="../media/image7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s>
</file>

<file path=ppt/slides/_rels/slide13.xml.rels><?xml version="1.0" encoding="UTF-8" standalone="yes"?>
<Relationships xmlns="http://schemas.openxmlformats.org/package/2006/relationships"><Relationship Id="rId11" Type="http://schemas.openxmlformats.org/officeDocument/2006/relationships/image" Target="../media/image80.gif"/><Relationship Id="rId12" Type="http://schemas.openxmlformats.org/officeDocument/2006/relationships/image" Target="../media/image81.png"/><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77.gif"/><Relationship Id="rId9" Type="http://schemas.openxmlformats.org/officeDocument/2006/relationships/image" Target="../media/image78.png"/><Relationship Id="rId10" Type="http://schemas.openxmlformats.org/officeDocument/2006/relationships/image" Target="../media/image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hyperlink" Target="http://www.onedata.org/" TargetMode="External"/><Relationship Id="rId4" Type="http://schemas.openxmlformats.org/officeDocument/2006/relationships/image" Target="../media/image8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7.png"/></Relationships>
</file>

<file path=ppt/slides/_rels/slide26.xml.rels><?xml version="1.0" encoding="UTF-8" standalone="yes"?>
<Relationships xmlns="http://schemas.openxmlformats.org/package/2006/relationships"><Relationship Id="rId11" Type="http://schemas.openxmlformats.org/officeDocument/2006/relationships/image" Target="../media/image96.png"/><Relationship Id="rId12" Type="http://schemas.openxmlformats.org/officeDocument/2006/relationships/image" Target="../media/image97.png"/><Relationship Id="rId13" Type="http://schemas.openxmlformats.org/officeDocument/2006/relationships/image" Target="../media/image98.png"/><Relationship Id="rId14" Type="http://schemas.openxmlformats.org/officeDocument/2006/relationships/image" Target="../media/image99.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0" Type="http://schemas.openxmlformats.org/officeDocument/2006/relationships/image" Target="../media/image9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1.png"/><Relationship Id="rId3"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1" Type="http://schemas.openxmlformats.org/officeDocument/2006/relationships/slideLayout" Target="../slideLayouts/slideLayout3.xml"/><Relationship Id="rId2"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2.png"/><Relationship Id="rId5" Type="http://schemas.openxmlformats.org/officeDocument/2006/relationships/image" Target="../media/image106.png"/><Relationship Id="rId6" Type="http://schemas.openxmlformats.org/officeDocument/2006/relationships/image" Target="../media/image103.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1" Type="http://schemas.openxmlformats.org/officeDocument/2006/relationships/image" Target="../media/image115.png"/><Relationship Id="rId12" Type="http://schemas.openxmlformats.org/officeDocument/2006/relationships/image" Target="../media/image116.png"/><Relationship Id="rId13" Type="http://schemas.openxmlformats.org/officeDocument/2006/relationships/image" Target="../media/image117.png"/><Relationship Id="rId14" Type="http://schemas.openxmlformats.org/officeDocument/2006/relationships/image" Target="../media/image118.png"/><Relationship Id="rId15" Type="http://schemas.openxmlformats.org/officeDocument/2006/relationships/image" Target="../media/image119.png"/><Relationship Id="rId16" Type="http://schemas.openxmlformats.org/officeDocument/2006/relationships/image" Target="../media/image120.png"/><Relationship Id="rId17" Type="http://schemas.openxmlformats.org/officeDocument/2006/relationships/image" Target="../media/image121.png"/><Relationship Id="rId18" Type="http://schemas.openxmlformats.org/officeDocument/2006/relationships/image" Target="../media/image122.png"/><Relationship Id="rId19" Type="http://schemas.openxmlformats.org/officeDocument/2006/relationships/image" Target="../media/image123.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7.pn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7" Type="http://schemas.openxmlformats.org/officeDocument/2006/relationships/image" Target="../media/image111.gif"/><Relationship Id="rId8" Type="http://schemas.openxmlformats.org/officeDocument/2006/relationships/image" Target="../media/image112.jpeg"/><Relationship Id="rId9" Type="http://schemas.openxmlformats.org/officeDocument/2006/relationships/image" Target="../media/image113.jpeg"/><Relationship Id="rId10" Type="http://schemas.openxmlformats.org/officeDocument/2006/relationships/image" Target="../media/image114.gif"/></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1.png"/><Relationship Id="rId5" Type="http://schemas.microsoft.com/office/2007/relationships/hdphoto" Target="../media/hdphoto1.wdp"/><Relationship Id="rId6" Type="http://schemas.openxmlformats.org/officeDocument/2006/relationships/hyperlink" Target="http://operations-portal.egi.eu/vo/search"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4.png"/><Relationship Id="rId3" Type="http://schemas.openxmlformats.org/officeDocument/2006/relationships/image" Target="../media/image105.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image" Target="../media/image1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6.png"/></Relationships>
</file>

<file path=ppt/slides/_rels/slide45.xml.rels><?xml version="1.0" encoding="UTF-8" standalone="yes"?>
<Relationships xmlns="http://schemas.openxmlformats.org/package/2006/relationships"><Relationship Id="rId3" Type="http://schemas.openxmlformats.org/officeDocument/2006/relationships/hyperlink" Target="https://operations-portal.egi.eu/vo/search" TargetMode="External"/><Relationship Id="rId4" Type="http://schemas.openxmlformats.org/officeDocument/2006/relationships/hyperlink" Target="http://www.egi.eu" TargetMode="External"/><Relationship Id="rId5" Type="http://schemas.openxmlformats.org/officeDocument/2006/relationships/hyperlink" Target="http://appdb.egi.eu" TargetMode="External"/><Relationship Id="rId6" Type="http://schemas.openxmlformats.org/officeDocument/2006/relationships/hyperlink" Target="https://wiki.egi.eu/wiki/EGI_Webinar_Programme" TargetMode="External"/><Relationship Id="rId7" Type="http://schemas.openxmlformats.org/officeDocument/2006/relationships/hyperlink" Target="mailto:support@egi.eu" TargetMode="External"/><Relationship Id="rId1" Type="http://schemas.openxmlformats.org/officeDocument/2006/relationships/slideLayout" Target="../slideLayouts/slideLayout3.xml"/><Relationship Id="rId2" Type="http://schemas.openxmlformats.org/officeDocument/2006/relationships/hyperlink" Target="https://wiki.egi.eu/wiki/Federated_Cloud_user_suppor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27.png"/><Relationship Id="rId1" Type="http://schemas.openxmlformats.org/officeDocument/2006/relationships/slideLayout" Target="../slideLayouts/slideLayout1.xml"/><Relationship Id="rId2" Type="http://schemas.openxmlformats.org/officeDocument/2006/relationships/hyperlink" Target="http://www.egi.eu/" TargetMode="External"/></Relationships>
</file>

<file path=ppt/slides/_rels/slide5.xml.rels><?xml version="1.0" encoding="UTF-8" standalone="yes"?>
<Relationships xmlns="http://schemas.openxmlformats.org/package/2006/relationships"><Relationship Id="rId46" Type="http://schemas.openxmlformats.org/officeDocument/2006/relationships/image" Target="../media/image54.jpg"/><Relationship Id="rId47" Type="http://schemas.openxmlformats.org/officeDocument/2006/relationships/image" Target="../media/image55.jpg"/><Relationship Id="rId48" Type="http://schemas.openxmlformats.org/officeDocument/2006/relationships/image" Target="../media/image56.png"/><Relationship Id="rId20" Type="http://schemas.openxmlformats.org/officeDocument/2006/relationships/image" Target="../media/image28.jpg"/><Relationship Id="rId21" Type="http://schemas.openxmlformats.org/officeDocument/2006/relationships/image" Target="../media/image29.png"/><Relationship Id="rId22" Type="http://schemas.openxmlformats.org/officeDocument/2006/relationships/image" Target="../media/image30.jpg"/><Relationship Id="rId23" Type="http://schemas.openxmlformats.org/officeDocument/2006/relationships/image" Target="../media/image31.png"/><Relationship Id="rId24" Type="http://schemas.openxmlformats.org/officeDocument/2006/relationships/image" Target="../media/image32.jpg"/><Relationship Id="rId25" Type="http://schemas.openxmlformats.org/officeDocument/2006/relationships/image" Target="../media/image33.png"/><Relationship Id="rId26" Type="http://schemas.openxmlformats.org/officeDocument/2006/relationships/image" Target="../media/image34.jpg"/><Relationship Id="rId27" Type="http://schemas.openxmlformats.org/officeDocument/2006/relationships/image" Target="../media/image35.png"/><Relationship Id="rId28" Type="http://schemas.openxmlformats.org/officeDocument/2006/relationships/image" Target="../media/image36.jpg"/><Relationship Id="rId29"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30" Type="http://schemas.openxmlformats.org/officeDocument/2006/relationships/image" Target="../media/image38.jpg"/><Relationship Id="rId31" Type="http://schemas.openxmlformats.org/officeDocument/2006/relationships/image" Target="../media/image39.png"/><Relationship Id="rId32" Type="http://schemas.openxmlformats.org/officeDocument/2006/relationships/image" Target="../media/image40.png"/><Relationship Id="rId9" Type="http://schemas.openxmlformats.org/officeDocument/2006/relationships/image" Target="../media/image17.pn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jpg"/><Relationship Id="rId33" Type="http://schemas.openxmlformats.org/officeDocument/2006/relationships/image" Target="../media/image41.png"/><Relationship Id="rId34" Type="http://schemas.openxmlformats.org/officeDocument/2006/relationships/image" Target="../media/image42.jpg"/><Relationship Id="rId35" Type="http://schemas.openxmlformats.org/officeDocument/2006/relationships/image" Target="../media/image43.png"/><Relationship Id="rId36" Type="http://schemas.openxmlformats.org/officeDocument/2006/relationships/image" Target="../media/image44.jpg"/><Relationship Id="rId10" Type="http://schemas.openxmlformats.org/officeDocument/2006/relationships/image" Target="../media/image18.jpg"/><Relationship Id="rId11" Type="http://schemas.openxmlformats.org/officeDocument/2006/relationships/image" Target="../media/image19.png"/><Relationship Id="rId12" Type="http://schemas.openxmlformats.org/officeDocument/2006/relationships/image" Target="../media/image20.jpg"/><Relationship Id="rId13" Type="http://schemas.openxmlformats.org/officeDocument/2006/relationships/image" Target="../media/image21.png"/><Relationship Id="rId14" Type="http://schemas.openxmlformats.org/officeDocument/2006/relationships/image" Target="../media/image22.jpg"/><Relationship Id="rId15" Type="http://schemas.openxmlformats.org/officeDocument/2006/relationships/image" Target="../media/image23.png"/><Relationship Id="rId16" Type="http://schemas.openxmlformats.org/officeDocument/2006/relationships/image" Target="../media/image24.jpg"/><Relationship Id="rId17" Type="http://schemas.openxmlformats.org/officeDocument/2006/relationships/image" Target="../media/image25.png"/><Relationship Id="rId18" Type="http://schemas.openxmlformats.org/officeDocument/2006/relationships/image" Target="../media/image26.jpg"/><Relationship Id="rId19" Type="http://schemas.openxmlformats.org/officeDocument/2006/relationships/image" Target="../media/image27.png"/><Relationship Id="rId37" Type="http://schemas.openxmlformats.org/officeDocument/2006/relationships/image" Target="../media/image45.png"/><Relationship Id="rId38" Type="http://schemas.openxmlformats.org/officeDocument/2006/relationships/image" Target="../media/image46.png"/><Relationship Id="rId39" Type="http://schemas.openxmlformats.org/officeDocument/2006/relationships/image" Target="../media/image47.png"/><Relationship Id="rId40" Type="http://schemas.openxmlformats.org/officeDocument/2006/relationships/image" Target="../media/image48.jpeg"/><Relationship Id="rId41" Type="http://schemas.openxmlformats.org/officeDocument/2006/relationships/image" Target="../media/image49.png"/><Relationship Id="rId42" Type="http://schemas.openxmlformats.org/officeDocument/2006/relationships/image" Target="../media/image50.jpg"/><Relationship Id="rId43" Type="http://schemas.openxmlformats.org/officeDocument/2006/relationships/image" Target="../media/image51.png"/><Relationship Id="rId44" Type="http://schemas.openxmlformats.org/officeDocument/2006/relationships/image" Target="../media/image52.jpg"/><Relationship Id="rId45"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228600" y="6322273"/>
            <a:ext cx="11125200" cy="815128"/>
          </a:xfrm>
          <a:custGeom>
            <a:avLst/>
            <a:gdLst/>
            <a:ahLst/>
            <a:cxnLst/>
            <a:rect l="l" t="t" r="r" b="b"/>
            <a:pathLst>
              <a:path w="5543994" h="1848002">
                <a:moveTo>
                  <a:pt x="5436006" y="0"/>
                </a:moveTo>
                <a:lnTo>
                  <a:pt x="108000" y="0"/>
                </a:lnTo>
                <a:lnTo>
                  <a:pt x="108000" y="1848002"/>
                </a:lnTo>
                <a:lnTo>
                  <a:pt x="5436006" y="1848002"/>
                </a:lnTo>
                <a:lnTo>
                  <a:pt x="5436006" y="0"/>
                </a:lnTo>
                <a:close/>
              </a:path>
            </a:pathLst>
          </a:custGeom>
          <a:solidFill>
            <a:srgbClr val="0067B1"/>
          </a:solidFill>
        </p:spPr>
        <p:txBody>
          <a:bodyPr wrap="square" lIns="0" tIns="0" rIns="0" bIns="0" rtlCol="0">
            <a:noAutofit/>
          </a:bodyPr>
          <a:lstStyle/>
          <a:p>
            <a:pPr marL="12699">
              <a:lnSpc>
                <a:spcPct val="95825"/>
              </a:lnSpc>
              <a:spcBef>
                <a:spcPts val="669"/>
              </a:spcBef>
            </a:pPr>
            <a:r>
              <a:rPr lang="en-GB"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12699">
              <a:lnSpc>
                <a:spcPct val="95825"/>
              </a:lnSpc>
              <a:spcBef>
                <a:spcPts val="669"/>
              </a:spcBef>
            </a:pPr>
            <a:r>
              <a:rPr lang="en-GB" sz="2100" dirty="0">
                <a:solidFill>
                  <a:srgbClr val="FFFFFF"/>
                </a:solidFill>
                <a:latin typeface="Open Sans" panose="020B0606030504020204" pitchFamily="34" charset="0"/>
                <a:ea typeface="Open Sans" panose="020B0606030504020204" pitchFamily="34" charset="0"/>
                <a:cs typeface="Open Sans" panose="020B0606030504020204" pitchFamily="34" charset="0"/>
              </a:rPr>
              <a:t>     www.egi.eu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9144001" y="6322273"/>
            <a:ext cx="1447800" cy="1246928"/>
          </a:xfrm>
          <a:custGeom>
            <a:avLst/>
            <a:gdLst/>
            <a:ahLst/>
            <a:cxnLst/>
            <a:rect l="l" t="t" r="r" b="b"/>
            <a:pathLst>
              <a:path w="1353235" h="1353235">
                <a:moveTo>
                  <a:pt x="676617" y="1353235"/>
                </a:moveTo>
                <a:lnTo>
                  <a:pt x="732110" y="1350992"/>
                </a:lnTo>
                <a:lnTo>
                  <a:pt x="786368" y="1344379"/>
                </a:lnTo>
                <a:lnTo>
                  <a:pt x="839216" y="1333571"/>
                </a:lnTo>
                <a:lnTo>
                  <a:pt x="890481" y="1318741"/>
                </a:lnTo>
                <a:lnTo>
                  <a:pt x="939987" y="1300063"/>
                </a:lnTo>
                <a:lnTo>
                  <a:pt x="987562" y="1277712"/>
                </a:lnTo>
                <a:lnTo>
                  <a:pt x="1033030" y="1251862"/>
                </a:lnTo>
                <a:lnTo>
                  <a:pt x="1076219" y="1222687"/>
                </a:lnTo>
                <a:lnTo>
                  <a:pt x="1116953" y="1190361"/>
                </a:lnTo>
                <a:lnTo>
                  <a:pt x="1155058" y="1155058"/>
                </a:lnTo>
                <a:lnTo>
                  <a:pt x="1190361" y="1116953"/>
                </a:lnTo>
                <a:lnTo>
                  <a:pt x="1222687" y="1076219"/>
                </a:lnTo>
                <a:lnTo>
                  <a:pt x="1251862" y="1033030"/>
                </a:lnTo>
                <a:lnTo>
                  <a:pt x="1277712" y="987562"/>
                </a:lnTo>
                <a:lnTo>
                  <a:pt x="1300063" y="939987"/>
                </a:lnTo>
                <a:lnTo>
                  <a:pt x="1318741" y="890481"/>
                </a:lnTo>
                <a:lnTo>
                  <a:pt x="1333571" y="839216"/>
                </a:lnTo>
                <a:lnTo>
                  <a:pt x="1344379" y="786368"/>
                </a:lnTo>
                <a:lnTo>
                  <a:pt x="1350992" y="732110"/>
                </a:lnTo>
                <a:lnTo>
                  <a:pt x="1353235" y="676617"/>
                </a:lnTo>
                <a:lnTo>
                  <a:pt x="1350992" y="621124"/>
                </a:lnTo>
                <a:lnTo>
                  <a:pt x="1344379" y="566867"/>
                </a:lnTo>
                <a:lnTo>
                  <a:pt x="1333571" y="514019"/>
                </a:lnTo>
                <a:lnTo>
                  <a:pt x="1318741" y="462754"/>
                </a:lnTo>
                <a:lnTo>
                  <a:pt x="1300063" y="413248"/>
                </a:lnTo>
                <a:lnTo>
                  <a:pt x="1277712" y="365673"/>
                </a:lnTo>
                <a:lnTo>
                  <a:pt x="1251862" y="320204"/>
                </a:lnTo>
                <a:lnTo>
                  <a:pt x="1222687" y="277016"/>
                </a:lnTo>
                <a:lnTo>
                  <a:pt x="1190361" y="236282"/>
                </a:lnTo>
                <a:lnTo>
                  <a:pt x="1155058" y="198177"/>
                </a:lnTo>
                <a:lnTo>
                  <a:pt x="1116953" y="162874"/>
                </a:lnTo>
                <a:lnTo>
                  <a:pt x="1076219" y="130548"/>
                </a:lnTo>
                <a:lnTo>
                  <a:pt x="1033030" y="101373"/>
                </a:lnTo>
                <a:lnTo>
                  <a:pt x="987562" y="75523"/>
                </a:lnTo>
                <a:lnTo>
                  <a:pt x="939987" y="53172"/>
                </a:lnTo>
                <a:lnTo>
                  <a:pt x="890481" y="34494"/>
                </a:lnTo>
                <a:lnTo>
                  <a:pt x="839216" y="19664"/>
                </a:lnTo>
                <a:lnTo>
                  <a:pt x="786368" y="8855"/>
                </a:lnTo>
                <a:lnTo>
                  <a:pt x="732110" y="2242"/>
                </a:lnTo>
                <a:lnTo>
                  <a:pt x="676617" y="0"/>
                </a:lnTo>
                <a:lnTo>
                  <a:pt x="621124" y="2242"/>
                </a:lnTo>
                <a:lnTo>
                  <a:pt x="566867" y="8855"/>
                </a:lnTo>
                <a:lnTo>
                  <a:pt x="514019" y="19664"/>
                </a:lnTo>
                <a:lnTo>
                  <a:pt x="462754" y="34494"/>
                </a:lnTo>
                <a:lnTo>
                  <a:pt x="413248" y="53172"/>
                </a:lnTo>
                <a:lnTo>
                  <a:pt x="365673" y="75523"/>
                </a:lnTo>
                <a:lnTo>
                  <a:pt x="320204" y="101373"/>
                </a:lnTo>
                <a:lnTo>
                  <a:pt x="277016" y="130548"/>
                </a:lnTo>
                <a:lnTo>
                  <a:pt x="236282" y="162874"/>
                </a:lnTo>
                <a:lnTo>
                  <a:pt x="198177" y="198177"/>
                </a:lnTo>
                <a:lnTo>
                  <a:pt x="162874" y="236282"/>
                </a:lnTo>
                <a:lnTo>
                  <a:pt x="130548" y="277016"/>
                </a:lnTo>
                <a:lnTo>
                  <a:pt x="101373" y="320204"/>
                </a:lnTo>
                <a:lnTo>
                  <a:pt x="75523" y="365673"/>
                </a:lnTo>
                <a:lnTo>
                  <a:pt x="53172" y="413248"/>
                </a:lnTo>
                <a:lnTo>
                  <a:pt x="34494" y="462754"/>
                </a:lnTo>
                <a:lnTo>
                  <a:pt x="19664" y="514019"/>
                </a:lnTo>
                <a:lnTo>
                  <a:pt x="8855" y="566867"/>
                </a:lnTo>
                <a:lnTo>
                  <a:pt x="2242" y="621124"/>
                </a:lnTo>
                <a:lnTo>
                  <a:pt x="0" y="676617"/>
                </a:lnTo>
                <a:lnTo>
                  <a:pt x="2242" y="732110"/>
                </a:lnTo>
                <a:lnTo>
                  <a:pt x="8855" y="786368"/>
                </a:lnTo>
                <a:lnTo>
                  <a:pt x="19664" y="839216"/>
                </a:lnTo>
                <a:lnTo>
                  <a:pt x="34494" y="890481"/>
                </a:lnTo>
                <a:lnTo>
                  <a:pt x="53172" y="939987"/>
                </a:lnTo>
                <a:lnTo>
                  <a:pt x="75523" y="987562"/>
                </a:lnTo>
                <a:lnTo>
                  <a:pt x="101373" y="1033030"/>
                </a:lnTo>
                <a:lnTo>
                  <a:pt x="130548" y="1076219"/>
                </a:lnTo>
                <a:lnTo>
                  <a:pt x="162874" y="1116953"/>
                </a:lnTo>
                <a:lnTo>
                  <a:pt x="198177" y="1155058"/>
                </a:lnTo>
                <a:lnTo>
                  <a:pt x="236282" y="1190361"/>
                </a:lnTo>
                <a:lnTo>
                  <a:pt x="277016" y="1222687"/>
                </a:lnTo>
                <a:lnTo>
                  <a:pt x="320204" y="1251862"/>
                </a:lnTo>
                <a:lnTo>
                  <a:pt x="365673" y="1277712"/>
                </a:lnTo>
                <a:lnTo>
                  <a:pt x="413248" y="1300063"/>
                </a:lnTo>
                <a:lnTo>
                  <a:pt x="462754" y="1318741"/>
                </a:lnTo>
                <a:lnTo>
                  <a:pt x="514019" y="1333571"/>
                </a:lnTo>
                <a:lnTo>
                  <a:pt x="566867" y="1344379"/>
                </a:lnTo>
                <a:lnTo>
                  <a:pt x="621124" y="1350992"/>
                </a:lnTo>
                <a:lnTo>
                  <a:pt x="676617" y="1353235"/>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9891812" y="6527802"/>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a:off x="9756582" y="6529089"/>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9627052" y="6568669"/>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10135924" y="6637410"/>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9514168" y="6643442"/>
            <a:ext cx="81652"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10225075"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9427040" y="6747033"/>
            <a:ext cx="81603" cy="81976"/>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9372602" y="6871080"/>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p:nvPr/>
        </p:nvSpPr>
        <p:spPr>
          <a:xfrm>
            <a:off x="9885171" y="6624264"/>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9789469" y="6625177"/>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9697383" y="6653232"/>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9617571" y="6706225"/>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p:nvPr/>
        </p:nvSpPr>
        <p:spPr>
          <a:xfrm>
            <a:off x="9556123" y="6779657"/>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9517196"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9879938" y="6702891"/>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p:nvPr/>
        </p:nvSpPr>
        <p:spPr>
          <a:xfrm>
            <a:off x="9816130" y="6703530"/>
            <a:ext cx="38469" cy="38670"/>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p:nvPr/>
        </p:nvSpPr>
        <p:spPr>
          <a:xfrm>
            <a:off x="9941511" y="6720393"/>
            <a:ext cx="38728"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p:nvPr/>
        </p:nvSpPr>
        <p:spPr>
          <a:xfrm>
            <a:off x="9755084" y="6722203"/>
            <a:ext cx="38231"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9701510" y="6757558"/>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p:nvPr/>
        </p:nvSpPr>
        <p:spPr>
          <a:xfrm>
            <a:off x="10037572" y="6802867"/>
            <a:ext cx="38854" cy="38883"/>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065079" y="6860954"/>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p:nvPr/>
        </p:nvSpPr>
        <p:spPr>
          <a:xfrm>
            <a:off x="9875296" y="6760045"/>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p:nvPr/>
        </p:nvSpPr>
        <p:spPr>
          <a:xfrm>
            <a:off x="9913531" y="6771169"/>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38"/>
          <p:cNvSpPr/>
          <p:nvPr/>
        </p:nvSpPr>
        <p:spPr>
          <a:xfrm>
            <a:off x="9974634" y="6823611"/>
            <a:ext cx="28207"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p:nvPr/>
        </p:nvSpPr>
        <p:spPr>
          <a:xfrm>
            <a:off x="9734667" y="6825924"/>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p:nvPr/>
        </p:nvSpPr>
        <p:spPr>
          <a:xfrm>
            <a:off x="9991976" y="6860561"/>
            <a:ext cx="27585" cy="26186"/>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p:nvPr/>
        </p:nvSpPr>
        <p:spPr>
          <a:xfrm>
            <a:off x="9718741" y="6863198"/>
            <a:ext cx="27482" cy="26122"/>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p:nvPr/>
        </p:nvSpPr>
        <p:spPr>
          <a:xfrm>
            <a:off x="10161984" y="6861309"/>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0291431"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45"/>
          <p:cNvSpPr/>
          <p:nvPr/>
        </p:nvSpPr>
        <p:spPr>
          <a:xfrm>
            <a:off x="9372811" y="7006399"/>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9829766" y="7006399"/>
            <a:ext cx="420256"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p:nvPr/>
        </p:nvSpPr>
        <p:spPr>
          <a:xfrm>
            <a:off x="10280293" y="6855806"/>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p:nvPr/>
        </p:nvSpPr>
        <p:spPr>
          <a:xfrm>
            <a:off x="10021638"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9995422" y="6754714"/>
            <a:ext cx="38863" cy="38863"/>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p:nvPr/>
        </p:nvSpPr>
        <p:spPr>
          <a:xfrm>
            <a:off x="9660260" y="6806528"/>
            <a:ext cx="38863" cy="38863"/>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1"/>
          <p:cNvSpPr/>
          <p:nvPr/>
        </p:nvSpPr>
        <p:spPr>
          <a:xfrm>
            <a:off x="9949581"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9796501" y="6772316"/>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10291431" y="7006394"/>
            <a:ext cx="68046" cy="272237"/>
          </a:xfrm>
          <a:prstGeom prst="rect">
            <a:avLst/>
          </a:prstGeom>
        </p:spPr>
        <p:txBody>
          <a:bodyPr wrap="square" lIns="0" tIns="0" rIns="0" bIns="0" rtlCol="0">
            <a:noAutofit/>
          </a:bodyPr>
          <a:lstStyle/>
          <a:p>
            <a:pPr marL="25397">
              <a:lnSpc>
                <a:spcPts val="999"/>
              </a:lnSpc>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 y="1"/>
            <a:ext cx="10672176" cy="3799975"/>
          </a:xfrm>
          <a:prstGeom prst="rect">
            <a:avLst/>
          </a:prstGeom>
        </p:spPr>
      </p:pic>
      <p:sp>
        <p:nvSpPr>
          <p:cNvPr id="57" name="Rectangle 56"/>
          <p:cNvSpPr/>
          <p:nvPr/>
        </p:nvSpPr>
        <p:spPr>
          <a:xfrm>
            <a:off x="1371601" y="3937001"/>
            <a:ext cx="7696200" cy="2354481"/>
          </a:xfrm>
          <a:prstGeom prst="rect">
            <a:avLst/>
          </a:prstGeom>
        </p:spPr>
        <p:txBody>
          <a:bodyPr wrap="square" lIns="91429" tIns="45715" rIns="91429" bIns="45715">
            <a:spAutoFit/>
          </a:bodyPr>
          <a:lstStyle/>
          <a:p>
            <a:pPr algn="ct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b="1" dirty="0" smtClean="0">
                <a:latin typeface="Open Sans" panose="020B0606030504020204" pitchFamily="34" charset="0"/>
                <a:ea typeface="Open Sans" panose="020B0606030504020204" pitchFamily="34" charset="0"/>
                <a:cs typeface="Open Sans" panose="020B0606030504020204" pitchFamily="34" charset="0"/>
              </a:rPr>
              <a:t>Gergely Sipos </a:t>
            </a:r>
            <a:r>
              <a:rPr lang="en-GB" sz="2100" dirty="0" smtClean="0">
                <a:latin typeface="Open Sans" panose="020B0606030504020204" pitchFamily="34" charset="0"/>
                <a:ea typeface="Open Sans" panose="020B0606030504020204" pitchFamily="34" charset="0"/>
                <a:cs typeface="Open Sans" panose="020B0606030504020204" pitchFamily="34" charset="0"/>
              </a:rPr>
              <a:t>and </a:t>
            </a:r>
            <a:r>
              <a:rPr lang="en-GB" sz="2100" b="1" dirty="0" smtClean="0">
                <a:latin typeface="Open Sans" panose="020B0606030504020204" pitchFamily="34" charset="0"/>
                <a:ea typeface="Open Sans" panose="020B0606030504020204" pitchFamily="34" charset="0"/>
                <a:cs typeface="Open Sans" panose="020B0606030504020204" pitchFamily="34" charset="0"/>
              </a:rPr>
              <a:t>Giuseppe La </a:t>
            </a:r>
            <a:r>
              <a:rPr lang="en-GB" sz="2100" b="1" dirty="0" err="1" smtClean="0">
                <a:latin typeface="Open Sans" panose="020B0606030504020204" pitchFamily="34" charset="0"/>
                <a:ea typeface="Open Sans" panose="020B0606030504020204" pitchFamily="34" charset="0"/>
                <a:cs typeface="Open Sans" panose="020B0606030504020204" pitchFamily="34" charset="0"/>
              </a:rPr>
              <a:t>Rocca</a:t>
            </a:r>
            <a:endParaRPr lang="en-GB" sz="2100" b="1"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User Community Support Team</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a:latin typeface="Open Sans" panose="020B0606030504020204" pitchFamily="34" charset="0"/>
                <a:ea typeface="Open Sans" panose="020B0606030504020204" pitchFamily="34" charset="0"/>
                <a:cs typeface="Open Sans" panose="020B0606030504020204" pitchFamily="34" charset="0"/>
              </a:rPr>
              <a:t>EGI </a:t>
            </a:r>
            <a:r>
              <a:rPr lang="en-GB" sz="2100" dirty="0" smtClean="0">
                <a:latin typeface="Open Sans" panose="020B0606030504020204" pitchFamily="34" charset="0"/>
                <a:ea typeface="Open Sans" panose="020B0606030504020204" pitchFamily="34" charset="0"/>
                <a:cs typeface="Open Sans" panose="020B0606030504020204" pitchFamily="34" charset="0"/>
              </a:rPr>
              <a:t>Foundation</a:t>
            </a:r>
          </a:p>
          <a:p>
            <a:pPr algn="ctr">
              <a:buClr>
                <a:schemeClr val="tx2"/>
              </a:buClr>
            </a:pP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US" sz="2100" dirty="0" err="1" smtClean="0">
                <a:latin typeface="Open Sans" panose="020B0606030504020204" pitchFamily="34" charset="0"/>
                <a:ea typeface="Open Sans" panose="020B0606030504020204" pitchFamily="34" charset="0"/>
                <a:cs typeface="Open Sans" panose="020B0606030504020204" pitchFamily="34" charset="0"/>
              </a:rPr>
              <a:t>Kenet</a:t>
            </a:r>
            <a:r>
              <a:rPr lang="en-US" sz="2100" dirty="0" smtClean="0">
                <a:latin typeface="Open Sans" panose="020B0606030504020204" pitchFamily="34" charset="0"/>
                <a:ea typeface="Open Sans" panose="020B0606030504020204" pitchFamily="34" charset="0"/>
                <a:cs typeface="Open Sans" panose="020B0606030504020204" pitchFamily="34" charset="0"/>
              </a:rPr>
              <a:t> Research Infrastructures Workshop</a:t>
            </a:r>
            <a:endParaRPr lang="en-GB" sz="2100" dirty="0" smtClean="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1 December 2016</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959373" y="1625937"/>
            <a:ext cx="9022829" cy="1569660"/>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research</a:t>
            </a:r>
          </a:p>
          <a:p>
            <a:pPr algn="ct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in Europe</a:t>
            </a:r>
            <a:r>
              <a:rPr lang="mr-IN"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and beyond!</a:t>
            </a: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42" y="7213600"/>
            <a:ext cx="454859" cy="343203"/>
          </a:xfrm>
          <a:prstGeom prst="rect">
            <a:avLst/>
          </a:prstGeom>
        </p:spPr>
      </p:pic>
      <p:sp>
        <p:nvSpPr>
          <p:cNvPr id="54" name="TextBox 53"/>
          <p:cNvSpPr txBox="1"/>
          <p:nvPr/>
        </p:nvSpPr>
        <p:spPr>
          <a:xfrm>
            <a:off x="1959536" y="7389181"/>
            <a:ext cx="7712088" cy="146129"/>
          </a:xfrm>
          <a:prstGeom prst="rect">
            <a:avLst/>
          </a:prstGeom>
          <a:noFill/>
        </p:spPr>
        <p:txBody>
          <a:bodyPr wrap="square" lIns="22792" tIns="11397" rIns="22792" bIns="11397" rtlCol="0">
            <a:spAutoFit/>
          </a:bodyPr>
          <a:lstStyle/>
          <a:p>
            <a:r>
              <a:rPr lang="en-GB"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EGI-Engage project is co-funded by the European Union (EU) Horizon 2020 program under grant number 654142</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427" y="7245764"/>
            <a:ext cx="438974" cy="299468"/>
          </a:xfrm>
          <a:prstGeom prst="rect">
            <a:avLst/>
          </a:prstGeom>
        </p:spPr>
      </p:pic>
      <p:sp>
        <p:nvSpPr>
          <p:cNvPr id="56" name="Rectangle 55"/>
          <p:cNvSpPr/>
          <p:nvPr/>
        </p:nvSpPr>
        <p:spPr>
          <a:xfrm>
            <a:off x="2209800" y="6527800"/>
            <a:ext cx="6724918" cy="400110"/>
          </a:xfrm>
          <a:prstGeom prst="rect">
            <a:avLst/>
          </a:prstGeom>
        </p:spPr>
        <p:txBody>
          <a:bodyPr wrap="none">
            <a:spAutoFit/>
          </a:bodyPr>
          <a:lstStyle/>
          <a:p>
            <a:r>
              <a:rPr lang="en-US" sz="2000" dirty="0" smtClean="0">
                <a:solidFill>
                  <a:schemeClr val="bg1"/>
                </a:solidFill>
              </a:rPr>
              <a:t>Permalink to slides: https</a:t>
            </a:r>
            <a:r>
              <a:rPr lang="en-US" sz="2000" dirty="0">
                <a:solidFill>
                  <a:schemeClr val="bg1"/>
                </a:solidFill>
              </a:rPr>
              <a:t>://</a:t>
            </a:r>
            <a:r>
              <a:rPr lang="en-US" sz="2000" dirty="0" err="1">
                <a:solidFill>
                  <a:schemeClr val="bg1"/>
                </a:solidFill>
              </a:rPr>
              <a:t>documents.egi.eu</a:t>
            </a:r>
            <a:r>
              <a:rPr lang="en-US" sz="2000" dirty="0">
                <a:solidFill>
                  <a:schemeClr val="bg1"/>
                </a:solidFill>
              </a:rPr>
              <a:t>/document/2999</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a:t>
            </a:r>
            <a:r>
              <a:rPr lang="en-GB"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Catalogue</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
        <p:nvSpPr>
          <p:cNvPr id="3" name="Rectangle 2"/>
          <p:cNvSpPr/>
          <p:nvPr/>
        </p:nvSpPr>
        <p:spPr>
          <a:xfrm>
            <a:off x="7245326" y="198735"/>
            <a:ext cx="3498874" cy="461665"/>
          </a:xfrm>
          <a:prstGeom prst="rect">
            <a:avLst/>
          </a:prstGeom>
        </p:spPr>
        <p:txBody>
          <a:bodyPr wrap="none">
            <a:spAutoFit/>
          </a:bodyPr>
          <a:lstStyle/>
          <a:p>
            <a:r>
              <a:rPr lang="en-GB" sz="24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with </a:t>
            </a:r>
            <a:r>
              <a:rPr lang="en-GB"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New Developments</a:t>
            </a:r>
            <a:endParaRPr lang="en-US" sz="2400" dirty="0">
              <a:solidFill>
                <a:schemeClr val="accent6">
                  <a:lumMod val="75000"/>
                </a:schemeClr>
              </a:solidFill>
            </a:endParaRPr>
          </a:p>
        </p:txBody>
      </p:sp>
      <p:sp>
        <p:nvSpPr>
          <p:cNvPr id="5" name="Rectangle 4"/>
          <p:cNvSpPr/>
          <p:nvPr/>
        </p:nvSpPr>
        <p:spPr>
          <a:xfrm>
            <a:off x="7086600" y="3781623"/>
            <a:ext cx="3201893" cy="307777"/>
          </a:xfrm>
          <a:prstGeom prst="rect">
            <a:avLst/>
          </a:prstGeom>
        </p:spPr>
        <p:txBody>
          <a:bodyPr wrap="none">
            <a:spAutoFit/>
          </a:bodyPr>
          <a:lstStyle/>
          <a:p>
            <a:pPr algn="ctr"/>
            <a:r>
              <a:rPr lang="en-US" sz="1400" b="1" dirty="0" smtClean="0">
                <a:solidFill>
                  <a:srgbClr val="E46C0A"/>
                </a:solidFill>
              </a:rPr>
              <a:t>Open Data Platform (based on </a:t>
            </a:r>
            <a:r>
              <a:rPr lang="en-US" sz="1400" b="1" dirty="0" err="1" smtClean="0">
                <a:solidFill>
                  <a:srgbClr val="E46C0A"/>
                </a:solidFill>
              </a:rPr>
              <a:t>OneData</a:t>
            </a:r>
            <a:r>
              <a:rPr lang="en-US" sz="1400" b="1" dirty="0" smtClean="0">
                <a:solidFill>
                  <a:srgbClr val="E46C0A"/>
                </a:solidFill>
              </a:rPr>
              <a:t>)</a:t>
            </a:r>
            <a:endParaRPr lang="en-US" sz="1400" b="1" dirty="0">
              <a:solidFill>
                <a:srgbClr val="E46C0A"/>
              </a:solidFill>
            </a:endParaRPr>
          </a:p>
        </p:txBody>
      </p:sp>
      <p:sp>
        <p:nvSpPr>
          <p:cNvPr id="6" name="Rectangle 5"/>
          <p:cNvSpPr/>
          <p:nvPr/>
        </p:nvSpPr>
        <p:spPr>
          <a:xfrm>
            <a:off x="7145938" y="4952424"/>
            <a:ext cx="1714056" cy="307777"/>
          </a:xfrm>
          <a:prstGeom prst="rect">
            <a:avLst/>
          </a:prstGeom>
        </p:spPr>
        <p:txBody>
          <a:bodyPr wrap="none">
            <a:spAutoFit/>
          </a:bodyPr>
          <a:lstStyle/>
          <a:p>
            <a:pPr algn="ctr"/>
            <a:r>
              <a:rPr lang="en-US" sz="1400" b="1" dirty="0">
                <a:solidFill>
                  <a:srgbClr val="E46C0A"/>
                </a:solidFill>
              </a:rPr>
              <a:t>Content Distribution</a:t>
            </a:r>
          </a:p>
        </p:txBody>
      </p:sp>
      <p:sp>
        <p:nvSpPr>
          <p:cNvPr id="26" name="Rectangle 25"/>
          <p:cNvSpPr/>
          <p:nvPr/>
        </p:nvSpPr>
        <p:spPr>
          <a:xfrm>
            <a:off x="7162800" y="4394200"/>
            <a:ext cx="843287" cy="307777"/>
          </a:xfrm>
          <a:prstGeom prst="rect">
            <a:avLst/>
          </a:prstGeom>
        </p:spPr>
        <p:txBody>
          <a:bodyPr wrap="none">
            <a:spAutoFit/>
          </a:bodyPr>
          <a:lstStyle/>
          <a:p>
            <a:pPr algn="ctr"/>
            <a:r>
              <a:rPr lang="en-US" sz="1400" b="1" dirty="0" err="1" smtClean="0">
                <a:solidFill>
                  <a:srgbClr val="E46C0A"/>
                </a:solidFill>
              </a:rPr>
              <a:t>DataHub</a:t>
            </a:r>
            <a:endParaRPr lang="en-US" sz="1400" b="1" dirty="0">
              <a:solidFill>
                <a:srgbClr val="E46C0A"/>
              </a:solidFill>
            </a:endParaRPr>
          </a:p>
        </p:txBody>
      </p:sp>
      <p:sp>
        <p:nvSpPr>
          <p:cNvPr id="7" name="Rectangle 6"/>
          <p:cNvSpPr/>
          <p:nvPr/>
        </p:nvSpPr>
        <p:spPr>
          <a:xfrm>
            <a:off x="7239000" y="4013200"/>
            <a:ext cx="3429000" cy="461665"/>
          </a:xfrm>
          <a:prstGeom prst="rect">
            <a:avLst/>
          </a:prstGeom>
        </p:spPr>
        <p:txBody>
          <a:bodyPr wrap="square">
            <a:spAutoFit/>
          </a:bodyPr>
          <a:lstStyle/>
          <a:p>
            <a:r>
              <a:rPr lang="en-US" sz="1200" dirty="0">
                <a:solidFill>
                  <a:srgbClr val="E46C0A"/>
                </a:solidFill>
              </a:rPr>
              <a:t>Share, discover, and process data federated </a:t>
            </a:r>
            <a:r>
              <a:rPr lang="en-US" sz="1200" dirty="0" smtClean="0">
                <a:solidFill>
                  <a:srgbClr val="E46C0A"/>
                </a:solidFill>
              </a:rPr>
              <a:t/>
            </a:r>
            <a:br>
              <a:rPr lang="en-US" sz="1200" dirty="0" smtClean="0">
                <a:solidFill>
                  <a:srgbClr val="E46C0A"/>
                </a:solidFill>
              </a:rPr>
            </a:br>
            <a:r>
              <a:rPr lang="en-US" sz="1200" dirty="0" smtClean="0">
                <a:solidFill>
                  <a:srgbClr val="E46C0A"/>
                </a:solidFill>
              </a:rPr>
              <a:t>from </a:t>
            </a:r>
            <a:r>
              <a:rPr lang="en-US" sz="1200" dirty="0">
                <a:solidFill>
                  <a:srgbClr val="E46C0A"/>
                </a:solidFill>
              </a:rPr>
              <a:t>different sources</a:t>
            </a:r>
          </a:p>
        </p:txBody>
      </p:sp>
      <p:sp>
        <p:nvSpPr>
          <p:cNvPr id="8" name="Rectangle 7"/>
          <p:cNvSpPr/>
          <p:nvPr/>
        </p:nvSpPr>
        <p:spPr>
          <a:xfrm>
            <a:off x="7222138" y="5184001"/>
            <a:ext cx="2531462" cy="276999"/>
          </a:xfrm>
          <a:prstGeom prst="rect">
            <a:avLst/>
          </a:prstGeom>
        </p:spPr>
        <p:txBody>
          <a:bodyPr wrap="none">
            <a:spAutoFit/>
          </a:bodyPr>
          <a:lstStyle/>
          <a:p>
            <a:r>
              <a:rPr lang="en-US" sz="1200" dirty="0">
                <a:solidFill>
                  <a:srgbClr val="E46C0A"/>
                </a:solidFill>
              </a:rPr>
              <a:t>Deliver data in the most efficient way</a:t>
            </a:r>
          </a:p>
        </p:txBody>
      </p:sp>
      <p:sp>
        <p:nvSpPr>
          <p:cNvPr id="9" name="Rectangle 8"/>
          <p:cNvSpPr/>
          <p:nvPr/>
        </p:nvSpPr>
        <p:spPr>
          <a:xfrm>
            <a:off x="7222138" y="4650601"/>
            <a:ext cx="2531462" cy="276999"/>
          </a:xfrm>
          <a:prstGeom prst="rect">
            <a:avLst/>
          </a:prstGeom>
        </p:spPr>
        <p:txBody>
          <a:bodyPr wrap="none">
            <a:spAutoFit/>
          </a:bodyPr>
          <a:lstStyle/>
          <a:p>
            <a:r>
              <a:rPr lang="en-US" sz="1200" dirty="0">
                <a:solidFill>
                  <a:srgbClr val="E46C0A"/>
                </a:solidFill>
              </a:rPr>
              <a:t>Access key scientific datasets </a:t>
            </a:r>
            <a:r>
              <a:rPr lang="en-US" sz="1200" dirty="0" err="1">
                <a:solidFill>
                  <a:srgbClr val="E46C0A"/>
                </a:solidFill>
              </a:rPr>
              <a:t>scalably</a:t>
            </a:r>
            <a:endParaRPr lang="en-US" sz="1200" dirty="0">
              <a:solidFill>
                <a:srgbClr val="E46C0A"/>
              </a:solidFill>
            </a:endParaRPr>
          </a:p>
        </p:txBody>
      </p:sp>
      <p:sp>
        <p:nvSpPr>
          <p:cNvPr id="12" name="Rounded Rectangle 11"/>
          <p:cNvSpPr/>
          <p:nvPr/>
        </p:nvSpPr>
        <p:spPr>
          <a:xfrm>
            <a:off x="7010400" y="3403600"/>
            <a:ext cx="3276600" cy="11430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1</a:t>
            </a:r>
            <a:endParaRPr lang="en-US" dirty="0">
              <a:solidFill>
                <a:schemeClr val="accent3">
                  <a:lumMod val="75000"/>
                </a:schemeClr>
              </a:solidFill>
            </a:endParaRPr>
          </a:p>
        </p:txBody>
      </p:sp>
      <p:sp>
        <p:nvSpPr>
          <p:cNvPr id="32" name="Rounded Rectangle 31"/>
          <p:cNvSpPr/>
          <p:nvPr/>
        </p:nvSpPr>
        <p:spPr>
          <a:xfrm>
            <a:off x="1600200" y="1117600"/>
            <a:ext cx="6248400" cy="8382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2</a:t>
            </a:r>
            <a:endParaRPr lang="en-US" dirty="0">
              <a:solidFill>
                <a:schemeClr val="accent3">
                  <a:lumMod val="75000"/>
                </a:schemeClr>
              </a:solidFill>
            </a:endParaRPr>
          </a:p>
        </p:txBody>
      </p:sp>
    </p:spTree>
    <p:extLst>
      <p:ext uri="{BB962C8B-B14F-4D97-AF65-F5344CB8AC3E}">
        <p14:creationId xmlns:p14="http://schemas.microsoft.com/office/powerpoint/2010/main" val="1899167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5617186" y="287678"/>
            <a:ext cx="0" cy="910805"/>
          </a:xfrm>
          <a:custGeom>
            <a:avLst/>
            <a:gdLst/>
            <a:ahLst/>
            <a:cxnLst/>
            <a:rect l="l" t="t" r="r" b="b"/>
            <a:pathLst>
              <a:path h="910805">
                <a:moveTo>
                  <a:pt x="0" y="910805"/>
                </a:moveTo>
                <a:lnTo>
                  <a:pt x="0" y="0"/>
                </a:lnTo>
                <a:lnTo>
                  <a:pt x="0" y="910805"/>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p:cNvGrpSpPr/>
          <p:nvPr/>
        </p:nvGrpSpPr>
        <p:grpSpPr>
          <a:xfrm>
            <a:off x="670181" y="374360"/>
            <a:ext cx="9417947" cy="954719"/>
            <a:chOff x="0" y="3527723"/>
            <a:chExt cx="6409407" cy="954719"/>
          </a:xfrm>
        </p:grpSpPr>
        <p:sp>
          <p:nvSpPr>
            <p:cNvPr id="29" name="Rounded Rectangle 28"/>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115">
                <a:lnSpc>
                  <a:spcPct val="90000"/>
                </a:lnSpc>
                <a:spcBef>
                  <a:spcPct val="0"/>
                </a:spcBef>
                <a:spcAft>
                  <a:spcPct val="35000"/>
                </a:spcAft>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Rectangle 30"/>
          <p:cNvSpPr/>
          <p:nvPr/>
        </p:nvSpPr>
        <p:spPr>
          <a:xfrm>
            <a:off x="1040622" y="579937"/>
            <a:ext cx="9417947" cy="523345"/>
          </a:xfrm>
          <a:prstGeom prst="rect">
            <a:avLst/>
          </a:prstGeom>
        </p:spPr>
        <p:txBody>
          <a:bodyPr wrap="square" lIns="91419" tIns="45709" rIns="91419" bIns="45709">
            <a:spAutoFit/>
          </a:bodyPr>
          <a:lstStyle/>
          <a:p>
            <a:pPr marL="192023" marR="878509" algn="ctr">
              <a:lnSpc>
                <a:spcPct val="100041"/>
              </a:lnSpc>
            </a:pPr>
            <a:r>
              <a:rPr lang="en-GB" sz="28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Example: Powered </a:t>
            </a:r>
            <a:r>
              <a:rPr lang="en-GB" sz="28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by High-Throughput Compute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70" y="2032000"/>
            <a:ext cx="3739716" cy="2895600"/>
          </a:xfrm>
          <a:prstGeom prst="rect">
            <a:avLst/>
          </a:prstGeom>
        </p:spPr>
      </p:pic>
      <p:sp>
        <p:nvSpPr>
          <p:cNvPr id="10" name="TextBox 9"/>
          <p:cNvSpPr txBox="1"/>
          <p:nvPr/>
        </p:nvSpPr>
        <p:spPr>
          <a:xfrm>
            <a:off x="4272099" y="1803401"/>
            <a:ext cx="6395901" cy="5420385"/>
          </a:xfrm>
          <a:prstGeom prst="rect">
            <a:avLst/>
          </a:prstGeom>
          <a:noFill/>
        </p:spPr>
        <p:txBody>
          <a:bodyPr wrap="square" lIns="91419" tIns="45709" rIns="91419" bIns="45709" rtlCol="0">
            <a:spAutoFit/>
          </a:bodyPr>
          <a:lstStyle/>
          <a:p>
            <a:pPr algn="ctr">
              <a:lnSpc>
                <a:spcPct val="114000"/>
              </a:lnSpc>
              <a:spcBef>
                <a:spcPts val="684"/>
              </a:spcBef>
            </a:pPr>
            <a:r>
              <a:rPr lang="en-GB" sz="2700" dirty="0">
                <a:latin typeface="Open Sans Semibold" panose="020B0706030804020204" pitchFamily="34" charset="0"/>
                <a:ea typeface="Open Sans Semibold" panose="020B0706030804020204" pitchFamily="34" charset="0"/>
                <a:cs typeface="Open Sans Semibold" panose="020B0706030804020204" pitchFamily="34" charset="0"/>
              </a:rPr>
              <a:t>     HADDOCK</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A web portal offering tools for structural biologists</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Used to model the structure of proteins and other molecules. </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So far, HADDOCK processed + 130,000 submissions from over 7,500 scientists. </a:t>
            </a:r>
          </a:p>
        </p:txBody>
      </p:sp>
      <p:sp>
        <p:nvSpPr>
          <p:cNvPr id="9" name="TextBox 8"/>
          <p:cNvSpPr txBox="1"/>
          <p:nvPr/>
        </p:nvSpPr>
        <p:spPr>
          <a:xfrm>
            <a:off x="381000" y="4910245"/>
            <a:ext cx="3891099" cy="474556"/>
          </a:xfrm>
          <a:prstGeom prst="rect">
            <a:avLst/>
          </a:prstGeom>
          <a:noFill/>
        </p:spPr>
        <p:txBody>
          <a:bodyPr wrap="square" lIns="104192" tIns="52097" rIns="104192" bIns="52097" rtlCol="0">
            <a:spAutoFit/>
          </a:bodyPr>
          <a:lstStyle/>
          <a:p>
            <a:r>
              <a:rPr lang="en-GB" sz="2400" i="1" dirty="0">
                <a:latin typeface="Open Sans" panose="020B0606030504020204" pitchFamily="34" charset="0"/>
                <a:ea typeface="Open Sans" panose="020B0606030504020204" pitchFamily="34" charset="0"/>
                <a:cs typeface="Open Sans" panose="020B0606030504020204" pitchFamily="34" charset="0"/>
                <a:hlinkClick r:id="rId3"/>
              </a:rPr>
              <a:t>Read more..</a:t>
            </a:r>
            <a:r>
              <a:rPr lang="en-GB" sz="2400" i="1" dirty="0">
                <a:latin typeface="Open Sans" panose="020B0606030504020204" pitchFamily="34" charset="0"/>
                <a:ea typeface="Open Sans" panose="020B0606030504020204" pitchFamily="34" charset="0"/>
                <a:cs typeface="Open Sans" panose="020B0606030504020204" pitchFamily="34" charset="0"/>
                <a:hlinkClick r:id="rId4"/>
              </a:rPr>
              <a:t>.</a:t>
            </a:r>
            <a:endParaRPr lang="en-GB" sz="2400" dirty="0"/>
          </a:p>
        </p:txBody>
      </p:sp>
      <p:sp>
        <p:nvSpPr>
          <p:cNvPr id="3" name="Rectangle 2"/>
          <p:cNvSpPr/>
          <p:nvPr/>
        </p:nvSpPr>
        <p:spPr>
          <a:xfrm>
            <a:off x="609600" y="1422400"/>
            <a:ext cx="7010400" cy="400110"/>
          </a:xfrm>
          <a:prstGeom prst="rect">
            <a:avLst/>
          </a:prstGeom>
        </p:spPr>
        <p:txBody>
          <a:bodyPr wrap="square">
            <a:spAutoFit/>
          </a:bodyPr>
          <a:lstStyle/>
          <a:p>
            <a:r>
              <a:rPr lang="en-US" sz="2000" dirty="0">
                <a:hlinkClick r:id="rId5"/>
              </a:rPr>
              <a:t>http://haddock.science.uu.nl/enmr/services/HADDOCK2.2</a:t>
            </a:r>
            <a:r>
              <a:rPr lang="en-US" sz="2000" dirty="0" smtClean="0">
                <a:hlinkClick r:id="rId5"/>
              </a:rPr>
              <a:t>/</a:t>
            </a:r>
            <a:r>
              <a:rPr lang="en-US" sz="2000" dirty="0" smtClean="0"/>
              <a:t> </a:t>
            </a:r>
            <a:endParaRPr lang="en-US" sz="2000" dirty="0"/>
          </a:p>
        </p:txBody>
      </p:sp>
    </p:spTree>
    <p:extLst>
      <p:ext uri="{BB962C8B-B14F-4D97-AF65-F5344CB8AC3E}">
        <p14:creationId xmlns:p14="http://schemas.microsoft.com/office/powerpoint/2010/main" val="36258506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17"/>
            <a:ext cx="9144000" cy="1261533"/>
          </a:xfrm>
          <a:noFill/>
          <a:ln>
            <a:noFill/>
          </a:ln>
        </p:spPr>
        <p:txBody>
          <a:bodyPr vert="horz" wrap="square" lIns="104205" tIns="52103" rIns="104205" bIns="52103" numCol="1" anchor="ctr" anchorCtr="0" compatLnSpc="1">
            <a:prstTxWarp prst="textNoShape">
              <a:avLst/>
            </a:prstTxWarp>
            <a:normAutofit fontScale="90000"/>
          </a:bodyPr>
          <a:lstStyle/>
          <a:p>
            <a:pPr algn="l" defTabSz="521025" eaLnBrk="0" fontAlgn="base" hangingPunct="0">
              <a:spcAft>
                <a:spcPct val="0"/>
              </a:spcAft>
            </a:pPr>
            <a:r>
              <a:rPr lang="en-US" sz="4100" dirty="0" smtClean="0">
                <a:solidFill>
                  <a:srgbClr val="1F497D"/>
                </a:solidFill>
                <a:latin typeface="Calibri" charset="0"/>
                <a:ea typeface="ヒラギノ角ゴ Pro W3" charset="0"/>
                <a:cs typeface="Arial" charset="0"/>
              </a:rPr>
              <a:t>WeNMR0 HADDOCK  </a:t>
            </a:r>
            <a:r>
              <a:rPr lang="en-US" sz="4100" dirty="0">
                <a:solidFill>
                  <a:srgbClr val="1F497D"/>
                </a:solidFill>
                <a:latin typeface="Calibri" charset="0"/>
                <a:ea typeface="ヒラギノ角ゴ Pro W3" charset="0"/>
                <a:cs typeface="Arial" charset="0"/>
              </a:rPr>
              <a:t>relies on EGI resources</a:t>
            </a:r>
          </a:p>
        </p:txBody>
      </p:sp>
      <p:sp>
        <p:nvSpPr>
          <p:cNvPr id="3" name="Content Placeholder 2"/>
          <p:cNvSpPr>
            <a:spLocks noGrp="1"/>
          </p:cNvSpPr>
          <p:nvPr>
            <p:ph idx="1"/>
          </p:nvPr>
        </p:nvSpPr>
        <p:spPr>
          <a:xfrm>
            <a:off x="1166808" y="1904020"/>
            <a:ext cx="8509039" cy="4807728"/>
          </a:xfrm>
        </p:spPr>
        <p:txBody>
          <a:bodyPr>
            <a:noAutofit/>
          </a:bodyPr>
          <a:lstStyle/>
          <a:p>
            <a:pPr>
              <a:spcBef>
                <a:spcPts val="456"/>
              </a:spcBef>
              <a:buFont typeface="Wingdings" charset="2"/>
              <a:buChar char="§"/>
            </a:pPr>
            <a:endParaRPr lang="en-US" sz="2300" dirty="0">
              <a:solidFill>
                <a:srgbClr val="1F497D"/>
              </a:solidFill>
              <a:latin typeface="Calibri"/>
              <a:cs typeface="Calibri"/>
            </a:endParaRPr>
          </a:p>
          <a:p>
            <a:pPr lvl="1">
              <a:spcBef>
                <a:spcPts val="456"/>
              </a:spcBef>
              <a:buFont typeface="Wingdings" charset="2"/>
              <a:buChar char="§"/>
            </a:pPr>
            <a:endParaRPr lang="en-US" sz="2100" dirty="0">
              <a:solidFill>
                <a:srgbClr val="1F497D"/>
              </a:solidFill>
              <a:latin typeface="Calibri"/>
              <a:cs typeface="Calibri"/>
            </a:endParaRPr>
          </a:p>
        </p:txBody>
      </p:sp>
      <p:sp>
        <p:nvSpPr>
          <p:cNvPr id="10" name="Text Box 6"/>
          <p:cNvSpPr txBox="1">
            <a:spLocks noChangeArrowheads="1"/>
          </p:cNvSpPr>
          <p:nvPr/>
        </p:nvSpPr>
        <p:spPr bwMode="auto">
          <a:xfrm>
            <a:off x="1651117" y="6113464"/>
            <a:ext cx="802473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02564" tIns="53333" rIns="102564" bIns="53333">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ClrTx/>
            </a:pPr>
            <a:r>
              <a:rPr lang="en-US" altLang="it-IT" sz="2300" b="1" dirty="0">
                <a:solidFill>
                  <a:schemeClr val="tx1">
                    <a:lumMod val="75000"/>
                    <a:lumOff val="25000"/>
                  </a:schemeClr>
                </a:solidFill>
                <a:latin typeface="Calibri"/>
                <a:ea typeface="Verdana" pitchFamily="34" charset="0"/>
                <a:cs typeface="Calibri"/>
              </a:rPr>
              <a:t>World-wide: &gt; 120’000 CPU cores </a:t>
            </a:r>
            <a:r>
              <a:rPr lang="en-US" altLang="it-IT" sz="2100" b="1" dirty="0">
                <a:solidFill>
                  <a:schemeClr val="tx1">
                    <a:lumMod val="75000"/>
                    <a:lumOff val="25000"/>
                  </a:schemeClr>
                </a:solidFill>
                <a:latin typeface="Calibri"/>
                <a:ea typeface="Verdana" pitchFamily="34" charset="0"/>
                <a:cs typeface="Calibri"/>
              </a:rPr>
              <a:t>from</a:t>
            </a:r>
            <a:r>
              <a:rPr lang="en-US" altLang="it-IT" sz="2300" b="1" dirty="0">
                <a:solidFill>
                  <a:schemeClr val="tx1">
                    <a:lumMod val="75000"/>
                    <a:lumOff val="25000"/>
                  </a:schemeClr>
                </a:solidFill>
                <a:latin typeface="Calibri"/>
                <a:ea typeface="Verdana" pitchFamily="34" charset="0"/>
                <a:cs typeface="Calibri"/>
              </a:rPr>
              <a:t> 41 sites (EGI &amp; </a:t>
            </a:r>
            <a:r>
              <a:rPr lang="en-US" altLang="it-IT" sz="2300" b="1">
                <a:solidFill>
                  <a:schemeClr val="tx1">
                    <a:lumMod val="75000"/>
                    <a:lumOff val="25000"/>
                  </a:schemeClr>
                </a:solidFill>
                <a:latin typeface="Calibri"/>
                <a:ea typeface="Verdana" pitchFamily="34" charset="0"/>
                <a:cs typeface="Calibri"/>
              </a:rPr>
              <a:t>OSG)</a:t>
            </a:r>
            <a:endParaRPr lang="en-US" altLang="it-IT" sz="2300" dirty="0">
              <a:solidFill>
                <a:schemeClr val="tx1">
                  <a:lumMod val="75000"/>
                  <a:lumOff val="25000"/>
                </a:schemeClr>
              </a:solidFill>
              <a:latin typeface="Calibri"/>
              <a:ea typeface="Verdana" pitchFamily="34" charset="0"/>
              <a:cs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4123" y="1740418"/>
            <a:ext cx="7974409" cy="40129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71935" y="2641600"/>
            <a:ext cx="1890465" cy="1981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HADDOCK Portal</a:t>
            </a:r>
            <a:endParaRPr lang="en-GB" sz="2800" b="1" dirty="0"/>
          </a:p>
        </p:txBody>
      </p:sp>
      <p:sp>
        <p:nvSpPr>
          <p:cNvPr id="8" name="Rounded Rectangle 7"/>
          <p:cNvSpPr/>
          <p:nvPr/>
        </p:nvSpPr>
        <p:spPr>
          <a:xfrm>
            <a:off x="6781800" y="3175000"/>
            <a:ext cx="1800200"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EGI Clusters </a:t>
            </a:r>
            <a:br>
              <a:rPr lang="en-GB" dirty="0" smtClean="0">
                <a:solidFill>
                  <a:schemeClr val="tx1"/>
                </a:solidFill>
              </a:rPr>
            </a:br>
            <a:r>
              <a:rPr lang="en-GB" dirty="0" smtClean="0">
                <a:solidFill>
                  <a:schemeClr val="tx1"/>
                </a:solidFill>
              </a:rPr>
              <a:t>(CPU and GPU)</a:t>
            </a:r>
            <a:endParaRPr lang="en-GB" dirty="0">
              <a:solidFill>
                <a:schemeClr val="tx1"/>
              </a:solidFill>
            </a:endParaRPr>
          </a:p>
        </p:txBody>
      </p:sp>
      <p:sp>
        <p:nvSpPr>
          <p:cNvPr id="12" name="Rounded Rectangle 11"/>
          <p:cNvSpPr/>
          <p:nvPr/>
        </p:nvSpPr>
        <p:spPr>
          <a:xfrm>
            <a:off x="3886200" y="2794000"/>
            <a:ext cx="2099303" cy="17524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Workload </a:t>
            </a:r>
            <a:br>
              <a:rPr lang="en-GB" sz="2400" dirty="0" smtClean="0">
                <a:solidFill>
                  <a:schemeClr val="tx1"/>
                </a:solidFill>
              </a:rPr>
            </a:br>
            <a:r>
              <a:rPr lang="en-GB" sz="2400" dirty="0" smtClean="0">
                <a:solidFill>
                  <a:schemeClr val="tx1"/>
                </a:solidFill>
              </a:rPr>
              <a:t>manager </a:t>
            </a:r>
            <a:r>
              <a:rPr lang="en-GB" dirty="0" smtClean="0">
                <a:solidFill>
                  <a:schemeClr val="tx1"/>
                </a:solidFill>
              </a:rPr>
              <a:t>(DIRAC)</a:t>
            </a:r>
            <a:endParaRPr lang="en-GB" dirty="0">
              <a:solidFill>
                <a:schemeClr val="tx1"/>
              </a:solidFill>
            </a:endParaRPr>
          </a:p>
        </p:txBody>
      </p:sp>
      <p:sp>
        <p:nvSpPr>
          <p:cNvPr id="13" name="Right Arrow 12"/>
          <p:cNvSpPr/>
          <p:nvPr/>
        </p:nvSpPr>
        <p:spPr>
          <a:xfrm>
            <a:off x="5867400" y="3327400"/>
            <a:ext cx="838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805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bwMode="auto">
          <a:xfrm>
            <a:off x="0" y="1638242"/>
            <a:ext cx="10668000" cy="9584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algn="ctr" eaLnBrk="1" hangingPunct="1">
              <a:defRPr/>
            </a:pPr>
            <a:r>
              <a:rPr lang="en-GB" sz="3200" dirty="0"/>
              <a:t>E-Infrastructure services enable the Open Science Vision</a:t>
            </a:r>
            <a:endParaRPr lang="en-GB" sz="3200" dirty="0">
              <a:solidFill>
                <a:schemeClr val="accent3"/>
              </a:solidFill>
            </a:endParaRPr>
          </a:p>
        </p:txBody>
      </p:sp>
      <p:graphicFrame>
        <p:nvGraphicFramePr>
          <p:cNvPr id="5" name="Diagram 4"/>
          <p:cNvGraphicFramePr/>
          <p:nvPr>
            <p:extLst>
              <p:ext uri="{D42A27DB-BD31-4B8C-83A1-F6EECF244321}">
                <p14:modId xmlns:p14="http://schemas.microsoft.com/office/powerpoint/2010/main" val="2167078577"/>
              </p:ext>
            </p:extLst>
          </p:nvPr>
        </p:nvGraphicFramePr>
        <p:xfrm>
          <a:off x="797496" y="2830894"/>
          <a:ext cx="9157017" cy="448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egi logo"/>
          <p:cNvSpPr>
            <a:spLocks noChangeAspect="1" noChangeArrowheads="1"/>
          </p:cNvSpPr>
          <p:nvPr/>
        </p:nvSpPr>
        <p:spPr bwMode="auto">
          <a:xfrm>
            <a:off x="181504" y="-15944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sp>
        <p:nvSpPr>
          <p:cNvPr id="6" name="AutoShape 4" descr="Image result for egi logo"/>
          <p:cNvSpPr>
            <a:spLocks noChangeAspect="1" noChangeArrowheads="1"/>
          </p:cNvSpPr>
          <p:nvPr/>
        </p:nvSpPr>
        <p:spPr bwMode="auto">
          <a:xfrm>
            <a:off x="359304" y="8762"/>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pic>
        <p:nvPicPr>
          <p:cNvPr id="8"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013200"/>
            <a:ext cx="739660" cy="774471"/>
          </a:xfrm>
          <a:prstGeom prst="rect">
            <a:avLst/>
          </a:prstGeom>
          <a:solidFill>
            <a:schemeClr val="bg1"/>
          </a:solidFill>
          <a:extLst/>
        </p:spPr>
      </p:pic>
      <p:pic>
        <p:nvPicPr>
          <p:cNvPr id="9"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927" y="3410372"/>
            <a:ext cx="1344149" cy="1407411"/>
          </a:xfrm>
          <a:prstGeom prst="rect">
            <a:avLst/>
          </a:prstGeom>
          <a:solidFill>
            <a:schemeClr val="bg1"/>
          </a:solidFill>
          <a:extLst/>
        </p:spPr>
      </p:pic>
      <p:pic>
        <p:nvPicPr>
          <p:cNvPr id="10"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6688" y="5692901"/>
            <a:ext cx="454571" cy="475964"/>
          </a:xfrm>
          <a:prstGeom prst="rect">
            <a:avLst/>
          </a:prstGeom>
          <a:solidFill>
            <a:schemeClr val="bg1"/>
          </a:solidFill>
          <a:extLst/>
        </p:spPr>
      </p:pic>
      <p:pic>
        <p:nvPicPr>
          <p:cNvPr id="11"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689600"/>
            <a:ext cx="739660" cy="774471"/>
          </a:xfrm>
          <a:prstGeom prst="rect">
            <a:avLst/>
          </a:prstGeom>
          <a:solidFill>
            <a:schemeClr val="bg1"/>
          </a:solidFill>
          <a:extLst/>
        </p:spPr>
      </p:pic>
      <p:pic>
        <p:nvPicPr>
          <p:cNvPr id="12"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689600"/>
            <a:ext cx="1237784" cy="714014"/>
          </a:xfrm>
          <a:prstGeom prst="rect">
            <a:avLst/>
          </a:prstGeom>
          <a:solidFill>
            <a:schemeClr val="bg1"/>
          </a:solidFill>
          <a:extLst/>
        </p:spPr>
      </p:pic>
      <p:pic>
        <p:nvPicPr>
          <p:cNvPr id="13"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3674" y="3307747"/>
            <a:ext cx="1237784" cy="714014"/>
          </a:xfrm>
          <a:prstGeom prst="rect">
            <a:avLst/>
          </a:prstGeom>
          <a:solidFill>
            <a:schemeClr val="bg1"/>
          </a:solidFill>
          <a:extLst/>
        </p:spPr>
      </p:pic>
      <p:pic>
        <p:nvPicPr>
          <p:cNvPr id="1026" name="Picture 2" descr="Ge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271" y="3654113"/>
            <a:ext cx="1669792" cy="686815"/>
          </a:xfrm>
          <a:prstGeom prst="rect">
            <a:avLst/>
          </a:prstGeom>
          <a:solidFill>
            <a:schemeClr val="bg1"/>
          </a:solidFill>
        </p:spPr>
      </p:pic>
      <p:pic>
        <p:nvPicPr>
          <p:cNvPr id="1028" name="Picture 4" descr="http://www.bsc.es/sites/default/files/public/mare_nostrum/prace-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5701" y="5499277"/>
            <a:ext cx="1428159" cy="922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IRE logo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556000"/>
            <a:ext cx="1516545" cy="1008389"/>
          </a:xfrm>
          <a:prstGeom prst="rect">
            <a:avLst/>
          </a:prstGeom>
          <a:solidFill>
            <a:schemeClr val="bg1"/>
          </a:solidFill>
        </p:spPr>
      </p:pic>
      <p:sp>
        <p:nvSpPr>
          <p:cNvPr id="2" name="TextBox 1"/>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3106970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335"/>
            <a:ext cx="10458569" cy="716292"/>
          </a:xfrm>
        </p:spPr>
        <p:txBody>
          <a:bodyPr/>
          <a:lstStyle/>
          <a:p>
            <a:r>
              <a:rPr lang="fr-BE" dirty="0" smtClean="0"/>
              <a:t>The </a:t>
            </a:r>
            <a:r>
              <a:rPr lang="fr-BE" sz="3200" dirty="0"/>
              <a:t>European Cloud Initiative</a:t>
            </a:r>
            <a:endParaRPr lang="en-GB" dirty="0"/>
          </a:p>
        </p:txBody>
      </p:sp>
      <p:sp>
        <p:nvSpPr>
          <p:cNvPr id="3" name="Content Placeholder 2"/>
          <p:cNvSpPr>
            <a:spLocks noGrp="1"/>
          </p:cNvSpPr>
          <p:nvPr>
            <p:ph idx="1"/>
          </p:nvPr>
        </p:nvSpPr>
        <p:spPr>
          <a:xfrm>
            <a:off x="461459" y="2274565"/>
            <a:ext cx="9601200" cy="4927481"/>
          </a:xfrm>
        </p:spPr>
        <p:txBody>
          <a:bodyPr/>
          <a:lstStyle/>
          <a:p>
            <a:pPr>
              <a:buClr>
                <a:srgbClr val="2D5EC1"/>
              </a:buClr>
            </a:pPr>
            <a:r>
              <a:rPr lang="fr-BE" sz="2300" dirty="0"/>
              <a:t>European Open Science Cloud (EOSC)</a:t>
            </a:r>
          </a:p>
          <a:p>
            <a:pPr lvl="1">
              <a:buClr>
                <a:srgbClr val="2D5EC1"/>
              </a:buClr>
            </a:pPr>
            <a:r>
              <a:rPr lang="fr-BE" sz="2100" dirty="0" err="1"/>
              <a:t>Integration</a:t>
            </a:r>
            <a:r>
              <a:rPr lang="fr-BE" sz="2100" dirty="0"/>
              <a:t> and consolidation of e-infrastructures</a:t>
            </a:r>
          </a:p>
          <a:p>
            <a:pPr lvl="1">
              <a:buClr>
                <a:srgbClr val="2D5EC1"/>
              </a:buClr>
            </a:pPr>
            <a:r>
              <a:rPr lang="fr-BE" sz="2100" dirty="0" err="1"/>
              <a:t>Federation</a:t>
            </a:r>
            <a:r>
              <a:rPr lang="fr-BE" sz="2100" dirty="0"/>
              <a:t> of </a:t>
            </a:r>
            <a:r>
              <a:rPr lang="fr-BE" sz="2100" dirty="0" err="1"/>
              <a:t>existing</a:t>
            </a:r>
            <a:r>
              <a:rPr lang="fr-BE" sz="2100" dirty="0"/>
              <a:t> </a:t>
            </a:r>
            <a:r>
              <a:rPr lang="fr-BE" sz="2100" dirty="0" err="1"/>
              <a:t>research</a:t>
            </a:r>
            <a:r>
              <a:rPr lang="fr-BE" sz="2100" dirty="0"/>
              <a:t> infrastructures and </a:t>
            </a:r>
            <a:r>
              <a:rPr lang="fr-BE" sz="2100" dirty="0" err="1"/>
              <a:t>scientific</a:t>
            </a:r>
            <a:r>
              <a:rPr lang="fr-BE" sz="2100" dirty="0"/>
              <a:t> </a:t>
            </a:r>
            <a:r>
              <a:rPr lang="fr-BE" sz="2100" dirty="0" err="1"/>
              <a:t>clouds</a:t>
            </a:r>
            <a:endParaRPr lang="fr-BE" sz="2100" dirty="0"/>
          </a:p>
          <a:p>
            <a:pPr lvl="1">
              <a:buClr>
                <a:srgbClr val="2D5EC1"/>
              </a:buClr>
            </a:pPr>
            <a:r>
              <a:rPr lang="fr-BE" sz="2100" dirty="0" err="1"/>
              <a:t>Development</a:t>
            </a:r>
            <a:r>
              <a:rPr lang="fr-BE" sz="2100" dirty="0"/>
              <a:t> of </a:t>
            </a:r>
            <a:r>
              <a:rPr lang="fr-BE" sz="2100" dirty="0" err="1"/>
              <a:t>cloud-based</a:t>
            </a:r>
            <a:r>
              <a:rPr lang="fr-BE" sz="2100" dirty="0"/>
              <a:t> services for Open Science</a:t>
            </a:r>
          </a:p>
          <a:p>
            <a:pPr lvl="1">
              <a:buClr>
                <a:srgbClr val="2D5EC1"/>
              </a:buClr>
            </a:pPr>
            <a:r>
              <a:rPr lang="fr-BE" sz="2100" dirty="0" err="1"/>
              <a:t>Connection</a:t>
            </a:r>
            <a:r>
              <a:rPr lang="fr-BE" sz="2100" dirty="0"/>
              <a:t> of </a:t>
            </a:r>
            <a:r>
              <a:rPr lang="fr-BE" sz="2100" dirty="0" err="1"/>
              <a:t>ESFRIs</a:t>
            </a:r>
            <a:r>
              <a:rPr lang="fr-BE" sz="2100" dirty="0"/>
              <a:t> to the EOSC</a:t>
            </a:r>
          </a:p>
          <a:p>
            <a:pPr>
              <a:buClr>
                <a:srgbClr val="2D5EC1"/>
              </a:buClr>
            </a:pPr>
            <a:endParaRPr lang="fr-BE" sz="2300" dirty="0"/>
          </a:p>
          <a:p>
            <a:pPr>
              <a:buClr>
                <a:srgbClr val="2D5EC1"/>
              </a:buClr>
            </a:pPr>
            <a:r>
              <a:rPr lang="fr-BE" sz="2300" dirty="0"/>
              <a:t>European Data Infrastructure (EDI)</a:t>
            </a:r>
          </a:p>
          <a:p>
            <a:pPr lvl="1">
              <a:buClr>
                <a:srgbClr val="2D5EC1"/>
              </a:buClr>
            </a:pPr>
            <a:r>
              <a:rPr lang="fr-BE" sz="2100" dirty="0" err="1"/>
              <a:t>Development</a:t>
            </a:r>
            <a:r>
              <a:rPr lang="fr-BE" sz="2100" dirty="0"/>
              <a:t> and </a:t>
            </a:r>
            <a:r>
              <a:rPr lang="fr-BE" sz="2100" dirty="0" err="1"/>
              <a:t>deployment</a:t>
            </a:r>
            <a:r>
              <a:rPr lang="fr-BE" sz="2100" dirty="0"/>
              <a:t> of large-</a:t>
            </a:r>
            <a:r>
              <a:rPr lang="fr-BE" sz="2100" dirty="0" err="1"/>
              <a:t>scale</a:t>
            </a:r>
            <a:r>
              <a:rPr lang="fr-BE" sz="2100" dirty="0"/>
              <a:t> European HPC, data and network infrastructure</a:t>
            </a:r>
          </a:p>
          <a:p>
            <a:pPr>
              <a:buClr>
                <a:srgbClr val="2D5EC1"/>
              </a:buClr>
            </a:pPr>
            <a:endParaRPr lang="fr-BE" sz="2300" dirty="0"/>
          </a:p>
          <a:p>
            <a:pPr>
              <a:buClr>
                <a:srgbClr val="2D5EC1"/>
              </a:buClr>
            </a:pPr>
            <a:r>
              <a:rPr lang="fr-BE" sz="2300" dirty="0" err="1"/>
              <a:t>Widening</a:t>
            </a:r>
            <a:r>
              <a:rPr lang="fr-BE" sz="2300" dirty="0"/>
              <a:t> </a:t>
            </a:r>
            <a:r>
              <a:rPr lang="fr-BE" sz="2300" dirty="0" err="1"/>
              <a:t>access</a:t>
            </a:r>
            <a:endParaRPr lang="fr-BE" sz="2300" dirty="0"/>
          </a:p>
          <a:p>
            <a:pPr lvl="1">
              <a:buClr>
                <a:srgbClr val="2D5EC1"/>
              </a:buClr>
            </a:pPr>
            <a:r>
              <a:rPr lang="fr-BE" sz="2100" dirty="0" err="1"/>
              <a:t>SMEs</a:t>
            </a:r>
            <a:r>
              <a:rPr lang="fr-BE" sz="2100" dirty="0"/>
              <a:t>, </a:t>
            </a:r>
            <a:r>
              <a:rPr lang="fr-BE" sz="2100" dirty="0" err="1"/>
              <a:t>Industry</a:t>
            </a:r>
            <a:r>
              <a:rPr lang="fr-BE" sz="2100" dirty="0"/>
              <a:t> </a:t>
            </a:r>
            <a:r>
              <a:rPr lang="fr-BE" sz="2100" dirty="0" err="1"/>
              <a:t>at</a:t>
            </a:r>
            <a:r>
              <a:rPr lang="fr-BE" sz="2100" dirty="0"/>
              <a:t> large, </a:t>
            </a:r>
            <a:r>
              <a:rPr lang="fr-BE" sz="2100" dirty="0" err="1"/>
              <a:t>Government</a:t>
            </a:r>
            <a:endParaRPr lang="en-GB" sz="2100" dirty="0"/>
          </a:p>
        </p:txBody>
      </p:sp>
      <p:sp>
        <p:nvSpPr>
          <p:cNvPr id="4" name="Slide Number Placeholder 3"/>
          <p:cNvSpPr>
            <a:spLocks noGrp="1"/>
          </p:cNvSpPr>
          <p:nvPr>
            <p:ph type="sldNum" sz="quarter" idx="12"/>
          </p:nvPr>
        </p:nvSpPr>
        <p:spPr/>
        <p:txBody>
          <a:bodyPr/>
          <a:lstStyle/>
          <a:p>
            <a:fld id="{4F6E7FE7-B9E7-4C65-ACA2-CD0808F46617}" type="slidenum">
              <a:rPr lang="en-GB" altLang="en-US" smtClean="0">
                <a:solidFill>
                  <a:srgbClr val="000000"/>
                </a:solidFill>
              </a:rPr>
              <a:pPr/>
              <a:t>14</a:t>
            </a:fld>
            <a:endParaRPr lang="en-GB" altLang="en-US">
              <a:solidFill>
                <a:srgbClr val="000000"/>
              </a:solidFill>
            </a:endParaRPr>
          </a:p>
        </p:txBody>
      </p:sp>
      <p:sp>
        <p:nvSpPr>
          <p:cNvPr id="5" name="TextBox 4"/>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1570655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OneData</a:t>
            </a:r>
            <a:endParaRPr lang="en-US" dirty="0"/>
          </a:p>
        </p:txBody>
      </p:sp>
      <p:sp>
        <p:nvSpPr>
          <p:cNvPr id="3" name="Subtitle 2"/>
          <p:cNvSpPr>
            <a:spLocks noGrp="1"/>
          </p:cNvSpPr>
          <p:nvPr>
            <p:ph type="subTitle" idx="1"/>
          </p:nvPr>
        </p:nvSpPr>
        <p:spPr/>
        <p:txBody>
          <a:bodyPr/>
          <a:lstStyle/>
          <a:p>
            <a:r>
              <a:rPr lang="en-US" dirty="0" smtClean="0"/>
              <a:t>Talk and demo by Giuseppe</a:t>
            </a:r>
            <a:endParaRPr lang="en-US" dirty="0"/>
          </a:p>
        </p:txBody>
      </p:sp>
    </p:spTree>
    <p:extLst>
      <p:ext uri="{BB962C8B-B14F-4D97-AF65-F5344CB8AC3E}">
        <p14:creationId xmlns:p14="http://schemas.microsoft.com/office/powerpoint/2010/main" val="1131329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2100" i="1" dirty="0"/>
              <a:t>Open Science Commons paper</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431" y="5533061"/>
            <a:ext cx="6019271" cy="130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9719148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challenges</a:t>
            </a:r>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3940377725"/>
              </p:ext>
            </p:extLst>
          </p:nvPr>
        </p:nvGraphicFramePr>
        <p:xfrm>
          <a:off x="144391" y="1400335"/>
          <a:ext cx="10314179" cy="5483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7227888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209431" y="1320860"/>
            <a:ext cx="10249139" cy="3337971"/>
          </a:xfrm>
        </p:spPr>
        <p:txBody>
          <a:bodyPr/>
          <a:lstStyle/>
          <a:p>
            <a:r>
              <a:rPr lang="en-GB" sz="3600" b="1" dirty="0">
                <a:latin typeface="Candara" panose="020E0502030303020204" pitchFamily="34" charset="0"/>
              </a:rPr>
              <a:t>EGI Open Data Platform (ODP)</a:t>
            </a:r>
            <a:endParaRPr lang="en-GB" sz="3600" dirty="0">
              <a:latin typeface="Candara" panose="020E0502030303020204" pitchFamily="34" charset="0"/>
            </a:endParaRPr>
          </a:p>
          <a:p>
            <a:pPr lvl="1"/>
            <a:r>
              <a:rPr lang="en-GB" sz="3200" dirty="0">
                <a:latin typeface="Candara" panose="020E0502030303020204" pitchFamily="34" charset="0"/>
              </a:rPr>
              <a:t>Support EC Open Data Cloud vision</a:t>
            </a:r>
            <a:endParaRPr lang="en-GB" sz="3200" strike="sngStrike" dirty="0">
              <a:latin typeface="Candara" panose="020E0502030303020204" pitchFamily="34" charset="0"/>
            </a:endParaRPr>
          </a:p>
          <a:p>
            <a:pPr lvl="1"/>
            <a:r>
              <a:rPr lang="en-GB" sz="3200" dirty="0">
                <a:latin typeface="Candara" panose="020E0502030303020204" pitchFamily="34" charset="0"/>
              </a:rPr>
              <a:t>Integrate different data repositories available in a distributed environment</a:t>
            </a:r>
          </a:p>
          <a:p>
            <a:pPr lvl="1"/>
            <a:r>
              <a:rPr lang="en-GB" sz="3200" dirty="0">
                <a:latin typeface="Candara" panose="020E0502030303020204" pitchFamily="34" charset="0"/>
              </a:rPr>
              <a:t>Offer the functionalities to make data open and link them to Open Data Catalogues</a:t>
            </a:r>
          </a:p>
          <a:p>
            <a:pPr marL="521025" lvl="1" indent="0">
              <a:buNone/>
            </a:pPr>
            <a:endParaRPr lang="en-GB" sz="3200" dirty="0">
              <a:latin typeface="Candara" panose="020E0502030303020204" pitchFamily="34" charset="0"/>
            </a:endParaRPr>
          </a:p>
        </p:txBody>
      </p:sp>
      <p:sp>
        <p:nvSpPr>
          <p:cNvPr id="6" name="Symbol zastępczy zawartości 2"/>
          <p:cNvSpPr txBox="1">
            <a:spLocks/>
          </p:cNvSpPr>
          <p:nvPr/>
        </p:nvSpPr>
        <p:spPr>
          <a:xfrm>
            <a:off x="209431" y="4817782"/>
            <a:ext cx="10249139" cy="1986887"/>
          </a:xfrm>
          <a:prstGeom prst="rect">
            <a:avLst/>
          </a:prstGeom>
        </p:spPr>
        <p:txBody>
          <a:bodyPr lIns="104205" tIns="52103" rIns="104205" bIns="52103"/>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600" b="1" dirty="0" err="1">
                <a:latin typeface="Candara" panose="020E0502030303020204" pitchFamily="34" charset="0"/>
              </a:rPr>
              <a:t>Onedata</a:t>
            </a:r>
            <a:endParaRPr lang="en-GB" sz="3600" dirty="0">
              <a:latin typeface="Candara" panose="020E0502030303020204" pitchFamily="34" charset="0"/>
            </a:endParaRPr>
          </a:p>
          <a:p>
            <a:pPr lvl="1"/>
            <a:r>
              <a:rPr lang="en-GB" sz="3200" dirty="0">
                <a:latin typeface="Candara" panose="020E0502030303020204" pitchFamily="34" charset="0"/>
              </a:rPr>
              <a:t>Software stack for distributed data management platform developed externally to EGI</a:t>
            </a:r>
          </a:p>
          <a:p>
            <a:pPr marL="521025" lvl="1" indent="0">
              <a:buNone/>
            </a:pPr>
            <a:r>
              <a:rPr lang="it-IT" sz="3200" dirty="0">
                <a:latin typeface="Candara" panose="020E0502030303020204" pitchFamily="34" charset="0"/>
              </a:rPr>
              <a:t>    </a:t>
            </a:r>
            <a:r>
              <a:rPr lang="it-IT" sz="3200" dirty="0">
                <a:latin typeface="Candara" panose="020E0502030303020204" pitchFamily="34" charset="0"/>
                <a:hlinkClick r:id="rId3"/>
              </a:rPr>
              <a:t>www.onedata.org</a:t>
            </a:r>
            <a:r>
              <a:rPr lang="it-IT" sz="3200" dirty="0">
                <a:latin typeface="Candara" panose="020E0502030303020204" pitchFamily="34" charset="0"/>
              </a:rPr>
              <a:t>   </a:t>
            </a:r>
            <a:endParaRPr lang="en-GB" sz="3600" dirty="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24" y="4976732"/>
            <a:ext cx="2877154" cy="484555"/>
          </a:xfrm>
          <a:prstGeom prst="rect">
            <a:avLst/>
          </a:prstGeom>
        </p:spPr>
      </p:pic>
      <p:sp>
        <p:nvSpPr>
          <p:cNvPr id="9"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270539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5468" y="128727"/>
            <a:ext cx="10081120" cy="938265"/>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893884030"/>
              </p:ext>
            </p:extLst>
          </p:nvPr>
        </p:nvGraphicFramePr>
        <p:xfrm>
          <a:off x="0" y="764531"/>
          <a:ext cx="10668000" cy="6278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69555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half" idx="2"/>
          </p:nvPr>
        </p:nvSpPr>
        <p:spPr/>
        <p:txBody>
          <a:bodyPr/>
          <a:lstStyle/>
          <a:p>
            <a:r>
              <a:rPr lang="en-US" dirty="0" smtClean="0"/>
              <a:t>EGI overview </a:t>
            </a:r>
            <a:r>
              <a:rPr lang="en-US" dirty="0" smtClean="0">
                <a:solidFill>
                  <a:schemeClr val="accent1"/>
                </a:solidFill>
              </a:rPr>
              <a:t>talk</a:t>
            </a:r>
            <a:r>
              <a:rPr lang="en-US" dirty="0" smtClean="0"/>
              <a:t> </a:t>
            </a:r>
            <a:r>
              <a:rPr lang="en-US" dirty="0"/>
              <a:t>(Gergely) </a:t>
            </a:r>
            <a:r>
              <a:rPr lang="en-US" dirty="0" smtClean="0"/>
              <a:t>15’ </a:t>
            </a:r>
          </a:p>
          <a:p>
            <a:r>
              <a:rPr lang="en-US" dirty="0" err="1" smtClean="0"/>
              <a:t>OneData</a:t>
            </a:r>
            <a:r>
              <a:rPr lang="en-US" dirty="0" smtClean="0"/>
              <a:t> intro </a:t>
            </a:r>
            <a:r>
              <a:rPr lang="en-US" dirty="0" smtClean="0">
                <a:solidFill>
                  <a:srgbClr val="4F81BD"/>
                </a:solidFill>
              </a:rPr>
              <a:t>talk</a:t>
            </a:r>
            <a:r>
              <a:rPr lang="en-US" dirty="0" smtClean="0"/>
              <a:t> </a:t>
            </a:r>
            <a:r>
              <a:rPr lang="en-US" dirty="0"/>
              <a:t>(Giuseppe) </a:t>
            </a:r>
            <a:r>
              <a:rPr lang="en-US" dirty="0" smtClean="0"/>
              <a:t>15’ </a:t>
            </a:r>
          </a:p>
          <a:p>
            <a:r>
              <a:rPr lang="en-US" dirty="0" err="1" smtClean="0"/>
              <a:t>OneData</a:t>
            </a:r>
            <a:r>
              <a:rPr lang="en-US" dirty="0" smtClean="0"/>
              <a:t> </a:t>
            </a:r>
            <a:r>
              <a:rPr lang="en-US" dirty="0" smtClean="0">
                <a:solidFill>
                  <a:srgbClr val="4F81BD"/>
                </a:solidFill>
              </a:rPr>
              <a:t>demo</a:t>
            </a:r>
            <a:r>
              <a:rPr lang="en-US" dirty="0" smtClean="0"/>
              <a:t> </a:t>
            </a:r>
            <a:r>
              <a:rPr lang="en-US" dirty="0"/>
              <a:t>(Giuseppe) </a:t>
            </a:r>
            <a:r>
              <a:rPr lang="en-US" dirty="0" smtClean="0"/>
              <a:t>15’ </a:t>
            </a:r>
          </a:p>
          <a:p>
            <a:r>
              <a:rPr lang="en-US" dirty="0" smtClean="0"/>
              <a:t>Federated Cloud </a:t>
            </a:r>
            <a:r>
              <a:rPr lang="en-US" dirty="0" smtClean="0">
                <a:solidFill>
                  <a:srgbClr val="4F81BD"/>
                </a:solidFill>
              </a:rPr>
              <a:t>talk</a:t>
            </a:r>
            <a:r>
              <a:rPr lang="en-US" dirty="0" smtClean="0"/>
              <a:t> </a:t>
            </a:r>
            <a:r>
              <a:rPr lang="en-US" dirty="0"/>
              <a:t>(Gergely) </a:t>
            </a:r>
            <a:r>
              <a:rPr lang="en-US" dirty="0" smtClean="0"/>
              <a:t>15’ </a:t>
            </a:r>
          </a:p>
          <a:p>
            <a:r>
              <a:rPr lang="en-US" dirty="0" smtClean="0"/>
              <a:t>Federated Cloud </a:t>
            </a:r>
            <a:r>
              <a:rPr lang="en-US" dirty="0" smtClean="0">
                <a:solidFill>
                  <a:srgbClr val="4F81BD"/>
                </a:solidFill>
              </a:rPr>
              <a:t>demo</a:t>
            </a:r>
            <a:r>
              <a:rPr lang="en-US" dirty="0" smtClean="0"/>
              <a:t> (</a:t>
            </a:r>
            <a:r>
              <a:rPr lang="en-US" dirty="0"/>
              <a:t>Giuseppe) </a:t>
            </a:r>
            <a:r>
              <a:rPr lang="en-US" dirty="0" smtClean="0"/>
              <a:t>15’ </a:t>
            </a:r>
          </a:p>
          <a:p>
            <a:r>
              <a:rPr lang="en-US" dirty="0" smtClean="0"/>
              <a:t>Next </a:t>
            </a:r>
            <a:r>
              <a:rPr lang="en-US" dirty="0"/>
              <a:t>steps </a:t>
            </a:r>
            <a:r>
              <a:rPr lang="en-US" dirty="0" smtClean="0"/>
              <a:t>5’</a:t>
            </a:r>
          </a:p>
          <a:p>
            <a:r>
              <a:rPr lang="en-US" dirty="0" smtClean="0"/>
              <a:t>Q</a:t>
            </a:r>
            <a:r>
              <a:rPr lang="en-US" dirty="0"/>
              <a:t>&amp;A 10' </a:t>
            </a:r>
          </a:p>
        </p:txBody>
      </p:sp>
    </p:spTree>
    <p:extLst>
      <p:ext uri="{BB962C8B-B14F-4D97-AF65-F5344CB8AC3E}">
        <p14:creationId xmlns:p14="http://schemas.microsoft.com/office/powerpoint/2010/main" val="2856629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Platform – Interfaces </a:t>
            </a:r>
          </a:p>
        </p:txBody>
      </p:sp>
      <p:graphicFrame>
        <p:nvGraphicFramePr>
          <p:cNvPr id="23" name="Diagram 22"/>
          <p:cNvGraphicFramePr/>
          <p:nvPr>
            <p:extLst>
              <p:ext uri="{D42A27DB-BD31-4B8C-83A1-F6EECF244321}">
                <p14:modId xmlns:p14="http://schemas.microsoft.com/office/powerpoint/2010/main" val="3038896196"/>
              </p:ext>
            </p:extLst>
          </p:nvPr>
        </p:nvGraphicFramePr>
        <p:xfrm>
          <a:off x="209431" y="1320859"/>
          <a:ext cx="10249139" cy="556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757902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a:t>The EGI </a:t>
            </a:r>
            <a:r>
              <a:rPr lang="en-GB" sz="3600" dirty="0" err="1"/>
              <a:t>DataHub</a:t>
            </a:r>
            <a:r>
              <a:rPr lang="en-GB" sz="3600" dirty="0"/>
              <a:t> in a nutshell</a:t>
            </a:r>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700" dirty="0">
              <a:latin typeface="Candara" panose="020E0502030303020204" pitchFamily="34" charset="0"/>
            </a:endParaRPr>
          </a:p>
          <a:p>
            <a:pPr lvl="1"/>
            <a:endParaRPr lang="pl-PL" sz="3200" dirty="0">
              <a:latin typeface="Candara" panose="020E0502030303020204" pitchFamily="34" charset="0"/>
            </a:endParaRPr>
          </a:p>
          <a:p>
            <a:endParaRPr lang="pl-PL" dirty="0">
              <a:latin typeface="Candara" panose="020E0502030303020204" pitchFamily="34" charset="0"/>
            </a:endParaRPr>
          </a:p>
        </p:txBody>
      </p:sp>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48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241384"/>
            <a:ext cx="10333148" cy="3258495"/>
          </a:xfrm>
        </p:spPr>
        <p:txBody>
          <a:bodyPr>
            <a:noAutofit/>
          </a:bodyPr>
          <a:lstStyle/>
          <a:p>
            <a:pPr marL="0" indent="0">
              <a:buNone/>
            </a:pPr>
            <a:r>
              <a:rPr lang="en-GB" b="1" dirty="0">
                <a:solidFill>
                  <a:srgbClr val="FF0000"/>
                </a:solidFill>
                <a:latin typeface="Candara" panose="020E0502030303020204" pitchFamily="34" charset="0"/>
              </a:rPr>
              <a:t>Spaces</a:t>
            </a:r>
            <a:r>
              <a:rPr lang="en-GB" b="1" dirty="0">
                <a:latin typeface="Candara" panose="020E0502030303020204" pitchFamily="34" charset="0"/>
              </a:rPr>
              <a:t> – </a:t>
            </a:r>
            <a:r>
              <a:rPr lang="en-GB" dirty="0">
                <a:latin typeface="Candara" panose="020E0502030303020204" pitchFamily="34" charset="0"/>
              </a:rPr>
              <a:t>distributed virtual volume where users can organize their data</a:t>
            </a:r>
          </a:p>
          <a:p>
            <a:pPr lvl="1"/>
            <a:r>
              <a:rPr lang="en-GB" sz="2700" dirty="0">
                <a:latin typeface="Candara" panose="020E0502030303020204" pitchFamily="34" charset="0"/>
              </a:rPr>
              <a:t>Each space has to be supported by at least one </a:t>
            </a:r>
            <a:r>
              <a:rPr lang="en-GB" sz="2700" b="1" i="1" dirty="0">
                <a:solidFill>
                  <a:srgbClr val="FF0000"/>
                </a:solidFill>
                <a:latin typeface="Candara" panose="020E0502030303020204" pitchFamily="34" charset="0"/>
              </a:rPr>
              <a:t>Provider</a:t>
            </a:r>
            <a:r>
              <a:rPr lang="en-GB" sz="2700" dirty="0">
                <a:latin typeface="Candara" panose="020E0502030303020204" pitchFamily="34" charset="0"/>
              </a:rPr>
              <a:t>, which means that this provider reserve a certain storage quota for this particular space.</a:t>
            </a:r>
          </a:p>
          <a:p>
            <a:pPr marL="521025" lvl="1" indent="0">
              <a:buNone/>
            </a:pPr>
            <a:endParaRPr lang="en-GB" sz="2700" dirty="0">
              <a:latin typeface="Candara" panose="020E0502030303020204" pitchFamily="34" charset="0"/>
            </a:endParaRPr>
          </a:p>
          <a:p>
            <a:pPr lvl="1"/>
            <a:r>
              <a:rPr lang="en-GB" sz="2700" dirty="0">
                <a:latin typeface="Candara" panose="020E0502030303020204" pitchFamily="34" charset="0"/>
              </a:rPr>
              <a:t>Spaces can be shared with other </a:t>
            </a:r>
            <a:br>
              <a:rPr lang="en-GB" sz="2700" dirty="0">
                <a:latin typeface="Candara" panose="020E0502030303020204" pitchFamily="34" charset="0"/>
              </a:rPr>
            </a:br>
            <a:r>
              <a:rPr lang="en-GB" sz="2700" dirty="0">
                <a:latin typeface="Candara" panose="020E0502030303020204" pitchFamily="34" charset="0"/>
              </a:rPr>
              <a:t>users and even exposed to the </a:t>
            </a:r>
            <a:br>
              <a:rPr lang="en-GB" sz="2700" dirty="0">
                <a:latin typeface="Candara" panose="020E0502030303020204" pitchFamily="34" charset="0"/>
              </a:rPr>
            </a:br>
            <a:r>
              <a:rPr lang="en-GB" sz="2700" dirty="0">
                <a:latin typeface="Candara" panose="020E0502030303020204" pitchFamily="34" charset="0"/>
              </a:rPr>
              <a:t>public.</a:t>
            </a:r>
          </a:p>
          <a:p>
            <a:pPr lvl="1"/>
            <a:endParaRPr lang="en-GB" sz="2700"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6594140" y="3114511"/>
            <a:ext cx="3948439" cy="3874862"/>
          </a:xfrm>
          <a:prstGeom prst="rect">
            <a:avLst/>
          </a:prstGeom>
        </p:spPr>
      </p:pic>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224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6" name="Symbol zastępczy zawartości 2"/>
          <p:cNvSpPr>
            <a:spLocks noGrp="1"/>
          </p:cNvSpPr>
          <p:nvPr>
            <p:ph idx="1"/>
          </p:nvPr>
        </p:nvSpPr>
        <p:spPr>
          <a:xfrm>
            <a:off x="209431" y="1479811"/>
            <a:ext cx="10333148" cy="2166448"/>
          </a:xfrm>
        </p:spPr>
        <p:txBody>
          <a:bodyPr>
            <a:noAutofit/>
          </a:bodyPr>
          <a:lstStyle/>
          <a:p>
            <a:pPr marL="0" indent="0">
              <a:buNone/>
            </a:pPr>
            <a:r>
              <a:rPr lang="en-GB" b="1" dirty="0">
                <a:solidFill>
                  <a:srgbClr val="FF0000"/>
                </a:solidFill>
                <a:latin typeface="Candara" panose="020E0502030303020204" pitchFamily="34" charset="0"/>
              </a:rPr>
              <a:t>Providers</a:t>
            </a:r>
            <a:r>
              <a:rPr lang="en-GB" b="1" dirty="0">
                <a:latin typeface="Candara" panose="020E0502030303020204" pitchFamily="34" charset="0"/>
              </a:rPr>
              <a:t> – </a:t>
            </a:r>
            <a:r>
              <a:rPr lang="en-GB" dirty="0">
                <a:latin typeface="Candara" panose="020E0502030303020204" pitchFamily="34" charset="0"/>
              </a:rPr>
              <a:t>entities who support spaces with storage resources</a:t>
            </a:r>
          </a:p>
          <a:p>
            <a:pPr lvl="1"/>
            <a:r>
              <a:rPr lang="en-GB" sz="2700" dirty="0">
                <a:latin typeface="Candara" panose="020E0502030303020204" pitchFamily="34" charset="0"/>
              </a:rPr>
              <a:t>Any centre can become a provider by installing </a:t>
            </a:r>
            <a:r>
              <a:rPr lang="en-GB" sz="2700" dirty="0" err="1">
                <a:latin typeface="Candara" panose="020E0502030303020204" pitchFamily="34" charset="0"/>
              </a:rPr>
              <a:t>OneProvider</a:t>
            </a:r>
            <a:r>
              <a:rPr lang="en-GB" sz="2700" dirty="0">
                <a:latin typeface="Candara" panose="020E0502030303020204" pitchFamily="34" charset="0"/>
              </a:rPr>
              <a:t> service, attaching some resources and registering it in </a:t>
            </a:r>
            <a:r>
              <a:rPr lang="en-GB" sz="2700" b="1" dirty="0" err="1">
                <a:solidFill>
                  <a:srgbClr val="FF0000"/>
                </a:solidFill>
                <a:latin typeface="Candara" panose="020E0502030303020204" pitchFamily="34" charset="0"/>
              </a:rPr>
              <a:t>OneZone</a:t>
            </a:r>
            <a:r>
              <a:rPr lang="en-GB" sz="2700" dirty="0">
                <a:latin typeface="Candara" panose="020E0502030303020204" pitchFamily="34" charset="0"/>
              </a:rPr>
              <a:t> service</a:t>
            </a:r>
            <a:endParaRPr lang="en-GB" sz="3200" dirty="0">
              <a:latin typeface="Candara" panose="020E0502030303020204" pitchFamily="34" charset="0"/>
            </a:endParaRPr>
          </a:p>
          <a:p>
            <a:endParaRPr lang="pl-PL"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905842" y="3417349"/>
            <a:ext cx="6163161" cy="3576397"/>
          </a:xfrm>
          <a:prstGeom prst="rect">
            <a:avLst/>
          </a:prstGeom>
        </p:spPr>
      </p:pic>
      <p:sp>
        <p:nvSpPr>
          <p:cNvPr id="8"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80399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320860"/>
            <a:ext cx="10333148" cy="5324721"/>
          </a:xfrm>
        </p:spPr>
        <p:txBody>
          <a:bodyPr>
            <a:noAutofit/>
          </a:bodyPr>
          <a:lstStyle/>
          <a:p>
            <a:pPr marL="0" indent="0">
              <a:buNone/>
            </a:pPr>
            <a:r>
              <a:rPr lang="en-GB" b="1" dirty="0">
                <a:solidFill>
                  <a:srgbClr val="FF0000"/>
                </a:solidFill>
                <a:latin typeface="Candara" panose="020E0502030303020204" pitchFamily="34" charset="0"/>
              </a:rPr>
              <a:t>Zones</a:t>
            </a:r>
            <a:r>
              <a:rPr lang="en-GB" b="1" dirty="0">
                <a:latin typeface="Candara" panose="020E0502030303020204" pitchFamily="34" charset="0"/>
              </a:rPr>
              <a:t> – </a:t>
            </a:r>
            <a:r>
              <a:rPr lang="en-GB" dirty="0">
                <a:latin typeface="Candara" panose="020E0502030303020204" pitchFamily="34" charset="0"/>
              </a:rPr>
              <a:t>federations of providers</a:t>
            </a:r>
          </a:p>
          <a:p>
            <a:pPr lvl="1"/>
            <a:r>
              <a:rPr lang="en-GB" sz="2700" dirty="0">
                <a:latin typeface="Candara" panose="020E0502030303020204" pitchFamily="34" charset="0"/>
              </a:rPr>
              <a:t>Any organization, community or users group can deploy their own </a:t>
            </a:r>
            <a:r>
              <a:rPr lang="en-GB" sz="2700" dirty="0" err="1">
                <a:latin typeface="Candara" panose="020E0502030303020204" pitchFamily="34" charset="0"/>
              </a:rPr>
              <a:t>Onezone</a:t>
            </a:r>
            <a:r>
              <a:rPr lang="en-GB" sz="2700" dirty="0">
                <a:latin typeface="Candara" panose="020E0502030303020204" pitchFamily="34" charset="0"/>
              </a:rPr>
              <a:t> service</a:t>
            </a:r>
          </a:p>
          <a:p>
            <a:pPr lvl="1"/>
            <a:r>
              <a:rPr lang="en-GB" sz="2700" dirty="0" err="1">
                <a:latin typeface="Candara" panose="020E0502030303020204" pitchFamily="34" charset="0"/>
              </a:rPr>
              <a:t>Onezone</a:t>
            </a:r>
            <a:r>
              <a:rPr lang="en-GB" sz="2700" dirty="0">
                <a:latin typeface="Candara" panose="020E0502030303020204" pitchFamily="34" charset="0"/>
              </a:rPr>
              <a:t> is responsible for authentication and authorization of users</a:t>
            </a:r>
            <a:endParaRPr lang="en-GB" sz="1800" dirty="0">
              <a:latin typeface="Candara" panose="020E0502030303020204" pitchFamily="34" charset="0"/>
            </a:endParaRPr>
          </a:p>
          <a:p>
            <a:pPr lvl="1"/>
            <a:r>
              <a:rPr lang="en-GB" sz="2700" dirty="0">
                <a:latin typeface="Candara" panose="020E0502030303020204" pitchFamily="34" charset="0"/>
              </a:rPr>
              <a:t>It allows providers from different zones to interact with each</a:t>
            </a:r>
            <a:r>
              <a:rPr lang="it-IT" sz="2700" dirty="0">
                <a:latin typeface="Candara" panose="020E0502030303020204" pitchFamily="34" charset="0"/>
              </a:rPr>
              <a:t> </a:t>
            </a:r>
            <a:r>
              <a:rPr lang="en-GB" sz="2700" dirty="0">
                <a:latin typeface="Candara" panose="020E0502030303020204" pitchFamily="34" charset="0"/>
              </a:rPr>
              <a:t>others and share data</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5670037" y="4023027"/>
            <a:ext cx="4704523" cy="2961340"/>
          </a:xfrm>
          <a:prstGeom prst="rect">
            <a:avLst/>
          </a:prstGeom>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6607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user interfaces</a:t>
            </a:r>
          </a:p>
        </p:txBody>
      </p:sp>
      <p:sp>
        <p:nvSpPr>
          <p:cNvPr id="3" name="Symbol zastępczy zawartości 2"/>
          <p:cNvSpPr>
            <a:spLocks noGrp="1"/>
          </p:cNvSpPr>
          <p:nvPr>
            <p:ph idx="1"/>
          </p:nvPr>
        </p:nvSpPr>
        <p:spPr>
          <a:xfrm>
            <a:off x="209431" y="6486767"/>
            <a:ext cx="10333148" cy="476853"/>
          </a:xfrm>
        </p:spPr>
        <p:txBody>
          <a:bodyPr>
            <a:noAutofit/>
          </a:bodyPr>
          <a:lstStyle/>
          <a:p>
            <a:pPr marL="0" indent="0">
              <a:buNone/>
            </a:pPr>
            <a:r>
              <a:rPr lang="en-GB" sz="2700" dirty="0" err="1">
                <a:latin typeface="Candara" panose="020E0502030303020204" pitchFamily="34" charset="0"/>
              </a:rPr>
              <a:t>OneData</a:t>
            </a:r>
            <a:r>
              <a:rPr lang="en-GB" sz="2700" dirty="0">
                <a:latin typeface="Candara" panose="020E0502030303020204" pitchFamily="34" charset="0"/>
              </a:rPr>
              <a:t> provides also the </a:t>
            </a:r>
            <a:r>
              <a:rPr lang="en-GB" sz="2700" dirty="0" err="1">
                <a:latin typeface="Candara" panose="020E0502030303020204" pitchFamily="34" charset="0"/>
              </a:rPr>
              <a:t>oneclient</a:t>
            </a:r>
            <a:r>
              <a:rPr lang="en-GB" sz="2700" dirty="0">
                <a:latin typeface="Candara" panose="020E0502030303020204" pitchFamily="34" charset="0"/>
              </a:rPr>
              <a:t> CLI</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93440" y="1797713"/>
            <a:ext cx="10081120" cy="3894300"/>
          </a:xfrm>
          <a:prstGeom prst="rect">
            <a:avLst/>
          </a:prstGeom>
        </p:spPr>
      </p:pic>
      <p:sp>
        <p:nvSpPr>
          <p:cNvPr id="8" name="Symbol zastępczy zawartości 2"/>
          <p:cNvSpPr>
            <a:spLocks noGrp="1"/>
          </p:cNvSpPr>
          <p:nvPr>
            <p:ph idx="1"/>
          </p:nvPr>
        </p:nvSpPr>
        <p:spPr>
          <a:xfrm>
            <a:off x="209431" y="1320860"/>
            <a:ext cx="10333148" cy="476853"/>
          </a:xfrm>
        </p:spPr>
        <p:txBody>
          <a:bodyPr>
            <a:noAutofit/>
          </a:bodyPr>
          <a:lstStyle/>
          <a:p>
            <a:pPr marL="0" indent="0">
              <a:buNone/>
            </a:pPr>
            <a:r>
              <a:rPr lang="en-GB" sz="2700" b="1" dirty="0">
                <a:latin typeface="Candara" panose="020E0502030303020204" pitchFamily="34" charset="0"/>
              </a:rPr>
              <a:t>User web interface</a:t>
            </a:r>
          </a:p>
        </p:txBody>
      </p:sp>
      <p:sp>
        <p:nvSpPr>
          <p:cNvPr id="9" name="Symbol zastępczy zawartości 2"/>
          <p:cNvSpPr>
            <a:spLocks noGrp="1"/>
          </p:cNvSpPr>
          <p:nvPr>
            <p:ph idx="1"/>
          </p:nvPr>
        </p:nvSpPr>
        <p:spPr>
          <a:xfrm>
            <a:off x="209431" y="6009914"/>
            <a:ext cx="10333148" cy="476853"/>
          </a:xfrm>
        </p:spPr>
        <p:txBody>
          <a:bodyPr>
            <a:noAutofit/>
          </a:bodyPr>
          <a:lstStyle/>
          <a:p>
            <a:pPr marL="0" indent="0">
              <a:buNone/>
            </a:pPr>
            <a:r>
              <a:rPr lang="en-GB" sz="2700" b="1" dirty="0">
                <a:latin typeface="Candara" panose="020E0502030303020204" pitchFamily="34" charset="0"/>
              </a:rPr>
              <a:t>User command line interface</a:t>
            </a:r>
          </a:p>
        </p:txBody>
      </p:sp>
      <p:sp>
        <p:nvSpPr>
          <p:cNvPr id="10"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13628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608" y="208203"/>
            <a:ext cx="8568952" cy="938265"/>
          </a:xfrm>
        </p:spPr>
        <p:txBody>
          <a:bodyPr>
            <a:normAutofit fontScale="90000"/>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7350224" y="1400335"/>
            <a:ext cx="1092121" cy="715279"/>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11" name="PoleTekstowe 10"/>
          <p:cNvSpPr txBox="1"/>
          <p:nvPr/>
        </p:nvSpPr>
        <p:spPr>
          <a:xfrm>
            <a:off x="209431" y="1822067"/>
            <a:ext cx="1344149" cy="274501"/>
          </a:xfrm>
          <a:prstGeom prst="rect">
            <a:avLst/>
          </a:prstGeom>
          <a:noFill/>
        </p:spPr>
        <p:txBody>
          <a:bodyPr wrap="square" lIns="104205" tIns="52103" rIns="104205" bIns="52103" rtlCol="0">
            <a:spAutoFit/>
          </a:bodyPr>
          <a:lstStyle/>
          <a:p>
            <a:pPr algn="ctr"/>
            <a:r>
              <a:rPr lang="en-GB" sz="1100" dirty="0"/>
              <a:t>EGI User 1 (VO x)</a:t>
            </a:r>
          </a:p>
        </p:txBody>
      </p:sp>
      <p:sp>
        <p:nvSpPr>
          <p:cNvPr id="12" name="PoleTekstowe 11"/>
          <p:cNvSpPr txBox="1"/>
          <p:nvPr/>
        </p:nvSpPr>
        <p:spPr>
          <a:xfrm>
            <a:off x="1385562" y="1822067"/>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pl-PL" sz="1100" dirty="0"/>
              <a:t>User 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77" y="1412513"/>
            <a:ext cx="322861" cy="401716"/>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636" y="1412513"/>
            <a:ext cx="315842" cy="371837"/>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795" y="1400336"/>
            <a:ext cx="361465" cy="400056"/>
          </a:xfrm>
          <a:prstGeom prst="rect">
            <a:avLst/>
          </a:prstGeom>
        </p:spPr>
      </p:pic>
      <p:sp>
        <p:nvSpPr>
          <p:cNvPr id="16" name="PoleTekstowe 15"/>
          <p:cNvSpPr txBox="1"/>
          <p:nvPr/>
        </p:nvSpPr>
        <p:spPr>
          <a:xfrm>
            <a:off x="2897730" y="1822067"/>
            <a:ext cx="1596177" cy="441603"/>
          </a:xfrm>
          <a:prstGeom prst="rect">
            <a:avLst/>
          </a:prstGeom>
          <a:noFill/>
        </p:spPr>
        <p:txBody>
          <a:bodyPr wrap="square" lIns="104205" tIns="52103" rIns="104205" bIns="52103" rtlCol="0">
            <a:spAutoFit/>
          </a:bodyPr>
          <a:lstStyle/>
          <a:p>
            <a:pPr algn="ctr"/>
            <a:r>
              <a:rPr lang="en-GB" sz="1100" dirty="0"/>
              <a:t>EGI User 2</a:t>
            </a:r>
          </a:p>
          <a:p>
            <a:pPr algn="ctr"/>
            <a:r>
              <a:rPr lang="en-GB" sz="1100" dirty="0"/>
              <a:t>(</a:t>
            </a:r>
            <a:r>
              <a:rPr lang="en-GB" sz="1100" dirty="0" err="1"/>
              <a:t>Onedata</a:t>
            </a:r>
            <a:r>
              <a:rPr lang="en-GB" sz="1100" dirty="0"/>
              <a:t> space)</a:t>
            </a:r>
          </a:p>
        </p:txBody>
      </p:sp>
      <p:sp>
        <p:nvSpPr>
          <p:cNvPr id="17" name="PoleTekstowe 16"/>
          <p:cNvSpPr txBox="1"/>
          <p:nvPr/>
        </p:nvSpPr>
        <p:spPr>
          <a:xfrm>
            <a:off x="4325888" y="1877188"/>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en-GB" sz="1100" dirty="0"/>
              <a:t>User 2</a:t>
            </a:r>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3953" y="1400335"/>
            <a:ext cx="420047" cy="398865"/>
          </a:xfrm>
          <a:prstGeom prst="rect">
            <a:avLst/>
          </a:prstGeom>
        </p:spPr>
      </p:pic>
      <p:sp>
        <p:nvSpPr>
          <p:cNvPr id="19" name="PoleTekstowe 18"/>
          <p:cNvSpPr txBox="1"/>
          <p:nvPr/>
        </p:nvSpPr>
        <p:spPr>
          <a:xfrm>
            <a:off x="481848" y="3498845"/>
            <a:ext cx="755529" cy="413000"/>
          </a:xfrm>
          <a:prstGeom prst="rect">
            <a:avLst/>
          </a:prstGeom>
          <a:noFill/>
        </p:spPr>
        <p:txBody>
          <a:bodyPr wrap="square" lIns="104205" tIns="52103" rIns="104205" bIns="52103" rtlCol="0">
            <a:spAutoFit/>
          </a:bodyPr>
          <a:lstStyle/>
          <a:p>
            <a:pPr algn="ctr"/>
            <a:r>
              <a:rPr lang="pl-PL" sz="1000" dirty="0">
                <a:solidFill>
                  <a:schemeClr val="bg1"/>
                </a:solidFill>
              </a:rPr>
              <a:t>Space Manager</a:t>
            </a:r>
          </a:p>
        </p:txBody>
      </p:sp>
      <p:sp>
        <p:nvSpPr>
          <p:cNvPr id="20" name="PoleTekstowe 19"/>
          <p:cNvSpPr txBox="1"/>
          <p:nvPr/>
        </p:nvSpPr>
        <p:spPr>
          <a:xfrm>
            <a:off x="7308219" y="1559286"/>
            <a:ext cx="1176131" cy="413000"/>
          </a:xfrm>
          <a:prstGeom prst="rect">
            <a:avLst/>
          </a:prstGeom>
          <a:noFill/>
        </p:spPr>
        <p:txBody>
          <a:bodyPr wrap="square" lIns="104205" tIns="52103" rIns="104205" bIns="52103" rtlCol="0">
            <a:spAutoFit/>
          </a:bodyPr>
          <a:lstStyle/>
          <a:p>
            <a:pPr algn="ctr"/>
            <a:r>
              <a:rPr lang="pl-PL" sz="1000" dirty="0">
                <a:solidFill>
                  <a:schemeClr val="bg1"/>
                </a:solidFill>
              </a:rPr>
              <a:t>DOI </a:t>
            </a:r>
            <a:r>
              <a:rPr lang="pl-PL" sz="1000" dirty="0" err="1">
                <a:solidFill>
                  <a:schemeClr val="bg1"/>
                </a:solidFill>
              </a:rPr>
              <a:t>Registrar</a:t>
            </a:r>
            <a:r>
              <a:rPr lang="pl-PL" sz="1000" dirty="0">
                <a:solidFill>
                  <a:schemeClr val="bg1"/>
                </a:solidFill>
              </a:rPr>
              <a:t> (</a:t>
            </a:r>
            <a:r>
              <a:rPr lang="pl-PL" sz="1000" dirty="0" err="1">
                <a:solidFill>
                  <a:schemeClr val="bg1"/>
                </a:solidFill>
              </a:rPr>
              <a:t>e.g</a:t>
            </a:r>
            <a:r>
              <a:rPr lang="pl-PL" sz="1000" dirty="0">
                <a:solidFill>
                  <a:schemeClr val="bg1"/>
                </a:solidFill>
              </a:rPr>
              <a:t>. </a:t>
            </a:r>
            <a:r>
              <a:rPr lang="pl-PL" sz="1000" dirty="0" err="1">
                <a:solidFill>
                  <a:schemeClr val="bg1"/>
                </a:solidFill>
              </a:rPr>
              <a:t>DataCite</a:t>
            </a:r>
            <a:r>
              <a:rPr lang="pl-PL" sz="1000" dirty="0">
                <a:solidFill>
                  <a:schemeClr val="bg1"/>
                </a:solidFill>
              </a:rPr>
              <a:t>)</a:t>
            </a:r>
          </a:p>
        </p:txBody>
      </p:sp>
      <p:sp>
        <p:nvSpPr>
          <p:cNvPr id="21" name="Owal 20"/>
          <p:cNvSpPr/>
          <p:nvPr/>
        </p:nvSpPr>
        <p:spPr>
          <a:xfrm>
            <a:off x="8862392" y="1320860"/>
            <a:ext cx="924103" cy="87423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22" name="PoleTekstowe 21"/>
          <p:cNvSpPr txBox="1"/>
          <p:nvPr/>
        </p:nvSpPr>
        <p:spPr>
          <a:xfrm>
            <a:off x="8736378" y="1559286"/>
            <a:ext cx="1176131" cy="259112"/>
          </a:xfrm>
          <a:prstGeom prst="rect">
            <a:avLst/>
          </a:prstGeom>
          <a:noFill/>
        </p:spPr>
        <p:txBody>
          <a:bodyPr wrap="square" lIns="104205" tIns="52103" rIns="104205" bIns="52103" rtlCol="0">
            <a:spAutoFit/>
          </a:bodyPr>
          <a:lstStyle/>
          <a:p>
            <a:pPr algn="ctr"/>
            <a:r>
              <a:rPr lang="pl-PL" sz="1000" dirty="0" err="1"/>
              <a:t>Community</a:t>
            </a:r>
            <a:r>
              <a:rPr lang="pl-PL" sz="1000" dirty="0"/>
              <a:t> Portal</a:t>
            </a:r>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34" y="6350725"/>
            <a:ext cx="1176131" cy="198483"/>
          </a:xfrm>
          <a:prstGeom prst="rect">
            <a:avLst/>
          </a:prstGeom>
        </p:spPr>
      </p:pic>
      <p:sp>
        <p:nvSpPr>
          <p:cNvPr id="24" name="Tytuł 1"/>
          <p:cNvSpPr txBox="1">
            <a:spLocks/>
          </p:cNvSpPr>
          <p:nvPr/>
        </p:nvSpPr>
        <p:spPr>
          <a:xfrm>
            <a:off x="125421" y="4261453"/>
            <a:ext cx="2772308"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000" b="0" dirty="0">
                <a:solidFill>
                  <a:schemeClr val="tx1"/>
                </a:solidFill>
              </a:rPr>
              <a:t>Open Data Platform</a:t>
            </a:r>
          </a:p>
        </p:txBody>
      </p:sp>
      <p:sp>
        <p:nvSpPr>
          <p:cNvPr id="25" name="Tytuł 1"/>
          <p:cNvSpPr txBox="1">
            <a:spLocks/>
          </p:cNvSpPr>
          <p:nvPr/>
        </p:nvSpPr>
        <p:spPr>
          <a:xfrm>
            <a:off x="113353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600" b="0" dirty="0">
                <a:solidFill>
                  <a:srgbClr val="7F7F7F"/>
                </a:solidFill>
              </a:rPr>
              <a:t>Web GUI</a:t>
            </a:r>
          </a:p>
        </p:txBody>
      </p:sp>
      <p:cxnSp>
        <p:nvCxnSpPr>
          <p:cNvPr id="26" name="Łącznik prosty 25"/>
          <p:cNvCxnSpPr>
            <a:stCxn id="25" idx="2"/>
          </p:cNvCxnSpPr>
          <p:nvPr/>
        </p:nvCxnSpPr>
        <p:spPr>
          <a:xfrm>
            <a:off x="155358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548268" y="2523793"/>
            <a:ext cx="834493" cy="336037"/>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682394" y="2565798"/>
            <a:ext cx="834493" cy="252028"/>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973627" y="2274565"/>
            <a:ext cx="1680187" cy="834493"/>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737823"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POSIX</a:t>
            </a:r>
          </a:p>
        </p:txBody>
      </p:sp>
      <p:cxnSp>
        <p:nvCxnSpPr>
          <p:cNvPr id="31" name="Łącznik prosty 30"/>
          <p:cNvCxnSpPr>
            <a:stCxn id="30" idx="2"/>
          </p:cNvCxnSpPr>
          <p:nvPr/>
        </p:nvCxnSpPr>
        <p:spPr>
          <a:xfrm>
            <a:off x="4157869"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82994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HTTP</a:t>
            </a:r>
          </a:p>
        </p:txBody>
      </p:sp>
      <p:cxnSp>
        <p:nvCxnSpPr>
          <p:cNvPr id="33" name="Łącznik prosty 32"/>
          <p:cNvCxnSpPr>
            <a:stCxn id="32" idx="2"/>
          </p:cNvCxnSpPr>
          <p:nvPr/>
        </p:nvCxnSpPr>
        <p:spPr>
          <a:xfrm>
            <a:off x="5249991"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617409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OAI-PMH</a:t>
            </a:r>
          </a:p>
        </p:txBody>
      </p:sp>
      <p:cxnSp>
        <p:nvCxnSpPr>
          <p:cNvPr id="35" name="Łącznik prosty 34"/>
          <p:cNvCxnSpPr>
            <a:stCxn id="34" idx="2"/>
          </p:cNvCxnSpPr>
          <p:nvPr/>
        </p:nvCxnSpPr>
        <p:spPr>
          <a:xfrm>
            <a:off x="659414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8022299"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CDMI</a:t>
            </a:r>
          </a:p>
        </p:txBody>
      </p:sp>
      <p:cxnSp>
        <p:nvCxnSpPr>
          <p:cNvPr id="37" name="Łącznik prosty 36"/>
          <p:cNvCxnSpPr>
            <a:stCxn id="36" idx="2"/>
          </p:cNvCxnSpPr>
          <p:nvPr/>
        </p:nvCxnSpPr>
        <p:spPr>
          <a:xfrm>
            <a:off x="8442345"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9030411"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cxnSp>
        <p:nvCxnSpPr>
          <p:cNvPr id="39" name="Łącznik prosty 38"/>
          <p:cNvCxnSpPr>
            <a:stCxn id="38" idx="2"/>
          </p:cNvCxnSpPr>
          <p:nvPr/>
        </p:nvCxnSpPr>
        <p:spPr>
          <a:xfrm>
            <a:off x="9450457"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632211" y="2464187"/>
            <a:ext cx="715279" cy="336037"/>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6594140"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7854280" y="2195090"/>
            <a:ext cx="0" cy="1430559"/>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9450457"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8462748" y="2254163"/>
            <a:ext cx="715279" cy="756084"/>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5249991"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7434234" y="2433517"/>
            <a:ext cx="840093" cy="238426"/>
          </a:xfrm>
          <a:prstGeom prst="rect">
            <a:avLst/>
          </a:prstGeom>
          <a:solidFill>
            <a:schemeClr val="bg1"/>
          </a:solidFill>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505" y="4976733"/>
            <a:ext cx="466884" cy="47221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5701" y="5056208"/>
            <a:ext cx="1092121" cy="180807"/>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6762159" y="4976733"/>
            <a:ext cx="1280253" cy="474585"/>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1973" y="5056208"/>
            <a:ext cx="420048" cy="397379"/>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6215" y="5692012"/>
            <a:ext cx="420047" cy="482065"/>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0457" y="5692012"/>
            <a:ext cx="420047" cy="482065"/>
          </a:xfrm>
          <a:prstGeom prst="rect">
            <a:avLst/>
          </a:prstGeom>
        </p:spPr>
      </p:pic>
      <p:sp>
        <p:nvSpPr>
          <p:cNvPr id="53" name="Prostokąt 52"/>
          <p:cNvSpPr/>
          <p:nvPr/>
        </p:nvSpPr>
        <p:spPr>
          <a:xfrm>
            <a:off x="1254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4" name="Prostokąt 53"/>
          <p:cNvSpPr/>
          <p:nvPr/>
        </p:nvSpPr>
        <p:spPr>
          <a:xfrm>
            <a:off x="22256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5" name="Prostokąt 54"/>
          <p:cNvSpPr/>
          <p:nvPr/>
        </p:nvSpPr>
        <p:spPr>
          <a:xfrm>
            <a:off x="4325888"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6" name="Prostokąt 55"/>
          <p:cNvSpPr/>
          <p:nvPr/>
        </p:nvSpPr>
        <p:spPr>
          <a:xfrm>
            <a:off x="64261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7" name="Prostokąt 56"/>
          <p:cNvSpPr/>
          <p:nvPr/>
        </p:nvSpPr>
        <p:spPr>
          <a:xfrm>
            <a:off x="85263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1619" y="4976733"/>
            <a:ext cx="1094923" cy="425684"/>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1925" y="5692012"/>
            <a:ext cx="420047" cy="482065"/>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5981" y="5692012"/>
            <a:ext cx="420047" cy="482065"/>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70037" y="5692012"/>
            <a:ext cx="420047" cy="482065"/>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7683" y="5692012"/>
            <a:ext cx="420047" cy="482065"/>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1738" y="5692012"/>
            <a:ext cx="420047" cy="482065"/>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5795" y="5692012"/>
            <a:ext cx="420047" cy="482065"/>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459" y="5692012"/>
            <a:ext cx="420047" cy="482065"/>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515" y="5692012"/>
            <a:ext cx="420047" cy="482065"/>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9571" y="5692012"/>
            <a:ext cx="420047" cy="482065"/>
          </a:xfrm>
          <a:prstGeom prst="rect">
            <a:avLst/>
          </a:prstGeom>
        </p:spPr>
      </p:pic>
      <p:cxnSp>
        <p:nvCxnSpPr>
          <p:cNvPr id="68" name="Łącznik prosty 67"/>
          <p:cNvCxnSpPr/>
          <p:nvPr/>
        </p:nvCxnSpPr>
        <p:spPr>
          <a:xfrm>
            <a:off x="9450457" y="4261453"/>
            <a:ext cx="0" cy="476853"/>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9534467" y="4261453"/>
            <a:ext cx="1344149" cy="397377"/>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err="1">
                <a:solidFill>
                  <a:schemeClr val="bg1">
                    <a:lumMod val="50000"/>
                  </a:schemeClr>
                </a:solidFill>
              </a:rPr>
              <a:t>Generatore</a:t>
            </a:r>
            <a:r>
              <a:rPr lang="en-GB" sz="900" b="0" dirty="0">
                <a:solidFill>
                  <a:schemeClr val="bg1">
                    <a:lumMod val="50000"/>
                  </a:schemeClr>
                </a:solidFill>
              </a:rPr>
              <a:t> AIP package for </a:t>
            </a:r>
            <a:r>
              <a:rPr lang="en-GB" sz="900" b="0" dirty="0" err="1">
                <a:solidFill>
                  <a:schemeClr val="bg1">
                    <a:lumMod val="50000"/>
                  </a:schemeClr>
                </a:solidFill>
              </a:rPr>
              <a:t>abc</a:t>
            </a:r>
            <a:endParaRPr lang="en-GB" sz="900" b="0" dirty="0">
              <a:solidFill>
                <a:schemeClr val="bg1">
                  <a:lumMod val="50000"/>
                </a:schemeClr>
              </a:solidFill>
            </a:endParaRPr>
          </a:p>
        </p:txBody>
      </p:sp>
      <p:sp>
        <p:nvSpPr>
          <p:cNvPr id="70" name="Tytuł 1"/>
          <p:cNvSpPr txBox="1">
            <a:spLocks/>
          </p:cNvSpPr>
          <p:nvPr/>
        </p:nvSpPr>
        <p:spPr>
          <a:xfrm>
            <a:off x="1254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1</a:t>
            </a:r>
          </a:p>
        </p:txBody>
      </p:sp>
      <p:sp>
        <p:nvSpPr>
          <p:cNvPr id="71" name="Tytuł 1"/>
          <p:cNvSpPr txBox="1">
            <a:spLocks/>
          </p:cNvSpPr>
          <p:nvPr/>
        </p:nvSpPr>
        <p:spPr>
          <a:xfrm>
            <a:off x="2225654"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2</a:t>
            </a:r>
          </a:p>
        </p:txBody>
      </p:sp>
      <p:sp>
        <p:nvSpPr>
          <p:cNvPr id="72" name="Tytuł 1"/>
          <p:cNvSpPr txBox="1">
            <a:spLocks/>
          </p:cNvSpPr>
          <p:nvPr/>
        </p:nvSpPr>
        <p:spPr>
          <a:xfrm>
            <a:off x="4325888"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3</a:t>
            </a:r>
          </a:p>
        </p:txBody>
      </p:sp>
      <p:sp>
        <p:nvSpPr>
          <p:cNvPr id="73" name="Tytuł 1"/>
          <p:cNvSpPr txBox="1">
            <a:spLocks/>
          </p:cNvSpPr>
          <p:nvPr/>
        </p:nvSpPr>
        <p:spPr>
          <a:xfrm>
            <a:off x="64261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Cloud storage </a:t>
            </a:r>
          </a:p>
        </p:txBody>
      </p:sp>
      <p:sp>
        <p:nvSpPr>
          <p:cNvPr id="74" name="Tytuł 1"/>
          <p:cNvSpPr txBox="1">
            <a:spLocks/>
          </p:cNvSpPr>
          <p:nvPr/>
        </p:nvSpPr>
        <p:spPr>
          <a:xfrm>
            <a:off x="8526355"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EUDAT</a:t>
            </a: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0085" y="1400335"/>
            <a:ext cx="913751" cy="607576"/>
          </a:xfrm>
          <a:prstGeom prst="rect">
            <a:avLst/>
          </a:prstGeom>
        </p:spPr>
      </p:pic>
      <p:sp>
        <p:nvSpPr>
          <p:cNvPr id="76" name="Prostokąt 75"/>
          <p:cNvSpPr/>
          <p:nvPr/>
        </p:nvSpPr>
        <p:spPr>
          <a:xfrm>
            <a:off x="125422" y="3625649"/>
            <a:ext cx="10417157" cy="63580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chemeClr val="tx2">
                  <a:lumMod val="75000"/>
                </a:schemeClr>
              </a:solidFill>
            </a:endParaRPr>
          </a:p>
        </p:txBody>
      </p:sp>
      <p:sp>
        <p:nvSpPr>
          <p:cNvPr id="77" name="Tytuł 1"/>
          <p:cNvSpPr txBox="1">
            <a:spLocks/>
          </p:cNvSpPr>
          <p:nvPr/>
        </p:nvSpPr>
        <p:spPr>
          <a:xfrm>
            <a:off x="377450" y="3784600"/>
            <a:ext cx="159617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Space Manager</a:t>
            </a:r>
          </a:p>
        </p:txBody>
      </p:sp>
      <p:sp>
        <p:nvSpPr>
          <p:cNvPr id="78" name="Tytuł 1"/>
          <p:cNvSpPr txBox="1">
            <a:spLocks/>
          </p:cNvSpPr>
          <p:nvPr/>
        </p:nvSpPr>
        <p:spPr>
          <a:xfrm>
            <a:off x="2141645" y="3784600"/>
            <a:ext cx="168018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Open Data Manager</a:t>
            </a:r>
          </a:p>
        </p:txBody>
      </p:sp>
      <p:sp>
        <p:nvSpPr>
          <p:cNvPr id="79" name="Tytuł 1"/>
          <p:cNvSpPr txBox="1">
            <a:spLocks/>
          </p:cNvSpPr>
          <p:nvPr/>
        </p:nvSpPr>
        <p:spPr>
          <a:xfrm>
            <a:off x="4157869" y="3784600"/>
            <a:ext cx="1512168"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Metadata Registry</a:t>
            </a:r>
          </a:p>
        </p:txBody>
      </p:sp>
      <p:sp>
        <p:nvSpPr>
          <p:cNvPr id="80" name="Tytuł 1"/>
          <p:cNvSpPr txBox="1">
            <a:spLocks/>
          </p:cNvSpPr>
          <p:nvPr/>
        </p:nvSpPr>
        <p:spPr>
          <a:xfrm>
            <a:off x="5922065"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OAI-PMH Data</a:t>
            </a:r>
          </a:p>
          <a:p>
            <a:pPr algn="ctr"/>
            <a:r>
              <a:rPr lang="en-GB" sz="1100" dirty="0">
                <a:solidFill>
                  <a:schemeClr val="bg1">
                    <a:lumMod val="50000"/>
                  </a:schemeClr>
                </a:solidFill>
              </a:rPr>
              <a:t>Provider</a:t>
            </a:r>
          </a:p>
        </p:txBody>
      </p:sp>
      <p:sp>
        <p:nvSpPr>
          <p:cNvPr id="81" name="Tytuł 1"/>
          <p:cNvSpPr txBox="1">
            <a:spLocks/>
          </p:cNvSpPr>
          <p:nvPr/>
        </p:nvSpPr>
        <p:spPr>
          <a:xfrm>
            <a:off x="7434233"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a:solidFill>
                  <a:schemeClr val="bg1">
                    <a:lumMod val="50000"/>
                  </a:schemeClr>
                </a:solidFill>
              </a:rPr>
              <a:t>Authentication and Authorization</a:t>
            </a:r>
            <a:r>
              <a:rPr lang="pl-PL" sz="1000" dirty="0">
                <a:solidFill>
                  <a:schemeClr val="bg1">
                    <a:lumMod val="50000"/>
                  </a:schemeClr>
                </a:solidFill>
              </a:rPr>
              <a:t> </a:t>
            </a:r>
          </a:p>
        </p:txBody>
      </p:sp>
      <p:sp>
        <p:nvSpPr>
          <p:cNvPr id="82" name="Tytuł 1"/>
          <p:cNvSpPr txBox="1">
            <a:spLocks/>
          </p:cNvSpPr>
          <p:nvPr/>
        </p:nvSpPr>
        <p:spPr>
          <a:xfrm>
            <a:off x="8946401" y="3784600"/>
            <a:ext cx="1176131"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Long Term Retention</a:t>
            </a:r>
          </a:p>
        </p:txBody>
      </p:sp>
      <p:cxnSp>
        <p:nvCxnSpPr>
          <p:cNvPr id="83" name="Łącznik prosty 82"/>
          <p:cNvCxnSpPr/>
          <p:nvPr/>
        </p:nvCxnSpPr>
        <p:spPr>
          <a:xfrm flipH="1">
            <a:off x="1133533" y="4102502"/>
            <a:ext cx="1512168"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897729" y="4102502"/>
            <a:ext cx="0"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3065748" y="4102502"/>
            <a:ext cx="1932215"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569804" y="4102502"/>
            <a:ext cx="3612401"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664" y="6352696"/>
            <a:ext cx="1176131" cy="198483"/>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7984" y="6357943"/>
            <a:ext cx="1176131" cy="198483"/>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0130" y="6347038"/>
            <a:ext cx="1176131" cy="198483"/>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364" y="6342879"/>
            <a:ext cx="1176131" cy="198483"/>
          </a:xfrm>
          <a:prstGeom prst="rect">
            <a:avLst/>
          </a:prstGeom>
        </p:spPr>
      </p:pic>
      <p:sp>
        <p:nvSpPr>
          <p:cNvPr id="92"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1485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8" y="3164237"/>
            <a:ext cx="9829092" cy="1176692"/>
          </a:xfrm>
        </p:spPr>
        <p:txBody>
          <a:bodyPr>
            <a:noAutofit/>
          </a:bodyPr>
          <a:lstStyle/>
          <a:p>
            <a:pPr algn="l"/>
            <a:r>
              <a:rPr lang="en-GB" sz="4100" dirty="0"/>
              <a:t>Browse Copernicus data stored in the EGI </a:t>
            </a:r>
            <a:r>
              <a:rPr lang="en-GB" sz="4100" dirty="0" err="1"/>
              <a:t>DataHub</a:t>
            </a:r>
            <a:endParaRPr lang="en-GB" sz="36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8" y="1718238"/>
            <a:ext cx="1122363" cy="11774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
        <p:nvSpPr>
          <p:cNvPr id="8" name="Tytuł 1"/>
          <p:cNvSpPr txBox="1">
            <a:spLocks/>
          </p:cNvSpPr>
          <p:nvPr/>
        </p:nvSpPr>
        <p:spPr>
          <a:xfrm>
            <a:off x="1805608" y="208203"/>
            <a:ext cx="8568952" cy="938265"/>
          </a:xfrm>
          <a:prstGeom prst="rect">
            <a:avLst/>
          </a:prstGeom>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dirty="0" smtClean="0"/>
              <a:t>Open Data Platform – </a:t>
            </a:r>
            <a:r>
              <a:rPr lang="it-IT" dirty="0" smtClean="0"/>
              <a:t>Demo</a:t>
            </a:r>
            <a:endParaRPr lang="en-GB" dirty="0"/>
          </a:p>
        </p:txBody>
      </p:sp>
    </p:spTree>
    <p:extLst>
      <p:ext uri="{BB962C8B-B14F-4D97-AF65-F5344CB8AC3E}">
        <p14:creationId xmlns:p14="http://schemas.microsoft.com/office/powerpoint/2010/main" val="3509848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Federated Cloud</a:t>
            </a:r>
            <a:endParaRPr lang="en-US" dirty="0"/>
          </a:p>
        </p:txBody>
      </p:sp>
      <p:sp>
        <p:nvSpPr>
          <p:cNvPr id="3" name="Subtitle 2"/>
          <p:cNvSpPr>
            <a:spLocks noGrp="1"/>
          </p:cNvSpPr>
          <p:nvPr>
            <p:ph type="subTitle" idx="1"/>
          </p:nvPr>
        </p:nvSpPr>
        <p:spPr/>
        <p:txBody>
          <a:bodyPr/>
          <a:lstStyle/>
          <a:p>
            <a:r>
              <a:rPr lang="en-US" dirty="0" smtClean="0"/>
              <a:t>Talk (Gergely)</a:t>
            </a:r>
            <a:endParaRPr lang="en-US" dirty="0"/>
          </a:p>
        </p:txBody>
      </p:sp>
    </p:spTree>
    <p:extLst>
      <p:ext uri="{BB962C8B-B14F-4D97-AF65-F5344CB8AC3E}">
        <p14:creationId xmlns:p14="http://schemas.microsoft.com/office/powerpoint/2010/main" val="20819401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372347" y="5393262"/>
            <a:ext cx="3065092"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 name="Title 1"/>
          <p:cNvSpPr>
            <a:spLocks noGrp="1"/>
          </p:cNvSpPr>
          <p:nvPr>
            <p:ph type="title"/>
          </p:nvPr>
        </p:nvSpPr>
        <p:spPr/>
        <p:txBody>
          <a:bodyPr/>
          <a:lstStyle/>
          <a:p>
            <a:r>
              <a:rPr lang="en-US" dirty="0" smtClean="0"/>
              <a:t>Cloud computing - Key terms</a:t>
            </a:r>
            <a:endParaRPr lang="en-GB" dirty="0"/>
          </a:p>
        </p:txBody>
      </p:sp>
      <p:sp>
        <p:nvSpPr>
          <p:cNvPr id="3" name="Content Placeholder 2"/>
          <p:cNvSpPr>
            <a:spLocks noGrp="1"/>
          </p:cNvSpPr>
          <p:nvPr>
            <p:ph sz="half" idx="2"/>
          </p:nvPr>
        </p:nvSpPr>
        <p:spPr>
          <a:xfrm>
            <a:off x="419454" y="1358398"/>
            <a:ext cx="10081120" cy="3735348"/>
          </a:xfrm>
        </p:spPr>
        <p:txBody>
          <a:bodyPr/>
          <a:lstStyle/>
          <a:p>
            <a:r>
              <a:rPr lang="en-US" dirty="0" smtClean="0"/>
              <a:t>Services and solutions delivered and consumed in real time over the Internet</a:t>
            </a:r>
          </a:p>
          <a:p>
            <a:r>
              <a:rPr lang="en-US" dirty="0" smtClean="0"/>
              <a:t>(Some of the) benefits</a:t>
            </a:r>
          </a:p>
          <a:p>
            <a:pPr lvl="1"/>
            <a:r>
              <a:rPr lang="en-US" sz="2300" dirty="0" err="1"/>
              <a:t>Virtualisation</a:t>
            </a:r>
            <a:r>
              <a:rPr lang="en-US" sz="2300" dirty="0"/>
              <a:t> – Platform-independence; Self-servicing</a:t>
            </a:r>
          </a:p>
          <a:p>
            <a:pPr lvl="1"/>
            <a:r>
              <a:rPr lang="en-US" sz="2300" dirty="0"/>
              <a:t>Scalability – ‘Pay-as-you-go’; Multi-tenant allocation</a:t>
            </a:r>
          </a:p>
          <a:p>
            <a:pPr lvl="1"/>
            <a:r>
              <a:rPr lang="en-US" sz="2300" dirty="0"/>
              <a:t>Predictability – Versioning of VMs and </a:t>
            </a:r>
            <a:r>
              <a:rPr lang="en-US" sz="2300" dirty="0" err="1"/>
              <a:t>contextualisation</a:t>
            </a:r>
            <a:r>
              <a:rPr lang="en-US" sz="2300" dirty="0"/>
              <a:t> scripts</a:t>
            </a:r>
          </a:p>
          <a:p>
            <a:pPr lvl="1"/>
            <a:r>
              <a:rPr lang="en-US" sz="2300" dirty="0"/>
              <a:t>Abstractions – IaaS, PaaS, SaaS</a:t>
            </a:r>
          </a:p>
          <a:p>
            <a:pPr lvl="1"/>
            <a:r>
              <a:rPr lang="en-US" sz="2300" dirty="0"/>
              <a:t>Open source – KVM, OpenStack, </a:t>
            </a:r>
            <a:r>
              <a:rPr lang="en-US" sz="2300" dirty="0" err="1"/>
              <a:t>OpenNebula</a:t>
            </a:r>
            <a:r>
              <a:rPr lang="en-US" sz="2300" dirty="0"/>
              <a:t>, …</a:t>
            </a:r>
          </a:p>
          <a:p>
            <a:endParaRPr lang="en-GB" dirty="0"/>
          </a:p>
        </p:txBody>
      </p:sp>
      <p:grpSp>
        <p:nvGrpSpPr>
          <p:cNvPr id="4" name="Group 3"/>
          <p:cNvGrpSpPr>
            <a:grpSpLocks/>
          </p:cNvGrpSpPr>
          <p:nvPr/>
        </p:nvGrpSpPr>
        <p:grpSpPr bwMode="auto">
          <a:xfrm>
            <a:off x="3329095" y="5409685"/>
            <a:ext cx="3989195" cy="1890990"/>
            <a:chOff x="4384958" y="1611196"/>
            <a:chExt cx="5412625" cy="2680397"/>
          </a:xfrm>
        </p:grpSpPr>
        <p:sp>
          <p:nvSpPr>
            <p:cNvPr id="5" name="Rounded Rectangle 4"/>
            <p:cNvSpPr>
              <a:spLocks noChangeArrowheads="1"/>
            </p:cNvSpPr>
            <p:nvPr/>
          </p:nvSpPr>
          <p:spPr bwMode="auto">
            <a:xfrm>
              <a:off x="4384958" y="3276600"/>
              <a:ext cx="5412625" cy="533402"/>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Hardware</a:t>
              </a:r>
            </a:p>
          </p:txBody>
        </p:sp>
        <p:sp>
          <p:nvSpPr>
            <p:cNvPr id="6" name="Rounded Rectangle 5"/>
            <p:cNvSpPr>
              <a:spLocks noChangeArrowheads="1"/>
            </p:cNvSpPr>
            <p:nvPr/>
          </p:nvSpPr>
          <p:spPr bwMode="auto">
            <a:xfrm>
              <a:off x="5750271" y="2144598"/>
              <a:ext cx="2738171" cy="457200"/>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OS</a:t>
              </a:r>
            </a:p>
          </p:txBody>
        </p:sp>
        <p:sp>
          <p:nvSpPr>
            <p:cNvPr id="7" name="Rounded Rectangle 6"/>
            <p:cNvSpPr>
              <a:spLocks noChangeArrowheads="1"/>
            </p:cNvSpPr>
            <p:nvPr/>
          </p:nvSpPr>
          <p:spPr bwMode="auto">
            <a:xfrm>
              <a:off x="5750271" y="1611196"/>
              <a:ext cx="914401" cy="457202"/>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8" name="Rounded Rectangle 7"/>
            <p:cNvSpPr>
              <a:spLocks noChangeArrowheads="1"/>
            </p:cNvSpPr>
            <p:nvPr/>
          </p:nvSpPr>
          <p:spPr bwMode="auto">
            <a:xfrm>
              <a:off x="6662156" y="1611196"/>
              <a:ext cx="914401" cy="457200"/>
            </a:xfrm>
            <a:prstGeom prst="roundRect">
              <a:avLst>
                <a:gd name="adj" fmla="val 16667"/>
              </a:avLst>
            </a:prstGeom>
            <a:solidFill>
              <a:schemeClr val="bg1">
                <a:lumMod val="85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9" name="Rounded Rectangle 8"/>
            <p:cNvSpPr>
              <a:spLocks noChangeArrowheads="1"/>
            </p:cNvSpPr>
            <p:nvPr/>
          </p:nvSpPr>
          <p:spPr bwMode="auto">
            <a:xfrm>
              <a:off x="7574041" y="1611196"/>
              <a:ext cx="914401" cy="457200"/>
            </a:xfrm>
            <a:prstGeom prst="roundRect">
              <a:avLst>
                <a:gd name="adj" fmla="val 16667"/>
              </a:avLst>
            </a:prstGeom>
            <a:solidFill>
              <a:schemeClr val="tx2">
                <a:lumMod val="20000"/>
                <a:lumOff val="8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App</a:t>
              </a:r>
            </a:p>
          </p:txBody>
        </p:sp>
        <p:sp>
          <p:nvSpPr>
            <p:cNvPr id="10" name="Rounded Rectangle 9"/>
            <p:cNvSpPr>
              <a:spLocks noChangeArrowheads="1"/>
            </p:cNvSpPr>
            <p:nvPr/>
          </p:nvSpPr>
          <p:spPr bwMode="auto">
            <a:xfrm>
              <a:off x="4384958" y="2743198"/>
              <a:ext cx="5412625" cy="53340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t>Cloud management </a:t>
              </a:r>
              <a:r>
                <a:rPr lang="en-US" altLang="en-US" sz="1400" dirty="0" smtClean="0"/>
                <a:t>framework </a:t>
              </a:r>
              <a:br>
                <a:rPr lang="en-US" altLang="en-US" sz="1400" dirty="0" smtClean="0"/>
              </a:br>
              <a:r>
                <a:rPr lang="en-US" altLang="en-US" sz="1400" dirty="0" smtClean="0"/>
                <a:t>(e.g. </a:t>
              </a:r>
              <a:r>
                <a:rPr lang="en-US" altLang="en-US" sz="1400" dirty="0" err="1" smtClean="0"/>
                <a:t>OpenStack</a:t>
              </a:r>
              <a:r>
                <a:rPr lang="en-US" altLang="en-US" sz="1400" dirty="0" smtClean="0"/>
                <a:t>)</a:t>
              </a:r>
              <a:endParaRPr lang="en-US" altLang="en-US" sz="1400" dirty="0"/>
            </a:p>
          </p:txBody>
        </p:sp>
        <p:sp>
          <p:nvSpPr>
            <p:cNvPr id="13" name="TextBox 21"/>
            <p:cNvSpPr txBox="1">
              <a:spLocks noChangeArrowheads="1"/>
            </p:cNvSpPr>
            <p:nvPr/>
          </p:nvSpPr>
          <p:spPr bwMode="auto">
            <a:xfrm>
              <a:off x="5866772" y="3810001"/>
              <a:ext cx="2614818" cy="4815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600" dirty="0"/>
                <a:t>Virtualized Stack</a:t>
              </a:r>
            </a:p>
          </p:txBody>
        </p:sp>
      </p:grpSp>
      <p:sp>
        <p:nvSpPr>
          <p:cNvPr id="20" name="TextBox 19"/>
          <p:cNvSpPr txBox="1"/>
          <p:nvPr/>
        </p:nvSpPr>
        <p:spPr>
          <a:xfrm>
            <a:off x="3340353" y="5319475"/>
            <a:ext cx="1026361" cy="936220"/>
          </a:xfrm>
          <a:prstGeom prst="rect">
            <a:avLst/>
          </a:prstGeom>
          <a:noFill/>
        </p:spPr>
        <p:txBody>
          <a:bodyPr wrap="none" lIns="104205" tIns="52103" rIns="104205" bIns="52103" rtlCol="0">
            <a:spAutoFit/>
          </a:bodyPr>
          <a:lstStyle/>
          <a:p>
            <a:pPr algn="ctr"/>
            <a:r>
              <a:rPr lang="en-GB" dirty="0" smtClean="0"/>
              <a:t>Virtual </a:t>
            </a:r>
            <a:br>
              <a:rPr lang="en-GB" dirty="0" smtClean="0"/>
            </a:br>
            <a:r>
              <a:rPr lang="en-GB" dirty="0" smtClean="0"/>
              <a:t>Machine</a:t>
            </a:r>
            <a:r>
              <a:rPr lang="en-GB" dirty="0" smtClean="0"/>
              <a:t/>
            </a:r>
            <a:br>
              <a:rPr lang="en-GB" dirty="0" smtClean="0"/>
            </a:br>
            <a:r>
              <a:rPr lang="en-GB" dirty="0" smtClean="0"/>
              <a:t>image</a:t>
            </a:r>
            <a:endParaRPr lang="en-GB" dirty="0"/>
          </a:p>
        </p:txBody>
      </p:sp>
      <p:sp>
        <p:nvSpPr>
          <p:cNvPr id="26" name="TextBox 25"/>
          <p:cNvSpPr txBox="1"/>
          <p:nvPr/>
        </p:nvSpPr>
        <p:spPr>
          <a:xfrm>
            <a:off x="6400800" y="5384800"/>
            <a:ext cx="917490" cy="823500"/>
          </a:xfrm>
          <a:prstGeom prst="rect">
            <a:avLst/>
          </a:prstGeom>
          <a:solidFill>
            <a:schemeClr val="accent6">
              <a:lumMod val="20000"/>
              <a:lumOff val="80000"/>
            </a:schemeClr>
          </a:solidFill>
          <a:ln>
            <a:solidFill>
              <a:schemeClr val="tx1"/>
            </a:solidFill>
          </a:ln>
        </p:spPr>
        <p:txBody>
          <a:bodyPr wrap="none" lIns="104205" tIns="52103" rIns="104205" bIns="52103" rtlCol="0">
            <a:noAutofit/>
          </a:bodyPr>
          <a:lstStyle/>
          <a:p>
            <a:pPr algn="ctr"/>
            <a:r>
              <a:rPr lang="en-GB" dirty="0" smtClean="0"/>
              <a:t>Storage</a:t>
            </a:r>
            <a:br>
              <a:rPr lang="en-GB" dirty="0" smtClean="0"/>
            </a:br>
            <a:r>
              <a:rPr lang="en-GB" dirty="0" smtClean="0"/>
              <a:t>volume</a:t>
            </a:r>
            <a:endParaRPr lang="en-GB" dirty="0"/>
          </a:p>
        </p:txBody>
      </p:sp>
    </p:spTree>
    <p:extLst>
      <p:ext uri="{BB962C8B-B14F-4D97-AF65-F5344CB8AC3E}">
        <p14:creationId xmlns:p14="http://schemas.microsoft.com/office/powerpoint/2010/main" val="112297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320861"/>
            <a:ext cx="10668000" cy="5701399"/>
          </a:xfrm>
          <a:prstGeom prst="rect">
            <a:avLst/>
          </a:prstGeom>
        </p:spPr>
      </p:pic>
      <p:sp>
        <p:nvSpPr>
          <p:cNvPr id="6" name="Title 1"/>
          <p:cNvSpPr txBox="1">
            <a:spLocks/>
          </p:cNvSpPr>
          <p:nvPr/>
        </p:nvSpPr>
        <p:spPr>
          <a:xfrm>
            <a:off x="1889617" y="462070"/>
            <a:ext cx="8568952" cy="938265"/>
          </a:xfrm>
          <a:prstGeom prst="rect">
            <a:avLst/>
          </a:prstGeom>
        </p:spPr>
        <p:txBody>
          <a:bodyPr lIns="104192" tIns="52097" rIns="104192" bIns="52097"/>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3200" dirty="0"/>
              <a:t>EGI: Advanced Computing for Research</a:t>
            </a:r>
          </a:p>
        </p:txBody>
      </p:sp>
      <p:sp>
        <p:nvSpPr>
          <p:cNvPr id="4" name="Footer Placeholder 3"/>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5141931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is a cloud federation? – </a:t>
            </a:r>
            <a:r>
              <a:rPr lang="en-US" dirty="0" smtClean="0">
                <a:solidFill>
                  <a:srgbClr val="FF0000"/>
                </a:solidFill>
              </a:rPr>
              <a:t>A ‘definition’</a:t>
            </a:r>
            <a:endParaRPr lang="en-GB" dirty="0">
              <a:solidFill>
                <a:srgbClr val="FF0000"/>
              </a:solidFill>
            </a:endParaRPr>
          </a:p>
        </p:txBody>
      </p:sp>
      <p:sp>
        <p:nvSpPr>
          <p:cNvPr id="8" name="Content Placeholder 7"/>
          <p:cNvSpPr>
            <a:spLocks noGrp="1"/>
          </p:cNvSpPr>
          <p:nvPr>
            <p:ph sz="half" idx="2"/>
          </p:nvPr>
        </p:nvSpPr>
        <p:spPr>
          <a:xfrm>
            <a:off x="209431" y="1480550"/>
            <a:ext cx="10374560" cy="5280560"/>
          </a:xfrm>
        </p:spPr>
        <p:txBody>
          <a:bodyPr/>
          <a:lstStyle/>
          <a:p>
            <a:r>
              <a:rPr lang="en-US" sz="2700" dirty="0"/>
              <a:t>Practice of interconnecting cloud service providers. Motivations:</a:t>
            </a:r>
          </a:p>
          <a:p>
            <a:pPr lvl="1"/>
            <a:r>
              <a:rPr lang="en-US" sz="2300" dirty="0"/>
              <a:t>Data locality; Data privacy; Shared investment; Distributed expertise, …</a:t>
            </a:r>
          </a:p>
          <a:p>
            <a:r>
              <a:rPr lang="en-US" sz="2700" dirty="0"/>
              <a:t>Multiple cloud sites with some sort of interconnection(s). Examples:</a:t>
            </a:r>
          </a:p>
          <a:p>
            <a:pPr lvl="1"/>
            <a:r>
              <a:rPr lang="en-US" sz="2100" dirty="0"/>
              <a:t>Every cloud registered in a single catalogue</a:t>
            </a:r>
          </a:p>
          <a:p>
            <a:pPr lvl="1"/>
            <a:r>
              <a:rPr lang="en-US" sz="2100" dirty="0"/>
              <a:t>Single VM image catalogue for users</a:t>
            </a:r>
          </a:p>
          <a:p>
            <a:pPr lvl="1"/>
            <a:r>
              <a:rPr lang="en-US" sz="2100" dirty="0"/>
              <a:t>Support for the same image format</a:t>
            </a:r>
          </a:p>
          <a:p>
            <a:pPr lvl="1"/>
            <a:r>
              <a:rPr lang="en-US" sz="2100" dirty="0"/>
              <a:t>Automated distribution of VM Images to the federated clouds</a:t>
            </a:r>
          </a:p>
          <a:p>
            <a:pPr lvl="1"/>
            <a:r>
              <a:rPr lang="en-US" sz="2100" dirty="0"/>
              <a:t>Single sign-on for users</a:t>
            </a:r>
          </a:p>
          <a:p>
            <a:pPr lvl="1"/>
            <a:r>
              <a:rPr lang="en-US" sz="2100" dirty="0" err="1"/>
              <a:t>Harmonised</a:t>
            </a:r>
            <a:r>
              <a:rPr lang="en-US" sz="2100" dirty="0"/>
              <a:t> operational practices</a:t>
            </a:r>
          </a:p>
          <a:p>
            <a:pPr lvl="2"/>
            <a:r>
              <a:rPr lang="en-US" sz="1800" dirty="0"/>
              <a:t>Cloud configurations, integrated monitoring, accounting, etc.</a:t>
            </a:r>
          </a:p>
          <a:p>
            <a:pPr lvl="1"/>
            <a:r>
              <a:rPr lang="en-US" sz="2100" dirty="0"/>
              <a:t>Integrated support model</a:t>
            </a:r>
          </a:p>
          <a:p>
            <a:pPr lvl="2"/>
            <a:r>
              <a:rPr lang="en-US" sz="1800" dirty="0"/>
              <a:t>Ticketing system, consultancy, training</a:t>
            </a:r>
          </a:p>
        </p:txBody>
      </p:sp>
      <p:sp>
        <p:nvSpPr>
          <p:cNvPr id="2" name="TextBox 1"/>
          <p:cNvSpPr txBox="1"/>
          <p:nvPr/>
        </p:nvSpPr>
        <p:spPr>
          <a:xfrm rot="20494507">
            <a:off x="683997" y="4345395"/>
            <a:ext cx="7392821" cy="1520996"/>
          </a:xfrm>
          <a:prstGeom prst="rect">
            <a:avLst/>
          </a:prstGeom>
          <a:solidFill>
            <a:schemeClr val="bg2">
              <a:lumMod val="75000"/>
            </a:schemeClr>
          </a:solidFill>
          <a:ln>
            <a:solidFill>
              <a:srgbClr val="FF0000"/>
            </a:solidFill>
          </a:ln>
        </p:spPr>
        <p:txBody>
          <a:bodyPr wrap="square" lIns="104205" tIns="52103" rIns="104205" bIns="52103" rtlCol="0">
            <a:spAutoFit/>
          </a:bodyPr>
          <a:lstStyle/>
          <a:p>
            <a:pPr algn="ctr"/>
            <a:r>
              <a:rPr lang="en-US" sz="4600" dirty="0">
                <a:solidFill>
                  <a:srgbClr val="FF0000"/>
                </a:solidFill>
                <a:latin typeface="Arial Narrow" panose="020B0606020202030204" pitchFamily="34" charset="0"/>
              </a:rPr>
              <a:t>EGI Federated Cloud</a:t>
            </a:r>
            <a:r>
              <a:rPr lang="en-US" sz="4600">
                <a:solidFill>
                  <a:srgbClr val="FF0000"/>
                </a:solidFill>
                <a:latin typeface="Arial Narrow" panose="020B0606020202030204" pitchFamily="34" charset="0"/>
              </a:rPr>
              <a:t/>
            </a:r>
            <a:br>
              <a:rPr lang="en-US" sz="4600">
                <a:solidFill>
                  <a:srgbClr val="FF0000"/>
                </a:solidFill>
                <a:latin typeface="Arial Narrow" panose="020B0606020202030204" pitchFamily="34" charset="0"/>
              </a:rPr>
            </a:br>
            <a:r>
              <a:rPr lang="en-US" sz="4600">
                <a:solidFill>
                  <a:srgbClr val="FF0000"/>
                </a:solidFill>
                <a:latin typeface="Arial Narrow" panose="020B0606020202030204" pitchFamily="34" charset="0"/>
              </a:rPr>
              <a:t>can do all </a:t>
            </a:r>
            <a:r>
              <a:rPr lang="en-US" sz="4600" dirty="0">
                <a:solidFill>
                  <a:srgbClr val="FF0000"/>
                </a:solidFill>
                <a:latin typeface="Arial Narrow" panose="020B0606020202030204" pitchFamily="34" charset="0"/>
              </a:rPr>
              <a:t>this</a:t>
            </a:r>
            <a:endParaRPr lang="en-GB" sz="4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61994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Federated Cloud</a:t>
            </a:r>
            <a:endParaRPr lang="en-GB" dirty="0"/>
          </a:p>
        </p:txBody>
      </p:sp>
      <p:sp>
        <p:nvSpPr>
          <p:cNvPr id="3" name="Content Placeholder 2"/>
          <p:cNvSpPr>
            <a:spLocks noGrp="1"/>
          </p:cNvSpPr>
          <p:nvPr>
            <p:ph sz="half" idx="2"/>
          </p:nvPr>
        </p:nvSpPr>
        <p:spPr>
          <a:xfrm>
            <a:off x="5410200" y="1603584"/>
            <a:ext cx="5334000" cy="5280560"/>
          </a:xfrm>
        </p:spPr>
        <p:txBody>
          <a:bodyPr/>
          <a:lstStyle/>
          <a:p>
            <a:r>
              <a:rPr lang="en-GB" sz="2700" dirty="0"/>
              <a:t>Grid of clouds</a:t>
            </a:r>
          </a:p>
          <a:p>
            <a:r>
              <a:rPr lang="en-GB" sz="2700" dirty="0"/>
              <a:t>Unified user interfaces</a:t>
            </a:r>
          </a:p>
          <a:p>
            <a:r>
              <a:rPr lang="en-GB" sz="2700" dirty="0"/>
              <a:t>Harmonised operational behaviour</a:t>
            </a:r>
          </a:p>
          <a:p>
            <a:r>
              <a:rPr lang="en-GB" sz="2700" dirty="0"/>
              <a:t>Clouds and their interconnections are based on open standards, open technologies</a:t>
            </a:r>
          </a:p>
          <a:p>
            <a:endParaRPr lang="en-GB" sz="2700" dirty="0"/>
          </a:p>
          <a:p>
            <a:r>
              <a:rPr lang="en-GB" sz="2700" dirty="0"/>
              <a:t>Infrastructure </a:t>
            </a:r>
            <a:r>
              <a:rPr lang="en-GB" sz="2700" dirty="0">
                <a:sym typeface="Wingdings" panose="05000000000000000000" pitchFamily="2" charset="2"/>
              </a:rPr>
              <a:t> </a:t>
            </a:r>
            <a:r>
              <a:rPr lang="en-GB" sz="2700" dirty="0" smtClean="0">
                <a:sym typeface="Wingdings" panose="05000000000000000000" pitchFamily="2" charset="2"/>
              </a:rPr>
              <a:t>Access online</a:t>
            </a:r>
            <a:r>
              <a:rPr lang="en-GB" sz="2700" dirty="0"/>
              <a:t/>
            </a:r>
            <a:br>
              <a:rPr lang="en-GB" sz="2700" dirty="0"/>
            </a:br>
            <a:r>
              <a:rPr lang="en-GB" sz="2700" dirty="0"/>
              <a:t>AND </a:t>
            </a:r>
            <a:br>
              <a:rPr lang="en-GB" sz="2700" dirty="0"/>
            </a:br>
            <a:r>
              <a:rPr lang="en-GB" sz="2700" dirty="0"/>
              <a:t>technology </a:t>
            </a:r>
            <a:r>
              <a:rPr lang="en-GB" sz="2700" dirty="0">
                <a:sym typeface="Wingdings" panose="05000000000000000000" pitchFamily="2" charset="2"/>
              </a:rPr>
              <a:t> </a:t>
            </a:r>
            <a:r>
              <a:rPr lang="en-GB" sz="2700" dirty="0" smtClean="0">
                <a:sym typeface="Wingdings" panose="05000000000000000000" pitchFamily="2" charset="2"/>
              </a:rPr>
              <a:t>Deploy at your site</a:t>
            </a:r>
            <a:endParaRPr lang="en-GB" sz="2700" dirty="0"/>
          </a:p>
        </p:txBody>
      </p:sp>
      <p:sp>
        <p:nvSpPr>
          <p:cNvPr id="4" name="Cloud"/>
          <p:cNvSpPr>
            <a:spLocks noChangeAspect="1" noEditPoints="1" noChangeArrowheads="1"/>
          </p:cNvSpPr>
          <p:nvPr/>
        </p:nvSpPr>
        <p:spPr bwMode="auto">
          <a:xfrm>
            <a:off x="1217543" y="1976257"/>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5" name="Cloud"/>
          <p:cNvSpPr>
            <a:spLocks noChangeAspect="1" noEditPoints="1" noChangeArrowheads="1"/>
          </p:cNvSpPr>
          <p:nvPr/>
        </p:nvSpPr>
        <p:spPr bwMode="auto">
          <a:xfrm>
            <a:off x="293440" y="3724718"/>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2897730" y="3307066"/>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3821832" y="1912001"/>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8" name="Cloud"/>
          <p:cNvSpPr>
            <a:spLocks noChangeAspect="1" noEditPoints="1" noChangeArrowheads="1"/>
          </p:cNvSpPr>
          <p:nvPr/>
        </p:nvSpPr>
        <p:spPr bwMode="auto">
          <a:xfrm>
            <a:off x="3233767" y="5075801"/>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Cloud"/>
          <p:cNvSpPr>
            <a:spLocks noChangeAspect="1" noEditPoints="1" noChangeArrowheads="1"/>
          </p:cNvSpPr>
          <p:nvPr/>
        </p:nvSpPr>
        <p:spPr bwMode="auto">
          <a:xfrm>
            <a:off x="1049524" y="5238680"/>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11" name="Straight Connector 10"/>
          <p:cNvCxnSpPr/>
          <p:nvPr/>
        </p:nvCxnSpPr>
        <p:spPr>
          <a:xfrm flipH="1">
            <a:off x="1469571" y="3130992"/>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a:off x="2128257" y="3129763"/>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a:endCxn id="5" idx="2"/>
          </p:cNvCxnSpPr>
          <p:nvPr/>
        </p:nvCxnSpPr>
        <p:spPr>
          <a:xfrm flipH="1">
            <a:off x="1636470" y="3813033"/>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flipV="1">
            <a:off x="3037453" y="2338078"/>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a:off x="3695818" y="4317921"/>
            <a:ext cx="342782" cy="83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45935" y="2764155"/>
            <a:ext cx="0" cy="2311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7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2208547"/>
            <a:ext cx="5880653" cy="4414258"/>
            <a:chOff x="-36512" y="2001034"/>
            <a:chExt cx="5040560" cy="3999496"/>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grpSp>
    </p:spTree>
    <p:extLst>
      <p:ext uri="{BB962C8B-B14F-4D97-AF65-F5344CB8AC3E}">
        <p14:creationId xmlns:p14="http://schemas.microsoft.com/office/powerpoint/2010/main" val="517394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685055"/>
            <a:ext cx="5880653" cy="5937752"/>
            <a:chOff x="-36512" y="620688"/>
            <a:chExt cx="5040560" cy="5379842"/>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sp>
          <p:nvSpPr>
            <p:cNvPr id="72" name="Rectangular Callout 71"/>
            <p:cNvSpPr/>
            <p:nvPr/>
          </p:nvSpPr>
          <p:spPr>
            <a:xfrm>
              <a:off x="1613628" y="620688"/>
              <a:ext cx="3384377" cy="1196376"/>
            </a:xfrm>
            <a:prstGeom prst="wedgeRectCallout">
              <a:avLst>
                <a:gd name="adj1" fmla="val -20426"/>
                <a:gd name="adj2" fmla="val 1014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049" indent="-208049">
                <a:buFont typeface="Arial" panose="020B0604020202020204" pitchFamily="34" charset="0"/>
                <a:buChar char="•"/>
              </a:pPr>
              <a:endParaRPr lang="en-GB" dirty="0">
                <a:solidFill>
                  <a:schemeClr val="tx1"/>
                </a:solidFill>
              </a:endParaRPr>
            </a:p>
          </p:txBody>
        </p:sp>
        <p:pic>
          <p:nvPicPr>
            <p:cNvPr id="6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29" y="836712"/>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2693749" y="899428"/>
              <a:ext cx="1320305" cy="334630"/>
            </a:xfrm>
            <a:prstGeom prst="rect">
              <a:avLst/>
            </a:prstGeom>
            <a:noFill/>
          </p:spPr>
          <p:txBody>
            <a:bodyPr wrap="none" rtlCol="0">
              <a:spAutoFit/>
            </a:bodyPr>
            <a:lstStyle/>
            <a:p>
              <a:r>
                <a:rPr lang="en-GB" dirty="0" smtClean="0"/>
                <a:t>- On every site</a:t>
              </a:r>
              <a:endParaRPr lang="en-GB" dirty="0"/>
            </a:p>
          </p:txBody>
        </p:sp>
        <p:sp>
          <p:nvSpPr>
            <p:cNvPr id="74" name="TextBox 73"/>
            <p:cNvSpPr txBox="1"/>
            <p:nvPr/>
          </p:nvSpPr>
          <p:spPr>
            <a:xfrm>
              <a:off x="2045677" y="1340768"/>
              <a:ext cx="2543554" cy="334630"/>
            </a:xfrm>
            <a:prstGeom prst="rect">
              <a:avLst/>
            </a:prstGeom>
            <a:noFill/>
          </p:spPr>
          <p:txBody>
            <a:bodyPr wrap="none" rtlCol="0">
              <a:spAutoFit/>
            </a:bodyPr>
            <a:lstStyle/>
            <a:p>
              <a:r>
                <a:rPr lang="en-GB" dirty="0" err="1" smtClean="0"/>
                <a:t>OpenStack</a:t>
              </a:r>
              <a:r>
                <a:rPr lang="en-GB" dirty="0" smtClean="0"/>
                <a:t> Nova - On OS sites</a:t>
              </a:r>
              <a:endParaRPr lang="en-GB" dirty="0"/>
            </a:p>
          </p:txBody>
        </p:sp>
      </p:gr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3627" y="1479811"/>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ular Callout 53"/>
          <p:cNvSpPr/>
          <p:nvPr/>
        </p:nvSpPr>
        <p:spPr>
          <a:xfrm>
            <a:off x="5838056" y="685055"/>
            <a:ext cx="4577916" cy="1320445"/>
          </a:xfrm>
          <a:prstGeom prst="wedgeRectCallout">
            <a:avLst>
              <a:gd name="adj1" fmla="val -49177"/>
              <a:gd name="adj2" fmla="val -1929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marL="289458"/>
            <a:endParaRPr lang="en-GB" sz="1000" dirty="0">
              <a:solidFill>
                <a:schemeClr val="tx1"/>
              </a:solidFill>
            </a:endParaRPr>
          </a:p>
          <a:p>
            <a:pPr marL="289458"/>
            <a:r>
              <a:rPr lang="en-GB" dirty="0" smtClean="0">
                <a:solidFill>
                  <a:schemeClr val="tx1"/>
                </a:solidFill>
              </a:rPr>
              <a:t>      CDMI - on any site</a:t>
            </a:r>
            <a:br>
              <a:rPr lang="en-GB" dirty="0" smtClean="0">
                <a:solidFill>
                  <a:schemeClr val="tx1"/>
                </a:solidFill>
              </a:rPr>
            </a:br>
            <a:endParaRPr lang="en-GB" sz="600" dirty="0">
              <a:solidFill>
                <a:schemeClr val="tx1"/>
              </a:solidFill>
            </a:endParaRPr>
          </a:p>
          <a:p>
            <a:pPr marL="497507" indent="-208049">
              <a:buFont typeface="Arial" panose="020B0604020202020204" pitchFamily="34" charset="0"/>
              <a:buChar char="•"/>
            </a:pPr>
            <a:r>
              <a:rPr lang="en-GB" dirty="0" smtClean="0">
                <a:solidFill>
                  <a:schemeClr val="tx1"/>
                </a:solidFill>
              </a:rPr>
              <a:t>  </a:t>
            </a:r>
            <a:r>
              <a:rPr lang="en-GB" dirty="0" err="1" smtClean="0">
                <a:solidFill>
                  <a:schemeClr val="tx1"/>
                </a:solidFill>
              </a:rPr>
              <a:t>OpenStack</a:t>
            </a:r>
            <a:r>
              <a:rPr lang="en-GB" dirty="0" smtClean="0">
                <a:solidFill>
                  <a:schemeClr val="tx1"/>
                </a:solidFill>
              </a:rPr>
              <a:t> SWIFT – on OS sites</a:t>
            </a:r>
            <a:endParaRPr lang="en-GB" dirty="0">
              <a:solidFill>
                <a:schemeClr val="tx1"/>
              </a:solidFill>
            </a:endParaRPr>
          </a:p>
        </p:txBody>
      </p:sp>
      <p:sp>
        <p:nvSpPr>
          <p:cNvPr id="3" name="TextBox 2"/>
          <p:cNvSpPr txBox="1"/>
          <p:nvPr/>
        </p:nvSpPr>
        <p:spPr>
          <a:xfrm>
            <a:off x="1805609" y="605581"/>
            <a:ext cx="3801998" cy="397611"/>
          </a:xfrm>
          <a:prstGeom prst="rect">
            <a:avLst/>
          </a:prstGeom>
          <a:noFill/>
        </p:spPr>
        <p:txBody>
          <a:bodyPr wrap="none" lIns="104205" tIns="52103" rIns="104205" bIns="52103" rtlCol="0">
            <a:spAutoFit/>
          </a:bodyPr>
          <a:lstStyle/>
          <a:p>
            <a:r>
              <a:rPr lang="en-US" sz="1900" dirty="0"/>
              <a:t>VM and block storage management:</a:t>
            </a:r>
          </a:p>
        </p:txBody>
      </p:sp>
      <p:sp>
        <p:nvSpPr>
          <p:cNvPr id="76" name="TextBox 75"/>
          <p:cNvSpPr txBox="1"/>
          <p:nvPr/>
        </p:nvSpPr>
        <p:spPr>
          <a:xfrm>
            <a:off x="6090084" y="605581"/>
            <a:ext cx="4124058" cy="397611"/>
          </a:xfrm>
          <a:prstGeom prst="rect">
            <a:avLst/>
          </a:prstGeom>
          <a:noFill/>
        </p:spPr>
        <p:txBody>
          <a:bodyPr wrap="none" lIns="104205" tIns="52103" rIns="104205" bIns="52103" rtlCol="0">
            <a:spAutoFit/>
          </a:bodyPr>
          <a:lstStyle/>
          <a:p>
            <a:r>
              <a:rPr lang="en-US" sz="1900" dirty="0"/>
              <a:t>Object storage management (optional):</a:t>
            </a:r>
          </a:p>
        </p:txBody>
      </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066" y="1439156"/>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5922066" y="1002958"/>
            <a:ext cx="588065" cy="381834"/>
          </a:xfrm>
          <a:prstGeom prst="rect">
            <a:avLst/>
          </a:prstGeom>
        </p:spPr>
      </p:pic>
    </p:spTree>
    <p:extLst>
      <p:ext uri="{BB962C8B-B14F-4D97-AF65-F5344CB8AC3E}">
        <p14:creationId xmlns:p14="http://schemas.microsoft.com/office/powerpoint/2010/main" val="2058984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p:bldP spid="7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ángulo redondeado 88"/>
          <p:cNvSpPr/>
          <p:nvPr/>
        </p:nvSpPr>
        <p:spPr>
          <a:xfrm>
            <a:off x="75888" y="4660203"/>
            <a:ext cx="2730065" cy="2304789"/>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dirty="0" smtClean="0"/>
              <a:t>Virtual Appliances </a:t>
            </a:r>
            <a:r>
              <a:rPr lang="en-GB" dirty="0" err="1" smtClean="0"/>
              <a:t>Catalog</a:t>
            </a:r>
            <a:r>
              <a:rPr lang="en-GB" dirty="0" smtClean="0"/>
              <a:t> (</a:t>
            </a:r>
            <a:r>
              <a:rPr lang="en-GB" dirty="0" err="1" smtClean="0"/>
              <a:t>AppDB</a:t>
            </a:r>
            <a:r>
              <a:rPr lang="en-GB" dirty="0" smtClean="0"/>
              <a:t>)</a:t>
            </a:r>
            <a:endParaRPr lang="en-GB" dirty="0"/>
          </a:p>
        </p:txBody>
      </p:sp>
      <p:sp>
        <p:nvSpPr>
          <p:cNvPr id="11266" name="Titolo 1"/>
          <p:cNvSpPr>
            <a:spLocks noGrp="1"/>
          </p:cNvSpPr>
          <p:nvPr>
            <p:ph type="title"/>
          </p:nvPr>
        </p:nvSpPr>
        <p:spPr>
          <a:xfrm>
            <a:off x="1805608" y="128727"/>
            <a:ext cx="8568952" cy="938265"/>
          </a:xfrm>
          <a:noFill/>
        </p:spPr>
        <p:txBody>
          <a:bodyPr>
            <a:normAutofit/>
          </a:bodyPr>
          <a:lstStyle/>
          <a:p>
            <a:r>
              <a:rPr lang="it-IT" altLang="en-US" sz="2700" dirty="0">
                <a:latin typeface="Arial" charset="0"/>
                <a:cs typeface="Arial" charset="0"/>
              </a:rPr>
              <a:t>Inside a cloud site – Technical slide</a:t>
            </a:r>
            <a:endParaRPr lang="en-GB" altLang="en-US" sz="2700" dirty="0">
              <a:latin typeface="Arial" charset="0"/>
              <a:cs typeface="Arial" charset="0"/>
            </a:endParaRPr>
          </a:p>
        </p:txBody>
      </p:sp>
      <p:grpSp>
        <p:nvGrpSpPr>
          <p:cNvPr id="44" name="Gruppo 43"/>
          <p:cNvGrpSpPr>
            <a:grpSpLocks/>
          </p:cNvGrpSpPr>
          <p:nvPr/>
        </p:nvGrpSpPr>
        <p:grpSpPr bwMode="auto">
          <a:xfrm>
            <a:off x="3300413" y="3251953"/>
            <a:ext cx="6967538" cy="1203714"/>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Cloud </a:t>
                </a:r>
                <a:r>
                  <a:rPr lang="es-ES" sz="2700" dirty="0" err="1"/>
                  <a:t>Providers</a:t>
                </a:r>
                <a:endParaRPr lang="es-ES" sz="27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(OpenStack)</a:t>
                </a:r>
              </a:p>
            </p:txBody>
          </p:sp>
        </p:grpSp>
        <p:grpSp>
          <p:nvGrpSpPr>
            <p:cNvPr id="11333" name="Gruppo 22"/>
            <p:cNvGrpSpPr>
              <a:grpSpLocks/>
            </p:cNvGrpSpPr>
            <p:nvPr/>
          </p:nvGrpSpPr>
          <p:grpSpPr bwMode="auto">
            <a:xfrm>
              <a:off x="3718391" y="2879439"/>
              <a:ext cx="1717705" cy="618545"/>
              <a:chOff x="400329" y="1576450"/>
              <a:chExt cx="3298635" cy="1364639"/>
            </a:xfrm>
          </p:grpSpPr>
          <p:sp>
            <p:nvSpPr>
              <p:cNvPr id="24" name="Rettangolo arrotondato 23"/>
              <p:cNvSpPr/>
              <p:nvPr/>
            </p:nvSpPr>
            <p:spPr>
              <a:xfrm>
                <a:off x="400976" y="1575653"/>
                <a:ext cx="3170415" cy="1366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a:t>
                </a:r>
                <a:r>
                  <a:rPr lang="es-ES" dirty="0" err="1"/>
                  <a:t>Synnefo</a:t>
                </a:r>
                <a:r>
                  <a:rPr lang="es-ES" dirty="0"/>
                  <a:t>)</a:t>
                </a:r>
              </a:p>
            </p:txBody>
          </p:sp>
        </p:grpSp>
      </p:grpSp>
      <p:grpSp>
        <p:nvGrpSpPr>
          <p:cNvPr id="126" name="Gruppo 125"/>
          <p:cNvGrpSpPr>
            <a:grpSpLocks/>
          </p:cNvGrpSpPr>
          <p:nvPr/>
        </p:nvGrpSpPr>
        <p:grpSpPr bwMode="auto">
          <a:xfrm>
            <a:off x="3065198" y="4446906"/>
            <a:ext cx="7393517" cy="2654477"/>
            <a:chOff x="2627784" y="4029776"/>
            <a:chExt cx="6336704" cy="2404560"/>
          </a:xfrm>
        </p:grpSpPr>
        <p:grpSp>
          <p:nvGrpSpPr>
            <p:cNvPr id="11304" name="Gruppo 44"/>
            <p:cNvGrpSpPr>
              <a:grpSpLocks/>
            </p:cNvGrpSpPr>
            <p:nvPr/>
          </p:nvGrpSpPr>
          <p:grpSpPr bwMode="auto">
            <a:xfrm>
              <a:off x="2627784" y="4495081"/>
              <a:ext cx="6336704" cy="1939255"/>
              <a:chOff x="1547664" y="4293096"/>
              <a:chExt cx="6336704" cy="1939255"/>
            </a:xfrm>
          </p:grpSpPr>
          <p:grpSp>
            <p:nvGrpSpPr>
              <p:cNvPr id="11310" name="Gruppo 8"/>
              <p:cNvGrpSpPr>
                <a:grpSpLocks/>
              </p:cNvGrpSpPr>
              <p:nvPr/>
            </p:nvGrpSpPr>
            <p:grpSpPr bwMode="auto">
              <a:xfrm>
                <a:off x="1547664" y="4293096"/>
                <a:ext cx="6336704" cy="1939255"/>
                <a:chOff x="-34726" y="-305625"/>
                <a:chExt cx="4000946" cy="4505992"/>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34726" y="2843222"/>
                  <a:ext cx="3961858" cy="13571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EGI e-</a:t>
                  </a:r>
                  <a:r>
                    <a:rPr lang="es-ES" sz="2700" dirty="0" err="1"/>
                    <a:t>infrastructure</a:t>
                  </a:r>
                  <a:r>
                    <a:rPr lang="es-ES" sz="2700" dirty="0"/>
                    <a:t> </a:t>
                  </a:r>
                  <a:r>
                    <a:rPr lang="es-ES" sz="2700" dirty="0" err="1"/>
                    <a:t>operation</a:t>
                  </a:r>
                  <a:r>
                    <a:rPr lang="es-ES" sz="2700" dirty="0"/>
                    <a:t> </a:t>
                  </a:r>
                  <a:r>
                    <a:rPr lang="es-ES" sz="2700" dirty="0" err="1"/>
                    <a:t>tools</a:t>
                  </a:r>
                  <a:endParaRPr lang="es-ES" sz="2700" dirty="0"/>
                </a:p>
              </p:txBody>
            </p:sp>
          </p:grpSp>
          <p:grpSp>
            <p:nvGrpSpPr>
              <p:cNvPr id="11311" name="Gruppo 12"/>
              <p:cNvGrpSpPr>
                <a:grpSpLocks/>
              </p:cNvGrpSpPr>
              <p:nvPr/>
            </p:nvGrpSpPr>
            <p:grpSpPr bwMode="auto">
              <a:xfrm>
                <a:off x="1784813" y="4874390"/>
                <a:ext cx="5955539" cy="864096"/>
                <a:chOff x="347947" y="1810283"/>
                <a:chExt cx="3169681" cy="1386952"/>
              </a:xfrm>
            </p:grpSpPr>
            <p:sp>
              <p:nvSpPr>
                <p:cNvPr id="14" name="Rettangolo arrotondato 13"/>
                <p:cNvSpPr/>
                <p:nvPr/>
              </p:nvSpPr>
              <p:spPr>
                <a:xfrm>
                  <a:off x="347610" y="1809232"/>
                  <a:ext cx="3169788" cy="1365485"/>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ttangolo 14"/>
                <p:cNvSpPr/>
                <p:nvPr/>
              </p:nvSpPr>
              <p:spPr>
                <a:xfrm>
                  <a:off x="387317" y="1911134"/>
                  <a:ext cx="3090374" cy="128651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err="1"/>
                    <a:t>Operation</a:t>
                  </a:r>
                  <a:r>
                    <a:rPr lang="es-ES" sz="2700" dirty="0"/>
                    <a:t> </a:t>
                  </a:r>
                  <a:r>
                    <a:rPr lang="es-ES" sz="2700" dirty="0" err="1"/>
                    <a:t>services</a:t>
                  </a:r>
                  <a:endParaRPr lang="es-ES" sz="2700" dirty="0"/>
                </a:p>
              </p:txBody>
            </p:sp>
          </p:grpSp>
          <p:grpSp>
            <p:nvGrpSpPr>
              <p:cNvPr id="11312" name="Gruppo 28"/>
              <p:cNvGrpSpPr>
                <a:grpSpLocks/>
              </p:cNvGrpSpPr>
              <p:nvPr/>
            </p:nvGrpSpPr>
            <p:grpSpPr bwMode="auto">
              <a:xfrm>
                <a:off x="6551861" y="4382202"/>
                <a:ext cx="1097505" cy="780219"/>
                <a:chOff x="400329" y="1359114"/>
                <a:chExt cx="3298634" cy="1364639"/>
              </a:xfrm>
            </p:grpSpPr>
            <p:sp>
              <p:nvSpPr>
                <p:cNvPr id="30" name="Rettangolo arrotondato 29"/>
                <p:cNvSpPr/>
                <p:nvPr/>
              </p:nvSpPr>
              <p:spPr>
                <a:xfrm>
                  <a:off x="402490" y="1358259"/>
                  <a:ext cx="3167880"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1" name="Rettangolo 30"/>
                <p:cNvSpPr/>
                <p:nvPr/>
              </p:nvSpPr>
              <p:spPr>
                <a:xfrm>
                  <a:off x="440657" y="1358259"/>
                  <a:ext cx="325852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a:t>AAI</a:t>
                  </a:r>
                  <a:br>
                    <a:rPr lang="es-ES" sz="1600" dirty="0"/>
                  </a:br>
                  <a:r>
                    <a:rPr lang="es-ES" sz="1400" dirty="0"/>
                    <a:t>(PERUN)</a:t>
                  </a:r>
                  <a:endParaRPr lang="es-ES" sz="1600" dirty="0"/>
                </a:p>
              </p:txBody>
            </p:sp>
          </p:grpSp>
          <p:grpSp>
            <p:nvGrpSpPr>
              <p:cNvPr id="11313" name="Gruppo 31"/>
              <p:cNvGrpSpPr>
                <a:grpSpLocks/>
              </p:cNvGrpSpPr>
              <p:nvPr/>
            </p:nvGrpSpPr>
            <p:grpSpPr bwMode="auto">
              <a:xfrm>
                <a:off x="1933389" y="4394411"/>
                <a:ext cx="1100035" cy="780887"/>
                <a:chOff x="393170" y="1358411"/>
                <a:chExt cx="3306238" cy="1365806"/>
              </a:xfrm>
            </p:grpSpPr>
            <p:sp>
              <p:nvSpPr>
                <p:cNvPr id="33" name="Rettangolo arrotondato 32"/>
                <p:cNvSpPr/>
                <p:nvPr/>
              </p:nvSpPr>
              <p:spPr>
                <a:xfrm>
                  <a:off x="393170" y="1358411"/>
                  <a:ext cx="3177421" cy="136580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4" name="Rettangolo 33"/>
                <p:cNvSpPr/>
                <p:nvPr/>
              </p:nvSpPr>
              <p:spPr>
                <a:xfrm>
                  <a:off x="436110"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Service</a:t>
                  </a:r>
                  <a:r>
                    <a:rPr lang="es-ES" sz="1600" dirty="0"/>
                    <a:t> </a:t>
                  </a:r>
                  <a:r>
                    <a:rPr lang="es-ES" sz="1600" dirty="0" err="1"/>
                    <a:t>registry</a:t>
                  </a:r>
                  <a:r>
                    <a:rPr lang="es-ES" sz="1600" dirty="0"/>
                    <a:t> (GOCDB)</a:t>
                  </a:r>
                </a:p>
              </p:txBody>
            </p:sp>
          </p:grpSp>
          <p:grpSp>
            <p:nvGrpSpPr>
              <p:cNvPr id="11314" name="Gruppo 34"/>
              <p:cNvGrpSpPr>
                <a:grpSpLocks/>
              </p:cNvGrpSpPr>
              <p:nvPr/>
            </p:nvGrpSpPr>
            <p:grpSpPr bwMode="auto">
              <a:xfrm>
                <a:off x="3094036" y="4394812"/>
                <a:ext cx="1097505" cy="780219"/>
                <a:chOff x="400329" y="1359114"/>
                <a:chExt cx="3298634" cy="1364639"/>
              </a:xfrm>
            </p:grpSpPr>
            <p:sp>
              <p:nvSpPr>
                <p:cNvPr id="36" name="Rettangolo arrotondato 35"/>
                <p:cNvSpPr/>
                <p:nvPr/>
              </p:nvSpPr>
              <p:spPr>
                <a:xfrm>
                  <a:off x="399451" y="1358413"/>
                  <a:ext cx="3172649"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7" name="Rettangolo 36"/>
                <p:cNvSpPr/>
                <p:nvPr/>
              </p:nvSpPr>
              <p:spPr>
                <a:xfrm>
                  <a:off x="437619"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Information</a:t>
                  </a:r>
                  <a:r>
                    <a:rPr lang="es-ES" sz="1600" dirty="0"/>
                    <a:t> </a:t>
                  </a:r>
                  <a:r>
                    <a:rPr lang="es-ES" sz="1600" dirty="0" err="1"/>
                    <a:t>system</a:t>
                  </a:r>
                  <a:r>
                    <a:rPr lang="es-ES" sz="1600" dirty="0"/>
                    <a:t> (BDII)</a:t>
                  </a:r>
                </a:p>
              </p:txBody>
            </p:sp>
          </p:grpSp>
          <p:grpSp>
            <p:nvGrpSpPr>
              <p:cNvPr id="11315" name="Gruppo 37"/>
              <p:cNvGrpSpPr>
                <a:grpSpLocks/>
              </p:cNvGrpSpPr>
              <p:nvPr/>
            </p:nvGrpSpPr>
            <p:grpSpPr bwMode="auto">
              <a:xfrm>
                <a:off x="4235128" y="4365104"/>
                <a:ext cx="1084207" cy="834368"/>
                <a:chOff x="440296" y="1359114"/>
                <a:chExt cx="3258667" cy="1459348"/>
              </a:xfrm>
            </p:grpSpPr>
            <p:sp>
              <p:nvSpPr>
                <p:cNvPr id="39" name="Rettangolo arrotondato 38"/>
                <p:cNvSpPr/>
                <p:nvPr/>
              </p:nvSpPr>
              <p:spPr>
                <a:xfrm>
                  <a:off x="478223" y="1449237"/>
                  <a:ext cx="3167880" cy="1368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0" name="Rettangolo 39"/>
                <p:cNvSpPr/>
                <p:nvPr/>
              </p:nvSpPr>
              <p:spPr>
                <a:xfrm>
                  <a:off x="440056" y="1354852"/>
                  <a:ext cx="3258529" cy="1326942"/>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Accounting</a:t>
                  </a:r>
                  <a:r>
                    <a:rPr lang="es-ES" sz="1600" dirty="0"/>
                    <a:t> (APEL)</a:t>
                  </a:r>
                </a:p>
              </p:txBody>
            </p:sp>
          </p:grpSp>
          <p:grpSp>
            <p:nvGrpSpPr>
              <p:cNvPr id="11316" name="Gruppo 40"/>
              <p:cNvGrpSpPr>
                <a:grpSpLocks/>
              </p:cNvGrpSpPr>
              <p:nvPr/>
            </p:nvGrpSpPr>
            <p:grpSpPr bwMode="auto">
              <a:xfrm>
                <a:off x="5407777" y="4387899"/>
                <a:ext cx="1097505" cy="780219"/>
                <a:chOff x="400329" y="1359114"/>
                <a:chExt cx="3298634" cy="1364639"/>
              </a:xfrm>
            </p:grpSpPr>
            <p:sp>
              <p:nvSpPr>
                <p:cNvPr id="42" name="Rettangolo arrotondato 41"/>
                <p:cNvSpPr/>
                <p:nvPr/>
              </p:nvSpPr>
              <p:spPr>
                <a:xfrm>
                  <a:off x="401303" y="1359399"/>
                  <a:ext cx="3167880" cy="136303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39470" y="1359399"/>
                  <a:ext cx="3258525" cy="132416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Monitoring</a:t>
                  </a:r>
                  <a:r>
                    <a:rPr lang="es-ES" sz="1600" dirty="0"/>
                    <a:t> (ARGO)</a:t>
                  </a:r>
                </a:p>
              </p:txBody>
            </p:sp>
          </p:grpSp>
        </p:grpSp>
        <p:cxnSp>
          <p:nvCxnSpPr>
            <p:cNvPr id="47" name="Connettore 4 46"/>
            <p:cNvCxnSpPr/>
            <p:nvPr/>
          </p:nvCxnSpPr>
          <p:spPr>
            <a:xfrm rot="5400000">
              <a:off x="4344533" y="3109876"/>
              <a:ext cx="520591" cy="237308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4936616" y="3689258"/>
              <a:ext cx="520591" cy="121432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Connettore 4 54"/>
            <p:cNvCxnSpPr/>
            <p:nvPr/>
          </p:nvCxnSpPr>
          <p:spPr>
            <a:xfrm rot="5400000">
              <a:off x="5525524" y="4303563"/>
              <a:ext cx="550748" cy="317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6153320" y="3675766"/>
              <a:ext cx="520591" cy="12286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4 60"/>
            <p:cNvCxnSpPr/>
            <p:nvPr/>
          </p:nvCxnSpPr>
          <p:spPr>
            <a:xfrm rot="16200000" flipH="1">
              <a:off x="6693019" y="3136067"/>
              <a:ext cx="514242" cy="23016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87" name="Rettangolo 86"/>
          <p:cNvSpPr/>
          <p:nvPr/>
        </p:nvSpPr>
        <p:spPr bwMode="auto">
          <a:xfrm>
            <a:off x="293441" y="4955024"/>
            <a:ext cx="2128680" cy="1208584"/>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 </a:t>
            </a:r>
            <a:r>
              <a:rPr lang="es-ES" dirty="0" err="1" smtClean="0">
                <a:solidFill>
                  <a:schemeClr val="tx1"/>
                </a:solidFill>
              </a:rPr>
              <a:t>image</a:t>
            </a:r>
            <a:r>
              <a:rPr lang="es-ES" dirty="0" smtClean="0">
                <a:solidFill>
                  <a:schemeClr val="tx1"/>
                </a:solidFill>
              </a:rPr>
              <a:t> in </a:t>
            </a:r>
            <a:r>
              <a:rPr lang="es-ES" dirty="0" err="1" smtClean="0">
                <a:solidFill>
                  <a:schemeClr val="tx1"/>
                </a:solidFill>
              </a:rPr>
              <a:t>the</a:t>
            </a:r>
            <a:r>
              <a:rPr lang="es-ES" dirty="0" smtClean="0">
                <a:solidFill>
                  <a:schemeClr val="tx1"/>
                </a:solidFill>
              </a:rPr>
              <a:t> VO </a:t>
            </a:r>
            <a:r>
              <a:rPr lang="es-ES" dirty="0" err="1" smtClean="0">
                <a:solidFill>
                  <a:schemeClr val="tx1"/>
                </a:solidFill>
              </a:rPr>
              <a:t>image</a:t>
            </a:r>
            <a:r>
              <a:rPr lang="es-ES" dirty="0" smtClean="0">
                <a:solidFill>
                  <a:schemeClr val="tx1"/>
                </a:solidFill>
              </a:rPr>
              <a:t> </a:t>
            </a:r>
            <a:r>
              <a:rPr lang="es-ES" dirty="0" err="1" smtClean="0">
                <a:solidFill>
                  <a:schemeClr val="tx1"/>
                </a:solidFill>
              </a:rPr>
              <a:t>list</a:t>
            </a:r>
            <a:endParaRPr lang="es-ES" dirty="0">
              <a:solidFill>
                <a:schemeClr val="tx1"/>
              </a:solidFill>
            </a:endParaRPr>
          </a:p>
        </p:txBody>
      </p:sp>
      <p:cxnSp>
        <p:nvCxnSpPr>
          <p:cNvPr id="89" name="Connettore 4 88"/>
          <p:cNvCxnSpPr>
            <a:endCxn id="17" idx="1"/>
          </p:cNvCxnSpPr>
          <p:nvPr/>
        </p:nvCxnSpPr>
        <p:spPr bwMode="auto">
          <a:xfrm rot="5400000" flipH="1" flipV="1">
            <a:off x="1857590" y="3443673"/>
            <a:ext cx="1102089" cy="192061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8" y="1384182"/>
            <a:ext cx="977863" cy="92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1046390" y="1847222"/>
            <a:ext cx="2296621" cy="41574"/>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557478" y="2309308"/>
            <a:ext cx="0" cy="264746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3361533" y="1384181"/>
            <a:ext cx="6899009" cy="1972899"/>
            <a:chOff x="2880817" y="1254774"/>
            <a:chExt cx="5913151" cy="1786541"/>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dirty="0" err="1"/>
                  <a:t>Uniform</a:t>
                </a:r>
                <a:r>
                  <a:rPr lang="es-ES" sz="2700" dirty="0"/>
                  <a:t> interfaces and </a:t>
                </a:r>
                <a:r>
                  <a:rPr lang="es-ES" sz="2700" dirty="0" err="1"/>
                  <a:t>behaviour</a:t>
                </a:r>
                <a:endParaRPr lang="es-ES" sz="2700" dirty="0"/>
              </a:p>
            </p:txBody>
          </p:sp>
        </p:grpSp>
        <p:cxnSp>
          <p:nvCxnSpPr>
            <p:cNvPr id="79" name="Connettore 4 78"/>
            <p:cNvCxnSpPr>
              <a:stCxn id="73" idx="2"/>
              <a:endCxn id="24" idx="0"/>
            </p:cNvCxnSpPr>
            <p:nvPr/>
          </p:nvCxnSpPr>
          <p:spPr>
            <a:xfrm rot="16200000" flipH="1">
              <a:off x="5599399" y="2802527"/>
              <a:ext cx="475988" cy="158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28689" y="1833405"/>
              <a:ext cx="475988" cy="193983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560583" y="1841342"/>
              <a:ext cx="475988" cy="192395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733" y="1251020"/>
            <a:ext cx="1267190" cy="5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6233" y="3798699"/>
            <a:ext cx="1455916" cy="936220"/>
          </a:xfrm>
          <a:prstGeom prst="rect">
            <a:avLst/>
          </a:prstGeom>
          <a:noFill/>
        </p:spPr>
        <p:txBody>
          <a:bodyPr wrap="none" lIns="104205" tIns="52103" rIns="104205" bIns="52103" rtlCol="0">
            <a:spAutoFit/>
          </a:bodyPr>
          <a:lstStyle/>
          <a:p>
            <a:pPr algn="ctr"/>
            <a:r>
              <a:rPr lang="en-GB" i="1" dirty="0" smtClean="0"/>
              <a:t>Image</a:t>
            </a:r>
            <a:br>
              <a:rPr lang="en-GB" i="1" dirty="0" smtClean="0"/>
            </a:br>
            <a:r>
              <a:rPr lang="en-GB" i="1" dirty="0" smtClean="0"/>
              <a:t>replication</a:t>
            </a:r>
            <a:br>
              <a:rPr lang="en-GB" i="1" dirty="0" smtClean="0"/>
            </a:br>
            <a:r>
              <a:rPr lang="en-GB" i="1" dirty="0" smtClean="0"/>
              <a:t>(</a:t>
            </a:r>
            <a:r>
              <a:rPr lang="en-GB" i="1" dirty="0" err="1" smtClean="0"/>
              <a:t>VMCatcher</a:t>
            </a:r>
            <a:r>
              <a:rPr lang="en-GB" i="1" dirty="0" smtClean="0"/>
              <a:t>)</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76" y="2017578"/>
            <a:ext cx="1055688" cy="35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600537" y="2594390"/>
            <a:ext cx="1900674" cy="659221"/>
          </a:xfrm>
          <a:prstGeom prst="rect">
            <a:avLst/>
          </a:prstGeom>
          <a:noFill/>
        </p:spPr>
        <p:txBody>
          <a:bodyPr wrap="none" lIns="104205" tIns="52103" rIns="104205" bIns="52103"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1176153" y="1163831"/>
            <a:ext cx="1139198" cy="659221"/>
          </a:xfrm>
          <a:prstGeom prst="rect">
            <a:avLst/>
          </a:prstGeom>
          <a:noFill/>
        </p:spPr>
        <p:txBody>
          <a:bodyPr wrap="none" lIns="104205" tIns="52103" rIns="104205" bIns="52103" rtlCol="0">
            <a:spAutoFit/>
          </a:bodyPr>
          <a:lstStyle/>
          <a:p>
            <a:pPr algn="ctr"/>
            <a:r>
              <a:rPr lang="en-GB" i="1" dirty="0" smtClean="0"/>
              <a:t>Manage</a:t>
            </a:r>
            <a:br>
              <a:rPr lang="en-GB" i="1" dirty="0" smtClean="0"/>
            </a:br>
            <a:r>
              <a:rPr lang="en-GB" i="1" dirty="0" smtClean="0"/>
              <a:t>instances</a:t>
            </a:r>
            <a:endParaRPr lang="en-GB" i="1"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580" y="821870"/>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29711" y="844007"/>
            <a:ext cx="1440900" cy="320667"/>
          </a:xfrm>
          <a:prstGeom prst="rect">
            <a:avLst/>
          </a:prstGeom>
          <a:noFill/>
        </p:spPr>
        <p:txBody>
          <a:bodyPr wrap="none" lIns="104205" tIns="52103" rIns="104205" bIns="52103" rtlCol="0">
            <a:spAutoFit/>
          </a:bodyPr>
          <a:lstStyle/>
          <a:p>
            <a:r>
              <a:rPr lang="en-US" sz="1400" b="1" dirty="0"/>
              <a:t>OpenStack Nova</a:t>
            </a:r>
            <a:endParaRPr lang="en-GB" sz="1400" b="1" dirty="0"/>
          </a:p>
        </p:txBody>
      </p:sp>
    </p:spTree>
    <p:extLst>
      <p:ext uri="{BB962C8B-B14F-4D97-AF65-F5344CB8AC3E}">
        <p14:creationId xmlns:p14="http://schemas.microsoft.com/office/powerpoint/2010/main" val="829882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14783"/>
            <a:ext cx="8568952" cy="938265"/>
          </a:xfrm>
          <a:noFill/>
        </p:spPr>
        <p:txBody>
          <a:bodyPr/>
          <a:lstStyle/>
          <a:p>
            <a:r>
              <a:rPr lang="en-GB" dirty="0" smtClean="0"/>
              <a:t>The current infrastructure</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09607" y="1235905"/>
            <a:ext cx="6432739" cy="4615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923" y="5774467"/>
            <a:ext cx="2279510" cy="535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02" y="2304257"/>
            <a:ext cx="1083522" cy="650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01" y="3263268"/>
            <a:ext cx="1320788" cy="595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94500" y="4043446"/>
            <a:ext cx="1456065" cy="576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01" y="5825593"/>
            <a:ext cx="1139031" cy="10920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590" y="5966100"/>
            <a:ext cx="1845572" cy="6878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115" y="6437541"/>
            <a:ext cx="1586715" cy="540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500" y="1265576"/>
            <a:ext cx="1351933" cy="10386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7205" y="5920356"/>
            <a:ext cx="1849913" cy="3250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2969" y="6460955"/>
            <a:ext cx="2198424" cy="4941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316801" y="4895165"/>
            <a:ext cx="1229632" cy="73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9304681" y="6145842"/>
            <a:ext cx="1000571" cy="630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90" y="1126061"/>
            <a:ext cx="1033463" cy="9146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1523" y="2512992"/>
            <a:ext cx="1223730" cy="735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8970" y="4579355"/>
            <a:ext cx="966282" cy="9141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26355" y="3466699"/>
            <a:ext cx="1778897" cy="882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77548" y="904893"/>
            <a:ext cx="2816826" cy="1582551"/>
          </a:xfrm>
          <a:prstGeom prst="rect">
            <a:avLst/>
          </a:prstGeom>
          <a:solidFill>
            <a:schemeClr val="bg2"/>
          </a:solidFill>
          <a:ln>
            <a:solidFill>
              <a:schemeClr val="tx1"/>
            </a:solidFill>
          </a:ln>
        </p:spPr>
        <p:txBody>
          <a:bodyPr wrap="square" lIns="41026" tIns="52103" rIns="41026" bIns="52103">
            <a:spAutoFit/>
          </a:bodyPr>
          <a:lstStyle/>
          <a:p>
            <a:r>
              <a:rPr lang="en-GB" sz="1600" dirty="0"/>
              <a:t>Today:</a:t>
            </a:r>
          </a:p>
          <a:p>
            <a:pPr marL="309359" indent="-209857">
              <a:buFont typeface="Arial" panose="020B0604020202020204" pitchFamily="34" charset="0"/>
              <a:buChar char="•"/>
            </a:pPr>
            <a:r>
              <a:rPr lang="en-GB" sz="1600" dirty="0" smtClean="0"/>
              <a:t>23 </a:t>
            </a:r>
            <a:r>
              <a:rPr lang="en-GB" sz="1600" dirty="0"/>
              <a:t>providers from 14 NGIs</a:t>
            </a:r>
          </a:p>
          <a:p>
            <a:pPr marL="830384" lvl="1" indent="-209857">
              <a:buFont typeface="Arial" panose="020B0604020202020204" pitchFamily="34" charset="0"/>
              <a:buChar char="•"/>
            </a:pPr>
            <a:r>
              <a:rPr lang="en-US" sz="1600" dirty="0"/>
              <a:t>15 OpenStack</a:t>
            </a:r>
          </a:p>
          <a:p>
            <a:pPr marL="830384" lvl="1" indent="-209857">
              <a:buFont typeface="Arial" panose="020B0604020202020204" pitchFamily="34" charset="0"/>
              <a:buChar char="•"/>
            </a:pPr>
            <a:r>
              <a:rPr lang="en-US" sz="1600" dirty="0" smtClean="0"/>
              <a:t>7 </a:t>
            </a:r>
            <a:r>
              <a:rPr lang="en-US" sz="1600" dirty="0" err="1"/>
              <a:t>OpenNebula</a:t>
            </a:r>
            <a:endParaRPr lang="en-US" sz="1600" dirty="0"/>
          </a:p>
          <a:p>
            <a:pPr marL="830384" lvl="1" indent="-209857">
              <a:buFont typeface="Arial" panose="020B0604020202020204" pitchFamily="34" charset="0"/>
              <a:buChar char="•"/>
            </a:pPr>
            <a:r>
              <a:rPr lang="en-US" sz="1600" dirty="0"/>
              <a:t>1 </a:t>
            </a:r>
            <a:r>
              <a:rPr lang="en-US" sz="1600" dirty="0" err="1"/>
              <a:t>Synnefo</a:t>
            </a:r>
            <a:endParaRPr lang="en-GB" sz="1600" dirty="0"/>
          </a:p>
          <a:p>
            <a:pPr marL="309359" indent="-209857">
              <a:buFont typeface="Arial" panose="020B0604020202020204" pitchFamily="34" charset="0"/>
              <a:buChar char="•"/>
            </a:pPr>
            <a:r>
              <a:rPr lang="en-GB" sz="1600" dirty="0"/>
              <a:t>~6.000 cores in total</a:t>
            </a:r>
          </a:p>
        </p:txBody>
      </p:sp>
    </p:spTree>
    <p:extLst>
      <p:ext uri="{BB962C8B-B14F-4D97-AF65-F5344CB8AC3E}">
        <p14:creationId xmlns:p14="http://schemas.microsoft.com/office/powerpoint/2010/main" val="39336042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07841" y="1235905"/>
            <a:ext cx="6282710" cy="4507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337048" y="-101600"/>
            <a:ext cx="8568952" cy="938265"/>
          </a:xfrm>
        </p:spPr>
        <p:txBody>
          <a:bodyPr>
            <a:normAutofit fontScale="90000"/>
          </a:bodyPr>
          <a:lstStyle/>
          <a:p>
            <a:r>
              <a:rPr lang="en-GB" dirty="0" smtClean="0"/>
              <a:t>Access to </a:t>
            </a:r>
            <a:r>
              <a:rPr lang="en-GB" dirty="0" smtClean="0"/>
              <a:t>EGI resources: </a:t>
            </a:r>
            <a:r>
              <a:rPr lang="en-GB" dirty="0" smtClean="0"/>
              <a:t/>
            </a:r>
            <a:br>
              <a:rPr lang="en-GB" dirty="0" smtClean="0"/>
            </a:br>
            <a:r>
              <a:rPr lang="en-GB" dirty="0" smtClean="0"/>
              <a:t>Virtual Organisations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29477" y="1851988"/>
            <a:ext cx="672075" cy="63580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217543" y="1693037"/>
            <a:ext cx="672075" cy="63580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81505" y="2090415"/>
            <a:ext cx="672075" cy="635804"/>
          </a:xfrm>
          <a:prstGeom prst="rect">
            <a:avLst/>
          </a:prstGeom>
        </p:spPr>
      </p:pic>
      <p:sp>
        <p:nvSpPr>
          <p:cNvPr id="17" name="Oval 16"/>
          <p:cNvSpPr/>
          <p:nvPr/>
        </p:nvSpPr>
        <p:spPr>
          <a:xfrm>
            <a:off x="377449" y="1613562"/>
            <a:ext cx="2729711" cy="1351083"/>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1</a:t>
            </a:r>
            <a:br>
              <a:rPr lang="en-US" sz="2700" b="1" dirty="0"/>
            </a:br>
            <a:r>
              <a:rPr lang="en-US" b="1" dirty="0"/>
              <a:t>(cloud a, b, c)</a:t>
            </a:r>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13487" y="3625649"/>
            <a:ext cx="672075" cy="63580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301552" y="3466698"/>
            <a:ext cx="672075" cy="63580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965515" y="3864075"/>
            <a:ext cx="672075" cy="635804"/>
          </a:xfrm>
          <a:prstGeom prst="rect">
            <a:avLst/>
          </a:prstGeom>
        </p:spPr>
      </p:pic>
      <p:sp>
        <p:nvSpPr>
          <p:cNvPr id="38" name="Oval 37"/>
          <p:cNvSpPr/>
          <p:nvPr/>
        </p:nvSpPr>
        <p:spPr>
          <a:xfrm>
            <a:off x="461459" y="3387223"/>
            <a:ext cx="2729711" cy="1351083"/>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2</a:t>
            </a:r>
            <a:br>
              <a:rPr lang="en-US" sz="2700" b="1" dirty="0"/>
            </a:br>
            <a:r>
              <a:rPr lang="en-US" b="1" dirty="0"/>
              <a:t>(cloud b, c, d, e)</a:t>
            </a:r>
          </a:p>
        </p:txBody>
      </p:sp>
      <p:sp>
        <p:nvSpPr>
          <p:cNvPr id="4" name="TextBox 3"/>
          <p:cNvSpPr txBox="1"/>
          <p:nvPr/>
        </p:nvSpPr>
        <p:spPr>
          <a:xfrm>
            <a:off x="209431" y="5718288"/>
            <a:ext cx="10081120" cy="1213219"/>
          </a:xfrm>
          <a:prstGeom prst="rect">
            <a:avLst/>
          </a:prstGeom>
          <a:noFill/>
        </p:spPr>
        <p:txBody>
          <a:bodyPr wrap="square" lIns="104205" tIns="52103" rIns="104205" bIns="52103" rtlCol="0">
            <a:spAutoFit/>
          </a:bodyPr>
          <a:lstStyle/>
          <a:p>
            <a:pPr marL="390769" indent="-390769">
              <a:buFont typeface="+mj-lt"/>
              <a:buAutoNum type="arabicPeriod"/>
            </a:pPr>
            <a:r>
              <a:rPr lang="en-US" dirty="0" smtClean="0"/>
              <a:t>Generic VOs – e.g. </a:t>
            </a:r>
            <a:r>
              <a:rPr lang="en-US" b="1" dirty="0" smtClean="0"/>
              <a:t>fedcloud.egi.eu</a:t>
            </a:r>
            <a:r>
              <a:rPr lang="en-US" dirty="0" smtClean="0"/>
              <a:t> </a:t>
            </a:r>
            <a:r>
              <a:rPr lang="en-US" dirty="0" smtClean="0">
                <a:sym typeface="Wingdings" panose="05000000000000000000" pitchFamily="2" charset="2"/>
              </a:rPr>
              <a:t> Incubator for new users</a:t>
            </a:r>
          </a:p>
          <a:p>
            <a:pPr marL="390769" indent="-390769">
              <a:buFont typeface="+mj-lt"/>
              <a:buAutoNum type="arabicPeriod"/>
            </a:pPr>
            <a:r>
              <a:rPr lang="en-US" dirty="0" smtClean="0">
                <a:sym typeface="Wingdings" panose="05000000000000000000" pitchFamily="2" charset="2"/>
              </a:rPr>
              <a:t>Discipline/community</a:t>
            </a:r>
            <a:r>
              <a:rPr lang="en-US" dirty="0" smtClean="0">
                <a:sym typeface="Wingdings" panose="05000000000000000000" pitchFamily="2" charset="2"/>
              </a:rPr>
              <a:t>-specific VOs – e.g. CHIPSTER, </a:t>
            </a:r>
            <a:r>
              <a:rPr lang="en-US" dirty="0" smtClean="0">
                <a:sym typeface="Wingdings" panose="05000000000000000000" pitchFamily="2" charset="2"/>
              </a:rPr>
              <a:t>EISCAT</a:t>
            </a:r>
            <a:r>
              <a:rPr lang="en-US" dirty="0" smtClean="0">
                <a:sym typeface="Wingdings" panose="05000000000000000000" pitchFamily="2" charset="2"/>
              </a:rPr>
              <a:t>, </a:t>
            </a:r>
            <a:r>
              <a:rPr lang="en-US" dirty="0" smtClean="0">
                <a:sym typeface="Wingdings" panose="05000000000000000000" pitchFamily="2" charset="2"/>
              </a:rPr>
              <a:t>biomed, etc</a:t>
            </a:r>
            <a:r>
              <a:rPr lang="en-US" dirty="0" smtClean="0">
                <a:sym typeface="Wingdings" panose="05000000000000000000" pitchFamily="2" charset="2"/>
              </a:rPr>
              <a:t>. (with SLAs &amp; OLAs)</a:t>
            </a:r>
          </a:p>
          <a:p>
            <a:endParaRPr lang="en-US" dirty="0" smtClean="0">
              <a:solidFill>
                <a:srgbClr val="FF0000"/>
              </a:solidFill>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7238175" y="3387223"/>
            <a:ext cx="448086" cy="284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19" name="Cloud"/>
          <p:cNvSpPr>
            <a:spLocks noChangeAspect="1" noEditPoints="1" noChangeArrowheads="1"/>
          </p:cNvSpPr>
          <p:nvPr/>
        </p:nvSpPr>
        <p:spPr bwMode="auto">
          <a:xfrm>
            <a:off x="6778860" y="485286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7593490" y="4738306"/>
            <a:ext cx="534710" cy="338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6174094" y="3182021"/>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2" name="Cloud"/>
          <p:cNvSpPr>
            <a:spLocks noChangeAspect="1" noEditPoints="1" noChangeArrowheads="1"/>
          </p:cNvSpPr>
          <p:nvPr/>
        </p:nvSpPr>
        <p:spPr bwMode="auto">
          <a:xfrm>
            <a:off x="5062928" y="2897948"/>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 name="Rounded Rectangle 1"/>
          <p:cNvSpPr/>
          <p:nvPr/>
        </p:nvSpPr>
        <p:spPr>
          <a:xfrm>
            <a:off x="4745935" y="2726219"/>
            <a:ext cx="3114909" cy="113785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12" name="Right Arrow 11"/>
          <p:cNvSpPr/>
          <p:nvPr/>
        </p:nvSpPr>
        <p:spPr>
          <a:xfrm rot="1144204">
            <a:off x="3018770" y="2483426"/>
            <a:ext cx="1950367" cy="476853"/>
          </a:xfrm>
          <a:prstGeom prst="rightArrow">
            <a:avLst/>
          </a:prstGeom>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4" name="Rounded Rectangle 23"/>
          <p:cNvSpPr/>
          <p:nvPr/>
        </p:nvSpPr>
        <p:spPr>
          <a:xfrm>
            <a:off x="6011007" y="3102369"/>
            <a:ext cx="2347329" cy="2198995"/>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5" name="Right Arrow 24"/>
          <p:cNvSpPr/>
          <p:nvPr/>
        </p:nvSpPr>
        <p:spPr>
          <a:xfrm rot="524792">
            <a:off x="3176606" y="4077470"/>
            <a:ext cx="3007517" cy="503894"/>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3" name="Cloud"/>
          <p:cNvSpPr>
            <a:spLocks noChangeAspect="1" noEditPoints="1" noChangeArrowheads="1"/>
          </p:cNvSpPr>
          <p:nvPr/>
        </p:nvSpPr>
        <p:spPr bwMode="auto">
          <a:xfrm>
            <a:off x="6403511" y="410250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Tree>
    <p:extLst>
      <p:ext uri="{BB962C8B-B14F-4D97-AF65-F5344CB8AC3E}">
        <p14:creationId xmlns:p14="http://schemas.microsoft.com/office/powerpoint/2010/main" val="386081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3337241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74" grpId="0" animBg="1"/>
      <p:bldP spid="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cxnSp>
        <p:nvCxnSpPr>
          <p:cNvPr id="49" name="Straight Arrow Connector 48"/>
          <p:cNvCxnSpPr/>
          <p:nvPr/>
        </p:nvCxnSpPr>
        <p:spPr>
          <a:xfrm>
            <a:off x="1721599" y="2692982"/>
            <a:ext cx="4521650" cy="1471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1459" y="1763103"/>
            <a:ext cx="2436271" cy="9298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Application Portal, framework, SaaS, etc..</a:t>
            </a:r>
            <a:endParaRPr lang="en-GB" dirty="0">
              <a:solidFill>
                <a:schemeClr val="tx1"/>
              </a:solidFill>
            </a:endParaRPr>
          </a:p>
        </p:txBody>
      </p:sp>
      <p:sp>
        <p:nvSpPr>
          <p:cNvPr id="56" name="TextBox 55"/>
          <p:cNvSpPr txBox="1"/>
          <p:nvPr/>
        </p:nvSpPr>
        <p:spPr>
          <a:xfrm>
            <a:off x="2570936" y="3309669"/>
            <a:ext cx="1669604"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(CMD/API)</a:t>
            </a:r>
            <a:endParaRPr lang="en-GB" dirty="0"/>
          </a:p>
        </p:txBody>
      </p:sp>
      <p:cxnSp>
        <p:nvCxnSpPr>
          <p:cNvPr id="57" name="Straight Arrow Connector 56"/>
          <p:cNvCxnSpPr>
            <a:stCxn id="55" idx="2"/>
          </p:cNvCxnSpPr>
          <p:nvPr/>
        </p:nvCxnSpPr>
        <p:spPr>
          <a:xfrm>
            <a:off x="1679594" y="2692982"/>
            <a:ext cx="811767" cy="158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84665" y="3468620"/>
            <a:ext cx="1537168" cy="659221"/>
          </a:xfrm>
          <a:prstGeom prst="rect">
            <a:avLst/>
          </a:prstGeom>
          <a:noFill/>
        </p:spPr>
        <p:txBody>
          <a:bodyPr wrap="none" lIns="104205" tIns="52103" rIns="104205" bIns="52103" rtlCol="0">
            <a:spAutoFit/>
          </a:bodyPr>
          <a:lstStyle/>
          <a:p>
            <a:pPr algn="ctr"/>
            <a:r>
              <a:rPr lang="en-US" dirty="0" smtClean="0"/>
              <a:t>Programmatic</a:t>
            </a:r>
            <a:br>
              <a:rPr lang="en-US" dirty="0" smtClean="0"/>
            </a:br>
            <a:r>
              <a:rPr lang="en-US" dirty="0" smtClean="0"/>
              <a:t>lookup (API)</a:t>
            </a:r>
            <a:endParaRPr lang="en-GB" dirty="0"/>
          </a:p>
        </p:txBody>
      </p:sp>
      <p:pic>
        <p:nvPicPr>
          <p:cNvPr id="64" name="Picture 63"/>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301552" y="605580"/>
            <a:ext cx="672075" cy="635804"/>
          </a:xfrm>
          <a:prstGeom prst="rect">
            <a:avLst/>
          </a:prstGeom>
        </p:spPr>
      </p:pic>
      <p:pic>
        <p:nvPicPr>
          <p:cNvPr id="65" name="Picture 64"/>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637589" y="605580"/>
            <a:ext cx="672075" cy="635804"/>
          </a:xfrm>
          <a:prstGeom prst="rect">
            <a:avLst/>
          </a:prstGeom>
        </p:spPr>
      </p:pic>
      <p:pic>
        <p:nvPicPr>
          <p:cNvPr id="66" name="Picture 6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973627" y="605580"/>
            <a:ext cx="672075" cy="635804"/>
          </a:xfrm>
          <a:prstGeom prst="rect">
            <a:avLst/>
          </a:prstGeom>
        </p:spPr>
      </p:pic>
      <p:cxnSp>
        <p:nvCxnSpPr>
          <p:cNvPr id="67" name="Straight Arrow Connector 66"/>
          <p:cNvCxnSpPr/>
          <p:nvPr/>
        </p:nvCxnSpPr>
        <p:spPr>
          <a:xfrm>
            <a:off x="1889617" y="1241384"/>
            <a:ext cx="0" cy="521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84180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55" grpId="0" animBg="1"/>
      <p:bldP spid="56" grpId="0"/>
      <p:bldP spid="60" grpId="0"/>
      <p:bldP spid="74" grpId="0" animBg="1"/>
      <p:bldP spid="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a:xfrm>
            <a:off x="545468" y="1762535"/>
            <a:ext cx="9829092" cy="5280560"/>
          </a:xfrm>
        </p:spPr>
        <p:txBody>
          <a:bodyPr>
            <a:normAutofit/>
          </a:bodyPr>
          <a:lstStyle/>
          <a:p>
            <a:r>
              <a:rPr lang="en-GB" sz="2700" b="1" dirty="0"/>
              <a:t>Compute and data intensive workloads</a:t>
            </a:r>
            <a:endParaRPr lang="en-GB" sz="2700" dirty="0"/>
          </a:p>
          <a:p>
            <a:pPr lvl="1"/>
            <a:r>
              <a:rPr lang="en-GB" sz="2300" dirty="0" smtClean="0"/>
              <a:t>Batch or interactive</a:t>
            </a:r>
            <a:r>
              <a:rPr lang="en-GB" sz="2300" dirty="0" smtClean="0">
                <a:solidFill>
                  <a:srgbClr val="FF0000"/>
                </a:solidFill>
              </a:rPr>
              <a:t> </a:t>
            </a:r>
            <a:r>
              <a:rPr lang="en-GB" sz="2300" dirty="0"/>
              <a:t>(</a:t>
            </a:r>
            <a:r>
              <a:rPr lang="en-GB" sz="2300" dirty="0" smtClean="0"/>
              <a:t>e.g. Jupiter notebook) </a:t>
            </a:r>
            <a:r>
              <a:rPr lang="en-GB" sz="2300" dirty="0"/>
              <a:t>with scalable and customized environments</a:t>
            </a:r>
          </a:p>
          <a:p>
            <a:r>
              <a:rPr lang="en-GB" sz="2700" b="1" dirty="0"/>
              <a:t>Service Hosting</a:t>
            </a:r>
            <a:endParaRPr lang="en-GB" sz="2700" dirty="0"/>
          </a:p>
          <a:p>
            <a:pPr lvl="1"/>
            <a:r>
              <a:rPr lang="en-GB" sz="2300" dirty="0"/>
              <a:t>Long-running services (e.g. web server, database, application server)</a:t>
            </a:r>
          </a:p>
          <a:p>
            <a:r>
              <a:rPr lang="en-GB" sz="2700" b="1" dirty="0">
                <a:solidFill>
                  <a:srgbClr val="000000"/>
                </a:solidFill>
              </a:rPr>
              <a:t>Datasets repository</a:t>
            </a:r>
          </a:p>
          <a:p>
            <a:pPr lvl="1"/>
            <a:r>
              <a:rPr lang="en-GB" sz="2300" dirty="0">
                <a:solidFill>
                  <a:srgbClr val="000000"/>
                </a:solidFill>
              </a:rPr>
              <a:t>Store and manage large datasets (in a storage volume)</a:t>
            </a:r>
          </a:p>
          <a:p>
            <a:r>
              <a:rPr lang="en-GB" sz="2700" b="1" dirty="0"/>
              <a:t>Disposable and testing environments</a:t>
            </a:r>
          </a:p>
          <a:p>
            <a:pPr lvl="1"/>
            <a:r>
              <a:rPr lang="en-GB" sz="2300" dirty="0"/>
              <a:t>Host training environments, test applications</a:t>
            </a:r>
          </a:p>
        </p:txBody>
      </p:sp>
    </p:spTree>
    <p:extLst>
      <p:ext uri="{BB962C8B-B14F-4D97-AF65-F5344CB8AC3E}">
        <p14:creationId xmlns:p14="http://schemas.microsoft.com/office/powerpoint/2010/main" val="1937414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I-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4" y="0"/>
            <a:ext cx="10668000" cy="7159273"/>
          </a:xfrm>
          <a:prstGeom prst="rect">
            <a:avLst/>
          </a:prstGeom>
        </p:spPr>
      </p:pic>
      <p:sp>
        <p:nvSpPr>
          <p:cNvPr id="5" name="Line Callout 2 (Accent Bar) 4"/>
          <p:cNvSpPr/>
          <p:nvPr/>
        </p:nvSpPr>
        <p:spPr>
          <a:xfrm>
            <a:off x="2813720" y="2195090"/>
            <a:ext cx="1092121" cy="476853"/>
          </a:xfrm>
          <a:prstGeom prst="accentCallout2">
            <a:avLst>
              <a:gd name="adj1" fmla="val 50466"/>
              <a:gd name="adj2" fmla="val 100086"/>
              <a:gd name="adj3" fmla="val 112699"/>
              <a:gd name="adj4" fmla="val 140718"/>
              <a:gd name="adj5" fmla="val 434139"/>
              <a:gd name="adj6" fmla="val 166940"/>
            </a:avLst>
          </a:prstGeom>
        </p:spPr>
        <p:style>
          <a:lnRef idx="2">
            <a:schemeClr val="accent2"/>
          </a:lnRef>
          <a:fillRef idx="1">
            <a:schemeClr val="lt1"/>
          </a:fillRef>
          <a:effectRef idx="0">
            <a:schemeClr val="accent2"/>
          </a:effectRef>
          <a:fontRef idx="minor">
            <a:schemeClr val="dk1"/>
          </a:fontRef>
        </p:style>
        <p:txBody>
          <a:bodyPr lIns="104192" tIns="52097" rIns="104192" bIns="52097" rtlCol="0" anchor="ctr"/>
          <a:lstStyle/>
          <a:p>
            <a:pPr algn="ctr"/>
            <a:r>
              <a:rPr lang="en-US" sz="1000" dirty="0">
                <a:ln>
                  <a:solidFill>
                    <a:schemeClr val="accent2"/>
                  </a:solidFill>
                </a:ln>
              </a:rPr>
              <a:t>EGI Foundation</a:t>
            </a:r>
          </a:p>
        </p:txBody>
      </p:sp>
      <p:pic>
        <p:nvPicPr>
          <p:cNvPr id="2" name="Picture 1"/>
          <p:cNvPicPr>
            <a:picLocks noChangeAspect="1"/>
          </p:cNvPicPr>
          <p:nvPr/>
        </p:nvPicPr>
        <p:blipFill>
          <a:blip r:embed="rId4"/>
          <a:stretch>
            <a:fillRect/>
          </a:stretch>
        </p:blipFill>
        <p:spPr>
          <a:xfrm>
            <a:off x="209431" y="2195090"/>
            <a:ext cx="2476976" cy="3099544"/>
          </a:xfrm>
          <a:prstGeom prst="rect">
            <a:avLst/>
          </a:prstGeom>
        </p:spPr>
      </p:pic>
      <p:sp>
        <p:nvSpPr>
          <p:cNvPr id="12" name="Footer Placeholder 11"/>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6297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redondeado 90"/>
          <p:cNvSpPr/>
          <p:nvPr/>
        </p:nvSpPr>
        <p:spPr>
          <a:xfrm>
            <a:off x="7434234" y="1919036"/>
            <a:ext cx="3108345" cy="4609579"/>
          </a:xfrm>
          <a:prstGeom prst="roundRect">
            <a:avLst/>
          </a:prstGeom>
          <a:ln>
            <a:solidFill>
              <a:schemeClr val="bg1">
                <a:lumMod val="65000"/>
              </a:schemeClr>
            </a:solidFill>
            <a:prstDash val="dot"/>
          </a:ln>
        </p:spPr>
        <p:style>
          <a:lnRef idx="2">
            <a:schemeClr val="accent5"/>
          </a:lnRef>
          <a:fillRef idx="1">
            <a:schemeClr val="lt1"/>
          </a:fillRef>
          <a:effectRef idx="0">
            <a:schemeClr val="accent5"/>
          </a:effectRef>
          <a:fontRef idx="minor">
            <a:schemeClr val="dk1"/>
          </a:fontRef>
        </p:style>
        <p:txBody>
          <a:bodyPr lIns="104205" tIns="52103" rIns="104205" bIns="52103" rtlCol="0" anchor="ctr"/>
          <a:lstStyle/>
          <a:p>
            <a:pPr algn="ctr"/>
            <a:endParaRPr lang="en-GB"/>
          </a:p>
        </p:txBody>
      </p:sp>
      <p:sp>
        <p:nvSpPr>
          <p:cNvPr id="59" name="Rectángulo redondeado 37"/>
          <p:cNvSpPr/>
          <p:nvPr/>
        </p:nvSpPr>
        <p:spPr>
          <a:xfrm>
            <a:off x="7854280" y="4658830"/>
            <a:ext cx="2352261" cy="14305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49" name="Rectángulo redondeado 48"/>
          <p:cNvSpPr/>
          <p:nvPr/>
        </p:nvSpPr>
        <p:spPr>
          <a:xfrm>
            <a:off x="1721599" y="4786915"/>
            <a:ext cx="4788532" cy="1430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104205" tIns="52103" rIns="104205" bIns="52103" rtlCol="0" anchor="ctr"/>
          <a:lstStyle/>
          <a:p>
            <a:pPr algn="ctr"/>
            <a:endParaRPr lang="en-GB"/>
          </a:p>
        </p:txBody>
      </p:sp>
      <p:sp>
        <p:nvSpPr>
          <p:cNvPr id="47" name="Rectángulo redondeado 46"/>
          <p:cNvSpPr/>
          <p:nvPr/>
        </p:nvSpPr>
        <p:spPr>
          <a:xfrm>
            <a:off x="3233767" y="2274566"/>
            <a:ext cx="3696411" cy="1510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4205" tIns="52103" rIns="104205" bIns="52103" rtlCol="0" anchor="ctr"/>
          <a:lstStyle/>
          <a:p>
            <a:pPr algn="ctr"/>
            <a:endParaRPr lang="en-GB"/>
          </a:p>
        </p:txBody>
      </p:sp>
      <p:grpSp>
        <p:nvGrpSpPr>
          <p:cNvPr id="19" name="Agrupar 18"/>
          <p:cNvGrpSpPr/>
          <p:nvPr/>
        </p:nvGrpSpPr>
        <p:grpSpPr>
          <a:xfrm>
            <a:off x="3569804" y="2552730"/>
            <a:ext cx="1108800" cy="953706"/>
            <a:chOff x="1727146" y="2144589"/>
            <a:chExt cx="950400" cy="864096"/>
          </a:xfrm>
        </p:grpSpPr>
        <p:sp>
          <p:nvSpPr>
            <p:cNvPr id="18" name="Rectángulo 17"/>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o 15"/>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Web </a:t>
              </a:r>
            </a:p>
            <a:p>
              <a:pPr algn="ctr">
                <a:defRPr/>
              </a:pPr>
              <a:r>
                <a:rPr lang="es-ES" dirty="0" smtClean="0"/>
                <a:t>Server</a:t>
              </a:r>
              <a:endParaRPr lang="es-ES" dirty="0"/>
            </a:p>
          </p:txBody>
        </p:sp>
      </p:grpSp>
      <p:sp>
        <p:nvSpPr>
          <p:cNvPr id="2" name="Título 1"/>
          <p:cNvSpPr>
            <a:spLocks noGrp="1"/>
          </p:cNvSpPr>
          <p:nvPr>
            <p:ph type="title"/>
          </p:nvPr>
        </p:nvSpPr>
        <p:spPr/>
        <p:txBody>
          <a:bodyPr>
            <a:normAutofit/>
          </a:bodyPr>
          <a:lstStyle/>
          <a:p>
            <a:r>
              <a:rPr lang="en-GB" dirty="0" smtClean="0"/>
              <a:t>Combined models</a:t>
            </a:r>
            <a:endParaRPr lang="en-GB" dirty="0"/>
          </a:p>
        </p:txBody>
      </p:sp>
      <p:grpSp>
        <p:nvGrpSpPr>
          <p:cNvPr id="20" name="Agrupar 19"/>
          <p:cNvGrpSpPr/>
          <p:nvPr/>
        </p:nvGrpSpPr>
        <p:grpSpPr>
          <a:xfrm>
            <a:off x="5379542" y="2552730"/>
            <a:ext cx="1108800" cy="953706"/>
            <a:chOff x="1727146" y="2144589"/>
            <a:chExt cx="950400" cy="864096"/>
          </a:xfrm>
        </p:grpSpPr>
        <p:sp>
          <p:nvSpPr>
            <p:cNvPr id="21" name="Rectángulo 20"/>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bo 21"/>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Data</a:t>
              </a:r>
            </a:p>
            <a:p>
              <a:pPr algn="ctr">
                <a:defRPr/>
              </a:pPr>
              <a:r>
                <a:rPr lang="es-ES" dirty="0" smtClean="0"/>
                <a:t>Server</a:t>
              </a:r>
              <a:endParaRPr lang="es-ES" dirty="0"/>
            </a:p>
          </p:txBody>
        </p:sp>
      </p:grpSp>
      <p:grpSp>
        <p:nvGrpSpPr>
          <p:cNvPr id="50" name="Agrupar 49"/>
          <p:cNvGrpSpPr/>
          <p:nvPr/>
        </p:nvGrpSpPr>
        <p:grpSpPr>
          <a:xfrm>
            <a:off x="1957472" y="5025342"/>
            <a:ext cx="4385164" cy="953706"/>
            <a:chOff x="1907704" y="4517504"/>
            <a:chExt cx="3758712" cy="864096"/>
          </a:xfrm>
        </p:grpSpPr>
        <p:grpSp>
          <p:nvGrpSpPr>
            <p:cNvPr id="23" name="Agrupar 22"/>
            <p:cNvGrpSpPr/>
            <p:nvPr/>
          </p:nvGrpSpPr>
          <p:grpSpPr>
            <a:xfrm>
              <a:off x="1907704" y="4517504"/>
              <a:ext cx="950400" cy="864096"/>
              <a:chOff x="1727146" y="2144589"/>
              <a:chExt cx="950400" cy="864096"/>
            </a:xfrm>
          </p:grpSpPr>
          <p:sp>
            <p:nvSpPr>
              <p:cNvPr id="24" name="Rectángulo 23"/>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ubo 24"/>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26" name="Agrupar 25"/>
            <p:cNvGrpSpPr/>
            <p:nvPr/>
          </p:nvGrpSpPr>
          <p:grpSpPr>
            <a:xfrm>
              <a:off x="3311860" y="4517504"/>
              <a:ext cx="950400" cy="864096"/>
              <a:chOff x="1727146" y="2144589"/>
              <a:chExt cx="950400" cy="864096"/>
            </a:xfrm>
          </p:grpSpPr>
          <p:sp>
            <p:nvSpPr>
              <p:cNvPr id="27" name="Rectángulo 26"/>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ubo 27"/>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32" name="Agrupar 31"/>
            <p:cNvGrpSpPr/>
            <p:nvPr/>
          </p:nvGrpSpPr>
          <p:grpSpPr>
            <a:xfrm>
              <a:off x="4716016" y="4517504"/>
              <a:ext cx="950400" cy="864096"/>
              <a:chOff x="1727146" y="2144589"/>
              <a:chExt cx="950400" cy="864096"/>
            </a:xfrm>
          </p:grpSpPr>
          <p:sp>
            <p:nvSpPr>
              <p:cNvPr id="33" name="Rectángulo 32"/>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Cubo 33"/>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grpSp>
        <p:nvGrpSpPr>
          <p:cNvPr id="39" name="Agrupar 38"/>
          <p:cNvGrpSpPr/>
          <p:nvPr/>
        </p:nvGrpSpPr>
        <p:grpSpPr>
          <a:xfrm>
            <a:off x="7812276" y="2314303"/>
            <a:ext cx="2363264" cy="1430559"/>
            <a:chOff x="6012160" y="2996952"/>
            <a:chExt cx="2025655" cy="1296144"/>
          </a:xfrm>
        </p:grpSpPr>
        <p:sp>
          <p:nvSpPr>
            <p:cNvPr id="38" name="Rectángulo redondeado 37"/>
            <p:cNvSpPr/>
            <p:nvPr/>
          </p:nvSpPr>
          <p:spPr>
            <a:xfrm>
              <a:off x="6016875" y="2996952"/>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Agrupar 2"/>
            <p:cNvGrpSpPr>
              <a:grpSpLocks/>
            </p:cNvGrpSpPr>
            <p:nvPr/>
          </p:nvGrpSpPr>
          <p:grpSpPr bwMode="auto">
            <a:xfrm>
              <a:off x="6012160" y="3226198"/>
              <a:ext cx="2025655" cy="837653"/>
              <a:chOff x="5323241" y="2348880"/>
              <a:chExt cx="2025910" cy="837525"/>
            </a:xfrm>
          </p:grpSpPr>
          <p:pic>
            <p:nvPicPr>
              <p:cNvPr id="36" name="Imagen 8"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241"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CuadroTexto 39"/>
          <p:cNvSpPr txBox="1"/>
          <p:nvPr/>
        </p:nvSpPr>
        <p:spPr>
          <a:xfrm>
            <a:off x="7954861" y="1946408"/>
            <a:ext cx="2096328" cy="382223"/>
          </a:xfrm>
          <a:prstGeom prst="rect">
            <a:avLst/>
          </a:prstGeom>
          <a:noFill/>
        </p:spPr>
        <p:txBody>
          <a:bodyPr wrap="none" lIns="104205" tIns="52103" rIns="104205" bIns="52103" rtlCol="0">
            <a:spAutoFit/>
          </a:bodyPr>
          <a:lstStyle/>
          <a:p>
            <a:pPr algn="ctr"/>
            <a:r>
              <a:rPr lang="en-GB" b="1" dirty="0" smtClean="0"/>
              <a:t> Block Storage RAID</a:t>
            </a:r>
            <a:endParaRPr lang="en-GB" b="1" dirty="0"/>
          </a:p>
        </p:txBody>
      </p:sp>
      <p:cxnSp>
        <p:nvCxnSpPr>
          <p:cNvPr id="42" name="Conector recto de flecha 41"/>
          <p:cNvCxnSpPr>
            <a:stCxn id="36" idx="1"/>
            <a:endCxn id="21" idx="3"/>
          </p:cNvCxnSpPr>
          <p:nvPr/>
        </p:nvCxnSpPr>
        <p:spPr>
          <a:xfrm rot="10800000">
            <a:off x="6488342" y="3029584"/>
            <a:ext cx="1323933"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Conector recto 44"/>
          <p:cNvCxnSpPr>
            <a:stCxn id="21" idx="1"/>
            <a:endCxn id="18" idx="3"/>
          </p:cNvCxnSpPr>
          <p:nvPr/>
        </p:nvCxnSpPr>
        <p:spPr>
          <a:xfrm flipH="1">
            <a:off x="4678604" y="3029583"/>
            <a:ext cx="700938" cy="0"/>
          </a:xfrm>
          <a:prstGeom prst="line">
            <a:avLst/>
          </a:prstGeom>
        </p:spPr>
        <p:style>
          <a:lnRef idx="2">
            <a:schemeClr val="dk1"/>
          </a:lnRef>
          <a:fillRef idx="0">
            <a:schemeClr val="dk1"/>
          </a:fillRef>
          <a:effectRef idx="1">
            <a:schemeClr val="dk1"/>
          </a:effectRef>
          <a:fontRef idx="minor">
            <a:schemeClr val="tx1"/>
          </a:fontRef>
        </p:style>
      </p:cxnSp>
      <p:sp>
        <p:nvSpPr>
          <p:cNvPr id="48" name="CuadroTexto 47"/>
          <p:cNvSpPr txBox="1"/>
          <p:nvPr/>
        </p:nvSpPr>
        <p:spPr>
          <a:xfrm>
            <a:off x="3847604" y="1866933"/>
            <a:ext cx="2505945" cy="382223"/>
          </a:xfrm>
          <a:prstGeom prst="rect">
            <a:avLst/>
          </a:prstGeom>
          <a:noFill/>
        </p:spPr>
        <p:txBody>
          <a:bodyPr wrap="none" lIns="104205" tIns="52103" rIns="104205" bIns="52103" rtlCol="0">
            <a:spAutoFit/>
          </a:bodyPr>
          <a:lstStyle/>
          <a:p>
            <a:pPr algn="ctr"/>
            <a:r>
              <a:rPr lang="en-GB" b="1" dirty="0" smtClean="0"/>
              <a:t>Scalable Service hosting</a:t>
            </a:r>
            <a:endParaRPr lang="en-GB" b="1" dirty="0"/>
          </a:p>
        </p:txBody>
      </p:sp>
      <p:sp>
        <p:nvSpPr>
          <p:cNvPr id="51" name="CuadroTexto 50"/>
          <p:cNvSpPr txBox="1"/>
          <p:nvPr/>
        </p:nvSpPr>
        <p:spPr>
          <a:xfrm>
            <a:off x="2163983" y="6158609"/>
            <a:ext cx="3903764" cy="382223"/>
          </a:xfrm>
          <a:prstGeom prst="rect">
            <a:avLst/>
          </a:prstGeom>
          <a:noFill/>
        </p:spPr>
        <p:txBody>
          <a:bodyPr wrap="none" lIns="104205" tIns="52103" rIns="104205" bIns="52103" rtlCol="0">
            <a:spAutoFit/>
          </a:bodyPr>
          <a:lstStyle/>
          <a:p>
            <a:pPr algn="ctr"/>
            <a:r>
              <a:rPr lang="en-GB" b="1" dirty="0" smtClean="0"/>
              <a:t>Scalable Compute and data processing</a:t>
            </a:r>
            <a:endParaRPr lang="en-GB" b="1" dirty="0"/>
          </a:p>
        </p:txBody>
      </p:sp>
      <p:cxnSp>
        <p:nvCxnSpPr>
          <p:cNvPr id="53" name="Conector recto de flecha 52"/>
          <p:cNvCxnSpPr>
            <a:stCxn id="18" idx="2"/>
            <a:endCxn id="49" idx="0"/>
          </p:cNvCxnSpPr>
          <p:nvPr/>
        </p:nvCxnSpPr>
        <p:spPr>
          <a:xfrm flipH="1">
            <a:off x="4115865" y="3506436"/>
            <a:ext cx="8339" cy="1280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 y="2567021"/>
            <a:ext cx="977900"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Conector recto de flecha 57"/>
          <p:cNvCxnSpPr>
            <a:stCxn id="56" idx="3"/>
            <a:endCxn id="18" idx="1"/>
          </p:cNvCxnSpPr>
          <p:nvPr/>
        </p:nvCxnSpPr>
        <p:spPr>
          <a:xfrm>
            <a:off x="1436897" y="3029583"/>
            <a:ext cx="21329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CuadroTexto 60"/>
          <p:cNvSpPr txBox="1"/>
          <p:nvPr/>
        </p:nvSpPr>
        <p:spPr>
          <a:xfrm>
            <a:off x="3065749" y="4102502"/>
            <a:ext cx="967651" cy="382223"/>
          </a:xfrm>
          <a:prstGeom prst="rect">
            <a:avLst/>
          </a:prstGeom>
          <a:noFill/>
        </p:spPr>
        <p:txBody>
          <a:bodyPr wrap="none" lIns="104205" tIns="52103" rIns="104205" bIns="52103" rtlCol="0">
            <a:spAutoFit/>
          </a:bodyPr>
          <a:lstStyle/>
          <a:p>
            <a:r>
              <a:rPr lang="en-GB" i="1" dirty="0" smtClean="0"/>
              <a:t>spawns</a:t>
            </a:r>
            <a:endParaRPr lang="en-GB" i="1" dirty="0"/>
          </a:p>
        </p:txBody>
      </p:sp>
      <p:sp>
        <p:nvSpPr>
          <p:cNvPr id="65" name="Esquina doblada 14"/>
          <p:cNvSpPr/>
          <p:nvPr/>
        </p:nvSpPr>
        <p:spPr bwMode="auto">
          <a:xfrm rot="10800000">
            <a:off x="8471566" y="4897257"/>
            <a:ext cx="57638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6" name="Esquina doblada 4"/>
          <p:cNvSpPr/>
          <p:nvPr/>
        </p:nvSpPr>
        <p:spPr bwMode="auto">
          <a:xfrm rot="10800000">
            <a:off x="8599810" y="5078573"/>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7" name="Esquina doblada 15"/>
          <p:cNvSpPr/>
          <p:nvPr/>
        </p:nvSpPr>
        <p:spPr bwMode="auto">
          <a:xfrm rot="10800000">
            <a:off x="8791470" y="5259890"/>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8" name="CuadroTexto 67"/>
          <p:cNvSpPr txBox="1"/>
          <p:nvPr/>
        </p:nvSpPr>
        <p:spPr>
          <a:xfrm>
            <a:off x="8237899" y="6089389"/>
            <a:ext cx="1800624" cy="382223"/>
          </a:xfrm>
          <a:prstGeom prst="rect">
            <a:avLst/>
          </a:prstGeom>
          <a:noFill/>
        </p:spPr>
        <p:txBody>
          <a:bodyPr wrap="none" lIns="104205" tIns="52103" rIns="104205" bIns="52103" rtlCol="0">
            <a:spAutoFit/>
          </a:bodyPr>
          <a:lstStyle/>
          <a:p>
            <a:pPr algn="r"/>
            <a:r>
              <a:rPr lang="en-GB" b="1" dirty="0" smtClean="0"/>
              <a:t> Object Storage*</a:t>
            </a:r>
            <a:endParaRPr lang="en-GB" b="1" dirty="0"/>
          </a:p>
        </p:txBody>
      </p:sp>
      <p:cxnSp>
        <p:nvCxnSpPr>
          <p:cNvPr id="70" name="Conector recto de flecha 69"/>
          <p:cNvCxnSpPr>
            <a:endCxn id="49" idx="3"/>
          </p:cNvCxnSpPr>
          <p:nvPr/>
        </p:nvCxnSpPr>
        <p:spPr>
          <a:xfrm flipH="1">
            <a:off x="6510131" y="5493247"/>
            <a:ext cx="1158645" cy="89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1" name="CuadroTexto 70"/>
          <p:cNvSpPr txBox="1"/>
          <p:nvPr/>
        </p:nvSpPr>
        <p:spPr>
          <a:xfrm>
            <a:off x="342316" y="3466698"/>
            <a:ext cx="1064007" cy="382223"/>
          </a:xfrm>
          <a:prstGeom prst="rect">
            <a:avLst/>
          </a:prstGeom>
          <a:noFill/>
        </p:spPr>
        <p:txBody>
          <a:bodyPr wrap="none" lIns="104205" tIns="52103" rIns="104205" bIns="52103" rtlCol="0">
            <a:spAutoFit/>
          </a:bodyPr>
          <a:lstStyle/>
          <a:p>
            <a:r>
              <a:rPr lang="en-GB" b="1" dirty="0" smtClean="0"/>
              <a:t>End User</a:t>
            </a:r>
            <a:endParaRPr lang="en-GB" b="1" dirty="0"/>
          </a:p>
        </p:txBody>
      </p:sp>
      <p:cxnSp>
        <p:nvCxnSpPr>
          <p:cNvPr id="78" name="Conector recto de flecha 41"/>
          <p:cNvCxnSpPr>
            <a:stCxn id="22" idx="3"/>
            <a:endCxn id="34" idx="0"/>
          </p:cNvCxnSpPr>
          <p:nvPr/>
        </p:nvCxnSpPr>
        <p:spPr>
          <a:xfrm rot="16200000" flipH="1">
            <a:off x="5101363" y="4264462"/>
            <a:ext cx="1519453" cy="2854"/>
          </a:xfrm>
          <a:prstGeom prst="bentConnector3">
            <a:avLst>
              <a:gd name="adj1" fmla="val 50000"/>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81" name="CuadroTexto 80"/>
          <p:cNvSpPr txBox="1"/>
          <p:nvPr/>
        </p:nvSpPr>
        <p:spPr>
          <a:xfrm>
            <a:off x="5838056" y="4092246"/>
            <a:ext cx="882667" cy="382223"/>
          </a:xfrm>
          <a:prstGeom prst="rect">
            <a:avLst/>
          </a:prstGeom>
          <a:noFill/>
        </p:spPr>
        <p:txBody>
          <a:bodyPr wrap="none" lIns="104205" tIns="52103" rIns="104205" bIns="52103" rtlCol="0">
            <a:spAutoFit/>
          </a:bodyPr>
          <a:lstStyle/>
          <a:p>
            <a:r>
              <a:rPr lang="en-GB" i="1" dirty="0" smtClean="0"/>
              <a:t>mount</a:t>
            </a:r>
            <a:endParaRPr lang="en-GB" i="1" dirty="0"/>
          </a:p>
        </p:txBody>
      </p:sp>
      <p:sp>
        <p:nvSpPr>
          <p:cNvPr id="82" name="Rectángulo redondeado 81"/>
          <p:cNvSpPr/>
          <p:nvPr/>
        </p:nvSpPr>
        <p:spPr>
          <a:xfrm>
            <a:off x="2309664" y="1002958"/>
            <a:ext cx="6466791" cy="556328"/>
          </a:xfrm>
          <a:prstGeom prst="roundRect">
            <a:avLst/>
          </a:prstGeom>
          <a:ln w="38100" cmpd="sng"/>
        </p:spPr>
        <p:style>
          <a:lnRef idx="2">
            <a:schemeClr val="accent2"/>
          </a:lnRef>
          <a:fillRef idx="1">
            <a:schemeClr val="lt1"/>
          </a:fillRef>
          <a:effectRef idx="0">
            <a:schemeClr val="accent2"/>
          </a:effectRef>
          <a:fontRef idx="minor">
            <a:schemeClr val="dk1"/>
          </a:fontRef>
        </p:style>
        <p:txBody>
          <a:bodyPr lIns="104205" tIns="52103" rIns="104205" bIns="52103" rtlCol="0" anchor="ctr"/>
          <a:lstStyle/>
          <a:p>
            <a:pPr algn="ctr"/>
            <a:r>
              <a:rPr lang="en-GB" sz="2300" i="1" dirty="0">
                <a:solidFill>
                  <a:srgbClr val="FF0000"/>
                </a:solidFill>
              </a:rPr>
              <a:t>Combine usage models in a single application</a:t>
            </a:r>
          </a:p>
        </p:txBody>
      </p:sp>
      <p:sp>
        <p:nvSpPr>
          <p:cNvPr id="83" name="CuadroTexto 82"/>
          <p:cNvSpPr txBox="1"/>
          <p:nvPr/>
        </p:nvSpPr>
        <p:spPr>
          <a:xfrm>
            <a:off x="6930178" y="2661687"/>
            <a:ext cx="865422" cy="382223"/>
          </a:xfrm>
          <a:prstGeom prst="rect">
            <a:avLst/>
          </a:prstGeom>
          <a:noFill/>
        </p:spPr>
        <p:txBody>
          <a:bodyPr wrap="none" lIns="104205" tIns="52103" rIns="104205" bIns="52103" rtlCol="0">
            <a:spAutoFit/>
          </a:bodyPr>
          <a:lstStyle/>
          <a:p>
            <a:r>
              <a:rPr lang="en-GB" i="1" dirty="0" smtClean="0"/>
              <a:t>attach</a:t>
            </a:r>
            <a:endParaRPr lang="en-GB" i="1" dirty="0"/>
          </a:p>
        </p:txBody>
      </p:sp>
      <p:sp>
        <p:nvSpPr>
          <p:cNvPr id="90" name="CuadroTexto 89"/>
          <p:cNvSpPr txBox="1"/>
          <p:nvPr/>
        </p:nvSpPr>
        <p:spPr>
          <a:xfrm>
            <a:off x="6669386" y="5096384"/>
            <a:ext cx="979261" cy="659221"/>
          </a:xfrm>
          <a:prstGeom prst="rect">
            <a:avLst/>
          </a:prstGeom>
          <a:noFill/>
        </p:spPr>
        <p:txBody>
          <a:bodyPr wrap="none" lIns="104205" tIns="52103" rIns="104205" bIns="52103" rtlCol="0">
            <a:spAutoFit/>
          </a:bodyPr>
          <a:lstStyle/>
          <a:p>
            <a:pPr algn="ctr"/>
            <a:r>
              <a:rPr lang="en-GB" i="1" dirty="0"/>
              <a:t>a</a:t>
            </a:r>
            <a:r>
              <a:rPr lang="en-GB" i="1" dirty="0" smtClean="0"/>
              <a:t>nalyse</a:t>
            </a:r>
          </a:p>
          <a:p>
            <a:pPr algn="ctr"/>
            <a:r>
              <a:rPr lang="en-GB" i="1" dirty="0" smtClean="0"/>
              <a:t>data</a:t>
            </a:r>
            <a:endParaRPr lang="en-GB" i="1" dirty="0"/>
          </a:p>
        </p:txBody>
      </p:sp>
      <p:sp>
        <p:nvSpPr>
          <p:cNvPr id="3" name="TextBox 2"/>
          <p:cNvSpPr txBox="1"/>
          <p:nvPr/>
        </p:nvSpPr>
        <p:spPr>
          <a:xfrm>
            <a:off x="41412" y="6703401"/>
            <a:ext cx="5350374" cy="351445"/>
          </a:xfrm>
          <a:prstGeom prst="rect">
            <a:avLst/>
          </a:prstGeom>
          <a:noFill/>
        </p:spPr>
        <p:txBody>
          <a:bodyPr wrap="none" lIns="104205" tIns="52103" rIns="104205" bIns="52103" rtlCol="0">
            <a:spAutoFit/>
          </a:bodyPr>
          <a:lstStyle/>
          <a:p>
            <a:r>
              <a:rPr lang="en-GB" sz="1600" dirty="0"/>
              <a:t>* Object storage (CDMI or other) is not available on every site</a:t>
            </a:r>
          </a:p>
        </p:txBody>
      </p:sp>
    </p:spTree>
    <p:extLst>
      <p:ext uri="{BB962C8B-B14F-4D97-AF65-F5344CB8AC3E}">
        <p14:creationId xmlns:p14="http://schemas.microsoft.com/office/powerpoint/2010/main" val="41450372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altLang="en-US" dirty="0" smtClean="0"/>
              <a:t>Example: Chipster</a:t>
            </a:r>
            <a:endParaRPr lang="en-GB" altLang="en-US" dirty="0" smtClean="0"/>
          </a:p>
        </p:txBody>
      </p:sp>
      <p:grpSp>
        <p:nvGrpSpPr>
          <p:cNvPr id="37892" name="Gruppo 8"/>
          <p:cNvGrpSpPr>
            <a:grpSpLocks/>
          </p:cNvGrpSpPr>
          <p:nvPr/>
        </p:nvGrpSpPr>
        <p:grpSpPr bwMode="auto">
          <a:xfrm>
            <a:off x="420424" y="2531843"/>
            <a:ext cx="4114106" cy="4757957"/>
            <a:chOff x="4932040" y="1229312"/>
            <a:chExt cx="4103236" cy="5163253"/>
          </a:xfrm>
        </p:grpSpPr>
        <p:sp>
          <p:nvSpPr>
            <p:cNvPr id="10" name="Rectángulo redondeado 47"/>
            <p:cNvSpPr/>
            <p:nvPr/>
          </p:nvSpPr>
          <p:spPr>
            <a:xfrm>
              <a:off x="4932040" y="1229312"/>
              <a:ext cx="4032415" cy="5040560"/>
            </a:xfrm>
            <a:prstGeom prst="roundRect">
              <a:avLst/>
            </a:prstGeom>
            <a:solidFill>
              <a:srgbClr val="FFFFFF"/>
            </a:solid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nvGrpSpPr>
            <p:cNvPr id="37902" name="Agrupar 5"/>
            <p:cNvGrpSpPr>
              <a:grpSpLocks/>
            </p:cNvGrpSpPr>
            <p:nvPr/>
          </p:nvGrpSpPr>
          <p:grpSpPr bwMode="auto">
            <a:xfrm>
              <a:off x="6474201" y="3284984"/>
              <a:ext cx="948127" cy="864096"/>
              <a:chOff x="6572565" y="4041068"/>
              <a:chExt cx="948127" cy="864096"/>
            </a:xfrm>
          </p:grpSpPr>
          <p:sp>
            <p:nvSpPr>
              <p:cNvPr id="31" name="Rectángulo 13"/>
              <p:cNvSpPr/>
              <p:nvPr/>
            </p:nvSpPr>
            <p:spPr>
              <a:xfrm>
                <a:off x="6572807" y="4040788"/>
                <a:ext cx="947609" cy="8651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2" name="Cubo 31"/>
              <p:cNvSpPr/>
              <p:nvPr/>
            </p:nvSpPr>
            <p:spPr>
              <a:xfrm>
                <a:off x="6572807" y="4040788"/>
                <a:ext cx="947609" cy="865128"/>
              </a:xfrm>
              <a:prstGeom prst="cube">
                <a:avLst>
                  <a:gd name="adj" fmla="val 1474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600" dirty="0"/>
                  <a:t>NFS</a:t>
                </a:r>
              </a:p>
              <a:p>
                <a:pPr algn="ctr">
                  <a:defRPr/>
                </a:pPr>
                <a:r>
                  <a:rPr lang="es-ES" sz="1600" dirty="0"/>
                  <a:t>Server</a:t>
                </a:r>
              </a:p>
            </p:txBody>
          </p:sp>
        </p:grpSp>
        <p:cxnSp>
          <p:nvCxnSpPr>
            <p:cNvPr id="12" name="Conector recto 6"/>
            <p:cNvCxnSpPr>
              <a:stCxn id="37920" idx="0"/>
              <a:endCxn id="32" idx="3"/>
            </p:cNvCxnSpPr>
            <p:nvPr/>
          </p:nvCxnSpPr>
          <p:spPr>
            <a:xfrm rot="5400000" flipH="1" flipV="1">
              <a:off x="6340837" y="4037763"/>
              <a:ext cx="431613" cy="65575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4" name="Agrupar 29"/>
            <p:cNvGrpSpPr>
              <a:grpSpLocks/>
            </p:cNvGrpSpPr>
            <p:nvPr/>
          </p:nvGrpSpPr>
          <p:grpSpPr bwMode="auto">
            <a:xfrm>
              <a:off x="5580112" y="4581128"/>
              <a:ext cx="2736304" cy="1811437"/>
              <a:chOff x="5652120" y="4725144"/>
              <a:chExt cx="2736304" cy="1811437"/>
            </a:xfrm>
          </p:grpSpPr>
          <p:grpSp>
            <p:nvGrpSpPr>
              <p:cNvPr id="37916" name="Agrupar 24"/>
              <p:cNvGrpSpPr>
                <a:grpSpLocks/>
              </p:cNvGrpSpPr>
              <p:nvPr/>
            </p:nvGrpSpPr>
            <p:grpSpPr bwMode="auto">
              <a:xfrm>
                <a:off x="5652120" y="4725144"/>
                <a:ext cx="1296144" cy="1811437"/>
                <a:chOff x="5436096" y="4725144"/>
                <a:chExt cx="1296144" cy="1811437"/>
              </a:xfrm>
            </p:grpSpPr>
            <p:pic>
              <p:nvPicPr>
                <p:cNvPr id="37920" name="Imagen 15"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5436096"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CuadroTexto 20"/>
                <p:cNvSpPr txBox="1">
                  <a:spLocks noChangeArrowheads="1"/>
                </p:cNvSpPr>
                <p:nvPr/>
              </p:nvSpPr>
              <p:spPr bwMode="auto">
                <a:xfrm>
                  <a:off x="5544140"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Tools </a:t>
                  </a:r>
                </a:p>
                <a:p>
                  <a:pPr algn="ctr">
                    <a:spcBef>
                      <a:spcPct val="0"/>
                    </a:spcBef>
                    <a:buClrTx/>
                    <a:buFontTx/>
                    <a:buNone/>
                  </a:pPr>
                  <a:r>
                    <a:rPr lang="en-GB" altLang="en-US" sz="2100"/>
                    <a:t>Volume</a:t>
                  </a:r>
                </a:p>
              </p:txBody>
            </p:sp>
          </p:grpSp>
          <p:grpSp>
            <p:nvGrpSpPr>
              <p:cNvPr id="37917" name="Agrupar 23"/>
              <p:cNvGrpSpPr>
                <a:grpSpLocks/>
              </p:cNvGrpSpPr>
              <p:nvPr/>
            </p:nvGrpSpPr>
            <p:grpSpPr bwMode="auto">
              <a:xfrm>
                <a:off x="7092280" y="4725144"/>
                <a:ext cx="1296144" cy="1811437"/>
                <a:chOff x="7092280" y="4725144"/>
                <a:chExt cx="1296144" cy="1811437"/>
              </a:xfrm>
            </p:grpSpPr>
            <p:pic>
              <p:nvPicPr>
                <p:cNvPr id="37918" name="Imagen 21"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7092280"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CuadroTexto 22"/>
                <p:cNvSpPr txBox="1">
                  <a:spLocks noChangeArrowheads="1"/>
                </p:cNvSpPr>
                <p:nvPr/>
              </p:nvSpPr>
              <p:spPr bwMode="auto">
                <a:xfrm>
                  <a:off x="7200324"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Data</a:t>
                  </a:r>
                </a:p>
                <a:p>
                  <a:pPr algn="ctr">
                    <a:spcBef>
                      <a:spcPct val="0"/>
                    </a:spcBef>
                    <a:buClrTx/>
                    <a:buFontTx/>
                    <a:buNone/>
                  </a:pPr>
                  <a:r>
                    <a:rPr lang="en-GB" altLang="en-US" sz="2100"/>
                    <a:t>Volume</a:t>
                  </a:r>
                </a:p>
              </p:txBody>
            </p:sp>
          </p:grpSp>
        </p:grpSp>
        <p:cxnSp>
          <p:nvCxnSpPr>
            <p:cNvPr id="14" name="Conector recto 6"/>
            <p:cNvCxnSpPr>
              <a:stCxn id="37918" idx="0"/>
              <a:endCxn id="32" idx="3"/>
            </p:cNvCxnSpPr>
            <p:nvPr/>
          </p:nvCxnSpPr>
          <p:spPr>
            <a:xfrm rot="16200000" flipV="1">
              <a:off x="7060317" y="3974035"/>
              <a:ext cx="431613" cy="783209"/>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6" name="Agrupar 36"/>
            <p:cNvGrpSpPr>
              <a:grpSpLocks/>
            </p:cNvGrpSpPr>
            <p:nvPr/>
          </p:nvGrpSpPr>
          <p:grpSpPr bwMode="auto">
            <a:xfrm>
              <a:off x="5292080" y="1412776"/>
              <a:ext cx="3312368" cy="1152128"/>
              <a:chOff x="5292080" y="1484784"/>
              <a:chExt cx="3312368" cy="1152128"/>
            </a:xfrm>
          </p:grpSpPr>
          <p:grpSp>
            <p:nvGrpSpPr>
              <p:cNvPr id="37910" name="Agrupar 30"/>
              <p:cNvGrpSpPr>
                <a:grpSpLocks/>
              </p:cNvGrpSpPr>
              <p:nvPr/>
            </p:nvGrpSpPr>
            <p:grpSpPr bwMode="auto">
              <a:xfrm>
                <a:off x="5292080" y="1484784"/>
                <a:ext cx="1224136" cy="1152128"/>
                <a:chOff x="6572565" y="4041068"/>
                <a:chExt cx="948127" cy="864096"/>
              </a:xfrm>
            </p:grpSpPr>
            <p:sp>
              <p:nvSpPr>
                <p:cNvPr id="23" name="Rectángulo 31"/>
                <p:cNvSpPr/>
                <p:nvPr/>
              </p:nvSpPr>
              <p:spPr>
                <a:xfrm>
                  <a:off x="6572690"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 name="Cubo 23"/>
                <p:cNvSpPr/>
                <p:nvPr/>
              </p:nvSpPr>
              <p:spPr>
                <a:xfrm>
                  <a:off x="6572690"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nvGrpSpPr>
              <p:cNvPr id="37911" name="Agrupar 33"/>
              <p:cNvGrpSpPr>
                <a:grpSpLocks/>
              </p:cNvGrpSpPr>
              <p:nvPr/>
            </p:nvGrpSpPr>
            <p:grpSpPr bwMode="auto">
              <a:xfrm>
                <a:off x="7380312" y="1484784"/>
                <a:ext cx="1224136" cy="1152128"/>
                <a:chOff x="6572565" y="4041068"/>
                <a:chExt cx="948127" cy="864096"/>
              </a:xfrm>
            </p:grpSpPr>
            <p:sp>
              <p:nvSpPr>
                <p:cNvPr id="21" name="Rectángulo 34"/>
                <p:cNvSpPr/>
                <p:nvPr/>
              </p:nvSpPr>
              <p:spPr>
                <a:xfrm>
                  <a:off x="6571987"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2" name="Cubo 21"/>
                <p:cNvSpPr/>
                <p:nvPr/>
              </p:nvSpPr>
              <p:spPr>
                <a:xfrm>
                  <a:off x="6571987"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cxnSp>
          <p:nvCxnSpPr>
            <p:cNvPr id="16" name="Conector recto 6"/>
            <p:cNvCxnSpPr>
              <a:stCxn id="24" idx="3"/>
              <a:endCxn id="31" idx="0"/>
            </p:cNvCxnSpPr>
            <p:nvPr/>
          </p:nvCxnSpPr>
          <p:spPr>
            <a:xfrm rot="16200000" flipH="1">
              <a:off x="6023620" y="2359153"/>
              <a:ext cx="720623" cy="1130480"/>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cxnSp>
          <p:nvCxnSpPr>
            <p:cNvPr id="17" name="Conector recto 6"/>
            <p:cNvCxnSpPr>
              <a:stCxn id="21" idx="2"/>
              <a:endCxn id="31" idx="0"/>
            </p:cNvCxnSpPr>
            <p:nvPr/>
          </p:nvCxnSpPr>
          <p:spPr>
            <a:xfrm rot="5400000">
              <a:off x="7110691" y="2402561"/>
              <a:ext cx="720623" cy="104366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sp>
          <p:nvSpPr>
            <p:cNvPr id="18" name="CuadroTexto 48"/>
            <p:cNvSpPr txBox="1"/>
            <p:nvPr/>
          </p:nvSpPr>
          <p:spPr>
            <a:xfrm>
              <a:off x="8574831" y="2433075"/>
              <a:ext cx="460445" cy="3374495"/>
            </a:xfrm>
            <a:prstGeom prst="rect">
              <a:avLst/>
            </a:prstGeom>
            <a:noFill/>
          </p:spPr>
          <p:txBody>
            <a:bodyPr vert="vert270" wrap="none">
              <a:spAutoFit/>
            </a:bodyPr>
            <a:lstStyle/>
            <a:p>
              <a:pPr>
                <a:defRPr/>
              </a:pPr>
              <a:r>
                <a:rPr lang="en-GB" dirty="0"/>
                <a:t>EGI </a:t>
              </a:r>
              <a:r>
                <a:rPr lang="en-GB" dirty="0" err="1"/>
                <a:t>FedCloud</a:t>
              </a:r>
              <a:r>
                <a:rPr lang="en-GB" dirty="0"/>
                <a:t> Resource Provider</a:t>
              </a:r>
            </a:p>
          </p:txBody>
        </p:sp>
      </p:grpSp>
      <p:sp>
        <p:nvSpPr>
          <p:cNvPr id="37893" name="Marcador de contenido 2"/>
          <p:cNvSpPr txBox="1">
            <a:spLocks/>
          </p:cNvSpPr>
          <p:nvPr/>
        </p:nvSpPr>
        <p:spPr bwMode="auto">
          <a:xfrm>
            <a:off x="79640" y="1244012"/>
            <a:ext cx="10379075" cy="6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05" tIns="52103" rIns="104205" bIns="52103"/>
          <a:lstStyle>
            <a:lvl1pPr marL="342900" indent="-342900">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lvl="1">
              <a:buNone/>
            </a:pPr>
            <a:r>
              <a:rPr lang="en-GB" altLang="en-US" sz="2700" dirty="0"/>
              <a:t>Analysis software contains over 300 analysis tools for NGS, microarray, proteomics and sequence data.</a:t>
            </a:r>
            <a:endParaRPr lang="en-GB" altLang="en-US" sz="3000" dirty="0"/>
          </a:p>
        </p:txBody>
      </p:sp>
      <p:grpSp>
        <p:nvGrpSpPr>
          <p:cNvPr id="37894" name="Gruppo 33"/>
          <p:cNvGrpSpPr>
            <a:grpSpLocks/>
          </p:cNvGrpSpPr>
          <p:nvPr/>
        </p:nvGrpSpPr>
        <p:grpSpPr bwMode="auto">
          <a:xfrm>
            <a:off x="5128420" y="2433709"/>
            <a:ext cx="5665522" cy="4075454"/>
            <a:chOff x="4212085" y="2204864"/>
            <a:chExt cx="5088073" cy="2263800"/>
          </a:xfrm>
        </p:grpSpPr>
        <p:graphicFrame>
          <p:nvGraphicFramePr>
            <p:cNvPr id="35" name="Diagrama 5"/>
            <p:cNvGraphicFramePr/>
            <p:nvPr>
              <p:extLst>
                <p:ext uri="{D42A27DB-BD31-4B8C-83A1-F6EECF244321}">
                  <p14:modId xmlns:p14="http://schemas.microsoft.com/office/powerpoint/2010/main" val="3946106044"/>
                </p:ext>
              </p:extLst>
            </p:nvPr>
          </p:nvGraphicFramePr>
          <p:xfrm>
            <a:off x="4212085" y="2204864"/>
            <a:ext cx="4752528" cy="22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8" name="Gruppo 35"/>
            <p:cNvGrpSpPr>
              <a:grpSpLocks/>
            </p:cNvGrpSpPr>
            <p:nvPr/>
          </p:nvGrpSpPr>
          <p:grpSpPr bwMode="auto">
            <a:xfrm>
              <a:off x="6286235" y="3797115"/>
              <a:ext cx="3013923" cy="583955"/>
              <a:chOff x="2074149" y="839638"/>
              <a:chExt cx="3013923" cy="583955"/>
            </a:xfrm>
          </p:grpSpPr>
          <p:sp>
            <p:nvSpPr>
              <p:cNvPr id="37" name="Rettangolo con angoli arrotondati sullo stesso lato 36"/>
              <p:cNvSpPr/>
              <p:nvPr/>
            </p:nvSpPr>
            <p:spPr>
              <a:xfrm rot="5400000">
                <a:off x="3139435" y="-189054"/>
                <a:ext cx="583955" cy="26413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ettangolo 37"/>
              <p:cNvSpPr/>
              <p:nvPr/>
            </p:nvSpPr>
            <p:spPr>
              <a:xfrm>
                <a:off x="2074149" y="867863"/>
                <a:ext cx="3013923" cy="527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95384" lvl="1" indent="-195384" defTabSz="810484">
                  <a:lnSpc>
                    <a:spcPct val="90000"/>
                  </a:lnSpc>
                  <a:spcAft>
                    <a:spcPct val="15000"/>
                  </a:spcAft>
                  <a:buFontTx/>
                  <a:buChar char="••"/>
                  <a:defRPr/>
                </a:pPr>
                <a:r>
                  <a:rPr lang="it-IT" sz="1600" b="1" dirty="0" err="1"/>
                  <a:t>Complex</a:t>
                </a:r>
                <a:r>
                  <a:rPr lang="it-IT" sz="1600" b="1" dirty="0"/>
                  <a:t> </a:t>
                </a:r>
                <a:r>
                  <a:rPr lang="it-IT" sz="1600" b="1" dirty="0" err="1"/>
                  <a:t>deployment</a:t>
                </a:r>
                <a:r>
                  <a:rPr lang="it-IT" sz="1600" b="1" dirty="0"/>
                  <a:t> </a:t>
                </a:r>
                <a:r>
                  <a:rPr lang="it-IT" sz="1600" b="1" dirty="0" err="1"/>
                  <a:t>through</a:t>
                </a:r>
                <a:r>
                  <a:rPr lang="it-IT" sz="1600" b="1" dirty="0"/>
                  <a:t> </a:t>
                </a:r>
                <a:r>
                  <a:rPr lang="it-IT" sz="1600" b="1" dirty="0" err="1"/>
                  <a:t>contextualisation</a:t>
                </a:r>
                <a:endParaRPr lang="it-IT" sz="1600" b="1" dirty="0"/>
              </a:p>
              <a:p>
                <a:pPr marL="195384" lvl="1" indent="-195384" defTabSz="810484">
                  <a:lnSpc>
                    <a:spcPct val="90000"/>
                  </a:lnSpc>
                  <a:spcAft>
                    <a:spcPct val="15000"/>
                  </a:spcAft>
                  <a:buFontTx/>
                  <a:buChar char="••"/>
                  <a:defRPr/>
                </a:pPr>
                <a:r>
                  <a:rPr lang="en-GB" sz="1600" b="1" dirty="0"/>
                  <a:t>shared block storage exported as NFS</a:t>
                </a:r>
                <a:r>
                  <a:rPr lang="it-IT" sz="1600" b="1" dirty="0"/>
                  <a:t> up to 1 TB</a:t>
                </a:r>
                <a:endParaRPr lang="en-GB" sz="1600" b="1" dirty="0"/>
              </a:p>
            </p:txBody>
          </p:sp>
        </p:grpSp>
      </p:grpSp>
    </p:spTree>
    <p:extLst>
      <p:ext uri="{BB962C8B-B14F-4D97-AF65-F5344CB8AC3E}">
        <p14:creationId xmlns:p14="http://schemas.microsoft.com/office/powerpoint/2010/main" val="581816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(Giuseppe)</a:t>
            </a:r>
            <a:endParaRPr lang="en-US" dirty="0"/>
          </a:p>
        </p:txBody>
      </p:sp>
    </p:spTree>
    <p:extLst>
      <p:ext uri="{BB962C8B-B14F-4D97-AF65-F5344CB8AC3E}">
        <p14:creationId xmlns:p14="http://schemas.microsoft.com/office/powerpoint/2010/main" val="14216261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7924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30 at 17.2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914"/>
            <a:ext cx="8115864" cy="7569200"/>
          </a:xfrm>
          <a:prstGeom prst="rect">
            <a:avLst/>
          </a:prstGeom>
        </p:spPr>
      </p:pic>
    </p:spTree>
    <p:extLst>
      <p:ext uri="{BB962C8B-B14F-4D97-AF65-F5344CB8AC3E}">
        <p14:creationId xmlns:p14="http://schemas.microsoft.com/office/powerpoint/2010/main" val="36866565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7048" y="208204"/>
            <a:ext cx="8568952" cy="938265"/>
          </a:xfrm>
        </p:spPr>
        <p:txBody>
          <a:bodyPr/>
          <a:lstStyle/>
          <a:p>
            <a:r>
              <a:rPr lang="en-US" dirty="0" smtClean="0"/>
              <a:t>Practical next steps</a:t>
            </a:r>
            <a:endParaRPr lang="en-US" dirty="0"/>
          </a:p>
        </p:txBody>
      </p:sp>
      <p:sp>
        <p:nvSpPr>
          <p:cNvPr id="5" name="Content Placeholder 4"/>
          <p:cNvSpPr>
            <a:spLocks noGrp="1"/>
          </p:cNvSpPr>
          <p:nvPr>
            <p:ph sz="half" idx="2"/>
          </p:nvPr>
        </p:nvSpPr>
        <p:spPr>
          <a:xfrm>
            <a:off x="457200" y="889000"/>
            <a:ext cx="9829092" cy="5280560"/>
          </a:xfrm>
        </p:spPr>
        <p:txBody>
          <a:bodyPr/>
          <a:lstStyle/>
          <a:p>
            <a:r>
              <a:rPr lang="en-US" sz="2800" dirty="0" smtClean="0"/>
              <a:t>Support through </a:t>
            </a:r>
            <a:r>
              <a:rPr lang="en-US" sz="2800" dirty="0" smtClean="0"/>
              <a:t>national partners </a:t>
            </a:r>
            <a:r>
              <a:rPr lang="en-US" sz="2800" dirty="0" smtClean="0">
                <a:sym typeface="Wingdings"/>
              </a:rPr>
              <a:t> Working with </a:t>
            </a:r>
            <a:r>
              <a:rPr lang="en-US" sz="2800" dirty="0" err="1" smtClean="0">
                <a:sym typeface="Wingdings"/>
              </a:rPr>
              <a:t>Kenet</a:t>
            </a:r>
            <a:endParaRPr lang="en-US" sz="2800" dirty="0" smtClean="0">
              <a:sym typeface="Wingdings"/>
            </a:endParaRPr>
          </a:p>
          <a:p>
            <a:r>
              <a:rPr lang="en-US" sz="2800" dirty="0" smtClean="0">
                <a:sym typeface="Wingdings"/>
              </a:rPr>
              <a:t>Central allocations</a:t>
            </a:r>
          </a:p>
          <a:p>
            <a:pPr lvl="1"/>
            <a:r>
              <a:rPr lang="en-US" sz="2400" dirty="0" smtClean="0">
                <a:sym typeface="Wingdings"/>
              </a:rPr>
              <a:t>EGI Federated Cloud: </a:t>
            </a:r>
            <a:r>
              <a:rPr lang="en-US" sz="2400" dirty="0" err="1" smtClean="0">
                <a:sym typeface="Wingdings"/>
              </a:rPr>
              <a:t>fedcloud.egi.eu</a:t>
            </a:r>
            <a:r>
              <a:rPr lang="en-US" sz="2400" dirty="0" smtClean="0">
                <a:sym typeface="Wingdings"/>
              </a:rPr>
              <a:t> Virtual </a:t>
            </a:r>
            <a:r>
              <a:rPr lang="en-US" sz="2400" dirty="0" err="1" smtClean="0">
                <a:sym typeface="Wingdings"/>
              </a:rPr>
              <a:t>Organisation</a:t>
            </a:r>
            <a:endParaRPr lang="en-US" sz="2400" dirty="0" smtClean="0">
              <a:sym typeface="Wingdings"/>
            </a:endParaRPr>
          </a:p>
          <a:p>
            <a:pPr lvl="2"/>
            <a:r>
              <a:rPr lang="en-US" sz="2000" dirty="0">
                <a:hlinkClick r:id="rId2"/>
              </a:rPr>
              <a:t>https://wiki.egi.eu/wiki/</a:t>
            </a:r>
            <a:r>
              <a:rPr lang="en-US" sz="2000" dirty="0" smtClean="0">
                <a:hlinkClick r:id="rId2"/>
              </a:rPr>
              <a:t>Federated_Cloud_user_support</a:t>
            </a:r>
            <a:r>
              <a:rPr lang="en-US" sz="2000" dirty="0" smtClean="0"/>
              <a:t> </a:t>
            </a:r>
          </a:p>
          <a:p>
            <a:pPr lvl="1"/>
            <a:r>
              <a:rPr lang="en-US" sz="2400" dirty="0" smtClean="0"/>
              <a:t>To be opened soon: Easy Access </a:t>
            </a:r>
            <a:r>
              <a:rPr lang="en-US" sz="2400" dirty="0" smtClean="0"/>
              <a:t>platform</a:t>
            </a:r>
            <a:endParaRPr lang="en-US" sz="2400" dirty="0" smtClean="0"/>
          </a:p>
          <a:p>
            <a:r>
              <a:rPr lang="en-US" sz="2800" dirty="0" smtClean="0"/>
              <a:t>Community-specific allocations</a:t>
            </a:r>
          </a:p>
          <a:p>
            <a:pPr lvl="2"/>
            <a:r>
              <a:rPr lang="en-US" sz="2000" dirty="0">
                <a:hlinkClick r:id="rId3"/>
              </a:rPr>
              <a:t>https://operations-portal.egi.eu/vo/</a:t>
            </a:r>
            <a:r>
              <a:rPr lang="en-US" sz="2000" dirty="0" smtClean="0">
                <a:hlinkClick r:id="rId3"/>
              </a:rPr>
              <a:t>search</a:t>
            </a:r>
            <a:r>
              <a:rPr lang="en-US" sz="2000" dirty="0" smtClean="0"/>
              <a:t> </a:t>
            </a:r>
            <a:r>
              <a:rPr lang="en-US" sz="2000" dirty="0" smtClean="0">
                <a:sym typeface="Wingdings"/>
              </a:rPr>
              <a:t> E.g. search by discipline</a:t>
            </a:r>
            <a:endParaRPr lang="en-US" sz="2000" dirty="0" smtClean="0"/>
          </a:p>
          <a:p>
            <a:pPr lvl="2"/>
            <a:r>
              <a:rPr lang="en-US" sz="2000" dirty="0" smtClean="0"/>
              <a:t>You can request </a:t>
            </a:r>
            <a:r>
              <a:rPr lang="en-US" sz="2000" dirty="0" smtClean="0"/>
              <a:t>a new </a:t>
            </a:r>
            <a:r>
              <a:rPr lang="en-US" sz="2000" dirty="0" smtClean="0"/>
              <a:t>allocation too! </a:t>
            </a:r>
            <a:r>
              <a:rPr lang="en-US" sz="2000" dirty="0" smtClean="0"/>
              <a:t>(</a:t>
            </a:r>
            <a:r>
              <a:rPr lang="en-US" sz="2000" dirty="0" smtClean="0"/>
              <a:t>Through </a:t>
            </a:r>
            <a:r>
              <a:rPr lang="en-US" sz="2000" dirty="0" smtClean="0">
                <a:hlinkClick r:id="rId4"/>
              </a:rPr>
              <a:t>www.egi.eu</a:t>
            </a:r>
            <a:r>
              <a:rPr lang="en-US" sz="2000" dirty="0" smtClean="0"/>
              <a:t> website)</a:t>
            </a:r>
            <a:endParaRPr lang="en-US" sz="2000" dirty="0" smtClean="0"/>
          </a:p>
          <a:p>
            <a:r>
              <a:rPr lang="en-US" sz="2800" dirty="0" smtClean="0"/>
              <a:t>Community-specific applications: </a:t>
            </a:r>
          </a:p>
          <a:p>
            <a:pPr lvl="2"/>
            <a:r>
              <a:rPr lang="en-US" sz="2000" dirty="0" smtClean="0"/>
              <a:t>Browse the EGI Applications Database: </a:t>
            </a:r>
            <a:r>
              <a:rPr lang="en-US" sz="2000" dirty="0" smtClean="0">
                <a:hlinkClick r:id="rId5"/>
              </a:rPr>
              <a:t>http://appdb.egi.eu</a:t>
            </a:r>
            <a:r>
              <a:rPr lang="en-US" sz="2000" dirty="0" smtClean="0"/>
              <a:t> </a:t>
            </a:r>
            <a:r>
              <a:rPr lang="en-US" sz="2000" dirty="0" smtClean="0">
                <a:sym typeface="Wingdings"/>
              </a:rPr>
              <a:t> E.g. search for ‘</a:t>
            </a:r>
            <a:r>
              <a:rPr lang="en-US" sz="2000" dirty="0" err="1" smtClean="0">
                <a:sym typeface="Wingdings"/>
              </a:rPr>
              <a:t>monte</a:t>
            </a:r>
            <a:r>
              <a:rPr lang="en-US" sz="2000" dirty="0" smtClean="0">
                <a:sym typeface="Wingdings"/>
              </a:rPr>
              <a:t> </a:t>
            </a:r>
            <a:r>
              <a:rPr lang="en-US" sz="2000" dirty="0" err="1" smtClean="0">
                <a:sym typeface="Wingdings"/>
              </a:rPr>
              <a:t>carlo</a:t>
            </a:r>
            <a:r>
              <a:rPr lang="en-US" sz="2000" dirty="0" smtClean="0">
                <a:sym typeface="Wingdings"/>
              </a:rPr>
              <a:t>’</a:t>
            </a:r>
            <a:endParaRPr lang="en-US" sz="2000" dirty="0"/>
          </a:p>
          <a:p>
            <a:r>
              <a:rPr lang="en-US" sz="2800" dirty="0" smtClean="0"/>
              <a:t>Webinars: </a:t>
            </a:r>
          </a:p>
          <a:p>
            <a:pPr lvl="2"/>
            <a:r>
              <a:rPr lang="en-US" sz="1900" dirty="0">
                <a:hlinkClick r:id="rId6"/>
              </a:rPr>
              <a:t>https://wiki.egi.eu/wiki/</a:t>
            </a:r>
            <a:r>
              <a:rPr lang="en-US" sz="1900" dirty="0" smtClean="0">
                <a:hlinkClick r:id="rId6"/>
              </a:rPr>
              <a:t>EGI_Webinar_Programme</a:t>
            </a:r>
            <a:r>
              <a:rPr lang="en-US" sz="1900" dirty="0" smtClean="0"/>
              <a:t> </a:t>
            </a:r>
            <a:r>
              <a:rPr lang="en-US" sz="1900" dirty="0" smtClean="0">
                <a:sym typeface="Wingdings"/>
              </a:rPr>
              <a:t> See past recordings</a:t>
            </a:r>
            <a:endParaRPr lang="en-US" sz="1900" dirty="0" smtClean="0"/>
          </a:p>
          <a:p>
            <a:r>
              <a:rPr lang="en-US" sz="2800" dirty="0" smtClean="0"/>
              <a:t>In case of questions: </a:t>
            </a:r>
            <a:endParaRPr lang="en-US" sz="2800" dirty="0" smtClean="0"/>
          </a:p>
          <a:p>
            <a:pPr lvl="1"/>
            <a:r>
              <a:rPr lang="en-US" sz="2400" dirty="0" smtClean="0"/>
              <a:t>Contact the User Community Support Team: </a:t>
            </a:r>
            <a:r>
              <a:rPr lang="en-US" sz="2400" dirty="0" smtClean="0">
                <a:hlinkClick r:id="rId7"/>
              </a:rPr>
              <a:t>support@egi.eu</a:t>
            </a:r>
            <a:r>
              <a:rPr lang="en-US" sz="2400" dirty="0" smtClean="0"/>
              <a:t> </a:t>
            </a:r>
            <a:endParaRPr lang="en-US" sz="2400" dirty="0"/>
          </a:p>
        </p:txBody>
      </p:sp>
    </p:spTree>
    <p:extLst>
      <p:ext uri="{BB962C8B-B14F-4D97-AF65-F5344CB8AC3E}">
        <p14:creationId xmlns:p14="http://schemas.microsoft.com/office/powerpoint/2010/main" val="1727773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1143000" y="5846248"/>
            <a:ext cx="1600200" cy="1519753"/>
          </a:xfrm>
          <a:custGeom>
            <a:avLst/>
            <a:gdLst/>
            <a:ahLst/>
            <a:cxnLst/>
            <a:rect l="l" t="t" r="r" b="b"/>
            <a:pathLst>
              <a:path w="1055522" h="1055522">
                <a:moveTo>
                  <a:pt x="527761" y="1055522"/>
                </a:moveTo>
                <a:lnTo>
                  <a:pt x="571046" y="1053772"/>
                </a:lnTo>
                <a:lnTo>
                  <a:pt x="613367" y="1048614"/>
                </a:lnTo>
                <a:lnTo>
                  <a:pt x="654589" y="1040184"/>
                </a:lnTo>
                <a:lnTo>
                  <a:pt x="694575" y="1028617"/>
                </a:lnTo>
                <a:lnTo>
                  <a:pt x="733191" y="1014048"/>
                </a:lnTo>
                <a:lnTo>
                  <a:pt x="770299" y="996615"/>
                </a:lnTo>
                <a:lnTo>
                  <a:pt x="805764" y="976452"/>
                </a:lnTo>
                <a:lnTo>
                  <a:pt x="839451" y="953696"/>
                </a:lnTo>
                <a:lnTo>
                  <a:pt x="871223" y="928481"/>
                </a:lnTo>
                <a:lnTo>
                  <a:pt x="900945" y="900945"/>
                </a:lnTo>
                <a:lnTo>
                  <a:pt x="928481" y="871223"/>
                </a:lnTo>
                <a:lnTo>
                  <a:pt x="953696" y="839451"/>
                </a:lnTo>
                <a:lnTo>
                  <a:pt x="976452" y="805764"/>
                </a:lnTo>
                <a:lnTo>
                  <a:pt x="996615" y="770299"/>
                </a:lnTo>
                <a:lnTo>
                  <a:pt x="1014048" y="733191"/>
                </a:lnTo>
                <a:lnTo>
                  <a:pt x="1028617" y="694575"/>
                </a:lnTo>
                <a:lnTo>
                  <a:pt x="1040184" y="654589"/>
                </a:lnTo>
                <a:lnTo>
                  <a:pt x="1048614" y="613367"/>
                </a:lnTo>
                <a:lnTo>
                  <a:pt x="1053772" y="571046"/>
                </a:lnTo>
                <a:lnTo>
                  <a:pt x="1055522" y="527761"/>
                </a:lnTo>
                <a:lnTo>
                  <a:pt x="1053772" y="484476"/>
                </a:lnTo>
                <a:lnTo>
                  <a:pt x="1048614" y="442154"/>
                </a:lnTo>
                <a:lnTo>
                  <a:pt x="1040184" y="400933"/>
                </a:lnTo>
                <a:lnTo>
                  <a:pt x="1028617" y="360946"/>
                </a:lnTo>
                <a:lnTo>
                  <a:pt x="1014048" y="322331"/>
                </a:lnTo>
                <a:lnTo>
                  <a:pt x="996615" y="285223"/>
                </a:lnTo>
                <a:lnTo>
                  <a:pt x="976452" y="249757"/>
                </a:lnTo>
                <a:lnTo>
                  <a:pt x="953696" y="216070"/>
                </a:lnTo>
                <a:lnTo>
                  <a:pt x="928481" y="184298"/>
                </a:lnTo>
                <a:lnTo>
                  <a:pt x="900945" y="154576"/>
                </a:lnTo>
                <a:lnTo>
                  <a:pt x="871223" y="127040"/>
                </a:lnTo>
                <a:lnTo>
                  <a:pt x="839451" y="101826"/>
                </a:lnTo>
                <a:lnTo>
                  <a:pt x="805764" y="79069"/>
                </a:lnTo>
                <a:lnTo>
                  <a:pt x="770299" y="58907"/>
                </a:lnTo>
                <a:lnTo>
                  <a:pt x="733191" y="41473"/>
                </a:lnTo>
                <a:lnTo>
                  <a:pt x="694575" y="26905"/>
                </a:lnTo>
                <a:lnTo>
                  <a:pt x="654589" y="15337"/>
                </a:lnTo>
                <a:lnTo>
                  <a:pt x="613367" y="6907"/>
                </a:lnTo>
                <a:lnTo>
                  <a:pt x="571046" y="1749"/>
                </a:lnTo>
                <a:lnTo>
                  <a:pt x="527761" y="0"/>
                </a:lnTo>
                <a:lnTo>
                  <a:pt x="484476" y="1749"/>
                </a:lnTo>
                <a:lnTo>
                  <a:pt x="442154" y="6907"/>
                </a:lnTo>
                <a:lnTo>
                  <a:pt x="400933" y="15337"/>
                </a:lnTo>
                <a:lnTo>
                  <a:pt x="360946" y="26905"/>
                </a:lnTo>
                <a:lnTo>
                  <a:pt x="322331" y="41473"/>
                </a:lnTo>
                <a:lnTo>
                  <a:pt x="285223" y="58907"/>
                </a:lnTo>
                <a:lnTo>
                  <a:pt x="249757" y="79069"/>
                </a:lnTo>
                <a:lnTo>
                  <a:pt x="216070" y="101826"/>
                </a:lnTo>
                <a:lnTo>
                  <a:pt x="184298" y="127040"/>
                </a:lnTo>
                <a:lnTo>
                  <a:pt x="154576" y="154576"/>
                </a:lnTo>
                <a:lnTo>
                  <a:pt x="127040" y="184298"/>
                </a:lnTo>
                <a:lnTo>
                  <a:pt x="101826" y="216070"/>
                </a:lnTo>
                <a:lnTo>
                  <a:pt x="79069" y="249757"/>
                </a:lnTo>
                <a:lnTo>
                  <a:pt x="58907" y="285223"/>
                </a:lnTo>
                <a:lnTo>
                  <a:pt x="41473" y="322331"/>
                </a:lnTo>
                <a:lnTo>
                  <a:pt x="26905" y="360946"/>
                </a:lnTo>
                <a:lnTo>
                  <a:pt x="15337" y="400933"/>
                </a:lnTo>
                <a:lnTo>
                  <a:pt x="6907" y="442154"/>
                </a:lnTo>
                <a:lnTo>
                  <a:pt x="1749" y="484476"/>
                </a:lnTo>
                <a:lnTo>
                  <a:pt x="0" y="527761"/>
                </a:lnTo>
                <a:lnTo>
                  <a:pt x="1749" y="571046"/>
                </a:lnTo>
                <a:lnTo>
                  <a:pt x="6907" y="613367"/>
                </a:lnTo>
                <a:lnTo>
                  <a:pt x="15337" y="654589"/>
                </a:lnTo>
                <a:lnTo>
                  <a:pt x="26905" y="694575"/>
                </a:lnTo>
                <a:lnTo>
                  <a:pt x="41473" y="733191"/>
                </a:lnTo>
                <a:lnTo>
                  <a:pt x="58907" y="770299"/>
                </a:lnTo>
                <a:lnTo>
                  <a:pt x="79069" y="805764"/>
                </a:lnTo>
                <a:lnTo>
                  <a:pt x="101826" y="839451"/>
                </a:lnTo>
                <a:lnTo>
                  <a:pt x="127040" y="871223"/>
                </a:lnTo>
                <a:lnTo>
                  <a:pt x="154576" y="900945"/>
                </a:lnTo>
                <a:lnTo>
                  <a:pt x="184298" y="928481"/>
                </a:lnTo>
                <a:lnTo>
                  <a:pt x="216070" y="953696"/>
                </a:lnTo>
                <a:lnTo>
                  <a:pt x="249757" y="976452"/>
                </a:lnTo>
                <a:lnTo>
                  <a:pt x="285223" y="996615"/>
                </a:lnTo>
                <a:lnTo>
                  <a:pt x="322331" y="1014048"/>
                </a:lnTo>
                <a:lnTo>
                  <a:pt x="360946" y="1028617"/>
                </a:lnTo>
                <a:lnTo>
                  <a:pt x="400933" y="1040184"/>
                </a:lnTo>
                <a:lnTo>
                  <a:pt x="442154" y="1048614"/>
                </a:lnTo>
                <a:lnTo>
                  <a:pt x="484476" y="1053772"/>
                </a:lnTo>
                <a:lnTo>
                  <a:pt x="527761" y="1055522"/>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2788630" y="6223000"/>
            <a:ext cx="6050570" cy="797090"/>
          </a:xfrm>
          <a:prstGeom prst="rect">
            <a:avLst/>
          </a:prstGeom>
        </p:spPr>
        <p:txBody>
          <a:bodyPr wrap="square" lIns="0" tIns="0" rIns="0" bIns="0" rtlCol="0">
            <a:noAutofit/>
          </a:bodyPr>
          <a:lstStyle/>
          <a:p>
            <a:pPr algn="ctr">
              <a:lnSpc>
                <a:spcPts val="900"/>
              </a:lnSpc>
              <a:spcBef>
                <a:spcPts val="44"/>
              </a:spcBef>
            </a:pPr>
            <a:endParaRPr lang="en-GB" sz="10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a:t>
            </a:r>
            <a:r>
              <a:rPr sz="1600" spc="2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Foundation</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Science</a:t>
            </a:r>
            <a:r>
              <a:rPr sz="1600" spc="-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Park </a:t>
            </a:r>
            <a:r>
              <a:rPr sz="1600" spc="15"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140</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1098 </a:t>
            </a:r>
            <a:r>
              <a:rPr sz="1600" spc="3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XG</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Amsterdam</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The</a:t>
            </a:r>
            <a:r>
              <a:rPr sz="1600" spc="146"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Netherlands</a:t>
            </a:r>
            <a:endParaRPr sz="1600" dirty="0">
              <a:latin typeface="Open Sans" panose="020B0606030504020204" pitchFamily="34" charset="0"/>
              <a:ea typeface="Open Sans" panose="020B0606030504020204" pitchFamily="34" charset="0"/>
              <a:cs typeface="Open Sans" panose="020B0606030504020204" pitchFamily="34" charset="0"/>
            </a:endParaRPr>
          </a:p>
          <a:p>
            <a:pPr marL="1121432" marR="1129052" algn="ctr">
              <a:lnSpc>
                <a:spcPct val="95825"/>
              </a:lnSpc>
              <a:spcBef>
                <a:spcPts val="33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+31</a:t>
            </a:r>
            <a:r>
              <a:rPr sz="1600" spc="12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(0)20</a:t>
            </a:r>
            <a:r>
              <a:rPr sz="1600" spc="1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89</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32</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007</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hlinkClick r:id="rId2"/>
              </a:rPr>
              <a:t>egi.eu</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3875584" y="4968643"/>
            <a:ext cx="3744416" cy="523220"/>
          </a:xfrm>
          <a:prstGeom prst="rect">
            <a:avLst/>
          </a:prstGeom>
          <a:noFill/>
        </p:spPr>
        <p:txBody>
          <a:bodyPr wrap="square" lIns="91429" tIns="45715" rIns="91429" bIns="45715" rtlCol="0">
            <a:spAutoFit/>
          </a:bodyPr>
          <a:lstStyle/>
          <a:p>
            <a:pPr algn="ctr"/>
            <a:r>
              <a:rPr lang="en-US" sz="24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28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EGI_eInfra</a:t>
            </a:r>
          </a:p>
        </p:txBody>
      </p:sp>
      <p:sp>
        <p:nvSpPr>
          <p:cNvPr id="55" name="Title 1"/>
          <p:cNvSpPr txBox="1">
            <a:spLocks/>
          </p:cNvSpPr>
          <p:nvPr/>
        </p:nvSpPr>
        <p:spPr>
          <a:xfrm>
            <a:off x="1676401" y="3860800"/>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40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Get in touch!</a:t>
            </a:r>
            <a:endParaRPr lang="en-GB" sz="36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442" y="6119914"/>
            <a:ext cx="1152159" cy="869334"/>
          </a:xfrm>
          <a:prstGeom prst="rect">
            <a:avLst/>
          </a:prstGeom>
        </p:spPr>
      </p:pic>
      <p:pic>
        <p:nvPicPr>
          <p:cNvPr id="57" name="Picture 56" descr="TwitterLogo_#55ace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546022"/>
            <a:ext cx="1295978" cy="1295978"/>
          </a:xfrm>
          <a:prstGeom prst="rect">
            <a:avLst/>
          </a:prstGeom>
        </p:spPr>
      </p:pic>
      <p:sp>
        <p:nvSpPr>
          <p:cNvPr id="11" name="Title 1"/>
          <p:cNvSpPr txBox="1">
            <a:spLocks/>
          </p:cNvSpPr>
          <p:nvPr/>
        </p:nvSpPr>
        <p:spPr>
          <a:xfrm>
            <a:off x="1748597" y="1753178"/>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6000" dirty="0" smtClean="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Thank you!</a:t>
            </a:r>
            <a:endParaRPr lang="en-GB" sz="54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Membership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2" y="3148796"/>
            <a:ext cx="3612401" cy="3570395"/>
          </a:xfrm>
          <a:prstGeom prst="rect">
            <a:avLst/>
          </a:prstGeom>
        </p:spPr>
      </p:pic>
      <p:sp>
        <p:nvSpPr>
          <p:cNvPr id="7" name="Content Placeholder 6"/>
          <p:cNvSpPr>
            <a:spLocks noGrp="1"/>
          </p:cNvSpPr>
          <p:nvPr>
            <p:ph sz="half" idx="2"/>
          </p:nvPr>
        </p:nvSpPr>
        <p:spPr>
          <a:xfrm>
            <a:off x="252029" y="1365158"/>
            <a:ext cx="10542579" cy="5280560"/>
          </a:xfrm>
        </p:spPr>
        <p:txBody>
          <a:bodyPr/>
          <a:lstStyle/>
          <a:p>
            <a:r>
              <a:rPr lang="en-US" sz="2700" dirty="0"/>
              <a:t>Major national e-Infrastructures: </a:t>
            </a:r>
            <a:r>
              <a:rPr lang="en-US" sz="2700" dirty="0">
                <a:solidFill>
                  <a:srgbClr val="4F81BD"/>
                </a:solidFill>
              </a:rPr>
              <a:t>22 NGIs</a:t>
            </a:r>
          </a:p>
          <a:p>
            <a:r>
              <a:rPr lang="en-US" sz="2700" dirty="0"/>
              <a:t>EIROs: </a:t>
            </a:r>
            <a:r>
              <a:rPr lang="en-US" sz="2700" dirty="0">
                <a:solidFill>
                  <a:srgbClr val="4F81BD"/>
                </a:solidFill>
              </a:rPr>
              <a:t>CERN</a:t>
            </a:r>
            <a:r>
              <a:rPr lang="en-US" sz="2700" dirty="0"/>
              <a:t> and </a:t>
            </a:r>
            <a:r>
              <a:rPr lang="en-US" sz="2700" dirty="0">
                <a:solidFill>
                  <a:srgbClr val="4F81BD"/>
                </a:solidFill>
              </a:rPr>
              <a:t>EMBL-EBI</a:t>
            </a:r>
          </a:p>
          <a:p>
            <a:r>
              <a:rPr lang="en-US" sz="2700" dirty="0">
                <a:solidFill>
                  <a:srgbClr val="4F81BD"/>
                </a:solidFill>
              </a:rPr>
              <a:t>EGI Foundation</a:t>
            </a:r>
          </a:p>
          <a:p>
            <a:r>
              <a:rPr lang="en-US" sz="2700" dirty="0"/>
              <a:t>(ERICs)</a:t>
            </a:r>
          </a:p>
          <a:p>
            <a:endParaRPr lang="en-US" sz="2700" dirty="0"/>
          </a:p>
          <a:p>
            <a:pPr marL="0" indent="0">
              <a:buNone/>
            </a:pPr>
            <a:endParaRPr lang="en-US" sz="2700" dirty="0"/>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11" y="2592468"/>
            <a:ext cx="588065" cy="4835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888" y="3182176"/>
            <a:ext cx="840093" cy="567682"/>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118" y="3148796"/>
            <a:ext cx="788957" cy="47685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869" y="3817978"/>
            <a:ext cx="1176131" cy="441334"/>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147" y="3738503"/>
            <a:ext cx="601742" cy="55632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3860" y="4466073"/>
            <a:ext cx="1213014" cy="510659"/>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374" y="4374308"/>
            <a:ext cx="778488" cy="50214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7189" y="4851161"/>
            <a:ext cx="962803" cy="476853"/>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2622" y="4851161"/>
            <a:ext cx="772886" cy="476853"/>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860" y="5411384"/>
            <a:ext cx="1092121" cy="314006"/>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566" y="5328014"/>
            <a:ext cx="722481" cy="476853"/>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09899" y="5804866"/>
            <a:ext cx="662083" cy="469764"/>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9180" y="5804867"/>
            <a:ext cx="796179" cy="476853"/>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7916" y="6361194"/>
            <a:ext cx="552783" cy="522950"/>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9992" y="6361194"/>
            <a:ext cx="711055" cy="455353"/>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74692" y="2665291"/>
            <a:ext cx="858953" cy="404028"/>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98793" y="2592466"/>
            <a:ext cx="834300" cy="476853"/>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11750" y="3142902"/>
            <a:ext cx="903036" cy="403272"/>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87206" y="3121445"/>
            <a:ext cx="851681" cy="543391"/>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90681" y="3625649"/>
            <a:ext cx="924103" cy="508481"/>
          </a:xfrm>
          <a:prstGeom prst="rect">
            <a:avLst/>
          </a:prstGeom>
        </p:spPr>
      </p:pic>
      <p:pic>
        <p:nvPicPr>
          <p:cNvPr id="35" name="Picture 34" descr="Screen Shot 2016-04-12 at 06.27.3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22937" y="3705125"/>
            <a:ext cx="815952" cy="397377"/>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90079" y="4181976"/>
            <a:ext cx="762692" cy="63580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98795" y="4181976"/>
            <a:ext cx="836093" cy="523257"/>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26721" y="4817782"/>
            <a:ext cx="643719" cy="43816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12887" y="4817782"/>
            <a:ext cx="840093" cy="397377"/>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90683" y="5294635"/>
            <a:ext cx="946952" cy="458220"/>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82805" y="5294633"/>
            <a:ext cx="770909" cy="476853"/>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74692" y="5771487"/>
            <a:ext cx="893443" cy="409488"/>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82803" y="5850963"/>
            <a:ext cx="791524" cy="460377"/>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42709" y="6248339"/>
            <a:ext cx="762025" cy="635530"/>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435883" y="6327816"/>
            <a:ext cx="827169" cy="556328"/>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50380" y="2195090"/>
            <a:ext cx="768096" cy="598808"/>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18478" y="2195092"/>
            <a:ext cx="856325" cy="527514"/>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937059" y="2671943"/>
            <a:ext cx="597408" cy="598808"/>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34468" y="2798508"/>
            <a:ext cx="913971" cy="429765"/>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46401" y="3387222"/>
            <a:ext cx="640561" cy="525679"/>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618476" y="3307747"/>
            <a:ext cx="838100" cy="551291"/>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610365" y="4102504"/>
            <a:ext cx="924103" cy="117108"/>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3902" y="3943551"/>
            <a:ext cx="816092" cy="476853"/>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778383" y="4261453"/>
            <a:ext cx="839216" cy="598808"/>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18476" y="4420405"/>
            <a:ext cx="834624" cy="547613"/>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862392" y="4950197"/>
            <a:ext cx="664592" cy="423913"/>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18478" y="4976734"/>
            <a:ext cx="844885" cy="416395"/>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282439" y="6212749"/>
            <a:ext cx="802626" cy="750873"/>
          </a:xfrm>
          <a:prstGeom prst="rect">
            <a:avLst/>
          </a:prstGeom>
        </p:spPr>
      </p:pic>
      <p:pic>
        <p:nvPicPr>
          <p:cNvPr id="59" name="Picture 5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46401" y="5533061"/>
            <a:ext cx="1465072" cy="598808"/>
          </a:xfrm>
          <a:prstGeom prst="rect">
            <a:avLst/>
          </a:prstGeom>
        </p:spPr>
      </p:pic>
      <p:cxnSp>
        <p:nvCxnSpPr>
          <p:cNvPr id="61" name="Straight Connector 60"/>
          <p:cNvCxnSpPr/>
          <p:nvPr/>
        </p:nvCxnSpPr>
        <p:spPr>
          <a:xfrm>
            <a:off x="8778384" y="5453585"/>
            <a:ext cx="1680187" cy="0"/>
          </a:xfrm>
          <a:prstGeom prst="line">
            <a:avLst/>
          </a:prstGeom>
          <a:ln w="88900"/>
        </p:spPr>
        <p:style>
          <a:lnRef idx="2">
            <a:schemeClr val="accent1"/>
          </a:lnRef>
          <a:fillRef idx="0">
            <a:schemeClr val="accent1"/>
          </a:fillRef>
          <a:effectRef idx="1">
            <a:schemeClr val="accent1"/>
          </a:effectRef>
          <a:fontRef idx="minor">
            <a:schemeClr val="tx1"/>
          </a:fontRef>
        </p:style>
      </p:cxnSp>
      <p:sp>
        <p:nvSpPr>
          <p:cNvPr id="62"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pic>
        <p:nvPicPr>
          <p:cNvPr id="3" name="Picture 2" descr="Screen Shot 2016-04-14 at 17.28.08.png"/>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325890" y="2566755"/>
            <a:ext cx="833335" cy="660833"/>
          </a:xfrm>
          <a:prstGeom prst="rect">
            <a:avLst/>
          </a:prstGeom>
        </p:spPr>
      </p:pic>
      <p:sp>
        <p:nvSpPr>
          <p:cNvPr id="60" name="TextBox 59"/>
          <p:cNvSpPr txBox="1"/>
          <p:nvPr/>
        </p:nvSpPr>
        <p:spPr>
          <a:xfrm>
            <a:off x="6934201" y="7059978"/>
            <a:ext cx="3544665" cy="382210"/>
          </a:xfrm>
          <a:prstGeom prst="rect">
            <a:avLst/>
          </a:prstGeom>
          <a:noFill/>
        </p:spPr>
        <p:txBody>
          <a:bodyPr wrap="none" lIns="104192" tIns="52097" rIns="104192" bIns="52097" rtlCol="0">
            <a:spAutoFit/>
          </a:bodyPr>
          <a:lstStyle/>
          <a:p>
            <a:r>
              <a:rPr lang="en-US" dirty="0" err="1" smtClean="0">
                <a:solidFill>
                  <a:srgbClr val="4F81BD"/>
                </a:solidFill>
              </a:rPr>
              <a:t>www.egi.eu</a:t>
            </a:r>
            <a:r>
              <a:rPr lang="en-US" dirty="0">
                <a:solidFill>
                  <a:srgbClr val="4F81BD"/>
                </a:solidFill>
              </a:rPr>
              <a:t>/about/</a:t>
            </a:r>
            <a:r>
              <a:rPr lang="en-US" dirty="0" err="1">
                <a:solidFill>
                  <a:srgbClr val="4F81BD"/>
                </a:solidFill>
              </a:rPr>
              <a:t>egi</a:t>
            </a:r>
            <a:r>
              <a:rPr lang="en-US" dirty="0">
                <a:solidFill>
                  <a:srgbClr val="4F81BD"/>
                </a:solidFill>
              </a:rPr>
              <a:t>-foundation/</a:t>
            </a:r>
            <a:endParaRPr lang="en-US" dirty="0" smtClean="0">
              <a:solidFill>
                <a:srgbClr val="4F81BD"/>
              </a:solidFill>
            </a:endParaRPr>
          </a:p>
        </p:txBody>
      </p:sp>
    </p:spTree>
    <p:extLst>
      <p:ext uri="{BB962C8B-B14F-4D97-AF65-F5344CB8AC3E}">
        <p14:creationId xmlns:p14="http://schemas.microsoft.com/office/powerpoint/2010/main" val="1961076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Introduction to EGI</a:t>
            </a:r>
            <a:endParaRPr lang="en-GB" dirty="0"/>
          </a:p>
        </p:txBody>
      </p:sp>
      <p:pic>
        <p:nvPicPr>
          <p:cNvPr id="70" name="Picture 69" descr="Screen Shot 2016-10-17 at 2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 y="1241384"/>
            <a:ext cx="10505017" cy="5807269"/>
          </a:xfrm>
          <a:prstGeom prst="rect">
            <a:avLst/>
          </a:prstGeom>
        </p:spPr>
      </p:pic>
      <p:sp>
        <p:nvSpPr>
          <p:cNvPr id="71" name="Title 1"/>
          <p:cNvSpPr>
            <a:spLocks noGrp="1"/>
          </p:cNvSpPr>
          <p:nvPr>
            <p:ph type="title"/>
          </p:nvPr>
        </p:nvSpPr>
        <p:spPr>
          <a:xfrm>
            <a:off x="1805608" y="208204"/>
            <a:ext cx="8568952" cy="938265"/>
          </a:xfrm>
        </p:spPr>
        <p:txBody>
          <a:bodyPr/>
          <a:lstStyle/>
          <a:p>
            <a:r>
              <a:rPr lang="en-US" dirty="0" smtClean="0"/>
              <a:t>International Partnerships </a:t>
            </a:r>
            <a:endParaRPr lang="en-US" dirty="0"/>
          </a:p>
        </p:txBody>
      </p:sp>
      <p:sp>
        <p:nvSpPr>
          <p:cNvPr id="72" name="object 29"/>
          <p:cNvSpPr txBox="1"/>
          <p:nvPr/>
        </p:nvSpPr>
        <p:spPr>
          <a:xfrm>
            <a:off x="6388701" y="2472632"/>
            <a:ext cx="99772" cy="154187"/>
          </a:xfrm>
          <a:prstGeom prst="rect">
            <a:avLst/>
          </a:prstGeom>
        </p:spPr>
        <p:txBody>
          <a:bodyPr wrap="square" lIns="0" tIns="0" rIns="0" bIns="0" rtlCol="0">
            <a:noAutofit/>
          </a:bodyPr>
          <a:lstStyle/>
          <a:p>
            <a:pPr marL="14472">
              <a:lnSpc>
                <a:spcPts val="1140"/>
              </a:lnSpc>
              <a:spcBef>
                <a:spcPts val="57"/>
              </a:spcBef>
            </a:pPr>
            <a:endParaRPr sz="1000" dirty="0">
              <a:latin typeface="Times New Roman"/>
              <a:cs typeface="Times New Roman"/>
            </a:endParaRPr>
          </a:p>
        </p:txBody>
      </p:sp>
      <p:pic>
        <p:nvPicPr>
          <p:cNvPr id="73" name="Picture 72"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71943"/>
            <a:ext cx="1548406" cy="794755"/>
          </a:xfrm>
          <a:prstGeom prst="rect">
            <a:avLst/>
          </a:prstGeom>
        </p:spPr>
      </p:pic>
      <p:pic>
        <p:nvPicPr>
          <p:cNvPr id="74" name="Picture 73"/>
          <p:cNvPicPr/>
          <p:nvPr/>
        </p:nvPicPr>
        <p:blipFill>
          <a:blip r:embed="rId4" cstate="print">
            <a:extLst>
              <a:ext uri="{28A0092B-C50C-407E-A947-70E740481C1C}">
                <a14:useLocalDpi xmlns:a14="http://schemas.microsoft.com/office/drawing/2010/main" val="0"/>
              </a:ext>
            </a:extLst>
          </a:blip>
          <a:stretch>
            <a:fillRect/>
          </a:stretch>
        </p:blipFill>
        <p:spPr>
          <a:xfrm>
            <a:off x="125423" y="1718237"/>
            <a:ext cx="1952645" cy="635804"/>
          </a:xfrm>
          <a:prstGeom prst="rect">
            <a:avLst/>
          </a:prstGeom>
        </p:spPr>
      </p:pic>
      <p:pic>
        <p:nvPicPr>
          <p:cNvPr id="75" name="Picture 74" descr="Screen Shot 2015-05-18 at 01.57.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205" y="5942802"/>
            <a:ext cx="1176131" cy="543965"/>
          </a:xfrm>
          <a:prstGeom prst="rect">
            <a:avLst/>
          </a:prstGeom>
        </p:spPr>
      </p:pic>
      <p:pic>
        <p:nvPicPr>
          <p:cNvPr id="76" name="Picture 75" descr="Screen Shot 2015-05-18 at 01.5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23028"/>
            <a:ext cx="1411802" cy="715279"/>
          </a:xfrm>
          <a:prstGeom prst="rect">
            <a:avLst/>
          </a:prstGeom>
        </p:spPr>
      </p:pic>
      <p:pic>
        <p:nvPicPr>
          <p:cNvPr id="77" name="Picture 76" descr="Screen Shot 2015-05-18 at 01.58.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2207" y="3287879"/>
            <a:ext cx="1260140" cy="655674"/>
          </a:xfrm>
          <a:prstGeom prst="rect">
            <a:avLst/>
          </a:prstGeom>
        </p:spPr>
      </p:pic>
      <p:pic>
        <p:nvPicPr>
          <p:cNvPr id="78" name="Picture 77" descr="Screen Shot 2015-10-21 at 12.02.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23" y="5764043"/>
            <a:ext cx="1385561" cy="577873"/>
          </a:xfrm>
          <a:prstGeom prst="rect">
            <a:avLst/>
          </a:prstGeom>
        </p:spPr>
      </p:pic>
      <p:grpSp>
        <p:nvGrpSpPr>
          <p:cNvPr id="79" name="Group 78"/>
          <p:cNvGrpSpPr/>
          <p:nvPr/>
        </p:nvGrpSpPr>
        <p:grpSpPr>
          <a:xfrm>
            <a:off x="4913953" y="2354041"/>
            <a:ext cx="1168636" cy="1002136"/>
            <a:chOff x="9372601" y="6527801"/>
            <a:chExt cx="990049" cy="750846"/>
          </a:xfrm>
        </p:grpSpPr>
        <p:sp>
          <p:nvSpPr>
            <p:cNvPr id="80"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81"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82"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83"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84"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85"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86"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87"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88"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89"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90"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91"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92"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93"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94"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95"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96"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97"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98"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99"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100"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101"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102"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103"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104"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105"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106"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107"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108"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109"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110"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111"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112"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113"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114"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115"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116"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117"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118"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119"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120"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1"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2"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3"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4" name="object 2"/>
            <p:cNvSpPr txBox="1"/>
            <p:nvPr/>
          </p:nvSpPr>
          <p:spPr>
            <a:xfrm>
              <a:off x="10291430" y="7006394"/>
              <a:ext cx="68046" cy="272237"/>
            </a:xfrm>
            <a:prstGeom prst="rect">
              <a:avLst/>
            </a:prstGeom>
          </p:spPr>
          <p:txBody>
            <a:bodyPr wrap="square" lIns="0" tIns="0" rIns="0" bIns="0" rtlCol="0">
              <a:noAutofit/>
            </a:bodyPr>
            <a:lstStyle/>
            <a:p>
              <a:pPr marL="28942">
                <a:lnSpc>
                  <a:spcPts val="1140"/>
                </a:lnSpc>
              </a:pPr>
              <a:endParaRPr sz="1100" dirty="0"/>
            </a:p>
          </p:txBody>
        </p:sp>
      </p:grpSp>
      <p:sp>
        <p:nvSpPr>
          <p:cNvPr id="125" name="Rectangle 124"/>
          <p:cNvSpPr/>
          <p:nvPr/>
        </p:nvSpPr>
        <p:spPr>
          <a:xfrm>
            <a:off x="1469572" y="4037126"/>
            <a:ext cx="3272543" cy="936208"/>
          </a:xfrm>
          <a:prstGeom prst="rect">
            <a:avLst/>
          </a:prstGeom>
        </p:spPr>
        <p:txBody>
          <a:bodyPr wrap="none" lIns="104192" tIns="52097" rIns="104192" bIns="52097">
            <a:spAutoFit/>
          </a:bodyPr>
          <a:lstStyle/>
          <a:p>
            <a:r>
              <a:rPr lang="en-US" b="1" i="1" dirty="0" smtClean="0">
                <a:solidFill>
                  <a:srgbClr val="1F497D"/>
                </a:solidFill>
              </a:rPr>
              <a:t>Africa and Arabia</a:t>
            </a:r>
            <a:endParaRPr lang="en-US" dirty="0" smtClean="0"/>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126" name="Rectangle 125"/>
          <p:cNvSpPr/>
          <p:nvPr/>
        </p:nvSpPr>
        <p:spPr>
          <a:xfrm>
            <a:off x="8442347" y="3228272"/>
            <a:ext cx="1808876" cy="936208"/>
          </a:xfrm>
          <a:prstGeom prst="rect">
            <a:avLst/>
          </a:prstGeom>
        </p:spPr>
        <p:txBody>
          <a:bodyPr wrap="none" lIns="104192" tIns="52097" rIns="104192" bIns="52097">
            <a:spAutoFit/>
          </a:bodyPr>
          <a:lstStyle/>
          <a:p>
            <a:r>
              <a:rPr lang="en-US" b="1" i="1" dirty="0" smtClean="0">
                <a:solidFill>
                  <a:srgbClr val="1F497D"/>
                </a:solidFill>
              </a:rPr>
              <a:t>India</a:t>
            </a:r>
            <a:r>
              <a:rPr lang="en-US" dirty="0"/>
              <a:t> </a:t>
            </a:r>
            <a:r>
              <a:rPr lang="en-US" dirty="0" smtClean="0"/>
              <a:t>Centre </a:t>
            </a:r>
            <a:r>
              <a:rPr lang="en-US" dirty="0"/>
              <a:t>for </a:t>
            </a:r>
            <a:endParaRPr lang="en-US" dirty="0" smtClean="0"/>
          </a:p>
          <a:p>
            <a:r>
              <a:rPr lang="en-US" dirty="0" smtClean="0"/>
              <a:t>Development </a:t>
            </a:r>
            <a:r>
              <a:rPr lang="en-US" dirty="0"/>
              <a:t>of </a:t>
            </a:r>
            <a:endParaRPr lang="en-US" dirty="0" smtClean="0"/>
          </a:p>
          <a:p>
            <a:r>
              <a:rPr lang="en-US" dirty="0" smtClean="0"/>
              <a:t>Advanced Comp.</a:t>
            </a:r>
            <a:endParaRPr lang="en-US" dirty="0"/>
          </a:p>
        </p:txBody>
      </p:sp>
      <p:pic>
        <p:nvPicPr>
          <p:cNvPr id="127" name="Picture 126" descr="Screen Shot 2016-10-04 at 07.05.4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205" y="2115615"/>
            <a:ext cx="1217032" cy="763710"/>
          </a:xfrm>
          <a:prstGeom prst="rect">
            <a:avLst/>
          </a:prstGeom>
        </p:spPr>
      </p:pic>
      <p:sp>
        <p:nvSpPr>
          <p:cNvPr id="128" name="Rectangle 127"/>
          <p:cNvSpPr/>
          <p:nvPr/>
        </p:nvSpPr>
        <p:spPr>
          <a:xfrm>
            <a:off x="8527128" y="1970763"/>
            <a:ext cx="1925870" cy="936208"/>
          </a:xfrm>
          <a:prstGeom prst="rect">
            <a:avLst/>
          </a:prstGeom>
        </p:spPr>
        <p:txBody>
          <a:bodyPr wrap="none" lIns="104192" tIns="52097" rIns="104192" bIns="52097">
            <a:spAutoFit/>
          </a:bodyPr>
          <a:lstStyle/>
          <a:p>
            <a:r>
              <a:rPr lang="en-US" b="1" i="1" dirty="0" smtClean="0">
                <a:solidFill>
                  <a:srgbClr val="1F497D"/>
                </a:solidFill>
              </a:rPr>
              <a:t>China</a:t>
            </a:r>
            <a:r>
              <a:rPr lang="en-US" dirty="0"/>
              <a:t> </a:t>
            </a:r>
            <a:r>
              <a:rPr lang="en-US" dirty="0" smtClean="0"/>
              <a:t>Inst. Of HEP</a:t>
            </a:r>
          </a:p>
          <a:p>
            <a:r>
              <a:rPr lang="en-US" dirty="0" smtClean="0"/>
              <a:t>Chinese Academy </a:t>
            </a:r>
          </a:p>
          <a:p>
            <a:r>
              <a:rPr lang="en-US" dirty="0" smtClean="0"/>
              <a:t>of </a:t>
            </a:r>
            <a:r>
              <a:rPr lang="en-US" dirty="0"/>
              <a:t>Sciences </a:t>
            </a:r>
          </a:p>
        </p:txBody>
      </p:sp>
      <p:sp>
        <p:nvSpPr>
          <p:cNvPr id="129" name="Rectangle 128"/>
          <p:cNvSpPr/>
          <p:nvPr/>
        </p:nvSpPr>
        <p:spPr>
          <a:xfrm>
            <a:off x="1510984" y="5547160"/>
            <a:ext cx="2557052" cy="936208"/>
          </a:xfrm>
          <a:prstGeom prst="rect">
            <a:avLst/>
          </a:prstGeom>
        </p:spPr>
        <p:txBody>
          <a:bodyPr wrap="none" lIns="104192" tIns="52097" rIns="104192" bIns="52097">
            <a:spAutoFit/>
          </a:bodyPr>
          <a:lstStyle/>
          <a:p>
            <a:r>
              <a:rPr lang="en-US" b="1" i="1" dirty="0" smtClean="0">
                <a:solidFill>
                  <a:srgbClr val="1F497D"/>
                </a:solidFill>
              </a:rPr>
              <a:t>Latin America</a:t>
            </a:r>
            <a:endParaRPr lang="en-US" dirty="0" smtClean="0"/>
          </a:p>
          <a:p>
            <a:r>
              <a:rPr lang="en-US" dirty="0" err="1"/>
              <a:t>Universida</a:t>
            </a:r>
            <a:r>
              <a:rPr lang="en-US" dirty="0"/>
              <a:t> de Federal do </a:t>
            </a:r>
            <a:endParaRPr lang="en-US" dirty="0" smtClean="0"/>
          </a:p>
          <a:p>
            <a:r>
              <a:rPr lang="en-US" dirty="0" smtClean="0"/>
              <a:t>Rio </a:t>
            </a:r>
            <a:r>
              <a:rPr lang="en-US" dirty="0"/>
              <a:t>de Janeiro </a:t>
            </a:r>
            <a:endParaRPr lang="en-US" dirty="0" smtClean="0"/>
          </a:p>
        </p:txBody>
      </p:sp>
      <p:sp>
        <p:nvSpPr>
          <p:cNvPr id="130" name="Rectangle 129"/>
          <p:cNvSpPr/>
          <p:nvPr/>
        </p:nvSpPr>
        <p:spPr>
          <a:xfrm>
            <a:off x="8429509" y="5692013"/>
            <a:ext cx="1973321" cy="936208"/>
          </a:xfrm>
          <a:prstGeom prst="rect">
            <a:avLst/>
          </a:prstGeom>
        </p:spPr>
        <p:txBody>
          <a:bodyPr wrap="none" lIns="104192" tIns="52097" rIns="104192" bIns="52097">
            <a:spAutoFit/>
          </a:bodyPr>
          <a:lstStyle/>
          <a:p>
            <a:r>
              <a:rPr lang="en-US" b="1" i="1" dirty="0" smtClean="0">
                <a:solidFill>
                  <a:srgbClr val="1F497D"/>
                </a:solidFill>
              </a:rPr>
              <a:t>Ukraine</a:t>
            </a:r>
            <a:endParaRPr lang="en-US" dirty="0" smtClean="0"/>
          </a:p>
          <a:p>
            <a:r>
              <a:rPr lang="en-US" dirty="0"/>
              <a:t>Ukrainian National </a:t>
            </a:r>
            <a:endParaRPr lang="en-US" dirty="0" smtClean="0"/>
          </a:p>
          <a:p>
            <a:r>
              <a:rPr lang="en-US" dirty="0" smtClean="0"/>
              <a:t>Grid</a:t>
            </a:r>
          </a:p>
        </p:txBody>
      </p:sp>
      <p:sp>
        <p:nvSpPr>
          <p:cNvPr id="131" name="Rectangle 130"/>
          <p:cNvSpPr/>
          <p:nvPr/>
        </p:nvSpPr>
        <p:spPr>
          <a:xfrm>
            <a:off x="1553581" y="3138541"/>
            <a:ext cx="664883" cy="382210"/>
          </a:xfrm>
          <a:prstGeom prst="rect">
            <a:avLst/>
          </a:prstGeom>
        </p:spPr>
        <p:txBody>
          <a:bodyPr wrap="none" lIns="104192" tIns="52097" rIns="104192" bIns="52097">
            <a:spAutoFit/>
          </a:bodyPr>
          <a:lstStyle/>
          <a:p>
            <a:r>
              <a:rPr lang="en-US" b="1" i="1" dirty="0" smtClean="0">
                <a:solidFill>
                  <a:schemeClr val="tx2"/>
                </a:solidFill>
              </a:rPr>
              <a:t>USA</a:t>
            </a:r>
            <a:endParaRPr lang="en-US" b="1" i="1" dirty="0">
              <a:solidFill>
                <a:schemeClr val="tx2"/>
              </a:solidFill>
            </a:endParaRPr>
          </a:p>
        </p:txBody>
      </p:sp>
      <p:sp>
        <p:nvSpPr>
          <p:cNvPr id="132" name="Rectangle 131"/>
          <p:cNvSpPr/>
          <p:nvPr/>
        </p:nvSpPr>
        <p:spPr>
          <a:xfrm>
            <a:off x="2186184" y="1946409"/>
            <a:ext cx="995690" cy="382210"/>
          </a:xfrm>
          <a:prstGeom prst="rect">
            <a:avLst/>
          </a:prstGeom>
        </p:spPr>
        <p:txBody>
          <a:bodyPr wrap="none" lIns="104192" tIns="52097" rIns="104192" bIns="52097">
            <a:spAutoFit/>
          </a:bodyPr>
          <a:lstStyle/>
          <a:p>
            <a:r>
              <a:rPr lang="en-US" b="1" i="1" dirty="0" smtClean="0">
                <a:solidFill>
                  <a:schemeClr val="tx2"/>
                </a:solidFill>
              </a:rPr>
              <a:t>Canada</a:t>
            </a:r>
            <a:endParaRPr lang="en-US" b="1" i="1" dirty="0">
              <a:solidFill>
                <a:schemeClr val="tx2"/>
              </a:solidFill>
            </a:endParaRPr>
          </a:p>
        </p:txBody>
      </p:sp>
      <p:sp>
        <p:nvSpPr>
          <p:cNvPr id="133" name="Rectangle 132"/>
          <p:cNvSpPr/>
          <p:nvPr/>
        </p:nvSpPr>
        <p:spPr>
          <a:xfrm>
            <a:off x="8442345" y="4355028"/>
            <a:ext cx="2065319" cy="936208"/>
          </a:xfrm>
          <a:prstGeom prst="rect">
            <a:avLst/>
          </a:prstGeom>
        </p:spPr>
        <p:txBody>
          <a:bodyPr wrap="none" lIns="104192" tIns="52097" rIns="104192" bIns="52097">
            <a:spAutoFit/>
          </a:bodyPr>
          <a:lstStyle/>
          <a:p>
            <a:r>
              <a:rPr lang="en-US" b="1" i="1" dirty="0" smtClean="0">
                <a:solidFill>
                  <a:srgbClr val="1F497D"/>
                </a:solidFill>
              </a:rPr>
              <a:t>Asia Pacific Region</a:t>
            </a:r>
          </a:p>
          <a:p>
            <a:r>
              <a:rPr lang="en-US" dirty="0" smtClean="0"/>
              <a:t>Academia </a:t>
            </a:r>
            <a:r>
              <a:rPr lang="en-US" dirty="0" err="1" smtClean="0"/>
              <a:t>Sinica</a:t>
            </a:r>
            <a:endParaRPr lang="en-US" dirty="0" smtClean="0"/>
          </a:p>
          <a:p>
            <a:r>
              <a:rPr lang="en-US" dirty="0"/>
              <a:t>a</a:t>
            </a:r>
            <a:r>
              <a:rPr lang="en-US" dirty="0" smtClean="0"/>
              <a:t>t Taiwan</a:t>
            </a:r>
            <a:endParaRPr lang="en-US" dirty="0"/>
          </a:p>
        </p:txBody>
      </p:sp>
      <p:pic>
        <p:nvPicPr>
          <p:cNvPr id="134" name="Picture 133" descr="Screen Shot 2016-10-17 at 22.59.0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8196" y="4340930"/>
            <a:ext cx="1143599" cy="1247653"/>
          </a:xfrm>
          <a:prstGeom prst="rect">
            <a:avLst/>
          </a:prstGeom>
        </p:spPr>
      </p:pic>
    </p:spTree>
    <p:extLst>
      <p:ext uri="{BB962C8B-B14F-4D97-AF65-F5344CB8AC3E}">
        <p14:creationId xmlns:p14="http://schemas.microsoft.com/office/powerpoint/2010/main" val="4072692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35"/>
            <a:ext cx="10668000" cy="4690432"/>
          </a:xfrm>
          <a:prstGeom prst="rect">
            <a:avLst/>
          </a:prstGeom>
        </p:spPr>
      </p:pic>
      <p:sp>
        <p:nvSpPr>
          <p:cNvPr id="2" name="Title 1"/>
          <p:cNvSpPr>
            <a:spLocks noGrp="1"/>
          </p:cNvSpPr>
          <p:nvPr>
            <p:ph type="title"/>
          </p:nvPr>
        </p:nvSpPr>
        <p:spPr/>
        <p:txBody>
          <a:bodyPr>
            <a:normAutofit fontScale="90000"/>
          </a:bodyPr>
          <a:lstStyle/>
          <a:p>
            <a:r>
              <a:rPr lang="en-US" dirty="0" smtClean="0"/>
              <a:t>EGI Federation, 2016 QR3</a:t>
            </a:r>
            <a:br>
              <a:rPr lang="en-US" dirty="0" smtClean="0"/>
            </a:br>
            <a:r>
              <a:rPr lang="en-US" sz="2500" dirty="0"/>
              <a:t>The largest distributed compute e-Infra worldwide</a:t>
            </a:r>
            <a:endParaRPr lang="en-US" dirty="0"/>
          </a:p>
        </p:txBody>
      </p:sp>
      <p:graphicFrame>
        <p:nvGraphicFramePr>
          <p:cNvPr id="10" name="Diagram 9"/>
          <p:cNvGraphicFramePr/>
          <p:nvPr>
            <p:extLst>
              <p:ext uri="{D42A27DB-BD31-4B8C-83A1-F6EECF244321}">
                <p14:modId xmlns:p14="http://schemas.microsoft.com/office/powerpoint/2010/main" val="3863899652"/>
              </p:ext>
            </p:extLst>
          </p:nvPr>
        </p:nvGraphicFramePr>
        <p:xfrm>
          <a:off x="296333" y="3821887"/>
          <a:ext cx="10371667" cy="481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spTree>
    <p:extLst>
      <p:ext uri="{BB962C8B-B14F-4D97-AF65-F5344CB8AC3E}">
        <p14:creationId xmlns:p14="http://schemas.microsoft.com/office/powerpoint/2010/main" val="222805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Serving researchers and innovators</a:t>
            </a:r>
            <a:endParaRPr lang="en-US" dirty="0"/>
          </a:p>
        </p:txBody>
      </p:sp>
      <p:sp>
        <p:nvSpPr>
          <p:cNvPr id="3" name="TextBox 2"/>
          <p:cNvSpPr txBox="1"/>
          <p:nvPr/>
        </p:nvSpPr>
        <p:spPr>
          <a:xfrm>
            <a:off x="1029602" y="6374604"/>
            <a:ext cx="1435364"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1049530" y="6327817"/>
            <a:ext cx="8988999"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049529" y="1400337"/>
            <a:ext cx="0" cy="49274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392" y="1161910"/>
            <a:ext cx="1050793" cy="843875"/>
          </a:xfrm>
          <a:prstGeom prst="rect">
            <a:avLst/>
          </a:prstGeom>
          <a:noFill/>
        </p:spPr>
        <p:txBody>
          <a:bodyPr wrap="none" lIns="104192" tIns="52097" rIns="104192" bIns="52097" rtlCol="0">
            <a:spAutoFit/>
          </a:bodyPr>
          <a:lstStyle/>
          <a:p>
            <a:pPr algn="ctr"/>
            <a:r>
              <a:rPr lang="en-GB" sz="1600" b="1" dirty="0">
                <a:solidFill>
                  <a:srgbClr val="E46C0A"/>
                </a:solidFill>
              </a:rPr>
              <a:t>Size of </a:t>
            </a:r>
            <a:br>
              <a:rPr lang="en-GB" sz="1600" b="1" dirty="0">
                <a:solidFill>
                  <a:srgbClr val="E46C0A"/>
                </a:solidFill>
              </a:rPr>
            </a:br>
            <a:r>
              <a:rPr lang="en-GB" sz="1600" b="1" dirty="0">
                <a:solidFill>
                  <a:srgbClr val="E46C0A"/>
                </a:solidFill>
              </a:rPr>
              <a:t>individual</a:t>
            </a:r>
            <a:br>
              <a:rPr lang="en-GB" sz="1600" b="1" dirty="0">
                <a:solidFill>
                  <a:srgbClr val="E46C0A"/>
                </a:solidFill>
              </a:rPr>
            </a:br>
            <a:r>
              <a:rPr lang="en-GB" sz="1600" b="1" dirty="0">
                <a:solidFill>
                  <a:srgbClr val="E46C0A"/>
                </a:solidFill>
              </a:rPr>
              <a:t>groups</a:t>
            </a:r>
          </a:p>
        </p:txBody>
      </p:sp>
      <p:sp>
        <p:nvSpPr>
          <p:cNvPr id="7" name="TextBox 6"/>
          <p:cNvSpPr txBox="1"/>
          <p:nvPr/>
        </p:nvSpPr>
        <p:spPr>
          <a:xfrm>
            <a:off x="2694773" y="6419470"/>
            <a:ext cx="2815737"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Multinational communities</a:t>
            </a:r>
          </a:p>
        </p:txBody>
      </p:sp>
      <p:sp>
        <p:nvSpPr>
          <p:cNvPr id="8" name="TextBox 7"/>
          <p:cNvSpPr txBox="1"/>
          <p:nvPr/>
        </p:nvSpPr>
        <p:spPr>
          <a:xfrm>
            <a:off x="8573172" y="6407293"/>
            <a:ext cx="1144005"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‘Long tail’</a:t>
            </a:r>
          </a:p>
        </p:txBody>
      </p:sp>
      <p:sp>
        <p:nvSpPr>
          <p:cNvPr id="9" name="TextBox 8"/>
          <p:cNvSpPr txBox="1"/>
          <p:nvPr/>
        </p:nvSpPr>
        <p:spPr>
          <a:xfrm>
            <a:off x="1217543" y="1147165"/>
            <a:ext cx="1117118" cy="4044752"/>
          </a:xfrm>
          <a:prstGeom prst="rect">
            <a:avLst/>
          </a:prstGeom>
          <a:noFill/>
        </p:spPr>
        <p:txBody>
          <a:bodyPr wrap="none" lIns="104192" tIns="52097" rIns="104192" bIns="52097" rtlCol="0">
            <a:spAutoFit/>
          </a:bodyPr>
          <a:lstStyle/>
          <a:p>
            <a:r>
              <a:rPr lang="en-GB" sz="1600" dirty="0"/>
              <a:t>WLCG</a:t>
            </a:r>
          </a:p>
          <a:p>
            <a:r>
              <a:rPr lang="en-US" sz="1600" dirty="0"/>
              <a:t>ELI</a:t>
            </a:r>
          </a:p>
          <a:p>
            <a:r>
              <a:rPr lang="en-GB" sz="1600" dirty="0"/>
              <a:t>CTA</a:t>
            </a:r>
          </a:p>
          <a:p>
            <a:r>
              <a:rPr lang="en-GB" sz="1600" dirty="0"/>
              <a:t>ELIXIR</a:t>
            </a:r>
          </a:p>
          <a:p>
            <a:r>
              <a:rPr lang="en-US" sz="1600" dirty="0"/>
              <a:t>EPOS</a:t>
            </a:r>
            <a:endParaRPr lang="en-GB" sz="1600" dirty="0"/>
          </a:p>
          <a:p>
            <a:r>
              <a:rPr lang="en-GB" sz="1600" dirty="0"/>
              <a:t>EISCAT_3D</a:t>
            </a:r>
          </a:p>
          <a:p>
            <a:r>
              <a:rPr lang="en-US" sz="1600" dirty="0"/>
              <a:t>BBMRI</a:t>
            </a:r>
          </a:p>
          <a:p>
            <a:r>
              <a:rPr lang="en-US" sz="1600" dirty="0"/>
              <a:t>CLARIN</a:t>
            </a:r>
          </a:p>
          <a:p>
            <a:r>
              <a:rPr lang="en-US" sz="1600" dirty="0"/>
              <a:t>LOFAR</a:t>
            </a:r>
          </a:p>
          <a:p>
            <a:r>
              <a:rPr lang="en-GB" sz="1600" dirty="0"/>
              <a:t>EMSO</a:t>
            </a:r>
          </a:p>
          <a:p>
            <a:r>
              <a:rPr lang="en-GB" sz="1600" dirty="0" err="1"/>
              <a:t>LifeWatch</a:t>
            </a:r>
            <a:endParaRPr lang="en-GB" sz="1600" dirty="0"/>
          </a:p>
          <a:p>
            <a:r>
              <a:rPr lang="en-GB" sz="1600" dirty="0"/>
              <a:t>ICOS</a:t>
            </a:r>
          </a:p>
          <a:p>
            <a:r>
              <a:rPr lang="en-US" sz="1600" dirty="0"/>
              <a:t>EMSO</a:t>
            </a:r>
          </a:p>
          <a:p>
            <a:r>
              <a:rPr lang="en-US" sz="1600" dirty="0"/>
              <a:t>CORBEL</a:t>
            </a:r>
          </a:p>
          <a:p>
            <a:r>
              <a:rPr lang="en-US" sz="1600" dirty="0" err="1"/>
              <a:t>ENVRIplus</a:t>
            </a:r>
            <a:endParaRPr lang="en-US" sz="1600" dirty="0"/>
          </a:p>
          <a:p>
            <a:r>
              <a:rPr lang="is-IS" sz="1600" dirty="0"/>
              <a:t>…</a:t>
            </a:r>
            <a:endParaRPr lang="en-GB" sz="1600" dirty="0"/>
          </a:p>
        </p:txBody>
      </p:sp>
      <p:sp>
        <p:nvSpPr>
          <p:cNvPr id="10" name="TextBox 9"/>
          <p:cNvSpPr txBox="1"/>
          <p:nvPr/>
        </p:nvSpPr>
        <p:spPr>
          <a:xfrm>
            <a:off x="3401786" y="3054575"/>
            <a:ext cx="2129314" cy="3059866"/>
          </a:xfrm>
          <a:prstGeom prst="rect">
            <a:avLst/>
          </a:prstGeom>
          <a:noFill/>
        </p:spPr>
        <p:txBody>
          <a:bodyPr wrap="none" lIns="104192" tIns="52097" rIns="104192" bIns="52097" rtlCol="0">
            <a:spAutoFit/>
          </a:bodyPr>
          <a:lstStyle/>
          <a:p>
            <a:r>
              <a:rPr lang="en-GB" sz="1600" dirty="0"/>
              <a:t>VRE projects</a:t>
            </a:r>
          </a:p>
          <a:p>
            <a:r>
              <a:rPr lang="en-GB" sz="1600" dirty="0" err="1"/>
              <a:t>WeNMR</a:t>
            </a:r>
            <a:endParaRPr lang="en-GB" sz="1600" dirty="0"/>
          </a:p>
          <a:p>
            <a:r>
              <a:rPr lang="en-GB" sz="1600" dirty="0"/>
              <a:t>DRIHM</a:t>
            </a:r>
          </a:p>
          <a:p>
            <a:r>
              <a:rPr lang="en-GB" sz="1600" dirty="0"/>
              <a:t>VERCE</a:t>
            </a:r>
          </a:p>
          <a:p>
            <a:r>
              <a:rPr lang="en-GB" sz="1600" dirty="0" err="1"/>
              <a:t>MuG</a:t>
            </a:r>
            <a:endParaRPr lang="en-GB" sz="1600" dirty="0"/>
          </a:p>
          <a:p>
            <a:r>
              <a:rPr lang="en-GB" sz="1600" dirty="0" err="1"/>
              <a:t>AgINFRA</a:t>
            </a:r>
            <a:endParaRPr lang="en-GB" sz="1600" dirty="0"/>
          </a:p>
          <a:p>
            <a:r>
              <a:rPr lang="en-GB" sz="1600" dirty="0"/>
              <a:t>CMMST</a:t>
            </a:r>
          </a:p>
          <a:p>
            <a:r>
              <a:rPr lang="en-US" sz="1600" dirty="0"/>
              <a:t>LSGC</a:t>
            </a:r>
            <a:endParaRPr lang="en-GB" sz="1600" dirty="0"/>
          </a:p>
          <a:p>
            <a:r>
              <a:rPr lang="en-GB" sz="1600" dirty="0" err="1"/>
              <a:t>SuperSites</a:t>
            </a:r>
            <a:r>
              <a:rPr lang="en-GB" sz="1600" dirty="0"/>
              <a:t> Exploitation</a:t>
            </a:r>
          </a:p>
          <a:p>
            <a:r>
              <a:rPr lang="en-GB" sz="1600" dirty="0"/>
              <a:t>Environmental sci.</a:t>
            </a:r>
          </a:p>
          <a:p>
            <a:r>
              <a:rPr lang="en-US" sz="1600" dirty="0" err="1"/>
              <a:t>neuGRID</a:t>
            </a:r>
            <a:endParaRPr lang="en-US" sz="1600" dirty="0"/>
          </a:p>
          <a:p>
            <a:r>
              <a:rPr lang="is-IS" sz="1600" dirty="0"/>
              <a:t>…</a:t>
            </a:r>
            <a:endParaRPr lang="en-GB" sz="1600" dirty="0"/>
          </a:p>
        </p:txBody>
      </p:sp>
      <p:sp>
        <p:nvSpPr>
          <p:cNvPr id="11" name="TextBox 10"/>
          <p:cNvSpPr txBox="1"/>
          <p:nvPr/>
        </p:nvSpPr>
        <p:spPr>
          <a:xfrm>
            <a:off x="8031696" y="2659121"/>
            <a:ext cx="2634159" cy="3798530"/>
          </a:xfrm>
          <a:prstGeom prst="rect">
            <a:avLst/>
          </a:prstGeom>
          <a:noFill/>
        </p:spPr>
        <p:txBody>
          <a:bodyPr wrap="none" lIns="104192" tIns="52097" rIns="104192" bIns="52097" rtlCol="0">
            <a:spAutoFit/>
          </a:bodyPr>
          <a:lstStyle/>
          <a:p>
            <a:r>
              <a:rPr lang="en-GB" sz="1600" dirty="0" err="1"/>
              <a:t>PeachNote</a:t>
            </a:r>
            <a:endParaRPr lang="en-GB" sz="1600" dirty="0"/>
          </a:p>
          <a:p>
            <a:r>
              <a:rPr lang="en-GB" sz="1600" dirty="0"/>
              <a:t>CEBA Galaxy </a:t>
            </a:r>
            <a:r>
              <a:rPr lang="en-GB" sz="1600" dirty="0" err="1"/>
              <a:t>eLab</a:t>
            </a:r>
            <a:endParaRPr lang="en-GB" sz="1600" dirty="0"/>
          </a:p>
          <a:p>
            <a:r>
              <a:rPr lang="en-GB" sz="1600" dirty="0"/>
              <a:t>Semiconductor design</a:t>
            </a:r>
          </a:p>
          <a:p>
            <a:r>
              <a:rPr lang="en-GB" sz="1600" dirty="0"/>
              <a:t>Main-belt comets</a:t>
            </a:r>
          </a:p>
          <a:p>
            <a:r>
              <a:rPr lang="en-GB" sz="1600" dirty="0"/>
              <a:t>Quantum </a:t>
            </a:r>
            <a:r>
              <a:rPr lang="en-GB" sz="1600" dirty="0" err="1"/>
              <a:t>pysics</a:t>
            </a:r>
            <a:r>
              <a:rPr lang="en-GB" sz="1600" dirty="0"/>
              <a:t> studies</a:t>
            </a:r>
          </a:p>
          <a:p>
            <a:r>
              <a:rPr lang="en-GB" sz="1600" dirty="0"/>
              <a:t>Virtual imaging (LS)</a:t>
            </a:r>
          </a:p>
          <a:p>
            <a:r>
              <a:rPr lang="en-GB" sz="1600" dirty="0"/>
              <a:t>Bovine tuberculosis spread</a:t>
            </a:r>
          </a:p>
          <a:p>
            <a:r>
              <a:rPr lang="en-GB" sz="1600" dirty="0"/>
              <a:t>Convergent </a:t>
            </a:r>
            <a:r>
              <a:rPr lang="en-GB" sz="1600" dirty="0" err="1"/>
              <a:t>evol</a:t>
            </a:r>
            <a:r>
              <a:rPr lang="en-GB" sz="1600" dirty="0"/>
              <a:t>. in genomes</a:t>
            </a:r>
          </a:p>
          <a:p>
            <a:r>
              <a:rPr lang="en-US" sz="1600" dirty="0"/>
              <a:t>Geography evolution</a:t>
            </a:r>
          </a:p>
          <a:p>
            <a:r>
              <a:rPr lang="en-US" sz="1600" dirty="0"/>
              <a:t>Seafloor seismic waves</a:t>
            </a:r>
          </a:p>
          <a:p>
            <a:r>
              <a:rPr lang="en-GB" sz="1600" dirty="0"/>
              <a:t>3D liver maps with MRI</a:t>
            </a:r>
          </a:p>
          <a:p>
            <a:r>
              <a:rPr lang="en-US" sz="1600" dirty="0"/>
              <a:t>Metabolic rate modelling</a:t>
            </a:r>
          </a:p>
          <a:p>
            <a:r>
              <a:rPr lang="en-US" sz="1600" dirty="0"/>
              <a:t>Genome alignment</a:t>
            </a:r>
          </a:p>
          <a:p>
            <a:r>
              <a:rPr lang="en-GB" sz="1600" dirty="0"/>
              <a:t>Tapeworms infection on fish</a:t>
            </a:r>
          </a:p>
          <a:p>
            <a:r>
              <a:rPr lang="en-GB" sz="1600" dirty="0"/>
              <a:t>…</a:t>
            </a:r>
          </a:p>
        </p:txBody>
      </p:sp>
      <p:sp>
        <p:nvSpPr>
          <p:cNvPr id="12" name="TextBox 11"/>
          <p:cNvSpPr txBox="1"/>
          <p:nvPr/>
        </p:nvSpPr>
        <p:spPr>
          <a:xfrm>
            <a:off x="6249499" y="6407293"/>
            <a:ext cx="1066573"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6342112" y="3307747"/>
            <a:ext cx="1081150" cy="2813645"/>
          </a:xfrm>
          <a:prstGeom prst="rect">
            <a:avLst/>
          </a:prstGeom>
          <a:noFill/>
        </p:spPr>
        <p:txBody>
          <a:bodyPr wrap="none" lIns="104192" tIns="52097" rIns="104192" bIns="52097" rtlCol="0">
            <a:spAutoFit/>
          </a:bodyPr>
          <a:lstStyle/>
          <a:p>
            <a:r>
              <a:rPr lang="en-US" sz="1600" dirty="0" err="1"/>
              <a:t>Agroknow</a:t>
            </a:r>
            <a:endParaRPr lang="en-US" sz="1600" dirty="0"/>
          </a:p>
          <a:p>
            <a:r>
              <a:rPr lang="en-US" sz="1600" dirty="0" err="1"/>
              <a:t>CloudEO</a:t>
            </a:r>
            <a:endParaRPr lang="en-US" sz="1600" dirty="0"/>
          </a:p>
          <a:p>
            <a:r>
              <a:rPr lang="en-US" sz="1600" dirty="0" err="1"/>
              <a:t>CloudSME</a:t>
            </a:r>
            <a:endParaRPr lang="en-US" sz="1600" dirty="0"/>
          </a:p>
          <a:p>
            <a:r>
              <a:rPr lang="en-US" sz="1600" dirty="0" err="1"/>
              <a:t>Ecohydros</a:t>
            </a:r>
            <a:endParaRPr lang="en-US" sz="1600" dirty="0"/>
          </a:p>
          <a:p>
            <a:r>
              <a:rPr lang="en-US" sz="1600" dirty="0" err="1"/>
              <a:t>gnubila</a:t>
            </a:r>
            <a:endParaRPr lang="en-US" sz="1600" dirty="0"/>
          </a:p>
          <a:p>
            <a:r>
              <a:rPr lang="en-US" sz="1600" dirty="0" err="1"/>
              <a:t>Sinergise</a:t>
            </a:r>
            <a:endParaRPr lang="en-US" sz="1600" dirty="0"/>
          </a:p>
          <a:p>
            <a:r>
              <a:rPr lang="en-US" sz="1600" dirty="0" err="1"/>
              <a:t>SixSq</a:t>
            </a:r>
            <a:endParaRPr lang="en-US" sz="1600" dirty="0"/>
          </a:p>
          <a:p>
            <a:r>
              <a:rPr lang="en-US" sz="1600" dirty="0"/>
              <a:t>TEISS</a:t>
            </a:r>
          </a:p>
          <a:p>
            <a:r>
              <a:rPr lang="en-US" sz="1600" dirty="0" err="1"/>
              <a:t>Terradue</a:t>
            </a:r>
            <a:endParaRPr lang="en-US" sz="1600" dirty="0"/>
          </a:p>
          <a:p>
            <a:r>
              <a:rPr lang="en-US" sz="1600" dirty="0" err="1"/>
              <a:t>Ubercloud</a:t>
            </a:r>
            <a:endParaRPr lang="en-US" sz="1600" dirty="0"/>
          </a:p>
          <a:p>
            <a:r>
              <a:rPr lang="is-IS" sz="1600" dirty="0"/>
              <a:t>…</a:t>
            </a:r>
            <a:endParaRPr lang="en-GB" sz="1600" dirty="0"/>
          </a:p>
        </p:txBody>
      </p:sp>
      <p:sp>
        <p:nvSpPr>
          <p:cNvPr id="14" name="Arc 13"/>
          <p:cNvSpPr/>
          <p:nvPr/>
        </p:nvSpPr>
        <p:spPr>
          <a:xfrm rot="10800000">
            <a:off x="1385563" y="-2811866"/>
            <a:ext cx="17221913" cy="8980731"/>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104192" tIns="52097" rIns="104192" bIns="52097" rtlCol="0" anchor="ctr"/>
          <a:lstStyle/>
          <a:p>
            <a:pPr algn="ctr"/>
            <a:endParaRPr lang="en-US"/>
          </a:p>
        </p:txBody>
      </p:sp>
      <p:sp>
        <p:nvSpPr>
          <p:cNvPr id="16" name="Footer Placeholder 15"/>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910397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Catalogue</a:t>
            </a: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Tree>
    <p:extLst>
      <p:ext uri="{BB962C8B-B14F-4D97-AF65-F5344CB8AC3E}">
        <p14:creationId xmlns:p14="http://schemas.microsoft.com/office/powerpoint/2010/main" val="39960072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2D5E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20058</TotalTime>
  <Words>2856</Words>
  <Application>Microsoft Macintosh PowerPoint</Application>
  <PresentationFormat>Custom</PresentationFormat>
  <Paragraphs>605</Paragraphs>
  <Slides>46</Slides>
  <Notes>23</Notes>
  <HiddenSlides>2</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Blank</vt:lpstr>
      <vt:lpstr>1_Blank</vt:lpstr>
      <vt:lpstr>PowerPoint Presentation</vt:lpstr>
      <vt:lpstr>Outline</vt:lpstr>
      <vt:lpstr>PowerPoint Presentation</vt:lpstr>
      <vt:lpstr>PowerPoint Presentation</vt:lpstr>
      <vt:lpstr>EGI Membership</vt:lpstr>
      <vt:lpstr>International Partnerships </vt:lpstr>
      <vt:lpstr>EGI Federation, 2016 QR3 The largest distributed compute e-Infra worldwide</vt:lpstr>
      <vt:lpstr>Serving researchers and innovators</vt:lpstr>
      <vt:lpstr>EGI Service Catalogue</vt:lpstr>
      <vt:lpstr>EGI Service Catalogue</vt:lpstr>
      <vt:lpstr>PowerPoint Presentation</vt:lpstr>
      <vt:lpstr>WeNMR0 HADDOCK  relies on EGI resources</vt:lpstr>
      <vt:lpstr>E-Infrastructure services enable the Open Science Vision</vt:lpstr>
      <vt:lpstr>The European Cloud Initiative</vt:lpstr>
      <vt:lpstr>OneData</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Browse Copernicus data stored in the EGI DataHub</vt:lpstr>
      <vt:lpstr>Federated Cloud</vt:lpstr>
      <vt:lpstr>Cloud computing - Key terms</vt:lpstr>
      <vt:lpstr>What is a cloud federation? – A ‘definition’</vt:lpstr>
      <vt:lpstr>EGI Federated Cloud</vt:lpstr>
      <vt:lpstr>Benefits, technologies</vt:lpstr>
      <vt:lpstr>Benefits, technologies</vt:lpstr>
      <vt:lpstr>Inside a cloud site – Technical slide</vt:lpstr>
      <vt:lpstr>The current infrastructure</vt:lpstr>
      <vt:lpstr>Access to EGI resources:  Virtual Organisations</vt:lpstr>
      <vt:lpstr>The typical user workflow</vt:lpstr>
      <vt:lpstr>The typical user workflow</vt:lpstr>
      <vt:lpstr>Typical usage models</vt:lpstr>
      <vt:lpstr>Combined models</vt:lpstr>
      <vt:lpstr>Example: Chipster</vt:lpstr>
      <vt:lpstr>Demo</vt:lpstr>
      <vt:lpstr>Next steps</vt:lpstr>
      <vt:lpstr>PowerPoint Presentation</vt:lpstr>
      <vt:lpstr>Practical 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Iulia</dc:creator>
  <cp:lastModifiedBy>Gergely Sipos</cp:lastModifiedBy>
  <cp:revision>167</cp:revision>
  <dcterms:modified xsi:type="dcterms:W3CDTF">2016-12-01T08:11:13Z</dcterms:modified>
</cp:coreProperties>
</file>