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65" r:id="rId3"/>
  </p:sldMasterIdLst>
  <p:notesMasterIdLst>
    <p:notesMasterId r:id="rId36"/>
  </p:notesMasterIdLst>
  <p:handoutMasterIdLst>
    <p:handoutMasterId r:id="rId37"/>
  </p:handoutMasterIdLst>
  <p:sldIdLst>
    <p:sldId id="256" r:id="rId4"/>
    <p:sldId id="314" r:id="rId5"/>
    <p:sldId id="296" r:id="rId6"/>
    <p:sldId id="297" r:id="rId7"/>
    <p:sldId id="298" r:id="rId8"/>
    <p:sldId id="299" r:id="rId9"/>
    <p:sldId id="300" r:id="rId10"/>
    <p:sldId id="302" r:id="rId11"/>
    <p:sldId id="286" r:id="rId12"/>
    <p:sldId id="295" r:id="rId13"/>
    <p:sldId id="317" r:id="rId14"/>
    <p:sldId id="316" r:id="rId15"/>
    <p:sldId id="312" r:id="rId16"/>
    <p:sldId id="308" r:id="rId17"/>
    <p:sldId id="315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3" r:id="rId33"/>
    <p:sldId id="332" r:id="rId34"/>
    <p:sldId id="268" r:id="rId35"/>
  </p:sldIdLst>
  <p:sldSz cx="10668000" cy="7569200"/>
  <p:notesSz cx="10668000" cy="7569200"/>
  <p:defaultTextStyle>
    <a:defPPr>
      <a:defRPr lang="en-US"/>
    </a:defPPr>
    <a:lvl1pPr marL="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9142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5441" autoAdjust="0"/>
  </p:normalViewPr>
  <p:slideViewPr>
    <p:cSldViewPr>
      <p:cViewPr varScale="1">
        <p:scale>
          <a:sx n="95" d="100"/>
          <a:sy n="95" d="100"/>
        </p:scale>
        <p:origin x="-1384" y="-120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23 Cloud providers, +300 data </a:t>
          </a:r>
          <a:r>
            <a:rPr lang="en-US" sz="2000" dirty="0" err="1" smtClean="0"/>
            <a:t>centres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6A111FE-4BF6-1346-B137-2EA61CD843E7}">
      <dgm:prSet phldrT="[Text]" custT="1"/>
      <dgm:spPr/>
      <dgm:t>
        <a:bodyPr/>
        <a:lstStyle/>
        <a:p>
          <a:r>
            <a:rPr lang="en-US" sz="2000" dirty="0" smtClean="0"/>
            <a:t>+250 000 instantiated VMs/year</a:t>
          </a:r>
          <a:endParaRPr lang="en-US" sz="2000" dirty="0"/>
        </a:p>
      </dgm:t>
    </dgm:pt>
    <dgm:pt modelId="{24A24CF0-260E-5A43-B347-29C63DB32865}" type="parTrans" cxnId="{61DA1D32-573A-D647-9C15-7A7D50F284CF}">
      <dgm:prSet/>
      <dgm:spPr/>
      <dgm:t>
        <a:bodyPr/>
        <a:lstStyle/>
        <a:p>
          <a:endParaRPr lang="en-US"/>
        </a:p>
      </dgm:t>
    </dgm:pt>
    <dgm:pt modelId="{2F9DD3E2-B933-E64F-86C4-D03B10997523}" type="sibTrans" cxnId="{61DA1D32-573A-D647-9C15-7A7D50F284CF}">
      <dgm:prSet/>
      <dgm:spPr/>
      <dgm:t>
        <a:bodyPr/>
        <a:lstStyle/>
        <a:p>
          <a:endParaRPr lang="en-US"/>
        </a:p>
      </dgm:t>
    </dgm:pt>
    <dgm:pt modelId="{7F30C6E7-0159-624F-9A98-BCC084A836C2}">
      <dgm:prSet phldrT="[Text]" custT="1"/>
      <dgm:spPr/>
      <dgm:t>
        <a:bodyPr/>
        <a:lstStyle/>
        <a:p>
          <a:r>
            <a:rPr lang="en-US" sz="2000" dirty="0" smtClean="0"/>
            <a:t>1.7 Million jobs/day </a:t>
          </a:r>
          <a:endParaRPr lang="en-US" sz="2000" dirty="0"/>
        </a:p>
      </dgm:t>
    </dgm:pt>
    <dgm:pt modelId="{9A19594E-7F27-2F40-B82A-8E61D374D739}" type="parTrans" cxnId="{D0BB5CB0-F774-8B42-8DE2-3A31147E4DE7}">
      <dgm:prSet/>
      <dgm:spPr/>
      <dgm:t>
        <a:bodyPr/>
        <a:lstStyle/>
        <a:p>
          <a:endParaRPr lang="en-US"/>
        </a:p>
      </dgm:t>
    </dgm:pt>
    <dgm:pt modelId="{D31B1CB1-373C-7944-B09A-5241836ED69C}" type="sibTrans" cxnId="{D0BB5CB0-F774-8B42-8DE2-3A31147E4DE7}">
      <dgm:prSet/>
      <dgm:spPr/>
      <dgm:t>
        <a:bodyPr/>
        <a:lstStyle/>
        <a:p>
          <a:endParaRPr lang="en-US"/>
        </a:p>
      </dgm:t>
    </dgm:pt>
    <dgm:pt modelId="{A4E992DF-01FA-764E-9B98-7AC140889041}">
      <dgm:prSet phldrT="[Text]" custT="1"/>
      <dgm:spPr/>
      <dgm:t>
        <a:bodyPr/>
        <a:lstStyle/>
        <a:p>
          <a:r>
            <a:rPr lang="en-US" sz="2000" dirty="0" smtClean="0"/>
            <a:t>2.6 Billion CPU hours/year +26%</a:t>
          </a:r>
          <a:endParaRPr lang="en-US" sz="2000" dirty="0"/>
        </a:p>
      </dgm:t>
    </dgm:pt>
    <dgm:pt modelId="{966CF587-2A67-D641-B13F-B31F6582860F}" type="parTrans" cxnId="{1C227B40-A63A-2645-8565-8D3862C02C53}">
      <dgm:prSet/>
      <dgm:spPr/>
      <dgm:t>
        <a:bodyPr/>
        <a:lstStyle/>
        <a:p>
          <a:endParaRPr lang="en-US"/>
        </a:p>
      </dgm:t>
    </dgm:pt>
    <dgm:pt modelId="{DDAF54FE-3A8D-E241-89D1-BEE9806FF94D}" type="sibTrans" cxnId="{1C227B40-A63A-2645-8565-8D3862C02C53}">
      <dgm:prSet/>
      <dgm:spPr/>
      <dgm:t>
        <a:bodyPr/>
        <a:lstStyle/>
        <a:p>
          <a:endParaRPr lang="en-US"/>
        </a:p>
      </dgm:t>
    </dgm:pt>
    <dgm:pt modelId="{919347F3-E7A2-804B-8EBD-E5F4CE20C2A2}">
      <dgm:prSet phldrT="[Text]" custT="1"/>
      <dgm:spPr/>
      <dgm:t>
        <a:bodyPr/>
        <a:lstStyle/>
        <a:p>
          <a:r>
            <a:rPr lang="en-US" sz="2000" dirty="0" smtClean="0"/>
            <a:t>&gt;48 000 users, +25%</a:t>
          </a:r>
          <a:endParaRPr lang="en-US" sz="2000" dirty="0"/>
        </a:p>
      </dgm:t>
    </dgm:pt>
    <dgm:pt modelId="{6F9EC4C0-3CF4-A249-BF83-409D43DFB16D}" type="parTrans" cxnId="{7E991753-D543-6E43-BE80-B14B43C3F2BC}">
      <dgm:prSet/>
      <dgm:spPr/>
      <dgm:t>
        <a:bodyPr/>
        <a:lstStyle/>
        <a:p>
          <a:endParaRPr lang="en-US"/>
        </a:p>
      </dgm:t>
    </dgm:pt>
    <dgm:pt modelId="{3A60A99C-394D-CD41-83EA-F87A2FD32CA2}" type="sibTrans" cxnId="{7E991753-D543-6E43-BE80-B14B43C3F2BC}">
      <dgm:prSet/>
      <dgm:spPr/>
      <dgm:t>
        <a:bodyPr/>
        <a:lstStyle/>
        <a:p>
          <a:endParaRPr lang="en-US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C6EAF-F695-4747-B01D-5BB0D645049A}" type="pres">
      <dgm:prSet presAssocID="{BC2C4EA6-FB4C-BB44-98C1-967B3CED5661}" presName="Name5" presStyleLbl="vennNode1" presStyleIdx="0" presStyleCnt="5" custLinFactNeighborY="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CB98E5B8-FC40-064F-BE5E-1EDB178C6332}" type="pres">
      <dgm:prSet presAssocID="{E6A111FE-4BF6-1346-B137-2EA61CD843E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956F-A591-944C-AA65-685DAE7CDD3F}" type="pres">
      <dgm:prSet presAssocID="{2F9DD3E2-B933-E64F-86C4-D03B10997523}" presName="space" presStyleCnt="0"/>
      <dgm:spPr/>
    </dgm:pt>
    <dgm:pt modelId="{E8657902-0DBD-434A-A6DB-8F274BBD8143}" type="pres">
      <dgm:prSet presAssocID="{7F30C6E7-0159-624F-9A98-BCC084A836C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6956E-4AC6-134D-91BB-AE3AA453F8E8}" type="pres">
      <dgm:prSet presAssocID="{D31B1CB1-373C-7944-B09A-5241836ED69C}" presName="space" presStyleCnt="0"/>
      <dgm:spPr/>
    </dgm:pt>
    <dgm:pt modelId="{14AD8842-24DF-654C-9B9F-FB08EB85989F}" type="pres">
      <dgm:prSet presAssocID="{A4E992DF-01FA-764E-9B98-7AC14088904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1D5C0-3E8D-504B-8B99-24D4B5BDD607}" type="pres">
      <dgm:prSet presAssocID="{DDAF54FE-3A8D-E241-89D1-BEE9806FF94D}" presName="space" presStyleCnt="0"/>
      <dgm:spPr/>
    </dgm:pt>
    <dgm:pt modelId="{99270A79-923E-254B-90D9-C49252785348}" type="pres">
      <dgm:prSet presAssocID="{919347F3-E7A2-804B-8EBD-E5F4CE20C2A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29420-DFA5-DD49-86CA-F7B411037FE7}" type="presOf" srcId="{A6D2C70D-DC1A-F54A-A4DE-46E33913B027}" destId="{7E89ECF7-0371-8C43-AF9C-18A74B71E2F3}" srcOrd="0" destOrd="0" presId="urn:microsoft.com/office/officeart/2005/8/layout/venn3"/>
    <dgm:cxn modelId="{61DA1D32-573A-D647-9C15-7A7D50F284CF}" srcId="{A6D2C70D-DC1A-F54A-A4DE-46E33913B027}" destId="{E6A111FE-4BF6-1346-B137-2EA61CD843E7}" srcOrd="1" destOrd="0" parTransId="{24A24CF0-260E-5A43-B347-29C63DB32865}" sibTransId="{2F9DD3E2-B933-E64F-86C4-D03B10997523}"/>
    <dgm:cxn modelId="{4A534DA5-6922-6B4D-96B8-CE051C4A66D3}" srcId="{A6D2C70D-DC1A-F54A-A4DE-46E33913B027}" destId="{BC2C4EA6-FB4C-BB44-98C1-967B3CED5661}" srcOrd="0" destOrd="0" parTransId="{25DEE16B-5F3A-5E4A-A943-066BC3B91B3D}" sibTransId="{BEB33410-22D1-CA46-960D-1B665755EAC4}"/>
    <dgm:cxn modelId="{ADC2C71A-56E9-334C-8DDB-0E75C984AF2A}" type="presOf" srcId="{919347F3-E7A2-804B-8EBD-E5F4CE20C2A2}" destId="{99270A79-923E-254B-90D9-C49252785348}" srcOrd="0" destOrd="0" presId="urn:microsoft.com/office/officeart/2005/8/layout/venn3"/>
    <dgm:cxn modelId="{D0BB5CB0-F774-8B42-8DE2-3A31147E4DE7}" srcId="{A6D2C70D-DC1A-F54A-A4DE-46E33913B027}" destId="{7F30C6E7-0159-624F-9A98-BCC084A836C2}" srcOrd="2" destOrd="0" parTransId="{9A19594E-7F27-2F40-B82A-8E61D374D739}" sibTransId="{D31B1CB1-373C-7944-B09A-5241836ED69C}"/>
    <dgm:cxn modelId="{7E991753-D543-6E43-BE80-B14B43C3F2BC}" srcId="{A6D2C70D-DC1A-F54A-A4DE-46E33913B027}" destId="{919347F3-E7A2-804B-8EBD-E5F4CE20C2A2}" srcOrd="4" destOrd="0" parTransId="{6F9EC4C0-3CF4-A249-BF83-409D43DFB16D}" sibTransId="{3A60A99C-394D-CD41-83EA-F87A2FD32CA2}"/>
    <dgm:cxn modelId="{DEDBD00D-3798-2F40-A437-B09E98CF16D4}" type="presOf" srcId="{E6A111FE-4BF6-1346-B137-2EA61CD843E7}" destId="{CB98E5B8-FC40-064F-BE5E-1EDB178C6332}" srcOrd="0" destOrd="0" presId="urn:microsoft.com/office/officeart/2005/8/layout/venn3"/>
    <dgm:cxn modelId="{1C227B40-A63A-2645-8565-8D3862C02C53}" srcId="{A6D2C70D-DC1A-F54A-A4DE-46E33913B027}" destId="{A4E992DF-01FA-764E-9B98-7AC140889041}" srcOrd="3" destOrd="0" parTransId="{966CF587-2A67-D641-B13F-B31F6582860F}" sibTransId="{DDAF54FE-3A8D-E241-89D1-BEE9806FF94D}"/>
    <dgm:cxn modelId="{F44A1059-BC2E-AD4F-B441-D97D7AD5600C}" type="presOf" srcId="{A4E992DF-01FA-764E-9B98-7AC140889041}" destId="{14AD8842-24DF-654C-9B9F-FB08EB85989F}" srcOrd="0" destOrd="0" presId="urn:microsoft.com/office/officeart/2005/8/layout/venn3"/>
    <dgm:cxn modelId="{DBCD2CEF-9786-184A-8F1C-82FBE1519278}" type="presOf" srcId="{7F30C6E7-0159-624F-9A98-BCC084A836C2}" destId="{E8657902-0DBD-434A-A6DB-8F274BBD8143}" srcOrd="0" destOrd="0" presId="urn:microsoft.com/office/officeart/2005/8/layout/venn3"/>
    <dgm:cxn modelId="{FE38F1E0-1AB8-2B47-972A-17F33121AA2E}" type="presOf" srcId="{BC2C4EA6-FB4C-BB44-98C1-967B3CED5661}" destId="{34AC6EAF-F695-4747-B01D-5BB0D645049A}" srcOrd="0" destOrd="0" presId="urn:microsoft.com/office/officeart/2005/8/layout/venn3"/>
    <dgm:cxn modelId="{280FFEA8-2119-7948-978E-9B99184DF274}" type="presParOf" srcId="{7E89ECF7-0371-8C43-AF9C-18A74B71E2F3}" destId="{34AC6EAF-F695-4747-B01D-5BB0D645049A}" srcOrd="0" destOrd="0" presId="urn:microsoft.com/office/officeart/2005/8/layout/venn3"/>
    <dgm:cxn modelId="{0CEDA73A-0C4E-3B4B-84C4-29607CC067BC}" type="presParOf" srcId="{7E89ECF7-0371-8C43-AF9C-18A74B71E2F3}" destId="{680B7888-20E9-7D4B-93A2-0751B261C528}" srcOrd="1" destOrd="0" presId="urn:microsoft.com/office/officeart/2005/8/layout/venn3"/>
    <dgm:cxn modelId="{FEA8AA0B-88B5-E341-95E5-C2CD4EB6E874}" type="presParOf" srcId="{7E89ECF7-0371-8C43-AF9C-18A74B71E2F3}" destId="{CB98E5B8-FC40-064F-BE5E-1EDB178C6332}" srcOrd="2" destOrd="0" presId="urn:microsoft.com/office/officeart/2005/8/layout/venn3"/>
    <dgm:cxn modelId="{7C7AB08E-B4B7-7D4E-9257-0B8DD4660927}" type="presParOf" srcId="{7E89ECF7-0371-8C43-AF9C-18A74B71E2F3}" destId="{7EEE956F-A591-944C-AA65-685DAE7CDD3F}" srcOrd="3" destOrd="0" presId="urn:microsoft.com/office/officeart/2005/8/layout/venn3"/>
    <dgm:cxn modelId="{CA4927B0-235E-4240-BB09-FE18131F8FAB}" type="presParOf" srcId="{7E89ECF7-0371-8C43-AF9C-18A74B71E2F3}" destId="{E8657902-0DBD-434A-A6DB-8F274BBD8143}" srcOrd="4" destOrd="0" presId="urn:microsoft.com/office/officeart/2005/8/layout/venn3"/>
    <dgm:cxn modelId="{5AE715C6-A17A-2D47-819C-401EE5FEBF62}" type="presParOf" srcId="{7E89ECF7-0371-8C43-AF9C-18A74B71E2F3}" destId="{8286956E-4AC6-134D-91BB-AE3AA453F8E8}" srcOrd="5" destOrd="0" presId="urn:microsoft.com/office/officeart/2005/8/layout/venn3"/>
    <dgm:cxn modelId="{2AF05DA9-4C50-E441-B26F-EE60753C4961}" type="presParOf" srcId="{7E89ECF7-0371-8C43-AF9C-18A74B71E2F3}" destId="{14AD8842-24DF-654C-9B9F-FB08EB85989F}" srcOrd="6" destOrd="0" presId="urn:microsoft.com/office/officeart/2005/8/layout/venn3"/>
    <dgm:cxn modelId="{FE90FA17-DF7E-E044-AF94-E3321FAC371F}" type="presParOf" srcId="{7E89ECF7-0371-8C43-AF9C-18A74B71E2F3}" destId="{0981D5C0-3E8D-504B-8B99-24D4B5BDD607}" srcOrd="7" destOrd="0" presId="urn:microsoft.com/office/officeart/2005/8/layout/venn3"/>
    <dgm:cxn modelId="{A7A1A6E9-E621-664F-9338-8680FC78AE59}" type="presParOf" srcId="{7E89ECF7-0371-8C43-AF9C-18A74B71E2F3}" destId="{99270A79-923E-254B-90D9-C4925278534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E0F8E-1B27-4B4E-AF19-1356F2F1A2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33DF70-F0CA-4495-B5DF-9A949E661BEE}">
      <dgm:prSet phldrT="[Text]"/>
      <dgm:spPr/>
      <dgm:t>
        <a:bodyPr/>
        <a:lstStyle/>
        <a:p>
          <a:r>
            <a:rPr lang="fr-BE" b="1" dirty="0" smtClean="0">
              <a:solidFill>
                <a:srgbClr val="002060"/>
              </a:solidFill>
            </a:rPr>
            <a:t>Open </a:t>
          </a:r>
          <a:r>
            <a:rPr lang="fr-BE" b="1" dirty="0" err="1" smtClean="0">
              <a:solidFill>
                <a:srgbClr val="002060"/>
              </a:solidFill>
            </a:rPr>
            <a:t>research</a:t>
          </a:r>
          <a:r>
            <a:rPr lang="fr-BE" b="1" dirty="0" smtClean="0">
              <a:solidFill>
                <a:srgbClr val="002060"/>
              </a:solidFill>
            </a:rPr>
            <a:t> data</a:t>
          </a:r>
          <a:endParaRPr lang="en-GB" b="1" dirty="0">
            <a:solidFill>
              <a:srgbClr val="002060"/>
            </a:solidFill>
          </a:endParaRPr>
        </a:p>
      </dgm:t>
    </dgm:pt>
    <dgm:pt modelId="{ECCC7CF7-C4BB-4C06-9D11-BFA6B3925CBC}" type="parTrans" cxnId="{1558F0D2-0366-4368-83CC-835E9E86749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420A725E-CB6E-41CB-8FC9-CDED71E3D6E9}" type="sibTrans" cxnId="{1558F0D2-0366-4368-83CC-835E9E86749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3092F736-C778-436B-9E95-1CE99A09B221}">
      <dgm:prSet phldrT="[Text]"/>
      <dgm:spPr/>
      <dgm:t>
        <a:bodyPr/>
        <a:lstStyle/>
        <a:p>
          <a:r>
            <a:rPr lang="fr-BE" b="1" dirty="0" smtClean="0">
              <a:solidFill>
                <a:srgbClr val="002060"/>
              </a:solidFill>
            </a:rPr>
            <a:t>Data and </a:t>
          </a:r>
          <a:r>
            <a:rPr lang="fr-BE" b="1" dirty="0" err="1" smtClean="0">
              <a:solidFill>
                <a:srgbClr val="002060"/>
              </a:solidFill>
            </a:rPr>
            <a:t>computing</a:t>
          </a:r>
          <a:r>
            <a:rPr lang="fr-BE" b="1" dirty="0" smtClean="0">
              <a:solidFill>
                <a:srgbClr val="002060"/>
              </a:solidFill>
            </a:rPr>
            <a:t> intensive science</a:t>
          </a:r>
          <a:endParaRPr lang="en-GB" b="1" dirty="0">
            <a:solidFill>
              <a:srgbClr val="002060"/>
            </a:solidFill>
          </a:endParaRPr>
        </a:p>
      </dgm:t>
    </dgm:pt>
    <dgm:pt modelId="{971E4A7F-600B-476C-94A0-DEA8913F2DB7}" type="parTrans" cxnId="{5CF6C704-7A91-4F6C-ACC3-CE9DAA59ED9A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A1270F0E-1D6B-47B6-A9E9-C490F30E340A}" type="sibTrans" cxnId="{5CF6C704-7A91-4F6C-ACC3-CE9DAA59ED9A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3CCB6ABC-AFA8-4C64-896C-076485AAF099}">
      <dgm:prSet phldrT="[Text]"/>
      <dgm:spPr/>
      <dgm:t>
        <a:bodyPr/>
        <a:lstStyle/>
        <a:p>
          <a:r>
            <a:rPr lang="fr-BE" b="1" dirty="0" err="1" smtClean="0">
              <a:solidFill>
                <a:srgbClr val="002060"/>
              </a:solidFill>
            </a:rPr>
            <a:t>Research</a:t>
          </a:r>
          <a:r>
            <a:rPr lang="fr-BE" b="1" dirty="0" smtClean="0">
              <a:solidFill>
                <a:srgbClr val="002060"/>
              </a:solidFill>
            </a:rPr>
            <a:t> and </a:t>
          </a:r>
          <a:r>
            <a:rPr lang="fr-BE" b="1" dirty="0" err="1" smtClean="0">
              <a:solidFill>
                <a:srgbClr val="002060"/>
              </a:solidFill>
            </a:rPr>
            <a:t>education</a:t>
          </a:r>
          <a:r>
            <a:rPr lang="fr-BE" b="1" dirty="0" smtClean="0">
              <a:solidFill>
                <a:srgbClr val="002060"/>
              </a:solidFill>
            </a:rPr>
            <a:t> networking</a:t>
          </a:r>
          <a:endParaRPr lang="en-GB" b="1" dirty="0">
            <a:solidFill>
              <a:srgbClr val="002060"/>
            </a:solidFill>
          </a:endParaRPr>
        </a:p>
      </dgm:t>
    </dgm:pt>
    <dgm:pt modelId="{AECE8A88-A8D8-45EF-B17B-53ECC014660A}" type="parTrans" cxnId="{98002D00-2919-42BA-B453-65253A6496D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D0D341C1-C74C-44CC-9272-5DE7AFF0C2A7}" type="sibTrans" cxnId="{98002D00-2919-42BA-B453-65253A6496D1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1418A7F9-9942-411C-8240-E8AF43EF8CBE}">
      <dgm:prSet phldrT="[Text]"/>
      <dgm:spPr/>
      <dgm:t>
        <a:bodyPr/>
        <a:lstStyle/>
        <a:p>
          <a:r>
            <a:rPr lang="fr-BE" b="1" dirty="0" smtClean="0">
              <a:solidFill>
                <a:srgbClr val="002060"/>
              </a:solidFill>
            </a:rPr>
            <a:t>High performance </a:t>
          </a:r>
          <a:r>
            <a:rPr lang="fr-BE" b="1" dirty="0" err="1" smtClean="0">
              <a:solidFill>
                <a:srgbClr val="002060"/>
              </a:solidFill>
            </a:rPr>
            <a:t>computing</a:t>
          </a:r>
          <a:endParaRPr lang="en-GB" b="1" dirty="0">
            <a:solidFill>
              <a:srgbClr val="002060"/>
            </a:solidFill>
          </a:endParaRPr>
        </a:p>
      </dgm:t>
    </dgm:pt>
    <dgm:pt modelId="{07C35473-8741-4D32-9230-F31CA51897C8}" type="parTrans" cxnId="{84A8EBE0-DDFD-4FBB-8DCB-96A8A8BF289F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926A0F4D-1AA9-40C3-B69B-7689D06213C6}" type="sibTrans" cxnId="{84A8EBE0-DDFD-4FBB-8DCB-96A8A8BF289F}">
      <dgm:prSet/>
      <dgm:spPr/>
      <dgm:t>
        <a:bodyPr/>
        <a:lstStyle/>
        <a:p>
          <a:endParaRPr lang="en-GB" b="1">
            <a:solidFill>
              <a:srgbClr val="002060"/>
            </a:solidFill>
          </a:endParaRPr>
        </a:p>
      </dgm:t>
    </dgm:pt>
    <dgm:pt modelId="{B453A9D3-B4C7-401C-893E-90A5D8C908B4}">
      <dgm:prSet phldrT="[Text]"/>
      <dgm:spPr/>
      <dgm:t>
        <a:bodyPr/>
        <a:lstStyle/>
        <a:p>
          <a:r>
            <a:rPr lang="fr-BE" b="1" dirty="0" err="1" smtClean="0">
              <a:solidFill>
                <a:srgbClr val="002060"/>
              </a:solidFill>
            </a:rPr>
            <a:t>Big</a:t>
          </a:r>
          <a:r>
            <a:rPr lang="fr-BE" b="1" dirty="0" smtClean="0">
              <a:solidFill>
                <a:srgbClr val="002060"/>
              </a:solidFill>
            </a:rPr>
            <a:t> data innovation</a:t>
          </a:r>
          <a:endParaRPr lang="en-GB" b="1" dirty="0">
            <a:solidFill>
              <a:srgbClr val="002060"/>
            </a:solidFill>
          </a:endParaRPr>
        </a:p>
      </dgm:t>
    </dgm:pt>
    <dgm:pt modelId="{CF6B01AB-CE6B-4938-ABF3-37ECF987A379}" type="parTrans" cxnId="{FA49DFD4-83DB-442B-BAE9-D06FB538AD7D}">
      <dgm:prSet/>
      <dgm:spPr/>
      <dgm:t>
        <a:bodyPr/>
        <a:lstStyle/>
        <a:p>
          <a:endParaRPr lang="en-GB"/>
        </a:p>
      </dgm:t>
    </dgm:pt>
    <dgm:pt modelId="{12D2D065-E55A-4C14-832B-A904012D04D6}" type="sibTrans" cxnId="{FA49DFD4-83DB-442B-BAE9-D06FB538AD7D}">
      <dgm:prSet/>
      <dgm:spPr/>
      <dgm:t>
        <a:bodyPr/>
        <a:lstStyle/>
        <a:p>
          <a:endParaRPr lang="en-GB"/>
        </a:p>
      </dgm:t>
    </dgm:pt>
    <dgm:pt modelId="{7C452A4E-6DAA-461D-8F96-68BAC701A837}" type="pres">
      <dgm:prSet presAssocID="{6B8E0F8E-1B27-4B4E-AF19-1356F2F1A2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A43F1D-2B2D-40E4-AEC5-D13FCB087426}" type="pres">
      <dgm:prSet presAssocID="{1733DF70-F0CA-4495-B5DF-9A949E661B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7F86FF-6FCC-4A7A-A0F6-1B341F6E5A09}" type="pres">
      <dgm:prSet presAssocID="{420A725E-CB6E-41CB-8FC9-CDED71E3D6E9}" presName="sibTrans" presStyleCnt="0"/>
      <dgm:spPr/>
    </dgm:pt>
    <dgm:pt modelId="{134C32CF-0569-4F54-9EF3-4CA895B585E0}" type="pres">
      <dgm:prSet presAssocID="{3092F736-C778-436B-9E95-1CE99A09B2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C8D477-8B7E-42BE-BBC8-8EA7F1AFD6A2}" type="pres">
      <dgm:prSet presAssocID="{A1270F0E-1D6B-47B6-A9E9-C490F30E340A}" presName="sibTrans" presStyleCnt="0"/>
      <dgm:spPr/>
    </dgm:pt>
    <dgm:pt modelId="{36127F24-5FD4-4E7D-8A11-60FE445D08AA}" type="pres">
      <dgm:prSet presAssocID="{3CCB6ABC-AFA8-4C64-896C-076485AAF0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20D12C-7F41-4574-8896-1F237A584624}" type="pres">
      <dgm:prSet presAssocID="{D0D341C1-C74C-44CC-9272-5DE7AFF0C2A7}" presName="sibTrans" presStyleCnt="0"/>
      <dgm:spPr/>
    </dgm:pt>
    <dgm:pt modelId="{2BECF824-82E7-4805-B356-737AACB18054}" type="pres">
      <dgm:prSet presAssocID="{1418A7F9-9942-411C-8240-E8AF43EF8C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822BF-B419-46E9-97A8-66A5D374DB7A}" type="pres">
      <dgm:prSet presAssocID="{926A0F4D-1AA9-40C3-B69B-7689D06213C6}" presName="sibTrans" presStyleCnt="0"/>
      <dgm:spPr/>
    </dgm:pt>
    <dgm:pt modelId="{B8C4DA8C-C9B9-4F09-9F1B-63EB29854DCE}" type="pres">
      <dgm:prSet presAssocID="{B453A9D3-B4C7-401C-893E-90A5D8C908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49DFD4-83DB-442B-BAE9-D06FB538AD7D}" srcId="{6B8E0F8E-1B27-4B4E-AF19-1356F2F1A291}" destId="{B453A9D3-B4C7-401C-893E-90A5D8C908B4}" srcOrd="4" destOrd="0" parTransId="{CF6B01AB-CE6B-4938-ABF3-37ECF987A379}" sibTransId="{12D2D065-E55A-4C14-832B-A904012D04D6}"/>
    <dgm:cxn modelId="{85D8B463-58CD-F048-AA08-3BAF2F646DA4}" type="presOf" srcId="{6B8E0F8E-1B27-4B4E-AF19-1356F2F1A291}" destId="{7C452A4E-6DAA-461D-8F96-68BAC701A837}" srcOrd="0" destOrd="0" presId="urn:microsoft.com/office/officeart/2005/8/layout/default"/>
    <dgm:cxn modelId="{5C35F292-BA4D-B64F-8864-B917BEC98C8D}" type="presOf" srcId="{1733DF70-F0CA-4495-B5DF-9A949E661BEE}" destId="{A6A43F1D-2B2D-40E4-AEC5-D13FCB087426}" srcOrd="0" destOrd="0" presId="urn:microsoft.com/office/officeart/2005/8/layout/default"/>
    <dgm:cxn modelId="{BE80FC2E-52ED-3F43-AC20-E05C119CCC70}" type="presOf" srcId="{B453A9D3-B4C7-401C-893E-90A5D8C908B4}" destId="{B8C4DA8C-C9B9-4F09-9F1B-63EB29854DCE}" srcOrd="0" destOrd="0" presId="urn:microsoft.com/office/officeart/2005/8/layout/default"/>
    <dgm:cxn modelId="{84A8EBE0-DDFD-4FBB-8DCB-96A8A8BF289F}" srcId="{6B8E0F8E-1B27-4B4E-AF19-1356F2F1A291}" destId="{1418A7F9-9942-411C-8240-E8AF43EF8CBE}" srcOrd="3" destOrd="0" parTransId="{07C35473-8741-4D32-9230-F31CA51897C8}" sibTransId="{926A0F4D-1AA9-40C3-B69B-7689D06213C6}"/>
    <dgm:cxn modelId="{6612F840-63C6-FA41-9FB0-DC8D117796E4}" type="presOf" srcId="{3092F736-C778-436B-9E95-1CE99A09B221}" destId="{134C32CF-0569-4F54-9EF3-4CA895B585E0}" srcOrd="0" destOrd="0" presId="urn:microsoft.com/office/officeart/2005/8/layout/default"/>
    <dgm:cxn modelId="{98002D00-2919-42BA-B453-65253A6496D1}" srcId="{6B8E0F8E-1B27-4B4E-AF19-1356F2F1A291}" destId="{3CCB6ABC-AFA8-4C64-896C-076485AAF099}" srcOrd="2" destOrd="0" parTransId="{AECE8A88-A8D8-45EF-B17B-53ECC014660A}" sibTransId="{D0D341C1-C74C-44CC-9272-5DE7AFF0C2A7}"/>
    <dgm:cxn modelId="{8C063BA7-8562-E445-8E1C-D85DC1DDDF09}" type="presOf" srcId="{3CCB6ABC-AFA8-4C64-896C-076485AAF099}" destId="{36127F24-5FD4-4E7D-8A11-60FE445D08AA}" srcOrd="0" destOrd="0" presId="urn:microsoft.com/office/officeart/2005/8/layout/default"/>
    <dgm:cxn modelId="{5CF6C704-7A91-4F6C-ACC3-CE9DAA59ED9A}" srcId="{6B8E0F8E-1B27-4B4E-AF19-1356F2F1A291}" destId="{3092F736-C778-436B-9E95-1CE99A09B221}" srcOrd="1" destOrd="0" parTransId="{971E4A7F-600B-476C-94A0-DEA8913F2DB7}" sibTransId="{A1270F0E-1D6B-47B6-A9E9-C490F30E340A}"/>
    <dgm:cxn modelId="{17F51B12-52A0-0D45-B6D3-1AE5766298B0}" type="presOf" srcId="{1418A7F9-9942-411C-8240-E8AF43EF8CBE}" destId="{2BECF824-82E7-4805-B356-737AACB18054}" srcOrd="0" destOrd="0" presId="urn:microsoft.com/office/officeart/2005/8/layout/default"/>
    <dgm:cxn modelId="{1558F0D2-0366-4368-83CC-835E9E867491}" srcId="{6B8E0F8E-1B27-4B4E-AF19-1356F2F1A291}" destId="{1733DF70-F0CA-4495-B5DF-9A949E661BEE}" srcOrd="0" destOrd="0" parTransId="{ECCC7CF7-C4BB-4C06-9D11-BFA6B3925CBC}" sibTransId="{420A725E-CB6E-41CB-8FC9-CDED71E3D6E9}"/>
    <dgm:cxn modelId="{89FF974C-DBB9-324B-9196-62954BC205D7}" type="presParOf" srcId="{7C452A4E-6DAA-461D-8F96-68BAC701A837}" destId="{A6A43F1D-2B2D-40E4-AEC5-D13FCB087426}" srcOrd="0" destOrd="0" presId="urn:microsoft.com/office/officeart/2005/8/layout/default"/>
    <dgm:cxn modelId="{16BADE7C-E62A-584E-9769-6CD30E1C92CB}" type="presParOf" srcId="{7C452A4E-6DAA-461D-8F96-68BAC701A837}" destId="{0C7F86FF-6FCC-4A7A-A0F6-1B341F6E5A09}" srcOrd="1" destOrd="0" presId="urn:microsoft.com/office/officeart/2005/8/layout/default"/>
    <dgm:cxn modelId="{695B27E5-5DC5-8945-BEE2-3EBB1A51C9EC}" type="presParOf" srcId="{7C452A4E-6DAA-461D-8F96-68BAC701A837}" destId="{134C32CF-0569-4F54-9EF3-4CA895B585E0}" srcOrd="2" destOrd="0" presId="urn:microsoft.com/office/officeart/2005/8/layout/default"/>
    <dgm:cxn modelId="{46D8778E-0B72-E646-B278-64E576252125}" type="presParOf" srcId="{7C452A4E-6DAA-461D-8F96-68BAC701A837}" destId="{E3C8D477-8B7E-42BE-BBC8-8EA7F1AFD6A2}" srcOrd="3" destOrd="0" presId="urn:microsoft.com/office/officeart/2005/8/layout/default"/>
    <dgm:cxn modelId="{21977D47-EA94-FB4B-9031-A151481AD9DE}" type="presParOf" srcId="{7C452A4E-6DAA-461D-8F96-68BAC701A837}" destId="{36127F24-5FD4-4E7D-8A11-60FE445D08AA}" srcOrd="4" destOrd="0" presId="urn:microsoft.com/office/officeart/2005/8/layout/default"/>
    <dgm:cxn modelId="{49224DAD-E425-2742-B1DA-6BC5C25AD506}" type="presParOf" srcId="{7C452A4E-6DAA-461D-8F96-68BAC701A837}" destId="{3520D12C-7F41-4574-8896-1F237A584624}" srcOrd="5" destOrd="0" presId="urn:microsoft.com/office/officeart/2005/8/layout/default"/>
    <dgm:cxn modelId="{81C4A2B5-A51F-4B45-9905-11419D152E69}" type="presParOf" srcId="{7C452A4E-6DAA-461D-8F96-68BAC701A837}" destId="{2BECF824-82E7-4805-B356-737AACB18054}" srcOrd="6" destOrd="0" presId="urn:microsoft.com/office/officeart/2005/8/layout/default"/>
    <dgm:cxn modelId="{209B4D6B-E01E-7F4F-A481-E53D19AB7068}" type="presParOf" srcId="{7C452A4E-6DAA-461D-8F96-68BAC701A837}" destId="{2C1822BF-B419-46E9-97A8-66A5D374DB7A}" srcOrd="7" destOrd="0" presId="urn:microsoft.com/office/officeart/2005/8/layout/default"/>
    <dgm:cxn modelId="{D7B49730-609C-DD4F-948E-32D1E1BA72CC}" type="presParOf" srcId="{7C452A4E-6DAA-461D-8F96-68BAC701A837}" destId="{B8C4DA8C-C9B9-4F09-9F1B-63EB29854D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400" b="1" noProof="0" dirty="0" err="1" smtClean="0"/>
            <a:t>Heavy</a:t>
          </a:r>
          <a:r>
            <a:rPr lang="it-IT" sz="1400" b="1" noProof="0" dirty="0" smtClean="0"/>
            <a:t> </a:t>
          </a:r>
          <a:r>
            <a:rPr lang="it-IT" sz="1400" b="1" noProof="0" dirty="0" err="1" smtClean="0"/>
            <a:t>computation</a:t>
          </a:r>
          <a:r>
            <a:rPr lang="it-IT" sz="1400" b="1" noProof="0" dirty="0" smtClean="0"/>
            <a:t> and large </a:t>
          </a:r>
          <a:r>
            <a:rPr lang="it-IT" sz="1400" b="1" noProof="0" dirty="0" err="1" smtClean="0"/>
            <a:t>memory</a:t>
          </a:r>
          <a:endParaRPr lang="en-GB" sz="14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BB15D35A-33A0-4722-92A5-F0A9B32DB89A}">
      <dgm:prSet phldrT="[Texto]" custT="1"/>
      <dgm:spPr/>
      <dgm:t>
        <a:bodyPr/>
        <a:lstStyle/>
        <a:p>
          <a:r>
            <a:rPr lang="it-IT" sz="1400" b="1" noProof="0" dirty="0" smtClean="0"/>
            <a:t>Web service</a:t>
          </a:r>
          <a:endParaRPr lang="en-GB" sz="1400" b="1" noProof="0" dirty="0"/>
        </a:p>
      </dgm:t>
    </dgm:pt>
    <dgm:pt modelId="{83660FE8-FE62-416A-8E09-D891BE2DA8E5}" type="parTrans" cxnId="{6D1DC740-D77E-480C-BE24-03DA07D050CE}">
      <dgm:prSet/>
      <dgm:spPr/>
      <dgm:t>
        <a:bodyPr/>
        <a:lstStyle/>
        <a:p>
          <a:endParaRPr lang="en-GB"/>
        </a:p>
      </dgm:t>
    </dgm:pt>
    <dgm:pt modelId="{1AB88C83-C005-451B-8F90-222FE0ACD664}" type="sibTrans" cxnId="{6D1DC740-D77E-480C-BE24-03DA07D050CE}">
      <dgm:prSet/>
      <dgm:spPr/>
      <dgm:t>
        <a:bodyPr/>
        <a:lstStyle/>
        <a:p>
          <a:endParaRPr lang="en-GB"/>
        </a:p>
      </dgm:t>
    </dgm:pt>
    <dgm:pt modelId="{DF952468-43A0-41D9-8597-6C2F630FA64E}">
      <dgm:prSet phldrT="[Texto]" custT="1"/>
      <dgm:spPr/>
      <dgm:t>
        <a:bodyPr/>
        <a:lstStyle/>
        <a:p>
          <a:r>
            <a:rPr lang="it-IT" sz="1400" b="1" noProof="0" dirty="0" err="1" smtClean="0"/>
            <a:t>Manage</a:t>
          </a:r>
          <a:r>
            <a:rPr lang="it-IT" sz="1400" b="1" noProof="0" dirty="0" smtClean="0"/>
            <a:t> large </a:t>
          </a:r>
          <a:r>
            <a:rPr lang="it-IT" sz="1400" b="1" noProof="0" dirty="0" err="1" smtClean="0"/>
            <a:t>datasets</a:t>
          </a:r>
          <a:endParaRPr lang="en-GB" sz="1400" b="1" noProof="0" dirty="0"/>
        </a:p>
      </dgm:t>
    </dgm:pt>
    <dgm:pt modelId="{58DD7A86-92D1-41B8-95EA-E13B429C3E90}" type="parTrans" cxnId="{8D142CAC-26A5-41BB-9C86-B62A25CB1DD9}">
      <dgm:prSet/>
      <dgm:spPr/>
      <dgm:t>
        <a:bodyPr/>
        <a:lstStyle/>
        <a:p>
          <a:endParaRPr lang="en-GB"/>
        </a:p>
      </dgm:t>
    </dgm:pt>
    <dgm:pt modelId="{1810CF56-1068-4B49-8B2F-C4086977C0FC}" type="sibTrans" cxnId="{8D142CAC-26A5-41BB-9C86-B62A25CB1DD9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358263C7-E25A-BD48-9AC1-4E9F7ABDBDAE}" type="presOf" srcId="{53DE6BF7-D782-7F4C-A42E-7176629894CE}" destId="{8849C30C-C12E-724A-885E-DF03434CD769}" srcOrd="0" destOrd="0" presId="urn:microsoft.com/office/officeart/2005/8/layout/vList5"/>
    <dgm:cxn modelId="{6A77730D-67B0-F248-9B01-4612759504D7}" type="presOf" srcId="{9C7FFCED-14CE-7644-813A-7A2D024A4965}" destId="{3E2056DF-E964-5048-A380-E6EBE5B741FB}" srcOrd="0" destOrd="1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626060E2-F03B-AE4B-8530-2B7A1DD307A6}" type="presOf" srcId="{3EFECC13-FE4F-2240-816B-14032C136543}" destId="{DBBB9663-FCED-C74C-9916-8B06EA51FFFE}" srcOrd="0" destOrd="0" presId="urn:microsoft.com/office/officeart/2005/8/layout/vList5"/>
    <dgm:cxn modelId="{6A207D30-498A-214D-9751-DE75BF2E244F}" type="presOf" srcId="{BB15D35A-33A0-4722-92A5-F0A9B32DB89A}" destId="{3E2056DF-E964-5048-A380-E6EBE5B741FB}" srcOrd="0" destOrd="0" presId="urn:microsoft.com/office/officeart/2005/8/layout/vList5"/>
    <dgm:cxn modelId="{8D142CAC-26A5-41BB-9C86-B62A25CB1DD9}" srcId="{91DA2045-1738-B648-973E-49B795DD32D0}" destId="{DF952468-43A0-41D9-8597-6C2F630FA64E}" srcOrd="2" destOrd="0" parTransId="{58DD7A86-92D1-41B8-95EA-E13B429C3E90}" sibTransId="{1810CF56-1068-4B49-8B2F-C4086977C0FC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6D1DC740-D77E-480C-BE24-03DA07D050CE}" srcId="{91DA2045-1738-B648-973E-49B795DD32D0}" destId="{BB15D35A-33A0-4722-92A5-F0A9B32DB89A}" srcOrd="0" destOrd="0" parTransId="{83660FE8-FE62-416A-8E09-D891BE2DA8E5}" sibTransId="{1AB88C83-C005-451B-8F90-222FE0ACD664}"/>
    <dgm:cxn modelId="{CFD5F954-54B5-B349-8A22-4B67180235F1}" type="presOf" srcId="{3DDFAD20-F569-430B-9252-46D9AC74D737}" destId="{459ED9AC-3365-4D47-AB35-0C201C7CA26F}" srcOrd="0" destOrd="0" presId="urn:microsoft.com/office/officeart/2005/8/layout/vList5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46DDD78B-44C5-904A-9688-E05B2CA849C5}" type="presOf" srcId="{DF952468-43A0-41D9-8597-6C2F630FA64E}" destId="{3E2056DF-E964-5048-A380-E6EBE5B741FB}" srcOrd="0" destOrd="2" presId="urn:microsoft.com/office/officeart/2005/8/layout/vList5"/>
    <dgm:cxn modelId="{1DD958B1-A78F-1B48-BE26-ABB8DCF02CC3}" type="presOf" srcId="{AA4356EB-692D-284F-98C1-2B6937442E3F}" destId="{B6F6B977-D3DD-B441-B4B6-9DA3723DEE4E}" srcOrd="0" destOrd="0" presId="urn:microsoft.com/office/officeart/2005/8/layout/vList5"/>
    <dgm:cxn modelId="{CC4C81A4-9CC7-344D-AEF6-DD84C25DBF5C}" type="presOf" srcId="{91DA2045-1738-B648-973E-49B795DD32D0}" destId="{485EE53E-2622-7D42-A4C9-D7F305E1EF21}" srcOrd="0" destOrd="0" presId="urn:microsoft.com/office/officeart/2005/8/layout/vList5"/>
    <dgm:cxn modelId="{F7E5B76D-80BD-4946-8CD0-3DEA6DF382D6}" type="presParOf" srcId="{8849C30C-C12E-724A-885E-DF03434CD769}" destId="{882772B1-7901-584A-A5D2-9DAE8A3F5946}" srcOrd="0" destOrd="0" presId="urn:microsoft.com/office/officeart/2005/8/layout/vList5"/>
    <dgm:cxn modelId="{E7DB105C-240A-DF4F-9833-7C87D273E301}" type="presParOf" srcId="{882772B1-7901-584A-A5D2-9DAE8A3F5946}" destId="{485EE53E-2622-7D42-A4C9-D7F305E1EF21}" srcOrd="0" destOrd="0" presId="urn:microsoft.com/office/officeart/2005/8/layout/vList5"/>
    <dgm:cxn modelId="{38FDF45A-451F-3B46-B48A-779571DEA89D}" type="presParOf" srcId="{882772B1-7901-584A-A5D2-9DAE8A3F5946}" destId="{3E2056DF-E964-5048-A380-E6EBE5B741FB}" srcOrd="1" destOrd="0" presId="urn:microsoft.com/office/officeart/2005/8/layout/vList5"/>
    <dgm:cxn modelId="{97348E50-3908-6A4E-B610-D0EDA41C1246}" type="presParOf" srcId="{8849C30C-C12E-724A-885E-DF03434CD769}" destId="{E30A85D9-F3C1-924B-BDCF-A91150CDEECC}" srcOrd="1" destOrd="0" presId="urn:microsoft.com/office/officeart/2005/8/layout/vList5"/>
    <dgm:cxn modelId="{53BC7FBE-F235-0548-9C7C-F5FAFE546B95}" type="presParOf" srcId="{8849C30C-C12E-724A-885E-DF03434CD769}" destId="{E425D782-B3CA-3E43-A5C2-E35B35753950}" srcOrd="2" destOrd="0" presId="urn:microsoft.com/office/officeart/2005/8/layout/vList5"/>
    <dgm:cxn modelId="{03A3C764-0CEA-C245-9CD1-E3213F031951}" type="presParOf" srcId="{E425D782-B3CA-3E43-A5C2-E35B35753950}" destId="{DBBB9663-FCED-C74C-9916-8B06EA51FFFE}" srcOrd="0" destOrd="0" presId="urn:microsoft.com/office/officeart/2005/8/layout/vList5"/>
    <dgm:cxn modelId="{9F74251F-48E6-A849-B0DC-857F37A3342B}" type="presParOf" srcId="{E425D782-B3CA-3E43-A5C2-E35B35753950}" destId="{B6F6B977-D3DD-B441-B4B6-9DA3723DEE4E}" srcOrd="1" destOrd="0" presId="urn:microsoft.com/office/officeart/2005/8/layout/vList5"/>
    <dgm:cxn modelId="{2A187C60-566B-3640-A423-1655B3EF5079}" type="presParOf" srcId="{8849C30C-C12E-724A-885E-DF03434CD769}" destId="{11D20ED9-3E92-CC47-82E6-ABA98AB55F9E}" srcOrd="3" destOrd="0" presId="urn:microsoft.com/office/officeart/2005/8/layout/vList5"/>
    <dgm:cxn modelId="{CB3980F3-41B8-3441-9271-DFB9B7D5B9FC}" type="presParOf" srcId="{8849C30C-C12E-724A-885E-DF03434CD769}" destId="{FE79CB4A-2652-45B4-8592-F4735A9C7B05}" srcOrd="4" destOrd="0" presId="urn:microsoft.com/office/officeart/2005/8/layout/vList5"/>
    <dgm:cxn modelId="{19B1C797-143C-4F46-8B88-7D21F70C8665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EAF-F695-4747-B01D-5BB0D645049A}">
      <dsp:nvSpPr>
        <dsp:cNvPr id="0" name=""/>
        <dsp:cNvSpPr/>
      </dsp:nvSpPr>
      <dsp:spPr>
        <a:xfrm>
          <a:off x="1266" y="1178690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23 Cloud providers, +300 data </a:t>
          </a:r>
          <a:r>
            <a:rPr lang="en-US" sz="2000" kern="1200" dirty="0" err="1" smtClean="0"/>
            <a:t>centres</a:t>
          </a:r>
          <a:endParaRPr lang="en-US" sz="2000" kern="1200" dirty="0"/>
        </a:p>
      </dsp:txBody>
      <dsp:txXfrm>
        <a:off x="362819" y="1540243"/>
        <a:ext cx="1745735" cy="1745735"/>
      </dsp:txXfrm>
    </dsp:sp>
    <dsp:sp modelId="{CB98E5B8-FC40-064F-BE5E-1EDB178C6332}">
      <dsp:nvSpPr>
        <dsp:cNvPr id="0" name=""/>
        <dsp:cNvSpPr/>
      </dsp:nvSpPr>
      <dsp:spPr>
        <a:xfrm>
          <a:off x="1976339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+250 000 instantiated VMs/year</a:t>
          </a:r>
          <a:endParaRPr lang="en-US" sz="2000" kern="1200" dirty="0"/>
        </a:p>
      </dsp:txBody>
      <dsp:txXfrm>
        <a:off x="2337892" y="1532491"/>
        <a:ext cx="1745735" cy="1745735"/>
      </dsp:txXfrm>
    </dsp:sp>
    <dsp:sp modelId="{E8657902-0DBD-434A-A6DB-8F274BBD8143}">
      <dsp:nvSpPr>
        <dsp:cNvPr id="0" name=""/>
        <dsp:cNvSpPr/>
      </dsp:nvSpPr>
      <dsp:spPr>
        <a:xfrm>
          <a:off x="3951412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1.7 Million jobs/day </a:t>
          </a:r>
          <a:endParaRPr lang="en-US" sz="2000" kern="1200" dirty="0"/>
        </a:p>
      </dsp:txBody>
      <dsp:txXfrm>
        <a:off x="4312965" y="1532491"/>
        <a:ext cx="1745735" cy="1745735"/>
      </dsp:txXfrm>
    </dsp:sp>
    <dsp:sp modelId="{14AD8842-24DF-654C-9B9F-FB08EB85989F}">
      <dsp:nvSpPr>
        <dsp:cNvPr id="0" name=""/>
        <dsp:cNvSpPr/>
      </dsp:nvSpPr>
      <dsp:spPr>
        <a:xfrm>
          <a:off x="5926485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8437700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8437700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2.6 Billion CPU hours/year +26%</a:t>
          </a:r>
          <a:endParaRPr lang="en-US" sz="2000" kern="1200" dirty="0"/>
        </a:p>
      </dsp:txBody>
      <dsp:txXfrm>
        <a:off x="6288038" y="1532491"/>
        <a:ext cx="1745735" cy="1745735"/>
      </dsp:txXfrm>
    </dsp:sp>
    <dsp:sp modelId="{99270A79-923E-254B-90D9-C49252785348}">
      <dsp:nvSpPr>
        <dsp:cNvPr id="0" name=""/>
        <dsp:cNvSpPr/>
      </dsp:nvSpPr>
      <dsp:spPr>
        <a:xfrm>
          <a:off x="7901559" y="1170938"/>
          <a:ext cx="2468841" cy="24688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869" tIns="25400" rIns="135869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&gt;48 000 users, +25%</a:t>
          </a:r>
          <a:endParaRPr lang="en-US" sz="2000" kern="1200" dirty="0"/>
        </a:p>
      </dsp:txBody>
      <dsp:txXfrm>
        <a:off x="8263112" y="1532491"/>
        <a:ext cx="1745735" cy="1745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43F1D-2B2D-40E4-AEC5-D13FCB087426}">
      <dsp:nvSpPr>
        <dsp:cNvPr id="0" name=""/>
        <dsp:cNvSpPr/>
      </dsp:nvSpPr>
      <dsp:spPr>
        <a:xfrm>
          <a:off x="0" y="382706"/>
          <a:ext cx="2861567" cy="1716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b="1" kern="1200" dirty="0" smtClean="0">
              <a:solidFill>
                <a:srgbClr val="002060"/>
              </a:solidFill>
            </a:rPr>
            <a:t>Open </a:t>
          </a:r>
          <a:r>
            <a:rPr lang="fr-BE" sz="2700" b="1" kern="1200" dirty="0" err="1" smtClean="0">
              <a:solidFill>
                <a:srgbClr val="002060"/>
              </a:solidFill>
            </a:rPr>
            <a:t>research</a:t>
          </a:r>
          <a:r>
            <a:rPr lang="fr-BE" sz="2700" b="1" kern="1200" dirty="0" smtClean="0">
              <a:solidFill>
                <a:srgbClr val="002060"/>
              </a:solidFill>
            </a:rPr>
            <a:t> data</a:t>
          </a:r>
          <a:endParaRPr lang="en-GB" sz="2700" b="1" kern="1200" dirty="0">
            <a:solidFill>
              <a:srgbClr val="002060"/>
            </a:solidFill>
          </a:endParaRPr>
        </a:p>
      </dsp:txBody>
      <dsp:txXfrm>
        <a:off x="0" y="382706"/>
        <a:ext cx="2861567" cy="1716940"/>
      </dsp:txXfrm>
    </dsp:sp>
    <dsp:sp modelId="{134C32CF-0569-4F54-9EF3-4CA895B585E0}">
      <dsp:nvSpPr>
        <dsp:cNvPr id="0" name=""/>
        <dsp:cNvSpPr/>
      </dsp:nvSpPr>
      <dsp:spPr>
        <a:xfrm>
          <a:off x="3147724" y="382706"/>
          <a:ext cx="2861567" cy="1716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b="1" kern="1200" dirty="0" smtClean="0">
              <a:solidFill>
                <a:srgbClr val="002060"/>
              </a:solidFill>
            </a:rPr>
            <a:t>Data and </a:t>
          </a:r>
          <a:r>
            <a:rPr lang="fr-BE" sz="2700" b="1" kern="1200" dirty="0" err="1" smtClean="0">
              <a:solidFill>
                <a:srgbClr val="002060"/>
              </a:solidFill>
            </a:rPr>
            <a:t>computing</a:t>
          </a:r>
          <a:r>
            <a:rPr lang="fr-BE" sz="2700" b="1" kern="1200" dirty="0" smtClean="0">
              <a:solidFill>
                <a:srgbClr val="002060"/>
              </a:solidFill>
            </a:rPr>
            <a:t> intensive science</a:t>
          </a:r>
          <a:endParaRPr lang="en-GB" sz="2700" b="1" kern="1200" dirty="0">
            <a:solidFill>
              <a:srgbClr val="002060"/>
            </a:solidFill>
          </a:endParaRPr>
        </a:p>
      </dsp:txBody>
      <dsp:txXfrm>
        <a:off x="3147724" y="382706"/>
        <a:ext cx="2861567" cy="1716940"/>
      </dsp:txXfrm>
    </dsp:sp>
    <dsp:sp modelId="{36127F24-5FD4-4E7D-8A11-60FE445D08AA}">
      <dsp:nvSpPr>
        <dsp:cNvPr id="0" name=""/>
        <dsp:cNvSpPr/>
      </dsp:nvSpPr>
      <dsp:spPr>
        <a:xfrm>
          <a:off x="6295449" y="382706"/>
          <a:ext cx="2861567" cy="1716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b="1" kern="1200" dirty="0" err="1" smtClean="0">
              <a:solidFill>
                <a:srgbClr val="002060"/>
              </a:solidFill>
            </a:rPr>
            <a:t>Research</a:t>
          </a:r>
          <a:r>
            <a:rPr lang="fr-BE" sz="2700" b="1" kern="1200" dirty="0" smtClean="0">
              <a:solidFill>
                <a:srgbClr val="002060"/>
              </a:solidFill>
            </a:rPr>
            <a:t> and </a:t>
          </a:r>
          <a:r>
            <a:rPr lang="fr-BE" sz="2700" b="1" kern="1200" dirty="0" err="1" smtClean="0">
              <a:solidFill>
                <a:srgbClr val="002060"/>
              </a:solidFill>
            </a:rPr>
            <a:t>education</a:t>
          </a:r>
          <a:r>
            <a:rPr lang="fr-BE" sz="2700" b="1" kern="1200" dirty="0" smtClean="0">
              <a:solidFill>
                <a:srgbClr val="002060"/>
              </a:solidFill>
            </a:rPr>
            <a:t> networking</a:t>
          </a:r>
          <a:endParaRPr lang="en-GB" sz="2700" b="1" kern="1200" dirty="0">
            <a:solidFill>
              <a:srgbClr val="002060"/>
            </a:solidFill>
          </a:endParaRPr>
        </a:p>
      </dsp:txBody>
      <dsp:txXfrm>
        <a:off x="6295449" y="382706"/>
        <a:ext cx="2861567" cy="1716940"/>
      </dsp:txXfrm>
    </dsp:sp>
    <dsp:sp modelId="{2BECF824-82E7-4805-B356-737AACB18054}">
      <dsp:nvSpPr>
        <dsp:cNvPr id="0" name=""/>
        <dsp:cNvSpPr/>
      </dsp:nvSpPr>
      <dsp:spPr>
        <a:xfrm>
          <a:off x="1573862" y="2385804"/>
          <a:ext cx="2861567" cy="1716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b="1" kern="1200" dirty="0" smtClean="0">
              <a:solidFill>
                <a:srgbClr val="002060"/>
              </a:solidFill>
            </a:rPr>
            <a:t>High performance </a:t>
          </a:r>
          <a:r>
            <a:rPr lang="fr-BE" sz="2700" b="1" kern="1200" dirty="0" err="1" smtClean="0">
              <a:solidFill>
                <a:srgbClr val="002060"/>
              </a:solidFill>
            </a:rPr>
            <a:t>computing</a:t>
          </a:r>
          <a:endParaRPr lang="en-GB" sz="2700" b="1" kern="1200" dirty="0">
            <a:solidFill>
              <a:srgbClr val="002060"/>
            </a:solidFill>
          </a:endParaRPr>
        </a:p>
      </dsp:txBody>
      <dsp:txXfrm>
        <a:off x="1573862" y="2385804"/>
        <a:ext cx="2861567" cy="1716940"/>
      </dsp:txXfrm>
    </dsp:sp>
    <dsp:sp modelId="{B8C4DA8C-C9B9-4F09-9F1B-63EB29854DCE}">
      <dsp:nvSpPr>
        <dsp:cNvPr id="0" name=""/>
        <dsp:cNvSpPr/>
      </dsp:nvSpPr>
      <dsp:spPr>
        <a:xfrm>
          <a:off x="4721586" y="2385804"/>
          <a:ext cx="2861567" cy="1716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700" b="1" kern="1200" dirty="0" err="1" smtClean="0">
              <a:solidFill>
                <a:srgbClr val="002060"/>
              </a:solidFill>
            </a:rPr>
            <a:t>Big</a:t>
          </a:r>
          <a:r>
            <a:rPr lang="fr-BE" sz="2700" b="1" kern="1200" dirty="0" smtClean="0">
              <a:solidFill>
                <a:srgbClr val="002060"/>
              </a:solidFill>
            </a:rPr>
            <a:t> data innovation</a:t>
          </a:r>
          <a:endParaRPr lang="en-GB" sz="2700" b="1" kern="1200" dirty="0">
            <a:solidFill>
              <a:srgbClr val="002060"/>
            </a:solidFill>
          </a:endParaRPr>
        </a:p>
      </dsp:txBody>
      <dsp:txXfrm>
        <a:off x="4721586" y="2385804"/>
        <a:ext cx="2861567" cy="1716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3276837" y="-829666"/>
          <a:ext cx="1050702" cy="29766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smtClean="0"/>
            <a:t>Web service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Heavy</a:t>
          </a:r>
          <a:r>
            <a:rPr lang="it-IT" sz="1400" b="1" kern="1200" noProof="0" dirty="0" smtClean="0"/>
            <a:t> </a:t>
          </a:r>
          <a:r>
            <a:rPr lang="it-IT" sz="1400" b="1" kern="1200" noProof="0" dirty="0" err="1" smtClean="0"/>
            <a:t>computation</a:t>
          </a:r>
          <a:r>
            <a:rPr lang="it-IT" sz="1400" b="1" kern="1200" noProof="0" dirty="0" smtClean="0"/>
            <a:t> and large </a:t>
          </a:r>
          <a:r>
            <a:rPr lang="it-IT" sz="1400" b="1" kern="1200" noProof="0" dirty="0" err="1" smtClean="0"/>
            <a:t>memory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Manage</a:t>
          </a:r>
          <a:r>
            <a:rPr lang="it-IT" sz="1400" b="1" kern="1200" noProof="0" dirty="0" smtClean="0"/>
            <a:t> large </a:t>
          </a:r>
          <a:r>
            <a:rPr lang="it-IT" sz="1400" b="1" kern="1200" noProof="0" dirty="0" err="1" smtClean="0"/>
            <a:t>datasets</a:t>
          </a:r>
          <a:endParaRPr lang="en-GB" sz="1400" b="1" kern="1200" noProof="0" dirty="0"/>
        </a:p>
      </dsp:txBody>
      <dsp:txXfrm rot="-5400000">
        <a:off x="2313843" y="184619"/>
        <a:ext cx="2925400" cy="948120"/>
      </dsp:txXfrm>
    </dsp:sp>
    <dsp:sp modelId="{485EE53E-2622-7D42-A4C9-D7F305E1EF21}">
      <dsp:nvSpPr>
        <dsp:cNvPr id="0" name=""/>
        <dsp:cNvSpPr/>
      </dsp:nvSpPr>
      <dsp:spPr>
        <a:xfrm>
          <a:off x="1361" y="0"/>
          <a:ext cx="2312481" cy="1313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65475" y="64114"/>
        <a:ext cx="2184253" cy="1185150"/>
      </dsp:txXfrm>
    </dsp:sp>
    <dsp:sp modelId="{B6F6B977-D3DD-B441-B4B6-9DA3723DEE4E}">
      <dsp:nvSpPr>
        <dsp:cNvPr id="0" name=""/>
        <dsp:cNvSpPr/>
      </dsp:nvSpPr>
      <dsp:spPr>
        <a:xfrm rot="5400000">
          <a:off x="3276837" y="549381"/>
          <a:ext cx="1050702" cy="29766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2313843" y="1563667"/>
        <a:ext cx="2925400" cy="948120"/>
      </dsp:txXfrm>
    </dsp:sp>
    <dsp:sp modelId="{DBBB9663-FCED-C74C-9916-8B06EA51FFFE}">
      <dsp:nvSpPr>
        <dsp:cNvPr id="0" name=""/>
        <dsp:cNvSpPr/>
      </dsp:nvSpPr>
      <dsp:spPr>
        <a:xfrm>
          <a:off x="1361" y="1381037"/>
          <a:ext cx="2312481" cy="1313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65475" y="1445151"/>
        <a:ext cx="2184253" cy="1185150"/>
      </dsp:txXfrm>
    </dsp:sp>
    <dsp:sp modelId="{459ED9AC-3365-4D47-AB35-0C201C7CA26F}">
      <dsp:nvSpPr>
        <dsp:cNvPr id="0" name=""/>
        <dsp:cNvSpPr/>
      </dsp:nvSpPr>
      <dsp:spPr>
        <a:xfrm>
          <a:off x="1361" y="2760085"/>
          <a:ext cx="2312484" cy="1313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65475" y="2824199"/>
        <a:ext cx="2184256" cy="1185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42025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C7D5-5A30-4C36-9197-51045A303865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42025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FFC55-B5BE-452D-BE39-9ACBE1AC7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23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42025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F4F6A-B073-429F-A895-18D43E8290D0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0" y="568325"/>
            <a:ext cx="4000500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6800" y="3595688"/>
            <a:ext cx="8534400" cy="3405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42025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7BC78-9382-4075-A337-A09B9E14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049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95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43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90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37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85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32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79" algn="l" defTabSz="9142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8325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A globally distributed ICT infrastructure that federates the digital </a:t>
            </a:r>
            <a:r>
              <a:rPr lang="en-US" sz="1200" b="0" dirty="0" smtClean="0">
                <a:solidFill>
                  <a:srgbClr val="3366FF"/>
                </a:solidFill>
              </a:rPr>
              <a:t>capabilities, resources </a:t>
            </a:r>
            <a:r>
              <a:rPr lang="en-US" sz="1200" b="0" dirty="0" smtClean="0"/>
              <a:t>and </a:t>
            </a:r>
            <a:r>
              <a:rPr lang="en-US" sz="1200" b="0" dirty="0" smtClean="0">
                <a:solidFill>
                  <a:srgbClr val="3366FF"/>
                </a:solidFill>
              </a:rPr>
              <a:t>expertise</a:t>
            </a:r>
            <a:r>
              <a:rPr lang="en-US" sz="1200" b="0" dirty="0" smtClean="0"/>
              <a:t> of national and international research communities in Europe and worldwide.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de-DE" sz="1200" b="0" dirty="0" smtClean="0">
              <a:solidFill>
                <a:srgbClr val="184D80"/>
              </a:solidFill>
              <a:ea typeface="MS PGothic" charset="0"/>
              <a:cs typeface="MS PGothic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EGI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has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delivered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unprecedented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data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analysis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capabilities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more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than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48,000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researchers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from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many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disciplines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and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is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now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committed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bring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innovation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to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the</a:t>
            </a:r>
            <a:r>
              <a:rPr kumimoji="1" lang="de-DE" sz="1200" b="0" dirty="0" smtClean="0">
                <a:solidFill>
                  <a:srgbClr val="184D80"/>
                </a:solidFill>
                <a:ea typeface="MS PGothic" charset="0"/>
                <a:cs typeface="MS PGothic" charset="0"/>
              </a:rPr>
              <a:t> private </a:t>
            </a:r>
            <a:r>
              <a:rPr kumimoji="1" lang="de-DE" sz="1200" b="0" dirty="0" err="1" smtClean="0">
                <a:solidFill>
                  <a:srgbClr val="184D80"/>
                </a:solidFill>
                <a:ea typeface="MS PGothic" charset="0"/>
                <a:cs typeface="MS PGothic" charset="0"/>
              </a:rPr>
              <a:t>sector</a:t>
            </a:r>
            <a:r>
              <a:rPr kumimoji="1" lang="de-DE" sz="1200" b="0" dirty="0" smtClean="0">
                <a:solidFill>
                  <a:srgbClr val="184D80"/>
                </a:solidFill>
                <a:latin typeface="Calibri" charset="0"/>
                <a:ea typeface="MS PGothic" charset="0"/>
                <a:cs typeface="MS PGothic" charset="0"/>
              </a:rPr>
              <a:t>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543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33750" y="568325"/>
            <a:ext cx="4000500" cy="2838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6738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6738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5338" y="568325"/>
            <a:ext cx="3997325" cy="2836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Positioning EGI on the e-infrastructure</a:t>
            </a:r>
            <a:r>
              <a:rPr lang="en-US" baseline="0" dirty="0" smtClean="0"/>
              <a:t>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20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9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Remark: The Virtual Appliances Catalogue does not store</a:t>
            </a:r>
            <a:r>
              <a:rPr lang="en-US" baseline="0" dirty="0" smtClean="0"/>
              <a:t> physically the VMs. It stores only references and metadata about the VMs. The VMs are physically stored elsewhere – e.g. third party HTTP server, EGI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119"/>
            <a:ext cx="9601200" cy="12615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694310"/>
            <a:ext cx="4713553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65" indent="0">
              <a:buNone/>
              <a:defRPr sz="2300" b="1"/>
            </a:lvl2pPr>
            <a:lvl3pPr marL="1041931" indent="0">
              <a:buNone/>
              <a:defRPr sz="2100" b="1"/>
            </a:lvl3pPr>
            <a:lvl4pPr marL="1562895" indent="0">
              <a:buNone/>
              <a:defRPr sz="1800" b="1"/>
            </a:lvl4pPr>
            <a:lvl5pPr marL="2083860" indent="0">
              <a:buNone/>
              <a:defRPr sz="1800" b="1"/>
            </a:lvl5pPr>
            <a:lvl6pPr marL="2604827" indent="0">
              <a:buNone/>
              <a:defRPr sz="1800" b="1"/>
            </a:lvl6pPr>
            <a:lvl7pPr marL="3125792" indent="0">
              <a:buNone/>
              <a:defRPr sz="1800" b="1"/>
            </a:lvl7pPr>
            <a:lvl8pPr marL="3646756" indent="0">
              <a:buNone/>
              <a:defRPr sz="1800" b="1"/>
            </a:lvl8pPr>
            <a:lvl9pPr marL="416772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1" y="2400419"/>
            <a:ext cx="4713553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98" y="1694310"/>
            <a:ext cx="4715404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65" indent="0">
              <a:buNone/>
              <a:defRPr sz="2300" b="1"/>
            </a:lvl2pPr>
            <a:lvl3pPr marL="1041931" indent="0">
              <a:buNone/>
              <a:defRPr sz="2100" b="1"/>
            </a:lvl3pPr>
            <a:lvl4pPr marL="1562895" indent="0">
              <a:buNone/>
              <a:defRPr sz="1800" b="1"/>
            </a:lvl4pPr>
            <a:lvl5pPr marL="2083860" indent="0">
              <a:buNone/>
              <a:defRPr sz="1800" b="1"/>
            </a:lvl5pPr>
            <a:lvl6pPr marL="2604827" indent="0">
              <a:buNone/>
              <a:defRPr sz="1800" b="1"/>
            </a:lvl6pPr>
            <a:lvl7pPr marL="3125792" indent="0">
              <a:buNone/>
              <a:defRPr sz="1800" b="1"/>
            </a:lvl7pPr>
            <a:lvl8pPr marL="3646756" indent="0">
              <a:buNone/>
              <a:defRPr sz="1800" b="1"/>
            </a:lvl8pPr>
            <a:lvl9pPr marL="416772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198" y="2400419"/>
            <a:ext cx="4715404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77E8D-F111-4361-B67D-5323163BE6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0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01EAB-ED20-4D3A-8249-6A50B5600C8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5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74E1E-631F-49B3-AD56-08CEF82FADF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4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301366"/>
            <a:ext cx="3509699" cy="128255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92" y="301367"/>
            <a:ext cx="5963708" cy="646010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2" y="1583927"/>
            <a:ext cx="3509699" cy="5177544"/>
          </a:xfrm>
        </p:spPr>
        <p:txBody>
          <a:bodyPr/>
          <a:lstStyle>
            <a:lvl1pPr marL="0" indent="0">
              <a:buNone/>
              <a:defRPr sz="1600"/>
            </a:lvl1pPr>
            <a:lvl2pPr marL="520965" indent="0">
              <a:buNone/>
              <a:defRPr sz="1400"/>
            </a:lvl2pPr>
            <a:lvl3pPr marL="1041931" indent="0">
              <a:buNone/>
              <a:defRPr sz="1100"/>
            </a:lvl3pPr>
            <a:lvl4pPr marL="1562895" indent="0">
              <a:buNone/>
              <a:defRPr sz="1000"/>
            </a:lvl4pPr>
            <a:lvl5pPr marL="2083860" indent="0">
              <a:buNone/>
              <a:defRPr sz="1000"/>
            </a:lvl5pPr>
            <a:lvl6pPr marL="2604827" indent="0">
              <a:buNone/>
              <a:defRPr sz="1000"/>
            </a:lvl6pPr>
            <a:lvl7pPr marL="3125792" indent="0">
              <a:buNone/>
              <a:defRPr sz="1000"/>
            </a:lvl7pPr>
            <a:lvl8pPr marL="3646756" indent="0">
              <a:buNone/>
              <a:defRPr sz="1000"/>
            </a:lvl8pPr>
            <a:lvl9pPr marL="416772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75668-DA95-429F-9426-B475B54FB0C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2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03" y="5298441"/>
            <a:ext cx="6400800" cy="62551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1003" y="676322"/>
            <a:ext cx="6400800" cy="4541520"/>
          </a:xfrm>
        </p:spPr>
        <p:txBody>
          <a:bodyPr/>
          <a:lstStyle>
            <a:lvl1pPr marL="0" indent="0">
              <a:buNone/>
              <a:defRPr sz="3600"/>
            </a:lvl1pPr>
            <a:lvl2pPr marL="520965" indent="0">
              <a:buNone/>
              <a:defRPr sz="3200"/>
            </a:lvl2pPr>
            <a:lvl3pPr marL="1041931" indent="0">
              <a:buNone/>
              <a:defRPr sz="2700"/>
            </a:lvl3pPr>
            <a:lvl4pPr marL="1562895" indent="0">
              <a:buNone/>
              <a:defRPr sz="2300"/>
            </a:lvl4pPr>
            <a:lvl5pPr marL="2083860" indent="0">
              <a:buNone/>
              <a:defRPr sz="2300"/>
            </a:lvl5pPr>
            <a:lvl6pPr marL="2604827" indent="0">
              <a:buNone/>
              <a:defRPr sz="2300"/>
            </a:lvl6pPr>
            <a:lvl7pPr marL="3125792" indent="0">
              <a:buNone/>
              <a:defRPr sz="2300"/>
            </a:lvl7pPr>
            <a:lvl8pPr marL="3646756" indent="0">
              <a:buNone/>
              <a:defRPr sz="2300"/>
            </a:lvl8pPr>
            <a:lvl9pPr marL="4167722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1003" y="5923952"/>
            <a:ext cx="6400800" cy="888329"/>
          </a:xfrm>
        </p:spPr>
        <p:txBody>
          <a:bodyPr/>
          <a:lstStyle>
            <a:lvl1pPr marL="0" indent="0">
              <a:buNone/>
              <a:defRPr sz="1600"/>
            </a:lvl1pPr>
            <a:lvl2pPr marL="520965" indent="0">
              <a:buNone/>
              <a:defRPr sz="1400"/>
            </a:lvl2pPr>
            <a:lvl3pPr marL="1041931" indent="0">
              <a:buNone/>
              <a:defRPr sz="1100"/>
            </a:lvl3pPr>
            <a:lvl4pPr marL="1562895" indent="0">
              <a:buNone/>
              <a:defRPr sz="1000"/>
            </a:lvl4pPr>
            <a:lvl5pPr marL="2083860" indent="0">
              <a:buNone/>
              <a:defRPr sz="1000"/>
            </a:lvl5pPr>
            <a:lvl6pPr marL="2604827" indent="0">
              <a:buNone/>
              <a:defRPr sz="1000"/>
            </a:lvl6pPr>
            <a:lvl7pPr marL="3125792" indent="0">
              <a:buNone/>
              <a:defRPr sz="1000"/>
            </a:lvl7pPr>
            <a:lvl8pPr marL="3646756" indent="0">
              <a:buNone/>
              <a:defRPr sz="1000"/>
            </a:lvl8pPr>
            <a:lvl9pPr marL="416772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E3C98-EB3D-4A79-8533-CC45BA5E769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5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B17E5-EB83-482F-9B79-0BFD212ACF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9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7634" y="1478797"/>
            <a:ext cx="2416968" cy="51670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171" y="1478797"/>
            <a:ext cx="7078663" cy="51670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C6E12-2206-4E82-B14A-6D93612091C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49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82817"/>
            <a:ext cx="10710599" cy="6486384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285598"/>
            <a:ext cx="1676135" cy="110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1694" y="2831442"/>
            <a:ext cx="5880364" cy="872561"/>
          </a:xfrm>
        </p:spPr>
        <p:txBody>
          <a:bodyPr/>
          <a:lstStyle>
            <a:lvl1pPr marL="3618">
              <a:defRPr sz="8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3053" y="4101736"/>
            <a:ext cx="9954947" cy="190806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78400" y="7350184"/>
            <a:ext cx="713053" cy="23829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9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99" y="4863913"/>
            <a:ext cx="9067800" cy="150332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699" y="3208150"/>
            <a:ext cx="9067800" cy="1655762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025" indent="0">
              <a:buNone/>
              <a:defRPr sz="2100"/>
            </a:lvl2pPr>
            <a:lvl3pPr marL="1042050" indent="0">
              <a:buNone/>
              <a:defRPr sz="1800"/>
            </a:lvl3pPr>
            <a:lvl4pPr marL="1563075" indent="0">
              <a:buNone/>
              <a:defRPr sz="1600"/>
            </a:lvl4pPr>
            <a:lvl5pPr marL="2084100" indent="0">
              <a:buNone/>
              <a:defRPr sz="1600"/>
            </a:lvl5pPr>
            <a:lvl6pPr marL="2605126" indent="0">
              <a:buNone/>
              <a:defRPr sz="1600"/>
            </a:lvl6pPr>
            <a:lvl7pPr marL="3126151" indent="0">
              <a:buNone/>
              <a:defRPr sz="1600"/>
            </a:lvl7pPr>
            <a:lvl8pPr marL="3647176" indent="0">
              <a:buNone/>
              <a:defRPr sz="1600"/>
            </a:lvl8pPr>
            <a:lvl9pPr marL="416820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8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351360"/>
            <a:ext cx="9067800" cy="1622472"/>
          </a:xfrm>
          <a:prstGeom prst="rect">
            <a:avLst/>
          </a:prstGeom>
        </p:spPr>
        <p:txBody>
          <a:bodyPr lIns="22811" tIns="11406" rIns="22811" bIns="1140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89216"/>
            <a:ext cx="7467600" cy="1934351"/>
          </a:xfrm>
          <a:prstGeom prst="rect">
            <a:avLst/>
          </a:prstGeom>
        </p:spPr>
        <p:txBody>
          <a:bodyPr lIns="22811" tIns="11406" rIns="22811" bIns="114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1" y="7015530"/>
            <a:ext cx="2489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4901" y="7015530"/>
            <a:ext cx="3378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0" y="7015530"/>
            <a:ext cx="2489200" cy="402989"/>
          </a:xfrm>
          <a:prstGeom prst="rect">
            <a:avLst/>
          </a:prstGeom>
        </p:spPr>
        <p:txBody>
          <a:bodyPr lIns="22811" tIns="11406" rIns="22811" bIns="11406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48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750844"/>
            <a:ext cx="4711700" cy="38949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2750844"/>
            <a:ext cx="4711700" cy="38949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4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119"/>
            <a:ext cx="9601200" cy="12615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94310"/>
            <a:ext cx="4713553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400418"/>
            <a:ext cx="4713553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97" y="1694310"/>
            <a:ext cx="4715404" cy="7061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25" indent="0">
              <a:buNone/>
              <a:defRPr sz="2300" b="1"/>
            </a:lvl2pPr>
            <a:lvl3pPr marL="1042050" indent="0">
              <a:buNone/>
              <a:defRPr sz="2100" b="1"/>
            </a:lvl3pPr>
            <a:lvl4pPr marL="1563075" indent="0">
              <a:buNone/>
              <a:defRPr sz="1800" b="1"/>
            </a:lvl4pPr>
            <a:lvl5pPr marL="2084100" indent="0">
              <a:buNone/>
              <a:defRPr sz="1800" b="1"/>
            </a:lvl5pPr>
            <a:lvl6pPr marL="2605126" indent="0">
              <a:buNone/>
              <a:defRPr sz="1800" b="1"/>
            </a:lvl6pPr>
            <a:lvl7pPr marL="3126151" indent="0">
              <a:buNone/>
              <a:defRPr sz="1800" b="1"/>
            </a:lvl7pPr>
            <a:lvl8pPr marL="3647176" indent="0">
              <a:buNone/>
              <a:defRPr sz="1800" b="1"/>
            </a:lvl8pPr>
            <a:lvl9pPr marL="41682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197" y="2400418"/>
            <a:ext cx="4715404" cy="436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7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4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1366"/>
            <a:ext cx="3509699" cy="128255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92" y="301367"/>
            <a:ext cx="5963708" cy="646010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583926"/>
            <a:ext cx="3509699" cy="5177544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8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03" y="5298440"/>
            <a:ext cx="6400800" cy="62551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1003" y="676322"/>
            <a:ext cx="6400800" cy="4541520"/>
          </a:xfrm>
        </p:spPr>
        <p:txBody>
          <a:bodyPr/>
          <a:lstStyle>
            <a:lvl1pPr marL="0" indent="0">
              <a:buNone/>
              <a:defRPr sz="3600"/>
            </a:lvl1pPr>
            <a:lvl2pPr marL="521025" indent="0">
              <a:buNone/>
              <a:defRPr sz="3200"/>
            </a:lvl2pPr>
            <a:lvl3pPr marL="1042050" indent="0">
              <a:buNone/>
              <a:defRPr sz="2700"/>
            </a:lvl3pPr>
            <a:lvl4pPr marL="1563075" indent="0">
              <a:buNone/>
              <a:defRPr sz="2300"/>
            </a:lvl4pPr>
            <a:lvl5pPr marL="2084100" indent="0">
              <a:buNone/>
              <a:defRPr sz="2300"/>
            </a:lvl5pPr>
            <a:lvl6pPr marL="2605126" indent="0">
              <a:buNone/>
              <a:defRPr sz="2300"/>
            </a:lvl6pPr>
            <a:lvl7pPr marL="3126151" indent="0">
              <a:buNone/>
              <a:defRPr sz="2300"/>
            </a:lvl7pPr>
            <a:lvl8pPr marL="3647176" indent="0">
              <a:buNone/>
              <a:defRPr sz="2300"/>
            </a:lvl8pPr>
            <a:lvl9pPr marL="4168201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1003" y="5923951"/>
            <a:ext cx="6400800" cy="888329"/>
          </a:xfrm>
        </p:spPr>
        <p:txBody>
          <a:bodyPr/>
          <a:lstStyle>
            <a:lvl1pPr marL="0" indent="0">
              <a:buNone/>
              <a:defRPr sz="1600"/>
            </a:lvl1pPr>
            <a:lvl2pPr marL="521025" indent="0">
              <a:buNone/>
              <a:defRPr sz="1400"/>
            </a:lvl2pPr>
            <a:lvl3pPr marL="1042050" indent="0">
              <a:buNone/>
              <a:defRPr sz="1100"/>
            </a:lvl3pPr>
            <a:lvl4pPr marL="1563075" indent="0">
              <a:buNone/>
              <a:defRPr sz="1000"/>
            </a:lvl4pPr>
            <a:lvl5pPr marL="2084100" indent="0">
              <a:buNone/>
              <a:defRPr sz="1000"/>
            </a:lvl5pPr>
            <a:lvl6pPr marL="2605126" indent="0">
              <a:buNone/>
              <a:defRPr sz="1000"/>
            </a:lvl6pPr>
            <a:lvl7pPr marL="3126151" indent="0">
              <a:buNone/>
              <a:defRPr sz="1000"/>
            </a:lvl7pPr>
            <a:lvl8pPr marL="3647176" indent="0">
              <a:buNone/>
              <a:defRPr sz="1000"/>
            </a:lvl8pPr>
            <a:lvl9pPr marL="41682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2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7633" y="1478797"/>
            <a:ext cx="2416968" cy="51670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170" y="1478797"/>
            <a:ext cx="7078663" cy="51670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6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05608" y="208204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5468" y="1480550"/>
            <a:ext cx="9829092" cy="5280560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  <a:prstGeom prst="rect">
            <a:avLst/>
          </a:prstGeom>
        </p:spPr>
        <p:txBody>
          <a:bodyPr vert="horz" lIns="104192" tIns="52097" rIns="104192" bIns="52097" rtlCol="0" anchor="ctr"/>
          <a:lstStyle>
            <a:lvl1pPr algn="ctr">
              <a:defRPr sz="14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11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608" y="208204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54" y="1559288"/>
            <a:ext cx="9421547" cy="4995322"/>
          </a:xfrm>
          <a:prstGeom prst="rect">
            <a:avLst/>
          </a:prstGeom>
        </p:spPr>
        <p:txBody>
          <a:bodyPr lIns="104192" tIns="52097" rIns="104192" bIns="52097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  <a:prstGeom prst="rect">
            <a:avLst/>
          </a:prstGeom>
        </p:spPr>
        <p:txBody>
          <a:bodyPr vert="horz" lIns="104192" tIns="52097" rIns="104192" bIns="52097" rtlCol="0" anchor="ctr"/>
          <a:lstStyle>
            <a:lvl1pPr algn="ctr">
              <a:defRPr sz="14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16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608" y="208203"/>
            <a:ext cx="8568952" cy="938265"/>
          </a:xfrm>
          <a:prstGeom prst="rect">
            <a:avLst/>
          </a:prstGeom>
        </p:spPr>
        <p:txBody>
          <a:bodyPr lIns="104205" tIns="52103" rIns="104205" bIns="52103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41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" y="1082818"/>
            <a:ext cx="10710599" cy="6486384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104192" tIns="52097" rIns="104192" bIns="52097" anchor="ctr"/>
          <a:lstStyle/>
          <a:p>
            <a:pPr algn="ctr" defTabSz="52096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6" y="285599"/>
            <a:ext cx="1676135" cy="110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1694" y="2831443"/>
            <a:ext cx="5880364" cy="872561"/>
          </a:xfrm>
        </p:spPr>
        <p:txBody>
          <a:bodyPr/>
          <a:lstStyle>
            <a:lvl1pPr marL="3617">
              <a:defRPr sz="8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3054" y="4101737"/>
            <a:ext cx="9954947" cy="190806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631984F-64CE-4D9E-AC3D-EA30DF1C1AF9}" type="slidenum">
              <a:rPr lang="en-GB" altLang="en-US">
                <a:solidFill>
                  <a:srgbClr val="FFFFFF"/>
                </a:solidFill>
                <a:latin typeface="Verdana"/>
              </a:rPr>
              <a:pPr/>
              <a:t>‹#›</a:t>
            </a:fld>
            <a:endParaRPr lang="en-GB" alt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78401" y="7350184"/>
            <a:ext cx="713053" cy="23829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92" tIns="52097" rIns="104192" bIns="52097" anchor="ctr"/>
          <a:lstStyle/>
          <a:p>
            <a:pPr algn="ctr" defTabSz="52096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E7FE7-B9E7-4C65-ACA2-CD0808F4661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8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99" y="4863914"/>
            <a:ext cx="9067800" cy="150332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699" y="3208150"/>
            <a:ext cx="9067800" cy="1655762"/>
          </a:xfrm>
        </p:spPr>
        <p:txBody>
          <a:bodyPr anchor="b"/>
          <a:lstStyle>
            <a:lvl1pPr marL="0" indent="0">
              <a:buNone/>
              <a:defRPr sz="2300"/>
            </a:lvl1pPr>
            <a:lvl2pPr marL="520965" indent="0">
              <a:buNone/>
              <a:defRPr sz="2100"/>
            </a:lvl2pPr>
            <a:lvl3pPr marL="1041931" indent="0">
              <a:buNone/>
              <a:defRPr sz="1800"/>
            </a:lvl3pPr>
            <a:lvl4pPr marL="1562895" indent="0">
              <a:buNone/>
              <a:defRPr sz="1600"/>
            </a:lvl4pPr>
            <a:lvl5pPr marL="2083860" indent="0">
              <a:buNone/>
              <a:defRPr sz="1600"/>
            </a:lvl5pPr>
            <a:lvl6pPr marL="2604827" indent="0">
              <a:buNone/>
              <a:defRPr sz="1600"/>
            </a:lvl6pPr>
            <a:lvl7pPr marL="3125792" indent="0">
              <a:buNone/>
              <a:defRPr sz="1600"/>
            </a:lvl7pPr>
            <a:lvl8pPr marL="3646756" indent="0">
              <a:buNone/>
              <a:defRPr sz="1600"/>
            </a:lvl8pPr>
            <a:lvl9pPr marL="416772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FE22-C8FE-4E18-9AC3-1B9AF8D5996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8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750845"/>
            <a:ext cx="4711700" cy="38949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2750845"/>
            <a:ext cx="4711700" cy="38949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19B6-88CC-4FA9-96BB-D3952373A3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0F4FA"/>
            </a:gs>
            <a:gs pos="3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7" r:id="rId5"/>
  </p:sldLayoutIdLst>
  <p:hf sldNum="0" hdr="0" ftr="0" dt="0"/>
  <p:txStyles>
    <p:titleStyle>
      <a:lvl1pPr algn="ctr" defTabSz="9142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4" indent="-285717" algn="l" defTabSz="9142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8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5" indent="-228574" algn="l" defTabSz="91429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4" indent="-228574" algn="l" defTabSz="914295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1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8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3" indent="-228574" algn="l" defTabSz="914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169" y="1478798"/>
            <a:ext cx="9601200" cy="103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192" tIns="52097" rIns="104192" bIns="52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750845"/>
            <a:ext cx="9601200" cy="389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192" tIns="52097" rIns="104192" bIns="52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92879"/>
            <a:ext cx="2489200" cy="52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192" tIns="52097" rIns="104192" bIns="52097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4900" y="6892879"/>
            <a:ext cx="3378200" cy="52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192" tIns="52097" rIns="104192" bIns="52097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5400" y="6892879"/>
            <a:ext cx="2489200" cy="52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192" tIns="52097" rIns="104192" bIns="52097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107DF9-51F7-4C3D-B48B-492B5E6A269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"/>
            <a:ext cx="10668000" cy="105653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92" tIns="52097" rIns="104192" bIns="52097" anchor="ctr"/>
          <a:lstStyle/>
          <a:p>
            <a:pPr algn="ctr" defTabSz="52096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2846" y="7350186"/>
            <a:ext cx="713052" cy="219016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192" tIns="52097" rIns="104192" bIns="52097" anchor="ctr"/>
          <a:lstStyle/>
          <a:p>
            <a:pPr algn="ctr" defTabSz="52096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6" y="285599"/>
            <a:ext cx="1676135" cy="11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marL="408813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8813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8813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8813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8813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929778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6pPr>
      <a:lvl7pPr marL="1450743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7pPr>
      <a:lvl8pPr marL="1971709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8pPr>
      <a:lvl9pPr marL="2492673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9pPr>
    </p:titleStyle>
    <p:bodyStyle>
      <a:lvl1pPr marL="390724" indent="-390724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6569" indent="-325603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2414" indent="-260483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823378" indent="-260483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4343" indent="-26048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865309" indent="-26048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386274" indent="-26048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3907238" indent="-26048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428205" indent="-26048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419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65" algn="l" defTabSz="10419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31" algn="l" defTabSz="10419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895" algn="l" defTabSz="10419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860" algn="l" defTabSz="10419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827" algn="l" defTabSz="10419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792" algn="l" defTabSz="10419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756" algn="l" defTabSz="10419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722" algn="l" defTabSz="10419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169" y="1478798"/>
            <a:ext cx="9601200" cy="103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750844"/>
            <a:ext cx="9601200" cy="389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92878"/>
            <a:ext cx="2489200" cy="52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1042050"/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0668000" cy="105653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2845" y="7350185"/>
            <a:ext cx="713052" cy="219016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05" tIns="52103" rIns="104205" bIns="52103" anchor="ctr"/>
          <a:lstStyle/>
          <a:p>
            <a:pPr algn="ctr" defTabSz="521025">
              <a:defRPr/>
            </a:pPr>
            <a:endParaRPr lang="en-US" sz="21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5" y="285598"/>
            <a:ext cx="1676135" cy="11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 bwMode="auto">
          <a:xfrm>
            <a:off x="4073860" y="7043095"/>
            <a:ext cx="2489200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1042050"/>
            <a:fld id="{8A87AEA0-9CAD-4034-9CC9-561F15602780}" type="slidenum">
              <a:rPr lang="en-GB" smtClean="0">
                <a:solidFill>
                  <a:srgbClr val="000000"/>
                </a:solidFill>
              </a:rPr>
              <a:pPr defTabSz="1042050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88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929885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6pPr>
      <a:lvl7pPr marL="145091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7pPr>
      <a:lvl8pPr marL="1971935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8pPr>
      <a:lvl9pPr marL="249296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9pPr>
    </p:titleStyle>
    <p:bodyStyle>
      <a:lvl1pPr marL="390769" indent="-39076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6666" indent="-325641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2563" indent="-260513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823588" indent="-260513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4613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865638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386663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3907688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428714" indent="-260513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2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05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075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100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12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15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176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201" algn="l" defTabSz="10420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haddock/" TargetMode="External"/><Relationship Id="rId4" Type="http://schemas.openxmlformats.org/officeDocument/2006/relationships/hyperlink" Target="http://chipster.csc.fi/index.shtml" TargetMode="External"/><Relationship Id="rId5" Type="http://schemas.openxmlformats.org/officeDocument/2006/relationships/hyperlink" Target="http://haddock.science.uu.nl/enmr/services/HADDOCK2.2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gif"/><Relationship Id="rId12" Type="http://schemas.openxmlformats.org/officeDocument/2006/relationships/image" Target="../media/image8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77.gif"/><Relationship Id="rId9" Type="http://schemas.openxmlformats.org/officeDocument/2006/relationships/image" Target="../media/image78.png"/><Relationship Id="rId10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3.png"/><Relationship Id="rId5" Type="http://schemas.openxmlformats.org/officeDocument/2006/relationships/image" Target="../media/image87.png"/><Relationship Id="rId6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00.png"/><Relationship Id="rId16" Type="http://schemas.openxmlformats.org/officeDocument/2006/relationships/image" Target="../media/image101.png"/><Relationship Id="rId17" Type="http://schemas.openxmlformats.org/officeDocument/2006/relationships/image" Target="../media/image102.png"/><Relationship Id="rId18" Type="http://schemas.openxmlformats.org/officeDocument/2006/relationships/image" Target="../media/image103.png"/><Relationship Id="rId19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8.png"/><Relationship Id="rId4" Type="http://schemas.openxmlformats.org/officeDocument/2006/relationships/image" Target="../media/image89.jpeg"/><Relationship Id="rId5" Type="http://schemas.openxmlformats.org/officeDocument/2006/relationships/image" Target="../media/image90.jpeg"/><Relationship Id="rId6" Type="http://schemas.openxmlformats.org/officeDocument/2006/relationships/image" Target="../media/image91.jpeg"/><Relationship Id="rId7" Type="http://schemas.openxmlformats.org/officeDocument/2006/relationships/image" Target="../media/image92.gif"/><Relationship Id="rId8" Type="http://schemas.openxmlformats.org/officeDocument/2006/relationships/image" Target="../media/image93.jpeg"/><Relationship Id="rId9" Type="http://schemas.openxmlformats.org/officeDocument/2006/relationships/image" Target="../media/image94.jpeg"/><Relationship Id="rId10" Type="http://schemas.openxmlformats.org/officeDocument/2006/relationships/image" Target="../media/image9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2.png"/><Relationship Id="rId5" Type="http://schemas.microsoft.com/office/2007/relationships/hdphoto" Target="../media/hdphoto1.wdp"/><Relationship Id="rId6" Type="http://schemas.openxmlformats.org/officeDocument/2006/relationships/hyperlink" Target="http://operations-portal.egi.eu/vo/search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5.png"/><Relationship Id="rId3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rations-portal.egi.eu/vo/search" TargetMode="External"/><Relationship Id="rId4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iki.egi.eu/wiki/Federated_Cloud_user_support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gi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4.jpg"/><Relationship Id="rId47" Type="http://schemas.openxmlformats.org/officeDocument/2006/relationships/image" Target="../media/image55.jpg"/><Relationship Id="rId48" Type="http://schemas.openxmlformats.org/officeDocument/2006/relationships/image" Target="../media/image56.png"/><Relationship Id="rId20" Type="http://schemas.openxmlformats.org/officeDocument/2006/relationships/image" Target="../media/image28.jpg"/><Relationship Id="rId21" Type="http://schemas.openxmlformats.org/officeDocument/2006/relationships/image" Target="../media/image29.png"/><Relationship Id="rId22" Type="http://schemas.openxmlformats.org/officeDocument/2006/relationships/image" Target="../media/image30.jpg"/><Relationship Id="rId23" Type="http://schemas.openxmlformats.org/officeDocument/2006/relationships/image" Target="../media/image31.png"/><Relationship Id="rId24" Type="http://schemas.openxmlformats.org/officeDocument/2006/relationships/image" Target="../media/image32.jpg"/><Relationship Id="rId25" Type="http://schemas.openxmlformats.org/officeDocument/2006/relationships/image" Target="../media/image33.png"/><Relationship Id="rId26" Type="http://schemas.openxmlformats.org/officeDocument/2006/relationships/image" Target="../media/image34.jpg"/><Relationship Id="rId27" Type="http://schemas.openxmlformats.org/officeDocument/2006/relationships/image" Target="../media/image35.png"/><Relationship Id="rId28" Type="http://schemas.openxmlformats.org/officeDocument/2006/relationships/image" Target="../media/image36.jp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30" Type="http://schemas.openxmlformats.org/officeDocument/2006/relationships/image" Target="../media/image38.jpg"/><Relationship Id="rId31" Type="http://schemas.openxmlformats.org/officeDocument/2006/relationships/image" Target="../media/image39.png"/><Relationship Id="rId32" Type="http://schemas.openxmlformats.org/officeDocument/2006/relationships/image" Target="../media/image40.png"/><Relationship Id="rId9" Type="http://schemas.openxmlformats.org/officeDocument/2006/relationships/image" Target="../media/image17.png"/><Relationship Id="rId6" Type="http://schemas.openxmlformats.org/officeDocument/2006/relationships/image" Target="../media/image14.jpg"/><Relationship Id="rId7" Type="http://schemas.openxmlformats.org/officeDocument/2006/relationships/image" Target="../media/image15.png"/><Relationship Id="rId8" Type="http://schemas.openxmlformats.org/officeDocument/2006/relationships/image" Target="../media/image16.jpg"/><Relationship Id="rId33" Type="http://schemas.openxmlformats.org/officeDocument/2006/relationships/image" Target="../media/image41.png"/><Relationship Id="rId34" Type="http://schemas.openxmlformats.org/officeDocument/2006/relationships/image" Target="../media/image42.jpg"/><Relationship Id="rId35" Type="http://schemas.openxmlformats.org/officeDocument/2006/relationships/image" Target="../media/image43.png"/><Relationship Id="rId36" Type="http://schemas.openxmlformats.org/officeDocument/2006/relationships/image" Target="../media/image44.jpg"/><Relationship Id="rId10" Type="http://schemas.openxmlformats.org/officeDocument/2006/relationships/image" Target="../media/image18.jpg"/><Relationship Id="rId11" Type="http://schemas.openxmlformats.org/officeDocument/2006/relationships/image" Target="../media/image19.png"/><Relationship Id="rId12" Type="http://schemas.openxmlformats.org/officeDocument/2006/relationships/image" Target="../media/image20.jpg"/><Relationship Id="rId13" Type="http://schemas.openxmlformats.org/officeDocument/2006/relationships/image" Target="../media/image21.png"/><Relationship Id="rId14" Type="http://schemas.openxmlformats.org/officeDocument/2006/relationships/image" Target="../media/image22.jpg"/><Relationship Id="rId15" Type="http://schemas.openxmlformats.org/officeDocument/2006/relationships/image" Target="../media/image23.png"/><Relationship Id="rId16" Type="http://schemas.openxmlformats.org/officeDocument/2006/relationships/image" Target="../media/image24.jpg"/><Relationship Id="rId17" Type="http://schemas.openxmlformats.org/officeDocument/2006/relationships/image" Target="../media/image25.png"/><Relationship Id="rId18" Type="http://schemas.openxmlformats.org/officeDocument/2006/relationships/image" Target="../media/image26.jpg"/><Relationship Id="rId19" Type="http://schemas.openxmlformats.org/officeDocument/2006/relationships/image" Target="../media/image27.png"/><Relationship Id="rId37" Type="http://schemas.openxmlformats.org/officeDocument/2006/relationships/image" Target="../media/image45.png"/><Relationship Id="rId38" Type="http://schemas.openxmlformats.org/officeDocument/2006/relationships/image" Target="../media/image46.png"/><Relationship Id="rId39" Type="http://schemas.openxmlformats.org/officeDocument/2006/relationships/image" Target="../media/image47.png"/><Relationship Id="rId40" Type="http://schemas.openxmlformats.org/officeDocument/2006/relationships/image" Target="../media/image48.jpeg"/><Relationship Id="rId41" Type="http://schemas.openxmlformats.org/officeDocument/2006/relationships/image" Target="../media/image49.png"/><Relationship Id="rId42" Type="http://schemas.openxmlformats.org/officeDocument/2006/relationships/image" Target="../media/image50.jpg"/><Relationship Id="rId43" Type="http://schemas.openxmlformats.org/officeDocument/2006/relationships/image" Target="../media/image51.png"/><Relationship Id="rId44" Type="http://schemas.openxmlformats.org/officeDocument/2006/relationships/image" Target="../media/image52.jpg"/><Relationship Id="rId45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5176561"/>
            <a:ext cx="0" cy="1848002"/>
          </a:xfrm>
          <a:custGeom>
            <a:avLst/>
            <a:gdLst/>
            <a:ahLst/>
            <a:cxnLst/>
            <a:rect l="l" t="t" r="r" b="b"/>
            <a:pathLst>
              <a:path h="1848002">
                <a:moveTo>
                  <a:pt x="0" y="1848002"/>
                </a:moveTo>
                <a:lnTo>
                  <a:pt x="0" y="0"/>
                </a:lnTo>
                <a:lnTo>
                  <a:pt x="0" y="1848002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-228600" y="6322273"/>
            <a:ext cx="11125200" cy="815128"/>
          </a:xfrm>
          <a:custGeom>
            <a:avLst/>
            <a:gdLst/>
            <a:ahLst/>
            <a:cxnLst/>
            <a:rect l="l" t="t" r="r" b="b"/>
            <a:pathLst>
              <a:path w="5543994" h="1848002">
                <a:moveTo>
                  <a:pt x="5436006" y="0"/>
                </a:moveTo>
                <a:lnTo>
                  <a:pt x="108000" y="0"/>
                </a:lnTo>
                <a:lnTo>
                  <a:pt x="108000" y="1848002"/>
                </a:lnTo>
                <a:lnTo>
                  <a:pt x="5436006" y="1848002"/>
                </a:lnTo>
                <a:lnTo>
                  <a:pt x="5436006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ct val="95825"/>
              </a:lnSpc>
              <a:spcBef>
                <a:spcPts val="669"/>
              </a:spcBef>
            </a:pPr>
            <a:r>
              <a:rPr lang="en-GB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pPr marL="12699">
              <a:lnSpc>
                <a:spcPct val="95825"/>
              </a:lnSpc>
              <a:spcBef>
                <a:spcPts val="669"/>
              </a:spcBef>
            </a:pPr>
            <a:r>
              <a:rPr lang="en-GB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www.egi.eu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1" y="6322273"/>
            <a:ext cx="1447800" cy="1246928"/>
          </a:xfrm>
          <a:custGeom>
            <a:avLst/>
            <a:gdLst/>
            <a:ahLst/>
            <a:cxnLst/>
            <a:rect l="l" t="t" r="r" b="b"/>
            <a:pathLst>
              <a:path w="1353235" h="1353235">
                <a:moveTo>
                  <a:pt x="676617" y="1353235"/>
                </a:moveTo>
                <a:lnTo>
                  <a:pt x="732110" y="1350992"/>
                </a:lnTo>
                <a:lnTo>
                  <a:pt x="786368" y="1344379"/>
                </a:lnTo>
                <a:lnTo>
                  <a:pt x="839216" y="1333571"/>
                </a:lnTo>
                <a:lnTo>
                  <a:pt x="890481" y="1318741"/>
                </a:lnTo>
                <a:lnTo>
                  <a:pt x="939987" y="1300063"/>
                </a:lnTo>
                <a:lnTo>
                  <a:pt x="987562" y="1277712"/>
                </a:lnTo>
                <a:lnTo>
                  <a:pt x="1033030" y="1251862"/>
                </a:lnTo>
                <a:lnTo>
                  <a:pt x="1076219" y="1222687"/>
                </a:lnTo>
                <a:lnTo>
                  <a:pt x="1116953" y="1190361"/>
                </a:lnTo>
                <a:lnTo>
                  <a:pt x="1155058" y="1155058"/>
                </a:lnTo>
                <a:lnTo>
                  <a:pt x="1190361" y="1116953"/>
                </a:lnTo>
                <a:lnTo>
                  <a:pt x="1222687" y="1076219"/>
                </a:lnTo>
                <a:lnTo>
                  <a:pt x="1251862" y="1033030"/>
                </a:lnTo>
                <a:lnTo>
                  <a:pt x="1277712" y="987562"/>
                </a:lnTo>
                <a:lnTo>
                  <a:pt x="1300063" y="939987"/>
                </a:lnTo>
                <a:lnTo>
                  <a:pt x="1318741" y="890481"/>
                </a:lnTo>
                <a:lnTo>
                  <a:pt x="1333571" y="839216"/>
                </a:lnTo>
                <a:lnTo>
                  <a:pt x="1344379" y="786368"/>
                </a:lnTo>
                <a:lnTo>
                  <a:pt x="1350992" y="732110"/>
                </a:lnTo>
                <a:lnTo>
                  <a:pt x="1353235" y="676617"/>
                </a:lnTo>
                <a:lnTo>
                  <a:pt x="1350992" y="621124"/>
                </a:lnTo>
                <a:lnTo>
                  <a:pt x="1344379" y="566867"/>
                </a:lnTo>
                <a:lnTo>
                  <a:pt x="1333571" y="514019"/>
                </a:lnTo>
                <a:lnTo>
                  <a:pt x="1318741" y="462754"/>
                </a:lnTo>
                <a:lnTo>
                  <a:pt x="1300063" y="413248"/>
                </a:lnTo>
                <a:lnTo>
                  <a:pt x="1277712" y="365673"/>
                </a:lnTo>
                <a:lnTo>
                  <a:pt x="1251862" y="320204"/>
                </a:lnTo>
                <a:lnTo>
                  <a:pt x="1222687" y="277016"/>
                </a:lnTo>
                <a:lnTo>
                  <a:pt x="1190361" y="236282"/>
                </a:lnTo>
                <a:lnTo>
                  <a:pt x="1155058" y="198177"/>
                </a:lnTo>
                <a:lnTo>
                  <a:pt x="1116953" y="162874"/>
                </a:lnTo>
                <a:lnTo>
                  <a:pt x="1076219" y="130548"/>
                </a:lnTo>
                <a:lnTo>
                  <a:pt x="1033030" y="101373"/>
                </a:lnTo>
                <a:lnTo>
                  <a:pt x="987562" y="75523"/>
                </a:lnTo>
                <a:lnTo>
                  <a:pt x="939987" y="53172"/>
                </a:lnTo>
                <a:lnTo>
                  <a:pt x="890481" y="34494"/>
                </a:lnTo>
                <a:lnTo>
                  <a:pt x="839216" y="19664"/>
                </a:lnTo>
                <a:lnTo>
                  <a:pt x="786368" y="8855"/>
                </a:lnTo>
                <a:lnTo>
                  <a:pt x="732110" y="2242"/>
                </a:lnTo>
                <a:lnTo>
                  <a:pt x="676617" y="0"/>
                </a:lnTo>
                <a:lnTo>
                  <a:pt x="621124" y="2242"/>
                </a:lnTo>
                <a:lnTo>
                  <a:pt x="566867" y="8855"/>
                </a:lnTo>
                <a:lnTo>
                  <a:pt x="514019" y="19664"/>
                </a:lnTo>
                <a:lnTo>
                  <a:pt x="462754" y="34494"/>
                </a:lnTo>
                <a:lnTo>
                  <a:pt x="413248" y="53172"/>
                </a:lnTo>
                <a:lnTo>
                  <a:pt x="365673" y="75523"/>
                </a:lnTo>
                <a:lnTo>
                  <a:pt x="320204" y="101373"/>
                </a:lnTo>
                <a:lnTo>
                  <a:pt x="277016" y="130548"/>
                </a:lnTo>
                <a:lnTo>
                  <a:pt x="236282" y="162874"/>
                </a:lnTo>
                <a:lnTo>
                  <a:pt x="198177" y="198177"/>
                </a:lnTo>
                <a:lnTo>
                  <a:pt x="162874" y="236282"/>
                </a:lnTo>
                <a:lnTo>
                  <a:pt x="130548" y="277016"/>
                </a:lnTo>
                <a:lnTo>
                  <a:pt x="101373" y="320204"/>
                </a:lnTo>
                <a:lnTo>
                  <a:pt x="75523" y="365673"/>
                </a:lnTo>
                <a:lnTo>
                  <a:pt x="53172" y="413248"/>
                </a:lnTo>
                <a:lnTo>
                  <a:pt x="34494" y="462754"/>
                </a:lnTo>
                <a:lnTo>
                  <a:pt x="19664" y="514019"/>
                </a:lnTo>
                <a:lnTo>
                  <a:pt x="8855" y="566867"/>
                </a:lnTo>
                <a:lnTo>
                  <a:pt x="2242" y="621124"/>
                </a:lnTo>
                <a:lnTo>
                  <a:pt x="0" y="676617"/>
                </a:lnTo>
                <a:lnTo>
                  <a:pt x="2242" y="732110"/>
                </a:lnTo>
                <a:lnTo>
                  <a:pt x="8855" y="786368"/>
                </a:lnTo>
                <a:lnTo>
                  <a:pt x="19664" y="839216"/>
                </a:lnTo>
                <a:lnTo>
                  <a:pt x="34494" y="890481"/>
                </a:lnTo>
                <a:lnTo>
                  <a:pt x="53172" y="939987"/>
                </a:lnTo>
                <a:lnTo>
                  <a:pt x="75523" y="987562"/>
                </a:lnTo>
                <a:lnTo>
                  <a:pt x="101373" y="1033030"/>
                </a:lnTo>
                <a:lnTo>
                  <a:pt x="130548" y="1076219"/>
                </a:lnTo>
                <a:lnTo>
                  <a:pt x="162874" y="1116953"/>
                </a:lnTo>
                <a:lnTo>
                  <a:pt x="198177" y="1155058"/>
                </a:lnTo>
                <a:lnTo>
                  <a:pt x="236282" y="1190361"/>
                </a:lnTo>
                <a:lnTo>
                  <a:pt x="277016" y="1222687"/>
                </a:lnTo>
                <a:lnTo>
                  <a:pt x="320204" y="1251862"/>
                </a:lnTo>
                <a:lnTo>
                  <a:pt x="365673" y="1277712"/>
                </a:lnTo>
                <a:lnTo>
                  <a:pt x="413248" y="1300063"/>
                </a:lnTo>
                <a:lnTo>
                  <a:pt x="462754" y="1318741"/>
                </a:lnTo>
                <a:lnTo>
                  <a:pt x="514019" y="1333571"/>
                </a:lnTo>
                <a:lnTo>
                  <a:pt x="566867" y="1344379"/>
                </a:lnTo>
                <a:lnTo>
                  <a:pt x="621124" y="1350992"/>
                </a:lnTo>
                <a:lnTo>
                  <a:pt x="676617" y="1353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91812" y="6527802"/>
            <a:ext cx="81660" cy="81991"/>
          </a:xfrm>
          <a:custGeom>
            <a:avLst/>
            <a:gdLst/>
            <a:ahLst/>
            <a:cxnLst/>
            <a:rect l="l" t="t" r="r" b="b"/>
            <a:pathLst>
              <a:path w="81661" h="81991">
                <a:moveTo>
                  <a:pt x="0" y="35712"/>
                </a:moveTo>
                <a:lnTo>
                  <a:pt x="161" y="47735"/>
                </a:lnTo>
                <a:lnTo>
                  <a:pt x="4268" y="60115"/>
                </a:lnTo>
                <a:lnTo>
                  <a:pt x="11926" y="70494"/>
                </a:lnTo>
                <a:lnTo>
                  <a:pt x="22510" y="78057"/>
                </a:lnTo>
                <a:lnTo>
                  <a:pt x="35394" y="81991"/>
                </a:lnTo>
                <a:lnTo>
                  <a:pt x="47380" y="81835"/>
                </a:lnTo>
                <a:lnTo>
                  <a:pt x="59762" y="77739"/>
                </a:lnTo>
                <a:lnTo>
                  <a:pt x="70149" y="70088"/>
                </a:lnTo>
                <a:lnTo>
                  <a:pt x="77722" y="59508"/>
                </a:lnTo>
                <a:lnTo>
                  <a:pt x="81661" y="46621"/>
                </a:lnTo>
                <a:lnTo>
                  <a:pt x="81504" y="34607"/>
                </a:lnTo>
                <a:lnTo>
                  <a:pt x="77402" y="22236"/>
                </a:lnTo>
                <a:lnTo>
                  <a:pt x="69746" y="11862"/>
                </a:lnTo>
                <a:lnTo>
                  <a:pt x="59163" y="4298"/>
                </a:lnTo>
                <a:lnTo>
                  <a:pt x="46278" y="355"/>
                </a:lnTo>
                <a:lnTo>
                  <a:pt x="40767" y="0"/>
                </a:lnTo>
                <a:lnTo>
                  <a:pt x="36978" y="174"/>
                </a:lnTo>
                <a:lnTo>
                  <a:pt x="23676" y="3733"/>
                </a:lnTo>
                <a:lnTo>
                  <a:pt x="12449" y="11325"/>
                </a:lnTo>
                <a:lnTo>
                  <a:pt x="4242" y="22227"/>
                </a:lnTo>
                <a:lnTo>
                  <a:pt x="0" y="3571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56582" y="6529089"/>
            <a:ext cx="81407" cy="81864"/>
          </a:xfrm>
          <a:custGeom>
            <a:avLst/>
            <a:gdLst/>
            <a:ahLst/>
            <a:cxnLst/>
            <a:rect l="l" t="t" r="r" b="b"/>
            <a:pathLst>
              <a:path w="81407" h="81864">
                <a:moveTo>
                  <a:pt x="34480" y="482"/>
                </a:moveTo>
                <a:lnTo>
                  <a:pt x="22625" y="4182"/>
                </a:lnTo>
                <a:lnTo>
                  <a:pt x="12046" y="11622"/>
                </a:lnTo>
                <a:lnTo>
                  <a:pt x="4353" y="21849"/>
                </a:lnTo>
                <a:lnTo>
                  <a:pt x="139" y="34052"/>
                </a:lnTo>
                <a:lnTo>
                  <a:pt x="0" y="47421"/>
                </a:lnTo>
                <a:lnTo>
                  <a:pt x="3706" y="59268"/>
                </a:lnTo>
                <a:lnTo>
                  <a:pt x="11147" y="69842"/>
                </a:lnTo>
                <a:lnTo>
                  <a:pt x="21371" y="77528"/>
                </a:lnTo>
                <a:lnTo>
                  <a:pt x="33571" y="81733"/>
                </a:lnTo>
                <a:lnTo>
                  <a:pt x="46939" y="81864"/>
                </a:lnTo>
                <a:lnTo>
                  <a:pt x="58805" y="78164"/>
                </a:lnTo>
                <a:lnTo>
                  <a:pt x="69381" y="70731"/>
                </a:lnTo>
                <a:lnTo>
                  <a:pt x="77069" y="60510"/>
                </a:lnTo>
                <a:lnTo>
                  <a:pt x="81275" y="48306"/>
                </a:lnTo>
                <a:lnTo>
                  <a:pt x="81406" y="34924"/>
                </a:lnTo>
                <a:lnTo>
                  <a:pt x="80804" y="31798"/>
                </a:lnTo>
                <a:lnTo>
                  <a:pt x="75376" y="18938"/>
                </a:lnTo>
                <a:lnTo>
                  <a:pt x="66256" y="8884"/>
                </a:lnTo>
                <a:lnTo>
                  <a:pt x="54400" y="2337"/>
                </a:lnTo>
                <a:lnTo>
                  <a:pt x="40766" y="0"/>
                </a:lnTo>
                <a:lnTo>
                  <a:pt x="38684" y="0"/>
                </a:lnTo>
                <a:lnTo>
                  <a:pt x="34480" y="4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27052" y="6568669"/>
            <a:ext cx="81579" cy="81973"/>
          </a:xfrm>
          <a:custGeom>
            <a:avLst/>
            <a:gdLst/>
            <a:ahLst/>
            <a:cxnLst/>
            <a:rect l="l" t="t" r="r" b="b"/>
            <a:pathLst>
              <a:path w="81579" h="81973">
                <a:moveTo>
                  <a:pt x="23210" y="3949"/>
                </a:moveTo>
                <a:lnTo>
                  <a:pt x="19837" y="5733"/>
                </a:lnTo>
                <a:lnTo>
                  <a:pt x="10303" y="13488"/>
                </a:lnTo>
                <a:lnTo>
                  <a:pt x="3639" y="23430"/>
                </a:lnTo>
                <a:lnTo>
                  <a:pt x="114" y="34797"/>
                </a:lnTo>
                <a:lnTo>
                  <a:pt x="0" y="46828"/>
                </a:lnTo>
                <a:lnTo>
                  <a:pt x="3563" y="58762"/>
                </a:lnTo>
                <a:lnTo>
                  <a:pt x="5348" y="62135"/>
                </a:lnTo>
                <a:lnTo>
                  <a:pt x="13108" y="71670"/>
                </a:lnTo>
                <a:lnTo>
                  <a:pt x="23049" y="78334"/>
                </a:lnTo>
                <a:lnTo>
                  <a:pt x="34414" y="81858"/>
                </a:lnTo>
                <a:lnTo>
                  <a:pt x="46443" y="81973"/>
                </a:lnTo>
                <a:lnTo>
                  <a:pt x="58376" y="78409"/>
                </a:lnTo>
                <a:lnTo>
                  <a:pt x="61753" y="76621"/>
                </a:lnTo>
                <a:lnTo>
                  <a:pt x="71282" y="68861"/>
                </a:lnTo>
                <a:lnTo>
                  <a:pt x="77943" y="58920"/>
                </a:lnTo>
                <a:lnTo>
                  <a:pt x="81466" y="47556"/>
                </a:lnTo>
                <a:lnTo>
                  <a:pt x="81579" y="35528"/>
                </a:lnTo>
                <a:lnTo>
                  <a:pt x="78011" y="23596"/>
                </a:lnTo>
                <a:lnTo>
                  <a:pt x="74730" y="17878"/>
                </a:lnTo>
                <a:lnTo>
                  <a:pt x="65429" y="8192"/>
                </a:lnTo>
                <a:lnTo>
                  <a:pt x="53769" y="2109"/>
                </a:lnTo>
                <a:lnTo>
                  <a:pt x="40762" y="0"/>
                </a:lnTo>
                <a:lnTo>
                  <a:pt x="34869" y="0"/>
                </a:lnTo>
                <a:lnTo>
                  <a:pt x="28874" y="1282"/>
                </a:lnTo>
                <a:lnTo>
                  <a:pt x="23210" y="39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35924" y="6637410"/>
            <a:ext cx="82336" cy="82333"/>
          </a:xfrm>
          <a:custGeom>
            <a:avLst/>
            <a:gdLst/>
            <a:ahLst/>
            <a:cxnLst/>
            <a:rect l="l" t="t" r="r" b="b"/>
            <a:pathLst>
              <a:path w="82335" h="82333">
                <a:moveTo>
                  <a:pt x="9942" y="14363"/>
                </a:moveTo>
                <a:lnTo>
                  <a:pt x="7564" y="17398"/>
                </a:lnTo>
                <a:lnTo>
                  <a:pt x="2026" y="28362"/>
                </a:lnTo>
                <a:lnTo>
                  <a:pt x="0" y="40149"/>
                </a:lnTo>
                <a:lnTo>
                  <a:pt x="1422" y="51957"/>
                </a:lnTo>
                <a:lnTo>
                  <a:pt x="6230" y="62984"/>
                </a:lnTo>
                <a:lnTo>
                  <a:pt x="14361" y="72428"/>
                </a:lnTo>
                <a:lnTo>
                  <a:pt x="17363" y="74774"/>
                </a:lnTo>
                <a:lnTo>
                  <a:pt x="28332" y="80307"/>
                </a:lnTo>
                <a:lnTo>
                  <a:pt x="40127" y="82333"/>
                </a:lnTo>
                <a:lnTo>
                  <a:pt x="51943" y="80912"/>
                </a:lnTo>
                <a:lnTo>
                  <a:pt x="62973" y="76104"/>
                </a:lnTo>
                <a:lnTo>
                  <a:pt x="72413" y="67970"/>
                </a:lnTo>
                <a:lnTo>
                  <a:pt x="74762" y="64972"/>
                </a:lnTo>
                <a:lnTo>
                  <a:pt x="80306" y="54006"/>
                </a:lnTo>
                <a:lnTo>
                  <a:pt x="82335" y="42215"/>
                </a:lnTo>
                <a:lnTo>
                  <a:pt x="80918" y="30404"/>
                </a:lnTo>
                <a:lnTo>
                  <a:pt x="76123" y="19375"/>
                </a:lnTo>
                <a:lnTo>
                  <a:pt x="68019" y="9931"/>
                </a:lnTo>
                <a:lnTo>
                  <a:pt x="65341" y="7823"/>
                </a:lnTo>
                <a:lnTo>
                  <a:pt x="53721" y="1946"/>
                </a:lnTo>
                <a:lnTo>
                  <a:pt x="41196" y="0"/>
                </a:lnTo>
                <a:lnTo>
                  <a:pt x="32172" y="994"/>
                </a:lnTo>
                <a:lnTo>
                  <a:pt x="20174" y="5748"/>
                </a:lnTo>
                <a:lnTo>
                  <a:pt x="9942" y="1436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14168" y="6643442"/>
            <a:ext cx="81652" cy="82006"/>
          </a:xfrm>
          <a:custGeom>
            <a:avLst/>
            <a:gdLst/>
            <a:ahLst/>
            <a:cxnLst/>
            <a:rect l="l" t="t" r="r" b="b"/>
            <a:pathLst>
              <a:path w="81651" h="82006">
                <a:moveTo>
                  <a:pt x="13417" y="10452"/>
                </a:moveTo>
                <a:lnTo>
                  <a:pt x="10786" y="13004"/>
                </a:lnTo>
                <a:lnTo>
                  <a:pt x="3792" y="23150"/>
                </a:lnTo>
                <a:lnTo>
                  <a:pt x="181" y="34592"/>
                </a:lnTo>
                <a:lnTo>
                  <a:pt x="0" y="46519"/>
                </a:lnTo>
                <a:lnTo>
                  <a:pt x="3295" y="58118"/>
                </a:lnTo>
                <a:lnTo>
                  <a:pt x="10115" y="68579"/>
                </a:lnTo>
                <a:lnTo>
                  <a:pt x="12661" y="71198"/>
                </a:lnTo>
                <a:lnTo>
                  <a:pt x="22803" y="78202"/>
                </a:lnTo>
                <a:lnTo>
                  <a:pt x="34243" y="81820"/>
                </a:lnTo>
                <a:lnTo>
                  <a:pt x="46171" y="82006"/>
                </a:lnTo>
                <a:lnTo>
                  <a:pt x="57775" y="78717"/>
                </a:lnTo>
                <a:lnTo>
                  <a:pt x="68243" y="71907"/>
                </a:lnTo>
                <a:lnTo>
                  <a:pt x="70870" y="69347"/>
                </a:lnTo>
                <a:lnTo>
                  <a:pt x="77864" y="59201"/>
                </a:lnTo>
                <a:lnTo>
                  <a:pt x="81473" y="47760"/>
                </a:lnTo>
                <a:lnTo>
                  <a:pt x="81651" y="35833"/>
                </a:lnTo>
                <a:lnTo>
                  <a:pt x="78353" y="24232"/>
                </a:lnTo>
                <a:lnTo>
                  <a:pt x="71532" y="13766"/>
                </a:lnTo>
                <a:lnTo>
                  <a:pt x="65030" y="7861"/>
                </a:lnTo>
                <a:lnTo>
                  <a:pt x="53443" y="1974"/>
                </a:lnTo>
                <a:lnTo>
                  <a:pt x="40811" y="0"/>
                </a:lnTo>
                <a:lnTo>
                  <a:pt x="36902" y="186"/>
                </a:lnTo>
                <a:lnTo>
                  <a:pt x="24554" y="3351"/>
                </a:lnTo>
                <a:lnTo>
                  <a:pt x="13417" y="1045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25075" y="6739299"/>
            <a:ext cx="82321" cy="82340"/>
          </a:xfrm>
          <a:custGeom>
            <a:avLst/>
            <a:gdLst/>
            <a:ahLst/>
            <a:cxnLst/>
            <a:rect l="l" t="t" r="r" b="b"/>
            <a:pathLst>
              <a:path w="82322" h="82340">
                <a:moveTo>
                  <a:pt x="18754" y="6629"/>
                </a:moveTo>
                <a:lnTo>
                  <a:pt x="15270" y="9157"/>
                </a:lnTo>
                <a:lnTo>
                  <a:pt x="7036" y="18130"/>
                </a:lnTo>
                <a:lnTo>
                  <a:pt x="1892" y="28827"/>
                </a:lnTo>
                <a:lnTo>
                  <a:pt x="0" y="40480"/>
                </a:lnTo>
                <a:lnTo>
                  <a:pt x="1520" y="52323"/>
                </a:lnTo>
                <a:lnTo>
                  <a:pt x="6613" y="63588"/>
                </a:lnTo>
                <a:lnTo>
                  <a:pt x="9143" y="67078"/>
                </a:lnTo>
                <a:lnTo>
                  <a:pt x="18111" y="75310"/>
                </a:lnTo>
                <a:lnTo>
                  <a:pt x="28805" y="80451"/>
                </a:lnTo>
                <a:lnTo>
                  <a:pt x="40457" y="82340"/>
                </a:lnTo>
                <a:lnTo>
                  <a:pt x="52302" y="80816"/>
                </a:lnTo>
                <a:lnTo>
                  <a:pt x="63572" y="75717"/>
                </a:lnTo>
                <a:lnTo>
                  <a:pt x="67047" y="73197"/>
                </a:lnTo>
                <a:lnTo>
                  <a:pt x="75284" y="64224"/>
                </a:lnTo>
                <a:lnTo>
                  <a:pt x="80429" y="53526"/>
                </a:lnTo>
                <a:lnTo>
                  <a:pt x="82322" y="41871"/>
                </a:lnTo>
                <a:lnTo>
                  <a:pt x="80803" y="30026"/>
                </a:lnTo>
                <a:lnTo>
                  <a:pt x="75714" y="18757"/>
                </a:lnTo>
                <a:lnTo>
                  <a:pt x="65541" y="7962"/>
                </a:lnTo>
                <a:lnTo>
                  <a:pt x="53928" y="2021"/>
                </a:lnTo>
                <a:lnTo>
                  <a:pt x="41119" y="0"/>
                </a:lnTo>
                <a:lnTo>
                  <a:pt x="33448" y="0"/>
                </a:lnTo>
                <a:lnTo>
                  <a:pt x="25676" y="2146"/>
                </a:lnTo>
                <a:lnTo>
                  <a:pt x="18754" y="662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27040" y="6747033"/>
            <a:ext cx="81603" cy="81976"/>
          </a:xfrm>
          <a:custGeom>
            <a:avLst/>
            <a:gdLst/>
            <a:ahLst/>
            <a:cxnLst/>
            <a:rect l="l" t="t" r="r" b="b"/>
            <a:pathLst>
              <a:path w="81602" h="81977">
                <a:moveTo>
                  <a:pt x="5839" y="19456"/>
                </a:moveTo>
                <a:lnTo>
                  <a:pt x="3750" y="23222"/>
                </a:lnTo>
                <a:lnTo>
                  <a:pt x="109" y="34838"/>
                </a:lnTo>
                <a:lnTo>
                  <a:pt x="0" y="46706"/>
                </a:lnTo>
                <a:lnTo>
                  <a:pt x="3241" y="58058"/>
                </a:lnTo>
                <a:lnTo>
                  <a:pt x="9655" y="68128"/>
                </a:lnTo>
                <a:lnTo>
                  <a:pt x="19059" y="76149"/>
                </a:lnTo>
                <a:lnTo>
                  <a:pt x="22832" y="78231"/>
                </a:lnTo>
                <a:lnTo>
                  <a:pt x="34450" y="81870"/>
                </a:lnTo>
                <a:lnTo>
                  <a:pt x="46317" y="81977"/>
                </a:lnTo>
                <a:lnTo>
                  <a:pt x="57666" y="78732"/>
                </a:lnTo>
                <a:lnTo>
                  <a:pt x="67733" y="72315"/>
                </a:lnTo>
                <a:lnTo>
                  <a:pt x="75752" y="62903"/>
                </a:lnTo>
                <a:lnTo>
                  <a:pt x="77842" y="59127"/>
                </a:lnTo>
                <a:lnTo>
                  <a:pt x="81489" y="47512"/>
                </a:lnTo>
                <a:lnTo>
                  <a:pt x="81602" y="35647"/>
                </a:lnTo>
                <a:lnTo>
                  <a:pt x="78362" y="24297"/>
                </a:lnTo>
                <a:lnTo>
                  <a:pt x="71949" y="14229"/>
                </a:lnTo>
                <a:lnTo>
                  <a:pt x="62544" y="6210"/>
                </a:lnTo>
                <a:lnTo>
                  <a:pt x="55775" y="2019"/>
                </a:lnTo>
                <a:lnTo>
                  <a:pt x="48244" y="0"/>
                </a:lnTo>
                <a:lnTo>
                  <a:pt x="38840" y="48"/>
                </a:lnTo>
                <a:lnTo>
                  <a:pt x="26139" y="2710"/>
                </a:lnTo>
                <a:lnTo>
                  <a:pt x="14795" y="9260"/>
                </a:lnTo>
                <a:lnTo>
                  <a:pt x="5839" y="1945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72602" y="6871080"/>
            <a:ext cx="82073" cy="82193"/>
          </a:xfrm>
          <a:custGeom>
            <a:avLst/>
            <a:gdLst/>
            <a:ahLst/>
            <a:cxnLst/>
            <a:rect l="l" t="t" r="r" b="b"/>
            <a:pathLst>
              <a:path w="82074" h="82193">
                <a:moveTo>
                  <a:pt x="1334" y="30289"/>
                </a:moveTo>
                <a:lnTo>
                  <a:pt x="949" y="31803"/>
                </a:lnTo>
                <a:lnTo>
                  <a:pt x="0" y="44579"/>
                </a:lnTo>
                <a:lnTo>
                  <a:pt x="2887" y="56647"/>
                </a:lnTo>
                <a:lnTo>
                  <a:pt x="9170" y="67232"/>
                </a:lnTo>
                <a:lnTo>
                  <a:pt x="18409" y="75557"/>
                </a:lnTo>
                <a:lnTo>
                  <a:pt x="30163" y="80848"/>
                </a:lnTo>
                <a:lnTo>
                  <a:pt x="44488" y="82193"/>
                </a:lnTo>
                <a:lnTo>
                  <a:pt x="56550" y="79300"/>
                </a:lnTo>
                <a:lnTo>
                  <a:pt x="67130" y="73015"/>
                </a:lnTo>
                <a:lnTo>
                  <a:pt x="75454" y="63784"/>
                </a:lnTo>
                <a:lnTo>
                  <a:pt x="80747" y="52057"/>
                </a:lnTo>
                <a:lnTo>
                  <a:pt x="82074" y="37747"/>
                </a:lnTo>
                <a:lnTo>
                  <a:pt x="79182" y="25672"/>
                </a:lnTo>
                <a:lnTo>
                  <a:pt x="72898" y="15081"/>
                </a:lnTo>
                <a:lnTo>
                  <a:pt x="63663" y="6751"/>
                </a:lnTo>
                <a:lnTo>
                  <a:pt x="51918" y="1460"/>
                </a:lnTo>
                <a:lnTo>
                  <a:pt x="48273" y="469"/>
                </a:lnTo>
                <a:lnTo>
                  <a:pt x="44615" y="0"/>
                </a:lnTo>
                <a:lnTo>
                  <a:pt x="41021" y="0"/>
                </a:lnTo>
                <a:lnTo>
                  <a:pt x="28548" y="1942"/>
                </a:lnTo>
                <a:lnTo>
                  <a:pt x="16634" y="8006"/>
                </a:lnTo>
                <a:lnTo>
                  <a:pt x="7230" y="17642"/>
                </a:lnTo>
                <a:lnTo>
                  <a:pt x="1334" y="302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85171" y="6624264"/>
            <a:ext cx="58164" cy="58259"/>
          </a:xfrm>
          <a:custGeom>
            <a:avLst/>
            <a:gdLst/>
            <a:ahLst/>
            <a:cxnLst/>
            <a:rect l="l" t="t" r="r" b="b"/>
            <a:pathLst>
              <a:path w="58165" h="58259">
                <a:moveTo>
                  <a:pt x="162" y="25309"/>
                </a:moveTo>
                <a:lnTo>
                  <a:pt x="0" y="31680"/>
                </a:lnTo>
                <a:lnTo>
                  <a:pt x="3971" y="44042"/>
                </a:lnTo>
                <a:lnTo>
                  <a:pt x="12803" y="53388"/>
                </a:lnTo>
                <a:lnTo>
                  <a:pt x="25257" y="58100"/>
                </a:lnTo>
                <a:lnTo>
                  <a:pt x="31527" y="58259"/>
                </a:lnTo>
                <a:lnTo>
                  <a:pt x="43920" y="54305"/>
                </a:lnTo>
                <a:lnTo>
                  <a:pt x="53287" y="45482"/>
                </a:lnTo>
                <a:lnTo>
                  <a:pt x="57998" y="33030"/>
                </a:lnTo>
                <a:lnTo>
                  <a:pt x="58165" y="26706"/>
                </a:lnTo>
                <a:lnTo>
                  <a:pt x="54215" y="14327"/>
                </a:lnTo>
                <a:lnTo>
                  <a:pt x="45402" y="4965"/>
                </a:lnTo>
                <a:lnTo>
                  <a:pt x="32979" y="239"/>
                </a:lnTo>
                <a:lnTo>
                  <a:pt x="31633" y="74"/>
                </a:lnTo>
                <a:lnTo>
                  <a:pt x="28685" y="0"/>
                </a:lnTo>
                <a:lnTo>
                  <a:pt x="15407" y="3404"/>
                </a:lnTo>
                <a:lnTo>
                  <a:pt x="5266" y="12324"/>
                </a:lnTo>
                <a:lnTo>
                  <a:pt x="162" y="2530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89469" y="6625177"/>
            <a:ext cx="57682" cy="58039"/>
          </a:xfrm>
          <a:custGeom>
            <a:avLst/>
            <a:gdLst/>
            <a:ahLst/>
            <a:cxnLst/>
            <a:rect l="l" t="t" r="r" b="b"/>
            <a:pathLst>
              <a:path w="57683" h="58039">
                <a:moveTo>
                  <a:pt x="24434" y="330"/>
                </a:moveTo>
                <a:lnTo>
                  <a:pt x="18008" y="2078"/>
                </a:lnTo>
                <a:lnTo>
                  <a:pt x="7389" y="9398"/>
                </a:lnTo>
                <a:lnTo>
                  <a:pt x="992" y="20441"/>
                </a:lnTo>
                <a:lnTo>
                  <a:pt x="0" y="33604"/>
                </a:lnTo>
                <a:lnTo>
                  <a:pt x="1735" y="40003"/>
                </a:lnTo>
                <a:lnTo>
                  <a:pt x="9050" y="50629"/>
                </a:lnTo>
                <a:lnTo>
                  <a:pt x="20096" y="57036"/>
                </a:lnTo>
                <a:lnTo>
                  <a:pt x="33261" y="58038"/>
                </a:lnTo>
                <a:lnTo>
                  <a:pt x="39694" y="56287"/>
                </a:lnTo>
                <a:lnTo>
                  <a:pt x="50308" y="48966"/>
                </a:lnTo>
                <a:lnTo>
                  <a:pt x="56700" y="37925"/>
                </a:lnTo>
                <a:lnTo>
                  <a:pt x="57683" y="24764"/>
                </a:lnTo>
                <a:lnTo>
                  <a:pt x="52426" y="11985"/>
                </a:lnTo>
                <a:lnTo>
                  <a:pt x="42187" y="3223"/>
                </a:lnTo>
                <a:lnTo>
                  <a:pt x="28892" y="0"/>
                </a:lnTo>
                <a:lnTo>
                  <a:pt x="27406" y="0"/>
                </a:lnTo>
                <a:lnTo>
                  <a:pt x="24434" y="33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77477" y="6650510"/>
            <a:ext cx="58088" cy="58216"/>
          </a:xfrm>
          <a:custGeom>
            <a:avLst/>
            <a:gdLst/>
            <a:ahLst/>
            <a:cxnLst/>
            <a:rect l="l" t="t" r="r" b="b"/>
            <a:pathLst>
              <a:path w="58088" h="58216">
                <a:moveTo>
                  <a:pt x="2424" y="17233"/>
                </a:moveTo>
                <a:lnTo>
                  <a:pt x="0" y="26235"/>
                </a:lnTo>
                <a:lnTo>
                  <a:pt x="1262" y="38136"/>
                </a:lnTo>
                <a:lnTo>
                  <a:pt x="7152" y="48492"/>
                </a:lnTo>
                <a:lnTo>
                  <a:pt x="17093" y="55791"/>
                </a:lnTo>
                <a:lnTo>
                  <a:pt x="26103" y="58216"/>
                </a:lnTo>
                <a:lnTo>
                  <a:pt x="38008" y="56954"/>
                </a:lnTo>
                <a:lnTo>
                  <a:pt x="48364" y="51067"/>
                </a:lnTo>
                <a:lnTo>
                  <a:pt x="55663" y="41135"/>
                </a:lnTo>
                <a:lnTo>
                  <a:pt x="58088" y="32123"/>
                </a:lnTo>
                <a:lnTo>
                  <a:pt x="56817" y="20229"/>
                </a:lnTo>
                <a:lnTo>
                  <a:pt x="50926" y="9870"/>
                </a:lnTo>
                <a:lnTo>
                  <a:pt x="40994" y="2552"/>
                </a:lnTo>
                <a:lnTo>
                  <a:pt x="37121" y="812"/>
                </a:lnTo>
                <a:lnTo>
                  <a:pt x="33082" y="0"/>
                </a:lnTo>
                <a:lnTo>
                  <a:pt x="29081" y="0"/>
                </a:lnTo>
                <a:lnTo>
                  <a:pt x="22497" y="751"/>
                </a:lnTo>
                <a:lnTo>
                  <a:pt x="10689" y="6485"/>
                </a:lnTo>
                <a:lnTo>
                  <a:pt x="2424" y="1723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97383" y="6653232"/>
            <a:ext cx="58367" cy="58363"/>
          </a:xfrm>
          <a:custGeom>
            <a:avLst/>
            <a:gdLst/>
            <a:ahLst/>
            <a:cxnLst/>
            <a:rect l="l" t="t" r="r" b="b"/>
            <a:pathLst>
              <a:path w="58367" h="58363">
                <a:moveTo>
                  <a:pt x="17992" y="56135"/>
                </a:moveTo>
                <a:lnTo>
                  <a:pt x="29666" y="58363"/>
                </a:lnTo>
                <a:lnTo>
                  <a:pt x="41647" y="55549"/>
                </a:lnTo>
                <a:lnTo>
                  <a:pt x="49393" y="50228"/>
                </a:lnTo>
                <a:lnTo>
                  <a:pt x="56129" y="40372"/>
                </a:lnTo>
                <a:lnTo>
                  <a:pt x="58367" y="28697"/>
                </a:lnTo>
                <a:lnTo>
                  <a:pt x="55566" y="16713"/>
                </a:lnTo>
                <a:lnTo>
                  <a:pt x="52230" y="11265"/>
                </a:lnTo>
                <a:lnTo>
                  <a:pt x="41938" y="2937"/>
                </a:lnTo>
                <a:lnTo>
                  <a:pt x="29163" y="0"/>
                </a:lnTo>
                <a:lnTo>
                  <a:pt x="24997" y="0"/>
                </a:lnTo>
                <a:lnTo>
                  <a:pt x="20743" y="901"/>
                </a:lnTo>
                <a:lnTo>
                  <a:pt x="16730" y="2781"/>
                </a:lnTo>
                <a:lnTo>
                  <a:pt x="8967" y="8137"/>
                </a:lnTo>
                <a:lnTo>
                  <a:pt x="2236" y="18000"/>
                </a:lnTo>
                <a:lnTo>
                  <a:pt x="0" y="29675"/>
                </a:lnTo>
                <a:lnTo>
                  <a:pt x="2798" y="41655"/>
                </a:lnTo>
                <a:lnTo>
                  <a:pt x="8133" y="49410"/>
                </a:lnTo>
                <a:lnTo>
                  <a:pt x="17992" y="5613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058367" y="6701939"/>
            <a:ext cx="58326" cy="58362"/>
          </a:xfrm>
          <a:custGeom>
            <a:avLst/>
            <a:gdLst/>
            <a:ahLst/>
            <a:cxnLst/>
            <a:rect l="l" t="t" r="r" b="b"/>
            <a:pathLst>
              <a:path w="58327" h="58362">
                <a:moveTo>
                  <a:pt x="7037" y="10185"/>
                </a:moveTo>
                <a:lnTo>
                  <a:pt x="2135" y="18205"/>
                </a:lnTo>
                <a:lnTo>
                  <a:pt x="0" y="29956"/>
                </a:lnTo>
                <a:lnTo>
                  <a:pt x="2715" y="41527"/>
                </a:lnTo>
                <a:lnTo>
                  <a:pt x="10161" y="51320"/>
                </a:lnTo>
                <a:lnTo>
                  <a:pt x="18173" y="56230"/>
                </a:lnTo>
                <a:lnTo>
                  <a:pt x="29914" y="58362"/>
                </a:lnTo>
                <a:lnTo>
                  <a:pt x="41489" y="55642"/>
                </a:lnTo>
                <a:lnTo>
                  <a:pt x="51296" y="48196"/>
                </a:lnTo>
                <a:lnTo>
                  <a:pt x="56194" y="40173"/>
                </a:lnTo>
                <a:lnTo>
                  <a:pt x="58327" y="28421"/>
                </a:lnTo>
                <a:lnTo>
                  <a:pt x="55610" y="16847"/>
                </a:lnTo>
                <a:lnTo>
                  <a:pt x="48159" y="7048"/>
                </a:lnTo>
                <a:lnTo>
                  <a:pt x="42647" y="2311"/>
                </a:lnTo>
                <a:lnTo>
                  <a:pt x="35878" y="0"/>
                </a:lnTo>
                <a:lnTo>
                  <a:pt x="20956" y="12"/>
                </a:lnTo>
                <a:lnTo>
                  <a:pt x="12790" y="3454"/>
                </a:lnTo>
                <a:lnTo>
                  <a:pt x="7037" y="1018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617571" y="6706225"/>
            <a:ext cx="58011" cy="58188"/>
          </a:xfrm>
          <a:custGeom>
            <a:avLst/>
            <a:gdLst/>
            <a:ahLst/>
            <a:cxnLst/>
            <a:rect l="l" t="t" r="r" b="b"/>
            <a:pathLst>
              <a:path w="58011" h="58188">
                <a:moveTo>
                  <a:pt x="9579" y="7404"/>
                </a:moveTo>
                <a:lnTo>
                  <a:pt x="3703" y="14628"/>
                </a:lnTo>
                <a:lnTo>
                  <a:pt x="0" y="26014"/>
                </a:lnTo>
                <a:lnTo>
                  <a:pt x="1145" y="37881"/>
                </a:lnTo>
                <a:lnTo>
                  <a:pt x="7230" y="48615"/>
                </a:lnTo>
                <a:lnTo>
                  <a:pt x="14445" y="54484"/>
                </a:lnTo>
                <a:lnTo>
                  <a:pt x="25827" y="58188"/>
                </a:lnTo>
                <a:lnTo>
                  <a:pt x="37693" y="57042"/>
                </a:lnTo>
                <a:lnTo>
                  <a:pt x="48428" y="50952"/>
                </a:lnTo>
                <a:lnTo>
                  <a:pt x="54308" y="43723"/>
                </a:lnTo>
                <a:lnTo>
                  <a:pt x="58011" y="32343"/>
                </a:lnTo>
                <a:lnTo>
                  <a:pt x="56862" y="20483"/>
                </a:lnTo>
                <a:lnTo>
                  <a:pt x="50765" y="9753"/>
                </a:lnTo>
                <a:lnTo>
                  <a:pt x="45012" y="3301"/>
                </a:lnTo>
                <a:lnTo>
                  <a:pt x="37036" y="0"/>
                </a:lnTo>
                <a:lnTo>
                  <a:pt x="22089" y="0"/>
                </a:lnTo>
                <a:lnTo>
                  <a:pt x="15154" y="2438"/>
                </a:lnTo>
                <a:lnTo>
                  <a:pt x="9579" y="740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121857" y="6774154"/>
            <a:ext cx="57694" cy="58036"/>
          </a:xfrm>
          <a:custGeom>
            <a:avLst/>
            <a:gdLst/>
            <a:ahLst/>
            <a:cxnLst/>
            <a:rect l="l" t="t" r="r" b="b"/>
            <a:pathLst>
              <a:path w="57694" h="58036">
                <a:moveTo>
                  <a:pt x="12963" y="4711"/>
                </a:moveTo>
                <a:lnTo>
                  <a:pt x="5807" y="11268"/>
                </a:lnTo>
                <a:lnTo>
                  <a:pt x="589" y="21898"/>
                </a:lnTo>
                <a:lnTo>
                  <a:pt x="0" y="33681"/>
                </a:lnTo>
                <a:lnTo>
                  <a:pt x="4365" y="45084"/>
                </a:lnTo>
                <a:lnTo>
                  <a:pt x="10900" y="52225"/>
                </a:lnTo>
                <a:lnTo>
                  <a:pt x="21527" y="57445"/>
                </a:lnTo>
                <a:lnTo>
                  <a:pt x="33316" y="58036"/>
                </a:lnTo>
                <a:lnTo>
                  <a:pt x="44725" y="53670"/>
                </a:lnTo>
                <a:lnTo>
                  <a:pt x="51873" y="47131"/>
                </a:lnTo>
                <a:lnTo>
                  <a:pt x="57098" y="36507"/>
                </a:lnTo>
                <a:lnTo>
                  <a:pt x="57694" y="24722"/>
                </a:lnTo>
                <a:lnTo>
                  <a:pt x="53336" y="13309"/>
                </a:lnTo>
                <a:lnTo>
                  <a:pt x="51752" y="11104"/>
                </a:lnTo>
                <a:lnTo>
                  <a:pt x="41428" y="2850"/>
                </a:lnTo>
                <a:lnTo>
                  <a:pt x="28838" y="0"/>
                </a:lnTo>
                <a:lnTo>
                  <a:pt x="23389" y="0"/>
                </a:lnTo>
                <a:lnTo>
                  <a:pt x="17865" y="1536"/>
                </a:lnTo>
                <a:lnTo>
                  <a:pt x="12963" y="471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56123" y="6779657"/>
            <a:ext cx="57362" cy="57855"/>
          </a:xfrm>
          <a:custGeom>
            <a:avLst/>
            <a:gdLst/>
            <a:ahLst/>
            <a:cxnLst/>
            <a:rect l="l" t="t" r="r" b="b"/>
            <a:pathLst>
              <a:path w="57362" h="57855">
                <a:moveTo>
                  <a:pt x="13374" y="4322"/>
                </a:moveTo>
                <a:lnTo>
                  <a:pt x="3885" y="13766"/>
                </a:lnTo>
                <a:lnTo>
                  <a:pt x="213" y="22718"/>
                </a:lnTo>
                <a:lnTo>
                  <a:pt x="0" y="34564"/>
                </a:lnTo>
                <a:lnTo>
                  <a:pt x="4468" y="45486"/>
                </a:lnTo>
                <a:lnTo>
                  <a:pt x="13270" y="53962"/>
                </a:lnTo>
                <a:lnTo>
                  <a:pt x="22236" y="57648"/>
                </a:lnTo>
                <a:lnTo>
                  <a:pt x="34072" y="57855"/>
                </a:lnTo>
                <a:lnTo>
                  <a:pt x="44988" y="53379"/>
                </a:lnTo>
                <a:lnTo>
                  <a:pt x="53466" y="44577"/>
                </a:lnTo>
                <a:lnTo>
                  <a:pt x="57155" y="35629"/>
                </a:lnTo>
                <a:lnTo>
                  <a:pt x="57362" y="23785"/>
                </a:lnTo>
                <a:lnTo>
                  <a:pt x="52886" y="12862"/>
                </a:lnTo>
                <a:lnTo>
                  <a:pt x="44080" y="4394"/>
                </a:lnTo>
                <a:lnTo>
                  <a:pt x="39280" y="1422"/>
                </a:lnTo>
                <a:lnTo>
                  <a:pt x="33971" y="0"/>
                </a:lnTo>
                <a:lnTo>
                  <a:pt x="28713" y="0"/>
                </a:lnTo>
                <a:lnTo>
                  <a:pt x="25640" y="161"/>
                </a:lnTo>
                <a:lnTo>
                  <a:pt x="13374" y="432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517196" y="6867545"/>
            <a:ext cx="58370" cy="58378"/>
          </a:xfrm>
          <a:custGeom>
            <a:avLst/>
            <a:gdLst/>
            <a:ahLst/>
            <a:cxnLst/>
            <a:rect l="l" t="t" r="r" b="b"/>
            <a:pathLst>
              <a:path w="58370" h="58378">
                <a:moveTo>
                  <a:pt x="1045" y="21501"/>
                </a:moveTo>
                <a:lnTo>
                  <a:pt x="0" y="29541"/>
                </a:lnTo>
                <a:lnTo>
                  <a:pt x="2771" y="41605"/>
                </a:lnTo>
                <a:lnTo>
                  <a:pt x="10222" y="51384"/>
                </a:lnTo>
                <a:lnTo>
                  <a:pt x="21467" y="57327"/>
                </a:lnTo>
                <a:lnTo>
                  <a:pt x="29537" y="58378"/>
                </a:lnTo>
                <a:lnTo>
                  <a:pt x="41605" y="55602"/>
                </a:lnTo>
                <a:lnTo>
                  <a:pt x="51384" y="48152"/>
                </a:lnTo>
                <a:lnTo>
                  <a:pt x="57319" y="36918"/>
                </a:lnTo>
                <a:lnTo>
                  <a:pt x="58370" y="28823"/>
                </a:lnTo>
                <a:lnTo>
                  <a:pt x="55590" y="16766"/>
                </a:lnTo>
                <a:lnTo>
                  <a:pt x="48134" y="6996"/>
                </a:lnTo>
                <a:lnTo>
                  <a:pt x="36885" y="1054"/>
                </a:lnTo>
                <a:lnTo>
                  <a:pt x="34319" y="355"/>
                </a:lnTo>
                <a:lnTo>
                  <a:pt x="31716" y="0"/>
                </a:lnTo>
                <a:lnTo>
                  <a:pt x="29163" y="0"/>
                </a:lnTo>
                <a:lnTo>
                  <a:pt x="18726" y="1949"/>
                </a:lnTo>
                <a:lnTo>
                  <a:pt x="7705" y="9445"/>
                </a:lnTo>
                <a:lnTo>
                  <a:pt x="1045" y="2150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879938" y="6702891"/>
            <a:ext cx="38805" cy="38851"/>
          </a:xfrm>
          <a:custGeom>
            <a:avLst/>
            <a:gdLst/>
            <a:ahLst/>
            <a:cxnLst/>
            <a:rect l="l" t="t" r="r" b="b"/>
            <a:pathLst>
              <a:path w="38805" h="38851">
                <a:moveTo>
                  <a:pt x="100" y="16889"/>
                </a:moveTo>
                <a:lnTo>
                  <a:pt x="0" y="21076"/>
                </a:lnTo>
                <a:lnTo>
                  <a:pt x="5226" y="32794"/>
                </a:lnTo>
                <a:lnTo>
                  <a:pt x="16813" y="38745"/>
                </a:lnTo>
                <a:lnTo>
                  <a:pt x="21043" y="38851"/>
                </a:lnTo>
                <a:lnTo>
                  <a:pt x="32758" y="33627"/>
                </a:lnTo>
                <a:lnTo>
                  <a:pt x="38695" y="22045"/>
                </a:lnTo>
                <a:lnTo>
                  <a:pt x="38805" y="17820"/>
                </a:lnTo>
                <a:lnTo>
                  <a:pt x="33582" y="6126"/>
                </a:lnTo>
                <a:lnTo>
                  <a:pt x="21995" y="188"/>
                </a:lnTo>
                <a:lnTo>
                  <a:pt x="19118" y="0"/>
                </a:lnTo>
                <a:lnTo>
                  <a:pt x="6541" y="4863"/>
                </a:lnTo>
                <a:lnTo>
                  <a:pt x="100" y="168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816130" y="6703530"/>
            <a:ext cx="38469" cy="38670"/>
          </a:xfrm>
          <a:custGeom>
            <a:avLst/>
            <a:gdLst/>
            <a:ahLst/>
            <a:cxnLst/>
            <a:rect l="l" t="t" r="r" b="b"/>
            <a:pathLst>
              <a:path w="38468" h="38671">
                <a:moveTo>
                  <a:pt x="16294" y="215"/>
                </a:moveTo>
                <a:lnTo>
                  <a:pt x="12039" y="1368"/>
                </a:lnTo>
                <a:lnTo>
                  <a:pt x="2412" y="9682"/>
                </a:lnTo>
                <a:lnTo>
                  <a:pt x="0" y="22390"/>
                </a:lnTo>
                <a:lnTo>
                  <a:pt x="1172" y="26677"/>
                </a:lnTo>
                <a:lnTo>
                  <a:pt x="9495" y="36285"/>
                </a:lnTo>
                <a:lnTo>
                  <a:pt x="22186" y="38671"/>
                </a:lnTo>
                <a:lnTo>
                  <a:pt x="26454" y="37514"/>
                </a:lnTo>
                <a:lnTo>
                  <a:pt x="36074" y="29206"/>
                </a:lnTo>
                <a:lnTo>
                  <a:pt x="38468" y="16509"/>
                </a:lnTo>
                <a:lnTo>
                  <a:pt x="37007" y="6883"/>
                </a:lnTo>
                <a:lnTo>
                  <a:pt x="28714" y="0"/>
                </a:lnTo>
                <a:lnTo>
                  <a:pt x="19265" y="0"/>
                </a:lnTo>
                <a:lnTo>
                  <a:pt x="16294" y="21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41511" y="6720393"/>
            <a:ext cx="38728" cy="38826"/>
          </a:xfrm>
          <a:custGeom>
            <a:avLst/>
            <a:gdLst/>
            <a:ahLst/>
            <a:cxnLst/>
            <a:rect l="l" t="t" r="r" b="b"/>
            <a:pathLst>
              <a:path w="38727" h="38826">
                <a:moveTo>
                  <a:pt x="1596" y="11506"/>
                </a:moveTo>
                <a:lnTo>
                  <a:pt x="0" y="17469"/>
                </a:lnTo>
                <a:lnTo>
                  <a:pt x="2430" y="29063"/>
                </a:lnTo>
                <a:lnTo>
                  <a:pt x="11388" y="37211"/>
                </a:lnTo>
                <a:lnTo>
                  <a:pt x="17394" y="38826"/>
                </a:lnTo>
                <a:lnTo>
                  <a:pt x="28966" y="36383"/>
                </a:lnTo>
                <a:lnTo>
                  <a:pt x="37118" y="27444"/>
                </a:lnTo>
                <a:lnTo>
                  <a:pt x="38727" y="21445"/>
                </a:lnTo>
                <a:lnTo>
                  <a:pt x="36288" y="9860"/>
                </a:lnTo>
                <a:lnTo>
                  <a:pt x="27339" y="1727"/>
                </a:lnTo>
                <a:lnTo>
                  <a:pt x="24736" y="558"/>
                </a:lnTo>
                <a:lnTo>
                  <a:pt x="22005" y="0"/>
                </a:lnTo>
                <a:lnTo>
                  <a:pt x="11947" y="0"/>
                </a:lnTo>
                <a:lnTo>
                  <a:pt x="4848" y="4279"/>
                </a:lnTo>
                <a:lnTo>
                  <a:pt x="1596" y="115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755084" y="6722203"/>
            <a:ext cx="38231" cy="38587"/>
          </a:xfrm>
          <a:custGeom>
            <a:avLst/>
            <a:gdLst/>
            <a:ahLst/>
            <a:cxnLst/>
            <a:rect l="l" t="t" r="r" b="b"/>
            <a:pathLst>
              <a:path w="38230" h="38587">
                <a:moveTo>
                  <a:pt x="10814" y="1879"/>
                </a:moveTo>
                <a:lnTo>
                  <a:pt x="5633" y="5441"/>
                </a:lnTo>
                <a:lnTo>
                  <a:pt x="0" y="15817"/>
                </a:lnTo>
                <a:lnTo>
                  <a:pt x="1504" y="27800"/>
                </a:lnTo>
                <a:lnTo>
                  <a:pt x="5071" y="32964"/>
                </a:lnTo>
                <a:lnTo>
                  <a:pt x="15460" y="38587"/>
                </a:lnTo>
                <a:lnTo>
                  <a:pt x="27425" y="37071"/>
                </a:lnTo>
                <a:lnTo>
                  <a:pt x="32603" y="33505"/>
                </a:lnTo>
                <a:lnTo>
                  <a:pt x="38230" y="23129"/>
                </a:lnTo>
                <a:lnTo>
                  <a:pt x="36709" y="11163"/>
                </a:lnTo>
                <a:lnTo>
                  <a:pt x="33381" y="4140"/>
                </a:lnTo>
                <a:lnTo>
                  <a:pt x="26396" y="0"/>
                </a:lnTo>
                <a:lnTo>
                  <a:pt x="16325" y="0"/>
                </a:lnTo>
                <a:lnTo>
                  <a:pt x="13493" y="609"/>
                </a:lnTo>
                <a:lnTo>
                  <a:pt x="10814" y="187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01510" y="6757558"/>
            <a:ext cx="38725" cy="38821"/>
          </a:xfrm>
          <a:custGeom>
            <a:avLst/>
            <a:gdLst/>
            <a:ahLst/>
            <a:cxnLst/>
            <a:rect l="l" t="t" r="r" b="b"/>
            <a:pathLst>
              <a:path w="38725" h="38821">
                <a:moveTo>
                  <a:pt x="6413" y="4927"/>
                </a:moveTo>
                <a:lnTo>
                  <a:pt x="2489" y="9754"/>
                </a:lnTo>
                <a:lnTo>
                  <a:pt x="0" y="21330"/>
                </a:lnTo>
                <a:lnTo>
                  <a:pt x="4851" y="32410"/>
                </a:lnTo>
                <a:lnTo>
                  <a:pt x="9655" y="36328"/>
                </a:lnTo>
                <a:lnTo>
                  <a:pt x="21224" y="38821"/>
                </a:lnTo>
                <a:lnTo>
                  <a:pt x="32308" y="33959"/>
                </a:lnTo>
                <a:lnTo>
                  <a:pt x="36221" y="29168"/>
                </a:lnTo>
                <a:lnTo>
                  <a:pt x="38725" y="17594"/>
                </a:lnTo>
                <a:lnTo>
                  <a:pt x="33883" y="6502"/>
                </a:lnTo>
                <a:lnTo>
                  <a:pt x="30048" y="2197"/>
                </a:lnTo>
                <a:lnTo>
                  <a:pt x="24714" y="0"/>
                </a:lnTo>
                <a:lnTo>
                  <a:pt x="14744" y="0"/>
                </a:lnTo>
                <a:lnTo>
                  <a:pt x="10121" y="1625"/>
                </a:lnTo>
                <a:lnTo>
                  <a:pt x="6413" y="4927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037572" y="6802867"/>
            <a:ext cx="38854" cy="38883"/>
          </a:xfrm>
          <a:custGeom>
            <a:avLst/>
            <a:gdLst/>
            <a:ahLst/>
            <a:cxnLst/>
            <a:rect l="l" t="t" r="r" b="b"/>
            <a:pathLst>
              <a:path w="38854" h="38884">
                <a:moveTo>
                  <a:pt x="8827" y="3124"/>
                </a:moveTo>
                <a:lnTo>
                  <a:pt x="4080" y="7481"/>
                </a:lnTo>
                <a:lnTo>
                  <a:pt x="0" y="18462"/>
                </a:lnTo>
                <a:lnTo>
                  <a:pt x="3099" y="30035"/>
                </a:lnTo>
                <a:lnTo>
                  <a:pt x="7478" y="34804"/>
                </a:lnTo>
                <a:lnTo>
                  <a:pt x="18466" y="38884"/>
                </a:lnTo>
                <a:lnTo>
                  <a:pt x="30011" y="35775"/>
                </a:lnTo>
                <a:lnTo>
                  <a:pt x="34777" y="31401"/>
                </a:lnTo>
                <a:lnTo>
                  <a:pt x="38854" y="20418"/>
                </a:lnTo>
                <a:lnTo>
                  <a:pt x="35751" y="8851"/>
                </a:lnTo>
                <a:lnTo>
                  <a:pt x="32017" y="3111"/>
                </a:lnTo>
                <a:lnTo>
                  <a:pt x="25769" y="0"/>
                </a:lnTo>
                <a:lnTo>
                  <a:pt x="15774" y="0"/>
                </a:lnTo>
                <a:lnTo>
                  <a:pt x="12078" y="1015"/>
                </a:lnTo>
                <a:lnTo>
                  <a:pt x="8827" y="312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065079" y="6860954"/>
            <a:ext cx="37325" cy="38125"/>
          </a:xfrm>
          <a:custGeom>
            <a:avLst/>
            <a:gdLst/>
            <a:ahLst/>
            <a:cxnLst/>
            <a:rect l="l" t="t" r="r" b="b"/>
            <a:pathLst>
              <a:path w="37325" h="38125">
                <a:moveTo>
                  <a:pt x="13169" y="800"/>
                </a:moveTo>
                <a:lnTo>
                  <a:pt x="8114" y="3115"/>
                </a:lnTo>
                <a:lnTo>
                  <a:pt x="470" y="12577"/>
                </a:lnTo>
                <a:lnTo>
                  <a:pt x="0" y="24968"/>
                </a:lnTo>
                <a:lnTo>
                  <a:pt x="2311" y="30022"/>
                </a:lnTo>
                <a:lnTo>
                  <a:pt x="11775" y="37665"/>
                </a:lnTo>
                <a:lnTo>
                  <a:pt x="24155" y="38125"/>
                </a:lnTo>
                <a:lnTo>
                  <a:pt x="29220" y="35812"/>
                </a:lnTo>
                <a:lnTo>
                  <a:pt x="36865" y="26357"/>
                </a:lnTo>
                <a:lnTo>
                  <a:pt x="37325" y="13970"/>
                </a:lnTo>
                <a:lnTo>
                  <a:pt x="34823" y="5486"/>
                </a:lnTo>
                <a:lnTo>
                  <a:pt x="27076" y="0"/>
                </a:lnTo>
                <a:lnTo>
                  <a:pt x="16865" y="0"/>
                </a:lnTo>
                <a:lnTo>
                  <a:pt x="13169" y="80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634605" y="6865109"/>
            <a:ext cx="38918" cy="38925"/>
          </a:xfrm>
          <a:custGeom>
            <a:avLst/>
            <a:gdLst/>
            <a:ahLst/>
            <a:cxnLst/>
            <a:rect l="l" t="t" r="r" b="b"/>
            <a:pathLst>
              <a:path w="38917" h="38925">
                <a:moveTo>
                  <a:pt x="695" y="14338"/>
                </a:moveTo>
                <a:lnTo>
                  <a:pt x="0" y="19712"/>
                </a:lnTo>
                <a:lnTo>
                  <a:pt x="3993" y="31261"/>
                </a:lnTo>
                <a:lnTo>
                  <a:pt x="14335" y="38227"/>
                </a:lnTo>
                <a:lnTo>
                  <a:pt x="19692" y="38925"/>
                </a:lnTo>
                <a:lnTo>
                  <a:pt x="31250" y="34954"/>
                </a:lnTo>
                <a:lnTo>
                  <a:pt x="38224" y="24612"/>
                </a:lnTo>
                <a:lnTo>
                  <a:pt x="38917" y="19245"/>
                </a:lnTo>
                <a:lnTo>
                  <a:pt x="34939" y="7687"/>
                </a:lnTo>
                <a:lnTo>
                  <a:pt x="24597" y="711"/>
                </a:lnTo>
                <a:lnTo>
                  <a:pt x="22895" y="241"/>
                </a:lnTo>
                <a:lnTo>
                  <a:pt x="19453" y="0"/>
                </a:lnTo>
                <a:lnTo>
                  <a:pt x="10906" y="0"/>
                </a:lnTo>
                <a:lnTo>
                  <a:pt x="3070" y="5689"/>
                </a:lnTo>
                <a:lnTo>
                  <a:pt x="695" y="1433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875296" y="6760045"/>
            <a:ext cx="26328" cy="25539"/>
          </a:xfrm>
          <a:custGeom>
            <a:avLst/>
            <a:gdLst/>
            <a:ahLst/>
            <a:cxnLst/>
            <a:rect l="l" t="t" r="r" b="b"/>
            <a:pathLst>
              <a:path w="26327" h="25539">
                <a:moveTo>
                  <a:pt x="901" y="10731"/>
                </a:moveTo>
                <a:lnTo>
                  <a:pt x="0" y="17500"/>
                </a:lnTo>
                <a:lnTo>
                  <a:pt x="4749" y="23723"/>
                </a:lnTo>
                <a:lnTo>
                  <a:pt x="11531" y="24637"/>
                </a:lnTo>
                <a:lnTo>
                  <a:pt x="18300" y="25539"/>
                </a:lnTo>
                <a:lnTo>
                  <a:pt x="24561" y="20777"/>
                </a:lnTo>
                <a:lnTo>
                  <a:pt x="25476" y="14008"/>
                </a:lnTo>
                <a:lnTo>
                  <a:pt x="26327" y="7238"/>
                </a:lnTo>
                <a:lnTo>
                  <a:pt x="21615" y="1003"/>
                </a:lnTo>
                <a:lnTo>
                  <a:pt x="14833" y="114"/>
                </a:lnTo>
                <a:lnTo>
                  <a:pt x="7073" y="0"/>
                </a:lnTo>
                <a:lnTo>
                  <a:pt x="1727" y="4533"/>
                </a:lnTo>
                <a:lnTo>
                  <a:pt x="901" y="107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834524" y="6760429"/>
            <a:ext cx="26530" cy="25641"/>
          </a:xfrm>
          <a:custGeom>
            <a:avLst/>
            <a:gdLst/>
            <a:ahLst/>
            <a:cxnLst/>
            <a:rect l="l" t="t" r="r" b="b"/>
            <a:pathLst>
              <a:path w="26530" h="25641">
                <a:moveTo>
                  <a:pt x="11391" y="139"/>
                </a:moveTo>
                <a:lnTo>
                  <a:pt x="4635" y="1193"/>
                </a:lnTo>
                <a:lnTo>
                  <a:pt x="0" y="7505"/>
                </a:lnTo>
                <a:lnTo>
                  <a:pt x="1041" y="14249"/>
                </a:lnTo>
                <a:lnTo>
                  <a:pt x="2082" y="21005"/>
                </a:lnTo>
                <a:lnTo>
                  <a:pt x="8407" y="25641"/>
                </a:lnTo>
                <a:lnTo>
                  <a:pt x="15151" y="24612"/>
                </a:lnTo>
                <a:lnTo>
                  <a:pt x="21907" y="23583"/>
                </a:lnTo>
                <a:lnTo>
                  <a:pt x="26530" y="17259"/>
                </a:lnTo>
                <a:lnTo>
                  <a:pt x="25501" y="10515"/>
                </a:lnTo>
                <a:lnTo>
                  <a:pt x="24561" y="4381"/>
                </a:lnTo>
                <a:lnTo>
                  <a:pt x="19291" y="0"/>
                </a:lnTo>
                <a:lnTo>
                  <a:pt x="13296" y="0"/>
                </a:lnTo>
                <a:lnTo>
                  <a:pt x="11391" y="13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913531" y="6771169"/>
            <a:ext cx="28168" cy="26466"/>
          </a:xfrm>
          <a:custGeom>
            <a:avLst/>
            <a:gdLst/>
            <a:ahLst/>
            <a:cxnLst/>
            <a:rect l="l" t="t" r="r" b="b"/>
            <a:pathLst>
              <a:path w="28168" h="26466">
                <a:moveTo>
                  <a:pt x="2794" y="7302"/>
                </a:moveTo>
                <a:lnTo>
                  <a:pt x="0" y="13550"/>
                </a:lnTo>
                <a:lnTo>
                  <a:pt x="2781" y="20866"/>
                </a:lnTo>
                <a:lnTo>
                  <a:pt x="9004" y="23660"/>
                </a:lnTo>
                <a:lnTo>
                  <a:pt x="15240" y="26466"/>
                </a:lnTo>
                <a:lnTo>
                  <a:pt x="22567" y="23685"/>
                </a:lnTo>
                <a:lnTo>
                  <a:pt x="25374" y="17449"/>
                </a:lnTo>
                <a:lnTo>
                  <a:pt x="28168" y="11214"/>
                </a:lnTo>
                <a:lnTo>
                  <a:pt x="25387" y="3886"/>
                </a:lnTo>
                <a:lnTo>
                  <a:pt x="19164" y="1104"/>
                </a:lnTo>
                <a:lnTo>
                  <a:pt x="17500" y="355"/>
                </a:lnTo>
                <a:lnTo>
                  <a:pt x="14071" y="0"/>
                </a:lnTo>
                <a:lnTo>
                  <a:pt x="9347" y="0"/>
                </a:lnTo>
                <a:lnTo>
                  <a:pt x="4851" y="2717"/>
                </a:lnTo>
                <a:lnTo>
                  <a:pt x="2794" y="730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761193" y="6794796"/>
            <a:ext cx="27571" cy="26162"/>
          </a:xfrm>
          <a:custGeom>
            <a:avLst/>
            <a:gdLst/>
            <a:ahLst/>
            <a:cxnLst/>
            <a:rect l="l" t="t" r="r" b="b"/>
            <a:pathLst>
              <a:path w="27571" h="26161">
                <a:moveTo>
                  <a:pt x="5537" y="3149"/>
                </a:moveTo>
                <a:lnTo>
                  <a:pt x="431" y="7683"/>
                </a:lnTo>
                <a:lnTo>
                  <a:pt x="0" y="15519"/>
                </a:lnTo>
                <a:lnTo>
                  <a:pt x="4533" y="20624"/>
                </a:lnTo>
                <a:lnTo>
                  <a:pt x="9093" y="25704"/>
                </a:lnTo>
                <a:lnTo>
                  <a:pt x="16916" y="26161"/>
                </a:lnTo>
                <a:lnTo>
                  <a:pt x="22009" y="21615"/>
                </a:lnTo>
                <a:lnTo>
                  <a:pt x="27127" y="17056"/>
                </a:lnTo>
                <a:lnTo>
                  <a:pt x="27571" y="9245"/>
                </a:lnTo>
                <a:lnTo>
                  <a:pt x="22999" y="4152"/>
                </a:lnTo>
                <a:lnTo>
                  <a:pt x="20561" y="1396"/>
                </a:lnTo>
                <a:lnTo>
                  <a:pt x="17170" y="0"/>
                </a:lnTo>
                <a:lnTo>
                  <a:pt x="10833" y="0"/>
                </a:lnTo>
                <a:lnTo>
                  <a:pt x="7899" y="1028"/>
                </a:lnTo>
                <a:lnTo>
                  <a:pt x="5537" y="31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974634" y="6823611"/>
            <a:ext cx="28207" cy="26479"/>
          </a:xfrm>
          <a:custGeom>
            <a:avLst/>
            <a:gdLst/>
            <a:ahLst/>
            <a:cxnLst/>
            <a:rect l="l" t="t" r="r" b="b"/>
            <a:pathLst>
              <a:path w="28206" h="26479">
                <a:moveTo>
                  <a:pt x="7391" y="1993"/>
                </a:moveTo>
                <a:lnTo>
                  <a:pt x="1663" y="5702"/>
                </a:lnTo>
                <a:lnTo>
                  <a:pt x="0" y="13385"/>
                </a:lnTo>
                <a:lnTo>
                  <a:pt x="3733" y="19113"/>
                </a:lnTo>
                <a:lnTo>
                  <a:pt x="7467" y="24841"/>
                </a:lnTo>
                <a:lnTo>
                  <a:pt x="15112" y="26479"/>
                </a:lnTo>
                <a:lnTo>
                  <a:pt x="20840" y="22758"/>
                </a:lnTo>
                <a:lnTo>
                  <a:pt x="26568" y="19050"/>
                </a:lnTo>
                <a:lnTo>
                  <a:pt x="28206" y="11379"/>
                </a:lnTo>
                <a:lnTo>
                  <a:pt x="24485" y="5638"/>
                </a:lnTo>
                <a:lnTo>
                  <a:pt x="22123" y="1993"/>
                </a:lnTo>
                <a:lnTo>
                  <a:pt x="18173" y="0"/>
                </a:lnTo>
                <a:lnTo>
                  <a:pt x="11785" y="0"/>
                </a:lnTo>
                <a:lnTo>
                  <a:pt x="7391" y="199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734667" y="6825924"/>
            <a:ext cx="28219" cy="26492"/>
          </a:xfrm>
          <a:custGeom>
            <a:avLst/>
            <a:gdLst/>
            <a:ahLst/>
            <a:cxnLst/>
            <a:rect l="l" t="t" r="r" b="b"/>
            <a:pathLst>
              <a:path w="28219" h="26492">
                <a:moveTo>
                  <a:pt x="3606" y="5842"/>
                </a:moveTo>
                <a:lnTo>
                  <a:pt x="0" y="11645"/>
                </a:lnTo>
                <a:lnTo>
                  <a:pt x="1777" y="19278"/>
                </a:lnTo>
                <a:lnTo>
                  <a:pt x="7581" y="22910"/>
                </a:lnTo>
                <a:lnTo>
                  <a:pt x="13385" y="26492"/>
                </a:lnTo>
                <a:lnTo>
                  <a:pt x="21018" y="24714"/>
                </a:lnTo>
                <a:lnTo>
                  <a:pt x="24625" y="18910"/>
                </a:lnTo>
                <a:lnTo>
                  <a:pt x="28219" y="13106"/>
                </a:lnTo>
                <a:lnTo>
                  <a:pt x="26454" y="5499"/>
                </a:lnTo>
                <a:lnTo>
                  <a:pt x="20650" y="1866"/>
                </a:lnTo>
                <a:lnTo>
                  <a:pt x="18618" y="622"/>
                </a:lnTo>
                <a:lnTo>
                  <a:pt x="14122" y="0"/>
                </a:lnTo>
                <a:lnTo>
                  <a:pt x="9994" y="0"/>
                </a:lnTo>
                <a:lnTo>
                  <a:pt x="5943" y="2095"/>
                </a:lnTo>
                <a:lnTo>
                  <a:pt x="3606" y="584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991976" y="6860561"/>
            <a:ext cx="27585" cy="26186"/>
          </a:xfrm>
          <a:custGeom>
            <a:avLst/>
            <a:gdLst/>
            <a:ahLst/>
            <a:cxnLst/>
            <a:rect l="l" t="t" r="r" b="b"/>
            <a:pathLst>
              <a:path w="27584" h="26187">
                <a:moveTo>
                  <a:pt x="10274" y="520"/>
                </a:moveTo>
                <a:lnTo>
                  <a:pt x="3733" y="2451"/>
                </a:lnTo>
                <a:lnTo>
                  <a:pt x="0" y="9321"/>
                </a:lnTo>
                <a:lnTo>
                  <a:pt x="1930" y="15887"/>
                </a:lnTo>
                <a:lnTo>
                  <a:pt x="3860" y="22440"/>
                </a:lnTo>
                <a:lnTo>
                  <a:pt x="10731" y="26187"/>
                </a:lnTo>
                <a:lnTo>
                  <a:pt x="17310" y="24257"/>
                </a:lnTo>
                <a:lnTo>
                  <a:pt x="23825" y="22326"/>
                </a:lnTo>
                <a:lnTo>
                  <a:pt x="27584" y="15430"/>
                </a:lnTo>
                <a:lnTo>
                  <a:pt x="25641" y="8877"/>
                </a:lnTo>
                <a:lnTo>
                  <a:pt x="24066" y="3492"/>
                </a:lnTo>
                <a:lnTo>
                  <a:pt x="19138" y="0"/>
                </a:lnTo>
                <a:lnTo>
                  <a:pt x="13792" y="0"/>
                </a:lnTo>
                <a:lnTo>
                  <a:pt x="10274" y="52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718741" y="6863198"/>
            <a:ext cx="27482" cy="26122"/>
          </a:xfrm>
          <a:custGeom>
            <a:avLst/>
            <a:gdLst/>
            <a:ahLst/>
            <a:cxnLst/>
            <a:rect l="l" t="t" r="r" b="b"/>
            <a:pathLst>
              <a:path w="27482" h="26123">
                <a:moveTo>
                  <a:pt x="1816" y="9118"/>
                </a:moveTo>
                <a:lnTo>
                  <a:pt x="0" y="15709"/>
                </a:lnTo>
                <a:lnTo>
                  <a:pt x="3886" y="22517"/>
                </a:lnTo>
                <a:lnTo>
                  <a:pt x="10477" y="24333"/>
                </a:lnTo>
                <a:lnTo>
                  <a:pt x="17056" y="26123"/>
                </a:lnTo>
                <a:lnTo>
                  <a:pt x="23875" y="22250"/>
                </a:lnTo>
                <a:lnTo>
                  <a:pt x="25679" y="15671"/>
                </a:lnTo>
                <a:lnTo>
                  <a:pt x="27482" y="9067"/>
                </a:lnTo>
                <a:lnTo>
                  <a:pt x="23609" y="2260"/>
                </a:lnTo>
                <a:lnTo>
                  <a:pt x="17005" y="444"/>
                </a:lnTo>
                <a:lnTo>
                  <a:pt x="13741" y="0"/>
                </a:lnTo>
                <a:lnTo>
                  <a:pt x="8305" y="0"/>
                </a:lnTo>
                <a:lnTo>
                  <a:pt x="3327" y="3619"/>
                </a:lnTo>
                <a:lnTo>
                  <a:pt x="1816" y="911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161984" y="6861309"/>
            <a:ext cx="57723" cy="58043"/>
          </a:xfrm>
          <a:custGeom>
            <a:avLst/>
            <a:gdLst/>
            <a:ahLst/>
            <a:cxnLst/>
            <a:rect l="l" t="t" r="r" b="b"/>
            <a:pathLst>
              <a:path w="57723" h="58043">
                <a:moveTo>
                  <a:pt x="20615" y="1206"/>
                </a:moveTo>
                <a:lnTo>
                  <a:pt x="13050" y="4659"/>
                </a:lnTo>
                <a:lnTo>
                  <a:pt x="4342" y="13371"/>
                </a:lnTo>
                <a:lnTo>
                  <a:pt x="0" y="24817"/>
                </a:lnTo>
                <a:lnTo>
                  <a:pt x="854" y="37452"/>
                </a:lnTo>
                <a:lnTo>
                  <a:pt x="4323" y="45009"/>
                </a:lnTo>
                <a:lnTo>
                  <a:pt x="13042" y="53705"/>
                </a:lnTo>
                <a:lnTo>
                  <a:pt x="24487" y="58043"/>
                </a:lnTo>
                <a:lnTo>
                  <a:pt x="37125" y="57188"/>
                </a:lnTo>
                <a:lnTo>
                  <a:pt x="44697" y="53715"/>
                </a:lnTo>
                <a:lnTo>
                  <a:pt x="53391" y="45002"/>
                </a:lnTo>
                <a:lnTo>
                  <a:pt x="57723" y="33567"/>
                </a:lnTo>
                <a:lnTo>
                  <a:pt x="56848" y="20942"/>
                </a:lnTo>
                <a:lnTo>
                  <a:pt x="52142" y="11596"/>
                </a:lnTo>
                <a:lnTo>
                  <a:pt x="41880" y="3078"/>
                </a:lnTo>
                <a:lnTo>
                  <a:pt x="28857" y="0"/>
                </a:lnTo>
                <a:lnTo>
                  <a:pt x="26127" y="0"/>
                </a:lnTo>
                <a:lnTo>
                  <a:pt x="23346" y="393"/>
                </a:lnTo>
                <a:lnTo>
                  <a:pt x="20615" y="12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291431" y="7006394"/>
            <a:ext cx="68046" cy="272237"/>
          </a:xfrm>
          <a:custGeom>
            <a:avLst/>
            <a:gdLst/>
            <a:ahLst/>
            <a:cxnLst/>
            <a:rect l="l" t="t" r="r" b="b"/>
            <a:pathLst>
              <a:path w="68046" h="272237">
                <a:moveTo>
                  <a:pt x="0" y="0"/>
                </a:moveTo>
                <a:lnTo>
                  <a:pt x="0" y="272237"/>
                </a:lnTo>
                <a:lnTo>
                  <a:pt x="68046" y="272237"/>
                </a:lnTo>
                <a:lnTo>
                  <a:pt x="68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673799" y="71425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372811" y="7006399"/>
            <a:ext cx="420280" cy="272249"/>
          </a:xfrm>
          <a:custGeom>
            <a:avLst/>
            <a:gdLst/>
            <a:ahLst/>
            <a:cxnLst/>
            <a:rect l="l" t="t" r="r" b="b"/>
            <a:pathLst>
              <a:path w="420281" h="272249">
                <a:moveTo>
                  <a:pt x="96378" y="266379"/>
                </a:moveTo>
                <a:lnTo>
                  <a:pt x="109136" y="269596"/>
                </a:lnTo>
                <a:lnTo>
                  <a:pt x="122326" y="271575"/>
                </a:lnTo>
                <a:lnTo>
                  <a:pt x="135877" y="272249"/>
                </a:lnTo>
                <a:lnTo>
                  <a:pt x="420281" y="272249"/>
                </a:lnTo>
                <a:lnTo>
                  <a:pt x="420281" y="204152"/>
                </a:lnTo>
                <a:lnTo>
                  <a:pt x="134717" y="204141"/>
                </a:lnTo>
                <a:lnTo>
                  <a:pt x="121381" y="202603"/>
                </a:lnTo>
                <a:lnTo>
                  <a:pt x="109009" y="198626"/>
                </a:lnTo>
                <a:lnTo>
                  <a:pt x="97806" y="192437"/>
                </a:lnTo>
                <a:lnTo>
                  <a:pt x="87972" y="184264"/>
                </a:lnTo>
                <a:lnTo>
                  <a:pt x="79101" y="173329"/>
                </a:lnTo>
                <a:lnTo>
                  <a:pt x="73132" y="162006"/>
                </a:lnTo>
                <a:lnTo>
                  <a:pt x="69370" y="149534"/>
                </a:lnTo>
                <a:lnTo>
                  <a:pt x="68046" y="136105"/>
                </a:lnTo>
                <a:lnTo>
                  <a:pt x="68063" y="134675"/>
                </a:lnTo>
                <a:lnTo>
                  <a:pt x="69651" y="121344"/>
                </a:lnTo>
                <a:lnTo>
                  <a:pt x="73653" y="108978"/>
                </a:lnTo>
                <a:lnTo>
                  <a:pt x="79837" y="97778"/>
                </a:lnTo>
                <a:lnTo>
                  <a:pt x="87972" y="87947"/>
                </a:lnTo>
                <a:lnTo>
                  <a:pt x="98731" y="79166"/>
                </a:lnTo>
                <a:lnTo>
                  <a:pt x="110044" y="73154"/>
                </a:lnTo>
                <a:lnTo>
                  <a:pt x="122506" y="69368"/>
                </a:lnTo>
                <a:lnTo>
                  <a:pt x="135915" y="68046"/>
                </a:lnTo>
                <a:lnTo>
                  <a:pt x="339813" y="68072"/>
                </a:lnTo>
                <a:lnTo>
                  <a:pt x="343852" y="69913"/>
                </a:lnTo>
                <a:lnTo>
                  <a:pt x="347052" y="73025"/>
                </a:lnTo>
                <a:lnTo>
                  <a:pt x="350164" y="76212"/>
                </a:lnTo>
                <a:lnTo>
                  <a:pt x="351993" y="80238"/>
                </a:lnTo>
                <a:lnTo>
                  <a:pt x="351993" y="89852"/>
                </a:lnTo>
                <a:lnTo>
                  <a:pt x="343852" y="100215"/>
                </a:lnTo>
                <a:lnTo>
                  <a:pt x="129133" y="102082"/>
                </a:lnTo>
                <a:lnTo>
                  <a:pt x="117946" y="103963"/>
                </a:lnTo>
                <a:lnTo>
                  <a:pt x="98055" y="122193"/>
                </a:lnTo>
                <a:lnTo>
                  <a:pt x="95084" y="136105"/>
                </a:lnTo>
                <a:lnTo>
                  <a:pt x="104058" y="159131"/>
                </a:lnTo>
                <a:lnTo>
                  <a:pt x="129133" y="170129"/>
                </a:lnTo>
                <a:lnTo>
                  <a:pt x="336728" y="170112"/>
                </a:lnTo>
                <a:lnTo>
                  <a:pt x="362820" y="165467"/>
                </a:lnTo>
                <a:lnTo>
                  <a:pt x="385542" y="153518"/>
                </a:lnTo>
                <a:lnTo>
                  <a:pt x="396318" y="144060"/>
                </a:lnTo>
                <a:lnTo>
                  <a:pt x="411030" y="123294"/>
                </a:lnTo>
                <a:lnTo>
                  <a:pt x="419032" y="98493"/>
                </a:lnTo>
                <a:lnTo>
                  <a:pt x="420090" y="85051"/>
                </a:lnTo>
                <a:lnTo>
                  <a:pt x="420073" y="83299"/>
                </a:lnTo>
                <a:lnTo>
                  <a:pt x="415419" y="57230"/>
                </a:lnTo>
                <a:lnTo>
                  <a:pt x="403456" y="34516"/>
                </a:lnTo>
                <a:lnTo>
                  <a:pt x="394020" y="23767"/>
                </a:lnTo>
                <a:lnTo>
                  <a:pt x="373257" y="9049"/>
                </a:lnTo>
                <a:lnTo>
                  <a:pt x="348449" y="1056"/>
                </a:lnTo>
                <a:lnTo>
                  <a:pt x="335013" y="0"/>
                </a:lnTo>
                <a:lnTo>
                  <a:pt x="133226" y="25"/>
                </a:lnTo>
                <a:lnTo>
                  <a:pt x="106632" y="3171"/>
                </a:lnTo>
                <a:lnTo>
                  <a:pt x="81819" y="11212"/>
                </a:lnTo>
                <a:lnTo>
                  <a:pt x="59346" y="23625"/>
                </a:lnTo>
                <a:lnTo>
                  <a:pt x="39776" y="39890"/>
                </a:lnTo>
                <a:lnTo>
                  <a:pt x="29622" y="51254"/>
                </a:lnTo>
                <a:lnTo>
                  <a:pt x="15646" y="72642"/>
                </a:lnTo>
                <a:lnTo>
                  <a:pt x="5818" y="96594"/>
                </a:lnTo>
                <a:lnTo>
                  <a:pt x="662" y="122550"/>
                </a:lnTo>
                <a:lnTo>
                  <a:pt x="0" y="136105"/>
                </a:lnTo>
                <a:lnTo>
                  <a:pt x="25" y="138845"/>
                </a:lnTo>
                <a:lnTo>
                  <a:pt x="3165" y="165439"/>
                </a:lnTo>
                <a:lnTo>
                  <a:pt x="11187" y="190260"/>
                </a:lnTo>
                <a:lnTo>
                  <a:pt x="23565" y="212745"/>
                </a:lnTo>
                <a:lnTo>
                  <a:pt x="39776" y="232333"/>
                </a:lnTo>
                <a:lnTo>
                  <a:pt x="51071" y="242467"/>
                </a:lnTo>
                <a:lnTo>
                  <a:pt x="72438" y="256499"/>
                </a:lnTo>
                <a:lnTo>
                  <a:pt x="84122" y="261992"/>
                </a:lnTo>
                <a:lnTo>
                  <a:pt x="96378" y="26637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829766" y="7006399"/>
            <a:ext cx="420256" cy="272249"/>
          </a:xfrm>
          <a:custGeom>
            <a:avLst/>
            <a:gdLst/>
            <a:ahLst/>
            <a:cxnLst/>
            <a:rect l="l" t="t" r="r" b="b"/>
            <a:pathLst>
              <a:path w="420255" h="272249">
                <a:moveTo>
                  <a:pt x="68086" y="137518"/>
                </a:moveTo>
                <a:lnTo>
                  <a:pt x="69383" y="122683"/>
                </a:lnTo>
                <a:lnTo>
                  <a:pt x="73141" y="110206"/>
                </a:lnTo>
                <a:lnTo>
                  <a:pt x="79105" y="98874"/>
                </a:lnTo>
                <a:lnTo>
                  <a:pt x="87035" y="88885"/>
                </a:lnTo>
                <a:lnTo>
                  <a:pt x="97789" y="79795"/>
                </a:lnTo>
                <a:lnTo>
                  <a:pt x="108987" y="73606"/>
                </a:lnTo>
                <a:lnTo>
                  <a:pt x="121350" y="69619"/>
                </a:lnTo>
                <a:lnTo>
                  <a:pt x="134690" y="68070"/>
                </a:lnTo>
                <a:lnTo>
                  <a:pt x="420255" y="68059"/>
                </a:lnTo>
                <a:lnTo>
                  <a:pt x="420255" y="0"/>
                </a:lnTo>
                <a:lnTo>
                  <a:pt x="135864" y="0"/>
                </a:lnTo>
                <a:lnTo>
                  <a:pt x="122312" y="673"/>
                </a:lnTo>
                <a:lnTo>
                  <a:pt x="96361" y="5863"/>
                </a:lnTo>
                <a:lnTo>
                  <a:pt x="72422" y="15739"/>
                </a:lnTo>
                <a:lnTo>
                  <a:pt x="51058" y="29772"/>
                </a:lnTo>
                <a:lnTo>
                  <a:pt x="39801" y="39878"/>
                </a:lnTo>
                <a:lnTo>
                  <a:pt x="23572" y="59466"/>
                </a:lnTo>
                <a:lnTo>
                  <a:pt x="11190" y="81951"/>
                </a:lnTo>
                <a:lnTo>
                  <a:pt x="3169" y="106771"/>
                </a:lnTo>
                <a:lnTo>
                  <a:pt x="26" y="133366"/>
                </a:lnTo>
                <a:lnTo>
                  <a:pt x="0" y="136105"/>
                </a:lnTo>
                <a:lnTo>
                  <a:pt x="665" y="149655"/>
                </a:lnTo>
                <a:lnTo>
                  <a:pt x="5820" y="175608"/>
                </a:lnTo>
                <a:lnTo>
                  <a:pt x="15646" y="199562"/>
                </a:lnTo>
                <a:lnTo>
                  <a:pt x="29629" y="220956"/>
                </a:lnTo>
                <a:lnTo>
                  <a:pt x="39801" y="232333"/>
                </a:lnTo>
                <a:lnTo>
                  <a:pt x="59360" y="248597"/>
                </a:lnTo>
                <a:lnTo>
                  <a:pt x="81829" y="261019"/>
                </a:lnTo>
                <a:lnTo>
                  <a:pt x="106644" y="269071"/>
                </a:lnTo>
                <a:lnTo>
                  <a:pt x="133241" y="272224"/>
                </a:lnTo>
                <a:lnTo>
                  <a:pt x="335000" y="272249"/>
                </a:lnTo>
                <a:lnTo>
                  <a:pt x="348441" y="271190"/>
                </a:lnTo>
                <a:lnTo>
                  <a:pt x="373240" y="263182"/>
                </a:lnTo>
                <a:lnTo>
                  <a:pt x="394006" y="248468"/>
                </a:lnTo>
                <a:lnTo>
                  <a:pt x="403465" y="237685"/>
                </a:lnTo>
                <a:lnTo>
                  <a:pt x="415411" y="214967"/>
                </a:lnTo>
                <a:lnTo>
                  <a:pt x="420049" y="188889"/>
                </a:lnTo>
                <a:lnTo>
                  <a:pt x="419011" y="173727"/>
                </a:lnTo>
                <a:lnTo>
                  <a:pt x="411012" y="148929"/>
                </a:lnTo>
                <a:lnTo>
                  <a:pt x="396310" y="128157"/>
                </a:lnTo>
                <a:lnTo>
                  <a:pt x="385565" y="118718"/>
                </a:lnTo>
                <a:lnTo>
                  <a:pt x="362858" y="106756"/>
                </a:lnTo>
                <a:lnTo>
                  <a:pt x="336770" y="102099"/>
                </a:lnTo>
                <a:lnTo>
                  <a:pt x="129146" y="102082"/>
                </a:lnTo>
                <a:lnTo>
                  <a:pt x="115212" y="105052"/>
                </a:lnTo>
                <a:lnTo>
                  <a:pt x="96994" y="124941"/>
                </a:lnTo>
                <a:lnTo>
                  <a:pt x="98087" y="150039"/>
                </a:lnTo>
                <a:lnTo>
                  <a:pt x="117967" y="168257"/>
                </a:lnTo>
                <a:lnTo>
                  <a:pt x="339788" y="170154"/>
                </a:lnTo>
                <a:lnTo>
                  <a:pt x="343877" y="171983"/>
                </a:lnTo>
                <a:lnTo>
                  <a:pt x="347052" y="175120"/>
                </a:lnTo>
                <a:lnTo>
                  <a:pt x="350164" y="178320"/>
                </a:lnTo>
                <a:lnTo>
                  <a:pt x="352018" y="182346"/>
                </a:lnTo>
                <a:lnTo>
                  <a:pt x="352018" y="191960"/>
                </a:lnTo>
                <a:lnTo>
                  <a:pt x="343877" y="202323"/>
                </a:lnTo>
                <a:lnTo>
                  <a:pt x="135928" y="204152"/>
                </a:lnTo>
                <a:lnTo>
                  <a:pt x="122510" y="202839"/>
                </a:lnTo>
                <a:lnTo>
                  <a:pt x="110051" y="199070"/>
                </a:lnTo>
                <a:lnTo>
                  <a:pt x="98741" y="193071"/>
                </a:lnTo>
                <a:lnTo>
                  <a:pt x="88770" y="185071"/>
                </a:lnTo>
                <a:lnTo>
                  <a:pt x="79829" y="174434"/>
                </a:lnTo>
                <a:lnTo>
                  <a:pt x="73654" y="163238"/>
                </a:lnTo>
                <a:lnTo>
                  <a:pt x="69659" y="150869"/>
                </a:lnTo>
                <a:lnTo>
                  <a:pt x="68086" y="137518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280293" y="6855806"/>
            <a:ext cx="82359" cy="82384"/>
          </a:xfrm>
          <a:custGeom>
            <a:avLst/>
            <a:gdLst/>
            <a:ahLst/>
            <a:cxnLst/>
            <a:rect l="l" t="t" r="r" b="b"/>
            <a:pathLst>
              <a:path w="82359" h="82384">
                <a:moveTo>
                  <a:pt x="82359" y="41186"/>
                </a:moveTo>
                <a:lnTo>
                  <a:pt x="81483" y="32698"/>
                </a:lnTo>
                <a:lnTo>
                  <a:pt x="76325" y="19714"/>
                </a:lnTo>
                <a:lnTo>
                  <a:pt x="67301" y="9349"/>
                </a:lnTo>
                <a:lnTo>
                  <a:pt x="55288" y="2484"/>
                </a:lnTo>
                <a:lnTo>
                  <a:pt x="41160" y="0"/>
                </a:lnTo>
                <a:lnTo>
                  <a:pt x="32703" y="871"/>
                </a:lnTo>
                <a:lnTo>
                  <a:pt x="19718" y="6029"/>
                </a:lnTo>
                <a:lnTo>
                  <a:pt x="9351" y="15056"/>
                </a:lnTo>
                <a:lnTo>
                  <a:pt x="2484" y="27069"/>
                </a:lnTo>
                <a:lnTo>
                  <a:pt x="0" y="41186"/>
                </a:lnTo>
                <a:lnTo>
                  <a:pt x="872" y="49664"/>
                </a:lnTo>
                <a:lnTo>
                  <a:pt x="6028" y="62661"/>
                </a:lnTo>
                <a:lnTo>
                  <a:pt x="15049" y="73033"/>
                </a:lnTo>
                <a:lnTo>
                  <a:pt x="27054" y="79900"/>
                </a:lnTo>
                <a:lnTo>
                  <a:pt x="41160" y="82384"/>
                </a:lnTo>
                <a:lnTo>
                  <a:pt x="49668" y="81506"/>
                </a:lnTo>
                <a:lnTo>
                  <a:pt x="62658" y="76344"/>
                </a:lnTo>
                <a:lnTo>
                  <a:pt x="73019" y="67318"/>
                </a:lnTo>
                <a:lnTo>
                  <a:pt x="79878" y="55306"/>
                </a:lnTo>
                <a:lnTo>
                  <a:pt x="82359" y="41186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021638" y="6564818"/>
            <a:ext cx="82359" cy="82372"/>
          </a:xfrm>
          <a:custGeom>
            <a:avLst/>
            <a:gdLst/>
            <a:ahLst/>
            <a:cxnLst/>
            <a:rect l="l" t="t" r="r" b="b"/>
            <a:pathLst>
              <a:path w="82359" h="82372">
                <a:moveTo>
                  <a:pt x="82359" y="41173"/>
                </a:moveTo>
                <a:lnTo>
                  <a:pt x="81485" y="32695"/>
                </a:lnTo>
                <a:lnTo>
                  <a:pt x="76328" y="19710"/>
                </a:lnTo>
                <a:lnTo>
                  <a:pt x="67304" y="9347"/>
                </a:lnTo>
                <a:lnTo>
                  <a:pt x="55290" y="2483"/>
                </a:lnTo>
                <a:lnTo>
                  <a:pt x="41160" y="0"/>
                </a:lnTo>
                <a:lnTo>
                  <a:pt x="32712" y="869"/>
                </a:lnTo>
                <a:lnTo>
                  <a:pt x="19723" y="6022"/>
                </a:lnTo>
                <a:lnTo>
                  <a:pt x="9354" y="15045"/>
                </a:lnTo>
                <a:lnTo>
                  <a:pt x="2485" y="27056"/>
                </a:lnTo>
                <a:lnTo>
                  <a:pt x="0" y="41173"/>
                </a:lnTo>
                <a:lnTo>
                  <a:pt x="872" y="49651"/>
                </a:lnTo>
                <a:lnTo>
                  <a:pt x="6028" y="62648"/>
                </a:lnTo>
                <a:lnTo>
                  <a:pt x="15049" y="73020"/>
                </a:lnTo>
                <a:lnTo>
                  <a:pt x="27054" y="79887"/>
                </a:lnTo>
                <a:lnTo>
                  <a:pt x="41160" y="82372"/>
                </a:lnTo>
                <a:lnTo>
                  <a:pt x="49668" y="81494"/>
                </a:lnTo>
                <a:lnTo>
                  <a:pt x="62658" y="76331"/>
                </a:lnTo>
                <a:lnTo>
                  <a:pt x="73019" y="67305"/>
                </a:lnTo>
                <a:lnTo>
                  <a:pt x="79878" y="55293"/>
                </a:lnTo>
                <a:lnTo>
                  <a:pt x="82359" y="4117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995422" y="6754714"/>
            <a:ext cx="38863" cy="38863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12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6" y="32349"/>
                </a:lnTo>
                <a:lnTo>
                  <a:pt x="17032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660260" y="6806528"/>
            <a:ext cx="38863" cy="38863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07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1" y="32349"/>
                </a:lnTo>
                <a:lnTo>
                  <a:pt x="17029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949581" y="6792978"/>
            <a:ext cx="24764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796501" y="6772316"/>
            <a:ext cx="24764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91431" y="7006394"/>
            <a:ext cx="68046" cy="27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97">
              <a:lnSpc>
                <a:spcPts val="999"/>
              </a:lnSpc>
            </a:pP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4" y="1"/>
            <a:ext cx="10672176" cy="379997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371601" y="3937001"/>
            <a:ext cx="7696200" cy="235448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Gergely Sipos and Giuseppe La </a:t>
            </a:r>
            <a:r>
              <a:rPr lang="en-GB" sz="2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Rocca</a:t>
            </a: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Community Support Team</a:t>
            </a: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</a:t>
            </a: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</a:p>
          <a:p>
            <a:pPr algn="ctr">
              <a:buClr>
                <a:schemeClr val="tx2"/>
              </a:buClr>
            </a:pP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US" sz="2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Kenet</a:t>
            </a:r>
            <a:r>
              <a:rPr lang="en-US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Research Infrastructures Workshop</a:t>
            </a:r>
            <a:endParaRPr lang="en-GB" sz="2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chemeClr val="tx2"/>
              </a:buClr>
            </a:pPr>
            <a:r>
              <a:rPr lang="en-GB" sz="2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December 2016</a:t>
            </a:r>
            <a:endParaRPr lang="en-GB"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59373" y="1625937"/>
            <a:ext cx="9022829" cy="156966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EGI: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advanced</a:t>
            </a:r>
            <a:r>
              <a:rPr lang="en-GB" sz="3600" spc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computing</a:t>
            </a:r>
            <a:r>
              <a:rPr lang="en-GB" sz="3600" spc="-9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 research</a:t>
            </a:r>
          </a:p>
          <a:p>
            <a:pPr algn="ctr"/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Europe</a:t>
            </a:r>
            <a:r>
              <a:rPr lang="mr-IN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…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and beyond!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" y="7213600"/>
            <a:ext cx="454859" cy="34320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959536" y="7389181"/>
            <a:ext cx="7712088" cy="146129"/>
          </a:xfrm>
          <a:prstGeom prst="rect">
            <a:avLst/>
          </a:prstGeom>
          <a:noFill/>
        </p:spPr>
        <p:txBody>
          <a:bodyPr wrap="square" lIns="22792" tIns="11397" rIns="22792" bIns="11397" rtlCol="0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EGI-Engage project is co-funded by the European Union (EU) Horizon 2020 program under grant number 654142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27" y="7245764"/>
            <a:ext cx="438974" cy="299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xmlns:p14="http://schemas.microsoft.com/office/powerpoint/2010/main" spd="slow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617186" y="287678"/>
            <a:ext cx="0" cy="910805"/>
          </a:xfrm>
          <a:custGeom>
            <a:avLst/>
            <a:gdLst/>
            <a:ahLst/>
            <a:cxnLst/>
            <a:rect l="l" t="t" r="r" b="b"/>
            <a:pathLst>
              <a:path h="910805">
                <a:moveTo>
                  <a:pt x="0" y="910805"/>
                </a:moveTo>
                <a:lnTo>
                  <a:pt x="0" y="0"/>
                </a:lnTo>
                <a:lnTo>
                  <a:pt x="0" y="910805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0181" y="374360"/>
            <a:ext cx="9417947" cy="954719"/>
            <a:chOff x="0" y="3527723"/>
            <a:chExt cx="6409407" cy="954719"/>
          </a:xfrm>
        </p:grpSpPr>
        <p:sp>
          <p:nvSpPr>
            <p:cNvPr id="29" name="Rounded Rectangle 28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1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40622" y="579937"/>
            <a:ext cx="9417947" cy="584922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marL="192023" marR="878509" algn="ctr">
              <a:lnSpc>
                <a:spcPct val="100041"/>
              </a:lnSpc>
            </a:pPr>
            <a:r>
              <a:rPr lang="en-GB" sz="32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Powered by High-Throughput Compute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0" y="2032000"/>
            <a:ext cx="3739716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72099" y="1803401"/>
            <a:ext cx="6395901" cy="5420385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84"/>
              </a:spcBef>
            </a:pPr>
            <a:r>
              <a:rPr lang="en-GB" sz="2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  HADDOCK</a:t>
            </a:r>
          </a:p>
          <a:p>
            <a:pPr marL="457147" indent="-457147">
              <a:lnSpc>
                <a:spcPct val="150000"/>
              </a:lnSpc>
              <a:spcBef>
                <a:spcPts val="1368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web portal offering tools for structural biologists</a:t>
            </a:r>
          </a:p>
          <a:p>
            <a:pPr marL="457147" indent="-457147">
              <a:lnSpc>
                <a:spcPct val="150000"/>
              </a:lnSpc>
              <a:spcBef>
                <a:spcPts val="1368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to model the structure of proteins and other molecules. </a:t>
            </a:r>
          </a:p>
          <a:p>
            <a:pPr marL="457147" indent="-457147">
              <a:lnSpc>
                <a:spcPct val="150000"/>
              </a:lnSpc>
              <a:spcBef>
                <a:spcPts val="1368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far, HADDOCK processed + 130,000 submissions from over 7,500 scientists.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910245"/>
            <a:ext cx="3891099" cy="474556"/>
          </a:xfrm>
          <a:prstGeom prst="rect">
            <a:avLst/>
          </a:prstGeom>
          <a:noFill/>
        </p:spPr>
        <p:txBody>
          <a:bodyPr wrap="square" lIns="104192" tIns="52097" rIns="104192" bIns="52097" rtlCol="0">
            <a:spAutoFit/>
          </a:bodyPr>
          <a:lstStyle/>
          <a:p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Read more..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" y="1422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http://haddock.science.uu.nl/enmr/services/HADDOCK2.2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58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117"/>
            <a:ext cx="9144000" cy="1261533"/>
          </a:xfrm>
          <a:noFill/>
          <a:ln>
            <a:noFill/>
          </a:ln>
        </p:spPr>
        <p:txBody>
          <a:bodyPr vert="horz" wrap="square" lIns="104205" tIns="52103" rIns="104205" bIns="52103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defTabSz="521025" eaLnBrk="0" fontAlgn="base" hangingPunct="0">
              <a:spcAft>
                <a:spcPct val="0"/>
              </a:spcAft>
            </a:pPr>
            <a:r>
              <a:rPr lang="en-US" sz="4100" dirty="0" smtClean="0">
                <a:solidFill>
                  <a:srgbClr val="1F497D"/>
                </a:solidFill>
                <a:latin typeface="Calibri" charset="0"/>
                <a:ea typeface="ヒラギノ角ゴ Pro W3" charset="0"/>
                <a:cs typeface="Arial" charset="0"/>
              </a:rPr>
              <a:t>WeNMR0 HADDOCK  </a:t>
            </a:r>
            <a:r>
              <a:rPr lang="en-US" sz="4100" dirty="0">
                <a:solidFill>
                  <a:srgbClr val="1F497D"/>
                </a:solidFill>
                <a:latin typeface="Calibri" charset="0"/>
                <a:ea typeface="ヒラギノ角ゴ Pro W3" charset="0"/>
                <a:cs typeface="Arial" charset="0"/>
              </a:rPr>
              <a:t>relies on EGI resources</a:t>
            </a:r>
            <a:endParaRPr lang="en-US" sz="4100" dirty="0">
              <a:solidFill>
                <a:srgbClr val="1F497D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808" y="1904020"/>
            <a:ext cx="8509039" cy="4807728"/>
          </a:xfrm>
        </p:spPr>
        <p:txBody>
          <a:bodyPr>
            <a:noAutofit/>
          </a:bodyPr>
          <a:lstStyle/>
          <a:p>
            <a:pPr>
              <a:spcBef>
                <a:spcPts val="456"/>
              </a:spcBef>
              <a:buFont typeface="Wingdings" charset="2"/>
              <a:buChar char="§"/>
            </a:pPr>
            <a:endParaRPr lang="en-US" sz="2300" dirty="0">
              <a:solidFill>
                <a:srgbClr val="1F497D"/>
              </a:solidFill>
              <a:latin typeface="Calibri"/>
              <a:cs typeface="Calibri"/>
            </a:endParaRPr>
          </a:p>
          <a:p>
            <a:pPr lvl="1">
              <a:spcBef>
                <a:spcPts val="456"/>
              </a:spcBef>
              <a:buFont typeface="Wingdings" charset="2"/>
              <a:buChar char="§"/>
            </a:pPr>
            <a:endParaRPr lang="en-US" sz="21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51117" y="6113464"/>
            <a:ext cx="802473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2564" tIns="53333" rIns="102564" bIns="53333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Tx/>
            </a:pPr>
            <a:r>
              <a:rPr lang="en-US" altLang="it-IT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Verdana" pitchFamily="34" charset="0"/>
                <a:cs typeface="Calibri"/>
              </a:rPr>
              <a:t>World-wide: &gt; 120’000 CPU cores </a:t>
            </a:r>
            <a:r>
              <a:rPr lang="en-US" altLang="it-IT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Verdana" pitchFamily="34" charset="0"/>
                <a:cs typeface="Calibri"/>
              </a:rPr>
              <a:t>from</a:t>
            </a:r>
            <a:r>
              <a:rPr lang="en-US" altLang="it-IT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Verdana" pitchFamily="34" charset="0"/>
                <a:cs typeface="Calibri"/>
              </a:rPr>
              <a:t> 41 sites (EGI &amp; </a:t>
            </a:r>
            <a:r>
              <a:rPr lang="en-US" altLang="it-IT" sz="23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Verdana" pitchFamily="34" charset="0"/>
                <a:cs typeface="Calibri"/>
              </a:rPr>
              <a:t>OSG)</a:t>
            </a:r>
            <a:endParaRPr lang="en-US" altLang="it-IT" sz="23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Verdana" pitchFamily="34" charset="0"/>
              <a:cs typeface="Calibri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123" y="1740418"/>
            <a:ext cx="7974409" cy="401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71935" y="2641600"/>
            <a:ext cx="1890465" cy="1981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HADDOCK Portal</a:t>
            </a:r>
            <a:endParaRPr lang="en-GB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781800" y="3175000"/>
            <a:ext cx="1800200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EGI Clusters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(CPU and GPU)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2794000"/>
            <a:ext cx="2099303" cy="17524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Workload </a:t>
            </a:r>
            <a:r>
              <a:rPr lang="en-GB" sz="2400" dirty="0" smtClean="0">
                <a:solidFill>
                  <a:schemeClr val="tx1"/>
                </a:solidFill>
              </a:rPr>
              <a:t/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manager </a:t>
            </a:r>
            <a:r>
              <a:rPr lang="en-GB" dirty="0" smtClean="0">
                <a:solidFill>
                  <a:schemeClr val="tx1"/>
                </a:solidFill>
              </a:rPr>
              <a:t>(DIRAC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867400" y="3327400"/>
            <a:ext cx="83820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0034" y="138073"/>
            <a:ext cx="8296621" cy="674727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 </a:t>
            </a:r>
            <a:r>
              <a:rPr lang="en-GB" sz="32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Catalogue</a:t>
            </a:r>
            <a:endParaRPr lang="en-GB" sz="32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073" y="780157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89" y="317352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1184" y="1272342"/>
            <a:ext cx="8220511" cy="823254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virtual machines on demand with complete control over computing resources</a:t>
            </a:r>
          </a:p>
          <a:p>
            <a:endParaRPr lang="en-GB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0213" y="1884564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Container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1184" y="2478165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High-Throughput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thousands of computational tasks to analyse large datasets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76401" y="3714562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on a global scale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76401" y="4274366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85489" y="4851401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large sets of data from one place to another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4818" y="555416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85489" y="6070601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54094" y="6606504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6" y="1346201"/>
            <a:ext cx="457200" cy="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8" y="1955892"/>
            <a:ext cx="433802" cy="4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565401"/>
            <a:ext cx="440717" cy="4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" y="3702993"/>
            <a:ext cx="420837" cy="4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394200"/>
            <a:ext cx="426960" cy="3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5003800"/>
            <a:ext cx="48610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037934"/>
            <a:ext cx="395747" cy="4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3" y="6671905"/>
            <a:ext cx="376109" cy="4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4377" y="2729468"/>
            <a:ext cx="248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Aka. ‘Grid computing’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45326" y="198735"/>
            <a:ext cx="3498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Developments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0916" y="3781623"/>
            <a:ext cx="2049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E46C0A"/>
                </a:solidFill>
              </a:rPr>
              <a:t>Federated Data Manager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5938" y="4952424"/>
            <a:ext cx="1714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E46C0A"/>
                </a:solidFill>
              </a:rPr>
              <a:t>Content Distribution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2800" y="4394200"/>
            <a:ext cx="843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E46C0A"/>
                </a:solidFill>
              </a:rPr>
              <a:t>DataHub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40132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Share, discover, and process data federated </a:t>
            </a:r>
            <a:r>
              <a:rPr lang="en-US" sz="1200" dirty="0" smtClean="0">
                <a:solidFill>
                  <a:srgbClr val="E46C0A"/>
                </a:solidFill>
              </a:rPr>
              <a:t/>
            </a:r>
            <a:br>
              <a:rPr lang="en-US" sz="1200" dirty="0" smtClean="0">
                <a:solidFill>
                  <a:srgbClr val="E46C0A"/>
                </a:solidFill>
              </a:rPr>
            </a:br>
            <a:r>
              <a:rPr lang="en-US" sz="1200" dirty="0" smtClean="0">
                <a:solidFill>
                  <a:srgbClr val="E46C0A"/>
                </a:solidFill>
              </a:rPr>
              <a:t>from </a:t>
            </a:r>
            <a:r>
              <a:rPr lang="en-US" sz="1200" dirty="0">
                <a:solidFill>
                  <a:srgbClr val="E46C0A"/>
                </a:solidFill>
              </a:rPr>
              <a:t>different 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2138" y="5184001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Deliver data in the most efficient way</a:t>
            </a:r>
          </a:p>
        </p:txBody>
      </p:sp>
      <p:sp>
        <p:nvSpPr>
          <p:cNvPr id="9" name="Rectangle 8"/>
          <p:cNvSpPr/>
          <p:nvPr/>
        </p:nvSpPr>
        <p:spPr>
          <a:xfrm>
            <a:off x="7222138" y="4650601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E46C0A"/>
                </a:solidFill>
              </a:rPr>
              <a:t>Access key scientific datasets </a:t>
            </a:r>
            <a:r>
              <a:rPr lang="en-US" sz="1200" dirty="0" err="1">
                <a:solidFill>
                  <a:srgbClr val="E46C0A"/>
                </a:solidFill>
              </a:rPr>
              <a:t>scalably</a:t>
            </a:r>
            <a:endParaRPr lang="en-US" sz="1200" dirty="0">
              <a:solidFill>
                <a:srgbClr val="E46C0A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10400" y="3403600"/>
            <a:ext cx="3276600" cy="1600200"/>
          </a:xfrm>
          <a:prstGeom prst="roundRect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Talk &amp; Demo 1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600200" y="1117600"/>
            <a:ext cx="6248400" cy="838200"/>
          </a:xfrm>
          <a:prstGeom prst="roundRect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Talk &amp; Demo 2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6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0" y="1638242"/>
            <a:ext cx="10668000" cy="9584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GB" sz="3200" dirty="0"/>
              <a:t>E-Infrastructure services enable the Open Science Vision</a:t>
            </a:r>
            <a:endParaRPr lang="en-GB" sz="3200" dirty="0">
              <a:solidFill>
                <a:schemeClr val="accent3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67078577"/>
              </p:ext>
            </p:extLst>
          </p:nvPr>
        </p:nvGraphicFramePr>
        <p:xfrm>
          <a:off x="797496" y="2830894"/>
          <a:ext cx="9157017" cy="4485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Image result for egi logo"/>
          <p:cNvSpPr>
            <a:spLocks noChangeAspect="1" noChangeArrowheads="1"/>
          </p:cNvSpPr>
          <p:nvPr/>
        </p:nvSpPr>
        <p:spPr bwMode="auto">
          <a:xfrm>
            <a:off x="181504" y="-159444"/>
            <a:ext cx="355600" cy="3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192" tIns="52097" rIns="104192" bIns="520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AutoShape 4" descr="Image result for egi logo"/>
          <p:cNvSpPr>
            <a:spLocks noChangeAspect="1" noChangeArrowheads="1"/>
          </p:cNvSpPr>
          <p:nvPr/>
        </p:nvSpPr>
        <p:spPr bwMode="auto">
          <a:xfrm>
            <a:off x="359304" y="8762"/>
            <a:ext cx="355600" cy="3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192" tIns="52097" rIns="104192" bIns="520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8" name="Picture 6" descr="EGI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01" y="4181979"/>
            <a:ext cx="739660" cy="77447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9" name="Picture 6" descr="EGI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27" y="3410372"/>
            <a:ext cx="1344149" cy="140741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" name="Picture 6" descr="EGI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88" y="5692901"/>
            <a:ext cx="454571" cy="47596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1" name="Picture 6" descr="EGI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80" y="5612536"/>
            <a:ext cx="739660" cy="77447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2" name="Picture 2" descr="Ho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78" y="5672994"/>
            <a:ext cx="1237784" cy="71401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3" name="Picture 2" descr="Ho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74" y="3307747"/>
            <a:ext cx="1237784" cy="71401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26" name="Picture 2" descr="Gean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71" y="3654113"/>
            <a:ext cx="1669792" cy="6868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http://www.bsc.es/sites/default/files/public/mare_nostrum/prace-logo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01" y="5499277"/>
            <a:ext cx="1428159" cy="9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AIRE logo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9" y="3570968"/>
            <a:ext cx="1516545" cy="10083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152400" y="7289800"/>
            <a:ext cx="3152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of the European Commission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0697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0335"/>
            <a:ext cx="10458569" cy="716292"/>
          </a:xfrm>
        </p:spPr>
        <p:txBody>
          <a:bodyPr/>
          <a:lstStyle/>
          <a:p>
            <a:r>
              <a:rPr lang="fr-BE" dirty="0" smtClean="0"/>
              <a:t>The </a:t>
            </a:r>
            <a:r>
              <a:rPr lang="fr-BE" sz="3200" dirty="0"/>
              <a:t>European Cloud Initiative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59" y="2274565"/>
            <a:ext cx="9601200" cy="4927481"/>
          </a:xfrm>
        </p:spPr>
        <p:txBody>
          <a:bodyPr/>
          <a:lstStyle/>
          <a:p>
            <a:pPr>
              <a:buClr>
                <a:srgbClr val="2D5EC1"/>
              </a:buClr>
            </a:pPr>
            <a:r>
              <a:rPr lang="fr-BE" sz="2300" dirty="0"/>
              <a:t>European Open Science Cloud (EOSC)</a:t>
            </a:r>
          </a:p>
          <a:p>
            <a:pPr lvl="1">
              <a:buClr>
                <a:srgbClr val="2D5EC1"/>
              </a:buClr>
            </a:pPr>
            <a:r>
              <a:rPr lang="fr-BE" sz="2100" dirty="0" err="1"/>
              <a:t>Integration</a:t>
            </a:r>
            <a:r>
              <a:rPr lang="fr-BE" sz="2100" dirty="0"/>
              <a:t> and consolidation of e-infrastructures</a:t>
            </a:r>
          </a:p>
          <a:p>
            <a:pPr lvl="1">
              <a:buClr>
                <a:srgbClr val="2D5EC1"/>
              </a:buClr>
            </a:pPr>
            <a:r>
              <a:rPr lang="fr-BE" sz="2100" dirty="0" err="1"/>
              <a:t>Federation</a:t>
            </a:r>
            <a:r>
              <a:rPr lang="fr-BE" sz="2100" dirty="0"/>
              <a:t> of </a:t>
            </a:r>
            <a:r>
              <a:rPr lang="fr-BE" sz="2100" dirty="0" err="1"/>
              <a:t>existing</a:t>
            </a:r>
            <a:r>
              <a:rPr lang="fr-BE" sz="2100" dirty="0"/>
              <a:t> </a:t>
            </a:r>
            <a:r>
              <a:rPr lang="fr-BE" sz="2100" dirty="0" err="1"/>
              <a:t>research</a:t>
            </a:r>
            <a:r>
              <a:rPr lang="fr-BE" sz="2100" dirty="0"/>
              <a:t> infrastructures and </a:t>
            </a:r>
            <a:r>
              <a:rPr lang="fr-BE" sz="2100" dirty="0" err="1"/>
              <a:t>scientific</a:t>
            </a:r>
            <a:r>
              <a:rPr lang="fr-BE" sz="2100" dirty="0"/>
              <a:t> </a:t>
            </a:r>
            <a:r>
              <a:rPr lang="fr-BE" sz="2100" dirty="0" err="1"/>
              <a:t>clouds</a:t>
            </a:r>
            <a:endParaRPr lang="fr-BE" sz="2100" dirty="0"/>
          </a:p>
          <a:p>
            <a:pPr lvl="1">
              <a:buClr>
                <a:srgbClr val="2D5EC1"/>
              </a:buClr>
            </a:pPr>
            <a:r>
              <a:rPr lang="fr-BE" sz="2100" dirty="0" err="1"/>
              <a:t>Development</a:t>
            </a:r>
            <a:r>
              <a:rPr lang="fr-BE" sz="2100" dirty="0"/>
              <a:t> of </a:t>
            </a:r>
            <a:r>
              <a:rPr lang="fr-BE" sz="2100" dirty="0" err="1"/>
              <a:t>cloud-based</a:t>
            </a:r>
            <a:r>
              <a:rPr lang="fr-BE" sz="2100" dirty="0"/>
              <a:t> services for Open Science</a:t>
            </a:r>
          </a:p>
          <a:p>
            <a:pPr lvl="1">
              <a:buClr>
                <a:srgbClr val="2D5EC1"/>
              </a:buClr>
            </a:pPr>
            <a:r>
              <a:rPr lang="fr-BE" sz="2100" dirty="0" err="1"/>
              <a:t>Connection</a:t>
            </a:r>
            <a:r>
              <a:rPr lang="fr-BE" sz="2100" dirty="0"/>
              <a:t> of </a:t>
            </a:r>
            <a:r>
              <a:rPr lang="fr-BE" sz="2100" dirty="0" err="1"/>
              <a:t>ESFRIs</a:t>
            </a:r>
            <a:r>
              <a:rPr lang="fr-BE" sz="2100" dirty="0"/>
              <a:t> to the EOSC</a:t>
            </a:r>
          </a:p>
          <a:p>
            <a:pPr>
              <a:buClr>
                <a:srgbClr val="2D5EC1"/>
              </a:buClr>
            </a:pPr>
            <a:endParaRPr lang="fr-BE" sz="2300" dirty="0"/>
          </a:p>
          <a:p>
            <a:pPr>
              <a:buClr>
                <a:srgbClr val="2D5EC1"/>
              </a:buClr>
            </a:pPr>
            <a:r>
              <a:rPr lang="fr-BE" sz="2300" dirty="0"/>
              <a:t>European Data Infrastructure (EDI)</a:t>
            </a:r>
          </a:p>
          <a:p>
            <a:pPr lvl="1">
              <a:buClr>
                <a:srgbClr val="2D5EC1"/>
              </a:buClr>
            </a:pPr>
            <a:r>
              <a:rPr lang="fr-BE" sz="2100" dirty="0" err="1"/>
              <a:t>Development</a:t>
            </a:r>
            <a:r>
              <a:rPr lang="fr-BE" sz="2100" dirty="0"/>
              <a:t> and </a:t>
            </a:r>
            <a:r>
              <a:rPr lang="fr-BE" sz="2100" dirty="0" err="1"/>
              <a:t>deployment</a:t>
            </a:r>
            <a:r>
              <a:rPr lang="fr-BE" sz="2100" dirty="0"/>
              <a:t> of large-</a:t>
            </a:r>
            <a:r>
              <a:rPr lang="fr-BE" sz="2100" dirty="0" err="1"/>
              <a:t>scale</a:t>
            </a:r>
            <a:r>
              <a:rPr lang="fr-BE" sz="2100" dirty="0"/>
              <a:t> European HPC, data and network infrastructure</a:t>
            </a:r>
          </a:p>
          <a:p>
            <a:pPr>
              <a:buClr>
                <a:srgbClr val="2D5EC1"/>
              </a:buClr>
            </a:pPr>
            <a:endParaRPr lang="fr-BE" sz="2300" dirty="0"/>
          </a:p>
          <a:p>
            <a:pPr>
              <a:buClr>
                <a:srgbClr val="2D5EC1"/>
              </a:buClr>
            </a:pPr>
            <a:r>
              <a:rPr lang="fr-BE" sz="2300" dirty="0" err="1"/>
              <a:t>Widening</a:t>
            </a:r>
            <a:r>
              <a:rPr lang="fr-BE" sz="2300" dirty="0"/>
              <a:t> </a:t>
            </a:r>
            <a:r>
              <a:rPr lang="fr-BE" sz="2300" dirty="0" err="1"/>
              <a:t>access</a:t>
            </a:r>
            <a:endParaRPr lang="fr-BE" sz="2300" dirty="0"/>
          </a:p>
          <a:p>
            <a:pPr lvl="1">
              <a:buClr>
                <a:srgbClr val="2D5EC1"/>
              </a:buClr>
            </a:pPr>
            <a:r>
              <a:rPr lang="fr-BE" sz="2100" dirty="0" err="1"/>
              <a:t>SMEs</a:t>
            </a:r>
            <a:r>
              <a:rPr lang="fr-BE" sz="2100" dirty="0"/>
              <a:t>, </a:t>
            </a:r>
            <a:r>
              <a:rPr lang="fr-BE" sz="2100" dirty="0" err="1"/>
              <a:t>Industry</a:t>
            </a:r>
            <a:r>
              <a:rPr lang="fr-BE" sz="2100" dirty="0"/>
              <a:t> </a:t>
            </a:r>
            <a:r>
              <a:rPr lang="fr-BE" sz="2100" dirty="0" err="1"/>
              <a:t>at</a:t>
            </a:r>
            <a:r>
              <a:rPr lang="fr-BE" sz="2100" dirty="0"/>
              <a:t> large, </a:t>
            </a:r>
            <a:r>
              <a:rPr lang="fr-BE" sz="2100" dirty="0" err="1"/>
              <a:t>Government</a:t>
            </a:r>
            <a:endParaRPr lang="en-GB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7FE7-B9E7-4C65-ACA2-CD0808F46617}" type="slidenum">
              <a:rPr lang="en-GB" altLang="en-US" smtClean="0">
                <a:solidFill>
                  <a:srgbClr val="000000"/>
                </a:solidFill>
              </a:rPr>
              <a:pPr/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289800"/>
            <a:ext cx="3152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of the European Commission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7065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OneData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Talk and demo by Giuseppe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2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Federated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Talk (Gergely)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4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56739" y="5382387"/>
            <a:ext cx="3065092" cy="826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</a:t>
            </a:r>
            <a:r>
              <a:rPr lang="en-US" dirty="0" smtClean="0"/>
              <a:t>- </a:t>
            </a:r>
            <a:r>
              <a:rPr lang="en-US" dirty="0" smtClean="0"/>
              <a:t>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9454" y="1358398"/>
            <a:ext cx="10081120" cy="3735348"/>
          </a:xfrm>
        </p:spPr>
        <p:txBody>
          <a:bodyPr/>
          <a:lstStyle/>
          <a:p>
            <a:r>
              <a:rPr lang="en-US" dirty="0" smtClean="0"/>
              <a:t>Services and solutions delivered and consumed in real time over the Internet</a:t>
            </a:r>
          </a:p>
          <a:p>
            <a:r>
              <a:rPr lang="en-US" dirty="0" smtClean="0"/>
              <a:t>(Some of the) benefits</a:t>
            </a:r>
          </a:p>
          <a:p>
            <a:pPr lvl="1"/>
            <a:r>
              <a:rPr lang="en-US" sz="2300" dirty="0" err="1"/>
              <a:t>Virtualisation</a:t>
            </a:r>
            <a:r>
              <a:rPr lang="en-US" sz="2300" dirty="0"/>
              <a:t> – Platform-independence; Self-servicing</a:t>
            </a:r>
          </a:p>
          <a:p>
            <a:pPr lvl="1"/>
            <a:r>
              <a:rPr lang="en-US" sz="2300" dirty="0"/>
              <a:t>Scalability – ‘Pay-as-you-go’; Multi-tenant allocation</a:t>
            </a:r>
          </a:p>
          <a:p>
            <a:pPr lvl="1"/>
            <a:r>
              <a:rPr lang="en-US" sz="2300" dirty="0"/>
              <a:t>Predictability – Versioning of VMs and </a:t>
            </a:r>
            <a:r>
              <a:rPr lang="en-US" sz="2300" dirty="0" err="1"/>
              <a:t>contextualisation</a:t>
            </a:r>
            <a:r>
              <a:rPr lang="en-US" sz="2300" dirty="0"/>
              <a:t> scripts</a:t>
            </a:r>
          </a:p>
          <a:p>
            <a:pPr lvl="1"/>
            <a:r>
              <a:rPr lang="en-US" sz="2300" dirty="0"/>
              <a:t>Abstractions – IaaS, PaaS, SaaS</a:t>
            </a:r>
          </a:p>
          <a:p>
            <a:pPr lvl="1"/>
            <a:r>
              <a:rPr lang="en-US" sz="2300" dirty="0"/>
              <a:t>Open source – </a:t>
            </a:r>
            <a:r>
              <a:rPr lang="en-US" sz="2300" dirty="0"/>
              <a:t>KVM, OpenStack</a:t>
            </a:r>
            <a:r>
              <a:rPr lang="en-US" sz="2300" dirty="0"/>
              <a:t>, </a:t>
            </a:r>
            <a:r>
              <a:rPr lang="en-US" sz="2300" dirty="0" err="1"/>
              <a:t>OpenNebula</a:t>
            </a:r>
            <a:r>
              <a:rPr lang="en-US" sz="2300" dirty="0"/>
              <a:t>, …</a:t>
            </a:r>
          </a:p>
          <a:p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13487" y="5398810"/>
            <a:ext cx="3989195" cy="1890990"/>
            <a:chOff x="4384958" y="1611196"/>
            <a:chExt cx="5412625" cy="2680397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4384958" y="3276600"/>
              <a:ext cx="5412625" cy="53340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750271" y="2144598"/>
              <a:ext cx="2738171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750271" y="1611196"/>
              <a:ext cx="914401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662156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solidFill>
                    <a:srgbClr val="C00000"/>
                  </a:solidFill>
                </a:rPr>
                <a:t>App</a:t>
              </a:r>
              <a:endParaRPr lang="en-US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7574041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4384958" y="2743199"/>
              <a:ext cx="5412625" cy="5334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/>
                <a:t>Cloud management framework</a:t>
              </a:r>
              <a:endParaRPr lang="en-US" altLang="en-US" sz="1400" dirty="0"/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5866772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600" dirty="0"/>
                <a:t>Virtualized Stack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502019" y="5382389"/>
            <a:ext cx="4452495" cy="1668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t" anchorCtr="0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Software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Appliance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8274327" y="6118459"/>
            <a:ext cx="1596177" cy="545401"/>
          </a:xfrm>
          <a:prstGeom prst="foldedCorner">
            <a:avLst>
              <a:gd name="adj" fmla="val 38598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Contextualisation</a:t>
            </a:r>
            <a:r>
              <a:rPr lang="en-US" sz="1400" dirty="0">
                <a:solidFill>
                  <a:schemeClr val="tx1"/>
                </a:solidFill>
              </a:rPr>
              <a:t> script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54047" y="5524593"/>
            <a:ext cx="2352261" cy="1367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2103" rIns="0" bIns="52103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Virtual 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7098196" y="5972528"/>
            <a:ext cx="756084" cy="760943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Meta 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6977" y="5382388"/>
            <a:ext cx="781891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GB" dirty="0" smtClean="0"/>
              <a:t>VM</a:t>
            </a:r>
            <a:br>
              <a:rPr lang="en-GB" dirty="0" smtClean="0"/>
            </a:br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785192" y="5373925"/>
            <a:ext cx="917490" cy="82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104205" tIns="52103" rIns="104205" bIns="52103" rtlCol="0">
            <a:noAutofit/>
          </a:bodyPr>
          <a:lstStyle/>
          <a:p>
            <a:pPr algn="ctr"/>
            <a:r>
              <a:rPr lang="en-GB" dirty="0" smtClean="0"/>
              <a:t>Storage</a:t>
            </a:r>
            <a:br>
              <a:rPr lang="en-GB" dirty="0" smtClean="0"/>
            </a:br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922065" y="5938716"/>
            <a:ext cx="964859" cy="826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 image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6985000"/>
            <a:ext cx="10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98992" y="6985000"/>
            <a:ext cx="135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7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7" grpId="0" animBg="1"/>
      <p:bldP spid="28" grpId="0" animBg="1"/>
      <p:bldP spid="19" grpId="0" animBg="1"/>
      <p:bldP spid="20" grpId="0"/>
      <p:bldP spid="26" grpId="0" animBg="1"/>
      <p:bldP spid="25" grpId="0" animBg="1"/>
      <p:bldP spid="1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cloud federation? – </a:t>
            </a:r>
            <a:r>
              <a:rPr lang="en-US" dirty="0" smtClean="0">
                <a:solidFill>
                  <a:srgbClr val="FF0000"/>
                </a:solidFill>
              </a:rPr>
              <a:t>A ‘definition’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09431" y="1480550"/>
            <a:ext cx="10374560" cy="5280560"/>
          </a:xfrm>
        </p:spPr>
        <p:txBody>
          <a:bodyPr/>
          <a:lstStyle/>
          <a:p>
            <a:r>
              <a:rPr lang="en-US" sz="2700" dirty="0"/>
              <a:t>Practice of interconnecting cloud service providers. Motivations:</a:t>
            </a:r>
          </a:p>
          <a:p>
            <a:pPr lvl="1"/>
            <a:r>
              <a:rPr lang="en-US" sz="2300" dirty="0"/>
              <a:t>Data locality; Data privacy; Shared investment; Distributed expertise, …</a:t>
            </a:r>
          </a:p>
          <a:p>
            <a:r>
              <a:rPr lang="en-US" sz="2700" dirty="0"/>
              <a:t>Multiple cloud sites with some sort of interconnection(s). Examples:</a:t>
            </a:r>
          </a:p>
          <a:p>
            <a:pPr lvl="1"/>
            <a:r>
              <a:rPr lang="en-US" sz="2100" dirty="0"/>
              <a:t>Every cloud registered in a single catalogue</a:t>
            </a:r>
          </a:p>
          <a:p>
            <a:pPr lvl="1"/>
            <a:r>
              <a:rPr lang="en-US" sz="2100" dirty="0"/>
              <a:t>Single VM image catalogue for users</a:t>
            </a:r>
          </a:p>
          <a:p>
            <a:pPr lvl="1"/>
            <a:r>
              <a:rPr lang="en-US" sz="2100" dirty="0"/>
              <a:t>Support for the </a:t>
            </a:r>
            <a:r>
              <a:rPr lang="en-US" sz="2100" dirty="0"/>
              <a:t>same image format</a:t>
            </a:r>
          </a:p>
          <a:p>
            <a:pPr lvl="1"/>
            <a:r>
              <a:rPr lang="en-US" sz="2100" dirty="0"/>
              <a:t>Automated distribution of VM Images to the federated clouds</a:t>
            </a:r>
          </a:p>
          <a:p>
            <a:pPr lvl="1"/>
            <a:r>
              <a:rPr lang="en-US" sz="2100" dirty="0"/>
              <a:t>Single sign-on for users</a:t>
            </a:r>
            <a:endParaRPr lang="en-US" sz="2100" dirty="0"/>
          </a:p>
          <a:p>
            <a:pPr lvl="1"/>
            <a:r>
              <a:rPr lang="en-US" sz="2100" dirty="0" err="1"/>
              <a:t>Harmonised</a:t>
            </a:r>
            <a:r>
              <a:rPr lang="en-US" sz="2100" dirty="0"/>
              <a:t> operational practices</a:t>
            </a:r>
          </a:p>
          <a:p>
            <a:pPr lvl="2"/>
            <a:r>
              <a:rPr lang="en-US" sz="1800" dirty="0"/>
              <a:t>Cloud configurations, integrated monitoring, accounting, etc.</a:t>
            </a:r>
          </a:p>
          <a:p>
            <a:pPr lvl="1"/>
            <a:r>
              <a:rPr lang="en-US" sz="2100" dirty="0"/>
              <a:t>Integrated support model</a:t>
            </a:r>
          </a:p>
          <a:p>
            <a:pPr lvl="2"/>
            <a:r>
              <a:rPr lang="en-US" sz="1800" dirty="0"/>
              <a:t>Ticketing system, consultancy, training</a:t>
            </a:r>
          </a:p>
        </p:txBody>
      </p:sp>
      <p:sp>
        <p:nvSpPr>
          <p:cNvPr id="2" name="TextBox 1"/>
          <p:cNvSpPr txBox="1"/>
          <p:nvPr/>
        </p:nvSpPr>
        <p:spPr>
          <a:xfrm rot="20494507">
            <a:off x="683997" y="4345395"/>
            <a:ext cx="7392821" cy="15209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lIns="104205" tIns="52103" rIns="104205" bIns="52103" rtlCol="0">
            <a:spAutoFit/>
          </a:bodyPr>
          <a:lstStyle/>
          <a:p>
            <a:pPr algn="ctr"/>
            <a:r>
              <a:rPr lang="en-US" sz="4600" dirty="0">
                <a:solidFill>
                  <a:srgbClr val="FF0000"/>
                </a:solidFill>
                <a:latin typeface="Arial Narrow" panose="020B0606020202030204" pitchFamily="34" charset="0"/>
              </a:rPr>
              <a:t>EGI Federated Cloud</a:t>
            </a:r>
            <a:r>
              <a:rPr lang="en-US" sz="460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en-US" sz="460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4600">
                <a:solidFill>
                  <a:srgbClr val="FF0000"/>
                </a:solidFill>
                <a:latin typeface="Arial Narrow" panose="020B0606020202030204" pitchFamily="34" charset="0"/>
              </a:rPr>
              <a:t>can do all </a:t>
            </a:r>
            <a:r>
              <a:rPr lang="en-US" sz="4600" dirty="0">
                <a:solidFill>
                  <a:srgbClr val="FF0000"/>
                </a:solidFill>
                <a:latin typeface="Arial Narrow" panose="020B0606020202030204" pitchFamily="34" charset="0"/>
              </a:rPr>
              <a:t>this</a:t>
            </a:r>
            <a:endParaRPr lang="en-GB" sz="4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9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10200" y="1603584"/>
            <a:ext cx="5334000" cy="5280560"/>
          </a:xfrm>
        </p:spPr>
        <p:txBody>
          <a:bodyPr/>
          <a:lstStyle/>
          <a:p>
            <a:r>
              <a:rPr lang="en-GB" sz="2700" dirty="0"/>
              <a:t>Grid of clouds</a:t>
            </a:r>
          </a:p>
          <a:p>
            <a:r>
              <a:rPr lang="en-GB" sz="2700" dirty="0"/>
              <a:t>Unified user interfaces</a:t>
            </a:r>
          </a:p>
          <a:p>
            <a:r>
              <a:rPr lang="en-GB" sz="2700" dirty="0"/>
              <a:t>Harmonised operational behaviour</a:t>
            </a:r>
          </a:p>
          <a:p>
            <a:r>
              <a:rPr lang="en-GB" sz="2700" dirty="0"/>
              <a:t>Clouds and their interconnections are based on open standards, open technologies</a:t>
            </a:r>
          </a:p>
          <a:p>
            <a:endParaRPr lang="en-GB" sz="2700" dirty="0"/>
          </a:p>
          <a:p>
            <a:r>
              <a:rPr lang="en-GB" sz="2700" dirty="0"/>
              <a:t>Infrastructure </a:t>
            </a:r>
            <a:r>
              <a:rPr lang="en-GB" sz="2700" dirty="0">
                <a:sym typeface="Wingdings" panose="05000000000000000000" pitchFamily="2" charset="2"/>
              </a:rPr>
              <a:t> </a:t>
            </a:r>
            <a:r>
              <a:rPr lang="en-GB" sz="2700" dirty="0" smtClean="0">
                <a:sym typeface="Wingdings" panose="05000000000000000000" pitchFamily="2" charset="2"/>
              </a:rPr>
              <a:t>Access online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/>
              <a:t>AND </a:t>
            </a:r>
            <a:br>
              <a:rPr lang="en-GB" sz="2700" dirty="0"/>
            </a:br>
            <a:r>
              <a:rPr lang="en-GB" sz="2700" dirty="0"/>
              <a:t>technology </a:t>
            </a:r>
            <a:r>
              <a:rPr lang="en-GB" sz="2700" dirty="0">
                <a:sym typeface="Wingdings" panose="05000000000000000000" pitchFamily="2" charset="2"/>
              </a:rPr>
              <a:t> </a:t>
            </a:r>
            <a:r>
              <a:rPr lang="en-GB" sz="2700" dirty="0" smtClean="0">
                <a:sym typeface="Wingdings" panose="05000000000000000000" pitchFamily="2" charset="2"/>
              </a:rPr>
              <a:t>Deploy at your site</a:t>
            </a:r>
            <a:endParaRPr lang="en-GB" sz="2700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1217543" y="1976257"/>
            <a:ext cx="1821428" cy="11547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93440" y="3724718"/>
            <a:ext cx="1344149" cy="8521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897730" y="3307066"/>
            <a:ext cx="1596177" cy="10119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821832" y="1912001"/>
            <a:ext cx="1344149" cy="8521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3233767" y="5075801"/>
            <a:ext cx="2100233" cy="133149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1049524" y="5238680"/>
            <a:ext cx="1586396" cy="100573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469571" y="3130992"/>
            <a:ext cx="373151" cy="68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>
            <a:off x="2128257" y="3129763"/>
            <a:ext cx="97398" cy="2108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5" idx="2"/>
          </p:cNvCxnSpPr>
          <p:nvPr/>
        </p:nvCxnSpPr>
        <p:spPr>
          <a:xfrm flipH="1">
            <a:off x="1636470" y="3813033"/>
            <a:ext cx="1266211" cy="337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7" idx="0"/>
          </p:cNvCxnSpPr>
          <p:nvPr/>
        </p:nvCxnSpPr>
        <p:spPr>
          <a:xfrm flipV="1">
            <a:off x="3037453" y="2338078"/>
            <a:ext cx="788549" cy="215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</p:cNvCxnSpPr>
          <p:nvPr/>
        </p:nvCxnSpPr>
        <p:spPr>
          <a:xfrm>
            <a:off x="3695818" y="4317921"/>
            <a:ext cx="342782" cy="838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45935" y="2764155"/>
            <a:ext cx="0" cy="2311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63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EGI overview </a:t>
            </a:r>
            <a:r>
              <a:rPr lang="en-US" dirty="0" smtClean="0">
                <a:solidFill>
                  <a:schemeClr val="accent1"/>
                </a:solidFill>
              </a:rPr>
              <a:t>talk</a:t>
            </a:r>
            <a:r>
              <a:rPr lang="en-US" dirty="0" smtClean="0"/>
              <a:t> </a:t>
            </a:r>
            <a:r>
              <a:rPr lang="en-US" dirty="0"/>
              <a:t>(Gergely) </a:t>
            </a:r>
            <a:r>
              <a:rPr lang="en-US" dirty="0" smtClean="0"/>
              <a:t>15’ </a:t>
            </a:r>
          </a:p>
          <a:p>
            <a:r>
              <a:rPr lang="en-US" dirty="0" err="1" smtClean="0"/>
              <a:t>OneData</a:t>
            </a:r>
            <a:r>
              <a:rPr lang="en-US" dirty="0" smtClean="0"/>
              <a:t> intro </a:t>
            </a:r>
            <a:r>
              <a:rPr lang="en-US" dirty="0" smtClean="0">
                <a:solidFill>
                  <a:srgbClr val="4F81BD"/>
                </a:solidFill>
              </a:rPr>
              <a:t>talk</a:t>
            </a:r>
            <a:r>
              <a:rPr lang="en-US" dirty="0" smtClean="0"/>
              <a:t> </a:t>
            </a:r>
            <a:r>
              <a:rPr lang="en-US" dirty="0"/>
              <a:t>(Giuseppe) </a:t>
            </a:r>
            <a:r>
              <a:rPr lang="en-US" dirty="0" smtClean="0"/>
              <a:t>15’ </a:t>
            </a:r>
          </a:p>
          <a:p>
            <a:r>
              <a:rPr lang="en-US" dirty="0" err="1" smtClean="0"/>
              <a:t>OneData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4F81BD"/>
                </a:solidFill>
              </a:rPr>
              <a:t>demo</a:t>
            </a:r>
            <a:r>
              <a:rPr lang="en-US" dirty="0" smtClean="0"/>
              <a:t> </a:t>
            </a:r>
            <a:r>
              <a:rPr lang="en-US" dirty="0"/>
              <a:t>(Giuseppe) </a:t>
            </a:r>
            <a:r>
              <a:rPr lang="en-US" dirty="0" smtClean="0"/>
              <a:t>15’ </a:t>
            </a:r>
          </a:p>
          <a:p>
            <a:r>
              <a:rPr lang="en-US" dirty="0" smtClean="0"/>
              <a:t>Federated Cloud </a:t>
            </a:r>
            <a:r>
              <a:rPr lang="en-US" dirty="0" smtClean="0">
                <a:solidFill>
                  <a:srgbClr val="4F81BD"/>
                </a:solidFill>
              </a:rPr>
              <a:t>talk</a:t>
            </a:r>
            <a:r>
              <a:rPr lang="en-US" dirty="0" smtClean="0"/>
              <a:t> </a:t>
            </a:r>
            <a:r>
              <a:rPr lang="en-US" dirty="0"/>
              <a:t>(Gergely) </a:t>
            </a:r>
            <a:r>
              <a:rPr lang="en-US" dirty="0" smtClean="0"/>
              <a:t>15’ </a:t>
            </a:r>
          </a:p>
          <a:p>
            <a:r>
              <a:rPr lang="en-US" dirty="0" smtClean="0"/>
              <a:t>Federated Cloud </a:t>
            </a:r>
            <a:r>
              <a:rPr lang="en-US" dirty="0" smtClean="0">
                <a:solidFill>
                  <a:srgbClr val="4F81BD"/>
                </a:solidFill>
              </a:rPr>
              <a:t>demo</a:t>
            </a:r>
            <a:r>
              <a:rPr lang="en-US" dirty="0" smtClean="0"/>
              <a:t> (</a:t>
            </a:r>
            <a:r>
              <a:rPr lang="en-US" dirty="0"/>
              <a:t>Giuseppe) </a:t>
            </a:r>
            <a:r>
              <a:rPr lang="en-US" dirty="0" smtClean="0"/>
              <a:t>15’ </a:t>
            </a:r>
          </a:p>
          <a:p>
            <a:r>
              <a:rPr lang="en-US" dirty="0" smtClean="0"/>
              <a:t>Next </a:t>
            </a:r>
            <a:r>
              <a:rPr lang="en-US" dirty="0"/>
              <a:t>steps </a:t>
            </a:r>
            <a:r>
              <a:rPr lang="en-US" dirty="0" smtClean="0"/>
              <a:t>5’</a:t>
            </a:r>
          </a:p>
          <a:p>
            <a:r>
              <a:rPr lang="en-US" dirty="0" smtClean="0"/>
              <a:t>Q</a:t>
            </a:r>
            <a:r>
              <a:rPr lang="en-US" dirty="0"/>
              <a:t>&amp;A 10' </a:t>
            </a:r>
          </a:p>
        </p:txBody>
      </p:sp>
    </p:spTree>
    <p:extLst>
      <p:ext uri="{BB962C8B-B14F-4D97-AF65-F5344CB8AC3E}">
        <p14:creationId xmlns:p14="http://schemas.microsoft.com/office/powerpoint/2010/main" val="285662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608" y="-89318"/>
            <a:ext cx="8568952" cy="1235785"/>
          </a:xfrm>
        </p:spPr>
        <p:txBody>
          <a:bodyPr/>
          <a:lstStyle/>
          <a:p>
            <a:r>
              <a:rPr lang="en-GB" dirty="0" smtClean="0"/>
              <a:t>Benefits, technologies</a:t>
            </a:r>
            <a:endParaRPr lang="en-GB" dirty="0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3163146" y="2294159"/>
            <a:ext cx="1821428" cy="11547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 sz="1600" dirty="0"/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2239044" y="4042620"/>
            <a:ext cx="1344149" cy="8521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4843333" y="3624968"/>
            <a:ext cx="1596177" cy="10119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5767436" y="2229903"/>
            <a:ext cx="1344149" cy="8521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5389394" y="5393703"/>
            <a:ext cx="2100233" cy="133149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2995127" y="5556582"/>
            <a:ext cx="1586396" cy="100573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415174" y="3448894"/>
            <a:ext cx="373151" cy="682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</p:cNvCxnSpPr>
          <p:nvPr/>
        </p:nvCxnSpPr>
        <p:spPr>
          <a:xfrm>
            <a:off x="4073860" y="3447665"/>
            <a:ext cx="97398" cy="2108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0"/>
            <a:endCxn id="17" idx="2"/>
          </p:cNvCxnSpPr>
          <p:nvPr/>
        </p:nvCxnSpPr>
        <p:spPr>
          <a:xfrm flipH="1">
            <a:off x="3582073" y="4130935"/>
            <a:ext cx="1266211" cy="337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  <a:endCxn id="19" idx="0"/>
          </p:cNvCxnSpPr>
          <p:nvPr/>
        </p:nvCxnSpPr>
        <p:spPr>
          <a:xfrm flipV="1">
            <a:off x="4983057" y="2655980"/>
            <a:ext cx="788549" cy="215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1"/>
          </p:cNvCxnSpPr>
          <p:nvPr/>
        </p:nvCxnSpPr>
        <p:spPr>
          <a:xfrm>
            <a:off x="5641421" y="4635824"/>
            <a:ext cx="546061" cy="920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91538" y="3082057"/>
            <a:ext cx="0" cy="2311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359317" y="2559937"/>
            <a:ext cx="1217181" cy="382223"/>
          </a:xfrm>
          <a:prstGeom prst="rect">
            <a:avLst/>
          </a:prstGeom>
        </p:spPr>
        <p:txBody>
          <a:bodyPr wrap="none" lIns="104205" tIns="52103" rIns="104205" bIns="52103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5670586" y="2410606"/>
            <a:ext cx="1390644" cy="382223"/>
          </a:xfrm>
          <a:prstGeom prst="rect">
            <a:avLst/>
          </a:prstGeom>
        </p:spPr>
        <p:txBody>
          <a:bodyPr wrap="none" lIns="104205" tIns="52103" rIns="104205" bIns="52103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OpenNebula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11578" y="5817797"/>
            <a:ext cx="1217181" cy="382223"/>
          </a:xfrm>
          <a:prstGeom prst="rect">
            <a:avLst/>
          </a:prstGeom>
        </p:spPr>
        <p:txBody>
          <a:bodyPr wrap="none" lIns="104205" tIns="52103" rIns="104205" bIns="52103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981739" y="5748577"/>
            <a:ext cx="1390644" cy="382223"/>
          </a:xfrm>
          <a:prstGeom prst="rect">
            <a:avLst/>
          </a:prstGeom>
        </p:spPr>
        <p:txBody>
          <a:bodyPr wrap="none" lIns="104205" tIns="52103" rIns="104205" bIns="52103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OpenNebula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25655" y="4228287"/>
            <a:ext cx="1217181" cy="382223"/>
          </a:xfrm>
          <a:prstGeom prst="rect">
            <a:avLst/>
          </a:prstGeom>
        </p:spPr>
        <p:txBody>
          <a:bodyPr wrap="none" lIns="104205" tIns="52103" rIns="104205" bIns="52103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5081689" y="3841165"/>
            <a:ext cx="970569" cy="382223"/>
          </a:xfrm>
          <a:prstGeom prst="rect">
            <a:avLst/>
          </a:prstGeom>
        </p:spPr>
        <p:txBody>
          <a:bodyPr wrap="none" lIns="104205" tIns="52103" rIns="104205" bIns="52103">
            <a:spAutoFit/>
          </a:bodyPr>
          <a:lstStyle/>
          <a:p>
            <a:r>
              <a:rPr lang="en-GB" dirty="0" err="1" smtClean="0"/>
              <a:t>Synnefo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527800" y="2195090"/>
            <a:ext cx="6820525" cy="4371152"/>
            <a:chOff x="3023828" y="1988840"/>
            <a:chExt cx="5846164" cy="3960440"/>
          </a:xfrm>
        </p:grpSpPr>
        <p:sp>
          <p:nvSpPr>
            <p:cNvPr id="57" name="Rectangle 56"/>
            <p:cNvSpPr/>
            <p:nvPr/>
          </p:nvSpPr>
          <p:spPr>
            <a:xfrm>
              <a:off x="6120172" y="2027350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03948" y="220486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272572" y="5051686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64088" y="332349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15916" y="512369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23828" y="368353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ight Arrow 63"/>
            <p:cNvSpPr/>
            <p:nvPr/>
          </p:nvSpPr>
          <p:spPr>
            <a:xfrm rot="2996809">
              <a:off x="6373209" y="2403657"/>
              <a:ext cx="928441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5724630" y="3349388"/>
              <a:ext cx="1079618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ight Arrow 65"/>
            <p:cNvSpPr/>
            <p:nvPr/>
          </p:nvSpPr>
          <p:spPr>
            <a:xfrm rot="17890887">
              <a:off x="6381958" y="4546806"/>
              <a:ext cx="846711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61935" y="1988840"/>
              <a:ext cx="1435576" cy="725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300" b="1" dirty="0">
                  <a:solidFill>
                    <a:srgbClr val="FF0000"/>
                  </a:solidFill>
                </a:rPr>
                <a:t>Harmonised</a:t>
              </a:r>
              <a:br>
                <a:rPr lang="en-GB" sz="2300" b="1" dirty="0">
                  <a:solidFill>
                    <a:srgbClr val="FF0000"/>
                  </a:solidFill>
                </a:rPr>
              </a:br>
              <a:r>
                <a:rPr lang="en-GB" sz="2300" b="1" dirty="0">
                  <a:solidFill>
                    <a:srgbClr val="FF0000"/>
                  </a:solidFill>
                </a:rPr>
                <a:t>operation</a:t>
              </a:r>
              <a:endParaRPr lang="en-GB" sz="2300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4248" y="3140968"/>
              <a:ext cx="2065744" cy="1338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Cloud registry</a:t>
              </a:r>
            </a:p>
            <a:p>
              <a:r>
                <a:rPr lang="en-GB" dirty="0" smtClean="0"/>
                <a:t>Information system</a:t>
              </a:r>
            </a:p>
            <a:p>
              <a:r>
                <a:rPr lang="en-GB" dirty="0" err="1" smtClean="0"/>
                <a:t>Virt</a:t>
              </a:r>
              <a:r>
                <a:rPr lang="en-GB" dirty="0"/>
                <a:t>.</a:t>
              </a:r>
              <a:r>
                <a:rPr lang="en-GB" dirty="0" smtClean="0"/>
                <a:t> Machine </a:t>
              </a:r>
              <a:r>
                <a:rPr lang="en-GB" dirty="0" err="1" smtClean="0"/>
                <a:t>marketpl</a:t>
              </a:r>
              <a:r>
                <a:rPr lang="en-GB" dirty="0" smtClean="0"/>
                <a:t>.</a:t>
              </a:r>
            </a:p>
            <a:p>
              <a:r>
                <a:rPr lang="en-GB" dirty="0" smtClean="0"/>
                <a:t>Usage accounting</a:t>
              </a:r>
            </a:p>
            <a:p>
              <a:r>
                <a:rPr lang="en-GB" dirty="0" smtClean="0"/>
                <a:t>Access control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35547" y="685055"/>
            <a:ext cx="5880653" cy="5937752"/>
            <a:chOff x="-36512" y="620688"/>
            <a:chExt cx="5040560" cy="5379842"/>
          </a:xfrm>
        </p:grpSpPr>
        <p:sp>
          <p:nvSpPr>
            <p:cNvPr id="35" name="Rectangle 34"/>
            <p:cNvSpPr/>
            <p:nvPr/>
          </p:nvSpPr>
          <p:spPr>
            <a:xfrm>
              <a:off x="2495244" y="222261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55676" y="366277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59932" y="3336234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80012" y="2040090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39752" y="510293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91980" y="5174944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043608" y="3664916"/>
              <a:ext cx="612068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512" y="3751790"/>
              <a:ext cx="576064" cy="5760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544" y="3607774"/>
              <a:ext cx="576064" cy="5760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3528" y="4056314"/>
              <a:ext cx="576064" cy="576064"/>
            </a:xfrm>
            <a:prstGeom prst="rect">
              <a:avLst/>
            </a:prstGeom>
          </p:spPr>
        </p:pic>
        <p:sp>
          <p:nvSpPr>
            <p:cNvPr id="48" name="Right Arrow 47"/>
            <p:cNvSpPr/>
            <p:nvPr/>
          </p:nvSpPr>
          <p:spPr>
            <a:xfrm rot="20329738">
              <a:off x="845582" y="2769260"/>
              <a:ext cx="1620186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ight Arrow 55"/>
            <p:cNvSpPr/>
            <p:nvPr/>
          </p:nvSpPr>
          <p:spPr>
            <a:xfrm rot="1483760">
              <a:off x="855767" y="4706422"/>
              <a:ext cx="1476164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4311" y="2001034"/>
              <a:ext cx="1710366" cy="725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300" b="1" dirty="0">
                  <a:solidFill>
                    <a:srgbClr val="FF0000"/>
                  </a:solidFill>
                </a:rPr>
                <a:t>Uniform</a:t>
              </a:r>
              <a:br>
                <a:rPr lang="en-GB" sz="2300" b="1" dirty="0">
                  <a:solidFill>
                    <a:srgbClr val="FF0000"/>
                  </a:solidFill>
                </a:rPr>
              </a:br>
              <a:r>
                <a:rPr lang="en-GB" sz="2300" b="1" dirty="0">
                  <a:solidFill>
                    <a:srgbClr val="FF0000"/>
                  </a:solidFill>
                </a:rPr>
                <a:t>user interfaces</a:t>
              </a:r>
              <a:endParaRPr lang="en-GB" sz="23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ular Callout 71"/>
            <p:cNvSpPr/>
            <p:nvPr/>
          </p:nvSpPr>
          <p:spPr>
            <a:xfrm>
              <a:off x="1613628" y="620688"/>
              <a:ext cx="3384377" cy="1196376"/>
            </a:xfrm>
            <a:prstGeom prst="wedgeRectCallout">
              <a:avLst>
                <a:gd name="adj1" fmla="val -20426"/>
                <a:gd name="adj2" fmla="val 101425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08049" indent="-208049">
                <a:buFont typeface="Arial" panose="020B0604020202020204" pitchFamily="34" charset="0"/>
                <a:buChar char="•"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9" name="Picture 2" descr="Open Cloud Computing Interface - Open Standard | Open Communit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629" y="836712"/>
              <a:ext cx="1086163" cy="4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2693749" y="899428"/>
              <a:ext cx="1320305" cy="334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 On every site</a:t>
              </a:r>
              <a:endParaRPr lang="en-GB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45677" y="1340768"/>
              <a:ext cx="2543554" cy="334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OpenStack</a:t>
              </a:r>
              <a:r>
                <a:rPr lang="en-GB" dirty="0" smtClean="0"/>
                <a:t> Nova - On OS sites</a:t>
              </a:r>
              <a:endParaRPr lang="en-GB" dirty="0"/>
            </a:p>
          </p:txBody>
        </p:sp>
      </p:grp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27" y="1479811"/>
            <a:ext cx="506771" cy="43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ular Callout 53"/>
          <p:cNvSpPr/>
          <p:nvPr/>
        </p:nvSpPr>
        <p:spPr>
          <a:xfrm>
            <a:off x="5838056" y="685055"/>
            <a:ext cx="4577916" cy="1320445"/>
          </a:xfrm>
          <a:prstGeom prst="wedgeRectCallout">
            <a:avLst>
              <a:gd name="adj1" fmla="val -49177"/>
              <a:gd name="adj2" fmla="val -1929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marL="289458"/>
            <a:endParaRPr lang="en-GB" sz="1000" dirty="0">
              <a:solidFill>
                <a:schemeClr val="tx1"/>
              </a:solidFill>
            </a:endParaRPr>
          </a:p>
          <a:p>
            <a:pPr marL="289458"/>
            <a:r>
              <a:rPr lang="en-GB" dirty="0" smtClean="0">
                <a:solidFill>
                  <a:schemeClr val="tx1"/>
                </a:solidFill>
              </a:rPr>
              <a:t>     </a:t>
            </a:r>
            <a:r>
              <a:rPr lang="en-GB" dirty="0" smtClean="0">
                <a:solidFill>
                  <a:schemeClr val="tx1"/>
                </a:solidFill>
              </a:rPr>
              <a:t> CDMI </a:t>
            </a:r>
            <a:r>
              <a:rPr lang="en-GB" dirty="0" smtClean="0">
                <a:solidFill>
                  <a:schemeClr val="tx1"/>
                </a:solidFill>
              </a:rPr>
              <a:t>- on any site</a:t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sz="600" dirty="0">
              <a:solidFill>
                <a:schemeClr val="tx1"/>
              </a:solidFill>
            </a:endParaRPr>
          </a:p>
          <a:p>
            <a:pPr marL="497507" indent="-208049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OpenStack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SWIFT – on OS sites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5609" y="605581"/>
            <a:ext cx="3801998" cy="39761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r>
              <a:rPr lang="en-US" sz="1900" dirty="0"/>
              <a:t>VM and block storage management:</a:t>
            </a:r>
            <a:endParaRPr lang="en-US" sz="1900" dirty="0"/>
          </a:p>
        </p:txBody>
      </p:sp>
      <p:sp>
        <p:nvSpPr>
          <p:cNvPr id="76" name="TextBox 75"/>
          <p:cNvSpPr txBox="1"/>
          <p:nvPr/>
        </p:nvSpPr>
        <p:spPr>
          <a:xfrm>
            <a:off x="6090084" y="605581"/>
            <a:ext cx="4124058" cy="39761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r>
              <a:rPr lang="en-US" sz="1900" dirty="0"/>
              <a:t>Object storage management (optional):</a:t>
            </a:r>
            <a:endParaRPr lang="en-US" sz="1900" dirty="0"/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66" y="1439156"/>
            <a:ext cx="506771" cy="43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066" y="1002958"/>
            <a:ext cx="588065" cy="3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9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redondeado 88"/>
          <p:cNvSpPr/>
          <p:nvPr/>
        </p:nvSpPr>
        <p:spPr>
          <a:xfrm>
            <a:off x="75888" y="4660203"/>
            <a:ext cx="2730065" cy="23047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05" tIns="52103" rIns="104205" bIns="52103" rtlCol="0" anchor="b" anchorCtr="0"/>
          <a:lstStyle/>
          <a:p>
            <a:pPr algn="ctr"/>
            <a:r>
              <a:rPr lang="en-GB" dirty="0" smtClean="0"/>
              <a:t>Virtual Appliances </a:t>
            </a:r>
            <a:r>
              <a:rPr lang="en-GB" dirty="0" err="1" smtClean="0"/>
              <a:t>Catalog</a:t>
            </a:r>
            <a:r>
              <a:rPr lang="en-GB" dirty="0" smtClean="0"/>
              <a:t> (</a:t>
            </a:r>
            <a:r>
              <a:rPr lang="en-GB" dirty="0" err="1" smtClean="0"/>
              <a:t>AppDB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805608" y="128727"/>
            <a:ext cx="8568952" cy="938265"/>
          </a:xfrm>
          <a:noFill/>
        </p:spPr>
        <p:txBody>
          <a:bodyPr>
            <a:normAutofit/>
          </a:bodyPr>
          <a:lstStyle/>
          <a:p>
            <a:r>
              <a:rPr lang="it-IT" altLang="en-US" sz="2700" dirty="0">
                <a:latin typeface="Arial" charset="0"/>
                <a:cs typeface="Arial" charset="0"/>
              </a:rPr>
              <a:t>Inside a cloud site – Technical slide</a:t>
            </a:r>
            <a:endParaRPr lang="en-GB" altLang="en-US" sz="2700" dirty="0">
              <a:latin typeface="Arial" charset="0"/>
              <a:cs typeface="Arial" charset="0"/>
            </a:endParaRPr>
          </a:p>
        </p:txBody>
      </p:sp>
      <p:grpSp>
        <p:nvGrpSpPr>
          <p:cNvPr id="44" name="Gruppo 43"/>
          <p:cNvGrpSpPr>
            <a:grpSpLocks/>
          </p:cNvGrpSpPr>
          <p:nvPr/>
        </p:nvGrpSpPr>
        <p:grpSpPr bwMode="auto">
          <a:xfrm>
            <a:off x="3300413" y="3251953"/>
            <a:ext cx="6967538" cy="1203714"/>
            <a:chOff x="1534412" y="2783782"/>
            <a:chExt cx="5971946" cy="1091143"/>
          </a:xfrm>
        </p:grpSpPr>
        <p:grpSp>
          <p:nvGrpSpPr>
            <p:cNvPr id="11331" name="Gruppo 15"/>
            <p:cNvGrpSpPr>
              <a:grpSpLocks/>
            </p:cNvGrpSpPr>
            <p:nvPr/>
          </p:nvGrpSpPr>
          <p:grpSpPr bwMode="auto">
            <a:xfrm>
              <a:off x="1534412" y="2783782"/>
              <a:ext cx="5971946" cy="1091143"/>
              <a:chOff x="-34726" y="450571"/>
              <a:chExt cx="4000946" cy="3769763"/>
            </a:xfrm>
          </p:grpSpPr>
          <p:sp>
            <p:nvSpPr>
              <p:cNvPr id="17" name="Rettangolo arrotondato 16"/>
              <p:cNvSpPr/>
              <p:nvPr/>
            </p:nvSpPr>
            <p:spPr>
              <a:xfrm>
                <a:off x="4624" y="450571"/>
                <a:ext cx="3961596" cy="376976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ttangolo 17"/>
              <p:cNvSpPr/>
              <p:nvPr/>
            </p:nvSpPr>
            <p:spPr>
              <a:xfrm>
                <a:off x="-34726" y="2837539"/>
                <a:ext cx="3961596" cy="13608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17170" tIns="217170" rIns="217170" bIns="217170" spcCol="1270" anchor="ctr"/>
              <a:lstStyle/>
              <a:p>
                <a:pPr algn="ctr" defTabSz="197555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700" dirty="0"/>
                  <a:t>Cloud </a:t>
                </a:r>
                <a:r>
                  <a:rPr lang="es-ES" sz="2700" dirty="0" err="1"/>
                  <a:t>Providers</a:t>
                </a:r>
                <a:endParaRPr lang="es-ES" sz="2700" dirty="0"/>
              </a:p>
            </p:txBody>
          </p:sp>
        </p:grpSp>
        <p:grpSp>
          <p:nvGrpSpPr>
            <p:cNvPr id="11332" name="Gruppo 19"/>
            <p:cNvGrpSpPr>
              <a:grpSpLocks/>
            </p:cNvGrpSpPr>
            <p:nvPr/>
          </p:nvGrpSpPr>
          <p:grpSpPr bwMode="auto">
            <a:xfrm>
              <a:off x="1763688" y="2879440"/>
              <a:ext cx="1743536" cy="621568"/>
              <a:chOff x="400329" y="1575393"/>
              <a:chExt cx="3298634" cy="1364639"/>
            </a:xfrm>
          </p:grpSpPr>
          <p:sp>
            <p:nvSpPr>
              <p:cNvPr id="21" name="Rettangolo arrotondato 20"/>
              <p:cNvSpPr/>
              <p:nvPr/>
            </p:nvSpPr>
            <p:spPr>
              <a:xfrm>
                <a:off x="399033" y="1574598"/>
                <a:ext cx="3171496" cy="136691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tangolo 21"/>
              <p:cNvSpPr/>
              <p:nvPr/>
            </p:nvSpPr>
            <p:spPr>
              <a:xfrm>
                <a:off x="438077" y="1574598"/>
                <a:ext cx="3261595" cy="13285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97555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dirty="0"/>
                  <a:t>Cloud Site </a:t>
                </a:r>
              </a:p>
              <a:p>
                <a:pPr algn="ctr" defTabSz="197555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dirty="0"/>
                  <a:t>(OpenStack)</a:t>
                </a:r>
              </a:p>
            </p:txBody>
          </p:sp>
        </p:grpSp>
        <p:grpSp>
          <p:nvGrpSpPr>
            <p:cNvPr id="11333" name="Gruppo 22"/>
            <p:cNvGrpSpPr>
              <a:grpSpLocks/>
            </p:cNvGrpSpPr>
            <p:nvPr/>
          </p:nvGrpSpPr>
          <p:grpSpPr bwMode="auto">
            <a:xfrm>
              <a:off x="3718391" y="2879439"/>
              <a:ext cx="1717705" cy="618545"/>
              <a:chOff x="400329" y="1576450"/>
              <a:chExt cx="3298635" cy="1364639"/>
            </a:xfrm>
          </p:grpSpPr>
          <p:sp>
            <p:nvSpPr>
              <p:cNvPr id="24" name="Rettangolo arrotondato 23"/>
              <p:cNvSpPr/>
              <p:nvPr/>
            </p:nvSpPr>
            <p:spPr>
              <a:xfrm>
                <a:off x="400976" y="1575653"/>
                <a:ext cx="3170415" cy="136658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ttangolo 24"/>
              <p:cNvSpPr/>
              <p:nvPr/>
            </p:nvSpPr>
            <p:spPr>
              <a:xfrm>
                <a:off x="440607" y="1575653"/>
                <a:ext cx="3258820" cy="1328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97555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dirty="0"/>
                  <a:t>Cloud Site </a:t>
                </a:r>
              </a:p>
              <a:p>
                <a:pPr algn="ctr" defTabSz="197555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dirty="0"/>
                  <a:t>(OpenNebula)</a:t>
                </a:r>
              </a:p>
            </p:txBody>
          </p:sp>
        </p:grpSp>
        <p:grpSp>
          <p:nvGrpSpPr>
            <p:cNvPr id="11334" name="Gruppo 25"/>
            <p:cNvGrpSpPr>
              <a:grpSpLocks/>
            </p:cNvGrpSpPr>
            <p:nvPr/>
          </p:nvGrpSpPr>
          <p:grpSpPr bwMode="auto">
            <a:xfrm>
              <a:off x="5640364" y="2879439"/>
              <a:ext cx="1717705" cy="618546"/>
              <a:chOff x="400329" y="1576449"/>
              <a:chExt cx="3298635" cy="1364639"/>
            </a:xfrm>
          </p:grpSpPr>
          <p:sp>
            <p:nvSpPr>
              <p:cNvPr id="27" name="Rettangolo arrotondato 26"/>
              <p:cNvSpPr/>
              <p:nvPr/>
            </p:nvSpPr>
            <p:spPr>
              <a:xfrm>
                <a:off x="401777" y="1575652"/>
                <a:ext cx="3170415" cy="13665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ttangolo 27"/>
              <p:cNvSpPr/>
              <p:nvPr/>
            </p:nvSpPr>
            <p:spPr>
              <a:xfrm>
                <a:off x="441406" y="1575652"/>
                <a:ext cx="3258821" cy="13280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97555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dirty="0"/>
                  <a:t>Cloud Site </a:t>
                </a:r>
              </a:p>
              <a:p>
                <a:pPr algn="ctr" defTabSz="197555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dirty="0"/>
                  <a:t>(</a:t>
                </a:r>
                <a:r>
                  <a:rPr lang="es-ES" dirty="0" err="1"/>
                  <a:t>Synnefo</a:t>
                </a:r>
                <a:r>
                  <a:rPr lang="es-ES" dirty="0"/>
                  <a:t>)</a:t>
                </a:r>
                <a:endParaRPr lang="es-ES" dirty="0"/>
              </a:p>
            </p:txBody>
          </p:sp>
        </p:grpSp>
      </p:grpSp>
      <p:grpSp>
        <p:nvGrpSpPr>
          <p:cNvPr id="126" name="Gruppo 125"/>
          <p:cNvGrpSpPr>
            <a:grpSpLocks/>
          </p:cNvGrpSpPr>
          <p:nvPr/>
        </p:nvGrpSpPr>
        <p:grpSpPr bwMode="auto">
          <a:xfrm>
            <a:off x="3065198" y="4446906"/>
            <a:ext cx="7393517" cy="2654477"/>
            <a:chOff x="2627784" y="4029776"/>
            <a:chExt cx="6336704" cy="2404560"/>
          </a:xfrm>
        </p:grpSpPr>
        <p:grpSp>
          <p:nvGrpSpPr>
            <p:cNvPr id="11304" name="Gruppo 44"/>
            <p:cNvGrpSpPr>
              <a:grpSpLocks/>
            </p:cNvGrpSpPr>
            <p:nvPr/>
          </p:nvGrpSpPr>
          <p:grpSpPr bwMode="auto">
            <a:xfrm>
              <a:off x="2627784" y="4495081"/>
              <a:ext cx="6336704" cy="1939255"/>
              <a:chOff x="1547664" y="4293096"/>
              <a:chExt cx="6336704" cy="1939255"/>
            </a:xfrm>
          </p:grpSpPr>
          <p:grpSp>
            <p:nvGrpSpPr>
              <p:cNvPr id="11310" name="Gruppo 8"/>
              <p:cNvGrpSpPr>
                <a:grpSpLocks/>
              </p:cNvGrpSpPr>
              <p:nvPr/>
            </p:nvGrpSpPr>
            <p:grpSpPr bwMode="auto">
              <a:xfrm>
                <a:off x="1547664" y="4293096"/>
                <a:ext cx="6336704" cy="1939255"/>
                <a:chOff x="-34726" y="-305625"/>
                <a:chExt cx="4000946" cy="4505992"/>
              </a:xfrm>
            </p:grpSpPr>
            <p:sp>
              <p:nvSpPr>
                <p:cNvPr id="10" name="Rettangolo arrotondato 9"/>
                <p:cNvSpPr/>
                <p:nvPr/>
              </p:nvSpPr>
              <p:spPr>
                <a:xfrm>
                  <a:off x="4361" y="-306238"/>
                  <a:ext cx="3961859" cy="41820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Rettangolo 10"/>
                <p:cNvSpPr/>
                <p:nvPr/>
              </p:nvSpPr>
              <p:spPr>
                <a:xfrm>
                  <a:off x="-34726" y="2843222"/>
                  <a:ext cx="3961858" cy="135714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17170" tIns="217170" rIns="217170" bIns="217170" spcCol="1270" anchor="ctr"/>
                <a:lstStyle/>
                <a:p>
                  <a:pPr algn="ctr" defTabSz="1975554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700" dirty="0"/>
                    <a:t>EGI </a:t>
                  </a:r>
                  <a:r>
                    <a:rPr lang="es-ES" sz="2700" dirty="0"/>
                    <a:t>e-</a:t>
                  </a:r>
                  <a:r>
                    <a:rPr lang="es-ES" sz="2700" dirty="0" err="1"/>
                    <a:t>infrastructure</a:t>
                  </a:r>
                  <a:r>
                    <a:rPr lang="es-ES" sz="2700" dirty="0"/>
                    <a:t> </a:t>
                  </a:r>
                  <a:r>
                    <a:rPr lang="es-ES" sz="2700" dirty="0" err="1"/>
                    <a:t>operation</a:t>
                  </a:r>
                  <a:r>
                    <a:rPr lang="es-ES" sz="2700" dirty="0"/>
                    <a:t> </a:t>
                  </a:r>
                  <a:r>
                    <a:rPr lang="es-ES" sz="2700" dirty="0" err="1"/>
                    <a:t>tools</a:t>
                  </a:r>
                  <a:endParaRPr lang="es-ES" sz="2700" dirty="0"/>
                </a:p>
              </p:txBody>
            </p:sp>
          </p:grpSp>
          <p:grpSp>
            <p:nvGrpSpPr>
              <p:cNvPr id="11311" name="Gruppo 12"/>
              <p:cNvGrpSpPr>
                <a:grpSpLocks/>
              </p:cNvGrpSpPr>
              <p:nvPr/>
            </p:nvGrpSpPr>
            <p:grpSpPr bwMode="auto">
              <a:xfrm>
                <a:off x="1784813" y="4874390"/>
                <a:ext cx="5955539" cy="864096"/>
                <a:chOff x="347947" y="1810283"/>
                <a:chExt cx="3169681" cy="1386952"/>
              </a:xfrm>
            </p:grpSpPr>
            <p:sp>
              <p:nvSpPr>
                <p:cNvPr id="14" name="Rettangolo arrotondato 13"/>
                <p:cNvSpPr/>
                <p:nvPr/>
              </p:nvSpPr>
              <p:spPr>
                <a:xfrm>
                  <a:off x="347610" y="1809232"/>
                  <a:ext cx="3169788" cy="136548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Rettangolo 14"/>
                <p:cNvSpPr/>
                <p:nvPr/>
              </p:nvSpPr>
              <p:spPr>
                <a:xfrm>
                  <a:off x="387317" y="1911134"/>
                  <a:ext cx="3090374" cy="12865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975554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700" err="1"/>
                    <a:t>Operation</a:t>
                  </a:r>
                  <a:r>
                    <a:rPr lang="es-ES" sz="2700" dirty="0"/>
                    <a:t> </a:t>
                  </a:r>
                  <a:r>
                    <a:rPr lang="es-ES" sz="2700" dirty="0" err="1"/>
                    <a:t>services</a:t>
                  </a:r>
                  <a:endParaRPr lang="es-ES" sz="2700" dirty="0"/>
                </a:p>
              </p:txBody>
            </p:sp>
          </p:grpSp>
          <p:grpSp>
            <p:nvGrpSpPr>
              <p:cNvPr id="11312" name="Gruppo 28"/>
              <p:cNvGrpSpPr>
                <a:grpSpLocks/>
              </p:cNvGrpSpPr>
              <p:nvPr/>
            </p:nvGrpSpPr>
            <p:grpSpPr bwMode="auto">
              <a:xfrm>
                <a:off x="6551861" y="438220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0" name="Rettangolo arrotondato 29"/>
                <p:cNvSpPr/>
                <p:nvPr/>
              </p:nvSpPr>
              <p:spPr>
                <a:xfrm>
                  <a:off x="402490" y="1358259"/>
                  <a:ext cx="3167880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Rettangolo 30"/>
                <p:cNvSpPr/>
                <p:nvPr/>
              </p:nvSpPr>
              <p:spPr>
                <a:xfrm>
                  <a:off x="440657" y="1358259"/>
                  <a:ext cx="325852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975554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600" dirty="0"/>
                    <a:t>AAI</a:t>
                  </a:r>
                  <a:br>
                    <a:rPr lang="es-ES" sz="1600" dirty="0"/>
                  </a:br>
                  <a:r>
                    <a:rPr lang="es-ES" sz="1400" dirty="0"/>
                    <a:t>(PERUN)</a:t>
                  </a:r>
                  <a:endParaRPr lang="es-ES" sz="1600" dirty="0"/>
                </a:p>
              </p:txBody>
            </p:sp>
          </p:grpSp>
          <p:grpSp>
            <p:nvGrpSpPr>
              <p:cNvPr id="11313" name="Gruppo 31"/>
              <p:cNvGrpSpPr>
                <a:grpSpLocks/>
              </p:cNvGrpSpPr>
              <p:nvPr/>
            </p:nvGrpSpPr>
            <p:grpSpPr bwMode="auto">
              <a:xfrm>
                <a:off x="1933389" y="4394411"/>
                <a:ext cx="1100035" cy="780887"/>
                <a:chOff x="393170" y="1358411"/>
                <a:chExt cx="3306238" cy="1365806"/>
              </a:xfrm>
            </p:grpSpPr>
            <p:sp>
              <p:nvSpPr>
                <p:cNvPr id="33" name="Rettangolo arrotondato 32"/>
                <p:cNvSpPr/>
                <p:nvPr/>
              </p:nvSpPr>
              <p:spPr>
                <a:xfrm>
                  <a:off x="393170" y="1358411"/>
                  <a:ext cx="3177421" cy="136580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Rettangolo 33"/>
                <p:cNvSpPr/>
                <p:nvPr/>
              </p:nvSpPr>
              <p:spPr>
                <a:xfrm>
                  <a:off x="436110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975554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600" dirty="0" err="1"/>
                    <a:t>Service</a:t>
                  </a:r>
                  <a:r>
                    <a:rPr lang="es-ES" sz="1600" dirty="0"/>
                    <a:t> </a:t>
                  </a:r>
                  <a:r>
                    <a:rPr lang="es-ES" sz="1600" dirty="0" err="1"/>
                    <a:t>registry</a:t>
                  </a:r>
                  <a:r>
                    <a:rPr lang="es-ES" sz="1600" dirty="0"/>
                    <a:t> (GOCDB)</a:t>
                  </a:r>
                  <a:endParaRPr lang="es-ES" sz="1600" dirty="0"/>
                </a:p>
              </p:txBody>
            </p:sp>
          </p:grpSp>
          <p:grpSp>
            <p:nvGrpSpPr>
              <p:cNvPr id="11314" name="Gruppo 34"/>
              <p:cNvGrpSpPr>
                <a:grpSpLocks/>
              </p:cNvGrpSpPr>
              <p:nvPr/>
            </p:nvGrpSpPr>
            <p:grpSpPr bwMode="auto">
              <a:xfrm>
                <a:off x="3094036" y="439481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6" name="Rettangolo arrotondato 35"/>
                <p:cNvSpPr/>
                <p:nvPr/>
              </p:nvSpPr>
              <p:spPr>
                <a:xfrm>
                  <a:off x="399451" y="1358413"/>
                  <a:ext cx="3172649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Rettangolo 36"/>
                <p:cNvSpPr/>
                <p:nvPr/>
              </p:nvSpPr>
              <p:spPr>
                <a:xfrm>
                  <a:off x="437619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975554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600" dirty="0" err="1"/>
                    <a:t>Information</a:t>
                  </a:r>
                  <a:r>
                    <a:rPr lang="es-ES" sz="1600" dirty="0"/>
                    <a:t> </a:t>
                  </a:r>
                  <a:r>
                    <a:rPr lang="es-ES" sz="1600" dirty="0" err="1"/>
                    <a:t>system</a:t>
                  </a:r>
                  <a:r>
                    <a:rPr lang="es-ES" sz="1600" dirty="0"/>
                    <a:t> (BDII)</a:t>
                  </a:r>
                  <a:endParaRPr lang="es-ES" sz="1600" dirty="0"/>
                </a:p>
              </p:txBody>
            </p:sp>
          </p:grpSp>
          <p:grpSp>
            <p:nvGrpSpPr>
              <p:cNvPr id="11315" name="Gruppo 37"/>
              <p:cNvGrpSpPr>
                <a:grpSpLocks/>
              </p:cNvGrpSpPr>
              <p:nvPr/>
            </p:nvGrpSpPr>
            <p:grpSpPr bwMode="auto">
              <a:xfrm>
                <a:off x="4235128" y="4365104"/>
                <a:ext cx="1084207" cy="834368"/>
                <a:chOff x="440296" y="1359114"/>
                <a:chExt cx="3258667" cy="1459348"/>
              </a:xfrm>
            </p:grpSpPr>
            <p:sp>
              <p:nvSpPr>
                <p:cNvPr id="39" name="Rettangolo arrotondato 38"/>
                <p:cNvSpPr/>
                <p:nvPr/>
              </p:nvSpPr>
              <p:spPr>
                <a:xfrm>
                  <a:off x="478223" y="1449237"/>
                  <a:ext cx="3167880" cy="136858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Rettangolo 39"/>
                <p:cNvSpPr/>
                <p:nvPr/>
              </p:nvSpPr>
              <p:spPr>
                <a:xfrm>
                  <a:off x="440056" y="1354852"/>
                  <a:ext cx="3258529" cy="1326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975554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600" dirty="0" err="1"/>
                    <a:t>Accounting</a:t>
                  </a:r>
                  <a:r>
                    <a:rPr lang="es-ES" sz="1600" dirty="0"/>
                    <a:t> (APEL)</a:t>
                  </a:r>
                  <a:endParaRPr lang="es-ES" sz="1600" dirty="0"/>
                </a:p>
              </p:txBody>
            </p:sp>
          </p:grpSp>
          <p:grpSp>
            <p:nvGrpSpPr>
              <p:cNvPr id="11316" name="Gruppo 40"/>
              <p:cNvGrpSpPr>
                <a:grpSpLocks/>
              </p:cNvGrpSpPr>
              <p:nvPr/>
            </p:nvGrpSpPr>
            <p:grpSpPr bwMode="auto">
              <a:xfrm>
                <a:off x="5407777" y="4387899"/>
                <a:ext cx="1097505" cy="780219"/>
                <a:chOff x="400329" y="1359114"/>
                <a:chExt cx="3298634" cy="1364639"/>
              </a:xfrm>
            </p:grpSpPr>
            <p:sp>
              <p:nvSpPr>
                <p:cNvPr id="42" name="Rettangolo arrotondato 41"/>
                <p:cNvSpPr/>
                <p:nvPr/>
              </p:nvSpPr>
              <p:spPr>
                <a:xfrm>
                  <a:off x="401303" y="1359399"/>
                  <a:ext cx="3167880" cy="136303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Rettangolo 42"/>
                <p:cNvSpPr/>
                <p:nvPr/>
              </p:nvSpPr>
              <p:spPr>
                <a:xfrm>
                  <a:off x="439470" y="1359399"/>
                  <a:ext cx="3258525" cy="132416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975554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600" dirty="0" err="1"/>
                    <a:t>Monitoring</a:t>
                  </a:r>
                  <a:r>
                    <a:rPr lang="es-ES" sz="1600" dirty="0"/>
                    <a:t> (ARGO)</a:t>
                  </a:r>
                  <a:endParaRPr lang="es-ES" sz="1600" dirty="0"/>
                </a:p>
              </p:txBody>
            </p:sp>
          </p:grpSp>
        </p:grpSp>
        <p:cxnSp>
          <p:nvCxnSpPr>
            <p:cNvPr id="47" name="Connettore 4 46"/>
            <p:cNvCxnSpPr/>
            <p:nvPr/>
          </p:nvCxnSpPr>
          <p:spPr>
            <a:xfrm rot="5400000">
              <a:off x="4344533" y="3109876"/>
              <a:ext cx="520591" cy="237308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4 48"/>
            <p:cNvCxnSpPr/>
            <p:nvPr/>
          </p:nvCxnSpPr>
          <p:spPr>
            <a:xfrm rot="5400000">
              <a:off x="4936616" y="3689258"/>
              <a:ext cx="520591" cy="121432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4 54"/>
            <p:cNvCxnSpPr/>
            <p:nvPr/>
          </p:nvCxnSpPr>
          <p:spPr>
            <a:xfrm rot="5400000">
              <a:off x="5525524" y="4303563"/>
              <a:ext cx="550748" cy="3175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4 58"/>
            <p:cNvCxnSpPr/>
            <p:nvPr/>
          </p:nvCxnSpPr>
          <p:spPr>
            <a:xfrm rot="16200000" flipH="1">
              <a:off x="6153320" y="3675766"/>
              <a:ext cx="520591" cy="122860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4 60"/>
            <p:cNvCxnSpPr/>
            <p:nvPr/>
          </p:nvCxnSpPr>
          <p:spPr>
            <a:xfrm rot="16200000" flipH="1">
              <a:off x="6693019" y="3136067"/>
              <a:ext cx="514242" cy="230165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ttangolo 86"/>
          <p:cNvSpPr/>
          <p:nvPr/>
        </p:nvSpPr>
        <p:spPr bwMode="auto">
          <a:xfrm>
            <a:off x="293441" y="4955024"/>
            <a:ext cx="2128680" cy="12085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 </a:t>
            </a:r>
            <a:r>
              <a:rPr lang="es-ES" dirty="0" err="1" smtClean="0">
                <a:solidFill>
                  <a:schemeClr val="tx1"/>
                </a:solidFill>
              </a:rPr>
              <a:t>image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VO </a:t>
            </a:r>
            <a:r>
              <a:rPr lang="es-ES" dirty="0" err="1" smtClean="0">
                <a:solidFill>
                  <a:schemeClr val="tx1"/>
                </a:solidFill>
              </a:rPr>
              <a:t>image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list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89" name="Connettore 4 88"/>
          <p:cNvCxnSpPr>
            <a:endCxn id="17" idx="1"/>
          </p:cNvCxnSpPr>
          <p:nvPr/>
        </p:nvCxnSpPr>
        <p:spPr bwMode="auto">
          <a:xfrm rot="5400000" flipH="1" flipV="1">
            <a:off x="1857590" y="3443673"/>
            <a:ext cx="1102089" cy="1920611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8" y="1384182"/>
            <a:ext cx="977863" cy="92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ttore 4 92"/>
          <p:cNvCxnSpPr>
            <a:stCxn id="11296" idx="3"/>
          </p:cNvCxnSpPr>
          <p:nvPr/>
        </p:nvCxnSpPr>
        <p:spPr bwMode="auto">
          <a:xfrm>
            <a:off x="1046390" y="1847222"/>
            <a:ext cx="2296621" cy="41574"/>
          </a:xfrm>
          <a:prstGeom prst="bentConnector3">
            <a:avLst>
              <a:gd name="adj1" fmla="val -722"/>
            </a:avLst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11296" idx="2"/>
          </p:cNvCxnSpPr>
          <p:nvPr/>
        </p:nvCxnSpPr>
        <p:spPr>
          <a:xfrm>
            <a:off x="557478" y="2309308"/>
            <a:ext cx="0" cy="264746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8" name="Gruppo 126"/>
          <p:cNvGrpSpPr>
            <a:grpSpLocks/>
          </p:cNvGrpSpPr>
          <p:nvPr/>
        </p:nvGrpSpPr>
        <p:grpSpPr bwMode="auto">
          <a:xfrm>
            <a:off x="3361533" y="1384181"/>
            <a:ext cx="6899009" cy="1972899"/>
            <a:chOff x="2880817" y="1254774"/>
            <a:chExt cx="5913151" cy="1786541"/>
          </a:xfrm>
        </p:grpSpPr>
        <p:grpSp>
          <p:nvGrpSpPr>
            <p:cNvPr id="11281" name="Gruppo 76"/>
            <p:cNvGrpSpPr>
              <a:grpSpLocks/>
            </p:cNvGrpSpPr>
            <p:nvPr/>
          </p:nvGrpSpPr>
          <p:grpSpPr bwMode="auto">
            <a:xfrm>
              <a:off x="2880817" y="1254774"/>
              <a:ext cx="5913151" cy="1310553"/>
              <a:chOff x="2907321" y="1110758"/>
              <a:chExt cx="5913151" cy="1310553"/>
            </a:xfrm>
          </p:grpSpPr>
          <p:sp>
            <p:nvSpPr>
              <p:cNvPr id="73" name="Rettangolo arrotondato 72"/>
              <p:cNvSpPr/>
              <p:nvPr/>
            </p:nvSpPr>
            <p:spPr bwMode="auto">
              <a:xfrm>
                <a:off x="2907321" y="1110758"/>
                <a:ext cx="5913151" cy="13105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ettangolo arrotondato 74"/>
              <p:cNvSpPr/>
              <p:nvPr/>
            </p:nvSpPr>
            <p:spPr>
              <a:xfrm>
                <a:off x="3131146" y="1269421"/>
                <a:ext cx="5524234" cy="74730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ttangolo 75"/>
              <p:cNvSpPr/>
              <p:nvPr/>
            </p:nvSpPr>
            <p:spPr>
              <a:xfrm>
                <a:off x="3262903" y="1332886"/>
                <a:ext cx="5384540" cy="702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975554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700" dirty="0" err="1"/>
                  <a:t>Uniform</a:t>
                </a:r>
                <a:r>
                  <a:rPr lang="es-ES" sz="2700" dirty="0"/>
                  <a:t> </a:t>
                </a:r>
                <a:r>
                  <a:rPr lang="es-ES" sz="2700" dirty="0"/>
                  <a:t>interfaces and </a:t>
                </a:r>
                <a:r>
                  <a:rPr lang="es-ES" sz="2700" dirty="0" err="1"/>
                  <a:t>behaviour</a:t>
                </a:r>
                <a:endParaRPr lang="es-ES" sz="2700" dirty="0"/>
              </a:p>
            </p:txBody>
          </p:sp>
        </p:grpSp>
        <p:cxnSp>
          <p:nvCxnSpPr>
            <p:cNvPr id="79" name="Connettore 4 78"/>
            <p:cNvCxnSpPr>
              <a:stCxn id="73" idx="2"/>
              <a:endCxn id="24" idx="0"/>
            </p:cNvCxnSpPr>
            <p:nvPr/>
          </p:nvCxnSpPr>
          <p:spPr>
            <a:xfrm rot="16200000" flipH="1">
              <a:off x="5599399" y="2802527"/>
              <a:ext cx="475988" cy="158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4 80"/>
            <p:cNvCxnSpPr>
              <a:stCxn id="73" idx="2"/>
              <a:endCxn id="21" idx="0"/>
            </p:cNvCxnSpPr>
            <p:nvPr/>
          </p:nvCxnSpPr>
          <p:spPr>
            <a:xfrm rot="5400000">
              <a:off x="4628689" y="1833405"/>
              <a:ext cx="475988" cy="1939831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4 82"/>
            <p:cNvCxnSpPr>
              <a:stCxn id="73" idx="2"/>
              <a:endCxn id="27" idx="0"/>
            </p:cNvCxnSpPr>
            <p:nvPr/>
          </p:nvCxnSpPr>
          <p:spPr>
            <a:xfrm rot="16200000" flipH="1">
              <a:off x="6560583" y="1841342"/>
              <a:ext cx="475988" cy="192395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9" name="Picture 2" descr="Open Cloud Computing Interface - Open Standard | Open 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33" y="1251020"/>
            <a:ext cx="1267190" cy="5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6233" y="3798699"/>
            <a:ext cx="1455916" cy="936220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GB" i="1" dirty="0" smtClean="0"/>
              <a:t>Image</a:t>
            </a:r>
            <a:br>
              <a:rPr lang="en-GB" i="1" dirty="0" smtClean="0"/>
            </a:br>
            <a:r>
              <a:rPr lang="en-GB" i="1" dirty="0" smtClean="0"/>
              <a:t>replication</a:t>
            </a:r>
            <a:br>
              <a:rPr lang="en-GB" i="1" dirty="0" smtClean="0"/>
            </a:br>
            <a:r>
              <a:rPr lang="en-GB" i="1" dirty="0" smtClean="0"/>
              <a:t>(</a:t>
            </a:r>
            <a:r>
              <a:rPr lang="en-GB" i="1" dirty="0" err="1" smtClean="0"/>
              <a:t>VMCatcher</a:t>
            </a:r>
            <a:r>
              <a:rPr lang="en-GB" i="1" dirty="0" smtClean="0"/>
              <a:t>)</a:t>
            </a: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76" y="2017578"/>
            <a:ext cx="1055688" cy="35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600537" y="2594390"/>
            <a:ext cx="1900674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GB" i="1" dirty="0" smtClean="0"/>
              <a:t>Share &amp; endorse</a:t>
            </a:r>
            <a:br>
              <a:rPr lang="en-GB" i="1" dirty="0" smtClean="0"/>
            </a:br>
            <a:r>
              <a:rPr lang="en-GB" i="1" dirty="0" smtClean="0"/>
              <a:t>VM images (OVF)</a:t>
            </a:r>
            <a:endParaRPr lang="en-GB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1176153" y="1163831"/>
            <a:ext cx="1139198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GB" i="1" dirty="0" smtClean="0"/>
              <a:t>Manage</a:t>
            </a:r>
            <a:br>
              <a:rPr lang="en-GB" i="1" dirty="0" smtClean="0"/>
            </a:br>
            <a:r>
              <a:rPr lang="en-GB" i="1" dirty="0" smtClean="0"/>
              <a:t>instances</a:t>
            </a:r>
            <a:endParaRPr lang="en-GB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80" y="821870"/>
            <a:ext cx="506771" cy="43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9711" y="844007"/>
            <a:ext cx="1440900" cy="320667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r>
              <a:rPr lang="en-US" sz="1400" b="1" dirty="0"/>
              <a:t>OpenStack Nova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82988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6" grpId="0"/>
      <p:bldP spid="88" grpId="0"/>
      <p:bldP spid="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608" y="-14783"/>
            <a:ext cx="8568952" cy="938265"/>
          </a:xfrm>
          <a:noFill/>
        </p:spPr>
        <p:txBody>
          <a:bodyPr/>
          <a:lstStyle/>
          <a:p>
            <a:r>
              <a:rPr lang="en-GB" dirty="0" smtClean="0"/>
              <a:t>The current infrastructure</a:t>
            </a:r>
            <a:endParaRPr lang="en-GB" dirty="0"/>
          </a:p>
        </p:txBody>
      </p:sp>
      <p:pic>
        <p:nvPicPr>
          <p:cNvPr id="102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607" y="1235905"/>
            <a:ext cx="6432739" cy="461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23" y="5774467"/>
            <a:ext cx="2279510" cy="5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2" y="2304257"/>
            <a:ext cx="1083522" cy="6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1" y="3263268"/>
            <a:ext cx="1320788" cy="5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500" y="4043446"/>
            <a:ext cx="1456065" cy="5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1" y="5825593"/>
            <a:ext cx="1139031" cy="10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90" y="5966100"/>
            <a:ext cx="1845572" cy="6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15" y="6437541"/>
            <a:ext cx="1586715" cy="54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0" y="1265576"/>
            <a:ext cx="1351933" cy="103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05" y="5920356"/>
            <a:ext cx="1849913" cy="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69" y="6460955"/>
            <a:ext cx="2198424" cy="4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316801" y="4895165"/>
            <a:ext cx="1229632" cy="7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9304681" y="6145842"/>
            <a:ext cx="1000571" cy="6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90" y="1126061"/>
            <a:ext cx="1033463" cy="9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523" y="2512992"/>
            <a:ext cx="1223730" cy="7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970" y="4579355"/>
            <a:ext cx="966282" cy="9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55" y="3466699"/>
            <a:ext cx="1778897" cy="88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77548" y="904893"/>
            <a:ext cx="2816826" cy="15825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41026" tIns="52103" rIns="41026" bIns="52103">
            <a:spAutoFit/>
          </a:bodyPr>
          <a:lstStyle/>
          <a:p>
            <a:r>
              <a:rPr lang="en-GB" sz="1600" dirty="0"/>
              <a:t>Today:</a:t>
            </a:r>
          </a:p>
          <a:p>
            <a:pPr marL="309359" indent="-209857">
              <a:buFont typeface="Arial" panose="020B0604020202020204" pitchFamily="34" charset="0"/>
              <a:buChar char="•"/>
            </a:pPr>
            <a:r>
              <a:rPr lang="en-GB" sz="1600" dirty="0"/>
              <a:t>22 </a:t>
            </a:r>
            <a:r>
              <a:rPr lang="en-GB" sz="1600" dirty="0"/>
              <a:t>providers from 14 </a:t>
            </a:r>
            <a:r>
              <a:rPr lang="en-GB" sz="1600" dirty="0"/>
              <a:t>NGIs</a:t>
            </a:r>
          </a:p>
          <a:p>
            <a:pPr marL="830384" lvl="1" indent="-209857">
              <a:buFont typeface="Arial" panose="020B0604020202020204" pitchFamily="34" charset="0"/>
              <a:buChar char="•"/>
            </a:pPr>
            <a:r>
              <a:rPr lang="en-US" sz="1600" dirty="0"/>
              <a:t>15 OpenStack</a:t>
            </a:r>
          </a:p>
          <a:p>
            <a:pPr marL="830384" lvl="1" indent="-209857">
              <a:buFont typeface="Arial" panose="020B0604020202020204" pitchFamily="34" charset="0"/>
              <a:buChar char="•"/>
            </a:pPr>
            <a:r>
              <a:rPr lang="en-US" sz="1600" dirty="0"/>
              <a:t>6 </a:t>
            </a:r>
            <a:r>
              <a:rPr lang="en-US" sz="1600" dirty="0" err="1"/>
              <a:t>OpenNebula</a:t>
            </a:r>
            <a:endParaRPr lang="en-US" sz="1600" dirty="0"/>
          </a:p>
          <a:p>
            <a:pPr marL="830384" lvl="1" indent="-209857">
              <a:buFont typeface="Arial" panose="020B0604020202020204" pitchFamily="34" charset="0"/>
              <a:buChar char="•"/>
            </a:pPr>
            <a:r>
              <a:rPr lang="en-US" sz="1600" dirty="0"/>
              <a:t>1 </a:t>
            </a:r>
            <a:r>
              <a:rPr lang="en-US" sz="1600" dirty="0" err="1"/>
              <a:t>Synnefo</a:t>
            </a:r>
            <a:endParaRPr lang="en-GB" sz="1600" dirty="0"/>
          </a:p>
          <a:p>
            <a:pPr marL="309359" indent="-209857">
              <a:buFont typeface="Arial" panose="020B0604020202020204" pitchFamily="34" charset="0"/>
              <a:buChar char="•"/>
            </a:pPr>
            <a:r>
              <a:rPr lang="en-GB" sz="1600" dirty="0"/>
              <a:t>~6.000 cores in total</a:t>
            </a:r>
          </a:p>
        </p:txBody>
      </p:sp>
    </p:spTree>
    <p:extLst>
      <p:ext uri="{BB962C8B-B14F-4D97-AF65-F5344CB8AC3E}">
        <p14:creationId xmlns:p14="http://schemas.microsoft.com/office/powerpoint/2010/main" val="393360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41" y="1235905"/>
            <a:ext cx="6282710" cy="45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Access to the Federated Cloud: </a:t>
            </a:r>
            <a:br>
              <a:rPr lang="en-GB" dirty="0" smtClean="0"/>
            </a:br>
            <a:r>
              <a:rPr lang="en-GB" dirty="0" smtClean="0"/>
              <a:t>Virtual Organisations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477" y="1851988"/>
            <a:ext cx="672075" cy="635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543" y="1693037"/>
            <a:ext cx="672075" cy="635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505" y="2090415"/>
            <a:ext cx="672075" cy="63580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77449" y="1613562"/>
            <a:ext cx="2729711" cy="1351083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205" tIns="52103" rIns="0" bIns="52103" rtlCol="0" anchor="ctr"/>
          <a:lstStyle/>
          <a:p>
            <a:pPr algn="r"/>
            <a:r>
              <a:rPr lang="en-US" sz="2700" b="1" dirty="0"/>
              <a:t>VO 1</a:t>
            </a:r>
            <a:br>
              <a:rPr lang="en-US" sz="2700" b="1" dirty="0"/>
            </a:br>
            <a:r>
              <a:rPr lang="en-US" b="1" dirty="0"/>
              <a:t>(cloud a, b, c)</a:t>
            </a:r>
            <a:endParaRPr lang="en-US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487" y="3625649"/>
            <a:ext cx="672075" cy="6358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1552" y="3466698"/>
            <a:ext cx="672075" cy="6358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515" y="3864075"/>
            <a:ext cx="672075" cy="63580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61459" y="3387223"/>
            <a:ext cx="2729711" cy="1351083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205" tIns="52103" rIns="0" bIns="52103" rtlCol="0" anchor="ctr"/>
          <a:lstStyle/>
          <a:p>
            <a:pPr algn="r"/>
            <a:r>
              <a:rPr lang="en-US" sz="2700" b="1" dirty="0"/>
              <a:t>VO 2</a:t>
            </a:r>
            <a:br>
              <a:rPr lang="en-US" sz="2700" b="1" dirty="0"/>
            </a:br>
            <a:r>
              <a:rPr lang="en-US" b="1" dirty="0"/>
              <a:t>(cloud b, c, d, e)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9431" y="5718288"/>
            <a:ext cx="10081120" cy="1213219"/>
          </a:xfrm>
          <a:prstGeom prst="rect">
            <a:avLst/>
          </a:prstGeom>
          <a:noFill/>
        </p:spPr>
        <p:txBody>
          <a:bodyPr wrap="square" lIns="104205" tIns="52103" rIns="104205" bIns="52103" rtlCol="0">
            <a:spAutoFit/>
          </a:bodyPr>
          <a:lstStyle/>
          <a:p>
            <a:pPr marL="390769" indent="-390769">
              <a:buFont typeface="+mj-lt"/>
              <a:buAutoNum type="arabicPeriod"/>
            </a:pPr>
            <a:r>
              <a:rPr lang="en-US" dirty="0" smtClean="0"/>
              <a:t>Generic VOs – e.g. </a:t>
            </a:r>
            <a:r>
              <a:rPr lang="en-US" b="1" dirty="0" smtClean="0"/>
              <a:t>fedcloud.egi.eu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Incubator for new users</a:t>
            </a:r>
          </a:p>
          <a:p>
            <a:pPr marL="390769" indent="-390769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Community-specific VOs – e.g. CHIPSTER, </a:t>
            </a:r>
            <a:r>
              <a:rPr lang="en-US" dirty="0" err="1" smtClean="0">
                <a:sym typeface="Wingdings" panose="05000000000000000000" pitchFamily="2" charset="2"/>
              </a:rPr>
              <a:t>Highthroughtputseq</a:t>
            </a:r>
            <a:r>
              <a:rPr lang="en-US" dirty="0" smtClean="0">
                <a:sym typeface="Wingdings" panose="05000000000000000000" pitchFamily="2" charset="2"/>
              </a:rPr>
              <a:t>, EISCAT, etc. </a:t>
            </a:r>
            <a:r>
              <a:rPr lang="en-US" dirty="0" smtClean="0">
                <a:sym typeface="Wingdings" panose="05000000000000000000" pitchFamily="2" charset="2"/>
              </a:rPr>
              <a:t>(with SLAs &amp; </a:t>
            </a:r>
            <a:r>
              <a:rPr lang="en-US" dirty="0" smtClean="0">
                <a:sym typeface="Wingdings" panose="05000000000000000000" pitchFamily="2" charset="2"/>
              </a:rPr>
              <a:t>OLAs)</a:t>
            </a:r>
          </a:p>
          <a:p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Browse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VOs 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http://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operations-portal.egi.eu/vo/search</a:t>
            </a:r>
            <a:r>
              <a:rPr lang="en-US" dirty="0" smtClean="0">
                <a:sym typeface="Wingdings" panose="05000000000000000000" pitchFamily="2" charset="2"/>
              </a:rPr>
              <a:t> (both grid and cloud)</a:t>
            </a:r>
            <a:endParaRPr lang="en-GB" dirty="0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7238175" y="3387223"/>
            <a:ext cx="448086" cy="2840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6778860" y="4852863"/>
            <a:ext cx="442658" cy="2806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7593490" y="4738306"/>
            <a:ext cx="534710" cy="33899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6174094" y="3182021"/>
            <a:ext cx="442658" cy="2806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5062928" y="2897948"/>
            <a:ext cx="442658" cy="2806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4745935" y="2726219"/>
            <a:ext cx="3114909" cy="113785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144204">
            <a:off x="3018770" y="2483426"/>
            <a:ext cx="1950367" cy="476853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011007" y="3102369"/>
            <a:ext cx="2347329" cy="219899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24792">
            <a:off x="3176606" y="4077470"/>
            <a:ext cx="3007517" cy="50389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US" dirty="0"/>
          </a:p>
        </p:txBody>
      </p:sp>
      <p:sp>
        <p:nvSpPr>
          <p:cNvPr id="23" name="Cloud"/>
          <p:cNvSpPr>
            <a:spLocks noChangeAspect="1" noEditPoints="1" noChangeArrowheads="1"/>
          </p:cNvSpPr>
          <p:nvPr/>
        </p:nvSpPr>
        <p:spPr bwMode="auto">
          <a:xfrm>
            <a:off x="6403511" y="4102503"/>
            <a:ext cx="442658" cy="2806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1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88"/>
          <p:cNvSpPr/>
          <p:nvPr/>
        </p:nvSpPr>
        <p:spPr>
          <a:xfrm>
            <a:off x="2267898" y="4262130"/>
            <a:ext cx="3583836" cy="26220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205" tIns="52103" rIns="104205" bIns="52103" rtlCol="0" anchor="b" anchorCtr="0"/>
          <a:lstStyle/>
          <a:p>
            <a:pPr algn="ctr"/>
            <a:r>
              <a:rPr lang="en-GB" b="1" dirty="0" smtClean="0"/>
              <a:t>Appliances Marketplace (</a:t>
            </a:r>
            <a:r>
              <a:rPr lang="en-GB" b="1" dirty="0" err="1" smtClean="0"/>
              <a:t>AppDB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174093" y="1241384"/>
            <a:ext cx="4284476" cy="5245383"/>
          </a:xfrm>
          <a:prstGeom prst="roundRect">
            <a:avLst>
              <a:gd name="adj" fmla="val 94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0" rIns="0" bIns="52103" rtlCol="0" anchor="t" anchorCtr="0"/>
          <a:lstStyle/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typical user workflow</a:t>
            </a:r>
            <a:endParaRPr lang="en-GB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846168" y="2115615"/>
            <a:ext cx="1821428" cy="11547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8778383" y="5294635"/>
            <a:ext cx="1344149" cy="8521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6243249" y="3784600"/>
            <a:ext cx="2841140" cy="180120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8624041" y="2852143"/>
            <a:ext cx="1596177" cy="101193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4205" tIns="52103" rIns="104205" bIns="52103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577379" y="1241385"/>
            <a:ext cx="3477829" cy="659221"/>
          </a:xfrm>
          <a:prstGeom prst="rect">
            <a:avLst/>
          </a:prstGeom>
        </p:spPr>
        <p:txBody>
          <a:bodyPr wrap="none" lIns="104205" tIns="52103" rIns="104205" bIns="52103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Clouds in your Virtual </a:t>
            </a:r>
            <a:r>
              <a:rPr lang="en-GB" dirty="0" smtClean="0">
                <a:solidFill>
                  <a:schemeClr val="tx2"/>
                </a:solidFill>
              </a:rPr>
              <a:t>Organisation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(e.g. </a:t>
            </a:r>
            <a:r>
              <a:rPr lang="en-GB" dirty="0" err="1" smtClean="0">
                <a:solidFill>
                  <a:schemeClr val="tx2"/>
                </a:solidFill>
              </a:rPr>
              <a:t>fedcloud.egi.eu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ettangolo 86"/>
          <p:cNvSpPr/>
          <p:nvPr/>
        </p:nvSpPr>
        <p:spPr bwMode="auto">
          <a:xfrm>
            <a:off x="2491361" y="4558107"/>
            <a:ext cx="3192355" cy="12928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b" anchorCtr="0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>
                <a:solidFill>
                  <a:schemeClr val="tx2"/>
                </a:solidFill>
              </a:rPr>
              <a:t>Virtual/Software </a:t>
            </a:r>
            <a:r>
              <a:rPr lang="es-ES" dirty="0" err="1">
                <a:solidFill>
                  <a:schemeClr val="tx2"/>
                </a:solidFill>
              </a:rPr>
              <a:t>Appliances</a:t>
            </a:r>
            <a:r>
              <a:rPr lang="es-ES" dirty="0">
                <a:solidFill>
                  <a:schemeClr val="tx2"/>
                </a:solidFill>
              </a:rPr>
              <a:t> of </a:t>
            </a:r>
            <a:r>
              <a:rPr lang="es-ES" b="1" dirty="0" err="1">
                <a:solidFill>
                  <a:schemeClr val="tx2"/>
                </a:solidFill>
              </a:rPr>
              <a:t>your</a:t>
            </a:r>
            <a:r>
              <a:rPr lang="es-ES" b="1" dirty="0">
                <a:solidFill>
                  <a:schemeClr val="tx2"/>
                </a:solidFill>
              </a:rPr>
              <a:t> Virtual </a:t>
            </a:r>
            <a:r>
              <a:rPr lang="es-ES" b="1" dirty="0" err="1">
                <a:solidFill>
                  <a:schemeClr val="tx2"/>
                </a:solidFill>
              </a:rPr>
              <a:t>Organisation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3" name="Rettangolo 86"/>
          <p:cNvSpPr/>
          <p:nvPr/>
        </p:nvSpPr>
        <p:spPr bwMode="auto">
          <a:xfrm>
            <a:off x="3737823" y="4658831"/>
            <a:ext cx="658397" cy="6021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ttangolo 86"/>
          <p:cNvSpPr/>
          <p:nvPr/>
        </p:nvSpPr>
        <p:spPr bwMode="auto">
          <a:xfrm>
            <a:off x="4745935" y="4658831"/>
            <a:ext cx="658397" cy="6021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ttangolo 86"/>
          <p:cNvSpPr/>
          <p:nvPr/>
        </p:nvSpPr>
        <p:spPr bwMode="auto">
          <a:xfrm>
            <a:off x="2729711" y="4658831"/>
            <a:ext cx="658397" cy="6021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142022" y="2830894"/>
            <a:ext cx="1008112" cy="271187"/>
            <a:chOff x="1412032" y="4325393"/>
            <a:chExt cx="2448272" cy="696167"/>
          </a:xfrm>
        </p:grpSpPr>
        <p:sp>
          <p:nvSpPr>
            <p:cNvPr id="21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9755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</a:rPr>
                <a:t>VM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9755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</a:rPr>
                <a:t>VM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9755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</a:rPr>
                <a:t>VM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94912" y="3358109"/>
            <a:ext cx="1008112" cy="271187"/>
            <a:chOff x="1412032" y="4325393"/>
            <a:chExt cx="2448272" cy="696167"/>
          </a:xfrm>
        </p:grpSpPr>
        <p:sp>
          <p:nvSpPr>
            <p:cNvPr id="25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9755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</a:rPr>
                <a:t>VM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26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9755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</a:rPr>
                <a:t>VM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9755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</a:rPr>
                <a:t>VM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931595" y="5715369"/>
            <a:ext cx="1008112" cy="271187"/>
            <a:chOff x="1412032" y="4325393"/>
            <a:chExt cx="2448272" cy="696167"/>
          </a:xfrm>
        </p:grpSpPr>
        <p:sp>
          <p:nvSpPr>
            <p:cNvPr id="29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9755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</a:rPr>
                <a:t>VM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30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9755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</a:rPr>
                <a:t>VM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31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9755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</a:rPr>
                <a:t>VM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59845" y="4785021"/>
            <a:ext cx="1008112" cy="271187"/>
            <a:chOff x="1412032" y="4325393"/>
            <a:chExt cx="2448272" cy="696167"/>
          </a:xfrm>
        </p:grpSpPr>
        <p:sp>
          <p:nvSpPr>
            <p:cNvPr id="33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9755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</a:rPr>
                <a:t>VM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9755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</a:rPr>
                <a:t>VM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9755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dirty="0">
                  <a:solidFill>
                    <a:schemeClr val="tx1"/>
                  </a:solidFill>
                </a:rPr>
                <a:t>VM</a:t>
              </a:r>
              <a:endParaRPr lang="es-ES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5888" y="1927027"/>
            <a:ext cx="672075" cy="635804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>
            <a:off x="4162951" y="2692982"/>
            <a:ext cx="512653" cy="1543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75603" y="2692982"/>
            <a:ext cx="1824361" cy="1367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72000" y="2832816"/>
            <a:ext cx="2110642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US" b="1" dirty="0" smtClean="0"/>
              <a:t>OCCI</a:t>
            </a:r>
            <a:r>
              <a:rPr lang="en-US" dirty="0" smtClean="0"/>
              <a:t> or </a:t>
            </a:r>
            <a:r>
              <a:rPr lang="en-US" b="1" dirty="0" smtClean="0"/>
              <a:t>Nova</a:t>
            </a:r>
            <a:br>
              <a:rPr lang="en-US" b="1" dirty="0" smtClean="0"/>
            </a:br>
            <a:r>
              <a:rPr lang="en-US" dirty="0" smtClean="0"/>
              <a:t>calls </a:t>
            </a:r>
            <a:r>
              <a:rPr lang="en-US" dirty="0" smtClean="0"/>
              <a:t>(GUI/CMD</a:t>
            </a:r>
            <a:r>
              <a:rPr lang="en-US" dirty="0" smtClean="0"/>
              <a:t>/API)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802664" y="2512993"/>
            <a:ext cx="859261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r"/>
            <a:r>
              <a:rPr lang="en-US" dirty="0" smtClean="0"/>
              <a:t>Visual</a:t>
            </a:r>
            <a:br>
              <a:rPr lang="en-US" dirty="0" smtClean="0"/>
            </a:br>
            <a:r>
              <a:rPr lang="en-US" dirty="0" smtClean="0"/>
              <a:t>lookup</a:t>
            </a:r>
            <a:endParaRPr lang="en-GB" dirty="0"/>
          </a:p>
        </p:txBody>
      </p:sp>
      <p:sp>
        <p:nvSpPr>
          <p:cNvPr id="45" name="Rettangolo 86"/>
          <p:cNvSpPr/>
          <p:nvPr/>
        </p:nvSpPr>
        <p:spPr bwMode="auto">
          <a:xfrm>
            <a:off x="6893619" y="4164376"/>
            <a:ext cx="540615" cy="4944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>
                <a:solidFill>
                  <a:schemeClr val="tx1"/>
                </a:solidFill>
              </a:rPr>
              <a:t>VM</a:t>
            </a:r>
            <a:endParaRPr lang="es-ES" sz="16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721599" y="2692982"/>
            <a:ext cx="4521650" cy="1471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61459" y="1763103"/>
            <a:ext cx="2436271" cy="92987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Portal, framework, SaaS, etc..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70936" y="3309669"/>
            <a:ext cx="1669604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US" b="1" dirty="0" smtClean="0"/>
              <a:t>OCCI</a:t>
            </a:r>
            <a:r>
              <a:rPr lang="en-US" dirty="0" smtClean="0"/>
              <a:t> or </a:t>
            </a:r>
            <a:r>
              <a:rPr lang="en-US" b="1" dirty="0" smtClean="0"/>
              <a:t>Nova</a:t>
            </a:r>
            <a:br>
              <a:rPr lang="en-US" b="1" dirty="0" smtClean="0"/>
            </a:br>
            <a:r>
              <a:rPr lang="en-US" dirty="0" smtClean="0"/>
              <a:t>calls (CMD/API)</a:t>
            </a:r>
            <a:endParaRPr lang="en-GB" dirty="0"/>
          </a:p>
        </p:txBody>
      </p:sp>
      <p:cxnSp>
        <p:nvCxnSpPr>
          <p:cNvPr id="57" name="Straight Arrow Connector 56"/>
          <p:cNvCxnSpPr>
            <a:stCxn id="55" idx="2"/>
          </p:cNvCxnSpPr>
          <p:nvPr/>
        </p:nvCxnSpPr>
        <p:spPr>
          <a:xfrm>
            <a:off x="1679594" y="2692982"/>
            <a:ext cx="811767" cy="1581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4665" y="3468620"/>
            <a:ext cx="1537168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US" dirty="0" smtClean="0"/>
              <a:t>Programmatic</a:t>
            </a:r>
            <a:br>
              <a:rPr lang="en-US" dirty="0" smtClean="0"/>
            </a:br>
            <a:r>
              <a:rPr lang="en-US" dirty="0" smtClean="0"/>
              <a:t>lookup (API)</a:t>
            </a:r>
            <a:endParaRPr lang="en-GB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1552" y="605580"/>
            <a:ext cx="672075" cy="63580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7589" y="605580"/>
            <a:ext cx="672075" cy="63580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3627" y="605580"/>
            <a:ext cx="672075" cy="635804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1889617" y="1241384"/>
            <a:ext cx="0" cy="521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tangolo 86"/>
          <p:cNvSpPr/>
          <p:nvPr/>
        </p:nvSpPr>
        <p:spPr bwMode="auto">
          <a:xfrm>
            <a:off x="7518243" y="4005425"/>
            <a:ext cx="675190" cy="6534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>
                <a:solidFill>
                  <a:schemeClr val="tx1"/>
                </a:solidFill>
              </a:rPr>
              <a:t>VM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75" name="Rettangolo 86"/>
          <p:cNvSpPr/>
          <p:nvPr/>
        </p:nvSpPr>
        <p:spPr bwMode="auto">
          <a:xfrm>
            <a:off x="8193432" y="4102502"/>
            <a:ext cx="675190" cy="4143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112889" tIns="84667" rIns="112889" bIns="84667" spcCol="1447" anchor="ctr"/>
          <a:lstStyle/>
          <a:p>
            <a:pPr algn="ctr" defTabSz="1975554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300" dirty="0">
                <a:solidFill>
                  <a:schemeClr val="tx1"/>
                </a:solidFill>
              </a:rPr>
              <a:t>Storage</a:t>
            </a:r>
            <a:endParaRPr lang="es-ES" sz="13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14155" y="3081106"/>
            <a:ext cx="248238" cy="624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8610364" y="5453585"/>
            <a:ext cx="248238" cy="624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6846168" y="2445302"/>
            <a:ext cx="248238" cy="6240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6258103" y="4114287"/>
            <a:ext cx="452058" cy="1259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24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55" grpId="0" animBg="1"/>
      <p:bldP spid="56" grpId="0"/>
      <p:bldP spid="60" grpId="0"/>
      <p:bldP spid="74" grpId="0" animBg="1"/>
      <p:bldP spid="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models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545468" y="1762535"/>
            <a:ext cx="9829092" cy="5280560"/>
          </a:xfrm>
        </p:spPr>
        <p:txBody>
          <a:bodyPr>
            <a:normAutofit/>
          </a:bodyPr>
          <a:lstStyle/>
          <a:p>
            <a:r>
              <a:rPr lang="en-GB" sz="2700" b="1" dirty="0"/>
              <a:t>Compute and data intensive workloads</a:t>
            </a:r>
            <a:endParaRPr lang="en-GB" sz="2700" dirty="0"/>
          </a:p>
          <a:p>
            <a:pPr lvl="1"/>
            <a:r>
              <a:rPr lang="en-GB" sz="2300" dirty="0" smtClean="0"/>
              <a:t>Batch or interactive</a:t>
            </a:r>
            <a:r>
              <a:rPr lang="en-GB" sz="2300" dirty="0" smtClean="0">
                <a:solidFill>
                  <a:srgbClr val="FF0000"/>
                </a:solidFill>
              </a:rPr>
              <a:t> </a:t>
            </a:r>
            <a:r>
              <a:rPr lang="en-GB" sz="2300" dirty="0"/>
              <a:t>(</a:t>
            </a:r>
            <a:r>
              <a:rPr lang="en-GB" sz="2300" dirty="0" smtClean="0"/>
              <a:t>e.g. Jupiter notebook) </a:t>
            </a:r>
            <a:r>
              <a:rPr lang="en-GB" sz="2300" dirty="0"/>
              <a:t>with scalable and customized environments</a:t>
            </a:r>
          </a:p>
          <a:p>
            <a:r>
              <a:rPr lang="en-GB" sz="2700" b="1" dirty="0"/>
              <a:t>Service Hosting</a:t>
            </a:r>
            <a:endParaRPr lang="en-GB" sz="2700" dirty="0"/>
          </a:p>
          <a:p>
            <a:pPr lvl="1"/>
            <a:r>
              <a:rPr lang="en-GB" sz="2300" dirty="0"/>
              <a:t>Long-running services (e.g. web server, database, application server)</a:t>
            </a:r>
            <a:endParaRPr lang="en-GB" sz="2300" dirty="0"/>
          </a:p>
          <a:p>
            <a:r>
              <a:rPr lang="en-GB" sz="2700" b="1" dirty="0">
                <a:solidFill>
                  <a:srgbClr val="000000"/>
                </a:solidFill>
              </a:rPr>
              <a:t>Datasets repository</a:t>
            </a:r>
          </a:p>
          <a:p>
            <a:pPr lvl="1"/>
            <a:r>
              <a:rPr lang="en-GB" sz="2300" dirty="0">
                <a:solidFill>
                  <a:srgbClr val="000000"/>
                </a:solidFill>
              </a:rPr>
              <a:t>Store and manage large datasets (in a storage volume)</a:t>
            </a:r>
            <a:endParaRPr lang="en-GB" sz="2300" dirty="0">
              <a:solidFill>
                <a:srgbClr val="000000"/>
              </a:solidFill>
            </a:endParaRPr>
          </a:p>
          <a:p>
            <a:r>
              <a:rPr lang="en-GB" sz="2700" b="1" dirty="0"/>
              <a:t>Disposable </a:t>
            </a:r>
            <a:r>
              <a:rPr lang="en-GB" sz="2700" b="1" dirty="0"/>
              <a:t>and testing </a:t>
            </a:r>
            <a:r>
              <a:rPr lang="en-GB" sz="2700" b="1" dirty="0"/>
              <a:t>environments</a:t>
            </a:r>
          </a:p>
          <a:p>
            <a:pPr lvl="1"/>
            <a:r>
              <a:rPr lang="en-GB" sz="2300" dirty="0"/>
              <a:t>Host training environments, test applications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193741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redondeado 90"/>
          <p:cNvSpPr/>
          <p:nvPr/>
        </p:nvSpPr>
        <p:spPr>
          <a:xfrm>
            <a:off x="7434234" y="1919036"/>
            <a:ext cx="3108345" cy="4609579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205" tIns="52103" rIns="104205" bIns="52103" rtlCol="0" anchor="ctr"/>
          <a:lstStyle/>
          <a:p>
            <a:pPr algn="ctr"/>
            <a:endParaRPr lang="en-GB"/>
          </a:p>
        </p:txBody>
      </p:sp>
      <p:sp>
        <p:nvSpPr>
          <p:cNvPr id="59" name="Rectángulo redondeado 37"/>
          <p:cNvSpPr/>
          <p:nvPr/>
        </p:nvSpPr>
        <p:spPr>
          <a:xfrm>
            <a:off x="7854280" y="4658830"/>
            <a:ext cx="2352261" cy="143055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/>
          </a:p>
        </p:txBody>
      </p:sp>
      <p:sp>
        <p:nvSpPr>
          <p:cNvPr id="49" name="Rectángulo redondeado 48"/>
          <p:cNvSpPr/>
          <p:nvPr/>
        </p:nvSpPr>
        <p:spPr>
          <a:xfrm>
            <a:off x="1721599" y="4786915"/>
            <a:ext cx="4788532" cy="143055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/>
          </a:p>
        </p:txBody>
      </p:sp>
      <p:sp>
        <p:nvSpPr>
          <p:cNvPr id="47" name="Rectángulo redondeado 46"/>
          <p:cNvSpPr/>
          <p:nvPr/>
        </p:nvSpPr>
        <p:spPr>
          <a:xfrm>
            <a:off x="3233767" y="2274566"/>
            <a:ext cx="3696411" cy="15100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4205" tIns="52103" rIns="104205" bIns="52103" rtlCol="0" anchor="ctr"/>
          <a:lstStyle/>
          <a:p>
            <a:pPr algn="ctr"/>
            <a:endParaRPr lang="en-GB"/>
          </a:p>
        </p:txBody>
      </p:sp>
      <p:grpSp>
        <p:nvGrpSpPr>
          <p:cNvPr id="19" name="Agrupar 18"/>
          <p:cNvGrpSpPr/>
          <p:nvPr/>
        </p:nvGrpSpPr>
        <p:grpSpPr>
          <a:xfrm>
            <a:off x="3569804" y="2552730"/>
            <a:ext cx="1108800" cy="953706"/>
            <a:chOff x="1727146" y="2144589"/>
            <a:chExt cx="950400" cy="864096"/>
          </a:xfrm>
        </p:grpSpPr>
        <p:sp>
          <p:nvSpPr>
            <p:cNvPr id="18" name="Rectángulo 17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o 15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Web 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Combined models</a:t>
            </a:r>
            <a:endParaRPr lang="en-GB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5379542" y="2552730"/>
            <a:ext cx="1108800" cy="953706"/>
            <a:chOff x="1727146" y="2144589"/>
            <a:chExt cx="950400" cy="864096"/>
          </a:xfrm>
        </p:grpSpPr>
        <p:sp>
          <p:nvSpPr>
            <p:cNvPr id="21" name="Rectángulo 20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o 21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Data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957472" y="5025342"/>
            <a:ext cx="4385164" cy="953706"/>
            <a:chOff x="1907704" y="4517504"/>
            <a:chExt cx="3758712" cy="864096"/>
          </a:xfrm>
        </p:grpSpPr>
        <p:grpSp>
          <p:nvGrpSpPr>
            <p:cNvPr id="23" name="Agrupar 22"/>
            <p:cNvGrpSpPr/>
            <p:nvPr/>
          </p:nvGrpSpPr>
          <p:grpSpPr>
            <a:xfrm>
              <a:off x="1907704" y="4517504"/>
              <a:ext cx="950400" cy="864096"/>
              <a:chOff x="1727146" y="2144589"/>
              <a:chExt cx="950400" cy="864096"/>
            </a:xfrm>
          </p:grpSpPr>
          <p:sp>
            <p:nvSpPr>
              <p:cNvPr id="24" name="Rectángulo 23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Cubo 24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err="1"/>
                  <a:t>Worker</a:t>
                </a:r>
                <a:endParaRPr lang="es-ES" dirty="0"/>
              </a:p>
            </p:txBody>
          </p:sp>
        </p:grpSp>
        <p:grpSp>
          <p:nvGrpSpPr>
            <p:cNvPr id="26" name="Agrupar 25"/>
            <p:cNvGrpSpPr/>
            <p:nvPr/>
          </p:nvGrpSpPr>
          <p:grpSpPr>
            <a:xfrm>
              <a:off x="3311860" y="4517504"/>
              <a:ext cx="950400" cy="864096"/>
              <a:chOff x="1727146" y="2144589"/>
              <a:chExt cx="950400" cy="864096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Cubo 27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err="1"/>
                  <a:t>Worker</a:t>
                </a:r>
                <a:endParaRPr lang="es-ES" dirty="0"/>
              </a:p>
            </p:txBody>
          </p:sp>
        </p:grpSp>
        <p:grpSp>
          <p:nvGrpSpPr>
            <p:cNvPr id="32" name="Agrupar 31"/>
            <p:cNvGrpSpPr/>
            <p:nvPr/>
          </p:nvGrpSpPr>
          <p:grpSpPr>
            <a:xfrm>
              <a:off x="4716016" y="4517504"/>
              <a:ext cx="950400" cy="864096"/>
              <a:chOff x="1727146" y="2144589"/>
              <a:chExt cx="950400" cy="864096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ubo 33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err="1"/>
                  <a:t>Worker</a:t>
                </a:r>
                <a:endParaRPr lang="es-ES" dirty="0"/>
              </a:p>
            </p:txBody>
          </p:sp>
        </p:grpSp>
      </p:grpSp>
      <p:grpSp>
        <p:nvGrpSpPr>
          <p:cNvPr id="39" name="Agrupar 38"/>
          <p:cNvGrpSpPr/>
          <p:nvPr/>
        </p:nvGrpSpPr>
        <p:grpSpPr>
          <a:xfrm>
            <a:off x="7812276" y="2314303"/>
            <a:ext cx="2363264" cy="1430559"/>
            <a:chOff x="6012160" y="2996952"/>
            <a:chExt cx="2025655" cy="1296144"/>
          </a:xfrm>
        </p:grpSpPr>
        <p:sp>
          <p:nvSpPr>
            <p:cNvPr id="38" name="Rectángulo redondeado 37"/>
            <p:cNvSpPr/>
            <p:nvPr/>
          </p:nvSpPr>
          <p:spPr>
            <a:xfrm>
              <a:off x="6016875" y="2996952"/>
              <a:ext cx="2016224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Agrupar 2"/>
            <p:cNvGrpSpPr>
              <a:grpSpLocks/>
            </p:cNvGrpSpPr>
            <p:nvPr/>
          </p:nvGrpSpPr>
          <p:grpSpPr bwMode="auto">
            <a:xfrm>
              <a:off x="6012160" y="3226198"/>
              <a:ext cx="2025655" cy="837653"/>
              <a:chOff x="5323241" y="2348880"/>
              <a:chExt cx="2025910" cy="837525"/>
            </a:xfrm>
          </p:grpSpPr>
          <p:pic>
            <p:nvPicPr>
              <p:cNvPr id="36" name="Imagen 8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241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Imagen 9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CuadroTexto 39"/>
          <p:cNvSpPr txBox="1"/>
          <p:nvPr/>
        </p:nvSpPr>
        <p:spPr>
          <a:xfrm>
            <a:off x="7954861" y="1946408"/>
            <a:ext cx="2096328" cy="382223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GB" b="1" dirty="0" smtClean="0"/>
              <a:t> Block Storage RAID</a:t>
            </a:r>
            <a:endParaRPr lang="en-GB" b="1" dirty="0"/>
          </a:p>
        </p:txBody>
      </p:sp>
      <p:cxnSp>
        <p:nvCxnSpPr>
          <p:cNvPr id="42" name="Conector recto de flecha 41"/>
          <p:cNvCxnSpPr>
            <a:stCxn id="36" idx="1"/>
            <a:endCxn id="21" idx="3"/>
          </p:cNvCxnSpPr>
          <p:nvPr/>
        </p:nvCxnSpPr>
        <p:spPr>
          <a:xfrm rot="10800000">
            <a:off x="6488342" y="3029584"/>
            <a:ext cx="1323933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stCxn id="21" idx="1"/>
            <a:endCxn id="18" idx="3"/>
          </p:cNvCxnSpPr>
          <p:nvPr/>
        </p:nvCxnSpPr>
        <p:spPr>
          <a:xfrm flipH="1">
            <a:off x="4678604" y="3029583"/>
            <a:ext cx="7009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3847604" y="1866933"/>
            <a:ext cx="2505945" cy="382223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GB" b="1" dirty="0" smtClean="0"/>
              <a:t>Scalable Service hosting</a:t>
            </a:r>
            <a:endParaRPr lang="en-GB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2163983" y="6158609"/>
            <a:ext cx="3903764" cy="382223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GB" b="1" dirty="0" smtClean="0"/>
              <a:t>Scalable Compute and data processing</a:t>
            </a:r>
            <a:endParaRPr lang="en-GB" b="1" dirty="0"/>
          </a:p>
        </p:txBody>
      </p:sp>
      <p:cxnSp>
        <p:nvCxnSpPr>
          <p:cNvPr id="53" name="Conector recto de flecha 52"/>
          <p:cNvCxnSpPr>
            <a:stCxn id="18" idx="2"/>
            <a:endCxn id="49" idx="0"/>
          </p:cNvCxnSpPr>
          <p:nvPr/>
        </p:nvCxnSpPr>
        <p:spPr>
          <a:xfrm flipH="1">
            <a:off x="4115865" y="3506436"/>
            <a:ext cx="8339" cy="128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7" y="2567021"/>
            <a:ext cx="977900" cy="92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ector recto de flecha 57"/>
          <p:cNvCxnSpPr>
            <a:stCxn id="56" idx="3"/>
            <a:endCxn id="18" idx="1"/>
          </p:cNvCxnSpPr>
          <p:nvPr/>
        </p:nvCxnSpPr>
        <p:spPr>
          <a:xfrm>
            <a:off x="1436897" y="3029583"/>
            <a:ext cx="21329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3065749" y="4102502"/>
            <a:ext cx="967651" cy="382223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r>
              <a:rPr lang="en-GB" i="1" dirty="0" smtClean="0"/>
              <a:t>spawns</a:t>
            </a:r>
            <a:endParaRPr lang="en-GB" i="1" dirty="0"/>
          </a:p>
        </p:txBody>
      </p:sp>
      <p:sp>
        <p:nvSpPr>
          <p:cNvPr id="65" name="Esquina doblada 14"/>
          <p:cNvSpPr/>
          <p:nvPr/>
        </p:nvSpPr>
        <p:spPr bwMode="auto">
          <a:xfrm rot="10800000">
            <a:off x="8471566" y="4897257"/>
            <a:ext cx="576389" cy="605276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6" name="Esquina doblada 4"/>
          <p:cNvSpPr/>
          <p:nvPr/>
        </p:nvSpPr>
        <p:spPr bwMode="auto">
          <a:xfrm rot="10800000">
            <a:off x="8599810" y="5078573"/>
            <a:ext cx="574979" cy="605276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7" name="Esquina doblada 15"/>
          <p:cNvSpPr/>
          <p:nvPr/>
        </p:nvSpPr>
        <p:spPr bwMode="auto">
          <a:xfrm rot="10800000">
            <a:off x="8791470" y="5259890"/>
            <a:ext cx="574979" cy="605276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05" tIns="52103" rIns="104205" bIns="52103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8" name="CuadroTexto 67"/>
          <p:cNvSpPr txBox="1"/>
          <p:nvPr/>
        </p:nvSpPr>
        <p:spPr>
          <a:xfrm>
            <a:off x="8237899" y="6089389"/>
            <a:ext cx="1800624" cy="382223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r"/>
            <a:r>
              <a:rPr lang="en-GB" b="1" dirty="0" smtClean="0"/>
              <a:t> Object Storage*</a:t>
            </a:r>
            <a:endParaRPr lang="en-GB" b="1" dirty="0"/>
          </a:p>
        </p:txBody>
      </p:sp>
      <p:cxnSp>
        <p:nvCxnSpPr>
          <p:cNvPr id="70" name="Conector recto de flecha 69"/>
          <p:cNvCxnSpPr>
            <a:endCxn id="49" idx="3"/>
          </p:cNvCxnSpPr>
          <p:nvPr/>
        </p:nvCxnSpPr>
        <p:spPr>
          <a:xfrm flipH="1">
            <a:off x="6510131" y="5493247"/>
            <a:ext cx="1158645" cy="89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342316" y="3466698"/>
            <a:ext cx="1064007" cy="382223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r>
              <a:rPr lang="en-GB" b="1" dirty="0" smtClean="0"/>
              <a:t>End User</a:t>
            </a:r>
            <a:endParaRPr lang="en-GB" b="1" dirty="0"/>
          </a:p>
        </p:txBody>
      </p:sp>
      <p:cxnSp>
        <p:nvCxnSpPr>
          <p:cNvPr id="78" name="Conector recto de flecha 41"/>
          <p:cNvCxnSpPr>
            <a:stCxn id="22" idx="3"/>
            <a:endCxn id="34" idx="0"/>
          </p:cNvCxnSpPr>
          <p:nvPr/>
        </p:nvCxnSpPr>
        <p:spPr>
          <a:xfrm rot="16200000" flipH="1">
            <a:off x="5101363" y="4264462"/>
            <a:ext cx="1519453" cy="2854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5838056" y="4092246"/>
            <a:ext cx="882667" cy="382223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r>
              <a:rPr lang="en-GB" i="1" dirty="0" smtClean="0"/>
              <a:t>mount</a:t>
            </a:r>
            <a:endParaRPr lang="en-GB" i="1" dirty="0"/>
          </a:p>
        </p:txBody>
      </p:sp>
      <p:sp>
        <p:nvSpPr>
          <p:cNvPr id="82" name="Rectángulo redondeado 81"/>
          <p:cNvSpPr/>
          <p:nvPr/>
        </p:nvSpPr>
        <p:spPr>
          <a:xfrm>
            <a:off x="2309664" y="1002958"/>
            <a:ext cx="6466791" cy="556328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205" tIns="52103" rIns="104205" bIns="52103" rtlCol="0" anchor="ctr"/>
          <a:lstStyle/>
          <a:p>
            <a:pPr algn="ctr"/>
            <a:r>
              <a:rPr lang="en-GB" sz="2300" i="1" dirty="0">
                <a:solidFill>
                  <a:srgbClr val="FF0000"/>
                </a:solidFill>
              </a:rPr>
              <a:t>Combine usage models in a single application</a:t>
            </a:r>
            <a:endParaRPr lang="en-GB" sz="2300" i="1" dirty="0">
              <a:solidFill>
                <a:srgbClr val="FF00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6930178" y="2661687"/>
            <a:ext cx="865422" cy="382223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r>
              <a:rPr lang="en-GB" i="1" dirty="0" smtClean="0"/>
              <a:t>attach</a:t>
            </a:r>
            <a:endParaRPr lang="en-GB" i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6669386" y="5096384"/>
            <a:ext cx="979261" cy="659221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pPr algn="ctr"/>
            <a:r>
              <a:rPr lang="en-GB" i="1" dirty="0"/>
              <a:t>a</a:t>
            </a:r>
            <a:r>
              <a:rPr lang="en-GB" i="1" dirty="0" smtClean="0"/>
              <a:t>nalyse</a:t>
            </a:r>
          </a:p>
          <a:p>
            <a:pPr algn="ctr"/>
            <a:r>
              <a:rPr lang="en-GB" i="1" dirty="0" smtClean="0"/>
              <a:t>data</a:t>
            </a:r>
            <a:endParaRPr lang="en-GB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1412" y="6703401"/>
            <a:ext cx="5350374" cy="351445"/>
          </a:xfrm>
          <a:prstGeom prst="rect">
            <a:avLst/>
          </a:prstGeom>
          <a:noFill/>
        </p:spPr>
        <p:txBody>
          <a:bodyPr wrap="none" lIns="104205" tIns="52103" rIns="104205" bIns="52103" rtlCol="0">
            <a:spAutoFit/>
          </a:bodyPr>
          <a:lstStyle/>
          <a:p>
            <a:r>
              <a:rPr lang="en-GB" sz="1600" dirty="0"/>
              <a:t>* Object storage (CDMI or other) is not available on every site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4503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Example: Chipster</a:t>
            </a:r>
            <a:endParaRPr lang="en-GB" altLang="en-US" dirty="0" smtClean="0"/>
          </a:p>
        </p:txBody>
      </p:sp>
      <p:grpSp>
        <p:nvGrpSpPr>
          <p:cNvPr id="37892" name="Gruppo 8"/>
          <p:cNvGrpSpPr>
            <a:grpSpLocks/>
          </p:cNvGrpSpPr>
          <p:nvPr/>
        </p:nvGrpSpPr>
        <p:grpSpPr bwMode="auto">
          <a:xfrm>
            <a:off x="420424" y="2195419"/>
            <a:ext cx="4114106" cy="4757957"/>
            <a:chOff x="4932040" y="1229312"/>
            <a:chExt cx="4103236" cy="5163253"/>
          </a:xfrm>
        </p:grpSpPr>
        <p:sp>
          <p:nvSpPr>
            <p:cNvPr id="10" name="Rectángulo redondeado 47"/>
            <p:cNvSpPr/>
            <p:nvPr/>
          </p:nvSpPr>
          <p:spPr>
            <a:xfrm>
              <a:off x="4932040" y="1229312"/>
              <a:ext cx="4032415" cy="504056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37902" name="Agrupar 5"/>
            <p:cNvGrpSpPr>
              <a:grpSpLocks/>
            </p:cNvGrpSpPr>
            <p:nvPr/>
          </p:nvGrpSpPr>
          <p:grpSpPr bwMode="auto">
            <a:xfrm>
              <a:off x="6474201" y="3284984"/>
              <a:ext cx="948127" cy="864096"/>
              <a:chOff x="6572565" y="4041068"/>
              <a:chExt cx="948127" cy="864096"/>
            </a:xfrm>
          </p:grpSpPr>
          <p:sp>
            <p:nvSpPr>
              <p:cNvPr id="31" name="Rectángulo 13"/>
              <p:cNvSpPr/>
              <p:nvPr/>
            </p:nvSpPr>
            <p:spPr>
              <a:xfrm>
                <a:off x="6572807" y="4040788"/>
                <a:ext cx="947609" cy="865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Cubo 31"/>
              <p:cNvSpPr/>
              <p:nvPr/>
            </p:nvSpPr>
            <p:spPr>
              <a:xfrm>
                <a:off x="6572807" y="4040788"/>
                <a:ext cx="947609" cy="865128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600" dirty="0"/>
                  <a:t>NFS</a:t>
                </a:r>
              </a:p>
              <a:p>
                <a:pPr algn="ctr">
                  <a:defRPr/>
                </a:pPr>
                <a:r>
                  <a:rPr lang="es-ES" sz="1600" dirty="0"/>
                  <a:t>Server</a:t>
                </a:r>
              </a:p>
            </p:txBody>
          </p:sp>
        </p:grpSp>
        <p:cxnSp>
          <p:nvCxnSpPr>
            <p:cNvPr id="12" name="Conector recto 6"/>
            <p:cNvCxnSpPr>
              <a:stCxn id="37920" idx="0"/>
              <a:endCxn id="32" idx="3"/>
            </p:cNvCxnSpPr>
            <p:nvPr/>
          </p:nvCxnSpPr>
          <p:spPr>
            <a:xfrm rot="5400000" flipH="1" flipV="1">
              <a:off x="6340837" y="4037763"/>
              <a:ext cx="431613" cy="65575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4" name="Agrupar 29"/>
            <p:cNvGrpSpPr>
              <a:grpSpLocks/>
            </p:cNvGrpSpPr>
            <p:nvPr/>
          </p:nvGrpSpPr>
          <p:grpSpPr bwMode="auto">
            <a:xfrm>
              <a:off x="5580112" y="4581128"/>
              <a:ext cx="2736304" cy="1811437"/>
              <a:chOff x="5652120" y="4725144"/>
              <a:chExt cx="2736304" cy="1811437"/>
            </a:xfrm>
          </p:grpSpPr>
          <p:grpSp>
            <p:nvGrpSpPr>
              <p:cNvPr id="37916" name="Agrupar 24"/>
              <p:cNvGrpSpPr>
                <a:grpSpLocks/>
              </p:cNvGrpSpPr>
              <p:nvPr/>
            </p:nvGrpSpPr>
            <p:grpSpPr bwMode="auto">
              <a:xfrm>
                <a:off x="5652120" y="4725144"/>
                <a:ext cx="1296144" cy="1811437"/>
                <a:chOff x="5436096" y="4725144"/>
                <a:chExt cx="1296144" cy="1811437"/>
              </a:xfrm>
            </p:grpSpPr>
            <p:pic>
              <p:nvPicPr>
                <p:cNvPr id="37920" name="Imagen 15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5436096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21" name="CuadroTexto 20"/>
                <p:cNvSpPr txBox="1">
                  <a:spLocks noChangeArrowheads="1"/>
                </p:cNvSpPr>
                <p:nvPr/>
              </p:nvSpPr>
              <p:spPr bwMode="auto">
                <a:xfrm>
                  <a:off x="5544140" y="5734996"/>
                  <a:ext cx="1080056" cy="801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2100"/>
                    <a:t>Tools 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2100"/>
                    <a:t>Volume</a:t>
                  </a:r>
                </a:p>
              </p:txBody>
            </p:sp>
          </p:grpSp>
          <p:grpSp>
            <p:nvGrpSpPr>
              <p:cNvPr id="37917" name="Agrupar 23"/>
              <p:cNvGrpSpPr>
                <a:grpSpLocks/>
              </p:cNvGrpSpPr>
              <p:nvPr/>
            </p:nvGrpSpPr>
            <p:grpSpPr bwMode="auto">
              <a:xfrm>
                <a:off x="7092280" y="4725144"/>
                <a:ext cx="1296144" cy="1811437"/>
                <a:chOff x="7092280" y="4725144"/>
                <a:chExt cx="1296144" cy="1811437"/>
              </a:xfrm>
            </p:grpSpPr>
            <p:pic>
              <p:nvPicPr>
                <p:cNvPr id="37918" name="Imagen 21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7092280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19" name="CuadroTexto 22"/>
                <p:cNvSpPr txBox="1">
                  <a:spLocks noChangeArrowheads="1"/>
                </p:cNvSpPr>
                <p:nvPr/>
              </p:nvSpPr>
              <p:spPr bwMode="auto">
                <a:xfrm>
                  <a:off x="7200324" y="5734996"/>
                  <a:ext cx="1080056" cy="801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2100"/>
                    <a:t>Data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2100"/>
                    <a:t>Volume</a:t>
                  </a:r>
                </a:p>
              </p:txBody>
            </p:sp>
          </p:grpSp>
        </p:grpSp>
        <p:cxnSp>
          <p:nvCxnSpPr>
            <p:cNvPr id="14" name="Conector recto 6"/>
            <p:cNvCxnSpPr>
              <a:stCxn id="37918" idx="0"/>
              <a:endCxn id="32" idx="3"/>
            </p:cNvCxnSpPr>
            <p:nvPr/>
          </p:nvCxnSpPr>
          <p:spPr>
            <a:xfrm rot="16200000" flipV="1">
              <a:off x="7060317" y="3974035"/>
              <a:ext cx="431613" cy="783209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6" name="Agrupar 36"/>
            <p:cNvGrpSpPr>
              <a:grpSpLocks/>
            </p:cNvGrpSpPr>
            <p:nvPr/>
          </p:nvGrpSpPr>
          <p:grpSpPr bwMode="auto">
            <a:xfrm>
              <a:off x="5292080" y="1412776"/>
              <a:ext cx="3312368" cy="1152128"/>
              <a:chOff x="5292080" y="1484784"/>
              <a:chExt cx="3312368" cy="1152128"/>
            </a:xfrm>
          </p:grpSpPr>
          <p:grpSp>
            <p:nvGrpSpPr>
              <p:cNvPr id="37910" name="Agrupar 30"/>
              <p:cNvGrpSpPr>
                <a:grpSpLocks/>
              </p:cNvGrpSpPr>
              <p:nvPr/>
            </p:nvGrpSpPr>
            <p:grpSpPr bwMode="auto">
              <a:xfrm>
                <a:off x="5292080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3" name="Rectángulo 31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" name="Cubo 23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700" dirty="0" err="1"/>
                    <a:t>Chipster</a:t>
                  </a:r>
                  <a:endParaRPr lang="es-ES" sz="1700" dirty="0"/>
                </a:p>
                <a:p>
                  <a:pPr algn="ctr">
                    <a:defRPr/>
                  </a:pPr>
                  <a:r>
                    <a:rPr lang="es-ES" sz="1700" dirty="0"/>
                    <a:t>VM</a:t>
                  </a:r>
                </a:p>
              </p:txBody>
            </p:sp>
          </p:grpSp>
          <p:grpSp>
            <p:nvGrpSpPr>
              <p:cNvPr id="37911" name="Agrupar 33"/>
              <p:cNvGrpSpPr>
                <a:grpSpLocks/>
              </p:cNvGrpSpPr>
              <p:nvPr/>
            </p:nvGrpSpPr>
            <p:grpSpPr bwMode="auto">
              <a:xfrm>
                <a:off x="7380312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1" name="Rectángulo 34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" name="Cubo 21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700" dirty="0" err="1"/>
                    <a:t>Chipster</a:t>
                  </a:r>
                  <a:endParaRPr lang="es-ES" sz="1700" dirty="0"/>
                </a:p>
                <a:p>
                  <a:pPr algn="ctr">
                    <a:defRPr/>
                  </a:pPr>
                  <a:r>
                    <a:rPr lang="es-ES" sz="1700" dirty="0"/>
                    <a:t>VM</a:t>
                  </a:r>
                </a:p>
              </p:txBody>
            </p:sp>
          </p:grpSp>
        </p:grpSp>
        <p:cxnSp>
          <p:nvCxnSpPr>
            <p:cNvPr id="16" name="Conector recto 6"/>
            <p:cNvCxnSpPr>
              <a:stCxn id="24" idx="3"/>
              <a:endCxn id="31" idx="0"/>
            </p:cNvCxnSpPr>
            <p:nvPr/>
          </p:nvCxnSpPr>
          <p:spPr>
            <a:xfrm rot="16200000" flipH="1">
              <a:off x="6023620" y="2359153"/>
              <a:ext cx="720623" cy="1130480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6"/>
            <p:cNvCxnSpPr>
              <a:stCxn id="21" idx="2"/>
              <a:endCxn id="31" idx="0"/>
            </p:cNvCxnSpPr>
            <p:nvPr/>
          </p:nvCxnSpPr>
          <p:spPr>
            <a:xfrm rot="5400000">
              <a:off x="7110691" y="2402561"/>
              <a:ext cx="720623" cy="104366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CuadroTexto 48"/>
            <p:cNvSpPr txBox="1"/>
            <p:nvPr/>
          </p:nvSpPr>
          <p:spPr>
            <a:xfrm>
              <a:off x="8574831" y="2433075"/>
              <a:ext cx="460445" cy="3374495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GB" dirty="0"/>
                <a:t>EGI </a:t>
              </a:r>
              <a:r>
                <a:rPr lang="en-GB" dirty="0" err="1"/>
                <a:t>FedCloud</a:t>
              </a:r>
              <a:r>
                <a:rPr lang="en-GB" dirty="0"/>
                <a:t> Resource Provider</a:t>
              </a:r>
            </a:p>
          </p:txBody>
        </p:sp>
      </p:grpSp>
      <p:sp>
        <p:nvSpPr>
          <p:cNvPr id="37893" name="Marcador de contenido 2"/>
          <p:cNvSpPr txBox="1">
            <a:spLocks/>
          </p:cNvSpPr>
          <p:nvPr/>
        </p:nvSpPr>
        <p:spPr bwMode="auto">
          <a:xfrm>
            <a:off x="79640" y="1244012"/>
            <a:ext cx="10379075" cy="6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05" tIns="52103" rIns="104205" bIns="52103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None/>
            </a:pPr>
            <a:r>
              <a:rPr lang="en-GB" altLang="en-US" sz="2700" dirty="0"/>
              <a:t>Analysis software contains over 300 analysis tools for NGS, microarray, proteomics and sequence data.</a:t>
            </a:r>
            <a:endParaRPr lang="en-GB" altLang="en-US" sz="3000" dirty="0"/>
          </a:p>
        </p:txBody>
      </p:sp>
      <p:grpSp>
        <p:nvGrpSpPr>
          <p:cNvPr id="37894" name="Gruppo 33"/>
          <p:cNvGrpSpPr>
            <a:grpSpLocks/>
          </p:cNvGrpSpPr>
          <p:nvPr/>
        </p:nvGrpSpPr>
        <p:grpSpPr bwMode="auto">
          <a:xfrm>
            <a:off x="5128420" y="2433709"/>
            <a:ext cx="5665522" cy="4075454"/>
            <a:chOff x="4212085" y="2204864"/>
            <a:chExt cx="5088073" cy="2263800"/>
          </a:xfrm>
        </p:grpSpPr>
        <p:graphicFrame>
          <p:nvGraphicFramePr>
            <p:cNvPr id="35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7898" name="Gruppo 35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37" name="Rettangolo con angoli arrotondati sullo stesso lato 36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ttangolo 37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95384" lvl="1" indent="-195384" defTabSz="810484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Complex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deployment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through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contextualisation</a:t>
                </a:r>
                <a:endParaRPr lang="it-IT" sz="1600" b="1" dirty="0"/>
              </a:p>
              <a:p>
                <a:pPr marL="195384" lvl="1" indent="-195384" defTabSz="810484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600" b="1" dirty="0"/>
                  <a:t>shared block storage exported as NFS</a:t>
                </a:r>
                <a:r>
                  <a:rPr lang="it-IT" sz="1600" b="1" dirty="0"/>
                  <a:t> up to 1 TB</a:t>
                </a:r>
                <a:endParaRPr lang="en-GB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18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(Giuseppe)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2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9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I_Service_Catalogue (dragged) 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 b="16868"/>
          <a:stretch/>
        </p:blipFill>
        <p:spPr>
          <a:xfrm>
            <a:off x="0" y="1320861"/>
            <a:ext cx="10668000" cy="57013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9617" y="462070"/>
            <a:ext cx="8568952" cy="938265"/>
          </a:xfrm>
          <a:prstGeom prst="rect">
            <a:avLst/>
          </a:prstGeom>
        </p:spPr>
        <p:txBody>
          <a:bodyPr lIns="104192" tIns="52097" rIns="104192" bIns="52097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sz="3200" dirty="0"/>
              <a:t>EGI: Advanced Computing for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19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30 at 17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914"/>
            <a:ext cx="8115864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56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Through national partners </a:t>
            </a:r>
            <a:r>
              <a:rPr lang="en-US" dirty="0" smtClean="0">
                <a:sym typeface="Wingdings"/>
              </a:rPr>
              <a:t> Working with </a:t>
            </a:r>
            <a:r>
              <a:rPr lang="en-US" dirty="0" err="1" smtClean="0">
                <a:sym typeface="Wingdings"/>
              </a:rPr>
              <a:t>Kenet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Central allocations</a:t>
            </a:r>
          </a:p>
          <a:p>
            <a:pPr lvl="1"/>
            <a:r>
              <a:rPr lang="en-US" dirty="0" smtClean="0">
                <a:sym typeface="Wingdings"/>
              </a:rPr>
              <a:t>EGI Federated Cloud: </a:t>
            </a:r>
            <a:r>
              <a:rPr lang="en-US" dirty="0" err="1" smtClean="0">
                <a:sym typeface="Wingdings"/>
              </a:rPr>
              <a:t>fedcloud.egi.eu</a:t>
            </a:r>
            <a:r>
              <a:rPr lang="en-US" dirty="0" smtClean="0">
                <a:sym typeface="Wingdings"/>
              </a:rPr>
              <a:t> Virtual </a:t>
            </a:r>
            <a:r>
              <a:rPr lang="en-US" dirty="0" err="1" smtClean="0">
                <a:sym typeface="Wingdings"/>
              </a:rPr>
              <a:t>Organisation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>
                <a:hlinkClick r:id="rId2"/>
              </a:rPr>
              <a:t>https://wiki.egi.eu/wiki/</a:t>
            </a:r>
            <a:r>
              <a:rPr lang="en-US" dirty="0" smtClean="0">
                <a:hlinkClick r:id="rId2"/>
              </a:rPr>
              <a:t>Federated_Cloud_user_support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 be opened soon: Easy Access platform</a:t>
            </a:r>
          </a:p>
          <a:p>
            <a:r>
              <a:rPr lang="en-US" dirty="0" smtClean="0"/>
              <a:t>Community-specific allocations</a:t>
            </a:r>
          </a:p>
          <a:p>
            <a:pPr lvl="2"/>
            <a:r>
              <a:rPr lang="en-US" dirty="0">
                <a:hlinkClick r:id="rId3"/>
              </a:rPr>
              <a:t>https://operations-portal.egi.eu/vo/</a:t>
            </a:r>
            <a:r>
              <a:rPr lang="en-US" dirty="0" smtClean="0">
                <a:hlinkClick r:id="rId3"/>
              </a:rPr>
              <a:t>search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Request a new allocation: Through Website</a:t>
            </a:r>
          </a:p>
          <a:p>
            <a:pPr lvl="2"/>
            <a:endParaRPr lang="en-US" dirty="0"/>
          </a:p>
          <a:p>
            <a:r>
              <a:rPr lang="en-US" dirty="0" smtClean="0"/>
              <a:t>For access matters: </a:t>
            </a:r>
          </a:p>
          <a:p>
            <a:pPr lvl="1"/>
            <a:r>
              <a:rPr lang="en-US" dirty="0" smtClean="0"/>
              <a:t>Contact the User Community Support Team: </a:t>
            </a:r>
            <a:r>
              <a:rPr lang="en-US" dirty="0" smtClean="0">
                <a:hlinkClick r:id="rId4"/>
              </a:rPr>
              <a:t>support@egi.eu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"/>
            <a:ext cx="0" cy="6480009"/>
          </a:xfrm>
          <a:custGeom>
            <a:avLst/>
            <a:gdLst/>
            <a:ahLst/>
            <a:cxnLst/>
            <a:rect l="l" t="t" r="r" b="b"/>
            <a:pathLst>
              <a:path h="6480009">
                <a:moveTo>
                  <a:pt x="0" y="6480009"/>
                </a:moveTo>
                <a:lnTo>
                  <a:pt x="0" y="0"/>
                </a:lnTo>
                <a:lnTo>
                  <a:pt x="0" y="648000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"/>
            <a:ext cx="0" cy="6480009"/>
          </a:xfrm>
          <a:custGeom>
            <a:avLst/>
            <a:gdLst/>
            <a:ahLst/>
            <a:cxnLst/>
            <a:rect l="l" t="t" r="r" b="b"/>
            <a:pathLst>
              <a:path h="6480009">
                <a:moveTo>
                  <a:pt x="0" y="6480009"/>
                </a:moveTo>
                <a:lnTo>
                  <a:pt x="0" y="0"/>
                </a:lnTo>
                <a:lnTo>
                  <a:pt x="0" y="648000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5846248"/>
            <a:ext cx="1600200" cy="1519753"/>
          </a:xfrm>
          <a:custGeom>
            <a:avLst/>
            <a:gdLst/>
            <a:ahLst/>
            <a:cxnLst/>
            <a:rect l="l" t="t" r="r" b="b"/>
            <a:pathLst>
              <a:path w="1055522" h="1055522">
                <a:moveTo>
                  <a:pt x="527761" y="1055522"/>
                </a:moveTo>
                <a:lnTo>
                  <a:pt x="571046" y="1053772"/>
                </a:lnTo>
                <a:lnTo>
                  <a:pt x="613367" y="1048614"/>
                </a:lnTo>
                <a:lnTo>
                  <a:pt x="654589" y="1040184"/>
                </a:lnTo>
                <a:lnTo>
                  <a:pt x="694575" y="1028617"/>
                </a:lnTo>
                <a:lnTo>
                  <a:pt x="733191" y="1014048"/>
                </a:lnTo>
                <a:lnTo>
                  <a:pt x="770299" y="996615"/>
                </a:lnTo>
                <a:lnTo>
                  <a:pt x="805764" y="976452"/>
                </a:lnTo>
                <a:lnTo>
                  <a:pt x="839451" y="953696"/>
                </a:lnTo>
                <a:lnTo>
                  <a:pt x="871223" y="928481"/>
                </a:lnTo>
                <a:lnTo>
                  <a:pt x="900945" y="900945"/>
                </a:lnTo>
                <a:lnTo>
                  <a:pt x="928481" y="871223"/>
                </a:lnTo>
                <a:lnTo>
                  <a:pt x="953696" y="839451"/>
                </a:lnTo>
                <a:lnTo>
                  <a:pt x="976452" y="805764"/>
                </a:lnTo>
                <a:lnTo>
                  <a:pt x="996615" y="770299"/>
                </a:lnTo>
                <a:lnTo>
                  <a:pt x="1014048" y="733191"/>
                </a:lnTo>
                <a:lnTo>
                  <a:pt x="1028617" y="694575"/>
                </a:lnTo>
                <a:lnTo>
                  <a:pt x="1040184" y="654589"/>
                </a:lnTo>
                <a:lnTo>
                  <a:pt x="1048614" y="613367"/>
                </a:lnTo>
                <a:lnTo>
                  <a:pt x="1053772" y="571046"/>
                </a:lnTo>
                <a:lnTo>
                  <a:pt x="1055522" y="527761"/>
                </a:lnTo>
                <a:lnTo>
                  <a:pt x="1053772" y="484476"/>
                </a:lnTo>
                <a:lnTo>
                  <a:pt x="1048614" y="442154"/>
                </a:lnTo>
                <a:lnTo>
                  <a:pt x="1040184" y="400933"/>
                </a:lnTo>
                <a:lnTo>
                  <a:pt x="1028617" y="360946"/>
                </a:lnTo>
                <a:lnTo>
                  <a:pt x="1014048" y="322331"/>
                </a:lnTo>
                <a:lnTo>
                  <a:pt x="996615" y="285223"/>
                </a:lnTo>
                <a:lnTo>
                  <a:pt x="976452" y="249757"/>
                </a:lnTo>
                <a:lnTo>
                  <a:pt x="953696" y="216070"/>
                </a:lnTo>
                <a:lnTo>
                  <a:pt x="928481" y="184298"/>
                </a:lnTo>
                <a:lnTo>
                  <a:pt x="900945" y="154576"/>
                </a:lnTo>
                <a:lnTo>
                  <a:pt x="871223" y="127040"/>
                </a:lnTo>
                <a:lnTo>
                  <a:pt x="839451" y="101826"/>
                </a:lnTo>
                <a:lnTo>
                  <a:pt x="805764" y="79069"/>
                </a:lnTo>
                <a:lnTo>
                  <a:pt x="770299" y="58907"/>
                </a:lnTo>
                <a:lnTo>
                  <a:pt x="733191" y="41473"/>
                </a:lnTo>
                <a:lnTo>
                  <a:pt x="694575" y="26905"/>
                </a:lnTo>
                <a:lnTo>
                  <a:pt x="654589" y="15337"/>
                </a:lnTo>
                <a:lnTo>
                  <a:pt x="613367" y="6907"/>
                </a:lnTo>
                <a:lnTo>
                  <a:pt x="571046" y="1749"/>
                </a:lnTo>
                <a:lnTo>
                  <a:pt x="527761" y="0"/>
                </a:lnTo>
                <a:lnTo>
                  <a:pt x="484476" y="1749"/>
                </a:lnTo>
                <a:lnTo>
                  <a:pt x="442154" y="6907"/>
                </a:lnTo>
                <a:lnTo>
                  <a:pt x="400933" y="15337"/>
                </a:lnTo>
                <a:lnTo>
                  <a:pt x="360946" y="26905"/>
                </a:lnTo>
                <a:lnTo>
                  <a:pt x="322331" y="41473"/>
                </a:lnTo>
                <a:lnTo>
                  <a:pt x="285223" y="58907"/>
                </a:lnTo>
                <a:lnTo>
                  <a:pt x="249757" y="79069"/>
                </a:lnTo>
                <a:lnTo>
                  <a:pt x="216070" y="101826"/>
                </a:lnTo>
                <a:lnTo>
                  <a:pt x="184298" y="127040"/>
                </a:lnTo>
                <a:lnTo>
                  <a:pt x="154576" y="154576"/>
                </a:lnTo>
                <a:lnTo>
                  <a:pt x="127040" y="184298"/>
                </a:lnTo>
                <a:lnTo>
                  <a:pt x="101826" y="216070"/>
                </a:lnTo>
                <a:lnTo>
                  <a:pt x="79069" y="249757"/>
                </a:lnTo>
                <a:lnTo>
                  <a:pt x="58907" y="285223"/>
                </a:lnTo>
                <a:lnTo>
                  <a:pt x="41473" y="322331"/>
                </a:lnTo>
                <a:lnTo>
                  <a:pt x="26905" y="360946"/>
                </a:lnTo>
                <a:lnTo>
                  <a:pt x="15337" y="400933"/>
                </a:lnTo>
                <a:lnTo>
                  <a:pt x="6907" y="442154"/>
                </a:lnTo>
                <a:lnTo>
                  <a:pt x="1749" y="484476"/>
                </a:lnTo>
                <a:lnTo>
                  <a:pt x="0" y="527761"/>
                </a:lnTo>
                <a:lnTo>
                  <a:pt x="1749" y="571046"/>
                </a:lnTo>
                <a:lnTo>
                  <a:pt x="6907" y="613367"/>
                </a:lnTo>
                <a:lnTo>
                  <a:pt x="15337" y="654589"/>
                </a:lnTo>
                <a:lnTo>
                  <a:pt x="26905" y="694575"/>
                </a:lnTo>
                <a:lnTo>
                  <a:pt x="41473" y="733191"/>
                </a:lnTo>
                <a:lnTo>
                  <a:pt x="58907" y="770299"/>
                </a:lnTo>
                <a:lnTo>
                  <a:pt x="79069" y="805764"/>
                </a:lnTo>
                <a:lnTo>
                  <a:pt x="101826" y="839451"/>
                </a:lnTo>
                <a:lnTo>
                  <a:pt x="127040" y="871223"/>
                </a:lnTo>
                <a:lnTo>
                  <a:pt x="154576" y="900945"/>
                </a:lnTo>
                <a:lnTo>
                  <a:pt x="184298" y="928481"/>
                </a:lnTo>
                <a:lnTo>
                  <a:pt x="216070" y="953696"/>
                </a:lnTo>
                <a:lnTo>
                  <a:pt x="249757" y="976452"/>
                </a:lnTo>
                <a:lnTo>
                  <a:pt x="285223" y="996615"/>
                </a:lnTo>
                <a:lnTo>
                  <a:pt x="322331" y="1014048"/>
                </a:lnTo>
                <a:lnTo>
                  <a:pt x="360946" y="1028617"/>
                </a:lnTo>
                <a:lnTo>
                  <a:pt x="400933" y="1040184"/>
                </a:lnTo>
                <a:lnTo>
                  <a:pt x="442154" y="1048614"/>
                </a:lnTo>
                <a:lnTo>
                  <a:pt x="484476" y="1053772"/>
                </a:lnTo>
                <a:lnTo>
                  <a:pt x="527761" y="1055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88630" y="6223000"/>
            <a:ext cx="6050570" cy="797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900"/>
              </a:lnSpc>
              <a:spcBef>
                <a:spcPts val="44"/>
              </a:spcBef>
            </a:pPr>
            <a:endParaRPr lang="en-GB" sz="10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</a:t>
            </a:r>
            <a:r>
              <a:rPr sz="1600" spc="2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  <a:r>
              <a:rPr sz="1600" spc="-24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r>
              <a:rPr sz="1600" spc="-1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</a:t>
            </a:r>
            <a:r>
              <a:rPr sz="1600" spc="15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140</a:t>
            </a:r>
            <a:r>
              <a:rPr sz="1600" spc="17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1098 </a:t>
            </a:r>
            <a:r>
              <a:rPr sz="1600" spc="3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XG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Amsterdam</a:t>
            </a:r>
            <a:r>
              <a:rPr sz="1600" spc="-24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endParaRPr lang="en-GB" sz="16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endParaRPr lang="en-GB" sz="16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4"/>
              </a:spcBef>
            </a:pP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600" spc="146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Netherlands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21432" marR="1129052" algn="ctr">
              <a:lnSpc>
                <a:spcPct val="95825"/>
              </a:lnSpc>
              <a:spcBef>
                <a:spcPts val="334"/>
              </a:spcBef>
            </a:pP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+31</a:t>
            </a:r>
            <a:r>
              <a:rPr sz="1600" spc="122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(0)20</a:t>
            </a:r>
            <a:r>
              <a:rPr sz="1600" spc="113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</a:t>
            </a:r>
            <a:r>
              <a:rPr sz="1600" spc="12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  <a:r>
              <a:rPr sz="1600" spc="121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007</a:t>
            </a:r>
            <a:r>
              <a:rPr sz="1600" spc="177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8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egi.eu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75584" y="4968643"/>
            <a:ext cx="3744416" cy="52322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@</a:t>
            </a:r>
            <a:r>
              <a:rPr lang="en-US" sz="2800" b="1" dirty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EGI_eInfra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676401" y="3860800"/>
            <a:ext cx="7547803" cy="1040822"/>
          </a:xfrm>
          <a:prstGeom prst="rect">
            <a:avLst/>
          </a:prstGeom>
        </p:spPr>
        <p:txBody>
          <a:bodyPr lIns="91429" tIns="45715" rIns="91429" bIns="45715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GB" sz="4000" dirty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Get in touch!</a:t>
            </a:r>
            <a:endParaRPr lang="en-GB" sz="3600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2" y="6119914"/>
            <a:ext cx="1152159" cy="869334"/>
          </a:xfrm>
          <a:prstGeom prst="rect">
            <a:avLst/>
          </a:prstGeom>
        </p:spPr>
      </p:pic>
      <p:pic>
        <p:nvPicPr>
          <p:cNvPr id="57" name="Picture 56" descr="TwitterLogo_#55ace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46022"/>
            <a:ext cx="1295978" cy="129597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48597" y="1753178"/>
            <a:ext cx="7547803" cy="1040822"/>
          </a:xfrm>
          <a:prstGeom prst="rect">
            <a:avLst/>
          </a:prstGeom>
        </p:spPr>
        <p:txBody>
          <a:bodyPr lIns="91429" tIns="45715" rIns="91429" bIns="45715"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GB" sz="6000" dirty="0" smtClean="0">
                <a:solidFill>
                  <a:srgbClr val="0067B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Thank you!</a:t>
            </a:r>
            <a:endParaRPr lang="en-GB" sz="5400" dirty="0">
              <a:solidFill>
                <a:srgbClr val="0067B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I-Ma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" y="0"/>
            <a:ext cx="10668000" cy="7159273"/>
          </a:xfrm>
          <a:prstGeom prst="rect">
            <a:avLst/>
          </a:prstGeom>
        </p:spPr>
      </p:pic>
      <p:sp>
        <p:nvSpPr>
          <p:cNvPr id="5" name="Line Callout 2 (Accent Bar) 4"/>
          <p:cNvSpPr/>
          <p:nvPr/>
        </p:nvSpPr>
        <p:spPr>
          <a:xfrm>
            <a:off x="2813720" y="2195090"/>
            <a:ext cx="1092121" cy="476853"/>
          </a:xfrm>
          <a:prstGeom prst="accentCallout2">
            <a:avLst>
              <a:gd name="adj1" fmla="val 50466"/>
              <a:gd name="adj2" fmla="val 100086"/>
              <a:gd name="adj3" fmla="val 112699"/>
              <a:gd name="adj4" fmla="val 140718"/>
              <a:gd name="adj5" fmla="val 434139"/>
              <a:gd name="adj6" fmla="val 16694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192" tIns="52097" rIns="104192" bIns="52097" rtlCol="0" anchor="ctr"/>
          <a:lstStyle/>
          <a:p>
            <a:pPr algn="ctr"/>
            <a:r>
              <a:rPr lang="en-US" sz="1000" dirty="0">
                <a:ln>
                  <a:solidFill>
                    <a:schemeClr val="accent2"/>
                  </a:solidFill>
                </a:ln>
              </a:rPr>
              <a:t>EGI Foundation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31" y="2195090"/>
            <a:ext cx="2476976" cy="3099544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7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Membership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" y="3148796"/>
            <a:ext cx="3612401" cy="357039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2029" y="1365158"/>
            <a:ext cx="10542579" cy="5280560"/>
          </a:xfrm>
        </p:spPr>
        <p:txBody>
          <a:bodyPr/>
          <a:lstStyle/>
          <a:p>
            <a:r>
              <a:rPr lang="en-US" sz="2700" dirty="0"/>
              <a:t>Major national e-Infrastructures: </a:t>
            </a:r>
            <a:r>
              <a:rPr lang="en-US" sz="2700" dirty="0">
                <a:solidFill>
                  <a:srgbClr val="4F81BD"/>
                </a:solidFill>
              </a:rPr>
              <a:t>22 NGIs</a:t>
            </a:r>
          </a:p>
          <a:p>
            <a:r>
              <a:rPr lang="en-US" sz="2700" dirty="0"/>
              <a:t>EIROs: </a:t>
            </a:r>
            <a:r>
              <a:rPr lang="en-US" sz="2700" dirty="0">
                <a:solidFill>
                  <a:srgbClr val="4F81BD"/>
                </a:solidFill>
              </a:rPr>
              <a:t>CERN</a:t>
            </a:r>
            <a:r>
              <a:rPr lang="en-US" sz="2700" dirty="0"/>
              <a:t> and </a:t>
            </a:r>
            <a:r>
              <a:rPr lang="en-US" sz="2700" dirty="0">
                <a:solidFill>
                  <a:srgbClr val="4F81BD"/>
                </a:solidFill>
              </a:rPr>
              <a:t>EMBL-EBI</a:t>
            </a:r>
          </a:p>
          <a:p>
            <a:r>
              <a:rPr lang="en-US" sz="2700" dirty="0">
                <a:solidFill>
                  <a:srgbClr val="4F81BD"/>
                </a:solidFill>
              </a:rPr>
              <a:t>EGI Foundation</a:t>
            </a:r>
          </a:p>
          <a:p>
            <a:r>
              <a:rPr lang="en-US" sz="2700" dirty="0"/>
              <a:t>(ERICs)</a:t>
            </a:r>
          </a:p>
          <a:p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11" y="2592468"/>
            <a:ext cx="588065" cy="483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88" y="3182176"/>
            <a:ext cx="840093" cy="567682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18" y="3148796"/>
            <a:ext cx="788957" cy="4768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69" y="3817978"/>
            <a:ext cx="1176131" cy="441334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47" y="3738503"/>
            <a:ext cx="601742" cy="5563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60" y="4466073"/>
            <a:ext cx="1213014" cy="510659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74" y="4374308"/>
            <a:ext cx="778488" cy="5021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89" y="4851161"/>
            <a:ext cx="962803" cy="476853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22" y="4851161"/>
            <a:ext cx="772886" cy="4768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60" y="5411384"/>
            <a:ext cx="1092121" cy="314006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66" y="5328014"/>
            <a:ext cx="722481" cy="4768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99" y="5804866"/>
            <a:ext cx="662083" cy="469764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80" y="5804867"/>
            <a:ext cx="796179" cy="4768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16" y="6361194"/>
            <a:ext cx="552783" cy="522950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92" y="6361194"/>
            <a:ext cx="711055" cy="4553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92" y="2665291"/>
            <a:ext cx="858953" cy="404028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93" y="2592466"/>
            <a:ext cx="834300" cy="4768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50" y="3142902"/>
            <a:ext cx="903036" cy="403272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06" y="3121445"/>
            <a:ext cx="851681" cy="5433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81" y="3625649"/>
            <a:ext cx="924103" cy="508481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37" y="3705125"/>
            <a:ext cx="815952" cy="397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79" y="4181976"/>
            <a:ext cx="762692" cy="63580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95" y="4181976"/>
            <a:ext cx="836093" cy="5232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21" y="4817782"/>
            <a:ext cx="643719" cy="43816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87" y="4817782"/>
            <a:ext cx="840093" cy="3973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83" y="5294635"/>
            <a:ext cx="946952" cy="458220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05" y="5294633"/>
            <a:ext cx="770909" cy="4768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92" y="5771487"/>
            <a:ext cx="893443" cy="409488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03" y="5850963"/>
            <a:ext cx="791524" cy="460377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09" y="6248339"/>
            <a:ext cx="762025" cy="635530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83" y="6327816"/>
            <a:ext cx="827169" cy="5563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80" y="2195090"/>
            <a:ext cx="768096" cy="598808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8" y="2195092"/>
            <a:ext cx="856325" cy="5275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59" y="2671943"/>
            <a:ext cx="597408" cy="598808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8" y="2798508"/>
            <a:ext cx="913971" cy="429765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01" y="3387222"/>
            <a:ext cx="640561" cy="525679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6" y="3307747"/>
            <a:ext cx="838100" cy="55129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65" y="4102504"/>
            <a:ext cx="924103" cy="117108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02" y="3943551"/>
            <a:ext cx="816092" cy="4768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83" y="4261453"/>
            <a:ext cx="839216" cy="598808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6" y="4420405"/>
            <a:ext cx="834624" cy="5476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92" y="4950197"/>
            <a:ext cx="664592" cy="423913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78" y="4976734"/>
            <a:ext cx="844885" cy="4163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39" y="6212749"/>
            <a:ext cx="802626" cy="7508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401" y="5533061"/>
            <a:ext cx="1465072" cy="598808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8778384" y="5453585"/>
            <a:ext cx="1680187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</p:spPr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90" y="2566755"/>
            <a:ext cx="833335" cy="66083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934201" y="7059978"/>
            <a:ext cx="3544665" cy="38221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www.egi.eu</a:t>
            </a:r>
            <a:r>
              <a:rPr lang="en-US" dirty="0">
                <a:solidFill>
                  <a:srgbClr val="4F81BD"/>
                </a:solidFill>
              </a:rPr>
              <a:t>/about/</a:t>
            </a:r>
            <a:r>
              <a:rPr lang="en-US" dirty="0" err="1">
                <a:solidFill>
                  <a:srgbClr val="4F81BD"/>
                </a:solidFill>
              </a:rPr>
              <a:t>egi</a:t>
            </a:r>
            <a:r>
              <a:rPr lang="en-US" dirty="0">
                <a:solidFill>
                  <a:srgbClr val="4F81BD"/>
                </a:solidFill>
              </a:rPr>
              <a:t>-foundation/</a:t>
            </a:r>
            <a:endParaRPr lang="en-US" dirty="0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7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  <p:pic>
        <p:nvPicPr>
          <p:cNvPr id="70" name="Picture 69" descr="Screen Shot 2016-10-17 at 22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" y="1241384"/>
            <a:ext cx="10505017" cy="5807269"/>
          </a:xfrm>
          <a:prstGeom prst="rect">
            <a:avLst/>
          </a:prstGeom>
        </p:spPr>
      </p:pic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1805608" y="208204"/>
            <a:ext cx="8568952" cy="938265"/>
          </a:xfrm>
        </p:spPr>
        <p:txBody>
          <a:bodyPr/>
          <a:lstStyle/>
          <a:p>
            <a:r>
              <a:rPr lang="en-US" dirty="0" smtClean="0"/>
              <a:t>International Partnerships </a:t>
            </a:r>
            <a:endParaRPr lang="en-US" dirty="0"/>
          </a:p>
        </p:txBody>
      </p:sp>
      <p:sp>
        <p:nvSpPr>
          <p:cNvPr id="72" name="object 29"/>
          <p:cNvSpPr txBox="1"/>
          <p:nvPr/>
        </p:nvSpPr>
        <p:spPr>
          <a:xfrm>
            <a:off x="6388701" y="2472632"/>
            <a:ext cx="99772" cy="154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72">
              <a:lnSpc>
                <a:spcPts val="1140"/>
              </a:lnSpc>
              <a:spcBef>
                <a:spcPts val="57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73" name="Picture 72" descr="Screen Shot 2015-05-18 at 01.5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671943"/>
            <a:ext cx="1548406" cy="794755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3" y="1718237"/>
            <a:ext cx="1952645" cy="635804"/>
          </a:xfrm>
          <a:prstGeom prst="rect">
            <a:avLst/>
          </a:prstGeom>
        </p:spPr>
      </p:pic>
      <p:pic>
        <p:nvPicPr>
          <p:cNvPr id="75" name="Picture 74" descr="Screen Shot 2015-05-18 at 01.57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5" y="5942802"/>
            <a:ext cx="1176131" cy="543965"/>
          </a:xfrm>
          <a:prstGeom prst="rect">
            <a:avLst/>
          </a:prstGeom>
        </p:spPr>
      </p:pic>
      <p:pic>
        <p:nvPicPr>
          <p:cNvPr id="76" name="Picture 75" descr="Screen Shot 2015-05-18 at 01.56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028"/>
            <a:ext cx="1411802" cy="715279"/>
          </a:xfrm>
          <a:prstGeom prst="rect">
            <a:avLst/>
          </a:prstGeom>
        </p:spPr>
      </p:pic>
      <p:pic>
        <p:nvPicPr>
          <p:cNvPr id="77" name="Picture 76" descr="Screen Shot 2015-05-18 at 01.58.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7" y="3287879"/>
            <a:ext cx="1260140" cy="655674"/>
          </a:xfrm>
          <a:prstGeom prst="rect">
            <a:avLst/>
          </a:prstGeom>
        </p:spPr>
      </p:pic>
      <p:pic>
        <p:nvPicPr>
          <p:cNvPr id="78" name="Picture 77" descr="Screen Shot 2015-10-21 at 12.02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3" y="5764043"/>
            <a:ext cx="1385561" cy="577873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4913953" y="2354041"/>
            <a:ext cx="1168636" cy="1002136"/>
            <a:chOff x="9372601" y="6527801"/>
            <a:chExt cx="990049" cy="750846"/>
          </a:xfrm>
        </p:grpSpPr>
        <p:sp>
          <p:nvSpPr>
            <p:cNvPr id="80" name="object 9"/>
            <p:cNvSpPr/>
            <p:nvPr/>
          </p:nvSpPr>
          <p:spPr>
            <a:xfrm>
              <a:off x="9891812" y="6527801"/>
              <a:ext cx="81660" cy="81991"/>
            </a:xfrm>
            <a:custGeom>
              <a:avLst/>
              <a:gdLst/>
              <a:ahLst/>
              <a:cxnLst/>
              <a:rect l="l" t="t" r="r" b="b"/>
              <a:pathLst>
                <a:path w="81661" h="81991">
                  <a:moveTo>
                    <a:pt x="0" y="35712"/>
                  </a:moveTo>
                  <a:lnTo>
                    <a:pt x="161" y="47735"/>
                  </a:lnTo>
                  <a:lnTo>
                    <a:pt x="4268" y="60115"/>
                  </a:lnTo>
                  <a:lnTo>
                    <a:pt x="11926" y="70494"/>
                  </a:lnTo>
                  <a:lnTo>
                    <a:pt x="22510" y="78057"/>
                  </a:lnTo>
                  <a:lnTo>
                    <a:pt x="35394" y="81991"/>
                  </a:lnTo>
                  <a:lnTo>
                    <a:pt x="47380" y="81835"/>
                  </a:lnTo>
                  <a:lnTo>
                    <a:pt x="59762" y="77739"/>
                  </a:lnTo>
                  <a:lnTo>
                    <a:pt x="70149" y="70088"/>
                  </a:lnTo>
                  <a:lnTo>
                    <a:pt x="77722" y="59508"/>
                  </a:lnTo>
                  <a:lnTo>
                    <a:pt x="81661" y="46621"/>
                  </a:lnTo>
                  <a:lnTo>
                    <a:pt x="81504" y="34607"/>
                  </a:lnTo>
                  <a:lnTo>
                    <a:pt x="77402" y="22236"/>
                  </a:lnTo>
                  <a:lnTo>
                    <a:pt x="69746" y="11862"/>
                  </a:lnTo>
                  <a:lnTo>
                    <a:pt x="59163" y="4298"/>
                  </a:lnTo>
                  <a:lnTo>
                    <a:pt x="46278" y="355"/>
                  </a:lnTo>
                  <a:lnTo>
                    <a:pt x="40767" y="0"/>
                  </a:lnTo>
                  <a:lnTo>
                    <a:pt x="36978" y="174"/>
                  </a:lnTo>
                  <a:lnTo>
                    <a:pt x="23676" y="3733"/>
                  </a:lnTo>
                  <a:lnTo>
                    <a:pt x="12449" y="11325"/>
                  </a:lnTo>
                  <a:lnTo>
                    <a:pt x="4242" y="22227"/>
                  </a:lnTo>
                  <a:lnTo>
                    <a:pt x="0" y="3571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0"/>
            <p:cNvSpPr/>
            <p:nvPr/>
          </p:nvSpPr>
          <p:spPr>
            <a:xfrm>
              <a:off x="9756580" y="6529090"/>
              <a:ext cx="81407" cy="81864"/>
            </a:xfrm>
            <a:custGeom>
              <a:avLst/>
              <a:gdLst/>
              <a:ahLst/>
              <a:cxnLst/>
              <a:rect l="l" t="t" r="r" b="b"/>
              <a:pathLst>
                <a:path w="81407" h="81864">
                  <a:moveTo>
                    <a:pt x="34480" y="482"/>
                  </a:moveTo>
                  <a:lnTo>
                    <a:pt x="22625" y="4182"/>
                  </a:lnTo>
                  <a:lnTo>
                    <a:pt x="12046" y="11622"/>
                  </a:lnTo>
                  <a:lnTo>
                    <a:pt x="4353" y="21849"/>
                  </a:lnTo>
                  <a:lnTo>
                    <a:pt x="139" y="34052"/>
                  </a:lnTo>
                  <a:lnTo>
                    <a:pt x="0" y="47421"/>
                  </a:lnTo>
                  <a:lnTo>
                    <a:pt x="3706" y="59268"/>
                  </a:lnTo>
                  <a:lnTo>
                    <a:pt x="11147" y="69842"/>
                  </a:lnTo>
                  <a:lnTo>
                    <a:pt x="21371" y="77528"/>
                  </a:lnTo>
                  <a:lnTo>
                    <a:pt x="33571" y="81733"/>
                  </a:lnTo>
                  <a:lnTo>
                    <a:pt x="46939" y="81864"/>
                  </a:lnTo>
                  <a:lnTo>
                    <a:pt x="58805" y="78164"/>
                  </a:lnTo>
                  <a:lnTo>
                    <a:pt x="69381" y="70731"/>
                  </a:lnTo>
                  <a:lnTo>
                    <a:pt x="77069" y="60510"/>
                  </a:lnTo>
                  <a:lnTo>
                    <a:pt x="81275" y="48306"/>
                  </a:lnTo>
                  <a:lnTo>
                    <a:pt x="81406" y="34924"/>
                  </a:lnTo>
                  <a:lnTo>
                    <a:pt x="80804" y="31798"/>
                  </a:lnTo>
                  <a:lnTo>
                    <a:pt x="75376" y="18938"/>
                  </a:lnTo>
                  <a:lnTo>
                    <a:pt x="66256" y="8884"/>
                  </a:lnTo>
                  <a:lnTo>
                    <a:pt x="54400" y="2337"/>
                  </a:lnTo>
                  <a:lnTo>
                    <a:pt x="40766" y="0"/>
                  </a:lnTo>
                  <a:lnTo>
                    <a:pt x="38684" y="0"/>
                  </a:lnTo>
                  <a:lnTo>
                    <a:pt x="34480" y="4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1"/>
            <p:cNvSpPr/>
            <p:nvPr/>
          </p:nvSpPr>
          <p:spPr>
            <a:xfrm>
              <a:off x="9627050" y="6568668"/>
              <a:ext cx="81579" cy="81973"/>
            </a:xfrm>
            <a:custGeom>
              <a:avLst/>
              <a:gdLst/>
              <a:ahLst/>
              <a:cxnLst/>
              <a:rect l="l" t="t" r="r" b="b"/>
              <a:pathLst>
                <a:path w="81579" h="81973">
                  <a:moveTo>
                    <a:pt x="23210" y="3949"/>
                  </a:moveTo>
                  <a:lnTo>
                    <a:pt x="19837" y="5733"/>
                  </a:lnTo>
                  <a:lnTo>
                    <a:pt x="10303" y="13488"/>
                  </a:lnTo>
                  <a:lnTo>
                    <a:pt x="3639" y="23430"/>
                  </a:lnTo>
                  <a:lnTo>
                    <a:pt x="114" y="34797"/>
                  </a:lnTo>
                  <a:lnTo>
                    <a:pt x="0" y="46828"/>
                  </a:lnTo>
                  <a:lnTo>
                    <a:pt x="3563" y="58762"/>
                  </a:lnTo>
                  <a:lnTo>
                    <a:pt x="5348" y="62135"/>
                  </a:lnTo>
                  <a:lnTo>
                    <a:pt x="13108" y="71670"/>
                  </a:lnTo>
                  <a:lnTo>
                    <a:pt x="23049" y="78334"/>
                  </a:lnTo>
                  <a:lnTo>
                    <a:pt x="34414" y="81858"/>
                  </a:lnTo>
                  <a:lnTo>
                    <a:pt x="46443" y="81973"/>
                  </a:lnTo>
                  <a:lnTo>
                    <a:pt x="58376" y="78409"/>
                  </a:lnTo>
                  <a:lnTo>
                    <a:pt x="61753" y="76621"/>
                  </a:lnTo>
                  <a:lnTo>
                    <a:pt x="71282" y="68861"/>
                  </a:lnTo>
                  <a:lnTo>
                    <a:pt x="77943" y="58920"/>
                  </a:lnTo>
                  <a:lnTo>
                    <a:pt x="81466" y="47556"/>
                  </a:lnTo>
                  <a:lnTo>
                    <a:pt x="81579" y="35528"/>
                  </a:lnTo>
                  <a:lnTo>
                    <a:pt x="78011" y="23596"/>
                  </a:lnTo>
                  <a:lnTo>
                    <a:pt x="74730" y="17878"/>
                  </a:lnTo>
                  <a:lnTo>
                    <a:pt x="65429" y="8192"/>
                  </a:lnTo>
                  <a:lnTo>
                    <a:pt x="53769" y="2109"/>
                  </a:lnTo>
                  <a:lnTo>
                    <a:pt x="40762" y="0"/>
                  </a:lnTo>
                  <a:lnTo>
                    <a:pt x="34869" y="0"/>
                  </a:lnTo>
                  <a:lnTo>
                    <a:pt x="28874" y="1282"/>
                  </a:lnTo>
                  <a:lnTo>
                    <a:pt x="23210" y="39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2"/>
            <p:cNvSpPr/>
            <p:nvPr/>
          </p:nvSpPr>
          <p:spPr>
            <a:xfrm>
              <a:off x="10135924" y="6637409"/>
              <a:ext cx="82336" cy="82333"/>
            </a:xfrm>
            <a:custGeom>
              <a:avLst/>
              <a:gdLst/>
              <a:ahLst/>
              <a:cxnLst/>
              <a:rect l="l" t="t" r="r" b="b"/>
              <a:pathLst>
                <a:path w="82335" h="82333">
                  <a:moveTo>
                    <a:pt x="9942" y="14363"/>
                  </a:moveTo>
                  <a:lnTo>
                    <a:pt x="7564" y="17398"/>
                  </a:lnTo>
                  <a:lnTo>
                    <a:pt x="2026" y="28362"/>
                  </a:lnTo>
                  <a:lnTo>
                    <a:pt x="0" y="40149"/>
                  </a:lnTo>
                  <a:lnTo>
                    <a:pt x="1422" y="51957"/>
                  </a:lnTo>
                  <a:lnTo>
                    <a:pt x="6230" y="62984"/>
                  </a:lnTo>
                  <a:lnTo>
                    <a:pt x="14361" y="72428"/>
                  </a:lnTo>
                  <a:lnTo>
                    <a:pt x="17363" y="74774"/>
                  </a:lnTo>
                  <a:lnTo>
                    <a:pt x="28332" y="80307"/>
                  </a:lnTo>
                  <a:lnTo>
                    <a:pt x="40127" y="82333"/>
                  </a:lnTo>
                  <a:lnTo>
                    <a:pt x="51943" y="80912"/>
                  </a:lnTo>
                  <a:lnTo>
                    <a:pt x="62973" y="76104"/>
                  </a:lnTo>
                  <a:lnTo>
                    <a:pt x="72413" y="67970"/>
                  </a:lnTo>
                  <a:lnTo>
                    <a:pt x="74762" y="64972"/>
                  </a:lnTo>
                  <a:lnTo>
                    <a:pt x="80306" y="54006"/>
                  </a:lnTo>
                  <a:lnTo>
                    <a:pt x="82335" y="42215"/>
                  </a:lnTo>
                  <a:lnTo>
                    <a:pt x="80918" y="30404"/>
                  </a:lnTo>
                  <a:lnTo>
                    <a:pt x="76123" y="19375"/>
                  </a:lnTo>
                  <a:lnTo>
                    <a:pt x="68019" y="9931"/>
                  </a:lnTo>
                  <a:lnTo>
                    <a:pt x="65341" y="7823"/>
                  </a:lnTo>
                  <a:lnTo>
                    <a:pt x="53721" y="1946"/>
                  </a:lnTo>
                  <a:lnTo>
                    <a:pt x="41196" y="0"/>
                  </a:lnTo>
                  <a:lnTo>
                    <a:pt x="32172" y="994"/>
                  </a:lnTo>
                  <a:lnTo>
                    <a:pt x="20174" y="5748"/>
                  </a:lnTo>
                  <a:lnTo>
                    <a:pt x="9942" y="1436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3"/>
            <p:cNvSpPr/>
            <p:nvPr/>
          </p:nvSpPr>
          <p:spPr>
            <a:xfrm>
              <a:off x="9514167" y="6643441"/>
              <a:ext cx="81651" cy="82006"/>
            </a:xfrm>
            <a:custGeom>
              <a:avLst/>
              <a:gdLst/>
              <a:ahLst/>
              <a:cxnLst/>
              <a:rect l="l" t="t" r="r" b="b"/>
              <a:pathLst>
                <a:path w="81651" h="82006">
                  <a:moveTo>
                    <a:pt x="13417" y="10452"/>
                  </a:moveTo>
                  <a:lnTo>
                    <a:pt x="10786" y="13004"/>
                  </a:lnTo>
                  <a:lnTo>
                    <a:pt x="3792" y="23150"/>
                  </a:lnTo>
                  <a:lnTo>
                    <a:pt x="181" y="34592"/>
                  </a:lnTo>
                  <a:lnTo>
                    <a:pt x="0" y="46519"/>
                  </a:lnTo>
                  <a:lnTo>
                    <a:pt x="3295" y="58118"/>
                  </a:lnTo>
                  <a:lnTo>
                    <a:pt x="10115" y="68579"/>
                  </a:lnTo>
                  <a:lnTo>
                    <a:pt x="12661" y="71198"/>
                  </a:lnTo>
                  <a:lnTo>
                    <a:pt x="22803" y="78202"/>
                  </a:lnTo>
                  <a:lnTo>
                    <a:pt x="34243" y="81820"/>
                  </a:lnTo>
                  <a:lnTo>
                    <a:pt x="46171" y="82006"/>
                  </a:lnTo>
                  <a:lnTo>
                    <a:pt x="57775" y="78717"/>
                  </a:lnTo>
                  <a:lnTo>
                    <a:pt x="68243" y="71907"/>
                  </a:lnTo>
                  <a:lnTo>
                    <a:pt x="70870" y="69347"/>
                  </a:lnTo>
                  <a:lnTo>
                    <a:pt x="77864" y="59201"/>
                  </a:lnTo>
                  <a:lnTo>
                    <a:pt x="81473" y="47760"/>
                  </a:lnTo>
                  <a:lnTo>
                    <a:pt x="81651" y="35833"/>
                  </a:lnTo>
                  <a:lnTo>
                    <a:pt x="78353" y="24232"/>
                  </a:lnTo>
                  <a:lnTo>
                    <a:pt x="71532" y="13766"/>
                  </a:lnTo>
                  <a:lnTo>
                    <a:pt x="65030" y="7861"/>
                  </a:lnTo>
                  <a:lnTo>
                    <a:pt x="53443" y="1974"/>
                  </a:lnTo>
                  <a:lnTo>
                    <a:pt x="40811" y="0"/>
                  </a:lnTo>
                  <a:lnTo>
                    <a:pt x="36902" y="186"/>
                  </a:lnTo>
                  <a:lnTo>
                    <a:pt x="24554" y="3351"/>
                  </a:lnTo>
                  <a:lnTo>
                    <a:pt x="13417" y="1045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14"/>
            <p:cNvSpPr/>
            <p:nvPr/>
          </p:nvSpPr>
          <p:spPr>
            <a:xfrm>
              <a:off x="10225073" y="6739299"/>
              <a:ext cx="82321" cy="82340"/>
            </a:xfrm>
            <a:custGeom>
              <a:avLst/>
              <a:gdLst/>
              <a:ahLst/>
              <a:cxnLst/>
              <a:rect l="l" t="t" r="r" b="b"/>
              <a:pathLst>
                <a:path w="82322" h="82340">
                  <a:moveTo>
                    <a:pt x="18754" y="6629"/>
                  </a:moveTo>
                  <a:lnTo>
                    <a:pt x="15270" y="9157"/>
                  </a:lnTo>
                  <a:lnTo>
                    <a:pt x="7036" y="18130"/>
                  </a:lnTo>
                  <a:lnTo>
                    <a:pt x="1892" y="28827"/>
                  </a:lnTo>
                  <a:lnTo>
                    <a:pt x="0" y="40480"/>
                  </a:lnTo>
                  <a:lnTo>
                    <a:pt x="1520" y="52323"/>
                  </a:lnTo>
                  <a:lnTo>
                    <a:pt x="6613" y="63588"/>
                  </a:lnTo>
                  <a:lnTo>
                    <a:pt x="9143" y="67078"/>
                  </a:lnTo>
                  <a:lnTo>
                    <a:pt x="18111" y="75310"/>
                  </a:lnTo>
                  <a:lnTo>
                    <a:pt x="28805" y="80451"/>
                  </a:lnTo>
                  <a:lnTo>
                    <a:pt x="40457" y="82340"/>
                  </a:lnTo>
                  <a:lnTo>
                    <a:pt x="52302" y="80816"/>
                  </a:lnTo>
                  <a:lnTo>
                    <a:pt x="63572" y="75717"/>
                  </a:lnTo>
                  <a:lnTo>
                    <a:pt x="67047" y="73197"/>
                  </a:lnTo>
                  <a:lnTo>
                    <a:pt x="75284" y="64224"/>
                  </a:lnTo>
                  <a:lnTo>
                    <a:pt x="80429" y="53526"/>
                  </a:lnTo>
                  <a:lnTo>
                    <a:pt x="82322" y="41871"/>
                  </a:lnTo>
                  <a:lnTo>
                    <a:pt x="80803" y="30026"/>
                  </a:lnTo>
                  <a:lnTo>
                    <a:pt x="75714" y="18757"/>
                  </a:lnTo>
                  <a:lnTo>
                    <a:pt x="65541" y="7962"/>
                  </a:lnTo>
                  <a:lnTo>
                    <a:pt x="53928" y="2021"/>
                  </a:lnTo>
                  <a:lnTo>
                    <a:pt x="41119" y="0"/>
                  </a:lnTo>
                  <a:lnTo>
                    <a:pt x="33448" y="0"/>
                  </a:lnTo>
                  <a:lnTo>
                    <a:pt x="25676" y="2146"/>
                  </a:lnTo>
                  <a:lnTo>
                    <a:pt x="18754" y="662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15"/>
            <p:cNvSpPr/>
            <p:nvPr/>
          </p:nvSpPr>
          <p:spPr>
            <a:xfrm>
              <a:off x="9427039" y="6747032"/>
              <a:ext cx="81603" cy="81977"/>
            </a:xfrm>
            <a:custGeom>
              <a:avLst/>
              <a:gdLst/>
              <a:ahLst/>
              <a:cxnLst/>
              <a:rect l="l" t="t" r="r" b="b"/>
              <a:pathLst>
                <a:path w="81602" h="81977">
                  <a:moveTo>
                    <a:pt x="5839" y="19456"/>
                  </a:moveTo>
                  <a:lnTo>
                    <a:pt x="3750" y="23222"/>
                  </a:lnTo>
                  <a:lnTo>
                    <a:pt x="109" y="34838"/>
                  </a:lnTo>
                  <a:lnTo>
                    <a:pt x="0" y="46706"/>
                  </a:lnTo>
                  <a:lnTo>
                    <a:pt x="3241" y="58058"/>
                  </a:lnTo>
                  <a:lnTo>
                    <a:pt x="9655" y="68128"/>
                  </a:lnTo>
                  <a:lnTo>
                    <a:pt x="19059" y="76149"/>
                  </a:lnTo>
                  <a:lnTo>
                    <a:pt x="22832" y="78231"/>
                  </a:lnTo>
                  <a:lnTo>
                    <a:pt x="34450" y="81870"/>
                  </a:lnTo>
                  <a:lnTo>
                    <a:pt x="46317" y="81977"/>
                  </a:lnTo>
                  <a:lnTo>
                    <a:pt x="57666" y="78732"/>
                  </a:lnTo>
                  <a:lnTo>
                    <a:pt x="67733" y="72315"/>
                  </a:lnTo>
                  <a:lnTo>
                    <a:pt x="75752" y="62903"/>
                  </a:lnTo>
                  <a:lnTo>
                    <a:pt x="77842" y="59127"/>
                  </a:lnTo>
                  <a:lnTo>
                    <a:pt x="81489" y="47512"/>
                  </a:lnTo>
                  <a:lnTo>
                    <a:pt x="81602" y="35647"/>
                  </a:lnTo>
                  <a:lnTo>
                    <a:pt x="78362" y="24297"/>
                  </a:lnTo>
                  <a:lnTo>
                    <a:pt x="71949" y="14229"/>
                  </a:lnTo>
                  <a:lnTo>
                    <a:pt x="62544" y="6210"/>
                  </a:lnTo>
                  <a:lnTo>
                    <a:pt x="55775" y="2019"/>
                  </a:lnTo>
                  <a:lnTo>
                    <a:pt x="48244" y="0"/>
                  </a:lnTo>
                  <a:lnTo>
                    <a:pt x="38840" y="48"/>
                  </a:lnTo>
                  <a:lnTo>
                    <a:pt x="26139" y="2710"/>
                  </a:lnTo>
                  <a:lnTo>
                    <a:pt x="14795" y="9260"/>
                  </a:lnTo>
                  <a:lnTo>
                    <a:pt x="5839" y="1945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16"/>
            <p:cNvSpPr/>
            <p:nvPr/>
          </p:nvSpPr>
          <p:spPr>
            <a:xfrm>
              <a:off x="9372601" y="6871079"/>
              <a:ext cx="82073" cy="82193"/>
            </a:xfrm>
            <a:custGeom>
              <a:avLst/>
              <a:gdLst/>
              <a:ahLst/>
              <a:cxnLst/>
              <a:rect l="l" t="t" r="r" b="b"/>
              <a:pathLst>
                <a:path w="82074" h="82193">
                  <a:moveTo>
                    <a:pt x="1334" y="30289"/>
                  </a:moveTo>
                  <a:lnTo>
                    <a:pt x="949" y="31803"/>
                  </a:lnTo>
                  <a:lnTo>
                    <a:pt x="0" y="44579"/>
                  </a:lnTo>
                  <a:lnTo>
                    <a:pt x="2887" y="56647"/>
                  </a:lnTo>
                  <a:lnTo>
                    <a:pt x="9170" y="67232"/>
                  </a:lnTo>
                  <a:lnTo>
                    <a:pt x="18409" y="75557"/>
                  </a:lnTo>
                  <a:lnTo>
                    <a:pt x="30163" y="80848"/>
                  </a:lnTo>
                  <a:lnTo>
                    <a:pt x="44488" y="82193"/>
                  </a:lnTo>
                  <a:lnTo>
                    <a:pt x="56550" y="79300"/>
                  </a:lnTo>
                  <a:lnTo>
                    <a:pt x="67130" y="73015"/>
                  </a:lnTo>
                  <a:lnTo>
                    <a:pt x="75454" y="63784"/>
                  </a:lnTo>
                  <a:lnTo>
                    <a:pt x="80747" y="52057"/>
                  </a:lnTo>
                  <a:lnTo>
                    <a:pt x="82074" y="37747"/>
                  </a:lnTo>
                  <a:lnTo>
                    <a:pt x="79182" y="25672"/>
                  </a:lnTo>
                  <a:lnTo>
                    <a:pt x="72898" y="15081"/>
                  </a:lnTo>
                  <a:lnTo>
                    <a:pt x="63663" y="6751"/>
                  </a:lnTo>
                  <a:lnTo>
                    <a:pt x="51918" y="1460"/>
                  </a:lnTo>
                  <a:lnTo>
                    <a:pt x="48273" y="469"/>
                  </a:lnTo>
                  <a:lnTo>
                    <a:pt x="44615" y="0"/>
                  </a:lnTo>
                  <a:lnTo>
                    <a:pt x="41021" y="0"/>
                  </a:lnTo>
                  <a:lnTo>
                    <a:pt x="28548" y="1942"/>
                  </a:lnTo>
                  <a:lnTo>
                    <a:pt x="16634" y="8006"/>
                  </a:lnTo>
                  <a:lnTo>
                    <a:pt x="7230" y="17642"/>
                  </a:lnTo>
                  <a:lnTo>
                    <a:pt x="1334" y="302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17"/>
            <p:cNvSpPr/>
            <p:nvPr/>
          </p:nvSpPr>
          <p:spPr>
            <a:xfrm>
              <a:off x="9885170" y="6624263"/>
              <a:ext cx="58164" cy="58259"/>
            </a:xfrm>
            <a:custGeom>
              <a:avLst/>
              <a:gdLst/>
              <a:ahLst/>
              <a:cxnLst/>
              <a:rect l="l" t="t" r="r" b="b"/>
              <a:pathLst>
                <a:path w="58165" h="58259">
                  <a:moveTo>
                    <a:pt x="162" y="25309"/>
                  </a:moveTo>
                  <a:lnTo>
                    <a:pt x="0" y="31680"/>
                  </a:lnTo>
                  <a:lnTo>
                    <a:pt x="3971" y="44042"/>
                  </a:lnTo>
                  <a:lnTo>
                    <a:pt x="12803" y="53388"/>
                  </a:lnTo>
                  <a:lnTo>
                    <a:pt x="25257" y="58100"/>
                  </a:lnTo>
                  <a:lnTo>
                    <a:pt x="31527" y="58259"/>
                  </a:lnTo>
                  <a:lnTo>
                    <a:pt x="43920" y="54305"/>
                  </a:lnTo>
                  <a:lnTo>
                    <a:pt x="53287" y="45482"/>
                  </a:lnTo>
                  <a:lnTo>
                    <a:pt x="57998" y="33030"/>
                  </a:lnTo>
                  <a:lnTo>
                    <a:pt x="58165" y="26706"/>
                  </a:lnTo>
                  <a:lnTo>
                    <a:pt x="54215" y="14327"/>
                  </a:lnTo>
                  <a:lnTo>
                    <a:pt x="45402" y="4965"/>
                  </a:lnTo>
                  <a:lnTo>
                    <a:pt x="32979" y="239"/>
                  </a:lnTo>
                  <a:lnTo>
                    <a:pt x="31633" y="74"/>
                  </a:lnTo>
                  <a:lnTo>
                    <a:pt x="28685" y="0"/>
                  </a:lnTo>
                  <a:lnTo>
                    <a:pt x="15407" y="3404"/>
                  </a:lnTo>
                  <a:lnTo>
                    <a:pt x="5266" y="12324"/>
                  </a:lnTo>
                  <a:lnTo>
                    <a:pt x="162" y="2530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18"/>
            <p:cNvSpPr/>
            <p:nvPr/>
          </p:nvSpPr>
          <p:spPr>
            <a:xfrm>
              <a:off x="9789469" y="6625176"/>
              <a:ext cx="57682" cy="58039"/>
            </a:xfrm>
            <a:custGeom>
              <a:avLst/>
              <a:gdLst/>
              <a:ahLst/>
              <a:cxnLst/>
              <a:rect l="l" t="t" r="r" b="b"/>
              <a:pathLst>
                <a:path w="57683" h="58039">
                  <a:moveTo>
                    <a:pt x="24434" y="330"/>
                  </a:moveTo>
                  <a:lnTo>
                    <a:pt x="18008" y="2078"/>
                  </a:lnTo>
                  <a:lnTo>
                    <a:pt x="7389" y="9398"/>
                  </a:lnTo>
                  <a:lnTo>
                    <a:pt x="992" y="20441"/>
                  </a:lnTo>
                  <a:lnTo>
                    <a:pt x="0" y="33604"/>
                  </a:lnTo>
                  <a:lnTo>
                    <a:pt x="1735" y="40003"/>
                  </a:lnTo>
                  <a:lnTo>
                    <a:pt x="9050" y="50629"/>
                  </a:lnTo>
                  <a:lnTo>
                    <a:pt x="20096" y="57036"/>
                  </a:lnTo>
                  <a:lnTo>
                    <a:pt x="33261" y="58038"/>
                  </a:lnTo>
                  <a:lnTo>
                    <a:pt x="39694" y="56287"/>
                  </a:lnTo>
                  <a:lnTo>
                    <a:pt x="50308" y="48966"/>
                  </a:lnTo>
                  <a:lnTo>
                    <a:pt x="56700" y="37925"/>
                  </a:lnTo>
                  <a:lnTo>
                    <a:pt x="57683" y="24764"/>
                  </a:lnTo>
                  <a:lnTo>
                    <a:pt x="52426" y="11985"/>
                  </a:lnTo>
                  <a:lnTo>
                    <a:pt x="42187" y="3223"/>
                  </a:lnTo>
                  <a:lnTo>
                    <a:pt x="28892" y="0"/>
                  </a:lnTo>
                  <a:lnTo>
                    <a:pt x="27406" y="0"/>
                  </a:lnTo>
                  <a:lnTo>
                    <a:pt x="24434" y="33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19"/>
            <p:cNvSpPr/>
            <p:nvPr/>
          </p:nvSpPr>
          <p:spPr>
            <a:xfrm>
              <a:off x="9977477" y="6650510"/>
              <a:ext cx="58088" cy="58216"/>
            </a:xfrm>
            <a:custGeom>
              <a:avLst/>
              <a:gdLst/>
              <a:ahLst/>
              <a:cxnLst/>
              <a:rect l="l" t="t" r="r" b="b"/>
              <a:pathLst>
                <a:path w="58088" h="58216">
                  <a:moveTo>
                    <a:pt x="2424" y="17233"/>
                  </a:moveTo>
                  <a:lnTo>
                    <a:pt x="0" y="26235"/>
                  </a:lnTo>
                  <a:lnTo>
                    <a:pt x="1262" y="38136"/>
                  </a:lnTo>
                  <a:lnTo>
                    <a:pt x="7152" y="48492"/>
                  </a:lnTo>
                  <a:lnTo>
                    <a:pt x="17093" y="55791"/>
                  </a:lnTo>
                  <a:lnTo>
                    <a:pt x="26103" y="58216"/>
                  </a:lnTo>
                  <a:lnTo>
                    <a:pt x="38008" y="56954"/>
                  </a:lnTo>
                  <a:lnTo>
                    <a:pt x="48364" y="51067"/>
                  </a:lnTo>
                  <a:lnTo>
                    <a:pt x="55663" y="41135"/>
                  </a:lnTo>
                  <a:lnTo>
                    <a:pt x="58088" y="32123"/>
                  </a:lnTo>
                  <a:lnTo>
                    <a:pt x="56817" y="20229"/>
                  </a:lnTo>
                  <a:lnTo>
                    <a:pt x="50926" y="9870"/>
                  </a:lnTo>
                  <a:lnTo>
                    <a:pt x="40994" y="2552"/>
                  </a:lnTo>
                  <a:lnTo>
                    <a:pt x="37121" y="812"/>
                  </a:lnTo>
                  <a:lnTo>
                    <a:pt x="33082" y="0"/>
                  </a:lnTo>
                  <a:lnTo>
                    <a:pt x="29081" y="0"/>
                  </a:lnTo>
                  <a:lnTo>
                    <a:pt x="22497" y="751"/>
                  </a:lnTo>
                  <a:lnTo>
                    <a:pt x="10689" y="6485"/>
                  </a:lnTo>
                  <a:lnTo>
                    <a:pt x="2424" y="1723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20"/>
            <p:cNvSpPr/>
            <p:nvPr/>
          </p:nvSpPr>
          <p:spPr>
            <a:xfrm>
              <a:off x="9697382" y="6653231"/>
              <a:ext cx="58367" cy="58363"/>
            </a:xfrm>
            <a:custGeom>
              <a:avLst/>
              <a:gdLst/>
              <a:ahLst/>
              <a:cxnLst/>
              <a:rect l="l" t="t" r="r" b="b"/>
              <a:pathLst>
                <a:path w="58367" h="58363">
                  <a:moveTo>
                    <a:pt x="17992" y="56135"/>
                  </a:moveTo>
                  <a:lnTo>
                    <a:pt x="29666" y="58363"/>
                  </a:lnTo>
                  <a:lnTo>
                    <a:pt x="41647" y="55549"/>
                  </a:lnTo>
                  <a:lnTo>
                    <a:pt x="49393" y="50228"/>
                  </a:lnTo>
                  <a:lnTo>
                    <a:pt x="56129" y="40372"/>
                  </a:lnTo>
                  <a:lnTo>
                    <a:pt x="58367" y="28697"/>
                  </a:lnTo>
                  <a:lnTo>
                    <a:pt x="55566" y="16713"/>
                  </a:lnTo>
                  <a:lnTo>
                    <a:pt x="52230" y="11265"/>
                  </a:lnTo>
                  <a:lnTo>
                    <a:pt x="41938" y="2937"/>
                  </a:lnTo>
                  <a:lnTo>
                    <a:pt x="29163" y="0"/>
                  </a:lnTo>
                  <a:lnTo>
                    <a:pt x="24997" y="0"/>
                  </a:lnTo>
                  <a:lnTo>
                    <a:pt x="20743" y="901"/>
                  </a:lnTo>
                  <a:lnTo>
                    <a:pt x="16730" y="2781"/>
                  </a:lnTo>
                  <a:lnTo>
                    <a:pt x="8967" y="8137"/>
                  </a:lnTo>
                  <a:lnTo>
                    <a:pt x="2236" y="18000"/>
                  </a:lnTo>
                  <a:lnTo>
                    <a:pt x="0" y="29675"/>
                  </a:lnTo>
                  <a:lnTo>
                    <a:pt x="2798" y="41655"/>
                  </a:lnTo>
                  <a:lnTo>
                    <a:pt x="8133" y="49410"/>
                  </a:lnTo>
                  <a:lnTo>
                    <a:pt x="17992" y="5613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21"/>
            <p:cNvSpPr/>
            <p:nvPr/>
          </p:nvSpPr>
          <p:spPr>
            <a:xfrm>
              <a:off x="10058367" y="6701939"/>
              <a:ext cx="58326" cy="58362"/>
            </a:xfrm>
            <a:custGeom>
              <a:avLst/>
              <a:gdLst/>
              <a:ahLst/>
              <a:cxnLst/>
              <a:rect l="l" t="t" r="r" b="b"/>
              <a:pathLst>
                <a:path w="58327" h="58362">
                  <a:moveTo>
                    <a:pt x="7037" y="10185"/>
                  </a:moveTo>
                  <a:lnTo>
                    <a:pt x="2135" y="18205"/>
                  </a:lnTo>
                  <a:lnTo>
                    <a:pt x="0" y="29956"/>
                  </a:lnTo>
                  <a:lnTo>
                    <a:pt x="2715" y="41527"/>
                  </a:lnTo>
                  <a:lnTo>
                    <a:pt x="10161" y="51320"/>
                  </a:lnTo>
                  <a:lnTo>
                    <a:pt x="18173" y="56230"/>
                  </a:lnTo>
                  <a:lnTo>
                    <a:pt x="29914" y="58362"/>
                  </a:lnTo>
                  <a:lnTo>
                    <a:pt x="41489" y="55642"/>
                  </a:lnTo>
                  <a:lnTo>
                    <a:pt x="51296" y="48196"/>
                  </a:lnTo>
                  <a:lnTo>
                    <a:pt x="56194" y="40173"/>
                  </a:lnTo>
                  <a:lnTo>
                    <a:pt x="58327" y="28421"/>
                  </a:lnTo>
                  <a:lnTo>
                    <a:pt x="55610" y="16847"/>
                  </a:lnTo>
                  <a:lnTo>
                    <a:pt x="48159" y="7048"/>
                  </a:lnTo>
                  <a:lnTo>
                    <a:pt x="42647" y="2311"/>
                  </a:lnTo>
                  <a:lnTo>
                    <a:pt x="35878" y="0"/>
                  </a:lnTo>
                  <a:lnTo>
                    <a:pt x="20956" y="12"/>
                  </a:lnTo>
                  <a:lnTo>
                    <a:pt x="12790" y="3454"/>
                  </a:lnTo>
                  <a:lnTo>
                    <a:pt x="7037" y="1018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22"/>
            <p:cNvSpPr/>
            <p:nvPr/>
          </p:nvSpPr>
          <p:spPr>
            <a:xfrm>
              <a:off x="9617570" y="6706224"/>
              <a:ext cx="58011" cy="58188"/>
            </a:xfrm>
            <a:custGeom>
              <a:avLst/>
              <a:gdLst/>
              <a:ahLst/>
              <a:cxnLst/>
              <a:rect l="l" t="t" r="r" b="b"/>
              <a:pathLst>
                <a:path w="58011" h="58188">
                  <a:moveTo>
                    <a:pt x="9579" y="7404"/>
                  </a:moveTo>
                  <a:lnTo>
                    <a:pt x="3703" y="14628"/>
                  </a:lnTo>
                  <a:lnTo>
                    <a:pt x="0" y="26014"/>
                  </a:lnTo>
                  <a:lnTo>
                    <a:pt x="1145" y="37881"/>
                  </a:lnTo>
                  <a:lnTo>
                    <a:pt x="7230" y="48615"/>
                  </a:lnTo>
                  <a:lnTo>
                    <a:pt x="14445" y="54484"/>
                  </a:lnTo>
                  <a:lnTo>
                    <a:pt x="25827" y="58188"/>
                  </a:lnTo>
                  <a:lnTo>
                    <a:pt x="37693" y="57042"/>
                  </a:lnTo>
                  <a:lnTo>
                    <a:pt x="48428" y="50952"/>
                  </a:lnTo>
                  <a:lnTo>
                    <a:pt x="54308" y="43723"/>
                  </a:lnTo>
                  <a:lnTo>
                    <a:pt x="58011" y="32343"/>
                  </a:lnTo>
                  <a:lnTo>
                    <a:pt x="56862" y="20483"/>
                  </a:lnTo>
                  <a:lnTo>
                    <a:pt x="50765" y="9753"/>
                  </a:lnTo>
                  <a:lnTo>
                    <a:pt x="45012" y="3301"/>
                  </a:lnTo>
                  <a:lnTo>
                    <a:pt x="37036" y="0"/>
                  </a:lnTo>
                  <a:lnTo>
                    <a:pt x="22089" y="0"/>
                  </a:lnTo>
                  <a:lnTo>
                    <a:pt x="15154" y="2438"/>
                  </a:lnTo>
                  <a:lnTo>
                    <a:pt x="9579" y="740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23"/>
            <p:cNvSpPr/>
            <p:nvPr/>
          </p:nvSpPr>
          <p:spPr>
            <a:xfrm>
              <a:off x="10121857" y="6774154"/>
              <a:ext cx="57694" cy="58036"/>
            </a:xfrm>
            <a:custGeom>
              <a:avLst/>
              <a:gdLst/>
              <a:ahLst/>
              <a:cxnLst/>
              <a:rect l="l" t="t" r="r" b="b"/>
              <a:pathLst>
                <a:path w="57694" h="58036">
                  <a:moveTo>
                    <a:pt x="12963" y="4711"/>
                  </a:moveTo>
                  <a:lnTo>
                    <a:pt x="5807" y="11268"/>
                  </a:lnTo>
                  <a:lnTo>
                    <a:pt x="589" y="21898"/>
                  </a:lnTo>
                  <a:lnTo>
                    <a:pt x="0" y="33681"/>
                  </a:lnTo>
                  <a:lnTo>
                    <a:pt x="4365" y="45084"/>
                  </a:lnTo>
                  <a:lnTo>
                    <a:pt x="10900" y="52225"/>
                  </a:lnTo>
                  <a:lnTo>
                    <a:pt x="21527" y="57445"/>
                  </a:lnTo>
                  <a:lnTo>
                    <a:pt x="33316" y="58036"/>
                  </a:lnTo>
                  <a:lnTo>
                    <a:pt x="44725" y="53670"/>
                  </a:lnTo>
                  <a:lnTo>
                    <a:pt x="51873" y="47131"/>
                  </a:lnTo>
                  <a:lnTo>
                    <a:pt x="57098" y="36507"/>
                  </a:lnTo>
                  <a:lnTo>
                    <a:pt x="57694" y="24722"/>
                  </a:lnTo>
                  <a:lnTo>
                    <a:pt x="53336" y="13309"/>
                  </a:lnTo>
                  <a:lnTo>
                    <a:pt x="51752" y="11104"/>
                  </a:lnTo>
                  <a:lnTo>
                    <a:pt x="41428" y="2850"/>
                  </a:lnTo>
                  <a:lnTo>
                    <a:pt x="28838" y="0"/>
                  </a:lnTo>
                  <a:lnTo>
                    <a:pt x="23389" y="0"/>
                  </a:lnTo>
                  <a:lnTo>
                    <a:pt x="17865" y="1536"/>
                  </a:lnTo>
                  <a:lnTo>
                    <a:pt x="12963" y="471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24"/>
            <p:cNvSpPr/>
            <p:nvPr/>
          </p:nvSpPr>
          <p:spPr>
            <a:xfrm>
              <a:off x="9556122" y="6779656"/>
              <a:ext cx="57362" cy="57855"/>
            </a:xfrm>
            <a:custGeom>
              <a:avLst/>
              <a:gdLst/>
              <a:ahLst/>
              <a:cxnLst/>
              <a:rect l="l" t="t" r="r" b="b"/>
              <a:pathLst>
                <a:path w="57362" h="57855">
                  <a:moveTo>
                    <a:pt x="13374" y="4322"/>
                  </a:moveTo>
                  <a:lnTo>
                    <a:pt x="3885" y="13766"/>
                  </a:lnTo>
                  <a:lnTo>
                    <a:pt x="213" y="22718"/>
                  </a:lnTo>
                  <a:lnTo>
                    <a:pt x="0" y="34564"/>
                  </a:lnTo>
                  <a:lnTo>
                    <a:pt x="4468" y="45486"/>
                  </a:lnTo>
                  <a:lnTo>
                    <a:pt x="13270" y="53962"/>
                  </a:lnTo>
                  <a:lnTo>
                    <a:pt x="22236" y="57648"/>
                  </a:lnTo>
                  <a:lnTo>
                    <a:pt x="34072" y="57855"/>
                  </a:lnTo>
                  <a:lnTo>
                    <a:pt x="44988" y="53379"/>
                  </a:lnTo>
                  <a:lnTo>
                    <a:pt x="53466" y="44577"/>
                  </a:lnTo>
                  <a:lnTo>
                    <a:pt x="57155" y="35629"/>
                  </a:lnTo>
                  <a:lnTo>
                    <a:pt x="57362" y="23785"/>
                  </a:lnTo>
                  <a:lnTo>
                    <a:pt x="52886" y="12862"/>
                  </a:lnTo>
                  <a:lnTo>
                    <a:pt x="44080" y="4394"/>
                  </a:lnTo>
                  <a:lnTo>
                    <a:pt x="39280" y="1422"/>
                  </a:lnTo>
                  <a:lnTo>
                    <a:pt x="33971" y="0"/>
                  </a:lnTo>
                  <a:lnTo>
                    <a:pt x="28713" y="0"/>
                  </a:lnTo>
                  <a:lnTo>
                    <a:pt x="25640" y="161"/>
                  </a:lnTo>
                  <a:lnTo>
                    <a:pt x="13374" y="432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25"/>
            <p:cNvSpPr/>
            <p:nvPr/>
          </p:nvSpPr>
          <p:spPr>
            <a:xfrm>
              <a:off x="9517195" y="6867545"/>
              <a:ext cx="58370" cy="58378"/>
            </a:xfrm>
            <a:custGeom>
              <a:avLst/>
              <a:gdLst/>
              <a:ahLst/>
              <a:cxnLst/>
              <a:rect l="l" t="t" r="r" b="b"/>
              <a:pathLst>
                <a:path w="58370" h="58378">
                  <a:moveTo>
                    <a:pt x="1045" y="21501"/>
                  </a:moveTo>
                  <a:lnTo>
                    <a:pt x="0" y="29541"/>
                  </a:lnTo>
                  <a:lnTo>
                    <a:pt x="2771" y="41605"/>
                  </a:lnTo>
                  <a:lnTo>
                    <a:pt x="10222" y="51384"/>
                  </a:lnTo>
                  <a:lnTo>
                    <a:pt x="21467" y="57327"/>
                  </a:lnTo>
                  <a:lnTo>
                    <a:pt x="29537" y="58378"/>
                  </a:lnTo>
                  <a:lnTo>
                    <a:pt x="41605" y="55602"/>
                  </a:lnTo>
                  <a:lnTo>
                    <a:pt x="51384" y="48152"/>
                  </a:lnTo>
                  <a:lnTo>
                    <a:pt x="57319" y="36918"/>
                  </a:lnTo>
                  <a:lnTo>
                    <a:pt x="58370" y="28823"/>
                  </a:lnTo>
                  <a:lnTo>
                    <a:pt x="55590" y="16766"/>
                  </a:lnTo>
                  <a:lnTo>
                    <a:pt x="48134" y="6996"/>
                  </a:lnTo>
                  <a:lnTo>
                    <a:pt x="36885" y="1054"/>
                  </a:lnTo>
                  <a:lnTo>
                    <a:pt x="34319" y="355"/>
                  </a:lnTo>
                  <a:lnTo>
                    <a:pt x="31716" y="0"/>
                  </a:lnTo>
                  <a:lnTo>
                    <a:pt x="29163" y="0"/>
                  </a:lnTo>
                  <a:lnTo>
                    <a:pt x="18726" y="1949"/>
                  </a:lnTo>
                  <a:lnTo>
                    <a:pt x="7705" y="9445"/>
                  </a:lnTo>
                  <a:lnTo>
                    <a:pt x="1045" y="2150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26"/>
            <p:cNvSpPr/>
            <p:nvPr/>
          </p:nvSpPr>
          <p:spPr>
            <a:xfrm>
              <a:off x="9879937" y="6702890"/>
              <a:ext cx="38805" cy="38851"/>
            </a:xfrm>
            <a:custGeom>
              <a:avLst/>
              <a:gdLst/>
              <a:ahLst/>
              <a:cxnLst/>
              <a:rect l="l" t="t" r="r" b="b"/>
              <a:pathLst>
                <a:path w="38805" h="38851">
                  <a:moveTo>
                    <a:pt x="100" y="16889"/>
                  </a:moveTo>
                  <a:lnTo>
                    <a:pt x="0" y="21076"/>
                  </a:lnTo>
                  <a:lnTo>
                    <a:pt x="5226" y="32794"/>
                  </a:lnTo>
                  <a:lnTo>
                    <a:pt x="16813" y="38745"/>
                  </a:lnTo>
                  <a:lnTo>
                    <a:pt x="21043" y="38851"/>
                  </a:lnTo>
                  <a:lnTo>
                    <a:pt x="32758" y="33627"/>
                  </a:lnTo>
                  <a:lnTo>
                    <a:pt x="38695" y="22045"/>
                  </a:lnTo>
                  <a:lnTo>
                    <a:pt x="38805" y="17820"/>
                  </a:lnTo>
                  <a:lnTo>
                    <a:pt x="33582" y="6126"/>
                  </a:lnTo>
                  <a:lnTo>
                    <a:pt x="21995" y="188"/>
                  </a:lnTo>
                  <a:lnTo>
                    <a:pt x="19118" y="0"/>
                  </a:lnTo>
                  <a:lnTo>
                    <a:pt x="6541" y="4863"/>
                  </a:lnTo>
                  <a:lnTo>
                    <a:pt x="100" y="1688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27"/>
            <p:cNvSpPr/>
            <p:nvPr/>
          </p:nvSpPr>
          <p:spPr>
            <a:xfrm>
              <a:off x="9816129" y="6703528"/>
              <a:ext cx="38468" cy="38671"/>
            </a:xfrm>
            <a:custGeom>
              <a:avLst/>
              <a:gdLst/>
              <a:ahLst/>
              <a:cxnLst/>
              <a:rect l="l" t="t" r="r" b="b"/>
              <a:pathLst>
                <a:path w="38468" h="38671">
                  <a:moveTo>
                    <a:pt x="16294" y="215"/>
                  </a:moveTo>
                  <a:lnTo>
                    <a:pt x="12039" y="1368"/>
                  </a:lnTo>
                  <a:lnTo>
                    <a:pt x="2412" y="9682"/>
                  </a:lnTo>
                  <a:lnTo>
                    <a:pt x="0" y="22390"/>
                  </a:lnTo>
                  <a:lnTo>
                    <a:pt x="1172" y="26677"/>
                  </a:lnTo>
                  <a:lnTo>
                    <a:pt x="9495" y="36285"/>
                  </a:lnTo>
                  <a:lnTo>
                    <a:pt x="22186" y="38671"/>
                  </a:lnTo>
                  <a:lnTo>
                    <a:pt x="26454" y="37514"/>
                  </a:lnTo>
                  <a:lnTo>
                    <a:pt x="36074" y="29206"/>
                  </a:lnTo>
                  <a:lnTo>
                    <a:pt x="38468" y="16509"/>
                  </a:lnTo>
                  <a:lnTo>
                    <a:pt x="37007" y="6883"/>
                  </a:lnTo>
                  <a:lnTo>
                    <a:pt x="28714" y="0"/>
                  </a:lnTo>
                  <a:lnTo>
                    <a:pt x="19265" y="0"/>
                  </a:lnTo>
                  <a:lnTo>
                    <a:pt x="16294" y="215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28"/>
            <p:cNvSpPr/>
            <p:nvPr/>
          </p:nvSpPr>
          <p:spPr>
            <a:xfrm>
              <a:off x="9941510" y="6720393"/>
              <a:ext cx="38727" cy="38826"/>
            </a:xfrm>
            <a:custGeom>
              <a:avLst/>
              <a:gdLst/>
              <a:ahLst/>
              <a:cxnLst/>
              <a:rect l="l" t="t" r="r" b="b"/>
              <a:pathLst>
                <a:path w="38727" h="38826">
                  <a:moveTo>
                    <a:pt x="1596" y="11506"/>
                  </a:moveTo>
                  <a:lnTo>
                    <a:pt x="0" y="17469"/>
                  </a:lnTo>
                  <a:lnTo>
                    <a:pt x="2430" y="29063"/>
                  </a:lnTo>
                  <a:lnTo>
                    <a:pt x="11388" y="37211"/>
                  </a:lnTo>
                  <a:lnTo>
                    <a:pt x="17394" y="38826"/>
                  </a:lnTo>
                  <a:lnTo>
                    <a:pt x="28966" y="36383"/>
                  </a:lnTo>
                  <a:lnTo>
                    <a:pt x="37118" y="27444"/>
                  </a:lnTo>
                  <a:lnTo>
                    <a:pt x="38727" y="21445"/>
                  </a:lnTo>
                  <a:lnTo>
                    <a:pt x="36288" y="9860"/>
                  </a:lnTo>
                  <a:lnTo>
                    <a:pt x="27339" y="1727"/>
                  </a:lnTo>
                  <a:lnTo>
                    <a:pt x="24736" y="558"/>
                  </a:lnTo>
                  <a:lnTo>
                    <a:pt x="22005" y="0"/>
                  </a:lnTo>
                  <a:lnTo>
                    <a:pt x="11947" y="0"/>
                  </a:lnTo>
                  <a:lnTo>
                    <a:pt x="4848" y="4279"/>
                  </a:lnTo>
                  <a:lnTo>
                    <a:pt x="1596" y="115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29"/>
            <p:cNvSpPr/>
            <p:nvPr/>
          </p:nvSpPr>
          <p:spPr>
            <a:xfrm>
              <a:off x="9755084" y="6722202"/>
              <a:ext cx="38230" cy="38587"/>
            </a:xfrm>
            <a:custGeom>
              <a:avLst/>
              <a:gdLst/>
              <a:ahLst/>
              <a:cxnLst/>
              <a:rect l="l" t="t" r="r" b="b"/>
              <a:pathLst>
                <a:path w="38230" h="38587">
                  <a:moveTo>
                    <a:pt x="10814" y="1879"/>
                  </a:moveTo>
                  <a:lnTo>
                    <a:pt x="5633" y="5441"/>
                  </a:lnTo>
                  <a:lnTo>
                    <a:pt x="0" y="15817"/>
                  </a:lnTo>
                  <a:lnTo>
                    <a:pt x="1504" y="27800"/>
                  </a:lnTo>
                  <a:lnTo>
                    <a:pt x="5071" y="32964"/>
                  </a:lnTo>
                  <a:lnTo>
                    <a:pt x="15460" y="38587"/>
                  </a:lnTo>
                  <a:lnTo>
                    <a:pt x="27425" y="37071"/>
                  </a:lnTo>
                  <a:lnTo>
                    <a:pt x="32603" y="33505"/>
                  </a:lnTo>
                  <a:lnTo>
                    <a:pt x="38230" y="23129"/>
                  </a:lnTo>
                  <a:lnTo>
                    <a:pt x="36709" y="11163"/>
                  </a:lnTo>
                  <a:lnTo>
                    <a:pt x="33381" y="4140"/>
                  </a:lnTo>
                  <a:lnTo>
                    <a:pt x="26396" y="0"/>
                  </a:lnTo>
                  <a:lnTo>
                    <a:pt x="16325" y="0"/>
                  </a:lnTo>
                  <a:lnTo>
                    <a:pt x="13493" y="609"/>
                  </a:lnTo>
                  <a:lnTo>
                    <a:pt x="10814" y="187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30"/>
            <p:cNvSpPr/>
            <p:nvPr/>
          </p:nvSpPr>
          <p:spPr>
            <a:xfrm>
              <a:off x="9701508" y="6757557"/>
              <a:ext cx="38725" cy="38821"/>
            </a:xfrm>
            <a:custGeom>
              <a:avLst/>
              <a:gdLst/>
              <a:ahLst/>
              <a:cxnLst/>
              <a:rect l="l" t="t" r="r" b="b"/>
              <a:pathLst>
                <a:path w="38725" h="38821">
                  <a:moveTo>
                    <a:pt x="6413" y="4927"/>
                  </a:moveTo>
                  <a:lnTo>
                    <a:pt x="2489" y="9754"/>
                  </a:lnTo>
                  <a:lnTo>
                    <a:pt x="0" y="21330"/>
                  </a:lnTo>
                  <a:lnTo>
                    <a:pt x="4851" y="32410"/>
                  </a:lnTo>
                  <a:lnTo>
                    <a:pt x="9655" y="36328"/>
                  </a:lnTo>
                  <a:lnTo>
                    <a:pt x="21224" y="38821"/>
                  </a:lnTo>
                  <a:lnTo>
                    <a:pt x="32308" y="33959"/>
                  </a:lnTo>
                  <a:lnTo>
                    <a:pt x="36221" y="29168"/>
                  </a:lnTo>
                  <a:lnTo>
                    <a:pt x="38725" y="17594"/>
                  </a:lnTo>
                  <a:lnTo>
                    <a:pt x="33883" y="6502"/>
                  </a:lnTo>
                  <a:lnTo>
                    <a:pt x="30048" y="2197"/>
                  </a:lnTo>
                  <a:lnTo>
                    <a:pt x="24714" y="0"/>
                  </a:lnTo>
                  <a:lnTo>
                    <a:pt x="14744" y="0"/>
                  </a:lnTo>
                  <a:lnTo>
                    <a:pt x="10121" y="1625"/>
                  </a:lnTo>
                  <a:lnTo>
                    <a:pt x="6413" y="4927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31"/>
            <p:cNvSpPr/>
            <p:nvPr/>
          </p:nvSpPr>
          <p:spPr>
            <a:xfrm>
              <a:off x="10037572" y="6802866"/>
              <a:ext cx="38854" cy="38884"/>
            </a:xfrm>
            <a:custGeom>
              <a:avLst/>
              <a:gdLst/>
              <a:ahLst/>
              <a:cxnLst/>
              <a:rect l="l" t="t" r="r" b="b"/>
              <a:pathLst>
                <a:path w="38854" h="38884">
                  <a:moveTo>
                    <a:pt x="8827" y="3124"/>
                  </a:moveTo>
                  <a:lnTo>
                    <a:pt x="4080" y="7481"/>
                  </a:lnTo>
                  <a:lnTo>
                    <a:pt x="0" y="18462"/>
                  </a:lnTo>
                  <a:lnTo>
                    <a:pt x="3099" y="30035"/>
                  </a:lnTo>
                  <a:lnTo>
                    <a:pt x="7478" y="34804"/>
                  </a:lnTo>
                  <a:lnTo>
                    <a:pt x="18466" y="38884"/>
                  </a:lnTo>
                  <a:lnTo>
                    <a:pt x="30011" y="35775"/>
                  </a:lnTo>
                  <a:lnTo>
                    <a:pt x="34777" y="31401"/>
                  </a:lnTo>
                  <a:lnTo>
                    <a:pt x="38854" y="20418"/>
                  </a:lnTo>
                  <a:lnTo>
                    <a:pt x="35751" y="8851"/>
                  </a:lnTo>
                  <a:lnTo>
                    <a:pt x="32017" y="3111"/>
                  </a:lnTo>
                  <a:lnTo>
                    <a:pt x="25769" y="0"/>
                  </a:lnTo>
                  <a:lnTo>
                    <a:pt x="15774" y="0"/>
                  </a:lnTo>
                  <a:lnTo>
                    <a:pt x="12078" y="1015"/>
                  </a:lnTo>
                  <a:lnTo>
                    <a:pt x="8827" y="3124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32"/>
            <p:cNvSpPr/>
            <p:nvPr/>
          </p:nvSpPr>
          <p:spPr>
            <a:xfrm>
              <a:off x="10065078" y="6860953"/>
              <a:ext cx="37325" cy="38125"/>
            </a:xfrm>
            <a:custGeom>
              <a:avLst/>
              <a:gdLst/>
              <a:ahLst/>
              <a:cxnLst/>
              <a:rect l="l" t="t" r="r" b="b"/>
              <a:pathLst>
                <a:path w="37325" h="38125">
                  <a:moveTo>
                    <a:pt x="13169" y="800"/>
                  </a:moveTo>
                  <a:lnTo>
                    <a:pt x="8114" y="3115"/>
                  </a:lnTo>
                  <a:lnTo>
                    <a:pt x="470" y="12577"/>
                  </a:lnTo>
                  <a:lnTo>
                    <a:pt x="0" y="24968"/>
                  </a:lnTo>
                  <a:lnTo>
                    <a:pt x="2311" y="30022"/>
                  </a:lnTo>
                  <a:lnTo>
                    <a:pt x="11775" y="37665"/>
                  </a:lnTo>
                  <a:lnTo>
                    <a:pt x="24155" y="38125"/>
                  </a:lnTo>
                  <a:lnTo>
                    <a:pt x="29220" y="35812"/>
                  </a:lnTo>
                  <a:lnTo>
                    <a:pt x="36865" y="26357"/>
                  </a:lnTo>
                  <a:lnTo>
                    <a:pt x="37325" y="13970"/>
                  </a:lnTo>
                  <a:lnTo>
                    <a:pt x="34823" y="5486"/>
                  </a:lnTo>
                  <a:lnTo>
                    <a:pt x="27076" y="0"/>
                  </a:lnTo>
                  <a:lnTo>
                    <a:pt x="16865" y="0"/>
                  </a:lnTo>
                  <a:lnTo>
                    <a:pt x="13169" y="80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33"/>
            <p:cNvSpPr/>
            <p:nvPr/>
          </p:nvSpPr>
          <p:spPr>
            <a:xfrm>
              <a:off x="9634605" y="6865109"/>
              <a:ext cx="38918" cy="38925"/>
            </a:xfrm>
            <a:custGeom>
              <a:avLst/>
              <a:gdLst/>
              <a:ahLst/>
              <a:cxnLst/>
              <a:rect l="l" t="t" r="r" b="b"/>
              <a:pathLst>
                <a:path w="38917" h="38925">
                  <a:moveTo>
                    <a:pt x="695" y="14338"/>
                  </a:moveTo>
                  <a:lnTo>
                    <a:pt x="0" y="19712"/>
                  </a:lnTo>
                  <a:lnTo>
                    <a:pt x="3993" y="31261"/>
                  </a:lnTo>
                  <a:lnTo>
                    <a:pt x="14335" y="38227"/>
                  </a:lnTo>
                  <a:lnTo>
                    <a:pt x="19692" y="38925"/>
                  </a:lnTo>
                  <a:lnTo>
                    <a:pt x="31250" y="34954"/>
                  </a:lnTo>
                  <a:lnTo>
                    <a:pt x="38224" y="24612"/>
                  </a:lnTo>
                  <a:lnTo>
                    <a:pt x="38917" y="19245"/>
                  </a:lnTo>
                  <a:lnTo>
                    <a:pt x="34939" y="7687"/>
                  </a:lnTo>
                  <a:lnTo>
                    <a:pt x="24597" y="711"/>
                  </a:lnTo>
                  <a:lnTo>
                    <a:pt x="22895" y="241"/>
                  </a:lnTo>
                  <a:lnTo>
                    <a:pt x="19453" y="0"/>
                  </a:lnTo>
                  <a:lnTo>
                    <a:pt x="10906" y="0"/>
                  </a:lnTo>
                  <a:lnTo>
                    <a:pt x="3070" y="5689"/>
                  </a:lnTo>
                  <a:lnTo>
                    <a:pt x="695" y="1433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34"/>
            <p:cNvSpPr/>
            <p:nvPr/>
          </p:nvSpPr>
          <p:spPr>
            <a:xfrm>
              <a:off x="9875296" y="6760044"/>
              <a:ext cx="26328" cy="25539"/>
            </a:xfrm>
            <a:custGeom>
              <a:avLst/>
              <a:gdLst/>
              <a:ahLst/>
              <a:cxnLst/>
              <a:rect l="l" t="t" r="r" b="b"/>
              <a:pathLst>
                <a:path w="26327" h="25539">
                  <a:moveTo>
                    <a:pt x="901" y="10731"/>
                  </a:moveTo>
                  <a:lnTo>
                    <a:pt x="0" y="17500"/>
                  </a:lnTo>
                  <a:lnTo>
                    <a:pt x="4749" y="23723"/>
                  </a:lnTo>
                  <a:lnTo>
                    <a:pt x="11531" y="24637"/>
                  </a:lnTo>
                  <a:lnTo>
                    <a:pt x="18300" y="25539"/>
                  </a:lnTo>
                  <a:lnTo>
                    <a:pt x="24561" y="20777"/>
                  </a:lnTo>
                  <a:lnTo>
                    <a:pt x="25476" y="14008"/>
                  </a:lnTo>
                  <a:lnTo>
                    <a:pt x="26327" y="7238"/>
                  </a:lnTo>
                  <a:lnTo>
                    <a:pt x="21615" y="1003"/>
                  </a:lnTo>
                  <a:lnTo>
                    <a:pt x="14833" y="114"/>
                  </a:lnTo>
                  <a:lnTo>
                    <a:pt x="7073" y="0"/>
                  </a:lnTo>
                  <a:lnTo>
                    <a:pt x="1727" y="4533"/>
                  </a:lnTo>
                  <a:lnTo>
                    <a:pt x="901" y="107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35"/>
            <p:cNvSpPr/>
            <p:nvPr/>
          </p:nvSpPr>
          <p:spPr>
            <a:xfrm>
              <a:off x="9834524" y="6760429"/>
              <a:ext cx="26530" cy="25641"/>
            </a:xfrm>
            <a:custGeom>
              <a:avLst/>
              <a:gdLst/>
              <a:ahLst/>
              <a:cxnLst/>
              <a:rect l="l" t="t" r="r" b="b"/>
              <a:pathLst>
                <a:path w="26530" h="25641">
                  <a:moveTo>
                    <a:pt x="11391" y="139"/>
                  </a:moveTo>
                  <a:lnTo>
                    <a:pt x="4635" y="1193"/>
                  </a:lnTo>
                  <a:lnTo>
                    <a:pt x="0" y="7505"/>
                  </a:lnTo>
                  <a:lnTo>
                    <a:pt x="1041" y="14249"/>
                  </a:lnTo>
                  <a:lnTo>
                    <a:pt x="2082" y="21005"/>
                  </a:lnTo>
                  <a:lnTo>
                    <a:pt x="8407" y="25641"/>
                  </a:lnTo>
                  <a:lnTo>
                    <a:pt x="15151" y="24612"/>
                  </a:lnTo>
                  <a:lnTo>
                    <a:pt x="21907" y="23583"/>
                  </a:lnTo>
                  <a:lnTo>
                    <a:pt x="26530" y="17259"/>
                  </a:lnTo>
                  <a:lnTo>
                    <a:pt x="25501" y="10515"/>
                  </a:lnTo>
                  <a:lnTo>
                    <a:pt x="24561" y="4381"/>
                  </a:lnTo>
                  <a:lnTo>
                    <a:pt x="19291" y="0"/>
                  </a:lnTo>
                  <a:lnTo>
                    <a:pt x="13296" y="0"/>
                  </a:lnTo>
                  <a:lnTo>
                    <a:pt x="11391" y="13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36"/>
            <p:cNvSpPr/>
            <p:nvPr/>
          </p:nvSpPr>
          <p:spPr>
            <a:xfrm>
              <a:off x="9913531" y="6771168"/>
              <a:ext cx="28168" cy="26466"/>
            </a:xfrm>
            <a:custGeom>
              <a:avLst/>
              <a:gdLst/>
              <a:ahLst/>
              <a:cxnLst/>
              <a:rect l="l" t="t" r="r" b="b"/>
              <a:pathLst>
                <a:path w="28168" h="26466">
                  <a:moveTo>
                    <a:pt x="2794" y="7302"/>
                  </a:moveTo>
                  <a:lnTo>
                    <a:pt x="0" y="13550"/>
                  </a:lnTo>
                  <a:lnTo>
                    <a:pt x="2781" y="20866"/>
                  </a:lnTo>
                  <a:lnTo>
                    <a:pt x="9004" y="23660"/>
                  </a:lnTo>
                  <a:lnTo>
                    <a:pt x="15240" y="26466"/>
                  </a:lnTo>
                  <a:lnTo>
                    <a:pt x="22567" y="23685"/>
                  </a:lnTo>
                  <a:lnTo>
                    <a:pt x="25374" y="17449"/>
                  </a:lnTo>
                  <a:lnTo>
                    <a:pt x="28168" y="11214"/>
                  </a:lnTo>
                  <a:lnTo>
                    <a:pt x="25387" y="3886"/>
                  </a:lnTo>
                  <a:lnTo>
                    <a:pt x="19164" y="1104"/>
                  </a:lnTo>
                  <a:lnTo>
                    <a:pt x="17500" y="355"/>
                  </a:lnTo>
                  <a:lnTo>
                    <a:pt x="14071" y="0"/>
                  </a:lnTo>
                  <a:lnTo>
                    <a:pt x="9347" y="0"/>
                  </a:lnTo>
                  <a:lnTo>
                    <a:pt x="4851" y="2717"/>
                  </a:lnTo>
                  <a:lnTo>
                    <a:pt x="2794" y="730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37"/>
            <p:cNvSpPr/>
            <p:nvPr/>
          </p:nvSpPr>
          <p:spPr>
            <a:xfrm>
              <a:off x="9761193" y="6794796"/>
              <a:ext cx="27571" cy="26162"/>
            </a:xfrm>
            <a:custGeom>
              <a:avLst/>
              <a:gdLst/>
              <a:ahLst/>
              <a:cxnLst/>
              <a:rect l="l" t="t" r="r" b="b"/>
              <a:pathLst>
                <a:path w="27571" h="26161">
                  <a:moveTo>
                    <a:pt x="5537" y="3149"/>
                  </a:moveTo>
                  <a:lnTo>
                    <a:pt x="431" y="7683"/>
                  </a:lnTo>
                  <a:lnTo>
                    <a:pt x="0" y="15519"/>
                  </a:lnTo>
                  <a:lnTo>
                    <a:pt x="4533" y="20624"/>
                  </a:lnTo>
                  <a:lnTo>
                    <a:pt x="9093" y="25704"/>
                  </a:lnTo>
                  <a:lnTo>
                    <a:pt x="16916" y="26161"/>
                  </a:lnTo>
                  <a:lnTo>
                    <a:pt x="22009" y="21615"/>
                  </a:lnTo>
                  <a:lnTo>
                    <a:pt x="27127" y="17056"/>
                  </a:lnTo>
                  <a:lnTo>
                    <a:pt x="27571" y="9245"/>
                  </a:lnTo>
                  <a:lnTo>
                    <a:pt x="22999" y="4152"/>
                  </a:lnTo>
                  <a:lnTo>
                    <a:pt x="20561" y="1396"/>
                  </a:lnTo>
                  <a:lnTo>
                    <a:pt x="17170" y="0"/>
                  </a:lnTo>
                  <a:lnTo>
                    <a:pt x="10833" y="0"/>
                  </a:lnTo>
                  <a:lnTo>
                    <a:pt x="7899" y="1028"/>
                  </a:lnTo>
                  <a:lnTo>
                    <a:pt x="5537" y="3149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38"/>
            <p:cNvSpPr/>
            <p:nvPr/>
          </p:nvSpPr>
          <p:spPr>
            <a:xfrm>
              <a:off x="9974634" y="6823610"/>
              <a:ext cx="28206" cy="26479"/>
            </a:xfrm>
            <a:custGeom>
              <a:avLst/>
              <a:gdLst/>
              <a:ahLst/>
              <a:cxnLst/>
              <a:rect l="l" t="t" r="r" b="b"/>
              <a:pathLst>
                <a:path w="28206" h="26479">
                  <a:moveTo>
                    <a:pt x="7391" y="1993"/>
                  </a:moveTo>
                  <a:lnTo>
                    <a:pt x="1663" y="5702"/>
                  </a:lnTo>
                  <a:lnTo>
                    <a:pt x="0" y="13385"/>
                  </a:lnTo>
                  <a:lnTo>
                    <a:pt x="3733" y="19113"/>
                  </a:lnTo>
                  <a:lnTo>
                    <a:pt x="7467" y="24841"/>
                  </a:lnTo>
                  <a:lnTo>
                    <a:pt x="15112" y="26479"/>
                  </a:lnTo>
                  <a:lnTo>
                    <a:pt x="20840" y="22758"/>
                  </a:lnTo>
                  <a:lnTo>
                    <a:pt x="26568" y="19050"/>
                  </a:lnTo>
                  <a:lnTo>
                    <a:pt x="28206" y="11379"/>
                  </a:lnTo>
                  <a:lnTo>
                    <a:pt x="24485" y="5638"/>
                  </a:lnTo>
                  <a:lnTo>
                    <a:pt x="22123" y="1993"/>
                  </a:lnTo>
                  <a:lnTo>
                    <a:pt x="18173" y="0"/>
                  </a:lnTo>
                  <a:lnTo>
                    <a:pt x="11785" y="0"/>
                  </a:lnTo>
                  <a:lnTo>
                    <a:pt x="7391" y="199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39"/>
            <p:cNvSpPr/>
            <p:nvPr/>
          </p:nvSpPr>
          <p:spPr>
            <a:xfrm>
              <a:off x="9734666" y="6825923"/>
              <a:ext cx="28219" cy="26492"/>
            </a:xfrm>
            <a:custGeom>
              <a:avLst/>
              <a:gdLst/>
              <a:ahLst/>
              <a:cxnLst/>
              <a:rect l="l" t="t" r="r" b="b"/>
              <a:pathLst>
                <a:path w="28219" h="26492">
                  <a:moveTo>
                    <a:pt x="3606" y="5842"/>
                  </a:moveTo>
                  <a:lnTo>
                    <a:pt x="0" y="11645"/>
                  </a:lnTo>
                  <a:lnTo>
                    <a:pt x="1777" y="19278"/>
                  </a:lnTo>
                  <a:lnTo>
                    <a:pt x="7581" y="22910"/>
                  </a:lnTo>
                  <a:lnTo>
                    <a:pt x="13385" y="26492"/>
                  </a:lnTo>
                  <a:lnTo>
                    <a:pt x="21018" y="24714"/>
                  </a:lnTo>
                  <a:lnTo>
                    <a:pt x="24625" y="18910"/>
                  </a:lnTo>
                  <a:lnTo>
                    <a:pt x="28219" y="13106"/>
                  </a:lnTo>
                  <a:lnTo>
                    <a:pt x="26454" y="5499"/>
                  </a:lnTo>
                  <a:lnTo>
                    <a:pt x="20650" y="1866"/>
                  </a:lnTo>
                  <a:lnTo>
                    <a:pt x="18618" y="622"/>
                  </a:lnTo>
                  <a:lnTo>
                    <a:pt x="14122" y="0"/>
                  </a:lnTo>
                  <a:lnTo>
                    <a:pt x="9994" y="0"/>
                  </a:lnTo>
                  <a:lnTo>
                    <a:pt x="5943" y="2095"/>
                  </a:lnTo>
                  <a:lnTo>
                    <a:pt x="3606" y="584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40"/>
            <p:cNvSpPr/>
            <p:nvPr/>
          </p:nvSpPr>
          <p:spPr>
            <a:xfrm>
              <a:off x="9991975" y="6860560"/>
              <a:ext cx="27585" cy="26187"/>
            </a:xfrm>
            <a:custGeom>
              <a:avLst/>
              <a:gdLst/>
              <a:ahLst/>
              <a:cxnLst/>
              <a:rect l="l" t="t" r="r" b="b"/>
              <a:pathLst>
                <a:path w="27584" h="26187">
                  <a:moveTo>
                    <a:pt x="10274" y="520"/>
                  </a:moveTo>
                  <a:lnTo>
                    <a:pt x="3733" y="2451"/>
                  </a:lnTo>
                  <a:lnTo>
                    <a:pt x="0" y="9321"/>
                  </a:lnTo>
                  <a:lnTo>
                    <a:pt x="1930" y="15887"/>
                  </a:lnTo>
                  <a:lnTo>
                    <a:pt x="3860" y="22440"/>
                  </a:lnTo>
                  <a:lnTo>
                    <a:pt x="10731" y="26187"/>
                  </a:lnTo>
                  <a:lnTo>
                    <a:pt x="17310" y="24257"/>
                  </a:lnTo>
                  <a:lnTo>
                    <a:pt x="23825" y="22326"/>
                  </a:lnTo>
                  <a:lnTo>
                    <a:pt x="27584" y="15430"/>
                  </a:lnTo>
                  <a:lnTo>
                    <a:pt x="25641" y="8877"/>
                  </a:lnTo>
                  <a:lnTo>
                    <a:pt x="24066" y="3492"/>
                  </a:lnTo>
                  <a:lnTo>
                    <a:pt x="19138" y="0"/>
                  </a:lnTo>
                  <a:lnTo>
                    <a:pt x="13792" y="0"/>
                  </a:lnTo>
                  <a:lnTo>
                    <a:pt x="10274" y="520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41"/>
            <p:cNvSpPr/>
            <p:nvPr/>
          </p:nvSpPr>
          <p:spPr>
            <a:xfrm>
              <a:off x="9718740" y="6863198"/>
              <a:ext cx="27482" cy="26123"/>
            </a:xfrm>
            <a:custGeom>
              <a:avLst/>
              <a:gdLst/>
              <a:ahLst/>
              <a:cxnLst/>
              <a:rect l="l" t="t" r="r" b="b"/>
              <a:pathLst>
                <a:path w="27482" h="26123">
                  <a:moveTo>
                    <a:pt x="1816" y="9118"/>
                  </a:moveTo>
                  <a:lnTo>
                    <a:pt x="0" y="15709"/>
                  </a:lnTo>
                  <a:lnTo>
                    <a:pt x="3886" y="22517"/>
                  </a:lnTo>
                  <a:lnTo>
                    <a:pt x="10477" y="24333"/>
                  </a:lnTo>
                  <a:lnTo>
                    <a:pt x="17056" y="26123"/>
                  </a:lnTo>
                  <a:lnTo>
                    <a:pt x="23875" y="22250"/>
                  </a:lnTo>
                  <a:lnTo>
                    <a:pt x="25679" y="15671"/>
                  </a:lnTo>
                  <a:lnTo>
                    <a:pt x="27482" y="9067"/>
                  </a:lnTo>
                  <a:lnTo>
                    <a:pt x="23609" y="2260"/>
                  </a:lnTo>
                  <a:lnTo>
                    <a:pt x="17005" y="444"/>
                  </a:lnTo>
                  <a:lnTo>
                    <a:pt x="13741" y="0"/>
                  </a:lnTo>
                  <a:lnTo>
                    <a:pt x="8305" y="0"/>
                  </a:lnTo>
                  <a:lnTo>
                    <a:pt x="3327" y="3619"/>
                  </a:lnTo>
                  <a:lnTo>
                    <a:pt x="1816" y="9118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42"/>
            <p:cNvSpPr/>
            <p:nvPr/>
          </p:nvSpPr>
          <p:spPr>
            <a:xfrm>
              <a:off x="10161982" y="6861308"/>
              <a:ext cx="57723" cy="58043"/>
            </a:xfrm>
            <a:custGeom>
              <a:avLst/>
              <a:gdLst/>
              <a:ahLst/>
              <a:cxnLst/>
              <a:rect l="l" t="t" r="r" b="b"/>
              <a:pathLst>
                <a:path w="57723" h="58043">
                  <a:moveTo>
                    <a:pt x="20615" y="1206"/>
                  </a:moveTo>
                  <a:lnTo>
                    <a:pt x="13050" y="4659"/>
                  </a:lnTo>
                  <a:lnTo>
                    <a:pt x="4342" y="13371"/>
                  </a:lnTo>
                  <a:lnTo>
                    <a:pt x="0" y="24817"/>
                  </a:lnTo>
                  <a:lnTo>
                    <a:pt x="854" y="37452"/>
                  </a:lnTo>
                  <a:lnTo>
                    <a:pt x="4323" y="45009"/>
                  </a:lnTo>
                  <a:lnTo>
                    <a:pt x="13042" y="53705"/>
                  </a:lnTo>
                  <a:lnTo>
                    <a:pt x="24487" y="58043"/>
                  </a:lnTo>
                  <a:lnTo>
                    <a:pt x="37125" y="57188"/>
                  </a:lnTo>
                  <a:lnTo>
                    <a:pt x="44697" y="53715"/>
                  </a:lnTo>
                  <a:lnTo>
                    <a:pt x="53391" y="45002"/>
                  </a:lnTo>
                  <a:lnTo>
                    <a:pt x="57723" y="33567"/>
                  </a:lnTo>
                  <a:lnTo>
                    <a:pt x="56848" y="20942"/>
                  </a:lnTo>
                  <a:lnTo>
                    <a:pt x="52142" y="11596"/>
                  </a:lnTo>
                  <a:lnTo>
                    <a:pt x="41880" y="3078"/>
                  </a:lnTo>
                  <a:lnTo>
                    <a:pt x="28857" y="0"/>
                  </a:lnTo>
                  <a:lnTo>
                    <a:pt x="26127" y="0"/>
                  </a:lnTo>
                  <a:lnTo>
                    <a:pt x="23346" y="393"/>
                  </a:lnTo>
                  <a:lnTo>
                    <a:pt x="20615" y="1206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43"/>
            <p:cNvSpPr/>
            <p:nvPr/>
          </p:nvSpPr>
          <p:spPr>
            <a:xfrm>
              <a:off x="10291430" y="7006394"/>
              <a:ext cx="68046" cy="272237"/>
            </a:xfrm>
            <a:custGeom>
              <a:avLst/>
              <a:gdLst/>
              <a:ahLst/>
              <a:cxnLst/>
              <a:rect l="l" t="t" r="r" b="b"/>
              <a:pathLst>
                <a:path w="68046" h="272237">
                  <a:moveTo>
                    <a:pt x="0" y="0"/>
                  </a:moveTo>
                  <a:lnTo>
                    <a:pt x="0" y="272237"/>
                  </a:lnTo>
                  <a:lnTo>
                    <a:pt x="68046" y="272237"/>
                  </a:lnTo>
                  <a:lnTo>
                    <a:pt x="68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44"/>
            <p:cNvSpPr/>
            <p:nvPr/>
          </p:nvSpPr>
          <p:spPr>
            <a:xfrm>
              <a:off x="9673799" y="7142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45"/>
            <p:cNvSpPr/>
            <p:nvPr/>
          </p:nvSpPr>
          <p:spPr>
            <a:xfrm>
              <a:off x="9372811" y="7006398"/>
              <a:ext cx="420280" cy="272249"/>
            </a:xfrm>
            <a:custGeom>
              <a:avLst/>
              <a:gdLst/>
              <a:ahLst/>
              <a:cxnLst/>
              <a:rect l="l" t="t" r="r" b="b"/>
              <a:pathLst>
                <a:path w="420281" h="272249">
                  <a:moveTo>
                    <a:pt x="96378" y="266379"/>
                  </a:moveTo>
                  <a:lnTo>
                    <a:pt x="109136" y="269596"/>
                  </a:lnTo>
                  <a:lnTo>
                    <a:pt x="122326" y="271575"/>
                  </a:lnTo>
                  <a:lnTo>
                    <a:pt x="135877" y="272249"/>
                  </a:lnTo>
                  <a:lnTo>
                    <a:pt x="420281" y="272249"/>
                  </a:lnTo>
                  <a:lnTo>
                    <a:pt x="420281" y="204152"/>
                  </a:lnTo>
                  <a:lnTo>
                    <a:pt x="134717" y="204141"/>
                  </a:lnTo>
                  <a:lnTo>
                    <a:pt x="121381" y="202603"/>
                  </a:lnTo>
                  <a:lnTo>
                    <a:pt x="109009" y="198626"/>
                  </a:lnTo>
                  <a:lnTo>
                    <a:pt x="97806" y="192437"/>
                  </a:lnTo>
                  <a:lnTo>
                    <a:pt x="87972" y="184264"/>
                  </a:lnTo>
                  <a:lnTo>
                    <a:pt x="79101" y="173329"/>
                  </a:lnTo>
                  <a:lnTo>
                    <a:pt x="73132" y="162006"/>
                  </a:lnTo>
                  <a:lnTo>
                    <a:pt x="69370" y="149534"/>
                  </a:lnTo>
                  <a:lnTo>
                    <a:pt x="68046" y="136105"/>
                  </a:lnTo>
                  <a:lnTo>
                    <a:pt x="68063" y="134675"/>
                  </a:lnTo>
                  <a:lnTo>
                    <a:pt x="69651" y="121344"/>
                  </a:lnTo>
                  <a:lnTo>
                    <a:pt x="73653" y="108978"/>
                  </a:lnTo>
                  <a:lnTo>
                    <a:pt x="79837" y="97778"/>
                  </a:lnTo>
                  <a:lnTo>
                    <a:pt x="87972" y="87947"/>
                  </a:lnTo>
                  <a:lnTo>
                    <a:pt x="98731" y="79166"/>
                  </a:lnTo>
                  <a:lnTo>
                    <a:pt x="110044" y="73154"/>
                  </a:lnTo>
                  <a:lnTo>
                    <a:pt x="122506" y="69368"/>
                  </a:lnTo>
                  <a:lnTo>
                    <a:pt x="135915" y="68046"/>
                  </a:lnTo>
                  <a:lnTo>
                    <a:pt x="339813" y="68072"/>
                  </a:lnTo>
                  <a:lnTo>
                    <a:pt x="343852" y="69913"/>
                  </a:lnTo>
                  <a:lnTo>
                    <a:pt x="347052" y="73025"/>
                  </a:lnTo>
                  <a:lnTo>
                    <a:pt x="350164" y="76212"/>
                  </a:lnTo>
                  <a:lnTo>
                    <a:pt x="351993" y="80238"/>
                  </a:lnTo>
                  <a:lnTo>
                    <a:pt x="351993" y="89852"/>
                  </a:lnTo>
                  <a:lnTo>
                    <a:pt x="343852" y="100215"/>
                  </a:lnTo>
                  <a:lnTo>
                    <a:pt x="129133" y="102082"/>
                  </a:lnTo>
                  <a:lnTo>
                    <a:pt x="117946" y="103963"/>
                  </a:lnTo>
                  <a:lnTo>
                    <a:pt x="98055" y="122193"/>
                  </a:lnTo>
                  <a:lnTo>
                    <a:pt x="95084" y="136105"/>
                  </a:lnTo>
                  <a:lnTo>
                    <a:pt x="104058" y="159131"/>
                  </a:lnTo>
                  <a:lnTo>
                    <a:pt x="129133" y="170129"/>
                  </a:lnTo>
                  <a:lnTo>
                    <a:pt x="336728" y="170112"/>
                  </a:lnTo>
                  <a:lnTo>
                    <a:pt x="362820" y="165467"/>
                  </a:lnTo>
                  <a:lnTo>
                    <a:pt x="385542" y="153518"/>
                  </a:lnTo>
                  <a:lnTo>
                    <a:pt x="396318" y="144060"/>
                  </a:lnTo>
                  <a:lnTo>
                    <a:pt x="411030" y="123294"/>
                  </a:lnTo>
                  <a:lnTo>
                    <a:pt x="419032" y="98493"/>
                  </a:lnTo>
                  <a:lnTo>
                    <a:pt x="420090" y="85051"/>
                  </a:lnTo>
                  <a:lnTo>
                    <a:pt x="420073" y="83299"/>
                  </a:lnTo>
                  <a:lnTo>
                    <a:pt x="415419" y="57230"/>
                  </a:lnTo>
                  <a:lnTo>
                    <a:pt x="403456" y="34516"/>
                  </a:lnTo>
                  <a:lnTo>
                    <a:pt x="394020" y="23767"/>
                  </a:lnTo>
                  <a:lnTo>
                    <a:pt x="373257" y="9049"/>
                  </a:lnTo>
                  <a:lnTo>
                    <a:pt x="348449" y="1056"/>
                  </a:lnTo>
                  <a:lnTo>
                    <a:pt x="335013" y="0"/>
                  </a:lnTo>
                  <a:lnTo>
                    <a:pt x="133226" y="25"/>
                  </a:lnTo>
                  <a:lnTo>
                    <a:pt x="106632" y="3171"/>
                  </a:lnTo>
                  <a:lnTo>
                    <a:pt x="81819" y="11212"/>
                  </a:lnTo>
                  <a:lnTo>
                    <a:pt x="59346" y="23625"/>
                  </a:lnTo>
                  <a:lnTo>
                    <a:pt x="39776" y="39890"/>
                  </a:lnTo>
                  <a:lnTo>
                    <a:pt x="29622" y="51254"/>
                  </a:lnTo>
                  <a:lnTo>
                    <a:pt x="15646" y="72642"/>
                  </a:lnTo>
                  <a:lnTo>
                    <a:pt x="5818" y="96594"/>
                  </a:lnTo>
                  <a:lnTo>
                    <a:pt x="662" y="122550"/>
                  </a:lnTo>
                  <a:lnTo>
                    <a:pt x="0" y="136105"/>
                  </a:lnTo>
                  <a:lnTo>
                    <a:pt x="25" y="138845"/>
                  </a:lnTo>
                  <a:lnTo>
                    <a:pt x="3165" y="165439"/>
                  </a:lnTo>
                  <a:lnTo>
                    <a:pt x="11187" y="190260"/>
                  </a:lnTo>
                  <a:lnTo>
                    <a:pt x="23565" y="212745"/>
                  </a:lnTo>
                  <a:lnTo>
                    <a:pt x="39776" y="232333"/>
                  </a:lnTo>
                  <a:lnTo>
                    <a:pt x="51071" y="242467"/>
                  </a:lnTo>
                  <a:lnTo>
                    <a:pt x="72438" y="256499"/>
                  </a:lnTo>
                  <a:lnTo>
                    <a:pt x="84122" y="261992"/>
                  </a:lnTo>
                  <a:lnTo>
                    <a:pt x="96378" y="266379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46"/>
            <p:cNvSpPr/>
            <p:nvPr/>
          </p:nvSpPr>
          <p:spPr>
            <a:xfrm>
              <a:off x="9829765" y="7006398"/>
              <a:ext cx="420255" cy="272249"/>
            </a:xfrm>
            <a:custGeom>
              <a:avLst/>
              <a:gdLst/>
              <a:ahLst/>
              <a:cxnLst/>
              <a:rect l="l" t="t" r="r" b="b"/>
              <a:pathLst>
                <a:path w="420255" h="272249">
                  <a:moveTo>
                    <a:pt x="68086" y="137518"/>
                  </a:moveTo>
                  <a:lnTo>
                    <a:pt x="69383" y="122683"/>
                  </a:lnTo>
                  <a:lnTo>
                    <a:pt x="73141" y="110206"/>
                  </a:lnTo>
                  <a:lnTo>
                    <a:pt x="79105" y="98874"/>
                  </a:lnTo>
                  <a:lnTo>
                    <a:pt x="87035" y="88885"/>
                  </a:lnTo>
                  <a:lnTo>
                    <a:pt x="97789" y="79795"/>
                  </a:lnTo>
                  <a:lnTo>
                    <a:pt x="108987" y="73606"/>
                  </a:lnTo>
                  <a:lnTo>
                    <a:pt x="121350" y="69619"/>
                  </a:lnTo>
                  <a:lnTo>
                    <a:pt x="134690" y="68070"/>
                  </a:lnTo>
                  <a:lnTo>
                    <a:pt x="420255" y="68059"/>
                  </a:lnTo>
                  <a:lnTo>
                    <a:pt x="420255" y="0"/>
                  </a:lnTo>
                  <a:lnTo>
                    <a:pt x="135864" y="0"/>
                  </a:lnTo>
                  <a:lnTo>
                    <a:pt x="122312" y="673"/>
                  </a:lnTo>
                  <a:lnTo>
                    <a:pt x="96361" y="5863"/>
                  </a:lnTo>
                  <a:lnTo>
                    <a:pt x="72422" y="15739"/>
                  </a:lnTo>
                  <a:lnTo>
                    <a:pt x="51058" y="29772"/>
                  </a:lnTo>
                  <a:lnTo>
                    <a:pt x="39801" y="39878"/>
                  </a:lnTo>
                  <a:lnTo>
                    <a:pt x="23572" y="59466"/>
                  </a:lnTo>
                  <a:lnTo>
                    <a:pt x="11190" y="81951"/>
                  </a:lnTo>
                  <a:lnTo>
                    <a:pt x="3169" y="106771"/>
                  </a:lnTo>
                  <a:lnTo>
                    <a:pt x="26" y="133366"/>
                  </a:lnTo>
                  <a:lnTo>
                    <a:pt x="0" y="136105"/>
                  </a:lnTo>
                  <a:lnTo>
                    <a:pt x="665" y="149655"/>
                  </a:lnTo>
                  <a:lnTo>
                    <a:pt x="5820" y="175608"/>
                  </a:lnTo>
                  <a:lnTo>
                    <a:pt x="15646" y="199562"/>
                  </a:lnTo>
                  <a:lnTo>
                    <a:pt x="29629" y="220956"/>
                  </a:lnTo>
                  <a:lnTo>
                    <a:pt x="39801" y="232333"/>
                  </a:lnTo>
                  <a:lnTo>
                    <a:pt x="59360" y="248597"/>
                  </a:lnTo>
                  <a:lnTo>
                    <a:pt x="81829" y="261019"/>
                  </a:lnTo>
                  <a:lnTo>
                    <a:pt x="106644" y="269071"/>
                  </a:lnTo>
                  <a:lnTo>
                    <a:pt x="133241" y="272224"/>
                  </a:lnTo>
                  <a:lnTo>
                    <a:pt x="335000" y="272249"/>
                  </a:lnTo>
                  <a:lnTo>
                    <a:pt x="348441" y="271190"/>
                  </a:lnTo>
                  <a:lnTo>
                    <a:pt x="373240" y="263182"/>
                  </a:lnTo>
                  <a:lnTo>
                    <a:pt x="394006" y="248468"/>
                  </a:lnTo>
                  <a:lnTo>
                    <a:pt x="403465" y="237685"/>
                  </a:lnTo>
                  <a:lnTo>
                    <a:pt x="415411" y="214967"/>
                  </a:lnTo>
                  <a:lnTo>
                    <a:pt x="420049" y="188889"/>
                  </a:lnTo>
                  <a:lnTo>
                    <a:pt x="419011" y="173727"/>
                  </a:lnTo>
                  <a:lnTo>
                    <a:pt x="411012" y="148929"/>
                  </a:lnTo>
                  <a:lnTo>
                    <a:pt x="396310" y="128157"/>
                  </a:lnTo>
                  <a:lnTo>
                    <a:pt x="385565" y="118718"/>
                  </a:lnTo>
                  <a:lnTo>
                    <a:pt x="362858" y="106756"/>
                  </a:lnTo>
                  <a:lnTo>
                    <a:pt x="336770" y="102099"/>
                  </a:lnTo>
                  <a:lnTo>
                    <a:pt x="129146" y="102082"/>
                  </a:lnTo>
                  <a:lnTo>
                    <a:pt x="115212" y="105052"/>
                  </a:lnTo>
                  <a:lnTo>
                    <a:pt x="96994" y="124941"/>
                  </a:lnTo>
                  <a:lnTo>
                    <a:pt x="98087" y="150039"/>
                  </a:lnTo>
                  <a:lnTo>
                    <a:pt x="117967" y="168257"/>
                  </a:lnTo>
                  <a:lnTo>
                    <a:pt x="339788" y="170154"/>
                  </a:lnTo>
                  <a:lnTo>
                    <a:pt x="343877" y="171983"/>
                  </a:lnTo>
                  <a:lnTo>
                    <a:pt x="347052" y="175120"/>
                  </a:lnTo>
                  <a:lnTo>
                    <a:pt x="350164" y="178320"/>
                  </a:lnTo>
                  <a:lnTo>
                    <a:pt x="352018" y="182346"/>
                  </a:lnTo>
                  <a:lnTo>
                    <a:pt x="352018" y="191960"/>
                  </a:lnTo>
                  <a:lnTo>
                    <a:pt x="343877" y="202323"/>
                  </a:lnTo>
                  <a:lnTo>
                    <a:pt x="135928" y="204152"/>
                  </a:lnTo>
                  <a:lnTo>
                    <a:pt x="122510" y="202839"/>
                  </a:lnTo>
                  <a:lnTo>
                    <a:pt x="110051" y="199070"/>
                  </a:lnTo>
                  <a:lnTo>
                    <a:pt x="98741" y="193071"/>
                  </a:lnTo>
                  <a:lnTo>
                    <a:pt x="88770" y="185071"/>
                  </a:lnTo>
                  <a:lnTo>
                    <a:pt x="79829" y="174434"/>
                  </a:lnTo>
                  <a:lnTo>
                    <a:pt x="73654" y="163238"/>
                  </a:lnTo>
                  <a:lnTo>
                    <a:pt x="69659" y="150869"/>
                  </a:lnTo>
                  <a:lnTo>
                    <a:pt x="68086" y="137518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47"/>
            <p:cNvSpPr/>
            <p:nvPr/>
          </p:nvSpPr>
          <p:spPr>
            <a:xfrm>
              <a:off x="10280291" y="6855805"/>
              <a:ext cx="82359" cy="82384"/>
            </a:xfrm>
            <a:custGeom>
              <a:avLst/>
              <a:gdLst/>
              <a:ahLst/>
              <a:cxnLst/>
              <a:rect l="l" t="t" r="r" b="b"/>
              <a:pathLst>
                <a:path w="82359" h="82384">
                  <a:moveTo>
                    <a:pt x="82359" y="41186"/>
                  </a:moveTo>
                  <a:lnTo>
                    <a:pt x="81483" y="32698"/>
                  </a:lnTo>
                  <a:lnTo>
                    <a:pt x="76325" y="19714"/>
                  </a:lnTo>
                  <a:lnTo>
                    <a:pt x="67301" y="9349"/>
                  </a:lnTo>
                  <a:lnTo>
                    <a:pt x="55288" y="2484"/>
                  </a:lnTo>
                  <a:lnTo>
                    <a:pt x="41160" y="0"/>
                  </a:lnTo>
                  <a:lnTo>
                    <a:pt x="32703" y="871"/>
                  </a:lnTo>
                  <a:lnTo>
                    <a:pt x="19718" y="6029"/>
                  </a:lnTo>
                  <a:lnTo>
                    <a:pt x="9351" y="15056"/>
                  </a:lnTo>
                  <a:lnTo>
                    <a:pt x="2484" y="27069"/>
                  </a:lnTo>
                  <a:lnTo>
                    <a:pt x="0" y="41186"/>
                  </a:lnTo>
                  <a:lnTo>
                    <a:pt x="872" y="49664"/>
                  </a:lnTo>
                  <a:lnTo>
                    <a:pt x="6028" y="62661"/>
                  </a:lnTo>
                  <a:lnTo>
                    <a:pt x="15049" y="73033"/>
                  </a:lnTo>
                  <a:lnTo>
                    <a:pt x="27054" y="79900"/>
                  </a:lnTo>
                  <a:lnTo>
                    <a:pt x="41160" y="82384"/>
                  </a:lnTo>
                  <a:lnTo>
                    <a:pt x="49668" y="81506"/>
                  </a:lnTo>
                  <a:lnTo>
                    <a:pt x="62658" y="76344"/>
                  </a:lnTo>
                  <a:lnTo>
                    <a:pt x="73019" y="67318"/>
                  </a:lnTo>
                  <a:lnTo>
                    <a:pt x="79878" y="55306"/>
                  </a:lnTo>
                  <a:lnTo>
                    <a:pt x="82359" y="41186"/>
                  </a:lnTo>
                  <a:close/>
                </a:path>
              </a:pathLst>
            </a:custGeom>
            <a:solidFill>
              <a:srgbClr val="0067B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48"/>
            <p:cNvSpPr/>
            <p:nvPr/>
          </p:nvSpPr>
          <p:spPr>
            <a:xfrm>
              <a:off x="10021637" y="6564818"/>
              <a:ext cx="82359" cy="82372"/>
            </a:xfrm>
            <a:custGeom>
              <a:avLst/>
              <a:gdLst/>
              <a:ahLst/>
              <a:cxnLst/>
              <a:rect l="l" t="t" r="r" b="b"/>
              <a:pathLst>
                <a:path w="82359" h="82372">
                  <a:moveTo>
                    <a:pt x="82359" y="41173"/>
                  </a:moveTo>
                  <a:lnTo>
                    <a:pt x="81485" y="32695"/>
                  </a:lnTo>
                  <a:lnTo>
                    <a:pt x="76328" y="19710"/>
                  </a:lnTo>
                  <a:lnTo>
                    <a:pt x="67304" y="9347"/>
                  </a:lnTo>
                  <a:lnTo>
                    <a:pt x="55290" y="2483"/>
                  </a:lnTo>
                  <a:lnTo>
                    <a:pt x="41160" y="0"/>
                  </a:lnTo>
                  <a:lnTo>
                    <a:pt x="32712" y="869"/>
                  </a:lnTo>
                  <a:lnTo>
                    <a:pt x="19723" y="6022"/>
                  </a:lnTo>
                  <a:lnTo>
                    <a:pt x="9354" y="15045"/>
                  </a:lnTo>
                  <a:lnTo>
                    <a:pt x="2485" y="27056"/>
                  </a:lnTo>
                  <a:lnTo>
                    <a:pt x="0" y="41173"/>
                  </a:lnTo>
                  <a:lnTo>
                    <a:pt x="872" y="49651"/>
                  </a:lnTo>
                  <a:lnTo>
                    <a:pt x="6028" y="62648"/>
                  </a:lnTo>
                  <a:lnTo>
                    <a:pt x="15049" y="73020"/>
                  </a:lnTo>
                  <a:lnTo>
                    <a:pt x="27054" y="79887"/>
                  </a:lnTo>
                  <a:lnTo>
                    <a:pt x="41160" y="82372"/>
                  </a:lnTo>
                  <a:lnTo>
                    <a:pt x="49668" y="81494"/>
                  </a:lnTo>
                  <a:lnTo>
                    <a:pt x="62658" y="76331"/>
                  </a:lnTo>
                  <a:lnTo>
                    <a:pt x="73019" y="67305"/>
                  </a:lnTo>
                  <a:lnTo>
                    <a:pt x="79878" y="55293"/>
                  </a:lnTo>
                  <a:lnTo>
                    <a:pt x="82359" y="41173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49"/>
            <p:cNvSpPr/>
            <p:nvPr/>
          </p:nvSpPr>
          <p:spPr>
            <a:xfrm>
              <a:off x="9995421" y="6754714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12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6" y="32349"/>
                  </a:lnTo>
                  <a:lnTo>
                    <a:pt x="17032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50"/>
            <p:cNvSpPr/>
            <p:nvPr/>
          </p:nvSpPr>
          <p:spPr>
            <a:xfrm>
              <a:off x="9660258" y="6806528"/>
              <a:ext cx="38863" cy="38862"/>
            </a:xfrm>
            <a:custGeom>
              <a:avLst/>
              <a:gdLst/>
              <a:ahLst/>
              <a:cxnLst/>
              <a:rect l="l" t="t" r="r" b="b"/>
              <a:pathLst>
                <a:path w="38862" h="38861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07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1" y="32349"/>
                  </a:lnTo>
                  <a:lnTo>
                    <a:pt x="17029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51"/>
            <p:cNvSpPr/>
            <p:nvPr/>
          </p:nvSpPr>
          <p:spPr>
            <a:xfrm>
              <a:off x="9949580" y="6792978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52"/>
            <p:cNvSpPr/>
            <p:nvPr/>
          </p:nvSpPr>
          <p:spPr>
            <a:xfrm>
              <a:off x="9796501" y="6772315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2"/>
            <p:cNvSpPr txBox="1"/>
            <p:nvPr/>
          </p:nvSpPr>
          <p:spPr>
            <a:xfrm>
              <a:off x="10291430" y="7006394"/>
              <a:ext cx="68046" cy="27223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8942">
                <a:lnSpc>
                  <a:spcPts val="1140"/>
                </a:lnSpc>
              </a:pPr>
              <a:endParaRPr sz="1100" dirty="0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1469572" y="4037126"/>
            <a:ext cx="3272543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Africa and Arabia</a:t>
            </a:r>
            <a:endParaRPr lang="en-US" dirty="0" smtClean="0"/>
          </a:p>
          <a:p>
            <a:r>
              <a:rPr lang="en-US" dirty="0" smtClean="0"/>
              <a:t>Council </a:t>
            </a:r>
            <a:r>
              <a:rPr lang="en-US" dirty="0"/>
              <a:t>for Scientific and </a:t>
            </a:r>
            <a:endParaRPr lang="en-US" dirty="0" smtClean="0"/>
          </a:p>
          <a:p>
            <a:r>
              <a:rPr lang="en-US" dirty="0" smtClean="0"/>
              <a:t>Industrial Research, South Africa 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442347" y="3228272"/>
            <a:ext cx="1808876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India</a:t>
            </a:r>
            <a:r>
              <a:rPr lang="en-US" dirty="0"/>
              <a:t> </a:t>
            </a:r>
            <a:r>
              <a:rPr lang="en-US" dirty="0" smtClean="0"/>
              <a:t>Centre </a:t>
            </a:r>
            <a:r>
              <a:rPr lang="en-US" dirty="0"/>
              <a:t>for 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n-US" dirty="0" smtClean="0"/>
              <a:t>Advanced Comp.</a:t>
            </a:r>
            <a:endParaRPr lang="en-US" dirty="0"/>
          </a:p>
        </p:txBody>
      </p:sp>
      <p:pic>
        <p:nvPicPr>
          <p:cNvPr id="127" name="Picture 126" descr="Screen Shot 2016-10-04 at 07.05.4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5" y="2115615"/>
            <a:ext cx="1217032" cy="763710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8527128" y="1970763"/>
            <a:ext cx="1925870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China</a:t>
            </a:r>
            <a:r>
              <a:rPr lang="en-US" dirty="0"/>
              <a:t> </a:t>
            </a:r>
            <a:r>
              <a:rPr lang="en-US" dirty="0" smtClean="0"/>
              <a:t>Inst. Of HEP</a:t>
            </a:r>
          </a:p>
          <a:p>
            <a:r>
              <a:rPr lang="en-US" dirty="0" smtClean="0"/>
              <a:t>Chinese Academy </a:t>
            </a:r>
          </a:p>
          <a:p>
            <a:r>
              <a:rPr lang="en-US" dirty="0" smtClean="0"/>
              <a:t>of </a:t>
            </a:r>
            <a:r>
              <a:rPr lang="en-US" dirty="0"/>
              <a:t>Sciences 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510984" y="5547160"/>
            <a:ext cx="2557052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Latin America</a:t>
            </a:r>
            <a:endParaRPr lang="en-US" dirty="0" smtClean="0"/>
          </a:p>
          <a:p>
            <a:r>
              <a:rPr lang="en-US" dirty="0" err="1"/>
              <a:t>Universida</a:t>
            </a:r>
            <a:r>
              <a:rPr lang="en-US" dirty="0"/>
              <a:t> de Federal do </a:t>
            </a:r>
            <a:endParaRPr lang="en-US" dirty="0" smtClean="0"/>
          </a:p>
          <a:p>
            <a:r>
              <a:rPr lang="en-US" dirty="0" smtClean="0"/>
              <a:t>Rio </a:t>
            </a:r>
            <a:r>
              <a:rPr lang="en-US" dirty="0"/>
              <a:t>de Janeiro </a:t>
            </a:r>
            <a:endParaRPr lang="en-US" dirty="0" smtClean="0"/>
          </a:p>
        </p:txBody>
      </p:sp>
      <p:sp>
        <p:nvSpPr>
          <p:cNvPr id="130" name="Rectangle 129"/>
          <p:cNvSpPr/>
          <p:nvPr/>
        </p:nvSpPr>
        <p:spPr>
          <a:xfrm>
            <a:off x="8429509" y="5692013"/>
            <a:ext cx="1973321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Ukraine</a:t>
            </a:r>
            <a:endParaRPr lang="en-US" dirty="0" smtClean="0"/>
          </a:p>
          <a:p>
            <a:r>
              <a:rPr lang="en-US" dirty="0"/>
              <a:t>Ukrainian National </a:t>
            </a:r>
            <a:endParaRPr lang="en-US" dirty="0" smtClean="0"/>
          </a:p>
          <a:p>
            <a:r>
              <a:rPr lang="en-US" dirty="0" smtClean="0"/>
              <a:t>Grid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1553581" y="3138541"/>
            <a:ext cx="664883" cy="382210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USA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186184" y="1946409"/>
            <a:ext cx="995690" cy="382210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Canada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442345" y="4355028"/>
            <a:ext cx="2065319" cy="936208"/>
          </a:xfrm>
          <a:prstGeom prst="rect">
            <a:avLst/>
          </a:prstGeom>
        </p:spPr>
        <p:txBody>
          <a:bodyPr wrap="none" lIns="104192" tIns="52097" rIns="104192" bIns="52097">
            <a:spAutoFit/>
          </a:bodyPr>
          <a:lstStyle/>
          <a:p>
            <a:r>
              <a:rPr lang="en-US" b="1" i="1" dirty="0" smtClean="0">
                <a:solidFill>
                  <a:srgbClr val="1F497D"/>
                </a:solidFill>
              </a:rPr>
              <a:t>Asia Pacific Region</a:t>
            </a:r>
          </a:p>
          <a:p>
            <a:r>
              <a:rPr lang="en-US" dirty="0" smtClean="0"/>
              <a:t>Academia </a:t>
            </a:r>
            <a:r>
              <a:rPr lang="en-US" dirty="0" err="1" smtClean="0"/>
              <a:t>Sinica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Taiwan</a:t>
            </a:r>
            <a:endParaRPr lang="en-US" dirty="0"/>
          </a:p>
        </p:txBody>
      </p:sp>
      <p:pic>
        <p:nvPicPr>
          <p:cNvPr id="134" name="Picture 133" descr="Screen Shot 2016-10-17 at 22.59.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96" y="4340930"/>
            <a:ext cx="1143599" cy="12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7 at 22.3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335"/>
            <a:ext cx="10668000" cy="4690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EGI Federation, 2016 QR3</a:t>
            </a:r>
            <a:br>
              <a:rPr lang="en-US" dirty="0" smtClean="0"/>
            </a:br>
            <a:r>
              <a:rPr lang="en-US" sz="2500" dirty="0"/>
              <a:t>The largest distributed compute e-Infra worldwide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63899652"/>
              </p:ext>
            </p:extLst>
          </p:nvPr>
        </p:nvGraphicFramePr>
        <p:xfrm>
          <a:off x="296333" y="3821887"/>
          <a:ext cx="10371667" cy="48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85563" y="7122571"/>
            <a:ext cx="7896877" cy="402990"/>
          </a:xfrm>
        </p:spPr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05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Serving researchers and innovators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9602" y="6374604"/>
            <a:ext cx="1435364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>
                <a:solidFill>
                  <a:schemeClr val="accent6">
                    <a:lumMod val="75000"/>
                  </a:schemeClr>
                </a:solidFill>
              </a:rPr>
              <a:t>ESFRIs,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FET flagships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49530" y="6327817"/>
            <a:ext cx="8988999" cy="0"/>
          </a:xfrm>
          <a:prstGeom prst="straightConnector1">
            <a:avLst/>
          </a:prstGeom>
          <a:ln w="1905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49529" y="1400337"/>
            <a:ext cx="0" cy="492748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26392" y="1161910"/>
            <a:ext cx="1050793" cy="843875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sz="1600" b="1" dirty="0">
                <a:solidFill>
                  <a:srgbClr val="E46C0A"/>
                </a:solidFill>
              </a:rPr>
              <a:t>Size of </a:t>
            </a:r>
            <a:br>
              <a:rPr lang="en-GB" sz="1600" b="1" dirty="0">
                <a:solidFill>
                  <a:srgbClr val="E46C0A"/>
                </a:solidFill>
              </a:rPr>
            </a:br>
            <a:r>
              <a:rPr lang="en-GB" sz="1600" b="1" dirty="0">
                <a:solidFill>
                  <a:srgbClr val="E46C0A"/>
                </a:solidFill>
              </a:rPr>
              <a:t>individual</a:t>
            </a:r>
            <a:br>
              <a:rPr lang="en-GB" sz="1600" b="1" dirty="0">
                <a:solidFill>
                  <a:srgbClr val="E46C0A"/>
                </a:solidFill>
              </a:rPr>
            </a:br>
            <a:r>
              <a:rPr lang="en-GB" sz="1600" b="1" dirty="0">
                <a:solidFill>
                  <a:srgbClr val="E46C0A"/>
                </a:solidFill>
              </a:rPr>
              <a:t>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4773" y="6419470"/>
            <a:ext cx="2815737" cy="38221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Multinational communities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3172" y="6407293"/>
            <a:ext cx="1144005" cy="38221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‘Long tail’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7543" y="1147165"/>
            <a:ext cx="1117118" cy="4044752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/>
              <a:t>WLCG</a:t>
            </a:r>
          </a:p>
          <a:p>
            <a:r>
              <a:rPr lang="en-US" sz="1600" dirty="0"/>
              <a:t>ELI</a:t>
            </a:r>
          </a:p>
          <a:p>
            <a:r>
              <a:rPr lang="en-GB" sz="1600" dirty="0"/>
              <a:t>CTA</a:t>
            </a:r>
          </a:p>
          <a:p>
            <a:r>
              <a:rPr lang="en-GB" sz="1600" dirty="0"/>
              <a:t>ELIXIR</a:t>
            </a:r>
          </a:p>
          <a:p>
            <a:r>
              <a:rPr lang="en-US" sz="1600" dirty="0"/>
              <a:t>EPOS</a:t>
            </a:r>
            <a:endParaRPr lang="en-GB" sz="1600" dirty="0"/>
          </a:p>
          <a:p>
            <a:r>
              <a:rPr lang="en-GB" sz="1600" dirty="0"/>
              <a:t>EISCAT_3D</a:t>
            </a:r>
          </a:p>
          <a:p>
            <a:r>
              <a:rPr lang="en-US" sz="1600" dirty="0"/>
              <a:t>BBMRI</a:t>
            </a:r>
          </a:p>
          <a:p>
            <a:r>
              <a:rPr lang="en-US" sz="1600" dirty="0"/>
              <a:t>CLARIN</a:t>
            </a:r>
          </a:p>
          <a:p>
            <a:r>
              <a:rPr lang="en-US" sz="1600" dirty="0"/>
              <a:t>LOFAR</a:t>
            </a:r>
          </a:p>
          <a:p>
            <a:r>
              <a:rPr lang="en-GB" sz="1600" dirty="0"/>
              <a:t>EMSO</a:t>
            </a:r>
          </a:p>
          <a:p>
            <a:r>
              <a:rPr lang="en-GB" sz="1600" dirty="0" err="1"/>
              <a:t>LifeWatch</a:t>
            </a:r>
            <a:endParaRPr lang="en-GB" sz="1600" dirty="0"/>
          </a:p>
          <a:p>
            <a:r>
              <a:rPr lang="en-GB" sz="1600" dirty="0"/>
              <a:t>ICOS</a:t>
            </a:r>
          </a:p>
          <a:p>
            <a:r>
              <a:rPr lang="en-US" sz="1600" dirty="0"/>
              <a:t>EMSO</a:t>
            </a:r>
          </a:p>
          <a:p>
            <a:r>
              <a:rPr lang="en-US" sz="1600" dirty="0"/>
              <a:t>CORBEL</a:t>
            </a:r>
          </a:p>
          <a:p>
            <a:r>
              <a:rPr lang="en-US" sz="1600" dirty="0" err="1"/>
              <a:t>ENVRIplus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01786" y="3054575"/>
            <a:ext cx="2129314" cy="3059866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/>
              <a:t>VRE projects</a:t>
            </a:r>
          </a:p>
          <a:p>
            <a:r>
              <a:rPr lang="en-GB" sz="1600" dirty="0" err="1"/>
              <a:t>WeNMR</a:t>
            </a:r>
            <a:endParaRPr lang="en-GB" sz="1600" dirty="0"/>
          </a:p>
          <a:p>
            <a:r>
              <a:rPr lang="en-GB" sz="1600" dirty="0"/>
              <a:t>DRIHM</a:t>
            </a:r>
          </a:p>
          <a:p>
            <a:r>
              <a:rPr lang="en-GB" sz="1600" dirty="0"/>
              <a:t>VERCE</a:t>
            </a:r>
          </a:p>
          <a:p>
            <a:r>
              <a:rPr lang="en-GB" sz="1600" dirty="0" err="1"/>
              <a:t>MuG</a:t>
            </a:r>
            <a:endParaRPr lang="en-GB" sz="1600" dirty="0"/>
          </a:p>
          <a:p>
            <a:r>
              <a:rPr lang="en-GB" sz="1600" dirty="0" err="1"/>
              <a:t>AgINFRA</a:t>
            </a:r>
            <a:endParaRPr lang="en-GB" sz="1600" dirty="0"/>
          </a:p>
          <a:p>
            <a:r>
              <a:rPr lang="en-GB" sz="1600" dirty="0"/>
              <a:t>CMMST</a:t>
            </a:r>
          </a:p>
          <a:p>
            <a:r>
              <a:rPr lang="en-US" sz="1600" dirty="0"/>
              <a:t>LSGC</a:t>
            </a:r>
            <a:endParaRPr lang="en-GB" sz="1600" dirty="0"/>
          </a:p>
          <a:p>
            <a:r>
              <a:rPr lang="en-GB" sz="1600" dirty="0" err="1"/>
              <a:t>SuperSites</a:t>
            </a:r>
            <a:r>
              <a:rPr lang="en-GB" sz="1600" dirty="0"/>
              <a:t> Exploitation</a:t>
            </a:r>
          </a:p>
          <a:p>
            <a:r>
              <a:rPr lang="en-GB" sz="1600" dirty="0"/>
              <a:t>Environmental sci.</a:t>
            </a:r>
          </a:p>
          <a:p>
            <a:r>
              <a:rPr lang="en-US" sz="1600" dirty="0" err="1"/>
              <a:t>neuGRID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31696" y="2659121"/>
            <a:ext cx="2634159" cy="3798530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GB" sz="1600" dirty="0" err="1"/>
              <a:t>PeachNote</a:t>
            </a:r>
            <a:endParaRPr lang="en-GB" sz="1600" dirty="0"/>
          </a:p>
          <a:p>
            <a:r>
              <a:rPr lang="en-GB" sz="1600" dirty="0"/>
              <a:t>CEBA Galaxy </a:t>
            </a:r>
            <a:r>
              <a:rPr lang="en-GB" sz="1600" dirty="0" err="1"/>
              <a:t>eLab</a:t>
            </a:r>
            <a:endParaRPr lang="en-GB" sz="1600" dirty="0"/>
          </a:p>
          <a:p>
            <a:r>
              <a:rPr lang="en-GB" sz="1600" dirty="0"/>
              <a:t>Semiconductor design</a:t>
            </a:r>
          </a:p>
          <a:p>
            <a:r>
              <a:rPr lang="en-GB" sz="1600" dirty="0"/>
              <a:t>Main-belt comets</a:t>
            </a:r>
          </a:p>
          <a:p>
            <a:r>
              <a:rPr lang="en-GB" sz="1600" dirty="0"/>
              <a:t>Quantum </a:t>
            </a:r>
            <a:r>
              <a:rPr lang="en-GB" sz="1600" dirty="0" err="1"/>
              <a:t>pysics</a:t>
            </a:r>
            <a:r>
              <a:rPr lang="en-GB" sz="1600" dirty="0"/>
              <a:t> studies</a:t>
            </a:r>
          </a:p>
          <a:p>
            <a:r>
              <a:rPr lang="en-GB" sz="1600" dirty="0"/>
              <a:t>Virtual imaging (LS)</a:t>
            </a:r>
          </a:p>
          <a:p>
            <a:r>
              <a:rPr lang="en-GB" sz="1600" dirty="0"/>
              <a:t>Bovine tuberculosis spread</a:t>
            </a:r>
          </a:p>
          <a:p>
            <a:r>
              <a:rPr lang="en-GB" sz="1600" dirty="0"/>
              <a:t>Convergent </a:t>
            </a:r>
            <a:r>
              <a:rPr lang="en-GB" sz="1600" dirty="0" err="1"/>
              <a:t>evol</a:t>
            </a:r>
            <a:r>
              <a:rPr lang="en-GB" sz="1600" dirty="0"/>
              <a:t>. in genomes</a:t>
            </a:r>
          </a:p>
          <a:p>
            <a:r>
              <a:rPr lang="en-US" sz="1600" dirty="0"/>
              <a:t>Geography evolution</a:t>
            </a:r>
          </a:p>
          <a:p>
            <a:r>
              <a:rPr lang="en-US" sz="1600" dirty="0"/>
              <a:t>Seafloor seismic waves</a:t>
            </a:r>
          </a:p>
          <a:p>
            <a:r>
              <a:rPr lang="en-GB" sz="1600" dirty="0"/>
              <a:t>3D liver maps with MRI</a:t>
            </a:r>
          </a:p>
          <a:p>
            <a:r>
              <a:rPr lang="en-US" sz="1600" dirty="0"/>
              <a:t>Metabolic rate modelling</a:t>
            </a:r>
          </a:p>
          <a:p>
            <a:r>
              <a:rPr lang="en-US" sz="1600" dirty="0"/>
              <a:t>Genome alignment</a:t>
            </a:r>
          </a:p>
          <a:p>
            <a:r>
              <a:rPr lang="en-GB" sz="1600" dirty="0"/>
              <a:t>Tapeworms infection on fish</a:t>
            </a:r>
          </a:p>
          <a:p>
            <a:r>
              <a:rPr lang="en-GB" sz="1600" dirty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499" y="6407293"/>
            <a:ext cx="1066573" cy="659209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Industry,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2112" y="3307747"/>
            <a:ext cx="1081150" cy="2813645"/>
          </a:xfrm>
          <a:prstGeom prst="rect">
            <a:avLst/>
          </a:prstGeom>
          <a:noFill/>
        </p:spPr>
        <p:txBody>
          <a:bodyPr wrap="none" lIns="104192" tIns="52097" rIns="104192" bIns="52097" rtlCol="0">
            <a:spAutoFit/>
          </a:bodyPr>
          <a:lstStyle/>
          <a:p>
            <a:r>
              <a:rPr lang="en-US" sz="1600" dirty="0" err="1"/>
              <a:t>Agroknow</a:t>
            </a:r>
            <a:endParaRPr lang="en-US" sz="1600" dirty="0"/>
          </a:p>
          <a:p>
            <a:r>
              <a:rPr lang="en-US" sz="1600" dirty="0" err="1"/>
              <a:t>CloudEO</a:t>
            </a:r>
            <a:endParaRPr lang="en-US" sz="1600" dirty="0"/>
          </a:p>
          <a:p>
            <a:r>
              <a:rPr lang="en-US" sz="1600" dirty="0" err="1"/>
              <a:t>CloudSME</a:t>
            </a:r>
            <a:endParaRPr lang="en-US" sz="1600" dirty="0"/>
          </a:p>
          <a:p>
            <a:r>
              <a:rPr lang="en-US" sz="1600" dirty="0" err="1"/>
              <a:t>Ecohydros</a:t>
            </a:r>
            <a:endParaRPr lang="en-US" sz="1600" dirty="0"/>
          </a:p>
          <a:p>
            <a:r>
              <a:rPr lang="en-US" sz="1600" dirty="0" err="1"/>
              <a:t>gnubila</a:t>
            </a:r>
            <a:endParaRPr lang="en-US" sz="1600" dirty="0"/>
          </a:p>
          <a:p>
            <a:r>
              <a:rPr lang="en-US" sz="1600" dirty="0" err="1"/>
              <a:t>Sinergise</a:t>
            </a:r>
            <a:endParaRPr lang="en-US" sz="1600" dirty="0"/>
          </a:p>
          <a:p>
            <a:r>
              <a:rPr lang="en-US" sz="1600" dirty="0" err="1"/>
              <a:t>SixSq</a:t>
            </a:r>
            <a:endParaRPr lang="en-US" sz="1600" dirty="0"/>
          </a:p>
          <a:p>
            <a:r>
              <a:rPr lang="en-US" sz="1600" dirty="0"/>
              <a:t>TEISS</a:t>
            </a:r>
          </a:p>
          <a:p>
            <a:r>
              <a:rPr lang="en-US" sz="1600" dirty="0" err="1"/>
              <a:t>Terradue</a:t>
            </a:r>
            <a:endParaRPr lang="en-US" sz="1600" dirty="0"/>
          </a:p>
          <a:p>
            <a:r>
              <a:rPr lang="en-US" sz="1600" dirty="0" err="1"/>
              <a:t>Ubercloud</a:t>
            </a:r>
            <a:endParaRPr lang="en-US" sz="1600" dirty="0"/>
          </a:p>
          <a:p>
            <a:r>
              <a:rPr lang="is-IS" sz="1600" dirty="0"/>
              <a:t>…</a:t>
            </a:r>
            <a:endParaRPr lang="en-GB" sz="1600" dirty="0"/>
          </a:p>
        </p:txBody>
      </p:sp>
      <p:sp>
        <p:nvSpPr>
          <p:cNvPr id="14" name="Arc 13"/>
          <p:cNvSpPr/>
          <p:nvPr/>
        </p:nvSpPr>
        <p:spPr>
          <a:xfrm rot="10800000">
            <a:off x="1385563" y="-2811866"/>
            <a:ext cx="17221913" cy="8980731"/>
          </a:xfrm>
          <a:prstGeom prst="arc">
            <a:avLst>
              <a:gd name="adj1" fmla="val 16200000"/>
              <a:gd name="adj2" fmla="val 6010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4192" tIns="52097" rIns="104192" bIns="52097"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Introduction to 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9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0034" y="138073"/>
            <a:ext cx="8296621" cy="674727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 Catalogue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073" y="780157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89" y="317352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1184" y="1272342"/>
            <a:ext cx="8220511" cy="823254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virtual machines on demand with complete control over computing resources</a:t>
            </a:r>
          </a:p>
          <a:p>
            <a:endParaRPr lang="en-GB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0213" y="1884564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Container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1184" y="2478165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High-Throughput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thousands of computational tasks to analyse large datasets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76401" y="3714562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on a global scale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76401" y="4274366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85489" y="4851401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large sets of data from one place to another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4818" y="5554168"/>
            <a:ext cx="9482760" cy="361571"/>
          </a:xfrm>
          <a:prstGeom prst="rect">
            <a:avLst/>
          </a:prstGeom>
          <a:solidFill>
            <a:srgbClr val="0070C0"/>
          </a:solidFill>
        </p:spPr>
        <p:txBody>
          <a:bodyPr wrap="square" lIns="22792" tIns="11397" rIns="22792" bIns="11397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85489" y="6070601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54094" y="6606504"/>
            <a:ext cx="8220511" cy="606528"/>
          </a:xfrm>
          <a:prstGeom prst="rect">
            <a:avLst/>
          </a:prstGeom>
          <a:noFill/>
        </p:spPr>
        <p:txBody>
          <a:bodyPr wrap="square" lIns="22811" tIns="11406" rIns="22811" bIns="1140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6" y="1346201"/>
            <a:ext cx="457200" cy="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8" y="1955892"/>
            <a:ext cx="433802" cy="4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565401"/>
            <a:ext cx="440717" cy="4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6" y="3702993"/>
            <a:ext cx="420837" cy="4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394200"/>
            <a:ext cx="426960" cy="3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5003800"/>
            <a:ext cx="48610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037934"/>
            <a:ext cx="395747" cy="4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3" y="6671905"/>
            <a:ext cx="376109" cy="4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4377" y="2729468"/>
            <a:ext cx="248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Aka. ‘Grid computing’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0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2D5EC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317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dirty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19909</TotalTime>
  <Words>1894</Words>
  <Application>Microsoft Macintosh PowerPoint</Application>
  <PresentationFormat>Custom</PresentationFormat>
  <Paragraphs>431</Paragraphs>
  <Slides>32</Slides>
  <Notes>10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Blank</vt:lpstr>
      <vt:lpstr>1_Blank</vt:lpstr>
      <vt:lpstr>PowerPoint Presentation</vt:lpstr>
      <vt:lpstr>Outline</vt:lpstr>
      <vt:lpstr>PowerPoint Presentation</vt:lpstr>
      <vt:lpstr>PowerPoint Presentation</vt:lpstr>
      <vt:lpstr>EGI Membership</vt:lpstr>
      <vt:lpstr>International Partnerships </vt:lpstr>
      <vt:lpstr>EGI Federation, 2016 QR3 The largest distributed compute e-Infra worldwide</vt:lpstr>
      <vt:lpstr>Serving researchers and innovators</vt:lpstr>
      <vt:lpstr>EGI Service Catalogue</vt:lpstr>
      <vt:lpstr>PowerPoint Presentation</vt:lpstr>
      <vt:lpstr>WeNMR0 HADDOCK  relies on EGI resources</vt:lpstr>
      <vt:lpstr>EGI Service Catalogue</vt:lpstr>
      <vt:lpstr>E-Infrastructure services enable the Open Science Vision</vt:lpstr>
      <vt:lpstr>The European Cloud Initiative</vt:lpstr>
      <vt:lpstr>OneData</vt:lpstr>
      <vt:lpstr>Federated Cloud</vt:lpstr>
      <vt:lpstr>Cloud computing - Key terms</vt:lpstr>
      <vt:lpstr>What is a cloud federation? – A ‘definition’</vt:lpstr>
      <vt:lpstr>EGI Federated Cloud</vt:lpstr>
      <vt:lpstr>Benefits, technologies</vt:lpstr>
      <vt:lpstr>Inside a cloud site – Technical slide</vt:lpstr>
      <vt:lpstr>The current infrastructure</vt:lpstr>
      <vt:lpstr>Access to the Federated Cloud:  Virtual Organisations</vt:lpstr>
      <vt:lpstr>The typical user workflow</vt:lpstr>
      <vt:lpstr>Typical usage models</vt:lpstr>
      <vt:lpstr>Combined models</vt:lpstr>
      <vt:lpstr>Example: Chipster</vt:lpstr>
      <vt:lpstr>Demo</vt:lpstr>
      <vt:lpstr>Next steps</vt:lpstr>
      <vt:lpstr>PowerPoint Presentation</vt:lpstr>
      <vt:lpstr>Practicalities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</dc:creator>
  <cp:lastModifiedBy>Gergely Sipos</cp:lastModifiedBy>
  <cp:revision>152</cp:revision>
  <dcterms:modified xsi:type="dcterms:W3CDTF">2016-11-30T17:06:13Z</dcterms:modified>
</cp:coreProperties>
</file>