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  <p:sldMasterId id="2147483665" r:id="rId3"/>
  </p:sldMasterIdLst>
  <p:notesMasterIdLst>
    <p:notesMasterId r:id="rId36"/>
  </p:notesMasterIdLst>
  <p:handoutMasterIdLst>
    <p:handoutMasterId r:id="rId37"/>
  </p:handoutMasterIdLst>
  <p:sldIdLst>
    <p:sldId id="256" r:id="rId4"/>
    <p:sldId id="314" r:id="rId5"/>
    <p:sldId id="296" r:id="rId6"/>
    <p:sldId id="297" r:id="rId7"/>
    <p:sldId id="298" r:id="rId8"/>
    <p:sldId id="299" r:id="rId9"/>
    <p:sldId id="300" r:id="rId10"/>
    <p:sldId id="302" r:id="rId11"/>
    <p:sldId id="286" r:id="rId12"/>
    <p:sldId id="295" r:id="rId13"/>
    <p:sldId id="317" r:id="rId14"/>
    <p:sldId id="316" r:id="rId15"/>
    <p:sldId id="312" r:id="rId16"/>
    <p:sldId id="308" r:id="rId17"/>
    <p:sldId id="315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3" r:id="rId33"/>
    <p:sldId id="332" r:id="rId34"/>
    <p:sldId id="268" r:id="rId35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85441" autoAdjust="0"/>
  </p:normalViewPr>
  <p:slideViewPr>
    <p:cSldViewPr>
      <p:cViewPr varScale="1">
        <p:scale>
          <a:sx n="95" d="100"/>
          <a:sy n="95" d="100"/>
        </p:scale>
        <p:origin x="-1384" y="-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23 Cloud providers, +300 data </a:t>
          </a:r>
          <a:r>
            <a:rPr lang="en-US" sz="2000" dirty="0" err="1" smtClean="0"/>
            <a:t>centres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+250 000 instantiated VMs/year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 +26%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&gt;48 000 users, +25%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8E0F8E-1B27-4B4E-AF19-1356F2F1A29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33DF70-F0CA-4495-B5DF-9A949E661BE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Open </a:t>
          </a:r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data</a:t>
          </a:r>
          <a:endParaRPr lang="en-GB" b="1" dirty="0">
            <a:solidFill>
              <a:srgbClr val="002060"/>
            </a:solidFill>
          </a:endParaRPr>
        </a:p>
      </dgm:t>
    </dgm:pt>
    <dgm:pt modelId="{ECCC7CF7-C4BB-4C06-9D11-BFA6B3925CBC}" type="par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420A725E-CB6E-41CB-8FC9-CDED71E3D6E9}" type="sibTrans" cxnId="{1558F0D2-0366-4368-83CC-835E9E86749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092F736-C778-436B-9E95-1CE99A09B221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Data and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r>
            <a:rPr lang="fr-BE" b="1" dirty="0" smtClean="0">
              <a:solidFill>
                <a:srgbClr val="002060"/>
              </a:solidFill>
            </a:rPr>
            <a:t> intensive science</a:t>
          </a:r>
          <a:endParaRPr lang="en-GB" b="1" dirty="0">
            <a:solidFill>
              <a:srgbClr val="002060"/>
            </a:solidFill>
          </a:endParaRPr>
        </a:p>
      </dgm:t>
    </dgm:pt>
    <dgm:pt modelId="{971E4A7F-600B-476C-94A0-DEA8913F2DB7}" type="par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1270F0E-1D6B-47B6-A9E9-C490F30E340A}" type="sibTrans" cxnId="{5CF6C704-7A91-4F6C-ACC3-CE9DAA59ED9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CCB6ABC-AFA8-4C64-896C-076485AAF099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Research</a:t>
          </a:r>
          <a:r>
            <a:rPr lang="fr-BE" b="1" dirty="0" smtClean="0">
              <a:solidFill>
                <a:srgbClr val="002060"/>
              </a:solidFill>
            </a:rPr>
            <a:t> and </a:t>
          </a:r>
          <a:r>
            <a:rPr lang="fr-BE" b="1" dirty="0" err="1" smtClean="0">
              <a:solidFill>
                <a:srgbClr val="002060"/>
              </a:solidFill>
            </a:rPr>
            <a:t>education</a:t>
          </a:r>
          <a:r>
            <a:rPr lang="fr-BE" b="1" dirty="0" smtClean="0">
              <a:solidFill>
                <a:srgbClr val="002060"/>
              </a:solidFill>
            </a:rPr>
            <a:t> networking</a:t>
          </a:r>
          <a:endParaRPr lang="en-GB" b="1" dirty="0">
            <a:solidFill>
              <a:srgbClr val="002060"/>
            </a:solidFill>
          </a:endParaRPr>
        </a:p>
      </dgm:t>
    </dgm:pt>
    <dgm:pt modelId="{AECE8A88-A8D8-45EF-B17B-53ECC014660A}" type="par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0D341C1-C74C-44CC-9272-5DE7AFF0C2A7}" type="sibTrans" cxnId="{98002D00-2919-42BA-B453-65253A6496D1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1418A7F9-9942-411C-8240-E8AF43EF8CBE}">
      <dgm:prSet phldrT="[Text]"/>
      <dgm:spPr/>
      <dgm:t>
        <a:bodyPr/>
        <a:lstStyle/>
        <a:p>
          <a:r>
            <a:rPr lang="fr-BE" b="1" dirty="0" smtClean="0">
              <a:solidFill>
                <a:srgbClr val="002060"/>
              </a:solidFill>
            </a:rPr>
            <a:t>High performance </a:t>
          </a:r>
          <a:r>
            <a:rPr lang="fr-BE" b="1" dirty="0" err="1" smtClean="0">
              <a:solidFill>
                <a:srgbClr val="002060"/>
              </a:solidFill>
            </a:rPr>
            <a:t>computing</a:t>
          </a:r>
          <a:endParaRPr lang="en-GB" b="1" dirty="0">
            <a:solidFill>
              <a:srgbClr val="002060"/>
            </a:solidFill>
          </a:endParaRPr>
        </a:p>
      </dgm:t>
    </dgm:pt>
    <dgm:pt modelId="{07C35473-8741-4D32-9230-F31CA51897C8}" type="par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926A0F4D-1AA9-40C3-B69B-7689D06213C6}" type="sibTrans" cxnId="{84A8EBE0-DDFD-4FBB-8DCB-96A8A8BF289F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B453A9D3-B4C7-401C-893E-90A5D8C908B4}">
      <dgm:prSet phldrT="[Text]"/>
      <dgm:spPr/>
      <dgm:t>
        <a:bodyPr/>
        <a:lstStyle/>
        <a:p>
          <a:r>
            <a:rPr lang="fr-BE" b="1" dirty="0" err="1" smtClean="0">
              <a:solidFill>
                <a:srgbClr val="002060"/>
              </a:solidFill>
            </a:rPr>
            <a:t>Big</a:t>
          </a:r>
          <a:r>
            <a:rPr lang="fr-BE" b="1" dirty="0" smtClean="0">
              <a:solidFill>
                <a:srgbClr val="002060"/>
              </a:solidFill>
            </a:rPr>
            <a:t> data innovation</a:t>
          </a:r>
          <a:endParaRPr lang="en-GB" b="1" dirty="0">
            <a:solidFill>
              <a:srgbClr val="002060"/>
            </a:solidFill>
          </a:endParaRPr>
        </a:p>
      </dgm:t>
    </dgm:pt>
    <dgm:pt modelId="{CF6B01AB-CE6B-4938-ABF3-37ECF987A379}" type="parTrans" cxnId="{FA49DFD4-83DB-442B-BAE9-D06FB538AD7D}">
      <dgm:prSet/>
      <dgm:spPr/>
      <dgm:t>
        <a:bodyPr/>
        <a:lstStyle/>
        <a:p>
          <a:endParaRPr lang="en-GB"/>
        </a:p>
      </dgm:t>
    </dgm:pt>
    <dgm:pt modelId="{12D2D065-E55A-4C14-832B-A904012D04D6}" type="sibTrans" cxnId="{FA49DFD4-83DB-442B-BAE9-D06FB538AD7D}">
      <dgm:prSet/>
      <dgm:spPr/>
      <dgm:t>
        <a:bodyPr/>
        <a:lstStyle/>
        <a:p>
          <a:endParaRPr lang="en-GB"/>
        </a:p>
      </dgm:t>
    </dgm:pt>
    <dgm:pt modelId="{7C452A4E-6DAA-461D-8F96-68BAC701A837}" type="pres">
      <dgm:prSet presAssocID="{6B8E0F8E-1B27-4B4E-AF19-1356F2F1A2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6A43F1D-2B2D-40E4-AEC5-D13FCB087426}" type="pres">
      <dgm:prSet presAssocID="{1733DF70-F0CA-4495-B5DF-9A949E661BE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7F86FF-6FCC-4A7A-A0F6-1B341F6E5A09}" type="pres">
      <dgm:prSet presAssocID="{420A725E-CB6E-41CB-8FC9-CDED71E3D6E9}" presName="sibTrans" presStyleCnt="0"/>
      <dgm:spPr/>
    </dgm:pt>
    <dgm:pt modelId="{134C32CF-0569-4F54-9EF3-4CA895B585E0}" type="pres">
      <dgm:prSet presAssocID="{3092F736-C778-436B-9E95-1CE99A09B22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8D477-8B7E-42BE-BBC8-8EA7F1AFD6A2}" type="pres">
      <dgm:prSet presAssocID="{A1270F0E-1D6B-47B6-A9E9-C490F30E340A}" presName="sibTrans" presStyleCnt="0"/>
      <dgm:spPr/>
    </dgm:pt>
    <dgm:pt modelId="{36127F24-5FD4-4E7D-8A11-60FE445D08AA}" type="pres">
      <dgm:prSet presAssocID="{3CCB6ABC-AFA8-4C64-896C-076485AAF09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20D12C-7F41-4574-8896-1F237A584624}" type="pres">
      <dgm:prSet presAssocID="{D0D341C1-C74C-44CC-9272-5DE7AFF0C2A7}" presName="sibTrans" presStyleCnt="0"/>
      <dgm:spPr/>
    </dgm:pt>
    <dgm:pt modelId="{2BECF824-82E7-4805-B356-737AACB18054}" type="pres">
      <dgm:prSet presAssocID="{1418A7F9-9942-411C-8240-E8AF43EF8C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822BF-B419-46E9-97A8-66A5D374DB7A}" type="pres">
      <dgm:prSet presAssocID="{926A0F4D-1AA9-40C3-B69B-7689D06213C6}" presName="sibTrans" presStyleCnt="0"/>
      <dgm:spPr/>
    </dgm:pt>
    <dgm:pt modelId="{B8C4DA8C-C9B9-4F09-9F1B-63EB29854DCE}" type="pres">
      <dgm:prSet presAssocID="{B453A9D3-B4C7-401C-893E-90A5D8C908B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A49DFD4-83DB-442B-BAE9-D06FB538AD7D}" srcId="{6B8E0F8E-1B27-4B4E-AF19-1356F2F1A291}" destId="{B453A9D3-B4C7-401C-893E-90A5D8C908B4}" srcOrd="4" destOrd="0" parTransId="{CF6B01AB-CE6B-4938-ABF3-37ECF987A379}" sibTransId="{12D2D065-E55A-4C14-832B-A904012D04D6}"/>
    <dgm:cxn modelId="{85D8B463-58CD-F048-AA08-3BAF2F646DA4}" type="presOf" srcId="{6B8E0F8E-1B27-4B4E-AF19-1356F2F1A291}" destId="{7C452A4E-6DAA-461D-8F96-68BAC701A837}" srcOrd="0" destOrd="0" presId="urn:microsoft.com/office/officeart/2005/8/layout/default"/>
    <dgm:cxn modelId="{5C35F292-BA4D-B64F-8864-B917BEC98C8D}" type="presOf" srcId="{1733DF70-F0CA-4495-B5DF-9A949E661BEE}" destId="{A6A43F1D-2B2D-40E4-AEC5-D13FCB087426}" srcOrd="0" destOrd="0" presId="urn:microsoft.com/office/officeart/2005/8/layout/default"/>
    <dgm:cxn modelId="{BE80FC2E-52ED-3F43-AC20-E05C119CCC70}" type="presOf" srcId="{B453A9D3-B4C7-401C-893E-90A5D8C908B4}" destId="{B8C4DA8C-C9B9-4F09-9F1B-63EB29854DCE}" srcOrd="0" destOrd="0" presId="urn:microsoft.com/office/officeart/2005/8/layout/default"/>
    <dgm:cxn modelId="{84A8EBE0-DDFD-4FBB-8DCB-96A8A8BF289F}" srcId="{6B8E0F8E-1B27-4B4E-AF19-1356F2F1A291}" destId="{1418A7F9-9942-411C-8240-E8AF43EF8CBE}" srcOrd="3" destOrd="0" parTransId="{07C35473-8741-4D32-9230-F31CA51897C8}" sibTransId="{926A0F4D-1AA9-40C3-B69B-7689D06213C6}"/>
    <dgm:cxn modelId="{6612F840-63C6-FA41-9FB0-DC8D117796E4}" type="presOf" srcId="{3092F736-C778-436B-9E95-1CE99A09B221}" destId="{134C32CF-0569-4F54-9EF3-4CA895B585E0}" srcOrd="0" destOrd="0" presId="urn:microsoft.com/office/officeart/2005/8/layout/default"/>
    <dgm:cxn modelId="{98002D00-2919-42BA-B453-65253A6496D1}" srcId="{6B8E0F8E-1B27-4B4E-AF19-1356F2F1A291}" destId="{3CCB6ABC-AFA8-4C64-896C-076485AAF099}" srcOrd="2" destOrd="0" parTransId="{AECE8A88-A8D8-45EF-B17B-53ECC014660A}" sibTransId="{D0D341C1-C74C-44CC-9272-5DE7AFF0C2A7}"/>
    <dgm:cxn modelId="{8C063BA7-8562-E445-8E1C-D85DC1DDDF09}" type="presOf" srcId="{3CCB6ABC-AFA8-4C64-896C-076485AAF099}" destId="{36127F24-5FD4-4E7D-8A11-60FE445D08AA}" srcOrd="0" destOrd="0" presId="urn:microsoft.com/office/officeart/2005/8/layout/default"/>
    <dgm:cxn modelId="{5CF6C704-7A91-4F6C-ACC3-CE9DAA59ED9A}" srcId="{6B8E0F8E-1B27-4B4E-AF19-1356F2F1A291}" destId="{3092F736-C778-436B-9E95-1CE99A09B221}" srcOrd="1" destOrd="0" parTransId="{971E4A7F-600B-476C-94A0-DEA8913F2DB7}" sibTransId="{A1270F0E-1D6B-47B6-A9E9-C490F30E340A}"/>
    <dgm:cxn modelId="{17F51B12-52A0-0D45-B6D3-1AE5766298B0}" type="presOf" srcId="{1418A7F9-9942-411C-8240-E8AF43EF8CBE}" destId="{2BECF824-82E7-4805-B356-737AACB18054}" srcOrd="0" destOrd="0" presId="urn:microsoft.com/office/officeart/2005/8/layout/default"/>
    <dgm:cxn modelId="{1558F0D2-0366-4368-83CC-835E9E867491}" srcId="{6B8E0F8E-1B27-4B4E-AF19-1356F2F1A291}" destId="{1733DF70-F0CA-4495-B5DF-9A949E661BEE}" srcOrd="0" destOrd="0" parTransId="{ECCC7CF7-C4BB-4C06-9D11-BFA6B3925CBC}" sibTransId="{420A725E-CB6E-41CB-8FC9-CDED71E3D6E9}"/>
    <dgm:cxn modelId="{89FF974C-DBB9-324B-9196-62954BC205D7}" type="presParOf" srcId="{7C452A4E-6DAA-461D-8F96-68BAC701A837}" destId="{A6A43F1D-2B2D-40E4-AEC5-D13FCB087426}" srcOrd="0" destOrd="0" presId="urn:microsoft.com/office/officeart/2005/8/layout/default"/>
    <dgm:cxn modelId="{16BADE7C-E62A-584E-9769-6CD30E1C92CB}" type="presParOf" srcId="{7C452A4E-6DAA-461D-8F96-68BAC701A837}" destId="{0C7F86FF-6FCC-4A7A-A0F6-1B341F6E5A09}" srcOrd="1" destOrd="0" presId="urn:microsoft.com/office/officeart/2005/8/layout/default"/>
    <dgm:cxn modelId="{695B27E5-5DC5-8945-BEE2-3EBB1A51C9EC}" type="presParOf" srcId="{7C452A4E-6DAA-461D-8F96-68BAC701A837}" destId="{134C32CF-0569-4F54-9EF3-4CA895B585E0}" srcOrd="2" destOrd="0" presId="urn:microsoft.com/office/officeart/2005/8/layout/default"/>
    <dgm:cxn modelId="{46D8778E-0B72-E646-B278-64E576252125}" type="presParOf" srcId="{7C452A4E-6DAA-461D-8F96-68BAC701A837}" destId="{E3C8D477-8B7E-42BE-BBC8-8EA7F1AFD6A2}" srcOrd="3" destOrd="0" presId="urn:microsoft.com/office/officeart/2005/8/layout/default"/>
    <dgm:cxn modelId="{21977D47-EA94-FB4B-9031-A151481AD9DE}" type="presParOf" srcId="{7C452A4E-6DAA-461D-8F96-68BAC701A837}" destId="{36127F24-5FD4-4E7D-8A11-60FE445D08AA}" srcOrd="4" destOrd="0" presId="urn:microsoft.com/office/officeart/2005/8/layout/default"/>
    <dgm:cxn modelId="{49224DAD-E425-2742-B1DA-6BC5C25AD506}" type="presParOf" srcId="{7C452A4E-6DAA-461D-8F96-68BAC701A837}" destId="{3520D12C-7F41-4574-8896-1F237A584624}" srcOrd="5" destOrd="0" presId="urn:microsoft.com/office/officeart/2005/8/layout/default"/>
    <dgm:cxn modelId="{81C4A2B5-A51F-4B45-9905-11419D152E69}" type="presParOf" srcId="{7C452A4E-6DAA-461D-8F96-68BAC701A837}" destId="{2BECF824-82E7-4805-B356-737AACB18054}" srcOrd="6" destOrd="0" presId="urn:microsoft.com/office/officeart/2005/8/layout/default"/>
    <dgm:cxn modelId="{209B4D6B-E01E-7F4F-A481-E53D19AB7068}" type="presParOf" srcId="{7C452A4E-6DAA-461D-8F96-68BAC701A837}" destId="{2C1822BF-B419-46E9-97A8-66A5D374DB7A}" srcOrd="7" destOrd="0" presId="urn:microsoft.com/office/officeart/2005/8/layout/default"/>
    <dgm:cxn modelId="{D7B49730-609C-DD4F-948E-32D1E1BA72CC}" type="presParOf" srcId="{7C452A4E-6DAA-461D-8F96-68BAC701A837}" destId="{B8C4DA8C-C9B9-4F09-9F1B-63EB29854DC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400" b="1" noProof="0" dirty="0" err="1" smtClean="0"/>
            <a:t>Heavy</a:t>
          </a:r>
          <a:r>
            <a:rPr lang="it-IT" sz="1400" b="1" noProof="0" dirty="0" smtClean="0"/>
            <a:t> </a:t>
          </a:r>
          <a:r>
            <a:rPr lang="it-IT" sz="1400" b="1" noProof="0" dirty="0" err="1" smtClean="0"/>
            <a:t>computation</a:t>
          </a:r>
          <a:r>
            <a:rPr lang="it-IT" sz="1400" b="1" noProof="0" dirty="0" smtClean="0"/>
            <a:t> and large </a:t>
          </a:r>
          <a:r>
            <a:rPr lang="it-IT" sz="1400" b="1" noProof="0" dirty="0" err="1" smtClean="0"/>
            <a:t>memory</a:t>
          </a:r>
          <a:endParaRPr lang="en-GB" sz="14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BB15D35A-33A0-4722-92A5-F0A9B32DB89A}">
      <dgm:prSet phldrT="[Texto]" custT="1"/>
      <dgm:spPr/>
      <dgm:t>
        <a:bodyPr/>
        <a:lstStyle/>
        <a:p>
          <a:r>
            <a:rPr lang="it-IT" sz="1400" b="1" noProof="0" dirty="0" smtClean="0"/>
            <a:t>Web service</a:t>
          </a:r>
          <a:endParaRPr lang="en-GB" sz="1400" b="1" noProof="0" dirty="0"/>
        </a:p>
      </dgm:t>
    </dgm:pt>
    <dgm:pt modelId="{83660FE8-FE62-416A-8E09-D891BE2DA8E5}" type="parTrans" cxnId="{6D1DC740-D77E-480C-BE24-03DA07D050CE}">
      <dgm:prSet/>
      <dgm:spPr/>
      <dgm:t>
        <a:bodyPr/>
        <a:lstStyle/>
        <a:p>
          <a:endParaRPr lang="en-GB"/>
        </a:p>
      </dgm:t>
    </dgm:pt>
    <dgm:pt modelId="{1AB88C83-C005-451B-8F90-222FE0ACD664}" type="sibTrans" cxnId="{6D1DC740-D77E-480C-BE24-03DA07D050CE}">
      <dgm:prSet/>
      <dgm:spPr/>
      <dgm:t>
        <a:bodyPr/>
        <a:lstStyle/>
        <a:p>
          <a:endParaRPr lang="en-GB"/>
        </a:p>
      </dgm:t>
    </dgm:pt>
    <dgm:pt modelId="{DF952468-43A0-41D9-8597-6C2F630FA64E}">
      <dgm:prSet phldrT="[Texto]" custT="1"/>
      <dgm:spPr/>
      <dgm:t>
        <a:bodyPr/>
        <a:lstStyle/>
        <a:p>
          <a:r>
            <a:rPr lang="it-IT" sz="1400" b="1" noProof="0" dirty="0" err="1" smtClean="0"/>
            <a:t>Manage</a:t>
          </a:r>
          <a:r>
            <a:rPr lang="it-IT" sz="1400" b="1" noProof="0" dirty="0" smtClean="0"/>
            <a:t> large </a:t>
          </a:r>
          <a:r>
            <a:rPr lang="it-IT" sz="1400" b="1" noProof="0" dirty="0" err="1" smtClean="0"/>
            <a:t>datasets</a:t>
          </a:r>
          <a:endParaRPr lang="en-GB" sz="1400" b="1" noProof="0" dirty="0"/>
        </a:p>
      </dgm:t>
    </dgm:pt>
    <dgm:pt modelId="{58DD7A86-92D1-41B8-95EA-E13B429C3E90}" type="parTrans" cxnId="{8D142CAC-26A5-41BB-9C86-B62A25CB1DD9}">
      <dgm:prSet/>
      <dgm:spPr/>
      <dgm:t>
        <a:bodyPr/>
        <a:lstStyle/>
        <a:p>
          <a:endParaRPr lang="en-GB"/>
        </a:p>
      </dgm:t>
    </dgm:pt>
    <dgm:pt modelId="{1810CF56-1068-4B49-8B2F-C4086977C0FC}" type="sibTrans" cxnId="{8D142CAC-26A5-41BB-9C86-B62A25CB1DD9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358263C7-E25A-BD48-9AC1-4E9F7ABDBDAE}" type="presOf" srcId="{53DE6BF7-D782-7F4C-A42E-7176629894CE}" destId="{8849C30C-C12E-724A-885E-DF03434CD769}" srcOrd="0" destOrd="0" presId="urn:microsoft.com/office/officeart/2005/8/layout/vList5"/>
    <dgm:cxn modelId="{6A77730D-67B0-F248-9B01-4612759504D7}" type="presOf" srcId="{9C7FFCED-14CE-7644-813A-7A2D024A4965}" destId="{3E2056DF-E964-5048-A380-E6EBE5B741FB}" srcOrd="0" destOrd="1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626060E2-F03B-AE4B-8530-2B7A1DD307A6}" type="presOf" srcId="{3EFECC13-FE4F-2240-816B-14032C136543}" destId="{DBBB9663-FCED-C74C-9916-8B06EA51FFFE}" srcOrd="0" destOrd="0" presId="urn:microsoft.com/office/officeart/2005/8/layout/vList5"/>
    <dgm:cxn modelId="{6A207D30-498A-214D-9751-DE75BF2E244F}" type="presOf" srcId="{BB15D35A-33A0-4722-92A5-F0A9B32DB89A}" destId="{3E2056DF-E964-5048-A380-E6EBE5B741FB}" srcOrd="0" destOrd="0" presId="urn:microsoft.com/office/officeart/2005/8/layout/vList5"/>
    <dgm:cxn modelId="{8D142CAC-26A5-41BB-9C86-B62A25CB1DD9}" srcId="{91DA2045-1738-B648-973E-49B795DD32D0}" destId="{DF952468-43A0-41D9-8597-6C2F630FA64E}" srcOrd="2" destOrd="0" parTransId="{58DD7A86-92D1-41B8-95EA-E13B429C3E90}" sibTransId="{1810CF56-1068-4B49-8B2F-C4086977C0FC}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6D1DC740-D77E-480C-BE24-03DA07D050CE}" srcId="{91DA2045-1738-B648-973E-49B795DD32D0}" destId="{BB15D35A-33A0-4722-92A5-F0A9B32DB89A}" srcOrd="0" destOrd="0" parTransId="{83660FE8-FE62-416A-8E09-D891BE2DA8E5}" sibTransId="{1AB88C83-C005-451B-8F90-222FE0ACD664}"/>
    <dgm:cxn modelId="{CFD5F954-54B5-B349-8A22-4B67180235F1}" type="presOf" srcId="{3DDFAD20-F569-430B-9252-46D9AC74D737}" destId="{459ED9AC-3365-4D47-AB35-0C201C7CA26F}" srcOrd="0" destOrd="0" presId="urn:microsoft.com/office/officeart/2005/8/layout/vList5"/>
    <dgm:cxn modelId="{EAFAA9D0-4FDC-CD4A-99C8-CD8BD46ED490}" srcId="{91DA2045-1738-B648-973E-49B795DD32D0}" destId="{9C7FFCED-14CE-7644-813A-7A2D024A4965}" srcOrd="1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46DDD78B-44C5-904A-9688-E05B2CA849C5}" type="presOf" srcId="{DF952468-43A0-41D9-8597-6C2F630FA64E}" destId="{3E2056DF-E964-5048-A380-E6EBE5B741FB}" srcOrd="0" destOrd="2" presId="urn:microsoft.com/office/officeart/2005/8/layout/vList5"/>
    <dgm:cxn modelId="{1DD958B1-A78F-1B48-BE26-ABB8DCF02CC3}" type="presOf" srcId="{AA4356EB-692D-284F-98C1-2B6937442E3F}" destId="{B6F6B977-D3DD-B441-B4B6-9DA3723DEE4E}" srcOrd="0" destOrd="0" presId="urn:microsoft.com/office/officeart/2005/8/layout/vList5"/>
    <dgm:cxn modelId="{CC4C81A4-9CC7-344D-AEF6-DD84C25DBF5C}" type="presOf" srcId="{91DA2045-1738-B648-973E-49B795DD32D0}" destId="{485EE53E-2622-7D42-A4C9-D7F305E1EF21}" srcOrd="0" destOrd="0" presId="urn:microsoft.com/office/officeart/2005/8/layout/vList5"/>
    <dgm:cxn modelId="{F7E5B76D-80BD-4946-8CD0-3DEA6DF382D6}" type="presParOf" srcId="{8849C30C-C12E-724A-885E-DF03434CD769}" destId="{882772B1-7901-584A-A5D2-9DAE8A3F5946}" srcOrd="0" destOrd="0" presId="urn:microsoft.com/office/officeart/2005/8/layout/vList5"/>
    <dgm:cxn modelId="{E7DB105C-240A-DF4F-9833-7C87D273E301}" type="presParOf" srcId="{882772B1-7901-584A-A5D2-9DAE8A3F5946}" destId="{485EE53E-2622-7D42-A4C9-D7F305E1EF21}" srcOrd="0" destOrd="0" presId="urn:microsoft.com/office/officeart/2005/8/layout/vList5"/>
    <dgm:cxn modelId="{38FDF45A-451F-3B46-B48A-779571DEA89D}" type="presParOf" srcId="{882772B1-7901-584A-A5D2-9DAE8A3F5946}" destId="{3E2056DF-E964-5048-A380-E6EBE5B741FB}" srcOrd="1" destOrd="0" presId="urn:microsoft.com/office/officeart/2005/8/layout/vList5"/>
    <dgm:cxn modelId="{97348E50-3908-6A4E-B610-D0EDA41C1246}" type="presParOf" srcId="{8849C30C-C12E-724A-885E-DF03434CD769}" destId="{E30A85D9-F3C1-924B-BDCF-A91150CDEECC}" srcOrd="1" destOrd="0" presId="urn:microsoft.com/office/officeart/2005/8/layout/vList5"/>
    <dgm:cxn modelId="{53BC7FBE-F235-0548-9C7C-F5FAFE546B95}" type="presParOf" srcId="{8849C30C-C12E-724A-885E-DF03434CD769}" destId="{E425D782-B3CA-3E43-A5C2-E35B35753950}" srcOrd="2" destOrd="0" presId="urn:microsoft.com/office/officeart/2005/8/layout/vList5"/>
    <dgm:cxn modelId="{03A3C764-0CEA-C245-9CD1-E3213F031951}" type="presParOf" srcId="{E425D782-B3CA-3E43-A5C2-E35B35753950}" destId="{DBBB9663-FCED-C74C-9916-8B06EA51FFFE}" srcOrd="0" destOrd="0" presId="urn:microsoft.com/office/officeart/2005/8/layout/vList5"/>
    <dgm:cxn modelId="{9F74251F-48E6-A849-B0DC-857F37A3342B}" type="presParOf" srcId="{E425D782-B3CA-3E43-A5C2-E35B35753950}" destId="{B6F6B977-D3DD-B441-B4B6-9DA3723DEE4E}" srcOrd="1" destOrd="0" presId="urn:microsoft.com/office/officeart/2005/8/layout/vList5"/>
    <dgm:cxn modelId="{2A187C60-566B-3640-A423-1655B3EF5079}" type="presParOf" srcId="{8849C30C-C12E-724A-885E-DF03434CD769}" destId="{11D20ED9-3E92-CC47-82E6-ABA98AB55F9E}" srcOrd="3" destOrd="0" presId="urn:microsoft.com/office/officeart/2005/8/layout/vList5"/>
    <dgm:cxn modelId="{CB3980F3-41B8-3441-9271-DFB9B7D5B9FC}" type="presParOf" srcId="{8849C30C-C12E-724A-885E-DF03434CD769}" destId="{FE79CB4A-2652-45B4-8592-F4735A9C7B05}" srcOrd="4" destOrd="0" presId="urn:microsoft.com/office/officeart/2005/8/layout/vList5"/>
    <dgm:cxn modelId="{19B1C797-143C-4F46-8B88-7D21F70C8665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providers, +300 data </a:t>
          </a:r>
          <a:r>
            <a:rPr lang="en-US" sz="2000" kern="1200" dirty="0" err="1" smtClean="0"/>
            <a:t>centres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+250 000 instantiated VMs/year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 +26%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users, +25%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43F1D-2B2D-40E4-AEC5-D13FCB087426}">
      <dsp:nvSpPr>
        <dsp:cNvPr id="0" name=""/>
        <dsp:cNvSpPr/>
      </dsp:nvSpPr>
      <dsp:spPr>
        <a:xfrm>
          <a:off x="0" y="382706"/>
          <a:ext cx="2861567" cy="1716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b="1" kern="1200" dirty="0" smtClean="0">
              <a:solidFill>
                <a:srgbClr val="002060"/>
              </a:solidFill>
            </a:rPr>
            <a:t>Open </a:t>
          </a:r>
          <a:r>
            <a:rPr lang="fr-BE" sz="2700" b="1" kern="1200" dirty="0" err="1" smtClean="0">
              <a:solidFill>
                <a:srgbClr val="002060"/>
              </a:solidFill>
            </a:rPr>
            <a:t>research</a:t>
          </a:r>
          <a:r>
            <a:rPr lang="fr-BE" sz="2700" b="1" kern="1200" dirty="0" smtClean="0">
              <a:solidFill>
                <a:srgbClr val="002060"/>
              </a:solidFill>
            </a:rPr>
            <a:t> data</a:t>
          </a:r>
          <a:endParaRPr lang="en-GB" sz="2700" b="1" kern="1200" dirty="0">
            <a:solidFill>
              <a:srgbClr val="002060"/>
            </a:solidFill>
          </a:endParaRPr>
        </a:p>
      </dsp:txBody>
      <dsp:txXfrm>
        <a:off x="0" y="382706"/>
        <a:ext cx="2861567" cy="1716940"/>
      </dsp:txXfrm>
    </dsp:sp>
    <dsp:sp modelId="{134C32CF-0569-4F54-9EF3-4CA895B585E0}">
      <dsp:nvSpPr>
        <dsp:cNvPr id="0" name=""/>
        <dsp:cNvSpPr/>
      </dsp:nvSpPr>
      <dsp:spPr>
        <a:xfrm>
          <a:off x="3147724" y="382706"/>
          <a:ext cx="2861567" cy="1716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b="1" kern="1200" dirty="0" smtClean="0">
              <a:solidFill>
                <a:srgbClr val="002060"/>
              </a:solidFill>
            </a:rPr>
            <a:t>Data and </a:t>
          </a:r>
          <a:r>
            <a:rPr lang="fr-BE" sz="2700" b="1" kern="1200" dirty="0" err="1" smtClean="0">
              <a:solidFill>
                <a:srgbClr val="002060"/>
              </a:solidFill>
            </a:rPr>
            <a:t>computing</a:t>
          </a:r>
          <a:r>
            <a:rPr lang="fr-BE" sz="2700" b="1" kern="1200" dirty="0" smtClean="0">
              <a:solidFill>
                <a:srgbClr val="002060"/>
              </a:solidFill>
            </a:rPr>
            <a:t> intensive science</a:t>
          </a:r>
          <a:endParaRPr lang="en-GB" sz="2700" b="1" kern="1200" dirty="0">
            <a:solidFill>
              <a:srgbClr val="002060"/>
            </a:solidFill>
          </a:endParaRPr>
        </a:p>
      </dsp:txBody>
      <dsp:txXfrm>
        <a:off x="3147724" y="382706"/>
        <a:ext cx="2861567" cy="1716940"/>
      </dsp:txXfrm>
    </dsp:sp>
    <dsp:sp modelId="{36127F24-5FD4-4E7D-8A11-60FE445D08AA}">
      <dsp:nvSpPr>
        <dsp:cNvPr id="0" name=""/>
        <dsp:cNvSpPr/>
      </dsp:nvSpPr>
      <dsp:spPr>
        <a:xfrm>
          <a:off x="6295449" y="382706"/>
          <a:ext cx="2861567" cy="1716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b="1" kern="1200" dirty="0" err="1" smtClean="0">
              <a:solidFill>
                <a:srgbClr val="002060"/>
              </a:solidFill>
            </a:rPr>
            <a:t>Research</a:t>
          </a:r>
          <a:r>
            <a:rPr lang="fr-BE" sz="2700" b="1" kern="1200" dirty="0" smtClean="0">
              <a:solidFill>
                <a:srgbClr val="002060"/>
              </a:solidFill>
            </a:rPr>
            <a:t> and </a:t>
          </a:r>
          <a:r>
            <a:rPr lang="fr-BE" sz="2700" b="1" kern="1200" dirty="0" err="1" smtClean="0">
              <a:solidFill>
                <a:srgbClr val="002060"/>
              </a:solidFill>
            </a:rPr>
            <a:t>education</a:t>
          </a:r>
          <a:r>
            <a:rPr lang="fr-BE" sz="2700" b="1" kern="1200" dirty="0" smtClean="0">
              <a:solidFill>
                <a:srgbClr val="002060"/>
              </a:solidFill>
            </a:rPr>
            <a:t> networking</a:t>
          </a:r>
          <a:endParaRPr lang="en-GB" sz="2700" b="1" kern="1200" dirty="0">
            <a:solidFill>
              <a:srgbClr val="002060"/>
            </a:solidFill>
          </a:endParaRPr>
        </a:p>
      </dsp:txBody>
      <dsp:txXfrm>
        <a:off x="6295449" y="382706"/>
        <a:ext cx="2861567" cy="1716940"/>
      </dsp:txXfrm>
    </dsp:sp>
    <dsp:sp modelId="{2BECF824-82E7-4805-B356-737AACB18054}">
      <dsp:nvSpPr>
        <dsp:cNvPr id="0" name=""/>
        <dsp:cNvSpPr/>
      </dsp:nvSpPr>
      <dsp:spPr>
        <a:xfrm>
          <a:off x="1573862" y="2385804"/>
          <a:ext cx="2861567" cy="1716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b="1" kern="1200" dirty="0" smtClean="0">
              <a:solidFill>
                <a:srgbClr val="002060"/>
              </a:solidFill>
            </a:rPr>
            <a:t>High performance </a:t>
          </a:r>
          <a:r>
            <a:rPr lang="fr-BE" sz="2700" b="1" kern="1200" dirty="0" err="1" smtClean="0">
              <a:solidFill>
                <a:srgbClr val="002060"/>
              </a:solidFill>
            </a:rPr>
            <a:t>computing</a:t>
          </a:r>
          <a:endParaRPr lang="en-GB" sz="2700" b="1" kern="1200" dirty="0">
            <a:solidFill>
              <a:srgbClr val="002060"/>
            </a:solidFill>
          </a:endParaRPr>
        </a:p>
      </dsp:txBody>
      <dsp:txXfrm>
        <a:off x="1573862" y="2385804"/>
        <a:ext cx="2861567" cy="1716940"/>
      </dsp:txXfrm>
    </dsp:sp>
    <dsp:sp modelId="{B8C4DA8C-C9B9-4F09-9F1B-63EB29854DCE}">
      <dsp:nvSpPr>
        <dsp:cNvPr id="0" name=""/>
        <dsp:cNvSpPr/>
      </dsp:nvSpPr>
      <dsp:spPr>
        <a:xfrm>
          <a:off x="4721586" y="2385804"/>
          <a:ext cx="2861567" cy="17169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700" b="1" kern="1200" dirty="0" err="1" smtClean="0">
              <a:solidFill>
                <a:srgbClr val="002060"/>
              </a:solidFill>
            </a:rPr>
            <a:t>Big</a:t>
          </a:r>
          <a:r>
            <a:rPr lang="fr-BE" sz="2700" b="1" kern="1200" dirty="0" smtClean="0">
              <a:solidFill>
                <a:srgbClr val="002060"/>
              </a:solidFill>
            </a:rPr>
            <a:t> data innovation</a:t>
          </a:r>
          <a:endParaRPr lang="en-GB" sz="2700" b="1" kern="1200" dirty="0">
            <a:solidFill>
              <a:srgbClr val="002060"/>
            </a:solidFill>
          </a:endParaRPr>
        </a:p>
      </dsp:txBody>
      <dsp:txXfrm>
        <a:off x="4721586" y="2385804"/>
        <a:ext cx="2861567" cy="17169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3276837" y="-829666"/>
          <a:ext cx="1050702" cy="29766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smtClean="0"/>
            <a:t>Web service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Heavy</a:t>
          </a:r>
          <a:r>
            <a:rPr lang="it-IT" sz="1400" b="1" kern="1200" noProof="0" dirty="0" smtClean="0"/>
            <a:t> </a:t>
          </a:r>
          <a:r>
            <a:rPr lang="it-IT" sz="1400" b="1" kern="1200" noProof="0" dirty="0" err="1" smtClean="0"/>
            <a:t>computation</a:t>
          </a:r>
          <a:r>
            <a:rPr lang="it-IT" sz="1400" b="1" kern="1200" noProof="0" dirty="0" smtClean="0"/>
            <a:t> and large </a:t>
          </a:r>
          <a:r>
            <a:rPr lang="it-IT" sz="1400" b="1" kern="1200" noProof="0" dirty="0" err="1" smtClean="0"/>
            <a:t>memory</a:t>
          </a:r>
          <a:endParaRPr lang="en-GB" sz="1400" b="1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noProof="0" dirty="0" err="1" smtClean="0"/>
            <a:t>Manage</a:t>
          </a:r>
          <a:r>
            <a:rPr lang="it-IT" sz="1400" b="1" kern="1200" noProof="0" dirty="0" smtClean="0"/>
            <a:t> large </a:t>
          </a:r>
          <a:r>
            <a:rPr lang="it-IT" sz="1400" b="1" kern="1200" noProof="0" dirty="0" err="1" smtClean="0"/>
            <a:t>datasets</a:t>
          </a:r>
          <a:endParaRPr lang="en-GB" sz="1400" b="1" kern="1200" noProof="0" dirty="0"/>
        </a:p>
      </dsp:txBody>
      <dsp:txXfrm rot="-5400000">
        <a:off x="2313843" y="184619"/>
        <a:ext cx="2925400" cy="948120"/>
      </dsp:txXfrm>
    </dsp:sp>
    <dsp:sp modelId="{485EE53E-2622-7D42-A4C9-D7F305E1EF21}">
      <dsp:nvSpPr>
        <dsp:cNvPr id="0" name=""/>
        <dsp:cNvSpPr/>
      </dsp:nvSpPr>
      <dsp:spPr>
        <a:xfrm>
          <a:off x="1361" y="0"/>
          <a:ext cx="2312481" cy="1313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65475" y="64114"/>
        <a:ext cx="2184253" cy="1185150"/>
      </dsp:txXfrm>
    </dsp:sp>
    <dsp:sp modelId="{B6F6B977-D3DD-B441-B4B6-9DA3723DEE4E}">
      <dsp:nvSpPr>
        <dsp:cNvPr id="0" name=""/>
        <dsp:cNvSpPr/>
      </dsp:nvSpPr>
      <dsp:spPr>
        <a:xfrm rot="5400000">
          <a:off x="3276837" y="549381"/>
          <a:ext cx="1050702" cy="29766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2313843" y="1563667"/>
        <a:ext cx="2925400" cy="948120"/>
      </dsp:txXfrm>
    </dsp:sp>
    <dsp:sp modelId="{DBBB9663-FCED-C74C-9916-8B06EA51FFFE}">
      <dsp:nvSpPr>
        <dsp:cNvPr id="0" name=""/>
        <dsp:cNvSpPr/>
      </dsp:nvSpPr>
      <dsp:spPr>
        <a:xfrm>
          <a:off x="1361" y="1381037"/>
          <a:ext cx="2312481" cy="1313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65475" y="1445151"/>
        <a:ext cx="2184253" cy="1185150"/>
      </dsp:txXfrm>
    </dsp:sp>
    <dsp:sp modelId="{459ED9AC-3365-4D47-AB35-0C201C7CA26F}">
      <dsp:nvSpPr>
        <dsp:cNvPr id="0" name=""/>
        <dsp:cNvSpPr/>
      </dsp:nvSpPr>
      <dsp:spPr>
        <a:xfrm>
          <a:off x="1361" y="2760085"/>
          <a:ext cx="2312484" cy="1313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65475" y="2824199"/>
        <a:ext cx="2184256" cy="1185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30/11/16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30/11/16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8325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33750" y="568325"/>
            <a:ext cx="4000500" cy="2838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5338" y="568325"/>
            <a:ext cx="3997325" cy="2836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Positioning EGI on the e-infrastructure</a:t>
            </a:r>
            <a:r>
              <a:rPr lang="en-US" baseline="0" dirty="0" smtClean="0"/>
              <a:t> landscape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7201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965" indent="0">
              <a:buNone/>
              <a:defRPr sz="2300" b="1"/>
            </a:lvl2pPr>
            <a:lvl3pPr marL="1041931" indent="0">
              <a:buNone/>
              <a:defRPr sz="2100" b="1"/>
            </a:lvl3pPr>
            <a:lvl4pPr marL="1562895" indent="0">
              <a:buNone/>
              <a:defRPr sz="1800" b="1"/>
            </a:lvl4pPr>
            <a:lvl5pPr marL="2083860" indent="0">
              <a:buNone/>
              <a:defRPr sz="1800" b="1"/>
            </a:lvl5pPr>
            <a:lvl6pPr marL="2604827" indent="0">
              <a:buNone/>
              <a:defRPr sz="1800" b="1"/>
            </a:lvl6pPr>
            <a:lvl7pPr marL="3125792" indent="0">
              <a:buNone/>
              <a:defRPr sz="1800" b="1"/>
            </a:lvl7pPr>
            <a:lvl8pPr marL="3646756" indent="0">
              <a:buNone/>
              <a:defRPr sz="1800" b="1"/>
            </a:lvl8pPr>
            <a:lvl9pPr marL="416772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1" y="2400419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8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965" indent="0">
              <a:buNone/>
              <a:defRPr sz="2300" b="1"/>
            </a:lvl2pPr>
            <a:lvl3pPr marL="1041931" indent="0">
              <a:buNone/>
              <a:defRPr sz="2100" b="1"/>
            </a:lvl3pPr>
            <a:lvl4pPr marL="1562895" indent="0">
              <a:buNone/>
              <a:defRPr sz="1800" b="1"/>
            </a:lvl4pPr>
            <a:lvl5pPr marL="2083860" indent="0">
              <a:buNone/>
              <a:defRPr sz="1800" b="1"/>
            </a:lvl5pPr>
            <a:lvl6pPr marL="2604827" indent="0">
              <a:buNone/>
              <a:defRPr sz="1800" b="1"/>
            </a:lvl6pPr>
            <a:lvl7pPr marL="3125792" indent="0">
              <a:buNone/>
              <a:defRPr sz="1800" b="1"/>
            </a:lvl7pPr>
            <a:lvl8pPr marL="3646756" indent="0">
              <a:buNone/>
              <a:defRPr sz="1800" b="1"/>
            </a:lvl8pPr>
            <a:lvl9pPr marL="416772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8" y="2400419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77E8D-F111-4361-B67D-5323163BE6F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0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01EAB-ED20-4D3A-8249-6A50B5600C8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850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74E1E-631F-49B3-AD56-08CEF82FADF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4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2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2" y="1583927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0965" indent="0">
              <a:buNone/>
              <a:defRPr sz="1400"/>
            </a:lvl2pPr>
            <a:lvl3pPr marL="1041931" indent="0">
              <a:buNone/>
              <a:defRPr sz="1100"/>
            </a:lvl3pPr>
            <a:lvl4pPr marL="1562895" indent="0">
              <a:buNone/>
              <a:defRPr sz="1000"/>
            </a:lvl4pPr>
            <a:lvl5pPr marL="2083860" indent="0">
              <a:buNone/>
              <a:defRPr sz="1000"/>
            </a:lvl5pPr>
            <a:lvl6pPr marL="2604827" indent="0">
              <a:buNone/>
              <a:defRPr sz="1000"/>
            </a:lvl6pPr>
            <a:lvl7pPr marL="3125792" indent="0">
              <a:buNone/>
              <a:defRPr sz="1000"/>
            </a:lvl7pPr>
            <a:lvl8pPr marL="3646756" indent="0">
              <a:buNone/>
              <a:defRPr sz="1000"/>
            </a:lvl8pPr>
            <a:lvl9pPr marL="416772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75668-DA95-429F-9426-B475B54FB0C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25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1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0965" indent="0">
              <a:buNone/>
              <a:defRPr sz="3200"/>
            </a:lvl2pPr>
            <a:lvl3pPr marL="1041931" indent="0">
              <a:buNone/>
              <a:defRPr sz="2700"/>
            </a:lvl3pPr>
            <a:lvl4pPr marL="1562895" indent="0">
              <a:buNone/>
              <a:defRPr sz="2300"/>
            </a:lvl4pPr>
            <a:lvl5pPr marL="2083860" indent="0">
              <a:buNone/>
              <a:defRPr sz="2300"/>
            </a:lvl5pPr>
            <a:lvl6pPr marL="2604827" indent="0">
              <a:buNone/>
              <a:defRPr sz="2300"/>
            </a:lvl6pPr>
            <a:lvl7pPr marL="3125792" indent="0">
              <a:buNone/>
              <a:defRPr sz="2300"/>
            </a:lvl7pPr>
            <a:lvl8pPr marL="3646756" indent="0">
              <a:buNone/>
              <a:defRPr sz="2300"/>
            </a:lvl8pPr>
            <a:lvl9pPr marL="4167722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2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0965" indent="0">
              <a:buNone/>
              <a:defRPr sz="1400"/>
            </a:lvl2pPr>
            <a:lvl3pPr marL="1041931" indent="0">
              <a:buNone/>
              <a:defRPr sz="1100"/>
            </a:lvl3pPr>
            <a:lvl4pPr marL="1562895" indent="0">
              <a:buNone/>
              <a:defRPr sz="1000"/>
            </a:lvl4pPr>
            <a:lvl5pPr marL="2083860" indent="0">
              <a:buNone/>
              <a:defRPr sz="1000"/>
            </a:lvl5pPr>
            <a:lvl6pPr marL="2604827" indent="0">
              <a:buNone/>
              <a:defRPr sz="1000"/>
            </a:lvl6pPr>
            <a:lvl7pPr marL="3125792" indent="0">
              <a:buNone/>
              <a:defRPr sz="1000"/>
            </a:lvl7pPr>
            <a:lvl8pPr marL="3646756" indent="0">
              <a:buNone/>
              <a:defRPr sz="1000"/>
            </a:lvl8pPr>
            <a:lvl9pPr marL="416772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E3C98-EB3D-4A79-8533-CC45BA5E769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56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B17E5-EB83-482F-9B79-0BFD212ACFB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91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4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1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C6E12-2206-4E82-B14A-6D93612091C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49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3"/>
            <a:ext cx="8568952" cy="938265"/>
          </a:xfrm>
          <a:prstGeom prst="rect">
            <a:avLst/>
          </a:prstGeom>
        </p:spPr>
        <p:txBody>
          <a:bodyPr lIns="104205" tIns="52103" rIns="104205" bIns="52103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14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1082818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192" tIns="52097" rIns="104192" bIns="52097" anchor="ctr"/>
          <a:lstStyle/>
          <a:p>
            <a:pPr algn="ctr" defTabSz="52096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6" y="285599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3"/>
            <a:ext cx="5880364" cy="872561"/>
          </a:xfrm>
        </p:spPr>
        <p:txBody>
          <a:bodyPr/>
          <a:lstStyle>
            <a:lvl1pPr marL="3617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4" y="4101737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631984F-64CE-4D9E-AC3D-EA30DF1C1AF9}" type="slidenum">
              <a:rPr lang="en-GB" altLang="en-US">
                <a:solidFill>
                  <a:srgbClr val="FFFFFF"/>
                </a:solidFill>
                <a:latin typeface="Verdana"/>
              </a:rPr>
              <a:pPr/>
              <a:t>‹#›</a:t>
            </a:fld>
            <a:endParaRPr lang="en-GB" altLang="en-US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1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192" tIns="52097" rIns="104192" bIns="52097" anchor="ctr"/>
          <a:lstStyle/>
          <a:p>
            <a:pPr algn="ctr" defTabSz="52096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E7FE7-B9E7-4C65-ACA2-CD0808F4661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8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4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0965" indent="0">
              <a:buNone/>
              <a:defRPr sz="2100"/>
            </a:lvl2pPr>
            <a:lvl3pPr marL="1041931" indent="0">
              <a:buNone/>
              <a:defRPr sz="1800"/>
            </a:lvl3pPr>
            <a:lvl4pPr marL="1562895" indent="0">
              <a:buNone/>
              <a:defRPr sz="1600"/>
            </a:lvl4pPr>
            <a:lvl5pPr marL="2083860" indent="0">
              <a:buNone/>
              <a:defRPr sz="1600"/>
            </a:lvl5pPr>
            <a:lvl6pPr marL="2604827" indent="0">
              <a:buNone/>
              <a:defRPr sz="1600"/>
            </a:lvl6pPr>
            <a:lvl7pPr marL="3125792" indent="0">
              <a:buNone/>
              <a:defRPr sz="1600"/>
            </a:lvl7pPr>
            <a:lvl8pPr marL="3646756" indent="0">
              <a:buNone/>
              <a:defRPr sz="1600"/>
            </a:lvl8pPr>
            <a:lvl9pPr marL="4167722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DFE22-C8FE-4E18-9AC3-1B9AF8D5996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8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5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5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619B6-88CC-4FA9-96BB-D3952373A3D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77" r:id="rId5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192" tIns="52097" rIns="104192" bIns="520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5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9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900" y="6892879"/>
            <a:ext cx="3378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45400" y="6892879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107DF9-51F7-4C3D-B48B-492B5E6A2692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192" tIns="52097" rIns="104192" bIns="52097" anchor="ctr"/>
          <a:lstStyle/>
          <a:p>
            <a:pPr algn="ctr" defTabSz="52096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6" y="7350186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192" tIns="52097" rIns="104192" bIns="52097" anchor="ctr"/>
          <a:lstStyle/>
          <a:p>
            <a:pPr algn="ctr" defTabSz="52096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6" y="285599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marL="40881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1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1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1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1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778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74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709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673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24" indent="-390724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569" indent="-325603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414" indent="-26048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378" indent="-26048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343" indent="-26048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309" indent="-26048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274" indent="-26048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238" indent="-26048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205" indent="-26048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965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931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895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3860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4827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5792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6756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7722" algn="l" defTabSz="10419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haddock/" TargetMode="External"/><Relationship Id="rId4" Type="http://schemas.openxmlformats.org/officeDocument/2006/relationships/hyperlink" Target="http://chipster.csc.fi/index.shtml" TargetMode="External"/><Relationship Id="rId5" Type="http://schemas.openxmlformats.org/officeDocument/2006/relationships/hyperlink" Target="http://haddock.science.uu.nl/enmr/services/HADDOCK2.2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0.gif"/><Relationship Id="rId12" Type="http://schemas.openxmlformats.org/officeDocument/2006/relationships/image" Target="../media/image8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77.gif"/><Relationship Id="rId9" Type="http://schemas.openxmlformats.org/officeDocument/2006/relationships/image" Target="../media/image78.png"/><Relationship Id="rId10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3.png"/><Relationship Id="rId5" Type="http://schemas.openxmlformats.org/officeDocument/2006/relationships/image" Target="../media/image87.png"/><Relationship Id="rId6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6.png"/><Relationship Id="rId12" Type="http://schemas.openxmlformats.org/officeDocument/2006/relationships/image" Target="../media/image97.png"/><Relationship Id="rId13" Type="http://schemas.openxmlformats.org/officeDocument/2006/relationships/image" Target="../media/image98.png"/><Relationship Id="rId14" Type="http://schemas.openxmlformats.org/officeDocument/2006/relationships/image" Target="../media/image99.png"/><Relationship Id="rId15" Type="http://schemas.openxmlformats.org/officeDocument/2006/relationships/image" Target="../media/image100.png"/><Relationship Id="rId16" Type="http://schemas.openxmlformats.org/officeDocument/2006/relationships/image" Target="../media/image101.png"/><Relationship Id="rId17" Type="http://schemas.openxmlformats.org/officeDocument/2006/relationships/image" Target="../media/image102.png"/><Relationship Id="rId18" Type="http://schemas.openxmlformats.org/officeDocument/2006/relationships/image" Target="../media/image103.png"/><Relationship Id="rId19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8.png"/><Relationship Id="rId4" Type="http://schemas.openxmlformats.org/officeDocument/2006/relationships/image" Target="../media/image89.jpeg"/><Relationship Id="rId5" Type="http://schemas.openxmlformats.org/officeDocument/2006/relationships/image" Target="../media/image90.jpeg"/><Relationship Id="rId6" Type="http://schemas.openxmlformats.org/officeDocument/2006/relationships/image" Target="../media/image91.jpeg"/><Relationship Id="rId7" Type="http://schemas.openxmlformats.org/officeDocument/2006/relationships/image" Target="../media/image92.gif"/><Relationship Id="rId8" Type="http://schemas.openxmlformats.org/officeDocument/2006/relationships/image" Target="../media/image93.jpeg"/><Relationship Id="rId9" Type="http://schemas.openxmlformats.org/officeDocument/2006/relationships/image" Target="../media/image94.jpeg"/><Relationship Id="rId10" Type="http://schemas.openxmlformats.org/officeDocument/2006/relationships/image" Target="../media/image9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2.png"/><Relationship Id="rId5" Type="http://schemas.microsoft.com/office/2007/relationships/hdphoto" Target="../media/hdphoto1.wdp"/><Relationship Id="rId6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5.png"/><Relationship Id="rId3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rations-portal.egi.eu/vo/search" TargetMode="External"/><Relationship Id="rId4" Type="http://schemas.openxmlformats.org/officeDocument/2006/relationships/hyperlink" Target="mailto:support@egi.eu" TargetMode="External"/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iki.egi.eu/wiki/Federated_Cloud_user_support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4.jpg"/><Relationship Id="rId47" Type="http://schemas.openxmlformats.org/officeDocument/2006/relationships/image" Target="../media/image55.jpg"/><Relationship Id="rId48" Type="http://schemas.openxmlformats.org/officeDocument/2006/relationships/image" Target="../media/image56.png"/><Relationship Id="rId20" Type="http://schemas.openxmlformats.org/officeDocument/2006/relationships/image" Target="../media/image28.jpg"/><Relationship Id="rId21" Type="http://schemas.openxmlformats.org/officeDocument/2006/relationships/image" Target="../media/image29.png"/><Relationship Id="rId22" Type="http://schemas.openxmlformats.org/officeDocument/2006/relationships/image" Target="../media/image30.jpg"/><Relationship Id="rId23" Type="http://schemas.openxmlformats.org/officeDocument/2006/relationships/image" Target="../media/image31.png"/><Relationship Id="rId24" Type="http://schemas.openxmlformats.org/officeDocument/2006/relationships/image" Target="../media/image32.jpg"/><Relationship Id="rId25" Type="http://schemas.openxmlformats.org/officeDocument/2006/relationships/image" Target="../media/image33.png"/><Relationship Id="rId26" Type="http://schemas.openxmlformats.org/officeDocument/2006/relationships/image" Target="../media/image34.jpg"/><Relationship Id="rId27" Type="http://schemas.openxmlformats.org/officeDocument/2006/relationships/image" Target="../media/image35.png"/><Relationship Id="rId28" Type="http://schemas.openxmlformats.org/officeDocument/2006/relationships/image" Target="../media/image36.jp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png"/><Relationship Id="rId30" Type="http://schemas.openxmlformats.org/officeDocument/2006/relationships/image" Target="../media/image38.jpg"/><Relationship Id="rId31" Type="http://schemas.openxmlformats.org/officeDocument/2006/relationships/image" Target="../media/image39.png"/><Relationship Id="rId32" Type="http://schemas.openxmlformats.org/officeDocument/2006/relationships/image" Target="../media/image40.png"/><Relationship Id="rId9" Type="http://schemas.openxmlformats.org/officeDocument/2006/relationships/image" Target="../media/image17.png"/><Relationship Id="rId6" Type="http://schemas.openxmlformats.org/officeDocument/2006/relationships/image" Target="../media/image14.jpg"/><Relationship Id="rId7" Type="http://schemas.openxmlformats.org/officeDocument/2006/relationships/image" Target="../media/image15.png"/><Relationship Id="rId8" Type="http://schemas.openxmlformats.org/officeDocument/2006/relationships/image" Target="../media/image16.jpg"/><Relationship Id="rId33" Type="http://schemas.openxmlformats.org/officeDocument/2006/relationships/image" Target="../media/image41.png"/><Relationship Id="rId34" Type="http://schemas.openxmlformats.org/officeDocument/2006/relationships/image" Target="../media/image42.jpg"/><Relationship Id="rId35" Type="http://schemas.openxmlformats.org/officeDocument/2006/relationships/image" Target="../media/image43.png"/><Relationship Id="rId36" Type="http://schemas.openxmlformats.org/officeDocument/2006/relationships/image" Target="../media/image44.jpg"/><Relationship Id="rId10" Type="http://schemas.openxmlformats.org/officeDocument/2006/relationships/image" Target="../media/image18.jpg"/><Relationship Id="rId11" Type="http://schemas.openxmlformats.org/officeDocument/2006/relationships/image" Target="../media/image19.png"/><Relationship Id="rId12" Type="http://schemas.openxmlformats.org/officeDocument/2006/relationships/image" Target="../media/image20.jpg"/><Relationship Id="rId13" Type="http://schemas.openxmlformats.org/officeDocument/2006/relationships/image" Target="../media/image21.png"/><Relationship Id="rId14" Type="http://schemas.openxmlformats.org/officeDocument/2006/relationships/image" Target="../media/image22.jpg"/><Relationship Id="rId15" Type="http://schemas.openxmlformats.org/officeDocument/2006/relationships/image" Target="../media/image23.png"/><Relationship Id="rId16" Type="http://schemas.openxmlformats.org/officeDocument/2006/relationships/image" Target="../media/image24.jpg"/><Relationship Id="rId17" Type="http://schemas.openxmlformats.org/officeDocument/2006/relationships/image" Target="../media/image25.png"/><Relationship Id="rId18" Type="http://schemas.openxmlformats.org/officeDocument/2006/relationships/image" Target="../media/image26.jpg"/><Relationship Id="rId19" Type="http://schemas.openxmlformats.org/officeDocument/2006/relationships/image" Target="../media/image27.png"/><Relationship Id="rId37" Type="http://schemas.openxmlformats.org/officeDocument/2006/relationships/image" Target="../media/image45.png"/><Relationship Id="rId38" Type="http://schemas.openxmlformats.org/officeDocument/2006/relationships/image" Target="../media/image46.png"/><Relationship Id="rId39" Type="http://schemas.openxmlformats.org/officeDocument/2006/relationships/image" Target="../media/image47.png"/><Relationship Id="rId40" Type="http://schemas.openxmlformats.org/officeDocument/2006/relationships/image" Target="../media/image48.jpeg"/><Relationship Id="rId41" Type="http://schemas.openxmlformats.org/officeDocument/2006/relationships/image" Target="../media/image49.png"/><Relationship Id="rId42" Type="http://schemas.openxmlformats.org/officeDocument/2006/relationships/image" Target="../media/image50.jpg"/><Relationship Id="rId43" Type="http://schemas.openxmlformats.org/officeDocument/2006/relationships/image" Target="../media/image51.png"/><Relationship Id="rId44" Type="http://schemas.openxmlformats.org/officeDocument/2006/relationships/image" Target="../media/image52.jpg"/><Relationship Id="rId45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Relationship Id="rId10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 and Giuseppe La </a:t>
            </a:r>
            <a:r>
              <a:rPr lang="en-GB" sz="21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Rocca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Community Support Team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</a:t>
            </a: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Kenet</a:t>
            </a: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Research Infrastructures Workshop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December 2016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xmlns:p14="http://schemas.microsoft.com/office/powerpoint/2010/main" spd="slow" advTm="6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5617186" y="287678"/>
            <a:ext cx="0" cy="910805"/>
          </a:xfrm>
          <a:custGeom>
            <a:avLst/>
            <a:gdLst/>
            <a:ahLst/>
            <a:cxnLst/>
            <a:rect l="l" t="t" r="r" b="b"/>
            <a:pathLst>
              <a:path h="910805">
                <a:moveTo>
                  <a:pt x="0" y="910805"/>
                </a:moveTo>
                <a:lnTo>
                  <a:pt x="0" y="0"/>
                </a:lnTo>
                <a:lnTo>
                  <a:pt x="0" y="910805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29" name="Rounded Rectangle 2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040622" y="579937"/>
            <a:ext cx="9417947" cy="584922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32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Powered by High-Throughput Compute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0" y="2032000"/>
            <a:ext cx="3739716" cy="2895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72099" y="1803401"/>
            <a:ext cx="6395901" cy="5420385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84"/>
              </a:spcBef>
            </a:pPr>
            <a:r>
              <a:rPr lang="en-GB" sz="27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HADDOCK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web portal offering tools for structural biologists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 to model the structure of proteins and other molecules. 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HADDOCK processed + 130,000 submissions from over 7,500 scientists.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4910245"/>
            <a:ext cx="38910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609600" y="142240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5"/>
              </a:rPr>
              <a:t>http://haddock.science.uu.nl/enmr/services/HADDOCK2.2</a:t>
            </a:r>
            <a:r>
              <a:rPr lang="en-US" sz="2000" dirty="0" smtClean="0">
                <a:hlinkClick r:id="rId5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58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117"/>
            <a:ext cx="9144000" cy="1261533"/>
          </a:xfrm>
          <a:noFill/>
          <a:ln>
            <a:noFill/>
          </a:ln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l" defTabSz="521025" eaLnBrk="0" fontAlgn="base" hangingPunct="0">
              <a:spcAft>
                <a:spcPct val="0"/>
              </a:spcAft>
            </a:pPr>
            <a:r>
              <a:rPr lang="en-US" sz="4100" dirty="0" smtClean="0">
                <a:solidFill>
                  <a:srgbClr val="1F497D"/>
                </a:solidFill>
                <a:latin typeface="Calibri" charset="0"/>
                <a:ea typeface="ヒラギノ角ゴ Pro W3" charset="0"/>
                <a:cs typeface="Arial" charset="0"/>
              </a:rPr>
              <a:t>WeNMR0 HADDOCK  </a:t>
            </a:r>
            <a:r>
              <a:rPr lang="en-US" sz="4100" dirty="0">
                <a:solidFill>
                  <a:srgbClr val="1F497D"/>
                </a:solidFill>
                <a:latin typeface="Calibri" charset="0"/>
                <a:ea typeface="ヒラギノ角ゴ Pro W3" charset="0"/>
                <a:cs typeface="Arial" charset="0"/>
              </a:rPr>
              <a:t>relies on EGI resources</a:t>
            </a:r>
            <a:endParaRPr lang="en-US" sz="4100" dirty="0">
              <a:solidFill>
                <a:srgbClr val="1F497D"/>
              </a:solidFill>
              <a:latin typeface="Calibri" charset="0"/>
              <a:ea typeface="ヒラギノ角ゴ Pro W3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808" y="1904020"/>
            <a:ext cx="8509039" cy="4807728"/>
          </a:xfrm>
        </p:spPr>
        <p:txBody>
          <a:bodyPr>
            <a:noAutofit/>
          </a:bodyPr>
          <a:lstStyle/>
          <a:p>
            <a:pPr>
              <a:spcBef>
                <a:spcPts val="456"/>
              </a:spcBef>
              <a:buFont typeface="Wingdings" charset="2"/>
              <a:buChar char="§"/>
            </a:pPr>
            <a:endParaRPr lang="en-US" sz="2300" dirty="0">
              <a:solidFill>
                <a:srgbClr val="1F497D"/>
              </a:solidFill>
              <a:latin typeface="Calibri"/>
              <a:cs typeface="Calibri"/>
            </a:endParaRPr>
          </a:p>
          <a:p>
            <a:pPr lvl="1">
              <a:spcBef>
                <a:spcPts val="456"/>
              </a:spcBef>
              <a:buFont typeface="Wingdings" charset="2"/>
              <a:buChar char="§"/>
            </a:pPr>
            <a:endParaRPr lang="en-US" sz="2100" dirty="0">
              <a:solidFill>
                <a:srgbClr val="1F497D"/>
              </a:solidFill>
              <a:latin typeface="Calibri"/>
              <a:cs typeface="Calibri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51117" y="6113464"/>
            <a:ext cx="8024730" cy="46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2564" tIns="53333" rIns="102564" bIns="53333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ClrTx/>
            </a:pPr>
            <a:r>
              <a:rPr lang="en-US" altLang="it-IT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Verdana" pitchFamily="34" charset="0"/>
                <a:cs typeface="Calibri"/>
              </a:rPr>
              <a:t>World-wide: &gt; 120’000 CPU cores </a:t>
            </a:r>
            <a:r>
              <a:rPr lang="en-US" altLang="it-IT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Verdana" pitchFamily="34" charset="0"/>
                <a:cs typeface="Calibri"/>
              </a:rPr>
              <a:t>from</a:t>
            </a:r>
            <a:r>
              <a:rPr lang="en-US" altLang="it-IT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Verdana" pitchFamily="34" charset="0"/>
                <a:cs typeface="Calibri"/>
              </a:rPr>
              <a:t> 41 sites (EGI &amp; </a:t>
            </a:r>
            <a:r>
              <a:rPr lang="en-US" altLang="it-IT" sz="2300" b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Verdana" pitchFamily="34" charset="0"/>
                <a:cs typeface="Calibri"/>
              </a:rPr>
              <a:t>OSG)</a:t>
            </a:r>
            <a:endParaRPr lang="en-US" altLang="it-IT" sz="23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Verdana" pitchFamily="34" charset="0"/>
              <a:cs typeface="Calibri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4123" y="1740418"/>
            <a:ext cx="7974409" cy="401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071935" y="2641600"/>
            <a:ext cx="1890465" cy="19812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HADDOCK Portal</a:t>
            </a:r>
            <a:endParaRPr lang="en-GB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781800" y="3175000"/>
            <a:ext cx="1800200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EGI Clusters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(CPU and GPU)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886200" y="2794000"/>
            <a:ext cx="2099303" cy="17524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Workload </a:t>
            </a:r>
            <a:r>
              <a:rPr lang="en-GB" sz="2400" dirty="0" smtClean="0">
                <a:solidFill>
                  <a:schemeClr val="tx1"/>
                </a:solidFill>
              </a:rPr>
              <a:t/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 smtClean="0">
                <a:solidFill>
                  <a:schemeClr val="tx1"/>
                </a:solidFill>
              </a:rPr>
              <a:t>manager </a:t>
            </a:r>
            <a:r>
              <a:rPr lang="en-GB" dirty="0" smtClean="0">
                <a:solidFill>
                  <a:schemeClr val="tx1"/>
                </a:solidFill>
              </a:rPr>
              <a:t>(DIRAC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867400" y="3327400"/>
            <a:ext cx="838200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05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</a:t>
            </a:r>
            <a:r>
              <a:rPr lang="en-GB" sz="32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Catalogue</a:t>
            </a:r>
            <a:endParaRPr lang="en-GB" sz="32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073" y="780157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272342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188456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1184" y="24781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71456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74366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8514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346201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1955892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25654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702993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94200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5003800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54377" y="2729468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245326" y="198735"/>
            <a:ext cx="3498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Developments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70916" y="3781623"/>
            <a:ext cx="2049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E46C0A"/>
                </a:solidFill>
              </a:rPr>
              <a:t>Federated Data Manager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5938" y="4952424"/>
            <a:ext cx="1714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E46C0A"/>
                </a:solidFill>
              </a:rPr>
              <a:t>Content Distribution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162800" y="4394200"/>
            <a:ext cx="843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DataHub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0" y="4013200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Share, discover, and process data federated </a:t>
            </a:r>
            <a:r>
              <a:rPr lang="en-US" sz="1200" dirty="0" smtClean="0">
                <a:solidFill>
                  <a:srgbClr val="E46C0A"/>
                </a:solidFill>
              </a:rPr>
              <a:t/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from </a:t>
            </a:r>
            <a:r>
              <a:rPr lang="en-US" sz="1200" dirty="0">
                <a:solidFill>
                  <a:srgbClr val="E46C0A"/>
                </a:solidFill>
              </a:rPr>
              <a:t>different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2138" y="51840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Deliver data in the most efficient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2138" y="46506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Access key scientific datasets </a:t>
            </a:r>
            <a:r>
              <a:rPr lang="en-US" sz="1200" dirty="0" err="1">
                <a:solidFill>
                  <a:srgbClr val="E46C0A"/>
                </a:solidFill>
              </a:rPr>
              <a:t>scalably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010400" y="3403600"/>
            <a:ext cx="3276600" cy="1600200"/>
          </a:xfrm>
          <a:prstGeom prst="roundRect">
            <a:avLst/>
          </a:prstGeom>
          <a:noFill/>
          <a:ln w="38100" cmpd="sng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Talk &amp; Demo 1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600200" y="1117600"/>
            <a:ext cx="6248400" cy="838200"/>
          </a:xfrm>
          <a:prstGeom prst="roundRect">
            <a:avLst/>
          </a:prstGeom>
          <a:noFill/>
          <a:ln w="38100" cmpd="sng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Talk &amp; Demo 2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6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0" y="1638242"/>
            <a:ext cx="10668000" cy="95841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GB" sz="3200" dirty="0"/>
              <a:t>E-Infrastructure services enable the Open Science Vision</a:t>
            </a:r>
            <a:endParaRPr lang="en-GB" sz="3200" dirty="0">
              <a:solidFill>
                <a:schemeClr val="accent3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67078577"/>
              </p:ext>
            </p:extLst>
          </p:nvPr>
        </p:nvGraphicFramePr>
        <p:xfrm>
          <a:off x="797496" y="2830894"/>
          <a:ext cx="9157017" cy="4485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utoShape 2" descr="Image result for egi logo"/>
          <p:cNvSpPr>
            <a:spLocks noChangeAspect="1" noChangeArrowheads="1"/>
          </p:cNvSpPr>
          <p:nvPr/>
        </p:nvSpPr>
        <p:spPr bwMode="auto">
          <a:xfrm>
            <a:off x="181504" y="-159444"/>
            <a:ext cx="355600" cy="33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" name="AutoShape 4" descr="Image result for egi logo"/>
          <p:cNvSpPr>
            <a:spLocks noChangeAspect="1" noChangeArrowheads="1"/>
          </p:cNvSpPr>
          <p:nvPr/>
        </p:nvSpPr>
        <p:spPr bwMode="auto">
          <a:xfrm>
            <a:off x="359304" y="8762"/>
            <a:ext cx="355600" cy="33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192" tIns="52097" rIns="104192" bIns="52097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8" name="Picture 6" descr="EGI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901" y="4181979"/>
            <a:ext cx="739660" cy="77447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Picture 6" descr="EGI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927" y="3410372"/>
            <a:ext cx="1344149" cy="140741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Picture 6" descr="EGI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88" y="5692901"/>
            <a:ext cx="454571" cy="475964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1" name="Picture 6" descr="EGI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480" y="5612536"/>
            <a:ext cx="739660" cy="77447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2" name="Picture 2" descr="Hom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78" y="5672994"/>
            <a:ext cx="1237784" cy="714014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3" name="Picture 2" descr="Hom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674" y="3307747"/>
            <a:ext cx="1237784" cy="714014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26" name="Picture 2" descr="Gean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271" y="3654113"/>
            <a:ext cx="1669792" cy="6868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8" name="Picture 4" descr="http://www.bsc.es/sites/default/files/public/mare_nostrum/prace-logo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01" y="5499277"/>
            <a:ext cx="1428159" cy="92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enAIRE logo imag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39" y="3570968"/>
            <a:ext cx="1516545" cy="10083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/>
          <p:cNvSpPr txBox="1"/>
          <p:nvPr/>
        </p:nvSpPr>
        <p:spPr>
          <a:xfrm>
            <a:off x="152400" y="7289800"/>
            <a:ext cx="3152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Courtesy of the European Commission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0697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00335"/>
            <a:ext cx="10458569" cy="716292"/>
          </a:xfrm>
        </p:spPr>
        <p:txBody>
          <a:bodyPr/>
          <a:lstStyle/>
          <a:p>
            <a:r>
              <a:rPr lang="fr-BE" dirty="0" smtClean="0"/>
              <a:t>The </a:t>
            </a:r>
            <a:r>
              <a:rPr lang="fr-BE" sz="3200" dirty="0"/>
              <a:t>European Cloud Initiative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459" y="2274565"/>
            <a:ext cx="9601200" cy="4927481"/>
          </a:xfrm>
        </p:spPr>
        <p:txBody>
          <a:bodyPr/>
          <a:lstStyle/>
          <a:p>
            <a:pPr>
              <a:buClr>
                <a:srgbClr val="2D5EC1"/>
              </a:buClr>
            </a:pPr>
            <a:r>
              <a:rPr lang="fr-BE" sz="2300" dirty="0"/>
              <a:t>European Open Science Cloud (EOSC)</a:t>
            </a:r>
          </a:p>
          <a:p>
            <a:pPr lvl="1">
              <a:buClr>
                <a:srgbClr val="2D5EC1"/>
              </a:buClr>
            </a:pPr>
            <a:r>
              <a:rPr lang="fr-BE" sz="2100" dirty="0" err="1"/>
              <a:t>Integration</a:t>
            </a:r>
            <a:r>
              <a:rPr lang="fr-BE" sz="2100" dirty="0"/>
              <a:t> and consolidation of e-infrastructures</a:t>
            </a:r>
          </a:p>
          <a:p>
            <a:pPr lvl="1">
              <a:buClr>
                <a:srgbClr val="2D5EC1"/>
              </a:buClr>
            </a:pPr>
            <a:r>
              <a:rPr lang="fr-BE" sz="2100" dirty="0" err="1"/>
              <a:t>Federation</a:t>
            </a:r>
            <a:r>
              <a:rPr lang="fr-BE" sz="2100" dirty="0"/>
              <a:t> of </a:t>
            </a:r>
            <a:r>
              <a:rPr lang="fr-BE" sz="2100" dirty="0" err="1"/>
              <a:t>existing</a:t>
            </a:r>
            <a:r>
              <a:rPr lang="fr-BE" sz="2100" dirty="0"/>
              <a:t> </a:t>
            </a:r>
            <a:r>
              <a:rPr lang="fr-BE" sz="2100" dirty="0" err="1"/>
              <a:t>research</a:t>
            </a:r>
            <a:r>
              <a:rPr lang="fr-BE" sz="2100" dirty="0"/>
              <a:t> infrastructures and </a:t>
            </a:r>
            <a:r>
              <a:rPr lang="fr-BE" sz="2100" dirty="0" err="1"/>
              <a:t>scientific</a:t>
            </a:r>
            <a:r>
              <a:rPr lang="fr-BE" sz="2100" dirty="0"/>
              <a:t> </a:t>
            </a:r>
            <a:r>
              <a:rPr lang="fr-BE" sz="2100" dirty="0" err="1"/>
              <a:t>clouds</a:t>
            </a:r>
            <a:endParaRPr lang="fr-BE" sz="2100" dirty="0"/>
          </a:p>
          <a:p>
            <a:pPr lvl="1">
              <a:buClr>
                <a:srgbClr val="2D5EC1"/>
              </a:buClr>
            </a:pPr>
            <a:r>
              <a:rPr lang="fr-BE" sz="2100" dirty="0" err="1"/>
              <a:t>Development</a:t>
            </a:r>
            <a:r>
              <a:rPr lang="fr-BE" sz="2100" dirty="0"/>
              <a:t> of </a:t>
            </a:r>
            <a:r>
              <a:rPr lang="fr-BE" sz="2100" dirty="0" err="1"/>
              <a:t>cloud-based</a:t>
            </a:r>
            <a:r>
              <a:rPr lang="fr-BE" sz="2100" dirty="0"/>
              <a:t> services for Open Science</a:t>
            </a:r>
          </a:p>
          <a:p>
            <a:pPr lvl="1">
              <a:buClr>
                <a:srgbClr val="2D5EC1"/>
              </a:buClr>
            </a:pPr>
            <a:r>
              <a:rPr lang="fr-BE" sz="2100" dirty="0" err="1"/>
              <a:t>Connection</a:t>
            </a:r>
            <a:r>
              <a:rPr lang="fr-BE" sz="2100" dirty="0"/>
              <a:t> of </a:t>
            </a:r>
            <a:r>
              <a:rPr lang="fr-BE" sz="2100" dirty="0" err="1"/>
              <a:t>ESFRIs</a:t>
            </a:r>
            <a:r>
              <a:rPr lang="fr-BE" sz="2100" dirty="0"/>
              <a:t> to the EOSC</a:t>
            </a:r>
          </a:p>
          <a:p>
            <a:pPr>
              <a:buClr>
                <a:srgbClr val="2D5EC1"/>
              </a:buClr>
            </a:pPr>
            <a:endParaRPr lang="fr-BE" sz="2300" dirty="0"/>
          </a:p>
          <a:p>
            <a:pPr>
              <a:buClr>
                <a:srgbClr val="2D5EC1"/>
              </a:buClr>
            </a:pPr>
            <a:r>
              <a:rPr lang="fr-BE" sz="2300" dirty="0"/>
              <a:t>European Data Infrastructure (EDI)</a:t>
            </a:r>
          </a:p>
          <a:p>
            <a:pPr lvl="1">
              <a:buClr>
                <a:srgbClr val="2D5EC1"/>
              </a:buClr>
            </a:pPr>
            <a:r>
              <a:rPr lang="fr-BE" sz="2100" dirty="0" err="1"/>
              <a:t>Development</a:t>
            </a:r>
            <a:r>
              <a:rPr lang="fr-BE" sz="2100" dirty="0"/>
              <a:t> and </a:t>
            </a:r>
            <a:r>
              <a:rPr lang="fr-BE" sz="2100" dirty="0" err="1"/>
              <a:t>deployment</a:t>
            </a:r>
            <a:r>
              <a:rPr lang="fr-BE" sz="2100" dirty="0"/>
              <a:t> of large-</a:t>
            </a:r>
            <a:r>
              <a:rPr lang="fr-BE" sz="2100" dirty="0" err="1"/>
              <a:t>scale</a:t>
            </a:r>
            <a:r>
              <a:rPr lang="fr-BE" sz="2100" dirty="0"/>
              <a:t> European HPC, data and network infrastructure</a:t>
            </a:r>
          </a:p>
          <a:p>
            <a:pPr>
              <a:buClr>
                <a:srgbClr val="2D5EC1"/>
              </a:buClr>
            </a:pPr>
            <a:endParaRPr lang="fr-BE" sz="2300" dirty="0"/>
          </a:p>
          <a:p>
            <a:pPr>
              <a:buClr>
                <a:srgbClr val="2D5EC1"/>
              </a:buClr>
            </a:pPr>
            <a:r>
              <a:rPr lang="fr-BE" sz="2300" dirty="0" err="1"/>
              <a:t>Widening</a:t>
            </a:r>
            <a:r>
              <a:rPr lang="fr-BE" sz="2300" dirty="0"/>
              <a:t> </a:t>
            </a:r>
            <a:r>
              <a:rPr lang="fr-BE" sz="2300" dirty="0" err="1"/>
              <a:t>access</a:t>
            </a:r>
            <a:endParaRPr lang="fr-BE" sz="2300" dirty="0"/>
          </a:p>
          <a:p>
            <a:pPr lvl="1">
              <a:buClr>
                <a:srgbClr val="2D5EC1"/>
              </a:buClr>
            </a:pPr>
            <a:r>
              <a:rPr lang="fr-BE" sz="2100" dirty="0" err="1"/>
              <a:t>SMEs</a:t>
            </a:r>
            <a:r>
              <a:rPr lang="fr-BE" sz="2100" dirty="0"/>
              <a:t>, </a:t>
            </a:r>
            <a:r>
              <a:rPr lang="fr-BE" sz="2100" dirty="0" err="1"/>
              <a:t>Industry</a:t>
            </a:r>
            <a:r>
              <a:rPr lang="fr-BE" sz="2100" dirty="0"/>
              <a:t> </a:t>
            </a:r>
            <a:r>
              <a:rPr lang="fr-BE" sz="2100" dirty="0" err="1"/>
              <a:t>at</a:t>
            </a:r>
            <a:r>
              <a:rPr lang="fr-BE" sz="2100" dirty="0"/>
              <a:t> large, </a:t>
            </a:r>
            <a:r>
              <a:rPr lang="fr-BE" sz="2100" dirty="0" err="1"/>
              <a:t>Government</a:t>
            </a:r>
            <a:endParaRPr lang="en-GB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E7FE7-B9E7-4C65-ACA2-CD0808F46617}" type="slidenum">
              <a:rPr lang="en-GB" altLang="en-US" smtClean="0">
                <a:solidFill>
                  <a:srgbClr val="000000"/>
                </a:solidFill>
              </a:rPr>
              <a:pPr/>
              <a:t>14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7289800"/>
            <a:ext cx="3152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Courtesy of the European Commission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570655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OneData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Talk and demo by Giuseppe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29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Federated Cloud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Talk (Gergely)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40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56739" y="5382387"/>
            <a:ext cx="3065092" cy="8261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</a:t>
            </a:r>
            <a:r>
              <a:rPr lang="en-US" dirty="0" smtClean="0"/>
              <a:t>- </a:t>
            </a:r>
            <a:r>
              <a:rPr lang="en-US" dirty="0" smtClean="0"/>
              <a:t>Key terms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19454" y="1358398"/>
            <a:ext cx="10081120" cy="3735348"/>
          </a:xfrm>
        </p:spPr>
        <p:txBody>
          <a:bodyPr/>
          <a:lstStyle/>
          <a:p>
            <a:r>
              <a:rPr lang="en-US" dirty="0" smtClean="0"/>
              <a:t>Services and solutions delivered and consumed in real time over the Internet</a:t>
            </a:r>
          </a:p>
          <a:p>
            <a:r>
              <a:rPr lang="en-US" dirty="0" smtClean="0"/>
              <a:t>(Some of the) benefits</a:t>
            </a:r>
          </a:p>
          <a:p>
            <a:pPr lvl="1"/>
            <a:r>
              <a:rPr lang="en-US" sz="2300" dirty="0" err="1"/>
              <a:t>Virtualisation</a:t>
            </a:r>
            <a:r>
              <a:rPr lang="en-US" sz="2300" dirty="0"/>
              <a:t> – Platform-independence; Self-servicing</a:t>
            </a:r>
          </a:p>
          <a:p>
            <a:pPr lvl="1"/>
            <a:r>
              <a:rPr lang="en-US" sz="2300" dirty="0"/>
              <a:t>Scalability – ‘Pay-as-you-go’; Multi-tenant allocation</a:t>
            </a:r>
          </a:p>
          <a:p>
            <a:pPr lvl="1"/>
            <a:r>
              <a:rPr lang="en-US" sz="2300" dirty="0"/>
              <a:t>Predictability – Versioning of VMs and </a:t>
            </a:r>
            <a:r>
              <a:rPr lang="en-US" sz="2300" dirty="0" err="1"/>
              <a:t>contextualisation</a:t>
            </a:r>
            <a:r>
              <a:rPr lang="en-US" sz="2300" dirty="0"/>
              <a:t> scripts</a:t>
            </a:r>
          </a:p>
          <a:p>
            <a:pPr lvl="1"/>
            <a:r>
              <a:rPr lang="en-US" sz="2300" dirty="0"/>
              <a:t>Abstractions – IaaS, PaaS, SaaS</a:t>
            </a:r>
          </a:p>
          <a:p>
            <a:pPr lvl="1"/>
            <a:r>
              <a:rPr lang="en-US" sz="2300" dirty="0"/>
              <a:t>Open source – </a:t>
            </a:r>
            <a:r>
              <a:rPr lang="en-US" sz="2300" dirty="0"/>
              <a:t>KVM, OpenStack</a:t>
            </a:r>
            <a:r>
              <a:rPr lang="en-US" sz="2300" dirty="0"/>
              <a:t>, </a:t>
            </a:r>
            <a:r>
              <a:rPr lang="en-US" sz="2300" dirty="0" err="1"/>
              <a:t>OpenNebula</a:t>
            </a:r>
            <a:r>
              <a:rPr lang="en-US" sz="2300" dirty="0"/>
              <a:t>, 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13487" y="5398810"/>
            <a:ext cx="3989195" cy="1890990"/>
            <a:chOff x="4384958" y="1611196"/>
            <a:chExt cx="5412625" cy="2680397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6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6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6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600" dirty="0">
                  <a:solidFill>
                    <a:srgbClr val="C00000"/>
                  </a:solidFill>
                </a:rPr>
                <a:t>App</a:t>
              </a:r>
              <a:endParaRPr lang="en-US" alt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6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/>
                <a:t>Cloud management framework</a:t>
              </a:r>
              <a:endParaRPr lang="en-US" altLang="en-US" sz="1400" dirty="0"/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866772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600" dirty="0"/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5502019" y="5382389"/>
            <a:ext cx="4452495" cy="16689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t" anchorCtr="0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Software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Appliance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8274327" y="6118459"/>
            <a:ext cx="1596177" cy="545401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 err="1">
                <a:solidFill>
                  <a:schemeClr val="tx1"/>
                </a:solidFill>
              </a:rPr>
              <a:t>Contextualisation</a:t>
            </a:r>
            <a:r>
              <a:rPr lang="en-US" sz="1400" dirty="0">
                <a:solidFill>
                  <a:schemeClr val="tx1"/>
                </a:solidFill>
              </a:rPr>
              <a:t> script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754047" y="5524593"/>
            <a:ext cx="2352261" cy="1367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2103" rIns="0" bIns="52103" rtlCol="0" anchor="t" anchorCtr="0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Virtual 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9" name="Folded Corner 18"/>
          <p:cNvSpPr/>
          <p:nvPr/>
        </p:nvSpPr>
        <p:spPr>
          <a:xfrm>
            <a:off x="7098196" y="5972528"/>
            <a:ext cx="756084" cy="760943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Meta 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6977" y="5382388"/>
            <a:ext cx="78189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3785192" y="5373925"/>
            <a:ext cx="917490" cy="82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104205" tIns="52103" rIns="104205" bIns="52103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5922065" y="5938716"/>
            <a:ext cx="964859" cy="8261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0" y="6985000"/>
            <a:ext cx="10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398992" y="6985000"/>
            <a:ext cx="1354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to 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70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7" grpId="0" animBg="1"/>
      <p:bldP spid="28" grpId="0" animBg="1"/>
      <p:bldP spid="19" grpId="0" animBg="1"/>
      <p:bldP spid="20" grpId="0"/>
      <p:bldP spid="26" grpId="0" animBg="1"/>
      <p:bldP spid="25" grpId="0" animBg="1"/>
      <p:bldP spid="1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cloud federation? – </a:t>
            </a:r>
            <a:r>
              <a:rPr lang="en-US" dirty="0" smtClean="0">
                <a:solidFill>
                  <a:srgbClr val="FF0000"/>
                </a:solidFill>
              </a:rPr>
              <a:t>A ‘definition’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09431" y="1480550"/>
            <a:ext cx="10374560" cy="5280560"/>
          </a:xfrm>
        </p:spPr>
        <p:txBody>
          <a:bodyPr/>
          <a:lstStyle/>
          <a:p>
            <a:r>
              <a:rPr lang="en-US" sz="2700" dirty="0"/>
              <a:t>Practice of interconnecting cloud service providers. Motivations:</a:t>
            </a:r>
          </a:p>
          <a:p>
            <a:pPr lvl="1"/>
            <a:r>
              <a:rPr lang="en-US" sz="2300" dirty="0"/>
              <a:t>Data locality; Data privacy; Shared investment; Distributed expertise, …</a:t>
            </a:r>
          </a:p>
          <a:p>
            <a:r>
              <a:rPr lang="en-US" sz="2700" dirty="0"/>
              <a:t>Multiple cloud sites with some sort of interconnection(s). Examples:</a:t>
            </a:r>
          </a:p>
          <a:p>
            <a:pPr lvl="1"/>
            <a:r>
              <a:rPr lang="en-US" sz="2100" dirty="0"/>
              <a:t>Every cloud registered in a single catalogue</a:t>
            </a:r>
          </a:p>
          <a:p>
            <a:pPr lvl="1"/>
            <a:r>
              <a:rPr lang="en-US" sz="2100" dirty="0"/>
              <a:t>Single VM image catalogue for users</a:t>
            </a:r>
          </a:p>
          <a:p>
            <a:pPr lvl="1"/>
            <a:r>
              <a:rPr lang="en-US" sz="2100" dirty="0"/>
              <a:t>Support for the </a:t>
            </a:r>
            <a:r>
              <a:rPr lang="en-US" sz="2100" dirty="0"/>
              <a:t>same image format</a:t>
            </a:r>
          </a:p>
          <a:p>
            <a:pPr lvl="1"/>
            <a:r>
              <a:rPr lang="en-US" sz="2100" dirty="0"/>
              <a:t>Automated distribution of VM Images to the federated clouds</a:t>
            </a:r>
          </a:p>
          <a:p>
            <a:pPr lvl="1"/>
            <a:r>
              <a:rPr lang="en-US" sz="2100" dirty="0"/>
              <a:t>Single sign-on for users</a:t>
            </a:r>
            <a:endParaRPr lang="en-US" sz="2100" dirty="0"/>
          </a:p>
          <a:p>
            <a:pPr lvl="1"/>
            <a:r>
              <a:rPr lang="en-US" sz="2100" dirty="0" err="1"/>
              <a:t>Harmonised</a:t>
            </a:r>
            <a:r>
              <a:rPr lang="en-US" sz="2100" dirty="0"/>
              <a:t> operational practices</a:t>
            </a:r>
          </a:p>
          <a:p>
            <a:pPr lvl="2"/>
            <a:r>
              <a:rPr lang="en-US" sz="1800" dirty="0"/>
              <a:t>Cloud configurations, integrated monitoring, accounting, etc.</a:t>
            </a:r>
          </a:p>
          <a:p>
            <a:pPr lvl="1"/>
            <a:r>
              <a:rPr lang="en-US" sz="2100" dirty="0"/>
              <a:t>Integrated support model</a:t>
            </a:r>
          </a:p>
          <a:p>
            <a:pPr lvl="2"/>
            <a:r>
              <a:rPr lang="en-US" sz="1800" dirty="0"/>
              <a:t>Ticketing system, consultancy, training</a:t>
            </a:r>
          </a:p>
        </p:txBody>
      </p:sp>
      <p:sp>
        <p:nvSpPr>
          <p:cNvPr id="2" name="TextBox 1"/>
          <p:cNvSpPr txBox="1"/>
          <p:nvPr/>
        </p:nvSpPr>
        <p:spPr>
          <a:xfrm rot="20494507">
            <a:off x="683997" y="4345395"/>
            <a:ext cx="7392821" cy="15209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lIns="104205" tIns="52103" rIns="104205" bIns="52103" rtlCol="0">
            <a:spAutoFit/>
          </a:bodyPr>
          <a:lstStyle/>
          <a:p>
            <a:pPr algn="ctr"/>
            <a:r>
              <a:rPr lang="en-US" sz="4600" dirty="0">
                <a:solidFill>
                  <a:srgbClr val="FF0000"/>
                </a:solidFill>
                <a:latin typeface="Arial Narrow" panose="020B0606020202030204" pitchFamily="34" charset="0"/>
              </a:rPr>
              <a:t>EGI Federated Cloud</a:t>
            </a:r>
            <a:r>
              <a:rPr lang="en-US" sz="460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sz="460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en-US" sz="4600">
                <a:solidFill>
                  <a:srgbClr val="FF0000"/>
                </a:solidFill>
                <a:latin typeface="Arial Narrow" panose="020B0606020202030204" pitchFamily="34" charset="0"/>
              </a:rPr>
              <a:t>can do all </a:t>
            </a:r>
            <a:r>
              <a:rPr lang="en-US" sz="4600" dirty="0">
                <a:solidFill>
                  <a:srgbClr val="FF0000"/>
                </a:solidFill>
                <a:latin typeface="Arial Narrow" panose="020B0606020202030204" pitchFamily="34" charset="0"/>
              </a:rPr>
              <a:t>this</a:t>
            </a:r>
            <a:endParaRPr lang="en-GB" sz="46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994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0200" y="1603584"/>
            <a:ext cx="5334000" cy="5280560"/>
          </a:xfrm>
        </p:spPr>
        <p:txBody>
          <a:bodyPr/>
          <a:lstStyle/>
          <a:p>
            <a:r>
              <a:rPr lang="en-GB" sz="2700" dirty="0"/>
              <a:t>Grid of clouds</a:t>
            </a:r>
          </a:p>
          <a:p>
            <a:r>
              <a:rPr lang="en-GB" sz="2700" dirty="0"/>
              <a:t>Unified user interfaces</a:t>
            </a:r>
          </a:p>
          <a:p>
            <a:r>
              <a:rPr lang="en-GB" sz="2700" dirty="0"/>
              <a:t>Harmonised operational behaviour</a:t>
            </a:r>
          </a:p>
          <a:p>
            <a:r>
              <a:rPr lang="en-GB" sz="2700" dirty="0"/>
              <a:t>Clouds and their interconnections are based on open standards, open technologies</a:t>
            </a:r>
          </a:p>
          <a:p>
            <a:endParaRPr lang="en-GB" sz="2700" dirty="0"/>
          </a:p>
          <a:p>
            <a:r>
              <a:rPr lang="en-GB" sz="2700" dirty="0"/>
              <a:t>Infrastructure </a:t>
            </a:r>
            <a:r>
              <a:rPr lang="en-GB" sz="2700" dirty="0">
                <a:sym typeface="Wingdings" panose="05000000000000000000" pitchFamily="2" charset="2"/>
              </a:rPr>
              <a:t> </a:t>
            </a:r>
            <a:r>
              <a:rPr lang="en-GB" sz="2700" dirty="0" smtClean="0">
                <a:sym typeface="Wingdings" panose="05000000000000000000" pitchFamily="2" charset="2"/>
              </a:rPr>
              <a:t>Access online</a:t>
            </a:r>
            <a:r>
              <a:rPr lang="en-GB" sz="2700" dirty="0"/>
              <a:t/>
            </a:r>
            <a:br>
              <a:rPr lang="en-GB" sz="2700" dirty="0"/>
            </a:br>
            <a:r>
              <a:rPr lang="en-GB" sz="2700" dirty="0"/>
              <a:t>AND </a:t>
            </a:r>
            <a:br>
              <a:rPr lang="en-GB" sz="2700" dirty="0"/>
            </a:br>
            <a:r>
              <a:rPr lang="en-GB" sz="2700" dirty="0"/>
              <a:t>technology </a:t>
            </a:r>
            <a:r>
              <a:rPr lang="en-GB" sz="2700" dirty="0">
                <a:sym typeface="Wingdings" panose="05000000000000000000" pitchFamily="2" charset="2"/>
              </a:rPr>
              <a:t> </a:t>
            </a:r>
            <a:r>
              <a:rPr lang="en-GB" sz="2700" dirty="0" smtClean="0">
                <a:sym typeface="Wingdings" panose="05000000000000000000" pitchFamily="2" charset="2"/>
              </a:rPr>
              <a:t>Deploy at your site</a:t>
            </a:r>
            <a:endParaRPr lang="en-GB" sz="2700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1217543" y="1976257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93440" y="3724718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2897730" y="3307066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3821832" y="1912001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3233767" y="5075801"/>
            <a:ext cx="2100233" cy="133149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1049524" y="5238680"/>
            <a:ext cx="1586396" cy="100573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469571" y="3130992"/>
            <a:ext cx="373151" cy="682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</p:cNvCxnSpPr>
          <p:nvPr/>
        </p:nvCxnSpPr>
        <p:spPr>
          <a:xfrm>
            <a:off x="2128257" y="3129763"/>
            <a:ext cx="97398" cy="2108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0"/>
            <a:endCxn id="5" idx="2"/>
          </p:cNvCxnSpPr>
          <p:nvPr/>
        </p:nvCxnSpPr>
        <p:spPr>
          <a:xfrm flipH="1">
            <a:off x="1636470" y="3813033"/>
            <a:ext cx="1266211" cy="337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2"/>
            <a:endCxn id="7" idx="0"/>
          </p:cNvCxnSpPr>
          <p:nvPr/>
        </p:nvCxnSpPr>
        <p:spPr>
          <a:xfrm flipV="1">
            <a:off x="3037453" y="2338078"/>
            <a:ext cx="788549" cy="215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1"/>
          </p:cNvCxnSpPr>
          <p:nvPr/>
        </p:nvCxnSpPr>
        <p:spPr>
          <a:xfrm>
            <a:off x="3695818" y="4317921"/>
            <a:ext cx="342782" cy="838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745935" y="2764155"/>
            <a:ext cx="0" cy="231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63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EGI overview </a:t>
            </a:r>
            <a:r>
              <a:rPr lang="en-US" dirty="0" smtClean="0">
                <a:solidFill>
                  <a:schemeClr val="accent1"/>
                </a:solidFill>
              </a:rPr>
              <a:t>talk</a:t>
            </a:r>
            <a:r>
              <a:rPr lang="en-US" dirty="0" smtClean="0"/>
              <a:t> </a:t>
            </a:r>
            <a:r>
              <a:rPr lang="en-US" dirty="0"/>
              <a:t>(Gergely) </a:t>
            </a:r>
            <a:r>
              <a:rPr lang="en-US" dirty="0" smtClean="0"/>
              <a:t>15’ </a:t>
            </a:r>
          </a:p>
          <a:p>
            <a:r>
              <a:rPr lang="en-US" dirty="0" err="1" smtClean="0"/>
              <a:t>OneData</a:t>
            </a:r>
            <a:r>
              <a:rPr lang="en-US" dirty="0" smtClean="0"/>
              <a:t> intro </a:t>
            </a:r>
            <a:r>
              <a:rPr lang="en-US" dirty="0" smtClean="0">
                <a:solidFill>
                  <a:srgbClr val="4F81BD"/>
                </a:solidFill>
              </a:rPr>
              <a:t>talk</a:t>
            </a:r>
            <a:r>
              <a:rPr lang="en-US" dirty="0" smtClean="0"/>
              <a:t> </a:t>
            </a:r>
            <a:r>
              <a:rPr lang="en-US" dirty="0"/>
              <a:t>(Giuseppe) </a:t>
            </a:r>
            <a:r>
              <a:rPr lang="en-US" dirty="0" smtClean="0"/>
              <a:t>15’ </a:t>
            </a:r>
          </a:p>
          <a:p>
            <a:r>
              <a:rPr lang="en-US" dirty="0" err="1" smtClean="0"/>
              <a:t>OneData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4F81BD"/>
                </a:solidFill>
              </a:rPr>
              <a:t>demo</a:t>
            </a:r>
            <a:r>
              <a:rPr lang="en-US" dirty="0" smtClean="0"/>
              <a:t> </a:t>
            </a:r>
            <a:r>
              <a:rPr lang="en-US" dirty="0"/>
              <a:t>(Giuseppe) </a:t>
            </a:r>
            <a:r>
              <a:rPr lang="en-US" dirty="0" smtClean="0"/>
              <a:t>15’ </a:t>
            </a:r>
          </a:p>
          <a:p>
            <a:r>
              <a:rPr lang="en-US" dirty="0" smtClean="0"/>
              <a:t>Federated Cloud </a:t>
            </a:r>
            <a:r>
              <a:rPr lang="en-US" dirty="0" smtClean="0">
                <a:solidFill>
                  <a:srgbClr val="4F81BD"/>
                </a:solidFill>
              </a:rPr>
              <a:t>talk</a:t>
            </a:r>
            <a:r>
              <a:rPr lang="en-US" dirty="0" smtClean="0"/>
              <a:t> </a:t>
            </a:r>
            <a:r>
              <a:rPr lang="en-US" dirty="0"/>
              <a:t>(Gergely) </a:t>
            </a:r>
            <a:r>
              <a:rPr lang="en-US" dirty="0" smtClean="0"/>
              <a:t>15’ </a:t>
            </a:r>
          </a:p>
          <a:p>
            <a:r>
              <a:rPr lang="en-US" dirty="0" smtClean="0"/>
              <a:t>Federated Cloud </a:t>
            </a:r>
            <a:r>
              <a:rPr lang="en-US" dirty="0" smtClean="0">
                <a:solidFill>
                  <a:srgbClr val="4F81BD"/>
                </a:solidFill>
              </a:rPr>
              <a:t>demo</a:t>
            </a:r>
            <a:r>
              <a:rPr lang="en-US" dirty="0" smtClean="0"/>
              <a:t> (</a:t>
            </a:r>
            <a:r>
              <a:rPr lang="en-US" dirty="0"/>
              <a:t>Giuseppe) </a:t>
            </a:r>
            <a:r>
              <a:rPr lang="en-US" dirty="0" smtClean="0"/>
              <a:t>15’ </a:t>
            </a:r>
          </a:p>
          <a:p>
            <a:r>
              <a:rPr lang="en-US" dirty="0" smtClean="0"/>
              <a:t>Next </a:t>
            </a:r>
            <a:r>
              <a:rPr lang="en-US" dirty="0"/>
              <a:t>steps </a:t>
            </a:r>
            <a:r>
              <a:rPr lang="en-US" dirty="0" smtClean="0"/>
              <a:t>5’</a:t>
            </a:r>
          </a:p>
          <a:p>
            <a:r>
              <a:rPr lang="en-US" dirty="0" smtClean="0"/>
              <a:t>Q</a:t>
            </a:r>
            <a:r>
              <a:rPr lang="en-US" dirty="0"/>
              <a:t>&amp;A 10' </a:t>
            </a:r>
          </a:p>
        </p:txBody>
      </p:sp>
    </p:spTree>
    <p:extLst>
      <p:ext uri="{BB962C8B-B14F-4D97-AF65-F5344CB8AC3E}">
        <p14:creationId xmlns:p14="http://schemas.microsoft.com/office/powerpoint/2010/main" val="285662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-89318"/>
            <a:ext cx="8568952" cy="1235785"/>
          </a:xfrm>
        </p:spPr>
        <p:txBody>
          <a:bodyPr/>
          <a:lstStyle/>
          <a:p>
            <a:r>
              <a:rPr lang="en-GB" dirty="0" smtClean="0"/>
              <a:t>Benefits, technologies</a:t>
            </a:r>
            <a:endParaRPr lang="en-GB" dirty="0"/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3163146" y="2294159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/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2239044" y="4042620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4843333" y="3624968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5767436" y="2229903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5389394" y="5393703"/>
            <a:ext cx="2100233" cy="133149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2995127" y="5556582"/>
            <a:ext cx="1586396" cy="100573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3415174" y="3448894"/>
            <a:ext cx="373151" cy="682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6" idx="1"/>
          </p:cNvCxnSpPr>
          <p:nvPr/>
        </p:nvCxnSpPr>
        <p:spPr>
          <a:xfrm>
            <a:off x="4073860" y="3447665"/>
            <a:ext cx="97398" cy="2108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8" idx="0"/>
            <a:endCxn id="17" idx="2"/>
          </p:cNvCxnSpPr>
          <p:nvPr/>
        </p:nvCxnSpPr>
        <p:spPr>
          <a:xfrm flipH="1">
            <a:off x="3582073" y="4130935"/>
            <a:ext cx="1266211" cy="337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6" idx="2"/>
            <a:endCxn id="19" idx="0"/>
          </p:cNvCxnSpPr>
          <p:nvPr/>
        </p:nvCxnSpPr>
        <p:spPr>
          <a:xfrm flipV="1">
            <a:off x="4983057" y="2655980"/>
            <a:ext cx="788549" cy="215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8" idx="1"/>
          </p:cNvCxnSpPr>
          <p:nvPr/>
        </p:nvCxnSpPr>
        <p:spPr>
          <a:xfrm>
            <a:off x="5641421" y="4635824"/>
            <a:ext cx="546061" cy="920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691538" y="3082057"/>
            <a:ext cx="0" cy="231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359317" y="2559937"/>
            <a:ext cx="1217181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5670586" y="2410606"/>
            <a:ext cx="1390644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711578" y="5817797"/>
            <a:ext cx="1217181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981739" y="5748577"/>
            <a:ext cx="1390644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25655" y="4228287"/>
            <a:ext cx="1217181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5081689" y="3841165"/>
            <a:ext cx="970569" cy="382223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GB" dirty="0" err="1" smtClean="0"/>
              <a:t>Synnefo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527800" y="2195090"/>
            <a:ext cx="6820525" cy="4371152"/>
            <a:chOff x="3023828" y="1988840"/>
            <a:chExt cx="5846164" cy="3960440"/>
          </a:xfrm>
        </p:grpSpPr>
        <p:sp>
          <p:nvSpPr>
            <p:cNvPr id="57" name="Rectangle 56"/>
            <p:cNvSpPr/>
            <p:nvPr/>
          </p:nvSpPr>
          <p:spPr>
            <a:xfrm>
              <a:off x="6120172" y="2027350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03948" y="220486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272572" y="5051686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364088" y="33234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815916" y="51236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023828" y="368353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4" name="Right Arrow 63"/>
            <p:cNvSpPr/>
            <p:nvPr/>
          </p:nvSpPr>
          <p:spPr>
            <a:xfrm rot="2996809">
              <a:off x="6373209" y="2403657"/>
              <a:ext cx="92844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ight Arrow 64"/>
            <p:cNvSpPr/>
            <p:nvPr/>
          </p:nvSpPr>
          <p:spPr>
            <a:xfrm>
              <a:off x="5724630" y="3349388"/>
              <a:ext cx="107961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ight Arrow 65"/>
            <p:cNvSpPr/>
            <p:nvPr/>
          </p:nvSpPr>
          <p:spPr>
            <a:xfrm rot="17890887">
              <a:off x="6381958" y="4546806"/>
              <a:ext cx="84671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61935" y="1988840"/>
              <a:ext cx="1435576" cy="725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300" b="1" dirty="0">
                  <a:solidFill>
                    <a:srgbClr val="FF0000"/>
                  </a:solidFill>
                </a:rPr>
                <a:t>Harmonised</a:t>
              </a:r>
              <a:br>
                <a:rPr lang="en-GB" sz="2300" b="1" dirty="0">
                  <a:solidFill>
                    <a:srgbClr val="FF0000"/>
                  </a:solidFill>
                </a:rPr>
              </a:br>
              <a:r>
                <a:rPr lang="en-GB" sz="2300" b="1" dirty="0">
                  <a:solidFill>
                    <a:srgbClr val="FF0000"/>
                  </a:solidFill>
                </a:rPr>
                <a:t>operation</a:t>
              </a:r>
              <a:endParaRPr lang="en-GB" sz="2300" b="1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804248" y="3140968"/>
              <a:ext cx="2065744" cy="1338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Cloud registry</a:t>
              </a:r>
            </a:p>
            <a:p>
              <a:r>
                <a:rPr lang="en-GB" dirty="0" smtClean="0"/>
                <a:t>Information system</a:t>
              </a:r>
            </a:p>
            <a:p>
              <a:r>
                <a:rPr lang="en-GB" dirty="0" err="1" smtClean="0"/>
                <a:t>Virt</a:t>
              </a:r>
              <a:r>
                <a:rPr lang="en-GB" dirty="0"/>
                <a:t>.</a:t>
              </a:r>
              <a:r>
                <a:rPr lang="en-GB" dirty="0" smtClean="0"/>
                <a:t> Machine </a:t>
              </a:r>
              <a:r>
                <a:rPr lang="en-GB" dirty="0" err="1" smtClean="0"/>
                <a:t>marketpl</a:t>
              </a:r>
              <a:r>
                <a:rPr lang="en-GB" dirty="0" smtClean="0"/>
                <a:t>.</a:t>
              </a:r>
            </a:p>
            <a:p>
              <a:r>
                <a:rPr lang="en-GB" dirty="0" smtClean="0"/>
                <a:t>Usage accounting</a:t>
              </a:r>
            </a:p>
            <a:p>
              <a:r>
                <a:rPr lang="en-GB" dirty="0" smtClean="0"/>
                <a:t>Access control</a:t>
              </a:r>
              <a:endParaRPr lang="en-GB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35547" y="685055"/>
            <a:ext cx="5880653" cy="5937752"/>
            <a:chOff x="-36512" y="620688"/>
            <a:chExt cx="5040560" cy="5379842"/>
          </a:xfrm>
        </p:grpSpPr>
        <p:sp>
          <p:nvSpPr>
            <p:cNvPr id="35" name="Rectangle 34"/>
            <p:cNvSpPr/>
            <p:nvPr/>
          </p:nvSpPr>
          <p:spPr>
            <a:xfrm>
              <a:off x="2495244" y="222261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55676" y="366277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59932" y="333623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80012" y="2040090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9752" y="510293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91980" y="517494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1043608" y="3664916"/>
              <a:ext cx="61206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36512" y="3751790"/>
              <a:ext cx="576064" cy="576064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7544" y="3607774"/>
              <a:ext cx="576064" cy="57606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4056314"/>
              <a:ext cx="576064" cy="576064"/>
            </a:xfrm>
            <a:prstGeom prst="rect">
              <a:avLst/>
            </a:prstGeom>
          </p:spPr>
        </p:pic>
        <p:sp>
          <p:nvSpPr>
            <p:cNvPr id="48" name="Right Arrow 47"/>
            <p:cNvSpPr/>
            <p:nvPr/>
          </p:nvSpPr>
          <p:spPr>
            <a:xfrm rot="20329738">
              <a:off x="845582" y="2769260"/>
              <a:ext cx="1620186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ight Arrow 55"/>
            <p:cNvSpPr/>
            <p:nvPr/>
          </p:nvSpPr>
          <p:spPr>
            <a:xfrm rot="1483760">
              <a:off x="855767" y="4706422"/>
              <a:ext cx="1476164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04311" y="2001034"/>
              <a:ext cx="1710366" cy="725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300" b="1" dirty="0">
                  <a:solidFill>
                    <a:srgbClr val="FF0000"/>
                  </a:solidFill>
                </a:rPr>
                <a:t>Uniform</a:t>
              </a:r>
              <a:br>
                <a:rPr lang="en-GB" sz="2300" b="1" dirty="0">
                  <a:solidFill>
                    <a:srgbClr val="FF0000"/>
                  </a:solidFill>
                </a:rPr>
              </a:br>
              <a:r>
                <a:rPr lang="en-GB" sz="2300" b="1" dirty="0">
                  <a:solidFill>
                    <a:srgbClr val="FF0000"/>
                  </a:solidFill>
                </a:rPr>
                <a:t>user interfaces</a:t>
              </a:r>
              <a:endParaRPr lang="en-GB" sz="2300" b="1" dirty="0">
                <a:solidFill>
                  <a:srgbClr val="FF0000"/>
                </a:solidFill>
              </a:endParaRPr>
            </a:p>
          </p:txBody>
        </p:sp>
        <p:sp>
          <p:nvSpPr>
            <p:cNvPr id="72" name="Rectangular Callout 71"/>
            <p:cNvSpPr/>
            <p:nvPr/>
          </p:nvSpPr>
          <p:spPr>
            <a:xfrm>
              <a:off x="1613628" y="620688"/>
              <a:ext cx="3384377" cy="1196376"/>
            </a:xfrm>
            <a:prstGeom prst="wedgeRectCallout">
              <a:avLst>
                <a:gd name="adj1" fmla="val -20426"/>
                <a:gd name="adj2" fmla="val 101425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08049" indent="-208049">
                <a:buFont typeface="Arial" panose="020B0604020202020204" pitchFamily="34" charset="0"/>
                <a:buChar char="•"/>
              </a:pP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2" descr="Open Cloud Computing Interface - Open Standard | Open Communit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629" y="836712"/>
              <a:ext cx="1086163" cy="497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Box 72"/>
            <p:cNvSpPr txBox="1"/>
            <p:nvPr/>
          </p:nvSpPr>
          <p:spPr>
            <a:xfrm>
              <a:off x="2693749" y="899428"/>
              <a:ext cx="1320305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every site</a:t>
              </a:r>
              <a:endParaRPr lang="en-GB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045677" y="1340768"/>
              <a:ext cx="2543554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OpenStack</a:t>
              </a:r>
              <a:r>
                <a:rPr lang="en-GB" dirty="0" smtClean="0"/>
                <a:t> Nova - On OS sites</a:t>
              </a:r>
              <a:endParaRPr lang="en-GB" dirty="0"/>
            </a:p>
          </p:txBody>
        </p:sp>
      </p:grp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627" y="1479811"/>
            <a:ext cx="506771" cy="43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ular Callout 53"/>
          <p:cNvSpPr/>
          <p:nvPr/>
        </p:nvSpPr>
        <p:spPr>
          <a:xfrm>
            <a:off x="5838056" y="685055"/>
            <a:ext cx="4577916" cy="1320445"/>
          </a:xfrm>
          <a:prstGeom prst="wedgeRectCallout">
            <a:avLst>
              <a:gd name="adj1" fmla="val -49177"/>
              <a:gd name="adj2" fmla="val -1929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289458"/>
            <a:endParaRPr lang="en-GB" sz="1000" dirty="0">
              <a:solidFill>
                <a:schemeClr val="tx1"/>
              </a:solidFill>
            </a:endParaRPr>
          </a:p>
          <a:p>
            <a:pPr marL="289458"/>
            <a:r>
              <a:rPr lang="en-GB" dirty="0" smtClean="0">
                <a:solidFill>
                  <a:schemeClr val="tx1"/>
                </a:solidFill>
              </a:rPr>
              <a:t>     </a:t>
            </a:r>
            <a:r>
              <a:rPr lang="en-GB" dirty="0" smtClean="0">
                <a:solidFill>
                  <a:schemeClr val="tx1"/>
                </a:solidFill>
              </a:rPr>
              <a:t> CDMI </a:t>
            </a:r>
            <a:r>
              <a:rPr lang="en-GB" dirty="0" smtClean="0">
                <a:solidFill>
                  <a:schemeClr val="tx1"/>
                </a:solidFill>
              </a:rPr>
              <a:t>- on any site</a:t>
            </a:r>
            <a:br>
              <a:rPr lang="en-GB" dirty="0" smtClean="0">
                <a:solidFill>
                  <a:schemeClr val="tx1"/>
                </a:solidFill>
              </a:rPr>
            </a:br>
            <a:endParaRPr lang="en-GB" sz="600" dirty="0">
              <a:solidFill>
                <a:schemeClr val="tx1"/>
              </a:solidFill>
            </a:endParaRPr>
          </a:p>
          <a:p>
            <a:pPr marL="497507" indent="-208049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OpenStack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SWIFT – on OS sites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5609" y="605581"/>
            <a:ext cx="3801998" cy="39761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US" sz="1900" dirty="0"/>
              <a:t>VM and block storage management:</a:t>
            </a:r>
            <a:endParaRPr lang="en-US" sz="1900" dirty="0"/>
          </a:p>
        </p:txBody>
      </p:sp>
      <p:sp>
        <p:nvSpPr>
          <p:cNvPr id="76" name="TextBox 75"/>
          <p:cNvSpPr txBox="1"/>
          <p:nvPr/>
        </p:nvSpPr>
        <p:spPr>
          <a:xfrm>
            <a:off x="6090084" y="605581"/>
            <a:ext cx="4124058" cy="39761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US" sz="1900" dirty="0"/>
              <a:t>Object storage management (optional):</a:t>
            </a:r>
            <a:endParaRPr lang="en-US" sz="1900" dirty="0"/>
          </a:p>
        </p:txBody>
      </p: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066" y="1439156"/>
            <a:ext cx="506771" cy="43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2066" y="1002958"/>
            <a:ext cx="588065" cy="38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9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3" grpId="0"/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redondeado 88"/>
          <p:cNvSpPr/>
          <p:nvPr/>
        </p:nvSpPr>
        <p:spPr>
          <a:xfrm>
            <a:off x="75888" y="4660203"/>
            <a:ext cx="2730065" cy="23047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205" tIns="52103" rIns="104205" bIns="52103" rtlCol="0" anchor="b" anchorCtr="0"/>
          <a:lstStyle/>
          <a:p>
            <a:pPr algn="ctr"/>
            <a:r>
              <a:rPr lang="en-GB" dirty="0" smtClean="0"/>
              <a:t>Virtual Appliances </a:t>
            </a:r>
            <a:r>
              <a:rPr lang="en-GB" dirty="0" err="1" smtClean="0"/>
              <a:t>Catalog</a:t>
            </a:r>
            <a:r>
              <a:rPr lang="en-GB" dirty="0" smtClean="0"/>
              <a:t> 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1805608" y="128727"/>
            <a:ext cx="8568952" cy="938265"/>
          </a:xfrm>
          <a:noFill/>
        </p:spPr>
        <p:txBody>
          <a:bodyPr>
            <a:normAutofit/>
          </a:bodyPr>
          <a:lstStyle/>
          <a:p>
            <a:r>
              <a:rPr lang="it-IT" altLang="en-US" sz="2700" dirty="0">
                <a:latin typeface="Arial" charset="0"/>
                <a:cs typeface="Arial" charset="0"/>
              </a:rPr>
              <a:t>Inside a cloud site – Technical slide</a:t>
            </a:r>
            <a:endParaRPr lang="en-GB" altLang="en-US" sz="2700" dirty="0">
              <a:latin typeface="Arial" charset="0"/>
              <a:cs typeface="Arial" charset="0"/>
            </a:endParaRPr>
          </a:p>
        </p:txBody>
      </p: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3300413" y="3251953"/>
            <a:ext cx="6967538" cy="1203714"/>
            <a:chOff x="1534412" y="2783782"/>
            <a:chExt cx="5971946" cy="1091143"/>
          </a:xfrm>
        </p:grpSpPr>
        <p:grpSp>
          <p:nvGrpSpPr>
            <p:cNvPr id="11331" name="Gruppo 15"/>
            <p:cNvGrpSpPr>
              <a:grpSpLocks/>
            </p:cNvGrpSpPr>
            <p:nvPr/>
          </p:nvGrpSpPr>
          <p:grpSpPr bwMode="auto">
            <a:xfrm>
              <a:off x="1534412" y="2783782"/>
              <a:ext cx="5971946" cy="1091143"/>
              <a:chOff x="-34726" y="450571"/>
              <a:chExt cx="4000946" cy="3769763"/>
            </a:xfrm>
          </p:grpSpPr>
          <p:sp>
            <p:nvSpPr>
              <p:cNvPr id="17" name="Rettangolo arrotondato 16"/>
              <p:cNvSpPr/>
              <p:nvPr/>
            </p:nvSpPr>
            <p:spPr>
              <a:xfrm>
                <a:off x="4624" y="450571"/>
                <a:ext cx="3961596" cy="376976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Rettangolo 17"/>
              <p:cNvSpPr/>
              <p:nvPr/>
            </p:nvSpPr>
            <p:spPr>
              <a:xfrm>
                <a:off x="-34726" y="2837539"/>
                <a:ext cx="3961596" cy="136084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17170" tIns="217170" rIns="217170" bIns="217170" spcCol="1270" anchor="ctr"/>
              <a:lstStyle/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700" dirty="0"/>
                  <a:t>Cloud </a:t>
                </a:r>
                <a:r>
                  <a:rPr lang="es-ES" sz="2700" dirty="0" err="1"/>
                  <a:t>Providers</a:t>
                </a:r>
                <a:endParaRPr lang="es-ES" sz="2700" dirty="0"/>
              </a:p>
            </p:txBody>
          </p:sp>
        </p:grpSp>
        <p:grpSp>
          <p:nvGrpSpPr>
            <p:cNvPr id="11332" name="Gruppo 19"/>
            <p:cNvGrpSpPr>
              <a:grpSpLocks/>
            </p:cNvGrpSpPr>
            <p:nvPr/>
          </p:nvGrpSpPr>
          <p:grpSpPr bwMode="auto">
            <a:xfrm>
              <a:off x="1763688" y="2879440"/>
              <a:ext cx="1743536" cy="621568"/>
              <a:chOff x="400329" y="1575393"/>
              <a:chExt cx="3298634" cy="1364639"/>
            </a:xfrm>
          </p:grpSpPr>
          <p:sp>
            <p:nvSpPr>
              <p:cNvPr id="21" name="Rettangolo arrotondato 20"/>
              <p:cNvSpPr/>
              <p:nvPr/>
            </p:nvSpPr>
            <p:spPr>
              <a:xfrm>
                <a:off x="399033" y="1574598"/>
                <a:ext cx="3171496" cy="136691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tangolo 21"/>
              <p:cNvSpPr/>
              <p:nvPr/>
            </p:nvSpPr>
            <p:spPr>
              <a:xfrm>
                <a:off x="438077" y="1574598"/>
                <a:ext cx="3261595" cy="13285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Cloud Site </a:t>
                </a:r>
              </a:p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(OpenStack)</a:t>
                </a:r>
              </a:p>
            </p:txBody>
          </p:sp>
        </p:grpSp>
        <p:grpSp>
          <p:nvGrpSpPr>
            <p:cNvPr id="11333" name="Gruppo 22"/>
            <p:cNvGrpSpPr>
              <a:grpSpLocks/>
            </p:cNvGrpSpPr>
            <p:nvPr/>
          </p:nvGrpSpPr>
          <p:grpSpPr bwMode="auto">
            <a:xfrm>
              <a:off x="3718391" y="2879439"/>
              <a:ext cx="1717705" cy="618545"/>
              <a:chOff x="400329" y="1576450"/>
              <a:chExt cx="3298635" cy="1364639"/>
            </a:xfrm>
          </p:grpSpPr>
          <p:sp>
            <p:nvSpPr>
              <p:cNvPr id="24" name="Rettangolo arrotondato 23"/>
              <p:cNvSpPr/>
              <p:nvPr/>
            </p:nvSpPr>
            <p:spPr>
              <a:xfrm>
                <a:off x="400976" y="1575653"/>
                <a:ext cx="3170415" cy="136658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5" name="Rettangolo 24"/>
              <p:cNvSpPr/>
              <p:nvPr/>
            </p:nvSpPr>
            <p:spPr>
              <a:xfrm>
                <a:off x="440607" y="1575653"/>
                <a:ext cx="3258820" cy="13280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Cloud Site </a:t>
                </a:r>
              </a:p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(OpenNebula)</a:t>
                </a:r>
              </a:p>
            </p:txBody>
          </p:sp>
        </p:grpSp>
        <p:grpSp>
          <p:nvGrpSpPr>
            <p:cNvPr id="11334" name="Gruppo 25"/>
            <p:cNvGrpSpPr>
              <a:grpSpLocks/>
            </p:cNvGrpSpPr>
            <p:nvPr/>
          </p:nvGrpSpPr>
          <p:grpSpPr bwMode="auto">
            <a:xfrm>
              <a:off x="5640364" y="2879439"/>
              <a:ext cx="1717705" cy="618546"/>
              <a:chOff x="400329" y="1576449"/>
              <a:chExt cx="3298635" cy="1364639"/>
            </a:xfrm>
          </p:grpSpPr>
          <p:sp>
            <p:nvSpPr>
              <p:cNvPr id="27" name="Rettangolo arrotondato 26"/>
              <p:cNvSpPr/>
              <p:nvPr/>
            </p:nvSpPr>
            <p:spPr>
              <a:xfrm>
                <a:off x="401777" y="1575652"/>
                <a:ext cx="3170415" cy="1366579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Rettangolo 27"/>
              <p:cNvSpPr/>
              <p:nvPr/>
            </p:nvSpPr>
            <p:spPr>
              <a:xfrm>
                <a:off x="441406" y="1575652"/>
                <a:ext cx="3258821" cy="132803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Cloud Site </a:t>
                </a:r>
              </a:p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dirty="0"/>
                  <a:t>(</a:t>
                </a:r>
                <a:r>
                  <a:rPr lang="es-ES" dirty="0" err="1"/>
                  <a:t>Synnefo</a:t>
                </a:r>
                <a:r>
                  <a:rPr lang="es-ES" dirty="0"/>
                  <a:t>)</a:t>
                </a:r>
                <a:endParaRPr lang="es-ES" dirty="0"/>
              </a:p>
            </p:txBody>
          </p:sp>
        </p:grpSp>
      </p:grpSp>
      <p:grpSp>
        <p:nvGrpSpPr>
          <p:cNvPr id="126" name="Gruppo 125"/>
          <p:cNvGrpSpPr>
            <a:grpSpLocks/>
          </p:cNvGrpSpPr>
          <p:nvPr/>
        </p:nvGrpSpPr>
        <p:grpSpPr bwMode="auto">
          <a:xfrm>
            <a:off x="3065198" y="4446906"/>
            <a:ext cx="7393517" cy="2654477"/>
            <a:chOff x="2627784" y="4029776"/>
            <a:chExt cx="6336704" cy="2404560"/>
          </a:xfrm>
        </p:grpSpPr>
        <p:grpSp>
          <p:nvGrpSpPr>
            <p:cNvPr id="11304" name="Gruppo 44"/>
            <p:cNvGrpSpPr>
              <a:grpSpLocks/>
            </p:cNvGrpSpPr>
            <p:nvPr/>
          </p:nvGrpSpPr>
          <p:grpSpPr bwMode="auto">
            <a:xfrm>
              <a:off x="2627784" y="4495081"/>
              <a:ext cx="6336704" cy="1939255"/>
              <a:chOff x="1547664" y="4293096"/>
              <a:chExt cx="6336704" cy="1939255"/>
            </a:xfrm>
          </p:grpSpPr>
          <p:grpSp>
            <p:nvGrpSpPr>
              <p:cNvPr id="11310" name="Gruppo 8"/>
              <p:cNvGrpSpPr>
                <a:grpSpLocks/>
              </p:cNvGrpSpPr>
              <p:nvPr/>
            </p:nvGrpSpPr>
            <p:grpSpPr bwMode="auto">
              <a:xfrm>
                <a:off x="1547664" y="4293096"/>
                <a:ext cx="6336704" cy="1939255"/>
                <a:chOff x="-34726" y="-305625"/>
                <a:chExt cx="4000946" cy="4505992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361" y="-306238"/>
                  <a:ext cx="3961859" cy="418207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0">
                  <a:schemeClr val="dk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1" name="Rettangolo 10"/>
                <p:cNvSpPr/>
                <p:nvPr/>
              </p:nvSpPr>
              <p:spPr>
                <a:xfrm>
                  <a:off x="-34726" y="2843222"/>
                  <a:ext cx="3961858" cy="1357145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217170" tIns="217170" rIns="217170" bIns="217170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700" dirty="0"/>
                    <a:t>EGI </a:t>
                  </a:r>
                  <a:r>
                    <a:rPr lang="es-ES" sz="2700" dirty="0"/>
                    <a:t>e-</a:t>
                  </a:r>
                  <a:r>
                    <a:rPr lang="es-ES" sz="2700" dirty="0" err="1"/>
                    <a:t>infrastructure</a:t>
                  </a:r>
                  <a:r>
                    <a:rPr lang="es-ES" sz="2700" dirty="0"/>
                    <a:t> </a:t>
                  </a:r>
                  <a:r>
                    <a:rPr lang="es-ES" sz="2700" dirty="0" err="1"/>
                    <a:t>operation</a:t>
                  </a:r>
                  <a:r>
                    <a:rPr lang="es-ES" sz="2700" dirty="0"/>
                    <a:t> </a:t>
                  </a:r>
                  <a:r>
                    <a:rPr lang="es-ES" sz="2700" dirty="0" err="1"/>
                    <a:t>tools</a:t>
                  </a:r>
                  <a:endParaRPr lang="es-ES" sz="2700" dirty="0"/>
                </a:p>
              </p:txBody>
            </p:sp>
          </p:grpSp>
          <p:grpSp>
            <p:nvGrpSpPr>
              <p:cNvPr id="11311" name="Gruppo 12"/>
              <p:cNvGrpSpPr>
                <a:grpSpLocks/>
              </p:cNvGrpSpPr>
              <p:nvPr/>
            </p:nvGrpSpPr>
            <p:grpSpPr bwMode="auto">
              <a:xfrm>
                <a:off x="1784813" y="4874390"/>
                <a:ext cx="5955539" cy="864096"/>
                <a:chOff x="347947" y="1810283"/>
                <a:chExt cx="3169681" cy="1386952"/>
              </a:xfrm>
            </p:grpSpPr>
            <p:sp>
              <p:nvSpPr>
                <p:cNvPr id="14" name="Rettangolo arrotondato 13"/>
                <p:cNvSpPr/>
                <p:nvPr/>
              </p:nvSpPr>
              <p:spPr>
                <a:xfrm>
                  <a:off x="347610" y="1809232"/>
                  <a:ext cx="3169788" cy="1365485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5" name="Rettangolo 14"/>
                <p:cNvSpPr/>
                <p:nvPr/>
              </p:nvSpPr>
              <p:spPr>
                <a:xfrm>
                  <a:off x="387317" y="1911134"/>
                  <a:ext cx="3090374" cy="128651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2700" err="1"/>
                    <a:t>Operation</a:t>
                  </a:r>
                  <a:r>
                    <a:rPr lang="es-ES" sz="2700" dirty="0"/>
                    <a:t> </a:t>
                  </a:r>
                  <a:r>
                    <a:rPr lang="es-ES" sz="2700" dirty="0" err="1"/>
                    <a:t>services</a:t>
                  </a:r>
                  <a:endParaRPr lang="es-ES" sz="2700" dirty="0"/>
                </a:p>
              </p:txBody>
            </p:sp>
          </p:grpSp>
          <p:grpSp>
            <p:nvGrpSpPr>
              <p:cNvPr id="11312" name="Gruppo 28"/>
              <p:cNvGrpSpPr>
                <a:grpSpLocks/>
              </p:cNvGrpSpPr>
              <p:nvPr/>
            </p:nvGrpSpPr>
            <p:grpSpPr bwMode="auto">
              <a:xfrm>
                <a:off x="6551861" y="438220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0" name="Rettangolo arrotondato 29"/>
                <p:cNvSpPr/>
                <p:nvPr/>
              </p:nvSpPr>
              <p:spPr>
                <a:xfrm>
                  <a:off x="402490" y="1358259"/>
                  <a:ext cx="3167880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0657" y="1358259"/>
                  <a:ext cx="325852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600" dirty="0"/>
                    <a:t>AAI</a:t>
                  </a:r>
                  <a:br>
                    <a:rPr lang="es-ES" sz="1600" dirty="0"/>
                  </a:br>
                  <a:r>
                    <a:rPr lang="es-ES" sz="1400" dirty="0"/>
                    <a:t>(PERUN)</a:t>
                  </a:r>
                  <a:endParaRPr lang="es-ES" sz="1600" dirty="0"/>
                </a:p>
              </p:txBody>
            </p:sp>
          </p:grpSp>
          <p:grpSp>
            <p:nvGrpSpPr>
              <p:cNvPr id="11313" name="Gruppo 31"/>
              <p:cNvGrpSpPr>
                <a:grpSpLocks/>
              </p:cNvGrpSpPr>
              <p:nvPr/>
            </p:nvGrpSpPr>
            <p:grpSpPr bwMode="auto">
              <a:xfrm>
                <a:off x="1933389" y="4394411"/>
                <a:ext cx="1100035" cy="780887"/>
                <a:chOff x="393170" y="1358411"/>
                <a:chExt cx="3306238" cy="1365806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393170" y="1358411"/>
                  <a:ext cx="3177421" cy="1365806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436110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600" dirty="0" err="1"/>
                    <a:t>Service</a:t>
                  </a:r>
                  <a:r>
                    <a:rPr lang="es-ES" sz="1600" dirty="0"/>
                    <a:t> </a:t>
                  </a:r>
                  <a:r>
                    <a:rPr lang="es-ES" sz="1600" dirty="0" err="1"/>
                    <a:t>registry</a:t>
                  </a:r>
                  <a:r>
                    <a:rPr lang="es-ES" sz="1600" dirty="0"/>
                    <a:t> (GOCDB)</a:t>
                  </a:r>
                  <a:endParaRPr lang="es-ES" sz="1600" dirty="0"/>
                </a:p>
              </p:txBody>
            </p:sp>
          </p:grpSp>
          <p:grpSp>
            <p:nvGrpSpPr>
              <p:cNvPr id="11314" name="Gruppo 34"/>
              <p:cNvGrpSpPr>
                <a:grpSpLocks/>
              </p:cNvGrpSpPr>
              <p:nvPr/>
            </p:nvGrpSpPr>
            <p:grpSpPr bwMode="auto">
              <a:xfrm>
                <a:off x="3094036" y="4394812"/>
                <a:ext cx="1097505" cy="780219"/>
                <a:chOff x="400329" y="1359114"/>
                <a:chExt cx="3298634" cy="1364639"/>
              </a:xfrm>
            </p:grpSpPr>
            <p:sp>
              <p:nvSpPr>
                <p:cNvPr id="36" name="Rettangolo arrotondato 35"/>
                <p:cNvSpPr/>
                <p:nvPr/>
              </p:nvSpPr>
              <p:spPr>
                <a:xfrm>
                  <a:off x="399451" y="1358413"/>
                  <a:ext cx="3172649" cy="136580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7" name="Rettangolo 36"/>
                <p:cNvSpPr/>
                <p:nvPr/>
              </p:nvSpPr>
              <p:spPr>
                <a:xfrm>
                  <a:off x="437619" y="1358413"/>
                  <a:ext cx="3263298" cy="132694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600" dirty="0" err="1"/>
                    <a:t>Information</a:t>
                  </a:r>
                  <a:r>
                    <a:rPr lang="es-ES" sz="1600" dirty="0"/>
                    <a:t> </a:t>
                  </a:r>
                  <a:r>
                    <a:rPr lang="es-ES" sz="1600" dirty="0" err="1"/>
                    <a:t>system</a:t>
                  </a:r>
                  <a:r>
                    <a:rPr lang="es-ES" sz="1600" dirty="0"/>
                    <a:t> (BDII)</a:t>
                  </a:r>
                  <a:endParaRPr lang="es-ES" sz="1600" dirty="0"/>
                </a:p>
              </p:txBody>
            </p:sp>
          </p:grpSp>
          <p:grpSp>
            <p:nvGrpSpPr>
              <p:cNvPr id="11315" name="Gruppo 37"/>
              <p:cNvGrpSpPr>
                <a:grpSpLocks/>
              </p:cNvGrpSpPr>
              <p:nvPr/>
            </p:nvGrpSpPr>
            <p:grpSpPr bwMode="auto">
              <a:xfrm>
                <a:off x="4235128" y="4365104"/>
                <a:ext cx="1084207" cy="834368"/>
                <a:chOff x="440296" y="1359114"/>
                <a:chExt cx="3258667" cy="1459348"/>
              </a:xfrm>
            </p:grpSpPr>
            <p:sp>
              <p:nvSpPr>
                <p:cNvPr id="39" name="Rettangolo arrotondato 38"/>
                <p:cNvSpPr/>
                <p:nvPr/>
              </p:nvSpPr>
              <p:spPr>
                <a:xfrm>
                  <a:off x="478223" y="1449237"/>
                  <a:ext cx="3167880" cy="136858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0" name="Rettangolo 39"/>
                <p:cNvSpPr/>
                <p:nvPr/>
              </p:nvSpPr>
              <p:spPr>
                <a:xfrm>
                  <a:off x="440056" y="1354852"/>
                  <a:ext cx="3258529" cy="132694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600" dirty="0" err="1"/>
                    <a:t>Accounting</a:t>
                  </a:r>
                  <a:r>
                    <a:rPr lang="es-ES" sz="1600" dirty="0"/>
                    <a:t> (APEL)</a:t>
                  </a:r>
                  <a:endParaRPr lang="es-ES" sz="1600" dirty="0"/>
                </a:p>
              </p:txBody>
            </p:sp>
          </p:grpSp>
          <p:grpSp>
            <p:nvGrpSpPr>
              <p:cNvPr id="11316" name="Gruppo 40"/>
              <p:cNvGrpSpPr>
                <a:grpSpLocks/>
              </p:cNvGrpSpPr>
              <p:nvPr/>
            </p:nvGrpSpPr>
            <p:grpSpPr bwMode="auto">
              <a:xfrm>
                <a:off x="5407777" y="4387899"/>
                <a:ext cx="1097505" cy="780219"/>
                <a:chOff x="400329" y="1359114"/>
                <a:chExt cx="3298634" cy="1364639"/>
              </a:xfrm>
            </p:grpSpPr>
            <p:sp>
              <p:nvSpPr>
                <p:cNvPr id="42" name="Rettangolo arrotondato 41"/>
                <p:cNvSpPr/>
                <p:nvPr/>
              </p:nvSpPr>
              <p:spPr>
                <a:xfrm>
                  <a:off x="401303" y="1359399"/>
                  <a:ext cx="3167880" cy="136303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43" name="Rettangolo 42"/>
                <p:cNvSpPr/>
                <p:nvPr/>
              </p:nvSpPr>
              <p:spPr>
                <a:xfrm>
                  <a:off x="439470" y="1359399"/>
                  <a:ext cx="3258525" cy="132416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99060" tIns="74295" rIns="99060" bIns="74295" spcCol="1270" anchor="ctr"/>
                <a:lstStyle/>
                <a:p>
                  <a:pPr algn="ctr" defTabSz="1975554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es-ES" sz="1600" dirty="0" err="1"/>
                    <a:t>Monitoring</a:t>
                  </a:r>
                  <a:r>
                    <a:rPr lang="es-ES" sz="1600" dirty="0"/>
                    <a:t> (ARGO)</a:t>
                  </a:r>
                  <a:endParaRPr lang="es-ES" sz="1600" dirty="0"/>
                </a:p>
              </p:txBody>
            </p:sp>
          </p:grpSp>
        </p:grpSp>
        <p:cxnSp>
          <p:nvCxnSpPr>
            <p:cNvPr id="47" name="Connettore 4 46"/>
            <p:cNvCxnSpPr/>
            <p:nvPr/>
          </p:nvCxnSpPr>
          <p:spPr>
            <a:xfrm rot="5400000">
              <a:off x="4344533" y="3109876"/>
              <a:ext cx="520591" cy="237308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4 48"/>
            <p:cNvCxnSpPr/>
            <p:nvPr/>
          </p:nvCxnSpPr>
          <p:spPr>
            <a:xfrm rot="5400000">
              <a:off x="4936616" y="3689258"/>
              <a:ext cx="520591" cy="1214323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4 54"/>
            <p:cNvCxnSpPr/>
            <p:nvPr/>
          </p:nvCxnSpPr>
          <p:spPr>
            <a:xfrm rot="5400000">
              <a:off x="5525524" y="4303563"/>
              <a:ext cx="550748" cy="3175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4 58"/>
            <p:cNvCxnSpPr/>
            <p:nvPr/>
          </p:nvCxnSpPr>
          <p:spPr>
            <a:xfrm rot="16200000" flipH="1">
              <a:off x="6153320" y="3675766"/>
              <a:ext cx="520591" cy="122860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4 60"/>
            <p:cNvCxnSpPr/>
            <p:nvPr/>
          </p:nvCxnSpPr>
          <p:spPr>
            <a:xfrm rot="16200000" flipH="1">
              <a:off x="6693019" y="3136067"/>
              <a:ext cx="514242" cy="2301659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ttangolo 86"/>
          <p:cNvSpPr/>
          <p:nvPr/>
        </p:nvSpPr>
        <p:spPr bwMode="auto">
          <a:xfrm>
            <a:off x="293441" y="4955024"/>
            <a:ext cx="2128680" cy="12085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in </a:t>
            </a:r>
            <a:r>
              <a:rPr lang="es-ES" dirty="0" err="1" smtClean="0">
                <a:solidFill>
                  <a:schemeClr val="tx1"/>
                </a:solidFill>
              </a:rPr>
              <a:t>the</a:t>
            </a:r>
            <a:r>
              <a:rPr lang="es-ES" dirty="0" smtClean="0">
                <a:solidFill>
                  <a:schemeClr val="tx1"/>
                </a:solidFill>
              </a:rPr>
              <a:t> VO </a:t>
            </a:r>
            <a:r>
              <a:rPr lang="es-ES" dirty="0" err="1" smtClean="0">
                <a:solidFill>
                  <a:schemeClr val="tx1"/>
                </a:solidFill>
              </a:rPr>
              <a:t>image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err="1" smtClean="0">
                <a:solidFill>
                  <a:schemeClr val="tx1"/>
                </a:solidFill>
              </a:rPr>
              <a:t>list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89" name="Connettore 4 88"/>
          <p:cNvCxnSpPr>
            <a:endCxn id="17" idx="1"/>
          </p:cNvCxnSpPr>
          <p:nvPr/>
        </p:nvCxnSpPr>
        <p:spPr bwMode="auto">
          <a:xfrm rot="5400000" flipH="1" flipV="1">
            <a:off x="1857590" y="3443673"/>
            <a:ext cx="1102089" cy="1920611"/>
          </a:xfrm>
          <a:prstGeom prst="bentConnector2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" y="1384182"/>
            <a:ext cx="977863" cy="92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</p:cNvCxnSpPr>
          <p:nvPr/>
        </p:nvCxnSpPr>
        <p:spPr bwMode="auto">
          <a:xfrm>
            <a:off x="1046390" y="1847222"/>
            <a:ext cx="2296621" cy="41574"/>
          </a:xfrm>
          <a:prstGeom prst="bentConnector3">
            <a:avLst>
              <a:gd name="adj1" fmla="val -722"/>
            </a:avLst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557478" y="2309308"/>
            <a:ext cx="0" cy="2647468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8" name="Gruppo 126"/>
          <p:cNvGrpSpPr>
            <a:grpSpLocks/>
          </p:cNvGrpSpPr>
          <p:nvPr/>
        </p:nvGrpSpPr>
        <p:grpSpPr bwMode="auto">
          <a:xfrm>
            <a:off x="3361533" y="1384181"/>
            <a:ext cx="6899009" cy="1972899"/>
            <a:chOff x="2880817" y="1254774"/>
            <a:chExt cx="5913151" cy="1786541"/>
          </a:xfrm>
        </p:grpSpPr>
        <p:grpSp>
          <p:nvGrpSpPr>
            <p:cNvPr id="11281" name="Gruppo 76"/>
            <p:cNvGrpSpPr>
              <a:grpSpLocks/>
            </p:cNvGrpSpPr>
            <p:nvPr/>
          </p:nvGrpSpPr>
          <p:grpSpPr bwMode="auto">
            <a:xfrm>
              <a:off x="2880817" y="1254774"/>
              <a:ext cx="5913151" cy="1310553"/>
              <a:chOff x="2907321" y="1110758"/>
              <a:chExt cx="5913151" cy="1310553"/>
            </a:xfrm>
          </p:grpSpPr>
          <p:sp>
            <p:nvSpPr>
              <p:cNvPr id="73" name="Rettangolo arrotondato 72"/>
              <p:cNvSpPr/>
              <p:nvPr/>
            </p:nvSpPr>
            <p:spPr bwMode="auto">
              <a:xfrm>
                <a:off x="2907321" y="1110758"/>
                <a:ext cx="5913151" cy="131055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5" name="Rettangolo arrotondato 74"/>
              <p:cNvSpPr/>
              <p:nvPr/>
            </p:nvSpPr>
            <p:spPr>
              <a:xfrm>
                <a:off x="3131146" y="1269421"/>
                <a:ext cx="5524234" cy="747301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Rettangolo 75"/>
              <p:cNvSpPr/>
              <p:nvPr/>
            </p:nvSpPr>
            <p:spPr>
              <a:xfrm>
                <a:off x="3262903" y="1332886"/>
                <a:ext cx="5384540" cy="70287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060" tIns="74295" rIns="99060" bIns="74295" spcCol="1270" anchor="ctr"/>
              <a:lstStyle/>
              <a:p>
                <a:pPr algn="ctr" defTabSz="1975554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s-ES" sz="2700" dirty="0" err="1"/>
                  <a:t>Uniform</a:t>
                </a:r>
                <a:r>
                  <a:rPr lang="es-ES" sz="2700" dirty="0"/>
                  <a:t> </a:t>
                </a:r>
                <a:r>
                  <a:rPr lang="es-ES" sz="2700" dirty="0"/>
                  <a:t>interfaces and </a:t>
                </a:r>
                <a:r>
                  <a:rPr lang="es-ES" sz="2700" dirty="0" err="1"/>
                  <a:t>behaviour</a:t>
                </a:r>
                <a:endParaRPr lang="es-ES" sz="2700" dirty="0"/>
              </a:p>
            </p:txBody>
          </p:sp>
        </p:grpSp>
        <p:cxnSp>
          <p:nvCxnSpPr>
            <p:cNvPr id="79" name="Connettore 4 78"/>
            <p:cNvCxnSpPr>
              <a:stCxn id="73" idx="2"/>
              <a:endCxn id="24" idx="0"/>
            </p:cNvCxnSpPr>
            <p:nvPr/>
          </p:nvCxnSpPr>
          <p:spPr>
            <a:xfrm rot="16200000" flipH="1">
              <a:off x="5599399" y="2802527"/>
              <a:ext cx="475988" cy="158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4 80"/>
            <p:cNvCxnSpPr>
              <a:stCxn id="73" idx="2"/>
              <a:endCxn id="21" idx="0"/>
            </p:cNvCxnSpPr>
            <p:nvPr/>
          </p:nvCxnSpPr>
          <p:spPr>
            <a:xfrm rot="5400000">
              <a:off x="4628689" y="1833405"/>
              <a:ext cx="475988" cy="1939831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4 82"/>
            <p:cNvCxnSpPr>
              <a:stCxn id="73" idx="2"/>
              <a:endCxn id="27" idx="0"/>
            </p:cNvCxnSpPr>
            <p:nvPr/>
          </p:nvCxnSpPr>
          <p:spPr>
            <a:xfrm rot="16200000" flipH="1">
              <a:off x="6560583" y="1841342"/>
              <a:ext cx="475988" cy="1923957"/>
            </a:xfrm>
            <a:prstGeom prst="bentConnector3">
              <a:avLst/>
            </a:prstGeom>
            <a:ln w="508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79" name="Picture 2" descr="Open Cloud Computing Interface - Open Standard | Open Commun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733" y="1251020"/>
            <a:ext cx="1267190" cy="54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66233" y="3798699"/>
            <a:ext cx="1455916" cy="936220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i="1" dirty="0" smtClean="0"/>
              <a:t>Image</a:t>
            </a:r>
            <a:br>
              <a:rPr lang="en-GB" i="1" dirty="0" smtClean="0"/>
            </a:br>
            <a:r>
              <a:rPr lang="en-GB" i="1" dirty="0" smtClean="0"/>
              <a:t>replication</a:t>
            </a:r>
            <a:br>
              <a:rPr lang="en-GB" i="1" dirty="0" smtClean="0"/>
            </a:br>
            <a:r>
              <a:rPr lang="en-GB" i="1" dirty="0" smtClean="0"/>
              <a:t>(</a:t>
            </a:r>
            <a:r>
              <a:rPr lang="en-GB" i="1" dirty="0" err="1" smtClean="0"/>
              <a:t>VMCatcher</a:t>
            </a:r>
            <a:r>
              <a:rPr lang="en-GB" i="1" dirty="0" smtClean="0"/>
              <a:t>)</a:t>
            </a:r>
            <a:endParaRPr lang="en-GB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876" y="2017578"/>
            <a:ext cx="1055688" cy="35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600537" y="2594390"/>
            <a:ext cx="1900674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(OVF)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1176153" y="1163831"/>
            <a:ext cx="1139198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i="1" dirty="0" smtClean="0"/>
              <a:t>Manage</a:t>
            </a:r>
            <a:br>
              <a:rPr lang="en-GB" i="1" dirty="0" smtClean="0"/>
            </a:br>
            <a:r>
              <a:rPr lang="en-GB" i="1" dirty="0" smtClean="0"/>
              <a:t>instances</a:t>
            </a:r>
            <a:endParaRPr lang="en-GB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580" y="821870"/>
            <a:ext cx="506771" cy="43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29711" y="844007"/>
            <a:ext cx="1440900" cy="320667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US" sz="1400" b="1" dirty="0"/>
              <a:t>OpenStack Nova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82988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6" grpId="0"/>
      <p:bldP spid="88" grpId="0"/>
      <p:bldP spid="9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-14783"/>
            <a:ext cx="8568952" cy="938265"/>
          </a:xfrm>
          <a:noFill/>
        </p:spPr>
        <p:txBody>
          <a:bodyPr/>
          <a:lstStyle/>
          <a:p>
            <a:r>
              <a:rPr lang="en-GB" dirty="0" smtClean="0"/>
              <a:t>The current infrastructure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607" y="1235905"/>
            <a:ext cx="6432739" cy="461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923" y="5774467"/>
            <a:ext cx="2279510" cy="53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2" y="2304257"/>
            <a:ext cx="1083522" cy="6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1" y="3263268"/>
            <a:ext cx="1320788" cy="59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500" y="4043446"/>
            <a:ext cx="1456065" cy="57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1" y="5825593"/>
            <a:ext cx="1139031" cy="109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590" y="5966100"/>
            <a:ext cx="1845572" cy="68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115" y="6437541"/>
            <a:ext cx="1586715" cy="54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0" y="1265576"/>
            <a:ext cx="1351933" cy="103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205" y="5920356"/>
            <a:ext cx="1849913" cy="32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969" y="6460955"/>
            <a:ext cx="2198424" cy="49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316801" y="4895165"/>
            <a:ext cx="1229632" cy="7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9304681" y="6145842"/>
            <a:ext cx="1000571" cy="6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790" y="1126061"/>
            <a:ext cx="1033463" cy="91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523" y="2512992"/>
            <a:ext cx="1223730" cy="73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970" y="4579355"/>
            <a:ext cx="966282" cy="91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355" y="3466699"/>
            <a:ext cx="1778897" cy="88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77548" y="904893"/>
            <a:ext cx="2816826" cy="158255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41026" tIns="52103" rIns="41026" bIns="52103">
            <a:spAutoFit/>
          </a:bodyPr>
          <a:lstStyle/>
          <a:p>
            <a:r>
              <a:rPr lang="en-GB" sz="1600" dirty="0"/>
              <a:t>Today:</a:t>
            </a:r>
          </a:p>
          <a:p>
            <a:pPr marL="309359" indent="-209857">
              <a:buFont typeface="Arial" panose="020B0604020202020204" pitchFamily="34" charset="0"/>
              <a:buChar char="•"/>
            </a:pPr>
            <a:r>
              <a:rPr lang="en-GB" sz="1600" dirty="0"/>
              <a:t>22 </a:t>
            </a:r>
            <a:r>
              <a:rPr lang="en-GB" sz="1600" dirty="0"/>
              <a:t>providers from 14 </a:t>
            </a:r>
            <a:r>
              <a:rPr lang="en-GB" sz="1600" dirty="0"/>
              <a:t>NGIs</a:t>
            </a:r>
          </a:p>
          <a:p>
            <a:pPr marL="830384" lvl="1" indent="-209857">
              <a:buFont typeface="Arial" panose="020B0604020202020204" pitchFamily="34" charset="0"/>
              <a:buChar char="•"/>
            </a:pPr>
            <a:r>
              <a:rPr lang="en-US" sz="1600" dirty="0"/>
              <a:t>15 OpenStack</a:t>
            </a:r>
          </a:p>
          <a:p>
            <a:pPr marL="830384" lvl="1" indent="-209857">
              <a:buFont typeface="Arial" panose="020B0604020202020204" pitchFamily="34" charset="0"/>
              <a:buChar char="•"/>
            </a:pPr>
            <a:r>
              <a:rPr lang="en-US" sz="1600" dirty="0"/>
              <a:t>6 </a:t>
            </a:r>
            <a:r>
              <a:rPr lang="en-US" sz="1600" dirty="0" err="1"/>
              <a:t>OpenNebula</a:t>
            </a:r>
            <a:endParaRPr lang="en-US" sz="1600" dirty="0"/>
          </a:p>
          <a:p>
            <a:pPr marL="830384" lvl="1" indent="-209857">
              <a:buFont typeface="Arial" panose="020B0604020202020204" pitchFamily="34" charset="0"/>
              <a:buChar char="•"/>
            </a:pPr>
            <a:r>
              <a:rPr lang="en-US" sz="1600" dirty="0"/>
              <a:t>1 </a:t>
            </a:r>
            <a:r>
              <a:rPr lang="en-US" sz="1600" dirty="0" err="1"/>
              <a:t>Synnefo</a:t>
            </a:r>
            <a:endParaRPr lang="en-GB" sz="1600" dirty="0"/>
          </a:p>
          <a:p>
            <a:pPr marL="309359" indent="-209857">
              <a:buFont typeface="Arial" panose="020B0604020202020204" pitchFamily="34" charset="0"/>
              <a:buChar char="•"/>
            </a:pPr>
            <a:r>
              <a:rPr lang="en-GB" sz="1600" dirty="0"/>
              <a:t>~6.000 cores in total</a:t>
            </a:r>
          </a:p>
        </p:txBody>
      </p:sp>
    </p:spTree>
    <p:extLst>
      <p:ext uri="{BB962C8B-B14F-4D97-AF65-F5344CB8AC3E}">
        <p14:creationId xmlns:p14="http://schemas.microsoft.com/office/powerpoint/2010/main" val="3933604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841" y="1235905"/>
            <a:ext cx="6282710" cy="450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Access to the Federated Cloud: </a:t>
            </a:r>
            <a:br>
              <a:rPr lang="en-GB" dirty="0" smtClean="0"/>
            </a:br>
            <a:r>
              <a:rPr lang="en-GB" dirty="0" smtClean="0"/>
              <a:t>Virtual Organisations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477" y="1851988"/>
            <a:ext cx="672075" cy="6358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7543" y="1693037"/>
            <a:ext cx="672075" cy="6358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1505" y="2090415"/>
            <a:ext cx="672075" cy="63580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77449" y="1613562"/>
            <a:ext cx="2729711" cy="1351083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4205" tIns="52103" rIns="0" bIns="52103" rtlCol="0" anchor="ctr"/>
          <a:lstStyle/>
          <a:p>
            <a:pPr algn="r"/>
            <a:r>
              <a:rPr lang="en-US" sz="2700" b="1" dirty="0"/>
              <a:t>VO 1</a:t>
            </a:r>
            <a:br>
              <a:rPr lang="en-US" sz="2700" b="1" dirty="0"/>
            </a:br>
            <a:r>
              <a:rPr lang="en-US" b="1" dirty="0"/>
              <a:t>(cloud a, b, c)</a:t>
            </a:r>
            <a:endParaRPr lang="en-US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487" y="3625649"/>
            <a:ext cx="672075" cy="63580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1552" y="3466698"/>
            <a:ext cx="672075" cy="63580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515" y="3864075"/>
            <a:ext cx="672075" cy="63580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61459" y="3387223"/>
            <a:ext cx="2729711" cy="1351083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4205" tIns="52103" rIns="0" bIns="52103" rtlCol="0" anchor="ctr"/>
          <a:lstStyle/>
          <a:p>
            <a:pPr algn="r"/>
            <a:r>
              <a:rPr lang="en-US" sz="2700" b="1" dirty="0"/>
              <a:t>VO 2</a:t>
            </a:r>
            <a:br>
              <a:rPr lang="en-US" sz="2700" b="1" dirty="0"/>
            </a:br>
            <a:r>
              <a:rPr lang="en-US" b="1" dirty="0"/>
              <a:t>(cloud b, c, d, e)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9431" y="5718288"/>
            <a:ext cx="10081120" cy="1213219"/>
          </a:xfrm>
          <a:prstGeom prst="rect">
            <a:avLst/>
          </a:prstGeom>
          <a:noFill/>
        </p:spPr>
        <p:txBody>
          <a:bodyPr wrap="square" lIns="104205" tIns="52103" rIns="104205" bIns="52103" rtlCol="0">
            <a:spAutoFit/>
          </a:bodyPr>
          <a:lstStyle/>
          <a:p>
            <a:pPr marL="390769" indent="-390769">
              <a:buFont typeface="+mj-lt"/>
              <a:buAutoNum type="arabicPeriod"/>
            </a:pPr>
            <a:r>
              <a:rPr lang="en-US" dirty="0" smtClean="0"/>
              <a:t>Generic VOs – e.g. </a:t>
            </a:r>
            <a:r>
              <a:rPr lang="en-US" b="1" dirty="0" smtClean="0"/>
              <a:t>fedcloud.egi.eu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90769" indent="-390769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 </a:t>
            </a:r>
            <a:r>
              <a:rPr lang="en-US" dirty="0" smtClean="0">
                <a:sym typeface="Wingdings" panose="05000000000000000000" pitchFamily="2" charset="2"/>
              </a:rPr>
              <a:t>(with SLAs &amp; </a:t>
            </a:r>
            <a:r>
              <a:rPr lang="en-US" dirty="0" smtClean="0">
                <a:sym typeface="Wingdings" panose="05000000000000000000" pitchFamily="2" charset="2"/>
              </a:rPr>
              <a:t>OLAs)</a:t>
            </a:r>
          </a:p>
          <a:p>
            <a:endParaRPr lang="en-US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VOs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ym typeface="Wingdings" panose="05000000000000000000" pitchFamily="2" charset="2"/>
              </a:rPr>
              <a:t> (both grid and cloud)</a:t>
            </a:r>
            <a:endParaRPr lang="en-GB" dirty="0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7238175" y="3387223"/>
            <a:ext cx="448086" cy="28407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6778860" y="4852863"/>
            <a:ext cx="442658" cy="2806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7593490" y="4738306"/>
            <a:ext cx="534710" cy="33899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6174094" y="3182021"/>
            <a:ext cx="442658" cy="2806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loud"/>
          <p:cNvSpPr>
            <a:spLocks noChangeAspect="1" noEditPoints="1" noChangeArrowheads="1"/>
          </p:cNvSpPr>
          <p:nvPr/>
        </p:nvSpPr>
        <p:spPr bwMode="auto">
          <a:xfrm>
            <a:off x="5062928" y="2897948"/>
            <a:ext cx="442658" cy="2806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4745935" y="2726219"/>
            <a:ext cx="3114909" cy="1137857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144204">
            <a:off x="3018770" y="2483426"/>
            <a:ext cx="1950367" cy="476853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6011007" y="3102369"/>
            <a:ext cx="2347329" cy="2198995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524792">
            <a:off x="3176606" y="4077470"/>
            <a:ext cx="3007517" cy="503894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 dirty="0"/>
          </a:p>
        </p:txBody>
      </p:sp>
      <p:sp>
        <p:nvSpPr>
          <p:cNvPr id="23" name="Cloud"/>
          <p:cNvSpPr>
            <a:spLocks noChangeAspect="1" noEditPoints="1" noChangeArrowheads="1"/>
          </p:cNvSpPr>
          <p:nvPr/>
        </p:nvSpPr>
        <p:spPr bwMode="auto">
          <a:xfrm>
            <a:off x="6403511" y="4102503"/>
            <a:ext cx="442658" cy="2806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817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2267898" y="4262130"/>
            <a:ext cx="3583836" cy="26220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205" tIns="52103" rIns="104205" bIns="52103"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174093" y="1241384"/>
            <a:ext cx="4284476" cy="5245383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0" rIns="0" bIns="52103" rtlCol="0" anchor="t" anchorCtr="0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typical user workflow</a:t>
            </a:r>
            <a:endParaRPr lang="en-GB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6846168" y="2115615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8778383" y="5294635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6243249" y="3784600"/>
            <a:ext cx="2841140" cy="180120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8624041" y="2852143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6577379" y="1241385"/>
            <a:ext cx="3477829" cy="659221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in your Virtual </a:t>
            </a:r>
            <a:r>
              <a:rPr lang="en-GB" dirty="0" smtClean="0">
                <a:solidFill>
                  <a:schemeClr val="tx2"/>
                </a:solidFill>
              </a:rPr>
              <a:t>Organisation</a:t>
            </a:r>
            <a:br>
              <a:rPr lang="en-GB" dirty="0" smtClean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(e.g. </a:t>
            </a:r>
            <a:r>
              <a:rPr lang="en-GB" dirty="0" err="1" smtClean="0">
                <a:solidFill>
                  <a:schemeClr val="tx2"/>
                </a:solidFill>
              </a:rPr>
              <a:t>fedcloud.egi.eu</a:t>
            </a:r>
            <a:r>
              <a:rPr lang="en-GB" dirty="0" smtClean="0">
                <a:solidFill>
                  <a:schemeClr val="tx2"/>
                </a:solidFill>
              </a:rPr>
              <a:t>)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491361" y="4558107"/>
            <a:ext cx="3192355" cy="12928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b" anchorCtr="0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>
                <a:solidFill>
                  <a:schemeClr val="tx2"/>
                </a:solidFill>
              </a:rPr>
              <a:t>Virtual/Software </a:t>
            </a:r>
            <a:r>
              <a:rPr lang="es-ES" dirty="0" err="1">
                <a:solidFill>
                  <a:schemeClr val="tx2"/>
                </a:solidFill>
              </a:rPr>
              <a:t>Appliances</a:t>
            </a:r>
            <a:r>
              <a:rPr lang="es-ES" dirty="0">
                <a:solidFill>
                  <a:schemeClr val="tx2"/>
                </a:solidFill>
              </a:rPr>
              <a:t> of </a:t>
            </a:r>
            <a:r>
              <a:rPr lang="es-ES" b="1" dirty="0" err="1">
                <a:solidFill>
                  <a:schemeClr val="tx2"/>
                </a:solidFill>
              </a:rPr>
              <a:t>your</a:t>
            </a:r>
            <a:r>
              <a:rPr lang="es-ES" b="1" dirty="0">
                <a:solidFill>
                  <a:schemeClr val="tx2"/>
                </a:solidFill>
              </a:rPr>
              <a:t> Virtual </a:t>
            </a:r>
            <a:r>
              <a:rPr lang="es-ES" b="1" dirty="0" err="1">
                <a:solidFill>
                  <a:schemeClr val="tx2"/>
                </a:solidFill>
              </a:rPr>
              <a:t>Organisation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3" name="Rettangolo 86"/>
          <p:cNvSpPr/>
          <p:nvPr/>
        </p:nvSpPr>
        <p:spPr bwMode="auto">
          <a:xfrm>
            <a:off x="3737823" y="4658831"/>
            <a:ext cx="658397" cy="6021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Rettangolo 86"/>
          <p:cNvSpPr/>
          <p:nvPr/>
        </p:nvSpPr>
        <p:spPr bwMode="auto">
          <a:xfrm>
            <a:off x="4745935" y="4658831"/>
            <a:ext cx="658397" cy="6021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729711" y="4658831"/>
            <a:ext cx="658397" cy="6021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142022" y="2830894"/>
            <a:ext cx="1008112" cy="271187"/>
            <a:chOff x="1412032" y="4325393"/>
            <a:chExt cx="2448272" cy="696167"/>
          </a:xfrm>
        </p:grpSpPr>
        <p:sp>
          <p:nvSpPr>
            <p:cNvPr id="21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22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23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894912" y="3358109"/>
            <a:ext cx="1008112" cy="271187"/>
            <a:chOff x="1412032" y="4325393"/>
            <a:chExt cx="2448272" cy="696167"/>
          </a:xfrm>
        </p:grpSpPr>
        <p:sp>
          <p:nvSpPr>
            <p:cNvPr id="25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26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931595" y="5715369"/>
            <a:ext cx="1008112" cy="271187"/>
            <a:chOff x="1412032" y="4325393"/>
            <a:chExt cx="2448272" cy="696167"/>
          </a:xfrm>
        </p:grpSpPr>
        <p:sp>
          <p:nvSpPr>
            <p:cNvPr id="29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30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859845" y="4785021"/>
            <a:ext cx="1008112" cy="271187"/>
            <a:chOff x="1412032" y="4325393"/>
            <a:chExt cx="2448272" cy="696167"/>
          </a:xfrm>
        </p:grpSpPr>
        <p:sp>
          <p:nvSpPr>
            <p:cNvPr id="33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34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  <p:sp>
          <p:nvSpPr>
            <p:cNvPr id="35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97555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000" dirty="0">
                  <a:solidFill>
                    <a:schemeClr val="tx1"/>
                  </a:solidFill>
                </a:rPr>
                <a:t>VM</a:t>
              </a:r>
              <a:endParaRPr lang="es-ES" sz="1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5888" y="1927027"/>
            <a:ext cx="672075" cy="635804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 flipH="1">
            <a:off x="4162951" y="2692982"/>
            <a:ext cx="512653" cy="1543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75603" y="2692982"/>
            <a:ext cx="1824361" cy="13679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572000" y="2832816"/>
            <a:ext cx="2110642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</a:t>
            </a:r>
            <a:r>
              <a:rPr lang="en-US" dirty="0" smtClean="0"/>
              <a:t>(GUI/CMD</a:t>
            </a:r>
            <a:r>
              <a:rPr lang="en-US" dirty="0" smtClean="0"/>
              <a:t>/API)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802664" y="2512993"/>
            <a:ext cx="85926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r"/>
            <a:r>
              <a:rPr lang="en-US" dirty="0" smtClean="0"/>
              <a:t>Visual</a:t>
            </a:r>
            <a:br>
              <a:rPr lang="en-US" dirty="0" smtClean="0"/>
            </a:br>
            <a:r>
              <a:rPr lang="en-US" dirty="0" smtClean="0"/>
              <a:t>lookup</a:t>
            </a:r>
            <a:endParaRPr lang="en-GB" dirty="0"/>
          </a:p>
        </p:txBody>
      </p:sp>
      <p:sp>
        <p:nvSpPr>
          <p:cNvPr id="45" name="Rettangolo 86"/>
          <p:cNvSpPr/>
          <p:nvPr/>
        </p:nvSpPr>
        <p:spPr bwMode="auto">
          <a:xfrm>
            <a:off x="6893619" y="4164376"/>
            <a:ext cx="540615" cy="4944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  <a:endParaRPr lang="es-ES" sz="16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721599" y="2692982"/>
            <a:ext cx="4521650" cy="1471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61459" y="1763103"/>
            <a:ext cx="2436271" cy="929879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Application Portal, framework, SaaS, etc..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70936" y="3309669"/>
            <a:ext cx="1669604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55" idx="2"/>
          </p:cNvCxnSpPr>
          <p:nvPr/>
        </p:nvCxnSpPr>
        <p:spPr>
          <a:xfrm>
            <a:off x="1679594" y="2692982"/>
            <a:ext cx="811767" cy="15816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84665" y="3468620"/>
            <a:ext cx="1537168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dirty="0" smtClean="0"/>
              <a:t>Programmatic</a:t>
            </a:r>
            <a:br>
              <a:rPr lang="en-US" dirty="0" smtClean="0"/>
            </a:br>
            <a:r>
              <a:rPr lang="en-US" dirty="0" smtClean="0"/>
              <a:t>lookup (API)</a:t>
            </a:r>
            <a:endParaRPr lang="en-GB" dirty="0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1552" y="605580"/>
            <a:ext cx="672075" cy="63580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7589" y="605580"/>
            <a:ext cx="672075" cy="63580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3627" y="605580"/>
            <a:ext cx="672075" cy="635804"/>
          </a:xfrm>
          <a:prstGeom prst="rect">
            <a:avLst/>
          </a:prstGeom>
        </p:spPr>
      </p:pic>
      <p:cxnSp>
        <p:nvCxnSpPr>
          <p:cNvPr id="67" name="Straight Arrow Connector 66"/>
          <p:cNvCxnSpPr/>
          <p:nvPr/>
        </p:nvCxnSpPr>
        <p:spPr>
          <a:xfrm>
            <a:off x="1889617" y="1241384"/>
            <a:ext cx="0" cy="521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tangolo 86"/>
          <p:cNvSpPr/>
          <p:nvPr/>
        </p:nvSpPr>
        <p:spPr bwMode="auto">
          <a:xfrm>
            <a:off x="7518243" y="4005425"/>
            <a:ext cx="675190" cy="6534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75" name="Rettangolo 86"/>
          <p:cNvSpPr/>
          <p:nvPr/>
        </p:nvSpPr>
        <p:spPr bwMode="auto">
          <a:xfrm>
            <a:off x="8193432" y="4102502"/>
            <a:ext cx="675190" cy="4143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14155" y="3081106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8610364" y="5453585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6846168" y="2445302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6258103" y="4114287"/>
            <a:ext cx="452058" cy="12598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241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 animBg="1"/>
      <p:bldP spid="55" grpId="0" animBg="1"/>
      <p:bldP spid="56" grpId="0"/>
      <p:bldP spid="60" grpId="0"/>
      <p:bldP spid="74" grpId="0" animBg="1"/>
      <p:bldP spid="7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models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545468" y="1762535"/>
            <a:ext cx="9829092" cy="5280560"/>
          </a:xfrm>
        </p:spPr>
        <p:txBody>
          <a:bodyPr>
            <a:normAutofit/>
          </a:bodyPr>
          <a:lstStyle/>
          <a:p>
            <a:r>
              <a:rPr lang="en-GB" sz="2700" b="1" dirty="0"/>
              <a:t>Compute and data intensive workloads</a:t>
            </a:r>
            <a:endParaRPr lang="en-GB" sz="2700" dirty="0"/>
          </a:p>
          <a:p>
            <a:pPr lvl="1"/>
            <a:r>
              <a:rPr lang="en-GB" sz="2300" dirty="0" smtClean="0"/>
              <a:t>Batch or interactive</a:t>
            </a:r>
            <a:r>
              <a:rPr lang="en-GB" sz="2300" dirty="0" smtClean="0">
                <a:solidFill>
                  <a:srgbClr val="FF0000"/>
                </a:solidFill>
              </a:rPr>
              <a:t> </a:t>
            </a:r>
            <a:r>
              <a:rPr lang="en-GB" sz="2300" dirty="0"/>
              <a:t>(</a:t>
            </a:r>
            <a:r>
              <a:rPr lang="en-GB" sz="2300" dirty="0" smtClean="0"/>
              <a:t>e.g. Jupiter notebook) </a:t>
            </a:r>
            <a:r>
              <a:rPr lang="en-GB" sz="2300" dirty="0"/>
              <a:t>with scalable and customized environments</a:t>
            </a:r>
          </a:p>
          <a:p>
            <a:r>
              <a:rPr lang="en-GB" sz="2700" b="1" dirty="0"/>
              <a:t>Service Hosting</a:t>
            </a:r>
            <a:endParaRPr lang="en-GB" sz="2700" dirty="0"/>
          </a:p>
          <a:p>
            <a:pPr lvl="1"/>
            <a:r>
              <a:rPr lang="en-GB" sz="2300" dirty="0"/>
              <a:t>Long-running services (e.g. web server, database, application server)</a:t>
            </a:r>
            <a:endParaRPr lang="en-GB" sz="2300" dirty="0"/>
          </a:p>
          <a:p>
            <a:r>
              <a:rPr lang="en-GB" sz="2700" b="1" dirty="0">
                <a:solidFill>
                  <a:srgbClr val="000000"/>
                </a:solidFill>
              </a:rPr>
              <a:t>Datasets repository</a:t>
            </a:r>
          </a:p>
          <a:p>
            <a:pPr lvl="1"/>
            <a:r>
              <a:rPr lang="en-GB" sz="2300" dirty="0">
                <a:solidFill>
                  <a:srgbClr val="000000"/>
                </a:solidFill>
              </a:rPr>
              <a:t>Store and manage large datasets (in a storage volume)</a:t>
            </a:r>
            <a:endParaRPr lang="en-GB" sz="2300" dirty="0">
              <a:solidFill>
                <a:srgbClr val="000000"/>
              </a:solidFill>
            </a:endParaRPr>
          </a:p>
          <a:p>
            <a:r>
              <a:rPr lang="en-GB" sz="2700" b="1" dirty="0"/>
              <a:t>Disposable </a:t>
            </a:r>
            <a:r>
              <a:rPr lang="en-GB" sz="2700" b="1" dirty="0"/>
              <a:t>and testing </a:t>
            </a:r>
            <a:r>
              <a:rPr lang="en-GB" sz="2700" b="1" dirty="0"/>
              <a:t>environments</a:t>
            </a:r>
          </a:p>
          <a:p>
            <a:pPr lvl="1"/>
            <a:r>
              <a:rPr lang="en-GB" sz="2300" dirty="0"/>
              <a:t>Host training environments, test applications</a:t>
            </a: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1937414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7434234" y="1919036"/>
            <a:ext cx="3108345" cy="4609579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59" name="Rectángulo redondeado 37"/>
          <p:cNvSpPr/>
          <p:nvPr/>
        </p:nvSpPr>
        <p:spPr>
          <a:xfrm>
            <a:off x="7854280" y="4658830"/>
            <a:ext cx="2352261" cy="143055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721599" y="4786915"/>
            <a:ext cx="4788532" cy="143055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3233767" y="2274566"/>
            <a:ext cx="3696411" cy="151003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569804" y="2552730"/>
            <a:ext cx="1108800" cy="95370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Combined models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5379542" y="2552730"/>
            <a:ext cx="1108800" cy="95370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957472" y="5025342"/>
            <a:ext cx="4385164" cy="95370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err="1"/>
                  <a:t>Worker</a:t>
                </a:r>
                <a:endParaRPr lang="es-ES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err="1"/>
                  <a:t>Worker</a:t>
                </a:r>
                <a:endParaRPr lang="es-ES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dirty="0" err="1"/>
                  <a:t>Worker</a:t>
                </a:r>
                <a:endParaRPr lang="es-ES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7812276" y="2314303"/>
            <a:ext cx="2363264" cy="1430559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7954861" y="1946408"/>
            <a:ext cx="2096328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6488342" y="3029584"/>
            <a:ext cx="1323933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678604" y="3029583"/>
            <a:ext cx="70093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847604" y="1866933"/>
            <a:ext cx="2505945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2163983" y="6158609"/>
            <a:ext cx="3903764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4115865" y="3506436"/>
            <a:ext cx="8339" cy="12804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7" y="2567021"/>
            <a:ext cx="977900" cy="92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436897" y="3029583"/>
            <a:ext cx="213290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3065749" y="4102502"/>
            <a:ext cx="967651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sp>
        <p:nvSpPr>
          <p:cNvPr id="65" name="Esquina doblada 14"/>
          <p:cNvSpPr/>
          <p:nvPr/>
        </p:nvSpPr>
        <p:spPr bwMode="auto">
          <a:xfrm rot="10800000">
            <a:off x="8471566" y="4897257"/>
            <a:ext cx="576389" cy="605276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6" name="Esquina doblada 4"/>
          <p:cNvSpPr/>
          <p:nvPr/>
        </p:nvSpPr>
        <p:spPr bwMode="auto">
          <a:xfrm rot="10800000">
            <a:off x="8599810" y="5078573"/>
            <a:ext cx="574979" cy="605276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7" name="Esquina doblada 15"/>
          <p:cNvSpPr/>
          <p:nvPr/>
        </p:nvSpPr>
        <p:spPr bwMode="auto">
          <a:xfrm rot="10800000">
            <a:off x="8791470" y="5259890"/>
            <a:ext cx="574979" cy="605276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4205" tIns="52103" rIns="104205" bIns="52103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8" name="CuadroTexto 67"/>
          <p:cNvSpPr txBox="1"/>
          <p:nvPr/>
        </p:nvSpPr>
        <p:spPr>
          <a:xfrm>
            <a:off x="8237899" y="6089389"/>
            <a:ext cx="1800624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endCxn id="49" idx="3"/>
          </p:cNvCxnSpPr>
          <p:nvPr/>
        </p:nvCxnSpPr>
        <p:spPr>
          <a:xfrm flipH="1">
            <a:off x="6510131" y="5493247"/>
            <a:ext cx="1158645" cy="89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342316" y="3466698"/>
            <a:ext cx="1064007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5101363" y="4264462"/>
            <a:ext cx="1519453" cy="2854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838056" y="4092246"/>
            <a:ext cx="882667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2309664" y="1002958"/>
            <a:ext cx="6466791" cy="556328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sz="2300" i="1" dirty="0">
                <a:solidFill>
                  <a:srgbClr val="FF0000"/>
                </a:solidFill>
              </a:rPr>
              <a:t>Combine usage models in a single application</a:t>
            </a:r>
            <a:endParaRPr lang="en-GB" sz="23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6930178" y="2661687"/>
            <a:ext cx="865422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6669386" y="5096384"/>
            <a:ext cx="97926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1412" y="6703401"/>
            <a:ext cx="5350374" cy="351445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r>
              <a:rPr lang="en-GB" sz="1600" dirty="0"/>
              <a:t>* Object storage (CDMI or other) is not available on every site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4503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dirty="0" smtClean="0"/>
              <a:t>Example: Chipster</a:t>
            </a:r>
            <a:endParaRPr lang="en-GB" altLang="en-US" dirty="0" smtClean="0"/>
          </a:p>
        </p:txBody>
      </p:sp>
      <p:grpSp>
        <p:nvGrpSpPr>
          <p:cNvPr id="37892" name="Gruppo 8"/>
          <p:cNvGrpSpPr>
            <a:grpSpLocks/>
          </p:cNvGrpSpPr>
          <p:nvPr/>
        </p:nvGrpSpPr>
        <p:grpSpPr bwMode="auto">
          <a:xfrm>
            <a:off x="420424" y="2195419"/>
            <a:ext cx="4114106" cy="4757957"/>
            <a:chOff x="4932040" y="1229312"/>
            <a:chExt cx="4103236" cy="5163253"/>
          </a:xfrm>
        </p:grpSpPr>
        <p:sp>
          <p:nvSpPr>
            <p:cNvPr id="10" name="Rectángulo redondeado 47"/>
            <p:cNvSpPr/>
            <p:nvPr/>
          </p:nvSpPr>
          <p:spPr>
            <a:xfrm>
              <a:off x="4932040" y="1229312"/>
              <a:ext cx="4032415" cy="504056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37902" name="Agrupar 5"/>
            <p:cNvGrpSpPr>
              <a:grpSpLocks/>
            </p:cNvGrpSpPr>
            <p:nvPr/>
          </p:nvGrpSpPr>
          <p:grpSpPr bwMode="auto">
            <a:xfrm>
              <a:off x="6474201" y="3284984"/>
              <a:ext cx="948127" cy="864096"/>
              <a:chOff x="6572565" y="4041068"/>
              <a:chExt cx="948127" cy="864096"/>
            </a:xfrm>
          </p:grpSpPr>
          <p:sp>
            <p:nvSpPr>
              <p:cNvPr id="31" name="Rectángulo 13"/>
              <p:cNvSpPr/>
              <p:nvPr/>
            </p:nvSpPr>
            <p:spPr>
              <a:xfrm>
                <a:off x="6572807" y="4040788"/>
                <a:ext cx="947609" cy="8651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2" name="Cubo 31"/>
              <p:cNvSpPr/>
              <p:nvPr/>
            </p:nvSpPr>
            <p:spPr>
              <a:xfrm>
                <a:off x="6572807" y="4040788"/>
                <a:ext cx="947609" cy="865128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/>
                  <a:t>NFS</a:t>
                </a:r>
              </a:p>
              <a:p>
                <a:pPr algn="ctr">
                  <a:defRPr/>
                </a:pPr>
                <a:r>
                  <a:rPr lang="es-ES" sz="1600" dirty="0"/>
                  <a:t>Server</a:t>
                </a:r>
              </a:p>
            </p:txBody>
          </p:sp>
        </p:grpSp>
        <p:cxnSp>
          <p:nvCxnSpPr>
            <p:cNvPr id="12" name="Conector recto 6"/>
            <p:cNvCxnSpPr>
              <a:stCxn id="37920" idx="0"/>
              <a:endCxn id="32" idx="3"/>
            </p:cNvCxnSpPr>
            <p:nvPr/>
          </p:nvCxnSpPr>
          <p:spPr>
            <a:xfrm rot="5400000" flipH="1" flipV="1">
              <a:off x="6340837" y="4037763"/>
              <a:ext cx="431613" cy="65575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4" name="Agrupar 29"/>
            <p:cNvGrpSpPr>
              <a:grpSpLocks/>
            </p:cNvGrpSpPr>
            <p:nvPr/>
          </p:nvGrpSpPr>
          <p:grpSpPr bwMode="auto">
            <a:xfrm>
              <a:off x="5580112" y="4581128"/>
              <a:ext cx="2736304" cy="1811437"/>
              <a:chOff x="5652120" y="4725144"/>
              <a:chExt cx="2736304" cy="1811437"/>
            </a:xfrm>
          </p:grpSpPr>
          <p:grpSp>
            <p:nvGrpSpPr>
              <p:cNvPr id="37916" name="Agrupar 24"/>
              <p:cNvGrpSpPr>
                <a:grpSpLocks/>
              </p:cNvGrpSpPr>
              <p:nvPr/>
            </p:nvGrpSpPr>
            <p:grpSpPr bwMode="auto">
              <a:xfrm>
                <a:off x="5652120" y="4725144"/>
                <a:ext cx="1296144" cy="1811437"/>
                <a:chOff x="5436096" y="4725144"/>
                <a:chExt cx="1296144" cy="1811437"/>
              </a:xfrm>
            </p:grpSpPr>
            <p:pic>
              <p:nvPicPr>
                <p:cNvPr id="37920" name="Imagen 15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5436096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21" name="CuadroTexto 20"/>
                <p:cNvSpPr txBox="1">
                  <a:spLocks noChangeArrowheads="1"/>
                </p:cNvSpPr>
                <p:nvPr/>
              </p:nvSpPr>
              <p:spPr bwMode="auto">
                <a:xfrm>
                  <a:off x="5544140" y="5734996"/>
                  <a:ext cx="1080056" cy="801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2100"/>
                    <a:t>Tools 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2100"/>
                    <a:t>Volume</a:t>
                  </a:r>
                </a:p>
              </p:txBody>
            </p:sp>
          </p:grpSp>
          <p:grpSp>
            <p:nvGrpSpPr>
              <p:cNvPr id="37917" name="Agrupar 23"/>
              <p:cNvGrpSpPr>
                <a:grpSpLocks/>
              </p:cNvGrpSpPr>
              <p:nvPr/>
            </p:nvGrpSpPr>
            <p:grpSpPr bwMode="auto">
              <a:xfrm>
                <a:off x="7092280" y="4725144"/>
                <a:ext cx="1296144" cy="1811437"/>
                <a:chOff x="7092280" y="4725144"/>
                <a:chExt cx="1296144" cy="1811437"/>
              </a:xfrm>
            </p:grpSpPr>
            <p:pic>
              <p:nvPicPr>
                <p:cNvPr id="37918" name="Imagen 21" descr="hard9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9325"/>
                <a:stretch>
                  <a:fillRect/>
                </a:stretch>
              </p:blipFill>
              <p:spPr bwMode="auto">
                <a:xfrm>
                  <a:off x="7092280" y="4725144"/>
                  <a:ext cx="1296144" cy="10456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919" name="CuadroTexto 22"/>
                <p:cNvSpPr txBox="1">
                  <a:spLocks noChangeArrowheads="1"/>
                </p:cNvSpPr>
                <p:nvPr/>
              </p:nvSpPr>
              <p:spPr bwMode="auto">
                <a:xfrm>
                  <a:off x="7200324" y="5734996"/>
                  <a:ext cx="1080056" cy="801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2100"/>
                    <a:t>Data</a:t>
                  </a:r>
                </a:p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GB" altLang="en-US" sz="2100"/>
                    <a:t>Volume</a:t>
                  </a:r>
                </a:p>
              </p:txBody>
            </p:sp>
          </p:grpSp>
        </p:grpSp>
        <p:cxnSp>
          <p:nvCxnSpPr>
            <p:cNvPr id="14" name="Conector recto 6"/>
            <p:cNvCxnSpPr>
              <a:stCxn id="37918" idx="0"/>
              <a:endCxn id="32" idx="3"/>
            </p:cNvCxnSpPr>
            <p:nvPr/>
          </p:nvCxnSpPr>
          <p:spPr>
            <a:xfrm rot="16200000" flipV="1">
              <a:off x="7060317" y="3974035"/>
              <a:ext cx="431613" cy="783209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7906" name="Agrupar 36"/>
            <p:cNvGrpSpPr>
              <a:grpSpLocks/>
            </p:cNvGrpSpPr>
            <p:nvPr/>
          </p:nvGrpSpPr>
          <p:grpSpPr bwMode="auto">
            <a:xfrm>
              <a:off x="5292080" y="1412776"/>
              <a:ext cx="3312368" cy="1152128"/>
              <a:chOff x="5292080" y="1484784"/>
              <a:chExt cx="3312368" cy="1152128"/>
            </a:xfrm>
          </p:grpSpPr>
          <p:grpSp>
            <p:nvGrpSpPr>
              <p:cNvPr id="37910" name="Agrupar 30"/>
              <p:cNvGrpSpPr>
                <a:grpSpLocks/>
              </p:cNvGrpSpPr>
              <p:nvPr/>
            </p:nvGrpSpPr>
            <p:grpSpPr bwMode="auto">
              <a:xfrm>
                <a:off x="5292080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3" name="Rectángulo 31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4" name="Cubo 23"/>
                <p:cNvSpPr/>
                <p:nvPr/>
              </p:nvSpPr>
              <p:spPr>
                <a:xfrm>
                  <a:off x="6572690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700" dirty="0" err="1"/>
                    <a:t>Chipster</a:t>
                  </a:r>
                  <a:endParaRPr lang="es-ES" sz="1700" dirty="0"/>
                </a:p>
                <a:p>
                  <a:pPr algn="ctr">
                    <a:defRPr/>
                  </a:pPr>
                  <a:r>
                    <a:rPr lang="es-ES" sz="1700" dirty="0"/>
                    <a:t>VM</a:t>
                  </a:r>
                </a:p>
              </p:txBody>
            </p:sp>
          </p:grpSp>
          <p:grpSp>
            <p:nvGrpSpPr>
              <p:cNvPr id="37911" name="Agrupar 33"/>
              <p:cNvGrpSpPr>
                <a:grpSpLocks/>
              </p:cNvGrpSpPr>
              <p:nvPr/>
            </p:nvGrpSpPr>
            <p:grpSpPr bwMode="auto">
              <a:xfrm>
                <a:off x="7380312" y="1484784"/>
                <a:ext cx="1224136" cy="1152128"/>
                <a:chOff x="6572565" y="4041068"/>
                <a:chExt cx="948127" cy="864096"/>
              </a:xfrm>
            </p:grpSpPr>
            <p:sp>
              <p:nvSpPr>
                <p:cNvPr id="21" name="Rectángulo 34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sp>
              <p:nvSpPr>
                <p:cNvPr id="22" name="Cubo 21"/>
                <p:cNvSpPr/>
                <p:nvPr/>
              </p:nvSpPr>
              <p:spPr>
                <a:xfrm>
                  <a:off x="6571987" y="4040369"/>
                  <a:ext cx="948554" cy="864178"/>
                </a:xfrm>
                <a:prstGeom prst="cube">
                  <a:avLst>
                    <a:gd name="adj" fmla="val 14745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s-ES" sz="1700" dirty="0" err="1"/>
                    <a:t>Chipster</a:t>
                  </a:r>
                  <a:endParaRPr lang="es-ES" sz="1700" dirty="0"/>
                </a:p>
                <a:p>
                  <a:pPr algn="ctr">
                    <a:defRPr/>
                  </a:pPr>
                  <a:r>
                    <a:rPr lang="es-ES" sz="1700" dirty="0"/>
                    <a:t>VM</a:t>
                  </a:r>
                </a:p>
              </p:txBody>
            </p:sp>
          </p:grpSp>
        </p:grpSp>
        <p:cxnSp>
          <p:nvCxnSpPr>
            <p:cNvPr id="16" name="Conector recto 6"/>
            <p:cNvCxnSpPr>
              <a:stCxn id="24" idx="3"/>
              <a:endCxn id="31" idx="0"/>
            </p:cNvCxnSpPr>
            <p:nvPr/>
          </p:nvCxnSpPr>
          <p:spPr>
            <a:xfrm rot="16200000" flipH="1">
              <a:off x="6023620" y="2359153"/>
              <a:ext cx="720623" cy="1130480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Conector recto 6"/>
            <p:cNvCxnSpPr>
              <a:stCxn id="21" idx="2"/>
              <a:endCxn id="31" idx="0"/>
            </p:cNvCxnSpPr>
            <p:nvPr/>
          </p:nvCxnSpPr>
          <p:spPr>
            <a:xfrm rot="5400000">
              <a:off x="7110691" y="2402561"/>
              <a:ext cx="720623" cy="1043662"/>
            </a:xfrm>
            <a:prstGeom prst="bentConnector3">
              <a:avLst>
                <a:gd name="adj1" fmla="val 50000"/>
              </a:avLst>
            </a:prstGeom>
            <a:ln>
              <a:headEnd type="oval"/>
              <a:tailEnd type="oval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8" name="CuadroTexto 48"/>
            <p:cNvSpPr txBox="1"/>
            <p:nvPr/>
          </p:nvSpPr>
          <p:spPr>
            <a:xfrm>
              <a:off x="8574831" y="2433075"/>
              <a:ext cx="460445" cy="3374495"/>
            </a:xfrm>
            <a:prstGeom prst="rect">
              <a:avLst/>
            </a:prstGeom>
            <a:noFill/>
          </p:spPr>
          <p:txBody>
            <a:bodyPr vert="vert270" wrap="none">
              <a:spAutoFit/>
            </a:bodyPr>
            <a:lstStyle/>
            <a:p>
              <a:pPr>
                <a:defRPr/>
              </a:pPr>
              <a:r>
                <a:rPr lang="en-GB" dirty="0"/>
                <a:t>EGI </a:t>
              </a:r>
              <a:r>
                <a:rPr lang="en-GB" dirty="0" err="1"/>
                <a:t>FedCloud</a:t>
              </a:r>
              <a:r>
                <a:rPr lang="en-GB" dirty="0"/>
                <a:t> Resource Provider</a:t>
              </a:r>
            </a:p>
          </p:txBody>
        </p:sp>
      </p:grpSp>
      <p:sp>
        <p:nvSpPr>
          <p:cNvPr id="37893" name="Marcador de contenido 2"/>
          <p:cNvSpPr txBox="1">
            <a:spLocks/>
          </p:cNvSpPr>
          <p:nvPr/>
        </p:nvSpPr>
        <p:spPr bwMode="auto">
          <a:xfrm>
            <a:off x="79640" y="1244012"/>
            <a:ext cx="10379075" cy="63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05" tIns="52103" rIns="104205" bIns="52103"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None/>
            </a:pPr>
            <a:r>
              <a:rPr lang="en-GB" altLang="en-US" sz="2700" dirty="0"/>
              <a:t>Analysis software contains over 300 analysis tools for NGS, microarray, proteomics and sequence data.</a:t>
            </a:r>
            <a:endParaRPr lang="en-GB" altLang="en-US" sz="3000" dirty="0"/>
          </a:p>
        </p:txBody>
      </p:sp>
      <p:grpSp>
        <p:nvGrpSpPr>
          <p:cNvPr id="37894" name="Gruppo 33"/>
          <p:cNvGrpSpPr>
            <a:grpSpLocks/>
          </p:cNvGrpSpPr>
          <p:nvPr/>
        </p:nvGrpSpPr>
        <p:grpSpPr bwMode="auto">
          <a:xfrm>
            <a:off x="5128420" y="2433709"/>
            <a:ext cx="5665522" cy="4075454"/>
            <a:chOff x="4212085" y="2204864"/>
            <a:chExt cx="5088073" cy="2263800"/>
          </a:xfrm>
        </p:grpSpPr>
        <p:graphicFrame>
          <p:nvGraphicFramePr>
            <p:cNvPr id="35" name="Diagrama 5"/>
            <p:cNvGraphicFramePr/>
            <p:nvPr/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37898" name="Gruppo 35"/>
            <p:cNvGrpSpPr>
              <a:grpSpLocks/>
            </p:cNvGrpSpPr>
            <p:nvPr/>
          </p:nvGrpSpPr>
          <p:grpSpPr bwMode="auto">
            <a:xfrm>
              <a:off x="6286235" y="3797115"/>
              <a:ext cx="3013923" cy="583955"/>
              <a:chOff x="2074149" y="839638"/>
              <a:chExt cx="3013923" cy="583955"/>
            </a:xfrm>
          </p:grpSpPr>
          <p:sp>
            <p:nvSpPr>
              <p:cNvPr id="37" name="Rettangolo con angoli arrotondati sullo stesso lato 36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8" name="Rettangolo 37"/>
              <p:cNvSpPr/>
              <p:nvPr/>
            </p:nvSpPr>
            <p:spPr>
              <a:xfrm>
                <a:off x="2074149" y="867863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95384" lvl="1" indent="-195384" defTabSz="810484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Complex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deployment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through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contextualisation</a:t>
                </a:r>
                <a:endParaRPr lang="it-IT" sz="1600" b="1" dirty="0"/>
              </a:p>
              <a:p>
                <a:pPr marL="195384" lvl="1" indent="-195384" defTabSz="810484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en-GB" sz="1600" b="1" dirty="0"/>
                  <a:t>shared block storage exported as NFS</a:t>
                </a:r>
                <a:r>
                  <a:rPr lang="it-IT" sz="1600" b="1" dirty="0"/>
                  <a:t> up to 1 TB</a:t>
                </a:r>
                <a:endParaRPr lang="en-GB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181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(Giuseppe)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626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92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320861"/>
            <a:ext cx="10668000" cy="57013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889617" y="462070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3200" dirty="0"/>
              <a:t>EGI: Advanced Computing for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193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6-11-30 at 17.2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914"/>
            <a:ext cx="8115864" cy="756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56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Practicalities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Through national partners </a:t>
            </a:r>
            <a:r>
              <a:rPr lang="en-US" dirty="0" smtClean="0">
                <a:sym typeface="Wingdings"/>
              </a:rPr>
              <a:t> Working with </a:t>
            </a:r>
            <a:r>
              <a:rPr lang="en-US" dirty="0" err="1" smtClean="0">
                <a:sym typeface="Wingdings"/>
              </a:rPr>
              <a:t>Kenet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Central allocations</a:t>
            </a:r>
          </a:p>
          <a:p>
            <a:pPr lvl="1"/>
            <a:r>
              <a:rPr lang="en-US" dirty="0" smtClean="0">
                <a:sym typeface="Wingdings"/>
              </a:rPr>
              <a:t>EGI Federated Cloud: </a:t>
            </a:r>
            <a:r>
              <a:rPr lang="en-US" dirty="0" err="1" smtClean="0">
                <a:sym typeface="Wingdings"/>
              </a:rPr>
              <a:t>fedcloud.egi.eu</a:t>
            </a:r>
            <a:r>
              <a:rPr lang="en-US" dirty="0" smtClean="0">
                <a:sym typeface="Wingdings"/>
              </a:rPr>
              <a:t> Virtual </a:t>
            </a:r>
            <a:r>
              <a:rPr lang="en-US" dirty="0" err="1" smtClean="0">
                <a:sym typeface="Wingdings"/>
              </a:rPr>
              <a:t>Organisation</a:t>
            </a:r>
            <a:endParaRPr lang="en-US" dirty="0" smtClean="0">
              <a:sym typeface="Wingdings"/>
            </a:endParaRPr>
          </a:p>
          <a:p>
            <a:pPr lvl="2"/>
            <a:r>
              <a:rPr lang="en-US" dirty="0">
                <a:hlinkClick r:id="rId2"/>
              </a:rPr>
              <a:t>https://wiki.egi.eu/wiki/</a:t>
            </a:r>
            <a:r>
              <a:rPr lang="en-US" dirty="0" smtClean="0">
                <a:hlinkClick r:id="rId2"/>
              </a:rPr>
              <a:t>Federated_Cloud_user_support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To be opened soon: Easy Access platform</a:t>
            </a:r>
          </a:p>
          <a:p>
            <a:r>
              <a:rPr lang="en-US" dirty="0" smtClean="0"/>
              <a:t>Community-specific allocations</a:t>
            </a:r>
          </a:p>
          <a:p>
            <a:pPr lvl="2"/>
            <a:r>
              <a:rPr lang="en-US" dirty="0">
                <a:hlinkClick r:id="rId3"/>
              </a:rPr>
              <a:t>https://operations-portal.egi.eu/vo/</a:t>
            </a:r>
            <a:r>
              <a:rPr lang="en-US" dirty="0" smtClean="0">
                <a:hlinkClick r:id="rId3"/>
              </a:rPr>
              <a:t>search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Request a new allocation: Through Website</a:t>
            </a:r>
          </a:p>
          <a:p>
            <a:pPr lvl="2"/>
            <a:endParaRPr lang="en-US" dirty="0"/>
          </a:p>
          <a:p>
            <a:r>
              <a:rPr lang="en-US" dirty="0" smtClean="0"/>
              <a:t>For access matters: </a:t>
            </a:r>
          </a:p>
          <a:p>
            <a:pPr lvl="1"/>
            <a:r>
              <a:rPr lang="en-US" dirty="0" smtClean="0"/>
              <a:t>Contact the User Community Support Team: </a:t>
            </a:r>
            <a:r>
              <a:rPr lang="en-US" dirty="0" smtClean="0">
                <a:hlinkClick r:id="rId4"/>
              </a:rPr>
              <a:t>support@egi.eu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77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75584" y="4968643"/>
            <a:ext cx="3744416" cy="52322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@</a:t>
            </a:r>
            <a:r>
              <a:rPr lang="en-US" sz="2800" b="1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EGI_eInfra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1676401" y="3860800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4000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touch!</a:t>
            </a:r>
            <a:endParaRPr lang="en-GB" sz="36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pic>
        <p:nvPicPr>
          <p:cNvPr id="57" name="Picture 56" descr="TwitterLogo_#55ace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546022"/>
            <a:ext cx="1295978" cy="1295978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xmlns:p14="http://schemas.microsoft.com/office/powerpoint/2010/main" spd="slow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GI-Ma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4" y="0"/>
            <a:ext cx="10668000" cy="7159273"/>
          </a:xfrm>
          <a:prstGeom prst="rect">
            <a:avLst/>
          </a:prstGeom>
        </p:spPr>
      </p:pic>
      <p:sp>
        <p:nvSpPr>
          <p:cNvPr id="5" name="Line Callout 2 (Accent Bar) 4"/>
          <p:cNvSpPr/>
          <p:nvPr/>
        </p:nvSpPr>
        <p:spPr>
          <a:xfrm>
            <a:off x="2813720" y="2195090"/>
            <a:ext cx="1092121" cy="476853"/>
          </a:xfrm>
          <a:prstGeom prst="accentCallout2">
            <a:avLst>
              <a:gd name="adj1" fmla="val 50466"/>
              <a:gd name="adj2" fmla="val 100086"/>
              <a:gd name="adj3" fmla="val 112699"/>
              <a:gd name="adj4" fmla="val 140718"/>
              <a:gd name="adj5" fmla="val 434139"/>
              <a:gd name="adj6" fmla="val 16694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4192" tIns="52097" rIns="104192" bIns="52097" rtlCol="0" anchor="ctr"/>
          <a:lstStyle/>
          <a:p>
            <a:pPr algn="ctr"/>
            <a:r>
              <a:rPr lang="en-US" sz="1000" dirty="0">
                <a:ln>
                  <a:solidFill>
                    <a:schemeClr val="accent2"/>
                  </a:solidFill>
                </a:ln>
              </a:rPr>
              <a:t>EGI Foundation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431" y="2195090"/>
            <a:ext cx="2476976" cy="3099544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7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2" y="3148796"/>
            <a:ext cx="3612401" cy="357039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52029" y="1365158"/>
            <a:ext cx="10542579" cy="5280560"/>
          </a:xfrm>
        </p:spPr>
        <p:txBody>
          <a:bodyPr/>
          <a:lstStyle/>
          <a:p>
            <a:r>
              <a:rPr lang="en-US" sz="2700" dirty="0"/>
              <a:t>Major national e-Infrastructures: </a:t>
            </a:r>
            <a:r>
              <a:rPr lang="en-US" sz="2700" dirty="0">
                <a:solidFill>
                  <a:srgbClr val="4F81BD"/>
                </a:solidFill>
              </a:rPr>
              <a:t>22 NGIs</a:t>
            </a:r>
          </a:p>
          <a:p>
            <a:r>
              <a:rPr lang="en-US" sz="2700" dirty="0"/>
              <a:t>EIROs: </a:t>
            </a:r>
            <a:r>
              <a:rPr lang="en-US" sz="2700" dirty="0">
                <a:solidFill>
                  <a:srgbClr val="4F81BD"/>
                </a:solidFill>
              </a:rPr>
              <a:t>CERN</a:t>
            </a:r>
            <a:r>
              <a:rPr lang="en-US" sz="2700" dirty="0"/>
              <a:t> and </a:t>
            </a:r>
            <a:r>
              <a:rPr lang="en-US" sz="2700" dirty="0">
                <a:solidFill>
                  <a:srgbClr val="4F81BD"/>
                </a:solidFill>
              </a:rPr>
              <a:t>EMBL-EBI</a:t>
            </a:r>
          </a:p>
          <a:p>
            <a:r>
              <a:rPr lang="en-US" sz="2700" dirty="0">
                <a:solidFill>
                  <a:srgbClr val="4F81BD"/>
                </a:solidFill>
              </a:rPr>
              <a:t>EGI Foundation</a:t>
            </a:r>
          </a:p>
          <a:p>
            <a:r>
              <a:rPr lang="en-US" sz="2700" dirty="0"/>
              <a:t>(ERICs)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11" y="2592468"/>
            <a:ext cx="588065" cy="483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88" y="3182176"/>
            <a:ext cx="840093" cy="567682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18" y="3148796"/>
            <a:ext cx="788957" cy="4768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869" y="3817978"/>
            <a:ext cx="1176131" cy="441334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47" y="3738503"/>
            <a:ext cx="601742" cy="5563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4466073"/>
            <a:ext cx="1213014" cy="510659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374" y="4374308"/>
            <a:ext cx="778488" cy="5021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89" y="4851161"/>
            <a:ext cx="962803" cy="476853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2" y="4851161"/>
            <a:ext cx="772886" cy="4768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5411384"/>
            <a:ext cx="1092121" cy="314006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66" y="5328014"/>
            <a:ext cx="722481" cy="47685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99" y="5804866"/>
            <a:ext cx="662083" cy="469764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80" y="5804867"/>
            <a:ext cx="796179" cy="47685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16" y="6361194"/>
            <a:ext cx="552783" cy="522950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92" y="6361194"/>
            <a:ext cx="711055" cy="4553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2665291"/>
            <a:ext cx="858953" cy="404028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3" y="2592466"/>
            <a:ext cx="834300" cy="4768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50" y="3142902"/>
            <a:ext cx="903036" cy="403272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06" y="3121445"/>
            <a:ext cx="851681" cy="5433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1" y="3625649"/>
            <a:ext cx="924103" cy="508481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37" y="3705125"/>
            <a:ext cx="815952" cy="397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79" y="4181976"/>
            <a:ext cx="762692" cy="63580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5" y="4181976"/>
            <a:ext cx="836093" cy="5232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21" y="4817782"/>
            <a:ext cx="643719" cy="43816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887" y="4817782"/>
            <a:ext cx="840093" cy="3973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3" y="5294635"/>
            <a:ext cx="946952" cy="458220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5" y="5294633"/>
            <a:ext cx="770909" cy="47685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5771487"/>
            <a:ext cx="893443" cy="409488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3" y="5850963"/>
            <a:ext cx="791524" cy="460377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09" y="6248339"/>
            <a:ext cx="762025" cy="635530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83" y="6327816"/>
            <a:ext cx="827169" cy="55632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80" y="2195090"/>
            <a:ext cx="768096" cy="598808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2195092"/>
            <a:ext cx="856325" cy="52751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59" y="2671943"/>
            <a:ext cx="597408" cy="598808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798508"/>
            <a:ext cx="913971" cy="429765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3387222"/>
            <a:ext cx="640561" cy="525679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3307747"/>
            <a:ext cx="838100" cy="55129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65" y="4102504"/>
            <a:ext cx="924103" cy="117108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2" y="3943551"/>
            <a:ext cx="816092" cy="4768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83" y="4261453"/>
            <a:ext cx="839216" cy="598808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4420405"/>
            <a:ext cx="834624" cy="5476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392" y="4950197"/>
            <a:ext cx="664592" cy="423913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4976734"/>
            <a:ext cx="844885" cy="41639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39" y="6212749"/>
            <a:ext cx="802626" cy="75087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5533061"/>
            <a:ext cx="1465072" cy="598808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778384" y="5453585"/>
            <a:ext cx="1680187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</p:spPr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90" y="2566755"/>
            <a:ext cx="833335" cy="6608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934201" y="7059978"/>
            <a:ext cx="3544665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dirty="0" err="1" smtClean="0">
                <a:solidFill>
                  <a:srgbClr val="4F81BD"/>
                </a:solidFill>
              </a:rPr>
              <a:t>www.egi.eu</a:t>
            </a:r>
            <a:r>
              <a:rPr lang="en-US" dirty="0">
                <a:solidFill>
                  <a:srgbClr val="4F81BD"/>
                </a:solidFill>
              </a:rPr>
              <a:t>/about/</a:t>
            </a:r>
            <a:r>
              <a:rPr lang="en-US" dirty="0" err="1">
                <a:solidFill>
                  <a:srgbClr val="4F81BD"/>
                </a:solidFill>
              </a:rPr>
              <a:t>egi</a:t>
            </a:r>
            <a:r>
              <a:rPr lang="en-US" dirty="0">
                <a:solidFill>
                  <a:srgbClr val="4F81BD"/>
                </a:solidFill>
              </a:rPr>
              <a:t>-foundation/</a:t>
            </a:r>
            <a:endParaRPr lang="en-US" dirty="0" smtClean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76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" y="1241384"/>
            <a:ext cx="10505017" cy="5807269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6388701" y="2472632"/>
            <a:ext cx="99772" cy="1541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472">
              <a:lnSpc>
                <a:spcPts val="1140"/>
              </a:lnSpc>
              <a:spcBef>
                <a:spcPts val="57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671943"/>
            <a:ext cx="1548406" cy="794755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1718237"/>
            <a:ext cx="1952645" cy="63580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5942802"/>
            <a:ext cx="1176131" cy="543965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028"/>
            <a:ext cx="1411802" cy="715279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7" y="3287879"/>
            <a:ext cx="1260140" cy="655674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5764043"/>
            <a:ext cx="1385561" cy="577873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913953" y="2354041"/>
            <a:ext cx="1168636" cy="100213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8942">
                <a:lnSpc>
                  <a:spcPts val="1140"/>
                </a:lnSpc>
              </a:pPr>
              <a:endParaRPr sz="11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469572" y="4037126"/>
            <a:ext cx="3272543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8442347" y="3228272"/>
            <a:ext cx="1808876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2115615"/>
            <a:ext cx="1217032" cy="763710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8527128" y="1970763"/>
            <a:ext cx="1925870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510984" y="5547160"/>
            <a:ext cx="2557052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8429509" y="5692013"/>
            <a:ext cx="1973321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553581" y="3138541"/>
            <a:ext cx="664883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186184" y="1946409"/>
            <a:ext cx="995690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8442345" y="4355028"/>
            <a:ext cx="2065319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96" y="4340930"/>
            <a:ext cx="1143599" cy="124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2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Federation, 2016 QR3</a:t>
            </a:r>
            <a:br>
              <a:rPr lang="en-US" dirty="0" smtClean="0"/>
            </a:br>
            <a:r>
              <a:rPr lang="en-US" sz="2500" dirty="0"/>
              <a:t>The largest distributed compute e-Infra worldwide</a:t>
            </a: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863899652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</p:spPr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Serving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9602" y="6374604"/>
            <a:ext cx="1435364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>
                <a:solidFill>
                  <a:schemeClr val="accent6">
                    <a:lumMod val="75000"/>
                  </a:schemeClr>
                </a:solidFill>
              </a:rPr>
              <a:t>ESFRIs,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4773" y="6419470"/>
            <a:ext cx="2815737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communities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3172" y="6407293"/>
            <a:ext cx="1144005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tail’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3054575"/>
            <a:ext cx="2129314" cy="3059866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659121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94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2112" y="3307747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80157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272342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188456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31184" y="24781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71456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74366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8514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346201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1955892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25654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702993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94200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5003800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54377" y="2729468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rgbClr val="2D5EC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3175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cap="none" normalizeH="0" baseline="0" dirty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19909</TotalTime>
  <Words>1894</Words>
  <Application>Microsoft Macintosh PowerPoint</Application>
  <PresentationFormat>Custom</PresentationFormat>
  <Paragraphs>431</Paragraphs>
  <Slides>32</Slides>
  <Notes>10</Notes>
  <HiddenSlides>2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Blank</vt:lpstr>
      <vt:lpstr>1_Blank</vt:lpstr>
      <vt:lpstr>PowerPoint Presentation</vt:lpstr>
      <vt:lpstr>Outline</vt:lpstr>
      <vt:lpstr>PowerPoint Presentation</vt:lpstr>
      <vt:lpstr>PowerPoint Presentation</vt:lpstr>
      <vt:lpstr>EGI Membership</vt:lpstr>
      <vt:lpstr>International Partnerships </vt:lpstr>
      <vt:lpstr>EGI Federation, 2016 QR3 The largest distributed compute e-Infra worldwide</vt:lpstr>
      <vt:lpstr>Serving researchers and innovators</vt:lpstr>
      <vt:lpstr>EGI Service Catalogue</vt:lpstr>
      <vt:lpstr>PowerPoint Presentation</vt:lpstr>
      <vt:lpstr>WeNMR0 HADDOCK  relies on EGI resources</vt:lpstr>
      <vt:lpstr>EGI Service Catalogue</vt:lpstr>
      <vt:lpstr>E-Infrastructure services enable the Open Science Vision</vt:lpstr>
      <vt:lpstr>The European Cloud Initiative</vt:lpstr>
      <vt:lpstr>OneData</vt:lpstr>
      <vt:lpstr>Federated Cloud</vt:lpstr>
      <vt:lpstr>Cloud computing - Key terms</vt:lpstr>
      <vt:lpstr>What is a cloud federation? – A ‘definition’</vt:lpstr>
      <vt:lpstr>EGI Federated Cloud</vt:lpstr>
      <vt:lpstr>Benefits, technologies</vt:lpstr>
      <vt:lpstr>Inside a cloud site – Technical slide</vt:lpstr>
      <vt:lpstr>The current infrastructure</vt:lpstr>
      <vt:lpstr>Access to the Federated Cloud:  Virtual Organisations</vt:lpstr>
      <vt:lpstr>The typical user workflow</vt:lpstr>
      <vt:lpstr>Typical usage models</vt:lpstr>
      <vt:lpstr>Combined models</vt:lpstr>
      <vt:lpstr>Example: Chipster</vt:lpstr>
      <vt:lpstr>Demo</vt:lpstr>
      <vt:lpstr>Next steps</vt:lpstr>
      <vt:lpstr>PowerPoint Presentation</vt:lpstr>
      <vt:lpstr>Practicalities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152</cp:revision>
  <dcterms:modified xsi:type="dcterms:W3CDTF">2016-11-30T17:06:13Z</dcterms:modified>
</cp:coreProperties>
</file>