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</p:sldMasterIdLst>
  <p:notesMasterIdLst>
    <p:notesMasterId r:id="rId8"/>
  </p:notesMasterIdLst>
  <p:sldIdLst>
    <p:sldId id="302" r:id="rId2"/>
    <p:sldId id="323" r:id="rId3"/>
    <p:sldId id="303" r:id="rId4"/>
    <p:sldId id="320" r:id="rId5"/>
    <p:sldId id="325" r:id="rId6"/>
    <p:sldId id="324" r:id="rId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CC9900"/>
    <a:srgbClr val="D0D8E8"/>
    <a:srgbClr val="E9EDF4"/>
    <a:srgbClr val="EBF686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714" autoAdjust="0"/>
  </p:normalViewPr>
  <p:slideViewPr>
    <p:cSldViewPr>
      <p:cViewPr>
        <p:scale>
          <a:sx n="89" d="100"/>
          <a:sy n="89" d="100"/>
        </p:scale>
        <p:origin x="-2274" y="-6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672A105D-3D27-4A51-A2A2-65FB6A3B9EE6}" type="datetimeFigureOut">
              <a:rPr lang="en-US"/>
              <a:pPr>
                <a:defRPr/>
              </a:pPr>
              <a:t>5/12/2014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37501649-B9E3-4875-A626-A910092959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33871376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7501649-B9E3-4875-A626-A9100929597C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7501649-B9E3-4875-A626-A9100929597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7501649-B9E3-4875-A626-A9100929597C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7501649-B9E3-4875-A626-A9100929597C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7501649-B9E3-4875-A626-A9100929597C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85800"/>
            <a:ext cx="1447800" cy="579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5" name="Text Box 2"/>
          <p:cNvSpPr txBox="1">
            <a:spLocks noChangeArrowheads="1"/>
          </p:cNvSpPr>
          <p:nvPr userDrawn="1"/>
        </p:nvSpPr>
        <p:spPr bwMode="auto">
          <a:xfrm>
            <a:off x="0" y="6308725"/>
            <a:ext cx="9144000" cy="549275"/>
          </a:xfrm>
          <a:prstGeom prst="rect">
            <a:avLst/>
          </a:prstGeom>
          <a:solidFill>
            <a:srgbClr val="0067B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grpSp>
        <p:nvGrpSpPr>
          <p:cNvPr id="6" name="Group 21"/>
          <p:cNvGrpSpPr>
            <a:grpSpLocks/>
          </p:cNvGrpSpPr>
          <p:nvPr userDrawn="1"/>
        </p:nvGrpSpPr>
        <p:grpSpPr bwMode="auto">
          <a:xfrm>
            <a:off x="0" y="0"/>
            <a:ext cx="9215438" cy="1081088"/>
            <a:chOff x="-1" y="0"/>
            <a:chExt cx="9215439" cy="1081088"/>
          </a:xfrm>
        </p:grpSpPr>
        <p:sp>
          <p:nvSpPr>
            <p:cNvPr id="7" name="Rectangle 4"/>
            <p:cNvSpPr>
              <a:spLocks noChangeArrowheads="1"/>
            </p:cNvSpPr>
            <p:nvPr userDrawn="1"/>
          </p:nvSpPr>
          <p:spPr bwMode="auto">
            <a:xfrm>
              <a:off x="-1" y="0"/>
              <a:ext cx="9144001" cy="1044575"/>
            </a:xfrm>
            <a:prstGeom prst="rect">
              <a:avLst/>
            </a:pr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pic>
          <p:nvPicPr>
            <p:cNvPr id="8" name="Picture 5"/>
            <p:cNvPicPr>
              <a:picLocks noChangeAspect="1" noChangeArrowheads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735138" cy="9794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sp>
          <p:nvSpPr>
            <p:cNvPr id="9" name="Rectangle 6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prstGeom prst="rect">
              <a:avLst/>
            </a:prstGeom>
            <a:solidFill>
              <a:srgbClr val="FFFFFF"/>
            </a:solidFill>
            <a:ln w="9360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0" name="Freeform 7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custGeom>
              <a:avLst/>
              <a:gdLst/>
              <a:ahLst/>
              <a:cxnLst>
                <a:cxn ang="0">
                  <a:pos x="5000" y="0"/>
                </a:cxn>
                <a:cxn ang="0">
                  <a:pos x="5000" y="2720"/>
                </a:cxn>
                <a:cxn ang="0">
                  <a:pos x="0" y="2720"/>
                </a:cxn>
                <a:cxn ang="0">
                  <a:pos x="2000" y="0"/>
                </a:cxn>
                <a:cxn ang="0">
                  <a:pos x="5000" y="0"/>
                </a:cxn>
              </a:cxnLst>
              <a:rect l="0" t="0" r="r" b="b"/>
              <a:pathLst>
                <a:path w="5001" h="2721">
                  <a:moveTo>
                    <a:pt x="5000" y="0"/>
                  </a:moveTo>
                  <a:lnTo>
                    <a:pt x="5000" y="2720"/>
                  </a:lnTo>
                  <a:lnTo>
                    <a:pt x="0" y="2720"/>
                  </a:lnTo>
                  <a:cubicBezTo>
                    <a:pt x="2000" y="2720"/>
                    <a:pt x="0" y="0"/>
                    <a:pt x="2000" y="0"/>
                  </a:cubicBezTo>
                  <a:cubicBezTo>
                    <a:pt x="2667" y="0"/>
                    <a:pt x="4333" y="0"/>
                    <a:pt x="5000" y="0"/>
                  </a:cubicBezTo>
                </a:path>
              </a:pathLst>
            </a:cu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1" name="Text Box 12"/>
            <p:cNvSpPr txBox="1">
              <a:spLocks noChangeArrowheads="1"/>
            </p:cNvSpPr>
            <p:nvPr userDrawn="1"/>
          </p:nvSpPr>
          <p:spPr bwMode="auto">
            <a:xfrm>
              <a:off x="6551613" y="503238"/>
              <a:ext cx="2663825" cy="57785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5000" rIns="90000" bIns="45000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r>
                <a:rPr lang="en-GB" sz="3200" b="1" dirty="0">
                  <a:solidFill>
                    <a:srgbClr val="FFFFFF"/>
                  </a:solidFill>
                  <a:ea typeface="SimSun" charset="0"/>
                  <a:cs typeface="Arial" pitchFamily="34" charset="0"/>
                </a:rPr>
                <a:t>EGI-</a:t>
              </a:r>
              <a:r>
                <a:rPr lang="en-GB" sz="3200" b="1" dirty="0" err="1">
                  <a:solidFill>
                    <a:srgbClr val="FFFFFF"/>
                  </a:solidFill>
                  <a:ea typeface="SimSun" charset="0"/>
                  <a:cs typeface="Arial" pitchFamily="34" charset="0"/>
                </a:rPr>
                <a:t>InSPIRE</a:t>
              </a:r>
              <a:endParaRPr lang="en-GB" sz="3200" b="1" dirty="0">
                <a:solidFill>
                  <a:srgbClr val="FFFFFF"/>
                </a:solidFill>
                <a:ea typeface="SimSun" charset="0"/>
                <a:cs typeface="Arial" pitchFamily="34" charset="0"/>
              </a:endParaRPr>
            </a:p>
          </p:txBody>
        </p:sp>
      </p:grpSp>
      <p:pic>
        <p:nvPicPr>
          <p:cNvPr id="12" name="Picture 3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3888" y="5713413"/>
            <a:ext cx="7810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pic>
        <p:nvPicPr>
          <p:cNvPr id="13" name="Picture 4"/>
          <p:cNvPicPr>
            <a:picLocks noChangeAspect="1" noChangeArrowheads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688" y="5640388"/>
            <a:ext cx="1447800" cy="588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14" name="Rectangle 17"/>
          <p:cNvSpPr>
            <a:spLocks noChangeArrowheads="1"/>
          </p:cNvSpPr>
          <p:nvPr userDrawn="1"/>
        </p:nvSpPr>
        <p:spPr bwMode="auto">
          <a:xfrm>
            <a:off x="7667625" y="6586538"/>
            <a:ext cx="1447800" cy="279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r" fontAlgn="auto">
              <a:spcBef>
                <a:spcPts val="875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www.egi.eu</a:t>
            </a:r>
          </a:p>
        </p:txBody>
      </p:sp>
      <p:sp>
        <p:nvSpPr>
          <p:cNvPr id="15" name="Rectangle 18"/>
          <p:cNvSpPr>
            <a:spLocks noChangeArrowheads="1"/>
          </p:cNvSpPr>
          <p:nvPr userDrawn="1"/>
        </p:nvSpPr>
        <p:spPr bwMode="auto">
          <a:xfrm>
            <a:off x="53752" y="6605588"/>
            <a:ext cx="2286000" cy="279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fontAlgn="auto">
              <a:spcBef>
                <a:spcPts val="875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EGI-</a:t>
            </a:r>
            <a:r>
              <a:rPr lang="en-US" sz="1200" dirty="0" err="1">
                <a:solidFill>
                  <a:srgbClr val="FFFFFF"/>
                </a:solidFill>
                <a:ea typeface="SimSun" charset="0"/>
                <a:cs typeface="Arial" pitchFamily="34" charset="0"/>
              </a:rPr>
              <a:t>InSPIRE</a:t>
            </a: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 RI-261323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19672" y="2130425"/>
            <a:ext cx="7200800" cy="1470025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67744" y="3886200"/>
            <a:ext cx="5832648" cy="1343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6" name="Date Placeholder 3"/>
          <p:cNvSpPr>
            <a:spLocks noGrp="1"/>
          </p:cNvSpPr>
          <p:nvPr>
            <p:ph type="dt" sz="half" idx="10"/>
          </p:nvPr>
        </p:nvSpPr>
        <p:spPr>
          <a:xfrm>
            <a:off x="62136" y="6376670"/>
            <a:ext cx="2133600" cy="365125"/>
          </a:xfrm>
        </p:spPr>
        <p:txBody>
          <a:bodyPr/>
          <a:lstStyle>
            <a:lvl1pPr>
              <a:defRPr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39A2D18B-0A31-4D1A-A5D1-D72E94819219}" type="datetime1">
              <a:rPr lang="en-US" smtClean="0"/>
              <a:pPr>
                <a:defRPr/>
              </a:pPr>
              <a:t>5/12/2014</a:t>
            </a:fld>
            <a:endParaRPr lang="en-US" dirty="0"/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75475" y="6356350"/>
            <a:ext cx="2133600" cy="365125"/>
          </a:xfrm>
        </p:spPr>
        <p:txBody>
          <a:bodyPr/>
          <a:lstStyle>
            <a:lvl1pPr>
              <a:defRPr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A53E93C7-7FA6-4B67-89AC-03CBAB78CC3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2964107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188" y="1412776"/>
            <a:ext cx="8075612" cy="4525963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9765C5-37FE-4CCC-9D4D-1E3194200BCD}" type="datetime1">
              <a:rPr lang="en-US" smtClean="0"/>
              <a:pPr>
                <a:defRPr/>
              </a:pPr>
              <a:t>5/12/2014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ADEF26-A65D-420E-806B-5DECF286FE2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2384901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5A990E7-BD90-4032-A3A0-4F62A6679964}" type="datetime1">
              <a:rPr lang="en-US" smtClean="0"/>
              <a:pPr>
                <a:defRPr/>
              </a:pPr>
              <a:t>5/12/2014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511AA2-99FE-4BFE-B934-C050D2B5835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2776320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 Box 2"/>
          <p:cNvSpPr txBox="1">
            <a:spLocks noChangeArrowheads="1"/>
          </p:cNvSpPr>
          <p:nvPr/>
        </p:nvSpPr>
        <p:spPr bwMode="auto">
          <a:xfrm>
            <a:off x="0" y="6308725"/>
            <a:ext cx="9144000" cy="549275"/>
          </a:xfrm>
          <a:prstGeom prst="rect">
            <a:avLst/>
          </a:prstGeom>
          <a:solidFill>
            <a:srgbClr val="0067B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grpSp>
        <p:nvGrpSpPr>
          <p:cNvPr id="1027" name="Group 12"/>
          <p:cNvGrpSpPr>
            <a:grpSpLocks/>
          </p:cNvGrpSpPr>
          <p:nvPr/>
        </p:nvGrpSpPr>
        <p:grpSpPr bwMode="auto">
          <a:xfrm>
            <a:off x="0" y="0"/>
            <a:ext cx="9144000" cy="1044575"/>
            <a:chOff x="-1" y="0"/>
            <a:chExt cx="9144001" cy="1044575"/>
          </a:xfrm>
        </p:grpSpPr>
        <p:sp>
          <p:nvSpPr>
            <p:cNvPr id="8" name="Rectangle 4"/>
            <p:cNvSpPr>
              <a:spLocks noChangeArrowheads="1"/>
            </p:cNvSpPr>
            <p:nvPr userDrawn="1"/>
          </p:nvSpPr>
          <p:spPr bwMode="auto">
            <a:xfrm>
              <a:off x="-1" y="0"/>
              <a:ext cx="9144001" cy="1044575"/>
            </a:xfrm>
            <a:prstGeom prst="rect">
              <a:avLst/>
            </a:pr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pic>
          <p:nvPicPr>
            <p:cNvPr id="1036" name="Picture 5"/>
            <p:cNvPicPr>
              <a:picLocks noChangeAspect="1" noChangeArrowheads="1"/>
            </p:cNvPicPr>
            <p:nvPr userDrawn="1"/>
          </p:nvPicPr>
          <p:blipFill>
            <a:blip r:embed="rId5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735138" cy="9794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sp>
          <p:nvSpPr>
            <p:cNvPr id="10" name="Rectangle 6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prstGeom prst="rect">
              <a:avLst/>
            </a:prstGeom>
            <a:solidFill>
              <a:srgbClr val="FFFFFF"/>
            </a:solidFill>
            <a:ln w="9360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1" name="Freeform 7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custGeom>
              <a:avLst/>
              <a:gdLst/>
              <a:ahLst/>
              <a:cxnLst>
                <a:cxn ang="0">
                  <a:pos x="5000" y="0"/>
                </a:cxn>
                <a:cxn ang="0">
                  <a:pos x="5000" y="2720"/>
                </a:cxn>
                <a:cxn ang="0">
                  <a:pos x="0" y="2720"/>
                </a:cxn>
                <a:cxn ang="0">
                  <a:pos x="2000" y="0"/>
                </a:cxn>
                <a:cxn ang="0">
                  <a:pos x="5000" y="0"/>
                </a:cxn>
              </a:cxnLst>
              <a:rect l="0" t="0" r="r" b="b"/>
              <a:pathLst>
                <a:path w="5001" h="2721">
                  <a:moveTo>
                    <a:pt x="5000" y="0"/>
                  </a:moveTo>
                  <a:lnTo>
                    <a:pt x="5000" y="2720"/>
                  </a:lnTo>
                  <a:lnTo>
                    <a:pt x="0" y="2720"/>
                  </a:lnTo>
                  <a:cubicBezTo>
                    <a:pt x="2000" y="2720"/>
                    <a:pt x="0" y="0"/>
                    <a:pt x="2000" y="0"/>
                  </a:cubicBezTo>
                  <a:cubicBezTo>
                    <a:pt x="2667" y="0"/>
                    <a:pt x="4333" y="0"/>
                    <a:pt x="5000" y="0"/>
                  </a:cubicBezTo>
                </a:path>
              </a:pathLst>
            </a:cu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</p:grp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2124075" y="115888"/>
            <a:ext cx="6840538" cy="865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11188" y="1600200"/>
            <a:ext cx="8075612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913" y="637698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8A1C01B5-5442-4B46-84EB-58D14E104751}" type="datetime1">
              <a:rPr lang="en-US" smtClean="0"/>
              <a:pPr>
                <a:defRPr/>
              </a:pPr>
              <a:t>5/12/2014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9925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B4511AA2-99FE-4BFE-B934-C050D2B5835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5" name="Rectangle 17"/>
          <p:cNvSpPr>
            <a:spLocks noChangeArrowheads="1"/>
          </p:cNvSpPr>
          <p:nvPr/>
        </p:nvSpPr>
        <p:spPr bwMode="auto">
          <a:xfrm>
            <a:off x="7667625" y="6586538"/>
            <a:ext cx="1447800" cy="279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r" fontAlgn="auto">
              <a:spcBef>
                <a:spcPts val="875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www.egi.eu</a:t>
            </a:r>
          </a:p>
        </p:txBody>
      </p:sp>
      <p:sp>
        <p:nvSpPr>
          <p:cNvPr id="16" name="Rectangle 18"/>
          <p:cNvSpPr>
            <a:spLocks noChangeArrowheads="1"/>
          </p:cNvSpPr>
          <p:nvPr/>
        </p:nvSpPr>
        <p:spPr bwMode="auto">
          <a:xfrm>
            <a:off x="53975" y="6605588"/>
            <a:ext cx="2286000" cy="279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fontAlgn="auto">
              <a:spcBef>
                <a:spcPts val="875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EGI-</a:t>
            </a:r>
            <a:r>
              <a:rPr lang="en-US" sz="1200" dirty="0" err="1">
                <a:solidFill>
                  <a:srgbClr val="FFFFFF"/>
                </a:solidFill>
                <a:ea typeface="SimSun" charset="0"/>
                <a:cs typeface="Arial" pitchFamily="34" charset="0"/>
              </a:rPr>
              <a:t>InSPIRE</a:t>
            </a: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 RI-261323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6" r:id="rId2"/>
    <p:sldLayoutId id="2147483658" r:id="rId3"/>
  </p:sldLayoutIdLst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bg1"/>
          </a:solidFill>
          <a:latin typeface="Arial" pitchFamily="34" charset="0"/>
          <a:ea typeface="+mj-ea"/>
          <a:cs typeface="Arial" pitchFamily="34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documents.egi.eu/document/2187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19672" y="3356992"/>
            <a:ext cx="7200800" cy="1470025"/>
          </a:xfrm>
        </p:spPr>
        <p:txBody>
          <a:bodyPr/>
          <a:lstStyle/>
          <a:p>
            <a:r>
              <a:rPr lang="it-IT" sz="2800" b="1" dirty="0" smtClean="0"/>
              <a:t/>
            </a:r>
            <a:br>
              <a:rPr lang="it-IT" sz="2800" b="1" dirty="0" smtClean="0"/>
            </a:br>
            <a:r>
              <a:rPr lang="it-IT" sz="2800" b="1" dirty="0" smtClean="0"/>
              <a:t>NGI_BG</a:t>
            </a:r>
            <a:br>
              <a:rPr lang="it-IT" sz="2800" b="1" dirty="0" smtClean="0"/>
            </a:br>
            <a:r>
              <a:rPr lang="it-IT" sz="2800" b="1" dirty="0" smtClean="0"/>
              <a:t/>
            </a:r>
            <a:br>
              <a:rPr lang="it-IT" sz="2800" b="1" dirty="0" smtClean="0"/>
            </a:br>
            <a:r>
              <a:rPr lang="it-IT" sz="2800" b="1" dirty="0" smtClean="0"/>
              <a:t>Emanouil Atanassov</a:t>
            </a:r>
            <a:br>
              <a:rPr lang="it-IT" sz="2800" b="1" dirty="0" smtClean="0"/>
            </a:br>
            <a:r>
              <a:rPr lang="it-IT" sz="2800" b="1" dirty="0"/>
              <a:t/>
            </a:r>
            <a:br>
              <a:rPr lang="it-IT" sz="2800" b="1" dirty="0"/>
            </a:br>
            <a:r>
              <a:rPr lang="it-IT" sz="2800" b="1" dirty="0" smtClean="0"/>
              <a:t/>
            </a:r>
            <a:br>
              <a:rPr lang="it-IT" sz="2800" b="1" dirty="0" smtClean="0"/>
            </a:br>
            <a:r>
              <a:rPr lang="en-GB" sz="2800" b="1" dirty="0" smtClean="0"/>
              <a:t/>
            </a:r>
            <a:br>
              <a:rPr lang="en-GB" sz="2800" b="1" dirty="0" smtClean="0"/>
            </a:br>
            <a:endParaRPr lang="en-GB" sz="2800" b="1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9A2D18B-0A31-4D1A-A5D1-D72E94819219}" type="datetime1">
              <a:rPr lang="en-US" smtClean="0"/>
              <a:pPr>
                <a:defRPr/>
              </a:pPr>
              <a:t>5/12/2014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53E93C7-7FA6-4B67-89AC-03CBAB78CC39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Disclaimer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24744"/>
            <a:ext cx="8964488" cy="4525963"/>
          </a:xfrm>
        </p:spPr>
        <p:txBody>
          <a:bodyPr/>
          <a:lstStyle/>
          <a:p>
            <a:r>
              <a:rPr lang="it-IT" sz="2400" b="1" i="1" dirty="0"/>
              <a:t>This presentation template is meant to provide NILs</a:t>
            </a:r>
            <a:br>
              <a:rPr lang="it-IT" sz="2400" b="1" i="1" dirty="0"/>
            </a:br>
            <a:r>
              <a:rPr lang="it-IT" sz="2400" b="1" i="1" dirty="0"/>
              <a:t>with an instrument to </a:t>
            </a:r>
            <a:r>
              <a:rPr lang="it-IT" sz="2400" b="1" i="1" dirty="0" smtClean="0"/>
              <a:t>discuss ideas for user-support and service innovation in H2020 that could become part of the activity of an EGI-Engage Competence Centre </a:t>
            </a:r>
            <a:r>
              <a:rPr lang="it-IT" sz="1800" b="1" i="1" dirty="0" smtClean="0"/>
              <a:t>(</a:t>
            </a:r>
            <a:r>
              <a:rPr lang="en-GB" sz="1800" dirty="0">
                <a:hlinkClick r:id="rId2"/>
              </a:rPr>
              <a:t>https://</a:t>
            </a:r>
            <a:r>
              <a:rPr lang="en-GB" sz="1800" dirty="0" smtClean="0">
                <a:hlinkClick r:id="rId2"/>
              </a:rPr>
              <a:t>documents.egi.eu/document/2187</a:t>
            </a:r>
            <a:r>
              <a:rPr lang="en-GB" sz="1800" dirty="0" smtClean="0"/>
              <a:t>)</a:t>
            </a:r>
            <a:endParaRPr lang="it-IT" sz="2400" b="1" i="1" dirty="0" smtClean="0"/>
          </a:p>
          <a:p>
            <a:r>
              <a:rPr lang="it-IT" sz="2400" b="1" i="1" dirty="0" smtClean="0"/>
              <a:t>User support activities include</a:t>
            </a:r>
          </a:p>
          <a:p>
            <a:pPr lvl="1"/>
            <a:r>
              <a:rPr lang="it-IT" sz="2000" b="1" i="1" dirty="0" smtClean="0"/>
              <a:t>Training and education</a:t>
            </a:r>
          </a:p>
          <a:p>
            <a:pPr lvl="1"/>
            <a:r>
              <a:rPr lang="it-IT" sz="2000" b="1" i="1" dirty="0" smtClean="0"/>
              <a:t>Technical support and consultancy to existing and prospective user communities</a:t>
            </a:r>
          </a:p>
          <a:p>
            <a:pPr lvl="1"/>
            <a:r>
              <a:rPr lang="it-IT" sz="2000" b="1" i="1" dirty="0" smtClean="0"/>
              <a:t>Innovation and pre-production</a:t>
            </a:r>
          </a:p>
          <a:p>
            <a:pPr lvl="2"/>
            <a:r>
              <a:rPr lang="it-IT" sz="1600" b="1" i="1" dirty="0" smtClean="0"/>
              <a:t>of new capabilities to the EGI services portfolio (infrastructure platform, cloud and grid platforms), the integration of  new ICT technologies</a:t>
            </a:r>
          </a:p>
          <a:p>
            <a:pPr lvl="2"/>
            <a:r>
              <a:rPr lang="it-IT" sz="1600" b="1" i="1" dirty="0" smtClean="0"/>
              <a:t>of Virtual Research Environments to be integrated with existing and new EGI capabilities</a:t>
            </a:r>
            <a:endParaRPr lang="en-GB" sz="1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89765C5-37FE-4CCC-9D4D-1E3194200BCD}" type="datetime1">
              <a:rPr lang="en-US" smtClean="0"/>
              <a:pPr>
                <a:defRPr/>
              </a:pPr>
              <a:t>5/12/2014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0ADEF26-A65D-420E-806B-5DECF286FE21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4241814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dirty="0" smtClean="0"/>
              <a:t>Main relevant communities</a:t>
            </a:r>
            <a:endParaRPr lang="en-GB" sz="4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89765C5-37FE-4CCC-9D4D-1E3194200BCD}" type="datetime1">
              <a:rPr lang="en-US" smtClean="0"/>
              <a:pPr>
                <a:defRPr/>
              </a:pPr>
              <a:t>5/12/2014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0ADEF26-A65D-420E-806B-5DECF286FE21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graphicFrame>
        <p:nvGraphicFramePr>
          <p:cNvPr id="7" name="Tabella 6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087459807"/>
              </p:ext>
            </p:extLst>
          </p:nvPr>
        </p:nvGraphicFramePr>
        <p:xfrm>
          <a:off x="0" y="1124744"/>
          <a:ext cx="9144000" cy="5040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7655"/>
                <a:gridCol w="6096345"/>
              </a:tblGrid>
              <a:tr h="663130">
                <a:tc>
                  <a:txBody>
                    <a:bodyPr/>
                    <a:lstStyle/>
                    <a:p>
                      <a:r>
                        <a:rPr lang="en-US" dirty="0" smtClean="0"/>
                        <a:t>User community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User support project</a:t>
                      </a:r>
                      <a:endParaRPr lang="en-US" dirty="0"/>
                    </a:p>
                  </a:txBody>
                  <a:tcPr/>
                </a:tc>
              </a:tr>
              <a:tr h="151116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smtClean="0"/>
                        <a:t> Earth  and Space Science </a:t>
                      </a:r>
                      <a:endParaRPr lang="en-US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>
                        <a:buFont typeface="Arial" pitchFamily="34" charset="0"/>
                        <a:buChar char="•"/>
                      </a:pPr>
                      <a:r>
                        <a:rPr lang="en-US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Support porting to Grid/Cloud of software and scientific workflows, related to climate change impact analysis, fine-grain atmospheric pollution </a:t>
                      </a:r>
                      <a:r>
                        <a:rPr lang="en-US" sz="14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modelling</a:t>
                      </a:r>
                      <a:r>
                        <a:rPr lang="en-US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related to the Virtual Organizations of ESR and env.see-grid-sci.eu.</a:t>
                      </a:r>
                    </a:p>
                    <a:p>
                      <a:pPr algn="l">
                        <a:buFont typeface="Arial" pitchFamily="34" charset="0"/>
                        <a:buChar char="•"/>
                      </a:pPr>
                      <a:r>
                        <a:rPr lang="en-US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Running certain base level and high-level services for the community.</a:t>
                      </a:r>
                    </a:p>
                    <a:p>
                      <a:pPr algn="l">
                        <a:buFont typeface="Arial" pitchFamily="34" charset="0"/>
                        <a:buChar char="•"/>
                      </a:pPr>
                      <a:r>
                        <a:rPr lang="en-US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Training material and training events, collect feedback.</a:t>
                      </a:r>
                    </a:p>
                  </a:txBody>
                  <a:tcPr/>
                </a:tc>
              </a:tr>
              <a:tr h="133235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smtClean="0"/>
                        <a:t>Processing of large Image and text datasets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>
                        <a:buFont typeface="Arial" pitchFamily="34" charset="0"/>
                        <a:buChar char="•"/>
                      </a:pPr>
                      <a:r>
                        <a:rPr lang="en-US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To support the porting of data mining/data analytics workflows to EGI</a:t>
                      </a:r>
                    </a:p>
                    <a:p>
                      <a:pPr algn="l">
                        <a:buFont typeface="Arial" pitchFamily="34" charset="0"/>
                        <a:buChar char="•"/>
                      </a:pPr>
                      <a:r>
                        <a:rPr lang="en-US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To deploy services and software for CLARIN that is interoperable  with their infrastructure.</a:t>
                      </a:r>
                    </a:p>
                    <a:p>
                      <a:pPr algn="l">
                        <a:buFont typeface="Arial" pitchFamily="34" charset="0"/>
                        <a:buChar char="•"/>
                      </a:pPr>
                      <a:r>
                        <a:rPr lang="en-US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To deploy and operate a </a:t>
                      </a:r>
                      <a:r>
                        <a:rPr lang="en-US" sz="14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PaaS</a:t>
                      </a:r>
                      <a:r>
                        <a:rPr lang="en-US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solution for such tasks.</a:t>
                      </a:r>
                      <a:endParaRPr lang="en-US" sz="14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153391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smtClean="0"/>
                        <a:t>Bioinformatics and biodiversity </a:t>
                      </a:r>
                      <a:endParaRPr lang="en-US" sz="1600" b="1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Support porting of new applications from the domains of </a:t>
                      </a:r>
                      <a:r>
                        <a:rPr lang="en-GB" sz="1400" dirty="0" smtClean="0">
                          <a:cs typeface="Arial" pitchFamily="34" charset="0"/>
                        </a:rPr>
                        <a:t>computational chemistry, molecular modelling, drug research into EGI</a:t>
                      </a:r>
                      <a:endParaRPr lang="en-US" sz="14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Deployment and operation of high-level services for the needs of this community, e.g., scientific gateway, performance database </a:t>
                      </a:r>
                    </a:p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To introduce the scientific community that study biodiversity into EGI, to provide training, user support, basic VO services. </a:t>
                      </a:r>
                      <a:endParaRPr lang="en-US" sz="14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5A990E7-BD90-4032-A3A0-4F62A6679964}" type="datetime1">
              <a:rPr lang="en-US" smtClean="0"/>
              <a:pPr>
                <a:defRPr/>
              </a:pPr>
              <a:t>5/12/2014</a:t>
            </a:fld>
            <a:endParaRPr lang="en-US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511AA2-99FE-4BFE-B934-C050D2B58355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dirty="0" smtClean="0"/>
              <a:t> Earth  and Space Science </a:t>
            </a: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107504" y="1124744"/>
            <a:ext cx="8712968" cy="4525963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GB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Support objectives</a:t>
            </a: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‒"/>
              <a:defRPr/>
            </a:pPr>
            <a:r>
              <a:rPr lang="en-US" sz="2000" dirty="0" smtClean="0">
                <a:cs typeface="Arial" pitchFamily="34" charset="0"/>
              </a:rPr>
              <a:t>Deployment/Porting to Grid/Cloud of software and scientific workflows, related to climate change impact analysis, fine-grain atmospheric pollution </a:t>
            </a:r>
            <a:r>
              <a:rPr lang="en-US" sz="2000" dirty="0" err="1" smtClean="0">
                <a:cs typeface="Arial" pitchFamily="34" charset="0"/>
              </a:rPr>
              <a:t>modelling</a:t>
            </a:r>
            <a:r>
              <a:rPr lang="en-US" sz="2000" dirty="0" smtClean="0">
                <a:cs typeface="Arial" pitchFamily="34" charset="0"/>
              </a:rPr>
              <a:t>.</a:t>
            </a: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‒"/>
              <a:defRPr/>
            </a:pPr>
            <a:r>
              <a:rPr lang="en-US" sz="2000" dirty="0" smtClean="0">
                <a:cs typeface="Arial" pitchFamily="34" charset="0"/>
              </a:rPr>
              <a:t>Training and user induction</a:t>
            </a: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400" dirty="0" smtClean="0">
                <a:cs typeface="Arial" pitchFamily="34" charset="0"/>
              </a:rPr>
              <a:t>Development projects that could bring benefits to this community</a:t>
            </a: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‒"/>
              <a:defRPr/>
            </a:pPr>
            <a:r>
              <a:rPr lang="en-US" sz="2000" dirty="0" smtClean="0">
                <a:cs typeface="Arial" pitchFamily="34" charset="0"/>
              </a:rPr>
              <a:t>Optimization of air pollution </a:t>
            </a:r>
            <a:r>
              <a:rPr lang="en-US" sz="2000" dirty="0" err="1" smtClean="0">
                <a:cs typeface="Arial" pitchFamily="34" charset="0"/>
              </a:rPr>
              <a:t>modelling</a:t>
            </a:r>
            <a:r>
              <a:rPr lang="en-US" sz="2000" dirty="0" smtClean="0">
                <a:cs typeface="Arial" pitchFamily="34" charset="0"/>
              </a:rPr>
              <a:t> software for use on Grid / Cloud resources, combining CPU and GPU/</a:t>
            </a:r>
            <a:r>
              <a:rPr lang="en-US" sz="2000" dirty="0" err="1" smtClean="0">
                <a:cs typeface="Arial" pitchFamily="34" charset="0"/>
              </a:rPr>
              <a:t>XeonPhi</a:t>
            </a:r>
            <a:r>
              <a:rPr lang="en-US" sz="2000" dirty="0" smtClean="0">
                <a:cs typeface="Arial" pitchFamily="34" charset="0"/>
              </a:rPr>
              <a:t> resources</a:t>
            </a: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‒"/>
              <a:defRPr/>
            </a:pPr>
            <a:r>
              <a:rPr lang="en-US" sz="2000" dirty="0" smtClean="0">
                <a:cs typeface="Arial" pitchFamily="34" charset="0"/>
              </a:rPr>
              <a:t>Software and Platform as a Service for processing and analysis of astronomical images, making use of Cloud resources and </a:t>
            </a:r>
            <a:r>
              <a:rPr lang="en-US" sz="2000" dirty="0" smtClean="0">
                <a:cs typeface="Arial" pitchFamily="34" charset="0"/>
              </a:rPr>
              <a:t>libraries </a:t>
            </a:r>
            <a:r>
              <a:rPr lang="en-US" sz="2000" dirty="0" smtClean="0">
                <a:cs typeface="Arial" pitchFamily="34" charset="0"/>
              </a:rPr>
              <a:t>like PIXON</a:t>
            </a: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‒"/>
              <a:defRPr/>
            </a:pPr>
            <a:endParaRPr lang="en-GB" sz="2000" dirty="0" smtClean="0">
              <a:cs typeface="Arial" pitchFamily="34" charset="0"/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-36512" y="5013176"/>
            <a:ext cx="8640960" cy="792088"/>
          </a:xfrm>
          <a:prstGeom prst="rect">
            <a:avLst/>
          </a:prstGeom>
        </p:spPr>
        <p:txBody>
          <a:bodyPr>
            <a:noAutofit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0" lang="en-GB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	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endParaRPr kumimoji="0" lang="en-GB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5A990E7-BD90-4032-A3A0-4F62A6679964}" type="datetime1">
              <a:rPr lang="en-US" smtClean="0"/>
              <a:pPr>
                <a:defRPr/>
              </a:pPr>
              <a:t>5/12/2014</a:t>
            </a:fld>
            <a:endParaRPr lang="en-US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511AA2-99FE-4BFE-B934-C050D2B58355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Processing of large Image and text datasets </a:t>
            </a: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107504" y="1124744"/>
            <a:ext cx="8712968" cy="4525963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GB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Support objectives</a:t>
            </a: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‒"/>
              <a:defRPr/>
            </a:pPr>
            <a:r>
              <a:rPr lang="en-GB" sz="2000" dirty="0" smtClean="0">
                <a:cs typeface="Arial" pitchFamily="34" charset="0"/>
              </a:rPr>
              <a:t>Support the porting of generic software/middleware solutions and domain specific software for processing large image and text datasets to EGI Cloud</a:t>
            </a: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‒"/>
              <a:defRPr/>
            </a:pPr>
            <a:r>
              <a:rPr lang="en-GB" sz="2000" dirty="0" smtClean="0">
                <a:cs typeface="Arial" pitchFamily="34" charset="0"/>
              </a:rPr>
              <a:t>Provide training material and events for users from the community of CLARIN</a:t>
            </a: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‒"/>
              <a:defRPr/>
            </a:pPr>
            <a:endParaRPr lang="en-GB" sz="2000" dirty="0" smtClean="0">
              <a:cs typeface="Arial" pitchFamily="34" charset="0"/>
            </a:endParaRP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400" dirty="0" smtClean="0">
                <a:cs typeface="Arial" pitchFamily="34" charset="0"/>
              </a:rPr>
              <a:t>Development projects that could bring benefits to this community</a:t>
            </a: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‒"/>
              <a:defRPr/>
            </a:pPr>
            <a:r>
              <a:rPr lang="en-US" sz="2000" dirty="0" smtClean="0">
                <a:cs typeface="Arial" pitchFamily="34" charset="0"/>
              </a:rPr>
              <a:t>Services that facilitate efficient parallelization of language processing modules.</a:t>
            </a:r>
            <a:endParaRPr lang="en-GB" sz="2000" dirty="0" smtClean="0">
              <a:cs typeface="Arial" pitchFamily="34" charset="0"/>
            </a:endParaRP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‒"/>
              <a:defRPr/>
            </a:pPr>
            <a:r>
              <a:rPr lang="en-GB" sz="2000" dirty="0" err="1" smtClean="0">
                <a:cs typeface="Arial" pitchFamily="34" charset="0"/>
              </a:rPr>
              <a:t>PaaS</a:t>
            </a:r>
            <a:r>
              <a:rPr lang="en-GB" sz="2000" dirty="0" smtClean="0">
                <a:cs typeface="Arial" pitchFamily="34" charset="0"/>
              </a:rPr>
              <a:t> solution for Data Mining of 3D images from CT.</a:t>
            </a:r>
          </a:p>
        </p:txBody>
      </p:sp>
    </p:spTree>
    <p:extLst>
      <p:ext uri="{BB962C8B-B14F-4D97-AF65-F5344CB8AC3E}">
        <p14:creationId xmlns="" xmlns:p14="http://schemas.microsoft.com/office/powerpoint/2010/main" val="180539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5A990E7-BD90-4032-A3A0-4F62A6679964}" type="datetime1">
              <a:rPr lang="en-US" smtClean="0"/>
              <a:pPr>
                <a:defRPr/>
              </a:pPr>
              <a:t>5/12/2014</a:t>
            </a:fld>
            <a:endParaRPr lang="en-US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511AA2-99FE-4BFE-B934-C050D2B58355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2124074" y="115888"/>
            <a:ext cx="6912421" cy="865187"/>
          </a:xfrm>
        </p:spPr>
        <p:txBody>
          <a:bodyPr/>
          <a:lstStyle/>
          <a:p>
            <a:r>
              <a:rPr lang="en-GB" sz="4000" dirty="0" smtClean="0"/>
              <a:t>Bioinformatics and biodiversity</a:t>
            </a: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107504" y="1124744"/>
            <a:ext cx="8712968" cy="4525963"/>
          </a:xfrm>
          <a:prstGeom prst="rect">
            <a:avLst/>
          </a:prstGeom>
        </p:spPr>
        <p:txBody>
          <a:bodyPr>
            <a:normAutofit fontScale="92500" lnSpcReduction="20000"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GB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Support objectives</a:t>
            </a: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‒"/>
              <a:defRPr/>
            </a:pPr>
            <a:r>
              <a:rPr lang="en-GB" sz="2000" dirty="0" smtClean="0">
                <a:cs typeface="Arial" pitchFamily="34" charset="0"/>
              </a:rPr>
              <a:t>To introduce the scientific community from the domains of computational chemistry, molecular modelling, drug research into EGI</a:t>
            </a: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‒"/>
              <a:defRPr/>
            </a:pPr>
            <a:r>
              <a:rPr lang="en-GB" sz="2000" dirty="0" smtClean="0">
                <a:cs typeface="Arial" pitchFamily="34" charset="0"/>
              </a:rPr>
              <a:t>To operate the high-level services that are necessary for this community, e.g., scientific gateway, performance database </a:t>
            </a: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‒"/>
              <a:defRPr/>
            </a:pPr>
            <a:r>
              <a:rPr lang="en-GB" sz="2000" dirty="0" smtClean="0">
                <a:cs typeface="Arial" pitchFamily="34" charset="0"/>
              </a:rPr>
              <a:t>To introduce the scientific community that study biodiversity into EGI, to provide training, user support, basic VO services.</a:t>
            </a: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‒"/>
              <a:defRPr/>
            </a:pPr>
            <a:endParaRPr lang="en-GB" sz="2000" dirty="0" smtClean="0">
              <a:cs typeface="Arial" pitchFamily="34" charset="0"/>
            </a:endParaRP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400" dirty="0" smtClean="0">
                <a:cs typeface="Arial" pitchFamily="34" charset="0"/>
              </a:rPr>
              <a:t>Development projects that could bring benefits to this community</a:t>
            </a: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‒"/>
              <a:defRPr/>
            </a:pPr>
            <a:r>
              <a:rPr lang="en-US" sz="2000" dirty="0" smtClean="0">
                <a:cs typeface="Arial" pitchFamily="34" charset="0"/>
              </a:rPr>
              <a:t>Scientific gateways abstracting CPU and GPU/Xeon Phi resources for optimal execution of protein folding, drug research, DNA analysis tasks.</a:t>
            </a: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‒"/>
              <a:defRPr/>
            </a:pPr>
            <a:r>
              <a:rPr lang="en-US" sz="2000" dirty="0" smtClean="0">
                <a:cs typeface="Arial" pitchFamily="34" charset="0"/>
              </a:rPr>
              <a:t>Development and testing of performance database, which stores performance information with the aim to facilitate optimization of execution of applications.</a:t>
            </a: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‒"/>
              <a:defRPr/>
            </a:pPr>
            <a:r>
              <a:rPr lang="en-US" sz="2000" dirty="0" smtClean="0">
                <a:cs typeface="Arial" pitchFamily="34" charset="0"/>
              </a:rPr>
              <a:t>Statistical simulation software for estimation and </a:t>
            </a:r>
            <a:r>
              <a:rPr lang="en-US" sz="2000" dirty="0" err="1" smtClean="0">
                <a:cs typeface="Arial" pitchFamily="34" charset="0"/>
              </a:rPr>
              <a:t>modelling</a:t>
            </a:r>
            <a:r>
              <a:rPr lang="en-US" sz="2000" dirty="0" smtClean="0">
                <a:cs typeface="Arial" pitchFamily="34" charset="0"/>
              </a:rPr>
              <a:t> of population dynamics of protected species.</a:t>
            </a:r>
            <a:endParaRPr lang="en-GB" sz="2000" dirty="0" smtClean="0">
              <a:cs typeface="Arial" pitchFamily="34" charset="0"/>
            </a:endParaRP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‒"/>
              <a:defRPr/>
            </a:pPr>
            <a:endParaRPr lang="en-GB" sz="2000" dirty="0" smtClean="0">
              <a:cs typeface="Arial" pitchFamily="34" charset="0"/>
            </a:endParaRP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‒"/>
              <a:defRPr/>
            </a:pPr>
            <a:endParaRPr lang="en-GB" sz="2000" dirty="0" smtClean="0">
              <a:cs typeface="Arial" pitchFamily="34" charset="0"/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-36512" y="5013176"/>
            <a:ext cx="8640960" cy="792088"/>
          </a:xfrm>
          <a:prstGeom prst="rect">
            <a:avLst/>
          </a:prstGeom>
        </p:spPr>
        <p:txBody>
          <a:bodyPr>
            <a:noAutofit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0" lang="en-GB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	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endParaRPr kumimoji="0" lang="en-GB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80539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GI-InSPIRE-Slide-Template_v4-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EGI-InSPIRE-Slide-Template_v4-1</Template>
  <TotalTime>1649</TotalTime>
  <Words>489</Words>
  <Application>Microsoft Office PowerPoint</Application>
  <PresentationFormat>On-screen Show (4:3)</PresentationFormat>
  <Paragraphs>68</Paragraphs>
  <Slides>6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EGI-InSPIRE-Slide-Template_v4-1</vt:lpstr>
      <vt:lpstr> NGI_BG  Emanouil Atanassov    </vt:lpstr>
      <vt:lpstr>Disclaimer</vt:lpstr>
      <vt:lpstr>Main relevant communities</vt:lpstr>
      <vt:lpstr> Earth  and Space Science </vt:lpstr>
      <vt:lpstr>Processing of large Image and text datasets </vt:lpstr>
      <vt:lpstr>Bioinformatics and biodiversity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Outreach in EGI-InSPIRE PY4 and PY5</dc:title>
  <dc:creator>Tiziana Ferrari</dc:creator>
  <cp:lastModifiedBy>Todor</cp:lastModifiedBy>
  <cp:revision>557</cp:revision>
  <dcterms:created xsi:type="dcterms:W3CDTF">2013-10-15T23:33:54Z</dcterms:created>
  <dcterms:modified xsi:type="dcterms:W3CDTF">2014-05-12T08:32:35Z</dcterms:modified>
</cp:coreProperties>
</file>