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302" r:id="rId2"/>
    <p:sldId id="323" r:id="rId3"/>
    <p:sldId id="303" r:id="rId4"/>
    <p:sldId id="320" r:id="rId5"/>
    <p:sldId id="325" r:id="rId6"/>
    <p:sldId id="32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4" autoAdjust="0"/>
  </p:normalViewPr>
  <p:slideViewPr>
    <p:cSldViewPr>
      <p:cViewPr>
        <p:scale>
          <a:sx n="89" d="100"/>
          <a:sy n="89" d="100"/>
        </p:scale>
        <p:origin x="-227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5/12/2014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5/12/2014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5/12/2014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5/12/2014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218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3356992"/>
            <a:ext cx="7200800" cy="1470025"/>
          </a:xfrm>
        </p:spPr>
        <p:txBody>
          <a:bodyPr/>
          <a:lstStyle/>
          <a:p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>NGI_BG</a:t>
            </a:r>
            <a:br>
              <a:rPr lang="it-IT" sz="2800" b="1" dirty="0" smtClean="0"/>
            </a:b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>Emanouil Atanassov</a:t>
            </a:r>
            <a:br>
              <a:rPr lang="it-IT" sz="2800" b="1" dirty="0" smtClean="0"/>
            </a:br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5/12/2014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Disclaimer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4525963"/>
          </a:xfrm>
        </p:spPr>
        <p:txBody>
          <a:bodyPr/>
          <a:lstStyle/>
          <a:p>
            <a:r>
              <a:rPr lang="it-IT" sz="2400" b="1" i="1" dirty="0"/>
              <a:t>This presentation template is meant to provide NILs</a:t>
            </a:r>
            <a:br>
              <a:rPr lang="it-IT" sz="2400" b="1" i="1" dirty="0"/>
            </a:br>
            <a:r>
              <a:rPr lang="it-IT" sz="2400" b="1" i="1" dirty="0"/>
              <a:t>with an instrument to </a:t>
            </a:r>
            <a:r>
              <a:rPr lang="it-IT" sz="2400" b="1" i="1" dirty="0" smtClean="0"/>
              <a:t>discuss ideas for user-support and service innovation in H2020 that could become part of the activity of an EGI-Engage Competence Centre </a:t>
            </a:r>
            <a:r>
              <a:rPr lang="it-IT" sz="1800" b="1" i="1" dirty="0" smtClean="0"/>
              <a:t>(</a:t>
            </a:r>
            <a:r>
              <a:rPr lang="en-GB" sz="1800" dirty="0">
                <a:hlinkClick r:id="rId2"/>
              </a:rPr>
              <a:t>https://</a:t>
            </a:r>
            <a:r>
              <a:rPr lang="en-GB" sz="1800" dirty="0" smtClean="0">
                <a:hlinkClick r:id="rId2"/>
              </a:rPr>
              <a:t>documents.egi.eu/document/2187</a:t>
            </a:r>
            <a:r>
              <a:rPr lang="en-GB" sz="1800" dirty="0" smtClean="0"/>
              <a:t>)</a:t>
            </a:r>
            <a:endParaRPr lang="it-IT" sz="2400" b="1" i="1" dirty="0" smtClean="0"/>
          </a:p>
          <a:p>
            <a:r>
              <a:rPr lang="it-IT" sz="2400" b="1" i="1" dirty="0" smtClean="0"/>
              <a:t>User support activities include</a:t>
            </a:r>
          </a:p>
          <a:p>
            <a:pPr lvl="1"/>
            <a:r>
              <a:rPr lang="it-IT" sz="2000" b="1" i="1" dirty="0" smtClean="0"/>
              <a:t>Training and education</a:t>
            </a:r>
          </a:p>
          <a:p>
            <a:pPr lvl="1"/>
            <a:r>
              <a:rPr lang="it-IT" sz="2000" b="1" i="1" dirty="0" smtClean="0"/>
              <a:t>Technical support and consultancy to existing and prospective user communities</a:t>
            </a:r>
          </a:p>
          <a:p>
            <a:pPr lvl="1"/>
            <a:r>
              <a:rPr lang="it-IT" sz="2000" b="1" i="1" dirty="0" smtClean="0"/>
              <a:t>Innovation and pre-production</a:t>
            </a:r>
          </a:p>
          <a:p>
            <a:pPr lvl="2"/>
            <a:r>
              <a:rPr lang="it-IT" sz="1600" b="1" i="1" dirty="0" smtClean="0"/>
              <a:t>of new capabilities to the EGI services portfolio (infrastructure platform, cloud and grid platforms), the integration of  new ICT technologies</a:t>
            </a:r>
          </a:p>
          <a:p>
            <a:pPr lvl="2"/>
            <a:r>
              <a:rPr lang="it-IT" sz="1600" b="1" i="1" dirty="0" smtClean="0"/>
              <a:t>of Virtual Research Environments to be integrated with existing and new EGI capabilities</a:t>
            </a:r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5/12/2014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418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Main relevant communities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5/12/2014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87459807"/>
              </p:ext>
            </p:extLst>
          </p:nvPr>
        </p:nvGraphicFramePr>
        <p:xfrm>
          <a:off x="0" y="1124744"/>
          <a:ext cx="9144000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655"/>
                <a:gridCol w="6096345"/>
              </a:tblGrid>
              <a:tr h="663130">
                <a:tc>
                  <a:txBody>
                    <a:bodyPr/>
                    <a:lstStyle/>
                    <a:p>
                      <a:r>
                        <a:rPr lang="en-US" dirty="0" smtClean="0"/>
                        <a:t>User community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support project</a:t>
                      </a:r>
                      <a:endParaRPr lang="en-US" dirty="0"/>
                    </a:p>
                  </a:txBody>
                  <a:tcPr/>
                </a:tc>
              </a:tr>
              <a:tr h="1511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 Earth  and Space Science 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Support porting to Grid/Cloud of software and scientific workflows, related to climate change impact analysis, fine-grain atmospheric pollution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modelling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related to the Virtual Organizations of ESR and env.see-grid-sci.eu.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Running certain base level and high-level services for the community.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Training material and training events, collect feedback.</a:t>
                      </a:r>
                    </a:p>
                  </a:txBody>
                  <a:tcPr/>
                </a:tc>
              </a:tr>
              <a:tr h="1332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Processing of large Image and text datasets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support the porting of data mining/data analytics workflows to EGI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deploy services and software for CLARIN that is interoperable  with their infrastructure.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deploy and operate a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PaaS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solution for such tasks.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533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Bioinformatics and biodiversity 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porting of new applications from the domains of </a:t>
                      </a:r>
                      <a:r>
                        <a:rPr lang="en-GB" sz="1400" dirty="0" smtClean="0">
                          <a:cs typeface="Arial" pitchFamily="34" charset="0"/>
                        </a:rPr>
                        <a:t>computational chemistry, molecular modelling, drug research into EGI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Deployment and operation of high-level services for the needs of this community, e.g., scientific gateway, performance database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introduce the scientific community that study biodiversity into EGI, to provide training, user support, basic VO services. 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5/12/2014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 Earth  and Space Science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24744"/>
            <a:ext cx="8712968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Support objectives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Deployment/Porting to Grid/Cloud of software and scientific workflows, related to climate change impact analysis, fine-grain atmospheric pollution </a:t>
            </a:r>
            <a:r>
              <a:rPr lang="en-US" sz="2000" dirty="0" err="1" smtClean="0">
                <a:cs typeface="Arial" pitchFamily="34" charset="0"/>
              </a:rPr>
              <a:t>modelling</a:t>
            </a:r>
            <a:r>
              <a:rPr lang="en-US" sz="2000" dirty="0" smtClean="0">
                <a:cs typeface="Arial" pitchFamily="34" charset="0"/>
              </a:rPr>
              <a:t>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Training and user induction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Development projects that could bring benefits to this community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Optimization of air pollution </a:t>
            </a:r>
            <a:r>
              <a:rPr lang="en-US" sz="2000" dirty="0" err="1" smtClean="0">
                <a:cs typeface="Arial" pitchFamily="34" charset="0"/>
              </a:rPr>
              <a:t>modelling</a:t>
            </a:r>
            <a:r>
              <a:rPr lang="en-US" sz="2000" dirty="0" smtClean="0">
                <a:cs typeface="Arial" pitchFamily="34" charset="0"/>
              </a:rPr>
              <a:t> software for use on Grid / Cloud resources, combining CPU and GPU/</a:t>
            </a:r>
            <a:r>
              <a:rPr lang="en-US" sz="2000" dirty="0" err="1" smtClean="0">
                <a:cs typeface="Arial" pitchFamily="34" charset="0"/>
              </a:rPr>
              <a:t>XeonPhi</a:t>
            </a:r>
            <a:r>
              <a:rPr lang="en-US" sz="2000" dirty="0" smtClean="0">
                <a:cs typeface="Arial" pitchFamily="34" charset="0"/>
              </a:rPr>
              <a:t> resources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Software and Platform as a Service for processing and analysis of astronomical images, making use of Cloud resources and </a:t>
            </a:r>
            <a:r>
              <a:rPr lang="en-US" sz="2000" dirty="0" smtClean="0">
                <a:cs typeface="Arial" pitchFamily="34" charset="0"/>
              </a:rPr>
              <a:t>libraries </a:t>
            </a:r>
            <a:r>
              <a:rPr lang="en-US" sz="2000" dirty="0" smtClean="0">
                <a:cs typeface="Arial" pitchFamily="34" charset="0"/>
              </a:rPr>
              <a:t>like PIXON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endParaRPr lang="en-GB" sz="2000" dirty="0" smtClean="0">
              <a:cs typeface="Arial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36512" y="5013176"/>
            <a:ext cx="8640960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5/12/2014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Processing of large Image and text datasets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24744"/>
            <a:ext cx="8712968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Support objectives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Support the porting of generic software/middleware solutions and domain specific software for processing large image and text datasets to EGI Cloud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Provide training material and events for users from the community of CLARIN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endParaRPr lang="en-GB" sz="2000" dirty="0" smtClean="0"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Development projects that could bring benefits to this community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Services that facilitate efficient parallelization of language processing modules.</a:t>
            </a:r>
            <a:endParaRPr lang="en-GB" sz="2000" dirty="0" smtClean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err="1" smtClean="0">
                <a:cs typeface="Arial" pitchFamily="34" charset="0"/>
              </a:rPr>
              <a:t>PaaS</a:t>
            </a:r>
            <a:r>
              <a:rPr lang="en-GB" sz="2000" dirty="0" smtClean="0">
                <a:cs typeface="Arial" pitchFamily="34" charset="0"/>
              </a:rPr>
              <a:t> solution for Data Mining of 3D images from CT.</a:t>
            </a:r>
          </a:p>
        </p:txBody>
      </p:sp>
    </p:spTree>
    <p:extLst>
      <p:ext uri="{BB962C8B-B14F-4D97-AF65-F5344CB8AC3E}">
        <p14:creationId xmlns="" xmlns:p14="http://schemas.microsoft.com/office/powerpoint/2010/main" val="18053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5/12/2014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24074" y="115888"/>
            <a:ext cx="6912421" cy="865187"/>
          </a:xfrm>
        </p:spPr>
        <p:txBody>
          <a:bodyPr/>
          <a:lstStyle/>
          <a:p>
            <a:r>
              <a:rPr lang="en-GB" sz="4000" dirty="0" smtClean="0"/>
              <a:t>Bioinformatics and biodiversity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24744"/>
            <a:ext cx="8712968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Support objectives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To introduce the scientific community from the domains of computational chemistry, molecular modelling, drug research into EGI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To operate the high-level services that are necessary for this community, e.g., scientific gateway, performance database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To introduce the scientific community that study biodiversity into EGI, to provide training, user support, basic VO services.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endParaRPr lang="en-GB" sz="2000" dirty="0" smtClean="0"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Development projects that could bring benefits to this community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Scientific gateways abstracting CPU and GPU/Xeon Phi resources for optimal execution of protein folding, drug research, DNA analysis tasks.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Development and testing of performance database, which stores performance information with the aim to facilitate optimization of execution of applications.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Statistical simulation software for estimation and </a:t>
            </a:r>
            <a:r>
              <a:rPr lang="en-US" sz="2000" dirty="0" err="1" smtClean="0">
                <a:cs typeface="Arial" pitchFamily="34" charset="0"/>
              </a:rPr>
              <a:t>modelling</a:t>
            </a:r>
            <a:r>
              <a:rPr lang="en-US" sz="2000" dirty="0" smtClean="0">
                <a:cs typeface="Arial" pitchFamily="34" charset="0"/>
              </a:rPr>
              <a:t> of population dynamics of protected species.</a:t>
            </a:r>
            <a:endParaRPr lang="en-GB" sz="2000" dirty="0" smtClean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endParaRPr lang="en-GB" sz="2000" dirty="0" smtClean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endParaRPr lang="en-GB" sz="2000" dirty="0" smtClean="0">
              <a:cs typeface="Arial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36512" y="5013176"/>
            <a:ext cx="8640960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53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1649</TotalTime>
  <Words>489</Words>
  <Application>Microsoft Office PowerPoint</Application>
  <PresentationFormat>On-screen Show (4:3)</PresentationFormat>
  <Paragraphs>68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EGI-InSPIRE-Slide-Template_v4-1</vt:lpstr>
      <vt:lpstr> NGI_BG  Emanouil Atanassov    </vt:lpstr>
      <vt:lpstr>Disclaimer</vt:lpstr>
      <vt:lpstr>Main relevant communities</vt:lpstr>
      <vt:lpstr> Earth  and Space Science </vt:lpstr>
      <vt:lpstr>Processing of large Image and text datasets </vt:lpstr>
      <vt:lpstr>Bioinformatics and biodiversity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Todor</cp:lastModifiedBy>
  <cp:revision>557</cp:revision>
  <dcterms:created xsi:type="dcterms:W3CDTF">2013-10-15T23:33:54Z</dcterms:created>
  <dcterms:modified xsi:type="dcterms:W3CDTF">2014-05-12T08:32:35Z</dcterms:modified>
</cp:coreProperties>
</file>