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</p:sldMasterIdLst>
  <p:notesMasterIdLst>
    <p:notesMasterId r:id="rId16"/>
  </p:notesMasterIdLst>
  <p:sldIdLst>
    <p:sldId id="275" r:id="rId4"/>
    <p:sldId id="256" r:id="rId5"/>
    <p:sldId id="264" r:id="rId6"/>
    <p:sldId id="263" r:id="rId7"/>
    <p:sldId id="304" r:id="rId8"/>
    <p:sldId id="296" r:id="rId9"/>
    <p:sldId id="298" r:id="rId10"/>
    <p:sldId id="299" r:id="rId11"/>
    <p:sldId id="300" r:id="rId12"/>
    <p:sldId id="301" r:id="rId13"/>
    <p:sldId id="303" r:id="rId14"/>
    <p:sldId id="30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75" d="100"/>
          <a:sy n="75" d="100"/>
        </p:scale>
        <p:origin x="-100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64C0B9-1D55-4712-87B1-3EA1ABF9D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2176-1C98-423B-AE4F-F8B75FCDB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8359-2581-4E75-AA1F-22B2FFE88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DC50-D316-469A-932C-BC059A3F0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35685762-CE1C-4744-84D8-6481D2E99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6C883668-126A-4949-BBB6-0FADA69AD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11AA9668-63DA-4215-B0B5-54F158C6A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1B40FC91-D6C1-4231-A7A0-8BD20E116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E4286CF1-99AB-4C81-A097-2981990D5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431A618C-7149-46BC-B52B-75544191A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7B378FA1-B94C-493F-962E-D8A36BB01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0BE347CF-7E68-406B-B246-FC80BA890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DF68-9B32-40EC-AE62-743EA863D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E81DD216-9CD7-4F66-8173-572967535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1009DCDD-53BB-4BCD-8133-F380AB7AF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18859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0"/>
            <a:ext cx="55054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F5B0CB8C-2F4D-463B-BB68-4F900910F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6F04-6D6E-46CC-8671-5F8645D008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3A67-A805-4C36-BBD3-4510251CC3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2DA73-E072-4B85-9C6B-E855737C7E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41E1-D852-41C8-8752-90DDB23FC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E9A1-4436-4FE6-97DD-97A9342F00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45596-96BA-49BD-A4CC-9C68BF632C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F574-E4C1-4166-923A-0EE97EED1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9D8D3-76DA-46E3-AE84-EAD9E372F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DB1B-4761-4B96-85A8-282325803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C5440-6787-4B69-8657-86B5EB6E37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683EB-43C2-4CBA-ABFC-C3BDDA35C0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66675"/>
            <a:ext cx="2160587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075" y="66675"/>
            <a:ext cx="6329363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75AD-A863-41EA-938C-C792798512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EDA0-7DB7-4F6B-8BE1-41A157528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ABAD-A8A9-48B9-A7B6-0EF42FC26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D931-BB7C-489B-A746-D4FB740D8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8E558-4202-4128-8D0D-7FF547C97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15C9D-8C83-4937-BD85-163090A36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8EF23-B57D-4996-8931-8F4FFEC16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5235CA-C2C0-4C3E-BC3A-C95C85E78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GridTalk-Fo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ST-e-ScienceTalk-logo_blackbackgroun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33399" y="304800"/>
            <a:ext cx="2394857" cy="83820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5791200" y="61722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400" dirty="0" err="1" smtClean="0">
                <a:solidFill>
                  <a:schemeClr val="bg1"/>
                </a:solidFill>
                <a:ea typeface="ＭＳ Ｐゴシック" pitchFamily="34" charset="-128"/>
              </a:rPr>
              <a:t>www.e-sciencetalk.eu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1" descr="banner-ITonl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579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477000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pPr>
              <a:defRPr/>
            </a:pPr>
            <a:r>
              <a:rPr lang="en-US"/>
              <a:t> IT Department - 23 January 2009 - General Meeting - </a:t>
            </a:r>
            <a:fld id="{5C8251CA-C8C1-4DEB-A356-934027ACD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0" y="6111875"/>
            <a:ext cx="1295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 dirty="0">
                <a:solidFill>
                  <a:srgbClr val="3861AA"/>
                </a:solidFill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 dirty="0">
                <a:solidFill>
                  <a:srgbClr val="3861AA"/>
                </a:solidFill>
                <a:latin typeface="Tahoma" pitchFamily="34" charset="0"/>
              </a:rPr>
              <a:t>www.cern.ch/i</a:t>
            </a:r>
            <a:r>
              <a:rPr lang="en-US" sz="1000" b="1" dirty="0">
                <a:solidFill>
                  <a:srgbClr val="3861AA"/>
                </a:solidFill>
                <a:latin typeface="Tahoma" pitchFamily="34" charset="0"/>
              </a:rPr>
              <a:t>t</a:t>
            </a:r>
          </a:p>
        </p:txBody>
      </p:sp>
      <p:pic>
        <p:nvPicPr>
          <p:cNvPr id="2055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190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rgbClr val="3861A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rgbClr val="3861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861A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861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861A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rgbClr val="2B519A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619875"/>
            <a:ext cx="670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B519A"/>
                </a:solidFill>
              </a:defRPr>
            </a:lvl1pPr>
          </a:lstStyle>
          <a:p>
            <a:pPr>
              <a:defRPr/>
            </a:pPr>
            <a:r>
              <a:rPr lang="en-GB"/>
              <a:t>EGEE-II - EGEE-III Transition Meeting 6-7 May 2008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21700" y="6562725"/>
            <a:ext cx="469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2B519A"/>
                </a:solidFill>
              </a:defRPr>
            </a:lvl1pPr>
          </a:lstStyle>
          <a:p>
            <a:pPr>
              <a:defRPr/>
            </a:pPr>
            <a:fld id="{F0DBBF6C-69E3-45B6-894C-8140457F9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825625" y="0"/>
            <a:ext cx="7315200" cy="838200"/>
          </a:xfrm>
          <a:prstGeom prst="rect">
            <a:avLst/>
          </a:prstGeom>
          <a:solidFill>
            <a:srgbClr val="325FA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CC66"/>
              </a:buClr>
              <a:buFontTx/>
              <a:buChar char="•"/>
              <a:defRPr/>
            </a:pPr>
            <a:endParaRPr lang="en-GB" sz="1800">
              <a:solidFill>
                <a:srgbClr val="2B519A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974725"/>
            <a:ext cx="85899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774825" y="687388"/>
            <a:ext cx="7369175" cy="146050"/>
          </a:xfrm>
          <a:prstGeom prst="rect">
            <a:avLst/>
          </a:prstGeom>
          <a:solidFill>
            <a:srgbClr val="2B51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2B519A"/>
              </a:solidFill>
              <a:latin typeface="Verdana" pitchFamily="34" charset="0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398588" y="0"/>
            <a:ext cx="838200" cy="838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>
              <a:solidFill>
                <a:srgbClr val="2B519A"/>
              </a:solidFill>
            </a:endParaRPr>
          </a:p>
        </p:txBody>
      </p:sp>
      <p:graphicFrame>
        <p:nvGraphicFramePr>
          <p:cNvPr id="93193" name="Group 9"/>
          <p:cNvGraphicFramePr>
            <a:graphicFrameLocks noGrp="1"/>
          </p:cNvGraphicFramePr>
          <p:nvPr/>
        </p:nvGraphicFramePr>
        <p:xfrm>
          <a:off x="255588" y="644525"/>
          <a:ext cx="3652837" cy="327025"/>
        </p:xfrm>
        <a:graphic>
          <a:graphicData uri="http://schemas.openxmlformats.org/drawingml/2006/table">
            <a:tbl>
              <a:tblPr/>
              <a:tblGrid>
                <a:gridCol w="3652837"/>
              </a:tblGrid>
              <a:tr h="3270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1AF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Enabling Grids for E-sciencE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254250" y="66675"/>
            <a:ext cx="6734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0" y="6629400"/>
            <a:ext cx="2819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defRPr/>
            </a:pPr>
            <a:r>
              <a:rPr lang="en-GB" sz="1200">
                <a:solidFill>
                  <a:srgbClr val="2B519A"/>
                </a:solidFill>
                <a:latin typeface="Verdana" pitchFamily="34" charset="0"/>
              </a:rPr>
              <a:t>EGEE-III INFSO-RI-222667</a:t>
            </a:r>
            <a:endParaRPr lang="en-GB" sz="1800">
              <a:solidFill>
                <a:srgbClr val="2B519A"/>
              </a:solidFill>
              <a:latin typeface="Verdana" pitchFamily="34" charset="0"/>
            </a:endParaRPr>
          </a:p>
        </p:txBody>
      </p:sp>
      <p:pic>
        <p:nvPicPr>
          <p:cNvPr id="3085" name="Picture 17" descr="ege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" y="184150"/>
            <a:ext cx="20097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Arial" charset="0"/>
        <a:buChar char="–"/>
        <a:defRPr sz="2100">
          <a:solidFill>
            <a:srgbClr val="00338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Font typeface="Wingdings" pitchFamily="2" charset="2"/>
        <a:buChar char="§"/>
        <a:defRPr sz="1900">
          <a:solidFill>
            <a:srgbClr val="00338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•"/>
        <a:defRPr i="1">
          <a:solidFill>
            <a:srgbClr val="00338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1AF00"/>
        </a:buClr>
        <a:buChar char="o"/>
        <a:defRPr sz="1600">
          <a:solidFill>
            <a:srgbClr val="00338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e-</a:t>
            </a:r>
            <a:r>
              <a:rPr lang="en-US" sz="2800" b="1" dirty="0" err="1" smtClean="0">
                <a:solidFill>
                  <a:schemeClr val="bg1"/>
                </a:solidFill>
              </a:rPr>
              <a:t>ScienceTalk</a:t>
            </a:r>
            <a:r>
              <a:rPr lang="en-US" sz="2800" b="1" dirty="0" smtClean="0">
                <a:solidFill>
                  <a:schemeClr val="bg1"/>
                </a:solidFill>
              </a:rPr>
              <a:t>: Supporting Grid and High Performance Computing Reporting across Europe</a:t>
            </a:r>
          </a:p>
          <a:p>
            <a:pPr algn="ctr" eaLnBrk="1" hangingPunct="1"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GA No. 260733</a:t>
            </a:r>
          </a:p>
          <a:p>
            <a:pPr algn="ctr" eaLnBrk="1" hangingPunct="1">
              <a:buFontTx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1 September 2010 – 31 May 2013</a:t>
            </a:r>
          </a:p>
          <a:p>
            <a:pPr algn="ctr" eaLnBrk="1" hangingPunct="1">
              <a:buFontTx/>
              <a:buNone/>
            </a:pPr>
            <a:endParaRPr lang="en-US" sz="2800" i="1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Catherine </a:t>
            </a:r>
            <a:r>
              <a:rPr lang="en-US" sz="2400" dirty="0" err="1" smtClean="0">
                <a:solidFill>
                  <a:schemeClr val="bg1"/>
                </a:solidFill>
              </a:rPr>
              <a:t>Gater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e-</a:t>
            </a:r>
            <a:r>
              <a:rPr lang="en-US" sz="2400" dirty="0" err="1" smtClean="0">
                <a:solidFill>
                  <a:schemeClr val="bg1"/>
                </a:solidFill>
              </a:rPr>
              <a:t>ScienceTalk</a:t>
            </a:r>
            <a:r>
              <a:rPr lang="en-US" sz="2400" dirty="0" smtClean="0">
                <a:solidFill>
                  <a:schemeClr val="bg1"/>
                </a:solidFill>
              </a:rPr>
              <a:t> Project Coordinator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WP4:  Management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Ensure the effective coordination and running of the project, manage activities and monitor progress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Handle all reporting on behalf of e-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ScienceTalk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to the EC services.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Compile and </a:t>
            </a:r>
            <a:r>
              <a:rPr lang="en-US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organise</a:t>
            </a: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the assessment of the project’s results and produce an overall guide to dissemination for EU projects, based on the lessons learnt.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Assist the EC in the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organisation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of information days,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concertation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and brainstorming activities with access to videoconferencing activities.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Upcoming events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505200" y="1447800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Citizen </a:t>
            </a:r>
            <a:r>
              <a:rPr lang="en-GB" altLang="ja-JP" sz="2000" b="1" dirty="0" err="1" smtClean="0">
                <a:solidFill>
                  <a:schemeClr val="bg1"/>
                </a:solidFill>
                <a:ea typeface="ＭＳ Ｐゴシック" pitchFamily="34" charset="-128"/>
              </a:rPr>
              <a:t>Cyberscience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 Summit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2-3 September, London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Media sponsor and project launch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19200" y="29718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EGI Technical Forum 2010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14-17 September, Amsterdam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Joint booth with EGI, media sponsor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05200" y="47244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ICT 2010: Digitally Driven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27-29 September, Brussels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Joint booth with </a:t>
            </a:r>
            <a:r>
              <a:rPr lang="en-GB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EUIndiaGrid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 descr="CCC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19200"/>
            <a:ext cx="1447800" cy="1559952"/>
          </a:xfrm>
          <a:prstGeom prst="rect">
            <a:avLst/>
          </a:prstGeom>
        </p:spPr>
      </p:pic>
      <p:pic>
        <p:nvPicPr>
          <p:cNvPr id="9" name="Picture 8" descr="EGITF-header_jpg_2094051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048000"/>
            <a:ext cx="2824163" cy="811396"/>
          </a:xfrm>
          <a:prstGeom prst="rect">
            <a:avLst/>
          </a:prstGeom>
        </p:spPr>
      </p:pic>
      <p:pic>
        <p:nvPicPr>
          <p:cNvPr id="11" name="Picture 10" descr="ict-men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191000"/>
            <a:ext cx="16764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Upcoming events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000" y="47244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SC10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14-20 November, New Orleans, US</a:t>
            </a:r>
          </a:p>
          <a:p>
            <a:r>
              <a:rPr lang="en-GB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Gridcast</a:t>
            </a:r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en-GB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iSGTW</a:t>
            </a:r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 coverage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33528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E-</a:t>
            </a:r>
            <a:r>
              <a:rPr lang="en-GB" altLang="ja-JP" sz="2000" b="1" dirty="0" err="1" smtClean="0">
                <a:solidFill>
                  <a:schemeClr val="bg1"/>
                </a:solidFill>
                <a:ea typeface="ＭＳ Ｐゴシック" pitchFamily="34" charset="-128"/>
              </a:rPr>
              <a:t>Concertation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 Meeting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4-5 November, CERN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Hosts and media outreach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1" descr="e-infrastructur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1875692" cy="762000"/>
          </a:xfrm>
          <a:prstGeom prst="rect">
            <a:avLst/>
          </a:prstGeom>
        </p:spPr>
      </p:pic>
      <p:pic>
        <p:nvPicPr>
          <p:cNvPr id="13" name="Picture 12" descr="sc10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572000"/>
            <a:ext cx="2514600" cy="1659636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495800" y="1676400"/>
            <a:ext cx="403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2000" b="1" dirty="0" err="1" smtClean="0">
                <a:solidFill>
                  <a:schemeClr val="bg1"/>
                </a:solidFill>
                <a:ea typeface="ＭＳ Ｐゴシック" pitchFamily="34" charset="-128"/>
              </a:rPr>
              <a:t>eChallenges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 2010</a:t>
            </a:r>
            <a:b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altLang="ja-JP" sz="2000" b="1" dirty="0" smtClean="0">
                <a:solidFill>
                  <a:srgbClr val="FF9900"/>
                </a:solidFill>
                <a:ea typeface="ＭＳ Ｐゴシック" pitchFamily="34" charset="-128"/>
              </a:rPr>
              <a:t>27-29 October, Warsaw</a:t>
            </a:r>
          </a:p>
          <a:p>
            <a:r>
              <a:rPr lang="en-GB" sz="2000" dirty="0" smtClean="0">
                <a:solidFill>
                  <a:schemeClr val="bg1"/>
                </a:solidFill>
                <a:ea typeface="ＭＳ Ｐゴシック" pitchFamily="34" charset="-128"/>
              </a:rPr>
              <a:t>Booth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15" descr="ehea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828800"/>
            <a:ext cx="31527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       Aims of e-</a:t>
            </a:r>
            <a:r>
              <a:rPr lang="en-GB" sz="3600" b="1" dirty="0" err="1" smtClean="0">
                <a:solidFill>
                  <a:schemeClr val="bg1"/>
                </a:solidFill>
              </a:rPr>
              <a:t>ScienceTalk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676400" y="1905000"/>
            <a:ext cx="6477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To build on the significant achievements of </a:t>
            </a:r>
            <a:r>
              <a:rPr lang="en-GB" altLang="ja-JP" sz="2400" dirty="0" err="1" smtClean="0">
                <a:solidFill>
                  <a:schemeClr val="bg1"/>
                </a:solidFill>
                <a:ea typeface="ＭＳ Ｐゴシック" pitchFamily="34" charset="-128"/>
              </a:rPr>
              <a:t>GridTalk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 in bringing the success stories of Europe’s e-Infrastructure to its audiences. </a:t>
            </a:r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The key challenges are to work with the new EGI ecosystem, maintain and enhance the quality of the existing outputs, while reaching out to new disciplines and regions.</a:t>
            </a:r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24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Project dates: 1 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Sep 2010 </a:t>
            </a:r>
            <a:r>
              <a:rPr lang="en-GB" altLang="ja-JP" sz="2400" b="1" dirty="0">
                <a:solidFill>
                  <a:schemeClr val="bg1"/>
                </a:solidFill>
                <a:ea typeface="ＭＳ Ｐゴシック" pitchFamily="34" charset="-128"/>
              </a:rPr>
              <a:t>– 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31 May 2013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4953000"/>
            <a:ext cx="1752600" cy="60960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Partners</a:t>
            </a:r>
          </a:p>
        </p:txBody>
      </p:sp>
      <p:pic>
        <p:nvPicPr>
          <p:cNvPr id="7171" name="Picture 6" descr="C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791200"/>
            <a:ext cx="901700" cy="90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APO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107470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8" descr="Queen Mary, University of Londo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4" name="Picture 9" descr="q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2133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819400" y="1295400"/>
            <a:ext cx="60198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sz="1800" b="1" dirty="0" err="1" smtClean="0">
                <a:solidFill>
                  <a:srgbClr val="FF9900"/>
                </a:solidFill>
                <a:ea typeface="ＭＳ Ｐゴシック" pitchFamily="34" charset="-128"/>
              </a:rPr>
              <a:t>EGI.eu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  </a:t>
            </a: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coordinates the pan-European distributed computing network, the European Grid Infrastructure, and leads the dissemination task.</a:t>
            </a:r>
          </a:p>
          <a:p>
            <a:endParaRPr lang="en-GB" altLang="ja-JP" sz="1800" b="1" dirty="0">
              <a:solidFill>
                <a:srgbClr val="FF9900"/>
              </a:solidFill>
              <a:ea typeface="ＭＳ Ｐゴシック" pitchFamily="34" charset="-128"/>
            </a:endParaRPr>
          </a:p>
          <a:p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Queen </a:t>
            </a:r>
            <a:r>
              <a:rPr lang="en-GB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Mary, University of London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coordinates dissemination for </a:t>
            </a:r>
            <a:r>
              <a:rPr lang="en-US" altLang="ja-JP" sz="1800" dirty="0" err="1">
                <a:solidFill>
                  <a:schemeClr val="bg1"/>
                </a:solidFill>
                <a:ea typeface="ＭＳ Ｐゴシック" pitchFamily="34" charset="-128"/>
              </a:rPr>
              <a:t>GridPP</a:t>
            </a:r>
            <a:r>
              <a:rPr lang="en-US" altLang="ja-JP" sz="1800" dirty="0">
                <a:solidFill>
                  <a:schemeClr val="bg1"/>
                </a:solidFill>
                <a:ea typeface="ＭＳ Ｐゴシック" pitchFamily="34" charset="-128"/>
              </a:rPr>
              <a:t>, the UK Grid for Particle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Physics and managed </a:t>
            </a:r>
            <a:r>
              <a:rPr lang="en-US" altLang="ja-JP" sz="1800" dirty="0">
                <a:solidFill>
                  <a:schemeClr val="bg1"/>
                </a:solidFill>
                <a:ea typeface="ＭＳ Ｐゴシック" pitchFamily="34" charset="-128"/>
              </a:rPr>
              <a:t>press and PR and event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co-ordination for EGEE-III. </a:t>
            </a:r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APO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 is a web design business based in </a:t>
            </a:r>
            <a:r>
              <a:rPr lang="en-GB" altLang="ja-JP" sz="1800" dirty="0" err="1">
                <a:solidFill>
                  <a:schemeClr val="bg1"/>
                </a:solidFill>
                <a:ea typeface="ＭＳ Ｐゴシック" pitchFamily="34" charset="-128"/>
              </a:rPr>
              <a:t>Bellegarde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, France. It has worked previously on grid multimedia communication, including the </a:t>
            </a:r>
            <a:r>
              <a:rPr lang="en-GB" altLang="ja-JP" sz="1800" dirty="0" err="1">
                <a:solidFill>
                  <a:schemeClr val="bg1"/>
                </a:solidFill>
                <a:ea typeface="ＭＳ Ｐゴシック" pitchFamily="34" charset="-128"/>
              </a:rPr>
              <a:t>GridCafé</a:t>
            </a:r>
            <a:r>
              <a:rPr lang="en-GB" altLang="ja-JP" sz="1800" dirty="0">
                <a:solidFill>
                  <a:schemeClr val="bg1"/>
                </a:solidFill>
                <a:ea typeface="ＭＳ Ｐゴシック" pitchFamily="34" charset="-128"/>
              </a:rPr>
              <a:t> website</a:t>
            </a: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GB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I</a:t>
            </a:r>
            <a:r>
              <a:rPr lang="en-GB" altLang="ja-JP" sz="1800" b="1" dirty="0" smtClean="0">
                <a:solidFill>
                  <a:srgbClr val="FF9900"/>
                </a:solidFill>
                <a:ea typeface="ＭＳ Ｐゴシック" pitchFamily="34" charset="-128"/>
              </a:rPr>
              <a:t>mperial College </a:t>
            </a:r>
            <a:r>
              <a:rPr lang="en-GB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is active in e-Science and created the 3-D graphical grid display tool, the Real Time Monitor.</a:t>
            </a:r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US" altLang="ja-JP" sz="1800" b="1" dirty="0">
                <a:solidFill>
                  <a:srgbClr val="FF9900"/>
                </a:solidFill>
                <a:ea typeface="ＭＳ Ｐゴシック" pitchFamily="34" charset="-128"/>
              </a:rPr>
              <a:t>CERN</a:t>
            </a:r>
            <a:r>
              <a:rPr lang="en-US" altLang="ja-JP" sz="1800" dirty="0">
                <a:solidFill>
                  <a:schemeClr val="bg1"/>
                </a:solidFill>
                <a:ea typeface="ＭＳ Ｐゴシック" pitchFamily="34" charset="-128"/>
              </a:rPr>
              <a:t> is heavily involved in grid dissemination </a:t>
            </a:r>
            <a:r>
              <a:rPr lang="en-US" altLang="ja-JP" sz="1800" dirty="0" smtClean="0">
                <a:solidFill>
                  <a:schemeClr val="bg1"/>
                </a:solidFill>
                <a:ea typeface="ＭＳ Ｐゴシック" pitchFamily="34" charset="-128"/>
              </a:rPr>
              <a:t>and coordinated all three phases of EGEE, including leading the outreach activity.</a:t>
            </a:r>
          </a:p>
          <a:p>
            <a:endParaRPr lang="en-US" altLang="ja-JP" sz="1800" dirty="0">
              <a:solidFill>
                <a:schemeClr val="bg1"/>
              </a:solidFill>
              <a:ea typeface="ＭＳ Ｐゴシック" pitchFamily="34" charset="-128"/>
            </a:endParaRPr>
          </a:p>
          <a:p>
            <a:endParaRPr lang="en-GB" altLang="ja-JP" sz="18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8" name="Picture 7" descr="EGI-LogoR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371600"/>
            <a:ext cx="1143000" cy="951961"/>
          </a:xfrm>
          <a:prstGeom prst="rect">
            <a:avLst/>
          </a:prstGeom>
        </p:spPr>
      </p:pic>
      <p:pic>
        <p:nvPicPr>
          <p:cNvPr id="9" name="Picture 8" descr="logo_imperial_college_lond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5029200"/>
            <a:ext cx="16002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   Audiences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Influential </a:t>
            </a:r>
            <a:r>
              <a:rPr lang="en-GB" altLang="ja-JP" sz="2400" b="1" dirty="0" smtClean="0">
                <a:solidFill>
                  <a:srgbClr val="FF9900"/>
                </a:solidFill>
                <a:ea typeface="ＭＳ Ｐゴシック" pitchFamily="34" charset="-128"/>
              </a:rPr>
              <a:t>policy makers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 European science, government and business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European </a:t>
            </a:r>
            <a:r>
              <a:rPr lang="en-GB" altLang="ja-JP" sz="2400" b="1" dirty="0" smtClean="0">
                <a:solidFill>
                  <a:srgbClr val="FF9900"/>
                </a:solidFill>
                <a:ea typeface="ＭＳ Ｐゴシック" pitchFamily="34" charset="-128"/>
              </a:rPr>
              <a:t>scientists</a:t>
            </a:r>
            <a:r>
              <a:rPr lang="en-GB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GB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 a position to develop or exploit grid computing.</a:t>
            </a:r>
          </a:p>
          <a:p>
            <a:pPr eaLnBrk="1" hangingPunct="1">
              <a:lnSpc>
                <a:spcPct val="90000"/>
              </a:lnSpc>
            </a:pPr>
            <a:endParaRPr lang="en-GB" altLang="ja-JP" sz="2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The</a:t>
            </a:r>
            <a:r>
              <a:rPr lang="en-US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2400" b="1" dirty="0" smtClean="0">
                <a:solidFill>
                  <a:srgbClr val="FF9900"/>
                </a:solidFill>
                <a:ea typeface="ＭＳ Ｐゴシック" pitchFamily="34" charset="-128"/>
              </a:rPr>
              <a:t>general public</a:t>
            </a:r>
            <a:r>
              <a:rPr lang="en-US" altLang="ja-JP" sz="2400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  <a:ea typeface="ＭＳ Ｐゴシック" pitchFamily="34" charset="-128"/>
              </a:rPr>
              <a:t>in Europe and worldwide.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  <a:ea typeface="ＭＳ Ｐゴシック" pitchFamily="34" charset="-128"/>
              </a:rPr>
              <a:t>New audience </a:t>
            </a:r>
            <a:r>
              <a:rPr lang="en-US" sz="2400" b="1" dirty="0" smtClean="0">
                <a:solidFill>
                  <a:srgbClr val="FF9900"/>
                </a:solidFill>
                <a:ea typeface="ＭＳ Ｐゴシック" pitchFamily="34" charset="-128"/>
              </a:rPr>
              <a:t>is university students </a:t>
            </a:r>
            <a:r>
              <a:rPr lang="en-US" sz="2400" dirty="0" smtClean="0">
                <a:solidFill>
                  <a:schemeClr val="bg1"/>
                </a:solidFill>
                <a:ea typeface="ＭＳ Ｐゴシック" pitchFamily="34" charset="-128"/>
              </a:rPr>
              <a:t>and final year high school students, the future users of the infrastructure.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9906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</a:rPr>
              <a:t>Logos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EST-e-ScienceTalk-logoN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3048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New areas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762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Cover the </a:t>
            </a:r>
            <a:r>
              <a:rPr lang="en-US" sz="2000" dirty="0" smtClean="0">
                <a:solidFill>
                  <a:srgbClr val="FF9900"/>
                </a:solidFill>
              </a:rPr>
              <a:t>broader e-Infrastructure </a:t>
            </a:r>
            <a:r>
              <a:rPr lang="en-US" sz="2000" dirty="0" err="1" smtClean="0">
                <a:solidFill>
                  <a:schemeClr val="bg1"/>
                </a:solidFill>
              </a:rPr>
              <a:t>eg</a:t>
            </a:r>
            <a:r>
              <a:rPr lang="en-US" sz="2000" dirty="0" smtClean="0">
                <a:solidFill>
                  <a:schemeClr val="bg1"/>
                </a:solidFill>
              </a:rPr>
              <a:t> volunteer, cloud, high performance computing and the network layer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2362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Work with projects from a </a:t>
            </a:r>
            <a:r>
              <a:rPr lang="en-US" sz="2000" kern="0" dirty="0" smtClean="0">
                <a:solidFill>
                  <a:srgbClr val="FF9900"/>
                </a:solidFill>
                <a:latin typeface="+mn-lt"/>
              </a:rPr>
              <a:t>wider geographical area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, including Asia, Latin America and Africa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3124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Consortium to include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Imperial College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to bring on board their expertise with the Real Time Monitor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388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EGI.eu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Consortium in the Management work package to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maximise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synergy in the areas of networking and dissemination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4800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reach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impact of longer </a:t>
            </a:r>
            <a:r>
              <a:rPr lang="en-US" sz="2000" kern="0" dirty="0" smtClean="0">
                <a:solidFill>
                  <a:srgbClr val="FF9900"/>
                </a:solidFill>
                <a:latin typeface="+mn-lt"/>
              </a:rPr>
              <a:t>running products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, such as  </a:t>
            </a:r>
            <a:r>
              <a:rPr lang="en-US" sz="2000" kern="0" dirty="0" err="1" smtClean="0">
                <a:solidFill>
                  <a:schemeClr val="bg1"/>
                </a:solidFill>
                <a:latin typeface="+mn-lt"/>
              </a:rPr>
              <a:t>iSGTW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2000" kern="0" dirty="0" err="1" smtClean="0">
                <a:solidFill>
                  <a:schemeClr val="bg1"/>
                </a:solidFill>
                <a:latin typeface="+mn-lt"/>
              </a:rPr>
              <a:t>GridCafé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 and explore sustainability beyond the lifetime of the project for all products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5867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FF9900"/>
                </a:solidFill>
                <a:latin typeface="+mn-lt"/>
              </a:rPr>
              <a:t>Explore new Web 2.0 technologies </a:t>
            </a:r>
            <a:r>
              <a:rPr lang="en-US" sz="2000" kern="0" dirty="0" smtClean="0">
                <a:solidFill>
                  <a:schemeClr val="bg1"/>
                </a:solidFill>
                <a:latin typeface="+mn-lt"/>
              </a:rPr>
              <a:t>such as social media sites and interactive visual environments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idbriefin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743200"/>
            <a:ext cx="2514600" cy="3525371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0010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WP1:  Policy, impact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and sustainability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502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Reporting targeted at policy makers in government and businesses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audience and distribution lists for these outside Europe.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Assess the impact of long running products and explore options for sustainability.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Attend events in order to influence policy makers and distribute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GridBriefings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Lead the e-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concertation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meetings in the e-Infrastructure area,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maximising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media impact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gridbrief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828800"/>
            <a:ext cx="2512200" cy="3497376"/>
          </a:xfrm>
          <a:prstGeom prst="rect">
            <a:avLst/>
          </a:prstGeom>
        </p:spPr>
      </p:pic>
      <p:pic>
        <p:nvPicPr>
          <p:cNvPr id="7" name="Picture 6" descr="annu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990600"/>
            <a:ext cx="2214525" cy="2878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idgu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657600"/>
            <a:ext cx="3036236" cy="25908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		WP2:  </a:t>
            </a:r>
            <a:r>
              <a:rPr lang="en-US" sz="2800" b="1" dirty="0" err="1" smtClean="0">
                <a:solidFill>
                  <a:schemeClr val="bg1"/>
                </a:solidFill>
              </a:rPr>
              <a:t>GridCafé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GridCast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 		and </a:t>
            </a:r>
            <a:r>
              <a:rPr lang="en-US" sz="2800" b="1" dirty="0" err="1" smtClean="0">
                <a:solidFill>
                  <a:schemeClr val="bg1"/>
                </a:solidFill>
              </a:rPr>
              <a:t>GridGuide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029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Keep the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GridCafé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site at the cutting edge and expand it to cover new areas of distributed computing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</a:t>
            </a:r>
            <a:r>
              <a:rPr lang="en-US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GridGuide</a:t>
            </a: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to cover more sites and develop further interactivity with the Real Time Monitor.</a:t>
            </a:r>
          </a:p>
        </p:txBody>
      </p:sp>
      <p:pic>
        <p:nvPicPr>
          <p:cNvPr id="5" name="Picture 4" descr="gridc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99" y="2438400"/>
            <a:ext cx="1950989" cy="2971800"/>
          </a:xfrm>
          <a:prstGeom prst="rect">
            <a:avLst/>
          </a:prstGeom>
        </p:spPr>
      </p:pic>
      <p:pic>
        <p:nvPicPr>
          <p:cNvPr id="4" name="Picture 3" descr="gridca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371600"/>
            <a:ext cx="2971800" cy="21899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2514600"/>
            <a:ext cx="32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Explore interactive environments and new web tools for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GridCafé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and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GridCast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Update the </a:t>
            </a:r>
            <a:r>
              <a:rPr lang="en-US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GridCast</a:t>
            </a: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website and market it widely to the e-Infrastructure community and beyond.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3152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WP3:  International Science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Grid This Week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Produce a weekly electronic newsletter in partnership with the US Editor about grid and e-Infrastructure projects around the world</a:t>
            </a:r>
            <a:r>
              <a:rPr lang="en-GB" altLang="ja-JP" sz="2000" b="1" dirty="0" smtClean="0">
                <a:solidFill>
                  <a:schemeClr val="bg1"/>
                </a:solidFill>
                <a:ea typeface="ＭＳ Ｐゴシック" pitchFamily="34" charset="-128"/>
              </a:rPr>
              <a:t>. 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coverage of </a:t>
            </a:r>
            <a:r>
              <a:rPr lang="en-GB" altLang="ja-JP" sz="2000" dirty="0" err="1" smtClean="0">
                <a:solidFill>
                  <a:schemeClr val="bg1"/>
                </a:solidFill>
                <a:ea typeface="ＭＳ Ｐゴシック" pitchFamily="34" charset="-128"/>
              </a:rPr>
              <a:t>iSGTW</a:t>
            </a:r>
            <a:r>
              <a:rPr lang="en-GB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 to report from geographic regions outside Europe and the US, particularly Asia and Latin America.</a:t>
            </a:r>
          </a:p>
          <a:p>
            <a:pPr eaLnBrk="1" hangingPunct="1">
              <a:lnSpc>
                <a:spcPct val="90000"/>
              </a:lnSpc>
            </a:pPr>
            <a:endParaRPr lang="en-GB" altLang="ja-JP" sz="20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ＭＳ Ｐゴシック" pitchFamily="34" charset="-128"/>
              </a:rPr>
              <a:t>Expand the coverage to other forms of distributed computing, such as clouds, volunteer grids, high performance computing, networks and data.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4" name="Picture 3" descr="isgt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371600"/>
            <a:ext cx="3184788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GEE_template">
  <a:themeElements>
    <a:clrScheme name="">
      <a:dk1>
        <a:srgbClr val="2B519A"/>
      </a:dk1>
      <a:lt1>
        <a:srgbClr val="FFFFFF"/>
      </a:lt1>
      <a:dk2>
        <a:srgbClr val="F1AF00"/>
      </a:dk2>
      <a:lt2>
        <a:srgbClr val="F4CE00"/>
      </a:lt2>
      <a:accent1>
        <a:srgbClr val="000000"/>
      </a:accent1>
      <a:accent2>
        <a:srgbClr val="325FAF"/>
      </a:accent2>
      <a:accent3>
        <a:srgbClr val="FFFFFF"/>
      </a:accent3>
      <a:accent4>
        <a:srgbClr val="234483"/>
      </a:accent4>
      <a:accent5>
        <a:srgbClr val="AAAAAA"/>
      </a:accent5>
      <a:accent6>
        <a:srgbClr val="2C559E"/>
      </a:accent6>
      <a:hlink>
        <a:srgbClr val="AC3B8B"/>
      </a:hlink>
      <a:folHlink>
        <a:srgbClr val="904490"/>
      </a:folHlink>
    </a:clrScheme>
    <a:fontScheme name="1_EGE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GE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GEE_template 13">
        <a:dk1>
          <a:srgbClr val="334998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4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5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333399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GEE_template 16">
        <a:dk1>
          <a:srgbClr val="334998"/>
        </a:dk1>
        <a:lt1>
          <a:srgbClr val="FFFFFF"/>
        </a:lt1>
        <a:dk2>
          <a:srgbClr val="000000"/>
        </a:dk2>
        <a:lt2>
          <a:srgbClr val="F1AF00"/>
        </a:lt2>
        <a:accent1>
          <a:srgbClr val="657BCA"/>
        </a:accent1>
        <a:accent2>
          <a:srgbClr val="475DAC"/>
        </a:accent2>
        <a:accent3>
          <a:srgbClr val="FFFFFF"/>
        </a:accent3>
        <a:accent4>
          <a:srgbClr val="2A3D81"/>
        </a:accent4>
        <a:accent5>
          <a:srgbClr val="B8BFE1"/>
        </a:accent5>
        <a:accent6>
          <a:srgbClr val="3F539B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669</Words>
  <Application>Microsoft Office PowerPoint</Application>
  <PresentationFormat>On-screen Show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1_Default Design</vt:lpstr>
      <vt:lpstr>1_EGEE_template</vt:lpstr>
      <vt:lpstr>Slide 1</vt:lpstr>
      <vt:lpstr>       Aims of e-ScienceTalk</vt:lpstr>
      <vt:lpstr>Partners</vt:lpstr>
      <vt:lpstr>   Audiences</vt:lpstr>
      <vt:lpstr>Logos</vt:lpstr>
      <vt:lpstr>New areas</vt:lpstr>
      <vt:lpstr>WP1:  Policy, impact  and sustainability</vt:lpstr>
      <vt:lpstr>  WP2:  GridCafé, GridCast    and GridGuide</vt:lpstr>
      <vt:lpstr>WP3:  International Science  Grid This Week</vt:lpstr>
      <vt:lpstr>WP4:  Management</vt:lpstr>
      <vt:lpstr>Upcoming events</vt:lpstr>
      <vt:lpstr>Upcoming events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Nikhef Guest</cp:lastModifiedBy>
  <cp:revision>99</cp:revision>
  <dcterms:created xsi:type="dcterms:W3CDTF">2008-05-23T07:08:17Z</dcterms:created>
  <dcterms:modified xsi:type="dcterms:W3CDTF">2010-08-27T14:36:13Z</dcterms:modified>
</cp:coreProperties>
</file>