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h7fKqGTi4EQYmeBnRSRt/rnnvW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1" name="Google Shape;87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9" name="Google Shape;8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If you are a company or an organisation like EGI</a:t>
            </a:r>
            <a:endParaRPr/>
          </a:p>
        </p:txBody>
      </p:sp>
      <p:sp>
        <p:nvSpPr>
          <p:cNvPr id="908" name="Google Shape;9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8" name="Google Shape;91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3" name="Google Shape;9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2" name="Google Shape;94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4" name="Google Shape;9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5" name="Google Shape;9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3" name="Google Shape;10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9" name="Google Shape;101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1020" name="Google Shape;102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7" name="Google Shape;10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7" name="Google Shape;104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49" name="Google Shape;64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6" name="Google Shape;7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gely.sipos@egi.eu" TargetMode="External"/><Relationship Id="rId4" Type="http://schemas.openxmlformats.org/officeDocument/2006/relationships/hyperlink" Target="mailto:giuseppe.larocca@egi.eu" TargetMode="External"/><Relationship Id="rId5" Type="http://schemas.openxmlformats.org/officeDocument/2006/relationships/hyperlink" Target="http://go.egi.eu/eapec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3.png"/><Relationship Id="rId4" Type="http://schemas.openxmlformats.org/officeDocument/2006/relationships/hyperlink" Target="http://www.egi.eu/servic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jpg"/><Relationship Id="rId4" Type="http://schemas.openxmlformats.org/officeDocument/2006/relationships/image" Target="../media/image78.jpg"/><Relationship Id="rId5" Type="http://schemas.openxmlformats.org/officeDocument/2006/relationships/image" Target="../media/image77.jpg"/><Relationship Id="rId6" Type="http://schemas.openxmlformats.org/officeDocument/2006/relationships/image" Target="../media/image76.jpg"/><Relationship Id="rId7" Type="http://schemas.openxmlformats.org/officeDocument/2006/relationships/image" Target="../media/image7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81.png"/><Relationship Id="rId7" Type="http://schemas.openxmlformats.org/officeDocument/2006/relationships/image" Target="../media/image83.png"/><Relationship Id="rId8" Type="http://schemas.openxmlformats.org/officeDocument/2006/relationships/image" Target="../media/image8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9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6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7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hyperlink" Target="https://training.fedcloud-tf.fedcloud.e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notebooks.egi.eu" TargetMode="External"/><Relationship Id="rId4" Type="http://schemas.openxmlformats.org/officeDocument/2006/relationships/image" Target="../media/image9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mailto:gergely.sipos@egi.eu" TargetMode="External"/><Relationship Id="rId5" Type="http://schemas.openxmlformats.org/officeDocument/2006/relationships/image" Target="../media/image79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52.png"/><Relationship Id="rId20" Type="http://schemas.openxmlformats.org/officeDocument/2006/relationships/image" Target="../media/image34.png"/><Relationship Id="rId42" Type="http://schemas.openxmlformats.org/officeDocument/2006/relationships/image" Target="../media/image55.png"/><Relationship Id="rId41" Type="http://schemas.openxmlformats.org/officeDocument/2006/relationships/image" Target="../media/image59.jpg"/><Relationship Id="rId22" Type="http://schemas.openxmlformats.org/officeDocument/2006/relationships/image" Target="../media/image38.png"/><Relationship Id="rId44" Type="http://schemas.openxmlformats.org/officeDocument/2006/relationships/image" Target="../media/image58.png"/><Relationship Id="rId21" Type="http://schemas.openxmlformats.org/officeDocument/2006/relationships/image" Target="../media/image36.jpg"/><Relationship Id="rId43" Type="http://schemas.openxmlformats.org/officeDocument/2006/relationships/image" Target="../media/image62.jpg"/><Relationship Id="rId24" Type="http://schemas.openxmlformats.org/officeDocument/2006/relationships/image" Target="../media/image33.png"/><Relationship Id="rId46" Type="http://schemas.openxmlformats.org/officeDocument/2006/relationships/image" Target="../media/image54.png"/><Relationship Id="rId23" Type="http://schemas.openxmlformats.org/officeDocument/2006/relationships/image" Target="../media/image37.jpg"/><Relationship Id="rId45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19.jpg"/><Relationship Id="rId26" Type="http://schemas.openxmlformats.org/officeDocument/2006/relationships/image" Target="../media/image39.png"/><Relationship Id="rId48" Type="http://schemas.openxmlformats.org/officeDocument/2006/relationships/image" Target="../media/image60.png"/><Relationship Id="rId25" Type="http://schemas.openxmlformats.org/officeDocument/2006/relationships/image" Target="../media/image40.jpg"/><Relationship Id="rId47" Type="http://schemas.openxmlformats.org/officeDocument/2006/relationships/image" Target="../media/image57.jpg"/><Relationship Id="rId28" Type="http://schemas.openxmlformats.org/officeDocument/2006/relationships/image" Target="../media/image43.png"/><Relationship Id="rId27" Type="http://schemas.openxmlformats.org/officeDocument/2006/relationships/image" Target="../media/image41.jpg"/><Relationship Id="rId5" Type="http://schemas.openxmlformats.org/officeDocument/2006/relationships/image" Target="../media/image24.jpg"/><Relationship Id="rId6" Type="http://schemas.openxmlformats.org/officeDocument/2006/relationships/image" Target="../media/image31.png"/><Relationship Id="rId29" Type="http://schemas.openxmlformats.org/officeDocument/2006/relationships/image" Target="../media/image44.jpg"/><Relationship Id="rId7" Type="http://schemas.openxmlformats.org/officeDocument/2006/relationships/image" Target="../media/image21.jpg"/><Relationship Id="rId8" Type="http://schemas.openxmlformats.org/officeDocument/2006/relationships/image" Target="../media/image17.png"/><Relationship Id="rId31" Type="http://schemas.openxmlformats.org/officeDocument/2006/relationships/image" Target="../media/image45.jpg"/><Relationship Id="rId30" Type="http://schemas.openxmlformats.org/officeDocument/2006/relationships/image" Target="../media/image42.png"/><Relationship Id="rId11" Type="http://schemas.openxmlformats.org/officeDocument/2006/relationships/image" Target="../media/image18.jpg"/><Relationship Id="rId33" Type="http://schemas.openxmlformats.org/officeDocument/2006/relationships/image" Target="../media/image49.png"/><Relationship Id="rId10" Type="http://schemas.openxmlformats.org/officeDocument/2006/relationships/image" Target="../media/image32.png"/><Relationship Id="rId32" Type="http://schemas.openxmlformats.org/officeDocument/2006/relationships/image" Target="../media/image48.png"/><Relationship Id="rId13" Type="http://schemas.openxmlformats.org/officeDocument/2006/relationships/image" Target="../media/image22.jpg"/><Relationship Id="rId35" Type="http://schemas.openxmlformats.org/officeDocument/2006/relationships/image" Target="../media/image53.jpg"/><Relationship Id="rId12" Type="http://schemas.openxmlformats.org/officeDocument/2006/relationships/image" Target="../media/image23.png"/><Relationship Id="rId34" Type="http://schemas.openxmlformats.org/officeDocument/2006/relationships/image" Target="../media/image51.png"/><Relationship Id="rId15" Type="http://schemas.openxmlformats.org/officeDocument/2006/relationships/image" Target="../media/image27.jpg"/><Relationship Id="rId37" Type="http://schemas.openxmlformats.org/officeDocument/2006/relationships/image" Target="../media/image56.jpg"/><Relationship Id="rId14" Type="http://schemas.openxmlformats.org/officeDocument/2006/relationships/image" Target="../media/image28.png"/><Relationship Id="rId36" Type="http://schemas.openxmlformats.org/officeDocument/2006/relationships/image" Target="../media/image46.png"/><Relationship Id="rId17" Type="http://schemas.openxmlformats.org/officeDocument/2006/relationships/image" Target="../media/image26.jpg"/><Relationship Id="rId39" Type="http://schemas.openxmlformats.org/officeDocument/2006/relationships/image" Target="../media/image50.png"/><Relationship Id="rId16" Type="http://schemas.openxmlformats.org/officeDocument/2006/relationships/image" Target="../media/image20.png"/><Relationship Id="rId38" Type="http://schemas.openxmlformats.org/officeDocument/2006/relationships/image" Target="../media/image47.png"/><Relationship Id="rId19" Type="http://schemas.openxmlformats.org/officeDocument/2006/relationships/image" Target="../media/image30.jpg"/><Relationship Id="rId1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Relationship Id="rId4" Type="http://schemas.openxmlformats.org/officeDocument/2006/relationships/image" Target="../media/image8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Relationship Id="rId5" Type="http://schemas.openxmlformats.org/officeDocument/2006/relationships/image" Target="../media/image63.png"/><Relationship Id="rId6" Type="http://schemas.openxmlformats.org/officeDocument/2006/relationships/image" Target="../media/image66.jpg"/><Relationship Id="rId7" Type="http://schemas.openxmlformats.org/officeDocument/2006/relationships/image" Target="../media/image72.png"/><Relationship Id="rId8" Type="http://schemas.openxmlformats.org/officeDocument/2006/relationships/image" Target="../media/image64.png"/><Relationship Id="rId11" Type="http://schemas.openxmlformats.org/officeDocument/2006/relationships/image" Target="../media/image74.png"/><Relationship Id="rId10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3011566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EGI Notebooks tutorial  - EaPEC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3717032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Gergely Sipos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gergely.sipos@egi.eu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36" y="5373216"/>
            <a:ext cx="49546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sng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http://go.egi.eu/eapec2019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00"/>
              <a:buFont typeface="Calibri"/>
              <a:buNone/>
            </a:pPr>
            <a:r>
              <a:rPr lang="en-GB" sz="3200"/>
              <a:t>EGI serves researchers and innovators</a:t>
            </a:r>
            <a:endParaRPr/>
          </a:p>
        </p:txBody>
      </p:sp>
      <p:sp>
        <p:nvSpPr>
          <p:cNvPr id="810" name="Google Shape;810;p10"/>
          <p:cNvSpPr txBox="1"/>
          <p:nvPr/>
        </p:nvSpPr>
        <p:spPr>
          <a:xfrm>
            <a:off x="2318394" y="5733257"/>
            <a:ext cx="1406559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ESFRIs,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FET flagships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1" name="Google Shape;811;p10"/>
          <p:cNvCxnSpPr/>
          <p:nvPr/>
        </p:nvCxnSpPr>
        <p:spPr>
          <a:xfrm>
            <a:off x="2423598" y="5733257"/>
            <a:ext cx="7704856" cy="0"/>
          </a:xfrm>
          <a:prstGeom prst="straightConnector1">
            <a:avLst/>
          </a:prstGeom>
          <a:noFill/>
          <a:ln cap="flat" cmpd="sng" w="19050">
            <a:solidFill>
              <a:srgbClr val="E46C0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12" name="Google Shape;812;p10"/>
          <p:cNvCxnSpPr/>
          <p:nvPr/>
        </p:nvCxnSpPr>
        <p:spPr>
          <a:xfrm rot="10800000">
            <a:off x="2423596" y="1268763"/>
            <a:ext cx="0" cy="4464497"/>
          </a:xfrm>
          <a:prstGeom prst="straightConnector1">
            <a:avLst/>
          </a:prstGeom>
          <a:noFill/>
          <a:ln cap="flat" cmpd="sng" w="19050">
            <a:solidFill>
              <a:srgbClr val="FFB86C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3" name="Google Shape;813;p10"/>
          <p:cNvSpPr txBox="1"/>
          <p:nvPr/>
        </p:nvSpPr>
        <p:spPr>
          <a:xfrm>
            <a:off x="1490719" y="1052738"/>
            <a:ext cx="922003" cy="73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Size of 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"/>
          <p:cNvSpPr txBox="1"/>
          <p:nvPr/>
        </p:nvSpPr>
        <p:spPr>
          <a:xfrm>
            <a:off x="3848838" y="5733257"/>
            <a:ext cx="2895235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Multinational communities, 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(e.g. H2020 projects)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"/>
          <p:cNvSpPr txBox="1"/>
          <p:nvPr/>
        </p:nvSpPr>
        <p:spPr>
          <a:xfrm>
            <a:off x="8307330" y="5762873"/>
            <a:ext cx="2110791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‘Long tail of science’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"/>
          <p:cNvSpPr txBox="1"/>
          <p:nvPr/>
        </p:nvSpPr>
        <p:spPr>
          <a:xfrm>
            <a:off x="6946306" y="5733257"/>
            <a:ext cx="1021903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Industry,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"/>
          <p:cNvSpPr/>
          <p:nvPr/>
        </p:nvSpPr>
        <p:spPr>
          <a:xfrm rot="10800000">
            <a:off x="2711626" y="-2547663"/>
            <a:ext cx="14761640" cy="8136904"/>
          </a:xfrm>
          <a:prstGeom prst="arc">
            <a:avLst>
              <a:gd fmla="val 16200000" name="adj1"/>
              <a:gd fmla="val 60107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0"/>
          <p:cNvSpPr txBox="1"/>
          <p:nvPr/>
        </p:nvSpPr>
        <p:spPr>
          <a:xfrm>
            <a:off x="2567609" y="1124744"/>
            <a:ext cx="977983" cy="418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WLCG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BBMRI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EISCAT_3D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LifeWatch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CORBEL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ENVRIplus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0"/>
          <p:cNvSpPr txBox="1"/>
          <p:nvPr/>
        </p:nvSpPr>
        <p:spPr>
          <a:xfrm>
            <a:off x="4439817" y="1968404"/>
            <a:ext cx="1865210" cy="289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 projects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OpenDreamKit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AgINFRA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CMMST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LSGC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SuperSites Exploitation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sci.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neuGRID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0"/>
          <p:cNvSpPr txBox="1"/>
          <p:nvPr/>
        </p:nvSpPr>
        <p:spPr>
          <a:xfrm>
            <a:off x="8408312" y="2409290"/>
            <a:ext cx="2295905" cy="332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PeachNote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CEBA Galaxy eLab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Semiconductor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Main-belt comets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Quantum pysics 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imaging (LS)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Bovine tuberculosis spread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 evol. in genomes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evolution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Seafloor seismic waves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liver maps with MRI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rate modelling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Genome alignment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Tapeworms infection on fish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0"/>
          <p:cNvSpPr txBox="1"/>
          <p:nvPr/>
        </p:nvSpPr>
        <p:spPr>
          <a:xfrm>
            <a:off x="6816080" y="2950933"/>
            <a:ext cx="945022" cy="246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Agroknow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CloudEO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CloudSME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Ecohydros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gnubila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Sinergise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SixSq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Terradue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Ubercloud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827" name="Google Shape;8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829" name="Google Shape;829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4583832" y="5949280"/>
            <a:ext cx="3816424" cy="108012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840" name="Google Shape;840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1" name="Google Shape;841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842" name="Google Shape;842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12"/>
          <p:cNvCxnSpPr>
            <a:stCxn id="842" idx="1"/>
            <a:endCxn id="843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9" name="Google Shape;849;p12"/>
          <p:cNvCxnSpPr>
            <a:stCxn id="842" idx="1"/>
            <a:endCxn id="847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0" name="Google Shape;850;p12"/>
          <p:cNvCxnSpPr>
            <a:stCxn id="844" idx="0"/>
            <a:endCxn id="843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1" name="Google Shape;851;p12"/>
          <p:cNvCxnSpPr>
            <a:stCxn id="842" idx="2"/>
            <a:endCxn id="845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2" name="Google Shape;852;p12"/>
          <p:cNvCxnSpPr>
            <a:stCxn id="844" idx="1"/>
            <a:endCxn id="846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3" name="Google Shape;853;p12"/>
          <p:cNvCxnSpPr>
            <a:stCxn id="845" idx="1"/>
            <a:endCxn id="846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4" name="Google Shape;854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855" name="Google Shape;855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6" name="Google Shape;856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857" name="Google Shape;857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8" name="Google Shape;858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9" name="Google Shape;859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0" name="Google Shape;860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861" name="Google Shape;861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2" name="Google Shape;862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63" name="Google Shape;863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4" name="Google Shape;874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875" name="Google Shape;875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876" name="Google Shape;876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882" name="Google Shape;882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3" name="Google Shape;883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884" name="Google Shape;88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7688" y="5673154"/>
            <a:ext cx="2106118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885" name="Google Shape;88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392" y="57293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12" y="720080"/>
            <a:ext cx="6671562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2" name="Google Shape;892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93" name="Google Shape;893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97" name="Google Shape;8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0" name="Google Shape;9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911" name="Google Shape;911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844" y="1684338"/>
            <a:ext cx="403860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3" name="Google Shape;913;p16"/>
          <p:cNvSpPr txBox="1"/>
          <p:nvPr/>
        </p:nvSpPr>
        <p:spPr>
          <a:xfrm>
            <a:off x="1703512" y="3645694"/>
            <a:ext cx="4896544" cy="2591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tarhub logo" id="914" name="Google Shape;9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7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Bring your own environments/kernels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921" name="Google Shape;921;p1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2" name="Google Shape;922;p1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928" name="Google Shape;928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9" name="Google Shape;929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930" name="Google Shape;930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936" name="Google Shape;936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7" name="Google Shape;937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</a:t>
            </a:r>
            <a:endParaRPr/>
          </a:p>
        </p:txBody>
      </p:sp>
      <p:sp>
        <p:nvSpPr>
          <p:cNvPr id="938" name="Google Shape;938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939" name="Google Shape;9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/>
          <p:nvPr/>
        </p:nvSpPr>
        <p:spPr>
          <a:xfrm>
            <a:off x="-168696" y="0"/>
            <a:ext cx="1274541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t/>
            </a:r>
            <a:endParaRPr sz="2916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696" y="0"/>
            <a:ext cx="7210415" cy="68580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 2019-04-02 at 9.32.18.png" id="619" name="Google Shape;6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1628800"/>
            <a:ext cx="7823200" cy="46228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0" name="Google Shape;620;p2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944" name="Google Shape;9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5" name="Google Shape;945;p20"/>
          <p:cNvSpPr txBox="1"/>
          <p:nvPr>
            <p:ph idx="2" type="body"/>
          </p:nvPr>
        </p:nvSpPr>
        <p:spPr>
          <a:xfrm>
            <a:off x="7824192" y="1293223"/>
            <a:ext cx="403244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6" name="Google Shape;946;p2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7" name="Google Shape;947;p2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948" name="Google Shape;948;p20"/>
          <p:cNvCxnSpPr/>
          <p:nvPr/>
        </p:nvCxnSpPr>
        <p:spPr>
          <a:xfrm flipH="1">
            <a:off x="6600056" y="1628800"/>
            <a:ext cx="1296144" cy="201622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949" name="Google Shape;949;p20"/>
          <p:cNvCxnSpPr/>
          <p:nvPr/>
        </p:nvCxnSpPr>
        <p:spPr>
          <a:xfrm flipH="1">
            <a:off x="6600056" y="2924944"/>
            <a:ext cx="1224136" cy="108012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950" name="Google Shape;950;p20"/>
          <p:cNvCxnSpPr/>
          <p:nvPr/>
        </p:nvCxnSpPr>
        <p:spPr>
          <a:xfrm flipH="1">
            <a:off x="6600056" y="4221088"/>
            <a:ext cx="1296144" cy="14401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951" name="Google Shape;951;p20"/>
          <p:cNvCxnSpPr/>
          <p:nvPr/>
        </p:nvCxnSpPr>
        <p:spPr>
          <a:xfrm rot="10800000">
            <a:off x="6600056" y="4725144"/>
            <a:ext cx="1224136" cy="43204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7" name="Google Shape;957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958" name="Google Shape;9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4" y="1401520"/>
            <a:ext cx="2627784" cy="165059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21"/>
          <p:cNvSpPr/>
          <p:nvPr/>
        </p:nvSpPr>
        <p:spPr>
          <a:xfrm>
            <a:off x="1631504" y="3861048"/>
            <a:ext cx="9073008" cy="23177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 cluster powered by EGI Cloud Compute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168592" y="4491310"/>
            <a:ext cx="1520552" cy="818898"/>
            <a:chOff x="3203848" y="4333808"/>
            <a:chExt cx="1520552" cy="818898"/>
          </a:xfrm>
        </p:grpSpPr>
        <p:sp>
          <p:nvSpPr>
            <p:cNvPr id="961" name="Google Shape;961;p21"/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8D84"/>
                </a:gs>
                <a:gs pos="35000">
                  <a:srgbClr val="FFAFA9"/>
                </a:gs>
                <a:gs pos="100000">
                  <a:srgbClr val="FFDFDB"/>
                </a:gs>
              </a:gsLst>
              <a:lin ang="16200000" scaled="0"/>
            </a:gradFill>
            <a:ln cap="flat" cmpd="sng" w="9525">
              <a:solidFill>
                <a:srgbClr val="DE34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2" name="Google Shape;9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63" name="Google Shape;963;p21"/>
          <p:cNvCxnSpPr>
            <a:stCxn id="964" idx="3"/>
          </p:cNvCxnSpPr>
          <p:nvPr/>
        </p:nvCxnSpPr>
        <p:spPr>
          <a:xfrm flipH="1" rot="10800000">
            <a:off x="3440088" y="4885159"/>
            <a:ext cx="884100" cy="15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5" name="Google Shape;965;p21"/>
          <p:cNvCxnSpPr>
            <a:stCxn id="961" idx="3"/>
            <a:endCxn id="966" idx="1"/>
          </p:cNvCxnSpPr>
          <p:nvPr/>
        </p:nvCxnSpPr>
        <p:spPr>
          <a:xfrm>
            <a:off x="5689144" y="4900759"/>
            <a:ext cx="1520700" cy="4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67" name="Google Shape;967;p21"/>
          <p:cNvCxnSpPr>
            <a:stCxn id="961" idx="3"/>
            <a:endCxn id="968" idx="1"/>
          </p:cNvCxnSpPr>
          <p:nvPr/>
        </p:nvCxnSpPr>
        <p:spPr>
          <a:xfrm>
            <a:off x="5689144" y="4900759"/>
            <a:ext cx="11244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69" name="Google Shape;969;p21"/>
          <p:cNvCxnSpPr>
            <a:stCxn id="961" idx="3"/>
            <a:endCxn id="970" idx="1"/>
          </p:cNvCxnSpPr>
          <p:nvPr/>
        </p:nvCxnSpPr>
        <p:spPr>
          <a:xfrm flipH="1" rot="10800000">
            <a:off x="5689144" y="4414759"/>
            <a:ext cx="728400" cy="4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971" name="Google Shape;971;p21"/>
          <p:cNvGrpSpPr/>
          <p:nvPr/>
        </p:nvGrpSpPr>
        <p:grpSpPr>
          <a:xfrm>
            <a:off x="6744072" y="1579127"/>
            <a:ext cx="1026368" cy="1250771"/>
            <a:chOff x="1889448" y="4058447"/>
            <a:chExt cx="1026368" cy="1250771"/>
          </a:xfrm>
        </p:grpSpPr>
        <p:sp>
          <p:nvSpPr>
            <p:cNvPr id="972" name="Google Shape;972;p21"/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 CheckIn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3" name="Google Shape;973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p21"/>
          <p:cNvGrpSpPr/>
          <p:nvPr/>
        </p:nvGrpSpPr>
        <p:grpSpPr>
          <a:xfrm>
            <a:off x="6417648" y="4126824"/>
            <a:ext cx="1944216" cy="1547871"/>
            <a:chOff x="4860032" y="4401409"/>
            <a:chExt cx="1944216" cy="1547871"/>
          </a:xfrm>
        </p:grpSpPr>
        <p:grpSp>
          <p:nvGrpSpPr>
            <p:cNvPr id="975" name="Google Shape;975;p21"/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970" name="Google Shape;970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76" name="Google Shape;976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7" name="Google Shape;977;p21"/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968" name="Google Shape;968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78" name="Google Shape;978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9" name="Google Shape;979;p21"/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966" name="Google Shape;966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80" name="Google Shape;98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64" name="Google Shape;964;p21"/>
          <p:cNvSpPr/>
          <p:nvPr/>
        </p:nvSpPr>
        <p:spPr>
          <a:xfrm>
            <a:off x="1919536" y="4491310"/>
            <a:ext cx="1520552" cy="8188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9E7"/>
              </a:gs>
              <a:gs pos="35000">
                <a:srgbClr val="FFFCED"/>
              </a:gs>
              <a:gs pos="100000">
                <a:srgbClr val="FFFDF5"/>
              </a:gs>
            </a:gsLst>
            <a:lin ang="16200000" scaled="0"/>
          </a:gradFill>
          <a:ln cap="flat" cmpd="sng" w="9525">
            <a:solidFill>
              <a:srgbClr val="F9ED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1" name="Google Shape;98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19536" y="4192545"/>
            <a:ext cx="546046" cy="54604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1"/>
          <p:cNvSpPr txBox="1"/>
          <p:nvPr/>
        </p:nvSpPr>
        <p:spPr>
          <a:xfrm>
            <a:off x="2371719" y="4234535"/>
            <a:ext cx="10683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SSL Certificate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3" name="Google Shape;983;p21"/>
          <p:cNvCxnSpPr>
            <a:stCxn id="958" idx="2"/>
            <a:endCxn id="982" idx="0"/>
          </p:cNvCxnSpPr>
          <p:nvPr/>
        </p:nvCxnSpPr>
        <p:spPr>
          <a:xfrm flipH="1">
            <a:off x="2905796" y="3052116"/>
            <a:ext cx="39600" cy="1182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4" name="Google Shape;984;p21"/>
          <p:cNvSpPr/>
          <p:nvPr/>
        </p:nvSpPr>
        <p:spPr>
          <a:xfrm>
            <a:off x="8334284" y="4698466"/>
            <a:ext cx="837849" cy="569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21"/>
          <p:cNvSpPr/>
          <p:nvPr/>
        </p:nvSpPr>
        <p:spPr>
          <a:xfrm>
            <a:off x="9090369" y="4315931"/>
            <a:ext cx="1326111" cy="1169657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FC37B"/>
              </a:gs>
              <a:gs pos="35000">
                <a:srgbClr val="FFD2A2"/>
              </a:gs>
              <a:gs pos="100000">
                <a:srgbClr val="FFEED9"/>
              </a:gs>
            </a:gsLst>
            <a:lin ang="16200000" scaled="0"/>
          </a:gradFill>
          <a:ln cap="flat" cmpd="sng" w="9525">
            <a:solidFill>
              <a:srgbClr val="F293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21"/>
          <p:cNvCxnSpPr>
            <a:stCxn id="972" idx="2"/>
            <a:endCxn id="961" idx="0"/>
          </p:cNvCxnSpPr>
          <p:nvPr/>
        </p:nvCxnSpPr>
        <p:spPr>
          <a:xfrm flipH="1">
            <a:off x="4928956" y="2829898"/>
            <a:ext cx="2328300" cy="1661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7" name="Google Shape;987;p21"/>
          <p:cNvCxnSpPr>
            <a:stCxn id="958" idx="3"/>
            <a:endCxn id="972" idx="1"/>
          </p:cNvCxnSpPr>
          <p:nvPr/>
        </p:nvCxnSpPr>
        <p:spPr>
          <a:xfrm flipH="1" rot="10800000">
            <a:off x="4259288" y="2204618"/>
            <a:ext cx="2484900" cy="22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8" name="Google Shape;988;p21"/>
          <p:cNvSpPr/>
          <p:nvPr/>
        </p:nvSpPr>
        <p:spPr>
          <a:xfrm>
            <a:off x="551384" y="908720"/>
            <a:ext cx="4896544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1"/>
          <p:cNvSpPr/>
          <p:nvPr/>
        </p:nvSpPr>
        <p:spPr>
          <a:xfrm>
            <a:off x="7896200" y="3933056"/>
            <a:ext cx="648072" cy="2160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1"/>
          <p:cNvSpPr/>
          <p:nvPr/>
        </p:nvSpPr>
        <p:spPr>
          <a:xfrm>
            <a:off x="8040216" y="4221088"/>
            <a:ext cx="648072" cy="2160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1" name="Google Shape;991;p21"/>
          <p:cNvCxnSpPr>
            <a:stCxn id="970" idx="3"/>
          </p:cNvCxnSpPr>
          <p:nvPr/>
        </p:nvCxnSpPr>
        <p:spPr>
          <a:xfrm flipH="1" rot="10800000">
            <a:off x="7569776" y="4005056"/>
            <a:ext cx="334800" cy="409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92" name="Google Shape;992;p21"/>
          <p:cNvCxnSpPr>
            <a:endCxn id="990" idx="1"/>
          </p:cNvCxnSpPr>
          <p:nvPr/>
        </p:nvCxnSpPr>
        <p:spPr>
          <a:xfrm flipH="1" rot="10800000">
            <a:off x="7608216" y="4329100"/>
            <a:ext cx="43200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2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is available for production users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2405"/>
              <a:t>  🡪 </a:t>
            </a:r>
            <a:r>
              <a:rPr b="1" lang="en-GB" sz="2405">
                <a:solidFill>
                  <a:srgbClr val="1F497D"/>
                </a:solidFill>
              </a:rPr>
              <a:t>Don’t use this today</a:t>
            </a:r>
            <a:endParaRPr b="1" sz="2405">
              <a:solidFill>
                <a:srgbClr val="1F497D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User has to register in Check-in at the first login</a:t>
            </a:r>
            <a:endParaRPr sz="2220"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Deployed on INFN-CATANIA-STACK cloud site</a:t>
            </a:r>
            <a:endParaRPr/>
          </a:p>
          <a:p>
            <a:pPr indent="-158876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Community-specific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E.g. for AGINFRA+ community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E.g. for training (deployed on CESNET cloud)</a:t>
            </a:r>
            <a:br>
              <a:rPr lang="en-GB" sz="2220"/>
            </a:br>
            <a:r>
              <a:rPr b="1" lang="en-GB" sz="2220">
                <a:solidFill>
                  <a:schemeClr val="dk2"/>
                </a:solidFill>
              </a:rPr>
              <a:t>Use this today!!!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Binder experimental setup for training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Production version to open in late 2019</a:t>
            </a:r>
            <a:endParaRPr/>
          </a:p>
          <a:p>
            <a:pPr indent="-158876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</p:txBody>
      </p:sp>
      <p:sp>
        <p:nvSpPr>
          <p:cNvPr id="998" name="Google Shape;998;p2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9" name="Google Shape;999;p2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Status</a:t>
            </a:r>
            <a:endParaRPr/>
          </a:p>
        </p:txBody>
      </p:sp>
      <p:pic>
        <p:nvPicPr>
          <p:cNvPr id="1000" name="Google Shape;10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8128" y="2780928"/>
            <a:ext cx="4680520" cy="3187348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8" y="890077"/>
            <a:ext cx="8107959" cy="55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7" name="Google Shape;1007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1008" name="Google Shape;1008;p23"/>
          <p:cNvSpPr/>
          <p:nvPr/>
        </p:nvSpPr>
        <p:spPr>
          <a:xfrm>
            <a:off x="7100543" y="2672916"/>
            <a:ext cx="1112851" cy="39604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3"/>
          <p:cNvSpPr/>
          <p:nvPr/>
        </p:nvSpPr>
        <p:spPr>
          <a:xfrm>
            <a:off x="7238011" y="3591019"/>
            <a:ext cx="1112851" cy="39604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3"/>
          <p:cNvCxnSpPr>
            <a:stCxn id="1010" idx="1"/>
            <a:endCxn id="1008" idx="5"/>
          </p:cNvCxnSpPr>
          <p:nvPr/>
        </p:nvCxnSpPr>
        <p:spPr>
          <a:xfrm rot="10800000">
            <a:off x="8050447" y="3010945"/>
            <a:ext cx="2211900" cy="83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12" name="Google Shape;1012;p23"/>
          <p:cNvSpPr txBox="1"/>
          <p:nvPr/>
        </p:nvSpPr>
        <p:spPr>
          <a:xfrm>
            <a:off x="4285683" y="4449309"/>
            <a:ext cx="1872208" cy="92333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Google Shape;1013;p23"/>
          <p:cNvCxnSpPr>
            <a:stCxn id="1012" idx="3"/>
            <a:endCxn id="1009" idx="3"/>
          </p:cNvCxnSpPr>
          <p:nvPr/>
        </p:nvCxnSpPr>
        <p:spPr>
          <a:xfrm flipH="1" rot="10800000">
            <a:off x="6157891" y="3929074"/>
            <a:ext cx="1243200" cy="9819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14" name="Google Shape;1014;p23"/>
          <p:cNvSpPr/>
          <p:nvPr/>
        </p:nvSpPr>
        <p:spPr>
          <a:xfrm>
            <a:off x="2495600" y="2420888"/>
            <a:ext cx="1872208" cy="111612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3"/>
          <p:cNvSpPr txBox="1"/>
          <p:nvPr/>
        </p:nvSpPr>
        <p:spPr>
          <a:xfrm>
            <a:off x="563102" y="4098110"/>
            <a:ext cx="1872208" cy="369332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6" name="Google Shape;1016;p23"/>
          <p:cNvCxnSpPr>
            <a:stCxn id="1015" idx="0"/>
            <a:endCxn id="1014" idx="3"/>
          </p:cNvCxnSpPr>
          <p:nvPr/>
        </p:nvCxnSpPr>
        <p:spPr>
          <a:xfrm flipH="1" rot="10800000">
            <a:off x="1499206" y="3373610"/>
            <a:ext cx="1270500" cy="72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4" name="Google Shape;1024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1025" name="Google Shape;10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8" name="Google Shape;1028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029" name="Google Shape;1029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30" name="Google Shape;1030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32" name="Google Shape;1032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24"/>
          <p:cNvSpPr txBox="1"/>
          <p:nvPr/>
        </p:nvSpPr>
        <p:spPr>
          <a:xfrm>
            <a:off x="9976408" y="2482108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4" name="Google Shape;1034;p24"/>
          <p:cNvCxnSpPr>
            <a:endCxn id="1030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0" name="Google Shape;1040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1" name="Google Shape;1041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1042" name="Google Shape;1042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1050" name="Google Shape;1050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1" name="Google Shape;1051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7" name="Google Shape;1057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8" name="Google Shape;1058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1059" name="Google Shape;1059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"/>
          <p:cNvSpPr txBox="1"/>
          <p:nvPr>
            <p:ph idx="1" type="body"/>
          </p:nvPr>
        </p:nvSpPr>
        <p:spPr>
          <a:xfrm>
            <a:off x="7104112" y="4124213"/>
            <a:ext cx="5328592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giuseppe.larocca@egi.eu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Senior User Community Support and Outreach Expert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EOSC-hub training coordinator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Based in Catania, Italy</a:t>
            </a:r>
            <a:endParaRPr sz="2400"/>
          </a:p>
        </p:txBody>
      </p:sp>
      <p:sp>
        <p:nvSpPr>
          <p:cNvPr id="626" name="Google Shape;626;p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Meet the trainers</a:t>
            </a:r>
            <a:endParaRPr sz="3240"/>
          </a:p>
        </p:txBody>
      </p:sp>
      <p:sp>
        <p:nvSpPr>
          <p:cNvPr id="628" name="Google Shape;628;p3"/>
          <p:cNvSpPr txBox="1"/>
          <p:nvPr/>
        </p:nvSpPr>
        <p:spPr>
          <a:xfrm>
            <a:off x="936104" y="4124213"/>
            <a:ext cx="5855296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gergely.sipos@egi.eu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Customer and Technical Outreach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EGI training coordinator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Based in Budapest, Hungary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440" y="1124744"/>
            <a:ext cx="28803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6120" y="1124744"/>
            <a:ext cx="288032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(EGI DataHub with Notebooks)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6" name="Google Shape;63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7" name="Google Shape;63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1 (9-10:30):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Introduction to EGI and the EGI Notebooks service (talk)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Hands-on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1 – Getting started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2 – Get some data and plot 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Other Notebooks features (demo)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A real notebook example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196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2 (11:00-12:30):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Binder, GitHub, Zenodo – Sharing, Identifying, Re-executing notebooks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Talks + hands-on exercises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Accessing big data from notebooks – EGI DataHub  (demo)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Become a user - Notebooks in EOSC (talk)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19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1960">
                <a:solidFill>
                  <a:srgbClr val="FF0000"/>
                </a:solidFill>
              </a:rPr>
              <a:t>Feedback forms (10’)</a:t>
            </a:r>
            <a:endParaRPr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644" name="Google Shape;644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5" name="Google Shape;645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Outline</a:t>
            </a:r>
            <a:endParaRPr sz="32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2" name="Google Shape;652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3" name="Google Shape;653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54" name="Google Shape;654;p6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Established in 2010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EGI Foundation: Coordinator (based in Amsterdam, Science Park)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NGIs: National e-infrastructures (22 country + CERN)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Membership fees sustain the federation; Projects to advance our services (e.g. EOSC-hub)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EGI = Compute, Storage, Data, Training, Consultancy services</a:t>
            </a:r>
            <a:endParaRPr/>
          </a:p>
        </p:txBody>
      </p:sp>
      <p:sp>
        <p:nvSpPr>
          <p:cNvPr id="660" name="Google Shape;660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61" name="Google Shape;6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62" name="Google Shape;6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64" name="Google Shape;66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66" name="Google Shape;66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68" name="Google Shape;66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70" name="Google Shape;67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72" name="Google Shape;67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74" name="Google Shape;67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76" name="Google Shape;67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78" name="Google Shape;67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80" name="Google Shape;68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82" name="Google Shape;682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84" name="Google Shape;684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080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86" name="Google Shape;686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88" name="Google Shape;688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90" name="Google Shape;690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91" name="Google Shape;691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2184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92" name="Google Shape;692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2069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94" name="Google Shape;694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81197" y="57412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96" name="Google Shape;696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97" name="Google Shape;697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98" name="Google Shape;698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700" name="Google Shape;700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702" name="Google Shape;702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704" name="Google Shape;704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pic>
        <p:nvPicPr>
          <p:cNvPr descr="Screen Shot 2016-04-14 at 17.28.08.png" id="707" name="Google Shape;707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716" name="Google Shape;7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62" y="996596"/>
            <a:ext cx="6974959" cy="314946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717" name="Google Shape;717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18" name="Google Shape;718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0" name="Google Shape;7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6800" y="3502977"/>
            <a:ext cx="4219451" cy="2983179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1" name="Google Shape;731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8"/>
          <p:cNvSpPr txBox="1"/>
          <p:nvPr/>
        </p:nvSpPr>
        <p:spPr>
          <a:xfrm>
            <a:off x="4507269" y="6406722"/>
            <a:ext cx="2287313" cy="4154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17 at 22.49.10.png" id="738" name="Google Shape;7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6196" y="1124744"/>
            <a:ext cx="9004300" cy="526162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International Partnerships </a:t>
            </a:r>
            <a:endParaRPr sz="3240"/>
          </a:p>
        </p:txBody>
      </p:sp>
      <p:sp>
        <p:nvSpPr>
          <p:cNvPr id="740" name="Google Shape;740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5-05-18 at 01.59.22.png" id="741" name="Google Shape;7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376" y="2420888"/>
            <a:ext cx="1327205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556792"/>
            <a:ext cx="167369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7.28.png" id="743" name="Google Shape;74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6788" y="5384418"/>
            <a:ext cx="1008112" cy="49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6.13.png" id="744" name="Google Shape;74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500" y="4005085"/>
            <a:ext cx="12101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8.50.png" id="745" name="Google Shape;74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37455" y="2978952"/>
            <a:ext cx="1080120" cy="594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0-21 at 12.02.18.png" id="746" name="Google Shape;74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6237" y="5222456"/>
            <a:ext cx="1187624" cy="52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7" name="Google Shape;747;p9"/>
          <p:cNvGrpSpPr/>
          <p:nvPr/>
        </p:nvGrpSpPr>
        <p:grpSpPr>
          <a:xfrm>
            <a:off x="5735960" y="2132856"/>
            <a:ext cx="1001688" cy="907976"/>
            <a:chOff x="9372601" y="6527801"/>
            <a:chExt cx="990049" cy="750845"/>
          </a:xfrm>
        </p:grpSpPr>
        <p:sp>
          <p:nvSpPr>
            <p:cNvPr id="748" name="Google Shape;748;p9"/>
            <p:cNvSpPr/>
            <p:nvPr/>
          </p:nvSpPr>
          <p:spPr>
            <a:xfrm>
              <a:off x="9891812" y="6527801"/>
              <a:ext cx="81660" cy="81991"/>
            </a:xfrm>
            <a:custGeom>
              <a:rect b="b" l="l" r="r" t="t"/>
              <a:pathLst>
                <a:path extrusionOk="0" h="81991" w="8166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9756580" y="6529090"/>
              <a:ext cx="81407" cy="81864"/>
            </a:xfrm>
            <a:custGeom>
              <a:rect b="b" l="l" r="r" t="t"/>
              <a:pathLst>
                <a:path extrusionOk="0" h="81864" w="81407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9627050" y="6568668"/>
              <a:ext cx="81579" cy="81973"/>
            </a:xfrm>
            <a:custGeom>
              <a:rect b="b" l="l" r="r" t="t"/>
              <a:pathLst>
                <a:path extrusionOk="0" h="81973" w="81579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0135924" y="6637409"/>
              <a:ext cx="82336" cy="82333"/>
            </a:xfrm>
            <a:custGeom>
              <a:rect b="b" l="l" r="r" t="t"/>
              <a:pathLst>
                <a:path extrusionOk="0" h="82333" w="82335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9514167" y="6643441"/>
              <a:ext cx="81651" cy="82006"/>
            </a:xfrm>
            <a:custGeom>
              <a:rect b="b" l="l" r="r" t="t"/>
              <a:pathLst>
                <a:path extrusionOk="0" h="82006" w="81651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0225073" y="6739299"/>
              <a:ext cx="82321" cy="82340"/>
            </a:xfrm>
            <a:custGeom>
              <a:rect b="b" l="l" r="r" t="t"/>
              <a:pathLst>
                <a:path extrusionOk="0" h="82340" w="82322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9427039" y="6747032"/>
              <a:ext cx="81603" cy="81977"/>
            </a:xfrm>
            <a:custGeom>
              <a:rect b="b" l="l" r="r" t="t"/>
              <a:pathLst>
                <a:path extrusionOk="0" h="81977" w="81602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9372601" y="6871079"/>
              <a:ext cx="82073" cy="82193"/>
            </a:xfrm>
            <a:custGeom>
              <a:rect b="b" l="l" r="r" t="t"/>
              <a:pathLst>
                <a:path extrusionOk="0" h="82193" w="82074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9885170" y="6624263"/>
              <a:ext cx="58164" cy="58259"/>
            </a:xfrm>
            <a:custGeom>
              <a:rect b="b" l="l" r="r" t="t"/>
              <a:pathLst>
                <a:path extrusionOk="0" h="58259" w="58165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9789469" y="6625176"/>
              <a:ext cx="57682" cy="58039"/>
            </a:xfrm>
            <a:custGeom>
              <a:rect b="b" l="l" r="r" t="t"/>
              <a:pathLst>
                <a:path extrusionOk="0" h="58039" w="57683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9977477" y="6650510"/>
              <a:ext cx="58088" cy="58216"/>
            </a:xfrm>
            <a:custGeom>
              <a:rect b="b" l="l" r="r" t="t"/>
              <a:pathLst>
                <a:path extrusionOk="0" h="58216" w="58088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9697382" y="6653231"/>
              <a:ext cx="58367" cy="58363"/>
            </a:xfrm>
            <a:custGeom>
              <a:rect b="b" l="l" r="r" t="t"/>
              <a:pathLst>
                <a:path extrusionOk="0" h="58363" w="58367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10058367" y="6701939"/>
              <a:ext cx="58326" cy="58362"/>
            </a:xfrm>
            <a:custGeom>
              <a:rect b="b" l="l" r="r" t="t"/>
              <a:pathLst>
                <a:path extrusionOk="0" h="58362" w="58327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9617570" y="6706224"/>
              <a:ext cx="58011" cy="58188"/>
            </a:xfrm>
            <a:custGeom>
              <a:rect b="b" l="l" r="r" t="t"/>
              <a:pathLst>
                <a:path extrusionOk="0" h="58188" w="58011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10121857" y="6774154"/>
              <a:ext cx="57694" cy="58036"/>
            </a:xfrm>
            <a:custGeom>
              <a:rect b="b" l="l" r="r" t="t"/>
              <a:pathLst>
                <a:path extrusionOk="0" h="58036" w="57694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9556122" y="6779656"/>
              <a:ext cx="57362" cy="57855"/>
            </a:xfrm>
            <a:custGeom>
              <a:rect b="b" l="l" r="r" t="t"/>
              <a:pathLst>
                <a:path extrusionOk="0" h="57855" w="57362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9517195" y="6867545"/>
              <a:ext cx="58370" cy="58378"/>
            </a:xfrm>
            <a:custGeom>
              <a:rect b="b" l="l" r="r" t="t"/>
              <a:pathLst>
                <a:path extrusionOk="0" h="58378" w="58370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9879937" y="6702890"/>
              <a:ext cx="38805" cy="38851"/>
            </a:xfrm>
            <a:custGeom>
              <a:rect b="b" l="l" r="r" t="t"/>
              <a:pathLst>
                <a:path extrusionOk="0" h="38851" w="38805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9816129" y="6703528"/>
              <a:ext cx="38468" cy="38671"/>
            </a:xfrm>
            <a:custGeom>
              <a:rect b="b" l="l" r="r" t="t"/>
              <a:pathLst>
                <a:path extrusionOk="0" h="38671" w="38468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9941510" y="6720393"/>
              <a:ext cx="38727" cy="38826"/>
            </a:xfrm>
            <a:custGeom>
              <a:rect b="b" l="l" r="r" t="t"/>
              <a:pathLst>
                <a:path extrusionOk="0" h="38826" w="38727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9755084" y="6722202"/>
              <a:ext cx="38230" cy="38587"/>
            </a:xfrm>
            <a:custGeom>
              <a:rect b="b" l="l" r="r" t="t"/>
              <a:pathLst>
                <a:path extrusionOk="0" h="38587" w="38230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9701508" y="6757557"/>
              <a:ext cx="38725" cy="38821"/>
            </a:xfrm>
            <a:custGeom>
              <a:rect b="b" l="l" r="r" t="t"/>
              <a:pathLst>
                <a:path extrusionOk="0" h="38821" w="38725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10037572" y="6802866"/>
              <a:ext cx="38854" cy="38884"/>
            </a:xfrm>
            <a:custGeom>
              <a:rect b="b" l="l" r="r" t="t"/>
              <a:pathLst>
                <a:path extrusionOk="0" h="38884" w="3885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10065078" y="6860953"/>
              <a:ext cx="37325" cy="38125"/>
            </a:xfrm>
            <a:custGeom>
              <a:rect b="b" l="l" r="r" t="t"/>
              <a:pathLst>
                <a:path extrusionOk="0" h="38125" w="373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9634605" y="6865109"/>
              <a:ext cx="38918" cy="38925"/>
            </a:xfrm>
            <a:custGeom>
              <a:rect b="b" l="l" r="r" t="t"/>
              <a:pathLst>
                <a:path extrusionOk="0" h="38925" w="38917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9875296" y="6760044"/>
              <a:ext cx="26328" cy="25539"/>
            </a:xfrm>
            <a:custGeom>
              <a:rect b="b" l="l" r="r" t="t"/>
              <a:pathLst>
                <a:path extrusionOk="0" h="25539" w="26327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9834524" y="6760429"/>
              <a:ext cx="26530" cy="25641"/>
            </a:xfrm>
            <a:custGeom>
              <a:rect b="b" l="l" r="r" t="t"/>
              <a:pathLst>
                <a:path extrusionOk="0" h="25641" w="26530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9913531" y="6771168"/>
              <a:ext cx="28168" cy="26466"/>
            </a:xfrm>
            <a:custGeom>
              <a:rect b="b" l="l" r="r" t="t"/>
              <a:pathLst>
                <a:path extrusionOk="0" h="26466" w="28168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9761193" y="6794796"/>
              <a:ext cx="27571" cy="26162"/>
            </a:xfrm>
            <a:custGeom>
              <a:rect b="b" l="l" r="r" t="t"/>
              <a:pathLst>
                <a:path extrusionOk="0" h="26161" w="2757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9974634" y="6823610"/>
              <a:ext cx="28206" cy="26479"/>
            </a:xfrm>
            <a:custGeom>
              <a:rect b="b" l="l" r="r" t="t"/>
              <a:pathLst>
                <a:path extrusionOk="0" h="26479" w="28206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9734666" y="6825923"/>
              <a:ext cx="28219" cy="26492"/>
            </a:xfrm>
            <a:custGeom>
              <a:rect b="b" l="l" r="r" t="t"/>
              <a:pathLst>
                <a:path extrusionOk="0" h="26492" w="28219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9991975" y="6860560"/>
              <a:ext cx="27585" cy="26187"/>
            </a:xfrm>
            <a:custGeom>
              <a:rect b="b" l="l" r="r" t="t"/>
              <a:pathLst>
                <a:path extrusionOk="0" h="26187" w="27584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9718740" y="6863198"/>
              <a:ext cx="27482" cy="26123"/>
            </a:xfrm>
            <a:custGeom>
              <a:rect b="b" l="l" r="r" t="t"/>
              <a:pathLst>
                <a:path extrusionOk="0" h="26123" w="27482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10161982" y="6861308"/>
              <a:ext cx="57723" cy="58043"/>
            </a:xfrm>
            <a:custGeom>
              <a:rect b="b" l="l" r="r" t="t"/>
              <a:pathLst>
                <a:path extrusionOk="0" h="58043" w="5772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0291430" y="7006394"/>
              <a:ext cx="68046" cy="272237"/>
            </a:xfrm>
            <a:custGeom>
              <a:rect b="b" l="l" r="r" t="t"/>
              <a:pathLst>
                <a:path extrusionOk="0" h="272237" w="68046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9673799" y="71425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9372811" y="7006398"/>
              <a:ext cx="420280" cy="272249"/>
            </a:xfrm>
            <a:custGeom>
              <a:rect b="b" l="l" r="r" t="t"/>
              <a:pathLst>
                <a:path extrusionOk="0" h="272249" w="420281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9829765" y="7006398"/>
              <a:ext cx="420255" cy="272249"/>
            </a:xfrm>
            <a:custGeom>
              <a:rect b="b" l="l" r="r" t="t"/>
              <a:pathLst>
                <a:path extrusionOk="0" h="272249" w="420255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10280291" y="6855805"/>
              <a:ext cx="82359" cy="82384"/>
            </a:xfrm>
            <a:custGeom>
              <a:rect b="b" l="l" r="r" t="t"/>
              <a:pathLst>
                <a:path extrusionOk="0" h="82384" w="82359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10021637" y="6564818"/>
              <a:ext cx="82359" cy="82372"/>
            </a:xfrm>
            <a:custGeom>
              <a:rect b="b" l="l" r="r" t="t"/>
              <a:pathLst>
                <a:path extrusionOk="0" h="82372" w="82359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9995421" y="6754714"/>
              <a:ext cx="38863" cy="38862"/>
            </a:xfrm>
            <a:custGeom>
              <a:rect b="b" l="l" r="r" t="t"/>
              <a:pathLst>
                <a:path extrusionOk="0" h="38861" w="38862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9660258" y="6806528"/>
              <a:ext cx="38863" cy="38862"/>
            </a:xfrm>
            <a:custGeom>
              <a:rect b="b" l="l" r="r" t="t"/>
              <a:pathLst>
                <a:path extrusionOk="0" h="38861" w="38862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9949580" y="6792978"/>
              <a:ext cx="24764" cy="24765"/>
            </a:xfrm>
            <a:custGeom>
              <a:rect b="b" l="l" r="r" t="t"/>
              <a:pathLst>
                <a:path extrusionOk="0" h="24765" w="24764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9796501" y="6772315"/>
              <a:ext cx="24764" cy="24765"/>
            </a:xfrm>
            <a:custGeom>
              <a:rect b="b" l="l" r="r" t="t"/>
              <a:pathLst>
                <a:path extrusionOk="0" h="24765" w="24764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9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2539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9"/>
          <p:cNvSpPr/>
          <p:nvPr/>
        </p:nvSpPr>
        <p:spPr>
          <a:xfrm>
            <a:off x="1769135" y="4017858"/>
            <a:ext cx="3246745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Africa and Arabia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for Scientific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 Research, South Africa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9"/>
          <p:cNvSpPr/>
          <p:nvPr/>
        </p:nvSpPr>
        <p:spPr>
          <a:xfrm>
            <a:off x="10217577" y="2924945"/>
            <a:ext cx="1783079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India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Comp.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10-04 at 07.05.40.png" id="795" name="Google Shape;79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19799" y="1832049"/>
            <a:ext cx="1043170" cy="691952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"/>
          <p:cNvSpPr/>
          <p:nvPr/>
        </p:nvSpPr>
        <p:spPr>
          <a:xfrm>
            <a:off x="10172591" y="1700808"/>
            <a:ext cx="1900073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Inst. Of HEP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Academy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Sciences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"/>
          <p:cNvSpPr/>
          <p:nvPr/>
        </p:nvSpPr>
        <p:spPr>
          <a:xfrm>
            <a:off x="1733861" y="5025951"/>
            <a:ext cx="2561939" cy="92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Latin America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 de Federal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de Janeiro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"/>
          <p:cNvSpPr/>
          <p:nvPr/>
        </p:nvSpPr>
        <p:spPr>
          <a:xfrm>
            <a:off x="9945906" y="5157194"/>
            <a:ext cx="1982742" cy="92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Ukraine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Ukrainian National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"/>
          <p:cNvSpPr/>
          <p:nvPr/>
        </p:nvSpPr>
        <p:spPr>
          <a:xfrm>
            <a:off x="1811014" y="2843644"/>
            <a:ext cx="580948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"/>
          <p:cNvSpPr/>
          <p:nvPr/>
        </p:nvSpPr>
        <p:spPr>
          <a:xfrm>
            <a:off x="2245742" y="1763525"/>
            <a:ext cx="913988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"/>
          <p:cNvSpPr/>
          <p:nvPr/>
        </p:nvSpPr>
        <p:spPr>
          <a:xfrm>
            <a:off x="9984433" y="3945831"/>
            <a:ext cx="2039521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Asia Pacific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 Sinica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Taiwan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10-17 at 22.59.06.png" id="802" name="Google Shape;802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32304" y="3933058"/>
            <a:ext cx="980228" cy="113042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