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6" r:id="rId2"/>
    <p:sldMasterId id="2147483732" r:id="rId3"/>
    <p:sldMasterId id="2147483768" r:id="rId4"/>
    <p:sldMasterId id="2147483792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9" r:id="rId7"/>
    <p:sldId id="263" r:id="rId8"/>
    <p:sldId id="261" r:id="rId9"/>
    <p:sldId id="265" r:id="rId10"/>
    <p:sldId id="266" r:id="rId11"/>
    <p:sldId id="278" r:id="rId12"/>
    <p:sldId id="274" r:id="rId13"/>
    <p:sldId id="280" r:id="rId14"/>
    <p:sldId id="316" r:id="rId15"/>
  </p:sldIdLst>
  <p:sldSz cx="9144000" cy="6858000" type="screen4x3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700" autoAdjust="0"/>
  </p:normalViewPr>
  <p:slideViewPr>
    <p:cSldViewPr snapToGrid="0" snapToObjects="1">
      <p:cViewPr>
        <p:scale>
          <a:sx n="44" d="100"/>
          <a:sy n="44" d="100"/>
        </p:scale>
        <p:origin x="-183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A93E6-9DFD-46FA-A43F-63B1773D537F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E7B44-7EEF-4150-981B-F71D4D47C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03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9C1B7-2CF0-7D40-B68D-AA39A2728086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80471-5BAB-384F-9637-F79A87A3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9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80471-5BAB-384F-9637-F79A87A3FF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3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case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able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run</a:t>
            </a:r>
            <a:r>
              <a:rPr lang="it-IT" baseline="0" dirty="0" smtClean="0"/>
              <a:t> … a </a:t>
            </a:r>
            <a:r>
              <a:rPr lang="it-IT" baseline="0" dirty="0" err="1" smtClean="0"/>
              <a:t>few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days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after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event</a:t>
            </a:r>
            <a:r>
              <a:rPr lang="it-IT" baseline="0" dirty="0" smtClean="0"/>
              <a:t>.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Would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suggested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potentially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dangerous</a:t>
            </a:r>
            <a:r>
              <a:rPr lang="it-IT" baseline="0" dirty="0" smtClean="0"/>
              <a:t> situation,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only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low-level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warning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communicated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80471-5BAB-384F-9637-F79A87A3FF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1600" dirty="0" smtClean="0"/>
              <a:t>The research activity in hydrometeorology takes its motivation (and its funding sources!) from a precise request of “security” from the society: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dirty="0" smtClean="0"/>
              <a:t>-</a:t>
            </a:r>
            <a:r>
              <a:rPr lang="en-US" altLang="en-US" sz="1600" baseline="0" dirty="0" smtClean="0"/>
              <a:t> </a:t>
            </a:r>
            <a:r>
              <a:rPr lang="en-US" altLang="en-US" sz="1600" dirty="0" smtClean="0"/>
              <a:t>People wants to be protected from the ground effects of extreme meteorological events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dirty="0" smtClean="0"/>
              <a:t>- Therefore Civil Protection decision makers need reliable indications about where and when these events are more likely to occur</a:t>
            </a:r>
          </a:p>
          <a:p>
            <a:r>
              <a:rPr lang="it-IT" sz="1600" dirty="0" smtClean="0"/>
              <a:t>… </a:t>
            </a:r>
            <a:r>
              <a:rPr lang="it-IT" sz="1600" dirty="0" err="1" smtClean="0"/>
              <a:t>you</a:t>
            </a:r>
            <a:r>
              <a:rPr lang="it-IT" sz="1600" dirty="0" smtClean="0"/>
              <a:t> can </a:t>
            </a:r>
            <a:r>
              <a:rPr lang="it-IT" sz="1600" dirty="0" err="1" smtClean="0"/>
              <a:t>see</a:t>
            </a:r>
            <a:r>
              <a:rPr lang="it-IT" sz="1600" dirty="0" smtClean="0"/>
              <a:t> </a:t>
            </a:r>
            <a:r>
              <a:rPr lang="it-IT" sz="1600" dirty="0" err="1" smtClean="0"/>
              <a:t>here</a:t>
            </a:r>
            <a:r>
              <a:rPr lang="it-IT" sz="1600" dirty="0" smtClean="0"/>
              <a:t> the data </a:t>
            </a:r>
            <a:r>
              <a:rPr lang="it-IT" sz="1600" dirty="0" err="1" smtClean="0"/>
              <a:t>provided</a:t>
            </a:r>
            <a:r>
              <a:rPr lang="it-IT" sz="1600" dirty="0" smtClean="0"/>
              <a:t> by … EQ </a:t>
            </a:r>
            <a:r>
              <a:rPr lang="it-IT" sz="1600" dirty="0" err="1" smtClean="0"/>
              <a:t>kill</a:t>
            </a:r>
            <a:r>
              <a:rPr lang="it-IT" sz="1600" dirty="0" smtClean="0"/>
              <a:t> more </a:t>
            </a:r>
            <a:r>
              <a:rPr lang="it-IT" sz="1600" dirty="0" err="1" smtClean="0"/>
              <a:t>people</a:t>
            </a:r>
            <a:r>
              <a:rPr lang="it-IT" sz="1600" dirty="0" smtClean="0"/>
              <a:t>, </a:t>
            </a:r>
            <a:r>
              <a:rPr lang="it-IT" sz="1600" dirty="0" err="1" smtClean="0"/>
              <a:t>but</a:t>
            </a:r>
            <a:r>
              <a:rPr lang="it-IT" sz="1600" dirty="0" smtClean="0"/>
              <a:t> the sum of the </a:t>
            </a:r>
            <a:r>
              <a:rPr lang="it-IT" sz="1600" dirty="0" err="1" smtClean="0"/>
              <a:t>material</a:t>
            </a:r>
            <a:r>
              <a:rPr lang="it-IT" sz="1600" dirty="0" smtClean="0"/>
              <a:t> </a:t>
            </a:r>
            <a:r>
              <a:rPr lang="it-IT" sz="1600" dirty="0" err="1" smtClean="0"/>
              <a:t>damages</a:t>
            </a:r>
            <a:r>
              <a:rPr lang="it-IT" sz="1600" dirty="0" smtClean="0"/>
              <a:t> </a:t>
            </a:r>
            <a:r>
              <a:rPr lang="it-IT" sz="1600" dirty="0" err="1" smtClean="0"/>
              <a:t>produced</a:t>
            </a:r>
            <a:r>
              <a:rPr lang="it-IT" sz="1600" dirty="0" smtClean="0"/>
              <a:t> by F and S, plus the </a:t>
            </a:r>
            <a:r>
              <a:rPr lang="it-IT" sz="1600" dirty="0" err="1" smtClean="0"/>
              <a:t>number</a:t>
            </a:r>
            <a:r>
              <a:rPr lang="it-IT" sz="1600" dirty="0" smtClean="0"/>
              <a:t> of </a:t>
            </a:r>
            <a:r>
              <a:rPr lang="it-IT" sz="1600" dirty="0" err="1" smtClean="0"/>
              <a:t>affected</a:t>
            </a:r>
            <a:r>
              <a:rPr lang="it-IT" sz="1600" dirty="0" smtClean="0"/>
              <a:t> </a:t>
            </a:r>
            <a:r>
              <a:rPr lang="it-IT" sz="1600" dirty="0" err="1" smtClean="0"/>
              <a:t>people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greater</a:t>
            </a:r>
            <a:r>
              <a:rPr lang="it-IT" sz="1600" dirty="0" smtClean="0"/>
              <a:t> </a:t>
            </a:r>
            <a:r>
              <a:rPr lang="it-IT" sz="1600" dirty="0" err="1" smtClean="0"/>
              <a:t>than</a:t>
            </a:r>
            <a:r>
              <a:rPr lang="it-IT" sz="1600" dirty="0" smtClean="0"/>
              <a:t> the </a:t>
            </a:r>
            <a:r>
              <a:rPr lang="it-IT" sz="1600" dirty="0" err="1" smtClean="0"/>
              <a:t>other</a:t>
            </a:r>
            <a:r>
              <a:rPr lang="it-IT" sz="1600" dirty="0" smtClean="0"/>
              <a:t> </a:t>
            </a:r>
            <a:r>
              <a:rPr lang="it-IT" sz="1600" dirty="0" err="1" smtClean="0"/>
              <a:t>disasters</a:t>
            </a:r>
            <a:r>
              <a:rPr lang="it-IT" sz="1600" dirty="0" smtClean="0"/>
              <a:t> </a:t>
            </a:r>
            <a:r>
              <a:rPr lang="it-IT" sz="1600" dirty="0" err="1" smtClean="0"/>
              <a:t>alltoghether</a:t>
            </a:r>
            <a:r>
              <a:rPr lang="it-IT" sz="1600" dirty="0" smtClean="0"/>
              <a:t>!</a:t>
            </a:r>
          </a:p>
          <a:p>
            <a:r>
              <a:rPr lang="en-US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see in this figure an interesting meteorological system: from Oct 29</a:t>
            </a:r>
            <a:r>
              <a:rPr lang="en-US" sz="16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It raged from West Virginia to Maine, It moved across the Atlantic Ocean, and generated floods in Spain, in southern France, and Italy, particularly on Genoa on Nov 4</a:t>
            </a:r>
            <a:r>
              <a:rPr lang="en-US" sz="16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it-IT" sz="16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80471-5BAB-384F-9637-F79A87A3FF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4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main goals of DRIHM is to enable a step beyond the state-of-the-art in the modelling of a forecasting chain composed by three layers – we called them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suites.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meteorological models and the stochastic downscaling algorithms belong to the Rainfall layer, where quantitative rainfall predictions are produced.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considerable</a:t>
            </a:r>
            <a:r>
              <a:rPr lang="it-IT" baseline="0" dirty="0" smtClean="0"/>
              <a:t> HPC </a:t>
            </a:r>
            <a:r>
              <a:rPr lang="it-IT" baseline="0" dirty="0" err="1" smtClean="0"/>
              <a:t>requirements</a:t>
            </a:r>
            <a:r>
              <a:rPr lang="it-IT" baseline="0" dirty="0" smtClean="0"/>
              <a:t>. </a:t>
            </a:r>
          </a:p>
          <a:p>
            <a:r>
              <a:rPr lang="it-IT" baseline="0" dirty="0" smtClean="0"/>
              <a:t>A fusion of </a:t>
            </a:r>
            <a:r>
              <a:rPr lang="it-IT" baseline="0" dirty="0" err="1" smtClean="0"/>
              <a:t>rainfall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predictions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observations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represents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imput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hydrological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produce </a:t>
            </a:r>
            <a:r>
              <a:rPr lang="it-IT" baseline="0" dirty="0" err="1" smtClean="0"/>
              <a:t>discharge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predictions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rivers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their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basins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often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based</a:t>
            </a:r>
            <a:r>
              <a:rPr lang="it-IT" baseline="0" dirty="0" smtClean="0"/>
              <a:t> on </a:t>
            </a:r>
            <a:r>
              <a:rPr lang="it-IT" b="1" baseline="0" dirty="0" smtClean="0"/>
              <a:t>ensemble </a:t>
            </a:r>
            <a:r>
              <a:rPr lang="it-IT" b="1" baseline="0" dirty="0" err="1" smtClean="0"/>
              <a:t>forecasting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numerical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probabilistic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prediction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method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involve the </a:t>
            </a:r>
            <a:r>
              <a:rPr lang="it-IT" baseline="0" dirty="0" err="1" smtClean="0"/>
              <a:t>execution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model on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input data </a:t>
            </a:r>
            <a:r>
              <a:rPr lang="it-IT" baseline="0" dirty="0" err="1" smtClean="0"/>
              <a:t>derived</a:t>
            </a:r>
            <a:r>
              <a:rPr lang="it-IT" baseline="0" dirty="0" smtClean="0"/>
              <a:t> from the </a:t>
            </a:r>
            <a:r>
              <a:rPr lang="it-IT" baseline="0" dirty="0" err="1" smtClean="0"/>
              <a:t>original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by </a:t>
            </a:r>
            <a:r>
              <a:rPr lang="it-IT" baseline="0" dirty="0" err="1" smtClean="0"/>
              <a:t>perturbing</a:t>
            </a:r>
            <a:r>
              <a:rPr lang="it-IT" baseline="0" dirty="0" smtClean="0"/>
              <a:t> some </a:t>
            </a:r>
            <a:r>
              <a:rPr lang="it-IT" baseline="0" dirty="0" err="1" smtClean="0"/>
              <a:t>initial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conditions</a:t>
            </a:r>
            <a:r>
              <a:rPr lang="it-IT" baseline="0" dirty="0" smtClean="0"/>
              <a:t> or </a:t>
            </a:r>
            <a:r>
              <a:rPr lang="it-IT" baseline="0" dirty="0" err="1" smtClean="0"/>
              <a:t>parameters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creates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need</a:t>
            </a:r>
            <a:r>
              <a:rPr lang="it-IT" baseline="0" dirty="0" smtClean="0"/>
              <a:t> for HTC.</a:t>
            </a:r>
          </a:p>
          <a:p>
            <a:r>
              <a:rPr lang="it-IT" baseline="0" dirty="0" err="1" smtClean="0"/>
              <a:t>When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river</a:t>
            </a:r>
            <a:r>
              <a:rPr lang="it-IT" baseline="0" dirty="0" smtClean="0"/>
              <a:t> or a </a:t>
            </a:r>
            <a:r>
              <a:rPr lang="it-IT" baseline="0" dirty="0" err="1" smtClean="0"/>
              <a:t>lake</a:t>
            </a:r>
            <a:r>
              <a:rPr lang="it-IT" baseline="0" dirty="0" smtClean="0"/>
              <a:t> </a:t>
            </a:r>
            <a:r>
              <a:rPr lang="it-IT" b="1" baseline="0" dirty="0" err="1" smtClean="0"/>
              <a:t>overflows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banks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execution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hydraulic</a:t>
            </a:r>
            <a:r>
              <a:rPr lang="it-IT" baseline="0" dirty="0" smtClean="0"/>
              <a:t> model </a:t>
            </a:r>
            <a:r>
              <a:rPr lang="it-IT" baseline="0" dirty="0" err="1" smtClean="0"/>
              <a:t>composition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allow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assess</a:t>
            </a:r>
            <a:r>
              <a:rPr lang="it-IT" baseline="0" dirty="0" smtClean="0"/>
              <a:t> the water </a:t>
            </a:r>
            <a:r>
              <a:rPr lang="it-IT" baseline="0" dirty="0" err="1" smtClean="0"/>
              <a:t>level</a:t>
            </a:r>
            <a:r>
              <a:rPr lang="it-IT" baseline="0" dirty="0" smtClean="0"/>
              <a:t>, the flow and the </a:t>
            </a:r>
            <a:r>
              <a:rPr lang="it-IT" baseline="0" dirty="0" err="1" smtClean="0"/>
              <a:t>possible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damages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Most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 are commercial and Windows </a:t>
            </a:r>
            <a:r>
              <a:rPr lang="it-IT" baseline="0" dirty="0" err="1" smtClean="0"/>
              <a:t>based</a:t>
            </a:r>
            <a:r>
              <a:rPr lang="it-IT" baseline="0" dirty="0" smtClean="0"/>
              <a:t>: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case the Cloud </a:t>
            </a:r>
            <a:r>
              <a:rPr lang="it-IT" baseline="0" dirty="0" err="1" smtClean="0"/>
              <a:t>represents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possible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solution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ensure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scalability</a:t>
            </a:r>
            <a:r>
              <a:rPr lang="it-IT" baseline="0" dirty="0" smtClean="0"/>
              <a:t>.</a:t>
            </a:r>
            <a:endParaRPr lang="it-IT" dirty="0" smtClean="0"/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layer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HM models and tools adopted were chosen on the basis of the expertise available within the consortium and discussion in a set of thematic sessions at the most important HMR events. These models you can see here are representative of the state-of-the-art.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80471-5BAB-384F-9637-F79A87A3FF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9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composed</a:t>
            </a:r>
            <a:r>
              <a:rPr lang="it-IT" dirty="0" smtClean="0"/>
              <a:t> by </a:t>
            </a:r>
            <a:r>
              <a:rPr lang="it-IT" dirty="0" err="1" smtClean="0"/>
              <a:t>heterogeneous</a:t>
            </a:r>
            <a:r>
              <a:rPr lang="it-IT" baseline="0" dirty="0" smtClean="0"/>
              <a:t> </a:t>
            </a:r>
            <a:r>
              <a:rPr lang="it-IT" dirty="0" err="1" smtClean="0"/>
              <a:t>models</a:t>
            </a:r>
            <a:r>
              <a:rPr lang="it-IT" dirty="0" smtClean="0"/>
              <a:t> with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levels</a:t>
            </a:r>
            <a:r>
              <a:rPr lang="it-IT" dirty="0" smtClean="0"/>
              <a:t> of </a:t>
            </a:r>
            <a:r>
              <a:rPr lang="it-IT" dirty="0" err="1" smtClean="0"/>
              <a:t>complexity</a:t>
            </a:r>
            <a:r>
              <a:rPr lang="it-IT" dirty="0" smtClean="0"/>
              <a:t> and </a:t>
            </a:r>
            <a:r>
              <a:rPr lang="it-IT" dirty="0" err="1" smtClean="0"/>
              <a:t>requirements</a:t>
            </a:r>
            <a:r>
              <a:rPr lang="it-IT" dirty="0" smtClean="0"/>
              <a:t>, </a:t>
            </a:r>
            <a:r>
              <a:rPr lang="it-IT" dirty="0" err="1" smtClean="0"/>
              <a:t>as</a:t>
            </a:r>
            <a:r>
              <a:rPr lang="it-IT" dirty="0" smtClean="0"/>
              <a:t> the </a:t>
            </a:r>
            <a:r>
              <a:rPr lang="it-IT" dirty="0" err="1" smtClean="0"/>
              <a:t>computational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,</a:t>
            </a:r>
            <a:r>
              <a:rPr lang="it-IT" baseline="0" dirty="0" smtClean="0"/>
              <a:t> </a:t>
            </a:r>
            <a:r>
              <a:rPr lang="it-IT" dirty="0" smtClean="0"/>
              <a:t>I/O data</a:t>
            </a:r>
            <a:r>
              <a:rPr lang="it-IT" baseline="0" dirty="0" smtClean="0"/>
              <a:t> format and </a:t>
            </a:r>
            <a:r>
              <a:rPr lang="it-IT" baseline="0" dirty="0" err="1" smtClean="0"/>
              <a:t>size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characteristics</a:t>
            </a:r>
            <a:r>
              <a:rPr lang="it-IT" dirty="0" smtClean="0"/>
              <a:t>.</a:t>
            </a:r>
          </a:p>
          <a:p>
            <a:pPr marL="0" indent="0">
              <a:buFont typeface="Arial"/>
              <a:buNone/>
            </a:pPr>
            <a:r>
              <a:rPr lang="it-IT" sz="1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A </a:t>
            </a:r>
            <a:r>
              <a:rPr lang="it-IT" sz="120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vertical</a:t>
            </a:r>
            <a:r>
              <a:rPr lang="it-IT" sz="1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 .. </a:t>
            </a:r>
            <a:r>
              <a:rPr lang="it-IT" sz="120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is</a:t>
            </a:r>
            <a:r>
              <a:rPr lang="it-IT" sz="1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it-IT" sz="120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also</a:t>
            </a:r>
            <a:r>
              <a:rPr lang="it-IT" sz="1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it-IT" sz="120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necessary</a:t>
            </a:r>
            <a:r>
              <a:rPr lang="it-IT" sz="1200" baseline="0" dirty="0" smtClean="0">
                <a:solidFill>
                  <a:prstClr val="white"/>
                </a:solidFill>
                <a:latin typeface="Times New Roman"/>
                <a:cs typeface="Times New Roman"/>
              </a:rPr>
              <a:t> to </a:t>
            </a:r>
            <a:r>
              <a:rPr lang="it-IT" sz="1200" baseline="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provide</a:t>
            </a:r>
            <a:r>
              <a:rPr lang="it-IT" sz="1200" baseline="0" dirty="0" smtClean="0">
                <a:solidFill>
                  <a:prstClr val="white"/>
                </a:solidFill>
                <a:latin typeface="Times New Roman"/>
                <a:cs typeface="Times New Roman"/>
              </a:rPr>
              <a:t> end </a:t>
            </a:r>
            <a:r>
              <a:rPr lang="it-IT" sz="1200" baseline="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users</a:t>
            </a:r>
            <a:r>
              <a:rPr lang="it-IT" sz="1200" baseline="0" dirty="0" smtClean="0">
                <a:solidFill>
                  <a:prstClr val="white"/>
                </a:solidFill>
                <a:latin typeface="Times New Roman"/>
                <a:cs typeface="Times New Roman"/>
              </a:rPr>
              <a:t> with … </a:t>
            </a:r>
            <a:r>
              <a:rPr lang="it-IT" sz="1200" baseline="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able</a:t>
            </a:r>
            <a:r>
              <a:rPr lang="it-IT" sz="1200" baseline="0" dirty="0" smtClean="0">
                <a:solidFill>
                  <a:prstClr val="white"/>
                </a:solidFill>
                <a:latin typeface="Times New Roman"/>
                <a:cs typeface="Times New Roman"/>
              </a:rPr>
              <a:t> to </a:t>
            </a:r>
            <a:r>
              <a:rPr lang="it-IT" sz="1200" baseline="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support</a:t>
            </a:r>
            <a:r>
              <a:rPr lang="it-IT" sz="1200" baseline="0" dirty="0" smtClean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it-IT" sz="1200" baseline="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their</a:t>
            </a:r>
            <a:r>
              <a:rPr lang="it-IT" sz="1200" baseline="0" dirty="0" smtClean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it-IT" sz="1200" baseline="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experiments</a:t>
            </a:r>
            <a:r>
              <a:rPr lang="it-IT" sz="1200" baseline="0" dirty="0" smtClean="0">
                <a:solidFill>
                  <a:prstClr val="white"/>
                </a:solidFill>
                <a:latin typeface="Times New Roman"/>
                <a:cs typeface="Times New Roman"/>
              </a:rPr>
              <a:t> on the </a:t>
            </a:r>
            <a:r>
              <a:rPr lang="it-IT" sz="1200" baseline="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available</a:t>
            </a:r>
            <a:r>
              <a:rPr lang="it-IT" sz="1200" baseline="0" dirty="0" smtClean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it-IT" sz="1200" baseline="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resources</a:t>
            </a:r>
            <a:r>
              <a:rPr lang="it-IT" sz="1200" baseline="0" dirty="0" smtClean="0">
                <a:solidFill>
                  <a:prstClr val="white"/>
                </a:solidFill>
                <a:latin typeface="Times New Roman"/>
                <a:cs typeface="Times New Roman"/>
              </a:rPr>
              <a:t> in an </a:t>
            </a:r>
            <a:r>
              <a:rPr lang="it-IT" sz="1200" baseline="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efficient</a:t>
            </a:r>
            <a:r>
              <a:rPr lang="it-IT" sz="1200" baseline="0" dirty="0" smtClean="0">
                <a:solidFill>
                  <a:prstClr val="white"/>
                </a:solidFill>
                <a:latin typeface="Times New Roman"/>
                <a:cs typeface="Times New Roman"/>
              </a:rPr>
              <a:t> and </a:t>
            </a:r>
            <a:r>
              <a:rPr lang="it-IT" sz="1200" baseline="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effective</a:t>
            </a:r>
            <a:r>
              <a:rPr lang="it-IT" sz="1200" baseline="0" dirty="0" smtClean="0">
                <a:solidFill>
                  <a:prstClr val="white"/>
                </a:solidFill>
                <a:latin typeface="Times New Roman"/>
                <a:cs typeface="Times New Roman"/>
              </a:rPr>
              <a:t> way.</a:t>
            </a:r>
            <a:endParaRPr lang="it-IT" sz="1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</a:pPr>
            <a:endParaRPr lang="en-US" sz="1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80471-5BAB-384F-9637-F79A87A3FF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Before</a:t>
            </a:r>
            <a:r>
              <a:rPr lang="it-IT" dirty="0" smtClean="0"/>
              <a:t> DRIHM: in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cases</a:t>
            </a:r>
            <a:r>
              <a:rPr lang="it-IT" dirty="0" smtClean="0"/>
              <a:t> WF </a:t>
            </a:r>
            <a:r>
              <a:rPr lang="it-IT" dirty="0" err="1" smtClean="0"/>
              <a:t>components</a:t>
            </a:r>
            <a:r>
              <a:rPr lang="it-IT" dirty="0" smtClean="0"/>
              <a:t> are </a:t>
            </a:r>
            <a:r>
              <a:rPr lang="it-IT" dirty="0" err="1" smtClean="0"/>
              <a:t>normally</a:t>
            </a:r>
            <a:r>
              <a:rPr lang="it-IT" dirty="0" smtClean="0"/>
              <a:t> </a:t>
            </a:r>
            <a:r>
              <a:rPr lang="it-IT" dirty="0" err="1" smtClean="0"/>
              <a:t>linked</a:t>
            </a:r>
            <a:r>
              <a:rPr lang="it-IT" dirty="0" smtClean="0"/>
              <a:t> via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handcrafted</a:t>
            </a:r>
            <a:r>
              <a:rPr lang="it-IT" baseline="0" dirty="0" smtClean="0"/>
              <a:t> scripts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allow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composition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model per </a:t>
            </a:r>
            <a:r>
              <a:rPr lang="it-IT" baseline="0" dirty="0" err="1" smtClean="0"/>
              <a:t>level</a:t>
            </a:r>
            <a:r>
              <a:rPr lang="it-IT" baseline="0" dirty="0" smtClean="0"/>
              <a:t>. </a:t>
            </a:r>
          </a:p>
          <a:p>
            <a:r>
              <a:rPr lang="it-IT" baseline="0" dirty="0" err="1" smtClean="0"/>
              <a:t>We</a:t>
            </a:r>
            <a:r>
              <a:rPr lang="it-IT" baseline="0" dirty="0" smtClean="0"/>
              <a:t> call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the baseline </a:t>
            </a:r>
            <a:r>
              <a:rPr lang="it-IT" baseline="0" dirty="0" err="1" smtClean="0"/>
              <a:t>experiment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suites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The </a:t>
            </a:r>
            <a:r>
              <a:rPr lang="it-IT" baseline="0" dirty="0" err="1" smtClean="0"/>
              <a:t>solution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adopted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based</a:t>
            </a:r>
            <a:r>
              <a:rPr lang="it-IT" baseline="0" dirty="0" smtClean="0"/>
              <a:t> on the use of </a:t>
            </a:r>
            <a:r>
              <a:rPr lang="it-IT" baseline="0" dirty="0" err="1" smtClean="0"/>
              <a:t>existing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standars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seems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simple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I </a:t>
            </a:r>
            <a:r>
              <a:rPr lang="it-IT" baseline="0" dirty="0" err="1" smtClean="0"/>
              <a:t>heard</a:t>
            </a:r>
            <a:r>
              <a:rPr lang="it-IT" baseline="0" dirty="0" smtClean="0"/>
              <a:t> a HM </a:t>
            </a:r>
            <a:r>
              <a:rPr lang="it-IT" baseline="0" dirty="0" err="1" smtClean="0"/>
              <a:t>scientist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said</a:t>
            </a:r>
            <a:r>
              <a:rPr lang="it-IT" baseline="0" dirty="0" smtClean="0"/>
              <a:t>: Excel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a standard!) and the </a:t>
            </a:r>
            <a:r>
              <a:rPr lang="it-IT" baseline="0" dirty="0" err="1" smtClean="0"/>
              <a:t>development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dedicated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bridges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translate the model inputs and outputs from and to these standards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However</a:t>
            </a:r>
            <a:r>
              <a:rPr lang="it-IT" baseline="0" dirty="0" smtClean="0"/>
              <a:t> the focus of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talk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on the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two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levels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80471-5BAB-384F-9637-F79A87A3FF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1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For </a:t>
            </a:r>
            <a:r>
              <a:rPr lang="it-IT" dirty="0" err="1" smtClean="0"/>
              <a:t>example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friendly</a:t>
            </a:r>
            <a:r>
              <a:rPr lang="it-IT" dirty="0" smtClean="0"/>
              <a:t> </a:t>
            </a:r>
            <a:r>
              <a:rPr lang="it-IT" dirty="0" err="1" smtClean="0"/>
              <a:t>interface</a:t>
            </a:r>
            <a:r>
              <a:rPr lang="it-IT" dirty="0" smtClean="0"/>
              <a:t>…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normally</a:t>
            </a:r>
            <a:r>
              <a:rPr lang="it-IT" dirty="0" smtClean="0"/>
              <a:t> </a:t>
            </a:r>
            <a:r>
              <a:rPr lang="it-IT" baseline="0" dirty="0" err="1" smtClean="0"/>
              <a:t>users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fill</a:t>
            </a:r>
            <a:r>
              <a:rPr lang="it-IT" baseline="0" dirty="0" smtClean="0"/>
              <a:t> text </a:t>
            </a:r>
            <a:r>
              <a:rPr lang="it-IT" baseline="0" dirty="0" err="1" smtClean="0"/>
              <a:t>files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pairs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parameter-value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Misconfigurations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frequent</a:t>
            </a:r>
            <a:r>
              <a:rPr lang="it-IT" baseline="0" dirty="0" smtClean="0"/>
              <a:t>, so </a:t>
            </a:r>
            <a:r>
              <a:rPr lang="it-IT" baseline="0" dirty="0" err="1" smtClean="0"/>
              <a:t>simulations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fail</a:t>
            </a:r>
            <a:r>
              <a:rPr lang="it-IT" baseline="0" dirty="0" smtClean="0"/>
              <a:t>.</a:t>
            </a:r>
          </a:p>
          <a:p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example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workflow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execute</a:t>
            </a:r>
            <a:r>
              <a:rPr lang="it-IT" baseline="0" dirty="0" smtClean="0"/>
              <a:t> WRF. For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box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need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specify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computational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resource</a:t>
            </a:r>
            <a:r>
              <a:rPr lang="it-IT" baseline="0" dirty="0" smtClean="0"/>
              <a:t> and, for some of </a:t>
            </a:r>
            <a:r>
              <a:rPr lang="it-IT" baseline="0" dirty="0" err="1" smtClean="0"/>
              <a:t>them</a:t>
            </a:r>
            <a:r>
              <a:rPr lang="it-IT" baseline="0" dirty="0" smtClean="0"/>
              <a:t>, the input </a:t>
            </a:r>
            <a:r>
              <a:rPr lang="it-IT" baseline="0" dirty="0" err="1" smtClean="0"/>
              <a:t>files</a:t>
            </a:r>
            <a:r>
              <a:rPr lang="it-IT" baseline="0" dirty="0" smtClean="0"/>
              <a:t>.</a:t>
            </a:r>
          </a:p>
          <a:p>
            <a:r>
              <a:rPr lang="it-IT" baseline="0" dirty="0" err="1" smtClean="0"/>
              <a:t>Moreover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should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boxes for the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levels</a:t>
            </a:r>
            <a:r>
              <a:rPr lang="it-IT" baseline="0" dirty="0" smtClean="0"/>
              <a:t> by </a:t>
            </a:r>
            <a:r>
              <a:rPr lang="it-IT" baseline="0" dirty="0" err="1" smtClean="0"/>
              <a:t>hand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result</a:t>
            </a:r>
            <a:r>
              <a:rPr lang="it-IT" baseline="0" dirty="0" smtClean="0"/>
              <a:t> in multiple </a:t>
            </a:r>
            <a:r>
              <a:rPr lang="it-IT" baseline="0" dirty="0" err="1" smtClean="0"/>
              <a:t>compositions</a:t>
            </a:r>
            <a:r>
              <a:rPr lang="it-IT" baseline="0" dirty="0" smtClean="0"/>
              <a:t> (i.e. WRF-</a:t>
            </a:r>
            <a:r>
              <a:rPr lang="it-IT" baseline="0" dirty="0" err="1" smtClean="0"/>
              <a:t>Ribs</a:t>
            </a:r>
            <a:r>
              <a:rPr lang="it-IT" baseline="0" dirty="0" smtClean="0"/>
              <a:t>, WRF-DRIFT. </a:t>
            </a:r>
            <a:r>
              <a:rPr lang="it-IT" baseline="0" dirty="0" err="1" smtClean="0"/>
              <a:t>Meso</a:t>
            </a:r>
            <a:r>
              <a:rPr lang="it-IT" baseline="0" dirty="0" smtClean="0"/>
              <a:t>-NH-</a:t>
            </a:r>
            <a:r>
              <a:rPr lang="it-IT" baseline="0" dirty="0" err="1" smtClean="0"/>
              <a:t>Ribs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Meso</a:t>
            </a:r>
            <a:r>
              <a:rPr lang="it-IT" baseline="0" dirty="0" smtClean="0"/>
              <a:t>-NH-DRIFT) . User </a:t>
            </a:r>
            <a:r>
              <a:rPr lang="it-IT" baseline="0" dirty="0" err="1" smtClean="0"/>
              <a:t>interfaces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to be </a:t>
            </a:r>
            <a:r>
              <a:rPr lang="it-IT" baseline="0" dirty="0" err="1" smtClean="0"/>
              <a:t>enhanced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80471-5BAB-384F-9637-F79A87A3FF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65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DRIHM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relies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exploits the best… 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Partnership for Advanced Computing in Europe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HPC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petascale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European Grid Initiative  HPC and HTC.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EGI resources can be freely accessed by all the members of the VO, PRACE has a more restrictive access schema and it grants a fixes amount of compute core hours.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of DRIHM is to shield HM users from the underlying complexities of such heterogeneous DCI and to select the best resource for each step.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80471-5BAB-384F-9637-F79A87A3FF0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96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Ok, </a:t>
            </a:r>
            <a:r>
              <a:rPr lang="it-IT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ingredients</a:t>
            </a:r>
            <a:r>
              <a:rPr lang="it-IT" baseline="0" dirty="0" smtClean="0"/>
              <a:t>. An HM </a:t>
            </a:r>
            <a:r>
              <a:rPr lang="it-IT" baseline="0" dirty="0" err="1" smtClean="0"/>
              <a:t>scientists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ask</a:t>
            </a:r>
            <a:r>
              <a:rPr lang="it-IT" baseline="0" dirty="0" smtClean="0"/>
              <a:t> </a:t>
            </a:r>
          </a:p>
          <a:p>
            <a:r>
              <a:rPr lang="it-IT" baseline="0" dirty="0" smtClean="0"/>
              <a:t>The </a:t>
            </a:r>
            <a:r>
              <a:rPr lang="it-IT" baseline="0" dirty="0" err="1" smtClean="0"/>
              <a:t>vertical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integration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based</a:t>
            </a:r>
            <a:r>
              <a:rPr lang="it-IT" baseline="0" dirty="0" smtClean="0"/>
              <a:t> on the science gateway </a:t>
            </a:r>
            <a:r>
              <a:rPr lang="it-IT" baseline="0" dirty="0" err="1" smtClean="0"/>
              <a:t>paradigm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able</a:t>
            </a:r>
            <a:r>
              <a:rPr lang="it-IT" baseline="0" dirty="0" smtClean="0"/>
              <a:t> to mediate </a:t>
            </a:r>
            <a:r>
              <a:rPr lang="it-IT" baseline="0" dirty="0" err="1" smtClean="0"/>
              <a:t>between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users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frontend</a:t>
            </a:r>
            <a:r>
              <a:rPr lang="it-IT" baseline="0" dirty="0" smtClean="0"/>
              <a:t> and DCI </a:t>
            </a:r>
            <a:r>
              <a:rPr lang="it-IT" baseline="0" dirty="0" err="1" smtClean="0"/>
              <a:t>services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backend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providing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domain </a:t>
            </a:r>
            <a:r>
              <a:rPr lang="it-IT" baseline="0" dirty="0" err="1" smtClean="0"/>
              <a:t>specific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interfaces</a:t>
            </a:r>
            <a:r>
              <a:rPr lang="it-IT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80471-5BAB-384F-9637-F79A87A3FF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6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The SG </a:t>
            </a:r>
            <a:r>
              <a:rPr lang="it-IT" dirty="0" err="1" smtClean="0"/>
              <a:t>manages</a:t>
            </a:r>
            <a:r>
              <a:rPr lang="it-IT" dirty="0" smtClean="0"/>
              <a:t> the design of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exp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execution</a:t>
            </a:r>
            <a:r>
              <a:rPr lang="it-IT" baseline="0" dirty="0" smtClean="0"/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Data on CIMA machine: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had</a:t>
            </a:r>
            <a:r>
              <a:rPr lang="it-IT" baseline="0" dirty="0" smtClean="0"/>
              <a:t> no time to tackle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issue</a:t>
            </a:r>
            <a:endParaRPr lang="it-IT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REPOSITORIES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Meteo on… </a:t>
            </a:r>
            <a:r>
              <a:rPr lang="it-IT" baseline="0" dirty="0" err="1" smtClean="0"/>
              <a:t>Hydro</a:t>
            </a:r>
            <a:r>
              <a:rPr lang="it-IT" baseline="0" dirty="0" smtClean="0"/>
              <a:t> on…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err="1" smtClean="0"/>
              <a:t>Results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80471-5BAB-384F-9637-F79A87A3FF0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3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64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806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50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3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9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20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382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624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409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804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46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6831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174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04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226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013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515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0796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680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820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917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078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271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9947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658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383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9256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83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820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4003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430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767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942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190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069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627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135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046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83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330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982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1544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3186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29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247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5036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305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2047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856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698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41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3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23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27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44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17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35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5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35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6B77-55F2-514F-8CE8-D387B08706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3694-F6D8-9F42-8563-65965D69E7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32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615" y="1839183"/>
            <a:ext cx="8600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The DRIHM project: </a:t>
            </a:r>
            <a:r>
              <a:rPr lang="en-US" sz="3800" dirty="0" smtClean="0">
                <a:solidFill>
                  <a:schemeClr val="bg1"/>
                </a:solidFill>
              </a:rPr>
              <a:t/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a </a:t>
            </a:r>
            <a:r>
              <a:rPr lang="en-US" sz="3800" dirty="0">
                <a:solidFill>
                  <a:schemeClr val="bg1"/>
                </a:solidFill>
              </a:rPr>
              <a:t>flexible approach to integrate </a:t>
            </a:r>
            <a:r>
              <a:rPr lang="en-US" sz="3800" dirty="0" smtClean="0">
                <a:solidFill>
                  <a:schemeClr val="bg1"/>
                </a:solidFill>
              </a:rPr>
              <a:t/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HPC</a:t>
            </a:r>
            <a:r>
              <a:rPr lang="en-US" sz="3800" dirty="0">
                <a:solidFill>
                  <a:schemeClr val="bg1"/>
                </a:solidFill>
              </a:rPr>
              <a:t>, </a:t>
            </a:r>
            <a:r>
              <a:rPr lang="en-US" sz="3800" dirty="0" smtClean="0">
                <a:solidFill>
                  <a:schemeClr val="bg1"/>
                </a:solidFill>
              </a:rPr>
              <a:t>Grid </a:t>
            </a:r>
            <a:r>
              <a:rPr lang="en-US" sz="3800" dirty="0">
                <a:solidFill>
                  <a:schemeClr val="bg1"/>
                </a:solidFill>
              </a:rPr>
              <a:t>and </a:t>
            </a:r>
            <a:r>
              <a:rPr lang="en-US" sz="3800" dirty="0" smtClean="0">
                <a:solidFill>
                  <a:schemeClr val="bg1"/>
                </a:solidFill>
              </a:rPr>
              <a:t>Cloud </a:t>
            </a:r>
            <a:r>
              <a:rPr lang="en-US" sz="3800" dirty="0">
                <a:solidFill>
                  <a:schemeClr val="bg1"/>
                </a:solidFill>
              </a:rPr>
              <a:t>resources </a:t>
            </a:r>
            <a:r>
              <a:rPr lang="en-US" sz="3800" dirty="0" smtClean="0">
                <a:solidFill>
                  <a:schemeClr val="bg1"/>
                </a:solidFill>
              </a:rPr>
              <a:t/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for Hydro-Meteorological </a:t>
            </a:r>
            <a:r>
              <a:rPr lang="en-US" sz="3800" dirty="0">
                <a:solidFill>
                  <a:schemeClr val="bg1"/>
                </a:solidFill>
              </a:rPr>
              <a:t>R</a:t>
            </a:r>
            <a:r>
              <a:rPr lang="en-US" sz="3800" dirty="0" smtClean="0">
                <a:solidFill>
                  <a:schemeClr val="bg1"/>
                </a:solidFill>
              </a:rPr>
              <a:t>esearch</a:t>
            </a:r>
            <a:endParaRPr lang="en-US"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b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2"/>
            <a:ext cx="9144000" cy="130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56576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u="sng" dirty="0">
                <a:solidFill>
                  <a:srgbClr val="FFFFFF"/>
                </a:solidFill>
                <a:latin typeface="Times New Roman"/>
                <a:cs typeface="Times New Roman"/>
              </a:rPr>
              <a:t>Daniele </a:t>
            </a:r>
            <a:r>
              <a:rPr lang="en-US" sz="1700" b="1" u="sng" dirty="0" err="1">
                <a:solidFill>
                  <a:srgbClr val="FFFFFF"/>
                </a:solidFill>
                <a:latin typeface="Times New Roman"/>
                <a:cs typeface="Times New Roman"/>
              </a:rPr>
              <a:t>D'Agostino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, Andrea Clematis,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Antonella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Galizia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, Alfonso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Quarati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Emanuele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Danovaro</a:t>
            </a:r>
            <a:r>
              <a:rPr lang="en-US" sz="1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Luca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Roverelli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, Gabriele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Zereik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, Dieter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Kranzlmüller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, Michael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Schiffers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, Nils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gentschen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Felde</a:t>
            </a:r>
            <a:r>
              <a:rPr lang="en-US" sz="1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Christian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Straube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1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Olivier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Caumont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Evelyne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 Richard, </a:t>
            </a:r>
            <a:r>
              <a:rPr lang="en-US" sz="1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Luis 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Garrote,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Quillon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Harpham</a:t>
            </a:r>
            <a:r>
              <a:rPr lang="en-US" sz="1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H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. R. A.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Jagers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1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/>
            </a:r>
            <a:br>
              <a:rPr lang="en-US" sz="1700" dirty="0" smtClean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US" sz="1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Vladimir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Dimitrijević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Ljiljana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Dekić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Elisabetta</a:t>
            </a:r>
            <a:r>
              <a:rPr lang="en-US" sz="1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Fiori</a:t>
            </a:r>
            <a:r>
              <a:rPr lang="en-US" sz="17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Fabio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Delogu</a:t>
            </a:r>
            <a:r>
              <a:rPr lang="en-US" sz="1700" dirty="0">
                <a:solidFill>
                  <a:srgbClr val="FFFFFF"/>
                </a:solidFill>
                <a:latin typeface="Times New Roman"/>
                <a:cs typeface="Times New Roman"/>
              </a:rPr>
              <a:t>, Antonio </a:t>
            </a:r>
            <a:r>
              <a:rPr lang="en-US" sz="1700" dirty="0" err="1">
                <a:solidFill>
                  <a:srgbClr val="FFFFFF"/>
                </a:solidFill>
                <a:latin typeface="Times New Roman"/>
                <a:cs typeface="Times New Roman"/>
              </a:rPr>
              <a:t>Parodi</a:t>
            </a:r>
            <a:r>
              <a:rPr lang="en-US" sz="17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sz="17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en-US" sz="2400" dirty="0"/>
          </a:p>
        </p:txBody>
      </p:sp>
      <p:pic>
        <p:nvPicPr>
          <p:cNvPr id="6" name="Immagine 4" descr="Logo Drih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3651"/>
          <a:stretch>
            <a:fillRect/>
          </a:stretch>
        </p:blipFill>
        <p:spPr bwMode="auto">
          <a:xfrm>
            <a:off x="3718686" y="0"/>
            <a:ext cx="1667560" cy="130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2" b="14714"/>
          <a:stretch/>
        </p:blipFill>
        <p:spPr bwMode="auto">
          <a:xfrm>
            <a:off x="440325" y="6049540"/>
            <a:ext cx="8436490" cy="62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7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3229" y="154388"/>
            <a:ext cx="802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Genoa 2014 case</a:t>
            </a:r>
            <a:endParaRPr lang="en-US" sz="32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52400" y="856740"/>
            <a:ext cx="8839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On October 9</a:t>
            </a:r>
            <a:r>
              <a:rPr lang="en-US" sz="2200" baseline="30000" dirty="0" smtClean="0">
                <a:solidFill>
                  <a:prstClr val="white"/>
                </a:solidFill>
                <a:latin typeface="Times New Roman"/>
                <a:cs typeface="Times New Roman"/>
              </a:rPr>
              <a:t>th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, 2014</a:t>
            </a: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, a new flash-flood event took place in Genoa 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city center</a:t>
            </a: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, affecting to a large extent the very same place of the event 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of 2011.</a:t>
            </a:r>
          </a:p>
          <a:p>
            <a:pPr algn="just"/>
            <a:endParaRPr lang="it-IT" sz="2200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The DRIHM e-Science environment allowed to run a fast post-event analysis</a:t>
            </a:r>
            <a:endParaRPr lang="en-US" sz="22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pic>
        <p:nvPicPr>
          <p:cNvPr id="8" name="Immagine 7" descr="domainPortalOK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1837" y="2388396"/>
            <a:ext cx="5101290" cy="433259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/>
          <a:srcRect t="1" b="771"/>
          <a:stretch/>
        </p:blipFill>
        <p:spPr>
          <a:xfrm>
            <a:off x="1062011" y="2434116"/>
            <a:ext cx="7004260" cy="42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3229" y="173990"/>
            <a:ext cx="8021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Introduction</a:t>
            </a:r>
            <a:endParaRPr lang="en-US" sz="32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65" y="871272"/>
            <a:ext cx="82254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Predicting weather and climate 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is still one </a:t>
            </a: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of the main challenges 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of </a:t>
            </a: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the 21st century with significant societal and 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economic </a:t>
            </a: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implications.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Flood and storm events are among the natural disasters that most impact human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Storms do not respect country boundaries: 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an </a:t>
            </a: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International cooperation is necessary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endParaRPr lang="en-US" sz="2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endParaRPr lang="en-US" sz="2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endParaRPr lang="en-US" sz="2200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endParaRPr lang="en-US" sz="2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endParaRPr lang="en-US" sz="22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761873" y="3207659"/>
            <a:ext cx="7798667" cy="3439634"/>
            <a:chOff x="761873" y="3207659"/>
            <a:chExt cx="7798667" cy="343963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73" y="3207659"/>
              <a:ext cx="5291745" cy="3439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6180197" y="3831765"/>
              <a:ext cx="238034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Satellite cloud liquid water composite </a:t>
              </a:r>
              <a:r>
                <a:rPr lang="en-US" dirty="0" smtClean="0">
                  <a:solidFill>
                    <a:schemeClr val="bg1"/>
                  </a:solidFill>
                </a:rPr>
                <a:t/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(</a:t>
              </a:r>
              <a:r>
                <a:rPr lang="en-US" dirty="0">
                  <a:solidFill>
                    <a:schemeClr val="bg1"/>
                  </a:solidFill>
                </a:rPr>
                <a:t>week ending 5/11/2011) clearly shows </a:t>
              </a:r>
              <a:r>
                <a:rPr lang="en-US" dirty="0" smtClean="0">
                  <a:solidFill>
                    <a:schemeClr val="bg1"/>
                  </a:solidFill>
                </a:rPr>
                <a:t> the </a:t>
              </a:r>
              <a:r>
                <a:rPr lang="en-US" dirty="0">
                  <a:solidFill>
                    <a:schemeClr val="bg1"/>
                  </a:solidFill>
                </a:rPr>
                <a:t>cyclone track from USA east coast to Mediterranean</a:t>
              </a: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846693" y="3092138"/>
            <a:ext cx="7817607" cy="3670675"/>
            <a:chOff x="1146881" y="3012089"/>
            <a:chExt cx="7817607" cy="367067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881" y="3012089"/>
              <a:ext cx="4534364" cy="367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831765"/>
              <a:ext cx="3168352" cy="66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8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3229" y="32468"/>
            <a:ext cx="8021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Hydro-Meteorological Scenario: 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DRIHM Experiment Suites</a:t>
            </a: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338388" y="1204913"/>
            <a:ext cx="5810250" cy="5505450"/>
            <a:chOff x="1111" y="663"/>
            <a:chExt cx="3660" cy="3468"/>
          </a:xfrm>
        </p:grpSpPr>
        <p:pic>
          <p:nvPicPr>
            <p:cNvPr id="11" name="Picture 5" descr="DRIHM Modelling Structure v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663"/>
              <a:ext cx="3660" cy="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2744" y="1026"/>
              <a:ext cx="227" cy="18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7200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53229" y="1493838"/>
            <a:ext cx="17153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altLang="en-US" sz="1600" b="1" dirty="0" smtClean="0">
                <a:solidFill>
                  <a:schemeClr val="bg1"/>
                </a:solidFill>
              </a:rPr>
              <a:t>Rainfall</a:t>
            </a:r>
            <a:endParaRPr lang="en-GB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53228" y="6095683"/>
            <a:ext cx="1152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altLang="en-US" sz="1600" b="1" dirty="0">
                <a:solidFill>
                  <a:schemeClr val="bg1"/>
                </a:solidFill>
              </a:rPr>
              <a:t>Impact</a:t>
            </a:r>
            <a:endParaRPr lang="en-GB" alt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53229" y="4904423"/>
            <a:ext cx="1376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altLang="en-US" sz="1600" b="1" dirty="0" smtClean="0">
                <a:solidFill>
                  <a:schemeClr val="bg1"/>
                </a:solidFill>
              </a:rPr>
              <a:t>Water Level</a:t>
            </a:r>
            <a:endParaRPr lang="en-GB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53229" y="3076258"/>
            <a:ext cx="1152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altLang="en-US" sz="1600" b="1" dirty="0" smtClean="0">
                <a:solidFill>
                  <a:schemeClr val="bg1"/>
                </a:solidFill>
              </a:rPr>
              <a:t>Discharge</a:t>
            </a:r>
            <a:endParaRPr lang="en-GB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245629"/>
            <a:ext cx="1604909" cy="106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s://encrypted-tbn3.gstatic.com/images?q=tbn:ANd9GcT1vIxcRUBhxpf4gHv-Cn6CzuqlghGPpfREksHqvwK0G8qThZMyB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04" y="1215149"/>
            <a:ext cx="1933858" cy="11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2222818" y="1185672"/>
            <a:ext cx="6307772" cy="5544000"/>
            <a:chOff x="2161858" y="1155192"/>
            <a:chExt cx="6307772" cy="5544000"/>
          </a:xfrm>
        </p:grpSpPr>
        <p:grpSp>
          <p:nvGrpSpPr>
            <p:cNvPr id="19" name="Gruppo 18"/>
            <p:cNvGrpSpPr/>
            <p:nvPr/>
          </p:nvGrpSpPr>
          <p:grpSpPr>
            <a:xfrm>
              <a:off x="2161858" y="1155192"/>
              <a:ext cx="6307772" cy="5544000"/>
              <a:chOff x="2253298" y="1216380"/>
              <a:chExt cx="6307772" cy="5419295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2355216" y="1216380"/>
                <a:ext cx="5832475" cy="5419295"/>
              </a:xfrm>
              <a:prstGeom prst="rect">
                <a:avLst/>
              </a:prstGeom>
              <a:solidFill>
                <a:schemeClr val="bg1">
                  <a:alpha val="74901"/>
                </a:schemeClr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0" tIns="0" rIns="7200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" name="Text Box 100"/>
              <p:cNvSpPr txBox="1">
                <a:spLocks noChangeArrowheads="1"/>
              </p:cNvSpPr>
              <p:nvPr/>
            </p:nvSpPr>
            <p:spPr bwMode="auto">
              <a:xfrm>
                <a:off x="3132138" y="5822950"/>
                <a:ext cx="1295400" cy="421195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72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r" eaLnBrk="1" hangingPunct="1"/>
                <a:endParaRPr lang="en-GB" altLang="en-US" sz="900" b="1" dirty="0">
                  <a:solidFill>
                    <a:srgbClr val="424E7B"/>
                  </a:solidFill>
                  <a:latin typeface="Arial Narrow" pitchFamily="34" charset="0"/>
                </a:endParaRPr>
              </a:p>
              <a:p>
                <a:pPr algn="ctr" eaLnBrk="1" hangingPunct="1"/>
                <a:r>
                  <a:rPr lang="en-GB" altLang="en-US" sz="1000" dirty="0">
                    <a:solidFill>
                      <a:srgbClr val="424E7B"/>
                    </a:solidFill>
                    <a:latin typeface="Verdana" pitchFamily="34" charset="0"/>
                  </a:rPr>
                  <a:t> </a:t>
                </a:r>
                <a:r>
                  <a:rPr lang="en-GB" altLang="en-US" sz="1000" dirty="0">
                    <a:latin typeface="Verdana" pitchFamily="34" charset="0"/>
                  </a:rPr>
                  <a:t>Property </a:t>
                </a:r>
                <a:r>
                  <a:rPr lang="en-GB" altLang="en-US" sz="1000" dirty="0" smtClean="0">
                    <a:latin typeface="Verdana" pitchFamily="34" charset="0"/>
                  </a:rPr>
                  <a:t>Damage</a:t>
                </a:r>
              </a:p>
              <a:p>
                <a:pPr algn="ctr" eaLnBrk="1" hangingPunct="1"/>
                <a:endParaRPr lang="en-GB" altLang="en-US" sz="900" dirty="0">
                  <a:latin typeface="Verdana" pitchFamily="34" charset="0"/>
                </a:endParaRPr>
              </a:p>
            </p:txBody>
          </p:sp>
          <p:grpSp>
            <p:nvGrpSpPr>
              <p:cNvPr id="22" name="Gruppo 181"/>
              <p:cNvGrpSpPr>
                <a:grpSpLocks/>
              </p:cNvGrpSpPr>
              <p:nvPr/>
            </p:nvGrpSpPr>
            <p:grpSpPr bwMode="auto">
              <a:xfrm>
                <a:off x="2466974" y="2855005"/>
                <a:ext cx="4223608" cy="421197"/>
                <a:chOff x="2466412" y="3071798"/>
                <a:chExt cx="4223928" cy="421197"/>
              </a:xfrm>
            </p:grpSpPr>
            <p:sp>
              <p:nvSpPr>
                <p:cNvPr id="3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071951" y="3071799"/>
                  <a:ext cx="1008112" cy="42119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7200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r" eaLnBrk="1" hangingPunct="1"/>
                  <a:endParaRPr lang="en-GB" altLang="en-US" sz="900" b="1" dirty="0">
                    <a:solidFill>
                      <a:srgbClr val="424E7B"/>
                    </a:solidFill>
                    <a:latin typeface="Arial Narrow" pitchFamily="34" charset="0"/>
                  </a:endParaRPr>
                </a:p>
                <a:p>
                  <a:pPr algn="ctr" eaLnBrk="1" hangingPunct="1"/>
                  <a:r>
                    <a:rPr lang="en-GB" altLang="en-US" sz="900" dirty="0">
                      <a:solidFill>
                        <a:srgbClr val="424E7B"/>
                      </a:solidFill>
                      <a:latin typeface="Verdana" pitchFamily="34" charset="0"/>
                    </a:rPr>
                    <a:t> </a:t>
                  </a:r>
                  <a:r>
                    <a:rPr lang="en-GB" altLang="en-US" sz="1000" dirty="0" err="1">
                      <a:latin typeface="Verdana" pitchFamily="34" charset="0"/>
                    </a:rPr>
                    <a:t>DRiFt</a:t>
                  </a:r>
                  <a:endParaRPr lang="en-GB" altLang="en-US" sz="900" dirty="0">
                    <a:latin typeface="Verdana" pitchFamily="34" charset="0"/>
                  </a:endParaRPr>
                </a:p>
                <a:p>
                  <a:pPr eaLnBrk="1" hangingPunct="1"/>
                  <a:endParaRPr lang="en-GB" altLang="en-US" sz="900" dirty="0">
                    <a:latin typeface="Verdana" pitchFamily="34" charset="0"/>
                  </a:endParaRPr>
                </a:p>
              </p:txBody>
            </p:sp>
            <p:sp>
              <p:nvSpPr>
                <p:cNvPr id="40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466412" y="3071800"/>
                  <a:ext cx="1080120" cy="42119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7200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r" eaLnBrk="1" hangingPunct="1"/>
                  <a:endParaRPr lang="en-GB" altLang="en-US" sz="900" b="1" dirty="0">
                    <a:solidFill>
                      <a:srgbClr val="424E7B"/>
                    </a:solidFill>
                    <a:latin typeface="Arial Narrow" pitchFamily="34" charset="0"/>
                  </a:endParaRPr>
                </a:p>
                <a:p>
                  <a:pPr algn="ctr" eaLnBrk="1" hangingPunct="1"/>
                  <a:r>
                    <a:rPr lang="en-GB" altLang="en-US" sz="900" dirty="0">
                      <a:solidFill>
                        <a:srgbClr val="424E7B"/>
                      </a:solidFill>
                      <a:latin typeface="Verdana" pitchFamily="34" charset="0"/>
                    </a:rPr>
                    <a:t> </a:t>
                  </a:r>
                  <a:r>
                    <a:rPr lang="en-GB" altLang="en-US" sz="1000" dirty="0">
                      <a:latin typeface="Verdana" pitchFamily="34" charset="0"/>
                    </a:rPr>
                    <a:t>HBV</a:t>
                  </a:r>
                  <a:endParaRPr lang="en-GB" altLang="en-US" sz="900" dirty="0">
                    <a:latin typeface="Verdana" pitchFamily="34" charset="0"/>
                  </a:endParaRPr>
                </a:p>
                <a:p>
                  <a:pPr eaLnBrk="1" hangingPunct="1"/>
                  <a:endParaRPr lang="en-GB" altLang="en-US" sz="900" dirty="0">
                    <a:latin typeface="Verdana" pitchFamily="34" charset="0"/>
                  </a:endParaRPr>
                </a:p>
              </p:txBody>
            </p:sp>
            <p:sp>
              <p:nvSpPr>
                <p:cNvPr id="41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5610220" y="3071798"/>
                  <a:ext cx="1080120" cy="42119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7200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r" eaLnBrk="1" hangingPunct="1"/>
                  <a:endParaRPr lang="en-GB" altLang="en-US" sz="900" b="1" dirty="0">
                    <a:solidFill>
                      <a:srgbClr val="424E7B"/>
                    </a:solidFill>
                    <a:latin typeface="Arial Narrow" pitchFamily="34" charset="0"/>
                  </a:endParaRPr>
                </a:p>
                <a:p>
                  <a:pPr algn="ctr" eaLnBrk="1" hangingPunct="1"/>
                  <a:r>
                    <a:rPr lang="en-GB" altLang="en-US" sz="900" dirty="0">
                      <a:solidFill>
                        <a:srgbClr val="424E7B"/>
                      </a:solidFill>
                      <a:latin typeface="Verdana" pitchFamily="34" charset="0"/>
                    </a:rPr>
                    <a:t> </a:t>
                  </a:r>
                  <a:r>
                    <a:rPr lang="en-GB" altLang="en-US" sz="1000" dirty="0">
                      <a:latin typeface="Verdana" pitchFamily="34" charset="0"/>
                    </a:rPr>
                    <a:t>RIBS</a:t>
                  </a:r>
                  <a:endParaRPr lang="en-GB" altLang="en-US" sz="900" dirty="0">
                    <a:latin typeface="Verdana" pitchFamily="34" charset="0"/>
                  </a:endParaRPr>
                </a:p>
                <a:p>
                  <a:pPr eaLnBrk="1" hangingPunct="1"/>
                  <a:endParaRPr lang="en-GB" altLang="en-US" sz="900" dirty="0">
                    <a:latin typeface="Verdana" pitchFamily="34" charset="0"/>
                  </a:endParaRPr>
                </a:p>
              </p:txBody>
            </p:sp>
          </p:grpSp>
          <p:sp>
            <p:nvSpPr>
              <p:cNvPr id="23" name="Text Box 115"/>
              <p:cNvSpPr txBox="1">
                <a:spLocks noChangeArrowheads="1"/>
              </p:cNvSpPr>
              <p:nvPr/>
            </p:nvSpPr>
            <p:spPr bwMode="auto">
              <a:xfrm>
                <a:off x="2413000" y="4222750"/>
                <a:ext cx="1008063" cy="13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72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altLang="en-US" sz="900">
                    <a:solidFill>
                      <a:srgbClr val="424E7B"/>
                    </a:solidFill>
                    <a:latin typeface="Verdana" pitchFamily="34" charset="0"/>
                  </a:rPr>
                  <a:t> </a:t>
                </a:r>
                <a:r>
                  <a:rPr lang="en-GB" altLang="en-US" sz="900" b="1">
                    <a:solidFill>
                      <a:schemeClr val="bg1"/>
                    </a:solidFill>
                    <a:latin typeface="Verdana" pitchFamily="34" charset="0"/>
                  </a:rPr>
                  <a:t>Deterministic</a:t>
                </a:r>
              </a:p>
            </p:txBody>
          </p:sp>
          <p:sp>
            <p:nvSpPr>
              <p:cNvPr id="24" name="Text Box 116"/>
              <p:cNvSpPr txBox="1">
                <a:spLocks noChangeArrowheads="1"/>
              </p:cNvSpPr>
              <p:nvPr/>
            </p:nvSpPr>
            <p:spPr bwMode="auto">
              <a:xfrm>
                <a:off x="4933950" y="4222750"/>
                <a:ext cx="1008063" cy="13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72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altLang="en-US" sz="900" b="1" dirty="0">
                    <a:solidFill>
                      <a:schemeClr val="bg1"/>
                    </a:solidFill>
                    <a:latin typeface="Verdana" pitchFamily="34" charset="0"/>
                  </a:rPr>
                  <a:t>Ensemble</a:t>
                </a:r>
              </a:p>
            </p:txBody>
          </p:sp>
          <p:grpSp>
            <p:nvGrpSpPr>
              <p:cNvPr id="25" name="Gruppo 92"/>
              <p:cNvGrpSpPr>
                <a:grpSpLocks/>
              </p:cNvGrpSpPr>
              <p:nvPr/>
            </p:nvGrpSpPr>
            <p:grpSpPr bwMode="auto">
              <a:xfrm>
                <a:off x="2253298" y="1356337"/>
                <a:ext cx="5261923" cy="422398"/>
                <a:chOff x="2252501" y="1067654"/>
                <a:chExt cx="5263399" cy="422952"/>
              </a:xfrm>
            </p:grpSpPr>
            <p:sp>
              <p:nvSpPr>
                <p:cNvPr id="3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4423770" y="1068859"/>
                  <a:ext cx="1007293" cy="42174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7200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r" eaLnBrk="1" hangingPunct="1"/>
                  <a:endParaRPr lang="en-GB" altLang="en-US" sz="900" b="1" dirty="0">
                    <a:solidFill>
                      <a:srgbClr val="424E7B"/>
                    </a:solidFill>
                    <a:latin typeface="Arial Narrow" pitchFamily="34" charset="0"/>
                  </a:endParaRPr>
                </a:p>
                <a:p>
                  <a:pPr algn="ctr" eaLnBrk="1" hangingPunct="1"/>
                  <a:r>
                    <a:rPr lang="en-GB" altLang="en-US" sz="1000" dirty="0" err="1">
                      <a:latin typeface="Verdana" pitchFamily="34" charset="0"/>
                    </a:rPr>
                    <a:t>RainFARM</a:t>
                  </a:r>
                  <a:endParaRPr lang="en-GB" altLang="en-US" sz="900" dirty="0">
                    <a:latin typeface="Verdana" pitchFamily="34" charset="0"/>
                  </a:endParaRPr>
                </a:p>
                <a:p>
                  <a:pPr eaLnBrk="1" hangingPunct="1"/>
                  <a:endParaRPr lang="en-GB" altLang="en-US" sz="900" dirty="0">
                    <a:latin typeface="Verdana" pitchFamily="34" charset="0"/>
                  </a:endParaRPr>
                </a:p>
              </p:txBody>
            </p:sp>
            <p:sp>
              <p:nvSpPr>
                <p:cNvPr id="3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374139" y="1068859"/>
                  <a:ext cx="1008112" cy="42174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7200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r" eaLnBrk="1" hangingPunct="1"/>
                  <a:endParaRPr lang="en-GB" altLang="en-US" sz="900" b="1" dirty="0">
                    <a:solidFill>
                      <a:srgbClr val="424E7B"/>
                    </a:solidFill>
                    <a:latin typeface="Arial Narrow" pitchFamily="34" charset="0"/>
                  </a:endParaRPr>
                </a:p>
                <a:p>
                  <a:pPr algn="ctr" eaLnBrk="1" hangingPunct="1"/>
                  <a:r>
                    <a:rPr lang="en-GB" altLang="en-US" sz="1000" dirty="0">
                      <a:latin typeface="Verdana" pitchFamily="34" charset="0"/>
                    </a:rPr>
                    <a:t>WRF-ARW</a:t>
                  </a:r>
                  <a:endParaRPr lang="en-GB" altLang="en-US" sz="900" dirty="0">
                    <a:latin typeface="Verdana" pitchFamily="34" charset="0"/>
                  </a:endParaRPr>
                </a:p>
                <a:p>
                  <a:pPr eaLnBrk="1" hangingPunct="1"/>
                  <a:endParaRPr lang="en-GB" altLang="en-US" sz="900" dirty="0">
                    <a:latin typeface="Verdana" pitchFamily="34" charset="0"/>
                  </a:endParaRPr>
                </a:p>
              </p:txBody>
            </p:sp>
            <p:sp>
              <p:nvSpPr>
                <p:cNvPr id="36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507788" y="1068859"/>
                  <a:ext cx="1008112" cy="42174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7200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r" eaLnBrk="1" hangingPunct="1"/>
                  <a:endParaRPr lang="en-GB" altLang="en-US" sz="900" b="1" dirty="0">
                    <a:solidFill>
                      <a:srgbClr val="424E7B"/>
                    </a:solidFill>
                    <a:latin typeface="Arial Narrow" pitchFamily="34" charset="0"/>
                  </a:endParaRPr>
                </a:p>
                <a:p>
                  <a:pPr algn="ctr" eaLnBrk="1" hangingPunct="1"/>
                  <a:r>
                    <a:rPr lang="en-GB" altLang="en-US" sz="900" dirty="0">
                      <a:solidFill>
                        <a:srgbClr val="424E7B"/>
                      </a:solidFill>
                      <a:latin typeface="Verdana" pitchFamily="34" charset="0"/>
                    </a:rPr>
                    <a:t> </a:t>
                  </a:r>
                  <a:r>
                    <a:rPr lang="en-GB" altLang="en-US" sz="1000" dirty="0">
                      <a:latin typeface="Verdana" pitchFamily="34" charset="0"/>
                    </a:rPr>
                    <a:t>AROME</a:t>
                  </a:r>
                  <a:endParaRPr lang="en-GB" altLang="en-US" sz="900" dirty="0">
                    <a:latin typeface="Verdana" pitchFamily="34" charset="0"/>
                  </a:endParaRPr>
                </a:p>
                <a:p>
                  <a:pPr eaLnBrk="1" hangingPunct="1"/>
                  <a:endParaRPr lang="en-GB" altLang="en-US" sz="900" dirty="0">
                    <a:latin typeface="Verdana" pitchFamily="34" charset="0"/>
                  </a:endParaRPr>
                </a:p>
              </p:txBody>
            </p:sp>
            <p:sp>
              <p:nvSpPr>
                <p:cNvPr id="3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5458158" y="1068859"/>
                  <a:ext cx="1007690" cy="42174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7200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r" eaLnBrk="1" hangingPunct="1"/>
                  <a:endParaRPr lang="en-GB" altLang="en-US" sz="900" b="1" dirty="0">
                    <a:solidFill>
                      <a:srgbClr val="424E7B"/>
                    </a:solidFill>
                    <a:latin typeface="Arial Narrow" pitchFamily="34" charset="0"/>
                  </a:endParaRPr>
                </a:p>
                <a:p>
                  <a:pPr algn="ctr" eaLnBrk="1" hangingPunct="1"/>
                  <a:r>
                    <a:rPr lang="en-GB" altLang="en-US" sz="900" dirty="0">
                      <a:solidFill>
                        <a:srgbClr val="424E7B"/>
                      </a:solidFill>
                      <a:latin typeface="Verdana" pitchFamily="34" charset="0"/>
                    </a:rPr>
                    <a:t> </a:t>
                  </a:r>
                  <a:r>
                    <a:rPr lang="en-GB" altLang="en-US" sz="1000" dirty="0" err="1">
                      <a:latin typeface="Verdana" pitchFamily="34" charset="0"/>
                    </a:rPr>
                    <a:t>Meso</a:t>
                  </a:r>
                  <a:r>
                    <a:rPr lang="en-GB" altLang="en-US" sz="1000" dirty="0">
                      <a:latin typeface="Verdana" pitchFamily="34" charset="0"/>
                    </a:rPr>
                    <a:t>-NH</a:t>
                  </a:r>
                  <a:endParaRPr lang="en-GB" altLang="en-US" sz="900" dirty="0">
                    <a:latin typeface="Verdana" pitchFamily="34" charset="0"/>
                  </a:endParaRPr>
                </a:p>
                <a:p>
                  <a:pPr eaLnBrk="1" hangingPunct="1"/>
                  <a:endParaRPr lang="en-GB" altLang="en-US" sz="900" dirty="0">
                    <a:latin typeface="Verdana" pitchFamily="34" charset="0"/>
                  </a:endParaRPr>
                </a:p>
              </p:txBody>
            </p:sp>
            <p:sp>
              <p:nvSpPr>
                <p:cNvPr id="3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252501" y="1067654"/>
                  <a:ext cx="1080119" cy="41931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7200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r" eaLnBrk="1" hangingPunct="1"/>
                  <a:endParaRPr lang="en-GB" altLang="en-US" sz="900" b="1" dirty="0">
                    <a:solidFill>
                      <a:srgbClr val="424E7B"/>
                    </a:solidFill>
                    <a:latin typeface="Arial Narrow" pitchFamily="34" charset="0"/>
                  </a:endParaRPr>
                </a:p>
                <a:p>
                  <a:pPr algn="ctr" eaLnBrk="1" hangingPunct="1"/>
                  <a:r>
                    <a:rPr lang="en-GB" altLang="en-US" sz="1000" dirty="0">
                      <a:solidFill>
                        <a:srgbClr val="424E7B"/>
                      </a:solidFill>
                      <a:latin typeface="Verdana" pitchFamily="34" charset="0"/>
                    </a:rPr>
                    <a:t> </a:t>
                  </a:r>
                  <a:r>
                    <a:rPr lang="en-GB" altLang="en-US" sz="1000" dirty="0" smtClean="0">
                      <a:latin typeface="Verdana" pitchFamily="34" charset="0"/>
                    </a:rPr>
                    <a:t>WRF-NMM</a:t>
                  </a:r>
                </a:p>
                <a:p>
                  <a:pPr eaLnBrk="1" hangingPunct="1"/>
                  <a:endParaRPr lang="en-GB" altLang="en-US" sz="900" dirty="0">
                    <a:latin typeface="Verdana" pitchFamily="34" charset="0"/>
                  </a:endParaRPr>
                </a:p>
              </p:txBody>
            </p:sp>
          </p:grpSp>
          <p:sp>
            <p:nvSpPr>
              <p:cNvPr id="26" name="Text Box 112"/>
              <p:cNvSpPr txBox="1">
                <a:spLocks noChangeArrowheads="1"/>
              </p:cNvSpPr>
              <p:nvPr/>
            </p:nvSpPr>
            <p:spPr bwMode="auto">
              <a:xfrm>
                <a:off x="7553008" y="1356336"/>
                <a:ext cx="1008062" cy="421195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1"/>
                  </a:gs>
                </a:gsLst>
                <a:lin ang="54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72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endParaRPr lang="en-GB" altLang="en-US" sz="400" dirty="0">
                  <a:latin typeface="Verdana" pitchFamily="34" charset="0"/>
                </a:endParaRPr>
              </a:p>
              <a:p>
                <a:pPr algn="ctr" eaLnBrk="1" hangingPunct="1"/>
                <a:r>
                  <a:rPr lang="en-GB" altLang="en-US" sz="1000" dirty="0" err="1">
                    <a:latin typeface="Verdana" pitchFamily="34" charset="0"/>
                  </a:rPr>
                  <a:t>Raingauge</a:t>
                </a:r>
                <a:r>
                  <a:rPr lang="en-GB" altLang="en-US" sz="1000" dirty="0">
                    <a:latin typeface="Verdana" pitchFamily="34" charset="0"/>
                  </a:rPr>
                  <a:t> </a:t>
                </a:r>
              </a:p>
              <a:p>
                <a:pPr algn="ctr" eaLnBrk="1" hangingPunct="1"/>
                <a:r>
                  <a:rPr lang="en-GB" altLang="en-US" sz="1000" dirty="0" smtClean="0">
                    <a:latin typeface="Verdana" pitchFamily="34" charset="0"/>
                  </a:rPr>
                  <a:t>Observations</a:t>
                </a:r>
              </a:p>
              <a:p>
                <a:pPr algn="ctr" eaLnBrk="1" hangingPunct="1"/>
                <a:endParaRPr lang="en-GB" altLang="en-US" sz="400" dirty="0">
                  <a:solidFill>
                    <a:srgbClr val="424E7B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Text Box 98"/>
              <p:cNvSpPr txBox="1">
                <a:spLocks noChangeArrowheads="1"/>
              </p:cNvSpPr>
              <p:nvPr/>
            </p:nvSpPr>
            <p:spPr bwMode="auto">
              <a:xfrm>
                <a:off x="4587240" y="4724400"/>
                <a:ext cx="1053783" cy="421195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 lIns="0" tIns="0" rIns="72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r" eaLnBrk="1" hangingPunct="1"/>
                <a:endParaRPr lang="en-GB" altLang="en-US" sz="900" b="1" dirty="0">
                  <a:solidFill>
                    <a:srgbClr val="424E7B"/>
                  </a:solidFill>
                  <a:latin typeface="Arial Narrow" pitchFamily="34" charset="0"/>
                </a:endParaRPr>
              </a:p>
              <a:p>
                <a:pPr algn="ctr" eaLnBrk="1" hangingPunct="1"/>
                <a:r>
                  <a:rPr lang="en-GB" altLang="en-US" sz="900" dirty="0">
                    <a:solidFill>
                      <a:srgbClr val="424E7B"/>
                    </a:solidFill>
                    <a:latin typeface="Verdana" pitchFamily="34" charset="0"/>
                  </a:rPr>
                  <a:t> </a:t>
                </a:r>
                <a:r>
                  <a:rPr lang="en-GB" altLang="en-US" sz="1000" dirty="0" smtClean="0">
                    <a:latin typeface="Verdana" pitchFamily="34" charset="0"/>
                  </a:rPr>
                  <a:t>TELEMAC-2D</a:t>
                </a:r>
              </a:p>
              <a:p>
                <a:pPr algn="ctr" eaLnBrk="1" hangingPunct="1"/>
                <a:endParaRPr lang="en-GB" altLang="en-US" sz="900" dirty="0">
                  <a:latin typeface="Verdana" pitchFamily="34" charset="0"/>
                </a:endParaRPr>
              </a:p>
            </p:txBody>
          </p:sp>
          <p:sp>
            <p:nvSpPr>
              <p:cNvPr id="28" name="Text Box 98"/>
              <p:cNvSpPr txBox="1">
                <a:spLocks noChangeArrowheads="1"/>
              </p:cNvSpPr>
              <p:nvPr/>
            </p:nvSpPr>
            <p:spPr bwMode="auto">
              <a:xfrm>
                <a:off x="2540635" y="4724400"/>
                <a:ext cx="863600" cy="421195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72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r" eaLnBrk="1" hangingPunct="1"/>
                <a:endParaRPr lang="en-GB" altLang="en-US" sz="900" b="1" dirty="0">
                  <a:solidFill>
                    <a:srgbClr val="424E7B"/>
                  </a:solidFill>
                  <a:latin typeface="Arial Narrow" pitchFamily="34" charset="0"/>
                </a:endParaRPr>
              </a:p>
              <a:p>
                <a:pPr algn="ctr" eaLnBrk="1" hangingPunct="1"/>
                <a:r>
                  <a:rPr lang="en-GB" altLang="en-US" sz="1000" dirty="0" smtClean="0">
                    <a:latin typeface="Verdana" pitchFamily="34" charset="0"/>
                  </a:rPr>
                  <a:t>MASCARET</a:t>
                </a:r>
              </a:p>
              <a:p>
                <a:pPr algn="ctr" eaLnBrk="1" hangingPunct="1"/>
                <a:endParaRPr lang="en-GB" altLang="en-US" sz="900" dirty="0">
                  <a:latin typeface="Verdana" pitchFamily="34" charset="0"/>
                </a:endParaRPr>
              </a:p>
            </p:txBody>
          </p:sp>
          <p:sp>
            <p:nvSpPr>
              <p:cNvPr id="29" name="Text Box 68"/>
              <p:cNvSpPr txBox="1">
                <a:spLocks noChangeArrowheads="1"/>
              </p:cNvSpPr>
              <p:nvPr/>
            </p:nvSpPr>
            <p:spPr bwMode="auto">
              <a:xfrm>
                <a:off x="5686743" y="4724400"/>
                <a:ext cx="936625" cy="421195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72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r" eaLnBrk="1" hangingPunct="1"/>
                <a:endParaRPr lang="en-GB" altLang="en-US" sz="900" b="1" dirty="0">
                  <a:solidFill>
                    <a:srgbClr val="424E7B"/>
                  </a:solidFill>
                  <a:latin typeface="Arial Narrow" pitchFamily="34" charset="0"/>
                </a:endParaRPr>
              </a:p>
              <a:p>
                <a:pPr algn="ctr" eaLnBrk="1" hangingPunct="1"/>
                <a:r>
                  <a:rPr lang="en-GB" altLang="en-US" sz="1000" dirty="0">
                    <a:solidFill>
                      <a:srgbClr val="424E7B"/>
                    </a:solidFill>
                    <a:latin typeface="Verdana" pitchFamily="34" charset="0"/>
                  </a:rPr>
                  <a:t> </a:t>
                </a:r>
                <a:r>
                  <a:rPr lang="en-GB" altLang="en-US" sz="1000" dirty="0">
                    <a:latin typeface="Verdana" pitchFamily="34" charset="0"/>
                  </a:rPr>
                  <a:t>HYPROM </a:t>
                </a:r>
                <a:r>
                  <a:rPr lang="en-GB" altLang="en-US" sz="1000" dirty="0" smtClean="0">
                    <a:latin typeface="Verdana" pitchFamily="34" charset="0"/>
                  </a:rPr>
                  <a:t>1D</a:t>
                </a:r>
              </a:p>
              <a:p>
                <a:pPr algn="ctr" eaLnBrk="1" hangingPunct="1"/>
                <a:endParaRPr lang="en-GB" altLang="en-US" sz="900" dirty="0">
                  <a:latin typeface="Verdana" pitchFamily="34" charset="0"/>
                </a:endParaRPr>
              </a:p>
            </p:txBody>
          </p:sp>
          <p:sp>
            <p:nvSpPr>
              <p:cNvPr id="30" name="Text Box 90"/>
              <p:cNvSpPr txBox="1">
                <a:spLocks noChangeArrowheads="1"/>
              </p:cNvSpPr>
              <p:nvPr/>
            </p:nvSpPr>
            <p:spPr bwMode="auto">
              <a:xfrm>
                <a:off x="6679565" y="4724400"/>
                <a:ext cx="1008063" cy="421195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72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r" eaLnBrk="1" hangingPunct="1"/>
                <a:endParaRPr lang="en-GB" altLang="en-US" sz="900" b="1" dirty="0">
                  <a:solidFill>
                    <a:srgbClr val="424E7B"/>
                  </a:solidFill>
                  <a:latin typeface="Arial Narrow" pitchFamily="34" charset="0"/>
                </a:endParaRPr>
              </a:p>
              <a:p>
                <a:pPr algn="ctr" eaLnBrk="1" hangingPunct="1"/>
                <a:r>
                  <a:rPr lang="en-GB" altLang="en-US" sz="1000" dirty="0">
                    <a:solidFill>
                      <a:srgbClr val="424E7B"/>
                    </a:solidFill>
                    <a:latin typeface="Verdana" pitchFamily="34" charset="0"/>
                  </a:rPr>
                  <a:t> </a:t>
                </a:r>
                <a:r>
                  <a:rPr lang="en-GB" altLang="en-US" sz="1000" dirty="0" smtClean="0">
                    <a:latin typeface="Verdana" pitchFamily="34" charset="0"/>
                  </a:rPr>
                  <a:t>SOBEK-FLOW</a:t>
                </a:r>
              </a:p>
              <a:p>
                <a:pPr algn="ctr" eaLnBrk="1" hangingPunct="1"/>
                <a:endParaRPr lang="en-GB" altLang="en-US" sz="900" dirty="0">
                  <a:latin typeface="Verdana" pitchFamily="34" charset="0"/>
                </a:endParaRPr>
              </a:p>
            </p:txBody>
          </p:sp>
          <p:sp>
            <p:nvSpPr>
              <p:cNvPr id="31" name="Text Box 91"/>
              <p:cNvSpPr txBox="1">
                <a:spLocks noChangeArrowheads="1"/>
              </p:cNvSpPr>
              <p:nvPr/>
            </p:nvSpPr>
            <p:spPr bwMode="auto">
              <a:xfrm>
                <a:off x="3462020" y="4724400"/>
                <a:ext cx="1079500" cy="421195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 lIns="0" tIns="0" rIns="72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r" eaLnBrk="1" hangingPunct="1"/>
                <a:endParaRPr lang="en-GB" altLang="en-US" sz="900" b="1" dirty="0">
                  <a:solidFill>
                    <a:srgbClr val="424E7B"/>
                  </a:solidFill>
                  <a:latin typeface="Arial Narrow" pitchFamily="34" charset="0"/>
                </a:endParaRPr>
              </a:p>
              <a:p>
                <a:pPr algn="ctr" eaLnBrk="1" hangingPunct="1"/>
                <a:r>
                  <a:rPr lang="en-GB" altLang="en-US" sz="900" dirty="0">
                    <a:latin typeface="Verdana" pitchFamily="34" charset="0"/>
                  </a:rPr>
                  <a:t> </a:t>
                </a:r>
                <a:r>
                  <a:rPr lang="en-GB" altLang="en-US" sz="1000" dirty="0" smtClean="0">
                    <a:latin typeface="Verdana" pitchFamily="34" charset="0"/>
                  </a:rPr>
                  <a:t>Delft3D-FLOW</a:t>
                </a:r>
              </a:p>
              <a:p>
                <a:pPr algn="ctr" eaLnBrk="1" hangingPunct="1"/>
                <a:endParaRPr lang="en-GB" altLang="en-US" sz="900" dirty="0">
                  <a:solidFill>
                    <a:srgbClr val="424E7B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Text Box 98"/>
              <p:cNvSpPr txBox="1">
                <a:spLocks noChangeArrowheads="1"/>
              </p:cNvSpPr>
              <p:nvPr/>
            </p:nvSpPr>
            <p:spPr bwMode="auto">
              <a:xfrm>
                <a:off x="2555875" y="5229225"/>
                <a:ext cx="863600" cy="421195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7200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r" eaLnBrk="1" hangingPunct="1"/>
                <a:endParaRPr lang="en-GB" altLang="en-US" sz="900" b="1" dirty="0">
                  <a:solidFill>
                    <a:srgbClr val="424E7B"/>
                  </a:solidFill>
                  <a:latin typeface="Arial Narrow" pitchFamily="34" charset="0"/>
                </a:endParaRPr>
              </a:p>
              <a:p>
                <a:pPr algn="ctr" eaLnBrk="1" hangingPunct="1"/>
                <a:r>
                  <a:rPr lang="en-GB" altLang="en-US" sz="1000" dirty="0" smtClean="0">
                    <a:latin typeface="Verdana" pitchFamily="34" charset="0"/>
                  </a:rPr>
                  <a:t>RFSM</a:t>
                </a:r>
              </a:p>
              <a:p>
                <a:pPr algn="ctr" eaLnBrk="1" hangingPunct="1"/>
                <a:endParaRPr lang="en-GB" altLang="en-US" sz="900" dirty="0">
                  <a:latin typeface="Verdana" pitchFamily="34" charset="0"/>
                </a:endParaRPr>
              </a:p>
            </p:txBody>
          </p:sp>
          <p:cxnSp>
            <p:nvCxnSpPr>
              <p:cNvPr id="33" name="Connettore 1 32"/>
              <p:cNvCxnSpPr>
                <a:stCxn id="28" idx="2"/>
                <a:endCxn id="32" idx="0"/>
              </p:cNvCxnSpPr>
              <p:nvPr/>
            </p:nvCxnSpPr>
            <p:spPr>
              <a:xfrm>
                <a:off x="2972435" y="5145594"/>
                <a:ext cx="15240" cy="83631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 Box 112"/>
            <p:cNvSpPr txBox="1">
              <a:spLocks noChangeArrowheads="1"/>
            </p:cNvSpPr>
            <p:nvPr/>
          </p:nvSpPr>
          <p:spPr bwMode="auto">
            <a:xfrm>
              <a:off x="7017704" y="2823830"/>
              <a:ext cx="1008062" cy="430887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7200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GB" altLang="en-US" sz="400" dirty="0">
                <a:latin typeface="Verdana" pitchFamily="34" charset="0"/>
              </a:endParaRPr>
            </a:p>
            <a:p>
              <a:pPr algn="ctr" eaLnBrk="1" hangingPunct="1"/>
              <a:r>
                <a:rPr lang="en-GB" altLang="en-US" sz="1000" dirty="0" err="1" smtClean="0">
                  <a:latin typeface="Verdana" pitchFamily="34" charset="0"/>
                </a:rPr>
                <a:t>Streamflow</a:t>
              </a:r>
              <a:endParaRPr lang="en-GB" altLang="en-US" sz="1000" dirty="0">
                <a:latin typeface="Verdana" pitchFamily="34" charset="0"/>
              </a:endParaRPr>
            </a:p>
            <a:p>
              <a:pPr algn="ctr" eaLnBrk="1" hangingPunct="1"/>
              <a:r>
                <a:rPr lang="en-GB" altLang="en-US" sz="1000" dirty="0" smtClean="0">
                  <a:latin typeface="Verdana" pitchFamily="34" charset="0"/>
                </a:rPr>
                <a:t>Observations</a:t>
              </a:r>
            </a:p>
            <a:p>
              <a:pPr algn="ctr" eaLnBrk="1" hangingPunct="1"/>
              <a:endParaRPr lang="en-GB" altLang="en-US" sz="400" dirty="0">
                <a:solidFill>
                  <a:srgbClr val="424E7B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1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3229" y="200108"/>
            <a:ext cx="8021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Requirement Analysis</a:t>
            </a:r>
            <a:endParaRPr lang="en-US" sz="32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020" y="1484180"/>
            <a:ext cx="77311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An experiment is implemented as a workflow of HM models. </a:t>
            </a:r>
            <a:b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</a:b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Our analysis identified the need for improvement in their integration at the following levels:</a:t>
            </a:r>
          </a:p>
          <a:p>
            <a:endParaRPr lang="en-US" sz="2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Model Interfaces</a:t>
            </a:r>
          </a:p>
          <a:p>
            <a:endParaRPr lang="en-US" sz="2200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User Interfaces</a:t>
            </a:r>
          </a:p>
          <a:p>
            <a:pPr marL="342900" indent="-342900">
              <a:buFont typeface="Arial"/>
              <a:buChar char="•"/>
            </a:pPr>
            <a:endParaRPr lang="it-IT" sz="2200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Computing Infrastructures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Models have different </a:t>
            </a:r>
            <a:b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</a:b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computational requirements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Probabilistic forecasts (ensemble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)</a:t>
            </a:r>
            <a:endParaRPr lang="en-US" sz="2200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5547360" y="2834640"/>
            <a:ext cx="3382050" cy="2697480"/>
            <a:chOff x="5547360" y="2788920"/>
            <a:chExt cx="3382050" cy="2697480"/>
          </a:xfrm>
        </p:grpSpPr>
        <p:sp>
          <p:nvSpPr>
            <p:cNvPr id="2" name="Rettangolo 1"/>
            <p:cNvSpPr/>
            <p:nvPr/>
          </p:nvSpPr>
          <p:spPr>
            <a:xfrm>
              <a:off x="5547360" y="2788920"/>
              <a:ext cx="106680" cy="26974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5650948" y="3853292"/>
              <a:ext cx="327846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Vertical Integration</a:t>
              </a:r>
            </a:p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 a seamless environment</a:t>
              </a:r>
              <a:endPara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3229" y="139148"/>
            <a:ext cx="8021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Model Interfaces</a:t>
            </a:r>
            <a:endParaRPr lang="en-US" sz="32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942148" y="1052513"/>
            <a:ext cx="5810250" cy="5505450"/>
            <a:chOff x="1111" y="663"/>
            <a:chExt cx="3660" cy="3468"/>
          </a:xfrm>
        </p:grpSpPr>
        <p:pic>
          <p:nvPicPr>
            <p:cNvPr id="10" name="Picture 5" descr="DRIHM Modelling Structure v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663"/>
              <a:ext cx="3660" cy="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2744" y="1026"/>
              <a:ext cx="227" cy="18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72000" bIns="0" anchor="ctr">
              <a:spAutoFit/>
            </a:bodyPr>
            <a:lstStyle/>
            <a:p>
              <a:pPr>
                <a:defRPr/>
              </a:pPr>
              <a:endParaRPr lang="it-IT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906905" y="1067753"/>
            <a:ext cx="5832475" cy="5472112"/>
          </a:xfrm>
          <a:prstGeom prst="rect">
            <a:avLst/>
          </a:prstGeom>
          <a:solidFill>
            <a:schemeClr val="bg1">
              <a:alpha val="74901"/>
            </a:schemeClr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tIns="0" rIns="72000" bIns="0" anchor="ctr">
            <a:spAutoFit/>
          </a:bodyPr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057073" y="2925763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/>
          <a:p>
            <a:pPr>
              <a:defRPr/>
            </a:pPr>
            <a:r>
              <a:rPr lang="en-GB" sz="9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Probability</a:t>
            </a: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4536123" y="2924175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/>
          <a:p>
            <a:pPr>
              <a:defRPr/>
            </a:pPr>
            <a:r>
              <a:rPr lang="en-GB" sz="9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Ensemble</a:t>
            </a:r>
          </a:p>
        </p:txBody>
      </p:sp>
      <p:sp>
        <p:nvSpPr>
          <p:cNvPr id="16" name="Text Box 99"/>
          <p:cNvSpPr txBox="1">
            <a:spLocks noChangeArrowheads="1"/>
          </p:cNvSpPr>
          <p:nvPr/>
        </p:nvSpPr>
        <p:spPr bwMode="auto">
          <a:xfrm>
            <a:off x="2016760" y="5302250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/>
          <a:p>
            <a:pPr>
              <a:defRPr/>
            </a:pPr>
            <a:r>
              <a:rPr lang="en-GB" sz="900">
                <a:solidFill>
                  <a:srgbClr val="424E7B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9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Deterministic</a:t>
            </a:r>
          </a:p>
        </p:txBody>
      </p:sp>
      <p:sp>
        <p:nvSpPr>
          <p:cNvPr id="17" name="Text Box 115"/>
          <p:cNvSpPr txBox="1">
            <a:spLocks noChangeArrowheads="1"/>
          </p:cNvSpPr>
          <p:nvPr/>
        </p:nvSpPr>
        <p:spPr bwMode="auto">
          <a:xfrm>
            <a:off x="2016760" y="4078288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/>
          <a:p>
            <a:pPr>
              <a:defRPr/>
            </a:pPr>
            <a:r>
              <a:rPr lang="en-GB" sz="900">
                <a:solidFill>
                  <a:srgbClr val="424E7B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9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Deterministic</a:t>
            </a:r>
          </a:p>
        </p:txBody>
      </p:sp>
      <p:grpSp>
        <p:nvGrpSpPr>
          <p:cNvPr id="18" name="Group 144"/>
          <p:cNvGrpSpPr>
            <a:grpSpLocks/>
          </p:cNvGrpSpPr>
          <p:nvPr/>
        </p:nvGrpSpPr>
        <p:grpSpPr bwMode="auto">
          <a:xfrm>
            <a:off x="4175760" y="1125538"/>
            <a:ext cx="1295400" cy="1008062"/>
            <a:chOff x="3061" y="3067"/>
            <a:chExt cx="1089" cy="907"/>
          </a:xfrm>
        </p:grpSpPr>
        <p:sp>
          <p:nvSpPr>
            <p:cNvPr id="19" name="Rectangle 145"/>
            <p:cNvSpPr>
              <a:spLocks noChangeArrowheads="1"/>
            </p:cNvSpPr>
            <p:nvPr/>
          </p:nvSpPr>
          <p:spPr bwMode="auto">
            <a:xfrm>
              <a:off x="3061" y="3067"/>
              <a:ext cx="1089" cy="907"/>
            </a:xfrm>
            <a:prstGeom prst="rect">
              <a:avLst/>
            </a:prstGeom>
            <a:gradFill rotWithShape="1">
              <a:gsLst>
                <a:gs pos="0">
                  <a:srgbClr val="745C8C"/>
                </a:gs>
                <a:gs pos="100000">
                  <a:srgbClr val="C9C0D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Text Box 146"/>
            <p:cNvSpPr txBox="1">
              <a:spLocks noChangeArrowheads="1"/>
            </p:cNvSpPr>
            <p:nvPr/>
          </p:nvSpPr>
          <p:spPr bwMode="auto">
            <a:xfrm>
              <a:off x="3061" y="3356"/>
              <a:ext cx="108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800" b="1" dirty="0" err="1">
                  <a:solidFill>
                    <a:schemeClr val="bg1"/>
                  </a:solidFill>
                </a:rPr>
                <a:t>Meso</a:t>
              </a:r>
              <a:r>
                <a:rPr lang="en-GB" altLang="en-US" sz="1800" b="1" dirty="0">
                  <a:solidFill>
                    <a:schemeClr val="bg1"/>
                  </a:solidFill>
                </a:rPr>
                <a:t>-NH</a:t>
              </a:r>
              <a:endParaRPr lang="en-GB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147"/>
          <p:cNvGrpSpPr>
            <a:grpSpLocks/>
          </p:cNvGrpSpPr>
          <p:nvPr/>
        </p:nvGrpSpPr>
        <p:grpSpPr bwMode="auto">
          <a:xfrm>
            <a:off x="5775960" y="1125538"/>
            <a:ext cx="1295400" cy="1008062"/>
            <a:chOff x="3061" y="3067"/>
            <a:chExt cx="1089" cy="907"/>
          </a:xfrm>
        </p:grpSpPr>
        <p:sp>
          <p:nvSpPr>
            <p:cNvPr id="22" name="Rectangle 148"/>
            <p:cNvSpPr>
              <a:spLocks noChangeArrowheads="1"/>
            </p:cNvSpPr>
            <p:nvPr/>
          </p:nvSpPr>
          <p:spPr bwMode="auto">
            <a:xfrm>
              <a:off x="3061" y="3067"/>
              <a:ext cx="1089" cy="907"/>
            </a:xfrm>
            <a:prstGeom prst="rect">
              <a:avLst/>
            </a:prstGeom>
            <a:gradFill rotWithShape="1">
              <a:gsLst>
                <a:gs pos="0">
                  <a:srgbClr val="745C8C"/>
                </a:gs>
                <a:gs pos="100000">
                  <a:srgbClr val="C9C0D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Text Box 149"/>
            <p:cNvSpPr txBox="1">
              <a:spLocks noChangeArrowheads="1"/>
            </p:cNvSpPr>
            <p:nvPr/>
          </p:nvSpPr>
          <p:spPr bwMode="auto">
            <a:xfrm>
              <a:off x="3061" y="3356"/>
              <a:ext cx="108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800" b="1" dirty="0" err="1">
                  <a:solidFill>
                    <a:schemeClr val="bg1"/>
                  </a:solidFill>
                </a:rPr>
                <a:t>Arome</a:t>
              </a:r>
              <a:endParaRPr lang="en-GB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156"/>
          <p:cNvGrpSpPr>
            <a:grpSpLocks/>
          </p:cNvGrpSpPr>
          <p:nvPr/>
        </p:nvGrpSpPr>
        <p:grpSpPr bwMode="auto">
          <a:xfrm>
            <a:off x="5090160" y="3182938"/>
            <a:ext cx="1295400" cy="1008062"/>
            <a:chOff x="3061" y="3067"/>
            <a:chExt cx="1089" cy="907"/>
          </a:xfrm>
        </p:grpSpPr>
        <p:sp>
          <p:nvSpPr>
            <p:cNvPr id="25" name="Rectangle 157"/>
            <p:cNvSpPr>
              <a:spLocks noChangeArrowheads="1"/>
            </p:cNvSpPr>
            <p:nvPr/>
          </p:nvSpPr>
          <p:spPr bwMode="auto">
            <a:xfrm>
              <a:off x="3061" y="3067"/>
              <a:ext cx="1089" cy="907"/>
            </a:xfrm>
            <a:prstGeom prst="rect">
              <a:avLst/>
            </a:prstGeom>
            <a:gradFill rotWithShape="1">
              <a:gsLst>
                <a:gs pos="0">
                  <a:srgbClr val="745C8C"/>
                </a:gs>
                <a:gs pos="100000">
                  <a:srgbClr val="C9C0D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Text Box 158"/>
            <p:cNvSpPr txBox="1">
              <a:spLocks noChangeArrowheads="1"/>
            </p:cNvSpPr>
            <p:nvPr/>
          </p:nvSpPr>
          <p:spPr bwMode="auto">
            <a:xfrm>
              <a:off x="3061" y="3356"/>
              <a:ext cx="108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b="1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RIBS</a:t>
              </a:r>
              <a:endParaRPr lang="en-GB" sz="1400" b="1" dirty="0">
                <a:solidFill>
                  <a:schemeClr val="bg1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7" name="Group 147"/>
          <p:cNvGrpSpPr>
            <a:grpSpLocks/>
          </p:cNvGrpSpPr>
          <p:nvPr/>
        </p:nvGrpSpPr>
        <p:grpSpPr bwMode="auto">
          <a:xfrm>
            <a:off x="2575560" y="1125538"/>
            <a:ext cx="1295400" cy="1008062"/>
            <a:chOff x="3061" y="3067"/>
            <a:chExt cx="1089" cy="907"/>
          </a:xfrm>
        </p:grpSpPr>
        <p:sp>
          <p:nvSpPr>
            <p:cNvPr id="28" name="Rectangle 148"/>
            <p:cNvSpPr>
              <a:spLocks noChangeArrowheads="1"/>
            </p:cNvSpPr>
            <p:nvPr/>
          </p:nvSpPr>
          <p:spPr bwMode="auto">
            <a:xfrm>
              <a:off x="3061" y="3067"/>
              <a:ext cx="1089" cy="907"/>
            </a:xfrm>
            <a:prstGeom prst="rect">
              <a:avLst/>
            </a:prstGeom>
            <a:gradFill rotWithShape="1">
              <a:gsLst>
                <a:gs pos="0">
                  <a:srgbClr val="745C8C"/>
                </a:gs>
                <a:gs pos="100000">
                  <a:srgbClr val="C9C0D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Text Box 149"/>
            <p:cNvSpPr txBox="1">
              <a:spLocks noChangeArrowheads="1"/>
            </p:cNvSpPr>
            <p:nvPr/>
          </p:nvSpPr>
          <p:spPr bwMode="auto">
            <a:xfrm>
              <a:off x="3061" y="3365"/>
              <a:ext cx="108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600" b="1" dirty="0" err="1">
                  <a:solidFill>
                    <a:schemeClr val="bg1"/>
                  </a:solidFill>
                </a:rPr>
                <a:t>RainFARM</a:t>
              </a:r>
              <a:endParaRPr lang="en-GB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147"/>
          <p:cNvGrpSpPr>
            <a:grpSpLocks/>
          </p:cNvGrpSpPr>
          <p:nvPr/>
        </p:nvGrpSpPr>
        <p:grpSpPr bwMode="auto">
          <a:xfrm>
            <a:off x="7376160" y="1125538"/>
            <a:ext cx="1295400" cy="1008062"/>
            <a:chOff x="3061" y="3067"/>
            <a:chExt cx="1089" cy="907"/>
          </a:xfrm>
        </p:grpSpPr>
        <p:sp>
          <p:nvSpPr>
            <p:cNvPr id="31" name="Rectangle 148"/>
            <p:cNvSpPr>
              <a:spLocks noChangeArrowheads="1"/>
            </p:cNvSpPr>
            <p:nvPr/>
          </p:nvSpPr>
          <p:spPr bwMode="auto">
            <a:xfrm>
              <a:off x="3061" y="3067"/>
              <a:ext cx="1089" cy="907"/>
            </a:xfrm>
            <a:prstGeom prst="rect">
              <a:avLst/>
            </a:prstGeom>
            <a:gradFill rotWithShape="1">
              <a:gsLst>
                <a:gs pos="0">
                  <a:srgbClr val="745C8C"/>
                </a:gs>
                <a:gs pos="100000">
                  <a:srgbClr val="C9C0D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Text Box 149"/>
            <p:cNvSpPr txBox="1">
              <a:spLocks noChangeArrowheads="1"/>
            </p:cNvSpPr>
            <p:nvPr/>
          </p:nvSpPr>
          <p:spPr bwMode="auto">
            <a:xfrm>
              <a:off x="3061" y="3280"/>
              <a:ext cx="1089" cy="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400" b="1" dirty="0" err="1">
                  <a:solidFill>
                    <a:schemeClr val="bg1"/>
                  </a:solidFill>
                </a:rPr>
                <a:t>Raingauge</a:t>
              </a:r>
              <a:endParaRPr lang="en-GB" altLang="en-US" sz="1400" b="1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GB" altLang="en-US" sz="1400" b="1" dirty="0">
                  <a:solidFill>
                    <a:schemeClr val="bg1"/>
                  </a:solidFill>
                </a:rPr>
                <a:t>observations</a:t>
              </a:r>
            </a:p>
          </p:txBody>
        </p:sp>
      </p:grpSp>
      <p:sp>
        <p:nvSpPr>
          <p:cNvPr id="33" name="Line 184"/>
          <p:cNvSpPr>
            <a:spLocks noChangeShapeType="1"/>
          </p:cNvSpPr>
          <p:nvPr/>
        </p:nvSpPr>
        <p:spPr bwMode="auto">
          <a:xfrm>
            <a:off x="5849779" y="5837238"/>
            <a:ext cx="457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 Box 137"/>
          <p:cNvSpPr txBox="1">
            <a:spLocks noChangeArrowheads="1"/>
          </p:cNvSpPr>
          <p:nvPr/>
        </p:nvSpPr>
        <p:spPr bwMode="auto">
          <a:xfrm>
            <a:off x="6265704" y="5684838"/>
            <a:ext cx="1147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/>
              <a:t>  Gridded data</a:t>
            </a:r>
          </a:p>
        </p:txBody>
      </p:sp>
      <p:sp>
        <p:nvSpPr>
          <p:cNvPr id="35" name="Line 184"/>
          <p:cNvSpPr>
            <a:spLocks noChangeShapeType="1"/>
          </p:cNvSpPr>
          <p:nvPr/>
        </p:nvSpPr>
        <p:spPr bwMode="auto">
          <a:xfrm>
            <a:off x="5849779" y="6218238"/>
            <a:ext cx="457200" cy="0"/>
          </a:xfrm>
          <a:prstGeom prst="line">
            <a:avLst/>
          </a:prstGeom>
          <a:noFill/>
          <a:ln w="635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137"/>
          <p:cNvSpPr txBox="1">
            <a:spLocks noChangeArrowheads="1"/>
          </p:cNvSpPr>
          <p:nvPr/>
        </p:nvSpPr>
        <p:spPr bwMode="auto">
          <a:xfrm>
            <a:off x="6362542" y="6096001"/>
            <a:ext cx="1316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/>
              <a:t>Point series data</a:t>
            </a:r>
          </a:p>
        </p:txBody>
      </p:sp>
      <p:grpSp>
        <p:nvGrpSpPr>
          <p:cNvPr id="37" name="Group 147"/>
          <p:cNvGrpSpPr>
            <a:grpSpLocks/>
          </p:cNvGrpSpPr>
          <p:nvPr/>
        </p:nvGrpSpPr>
        <p:grpSpPr bwMode="auto">
          <a:xfrm>
            <a:off x="7299960" y="3182938"/>
            <a:ext cx="1295400" cy="1008062"/>
            <a:chOff x="3061" y="3067"/>
            <a:chExt cx="1089" cy="907"/>
          </a:xfrm>
        </p:grpSpPr>
        <p:sp>
          <p:nvSpPr>
            <p:cNvPr id="38" name="Rectangle 148"/>
            <p:cNvSpPr>
              <a:spLocks noChangeArrowheads="1"/>
            </p:cNvSpPr>
            <p:nvPr/>
          </p:nvSpPr>
          <p:spPr bwMode="auto">
            <a:xfrm>
              <a:off x="3061" y="3067"/>
              <a:ext cx="1089" cy="907"/>
            </a:xfrm>
            <a:prstGeom prst="rect">
              <a:avLst/>
            </a:prstGeom>
            <a:gradFill rotWithShape="1">
              <a:gsLst>
                <a:gs pos="0">
                  <a:srgbClr val="745C8C"/>
                </a:gs>
                <a:gs pos="100000">
                  <a:srgbClr val="C9C0D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Text Box 149"/>
            <p:cNvSpPr txBox="1">
              <a:spLocks noChangeArrowheads="1"/>
            </p:cNvSpPr>
            <p:nvPr/>
          </p:nvSpPr>
          <p:spPr bwMode="auto">
            <a:xfrm>
              <a:off x="3061" y="3287"/>
              <a:ext cx="1089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altLang="en-US" sz="1400" b="1" dirty="0" err="1">
                  <a:solidFill>
                    <a:schemeClr val="bg1"/>
                  </a:solidFill>
                </a:rPr>
                <a:t>Streamflow</a:t>
              </a:r>
              <a:endParaRPr lang="en-GB" altLang="en-US" sz="1400" b="1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GB" altLang="en-US" sz="1400" b="1" dirty="0">
                  <a:solidFill>
                    <a:schemeClr val="bg1"/>
                  </a:solidFill>
                </a:rPr>
                <a:t>observations</a:t>
              </a: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975360" y="2120900"/>
            <a:ext cx="7696200" cy="2741613"/>
            <a:chOff x="1371600" y="2120900"/>
            <a:chExt cx="7696200" cy="2741613"/>
          </a:xfrm>
        </p:grpSpPr>
        <p:grpSp>
          <p:nvGrpSpPr>
            <p:cNvPr id="41" name="Group 91"/>
            <p:cNvGrpSpPr>
              <a:grpSpLocks/>
            </p:cNvGrpSpPr>
            <p:nvPr/>
          </p:nvGrpSpPr>
          <p:grpSpPr bwMode="auto">
            <a:xfrm>
              <a:off x="1981200" y="2120900"/>
              <a:ext cx="4876800" cy="1092200"/>
              <a:chOff x="1248" y="1336"/>
              <a:chExt cx="3072" cy="688"/>
            </a:xfrm>
          </p:grpSpPr>
          <p:sp>
            <p:nvSpPr>
              <p:cNvPr id="55" name="Line 184"/>
              <p:cNvSpPr>
                <a:spLocks noChangeShapeType="1"/>
              </p:cNvSpPr>
              <p:nvPr/>
            </p:nvSpPr>
            <p:spPr bwMode="auto">
              <a:xfrm>
                <a:off x="1248" y="1336"/>
                <a:ext cx="0" cy="20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" name="Line 184"/>
              <p:cNvSpPr>
                <a:spLocks noChangeShapeType="1"/>
              </p:cNvSpPr>
              <p:nvPr/>
            </p:nvSpPr>
            <p:spPr bwMode="auto">
              <a:xfrm>
                <a:off x="2256" y="1344"/>
                <a:ext cx="0" cy="20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7" name="Line 184"/>
              <p:cNvSpPr>
                <a:spLocks noChangeShapeType="1"/>
              </p:cNvSpPr>
              <p:nvPr/>
            </p:nvSpPr>
            <p:spPr bwMode="auto">
              <a:xfrm>
                <a:off x="3264" y="1344"/>
                <a:ext cx="0" cy="20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" name="Line 184"/>
              <p:cNvSpPr>
                <a:spLocks noChangeShapeType="1"/>
              </p:cNvSpPr>
              <p:nvPr/>
            </p:nvSpPr>
            <p:spPr bwMode="auto">
              <a:xfrm>
                <a:off x="4320" y="1344"/>
                <a:ext cx="0" cy="20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9" name="Line 184"/>
              <p:cNvSpPr>
                <a:spLocks noChangeShapeType="1"/>
              </p:cNvSpPr>
              <p:nvPr/>
            </p:nvSpPr>
            <p:spPr bwMode="auto">
              <a:xfrm>
                <a:off x="2352" y="1776"/>
                <a:ext cx="0" cy="24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0" name="Line 184"/>
              <p:cNvSpPr>
                <a:spLocks noChangeShapeType="1"/>
              </p:cNvSpPr>
              <p:nvPr/>
            </p:nvSpPr>
            <p:spPr bwMode="auto">
              <a:xfrm>
                <a:off x="3840" y="1776"/>
                <a:ext cx="0" cy="24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2" name="Group 92"/>
            <p:cNvGrpSpPr>
              <a:grpSpLocks/>
            </p:cNvGrpSpPr>
            <p:nvPr/>
          </p:nvGrpSpPr>
          <p:grpSpPr bwMode="auto">
            <a:xfrm>
              <a:off x="3048000" y="2452688"/>
              <a:ext cx="6019800" cy="2409825"/>
              <a:chOff x="1920" y="1545"/>
              <a:chExt cx="3792" cy="1518"/>
            </a:xfrm>
          </p:grpSpPr>
          <p:sp>
            <p:nvSpPr>
              <p:cNvPr id="53" name="Text Box 149"/>
              <p:cNvSpPr txBox="1">
                <a:spLocks noChangeArrowheads="1"/>
              </p:cNvSpPr>
              <p:nvPr/>
            </p:nvSpPr>
            <p:spPr bwMode="auto">
              <a:xfrm>
                <a:off x="4848" y="1545"/>
                <a:ext cx="864" cy="231"/>
              </a:xfrm>
              <a:prstGeom prst="rect">
                <a:avLst/>
              </a:prstGeom>
              <a:gradFill rotWithShape="0">
                <a:gsLst>
                  <a:gs pos="0">
                    <a:srgbClr val="406F9C"/>
                  </a:gs>
                  <a:gs pos="100000">
                    <a:srgbClr val="B3CDDD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1800" b="1" dirty="0" err="1">
                    <a:solidFill>
                      <a:schemeClr val="bg1"/>
                    </a:solidFill>
                  </a:rPr>
                  <a:t>WaterML</a:t>
                </a:r>
                <a:r>
                  <a:rPr lang="en-GB" altLang="en-US" sz="1800" b="1" dirty="0">
                    <a:solidFill>
                      <a:schemeClr val="bg1"/>
                    </a:solidFill>
                  </a:rPr>
                  <a:t> 2</a:t>
                </a:r>
              </a:p>
            </p:txBody>
          </p:sp>
          <p:sp>
            <p:nvSpPr>
              <p:cNvPr id="54" name="Text Box 149"/>
              <p:cNvSpPr txBox="1">
                <a:spLocks noChangeArrowheads="1"/>
              </p:cNvSpPr>
              <p:nvPr/>
            </p:nvSpPr>
            <p:spPr bwMode="auto">
              <a:xfrm>
                <a:off x="1920" y="2832"/>
                <a:ext cx="3744" cy="231"/>
              </a:xfrm>
              <a:prstGeom prst="rect">
                <a:avLst/>
              </a:prstGeom>
              <a:gradFill rotWithShape="0">
                <a:gsLst>
                  <a:gs pos="0">
                    <a:srgbClr val="406F9C"/>
                  </a:gs>
                  <a:gs pos="100000">
                    <a:srgbClr val="B3CDDD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1800" b="1" dirty="0" err="1">
                    <a:solidFill>
                      <a:schemeClr val="bg1"/>
                    </a:solidFill>
                  </a:rPr>
                  <a:t>WaterML</a:t>
                </a:r>
                <a:r>
                  <a:rPr lang="en-GB" altLang="en-US" sz="1800" b="1" dirty="0">
                    <a:solidFill>
                      <a:schemeClr val="bg1"/>
                    </a:solidFill>
                  </a:rPr>
                  <a:t> 2</a:t>
                </a:r>
              </a:p>
            </p:txBody>
          </p:sp>
        </p:grpSp>
        <p:sp>
          <p:nvSpPr>
            <p:cNvPr id="43" name="Text Box 149"/>
            <p:cNvSpPr txBox="1">
              <a:spLocks noChangeArrowheads="1"/>
            </p:cNvSpPr>
            <p:nvPr/>
          </p:nvSpPr>
          <p:spPr bwMode="auto">
            <a:xfrm>
              <a:off x="1371600" y="2457450"/>
              <a:ext cx="6096000" cy="366713"/>
            </a:xfrm>
            <a:prstGeom prst="rect">
              <a:avLst/>
            </a:prstGeom>
            <a:gradFill rotWithShape="0">
              <a:gsLst>
                <a:gs pos="0">
                  <a:srgbClr val="406F9C"/>
                </a:gs>
                <a:gs pos="100000">
                  <a:srgbClr val="B3CDDD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800" b="1" dirty="0" err="1">
                  <a:solidFill>
                    <a:schemeClr val="bg1"/>
                  </a:solidFill>
                </a:rPr>
                <a:t>netCDF</a:t>
              </a:r>
              <a:r>
                <a:rPr lang="en-GB" altLang="en-US" sz="1800" b="1" dirty="0">
                  <a:solidFill>
                    <a:schemeClr val="bg1"/>
                  </a:solidFill>
                </a:rPr>
                <a:t>-CF</a:t>
              </a:r>
            </a:p>
          </p:txBody>
        </p:sp>
        <p:grpSp>
          <p:nvGrpSpPr>
            <p:cNvPr id="44" name="Group 93"/>
            <p:cNvGrpSpPr>
              <a:grpSpLocks/>
            </p:cNvGrpSpPr>
            <p:nvPr/>
          </p:nvGrpSpPr>
          <p:grpSpPr bwMode="auto">
            <a:xfrm>
              <a:off x="3733800" y="2133600"/>
              <a:ext cx="4757738" cy="2374900"/>
              <a:chOff x="2352" y="1344"/>
              <a:chExt cx="2997" cy="1496"/>
            </a:xfrm>
          </p:grpSpPr>
          <p:sp>
            <p:nvSpPr>
              <p:cNvPr id="45" name="Line 184"/>
              <p:cNvSpPr>
                <a:spLocks noChangeShapeType="1"/>
              </p:cNvSpPr>
              <p:nvPr/>
            </p:nvSpPr>
            <p:spPr bwMode="auto">
              <a:xfrm>
                <a:off x="5328" y="1344"/>
                <a:ext cx="0" cy="200"/>
              </a:xfrm>
              <a:prstGeom prst="line">
                <a:avLst/>
              </a:prstGeom>
              <a:noFill/>
              <a:ln w="63500">
                <a:solidFill>
                  <a:srgbClr val="800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84"/>
              <p:cNvSpPr>
                <a:spLocks noChangeShapeType="1"/>
              </p:cNvSpPr>
              <p:nvPr/>
            </p:nvSpPr>
            <p:spPr bwMode="auto">
              <a:xfrm>
                <a:off x="4176" y="1816"/>
                <a:ext cx="0" cy="200"/>
              </a:xfrm>
              <a:prstGeom prst="line">
                <a:avLst/>
              </a:prstGeom>
              <a:noFill/>
              <a:ln w="63500">
                <a:solidFill>
                  <a:srgbClr val="800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84"/>
              <p:cNvSpPr>
                <a:spLocks noChangeShapeType="1"/>
              </p:cNvSpPr>
              <p:nvPr/>
            </p:nvSpPr>
            <p:spPr bwMode="auto">
              <a:xfrm>
                <a:off x="2640" y="1816"/>
                <a:ext cx="0" cy="200"/>
              </a:xfrm>
              <a:prstGeom prst="line">
                <a:avLst/>
              </a:prstGeom>
              <a:noFill/>
              <a:ln w="63500">
                <a:solidFill>
                  <a:srgbClr val="800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84"/>
              <p:cNvSpPr>
                <a:spLocks noChangeShapeType="1"/>
              </p:cNvSpPr>
              <p:nvPr/>
            </p:nvSpPr>
            <p:spPr bwMode="auto">
              <a:xfrm flipV="1">
                <a:off x="2629" y="1824"/>
                <a:ext cx="2720" cy="0"/>
              </a:xfrm>
              <a:prstGeom prst="line">
                <a:avLst/>
              </a:prstGeom>
              <a:noFill/>
              <a:ln w="635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184"/>
              <p:cNvSpPr>
                <a:spLocks noChangeShapeType="1"/>
              </p:cNvSpPr>
              <p:nvPr/>
            </p:nvSpPr>
            <p:spPr bwMode="auto">
              <a:xfrm>
                <a:off x="5328" y="1776"/>
                <a:ext cx="0" cy="48"/>
              </a:xfrm>
              <a:prstGeom prst="line">
                <a:avLst/>
              </a:prstGeom>
              <a:noFill/>
              <a:ln w="635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184"/>
              <p:cNvSpPr>
                <a:spLocks noChangeShapeType="1"/>
              </p:cNvSpPr>
              <p:nvPr/>
            </p:nvSpPr>
            <p:spPr bwMode="auto">
              <a:xfrm>
                <a:off x="2352" y="2632"/>
                <a:ext cx="0" cy="200"/>
              </a:xfrm>
              <a:prstGeom prst="line">
                <a:avLst/>
              </a:prstGeom>
              <a:noFill/>
              <a:ln w="63500">
                <a:solidFill>
                  <a:srgbClr val="800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184"/>
              <p:cNvSpPr>
                <a:spLocks noChangeShapeType="1"/>
              </p:cNvSpPr>
              <p:nvPr/>
            </p:nvSpPr>
            <p:spPr bwMode="auto">
              <a:xfrm>
                <a:off x="3840" y="2640"/>
                <a:ext cx="0" cy="200"/>
              </a:xfrm>
              <a:prstGeom prst="line">
                <a:avLst/>
              </a:prstGeom>
              <a:noFill/>
              <a:ln w="63500">
                <a:solidFill>
                  <a:srgbClr val="800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184"/>
              <p:cNvSpPr>
                <a:spLocks noChangeShapeType="1"/>
              </p:cNvSpPr>
              <p:nvPr/>
            </p:nvSpPr>
            <p:spPr bwMode="auto">
              <a:xfrm>
                <a:off x="5280" y="2640"/>
                <a:ext cx="0" cy="200"/>
              </a:xfrm>
              <a:prstGeom prst="line">
                <a:avLst/>
              </a:prstGeom>
              <a:noFill/>
              <a:ln w="63500">
                <a:solidFill>
                  <a:srgbClr val="800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" name="Group 147"/>
          <p:cNvGrpSpPr>
            <a:grpSpLocks/>
          </p:cNvGrpSpPr>
          <p:nvPr/>
        </p:nvGrpSpPr>
        <p:grpSpPr bwMode="auto">
          <a:xfrm>
            <a:off x="975360" y="1125538"/>
            <a:ext cx="1295400" cy="1008062"/>
            <a:chOff x="3061" y="3067"/>
            <a:chExt cx="1089" cy="907"/>
          </a:xfrm>
        </p:grpSpPr>
        <p:sp>
          <p:nvSpPr>
            <p:cNvPr id="62" name="Rectangle 148"/>
            <p:cNvSpPr>
              <a:spLocks noChangeArrowheads="1"/>
            </p:cNvSpPr>
            <p:nvPr/>
          </p:nvSpPr>
          <p:spPr bwMode="auto">
            <a:xfrm>
              <a:off x="3061" y="3067"/>
              <a:ext cx="1089" cy="907"/>
            </a:xfrm>
            <a:prstGeom prst="rect">
              <a:avLst/>
            </a:prstGeom>
            <a:gradFill rotWithShape="1">
              <a:gsLst>
                <a:gs pos="0">
                  <a:srgbClr val="745C8C"/>
                </a:gs>
                <a:gs pos="100000">
                  <a:srgbClr val="C9C0D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Text Box 149"/>
            <p:cNvSpPr txBox="1">
              <a:spLocks noChangeArrowheads="1"/>
            </p:cNvSpPr>
            <p:nvPr/>
          </p:nvSpPr>
          <p:spPr bwMode="auto">
            <a:xfrm>
              <a:off x="3061" y="3351"/>
              <a:ext cx="108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800" b="1" dirty="0">
                  <a:solidFill>
                    <a:schemeClr val="bg1"/>
                  </a:solidFill>
                </a:rPr>
                <a:t>WRF</a:t>
              </a:r>
              <a:endParaRPr lang="en-GB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153"/>
          <p:cNvGrpSpPr>
            <a:grpSpLocks/>
          </p:cNvGrpSpPr>
          <p:nvPr/>
        </p:nvGrpSpPr>
        <p:grpSpPr bwMode="auto">
          <a:xfrm>
            <a:off x="2651760" y="3182938"/>
            <a:ext cx="1295400" cy="1008062"/>
            <a:chOff x="3061" y="3067"/>
            <a:chExt cx="1089" cy="907"/>
          </a:xfrm>
        </p:grpSpPr>
        <p:sp>
          <p:nvSpPr>
            <p:cNvPr id="65" name="Rectangle 154"/>
            <p:cNvSpPr>
              <a:spLocks noChangeArrowheads="1"/>
            </p:cNvSpPr>
            <p:nvPr/>
          </p:nvSpPr>
          <p:spPr bwMode="auto">
            <a:xfrm>
              <a:off x="3061" y="3067"/>
              <a:ext cx="1089" cy="907"/>
            </a:xfrm>
            <a:prstGeom prst="rect">
              <a:avLst/>
            </a:prstGeom>
            <a:gradFill rotWithShape="1">
              <a:gsLst>
                <a:gs pos="0">
                  <a:srgbClr val="745C8C"/>
                </a:gs>
                <a:gs pos="100000">
                  <a:srgbClr val="C9C0D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charset="0"/>
                <a:ea typeface="ＭＳ Ｐゴシック" charset="0"/>
              </a:endParaRPr>
            </a:p>
          </p:txBody>
        </p:sp>
        <p:sp>
          <p:nvSpPr>
            <p:cNvPr id="66" name="Text Box 155"/>
            <p:cNvSpPr txBox="1">
              <a:spLocks noChangeArrowheads="1"/>
            </p:cNvSpPr>
            <p:nvPr/>
          </p:nvSpPr>
          <p:spPr bwMode="auto">
            <a:xfrm>
              <a:off x="3061" y="3356"/>
              <a:ext cx="108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b="1" dirty="0" err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DRiFt</a:t>
              </a:r>
              <a:endParaRPr lang="en-GB" sz="1400" b="1" dirty="0">
                <a:solidFill>
                  <a:schemeClr val="bg1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7" name="Gruppo 66"/>
          <p:cNvGrpSpPr/>
          <p:nvPr/>
        </p:nvGrpSpPr>
        <p:grpSpPr>
          <a:xfrm>
            <a:off x="152400" y="836712"/>
            <a:ext cx="7281456" cy="3319587"/>
            <a:chOff x="548640" y="836712"/>
            <a:chExt cx="7281456" cy="3319587"/>
          </a:xfrm>
        </p:grpSpPr>
        <p:sp>
          <p:nvSpPr>
            <p:cNvPr id="68" name="Line 184"/>
            <p:cNvSpPr>
              <a:spLocks noChangeShapeType="1"/>
            </p:cNvSpPr>
            <p:nvPr/>
          </p:nvSpPr>
          <p:spPr bwMode="auto">
            <a:xfrm>
              <a:off x="1981200" y="2162263"/>
              <a:ext cx="1714500" cy="102067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9" name="Line 184"/>
            <p:cNvSpPr>
              <a:spLocks noChangeShapeType="1"/>
            </p:cNvSpPr>
            <p:nvPr/>
          </p:nvSpPr>
          <p:spPr bwMode="auto">
            <a:xfrm>
              <a:off x="3733800" y="2120900"/>
              <a:ext cx="0" cy="106759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0" name="Line 184"/>
            <p:cNvSpPr>
              <a:spLocks noChangeAspect="1" noChangeShapeType="1"/>
            </p:cNvSpPr>
            <p:nvPr/>
          </p:nvSpPr>
          <p:spPr bwMode="auto">
            <a:xfrm flipH="1">
              <a:off x="3784254" y="2078627"/>
              <a:ext cx="3988146" cy="1108374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Text Box 137"/>
            <p:cNvSpPr txBox="1">
              <a:spLocks noChangeAspect="1" noChangeArrowheads="1"/>
            </p:cNvSpPr>
            <p:nvPr/>
          </p:nvSpPr>
          <p:spPr bwMode="auto">
            <a:xfrm>
              <a:off x="548640" y="2955970"/>
              <a:ext cx="1889760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Direct, </a:t>
              </a:r>
              <a:r>
                <a:rPr lang="en-GB" altLang="en-US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/>
              </a:r>
              <a:br>
                <a:rPr lang="en-GB" altLang="en-US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</a:br>
              <a:r>
                <a:rPr lang="en-GB" altLang="en-US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hard-wired </a:t>
              </a:r>
              <a:r>
                <a:rPr lang="en-GB" altLang="en-US" b="1" dirty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coupling</a:t>
              </a:r>
            </a:p>
          </p:txBody>
        </p:sp>
        <p:sp>
          <p:nvSpPr>
            <p:cNvPr id="72" name="Ovale 71"/>
            <p:cNvSpPr/>
            <p:nvPr/>
          </p:nvSpPr>
          <p:spPr>
            <a:xfrm>
              <a:off x="4139952" y="836712"/>
              <a:ext cx="3690144" cy="15487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6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3229" y="184868"/>
            <a:ext cx="802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Times New Roman"/>
                <a:cs typeface="Times New Roman"/>
              </a:rPr>
              <a:t>User Interfaces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765" y="931452"/>
            <a:ext cx="77311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HM models are usually configured independently </a:t>
            </a:r>
            <a:b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</a:b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and in different ways</a:t>
            </a:r>
          </a:p>
          <a:p>
            <a:endParaRPr lang="en-US" sz="2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General-purpose workflow management systems provide a minimal support in the definition of experiments</a:t>
            </a:r>
          </a:p>
          <a:p>
            <a:endParaRPr lang="en-US" sz="22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http://esrl.noaa.gov/gsd/wrfportal/images/wrf-porta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3146550"/>
            <a:ext cx="762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49" y="2865120"/>
            <a:ext cx="4805583" cy="38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70" y="3051301"/>
            <a:ext cx="65151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8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269" y="57878"/>
            <a:ext cx="802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Times New Roman"/>
                <a:cs typeface="Times New Roman"/>
              </a:rPr>
              <a:t>Computing Infrastructures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" y="762330"/>
            <a:ext cx="84734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PRACE 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+ EGI represent the best </a:t>
            </a: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possible working environment for 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all European scientists…		</a:t>
            </a:r>
            <a:r>
              <a:rPr lang="en-US" sz="22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but </a:t>
            </a:r>
            <a:r>
              <a:rPr lang="en-US" sz="2200" i="1" dirty="0">
                <a:solidFill>
                  <a:prstClr val="white"/>
                </a:solidFill>
                <a:latin typeface="Times New Roman"/>
                <a:cs typeface="Times New Roman"/>
              </a:rPr>
              <a:t>they are two independent </a:t>
            </a:r>
            <a:r>
              <a:rPr lang="en-US" sz="22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entities</a:t>
            </a:r>
            <a:endParaRPr lang="en-US" sz="2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Cloud Computing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Dedicated, proprietary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r>
              <a:rPr lang="it-IT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A </a:t>
            </a:r>
            <a:r>
              <a:rPr lang="it-IT" sz="220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seamless</a:t>
            </a:r>
            <a:r>
              <a:rPr lang="it-IT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it-IT" sz="220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execution</a:t>
            </a:r>
            <a:r>
              <a:rPr lang="it-IT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 of </a:t>
            </a:r>
            <a:r>
              <a:rPr lang="it-IT" sz="220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models</a:t>
            </a:r>
            <a:r>
              <a:rPr lang="it-IT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 on </a:t>
            </a:r>
            <a:r>
              <a:rPr lang="it-IT" sz="220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this</a:t>
            </a:r>
            <a:r>
              <a:rPr lang="it-IT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it-IT" sz="220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complex</a:t>
            </a:r>
            <a:r>
              <a:rPr lang="it-IT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 DCI </a:t>
            </a:r>
            <a:r>
              <a:rPr lang="it-IT" sz="220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is</a:t>
            </a:r>
            <a:r>
              <a:rPr lang="it-IT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 a DRIHM goal </a:t>
            </a:r>
            <a:endParaRPr lang="en-US" sz="22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pic>
        <p:nvPicPr>
          <p:cNvPr id="3074" name="Picture 2" descr="EGI In Numbers 2014 Infograph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81" y="3083847"/>
            <a:ext cx="2786299" cy="37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9" y="3083846"/>
            <a:ext cx="4525630" cy="37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://upload.wikimedia.org/wikipedia/en/f/fa/European_Grid_Initiative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75" y="3083847"/>
            <a:ext cx="411034" cy="3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78" y="2237468"/>
            <a:ext cx="65627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82777" y="1920629"/>
            <a:ext cx="6562725" cy="35394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A community-specific set of tools, applications, and data collections that are integrated together via a 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Web </a:t>
            </a: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portal or a desktop application, providing access to resources and services from 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….</a:t>
            </a:r>
          </a:p>
          <a:p>
            <a:pPr algn="just">
              <a:spcAft>
                <a:spcPts val="1200"/>
              </a:spcAft>
            </a:pP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Researchers </a:t>
            </a: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can focus on their scientific goals and less on assembling the </a:t>
            </a:r>
            <a:r>
              <a:rPr lang="en-US" sz="2200" dirty="0" err="1" smtClean="0">
                <a:solidFill>
                  <a:prstClr val="white"/>
                </a:solidFill>
                <a:latin typeface="Times New Roman"/>
                <a:cs typeface="Times New Roman"/>
              </a:rPr>
              <a:t>cyberinfrastructure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they 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require.</a:t>
            </a:r>
          </a:p>
          <a:p>
            <a:pPr algn="just">
              <a:spcAft>
                <a:spcPts val="1200"/>
              </a:spcAft>
            </a:pP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Gateways </a:t>
            </a:r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can also foster collaborations and the exchange of ideas among researchers.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3229" y="230588"/>
            <a:ext cx="8021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The Science Gateway </a:t>
            </a:r>
            <a:endParaRPr lang="en-US" sz="32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765" y="1093477"/>
            <a:ext cx="7731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prstClr val="white"/>
                </a:solidFill>
                <a:latin typeface="Times New Roman"/>
                <a:cs typeface="Times New Roman"/>
              </a:rPr>
              <a:t>“Nice, but I just want </a:t>
            </a:r>
            <a:r>
              <a:rPr lang="en-US" sz="2200" dirty="0" smtClean="0">
                <a:solidFill>
                  <a:prstClr val="white"/>
                </a:solidFill>
                <a:latin typeface="Times New Roman"/>
                <a:cs typeface="Times New Roman"/>
              </a:rPr>
              <a:t>to run an experiment now”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4" y="1858218"/>
            <a:ext cx="8858827" cy="484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77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3229" y="108668"/>
            <a:ext cx="802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/>
                <a:cs typeface="Times New Roman"/>
              </a:rPr>
              <a:t>The E-Infrastructure</a:t>
            </a:r>
            <a:endParaRPr lang="en-US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1" y="700054"/>
            <a:ext cx="7627880" cy="6005546"/>
          </a:xfrm>
          <a:prstGeom prst="rect">
            <a:avLst/>
          </a:prstGeom>
        </p:spPr>
      </p:pic>
      <p:pic>
        <p:nvPicPr>
          <p:cNvPr id="4" name="Picture 22" descr="https://encrypted-tbn0.gstatic.com/images?q=tbn:ANd9GcT8pB03uigKGJIZjK5njN3W5WwbJyT5-FbiSZnzL-tZVnBAtNuSH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3" y="830902"/>
            <a:ext cx="1200038" cy="7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http://www.ecmwf.int/assets/images/text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13" y="1785692"/>
            <a:ext cx="1383200" cy="2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UAHSI Hydrologic Information System - Sharing Hydrologic D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13" y="2301518"/>
            <a:ext cx="1375637" cy="5707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ounded Rectangle 1"/>
          <p:cNvSpPr/>
          <p:nvPr/>
        </p:nvSpPr>
        <p:spPr>
          <a:xfrm>
            <a:off x="2612571" y="2301518"/>
            <a:ext cx="2656115" cy="11238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815772" y="1335314"/>
            <a:ext cx="3933372" cy="8563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9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1199</Words>
  <Application>Microsoft Office PowerPoint</Application>
  <PresentationFormat>On-screen Show (4:3)</PresentationFormat>
  <Paragraphs>149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2_Office Theme</vt:lpstr>
      <vt:lpstr>4_Office Theme</vt:lpstr>
      <vt:lpstr>7_Office Theme</vt:lpstr>
      <vt:lpstr>10_Office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Nello</dc:creator>
  <cp:lastModifiedBy>Gergely Sipos</cp:lastModifiedBy>
  <cp:revision>261</cp:revision>
  <cp:lastPrinted>2014-11-11T09:39:09Z</cp:lastPrinted>
  <dcterms:created xsi:type="dcterms:W3CDTF">2014-06-02T11:46:12Z</dcterms:created>
  <dcterms:modified xsi:type="dcterms:W3CDTF">2015-11-18T12:32:45Z</dcterms:modified>
</cp:coreProperties>
</file>