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8"/>
  </p:notesMasterIdLst>
  <p:sldIdLst>
    <p:sldId id="431" r:id="rId4"/>
    <p:sldId id="474" r:id="rId5"/>
    <p:sldId id="481" r:id="rId6"/>
    <p:sldId id="482" r:id="rId7"/>
    <p:sldId id="483" r:id="rId8"/>
    <p:sldId id="485" r:id="rId9"/>
    <p:sldId id="488" r:id="rId10"/>
    <p:sldId id="464" r:id="rId11"/>
    <p:sldId id="465" r:id="rId12"/>
    <p:sldId id="466" r:id="rId13"/>
    <p:sldId id="470" r:id="rId14"/>
    <p:sldId id="480" r:id="rId15"/>
    <p:sldId id="473" r:id="rId16"/>
    <p:sldId id="46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9281" autoAdjust="0"/>
  </p:normalViewPr>
  <p:slideViewPr>
    <p:cSldViewPr>
      <p:cViewPr>
        <p:scale>
          <a:sx n="80" d="100"/>
          <a:sy n="80" d="100"/>
        </p:scale>
        <p:origin x="-83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24/04/2012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24/04/2012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24/04/2012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European Geosciences Union General Assembly 2012, Vienna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European Geosciences Union General Assembly 2012, Vienna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European Geosciences Union General Assembly 2012, Vienna</a:t>
            </a: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go.egi.eu/sciencegateway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ortal-community@mailman.egi.eu" TargetMode="External"/><Relationship Id="rId5" Type="http://schemas.openxmlformats.org/officeDocument/2006/relationships/hyperlink" Target="https://wiki.egi.eu/wiki/Virtual_Team_Projects" TargetMode="External"/><Relationship Id="rId4" Type="http://schemas.openxmlformats.org/officeDocument/2006/relationships/hyperlink" Target="https://documents.egi.eu/document/1009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970" TargetMode="External"/><Relationship Id="rId2" Type="http://schemas.openxmlformats.org/officeDocument/2006/relationships/hyperlink" Target="https://documents.egi.eu/document/960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mailto:Steve.brewer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community/vrcs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340768"/>
            <a:ext cx="7812360" cy="2450703"/>
          </a:xfrm>
        </p:spPr>
        <p:txBody>
          <a:bodyPr/>
          <a:lstStyle/>
          <a:p>
            <a:r>
              <a:rPr lang="en-US" dirty="0" smtClean="0"/>
              <a:t>European grid services for earth science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24/04/2012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958208"/>
            <a:ext cx="5832648" cy="1343000"/>
          </a:xfrm>
        </p:spPr>
        <p:txBody>
          <a:bodyPr/>
          <a:lstStyle/>
          <a:p>
            <a:r>
              <a:rPr lang="en-US" dirty="0"/>
              <a:t>Steve Brewer</a:t>
            </a:r>
            <a:endParaRPr lang="en-GB" sz="2400" dirty="0" smtClean="0">
              <a:hlinkClick r:id="rId3"/>
            </a:endParaRPr>
          </a:p>
          <a:p>
            <a:r>
              <a:rPr lang="en-GB" sz="2400" dirty="0" smtClean="0">
                <a:hlinkClick r:id="rId3"/>
              </a:rPr>
              <a:t>Steve.brewer@egi.eu</a:t>
            </a:r>
            <a:r>
              <a:rPr lang="en-GB" sz="2800" dirty="0" smtClean="0"/>
              <a:t>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81043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support:</a:t>
            </a:r>
            <a:br>
              <a:rPr lang="en-GB" sz="3600" smtClean="0"/>
            </a:br>
            <a:r>
              <a:rPr lang="en-GB" sz="3600" smtClean="0"/>
              <a:t>Service access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896544" cy="4608512"/>
          </a:xfrm>
        </p:spPr>
        <p:txBody>
          <a:bodyPr>
            <a:noAutofit/>
          </a:bodyPr>
          <a:lstStyle/>
          <a:p>
            <a:pPr marL="357188" indent="-357188"/>
            <a:r>
              <a:rPr lang="en-GB" sz="2000" smtClean="0"/>
              <a:t>Catalogue of existing solutions</a:t>
            </a:r>
          </a:p>
          <a:p>
            <a:pPr marL="896938" lvl="1" indent="-361950"/>
            <a:r>
              <a:rPr lang="en-GB" sz="1600" smtClean="0">
                <a:hlinkClick r:id="rId3"/>
              </a:rPr>
              <a:t>http://go.egi.eu/sciencegateways</a:t>
            </a:r>
            <a:r>
              <a:rPr lang="en-GB" sz="1600" smtClean="0"/>
              <a:t> </a:t>
            </a:r>
          </a:p>
          <a:p>
            <a:pPr marL="357188" indent="-357188"/>
            <a:r>
              <a:rPr lang="en-GB" sz="2000" smtClean="0"/>
              <a:t>Gateway components repository</a:t>
            </a:r>
          </a:p>
          <a:p>
            <a:pPr marL="896938" lvl="1" indent="-361950"/>
            <a:r>
              <a:rPr lang="en-GB" sz="1600" smtClean="0"/>
              <a:t>SCI-BUS portlet repository </a:t>
            </a:r>
            <a:br>
              <a:rPr lang="en-GB" sz="1600" smtClean="0"/>
            </a:br>
            <a:r>
              <a:rPr lang="en-GB" sz="1600" smtClean="0"/>
              <a:t>will be used (see </a:t>
            </a:r>
            <a:r>
              <a:rPr lang="en-GB" sz="1600" smtClean="0">
                <a:hlinkClick r:id="rId4"/>
              </a:rPr>
              <a:t>MoU</a:t>
            </a:r>
            <a:r>
              <a:rPr lang="en-GB" sz="1600" smtClean="0"/>
              <a:t>)</a:t>
            </a:r>
          </a:p>
          <a:p>
            <a:pPr marL="357188" indent="-357188"/>
            <a:r>
              <a:rPr lang="en-GB" sz="2000" smtClean="0"/>
              <a:t>Plan: “How-to” documentation</a:t>
            </a:r>
          </a:p>
          <a:p>
            <a:pPr marL="896938" lvl="1" indent="-361950"/>
            <a:r>
              <a:rPr lang="en-GB" sz="1600" smtClean="0"/>
              <a:t>Develop an EGI science gateway primer (through a new </a:t>
            </a:r>
            <a:r>
              <a:rPr lang="en-GB" sz="1600" smtClean="0">
                <a:hlinkClick r:id="rId5"/>
              </a:rPr>
              <a:t>EGI Virtual Team project</a:t>
            </a:r>
            <a:r>
              <a:rPr lang="en-GB" sz="1600" smtClean="0"/>
              <a:t> and </a:t>
            </a:r>
            <a:r>
              <a:rPr lang="en-GB" sz="1600" smtClean="0">
                <a:hlinkClick r:id="rId6"/>
              </a:rPr>
              <a:t>portal-community@mailman.egi.eu</a:t>
            </a:r>
            <a:r>
              <a:rPr lang="en-GB" sz="1600" smtClean="0"/>
              <a:t>)</a:t>
            </a:r>
          </a:p>
          <a:p>
            <a:pPr marL="357188" indent="-357188"/>
            <a:r>
              <a:rPr lang="en-GB" sz="2000" smtClean="0"/>
              <a:t>Portal &amp; gateway workshops</a:t>
            </a:r>
          </a:p>
          <a:p>
            <a:pPr marL="757238" lvl="1" indent="-357188"/>
            <a:r>
              <a:rPr lang="en-GB" sz="1600" smtClean="0"/>
              <a:t>CF &amp; TF</a:t>
            </a:r>
          </a:p>
          <a:p>
            <a:pPr marL="757238" lvl="1" indent="-357188"/>
            <a:r>
              <a:rPr lang="en-GB" sz="1600" smtClean="0"/>
              <a:t>Portal workshops by NGIs</a:t>
            </a:r>
          </a:p>
          <a:p>
            <a:pPr marL="757238" lvl="1" indent="-357188"/>
            <a:r>
              <a:rPr lang="en-GB" sz="1600" smtClean="0"/>
              <a:t>Community workshops on portals</a:t>
            </a:r>
          </a:p>
          <a:p>
            <a:pPr marL="757238" lvl="1" indent="-357188"/>
            <a:endParaRPr lang="en-GB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229200"/>
            <a:ext cx="2796312" cy="1296144"/>
          </a:xfrm>
          <a:prstGeom prst="rect">
            <a:avLst/>
          </a:prstGeom>
          <a:noFill/>
          <a:ln w="127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5024"/>
            <a:ext cx="2808312" cy="1281619"/>
          </a:xfrm>
          <a:prstGeom prst="rect">
            <a:avLst/>
          </a:prstGeom>
          <a:noFill/>
          <a:ln w="127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363250"/>
            <a:ext cx="2808312" cy="1370006"/>
          </a:xfrm>
          <a:prstGeom prst="rect">
            <a:avLst/>
          </a:prstGeom>
          <a:noFill/>
          <a:ln w="127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128917" cy="865187"/>
          </a:xfrm>
        </p:spPr>
        <p:txBody>
          <a:bodyPr/>
          <a:lstStyle/>
          <a:p>
            <a:r>
              <a:rPr lang="en-GB" sz="3600" smtClean="0"/>
              <a:t>EGI support: </a:t>
            </a:r>
            <a:br>
              <a:rPr lang="en-GB" sz="3600" smtClean="0"/>
            </a:br>
            <a:r>
              <a:rPr lang="en-GB" sz="3600" smtClean="0"/>
              <a:t>Cross cutting support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640960" cy="4896544"/>
          </a:xfrm>
        </p:spPr>
        <p:txBody>
          <a:bodyPr>
            <a:normAutofit fontScale="55000" lnSpcReduction="20000"/>
          </a:bodyPr>
          <a:lstStyle/>
          <a:p>
            <a:pPr marL="263525" indent="-263525"/>
            <a:r>
              <a:rPr lang="en-GB" smtClean="0">
                <a:hlinkClick r:id="rId2"/>
              </a:rPr>
              <a:t>Applications Database</a:t>
            </a:r>
            <a:r>
              <a:rPr lang="en-GB" smtClean="0"/>
              <a:t> (EGI software catalogue)</a:t>
            </a:r>
          </a:p>
          <a:p>
            <a:pPr lvl="1"/>
            <a:r>
              <a:rPr lang="en-GB" smtClean="0"/>
              <a:t>Stores information about </a:t>
            </a:r>
            <a:r>
              <a:rPr lang="en-GB" b="1" smtClean="0"/>
              <a:t>any</a:t>
            </a:r>
            <a:r>
              <a:rPr lang="en-GB" smtClean="0"/>
              <a:t> EGI software</a:t>
            </a:r>
          </a:p>
          <a:p>
            <a:pPr lvl="1"/>
            <a:r>
              <a:rPr lang="en-GB" smtClean="0"/>
              <a:t>Tags:</a:t>
            </a:r>
          </a:p>
          <a:p>
            <a:pPr lvl="2"/>
            <a:r>
              <a:rPr lang="en-GB" smtClean="0"/>
              <a:t>Organise software into clusters</a:t>
            </a:r>
          </a:p>
          <a:p>
            <a:pPr lvl="1"/>
            <a:r>
              <a:rPr lang="en-GB" smtClean="0"/>
              <a:t>Subscription:</a:t>
            </a:r>
          </a:p>
          <a:p>
            <a:pPr lvl="2"/>
            <a:r>
              <a:rPr lang="en-GB" smtClean="0"/>
              <a:t>Join an item/cluster as supporter </a:t>
            </a:r>
            <a:br>
              <a:rPr lang="en-GB" smtClean="0"/>
            </a:br>
            <a:r>
              <a:rPr lang="en-GB" smtClean="0"/>
              <a:t>(developer, operator, expert)</a:t>
            </a:r>
          </a:p>
          <a:p>
            <a:pPr lvl="1"/>
            <a:r>
              <a:rPr lang="en-GB" smtClean="0"/>
              <a:t>Notifications:</a:t>
            </a:r>
          </a:p>
          <a:p>
            <a:pPr lvl="2"/>
            <a:r>
              <a:rPr lang="en-GB" smtClean="0"/>
              <a:t>To get informed about changes</a:t>
            </a:r>
          </a:p>
          <a:p>
            <a:pPr lvl="1"/>
            <a:r>
              <a:rPr lang="en-GB" smtClean="0"/>
              <a:t>Web gadgets:</a:t>
            </a:r>
          </a:p>
          <a:p>
            <a:pPr lvl="2"/>
            <a:r>
              <a:rPr lang="en-GB" smtClean="0"/>
              <a:t>Embed customised lists of software into your website</a:t>
            </a:r>
          </a:p>
          <a:p>
            <a:pPr lvl="1"/>
            <a:r>
              <a:rPr lang="en-GB" smtClean="0"/>
              <a:t>Write API </a:t>
            </a:r>
            <a:r>
              <a:rPr lang="en-GB" smtClean="0">
                <a:sym typeface="Wingdings" pitchFamily="2" charset="2"/>
              </a:rPr>
              <a:t> Planned</a:t>
            </a:r>
            <a:endParaRPr lang="en-GB" smtClean="0"/>
          </a:p>
          <a:p>
            <a:pPr lvl="2"/>
            <a:r>
              <a:rPr lang="en-GB" smtClean="0"/>
              <a:t>Itegrate the catalogue with the EGI platform (e.g. Info system)</a:t>
            </a:r>
          </a:p>
          <a:p>
            <a:pPr lvl="2"/>
            <a:r>
              <a:rPr lang="en-GB" smtClean="0"/>
              <a:t>Integrate the catalogue with other catalogues</a:t>
            </a:r>
          </a:p>
          <a:p>
            <a:pPr marL="263525" indent="-263525"/>
            <a:r>
              <a:rPr lang="en-GB" smtClean="0">
                <a:hlinkClick r:id="rId3"/>
              </a:rPr>
              <a:t>Training Marketplace</a:t>
            </a:r>
            <a:endParaRPr lang="en-GB" smtClean="0"/>
          </a:p>
          <a:p>
            <a:pPr lvl="1"/>
            <a:r>
              <a:rPr lang="en-GB" smtClean="0"/>
              <a:t>Advertise and search for events, materials, online courses</a:t>
            </a:r>
          </a:p>
          <a:p>
            <a:pPr lvl="1"/>
            <a:r>
              <a:rPr lang="en-GB" smtClean="0"/>
              <a:t>Web gadgets:</a:t>
            </a:r>
          </a:p>
          <a:p>
            <a:pPr lvl="2"/>
            <a:r>
              <a:rPr lang="en-GB" smtClean="0"/>
              <a:t>Embed customised lists of software into your website</a:t>
            </a:r>
          </a:p>
          <a:p>
            <a:pPr marL="263525" indent="-263525"/>
            <a:r>
              <a:rPr lang="en-GB" smtClean="0"/>
              <a:t>Events</a:t>
            </a:r>
          </a:p>
          <a:p>
            <a:pPr lvl="1"/>
            <a:r>
              <a:rPr lang="en-GB" smtClean="0"/>
              <a:t>Community and Technical Forums (</a:t>
            </a:r>
            <a:r>
              <a:rPr lang="en-GB" smtClean="0">
                <a:solidFill>
                  <a:srgbClr val="FF0000"/>
                </a:solidFill>
              </a:rPr>
              <a:t>Call for TF2012 co-located events is open!)</a:t>
            </a:r>
          </a:p>
          <a:p>
            <a:pPr lvl="1"/>
            <a:r>
              <a:rPr lang="en-GB" smtClean="0"/>
              <a:t>Topical workshops (hosted by NGIs)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579" y="1222472"/>
            <a:ext cx="3526917" cy="22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17563"/>
            <a:ext cx="2241551" cy="2999669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571" y="115888"/>
            <a:ext cx="7416949" cy="865187"/>
          </a:xfrm>
        </p:spPr>
        <p:txBody>
          <a:bodyPr/>
          <a:lstStyle/>
          <a:p>
            <a:r>
              <a:rPr lang="en-GB" sz="3600" smtClean="0"/>
              <a:t>EGI support: </a:t>
            </a:r>
            <a:br>
              <a:rPr lang="en-GB" sz="3600" smtClean="0"/>
            </a:br>
            <a:r>
              <a:rPr lang="en-GB" sz="3600" smtClean="0"/>
              <a:t>Service development and operation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340768"/>
            <a:ext cx="8604448" cy="4896544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GB" dirty="0" smtClean="0"/>
              <a:t>Established &amp; evolving  </a:t>
            </a:r>
            <a:r>
              <a:rPr lang="en-GB" dirty="0" smtClean="0"/>
              <a:t>processes </a:t>
            </a:r>
            <a:r>
              <a:rPr lang="en-GB" dirty="0" smtClean="0"/>
              <a:t>from various EGI(-</a:t>
            </a:r>
            <a:r>
              <a:rPr lang="en-GB" dirty="0" err="1" smtClean="0"/>
              <a:t>InSPIRE</a:t>
            </a:r>
            <a:r>
              <a:rPr lang="en-GB" dirty="0" smtClean="0"/>
              <a:t>) stakeholders:</a:t>
            </a:r>
          </a:p>
          <a:p>
            <a:pPr marL="1260475" lvl="1" indent="-457200"/>
            <a:r>
              <a:rPr lang="en-GB" dirty="0" smtClean="0"/>
              <a:t>EGI Operations</a:t>
            </a:r>
          </a:p>
          <a:p>
            <a:pPr marL="1260475" lvl="1" indent="-457200"/>
            <a:r>
              <a:rPr lang="en-GB" dirty="0" smtClean="0"/>
              <a:t>EGI Technology</a:t>
            </a:r>
          </a:p>
          <a:p>
            <a:pPr marL="1260475" lvl="1" indent="-457200"/>
            <a:r>
              <a:rPr lang="en-GB" dirty="0" smtClean="0"/>
              <a:t>NGIs, VRCs, EGI.eu</a:t>
            </a:r>
          </a:p>
          <a:p>
            <a:pPr marL="1260475" lvl="1" indent="-457200"/>
            <a:r>
              <a:rPr lang="en-GB" dirty="0" err="1" smtClean="0"/>
              <a:t>Pojects</a:t>
            </a:r>
            <a:r>
              <a:rPr lang="en-GB" dirty="0" smtClean="0"/>
              <a:t> (e.g. </a:t>
            </a:r>
            <a:r>
              <a:rPr lang="en-GB" dirty="0" err="1" smtClean="0"/>
              <a:t>BioVel</a:t>
            </a:r>
            <a:r>
              <a:rPr lang="en-GB" dirty="0" smtClean="0"/>
              <a:t>, </a:t>
            </a:r>
            <a:r>
              <a:rPr lang="en-GB" dirty="0" err="1" smtClean="0"/>
              <a:t>Scalalife</a:t>
            </a:r>
            <a:r>
              <a:rPr lang="en-GB" dirty="0" smtClean="0"/>
              <a:t>, ...)</a:t>
            </a:r>
          </a:p>
          <a:p>
            <a:pPr marL="514350" indent="-514350"/>
            <a:endParaRPr lang="en-GB" dirty="0" smtClean="0"/>
          </a:p>
          <a:p>
            <a:pPr marL="514350" indent="-514350"/>
            <a:r>
              <a:rPr lang="en-GB" dirty="0" smtClean="0"/>
              <a:t>But the EGI platform is about to change:</a:t>
            </a:r>
          </a:p>
          <a:p>
            <a:pPr marL="1260475" lvl="1" indent="-457200"/>
            <a:r>
              <a:rPr lang="en-GB" dirty="0" smtClean="0">
                <a:solidFill>
                  <a:srgbClr val="FF0000"/>
                </a:solidFill>
              </a:rPr>
              <a:t>Services will run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in</a:t>
            </a:r>
            <a:r>
              <a:rPr lang="en-GB" dirty="0" smtClean="0">
                <a:solidFill>
                  <a:srgbClr val="FF0000"/>
                </a:solidFill>
              </a:rPr>
              <a:t> Virtual Machines</a:t>
            </a:r>
          </a:p>
          <a:p>
            <a:pPr marL="1660525" lvl="2" indent="-136525"/>
            <a:r>
              <a:rPr lang="en-GB" dirty="0" smtClean="0">
                <a:hlinkClick r:id="rId2"/>
              </a:rPr>
              <a:t>EGI Strategic Plan</a:t>
            </a:r>
            <a:r>
              <a:rPr lang="en-GB" dirty="0" smtClean="0"/>
              <a:t>; </a:t>
            </a:r>
            <a:r>
              <a:rPr lang="en-GB" dirty="0" smtClean="0">
                <a:hlinkClick r:id="rId3"/>
              </a:rPr>
              <a:t>EGI Platform Roadmap</a:t>
            </a:r>
            <a:endParaRPr lang="en-GB" dirty="0" smtClean="0"/>
          </a:p>
          <a:p>
            <a:pPr marL="1260475" lvl="1" indent="-457200"/>
            <a:r>
              <a:rPr lang="en-GB" dirty="0" smtClean="0"/>
              <a:t>Developers &amp; operators will need new support mechanisms:</a:t>
            </a:r>
          </a:p>
          <a:p>
            <a:pPr marL="1660525" lvl="2" indent="-219075"/>
            <a:r>
              <a:rPr lang="en-GB" dirty="0" smtClean="0"/>
              <a:t>VM image repository</a:t>
            </a:r>
          </a:p>
          <a:p>
            <a:pPr marL="1660525" lvl="2" indent="-219075"/>
            <a:r>
              <a:rPr lang="en-GB" dirty="0" smtClean="0"/>
              <a:t>VM information system</a:t>
            </a:r>
          </a:p>
          <a:p>
            <a:pPr marL="1660525" lvl="2" indent="-219075"/>
            <a:r>
              <a:rPr lang="en-GB" dirty="0" smtClean="0"/>
              <a:t>VM monitor with helpdesk integration</a:t>
            </a:r>
          </a:p>
          <a:p>
            <a:pPr marL="1660525" lvl="2" indent="-219075"/>
            <a:r>
              <a:rPr lang="en-GB" dirty="0" smtClean="0"/>
              <a:t>...</a:t>
            </a:r>
          </a:p>
          <a:p>
            <a:pPr marL="1260475" lvl="1" indent="-219075">
              <a:buNone/>
            </a:pPr>
            <a:r>
              <a:rPr lang="en-GB" dirty="0" smtClean="0"/>
              <a:t>EGI Federated Cloud Task force </a:t>
            </a:r>
            <a:r>
              <a:rPr lang="en-GB" dirty="0" smtClean="0">
                <a:sym typeface="Wingdings" pitchFamily="2" charset="2"/>
              </a:rPr>
              <a:t> EGI Infrastructure platform</a:t>
            </a:r>
          </a:p>
          <a:p>
            <a:pPr marL="1260475" lvl="1" indent="-219075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	Join as user community!</a:t>
            </a:r>
          </a:p>
          <a:p>
            <a:pPr marL="1260475" lvl="1" indent="-219075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92480" cy="4680520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EGI is more than a production infrastructure: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 framework fo</a:t>
            </a:r>
            <a:r>
              <a:rPr lang="en-US" sz="2000" dirty="0" smtClean="0">
                <a:sym typeface="Wingdings" pitchFamily="2" charset="2"/>
              </a:rPr>
              <a:t>r sharing and innovation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 forum for communication </a:t>
            </a:r>
            <a:r>
              <a:rPr lang="en-US" sz="2000" dirty="0">
                <a:sym typeface="Wingdings" pitchFamily="2" charset="2"/>
              </a:rPr>
              <a:t>and </a:t>
            </a:r>
            <a:r>
              <a:rPr lang="en-US" sz="2000" dirty="0" smtClean="0">
                <a:sym typeface="Wingdings" pitchFamily="2" charset="2"/>
              </a:rPr>
              <a:t>collaboration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Earth sciences research community has strong grid history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Involved from the start of grid developments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Many grid-based applications, research and publications (~40)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http://www.euearthsciencegrid.org</a:t>
            </a:r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Earth Science community key part of future EGI Strategy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EGI Strategy is aligned with EU 2020 strategy </a:t>
            </a:r>
            <a:r>
              <a:rPr lang="en-US" sz="2000" dirty="0" err="1" smtClean="0">
                <a:sym typeface="Wingdings" pitchFamily="2" charset="2"/>
              </a:rPr>
              <a:t>inc.</a:t>
            </a:r>
            <a:r>
              <a:rPr lang="en-US" sz="2000" dirty="0" smtClean="0">
                <a:sym typeface="Wingdings" pitchFamily="2" charset="2"/>
              </a:rPr>
              <a:t> Innovation Union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EGI will support and partner various ESFRI projects and researchers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EGI will develop requirements with technology developers &amp; providers </a:t>
            </a: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7200800" cy="1470025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71800" y="3094112"/>
            <a:ext cx="5832648" cy="1343000"/>
          </a:xfrm>
        </p:spPr>
        <p:txBody>
          <a:bodyPr/>
          <a:lstStyle/>
          <a:p>
            <a:r>
              <a:rPr lang="en-GB" dirty="0">
                <a:hlinkClick r:id="rId2"/>
              </a:rPr>
              <a:t>s</a:t>
            </a:r>
            <a:r>
              <a:rPr lang="en-GB" dirty="0" smtClean="0">
                <a:hlinkClick r:id="rId2"/>
              </a:rPr>
              <a:t>teve.brewer@egi.eu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 descr="Poster of the Technical Forum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6237"/>
            <a:ext cx="2129995" cy="31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942909"/>
            <a:ext cx="5398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Miriam Fixed" pitchFamily="49" charset="-79"/>
              </a:rPr>
              <a:t>See you at the EGI Technical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Miriam Fixed" pitchFamily="49" charset="-79"/>
              </a:rPr>
              <a:t>Forum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Miriam Fixed" pitchFamily="49" charset="-79"/>
              </a:rPr>
              <a:t>2012,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Miriam Fixed" pitchFamily="49" charset="-79"/>
              </a:rPr>
              <a:t>Prague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Miriam Fixed" pitchFamily="49" charset="-79"/>
              </a:rPr>
              <a:t>, Czech Republic between 17–21 September</a:t>
            </a:r>
            <a:endParaRPr lang="en-GB" dirty="0">
              <a:solidFill>
                <a:schemeClr val="bg2">
                  <a:lumMod val="50000"/>
                </a:schemeClr>
              </a:solidFill>
              <a:latin typeface="Trebuchet MS" pitchFamily="34" charset="0"/>
              <a:cs typeface="Miriam Fixe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European Grid Infrastructure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98" y="1196753"/>
            <a:ext cx="670149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869160"/>
            <a:ext cx="235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EGI Ecosystem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84984"/>
            <a:ext cx="36150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EGI.eu</a:t>
            </a:r>
            <a:r>
              <a:rPr lang="en-US" dirty="0" smtClean="0"/>
              <a:t> (not-for-profit org)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Established February 8th </a:t>
            </a:r>
            <a:r>
              <a:rPr lang="en-GB" dirty="0" smtClean="0"/>
              <a:t>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Central policy &amp; </a:t>
            </a:r>
            <a:r>
              <a:rPr lang="en-GB" dirty="0" smtClean="0"/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Sustainable, ~20 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Based in Amsterdam, NL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Partners provide 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/>
              <a:t>EGI-</a:t>
            </a:r>
            <a:r>
              <a:rPr lang="en-US" b="1" dirty="0" err="1" smtClean="0"/>
              <a:t>InSPIRE</a:t>
            </a:r>
            <a:r>
              <a:rPr lang="en-US" dirty="0" smtClean="0"/>
              <a:t>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year project, 25M EC funds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50 project partners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2039888" cy="133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VOs, VRCs and partner projects 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351309"/>
            <a:ext cx="8075612" cy="4741987"/>
          </a:xfrm>
        </p:spPr>
        <p:txBody>
          <a:bodyPr/>
          <a:lstStyle/>
          <a:p>
            <a:r>
              <a:rPr lang="en-US" sz="2400" dirty="0" smtClean="0"/>
              <a:t>Virtual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: rules defining people &amp; resources</a:t>
            </a:r>
            <a:endParaRPr lang="en-GB" sz="2400" dirty="0" smtClean="0"/>
          </a:p>
          <a:p>
            <a:r>
              <a:rPr lang="en-GB" sz="2400" dirty="0" smtClean="0"/>
              <a:t>VRCs are self-organised (virtual) research </a:t>
            </a:r>
            <a:r>
              <a:rPr lang="en-GB" sz="2400" dirty="0" smtClean="0"/>
              <a:t>communities which give individuals within their community a clear mandate to represent the interests of their research field within the EGI ecosystem.</a:t>
            </a:r>
          </a:p>
          <a:p>
            <a:endParaRPr lang="en-GB" sz="2400" dirty="0" smtClean="0"/>
          </a:p>
          <a:p>
            <a:r>
              <a:rPr lang="en-GB" sz="2400" dirty="0" smtClean="0"/>
              <a:t>Current EGI VRCs: (</a:t>
            </a:r>
            <a:r>
              <a:rPr lang="en-GB" sz="2400" dirty="0" smtClean="0">
                <a:hlinkClick r:id="rId2"/>
              </a:rPr>
              <a:t>http://www.egi.eu/community/vrcs/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err="1" smtClean="0"/>
              <a:t>WeNMR</a:t>
            </a:r>
            <a:r>
              <a:rPr lang="en-GB" sz="2000" dirty="0" smtClean="0"/>
              <a:t> - Structural biology</a:t>
            </a:r>
          </a:p>
          <a:p>
            <a:pPr lvl="1"/>
            <a:r>
              <a:rPr lang="en-GB" sz="2000" dirty="0" smtClean="0"/>
              <a:t>LSGC – Life sciences</a:t>
            </a:r>
          </a:p>
          <a:p>
            <a:pPr lvl="1"/>
            <a:r>
              <a:rPr lang="en-GB" sz="2000" dirty="0" smtClean="0"/>
              <a:t>HMRC – Hydro-meteorology</a:t>
            </a:r>
          </a:p>
          <a:p>
            <a:pPr lvl="1"/>
            <a:r>
              <a:rPr lang="en-GB" sz="2000" dirty="0" smtClean="0"/>
              <a:t>WLCG – High energy physics  </a:t>
            </a:r>
            <a:r>
              <a:rPr lang="en-GB" sz="2000" b="1" dirty="0" smtClean="0">
                <a:solidFill>
                  <a:srgbClr val="FF0000"/>
                </a:solidFill>
              </a:rPr>
              <a:t>NEW!</a:t>
            </a:r>
          </a:p>
          <a:p>
            <a:pPr lvl="1"/>
            <a:r>
              <a:rPr lang="en-GB" sz="2000" dirty="0" smtClean="0"/>
              <a:t>CLARIN/DARIAH </a:t>
            </a:r>
            <a:r>
              <a:rPr lang="en-GB" sz="2000" dirty="0" smtClean="0"/>
              <a:t>– Humanities (with a Letter of Intent)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3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EGI and the Earth Sciences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824536" cy="4896544"/>
          </a:xfrm>
        </p:spPr>
        <p:txBody>
          <a:bodyPr/>
          <a:lstStyle/>
          <a:p>
            <a:pPr lvl="1"/>
            <a:r>
              <a:rPr lang="en-US" sz="2000" dirty="0" smtClean="0"/>
              <a:t>ES Community in EGI-</a:t>
            </a:r>
            <a:r>
              <a:rPr lang="en-US" sz="2000" dirty="0" err="1" smtClean="0"/>
              <a:t>InSPIRE</a:t>
            </a:r>
            <a:r>
              <a:rPr lang="en-US" sz="2000" dirty="0" smtClean="0"/>
              <a:t> – Sustainable services for 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Participation in User Community Board (UCB)</a:t>
            </a:r>
          </a:p>
          <a:p>
            <a:pPr lvl="2"/>
            <a:r>
              <a:rPr lang="en-US" sz="1600" dirty="0" smtClean="0"/>
              <a:t>Synergy with other communities</a:t>
            </a:r>
          </a:p>
          <a:p>
            <a:pPr lvl="2"/>
            <a:r>
              <a:rPr lang="en-US" sz="1600" dirty="0" smtClean="0"/>
              <a:t>Requirements gathering</a:t>
            </a:r>
          </a:p>
          <a:p>
            <a:pPr lvl="2"/>
            <a:r>
              <a:rPr lang="en-US" sz="1600" dirty="0"/>
              <a:t>C</a:t>
            </a:r>
            <a:r>
              <a:rPr lang="en-US" sz="1600" dirty="0" smtClean="0"/>
              <a:t>ontact Horst </a:t>
            </a:r>
            <a:r>
              <a:rPr lang="en-US" sz="1600" dirty="0" err="1" smtClean="0"/>
              <a:t>Schwichtenberg</a:t>
            </a:r>
            <a:r>
              <a:rPr lang="en-US" sz="1600" dirty="0" smtClean="0"/>
              <a:t> or Monique </a:t>
            </a:r>
            <a:r>
              <a:rPr lang="en-US" sz="1600" dirty="0" err="1" smtClean="0"/>
              <a:t>Petitdidier</a:t>
            </a:r>
            <a:r>
              <a:rPr lang="en-US" sz="1600" dirty="0" smtClean="0"/>
              <a:t> for further info.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http://www.euearthsciencegrid.org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ES Teams in 25 European and related countries and beyond</a:t>
            </a:r>
          </a:p>
          <a:p>
            <a:pPr lvl="2"/>
            <a:r>
              <a:rPr lang="en-US" sz="1600" dirty="0" smtClean="0"/>
              <a:t>12 Virtual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 related to Earth Sciences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763194" cy="4343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0862" y="5836622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perations-portal.egi.eu/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usersMetrics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EGI: strategy for 2020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39341"/>
            <a:ext cx="8075612" cy="4165923"/>
          </a:xfrm>
        </p:spPr>
        <p:txBody>
          <a:bodyPr/>
          <a:lstStyle/>
          <a:p>
            <a:pPr marL="271463" lvl="0" indent="-271463"/>
            <a:r>
              <a:rPr lang="en-GB" sz="2800" dirty="0">
                <a:solidFill>
                  <a:prstClr val="black"/>
                </a:solidFill>
              </a:rPr>
              <a:t>Pillars of the strategy: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European-wide coordination and interaction with research communities and national resource infrastructure providers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Coordination, maintenance, operation and delivery of an open uniform European-wide federated production infrastructure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Developing and promoting technologies for federating new resources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Supporting the integration and operation of scalable interdisciplinary Virtual Research Environments personalised to each research </a:t>
            </a:r>
            <a:r>
              <a:rPr lang="en-GB" sz="2000" dirty="0" smtClean="0">
                <a:solidFill>
                  <a:prstClr val="black"/>
                </a:solidFill>
              </a:rPr>
              <a:t>community</a:t>
            </a:r>
          </a:p>
          <a:p>
            <a:pPr marL="457200" lvl="1" indent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lvl="1" indent="0" algn="r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http</a:t>
            </a:r>
            <a:r>
              <a:rPr lang="en-GB" sz="2000" dirty="0">
                <a:solidFill>
                  <a:srgbClr val="FF0000"/>
                </a:solidFill>
              </a:rPr>
              <a:t>://go.egi.eu/EGI2020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EGI activities: forums, workshops, VTs and TFs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23317"/>
            <a:ext cx="8075612" cy="4525963"/>
          </a:xfrm>
        </p:spPr>
        <p:txBody>
          <a:bodyPr/>
          <a:lstStyle/>
          <a:p>
            <a:pPr lvl="1"/>
            <a:r>
              <a:rPr lang="en-US" sz="2000" dirty="0" smtClean="0"/>
              <a:t>Forums</a:t>
            </a:r>
          </a:p>
          <a:p>
            <a:pPr lvl="2"/>
            <a:r>
              <a:rPr lang="en-US" sz="1600" dirty="0" smtClean="0"/>
              <a:t>Every 6 months, around 500 people meet to share knowledge and plans</a:t>
            </a:r>
          </a:p>
          <a:p>
            <a:pPr lvl="2"/>
            <a:r>
              <a:rPr lang="en-US" sz="1600" dirty="0" smtClean="0"/>
              <a:t>Keynotes, presentations, workshops, training, demonstrations, posters</a:t>
            </a:r>
          </a:p>
          <a:p>
            <a:pPr lvl="1"/>
            <a:r>
              <a:rPr lang="en-US" sz="2000" dirty="0" smtClean="0"/>
              <a:t>Task Forces</a:t>
            </a:r>
          </a:p>
          <a:p>
            <a:pPr lvl="2"/>
            <a:r>
              <a:rPr lang="en-US" sz="1600" dirty="0" smtClean="0"/>
              <a:t>Federated Clouds</a:t>
            </a:r>
          </a:p>
          <a:p>
            <a:pPr lvl="2"/>
            <a:r>
              <a:rPr lang="en-US" sz="1600" dirty="0" smtClean="0"/>
              <a:t>MAPPER</a:t>
            </a:r>
          </a:p>
          <a:p>
            <a:pPr lvl="2"/>
            <a:r>
              <a:rPr lang="en-US" sz="1600" dirty="0" smtClean="0"/>
              <a:t>Identity</a:t>
            </a:r>
          </a:p>
          <a:p>
            <a:pPr lvl="1"/>
            <a:r>
              <a:rPr lang="en-US" sz="2000" dirty="0" smtClean="0"/>
              <a:t>Workshops (face-to-face and also ‘webinars’)</a:t>
            </a:r>
          </a:p>
          <a:p>
            <a:pPr lvl="2"/>
            <a:r>
              <a:rPr lang="en-GB" sz="1600" dirty="0"/>
              <a:t>Integration of complex scientific workflow systems with EGI’s services.</a:t>
            </a:r>
          </a:p>
          <a:p>
            <a:pPr lvl="2"/>
            <a:r>
              <a:rPr lang="en-GB" sz="1600" dirty="0"/>
              <a:t>Research Infrastructure interested in adopting EGI’s operational tools to support their own distributed production </a:t>
            </a:r>
            <a:r>
              <a:rPr lang="en-GB" sz="1600" dirty="0" smtClean="0"/>
              <a:t>infrastructure</a:t>
            </a:r>
          </a:p>
          <a:p>
            <a:pPr lvl="2"/>
            <a:r>
              <a:rPr lang="en-GB" sz="1600" dirty="0"/>
              <a:t>Science Gateways </a:t>
            </a:r>
            <a:r>
              <a:rPr lang="en-GB" sz="1600" dirty="0" smtClean="0"/>
              <a:t>Workshop</a:t>
            </a:r>
          </a:p>
          <a:p>
            <a:pPr lvl="1"/>
            <a:r>
              <a:rPr lang="en-US" sz="2000" dirty="0" smtClean="0"/>
              <a:t>Virtual Team (VT) projects – 3- 6 months (with NGIs)</a:t>
            </a:r>
          </a:p>
          <a:p>
            <a:pPr lvl="2"/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Technical Forum TF12 - Prague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96753"/>
            <a:ext cx="9036496" cy="4752528"/>
          </a:xfrm>
        </p:spPr>
        <p:txBody>
          <a:bodyPr/>
          <a:lstStyle/>
          <a:p>
            <a:pPr lvl="1"/>
            <a:r>
              <a:rPr lang="en-US" sz="2000" dirty="0" smtClean="0"/>
              <a:t>Theme of Technical Forum in September (17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):</a:t>
            </a:r>
          </a:p>
          <a:p>
            <a:pPr lvl="2"/>
            <a:r>
              <a:rPr lang="en-US" sz="1600" dirty="0" smtClean="0"/>
              <a:t>“</a:t>
            </a:r>
            <a:r>
              <a:rPr lang="en-GB" sz="1600" dirty="0" smtClean="0"/>
              <a:t>Developing </a:t>
            </a:r>
            <a:r>
              <a:rPr lang="en-GB" sz="1600" dirty="0"/>
              <a:t>an open and sustainable EGI ecosystem to support open science in the digital European Research Area</a:t>
            </a:r>
            <a:r>
              <a:rPr lang="en-GB" sz="1600" dirty="0" smtClean="0"/>
              <a:t>.”</a:t>
            </a:r>
          </a:p>
          <a:p>
            <a:pPr lvl="2"/>
            <a:endParaRPr lang="en-GB" sz="1000" dirty="0" smtClean="0"/>
          </a:p>
          <a:p>
            <a:pPr lvl="1"/>
            <a:r>
              <a:rPr lang="en-US" sz="2000" dirty="0" smtClean="0"/>
              <a:t>5 tracks: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Operational </a:t>
            </a:r>
            <a:r>
              <a:rPr lang="en-GB" sz="1600" dirty="0" smtClean="0"/>
              <a:t>services</a:t>
            </a:r>
          </a:p>
          <a:p>
            <a:pPr marL="1371600" lvl="3" indent="0">
              <a:buNone/>
            </a:pPr>
            <a:r>
              <a:rPr lang="en-GB" sz="1200" dirty="0"/>
              <a:t>O</a:t>
            </a:r>
            <a:r>
              <a:rPr lang="en-GB" sz="1200" dirty="0" smtClean="0"/>
              <a:t>perational </a:t>
            </a:r>
            <a:r>
              <a:rPr lang="en-GB" sz="1200" dirty="0"/>
              <a:t>services used by EGI to deliver a federated infrastructure composed of national resource </a:t>
            </a:r>
            <a:r>
              <a:rPr lang="en-GB" sz="1200" dirty="0" smtClean="0"/>
              <a:t>providers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Physical Infrastructure </a:t>
            </a:r>
            <a:r>
              <a:rPr lang="en-GB" sz="1600" dirty="0" smtClean="0"/>
              <a:t>services</a:t>
            </a:r>
          </a:p>
          <a:p>
            <a:pPr marL="1371600" lvl="3" indent="0">
              <a:buNone/>
            </a:pPr>
            <a:r>
              <a:rPr lang="en-GB" sz="1200" dirty="0"/>
              <a:t>W</a:t>
            </a:r>
            <a:r>
              <a:rPr lang="en-GB" sz="1200" dirty="0" smtClean="0"/>
              <a:t>ork </a:t>
            </a:r>
            <a:r>
              <a:rPr lang="en-GB" sz="1200" dirty="0"/>
              <a:t>of technology providers and platform integrators to provide generic infrastructure services that can be integrated into virtual research environments upon which research communities </a:t>
            </a:r>
            <a:r>
              <a:rPr lang="en-GB" sz="1200" dirty="0" smtClean="0"/>
              <a:t>depend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Virtualised Resources: challenges and </a:t>
            </a:r>
            <a:r>
              <a:rPr lang="en-GB" sz="1600" dirty="0" smtClean="0"/>
              <a:t>opportunities</a:t>
            </a:r>
          </a:p>
          <a:p>
            <a:pPr marL="1371600" lvl="3" indent="0">
              <a:buNone/>
            </a:pPr>
            <a:r>
              <a:rPr lang="en-GB" sz="1200" dirty="0"/>
              <a:t>W</a:t>
            </a:r>
            <a:r>
              <a:rPr lang="en-GB" sz="1200" dirty="0" smtClean="0"/>
              <a:t>ork </a:t>
            </a:r>
            <a:r>
              <a:rPr lang="en-GB" sz="1200" dirty="0"/>
              <a:t>of technology providers, platform integrators and platform operators of the grand challenges that relate to the integration of virtualized </a:t>
            </a:r>
            <a:r>
              <a:rPr lang="en-GB" sz="1200" dirty="0" smtClean="0"/>
              <a:t>resource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Virtual Research </a:t>
            </a:r>
            <a:r>
              <a:rPr lang="en-GB" sz="1600" dirty="0" smtClean="0"/>
              <a:t>Environments</a:t>
            </a:r>
          </a:p>
          <a:p>
            <a:pPr marL="1371600" lvl="3" indent="0">
              <a:buNone/>
            </a:pPr>
            <a:r>
              <a:rPr lang="en-GB" sz="1200" dirty="0"/>
              <a:t>R</a:t>
            </a:r>
            <a:r>
              <a:rPr lang="en-GB" sz="1200" dirty="0" smtClean="0"/>
              <a:t>esearch </a:t>
            </a:r>
            <a:r>
              <a:rPr lang="en-GB" sz="1200" dirty="0"/>
              <a:t>communities are seeking to establish their own virtual research environments </a:t>
            </a:r>
            <a:r>
              <a:rPr lang="en-GB" sz="1200" dirty="0" smtClean="0"/>
              <a:t>with </a:t>
            </a:r>
            <a:r>
              <a:rPr lang="en-GB" sz="1200" dirty="0"/>
              <a:t>their own resources and operating their own customized services through the work of platform integrators and platform </a:t>
            </a:r>
            <a:r>
              <a:rPr lang="en-GB" sz="1200" dirty="0" smtClean="0"/>
              <a:t>operators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Coordination and </a:t>
            </a:r>
            <a:r>
              <a:rPr lang="en-GB" sz="1600" dirty="0" smtClean="0"/>
              <a:t>Communication</a:t>
            </a:r>
          </a:p>
          <a:p>
            <a:pPr marL="1371600" lvl="3" indent="0">
              <a:buNone/>
            </a:pPr>
            <a:r>
              <a:rPr lang="en-GB" sz="1200" dirty="0"/>
              <a:t>F</a:t>
            </a:r>
            <a:r>
              <a:rPr lang="en-GB" sz="1200" dirty="0" smtClean="0"/>
              <a:t>ocus </a:t>
            </a:r>
            <a:r>
              <a:rPr lang="en-GB" sz="1200" dirty="0"/>
              <a:t>on reaching out to communities and partners across the ecosystem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n 29"/>
          <p:cNvSpPr/>
          <p:nvPr/>
        </p:nvSpPr>
        <p:spPr>
          <a:xfrm>
            <a:off x="2195736" y="4581128"/>
            <a:ext cx="2304256" cy="864096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e 31"/>
          <p:cNvSpPr/>
          <p:nvPr/>
        </p:nvSpPr>
        <p:spPr>
          <a:xfrm>
            <a:off x="4610583" y="4634553"/>
            <a:ext cx="3489809" cy="1440160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4610583" y="4418529"/>
            <a:ext cx="3489809" cy="1440160"/>
          </a:xfrm>
          <a:prstGeom prst="pie">
            <a:avLst>
              <a:gd name="adj1" fmla="val 739169"/>
              <a:gd name="adj2" fmla="val 20158836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VRCs – VREs &amp; EGI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5" name="Can 24"/>
          <p:cNvSpPr/>
          <p:nvPr/>
        </p:nvSpPr>
        <p:spPr>
          <a:xfrm>
            <a:off x="4860032" y="3355501"/>
            <a:ext cx="864096" cy="1584176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EGI Community Platform</a:t>
            </a:r>
          </a:p>
          <a:p>
            <a:pPr algn="ctr"/>
            <a:endParaRPr lang="en-US" sz="1100" smtClean="0"/>
          </a:p>
          <a:p>
            <a:pPr algn="ctr"/>
            <a:endParaRPr lang="en-US" sz="1100" smtClean="0"/>
          </a:p>
          <a:p>
            <a:pPr algn="ctr"/>
            <a:endParaRPr lang="en-US" sz="1100" smtClean="0"/>
          </a:p>
          <a:p>
            <a:pPr algn="ctr"/>
            <a:endParaRPr lang="en-US" sz="1100" smtClean="0"/>
          </a:p>
        </p:txBody>
      </p:sp>
      <p:sp>
        <p:nvSpPr>
          <p:cNvPr id="7" name="Can 6"/>
          <p:cNvSpPr/>
          <p:nvPr/>
        </p:nvSpPr>
        <p:spPr>
          <a:xfrm>
            <a:off x="5906727" y="2637493"/>
            <a:ext cx="864096" cy="2302184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smtClean="0"/>
              <a:t>EGI Collaboration platform</a:t>
            </a:r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5331608" y="5570077"/>
            <a:ext cx="1904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/>
              <a:t>EGI resources</a:t>
            </a:r>
            <a:br>
              <a:rPr lang="en-GB" sz="1400" smtClean="0"/>
            </a:br>
            <a:r>
              <a:rPr lang="en-GB" sz="1400" smtClean="0"/>
              <a:t>(clusters, storages,...)</a:t>
            </a:r>
            <a:endParaRPr lang="en-GB" sz="1400"/>
          </a:p>
        </p:txBody>
      </p:sp>
      <p:sp>
        <p:nvSpPr>
          <p:cNvPr id="39" name="Pie 38"/>
          <p:cNvSpPr/>
          <p:nvPr/>
        </p:nvSpPr>
        <p:spPr>
          <a:xfrm>
            <a:off x="2517193" y="4925153"/>
            <a:ext cx="2198823" cy="1221568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>
            <a:off x="2517193" y="4726221"/>
            <a:ext cx="2198823" cy="1221568"/>
          </a:xfrm>
          <a:prstGeom prst="pie">
            <a:avLst>
              <a:gd name="adj1" fmla="val 739169"/>
              <a:gd name="adj2" fmla="val 19293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9122" y="5786680"/>
            <a:ext cx="3566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Dedicated or shared resources/platforms</a:t>
            </a:r>
            <a:br>
              <a:rPr lang="en-GB" sz="1400" smtClean="0"/>
            </a:br>
            <a:r>
              <a:rPr lang="en-GB" sz="1400" smtClean="0"/>
              <a:t>(e.g. Clusters; EC2, PRACE, XSEDE)</a:t>
            </a:r>
            <a:br>
              <a:rPr lang="en-GB" sz="1400" smtClean="0"/>
            </a:br>
            <a:endParaRPr lang="en-GB" sz="1400"/>
          </a:p>
        </p:txBody>
      </p:sp>
      <p:sp>
        <p:nvSpPr>
          <p:cNvPr id="45" name="TextBox 44"/>
          <p:cNvSpPr txBox="1"/>
          <p:nvPr/>
        </p:nvSpPr>
        <p:spPr>
          <a:xfrm>
            <a:off x="179512" y="4653137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Research facilities </a:t>
            </a:r>
            <a:br>
              <a:rPr lang="en-GB" sz="1400" smtClean="0"/>
            </a:br>
            <a:r>
              <a:rPr lang="en-GB" sz="1400" smtClean="0"/>
              <a:t>(e.g. detectors, sensor networks)</a:t>
            </a:r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5364088" y="4509701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49" name="Rectangle 48"/>
          <p:cNvSpPr/>
          <p:nvPr/>
        </p:nvSpPr>
        <p:spPr>
          <a:xfrm>
            <a:off x="4932040" y="4581709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50" name="Rectangle 49"/>
          <p:cNvSpPr/>
          <p:nvPr/>
        </p:nvSpPr>
        <p:spPr>
          <a:xfrm>
            <a:off x="5004048" y="4221669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51" name="Rectangle 50"/>
          <p:cNvSpPr/>
          <p:nvPr/>
        </p:nvSpPr>
        <p:spPr>
          <a:xfrm>
            <a:off x="4139952" y="4797733"/>
            <a:ext cx="288032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SW</a:t>
            </a:r>
            <a:endParaRPr lang="en-GB" sz="900" b="1"/>
          </a:p>
        </p:txBody>
      </p:sp>
      <p:sp>
        <p:nvSpPr>
          <p:cNvPr id="53" name="Rectangle 52"/>
          <p:cNvSpPr/>
          <p:nvPr/>
        </p:nvSpPr>
        <p:spPr>
          <a:xfrm>
            <a:off x="3275856" y="4725725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55" name="Rectangle 54"/>
          <p:cNvSpPr/>
          <p:nvPr/>
        </p:nvSpPr>
        <p:spPr>
          <a:xfrm>
            <a:off x="3275856" y="4365105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56" name="Rectangle 55"/>
          <p:cNvSpPr/>
          <p:nvPr/>
        </p:nvSpPr>
        <p:spPr>
          <a:xfrm>
            <a:off x="4139952" y="4437113"/>
            <a:ext cx="288032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SW</a:t>
            </a:r>
            <a:endParaRPr lang="en-GB" sz="900" b="1"/>
          </a:p>
        </p:txBody>
      </p:sp>
      <p:sp>
        <p:nvSpPr>
          <p:cNvPr id="57" name="TextBox 56"/>
          <p:cNvSpPr txBox="1"/>
          <p:nvPr/>
        </p:nvSpPr>
        <p:spPr>
          <a:xfrm>
            <a:off x="6876256" y="441794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/>
              <a:t>EGI Infrastructure platform</a:t>
            </a:r>
            <a:endParaRPr lang="en-GB" sz="1400"/>
          </a:p>
        </p:txBody>
      </p:sp>
      <p:sp>
        <p:nvSpPr>
          <p:cNvPr id="61" name="Rectangle 60"/>
          <p:cNvSpPr/>
          <p:nvPr/>
        </p:nvSpPr>
        <p:spPr>
          <a:xfrm>
            <a:off x="3707904" y="4797153"/>
            <a:ext cx="288032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DB</a:t>
            </a:r>
            <a:endParaRPr lang="en-GB" sz="900" b="1"/>
          </a:p>
        </p:txBody>
      </p:sp>
      <p:sp>
        <p:nvSpPr>
          <p:cNvPr id="62" name="Rectangle 61"/>
          <p:cNvSpPr/>
          <p:nvPr/>
        </p:nvSpPr>
        <p:spPr>
          <a:xfrm>
            <a:off x="3707904" y="4437113"/>
            <a:ext cx="288032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DB</a:t>
            </a:r>
            <a:endParaRPr lang="en-GB" sz="900" b="1"/>
          </a:p>
        </p:txBody>
      </p:sp>
      <p:sp>
        <p:nvSpPr>
          <p:cNvPr id="34" name="Can 33"/>
          <p:cNvSpPr/>
          <p:nvPr/>
        </p:nvSpPr>
        <p:spPr>
          <a:xfrm>
            <a:off x="2915816" y="1988841"/>
            <a:ext cx="3168352" cy="3816424"/>
          </a:xfrm>
          <a:prstGeom prst="can">
            <a:avLst>
              <a:gd name="adj" fmla="val 9162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r>
              <a:rPr lang="en-US" sz="4000" b="1" smtClean="0">
                <a:solidFill>
                  <a:schemeClr val="tx1"/>
                </a:solidFill>
              </a:rPr>
              <a:t>Virtual Research Environment</a:t>
            </a: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60" name="Rectangular Callout 59"/>
          <p:cNvSpPr/>
          <p:nvPr/>
        </p:nvSpPr>
        <p:spPr>
          <a:xfrm>
            <a:off x="467544" y="2060848"/>
            <a:ext cx="1800200" cy="1296144"/>
          </a:xfrm>
          <a:prstGeom prst="wedgeRectCallout">
            <a:avLst>
              <a:gd name="adj1" fmla="val 108035"/>
              <a:gd name="adj2" fmla="val -15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Created by a project such as CLARIN, ELIXIR, LifeWatch, ...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58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5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eft Arrow 58"/>
          <p:cNvSpPr/>
          <p:nvPr/>
        </p:nvSpPr>
        <p:spPr>
          <a:xfrm rot="16200000">
            <a:off x="4201439" y="1588360"/>
            <a:ext cx="411002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60032" y="1340768"/>
            <a:ext cx="32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Virtual Research Communities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 animBg="1"/>
      <p:bldP spid="42" grpId="0"/>
      <p:bldP spid="45" grpId="0"/>
      <p:bldP spid="48" grpId="1" animBg="1"/>
      <p:bldP spid="49" grpId="1" animBg="1"/>
      <p:bldP spid="50" grpId="1" animBg="1"/>
      <p:bldP spid="51" grpId="0" animBg="1"/>
      <p:bldP spid="53" grpId="0" animBg="1"/>
      <p:bldP spid="55" grpId="0" animBg="1"/>
      <p:bldP spid="56" grpId="0" animBg="1"/>
      <p:bldP spid="61" grpId="0" animBg="1"/>
      <p:bldP spid="62" grpId="0" animBg="1"/>
      <p:bldP spid="34" grpId="0" animBg="1"/>
      <p:bldP spid="60" grpId="0" animBg="1"/>
      <p:bldP spid="59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1763688" y="1124744"/>
            <a:ext cx="5400600" cy="4968552"/>
          </a:xfrm>
          <a:prstGeom prst="can">
            <a:avLst>
              <a:gd name="adj" fmla="val 0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400" b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7704" y="4005064"/>
            <a:ext cx="5040560" cy="1944216"/>
          </a:xfrm>
          <a:prstGeom prst="rect">
            <a:avLst/>
          </a:prstGeom>
          <a:solidFill>
            <a:srgbClr val="C6E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b="1" smtClean="0">
                <a:solidFill>
                  <a:schemeClr val="tx1"/>
                </a:solidFill>
              </a:rPr>
              <a:t>Services</a:t>
            </a:r>
            <a:r>
              <a:rPr lang="en-GB" sz="2400" smtClean="0">
                <a:solidFill>
                  <a:schemeClr val="tx1"/>
                </a:solidFill>
              </a:rPr>
              <a:t/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chemeClr val="tx1"/>
                </a:solidFill>
              </a:rPr>
              <a:t>(Applications &amp; data)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Anatomy of a VRE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07704" y="1268760"/>
            <a:ext cx="5040560" cy="1152128"/>
          </a:xfrm>
          <a:prstGeom prst="rect">
            <a:avLst/>
          </a:prstGeom>
          <a:solidFill>
            <a:srgbClr val="C6E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800" b="1" smtClean="0">
                <a:solidFill>
                  <a:schemeClr val="tx1"/>
                </a:solidFill>
              </a:rPr>
              <a:t>Service access </a:t>
            </a:r>
            <a:r>
              <a:rPr lang="en-GB" sz="2400" smtClean="0">
                <a:solidFill>
                  <a:schemeClr val="tx1"/>
                </a:solidFill>
              </a:rPr>
              <a:t/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chemeClr val="tx1"/>
                </a:solidFill>
              </a:rPr>
              <a:t>(Science gateways - portal, desktop and mobile)</a:t>
            </a:r>
          </a:p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494116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Off-the-shelf and custom </a:t>
            </a:r>
            <a:br>
              <a:rPr lang="en-GB" sz="1600" smtClean="0"/>
            </a:br>
            <a:r>
              <a:rPr lang="en-GB" sz="1600" smtClean="0"/>
              <a:t>VM images</a:t>
            </a:r>
            <a:endParaRPr lang="en-GB" sz="1600"/>
          </a:p>
        </p:txBody>
      </p:sp>
      <p:sp>
        <p:nvSpPr>
          <p:cNvPr id="30" name="TextBox 29"/>
          <p:cNvSpPr txBox="1"/>
          <p:nvPr/>
        </p:nvSpPr>
        <p:spPr>
          <a:xfrm>
            <a:off x="3563888" y="494116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Domain specific and generic data repositories</a:t>
            </a:r>
            <a:endParaRPr lang="en-GB" sz="1600"/>
          </a:p>
        </p:txBody>
      </p:sp>
      <p:sp>
        <p:nvSpPr>
          <p:cNvPr id="31" name="TextBox 30"/>
          <p:cNvSpPr txBox="1"/>
          <p:nvPr/>
        </p:nvSpPr>
        <p:spPr>
          <a:xfrm>
            <a:off x="5436096" y="494116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Off-the-shelf and custom applications</a:t>
            </a:r>
            <a:endParaRPr lang="en-GB" sz="1600"/>
          </a:p>
        </p:txBody>
      </p:sp>
      <p:sp>
        <p:nvSpPr>
          <p:cNvPr id="23" name="Rectangle 22"/>
          <p:cNvSpPr/>
          <p:nvPr/>
        </p:nvSpPr>
        <p:spPr>
          <a:xfrm>
            <a:off x="1907704" y="2636912"/>
            <a:ext cx="5040560" cy="1224136"/>
          </a:xfrm>
          <a:prstGeom prst="rect">
            <a:avLst/>
          </a:prstGeom>
          <a:solidFill>
            <a:srgbClr val="C6E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>
                <a:solidFill>
                  <a:schemeClr val="tx1"/>
                </a:solidFill>
              </a:rPr>
              <a:t>Service integration</a:t>
            </a:r>
            <a:r>
              <a:rPr lang="en-GB" sz="2800" smtClean="0">
                <a:solidFill>
                  <a:schemeClr val="tx1"/>
                </a:solidFill>
              </a:rPr>
              <a:t/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chemeClr val="tx1"/>
                </a:solidFill>
              </a:rPr>
              <a:t>(workflows)</a:t>
            </a:r>
          </a:p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1700808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mtClean="0"/>
              <a:t>EGI support</a:t>
            </a:r>
            <a:endParaRPr lang="en-GB" sz="2400"/>
          </a:p>
        </p:txBody>
      </p:sp>
      <p:sp>
        <p:nvSpPr>
          <p:cNvPr id="14" name="Rectangle 13"/>
          <p:cNvSpPr/>
          <p:nvPr/>
        </p:nvSpPr>
        <p:spPr>
          <a:xfrm>
            <a:off x="539552" y="3140968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mtClean="0"/>
              <a:t>EGI support</a:t>
            </a:r>
            <a:endParaRPr lang="en-GB" sz="2400"/>
          </a:p>
        </p:txBody>
      </p:sp>
      <p:sp>
        <p:nvSpPr>
          <p:cNvPr id="15" name="Rectangle 14"/>
          <p:cNvSpPr/>
          <p:nvPr/>
        </p:nvSpPr>
        <p:spPr>
          <a:xfrm>
            <a:off x="539552" y="5013176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mtClean="0"/>
              <a:t>EGI support</a:t>
            </a:r>
            <a:endParaRPr lang="en-GB" sz="2400"/>
          </a:p>
        </p:txBody>
      </p:sp>
      <p:sp>
        <p:nvSpPr>
          <p:cNvPr id="16" name="Rectangle 15"/>
          <p:cNvSpPr/>
          <p:nvPr/>
        </p:nvSpPr>
        <p:spPr>
          <a:xfrm>
            <a:off x="2195736" y="1196752"/>
            <a:ext cx="72008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/>
          <a:lstStyle/>
          <a:p>
            <a:pPr algn="ctr"/>
            <a:r>
              <a:rPr lang="en-GB" sz="2400" kern="900" spc="-100" smtClean="0"/>
              <a:t>EGI support</a:t>
            </a:r>
            <a:endParaRPr lang="en-GB" sz="2400" kern="900" spc="-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839</Words>
  <Application>Microsoft Office PowerPoint</Application>
  <PresentationFormat>On-screen Show (4:3)</PresentationFormat>
  <Paragraphs>192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EGI-InSPIRE 2</vt:lpstr>
      <vt:lpstr>EG-InSPIRE</vt:lpstr>
      <vt:lpstr>1_EG-InSPIRE</vt:lpstr>
      <vt:lpstr>European grid services for earth science</vt:lpstr>
      <vt:lpstr>European Grid Infrastructure</vt:lpstr>
      <vt:lpstr>VOs, VRCs and partner projects </vt:lpstr>
      <vt:lpstr>EGI and the Earth Sciences</vt:lpstr>
      <vt:lpstr>EGI: strategy for 2020</vt:lpstr>
      <vt:lpstr>EGI activities: forums, workshops, VTs and TFs</vt:lpstr>
      <vt:lpstr>Technical Forum TF12 - Prague</vt:lpstr>
      <vt:lpstr>VRCs – VREs &amp; EGI</vt:lpstr>
      <vt:lpstr>Anatomy of a VRE</vt:lpstr>
      <vt:lpstr>EGI support: Service access</vt:lpstr>
      <vt:lpstr>EGI support:  Cross cutting support</vt:lpstr>
      <vt:lpstr>EGI support:  Service development and operation</vt:lpstr>
      <vt:lpstr>Conclusions</vt:lpstr>
      <vt:lpstr>Questions?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 Brewer</cp:lastModifiedBy>
  <cp:revision>1022</cp:revision>
  <dcterms:created xsi:type="dcterms:W3CDTF">2010-09-03T12:01:03Z</dcterms:created>
  <dcterms:modified xsi:type="dcterms:W3CDTF">2012-04-26T11:13:56Z</dcterms:modified>
</cp:coreProperties>
</file>