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74" r:id="rId2"/>
    <p:sldId id="282" r:id="rId3"/>
    <p:sldId id="283" r:id="rId4"/>
    <p:sldId id="284" r:id="rId5"/>
    <p:sldId id="449" r:id="rId6"/>
    <p:sldId id="351" r:id="rId7"/>
    <p:sldId id="336" r:id="rId8"/>
    <p:sldId id="353" r:id="rId9"/>
    <p:sldId id="354" r:id="rId10"/>
    <p:sldId id="355" r:id="rId11"/>
    <p:sldId id="451" r:id="rId12"/>
    <p:sldId id="389" r:id="rId13"/>
    <p:sldId id="392" r:id="rId14"/>
    <p:sldId id="419" r:id="rId15"/>
    <p:sldId id="436" r:id="rId16"/>
    <p:sldId id="437" r:id="rId17"/>
    <p:sldId id="422" r:id="rId18"/>
    <p:sldId id="430" r:id="rId19"/>
    <p:sldId id="423" r:id="rId20"/>
    <p:sldId id="443" r:id="rId21"/>
    <p:sldId id="425" r:id="rId22"/>
    <p:sldId id="440" r:id="rId23"/>
    <p:sldId id="432" r:id="rId24"/>
    <p:sldId id="442" r:id="rId25"/>
    <p:sldId id="441" r:id="rId26"/>
    <p:sldId id="447" r:id="rId27"/>
    <p:sldId id="448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614" autoAdjust="0"/>
  </p:normalViewPr>
  <p:slideViewPr>
    <p:cSldViewPr>
      <p:cViewPr varScale="1">
        <p:scale>
          <a:sx n="60" d="100"/>
          <a:sy n="60" d="100"/>
        </p:scale>
        <p:origin x="-1424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/>
            <a:t>300+ HTC providers</a:t>
          </a:r>
        </a:p>
        <a:p>
          <a:r>
            <a:rPr lang="en-US" sz="2000" dirty="0"/>
            <a:t>25 Cloud providers</a:t>
          </a:r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/>
            <a:t>650k CPU cores</a:t>
          </a:r>
          <a:br>
            <a:rPr lang="en-US" sz="2000" dirty="0"/>
          </a:br>
          <a:endParaRPr lang="en-US" sz="100" dirty="0"/>
        </a:p>
        <a:p>
          <a:r>
            <a:rPr lang="en-US" sz="2000" dirty="0"/>
            <a:t>285 PB online storage</a:t>
          </a:r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/>
            <a:t>1.7 Million jobs/day </a:t>
          </a:r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/>
            <a:t>2.6 Billion CPU hours/year</a:t>
          </a:r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/>
            <a:t>240 </a:t>
          </a:r>
          <a:r>
            <a:rPr lang="en-US" sz="1600" dirty="0"/>
            <a:t>Virtual </a:t>
          </a:r>
          <a:r>
            <a:rPr lang="en-US" sz="1600" dirty="0" err="1"/>
            <a:t>Organisations</a:t>
          </a:r>
          <a:r>
            <a:rPr lang="en-US" sz="2000" dirty="0"/>
            <a:t> </a:t>
          </a:r>
        </a:p>
        <a:p>
          <a:r>
            <a:rPr lang="en-US" sz="200" dirty="0"/>
            <a:t/>
          </a:r>
          <a:br>
            <a:rPr lang="en-US" sz="200" dirty="0"/>
          </a:br>
          <a:r>
            <a:rPr lang="en-US" sz="2000" dirty="0"/>
            <a:t>&gt;48 000 users</a:t>
          </a:r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B849BDC0-7625-9C41-B525-7C2DA09F67EF}" type="presOf" srcId="{7F30C6E7-0159-624F-9A98-BCC084A836C2}" destId="{E8657902-0DBD-434A-A6DB-8F274BBD8143}" srcOrd="0" destOrd="0" presId="urn:microsoft.com/office/officeart/2005/8/layout/venn3"/>
    <dgm:cxn modelId="{F84180B9-3F84-DE4C-BE74-AB556A92F2B6}" type="presOf" srcId="{A6D2C70D-DC1A-F54A-A4DE-46E33913B027}" destId="{7E89ECF7-0371-8C43-AF9C-18A74B71E2F3}" srcOrd="0" destOrd="0" presId="urn:microsoft.com/office/officeart/2005/8/layout/venn3"/>
    <dgm:cxn modelId="{B209A264-7181-694A-AA25-5813C7C3E742}" type="presOf" srcId="{E6A111FE-4BF6-1346-B137-2EA61CD843E7}" destId="{CB98E5B8-FC40-064F-BE5E-1EDB178C6332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B168154C-4A2B-3F40-B5DB-BBB412F12609}" type="presOf" srcId="{BC2C4EA6-FB4C-BB44-98C1-967B3CED5661}" destId="{34AC6EAF-F695-4747-B01D-5BB0D645049A}" srcOrd="0" destOrd="0" presId="urn:microsoft.com/office/officeart/2005/8/layout/venn3"/>
    <dgm:cxn modelId="{325C40B9-037D-4844-8973-4054D91D6106}" type="presOf" srcId="{919347F3-E7A2-804B-8EBD-E5F4CE20C2A2}" destId="{99270A79-923E-254B-90D9-C49252785348}" srcOrd="0" destOrd="0" presId="urn:microsoft.com/office/officeart/2005/8/layout/venn3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04AA0608-185B-6F4A-A156-6816C0739F87}" type="presOf" srcId="{A4E992DF-01FA-764E-9B98-7AC140889041}" destId="{14AD8842-24DF-654C-9B9F-FB08EB85989F}" srcOrd="0" destOrd="0" presId="urn:microsoft.com/office/officeart/2005/8/layout/venn3"/>
    <dgm:cxn modelId="{91107B4C-B4BF-9445-9B11-4A2D8A551935}" type="presParOf" srcId="{7E89ECF7-0371-8C43-AF9C-18A74B71E2F3}" destId="{34AC6EAF-F695-4747-B01D-5BB0D645049A}" srcOrd="0" destOrd="0" presId="urn:microsoft.com/office/officeart/2005/8/layout/venn3"/>
    <dgm:cxn modelId="{93EAEE1A-B1CA-2D49-99B7-119EAB4EB330}" type="presParOf" srcId="{7E89ECF7-0371-8C43-AF9C-18A74B71E2F3}" destId="{680B7888-20E9-7D4B-93A2-0751B261C528}" srcOrd="1" destOrd="0" presId="urn:microsoft.com/office/officeart/2005/8/layout/venn3"/>
    <dgm:cxn modelId="{BC0A9ADA-A943-124C-82F6-706F69F587D2}" type="presParOf" srcId="{7E89ECF7-0371-8C43-AF9C-18A74B71E2F3}" destId="{CB98E5B8-FC40-064F-BE5E-1EDB178C6332}" srcOrd="2" destOrd="0" presId="urn:microsoft.com/office/officeart/2005/8/layout/venn3"/>
    <dgm:cxn modelId="{0B9BA23C-CA5E-EB42-AD6A-3261B8E473DD}" type="presParOf" srcId="{7E89ECF7-0371-8C43-AF9C-18A74B71E2F3}" destId="{7EEE956F-A591-944C-AA65-685DAE7CDD3F}" srcOrd="3" destOrd="0" presId="urn:microsoft.com/office/officeart/2005/8/layout/venn3"/>
    <dgm:cxn modelId="{B0AC085C-B72C-104C-834C-B82D74DD0A55}" type="presParOf" srcId="{7E89ECF7-0371-8C43-AF9C-18A74B71E2F3}" destId="{E8657902-0DBD-434A-A6DB-8F274BBD8143}" srcOrd="4" destOrd="0" presId="urn:microsoft.com/office/officeart/2005/8/layout/venn3"/>
    <dgm:cxn modelId="{11A944D1-96B4-B148-BE2C-D88FACBED6F9}" type="presParOf" srcId="{7E89ECF7-0371-8C43-AF9C-18A74B71E2F3}" destId="{8286956E-4AC6-134D-91BB-AE3AA453F8E8}" srcOrd="5" destOrd="0" presId="urn:microsoft.com/office/officeart/2005/8/layout/venn3"/>
    <dgm:cxn modelId="{77A9DF98-7C87-1846-86DE-4146000A7BD6}" type="presParOf" srcId="{7E89ECF7-0371-8C43-AF9C-18A74B71E2F3}" destId="{14AD8842-24DF-654C-9B9F-FB08EB85989F}" srcOrd="6" destOrd="0" presId="urn:microsoft.com/office/officeart/2005/8/layout/venn3"/>
    <dgm:cxn modelId="{93E56D00-08B9-C149-9F89-1669B738ED47}" type="presParOf" srcId="{7E89ECF7-0371-8C43-AF9C-18A74B71E2F3}" destId="{0981D5C0-3E8D-504B-8B99-24D4B5BDD607}" srcOrd="7" destOrd="0" presId="urn:microsoft.com/office/officeart/2005/8/layout/venn3"/>
    <dgm:cxn modelId="{FA4C59AA-AAF9-7948-9DF6-A60438663B5F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085" y="1127921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300+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25 Cloud providers</a:t>
          </a:r>
        </a:p>
      </dsp:txBody>
      <dsp:txXfrm>
        <a:off x="310988" y="1437824"/>
        <a:ext cx="1496343" cy="1496343"/>
      </dsp:txXfrm>
    </dsp:sp>
    <dsp:sp modelId="{CB98E5B8-FC40-064F-BE5E-1EDB178C6332}">
      <dsp:nvSpPr>
        <dsp:cNvPr id="0" name=""/>
        <dsp:cNvSpPr/>
      </dsp:nvSpPr>
      <dsp:spPr>
        <a:xfrm>
          <a:off x="169400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65693"/>
                <a:satOff val="2337"/>
                <a:lumOff val="4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365693"/>
                <a:satOff val="2337"/>
                <a:lumOff val="4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650k CPU cores</a:t>
          </a:r>
          <a:br>
            <a:rPr lang="en-US" sz="2000" kern="1200" dirty="0"/>
          </a:br>
          <a:endParaRPr lang="en-US" sz="1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285 PB online storage</a:t>
          </a:r>
        </a:p>
      </dsp:txBody>
      <dsp:txXfrm>
        <a:off x="2003908" y="1431180"/>
        <a:ext cx="1496343" cy="1496343"/>
      </dsp:txXfrm>
    </dsp:sp>
    <dsp:sp modelId="{E8657902-0DBD-434A-A6DB-8F274BBD8143}">
      <dsp:nvSpPr>
        <dsp:cNvPr id="0" name=""/>
        <dsp:cNvSpPr/>
      </dsp:nvSpPr>
      <dsp:spPr>
        <a:xfrm>
          <a:off x="338692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31386"/>
                <a:satOff val="4674"/>
                <a:lumOff val="8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731386"/>
                <a:satOff val="4674"/>
                <a:lumOff val="8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1.7 Million jobs/day </a:t>
          </a:r>
        </a:p>
      </dsp:txBody>
      <dsp:txXfrm>
        <a:off x="3696828" y="1431180"/>
        <a:ext cx="1496343" cy="1496343"/>
      </dsp:txXfrm>
    </dsp:sp>
    <dsp:sp modelId="{14AD8842-24DF-654C-9B9F-FB08EB85989F}">
      <dsp:nvSpPr>
        <dsp:cNvPr id="0" name=""/>
        <dsp:cNvSpPr/>
      </dsp:nvSpPr>
      <dsp:spPr>
        <a:xfrm>
          <a:off x="507984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97079"/>
                <a:satOff val="7011"/>
                <a:lumOff val="13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097079"/>
                <a:satOff val="7011"/>
                <a:lumOff val="13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2.6 Billion CPU hours/year</a:t>
          </a:r>
        </a:p>
      </dsp:txBody>
      <dsp:txXfrm>
        <a:off x="5389747" y="1431180"/>
        <a:ext cx="1496343" cy="1496343"/>
      </dsp:txXfrm>
    </dsp:sp>
    <dsp:sp modelId="{99270A79-923E-254B-90D9-C49252785348}">
      <dsp:nvSpPr>
        <dsp:cNvPr id="0" name=""/>
        <dsp:cNvSpPr/>
      </dsp:nvSpPr>
      <dsp:spPr>
        <a:xfrm>
          <a:off x="677276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62772"/>
                <a:satOff val="9348"/>
                <a:lumOff val="17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462772"/>
                <a:satOff val="9348"/>
                <a:lumOff val="17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240 </a:t>
          </a:r>
          <a:r>
            <a:rPr lang="en-US" sz="1600" kern="1200" dirty="0"/>
            <a:t>Virtual </a:t>
          </a:r>
          <a:r>
            <a:rPr lang="en-US" sz="1600" kern="1200" dirty="0" err="1"/>
            <a:t>Organisations</a:t>
          </a:r>
          <a:r>
            <a:rPr lang="en-US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/>
            <a:t/>
          </a:r>
          <a:br>
            <a:rPr lang="en-US" sz="200" kern="1200" dirty="0"/>
          </a:br>
          <a:r>
            <a:rPr lang="en-US" sz="2000" kern="1200" dirty="0"/>
            <a:t>&gt;48 000 users</a:t>
          </a:r>
        </a:p>
      </dsp:txBody>
      <dsp:txXfrm>
        <a:off x="7082667" y="1431180"/>
        <a:ext cx="1496343" cy="149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19. 04. 01.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19. 04. 01.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24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of you know about EGI and its Cloud services?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A globally distributed ICT infrastructure that federates the digital </a:t>
            </a:r>
            <a:r>
              <a:rPr lang="en-US" sz="1200" b="0" dirty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/>
              <a:t>and </a:t>
            </a:r>
            <a:r>
              <a:rPr lang="en-US" sz="1200" b="0" dirty="0">
                <a:solidFill>
                  <a:srgbClr val="3366FF"/>
                </a:solidFill>
              </a:rPr>
              <a:t>expertise</a:t>
            </a:r>
            <a:r>
              <a:rPr lang="en-US" sz="1200" b="0" dirty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55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2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7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How many know about </a:t>
            </a:r>
            <a:r>
              <a:rPr lang="en-GB" dirty="0" err="1"/>
              <a:t>Jupyter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Used </a:t>
            </a:r>
            <a:r>
              <a:rPr lang="en-GB" dirty="0" err="1"/>
              <a:t>jupyter</a:t>
            </a:r>
            <a:r>
              <a:rPr lang="en-GB" dirty="0"/>
              <a:t> before?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Programming experience?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81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a company or an organisation like EGI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11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start your notebook you create a new .</a:t>
            </a:r>
            <a:r>
              <a:rPr lang="en-GB" dirty="0" err="1"/>
              <a:t>ipynb</a:t>
            </a:r>
            <a:r>
              <a:rPr lang="en-GB" dirty="0"/>
              <a:t> file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11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6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0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6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7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7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0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02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48652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416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199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098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476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31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672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5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560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5048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3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33" y="5838388"/>
            <a:ext cx="786032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803404"/>
            <a:ext cx="859711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0" y="3358841"/>
            <a:ext cx="2379948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895408" y="2929632"/>
            <a:ext cx="2816313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0163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710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9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61" r:id="rId39"/>
    <p:sldLayoutId id="2147483762" r:id="rId40"/>
    <p:sldLayoutId id="2147483763" r:id="rId41"/>
    <p:sldLayoutId id="2147483764" r:id="rId42"/>
    <p:sldLayoutId id="2147483767" r:id="rId43"/>
    <p:sldLayoutId id="2147483769" r:id="rId44"/>
    <p:sldLayoutId id="2147483770" r:id="rId45"/>
    <p:sldLayoutId id="2147483771" r:id="rId46"/>
    <p:sldLayoutId id="2147483772" r:id="rId4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ol.fernandez@egi.eu" TargetMode="External"/><Relationship Id="rId3" Type="http://schemas.openxmlformats.org/officeDocument/2006/relationships/hyperlink" Target="mailto:gergely.sipos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hyperlink" Target="http://www.egi.eu/servi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org/licenses/BSD-3-Clause" TargetMode="External"/><Relationship Id="rId4" Type="http://schemas.openxmlformats.org/officeDocument/2006/relationships/hyperlink" Target="http://jupyter.org/widgets" TargetMode="External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python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tiff"/><Relationship Id="rId5" Type="http://schemas.openxmlformats.org/officeDocument/2006/relationships/image" Target="../media/image86.tiff"/><Relationship Id="rId6" Type="http://schemas.openxmlformats.org/officeDocument/2006/relationships/image" Target="../media/image87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bviewer.jupyter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hyperlink" Target="mailto:bruce.becker@egi.eu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enol.fernandez@egi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4" Type="http://schemas.openxmlformats.org/officeDocument/2006/relationships/image" Target="../media/image95.png"/><Relationship Id="rId5" Type="http://schemas.openxmlformats.org/officeDocument/2006/relationships/image" Target="../media/image96.tiff"/><Relationship Id="rId6" Type="http://schemas.openxmlformats.org/officeDocument/2006/relationships/image" Target="../media/image97.png"/><Relationship Id="rId7" Type="http://schemas.openxmlformats.org/officeDocument/2006/relationships/hyperlink" Target="https://training.fedcloud-tf.fedcloud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ebooks.egi.eu" TargetMode="External"/><Relationship Id="rId3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3.jpg"/><Relationship Id="rId47" Type="http://schemas.openxmlformats.org/officeDocument/2006/relationships/image" Target="../media/image64.png"/><Relationship Id="rId20" Type="http://schemas.openxmlformats.org/officeDocument/2006/relationships/image" Target="../media/image37.jpeg"/><Relationship Id="rId21" Type="http://schemas.openxmlformats.org/officeDocument/2006/relationships/image" Target="../media/image38.png"/><Relationship Id="rId22" Type="http://schemas.openxmlformats.org/officeDocument/2006/relationships/image" Target="../media/image39.jpg"/><Relationship Id="rId23" Type="http://schemas.openxmlformats.org/officeDocument/2006/relationships/image" Target="../media/image40.png"/><Relationship Id="rId24" Type="http://schemas.openxmlformats.org/officeDocument/2006/relationships/image" Target="../media/image41.jpg"/><Relationship Id="rId25" Type="http://schemas.openxmlformats.org/officeDocument/2006/relationships/image" Target="../media/image42.png"/><Relationship Id="rId26" Type="http://schemas.openxmlformats.org/officeDocument/2006/relationships/image" Target="../media/image43.jpg"/><Relationship Id="rId27" Type="http://schemas.openxmlformats.org/officeDocument/2006/relationships/image" Target="../media/image44.png"/><Relationship Id="rId28" Type="http://schemas.openxmlformats.org/officeDocument/2006/relationships/image" Target="../media/image45.jpe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30" Type="http://schemas.openxmlformats.org/officeDocument/2006/relationships/image" Target="../media/image47.jpe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image" Target="../media/image26.pn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33" Type="http://schemas.openxmlformats.org/officeDocument/2006/relationships/image" Target="../media/image50.png"/><Relationship Id="rId34" Type="http://schemas.openxmlformats.org/officeDocument/2006/relationships/image" Target="../media/image51.jpg"/><Relationship Id="rId35" Type="http://schemas.openxmlformats.org/officeDocument/2006/relationships/image" Target="../media/image52.png"/><Relationship Id="rId36" Type="http://schemas.openxmlformats.org/officeDocument/2006/relationships/image" Target="../media/image53.jpg"/><Relationship Id="rId10" Type="http://schemas.openxmlformats.org/officeDocument/2006/relationships/image" Target="../media/image27.jpeg"/><Relationship Id="rId11" Type="http://schemas.openxmlformats.org/officeDocument/2006/relationships/image" Target="../media/image28.png"/><Relationship Id="rId12" Type="http://schemas.openxmlformats.org/officeDocument/2006/relationships/image" Target="../media/image29.jpe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png"/><Relationship Id="rId16" Type="http://schemas.openxmlformats.org/officeDocument/2006/relationships/image" Target="../media/image33.jpeg"/><Relationship Id="rId17" Type="http://schemas.openxmlformats.org/officeDocument/2006/relationships/image" Target="../media/image34.png"/><Relationship Id="rId18" Type="http://schemas.openxmlformats.org/officeDocument/2006/relationships/image" Target="../media/image35.jpeg"/><Relationship Id="rId19" Type="http://schemas.openxmlformats.org/officeDocument/2006/relationships/image" Target="../media/image36.png"/><Relationship Id="rId37" Type="http://schemas.openxmlformats.org/officeDocument/2006/relationships/image" Target="../media/image54.png"/><Relationship Id="rId38" Type="http://schemas.openxmlformats.org/officeDocument/2006/relationships/image" Target="../media/image55.png"/><Relationship Id="rId39" Type="http://schemas.openxmlformats.org/officeDocument/2006/relationships/image" Target="../media/image56.png"/><Relationship Id="rId40" Type="http://schemas.openxmlformats.org/officeDocument/2006/relationships/image" Target="../media/image57.jpeg"/><Relationship Id="rId41" Type="http://schemas.openxmlformats.org/officeDocument/2006/relationships/image" Target="../media/image58.png"/><Relationship Id="rId42" Type="http://schemas.openxmlformats.org/officeDocument/2006/relationships/image" Target="../media/image59.jpg"/><Relationship Id="rId43" Type="http://schemas.openxmlformats.org/officeDocument/2006/relationships/image" Target="../media/image60.png"/><Relationship Id="rId44" Type="http://schemas.openxmlformats.org/officeDocument/2006/relationships/image" Target="../media/image61.jpeg"/><Relationship Id="rId45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EGI </a:t>
            </a:r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Notebooks tutorial  - ISGC 2019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Enol Fernández - </a:t>
            </a:r>
            <a:r>
              <a:rPr lang="en-GB" b="0" dirty="0">
                <a:solidFill>
                  <a:srgbClr val="B5892D"/>
                </a:solidFill>
                <a:latin typeface="+mn-lt"/>
                <a:hlinkClick r:id="rId2"/>
              </a:rPr>
              <a:t>enol.fernandez@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2"/>
              </a:rPr>
              <a:t>egi.eu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Sipos </a:t>
            </a:r>
            <a:r>
              <a:rPr lang="mr-IN" b="0" dirty="0" smtClean="0">
                <a:solidFill>
                  <a:srgbClr val="B5892D"/>
                </a:solidFill>
                <a:latin typeface="+mn-lt"/>
              </a:rPr>
              <a:t>–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3"/>
              </a:rPr>
              <a:t>gergely.sipos@egi.eu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EGI serves researchers and innovators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8394" y="5733257"/>
            <a:ext cx="1406559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23598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423596" y="1268763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0719" y="1052738"/>
            <a:ext cx="922003" cy="73864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sz="1400" b="1" dirty="0">
                <a:solidFill>
                  <a:srgbClr val="E46C0A"/>
                </a:solidFill>
              </a:rPr>
              <a:t>Size of 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individual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838" y="5733257"/>
            <a:ext cx="2895235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communities, 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7330" y="5762873"/>
            <a:ext cx="2110791" cy="36931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tail of science’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6306" y="5733257"/>
            <a:ext cx="1021903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4" name="Arc 13"/>
          <p:cNvSpPr/>
          <p:nvPr/>
        </p:nvSpPr>
        <p:spPr>
          <a:xfrm rot="10800000">
            <a:off x="2711626" y="-2547663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7609" y="1124744"/>
            <a:ext cx="977983" cy="418574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WLCG</a:t>
            </a:r>
          </a:p>
          <a:p>
            <a:r>
              <a:rPr lang="en-US" sz="1400" dirty="0"/>
              <a:t>VIRGO</a:t>
            </a:r>
          </a:p>
          <a:p>
            <a:r>
              <a:rPr lang="en-US" sz="1400" dirty="0"/>
              <a:t>LIGO</a:t>
            </a:r>
          </a:p>
          <a:p>
            <a:r>
              <a:rPr lang="en-US" sz="1400" dirty="0"/>
              <a:t>INSTRUCT</a:t>
            </a:r>
          </a:p>
          <a:p>
            <a:r>
              <a:rPr lang="en-US" sz="1400" dirty="0"/>
              <a:t>ELI</a:t>
            </a:r>
          </a:p>
          <a:p>
            <a:r>
              <a:rPr lang="en-GB" sz="1400" dirty="0"/>
              <a:t>CTA</a:t>
            </a:r>
          </a:p>
          <a:p>
            <a:r>
              <a:rPr lang="en-GB" sz="1400" dirty="0"/>
              <a:t>ELIXIR</a:t>
            </a:r>
          </a:p>
          <a:p>
            <a:r>
              <a:rPr lang="en-US" sz="1400" dirty="0"/>
              <a:t>EPOS</a:t>
            </a:r>
            <a:endParaRPr lang="en-GB" sz="1400" dirty="0"/>
          </a:p>
          <a:p>
            <a:r>
              <a:rPr lang="en-US" sz="1400" dirty="0"/>
              <a:t>BBMRI</a:t>
            </a:r>
          </a:p>
          <a:p>
            <a:r>
              <a:rPr lang="en-US" sz="1400" dirty="0"/>
              <a:t>CLARIN</a:t>
            </a:r>
          </a:p>
          <a:p>
            <a:r>
              <a:rPr lang="en-US" sz="1400" dirty="0"/>
              <a:t>EISCAT_3D</a:t>
            </a:r>
          </a:p>
          <a:p>
            <a:r>
              <a:rPr lang="en-US" sz="1400" dirty="0"/>
              <a:t>DARIAH</a:t>
            </a:r>
          </a:p>
          <a:p>
            <a:r>
              <a:rPr lang="en-US" sz="1400" dirty="0"/>
              <a:t>LOFAR</a:t>
            </a:r>
          </a:p>
          <a:p>
            <a:r>
              <a:rPr lang="en-GB" sz="1400" dirty="0" err="1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/>
              <a:t>EMSO</a:t>
            </a:r>
          </a:p>
          <a:p>
            <a:r>
              <a:rPr lang="en-US" sz="1400" dirty="0"/>
              <a:t>CORBEL</a:t>
            </a:r>
          </a:p>
          <a:p>
            <a:r>
              <a:rPr lang="en-US" sz="1400" dirty="0" err="1"/>
              <a:t>ENVRIplus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39817" y="1968404"/>
            <a:ext cx="1865210" cy="2893079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VRE projects</a:t>
            </a:r>
          </a:p>
          <a:p>
            <a:r>
              <a:rPr lang="en-GB" sz="1400" dirty="0" err="1"/>
              <a:t>OpenDreamKit</a:t>
            </a:r>
            <a:endParaRPr lang="en-GB" sz="1400" dirty="0"/>
          </a:p>
          <a:p>
            <a:r>
              <a:rPr lang="en-GB" sz="1400" dirty="0" err="1"/>
              <a:t>WeNMR</a:t>
            </a:r>
            <a:endParaRPr lang="en-GB" sz="1400" dirty="0"/>
          </a:p>
          <a:p>
            <a:r>
              <a:rPr lang="en-GB" sz="1400" dirty="0"/>
              <a:t>DRIHM</a:t>
            </a:r>
          </a:p>
          <a:p>
            <a:r>
              <a:rPr lang="en-GB" sz="1400" dirty="0"/>
              <a:t>VERCE</a:t>
            </a:r>
          </a:p>
          <a:p>
            <a:r>
              <a:rPr lang="en-GB" sz="1400" dirty="0" err="1"/>
              <a:t>MuG</a:t>
            </a:r>
            <a:endParaRPr lang="en-GB" sz="1400" dirty="0"/>
          </a:p>
          <a:p>
            <a:r>
              <a:rPr lang="en-GB" sz="1400" dirty="0" err="1"/>
              <a:t>AgINFRA</a:t>
            </a:r>
            <a:endParaRPr lang="en-GB" sz="1400" dirty="0"/>
          </a:p>
          <a:p>
            <a:r>
              <a:rPr lang="en-GB" sz="1400" dirty="0"/>
              <a:t>CMMST</a:t>
            </a:r>
          </a:p>
          <a:p>
            <a:r>
              <a:rPr lang="en-US" sz="1400" dirty="0"/>
              <a:t>LSGC</a:t>
            </a:r>
            <a:endParaRPr lang="en-GB" sz="1400" dirty="0"/>
          </a:p>
          <a:p>
            <a:r>
              <a:rPr lang="en-GB" sz="1400" dirty="0" err="1"/>
              <a:t>SuperSites</a:t>
            </a:r>
            <a:r>
              <a:rPr lang="en-GB" sz="1400" dirty="0"/>
              <a:t> Exploitation</a:t>
            </a:r>
          </a:p>
          <a:p>
            <a:r>
              <a:rPr lang="en-GB" sz="1400" dirty="0"/>
              <a:t>Environmental sci.</a:t>
            </a:r>
          </a:p>
          <a:p>
            <a:r>
              <a:rPr lang="en-US" sz="1400" dirty="0" err="1"/>
              <a:t>neuGRID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8312" y="2409290"/>
            <a:ext cx="2295905" cy="3323967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 err="1"/>
              <a:t>PeachNote</a:t>
            </a:r>
            <a:endParaRPr lang="en-GB" sz="1400" dirty="0"/>
          </a:p>
          <a:p>
            <a:r>
              <a:rPr lang="en-GB" sz="1400" dirty="0"/>
              <a:t>CEBA Galaxy </a:t>
            </a:r>
            <a:r>
              <a:rPr lang="en-GB" sz="1400" dirty="0" err="1"/>
              <a:t>eLab</a:t>
            </a:r>
            <a:endParaRPr lang="en-GB" sz="1400" dirty="0"/>
          </a:p>
          <a:p>
            <a:r>
              <a:rPr lang="en-GB" sz="1400" dirty="0"/>
              <a:t>Semiconductor design</a:t>
            </a:r>
          </a:p>
          <a:p>
            <a:r>
              <a:rPr lang="en-GB" sz="1400" dirty="0"/>
              <a:t>Main-belt comets</a:t>
            </a:r>
          </a:p>
          <a:p>
            <a:r>
              <a:rPr lang="en-GB" sz="1400" dirty="0"/>
              <a:t>Quantum </a:t>
            </a:r>
            <a:r>
              <a:rPr lang="en-GB" sz="1400" dirty="0" err="1"/>
              <a:t>pysics</a:t>
            </a:r>
            <a:r>
              <a:rPr lang="en-GB" sz="1400" dirty="0"/>
              <a:t> studies</a:t>
            </a:r>
          </a:p>
          <a:p>
            <a:r>
              <a:rPr lang="en-GB" sz="1400" dirty="0"/>
              <a:t>Virtual imaging (LS)</a:t>
            </a:r>
          </a:p>
          <a:p>
            <a:r>
              <a:rPr lang="en-GB" sz="1400" dirty="0"/>
              <a:t>Bovine tuberculosis spread</a:t>
            </a:r>
          </a:p>
          <a:p>
            <a:r>
              <a:rPr lang="en-GB" sz="1400" dirty="0"/>
              <a:t>Convergent </a:t>
            </a:r>
            <a:r>
              <a:rPr lang="en-GB" sz="1400" dirty="0" err="1"/>
              <a:t>evol</a:t>
            </a:r>
            <a:r>
              <a:rPr lang="en-GB" sz="1400" dirty="0"/>
              <a:t>. in genomes</a:t>
            </a:r>
          </a:p>
          <a:p>
            <a:r>
              <a:rPr lang="en-US" sz="1400" dirty="0"/>
              <a:t>Geography evolution</a:t>
            </a:r>
          </a:p>
          <a:p>
            <a:r>
              <a:rPr lang="en-US" sz="1400" dirty="0"/>
              <a:t>Seafloor seismic waves</a:t>
            </a:r>
          </a:p>
          <a:p>
            <a:r>
              <a:rPr lang="en-GB" sz="1400" dirty="0"/>
              <a:t>3D liver maps with MRI</a:t>
            </a:r>
          </a:p>
          <a:p>
            <a:r>
              <a:rPr lang="en-US" sz="1400" dirty="0"/>
              <a:t>Metabolic rate modelling</a:t>
            </a:r>
          </a:p>
          <a:p>
            <a:r>
              <a:rPr lang="en-US" sz="1400" dirty="0"/>
              <a:t>Genome alignment</a:t>
            </a:r>
          </a:p>
          <a:p>
            <a:r>
              <a:rPr lang="en-GB" sz="1400" dirty="0"/>
              <a:t>Tapeworms infection on fish</a:t>
            </a:r>
          </a:p>
          <a:p>
            <a:r>
              <a:rPr lang="en-GB" sz="1400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2950933"/>
            <a:ext cx="945022" cy="246219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gnubila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/>
              <a:t>Ubercloud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7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3-25 at 14.2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1" y="0"/>
            <a:ext cx="721388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9F64A3B8-EE16-4848-9E8E-759985E9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9" y="1340768"/>
            <a:ext cx="4243175" cy="537716"/>
          </a:xfrm>
        </p:spPr>
        <p:txBody>
          <a:bodyPr>
            <a:noAutofit/>
          </a:bodyPr>
          <a:lstStyle/>
          <a:p>
            <a:r>
              <a:rPr lang="en-GB" sz="2800" dirty="0"/>
              <a:t>The EGI Service Catalogue:</a:t>
            </a:r>
            <a:br>
              <a:rPr lang="en-GB" sz="2800" dirty="0"/>
            </a:br>
            <a:r>
              <a:rPr lang="en-US" sz="2800" dirty="0">
                <a:hlinkClick r:id="rId4"/>
              </a:rPr>
              <a:t>www.egi.eu/services</a:t>
            </a:r>
            <a:r>
              <a:rPr lang="en-US" sz="2800" dirty="0"/>
              <a:t>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xmlns="" id="{5E182A23-A1D6-D64F-A9F2-DA888F4E7879}"/>
              </a:ext>
            </a:extLst>
          </p:cNvPr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D327CB-56EB-7B4D-913A-035B836221B9}"/>
              </a:ext>
            </a:extLst>
          </p:cNvPr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Used by Notebooks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xmlns="" id="{FDE9172C-DBDA-EE4A-88CD-1854170408E0}"/>
              </a:ext>
            </a:extLst>
          </p:cNvPr>
          <p:cNvSpPr/>
          <p:nvPr/>
        </p:nvSpPr>
        <p:spPr>
          <a:xfrm rot="17311214">
            <a:off x="5435434" y="3285886"/>
            <a:ext cx="5680495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83832" y="5949280"/>
            <a:ext cx="3816424" cy="108012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5E182A23-A1D6-D64F-A9F2-DA888F4E7879}"/>
              </a:ext>
            </a:extLst>
          </p:cNvPr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6DEA4A-0EF0-4842-8EA2-89223492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93223"/>
            <a:ext cx="6173466" cy="479499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Multi-cloud Infrastructure as a Service </a:t>
            </a:r>
          </a:p>
          <a:p>
            <a:r>
              <a:rPr lang="en-GB" dirty="0"/>
              <a:t>Single Sign-On via Check-in</a:t>
            </a:r>
          </a:p>
          <a:p>
            <a:r>
              <a:rPr lang="en-GB" dirty="0"/>
              <a:t>Harmonised access to participating cloud sites </a:t>
            </a:r>
          </a:p>
          <a:p>
            <a:r>
              <a:rPr lang="en-GB" dirty="0"/>
              <a:t>Technology agnostic, supports OpenStack, </a:t>
            </a:r>
            <a:r>
              <a:rPr lang="en-GB" dirty="0" err="1"/>
              <a:t>OpenNebula</a:t>
            </a:r>
            <a:r>
              <a:rPr lang="en-GB" dirty="0"/>
              <a:t> and </a:t>
            </a:r>
            <a:r>
              <a:rPr lang="en-GB" dirty="0" err="1"/>
              <a:t>Synnefo</a:t>
            </a:r>
            <a:endParaRPr lang="en-GB" dirty="0"/>
          </a:p>
          <a:p>
            <a:endParaRPr lang="en-GB" dirty="0"/>
          </a:p>
          <a:p>
            <a:r>
              <a:rPr lang="en-GB" dirty="0"/>
              <a:t>Key features</a:t>
            </a:r>
          </a:p>
          <a:p>
            <a:pPr lvl="1"/>
            <a:r>
              <a:rPr lang="en-GB" dirty="0"/>
              <a:t>Virtual Appliance catalogue</a:t>
            </a:r>
          </a:p>
          <a:p>
            <a:pPr lvl="1"/>
            <a:r>
              <a:rPr lang="en-GB" dirty="0"/>
              <a:t>Unified GUI user dashboard</a:t>
            </a:r>
          </a:p>
          <a:p>
            <a:pPr lvl="1"/>
            <a:r>
              <a:rPr lang="en-GB" dirty="0"/>
              <a:t>Centralised accounting</a:t>
            </a:r>
          </a:p>
          <a:p>
            <a:pPr lvl="1"/>
            <a:r>
              <a:rPr lang="en-GB" dirty="0"/>
              <a:t>Resource discovery</a:t>
            </a:r>
          </a:p>
          <a:p>
            <a:pPr lvl="1"/>
            <a:r>
              <a:rPr lang="en-GB" dirty="0"/>
              <a:t>Service Level Agreement monitoring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143DA5-A8A9-D348-B908-CDC65EC2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85D04C3-5F2D-1D4E-BB8A-D9D5C6BF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Cloud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xmlns="" id="{4AF2F7A8-C88B-1B48-BE8D-16853EFD6FC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551757" y="1484784"/>
            <a:ext cx="1561224" cy="9295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>
            <a:extLst>
              <a:ext uri="{FF2B5EF4-FFF2-40B4-BE49-F238E27FC236}">
                <a16:creationId xmlns:a16="http://schemas.microsoft.com/office/drawing/2014/main" xmlns="" id="{FD23FD87-190E-9A46-BA97-4F0F38C6B64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959634" y="3361011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loud">
            <a:extLst>
              <a:ext uri="{FF2B5EF4-FFF2-40B4-BE49-F238E27FC236}">
                <a16:creationId xmlns:a16="http://schemas.microsoft.com/office/drawing/2014/main" xmlns="" id="{70CD77FE-9163-0444-99A3-8CA10AE0D33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715421" y="2946271"/>
            <a:ext cx="1368152" cy="8145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loud">
            <a:extLst>
              <a:ext uri="{FF2B5EF4-FFF2-40B4-BE49-F238E27FC236}">
                <a16:creationId xmlns:a16="http://schemas.microsoft.com/office/drawing/2014/main" xmlns="" id="{6B2B4664-BF43-F64E-9488-F2ECC728F4A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840416" y="1634916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loud">
            <a:extLst>
              <a:ext uri="{FF2B5EF4-FFF2-40B4-BE49-F238E27FC236}">
                <a16:creationId xmlns:a16="http://schemas.microsoft.com/office/drawing/2014/main" xmlns="" id="{B63D9B98-AFC5-EB4C-BFB4-66BC1013B5F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166229" y="4369865"/>
            <a:ext cx="1800200" cy="1071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loud">
            <a:extLst>
              <a:ext uri="{FF2B5EF4-FFF2-40B4-BE49-F238E27FC236}">
                <a16:creationId xmlns:a16="http://schemas.microsoft.com/office/drawing/2014/main" xmlns="" id="{E5F0F129-86AB-604E-B897-92B60DE9930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355653" y="4771659"/>
            <a:ext cx="1359768" cy="8095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C5A7E5E-F812-FE47-B303-8465ADB3DE17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7535698" y="2413312"/>
            <a:ext cx="796671" cy="986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26C36CC-24E0-924F-B663-8356EF8B6790}"/>
              </a:ext>
            </a:extLst>
          </p:cNvPr>
          <p:cNvCxnSpPr>
            <a:stCxn id="8" idx="1"/>
            <a:endCxn id="13" idx="3"/>
          </p:cNvCxnSpPr>
          <p:nvPr/>
        </p:nvCxnSpPr>
        <p:spPr>
          <a:xfrm flipH="1">
            <a:off x="8035537" y="2413312"/>
            <a:ext cx="296832" cy="240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C6BB38F-3EA6-B14D-9733-C719BE3F1A44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flipH="1">
            <a:off x="8110802" y="3353555"/>
            <a:ext cx="608863" cy="35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DCE165C-5DD5-BF49-B85B-08BCC7D53AF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9111680" y="1949543"/>
            <a:ext cx="732310" cy="28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A2F346-12D6-B34E-A8D1-BC6519F1FF10}"/>
              </a:ext>
            </a:extLst>
          </p:cNvPr>
          <p:cNvCxnSpPr>
            <a:stCxn id="10" idx="1"/>
            <a:endCxn id="12" idx="3"/>
          </p:cNvCxnSpPr>
          <p:nvPr/>
        </p:nvCxnSpPr>
        <p:spPr>
          <a:xfrm>
            <a:off x="9399497" y="3759971"/>
            <a:ext cx="666832" cy="67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453797-8C94-1749-B8B8-281897AB99E9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H="1">
            <a:off x="10066329" y="2320137"/>
            <a:ext cx="350151" cy="211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211AA09-C80B-8243-ACB8-6B403601034A}"/>
              </a:ext>
            </a:extLst>
          </p:cNvPr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26F5D470-72FF-C544-945D-40DDC67FCF9D}"/>
                </a:ext>
              </a:extLst>
            </p:cNvPr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765A4F1-B890-FA42-AFEF-C2088BD7AC8E}"/>
                </a:ext>
              </a:extLst>
            </p:cNvPr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F87C1835-5E9B-AA49-AA08-8109E6C43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C7F89FF1-74CB-C540-861E-EBFDFB6A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263C3CED-FAB7-264E-A40F-8476FA9D8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93AA61C-6F22-464E-8A43-F487DAC03A6F}"/>
                </a:ext>
              </a:extLst>
            </p:cNvPr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0DE056-D7F9-1748-965A-2837226EC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1982C9CE-9479-7742-AE5C-A1BB7CFB6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CB855A-3DEC-5A46-8425-92BFED3AED69}"/>
                </a:ext>
              </a:extLst>
            </p:cNvPr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Cloud </a:t>
              </a:r>
            </a:p>
            <a:p>
              <a:pPr algn="ctr"/>
              <a:r>
                <a:rPr lang="en-GB" sz="1400" dirty="0"/>
                <a:t>Compute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25B9203-CF42-484C-8BCC-3EAA62C4EC4D}"/>
                </a:ext>
              </a:extLst>
            </p:cNvPr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Cloud Container</a:t>
              </a:r>
            </a:p>
            <a:p>
              <a:pPr algn="ctr"/>
              <a:r>
                <a:rPr lang="en-GB" sz="1400" dirty="0"/>
                <a:t> Compute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C268FCD-9417-9445-80F8-9F7FF6B0F8A1}"/>
                </a:ext>
              </a:extLst>
            </p:cNvPr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Online</a:t>
              </a:r>
            </a:p>
            <a:p>
              <a:r>
                <a:rPr lang="en-GB" sz="1400" dirty="0"/>
                <a:t> Storage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21AECC1-7477-5148-9EB5-FC836216B884}"/>
                </a:ext>
              </a:extLst>
            </p:cNvPr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High level applications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C64EDB6-00FC-0C4B-A460-EEFB85AC44CC}"/>
                </a:ext>
              </a:extLst>
            </p:cNvPr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Training</a:t>
              </a:r>
            </a:p>
            <a:p>
              <a:pPr algn="ctr"/>
              <a:r>
                <a:rPr lang="en-GB" sz="1400" dirty="0"/>
                <a:t>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7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as a Service in the EGI Cloud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EGI Notebooks</a:t>
            </a:r>
          </a:p>
        </p:txBody>
      </p:sp>
    </p:spTree>
    <p:extLst>
      <p:ext uri="{BB962C8B-B14F-4D97-AF65-F5344CB8AC3E}">
        <p14:creationId xmlns:p14="http://schemas.microsoft.com/office/powerpoint/2010/main" val="4757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Non-profit, open-source, interactive platform for Data Science born out of the </a:t>
            </a:r>
            <a:r>
              <a:rPr lang="en-US" dirty="0">
                <a:hlinkClick r:id="rId2"/>
              </a:rPr>
              <a:t>iPython project</a:t>
            </a:r>
            <a:r>
              <a:rPr lang="en-US" dirty="0"/>
              <a:t> in 2014</a:t>
            </a:r>
          </a:p>
          <a:p>
            <a:r>
              <a:rPr lang="en-US" dirty="0"/>
              <a:t>Released under the </a:t>
            </a:r>
            <a:r>
              <a:rPr lang="en-US" dirty="0">
                <a:hlinkClick r:id="rId3"/>
              </a:rPr>
              <a:t>BSD license</a:t>
            </a:r>
            <a:endParaRPr lang="en-US" dirty="0"/>
          </a:p>
          <a:p>
            <a:r>
              <a:rPr lang="en-US" dirty="0"/>
              <a:t>Notebooks can be shared with others using email, Dropbox, GitHub</a:t>
            </a:r>
          </a:p>
          <a:p>
            <a:r>
              <a:rPr lang="en-US" dirty="0"/>
              <a:t>Interactive </a:t>
            </a:r>
            <a:r>
              <a:rPr lang="en-US" dirty="0">
                <a:hlinkClick r:id="rId4"/>
              </a:rPr>
              <a:t>widgets</a:t>
            </a:r>
            <a:endParaRPr lang="el-GR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703B29-BA67-FB48-A485-9FAE4F3B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err="1"/>
              <a:t>Jupyter</a:t>
            </a:r>
            <a:r>
              <a:rPr lang="en-GB" dirty="0"/>
              <a:t> Notebook in a nutshell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5673154"/>
            <a:ext cx="2106118" cy="6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5729393"/>
            <a:ext cx="2399005" cy="4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720080"/>
            <a:ext cx="667156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features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Language of choice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Notebook has support for over </a:t>
            </a:r>
            <a:r>
              <a:rPr lang="en-GB" sz="2800" b="1" dirty="0"/>
              <a:t>40</a:t>
            </a:r>
            <a:r>
              <a:rPr lang="en-GB" sz="2400" dirty="0"/>
              <a:t> programming languages, including Python, R, Julia and Scala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79576" y="25503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Share notebooks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79576" y="286297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Notebooks can be shared with others using email, Dropbox, GitHub and the </a:t>
            </a:r>
            <a:r>
              <a:rPr lang="en-GB" sz="2400" dirty="0" err="1">
                <a:hlinkClick r:id="rId2"/>
              </a:rPr>
              <a:t>Jupyter</a:t>
            </a:r>
            <a:r>
              <a:rPr lang="en-GB" sz="2400" dirty="0">
                <a:hlinkClick r:id="rId2"/>
              </a:rPr>
              <a:t> Notebook Viewer</a:t>
            </a:r>
            <a:endParaRPr lang="en-GB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79576" y="39143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Interactive output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279576" y="422208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code can produce interactive output: HTML, images, videos, </a:t>
            </a:r>
            <a:r>
              <a:rPr lang="en-GB" sz="2400" dirty="0" err="1"/>
              <a:t>LaTeX</a:t>
            </a:r>
            <a:r>
              <a:rPr lang="en-GB" sz="2400" dirty="0"/>
              <a:t>, and custom MIME types</a:t>
            </a:r>
          </a:p>
        </p:txBody>
      </p:sp>
      <p:pic>
        <p:nvPicPr>
          <p:cNvPr id="15" name="Picture 2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4" y="5301208"/>
            <a:ext cx="1454774" cy="8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279576" y="5278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Big data integration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79576" y="5653160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Leverage big data tools, such as Apache Spark for Python, R and Scala.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FE13581-D67A-394E-917B-FFA3E102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81" y="1124571"/>
            <a:ext cx="121500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98188CA-62F1-4546-A2D0-9B85C1141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81" y="2550304"/>
            <a:ext cx="1080000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71C675-1998-6D42-9B32-CD28FD76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81" y="391430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</a:t>
            </a:r>
            <a:r>
              <a:rPr lang="en-US" sz="2800" dirty="0"/>
              <a:t> is single user by design</a:t>
            </a:r>
          </a:p>
          <a:p>
            <a:r>
              <a:rPr lang="en-US" sz="2800" dirty="0" err="1"/>
              <a:t>JupyterHub</a:t>
            </a:r>
            <a:r>
              <a:rPr lang="en-US" sz="2800" dirty="0"/>
              <a:t> is a multi-user version of notebook designed for companies, classrooms and research labs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Spawns single-users notebooks servers on-demand</a:t>
            </a:r>
          </a:p>
          <a:p>
            <a:pPr lvl="1"/>
            <a:r>
              <a:rPr lang="en-US" dirty="0"/>
              <a:t>Gives each user a complete </a:t>
            </a:r>
            <a:r>
              <a:rPr lang="en-US" dirty="0" err="1"/>
              <a:t>Jupyter</a:t>
            </a:r>
            <a:r>
              <a:rPr lang="en-US" dirty="0"/>
              <a:t> server</a:t>
            </a:r>
          </a:p>
          <a:p>
            <a:endParaRPr lang="en-US" sz="28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68DA923-DA92-C441-859E-D657D34D06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44" y="1684338"/>
            <a:ext cx="4038600" cy="40132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03512" y="3645694"/>
            <a:ext cx="4896544" cy="25916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  <p:pic>
        <p:nvPicPr>
          <p:cNvPr id="9" name="Picture 6" descr="Image result for starh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00" y="236257"/>
            <a:ext cx="2404040" cy="10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u="sng" dirty="0" err="1"/>
              <a:t>Hub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405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JupyterHub</a:t>
            </a:r>
            <a:r>
              <a:rPr lang="en-US" sz="2800" dirty="0"/>
              <a:t> hosted in the EGI Cloud</a:t>
            </a:r>
            <a:endParaRPr lang="en-US" dirty="0"/>
          </a:p>
          <a:p>
            <a:pPr lvl="1"/>
            <a:r>
              <a:rPr lang="en-US" sz="2600" dirty="0"/>
              <a:t>Offers </a:t>
            </a:r>
            <a:r>
              <a:rPr lang="en-US" sz="2600" dirty="0" err="1"/>
              <a:t>Jupyter</a:t>
            </a:r>
            <a:r>
              <a:rPr lang="en-US" sz="2600" dirty="0"/>
              <a:t> notebooks ‘as Service’</a:t>
            </a:r>
          </a:p>
          <a:p>
            <a:pPr lvl="1"/>
            <a:r>
              <a:rPr lang="en-US" sz="2400" dirty="0"/>
              <a:t>One-click solution: login and start using</a:t>
            </a:r>
          </a:p>
          <a:p>
            <a:pPr lvl="1"/>
            <a:endParaRPr lang="en-US" sz="2400" dirty="0"/>
          </a:p>
          <a:p>
            <a:r>
              <a:rPr lang="en-US" sz="2800" dirty="0"/>
              <a:t>Extra EGI Features:</a:t>
            </a:r>
          </a:p>
          <a:p>
            <a:pPr lvl="1"/>
            <a:r>
              <a:rPr lang="en-GB" sz="2400" dirty="0"/>
              <a:t>Login with the EGI AAI Check-In service</a:t>
            </a:r>
          </a:p>
          <a:p>
            <a:pPr lvl="1"/>
            <a:r>
              <a:rPr lang="en-GB" sz="2400" dirty="0"/>
              <a:t>Persistent storage for notebooks</a:t>
            </a:r>
          </a:p>
          <a:p>
            <a:pPr lvl="1"/>
            <a:r>
              <a:rPr lang="en-GB" sz="2400" dirty="0"/>
              <a:t>Bring your own environments/kernels</a:t>
            </a:r>
          </a:p>
          <a:p>
            <a:pPr lvl="1"/>
            <a:r>
              <a:rPr lang="en-GB" sz="2400" dirty="0"/>
              <a:t>Use EGI computing and storage resources from your notebooks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D0581F-69A4-7B49-BBBB-96224750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Notebooks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8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7BDFC93-1B3D-DE48-96BD-CCE026A87EA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</a:t>
            </a:r>
          </a:p>
          <a:p>
            <a:pPr lvl="1"/>
            <a:r>
              <a:rPr lang="en-GB" sz="2400" dirty="0"/>
              <a:t>Available via the Marketplace</a:t>
            </a:r>
          </a:p>
          <a:p>
            <a:pPr lvl="1"/>
            <a:r>
              <a:rPr lang="en-GB" sz="2400" dirty="0"/>
              <a:t>Limited resources: 1 CPU, 1GB RAM and 10GB of persistent storage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/>
              <a:t>Sponsored access (free for the users)</a:t>
            </a:r>
          </a:p>
          <a:p>
            <a:pPr lvl="1"/>
            <a:r>
              <a:rPr lang="en-GB" sz="2400" dirty="0"/>
              <a:t>Kills notebooks after 1 hour of inactivity (Use the persistent folder </a:t>
            </a:r>
            <a:r>
              <a:rPr lang="en-GB" sz="2400" dirty="0">
                <a:sym typeface="Wingdings"/>
              </a:rPr>
              <a:t> </a:t>
            </a:r>
            <a:r>
              <a:rPr lang="en-GB" sz="2400" dirty="0"/>
              <a:t>Don’t loose your work!)</a:t>
            </a:r>
          </a:p>
          <a:p>
            <a:r>
              <a:rPr lang="en-GB" sz="2800" dirty="0"/>
              <a:t>VO/Community </a:t>
            </a:r>
            <a:r>
              <a:rPr lang="en-GB" sz="2800" dirty="0" smtClean="0"/>
              <a:t>deployments</a:t>
            </a:r>
            <a:endParaRPr lang="en-GB" sz="2800" dirty="0"/>
          </a:p>
          <a:p>
            <a:pPr lvl="1"/>
            <a:r>
              <a:rPr lang="en-GB" sz="2400" dirty="0"/>
              <a:t>Tailored to specific VO with custom computing/</a:t>
            </a:r>
            <a:r>
              <a:rPr lang="en-GB" sz="2400" dirty="0" smtClean="0"/>
              <a:t>storage, e.g.:</a:t>
            </a:r>
            <a:endParaRPr lang="en-GB" sz="2400" dirty="0"/>
          </a:p>
          <a:p>
            <a:pPr lvl="2"/>
            <a:r>
              <a:rPr lang="en-GB" sz="2000" dirty="0"/>
              <a:t>access to GPUs, fat nodes</a:t>
            </a:r>
          </a:p>
          <a:p>
            <a:pPr lvl="2"/>
            <a:r>
              <a:rPr lang="en-GB" sz="2000" dirty="0"/>
              <a:t>access to Spark, other </a:t>
            </a:r>
            <a:r>
              <a:rPr lang="en-GB" sz="2000" dirty="0" err="1"/>
              <a:t>BigData</a:t>
            </a:r>
            <a:r>
              <a:rPr lang="en-GB" sz="2000" dirty="0"/>
              <a:t>/ML environments</a:t>
            </a:r>
          </a:p>
          <a:p>
            <a:pPr lvl="2"/>
            <a:r>
              <a:rPr lang="en-GB" sz="2000" dirty="0"/>
              <a:t>auto-mount filesystems on notebooks</a:t>
            </a:r>
          </a:p>
          <a:p>
            <a:pPr lvl="2"/>
            <a:r>
              <a:rPr lang="en-GB" sz="2000" dirty="0"/>
              <a:t>…</a:t>
            </a:r>
          </a:p>
          <a:p>
            <a:pPr lvl="1"/>
            <a:r>
              <a:rPr lang="en-GB" sz="2200" dirty="0"/>
              <a:t>Community deployment for training</a:t>
            </a:r>
          </a:p>
          <a:p>
            <a:pPr lvl="2"/>
            <a:r>
              <a:rPr lang="en-GB" sz="2000" dirty="0">
                <a:solidFill>
                  <a:srgbClr val="B01813"/>
                </a:solidFill>
              </a:rPr>
              <a:t>1 CPU / 1GB RAM and 10GB storage / user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7762C2D-0D21-1448-A614-8A0000A1BF2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Service modes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xmlns="" id="{58438DDB-AB81-DF47-95A6-D8B8054E3727}"/>
              </a:ext>
            </a:extLst>
          </p:cNvPr>
          <p:cNvSpPr/>
          <p:nvPr/>
        </p:nvSpPr>
        <p:spPr>
          <a:xfrm>
            <a:off x="5879976" y="5338266"/>
            <a:ext cx="2488194" cy="79208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be used today</a:t>
            </a:r>
          </a:p>
        </p:txBody>
      </p:sp>
    </p:spTree>
    <p:extLst>
      <p:ext uri="{BB962C8B-B14F-4D97-AF65-F5344CB8AC3E}">
        <p14:creationId xmlns:p14="http://schemas.microsoft.com/office/powerpoint/2010/main" val="49293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0156DE90-E18D-304A-BBA4-341FDBB7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80728"/>
            <a:ext cx="4680520" cy="4025247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113BB39-D2A3-A74C-A732-8E64912256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2012" y="908720"/>
            <a:ext cx="5664629" cy="4794992"/>
          </a:xfrm>
        </p:spPr>
        <p:txBody>
          <a:bodyPr/>
          <a:lstStyle/>
          <a:p>
            <a:r>
              <a:rPr lang="en-GB" dirty="0"/>
              <a:t>Completely integrated with EGI Check-in</a:t>
            </a:r>
          </a:p>
          <a:p>
            <a:pPr lvl="1"/>
            <a:r>
              <a:rPr lang="en-GB" sz="2400" dirty="0"/>
              <a:t>Login with </a:t>
            </a:r>
            <a:r>
              <a:rPr lang="en-GB" sz="2400" dirty="0" err="1"/>
              <a:t>eduGAIN</a:t>
            </a:r>
            <a:r>
              <a:rPr lang="en-GB" sz="2400" dirty="0"/>
              <a:t>, social (Google, Facebook, LinkedIn) or EGI SSO</a:t>
            </a:r>
          </a:p>
          <a:p>
            <a:pPr lvl="1"/>
            <a:endParaRPr lang="en-GB" sz="2400" dirty="0"/>
          </a:p>
          <a:p>
            <a:r>
              <a:rPr lang="en-GB" dirty="0"/>
              <a:t>Fine grained authorisation</a:t>
            </a:r>
          </a:p>
          <a:p>
            <a:pPr lvl="1"/>
            <a:r>
              <a:rPr lang="en-GB" sz="2400" dirty="0"/>
              <a:t>VO membership</a:t>
            </a:r>
          </a:p>
          <a:p>
            <a:pPr lvl="1"/>
            <a:r>
              <a:rPr lang="en-GB" sz="2400" dirty="0"/>
              <a:t>Role, group, 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F02F4B2-CA34-254E-895D-BF7D2A7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Single Sign-ON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324" y="4946392"/>
            <a:ext cx="11074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Login </a:t>
            </a:r>
            <a:r>
              <a:rPr lang="en-US" sz="4000" b="1" dirty="0"/>
              <a:t>at </a:t>
            </a:r>
            <a:r>
              <a:rPr lang="en-US" sz="4000" b="1" dirty="0">
                <a:solidFill>
                  <a:schemeClr val="accent1"/>
                </a:solidFill>
                <a:hlinkClick r:id="rId3"/>
              </a:rPr>
              <a:t>https://training.notebooks.egi.eu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Choose EGI SSO, Google, Facebook, ORCID for login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(to setup EGI SSO account: </a:t>
            </a:r>
            <a:r>
              <a:rPr lang="en-US" sz="4000" b="1" dirty="0" smtClean="0">
                <a:solidFill>
                  <a:schemeClr val="accent1"/>
                </a:solidFill>
                <a:hlinkClick r:id="rId4"/>
              </a:rPr>
              <a:t>https://egi.eu/sso</a:t>
            </a:r>
            <a:r>
              <a:rPr lang="en-US" sz="4000" b="1" dirty="0" smtClean="0">
                <a:solidFill>
                  <a:schemeClr val="accent1"/>
                </a:solidFill>
              </a:rPr>
              <a:t>)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882AB8-7AB4-9246-A7C1-2ECECEA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4124213"/>
            <a:ext cx="53285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enol.fernandez@egi.eu</a:t>
            </a:r>
            <a:endParaRPr lang="en-GB" dirty="0"/>
          </a:p>
          <a:p>
            <a:pPr marL="0" indent="0">
              <a:buNone/>
            </a:pPr>
            <a:r>
              <a:rPr lang="en-GB" sz="2400" dirty="0"/>
              <a:t>Cloud Technologist </a:t>
            </a:r>
          </a:p>
          <a:p>
            <a:pPr marL="0" indent="0">
              <a:buNone/>
            </a:pPr>
            <a:r>
              <a:rPr lang="en-GB" sz="2400" dirty="0"/>
              <a:t>Service owner of EGI Notebooks</a:t>
            </a:r>
          </a:p>
          <a:p>
            <a:pPr marL="0" indent="0">
              <a:buNone/>
            </a:pPr>
            <a:r>
              <a:rPr lang="en-GB" sz="2400" dirty="0"/>
              <a:t>Based in Spain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FABB7CD7-6CD4-A74B-A76A-1F69DA91D1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31393"/>
            <a:ext cx="2880000" cy="288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818AD0-4BF0-344E-9771-78A66C09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B6A2EF8-DC76-0D49-8318-426D5321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Meet the trainers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A49AA42B-EF06-D444-B7C4-960EA7F59697}"/>
              </a:ext>
            </a:extLst>
          </p:cNvPr>
          <p:cNvSpPr txBox="1">
            <a:spLocks/>
          </p:cNvSpPr>
          <p:nvPr/>
        </p:nvSpPr>
        <p:spPr>
          <a:xfrm>
            <a:off x="6336704" y="4124213"/>
            <a:ext cx="5855296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5"/>
              </a:rPr>
              <a:t>Gergely.sipos@egi.eu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400" dirty="0"/>
              <a:t>Customer and Technical Outreach Manager</a:t>
            </a:r>
          </a:p>
          <a:p>
            <a:pPr marL="0" indent="0">
              <a:buNone/>
            </a:pPr>
            <a:r>
              <a:rPr lang="en-GB" sz="2400" smtClean="0"/>
              <a:t>Training coordinator</a:t>
            </a:r>
          </a:p>
          <a:p>
            <a:pPr marL="0" indent="0">
              <a:buNone/>
            </a:pPr>
            <a:r>
              <a:rPr lang="en-GB" sz="2400" dirty="0" smtClean="0"/>
              <a:t>Based </a:t>
            </a:r>
            <a:r>
              <a:rPr lang="en-GB" sz="2400" dirty="0"/>
              <a:t>in Hungary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124744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68760"/>
            <a:ext cx="3987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/>
              <a:t>Persistent directory linked from home</a:t>
            </a:r>
          </a:p>
          <a:p>
            <a:pPr lvl="1"/>
            <a:r>
              <a:rPr lang="en-GB"/>
              <a:t>User decides what to keep</a:t>
            </a:r>
          </a:p>
          <a:p>
            <a:pPr lvl="1"/>
            <a:r>
              <a:rPr lang="en-GB"/>
              <a:t>NFS storage </a:t>
            </a:r>
          </a:p>
          <a:p>
            <a:r>
              <a:rPr lang="en-GB"/>
              <a:t>Other files coming from the notebook environment</a:t>
            </a:r>
          </a:p>
          <a:p>
            <a:r>
              <a:rPr lang="en-GB"/>
              <a:t>Looking into DataHub/Onedata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E7BE45-2188-0A4B-8D73-D2C1E08E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Persistency</a:t>
            </a:r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407228" y="2309604"/>
            <a:ext cx="1112851" cy="32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2 8"/>
          <p:cNvCxnSpPr>
            <a:endCxn id="8" idx="6"/>
          </p:cNvCxnSpPr>
          <p:nvPr/>
        </p:nvCxnSpPr>
        <p:spPr>
          <a:xfrm flipH="1">
            <a:off x="3520078" y="1556792"/>
            <a:ext cx="2647930" cy="916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4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xmlns="" id="{C33750A5-4105-5544-AFD4-44AB874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700808"/>
            <a:ext cx="5313560" cy="4569662"/>
          </a:xfr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Easy to extend with your own notebook environment</a:t>
            </a:r>
          </a:p>
          <a:p>
            <a:pPr lvl="1"/>
            <a:r>
              <a:rPr lang="en-GB" sz="2400" dirty="0"/>
              <a:t>Docker container image with </a:t>
            </a:r>
            <a:r>
              <a:rPr lang="en-GB" sz="2400" dirty="0" err="1"/>
              <a:t>JupyterHub</a:t>
            </a:r>
            <a:r>
              <a:rPr lang="en-GB" sz="2400" dirty="0"/>
              <a:t> v0.9</a:t>
            </a:r>
          </a:p>
          <a:p>
            <a:pPr lvl="1"/>
            <a:r>
              <a:rPr lang="en-GB" sz="2400" dirty="0"/>
              <a:t>No root user</a:t>
            </a:r>
          </a:p>
          <a:p>
            <a:pPr lvl="1"/>
            <a:r>
              <a:rPr lang="en-GB" sz="2400" dirty="0"/>
              <a:t>Uses $HOME for notebooks</a:t>
            </a:r>
          </a:p>
          <a:p>
            <a:pPr lvl="1"/>
            <a:endParaRPr lang="en-GB" sz="2400" dirty="0"/>
          </a:p>
          <a:p>
            <a:r>
              <a:rPr lang="en-GB" dirty="0"/>
              <a:t>User select what to start when creating their notebooks (disabled in today’s hands-on)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12E0B83-16D5-9649-BCBC-4D09668E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 environments</a:t>
            </a:r>
          </a:p>
        </p:txBody>
      </p:sp>
    </p:spTree>
    <p:extLst>
      <p:ext uri="{BB962C8B-B14F-4D97-AF65-F5344CB8AC3E}">
        <p14:creationId xmlns:p14="http://schemas.microsoft.com/office/powerpoint/2010/main" val="30636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173060C-0AEC-DE42-B412-0F5EB46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Stack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15D2A40-835D-0141-BBEB-C410CE359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401520"/>
            <a:ext cx="2627784" cy="1650596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741E5E5-7178-D045-883D-DEA9F4C1C867}"/>
              </a:ext>
            </a:extLst>
          </p:cNvPr>
          <p:cNvSpPr/>
          <p:nvPr/>
        </p:nvSpPr>
        <p:spPr>
          <a:xfrm>
            <a:off x="1631504" y="3861048"/>
            <a:ext cx="9073008" cy="23177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/>
              <a:t>Kubernetes cluster powered by EGI Cloud Compute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9164450-81C4-814D-922A-63BBB22E53A0}"/>
              </a:ext>
            </a:extLst>
          </p:cNvPr>
          <p:cNvGrpSpPr/>
          <p:nvPr/>
        </p:nvGrpSpPr>
        <p:grpSpPr>
          <a:xfrm>
            <a:off x="4168592" y="4491310"/>
            <a:ext cx="1520552" cy="818898"/>
            <a:chOff x="3203848" y="4333808"/>
            <a:chExt cx="1520552" cy="818898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xmlns="" id="{5E3C60AF-5EAD-B74F-B768-22E44F135115}"/>
                </a:ext>
              </a:extLst>
            </p:cNvPr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54FB37DF-44E4-564A-BB2B-2CB92E974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2681F580-7593-7E41-A5B1-A67543C6296D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3440088" y="4885133"/>
            <a:ext cx="884040" cy="15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97B0840-656D-C746-B4AE-ADF7E52AE964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5689144" y="4900759"/>
            <a:ext cx="1520592" cy="485904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C1566A6-CCD8-B74E-B54A-EF9AAED030FE}"/>
              </a:ext>
            </a:extLst>
          </p:cNvPr>
          <p:cNvCxnSpPr>
            <a:cxnSpLocks/>
            <a:stCxn id="52" idx="3"/>
            <a:endCxn id="67" idx="1"/>
          </p:cNvCxnSpPr>
          <p:nvPr/>
        </p:nvCxnSpPr>
        <p:spPr>
          <a:xfrm>
            <a:off x="5689144" y="4900759"/>
            <a:ext cx="1124548" cy="1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24551A4F-85CE-7945-882A-70200FD4EA2D}"/>
              </a:ext>
            </a:extLst>
          </p:cNvPr>
          <p:cNvCxnSpPr>
            <a:cxnSpLocks/>
            <a:stCxn id="52" idx="3"/>
            <a:endCxn id="69" idx="1"/>
          </p:cNvCxnSpPr>
          <p:nvPr/>
        </p:nvCxnSpPr>
        <p:spPr>
          <a:xfrm flipV="1">
            <a:off x="5689144" y="4414856"/>
            <a:ext cx="728504" cy="485903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F9A9368-747C-714F-8386-528D7E3A64F4}"/>
              </a:ext>
            </a:extLst>
          </p:cNvPr>
          <p:cNvGrpSpPr/>
          <p:nvPr/>
        </p:nvGrpSpPr>
        <p:grpSpPr>
          <a:xfrm>
            <a:off x="6744072" y="1579127"/>
            <a:ext cx="1026368" cy="1250771"/>
            <a:chOff x="1889448" y="4058447"/>
            <a:chExt cx="1026368" cy="125077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ACB65A4C-9A6D-A448-821A-4ACE6F0C2EE2}"/>
                </a:ext>
              </a:extLst>
            </p:cNvPr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1200" dirty="0"/>
                <a:t>EGI </a:t>
              </a:r>
              <a:r>
                <a:rPr lang="en-GB" sz="1200" dirty="0" err="1"/>
                <a:t>CheckIn</a:t>
              </a:r>
              <a:endParaRPr lang="en-GB" sz="1200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6E999321-0D39-5B41-94D9-7B079AE1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FBDB6B3-53D1-A942-A0F6-19B248BAB8A6}"/>
              </a:ext>
            </a:extLst>
          </p:cNvPr>
          <p:cNvGrpSpPr/>
          <p:nvPr/>
        </p:nvGrpSpPr>
        <p:grpSpPr>
          <a:xfrm>
            <a:off x="6417648" y="4126824"/>
            <a:ext cx="1944216" cy="1547871"/>
            <a:chOff x="4860032" y="4401409"/>
            <a:chExt cx="1944216" cy="15478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ED653448-C4ED-DC4E-A2DC-FE12BCFC0722}"/>
                </a:ext>
              </a:extLst>
            </p:cNvPr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xmlns="" id="{36879C8B-91F3-544B-87D2-3AA17213372B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xmlns="" id="{245EB6CD-B05D-2943-996D-8BD79EA6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402928E-0E2C-9044-AAF0-CF16E21F105F}"/>
                </a:ext>
              </a:extLst>
            </p:cNvPr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xmlns="" id="{63C22579-CE24-E841-AB86-DF1719260BE4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10AE3E98-14D8-964C-A400-6C69F6073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836AE158-3587-1244-96AD-F5D47775E43D}"/>
                </a:ext>
              </a:extLst>
            </p:cNvPr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xmlns="" id="{10B28A4D-5CC7-E348-B47F-DB6FF079F295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875549B2-5731-B34F-B92D-8D4FBB9CB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EB73C1C1-AF58-CF41-890D-CF63668DC31D}"/>
              </a:ext>
            </a:extLst>
          </p:cNvPr>
          <p:cNvSpPr/>
          <p:nvPr/>
        </p:nvSpPr>
        <p:spPr>
          <a:xfrm>
            <a:off x="1919536" y="4491310"/>
            <a:ext cx="1520552" cy="818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Kubernetes</a:t>
            </a:r>
          </a:p>
          <a:p>
            <a:pPr algn="ctr"/>
            <a:r>
              <a:rPr lang="en-US" sz="1400" dirty="0"/>
              <a:t>Ingress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3E918B8-F301-0540-A07F-F6BAA6F38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192545"/>
            <a:ext cx="546046" cy="54604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4CF71FE-9D6F-DB49-B1F6-2CF25EC2232F}"/>
              </a:ext>
            </a:extLst>
          </p:cNvPr>
          <p:cNvSpPr txBox="1"/>
          <p:nvPr/>
        </p:nvSpPr>
        <p:spPr>
          <a:xfrm>
            <a:off x="2371719" y="4234535"/>
            <a:ext cx="106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SSL Certificate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F41471A1-A5EC-8647-8B3E-06D32C6523FF}"/>
              </a:ext>
            </a:extLst>
          </p:cNvPr>
          <p:cNvCxnSpPr>
            <a:cxnSpLocks/>
            <a:stCxn id="49" idx="2"/>
            <a:endCxn id="73" idx="0"/>
          </p:cNvCxnSpPr>
          <p:nvPr/>
        </p:nvCxnSpPr>
        <p:spPr>
          <a:xfrm flipH="1">
            <a:off x="2905904" y="3052116"/>
            <a:ext cx="39492" cy="118241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Left Arrow 74">
            <a:extLst>
              <a:ext uri="{FF2B5EF4-FFF2-40B4-BE49-F238E27FC236}">
                <a16:creationId xmlns:a16="http://schemas.microsoft.com/office/drawing/2014/main" xmlns="" id="{14298F3D-729E-8445-B5F7-8868222E1833}"/>
              </a:ext>
            </a:extLst>
          </p:cNvPr>
          <p:cNvSpPr/>
          <p:nvPr/>
        </p:nvSpPr>
        <p:spPr>
          <a:xfrm>
            <a:off x="8334284" y="4698466"/>
            <a:ext cx="837849" cy="569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an 75">
            <a:extLst>
              <a:ext uri="{FF2B5EF4-FFF2-40B4-BE49-F238E27FC236}">
                <a16:creationId xmlns:a16="http://schemas.microsoft.com/office/drawing/2014/main" xmlns="" id="{EC71593F-EF60-9245-A952-6286DDD78AE6}"/>
              </a:ext>
            </a:extLst>
          </p:cNvPr>
          <p:cNvSpPr/>
          <p:nvPr/>
        </p:nvSpPr>
        <p:spPr>
          <a:xfrm>
            <a:off x="9090369" y="4315931"/>
            <a:ext cx="1326111" cy="1169657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Persistent</a:t>
            </a:r>
          </a:p>
          <a:p>
            <a:pPr algn="ctr"/>
            <a:r>
              <a:rPr lang="en-GB" sz="1400" dirty="0"/>
              <a:t>Storage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E341F83A-BBDF-1A4D-9287-B99FB895134D}"/>
              </a:ext>
            </a:extLst>
          </p:cNvPr>
          <p:cNvCxnSpPr>
            <a:cxnSpLocks/>
            <a:stCxn id="59" idx="2"/>
            <a:endCxn id="52" idx="0"/>
          </p:cNvCxnSpPr>
          <p:nvPr/>
        </p:nvCxnSpPr>
        <p:spPr>
          <a:xfrm flipH="1">
            <a:off x="4928868" y="2829898"/>
            <a:ext cx="2328388" cy="1661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2F1602D4-C8BB-F440-B274-6441B7F00252}"/>
              </a:ext>
            </a:extLst>
          </p:cNvPr>
          <p:cNvCxnSpPr>
            <a:cxnSpLocks/>
            <a:stCxn id="49" idx="3"/>
            <a:endCxn id="59" idx="1"/>
          </p:cNvCxnSpPr>
          <p:nvPr/>
        </p:nvCxnSpPr>
        <p:spPr>
          <a:xfrm flipV="1">
            <a:off x="4259288" y="2204513"/>
            <a:ext cx="2484784" cy="2230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5">
            <a:extLst>
              <a:ext uri="{FF2B5EF4-FFF2-40B4-BE49-F238E27FC236}">
                <a16:creationId xmlns:a16="http://schemas.microsoft.com/office/drawing/2014/main" xmlns="" id="{3F08CDC0-3F7D-9B4E-A06A-5B61FA85F600}"/>
              </a:ext>
            </a:extLst>
          </p:cNvPr>
          <p:cNvSpPr/>
          <p:nvPr/>
        </p:nvSpPr>
        <p:spPr>
          <a:xfrm>
            <a:off x="551384" y="908720"/>
            <a:ext cx="48965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7"/>
              </a:rPr>
              <a:t>https://training.notebooks.egi.eu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4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87A9EB2-F7F1-FB47-B77B-DE839EC0C5A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 is available </a:t>
            </a:r>
            <a:r>
              <a:rPr lang="en-GB" dirty="0" smtClean="0"/>
              <a:t>for production users</a:t>
            </a:r>
          </a:p>
          <a:p>
            <a:pPr lvl="1"/>
            <a:r>
              <a:rPr lang="en-GB" dirty="0" smtClean="0">
                <a:hlinkClick r:id="rId2"/>
              </a:rPr>
              <a:t>https://notebooks.egi.eu</a:t>
            </a:r>
            <a:r>
              <a:rPr lang="en-GB" dirty="0" smtClean="0"/>
              <a:t>  </a:t>
            </a:r>
            <a:r>
              <a:rPr lang="en-GB" dirty="0" smtClean="0">
                <a:sym typeface="Wingdings"/>
              </a:rPr>
              <a:t> </a:t>
            </a:r>
            <a:r>
              <a:rPr lang="en-GB" b="1" dirty="0" smtClean="0">
                <a:solidFill>
                  <a:srgbClr val="1F497D"/>
                </a:solidFill>
                <a:sym typeface="Wingdings"/>
              </a:rPr>
              <a:t>Don’t use this today</a:t>
            </a:r>
            <a:endParaRPr lang="en-GB" sz="2600" b="1" dirty="0">
              <a:solidFill>
                <a:srgbClr val="1F497D"/>
              </a:solidFill>
            </a:endParaRPr>
          </a:p>
          <a:p>
            <a:pPr lvl="1"/>
            <a:r>
              <a:rPr lang="en-GB" sz="2400" dirty="0" smtClean="0">
                <a:sym typeface="Wingdings"/>
              </a:rPr>
              <a:t>User has to register in Check-in at the first login</a:t>
            </a:r>
            <a:endParaRPr lang="en-GB" sz="2400" dirty="0"/>
          </a:p>
          <a:p>
            <a:pPr lvl="1"/>
            <a:r>
              <a:rPr lang="en-GB" sz="2400" dirty="0"/>
              <a:t>Deployed on INFN-CATANIA-STACK cloud site</a:t>
            </a:r>
          </a:p>
          <a:p>
            <a:pPr lvl="1"/>
            <a:endParaRPr lang="en-GB" sz="2400" dirty="0"/>
          </a:p>
          <a:p>
            <a:r>
              <a:rPr lang="en-GB" sz="2800" dirty="0"/>
              <a:t>Community-specific deployments</a:t>
            </a:r>
          </a:p>
          <a:p>
            <a:pPr lvl="1"/>
            <a:r>
              <a:rPr lang="en-GB" sz="2400" dirty="0"/>
              <a:t>E.g. for AGINFRA+ community</a:t>
            </a:r>
          </a:p>
          <a:p>
            <a:pPr lvl="1"/>
            <a:r>
              <a:rPr lang="en-GB" sz="2400" dirty="0"/>
              <a:t>E.g. for training (deployed on CESNET cloud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r>
              <a:rPr lang="en-GB" sz="2400" b="1" dirty="0" smtClean="0">
                <a:solidFill>
                  <a:schemeClr val="tx2"/>
                </a:solidFill>
              </a:rPr>
              <a:t>Use this today!!!</a:t>
            </a:r>
            <a:endParaRPr lang="en-GB" sz="24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 err="1"/>
              <a:t>Binderhub</a:t>
            </a:r>
            <a:r>
              <a:rPr lang="en-GB" sz="2800" dirty="0"/>
              <a:t> experimental </a:t>
            </a:r>
            <a:r>
              <a:rPr lang="en-GB" sz="2800" dirty="0" smtClean="0"/>
              <a:t>setup</a:t>
            </a:r>
          </a:p>
          <a:p>
            <a:pPr lvl="1"/>
            <a:r>
              <a:rPr lang="en-GB" sz="2600" dirty="0" smtClean="0"/>
              <a:t>Today we will use </a:t>
            </a:r>
            <a:r>
              <a:rPr lang="en-GB" sz="2600" dirty="0" err="1" smtClean="0"/>
              <a:t>MyBinder.org</a:t>
            </a:r>
            <a:r>
              <a:rPr lang="en-GB" sz="2600" dirty="0" smtClean="0"/>
              <a:t> instead</a:t>
            </a:r>
            <a:endParaRPr lang="en-GB" sz="2600" dirty="0"/>
          </a:p>
          <a:p>
            <a:pPr lvl="1"/>
            <a:endParaRPr lang="en-GB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1B9A35-6F2D-DE44-951E-CB2A991116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Status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CEB6CDD8-B270-5145-8857-07F5FB853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780928"/>
            <a:ext cx="4680520" cy="3187348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100920"/>
            <a:ext cx="7416824" cy="52084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16DE3BA-AFD6-8F4D-BBA6-9234ED70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sp>
        <p:nvSpPr>
          <p:cNvPr id="8" name="Ovale 7"/>
          <p:cNvSpPr/>
          <p:nvPr/>
        </p:nvSpPr>
        <p:spPr>
          <a:xfrm>
            <a:off x="4223792" y="1916832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223792" y="3248980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4151784" y="4725144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1991545" y="3502377"/>
            <a:ext cx="1666301" cy="1200329"/>
          </a:xfrm>
          <a:prstGeom prst="rect">
            <a:avLst/>
          </a:prstGeom>
          <a:noFill/>
          <a:ln>
            <a:solidFill>
              <a:srgbClr val="0066B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Launch your notebook with </a:t>
            </a:r>
            <a:br>
              <a:rPr lang="en-GB" dirty="0"/>
            </a:br>
            <a:r>
              <a:rPr lang="en-GB" dirty="0"/>
              <a:t>the python Kernel</a:t>
            </a:r>
          </a:p>
        </p:txBody>
      </p:sp>
      <p:cxnSp>
        <p:nvCxnSpPr>
          <p:cNvPr id="12" name="Connettore 2 11"/>
          <p:cNvCxnSpPr>
            <a:endCxn id="8" idx="3"/>
          </p:cNvCxnSpPr>
          <p:nvPr/>
        </p:nvCxnSpPr>
        <p:spPr>
          <a:xfrm flipV="1">
            <a:off x="3153193" y="2254877"/>
            <a:ext cx="1233572" cy="1283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1D9FF31-D295-CD41-9E6C-E1D2CD60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182456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Menu bar</a:t>
            </a:r>
            <a:r>
              <a:rPr lang="en-GB" dirty="0"/>
              <a:t>: The menu bar presents different options that may be used to manipulate the way the notebook functions.</a:t>
            </a:r>
          </a:p>
          <a:p>
            <a:r>
              <a:rPr lang="en-GB" b="1" dirty="0"/>
              <a:t>Toolbar</a:t>
            </a:r>
            <a:r>
              <a:rPr lang="en-GB" dirty="0"/>
              <a:t>: The tool bar gives a quick way of performing the most-used operations within the notebook, by clicking on an icon.</a:t>
            </a:r>
          </a:p>
          <a:p>
            <a:r>
              <a:rPr lang="en-GB" b="1" dirty="0"/>
              <a:t>Cell</a:t>
            </a:r>
            <a:r>
              <a:rPr lang="en-GB" dirty="0"/>
              <a:t>: the notebook cell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0618B5-5737-F04B-96E3-F9200090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655840" y="2494124"/>
            <a:ext cx="6211569" cy="3887204"/>
            <a:chOff x="1063451" y="1268760"/>
            <a:chExt cx="6832726" cy="427592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745" y="1691389"/>
              <a:ext cx="6745432" cy="385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1063451" y="1696947"/>
              <a:ext cx="3929549" cy="23093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335919" y="1268760"/>
              <a:ext cx="1612344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Menu bar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963621" y="2924944"/>
              <a:ext cx="984643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Toolbar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5364088" y="2420888"/>
              <a:ext cx="587798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4211960" y="1494076"/>
              <a:ext cx="1123960" cy="197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8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D408D05-DC8B-A246-AFBC-00001792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notebook consists of a sequence of cells. </a:t>
            </a:r>
          </a:p>
          <a:p>
            <a:pPr lvl="1"/>
            <a:r>
              <a:rPr lang="en-GB" dirty="0"/>
              <a:t>A cell is a multiline text input field</a:t>
            </a:r>
          </a:p>
          <a:p>
            <a:pPr lvl="1"/>
            <a:r>
              <a:rPr lang="en-GB" dirty="0"/>
              <a:t>The execution behaviour of a cell is determined by the cell’s type. </a:t>
            </a:r>
          </a:p>
          <a:p>
            <a:r>
              <a:rPr lang="en-GB" dirty="0"/>
              <a:t>There are three types of cells: </a:t>
            </a:r>
            <a:r>
              <a:rPr lang="en-GB" b="1" dirty="0">
                <a:solidFill>
                  <a:srgbClr val="FF0000"/>
                </a:solidFill>
              </a:rPr>
              <a:t>Code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Markdown</a:t>
            </a:r>
            <a:r>
              <a:rPr lang="en-GB" dirty="0"/>
              <a:t>, and </a:t>
            </a:r>
            <a:r>
              <a:rPr lang="en-GB" b="1" dirty="0">
                <a:solidFill>
                  <a:srgbClr val="FF0000"/>
                </a:solidFill>
              </a:rPr>
              <a:t>Raw</a:t>
            </a:r>
            <a:r>
              <a:rPr lang="en-GB" dirty="0"/>
              <a:t> cells.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E7D4F7-5CB8-F64A-9B3B-35BA5BF3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E4B067-FE08-3341-BAD9-B809AB79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of a notebook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xmlns="" id="{0FB615F8-9581-FE40-8689-96964C3F60F0}"/>
              </a:ext>
            </a:extLst>
          </p:cNvPr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FF0000"/>
                </a:solidFill>
              </a:rPr>
              <a:t>Code</a:t>
            </a:r>
            <a:r>
              <a:rPr lang="en-GB" sz="2200" dirty="0"/>
              <a:t> cells allow you to edit and write new code, with full syntax highlighting and tab completion. </a:t>
            </a:r>
          </a:p>
          <a:p>
            <a:pPr algn="just"/>
            <a:r>
              <a:rPr lang="en-GB" sz="2200" dirty="0"/>
              <a:t>The programming language you use depends on the kernel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xmlns="" id="{C8B9D7F8-97B2-3440-840A-86FA0B98718B}"/>
              </a:ext>
            </a:extLst>
          </p:cNvPr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Markdown</a:t>
            </a:r>
            <a:r>
              <a:rPr lang="en-GB" sz="2200" dirty="0"/>
              <a:t> cells allow to alternate descriptive text with code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xmlns="" id="{0439BAF5-71E1-C740-A1AF-D5CD3AA99506}"/>
              </a:ext>
            </a:extLst>
          </p:cNvPr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Raw </a:t>
            </a:r>
            <a:r>
              <a:rPr lang="en-GB" sz="2200" dirty="0"/>
              <a:t>cells provide a place in which you can write output directly. Raw cells are not evaluated by the notebook</a:t>
            </a:r>
          </a:p>
        </p:txBody>
      </p:sp>
    </p:spTree>
    <p:extLst>
      <p:ext uri="{BB962C8B-B14F-4D97-AF65-F5344CB8AC3E}">
        <p14:creationId xmlns:p14="http://schemas.microsoft.com/office/powerpoint/2010/main" val="29499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435535-D360-ED4C-8F6A-DF2DC966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 essential shortcuts to remember are the following: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Shift-Enter: </a:t>
            </a:r>
            <a:r>
              <a:rPr lang="en-GB" dirty="0"/>
              <a:t>run cell. </a:t>
            </a:r>
          </a:p>
          <a:p>
            <a:r>
              <a:rPr lang="en-GB" dirty="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Esc: </a:t>
            </a:r>
            <a:r>
              <a:rPr lang="en-GB" dirty="0"/>
              <a:t>Command mode. </a:t>
            </a:r>
          </a:p>
          <a:p>
            <a:r>
              <a:rPr lang="en-GB" dirty="0"/>
              <a:t>In command mode, you can navigate around the notebook using keyboard shortcuts.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Enter: </a:t>
            </a:r>
            <a:r>
              <a:rPr lang="en-GB" dirty="0"/>
              <a:t>Edit mode. </a:t>
            </a:r>
          </a:p>
          <a:p>
            <a:r>
              <a:rPr lang="en-GB" dirty="0"/>
              <a:t>In edit mode, you can edit text in cells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D977A0-15FB-3948-9A5E-3EFCC7E2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B82FC37-3045-AA4B-9E08-50C8F81B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Shortcuts</a:t>
            </a:r>
          </a:p>
        </p:txBody>
      </p:sp>
    </p:spTree>
    <p:extLst>
      <p:ext uri="{BB962C8B-B14F-4D97-AF65-F5344CB8AC3E}">
        <p14:creationId xmlns:p14="http://schemas.microsoft.com/office/powerpoint/2010/main" val="403725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16824E8-3EE6-254B-9D7B-1B53AB5C5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1913"/>
            <a:ext cx="9643814" cy="2317368"/>
          </a:xfrm>
        </p:spPr>
        <p:txBody>
          <a:bodyPr/>
          <a:lstStyle/>
          <a:p>
            <a:r>
              <a:rPr lang="en-GB" sz="4800" dirty="0">
                <a:hlinkClick r:id="rId2"/>
              </a:rPr>
              <a:t>http://</a:t>
            </a:r>
            <a:r>
              <a:rPr lang="en-GB" sz="4800" dirty="0" err="1">
                <a:hlinkClick r:id="rId2"/>
              </a:rPr>
              <a:t>go.egi.eu</a:t>
            </a:r>
            <a:r>
              <a:rPr lang="en-GB" sz="4800" dirty="0">
                <a:hlinkClick r:id="rId2"/>
              </a:rPr>
              <a:t>/notebooks-training</a:t>
            </a:r>
            <a:endParaRPr lang="en-GB" sz="4800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7BBAF21-1D3B-2042-8676-18794521B9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C99CC7C-7A5A-364E-83CC-1A6B796A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Hands-on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DD305E-4CEF-A848-893C-FEDDB1E90E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9305BF3-6B59-6248-9C38-8A48D56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Learn the basics of EGI notebooks</a:t>
            </a:r>
          </a:p>
          <a:p>
            <a:pPr lvl="1"/>
            <a:r>
              <a:rPr lang="en-GB" dirty="0"/>
              <a:t>EGI </a:t>
            </a:r>
          </a:p>
          <a:p>
            <a:pPr lvl="1"/>
            <a:r>
              <a:rPr lang="en-GB" dirty="0" err="1"/>
              <a:t>Jupyter</a:t>
            </a:r>
            <a:endParaRPr lang="en-GB" dirty="0"/>
          </a:p>
          <a:p>
            <a:r>
              <a:rPr lang="en-GB" dirty="0"/>
              <a:t>Hands on practice with the EGI notebooks service</a:t>
            </a:r>
          </a:p>
          <a:p>
            <a:pPr lvl="1"/>
            <a:r>
              <a:rPr lang="en-GB" dirty="0"/>
              <a:t>Your first notebook</a:t>
            </a:r>
          </a:p>
          <a:p>
            <a:pPr lvl="1"/>
            <a:r>
              <a:rPr lang="en-GB" dirty="0"/>
              <a:t>Bringing some data in and basic analysis</a:t>
            </a:r>
          </a:p>
          <a:p>
            <a:r>
              <a:rPr lang="en-GB" dirty="0" smtClean="0"/>
              <a:t>Binder, </a:t>
            </a:r>
            <a:r>
              <a:rPr lang="en-GB" dirty="0" err="1" smtClean="0"/>
              <a:t>Zenodo</a:t>
            </a:r>
            <a:endParaRPr lang="en-GB" dirty="0"/>
          </a:p>
          <a:p>
            <a:pPr lvl="1"/>
            <a:r>
              <a:rPr lang="en-GB" dirty="0"/>
              <a:t>Sharing &amp; re-executing notebooks</a:t>
            </a:r>
          </a:p>
          <a:p>
            <a:r>
              <a:rPr lang="en-GB" dirty="0"/>
              <a:t>Next steps</a:t>
            </a:r>
          </a:p>
          <a:p>
            <a:pPr lvl="1"/>
            <a:r>
              <a:rPr lang="en-GB" dirty="0" smtClean="0"/>
              <a:t>Handling big data</a:t>
            </a:r>
          </a:p>
          <a:p>
            <a:pPr lvl="1"/>
            <a:r>
              <a:rPr lang="en-GB" dirty="0" smtClean="0"/>
              <a:t>EGI </a:t>
            </a:r>
            <a:r>
              <a:rPr lang="en-GB" dirty="0"/>
              <a:t>Notebooks and European Open Science Cloud</a:t>
            </a:r>
          </a:p>
          <a:p>
            <a:pPr lvl="1"/>
            <a:r>
              <a:rPr lang="en-GB" dirty="0"/>
              <a:t>How to become a user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D93DF-C8CE-2A47-B629-58C3EB77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74030A-090F-0140-A1FF-6EE5254F21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7201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75A973-EF8E-BB44-B710-8B8196BF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Session 1:</a:t>
            </a:r>
          </a:p>
          <a:p>
            <a:r>
              <a:rPr lang="en-GB" dirty="0"/>
              <a:t>Introduction to EGI and the EGI cloud </a:t>
            </a:r>
            <a:r>
              <a:rPr lang="en-GB" dirty="0" smtClean="0"/>
              <a:t>infrastructure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 smtClean="0"/>
              <a:t>EGI based </a:t>
            </a:r>
            <a:r>
              <a:rPr lang="en-GB" dirty="0" err="1" smtClean="0"/>
              <a:t>Jupyter</a:t>
            </a:r>
            <a:r>
              <a:rPr lang="en-GB" dirty="0" smtClean="0"/>
              <a:t> notebooks</a:t>
            </a:r>
            <a:endParaRPr lang="en-GB" dirty="0"/>
          </a:p>
          <a:p>
            <a:r>
              <a:rPr lang="en-GB" dirty="0"/>
              <a:t>Hands-on</a:t>
            </a:r>
          </a:p>
          <a:p>
            <a:pPr lvl="1"/>
            <a:r>
              <a:rPr lang="en-GB" dirty="0"/>
              <a:t>Exercise 1 – Getting </a:t>
            </a:r>
            <a:r>
              <a:rPr lang="en-GB" dirty="0" smtClean="0"/>
              <a:t>started</a:t>
            </a:r>
            <a:endParaRPr lang="en-GB" dirty="0"/>
          </a:p>
          <a:p>
            <a:pPr lvl="1"/>
            <a:r>
              <a:rPr lang="en-GB" dirty="0"/>
              <a:t>Exercise 2 – Get some data and plot </a:t>
            </a:r>
            <a:r>
              <a:rPr lang="en-GB" dirty="0" smtClean="0"/>
              <a:t>it</a:t>
            </a:r>
            <a:endParaRPr lang="en-GB" dirty="0"/>
          </a:p>
          <a:p>
            <a:r>
              <a:rPr lang="en-GB" dirty="0"/>
              <a:t>Other features demo (10’)</a:t>
            </a:r>
          </a:p>
          <a:p>
            <a:pPr lvl="1"/>
            <a:r>
              <a:rPr lang="en-GB" dirty="0"/>
              <a:t>A real notebook example</a:t>
            </a:r>
          </a:p>
          <a:p>
            <a:pPr marL="0" indent="0">
              <a:buNone/>
            </a:pPr>
            <a:r>
              <a:rPr lang="en-US" b="1" dirty="0" smtClean="0"/>
              <a:t>Session </a:t>
            </a:r>
            <a:r>
              <a:rPr lang="en-US" b="1" dirty="0"/>
              <a:t>2:</a:t>
            </a:r>
          </a:p>
          <a:p>
            <a:r>
              <a:rPr lang="en-US" dirty="0" smtClean="0"/>
              <a:t>Binder,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Sharing, Identifying, Re-executing notebooks</a:t>
            </a:r>
          </a:p>
          <a:p>
            <a:pPr lvl="1"/>
            <a:r>
              <a:rPr lang="en-US" dirty="0" smtClean="0"/>
              <a:t>Talks + hands-on exercises</a:t>
            </a:r>
          </a:p>
          <a:p>
            <a:pPr marL="0" indent="0">
              <a:buNone/>
            </a:pPr>
            <a:r>
              <a:rPr lang="en-US" b="1" dirty="0" smtClean="0"/>
              <a:t>Session 3:</a:t>
            </a:r>
          </a:p>
          <a:p>
            <a:r>
              <a:rPr lang="en-US" dirty="0" smtClean="0"/>
              <a:t>Accessing external (big?) data </a:t>
            </a:r>
            <a:r>
              <a:rPr lang="mr-IN" dirty="0" smtClean="0"/>
              <a:t>–</a:t>
            </a:r>
            <a:r>
              <a:rPr lang="en-US" dirty="0" smtClean="0"/>
              <a:t> Notebooks-B2DROP; Notebooks-</a:t>
            </a:r>
            <a:r>
              <a:rPr lang="en-US" dirty="0" err="1" smtClean="0"/>
              <a:t>DataHub</a:t>
            </a:r>
            <a:r>
              <a:rPr lang="en-US" dirty="0" smtClean="0"/>
              <a:t> integration (demos)</a:t>
            </a:r>
          </a:p>
          <a:p>
            <a:r>
              <a:rPr lang="en-US" dirty="0"/>
              <a:t>How to deploy a </a:t>
            </a:r>
            <a:r>
              <a:rPr lang="en-US" dirty="0" err="1"/>
              <a:t>customised</a:t>
            </a:r>
            <a:r>
              <a:rPr lang="en-US" dirty="0"/>
              <a:t> Notebooks instance (talk)</a:t>
            </a:r>
          </a:p>
          <a:p>
            <a:r>
              <a:rPr lang="en-US" dirty="0" smtClean="0"/>
              <a:t>Become a user - </a:t>
            </a:r>
            <a:r>
              <a:rPr lang="en-GB" dirty="0" smtClean="0"/>
              <a:t>Notebooks in EOSC (talk)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Feedback forms </a:t>
            </a:r>
            <a:r>
              <a:rPr lang="en-GB" dirty="0" smtClean="0">
                <a:solidFill>
                  <a:srgbClr val="FF0000"/>
                </a:solidFill>
              </a:rPr>
              <a:t>(10’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04A1CB-3C9A-0F46-910E-C4256F4A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47D1AB3-0D8A-EA4D-BEDF-AC224E57CD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659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A578B0-7597-A94F-9DD6-EF16B85D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6F5A171-973E-6140-AC24-B26BD4CFCB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43044D-6B90-2646-8430-E3F6F03AC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EGI and the EGI Cloud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F3D539-2717-4042-A312-DA3EB4384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97"/>
            <a:ext cx="12192000" cy="68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3ABF274-2BB9-AA47-8740-FAB2C227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85851"/>
            <a:ext cx="11521280" cy="19111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Established in 2010</a:t>
            </a:r>
          </a:p>
          <a:p>
            <a:pPr lvl="1"/>
            <a:r>
              <a:rPr lang="en-GB" dirty="0"/>
              <a:t>EGI Foundation: Coordinator (Amsterdam, Science Park)</a:t>
            </a:r>
          </a:p>
          <a:p>
            <a:pPr lvl="1"/>
            <a:r>
              <a:rPr lang="en-GB" dirty="0"/>
              <a:t>NGIs: National e-infrastructures (22 country + CERN)</a:t>
            </a:r>
          </a:p>
          <a:p>
            <a:r>
              <a:rPr lang="en-GB" dirty="0"/>
              <a:t>Membership fees sustain the federation; Projects innovate (e.g. EOSC-hub)</a:t>
            </a:r>
          </a:p>
          <a:p>
            <a:r>
              <a:rPr lang="en-GB" dirty="0"/>
              <a:t>EGI = Compute, Storage, Data, Training, Consultancy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EGI: Federation of national e-infrastructures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" y="3110803"/>
            <a:ext cx="3096344" cy="3234922"/>
          </a:xfrm>
          <a:prstGeom prst="rect">
            <a:avLst/>
          </a:prstGeom>
        </p:spPr>
      </p:pic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58" y="3326749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386104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65" y="3830804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4437110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46" y="429309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024310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741" y="494116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82" y="537321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8" y="537321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92951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49" y="580526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62" y="3291297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75" y="3291298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376" y="3795352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41" y="3795352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51" y="4353747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6" y="4287765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00" y="4786483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050" y="4739240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40" y="5223871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32" y="5295879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52" y="5727925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9" y="5727925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59" y="3321958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3321957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48" y="3789041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3" y="3789040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56" y="422108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1" y="4293098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70" y="4653136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333" y="4725145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01" y="5309163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72" y="5309166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197" y="5741211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262" y="5855885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19" y="3356992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2" y="3284984"/>
            <a:ext cx="718372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4005067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892" y="3861048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4149080"/>
            <a:ext cx="719329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3" y="4293099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1" y="4773110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6" y="4797155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19" y="5412976"/>
            <a:ext cx="687965" cy="68032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832305" y="5229200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5" y="3303453"/>
            <a:ext cx="714287" cy="598741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rot="3333213">
            <a:off x="9629844" y="2422348"/>
            <a:ext cx="1706864" cy="2224764"/>
          </a:xfrm>
          <a:prstGeom prst="circularArrow">
            <a:avLst>
              <a:gd name="adj1" fmla="val 13023"/>
              <a:gd name="adj2" fmla="val 1142319"/>
              <a:gd name="adj3" fmla="val 502866"/>
              <a:gd name="adj4" fmla="val 16725718"/>
              <a:gd name="adj5" fmla="val 15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1"/>
                </a:solidFill>
              </a:rPr>
              <a:t>Institutional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2144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68760"/>
            <a:ext cx="9144000" cy="4249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Segoe"/>
                <a:cs typeface="Segoe"/>
              </a:rPr>
              <a:t>EGI Federation</a:t>
            </a:r>
            <a:br>
              <a:rPr lang="en-US" sz="3200" dirty="0">
                <a:latin typeface="Segoe"/>
                <a:cs typeface="Segoe"/>
              </a:rPr>
            </a:br>
            <a:r>
              <a:rPr lang="en-US" sz="2200" dirty="0">
                <a:latin typeface="Segoe"/>
                <a:cs typeface="Segoe"/>
              </a:rPr>
              <a:t>Largest distributed compute e-Infrastructure of the world 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778000" y="3462784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5116287" y="1357792"/>
            <a:ext cx="1240971" cy="16569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1357792"/>
            <a:ext cx="16328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</a:p>
        </p:txBody>
      </p:sp>
    </p:spTree>
    <p:extLst>
      <p:ext uri="{BB962C8B-B14F-4D97-AF65-F5344CB8AC3E}">
        <p14:creationId xmlns:p14="http://schemas.microsoft.com/office/powerpoint/2010/main" val="98162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196" y="1124744"/>
            <a:ext cx="9004300" cy="5261620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International Partnerships </a:t>
            </a:r>
          </a:p>
        </p:txBody>
      </p:sp>
      <p:sp>
        <p:nvSpPr>
          <p:cNvPr id="72" name="object 2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420888"/>
            <a:ext cx="1327205" cy="72008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556792"/>
            <a:ext cx="1673696" cy="57606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88" y="5384418"/>
            <a:ext cx="1008112" cy="492854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0" y="4005085"/>
            <a:ext cx="1210116" cy="648072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455" y="2978952"/>
            <a:ext cx="1080120" cy="594067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7" y="5222456"/>
            <a:ext cx="1187624" cy="52357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735960" y="2132856"/>
            <a:ext cx="1001688" cy="90797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394">
                <a:lnSpc>
                  <a:spcPts val="1000"/>
                </a:lnSpc>
              </a:pPr>
              <a:endParaRPr sz="10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769135" y="4017858"/>
            <a:ext cx="3246745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Africa and Arabia</a:t>
            </a:r>
            <a:endParaRPr lang="en-US" dirty="0"/>
          </a:p>
          <a:p>
            <a:r>
              <a:rPr lang="en-US" dirty="0"/>
              <a:t>Council for Scientific and </a:t>
            </a:r>
          </a:p>
          <a:p>
            <a:r>
              <a:rPr lang="en-US" dirty="0"/>
              <a:t>Industrial Research, South Africa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217577" y="2924945"/>
            <a:ext cx="1783079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India</a:t>
            </a:r>
            <a:r>
              <a:rPr lang="en-US" dirty="0"/>
              <a:t> Centre for </a:t>
            </a:r>
          </a:p>
          <a:p>
            <a:r>
              <a:rPr lang="en-US" dirty="0"/>
              <a:t>Development of </a:t>
            </a:r>
          </a:p>
          <a:p>
            <a:r>
              <a:rPr lang="en-US" dirty="0"/>
              <a:t>Advanced Comp.</a:t>
            </a:r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799" y="1832049"/>
            <a:ext cx="1043170" cy="69195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10172591" y="1700808"/>
            <a:ext cx="1900073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China</a:t>
            </a:r>
            <a:r>
              <a:rPr lang="en-US" dirty="0"/>
              <a:t> Inst. Of HEP</a:t>
            </a:r>
          </a:p>
          <a:p>
            <a:r>
              <a:rPr lang="en-US" dirty="0"/>
              <a:t>Chinese Academy </a:t>
            </a:r>
          </a:p>
          <a:p>
            <a:r>
              <a:rPr lang="en-US" dirty="0"/>
              <a:t>of 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733861" y="5025951"/>
            <a:ext cx="2561939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Latin America</a:t>
            </a:r>
            <a:endParaRPr lang="en-US" dirty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</a:p>
          <a:p>
            <a:r>
              <a:rPr lang="en-US" dirty="0"/>
              <a:t>Rio de Janeiro 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9945906" y="5157194"/>
            <a:ext cx="1982742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Ukraine</a:t>
            </a:r>
            <a:endParaRPr lang="en-US" dirty="0"/>
          </a:p>
          <a:p>
            <a:r>
              <a:rPr lang="en-US" dirty="0"/>
              <a:t>Ukrainian National </a:t>
            </a:r>
          </a:p>
          <a:p>
            <a:r>
              <a:rPr lang="en-US" dirty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811014" y="2843644"/>
            <a:ext cx="58094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245742" y="1763525"/>
            <a:ext cx="91398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Canada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9984433" y="3945831"/>
            <a:ext cx="2039521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/>
              <a:t>Academia </a:t>
            </a:r>
            <a:r>
              <a:rPr lang="en-US" dirty="0" err="1"/>
              <a:t>Sinica</a:t>
            </a:r>
            <a:endParaRPr lang="en-US" dirty="0"/>
          </a:p>
          <a:p>
            <a:r>
              <a:rPr lang="en-US" dirty="0"/>
              <a:t>at Taiwan</a:t>
            </a:r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933058"/>
            <a:ext cx="980228" cy="11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2701788A-1968-FA4C-A046-0FDF0EB754D2}" vid="{D6C496C9-DD0D-1F45-8335-410F604112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</TotalTime>
  <Words>1386</Words>
  <Application>Microsoft Macintosh PowerPoint</Application>
  <PresentationFormat>Custom</PresentationFormat>
  <Paragraphs>323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slide_base</vt:lpstr>
      <vt:lpstr>PowerPoint Presentation</vt:lpstr>
      <vt:lpstr>Meet the trainers</vt:lpstr>
      <vt:lpstr>Training objectives</vt:lpstr>
      <vt:lpstr>Outline</vt:lpstr>
      <vt:lpstr>PowerPoint Presentation</vt:lpstr>
      <vt:lpstr>PowerPoint Presentation</vt:lpstr>
      <vt:lpstr>EGI: Federation of national e-infrastructures</vt:lpstr>
      <vt:lpstr>EGI Federation Largest distributed compute e-Infrastructure of the world </vt:lpstr>
      <vt:lpstr>International Partnerships </vt:lpstr>
      <vt:lpstr>EGI serves researchers and innovators</vt:lpstr>
      <vt:lpstr>The EGI Service Catalogue: www.egi.eu/services  </vt:lpstr>
      <vt:lpstr>EGI Cloud</vt:lpstr>
      <vt:lpstr>PowerPoint Presentation</vt:lpstr>
      <vt:lpstr>The Jupyter Notebook in a nutshell </vt:lpstr>
      <vt:lpstr>Some key features</vt:lpstr>
      <vt:lpstr>JupyterHub</vt:lpstr>
      <vt:lpstr>EGI Notebooks </vt:lpstr>
      <vt:lpstr>Service modes</vt:lpstr>
      <vt:lpstr>Single Sign-ON</vt:lpstr>
      <vt:lpstr>Persistency</vt:lpstr>
      <vt:lpstr>Custom environments</vt:lpstr>
      <vt:lpstr>Technology Stack</vt:lpstr>
      <vt:lpstr>Status</vt:lpstr>
      <vt:lpstr>JupyterLab interface</vt:lpstr>
      <vt:lpstr>JupyterLab interface</vt:lpstr>
      <vt:lpstr>Structure of a notebook</vt:lpstr>
      <vt:lpstr>Shortcuts</vt:lpstr>
      <vt:lpstr>Hands-on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Gergely Sipos</cp:lastModifiedBy>
  <cp:revision>49</cp:revision>
  <cp:lastPrinted>2018-10-04T12:49:09Z</cp:lastPrinted>
  <dcterms:created xsi:type="dcterms:W3CDTF">2018-10-03T09:10:11Z</dcterms:created>
  <dcterms:modified xsi:type="dcterms:W3CDTF">2019-04-01T09:46:13Z</dcterms:modified>
</cp:coreProperties>
</file>