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tiff" ContentType="image/tif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notesMasterIdLst>
    <p:notesMasterId r:id="rId30"/>
  </p:notesMasterIdLst>
  <p:handoutMasterIdLst>
    <p:handoutMasterId r:id="rId31"/>
  </p:handoutMasterIdLst>
  <p:sldIdLst>
    <p:sldId id="274" r:id="rId2"/>
    <p:sldId id="282" r:id="rId3"/>
    <p:sldId id="283" r:id="rId4"/>
    <p:sldId id="284" r:id="rId5"/>
    <p:sldId id="449" r:id="rId6"/>
    <p:sldId id="351" r:id="rId7"/>
    <p:sldId id="336" r:id="rId8"/>
    <p:sldId id="353" r:id="rId9"/>
    <p:sldId id="354" r:id="rId10"/>
    <p:sldId id="355" r:id="rId11"/>
    <p:sldId id="451" r:id="rId12"/>
    <p:sldId id="389" r:id="rId13"/>
    <p:sldId id="392" r:id="rId14"/>
    <p:sldId id="419" r:id="rId15"/>
    <p:sldId id="436" r:id="rId16"/>
    <p:sldId id="437" r:id="rId17"/>
    <p:sldId id="422" r:id="rId18"/>
    <p:sldId id="430" r:id="rId19"/>
    <p:sldId id="423" r:id="rId20"/>
    <p:sldId id="443" r:id="rId21"/>
    <p:sldId id="425" r:id="rId22"/>
    <p:sldId id="440" r:id="rId23"/>
    <p:sldId id="432" r:id="rId24"/>
    <p:sldId id="442" r:id="rId25"/>
    <p:sldId id="441" r:id="rId26"/>
    <p:sldId id="447" r:id="rId27"/>
    <p:sldId id="448" r:id="rId28"/>
    <p:sldId id="452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3046"/>
    <a:srgbClr val="B5892D"/>
    <a:srgbClr val="75A5D8"/>
    <a:srgbClr val="E2E4EA"/>
    <a:srgbClr val="1D2F45"/>
    <a:srgbClr val="75A4D9"/>
    <a:srgbClr val="1670C9"/>
    <a:srgbClr val="2D4E77"/>
    <a:srgbClr val="575989"/>
    <a:srgbClr val="12A4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8" autoAdjust="0"/>
    <p:restoredTop sz="77614" autoAdjust="0"/>
  </p:normalViewPr>
  <p:slideViewPr>
    <p:cSldViewPr>
      <p:cViewPr varScale="1">
        <p:scale>
          <a:sx n="60" d="100"/>
          <a:sy n="60" d="100"/>
        </p:scale>
        <p:origin x="-1424" y="-10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notesMaster" Target="notesMasters/notesMaster1.xml"/><Relationship Id="rId31" Type="http://schemas.openxmlformats.org/officeDocument/2006/relationships/handoutMaster" Target="handoutMasters/handoutMaster1.xml"/><Relationship Id="rId32" Type="http://schemas.openxmlformats.org/officeDocument/2006/relationships/printerSettings" Target="printerSettings/printerSettings1.bin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D2C70D-DC1A-F54A-A4DE-46E33913B027}" type="doc">
      <dgm:prSet loTypeId="urn:microsoft.com/office/officeart/2005/8/layout/venn3" loCatId="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BC2C4EA6-FB4C-BB44-98C1-967B3CED5661}">
      <dgm:prSet phldrT="[Text]" custT="1"/>
      <dgm:spPr/>
      <dgm:t>
        <a:bodyPr/>
        <a:lstStyle/>
        <a:p>
          <a:r>
            <a:rPr lang="en-US" sz="2000" dirty="0"/>
            <a:t>300+ HTC providers</a:t>
          </a:r>
        </a:p>
        <a:p>
          <a:r>
            <a:rPr lang="en-US" sz="2000" dirty="0"/>
            <a:t>25 Cloud providers</a:t>
          </a:r>
        </a:p>
      </dgm:t>
    </dgm:pt>
    <dgm:pt modelId="{25DEE16B-5F3A-5E4A-A943-066BC3B91B3D}" type="parTrans" cxnId="{4A534DA5-6922-6B4D-96B8-CE051C4A66D3}">
      <dgm:prSet/>
      <dgm:spPr/>
      <dgm:t>
        <a:bodyPr/>
        <a:lstStyle/>
        <a:p>
          <a:endParaRPr lang="en-US" sz="2400"/>
        </a:p>
      </dgm:t>
    </dgm:pt>
    <dgm:pt modelId="{BEB33410-22D1-CA46-960D-1B665755EAC4}" type="sibTrans" cxnId="{4A534DA5-6922-6B4D-96B8-CE051C4A66D3}">
      <dgm:prSet/>
      <dgm:spPr/>
      <dgm:t>
        <a:bodyPr/>
        <a:lstStyle/>
        <a:p>
          <a:endParaRPr lang="en-US" sz="2400"/>
        </a:p>
      </dgm:t>
    </dgm:pt>
    <dgm:pt modelId="{E6A111FE-4BF6-1346-B137-2EA61CD843E7}">
      <dgm:prSet phldrT="[Text]" custT="1"/>
      <dgm:spPr/>
      <dgm:t>
        <a:bodyPr/>
        <a:lstStyle/>
        <a:p>
          <a:r>
            <a:rPr lang="en-US" sz="2000" dirty="0"/>
            <a:t>650k CPU cores</a:t>
          </a:r>
          <a:br>
            <a:rPr lang="en-US" sz="2000" dirty="0"/>
          </a:br>
          <a:endParaRPr lang="en-US" sz="100" dirty="0"/>
        </a:p>
        <a:p>
          <a:r>
            <a:rPr lang="en-US" sz="2000" dirty="0"/>
            <a:t>285 PB online storage</a:t>
          </a:r>
        </a:p>
      </dgm:t>
    </dgm:pt>
    <dgm:pt modelId="{24A24CF0-260E-5A43-B347-29C63DB32865}" type="parTrans" cxnId="{61DA1D32-573A-D647-9C15-7A7D50F284CF}">
      <dgm:prSet/>
      <dgm:spPr/>
      <dgm:t>
        <a:bodyPr/>
        <a:lstStyle/>
        <a:p>
          <a:endParaRPr lang="en-US"/>
        </a:p>
      </dgm:t>
    </dgm:pt>
    <dgm:pt modelId="{2F9DD3E2-B933-E64F-86C4-D03B10997523}" type="sibTrans" cxnId="{61DA1D32-573A-D647-9C15-7A7D50F284CF}">
      <dgm:prSet/>
      <dgm:spPr/>
      <dgm:t>
        <a:bodyPr/>
        <a:lstStyle/>
        <a:p>
          <a:endParaRPr lang="en-US"/>
        </a:p>
      </dgm:t>
    </dgm:pt>
    <dgm:pt modelId="{7F30C6E7-0159-624F-9A98-BCC084A836C2}">
      <dgm:prSet phldrT="[Text]" custT="1"/>
      <dgm:spPr/>
      <dgm:t>
        <a:bodyPr/>
        <a:lstStyle/>
        <a:p>
          <a:r>
            <a:rPr lang="en-US" sz="2000" dirty="0"/>
            <a:t>1.7 Million jobs/day </a:t>
          </a:r>
        </a:p>
      </dgm:t>
    </dgm:pt>
    <dgm:pt modelId="{9A19594E-7F27-2F40-B82A-8E61D374D739}" type="parTrans" cxnId="{D0BB5CB0-F774-8B42-8DE2-3A31147E4DE7}">
      <dgm:prSet/>
      <dgm:spPr/>
      <dgm:t>
        <a:bodyPr/>
        <a:lstStyle/>
        <a:p>
          <a:endParaRPr lang="en-US"/>
        </a:p>
      </dgm:t>
    </dgm:pt>
    <dgm:pt modelId="{D31B1CB1-373C-7944-B09A-5241836ED69C}" type="sibTrans" cxnId="{D0BB5CB0-F774-8B42-8DE2-3A31147E4DE7}">
      <dgm:prSet/>
      <dgm:spPr/>
      <dgm:t>
        <a:bodyPr/>
        <a:lstStyle/>
        <a:p>
          <a:endParaRPr lang="en-US"/>
        </a:p>
      </dgm:t>
    </dgm:pt>
    <dgm:pt modelId="{A4E992DF-01FA-764E-9B98-7AC140889041}">
      <dgm:prSet phldrT="[Text]" custT="1"/>
      <dgm:spPr/>
      <dgm:t>
        <a:bodyPr/>
        <a:lstStyle/>
        <a:p>
          <a:r>
            <a:rPr lang="en-US" sz="2000" dirty="0"/>
            <a:t>2.6 Billion CPU hours/year</a:t>
          </a:r>
        </a:p>
      </dgm:t>
    </dgm:pt>
    <dgm:pt modelId="{966CF587-2A67-D641-B13F-B31F6582860F}" type="parTrans" cxnId="{1C227B40-A63A-2645-8565-8D3862C02C53}">
      <dgm:prSet/>
      <dgm:spPr/>
      <dgm:t>
        <a:bodyPr/>
        <a:lstStyle/>
        <a:p>
          <a:endParaRPr lang="en-US"/>
        </a:p>
      </dgm:t>
    </dgm:pt>
    <dgm:pt modelId="{DDAF54FE-3A8D-E241-89D1-BEE9806FF94D}" type="sibTrans" cxnId="{1C227B40-A63A-2645-8565-8D3862C02C53}">
      <dgm:prSet/>
      <dgm:spPr/>
      <dgm:t>
        <a:bodyPr/>
        <a:lstStyle/>
        <a:p>
          <a:endParaRPr lang="en-US"/>
        </a:p>
      </dgm:t>
    </dgm:pt>
    <dgm:pt modelId="{919347F3-E7A2-804B-8EBD-E5F4CE20C2A2}">
      <dgm:prSet phldrT="[Text]" custT="1"/>
      <dgm:spPr/>
      <dgm:t>
        <a:bodyPr/>
        <a:lstStyle/>
        <a:p>
          <a:r>
            <a:rPr lang="en-US" sz="2000" dirty="0"/>
            <a:t>240 </a:t>
          </a:r>
          <a:r>
            <a:rPr lang="en-US" sz="1600" dirty="0"/>
            <a:t>Virtual </a:t>
          </a:r>
          <a:r>
            <a:rPr lang="en-US" sz="1600" dirty="0" err="1"/>
            <a:t>Organisations</a:t>
          </a:r>
          <a:r>
            <a:rPr lang="en-US" sz="2000" dirty="0"/>
            <a:t> </a:t>
          </a:r>
        </a:p>
        <a:p>
          <a:r>
            <a:rPr lang="en-US" sz="200" dirty="0"/>
            <a:t/>
          </a:r>
          <a:br>
            <a:rPr lang="en-US" sz="200" dirty="0"/>
          </a:br>
          <a:r>
            <a:rPr lang="en-US" sz="2000" dirty="0"/>
            <a:t>&gt;48 000 users</a:t>
          </a:r>
        </a:p>
      </dgm:t>
    </dgm:pt>
    <dgm:pt modelId="{6F9EC4C0-3CF4-A249-BF83-409D43DFB16D}" type="parTrans" cxnId="{7E991753-D543-6E43-BE80-B14B43C3F2BC}">
      <dgm:prSet/>
      <dgm:spPr/>
      <dgm:t>
        <a:bodyPr/>
        <a:lstStyle/>
        <a:p>
          <a:endParaRPr lang="en-US"/>
        </a:p>
      </dgm:t>
    </dgm:pt>
    <dgm:pt modelId="{3A60A99C-394D-CD41-83EA-F87A2FD32CA2}" type="sibTrans" cxnId="{7E991753-D543-6E43-BE80-B14B43C3F2BC}">
      <dgm:prSet/>
      <dgm:spPr/>
      <dgm:t>
        <a:bodyPr/>
        <a:lstStyle/>
        <a:p>
          <a:endParaRPr lang="en-US"/>
        </a:p>
      </dgm:t>
    </dgm:pt>
    <dgm:pt modelId="{7E89ECF7-0371-8C43-AF9C-18A74B71E2F3}" type="pres">
      <dgm:prSet presAssocID="{A6D2C70D-DC1A-F54A-A4DE-46E33913B02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4AC6EAF-F695-4747-B01D-5BB0D645049A}" type="pres">
      <dgm:prSet presAssocID="{BC2C4EA6-FB4C-BB44-98C1-967B3CED5661}" presName="Name5" presStyleLbl="vennNode1" presStyleIdx="0" presStyleCnt="5" custLinFactNeighborY="3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0B7888-20E9-7D4B-93A2-0751B261C528}" type="pres">
      <dgm:prSet presAssocID="{BEB33410-22D1-CA46-960D-1B665755EAC4}" presName="space" presStyleCnt="0"/>
      <dgm:spPr/>
    </dgm:pt>
    <dgm:pt modelId="{CB98E5B8-FC40-064F-BE5E-1EDB178C6332}" type="pres">
      <dgm:prSet presAssocID="{E6A111FE-4BF6-1346-B137-2EA61CD843E7}" presName="Name5" presStyleLbl="venn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EE956F-A591-944C-AA65-685DAE7CDD3F}" type="pres">
      <dgm:prSet presAssocID="{2F9DD3E2-B933-E64F-86C4-D03B10997523}" presName="space" presStyleCnt="0"/>
      <dgm:spPr/>
    </dgm:pt>
    <dgm:pt modelId="{E8657902-0DBD-434A-A6DB-8F274BBD8143}" type="pres">
      <dgm:prSet presAssocID="{7F30C6E7-0159-624F-9A98-BCC084A836C2}" presName="Name5" presStyleLbl="venn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86956E-4AC6-134D-91BB-AE3AA453F8E8}" type="pres">
      <dgm:prSet presAssocID="{D31B1CB1-373C-7944-B09A-5241836ED69C}" presName="space" presStyleCnt="0"/>
      <dgm:spPr/>
    </dgm:pt>
    <dgm:pt modelId="{14AD8842-24DF-654C-9B9F-FB08EB85989F}" type="pres">
      <dgm:prSet presAssocID="{A4E992DF-01FA-764E-9B98-7AC140889041}" presName="Name5" presStyleLbl="venn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81D5C0-3E8D-504B-8B99-24D4B5BDD607}" type="pres">
      <dgm:prSet presAssocID="{DDAF54FE-3A8D-E241-89D1-BEE9806FF94D}" presName="space" presStyleCnt="0"/>
      <dgm:spPr/>
    </dgm:pt>
    <dgm:pt modelId="{99270A79-923E-254B-90D9-C49252785348}" type="pres">
      <dgm:prSet presAssocID="{919347F3-E7A2-804B-8EBD-E5F4CE20C2A2}" presName="Name5" presStyleLbl="venn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1DA1D32-573A-D647-9C15-7A7D50F284CF}" srcId="{A6D2C70D-DC1A-F54A-A4DE-46E33913B027}" destId="{E6A111FE-4BF6-1346-B137-2EA61CD843E7}" srcOrd="1" destOrd="0" parTransId="{24A24CF0-260E-5A43-B347-29C63DB32865}" sibTransId="{2F9DD3E2-B933-E64F-86C4-D03B10997523}"/>
    <dgm:cxn modelId="{4A534DA5-6922-6B4D-96B8-CE051C4A66D3}" srcId="{A6D2C70D-DC1A-F54A-A4DE-46E33913B027}" destId="{BC2C4EA6-FB4C-BB44-98C1-967B3CED5661}" srcOrd="0" destOrd="0" parTransId="{25DEE16B-5F3A-5E4A-A943-066BC3B91B3D}" sibTransId="{BEB33410-22D1-CA46-960D-1B665755EAC4}"/>
    <dgm:cxn modelId="{B849BDC0-7625-9C41-B525-7C2DA09F67EF}" type="presOf" srcId="{7F30C6E7-0159-624F-9A98-BCC084A836C2}" destId="{E8657902-0DBD-434A-A6DB-8F274BBD8143}" srcOrd="0" destOrd="0" presId="urn:microsoft.com/office/officeart/2005/8/layout/venn3"/>
    <dgm:cxn modelId="{F84180B9-3F84-DE4C-BE74-AB556A92F2B6}" type="presOf" srcId="{A6D2C70D-DC1A-F54A-A4DE-46E33913B027}" destId="{7E89ECF7-0371-8C43-AF9C-18A74B71E2F3}" srcOrd="0" destOrd="0" presId="urn:microsoft.com/office/officeart/2005/8/layout/venn3"/>
    <dgm:cxn modelId="{B209A264-7181-694A-AA25-5813C7C3E742}" type="presOf" srcId="{E6A111FE-4BF6-1346-B137-2EA61CD843E7}" destId="{CB98E5B8-FC40-064F-BE5E-1EDB178C6332}" srcOrd="0" destOrd="0" presId="urn:microsoft.com/office/officeart/2005/8/layout/venn3"/>
    <dgm:cxn modelId="{D0BB5CB0-F774-8B42-8DE2-3A31147E4DE7}" srcId="{A6D2C70D-DC1A-F54A-A4DE-46E33913B027}" destId="{7F30C6E7-0159-624F-9A98-BCC084A836C2}" srcOrd="2" destOrd="0" parTransId="{9A19594E-7F27-2F40-B82A-8E61D374D739}" sibTransId="{D31B1CB1-373C-7944-B09A-5241836ED69C}"/>
    <dgm:cxn modelId="{B168154C-4A2B-3F40-B5DB-BBB412F12609}" type="presOf" srcId="{BC2C4EA6-FB4C-BB44-98C1-967B3CED5661}" destId="{34AC6EAF-F695-4747-B01D-5BB0D645049A}" srcOrd="0" destOrd="0" presId="urn:microsoft.com/office/officeart/2005/8/layout/venn3"/>
    <dgm:cxn modelId="{325C40B9-037D-4844-8973-4054D91D6106}" type="presOf" srcId="{919347F3-E7A2-804B-8EBD-E5F4CE20C2A2}" destId="{99270A79-923E-254B-90D9-C49252785348}" srcOrd="0" destOrd="0" presId="urn:microsoft.com/office/officeart/2005/8/layout/venn3"/>
    <dgm:cxn modelId="{7E991753-D543-6E43-BE80-B14B43C3F2BC}" srcId="{A6D2C70D-DC1A-F54A-A4DE-46E33913B027}" destId="{919347F3-E7A2-804B-8EBD-E5F4CE20C2A2}" srcOrd="4" destOrd="0" parTransId="{6F9EC4C0-3CF4-A249-BF83-409D43DFB16D}" sibTransId="{3A60A99C-394D-CD41-83EA-F87A2FD32CA2}"/>
    <dgm:cxn modelId="{1C227B40-A63A-2645-8565-8D3862C02C53}" srcId="{A6D2C70D-DC1A-F54A-A4DE-46E33913B027}" destId="{A4E992DF-01FA-764E-9B98-7AC140889041}" srcOrd="3" destOrd="0" parTransId="{966CF587-2A67-D641-B13F-B31F6582860F}" sibTransId="{DDAF54FE-3A8D-E241-89D1-BEE9806FF94D}"/>
    <dgm:cxn modelId="{04AA0608-185B-6F4A-A156-6816C0739F87}" type="presOf" srcId="{A4E992DF-01FA-764E-9B98-7AC140889041}" destId="{14AD8842-24DF-654C-9B9F-FB08EB85989F}" srcOrd="0" destOrd="0" presId="urn:microsoft.com/office/officeart/2005/8/layout/venn3"/>
    <dgm:cxn modelId="{91107B4C-B4BF-9445-9B11-4A2D8A551935}" type="presParOf" srcId="{7E89ECF7-0371-8C43-AF9C-18A74B71E2F3}" destId="{34AC6EAF-F695-4747-B01D-5BB0D645049A}" srcOrd="0" destOrd="0" presId="urn:microsoft.com/office/officeart/2005/8/layout/venn3"/>
    <dgm:cxn modelId="{93EAEE1A-B1CA-2D49-99B7-119EAB4EB330}" type="presParOf" srcId="{7E89ECF7-0371-8C43-AF9C-18A74B71E2F3}" destId="{680B7888-20E9-7D4B-93A2-0751B261C528}" srcOrd="1" destOrd="0" presId="urn:microsoft.com/office/officeart/2005/8/layout/venn3"/>
    <dgm:cxn modelId="{BC0A9ADA-A943-124C-82F6-706F69F587D2}" type="presParOf" srcId="{7E89ECF7-0371-8C43-AF9C-18A74B71E2F3}" destId="{CB98E5B8-FC40-064F-BE5E-1EDB178C6332}" srcOrd="2" destOrd="0" presId="urn:microsoft.com/office/officeart/2005/8/layout/venn3"/>
    <dgm:cxn modelId="{0B9BA23C-CA5E-EB42-AD6A-3261B8E473DD}" type="presParOf" srcId="{7E89ECF7-0371-8C43-AF9C-18A74B71E2F3}" destId="{7EEE956F-A591-944C-AA65-685DAE7CDD3F}" srcOrd="3" destOrd="0" presId="urn:microsoft.com/office/officeart/2005/8/layout/venn3"/>
    <dgm:cxn modelId="{B0AC085C-B72C-104C-834C-B82D74DD0A55}" type="presParOf" srcId="{7E89ECF7-0371-8C43-AF9C-18A74B71E2F3}" destId="{E8657902-0DBD-434A-A6DB-8F274BBD8143}" srcOrd="4" destOrd="0" presId="urn:microsoft.com/office/officeart/2005/8/layout/venn3"/>
    <dgm:cxn modelId="{11A944D1-96B4-B148-BE2C-D88FACBED6F9}" type="presParOf" srcId="{7E89ECF7-0371-8C43-AF9C-18A74B71E2F3}" destId="{8286956E-4AC6-134D-91BB-AE3AA453F8E8}" srcOrd="5" destOrd="0" presId="urn:microsoft.com/office/officeart/2005/8/layout/venn3"/>
    <dgm:cxn modelId="{77A9DF98-7C87-1846-86DE-4146000A7BD6}" type="presParOf" srcId="{7E89ECF7-0371-8C43-AF9C-18A74B71E2F3}" destId="{14AD8842-24DF-654C-9B9F-FB08EB85989F}" srcOrd="6" destOrd="0" presId="urn:microsoft.com/office/officeart/2005/8/layout/venn3"/>
    <dgm:cxn modelId="{93E56D00-08B9-C149-9F89-1669B738ED47}" type="presParOf" srcId="{7E89ECF7-0371-8C43-AF9C-18A74B71E2F3}" destId="{0981D5C0-3E8D-504B-8B99-24D4B5BDD607}" srcOrd="7" destOrd="0" presId="urn:microsoft.com/office/officeart/2005/8/layout/venn3"/>
    <dgm:cxn modelId="{FA4C59AA-AAF9-7948-9DF6-A60438663B5F}" type="presParOf" srcId="{7E89ECF7-0371-8C43-AF9C-18A74B71E2F3}" destId="{99270A79-923E-254B-90D9-C49252785348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AC6EAF-F695-4747-B01D-5BB0D645049A}">
      <dsp:nvSpPr>
        <dsp:cNvPr id="0" name=""/>
        <dsp:cNvSpPr/>
      </dsp:nvSpPr>
      <dsp:spPr>
        <a:xfrm>
          <a:off x="1085" y="1127921"/>
          <a:ext cx="2116149" cy="2116149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6459" tIns="25400" rIns="11645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300+ HTC providers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25 Cloud providers</a:t>
          </a:r>
        </a:p>
      </dsp:txBody>
      <dsp:txXfrm>
        <a:off x="310988" y="1437824"/>
        <a:ext cx="1496343" cy="1496343"/>
      </dsp:txXfrm>
    </dsp:sp>
    <dsp:sp modelId="{CB98E5B8-FC40-064F-BE5E-1EDB178C6332}">
      <dsp:nvSpPr>
        <dsp:cNvPr id="0" name=""/>
        <dsp:cNvSpPr/>
      </dsp:nvSpPr>
      <dsp:spPr>
        <a:xfrm>
          <a:off x="1694005" y="1121277"/>
          <a:ext cx="2116149" cy="2116149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365693"/>
                <a:satOff val="2337"/>
                <a:lumOff val="442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alpha val="50000"/>
                <a:hueOff val="365693"/>
                <a:satOff val="2337"/>
                <a:lumOff val="442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6459" tIns="25400" rIns="11645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650k CPU cores</a:t>
          </a:r>
          <a:br>
            <a:rPr lang="en-US" sz="2000" kern="1200" dirty="0"/>
          </a:br>
          <a:endParaRPr lang="en-US" sz="100" kern="1200" dirty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285 PB online storage</a:t>
          </a:r>
        </a:p>
      </dsp:txBody>
      <dsp:txXfrm>
        <a:off x="2003908" y="1431180"/>
        <a:ext cx="1496343" cy="1496343"/>
      </dsp:txXfrm>
    </dsp:sp>
    <dsp:sp modelId="{E8657902-0DBD-434A-A6DB-8F274BBD8143}">
      <dsp:nvSpPr>
        <dsp:cNvPr id="0" name=""/>
        <dsp:cNvSpPr/>
      </dsp:nvSpPr>
      <dsp:spPr>
        <a:xfrm>
          <a:off x="3386925" y="1121277"/>
          <a:ext cx="2116149" cy="2116149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731386"/>
                <a:satOff val="4674"/>
                <a:lumOff val="884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alpha val="50000"/>
                <a:hueOff val="731386"/>
                <a:satOff val="4674"/>
                <a:lumOff val="884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6459" tIns="25400" rIns="11645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1.7 Million jobs/day </a:t>
          </a:r>
        </a:p>
      </dsp:txBody>
      <dsp:txXfrm>
        <a:off x="3696828" y="1431180"/>
        <a:ext cx="1496343" cy="1496343"/>
      </dsp:txXfrm>
    </dsp:sp>
    <dsp:sp modelId="{14AD8842-24DF-654C-9B9F-FB08EB85989F}">
      <dsp:nvSpPr>
        <dsp:cNvPr id="0" name=""/>
        <dsp:cNvSpPr/>
      </dsp:nvSpPr>
      <dsp:spPr>
        <a:xfrm>
          <a:off x="5079844" y="1121277"/>
          <a:ext cx="2116149" cy="2116149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1097079"/>
                <a:satOff val="7011"/>
                <a:lumOff val="1325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alpha val="50000"/>
                <a:hueOff val="1097079"/>
                <a:satOff val="7011"/>
                <a:lumOff val="1325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6459" tIns="25400" rIns="11645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2.6 Billion CPU hours/year</a:t>
          </a:r>
        </a:p>
      </dsp:txBody>
      <dsp:txXfrm>
        <a:off x="5389747" y="1431180"/>
        <a:ext cx="1496343" cy="1496343"/>
      </dsp:txXfrm>
    </dsp:sp>
    <dsp:sp modelId="{99270A79-923E-254B-90D9-C49252785348}">
      <dsp:nvSpPr>
        <dsp:cNvPr id="0" name=""/>
        <dsp:cNvSpPr/>
      </dsp:nvSpPr>
      <dsp:spPr>
        <a:xfrm>
          <a:off x="6772764" y="1121277"/>
          <a:ext cx="2116149" cy="2116149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1462772"/>
                <a:satOff val="9348"/>
                <a:lumOff val="1767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alpha val="50000"/>
                <a:hueOff val="1462772"/>
                <a:satOff val="9348"/>
                <a:lumOff val="1767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6459" tIns="25400" rIns="11645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240 </a:t>
          </a:r>
          <a:r>
            <a:rPr lang="en-US" sz="1600" kern="1200" dirty="0"/>
            <a:t>Virtual </a:t>
          </a:r>
          <a:r>
            <a:rPr lang="en-US" sz="1600" kern="1200" dirty="0" err="1"/>
            <a:t>Organisations</a:t>
          </a:r>
          <a:r>
            <a:rPr lang="en-US" sz="2000" kern="1200" dirty="0"/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" kern="1200" dirty="0"/>
            <a:t/>
          </a:r>
          <a:br>
            <a:rPr lang="en-US" sz="200" kern="1200" dirty="0"/>
          </a:br>
          <a:r>
            <a:rPr lang="en-US" sz="2000" kern="1200" dirty="0"/>
            <a:t>&gt;48 000 users</a:t>
          </a:r>
        </a:p>
      </dsp:txBody>
      <dsp:txXfrm>
        <a:off x="7082667" y="1431180"/>
        <a:ext cx="1496343" cy="14963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70858CEE-81EB-44FD-96A5-EC8E9A3EECF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E06C995-3150-46D5-8652-A3F1B7DFBFC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5DF400-AF8F-46F3-A516-4D72EE0ED80B}" type="datetimeFigureOut">
              <a:rPr lang="en-GB" smtClean="0"/>
              <a:t>19. 04. 01.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CFC63A5-05B4-48B1-8024-437B84EDEF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9814F89-CD0B-4549-AE0A-5F2F1D3DA97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03B65D-61F5-4600-A226-9142CB3199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59637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016906-B6A1-4E52-BE69-9D249F819B11}" type="datetimeFigureOut">
              <a:rPr lang="it-IT" smtClean="0"/>
              <a:t>19. 04. 01.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148A20-7C99-4A4D-BF06-6E8ADEA4D03E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84966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48A20-7C99-4A4D-BF06-6E8ADEA4D03E}" type="slidenum">
              <a:rPr lang="it-IT" smtClean="0"/>
              <a:t>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17248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How many of you know about EGI and its Cloud services?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48A20-7C99-4A4D-BF06-6E8ADEA4D03E}" type="slidenum">
              <a:rPr lang="it-IT" smtClean="0"/>
              <a:t>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85708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7388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dirty="0"/>
              <a:t>A globally distributed ICT infrastructure that federates the digital </a:t>
            </a:r>
            <a:r>
              <a:rPr lang="en-US" sz="1200" b="0" dirty="0">
                <a:solidFill>
                  <a:srgbClr val="3366FF"/>
                </a:solidFill>
              </a:rPr>
              <a:t>capabilities, resources </a:t>
            </a:r>
            <a:r>
              <a:rPr lang="en-US" sz="1200" b="0" dirty="0"/>
              <a:t>and </a:t>
            </a:r>
            <a:r>
              <a:rPr lang="en-US" sz="1200" b="0" dirty="0">
                <a:solidFill>
                  <a:srgbClr val="3366FF"/>
                </a:solidFill>
              </a:rPr>
              <a:t>expertise</a:t>
            </a:r>
            <a:r>
              <a:rPr lang="en-US" sz="1200" b="0" dirty="0"/>
              <a:t> of national and international research communities in Europe and worldwide.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de-DE" sz="1200" b="0" dirty="0">
              <a:solidFill>
                <a:srgbClr val="184D80"/>
              </a:solidFill>
              <a:ea typeface="MS PGothic" charset="0"/>
              <a:cs typeface="MS PGothic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EGI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has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delivered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unprecedented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data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analysis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capabilities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to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more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than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48,000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researchers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from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many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disciplines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and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is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now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committed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to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bring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innovation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to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the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private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sector</a:t>
            </a:r>
            <a:r>
              <a:rPr kumimoji="1" lang="de-DE" sz="1200" b="0" dirty="0">
                <a:solidFill>
                  <a:srgbClr val="184D80"/>
                </a:solidFill>
                <a:latin typeface="Calibri" charset="0"/>
                <a:ea typeface="MS PGothic" charset="0"/>
                <a:cs typeface="MS PGothic" charset="0"/>
              </a:rPr>
              <a:t>.</a:t>
            </a: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65551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95279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4213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62753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GB" dirty="0"/>
              <a:t>How many know about </a:t>
            </a:r>
            <a:r>
              <a:rPr lang="en-GB" dirty="0" err="1"/>
              <a:t>Jupyter</a:t>
            </a:r>
            <a:endParaRPr lang="en-GB" dirty="0"/>
          </a:p>
          <a:p>
            <a:pPr marL="171450" indent="-171450">
              <a:buFontTx/>
              <a:buChar char="-"/>
            </a:pPr>
            <a:r>
              <a:rPr lang="en-GB" dirty="0"/>
              <a:t>Used </a:t>
            </a:r>
            <a:r>
              <a:rPr lang="en-GB" dirty="0" err="1"/>
              <a:t>jupyter</a:t>
            </a:r>
            <a:r>
              <a:rPr lang="en-GB" dirty="0"/>
              <a:t> before?</a:t>
            </a:r>
          </a:p>
          <a:p>
            <a:pPr marL="171450" indent="-171450">
              <a:buFontTx/>
              <a:buChar char="-"/>
            </a:pPr>
            <a:r>
              <a:rPr lang="en-GB" dirty="0"/>
              <a:t>Programming experience?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48A20-7C99-4A4D-BF06-6E8ADEA4D03E}" type="slidenum">
              <a:rPr lang="it-IT" smtClean="0"/>
              <a:t>13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918173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If you are a company or an organisation like EGI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48A20-7C99-4A4D-BF06-6E8ADEA4D03E}" type="slidenum">
              <a:rPr lang="it-IT" smtClean="0"/>
              <a:t>16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451151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When you start your notebook you create a new .</a:t>
            </a:r>
            <a:r>
              <a:rPr lang="en-GB" dirty="0" err="1"/>
              <a:t>ipynb</a:t>
            </a:r>
            <a:r>
              <a:rPr lang="en-GB" dirty="0"/>
              <a:t> file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48A20-7C99-4A4D-BF06-6E8ADEA4D03E}" type="slidenum">
              <a:rPr lang="it-IT" smtClean="0"/>
              <a:t>25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47113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Relationship Id="rId3" Type="http://schemas.openxmlformats.org/officeDocument/2006/relationships/image" Target="../media/image14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Relationship Id="rId3" Type="http://schemas.openxmlformats.org/officeDocument/2006/relationships/image" Target="../media/image14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Relationship Id="rId3" Type="http://schemas.openxmlformats.org/officeDocument/2006/relationships/image" Target="../media/image14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Relationship Id="rId3" Type="http://schemas.openxmlformats.org/officeDocument/2006/relationships/image" Target="../media/image14.png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jpg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Relationship Id="rId3" Type="http://schemas.openxmlformats.org/officeDocument/2006/relationships/image" Target="../media/image14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_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04E82C1C-60FB-2F41-A35A-E9EB596745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500" y="4877732"/>
            <a:ext cx="636044" cy="578959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8C95AC5E-022A-794A-B33A-6292101788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857" y="5260744"/>
            <a:ext cx="667687" cy="633228"/>
          </a:xfrm>
          <a:prstGeom prst="rect">
            <a:avLst/>
          </a:prstGeom>
        </p:spPr>
      </p:pic>
      <p:sp>
        <p:nvSpPr>
          <p:cNvPr id="12" name="Rettangolo 11"/>
          <p:cNvSpPr/>
          <p:nvPr userDrawn="1"/>
        </p:nvSpPr>
        <p:spPr>
          <a:xfrm>
            <a:off x="1007436" y="6381328"/>
            <a:ext cx="1104122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noProof="0" dirty="0"/>
              <a:t>EOSC-hub receives funding from the European Union’s Horizon 2020 research and innovation programme under grant agreement No. 777536.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xmlns="" id="{D3DC374C-3088-4AC9-9030-20959266C273}"/>
              </a:ext>
            </a:extLst>
          </p:cNvPr>
          <p:cNvSpPr txBox="1"/>
          <p:nvPr userDrawn="1"/>
        </p:nvSpPr>
        <p:spPr>
          <a:xfrm>
            <a:off x="1976601" y="4989075"/>
            <a:ext cx="1552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eosc-hub.eu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D4785B6D-81EF-4C62-AB07-6BE079FA42A0}"/>
              </a:ext>
            </a:extLst>
          </p:cNvPr>
          <p:cNvSpPr txBox="1"/>
          <p:nvPr userDrawn="1"/>
        </p:nvSpPr>
        <p:spPr>
          <a:xfrm>
            <a:off x="1937698" y="5375344"/>
            <a:ext cx="16249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@</a:t>
            </a:r>
            <a:r>
              <a:rPr lang="en-GB" sz="2000" dirty="0" err="1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EOSC_eu</a:t>
            </a:r>
            <a:endParaRPr lang="en-GB" sz="2000" dirty="0">
              <a:solidFill>
                <a:srgbClr val="1C3046"/>
              </a:solidFill>
              <a:ea typeface="Source Sans Pro" charset="0"/>
              <a:cs typeface="Source Sans Pro" charset="0"/>
            </a:endParaRPr>
          </a:p>
        </p:txBody>
      </p:sp>
      <p:cxnSp>
        <p:nvCxnSpPr>
          <p:cNvPr id="17" name="Connettore 1 13">
            <a:extLst>
              <a:ext uri="{FF2B5EF4-FFF2-40B4-BE49-F238E27FC236}">
                <a16:creationId xmlns:a16="http://schemas.microsoft.com/office/drawing/2014/main" xmlns="" id="{F69445E9-7340-45CD-BA5C-39E3176D3686}"/>
              </a:ext>
            </a:extLst>
          </p:cNvPr>
          <p:cNvCxnSpPr>
            <a:cxnSpLocks/>
          </p:cNvCxnSpPr>
          <p:nvPr userDrawn="1"/>
        </p:nvCxnSpPr>
        <p:spPr>
          <a:xfrm>
            <a:off x="1559496" y="4725144"/>
            <a:ext cx="1872208" cy="0"/>
          </a:xfrm>
          <a:prstGeom prst="line">
            <a:avLst/>
          </a:prstGeom>
          <a:ln>
            <a:solidFill>
              <a:srgbClr val="1C304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Immagine 17">
            <a:extLst>
              <a:ext uri="{FF2B5EF4-FFF2-40B4-BE49-F238E27FC236}">
                <a16:creationId xmlns:a16="http://schemas.microsoft.com/office/drawing/2014/main" xmlns="" id="{A50D8F3A-6062-4F89-B9DC-F39963F90FF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301" y="1520793"/>
            <a:ext cx="4916162" cy="1224125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xmlns="" id="{C948B22F-CB4B-4782-A3F9-C6957124353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6371133"/>
            <a:ext cx="422176" cy="2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011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1315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96050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59714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96770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5893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8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86071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9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8281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2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51660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3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48420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4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7954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E3F0AEEC-E8E7-4D6D-82B6-D294E5B82108}"/>
              </a:ext>
            </a:extLst>
          </p:cNvPr>
          <p:cNvSpPr/>
          <p:nvPr userDrawn="1"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xmlns="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pic>
        <p:nvPicPr>
          <p:cNvPr id="35" name="Immagine 34">
            <a:extLst>
              <a:ext uri="{FF2B5EF4-FFF2-40B4-BE49-F238E27FC236}">
                <a16:creationId xmlns:a16="http://schemas.microsoft.com/office/drawing/2014/main" xmlns="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sp>
        <p:nvSpPr>
          <p:cNvPr id="36" name="Titolo 1">
            <a:extLst>
              <a:ext uri="{FF2B5EF4-FFF2-40B4-BE49-F238E27FC236}">
                <a16:creationId xmlns:a16="http://schemas.microsoft.com/office/drawing/2014/main" xmlns="" id="{8EE9D5C5-08C8-6140-AB11-2D51ABF792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xmlns="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638272"/>
      </p:ext>
    </p:extLst>
  </p:cSld>
  <p:clrMapOvr>
    <a:masterClrMapping/>
  </p:clrMapOvr>
  <p:hf hdr="0" ftr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5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89419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6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01775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Intermediate Slide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8341E515-DD63-3D42-B42C-9035172A73D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F6408EAB-6398-5543-8CB0-5155F921C6F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r>
              <a:rPr lang="en-GB" b="0" dirty="0">
                <a:solidFill>
                  <a:schemeClr val="accent5">
                    <a:lumMod val="75000"/>
                  </a:schemeClr>
                </a:solidFill>
              </a:rPr>
              <a:t>Click here to add subtitle</a:t>
            </a:r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xmlns="" id="{B48407DB-BA49-C94D-ADD2-877CBDD6C6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33420"/>
            <a:ext cx="12192000" cy="56665"/>
          </a:xfrm>
          <a:prstGeom prst="rect">
            <a:avLst/>
          </a:prstGeom>
        </p:spPr>
      </p:pic>
      <p:sp>
        <p:nvSpPr>
          <p:cNvPr id="16" name="Segnaposto testo 3">
            <a:extLst>
              <a:ext uri="{FF2B5EF4-FFF2-40B4-BE49-F238E27FC236}">
                <a16:creationId xmlns:a16="http://schemas.microsoft.com/office/drawing/2014/main" xmlns="" id="{6CFA5BBC-FB79-3941-902F-8F674A72F7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2F32A041-669E-4668-AFFC-D799D71AE9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-1585"/>
            <a:ext cx="12192000" cy="5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5531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Intermediate Slide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8341E515-DD63-3D42-B42C-9035172A73D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F6408EAB-6398-5543-8CB0-5155F921C6F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r>
              <a:rPr lang="en-GB" b="0" dirty="0">
                <a:solidFill>
                  <a:schemeClr val="accent5">
                    <a:lumMod val="75000"/>
                  </a:schemeClr>
                </a:solidFill>
              </a:rPr>
              <a:t>Click here to add subtitle</a:t>
            </a:r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xmlns="" id="{B48407DB-BA49-C94D-ADD2-877CBDD6C6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33420"/>
            <a:ext cx="12192000" cy="56665"/>
          </a:xfrm>
          <a:prstGeom prst="rect">
            <a:avLst/>
          </a:prstGeom>
        </p:spPr>
      </p:pic>
      <p:sp>
        <p:nvSpPr>
          <p:cNvPr id="16" name="Segnaposto testo 3">
            <a:extLst>
              <a:ext uri="{FF2B5EF4-FFF2-40B4-BE49-F238E27FC236}">
                <a16:creationId xmlns:a16="http://schemas.microsoft.com/office/drawing/2014/main" xmlns="" id="{6CFA5BBC-FB79-3941-902F-8F674A72F7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2F32A041-669E-4668-AFFC-D799D71AE9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-1585"/>
            <a:ext cx="12192000" cy="5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4923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Intermediate Slide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8341E515-DD63-3D42-B42C-9035172A73D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F6408EAB-6398-5543-8CB0-5155F921C6F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r>
              <a:rPr lang="en-GB" b="0" dirty="0">
                <a:solidFill>
                  <a:schemeClr val="accent5">
                    <a:lumMod val="75000"/>
                  </a:schemeClr>
                </a:solidFill>
              </a:rPr>
              <a:t>Click here to add subtitle</a:t>
            </a:r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xmlns="" id="{B48407DB-BA49-C94D-ADD2-877CBDD6C6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33420"/>
            <a:ext cx="12192000" cy="56665"/>
          </a:xfrm>
          <a:prstGeom prst="rect">
            <a:avLst/>
          </a:prstGeom>
        </p:spPr>
      </p:pic>
      <p:sp>
        <p:nvSpPr>
          <p:cNvPr id="16" name="Segnaposto testo 3">
            <a:extLst>
              <a:ext uri="{FF2B5EF4-FFF2-40B4-BE49-F238E27FC236}">
                <a16:creationId xmlns:a16="http://schemas.microsoft.com/office/drawing/2014/main" xmlns="" id="{6CFA5BBC-FB79-3941-902F-8F674A72F7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2F32A041-669E-4668-AFFC-D799D71AE9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-1585"/>
            <a:ext cx="12192000" cy="5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3510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&amp; Content">
  <p:cSld name="17_Title &amp;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77190" algn="l" rtl="0"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sz="2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0519" algn="l" rtl="0"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sz="24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306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dt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8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ft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8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31" name="Shape 31"/>
          <p:cNvCxnSpPr/>
          <p:nvPr/>
        </p:nvCxnSpPr>
        <p:spPr>
          <a:xfrm rot="10800000">
            <a:off x="335359" y="6376248"/>
            <a:ext cx="11521280" cy="5085"/>
          </a:xfrm>
          <a:prstGeom prst="straightConnector1">
            <a:avLst/>
          </a:prstGeom>
          <a:noFill/>
          <a:ln w="12700" cap="flat" cmpd="sng">
            <a:solidFill>
              <a:srgbClr val="1D2F4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" name="Shape 32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882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Shape 33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Shape 34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Shape 35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Shape 36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" name="Shape 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3882233" y="131650"/>
            <a:ext cx="6887200" cy="6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  <a:defRPr sz="3200" b="1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200" b="1"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200" b="1"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200" b="1"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200" b="1"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200" b="1"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200" b="1"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200" b="1"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200" b="1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754086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7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9137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8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79020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9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61323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0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6580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48E551BA-809B-467E-B7BF-CDFEA85965DB}"/>
              </a:ext>
            </a:extLst>
          </p:cNvPr>
          <p:cNvSpPr/>
          <p:nvPr userDrawn="1"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8" name="Rettangolo 17"/>
          <p:cNvSpPr>
            <a:spLocks/>
          </p:cNvSpPr>
          <p:nvPr userDrawn="1"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2" name="Rettangolo 21"/>
          <p:cNvSpPr>
            <a:spLocks/>
          </p:cNvSpPr>
          <p:nvPr userDrawn="1"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4" name="Rettangolo 23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7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38" name="Connettore 1 37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Slide Number Placeholder 5">
            <a:extLst>
              <a:ext uri="{FF2B5EF4-FFF2-40B4-BE49-F238E27FC236}">
                <a16:creationId xmlns:a16="http://schemas.microsoft.com/office/drawing/2014/main" xmlns="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1" name="Immagine 40">
            <a:extLst>
              <a:ext uri="{FF2B5EF4-FFF2-40B4-BE49-F238E27FC236}">
                <a16:creationId xmlns:a16="http://schemas.microsoft.com/office/drawing/2014/main" xmlns="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pic>
        <p:nvPicPr>
          <p:cNvPr id="34" name="Immagine 33">
            <a:extLst>
              <a:ext uri="{FF2B5EF4-FFF2-40B4-BE49-F238E27FC236}">
                <a16:creationId xmlns:a16="http://schemas.microsoft.com/office/drawing/2014/main" xmlns="" id="{DC876967-883E-418D-B4C9-65119C6FA4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  <p:sp>
        <p:nvSpPr>
          <p:cNvPr id="42" name="Titolo 1">
            <a:extLst>
              <a:ext uri="{FF2B5EF4-FFF2-40B4-BE49-F238E27FC236}">
                <a16:creationId xmlns:a16="http://schemas.microsoft.com/office/drawing/2014/main" xmlns="" id="{AE87A924-9A41-49C3-B3AA-B18C27B82E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8098327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063552" y="188640"/>
            <a:ext cx="9793088" cy="85010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en-GB" noProof="0" dirty="0"/>
              <a:t>Click to insert title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23392" y="1341438"/>
            <a:ext cx="11233248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/>
              <a:t>Click</a:t>
            </a:r>
          </a:p>
        </p:txBody>
      </p:sp>
    </p:spTree>
    <p:extLst>
      <p:ext uri="{BB962C8B-B14F-4D97-AF65-F5344CB8AC3E}">
        <p14:creationId xmlns:p14="http://schemas.microsoft.com/office/powerpoint/2010/main" val="34865204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2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E3F0AEEC-E8E7-4D6D-82B6-D294E5B82108}"/>
              </a:ext>
            </a:extLst>
          </p:cNvPr>
          <p:cNvSpPr/>
          <p:nvPr userDrawn="1"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073CB5ED-ED7C-41AA-A899-98926A9D966F}" type="datetime1">
              <a:rPr lang="en-GB" smtClean="0"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xmlns="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Titolo 1">
            <a:extLst>
              <a:ext uri="{FF2B5EF4-FFF2-40B4-BE49-F238E27FC236}">
                <a16:creationId xmlns:a16="http://schemas.microsoft.com/office/drawing/2014/main" xmlns="" id="{8EE9D5C5-08C8-6140-AB11-2D51ABF792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xmlns="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26219"/>
            <a:ext cx="12192000" cy="3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765416"/>
      </p:ext>
    </p:extLst>
  </p:cSld>
  <p:clrMapOvr>
    <a:masterClrMapping/>
  </p:clrMapOvr>
  <p:hf hdr="0" ftr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3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E3F0AEEC-E8E7-4D6D-82B6-D294E5B82108}"/>
              </a:ext>
            </a:extLst>
          </p:cNvPr>
          <p:cNvSpPr/>
          <p:nvPr userDrawn="1"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073CB5ED-ED7C-41AA-A899-98926A9D966F}" type="datetime1">
              <a:rPr lang="en-GB" smtClean="0"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xmlns="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Titolo 1">
            <a:extLst>
              <a:ext uri="{FF2B5EF4-FFF2-40B4-BE49-F238E27FC236}">
                <a16:creationId xmlns:a16="http://schemas.microsoft.com/office/drawing/2014/main" xmlns="" id="{8EE9D5C5-08C8-6140-AB11-2D51ABF792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xmlns="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26219"/>
            <a:ext cx="12192000" cy="3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926199"/>
      </p:ext>
    </p:extLst>
  </p:cSld>
  <p:clrMapOvr>
    <a:masterClrMapping/>
  </p:clrMapOvr>
  <p:hf hdr="0" ftr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4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E3F0AEEC-E8E7-4D6D-82B6-D294E5B82108}"/>
              </a:ext>
            </a:extLst>
          </p:cNvPr>
          <p:cNvSpPr/>
          <p:nvPr userDrawn="1"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073CB5ED-ED7C-41AA-A899-98926A9D966F}" type="datetime1">
              <a:rPr lang="en-GB" smtClean="0"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xmlns="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Titolo 1">
            <a:extLst>
              <a:ext uri="{FF2B5EF4-FFF2-40B4-BE49-F238E27FC236}">
                <a16:creationId xmlns:a16="http://schemas.microsoft.com/office/drawing/2014/main" xmlns="" id="{8EE9D5C5-08C8-6140-AB11-2D51ABF792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xmlns="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26219"/>
            <a:ext cx="12192000" cy="3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13098"/>
      </p:ext>
    </p:extLst>
  </p:cSld>
  <p:clrMapOvr>
    <a:masterClrMapping/>
  </p:clrMapOvr>
  <p:hf hdr="0" ftr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5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E3F0AEEC-E8E7-4D6D-82B6-D294E5B82108}"/>
              </a:ext>
            </a:extLst>
          </p:cNvPr>
          <p:cNvSpPr/>
          <p:nvPr userDrawn="1"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073CB5ED-ED7C-41AA-A899-98926A9D966F}" type="datetime1">
              <a:rPr lang="en-GB" smtClean="0"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xmlns="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Titolo 1">
            <a:extLst>
              <a:ext uri="{FF2B5EF4-FFF2-40B4-BE49-F238E27FC236}">
                <a16:creationId xmlns:a16="http://schemas.microsoft.com/office/drawing/2014/main" xmlns="" id="{8EE9D5C5-08C8-6140-AB11-2D51ABF792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xmlns="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26219"/>
            <a:ext cx="12192000" cy="3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348476"/>
      </p:ext>
    </p:extLst>
  </p:cSld>
  <p:clrMapOvr>
    <a:masterClrMapping/>
  </p:clrMapOvr>
  <p:hf hdr="0" ftr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Content_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DE633CC4-435D-416E-AA98-4662B8A85FE2}"/>
              </a:ext>
            </a:extLst>
          </p:cNvPr>
          <p:cNvSpPr/>
          <p:nvPr userDrawn="1"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xmlns="" id="{B3F6A26B-5B89-2345-84B7-67F14B7446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5360" y="1293225"/>
            <a:ext cx="5664629" cy="479499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/>
              <a:t>Click here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xmlns="" id="{EA9C6E97-D6ED-C742-B3BF-F3C7F85504AE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192012" y="1293223"/>
            <a:ext cx="5664629" cy="479499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/>
              <a:t>Click here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4" name="Rettangolo 33"/>
          <p:cNvSpPr>
            <a:spLocks/>
          </p:cNvSpPr>
          <p:nvPr userDrawn="1"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5" name="Rettangolo 34"/>
          <p:cNvSpPr>
            <a:spLocks/>
          </p:cNvSpPr>
          <p:nvPr userDrawn="1"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Rettangolo 35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7" name="Rettangolo 36"/>
          <p:cNvSpPr>
            <a:spLocks/>
          </p:cNvSpPr>
          <p:nvPr userDrawn="1"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9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E28DAB20-03EB-4D39-A0F2-B73A96222495}" type="datetime1">
              <a:rPr lang="en-GB" smtClean="0"/>
              <a:t>19. 04. 01.</a:t>
            </a:fld>
            <a:endParaRPr lang="en-US" dirty="0"/>
          </a:p>
        </p:txBody>
      </p:sp>
      <p:sp>
        <p:nvSpPr>
          <p:cNvPr id="40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41" name="Connettore 1 40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Slide Number Placeholder 5">
            <a:extLst>
              <a:ext uri="{FF2B5EF4-FFF2-40B4-BE49-F238E27FC236}">
                <a16:creationId xmlns:a16="http://schemas.microsoft.com/office/drawing/2014/main" xmlns="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xmlns="" id="{194572B0-78DD-4243-9D5D-D9DAD50C2F7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26219"/>
            <a:ext cx="12192000" cy="31783"/>
          </a:xfrm>
          <a:prstGeom prst="rect">
            <a:avLst/>
          </a:prstGeom>
        </p:spPr>
      </p:pic>
      <p:sp>
        <p:nvSpPr>
          <p:cNvPr id="25" name="Titolo 1">
            <a:extLst>
              <a:ext uri="{FF2B5EF4-FFF2-40B4-BE49-F238E27FC236}">
                <a16:creationId xmlns:a16="http://schemas.microsoft.com/office/drawing/2014/main" xmlns="" id="{8C81318F-A6E2-4E4E-AD26-649A915042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1863159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6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E3F0AEEC-E8E7-4D6D-82B6-D294E5B82108}"/>
              </a:ext>
            </a:extLst>
          </p:cNvPr>
          <p:cNvSpPr/>
          <p:nvPr userDrawn="1"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073CB5ED-ED7C-41AA-A899-98926A9D966F}" type="datetime1">
              <a:rPr lang="en-GB" smtClean="0"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xmlns="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Titolo 1">
            <a:extLst>
              <a:ext uri="{FF2B5EF4-FFF2-40B4-BE49-F238E27FC236}">
                <a16:creationId xmlns:a16="http://schemas.microsoft.com/office/drawing/2014/main" xmlns="" id="{8EE9D5C5-08C8-6140-AB11-2D51ABF792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xmlns="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26219"/>
            <a:ext cx="12192000" cy="3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580672"/>
      </p:ext>
    </p:extLst>
  </p:cSld>
  <p:clrMapOvr>
    <a:masterClrMapping/>
  </p:clrMapOvr>
  <p:hf hdr="0" ftr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63552" y="188640"/>
            <a:ext cx="9793088" cy="850106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n-GB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13374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  <a:prstGeom prst="rect">
            <a:avLst/>
          </a:prstGeom>
        </p:spPr>
        <p:txBody>
          <a:bodyPr lIns="20014" tIns="10008" rIns="20014" bIns="10008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3"/>
            <a:ext cx="8534400" cy="1752600"/>
          </a:xfrm>
          <a:prstGeom prst="rect">
            <a:avLst/>
          </a:prstGeom>
        </p:spPr>
        <p:txBody>
          <a:bodyPr lIns="20014" tIns="10008" rIns="20014" bIns="10008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7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1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6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6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4"/>
          </a:xfrm>
          <a:prstGeom prst="rect">
            <a:avLst/>
          </a:prstGeom>
        </p:spPr>
        <p:txBody>
          <a:bodyPr lIns="20014" tIns="10008" rIns="20014" bIns="10008"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3"/>
            <a:ext cx="3860800" cy="365124"/>
          </a:xfrm>
          <a:prstGeom prst="rect">
            <a:avLst/>
          </a:prstGeom>
        </p:spPr>
        <p:txBody>
          <a:bodyPr lIns="20014" tIns="10008" rIns="20014" bIns="10008"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4"/>
          </a:xfrm>
          <a:prstGeom prst="rect">
            <a:avLst/>
          </a:prstGeom>
        </p:spPr>
        <p:txBody>
          <a:bodyPr lIns="20014" tIns="10008" rIns="20014" bIns="10008"/>
          <a:lstStyle/>
          <a:p>
            <a:fld id="{FABC9D7A-95D0-4481-8CC7-99EEC59AA1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605604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Intro_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04E82C1C-60FB-2F41-A35A-E9EB596745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500" y="4877732"/>
            <a:ext cx="636044" cy="578959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8C95AC5E-022A-794A-B33A-6292101788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857" y="5260744"/>
            <a:ext cx="667687" cy="633228"/>
          </a:xfrm>
          <a:prstGeom prst="rect">
            <a:avLst/>
          </a:prstGeom>
        </p:spPr>
      </p:pic>
      <p:sp>
        <p:nvSpPr>
          <p:cNvPr id="12" name="Rettangolo 11"/>
          <p:cNvSpPr/>
          <p:nvPr userDrawn="1"/>
        </p:nvSpPr>
        <p:spPr>
          <a:xfrm>
            <a:off x="1007436" y="6381328"/>
            <a:ext cx="1104122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noProof="0" dirty="0"/>
              <a:t>EOSC-hub receives funding from the European Union’s Horizon 2020 research and innovation programme under grant agreement No. 777536.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xmlns="" id="{D3DC374C-3088-4AC9-9030-20959266C273}"/>
              </a:ext>
            </a:extLst>
          </p:cNvPr>
          <p:cNvSpPr txBox="1"/>
          <p:nvPr userDrawn="1"/>
        </p:nvSpPr>
        <p:spPr>
          <a:xfrm>
            <a:off x="1976601" y="4989075"/>
            <a:ext cx="1552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eosc-hub.eu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D4785B6D-81EF-4C62-AB07-6BE079FA42A0}"/>
              </a:ext>
            </a:extLst>
          </p:cNvPr>
          <p:cNvSpPr txBox="1"/>
          <p:nvPr userDrawn="1"/>
        </p:nvSpPr>
        <p:spPr>
          <a:xfrm>
            <a:off x="1937698" y="5375344"/>
            <a:ext cx="16249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@</a:t>
            </a:r>
            <a:r>
              <a:rPr lang="en-GB" sz="2000" dirty="0" err="1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EOSC_eu</a:t>
            </a:r>
            <a:endParaRPr lang="en-GB" sz="2000" dirty="0">
              <a:solidFill>
                <a:srgbClr val="1C3046"/>
              </a:solidFill>
              <a:ea typeface="Source Sans Pro" charset="0"/>
              <a:cs typeface="Source Sans Pro" charset="0"/>
            </a:endParaRPr>
          </a:p>
        </p:txBody>
      </p:sp>
      <p:cxnSp>
        <p:nvCxnSpPr>
          <p:cNvPr id="17" name="Connettore 1 13">
            <a:extLst>
              <a:ext uri="{FF2B5EF4-FFF2-40B4-BE49-F238E27FC236}">
                <a16:creationId xmlns:a16="http://schemas.microsoft.com/office/drawing/2014/main" xmlns="" id="{F69445E9-7340-45CD-BA5C-39E3176D3686}"/>
              </a:ext>
            </a:extLst>
          </p:cNvPr>
          <p:cNvCxnSpPr>
            <a:cxnSpLocks/>
          </p:cNvCxnSpPr>
          <p:nvPr userDrawn="1"/>
        </p:nvCxnSpPr>
        <p:spPr>
          <a:xfrm>
            <a:off x="1559496" y="4725144"/>
            <a:ext cx="1872208" cy="0"/>
          </a:xfrm>
          <a:prstGeom prst="line">
            <a:avLst/>
          </a:prstGeom>
          <a:ln>
            <a:solidFill>
              <a:srgbClr val="1C304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Immagine 17">
            <a:extLst>
              <a:ext uri="{FF2B5EF4-FFF2-40B4-BE49-F238E27FC236}">
                <a16:creationId xmlns:a16="http://schemas.microsoft.com/office/drawing/2014/main" xmlns="" id="{A50D8F3A-6062-4F89-B9DC-F39963F90FF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301" y="1520793"/>
            <a:ext cx="4916162" cy="1224125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xmlns="" id="{C948B22F-CB4B-4782-A3F9-C6957124353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6371133"/>
            <a:ext cx="422176" cy="2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001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_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DE633CC4-435D-416E-AA98-4662B8A85FE2}"/>
              </a:ext>
            </a:extLst>
          </p:cNvPr>
          <p:cNvSpPr/>
          <p:nvPr userDrawn="1"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xmlns="" id="{B3F6A26B-5B89-2345-84B7-67F14B7446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5360" y="1293223"/>
            <a:ext cx="5664629" cy="479499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/>
              <a:t>Click here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xmlns="" id="{EA9C6E97-D6ED-C742-B3BF-F3C7F85504AE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192012" y="1293223"/>
            <a:ext cx="5664629" cy="479499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/>
              <a:t>Click here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4" name="Rettangolo 33"/>
          <p:cNvSpPr>
            <a:spLocks/>
          </p:cNvSpPr>
          <p:nvPr userDrawn="1"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5" name="Rettangolo 34"/>
          <p:cNvSpPr>
            <a:spLocks/>
          </p:cNvSpPr>
          <p:nvPr userDrawn="1"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Rettangolo 35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7" name="Rettangolo 36"/>
          <p:cNvSpPr>
            <a:spLocks/>
          </p:cNvSpPr>
          <p:nvPr userDrawn="1"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40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41" name="Connettore 1 40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Slide Number Placeholder 5">
            <a:extLst>
              <a:ext uri="{FF2B5EF4-FFF2-40B4-BE49-F238E27FC236}">
                <a16:creationId xmlns:a16="http://schemas.microsoft.com/office/drawing/2014/main" xmlns="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4" name="Immagine 43">
            <a:extLst>
              <a:ext uri="{FF2B5EF4-FFF2-40B4-BE49-F238E27FC236}">
                <a16:creationId xmlns:a16="http://schemas.microsoft.com/office/drawing/2014/main" xmlns="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xmlns="" id="{194572B0-78DD-4243-9D5D-D9DAD50C2F7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  <p:sp>
        <p:nvSpPr>
          <p:cNvPr id="25" name="Titolo 1">
            <a:extLst>
              <a:ext uri="{FF2B5EF4-FFF2-40B4-BE49-F238E27FC236}">
                <a16:creationId xmlns:a16="http://schemas.microsoft.com/office/drawing/2014/main" xmlns="" id="{8C81318F-A6E2-4E4E-AD26-649A915042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7070228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ontent_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DE633CC4-435D-416E-AA98-4662B8A85FE2}"/>
              </a:ext>
            </a:extLst>
          </p:cNvPr>
          <p:cNvSpPr/>
          <p:nvPr userDrawn="1"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xmlns="" id="{B3F6A26B-5B89-2345-84B7-67F14B7446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5360" y="1293223"/>
            <a:ext cx="5664629" cy="479499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/>
              <a:t>Click here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xmlns="" id="{EA9C6E97-D6ED-C742-B3BF-F3C7F85504AE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192012" y="1293223"/>
            <a:ext cx="5664629" cy="479499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/>
              <a:t>Click here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4" name="Rettangolo 33"/>
          <p:cNvSpPr>
            <a:spLocks/>
          </p:cNvSpPr>
          <p:nvPr userDrawn="1"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5" name="Rettangolo 34"/>
          <p:cNvSpPr>
            <a:spLocks/>
          </p:cNvSpPr>
          <p:nvPr userDrawn="1"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Rettangolo 35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7" name="Rettangolo 36"/>
          <p:cNvSpPr>
            <a:spLocks/>
          </p:cNvSpPr>
          <p:nvPr userDrawn="1"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9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E28DAB20-03EB-4D39-A0F2-B73A96222495}" type="datetime1">
              <a:rPr lang="en-GB" smtClean="0"/>
              <a:t>19. 04. 01.</a:t>
            </a:fld>
            <a:endParaRPr lang="en-US" dirty="0"/>
          </a:p>
        </p:txBody>
      </p:sp>
      <p:sp>
        <p:nvSpPr>
          <p:cNvPr id="40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41" name="Connettore 1 40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Slide Number Placeholder 5">
            <a:extLst>
              <a:ext uri="{FF2B5EF4-FFF2-40B4-BE49-F238E27FC236}">
                <a16:creationId xmlns:a16="http://schemas.microsoft.com/office/drawing/2014/main" xmlns="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4" name="Immagine 43">
            <a:extLst>
              <a:ext uri="{FF2B5EF4-FFF2-40B4-BE49-F238E27FC236}">
                <a16:creationId xmlns:a16="http://schemas.microsoft.com/office/drawing/2014/main" xmlns="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xmlns="" id="{194572B0-78DD-4243-9D5D-D9DAD50C2F7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  <p:sp>
        <p:nvSpPr>
          <p:cNvPr id="25" name="Titolo 1">
            <a:extLst>
              <a:ext uri="{FF2B5EF4-FFF2-40B4-BE49-F238E27FC236}">
                <a16:creationId xmlns:a16="http://schemas.microsoft.com/office/drawing/2014/main" xmlns="" id="{8C81318F-A6E2-4E4E-AD26-649A915042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249560255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Intermediate Slide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8341E515-DD63-3D42-B42C-9035172A73D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F6408EAB-6398-5543-8CB0-5155F921C6F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r>
              <a:rPr lang="en-GB" b="0" dirty="0">
                <a:solidFill>
                  <a:schemeClr val="accent5">
                    <a:lumMod val="75000"/>
                  </a:schemeClr>
                </a:solidFill>
              </a:rPr>
              <a:t>Click here to add subtitle</a:t>
            </a:r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xmlns="" id="{B48407DB-BA49-C94D-ADD2-877CBDD6C6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33420"/>
            <a:ext cx="12192000" cy="56665"/>
          </a:xfrm>
          <a:prstGeom prst="rect">
            <a:avLst/>
          </a:prstGeom>
        </p:spPr>
      </p:pic>
      <p:sp>
        <p:nvSpPr>
          <p:cNvPr id="16" name="Segnaposto testo 3">
            <a:extLst>
              <a:ext uri="{FF2B5EF4-FFF2-40B4-BE49-F238E27FC236}">
                <a16:creationId xmlns:a16="http://schemas.microsoft.com/office/drawing/2014/main" xmlns="" id="{6CFA5BBC-FB79-3941-902F-8F674A72F7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2F32A041-669E-4668-AFFC-D799D71AE9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-1585"/>
            <a:ext cx="12192000" cy="5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95566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063552" y="188640"/>
            <a:ext cx="9793088" cy="85010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en-GB" noProof="0" dirty="0"/>
              <a:t>Click to insert title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23392" y="1341438"/>
            <a:ext cx="11233248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/>
              <a:t>Click</a:t>
            </a:r>
          </a:p>
        </p:txBody>
      </p:sp>
    </p:spTree>
    <p:extLst>
      <p:ext uri="{BB962C8B-B14F-4D97-AF65-F5344CB8AC3E}">
        <p14:creationId xmlns:p14="http://schemas.microsoft.com/office/powerpoint/2010/main" val="38750480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0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193431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ustomised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89775736-39B8-4946-BA4E-2E26123BEAA4}"/>
              </a:ext>
            </a:extLst>
          </p:cNvPr>
          <p:cNvSpPr txBox="1"/>
          <p:nvPr userDrawn="1"/>
        </p:nvSpPr>
        <p:spPr>
          <a:xfrm>
            <a:off x="4175787" y="5919963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000" dirty="0">
                <a:solidFill>
                  <a:srgbClr val="1D2F45"/>
                </a:solidFill>
                <a:ea typeface="Source Sans Pro" charset="0"/>
                <a:cs typeface="Source Sans Pro" charset="0"/>
              </a:rPr>
              <a:t>eosc-hub.eu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4E9FBBCD-1A09-854C-AD37-ABFC23BF72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5733" y="5838388"/>
            <a:ext cx="786032" cy="578959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AB059FA9-527F-3047-9752-9021170989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5998" y="5803404"/>
            <a:ext cx="859711" cy="633228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04016F19-9C1F-4B4E-A65D-FC565E20B416}"/>
              </a:ext>
            </a:extLst>
          </p:cNvPr>
          <p:cNvSpPr txBox="1"/>
          <p:nvPr userDrawn="1"/>
        </p:nvSpPr>
        <p:spPr>
          <a:xfrm>
            <a:off x="6672065" y="5892828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D2F45"/>
                </a:solidFill>
                <a:ea typeface="Source Sans Pro" charset="0"/>
                <a:cs typeface="Source Sans Pro" charset="0"/>
              </a:rPr>
              <a:t>@</a:t>
            </a:r>
            <a:r>
              <a:rPr lang="en-GB" sz="2000" dirty="0" err="1">
                <a:solidFill>
                  <a:srgbClr val="1D2F45"/>
                </a:solidFill>
                <a:ea typeface="Source Sans Pro" charset="0"/>
                <a:cs typeface="Source Sans Pro" charset="0"/>
              </a:rPr>
              <a:t>EOSC_eu</a:t>
            </a:r>
            <a:endParaRPr lang="en-GB" sz="2000" dirty="0">
              <a:solidFill>
                <a:srgbClr val="1D2F45"/>
              </a:solidFill>
              <a:ea typeface="Source Sans Pro" charset="0"/>
              <a:cs typeface="Source Sans Pro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5210" y="3358841"/>
            <a:ext cx="2379948" cy="2231201"/>
          </a:xfrm>
          <a:prstGeom prst="rect">
            <a:avLst/>
          </a:prstGeom>
        </p:spPr>
      </p:pic>
      <p:cxnSp>
        <p:nvCxnSpPr>
          <p:cNvPr id="18" name="Connettore 1 17">
            <a:extLst>
              <a:ext uri="{FF2B5EF4-FFF2-40B4-BE49-F238E27FC236}">
                <a16:creationId xmlns:a16="http://schemas.microsoft.com/office/drawing/2014/main" xmlns="" id="{97C3FAB3-381B-274E-9A7E-CD86B4B697B3}"/>
              </a:ext>
            </a:extLst>
          </p:cNvPr>
          <p:cNvCxnSpPr/>
          <p:nvPr userDrawn="1"/>
        </p:nvCxnSpPr>
        <p:spPr>
          <a:xfrm>
            <a:off x="895408" y="2929632"/>
            <a:ext cx="2816313" cy="0"/>
          </a:xfrm>
          <a:prstGeom prst="line">
            <a:avLst/>
          </a:prstGeom>
          <a:ln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itolo 22">
            <a:extLst>
              <a:ext uri="{FF2B5EF4-FFF2-40B4-BE49-F238E27FC236}">
                <a16:creationId xmlns:a16="http://schemas.microsoft.com/office/drawing/2014/main" xmlns="" id="{91A4CF75-7F87-534F-870F-ED5701E571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6936" y="1772817"/>
            <a:ext cx="3858904" cy="10081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it-IT" b="1" dirty="0" err="1">
                <a:solidFill>
                  <a:srgbClr val="1C3046"/>
                </a:solidFill>
              </a:rPr>
              <a:t>Thank</a:t>
            </a:r>
            <a:r>
              <a:rPr lang="it-IT" b="1" dirty="0">
                <a:solidFill>
                  <a:srgbClr val="1C3046"/>
                </a:solidFill>
              </a:rPr>
              <a:t> </a:t>
            </a:r>
            <a:r>
              <a:rPr lang="it-IT" b="1" dirty="0" err="1">
                <a:solidFill>
                  <a:srgbClr val="1C3046"/>
                </a:solidFill>
              </a:rPr>
              <a:t>you</a:t>
            </a:r>
            <a:r>
              <a:rPr lang="it-IT" b="1" dirty="0">
                <a:solidFill>
                  <a:srgbClr val="1C3046"/>
                </a:solidFill>
              </a:rPr>
              <a:t> for </a:t>
            </a:r>
            <a:r>
              <a:rPr lang="it-IT" b="1" dirty="0" err="1">
                <a:solidFill>
                  <a:srgbClr val="1C3046"/>
                </a:solidFill>
              </a:rPr>
              <a:t>your</a:t>
            </a:r>
            <a:r>
              <a:rPr lang="it-IT" b="1" dirty="0">
                <a:solidFill>
                  <a:srgbClr val="1C3046"/>
                </a:solidFill>
              </a:rPr>
              <a:t> </a:t>
            </a:r>
            <a:r>
              <a:rPr lang="it-IT" b="1" dirty="0" err="1">
                <a:solidFill>
                  <a:srgbClr val="1C3046"/>
                </a:solidFill>
              </a:rPr>
              <a:t>attention</a:t>
            </a:r>
            <a:r>
              <a:rPr lang="it-IT" b="1" dirty="0">
                <a:solidFill>
                  <a:srgbClr val="1C3046"/>
                </a:solidFill>
              </a:rPr>
              <a:t>!</a:t>
            </a:r>
            <a:endParaRPr lang="en-GB" dirty="0"/>
          </a:p>
        </p:txBody>
      </p:sp>
      <p:sp>
        <p:nvSpPr>
          <p:cNvPr id="33" name="Segnaposto contenuto 32">
            <a:extLst>
              <a:ext uri="{FF2B5EF4-FFF2-40B4-BE49-F238E27FC236}">
                <a16:creationId xmlns:a16="http://schemas.microsoft.com/office/drawing/2014/main" xmlns="" id="{EFF3BDC9-F42A-914E-9BE9-F145917FEA3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344139" y="1773238"/>
            <a:ext cx="4513428" cy="15859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FontTx/>
              <a:buNone/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marL="0" indent="0">
              <a:buNone/>
            </a:pPr>
            <a:r>
              <a:rPr lang="en-GB" sz="1800" b="1" dirty="0">
                <a:solidFill>
                  <a:srgbClr val="1C3046"/>
                </a:solidFill>
              </a:rPr>
              <a:t>Contact</a:t>
            </a:r>
          </a:p>
          <a:p>
            <a:pPr marL="0" indent="0">
              <a:buNone/>
            </a:pPr>
            <a:r>
              <a:rPr lang="en-GB" sz="1800" dirty="0">
                <a:solidFill>
                  <a:srgbClr val="1C3046"/>
                </a:solidFill>
              </a:rPr>
              <a:t>Lorem ipsum </a:t>
            </a:r>
            <a:r>
              <a:rPr lang="en-GB" sz="1800" dirty="0" err="1">
                <a:solidFill>
                  <a:srgbClr val="1C3046"/>
                </a:solidFill>
              </a:rPr>
              <a:t>dolor</a:t>
            </a:r>
            <a:r>
              <a:rPr lang="en-GB" sz="1800" dirty="0">
                <a:solidFill>
                  <a:srgbClr val="1C3046"/>
                </a:solidFill>
              </a:rPr>
              <a:t> sit </a:t>
            </a:r>
            <a:r>
              <a:rPr lang="en-GB" sz="1800" dirty="0" err="1">
                <a:solidFill>
                  <a:srgbClr val="1C3046"/>
                </a:solidFill>
              </a:rPr>
              <a:t>amet</a:t>
            </a:r>
            <a:r>
              <a:rPr lang="en-GB" sz="1800" dirty="0">
                <a:solidFill>
                  <a:srgbClr val="1C3046"/>
                </a:solidFill>
              </a:rPr>
              <a:t>, </a:t>
            </a:r>
            <a:r>
              <a:rPr lang="en-GB" sz="1800" dirty="0" err="1">
                <a:solidFill>
                  <a:srgbClr val="1C3046"/>
                </a:solidFill>
              </a:rPr>
              <a:t>consectetur</a:t>
            </a:r>
            <a:r>
              <a:rPr lang="en-GB" sz="1800" dirty="0">
                <a:solidFill>
                  <a:srgbClr val="1C3046"/>
                </a:solidFill>
              </a:rPr>
              <a:t> </a:t>
            </a:r>
            <a:r>
              <a:rPr lang="en-GB" sz="1800" dirty="0" err="1">
                <a:solidFill>
                  <a:srgbClr val="1C3046"/>
                </a:solidFill>
              </a:rPr>
              <a:t>adipisicing</a:t>
            </a:r>
            <a:r>
              <a:rPr lang="en-GB" sz="1800" dirty="0">
                <a:solidFill>
                  <a:srgbClr val="1C3046"/>
                </a:solidFill>
              </a:rPr>
              <a:t> </a:t>
            </a:r>
            <a:r>
              <a:rPr lang="en-GB" sz="1800" dirty="0" err="1">
                <a:solidFill>
                  <a:srgbClr val="1C3046"/>
                </a:solidFill>
              </a:rPr>
              <a:t>elit</a:t>
            </a:r>
            <a:r>
              <a:rPr lang="en-GB" sz="1800" dirty="0">
                <a:solidFill>
                  <a:srgbClr val="1C3046"/>
                </a:solidFill>
              </a:rPr>
              <a:t>, </a:t>
            </a:r>
            <a:r>
              <a:rPr lang="en-GB" sz="1800" dirty="0" err="1">
                <a:solidFill>
                  <a:srgbClr val="1C3046"/>
                </a:solidFill>
              </a:rPr>
              <a:t>sed</a:t>
            </a:r>
            <a:r>
              <a:rPr lang="en-GB" sz="1800" dirty="0">
                <a:solidFill>
                  <a:srgbClr val="1C3046"/>
                </a:solidFill>
              </a:rPr>
              <a:t> do </a:t>
            </a:r>
            <a:r>
              <a:rPr lang="en-GB" sz="1800" dirty="0" err="1">
                <a:solidFill>
                  <a:srgbClr val="1C3046"/>
                </a:solidFill>
              </a:rPr>
              <a:t>eiusmod</a:t>
            </a:r>
            <a:r>
              <a:rPr lang="en-GB" sz="1800" dirty="0">
                <a:solidFill>
                  <a:srgbClr val="1C3046"/>
                </a:solidFill>
              </a:rPr>
              <a:t> </a:t>
            </a:r>
            <a:r>
              <a:rPr lang="en-GB" sz="1800" dirty="0" err="1">
                <a:solidFill>
                  <a:srgbClr val="1C3046"/>
                </a:solidFill>
              </a:rPr>
              <a:t>tempor</a:t>
            </a:r>
            <a:r>
              <a:rPr lang="en-GB" sz="1800" dirty="0">
                <a:solidFill>
                  <a:srgbClr val="1C3046"/>
                </a:solidFill>
              </a:rPr>
              <a:t> </a:t>
            </a:r>
            <a:r>
              <a:rPr lang="en-GB" sz="1800" dirty="0" err="1">
                <a:solidFill>
                  <a:srgbClr val="1C3046"/>
                </a:solidFill>
              </a:rPr>
              <a:t>incididunt</a:t>
            </a:r>
            <a:r>
              <a:rPr lang="en-GB" sz="1800" dirty="0">
                <a:solidFill>
                  <a:srgbClr val="1C3046"/>
                </a:solidFill>
              </a:rPr>
              <a:t> </a:t>
            </a:r>
            <a:r>
              <a:rPr lang="en-GB" sz="1800" dirty="0" err="1">
                <a:solidFill>
                  <a:srgbClr val="1C3046"/>
                </a:solidFill>
              </a:rPr>
              <a:t>ut</a:t>
            </a:r>
            <a:r>
              <a:rPr lang="en-GB" sz="1800" dirty="0">
                <a:solidFill>
                  <a:srgbClr val="1C3046"/>
                </a:solidFill>
              </a:rPr>
              <a:t> </a:t>
            </a:r>
            <a:r>
              <a:rPr lang="en-GB" sz="1800" dirty="0" err="1">
                <a:solidFill>
                  <a:srgbClr val="1C3046"/>
                </a:solidFill>
              </a:rPr>
              <a:t>labore</a:t>
            </a:r>
            <a:r>
              <a:rPr lang="en-GB" sz="1800" dirty="0">
                <a:solidFill>
                  <a:srgbClr val="1C3046"/>
                </a:solidFill>
              </a:rPr>
              <a:t> et </a:t>
            </a:r>
            <a:r>
              <a:rPr lang="en-GB" sz="1800" dirty="0" err="1">
                <a:solidFill>
                  <a:srgbClr val="1C3046"/>
                </a:solidFill>
              </a:rPr>
              <a:t>dolore</a:t>
            </a:r>
            <a:r>
              <a:rPr lang="en-GB" sz="1800" dirty="0">
                <a:solidFill>
                  <a:srgbClr val="1C3046"/>
                </a:solidFill>
              </a:rPr>
              <a:t> magna</a:t>
            </a:r>
          </a:p>
        </p:txBody>
      </p:sp>
      <p:sp>
        <p:nvSpPr>
          <p:cNvPr id="34" name="Segnaposto contenuto 32">
            <a:extLst>
              <a:ext uri="{FF2B5EF4-FFF2-40B4-BE49-F238E27FC236}">
                <a16:creationId xmlns:a16="http://schemas.microsoft.com/office/drawing/2014/main" xmlns="" id="{7E962D83-1102-414B-ACBE-1C6C8F8FE54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62807" y="3163634"/>
            <a:ext cx="3312980" cy="409382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 sz="1800" i="1" dirty="0" err="1"/>
              <a:t>Questions</a:t>
            </a:r>
            <a:r>
              <a:rPr lang="it-IT" sz="1800" i="1" dirty="0"/>
              <a:t>?</a:t>
            </a:r>
          </a:p>
          <a:p>
            <a:pPr marL="0" indent="0">
              <a:buNone/>
            </a:pPr>
            <a:endParaRPr lang="it-IT" sz="1800" i="1" dirty="0"/>
          </a:p>
        </p:txBody>
      </p:sp>
    </p:spTree>
    <p:extLst>
      <p:ext uri="{BB962C8B-B14F-4D97-AF65-F5344CB8AC3E}">
        <p14:creationId xmlns:p14="http://schemas.microsoft.com/office/powerpoint/2010/main" val="32115316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7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E3F0AEEC-E8E7-4D6D-82B6-D294E5B82108}"/>
              </a:ext>
            </a:extLst>
          </p:cNvPr>
          <p:cNvSpPr/>
          <p:nvPr userDrawn="1"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073CB5ED-ED7C-41AA-A899-98926A9D966F}" type="datetime1">
              <a:rPr lang="en-GB" smtClean="0"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xmlns="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Titolo 1">
            <a:extLst>
              <a:ext uri="{FF2B5EF4-FFF2-40B4-BE49-F238E27FC236}">
                <a16:creationId xmlns:a16="http://schemas.microsoft.com/office/drawing/2014/main" xmlns="" id="{8EE9D5C5-08C8-6140-AB11-2D51ABF792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xmlns="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26219"/>
            <a:ext cx="12192000" cy="3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150163"/>
      </p:ext>
    </p:extLst>
  </p:cSld>
  <p:clrMapOvr>
    <a:masterClrMapping/>
  </p:clrMapOvr>
  <p:hf hdr="0" ftr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ntermediate Slide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xmlns="" id="{9783B677-330E-4253-B1BB-68B6A29BF27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2348" y="1449438"/>
            <a:ext cx="2645516" cy="655642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xmlns="" id="{1EF6C7B7-1597-4762-9541-39E64CD64D0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8650" y="3631913"/>
            <a:ext cx="7759774" cy="23173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2003D9A9-DAB0-4043-9528-4822DD2D82E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8650" y="2944594"/>
            <a:ext cx="5883079" cy="5057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accent5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r>
              <a:rPr lang="en-GB" b="0" dirty="0">
                <a:solidFill>
                  <a:schemeClr val="accent5">
                    <a:lumMod val="75000"/>
                  </a:schemeClr>
                </a:solidFill>
              </a:rPr>
              <a:t>Click here to add subtitle</a:t>
            </a:r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EE416F95-D136-4291-9DBD-6D01BD783D3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  <p:sp>
        <p:nvSpPr>
          <p:cNvPr id="8" name="Titolo 1">
            <a:extLst>
              <a:ext uri="{FF2B5EF4-FFF2-40B4-BE49-F238E27FC236}">
                <a16:creationId xmlns:a16="http://schemas.microsoft.com/office/drawing/2014/main" xmlns="" id="{B4701CE1-45E5-49C0-9675-78EC85F6A4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286670"/>
            <a:ext cx="5756582" cy="505729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46071079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4E9FBBCD-1A09-854C-AD37-ABFC23BF72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008" y="5655630"/>
            <a:ext cx="630033" cy="578959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AB059FA9-527F-3047-9752-9021170989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505" y="5638956"/>
            <a:ext cx="658903" cy="633228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0C463FB9-8E58-4D7E-9AEC-9058EB62CFA0}"/>
              </a:ext>
            </a:extLst>
          </p:cNvPr>
          <p:cNvSpPr txBox="1"/>
          <p:nvPr userDrawn="1"/>
        </p:nvSpPr>
        <p:spPr>
          <a:xfrm>
            <a:off x="4759216" y="5755515"/>
            <a:ext cx="1552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eosc-hub.eu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xmlns="" id="{7C1AC704-9BA4-4C9D-8727-21E0A6C216B1}"/>
              </a:ext>
            </a:extLst>
          </p:cNvPr>
          <p:cNvSpPr txBox="1"/>
          <p:nvPr userDrawn="1"/>
        </p:nvSpPr>
        <p:spPr>
          <a:xfrm>
            <a:off x="6600056" y="5745054"/>
            <a:ext cx="16249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@</a:t>
            </a:r>
            <a:r>
              <a:rPr lang="en-GB" sz="2000" dirty="0" err="1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EOSC_eu</a:t>
            </a:r>
            <a:endParaRPr lang="en-GB" sz="2000" dirty="0">
              <a:solidFill>
                <a:srgbClr val="1C3046"/>
              </a:solidFill>
              <a:ea typeface="Source Sans Pro" charset="0"/>
              <a:cs typeface="Source Sans Pro" charset="0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xmlns="" id="{7AAF6B84-BF74-4F8E-B824-03711F26909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3519" y="2983662"/>
            <a:ext cx="1784961" cy="2231201"/>
          </a:xfrm>
          <a:prstGeom prst="rect">
            <a:avLst/>
          </a:prstGeom>
        </p:spPr>
      </p:pic>
      <p:sp>
        <p:nvSpPr>
          <p:cNvPr id="14" name="CasellaDiTesto 1">
            <a:extLst>
              <a:ext uri="{FF2B5EF4-FFF2-40B4-BE49-F238E27FC236}">
                <a16:creationId xmlns:a16="http://schemas.microsoft.com/office/drawing/2014/main" xmlns="" id="{B9E0F5DF-28BF-4603-9413-29E52713A802}"/>
              </a:ext>
            </a:extLst>
          </p:cNvPr>
          <p:cNvSpPr txBox="1"/>
          <p:nvPr userDrawn="1"/>
        </p:nvSpPr>
        <p:spPr>
          <a:xfrm>
            <a:off x="1103445" y="2060851"/>
            <a:ext cx="41284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D2F45"/>
                </a:solidFill>
                <a:ea typeface="Source Sans Pro" charset="0"/>
                <a:cs typeface="Source Sans Pro" charset="0"/>
              </a:rPr>
              <a:t>Thank you</a:t>
            </a:r>
          </a:p>
          <a:p>
            <a:r>
              <a:rPr lang="en-GB" sz="2800" b="1" dirty="0">
                <a:solidFill>
                  <a:srgbClr val="1D2F45"/>
                </a:solidFill>
                <a:ea typeface="Source Sans Pro" charset="0"/>
                <a:cs typeface="Source Sans Pro" charset="0"/>
              </a:rPr>
              <a:t>for your attention! </a:t>
            </a:r>
          </a:p>
        </p:txBody>
      </p:sp>
      <p:sp>
        <p:nvSpPr>
          <p:cNvPr id="15" name="CasellaDiTesto 2">
            <a:extLst>
              <a:ext uri="{FF2B5EF4-FFF2-40B4-BE49-F238E27FC236}">
                <a16:creationId xmlns:a16="http://schemas.microsoft.com/office/drawing/2014/main" xmlns="" id="{4D4D3755-ED45-4BF4-89D4-2BA41674BD19}"/>
              </a:ext>
            </a:extLst>
          </p:cNvPr>
          <p:cNvSpPr txBox="1"/>
          <p:nvPr userDrawn="1"/>
        </p:nvSpPr>
        <p:spPr>
          <a:xfrm>
            <a:off x="1103445" y="3145477"/>
            <a:ext cx="38884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i="1" dirty="0">
                <a:ea typeface="Source Sans Pro" panose="020B0503030403020204" pitchFamily="34" charset="0"/>
              </a:rPr>
              <a:t>Questions?</a:t>
            </a:r>
          </a:p>
        </p:txBody>
      </p:sp>
      <p:cxnSp>
        <p:nvCxnSpPr>
          <p:cNvPr id="17" name="Connettore 1 4">
            <a:extLst>
              <a:ext uri="{FF2B5EF4-FFF2-40B4-BE49-F238E27FC236}">
                <a16:creationId xmlns:a16="http://schemas.microsoft.com/office/drawing/2014/main" xmlns="" id="{8187ABF1-33F6-44C1-B88C-2672C628984B}"/>
              </a:ext>
            </a:extLst>
          </p:cNvPr>
          <p:cNvCxnSpPr/>
          <p:nvPr userDrawn="1"/>
        </p:nvCxnSpPr>
        <p:spPr>
          <a:xfrm>
            <a:off x="1199457" y="3084480"/>
            <a:ext cx="2112235" cy="0"/>
          </a:xfrm>
          <a:prstGeom prst="line">
            <a:avLst/>
          </a:prstGeom>
          <a:ln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2007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mediate Slide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xmlns="" id="{9783B677-330E-4253-B1BB-68B6A29BF27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2348" y="1449438"/>
            <a:ext cx="2645516" cy="655642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xmlns="" id="{1EF6C7B7-1597-4762-9541-39E64CD64D0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8650" y="3631913"/>
            <a:ext cx="7759774" cy="23173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2003D9A9-DAB0-4043-9528-4822DD2D82E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8650" y="2944594"/>
            <a:ext cx="5883079" cy="5057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accent5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r>
              <a:rPr lang="en-GB" b="0" dirty="0">
                <a:solidFill>
                  <a:schemeClr val="accent5">
                    <a:lumMod val="75000"/>
                  </a:schemeClr>
                </a:solidFill>
              </a:rPr>
              <a:t>Click here to add subtitle</a:t>
            </a:r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EE416F95-D136-4291-9DBD-6D01BD783D3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  <p:sp>
        <p:nvSpPr>
          <p:cNvPr id="8" name="Titolo 1">
            <a:extLst>
              <a:ext uri="{FF2B5EF4-FFF2-40B4-BE49-F238E27FC236}">
                <a16:creationId xmlns:a16="http://schemas.microsoft.com/office/drawing/2014/main" xmlns="" id="{B4701CE1-45E5-49C0-9675-78EC85F6A4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286670"/>
            <a:ext cx="5756582" cy="505729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265362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4E9FBBCD-1A09-854C-AD37-ABFC23BF72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008" y="5655630"/>
            <a:ext cx="630033" cy="578959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AB059FA9-527F-3047-9752-9021170989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505" y="5638956"/>
            <a:ext cx="658903" cy="633228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0C463FB9-8E58-4D7E-9AEC-9058EB62CFA0}"/>
              </a:ext>
            </a:extLst>
          </p:cNvPr>
          <p:cNvSpPr txBox="1"/>
          <p:nvPr userDrawn="1"/>
        </p:nvSpPr>
        <p:spPr>
          <a:xfrm>
            <a:off x="4759216" y="5755515"/>
            <a:ext cx="1552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eosc-hub.eu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xmlns="" id="{7C1AC704-9BA4-4C9D-8727-21E0A6C216B1}"/>
              </a:ext>
            </a:extLst>
          </p:cNvPr>
          <p:cNvSpPr txBox="1"/>
          <p:nvPr userDrawn="1"/>
        </p:nvSpPr>
        <p:spPr>
          <a:xfrm>
            <a:off x="6600056" y="5745054"/>
            <a:ext cx="16249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@</a:t>
            </a:r>
            <a:r>
              <a:rPr lang="en-GB" sz="2000" dirty="0" err="1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EOSC_eu</a:t>
            </a:r>
            <a:endParaRPr lang="en-GB" sz="2000" dirty="0">
              <a:solidFill>
                <a:srgbClr val="1C3046"/>
              </a:solidFill>
              <a:ea typeface="Source Sans Pro" charset="0"/>
              <a:cs typeface="Source Sans Pro" charset="0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xmlns="" id="{7AAF6B84-BF74-4F8E-B824-03711F26909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3519" y="2983662"/>
            <a:ext cx="1784961" cy="2231201"/>
          </a:xfrm>
          <a:prstGeom prst="rect">
            <a:avLst/>
          </a:prstGeom>
        </p:spPr>
      </p:pic>
      <p:sp>
        <p:nvSpPr>
          <p:cNvPr id="14" name="CasellaDiTesto 1">
            <a:extLst>
              <a:ext uri="{FF2B5EF4-FFF2-40B4-BE49-F238E27FC236}">
                <a16:creationId xmlns:a16="http://schemas.microsoft.com/office/drawing/2014/main" xmlns="" id="{B9E0F5DF-28BF-4603-9413-29E52713A802}"/>
              </a:ext>
            </a:extLst>
          </p:cNvPr>
          <p:cNvSpPr txBox="1"/>
          <p:nvPr userDrawn="1"/>
        </p:nvSpPr>
        <p:spPr>
          <a:xfrm>
            <a:off x="1103445" y="2060851"/>
            <a:ext cx="41284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D2F45"/>
                </a:solidFill>
                <a:ea typeface="Source Sans Pro" charset="0"/>
                <a:cs typeface="Source Sans Pro" charset="0"/>
              </a:rPr>
              <a:t>Thank you</a:t>
            </a:r>
          </a:p>
          <a:p>
            <a:r>
              <a:rPr lang="en-GB" sz="2800" b="1" dirty="0">
                <a:solidFill>
                  <a:srgbClr val="1D2F45"/>
                </a:solidFill>
                <a:ea typeface="Source Sans Pro" charset="0"/>
                <a:cs typeface="Source Sans Pro" charset="0"/>
              </a:rPr>
              <a:t>for your attention! </a:t>
            </a:r>
          </a:p>
        </p:txBody>
      </p:sp>
      <p:sp>
        <p:nvSpPr>
          <p:cNvPr id="15" name="CasellaDiTesto 2">
            <a:extLst>
              <a:ext uri="{FF2B5EF4-FFF2-40B4-BE49-F238E27FC236}">
                <a16:creationId xmlns:a16="http://schemas.microsoft.com/office/drawing/2014/main" xmlns="" id="{4D4D3755-ED45-4BF4-89D4-2BA41674BD19}"/>
              </a:ext>
            </a:extLst>
          </p:cNvPr>
          <p:cNvSpPr txBox="1"/>
          <p:nvPr userDrawn="1"/>
        </p:nvSpPr>
        <p:spPr>
          <a:xfrm>
            <a:off x="1103445" y="3145477"/>
            <a:ext cx="38884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i="1" dirty="0">
                <a:ea typeface="Source Sans Pro" panose="020B0503030403020204" pitchFamily="34" charset="0"/>
              </a:rPr>
              <a:t>Questions?</a:t>
            </a:r>
          </a:p>
        </p:txBody>
      </p:sp>
      <p:cxnSp>
        <p:nvCxnSpPr>
          <p:cNvPr id="17" name="Connettore 1 4">
            <a:extLst>
              <a:ext uri="{FF2B5EF4-FFF2-40B4-BE49-F238E27FC236}">
                <a16:creationId xmlns:a16="http://schemas.microsoft.com/office/drawing/2014/main" xmlns="" id="{8187ABF1-33F6-44C1-B88C-2672C628984B}"/>
              </a:ext>
            </a:extLst>
          </p:cNvPr>
          <p:cNvCxnSpPr/>
          <p:nvPr userDrawn="1"/>
        </p:nvCxnSpPr>
        <p:spPr>
          <a:xfrm>
            <a:off x="1199457" y="3084480"/>
            <a:ext cx="2112235" cy="0"/>
          </a:xfrm>
          <a:prstGeom prst="line">
            <a:avLst/>
          </a:prstGeom>
          <a:ln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9941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Intermediate Slide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8341E515-DD63-3D42-B42C-9035172A73D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F6408EAB-6398-5543-8CB0-5155F921C6F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r>
              <a:rPr lang="en-GB" b="0" dirty="0">
                <a:solidFill>
                  <a:schemeClr val="accent5">
                    <a:lumMod val="75000"/>
                  </a:schemeClr>
                </a:solidFill>
              </a:rPr>
              <a:t>Click here to add subtitle</a:t>
            </a:r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xmlns="" id="{B48407DB-BA49-C94D-ADD2-877CBDD6C6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33420"/>
            <a:ext cx="12192000" cy="56665"/>
          </a:xfrm>
          <a:prstGeom prst="rect">
            <a:avLst/>
          </a:prstGeom>
        </p:spPr>
      </p:pic>
      <p:sp>
        <p:nvSpPr>
          <p:cNvPr id="16" name="Segnaposto testo 3">
            <a:extLst>
              <a:ext uri="{FF2B5EF4-FFF2-40B4-BE49-F238E27FC236}">
                <a16:creationId xmlns:a16="http://schemas.microsoft.com/office/drawing/2014/main" xmlns="" id="{6CFA5BBC-FB79-3941-902F-8F674A72F7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2F32A041-669E-4668-AFFC-D799D71AE9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-1585"/>
            <a:ext cx="12192000" cy="5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820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1299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3764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6" Type="http://schemas.openxmlformats.org/officeDocument/2006/relationships/slideLayout" Target="../slideLayouts/slideLayout46.xml"/><Relationship Id="rId47" Type="http://schemas.openxmlformats.org/officeDocument/2006/relationships/slideLayout" Target="../slideLayouts/slideLayout47.xml"/><Relationship Id="rId48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25.xml"/><Relationship Id="rId26" Type="http://schemas.openxmlformats.org/officeDocument/2006/relationships/slideLayout" Target="../slideLayouts/slideLayout26.xml"/><Relationship Id="rId27" Type="http://schemas.openxmlformats.org/officeDocument/2006/relationships/slideLayout" Target="../slideLayouts/slideLayout27.xml"/><Relationship Id="rId28" Type="http://schemas.openxmlformats.org/officeDocument/2006/relationships/slideLayout" Target="../slideLayouts/slideLayout28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30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31.xml"/><Relationship Id="rId32" Type="http://schemas.openxmlformats.org/officeDocument/2006/relationships/slideLayout" Target="../slideLayouts/slideLayout32.xml"/><Relationship Id="rId9" Type="http://schemas.openxmlformats.org/officeDocument/2006/relationships/slideLayout" Target="../slideLayouts/slideLayout9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3" Type="http://schemas.openxmlformats.org/officeDocument/2006/relationships/slideLayout" Target="../slideLayouts/slideLayout33.xml"/><Relationship Id="rId34" Type="http://schemas.openxmlformats.org/officeDocument/2006/relationships/slideLayout" Target="../slideLayouts/slideLayout34.xml"/><Relationship Id="rId35" Type="http://schemas.openxmlformats.org/officeDocument/2006/relationships/slideLayout" Target="../slideLayouts/slideLayout35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37" Type="http://schemas.openxmlformats.org/officeDocument/2006/relationships/slideLayout" Target="../slideLayouts/slideLayout37.xml"/><Relationship Id="rId38" Type="http://schemas.openxmlformats.org/officeDocument/2006/relationships/slideLayout" Target="../slideLayouts/slideLayout38.xml"/><Relationship Id="rId39" Type="http://schemas.openxmlformats.org/officeDocument/2006/relationships/slideLayout" Target="../slideLayouts/slideLayout39.xml"/><Relationship Id="rId40" Type="http://schemas.openxmlformats.org/officeDocument/2006/relationships/slideLayout" Target="../slideLayouts/slideLayout40.xml"/><Relationship Id="rId41" Type="http://schemas.openxmlformats.org/officeDocument/2006/relationships/slideLayout" Target="../slideLayouts/slideLayout41.xml"/><Relationship Id="rId42" Type="http://schemas.openxmlformats.org/officeDocument/2006/relationships/slideLayout" Target="../slideLayouts/slideLayout42.xml"/><Relationship Id="rId43" Type="http://schemas.openxmlformats.org/officeDocument/2006/relationships/slideLayout" Target="../slideLayouts/slideLayout43.xml"/><Relationship Id="rId44" Type="http://schemas.openxmlformats.org/officeDocument/2006/relationships/slideLayout" Target="../slideLayouts/slideLayout44.xml"/><Relationship Id="rId45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2183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4" r:id="rId3"/>
    <p:sldLayoutId id="2147483709" r:id="rId4"/>
    <p:sldLayoutId id="2147483712" r:id="rId5"/>
    <p:sldLayoutId id="2147483711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5" r:id="rId17"/>
    <p:sldLayoutId id="2147483726" r:id="rId18"/>
    <p:sldLayoutId id="2147483727" r:id="rId19"/>
    <p:sldLayoutId id="2147483728" r:id="rId20"/>
    <p:sldLayoutId id="2147483729" r:id="rId21"/>
    <p:sldLayoutId id="2147483730" r:id="rId22"/>
    <p:sldLayoutId id="2147483731" r:id="rId23"/>
    <p:sldLayoutId id="2147483732" r:id="rId24"/>
    <p:sldLayoutId id="2147483733" r:id="rId25"/>
    <p:sldLayoutId id="2147483734" r:id="rId26"/>
    <p:sldLayoutId id="2147483735" r:id="rId27"/>
    <p:sldLayoutId id="2147483736" r:id="rId28"/>
    <p:sldLayoutId id="2147483737" r:id="rId29"/>
    <p:sldLayoutId id="2147483739" r:id="rId30"/>
    <p:sldLayoutId id="2147483741" r:id="rId31"/>
    <p:sldLayoutId id="2147483742" r:id="rId32"/>
    <p:sldLayoutId id="2147483743" r:id="rId33"/>
    <p:sldLayoutId id="2147483744" r:id="rId34"/>
    <p:sldLayoutId id="2147483745" r:id="rId35"/>
    <p:sldLayoutId id="2147483746" r:id="rId36"/>
    <p:sldLayoutId id="2147483747" r:id="rId37"/>
    <p:sldLayoutId id="2147483748" r:id="rId38"/>
    <p:sldLayoutId id="2147483761" r:id="rId39"/>
    <p:sldLayoutId id="2147483762" r:id="rId40"/>
    <p:sldLayoutId id="2147483763" r:id="rId41"/>
    <p:sldLayoutId id="2147483764" r:id="rId42"/>
    <p:sldLayoutId id="2147483767" r:id="rId43"/>
    <p:sldLayoutId id="2147483769" r:id="rId44"/>
    <p:sldLayoutId id="2147483770" r:id="rId45"/>
    <p:sldLayoutId id="2147483771" r:id="rId46"/>
    <p:sldLayoutId id="2147483772" r:id="rId47"/>
  </p:sldLayoutIdLst>
  <p:hf hdr="0" ft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mailto:enol.fernandez@egi.eu" TargetMode="External"/><Relationship Id="rId3" Type="http://schemas.openxmlformats.org/officeDocument/2006/relationships/hyperlink" Target="mailto:gergely.sipos@egi.eu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4" Type="http://schemas.openxmlformats.org/officeDocument/2006/relationships/hyperlink" Target="http://www.egi.eu/services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4" Type="http://schemas.openxmlformats.org/officeDocument/2006/relationships/image" Target="../media/image78.jpg"/><Relationship Id="rId5" Type="http://schemas.openxmlformats.org/officeDocument/2006/relationships/image" Target="../media/image79.jpg"/><Relationship Id="rId6" Type="http://schemas.openxmlformats.org/officeDocument/2006/relationships/image" Target="../media/image80.jp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6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source.org/licenses/BSD-3-Clause" TargetMode="External"/><Relationship Id="rId4" Type="http://schemas.openxmlformats.org/officeDocument/2006/relationships/hyperlink" Target="http://jupyter.org/widgets" TargetMode="External"/><Relationship Id="rId5" Type="http://schemas.openxmlformats.org/officeDocument/2006/relationships/image" Target="../media/image81.png"/><Relationship Id="rId6" Type="http://schemas.openxmlformats.org/officeDocument/2006/relationships/image" Target="../media/image82.png"/><Relationship Id="rId7" Type="http://schemas.openxmlformats.org/officeDocument/2006/relationships/image" Target="../media/image83.png"/><Relationship Id="rId1" Type="http://schemas.openxmlformats.org/officeDocument/2006/relationships/slideLayout" Target="../slideLayouts/slideLayout4.xml"/><Relationship Id="rId2" Type="http://schemas.openxmlformats.org/officeDocument/2006/relationships/hyperlink" Target="https://ipython.org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4" Type="http://schemas.openxmlformats.org/officeDocument/2006/relationships/image" Target="../media/image85.tiff"/><Relationship Id="rId5" Type="http://schemas.openxmlformats.org/officeDocument/2006/relationships/image" Target="../media/image86.tiff"/><Relationship Id="rId6" Type="http://schemas.openxmlformats.org/officeDocument/2006/relationships/image" Target="../media/image87.tiff"/><Relationship Id="rId1" Type="http://schemas.openxmlformats.org/officeDocument/2006/relationships/slideLayout" Target="../slideLayouts/slideLayout3.xml"/><Relationship Id="rId2" Type="http://schemas.openxmlformats.org/officeDocument/2006/relationships/hyperlink" Target="http://nbviewer.jupyter.org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4" Type="http://schemas.openxmlformats.org/officeDocument/2006/relationships/image" Target="../media/image89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training.notebooks.egi.eu" TargetMode="External"/><Relationship Id="rId4" Type="http://schemas.openxmlformats.org/officeDocument/2006/relationships/hyperlink" Target="https://egi.eu/sso" TargetMode="External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4" Type="http://schemas.openxmlformats.org/officeDocument/2006/relationships/image" Target="../media/image6.png"/><Relationship Id="rId5" Type="http://schemas.openxmlformats.org/officeDocument/2006/relationships/hyperlink" Target="mailto:bruce.becker@egi.eu" TargetMode="External"/><Relationship Id="rId6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2" Type="http://schemas.openxmlformats.org/officeDocument/2006/relationships/hyperlink" Target="mailto:enol.fernandez@egi.eu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tiff"/><Relationship Id="rId4" Type="http://schemas.openxmlformats.org/officeDocument/2006/relationships/image" Target="../media/image95.png"/><Relationship Id="rId5" Type="http://schemas.openxmlformats.org/officeDocument/2006/relationships/image" Target="../media/image96.tiff"/><Relationship Id="rId6" Type="http://schemas.openxmlformats.org/officeDocument/2006/relationships/image" Target="../media/image97.png"/><Relationship Id="rId7" Type="http://schemas.openxmlformats.org/officeDocument/2006/relationships/hyperlink" Target="https://training.fedcloud-tf.fedcloud.eu/" TargetMode="Externa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notebooks.egi.eu" TargetMode="External"/><Relationship Id="rId3" Type="http://schemas.openxmlformats.org/officeDocument/2006/relationships/image" Target="../media/image9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9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go.egi.eu/notebooks-training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46" Type="http://schemas.openxmlformats.org/officeDocument/2006/relationships/image" Target="../media/image63.jpg"/><Relationship Id="rId47" Type="http://schemas.openxmlformats.org/officeDocument/2006/relationships/image" Target="../media/image64.png"/><Relationship Id="rId20" Type="http://schemas.openxmlformats.org/officeDocument/2006/relationships/image" Target="../media/image37.jpeg"/><Relationship Id="rId21" Type="http://schemas.openxmlformats.org/officeDocument/2006/relationships/image" Target="../media/image38.png"/><Relationship Id="rId22" Type="http://schemas.openxmlformats.org/officeDocument/2006/relationships/image" Target="../media/image39.jpg"/><Relationship Id="rId23" Type="http://schemas.openxmlformats.org/officeDocument/2006/relationships/image" Target="../media/image40.png"/><Relationship Id="rId24" Type="http://schemas.openxmlformats.org/officeDocument/2006/relationships/image" Target="../media/image41.jpg"/><Relationship Id="rId25" Type="http://schemas.openxmlformats.org/officeDocument/2006/relationships/image" Target="../media/image42.png"/><Relationship Id="rId26" Type="http://schemas.openxmlformats.org/officeDocument/2006/relationships/image" Target="../media/image43.jpg"/><Relationship Id="rId27" Type="http://schemas.openxmlformats.org/officeDocument/2006/relationships/image" Target="../media/image44.png"/><Relationship Id="rId28" Type="http://schemas.openxmlformats.org/officeDocument/2006/relationships/image" Target="../media/image45.jpeg"/><Relationship Id="rId29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image" Target="../media/image21.jpeg"/><Relationship Id="rId5" Type="http://schemas.openxmlformats.org/officeDocument/2006/relationships/image" Target="../media/image22.png"/><Relationship Id="rId30" Type="http://schemas.openxmlformats.org/officeDocument/2006/relationships/image" Target="../media/image47.jpeg"/><Relationship Id="rId31" Type="http://schemas.openxmlformats.org/officeDocument/2006/relationships/image" Target="../media/image48.png"/><Relationship Id="rId32" Type="http://schemas.openxmlformats.org/officeDocument/2006/relationships/image" Target="../media/image49.png"/><Relationship Id="rId9" Type="http://schemas.openxmlformats.org/officeDocument/2006/relationships/image" Target="../media/image26.png"/><Relationship Id="rId6" Type="http://schemas.openxmlformats.org/officeDocument/2006/relationships/image" Target="../media/image23.jpeg"/><Relationship Id="rId7" Type="http://schemas.openxmlformats.org/officeDocument/2006/relationships/image" Target="../media/image24.png"/><Relationship Id="rId8" Type="http://schemas.openxmlformats.org/officeDocument/2006/relationships/image" Target="../media/image25.jpeg"/><Relationship Id="rId33" Type="http://schemas.openxmlformats.org/officeDocument/2006/relationships/image" Target="../media/image50.png"/><Relationship Id="rId34" Type="http://schemas.openxmlformats.org/officeDocument/2006/relationships/image" Target="../media/image51.jpg"/><Relationship Id="rId35" Type="http://schemas.openxmlformats.org/officeDocument/2006/relationships/image" Target="../media/image52.png"/><Relationship Id="rId36" Type="http://schemas.openxmlformats.org/officeDocument/2006/relationships/image" Target="../media/image53.jpg"/><Relationship Id="rId10" Type="http://schemas.openxmlformats.org/officeDocument/2006/relationships/image" Target="../media/image27.jpeg"/><Relationship Id="rId11" Type="http://schemas.openxmlformats.org/officeDocument/2006/relationships/image" Target="../media/image28.png"/><Relationship Id="rId12" Type="http://schemas.openxmlformats.org/officeDocument/2006/relationships/image" Target="../media/image29.jpeg"/><Relationship Id="rId13" Type="http://schemas.openxmlformats.org/officeDocument/2006/relationships/image" Target="../media/image30.png"/><Relationship Id="rId14" Type="http://schemas.openxmlformats.org/officeDocument/2006/relationships/image" Target="../media/image31.jpeg"/><Relationship Id="rId15" Type="http://schemas.openxmlformats.org/officeDocument/2006/relationships/image" Target="../media/image32.png"/><Relationship Id="rId16" Type="http://schemas.openxmlformats.org/officeDocument/2006/relationships/image" Target="../media/image33.jpeg"/><Relationship Id="rId17" Type="http://schemas.openxmlformats.org/officeDocument/2006/relationships/image" Target="../media/image34.png"/><Relationship Id="rId18" Type="http://schemas.openxmlformats.org/officeDocument/2006/relationships/image" Target="../media/image35.jpeg"/><Relationship Id="rId19" Type="http://schemas.openxmlformats.org/officeDocument/2006/relationships/image" Target="../media/image36.png"/><Relationship Id="rId37" Type="http://schemas.openxmlformats.org/officeDocument/2006/relationships/image" Target="../media/image54.png"/><Relationship Id="rId38" Type="http://schemas.openxmlformats.org/officeDocument/2006/relationships/image" Target="../media/image55.png"/><Relationship Id="rId39" Type="http://schemas.openxmlformats.org/officeDocument/2006/relationships/image" Target="../media/image56.png"/><Relationship Id="rId40" Type="http://schemas.openxmlformats.org/officeDocument/2006/relationships/image" Target="../media/image57.jpeg"/><Relationship Id="rId41" Type="http://schemas.openxmlformats.org/officeDocument/2006/relationships/image" Target="../media/image58.png"/><Relationship Id="rId42" Type="http://schemas.openxmlformats.org/officeDocument/2006/relationships/image" Target="../media/image59.jpg"/><Relationship Id="rId43" Type="http://schemas.openxmlformats.org/officeDocument/2006/relationships/image" Target="../media/image60.png"/><Relationship Id="rId44" Type="http://schemas.openxmlformats.org/officeDocument/2006/relationships/image" Target="../media/image61.jpeg"/><Relationship Id="rId45" Type="http://schemas.openxmlformats.org/officeDocument/2006/relationships/image" Target="../media/image6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image" Target="../media/image69.png"/><Relationship Id="rId6" Type="http://schemas.openxmlformats.org/officeDocument/2006/relationships/image" Target="../media/image70.png"/><Relationship Id="rId7" Type="http://schemas.openxmlformats.org/officeDocument/2006/relationships/image" Target="../media/image71.png"/><Relationship Id="rId8" Type="http://schemas.openxmlformats.org/officeDocument/2006/relationships/image" Target="../media/image72.png"/><Relationship Id="rId9" Type="http://schemas.openxmlformats.org/officeDocument/2006/relationships/image" Target="../media/image73.png"/><Relationship Id="rId10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xmlns="" id="{E5888FF4-7091-F547-BED3-1E8B9F928902}"/>
              </a:ext>
            </a:extLst>
          </p:cNvPr>
          <p:cNvSpPr txBox="1">
            <a:spLocks/>
          </p:cNvSpPr>
          <p:nvPr/>
        </p:nvSpPr>
        <p:spPr>
          <a:xfrm>
            <a:off x="1343472" y="3011566"/>
            <a:ext cx="9793088" cy="576065"/>
          </a:xfrm>
          <a:prstGeom prst="rect">
            <a:avLst/>
          </a:prstGeom>
        </p:spPr>
        <p:txBody>
          <a:bodyPr vert="horz">
            <a:scene3d>
              <a:camera prst="orthographicFront"/>
              <a:lightRig rig="threePt" dir="t"/>
            </a:scene3d>
            <a:sp3d contourW="12700">
              <a:contourClr>
                <a:srgbClr val="1C3046"/>
              </a:contourClr>
            </a:sp3d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algn="l"/>
            <a:r>
              <a:rPr lang="en-GB" sz="3600" b="1" dirty="0">
                <a:solidFill>
                  <a:srgbClr val="1C3046"/>
                </a:solidFill>
                <a:latin typeface="+mn-lt"/>
              </a:rPr>
              <a:t>EGI </a:t>
            </a:r>
            <a:r>
              <a:rPr lang="en-GB" sz="3600" b="1" dirty="0" smtClean="0">
                <a:solidFill>
                  <a:srgbClr val="1C3046"/>
                </a:solidFill>
                <a:latin typeface="+mn-lt"/>
              </a:rPr>
              <a:t>Notebooks tutorial  - ISGC 2019</a:t>
            </a:r>
            <a:endParaRPr lang="en-GB" sz="3600" b="1" dirty="0">
              <a:solidFill>
                <a:srgbClr val="1C3046"/>
              </a:solidFill>
              <a:latin typeface="+mn-lt"/>
            </a:endParaRP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xmlns="" id="{DA40618A-E780-6B4C-9F22-53ADEAFB468E}"/>
              </a:ext>
            </a:extLst>
          </p:cNvPr>
          <p:cNvSpPr txBox="1">
            <a:spLocks/>
          </p:cNvSpPr>
          <p:nvPr/>
        </p:nvSpPr>
        <p:spPr>
          <a:xfrm>
            <a:off x="1343472" y="3717032"/>
            <a:ext cx="9793088" cy="576065"/>
          </a:xfrm>
          <a:prstGeom prst="rect">
            <a:avLst/>
          </a:prstGeom>
        </p:spPr>
        <p:txBody>
          <a:bodyPr vert="horz"/>
          <a:lstStyle>
            <a:lvl1pPr algn="ctr" defTabSz="4572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algn="l"/>
            <a:r>
              <a:rPr lang="en-GB" b="0" dirty="0">
                <a:solidFill>
                  <a:srgbClr val="B5892D"/>
                </a:solidFill>
                <a:latin typeface="+mn-lt"/>
              </a:rPr>
              <a:t>Enol Fernández - </a:t>
            </a:r>
            <a:r>
              <a:rPr lang="en-GB" b="0" dirty="0">
                <a:solidFill>
                  <a:srgbClr val="B5892D"/>
                </a:solidFill>
                <a:latin typeface="+mn-lt"/>
                <a:hlinkClick r:id="rId2"/>
              </a:rPr>
              <a:t>enol.fernandez@</a:t>
            </a:r>
            <a:r>
              <a:rPr lang="en-GB" b="0" dirty="0" smtClean="0">
                <a:solidFill>
                  <a:srgbClr val="B5892D"/>
                </a:solidFill>
                <a:latin typeface="+mn-lt"/>
                <a:hlinkClick r:id="rId2"/>
              </a:rPr>
              <a:t>egi.eu</a:t>
            </a:r>
            <a:endParaRPr lang="en-GB" b="0" dirty="0" smtClean="0">
              <a:solidFill>
                <a:srgbClr val="B5892D"/>
              </a:solidFill>
              <a:latin typeface="+mn-lt"/>
            </a:endParaRPr>
          </a:p>
          <a:p>
            <a:pPr algn="l"/>
            <a:r>
              <a:rPr lang="en-GB" b="0" dirty="0" smtClean="0">
                <a:solidFill>
                  <a:srgbClr val="B5892D"/>
                </a:solidFill>
                <a:latin typeface="+mn-lt"/>
              </a:rPr>
              <a:t>Gergely Sipos </a:t>
            </a:r>
            <a:r>
              <a:rPr lang="mr-IN" b="0" dirty="0" smtClean="0">
                <a:solidFill>
                  <a:srgbClr val="B5892D"/>
                </a:solidFill>
                <a:latin typeface="+mn-lt"/>
              </a:rPr>
              <a:t>–</a:t>
            </a:r>
            <a:r>
              <a:rPr lang="en-GB" b="0" dirty="0" smtClean="0">
                <a:solidFill>
                  <a:srgbClr val="B5892D"/>
                </a:solidFill>
                <a:latin typeface="+mn-lt"/>
              </a:rPr>
              <a:t> </a:t>
            </a:r>
            <a:r>
              <a:rPr lang="en-GB" b="0" dirty="0" smtClean="0">
                <a:solidFill>
                  <a:srgbClr val="B5892D"/>
                </a:solidFill>
                <a:latin typeface="+mn-lt"/>
                <a:hlinkClick r:id="rId3"/>
              </a:rPr>
              <a:t>gergely.sipos@egi.eu</a:t>
            </a:r>
            <a:r>
              <a:rPr lang="en-GB" b="0" dirty="0" smtClean="0">
                <a:solidFill>
                  <a:srgbClr val="B5892D"/>
                </a:solidFill>
                <a:latin typeface="+mn-lt"/>
              </a:rPr>
              <a:t> </a:t>
            </a:r>
            <a:endParaRPr lang="en-GB" b="0" dirty="0">
              <a:solidFill>
                <a:srgbClr val="B5892D"/>
              </a:solidFill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A7AD28B-C595-4505-A53C-4A8CA5E69B72}"/>
              </a:ext>
            </a:extLst>
          </p:cNvPr>
          <p:cNvSpPr txBox="1"/>
          <p:nvPr/>
        </p:nvSpPr>
        <p:spPr>
          <a:xfrm>
            <a:off x="4055096" y="4941168"/>
            <a:ext cx="81369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1600" b="1" dirty="0">
                <a:solidFill>
                  <a:srgbClr val="1C3046"/>
                </a:solidFill>
              </a:rPr>
              <a:t>Dissemination level</a:t>
            </a:r>
            <a:r>
              <a:rPr lang="en-GB" sz="1600" dirty="0">
                <a:solidFill>
                  <a:srgbClr val="1C3046"/>
                </a:solidFill>
              </a:rPr>
              <a:t>: Public</a:t>
            </a:r>
          </a:p>
        </p:txBody>
      </p:sp>
    </p:spTree>
    <p:extLst>
      <p:ext uri="{BB962C8B-B14F-4D97-AF65-F5344CB8AC3E}">
        <p14:creationId xmlns:p14="http://schemas.microsoft.com/office/powerpoint/2010/main" val="4640634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EGI serves researchers and innovators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18394" y="5733257"/>
            <a:ext cx="1406559" cy="646311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ESFRIs,</a:t>
            </a:r>
            <a:br>
              <a:rPr lang="en-GB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FET flagships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2423598" y="5733257"/>
            <a:ext cx="7704856" cy="0"/>
          </a:xfrm>
          <a:prstGeom prst="straightConnector1">
            <a:avLst/>
          </a:prstGeom>
          <a:ln w="19050">
            <a:solidFill>
              <a:srgbClr val="E46C0A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V="1">
            <a:off x="2423596" y="1268763"/>
            <a:ext cx="0" cy="4464497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490719" y="1052738"/>
            <a:ext cx="922003" cy="738644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pPr algn="ctr"/>
            <a:r>
              <a:rPr lang="en-GB" sz="1400" b="1" dirty="0">
                <a:solidFill>
                  <a:srgbClr val="E46C0A"/>
                </a:solidFill>
              </a:rPr>
              <a:t>Size of </a:t>
            </a:r>
            <a:br>
              <a:rPr lang="en-GB" sz="1400" b="1" dirty="0">
                <a:solidFill>
                  <a:srgbClr val="E46C0A"/>
                </a:solidFill>
              </a:rPr>
            </a:br>
            <a:r>
              <a:rPr lang="en-GB" sz="1400" b="1" dirty="0">
                <a:solidFill>
                  <a:srgbClr val="E46C0A"/>
                </a:solidFill>
              </a:rPr>
              <a:t>individual</a:t>
            </a:r>
            <a:br>
              <a:rPr lang="en-GB" sz="1400" b="1" dirty="0">
                <a:solidFill>
                  <a:srgbClr val="E46C0A"/>
                </a:solidFill>
              </a:rPr>
            </a:br>
            <a:r>
              <a:rPr lang="en-GB" sz="1400" b="1" dirty="0">
                <a:solidFill>
                  <a:srgbClr val="E46C0A"/>
                </a:solidFill>
              </a:rPr>
              <a:t>groups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48838" y="5733257"/>
            <a:ext cx="2895235" cy="646311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Multinational communities, </a:t>
            </a:r>
            <a:br>
              <a:rPr lang="en-GB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(e.g. H2020 projects)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07330" y="5762873"/>
            <a:ext cx="2110791" cy="369312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‘Long tail of science’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46306" y="5733257"/>
            <a:ext cx="1021903" cy="646311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Industry,</a:t>
            </a:r>
            <a:br>
              <a:rPr lang="en-GB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SMEs</a:t>
            </a:r>
          </a:p>
        </p:txBody>
      </p:sp>
      <p:sp>
        <p:nvSpPr>
          <p:cNvPr id="14" name="Arc 13"/>
          <p:cNvSpPr/>
          <p:nvPr/>
        </p:nvSpPr>
        <p:spPr>
          <a:xfrm rot="10800000">
            <a:off x="2711626" y="-2547663"/>
            <a:ext cx="14761640" cy="8136904"/>
          </a:xfrm>
          <a:prstGeom prst="arc">
            <a:avLst>
              <a:gd name="adj1" fmla="val 16200000"/>
              <a:gd name="adj2" fmla="val 60107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91418" tIns="45710" rIns="91418" bIns="45710"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567609" y="1124744"/>
            <a:ext cx="977983" cy="4185741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r>
              <a:rPr lang="en-GB" sz="1400" dirty="0"/>
              <a:t>WLCG</a:t>
            </a:r>
          </a:p>
          <a:p>
            <a:r>
              <a:rPr lang="en-US" sz="1400" dirty="0"/>
              <a:t>VIRGO</a:t>
            </a:r>
          </a:p>
          <a:p>
            <a:r>
              <a:rPr lang="en-US" sz="1400" dirty="0"/>
              <a:t>LIGO</a:t>
            </a:r>
          </a:p>
          <a:p>
            <a:r>
              <a:rPr lang="en-US" sz="1400" dirty="0"/>
              <a:t>INSTRUCT</a:t>
            </a:r>
          </a:p>
          <a:p>
            <a:r>
              <a:rPr lang="en-US" sz="1400" dirty="0"/>
              <a:t>ELI</a:t>
            </a:r>
          </a:p>
          <a:p>
            <a:r>
              <a:rPr lang="en-GB" sz="1400" dirty="0"/>
              <a:t>CTA</a:t>
            </a:r>
          </a:p>
          <a:p>
            <a:r>
              <a:rPr lang="en-GB" sz="1400" dirty="0"/>
              <a:t>ELIXIR</a:t>
            </a:r>
          </a:p>
          <a:p>
            <a:r>
              <a:rPr lang="en-US" sz="1400" dirty="0"/>
              <a:t>EPOS</a:t>
            </a:r>
            <a:endParaRPr lang="en-GB" sz="1400" dirty="0"/>
          </a:p>
          <a:p>
            <a:r>
              <a:rPr lang="en-US" sz="1400" dirty="0"/>
              <a:t>BBMRI</a:t>
            </a:r>
          </a:p>
          <a:p>
            <a:r>
              <a:rPr lang="en-US" sz="1400" dirty="0"/>
              <a:t>CLARIN</a:t>
            </a:r>
          </a:p>
          <a:p>
            <a:r>
              <a:rPr lang="en-US" sz="1400" dirty="0"/>
              <a:t>EISCAT_3D</a:t>
            </a:r>
          </a:p>
          <a:p>
            <a:r>
              <a:rPr lang="en-US" sz="1400" dirty="0"/>
              <a:t>DARIAH</a:t>
            </a:r>
          </a:p>
          <a:p>
            <a:r>
              <a:rPr lang="en-US" sz="1400" dirty="0"/>
              <a:t>LOFAR</a:t>
            </a:r>
          </a:p>
          <a:p>
            <a:r>
              <a:rPr lang="en-GB" sz="1400" dirty="0" err="1"/>
              <a:t>LifeWatch</a:t>
            </a:r>
            <a:endParaRPr lang="en-GB" sz="1400" dirty="0"/>
          </a:p>
          <a:p>
            <a:r>
              <a:rPr lang="en-GB" sz="1400" dirty="0"/>
              <a:t>ICOS</a:t>
            </a:r>
          </a:p>
          <a:p>
            <a:r>
              <a:rPr lang="en-US" sz="1400" dirty="0"/>
              <a:t>EMSO</a:t>
            </a:r>
          </a:p>
          <a:p>
            <a:r>
              <a:rPr lang="en-US" sz="1400" dirty="0"/>
              <a:t>CORBEL</a:t>
            </a:r>
          </a:p>
          <a:p>
            <a:r>
              <a:rPr lang="en-US" sz="1400" dirty="0" err="1"/>
              <a:t>ENVRIplus</a:t>
            </a:r>
            <a:endParaRPr lang="en-US" sz="1400" dirty="0"/>
          </a:p>
          <a:p>
            <a:r>
              <a:rPr lang="is-IS" sz="1400" dirty="0"/>
              <a:t>…</a:t>
            </a:r>
            <a:endParaRPr lang="en-GB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4439817" y="1968404"/>
            <a:ext cx="1865210" cy="2893079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r>
              <a:rPr lang="en-GB" sz="1400" dirty="0"/>
              <a:t>VRE projects</a:t>
            </a:r>
          </a:p>
          <a:p>
            <a:r>
              <a:rPr lang="en-GB" sz="1400" dirty="0" err="1"/>
              <a:t>OpenDreamKit</a:t>
            </a:r>
            <a:endParaRPr lang="en-GB" sz="1400" dirty="0"/>
          </a:p>
          <a:p>
            <a:r>
              <a:rPr lang="en-GB" sz="1400" dirty="0" err="1"/>
              <a:t>WeNMR</a:t>
            </a:r>
            <a:endParaRPr lang="en-GB" sz="1400" dirty="0"/>
          </a:p>
          <a:p>
            <a:r>
              <a:rPr lang="en-GB" sz="1400" dirty="0"/>
              <a:t>DRIHM</a:t>
            </a:r>
          </a:p>
          <a:p>
            <a:r>
              <a:rPr lang="en-GB" sz="1400" dirty="0"/>
              <a:t>VERCE</a:t>
            </a:r>
          </a:p>
          <a:p>
            <a:r>
              <a:rPr lang="en-GB" sz="1400" dirty="0" err="1"/>
              <a:t>MuG</a:t>
            </a:r>
            <a:endParaRPr lang="en-GB" sz="1400" dirty="0"/>
          </a:p>
          <a:p>
            <a:r>
              <a:rPr lang="en-GB" sz="1400" dirty="0" err="1"/>
              <a:t>AgINFRA</a:t>
            </a:r>
            <a:endParaRPr lang="en-GB" sz="1400" dirty="0"/>
          </a:p>
          <a:p>
            <a:r>
              <a:rPr lang="en-GB" sz="1400" dirty="0"/>
              <a:t>CMMST</a:t>
            </a:r>
          </a:p>
          <a:p>
            <a:r>
              <a:rPr lang="en-US" sz="1400" dirty="0"/>
              <a:t>LSGC</a:t>
            </a:r>
            <a:endParaRPr lang="en-GB" sz="1400" dirty="0"/>
          </a:p>
          <a:p>
            <a:r>
              <a:rPr lang="en-GB" sz="1400" dirty="0" err="1"/>
              <a:t>SuperSites</a:t>
            </a:r>
            <a:r>
              <a:rPr lang="en-GB" sz="1400" dirty="0"/>
              <a:t> Exploitation</a:t>
            </a:r>
          </a:p>
          <a:p>
            <a:r>
              <a:rPr lang="en-GB" sz="1400" dirty="0"/>
              <a:t>Environmental sci.</a:t>
            </a:r>
          </a:p>
          <a:p>
            <a:r>
              <a:rPr lang="en-US" sz="1400" dirty="0" err="1"/>
              <a:t>neuGRID</a:t>
            </a:r>
            <a:endParaRPr lang="en-US" sz="1400" dirty="0"/>
          </a:p>
          <a:p>
            <a:r>
              <a:rPr lang="is-IS" sz="1400" dirty="0"/>
              <a:t>…</a:t>
            </a:r>
            <a:endParaRPr lang="en-GB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8408312" y="2409290"/>
            <a:ext cx="2295905" cy="3323967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r>
              <a:rPr lang="en-GB" sz="1400" dirty="0" err="1"/>
              <a:t>PeachNote</a:t>
            </a:r>
            <a:endParaRPr lang="en-GB" sz="1400" dirty="0"/>
          </a:p>
          <a:p>
            <a:r>
              <a:rPr lang="en-GB" sz="1400" dirty="0"/>
              <a:t>CEBA Galaxy </a:t>
            </a:r>
            <a:r>
              <a:rPr lang="en-GB" sz="1400" dirty="0" err="1"/>
              <a:t>eLab</a:t>
            </a:r>
            <a:endParaRPr lang="en-GB" sz="1400" dirty="0"/>
          </a:p>
          <a:p>
            <a:r>
              <a:rPr lang="en-GB" sz="1400" dirty="0"/>
              <a:t>Semiconductor design</a:t>
            </a:r>
          </a:p>
          <a:p>
            <a:r>
              <a:rPr lang="en-GB" sz="1400" dirty="0"/>
              <a:t>Main-belt comets</a:t>
            </a:r>
          </a:p>
          <a:p>
            <a:r>
              <a:rPr lang="en-GB" sz="1400" dirty="0"/>
              <a:t>Quantum </a:t>
            </a:r>
            <a:r>
              <a:rPr lang="en-GB" sz="1400" dirty="0" err="1"/>
              <a:t>pysics</a:t>
            </a:r>
            <a:r>
              <a:rPr lang="en-GB" sz="1400" dirty="0"/>
              <a:t> studies</a:t>
            </a:r>
          </a:p>
          <a:p>
            <a:r>
              <a:rPr lang="en-GB" sz="1400" dirty="0"/>
              <a:t>Virtual imaging (LS)</a:t>
            </a:r>
          </a:p>
          <a:p>
            <a:r>
              <a:rPr lang="en-GB" sz="1400" dirty="0"/>
              <a:t>Bovine tuberculosis spread</a:t>
            </a:r>
          </a:p>
          <a:p>
            <a:r>
              <a:rPr lang="en-GB" sz="1400" dirty="0"/>
              <a:t>Convergent </a:t>
            </a:r>
            <a:r>
              <a:rPr lang="en-GB" sz="1400" dirty="0" err="1"/>
              <a:t>evol</a:t>
            </a:r>
            <a:r>
              <a:rPr lang="en-GB" sz="1400" dirty="0"/>
              <a:t>. in genomes</a:t>
            </a:r>
          </a:p>
          <a:p>
            <a:r>
              <a:rPr lang="en-US" sz="1400" dirty="0"/>
              <a:t>Geography evolution</a:t>
            </a:r>
          </a:p>
          <a:p>
            <a:r>
              <a:rPr lang="en-US" sz="1400" dirty="0"/>
              <a:t>Seafloor seismic waves</a:t>
            </a:r>
          </a:p>
          <a:p>
            <a:r>
              <a:rPr lang="en-GB" sz="1400" dirty="0"/>
              <a:t>3D liver maps with MRI</a:t>
            </a:r>
          </a:p>
          <a:p>
            <a:r>
              <a:rPr lang="en-US" sz="1400" dirty="0"/>
              <a:t>Metabolic rate modelling</a:t>
            </a:r>
          </a:p>
          <a:p>
            <a:r>
              <a:rPr lang="en-US" sz="1400" dirty="0"/>
              <a:t>Genome alignment</a:t>
            </a:r>
          </a:p>
          <a:p>
            <a:r>
              <a:rPr lang="en-GB" sz="1400" dirty="0"/>
              <a:t>Tapeworms infection on fish</a:t>
            </a:r>
          </a:p>
          <a:p>
            <a:r>
              <a:rPr lang="en-GB" sz="1400" dirty="0"/>
              <a:t>…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16080" y="2950933"/>
            <a:ext cx="945022" cy="2462192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r>
              <a:rPr lang="en-US" sz="1400" dirty="0" err="1"/>
              <a:t>Agroknow</a:t>
            </a:r>
            <a:endParaRPr lang="en-US" sz="1400" dirty="0"/>
          </a:p>
          <a:p>
            <a:r>
              <a:rPr lang="en-US" sz="1400" dirty="0" err="1"/>
              <a:t>CloudEO</a:t>
            </a:r>
            <a:endParaRPr lang="en-US" sz="1400" dirty="0"/>
          </a:p>
          <a:p>
            <a:r>
              <a:rPr lang="en-US" sz="1400" dirty="0" err="1"/>
              <a:t>CloudSME</a:t>
            </a:r>
            <a:endParaRPr lang="en-US" sz="1400" dirty="0"/>
          </a:p>
          <a:p>
            <a:r>
              <a:rPr lang="en-US" sz="1400" dirty="0" err="1"/>
              <a:t>Ecohydros</a:t>
            </a:r>
            <a:endParaRPr lang="en-US" sz="1400" dirty="0"/>
          </a:p>
          <a:p>
            <a:r>
              <a:rPr lang="en-US" sz="1400" dirty="0" err="1"/>
              <a:t>gnubila</a:t>
            </a:r>
            <a:endParaRPr lang="en-US" sz="1400" dirty="0"/>
          </a:p>
          <a:p>
            <a:r>
              <a:rPr lang="en-US" sz="1400" dirty="0" err="1"/>
              <a:t>Sinergise</a:t>
            </a:r>
            <a:endParaRPr lang="en-US" sz="1400" dirty="0"/>
          </a:p>
          <a:p>
            <a:r>
              <a:rPr lang="en-US" sz="1400" dirty="0" err="1"/>
              <a:t>SixSq</a:t>
            </a:r>
            <a:endParaRPr lang="en-US" sz="1400" dirty="0"/>
          </a:p>
          <a:p>
            <a:r>
              <a:rPr lang="en-US" sz="1400" dirty="0"/>
              <a:t>TEISS</a:t>
            </a:r>
          </a:p>
          <a:p>
            <a:r>
              <a:rPr lang="en-US" sz="1400" dirty="0" err="1"/>
              <a:t>Terradue</a:t>
            </a:r>
            <a:endParaRPr lang="en-US" sz="1400" dirty="0"/>
          </a:p>
          <a:p>
            <a:r>
              <a:rPr lang="en-US" sz="1400" dirty="0" err="1"/>
              <a:t>Ubercloud</a:t>
            </a:r>
            <a:endParaRPr lang="en-US" sz="1400" dirty="0"/>
          </a:p>
          <a:p>
            <a:r>
              <a:rPr lang="is-IS" sz="1400" dirty="0"/>
              <a:t>…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987704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 2019-03-25 at 14.29.3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771" y="0"/>
            <a:ext cx="7213885" cy="685800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xmlns="" id="{9F64A3B8-EE16-4848-9E8E-759985E9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649" y="1340768"/>
            <a:ext cx="4243175" cy="537716"/>
          </a:xfrm>
        </p:spPr>
        <p:txBody>
          <a:bodyPr>
            <a:noAutofit/>
          </a:bodyPr>
          <a:lstStyle/>
          <a:p>
            <a:r>
              <a:rPr lang="en-GB" sz="2800" dirty="0"/>
              <a:t>The EGI Service Catalogue:</a:t>
            </a:r>
            <a:br>
              <a:rPr lang="en-GB" sz="2800" dirty="0"/>
            </a:br>
            <a:r>
              <a:rPr lang="en-US" sz="2800" dirty="0">
                <a:hlinkClick r:id="rId4"/>
              </a:rPr>
              <a:t>www.egi.eu/services</a:t>
            </a:r>
            <a:r>
              <a:rPr lang="en-US" sz="2800" dirty="0"/>
              <a:t> </a:t>
            </a:r>
            <a:br>
              <a:rPr lang="en-US" sz="2800" dirty="0"/>
            </a:br>
            <a:endParaRPr lang="en-GB" sz="2800" dirty="0"/>
          </a:p>
        </p:txBody>
      </p:sp>
      <p:sp>
        <p:nvSpPr>
          <p:cNvPr id="7" name="Left-Right Arrow 6">
            <a:extLst>
              <a:ext uri="{FF2B5EF4-FFF2-40B4-BE49-F238E27FC236}">
                <a16:creationId xmlns:a16="http://schemas.microsoft.com/office/drawing/2014/main" xmlns="" id="{5E182A23-A1D6-D64F-A9F2-DA888F4E7879}"/>
              </a:ext>
            </a:extLst>
          </p:cNvPr>
          <p:cNvSpPr/>
          <p:nvPr/>
        </p:nvSpPr>
        <p:spPr>
          <a:xfrm rot="4976847">
            <a:off x="4994372" y="5146684"/>
            <a:ext cx="1440160" cy="504056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3D327CB-56EB-7B4D-913A-035B836221B9}"/>
              </a:ext>
            </a:extLst>
          </p:cNvPr>
          <p:cNvSpPr txBox="1"/>
          <p:nvPr/>
        </p:nvSpPr>
        <p:spPr>
          <a:xfrm>
            <a:off x="5803096" y="6125234"/>
            <a:ext cx="3245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Used by Notebooks</a:t>
            </a:r>
          </a:p>
        </p:txBody>
      </p:sp>
      <p:sp>
        <p:nvSpPr>
          <p:cNvPr id="9" name="Left-Right Arrow 8">
            <a:extLst>
              <a:ext uri="{FF2B5EF4-FFF2-40B4-BE49-F238E27FC236}">
                <a16:creationId xmlns:a16="http://schemas.microsoft.com/office/drawing/2014/main" xmlns="" id="{FDE9172C-DBDA-EE4A-88CD-1854170408E0}"/>
              </a:ext>
            </a:extLst>
          </p:cNvPr>
          <p:cNvSpPr/>
          <p:nvPr/>
        </p:nvSpPr>
        <p:spPr>
          <a:xfrm rot="17311214">
            <a:off x="5435434" y="3285886"/>
            <a:ext cx="5680495" cy="504056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4583832" y="5949280"/>
            <a:ext cx="3816424" cy="1080120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Left-Right Arrow 9">
            <a:extLst>
              <a:ext uri="{FF2B5EF4-FFF2-40B4-BE49-F238E27FC236}">
                <a16:creationId xmlns:a16="http://schemas.microsoft.com/office/drawing/2014/main" xmlns="" id="{5E182A23-A1D6-D64F-A9F2-DA888F4E7879}"/>
              </a:ext>
            </a:extLst>
          </p:cNvPr>
          <p:cNvSpPr/>
          <p:nvPr/>
        </p:nvSpPr>
        <p:spPr>
          <a:xfrm rot="5181087">
            <a:off x="3719736" y="3284984"/>
            <a:ext cx="5256584" cy="504056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4801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DC6DEA4A-0EF0-4842-8EA2-89223492EF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293223"/>
            <a:ext cx="6173466" cy="4794991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Multi-cloud Infrastructure as a Service </a:t>
            </a:r>
          </a:p>
          <a:p>
            <a:r>
              <a:rPr lang="en-GB" dirty="0"/>
              <a:t>Single Sign-On via Check-in</a:t>
            </a:r>
          </a:p>
          <a:p>
            <a:r>
              <a:rPr lang="en-GB" dirty="0"/>
              <a:t>Harmonised access to participating cloud sites </a:t>
            </a:r>
          </a:p>
          <a:p>
            <a:r>
              <a:rPr lang="en-GB" dirty="0"/>
              <a:t>Technology agnostic, supports OpenStack, </a:t>
            </a:r>
            <a:r>
              <a:rPr lang="en-GB" dirty="0" err="1"/>
              <a:t>OpenNebula</a:t>
            </a:r>
            <a:r>
              <a:rPr lang="en-GB" dirty="0"/>
              <a:t> and </a:t>
            </a:r>
            <a:r>
              <a:rPr lang="en-GB" dirty="0" err="1"/>
              <a:t>Synnefo</a:t>
            </a:r>
            <a:endParaRPr lang="en-GB" dirty="0"/>
          </a:p>
          <a:p>
            <a:endParaRPr lang="en-GB" dirty="0"/>
          </a:p>
          <a:p>
            <a:r>
              <a:rPr lang="en-GB" dirty="0"/>
              <a:t>Key features</a:t>
            </a:r>
          </a:p>
          <a:p>
            <a:pPr lvl="1"/>
            <a:r>
              <a:rPr lang="en-GB" dirty="0"/>
              <a:t>Virtual Appliance catalogue</a:t>
            </a:r>
          </a:p>
          <a:p>
            <a:pPr lvl="1"/>
            <a:r>
              <a:rPr lang="en-GB" dirty="0"/>
              <a:t>Unified GUI user dashboard</a:t>
            </a:r>
          </a:p>
          <a:p>
            <a:pPr lvl="1"/>
            <a:r>
              <a:rPr lang="en-GB" dirty="0"/>
              <a:t>Centralised accounting</a:t>
            </a:r>
          </a:p>
          <a:p>
            <a:pPr lvl="1"/>
            <a:r>
              <a:rPr lang="en-GB" dirty="0"/>
              <a:t>Resource discovery</a:t>
            </a:r>
          </a:p>
          <a:p>
            <a:pPr lvl="1"/>
            <a:r>
              <a:rPr lang="en-GB" dirty="0"/>
              <a:t>Service Level Agreement monitoring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4143DA5-A8A9-D348-B908-CDC65EC26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485D04C3-5F2D-1D4E-BB8A-D9D5C6BF4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EGI Cloud</a:t>
            </a:r>
          </a:p>
        </p:txBody>
      </p:sp>
      <p:sp>
        <p:nvSpPr>
          <p:cNvPr id="8" name="Cloud">
            <a:extLst>
              <a:ext uri="{FF2B5EF4-FFF2-40B4-BE49-F238E27FC236}">
                <a16:creationId xmlns:a16="http://schemas.microsoft.com/office/drawing/2014/main" xmlns="" id="{4AF2F7A8-C88B-1B48-BE8D-16853EFD6FC8}"/>
              </a:ext>
            </a:extLst>
          </p:cNvPr>
          <p:cNvSpPr>
            <a:spLocks noChangeAspect="1" noEditPoints="1" noChangeArrowheads="1"/>
          </p:cNvSpPr>
          <p:nvPr/>
        </p:nvSpPr>
        <p:spPr bwMode="auto">
          <a:xfrm>
            <a:off x="7551757" y="1484784"/>
            <a:ext cx="1561224" cy="929518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Cloud">
            <a:extLst>
              <a:ext uri="{FF2B5EF4-FFF2-40B4-BE49-F238E27FC236}">
                <a16:creationId xmlns:a16="http://schemas.microsoft.com/office/drawing/2014/main" xmlns="" id="{FD23FD87-190E-9A46-BA97-4F0F38C6B64C}"/>
              </a:ext>
            </a:extLst>
          </p:cNvPr>
          <p:cNvSpPr>
            <a:spLocks noChangeAspect="1" noEditPoints="1" noChangeArrowheads="1"/>
          </p:cNvSpPr>
          <p:nvPr/>
        </p:nvSpPr>
        <p:spPr bwMode="auto">
          <a:xfrm>
            <a:off x="6959634" y="3361011"/>
            <a:ext cx="1152128" cy="685951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Cloud">
            <a:extLst>
              <a:ext uri="{FF2B5EF4-FFF2-40B4-BE49-F238E27FC236}">
                <a16:creationId xmlns:a16="http://schemas.microsoft.com/office/drawing/2014/main" xmlns="" id="{70CD77FE-9163-0444-99A3-8CA10AE0D332}"/>
              </a:ext>
            </a:extLst>
          </p:cNvPr>
          <p:cNvSpPr>
            <a:spLocks noChangeAspect="1" noEditPoints="1" noChangeArrowheads="1"/>
          </p:cNvSpPr>
          <p:nvPr/>
        </p:nvSpPr>
        <p:spPr bwMode="auto">
          <a:xfrm>
            <a:off x="8715421" y="2946271"/>
            <a:ext cx="1368152" cy="814567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Cloud">
            <a:extLst>
              <a:ext uri="{FF2B5EF4-FFF2-40B4-BE49-F238E27FC236}">
                <a16:creationId xmlns:a16="http://schemas.microsoft.com/office/drawing/2014/main" xmlns="" id="{6B2B4664-BF43-F64E-9488-F2ECC728F4AD}"/>
              </a:ext>
            </a:extLst>
          </p:cNvPr>
          <p:cNvSpPr>
            <a:spLocks noChangeAspect="1" noEditPoints="1" noChangeArrowheads="1"/>
          </p:cNvSpPr>
          <p:nvPr/>
        </p:nvSpPr>
        <p:spPr bwMode="auto">
          <a:xfrm>
            <a:off x="9840416" y="1634916"/>
            <a:ext cx="1152128" cy="685951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Cloud">
            <a:extLst>
              <a:ext uri="{FF2B5EF4-FFF2-40B4-BE49-F238E27FC236}">
                <a16:creationId xmlns:a16="http://schemas.microsoft.com/office/drawing/2014/main" xmlns="" id="{B63D9B98-AFC5-EB4C-BFB4-66BC1013B5F7}"/>
              </a:ext>
            </a:extLst>
          </p:cNvPr>
          <p:cNvSpPr>
            <a:spLocks noChangeAspect="1" noEditPoints="1" noChangeArrowheads="1"/>
          </p:cNvSpPr>
          <p:nvPr/>
        </p:nvSpPr>
        <p:spPr bwMode="auto">
          <a:xfrm>
            <a:off x="9166229" y="4369865"/>
            <a:ext cx="1800200" cy="1071799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Cloud">
            <a:extLst>
              <a:ext uri="{FF2B5EF4-FFF2-40B4-BE49-F238E27FC236}">
                <a16:creationId xmlns:a16="http://schemas.microsoft.com/office/drawing/2014/main" xmlns="" id="{E5F0F129-86AB-604E-B897-92B60DE9930F}"/>
              </a:ext>
            </a:extLst>
          </p:cNvPr>
          <p:cNvSpPr>
            <a:spLocks noChangeAspect="1" noEditPoints="1" noChangeArrowheads="1"/>
          </p:cNvSpPr>
          <p:nvPr/>
        </p:nvSpPr>
        <p:spPr bwMode="auto">
          <a:xfrm>
            <a:off x="7355653" y="4771659"/>
            <a:ext cx="1359768" cy="809576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AC5A7E5E-F812-FE47-B303-8465ADB3DE17}"/>
              </a:ext>
            </a:extLst>
          </p:cNvPr>
          <p:cNvCxnSpPr>
            <a:stCxn id="8" idx="1"/>
            <a:endCxn id="9" idx="3"/>
          </p:cNvCxnSpPr>
          <p:nvPr/>
        </p:nvCxnSpPr>
        <p:spPr>
          <a:xfrm flipH="1">
            <a:off x="7535698" y="2413312"/>
            <a:ext cx="796671" cy="9869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B26C36CC-24E0-924F-B663-8356EF8B6790}"/>
              </a:ext>
            </a:extLst>
          </p:cNvPr>
          <p:cNvCxnSpPr>
            <a:stCxn id="8" idx="1"/>
            <a:endCxn id="13" idx="3"/>
          </p:cNvCxnSpPr>
          <p:nvPr/>
        </p:nvCxnSpPr>
        <p:spPr>
          <a:xfrm flipH="1">
            <a:off x="8035537" y="2413312"/>
            <a:ext cx="296832" cy="24046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2C6BB38F-3EA6-B14D-9733-C719BE3F1A44}"/>
              </a:ext>
            </a:extLst>
          </p:cNvPr>
          <p:cNvCxnSpPr>
            <a:stCxn id="10" idx="0"/>
            <a:endCxn id="9" idx="2"/>
          </p:cNvCxnSpPr>
          <p:nvPr/>
        </p:nvCxnSpPr>
        <p:spPr>
          <a:xfrm flipH="1">
            <a:off x="8110802" y="3353555"/>
            <a:ext cx="608863" cy="3504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1DCE165C-5DD5-BF49-B85B-08BCC7D53AFE}"/>
              </a:ext>
            </a:extLst>
          </p:cNvPr>
          <p:cNvCxnSpPr>
            <a:stCxn id="8" idx="2"/>
            <a:endCxn id="11" idx="0"/>
          </p:cNvCxnSpPr>
          <p:nvPr/>
        </p:nvCxnSpPr>
        <p:spPr>
          <a:xfrm>
            <a:off x="9111680" y="1949543"/>
            <a:ext cx="732310" cy="283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42A2F346-12D6-B34E-A8D1-BC6519F1FF10}"/>
              </a:ext>
            </a:extLst>
          </p:cNvPr>
          <p:cNvCxnSpPr>
            <a:stCxn id="10" idx="1"/>
            <a:endCxn id="12" idx="3"/>
          </p:cNvCxnSpPr>
          <p:nvPr/>
        </p:nvCxnSpPr>
        <p:spPr>
          <a:xfrm>
            <a:off x="9399497" y="3759971"/>
            <a:ext cx="666832" cy="6711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A0453797-8C94-1749-B8B8-281897AB99E9}"/>
              </a:ext>
            </a:extLst>
          </p:cNvPr>
          <p:cNvCxnSpPr>
            <a:stCxn id="11" idx="1"/>
            <a:endCxn id="12" idx="3"/>
          </p:cNvCxnSpPr>
          <p:nvPr/>
        </p:nvCxnSpPr>
        <p:spPr>
          <a:xfrm flipH="1">
            <a:off x="10066329" y="2320137"/>
            <a:ext cx="350151" cy="21110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D211AA09-C80B-8243-ACB8-6B403601034A}"/>
              </a:ext>
            </a:extLst>
          </p:cNvPr>
          <p:cNvGrpSpPr/>
          <p:nvPr/>
        </p:nvGrpSpPr>
        <p:grpSpPr>
          <a:xfrm>
            <a:off x="7360841" y="2385511"/>
            <a:ext cx="3610776" cy="2545562"/>
            <a:chOff x="641867" y="2291984"/>
            <a:chExt cx="3610776" cy="2865207"/>
          </a:xfrm>
        </p:grpSpPr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xmlns="" id="{26F5D470-72FF-C544-945D-40DDC67FCF9D}"/>
                </a:ext>
              </a:extLst>
            </p:cNvPr>
            <p:cNvSpPr/>
            <p:nvPr/>
          </p:nvSpPr>
          <p:spPr>
            <a:xfrm>
              <a:off x="641867" y="2291984"/>
              <a:ext cx="3610776" cy="2865207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endParaRPr lang="en-GB" dirty="0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xmlns="" id="{C765A4F1-B890-FA42-AFEF-C2088BD7AC8E}"/>
                </a:ext>
              </a:extLst>
            </p:cNvPr>
            <p:cNvGrpSpPr/>
            <p:nvPr/>
          </p:nvGrpSpPr>
          <p:grpSpPr>
            <a:xfrm>
              <a:off x="903678" y="2492896"/>
              <a:ext cx="3095469" cy="720000"/>
              <a:chOff x="868183" y="3042170"/>
              <a:chExt cx="3095469" cy="720000"/>
            </a:xfrm>
          </p:grpSpPr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xmlns="" id="{F87C1835-5E9B-AA49-AA08-8109E6C430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40016" y="3042170"/>
                <a:ext cx="523636" cy="720000"/>
              </a:xfrm>
              <a:prstGeom prst="rect">
                <a:avLst/>
              </a:prstGeom>
            </p:spPr>
          </p:pic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xmlns="" id="{C7F89FF1-74CB-C540-861E-EBFDFB6A9F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68183" y="3160477"/>
                <a:ext cx="720000" cy="540000"/>
              </a:xfrm>
              <a:prstGeom prst="rect">
                <a:avLst/>
              </a:prstGeom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xmlns="" id="{263C3CED-FAB7-264E-A40F-8476FA9D88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49942" y="3108877"/>
                <a:ext cx="720000" cy="643200"/>
              </a:xfrm>
              <a:prstGeom prst="rect">
                <a:avLst/>
              </a:prstGeom>
            </p:spPr>
          </p:pic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xmlns="" id="{E93AA61C-6F22-464E-8A43-F487DAC03A6F}"/>
                </a:ext>
              </a:extLst>
            </p:cNvPr>
            <p:cNvGrpSpPr/>
            <p:nvPr/>
          </p:nvGrpSpPr>
          <p:grpSpPr>
            <a:xfrm>
              <a:off x="1254245" y="3913972"/>
              <a:ext cx="2458798" cy="720000"/>
              <a:chOff x="1253091" y="4028015"/>
              <a:chExt cx="2458798" cy="720000"/>
            </a:xfrm>
          </p:grpSpPr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xmlns="" id="{1F0DE056-D7F9-1748-965A-2837226ECD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47273" y="4028015"/>
                <a:ext cx="664616" cy="720000"/>
              </a:xfrm>
              <a:prstGeom prst="rect">
                <a:avLst/>
              </a:prstGeom>
            </p:spPr>
          </p:pic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xmlns="" id="{1982C9CE-9479-7742-AE5C-A1BB7CFB6A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53091" y="4037615"/>
                <a:ext cx="720000" cy="700800"/>
              </a:xfrm>
              <a:prstGeom prst="rect">
                <a:avLst/>
              </a:prstGeom>
            </p:spPr>
          </p:pic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86CB855A-3DEC-5A46-8425-92BFED3AED69}"/>
                </a:ext>
              </a:extLst>
            </p:cNvPr>
            <p:cNvSpPr txBox="1"/>
            <p:nvPr/>
          </p:nvSpPr>
          <p:spPr>
            <a:xfrm>
              <a:off x="835676" y="3212976"/>
              <a:ext cx="85600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400" dirty="0"/>
                <a:t>Cloud </a:t>
              </a:r>
            </a:p>
            <a:p>
              <a:pPr algn="ctr"/>
              <a:r>
                <a:rPr lang="en-GB" sz="1400" dirty="0"/>
                <a:t>Compute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725B9203-CF42-484C-8BCC-3EAA62C4EC4D}"/>
                </a:ext>
              </a:extLst>
            </p:cNvPr>
            <p:cNvSpPr txBox="1"/>
            <p:nvPr/>
          </p:nvSpPr>
          <p:spPr>
            <a:xfrm>
              <a:off x="1835696" y="3212976"/>
              <a:ext cx="136383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/>
                <a:t>Cloud Container</a:t>
              </a:r>
            </a:p>
            <a:p>
              <a:pPr algn="ctr"/>
              <a:r>
                <a:rPr lang="en-GB" sz="1400" dirty="0"/>
                <a:t> Compute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9C268FCD-9417-9445-80F8-9F7FF6B0F8A1}"/>
                </a:ext>
              </a:extLst>
            </p:cNvPr>
            <p:cNvSpPr txBox="1"/>
            <p:nvPr/>
          </p:nvSpPr>
          <p:spPr>
            <a:xfrm>
              <a:off x="3347864" y="3212976"/>
              <a:ext cx="7789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400" dirty="0"/>
                <a:t>Online</a:t>
              </a:r>
            </a:p>
            <a:p>
              <a:r>
                <a:rPr lang="en-GB" sz="1400" dirty="0"/>
                <a:t> Storage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A21AECC1-7477-5148-9EB5-FC836216B884}"/>
                </a:ext>
              </a:extLst>
            </p:cNvPr>
            <p:cNvSpPr txBox="1"/>
            <p:nvPr/>
          </p:nvSpPr>
          <p:spPr>
            <a:xfrm>
              <a:off x="745178" y="4601204"/>
              <a:ext cx="1819428" cy="3464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/>
                <a:t>High level applications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5C64EDB6-00FC-0C4B-A460-EEFB85AC44CC}"/>
                </a:ext>
              </a:extLst>
            </p:cNvPr>
            <p:cNvSpPr txBox="1"/>
            <p:nvPr/>
          </p:nvSpPr>
          <p:spPr>
            <a:xfrm>
              <a:off x="2765535" y="4561964"/>
              <a:ext cx="123040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400" dirty="0"/>
                <a:t>Training</a:t>
              </a:r>
            </a:p>
            <a:p>
              <a:pPr algn="ctr"/>
              <a:r>
                <a:rPr lang="en-GB" sz="1400" dirty="0"/>
                <a:t> Infrastructure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26787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 err="1"/>
              <a:t>Jupyter</a:t>
            </a:r>
            <a:r>
              <a:rPr lang="en-US" dirty="0"/>
              <a:t> as a Service in the EGI Cloud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EGI Notebooks</a:t>
            </a:r>
          </a:p>
        </p:txBody>
      </p:sp>
    </p:spTree>
    <p:extLst>
      <p:ext uri="{BB962C8B-B14F-4D97-AF65-F5344CB8AC3E}">
        <p14:creationId xmlns:p14="http://schemas.microsoft.com/office/powerpoint/2010/main" val="4757054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Non-profit, open-source, interactive platform for Data Science born out of the </a:t>
            </a:r>
            <a:r>
              <a:rPr lang="en-US" dirty="0">
                <a:hlinkClick r:id="rId2"/>
              </a:rPr>
              <a:t>iPython project</a:t>
            </a:r>
            <a:r>
              <a:rPr lang="en-US" dirty="0"/>
              <a:t> in 2014</a:t>
            </a:r>
          </a:p>
          <a:p>
            <a:r>
              <a:rPr lang="en-US" dirty="0"/>
              <a:t>Released under the </a:t>
            </a:r>
            <a:r>
              <a:rPr lang="en-US" dirty="0">
                <a:hlinkClick r:id="rId3"/>
              </a:rPr>
              <a:t>BSD license</a:t>
            </a:r>
            <a:endParaRPr lang="en-US" dirty="0"/>
          </a:p>
          <a:p>
            <a:r>
              <a:rPr lang="en-US" dirty="0"/>
              <a:t>Notebooks can be shared with others using email, Dropbox, GitHub</a:t>
            </a:r>
          </a:p>
          <a:p>
            <a:r>
              <a:rPr lang="en-US" dirty="0"/>
              <a:t>Interactive </a:t>
            </a:r>
            <a:r>
              <a:rPr lang="en-US" dirty="0">
                <a:hlinkClick r:id="rId4"/>
              </a:rPr>
              <a:t>widgets</a:t>
            </a:r>
            <a:endParaRPr lang="el-GR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FF703B29-BA67-FB48-A485-9FAE4F3B0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The </a:t>
            </a:r>
            <a:r>
              <a:rPr lang="en-GB" dirty="0" err="1"/>
              <a:t>Jupyter</a:t>
            </a:r>
            <a:r>
              <a:rPr lang="en-GB" dirty="0"/>
              <a:t> Notebook in a nutshell</a:t>
            </a:r>
            <a:br>
              <a:rPr lang="en-GB" dirty="0"/>
            </a:br>
            <a:endParaRPr lang="en-GB" dirty="0"/>
          </a:p>
        </p:txBody>
      </p:sp>
      <p:pic>
        <p:nvPicPr>
          <p:cNvPr id="7" name="Picture 6" descr="Data Carpentry – Making data science more efficient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7688" y="5673154"/>
            <a:ext cx="2106118" cy="637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4" descr="http://swcarpentry.github.io/python-novice-inflammation/img/software-carpentry-banner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3392" y="5729393"/>
            <a:ext cx="2399005" cy="488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03912" y="720080"/>
            <a:ext cx="6671562" cy="472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8632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Some key features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2279576" y="1124571"/>
            <a:ext cx="273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Language of choice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2279576" y="1442309"/>
            <a:ext cx="95770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The Notebook has support for over </a:t>
            </a:r>
            <a:r>
              <a:rPr lang="en-GB" sz="2800" b="1" dirty="0"/>
              <a:t>40</a:t>
            </a:r>
            <a:r>
              <a:rPr lang="en-GB" sz="2400" dirty="0"/>
              <a:t> programming languages, including Python, R, Julia and Scala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2279576" y="2550304"/>
            <a:ext cx="273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Share notebooks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2279576" y="2862974"/>
            <a:ext cx="95770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Notebooks can be shared with others using email, Dropbox, GitHub and the </a:t>
            </a:r>
            <a:r>
              <a:rPr lang="en-GB" sz="2400" dirty="0" err="1">
                <a:hlinkClick r:id="rId2"/>
              </a:rPr>
              <a:t>Jupyter</a:t>
            </a:r>
            <a:r>
              <a:rPr lang="en-GB" sz="2400" dirty="0">
                <a:hlinkClick r:id="rId2"/>
              </a:rPr>
              <a:t> Notebook Viewer</a:t>
            </a:r>
            <a:endParaRPr lang="en-GB" sz="2400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2279576" y="3914308"/>
            <a:ext cx="273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Interactive output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2279576" y="4222084"/>
            <a:ext cx="95770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Your code can produce interactive output: HTML, images, videos, </a:t>
            </a:r>
            <a:r>
              <a:rPr lang="en-GB" sz="2400" dirty="0" err="1"/>
              <a:t>LaTeX</a:t>
            </a:r>
            <a:r>
              <a:rPr lang="en-GB" sz="2400" dirty="0"/>
              <a:t>, and custom MIME types</a:t>
            </a:r>
          </a:p>
        </p:txBody>
      </p:sp>
      <p:pic>
        <p:nvPicPr>
          <p:cNvPr id="15" name="Picture 25" descr="Related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794" y="5301208"/>
            <a:ext cx="1454774" cy="897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asellaDiTesto 15"/>
          <p:cNvSpPr txBox="1"/>
          <p:nvPr/>
        </p:nvSpPr>
        <p:spPr>
          <a:xfrm>
            <a:off x="2279576" y="5278312"/>
            <a:ext cx="273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Big data integration</a:t>
            </a:r>
          </a:p>
        </p:txBody>
      </p:sp>
      <p:sp>
        <p:nvSpPr>
          <p:cNvPr id="17" name="CasellaDiTesto 16"/>
          <p:cNvSpPr txBox="1"/>
          <p:nvPr/>
        </p:nvSpPr>
        <p:spPr>
          <a:xfrm>
            <a:off x="2279576" y="5653160"/>
            <a:ext cx="9577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Leverage big data tools, such as Apache Spark for Python, R and Scala.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AFE13581-D67A-394E-917B-FFA3E10259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681" y="1124571"/>
            <a:ext cx="1215000" cy="1080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598188CA-62F1-4546-A2D0-9B85C11414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0181" y="2550304"/>
            <a:ext cx="1080000" cy="10800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9471C675-1998-6D42-9B32-CD28FD764C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0181" y="3914308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777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z="2800" dirty="0" err="1"/>
              <a:t>Jupyter</a:t>
            </a:r>
            <a:r>
              <a:rPr lang="en-US" sz="2800" dirty="0"/>
              <a:t> is single user by design</a:t>
            </a:r>
          </a:p>
          <a:p>
            <a:r>
              <a:rPr lang="en-US" sz="2800" dirty="0" err="1"/>
              <a:t>JupyterHub</a:t>
            </a:r>
            <a:r>
              <a:rPr lang="en-US" sz="2800" dirty="0"/>
              <a:t> is a multi-user version of notebook designed for companies, classrooms and research labs</a:t>
            </a:r>
          </a:p>
          <a:p>
            <a:pPr lvl="1"/>
            <a:r>
              <a:rPr lang="en-US" dirty="0"/>
              <a:t>Manages Authentication</a:t>
            </a:r>
          </a:p>
          <a:p>
            <a:pPr lvl="1"/>
            <a:r>
              <a:rPr lang="en-US" dirty="0"/>
              <a:t>Spawns single-users notebooks servers on-demand</a:t>
            </a:r>
          </a:p>
          <a:p>
            <a:pPr lvl="1"/>
            <a:r>
              <a:rPr lang="en-US" dirty="0"/>
              <a:t>Gives each user a complete </a:t>
            </a:r>
            <a:r>
              <a:rPr lang="en-US" dirty="0" err="1"/>
              <a:t>Jupyter</a:t>
            </a:r>
            <a:r>
              <a:rPr lang="en-US" dirty="0"/>
              <a:t> server</a:t>
            </a:r>
          </a:p>
          <a:p>
            <a:endParaRPr lang="en-US" sz="2800" dirty="0"/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xmlns="" id="{B68DA923-DA92-C441-859E-D657D34D0636}"/>
              </a:ext>
            </a:extLst>
          </p:cNvPr>
          <p:cNvPicPr>
            <a:picLocks noGrp="1" noChangeAspect="1"/>
          </p:cNvPicPr>
          <p:nvPr>
            <p:ph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844" y="1684338"/>
            <a:ext cx="4038600" cy="4013200"/>
          </a:xfrm>
          <a:prstGeom prst="rect">
            <a:avLst/>
          </a:prstGeom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703512" y="3645694"/>
            <a:ext cx="4896544" cy="259161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+mn-lt"/>
            </a:endParaRPr>
          </a:p>
        </p:txBody>
      </p:sp>
      <p:pic>
        <p:nvPicPr>
          <p:cNvPr id="9" name="Picture 6" descr="Image result for starhub 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5100" y="236257"/>
            <a:ext cx="2404040" cy="1056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2"/>
          <p:cNvSpPr>
            <a:spLocks noGrp="1"/>
          </p:cNvSpPr>
          <p:nvPr>
            <p:ph type="title"/>
          </p:nvPr>
        </p:nvSpPr>
        <p:spPr>
          <a:xfrm>
            <a:off x="3220977" y="188640"/>
            <a:ext cx="8640960" cy="537716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Jupyter</a:t>
            </a:r>
            <a:r>
              <a:rPr lang="en-US" u="sng" dirty="0" err="1"/>
              <a:t>Hub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41405595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z="2800" dirty="0" err="1"/>
              <a:t>JupyterHub</a:t>
            </a:r>
            <a:r>
              <a:rPr lang="en-US" sz="2800" dirty="0"/>
              <a:t> hosted in the EGI Cloud</a:t>
            </a:r>
            <a:endParaRPr lang="en-US" dirty="0"/>
          </a:p>
          <a:p>
            <a:pPr lvl="1"/>
            <a:r>
              <a:rPr lang="en-US" sz="2600" dirty="0"/>
              <a:t>Offers </a:t>
            </a:r>
            <a:r>
              <a:rPr lang="en-US" sz="2600" dirty="0" err="1"/>
              <a:t>Jupyter</a:t>
            </a:r>
            <a:r>
              <a:rPr lang="en-US" sz="2600" dirty="0"/>
              <a:t> notebooks ‘as Service’</a:t>
            </a:r>
          </a:p>
          <a:p>
            <a:pPr lvl="1"/>
            <a:r>
              <a:rPr lang="en-US" sz="2400" dirty="0"/>
              <a:t>One-click solution: login and start using</a:t>
            </a:r>
          </a:p>
          <a:p>
            <a:pPr lvl="1"/>
            <a:endParaRPr lang="en-US" sz="2400" dirty="0"/>
          </a:p>
          <a:p>
            <a:r>
              <a:rPr lang="en-US" sz="2800" dirty="0"/>
              <a:t>Extra EGI Features:</a:t>
            </a:r>
          </a:p>
          <a:p>
            <a:pPr lvl="1"/>
            <a:r>
              <a:rPr lang="en-GB" sz="2400" dirty="0"/>
              <a:t>Login with the EGI AAI Check-In service</a:t>
            </a:r>
          </a:p>
          <a:p>
            <a:pPr lvl="1"/>
            <a:r>
              <a:rPr lang="en-GB" sz="2400" dirty="0"/>
              <a:t>Persistent storage for notebooks</a:t>
            </a:r>
          </a:p>
          <a:p>
            <a:pPr lvl="1"/>
            <a:r>
              <a:rPr lang="en-GB" sz="2400" dirty="0"/>
              <a:t>Bring your own environments/kernels</a:t>
            </a:r>
          </a:p>
          <a:p>
            <a:pPr lvl="1"/>
            <a:r>
              <a:rPr lang="en-GB" sz="2400" dirty="0"/>
              <a:t>Use EGI computing and storage resources from your notebooks</a:t>
            </a:r>
          </a:p>
          <a:p>
            <a:endParaRPr lang="en-US" sz="2800" dirty="0"/>
          </a:p>
          <a:p>
            <a:endParaRPr lang="en-US" sz="2800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E8D0581F-69A4-7B49-BBBB-962247508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EGI Notebooks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88645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F7BDFC93-1B3D-DE48-96BD-CCE026A87EA0}"/>
              </a:ext>
            </a:extLst>
          </p:cNvPr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GB" sz="2800" dirty="0"/>
              <a:t>Catch-all instance</a:t>
            </a:r>
          </a:p>
          <a:p>
            <a:pPr lvl="1"/>
            <a:r>
              <a:rPr lang="en-GB" sz="2400" dirty="0"/>
              <a:t>Available via the Marketplace</a:t>
            </a:r>
          </a:p>
          <a:p>
            <a:pPr lvl="1"/>
            <a:r>
              <a:rPr lang="en-GB" sz="2400" dirty="0"/>
              <a:t>Limited resources: 1 CPU, 1GB RAM and 10GB of persistent storage</a:t>
            </a:r>
            <a:endParaRPr lang="en-GB" sz="2400" dirty="0">
              <a:solidFill>
                <a:schemeClr val="accent2"/>
              </a:solidFill>
            </a:endParaRPr>
          </a:p>
          <a:p>
            <a:pPr lvl="1"/>
            <a:r>
              <a:rPr lang="en-GB" sz="2400" dirty="0"/>
              <a:t>Sponsored access (free for the users)</a:t>
            </a:r>
          </a:p>
          <a:p>
            <a:pPr lvl="1"/>
            <a:r>
              <a:rPr lang="en-GB" sz="2400" dirty="0"/>
              <a:t>Kills notebooks after 1 hour of inactivity (Use the persistent folder </a:t>
            </a:r>
            <a:r>
              <a:rPr lang="en-GB" sz="2400" dirty="0">
                <a:sym typeface="Wingdings"/>
              </a:rPr>
              <a:t> </a:t>
            </a:r>
            <a:r>
              <a:rPr lang="en-GB" sz="2400" dirty="0"/>
              <a:t>Don’t loose your work!)</a:t>
            </a:r>
          </a:p>
          <a:p>
            <a:r>
              <a:rPr lang="en-GB" sz="2800" dirty="0"/>
              <a:t>VO/Community </a:t>
            </a:r>
            <a:r>
              <a:rPr lang="en-GB" sz="2800" dirty="0" smtClean="0"/>
              <a:t>deployments</a:t>
            </a:r>
            <a:endParaRPr lang="en-GB" sz="2800" dirty="0"/>
          </a:p>
          <a:p>
            <a:pPr lvl="1"/>
            <a:r>
              <a:rPr lang="en-GB" sz="2400" dirty="0"/>
              <a:t>Tailored to specific VO with custom computing/</a:t>
            </a:r>
            <a:r>
              <a:rPr lang="en-GB" sz="2400" dirty="0" smtClean="0"/>
              <a:t>storage, e.g.:</a:t>
            </a:r>
            <a:endParaRPr lang="en-GB" sz="2400" dirty="0"/>
          </a:p>
          <a:p>
            <a:pPr lvl="2"/>
            <a:r>
              <a:rPr lang="en-GB" sz="2000" dirty="0"/>
              <a:t>access to GPUs, fat nodes</a:t>
            </a:r>
          </a:p>
          <a:p>
            <a:pPr lvl="2"/>
            <a:r>
              <a:rPr lang="en-GB" sz="2000" dirty="0"/>
              <a:t>access to Spark, other </a:t>
            </a:r>
            <a:r>
              <a:rPr lang="en-GB" sz="2000" dirty="0" err="1"/>
              <a:t>BigData</a:t>
            </a:r>
            <a:r>
              <a:rPr lang="en-GB" sz="2000" dirty="0"/>
              <a:t>/ML environments</a:t>
            </a:r>
          </a:p>
          <a:p>
            <a:pPr lvl="2"/>
            <a:r>
              <a:rPr lang="en-GB" sz="2000" dirty="0"/>
              <a:t>auto-mount filesystems on notebooks</a:t>
            </a:r>
          </a:p>
          <a:p>
            <a:pPr lvl="2"/>
            <a:r>
              <a:rPr lang="en-GB" sz="2000" dirty="0"/>
              <a:t>…</a:t>
            </a:r>
          </a:p>
          <a:p>
            <a:pPr lvl="1"/>
            <a:r>
              <a:rPr lang="en-GB" sz="2200" dirty="0"/>
              <a:t>Community deployment for training</a:t>
            </a:r>
          </a:p>
          <a:p>
            <a:pPr lvl="2"/>
            <a:r>
              <a:rPr lang="en-GB" sz="2000" dirty="0">
                <a:solidFill>
                  <a:srgbClr val="B01813"/>
                </a:solidFill>
              </a:rPr>
              <a:t>1 CPU / 1GB RAM and 10GB storage / user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47762C2D-0D21-1448-A614-8A0000A1BF2D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en-GB" dirty="0"/>
              <a:t>Service modes</a:t>
            </a:r>
          </a:p>
        </p:txBody>
      </p:sp>
      <p:sp>
        <p:nvSpPr>
          <p:cNvPr id="7" name="Left Arrow 6">
            <a:extLst>
              <a:ext uri="{FF2B5EF4-FFF2-40B4-BE49-F238E27FC236}">
                <a16:creationId xmlns:a16="http://schemas.microsoft.com/office/drawing/2014/main" xmlns="" id="{58438DDB-AB81-DF47-95A6-D8B8054E3727}"/>
              </a:ext>
            </a:extLst>
          </p:cNvPr>
          <p:cNvSpPr/>
          <p:nvPr/>
        </p:nvSpPr>
        <p:spPr>
          <a:xfrm>
            <a:off x="5879976" y="5338266"/>
            <a:ext cx="2488194" cy="792088"/>
          </a:xfrm>
          <a:prstGeom prst="lef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To be used today</a:t>
            </a:r>
          </a:p>
        </p:txBody>
      </p:sp>
    </p:spTree>
    <p:extLst>
      <p:ext uri="{BB962C8B-B14F-4D97-AF65-F5344CB8AC3E}">
        <p14:creationId xmlns:p14="http://schemas.microsoft.com/office/powerpoint/2010/main" val="4929368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8">
            <a:extLst>
              <a:ext uri="{FF2B5EF4-FFF2-40B4-BE49-F238E27FC236}">
                <a16:creationId xmlns:a16="http://schemas.microsoft.com/office/drawing/2014/main" xmlns="" id="{0156DE90-E18D-304A-BBA4-341FDBB770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416" y="980728"/>
            <a:ext cx="4680520" cy="4025247"/>
          </a:xfrm>
          <a:prstGeom prst="rect">
            <a:avLst/>
          </a:prstGeom>
          <a:ln>
            <a:solidFill>
              <a:srgbClr val="51515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xmlns="" id="{6113BB39-D2A3-A74C-A732-8E649122563B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192012" y="908720"/>
            <a:ext cx="5664629" cy="4794992"/>
          </a:xfrm>
        </p:spPr>
        <p:txBody>
          <a:bodyPr/>
          <a:lstStyle/>
          <a:p>
            <a:r>
              <a:rPr lang="en-GB" dirty="0"/>
              <a:t>Completely integrated with EGI Check-in</a:t>
            </a:r>
          </a:p>
          <a:p>
            <a:pPr lvl="1"/>
            <a:r>
              <a:rPr lang="en-GB" sz="2400" dirty="0"/>
              <a:t>Login with </a:t>
            </a:r>
            <a:r>
              <a:rPr lang="en-GB" sz="2400" dirty="0" err="1"/>
              <a:t>eduGAIN</a:t>
            </a:r>
            <a:r>
              <a:rPr lang="en-GB" sz="2400" dirty="0"/>
              <a:t>, social (Google, Facebook, LinkedIn) or EGI SSO</a:t>
            </a:r>
          </a:p>
          <a:p>
            <a:pPr lvl="1"/>
            <a:endParaRPr lang="en-GB" sz="2400" dirty="0"/>
          </a:p>
          <a:p>
            <a:r>
              <a:rPr lang="en-GB" dirty="0"/>
              <a:t>Fine grained authorisation</a:t>
            </a:r>
          </a:p>
          <a:p>
            <a:pPr lvl="1"/>
            <a:r>
              <a:rPr lang="en-GB" sz="2400" dirty="0"/>
              <a:t>VO membership</a:t>
            </a:r>
          </a:p>
          <a:p>
            <a:pPr lvl="1"/>
            <a:r>
              <a:rPr lang="en-GB" sz="2400" dirty="0"/>
              <a:t>Role, group, …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5F02F4B2-CA34-254E-895D-BF7D2A70D700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en-GB" dirty="0"/>
              <a:t>Single Sign-ON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82324" y="4946392"/>
            <a:ext cx="1107431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Login </a:t>
            </a:r>
            <a:r>
              <a:rPr lang="en-US" sz="4000" b="1" dirty="0"/>
              <a:t>at </a:t>
            </a:r>
            <a:r>
              <a:rPr lang="en-US" sz="4000" b="1" dirty="0">
                <a:solidFill>
                  <a:schemeClr val="accent1"/>
                </a:solidFill>
                <a:hlinkClick r:id="rId3"/>
              </a:rPr>
              <a:t>https://training.notebooks.egi.eu</a:t>
            </a:r>
            <a:r>
              <a:rPr lang="en-US" sz="4000" b="1" dirty="0">
                <a:solidFill>
                  <a:schemeClr val="accent1"/>
                </a:solidFill>
              </a:rPr>
              <a:t> </a:t>
            </a:r>
            <a:endParaRPr lang="en-US" sz="4000" b="1" dirty="0" smtClean="0">
              <a:solidFill>
                <a:schemeClr val="accent1"/>
              </a:solidFill>
            </a:endParaRPr>
          </a:p>
          <a:p>
            <a:r>
              <a:rPr lang="en-US" sz="4000" b="1" dirty="0" smtClean="0">
                <a:solidFill>
                  <a:schemeClr val="accent1"/>
                </a:solidFill>
              </a:rPr>
              <a:t>Choose EGI SSO, Google, Facebook, ORCID for login</a:t>
            </a:r>
            <a:br>
              <a:rPr lang="en-US" sz="4000" b="1" dirty="0" smtClean="0">
                <a:solidFill>
                  <a:schemeClr val="accent1"/>
                </a:solidFill>
              </a:rPr>
            </a:br>
            <a:r>
              <a:rPr lang="en-US" sz="4000" b="1" dirty="0" smtClean="0">
                <a:solidFill>
                  <a:schemeClr val="accent1"/>
                </a:solidFill>
              </a:rPr>
              <a:t>(to setup EGI SSO account: </a:t>
            </a:r>
            <a:r>
              <a:rPr lang="en-US" sz="4000" b="1" dirty="0" smtClean="0">
                <a:solidFill>
                  <a:schemeClr val="accent1"/>
                </a:solidFill>
                <a:hlinkClick r:id="rId4"/>
              </a:rPr>
              <a:t>https://egi.eu/sso</a:t>
            </a:r>
            <a:r>
              <a:rPr lang="en-US" sz="4000" b="1" dirty="0" smtClean="0">
                <a:solidFill>
                  <a:schemeClr val="accent1"/>
                </a:solidFill>
              </a:rPr>
              <a:t>) </a:t>
            </a:r>
            <a:endParaRPr lang="en-US" sz="4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6876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C6882AB8-7AB4-9246-A7C1-2ECECEA9CC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1" y="4124213"/>
            <a:ext cx="5328592" cy="20882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hlinkClick r:id="rId2"/>
              </a:rPr>
              <a:t>enol.fernandez@egi.eu</a:t>
            </a:r>
            <a:endParaRPr lang="en-GB" dirty="0"/>
          </a:p>
          <a:p>
            <a:pPr marL="0" indent="0">
              <a:buNone/>
            </a:pPr>
            <a:r>
              <a:rPr lang="en-GB" sz="2400" dirty="0"/>
              <a:t>Cloud Technologist </a:t>
            </a:r>
          </a:p>
          <a:p>
            <a:pPr marL="0" indent="0">
              <a:buNone/>
            </a:pPr>
            <a:r>
              <a:rPr lang="en-GB" sz="2400" dirty="0"/>
              <a:t>Service owner of EGI Notebooks</a:t>
            </a:r>
          </a:p>
          <a:p>
            <a:pPr marL="0" indent="0">
              <a:buNone/>
            </a:pPr>
            <a:r>
              <a:rPr lang="en-GB" sz="2400" dirty="0"/>
              <a:t>Based in Spain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xmlns="" id="{FABB7CD7-6CD4-A74B-A76A-1F69DA91D198}"/>
              </a:ext>
            </a:extLst>
          </p:cNvPr>
          <p:cNvPicPr>
            <a:picLocks noGrp="1" noChangeAspect="1"/>
          </p:cNvPicPr>
          <p:nvPr>
            <p:ph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16" y="1131393"/>
            <a:ext cx="2880000" cy="288000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7818AD0-4BF0-344E-9771-78A66C099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FB6A2EF8-DC76-0D49-8318-426D53211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Meet the trainers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xmlns="" id="{A49AA42B-EF06-D444-B7C4-960EA7F59697}"/>
              </a:ext>
            </a:extLst>
          </p:cNvPr>
          <p:cNvSpPr txBox="1">
            <a:spLocks/>
          </p:cNvSpPr>
          <p:nvPr/>
        </p:nvSpPr>
        <p:spPr>
          <a:xfrm>
            <a:off x="6336704" y="4124213"/>
            <a:ext cx="5855296" cy="208823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SzPct val="90000"/>
              <a:buFont typeface="Calibri" panose="020F0502020204030204" pitchFamily="34" charset="0"/>
              <a:buChar char="-"/>
              <a:defRPr sz="2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80000"/>
              <a:buFont typeface="Wingdings" panose="05000000000000000000" pitchFamily="2" charset="2"/>
              <a:buChar char="§"/>
              <a:defRPr sz="24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hlinkClick r:id="rId5"/>
              </a:rPr>
              <a:t>Gergely.sipos@egi.eu</a:t>
            </a:r>
            <a:r>
              <a:rPr lang="en-GB" dirty="0"/>
              <a:t> </a:t>
            </a:r>
          </a:p>
          <a:p>
            <a:pPr marL="0" indent="0">
              <a:buNone/>
            </a:pPr>
            <a:r>
              <a:rPr lang="en-GB" sz="2400" dirty="0"/>
              <a:t>Customer and Technical Outreach Manager</a:t>
            </a:r>
          </a:p>
          <a:p>
            <a:pPr marL="0" indent="0">
              <a:buNone/>
            </a:pPr>
            <a:r>
              <a:rPr lang="en-GB" sz="2400" smtClean="0"/>
              <a:t>Training coordinator</a:t>
            </a:r>
          </a:p>
          <a:p>
            <a:pPr marL="0" indent="0">
              <a:buNone/>
            </a:pPr>
            <a:r>
              <a:rPr lang="en-GB" sz="2400" dirty="0" smtClean="0"/>
              <a:t>Based </a:t>
            </a:r>
            <a:r>
              <a:rPr lang="en-GB" sz="2400" dirty="0"/>
              <a:t>in Hungary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56040" y="1124744"/>
            <a:ext cx="2880320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3582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shot 2019-04-01 at 17.41.0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528" y="1268760"/>
            <a:ext cx="3987800" cy="36576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Segnaposto testo 4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GB"/>
              <a:t>Persistent directory linked from home</a:t>
            </a:r>
          </a:p>
          <a:p>
            <a:pPr lvl="1"/>
            <a:r>
              <a:rPr lang="en-GB"/>
              <a:t>User decides what to keep</a:t>
            </a:r>
          </a:p>
          <a:p>
            <a:pPr lvl="1"/>
            <a:r>
              <a:rPr lang="en-GB"/>
              <a:t>NFS storage </a:t>
            </a:r>
          </a:p>
          <a:p>
            <a:r>
              <a:rPr lang="en-GB"/>
              <a:t>Other files coming from the notebook environment</a:t>
            </a:r>
          </a:p>
          <a:p>
            <a:r>
              <a:rPr lang="en-GB"/>
              <a:t>Looking into DataHub/Onedata</a:t>
            </a:r>
            <a:endParaRPr lang="en-GB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E4E7BE45-2188-0A4B-8D73-D2C1E08EC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Persistency</a:t>
            </a:r>
            <a:endParaRPr lang="en-GB" dirty="0"/>
          </a:p>
        </p:txBody>
      </p:sp>
      <p:sp>
        <p:nvSpPr>
          <p:cNvPr id="8" name="Ovale 7"/>
          <p:cNvSpPr/>
          <p:nvPr/>
        </p:nvSpPr>
        <p:spPr>
          <a:xfrm>
            <a:off x="2407228" y="2309604"/>
            <a:ext cx="1112851" cy="32730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Connettore 2 8"/>
          <p:cNvCxnSpPr>
            <a:endCxn id="8" idx="6"/>
          </p:cNvCxnSpPr>
          <p:nvPr/>
        </p:nvCxnSpPr>
        <p:spPr>
          <a:xfrm flipH="1">
            <a:off x="3520078" y="1556792"/>
            <a:ext cx="2647930" cy="9164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68435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14">
            <a:extLst>
              <a:ext uri="{FF2B5EF4-FFF2-40B4-BE49-F238E27FC236}">
                <a16:creationId xmlns:a16="http://schemas.microsoft.com/office/drawing/2014/main" xmlns="" id="{C33750A5-4105-5544-AFD4-44AB874432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408" y="1700808"/>
            <a:ext cx="5313560" cy="4569662"/>
          </a:xfrm>
          <a:ln>
            <a:solidFill>
              <a:schemeClr val="tx1"/>
            </a:solidFill>
          </a:ln>
        </p:spPr>
      </p:pic>
      <p:sp>
        <p:nvSpPr>
          <p:cNvPr id="5" name="Segnaposto testo 4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GB" dirty="0"/>
              <a:t>Easy to extend with your own notebook environment</a:t>
            </a:r>
          </a:p>
          <a:p>
            <a:pPr lvl="1"/>
            <a:r>
              <a:rPr lang="en-GB" sz="2400" dirty="0"/>
              <a:t>Docker container image with </a:t>
            </a:r>
            <a:r>
              <a:rPr lang="en-GB" sz="2400" dirty="0" err="1"/>
              <a:t>JupyterHub</a:t>
            </a:r>
            <a:r>
              <a:rPr lang="en-GB" sz="2400" dirty="0"/>
              <a:t> v0.9</a:t>
            </a:r>
          </a:p>
          <a:p>
            <a:pPr lvl="1"/>
            <a:r>
              <a:rPr lang="en-GB" sz="2400" dirty="0"/>
              <a:t>No root user</a:t>
            </a:r>
          </a:p>
          <a:p>
            <a:pPr lvl="1"/>
            <a:r>
              <a:rPr lang="en-GB" sz="2400" dirty="0"/>
              <a:t>Uses $HOME for notebooks</a:t>
            </a:r>
          </a:p>
          <a:p>
            <a:pPr lvl="1"/>
            <a:endParaRPr lang="en-GB" sz="2400" dirty="0"/>
          </a:p>
          <a:p>
            <a:r>
              <a:rPr lang="en-GB" dirty="0"/>
              <a:t>User select what to start when creating their notebooks (disabled in today’s hands-on)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xmlns="" id="{F12E0B83-16D5-9649-BCBC-4D09668E3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Custom environments</a:t>
            </a:r>
          </a:p>
        </p:txBody>
      </p:sp>
    </p:spTree>
    <p:extLst>
      <p:ext uri="{BB962C8B-B14F-4D97-AF65-F5344CB8AC3E}">
        <p14:creationId xmlns:p14="http://schemas.microsoft.com/office/powerpoint/2010/main" val="30636563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8173060C-0AEC-DE42-B412-0F5EB46B3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Technology Stack</a:t>
            </a: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615D2A40-835D-0141-BBEB-C410CE3594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1504" y="1401520"/>
            <a:ext cx="2627784" cy="1650596"/>
          </a:xfrm>
          <a:prstGeom prst="rect">
            <a:avLst/>
          </a:prstGeom>
        </p:spPr>
      </p:pic>
      <p:sp>
        <p:nvSpPr>
          <p:cNvPr id="50" name="Rounded Rectangle 49">
            <a:extLst>
              <a:ext uri="{FF2B5EF4-FFF2-40B4-BE49-F238E27FC236}">
                <a16:creationId xmlns:a16="http://schemas.microsoft.com/office/drawing/2014/main" xmlns="" id="{4741E5E5-7178-D045-883D-DEA9F4C1C867}"/>
              </a:ext>
            </a:extLst>
          </p:cNvPr>
          <p:cNvSpPr/>
          <p:nvPr/>
        </p:nvSpPr>
        <p:spPr>
          <a:xfrm>
            <a:off x="1631504" y="3861048"/>
            <a:ext cx="9073008" cy="231770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GB" sz="1400" dirty="0"/>
              <a:t>Kubernetes cluster powered by EGI Cloud Compute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xmlns="" id="{09164450-81C4-814D-922A-63BBB22E53A0}"/>
              </a:ext>
            </a:extLst>
          </p:cNvPr>
          <p:cNvGrpSpPr/>
          <p:nvPr/>
        </p:nvGrpSpPr>
        <p:grpSpPr>
          <a:xfrm>
            <a:off x="4168592" y="4491310"/>
            <a:ext cx="1520552" cy="818898"/>
            <a:chOff x="3203848" y="4333808"/>
            <a:chExt cx="1520552" cy="818898"/>
          </a:xfrm>
        </p:grpSpPr>
        <p:sp>
          <p:nvSpPr>
            <p:cNvPr id="52" name="Rounded Rectangle 51">
              <a:extLst>
                <a:ext uri="{FF2B5EF4-FFF2-40B4-BE49-F238E27FC236}">
                  <a16:creationId xmlns:a16="http://schemas.microsoft.com/office/drawing/2014/main" xmlns="" id="{5E3C60AF-5EAD-B74F-B768-22E44F135115}"/>
                </a:ext>
              </a:extLst>
            </p:cNvPr>
            <p:cNvSpPr/>
            <p:nvPr/>
          </p:nvSpPr>
          <p:spPr>
            <a:xfrm>
              <a:off x="3203848" y="4333808"/>
              <a:ext cx="1520552" cy="818898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xmlns="" id="{54FB37DF-44E4-564A-BB2B-2CB92E9748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263220" y="4409802"/>
              <a:ext cx="1401808" cy="666910"/>
            </a:xfrm>
            <a:prstGeom prst="rect">
              <a:avLst/>
            </a:prstGeom>
          </p:spPr>
        </p:pic>
      </p:grp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xmlns="" id="{2681F580-7593-7E41-A5B1-A67543C6296D}"/>
              </a:ext>
            </a:extLst>
          </p:cNvPr>
          <p:cNvCxnSpPr>
            <a:cxnSpLocks/>
            <a:stCxn id="71" idx="3"/>
          </p:cNvCxnSpPr>
          <p:nvPr/>
        </p:nvCxnSpPr>
        <p:spPr>
          <a:xfrm flipV="1">
            <a:off x="3440088" y="4885133"/>
            <a:ext cx="884040" cy="15626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xmlns="" id="{997B0840-656D-C746-B4AE-ADF7E52AE964}"/>
              </a:ext>
            </a:extLst>
          </p:cNvPr>
          <p:cNvCxnSpPr>
            <a:cxnSpLocks/>
            <a:stCxn id="52" idx="3"/>
            <a:endCxn id="65" idx="1"/>
          </p:cNvCxnSpPr>
          <p:nvPr/>
        </p:nvCxnSpPr>
        <p:spPr>
          <a:xfrm>
            <a:off x="5689144" y="4900759"/>
            <a:ext cx="1520592" cy="485904"/>
          </a:xfrm>
          <a:prstGeom prst="straightConnector1">
            <a:avLst/>
          </a:prstGeom>
          <a:ln>
            <a:prstDash val="sysDot"/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xmlns="" id="{9C1566A6-CCD8-B74E-B54A-EF9AAED030FE}"/>
              </a:ext>
            </a:extLst>
          </p:cNvPr>
          <p:cNvCxnSpPr>
            <a:cxnSpLocks/>
            <a:stCxn id="52" idx="3"/>
            <a:endCxn id="67" idx="1"/>
          </p:cNvCxnSpPr>
          <p:nvPr/>
        </p:nvCxnSpPr>
        <p:spPr>
          <a:xfrm>
            <a:off x="5689144" y="4900759"/>
            <a:ext cx="1124548" cy="1"/>
          </a:xfrm>
          <a:prstGeom prst="straightConnector1">
            <a:avLst/>
          </a:prstGeom>
          <a:ln>
            <a:prstDash val="sysDot"/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xmlns="" id="{24551A4F-85CE-7945-882A-70200FD4EA2D}"/>
              </a:ext>
            </a:extLst>
          </p:cNvPr>
          <p:cNvCxnSpPr>
            <a:cxnSpLocks/>
            <a:stCxn id="52" idx="3"/>
            <a:endCxn id="69" idx="1"/>
          </p:cNvCxnSpPr>
          <p:nvPr/>
        </p:nvCxnSpPr>
        <p:spPr>
          <a:xfrm flipV="1">
            <a:off x="5689144" y="4414856"/>
            <a:ext cx="728504" cy="485903"/>
          </a:xfrm>
          <a:prstGeom prst="straightConnector1">
            <a:avLst/>
          </a:prstGeom>
          <a:ln>
            <a:prstDash val="sysDot"/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58" name="Group 57">
            <a:extLst>
              <a:ext uri="{FF2B5EF4-FFF2-40B4-BE49-F238E27FC236}">
                <a16:creationId xmlns:a16="http://schemas.microsoft.com/office/drawing/2014/main" xmlns="" id="{4F9A9368-747C-714F-8386-528D7E3A64F4}"/>
              </a:ext>
            </a:extLst>
          </p:cNvPr>
          <p:cNvGrpSpPr/>
          <p:nvPr/>
        </p:nvGrpSpPr>
        <p:grpSpPr>
          <a:xfrm>
            <a:off x="6744072" y="1579127"/>
            <a:ext cx="1026368" cy="1250771"/>
            <a:chOff x="1889448" y="4058447"/>
            <a:chExt cx="1026368" cy="1250771"/>
          </a:xfrm>
        </p:grpSpPr>
        <p:sp>
          <p:nvSpPr>
            <p:cNvPr id="59" name="Rounded Rectangle 58">
              <a:extLst>
                <a:ext uri="{FF2B5EF4-FFF2-40B4-BE49-F238E27FC236}">
                  <a16:creationId xmlns:a16="http://schemas.microsoft.com/office/drawing/2014/main" xmlns="" id="{ACB65A4C-9A6D-A448-821A-4ACE6F0C2EE2}"/>
                </a:ext>
              </a:extLst>
            </p:cNvPr>
            <p:cNvSpPr/>
            <p:nvPr/>
          </p:nvSpPr>
          <p:spPr>
            <a:xfrm>
              <a:off x="1889448" y="4058447"/>
              <a:ext cx="1026368" cy="1250771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r>
                <a:rPr lang="en-GB" sz="1200" dirty="0"/>
                <a:t>EGI </a:t>
              </a:r>
              <a:r>
                <a:rPr lang="en-GB" sz="1200" dirty="0" err="1"/>
                <a:t>CheckIn</a:t>
              </a:r>
              <a:endParaRPr lang="en-GB" sz="1200" dirty="0"/>
            </a:p>
          </p:txBody>
        </p:sp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xmlns="" id="{6E999321-0D39-5B41-94D9-7B079AE1243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39717" y="4147874"/>
              <a:ext cx="804091" cy="804091"/>
            </a:xfrm>
            <a:prstGeom prst="rect">
              <a:avLst/>
            </a:prstGeom>
          </p:spPr>
        </p:pic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xmlns="" id="{BFBDB6B3-53D1-A942-A0F6-19B248BAB8A6}"/>
              </a:ext>
            </a:extLst>
          </p:cNvPr>
          <p:cNvGrpSpPr/>
          <p:nvPr/>
        </p:nvGrpSpPr>
        <p:grpSpPr>
          <a:xfrm>
            <a:off x="6417648" y="4126824"/>
            <a:ext cx="1944216" cy="1547871"/>
            <a:chOff x="4860032" y="4401409"/>
            <a:chExt cx="1944216" cy="1547871"/>
          </a:xfrm>
        </p:grpSpPr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xmlns="" id="{ED653448-C4ED-DC4E-A2DC-FE12BCFC0722}"/>
                </a:ext>
              </a:extLst>
            </p:cNvPr>
            <p:cNvGrpSpPr/>
            <p:nvPr/>
          </p:nvGrpSpPr>
          <p:grpSpPr>
            <a:xfrm>
              <a:off x="4860032" y="4401409"/>
              <a:ext cx="1152128" cy="576064"/>
              <a:chOff x="3749057" y="4318131"/>
              <a:chExt cx="1152128" cy="576064"/>
            </a:xfrm>
          </p:grpSpPr>
          <p:sp>
            <p:nvSpPr>
              <p:cNvPr id="69" name="Rounded Rectangle 68">
                <a:extLst>
                  <a:ext uri="{FF2B5EF4-FFF2-40B4-BE49-F238E27FC236}">
                    <a16:creationId xmlns:a16="http://schemas.microsoft.com/office/drawing/2014/main" xmlns="" id="{36879C8B-91F3-544B-87D2-3AA17213372B}"/>
                  </a:ext>
                </a:extLst>
              </p:cNvPr>
              <p:cNvSpPr/>
              <p:nvPr/>
            </p:nvSpPr>
            <p:spPr>
              <a:xfrm>
                <a:off x="3749057" y="4318131"/>
                <a:ext cx="1152128" cy="576064"/>
              </a:xfrm>
              <a:prstGeom prst="round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70" name="Picture 69">
                <a:extLst>
                  <a:ext uri="{FF2B5EF4-FFF2-40B4-BE49-F238E27FC236}">
                    <a16:creationId xmlns:a16="http://schemas.microsoft.com/office/drawing/2014/main" xmlns="" id="{245EB6CD-B05D-2943-996D-8BD79EA642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932180" y="4500371"/>
                <a:ext cx="785883" cy="211584"/>
              </a:xfrm>
              <a:prstGeom prst="rect">
                <a:avLst/>
              </a:prstGeom>
            </p:spPr>
          </p:pic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xmlns="" id="{F402928E-0E2C-9044-AAF0-CF16E21F105F}"/>
                </a:ext>
              </a:extLst>
            </p:cNvPr>
            <p:cNvGrpSpPr/>
            <p:nvPr/>
          </p:nvGrpSpPr>
          <p:grpSpPr>
            <a:xfrm>
              <a:off x="5256076" y="4887313"/>
              <a:ext cx="1152128" cy="576064"/>
              <a:chOff x="3749057" y="4318131"/>
              <a:chExt cx="1152128" cy="576064"/>
            </a:xfrm>
          </p:grpSpPr>
          <p:sp>
            <p:nvSpPr>
              <p:cNvPr id="67" name="Rounded Rectangle 66">
                <a:extLst>
                  <a:ext uri="{FF2B5EF4-FFF2-40B4-BE49-F238E27FC236}">
                    <a16:creationId xmlns:a16="http://schemas.microsoft.com/office/drawing/2014/main" xmlns="" id="{63C22579-CE24-E841-AB86-DF1719260BE4}"/>
                  </a:ext>
                </a:extLst>
              </p:cNvPr>
              <p:cNvSpPr/>
              <p:nvPr/>
            </p:nvSpPr>
            <p:spPr>
              <a:xfrm>
                <a:off x="3749057" y="4318131"/>
                <a:ext cx="1152128" cy="576064"/>
              </a:xfrm>
              <a:prstGeom prst="round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xmlns="" id="{10AE3E98-14D8-964C-A400-6C69F60733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932180" y="4500371"/>
                <a:ext cx="785883" cy="211584"/>
              </a:xfrm>
              <a:prstGeom prst="rect">
                <a:avLst/>
              </a:prstGeom>
            </p:spPr>
          </p:pic>
        </p:grp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xmlns="" id="{836AE158-3587-1244-96AD-F5D47775E43D}"/>
                </a:ext>
              </a:extLst>
            </p:cNvPr>
            <p:cNvGrpSpPr/>
            <p:nvPr/>
          </p:nvGrpSpPr>
          <p:grpSpPr>
            <a:xfrm>
              <a:off x="5652120" y="5373216"/>
              <a:ext cx="1152128" cy="576064"/>
              <a:chOff x="3749057" y="4318131"/>
              <a:chExt cx="1152128" cy="576064"/>
            </a:xfrm>
          </p:grpSpPr>
          <p:sp>
            <p:nvSpPr>
              <p:cNvPr id="65" name="Rounded Rectangle 64">
                <a:extLst>
                  <a:ext uri="{FF2B5EF4-FFF2-40B4-BE49-F238E27FC236}">
                    <a16:creationId xmlns:a16="http://schemas.microsoft.com/office/drawing/2014/main" xmlns="" id="{10B28A4D-5CC7-E348-B47F-DB6FF079F295}"/>
                  </a:ext>
                </a:extLst>
              </p:cNvPr>
              <p:cNvSpPr/>
              <p:nvPr/>
            </p:nvSpPr>
            <p:spPr>
              <a:xfrm>
                <a:off x="3749057" y="4318131"/>
                <a:ext cx="1152128" cy="576064"/>
              </a:xfrm>
              <a:prstGeom prst="round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xmlns="" id="{875549B2-5731-B34F-B92D-8D4FBB9CBA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932180" y="4500371"/>
                <a:ext cx="785883" cy="211584"/>
              </a:xfrm>
              <a:prstGeom prst="rect">
                <a:avLst/>
              </a:prstGeom>
            </p:spPr>
          </p:pic>
        </p:grpSp>
      </p:grpSp>
      <p:sp>
        <p:nvSpPr>
          <p:cNvPr id="71" name="Rounded Rectangle 70">
            <a:extLst>
              <a:ext uri="{FF2B5EF4-FFF2-40B4-BE49-F238E27FC236}">
                <a16:creationId xmlns:a16="http://schemas.microsoft.com/office/drawing/2014/main" xmlns="" id="{EB73C1C1-AF58-CF41-890D-CF63668DC31D}"/>
              </a:ext>
            </a:extLst>
          </p:cNvPr>
          <p:cNvSpPr/>
          <p:nvPr/>
        </p:nvSpPr>
        <p:spPr>
          <a:xfrm>
            <a:off x="1919536" y="4491310"/>
            <a:ext cx="1520552" cy="81889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Kubernetes</a:t>
            </a:r>
          </a:p>
          <a:p>
            <a:pPr algn="ctr"/>
            <a:r>
              <a:rPr lang="en-US" sz="1400" dirty="0"/>
              <a:t>Ingress</a:t>
            </a:r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xmlns="" id="{13E918B8-F301-0540-A07F-F6BAA6F38E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536" y="4192545"/>
            <a:ext cx="546046" cy="546046"/>
          </a:xfrm>
          <a:prstGeom prst="rect">
            <a:avLst/>
          </a:prstGeom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E4CF71FE-9D6F-DB49-B1F6-2CF25EC2232F}"/>
              </a:ext>
            </a:extLst>
          </p:cNvPr>
          <p:cNvSpPr txBox="1"/>
          <p:nvPr/>
        </p:nvSpPr>
        <p:spPr>
          <a:xfrm>
            <a:off x="2371719" y="4234535"/>
            <a:ext cx="10683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SSL Certificate</a:t>
            </a:r>
          </a:p>
        </p:txBody>
      </p: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xmlns="" id="{F41471A1-A5EC-8647-8B3E-06D32C6523FF}"/>
              </a:ext>
            </a:extLst>
          </p:cNvPr>
          <p:cNvCxnSpPr>
            <a:cxnSpLocks/>
            <a:stCxn id="49" idx="2"/>
            <a:endCxn id="73" idx="0"/>
          </p:cNvCxnSpPr>
          <p:nvPr/>
        </p:nvCxnSpPr>
        <p:spPr>
          <a:xfrm flipH="1">
            <a:off x="2905904" y="3052116"/>
            <a:ext cx="39492" cy="1182419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5" name="Left Arrow 74">
            <a:extLst>
              <a:ext uri="{FF2B5EF4-FFF2-40B4-BE49-F238E27FC236}">
                <a16:creationId xmlns:a16="http://schemas.microsoft.com/office/drawing/2014/main" xmlns="" id="{14298F3D-729E-8445-B5F7-8868222E1833}"/>
              </a:ext>
            </a:extLst>
          </p:cNvPr>
          <p:cNvSpPr/>
          <p:nvPr/>
        </p:nvSpPr>
        <p:spPr>
          <a:xfrm>
            <a:off x="8334284" y="4698466"/>
            <a:ext cx="837849" cy="569200"/>
          </a:xfrm>
          <a:prstGeom prst="lef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Can 75">
            <a:extLst>
              <a:ext uri="{FF2B5EF4-FFF2-40B4-BE49-F238E27FC236}">
                <a16:creationId xmlns:a16="http://schemas.microsoft.com/office/drawing/2014/main" xmlns="" id="{EC71593F-EF60-9245-A952-6286DDD78AE6}"/>
              </a:ext>
            </a:extLst>
          </p:cNvPr>
          <p:cNvSpPr/>
          <p:nvPr/>
        </p:nvSpPr>
        <p:spPr>
          <a:xfrm>
            <a:off x="9090369" y="4315931"/>
            <a:ext cx="1326111" cy="1169657"/>
          </a:xfrm>
          <a:prstGeom prst="ca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/>
              <a:t>Persistent</a:t>
            </a:r>
          </a:p>
          <a:p>
            <a:pPr algn="ctr"/>
            <a:r>
              <a:rPr lang="en-GB" sz="1400" dirty="0"/>
              <a:t>Storage</a:t>
            </a:r>
          </a:p>
        </p:txBody>
      </p: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xmlns="" id="{E341F83A-BBDF-1A4D-9287-B99FB895134D}"/>
              </a:ext>
            </a:extLst>
          </p:cNvPr>
          <p:cNvCxnSpPr>
            <a:cxnSpLocks/>
            <a:stCxn id="59" idx="2"/>
            <a:endCxn id="52" idx="0"/>
          </p:cNvCxnSpPr>
          <p:nvPr/>
        </p:nvCxnSpPr>
        <p:spPr>
          <a:xfrm flipH="1">
            <a:off x="4928868" y="2829898"/>
            <a:ext cx="2328388" cy="1661412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xmlns="" id="{2F1602D4-C8BB-F440-B274-6441B7F00252}"/>
              </a:ext>
            </a:extLst>
          </p:cNvPr>
          <p:cNvCxnSpPr>
            <a:cxnSpLocks/>
            <a:stCxn id="49" idx="3"/>
            <a:endCxn id="59" idx="1"/>
          </p:cNvCxnSpPr>
          <p:nvPr/>
        </p:nvCxnSpPr>
        <p:spPr>
          <a:xfrm flipV="1">
            <a:off x="4259288" y="2204513"/>
            <a:ext cx="2484784" cy="22305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4" name="Rectangle 5">
            <a:extLst>
              <a:ext uri="{FF2B5EF4-FFF2-40B4-BE49-F238E27FC236}">
                <a16:creationId xmlns:a16="http://schemas.microsoft.com/office/drawing/2014/main" xmlns="" id="{3F08CDC0-3F7D-9B4E-A06A-5B61FA85F600}"/>
              </a:ext>
            </a:extLst>
          </p:cNvPr>
          <p:cNvSpPr/>
          <p:nvPr/>
        </p:nvSpPr>
        <p:spPr>
          <a:xfrm>
            <a:off x="551384" y="908720"/>
            <a:ext cx="4896544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hlinkClick r:id="rId7"/>
              </a:rPr>
              <a:t>https://training.notebooks.egi.eu</a:t>
            </a:r>
            <a:r>
              <a:rPr 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40449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487A9EB2-F7F1-FB47-B77B-DE839EC0C5A5}"/>
              </a:ext>
            </a:extLst>
          </p:cNvPr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GB" sz="2800" dirty="0"/>
              <a:t>Catch-all instance is available </a:t>
            </a:r>
            <a:r>
              <a:rPr lang="en-GB" dirty="0" smtClean="0"/>
              <a:t>for production users</a:t>
            </a:r>
          </a:p>
          <a:p>
            <a:pPr lvl="1"/>
            <a:r>
              <a:rPr lang="en-GB" dirty="0" smtClean="0">
                <a:hlinkClick r:id="rId2"/>
              </a:rPr>
              <a:t>https://notebooks.egi.eu</a:t>
            </a:r>
            <a:r>
              <a:rPr lang="en-GB" dirty="0" smtClean="0"/>
              <a:t>  </a:t>
            </a:r>
            <a:r>
              <a:rPr lang="en-GB" dirty="0" smtClean="0">
                <a:sym typeface="Wingdings"/>
              </a:rPr>
              <a:t> </a:t>
            </a:r>
            <a:r>
              <a:rPr lang="en-GB" b="1" dirty="0" smtClean="0">
                <a:solidFill>
                  <a:srgbClr val="1F497D"/>
                </a:solidFill>
                <a:sym typeface="Wingdings"/>
              </a:rPr>
              <a:t>Don’t use this today</a:t>
            </a:r>
            <a:endParaRPr lang="en-GB" sz="2600" b="1" dirty="0">
              <a:solidFill>
                <a:srgbClr val="1F497D"/>
              </a:solidFill>
            </a:endParaRPr>
          </a:p>
          <a:p>
            <a:pPr lvl="1"/>
            <a:r>
              <a:rPr lang="en-GB" sz="2400" dirty="0" smtClean="0">
                <a:sym typeface="Wingdings"/>
              </a:rPr>
              <a:t>User has to register in Check-in at the first login</a:t>
            </a:r>
            <a:endParaRPr lang="en-GB" sz="2400" dirty="0"/>
          </a:p>
          <a:p>
            <a:pPr lvl="1"/>
            <a:r>
              <a:rPr lang="en-GB" sz="2400" dirty="0"/>
              <a:t>Deployed on INFN-CATANIA-STACK cloud site</a:t>
            </a:r>
          </a:p>
          <a:p>
            <a:pPr lvl="1"/>
            <a:endParaRPr lang="en-GB" sz="2400" dirty="0"/>
          </a:p>
          <a:p>
            <a:r>
              <a:rPr lang="en-GB" sz="2800" dirty="0"/>
              <a:t>Community-specific deployments</a:t>
            </a:r>
          </a:p>
          <a:p>
            <a:pPr lvl="1"/>
            <a:r>
              <a:rPr lang="en-GB" sz="2400" dirty="0"/>
              <a:t>E.g. for AGINFRA+ community</a:t>
            </a:r>
          </a:p>
          <a:p>
            <a:pPr lvl="1"/>
            <a:r>
              <a:rPr lang="en-GB" sz="2400" dirty="0"/>
              <a:t>E.g. for training (deployed on CESNET cloud</a:t>
            </a:r>
            <a:r>
              <a:rPr lang="en-GB" sz="2400" dirty="0" smtClean="0"/>
              <a:t>)</a:t>
            </a:r>
            <a:br>
              <a:rPr lang="en-GB" sz="2400" dirty="0" smtClean="0"/>
            </a:br>
            <a:r>
              <a:rPr lang="en-GB" sz="2400" b="1" dirty="0" smtClean="0">
                <a:solidFill>
                  <a:schemeClr val="tx2"/>
                </a:solidFill>
              </a:rPr>
              <a:t>Use this today!!!</a:t>
            </a:r>
            <a:endParaRPr lang="en-GB" sz="2400" b="1" dirty="0">
              <a:solidFill>
                <a:schemeClr val="tx2"/>
              </a:solidFill>
            </a:endParaRPr>
          </a:p>
          <a:p>
            <a:pPr marL="457200" lvl="1" indent="0">
              <a:buNone/>
            </a:pPr>
            <a:endParaRPr lang="en-GB" sz="2400" dirty="0"/>
          </a:p>
          <a:p>
            <a:r>
              <a:rPr lang="en-GB" sz="2800" dirty="0" err="1"/>
              <a:t>Binderhub</a:t>
            </a:r>
            <a:r>
              <a:rPr lang="en-GB" sz="2800" dirty="0"/>
              <a:t> experimental </a:t>
            </a:r>
            <a:r>
              <a:rPr lang="en-GB" sz="2800" dirty="0" smtClean="0"/>
              <a:t>setup</a:t>
            </a:r>
          </a:p>
          <a:p>
            <a:pPr lvl="1"/>
            <a:r>
              <a:rPr lang="en-GB" sz="2600" dirty="0" smtClean="0"/>
              <a:t>Today we will use </a:t>
            </a:r>
            <a:r>
              <a:rPr lang="en-GB" sz="2600" dirty="0" err="1" smtClean="0"/>
              <a:t>MyBinder.org</a:t>
            </a:r>
            <a:r>
              <a:rPr lang="en-GB" sz="2600" dirty="0" smtClean="0"/>
              <a:t> instead</a:t>
            </a:r>
            <a:endParaRPr lang="en-GB" sz="2600" dirty="0"/>
          </a:p>
          <a:p>
            <a:pPr lvl="1"/>
            <a:endParaRPr lang="en-GB" sz="2400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651B9A35-6F2D-DE44-951E-CB2A9911168F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en-GB" dirty="0"/>
              <a:t>Status</a:t>
            </a:r>
          </a:p>
        </p:txBody>
      </p:sp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xmlns="" id="{CEB6CDD8-B270-5145-8857-07F5FB8536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8128" y="2780928"/>
            <a:ext cx="4680520" cy="3187348"/>
          </a:xfrm>
          <a:prstGeom prst="rect">
            <a:avLst/>
          </a:prstGeom>
          <a:ln>
            <a:solidFill>
              <a:srgbClr val="51515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95304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shot 2019-04-01 at 17.44.4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24" y="1100920"/>
            <a:ext cx="7416824" cy="5208400"/>
          </a:xfrm>
          <a:prstGeom prst="rect">
            <a:avLst/>
          </a:prstGeom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E16DE3BA-AFD6-8F4D-BBA6-9234ED709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/>
              <a:t>JupyterLab</a:t>
            </a:r>
            <a:r>
              <a:rPr lang="en-GB" dirty="0"/>
              <a:t> interface</a:t>
            </a:r>
          </a:p>
        </p:txBody>
      </p:sp>
      <p:sp>
        <p:nvSpPr>
          <p:cNvPr id="8" name="Ovale 7"/>
          <p:cNvSpPr/>
          <p:nvPr/>
        </p:nvSpPr>
        <p:spPr>
          <a:xfrm>
            <a:off x="4223792" y="1916832"/>
            <a:ext cx="1112851" cy="3960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e 8"/>
          <p:cNvSpPr/>
          <p:nvPr/>
        </p:nvSpPr>
        <p:spPr>
          <a:xfrm>
            <a:off x="4223792" y="3248980"/>
            <a:ext cx="1112851" cy="3960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e 9"/>
          <p:cNvSpPr/>
          <p:nvPr/>
        </p:nvSpPr>
        <p:spPr>
          <a:xfrm>
            <a:off x="4151784" y="4725144"/>
            <a:ext cx="1112851" cy="3960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CasellaDiTesto 10"/>
          <p:cNvSpPr txBox="1"/>
          <p:nvPr/>
        </p:nvSpPr>
        <p:spPr>
          <a:xfrm>
            <a:off x="1991545" y="3502377"/>
            <a:ext cx="1666301" cy="1200329"/>
          </a:xfrm>
          <a:prstGeom prst="rect">
            <a:avLst/>
          </a:prstGeom>
          <a:noFill/>
          <a:ln>
            <a:solidFill>
              <a:srgbClr val="0066B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Launch your notebook with </a:t>
            </a:r>
            <a:br>
              <a:rPr lang="en-GB" dirty="0"/>
            </a:br>
            <a:r>
              <a:rPr lang="en-GB" dirty="0"/>
              <a:t>the python Kernel</a:t>
            </a:r>
          </a:p>
        </p:txBody>
      </p:sp>
      <p:cxnSp>
        <p:nvCxnSpPr>
          <p:cNvPr id="12" name="Connettore 2 11"/>
          <p:cNvCxnSpPr>
            <a:endCxn id="8" idx="3"/>
          </p:cNvCxnSpPr>
          <p:nvPr/>
        </p:nvCxnSpPr>
        <p:spPr>
          <a:xfrm flipV="1">
            <a:off x="3153193" y="2254877"/>
            <a:ext cx="1233572" cy="12835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7557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91D9FF31-D295-CD41-9E6C-E1D2CD60B3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268763"/>
            <a:ext cx="11521280" cy="1824561"/>
          </a:xfrm>
        </p:spPr>
        <p:txBody>
          <a:bodyPr>
            <a:normAutofit fontScale="85000" lnSpcReduction="20000"/>
          </a:bodyPr>
          <a:lstStyle/>
          <a:p>
            <a:r>
              <a:rPr lang="en-GB" b="1" dirty="0"/>
              <a:t>Menu bar</a:t>
            </a:r>
            <a:r>
              <a:rPr lang="en-GB" dirty="0"/>
              <a:t>: The menu bar presents different options that may be used to manipulate the way the notebook functions.</a:t>
            </a:r>
          </a:p>
          <a:p>
            <a:r>
              <a:rPr lang="en-GB" b="1" dirty="0"/>
              <a:t>Toolbar</a:t>
            </a:r>
            <a:r>
              <a:rPr lang="en-GB" dirty="0"/>
              <a:t>: The tool bar gives a quick way of performing the most-used operations within the notebook, by clicking on an icon.</a:t>
            </a:r>
          </a:p>
          <a:p>
            <a:r>
              <a:rPr lang="en-GB" b="1" dirty="0"/>
              <a:t>Cell</a:t>
            </a:r>
            <a:r>
              <a:rPr lang="en-GB" dirty="0"/>
              <a:t>: the notebook cell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620618B5-5737-F04B-96E3-F92000905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/>
              <a:t>JupyterLab</a:t>
            </a:r>
            <a:r>
              <a:rPr lang="en-GB" dirty="0"/>
              <a:t> interface</a:t>
            </a:r>
          </a:p>
        </p:txBody>
      </p:sp>
      <p:grpSp>
        <p:nvGrpSpPr>
          <p:cNvPr id="9" name="Gruppo 8"/>
          <p:cNvGrpSpPr/>
          <p:nvPr/>
        </p:nvGrpSpPr>
        <p:grpSpPr>
          <a:xfrm>
            <a:off x="4655840" y="2494124"/>
            <a:ext cx="6211569" cy="3887204"/>
            <a:chOff x="1063451" y="1268760"/>
            <a:chExt cx="6832726" cy="4275924"/>
          </a:xfrm>
        </p:grpSpPr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0745" y="1691389"/>
              <a:ext cx="6745432" cy="3853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Rettangolo 10"/>
            <p:cNvSpPr/>
            <p:nvPr/>
          </p:nvSpPr>
          <p:spPr>
            <a:xfrm>
              <a:off x="1063451" y="1696947"/>
              <a:ext cx="3929549" cy="230933"/>
            </a:xfrm>
            <a:prstGeom prst="rec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CasellaDiTesto 11"/>
            <p:cNvSpPr txBox="1"/>
            <p:nvPr/>
          </p:nvSpPr>
          <p:spPr>
            <a:xfrm>
              <a:off x="5335919" y="1268760"/>
              <a:ext cx="1612344" cy="406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Menu bar</a:t>
              </a:r>
            </a:p>
          </p:txBody>
        </p:sp>
        <p:sp>
          <p:nvSpPr>
            <p:cNvPr id="13" name="CasellaDiTesto 12"/>
            <p:cNvSpPr txBox="1"/>
            <p:nvPr/>
          </p:nvSpPr>
          <p:spPr>
            <a:xfrm>
              <a:off x="5963621" y="2924944"/>
              <a:ext cx="984643" cy="406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Toolbar</a:t>
              </a:r>
            </a:p>
          </p:txBody>
        </p:sp>
        <p:cxnSp>
          <p:nvCxnSpPr>
            <p:cNvPr id="14" name="Connettore 2 13"/>
            <p:cNvCxnSpPr/>
            <p:nvPr/>
          </p:nvCxnSpPr>
          <p:spPr>
            <a:xfrm flipH="1" flipV="1">
              <a:off x="5364088" y="2420888"/>
              <a:ext cx="587798" cy="63878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ttore 2 14"/>
            <p:cNvCxnSpPr/>
            <p:nvPr/>
          </p:nvCxnSpPr>
          <p:spPr>
            <a:xfrm flipH="1">
              <a:off x="4211960" y="1494076"/>
              <a:ext cx="1123960" cy="19731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818549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CD408D05-DC8B-A246-AFBC-0000179233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notebook consists of a sequence of cells. </a:t>
            </a:r>
          </a:p>
          <a:p>
            <a:pPr lvl="1"/>
            <a:r>
              <a:rPr lang="en-GB" dirty="0"/>
              <a:t>A cell is a multiline text input field</a:t>
            </a:r>
          </a:p>
          <a:p>
            <a:pPr lvl="1"/>
            <a:r>
              <a:rPr lang="en-GB" dirty="0"/>
              <a:t>The execution behaviour of a cell is determined by the cell’s type. </a:t>
            </a:r>
          </a:p>
          <a:p>
            <a:r>
              <a:rPr lang="en-GB" dirty="0"/>
              <a:t>There are three types of cells: </a:t>
            </a:r>
            <a:r>
              <a:rPr lang="en-GB" b="1" dirty="0">
                <a:solidFill>
                  <a:srgbClr val="FF0000"/>
                </a:solidFill>
              </a:rPr>
              <a:t>Code</a:t>
            </a:r>
            <a:r>
              <a:rPr lang="en-GB" dirty="0"/>
              <a:t>, </a:t>
            </a:r>
            <a:r>
              <a:rPr lang="en-GB" b="1" dirty="0">
                <a:solidFill>
                  <a:srgbClr val="FF0000"/>
                </a:solidFill>
              </a:rPr>
              <a:t>Markdown</a:t>
            </a:r>
            <a:r>
              <a:rPr lang="en-GB" dirty="0"/>
              <a:t>, and </a:t>
            </a:r>
            <a:r>
              <a:rPr lang="en-GB" b="1" dirty="0">
                <a:solidFill>
                  <a:srgbClr val="FF0000"/>
                </a:solidFill>
              </a:rPr>
              <a:t>Raw</a:t>
            </a:r>
            <a:r>
              <a:rPr lang="en-GB" dirty="0"/>
              <a:t> cells.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8E7D4F7-5CB8-F64A-9B3B-35BA5BF31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93E4B067-FE08-3341-BAD9-B809AB79C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Structure of a notebook</a:t>
            </a:r>
          </a:p>
        </p:txBody>
      </p:sp>
      <p:sp>
        <p:nvSpPr>
          <p:cNvPr id="6" name="CasellaDiTesto 6">
            <a:extLst>
              <a:ext uri="{FF2B5EF4-FFF2-40B4-BE49-F238E27FC236}">
                <a16:creationId xmlns:a16="http://schemas.microsoft.com/office/drawing/2014/main" xmlns="" id="{0FB615F8-9581-FE40-8689-96964C3F60F0}"/>
              </a:ext>
            </a:extLst>
          </p:cNvPr>
          <p:cNvSpPr txBox="1"/>
          <p:nvPr/>
        </p:nvSpPr>
        <p:spPr>
          <a:xfrm>
            <a:off x="484672" y="3487067"/>
            <a:ext cx="3451087" cy="24622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GB" sz="2200" dirty="0">
                <a:solidFill>
                  <a:srgbClr val="FF0000"/>
                </a:solidFill>
              </a:rPr>
              <a:t>Code</a:t>
            </a:r>
            <a:r>
              <a:rPr lang="en-GB" sz="2200" dirty="0"/>
              <a:t> cells allow you to edit and write new code, with full syntax highlighting and tab completion. </a:t>
            </a:r>
          </a:p>
          <a:p>
            <a:pPr algn="just"/>
            <a:r>
              <a:rPr lang="en-GB" sz="2200" dirty="0"/>
              <a:t>The programming language you use depends on the kernel</a:t>
            </a:r>
          </a:p>
        </p:txBody>
      </p:sp>
      <p:sp>
        <p:nvSpPr>
          <p:cNvPr id="7" name="CasellaDiTesto 7">
            <a:extLst>
              <a:ext uri="{FF2B5EF4-FFF2-40B4-BE49-F238E27FC236}">
                <a16:creationId xmlns:a16="http://schemas.microsoft.com/office/drawing/2014/main" xmlns="" id="{C8B9D7F8-97B2-3440-840A-86FA0B98718B}"/>
              </a:ext>
            </a:extLst>
          </p:cNvPr>
          <p:cNvSpPr txBox="1"/>
          <p:nvPr/>
        </p:nvSpPr>
        <p:spPr>
          <a:xfrm>
            <a:off x="4447399" y="3487066"/>
            <a:ext cx="3448800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200" dirty="0">
                <a:solidFill>
                  <a:srgbClr val="FF0000"/>
                </a:solidFill>
              </a:rPr>
              <a:t>Markdown</a:t>
            </a:r>
            <a:r>
              <a:rPr lang="en-GB" sz="2200" dirty="0"/>
              <a:t> cells allow to alternate descriptive text with code</a:t>
            </a:r>
          </a:p>
        </p:txBody>
      </p:sp>
      <p:sp>
        <p:nvSpPr>
          <p:cNvPr id="8" name="CasellaDiTesto 8">
            <a:extLst>
              <a:ext uri="{FF2B5EF4-FFF2-40B4-BE49-F238E27FC236}">
                <a16:creationId xmlns:a16="http://schemas.microsoft.com/office/drawing/2014/main" xmlns="" id="{0439BAF5-71E1-C740-A1AF-D5CD3AA99506}"/>
              </a:ext>
            </a:extLst>
          </p:cNvPr>
          <p:cNvSpPr txBox="1"/>
          <p:nvPr/>
        </p:nvSpPr>
        <p:spPr>
          <a:xfrm>
            <a:off x="8407840" y="3487066"/>
            <a:ext cx="3448800" cy="21236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200" dirty="0">
                <a:solidFill>
                  <a:srgbClr val="FF0000"/>
                </a:solidFill>
              </a:rPr>
              <a:t>Raw </a:t>
            </a:r>
            <a:r>
              <a:rPr lang="en-GB" sz="2200" dirty="0"/>
              <a:t>cells provide a place in which you can write output directly. Raw cells are not evaluated by the notebook</a:t>
            </a:r>
          </a:p>
        </p:txBody>
      </p:sp>
    </p:spTree>
    <p:extLst>
      <p:ext uri="{BB962C8B-B14F-4D97-AF65-F5344CB8AC3E}">
        <p14:creationId xmlns:p14="http://schemas.microsoft.com/office/powerpoint/2010/main" val="29499529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33435535-D360-ED4C-8F6A-DF2DC9667C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dirty="0"/>
              <a:t>The essential shortcuts to remember are the following: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b="1" dirty="0"/>
              <a:t>Shift-Enter: </a:t>
            </a:r>
            <a:r>
              <a:rPr lang="en-GB" dirty="0"/>
              <a:t>run cell. </a:t>
            </a:r>
          </a:p>
          <a:p>
            <a:r>
              <a:rPr lang="en-GB" dirty="0"/>
              <a:t>Execute  the  current  cell,  show  any  output,  and  jump  to  the  next  cell  below. If Shift-Enter is  invoked  on  the  last  cell,  it  makes  a  new  cell  below.   This  is  equivalent  to  clicking the Cell, Run menu item, or the Play button in the toolbar.</a:t>
            </a:r>
            <a:br>
              <a:rPr lang="en-GB" dirty="0"/>
            </a:br>
            <a:endParaRPr lang="en-GB" dirty="0"/>
          </a:p>
          <a:p>
            <a:pPr marL="0" indent="0">
              <a:buNone/>
            </a:pPr>
            <a:r>
              <a:rPr lang="en-GB" b="1" dirty="0"/>
              <a:t>Esc: </a:t>
            </a:r>
            <a:r>
              <a:rPr lang="en-GB" dirty="0"/>
              <a:t>Command mode. </a:t>
            </a:r>
          </a:p>
          <a:p>
            <a:r>
              <a:rPr lang="en-GB" dirty="0"/>
              <a:t>In command mode, you can navigate around the notebook using keyboard shortcuts.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b="1" dirty="0"/>
              <a:t>Enter: </a:t>
            </a:r>
            <a:r>
              <a:rPr lang="en-GB" dirty="0"/>
              <a:t>Edit mode. </a:t>
            </a:r>
          </a:p>
          <a:p>
            <a:r>
              <a:rPr lang="en-GB" dirty="0"/>
              <a:t>In edit mode, you can edit text in cells</a:t>
            </a:r>
          </a:p>
          <a:p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53D977A0-15FB-3948-9A5E-3EFCC7E23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xmlns="" id="{6B82FC37-3045-AA4B-9E08-50C8F81BC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Shortcuts</a:t>
            </a:r>
          </a:p>
        </p:txBody>
      </p:sp>
    </p:spTree>
    <p:extLst>
      <p:ext uri="{BB962C8B-B14F-4D97-AF65-F5344CB8AC3E}">
        <p14:creationId xmlns:p14="http://schemas.microsoft.com/office/powerpoint/2010/main" val="40372540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B16824E8-3EE6-254B-9D7B-1B53AB5C52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3631913"/>
            <a:ext cx="9643814" cy="2317368"/>
          </a:xfrm>
        </p:spPr>
        <p:txBody>
          <a:bodyPr/>
          <a:lstStyle/>
          <a:p>
            <a:r>
              <a:rPr lang="en-GB" sz="4800" dirty="0">
                <a:hlinkClick r:id="rId2"/>
              </a:rPr>
              <a:t>http://</a:t>
            </a:r>
            <a:r>
              <a:rPr lang="en-GB" sz="4800" dirty="0" err="1">
                <a:hlinkClick r:id="rId2"/>
              </a:rPr>
              <a:t>go.egi.eu</a:t>
            </a:r>
            <a:r>
              <a:rPr lang="en-GB" sz="4800" dirty="0">
                <a:hlinkClick r:id="rId2"/>
              </a:rPr>
              <a:t>/notebooks-training</a:t>
            </a:r>
            <a:endParaRPr lang="en-GB" sz="4800" dirty="0"/>
          </a:p>
          <a:p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B7BBAF21-1D3B-2042-8676-18794521B9B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 lnSpcReduction="10000"/>
          </a:bodyPr>
          <a:lstStyle/>
          <a:p>
            <a:endParaRPr lang="en-GB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xmlns="" id="{BC99CC7C-7A5A-364E-83CC-1A6B796AC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Hands-on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8DD305E-4CEF-A848-893C-FEDDB1E90E4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072563" y="6381750"/>
            <a:ext cx="3119437" cy="287338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503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A9305BF3-6B59-6248-9C38-8A48D560CD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Learn the basics of EGI notebooks</a:t>
            </a:r>
          </a:p>
          <a:p>
            <a:pPr lvl="1"/>
            <a:r>
              <a:rPr lang="en-GB" dirty="0"/>
              <a:t>EGI </a:t>
            </a:r>
          </a:p>
          <a:p>
            <a:pPr lvl="1"/>
            <a:r>
              <a:rPr lang="en-GB" dirty="0" err="1"/>
              <a:t>Jupyter</a:t>
            </a:r>
            <a:endParaRPr lang="en-GB" dirty="0"/>
          </a:p>
          <a:p>
            <a:r>
              <a:rPr lang="en-GB" dirty="0"/>
              <a:t>Hands on practice with the EGI notebooks service</a:t>
            </a:r>
          </a:p>
          <a:p>
            <a:pPr lvl="1"/>
            <a:r>
              <a:rPr lang="en-GB" dirty="0"/>
              <a:t>Your first notebook</a:t>
            </a:r>
          </a:p>
          <a:p>
            <a:pPr lvl="1"/>
            <a:r>
              <a:rPr lang="en-GB" dirty="0"/>
              <a:t>Bringing some data in and basic analysis</a:t>
            </a:r>
          </a:p>
          <a:p>
            <a:r>
              <a:rPr lang="en-GB" dirty="0" smtClean="0"/>
              <a:t>Binder, </a:t>
            </a:r>
            <a:r>
              <a:rPr lang="en-GB" dirty="0" err="1" smtClean="0"/>
              <a:t>Zenodo</a:t>
            </a:r>
            <a:endParaRPr lang="en-GB" dirty="0"/>
          </a:p>
          <a:p>
            <a:pPr lvl="1"/>
            <a:r>
              <a:rPr lang="en-GB" dirty="0"/>
              <a:t>Sharing &amp; re-executing notebooks</a:t>
            </a:r>
          </a:p>
          <a:p>
            <a:r>
              <a:rPr lang="en-GB" dirty="0"/>
              <a:t>Next steps</a:t>
            </a:r>
          </a:p>
          <a:p>
            <a:pPr lvl="1"/>
            <a:r>
              <a:rPr lang="en-GB" dirty="0" smtClean="0"/>
              <a:t>Handling big data</a:t>
            </a:r>
          </a:p>
          <a:p>
            <a:pPr lvl="1"/>
            <a:r>
              <a:rPr lang="en-GB" dirty="0" smtClean="0"/>
              <a:t>EGI </a:t>
            </a:r>
            <a:r>
              <a:rPr lang="en-GB" dirty="0"/>
              <a:t>Notebooks and European Open Science Cloud</a:t>
            </a:r>
          </a:p>
          <a:p>
            <a:pPr lvl="1"/>
            <a:r>
              <a:rPr lang="en-GB" dirty="0"/>
              <a:t>How to become a user</a:t>
            </a:r>
          </a:p>
          <a:p>
            <a:pPr lvl="1"/>
            <a:endParaRPr lang="en-GB" dirty="0"/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36D93DF-C8CE-2A47-B629-58C3EB774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B374030A-090F-0140-A1FF-6EE5254F213B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en-GB" dirty="0"/>
              <a:t>Training objectives</a:t>
            </a:r>
          </a:p>
        </p:txBody>
      </p:sp>
    </p:spTree>
    <p:extLst>
      <p:ext uri="{BB962C8B-B14F-4D97-AF65-F5344CB8AC3E}">
        <p14:creationId xmlns:p14="http://schemas.microsoft.com/office/powerpoint/2010/main" val="17201400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7E75A973-EF8E-BB44-B710-8B8196BF16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GB" b="1" dirty="0"/>
              <a:t>Session 1:</a:t>
            </a:r>
          </a:p>
          <a:p>
            <a:r>
              <a:rPr lang="en-GB" dirty="0"/>
              <a:t>Introduction to EGI and the EGI cloud </a:t>
            </a:r>
            <a:r>
              <a:rPr lang="en-GB" dirty="0" smtClean="0"/>
              <a:t>infrastructure</a:t>
            </a:r>
            <a:endParaRPr lang="en-GB" dirty="0"/>
          </a:p>
          <a:p>
            <a:r>
              <a:rPr lang="en-GB" dirty="0"/>
              <a:t>The </a:t>
            </a:r>
            <a:r>
              <a:rPr lang="en-GB" dirty="0" smtClean="0"/>
              <a:t>EGI based </a:t>
            </a:r>
            <a:r>
              <a:rPr lang="en-GB" dirty="0" err="1" smtClean="0"/>
              <a:t>Jupyter</a:t>
            </a:r>
            <a:r>
              <a:rPr lang="en-GB" dirty="0" smtClean="0"/>
              <a:t> notebooks</a:t>
            </a:r>
            <a:endParaRPr lang="en-GB" dirty="0"/>
          </a:p>
          <a:p>
            <a:r>
              <a:rPr lang="en-GB" dirty="0"/>
              <a:t>Hands-on</a:t>
            </a:r>
          </a:p>
          <a:p>
            <a:pPr lvl="1"/>
            <a:r>
              <a:rPr lang="en-GB" dirty="0"/>
              <a:t>Exercise 1 – Getting </a:t>
            </a:r>
            <a:r>
              <a:rPr lang="en-GB" dirty="0" smtClean="0"/>
              <a:t>started</a:t>
            </a:r>
            <a:endParaRPr lang="en-GB" dirty="0"/>
          </a:p>
          <a:p>
            <a:pPr lvl="1"/>
            <a:r>
              <a:rPr lang="en-GB" dirty="0"/>
              <a:t>Exercise 2 – Get some data and plot </a:t>
            </a:r>
            <a:r>
              <a:rPr lang="en-GB" dirty="0" smtClean="0"/>
              <a:t>it</a:t>
            </a:r>
            <a:endParaRPr lang="en-GB" dirty="0"/>
          </a:p>
          <a:p>
            <a:r>
              <a:rPr lang="en-GB" dirty="0"/>
              <a:t>Other features demo (10’)</a:t>
            </a:r>
          </a:p>
          <a:p>
            <a:pPr lvl="1"/>
            <a:r>
              <a:rPr lang="en-GB" dirty="0"/>
              <a:t>A real notebook example</a:t>
            </a:r>
          </a:p>
          <a:p>
            <a:pPr marL="0" indent="0">
              <a:buNone/>
            </a:pPr>
            <a:r>
              <a:rPr lang="en-US" b="1" dirty="0" smtClean="0"/>
              <a:t>Session </a:t>
            </a:r>
            <a:r>
              <a:rPr lang="en-US" b="1" dirty="0"/>
              <a:t>2:</a:t>
            </a:r>
          </a:p>
          <a:p>
            <a:r>
              <a:rPr lang="en-US" dirty="0" smtClean="0"/>
              <a:t>Binder, </a:t>
            </a:r>
            <a:r>
              <a:rPr lang="en-US" dirty="0" err="1" smtClean="0"/>
              <a:t>GitHub</a:t>
            </a:r>
            <a:r>
              <a:rPr lang="en-US" dirty="0" smtClean="0"/>
              <a:t>, </a:t>
            </a:r>
            <a:r>
              <a:rPr lang="en-US" dirty="0" err="1" smtClean="0"/>
              <a:t>Zenodo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Sharing, Identifying, Re-executing notebooks</a:t>
            </a:r>
          </a:p>
          <a:p>
            <a:pPr lvl="1"/>
            <a:r>
              <a:rPr lang="en-US" dirty="0" smtClean="0"/>
              <a:t>Talks + hands-on exercises</a:t>
            </a:r>
          </a:p>
          <a:p>
            <a:pPr marL="0" indent="0">
              <a:buNone/>
            </a:pPr>
            <a:r>
              <a:rPr lang="en-US" b="1" dirty="0" smtClean="0"/>
              <a:t>Session 3:</a:t>
            </a:r>
          </a:p>
          <a:p>
            <a:r>
              <a:rPr lang="en-US" dirty="0" smtClean="0"/>
              <a:t>Accessing external (big?) data </a:t>
            </a:r>
            <a:r>
              <a:rPr lang="mr-IN" dirty="0" smtClean="0"/>
              <a:t>–</a:t>
            </a:r>
            <a:r>
              <a:rPr lang="en-US" dirty="0" smtClean="0"/>
              <a:t> Notebooks-B2DROP; Notebooks-</a:t>
            </a:r>
            <a:r>
              <a:rPr lang="en-US" dirty="0" err="1" smtClean="0"/>
              <a:t>DataHub</a:t>
            </a:r>
            <a:r>
              <a:rPr lang="en-US" dirty="0" smtClean="0"/>
              <a:t> integration (demos)</a:t>
            </a:r>
          </a:p>
          <a:p>
            <a:r>
              <a:rPr lang="en-US" dirty="0"/>
              <a:t>How to deploy a </a:t>
            </a:r>
            <a:r>
              <a:rPr lang="en-US" dirty="0" err="1"/>
              <a:t>customised</a:t>
            </a:r>
            <a:r>
              <a:rPr lang="en-US" dirty="0"/>
              <a:t> Notebooks instance (talk)</a:t>
            </a:r>
          </a:p>
          <a:p>
            <a:r>
              <a:rPr lang="en-US" dirty="0" smtClean="0"/>
              <a:t>Become a user - </a:t>
            </a:r>
            <a:r>
              <a:rPr lang="en-GB" dirty="0" smtClean="0"/>
              <a:t>Notebooks in EOSC (talk)</a:t>
            </a:r>
            <a:endParaRPr lang="en-GB" dirty="0"/>
          </a:p>
          <a:p>
            <a:endParaRPr lang="en-GB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Feedback forms </a:t>
            </a:r>
            <a:r>
              <a:rPr lang="en-GB" dirty="0" smtClean="0">
                <a:solidFill>
                  <a:srgbClr val="FF0000"/>
                </a:solidFill>
              </a:rPr>
              <a:t>(10’</a:t>
            </a:r>
            <a:r>
              <a:rPr lang="en-GB" dirty="0">
                <a:solidFill>
                  <a:srgbClr val="FF0000"/>
                </a:solidFill>
              </a:rPr>
              <a:t>)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204A1CB-3C9A-0F46-910E-C4256F4A4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F47D1AB3-0D8A-EA4D-BEDF-AC224E57CD75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en-GB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3765901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32A578B0-7597-A94F-9DD6-EF16B85DE0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16F5A171-973E-6140-AC24-B26BD4CFCB8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1D43044D-6B90-2646-8430-E3F6F03ACB7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EGI and the EGI Cloud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1F3D539-2717-4042-A312-DA3EB438476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072563" y="6381750"/>
            <a:ext cx="3119437" cy="287338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0822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EGI_Service_Catalogue (dragged) 1.jp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29597"/>
            <a:ext cx="12192000" cy="6887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9342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43ABF274-2BB9-AA47-8740-FAB2C22736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085851"/>
            <a:ext cx="11521280" cy="1911101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Established in 2010</a:t>
            </a:r>
          </a:p>
          <a:p>
            <a:pPr lvl="1"/>
            <a:r>
              <a:rPr lang="en-GB" dirty="0"/>
              <a:t>EGI Foundation: Coordinator (Amsterdam, Science Park)</a:t>
            </a:r>
          </a:p>
          <a:p>
            <a:pPr lvl="1"/>
            <a:r>
              <a:rPr lang="en-GB" dirty="0"/>
              <a:t>NGIs: National e-infrastructures (22 country + CERN)</a:t>
            </a:r>
          </a:p>
          <a:p>
            <a:r>
              <a:rPr lang="en-GB" dirty="0"/>
              <a:t>Membership fees sustain the federation; Projects innovate (e.g. EOSC-hub)</a:t>
            </a:r>
          </a:p>
          <a:p>
            <a:r>
              <a:rPr lang="en-GB" dirty="0"/>
              <a:t>EGI = Compute, Storage, Data, Training, Consultancy services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EGI: Federation of national e-infrastructures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938" y="3110803"/>
            <a:ext cx="3096344" cy="3234922"/>
          </a:xfrm>
          <a:prstGeom prst="rect">
            <a:avLst/>
          </a:prstGeom>
        </p:spPr>
      </p:pic>
      <p:pic>
        <p:nvPicPr>
          <p:cNvPr id="15" name="Picture 14" descr="Screen Shot 2016-04-12 at 06.03.12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9858" y="3326749"/>
            <a:ext cx="504056" cy="43810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3752" y="3861048"/>
            <a:ext cx="720080" cy="514343"/>
          </a:xfrm>
          <a:prstGeom prst="rect">
            <a:avLst/>
          </a:prstGeom>
        </p:spPr>
      </p:pic>
      <p:pic>
        <p:nvPicPr>
          <p:cNvPr id="17" name="Picture 16" descr="Screen Shot 2016-04-12 at 06.10.50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7665" y="3830804"/>
            <a:ext cx="676249" cy="43204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9736" y="4437110"/>
            <a:ext cx="1008112" cy="399866"/>
          </a:xfrm>
          <a:prstGeom prst="rect">
            <a:avLst/>
          </a:prstGeom>
        </p:spPr>
      </p:pic>
      <p:pic>
        <p:nvPicPr>
          <p:cNvPr id="19" name="Picture 18" descr="Screen Shot 2016-04-12 at 06.12.33.pn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2546" y="4293094"/>
            <a:ext cx="515779" cy="50405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7728" y="5024310"/>
            <a:ext cx="1039726" cy="462678"/>
          </a:xfrm>
          <a:prstGeom prst="rect">
            <a:avLst/>
          </a:prstGeom>
        </p:spPr>
      </p:pic>
      <p:pic>
        <p:nvPicPr>
          <p:cNvPr id="21" name="Picture 20" descr="Screen Shot 2016-04-12 at 06.15.15.png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0741" y="4941168"/>
            <a:ext cx="667275" cy="45496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0582" y="5373216"/>
            <a:ext cx="825260" cy="432048"/>
          </a:xfrm>
          <a:prstGeom prst="rect">
            <a:avLst/>
          </a:prstGeom>
        </p:spPr>
      </p:pic>
      <p:pic>
        <p:nvPicPr>
          <p:cNvPr id="23" name="Picture 22" descr="Screen Shot 2016-04-12 at 06.16.42.png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5238" y="5373216"/>
            <a:ext cx="662474" cy="43204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7728" y="5929512"/>
            <a:ext cx="936104" cy="284502"/>
          </a:xfrm>
          <a:prstGeom prst="rect">
            <a:avLst/>
          </a:prstGeom>
        </p:spPr>
      </p:pic>
      <p:pic>
        <p:nvPicPr>
          <p:cNvPr id="25" name="Picture 24" descr="Screen Shot 2016-04-12 at 06.20.08.png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6049" y="5805264"/>
            <a:ext cx="619269" cy="43204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3362" y="3291297"/>
            <a:ext cx="567500" cy="425625"/>
          </a:xfrm>
          <a:prstGeom prst="rect">
            <a:avLst/>
          </a:prstGeom>
        </p:spPr>
      </p:pic>
      <p:pic>
        <p:nvPicPr>
          <p:cNvPr id="27" name="Picture 26" descr="Screen Shot 2016-04-12 at 06.21.52.png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4175" y="3291298"/>
            <a:ext cx="682439" cy="43204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7376" y="3795352"/>
            <a:ext cx="473814" cy="473814"/>
          </a:xfrm>
          <a:prstGeom prst="rect">
            <a:avLst/>
          </a:prstGeom>
        </p:spPr>
      </p:pic>
      <p:pic>
        <p:nvPicPr>
          <p:cNvPr id="29" name="Picture 28" descr="Screen Shot 2016-04-12 at 06.23.26.png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3441" y="3795352"/>
            <a:ext cx="609476" cy="41256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3551" y="4353747"/>
            <a:ext cx="736245" cy="366066"/>
          </a:xfrm>
          <a:prstGeom prst="rect">
            <a:avLst/>
          </a:prstGeom>
        </p:spPr>
      </p:pic>
      <p:pic>
        <p:nvPicPr>
          <p:cNvPr id="31" name="Picture 30" descr="Screen Shot 2016-04-12 at 06.24.39.png"/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5636" y="4287765"/>
            <a:ext cx="715114" cy="43204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9600" y="4786483"/>
            <a:ext cx="774031" cy="365381"/>
          </a:xfrm>
          <a:prstGeom prst="rect">
            <a:avLst/>
          </a:prstGeom>
        </p:spPr>
      </p:pic>
      <p:pic>
        <p:nvPicPr>
          <p:cNvPr id="33" name="Picture 32" descr="Screen Shot 2016-04-12 at 06.25.59.png"/>
          <p:cNvPicPr>
            <a:picLocks noChangeAspect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2050" y="4739240"/>
            <a:ext cx="730012" cy="49233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1540" y="5223871"/>
            <a:ext cx="792088" cy="460704"/>
          </a:xfrm>
          <a:prstGeom prst="rect">
            <a:avLst/>
          </a:prstGeom>
        </p:spPr>
      </p:pic>
      <p:pic>
        <p:nvPicPr>
          <p:cNvPr id="35" name="Picture 34" descr="Screen Shot 2016-04-12 at 06.27.31.png"/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6332" y="5295879"/>
            <a:ext cx="699387" cy="36004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52" y="5727925"/>
            <a:ext cx="653736" cy="576064"/>
          </a:xfrm>
          <a:prstGeom prst="rect">
            <a:avLst/>
          </a:prstGeom>
        </p:spPr>
      </p:pic>
      <p:pic>
        <p:nvPicPr>
          <p:cNvPr id="37" name="Picture 36" descr="Screen Shot 2016-04-12 at 06.29.14.png"/>
          <p:cNvPicPr>
            <a:picLocks noChangeAspect="1"/>
          </p:cNvPicPr>
          <p:nvPr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5639" y="5727925"/>
            <a:ext cx="716651" cy="474092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8059" y="3321958"/>
            <a:ext cx="551759" cy="396997"/>
          </a:xfrm>
          <a:prstGeom prst="rect">
            <a:avLst/>
          </a:prstGeom>
        </p:spPr>
      </p:pic>
      <p:pic>
        <p:nvPicPr>
          <p:cNvPr id="39" name="Picture 38" descr="Screen Shot 2016-04-12 at 06.30.56.png"/>
          <p:cNvPicPr>
            <a:picLocks noChangeAspect="1"/>
          </p:cNvPicPr>
          <p:nvPr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6200" y="3321957"/>
            <a:ext cx="720080" cy="36004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2448" y="3789041"/>
            <a:ext cx="811673" cy="415166"/>
          </a:xfrm>
          <a:prstGeom prst="rect">
            <a:avLst/>
          </a:prstGeom>
        </p:spPr>
      </p:pic>
      <p:pic>
        <p:nvPicPr>
          <p:cNvPr id="41" name="Picture 40" descr="Screen Shot 2016-04-12 at 06.32.18.png"/>
          <p:cNvPicPr>
            <a:picLocks noChangeAspect="1"/>
          </p:cNvPicPr>
          <p:nvPr/>
        </p:nvPicPr>
        <p:blipFill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8553" y="3789040"/>
            <a:ext cx="660779" cy="43204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4456" y="4221089"/>
            <a:ext cx="765808" cy="371013"/>
          </a:xfrm>
          <a:prstGeom prst="rect">
            <a:avLst/>
          </a:prstGeom>
        </p:spPr>
      </p:pic>
      <p:pic>
        <p:nvPicPr>
          <p:cNvPr id="43" name="Picture 42" descr="Screen Shot 2016-04-12 at 06.33.46.png"/>
          <p:cNvPicPr>
            <a:picLocks noChangeAspect="1"/>
          </p:cNvPicPr>
          <p:nvPr/>
        </p:nvPicPr>
        <p:blipFill>
          <a:blip r:embed="rId3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8551" y="4293098"/>
            <a:ext cx="678449" cy="417120"/>
          </a:xfrm>
          <a:prstGeom prst="rect">
            <a:avLst/>
          </a:prstGeom>
        </p:spPr>
      </p:pic>
      <p:pic>
        <p:nvPicPr>
          <p:cNvPr id="44" name="Picture 43" descr="Screen Shot 2016-04-12 at 06.35.56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8470" y="4653136"/>
            <a:ext cx="653164" cy="575816"/>
          </a:xfrm>
          <a:prstGeom prst="rect">
            <a:avLst/>
          </a:prstGeom>
        </p:spPr>
      </p:pic>
      <p:pic>
        <p:nvPicPr>
          <p:cNvPr id="45" name="Picture 44" descr="Screen Shot 2016-04-12 at 06.36.08.png"/>
          <p:cNvPicPr>
            <a:picLocks noChangeAspect="1"/>
          </p:cNvPicPr>
          <p:nvPr/>
        </p:nvPicPr>
        <p:blipFill>
          <a:blip r:embed="rId3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8333" y="4725145"/>
            <a:ext cx="709002" cy="504056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6901" y="5309163"/>
            <a:ext cx="658368" cy="542544"/>
          </a:xfrm>
          <a:prstGeom prst="rect">
            <a:avLst/>
          </a:prstGeom>
        </p:spPr>
      </p:pic>
      <p:pic>
        <p:nvPicPr>
          <p:cNvPr id="47" name="Picture 46" descr="Screen Shot 2016-04-12 at 06.38.48.png"/>
          <p:cNvPicPr>
            <a:picLocks noChangeAspect="1"/>
          </p:cNvPicPr>
          <p:nvPr/>
        </p:nvPicPr>
        <p:blipFill>
          <a:blip r:embed="rId3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5272" y="5309166"/>
            <a:ext cx="733993" cy="477949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1197" y="5741211"/>
            <a:ext cx="512064" cy="542544"/>
          </a:xfrm>
          <a:prstGeom prst="rect">
            <a:avLst/>
          </a:prstGeom>
        </p:spPr>
      </p:pic>
      <p:pic>
        <p:nvPicPr>
          <p:cNvPr id="49" name="Picture 48" descr="Screen Shot 2016-04-12 at 06.40.31.png"/>
          <p:cNvPicPr>
            <a:picLocks noChangeAspect="1"/>
          </p:cNvPicPr>
          <p:nvPr/>
        </p:nvPicPr>
        <p:blipFill>
          <a:blip r:embed="rId3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3262" y="5855885"/>
            <a:ext cx="783404" cy="389384"/>
          </a:xfrm>
          <a:prstGeom prst="rect">
            <a:avLst/>
          </a:prstGeom>
        </p:spPr>
      </p:pic>
      <p:pic>
        <p:nvPicPr>
          <p:cNvPr id="50" name="Picture 49" descr="Screen Shot 2016-04-12 at 06.45.21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6319" y="3356992"/>
            <a:ext cx="549052" cy="476286"/>
          </a:xfrm>
          <a:prstGeom prst="rect">
            <a:avLst/>
          </a:prstGeom>
        </p:spPr>
      </p:pic>
      <p:pic>
        <p:nvPicPr>
          <p:cNvPr id="51" name="Picture 50" descr="Screen Shot 2016-04-12 at 06.46.02.png"/>
          <p:cNvPicPr>
            <a:picLocks noChangeAspect="1"/>
          </p:cNvPicPr>
          <p:nvPr/>
        </p:nvPicPr>
        <p:blipFill>
          <a:blip r:embed="rId3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2382" y="3284984"/>
            <a:ext cx="718372" cy="499492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4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8288" y="4005067"/>
            <a:ext cx="792088" cy="106105"/>
          </a:xfrm>
          <a:prstGeom prst="rect">
            <a:avLst/>
          </a:prstGeom>
        </p:spPr>
      </p:pic>
      <p:pic>
        <p:nvPicPr>
          <p:cNvPr id="53" name="Picture 52" descr="Screen Shot 2016-04-12 at 06.47.04.png"/>
          <p:cNvPicPr>
            <a:picLocks noChangeAspect="1"/>
          </p:cNvPicPr>
          <p:nvPr/>
        </p:nvPicPr>
        <p:blipFill>
          <a:blip r:embed="rId4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99892" y="3861048"/>
            <a:ext cx="699507" cy="432048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32304" y="4149080"/>
            <a:ext cx="719329" cy="542544"/>
          </a:xfrm>
          <a:prstGeom prst="rect">
            <a:avLst/>
          </a:prstGeom>
        </p:spPr>
      </p:pic>
      <p:pic>
        <p:nvPicPr>
          <p:cNvPr id="55" name="Picture 54" descr="Screen Shot 2016-04-12 at 06.48.21.png"/>
          <p:cNvPicPr>
            <a:picLocks noChangeAspect="1"/>
          </p:cNvPicPr>
          <p:nvPr/>
        </p:nvPicPr>
        <p:blipFill>
          <a:blip r:embed="rId4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2383" y="4293099"/>
            <a:ext cx="715392" cy="496159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4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4311" y="4773110"/>
            <a:ext cx="569650" cy="384082"/>
          </a:xfrm>
          <a:prstGeom prst="rect">
            <a:avLst/>
          </a:prstGeom>
        </p:spPr>
      </p:pic>
      <p:pic>
        <p:nvPicPr>
          <p:cNvPr id="57" name="Picture 56" descr="Screen Shot 2016-04-12 at 06.49.44.png"/>
          <p:cNvPicPr>
            <a:picLocks noChangeAspect="1"/>
          </p:cNvPicPr>
          <p:nvPr/>
        </p:nvPicPr>
        <p:blipFill>
          <a:blip r:embed="rId4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2386" y="4797155"/>
            <a:ext cx="724187" cy="377271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4419" y="5412976"/>
            <a:ext cx="687965" cy="680321"/>
          </a:xfrm>
          <a:prstGeom prst="rect">
            <a:avLst/>
          </a:prstGeom>
        </p:spPr>
      </p:pic>
      <p:cxnSp>
        <p:nvCxnSpPr>
          <p:cNvPr id="61" name="Straight Connector 60"/>
          <p:cNvCxnSpPr/>
          <p:nvPr/>
        </p:nvCxnSpPr>
        <p:spPr>
          <a:xfrm>
            <a:off x="8832305" y="5229200"/>
            <a:ext cx="1440160" cy="0"/>
          </a:xfrm>
          <a:prstGeom prst="line">
            <a:avLst/>
          </a:prstGeom>
          <a:ln w="889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Screen Shot 2016-04-14 at 17.28.08.png"/>
          <p:cNvPicPr>
            <a:picLocks noChangeAspect="1"/>
          </p:cNvPicPr>
          <p:nvPr/>
        </p:nvPicPr>
        <p:blipFill>
          <a:blip r:embed="rId4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3755" y="3303453"/>
            <a:ext cx="714287" cy="598741"/>
          </a:xfrm>
          <a:prstGeom prst="rect">
            <a:avLst/>
          </a:prstGeom>
        </p:spPr>
      </p:pic>
      <p:sp>
        <p:nvSpPr>
          <p:cNvPr id="4" name="Circular Arrow 3"/>
          <p:cNvSpPr/>
          <p:nvPr/>
        </p:nvSpPr>
        <p:spPr>
          <a:xfrm rot="3333213">
            <a:off x="9629844" y="2422348"/>
            <a:ext cx="1706864" cy="2224764"/>
          </a:xfrm>
          <a:prstGeom prst="circularArrow">
            <a:avLst>
              <a:gd name="adj1" fmla="val 13023"/>
              <a:gd name="adj2" fmla="val 1142319"/>
              <a:gd name="adj3" fmla="val 502866"/>
              <a:gd name="adj4" fmla="val 16725718"/>
              <a:gd name="adj5" fmla="val 15735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372284" y="2540205"/>
            <a:ext cx="22209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i="1" dirty="0">
                <a:solidFill>
                  <a:schemeClr val="accent1"/>
                </a:solidFill>
              </a:rPr>
              <a:t>Institutional</a:t>
            </a:r>
            <a:br>
              <a:rPr lang="en-US" i="1" dirty="0">
                <a:solidFill>
                  <a:schemeClr val="accent1"/>
                </a:solidFill>
              </a:rPr>
            </a:br>
            <a:r>
              <a:rPr lang="en-US" i="1" dirty="0">
                <a:solidFill>
                  <a:schemeClr val="accent1"/>
                </a:solidFill>
              </a:rPr>
              <a:t>representatives</a:t>
            </a:r>
          </a:p>
        </p:txBody>
      </p:sp>
    </p:spTree>
    <p:extLst>
      <p:ext uri="{BB962C8B-B14F-4D97-AF65-F5344CB8AC3E}">
        <p14:creationId xmlns:p14="http://schemas.microsoft.com/office/powerpoint/2010/main" val="22144640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6-10-17 at 22.37.4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1268760"/>
            <a:ext cx="9144000" cy="42497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>
                <a:latin typeface="Segoe"/>
                <a:cs typeface="Segoe"/>
              </a:rPr>
              <a:t>EGI Federation</a:t>
            </a:r>
            <a:br>
              <a:rPr lang="en-US" sz="3200" dirty="0">
                <a:latin typeface="Segoe"/>
                <a:cs typeface="Segoe"/>
              </a:rPr>
            </a:br>
            <a:r>
              <a:rPr lang="en-US" sz="2200" dirty="0">
                <a:latin typeface="Segoe"/>
                <a:cs typeface="Segoe"/>
              </a:rPr>
              <a:t>Largest distributed compute e-Infrastructure of the world </a:t>
            </a:r>
            <a:endParaRPr lang="en-US" b="1" dirty="0">
              <a:solidFill>
                <a:srgbClr val="4F85C3"/>
              </a:solidFill>
              <a:latin typeface="Segoe"/>
              <a:cs typeface="Segoe"/>
            </a:endParaRPr>
          </a:p>
        </p:txBody>
      </p:sp>
      <p:graphicFrame>
        <p:nvGraphicFramePr>
          <p:cNvPr id="10" name="Diagram 9"/>
          <p:cNvGraphicFramePr/>
          <p:nvPr>
            <p:extLst/>
          </p:nvPr>
        </p:nvGraphicFramePr>
        <p:xfrm>
          <a:off x="1778000" y="3462784"/>
          <a:ext cx="8890000" cy="4358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ircular Arrow 2"/>
          <p:cNvSpPr/>
          <p:nvPr/>
        </p:nvSpPr>
        <p:spPr>
          <a:xfrm>
            <a:off x="5116287" y="1357792"/>
            <a:ext cx="1240971" cy="1656966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4381015"/>
              <a:gd name="adj5" fmla="val 12500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229" tIns="40115" rIns="80229" bIns="40115"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67201" y="1357792"/>
            <a:ext cx="1632857" cy="1143318"/>
          </a:xfrm>
          <a:prstGeom prst="rect">
            <a:avLst/>
          </a:prstGeom>
          <a:noFill/>
        </p:spPr>
        <p:txBody>
          <a:bodyPr wrap="square" lIns="80229" tIns="40115" rIns="80229" bIns="40115" rtlCol="0">
            <a:spAutoFit/>
          </a:bodyPr>
          <a:lstStyle/>
          <a:p>
            <a:pPr algn="ctr"/>
            <a:r>
              <a:rPr lang="en-US" sz="2500" b="1" dirty="0">
                <a:solidFill>
                  <a:schemeClr val="accent1">
                    <a:lumMod val="75000"/>
                  </a:schemeClr>
                </a:solidFill>
                <a:latin typeface="Arial Narrow"/>
                <a:cs typeface="Arial Narrow"/>
              </a:rPr>
              <a:t>EGI Foundation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Arial Narrow"/>
                <a:cs typeface="Arial Narrow"/>
              </a:rPr>
              <a:t>(Amsterdam)</a:t>
            </a:r>
          </a:p>
        </p:txBody>
      </p:sp>
    </p:spTree>
    <p:extLst>
      <p:ext uri="{BB962C8B-B14F-4D97-AF65-F5344CB8AC3E}">
        <p14:creationId xmlns:p14="http://schemas.microsoft.com/office/powerpoint/2010/main" val="9816205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icture 69" descr="Screen Shot 2016-10-17 at 22.49.1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6196" y="1124744"/>
            <a:ext cx="9004300" cy="5261620"/>
          </a:xfrm>
          <a:prstGeom prst="rect">
            <a:avLst/>
          </a:prstGeom>
        </p:spPr>
      </p:pic>
      <p:sp>
        <p:nvSpPr>
          <p:cNvPr id="71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International Partnerships </a:t>
            </a:r>
          </a:p>
        </p:txBody>
      </p:sp>
      <p:sp>
        <p:nvSpPr>
          <p:cNvPr id="72" name="object 29"/>
          <p:cNvSpPr txBox="1"/>
          <p:nvPr/>
        </p:nvSpPr>
        <p:spPr>
          <a:xfrm>
            <a:off x="7000030" y="2240304"/>
            <a:ext cx="85519" cy="1397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698">
              <a:lnSpc>
                <a:spcPts val="1000"/>
              </a:lnSpc>
              <a:spcBef>
                <a:spcPts val="50"/>
              </a:spcBef>
            </a:pPr>
            <a:endParaRPr sz="900" dirty="0">
              <a:latin typeface="Times New Roman"/>
              <a:cs typeface="Times New Roman"/>
            </a:endParaRPr>
          </a:p>
        </p:txBody>
      </p:sp>
      <p:pic>
        <p:nvPicPr>
          <p:cNvPr id="73" name="Picture 72" descr="Screen Shot 2015-05-18 at 01.59.2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376" y="2420888"/>
            <a:ext cx="1327205" cy="720080"/>
          </a:xfrm>
          <a:prstGeom prst="rect">
            <a:avLst/>
          </a:prstGeom>
        </p:spPr>
      </p:pic>
      <p:pic>
        <p:nvPicPr>
          <p:cNvPr id="74" name="Picture 73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376" y="1556792"/>
            <a:ext cx="1673696" cy="576064"/>
          </a:xfrm>
          <a:prstGeom prst="rect">
            <a:avLst/>
          </a:prstGeom>
        </p:spPr>
      </p:pic>
      <p:pic>
        <p:nvPicPr>
          <p:cNvPr id="75" name="Picture 74" descr="Screen Shot 2015-05-18 at 01.57.28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76788" y="5384418"/>
            <a:ext cx="1008112" cy="492854"/>
          </a:xfrm>
          <a:prstGeom prst="rect">
            <a:avLst/>
          </a:prstGeom>
        </p:spPr>
      </p:pic>
      <p:pic>
        <p:nvPicPr>
          <p:cNvPr id="76" name="Picture 75" descr="Screen Shot 2015-05-18 at 01.56.13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500" y="4005085"/>
            <a:ext cx="1210116" cy="648072"/>
          </a:xfrm>
          <a:prstGeom prst="rect">
            <a:avLst/>
          </a:prstGeom>
        </p:spPr>
      </p:pic>
      <p:pic>
        <p:nvPicPr>
          <p:cNvPr id="77" name="Picture 76" descr="Screen Shot 2015-05-18 at 01.58.50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7455" y="2978952"/>
            <a:ext cx="1080120" cy="594067"/>
          </a:xfrm>
          <a:prstGeom prst="rect">
            <a:avLst/>
          </a:prstGeom>
        </p:spPr>
      </p:pic>
      <p:pic>
        <p:nvPicPr>
          <p:cNvPr id="78" name="Picture 77" descr="Screen Shot 2015-10-21 at 12.02.18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237" y="5222456"/>
            <a:ext cx="1187624" cy="523576"/>
          </a:xfrm>
          <a:prstGeom prst="rect">
            <a:avLst/>
          </a:prstGeom>
        </p:spPr>
      </p:pic>
      <p:grpSp>
        <p:nvGrpSpPr>
          <p:cNvPr id="79" name="Group 78"/>
          <p:cNvGrpSpPr/>
          <p:nvPr/>
        </p:nvGrpSpPr>
        <p:grpSpPr>
          <a:xfrm>
            <a:off x="5735960" y="2132856"/>
            <a:ext cx="1001688" cy="907976"/>
            <a:chOff x="9372601" y="6527801"/>
            <a:chExt cx="990049" cy="750846"/>
          </a:xfrm>
        </p:grpSpPr>
        <p:sp>
          <p:nvSpPr>
            <p:cNvPr id="80" name="object 9"/>
            <p:cNvSpPr/>
            <p:nvPr/>
          </p:nvSpPr>
          <p:spPr>
            <a:xfrm>
              <a:off x="9891812" y="6527801"/>
              <a:ext cx="81660" cy="81991"/>
            </a:xfrm>
            <a:custGeom>
              <a:avLst/>
              <a:gdLst/>
              <a:ahLst/>
              <a:cxnLst/>
              <a:rect l="l" t="t" r="r" b="b"/>
              <a:pathLst>
                <a:path w="81661" h="81991">
                  <a:moveTo>
                    <a:pt x="0" y="35712"/>
                  </a:moveTo>
                  <a:lnTo>
                    <a:pt x="161" y="47735"/>
                  </a:lnTo>
                  <a:lnTo>
                    <a:pt x="4268" y="60115"/>
                  </a:lnTo>
                  <a:lnTo>
                    <a:pt x="11926" y="70494"/>
                  </a:lnTo>
                  <a:lnTo>
                    <a:pt x="22510" y="78057"/>
                  </a:lnTo>
                  <a:lnTo>
                    <a:pt x="35394" y="81991"/>
                  </a:lnTo>
                  <a:lnTo>
                    <a:pt x="47380" y="81835"/>
                  </a:lnTo>
                  <a:lnTo>
                    <a:pt x="59762" y="77739"/>
                  </a:lnTo>
                  <a:lnTo>
                    <a:pt x="70149" y="70088"/>
                  </a:lnTo>
                  <a:lnTo>
                    <a:pt x="77722" y="59508"/>
                  </a:lnTo>
                  <a:lnTo>
                    <a:pt x="81661" y="46621"/>
                  </a:lnTo>
                  <a:lnTo>
                    <a:pt x="81504" y="34607"/>
                  </a:lnTo>
                  <a:lnTo>
                    <a:pt x="77402" y="22236"/>
                  </a:lnTo>
                  <a:lnTo>
                    <a:pt x="69746" y="11862"/>
                  </a:lnTo>
                  <a:lnTo>
                    <a:pt x="59163" y="4298"/>
                  </a:lnTo>
                  <a:lnTo>
                    <a:pt x="46278" y="355"/>
                  </a:lnTo>
                  <a:lnTo>
                    <a:pt x="40767" y="0"/>
                  </a:lnTo>
                  <a:lnTo>
                    <a:pt x="36978" y="174"/>
                  </a:lnTo>
                  <a:lnTo>
                    <a:pt x="23676" y="3733"/>
                  </a:lnTo>
                  <a:lnTo>
                    <a:pt x="12449" y="11325"/>
                  </a:lnTo>
                  <a:lnTo>
                    <a:pt x="4242" y="22227"/>
                  </a:lnTo>
                  <a:lnTo>
                    <a:pt x="0" y="3571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1" name="object 10"/>
            <p:cNvSpPr/>
            <p:nvPr/>
          </p:nvSpPr>
          <p:spPr>
            <a:xfrm>
              <a:off x="9756580" y="6529090"/>
              <a:ext cx="81407" cy="81864"/>
            </a:xfrm>
            <a:custGeom>
              <a:avLst/>
              <a:gdLst/>
              <a:ahLst/>
              <a:cxnLst/>
              <a:rect l="l" t="t" r="r" b="b"/>
              <a:pathLst>
                <a:path w="81407" h="81864">
                  <a:moveTo>
                    <a:pt x="34480" y="482"/>
                  </a:moveTo>
                  <a:lnTo>
                    <a:pt x="22625" y="4182"/>
                  </a:lnTo>
                  <a:lnTo>
                    <a:pt x="12046" y="11622"/>
                  </a:lnTo>
                  <a:lnTo>
                    <a:pt x="4353" y="21849"/>
                  </a:lnTo>
                  <a:lnTo>
                    <a:pt x="139" y="34052"/>
                  </a:lnTo>
                  <a:lnTo>
                    <a:pt x="0" y="47421"/>
                  </a:lnTo>
                  <a:lnTo>
                    <a:pt x="3706" y="59268"/>
                  </a:lnTo>
                  <a:lnTo>
                    <a:pt x="11147" y="69842"/>
                  </a:lnTo>
                  <a:lnTo>
                    <a:pt x="21371" y="77528"/>
                  </a:lnTo>
                  <a:lnTo>
                    <a:pt x="33571" y="81733"/>
                  </a:lnTo>
                  <a:lnTo>
                    <a:pt x="46939" y="81864"/>
                  </a:lnTo>
                  <a:lnTo>
                    <a:pt x="58805" y="78164"/>
                  </a:lnTo>
                  <a:lnTo>
                    <a:pt x="69381" y="70731"/>
                  </a:lnTo>
                  <a:lnTo>
                    <a:pt x="77069" y="60510"/>
                  </a:lnTo>
                  <a:lnTo>
                    <a:pt x="81275" y="48306"/>
                  </a:lnTo>
                  <a:lnTo>
                    <a:pt x="81406" y="34924"/>
                  </a:lnTo>
                  <a:lnTo>
                    <a:pt x="80804" y="31798"/>
                  </a:lnTo>
                  <a:lnTo>
                    <a:pt x="75376" y="18938"/>
                  </a:lnTo>
                  <a:lnTo>
                    <a:pt x="66256" y="8884"/>
                  </a:lnTo>
                  <a:lnTo>
                    <a:pt x="54400" y="2337"/>
                  </a:lnTo>
                  <a:lnTo>
                    <a:pt x="40766" y="0"/>
                  </a:lnTo>
                  <a:lnTo>
                    <a:pt x="38684" y="0"/>
                  </a:lnTo>
                  <a:lnTo>
                    <a:pt x="34480" y="48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2" name="object 11"/>
            <p:cNvSpPr/>
            <p:nvPr/>
          </p:nvSpPr>
          <p:spPr>
            <a:xfrm>
              <a:off x="9627050" y="6568668"/>
              <a:ext cx="81579" cy="81973"/>
            </a:xfrm>
            <a:custGeom>
              <a:avLst/>
              <a:gdLst/>
              <a:ahLst/>
              <a:cxnLst/>
              <a:rect l="l" t="t" r="r" b="b"/>
              <a:pathLst>
                <a:path w="81579" h="81973">
                  <a:moveTo>
                    <a:pt x="23210" y="3949"/>
                  </a:moveTo>
                  <a:lnTo>
                    <a:pt x="19837" y="5733"/>
                  </a:lnTo>
                  <a:lnTo>
                    <a:pt x="10303" y="13488"/>
                  </a:lnTo>
                  <a:lnTo>
                    <a:pt x="3639" y="23430"/>
                  </a:lnTo>
                  <a:lnTo>
                    <a:pt x="114" y="34797"/>
                  </a:lnTo>
                  <a:lnTo>
                    <a:pt x="0" y="46828"/>
                  </a:lnTo>
                  <a:lnTo>
                    <a:pt x="3563" y="58762"/>
                  </a:lnTo>
                  <a:lnTo>
                    <a:pt x="5348" y="62135"/>
                  </a:lnTo>
                  <a:lnTo>
                    <a:pt x="13108" y="71670"/>
                  </a:lnTo>
                  <a:lnTo>
                    <a:pt x="23049" y="78334"/>
                  </a:lnTo>
                  <a:lnTo>
                    <a:pt x="34414" y="81858"/>
                  </a:lnTo>
                  <a:lnTo>
                    <a:pt x="46443" y="81973"/>
                  </a:lnTo>
                  <a:lnTo>
                    <a:pt x="58376" y="78409"/>
                  </a:lnTo>
                  <a:lnTo>
                    <a:pt x="61753" y="76621"/>
                  </a:lnTo>
                  <a:lnTo>
                    <a:pt x="71282" y="68861"/>
                  </a:lnTo>
                  <a:lnTo>
                    <a:pt x="77943" y="58920"/>
                  </a:lnTo>
                  <a:lnTo>
                    <a:pt x="81466" y="47556"/>
                  </a:lnTo>
                  <a:lnTo>
                    <a:pt x="81579" y="35528"/>
                  </a:lnTo>
                  <a:lnTo>
                    <a:pt x="78011" y="23596"/>
                  </a:lnTo>
                  <a:lnTo>
                    <a:pt x="74730" y="17878"/>
                  </a:lnTo>
                  <a:lnTo>
                    <a:pt x="65429" y="8192"/>
                  </a:lnTo>
                  <a:lnTo>
                    <a:pt x="53769" y="2109"/>
                  </a:lnTo>
                  <a:lnTo>
                    <a:pt x="40762" y="0"/>
                  </a:lnTo>
                  <a:lnTo>
                    <a:pt x="34869" y="0"/>
                  </a:lnTo>
                  <a:lnTo>
                    <a:pt x="28874" y="1282"/>
                  </a:lnTo>
                  <a:lnTo>
                    <a:pt x="23210" y="394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3" name="object 12"/>
            <p:cNvSpPr/>
            <p:nvPr/>
          </p:nvSpPr>
          <p:spPr>
            <a:xfrm>
              <a:off x="10135924" y="6637409"/>
              <a:ext cx="82336" cy="82333"/>
            </a:xfrm>
            <a:custGeom>
              <a:avLst/>
              <a:gdLst/>
              <a:ahLst/>
              <a:cxnLst/>
              <a:rect l="l" t="t" r="r" b="b"/>
              <a:pathLst>
                <a:path w="82335" h="82333">
                  <a:moveTo>
                    <a:pt x="9942" y="14363"/>
                  </a:moveTo>
                  <a:lnTo>
                    <a:pt x="7564" y="17398"/>
                  </a:lnTo>
                  <a:lnTo>
                    <a:pt x="2026" y="28362"/>
                  </a:lnTo>
                  <a:lnTo>
                    <a:pt x="0" y="40149"/>
                  </a:lnTo>
                  <a:lnTo>
                    <a:pt x="1422" y="51957"/>
                  </a:lnTo>
                  <a:lnTo>
                    <a:pt x="6230" y="62984"/>
                  </a:lnTo>
                  <a:lnTo>
                    <a:pt x="14361" y="72428"/>
                  </a:lnTo>
                  <a:lnTo>
                    <a:pt x="17363" y="74774"/>
                  </a:lnTo>
                  <a:lnTo>
                    <a:pt x="28332" y="80307"/>
                  </a:lnTo>
                  <a:lnTo>
                    <a:pt x="40127" y="82333"/>
                  </a:lnTo>
                  <a:lnTo>
                    <a:pt x="51943" y="80912"/>
                  </a:lnTo>
                  <a:lnTo>
                    <a:pt x="62973" y="76104"/>
                  </a:lnTo>
                  <a:lnTo>
                    <a:pt x="72413" y="67970"/>
                  </a:lnTo>
                  <a:lnTo>
                    <a:pt x="74762" y="64972"/>
                  </a:lnTo>
                  <a:lnTo>
                    <a:pt x="80306" y="54006"/>
                  </a:lnTo>
                  <a:lnTo>
                    <a:pt x="82335" y="42215"/>
                  </a:lnTo>
                  <a:lnTo>
                    <a:pt x="80918" y="30404"/>
                  </a:lnTo>
                  <a:lnTo>
                    <a:pt x="76123" y="19375"/>
                  </a:lnTo>
                  <a:lnTo>
                    <a:pt x="68019" y="9931"/>
                  </a:lnTo>
                  <a:lnTo>
                    <a:pt x="65341" y="7823"/>
                  </a:lnTo>
                  <a:lnTo>
                    <a:pt x="53721" y="1946"/>
                  </a:lnTo>
                  <a:lnTo>
                    <a:pt x="41196" y="0"/>
                  </a:lnTo>
                  <a:lnTo>
                    <a:pt x="32172" y="994"/>
                  </a:lnTo>
                  <a:lnTo>
                    <a:pt x="20174" y="5748"/>
                  </a:lnTo>
                  <a:lnTo>
                    <a:pt x="9942" y="14363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4" name="object 13"/>
            <p:cNvSpPr/>
            <p:nvPr/>
          </p:nvSpPr>
          <p:spPr>
            <a:xfrm>
              <a:off x="9514167" y="6643441"/>
              <a:ext cx="81651" cy="82006"/>
            </a:xfrm>
            <a:custGeom>
              <a:avLst/>
              <a:gdLst/>
              <a:ahLst/>
              <a:cxnLst/>
              <a:rect l="l" t="t" r="r" b="b"/>
              <a:pathLst>
                <a:path w="81651" h="82006">
                  <a:moveTo>
                    <a:pt x="13417" y="10452"/>
                  </a:moveTo>
                  <a:lnTo>
                    <a:pt x="10786" y="13004"/>
                  </a:lnTo>
                  <a:lnTo>
                    <a:pt x="3792" y="23150"/>
                  </a:lnTo>
                  <a:lnTo>
                    <a:pt x="181" y="34592"/>
                  </a:lnTo>
                  <a:lnTo>
                    <a:pt x="0" y="46519"/>
                  </a:lnTo>
                  <a:lnTo>
                    <a:pt x="3295" y="58118"/>
                  </a:lnTo>
                  <a:lnTo>
                    <a:pt x="10115" y="68579"/>
                  </a:lnTo>
                  <a:lnTo>
                    <a:pt x="12661" y="71198"/>
                  </a:lnTo>
                  <a:lnTo>
                    <a:pt x="22803" y="78202"/>
                  </a:lnTo>
                  <a:lnTo>
                    <a:pt x="34243" y="81820"/>
                  </a:lnTo>
                  <a:lnTo>
                    <a:pt x="46171" y="82006"/>
                  </a:lnTo>
                  <a:lnTo>
                    <a:pt x="57775" y="78717"/>
                  </a:lnTo>
                  <a:lnTo>
                    <a:pt x="68243" y="71907"/>
                  </a:lnTo>
                  <a:lnTo>
                    <a:pt x="70870" y="69347"/>
                  </a:lnTo>
                  <a:lnTo>
                    <a:pt x="77864" y="59201"/>
                  </a:lnTo>
                  <a:lnTo>
                    <a:pt x="81473" y="47760"/>
                  </a:lnTo>
                  <a:lnTo>
                    <a:pt x="81651" y="35833"/>
                  </a:lnTo>
                  <a:lnTo>
                    <a:pt x="78353" y="24232"/>
                  </a:lnTo>
                  <a:lnTo>
                    <a:pt x="71532" y="13766"/>
                  </a:lnTo>
                  <a:lnTo>
                    <a:pt x="65030" y="7861"/>
                  </a:lnTo>
                  <a:lnTo>
                    <a:pt x="53443" y="1974"/>
                  </a:lnTo>
                  <a:lnTo>
                    <a:pt x="40811" y="0"/>
                  </a:lnTo>
                  <a:lnTo>
                    <a:pt x="36902" y="186"/>
                  </a:lnTo>
                  <a:lnTo>
                    <a:pt x="24554" y="3351"/>
                  </a:lnTo>
                  <a:lnTo>
                    <a:pt x="13417" y="1045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5" name="object 14"/>
            <p:cNvSpPr/>
            <p:nvPr/>
          </p:nvSpPr>
          <p:spPr>
            <a:xfrm>
              <a:off x="10225073" y="6739299"/>
              <a:ext cx="82321" cy="82340"/>
            </a:xfrm>
            <a:custGeom>
              <a:avLst/>
              <a:gdLst/>
              <a:ahLst/>
              <a:cxnLst/>
              <a:rect l="l" t="t" r="r" b="b"/>
              <a:pathLst>
                <a:path w="82322" h="82340">
                  <a:moveTo>
                    <a:pt x="18754" y="6629"/>
                  </a:moveTo>
                  <a:lnTo>
                    <a:pt x="15270" y="9157"/>
                  </a:lnTo>
                  <a:lnTo>
                    <a:pt x="7036" y="18130"/>
                  </a:lnTo>
                  <a:lnTo>
                    <a:pt x="1892" y="28827"/>
                  </a:lnTo>
                  <a:lnTo>
                    <a:pt x="0" y="40480"/>
                  </a:lnTo>
                  <a:lnTo>
                    <a:pt x="1520" y="52323"/>
                  </a:lnTo>
                  <a:lnTo>
                    <a:pt x="6613" y="63588"/>
                  </a:lnTo>
                  <a:lnTo>
                    <a:pt x="9143" y="67078"/>
                  </a:lnTo>
                  <a:lnTo>
                    <a:pt x="18111" y="75310"/>
                  </a:lnTo>
                  <a:lnTo>
                    <a:pt x="28805" y="80451"/>
                  </a:lnTo>
                  <a:lnTo>
                    <a:pt x="40457" y="82340"/>
                  </a:lnTo>
                  <a:lnTo>
                    <a:pt x="52302" y="80816"/>
                  </a:lnTo>
                  <a:lnTo>
                    <a:pt x="63572" y="75717"/>
                  </a:lnTo>
                  <a:lnTo>
                    <a:pt x="67047" y="73197"/>
                  </a:lnTo>
                  <a:lnTo>
                    <a:pt x="75284" y="64224"/>
                  </a:lnTo>
                  <a:lnTo>
                    <a:pt x="80429" y="53526"/>
                  </a:lnTo>
                  <a:lnTo>
                    <a:pt x="82322" y="41871"/>
                  </a:lnTo>
                  <a:lnTo>
                    <a:pt x="80803" y="30026"/>
                  </a:lnTo>
                  <a:lnTo>
                    <a:pt x="75714" y="18757"/>
                  </a:lnTo>
                  <a:lnTo>
                    <a:pt x="65541" y="7962"/>
                  </a:lnTo>
                  <a:lnTo>
                    <a:pt x="53928" y="2021"/>
                  </a:lnTo>
                  <a:lnTo>
                    <a:pt x="41119" y="0"/>
                  </a:lnTo>
                  <a:lnTo>
                    <a:pt x="33448" y="0"/>
                  </a:lnTo>
                  <a:lnTo>
                    <a:pt x="25676" y="2146"/>
                  </a:lnTo>
                  <a:lnTo>
                    <a:pt x="18754" y="662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6" name="object 15"/>
            <p:cNvSpPr/>
            <p:nvPr/>
          </p:nvSpPr>
          <p:spPr>
            <a:xfrm>
              <a:off x="9427039" y="6747032"/>
              <a:ext cx="81603" cy="81977"/>
            </a:xfrm>
            <a:custGeom>
              <a:avLst/>
              <a:gdLst/>
              <a:ahLst/>
              <a:cxnLst/>
              <a:rect l="l" t="t" r="r" b="b"/>
              <a:pathLst>
                <a:path w="81602" h="81977">
                  <a:moveTo>
                    <a:pt x="5839" y="19456"/>
                  </a:moveTo>
                  <a:lnTo>
                    <a:pt x="3750" y="23222"/>
                  </a:lnTo>
                  <a:lnTo>
                    <a:pt x="109" y="34838"/>
                  </a:lnTo>
                  <a:lnTo>
                    <a:pt x="0" y="46706"/>
                  </a:lnTo>
                  <a:lnTo>
                    <a:pt x="3241" y="58058"/>
                  </a:lnTo>
                  <a:lnTo>
                    <a:pt x="9655" y="68128"/>
                  </a:lnTo>
                  <a:lnTo>
                    <a:pt x="19059" y="76149"/>
                  </a:lnTo>
                  <a:lnTo>
                    <a:pt x="22832" y="78231"/>
                  </a:lnTo>
                  <a:lnTo>
                    <a:pt x="34450" y="81870"/>
                  </a:lnTo>
                  <a:lnTo>
                    <a:pt x="46317" y="81977"/>
                  </a:lnTo>
                  <a:lnTo>
                    <a:pt x="57666" y="78732"/>
                  </a:lnTo>
                  <a:lnTo>
                    <a:pt x="67733" y="72315"/>
                  </a:lnTo>
                  <a:lnTo>
                    <a:pt x="75752" y="62903"/>
                  </a:lnTo>
                  <a:lnTo>
                    <a:pt x="77842" y="59127"/>
                  </a:lnTo>
                  <a:lnTo>
                    <a:pt x="81489" y="47512"/>
                  </a:lnTo>
                  <a:lnTo>
                    <a:pt x="81602" y="35647"/>
                  </a:lnTo>
                  <a:lnTo>
                    <a:pt x="78362" y="24297"/>
                  </a:lnTo>
                  <a:lnTo>
                    <a:pt x="71949" y="14229"/>
                  </a:lnTo>
                  <a:lnTo>
                    <a:pt x="62544" y="6210"/>
                  </a:lnTo>
                  <a:lnTo>
                    <a:pt x="55775" y="2019"/>
                  </a:lnTo>
                  <a:lnTo>
                    <a:pt x="48244" y="0"/>
                  </a:lnTo>
                  <a:lnTo>
                    <a:pt x="38840" y="48"/>
                  </a:lnTo>
                  <a:lnTo>
                    <a:pt x="26139" y="2710"/>
                  </a:lnTo>
                  <a:lnTo>
                    <a:pt x="14795" y="9260"/>
                  </a:lnTo>
                  <a:lnTo>
                    <a:pt x="5839" y="19456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7" name="object 16"/>
            <p:cNvSpPr/>
            <p:nvPr/>
          </p:nvSpPr>
          <p:spPr>
            <a:xfrm>
              <a:off x="9372601" y="6871079"/>
              <a:ext cx="82073" cy="82193"/>
            </a:xfrm>
            <a:custGeom>
              <a:avLst/>
              <a:gdLst/>
              <a:ahLst/>
              <a:cxnLst/>
              <a:rect l="l" t="t" r="r" b="b"/>
              <a:pathLst>
                <a:path w="82074" h="82193">
                  <a:moveTo>
                    <a:pt x="1334" y="30289"/>
                  </a:moveTo>
                  <a:lnTo>
                    <a:pt x="949" y="31803"/>
                  </a:lnTo>
                  <a:lnTo>
                    <a:pt x="0" y="44579"/>
                  </a:lnTo>
                  <a:lnTo>
                    <a:pt x="2887" y="56647"/>
                  </a:lnTo>
                  <a:lnTo>
                    <a:pt x="9170" y="67232"/>
                  </a:lnTo>
                  <a:lnTo>
                    <a:pt x="18409" y="75557"/>
                  </a:lnTo>
                  <a:lnTo>
                    <a:pt x="30163" y="80848"/>
                  </a:lnTo>
                  <a:lnTo>
                    <a:pt x="44488" y="82193"/>
                  </a:lnTo>
                  <a:lnTo>
                    <a:pt x="56550" y="79300"/>
                  </a:lnTo>
                  <a:lnTo>
                    <a:pt x="67130" y="73015"/>
                  </a:lnTo>
                  <a:lnTo>
                    <a:pt x="75454" y="63784"/>
                  </a:lnTo>
                  <a:lnTo>
                    <a:pt x="80747" y="52057"/>
                  </a:lnTo>
                  <a:lnTo>
                    <a:pt x="82074" y="37747"/>
                  </a:lnTo>
                  <a:lnTo>
                    <a:pt x="79182" y="25672"/>
                  </a:lnTo>
                  <a:lnTo>
                    <a:pt x="72898" y="15081"/>
                  </a:lnTo>
                  <a:lnTo>
                    <a:pt x="63663" y="6751"/>
                  </a:lnTo>
                  <a:lnTo>
                    <a:pt x="51918" y="1460"/>
                  </a:lnTo>
                  <a:lnTo>
                    <a:pt x="48273" y="469"/>
                  </a:lnTo>
                  <a:lnTo>
                    <a:pt x="44615" y="0"/>
                  </a:lnTo>
                  <a:lnTo>
                    <a:pt x="41021" y="0"/>
                  </a:lnTo>
                  <a:lnTo>
                    <a:pt x="28548" y="1942"/>
                  </a:lnTo>
                  <a:lnTo>
                    <a:pt x="16634" y="8006"/>
                  </a:lnTo>
                  <a:lnTo>
                    <a:pt x="7230" y="17642"/>
                  </a:lnTo>
                  <a:lnTo>
                    <a:pt x="1334" y="3028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8" name="object 17"/>
            <p:cNvSpPr/>
            <p:nvPr/>
          </p:nvSpPr>
          <p:spPr>
            <a:xfrm>
              <a:off x="9885170" y="6624263"/>
              <a:ext cx="58164" cy="58259"/>
            </a:xfrm>
            <a:custGeom>
              <a:avLst/>
              <a:gdLst/>
              <a:ahLst/>
              <a:cxnLst/>
              <a:rect l="l" t="t" r="r" b="b"/>
              <a:pathLst>
                <a:path w="58165" h="58259">
                  <a:moveTo>
                    <a:pt x="162" y="25309"/>
                  </a:moveTo>
                  <a:lnTo>
                    <a:pt x="0" y="31680"/>
                  </a:lnTo>
                  <a:lnTo>
                    <a:pt x="3971" y="44042"/>
                  </a:lnTo>
                  <a:lnTo>
                    <a:pt x="12803" y="53388"/>
                  </a:lnTo>
                  <a:lnTo>
                    <a:pt x="25257" y="58100"/>
                  </a:lnTo>
                  <a:lnTo>
                    <a:pt x="31527" y="58259"/>
                  </a:lnTo>
                  <a:lnTo>
                    <a:pt x="43920" y="54305"/>
                  </a:lnTo>
                  <a:lnTo>
                    <a:pt x="53287" y="45482"/>
                  </a:lnTo>
                  <a:lnTo>
                    <a:pt x="57998" y="33030"/>
                  </a:lnTo>
                  <a:lnTo>
                    <a:pt x="58165" y="26706"/>
                  </a:lnTo>
                  <a:lnTo>
                    <a:pt x="54215" y="14327"/>
                  </a:lnTo>
                  <a:lnTo>
                    <a:pt x="45402" y="4965"/>
                  </a:lnTo>
                  <a:lnTo>
                    <a:pt x="32979" y="239"/>
                  </a:lnTo>
                  <a:lnTo>
                    <a:pt x="31633" y="74"/>
                  </a:lnTo>
                  <a:lnTo>
                    <a:pt x="28685" y="0"/>
                  </a:lnTo>
                  <a:lnTo>
                    <a:pt x="15407" y="3404"/>
                  </a:lnTo>
                  <a:lnTo>
                    <a:pt x="5266" y="12324"/>
                  </a:lnTo>
                  <a:lnTo>
                    <a:pt x="162" y="2530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9" name="object 18"/>
            <p:cNvSpPr/>
            <p:nvPr/>
          </p:nvSpPr>
          <p:spPr>
            <a:xfrm>
              <a:off x="9789469" y="6625176"/>
              <a:ext cx="57682" cy="58039"/>
            </a:xfrm>
            <a:custGeom>
              <a:avLst/>
              <a:gdLst/>
              <a:ahLst/>
              <a:cxnLst/>
              <a:rect l="l" t="t" r="r" b="b"/>
              <a:pathLst>
                <a:path w="57683" h="58039">
                  <a:moveTo>
                    <a:pt x="24434" y="330"/>
                  </a:moveTo>
                  <a:lnTo>
                    <a:pt x="18008" y="2078"/>
                  </a:lnTo>
                  <a:lnTo>
                    <a:pt x="7389" y="9398"/>
                  </a:lnTo>
                  <a:lnTo>
                    <a:pt x="992" y="20441"/>
                  </a:lnTo>
                  <a:lnTo>
                    <a:pt x="0" y="33604"/>
                  </a:lnTo>
                  <a:lnTo>
                    <a:pt x="1735" y="40003"/>
                  </a:lnTo>
                  <a:lnTo>
                    <a:pt x="9050" y="50629"/>
                  </a:lnTo>
                  <a:lnTo>
                    <a:pt x="20096" y="57036"/>
                  </a:lnTo>
                  <a:lnTo>
                    <a:pt x="33261" y="58038"/>
                  </a:lnTo>
                  <a:lnTo>
                    <a:pt x="39694" y="56287"/>
                  </a:lnTo>
                  <a:lnTo>
                    <a:pt x="50308" y="48966"/>
                  </a:lnTo>
                  <a:lnTo>
                    <a:pt x="56700" y="37925"/>
                  </a:lnTo>
                  <a:lnTo>
                    <a:pt x="57683" y="24764"/>
                  </a:lnTo>
                  <a:lnTo>
                    <a:pt x="52426" y="11985"/>
                  </a:lnTo>
                  <a:lnTo>
                    <a:pt x="42187" y="3223"/>
                  </a:lnTo>
                  <a:lnTo>
                    <a:pt x="28892" y="0"/>
                  </a:lnTo>
                  <a:lnTo>
                    <a:pt x="27406" y="0"/>
                  </a:lnTo>
                  <a:lnTo>
                    <a:pt x="24434" y="330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0" name="object 19"/>
            <p:cNvSpPr/>
            <p:nvPr/>
          </p:nvSpPr>
          <p:spPr>
            <a:xfrm>
              <a:off x="9977477" y="6650510"/>
              <a:ext cx="58088" cy="58216"/>
            </a:xfrm>
            <a:custGeom>
              <a:avLst/>
              <a:gdLst/>
              <a:ahLst/>
              <a:cxnLst/>
              <a:rect l="l" t="t" r="r" b="b"/>
              <a:pathLst>
                <a:path w="58088" h="58216">
                  <a:moveTo>
                    <a:pt x="2424" y="17233"/>
                  </a:moveTo>
                  <a:lnTo>
                    <a:pt x="0" y="26235"/>
                  </a:lnTo>
                  <a:lnTo>
                    <a:pt x="1262" y="38136"/>
                  </a:lnTo>
                  <a:lnTo>
                    <a:pt x="7152" y="48492"/>
                  </a:lnTo>
                  <a:lnTo>
                    <a:pt x="17093" y="55791"/>
                  </a:lnTo>
                  <a:lnTo>
                    <a:pt x="26103" y="58216"/>
                  </a:lnTo>
                  <a:lnTo>
                    <a:pt x="38008" y="56954"/>
                  </a:lnTo>
                  <a:lnTo>
                    <a:pt x="48364" y="51067"/>
                  </a:lnTo>
                  <a:lnTo>
                    <a:pt x="55663" y="41135"/>
                  </a:lnTo>
                  <a:lnTo>
                    <a:pt x="58088" y="32123"/>
                  </a:lnTo>
                  <a:lnTo>
                    <a:pt x="56817" y="20229"/>
                  </a:lnTo>
                  <a:lnTo>
                    <a:pt x="50926" y="9870"/>
                  </a:lnTo>
                  <a:lnTo>
                    <a:pt x="40994" y="2552"/>
                  </a:lnTo>
                  <a:lnTo>
                    <a:pt x="37121" y="812"/>
                  </a:lnTo>
                  <a:lnTo>
                    <a:pt x="33082" y="0"/>
                  </a:lnTo>
                  <a:lnTo>
                    <a:pt x="29081" y="0"/>
                  </a:lnTo>
                  <a:lnTo>
                    <a:pt x="22497" y="751"/>
                  </a:lnTo>
                  <a:lnTo>
                    <a:pt x="10689" y="6485"/>
                  </a:lnTo>
                  <a:lnTo>
                    <a:pt x="2424" y="17233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1" name="object 20"/>
            <p:cNvSpPr/>
            <p:nvPr/>
          </p:nvSpPr>
          <p:spPr>
            <a:xfrm>
              <a:off x="9697382" y="6653231"/>
              <a:ext cx="58367" cy="58363"/>
            </a:xfrm>
            <a:custGeom>
              <a:avLst/>
              <a:gdLst/>
              <a:ahLst/>
              <a:cxnLst/>
              <a:rect l="l" t="t" r="r" b="b"/>
              <a:pathLst>
                <a:path w="58367" h="58363">
                  <a:moveTo>
                    <a:pt x="17992" y="56135"/>
                  </a:moveTo>
                  <a:lnTo>
                    <a:pt x="29666" y="58363"/>
                  </a:lnTo>
                  <a:lnTo>
                    <a:pt x="41647" y="55549"/>
                  </a:lnTo>
                  <a:lnTo>
                    <a:pt x="49393" y="50228"/>
                  </a:lnTo>
                  <a:lnTo>
                    <a:pt x="56129" y="40372"/>
                  </a:lnTo>
                  <a:lnTo>
                    <a:pt x="58367" y="28697"/>
                  </a:lnTo>
                  <a:lnTo>
                    <a:pt x="55566" y="16713"/>
                  </a:lnTo>
                  <a:lnTo>
                    <a:pt x="52230" y="11265"/>
                  </a:lnTo>
                  <a:lnTo>
                    <a:pt x="41938" y="2937"/>
                  </a:lnTo>
                  <a:lnTo>
                    <a:pt x="29163" y="0"/>
                  </a:lnTo>
                  <a:lnTo>
                    <a:pt x="24997" y="0"/>
                  </a:lnTo>
                  <a:lnTo>
                    <a:pt x="20743" y="901"/>
                  </a:lnTo>
                  <a:lnTo>
                    <a:pt x="16730" y="2781"/>
                  </a:lnTo>
                  <a:lnTo>
                    <a:pt x="8967" y="8137"/>
                  </a:lnTo>
                  <a:lnTo>
                    <a:pt x="2236" y="18000"/>
                  </a:lnTo>
                  <a:lnTo>
                    <a:pt x="0" y="29675"/>
                  </a:lnTo>
                  <a:lnTo>
                    <a:pt x="2798" y="41655"/>
                  </a:lnTo>
                  <a:lnTo>
                    <a:pt x="8133" y="49410"/>
                  </a:lnTo>
                  <a:lnTo>
                    <a:pt x="17992" y="56135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2" name="object 21"/>
            <p:cNvSpPr/>
            <p:nvPr/>
          </p:nvSpPr>
          <p:spPr>
            <a:xfrm>
              <a:off x="10058367" y="6701939"/>
              <a:ext cx="58326" cy="58362"/>
            </a:xfrm>
            <a:custGeom>
              <a:avLst/>
              <a:gdLst/>
              <a:ahLst/>
              <a:cxnLst/>
              <a:rect l="l" t="t" r="r" b="b"/>
              <a:pathLst>
                <a:path w="58327" h="58362">
                  <a:moveTo>
                    <a:pt x="7037" y="10185"/>
                  </a:moveTo>
                  <a:lnTo>
                    <a:pt x="2135" y="18205"/>
                  </a:lnTo>
                  <a:lnTo>
                    <a:pt x="0" y="29956"/>
                  </a:lnTo>
                  <a:lnTo>
                    <a:pt x="2715" y="41527"/>
                  </a:lnTo>
                  <a:lnTo>
                    <a:pt x="10161" y="51320"/>
                  </a:lnTo>
                  <a:lnTo>
                    <a:pt x="18173" y="56230"/>
                  </a:lnTo>
                  <a:lnTo>
                    <a:pt x="29914" y="58362"/>
                  </a:lnTo>
                  <a:lnTo>
                    <a:pt x="41489" y="55642"/>
                  </a:lnTo>
                  <a:lnTo>
                    <a:pt x="51296" y="48196"/>
                  </a:lnTo>
                  <a:lnTo>
                    <a:pt x="56194" y="40173"/>
                  </a:lnTo>
                  <a:lnTo>
                    <a:pt x="58327" y="28421"/>
                  </a:lnTo>
                  <a:lnTo>
                    <a:pt x="55610" y="16847"/>
                  </a:lnTo>
                  <a:lnTo>
                    <a:pt x="48159" y="7048"/>
                  </a:lnTo>
                  <a:lnTo>
                    <a:pt x="42647" y="2311"/>
                  </a:lnTo>
                  <a:lnTo>
                    <a:pt x="35878" y="0"/>
                  </a:lnTo>
                  <a:lnTo>
                    <a:pt x="20956" y="12"/>
                  </a:lnTo>
                  <a:lnTo>
                    <a:pt x="12790" y="3454"/>
                  </a:lnTo>
                  <a:lnTo>
                    <a:pt x="7037" y="10185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3" name="object 22"/>
            <p:cNvSpPr/>
            <p:nvPr/>
          </p:nvSpPr>
          <p:spPr>
            <a:xfrm>
              <a:off x="9617570" y="6706224"/>
              <a:ext cx="58011" cy="58188"/>
            </a:xfrm>
            <a:custGeom>
              <a:avLst/>
              <a:gdLst/>
              <a:ahLst/>
              <a:cxnLst/>
              <a:rect l="l" t="t" r="r" b="b"/>
              <a:pathLst>
                <a:path w="58011" h="58188">
                  <a:moveTo>
                    <a:pt x="9579" y="7404"/>
                  </a:moveTo>
                  <a:lnTo>
                    <a:pt x="3703" y="14628"/>
                  </a:lnTo>
                  <a:lnTo>
                    <a:pt x="0" y="26014"/>
                  </a:lnTo>
                  <a:lnTo>
                    <a:pt x="1145" y="37881"/>
                  </a:lnTo>
                  <a:lnTo>
                    <a:pt x="7230" y="48615"/>
                  </a:lnTo>
                  <a:lnTo>
                    <a:pt x="14445" y="54484"/>
                  </a:lnTo>
                  <a:lnTo>
                    <a:pt x="25827" y="58188"/>
                  </a:lnTo>
                  <a:lnTo>
                    <a:pt x="37693" y="57042"/>
                  </a:lnTo>
                  <a:lnTo>
                    <a:pt x="48428" y="50952"/>
                  </a:lnTo>
                  <a:lnTo>
                    <a:pt x="54308" y="43723"/>
                  </a:lnTo>
                  <a:lnTo>
                    <a:pt x="58011" y="32343"/>
                  </a:lnTo>
                  <a:lnTo>
                    <a:pt x="56862" y="20483"/>
                  </a:lnTo>
                  <a:lnTo>
                    <a:pt x="50765" y="9753"/>
                  </a:lnTo>
                  <a:lnTo>
                    <a:pt x="45012" y="3301"/>
                  </a:lnTo>
                  <a:lnTo>
                    <a:pt x="37036" y="0"/>
                  </a:lnTo>
                  <a:lnTo>
                    <a:pt x="22089" y="0"/>
                  </a:lnTo>
                  <a:lnTo>
                    <a:pt x="15154" y="2438"/>
                  </a:lnTo>
                  <a:lnTo>
                    <a:pt x="9579" y="7404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4" name="object 23"/>
            <p:cNvSpPr/>
            <p:nvPr/>
          </p:nvSpPr>
          <p:spPr>
            <a:xfrm>
              <a:off x="10121857" y="6774154"/>
              <a:ext cx="57694" cy="58036"/>
            </a:xfrm>
            <a:custGeom>
              <a:avLst/>
              <a:gdLst/>
              <a:ahLst/>
              <a:cxnLst/>
              <a:rect l="l" t="t" r="r" b="b"/>
              <a:pathLst>
                <a:path w="57694" h="58036">
                  <a:moveTo>
                    <a:pt x="12963" y="4711"/>
                  </a:moveTo>
                  <a:lnTo>
                    <a:pt x="5807" y="11268"/>
                  </a:lnTo>
                  <a:lnTo>
                    <a:pt x="589" y="21898"/>
                  </a:lnTo>
                  <a:lnTo>
                    <a:pt x="0" y="33681"/>
                  </a:lnTo>
                  <a:lnTo>
                    <a:pt x="4365" y="45084"/>
                  </a:lnTo>
                  <a:lnTo>
                    <a:pt x="10900" y="52225"/>
                  </a:lnTo>
                  <a:lnTo>
                    <a:pt x="21527" y="57445"/>
                  </a:lnTo>
                  <a:lnTo>
                    <a:pt x="33316" y="58036"/>
                  </a:lnTo>
                  <a:lnTo>
                    <a:pt x="44725" y="53670"/>
                  </a:lnTo>
                  <a:lnTo>
                    <a:pt x="51873" y="47131"/>
                  </a:lnTo>
                  <a:lnTo>
                    <a:pt x="57098" y="36507"/>
                  </a:lnTo>
                  <a:lnTo>
                    <a:pt x="57694" y="24722"/>
                  </a:lnTo>
                  <a:lnTo>
                    <a:pt x="53336" y="13309"/>
                  </a:lnTo>
                  <a:lnTo>
                    <a:pt x="51752" y="11104"/>
                  </a:lnTo>
                  <a:lnTo>
                    <a:pt x="41428" y="2850"/>
                  </a:lnTo>
                  <a:lnTo>
                    <a:pt x="28838" y="0"/>
                  </a:lnTo>
                  <a:lnTo>
                    <a:pt x="23389" y="0"/>
                  </a:lnTo>
                  <a:lnTo>
                    <a:pt x="17865" y="1536"/>
                  </a:lnTo>
                  <a:lnTo>
                    <a:pt x="12963" y="4711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5" name="object 24"/>
            <p:cNvSpPr/>
            <p:nvPr/>
          </p:nvSpPr>
          <p:spPr>
            <a:xfrm>
              <a:off x="9556122" y="6779656"/>
              <a:ext cx="57362" cy="57855"/>
            </a:xfrm>
            <a:custGeom>
              <a:avLst/>
              <a:gdLst/>
              <a:ahLst/>
              <a:cxnLst/>
              <a:rect l="l" t="t" r="r" b="b"/>
              <a:pathLst>
                <a:path w="57362" h="57855">
                  <a:moveTo>
                    <a:pt x="13374" y="4322"/>
                  </a:moveTo>
                  <a:lnTo>
                    <a:pt x="3885" y="13766"/>
                  </a:lnTo>
                  <a:lnTo>
                    <a:pt x="213" y="22718"/>
                  </a:lnTo>
                  <a:lnTo>
                    <a:pt x="0" y="34564"/>
                  </a:lnTo>
                  <a:lnTo>
                    <a:pt x="4468" y="45486"/>
                  </a:lnTo>
                  <a:lnTo>
                    <a:pt x="13270" y="53962"/>
                  </a:lnTo>
                  <a:lnTo>
                    <a:pt x="22236" y="57648"/>
                  </a:lnTo>
                  <a:lnTo>
                    <a:pt x="34072" y="57855"/>
                  </a:lnTo>
                  <a:lnTo>
                    <a:pt x="44988" y="53379"/>
                  </a:lnTo>
                  <a:lnTo>
                    <a:pt x="53466" y="44577"/>
                  </a:lnTo>
                  <a:lnTo>
                    <a:pt x="57155" y="35629"/>
                  </a:lnTo>
                  <a:lnTo>
                    <a:pt x="57362" y="23785"/>
                  </a:lnTo>
                  <a:lnTo>
                    <a:pt x="52886" y="12862"/>
                  </a:lnTo>
                  <a:lnTo>
                    <a:pt x="44080" y="4394"/>
                  </a:lnTo>
                  <a:lnTo>
                    <a:pt x="39280" y="1422"/>
                  </a:lnTo>
                  <a:lnTo>
                    <a:pt x="33971" y="0"/>
                  </a:lnTo>
                  <a:lnTo>
                    <a:pt x="28713" y="0"/>
                  </a:lnTo>
                  <a:lnTo>
                    <a:pt x="25640" y="161"/>
                  </a:lnTo>
                  <a:lnTo>
                    <a:pt x="13374" y="432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6" name="object 25"/>
            <p:cNvSpPr/>
            <p:nvPr/>
          </p:nvSpPr>
          <p:spPr>
            <a:xfrm>
              <a:off x="9517195" y="6867545"/>
              <a:ext cx="58370" cy="58378"/>
            </a:xfrm>
            <a:custGeom>
              <a:avLst/>
              <a:gdLst/>
              <a:ahLst/>
              <a:cxnLst/>
              <a:rect l="l" t="t" r="r" b="b"/>
              <a:pathLst>
                <a:path w="58370" h="58378">
                  <a:moveTo>
                    <a:pt x="1045" y="21501"/>
                  </a:moveTo>
                  <a:lnTo>
                    <a:pt x="0" y="29541"/>
                  </a:lnTo>
                  <a:lnTo>
                    <a:pt x="2771" y="41605"/>
                  </a:lnTo>
                  <a:lnTo>
                    <a:pt x="10222" y="51384"/>
                  </a:lnTo>
                  <a:lnTo>
                    <a:pt x="21467" y="57327"/>
                  </a:lnTo>
                  <a:lnTo>
                    <a:pt x="29537" y="58378"/>
                  </a:lnTo>
                  <a:lnTo>
                    <a:pt x="41605" y="55602"/>
                  </a:lnTo>
                  <a:lnTo>
                    <a:pt x="51384" y="48152"/>
                  </a:lnTo>
                  <a:lnTo>
                    <a:pt x="57319" y="36918"/>
                  </a:lnTo>
                  <a:lnTo>
                    <a:pt x="58370" y="28823"/>
                  </a:lnTo>
                  <a:lnTo>
                    <a:pt x="55590" y="16766"/>
                  </a:lnTo>
                  <a:lnTo>
                    <a:pt x="48134" y="6996"/>
                  </a:lnTo>
                  <a:lnTo>
                    <a:pt x="36885" y="1054"/>
                  </a:lnTo>
                  <a:lnTo>
                    <a:pt x="34319" y="355"/>
                  </a:lnTo>
                  <a:lnTo>
                    <a:pt x="31716" y="0"/>
                  </a:lnTo>
                  <a:lnTo>
                    <a:pt x="29163" y="0"/>
                  </a:lnTo>
                  <a:lnTo>
                    <a:pt x="18726" y="1949"/>
                  </a:lnTo>
                  <a:lnTo>
                    <a:pt x="7705" y="9445"/>
                  </a:lnTo>
                  <a:lnTo>
                    <a:pt x="1045" y="21501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7" name="object 26"/>
            <p:cNvSpPr/>
            <p:nvPr/>
          </p:nvSpPr>
          <p:spPr>
            <a:xfrm>
              <a:off x="9879937" y="6702890"/>
              <a:ext cx="38805" cy="38851"/>
            </a:xfrm>
            <a:custGeom>
              <a:avLst/>
              <a:gdLst/>
              <a:ahLst/>
              <a:cxnLst/>
              <a:rect l="l" t="t" r="r" b="b"/>
              <a:pathLst>
                <a:path w="38805" h="38851">
                  <a:moveTo>
                    <a:pt x="100" y="16889"/>
                  </a:moveTo>
                  <a:lnTo>
                    <a:pt x="0" y="21076"/>
                  </a:lnTo>
                  <a:lnTo>
                    <a:pt x="5226" y="32794"/>
                  </a:lnTo>
                  <a:lnTo>
                    <a:pt x="16813" y="38745"/>
                  </a:lnTo>
                  <a:lnTo>
                    <a:pt x="21043" y="38851"/>
                  </a:lnTo>
                  <a:lnTo>
                    <a:pt x="32758" y="33627"/>
                  </a:lnTo>
                  <a:lnTo>
                    <a:pt x="38695" y="22045"/>
                  </a:lnTo>
                  <a:lnTo>
                    <a:pt x="38805" y="17820"/>
                  </a:lnTo>
                  <a:lnTo>
                    <a:pt x="33582" y="6126"/>
                  </a:lnTo>
                  <a:lnTo>
                    <a:pt x="21995" y="188"/>
                  </a:lnTo>
                  <a:lnTo>
                    <a:pt x="19118" y="0"/>
                  </a:lnTo>
                  <a:lnTo>
                    <a:pt x="6541" y="4863"/>
                  </a:lnTo>
                  <a:lnTo>
                    <a:pt x="100" y="1688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8" name="object 27"/>
            <p:cNvSpPr/>
            <p:nvPr/>
          </p:nvSpPr>
          <p:spPr>
            <a:xfrm>
              <a:off x="9816129" y="6703528"/>
              <a:ext cx="38468" cy="38671"/>
            </a:xfrm>
            <a:custGeom>
              <a:avLst/>
              <a:gdLst/>
              <a:ahLst/>
              <a:cxnLst/>
              <a:rect l="l" t="t" r="r" b="b"/>
              <a:pathLst>
                <a:path w="38468" h="38671">
                  <a:moveTo>
                    <a:pt x="16294" y="215"/>
                  </a:moveTo>
                  <a:lnTo>
                    <a:pt x="12039" y="1368"/>
                  </a:lnTo>
                  <a:lnTo>
                    <a:pt x="2412" y="9682"/>
                  </a:lnTo>
                  <a:lnTo>
                    <a:pt x="0" y="22390"/>
                  </a:lnTo>
                  <a:lnTo>
                    <a:pt x="1172" y="26677"/>
                  </a:lnTo>
                  <a:lnTo>
                    <a:pt x="9495" y="36285"/>
                  </a:lnTo>
                  <a:lnTo>
                    <a:pt x="22186" y="38671"/>
                  </a:lnTo>
                  <a:lnTo>
                    <a:pt x="26454" y="37514"/>
                  </a:lnTo>
                  <a:lnTo>
                    <a:pt x="36074" y="29206"/>
                  </a:lnTo>
                  <a:lnTo>
                    <a:pt x="38468" y="16509"/>
                  </a:lnTo>
                  <a:lnTo>
                    <a:pt x="37007" y="6883"/>
                  </a:lnTo>
                  <a:lnTo>
                    <a:pt x="28714" y="0"/>
                  </a:lnTo>
                  <a:lnTo>
                    <a:pt x="19265" y="0"/>
                  </a:lnTo>
                  <a:lnTo>
                    <a:pt x="16294" y="215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9" name="object 28"/>
            <p:cNvSpPr/>
            <p:nvPr/>
          </p:nvSpPr>
          <p:spPr>
            <a:xfrm>
              <a:off x="9941510" y="6720393"/>
              <a:ext cx="38727" cy="38826"/>
            </a:xfrm>
            <a:custGeom>
              <a:avLst/>
              <a:gdLst/>
              <a:ahLst/>
              <a:cxnLst/>
              <a:rect l="l" t="t" r="r" b="b"/>
              <a:pathLst>
                <a:path w="38727" h="38826">
                  <a:moveTo>
                    <a:pt x="1596" y="11506"/>
                  </a:moveTo>
                  <a:lnTo>
                    <a:pt x="0" y="17469"/>
                  </a:lnTo>
                  <a:lnTo>
                    <a:pt x="2430" y="29063"/>
                  </a:lnTo>
                  <a:lnTo>
                    <a:pt x="11388" y="37211"/>
                  </a:lnTo>
                  <a:lnTo>
                    <a:pt x="17394" y="38826"/>
                  </a:lnTo>
                  <a:lnTo>
                    <a:pt x="28966" y="36383"/>
                  </a:lnTo>
                  <a:lnTo>
                    <a:pt x="37118" y="27444"/>
                  </a:lnTo>
                  <a:lnTo>
                    <a:pt x="38727" y="21445"/>
                  </a:lnTo>
                  <a:lnTo>
                    <a:pt x="36288" y="9860"/>
                  </a:lnTo>
                  <a:lnTo>
                    <a:pt x="27339" y="1727"/>
                  </a:lnTo>
                  <a:lnTo>
                    <a:pt x="24736" y="558"/>
                  </a:lnTo>
                  <a:lnTo>
                    <a:pt x="22005" y="0"/>
                  </a:lnTo>
                  <a:lnTo>
                    <a:pt x="11947" y="0"/>
                  </a:lnTo>
                  <a:lnTo>
                    <a:pt x="4848" y="4279"/>
                  </a:lnTo>
                  <a:lnTo>
                    <a:pt x="1596" y="11506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0" name="object 29"/>
            <p:cNvSpPr/>
            <p:nvPr/>
          </p:nvSpPr>
          <p:spPr>
            <a:xfrm>
              <a:off x="9755084" y="6722202"/>
              <a:ext cx="38230" cy="38587"/>
            </a:xfrm>
            <a:custGeom>
              <a:avLst/>
              <a:gdLst/>
              <a:ahLst/>
              <a:cxnLst/>
              <a:rect l="l" t="t" r="r" b="b"/>
              <a:pathLst>
                <a:path w="38230" h="38587">
                  <a:moveTo>
                    <a:pt x="10814" y="1879"/>
                  </a:moveTo>
                  <a:lnTo>
                    <a:pt x="5633" y="5441"/>
                  </a:lnTo>
                  <a:lnTo>
                    <a:pt x="0" y="15817"/>
                  </a:lnTo>
                  <a:lnTo>
                    <a:pt x="1504" y="27800"/>
                  </a:lnTo>
                  <a:lnTo>
                    <a:pt x="5071" y="32964"/>
                  </a:lnTo>
                  <a:lnTo>
                    <a:pt x="15460" y="38587"/>
                  </a:lnTo>
                  <a:lnTo>
                    <a:pt x="27425" y="37071"/>
                  </a:lnTo>
                  <a:lnTo>
                    <a:pt x="32603" y="33505"/>
                  </a:lnTo>
                  <a:lnTo>
                    <a:pt x="38230" y="23129"/>
                  </a:lnTo>
                  <a:lnTo>
                    <a:pt x="36709" y="11163"/>
                  </a:lnTo>
                  <a:lnTo>
                    <a:pt x="33381" y="4140"/>
                  </a:lnTo>
                  <a:lnTo>
                    <a:pt x="26396" y="0"/>
                  </a:lnTo>
                  <a:lnTo>
                    <a:pt x="16325" y="0"/>
                  </a:lnTo>
                  <a:lnTo>
                    <a:pt x="13493" y="609"/>
                  </a:lnTo>
                  <a:lnTo>
                    <a:pt x="10814" y="187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1" name="object 30"/>
            <p:cNvSpPr/>
            <p:nvPr/>
          </p:nvSpPr>
          <p:spPr>
            <a:xfrm>
              <a:off x="9701508" y="6757557"/>
              <a:ext cx="38725" cy="38821"/>
            </a:xfrm>
            <a:custGeom>
              <a:avLst/>
              <a:gdLst/>
              <a:ahLst/>
              <a:cxnLst/>
              <a:rect l="l" t="t" r="r" b="b"/>
              <a:pathLst>
                <a:path w="38725" h="38821">
                  <a:moveTo>
                    <a:pt x="6413" y="4927"/>
                  </a:moveTo>
                  <a:lnTo>
                    <a:pt x="2489" y="9754"/>
                  </a:lnTo>
                  <a:lnTo>
                    <a:pt x="0" y="21330"/>
                  </a:lnTo>
                  <a:lnTo>
                    <a:pt x="4851" y="32410"/>
                  </a:lnTo>
                  <a:lnTo>
                    <a:pt x="9655" y="36328"/>
                  </a:lnTo>
                  <a:lnTo>
                    <a:pt x="21224" y="38821"/>
                  </a:lnTo>
                  <a:lnTo>
                    <a:pt x="32308" y="33959"/>
                  </a:lnTo>
                  <a:lnTo>
                    <a:pt x="36221" y="29168"/>
                  </a:lnTo>
                  <a:lnTo>
                    <a:pt x="38725" y="17594"/>
                  </a:lnTo>
                  <a:lnTo>
                    <a:pt x="33883" y="6502"/>
                  </a:lnTo>
                  <a:lnTo>
                    <a:pt x="30048" y="2197"/>
                  </a:lnTo>
                  <a:lnTo>
                    <a:pt x="24714" y="0"/>
                  </a:lnTo>
                  <a:lnTo>
                    <a:pt x="14744" y="0"/>
                  </a:lnTo>
                  <a:lnTo>
                    <a:pt x="10121" y="1625"/>
                  </a:lnTo>
                  <a:lnTo>
                    <a:pt x="6413" y="4927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2" name="object 31"/>
            <p:cNvSpPr/>
            <p:nvPr/>
          </p:nvSpPr>
          <p:spPr>
            <a:xfrm>
              <a:off x="10037572" y="6802866"/>
              <a:ext cx="38854" cy="38884"/>
            </a:xfrm>
            <a:custGeom>
              <a:avLst/>
              <a:gdLst/>
              <a:ahLst/>
              <a:cxnLst/>
              <a:rect l="l" t="t" r="r" b="b"/>
              <a:pathLst>
                <a:path w="38854" h="38884">
                  <a:moveTo>
                    <a:pt x="8827" y="3124"/>
                  </a:moveTo>
                  <a:lnTo>
                    <a:pt x="4080" y="7481"/>
                  </a:lnTo>
                  <a:lnTo>
                    <a:pt x="0" y="18462"/>
                  </a:lnTo>
                  <a:lnTo>
                    <a:pt x="3099" y="30035"/>
                  </a:lnTo>
                  <a:lnTo>
                    <a:pt x="7478" y="34804"/>
                  </a:lnTo>
                  <a:lnTo>
                    <a:pt x="18466" y="38884"/>
                  </a:lnTo>
                  <a:lnTo>
                    <a:pt x="30011" y="35775"/>
                  </a:lnTo>
                  <a:lnTo>
                    <a:pt x="34777" y="31401"/>
                  </a:lnTo>
                  <a:lnTo>
                    <a:pt x="38854" y="20418"/>
                  </a:lnTo>
                  <a:lnTo>
                    <a:pt x="35751" y="8851"/>
                  </a:lnTo>
                  <a:lnTo>
                    <a:pt x="32017" y="3111"/>
                  </a:lnTo>
                  <a:lnTo>
                    <a:pt x="25769" y="0"/>
                  </a:lnTo>
                  <a:lnTo>
                    <a:pt x="15774" y="0"/>
                  </a:lnTo>
                  <a:lnTo>
                    <a:pt x="12078" y="1015"/>
                  </a:lnTo>
                  <a:lnTo>
                    <a:pt x="8827" y="3124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3" name="object 32"/>
            <p:cNvSpPr/>
            <p:nvPr/>
          </p:nvSpPr>
          <p:spPr>
            <a:xfrm>
              <a:off x="10065078" y="6860953"/>
              <a:ext cx="37325" cy="38125"/>
            </a:xfrm>
            <a:custGeom>
              <a:avLst/>
              <a:gdLst/>
              <a:ahLst/>
              <a:cxnLst/>
              <a:rect l="l" t="t" r="r" b="b"/>
              <a:pathLst>
                <a:path w="37325" h="38125">
                  <a:moveTo>
                    <a:pt x="13169" y="800"/>
                  </a:moveTo>
                  <a:lnTo>
                    <a:pt x="8114" y="3115"/>
                  </a:lnTo>
                  <a:lnTo>
                    <a:pt x="470" y="12577"/>
                  </a:lnTo>
                  <a:lnTo>
                    <a:pt x="0" y="24968"/>
                  </a:lnTo>
                  <a:lnTo>
                    <a:pt x="2311" y="30022"/>
                  </a:lnTo>
                  <a:lnTo>
                    <a:pt x="11775" y="37665"/>
                  </a:lnTo>
                  <a:lnTo>
                    <a:pt x="24155" y="38125"/>
                  </a:lnTo>
                  <a:lnTo>
                    <a:pt x="29220" y="35812"/>
                  </a:lnTo>
                  <a:lnTo>
                    <a:pt x="36865" y="26357"/>
                  </a:lnTo>
                  <a:lnTo>
                    <a:pt x="37325" y="13970"/>
                  </a:lnTo>
                  <a:lnTo>
                    <a:pt x="34823" y="5486"/>
                  </a:lnTo>
                  <a:lnTo>
                    <a:pt x="27076" y="0"/>
                  </a:lnTo>
                  <a:lnTo>
                    <a:pt x="16865" y="0"/>
                  </a:lnTo>
                  <a:lnTo>
                    <a:pt x="13169" y="800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4" name="object 33"/>
            <p:cNvSpPr/>
            <p:nvPr/>
          </p:nvSpPr>
          <p:spPr>
            <a:xfrm>
              <a:off x="9634605" y="6865109"/>
              <a:ext cx="38918" cy="38925"/>
            </a:xfrm>
            <a:custGeom>
              <a:avLst/>
              <a:gdLst/>
              <a:ahLst/>
              <a:cxnLst/>
              <a:rect l="l" t="t" r="r" b="b"/>
              <a:pathLst>
                <a:path w="38917" h="38925">
                  <a:moveTo>
                    <a:pt x="695" y="14338"/>
                  </a:moveTo>
                  <a:lnTo>
                    <a:pt x="0" y="19712"/>
                  </a:lnTo>
                  <a:lnTo>
                    <a:pt x="3993" y="31261"/>
                  </a:lnTo>
                  <a:lnTo>
                    <a:pt x="14335" y="38227"/>
                  </a:lnTo>
                  <a:lnTo>
                    <a:pt x="19692" y="38925"/>
                  </a:lnTo>
                  <a:lnTo>
                    <a:pt x="31250" y="34954"/>
                  </a:lnTo>
                  <a:lnTo>
                    <a:pt x="38224" y="24612"/>
                  </a:lnTo>
                  <a:lnTo>
                    <a:pt x="38917" y="19245"/>
                  </a:lnTo>
                  <a:lnTo>
                    <a:pt x="34939" y="7687"/>
                  </a:lnTo>
                  <a:lnTo>
                    <a:pt x="24597" y="711"/>
                  </a:lnTo>
                  <a:lnTo>
                    <a:pt x="22895" y="241"/>
                  </a:lnTo>
                  <a:lnTo>
                    <a:pt x="19453" y="0"/>
                  </a:lnTo>
                  <a:lnTo>
                    <a:pt x="10906" y="0"/>
                  </a:lnTo>
                  <a:lnTo>
                    <a:pt x="3070" y="5689"/>
                  </a:lnTo>
                  <a:lnTo>
                    <a:pt x="695" y="14338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5" name="object 34"/>
            <p:cNvSpPr/>
            <p:nvPr/>
          </p:nvSpPr>
          <p:spPr>
            <a:xfrm>
              <a:off x="9875296" y="6760044"/>
              <a:ext cx="26328" cy="25539"/>
            </a:xfrm>
            <a:custGeom>
              <a:avLst/>
              <a:gdLst/>
              <a:ahLst/>
              <a:cxnLst/>
              <a:rect l="l" t="t" r="r" b="b"/>
              <a:pathLst>
                <a:path w="26327" h="25539">
                  <a:moveTo>
                    <a:pt x="901" y="10731"/>
                  </a:moveTo>
                  <a:lnTo>
                    <a:pt x="0" y="17500"/>
                  </a:lnTo>
                  <a:lnTo>
                    <a:pt x="4749" y="23723"/>
                  </a:lnTo>
                  <a:lnTo>
                    <a:pt x="11531" y="24637"/>
                  </a:lnTo>
                  <a:lnTo>
                    <a:pt x="18300" y="25539"/>
                  </a:lnTo>
                  <a:lnTo>
                    <a:pt x="24561" y="20777"/>
                  </a:lnTo>
                  <a:lnTo>
                    <a:pt x="25476" y="14008"/>
                  </a:lnTo>
                  <a:lnTo>
                    <a:pt x="26327" y="7238"/>
                  </a:lnTo>
                  <a:lnTo>
                    <a:pt x="21615" y="1003"/>
                  </a:lnTo>
                  <a:lnTo>
                    <a:pt x="14833" y="114"/>
                  </a:lnTo>
                  <a:lnTo>
                    <a:pt x="7073" y="0"/>
                  </a:lnTo>
                  <a:lnTo>
                    <a:pt x="1727" y="4533"/>
                  </a:lnTo>
                  <a:lnTo>
                    <a:pt x="901" y="10731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6" name="object 35"/>
            <p:cNvSpPr/>
            <p:nvPr/>
          </p:nvSpPr>
          <p:spPr>
            <a:xfrm>
              <a:off x="9834524" y="6760429"/>
              <a:ext cx="26530" cy="25641"/>
            </a:xfrm>
            <a:custGeom>
              <a:avLst/>
              <a:gdLst/>
              <a:ahLst/>
              <a:cxnLst/>
              <a:rect l="l" t="t" r="r" b="b"/>
              <a:pathLst>
                <a:path w="26530" h="25641">
                  <a:moveTo>
                    <a:pt x="11391" y="139"/>
                  </a:moveTo>
                  <a:lnTo>
                    <a:pt x="4635" y="1193"/>
                  </a:lnTo>
                  <a:lnTo>
                    <a:pt x="0" y="7505"/>
                  </a:lnTo>
                  <a:lnTo>
                    <a:pt x="1041" y="14249"/>
                  </a:lnTo>
                  <a:lnTo>
                    <a:pt x="2082" y="21005"/>
                  </a:lnTo>
                  <a:lnTo>
                    <a:pt x="8407" y="25641"/>
                  </a:lnTo>
                  <a:lnTo>
                    <a:pt x="15151" y="24612"/>
                  </a:lnTo>
                  <a:lnTo>
                    <a:pt x="21907" y="23583"/>
                  </a:lnTo>
                  <a:lnTo>
                    <a:pt x="26530" y="17259"/>
                  </a:lnTo>
                  <a:lnTo>
                    <a:pt x="25501" y="10515"/>
                  </a:lnTo>
                  <a:lnTo>
                    <a:pt x="24561" y="4381"/>
                  </a:lnTo>
                  <a:lnTo>
                    <a:pt x="19291" y="0"/>
                  </a:lnTo>
                  <a:lnTo>
                    <a:pt x="13296" y="0"/>
                  </a:lnTo>
                  <a:lnTo>
                    <a:pt x="11391" y="13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7" name="object 36"/>
            <p:cNvSpPr/>
            <p:nvPr/>
          </p:nvSpPr>
          <p:spPr>
            <a:xfrm>
              <a:off x="9913531" y="6771168"/>
              <a:ext cx="28168" cy="26466"/>
            </a:xfrm>
            <a:custGeom>
              <a:avLst/>
              <a:gdLst/>
              <a:ahLst/>
              <a:cxnLst/>
              <a:rect l="l" t="t" r="r" b="b"/>
              <a:pathLst>
                <a:path w="28168" h="26466">
                  <a:moveTo>
                    <a:pt x="2794" y="7302"/>
                  </a:moveTo>
                  <a:lnTo>
                    <a:pt x="0" y="13550"/>
                  </a:lnTo>
                  <a:lnTo>
                    <a:pt x="2781" y="20866"/>
                  </a:lnTo>
                  <a:lnTo>
                    <a:pt x="9004" y="23660"/>
                  </a:lnTo>
                  <a:lnTo>
                    <a:pt x="15240" y="26466"/>
                  </a:lnTo>
                  <a:lnTo>
                    <a:pt x="22567" y="23685"/>
                  </a:lnTo>
                  <a:lnTo>
                    <a:pt x="25374" y="17449"/>
                  </a:lnTo>
                  <a:lnTo>
                    <a:pt x="28168" y="11214"/>
                  </a:lnTo>
                  <a:lnTo>
                    <a:pt x="25387" y="3886"/>
                  </a:lnTo>
                  <a:lnTo>
                    <a:pt x="19164" y="1104"/>
                  </a:lnTo>
                  <a:lnTo>
                    <a:pt x="17500" y="355"/>
                  </a:lnTo>
                  <a:lnTo>
                    <a:pt x="14071" y="0"/>
                  </a:lnTo>
                  <a:lnTo>
                    <a:pt x="9347" y="0"/>
                  </a:lnTo>
                  <a:lnTo>
                    <a:pt x="4851" y="2717"/>
                  </a:lnTo>
                  <a:lnTo>
                    <a:pt x="2794" y="730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8" name="object 37"/>
            <p:cNvSpPr/>
            <p:nvPr/>
          </p:nvSpPr>
          <p:spPr>
            <a:xfrm>
              <a:off x="9761193" y="6794796"/>
              <a:ext cx="27571" cy="26162"/>
            </a:xfrm>
            <a:custGeom>
              <a:avLst/>
              <a:gdLst/>
              <a:ahLst/>
              <a:cxnLst/>
              <a:rect l="l" t="t" r="r" b="b"/>
              <a:pathLst>
                <a:path w="27571" h="26161">
                  <a:moveTo>
                    <a:pt x="5537" y="3149"/>
                  </a:moveTo>
                  <a:lnTo>
                    <a:pt x="431" y="7683"/>
                  </a:lnTo>
                  <a:lnTo>
                    <a:pt x="0" y="15519"/>
                  </a:lnTo>
                  <a:lnTo>
                    <a:pt x="4533" y="20624"/>
                  </a:lnTo>
                  <a:lnTo>
                    <a:pt x="9093" y="25704"/>
                  </a:lnTo>
                  <a:lnTo>
                    <a:pt x="16916" y="26161"/>
                  </a:lnTo>
                  <a:lnTo>
                    <a:pt x="22009" y="21615"/>
                  </a:lnTo>
                  <a:lnTo>
                    <a:pt x="27127" y="17056"/>
                  </a:lnTo>
                  <a:lnTo>
                    <a:pt x="27571" y="9245"/>
                  </a:lnTo>
                  <a:lnTo>
                    <a:pt x="22999" y="4152"/>
                  </a:lnTo>
                  <a:lnTo>
                    <a:pt x="20561" y="1396"/>
                  </a:lnTo>
                  <a:lnTo>
                    <a:pt x="17170" y="0"/>
                  </a:lnTo>
                  <a:lnTo>
                    <a:pt x="10833" y="0"/>
                  </a:lnTo>
                  <a:lnTo>
                    <a:pt x="7899" y="1028"/>
                  </a:lnTo>
                  <a:lnTo>
                    <a:pt x="5537" y="314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9" name="object 38"/>
            <p:cNvSpPr/>
            <p:nvPr/>
          </p:nvSpPr>
          <p:spPr>
            <a:xfrm>
              <a:off x="9974634" y="6823610"/>
              <a:ext cx="28206" cy="26479"/>
            </a:xfrm>
            <a:custGeom>
              <a:avLst/>
              <a:gdLst/>
              <a:ahLst/>
              <a:cxnLst/>
              <a:rect l="l" t="t" r="r" b="b"/>
              <a:pathLst>
                <a:path w="28206" h="26479">
                  <a:moveTo>
                    <a:pt x="7391" y="1993"/>
                  </a:moveTo>
                  <a:lnTo>
                    <a:pt x="1663" y="5702"/>
                  </a:lnTo>
                  <a:lnTo>
                    <a:pt x="0" y="13385"/>
                  </a:lnTo>
                  <a:lnTo>
                    <a:pt x="3733" y="19113"/>
                  </a:lnTo>
                  <a:lnTo>
                    <a:pt x="7467" y="24841"/>
                  </a:lnTo>
                  <a:lnTo>
                    <a:pt x="15112" y="26479"/>
                  </a:lnTo>
                  <a:lnTo>
                    <a:pt x="20840" y="22758"/>
                  </a:lnTo>
                  <a:lnTo>
                    <a:pt x="26568" y="19050"/>
                  </a:lnTo>
                  <a:lnTo>
                    <a:pt x="28206" y="11379"/>
                  </a:lnTo>
                  <a:lnTo>
                    <a:pt x="24485" y="5638"/>
                  </a:lnTo>
                  <a:lnTo>
                    <a:pt x="22123" y="1993"/>
                  </a:lnTo>
                  <a:lnTo>
                    <a:pt x="18173" y="0"/>
                  </a:lnTo>
                  <a:lnTo>
                    <a:pt x="11785" y="0"/>
                  </a:lnTo>
                  <a:lnTo>
                    <a:pt x="7391" y="1993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0" name="object 39"/>
            <p:cNvSpPr/>
            <p:nvPr/>
          </p:nvSpPr>
          <p:spPr>
            <a:xfrm>
              <a:off x="9734666" y="6825923"/>
              <a:ext cx="28219" cy="26492"/>
            </a:xfrm>
            <a:custGeom>
              <a:avLst/>
              <a:gdLst/>
              <a:ahLst/>
              <a:cxnLst/>
              <a:rect l="l" t="t" r="r" b="b"/>
              <a:pathLst>
                <a:path w="28219" h="26492">
                  <a:moveTo>
                    <a:pt x="3606" y="5842"/>
                  </a:moveTo>
                  <a:lnTo>
                    <a:pt x="0" y="11645"/>
                  </a:lnTo>
                  <a:lnTo>
                    <a:pt x="1777" y="19278"/>
                  </a:lnTo>
                  <a:lnTo>
                    <a:pt x="7581" y="22910"/>
                  </a:lnTo>
                  <a:lnTo>
                    <a:pt x="13385" y="26492"/>
                  </a:lnTo>
                  <a:lnTo>
                    <a:pt x="21018" y="24714"/>
                  </a:lnTo>
                  <a:lnTo>
                    <a:pt x="24625" y="18910"/>
                  </a:lnTo>
                  <a:lnTo>
                    <a:pt x="28219" y="13106"/>
                  </a:lnTo>
                  <a:lnTo>
                    <a:pt x="26454" y="5499"/>
                  </a:lnTo>
                  <a:lnTo>
                    <a:pt x="20650" y="1866"/>
                  </a:lnTo>
                  <a:lnTo>
                    <a:pt x="18618" y="622"/>
                  </a:lnTo>
                  <a:lnTo>
                    <a:pt x="14122" y="0"/>
                  </a:lnTo>
                  <a:lnTo>
                    <a:pt x="9994" y="0"/>
                  </a:lnTo>
                  <a:lnTo>
                    <a:pt x="5943" y="2095"/>
                  </a:lnTo>
                  <a:lnTo>
                    <a:pt x="3606" y="584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1" name="object 40"/>
            <p:cNvSpPr/>
            <p:nvPr/>
          </p:nvSpPr>
          <p:spPr>
            <a:xfrm>
              <a:off x="9991975" y="6860560"/>
              <a:ext cx="27585" cy="26187"/>
            </a:xfrm>
            <a:custGeom>
              <a:avLst/>
              <a:gdLst/>
              <a:ahLst/>
              <a:cxnLst/>
              <a:rect l="l" t="t" r="r" b="b"/>
              <a:pathLst>
                <a:path w="27584" h="26187">
                  <a:moveTo>
                    <a:pt x="10274" y="520"/>
                  </a:moveTo>
                  <a:lnTo>
                    <a:pt x="3733" y="2451"/>
                  </a:lnTo>
                  <a:lnTo>
                    <a:pt x="0" y="9321"/>
                  </a:lnTo>
                  <a:lnTo>
                    <a:pt x="1930" y="15887"/>
                  </a:lnTo>
                  <a:lnTo>
                    <a:pt x="3860" y="22440"/>
                  </a:lnTo>
                  <a:lnTo>
                    <a:pt x="10731" y="26187"/>
                  </a:lnTo>
                  <a:lnTo>
                    <a:pt x="17310" y="24257"/>
                  </a:lnTo>
                  <a:lnTo>
                    <a:pt x="23825" y="22326"/>
                  </a:lnTo>
                  <a:lnTo>
                    <a:pt x="27584" y="15430"/>
                  </a:lnTo>
                  <a:lnTo>
                    <a:pt x="25641" y="8877"/>
                  </a:lnTo>
                  <a:lnTo>
                    <a:pt x="24066" y="3492"/>
                  </a:lnTo>
                  <a:lnTo>
                    <a:pt x="19138" y="0"/>
                  </a:lnTo>
                  <a:lnTo>
                    <a:pt x="13792" y="0"/>
                  </a:lnTo>
                  <a:lnTo>
                    <a:pt x="10274" y="520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2" name="object 41"/>
            <p:cNvSpPr/>
            <p:nvPr/>
          </p:nvSpPr>
          <p:spPr>
            <a:xfrm>
              <a:off x="9718740" y="6863198"/>
              <a:ext cx="27482" cy="26123"/>
            </a:xfrm>
            <a:custGeom>
              <a:avLst/>
              <a:gdLst/>
              <a:ahLst/>
              <a:cxnLst/>
              <a:rect l="l" t="t" r="r" b="b"/>
              <a:pathLst>
                <a:path w="27482" h="26123">
                  <a:moveTo>
                    <a:pt x="1816" y="9118"/>
                  </a:moveTo>
                  <a:lnTo>
                    <a:pt x="0" y="15709"/>
                  </a:lnTo>
                  <a:lnTo>
                    <a:pt x="3886" y="22517"/>
                  </a:lnTo>
                  <a:lnTo>
                    <a:pt x="10477" y="24333"/>
                  </a:lnTo>
                  <a:lnTo>
                    <a:pt x="17056" y="26123"/>
                  </a:lnTo>
                  <a:lnTo>
                    <a:pt x="23875" y="22250"/>
                  </a:lnTo>
                  <a:lnTo>
                    <a:pt x="25679" y="15671"/>
                  </a:lnTo>
                  <a:lnTo>
                    <a:pt x="27482" y="9067"/>
                  </a:lnTo>
                  <a:lnTo>
                    <a:pt x="23609" y="2260"/>
                  </a:lnTo>
                  <a:lnTo>
                    <a:pt x="17005" y="444"/>
                  </a:lnTo>
                  <a:lnTo>
                    <a:pt x="13741" y="0"/>
                  </a:lnTo>
                  <a:lnTo>
                    <a:pt x="8305" y="0"/>
                  </a:lnTo>
                  <a:lnTo>
                    <a:pt x="3327" y="3619"/>
                  </a:lnTo>
                  <a:lnTo>
                    <a:pt x="1816" y="9118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3" name="object 42"/>
            <p:cNvSpPr/>
            <p:nvPr/>
          </p:nvSpPr>
          <p:spPr>
            <a:xfrm>
              <a:off x="10161982" y="6861308"/>
              <a:ext cx="57723" cy="58043"/>
            </a:xfrm>
            <a:custGeom>
              <a:avLst/>
              <a:gdLst/>
              <a:ahLst/>
              <a:cxnLst/>
              <a:rect l="l" t="t" r="r" b="b"/>
              <a:pathLst>
                <a:path w="57723" h="58043">
                  <a:moveTo>
                    <a:pt x="20615" y="1206"/>
                  </a:moveTo>
                  <a:lnTo>
                    <a:pt x="13050" y="4659"/>
                  </a:lnTo>
                  <a:lnTo>
                    <a:pt x="4342" y="13371"/>
                  </a:lnTo>
                  <a:lnTo>
                    <a:pt x="0" y="24817"/>
                  </a:lnTo>
                  <a:lnTo>
                    <a:pt x="854" y="37452"/>
                  </a:lnTo>
                  <a:lnTo>
                    <a:pt x="4323" y="45009"/>
                  </a:lnTo>
                  <a:lnTo>
                    <a:pt x="13042" y="53705"/>
                  </a:lnTo>
                  <a:lnTo>
                    <a:pt x="24487" y="58043"/>
                  </a:lnTo>
                  <a:lnTo>
                    <a:pt x="37125" y="57188"/>
                  </a:lnTo>
                  <a:lnTo>
                    <a:pt x="44697" y="53715"/>
                  </a:lnTo>
                  <a:lnTo>
                    <a:pt x="53391" y="45002"/>
                  </a:lnTo>
                  <a:lnTo>
                    <a:pt x="57723" y="33567"/>
                  </a:lnTo>
                  <a:lnTo>
                    <a:pt x="56848" y="20942"/>
                  </a:lnTo>
                  <a:lnTo>
                    <a:pt x="52142" y="11596"/>
                  </a:lnTo>
                  <a:lnTo>
                    <a:pt x="41880" y="3078"/>
                  </a:lnTo>
                  <a:lnTo>
                    <a:pt x="28857" y="0"/>
                  </a:lnTo>
                  <a:lnTo>
                    <a:pt x="26127" y="0"/>
                  </a:lnTo>
                  <a:lnTo>
                    <a:pt x="23346" y="393"/>
                  </a:lnTo>
                  <a:lnTo>
                    <a:pt x="20615" y="1206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4" name="object 43"/>
            <p:cNvSpPr/>
            <p:nvPr/>
          </p:nvSpPr>
          <p:spPr>
            <a:xfrm>
              <a:off x="10291430" y="7006394"/>
              <a:ext cx="68046" cy="272237"/>
            </a:xfrm>
            <a:custGeom>
              <a:avLst/>
              <a:gdLst/>
              <a:ahLst/>
              <a:cxnLst/>
              <a:rect l="l" t="t" r="r" b="b"/>
              <a:pathLst>
                <a:path w="68046" h="272237">
                  <a:moveTo>
                    <a:pt x="0" y="0"/>
                  </a:moveTo>
                  <a:lnTo>
                    <a:pt x="0" y="272237"/>
                  </a:lnTo>
                  <a:lnTo>
                    <a:pt x="68046" y="272237"/>
                  </a:lnTo>
                  <a:lnTo>
                    <a:pt x="6804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7B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5" name="object 44"/>
            <p:cNvSpPr/>
            <p:nvPr/>
          </p:nvSpPr>
          <p:spPr>
            <a:xfrm>
              <a:off x="9673799" y="714250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</a:path>
              </a:pathLst>
            </a:custGeom>
            <a:solidFill>
              <a:srgbClr val="0067B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6" name="object 45"/>
            <p:cNvSpPr/>
            <p:nvPr/>
          </p:nvSpPr>
          <p:spPr>
            <a:xfrm>
              <a:off x="9372811" y="7006398"/>
              <a:ext cx="420280" cy="272249"/>
            </a:xfrm>
            <a:custGeom>
              <a:avLst/>
              <a:gdLst/>
              <a:ahLst/>
              <a:cxnLst/>
              <a:rect l="l" t="t" r="r" b="b"/>
              <a:pathLst>
                <a:path w="420281" h="272249">
                  <a:moveTo>
                    <a:pt x="96378" y="266379"/>
                  </a:moveTo>
                  <a:lnTo>
                    <a:pt x="109136" y="269596"/>
                  </a:lnTo>
                  <a:lnTo>
                    <a:pt x="122326" y="271575"/>
                  </a:lnTo>
                  <a:lnTo>
                    <a:pt x="135877" y="272249"/>
                  </a:lnTo>
                  <a:lnTo>
                    <a:pt x="420281" y="272249"/>
                  </a:lnTo>
                  <a:lnTo>
                    <a:pt x="420281" y="204152"/>
                  </a:lnTo>
                  <a:lnTo>
                    <a:pt x="134717" y="204141"/>
                  </a:lnTo>
                  <a:lnTo>
                    <a:pt x="121381" y="202603"/>
                  </a:lnTo>
                  <a:lnTo>
                    <a:pt x="109009" y="198626"/>
                  </a:lnTo>
                  <a:lnTo>
                    <a:pt x="97806" y="192437"/>
                  </a:lnTo>
                  <a:lnTo>
                    <a:pt x="87972" y="184264"/>
                  </a:lnTo>
                  <a:lnTo>
                    <a:pt x="79101" y="173329"/>
                  </a:lnTo>
                  <a:lnTo>
                    <a:pt x="73132" y="162006"/>
                  </a:lnTo>
                  <a:lnTo>
                    <a:pt x="69370" y="149534"/>
                  </a:lnTo>
                  <a:lnTo>
                    <a:pt x="68046" y="136105"/>
                  </a:lnTo>
                  <a:lnTo>
                    <a:pt x="68063" y="134675"/>
                  </a:lnTo>
                  <a:lnTo>
                    <a:pt x="69651" y="121344"/>
                  </a:lnTo>
                  <a:lnTo>
                    <a:pt x="73653" y="108978"/>
                  </a:lnTo>
                  <a:lnTo>
                    <a:pt x="79837" y="97778"/>
                  </a:lnTo>
                  <a:lnTo>
                    <a:pt x="87972" y="87947"/>
                  </a:lnTo>
                  <a:lnTo>
                    <a:pt x="98731" y="79166"/>
                  </a:lnTo>
                  <a:lnTo>
                    <a:pt x="110044" y="73154"/>
                  </a:lnTo>
                  <a:lnTo>
                    <a:pt x="122506" y="69368"/>
                  </a:lnTo>
                  <a:lnTo>
                    <a:pt x="135915" y="68046"/>
                  </a:lnTo>
                  <a:lnTo>
                    <a:pt x="339813" y="68072"/>
                  </a:lnTo>
                  <a:lnTo>
                    <a:pt x="343852" y="69913"/>
                  </a:lnTo>
                  <a:lnTo>
                    <a:pt x="347052" y="73025"/>
                  </a:lnTo>
                  <a:lnTo>
                    <a:pt x="350164" y="76212"/>
                  </a:lnTo>
                  <a:lnTo>
                    <a:pt x="351993" y="80238"/>
                  </a:lnTo>
                  <a:lnTo>
                    <a:pt x="351993" y="89852"/>
                  </a:lnTo>
                  <a:lnTo>
                    <a:pt x="343852" y="100215"/>
                  </a:lnTo>
                  <a:lnTo>
                    <a:pt x="129133" y="102082"/>
                  </a:lnTo>
                  <a:lnTo>
                    <a:pt x="117946" y="103963"/>
                  </a:lnTo>
                  <a:lnTo>
                    <a:pt x="98055" y="122193"/>
                  </a:lnTo>
                  <a:lnTo>
                    <a:pt x="95084" y="136105"/>
                  </a:lnTo>
                  <a:lnTo>
                    <a:pt x="104058" y="159131"/>
                  </a:lnTo>
                  <a:lnTo>
                    <a:pt x="129133" y="170129"/>
                  </a:lnTo>
                  <a:lnTo>
                    <a:pt x="336728" y="170112"/>
                  </a:lnTo>
                  <a:lnTo>
                    <a:pt x="362820" y="165467"/>
                  </a:lnTo>
                  <a:lnTo>
                    <a:pt x="385542" y="153518"/>
                  </a:lnTo>
                  <a:lnTo>
                    <a:pt x="396318" y="144060"/>
                  </a:lnTo>
                  <a:lnTo>
                    <a:pt x="411030" y="123294"/>
                  </a:lnTo>
                  <a:lnTo>
                    <a:pt x="419032" y="98493"/>
                  </a:lnTo>
                  <a:lnTo>
                    <a:pt x="420090" y="85051"/>
                  </a:lnTo>
                  <a:lnTo>
                    <a:pt x="420073" y="83299"/>
                  </a:lnTo>
                  <a:lnTo>
                    <a:pt x="415419" y="57230"/>
                  </a:lnTo>
                  <a:lnTo>
                    <a:pt x="403456" y="34516"/>
                  </a:lnTo>
                  <a:lnTo>
                    <a:pt x="394020" y="23767"/>
                  </a:lnTo>
                  <a:lnTo>
                    <a:pt x="373257" y="9049"/>
                  </a:lnTo>
                  <a:lnTo>
                    <a:pt x="348449" y="1056"/>
                  </a:lnTo>
                  <a:lnTo>
                    <a:pt x="335013" y="0"/>
                  </a:lnTo>
                  <a:lnTo>
                    <a:pt x="133226" y="25"/>
                  </a:lnTo>
                  <a:lnTo>
                    <a:pt x="106632" y="3171"/>
                  </a:lnTo>
                  <a:lnTo>
                    <a:pt x="81819" y="11212"/>
                  </a:lnTo>
                  <a:lnTo>
                    <a:pt x="59346" y="23625"/>
                  </a:lnTo>
                  <a:lnTo>
                    <a:pt x="39776" y="39890"/>
                  </a:lnTo>
                  <a:lnTo>
                    <a:pt x="29622" y="51254"/>
                  </a:lnTo>
                  <a:lnTo>
                    <a:pt x="15646" y="72642"/>
                  </a:lnTo>
                  <a:lnTo>
                    <a:pt x="5818" y="96594"/>
                  </a:lnTo>
                  <a:lnTo>
                    <a:pt x="662" y="122550"/>
                  </a:lnTo>
                  <a:lnTo>
                    <a:pt x="0" y="136105"/>
                  </a:lnTo>
                  <a:lnTo>
                    <a:pt x="25" y="138845"/>
                  </a:lnTo>
                  <a:lnTo>
                    <a:pt x="3165" y="165439"/>
                  </a:lnTo>
                  <a:lnTo>
                    <a:pt x="11187" y="190260"/>
                  </a:lnTo>
                  <a:lnTo>
                    <a:pt x="23565" y="212745"/>
                  </a:lnTo>
                  <a:lnTo>
                    <a:pt x="39776" y="232333"/>
                  </a:lnTo>
                  <a:lnTo>
                    <a:pt x="51071" y="242467"/>
                  </a:lnTo>
                  <a:lnTo>
                    <a:pt x="72438" y="256499"/>
                  </a:lnTo>
                  <a:lnTo>
                    <a:pt x="84122" y="261992"/>
                  </a:lnTo>
                  <a:lnTo>
                    <a:pt x="96378" y="266379"/>
                  </a:lnTo>
                  <a:close/>
                </a:path>
              </a:pathLst>
            </a:custGeom>
            <a:solidFill>
              <a:srgbClr val="0067B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7" name="object 46"/>
            <p:cNvSpPr/>
            <p:nvPr/>
          </p:nvSpPr>
          <p:spPr>
            <a:xfrm>
              <a:off x="9829765" y="7006398"/>
              <a:ext cx="420255" cy="272249"/>
            </a:xfrm>
            <a:custGeom>
              <a:avLst/>
              <a:gdLst/>
              <a:ahLst/>
              <a:cxnLst/>
              <a:rect l="l" t="t" r="r" b="b"/>
              <a:pathLst>
                <a:path w="420255" h="272249">
                  <a:moveTo>
                    <a:pt x="68086" y="137518"/>
                  </a:moveTo>
                  <a:lnTo>
                    <a:pt x="69383" y="122683"/>
                  </a:lnTo>
                  <a:lnTo>
                    <a:pt x="73141" y="110206"/>
                  </a:lnTo>
                  <a:lnTo>
                    <a:pt x="79105" y="98874"/>
                  </a:lnTo>
                  <a:lnTo>
                    <a:pt x="87035" y="88885"/>
                  </a:lnTo>
                  <a:lnTo>
                    <a:pt x="97789" y="79795"/>
                  </a:lnTo>
                  <a:lnTo>
                    <a:pt x="108987" y="73606"/>
                  </a:lnTo>
                  <a:lnTo>
                    <a:pt x="121350" y="69619"/>
                  </a:lnTo>
                  <a:lnTo>
                    <a:pt x="134690" y="68070"/>
                  </a:lnTo>
                  <a:lnTo>
                    <a:pt x="420255" y="68059"/>
                  </a:lnTo>
                  <a:lnTo>
                    <a:pt x="420255" y="0"/>
                  </a:lnTo>
                  <a:lnTo>
                    <a:pt x="135864" y="0"/>
                  </a:lnTo>
                  <a:lnTo>
                    <a:pt x="122312" y="673"/>
                  </a:lnTo>
                  <a:lnTo>
                    <a:pt x="96361" y="5863"/>
                  </a:lnTo>
                  <a:lnTo>
                    <a:pt x="72422" y="15739"/>
                  </a:lnTo>
                  <a:lnTo>
                    <a:pt x="51058" y="29772"/>
                  </a:lnTo>
                  <a:lnTo>
                    <a:pt x="39801" y="39878"/>
                  </a:lnTo>
                  <a:lnTo>
                    <a:pt x="23572" y="59466"/>
                  </a:lnTo>
                  <a:lnTo>
                    <a:pt x="11190" y="81951"/>
                  </a:lnTo>
                  <a:lnTo>
                    <a:pt x="3169" y="106771"/>
                  </a:lnTo>
                  <a:lnTo>
                    <a:pt x="26" y="133366"/>
                  </a:lnTo>
                  <a:lnTo>
                    <a:pt x="0" y="136105"/>
                  </a:lnTo>
                  <a:lnTo>
                    <a:pt x="665" y="149655"/>
                  </a:lnTo>
                  <a:lnTo>
                    <a:pt x="5820" y="175608"/>
                  </a:lnTo>
                  <a:lnTo>
                    <a:pt x="15646" y="199562"/>
                  </a:lnTo>
                  <a:lnTo>
                    <a:pt x="29629" y="220956"/>
                  </a:lnTo>
                  <a:lnTo>
                    <a:pt x="39801" y="232333"/>
                  </a:lnTo>
                  <a:lnTo>
                    <a:pt x="59360" y="248597"/>
                  </a:lnTo>
                  <a:lnTo>
                    <a:pt x="81829" y="261019"/>
                  </a:lnTo>
                  <a:lnTo>
                    <a:pt x="106644" y="269071"/>
                  </a:lnTo>
                  <a:lnTo>
                    <a:pt x="133241" y="272224"/>
                  </a:lnTo>
                  <a:lnTo>
                    <a:pt x="335000" y="272249"/>
                  </a:lnTo>
                  <a:lnTo>
                    <a:pt x="348441" y="271190"/>
                  </a:lnTo>
                  <a:lnTo>
                    <a:pt x="373240" y="263182"/>
                  </a:lnTo>
                  <a:lnTo>
                    <a:pt x="394006" y="248468"/>
                  </a:lnTo>
                  <a:lnTo>
                    <a:pt x="403465" y="237685"/>
                  </a:lnTo>
                  <a:lnTo>
                    <a:pt x="415411" y="214967"/>
                  </a:lnTo>
                  <a:lnTo>
                    <a:pt x="420049" y="188889"/>
                  </a:lnTo>
                  <a:lnTo>
                    <a:pt x="419011" y="173727"/>
                  </a:lnTo>
                  <a:lnTo>
                    <a:pt x="411012" y="148929"/>
                  </a:lnTo>
                  <a:lnTo>
                    <a:pt x="396310" y="128157"/>
                  </a:lnTo>
                  <a:lnTo>
                    <a:pt x="385565" y="118718"/>
                  </a:lnTo>
                  <a:lnTo>
                    <a:pt x="362858" y="106756"/>
                  </a:lnTo>
                  <a:lnTo>
                    <a:pt x="336770" y="102099"/>
                  </a:lnTo>
                  <a:lnTo>
                    <a:pt x="129146" y="102082"/>
                  </a:lnTo>
                  <a:lnTo>
                    <a:pt x="115212" y="105052"/>
                  </a:lnTo>
                  <a:lnTo>
                    <a:pt x="96994" y="124941"/>
                  </a:lnTo>
                  <a:lnTo>
                    <a:pt x="98087" y="150039"/>
                  </a:lnTo>
                  <a:lnTo>
                    <a:pt x="117967" y="168257"/>
                  </a:lnTo>
                  <a:lnTo>
                    <a:pt x="339788" y="170154"/>
                  </a:lnTo>
                  <a:lnTo>
                    <a:pt x="343877" y="171983"/>
                  </a:lnTo>
                  <a:lnTo>
                    <a:pt x="347052" y="175120"/>
                  </a:lnTo>
                  <a:lnTo>
                    <a:pt x="350164" y="178320"/>
                  </a:lnTo>
                  <a:lnTo>
                    <a:pt x="352018" y="182346"/>
                  </a:lnTo>
                  <a:lnTo>
                    <a:pt x="352018" y="191960"/>
                  </a:lnTo>
                  <a:lnTo>
                    <a:pt x="343877" y="202323"/>
                  </a:lnTo>
                  <a:lnTo>
                    <a:pt x="135928" y="204152"/>
                  </a:lnTo>
                  <a:lnTo>
                    <a:pt x="122510" y="202839"/>
                  </a:lnTo>
                  <a:lnTo>
                    <a:pt x="110051" y="199070"/>
                  </a:lnTo>
                  <a:lnTo>
                    <a:pt x="98741" y="193071"/>
                  </a:lnTo>
                  <a:lnTo>
                    <a:pt x="88770" y="185071"/>
                  </a:lnTo>
                  <a:lnTo>
                    <a:pt x="79829" y="174434"/>
                  </a:lnTo>
                  <a:lnTo>
                    <a:pt x="73654" y="163238"/>
                  </a:lnTo>
                  <a:lnTo>
                    <a:pt x="69659" y="150869"/>
                  </a:lnTo>
                  <a:lnTo>
                    <a:pt x="68086" y="137518"/>
                  </a:lnTo>
                  <a:close/>
                </a:path>
              </a:pathLst>
            </a:custGeom>
            <a:solidFill>
              <a:srgbClr val="0067B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8" name="object 47"/>
            <p:cNvSpPr/>
            <p:nvPr/>
          </p:nvSpPr>
          <p:spPr>
            <a:xfrm>
              <a:off x="10280291" y="6855805"/>
              <a:ext cx="82359" cy="82384"/>
            </a:xfrm>
            <a:custGeom>
              <a:avLst/>
              <a:gdLst/>
              <a:ahLst/>
              <a:cxnLst/>
              <a:rect l="l" t="t" r="r" b="b"/>
              <a:pathLst>
                <a:path w="82359" h="82384">
                  <a:moveTo>
                    <a:pt x="82359" y="41186"/>
                  </a:moveTo>
                  <a:lnTo>
                    <a:pt x="81483" y="32698"/>
                  </a:lnTo>
                  <a:lnTo>
                    <a:pt x="76325" y="19714"/>
                  </a:lnTo>
                  <a:lnTo>
                    <a:pt x="67301" y="9349"/>
                  </a:lnTo>
                  <a:lnTo>
                    <a:pt x="55288" y="2484"/>
                  </a:lnTo>
                  <a:lnTo>
                    <a:pt x="41160" y="0"/>
                  </a:lnTo>
                  <a:lnTo>
                    <a:pt x="32703" y="871"/>
                  </a:lnTo>
                  <a:lnTo>
                    <a:pt x="19718" y="6029"/>
                  </a:lnTo>
                  <a:lnTo>
                    <a:pt x="9351" y="15056"/>
                  </a:lnTo>
                  <a:lnTo>
                    <a:pt x="2484" y="27069"/>
                  </a:lnTo>
                  <a:lnTo>
                    <a:pt x="0" y="41186"/>
                  </a:lnTo>
                  <a:lnTo>
                    <a:pt x="872" y="49664"/>
                  </a:lnTo>
                  <a:lnTo>
                    <a:pt x="6028" y="62661"/>
                  </a:lnTo>
                  <a:lnTo>
                    <a:pt x="15049" y="73033"/>
                  </a:lnTo>
                  <a:lnTo>
                    <a:pt x="27054" y="79900"/>
                  </a:lnTo>
                  <a:lnTo>
                    <a:pt x="41160" y="82384"/>
                  </a:lnTo>
                  <a:lnTo>
                    <a:pt x="49668" y="81506"/>
                  </a:lnTo>
                  <a:lnTo>
                    <a:pt x="62658" y="76344"/>
                  </a:lnTo>
                  <a:lnTo>
                    <a:pt x="73019" y="67318"/>
                  </a:lnTo>
                  <a:lnTo>
                    <a:pt x="79878" y="55306"/>
                  </a:lnTo>
                  <a:lnTo>
                    <a:pt x="82359" y="41186"/>
                  </a:lnTo>
                  <a:close/>
                </a:path>
              </a:pathLst>
            </a:custGeom>
            <a:solidFill>
              <a:srgbClr val="0067B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9" name="object 48"/>
            <p:cNvSpPr/>
            <p:nvPr/>
          </p:nvSpPr>
          <p:spPr>
            <a:xfrm>
              <a:off x="10021637" y="6564818"/>
              <a:ext cx="82359" cy="82372"/>
            </a:xfrm>
            <a:custGeom>
              <a:avLst/>
              <a:gdLst/>
              <a:ahLst/>
              <a:cxnLst/>
              <a:rect l="l" t="t" r="r" b="b"/>
              <a:pathLst>
                <a:path w="82359" h="82372">
                  <a:moveTo>
                    <a:pt x="82359" y="41173"/>
                  </a:moveTo>
                  <a:lnTo>
                    <a:pt x="81485" y="32695"/>
                  </a:lnTo>
                  <a:lnTo>
                    <a:pt x="76328" y="19710"/>
                  </a:lnTo>
                  <a:lnTo>
                    <a:pt x="67304" y="9347"/>
                  </a:lnTo>
                  <a:lnTo>
                    <a:pt x="55290" y="2483"/>
                  </a:lnTo>
                  <a:lnTo>
                    <a:pt x="41160" y="0"/>
                  </a:lnTo>
                  <a:lnTo>
                    <a:pt x="32712" y="869"/>
                  </a:lnTo>
                  <a:lnTo>
                    <a:pt x="19723" y="6022"/>
                  </a:lnTo>
                  <a:lnTo>
                    <a:pt x="9354" y="15045"/>
                  </a:lnTo>
                  <a:lnTo>
                    <a:pt x="2485" y="27056"/>
                  </a:lnTo>
                  <a:lnTo>
                    <a:pt x="0" y="41173"/>
                  </a:lnTo>
                  <a:lnTo>
                    <a:pt x="872" y="49651"/>
                  </a:lnTo>
                  <a:lnTo>
                    <a:pt x="6028" y="62648"/>
                  </a:lnTo>
                  <a:lnTo>
                    <a:pt x="15049" y="73020"/>
                  </a:lnTo>
                  <a:lnTo>
                    <a:pt x="27054" y="79887"/>
                  </a:lnTo>
                  <a:lnTo>
                    <a:pt x="41160" y="82372"/>
                  </a:lnTo>
                  <a:lnTo>
                    <a:pt x="49668" y="81494"/>
                  </a:lnTo>
                  <a:lnTo>
                    <a:pt x="62658" y="76331"/>
                  </a:lnTo>
                  <a:lnTo>
                    <a:pt x="73019" y="67305"/>
                  </a:lnTo>
                  <a:lnTo>
                    <a:pt x="79878" y="55293"/>
                  </a:lnTo>
                  <a:lnTo>
                    <a:pt x="82359" y="41173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0" name="object 49"/>
            <p:cNvSpPr/>
            <p:nvPr/>
          </p:nvSpPr>
          <p:spPr>
            <a:xfrm>
              <a:off x="9995421" y="6754714"/>
              <a:ext cx="38863" cy="38862"/>
            </a:xfrm>
            <a:custGeom>
              <a:avLst/>
              <a:gdLst/>
              <a:ahLst/>
              <a:cxnLst/>
              <a:rect l="l" t="t" r="r" b="b"/>
              <a:pathLst>
                <a:path w="38862" h="38861">
                  <a:moveTo>
                    <a:pt x="38862" y="19431"/>
                  </a:moveTo>
                  <a:lnTo>
                    <a:pt x="33945" y="6512"/>
                  </a:lnTo>
                  <a:lnTo>
                    <a:pt x="21829" y="146"/>
                  </a:lnTo>
                  <a:lnTo>
                    <a:pt x="19431" y="0"/>
                  </a:lnTo>
                  <a:lnTo>
                    <a:pt x="6512" y="4916"/>
                  </a:lnTo>
                  <a:lnTo>
                    <a:pt x="146" y="17032"/>
                  </a:lnTo>
                  <a:lnTo>
                    <a:pt x="0" y="19431"/>
                  </a:lnTo>
                  <a:lnTo>
                    <a:pt x="4916" y="32349"/>
                  </a:lnTo>
                  <a:lnTo>
                    <a:pt x="17032" y="38715"/>
                  </a:lnTo>
                  <a:lnTo>
                    <a:pt x="19431" y="38862"/>
                  </a:lnTo>
                  <a:lnTo>
                    <a:pt x="32349" y="33945"/>
                  </a:lnTo>
                  <a:lnTo>
                    <a:pt x="38715" y="21829"/>
                  </a:lnTo>
                  <a:lnTo>
                    <a:pt x="38862" y="19431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1" name="object 50"/>
            <p:cNvSpPr/>
            <p:nvPr/>
          </p:nvSpPr>
          <p:spPr>
            <a:xfrm>
              <a:off x="9660258" y="6806528"/>
              <a:ext cx="38863" cy="38862"/>
            </a:xfrm>
            <a:custGeom>
              <a:avLst/>
              <a:gdLst/>
              <a:ahLst/>
              <a:cxnLst/>
              <a:rect l="l" t="t" r="r" b="b"/>
              <a:pathLst>
                <a:path w="38862" h="38861">
                  <a:moveTo>
                    <a:pt x="38862" y="19431"/>
                  </a:moveTo>
                  <a:lnTo>
                    <a:pt x="33945" y="6512"/>
                  </a:lnTo>
                  <a:lnTo>
                    <a:pt x="21829" y="146"/>
                  </a:lnTo>
                  <a:lnTo>
                    <a:pt x="19431" y="0"/>
                  </a:lnTo>
                  <a:lnTo>
                    <a:pt x="6507" y="4916"/>
                  </a:lnTo>
                  <a:lnTo>
                    <a:pt x="146" y="17032"/>
                  </a:lnTo>
                  <a:lnTo>
                    <a:pt x="0" y="19431"/>
                  </a:lnTo>
                  <a:lnTo>
                    <a:pt x="4911" y="32349"/>
                  </a:lnTo>
                  <a:lnTo>
                    <a:pt x="17029" y="38715"/>
                  </a:lnTo>
                  <a:lnTo>
                    <a:pt x="19431" y="38862"/>
                  </a:lnTo>
                  <a:lnTo>
                    <a:pt x="32349" y="33945"/>
                  </a:lnTo>
                  <a:lnTo>
                    <a:pt x="38715" y="21829"/>
                  </a:lnTo>
                  <a:lnTo>
                    <a:pt x="38862" y="19431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2" name="object 51"/>
            <p:cNvSpPr/>
            <p:nvPr/>
          </p:nvSpPr>
          <p:spPr>
            <a:xfrm>
              <a:off x="9949580" y="6792978"/>
              <a:ext cx="24764" cy="24765"/>
            </a:xfrm>
            <a:custGeom>
              <a:avLst/>
              <a:gdLst/>
              <a:ahLst/>
              <a:cxnLst/>
              <a:rect l="l" t="t" r="r" b="b"/>
              <a:pathLst>
                <a:path w="24764" h="24765">
                  <a:moveTo>
                    <a:pt x="0" y="12382"/>
                  </a:moveTo>
                  <a:lnTo>
                    <a:pt x="0" y="19215"/>
                  </a:lnTo>
                  <a:lnTo>
                    <a:pt x="5537" y="24765"/>
                  </a:lnTo>
                  <a:lnTo>
                    <a:pt x="19227" y="24765"/>
                  </a:lnTo>
                  <a:lnTo>
                    <a:pt x="24765" y="19215"/>
                  </a:lnTo>
                  <a:lnTo>
                    <a:pt x="24765" y="5537"/>
                  </a:lnTo>
                  <a:lnTo>
                    <a:pt x="19227" y="0"/>
                  </a:lnTo>
                  <a:lnTo>
                    <a:pt x="5537" y="0"/>
                  </a:lnTo>
                  <a:lnTo>
                    <a:pt x="0" y="5537"/>
                  </a:lnTo>
                  <a:lnTo>
                    <a:pt x="0" y="1238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3" name="object 52"/>
            <p:cNvSpPr/>
            <p:nvPr/>
          </p:nvSpPr>
          <p:spPr>
            <a:xfrm>
              <a:off x="9796501" y="6772315"/>
              <a:ext cx="24764" cy="24765"/>
            </a:xfrm>
            <a:custGeom>
              <a:avLst/>
              <a:gdLst/>
              <a:ahLst/>
              <a:cxnLst/>
              <a:rect l="l" t="t" r="r" b="b"/>
              <a:pathLst>
                <a:path w="24764" h="24765">
                  <a:moveTo>
                    <a:pt x="0" y="12382"/>
                  </a:moveTo>
                  <a:lnTo>
                    <a:pt x="0" y="19215"/>
                  </a:lnTo>
                  <a:lnTo>
                    <a:pt x="5537" y="24765"/>
                  </a:lnTo>
                  <a:lnTo>
                    <a:pt x="19227" y="24765"/>
                  </a:lnTo>
                  <a:lnTo>
                    <a:pt x="24765" y="19215"/>
                  </a:lnTo>
                  <a:lnTo>
                    <a:pt x="24765" y="5537"/>
                  </a:lnTo>
                  <a:lnTo>
                    <a:pt x="19227" y="0"/>
                  </a:lnTo>
                  <a:lnTo>
                    <a:pt x="5537" y="0"/>
                  </a:lnTo>
                  <a:lnTo>
                    <a:pt x="0" y="5537"/>
                  </a:lnTo>
                  <a:lnTo>
                    <a:pt x="0" y="1238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4" name="object 2"/>
            <p:cNvSpPr txBox="1"/>
            <p:nvPr/>
          </p:nvSpPr>
          <p:spPr>
            <a:xfrm>
              <a:off x="10291430" y="7006394"/>
              <a:ext cx="68046" cy="272237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25394">
                <a:lnSpc>
                  <a:spcPts val="1000"/>
                </a:lnSpc>
              </a:pPr>
              <a:endParaRPr sz="1000" dirty="0"/>
            </a:p>
          </p:txBody>
        </p:sp>
      </p:grpSp>
      <p:sp>
        <p:nvSpPr>
          <p:cNvPr id="125" name="Rectangle 124"/>
          <p:cNvSpPr/>
          <p:nvPr/>
        </p:nvSpPr>
        <p:spPr>
          <a:xfrm>
            <a:off x="1769135" y="4017858"/>
            <a:ext cx="3246745" cy="923310"/>
          </a:xfrm>
          <a:prstGeom prst="rect">
            <a:avLst/>
          </a:prstGeom>
        </p:spPr>
        <p:txBody>
          <a:bodyPr wrap="none" lIns="91418" tIns="45710" rIns="91418" bIns="45710">
            <a:spAutoFit/>
          </a:bodyPr>
          <a:lstStyle/>
          <a:p>
            <a:r>
              <a:rPr lang="en-US" b="1" i="1" dirty="0">
                <a:solidFill>
                  <a:srgbClr val="1F497D"/>
                </a:solidFill>
              </a:rPr>
              <a:t>Africa and Arabia</a:t>
            </a:r>
            <a:endParaRPr lang="en-US" dirty="0"/>
          </a:p>
          <a:p>
            <a:r>
              <a:rPr lang="en-US" dirty="0"/>
              <a:t>Council for Scientific and </a:t>
            </a:r>
          </a:p>
          <a:p>
            <a:r>
              <a:rPr lang="en-US" dirty="0"/>
              <a:t>Industrial Research, South Africa </a:t>
            </a:r>
          </a:p>
        </p:txBody>
      </p:sp>
      <p:sp>
        <p:nvSpPr>
          <p:cNvPr id="126" name="Rectangle 125"/>
          <p:cNvSpPr/>
          <p:nvPr/>
        </p:nvSpPr>
        <p:spPr>
          <a:xfrm>
            <a:off x="10217577" y="2924945"/>
            <a:ext cx="1783079" cy="923310"/>
          </a:xfrm>
          <a:prstGeom prst="rect">
            <a:avLst/>
          </a:prstGeom>
        </p:spPr>
        <p:txBody>
          <a:bodyPr wrap="none" lIns="91418" tIns="45710" rIns="91418" bIns="45710">
            <a:spAutoFit/>
          </a:bodyPr>
          <a:lstStyle/>
          <a:p>
            <a:r>
              <a:rPr lang="en-US" b="1" i="1" dirty="0">
                <a:solidFill>
                  <a:srgbClr val="1F497D"/>
                </a:solidFill>
              </a:rPr>
              <a:t>India</a:t>
            </a:r>
            <a:r>
              <a:rPr lang="en-US" dirty="0"/>
              <a:t> Centre for </a:t>
            </a:r>
          </a:p>
          <a:p>
            <a:r>
              <a:rPr lang="en-US" dirty="0"/>
              <a:t>Development of </a:t>
            </a:r>
          </a:p>
          <a:p>
            <a:r>
              <a:rPr lang="en-US" dirty="0"/>
              <a:t>Advanced Comp.</a:t>
            </a:r>
          </a:p>
        </p:txBody>
      </p:sp>
      <p:pic>
        <p:nvPicPr>
          <p:cNvPr id="127" name="Picture 126" descr="Screen Shot 2016-10-04 at 07.05.40.png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799" y="1832049"/>
            <a:ext cx="1043170" cy="691952"/>
          </a:xfrm>
          <a:prstGeom prst="rect">
            <a:avLst/>
          </a:prstGeom>
        </p:spPr>
      </p:pic>
      <p:sp>
        <p:nvSpPr>
          <p:cNvPr id="128" name="Rectangle 127"/>
          <p:cNvSpPr/>
          <p:nvPr/>
        </p:nvSpPr>
        <p:spPr>
          <a:xfrm>
            <a:off x="10172591" y="1700808"/>
            <a:ext cx="1900073" cy="923310"/>
          </a:xfrm>
          <a:prstGeom prst="rect">
            <a:avLst/>
          </a:prstGeom>
        </p:spPr>
        <p:txBody>
          <a:bodyPr wrap="none" lIns="91418" tIns="45710" rIns="91418" bIns="45710">
            <a:spAutoFit/>
          </a:bodyPr>
          <a:lstStyle/>
          <a:p>
            <a:r>
              <a:rPr lang="en-US" b="1" i="1" dirty="0">
                <a:solidFill>
                  <a:srgbClr val="1F497D"/>
                </a:solidFill>
              </a:rPr>
              <a:t>China</a:t>
            </a:r>
            <a:r>
              <a:rPr lang="en-US" dirty="0"/>
              <a:t> Inst. Of HEP</a:t>
            </a:r>
          </a:p>
          <a:p>
            <a:r>
              <a:rPr lang="en-US" dirty="0"/>
              <a:t>Chinese Academy </a:t>
            </a:r>
          </a:p>
          <a:p>
            <a:r>
              <a:rPr lang="en-US" dirty="0"/>
              <a:t>of Sciences </a:t>
            </a:r>
          </a:p>
        </p:txBody>
      </p:sp>
      <p:sp>
        <p:nvSpPr>
          <p:cNvPr id="129" name="Rectangle 128"/>
          <p:cNvSpPr/>
          <p:nvPr/>
        </p:nvSpPr>
        <p:spPr>
          <a:xfrm>
            <a:off x="1733861" y="5025951"/>
            <a:ext cx="2561939" cy="923309"/>
          </a:xfrm>
          <a:prstGeom prst="rect">
            <a:avLst/>
          </a:prstGeom>
        </p:spPr>
        <p:txBody>
          <a:bodyPr wrap="none" lIns="91418" tIns="45710" rIns="91418" bIns="45710">
            <a:spAutoFit/>
          </a:bodyPr>
          <a:lstStyle/>
          <a:p>
            <a:r>
              <a:rPr lang="en-US" b="1" i="1" dirty="0">
                <a:solidFill>
                  <a:srgbClr val="1F497D"/>
                </a:solidFill>
              </a:rPr>
              <a:t>Latin America</a:t>
            </a:r>
            <a:endParaRPr lang="en-US" dirty="0"/>
          </a:p>
          <a:p>
            <a:r>
              <a:rPr lang="en-US" dirty="0" err="1"/>
              <a:t>Universida</a:t>
            </a:r>
            <a:r>
              <a:rPr lang="en-US" dirty="0"/>
              <a:t> de Federal do </a:t>
            </a:r>
          </a:p>
          <a:p>
            <a:r>
              <a:rPr lang="en-US" dirty="0"/>
              <a:t>Rio de Janeiro </a:t>
            </a:r>
          </a:p>
        </p:txBody>
      </p:sp>
      <p:sp>
        <p:nvSpPr>
          <p:cNvPr id="130" name="Rectangle 129"/>
          <p:cNvSpPr/>
          <p:nvPr/>
        </p:nvSpPr>
        <p:spPr>
          <a:xfrm>
            <a:off x="9945906" y="5157194"/>
            <a:ext cx="1982742" cy="923309"/>
          </a:xfrm>
          <a:prstGeom prst="rect">
            <a:avLst/>
          </a:prstGeom>
        </p:spPr>
        <p:txBody>
          <a:bodyPr wrap="none" lIns="91418" tIns="45710" rIns="91418" bIns="45710">
            <a:spAutoFit/>
          </a:bodyPr>
          <a:lstStyle/>
          <a:p>
            <a:r>
              <a:rPr lang="en-US" b="1" i="1" dirty="0">
                <a:solidFill>
                  <a:srgbClr val="1F497D"/>
                </a:solidFill>
              </a:rPr>
              <a:t>Ukraine</a:t>
            </a:r>
            <a:endParaRPr lang="en-US" dirty="0"/>
          </a:p>
          <a:p>
            <a:r>
              <a:rPr lang="en-US" dirty="0"/>
              <a:t>Ukrainian National </a:t>
            </a:r>
          </a:p>
          <a:p>
            <a:r>
              <a:rPr lang="en-US" dirty="0"/>
              <a:t>Grid</a:t>
            </a:r>
          </a:p>
        </p:txBody>
      </p:sp>
      <p:sp>
        <p:nvSpPr>
          <p:cNvPr id="131" name="Rectangle 130"/>
          <p:cNvSpPr/>
          <p:nvPr/>
        </p:nvSpPr>
        <p:spPr>
          <a:xfrm>
            <a:off x="1811014" y="2843644"/>
            <a:ext cx="580948" cy="369312"/>
          </a:xfrm>
          <a:prstGeom prst="rect">
            <a:avLst/>
          </a:prstGeom>
        </p:spPr>
        <p:txBody>
          <a:bodyPr wrap="none" lIns="91418" tIns="45710" rIns="91418" bIns="45710">
            <a:spAutoFit/>
          </a:bodyPr>
          <a:lstStyle/>
          <a:p>
            <a:r>
              <a:rPr lang="en-US" b="1" i="1" dirty="0">
                <a:solidFill>
                  <a:schemeClr val="tx2"/>
                </a:solidFill>
              </a:rPr>
              <a:t>USA</a:t>
            </a:r>
          </a:p>
        </p:txBody>
      </p:sp>
      <p:sp>
        <p:nvSpPr>
          <p:cNvPr id="132" name="Rectangle 131"/>
          <p:cNvSpPr/>
          <p:nvPr/>
        </p:nvSpPr>
        <p:spPr>
          <a:xfrm>
            <a:off x="2245742" y="1763525"/>
            <a:ext cx="913988" cy="369312"/>
          </a:xfrm>
          <a:prstGeom prst="rect">
            <a:avLst/>
          </a:prstGeom>
        </p:spPr>
        <p:txBody>
          <a:bodyPr wrap="none" lIns="91418" tIns="45710" rIns="91418" bIns="45710">
            <a:spAutoFit/>
          </a:bodyPr>
          <a:lstStyle/>
          <a:p>
            <a:r>
              <a:rPr lang="en-US" b="1" i="1" dirty="0">
                <a:solidFill>
                  <a:schemeClr val="tx2"/>
                </a:solidFill>
              </a:rPr>
              <a:t>Canada</a:t>
            </a:r>
          </a:p>
        </p:txBody>
      </p:sp>
      <p:sp>
        <p:nvSpPr>
          <p:cNvPr id="133" name="Rectangle 132"/>
          <p:cNvSpPr/>
          <p:nvPr/>
        </p:nvSpPr>
        <p:spPr>
          <a:xfrm>
            <a:off x="9984433" y="3945831"/>
            <a:ext cx="2039521" cy="923310"/>
          </a:xfrm>
          <a:prstGeom prst="rect">
            <a:avLst/>
          </a:prstGeom>
        </p:spPr>
        <p:txBody>
          <a:bodyPr wrap="none" lIns="91418" tIns="45710" rIns="91418" bIns="45710">
            <a:spAutoFit/>
          </a:bodyPr>
          <a:lstStyle/>
          <a:p>
            <a:r>
              <a:rPr lang="en-US" b="1" i="1" dirty="0">
                <a:solidFill>
                  <a:srgbClr val="1F497D"/>
                </a:solidFill>
              </a:rPr>
              <a:t>Asia Pacific Region</a:t>
            </a:r>
          </a:p>
          <a:p>
            <a:r>
              <a:rPr lang="en-US" dirty="0"/>
              <a:t>Academia </a:t>
            </a:r>
            <a:r>
              <a:rPr lang="en-US" dirty="0" err="1"/>
              <a:t>Sinica</a:t>
            </a:r>
            <a:endParaRPr lang="en-US" dirty="0"/>
          </a:p>
          <a:p>
            <a:r>
              <a:rPr lang="en-US" dirty="0"/>
              <a:t>at Taiwan</a:t>
            </a:r>
          </a:p>
        </p:txBody>
      </p:sp>
      <p:pic>
        <p:nvPicPr>
          <p:cNvPr id="134" name="Picture 133" descr="Screen Shot 2016-10-17 at 22.59.06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32304" y="3933058"/>
            <a:ext cx="980228" cy="1130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4333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lide_base">
  <a:themeElements>
    <a:clrScheme name="Eudat-Color">
      <a:dk1>
        <a:srgbClr val="515151"/>
      </a:dk1>
      <a:lt1>
        <a:sysClr val="window" lastClr="FFFFFF"/>
      </a:lt1>
      <a:dk2>
        <a:srgbClr val="1F497D"/>
      </a:dk2>
      <a:lt2>
        <a:srgbClr val="EEECE1"/>
      </a:lt2>
      <a:accent1>
        <a:srgbClr val="1B216E"/>
      </a:accent1>
      <a:accent2>
        <a:srgbClr val="B01813"/>
      </a:accent2>
      <a:accent3>
        <a:srgbClr val="DF3A10"/>
      </a:accent3>
      <a:accent4>
        <a:srgbClr val="F39605"/>
      </a:accent4>
      <a:accent5>
        <a:srgbClr val="FBBE09"/>
      </a:accent5>
      <a:accent6>
        <a:srgbClr val="FFF3E6"/>
      </a:accent6>
      <a:hlink>
        <a:srgbClr val="B11913"/>
      </a:hlink>
      <a:folHlink>
        <a:srgbClr val="DF3B13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Presentation1" id="{2701788A-1968-FA4C-A046-0FDF0EB754D2}" vid="{D6C496C9-DD0D-1F45-8335-410F60411257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5314</TotalTime>
  <Words>1386</Words>
  <Application>Microsoft Macintosh PowerPoint</Application>
  <PresentationFormat>Custom</PresentationFormat>
  <Paragraphs>323</Paragraphs>
  <Slides>28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slide_base</vt:lpstr>
      <vt:lpstr>PowerPoint Presentation</vt:lpstr>
      <vt:lpstr>Meet the trainers</vt:lpstr>
      <vt:lpstr>Training objectives</vt:lpstr>
      <vt:lpstr>Outline</vt:lpstr>
      <vt:lpstr>PowerPoint Presentation</vt:lpstr>
      <vt:lpstr>PowerPoint Presentation</vt:lpstr>
      <vt:lpstr>EGI: Federation of national e-infrastructures</vt:lpstr>
      <vt:lpstr>EGI Federation Largest distributed compute e-Infrastructure of the world </vt:lpstr>
      <vt:lpstr>International Partnerships </vt:lpstr>
      <vt:lpstr>EGI serves researchers and innovators</vt:lpstr>
      <vt:lpstr>The EGI Service Catalogue: www.egi.eu/services  </vt:lpstr>
      <vt:lpstr>EGI Cloud</vt:lpstr>
      <vt:lpstr>PowerPoint Presentation</vt:lpstr>
      <vt:lpstr>The Jupyter Notebook in a nutshell </vt:lpstr>
      <vt:lpstr>Some key features</vt:lpstr>
      <vt:lpstr>JupyterHub</vt:lpstr>
      <vt:lpstr>EGI Notebooks </vt:lpstr>
      <vt:lpstr>Service modes</vt:lpstr>
      <vt:lpstr>Single Sign-ON</vt:lpstr>
      <vt:lpstr>Persistency</vt:lpstr>
      <vt:lpstr>Custom environments</vt:lpstr>
      <vt:lpstr>Technology Stack</vt:lpstr>
      <vt:lpstr>Status</vt:lpstr>
      <vt:lpstr>JupyterLab interface</vt:lpstr>
      <vt:lpstr>JupyterLab interface</vt:lpstr>
      <vt:lpstr>Structure of a notebook</vt:lpstr>
      <vt:lpstr>Shortcuts</vt:lpstr>
      <vt:lpstr>Hands-on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Enol Fernandez</dc:creator>
  <cp:lastModifiedBy>Gergely Sipos</cp:lastModifiedBy>
  <cp:revision>49</cp:revision>
  <cp:lastPrinted>2018-10-04T12:49:09Z</cp:lastPrinted>
  <dcterms:created xsi:type="dcterms:W3CDTF">2018-10-03T09:10:11Z</dcterms:created>
  <dcterms:modified xsi:type="dcterms:W3CDTF">2019-04-01T09:46:13Z</dcterms:modified>
</cp:coreProperties>
</file>