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8"/>
  </p:notesMasterIdLst>
  <p:sldIdLst>
    <p:sldId id="302" r:id="rId2"/>
    <p:sldId id="303" r:id="rId3"/>
    <p:sldId id="327" r:id="rId4"/>
    <p:sldId id="320" r:id="rId5"/>
    <p:sldId id="324" r:id="rId6"/>
    <p:sldId id="325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D0D8E8"/>
    <a:srgbClr val="E9EDF4"/>
    <a:srgbClr val="EBF6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14" autoAdjust="0"/>
  </p:normalViewPr>
  <p:slideViewPr>
    <p:cSldViewPr>
      <p:cViewPr varScale="1">
        <p:scale>
          <a:sx n="138" d="100"/>
          <a:sy n="138" d="100"/>
        </p:scale>
        <p:origin x="-12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72A105D-3D27-4A51-A2A2-65FB6A3B9EE6}" type="datetimeFigureOut">
              <a:rPr lang="en-US"/>
              <a:pPr>
                <a:defRPr/>
              </a:pPr>
              <a:t>5/14/14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7501649-B9E3-4875-A626-A9100929597C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137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774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683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2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fld id="{929344C4-761F-4FC5-95B2-CB7921F178CA}" type="slidenum">
              <a:rPr lang="en-US" sz="1200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03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057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150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9A2D18B-0A31-4D1A-A5D1-D72E94819219}" type="datetime1">
              <a:rPr lang="en-US" smtClean="0"/>
              <a:pPr>
                <a:defRPr/>
              </a:pPr>
              <a:t>5/14/14</a:t>
            </a:fld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53E93C7-7FA6-4B67-89AC-03CBAB78CC39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5/14/14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DEF26-A65D-420E-806B-5DECF286FE21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5/14/14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9513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A1C01B5-5442-4B46-84EB-58D14E104751}" type="datetime1">
              <a:rPr lang="en-US" smtClean="0"/>
              <a:pPr>
                <a:defRPr/>
              </a:pPr>
              <a:t>5/14/14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511AA2-99FE-4BFE-B934-C050D2B58355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58" r:id="rId3"/>
    <p:sldLayoutId id="2147483659" r:id="rId4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3356992"/>
            <a:ext cx="7200800" cy="1470025"/>
          </a:xfrm>
        </p:spPr>
        <p:txBody>
          <a:bodyPr/>
          <a:lstStyle/>
          <a:p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>NGI </a:t>
            </a:r>
            <a:r>
              <a:rPr lang="it-IT" sz="2800" b="1" dirty="0" err="1" smtClean="0"/>
              <a:t>Spain</a:t>
            </a:r>
            <a:r>
              <a:rPr lang="it-IT" sz="2800" b="1" dirty="0" smtClean="0"/>
              <a:t> &amp; NGI Portugal</a:t>
            </a:r>
            <a:br>
              <a:rPr lang="it-IT" sz="2800" b="1" dirty="0" smtClean="0"/>
            </a:br>
            <a:r>
              <a:rPr lang="it-IT" sz="2800" b="1" dirty="0"/>
              <a:t/>
            </a:r>
            <a:br>
              <a:rPr lang="it-IT" sz="2800" b="1" dirty="0"/>
            </a:br>
            <a:r>
              <a:rPr lang="it-IT" sz="2800" b="1" dirty="0" smtClean="0"/>
              <a:t>IBERGRID</a:t>
            </a:r>
            <a:br>
              <a:rPr lang="it-IT" sz="2800" b="1" dirty="0" smtClean="0"/>
            </a:br>
            <a:r>
              <a:rPr lang="it-IT" sz="2800" b="1" dirty="0"/>
              <a:t/>
            </a:r>
            <a:br>
              <a:rPr lang="it-IT" sz="2800" b="1" dirty="0"/>
            </a:b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en-GB" sz="2800" b="1" dirty="0" smtClean="0"/>
              <a:t/>
            </a:r>
            <a:br>
              <a:rPr lang="en-GB" sz="2800" b="1" dirty="0" smtClean="0"/>
            </a:br>
            <a:endParaRPr lang="en-GB" sz="2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A2D18B-0A31-4D1A-A5D1-D72E94819219}" type="datetime1">
              <a:rPr lang="en-US" smtClean="0"/>
              <a:pPr>
                <a:defRPr/>
              </a:pPr>
              <a:t>5/14/14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3E93C7-7FA6-4B67-89AC-03CBAB78CC39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Main relevant communities</a:t>
            </a:r>
            <a:endParaRPr lang="en-GB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5/14/14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39124"/>
              </p:ext>
            </p:extLst>
          </p:nvPr>
        </p:nvGraphicFramePr>
        <p:xfrm>
          <a:off x="611560" y="1124744"/>
          <a:ext cx="8172399" cy="5051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4410"/>
                <a:gridCol w="4497989"/>
              </a:tblGrid>
              <a:tr h="440668">
                <a:tc>
                  <a:txBody>
                    <a:bodyPr/>
                    <a:lstStyle/>
                    <a:p>
                      <a:r>
                        <a:rPr lang="en-US" dirty="0" smtClean="0"/>
                        <a:t>User community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User support project</a:t>
                      </a:r>
                      <a:endParaRPr lang="en-US" dirty="0"/>
                    </a:p>
                  </a:txBody>
                  <a:tcPr/>
                </a:tc>
              </a:tr>
              <a:tr h="93394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PHYSICS:</a:t>
                      </a:r>
                      <a:r>
                        <a:rPr lang="en-US" sz="1600" b="1" baseline="0" dirty="0" smtClean="0"/>
                        <a:t> HEP, </a:t>
                      </a:r>
                      <a:r>
                        <a:rPr lang="en-US" sz="1600" b="1" baseline="0" dirty="0" err="1" smtClean="0"/>
                        <a:t>Astroparticles</a:t>
                      </a:r>
                      <a:r>
                        <a:rPr lang="en-US" sz="1600" b="1" baseline="0" dirty="0" smtClean="0"/>
                        <a:t>, </a:t>
                      </a:r>
                    </a:p>
                    <a:p>
                      <a:r>
                        <a:rPr lang="en-US" sz="1600" b="1" baseline="0" dirty="0" smtClean="0"/>
                        <a:t>Astronomy &amp; Astrophysics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WLCG support projects from National funds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Auger Experiment: support to production runs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A&amp;A: X-Ray Astronomy, Planck Mission</a:t>
                      </a:r>
                    </a:p>
                  </a:txBody>
                  <a:tcPr/>
                </a:tc>
              </a:tr>
              <a:tr h="93394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Environmental</a:t>
                      </a:r>
                      <a:r>
                        <a:rPr lang="en-US" sz="1600" b="1" baseline="0" dirty="0" smtClean="0"/>
                        <a:t> Science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IBERGRID is engaged with LIFEWATCH through the provision and coordination of core ICT-Services.  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IBERGRID is the infrastructure over the core services of </a:t>
                      </a:r>
                      <a:r>
                        <a:rPr lang="en-GB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Lifewatch</a:t>
                      </a: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will be deployed. 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Such services need to interact with other services that will be deployed in the Netherlands (Virtual Lab) and Italy (Service Center).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3394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Bioinformatics &amp; Biomedicine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Involvement in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LSCG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activities and increasingly supporting biomed.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IBERGRID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is engaged in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EUROBIOIMAGING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ESFRI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</a:tr>
              <a:tr h="93394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Computational</a:t>
                      </a:r>
                      <a:r>
                        <a:rPr lang="en-US" sz="1600" b="1" baseline="0" dirty="0" smtClean="0"/>
                        <a:t> Chemistry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Very engaged users in Computational Chemistry 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CESGA is providing support to this community for many years in HPC as well.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…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extShape 1"/>
          <p:cNvSpPr txBox="1"/>
          <p:nvPr/>
        </p:nvSpPr>
        <p:spPr>
          <a:xfrm>
            <a:off x="61920" y="637704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1200">
                <a:solidFill>
                  <a:srgbClr val="FFFFFF"/>
                </a:solidFill>
                <a:latin typeface="Arial"/>
              </a:rPr>
              <a:t>5/14/14</a:t>
            </a:r>
            <a:endParaRPr/>
          </a:p>
        </p:txBody>
      </p:sp>
      <p:sp>
        <p:nvSpPr>
          <p:cNvPr id="159" name="TextShape 2"/>
          <p:cNvSpPr txBox="1"/>
          <p:nvPr/>
        </p:nvSpPr>
        <p:spPr>
          <a:xfrm>
            <a:off x="70200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2F339BF5-90F2-4DE4-BC09-87B45C6083D2}" type="slidenum">
              <a:rPr lang="en-US" sz="1200">
                <a:solidFill>
                  <a:srgbClr val="FFFFFF"/>
                </a:solidFill>
                <a:latin typeface="Arial"/>
              </a:rPr>
              <a:t>3</a:t>
            </a:fld>
            <a:endParaRPr/>
          </a:p>
        </p:txBody>
      </p:sp>
      <p:sp>
        <p:nvSpPr>
          <p:cNvPr id="160" name="TextShape 3"/>
          <p:cNvSpPr txBox="1"/>
          <p:nvPr/>
        </p:nvSpPr>
        <p:spPr>
          <a:xfrm>
            <a:off x="2124000" y="44640"/>
            <a:ext cx="6840000" cy="8647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000">
                <a:solidFill>
                  <a:srgbClr val="FFFFFF"/>
                </a:solidFill>
                <a:latin typeface="Arial"/>
              </a:rPr>
              <a:t>HEP, Astroparticles, Astronomy and Astrophysics</a:t>
            </a:r>
            <a:endParaRPr/>
          </a:p>
        </p:txBody>
      </p:sp>
      <p:sp>
        <p:nvSpPr>
          <p:cNvPr id="161" name="CustomShape 4"/>
          <p:cNvSpPr/>
          <p:nvPr/>
        </p:nvSpPr>
        <p:spPr>
          <a:xfrm>
            <a:off x="107640" y="1124640"/>
            <a:ext cx="8712720" cy="5040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b="1" dirty="0">
                <a:solidFill>
                  <a:srgbClr val="000000"/>
                </a:solidFill>
                <a:latin typeface="Arial"/>
              </a:rPr>
              <a:t>Support objectives</a:t>
            </a:r>
            <a:endParaRPr dirty="0"/>
          </a:p>
          <a:p>
            <a:pPr lvl="1">
              <a:lnSpc>
                <a:spcPct val="100000"/>
              </a:lnSpc>
              <a:buFont typeface="Arial"/>
              <a:buChar char="‒"/>
            </a:pPr>
            <a:r>
              <a:rPr lang="en-US" dirty="0" smtClean="0">
                <a:solidFill>
                  <a:srgbClr val="000000"/>
                </a:solidFill>
                <a:latin typeface="Arial"/>
              </a:rPr>
              <a:t> Continue 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to support International Research communities:</a:t>
            </a:r>
            <a:endParaRPr dirty="0"/>
          </a:p>
          <a:p>
            <a:pPr lvl="4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en-US" dirty="0">
                <a:solidFill>
                  <a:srgbClr val="000000"/>
                </a:solidFill>
                <a:latin typeface="Arial"/>
              </a:rPr>
              <a:t>WLCG, AUGER and SNO</a:t>
            </a:r>
            <a:endParaRPr dirty="0"/>
          </a:p>
          <a:p>
            <a:pPr lvl="1">
              <a:lnSpc>
                <a:spcPct val="100000"/>
              </a:lnSpc>
              <a:buFont typeface="Arial"/>
              <a:buChar char="‒"/>
            </a:pPr>
            <a:r>
              <a:rPr lang="en-US" dirty="0" smtClean="0">
                <a:solidFill>
                  <a:srgbClr val="000000"/>
                </a:solidFill>
                <a:latin typeface="Arial"/>
              </a:rPr>
              <a:t> Understanding 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emerging requirements</a:t>
            </a:r>
            <a:endParaRPr dirty="0"/>
          </a:p>
          <a:p>
            <a:pPr lvl="4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en-US" dirty="0">
                <a:solidFill>
                  <a:srgbClr val="000000"/>
                </a:solidFill>
                <a:latin typeface="Arial"/>
              </a:rPr>
              <a:t>Access to CLOUD infrastructures</a:t>
            </a:r>
            <a:endParaRPr dirty="0"/>
          </a:p>
          <a:p>
            <a:pPr lvl="4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en-US" dirty="0">
                <a:solidFill>
                  <a:srgbClr val="000000"/>
                </a:solidFill>
                <a:latin typeface="Arial"/>
              </a:rPr>
              <a:t>Running multithread applications</a:t>
            </a:r>
            <a:endParaRPr dirty="0"/>
          </a:p>
          <a:p>
            <a:pPr lvl="4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en-US" dirty="0">
                <a:solidFill>
                  <a:srgbClr val="000000"/>
                </a:solidFill>
                <a:latin typeface="Arial"/>
              </a:rPr>
              <a:t>GPUs</a:t>
            </a:r>
            <a:endParaRPr dirty="0"/>
          </a:p>
          <a:p>
            <a:pPr lvl="4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en-US" dirty="0">
                <a:solidFill>
                  <a:srgbClr val="000000"/>
                </a:solidFill>
                <a:latin typeface="Arial"/>
              </a:rPr>
              <a:t>Parallel computing</a:t>
            </a: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endParaRPr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b="1" dirty="0">
                <a:solidFill>
                  <a:srgbClr val="000000"/>
                </a:solidFill>
                <a:latin typeface="Arial"/>
              </a:rPr>
              <a:t>Development projects that could bring benefits to this community</a:t>
            </a:r>
            <a:endParaRPr dirty="0"/>
          </a:p>
          <a:p>
            <a:pPr lvl="1">
              <a:lnSpc>
                <a:spcPct val="100000"/>
              </a:lnSpc>
              <a:buFont typeface="Arial"/>
              <a:buChar char="‒"/>
            </a:pPr>
            <a:r>
              <a:rPr lang="en-US" dirty="0" smtClean="0">
                <a:solidFill>
                  <a:srgbClr val="000000"/>
                </a:solidFill>
                <a:latin typeface="Arial"/>
              </a:rPr>
              <a:t> Application 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customization focus on SMP architectures</a:t>
            </a:r>
            <a:endParaRPr dirty="0"/>
          </a:p>
          <a:p>
            <a:pPr lvl="1">
              <a:lnSpc>
                <a:spcPct val="100000"/>
              </a:lnSpc>
              <a:buFont typeface="Arial"/>
              <a:buChar char="‒"/>
            </a:pPr>
            <a:r>
              <a:rPr lang="en-US" dirty="0" smtClean="0">
                <a:solidFill>
                  <a:srgbClr val="000000"/>
                </a:solidFill>
                <a:latin typeface="Arial"/>
              </a:rPr>
              <a:t> IPV6 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support</a:t>
            </a:r>
            <a:endParaRPr dirty="0"/>
          </a:p>
          <a:p>
            <a:pPr lvl="1">
              <a:lnSpc>
                <a:spcPct val="100000"/>
              </a:lnSpc>
              <a:buFont typeface="Arial"/>
              <a:buChar char="‒"/>
            </a:pPr>
            <a:r>
              <a:rPr lang="en-US" dirty="0" smtClean="0">
                <a:solidFill>
                  <a:srgbClr val="000000"/>
                </a:solidFill>
                <a:latin typeface="Arial"/>
              </a:rPr>
              <a:t> Infrastructure 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developments towards the support of multithread </a:t>
            </a:r>
            <a:r>
              <a:rPr lang="en-US" dirty="0" err="1">
                <a:solidFill>
                  <a:srgbClr val="000000"/>
                </a:solidFill>
                <a:latin typeface="Arial"/>
              </a:rPr>
              <a:t>aplications</a:t>
            </a:r>
            <a:endParaRPr dirty="0"/>
          </a:p>
          <a:p>
            <a:pPr lvl="1">
              <a:lnSpc>
                <a:spcPct val="100000"/>
              </a:lnSpc>
              <a:buFont typeface="Arial"/>
              <a:buChar char="‒"/>
            </a:pPr>
            <a:r>
              <a:rPr lang="en-US" dirty="0" smtClean="0">
                <a:solidFill>
                  <a:srgbClr val="000000"/>
                </a:solidFill>
                <a:latin typeface="Arial"/>
              </a:rPr>
              <a:t> Wide 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area data </a:t>
            </a:r>
            <a:r>
              <a:rPr lang="en-US" dirty="0" smtClean="0">
                <a:solidFill>
                  <a:srgbClr val="000000"/>
                </a:solidFill>
                <a:latin typeface="Arial"/>
              </a:rPr>
              <a:t>federations:</a:t>
            </a:r>
          </a:p>
          <a:p>
            <a:pPr lvl="2">
              <a:buFont typeface="Arial"/>
              <a:buChar char="‒"/>
            </a:pPr>
            <a:r>
              <a:rPr lang="en-US" dirty="0" smtClean="0">
                <a:solidFill>
                  <a:srgbClr val="000000"/>
                </a:solidFill>
                <a:latin typeface="Arial"/>
              </a:rPr>
              <a:t> A</a:t>
            </a:r>
            <a:r>
              <a:rPr lang="en-US" dirty="0" smtClean="0">
                <a:solidFill>
                  <a:srgbClr val="000000"/>
                </a:solidFill>
                <a:latin typeface="Arial"/>
              </a:rPr>
              <a:t>llowing 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scientists to access any data, any time, any where – AAA)</a:t>
            </a:r>
            <a:endParaRPr dirty="0"/>
          </a:p>
          <a:p>
            <a:pPr lvl="1">
              <a:lnSpc>
                <a:spcPct val="100000"/>
              </a:lnSpc>
              <a:buFont typeface="Arial"/>
              <a:buChar char="‒"/>
            </a:pPr>
            <a:r>
              <a:rPr lang="en-US" dirty="0" smtClean="0">
                <a:solidFill>
                  <a:srgbClr val="000000"/>
                </a:solidFill>
                <a:latin typeface="Arial"/>
              </a:rPr>
              <a:t> Application 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optimization</a:t>
            </a:r>
            <a:endParaRPr dirty="0"/>
          </a:p>
          <a:p>
            <a:pPr lvl="1">
              <a:lnSpc>
                <a:spcPct val="100000"/>
              </a:lnSpc>
              <a:buFont typeface="Arial"/>
              <a:buChar char="‒"/>
            </a:pPr>
            <a:r>
              <a:rPr lang="en-US" dirty="0" smtClean="0">
                <a:solidFill>
                  <a:srgbClr val="000000"/>
                </a:solidFill>
                <a:latin typeface="Arial"/>
              </a:rPr>
              <a:t> Data 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management on multilevel DCIs (grids </a:t>
            </a:r>
            <a:r>
              <a:rPr lang="en-US" dirty="0" err="1">
                <a:solidFill>
                  <a:srgbClr val="000000"/>
                </a:solidFill>
                <a:latin typeface="Arial"/>
              </a:rPr>
              <a:t>vs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 cloud </a:t>
            </a:r>
            <a:r>
              <a:rPr lang="en-US" dirty="0" err="1">
                <a:solidFill>
                  <a:srgbClr val="000000"/>
                </a:solidFill>
                <a:latin typeface="Arial"/>
              </a:rPr>
              <a:t>vs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 HPC)</a:t>
            </a:r>
            <a:endParaRPr dirty="0"/>
          </a:p>
          <a:p>
            <a:pPr lvl="2">
              <a:lnSpc>
                <a:spcPct val="100000"/>
              </a:lnSpc>
              <a:buFont typeface="Arial"/>
              <a:buChar char="‒"/>
            </a:pPr>
            <a:endParaRPr dirty="0"/>
          </a:p>
        </p:txBody>
      </p:sp>
      <p:sp>
        <p:nvSpPr>
          <p:cNvPr id="162" name="CustomShape 5"/>
          <p:cNvSpPr/>
          <p:nvPr/>
        </p:nvSpPr>
        <p:spPr>
          <a:xfrm>
            <a:off x="-36360" y="5013000"/>
            <a:ext cx="8640720" cy="791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FF0000"/>
                </a:solidFill>
                <a:latin typeface="Arial"/>
              </a:rPr>
              <a:t>	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588458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5/14/14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24075" y="44624"/>
            <a:ext cx="6840538" cy="865187"/>
          </a:xfrm>
        </p:spPr>
        <p:txBody>
          <a:bodyPr/>
          <a:lstStyle/>
          <a:p>
            <a:r>
              <a:rPr lang="en-GB" sz="4000" dirty="0" smtClean="0"/>
              <a:t>Environmental Sciences: LIFEWATCH</a:t>
            </a:r>
            <a:endParaRPr lang="en-GB" sz="4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1124744"/>
            <a:ext cx="8712968" cy="504056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Support objectives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u="sng" dirty="0" smtClean="0">
                <a:cs typeface="Arial" pitchFamily="34" charset="0"/>
              </a:rPr>
              <a:t>Understanding</a:t>
            </a:r>
            <a:r>
              <a:rPr lang="en-GB" sz="2000" dirty="0" smtClean="0">
                <a:cs typeface="Arial" pitchFamily="34" charset="0"/>
              </a:rPr>
              <a:t> the requirements of the user community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Define a consistent set of core ICT services from EGI which can be used/adapted to the needs of LIFEWATCH community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Establishing a </a:t>
            </a:r>
            <a:r>
              <a:rPr lang="en-GB" sz="2000" u="sng" dirty="0" smtClean="0">
                <a:cs typeface="Arial" pitchFamily="34" charset="0"/>
              </a:rPr>
              <a:t>network of experts</a:t>
            </a:r>
            <a:r>
              <a:rPr lang="en-GB" sz="2000" dirty="0" smtClean="0">
                <a:cs typeface="Arial" pitchFamily="34" charset="0"/>
              </a:rPr>
              <a:t> to implement the collaboration between researchers, and e-infrastructure experts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Done via </a:t>
            </a:r>
            <a:r>
              <a:rPr lang="en-GB" sz="2000" u="sng" dirty="0" smtClean="0">
                <a:cs typeface="Arial" pitchFamily="34" charset="0"/>
              </a:rPr>
              <a:t>prototyping together a sample of well defined use cases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>
                <a:cs typeface="Arial" pitchFamily="34" charset="0"/>
              </a:rPr>
              <a:t>Development projects that could bring benefits to this community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u="sng" dirty="0">
                <a:cs typeface="Arial" pitchFamily="34" charset="0"/>
              </a:rPr>
              <a:t>Integrate </a:t>
            </a:r>
            <a:r>
              <a:rPr lang="en-GB" sz="2000" dirty="0">
                <a:cs typeface="Arial" pitchFamily="34" charset="0"/>
              </a:rPr>
              <a:t>the current </a:t>
            </a:r>
            <a:r>
              <a:rPr lang="en-GB" sz="2000" dirty="0" smtClean="0">
                <a:cs typeface="Arial" pitchFamily="34" charset="0"/>
              </a:rPr>
              <a:t>tools </a:t>
            </a:r>
            <a:r>
              <a:rPr lang="en-GB" sz="2000" dirty="0">
                <a:cs typeface="Arial" pitchFamily="34" charset="0"/>
              </a:rPr>
              <a:t>developed by this community in </a:t>
            </a:r>
            <a:r>
              <a:rPr lang="en-GB" sz="2000" dirty="0" smtClean="0">
                <a:cs typeface="Arial" pitchFamily="34" charset="0"/>
              </a:rPr>
              <a:t>EGI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Do not reinvent wheels: there area virtual labs, portals, databases already developed which need to be integrated in EGI in order to scale them up to profit from synergic effects at the European level.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Identification of a </a:t>
            </a:r>
            <a:r>
              <a:rPr lang="en-GB" sz="2000" u="sng" dirty="0" smtClean="0">
                <a:cs typeface="Arial" pitchFamily="34" charset="0"/>
              </a:rPr>
              <a:t>representative set of use cases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In order to have an impact at the level of user engagement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-36512" y="5013176"/>
            <a:ext cx="8640960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GB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	</a:t>
            </a:r>
            <a:endParaRPr kumimoji="0" lang="en-GB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5/14/14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BIOINFORMATICS</a:t>
            </a:r>
            <a:endParaRPr lang="en-GB" sz="4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1124744"/>
            <a:ext cx="8712968" cy="511256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Support objectives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Foster the adoption of cloud-based offering to satisfy increasing user requirements on software catalogues.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>
                <a:cs typeface="Arial" pitchFamily="34" charset="0"/>
              </a:rPr>
              <a:t>Explore </a:t>
            </a:r>
            <a:r>
              <a:rPr lang="en-GB" sz="2000" dirty="0" smtClean="0">
                <a:cs typeface="Arial" pitchFamily="34" charset="0"/>
              </a:rPr>
              <a:t>requirements on Big Data approaches </a:t>
            </a:r>
            <a:r>
              <a:rPr lang="en-GB" sz="2000" dirty="0">
                <a:cs typeface="Arial" pitchFamily="34" charset="0"/>
              </a:rPr>
              <a:t>to </a:t>
            </a:r>
            <a:r>
              <a:rPr lang="en-GB" sz="2000" dirty="0" smtClean="0">
                <a:cs typeface="Arial" pitchFamily="34" charset="0"/>
              </a:rPr>
              <a:t>bioinformatics tools.</a:t>
            </a:r>
            <a:endParaRPr lang="en-GB" sz="2000" dirty="0">
              <a:cs typeface="Arial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Assist on the deployment of processing services for </a:t>
            </a:r>
            <a:r>
              <a:rPr lang="en-GB" sz="2000" dirty="0" err="1" smtClean="0">
                <a:cs typeface="Arial" pitchFamily="34" charset="0"/>
              </a:rPr>
              <a:t>EUROBIOIMAGING</a:t>
            </a:r>
            <a:r>
              <a:rPr lang="en-GB" sz="2000" dirty="0" smtClean="0">
                <a:cs typeface="Arial" pitchFamily="34" charset="0"/>
              </a:rPr>
              <a:t> nodes.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cs typeface="Arial" pitchFamily="34" charset="0"/>
              </a:rPr>
              <a:t>Development projects that could bring benefits to this community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Provide automatic contextualisation of basic </a:t>
            </a:r>
            <a:r>
              <a:rPr lang="en-GB" sz="2000" dirty="0" err="1" smtClean="0">
                <a:cs typeface="Arial" pitchFamily="34" charset="0"/>
              </a:rPr>
              <a:t>VMI</a:t>
            </a:r>
            <a:r>
              <a:rPr lang="en-GB" sz="2000" dirty="0" smtClean="0">
                <a:cs typeface="Arial" pitchFamily="34" charset="0"/>
              </a:rPr>
              <a:t> and recipes to </a:t>
            </a:r>
            <a:r>
              <a:rPr lang="en-GB" sz="2000" dirty="0" err="1" smtClean="0">
                <a:cs typeface="Arial" pitchFamily="34" charset="0"/>
              </a:rPr>
              <a:t>autoinstall</a:t>
            </a:r>
            <a:r>
              <a:rPr lang="en-GB" sz="2000" dirty="0" smtClean="0">
                <a:cs typeface="Arial" pitchFamily="34" charset="0"/>
              </a:rPr>
              <a:t> a wide range of bio-related software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Increasing experience on medical informatics field.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Increase </a:t>
            </a:r>
            <a:r>
              <a:rPr lang="en-GB" sz="2000" dirty="0">
                <a:cs typeface="Arial" pitchFamily="34" charset="0"/>
              </a:rPr>
              <a:t>the support to data management for the Life Science grid </a:t>
            </a:r>
            <a:r>
              <a:rPr lang="en-GB" sz="2000" dirty="0" smtClean="0">
                <a:cs typeface="Arial" pitchFamily="34" charset="0"/>
              </a:rPr>
              <a:t>Community.</a:t>
            </a:r>
            <a:endParaRPr lang="en-GB" sz="20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39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5/14/14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Computational Chemistry</a:t>
            </a:r>
            <a:endParaRPr lang="en-GB" sz="4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1124744"/>
            <a:ext cx="8712968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Support objectives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The user community in IBERGRID is self-sustained </a:t>
            </a:r>
            <a:r>
              <a:rPr lang="es-ES" sz="2000" dirty="0" smtClean="0">
                <a:cs typeface="Arial" pitchFamily="34" charset="0"/>
                <a:sym typeface="Wingdings"/>
              </a:rPr>
              <a:t></a:t>
            </a:r>
            <a:endParaRPr lang="en-GB" sz="2000" dirty="0" smtClean="0">
              <a:cs typeface="Arial" pitchFamily="34" charset="0"/>
            </a:endParaRP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There is one single group consuming 18M€ in the last year, without submitting one single ticket for user support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There are </a:t>
            </a:r>
            <a:r>
              <a:rPr lang="en-GB" sz="2000" u="sng" dirty="0" smtClean="0">
                <a:cs typeface="Arial" pitchFamily="34" charset="0"/>
              </a:rPr>
              <a:t>very advanced users</a:t>
            </a:r>
            <a:r>
              <a:rPr lang="en-GB" sz="2000" dirty="0" smtClean="0">
                <a:cs typeface="Arial" pitchFamily="34" charset="0"/>
              </a:rPr>
              <a:t>, and we need to </a:t>
            </a:r>
            <a:r>
              <a:rPr lang="en-GB" sz="2000" dirty="0" err="1" smtClean="0">
                <a:cs typeface="Arial" pitchFamily="34" charset="0"/>
              </a:rPr>
              <a:t>stablish</a:t>
            </a:r>
            <a:r>
              <a:rPr lang="en-GB" sz="2000" dirty="0" smtClean="0">
                <a:cs typeface="Arial" pitchFamily="34" charset="0"/>
              </a:rPr>
              <a:t> a network of expertise with them in order to support better the newcomers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Create forums, online training material,  in collaboration with the advanced users to help induction of new users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>
                <a:cs typeface="Arial" pitchFamily="34" charset="0"/>
              </a:rPr>
              <a:t>Development projects that could bring benefits to this community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 smtClean="0">
                <a:cs typeface="Arial" pitchFamily="34" charset="0"/>
              </a:rPr>
              <a:t>Specific </a:t>
            </a:r>
            <a:r>
              <a:rPr lang="en-US" sz="2000" dirty="0" err="1" smtClean="0">
                <a:cs typeface="Arial" pitchFamily="34" charset="0"/>
              </a:rPr>
              <a:t>SaaS</a:t>
            </a:r>
            <a:r>
              <a:rPr lang="en-US" sz="2000" dirty="0" smtClean="0">
                <a:cs typeface="Arial" pitchFamily="34" charset="0"/>
              </a:rPr>
              <a:t>-like services on top of the </a:t>
            </a:r>
            <a:r>
              <a:rPr lang="en-US" sz="2000" dirty="0" err="1" smtClean="0">
                <a:cs typeface="Arial" pitchFamily="34" charset="0"/>
              </a:rPr>
              <a:t>FedCloud</a:t>
            </a:r>
            <a:r>
              <a:rPr lang="en-US" sz="2000" dirty="0" smtClean="0">
                <a:cs typeface="Arial" pitchFamily="34" charset="0"/>
              </a:rPr>
              <a:t> Platform</a:t>
            </a:r>
            <a:endParaRPr lang="en-GB" sz="2000" dirty="0" smtClean="0">
              <a:cs typeface="Arial" pitchFamily="34" charset="0"/>
            </a:endParaRP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Software from</a:t>
            </a:r>
            <a:r>
              <a:rPr lang="es-ES" sz="2000" dirty="0" smtClean="0">
                <a:cs typeface="Arial" pitchFamily="34" charset="0"/>
              </a:rPr>
              <a:t> t</a:t>
            </a:r>
            <a:r>
              <a:rPr lang="en-GB" sz="2000" dirty="0" smtClean="0">
                <a:cs typeface="Arial" pitchFamily="34" charset="0"/>
              </a:rPr>
              <a:t>he area of Computational Chemistry 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endParaRPr lang="en-GB" sz="20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39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GI-InSPIRE-Slide-Template_v4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EGI-InSPIRE-Slide-Template_v4-1</Template>
  <TotalTime>1742</TotalTime>
  <Words>610</Words>
  <Application>Microsoft Macintosh PowerPoint</Application>
  <PresentationFormat>Presentación en pantalla (4:3)</PresentationFormat>
  <Paragraphs>87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EGI-InSPIRE-Slide-Template_v4-1</vt:lpstr>
      <vt:lpstr> NGI Spain &amp; NGI Portugal  IBERGRID    </vt:lpstr>
      <vt:lpstr>Main relevant communities</vt:lpstr>
      <vt:lpstr>Presentación de PowerPoint</vt:lpstr>
      <vt:lpstr>Environmental Sciences: LIFEWATCH</vt:lpstr>
      <vt:lpstr>BIOINFORMATICS</vt:lpstr>
      <vt:lpstr>Computational Chemistry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Outreach in EGI-InSPIRE PY4 and PY5</dc:title>
  <dc:creator>Tiziana Ferrari</dc:creator>
  <cp:lastModifiedBy>Isabel Campos Plasencia</cp:lastModifiedBy>
  <cp:revision>555</cp:revision>
  <dcterms:created xsi:type="dcterms:W3CDTF">2013-10-15T23:33:54Z</dcterms:created>
  <dcterms:modified xsi:type="dcterms:W3CDTF">2014-05-14T16:49:36Z</dcterms:modified>
</cp:coreProperties>
</file>