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8"/>
  </p:notesMasterIdLst>
  <p:sldIdLst>
    <p:sldId id="302" r:id="rId2"/>
    <p:sldId id="303" r:id="rId3"/>
    <p:sldId id="327" r:id="rId4"/>
    <p:sldId id="320" r:id="rId5"/>
    <p:sldId id="324" r:id="rId6"/>
    <p:sldId id="325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00"/>
    <a:srgbClr val="D0D8E8"/>
    <a:srgbClr val="E9EDF4"/>
    <a:srgbClr val="EBF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14" autoAdjust="0"/>
  </p:normalViewPr>
  <p:slideViewPr>
    <p:cSldViewPr>
      <p:cViewPr varScale="1">
        <p:scale>
          <a:sx n="138" d="100"/>
          <a:sy n="138" d="100"/>
        </p:scale>
        <p:origin x="-12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72A105D-3D27-4A51-A2A2-65FB6A3B9EE6}" type="datetimeFigureOut">
              <a:rPr lang="en-US"/>
              <a:pPr>
                <a:defRPr/>
              </a:pPr>
              <a:t>5/14/14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7501649-B9E3-4875-A626-A9100929597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7137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774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839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2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100000"/>
              </a:lnSpc>
            </a:pPr>
            <a:fld id="{929344C4-761F-4FC5-95B2-CB7921F178CA}" type="slidenum">
              <a:rPr lang="en-US" sz="1200">
                <a:solidFill>
                  <a:srgbClr val="000000"/>
                </a:solidFill>
                <a:latin typeface="+mn-lt"/>
                <a:ea typeface="+mn-ea"/>
              </a:rPr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03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9057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7501649-B9E3-4875-A626-A9100929597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150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1447800" cy="579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5" name="Text Box 2"/>
          <p:cNvSpPr txBox="1">
            <a:spLocks noChangeArrowheads="1"/>
          </p:cNvSpPr>
          <p:nvPr userDrawn="1"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Group 21"/>
          <p:cNvGrpSpPr>
            <a:grpSpLocks/>
          </p:cNvGrpSpPr>
          <p:nvPr userDrawn="1"/>
        </p:nvGrpSpPr>
        <p:grpSpPr bwMode="auto">
          <a:xfrm>
            <a:off x="0" y="0"/>
            <a:ext cx="9215438" cy="1081088"/>
            <a:chOff x="-1" y="0"/>
            <a:chExt cx="9215439" cy="1081088"/>
          </a:xfrm>
        </p:grpSpPr>
        <p:sp>
          <p:nvSpPr>
            <p:cNvPr id="7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8" name="Picture 5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0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Text Box 12"/>
            <p:cNvSpPr txBox="1">
              <a:spLocks noChangeArrowheads="1"/>
            </p:cNvSpPr>
            <p:nvPr userDrawn="1"/>
          </p:nvSpPr>
          <p:spPr bwMode="auto">
            <a:xfrm>
              <a:off x="6551613" y="503238"/>
              <a:ext cx="2663825" cy="57785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lIns="90000" tIns="45000" rIns="90000" bIns="45000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r>
                <a:rPr lang="en-GB" sz="3200" b="1" dirty="0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EGI-</a:t>
              </a:r>
              <a:r>
                <a:rPr lang="en-GB" sz="3200" b="1" dirty="0" err="1">
                  <a:solidFill>
                    <a:srgbClr val="FFFFFF"/>
                  </a:solidFill>
                  <a:ea typeface="SimSun" charset="0"/>
                  <a:cs typeface="Arial" pitchFamily="34" charset="0"/>
                </a:rPr>
                <a:t>InSPIRE</a:t>
              </a:r>
              <a:endParaRPr lang="en-GB" sz="3200" b="1" dirty="0">
                <a:solidFill>
                  <a:srgbClr val="FFFFFF"/>
                </a:solidFill>
                <a:ea typeface="SimSun" charset="0"/>
                <a:cs typeface="Arial" pitchFamily="34" charset="0"/>
              </a:endParaRP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3888" y="5713413"/>
            <a:ext cx="7810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5640388"/>
            <a:ext cx="1447800" cy="588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4" name="Rectangle 17"/>
          <p:cNvSpPr>
            <a:spLocks noChangeArrowheads="1"/>
          </p:cNvSpPr>
          <p:nvPr userDrawn="1"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5" name="Rectangle 18"/>
          <p:cNvSpPr>
            <a:spLocks noChangeArrowheads="1"/>
          </p:cNvSpPr>
          <p:nvPr userDrawn="1"/>
        </p:nvSpPr>
        <p:spPr bwMode="auto">
          <a:xfrm>
            <a:off x="53752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2130425"/>
            <a:ext cx="7200800" cy="1470025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67744" y="3886200"/>
            <a:ext cx="5832648" cy="13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3"/>
          <p:cNvSpPr>
            <a:spLocks noGrp="1"/>
          </p:cNvSpPr>
          <p:nvPr>
            <p:ph type="dt" sz="half" idx="10"/>
          </p:nvPr>
        </p:nvSpPr>
        <p:spPr>
          <a:xfrm>
            <a:off x="62136" y="637667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75475" y="6356350"/>
            <a:ext cx="2133600" cy="365125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A53E93C7-7FA6-4B67-89AC-03CBAB78CC39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410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412776"/>
            <a:ext cx="8075612" cy="4525963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  <a:lvl2pPr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ADEF26-A65D-420E-806B-5DECF286FE21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8490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632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513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Box 2"/>
          <p:cNvSpPr txBox="1">
            <a:spLocks noChangeArrowheads="1"/>
          </p:cNvSpPr>
          <p:nvPr/>
        </p:nvSpPr>
        <p:spPr bwMode="auto">
          <a:xfrm>
            <a:off x="0" y="6308725"/>
            <a:ext cx="9144000" cy="549275"/>
          </a:xfrm>
          <a:prstGeom prst="rect">
            <a:avLst/>
          </a:prstGeom>
          <a:solidFill>
            <a:srgbClr val="0067B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1027" name="Group 12"/>
          <p:cNvGrpSpPr>
            <a:grpSpLocks/>
          </p:cNvGrpSpPr>
          <p:nvPr/>
        </p:nvGrpSpPr>
        <p:grpSpPr bwMode="auto">
          <a:xfrm>
            <a:off x="0" y="0"/>
            <a:ext cx="9144000" cy="1044575"/>
            <a:chOff x="-1" y="0"/>
            <a:chExt cx="9144001" cy="1044575"/>
          </a:xfrm>
        </p:grpSpPr>
        <p:sp>
          <p:nvSpPr>
            <p:cNvPr id="8" name="Rectangle 4"/>
            <p:cNvSpPr>
              <a:spLocks noChangeArrowheads="1"/>
            </p:cNvSpPr>
            <p:nvPr userDrawn="1"/>
          </p:nvSpPr>
          <p:spPr bwMode="auto">
            <a:xfrm>
              <a:off x="-1" y="0"/>
              <a:ext cx="9144001" cy="1044575"/>
            </a:xfrm>
            <a:prstGeom prst="rect">
              <a:avLst/>
            </a:pr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pic>
          <p:nvPicPr>
            <p:cNvPr id="1036" name="Picture 5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735138" cy="9794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pic>
        <p:sp>
          <p:nvSpPr>
            <p:cNvPr id="10" name="Rectangle 6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prstGeom prst="rect">
              <a:avLst/>
            </a:prstGeom>
            <a:solidFill>
              <a:srgbClr val="FFFFFF"/>
            </a:solidFill>
            <a:ln w="9360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1" name="Freeform 7"/>
            <p:cNvSpPr>
              <a:spLocks noChangeArrowheads="1"/>
            </p:cNvSpPr>
            <p:nvPr/>
          </p:nvSpPr>
          <p:spPr bwMode="auto">
            <a:xfrm>
              <a:off x="1619249" y="0"/>
              <a:ext cx="1800225" cy="979488"/>
            </a:xfrm>
            <a:custGeom>
              <a:avLst/>
              <a:gdLst/>
              <a:ahLst/>
              <a:cxnLst>
                <a:cxn ang="0">
                  <a:pos x="5000" y="0"/>
                </a:cxn>
                <a:cxn ang="0">
                  <a:pos x="5000" y="2720"/>
                </a:cxn>
                <a:cxn ang="0">
                  <a:pos x="0" y="2720"/>
                </a:cxn>
                <a:cxn ang="0">
                  <a:pos x="2000" y="0"/>
                </a:cxn>
                <a:cxn ang="0">
                  <a:pos x="5000" y="0"/>
                </a:cxn>
              </a:cxnLst>
              <a:rect l="0" t="0" r="r" b="b"/>
              <a:pathLst>
                <a:path w="5001" h="2721">
                  <a:moveTo>
                    <a:pt x="5000" y="0"/>
                  </a:moveTo>
                  <a:lnTo>
                    <a:pt x="5000" y="2720"/>
                  </a:lnTo>
                  <a:lnTo>
                    <a:pt x="0" y="2720"/>
                  </a:lnTo>
                  <a:cubicBezTo>
                    <a:pt x="2000" y="2720"/>
                    <a:pt x="0" y="0"/>
                    <a:pt x="2000" y="0"/>
                  </a:cubicBezTo>
                  <a:cubicBezTo>
                    <a:pt x="2667" y="0"/>
                    <a:pt x="4333" y="0"/>
                    <a:pt x="5000" y="0"/>
                  </a:cubicBezTo>
                </a:path>
              </a:pathLst>
            </a:custGeom>
            <a:solidFill>
              <a:srgbClr val="0067B1"/>
            </a:solidFill>
            <a:ln w="9360">
              <a:solidFill>
                <a:srgbClr val="0067B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2124075" y="115888"/>
            <a:ext cx="6840538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11188" y="1600200"/>
            <a:ext cx="807561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913" y="63769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8A1C01B5-5442-4B46-84EB-58D14E104751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9925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B4511AA2-99FE-4BFE-B934-C050D2B58355}" type="slidenum">
              <a:rPr lang="en-US"/>
              <a:pPr>
                <a:defRPr/>
              </a:pPr>
              <a:t>‹Nr.›</a:t>
            </a:fld>
            <a:endParaRPr lang="en-US" dirty="0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7667625" y="6586538"/>
            <a:ext cx="14478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www.egi.eu</a:t>
            </a:r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53975" y="6605588"/>
            <a:ext cx="2286000" cy="279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fontAlgn="auto">
              <a:spcBef>
                <a:spcPts val="875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EGI-</a:t>
            </a:r>
            <a:r>
              <a:rPr lang="en-US" sz="1200" dirty="0" err="1">
                <a:solidFill>
                  <a:srgbClr val="FFFFFF"/>
                </a:solidFill>
                <a:ea typeface="SimSun" charset="0"/>
                <a:cs typeface="Arial" pitchFamily="34" charset="0"/>
              </a:rPr>
              <a:t>InSPIRE</a:t>
            </a:r>
            <a:r>
              <a:rPr lang="en-US" sz="1200" dirty="0">
                <a:solidFill>
                  <a:srgbClr val="FFFFFF"/>
                </a:solidFill>
                <a:ea typeface="SimSun" charset="0"/>
                <a:cs typeface="Arial" pitchFamily="34" charset="0"/>
              </a:rPr>
              <a:t> RI-261323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6" r:id="rId2"/>
    <p:sldLayoutId id="2147483658" r:id="rId3"/>
    <p:sldLayoutId id="2147483659" r:id="rId4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672" y="3356992"/>
            <a:ext cx="7200800" cy="1470025"/>
          </a:xfrm>
        </p:spPr>
        <p:txBody>
          <a:bodyPr/>
          <a:lstStyle/>
          <a:p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it-IT" sz="2800" b="1" dirty="0" smtClean="0"/>
              <a:t>NGI </a:t>
            </a:r>
            <a:r>
              <a:rPr lang="it-IT" sz="2800" b="1" dirty="0" err="1" smtClean="0"/>
              <a:t>Spain</a:t>
            </a:r>
            <a:r>
              <a:rPr lang="it-IT" sz="2800" b="1" dirty="0" smtClean="0"/>
              <a:t> &amp; NGI Portugal</a:t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>IBERGRID</a:t>
            </a:r>
            <a:br>
              <a:rPr lang="it-IT" sz="2800" b="1" dirty="0" smtClean="0"/>
            </a:br>
            <a:r>
              <a:rPr lang="it-IT" sz="2800" b="1" dirty="0"/>
              <a:t/>
            </a:r>
            <a:br>
              <a:rPr lang="it-IT" sz="2800" b="1" dirty="0"/>
            </a:br>
            <a:r>
              <a:rPr lang="it-IT" sz="2800" b="1" dirty="0" smtClean="0"/>
              <a:t/>
            </a:r>
            <a:br>
              <a:rPr lang="it-IT" sz="2800" b="1" dirty="0" smtClean="0"/>
            </a:br>
            <a:r>
              <a:rPr lang="en-GB" sz="2800" b="1" dirty="0" smtClean="0"/>
              <a:t/>
            </a:r>
            <a:br>
              <a:rPr lang="en-GB" sz="2800" b="1" dirty="0" smtClean="0"/>
            </a:br>
            <a:endParaRPr lang="en-GB" sz="2800" b="1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9A2D18B-0A31-4D1A-A5D1-D72E94819219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3E93C7-7FA6-4B67-89AC-03CBAB78CC39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Main relevant communities</a:t>
            </a:r>
            <a:endParaRPr lang="en-GB" sz="4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89765C5-37FE-4CCC-9D4D-1E3194200BCD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0ADEF26-A65D-420E-806B-5DECF286FE21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aphicFrame>
        <p:nvGraphicFramePr>
          <p:cNvPr id="7" name="Tabel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439124"/>
              </p:ext>
            </p:extLst>
          </p:nvPr>
        </p:nvGraphicFramePr>
        <p:xfrm>
          <a:off x="611560" y="1124744"/>
          <a:ext cx="8172399" cy="50517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4410"/>
                <a:gridCol w="4497989"/>
              </a:tblGrid>
              <a:tr h="440668">
                <a:tc>
                  <a:txBody>
                    <a:bodyPr/>
                    <a:lstStyle/>
                    <a:p>
                      <a:r>
                        <a:rPr lang="en-US" dirty="0" smtClean="0"/>
                        <a:t>User community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User support project</a:t>
                      </a:r>
                      <a:endParaRPr lang="en-US" dirty="0"/>
                    </a:p>
                  </a:txBody>
                  <a:tcPr/>
                </a:tc>
              </a:tr>
              <a:tr h="93394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PHYSICS:</a:t>
                      </a:r>
                      <a:r>
                        <a:rPr lang="en-US" sz="1600" b="1" baseline="0" dirty="0" smtClean="0"/>
                        <a:t> HEP, </a:t>
                      </a:r>
                      <a:r>
                        <a:rPr lang="en-US" sz="1600" b="1" baseline="0" dirty="0" err="1" smtClean="0"/>
                        <a:t>Astroparticles</a:t>
                      </a:r>
                      <a:r>
                        <a:rPr lang="en-US" sz="1600" b="1" baseline="0" dirty="0" smtClean="0"/>
                        <a:t>, </a:t>
                      </a:r>
                    </a:p>
                    <a:p>
                      <a:r>
                        <a:rPr lang="en-US" sz="1600" b="1" baseline="0" dirty="0" smtClean="0"/>
                        <a:t>Astronomy &amp; Astrophysics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WLCG support projects from National funds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Auger Experiment: support to production runs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A&amp;A: X-Ray Astronomy, Planck Mission</a:t>
                      </a:r>
                    </a:p>
                  </a:txBody>
                  <a:tcPr/>
                </a:tc>
              </a:tr>
              <a:tr h="93394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Environmental</a:t>
                      </a:r>
                      <a:r>
                        <a:rPr lang="en-US" sz="1600" b="1" baseline="0" dirty="0" smtClean="0"/>
                        <a:t> Science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IBERGRID is engaged with LIFEWATCH through the provision and coordination of core ICT-Services. 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IBERGRID is the infrastructure over the core services of </a:t>
                      </a:r>
                      <a:r>
                        <a:rPr lang="en-GB" sz="1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Lifewatch</a:t>
                      </a: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will be deployed.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GB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Such services need to interact with other services that will be deployed in the Netherlands (Virtual Lab) and Italy (Service Center).</a:t>
                      </a:r>
                      <a:r>
                        <a:rPr lang="en-US" sz="1400" dirty="0" smtClean="0">
                          <a:effectLst/>
                        </a:rPr>
                        <a:t> </a:t>
                      </a: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93394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Bioinformatics &amp; Biomedicine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Involvement in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LSCG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activities and increasingly supporting biomed.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IBERGRID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is engaged in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EUROBIOIMAGING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ESFRI</a:t>
                      </a: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</a:tr>
              <a:tr h="933949">
                <a:tc>
                  <a:txBody>
                    <a:bodyPr/>
                    <a:lstStyle/>
                    <a:p>
                      <a:r>
                        <a:rPr lang="en-US" sz="1600" b="1" dirty="0" smtClean="0"/>
                        <a:t>Computational</a:t>
                      </a:r>
                      <a:r>
                        <a:rPr lang="en-US" sz="1600" b="1" baseline="0" dirty="0" smtClean="0"/>
                        <a:t> Chemistry</a:t>
                      </a:r>
                      <a:endParaRPr lang="en-US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Very engaged users in Computational Chemistry 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CESGA is providing support to this community for many years in HPC as well.</a:t>
                      </a:r>
                    </a:p>
                    <a:p>
                      <a:pPr algn="l">
                        <a:buFont typeface="Arial" pitchFamily="34" charset="0"/>
                        <a:buChar char="•"/>
                      </a:pPr>
                      <a:r>
                        <a:rPr lang="en-US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…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en-US" sz="140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 txBox="1"/>
          <p:nvPr/>
        </p:nvSpPr>
        <p:spPr>
          <a:xfrm>
            <a:off x="61920" y="637704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US" sz="1200">
                <a:solidFill>
                  <a:srgbClr val="FFFFFF"/>
                </a:solidFill>
                <a:latin typeface="Arial"/>
              </a:rPr>
              <a:t>5/14/14</a:t>
            </a:r>
            <a:endParaRPr/>
          </a:p>
        </p:txBody>
      </p:sp>
      <p:sp>
        <p:nvSpPr>
          <p:cNvPr id="159" name="TextShape 2"/>
          <p:cNvSpPr txBox="1"/>
          <p:nvPr/>
        </p:nvSpPr>
        <p:spPr>
          <a:xfrm>
            <a:off x="70200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2F339BF5-90F2-4DE4-BC09-87B45C6083D2}" type="slidenum">
              <a:rPr lang="en-US" sz="1200">
                <a:solidFill>
                  <a:srgbClr val="FFFFFF"/>
                </a:solidFill>
                <a:latin typeface="Arial"/>
              </a:rPr>
              <a:t>3</a:t>
            </a:fld>
            <a:endParaRPr/>
          </a:p>
        </p:txBody>
      </p:sp>
      <p:sp>
        <p:nvSpPr>
          <p:cNvPr id="160" name="TextShape 3"/>
          <p:cNvSpPr txBox="1"/>
          <p:nvPr/>
        </p:nvSpPr>
        <p:spPr>
          <a:xfrm>
            <a:off x="2124000" y="44640"/>
            <a:ext cx="6840000" cy="8647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000">
                <a:solidFill>
                  <a:srgbClr val="FFFFFF"/>
                </a:solidFill>
                <a:latin typeface="Arial"/>
              </a:rPr>
              <a:t>HEP, Astroparticles, Astronomy and Astrophysics</a:t>
            </a:r>
            <a:endParaRPr/>
          </a:p>
        </p:txBody>
      </p:sp>
      <p:sp>
        <p:nvSpPr>
          <p:cNvPr id="161" name="CustomShape 4"/>
          <p:cNvSpPr/>
          <p:nvPr/>
        </p:nvSpPr>
        <p:spPr>
          <a:xfrm>
            <a:off x="107640" y="1124640"/>
            <a:ext cx="8712720" cy="5040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  <a:latin typeface="Arial"/>
              </a:rPr>
              <a:t>Support objectives</a:t>
            </a:r>
            <a:endParaRPr dirty="0"/>
          </a:p>
          <a:p>
            <a:pPr lvl="1">
              <a:lnSpc>
                <a:spcPct val="100000"/>
              </a:lnSpc>
              <a:buFont typeface="Arial"/>
              <a:buChar char="‒"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 Continue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to support International Research communities:</a:t>
            </a:r>
            <a:endParaRPr dirty="0"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en-US" dirty="0">
                <a:solidFill>
                  <a:srgbClr val="000000"/>
                </a:solidFill>
                <a:latin typeface="Arial"/>
              </a:rPr>
              <a:t>WLCG, AUGER and SNO</a:t>
            </a:r>
            <a:endParaRPr dirty="0"/>
          </a:p>
          <a:p>
            <a:pPr lvl="1">
              <a:lnSpc>
                <a:spcPct val="100000"/>
              </a:lnSpc>
              <a:buFont typeface="Arial"/>
              <a:buChar char="‒"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 Understanding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emerging requirements</a:t>
            </a:r>
            <a:endParaRPr dirty="0"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en-US" dirty="0">
                <a:solidFill>
                  <a:srgbClr val="000000"/>
                </a:solidFill>
                <a:latin typeface="Arial"/>
              </a:rPr>
              <a:t>Access to CLOUD infrastructures</a:t>
            </a:r>
            <a:endParaRPr dirty="0"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en-US" dirty="0">
                <a:solidFill>
                  <a:srgbClr val="000000"/>
                </a:solidFill>
                <a:latin typeface="Arial"/>
              </a:rPr>
              <a:t>Running multithread applications</a:t>
            </a:r>
            <a:endParaRPr dirty="0"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en-US" dirty="0">
                <a:solidFill>
                  <a:srgbClr val="000000"/>
                </a:solidFill>
                <a:latin typeface="Arial"/>
              </a:rPr>
              <a:t>GPUs</a:t>
            </a:r>
            <a:endParaRPr dirty="0"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en-US" dirty="0">
                <a:solidFill>
                  <a:srgbClr val="000000"/>
                </a:solidFill>
                <a:latin typeface="Arial"/>
              </a:rPr>
              <a:t>Parallel computing</a:t>
            </a: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endParaRPr dirty="0"/>
          </a:p>
          <a:p>
            <a:pPr>
              <a:lnSpc>
                <a:spcPct val="100000"/>
              </a:lnSpc>
              <a:buFont typeface="Arial"/>
              <a:buChar char="•"/>
            </a:pPr>
            <a:r>
              <a:rPr lang="en-US" b="1" dirty="0">
                <a:solidFill>
                  <a:srgbClr val="000000"/>
                </a:solidFill>
                <a:latin typeface="Arial"/>
              </a:rPr>
              <a:t>Development projects that could bring benefits to this community</a:t>
            </a:r>
            <a:endParaRPr dirty="0"/>
          </a:p>
          <a:p>
            <a:pPr lvl="1">
              <a:lnSpc>
                <a:spcPct val="100000"/>
              </a:lnSpc>
              <a:buFont typeface="Arial"/>
              <a:buChar char="‒"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 Application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customization focus on SMP architectures</a:t>
            </a:r>
            <a:endParaRPr dirty="0"/>
          </a:p>
          <a:p>
            <a:pPr lvl="1">
              <a:lnSpc>
                <a:spcPct val="100000"/>
              </a:lnSpc>
              <a:buFont typeface="Arial"/>
              <a:buChar char="‒"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 IPV6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support</a:t>
            </a:r>
            <a:endParaRPr dirty="0"/>
          </a:p>
          <a:p>
            <a:pPr lvl="1">
              <a:lnSpc>
                <a:spcPct val="100000"/>
              </a:lnSpc>
              <a:buFont typeface="Arial"/>
              <a:buChar char="‒"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 Infrastructure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developments towards the support of multithread </a:t>
            </a:r>
            <a:r>
              <a:rPr lang="en-US" dirty="0" err="1">
                <a:solidFill>
                  <a:srgbClr val="000000"/>
                </a:solidFill>
                <a:latin typeface="Arial"/>
              </a:rPr>
              <a:t>aplications</a:t>
            </a:r>
            <a:endParaRPr dirty="0"/>
          </a:p>
          <a:p>
            <a:pPr lvl="1">
              <a:lnSpc>
                <a:spcPct val="100000"/>
              </a:lnSpc>
              <a:buFont typeface="Arial"/>
              <a:buChar char="‒"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 Wide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area data </a:t>
            </a:r>
            <a:r>
              <a:rPr lang="en-US" dirty="0" smtClean="0">
                <a:solidFill>
                  <a:srgbClr val="000000"/>
                </a:solidFill>
                <a:latin typeface="Arial"/>
              </a:rPr>
              <a:t>federations:</a:t>
            </a:r>
          </a:p>
          <a:p>
            <a:pPr lvl="2">
              <a:buFont typeface="Arial"/>
              <a:buChar char="‒"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 A</a:t>
            </a:r>
            <a:r>
              <a:rPr lang="en-US" dirty="0" smtClean="0">
                <a:solidFill>
                  <a:srgbClr val="000000"/>
                </a:solidFill>
                <a:latin typeface="Arial"/>
              </a:rPr>
              <a:t>llowing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scientists to access any data, any time, any where – AAA)</a:t>
            </a:r>
            <a:endParaRPr dirty="0"/>
          </a:p>
          <a:p>
            <a:pPr lvl="1">
              <a:lnSpc>
                <a:spcPct val="100000"/>
              </a:lnSpc>
              <a:buFont typeface="Arial"/>
              <a:buChar char="‒"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 Application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optimization</a:t>
            </a:r>
            <a:endParaRPr dirty="0"/>
          </a:p>
          <a:p>
            <a:pPr lvl="1">
              <a:lnSpc>
                <a:spcPct val="100000"/>
              </a:lnSpc>
              <a:buFont typeface="Arial"/>
              <a:buChar char="‒"/>
            </a:pPr>
            <a:r>
              <a:rPr lang="en-US" dirty="0" smtClean="0">
                <a:solidFill>
                  <a:srgbClr val="000000"/>
                </a:solidFill>
                <a:latin typeface="Arial"/>
              </a:rPr>
              <a:t> Data 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management on multilevel DCIs (grids </a:t>
            </a:r>
            <a:r>
              <a:rPr lang="en-US" dirty="0" err="1">
                <a:solidFill>
                  <a:srgbClr val="000000"/>
                </a:solidFill>
                <a:latin typeface="Arial"/>
              </a:rPr>
              <a:t>vs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 cloud </a:t>
            </a:r>
            <a:r>
              <a:rPr lang="en-US" dirty="0" err="1">
                <a:solidFill>
                  <a:srgbClr val="000000"/>
                </a:solidFill>
                <a:latin typeface="Arial"/>
              </a:rPr>
              <a:t>vs</a:t>
            </a:r>
            <a:r>
              <a:rPr lang="en-US" dirty="0">
                <a:solidFill>
                  <a:srgbClr val="000000"/>
                </a:solidFill>
                <a:latin typeface="Arial"/>
              </a:rPr>
              <a:t> HPC)</a:t>
            </a:r>
            <a:endParaRPr dirty="0"/>
          </a:p>
          <a:p>
            <a:pPr lvl="2">
              <a:lnSpc>
                <a:spcPct val="100000"/>
              </a:lnSpc>
              <a:buFont typeface="Arial"/>
              <a:buChar char="‒"/>
            </a:pPr>
            <a:endParaRPr dirty="0"/>
          </a:p>
        </p:txBody>
      </p:sp>
      <p:sp>
        <p:nvSpPr>
          <p:cNvPr id="162" name="CustomShape 5"/>
          <p:cNvSpPr/>
          <p:nvPr/>
        </p:nvSpPr>
        <p:spPr>
          <a:xfrm>
            <a:off x="-36360" y="5013000"/>
            <a:ext cx="8640720" cy="791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en-US">
                <a:solidFill>
                  <a:srgbClr val="FF0000"/>
                </a:solidFill>
                <a:latin typeface="Arial"/>
              </a:rPr>
              <a:t>	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588458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124075" y="44624"/>
            <a:ext cx="6840538" cy="865187"/>
          </a:xfrm>
        </p:spPr>
        <p:txBody>
          <a:bodyPr/>
          <a:lstStyle/>
          <a:p>
            <a:r>
              <a:rPr lang="en-GB" sz="4000" dirty="0" smtClean="0"/>
              <a:t>Environmental Sciences: LIFEWATCH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504056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u="sng" dirty="0" smtClean="0">
                <a:cs typeface="Arial" pitchFamily="34" charset="0"/>
              </a:rPr>
              <a:t>Understanding</a:t>
            </a:r>
            <a:r>
              <a:rPr lang="en-GB" sz="2000" dirty="0" smtClean="0">
                <a:cs typeface="Arial" pitchFamily="34" charset="0"/>
              </a:rPr>
              <a:t> the requirements of the user community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Define a consistent set of core ICT services from EGI which can be used/adapted to the needs of LIFEWATCH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Establishing a </a:t>
            </a:r>
            <a:r>
              <a:rPr lang="en-GB" sz="2000" u="sng" dirty="0" smtClean="0">
                <a:cs typeface="Arial" pitchFamily="34" charset="0"/>
              </a:rPr>
              <a:t>network of experts</a:t>
            </a:r>
            <a:r>
              <a:rPr lang="en-GB" sz="2000" dirty="0" smtClean="0">
                <a:cs typeface="Arial" pitchFamily="34" charset="0"/>
              </a:rPr>
              <a:t> to implement the collaboration between researchers, and e-infrastructure experts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Done via </a:t>
            </a:r>
            <a:r>
              <a:rPr lang="en-GB" sz="2000" u="sng" dirty="0" smtClean="0">
                <a:cs typeface="Arial" pitchFamily="34" charset="0"/>
              </a:rPr>
              <a:t>prototyping together a sample of well defined use cases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b="1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u="sng" dirty="0">
                <a:cs typeface="Arial" pitchFamily="34" charset="0"/>
              </a:rPr>
              <a:t>Integrate </a:t>
            </a:r>
            <a:r>
              <a:rPr lang="en-GB" sz="2000" dirty="0">
                <a:cs typeface="Arial" pitchFamily="34" charset="0"/>
              </a:rPr>
              <a:t>the current </a:t>
            </a:r>
            <a:r>
              <a:rPr lang="en-GB" sz="2000" dirty="0" smtClean="0">
                <a:cs typeface="Arial" pitchFamily="34" charset="0"/>
              </a:rPr>
              <a:t>tools </a:t>
            </a:r>
            <a:r>
              <a:rPr lang="en-GB" sz="2000" dirty="0">
                <a:cs typeface="Arial" pitchFamily="34" charset="0"/>
              </a:rPr>
              <a:t>developed by this community in </a:t>
            </a:r>
            <a:r>
              <a:rPr lang="en-GB" sz="2000" dirty="0" smtClean="0">
                <a:cs typeface="Arial" pitchFamily="34" charset="0"/>
              </a:rPr>
              <a:t>EGI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Do not reinvent wheels: there area virtual labs, portals, databases already developed which need to be integrated in EGI in order to scale them up to profit from synergic effects at the European level.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Identification of a </a:t>
            </a:r>
            <a:r>
              <a:rPr lang="en-GB" sz="2000" u="sng" dirty="0" smtClean="0">
                <a:cs typeface="Arial" pitchFamily="34" charset="0"/>
              </a:rPr>
              <a:t>representative set of use cases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In order to have an impact at the level of user engagement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-36512" y="5013176"/>
            <a:ext cx="8640960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GB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	</a:t>
            </a:r>
            <a:endParaRPr kumimoji="0" lang="en-GB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BIOINFORMATICS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511256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Foster the adoption of cloud-based offering to satisfy increasing user requirements on software catalogues.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>
                <a:cs typeface="Arial" pitchFamily="34" charset="0"/>
              </a:rPr>
              <a:t>Explore </a:t>
            </a:r>
            <a:r>
              <a:rPr lang="en-GB" sz="2000" dirty="0" smtClean="0">
                <a:cs typeface="Arial" pitchFamily="34" charset="0"/>
              </a:rPr>
              <a:t>requirements on Big Data approaches </a:t>
            </a:r>
            <a:r>
              <a:rPr lang="en-GB" sz="2000" dirty="0">
                <a:cs typeface="Arial" pitchFamily="34" charset="0"/>
              </a:rPr>
              <a:t>to </a:t>
            </a:r>
            <a:r>
              <a:rPr lang="en-GB" sz="2000" dirty="0" smtClean="0">
                <a:cs typeface="Arial" pitchFamily="34" charset="0"/>
              </a:rPr>
              <a:t>bioinformatics tools.</a:t>
            </a:r>
            <a:endParaRPr lang="en-GB" sz="2000" dirty="0">
              <a:cs typeface="Arial" pitchFamily="34" charset="0"/>
            </a:endParaRP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Assist on the deployment of processing services for </a:t>
            </a:r>
            <a:r>
              <a:rPr lang="en-GB" sz="2000" dirty="0" err="1" smtClean="0">
                <a:cs typeface="Arial" pitchFamily="34" charset="0"/>
              </a:rPr>
              <a:t>EUROBIOIMAGING</a:t>
            </a:r>
            <a:r>
              <a:rPr lang="en-GB" sz="2000" dirty="0" smtClean="0">
                <a:cs typeface="Arial" pitchFamily="34" charset="0"/>
              </a:rPr>
              <a:t> nodes.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Provide automatic contextualisation of basic </a:t>
            </a:r>
            <a:r>
              <a:rPr lang="en-GB" sz="2000" dirty="0" err="1" smtClean="0">
                <a:cs typeface="Arial" pitchFamily="34" charset="0"/>
              </a:rPr>
              <a:t>VMI</a:t>
            </a:r>
            <a:r>
              <a:rPr lang="en-GB" sz="2000" dirty="0" smtClean="0">
                <a:cs typeface="Arial" pitchFamily="34" charset="0"/>
              </a:rPr>
              <a:t> and recipes to </a:t>
            </a:r>
            <a:r>
              <a:rPr lang="en-GB" sz="2000" dirty="0" err="1" smtClean="0">
                <a:cs typeface="Arial" pitchFamily="34" charset="0"/>
              </a:rPr>
              <a:t>autoinstall</a:t>
            </a:r>
            <a:r>
              <a:rPr lang="en-GB" sz="2000" dirty="0" smtClean="0">
                <a:cs typeface="Arial" pitchFamily="34" charset="0"/>
              </a:rPr>
              <a:t> a wide range of bio-related software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Increasing experience on medical informatics field.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Increase </a:t>
            </a:r>
            <a:r>
              <a:rPr lang="en-GB" sz="2000" dirty="0">
                <a:cs typeface="Arial" pitchFamily="34" charset="0"/>
              </a:rPr>
              <a:t>the support to data management for the Life Science grid </a:t>
            </a:r>
            <a:r>
              <a:rPr lang="en-GB" sz="2000" dirty="0" smtClean="0">
                <a:cs typeface="Arial" pitchFamily="34" charset="0"/>
              </a:rPr>
              <a:t>Community.</a:t>
            </a:r>
            <a:endParaRPr lang="en-GB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5A990E7-BD90-4032-A3A0-4F62A6679964}" type="datetime1">
              <a:rPr lang="en-US" smtClean="0"/>
              <a:pPr>
                <a:defRPr/>
              </a:pPr>
              <a:t>5/14/14</a:t>
            </a:fld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11AA2-99FE-4BFE-B934-C050D2B58355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dirty="0" smtClean="0"/>
              <a:t>Computational Chemistry</a:t>
            </a:r>
            <a:endParaRPr lang="en-GB" sz="4000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07504" y="1124744"/>
            <a:ext cx="8712968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Support objectives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The user community in IBERGRID is self-sustained </a:t>
            </a:r>
            <a:r>
              <a:rPr lang="es-ES" sz="2000" dirty="0" smtClean="0">
                <a:cs typeface="Arial" pitchFamily="34" charset="0"/>
                <a:sym typeface="Wingdings"/>
              </a:rPr>
              <a:t></a:t>
            </a:r>
            <a:endParaRPr lang="en-GB" sz="2000" dirty="0" smtClean="0">
              <a:cs typeface="Arial" pitchFamily="34" charset="0"/>
            </a:endParaRP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There is one single group consuming 18M€ in the last year, without submitting one single ticket for user support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There are </a:t>
            </a:r>
            <a:r>
              <a:rPr lang="en-GB" sz="2000" u="sng" dirty="0" smtClean="0">
                <a:cs typeface="Arial" pitchFamily="34" charset="0"/>
              </a:rPr>
              <a:t>very advanced users</a:t>
            </a:r>
            <a:r>
              <a:rPr lang="en-GB" sz="2000" dirty="0" smtClean="0">
                <a:cs typeface="Arial" pitchFamily="34" charset="0"/>
              </a:rPr>
              <a:t>, and we need to </a:t>
            </a:r>
            <a:r>
              <a:rPr lang="en-GB" sz="2000" dirty="0" err="1" smtClean="0">
                <a:cs typeface="Arial" pitchFamily="34" charset="0"/>
              </a:rPr>
              <a:t>stablish</a:t>
            </a:r>
            <a:r>
              <a:rPr lang="en-GB" sz="2000" dirty="0" smtClean="0">
                <a:cs typeface="Arial" pitchFamily="34" charset="0"/>
              </a:rPr>
              <a:t> a network of expertise with them in order to support better the newcomers</a:t>
            </a: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Create forums, online training material,  in collaboration with the advanced users to help induction of new users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2400" b="1" dirty="0" smtClean="0">
                <a:cs typeface="Arial" pitchFamily="34" charset="0"/>
              </a:rPr>
              <a:t>Development projects that could bring benefits to this community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US" sz="2000" dirty="0" smtClean="0">
                <a:cs typeface="Arial" pitchFamily="34" charset="0"/>
              </a:rPr>
              <a:t>Specific </a:t>
            </a:r>
            <a:r>
              <a:rPr lang="en-US" sz="2000" dirty="0" err="1" smtClean="0">
                <a:cs typeface="Arial" pitchFamily="34" charset="0"/>
              </a:rPr>
              <a:t>SaaS</a:t>
            </a:r>
            <a:r>
              <a:rPr lang="en-US" sz="2000" dirty="0" smtClean="0">
                <a:cs typeface="Arial" pitchFamily="34" charset="0"/>
              </a:rPr>
              <a:t>-like services on top of the </a:t>
            </a:r>
            <a:r>
              <a:rPr lang="en-US" sz="2000" dirty="0" err="1" smtClean="0">
                <a:cs typeface="Arial" pitchFamily="34" charset="0"/>
              </a:rPr>
              <a:t>FedCloud</a:t>
            </a:r>
            <a:r>
              <a:rPr lang="en-US" sz="2000" dirty="0" smtClean="0">
                <a:cs typeface="Arial" pitchFamily="34" charset="0"/>
              </a:rPr>
              <a:t> Platform</a:t>
            </a:r>
            <a:endParaRPr lang="en-GB" sz="2000" dirty="0" smtClean="0">
              <a:cs typeface="Arial" pitchFamily="34" charset="0"/>
            </a:endParaRPr>
          </a:p>
          <a:p>
            <a:pPr marL="1257300" lvl="2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r>
              <a:rPr lang="en-GB" sz="2000" dirty="0" smtClean="0">
                <a:cs typeface="Arial" pitchFamily="34" charset="0"/>
              </a:rPr>
              <a:t>Software from</a:t>
            </a:r>
            <a:r>
              <a:rPr lang="es-ES" sz="2000" dirty="0" smtClean="0">
                <a:cs typeface="Arial" pitchFamily="34" charset="0"/>
              </a:rPr>
              <a:t> t</a:t>
            </a:r>
            <a:r>
              <a:rPr lang="en-GB" sz="2000" dirty="0" smtClean="0">
                <a:cs typeface="Arial" pitchFamily="34" charset="0"/>
              </a:rPr>
              <a:t>he area of Computational Chemistry </a:t>
            </a:r>
          </a:p>
          <a:p>
            <a:pPr marL="800100" lvl="1" indent="-342900">
              <a:spcBef>
                <a:spcPct val="20000"/>
              </a:spcBef>
              <a:buFont typeface="Arial" pitchFamily="34" charset="0"/>
              <a:buChar char="‒"/>
              <a:defRPr/>
            </a:pPr>
            <a:endParaRPr lang="en-GB" sz="2000" dirty="0" smtClean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95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-InSPIRE-Slide-Template_v4-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EGI-InSPIRE-Slide-Template_v4-1</Template>
  <TotalTime>1742</TotalTime>
  <Words>610</Words>
  <Application>Microsoft Macintosh PowerPoint</Application>
  <PresentationFormat>Presentación en pantalla (4:3)</PresentationFormat>
  <Paragraphs>87</Paragraphs>
  <Slides>6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7" baseType="lpstr">
      <vt:lpstr>EGI-InSPIRE-Slide-Template_v4-1</vt:lpstr>
      <vt:lpstr> NGI Spain &amp; NGI Portugal  IBERGRID    </vt:lpstr>
      <vt:lpstr>Main relevant communities</vt:lpstr>
      <vt:lpstr>Presentación de PowerPoint</vt:lpstr>
      <vt:lpstr>Environmental Sciences: LIFEWATCH</vt:lpstr>
      <vt:lpstr>BIOINFORMATICS</vt:lpstr>
      <vt:lpstr>Computational Chemistry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Outreach in EGI-InSPIRE PY4 and PY5</dc:title>
  <dc:creator>Tiziana Ferrari</dc:creator>
  <cp:lastModifiedBy>Isabel Campos Plasencia</cp:lastModifiedBy>
  <cp:revision>555</cp:revision>
  <dcterms:created xsi:type="dcterms:W3CDTF">2013-10-15T23:33:54Z</dcterms:created>
  <dcterms:modified xsi:type="dcterms:W3CDTF">2014-05-14T16:49:36Z</dcterms:modified>
</cp:coreProperties>
</file>