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3" r:id="rId9"/>
    <p:sldId id="274" r:id="rId10"/>
    <p:sldId id="304" r:id="rId11"/>
    <p:sldId id="271" r:id="rId12"/>
    <p:sldId id="288" r:id="rId13"/>
    <p:sldId id="315" r:id="rId14"/>
    <p:sldId id="314" r:id="rId15"/>
    <p:sldId id="317" r:id="rId16"/>
    <p:sldId id="318" r:id="rId17"/>
    <p:sldId id="321" r:id="rId18"/>
    <p:sldId id="322" r:id="rId19"/>
    <p:sldId id="323" r:id="rId20"/>
    <p:sldId id="324" r:id="rId21"/>
    <p:sldId id="319" r:id="rId22"/>
    <p:sldId id="320" r:id="rId23"/>
    <p:sldId id="264" r:id="rId24"/>
    <p:sldId id="265" r:id="rId25"/>
    <p:sldId id="266" r:id="rId26"/>
    <p:sldId id="267" r:id="rId27"/>
    <p:sldId id="268" r:id="rId28"/>
    <p:sldId id="269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 Drescher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6" autoAdjust="0"/>
  </p:normalViewPr>
  <p:slideViewPr>
    <p:cSldViewPr>
      <p:cViewPr varScale="1">
        <p:scale>
          <a:sx n="71" d="100"/>
          <a:sy n="71" d="100"/>
        </p:scale>
        <p:origin x="-112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eo\Desktop\EGI%20TF\membershi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schemeClr val="lt1">
                  <a:shade val="95000"/>
                  <a:satMod val="105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>
                    <a:shade val="95000"/>
                    <a:satMod val="10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>
                    <a:shade val="95000"/>
                    <a:satMod val="10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>
                    <a:shade val="95000"/>
                    <a:satMod val="10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>
                    <a:shade val="95000"/>
                    <a:satMod val="105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>
                    <a:shade val="95000"/>
                    <a:satMod val="105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25400">
                <a:solidFill>
                  <a:schemeClr val="lt1">
                    <a:shade val="95000"/>
                    <a:satMod val="105000"/>
                  </a:schemeClr>
                </a:solidFill>
              </a:ln>
            </c:spPr>
          </c:dPt>
          <c:cat>
            <c:strRef>
              <c:f>Sheet2!$A$1:$A$6</c:f>
              <c:strCache>
                <c:ptCount val="6"/>
                <c:pt idx="0">
                  <c:v>OpenNebula</c:v>
                </c:pt>
                <c:pt idx="1">
                  <c:v>StratusLab</c:v>
                </c:pt>
                <c:pt idx="2">
                  <c:v>OpenStack</c:v>
                </c:pt>
                <c:pt idx="3">
                  <c:v>Proprietary implementations</c:v>
                </c:pt>
                <c:pt idx="4">
                  <c:v>WNoDeS</c:v>
                </c:pt>
                <c:pt idx="5">
                  <c:v>ND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6.0</c:v>
                </c:pt>
                <c:pt idx="1">
                  <c:v>3.0</c:v>
                </c:pt>
                <c:pt idx="2">
                  <c:v>3.0</c:v>
                </c:pt>
                <c:pt idx="3">
                  <c:v>1.0</c:v>
                </c:pt>
                <c:pt idx="4">
                  <c:v>1.0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6B93B-4C27-6A48-9237-19FC0E7D9B67}" type="datetimeFigureOut">
              <a:rPr lang="en-US" smtClean="0"/>
              <a:t>6/12/11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E82C0-AD1F-4F4B-8288-5783691E3B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68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6/12/11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74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POTS = Plain off the shelf</a:t>
            </a:r>
          </a:p>
          <a:p>
            <a:pPr marL="171450" indent="-171450">
              <a:buFont typeface="Wingdings" charset="0"/>
              <a:buChar char="à"/>
            </a:pPr>
            <a:r>
              <a:rPr lang="en-GB" dirty="0" smtClean="0">
                <a:sym typeface="Wingdings"/>
              </a:rPr>
              <a:t>Services</a:t>
            </a:r>
            <a:r>
              <a:rPr lang="en-GB" baseline="0" dirty="0" smtClean="0">
                <a:sym typeface="Wingdings"/>
              </a:rPr>
              <a:t>/Software used by user communities may come from </a:t>
            </a:r>
            <a:r>
              <a:rPr lang="en-GB" i="1" u="sng" baseline="0" dirty="0" smtClean="0">
                <a:sym typeface="Wingdings"/>
              </a:rPr>
              <a:t>anywhere</a:t>
            </a:r>
            <a:r>
              <a:rPr lang="en-GB" i="0" u="none" baseline="0" dirty="0" smtClean="0">
                <a:sym typeface="Wingdings"/>
              </a:rPr>
              <a:t> else!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5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40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40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5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9087C7-E5AE-BB4E-A94E-AC11A9A907F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5293DF-27BE-3B4F-9AD2-9F6F0E63E25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40A69-111F-694C-9242-55B0F2D05A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83A6C-E57B-B14A-8EC2-FA59F04D751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E308-2B0E-A847-BBF6-346AB321DE3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4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131B8D-36D9-F445-852C-4C79EA1AD48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4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Stems from historic EU project structure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1</a:t>
            </a:r>
            <a:r>
              <a:rPr lang="en-GB" baseline="0" dirty="0" smtClean="0"/>
              <a:t> </a:t>
            </a:r>
            <a:r>
              <a:rPr lang="en-GB" dirty="0" smtClean="0"/>
              <a:t>project</a:t>
            </a:r>
            <a:r>
              <a:rPr lang="en-GB" baseline="0" dirty="0" smtClean="0"/>
              <a:t> = 1 infra &amp; 1 middleware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8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Common name: Presentation – Application -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2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support for new communities, EGI </a:t>
            </a:r>
            <a:r>
              <a:rPr lang="en-GB" u="sng" dirty="0" smtClean="0"/>
              <a:t>as a federation:</a:t>
            </a:r>
          </a:p>
          <a:p>
            <a:pPr marL="171450" indent="-171450">
              <a:buFontTx/>
              <a:buChar char="-"/>
            </a:pPr>
            <a:r>
              <a:rPr lang="en-GB" i="0" u="none" dirty="0" smtClean="0"/>
              <a:t>Must expand its notion of infrastructure</a:t>
            </a:r>
          </a:p>
          <a:p>
            <a:pPr marL="171450" indent="-171450">
              <a:buFontTx/>
              <a:buChar char="-"/>
            </a:pPr>
            <a:r>
              <a:rPr lang="en-GB" i="0" u="none" dirty="0" smtClean="0"/>
              <a:t>Must let go of the notion of</a:t>
            </a:r>
            <a:r>
              <a:rPr lang="en-GB" i="0" u="none" baseline="0" dirty="0" smtClean="0"/>
              <a:t> uniform/unified middleware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7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POTS = Plain off the shelf</a:t>
            </a:r>
          </a:p>
          <a:p>
            <a:pPr marL="171450" indent="-171450">
              <a:buFont typeface="Wingdings" charset="0"/>
              <a:buChar char="à"/>
            </a:pPr>
            <a:r>
              <a:rPr lang="en-GB" dirty="0" smtClean="0">
                <a:sym typeface="Wingdings"/>
              </a:rPr>
              <a:t>Services</a:t>
            </a:r>
            <a:r>
              <a:rPr lang="en-GB" baseline="0" dirty="0" smtClean="0">
                <a:sym typeface="Wingdings"/>
              </a:rPr>
              <a:t>/Software used by user communities may come from </a:t>
            </a:r>
            <a:r>
              <a:rPr lang="en-GB" i="1" u="sng" baseline="0" dirty="0" smtClean="0">
                <a:sym typeface="Wingdings"/>
              </a:rPr>
              <a:t>anywhere</a:t>
            </a:r>
            <a:r>
              <a:rPr lang="en-GB" i="0" u="none" baseline="0" dirty="0" smtClean="0">
                <a:sym typeface="Wingdings"/>
              </a:rPr>
              <a:t> else!</a:t>
            </a:r>
          </a:p>
          <a:p>
            <a:pPr marL="0" indent="0">
              <a:buFont typeface="Wingdings" charset="0"/>
              <a:buNone/>
            </a:pPr>
            <a:r>
              <a:rPr lang="en-GB" i="0" u="none" baseline="0" dirty="0" smtClean="0">
                <a:sym typeface="Wingdings"/>
              </a:rPr>
              <a:t>A federated common infrastructure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4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0C3612-0A53-D04C-9EF1-58AE15932847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E92F-BC63-3247-AEC1-62F274CC39AC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19B80-00D9-7441-8850-1E63EC79B5E2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32E6A-483A-9C4E-8B74-DE0888F8F0B1}" type="datetime1">
              <a:rPr lang="en-US" smtClean="0"/>
              <a:t>6/12/11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IEEE eScience conference, Stockholm, 7-12-2011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49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C1FA39-5EB4-8D4C-A81D-37D825DB1725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  <p:sldLayoutId id="2147483659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EGI Federated Clouds </a:t>
            </a:r>
            <a:br>
              <a:rPr lang="en-GB" dirty="0"/>
            </a:br>
            <a:r>
              <a:rPr lang="en-GB" dirty="0"/>
              <a:t>Task Force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67744" y="5085184"/>
            <a:ext cx="5832648" cy="864096"/>
          </a:xfrm>
        </p:spPr>
        <p:txBody>
          <a:bodyPr/>
          <a:lstStyle/>
          <a:p>
            <a:r>
              <a:rPr lang="en-GB" sz="2000" dirty="0" smtClean="0"/>
              <a:t>Michel Drescher, </a:t>
            </a:r>
            <a:r>
              <a:rPr lang="en-GB" sz="2000" dirty="0" err="1" smtClean="0"/>
              <a:t>EGI.eu</a:t>
            </a:r>
            <a:endParaRPr lang="en-GB" sz="2000" dirty="0" smtClean="0"/>
          </a:p>
          <a:p>
            <a:r>
              <a:rPr lang="en-GB" sz="2000" dirty="0" err="1" smtClean="0"/>
              <a:t>Matteo</a:t>
            </a:r>
            <a:r>
              <a:rPr lang="en-GB" sz="2000" dirty="0" smtClean="0"/>
              <a:t> </a:t>
            </a:r>
            <a:r>
              <a:rPr lang="en-GB" sz="2000" dirty="0" err="1" smtClean="0"/>
              <a:t>Turilli</a:t>
            </a:r>
            <a:r>
              <a:rPr lang="en-GB" sz="2000" dirty="0" smtClean="0"/>
              <a:t>, </a:t>
            </a:r>
            <a:r>
              <a:rPr lang="en-GB" sz="2000" dirty="0" err="1" smtClean="0"/>
              <a:t>OerC</a:t>
            </a:r>
            <a:endParaRPr lang="en-GB" sz="20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9B2C58-285D-5E4F-BBBB-B45AE335B173}" type="datetime1">
              <a:rPr lang="en-US" smtClean="0">
                <a:solidFill>
                  <a:schemeClr val="bg1"/>
                </a:solidFill>
                <a:latin typeface="Arial" pitchFamily="34" charset="0"/>
              </a:rPr>
              <a:t>6/12/11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pitchFamily="34" charset="0"/>
              </a:rPr>
              <a:t>7th IEEE eScience conference, Stockholm, 7-12-2011 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rgbClr val="FFFFFF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1691680" y="3886200"/>
            <a:ext cx="6984776" cy="105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Incubating the EGI Cloud federation providing a pan-European </a:t>
            </a:r>
            <a:r>
              <a:rPr lang="en-GB" sz="2800" dirty="0" smtClean="0"/>
              <a:t>e</a:t>
            </a:r>
            <a:r>
              <a:rPr lang="en-GB" sz="2800" dirty="0"/>
              <a:t>-Infrastructure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59632" y="4869160"/>
            <a:ext cx="7704856" cy="133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service delivery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F2A2-B0C5-6243-BDE6-6A54CD5D0202}" type="datetime1">
              <a:rPr lang="en-US" smtClean="0"/>
              <a:t>6/12/11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IEEE eScience conference, Stockholm, 7-12-2011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1475656" y="4797152"/>
            <a:ext cx="7272808" cy="1296144"/>
            <a:chOff x="1475656" y="3573016"/>
            <a:chExt cx="13737526" cy="2448272"/>
          </a:xfrm>
        </p:grpSpPr>
        <p:sp>
          <p:nvSpPr>
            <p:cNvPr id="67" name="Rectangle 66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5656" y="5733255"/>
              <a:ext cx="13737526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EGI-wide message bus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2483768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5301208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IaaS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23528" y="4581128"/>
            <a:ext cx="8640960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251520" y="2420888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SaaS</a:t>
            </a:r>
            <a:endParaRPr lang="en-GB" sz="2400" dirty="0"/>
          </a:p>
        </p:txBody>
      </p:sp>
      <p:pic>
        <p:nvPicPr>
          <p:cNvPr id="5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84" y="1059987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259632" y="4581128"/>
            <a:ext cx="2304256" cy="18002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581128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NGI</a:t>
            </a:r>
            <a:endParaRPr lang="en-GB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23528" y="3212976"/>
            <a:ext cx="8640960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1520" y="3645024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PaaS</a:t>
            </a:r>
            <a:endParaRPr lang="en-GB" sz="2400" dirty="0"/>
          </a:p>
        </p:txBody>
      </p:sp>
      <p:sp>
        <p:nvSpPr>
          <p:cNvPr id="38" name="Rectangle 37"/>
          <p:cNvSpPr/>
          <p:nvPr/>
        </p:nvSpPr>
        <p:spPr>
          <a:xfrm>
            <a:off x="6732240" y="3645024"/>
            <a:ext cx="172819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76256" y="3717031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Platform</a:t>
            </a:r>
            <a:endParaRPr lang="en-GB" dirty="0"/>
          </a:p>
        </p:txBody>
      </p:sp>
      <p:grpSp>
        <p:nvGrpSpPr>
          <p:cNvPr id="45" name="Group 44"/>
          <p:cNvGrpSpPr/>
          <p:nvPr/>
        </p:nvGrpSpPr>
        <p:grpSpPr>
          <a:xfrm>
            <a:off x="4258553" y="4797152"/>
            <a:ext cx="1601119" cy="1143657"/>
            <a:chOff x="1835696" y="3573016"/>
            <a:chExt cx="3024336" cy="2160241"/>
          </a:xfrm>
        </p:grpSpPr>
        <p:sp>
          <p:nvSpPr>
            <p:cNvPr id="46" name="Rectangle 45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cxnSp>
          <p:nvCxnSpPr>
            <p:cNvPr id="58" name="Straight Arrow Connector 57"/>
            <p:cNvCxnSpPr>
              <a:stCxn id="55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>
            <a:off x="5076056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3851920" y="4581128"/>
            <a:ext cx="2304256" cy="1800200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3851920" y="4581128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NGI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6444208" y="1124744"/>
            <a:ext cx="61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VRC</a:t>
            </a:r>
            <a:endParaRPr lang="en-GB" dirty="0"/>
          </a:p>
        </p:txBody>
      </p:sp>
      <p:pic>
        <p:nvPicPr>
          <p:cNvPr id="88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9987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ounded Rectangle 84"/>
          <p:cNvSpPr/>
          <p:nvPr/>
        </p:nvSpPr>
        <p:spPr>
          <a:xfrm>
            <a:off x="6444208" y="1124744"/>
            <a:ext cx="2304256" cy="201622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6732240" y="2276872"/>
            <a:ext cx="172819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90" name="TextBox 89"/>
          <p:cNvSpPr txBox="1"/>
          <p:nvPr/>
        </p:nvSpPr>
        <p:spPr>
          <a:xfrm>
            <a:off x="6876256" y="2348879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1547664" y="3356992"/>
            <a:ext cx="1728192" cy="10081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93" name="TextBox 92"/>
          <p:cNvSpPr txBox="1"/>
          <p:nvPr/>
        </p:nvSpPr>
        <p:spPr>
          <a:xfrm>
            <a:off x="1962485" y="3942348"/>
            <a:ext cx="92174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dCache</a:t>
            </a:r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2051720" y="3429000"/>
            <a:ext cx="84005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Globus</a:t>
            </a:r>
            <a:endParaRPr lang="en-GB" dirty="0"/>
          </a:p>
        </p:txBody>
      </p:sp>
      <p:grpSp>
        <p:nvGrpSpPr>
          <p:cNvPr id="95" name="Group 94"/>
          <p:cNvGrpSpPr/>
          <p:nvPr/>
        </p:nvGrpSpPr>
        <p:grpSpPr>
          <a:xfrm>
            <a:off x="6850841" y="4797152"/>
            <a:ext cx="1601119" cy="1143657"/>
            <a:chOff x="1835696" y="3573016"/>
            <a:chExt cx="3024336" cy="2160241"/>
          </a:xfrm>
        </p:grpSpPr>
        <p:sp>
          <p:nvSpPr>
            <p:cNvPr id="96" name="Rectangle 95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RP / 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102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Straight Arrow Connector 107"/>
          <p:cNvCxnSpPr/>
          <p:nvPr/>
        </p:nvCxnSpPr>
        <p:spPr>
          <a:xfrm>
            <a:off x="7668344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6444208" y="3356992"/>
            <a:ext cx="2304256" cy="302433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112" name="TextBox 111"/>
          <p:cNvSpPr txBox="1"/>
          <p:nvPr/>
        </p:nvSpPr>
        <p:spPr>
          <a:xfrm>
            <a:off x="6470823" y="3356992"/>
            <a:ext cx="54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NGI</a:t>
            </a:r>
            <a:endParaRPr lang="en-GB" dirty="0"/>
          </a:p>
        </p:txBody>
      </p:sp>
      <p:sp>
        <p:nvSpPr>
          <p:cNvPr id="115" name="Rectangle 114"/>
          <p:cNvSpPr/>
          <p:nvPr/>
        </p:nvSpPr>
        <p:spPr>
          <a:xfrm>
            <a:off x="4067944" y="3356992"/>
            <a:ext cx="1872208" cy="10081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282513" y="3818590"/>
            <a:ext cx="7661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gLite</a:t>
            </a:r>
            <a:endParaRPr lang="en-GB" dirty="0"/>
          </a:p>
        </p:txBody>
      </p:sp>
      <p:sp>
        <p:nvSpPr>
          <p:cNvPr id="117" name="TextBox 116"/>
          <p:cNvSpPr txBox="1"/>
          <p:nvPr/>
        </p:nvSpPr>
        <p:spPr>
          <a:xfrm>
            <a:off x="5214132" y="3812679"/>
            <a:ext cx="58219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ARC</a:t>
            </a:r>
            <a:endParaRPr lang="en-GB" dirty="0"/>
          </a:p>
        </p:txBody>
      </p:sp>
      <p:pic>
        <p:nvPicPr>
          <p:cNvPr id="12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9987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331640" y="1124744"/>
            <a:ext cx="617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VRC</a:t>
            </a:r>
            <a:endParaRPr lang="en-GB" dirty="0"/>
          </a:p>
        </p:txBody>
      </p:sp>
      <p:sp>
        <p:nvSpPr>
          <p:cNvPr id="63" name="Rounded Rectangle 62"/>
          <p:cNvSpPr/>
          <p:nvPr/>
        </p:nvSpPr>
        <p:spPr>
          <a:xfrm>
            <a:off x="1259632" y="1124744"/>
            <a:ext cx="4896544" cy="3384376"/>
          </a:xfrm>
          <a:prstGeom prst="roundRect">
            <a:avLst>
              <a:gd name="adj" fmla="val 10663"/>
            </a:avLst>
          </a:prstGeom>
          <a:noFill/>
          <a:ln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2843808" y="2276873"/>
            <a:ext cx="1728192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2987824" y="2348880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</a:t>
            </a:r>
            <a:endParaRPr lang="en-GB" dirty="0"/>
          </a:p>
        </p:txBody>
      </p:sp>
      <p:sp>
        <p:nvSpPr>
          <p:cNvPr id="119" name="Rectangle 118"/>
          <p:cNvSpPr/>
          <p:nvPr/>
        </p:nvSpPr>
        <p:spPr>
          <a:xfrm>
            <a:off x="4716016" y="2276872"/>
            <a:ext cx="1152128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788025" y="2348880"/>
            <a:ext cx="936104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POTS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Services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5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BB1F4-B38F-4249-A085-059407783EB0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772816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Federated </a:t>
            </a:r>
          </a:p>
          <a:p>
            <a:pPr algn="ctr"/>
            <a:r>
              <a:rPr lang="en-GB" sz="4000" dirty="0" smtClean="0"/>
              <a:t>Infrastructure as a Service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3452808"/>
            <a:ext cx="5040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 common infrastructure service underpinning value-added user services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260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Clouds TF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209284" cy="4525963"/>
          </a:xfrm>
        </p:spPr>
        <p:txBody>
          <a:bodyPr/>
          <a:lstStyle/>
          <a:p>
            <a:r>
              <a:rPr lang="en-GB" dirty="0" smtClean="0"/>
              <a:t>Explore technical aspects of hybrid Clouds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Elicit user </a:t>
            </a:r>
            <a:r>
              <a:rPr lang="en-GB" dirty="0"/>
              <a:t>community </a:t>
            </a:r>
            <a:r>
              <a:rPr lang="en-GB" dirty="0" smtClean="0"/>
              <a:t>requirements</a:t>
            </a:r>
            <a:endParaRPr lang="en-GB" dirty="0"/>
          </a:p>
          <a:p>
            <a:pPr lvl="1"/>
            <a:r>
              <a:rPr lang="en-GB" dirty="0"/>
              <a:t>Early adopters </a:t>
            </a:r>
            <a:r>
              <a:rPr lang="en-GB" dirty="0" smtClean="0"/>
              <a:t>using the </a:t>
            </a:r>
            <a:r>
              <a:rPr lang="en-GB" dirty="0"/>
              <a:t>Cloud federation</a:t>
            </a:r>
          </a:p>
          <a:p>
            <a:pPr lvl="1"/>
            <a:r>
              <a:rPr lang="en-GB" dirty="0" smtClean="0"/>
              <a:t>Gap analysis &amp; technical feedback to technology providers</a:t>
            </a:r>
          </a:p>
          <a:p>
            <a:pPr lvl="1"/>
            <a:r>
              <a:rPr lang="en-GB" dirty="0" smtClean="0"/>
              <a:t>Recommendations for other EGI areas</a:t>
            </a:r>
          </a:p>
          <a:p>
            <a:pPr lvl="1"/>
            <a:r>
              <a:rPr lang="en-GB" dirty="0"/>
              <a:t>Integrate with EGI production </a:t>
            </a: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8EA43-EAB1-0E4A-9958-F62157DBB937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0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4" y="115888"/>
            <a:ext cx="7019925" cy="865187"/>
          </a:xfrm>
        </p:spPr>
        <p:txBody>
          <a:bodyPr/>
          <a:lstStyle/>
          <a:p>
            <a:r>
              <a:rPr lang="en-GB" sz="4000" dirty="0" smtClean="0"/>
              <a:t>Federated Cloud Scenarios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b="1" dirty="0" smtClean="0"/>
              <a:t>Six Scenarios capture core User requirements</a:t>
            </a:r>
            <a:endParaRPr lang="en-GB" sz="2800" b="1" dirty="0"/>
          </a:p>
          <a:p>
            <a:pPr marL="0" indent="0" algn="ctr">
              <a:buNone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GB" sz="2400" i="1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i="1" dirty="0" smtClean="0">
                <a:latin typeface="Calibri"/>
                <a:cs typeface="Calibri"/>
              </a:rPr>
              <a:t>“</a:t>
            </a:r>
            <a:r>
              <a:rPr lang="en-GB" sz="2800" i="1" dirty="0">
                <a:latin typeface="Calibri"/>
                <a:cs typeface="Calibri"/>
              </a:rPr>
              <a:t>Running a pre-defined VM Image”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i="1" dirty="0">
                <a:latin typeface="Calibri"/>
                <a:cs typeface="Calibri"/>
              </a:rPr>
              <a:t>“Running my data and VM  in the Infrastructure”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i="1" dirty="0">
                <a:latin typeface="Calibri"/>
                <a:cs typeface="Calibri"/>
              </a:rPr>
              <a:t>“Integrating multiple resource providers”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i="1" dirty="0">
                <a:latin typeface="Calibri"/>
                <a:cs typeface="Calibri"/>
              </a:rPr>
              <a:t>“Accounting across Resource Providers</a:t>
            </a:r>
            <a:r>
              <a:rPr lang="en-GB" sz="2800" i="1" dirty="0" smtClean="0">
                <a:latin typeface="Calibri"/>
                <a:cs typeface="Calibri"/>
              </a:rPr>
              <a:t>”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i="1" dirty="0">
                <a:latin typeface="Calibri"/>
                <a:cs typeface="Calibri"/>
              </a:rPr>
              <a:t>“Reliability/Availability of Resource Providers”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sz="2800" i="1" dirty="0">
                <a:latin typeface="Calibri"/>
                <a:cs typeface="Calibri"/>
              </a:rPr>
              <a:t>“VM/Resource state change notification</a:t>
            </a:r>
            <a:r>
              <a:rPr lang="en-GB" sz="2800" i="1" dirty="0" smtClean="0">
                <a:latin typeface="Calibri"/>
                <a:cs typeface="Calibri"/>
              </a:rPr>
              <a:t>”</a:t>
            </a:r>
            <a:endParaRPr lang="en-GB" sz="2800" i="1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EC6E1-F283-5C4F-9661-E6417731C7C4}" type="datetime1">
              <a:rPr lang="en-US" smtClean="0"/>
              <a:t>6/12/11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4" y="115888"/>
            <a:ext cx="7019925" cy="865187"/>
          </a:xfrm>
        </p:spPr>
        <p:txBody>
          <a:bodyPr/>
          <a:lstStyle/>
          <a:p>
            <a:r>
              <a:rPr lang="en-GB" sz="4000" dirty="0" smtClean="0"/>
              <a:t>Federated Cloud Capabilities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b="1" dirty="0" smtClean="0"/>
              <a:t>Six Capabilities </a:t>
            </a:r>
            <a:r>
              <a:rPr lang="en-GB" sz="2800" b="1" dirty="0"/>
              <a:t>define </a:t>
            </a:r>
            <a:r>
              <a:rPr lang="en-GB" sz="2800" b="1" dirty="0" smtClean="0"/>
              <a:t>the EGI Cloud Profile</a:t>
            </a:r>
            <a:endParaRPr lang="en-GB" sz="2800" b="1" dirty="0"/>
          </a:p>
          <a:p>
            <a:pPr marL="0" indent="0" algn="ctr">
              <a:buNone/>
            </a:pPr>
            <a:r>
              <a:rPr lang="en-GB" sz="2400" dirty="0" smtClean="0"/>
              <a:t>Functionality required </a:t>
            </a:r>
            <a:r>
              <a:rPr lang="en-GB" sz="2400" dirty="0"/>
              <a:t>for </a:t>
            </a:r>
            <a:r>
              <a:rPr lang="en-GB" sz="2400" u="sng" dirty="0"/>
              <a:t>uniform</a:t>
            </a:r>
            <a:r>
              <a:rPr lang="en-GB" sz="2400" dirty="0"/>
              <a:t> </a:t>
            </a:r>
            <a:r>
              <a:rPr lang="en-GB" sz="2400" dirty="0" smtClean="0"/>
              <a:t>&amp; </a:t>
            </a:r>
            <a:r>
              <a:rPr lang="en-GB" sz="2400" u="sng" dirty="0" smtClean="0"/>
              <a:t>integrated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 smtClean="0"/>
              <a:t>federated Cloud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VM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Data access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Information (Discovery)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Accounting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Monitoring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Notification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2403"/>
            <a:ext cx="4914900" cy="28289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818A5-58C3-4D49-BCAA-F35BCE840A1B}" type="datetime1">
              <a:rPr lang="en-US" smtClean="0"/>
              <a:t>6/12/11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 &amp; standards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777B92-5BEF-6D49-A3A0-8A28A1569CE5}" type="datetime1">
              <a:rPr lang="en-US" smtClean="0">
                <a:solidFill>
                  <a:schemeClr val="bg1"/>
                </a:solidFill>
                <a:latin typeface="Arial" pitchFamily="34" charset="0"/>
              </a:rPr>
              <a:t>6/12/11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</a:rPr>
              <a:t>7th IEEE eScience conference, Stockholm, 7-12-2011 </a:t>
            </a: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65546"/>
              </p:ext>
            </p:extLst>
          </p:nvPr>
        </p:nvGraphicFramePr>
        <p:xfrm>
          <a:off x="467544" y="1340768"/>
          <a:ext cx="8280920" cy="469197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89995"/>
                <a:gridCol w="1554421"/>
                <a:gridCol w="1656184"/>
                <a:gridCol w="288032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Capability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Standard(s)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Status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Comments</a:t>
                      </a:r>
                      <a:endParaRPr lang="en-GB" sz="2000" dirty="0"/>
                    </a:p>
                  </a:txBody>
                  <a:tcPr anchor="ctr"/>
                </a:tc>
              </a:tr>
              <a:tr h="55549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VM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OCCI 1.1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Confirmed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Interop</a:t>
                      </a:r>
                      <a:r>
                        <a:rPr lang="en-GB" dirty="0" smtClean="0"/>
                        <a:t> testing underway</a:t>
                      </a:r>
                      <a:endParaRPr lang="en-GB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Data management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CDMI 1.0.1</a:t>
                      </a:r>
                    </a:p>
                    <a:p>
                      <a:pPr algn="ctr"/>
                      <a:r>
                        <a:rPr lang="en-GB" dirty="0" smtClean="0"/>
                        <a:t>OVF</a:t>
                      </a:r>
                      <a:r>
                        <a:rPr lang="en-GB" baseline="0" dirty="0" smtClean="0"/>
                        <a:t> 1.1.0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Proposed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66864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Information Discovery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LDAP3/LDIF,</a:t>
                      </a:r>
                    </a:p>
                    <a:p>
                      <a:pPr algn="ctr"/>
                      <a:r>
                        <a:rPr lang="en-GB" dirty="0" smtClean="0"/>
                        <a:t>GLUE2+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Proposed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Extensions to GLUE2 are expected</a:t>
                      </a:r>
                      <a:endParaRPr lang="en-GB" dirty="0"/>
                    </a:p>
                  </a:txBody>
                  <a:tcPr anchor="ctr"/>
                </a:tc>
              </a:tr>
              <a:tr h="66864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Accounting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UR+,</a:t>
                      </a:r>
                    </a:p>
                    <a:p>
                      <a:pPr algn="ctr"/>
                      <a:r>
                        <a:rPr lang="en-GB" dirty="0" smtClean="0"/>
                        <a:t>APEL based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Proposed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UR as basis agreed, extensions discussed.</a:t>
                      </a:r>
                    </a:p>
                    <a:p>
                      <a:pPr algn="ctr"/>
                      <a:r>
                        <a:rPr lang="en-GB" dirty="0" smtClean="0"/>
                        <a:t>APEL</a:t>
                      </a:r>
                      <a:endParaRPr lang="en-GB" dirty="0"/>
                    </a:p>
                  </a:txBody>
                  <a:tcPr anchor="ctr"/>
                </a:tc>
              </a:tr>
              <a:tr h="66864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Monitoring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Nagios</a:t>
                      </a:r>
                      <a:r>
                        <a:rPr lang="en-GB" dirty="0" smtClean="0"/>
                        <a:t>,</a:t>
                      </a:r>
                    </a:p>
                    <a:p>
                      <a:pPr algn="ctr"/>
                      <a:r>
                        <a:rPr lang="en-GB" dirty="0" err="1" smtClean="0"/>
                        <a:t>Nagios</a:t>
                      </a:r>
                      <a:r>
                        <a:rPr lang="en-GB" dirty="0" smtClean="0"/>
                        <a:t> plugins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Confirmed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Strict</a:t>
                      </a:r>
                      <a:r>
                        <a:rPr lang="en-GB" baseline="0" dirty="0" smtClean="0"/>
                        <a:t> external interface testing. </a:t>
                      </a:r>
                      <a:endParaRPr lang="en-GB" dirty="0"/>
                    </a:p>
                  </a:txBody>
                  <a:tcPr anchor="ctr"/>
                </a:tc>
              </a:tr>
              <a:tr h="66864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Notification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Messaging based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Research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40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F0709-8BF6-F34C-8FFC-B0218028C6C5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772816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 EGI Clouds Federation Task Force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345280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Laying </a:t>
            </a:r>
            <a:r>
              <a:rPr lang="en-GB" sz="2400" dirty="0"/>
              <a:t>down the foundation for the future </a:t>
            </a:r>
            <a:r>
              <a:rPr lang="en-GB" sz="2400" dirty="0" err="1"/>
              <a:t>EGI.eu</a:t>
            </a:r>
            <a:r>
              <a:rPr lang="en-GB" sz="2400" dirty="0"/>
              <a:t> cloud infrastructure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36295" cy="865187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68552"/>
          </a:xfrm>
        </p:spPr>
        <p:txBody>
          <a:bodyPr>
            <a:normAutofit lnSpcReduction="10000"/>
          </a:bodyPr>
          <a:lstStyle/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en-GB" sz="2300" b="1" dirty="0">
                <a:solidFill>
                  <a:srgbClr val="C00000"/>
                </a:solidFill>
              </a:rPr>
              <a:t>Blueprint document</a:t>
            </a:r>
            <a:r>
              <a:rPr lang="en-GB" sz="2300" dirty="0"/>
              <a:t>: advice/full documentation to resource providers/users on how to engage with the federated virtualised environment. This will be a living document on the EGI Wiki.</a:t>
            </a:r>
          </a:p>
          <a:p>
            <a:pPr marL="271463" lvl="0" indent="-271463">
              <a:spcBef>
                <a:spcPts val="600"/>
              </a:spcBef>
              <a:spcAft>
                <a:spcPts val="600"/>
              </a:spcAft>
            </a:pPr>
            <a:r>
              <a:rPr lang="en-GB" sz="2300" b="1" dirty="0" smtClean="0">
                <a:solidFill>
                  <a:srgbClr val="C00000"/>
                </a:solidFill>
              </a:rPr>
              <a:t>Test bed</a:t>
            </a:r>
            <a:r>
              <a:rPr lang="en-GB" sz="2300" dirty="0" smtClean="0"/>
              <a:t>: implementation of the federation blue print by deploying the state-of-the-art of the available technologies.</a:t>
            </a:r>
            <a:endParaRPr lang="en-GB" sz="2300" dirty="0"/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en-GB" sz="2300" b="1" dirty="0">
                <a:solidFill>
                  <a:srgbClr val="C00000"/>
                </a:solidFill>
              </a:rPr>
              <a:t>Engagement</a:t>
            </a:r>
            <a:r>
              <a:rPr lang="en-GB" sz="2300" dirty="0"/>
              <a:t>: identification of resources centres and user communities willing to commit actively to this Task Force.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en-GB" sz="2300" b="1" dirty="0">
                <a:solidFill>
                  <a:srgbClr val="C00000"/>
                </a:solidFill>
              </a:rPr>
              <a:t>Reports</a:t>
            </a:r>
            <a:r>
              <a:rPr lang="en-GB" sz="2300" dirty="0"/>
              <a:t>: regular reports to the TCB on progress including the identification of issues that need to be considered elsewhere within EGI.</a:t>
            </a:r>
          </a:p>
          <a:p>
            <a:pPr marL="271463" indent="-271463">
              <a:spcBef>
                <a:spcPts val="600"/>
              </a:spcBef>
              <a:spcAft>
                <a:spcPts val="600"/>
              </a:spcAft>
            </a:pPr>
            <a:r>
              <a:rPr lang="en-GB" sz="2300" b="1" dirty="0">
                <a:solidFill>
                  <a:srgbClr val="C00000"/>
                </a:solidFill>
              </a:rPr>
              <a:t>Dissemination</a:t>
            </a:r>
            <a:r>
              <a:rPr lang="en-GB" sz="2300" dirty="0"/>
              <a:t>: periodic “success stories” through dissemination channels</a:t>
            </a:r>
            <a:r>
              <a:rPr lang="en-GB" sz="2300" dirty="0" smtClean="0"/>
              <a:t>.</a:t>
            </a:r>
            <a:endParaRPr lang="en-GB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E498-364B-4D45-8989-89C69FEA0089}" type="datetime1">
              <a:rPr lang="en-US" smtClean="0"/>
              <a:t>6/12/11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IEEE eScience conference, Stockholm, 7-12-2011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9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36295" cy="865187"/>
          </a:xfrm>
        </p:spPr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145B-1192-844D-B3BB-FD5055F12A5F}" type="datetime1">
              <a:rPr lang="en-US" smtClean="0"/>
              <a:t>6/12/11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IEEE eScience conference, Stockholm, 7-12-2011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t="9375" r="1317" b="12500"/>
          <a:stretch/>
        </p:blipFill>
        <p:spPr bwMode="auto">
          <a:xfrm>
            <a:off x="2987824" y="1253892"/>
            <a:ext cx="3174611" cy="3505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3900" y="1556792"/>
            <a:ext cx="1415772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INFN/CNAF</a:t>
            </a:r>
            <a:endParaRPr lang="en-GB" sz="1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0477" y="2114854"/>
            <a:ext cx="910827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UK NGI </a:t>
            </a:r>
            <a:endParaRPr lang="en-GB" sz="1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1547500"/>
            <a:ext cx="1056700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latin typeface="+mn-lt"/>
              </a:rPr>
              <a:t>Cyfronet</a:t>
            </a:r>
            <a:endParaRPr lang="en-GB" sz="1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1547500"/>
            <a:ext cx="813043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SARA</a:t>
            </a:r>
            <a:endParaRPr lang="en-GB" sz="18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5429" y="3789040"/>
            <a:ext cx="646331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KTH</a:t>
            </a:r>
            <a:endParaRPr lang="en-GB" sz="18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345" y="2107885"/>
            <a:ext cx="1120820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CESNET</a:t>
            </a:r>
            <a:endParaRPr lang="en-GB" sz="18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900" y="2672916"/>
            <a:ext cx="1441420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latin typeface="+mn-lt"/>
              </a:rPr>
              <a:t>CloudSigma</a:t>
            </a:r>
            <a:endParaRPr lang="en-GB" sz="18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1183" y="3230978"/>
            <a:ext cx="968086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latin typeface="+mn-lt"/>
              </a:rPr>
              <a:t>WeNMR</a:t>
            </a:r>
            <a:endParaRPr lang="en-GB" sz="18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900" y="3230978"/>
            <a:ext cx="802784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CESGA</a:t>
            </a:r>
            <a:endParaRPr lang="en-GB" sz="18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3768" y="3230978"/>
            <a:ext cx="619080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GRIF</a:t>
            </a:r>
            <a:endParaRPr lang="en-GB" sz="18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25254" y="2107885"/>
            <a:ext cx="470385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FZJ</a:t>
            </a:r>
            <a:endParaRPr lang="en-GB" sz="18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3247" y="3789040"/>
            <a:ext cx="829073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GRNET</a:t>
            </a:r>
            <a:endParaRPr lang="en-GB" sz="18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72400" y="3228655"/>
            <a:ext cx="823239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GWDG</a:t>
            </a:r>
            <a:endParaRPr lang="en-GB" sz="18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1887" y="3789040"/>
            <a:ext cx="445956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IGI</a:t>
            </a:r>
            <a:endParaRPr lang="en-GB" sz="18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7558" y="3228655"/>
            <a:ext cx="628698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IPHC</a:t>
            </a:r>
            <a:endParaRPr lang="en-GB" sz="18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3900" y="2114854"/>
            <a:ext cx="744114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</a:rPr>
              <a:t>IN2P3</a:t>
            </a:r>
            <a:endParaRPr lang="en-GB" sz="1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37409" y="3789040"/>
            <a:ext cx="558230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TCD</a:t>
            </a:r>
            <a:endParaRPr lang="en-GB" sz="18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2400" y="2668270"/>
            <a:ext cx="823239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GWDG</a:t>
            </a:r>
            <a:endParaRPr lang="en-GB" sz="18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83538" y="2107885"/>
            <a:ext cx="792718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EGI.eu</a:t>
            </a:r>
            <a:endParaRPr lang="en-GB" sz="18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8450" y="3789040"/>
            <a:ext cx="1267206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EGI-</a:t>
            </a:r>
            <a:r>
              <a:rPr lang="en-GB" sz="1800" dirty="0" err="1" smtClean="0">
                <a:latin typeface="+mn-lt"/>
              </a:rPr>
              <a:t>InSPIRE</a:t>
            </a:r>
            <a:endParaRPr lang="en-GB" sz="18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09086" y="3228655"/>
            <a:ext cx="830484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DANTE</a:t>
            </a:r>
            <a:endParaRPr lang="en-GB" sz="18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8215" y="2668270"/>
            <a:ext cx="628249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STFC</a:t>
            </a:r>
            <a:endParaRPr lang="en-GB" sz="1800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25575" y="1547500"/>
            <a:ext cx="1170064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latin typeface="+mn-lt"/>
              </a:rPr>
              <a:t>StratusLab</a:t>
            </a:r>
            <a:endParaRPr lang="en-GB" sz="18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28184" y="2668270"/>
            <a:ext cx="921791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Venus-c</a:t>
            </a:r>
            <a:endParaRPr lang="en-GB" sz="18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9712" y="2672916"/>
            <a:ext cx="742511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SIENA</a:t>
            </a:r>
            <a:endParaRPr lang="en-GB" sz="18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83768" y="2114854"/>
            <a:ext cx="588623" cy="369332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C00000"/>
            </a:solidFill>
          </a:ln>
          <a:effectLst>
            <a:outerShdw blurRad="50800" dist="38100" dir="2700000" algn="tl" rotWithShape="0">
              <a:schemeClr val="bg2">
                <a:lumMod val="40000"/>
                <a:lumOff val="6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OGF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449" y="4964975"/>
            <a:ext cx="8787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52 members from 24 institutions across all </a:t>
            </a:r>
            <a:r>
              <a:rPr lang="en-GB" sz="2400" dirty="0" smtClean="0"/>
              <a:t>Europe including 14 </a:t>
            </a:r>
            <a:r>
              <a:rPr lang="en-GB" sz="2400" dirty="0"/>
              <a:t>Resource </a:t>
            </a:r>
            <a:r>
              <a:rPr lang="en-GB" sz="2400" dirty="0" smtClean="0"/>
              <a:t>Providers, 6 </a:t>
            </a:r>
            <a:r>
              <a:rPr lang="en-GB" sz="2400" dirty="0"/>
              <a:t>Technology </a:t>
            </a:r>
            <a:r>
              <a:rPr lang="en-GB" sz="2400" dirty="0" smtClean="0"/>
              <a:t>Providers and 3 Users Communities and 2 Liaisons.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3062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36295" cy="865187"/>
          </a:xfrm>
        </p:spPr>
        <p:txBody>
          <a:bodyPr/>
          <a:lstStyle/>
          <a:p>
            <a:r>
              <a:rPr lang="en-US" dirty="0" smtClean="0"/>
              <a:t>Blueprint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6A31-D4B0-5F45-9FCC-A1AAEBAA1600}" type="datetime1">
              <a:rPr lang="en-US" smtClean="0"/>
              <a:t>6/12/11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IEEE eScience conference, Stockholm, 7-12-2011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19</a:t>
            </a:fld>
            <a:endParaRPr lang="en-GB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75"/>
          <a:stretch/>
        </p:blipFill>
        <p:spPr bwMode="auto">
          <a:xfrm>
            <a:off x="323528" y="1517365"/>
            <a:ext cx="8543925" cy="4143883"/>
          </a:xfrm>
          <a:prstGeom prst="rect">
            <a:avLst/>
          </a:prstGeom>
          <a:noFill/>
          <a:ln>
            <a:noFill/>
          </a:ln>
          <a:effectLst>
            <a:outerShdw blurRad="127000" dist="35921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35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Outline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281292" cy="4525963"/>
          </a:xfrm>
        </p:spPr>
        <p:txBody>
          <a:bodyPr/>
          <a:lstStyle/>
          <a:p>
            <a:r>
              <a:rPr lang="en-GB" dirty="0" smtClean="0"/>
              <a:t>From Grids to Clouds</a:t>
            </a:r>
          </a:p>
          <a:p>
            <a:endParaRPr lang="en-GB" dirty="0"/>
          </a:p>
          <a:p>
            <a:r>
              <a:rPr lang="en-GB" dirty="0" smtClean="0"/>
              <a:t>Federated Infrastructure as a service</a:t>
            </a:r>
          </a:p>
          <a:p>
            <a:endParaRPr lang="en-GB" dirty="0"/>
          </a:p>
          <a:p>
            <a:r>
              <a:rPr lang="en-GB" dirty="0" smtClean="0"/>
              <a:t>The EGI Federated Clouds Task Force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97575-7AE7-DF41-8151-21ED9ABB8EE2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7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36295" cy="865187"/>
          </a:xfrm>
        </p:spPr>
        <p:txBody>
          <a:bodyPr/>
          <a:lstStyle/>
          <a:p>
            <a:r>
              <a:rPr lang="en-US" dirty="0" smtClean="0"/>
              <a:t>Test Bed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76D2-EDC8-1840-861C-AF706E4923E9}" type="datetime1">
              <a:rPr lang="en-US" smtClean="0"/>
              <a:t>6/12/11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IEEE eScience conference, Stockholm, 7-12-2011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20</a:t>
            </a:fld>
            <a:endParaRPr lang="en-GB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5652120" y="1196752"/>
            <a:ext cx="338437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60"/>
              </a:lnSpc>
              <a:spcBef>
                <a:spcPts val="600"/>
              </a:spcBef>
              <a:spcAft>
                <a:spcPts val="2400"/>
              </a:spcAft>
              <a:buFont typeface="Arial" pitchFamily="34" charset="0"/>
              <a:buNone/>
            </a:pPr>
            <a:r>
              <a:rPr lang="en-GB" sz="2400" dirty="0" smtClean="0"/>
              <a:t>15 Resource Providers</a:t>
            </a:r>
          </a:p>
          <a:p>
            <a:pPr marL="358775" indent="-358775"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92D050"/>
              </a:buClr>
              <a:buSzPct val="200000"/>
              <a:buFont typeface="Arial" pitchFamily="34" charset="0"/>
              <a:buChar char="■"/>
            </a:pPr>
            <a:r>
              <a:rPr lang="en-GB" sz="2400" dirty="0" smtClean="0"/>
              <a:t>7 </a:t>
            </a:r>
            <a:r>
              <a:rPr lang="en-GB" sz="2400" dirty="0" err="1" smtClean="0"/>
              <a:t>OpenNebula</a:t>
            </a:r>
            <a:endParaRPr lang="en-GB" sz="2400" dirty="0" smtClean="0"/>
          </a:p>
          <a:p>
            <a:pPr marL="358775" indent="-358775"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00B050"/>
              </a:buClr>
              <a:buSzPct val="200000"/>
              <a:buFont typeface="Arial" pitchFamily="34" charset="0"/>
              <a:buChar char="■"/>
            </a:pPr>
            <a:r>
              <a:rPr lang="en-GB" sz="2400" dirty="0" smtClean="0"/>
              <a:t>4 </a:t>
            </a:r>
            <a:r>
              <a:rPr lang="en-GB" sz="2400" dirty="0" err="1" smtClean="0"/>
              <a:t>StratusLab</a:t>
            </a:r>
            <a:endParaRPr lang="en-GB" sz="2400" dirty="0" smtClean="0"/>
          </a:p>
          <a:p>
            <a:pPr marL="358775" indent="-358775"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FFC000"/>
              </a:buClr>
              <a:buSzPct val="200000"/>
              <a:buFont typeface="Arial" pitchFamily="34" charset="0"/>
              <a:buChar char="■"/>
            </a:pPr>
            <a:r>
              <a:rPr lang="en-GB" sz="2400" dirty="0" smtClean="0"/>
              <a:t>3 </a:t>
            </a:r>
            <a:r>
              <a:rPr lang="en-GB" sz="2400" dirty="0" err="1" smtClean="0"/>
              <a:t>OpenStack</a:t>
            </a:r>
            <a:endParaRPr lang="en-GB" sz="2400" dirty="0" smtClean="0"/>
          </a:p>
          <a:p>
            <a:pPr marL="358775" indent="-358775"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rgbClr val="7CB3E8"/>
              </a:buClr>
              <a:buSzPct val="200000"/>
              <a:buFont typeface="Arial" pitchFamily="34" charset="0"/>
              <a:buChar char="■"/>
            </a:pPr>
            <a:r>
              <a:rPr lang="en-GB" sz="2400" dirty="0" smtClean="0"/>
              <a:t>1 </a:t>
            </a:r>
            <a:r>
              <a:rPr lang="en-GB" sz="2400" dirty="0" err="1" smtClean="0"/>
              <a:t>WNoDeS</a:t>
            </a:r>
            <a:endParaRPr lang="en-GB" sz="2400" dirty="0" smtClean="0"/>
          </a:p>
          <a:p>
            <a:pPr marL="358775" indent="-358775">
              <a:lnSpc>
                <a:spcPts val="2160"/>
              </a:lnSpc>
              <a:spcBef>
                <a:spcPts val="600"/>
              </a:spcBef>
              <a:spcAft>
                <a:spcPts val="1200"/>
              </a:spcAft>
              <a:buClr>
                <a:schemeClr val="accent5"/>
              </a:buClr>
              <a:buSzPct val="200000"/>
              <a:buFont typeface="Arial" pitchFamily="34" charset="0"/>
              <a:buChar char="■"/>
            </a:pPr>
            <a:r>
              <a:rPr lang="en-GB" sz="2400" dirty="0" smtClean="0"/>
              <a:t>1 </a:t>
            </a:r>
            <a:r>
              <a:rPr lang="en-GB" sz="2400" dirty="0" err="1" smtClean="0"/>
              <a:t>CloudSigma</a:t>
            </a:r>
            <a:endParaRPr lang="en-GB" sz="2400" dirty="0" smtClean="0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23528" y="3979664"/>
            <a:ext cx="8136903" cy="21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rgbClr val="021536"/>
              </a:buClr>
              <a:buFont typeface="Arial" charset="0"/>
              <a:buChar char="•"/>
              <a:defRPr sz="1500">
                <a:solidFill>
                  <a:srgbClr val="132148"/>
                </a:solidFill>
                <a:latin typeface="+mn-lt"/>
                <a:ea typeface="+mn-ea"/>
                <a:cs typeface="+mn-cs"/>
              </a:defRPr>
            </a:lvl1pPr>
            <a:lvl2pPr marL="541338" indent="-180975" algn="l" rtl="0" eaLnBrk="0" fontAlgn="base" hangingPunct="0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2pPr>
            <a:lvl3pPr marL="895350" indent="-17462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3pPr>
            <a:lvl4pPr marL="914400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4pPr>
            <a:lvl5pPr marL="12271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rgbClr val="20386C"/>
                </a:solidFill>
                <a:latin typeface="+mn-lt"/>
                <a:ea typeface="ＭＳ Ｐゴシック" charset="-128"/>
              </a:defRPr>
            </a:lvl5pPr>
            <a:lvl6pPr marL="16843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6pPr>
            <a:lvl7pPr marL="21415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7pPr>
            <a:lvl8pPr marL="25987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8pPr>
            <a:lvl9pPr marL="3055938" indent="-130175" algn="l" rtl="0" eaLnBrk="0" fontAlgn="base" hangingPunct="0">
              <a:lnSpc>
                <a:spcPct val="85000"/>
              </a:lnSpc>
              <a:spcBef>
                <a:spcPct val="15000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accent2"/>
                </a:solidFill>
                <a:latin typeface="+mn-lt"/>
                <a:ea typeface="ＭＳ Ｐゴシック" charset="-128"/>
              </a:defRPr>
            </a:lvl9pPr>
          </a:lstStyle>
          <a:p>
            <a:pPr marL="265113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5 cloud management technologies.</a:t>
            </a: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70%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OpenNebula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StratusLab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Multiple management interfaces: OCCI, EC2, custom APIs,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Jclouds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-compatible APIs.</a:t>
            </a: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Multiple storage and data-management technologies.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004125"/>
              </p:ext>
            </p:extLst>
          </p:nvPr>
        </p:nvGraphicFramePr>
        <p:xfrm>
          <a:off x="360000" y="1080000"/>
          <a:ext cx="4680000" cy="29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330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sz="4800" dirty="0" smtClean="0"/>
              <a:t>Questions?</a:t>
            </a:r>
            <a:endParaRPr lang="en-GB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D3059-3895-5743-9689-242A45DFA163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sz="6600" dirty="0" smtClean="0"/>
              <a:t>BACKUP</a:t>
            </a:r>
            <a:endParaRPr lang="en-GB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44E00-5A2F-C74C-AB24-CE111A6D3EE0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7th IEEE </a:t>
            </a:r>
            <a:r>
              <a:rPr lang="en-US" dirty="0" err="1" smtClean="0"/>
              <a:t>eScience</a:t>
            </a:r>
            <a:r>
              <a:rPr lang="en-US" dirty="0" smtClean="0"/>
              <a:t> conference, Stockholm, 7-12-2011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1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Arial" charset="0"/>
              </a:rPr>
              <a:t>Scenario 1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75612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800" i="1" dirty="0" smtClean="0">
                <a:latin typeface="Calibri"/>
                <a:cs typeface="Calibri"/>
              </a:rPr>
              <a:t>“Running a pre-defined VM Image”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VM Image known and accessible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VM management commands: start, stop, dispose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Federated AAI restricts access to the running instance</a:t>
            </a:r>
            <a:br>
              <a:rPr lang="en-GB" sz="2400" dirty="0" smtClean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>
                <a:latin typeface="Arial" charset="0"/>
              </a:rPr>
              <a:t>Services </a:t>
            </a:r>
            <a:r>
              <a:rPr lang="en-GB" sz="2400" dirty="0" smtClean="0">
                <a:latin typeface="Arial" charset="0"/>
              </a:rPr>
              <a:t>offering</a:t>
            </a: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VM-based computing</a:t>
            </a: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AAI infrastructure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750FDE0-5FBC-2F48-944B-D1CEE7E862E7}" type="slidenum">
              <a:rPr lang="en-US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7181"/>
            <a:ext cx="4906599" cy="282414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90005-4B13-764E-990B-34F9FC98EEA4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Scenario 2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64500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800" i="1" dirty="0" smtClean="0">
                <a:latin typeface="Calibri"/>
                <a:cs typeface="Calibri"/>
              </a:rPr>
              <a:t>“Running my data and VM  in the Infrastructure”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VM Image is generated off-line  by the user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VM Image upload, snapshot download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Data resident with provider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Runtime link to data by configuration</a:t>
            </a:r>
            <a:br>
              <a:rPr lang="en-GB" sz="2400" dirty="0" smtClean="0">
                <a:latin typeface="Arial" charset="0"/>
              </a:rPr>
            </a:br>
            <a:endParaRPr lang="en-GB" sz="24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Services</a:t>
            </a: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Generic storage</a:t>
            </a: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VM image storage/cache</a:t>
            </a:r>
            <a:endParaRPr lang="en-GB" sz="2400" dirty="0" smtClean="0">
              <a:latin typeface="Arial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7E26DB-13BF-CF49-99D9-FC2913721BF2}" type="slidenum">
              <a:rPr lang="en-US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2403"/>
            <a:ext cx="4914900" cy="28289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400AA-DEB3-2447-BDFA-883713A043C0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Scenario 3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75612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800" i="1" dirty="0" smtClean="0">
                <a:latin typeface="Calibri"/>
                <a:cs typeface="Calibri"/>
              </a:rPr>
              <a:t>“Integrating multiple resource providers”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Many resource providers</a:t>
            </a:r>
          </a:p>
          <a:p>
            <a:pPr marL="571500" indent="-571500">
              <a:buFont typeface="Calibri" charset="0"/>
              <a:buAutoNum type="arabicPeriod"/>
              <a:defRPr/>
            </a:pPr>
            <a:r>
              <a:rPr lang="en-GB" sz="2400" dirty="0">
                <a:latin typeface="Arial" charset="0"/>
              </a:rPr>
              <a:t>Federated AAI </a:t>
            </a:r>
            <a:r>
              <a:rPr lang="en-GB" sz="2400" dirty="0" smtClean="0">
                <a:latin typeface="Arial" charset="0"/>
              </a:rPr>
              <a:t>across Resource providers at resource management level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Comparable service descriptions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Integration at user level</a:t>
            </a:r>
            <a:br>
              <a:rPr lang="en-GB" sz="2400" dirty="0" smtClean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>
                <a:latin typeface="Arial" charset="0"/>
              </a:rPr>
              <a:t>Services </a:t>
            </a:r>
            <a:endParaRPr lang="en-GB" sz="3600" dirty="0">
              <a:latin typeface="Arial" charset="0"/>
            </a:endParaRP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Information service</a:t>
            </a:r>
            <a:endParaRPr lang="en-GB" sz="2000" dirty="0">
              <a:latin typeface="Arial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CB191D-4CC5-BB4B-BD57-20AC1DA95DC5}" type="slidenum">
              <a:rPr lang="en-US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2403"/>
            <a:ext cx="4914900" cy="28289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E1625-4B3E-EF46-A6A3-720A8CA00E3C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Scenario 4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75612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800" i="1" dirty="0" smtClean="0">
                <a:latin typeface="Calibri"/>
                <a:cs typeface="Calibri"/>
              </a:rPr>
              <a:t>“Accounting across Resource Providers”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Unique user identification across resource providers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Resource usage is accounted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Shared resource accounting profile</a:t>
            </a:r>
            <a:br>
              <a:rPr lang="en-GB" sz="2400" dirty="0" smtClean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>
                <a:latin typeface="Arial" charset="0"/>
              </a:rPr>
              <a:t>Services </a:t>
            </a: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Accounting</a:t>
            </a:r>
            <a:endParaRPr lang="en-GB" sz="2000" dirty="0">
              <a:latin typeface="Arial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E041FA-1BBC-794F-8713-D01145A44C08}" type="slidenum">
              <a:rPr lang="en-US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2403"/>
            <a:ext cx="4914900" cy="28289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68D0D-2FB1-E94F-A762-57FCAA0FE8CB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Scenario 5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75612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800" i="1" dirty="0" smtClean="0">
                <a:latin typeface="Calibri"/>
                <a:cs typeface="Calibri"/>
              </a:rPr>
              <a:t>“Reliability/Availability of Resource Providers”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Provider reliability and availability statistics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Historic accounts, and current figures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Regular publication of statistics</a:t>
            </a:r>
            <a:br>
              <a:rPr lang="en-GB" sz="2400" dirty="0" smtClean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>
                <a:latin typeface="Arial" charset="0"/>
              </a:rPr>
              <a:t>Services </a:t>
            </a: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Monitoring</a:t>
            </a:r>
            <a:endParaRPr lang="en-GB" sz="2000" dirty="0">
              <a:latin typeface="Arial" charset="0"/>
            </a:endParaRP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Reporting</a:t>
            </a:r>
            <a:endParaRPr lang="en-GB" sz="2000" dirty="0">
              <a:latin typeface="Arial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0487EB-93ED-424C-A32A-8C24FA997529}" type="slidenum">
              <a:rPr lang="en-US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2403"/>
            <a:ext cx="4914900" cy="2828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82336-8227-DC49-AB42-BC7BB2EE5682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Scenario 6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11188" y="1052513"/>
            <a:ext cx="8075612" cy="4886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sz="2800" i="1" dirty="0" smtClean="0">
                <a:latin typeface="Calibri"/>
                <a:cs typeface="Calibri"/>
              </a:rPr>
              <a:t>“VM/Resource state change notification”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Reactive/proactive management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VM Instance state change management</a:t>
            </a: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 smtClean="0">
                <a:latin typeface="Arial" charset="0"/>
              </a:rPr>
              <a:t>Real-time notification constraints</a:t>
            </a:r>
            <a:br>
              <a:rPr lang="en-GB" sz="2400" dirty="0" smtClean="0">
                <a:latin typeface="Arial" charset="0"/>
              </a:rPr>
            </a:br>
            <a:endParaRPr lang="en-GB" sz="2400" dirty="0">
              <a:latin typeface="Arial" charset="0"/>
            </a:endParaRPr>
          </a:p>
          <a:p>
            <a:pPr marL="571500" indent="-571500" eaLnBrk="1" hangingPunct="1">
              <a:buFont typeface="Calibri" charset="0"/>
              <a:buAutoNum type="arabicPeriod"/>
              <a:defRPr/>
            </a:pPr>
            <a:r>
              <a:rPr lang="en-GB" sz="2400" dirty="0">
                <a:latin typeface="Arial" charset="0"/>
              </a:rPr>
              <a:t>Services </a:t>
            </a:r>
          </a:p>
          <a:p>
            <a:pPr marL="971550" lvl="1" indent="-571500" eaLnBrk="1" hangingPunct="1">
              <a:defRPr/>
            </a:pPr>
            <a:r>
              <a:rPr lang="en-GB" sz="2000" dirty="0" smtClean="0">
                <a:latin typeface="Arial" charset="0"/>
              </a:rPr>
              <a:t>Notification/Feedback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657A55-B878-1440-89D8-82E869B5376B}" type="slidenum">
              <a:rPr lang="en-US" sz="1200">
                <a:solidFill>
                  <a:schemeClr val="bg1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552403"/>
            <a:ext cx="4914900" cy="28289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93330-7136-E148-AB9F-38D686F4F6C7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8EF10-C094-EE40-B385-D5A104D220FF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177281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From Grids to Clouds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3452808"/>
            <a:ext cx="5040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 retrospective glance on Grid architecture and its alignment with Cloud computing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358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Grid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4E910-DCCD-E347-BB45-71AD6F956815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99592" y="5085184"/>
            <a:ext cx="741682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Infrastructure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899592" y="3789040"/>
            <a:ext cx="741682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Grid Middleware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899592" y="2492896"/>
            <a:ext cx="741682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User Interface</a:t>
            </a:r>
            <a:endParaRPr lang="en-GB" sz="2400" dirty="0"/>
          </a:p>
        </p:txBody>
      </p:sp>
      <p:pic>
        <p:nvPicPr>
          <p:cNvPr id="1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83568" y="3573016"/>
            <a:ext cx="8280920" cy="2664296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b" anchorCtr="1"/>
          <a:lstStyle/>
          <a:p>
            <a:pPr algn="ctr"/>
            <a:r>
              <a:rPr lang="en-GB" sz="2400" dirty="0" smtClean="0"/>
              <a:t>EGI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029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3-tiered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12155-EFD2-C642-9B43-20B9F4F7C429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71600" y="5085184"/>
            <a:ext cx="734481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Persistence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971600" y="3789040"/>
            <a:ext cx="734481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Business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971600" y="2492896"/>
            <a:ext cx="734481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Client</a:t>
            </a:r>
            <a:endParaRPr lang="en-GB" sz="2400" dirty="0"/>
          </a:p>
        </p:txBody>
      </p:sp>
      <p:pic>
        <p:nvPicPr>
          <p:cNvPr id="1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3-tiered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7E62B-0942-5040-B9C9-289051B54DCB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71600" y="5085184"/>
            <a:ext cx="734481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Persistence</a:t>
            </a:r>
            <a:endParaRPr lang="en-GB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851920" y="3789040"/>
            <a:ext cx="446449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Business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851920" y="2492896"/>
            <a:ext cx="3024336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Client</a:t>
            </a:r>
          </a:p>
        </p:txBody>
      </p:sp>
      <p:pic>
        <p:nvPicPr>
          <p:cNvPr id="1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2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948264" y="2492896"/>
            <a:ext cx="136815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Client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11760" y="3789040"/>
            <a:ext cx="136815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Business</a:t>
            </a:r>
            <a:endParaRPr lang="en-GB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2411760" y="2492896"/>
            <a:ext cx="136815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Client</a:t>
            </a:r>
            <a:endParaRPr lang="en-GB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971600" y="3789040"/>
            <a:ext cx="136815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Business</a:t>
            </a:r>
            <a:endParaRPr lang="en-GB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971600" y="2492896"/>
            <a:ext cx="1368152" cy="93610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Client</a:t>
            </a:r>
            <a:endParaRPr lang="en-GB" sz="2400" dirty="0"/>
          </a:p>
        </p:txBody>
      </p:sp>
      <p:sp>
        <p:nvSpPr>
          <p:cNvPr id="3" name="Up-Down Arrow 2"/>
          <p:cNvSpPr/>
          <p:nvPr/>
        </p:nvSpPr>
        <p:spPr>
          <a:xfrm>
            <a:off x="2987824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-Down Arrow 19"/>
          <p:cNvSpPr/>
          <p:nvPr/>
        </p:nvSpPr>
        <p:spPr>
          <a:xfrm>
            <a:off x="1547664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Up-Down Arrow 20"/>
          <p:cNvSpPr/>
          <p:nvPr/>
        </p:nvSpPr>
        <p:spPr>
          <a:xfrm>
            <a:off x="5292080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Up-Down Arrow 21"/>
          <p:cNvSpPr/>
          <p:nvPr/>
        </p:nvSpPr>
        <p:spPr>
          <a:xfrm>
            <a:off x="7524328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p-Down Arrow 22"/>
          <p:cNvSpPr/>
          <p:nvPr/>
        </p:nvSpPr>
        <p:spPr>
          <a:xfrm>
            <a:off x="5940152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-Down Arrow 23"/>
          <p:cNvSpPr/>
          <p:nvPr/>
        </p:nvSpPr>
        <p:spPr>
          <a:xfrm>
            <a:off x="2987824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-Down Arrow 24"/>
          <p:cNvSpPr/>
          <p:nvPr/>
        </p:nvSpPr>
        <p:spPr>
          <a:xfrm>
            <a:off x="1547664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3-tiered Grid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037BF-929A-2648-8429-65E6DD66CF7F}" type="datetime1">
              <a:rPr lang="en-US" smtClean="0"/>
              <a:t>6/12/11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7th IEEE eScience conference, Stockholm, 7-12-2011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71600" y="5085184"/>
            <a:ext cx="734481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Infrastructure</a:t>
            </a:r>
            <a:endParaRPr lang="en-GB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851920" y="3789040"/>
            <a:ext cx="446449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Middleware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851920" y="2492896"/>
            <a:ext cx="302433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</a:t>
            </a:r>
            <a:endParaRPr lang="en-GB" sz="2400" dirty="0"/>
          </a:p>
        </p:txBody>
      </p:sp>
      <p:pic>
        <p:nvPicPr>
          <p:cNvPr id="1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2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948264" y="2492896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</a:t>
            </a:r>
            <a:endParaRPr lang="en-GB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2411760" y="3789040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M/W</a:t>
            </a:r>
            <a:endParaRPr lang="en-GB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2411760" y="2492896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</a:t>
            </a:r>
            <a:endParaRPr lang="en-GB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971600" y="3789040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M/W</a:t>
            </a:r>
            <a:endParaRPr lang="en-GB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971600" y="2492896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</a:t>
            </a:r>
            <a:endParaRPr lang="en-GB" sz="2400" dirty="0"/>
          </a:p>
        </p:txBody>
      </p:sp>
      <p:sp>
        <p:nvSpPr>
          <p:cNvPr id="3" name="Up-Down Arrow 2"/>
          <p:cNvSpPr/>
          <p:nvPr/>
        </p:nvSpPr>
        <p:spPr>
          <a:xfrm>
            <a:off x="2987824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-Down Arrow 19"/>
          <p:cNvSpPr/>
          <p:nvPr/>
        </p:nvSpPr>
        <p:spPr>
          <a:xfrm>
            <a:off x="1547664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Up-Down Arrow 20"/>
          <p:cNvSpPr/>
          <p:nvPr/>
        </p:nvSpPr>
        <p:spPr>
          <a:xfrm>
            <a:off x="5292080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Up-Down Arrow 21"/>
          <p:cNvSpPr/>
          <p:nvPr/>
        </p:nvSpPr>
        <p:spPr>
          <a:xfrm>
            <a:off x="7524328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p-Down Arrow 22"/>
          <p:cNvSpPr/>
          <p:nvPr/>
        </p:nvSpPr>
        <p:spPr>
          <a:xfrm>
            <a:off x="5940152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-Down Arrow 23"/>
          <p:cNvSpPr/>
          <p:nvPr/>
        </p:nvSpPr>
        <p:spPr>
          <a:xfrm>
            <a:off x="2987824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-Down Arrow 24"/>
          <p:cNvSpPr/>
          <p:nvPr/>
        </p:nvSpPr>
        <p:spPr>
          <a:xfrm>
            <a:off x="1547664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3851920" y="3573016"/>
            <a:ext cx="5112568" cy="2664296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b" anchorCtr="1"/>
          <a:lstStyle/>
          <a:p>
            <a:pPr algn="ctr"/>
            <a:r>
              <a:rPr lang="en-GB" sz="2400" dirty="0" smtClean="0"/>
              <a:t>EGI</a:t>
            </a:r>
            <a:endParaRPr lang="en-GB" sz="2400" dirty="0"/>
          </a:p>
        </p:txBody>
      </p:sp>
      <p:sp>
        <p:nvSpPr>
          <p:cNvPr id="27" name="Rounded Rectangle 26"/>
          <p:cNvSpPr/>
          <p:nvPr/>
        </p:nvSpPr>
        <p:spPr>
          <a:xfrm>
            <a:off x="683568" y="4869160"/>
            <a:ext cx="8280920" cy="1368152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b" anchorCtr="1"/>
          <a:lstStyle/>
          <a:p>
            <a:pPr algn="ctr"/>
            <a:r>
              <a:rPr lang="en-GB" sz="2400" dirty="0" smtClean="0"/>
              <a:t>EGI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566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future EGI Cloud?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CB107-D7F0-614B-979A-BE35B823A3F6}" type="datetime1">
              <a:rPr lang="en-US" smtClean="0"/>
              <a:t>6/12/11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IEEE eScience conference, Stockholm, 7-12-2011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28" name="Group 27"/>
          <p:cNvGrpSpPr/>
          <p:nvPr/>
        </p:nvGrpSpPr>
        <p:grpSpPr>
          <a:xfrm>
            <a:off x="353866" y="4907296"/>
            <a:ext cx="7458493" cy="1294840"/>
            <a:chOff x="353866" y="4760320"/>
            <a:chExt cx="7458493" cy="1404984"/>
          </a:xfrm>
        </p:grpSpPr>
        <p:sp>
          <p:nvSpPr>
            <p:cNvPr id="10" name="Rectangle 9"/>
            <p:cNvSpPr/>
            <p:nvPr/>
          </p:nvSpPr>
          <p:spPr>
            <a:xfrm>
              <a:off x="353866" y="4760320"/>
              <a:ext cx="7458493" cy="14049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08" y="5571110"/>
              <a:ext cx="87531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01513" y="5571110"/>
              <a:ext cx="87531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25511" y="5571110"/>
              <a:ext cx="875317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NGI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77515" y="5571110"/>
              <a:ext cx="97257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EIRO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50776" y="5571110"/>
              <a:ext cx="155030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Amazon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01769" y="5571110"/>
              <a:ext cx="1550306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Microsoft</a:t>
              </a:r>
              <a:endParaRPr lang="en-GB" dirty="0"/>
            </a:p>
          </p:txBody>
        </p:sp>
      </p:grpSp>
      <p:sp>
        <p:nvSpPr>
          <p:cNvPr id="48" name="Rectangle 47"/>
          <p:cNvSpPr/>
          <p:nvPr/>
        </p:nvSpPr>
        <p:spPr>
          <a:xfrm rot="16200000">
            <a:off x="6434161" y="3591271"/>
            <a:ext cx="4104457" cy="1043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dirty="0" smtClean="0"/>
              <a:t>EGI.eu Coordination</a:t>
            </a:r>
            <a:endParaRPr lang="en-GB" sz="32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7338596" y="3749456"/>
            <a:ext cx="273843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Core Software &amp; Support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346094" y="1438204"/>
            <a:ext cx="7250426" cy="1288893"/>
            <a:chOff x="346094" y="1438204"/>
            <a:chExt cx="7250426" cy="1288893"/>
          </a:xfrm>
        </p:grpSpPr>
        <p:pic>
          <p:nvPicPr>
            <p:cNvPr id="3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920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543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366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628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94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67544" y="1052736"/>
            <a:ext cx="723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Individual communities get the environments they require</a:t>
            </a:r>
            <a:endParaRPr lang="en-GB" sz="2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-25879" y="2911058"/>
            <a:ext cx="7838238" cy="1886094"/>
            <a:chOff x="-25879" y="2911058"/>
            <a:chExt cx="7838238" cy="1886094"/>
          </a:xfrm>
        </p:grpSpPr>
        <p:sp>
          <p:nvSpPr>
            <p:cNvPr id="49" name="Rectangle 48"/>
            <p:cNvSpPr/>
            <p:nvPr/>
          </p:nvSpPr>
          <p:spPr>
            <a:xfrm>
              <a:off x="346094" y="3130335"/>
              <a:ext cx="1102779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1790" y="3130335"/>
              <a:ext cx="1720569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87366" y="3130335"/>
              <a:ext cx="1317396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89600" y="3130335"/>
              <a:ext cx="1102779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3860" y="3130335"/>
              <a:ext cx="1879558" cy="16299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2233" y="4178630"/>
              <a:ext cx="766133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gLite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96232" y="4178630"/>
              <a:ext cx="112721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UNICORE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166" y="4206679"/>
              <a:ext cx="92174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err="1" smtClean="0"/>
                <a:t>dCache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93852" y="4172719"/>
              <a:ext cx="582199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ARC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2412" y="4178630"/>
              <a:ext cx="840054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Globus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63264" y="4046914"/>
              <a:ext cx="1413289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Platform</a:t>
              </a:r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76994" y="3239557"/>
              <a:ext cx="1413289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Services</a:t>
              </a:r>
              <a:endParaRPr lang="en-GB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63264" y="3288876"/>
              <a:ext cx="1413289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Community Services</a:t>
              </a:r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4771" y="3677582"/>
              <a:ext cx="840054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Globus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784260" y="3669439"/>
              <a:ext cx="1886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Virtual Machines</a:t>
              </a:r>
              <a:endParaRPr lang="en-GB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49508" y="5013176"/>
            <a:ext cx="7249504" cy="465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Federated Virtual Machine Managers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843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/>
          <p:cNvSpPr/>
          <p:nvPr/>
        </p:nvSpPr>
        <p:spPr>
          <a:xfrm>
            <a:off x="3491880" y="2780928"/>
            <a:ext cx="1152128" cy="19442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6" name="Rectangle 115"/>
          <p:cNvSpPr/>
          <p:nvPr/>
        </p:nvSpPr>
        <p:spPr>
          <a:xfrm>
            <a:off x="6084168" y="2780928"/>
            <a:ext cx="1728192" cy="194421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5" name="Rectangle 114"/>
          <p:cNvSpPr/>
          <p:nvPr/>
        </p:nvSpPr>
        <p:spPr>
          <a:xfrm>
            <a:off x="4716016" y="3717032"/>
            <a:ext cx="1296144" cy="10081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3" name="Rectangle 112"/>
          <p:cNvSpPr/>
          <p:nvPr/>
        </p:nvSpPr>
        <p:spPr>
          <a:xfrm>
            <a:off x="1547664" y="2780928"/>
            <a:ext cx="1872208" cy="792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2" name="Rectangle 111"/>
          <p:cNvSpPr/>
          <p:nvPr/>
        </p:nvSpPr>
        <p:spPr>
          <a:xfrm>
            <a:off x="1547664" y="3717032"/>
            <a:ext cx="1872208" cy="10081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11" name="Rectangle 110"/>
          <p:cNvSpPr/>
          <p:nvPr/>
        </p:nvSpPr>
        <p:spPr>
          <a:xfrm>
            <a:off x="323528" y="3717032"/>
            <a:ext cx="1152128" cy="100811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future EGI </a:t>
            </a:r>
            <a:r>
              <a:rPr lang="en-GB" dirty="0" smtClean="0"/>
              <a:t>Cloud?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BA05-635A-9C4E-A9F4-601CDF834C96}" type="datetime1">
              <a:rPr lang="en-US" smtClean="0"/>
              <a:t>6/12/11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7th IEEE eScience conference, Stockholm, 7-12-2011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53866" y="4907296"/>
            <a:ext cx="7458493" cy="1294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46094" y="1438204"/>
            <a:ext cx="7250426" cy="1288893"/>
            <a:chOff x="346094" y="1438204"/>
            <a:chExt cx="7250426" cy="1288893"/>
          </a:xfrm>
        </p:grpSpPr>
        <p:pic>
          <p:nvPicPr>
            <p:cNvPr id="39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920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543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366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628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t3.gstatic.com/images?q=tbn:ANd9GcRxZirNJaDSMBgCW8ttLiaq-lmmv6bSeXrnnzndTBhfMqJ4ELS7B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94" y="1438204"/>
              <a:ext cx="1288892" cy="128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1762233" y="4178630"/>
            <a:ext cx="766133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gLite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796232" y="4178630"/>
            <a:ext cx="112721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UNICORE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6" y="4293096"/>
            <a:ext cx="92174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dCache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693852" y="4172719"/>
            <a:ext cx="58219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ARC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300192" y="3933056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Platform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1763688" y="2852936"/>
            <a:ext cx="141328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6300192" y="2852936"/>
            <a:ext cx="141328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Community Services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484771" y="3779748"/>
            <a:ext cx="84005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Globus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84260" y="3669439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Virtual Machines</a:t>
            </a:r>
            <a:endParaRPr lang="en-GB" dirty="0"/>
          </a:p>
        </p:txBody>
      </p:sp>
      <p:grpSp>
        <p:nvGrpSpPr>
          <p:cNvPr id="43" name="Group 42"/>
          <p:cNvGrpSpPr/>
          <p:nvPr/>
        </p:nvGrpSpPr>
        <p:grpSpPr>
          <a:xfrm>
            <a:off x="2339752" y="4797152"/>
            <a:ext cx="1601119" cy="1143656"/>
            <a:chOff x="1835696" y="3573016"/>
            <a:chExt cx="3024336" cy="2160240"/>
          </a:xfrm>
        </p:grpSpPr>
        <p:sp>
          <p:nvSpPr>
            <p:cNvPr id="44" name="Rectangle 43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07704" y="3861047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915816" y="3861047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23928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07704" y="5157192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915816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23928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58" idx="2"/>
            </p:cNvCxnSpPr>
            <p:nvPr/>
          </p:nvCxnSpPr>
          <p:spPr>
            <a:xfrm>
              <a:off x="4355976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3347864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29422" y="4797152"/>
            <a:ext cx="7166914" cy="1296144"/>
            <a:chOff x="1475656" y="3573016"/>
            <a:chExt cx="13537504" cy="2448272"/>
          </a:xfrm>
        </p:grpSpPr>
        <p:sp>
          <p:nvSpPr>
            <p:cNvPr id="67" name="Rectangle 66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07703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5817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23928" y="3861049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907703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15817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23928" y="5157191"/>
              <a:ext cx="864097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475656" y="5733255"/>
              <a:ext cx="13537504" cy="2880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 smtClean="0">
                  <a:solidFill>
                    <a:srgbClr val="000000"/>
                  </a:solidFill>
                </a:rPr>
                <a:t>EGI-wide message bus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</p:cNvCxnSpPr>
            <p:nvPr/>
          </p:nvCxnSpPr>
          <p:spPr>
            <a:xfrm>
              <a:off x="4355975" y="5445224"/>
              <a:ext cx="0" cy="288033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4067944" y="4797152"/>
            <a:ext cx="1601119" cy="1143656"/>
            <a:chOff x="1835696" y="3573016"/>
            <a:chExt cx="3024336" cy="2160240"/>
          </a:xfrm>
        </p:grpSpPr>
        <p:sp>
          <p:nvSpPr>
            <p:cNvPr id="83" name="Rectangle 82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NGI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907704" y="3861047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15816" y="3861047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923929" y="3861047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915816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923929" y="5157192"/>
              <a:ext cx="864097" cy="288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cxnSp>
          <p:nvCxnSpPr>
            <p:cNvPr id="90" name="Straight Arrow Connector 89"/>
            <p:cNvCxnSpPr>
              <a:stCxn id="89" idx="2"/>
            </p:cNvCxnSpPr>
            <p:nvPr/>
          </p:nvCxnSpPr>
          <p:spPr>
            <a:xfrm>
              <a:off x="4355976" y="5445225"/>
              <a:ext cx="0" cy="288031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3347864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779193" y="4797152"/>
            <a:ext cx="1601119" cy="1143656"/>
            <a:chOff x="1835696" y="3573016"/>
            <a:chExt cx="3024336" cy="2160240"/>
          </a:xfrm>
        </p:grpSpPr>
        <p:sp>
          <p:nvSpPr>
            <p:cNvPr id="97" name="Rectangle 96"/>
            <p:cNvSpPr/>
            <p:nvPr/>
          </p:nvSpPr>
          <p:spPr>
            <a:xfrm>
              <a:off x="1835696" y="4005064"/>
              <a:ext cx="3024336" cy="1296144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000000"/>
                  </a:solidFill>
                </a:rPr>
                <a:t>Amazon</a:t>
              </a:r>
              <a:endParaRPr lang="en-GB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07704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VM </a:t>
              </a:r>
              <a:r>
                <a:rPr lang="en-GB" sz="400" dirty="0" err="1" smtClean="0">
                  <a:solidFill>
                    <a:srgbClr val="000000"/>
                  </a:solidFill>
                </a:rPr>
                <a:t>Mgmt</a:t>
              </a:r>
              <a:endParaRPr lang="en-GB" sz="400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915816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Data</a:t>
              </a:r>
              <a:endParaRPr lang="en-GB" sz="800" dirty="0">
                <a:solidFill>
                  <a:srgbClr val="00000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923928" y="3861048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Information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907704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Monitoring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915816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Accounting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923928" y="5157192"/>
              <a:ext cx="864096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" dirty="0" smtClean="0">
                  <a:solidFill>
                    <a:srgbClr val="000000"/>
                  </a:solidFill>
                </a:rPr>
                <a:t>Notification</a:t>
              </a:r>
              <a:endParaRPr lang="en-GB" sz="300" dirty="0">
                <a:solidFill>
                  <a:srgbClr val="000000"/>
                </a:solidFill>
              </a:endParaRPr>
            </a:p>
          </p:txBody>
        </p:sp>
        <p:cxnSp>
          <p:nvCxnSpPr>
            <p:cNvPr id="104" name="Straight Arrow Connector 103"/>
            <p:cNvCxnSpPr>
              <a:stCxn id="103" idx="2"/>
            </p:cNvCxnSpPr>
            <p:nvPr/>
          </p:nvCxnSpPr>
          <p:spPr>
            <a:xfrm>
              <a:off x="4355976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3347864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2339752" y="5445224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4355976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3347864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2339752" y="3573016"/>
              <a:ext cx="0" cy="288032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1403648" y="5796792"/>
            <a:ext cx="0" cy="152488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100392" y="5301208"/>
            <a:ext cx="81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IaaS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8026912" y="4005064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PaaS</a:t>
            </a:r>
            <a:endParaRPr lang="en-GB" sz="2400" dirty="0"/>
          </a:p>
        </p:txBody>
      </p:sp>
      <p:cxnSp>
        <p:nvCxnSpPr>
          <p:cNvPr id="34" name="Straight Connector 33"/>
          <p:cNvCxnSpPr>
            <a:stCxn id="14" idx="1"/>
          </p:cNvCxnSpPr>
          <p:nvPr/>
        </p:nvCxnSpPr>
        <p:spPr>
          <a:xfrm>
            <a:off x="158787" y="4797152"/>
            <a:ext cx="873369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7504" y="3645024"/>
            <a:ext cx="8733693" cy="0"/>
          </a:xfrm>
          <a:prstGeom prst="line">
            <a:avLst/>
          </a:prstGeom>
          <a:ln w="952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8028384" y="2996952"/>
            <a:ext cx="93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SaaS</a:t>
            </a:r>
            <a:endParaRPr lang="en-GB" sz="2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563889" y="2852936"/>
            <a:ext cx="936104" cy="64633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POTS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Services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716016" y="2780928"/>
            <a:ext cx="1296144" cy="792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122" name="TextBox 121"/>
          <p:cNvSpPr txBox="1"/>
          <p:nvPr/>
        </p:nvSpPr>
        <p:spPr>
          <a:xfrm>
            <a:off x="4716017" y="2852936"/>
            <a:ext cx="1224136" cy="61555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700" dirty="0" smtClean="0"/>
              <a:t>Community Services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3955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EGI-InSPIRE-Slide-Template_v4.potx</Template>
  <TotalTime>5935</TotalTime>
  <Words>1387</Words>
  <Application>Microsoft Macintosh PowerPoint</Application>
  <PresentationFormat>On-screen Show (4:3)</PresentationFormat>
  <Paragraphs>436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EGI-InSPIRE-Slide-Template_v4</vt:lpstr>
      <vt:lpstr>EGI Federated Clouds  Task Force</vt:lpstr>
      <vt:lpstr>Outline</vt:lpstr>
      <vt:lpstr>PowerPoint Presentation</vt:lpstr>
      <vt:lpstr>Current Grid Architecture</vt:lpstr>
      <vt:lpstr>3-tiered Architecture</vt:lpstr>
      <vt:lpstr>3-tiered Architecture</vt:lpstr>
      <vt:lpstr>3-tiered Grid Architecture</vt:lpstr>
      <vt:lpstr>A future EGI Cloud?</vt:lpstr>
      <vt:lpstr>A future EGI Cloud?</vt:lpstr>
      <vt:lpstr>Example service delivery</vt:lpstr>
      <vt:lpstr>PowerPoint Presentation</vt:lpstr>
      <vt:lpstr>Federated Clouds TF</vt:lpstr>
      <vt:lpstr>Federated Cloud Scenarios</vt:lpstr>
      <vt:lpstr>Federated Cloud Capabilities</vt:lpstr>
      <vt:lpstr>Capabilities &amp; standards</vt:lpstr>
      <vt:lpstr>PowerPoint Presentation</vt:lpstr>
      <vt:lpstr>Goals</vt:lpstr>
      <vt:lpstr>Membership</vt:lpstr>
      <vt:lpstr>Blueprint</vt:lpstr>
      <vt:lpstr>Test Bed</vt:lpstr>
      <vt:lpstr>Thank you</vt:lpstr>
      <vt:lpstr>PowerPoint Presentation</vt:lpstr>
      <vt:lpstr>Scenario 1</vt:lpstr>
      <vt:lpstr>Scenario 2</vt:lpstr>
      <vt:lpstr>Scenario 3</vt:lpstr>
      <vt:lpstr>Scenario 4</vt:lpstr>
      <vt:lpstr>Scenario 5</vt:lpstr>
      <vt:lpstr>Scenario 6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Michel Drescher</cp:lastModifiedBy>
  <cp:revision>104</cp:revision>
  <cp:lastPrinted>2011-11-07T15:04:28Z</cp:lastPrinted>
  <dcterms:created xsi:type="dcterms:W3CDTF">2010-09-03T12:01:03Z</dcterms:created>
  <dcterms:modified xsi:type="dcterms:W3CDTF">2011-12-06T10:58:51Z</dcterms:modified>
</cp:coreProperties>
</file>