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5" r:id="rId2"/>
    <p:sldMasterId id="2147483671" r:id="rId3"/>
    <p:sldMasterId id="2147483676" r:id="rId4"/>
  </p:sldMasterIdLst>
  <p:notesMasterIdLst>
    <p:notesMasterId r:id="rId38"/>
  </p:notesMasterIdLst>
  <p:sldIdLst>
    <p:sldId id="303" r:id="rId5"/>
    <p:sldId id="304" r:id="rId6"/>
    <p:sldId id="305" r:id="rId7"/>
    <p:sldId id="306" r:id="rId8"/>
    <p:sldId id="325" r:id="rId9"/>
    <p:sldId id="326" r:id="rId10"/>
    <p:sldId id="307" r:id="rId11"/>
    <p:sldId id="286" r:id="rId12"/>
    <p:sldId id="308" r:id="rId13"/>
    <p:sldId id="309" r:id="rId14"/>
    <p:sldId id="310" r:id="rId15"/>
    <p:sldId id="311" r:id="rId16"/>
    <p:sldId id="327" r:id="rId17"/>
    <p:sldId id="312" r:id="rId18"/>
    <p:sldId id="317" r:id="rId19"/>
    <p:sldId id="316" r:id="rId20"/>
    <p:sldId id="319" r:id="rId21"/>
    <p:sldId id="313" r:id="rId22"/>
    <p:sldId id="314" r:id="rId23"/>
    <p:sldId id="318" r:id="rId24"/>
    <p:sldId id="328" r:id="rId25"/>
    <p:sldId id="336" r:id="rId26"/>
    <p:sldId id="299" r:id="rId27"/>
    <p:sldId id="292" r:id="rId28"/>
    <p:sldId id="293" r:id="rId29"/>
    <p:sldId id="337" r:id="rId30"/>
    <p:sldId id="332" r:id="rId31"/>
    <p:sldId id="320" r:id="rId32"/>
    <p:sldId id="329" r:id="rId33"/>
    <p:sldId id="330" r:id="rId34"/>
    <p:sldId id="333" r:id="rId35"/>
    <p:sldId id="321" r:id="rId36"/>
    <p:sldId id="322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72" autoAdjust="0"/>
    <p:restoredTop sz="94660"/>
  </p:normalViewPr>
  <p:slideViewPr>
    <p:cSldViewPr>
      <p:cViewPr>
        <p:scale>
          <a:sx n="94" d="100"/>
          <a:sy n="94" d="100"/>
        </p:scale>
        <p:origin x="-89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cern.ch\dfs\Users\s\snewhous\Documents\EGIeuBudget05022010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3200" dirty="0" smtClean="0"/>
              <a:t>EGI Activity </a:t>
            </a:r>
            <a:r>
              <a:rPr lang="en-US" sz="3200" dirty="0"/>
              <a:t>Cost over 4 years (M</a:t>
            </a:r>
            <a:r>
              <a:rPr lang="en-GB" sz="3200" dirty="0"/>
              <a:t>€</a:t>
            </a:r>
            <a:r>
              <a:rPr lang="en-US" sz="3200" dirty="0"/>
              <a:t>)</a:t>
            </a:r>
          </a:p>
        </c:rich>
      </c:tx>
      <c:layout/>
      <c:overlay val="0"/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Sheet2!$B$1</c:f>
              <c:strCache>
                <c:ptCount val="1"/>
                <c:pt idx="0">
                  <c:v>Activity Cost over 4 years (ME)</c:v>
                </c:pt>
              </c:strCache>
            </c:strRef>
          </c:tx>
          <c:spPr>
            <a:ln w="12700">
              <a:solidFill>
                <a:srgbClr val="000000"/>
              </a:solidFill>
            </a:ln>
          </c:spPr>
          <c:dPt>
            <c:idx val="0"/>
            <c:bubble3D val="0"/>
            <c:spPr>
              <a:solidFill>
                <a:srgbClr val="00B0F0"/>
              </a:solidFill>
              <a:ln w="12700">
                <a:solidFill>
                  <a:srgbClr val="000000"/>
                </a:solidFill>
              </a:ln>
            </c:spPr>
          </c:dPt>
          <c:dPt>
            <c:idx val="2"/>
            <c:bubble3D val="0"/>
            <c:spPr>
              <a:solidFill>
                <a:srgbClr val="92D050"/>
              </a:solidFill>
              <a:ln w="12700">
                <a:solidFill>
                  <a:srgbClr val="000000"/>
                </a:solidFill>
              </a:ln>
            </c:spPr>
          </c:dPt>
          <c:dPt>
            <c:idx val="3"/>
            <c:bubble3D val="0"/>
            <c:spPr>
              <a:solidFill>
                <a:srgbClr val="FFC000"/>
              </a:solidFill>
              <a:ln w="12700">
                <a:solidFill>
                  <a:srgbClr val="000000"/>
                </a:solidFill>
              </a:ln>
            </c:spPr>
          </c:dPt>
          <c:dPt>
            <c:idx val="4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</a:ln>
            </c:spPr>
          </c:dPt>
          <c:dPt>
            <c:idx val="5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2700">
                <a:solidFill>
                  <a:srgbClr val="000000"/>
                </a:solidFill>
              </a:ln>
            </c:spPr>
          </c:dPt>
          <c:dPt>
            <c:idx val="6"/>
            <c:bubble3D val="0"/>
            <c:spPr>
              <a:solidFill>
                <a:srgbClr val="FF0000"/>
              </a:solidFill>
              <a:ln w="12700">
                <a:solidFill>
                  <a:srgbClr val="000000"/>
                </a:solidFill>
              </a:ln>
            </c:spPr>
          </c:dPt>
          <c:dLbls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Sheet2!$A$2:$A$8</c:f>
              <c:strCache>
                <c:ptCount val="7"/>
                <c:pt idx="0">
                  <c:v>Hardware</c:v>
                </c:pt>
                <c:pt idx="1">
                  <c:v>Running Costs</c:v>
                </c:pt>
                <c:pt idx="2">
                  <c:v>National Tasks</c:v>
                </c:pt>
                <c:pt idx="3">
                  <c:v>NGI Tasks</c:v>
                </c:pt>
                <c:pt idx="4">
                  <c:v>General Tasks</c:v>
                </c:pt>
                <c:pt idx="5">
                  <c:v>NGI International Tasks</c:v>
                </c:pt>
                <c:pt idx="6">
                  <c:v>EGI Global Tasks</c:v>
                </c:pt>
              </c:strCache>
            </c:strRef>
          </c:cat>
          <c:val>
            <c:numRef>
              <c:f>Sheet2!$B$2:$B$8</c:f>
              <c:numCache>
                <c:formatCode>General</c:formatCode>
                <c:ptCount val="7"/>
                <c:pt idx="0">
                  <c:v>32.1</c:v>
                </c:pt>
                <c:pt idx="1">
                  <c:v>37.200000000000003</c:v>
                </c:pt>
                <c:pt idx="2">
                  <c:v>111.2</c:v>
                </c:pt>
                <c:pt idx="3">
                  <c:v>89.1</c:v>
                </c:pt>
                <c:pt idx="4">
                  <c:v>6.7</c:v>
                </c:pt>
                <c:pt idx="5">
                  <c:v>45.1</c:v>
                </c:pt>
                <c:pt idx="6">
                  <c:v>17.2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600" baseline="0"/>
      </a:pPr>
      <a:endParaRPr lang="en-US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Users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Requirements</a:t>
          </a:r>
          <a:endParaRPr lang="en-GB" dirty="0">
            <a:solidFill>
              <a:schemeClr val="tx1"/>
            </a:solidFill>
          </a:endParaRPr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Technology</a:t>
          </a:r>
          <a:endParaRPr lang="en-GB" dirty="0">
            <a:solidFill>
              <a:schemeClr val="tx1"/>
            </a:solidFill>
          </a:endParaRPr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802EB98-7FCA-4ACF-BE88-E723E11A537C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Assessment</a:t>
          </a:r>
          <a:endParaRPr lang="en-GB" dirty="0">
            <a:solidFill>
              <a:schemeClr val="tx1"/>
            </a:solidFill>
          </a:endParaRPr>
        </a:p>
      </dgm:t>
    </dgm:pt>
    <dgm:pt modelId="{C40371AA-259C-4D60-A95B-07A2A303D177}" type="parTrans" cxnId="{90482603-DA02-410E-93A2-FA5CA6C0FC7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2E7574B2-5EFE-4236-9C2F-EB6CCCC4D067}" type="sibTrans" cxnId="{90482603-DA02-410E-93A2-FA5CA6C0FC7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Infrastructure</a:t>
          </a:r>
          <a:endParaRPr lang="en-GB" dirty="0">
            <a:solidFill>
              <a:schemeClr val="tx1"/>
            </a:solidFill>
          </a:endParaRPr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7721FD8-3E97-44A7-BF96-1EB84B41F7B6}" type="pres">
      <dgm:prSet presAssocID="{4086724D-26DA-4331-A3F1-B78598743C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6EE89F5-723F-4423-A6C2-F5A2975C5F62}" type="pres">
      <dgm:prSet presAssocID="{4086724D-26DA-4331-A3F1-B78598743C15}" presName="cycle" presStyleCnt="0"/>
      <dgm:spPr/>
    </dgm:pt>
    <dgm:pt modelId="{ECFD1266-ADC2-4DD0-A3FD-2305F1587A71}" type="pres">
      <dgm:prSet presAssocID="{30C27CF3-1378-4C7F-ADDD-C3C59703BC32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EF9418-9A31-490A-9420-FB8834FBF274}" type="pres">
      <dgm:prSet presAssocID="{160298BE-D0DD-453A-97FB-2EFE2CB418FA}" presName="sibTransFirstNode" presStyleLbl="bgShp" presStyleIdx="0" presStyleCnt="1"/>
      <dgm:spPr/>
      <dgm:t>
        <a:bodyPr/>
        <a:lstStyle/>
        <a:p>
          <a:endParaRPr lang="en-GB"/>
        </a:p>
      </dgm:t>
    </dgm:pt>
    <dgm:pt modelId="{FF267810-F5FB-436A-B31D-C9BF4201F2FA}" type="pres">
      <dgm:prSet presAssocID="{FB6FB5CB-CC68-481D-AD69-504CB475B42C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ACA91-7065-4657-A50A-FB3853E3C94D}" type="pres">
      <dgm:prSet presAssocID="{7F4416A7-1859-46F6-8F6C-A86EDAB8ACCA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C661BE-298A-42A0-BAFC-93AFE4DBFDD1}" type="pres">
      <dgm:prSet presAssocID="{D802EB98-7FCA-4ACF-BE88-E723E11A537C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59691F-C620-46F4-8D80-58D79F05014E}" type="pres">
      <dgm:prSet presAssocID="{0CE1BDF5-303B-43A1-B6CB-AA8C9DF79EE3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670D6AF-7F1E-4008-962C-9857E2AB6ADE}" type="presOf" srcId="{FB6FB5CB-CC68-481D-AD69-504CB475B42C}" destId="{FF267810-F5FB-436A-B31D-C9BF4201F2FA}" srcOrd="0" destOrd="0" presId="urn:microsoft.com/office/officeart/2005/8/layout/cycle3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C144F247-2C6A-4103-920F-1A49818288C0}" type="presOf" srcId="{0CE1BDF5-303B-43A1-B6CB-AA8C9DF79EE3}" destId="{DC59691F-C620-46F4-8D80-58D79F05014E}" srcOrd="0" destOrd="0" presId="urn:microsoft.com/office/officeart/2005/8/layout/cycle3"/>
    <dgm:cxn modelId="{2E3D6960-5095-41BE-8BF7-0911929CAB74}" type="presOf" srcId="{160298BE-D0DD-453A-97FB-2EFE2CB418FA}" destId="{02EF9418-9A31-490A-9420-FB8834FBF274}" srcOrd="0" destOrd="0" presId="urn:microsoft.com/office/officeart/2005/8/layout/cycle3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89EB5749-3543-4FE3-8829-FAC91AA265A9}" srcId="{4086724D-26DA-4331-A3F1-B78598743C15}" destId="{0CE1BDF5-303B-43A1-B6CB-AA8C9DF79EE3}" srcOrd="4" destOrd="0" parTransId="{923F10C6-395E-455F-AE19-7459F8CFE2E8}" sibTransId="{BE415C36-6212-409E-93D6-DAFDEF168986}"/>
    <dgm:cxn modelId="{A9D2DF86-842B-4818-8A73-8D5628475841}" type="presOf" srcId="{D802EB98-7FCA-4ACF-BE88-E723E11A537C}" destId="{9EC661BE-298A-42A0-BAFC-93AFE4DBFDD1}" srcOrd="0" destOrd="0" presId="urn:microsoft.com/office/officeart/2005/8/layout/cycle3"/>
    <dgm:cxn modelId="{F92C6C33-8545-4853-AB8E-9DBB8D016677}" type="presOf" srcId="{4086724D-26DA-4331-A3F1-B78598743C15}" destId="{B7721FD8-3E97-44A7-BF96-1EB84B41F7B6}" srcOrd="0" destOrd="0" presId="urn:microsoft.com/office/officeart/2005/8/layout/cycle3"/>
    <dgm:cxn modelId="{43CD44C0-10B7-4ED6-B318-19F8CEAD4530}" type="presOf" srcId="{30C27CF3-1378-4C7F-ADDD-C3C59703BC32}" destId="{ECFD1266-ADC2-4DD0-A3FD-2305F1587A71}" srcOrd="0" destOrd="0" presId="urn:microsoft.com/office/officeart/2005/8/layout/cycle3"/>
    <dgm:cxn modelId="{1E7407D6-6F82-492D-B247-A673AC188B88}" type="presOf" srcId="{7F4416A7-1859-46F6-8F6C-A86EDAB8ACCA}" destId="{2C1ACA91-7065-4657-A50A-FB3853E3C94D}" srcOrd="0" destOrd="0" presId="urn:microsoft.com/office/officeart/2005/8/layout/cycle3"/>
    <dgm:cxn modelId="{90482603-DA02-410E-93A2-FA5CA6C0FC71}" srcId="{4086724D-26DA-4331-A3F1-B78598743C15}" destId="{D802EB98-7FCA-4ACF-BE88-E723E11A537C}" srcOrd="3" destOrd="0" parTransId="{C40371AA-259C-4D60-A95B-07A2A303D177}" sibTransId="{2E7574B2-5EFE-4236-9C2F-EB6CCCC4D067}"/>
    <dgm:cxn modelId="{82792141-B311-47FD-91F5-3EE6318D62FA}" type="presParOf" srcId="{B7721FD8-3E97-44A7-BF96-1EB84B41F7B6}" destId="{36EE89F5-723F-4423-A6C2-F5A2975C5F62}" srcOrd="0" destOrd="0" presId="urn:microsoft.com/office/officeart/2005/8/layout/cycle3"/>
    <dgm:cxn modelId="{1FA44EE8-5F20-4926-8068-159A4145D1AB}" type="presParOf" srcId="{36EE89F5-723F-4423-A6C2-F5A2975C5F62}" destId="{ECFD1266-ADC2-4DD0-A3FD-2305F1587A71}" srcOrd="0" destOrd="0" presId="urn:microsoft.com/office/officeart/2005/8/layout/cycle3"/>
    <dgm:cxn modelId="{98F72E93-5033-414D-AFD5-18DBBEAB3163}" type="presParOf" srcId="{36EE89F5-723F-4423-A6C2-F5A2975C5F62}" destId="{02EF9418-9A31-490A-9420-FB8834FBF274}" srcOrd="1" destOrd="0" presId="urn:microsoft.com/office/officeart/2005/8/layout/cycle3"/>
    <dgm:cxn modelId="{1B4D2196-B600-44C2-8A4E-A7A4D9199F8D}" type="presParOf" srcId="{36EE89F5-723F-4423-A6C2-F5A2975C5F62}" destId="{FF267810-F5FB-436A-B31D-C9BF4201F2FA}" srcOrd="2" destOrd="0" presId="urn:microsoft.com/office/officeart/2005/8/layout/cycle3"/>
    <dgm:cxn modelId="{BE03934A-BEFE-4B18-A363-CD75DBDE554D}" type="presParOf" srcId="{36EE89F5-723F-4423-A6C2-F5A2975C5F62}" destId="{2C1ACA91-7065-4657-A50A-FB3853E3C94D}" srcOrd="3" destOrd="0" presId="urn:microsoft.com/office/officeart/2005/8/layout/cycle3"/>
    <dgm:cxn modelId="{385E31B9-E48D-42B6-BF24-7780A2498492}" type="presParOf" srcId="{36EE89F5-723F-4423-A6C2-F5A2975C5F62}" destId="{9EC661BE-298A-42A0-BAFC-93AFE4DBFDD1}" srcOrd="4" destOrd="0" presId="urn:microsoft.com/office/officeart/2005/8/layout/cycle3"/>
    <dgm:cxn modelId="{83E53C7B-1F3E-4793-873C-4FAA91D674AC}" type="presParOf" srcId="{36EE89F5-723F-4423-A6C2-F5A2975C5F62}" destId="{DC59691F-C620-46F4-8D80-58D79F05014E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5D845A-BD39-45A1-843C-01377607AC7B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3A68F6C-40F4-4831-B39C-A983DC690F4F}">
      <dgm:prSet phldrT="[Text]"/>
      <dgm:spPr/>
      <dgm:t>
        <a:bodyPr/>
        <a:lstStyle/>
        <a:p>
          <a:r>
            <a:rPr lang="en-GB" dirty="0" smtClean="0"/>
            <a:t>Discover</a:t>
          </a:r>
          <a:endParaRPr lang="en-GB" dirty="0"/>
        </a:p>
      </dgm:t>
    </dgm:pt>
    <dgm:pt modelId="{78698815-2FF8-45B0-8759-7601AF7B32DD}" type="parTrans" cxnId="{0FCC23B0-16ED-459D-9B1E-EAFFC1C38D84}">
      <dgm:prSet/>
      <dgm:spPr/>
      <dgm:t>
        <a:bodyPr/>
        <a:lstStyle/>
        <a:p>
          <a:endParaRPr lang="en-GB"/>
        </a:p>
      </dgm:t>
    </dgm:pt>
    <dgm:pt modelId="{28F9B1E9-307F-4DC4-831C-26BE13DCD350}" type="sibTrans" cxnId="{0FCC23B0-16ED-459D-9B1E-EAFFC1C38D84}">
      <dgm:prSet/>
      <dgm:spPr/>
      <dgm:t>
        <a:bodyPr/>
        <a:lstStyle/>
        <a:p>
          <a:endParaRPr lang="en-GB"/>
        </a:p>
      </dgm:t>
    </dgm:pt>
    <dgm:pt modelId="{3EAC1A37-354D-4046-B39B-44C9912E551A}">
      <dgm:prSet phldrT="[Text]"/>
      <dgm:spPr/>
      <dgm:t>
        <a:bodyPr/>
        <a:lstStyle/>
        <a:p>
          <a:r>
            <a:rPr lang="en-GB" dirty="0" smtClean="0"/>
            <a:t>Design</a:t>
          </a:r>
          <a:endParaRPr lang="en-GB" dirty="0"/>
        </a:p>
      </dgm:t>
    </dgm:pt>
    <dgm:pt modelId="{4214A79E-299C-4F6E-A28A-6E42D7915586}" type="parTrans" cxnId="{ADED1BA9-0610-4809-8D8C-1206882DD08C}">
      <dgm:prSet/>
      <dgm:spPr/>
      <dgm:t>
        <a:bodyPr/>
        <a:lstStyle/>
        <a:p>
          <a:endParaRPr lang="en-GB"/>
        </a:p>
      </dgm:t>
    </dgm:pt>
    <dgm:pt modelId="{C29F039F-D49B-4DBA-B7AD-FC6DB0675443}" type="sibTrans" cxnId="{ADED1BA9-0610-4809-8D8C-1206882DD08C}">
      <dgm:prSet/>
      <dgm:spPr/>
      <dgm:t>
        <a:bodyPr/>
        <a:lstStyle/>
        <a:p>
          <a:endParaRPr lang="en-GB"/>
        </a:p>
      </dgm:t>
    </dgm:pt>
    <dgm:pt modelId="{F62F64D2-15E0-475E-BBE6-02DD2AB2E9A0}">
      <dgm:prSet phldrT="[Text]"/>
      <dgm:spPr/>
      <dgm:t>
        <a:bodyPr/>
        <a:lstStyle/>
        <a:p>
          <a:r>
            <a:rPr lang="en-GB" dirty="0" smtClean="0"/>
            <a:t>Deliver</a:t>
          </a:r>
          <a:endParaRPr lang="en-GB" dirty="0"/>
        </a:p>
      </dgm:t>
    </dgm:pt>
    <dgm:pt modelId="{33BE1491-BFF2-4650-A889-BF82A4597359}" type="parTrans" cxnId="{244E3764-9366-4FDB-9741-D2398F3486FE}">
      <dgm:prSet/>
      <dgm:spPr/>
      <dgm:t>
        <a:bodyPr/>
        <a:lstStyle/>
        <a:p>
          <a:endParaRPr lang="en-GB"/>
        </a:p>
      </dgm:t>
    </dgm:pt>
    <dgm:pt modelId="{9D37BFA3-5271-4976-9570-7BC329A16B6C}" type="sibTrans" cxnId="{244E3764-9366-4FDB-9741-D2398F3486FE}">
      <dgm:prSet/>
      <dgm:spPr/>
      <dgm:t>
        <a:bodyPr/>
        <a:lstStyle/>
        <a:p>
          <a:endParaRPr lang="en-GB"/>
        </a:p>
      </dgm:t>
    </dgm:pt>
    <dgm:pt modelId="{DDA1B2E7-0639-44B9-91D3-7437BFB42AE0}" type="pres">
      <dgm:prSet presAssocID="{AE5D845A-BD39-45A1-843C-01377607AC7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0048FFA-1311-45B8-A71B-A8EA1882D614}" type="pres">
      <dgm:prSet presAssocID="{33A68F6C-40F4-4831-B39C-A983DC690F4F}" presName="dummy" presStyleCnt="0"/>
      <dgm:spPr/>
    </dgm:pt>
    <dgm:pt modelId="{847568D5-B506-4297-AE92-4A6076B049CB}" type="pres">
      <dgm:prSet presAssocID="{33A68F6C-40F4-4831-B39C-A983DC690F4F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3F7C9E-B004-4441-81A5-454542B0C3DF}" type="pres">
      <dgm:prSet presAssocID="{28F9B1E9-307F-4DC4-831C-26BE13DCD350}" presName="sibTrans" presStyleLbl="node1" presStyleIdx="0" presStyleCnt="3"/>
      <dgm:spPr/>
      <dgm:t>
        <a:bodyPr/>
        <a:lstStyle/>
        <a:p>
          <a:endParaRPr lang="en-GB"/>
        </a:p>
      </dgm:t>
    </dgm:pt>
    <dgm:pt modelId="{ACE5C0F2-221E-4711-82BE-3CF986B4CD5D}" type="pres">
      <dgm:prSet presAssocID="{3EAC1A37-354D-4046-B39B-44C9912E551A}" presName="dummy" presStyleCnt="0"/>
      <dgm:spPr/>
    </dgm:pt>
    <dgm:pt modelId="{87728FA1-3618-48D1-B1F1-ADA7DBF7ACDE}" type="pres">
      <dgm:prSet presAssocID="{3EAC1A37-354D-4046-B39B-44C9912E551A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4E585C-8260-4B33-8B5C-FACB2F78650E}" type="pres">
      <dgm:prSet presAssocID="{C29F039F-D49B-4DBA-B7AD-FC6DB0675443}" presName="sibTrans" presStyleLbl="node1" presStyleIdx="1" presStyleCnt="3"/>
      <dgm:spPr/>
      <dgm:t>
        <a:bodyPr/>
        <a:lstStyle/>
        <a:p>
          <a:endParaRPr lang="en-GB"/>
        </a:p>
      </dgm:t>
    </dgm:pt>
    <dgm:pt modelId="{D54A9CB4-58AE-4B84-AC86-46C84ECE0B06}" type="pres">
      <dgm:prSet presAssocID="{F62F64D2-15E0-475E-BBE6-02DD2AB2E9A0}" presName="dummy" presStyleCnt="0"/>
      <dgm:spPr/>
    </dgm:pt>
    <dgm:pt modelId="{C35AAD92-1AF7-48DD-BDA9-2907C53F688E}" type="pres">
      <dgm:prSet presAssocID="{F62F64D2-15E0-475E-BBE6-02DD2AB2E9A0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FC3480-6574-4906-86D6-C27115B899F4}" type="pres">
      <dgm:prSet presAssocID="{9D37BFA3-5271-4976-9570-7BC329A16B6C}" presName="sibTrans" presStyleLbl="node1" presStyleIdx="2" presStyleCnt="3"/>
      <dgm:spPr/>
      <dgm:t>
        <a:bodyPr/>
        <a:lstStyle/>
        <a:p>
          <a:endParaRPr lang="en-GB"/>
        </a:p>
      </dgm:t>
    </dgm:pt>
  </dgm:ptLst>
  <dgm:cxnLst>
    <dgm:cxn modelId="{244E3764-9366-4FDB-9741-D2398F3486FE}" srcId="{AE5D845A-BD39-45A1-843C-01377607AC7B}" destId="{F62F64D2-15E0-475E-BBE6-02DD2AB2E9A0}" srcOrd="2" destOrd="0" parTransId="{33BE1491-BFF2-4650-A889-BF82A4597359}" sibTransId="{9D37BFA3-5271-4976-9570-7BC329A16B6C}"/>
    <dgm:cxn modelId="{4A282603-0E2B-45C5-B223-4EDA8B53F3A7}" type="presOf" srcId="{3EAC1A37-354D-4046-B39B-44C9912E551A}" destId="{87728FA1-3618-48D1-B1F1-ADA7DBF7ACDE}" srcOrd="0" destOrd="0" presId="urn:microsoft.com/office/officeart/2005/8/layout/cycle1"/>
    <dgm:cxn modelId="{0FCC23B0-16ED-459D-9B1E-EAFFC1C38D84}" srcId="{AE5D845A-BD39-45A1-843C-01377607AC7B}" destId="{33A68F6C-40F4-4831-B39C-A983DC690F4F}" srcOrd="0" destOrd="0" parTransId="{78698815-2FF8-45B0-8759-7601AF7B32DD}" sibTransId="{28F9B1E9-307F-4DC4-831C-26BE13DCD350}"/>
    <dgm:cxn modelId="{9AB51A2C-E73F-4BBF-A27B-8D53C70B9407}" type="presOf" srcId="{9D37BFA3-5271-4976-9570-7BC329A16B6C}" destId="{36FC3480-6574-4906-86D6-C27115B899F4}" srcOrd="0" destOrd="0" presId="urn:microsoft.com/office/officeart/2005/8/layout/cycle1"/>
    <dgm:cxn modelId="{6605EF18-FF27-4790-98D4-6781BB4562D4}" type="presOf" srcId="{AE5D845A-BD39-45A1-843C-01377607AC7B}" destId="{DDA1B2E7-0639-44B9-91D3-7437BFB42AE0}" srcOrd="0" destOrd="0" presId="urn:microsoft.com/office/officeart/2005/8/layout/cycle1"/>
    <dgm:cxn modelId="{4B484755-E3B5-49AE-951A-13642E89CBB6}" type="presOf" srcId="{33A68F6C-40F4-4831-B39C-A983DC690F4F}" destId="{847568D5-B506-4297-AE92-4A6076B049CB}" srcOrd="0" destOrd="0" presId="urn:microsoft.com/office/officeart/2005/8/layout/cycle1"/>
    <dgm:cxn modelId="{FEE2584F-0303-4392-AE29-76FF11ECA20F}" type="presOf" srcId="{C29F039F-D49B-4DBA-B7AD-FC6DB0675443}" destId="{894E585C-8260-4B33-8B5C-FACB2F78650E}" srcOrd="0" destOrd="0" presId="urn:microsoft.com/office/officeart/2005/8/layout/cycle1"/>
    <dgm:cxn modelId="{1E769B8F-F4C8-4C29-BD3D-8CCEBCDDD16D}" type="presOf" srcId="{F62F64D2-15E0-475E-BBE6-02DD2AB2E9A0}" destId="{C35AAD92-1AF7-48DD-BDA9-2907C53F688E}" srcOrd="0" destOrd="0" presId="urn:microsoft.com/office/officeart/2005/8/layout/cycle1"/>
    <dgm:cxn modelId="{ADED1BA9-0610-4809-8D8C-1206882DD08C}" srcId="{AE5D845A-BD39-45A1-843C-01377607AC7B}" destId="{3EAC1A37-354D-4046-B39B-44C9912E551A}" srcOrd="1" destOrd="0" parTransId="{4214A79E-299C-4F6E-A28A-6E42D7915586}" sibTransId="{C29F039F-D49B-4DBA-B7AD-FC6DB0675443}"/>
    <dgm:cxn modelId="{8B0FED00-A417-46AA-BAD1-9F29809D4EAF}" type="presOf" srcId="{28F9B1E9-307F-4DC4-831C-26BE13DCD350}" destId="{8A3F7C9E-B004-4441-81A5-454542B0C3DF}" srcOrd="0" destOrd="0" presId="urn:microsoft.com/office/officeart/2005/8/layout/cycle1"/>
    <dgm:cxn modelId="{58E76A23-46B4-4444-B321-1EF6A967378A}" type="presParOf" srcId="{DDA1B2E7-0639-44B9-91D3-7437BFB42AE0}" destId="{50048FFA-1311-45B8-A71B-A8EA1882D614}" srcOrd="0" destOrd="0" presId="urn:microsoft.com/office/officeart/2005/8/layout/cycle1"/>
    <dgm:cxn modelId="{0A4ACA04-B52B-49A4-929F-C00193D98634}" type="presParOf" srcId="{DDA1B2E7-0639-44B9-91D3-7437BFB42AE0}" destId="{847568D5-B506-4297-AE92-4A6076B049CB}" srcOrd="1" destOrd="0" presId="urn:microsoft.com/office/officeart/2005/8/layout/cycle1"/>
    <dgm:cxn modelId="{79ED890D-2D4E-4EB0-94B4-1B4A48669656}" type="presParOf" srcId="{DDA1B2E7-0639-44B9-91D3-7437BFB42AE0}" destId="{8A3F7C9E-B004-4441-81A5-454542B0C3DF}" srcOrd="2" destOrd="0" presId="urn:microsoft.com/office/officeart/2005/8/layout/cycle1"/>
    <dgm:cxn modelId="{A6D67D98-6B17-4A89-B5BF-3FC70C7EA504}" type="presParOf" srcId="{DDA1B2E7-0639-44B9-91D3-7437BFB42AE0}" destId="{ACE5C0F2-221E-4711-82BE-3CF986B4CD5D}" srcOrd="3" destOrd="0" presId="urn:microsoft.com/office/officeart/2005/8/layout/cycle1"/>
    <dgm:cxn modelId="{2AEE8C7B-C1CC-496C-A70D-1F066B7634D9}" type="presParOf" srcId="{DDA1B2E7-0639-44B9-91D3-7437BFB42AE0}" destId="{87728FA1-3618-48D1-B1F1-ADA7DBF7ACDE}" srcOrd="4" destOrd="0" presId="urn:microsoft.com/office/officeart/2005/8/layout/cycle1"/>
    <dgm:cxn modelId="{D0C2381E-7C82-45EF-B457-9E0311F6FBAE}" type="presParOf" srcId="{DDA1B2E7-0639-44B9-91D3-7437BFB42AE0}" destId="{894E585C-8260-4B33-8B5C-FACB2F78650E}" srcOrd="5" destOrd="0" presId="urn:microsoft.com/office/officeart/2005/8/layout/cycle1"/>
    <dgm:cxn modelId="{078C3B0E-DDC4-4706-9EF6-0CABBD9E961F}" type="presParOf" srcId="{DDA1B2E7-0639-44B9-91D3-7437BFB42AE0}" destId="{D54A9CB4-58AE-4B84-AC86-46C84ECE0B06}" srcOrd="6" destOrd="0" presId="urn:microsoft.com/office/officeart/2005/8/layout/cycle1"/>
    <dgm:cxn modelId="{76657EAD-CE60-4666-975D-93E2D8ECD4ED}" type="presParOf" srcId="{DDA1B2E7-0639-44B9-91D3-7437BFB42AE0}" destId="{C35AAD92-1AF7-48DD-BDA9-2907C53F688E}" srcOrd="7" destOrd="0" presId="urn:microsoft.com/office/officeart/2005/8/layout/cycle1"/>
    <dgm:cxn modelId="{4D181439-BB88-4E2A-88D9-FC33061C5B3D}" type="presParOf" srcId="{DDA1B2E7-0639-44B9-91D3-7437BFB42AE0}" destId="{36FC3480-6574-4906-86D6-C27115B899F4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F9418-9A31-490A-9420-FB8834FBF274}">
      <dsp:nvSpPr>
        <dsp:cNvPr id="0" name=""/>
        <dsp:cNvSpPr/>
      </dsp:nvSpPr>
      <dsp:spPr>
        <a:xfrm>
          <a:off x="1024168" y="-28588"/>
          <a:ext cx="5032111" cy="5032111"/>
        </a:xfrm>
        <a:prstGeom prst="circularArrow">
          <a:avLst>
            <a:gd name="adj1" fmla="val 5544"/>
            <a:gd name="adj2" fmla="val 330680"/>
            <a:gd name="adj3" fmla="val 13791447"/>
            <a:gd name="adj4" fmla="val 17376525"/>
            <a:gd name="adj5" fmla="val 575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D1266-ADC2-4DD0-A3FD-2305F1587A71}">
      <dsp:nvSpPr>
        <dsp:cNvPr id="0" name=""/>
        <dsp:cNvSpPr/>
      </dsp:nvSpPr>
      <dsp:spPr>
        <a:xfrm>
          <a:off x="2369944" y="2052"/>
          <a:ext cx="2340558" cy="1170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Users</a:t>
          </a:r>
        </a:p>
      </dsp:txBody>
      <dsp:txXfrm>
        <a:off x="2427072" y="59180"/>
        <a:ext cx="2226302" cy="1056023"/>
      </dsp:txXfrm>
    </dsp:sp>
    <dsp:sp modelId="{FF267810-F5FB-436A-B31D-C9BF4201F2FA}">
      <dsp:nvSpPr>
        <dsp:cNvPr id="0" name=""/>
        <dsp:cNvSpPr/>
      </dsp:nvSpPr>
      <dsp:spPr>
        <a:xfrm>
          <a:off x="4410807" y="1484826"/>
          <a:ext cx="2340558" cy="1170279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Requirements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4467935" y="1541954"/>
        <a:ext cx="2226302" cy="1056023"/>
      </dsp:txXfrm>
    </dsp:sp>
    <dsp:sp modelId="{2C1ACA91-7065-4657-A50A-FB3853E3C94D}">
      <dsp:nvSpPr>
        <dsp:cNvPr id="0" name=""/>
        <dsp:cNvSpPr/>
      </dsp:nvSpPr>
      <dsp:spPr>
        <a:xfrm>
          <a:off x="3631267" y="3884004"/>
          <a:ext cx="2340558" cy="117027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Technology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3688395" y="3941132"/>
        <a:ext cx="2226302" cy="1056023"/>
      </dsp:txXfrm>
    </dsp:sp>
    <dsp:sp modelId="{9EC661BE-298A-42A0-BAFC-93AFE4DBFDD1}">
      <dsp:nvSpPr>
        <dsp:cNvPr id="0" name=""/>
        <dsp:cNvSpPr/>
      </dsp:nvSpPr>
      <dsp:spPr>
        <a:xfrm>
          <a:off x="1108622" y="3884004"/>
          <a:ext cx="2340558" cy="1170279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Assessment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1165750" y="3941132"/>
        <a:ext cx="2226302" cy="1056023"/>
      </dsp:txXfrm>
    </dsp:sp>
    <dsp:sp modelId="{DC59691F-C620-46F4-8D80-58D79F05014E}">
      <dsp:nvSpPr>
        <dsp:cNvPr id="0" name=""/>
        <dsp:cNvSpPr/>
      </dsp:nvSpPr>
      <dsp:spPr>
        <a:xfrm>
          <a:off x="329082" y="1484826"/>
          <a:ext cx="2340558" cy="117027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Infrastructure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386210" y="1541954"/>
        <a:ext cx="2226302" cy="1056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568D5-B506-4297-AE92-4A6076B049CB}">
      <dsp:nvSpPr>
        <dsp:cNvPr id="0" name=""/>
        <dsp:cNvSpPr/>
      </dsp:nvSpPr>
      <dsp:spPr>
        <a:xfrm>
          <a:off x="4618246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Discover</a:t>
          </a:r>
          <a:endParaRPr lang="en-GB" sz="3600" kern="1200" dirty="0"/>
        </a:p>
      </dsp:txBody>
      <dsp:txXfrm>
        <a:off x="4618246" y="333714"/>
        <a:ext cx="1707392" cy="1707392"/>
      </dsp:txXfrm>
    </dsp:sp>
    <dsp:sp modelId="{8A3F7C9E-B004-4441-81A5-454542B0C3DF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2961430"/>
            <a:gd name="adj4" fmla="val 53348"/>
            <a:gd name="adj5" fmla="val 963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728FA1-3618-48D1-B1F1-ADA7DBF7ACDE}">
      <dsp:nvSpPr>
        <dsp:cNvPr id="0" name=""/>
        <dsp:cNvSpPr/>
      </dsp:nvSpPr>
      <dsp:spPr>
        <a:xfrm>
          <a:off x="3184109" y="2817711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Design</a:t>
          </a:r>
          <a:endParaRPr lang="en-GB" sz="3600" kern="1200" dirty="0"/>
        </a:p>
      </dsp:txBody>
      <dsp:txXfrm>
        <a:off x="3184109" y="2817711"/>
        <a:ext cx="1707392" cy="1707392"/>
      </dsp:txXfrm>
    </dsp:sp>
    <dsp:sp modelId="{894E585C-8260-4B33-8B5C-FACB2F78650E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0170005"/>
            <a:gd name="adj4" fmla="val 7261923"/>
            <a:gd name="adj5" fmla="val 963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AAD92-1AF7-48DD-BDA9-2907C53F688E}">
      <dsp:nvSpPr>
        <dsp:cNvPr id="0" name=""/>
        <dsp:cNvSpPr/>
      </dsp:nvSpPr>
      <dsp:spPr>
        <a:xfrm>
          <a:off x="1749973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Deliver</a:t>
          </a:r>
          <a:endParaRPr lang="en-GB" sz="3600" kern="1200" dirty="0"/>
        </a:p>
      </dsp:txBody>
      <dsp:txXfrm>
        <a:off x="1749973" y="333714"/>
        <a:ext cx="1707392" cy="1707392"/>
      </dsp:txXfrm>
    </dsp:sp>
    <dsp:sp modelId="{36FC3480-6574-4906-86D6-C27115B899F4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6854456"/>
            <a:gd name="adj4" fmla="val 14968897"/>
            <a:gd name="adj5" fmla="val 963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0.46875</cdr:x>
      <cdr:y>0.20779</cdr:y>
    </cdr:from>
    <cdr:to>
      <cdr:x>0.74219</cdr:x>
      <cdr:y>0.28572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286248" y="1143008"/>
          <a:ext cx="2500330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2000" b="1" dirty="0" smtClean="0"/>
            <a:t>EGI-InSPIRE Project Cost </a:t>
          </a:r>
          <a:r>
            <a:rPr lang="en-GB" sz="2000" b="1" dirty="0" smtClean="0"/>
            <a:t>(72</a:t>
          </a:r>
          <a:r>
            <a:rPr lang="en-US" sz="2000" b="1" dirty="0" smtClean="0"/>
            <a:t>M</a:t>
          </a:r>
          <a:r>
            <a:rPr lang="en-GB" sz="2000" b="1" dirty="0" smtClean="0"/>
            <a:t>€</a:t>
          </a:r>
          <a:r>
            <a:rPr lang="en-GB" sz="2000" dirty="0" smtClean="0"/>
            <a:t>)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0.00388</cdr:x>
      <cdr:y>0.15408</cdr:y>
    </cdr:from>
    <cdr:to>
      <cdr:x>0.27732</cdr:x>
      <cdr:y>0.23201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5496" y="847566"/>
          <a:ext cx="2500335" cy="428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Total Activity Cost (338</a:t>
          </a:r>
          <a:r>
            <a:rPr lang="en-US" sz="2000" b="1" dirty="0" smtClean="0"/>
            <a:t>M</a:t>
          </a:r>
          <a:r>
            <a:rPr lang="en-GB" sz="2000" b="1" dirty="0" smtClean="0"/>
            <a:t>€</a:t>
          </a:r>
          <a:r>
            <a:rPr lang="en-GB" sz="2000" dirty="0" smtClean="0"/>
            <a:t>)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0.44531</cdr:x>
      <cdr:y>0.48052</cdr:y>
    </cdr:from>
    <cdr:to>
      <cdr:x>0.52344</cdr:x>
      <cdr:y>0.55845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071934" y="2643206"/>
          <a:ext cx="714380" cy="428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20%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0.55859</cdr:x>
      <cdr:y>0.3092</cdr:y>
    </cdr:from>
    <cdr:to>
      <cdr:x>0.63672</cdr:x>
      <cdr:y>0.38713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107747" y="1700808"/>
          <a:ext cx="714421" cy="4286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10%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0.56111</cdr:x>
      <cdr:y>0.484</cdr:y>
    </cdr:from>
    <cdr:to>
      <cdr:x>0.63924</cdr:x>
      <cdr:y>0.56193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5130776" y="2662331"/>
          <a:ext cx="714421" cy="428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65%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0.56111</cdr:x>
      <cdr:y>0.6908</cdr:y>
    </cdr:from>
    <cdr:to>
      <cdr:x>0.63924</cdr:x>
      <cdr:y>0.76873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130776" y="3799894"/>
          <a:ext cx="714421" cy="428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25%</a:t>
          </a:r>
          <a:endParaRPr lang="en-GB" sz="20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10/11/2010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5A8FDFC-96B3-43AA-8C44-2A4401C1512F}" type="datetime1">
              <a:rPr lang="en-GB" smtClean="0"/>
              <a:t>12/10/2010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9D88C9-5575-4D6B-96F7-429625C6B9F2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E1C4D9-11C6-4266-80BE-DE71B05C713E}" type="datetime1">
              <a:rPr lang="en-GB" smtClean="0"/>
              <a:t>12/10/2010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9DD27-749D-416A-BB99-F1AA0FDDD39F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CD76AE-DF17-4D97-BA90-4CC0167E13B0}" type="datetime1">
              <a:rPr lang="en-GB" smtClean="0"/>
              <a:t>12/10/2010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9E8882-7681-42E3-A1E1-3F5FEB039A08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ABED78A-D3BB-46E0-B8DE-5E99F6901757}" type="datetime1">
              <a:rPr lang="en-GB" smtClean="0"/>
              <a:t>12/10/2010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A38FC-CB2D-4906-A97C-A7BBEF545335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D04A4E-3688-4836-A6B6-04AAC561B861}" type="datetime1">
              <a:rPr lang="en-GB" smtClean="0"/>
              <a:t>12/10/2010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84DB8CD-EA3E-48C2-A59D-3906FC1EDA53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ABE81-E863-4915-962D-09BA32857F3C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2AF31-9656-4488-917F-56793A4C7147}" type="datetime1">
              <a:rPr lang="en-GB" smtClean="0"/>
              <a:t>12/10/2010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34AD-0677-42BE-98C3-9E3F53F7DDD1}" type="datetime1">
              <a:rPr lang="en-GB" smtClean="0"/>
              <a:t>12/10/2010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Cracow Grid Workshop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D5F478C-3258-4386-8F50-79C0B6B93D94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1C91694-84BF-462D-8B31-687CE870E1BA}" type="datetime1">
              <a:rPr lang="en-GB" smtClean="0"/>
              <a:t>12/10/2010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1E8F0-F898-49EB-BF11-FB0771F3621C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354127-A912-40DB-BC3B-4400AD097A0F}" type="datetime1">
              <a:rPr lang="en-GB" smtClean="0"/>
              <a:t>12/10/2010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C422D-7FC0-4B5A-991B-C489B67C1C85}" type="datetime1">
              <a:rPr lang="en-GB" smtClean="0"/>
              <a:t>12/10/2010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Cracow Grid Workshop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886FA1-9644-4EB4-B839-AE9522703AF0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  <p:sldLayoutId id="2147483663" r:id="rId4"/>
    <p:sldLayoutId id="2147483664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607D4D9-5825-4CBF-85E4-93F42060AD71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CA21514-7C46-4E2A-B2B8-6EEE413D5B8C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E62B444-A6C5-45CE-8ADD-41B6FFCD875F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director@egi.e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 Virtualised </a:t>
            </a:r>
            <a:r>
              <a:rPr lang="en-GB" dirty="0" smtClean="0"/>
              <a:t>European Grid </a:t>
            </a:r>
            <a:r>
              <a:rPr lang="en-GB" dirty="0" smtClean="0"/>
              <a:t>Infrastructure?</a:t>
            </a:r>
            <a:endParaRPr lang="en-GB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Steven Newhouse</a:t>
            </a:r>
          </a:p>
          <a:p>
            <a:r>
              <a:rPr lang="en-GB" smtClean="0"/>
              <a:t>Project Director, EGI.eu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F8FAA65-CD5D-4A4F-9BC5-7DEF1D2C9BF6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574633-1977-4342-8111-E3D962A32562}" type="slidenum">
              <a:rPr lang="fi-FI" smtClean="0">
                <a:solidFill>
                  <a:schemeClr val="bg1"/>
                </a:solidFill>
              </a:rPr>
              <a:pPr/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2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EGI-InSPIRE Project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250825" y="1412875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mtClean="0">
                <a:solidFill>
                  <a:srgbClr val="FF0000"/>
                </a:solidFill>
              </a:rPr>
              <a:t>   In</a:t>
            </a:r>
            <a:r>
              <a:rPr lang="en-GB" smtClean="0"/>
              <a:t>tegrated </a:t>
            </a:r>
            <a:r>
              <a:rPr lang="en-GB" smtClean="0">
                <a:solidFill>
                  <a:srgbClr val="FF0000"/>
                </a:solidFill>
              </a:rPr>
              <a:t>S</a:t>
            </a:r>
            <a:r>
              <a:rPr lang="en-GB" smtClean="0"/>
              <a:t>ustainable </a:t>
            </a:r>
            <a:r>
              <a:rPr lang="en-GB" smtClean="0">
                <a:solidFill>
                  <a:srgbClr val="FF0000"/>
                </a:solidFill>
              </a:rPr>
              <a:t>P</a:t>
            </a:r>
            <a:r>
              <a:rPr lang="en-GB" smtClean="0"/>
              <a:t>an-European </a:t>
            </a:r>
            <a:r>
              <a:rPr lang="en-GB" smtClean="0">
                <a:solidFill>
                  <a:srgbClr val="FF0000"/>
                </a:solidFill>
              </a:rPr>
              <a:t>I</a:t>
            </a:r>
            <a:r>
              <a:rPr lang="en-GB" smtClean="0"/>
              <a:t>nfrastructure for </a:t>
            </a:r>
            <a:r>
              <a:rPr lang="en-GB" smtClean="0">
                <a:solidFill>
                  <a:srgbClr val="FF0000"/>
                </a:solidFill>
              </a:rPr>
              <a:t>R</a:t>
            </a:r>
            <a:r>
              <a:rPr lang="en-GB" smtClean="0"/>
              <a:t>esearchers in </a:t>
            </a:r>
            <a:r>
              <a:rPr lang="en-GB" smtClean="0">
                <a:solidFill>
                  <a:srgbClr val="FF0000"/>
                </a:solidFill>
              </a:rPr>
              <a:t>E</a:t>
            </a:r>
            <a:r>
              <a:rPr lang="en-GB" smtClean="0"/>
              <a:t>urope</a:t>
            </a:r>
          </a:p>
          <a:p>
            <a:pPr eaLnBrk="1" hangingPunct="1"/>
            <a:r>
              <a:rPr lang="en-GB" smtClean="0"/>
              <a:t>A 4 year project with €25M EC contribution</a:t>
            </a:r>
          </a:p>
          <a:p>
            <a:pPr lvl="1" eaLnBrk="1" hangingPunct="1"/>
            <a:r>
              <a:rPr lang="en-GB" smtClean="0"/>
              <a:t>Project cost €72M</a:t>
            </a:r>
          </a:p>
          <a:p>
            <a:pPr lvl="1" eaLnBrk="1" hangingPunct="1"/>
            <a:r>
              <a:rPr lang="en-GB" smtClean="0"/>
              <a:t>Total Effort ~€330M</a:t>
            </a:r>
          </a:p>
          <a:p>
            <a:pPr lvl="1" eaLnBrk="1" hangingPunct="1"/>
            <a:r>
              <a:rPr lang="en-GB" smtClean="0"/>
              <a:t>Effort: 9261PMs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</p:txBody>
      </p:sp>
      <p:sp>
        <p:nvSpPr>
          <p:cNvPr id="14340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BC6D4D2-733A-4DB4-9C82-10096C6AA878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4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34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38BFD9-63B2-404B-A438-403E1916052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3"/>
          <a:stretch>
            <a:fillRect/>
          </a:stretch>
        </p:blipFill>
        <p:spPr bwMode="auto">
          <a:xfrm>
            <a:off x="4202113" y="3086100"/>
            <a:ext cx="4906962" cy="3222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0" y="4937125"/>
            <a:ext cx="4121150" cy="10350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dirty="0">
                <a:solidFill>
                  <a:srgbClr val="333399"/>
                </a:solidFill>
              </a:rPr>
              <a:t>Project Partners (</a:t>
            </a:r>
            <a:r>
              <a:rPr lang="en-GB" dirty="0" smtClean="0">
                <a:solidFill>
                  <a:srgbClr val="333399"/>
                </a:solidFill>
              </a:rPr>
              <a:t>50)</a:t>
            </a:r>
            <a:endParaRPr lang="en-GB" dirty="0">
              <a:solidFill>
                <a:srgbClr val="333399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dirty="0">
                <a:solidFill>
                  <a:srgbClr val="333399"/>
                </a:solidFill>
              </a:rPr>
              <a:t> EGI.eu, 40 NGIs, 2 EIROs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dirty="0">
                <a:solidFill>
                  <a:srgbClr val="333399"/>
                </a:solidFill>
              </a:rPr>
              <a:t> Asia Pacific (8 partners)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7386638" y="3714750"/>
            <a:ext cx="781050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Funded</a:t>
            </a:r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4591050" y="3948113"/>
            <a:ext cx="957263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Un-Funded</a:t>
            </a:r>
          </a:p>
        </p:txBody>
      </p:sp>
    </p:spTree>
    <p:extLst>
      <p:ext uri="{BB962C8B-B14F-4D97-AF65-F5344CB8AC3E}">
        <p14:creationId xmlns:p14="http://schemas.microsoft.com/office/powerpoint/2010/main" val="296941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Service Cycle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126E1-6B66-4607-9186-A40901A82861}" type="datetime1">
              <a:rPr lang="en-GB" smtClean="0"/>
              <a:t>12/10/2010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Cracow Grid Workshop 2010</a:t>
            </a:r>
            <a:endParaRPr lang="en-GB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33805043"/>
              </p:ext>
            </p:extLst>
          </p:nvPr>
        </p:nvGraphicFramePr>
        <p:xfrm>
          <a:off x="1115616" y="1124744"/>
          <a:ext cx="708044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6012160" y="1340768"/>
            <a:ext cx="2520280" cy="108012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Users represented by Virtual Research Communities in the User Community Board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>
            <a:off x="3923928" y="2944368"/>
            <a:ext cx="1554472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131840" y="3645024"/>
            <a:ext cx="2952328" cy="108012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Resource providers represented by NGIs/EIROs in the Operations Management Board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6372200" y="3356992"/>
            <a:ext cx="2520280" cy="1080120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USAG: User Services Advisory Group</a:t>
            </a:r>
          </a:p>
          <a:p>
            <a:pPr algn="ctr"/>
            <a:r>
              <a:rPr lang="en-GB" dirty="0" smtClean="0"/>
              <a:t>OTAG: Operational Tools Advisory Group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28184" y="4509120"/>
            <a:ext cx="2520280" cy="936104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Technology Coordination Board prioritised for Technology Providers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5496" y="4437112"/>
            <a:ext cx="3024336" cy="936104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New technology releases assessed against defined criteria before being deployed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496" y="1412776"/>
            <a:ext cx="3261118" cy="936104"/>
          </a:xfrm>
          <a:prstGeom prst="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Production quality infrastructure built from technology deployed across Europe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449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EGI </a:t>
            </a:r>
            <a:r>
              <a:rPr lang="en-GB" dirty="0"/>
              <a:t>S</a:t>
            </a:r>
            <a:r>
              <a:rPr lang="en-GB" dirty="0" smtClean="0"/>
              <a:t>upports Innovation</a:t>
            </a:r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Deploy Technology Innovation</a:t>
            </a:r>
          </a:p>
          <a:p>
            <a:pPr lvl="1" eaLnBrk="1" hangingPunct="1"/>
            <a:r>
              <a:rPr lang="en-GB" dirty="0" smtClean="0"/>
              <a:t>Distributed Computing continues to evolve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Enable Software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Tools built on </a:t>
            </a:r>
            <a:r>
              <a:rPr lang="en-GB" dirty="0" err="1" smtClean="0">
                <a:sym typeface="Wingdings" pitchFamily="2" charset="2"/>
              </a:rPr>
              <a:t>gLite</a:t>
            </a:r>
            <a:r>
              <a:rPr lang="en-GB" dirty="0" smtClean="0">
                <a:sym typeface="Wingdings" pitchFamily="2" charset="2"/>
              </a:rPr>
              <a:t>/UNICORE/ARC/Globus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Support Research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Support for international research (e.g. ESFRI)</a:t>
            </a: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9B220C5-C936-4D30-87D7-99B8726C85E7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0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OK so you have processes….</a:t>
            </a:r>
          </a:p>
          <a:p>
            <a:pPr marL="0" indent="0">
              <a:buNone/>
            </a:pPr>
            <a:r>
              <a:rPr lang="en-GB" dirty="0" smtClean="0"/>
              <a:t>How are you going to help me do what’s relevant to me and my community?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0122E5-DB70-43B8-BF4A-EAAFD022988F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3074" name="Picture 2" descr="http://www.bioteams.com/images/social_network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2"/>
          <a:stretch/>
        </p:blipFill>
        <p:spPr bwMode="auto">
          <a:xfrm>
            <a:off x="164743" y="3312160"/>
            <a:ext cx="4191000" cy="28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16" y="5863510"/>
            <a:ext cx="149912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3) COMMUNITY</a:t>
            </a:r>
            <a:endParaRPr lang="en-GB" sz="1400" b="1" dirty="0"/>
          </a:p>
        </p:txBody>
      </p:sp>
      <p:sp>
        <p:nvSpPr>
          <p:cNvPr id="8" name="Rectangle 7"/>
          <p:cNvSpPr/>
          <p:nvPr/>
        </p:nvSpPr>
        <p:spPr>
          <a:xfrm>
            <a:off x="5004048" y="3789040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Human Network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004648" y="5085184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Representation in the e-Infrastructure</a:t>
            </a:r>
            <a:endParaRPr lang="en-GB" dirty="0"/>
          </a:p>
        </p:txBody>
      </p:sp>
      <p:sp>
        <p:nvSpPr>
          <p:cNvPr id="9" name="Down Arrow 8"/>
          <p:cNvSpPr/>
          <p:nvPr/>
        </p:nvSpPr>
        <p:spPr>
          <a:xfrm>
            <a:off x="5662280" y="4330631"/>
            <a:ext cx="1008112" cy="744393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Down Arrow 11"/>
          <p:cNvSpPr/>
          <p:nvPr/>
        </p:nvSpPr>
        <p:spPr>
          <a:xfrm flipV="1">
            <a:off x="5652120" y="4323576"/>
            <a:ext cx="1008112" cy="744393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1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pPr eaLnBrk="1" hangingPunct="1"/>
            <a:r>
              <a:rPr lang="en-GB" dirty="0" smtClean="0"/>
              <a:t>Scaling the Human Network</a:t>
            </a:r>
            <a:endParaRPr lang="en-GB" dirty="0" smtClean="0"/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179512" y="1196975"/>
            <a:ext cx="8856984" cy="47418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Across an NGI Research Community</a:t>
            </a:r>
            <a:endParaRPr lang="en-GB" dirty="0" smtClean="0"/>
          </a:p>
          <a:p>
            <a:pPr>
              <a:defRPr/>
            </a:pPr>
            <a:r>
              <a:rPr lang="en-GB" dirty="0" smtClean="0"/>
              <a:t>Across an International Research Community</a:t>
            </a:r>
          </a:p>
          <a:p>
            <a:pPr>
              <a:defRPr/>
            </a:pPr>
            <a:r>
              <a:rPr lang="en-GB" dirty="0"/>
              <a:t>Across different </a:t>
            </a:r>
            <a:r>
              <a:rPr lang="en-GB" dirty="0" smtClean="0"/>
              <a:t>disciplines &amp; skill levels</a:t>
            </a:r>
            <a:endParaRPr lang="en-GB" dirty="0"/>
          </a:p>
          <a:p>
            <a:pPr>
              <a:defRPr/>
            </a:pPr>
            <a:r>
              <a:rPr lang="en-GB" dirty="0" smtClean="0"/>
              <a:t>From an Individual to a Community</a:t>
            </a:r>
          </a:p>
          <a:p>
            <a:pPr>
              <a:defRPr/>
            </a:pPr>
            <a:r>
              <a:rPr lang="en-GB" dirty="0" smtClean="0"/>
              <a:t>Services that enable the human network</a:t>
            </a:r>
          </a:p>
          <a:p>
            <a:pPr>
              <a:defRPr/>
            </a:pPr>
            <a:endParaRPr lang="en-GB" dirty="0"/>
          </a:p>
          <a:p>
            <a:pPr marL="0" indent="0" algn="ctr">
              <a:buNone/>
              <a:defRPr/>
            </a:pPr>
            <a:r>
              <a:rPr lang="en-GB" dirty="0"/>
              <a:t>S</a:t>
            </a:r>
            <a:r>
              <a:rPr lang="en-GB" dirty="0" smtClean="0"/>
              <a:t>ervices that support building your</a:t>
            </a:r>
          </a:p>
          <a:p>
            <a:pPr marL="0" indent="0" algn="ctr">
              <a:buNone/>
              <a:defRPr/>
            </a:pPr>
            <a:r>
              <a:rPr lang="en-GB" dirty="0" smtClean="0"/>
              <a:t>Virtual Research Community</a:t>
            </a:r>
          </a:p>
          <a:p>
            <a:pPr marL="0" indent="0">
              <a:buNone/>
              <a:defRPr/>
            </a:pPr>
            <a:endParaRPr lang="en-GB" dirty="0" smtClean="0"/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574182-208E-4EA9-923D-0E732D49C8FD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029050-2F2C-4DBD-8B7A-F075C69E544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0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</a:t>
            </a:r>
            <a:r>
              <a:rPr lang="en-GB" dirty="0"/>
              <a:t>E</a:t>
            </a:r>
            <a:r>
              <a:rPr lang="en-GB" dirty="0" smtClean="0"/>
              <a:t>volving Relationship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A32C85-1269-4987-9ACB-49CDEBBF7D0C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33641"/>
            <a:ext cx="8143056" cy="520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707904" y="586798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Defined by </a:t>
            </a:r>
            <a:r>
              <a:rPr lang="en-GB" b="1" dirty="0" err="1" smtClean="0"/>
              <a:t>MoU</a:t>
            </a:r>
            <a:endParaRPr lang="en-GB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576016" y="3915921"/>
            <a:ext cx="1152128" cy="1323439"/>
          </a:xfrm>
          <a:prstGeom prst="rect">
            <a:avLst/>
          </a:prstGeom>
          <a:solidFill>
            <a:srgbClr val="0070C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User Community </a:t>
            </a:r>
            <a:r>
              <a:rPr lang="en-GB" sz="1600" b="1" dirty="0" smtClean="0">
                <a:solidFill>
                  <a:schemeClr val="bg1"/>
                </a:solidFill>
              </a:rPr>
              <a:t>Support </a:t>
            </a:r>
            <a:r>
              <a:rPr lang="en-GB" sz="1600" b="1" dirty="0" smtClean="0">
                <a:solidFill>
                  <a:schemeClr val="bg1"/>
                </a:solidFill>
              </a:rPr>
              <a:t>Team</a:t>
            </a:r>
          </a:p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(EGI.eu)</a:t>
            </a:r>
          </a:p>
        </p:txBody>
      </p:sp>
      <p:cxnSp>
        <p:nvCxnSpPr>
          <p:cNvPr id="15" name="Curved Connector 14"/>
          <p:cNvCxnSpPr/>
          <p:nvPr/>
        </p:nvCxnSpPr>
        <p:spPr>
          <a:xfrm>
            <a:off x="3635896" y="5733256"/>
            <a:ext cx="2088232" cy="12700"/>
          </a:xfrm>
          <a:prstGeom prst="curvedConnector3">
            <a:avLst>
              <a:gd name="adj1" fmla="val 50000"/>
            </a:avLst>
          </a:prstGeom>
          <a:ln w="76200">
            <a:solidFill>
              <a:schemeClr val="accent6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82808" y="3171448"/>
            <a:ext cx="1368152" cy="936104"/>
          </a:xfrm>
          <a:prstGeom prst="rect">
            <a:avLst/>
          </a:prstGeom>
          <a:solidFill>
            <a:srgbClr val="0070C0"/>
          </a:solidFill>
        </p:spPr>
        <p:txBody>
          <a:bodyPr wrap="square" lIns="0" rIns="0" rtlCol="0" anchor="ctr">
            <a:no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User Services Advisory Group</a:t>
            </a:r>
            <a:endParaRPr lang="en-GB" sz="16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25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 Interaction </a:t>
            </a:r>
            <a:r>
              <a:rPr lang="en-GB" dirty="0" smtClean="0"/>
              <a:t>with VRCs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4525963"/>
          </a:xfrm>
        </p:spPr>
        <p:txBody>
          <a:bodyPr/>
          <a:lstStyle/>
          <a:p>
            <a:r>
              <a:rPr lang="en-GB" dirty="0" smtClean="0"/>
              <a:t>VRCs link </a:t>
            </a:r>
            <a:r>
              <a:rPr lang="en-GB" dirty="0" smtClean="0"/>
              <a:t>EGI to a community structure</a:t>
            </a:r>
          </a:p>
          <a:p>
            <a:pPr lvl="1"/>
            <a:r>
              <a:rPr lang="en-GB" dirty="0" smtClean="0"/>
              <a:t>Defined </a:t>
            </a:r>
            <a:r>
              <a:rPr lang="en-GB" dirty="0" smtClean="0"/>
              <a:t>by </a:t>
            </a:r>
            <a:r>
              <a:rPr lang="en-GB" dirty="0" err="1" smtClean="0"/>
              <a:t>MoU</a:t>
            </a:r>
            <a:r>
              <a:rPr lang="en-GB" dirty="0" smtClean="0"/>
              <a:t>, conference, organisation, </a:t>
            </a:r>
            <a:r>
              <a:rPr lang="en-GB" dirty="0" smtClean="0"/>
              <a:t>…</a:t>
            </a:r>
          </a:p>
          <a:p>
            <a:r>
              <a:rPr lang="en-GB" dirty="0" smtClean="0"/>
              <a:t>A focus for collecting requirements for:</a:t>
            </a:r>
            <a:endParaRPr lang="en-GB" dirty="0" smtClean="0"/>
          </a:p>
          <a:p>
            <a:pPr lvl="1">
              <a:defRPr/>
            </a:pPr>
            <a:r>
              <a:rPr lang="en-GB" dirty="0"/>
              <a:t>Human and Technical services (e.g. Training)</a:t>
            </a:r>
          </a:p>
          <a:p>
            <a:pPr lvl="1">
              <a:defRPr/>
            </a:pPr>
            <a:r>
              <a:rPr lang="en-GB" dirty="0"/>
              <a:t>Discipline specific support (e.g. Bio Apps)</a:t>
            </a:r>
          </a:p>
          <a:p>
            <a:pPr lvl="1">
              <a:defRPr/>
            </a:pPr>
            <a:r>
              <a:rPr lang="en-GB" dirty="0"/>
              <a:t>Operation teams in the resource centres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It </a:t>
            </a:r>
            <a:r>
              <a:rPr lang="en-GB" dirty="0" smtClean="0"/>
              <a:t>is the human collaborative side of the </a:t>
            </a:r>
            <a:r>
              <a:rPr lang="en-GB" dirty="0" smtClean="0"/>
              <a:t>grid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8CE11C-D79A-4942-85F8-B541FD1E0030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55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Virtuous User Cycle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01325"/>
              </p:ext>
            </p:extLst>
          </p:nvPr>
        </p:nvGraphicFramePr>
        <p:xfrm>
          <a:off x="611188" y="1124744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3DF190-2789-4F11-9A31-16A39753EED8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3888" y="1772816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Integrated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Human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Technical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948264" y="1700808"/>
            <a:ext cx="20162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Feedback through VRCs in the User Community Board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91880" y="5157192"/>
            <a:ext cx="22322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 Services Advisory Group to drive detailed design</a:t>
            </a:r>
          </a:p>
        </p:txBody>
      </p:sp>
    </p:spTree>
    <p:extLst>
      <p:ext uri="{BB962C8B-B14F-4D97-AF65-F5344CB8AC3E}">
        <p14:creationId xmlns:p14="http://schemas.microsoft.com/office/powerpoint/2010/main" val="316493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Current Technical Services</a:t>
            </a:r>
            <a:endParaRPr lang="en-GB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425308" cy="4525963"/>
          </a:xfrm>
        </p:spPr>
        <p:txBody>
          <a:bodyPr/>
          <a:lstStyle/>
          <a:p>
            <a:r>
              <a:rPr lang="en-GB" dirty="0" smtClean="0"/>
              <a:t>Training Events Calendar</a:t>
            </a:r>
          </a:p>
          <a:p>
            <a:r>
              <a:rPr lang="en-GB" dirty="0" smtClean="0"/>
              <a:t>Training Material Repository</a:t>
            </a:r>
          </a:p>
          <a:p>
            <a:r>
              <a:rPr lang="en-GB" dirty="0" smtClean="0"/>
              <a:t>Applications Database</a:t>
            </a:r>
          </a:p>
          <a:p>
            <a:r>
              <a:rPr lang="en-GB" dirty="0" smtClean="0"/>
              <a:t>Services for your community</a:t>
            </a:r>
          </a:p>
          <a:p>
            <a:pPr lvl="1"/>
            <a:r>
              <a:rPr lang="en-GB" dirty="0" smtClean="0"/>
              <a:t>Membership: </a:t>
            </a:r>
            <a:r>
              <a:rPr lang="en-GB" dirty="0" smtClean="0"/>
              <a:t>VOMS</a:t>
            </a:r>
            <a:r>
              <a:rPr lang="en-GB" dirty="0" smtClean="0"/>
              <a:t>, </a:t>
            </a:r>
            <a:r>
              <a:rPr lang="en-GB" dirty="0" smtClean="0"/>
              <a:t>VO registration database</a:t>
            </a:r>
          </a:p>
          <a:p>
            <a:pPr lvl="1"/>
            <a:r>
              <a:rPr lang="en-GB" dirty="0" smtClean="0"/>
              <a:t>Access: Basic portals</a:t>
            </a:r>
          </a:p>
          <a:p>
            <a:pPr lvl="1"/>
            <a:r>
              <a:rPr lang="en-GB" dirty="0" smtClean="0"/>
              <a:t>Status: </a:t>
            </a:r>
            <a:r>
              <a:rPr lang="en-GB" dirty="0" smtClean="0"/>
              <a:t>Dashboards</a:t>
            </a:r>
            <a:endParaRPr lang="en-GB" dirty="0" smtClean="0"/>
          </a:p>
        </p:txBody>
      </p:sp>
      <p:sp>
        <p:nvSpPr>
          <p:cNvPr id="122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BD04-6019-4235-8DB4-473CDFFCB1AD}" type="datetime1">
              <a:rPr lang="en-GB" smtClean="0"/>
              <a:t>12/10/2010</a:t>
            </a:fld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2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/>
          <p:cNvSpPr>
            <a:spLocks noGrp="1"/>
          </p:cNvSpPr>
          <p:nvPr>
            <p:ph type="title"/>
          </p:nvPr>
        </p:nvSpPr>
        <p:spPr>
          <a:xfrm>
            <a:off x="2124074" y="115888"/>
            <a:ext cx="7019925" cy="865187"/>
          </a:xfrm>
        </p:spPr>
        <p:txBody>
          <a:bodyPr/>
          <a:lstStyle/>
          <a:p>
            <a:pPr eaLnBrk="1" hangingPunct="1"/>
            <a:r>
              <a:rPr lang="en-GB" dirty="0" smtClean="0"/>
              <a:t>Current Huma</a:t>
            </a:r>
            <a:r>
              <a:rPr lang="en-GB" dirty="0" smtClean="0"/>
              <a:t>n Services</a:t>
            </a:r>
            <a:endParaRPr lang="en-GB" dirty="0" smtClean="0"/>
          </a:p>
        </p:txBody>
      </p:sp>
      <p:sp>
        <p:nvSpPr>
          <p:cNvPr id="21507" name="Content Placeholder 4"/>
          <p:cNvSpPr>
            <a:spLocks noGrp="1"/>
          </p:cNvSpPr>
          <p:nvPr>
            <p:ph idx="1"/>
          </p:nvPr>
        </p:nvSpPr>
        <p:spPr>
          <a:xfrm>
            <a:off x="611188" y="1196975"/>
            <a:ext cx="8075612" cy="4525963"/>
          </a:xfrm>
        </p:spPr>
        <p:txBody>
          <a:bodyPr/>
          <a:lstStyle/>
          <a:p>
            <a:r>
              <a:rPr lang="en-GB" dirty="0"/>
              <a:t>Building a </a:t>
            </a:r>
            <a:r>
              <a:rPr lang="en-GB" dirty="0" smtClean="0"/>
              <a:t>community for all users</a:t>
            </a:r>
            <a:endParaRPr lang="en-GB" dirty="0"/>
          </a:p>
          <a:p>
            <a:pPr lvl="1"/>
            <a:r>
              <a:rPr lang="en-GB" dirty="0"/>
              <a:t>Two Annual meetings: Users &amp; Technology</a:t>
            </a:r>
          </a:p>
          <a:p>
            <a:r>
              <a:rPr lang="en-GB" dirty="0" smtClean="0"/>
              <a:t>For Heavy </a:t>
            </a:r>
            <a:r>
              <a:rPr lang="en-GB" dirty="0"/>
              <a:t>User Communities</a:t>
            </a:r>
          </a:p>
          <a:p>
            <a:pPr lvl="1"/>
            <a:r>
              <a:rPr lang="en-GB" dirty="0" smtClean="0"/>
              <a:t>Expand community </a:t>
            </a:r>
            <a:r>
              <a:rPr lang="en-GB" dirty="0"/>
              <a:t>specific </a:t>
            </a:r>
            <a:r>
              <a:rPr lang="en-GB" dirty="0" smtClean="0"/>
              <a:t>services</a:t>
            </a:r>
            <a:endParaRPr lang="en-GB" dirty="0"/>
          </a:p>
          <a:p>
            <a:r>
              <a:rPr lang="en-GB" dirty="0" smtClean="0"/>
              <a:t>Evolving the technology</a:t>
            </a:r>
            <a:endParaRPr lang="en-GB" dirty="0"/>
          </a:p>
          <a:p>
            <a:pPr lvl="1"/>
            <a:r>
              <a:rPr lang="en-GB" dirty="0"/>
              <a:t>Definition and verification of requirements</a:t>
            </a:r>
          </a:p>
          <a:p>
            <a:pPr lvl="1"/>
            <a:r>
              <a:rPr lang="en-GB" dirty="0" smtClean="0"/>
              <a:t>Liaison </a:t>
            </a:r>
            <a:r>
              <a:rPr lang="en-GB" dirty="0"/>
              <a:t>with software providers</a:t>
            </a:r>
          </a:p>
          <a:p>
            <a:pPr eaLnBrk="1" hangingPunct="1"/>
            <a:r>
              <a:rPr lang="en-GB" dirty="0" smtClean="0"/>
              <a:t>Communication</a:t>
            </a:r>
            <a:endParaRPr lang="en-GB" dirty="0" smtClean="0"/>
          </a:p>
          <a:p>
            <a:pPr lvl="1" eaLnBrk="1" hangingPunct="1"/>
            <a:r>
              <a:rPr lang="en-GB" dirty="0" smtClean="0"/>
              <a:t>With NGIs, VRCs, SSCs and other </a:t>
            </a:r>
            <a:r>
              <a:rPr lang="en-GB" dirty="0" smtClean="0"/>
              <a:t>projects</a:t>
            </a:r>
            <a:endParaRPr lang="en-GB" dirty="0" smtClean="0"/>
          </a:p>
        </p:txBody>
      </p:sp>
      <p:sp>
        <p:nvSpPr>
          <p:cNvPr id="2150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2A4C0B-1277-468F-9B0B-8F962EC5A9C2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150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BB4671-C81C-43D5-B940-3D74FE4EEEDB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40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EGI?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8" y="1412776"/>
            <a:ext cx="9252520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European:</a:t>
            </a:r>
          </a:p>
          <a:p>
            <a:pPr lvl="1"/>
            <a:r>
              <a:rPr lang="en-GB" dirty="0" smtClean="0"/>
              <a:t>Focus on meeting the needs of European Researchers</a:t>
            </a:r>
          </a:p>
          <a:p>
            <a:pPr lvl="1"/>
            <a:r>
              <a:rPr lang="en-GB" dirty="0" smtClean="0"/>
              <a:t>Their key need is to collaborate internationally</a:t>
            </a:r>
          </a:p>
          <a:p>
            <a:r>
              <a:rPr lang="en-GB" dirty="0" smtClean="0"/>
              <a:t>Grid:</a:t>
            </a:r>
          </a:p>
          <a:p>
            <a:pPr lvl="1"/>
            <a:r>
              <a:rPr lang="en-GB" dirty="0" smtClean="0"/>
              <a:t>Federation of shared </a:t>
            </a:r>
            <a:r>
              <a:rPr lang="en-GB" dirty="0" smtClean="0"/>
              <a:t>resources, not a single technology</a:t>
            </a:r>
            <a:endParaRPr lang="en-GB" dirty="0" smtClean="0"/>
          </a:p>
          <a:p>
            <a:pPr lvl="1"/>
            <a:r>
              <a:rPr lang="en-GB" dirty="0" smtClean="0"/>
              <a:t>Supports a </a:t>
            </a:r>
            <a:r>
              <a:rPr lang="en-GB" dirty="0" smtClean="0"/>
              <a:t>collaborative social network</a:t>
            </a:r>
          </a:p>
          <a:p>
            <a:r>
              <a:rPr lang="en-GB" dirty="0" smtClean="0"/>
              <a:t>Infrastructure:</a:t>
            </a:r>
          </a:p>
          <a:p>
            <a:pPr lvl="1"/>
            <a:r>
              <a:rPr lang="en-GB" dirty="0" smtClean="0"/>
              <a:t>Established physical </a:t>
            </a:r>
            <a:r>
              <a:rPr lang="en-GB" dirty="0"/>
              <a:t>and organisational </a:t>
            </a:r>
            <a:r>
              <a:rPr lang="en-GB" dirty="0" smtClean="0"/>
              <a:t>structures</a:t>
            </a:r>
          </a:p>
          <a:p>
            <a:pPr lvl="1"/>
            <a:r>
              <a:rPr lang="en-GB" dirty="0" smtClean="0"/>
              <a:t>Services </a:t>
            </a:r>
            <a:r>
              <a:rPr lang="en-GB" dirty="0"/>
              <a:t>and facilities </a:t>
            </a:r>
            <a:r>
              <a:rPr lang="en-GB" dirty="0" smtClean="0"/>
              <a:t>for </a:t>
            </a:r>
            <a:r>
              <a:rPr lang="en-GB" dirty="0"/>
              <a:t>an economy to function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4DE3B8-5271-4540-AFDF-8EE5E69DD01B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8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Why become a VRC?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412776"/>
            <a:ext cx="8425308" cy="4525963"/>
          </a:xfrm>
        </p:spPr>
        <p:txBody>
          <a:bodyPr/>
          <a:lstStyle/>
          <a:p>
            <a:r>
              <a:rPr lang="en-GB" dirty="0" smtClean="0"/>
              <a:t>User Community Board</a:t>
            </a:r>
          </a:p>
          <a:p>
            <a:pPr lvl="1"/>
            <a:r>
              <a:rPr lang="en-GB" dirty="0" smtClean="0"/>
              <a:t>Policy, procedures and technical management</a:t>
            </a:r>
          </a:p>
          <a:p>
            <a:r>
              <a:rPr lang="en-GB" dirty="0" smtClean="0"/>
              <a:t>User Services Advisory Group</a:t>
            </a:r>
          </a:p>
          <a:p>
            <a:pPr lvl="1"/>
            <a:r>
              <a:rPr lang="en-GB" dirty="0" smtClean="0"/>
              <a:t>Technical evolution of the provided services</a:t>
            </a:r>
          </a:p>
          <a:p>
            <a:r>
              <a:rPr lang="en-GB" dirty="0"/>
              <a:t>S</a:t>
            </a:r>
            <a:r>
              <a:rPr lang="en-GB" dirty="0" smtClean="0"/>
              <a:t>hare your experiences with others</a:t>
            </a:r>
          </a:p>
          <a:p>
            <a:r>
              <a:rPr lang="en-GB" dirty="0" smtClean="0"/>
              <a:t>Integrate your resources into production</a:t>
            </a:r>
          </a:p>
          <a:p>
            <a:r>
              <a:rPr lang="en-GB" dirty="0" smtClean="0"/>
              <a:t>Access a European support infrastructure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9CBB5-DA66-48A5-A30F-4F7DE1791DA4}" type="datetime1">
              <a:rPr lang="en-GB" smtClean="0"/>
              <a:t>12/10/2010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3C9E4-42E2-402A-B0B1-17451789FE1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2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I’ve told you what I want, how are you going to support my exact needs, now and in the future, instead of my competitors?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678AE9-F68A-47CA-803A-69004CFFB7E3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4098" name="Picture 2" descr="http://t1.gstatic.com/images?q=tbn:ANd9GcSUf0w-OLTiKyxba7qM2oBtcaLmSzqsF29h_DbiowXle29Y_hM&amp;t=1&amp;usg=__ejQ3GO-lH1w2n4wt7DfbCjXh2dw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2" y="3645024"/>
            <a:ext cx="6062334" cy="253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t3.gstatic.com/images?q=tbn:ANd9GcRn1W5oVa06vGdukHr6kh04mrFbq_SQJTig_C0eo8BmQXxsbjU&amp;t=1&amp;usg=__gZKTB9u08-x1DRNrKHePbPsHKiE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60056"/>
            <a:ext cx="2712769" cy="274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3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Be a Neutral Infrastructure</a:t>
            </a:r>
            <a:endParaRPr lang="en-GB" smtClean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12776"/>
            <a:ext cx="8676456" cy="4525963"/>
          </a:xfrm>
        </p:spPr>
        <p:txBody>
          <a:bodyPr/>
          <a:lstStyle/>
          <a:p>
            <a:r>
              <a:rPr lang="en-GB" dirty="0" smtClean="0"/>
              <a:t>Consider IP network providers</a:t>
            </a:r>
          </a:p>
          <a:p>
            <a:pPr lvl="1"/>
            <a:r>
              <a:rPr lang="en-GB" dirty="0" smtClean="0"/>
              <a:t>Supports traffic from different communities</a:t>
            </a:r>
          </a:p>
          <a:p>
            <a:pPr lvl="1"/>
            <a:r>
              <a:rPr lang="en-GB" dirty="0" smtClean="0"/>
              <a:t>Customised solutions within a generic framework</a:t>
            </a:r>
          </a:p>
          <a:p>
            <a:pPr lvl="1"/>
            <a:r>
              <a:rPr lang="en-GB" dirty="0" smtClean="0"/>
              <a:t>Standards drive integrated deployment</a:t>
            </a:r>
          </a:p>
          <a:p>
            <a:r>
              <a:rPr lang="en-GB" dirty="0" smtClean="0"/>
              <a:t>And for sustainable e-Infrastructures?</a:t>
            </a:r>
          </a:p>
          <a:p>
            <a:pPr lvl="1"/>
            <a:r>
              <a:rPr lang="en-GB" dirty="0" smtClean="0"/>
              <a:t>Any application, any domain, any technology</a:t>
            </a:r>
          </a:p>
          <a:p>
            <a:pPr lvl="1"/>
            <a:r>
              <a:rPr lang="en-GB" dirty="0" smtClean="0"/>
              <a:t>A platform for domain specific innovation &amp; use</a:t>
            </a:r>
          </a:p>
          <a:p>
            <a:pPr lvl="1"/>
            <a:r>
              <a:rPr lang="en-GB" dirty="0" smtClean="0"/>
              <a:t>Integration of any compliant resource</a:t>
            </a:r>
          </a:p>
          <a:p>
            <a:pPr lvl="1"/>
            <a:endParaRPr lang="en-GB" dirty="0" smtClean="0"/>
          </a:p>
        </p:txBody>
      </p:sp>
      <p:sp>
        <p:nvSpPr>
          <p:cNvPr id="348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1094101-93DF-4F1F-B828-63A29268ECCF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8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482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44F4DE-A8B4-4C0E-833D-F2EC7C304F51}" type="slidenum">
              <a:rPr lang="fi-FI" smtClean="0">
                <a:solidFill>
                  <a:schemeClr val="bg1"/>
                </a:solidFill>
              </a:rPr>
              <a:pPr/>
              <a:t>22</a:t>
            </a:fld>
            <a:endParaRPr 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70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450" y="5013325"/>
            <a:ext cx="6624638" cy="1295400"/>
          </a:xfrm>
          <a:prstGeom prst="rect">
            <a:avLst/>
          </a:prstGeom>
          <a:gradFill flip="none" rotWithShape="1">
            <a:gsLst>
              <a:gs pos="75000">
                <a:srgbClr val="CAC5AA">
                  <a:lumMod val="48000"/>
                </a:srgbClr>
              </a:gs>
              <a:gs pos="25000">
                <a:schemeClr val="bg2">
                  <a:lumMod val="50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/>
              <a:t>EGI</a:t>
            </a:r>
            <a:endParaRPr lang="en-GB" sz="4400" dirty="0"/>
          </a:p>
        </p:txBody>
      </p:sp>
      <p:sp>
        <p:nvSpPr>
          <p:cNvPr id="12" name="Rectangle 11"/>
          <p:cNvSpPr/>
          <p:nvPr/>
        </p:nvSpPr>
        <p:spPr>
          <a:xfrm>
            <a:off x="1557824" y="5013325"/>
            <a:ext cx="3360738" cy="1295400"/>
          </a:xfrm>
          <a:prstGeom prst="rect">
            <a:avLst/>
          </a:prstGeom>
          <a:gradFill flip="none" rotWithShape="1">
            <a:gsLst>
              <a:gs pos="75000">
                <a:srgbClr val="CAC5AA">
                  <a:lumMod val="48000"/>
                </a:srgbClr>
              </a:gs>
              <a:gs pos="25000">
                <a:schemeClr val="bg2">
                  <a:lumMod val="50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/>
              <a:t>EGEE</a:t>
            </a:r>
            <a:endParaRPr lang="en-GB" sz="4400" dirty="0"/>
          </a:p>
        </p:txBody>
      </p:sp>
      <p:sp>
        <p:nvSpPr>
          <p:cNvPr id="11" name="Rectangle 10"/>
          <p:cNvSpPr/>
          <p:nvPr/>
        </p:nvSpPr>
        <p:spPr>
          <a:xfrm>
            <a:off x="107950" y="1989138"/>
            <a:ext cx="8785225" cy="30241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/>
              <a:t>Networking</a:t>
            </a:r>
          </a:p>
          <a:p>
            <a:pPr algn="ctr">
              <a:defRPr/>
            </a:pPr>
            <a:endParaRPr lang="en-GB" sz="3600" dirty="0"/>
          </a:p>
          <a:p>
            <a:pPr algn="ctr">
              <a:defRPr/>
            </a:pPr>
            <a:endParaRPr lang="en-GB" sz="3600" dirty="0"/>
          </a:p>
        </p:txBody>
      </p:sp>
      <p:sp>
        <p:nvSpPr>
          <p:cNvPr id="1946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  <a:cs typeface="Arial" charset="0"/>
              </a:rPr>
              <a:t>European e-Infrastructure</a:t>
            </a:r>
          </a:p>
        </p:txBody>
      </p:sp>
      <p:sp>
        <p:nvSpPr>
          <p:cNvPr id="19469" name="Date Placeholder 1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8EED353-FDB2-4D17-80C0-CC8B0A9DF55C}" type="datetime1">
              <a:rPr lang="en-GB" smtClean="0">
                <a:solidFill>
                  <a:schemeClr val="bg1"/>
                </a:solidFill>
                <a:cs typeface="Arial" charset="0"/>
              </a:rPr>
              <a:t>12/10/2010</a:t>
            </a:fld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9470" name="Footer Placeholder 1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Cracow Grid Workshop 2010</a:t>
            </a:r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850" y="1319213"/>
            <a:ext cx="8280400" cy="12239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/>
              <a:t>Applications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850" y="3860800"/>
            <a:ext cx="8280400" cy="115252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/>
              <a:t>Resources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850" y="4772025"/>
            <a:ext cx="1223963" cy="914400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Desktops</a:t>
            </a:r>
          </a:p>
        </p:txBody>
      </p:sp>
      <p:sp>
        <p:nvSpPr>
          <p:cNvPr id="8" name="Rectangle 7"/>
          <p:cNvSpPr/>
          <p:nvPr/>
        </p:nvSpPr>
        <p:spPr>
          <a:xfrm>
            <a:off x="2651125" y="4772025"/>
            <a:ext cx="122555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HTC Grids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364088" y="5013325"/>
            <a:ext cx="3864794" cy="1295400"/>
          </a:xfrm>
          <a:prstGeom prst="rect">
            <a:avLst/>
          </a:prstGeom>
          <a:gradFill flip="none" rotWithShape="1">
            <a:gsLst>
              <a:gs pos="75000">
                <a:schemeClr val="accent2">
                  <a:lumMod val="40000"/>
                  <a:lumOff val="60000"/>
                </a:schemeClr>
              </a:gs>
              <a:gs pos="25000">
                <a:schemeClr val="accent2">
                  <a:lumMod val="60000"/>
                  <a:lumOff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 smtClean="0"/>
              <a:t>PRACE</a:t>
            </a:r>
            <a:endParaRPr lang="en-GB" sz="4400" dirty="0"/>
          </a:p>
        </p:txBody>
      </p:sp>
      <p:sp>
        <p:nvSpPr>
          <p:cNvPr id="10" name="Rectangle 9"/>
          <p:cNvSpPr/>
          <p:nvPr/>
        </p:nvSpPr>
        <p:spPr>
          <a:xfrm>
            <a:off x="7379970" y="4772025"/>
            <a:ext cx="1223963" cy="914400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err="1"/>
              <a:t>Petascale</a:t>
            </a:r>
            <a:endParaRPr lang="en-GB" dirty="0"/>
          </a:p>
          <a:p>
            <a:pPr algn="ctr">
              <a:defRPr/>
            </a:pPr>
            <a:r>
              <a:rPr lang="en-GB" dirty="0"/>
              <a:t>HPC</a:t>
            </a:r>
          </a:p>
        </p:txBody>
      </p:sp>
      <p:sp>
        <p:nvSpPr>
          <p:cNvPr id="9" name="Rectangle 8"/>
          <p:cNvSpPr/>
          <p:nvPr/>
        </p:nvSpPr>
        <p:spPr>
          <a:xfrm>
            <a:off x="4979988" y="4768850"/>
            <a:ext cx="122396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HPC Grids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3850" y="5373688"/>
            <a:ext cx="5880100" cy="3127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tx1"/>
                </a:solidFill>
              </a:rPr>
              <a:t>Virtualised Resources</a:t>
            </a:r>
          </a:p>
        </p:txBody>
      </p:sp>
    </p:spTree>
    <p:extLst>
      <p:ext uri="{BB962C8B-B14F-4D97-AF65-F5344CB8AC3E}">
        <p14:creationId xmlns:p14="http://schemas.microsoft.com/office/powerpoint/2010/main" val="96685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6" grpId="0" animBg="1"/>
      <p:bldP spid="7" grpId="0" animBg="1"/>
      <p:bldP spid="16" grpId="0" animBg="1"/>
      <p:bldP spid="10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DCI Projects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76DC-BB9A-4F4B-8E99-AF7B2A2E4060}" type="datetime1">
              <a:rPr lang="en-GB" smtClean="0"/>
              <a:t>12/10/2010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Cracow Grid Workshop 2010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24</a:t>
            </a:fld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24506"/>
              </p:ext>
            </p:extLst>
          </p:nvPr>
        </p:nvGraphicFramePr>
        <p:xfrm>
          <a:off x="323528" y="1196752"/>
          <a:ext cx="8496943" cy="4824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4"/>
                <a:gridCol w="1138750"/>
                <a:gridCol w="1295362"/>
                <a:gridCol w="1364157"/>
                <a:gridCol w="1218751"/>
                <a:gridCol w="1325068"/>
                <a:gridCol w="1218751"/>
              </a:tblGrid>
              <a:tr h="5749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Project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EDGI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EGI-InSPIRE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EMI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IGE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StratusLab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VENUS-C</a:t>
                      </a:r>
                      <a:endParaRPr lang="en-GB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5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Start Date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01/06/2010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01/05/2010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01/05/2010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01/10/2010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01/06/2010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01/06/2010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9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Duration (months)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48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36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</a:t>
                      </a:r>
                      <a:endParaRPr lang="en-GB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39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Budget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2,436,000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72,000,000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23,000,000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3,693,000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3,137,221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8,803,046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907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Funding from the EC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2,150,000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25,000,000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12,000,000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2,350,000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2,300,000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4,500,000 </a:t>
                      </a:r>
                      <a:r>
                        <a:rPr lang="en-US" sz="1600" dirty="0">
                          <a:effectLst/>
                        </a:rPr>
                        <a:t>€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2583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Total </a:t>
                      </a:r>
                      <a:r>
                        <a:rPr lang="en-US" sz="1600" dirty="0" smtClean="0">
                          <a:effectLst/>
                        </a:rPr>
                        <a:t>effort </a:t>
                      </a:r>
                      <a:r>
                        <a:rPr lang="en-US" sz="1600" dirty="0">
                          <a:effectLst/>
                        </a:rPr>
                        <a:t>in </a:t>
                      </a:r>
                      <a:r>
                        <a:rPr lang="en-US" sz="1600" dirty="0" smtClean="0">
                          <a:effectLst/>
                        </a:rPr>
                        <a:t>person-month</a:t>
                      </a:r>
                      <a:endParaRPr lang="en-GB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281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9241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1115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277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340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639</a:t>
                      </a:r>
                      <a:endParaRPr lang="en-GB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6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020272" y="1628800"/>
            <a:ext cx="1656184" cy="4104456"/>
            <a:chOff x="7020272" y="2276872"/>
            <a:chExt cx="1656184" cy="4104456"/>
          </a:xfrm>
        </p:grpSpPr>
        <p:sp>
          <p:nvSpPr>
            <p:cNvPr id="15" name="Flowchart: Collate 14"/>
            <p:cNvSpPr/>
            <p:nvPr/>
          </p:nvSpPr>
          <p:spPr>
            <a:xfrm>
              <a:off x="7020272" y="2276872"/>
              <a:ext cx="1656184" cy="4104456"/>
            </a:xfrm>
            <a:prstGeom prst="flowChartCollat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b="1" dirty="0" smtClean="0">
                  <a:solidFill>
                    <a:srgbClr val="FF0000"/>
                  </a:solidFill>
                </a:rPr>
                <a:t>Venus-C</a:t>
              </a: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 smtClean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7236296" y="2348880"/>
              <a:ext cx="553452" cy="3967699"/>
            </a:xfrm>
            <a:custGeom>
              <a:avLst/>
              <a:gdLst>
                <a:gd name="connsiteX0" fmla="*/ 589548 w 655673"/>
                <a:gd name="connsiteY0" fmla="*/ 0 h 4707941"/>
                <a:gd name="connsiteX1" fmla="*/ 601579 w 655673"/>
                <a:gd name="connsiteY1" fmla="*/ 4379495 h 4707941"/>
                <a:gd name="connsiteX2" fmla="*/ 0 w 655673"/>
                <a:gd name="connsiteY2" fmla="*/ 4391526 h 4707941"/>
                <a:gd name="connsiteX3" fmla="*/ 0 w 655673"/>
                <a:gd name="connsiteY3" fmla="*/ 4391526 h 4707941"/>
                <a:gd name="connsiteX0" fmla="*/ 589548 w 655673"/>
                <a:gd name="connsiteY0" fmla="*/ 0 h 4707941"/>
                <a:gd name="connsiteX1" fmla="*/ 601579 w 655673"/>
                <a:gd name="connsiteY1" fmla="*/ 4379495 h 4707941"/>
                <a:gd name="connsiteX2" fmla="*/ 0 w 655673"/>
                <a:gd name="connsiteY2" fmla="*/ 4391526 h 4707941"/>
                <a:gd name="connsiteX0" fmla="*/ 0 w 66125"/>
                <a:gd name="connsiteY0" fmla="*/ 0 h 4379495"/>
                <a:gd name="connsiteX1" fmla="*/ 12031 w 66125"/>
                <a:gd name="connsiteY1" fmla="*/ 4379495 h 4379495"/>
                <a:gd name="connsiteX0" fmla="*/ 0 w 69863"/>
                <a:gd name="connsiteY0" fmla="*/ 0 h 4379495"/>
                <a:gd name="connsiteX1" fmla="*/ 48126 w 69863"/>
                <a:gd name="connsiteY1" fmla="*/ 2261937 h 4379495"/>
                <a:gd name="connsiteX2" fmla="*/ 12031 w 69863"/>
                <a:gd name="connsiteY2" fmla="*/ 4379495 h 4379495"/>
                <a:gd name="connsiteX0" fmla="*/ 0 w 830229"/>
                <a:gd name="connsiteY0" fmla="*/ 0 h 4379495"/>
                <a:gd name="connsiteX1" fmla="*/ 830179 w 830229"/>
                <a:gd name="connsiteY1" fmla="*/ 2273969 h 4379495"/>
                <a:gd name="connsiteX2" fmla="*/ 12031 w 83022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625642"/>
                <a:gd name="connsiteY0" fmla="*/ 0 h 4379495"/>
                <a:gd name="connsiteX1" fmla="*/ 625642 w 625642"/>
                <a:gd name="connsiteY1" fmla="*/ 2286001 h 4379495"/>
                <a:gd name="connsiteX2" fmla="*/ 12031 w 625642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09862"/>
                <a:gd name="connsiteY0" fmla="*/ 0 h 4379495"/>
                <a:gd name="connsiteX1" fmla="*/ 709862 w 709862"/>
                <a:gd name="connsiteY1" fmla="*/ 2286001 h 4379495"/>
                <a:gd name="connsiteX2" fmla="*/ 12031 w 709862"/>
                <a:gd name="connsiteY2" fmla="*/ 4379495 h 4379495"/>
                <a:gd name="connsiteX0" fmla="*/ 96253 w 697831"/>
                <a:gd name="connsiteY0" fmla="*/ 0 h 4343400"/>
                <a:gd name="connsiteX1" fmla="*/ 697831 w 697831"/>
                <a:gd name="connsiteY1" fmla="*/ 2249906 h 4343400"/>
                <a:gd name="connsiteX2" fmla="*/ 0 w 697831"/>
                <a:gd name="connsiteY2" fmla="*/ 4343400 h 4343400"/>
                <a:gd name="connsiteX0" fmla="*/ 0 w 601578"/>
                <a:gd name="connsiteY0" fmla="*/ 0 h 4307305"/>
                <a:gd name="connsiteX1" fmla="*/ 601578 w 601578"/>
                <a:gd name="connsiteY1" fmla="*/ 2249906 h 4307305"/>
                <a:gd name="connsiteX2" fmla="*/ 72189 w 601578"/>
                <a:gd name="connsiteY2" fmla="*/ 4307305 h 4307305"/>
                <a:gd name="connsiteX0" fmla="*/ 0 w 553452"/>
                <a:gd name="connsiteY0" fmla="*/ 0 h 4307305"/>
                <a:gd name="connsiteX1" fmla="*/ 553452 w 553452"/>
                <a:gd name="connsiteY1" fmla="*/ 2249906 h 4307305"/>
                <a:gd name="connsiteX2" fmla="*/ 24063 w 553452"/>
                <a:gd name="connsiteY2" fmla="*/ 4307305 h 430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3452" h="4307305">
                  <a:moveTo>
                    <a:pt x="0" y="0"/>
                  </a:moveTo>
                  <a:cubicBezTo>
                    <a:pt x="276726" y="757990"/>
                    <a:pt x="312821" y="890338"/>
                    <a:pt x="553452" y="2249906"/>
                  </a:cubicBezTo>
                  <a:cubicBezTo>
                    <a:pt x="247648" y="3448051"/>
                    <a:pt x="302794" y="3491163"/>
                    <a:pt x="24063" y="4307305"/>
                  </a:cubicBezTo>
                </a:path>
              </a:pathLst>
            </a:custGeom>
            <a:ln w="254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18"/>
            <p:cNvSpPr/>
            <p:nvPr/>
          </p:nvSpPr>
          <p:spPr>
            <a:xfrm flipH="1">
              <a:off x="7906980" y="2348880"/>
              <a:ext cx="553452" cy="3947265"/>
            </a:xfrm>
            <a:custGeom>
              <a:avLst/>
              <a:gdLst>
                <a:gd name="connsiteX0" fmla="*/ 589548 w 655673"/>
                <a:gd name="connsiteY0" fmla="*/ 0 h 4707941"/>
                <a:gd name="connsiteX1" fmla="*/ 601579 w 655673"/>
                <a:gd name="connsiteY1" fmla="*/ 4379495 h 4707941"/>
                <a:gd name="connsiteX2" fmla="*/ 0 w 655673"/>
                <a:gd name="connsiteY2" fmla="*/ 4391526 h 4707941"/>
                <a:gd name="connsiteX3" fmla="*/ 0 w 655673"/>
                <a:gd name="connsiteY3" fmla="*/ 4391526 h 4707941"/>
                <a:gd name="connsiteX0" fmla="*/ 589548 w 655673"/>
                <a:gd name="connsiteY0" fmla="*/ 0 h 4707941"/>
                <a:gd name="connsiteX1" fmla="*/ 601579 w 655673"/>
                <a:gd name="connsiteY1" fmla="*/ 4379495 h 4707941"/>
                <a:gd name="connsiteX2" fmla="*/ 0 w 655673"/>
                <a:gd name="connsiteY2" fmla="*/ 4391526 h 4707941"/>
                <a:gd name="connsiteX0" fmla="*/ 0 w 66125"/>
                <a:gd name="connsiteY0" fmla="*/ 0 h 4379495"/>
                <a:gd name="connsiteX1" fmla="*/ 12031 w 66125"/>
                <a:gd name="connsiteY1" fmla="*/ 4379495 h 4379495"/>
                <a:gd name="connsiteX0" fmla="*/ 0 w 69863"/>
                <a:gd name="connsiteY0" fmla="*/ 0 h 4379495"/>
                <a:gd name="connsiteX1" fmla="*/ 48126 w 69863"/>
                <a:gd name="connsiteY1" fmla="*/ 2261937 h 4379495"/>
                <a:gd name="connsiteX2" fmla="*/ 12031 w 69863"/>
                <a:gd name="connsiteY2" fmla="*/ 4379495 h 4379495"/>
                <a:gd name="connsiteX0" fmla="*/ 0 w 830229"/>
                <a:gd name="connsiteY0" fmla="*/ 0 h 4379495"/>
                <a:gd name="connsiteX1" fmla="*/ 830179 w 830229"/>
                <a:gd name="connsiteY1" fmla="*/ 2273969 h 4379495"/>
                <a:gd name="connsiteX2" fmla="*/ 12031 w 83022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830179"/>
                <a:gd name="connsiteY0" fmla="*/ 0 h 4379495"/>
                <a:gd name="connsiteX1" fmla="*/ 830179 w 830179"/>
                <a:gd name="connsiteY1" fmla="*/ 2273969 h 4379495"/>
                <a:gd name="connsiteX2" fmla="*/ 12031 w 830179"/>
                <a:gd name="connsiteY2" fmla="*/ 4379495 h 4379495"/>
                <a:gd name="connsiteX0" fmla="*/ 0 w 625642"/>
                <a:gd name="connsiteY0" fmla="*/ 0 h 4379495"/>
                <a:gd name="connsiteX1" fmla="*/ 625642 w 625642"/>
                <a:gd name="connsiteY1" fmla="*/ 2286001 h 4379495"/>
                <a:gd name="connsiteX2" fmla="*/ 12031 w 625642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94084"/>
                <a:gd name="connsiteY0" fmla="*/ 0 h 4379495"/>
                <a:gd name="connsiteX1" fmla="*/ 794084 w 794084"/>
                <a:gd name="connsiteY1" fmla="*/ 2286001 h 4379495"/>
                <a:gd name="connsiteX2" fmla="*/ 12031 w 794084"/>
                <a:gd name="connsiteY2" fmla="*/ 4379495 h 4379495"/>
                <a:gd name="connsiteX0" fmla="*/ 0 w 709862"/>
                <a:gd name="connsiteY0" fmla="*/ 0 h 4379495"/>
                <a:gd name="connsiteX1" fmla="*/ 709862 w 709862"/>
                <a:gd name="connsiteY1" fmla="*/ 2286001 h 4379495"/>
                <a:gd name="connsiteX2" fmla="*/ 12031 w 709862"/>
                <a:gd name="connsiteY2" fmla="*/ 4379495 h 4379495"/>
                <a:gd name="connsiteX0" fmla="*/ 96253 w 697831"/>
                <a:gd name="connsiteY0" fmla="*/ 0 h 4343400"/>
                <a:gd name="connsiteX1" fmla="*/ 697831 w 697831"/>
                <a:gd name="connsiteY1" fmla="*/ 2249906 h 4343400"/>
                <a:gd name="connsiteX2" fmla="*/ 0 w 697831"/>
                <a:gd name="connsiteY2" fmla="*/ 4343400 h 4343400"/>
                <a:gd name="connsiteX0" fmla="*/ 0 w 601578"/>
                <a:gd name="connsiteY0" fmla="*/ 0 h 4307305"/>
                <a:gd name="connsiteX1" fmla="*/ 601578 w 601578"/>
                <a:gd name="connsiteY1" fmla="*/ 2249906 h 4307305"/>
                <a:gd name="connsiteX2" fmla="*/ 72189 w 601578"/>
                <a:gd name="connsiteY2" fmla="*/ 4307305 h 4307305"/>
                <a:gd name="connsiteX0" fmla="*/ 0 w 553452"/>
                <a:gd name="connsiteY0" fmla="*/ 0 h 4307305"/>
                <a:gd name="connsiteX1" fmla="*/ 553452 w 553452"/>
                <a:gd name="connsiteY1" fmla="*/ 2249906 h 4307305"/>
                <a:gd name="connsiteX2" fmla="*/ 24063 w 553452"/>
                <a:gd name="connsiteY2" fmla="*/ 4307305 h 430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3452" h="4307305">
                  <a:moveTo>
                    <a:pt x="0" y="0"/>
                  </a:moveTo>
                  <a:cubicBezTo>
                    <a:pt x="276726" y="757990"/>
                    <a:pt x="312821" y="890338"/>
                    <a:pt x="553452" y="2249906"/>
                  </a:cubicBezTo>
                  <a:cubicBezTo>
                    <a:pt x="247648" y="3448051"/>
                    <a:pt x="302794" y="3491163"/>
                    <a:pt x="24063" y="4307305"/>
                  </a:cubicBezTo>
                </a:path>
              </a:pathLst>
            </a:custGeom>
            <a:ln w="2540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51519" y="1158999"/>
            <a:ext cx="3384377" cy="5078313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EGI-InSPIRE</a:t>
            </a:r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Operational</a:t>
            </a:r>
          </a:p>
          <a:p>
            <a:pPr algn="ctr"/>
            <a:r>
              <a:rPr lang="en-GB" dirty="0" smtClean="0"/>
              <a:t>Infrastructure</a:t>
            </a:r>
          </a:p>
        </p:txBody>
      </p:sp>
      <p:sp>
        <p:nvSpPr>
          <p:cNvPr id="8" name="Oval 7"/>
          <p:cNvSpPr/>
          <p:nvPr/>
        </p:nvSpPr>
        <p:spPr>
          <a:xfrm>
            <a:off x="3419872" y="1799536"/>
            <a:ext cx="1174920" cy="3816424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EDGI</a:t>
            </a: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932040" y="1793950"/>
            <a:ext cx="1512168" cy="3899604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 err="1" smtClean="0">
                <a:solidFill>
                  <a:srgbClr val="FF0000"/>
                </a:solidFill>
              </a:rPr>
              <a:t>StratusLab</a:t>
            </a:r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DCI Taxonomy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29CCB-DCEB-4D91-A797-AE5ECE461308}" type="datetime1">
              <a:rPr lang="en-GB" smtClean="0"/>
              <a:t>12/10/2010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Cracow Grid Workshop 2010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25</a:t>
            </a:fld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2199928" y="2620948"/>
            <a:ext cx="859904" cy="2461339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EMI</a:t>
            </a: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96008" y="2620948"/>
            <a:ext cx="855712" cy="2461339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IGE</a:t>
            </a: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7046" y="4620622"/>
            <a:ext cx="8459450" cy="923330"/>
          </a:xfrm>
          <a:prstGeom prst="rect">
            <a:avLst/>
          </a:prstGeom>
          <a:solidFill>
            <a:srgbClr val="FFFF00">
              <a:alpha val="65000"/>
            </a:srgb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dirty="0" smtClean="0"/>
          </a:p>
          <a:p>
            <a:pPr algn="ctr"/>
            <a:r>
              <a:rPr lang="en-GB" dirty="0" smtClean="0"/>
              <a:t>Resources</a:t>
            </a:r>
          </a:p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77046" y="3311704"/>
            <a:ext cx="8459450" cy="923330"/>
          </a:xfrm>
          <a:prstGeom prst="rect">
            <a:avLst/>
          </a:prstGeom>
          <a:solidFill>
            <a:srgbClr val="FFFF00">
              <a:alpha val="65000"/>
            </a:srgb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dirty="0" smtClean="0"/>
          </a:p>
          <a:p>
            <a:pPr algn="ctr"/>
            <a:r>
              <a:rPr lang="en-GB" dirty="0" smtClean="0"/>
              <a:t>Technology</a:t>
            </a:r>
          </a:p>
          <a:p>
            <a:pPr algn="ctr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77046" y="1871544"/>
            <a:ext cx="8459450" cy="923330"/>
          </a:xfrm>
          <a:prstGeom prst="rect">
            <a:avLst/>
          </a:prstGeom>
          <a:solidFill>
            <a:srgbClr val="FFFF00">
              <a:alpha val="65000"/>
            </a:srgb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dirty="0" smtClean="0"/>
          </a:p>
          <a:p>
            <a:pPr algn="ctr"/>
            <a:r>
              <a:rPr lang="en-GB" dirty="0" smtClean="0"/>
              <a:t>Users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Can we learn from others?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 bwMode="auto">
          <a:xfrm>
            <a:off x="611188" y="1412776"/>
            <a:ext cx="83533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Grids have benefited from commoditisation</a:t>
            </a:r>
          </a:p>
          <a:p>
            <a:pPr lvl="1"/>
            <a:r>
              <a:rPr lang="en-GB" dirty="0" smtClean="0"/>
              <a:t>Hardware: HTC &amp; HPC affordable to all</a:t>
            </a:r>
          </a:p>
          <a:p>
            <a:pPr lvl="1"/>
            <a:r>
              <a:rPr lang="en-GB" dirty="0" smtClean="0"/>
              <a:t>Networking: GBs can be moved over WAN</a:t>
            </a:r>
          </a:p>
          <a:p>
            <a:pPr lvl="1"/>
            <a:r>
              <a:rPr lang="en-GB" dirty="0" smtClean="0"/>
              <a:t>Software: Open source software comes of age</a:t>
            </a:r>
          </a:p>
          <a:p>
            <a:r>
              <a:rPr lang="en-GB" dirty="0" smtClean="0"/>
              <a:t>Impacts of commodity virtualisation…</a:t>
            </a:r>
          </a:p>
          <a:p>
            <a:pPr lvl="1"/>
            <a:r>
              <a:rPr lang="en-GB" dirty="0" smtClean="0"/>
              <a:t>For transactional models </a:t>
            </a:r>
            <a:r>
              <a:rPr lang="en-GB" dirty="0" smtClean="0">
                <a:sym typeface="Wingdings" pitchFamily="2" charset="2"/>
              </a:rPr>
              <a:t>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The ‘Cloud’: A model based on compute not data</a:t>
            </a:r>
          </a:p>
          <a:p>
            <a:pPr lvl="1"/>
            <a:r>
              <a:rPr lang="en-GB" dirty="0" smtClean="0"/>
              <a:t>For large distributed data-oriented models </a:t>
            </a:r>
            <a:r>
              <a:rPr lang="en-GB" dirty="0" smtClean="0">
                <a:sym typeface="Wingdings" pitchFamily="2" charset="2"/>
              </a:rPr>
              <a:t> </a:t>
            </a:r>
            <a:endParaRPr lang="en-GB" dirty="0" smtClean="0"/>
          </a:p>
          <a:p>
            <a:pPr lvl="2"/>
            <a:r>
              <a:rPr lang="en-GB" dirty="0" smtClean="0"/>
              <a:t>The emergence of true ‘function shipping’?</a:t>
            </a:r>
          </a:p>
          <a:p>
            <a:pPr lvl="1"/>
            <a:endParaRPr lang="en-GB" dirty="0" smtClean="0"/>
          </a:p>
        </p:txBody>
      </p:sp>
      <p:sp>
        <p:nvSpPr>
          <p:cNvPr id="36867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8E31880-59E1-4DF6-B9B2-6F5DC117980C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3686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686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BDEC57E-E0E6-4193-967B-77434100E832}" type="slidenum">
              <a:rPr lang="fi-FI" smtClean="0">
                <a:solidFill>
                  <a:schemeClr val="bg1"/>
                </a:solidFill>
              </a:rPr>
              <a:pPr eaLnBrk="1" hangingPunct="1"/>
              <a:t>26</a:t>
            </a:fld>
            <a:endParaRPr 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83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Dealing with Virtualisation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412776"/>
            <a:ext cx="8281292" cy="4525963"/>
          </a:xfrm>
        </p:spPr>
        <p:txBody>
          <a:bodyPr/>
          <a:lstStyle/>
          <a:p>
            <a:r>
              <a:rPr lang="en-GB" dirty="0" smtClean="0"/>
              <a:t>Who makes your Virtual Machine Images?</a:t>
            </a:r>
          </a:p>
          <a:p>
            <a:r>
              <a:rPr lang="en-GB" dirty="0" smtClean="0"/>
              <a:t>Who checks that they will run anywhere?</a:t>
            </a:r>
          </a:p>
          <a:p>
            <a:r>
              <a:rPr lang="en-GB" dirty="0" smtClean="0"/>
              <a:t>Who checks that they are running?</a:t>
            </a:r>
          </a:p>
          <a:p>
            <a:r>
              <a:rPr lang="en-GB" dirty="0" smtClean="0"/>
              <a:t>Who checks that they are secure?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New </a:t>
            </a:r>
            <a:r>
              <a:rPr lang="en-GB" dirty="0"/>
              <a:t>technology requires new expertise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236F7-B53C-474E-9FB6-9C9B785E414C}" type="datetime1">
              <a:rPr lang="en-GB" smtClean="0"/>
              <a:t>12/10/2010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Cracow Grid Workshop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67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GI-Infra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14584"/>
            <a:ext cx="800297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79512" y="4033768"/>
            <a:ext cx="8812088" cy="22755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2400" dirty="0"/>
          </a:p>
        </p:txBody>
      </p:sp>
      <p:sp>
        <p:nvSpPr>
          <p:cNvPr id="18" name="Rectangle 17"/>
          <p:cNvSpPr/>
          <p:nvPr/>
        </p:nvSpPr>
        <p:spPr>
          <a:xfrm>
            <a:off x="3995936" y="1124744"/>
            <a:ext cx="4968552" cy="289048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9512" y="1124744"/>
            <a:ext cx="3816424" cy="289048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Virtualised Future?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B4285-C91D-4E6C-9E05-5CB4BC2FAE7A}" type="datetime1">
              <a:rPr lang="en-GB" smtClean="0"/>
              <a:t>12/10/2010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Cracow Grid Workshop 2010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9FF-E82E-4CC3-A7F0-D5523FB67B77}" type="slidenum">
              <a:rPr lang="en-GB" smtClean="0"/>
              <a:t>28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11560" y="1114584"/>
            <a:ext cx="311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 Specific Operations Staff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4005064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Infrastructure</a:t>
            </a:r>
          </a:p>
          <a:p>
            <a:pPr algn="ctr"/>
            <a:r>
              <a:rPr lang="en-GB" dirty="0" smtClean="0"/>
              <a:t>Providers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04088" y="4023608"/>
            <a:ext cx="8812088" cy="227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2400" dirty="0" smtClean="0"/>
              <a:t>Infrastructure Providers</a:t>
            </a:r>
          </a:p>
          <a:p>
            <a:pPr algn="ctr"/>
            <a:r>
              <a:rPr lang="en-GB" sz="2400" dirty="0" smtClean="0"/>
              <a:t>(Research &amp; </a:t>
            </a:r>
            <a:r>
              <a:rPr lang="en-GB" sz="2400" dirty="0" err="1" smtClean="0"/>
              <a:t>Commerical</a:t>
            </a:r>
            <a:r>
              <a:rPr lang="en-GB" sz="2400" dirty="0"/>
              <a:t> </a:t>
            </a:r>
            <a:r>
              <a:rPr lang="en-GB" sz="2400" dirty="0" smtClean="0"/>
              <a:t>– National, European &amp; Global)</a:t>
            </a: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3995936" y="1114584"/>
            <a:ext cx="4968552" cy="289048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End-Users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(National, European &amp; Global Collaborations)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14584"/>
            <a:ext cx="3816424" cy="289048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Experts</a:t>
            </a:r>
          </a:p>
          <a:p>
            <a:pPr algn="ctr"/>
            <a:r>
              <a:rPr lang="en-GB" sz="2400" dirty="0" smtClean="0"/>
              <a:t>(Communicating between users &amp; providers)</a:t>
            </a:r>
            <a:endParaRPr lang="en-GB" sz="2400" dirty="0"/>
          </a:p>
        </p:txBody>
      </p:sp>
      <p:sp>
        <p:nvSpPr>
          <p:cNvPr id="14" name="Up-Down Arrow 13"/>
          <p:cNvSpPr/>
          <p:nvPr/>
        </p:nvSpPr>
        <p:spPr>
          <a:xfrm>
            <a:off x="6140694" y="3501008"/>
            <a:ext cx="807570" cy="1015743"/>
          </a:xfrm>
          <a:prstGeom prst="upDownArrow">
            <a:avLst>
              <a:gd name="adj1" fmla="val 41286"/>
              <a:gd name="adj2" fmla="val 29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-Up Arrow 12"/>
          <p:cNvSpPr/>
          <p:nvPr/>
        </p:nvSpPr>
        <p:spPr>
          <a:xfrm rot="10800000">
            <a:off x="2051721" y="2780928"/>
            <a:ext cx="2520279" cy="2032230"/>
          </a:xfrm>
          <a:prstGeom prst="leftUpArrow">
            <a:avLst>
              <a:gd name="adj1" fmla="val 16808"/>
              <a:gd name="adj2" fmla="val 25000"/>
              <a:gd name="adj3" fmla="val 168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04088" y="1196752"/>
            <a:ext cx="8760400" cy="26002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Virtual Research Community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9512" y="1124744"/>
            <a:ext cx="8856984" cy="371240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End-User Technology Experts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(National, European &amp; Global Collaborations)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5" name="Up-Down Arrow 4"/>
          <p:cNvSpPr/>
          <p:nvPr/>
        </p:nvSpPr>
        <p:spPr>
          <a:xfrm>
            <a:off x="3851920" y="4085056"/>
            <a:ext cx="1399115" cy="1504184"/>
          </a:xfrm>
          <a:prstGeom prst="upDownArrow">
            <a:avLst>
              <a:gd name="adj1" fmla="val 41286"/>
              <a:gd name="adj2" fmla="val 29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85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" grpId="0" animBg="1"/>
      <p:bldP spid="14" grpId="0" animBg="1"/>
      <p:bldP spid="13" grpId="0" animBg="1"/>
      <p:bldP spid="16" grpId="0" animBg="1"/>
      <p:bldP spid="12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This sounds wonderful! How much is it going to cost me?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41FEB6-CBD7-4C37-A585-EF3B1CABD4E2}" type="datetime1">
              <a:rPr lang="en-GB" smtClean="0"/>
              <a:t>12/10/2010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5122" name="Picture 2" descr="http://t0.gstatic.com/images?q=tbn:ANd9GcSgnA4kq2T8hvHJO0RxElRr0yvhc7QxiSuJkKm4RfoeRkjGnmU&amp;t=1&amp;usg=__AtbvqlOJzFWpLm1fHDA8NaIEgYs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208073"/>
            <a:ext cx="3851920" cy="288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t0.gstatic.com/images?q=tbn:ANd9GcRRLirjF5qdbEumt64VMNQGXKTjktZQVqy2Pckus2xM054bI9M&amp;t=1&amp;usg=__TcXL78FMRj053cw7KVCKz9qW3HI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66032"/>
            <a:ext cx="3960440" cy="289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European Grid Infrastructure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11188" y="1268413"/>
            <a:ext cx="8075612" cy="4525962"/>
          </a:xfrm>
        </p:spPr>
        <p:txBody>
          <a:bodyPr/>
          <a:lstStyle/>
          <a:p>
            <a:pPr eaLnBrk="1" hangingPunct="1"/>
            <a:r>
              <a:rPr lang="en-GB" smtClean="0"/>
              <a:t>European Data Grid (EDG)</a:t>
            </a:r>
          </a:p>
          <a:p>
            <a:pPr lvl="1" eaLnBrk="1" hangingPunct="1"/>
            <a:r>
              <a:rPr lang="en-GB" smtClean="0"/>
              <a:t>Explore concepts in a testbed</a:t>
            </a:r>
          </a:p>
          <a:p>
            <a:pPr eaLnBrk="1" hangingPunct="1"/>
            <a:r>
              <a:rPr lang="en-GB" smtClean="0"/>
              <a:t>Enabling Grid for E-sciencE (EGEE)</a:t>
            </a:r>
          </a:p>
          <a:p>
            <a:pPr lvl="1" eaLnBrk="1" hangingPunct="1"/>
            <a:r>
              <a:rPr lang="en-GB" smtClean="0"/>
              <a:t>Moving from prototype to production</a:t>
            </a:r>
          </a:p>
          <a:p>
            <a:pPr eaLnBrk="1" hangingPunct="1"/>
            <a:r>
              <a:rPr lang="en-GB" smtClean="0"/>
              <a:t>European Grid Infrastructure (EGI)</a:t>
            </a:r>
          </a:p>
          <a:p>
            <a:pPr lvl="1" eaLnBrk="1" hangingPunct="1"/>
            <a:r>
              <a:rPr lang="en-GB" smtClean="0"/>
              <a:t>Routine usage of a sustainable e-infrastructure</a:t>
            </a:r>
          </a:p>
        </p:txBody>
      </p:sp>
      <p:sp>
        <p:nvSpPr>
          <p:cNvPr id="819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DFF52C0-F49C-45D4-A356-95464F0CF2C9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19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19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D31123-F156-4138-AE46-FE031EAA7C57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81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4" b="9723"/>
          <a:stretch>
            <a:fillRect/>
          </a:stretch>
        </p:blipFill>
        <p:spPr bwMode="auto">
          <a:xfrm>
            <a:off x="-107950" y="4149725"/>
            <a:ext cx="93408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95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Current Costs </a:t>
            </a:r>
            <a:endParaRPr lang="en-GB" dirty="0" smtClean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51348066"/>
              </p:ext>
            </p:extLst>
          </p:nvPr>
        </p:nvGraphicFramePr>
        <p:xfrm>
          <a:off x="0" y="1357298"/>
          <a:ext cx="91440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4824730" y="3130808"/>
            <a:ext cx="1285875" cy="2571750"/>
          </a:xfrm>
          <a:prstGeom prst="rect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>
              <a:solidFill>
                <a:srgbClr val="E7DBB1"/>
              </a:solidFill>
            </a:endParaRPr>
          </a:p>
        </p:txBody>
      </p:sp>
      <p:sp>
        <p:nvSpPr>
          <p:cNvPr id="41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FB09BE-E696-4D8A-9D61-86DC3FF9609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GB" smtClean="0"/>
          </a:p>
        </p:txBody>
      </p:sp>
      <p:sp>
        <p:nvSpPr>
          <p:cNvPr id="410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mtClean="0"/>
              <a:t>Cracow Grid Workshop 2010</a:t>
            </a:r>
            <a:endParaRPr lang="en-GB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A42-0249-4B67-A031-D145EEB27B4B}" type="datetime1">
              <a:rPr lang="en-GB" smtClean="0"/>
              <a:t>12/10/2010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44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Running EGI.eu (4 </a:t>
            </a:r>
            <a:r>
              <a:rPr lang="en-GB" dirty="0" err="1" smtClean="0"/>
              <a:t>yrs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5265A-9ABB-4E4E-9DA8-A9DDBC3607CA}" type="datetime1">
              <a:rPr lang="en-GB" smtClean="0"/>
              <a:t>12/10/2010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Cracow Grid Workshop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31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1642517" y="1249387"/>
            <a:ext cx="2057400" cy="196215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European Commission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EGI-</a:t>
            </a:r>
            <a:r>
              <a:rPr lang="en-GB" dirty="0" err="1" smtClean="0"/>
              <a:t>InSPIRE</a:t>
            </a:r>
            <a:r>
              <a:rPr lang="en-GB" dirty="0" smtClean="0"/>
              <a:t> 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(25000K)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74374" y="2276499"/>
            <a:ext cx="1944687" cy="9350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EGI.eu  </a:t>
            </a:r>
            <a:r>
              <a:rPr lang="en-GB" dirty="0" smtClean="0"/>
              <a:t>Activity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(8010K)</a:t>
            </a:r>
          </a:p>
        </p:txBody>
      </p:sp>
      <p:sp>
        <p:nvSpPr>
          <p:cNvPr id="9" name="Down Arrow 8"/>
          <p:cNvSpPr/>
          <p:nvPr/>
        </p:nvSpPr>
        <p:spPr>
          <a:xfrm>
            <a:off x="2485479" y="3500462"/>
            <a:ext cx="484187" cy="97790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1755229" y="4869161"/>
            <a:ext cx="1944687" cy="1150664"/>
          </a:xfrm>
          <a:prstGeom prst="roundRect">
            <a:avLst/>
          </a:prstGeom>
          <a:gradFill flip="none" rotWithShape="1">
            <a:gsLst>
              <a:gs pos="78000">
                <a:srgbClr val="92D050"/>
              </a:gs>
              <a:gs pos="38000">
                <a:srgbClr val="92D050">
                  <a:lumMod val="87000"/>
                  <a:lumOff val="13000"/>
                </a:srgbClr>
              </a:gs>
              <a:gs pos="1000">
                <a:srgbClr val="FFC000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Partner </a:t>
            </a:r>
            <a:r>
              <a:rPr lang="en-GB" dirty="0" smtClean="0"/>
              <a:t>Tasks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(International &amp; Global Tasks)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(65848K)</a:t>
            </a:r>
          </a:p>
        </p:txBody>
      </p:sp>
      <p:sp>
        <p:nvSpPr>
          <p:cNvPr id="11" name="Down Arrow 10"/>
          <p:cNvSpPr/>
          <p:nvPr/>
        </p:nvSpPr>
        <p:spPr>
          <a:xfrm rot="16200000">
            <a:off x="4107254" y="2193105"/>
            <a:ext cx="484188" cy="979488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5095329" y="5064149"/>
            <a:ext cx="1944687" cy="936625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NGIs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(49455K)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64824" y="1103654"/>
            <a:ext cx="2413000" cy="2300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EGI.eu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42516" y="4575199"/>
            <a:ext cx="5586413" cy="16621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/>
                </a:solidFill>
              </a:rPr>
              <a:t>NGI Activity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rot="10800000">
            <a:off x="5870029" y="3500462"/>
            <a:ext cx="484187" cy="977900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5092154" y="1249387"/>
            <a:ext cx="1944687" cy="935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EGI-</a:t>
            </a:r>
            <a:r>
              <a:rPr lang="en-GB" dirty="0" err="1"/>
              <a:t>InSPIRE</a:t>
            </a:r>
            <a:r>
              <a:rPr lang="en-GB" dirty="0"/>
              <a:t> Central Budget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(597K)</a:t>
            </a:r>
          </a:p>
        </p:txBody>
      </p:sp>
      <p:sp>
        <p:nvSpPr>
          <p:cNvPr id="17" name="Down Arrow 16"/>
          <p:cNvSpPr/>
          <p:nvPr/>
        </p:nvSpPr>
        <p:spPr>
          <a:xfrm rot="16200000">
            <a:off x="4107826" y="1231550"/>
            <a:ext cx="484187" cy="1036639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Down Arrow 17"/>
          <p:cNvSpPr/>
          <p:nvPr/>
        </p:nvSpPr>
        <p:spPr>
          <a:xfrm rot="5400000">
            <a:off x="4163466" y="5072087"/>
            <a:ext cx="484187" cy="979488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" name="Down Arrow 18"/>
          <p:cNvSpPr/>
          <p:nvPr/>
        </p:nvSpPr>
        <p:spPr>
          <a:xfrm rot="3077085">
            <a:off x="4153941" y="3329012"/>
            <a:ext cx="484188" cy="139541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1" name="TextBox 19"/>
          <p:cNvSpPr txBox="1">
            <a:spLocks noChangeArrowheads="1"/>
          </p:cNvSpPr>
          <p:nvPr/>
        </p:nvSpPr>
        <p:spPr bwMode="auto">
          <a:xfrm>
            <a:off x="3810392" y="2215703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4653K</a:t>
            </a:r>
          </a:p>
        </p:txBody>
      </p:sp>
      <p:sp>
        <p:nvSpPr>
          <p:cNvPr id="22" name="TextBox 20"/>
          <p:cNvSpPr txBox="1">
            <a:spLocks noChangeArrowheads="1"/>
          </p:cNvSpPr>
          <p:nvPr/>
        </p:nvSpPr>
        <p:spPr bwMode="auto">
          <a:xfrm>
            <a:off x="3663404" y="3646512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2643K</a:t>
            </a: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4060279" y="5803924"/>
            <a:ext cx="890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43455K</a:t>
            </a:r>
          </a:p>
        </p:txBody>
      </p:sp>
      <p:sp>
        <p:nvSpPr>
          <p:cNvPr id="24" name="TextBox 22"/>
          <p:cNvSpPr txBox="1">
            <a:spLocks noChangeArrowheads="1"/>
          </p:cNvSpPr>
          <p:nvPr/>
        </p:nvSpPr>
        <p:spPr bwMode="auto">
          <a:xfrm>
            <a:off x="6300192" y="3861048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6000K</a:t>
            </a: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1772691" y="3798912"/>
            <a:ext cx="88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19750K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3920674" y="1340768"/>
            <a:ext cx="65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597K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77824" y="3573016"/>
            <a:ext cx="1866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This moves EGI.eu  towards sustainability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07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748464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EGEE:</a:t>
            </a:r>
          </a:p>
          <a:p>
            <a:pPr lvl="1" eaLnBrk="1" hangingPunct="1"/>
            <a:r>
              <a:rPr lang="en-GB" dirty="0" smtClean="0"/>
              <a:t>Demonstrated a production e-infrastructure</a:t>
            </a:r>
          </a:p>
          <a:p>
            <a:pPr eaLnBrk="1" hangingPunct="1"/>
            <a:r>
              <a:rPr lang="en-GB" dirty="0" smtClean="0"/>
              <a:t>EGI:</a:t>
            </a:r>
          </a:p>
          <a:p>
            <a:pPr lvl="1" eaLnBrk="1" hangingPunct="1"/>
            <a:r>
              <a:rPr lang="en-GB" dirty="0" smtClean="0"/>
              <a:t>Provide a sustainable production e-infrastructure</a:t>
            </a:r>
          </a:p>
          <a:p>
            <a:pPr eaLnBrk="1" hangingPunct="1"/>
            <a:r>
              <a:rPr lang="en-GB" dirty="0" smtClean="0"/>
              <a:t>EGI.eu established in Amsterdam</a:t>
            </a:r>
          </a:p>
          <a:p>
            <a:pPr lvl="1" eaLnBrk="1" hangingPunct="1"/>
            <a:r>
              <a:rPr lang="en-GB" dirty="0" smtClean="0"/>
              <a:t>Supported transition through </a:t>
            </a:r>
            <a:r>
              <a:rPr lang="en-GB" dirty="0" smtClean="0"/>
              <a:t>EGI-</a:t>
            </a:r>
            <a:r>
              <a:rPr lang="en-GB" dirty="0" err="1" smtClean="0"/>
              <a:t>InSPIRE</a:t>
            </a:r>
            <a:endParaRPr lang="en-GB" dirty="0" smtClean="0"/>
          </a:p>
          <a:p>
            <a:pPr lvl="1" eaLnBrk="1" hangingPunct="1"/>
            <a:r>
              <a:rPr lang="en-GB" dirty="0" smtClean="0"/>
              <a:t>Moving towards sustainable coordination</a:t>
            </a:r>
            <a:endParaRPr lang="en-GB" dirty="0" smtClean="0"/>
          </a:p>
          <a:p>
            <a:pPr eaLnBrk="1" hangingPunct="1"/>
            <a:endParaRPr lang="en-GB" dirty="0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93A66D-5E79-40D8-8E45-4AB6BBE21013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76988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718439-C4C3-4369-B183-27DA059F15AC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3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CAB41B8-CF28-4A50-8AEE-593D2C07F5B7}" type="datetime1">
              <a:rPr lang="en-GB" smtClean="0">
                <a:solidFill>
                  <a:schemeClr val="bg1"/>
                </a:solidFill>
                <a:cs typeface="Arial" charset="0"/>
              </a:rPr>
              <a:t>12/10/2010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Cracow Grid Workshop 2010</a:t>
            </a:r>
            <a:endParaRPr lang="en-US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1"/>
          <a:stretch/>
        </p:blipFill>
        <p:spPr>
          <a:xfrm>
            <a:off x="107504" y="1087610"/>
            <a:ext cx="4104456" cy="519127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9C11-4AD5-4B40-BCC2-7EABAD915DD6}" type="slidenum">
              <a:rPr lang="en-GB" smtClean="0"/>
              <a:t>33</a:t>
            </a:fld>
            <a:endParaRPr lang="en-GB"/>
          </a:p>
        </p:txBody>
      </p:sp>
      <p:pic>
        <p:nvPicPr>
          <p:cNvPr id="8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60" y="5085184"/>
            <a:ext cx="1656184" cy="689752"/>
          </a:xfrm>
          <a:prstGeom prst="rect">
            <a:avLst/>
          </a:prstGeom>
          <a:solidFill>
            <a:schemeClr val="bg1"/>
          </a:solidFill>
          <a:ln w="127000">
            <a:solidFill>
              <a:schemeClr val="bg1"/>
            </a:solidFill>
          </a:ln>
          <a:extLst/>
        </p:spPr>
      </p:pic>
      <p:sp>
        <p:nvSpPr>
          <p:cNvPr id="11" name="Content Placeholder 13"/>
          <p:cNvSpPr>
            <a:spLocks noGrp="1"/>
          </p:cNvSpPr>
          <p:nvPr>
            <p:ph idx="1"/>
          </p:nvPr>
        </p:nvSpPr>
        <p:spPr>
          <a:xfrm>
            <a:off x="4283596" y="1124744"/>
            <a:ext cx="4968924" cy="4525963"/>
          </a:xfrm>
        </p:spPr>
        <p:txBody>
          <a:bodyPr/>
          <a:lstStyle/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Call for papers opens October 2010</a:t>
            </a:r>
          </a:p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See www.egi.eu/EGIUF2011 for more </a:t>
            </a:r>
            <a:r>
              <a:rPr lang="en-GB" sz="2400" dirty="0" smtClean="0">
                <a:latin typeface="Arial" charset="0"/>
                <a:cs typeface="Arial" charset="0"/>
              </a:rPr>
              <a:t>details</a:t>
            </a:r>
          </a:p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We are still hiring!!!</a:t>
            </a:r>
          </a:p>
          <a:p>
            <a:pPr lvl="1"/>
            <a:r>
              <a:rPr lang="en-GB" sz="1600" dirty="0" smtClean="0">
                <a:latin typeface="Arial" charset="0"/>
                <a:cs typeface="Arial" charset="0"/>
              </a:rPr>
              <a:t>www.egi.eu/about/jobs</a:t>
            </a:r>
            <a:endParaRPr lang="en-GB" sz="1600" dirty="0" smtClean="0">
              <a:latin typeface="Arial" charset="0"/>
              <a:cs typeface="Arial" charset="0"/>
            </a:endParaRPr>
          </a:p>
          <a:p>
            <a:r>
              <a:rPr lang="en-GB" sz="2400" dirty="0" smtClean="0"/>
              <a:t>Contact:</a:t>
            </a:r>
          </a:p>
          <a:p>
            <a:pPr lvl="1"/>
            <a:r>
              <a:rPr lang="en-GB" sz="2000" dirty="0" smtClean="0"/>
              <a:t>Steven Newhouse</a:t>
            </a:r>
            <a:endParaRPr lang="en-GB" sz="2000" dirty="0" smtClean="0">
              <a:hlinkClick r:id="rId4"/>
            </a:endParaRPr>
          </a:p>
          <a:p>
            <a:pPr lvl="2"/>
            <a:r>
              <a:rPr lang="en-GB" sz="1600" dirty="0" smtClean="0">
                <a:hlinkClick r:id="rId4"/>
              </a:rPr>
              <a:t>director@egi.eu</a:t>
            </a:r>
            <a:endParaRPr lang="en-GB" sz="1600" dirty="0"/>
          </a:p>
          <a:p>
            <a:pPr eaLnBrk="1" hangingPunct="1"/>
            <a:endParaRPr lang="en-GB" sz="2400" dirty="0"/>
          </a:p>
          <a:p>
            <a:endParaRPr lang="en-US" sz="18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3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tran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1" b="1567"/>
          <a:stretch/>
        </p:blipFill>
        <p:spPr bwMode="auto">
          <a:xfrm>
            <a:off x="0" y="1046480"/>
            <a:ext cx="914400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itle 5"/>
          <p:cNvSpPr>
            <a:spLocks noGrp="1"/>
          </p:cNvSpPr>
          <p:nvPr>
            <p:ph type="title"/>
          </p:nvPr>
        </p:nvSpPr>
        <p:spPr>
          <a:xfrm>
            <a:off x="1876336" y="115888"/>
            <a:ext cx="7344816" cy="865187"/>
          </a:xfrm>
        </p:spPr>
        <p:txBody>
          <a:bodyPr/>
          <a:lstStyle/>
          <a:p>
            <a:r>
              <a:rPr lang="en-GB" sz="4000" dirty="0" smtClean="0"/>
              <a:t>European Grid Infrastructure</a:t>
            </a:r>
          </a:p>
        </p:txBody>
      </p:sp>
      <p:sp>
        <p:nvSpPr>
          <p:cNvPr id="2" name="Content Placeholder 6"/>
          <p:cNvSpPr>
            <a:spLocks noGrp="1"/>
          </p:cNvSpPr>
          <p:nvPr>
            <p:ph idx="1"/>
          </p:nvPr>
        </p:nvSpPr>
        <p:spPr>
          <a:xfrm>
            <a:off x="251520" y="1135285"/>
            <a:ext cx="8075612" cy="4525963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</a:rPr>
              <a:t>Status April 2010 (yearly increase)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10000 users: +5%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243020  LCPUs (cores): +75%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40PB disk: +60%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61PB tape: +56%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15 million jobs/month: +10%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317 sites: +18%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52 countries: +8%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175 VOs: +8%</a:t>
            </a:r>
          </a:p>
          <a:p>
            <a:r>
              <a:rPr lang="en-GB" sz="1800" dirty="0" smtClean="0">
                <a:solidFill>
                  <a:schemeClr val="bg1"/>
                </a:solidFill>
              </a:rPr>
              <a:t>29 active VOs: </a:t>
            </a:r>
            <a:r>
              <a:rPr lang="en-GB" sz="1800" dirty="0" smtClean="0">
                <a:solidFill>
                  <a:schemeClr val="bg1"/>
                </a:solidFill>
                <a:sym typeface="Wingdings" pitchFamily="2" charset="2"/>
              </a:rPr>
              <a:t>+32%</a:t>
            </a: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1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accent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accent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accent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accent2"/>
                </a:solidFill>
                <a:latin typeface="Arial" charset="0"/>
              </a:defRPr>
            </a:lvl9pPr>
          </a:lstStyle>
          <a:p>
            <a:fld id="{C9376117-CE35-4670-AA3A-51B82490B895}" type="slidenum">
              <a:rPr lang="en-GB" smtClean="0">
                <a:solidFill>
                  <a:schemeClr val="bg1"/>
                </a:solidFill>
              </a:rPr>
              <a:pPr/>
              <a:t>4</a:t>
            </a:fld>
            <a:endParaRPr lang="en-GB" dirty="0" smtClean="0">
              <a:solidFill>
                <a:schemeClr val="bg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AC8AF1-21EA-4FE1-9A49-5D773DA76A9D}" type="datetime1">
              <a:rPr lang="en-GB" smtClean="0"/>
              <a:t>12/10/2010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0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 users willing to follow?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66E288-ECB5-42F7-80C9-BC293B09C559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1026" name="Picture 2" descr="http://www.wisconsinhistory.org/spotlight/wallpapers/chasm10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710478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1548081"/>
            <a:ext cx="2600392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Sustainability</a:t>
            </a:r>
            <a:endParaRPr lang="en-GB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4365104"/>
            <a:ext cx="2121093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Relevance</a:t>
            </a:r>
            <a:endParaRPr lang="en-GB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792627" y="1548081"/>
            <a:ext cx="1027845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Cost</a:t>
            </a:r>
            <a:endParaRPr lang="en-GB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563700" y="4356393"/>
            <a:ext cx="2256772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Technology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8902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Sustainability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My project will last for 5 years, and I will need to read and analyse my data for 10 years after that….</a:t>
            </a:r>
          </a:p>
          <a:p>
            <a:pPr marL="0" indent="0">
              <a:buNone/>
            </a:pPr>
            <a:r>
              <a:rPr lang="en-GB" dirty="0" smtClean="0"/>
              <a:t>Will you be around that long?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24EF54-7090-4A7F-8E6B-2F06C6C3F5D1}" type="datetime1">
              <a:rPr lang="en-GB" smtClean="0"/>
              <a:t>12/10/2010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Cracow Grid Workshop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0" name="Picture 2" descr="http://t0.gstatic.com/images?q=tbn:ANd9GcS_mmPtS8mpR_2oOYkZAsppnQzPfI7FJGkcfuaq2GE3ZkijGxs&amp;t=1&amp;usg=__pWONNn_S9uZx4ZHwQpLL5dUuzsk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" y="3724249"/>
            <a:ext cx="5219222" cy="258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2.gstatic.com/images?q=tbn:ANd9GcRcVt9dKKBjVoDzl2F_d9PeL-tnHe9-lCugft2TXqhrb8bMvt0&amp;t=1&amp;usg=__wFbBb_rVVKsWWN0k4NpRUj-ROsY=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1" r="10263"/>
          <a:stretch/>
        </p:blipFill>
        <p:spPr bwMode="auto">
          <a:xfrm>
            <a:off x="6373688" y="2673424"/>
            <a:ext cx="2590800" cy="35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44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3875088"/>
            <a:ext cx="928687" cy="2286000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946400"/>
            <a:ext cx="928688" cy="32146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517900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3232150"/>
            <a:ext cx="928688" cy="2928938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2" name="Can 12"/>
          <p:cNvSpPr>
            <a:spLocks noChangeArrowheads="1"/>
          </p:cNvSpPr>
          <p:nvPr/>
        </p:nvSpPr>
        <p:spPr bwMode="auto">
          <a:xfrm>
            <a:off x="0" y="3160713"/>
            <a:ext cx="1643063" cy="857250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7429500" y="294640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7429500" y="2303463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2428875" y="23685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3589338"/>
            <a:ext cx="857250" cy="2571750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709738" y="3946525"/>
            <a:ext cx="857250" cy="2214563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9" name="Left-Right Arrow 19"/>
          <p:cNvSpPr>
            <a:spLocks noChangeArrowheads="1"/>
          </p:cNvSpPr>
          <p:nvPr/>
        </p:nvSpPr>
        <p:spPr bwMode="auto">
          <a:xfrm rot="-1200436">
            <a:off x="1571625" y="2803525"/>
            <a:ext cx="928688" cy="484188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0" name="Left-Right Arrow 20"/>
          <p:cNvSpPr>
            <a:spLocks noChangeArrowheads="1"/>
          </p:cNvSpPr>
          <p:nvPr/>
        </p:nvSpPr>
        <p:spPr bwMode="auto">
          <a:xfrm>
            <a:off x="4000500" y="2390775"/>
            <a:ext cx="3373438" cy="484188"/>
          </a:xfrm>
          <a:prstGeom prst="leftRightArrow">
            <a:avLst>
              <a:gd name="adj1" fmla="val 50000"/>
              <a:gd name="adj2" fmla="val 5002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1" name="Left-Right Arrow 22"/>
          <p:cNvSpPr>
            <a:spLocks noChangeArrowheads="1"/>
          </p:cNvSpPr>
          <p:nvPr/>
        </p:nvSpPr>
        <p:spPr bwMode="auto">
          <a:xfrm rot="-1209823">
            <a:off x="6994525" y="3233738"/>
            <a:ext cx="585788" cy="484187"/>
          </a:xfrm>
          <a:prstGeom prst="leftRightArrow">
            <a:avLst>
              <a:gd name="adj1" fmla="val 50000"/>
              <a:gd name="adj2" fmla="val 5006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589588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EGI.eu</a:t>
            </a:r>
          </a:p>
        </p:txBody>
      </p:sp>
      <p:sp>
        <p:nvSpPr>
          <p:cNvPr id="11283" name="Can 23"/>
          <p:cNvSpPr>
            <a:spLocks noChangeArrowheads="1"/>
          </p:cNvSpPr>
          <p:nvPr/>
        </p:nvSpPr>
        <p:spPr bwMode="auto">
          <a:xfrm>
            <a:off x="4857750" y="26606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D1D29F-6219-4D85-9DF0-D45DB9220FFB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4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8312" y="1412875"/>
            <a:ext cx="86756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EGI.eu established as non-profit foundation</a:t>
            </a:r>
          </a:p>
          <a:p>
            <a:pPr eaLnBrk="1" hangingPunct="1"/>
            <a:r>
              <a:rPr lang="en-GB" dirty="0" smtClean="0"/>
              <a:t>Governance &amp; ownership by its participants</a:t>
            </a:r>
          </a:p>
          <a:p>
            <a:pPr lvl="1" eaLnBrk="1" hangingPunct="1"/>
            <a:r>
              <a:rPr lang="en-GB" dirty="0" smtClean="0"/>
              <a:t>Participants:</a:t>
            </a:r>
          </a:p>
          <a:p>
            <a:pPr lvl="2" eaLnBrk="1" hangingPunct="1"/>
            <a:r>
              <a:rPr lang="en-GB" dirty="0" smtClean="0"/>
              <a:t>European NGIs</a:t>
            </a:r>
          </a:p>
          <a:p>
            <a:pPr lvl="1" eaLnBrk="1" hangingPunct="1"/>
            <a:r>
              <a:rPr lang="en-GB" dirty="0" smtClean="0"/>
              <a:t>Associated participants:</a:t>
            </a:r>
          </a:p>
          <a:p>
            <a:pPr lvl="2" eaLnBrk="1" hangingPunct="1"/>
            <a:r>
              <a:rPr lang="en-GB" dirty="0" smtClean="0"/>
              <a:t>Other groups willing to agree with EGI.eu objectives</a:t>
            </a:r>
          </a:p>
          <a:p>
            <a:pPr eaLnBrk="1" hangingPunct="1"/>
            <a:r>
              <a:rPr lang="en-GB" dirty="0" smtClean="0"/>
              <a:t>EGI Council: All participants represented</a:t>
            </a:r>
          </a:p>
          <a:p>
            <a:pPr lvl="1" eaLnBrk="1" hangingPunct="1"/>
            <a:r>
              <a:rPr lang="en-GB" dirty="0" smtClean="0"/>
              <a:t>Votes </a:t>
            </a:r>
            <a:r>
              <a:rPr lang="en-GB" dirty="0" smtClean="0"/>
              <a:t>linked to fees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2D4E1C2-3C76-44D2-BDAD-DC7A2DB82C8A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48A1767-BEF4-4EDB-B073-C7A1DD41DC24}" type="slidenum">
              <a:rPr lang="en-US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467544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February 8th 2010</a:t>
            </a:r>
          </a:p>
          <a:p>
            <a:pPr lvl="1" eaLnBrk="1" hangingPunct="1"/>
            <a:r>
              <a:rPr lang="en-GB" dirty="0" smtClean="0"/>
              <a:t>Central policy &amp; services needed to run a grid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(~20 people) in Amsterdam</a:t>
            </a:r>
          </a:p>
          <a:p>
            <a:pPr lvl="1" eaLnBrk="1" hangingPunct="1"/>
            <a:r>
              <a:rPr lang="en-GB" dirty="0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7096961-9AF7-42F6-9ED2-B94882CBF710}" type="datetime1">
              <a:rPr lang="en-GB" smtClean="0">
                <a:solidFill>
                  <a:schemeClr val="bg1"/>
                </a:solidFill>
              </a:rPr>
              <a:t>12/10/2010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Cracow Grid Workshop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445224"/>
            <a:ext cx="9155113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3100" dirty="0"/>
              <a:t>EGI and EGI.eu supported </a:t>
            </a:r>
            <a:r>
              <a:rPr lang="en-GB" sz="3100" dirty="0" smtClean="0"/>
              <a:t>initially by EGI-</a:t>
            </a:r>
            <a:r>
              <a:rPr lang="en-GB" sz="3100" dirty="0" err="1" smtClean="0"/>
              <a:t>InSPIRE</a:t>
            </a:r>
            <a:endParaRPr lang="en-GB" sz="3100" dirty="0"/>
          </a:p>
        </p:txBody>
      </p:sp>
    </p:spTree>
    <p:extLst>
      <p:ext uri="{BB962C8B-B14F-4D97-AF65-F5344CB8AC3E}">
        <p14:creationId xmlns:p14="http://schemas.microsoft.com/office/powerpoint/2010/main" val="401916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GI_DS Kickoff Meeting (WP1)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EGI_DS Kickoff Meeting (WP1)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</TotalTime>
  <Words>1485</Words>
  <Application>Microsoft Office PowerPoint</Application>
  <PresentationFormat>On-screen Show (4:3)</PresentationFormat>
  <Paragraphs>538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EGI-InSPIRE 2</vt:lpstr>
      <vt:lpstr>EG-InSPIRE</vt:lpstr>
      <vt:lpstr>1_EG-InSPIRE</vt:lpstr>
      <vt:lpstr>2_EG-InSPIRE</vt:lpstr>
      <vt:lpstr>A Virtualised European Grid Infrastructure?</vt:lpstr>
      <vt:lpstr>What is EGI?</vt:lpstr>
      <vt:lpstr>European Grid Infrastructure</vt:lpstr>
      <vt:lpstr>European Grid Infrastructure</vt:lpstr>
      <vt:lpstr>Are users willing to follow?</vt:lpstr>
      <vt:lpstr>Sustainability</vt:lpstr>
      <vt:lpstr>PowerPoint Presentation</vt:lpstr>
      <vt:lpstr>EGI.eu Governance</vt:lpstr>
      <vt:lpstr>EGI.eu</vt:lpstr>
      <vt:lpstr>The EGI-InSPIRE Project</vt:lpstr>
      <vt:lpstr>A Virtuous Service Cycle</vt:lpstr>
      <vt:lpstr>EGI Supports Innovation</vt:lpstr>
      <vt:lpstr>Relevance</vt:lpstr>
      <vt:lpstr>Scaling the Human Network</vt:lpstr>
      <vt:lpstr>An Evolving Relationship</vt:lpstr>
      <vt:lpstr>Our Interaction with VRCs</vt:lpstr>
      <vt:lpstr>A Virtuous User Cycle</vt:lpstr>
      <vt:lpstr>Current Technical Services</vt:lpstr>
      <vt:lpstr>Current Human Services</vt:lpstr>
      <vt:lpstr>Why become a VRC?</vt:lpstr>
      <vt:lpstr>Technology</vt:lpstr>
      <vt:lpstr>Be a Neutral Infrastructure</vt:lpstr>
      <vt:lpstr>European e-Infrastructure</vt:lpstr>
      <vt:lpstr>The DCI Projects</vt:lpstr>
      <vt:lpstr>DCI Taxonomy</vt:lpstr>
      <vt:lpstr>Can we learn from others?</vt:lpstr>
      <vt:lpstr>Dealing with Virtualisation</vt:lpstr>
      <vt:lpstr>A Virtualised Future?</vt:lpstr>
      <vt:lpstr>Cost</vt:lpstr>
      <vt:lpstr>Current Costs </vt:lpstr>
      <vt:lpstr>Running EGI.eu (4 yrs)</vt:lpstr>
      <vt:lpstr>Summary</vt:lpstr>
      <vt:lpstr>Questions?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51</cp:revision>
  <dcterms:created xsi:type="dcterms:W3CDTF">2010-09-03T12:01:03Z</dcterms:created>
  <dcterms:modified xsi:type="dcterms:W3CDTF">2010-10-12T09:05:17Z</dcterms:modified>
</cp:coreProperties>
</file>