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38"/>
  </p:notesMasterIdLst>
  <p:sldIdLst>
    <p:sldId id="303" r:id="rId5"/>
    <p:sldId id="304" r:id="rId6"/>
    <p:sldId id="305" r:id="rId7"/>
    <p:sldId id="306" r:id="rId8"/>
    <p:sldId id="325" r:id="rId9"/>
    <p:sldId id="326" r:id="rId10"/>
    <p:sldId id="307" r:id="rId11"/>
    <p:sldId id="286" r:id="rId12"/>
    <p:sldId id="308" r:id="rId13"/>
    <p:sldId id="309" r:id="rId14"/>
    <p:sldId id="310" r:id="rId15"/>
    <p:sldId id="311" r:id="rId16"/>
    <p:sldId id="327" r:id="rId17"/>
    <p:sldId id="312" r:id="rId18"/>
    <p:sldId id="317" r:id="rId19"/>
    <p:sldId id="316" r:id="rId20"/>
    <p:sldId id="319" r:id="rId21"/>
    <p:sldId id="313" r:id="rId22"/>
    <p:sldId id="314" r:id="rId23"/>
    <p:sldId id="318" r:id="rId24"/>
    <p:sldId id="328" r:id="rId25"/>
    <p:sldId id="336" r:id="rId26"/>
    <p:sldId id="299" r:id="rId27"/>
    <p:sldId id="292" r:id="rId28"/>
    <p:sldId id="293" r:id="rId29"/>
    <p:sldId id="337" r:id="rId30"/>
    <p:sldId id="332" r:id="rId31"/>
    <p:sldId id="320" r:id="rId32"/>
    <p:sldId id="329" r:id="rId33"/>
    <p:sldId id="330" r:id="rId34"/>
    <p:sldId id="333" r:id="rId35"/>
    <p:sldId id="321" r:id="rId36"/>
    <p:sldId id="32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8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ern.ch\dfs\Users\s\snewhous\Documents\EGIeuBudget0502201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EGI Activity </a:t>
            </a:r>
            <a:r>
              <a:rPr lang="en-US" sz="3200" dirty="0"/>
              <a:t>Cost over 4 years (M</a:t>
            </a:r>
            <a:r>
              <a:rPr lang="en-GB" sz="3200" dirty="0"/>
              <a:t>€</a:t>
            </a:r>
            <a:r>
              <a:rPr lang="en-US" sz="3200" dirty="0"/>
              <a:t>)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Activity Cost over 4 years (ME)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</a:ln>
            </c:spPr>
          </c:dPt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Sheet2!$A$2:$A$8</c:f>
              <c:strCache>
                <c:ptCount val="7"/>
                <c:pt idx="0">
                  <c:v>Hardware</c:v>
                </c:pt>
                <c:pt idx="1">
                  <c:v>Running Costs</c:v>
                </c:pt>
                <c:pt idx="2">
                  <c:v>National Tasks</c:v>
                </c:pt>
                <c:pt idx="3">
                  <c:v>NGI Tasks</c:v>
                </c:pt>
                <c:pt idx="4">
                  <c:v>General Tasks</c:v>
                </c:pt>
                <c:pt idx="5">
                  <c:v>NGI International Tasks</c:v>
                </c:pt>
                <c:pt idx="6">
                  <c:v>EGI Global Tasks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32.1</c:v>
                </c:pt>
                <c:pt idx="1">
                  <c:v>37.200000000000003</c:v>
                </c:pt>
                <c:pt idx="2">
                  <c:v>111.2</c:v>
                </c:pt>
                <c:pt idx="3">
                  <c:v>89.1</c:v>
                </c:pt>
                <c:pt idx="4">
                  <c:v>6.7</c:v>
                </c:pt>
                <c:pt idx="5">
                  <c:v>45.1</c:v>
                </c:pt>
                <c:pt idx="6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70D6AF-7F1E-4008-962C-9857E2AB6ADE}" type="presOf" srcId="{FB6FB5CB-CC68-481D-AD69-504CB475B42C}" destId="{FF267810-F5FB-436A-B31D-C9BF4201F2FA}" srcOrd="0" destOrd="0" presId="urn:microsoft.com/office/officeart/2005/8/layout/cycle3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C144F247-2C6A-4103-920F-1A49818288C0}" type="presOf" srcId="{0CE1BDF5-303B-43A1-B6CB-AA8C9DF79EE3}" destId="{DC59691F-C620-46F4-8D80-58D79F05014E}" srcOrd="0" destOrd="0" presId="urn:microsoft.com/office/officeart/2005/8/layout/cycle3"/>
    <dgm:cxn modelId="{2E3D6960-5095-41BE-8BF7-0911929CAB74}" type="presOf" srcId="{160298BE-D0DD-453A-97FB-2EFE2CB418FA}" destId="{02EF9418-9A31-490A-9420-FB8834FBF274}" srcOrd="0" destOrd="0" presId="urn:microsoft.com/office/officeart/2005/8/layout/cycle3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A9D2DF86-842B-4818-8A73-8D5628475841}" type="presOf" srcId="{D802EB98-7FCA-4ACF-BE88-E723E11A537C}" destId="{9EC661BE-298A-42A0-BAFC-93AFE4DBFDD1}" srcOrd="0" destOrd="0" presId="urn:microsoft.com/office/officeart/2005/8/layout/cycle3"/>
    <dgm:cxn modelId="{F92C6C33-8545-4853-AB8E-9DBB8D016677}" type="presOf" srcId="{4086724D-26DA-4331-A3F1-B78598743C15}" destId="{B7721FD8-3E97-44A7-BF96-1EB84B41F7B6}" srcOrd="0" destOrd="0" presId="urn:microsoft.com/office/officeart/2005/8/layout/cycle3"/>
    <dgm:cxn modelId="{43CD44C0-10B7-4ED6-B318-19F8CEAD4530}" type="presOf" srcId="{30C27CF3-1378-4C7F-ADDD-C3C59703BC32}" destId="{ECFD1266-ADC2-4DD0-A3FD-2305F1587A71}" srcOrd="0" destOrd="0" presId="urn:microsoft.com/office/officeart/2005/8/layout/cycle3"/>
    <dgm:cxn modelId="{1E7407D6-6F82-492D-B247-A673AC188B88}" type="presOf" srcId="{7F4416A7-1859-46F6-8F6C-A86EDAB8ACCA}" destId="{2C1ACA91-7065-4657-A50A-FB3853E3C94D}" srcOrd="0" destOrd="0" presId="urn:microsoft.com/office/officeart/2005/8/layout/cycle3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82792141-B311-47FD-91F5-3EE6318D62FA}" type="presParOf" srcId="{B7721FD8-3E97-44A7-BF96-1EB84B41F7B6}" destId="{36EE89F5-723F-4423-A6C2-F5A2975C5F62}" srcOrd="0" destOrd="0" presId="urn:microsoft.com/office/officeart/2005/8/layout/cycle3"/>
    <dgm:cxn modelId="{1FA44EE8-5F20-4926-8068-159A4145D1AB}" type="presParOf" srcId="{36EE89F5-723F-4423-A6C2-F5A2975C5F62}" destId="{ECFD1266-ADC2-4DD0-A3FD-2305F1587A71}" srcOrd="0" destOrd="0" presId="urn:microsoft.com/office/officeart/2005/8/layout/cycle3"/>
    <dgm:cxn modelId="{98F72E93-5033-414D-AFD5-18DBBEAB3163}" type="presParOf" srcId="{36EE89F5-723F-4423-A6C2-F5A2975C5F62}" destId="{02EF9418-9A31-490A-9420-FB8834FBF274}" srcOrd="1" destOrd="0" presId="urn:microsoft.com/office/officeart/2005/8/layout/cycle3"/>
    <dgm:cxn modelId="{1B4D2196-B600-44C2-8A4E-A7A4D9199F8D}" type="presParOf" srcId="{36EE89F5-723F-4423-A6C2-F5A2975C5F62}" destId="{FF267810-F5FB-436A-B31D-C9BF4201F2FA}" srcOrd="2" destOrd="0" presId="urn:microsoft.com/office/officeart/2005/8/layout/cycle3"/>
    <dgm:cxn modelId="{BE03934A-BEFE-4B18-A363-CD75DBDE554D}" type="presParOf" srcId="{36EE89F5-723F-4423-A6C2-F5A2975C5F62}" destId="{2C1ACA91-7065-4657-A50A-FB3853E3C94D}" srcOrd="3" destOrd="0" presId="urn:microsoft.com/office/officeart/2005/8/layout/cycle3"/>
    <dgm:cxn modelId="{385E31B9-E48D-42B6-BF24-7780A2498492}" type="presParOf" srcId="{36EE89F5-723F-4423-A6C2-F5A2975C5F62}" destId="{9EC661BE-298A-42A0-BAFC-93AFE4DBFDD1}" srcOrd="4" destOrd="0" presId="urn:microsoft.com/office/officeart/2005/8/layout/cycle3"/>
    <dgm:cxn modelId="{83E53C7B-1F3E-4793-873C-4FAA91D674AC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3A68F6C-40F4-4831-B39C-A983DC690F4F}">
      <dgm:prSet phldrT="[Text]"/>
      <dgm:spPr/>
      <dgm:t>
        <a:bodyPr/>
        <a:lstStyle/>
        <a:p>
          <a:r>
            <a:rPr lang="en-GB" dirty="0" smtClean="0"/>
            <a:t>Discover</a:t>
          </a:r>
          <a:endParaRPr lang="en-GB" dirty="0"/>
        </a:p>
      </dgm:t>
    </dgm:pt>
    <dgm:pt modelId="{78698815-2FF8-45B0-8759-7601AF7B32DD}" type="parTrans" cxnId="{0FCC23B0-16ED-459D-9B1E-EAFFC1C38D84}">
      <dgm:prSet/>
      <dgm:spPr/>
      <dgm:t>
        <a:bodyPr/>
        <a:lstStyle/>
        <a:p>
          <a:endParaRPr lang="en-GB"/>
        </a:p>
      </dgm:t>
    </dgm:pt>
    <dgm:pt modelId="{28F9B1E9-307F-4DC4-831C-26BE13DCD350}" type="sibTrans" cxnId="{0FCC23B0-16ED-459D-9B1E-EAFFC1C38D84}">
      <dgm:prSet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048FFA-1311-45B8-A71B-A8EA1882D614}" type="pres">
      <dgm:prSet presAssocID="{33A68F6C-40F4-4831-B39C-A983DC690F4F}" presName="dummy" presStyleCnt="0"/>
      <dgm:spPr/>
    </dgm:pt>
    <dgm:pt modelId="{847568D5-B506-4297-AE92-4A6076B049CB}" type="pres">
      <dgm:prSet presAssocID="{33A68F6C-40F4-4831-B39C-A983DC690F4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F7C9E-B004-4441-81A5-454542B0C3DF}" type="pres">
      <dgm:prSet presAssocID="{28F9B1E9-307F-4DC4-831C-26BE13DCD350}" presName="sibTrans" presStyleLbl="node1" presStyleIdx="0" presStyleCnt="3"/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1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2" destOrd="0" parTransId="{33BE1491-BFF2-4650-A889-BF82A4597359}" sibTransId="{9D37BFA3-5271-4976-9570-7BC329A16B6C}"/>
    <dgm:cxn modelId="{4A282603-0E2B-45C5-B223-4EDA8B53F3A7}" type="presOf" srcId="{3EAC1A37-354D-4046-B39B-44C9912E551A}" destId="{87728FA1-3618-48D1-B1F1-ADA7DBF7ACDE}" srcOrd="0" destOrd="0" presId="urn:microsoft.com/office/officeart/2005/8/layout/cycle1"/>
    <dgm:cxn modelId="{0FCC23B0-16ED-459D-9B1E-EAFFC1C38D84}" srcId="{AE5D845A-BD39-45A1-843C-01377607AC7B}" destId="{33A68F6C-40F4-4831-B39C-A983DC690F4F}" srcOrd="0" destOrd="0" parTransId="{78698815-2FF8-45B0-8759-7601AF7B32DD}" sibTransId="{28F9B1E9-307F-4DC4-831C-26BE13DCD350}"/>
    <dgm:cxn modelId="{9AB51A2C-E73F-4BBF-A27B-8D53C70B9407}" type="presOf" srcId="{9D37BFA3-5271-4976-9570-7BC329A16B6C}" destId="{36FC3480-6574-4906-86D6-C27115B899F4}" srcOrd="0" destOrd="0" presId="urn:microsoft.com/office/officeart/2005/8/layout/cycle1"/>
    <dgm:cxn modelId="{6605EF18-FF27-4790-98D4-6781BB4562D4}" type="presOf" srcId="{AE5D845A-BD39-45A1-843C-01377607AC7B}" destId="{DDA1B2E7-0639-44B9-91D3-7437BFB42AE0}" srcOrd="0" destOrd="0" presId="urn:microsoft.com/office/officeart/2005/8/layout/cycle1"/>
    <dgm:cxn modelId="{4B484755-E3B5-49AE-951A-13642E89CBB6}" type="presOf" srcId="{33A68F6C-40F4-4831-B39C-A983DC690F4F}" destId="{847568D5-B506-4297-AE92-4A6076B049CB}" srcOrd="0" destOrd="0" presId="urn:microsoft.com/office/officeart/2005/8/layout/cycle1"/>
    <dgm:cxn modelId="{FEE2584F-0303-4392-AE29-76FF11ECA20F}" type="presOf" srcId="{C29F039F-D49B-4DBA-B7AD-FC6DB0675443}" destId="{894E585C-8260-4B33-8B5C-FACB2F78650E}" srcOrd="0" destOrd="0" presId="urn:microsoft.com/office/officeart/2005/8/layout/cycle1"/>
    <dgm:cxn modelId="{1E769B8F-F4C8-4C29-BD3D-8CCEBCDDD16D}" type="presOf" srcId="{F62F64D2-15E0-475E-BBE6-02DD2AB2E9A0}" destId="{C35AAD92-1AF7-48DD-BDA9-2907C53F688E}" srcOrd="0" destOrd="0" presId="urn:microsoft.com/office/officeart/2005/8/layout/cycle1"/>
    <dgm:cxn modelId="{ADED1BA9-0610-4809-8D8C-1206882DD08C}" srcId="{AE5D845A-BD39-45A1-843C-01377607AC7B}" destId="{3EAC1A37-354D-4046-B39B-44C9912E551A}" srcOrd="1" destOrd="0" parTransId="{4214A79E-299C-4F6E-A28A-6E42D7915586}" sibTransId="{C29F039F-D49B-4DBA-B7AD-FC6DB0675443}"/>
    <dgm:cxn modelId="{8B0FED00-A417-46AA-BAD1-9F29809D4EAF}" type="presOf" srcId="{28F9B1E9-307F-4DC4-831C-26BE13DCD350}" destId="{8A3F7C9E-B004-4441-81A5-454542B0C3DF}" srcOrd="0" destOrd="0" presId="urn:microsoft.com/office/officeart/2005/8/layout/cycle1"/>
    <dgm:cxn modelId="{58E76A23-46B4-4444-B321-1EF6A967378A}" type="presParOf" srcId="{DDA1B2E7-0639-44B9-91D3-7437BFB42AE0}" destId="{50048FFA-1311-45B8-A71B-A8EA1882D614}" srcOrd="0" destOrd="0" presId="urn:microsoft.com/office/officeart/2005/8/layout/cycle1"/>
    <dgm:cxn modelId="{0A4ACA04-B52B-49A4-929F-C00193D98634}" type="presParOf" srcId="{DDA1B2E7-0639-44B9-91D3-7437BFB42AE0}" destId="{847568D5-B506-4297-AE92-4A6076B049CB}" srcOrd="1" destOrd="0" presId="urn:microsoft.com/office/officeart/2005/8/layout/cycle1"/>
    <dgm:cxn modelId="{79ED890D-2D4E-4EB0-94B4-1B4A48669656}" type="presParOf" srcId="{DDA1B2E7-0639-44B9-91D3-7437BFB42AE0}" destId="{8A3F7C9E-B004-4441-81A5-454542B0C3DF}" srcOrd="2" destOrd="0" presId="urn:microsoft.com/office/officeart/2005/8/layout/cycle1"/>
    <dgm:cxn modelId="{A6D67D98-6B17-4A89-B5BF-3FC70C7EA504}" type="presParOf" srcId="{DDA1B2E7-0639-44B9-91D3-7437BFB42AE0}" destId="{ACE5C0F2-221E-4711-82BE-3CF986B4CD5D}" srcOrd="3" destOrd="0" presId="urn:microsoft.com/office/officeart/2005/8/layout/cycle1"/>
    <dgm:cxn modelId="{2AEE8C7B-C1CC-496C-A70D-1F066B7634D9}" type="presParOf" srcId="{DDA1B2E7-0639-44B9-91D3-7437BFB42AE0}" destId="{87728FA1-3618-48D1-B1F1-ADA7DBF7ACDE}" srcOrd="4" destOrd="0" presId="urn:microsoft.com/office/officeart/2005/8/layout/cycle1"/>
    <dgm:cxn modelId="{D0C2381E-7C82-45EF-B457-9E0311F6FBAE}" type="presParOf" srcId="{DDA1B2E7-0639-44B9-91D3-7437BFB42AE0}" destId="{894E585C-8260-4B33-8B5C-FACB2F78650E}" srcOrd="5" destOrd="0" presId="urn:microsoft.com/office/officeart/2005/8/layout/cycle1"/>
    <dgm:cxn modelId="{078C3B0E-DDC4-4706-9EF6-0CABBD9E961F}" type="presParOf" srcId="{DDA1B2E7-0639-44B9-91D3-7437BFB42AE0}" destId="{D54A9CB4-58AE-4B84-AC86-46C84ECE0B06}" srcOrd="6" destOrd="0" presId="urn:microsoft.com/office/officeart/2005/8/layout/cycle1"/>
    <dgm:cxn modelId="{76657EAD-CE60-4666-975D-93E2D8ECD4ED}" type="presParOf" srcId="{DDA1B2E7-0639-44B9-91D3-7437BFB42AE0}" destId="{C35AAD92-1AF7-48DD-BDA9-2907C53F688E}" srcOrd="7" destOrd="0" presId="urn:microsoft.com/office/officeart/2005/8/layout/cycle1"/>
    <dgm:cxn modelId="{4D181439-BB88-4E2A-88D9-FC33061C5B3D}" type="presParOf" srcId="{DDA1B2E7-0639-44B9-91D3-7437BFB42AE0}" destId="{36FC3480-6574-4906-86D6-C27115B899F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427072" y="59180"/>
        <a:ext cx="2226302" cy="1056023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67935" y="1541954"/>
        <a:ext cx="2226302" cy="1056023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88395" y="3941132"/>
        <a:ext cx="2226302" cy="1056023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65750" y="3941132"/>
        <a:ext cx="2226302" cy="1056023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86210" y="1541954"/>
        <a:ext cx="2226302" cy="105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568D5-B506-4297-AE92-4A6076B049CB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Discover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A3F7C9E-B004-4441-81A5-454542B0C3DF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8FA1-3618-48D1-B1F1-ADA7DBF7ACD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0.20779</cdr:y>
    </cdr:from>
    <cdr:to>
      <cdr:x>0.74219</cdr:x>
      <cdr:y>0.28572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48" y="1143008"/>
          <a:ext cx="250033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b="1" dirty="0" smtClean="0"/>
            <a:t>EGI-InSPIRE Project Cost </a:t>
          </a:r>
          <a:r>
            <a:rPr lang="en-GB" sz="2000" b="1" dirty="0" smtClean="0"/>
            <a:t>(72</a:t>
          </a:r>
          <a:r>
            <a:rPr lang="en-US" sz="2000" b="1" dirty="0" smtClean="0"/>
            <a:t>M</a:t>
          </a:r>
          <a:r>
            <a:rPr lang="en-GB" sz="2000" b="1" dirty="0" smtClean="0"/>
            <a:t>€</a:t>
          </a:r>
          <a:r>
            <a:rPr lang="en-GB" sz="2000" dirty="0" smtClean="0"/>
            <a:t>)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0.00388</cdr:x>
      <cdr:y>0.15408</cdr:y>
    </cdr:from>
    <cdr:to>
      <cdr:x>0.27732</cdr:x>
      <cdr:y>0.23201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496" y="847566"/>
          <a:ext cx="2500335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Total Activity Cost (338</a:t>
          </a:r>
          <a:r>
            <a:rPr lang="en-US" sz="2000" b="1" dirty="0" smtClean="0"/>
            <a:t>M</a:t>
          </a:r>
          <a:r>
            <a:rPr lang="en-GB" sz="2000" b="1" dirty="0" smtClean="0"/>
            <a:t>€</a:t>
          </a:r>
          <a:r>
            <a:rPr lang="en-GB" sz="2000" dirty="0" smtClean="0"/>
            <a:t>)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0.44531</cdr:x>
      <cdr:y>0.48052</cdr:y>
    </cdr:from>
    <cdr:to>
      <cdr:x>0.52344</cdr:x>
      <cdr:y>0.55845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71934" y="2643206"/>
          <a:ext cx="714380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20%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0.55859</cdr:x>
      <cdr:y>0.3092</cdr:y>
    </cdr:from>
    <cdr:to>
      <cdr:x>0.63672</cdr:x>
      <cdr:y>0.38713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07747" y="1700808"/>
          <a:ext cx="714421" cy="428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10%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0.56111</cdr:x>
      <cdr:y>0.484</cdr:y>
    </cdr:from>
    <cdr:to>
      <cdr:x>0.63924</cdr:x>
      <cdr:y>0.56193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30776" y="2662331"/>
          <a:ext cx="714421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65%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0.56111</cdr:x>
      <cdr:y>0.6908</cdr:y>
    </cdr:from>
    <cdr:to>
      <cdr:x>0.63924</cdr:x>
      <cdr:y>0.76873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130776" y="3799894"/>
          <a:ext cx="714421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25%</a:t>
          </a:r>
          <a:endParaRPr lang="en-GB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A8FDFC-96B3-43AA-8C44-2A4401C1512F}" type="datetime1">
              <a:rPr lang="en-GB" smtClean="0"/>
              <a:t>12/10/2010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D88C9-5575-4D6B-96F7-429625C6B9F2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E1C4D9-11C6-4266-80BE-DE71B05C713E}" type="datetime1">
              <a:rPr lang="en-GB" smtClean="0"/>
              <a:t>12/10/2010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DD27-749D-416A-BB99-F1AA0FDDD39F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D76AE-DF17-4D97-BA90-4CC0167E13B0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E8882-7681-42E3-A1E1-3F5FEB039A08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BED78A-D3BB-46E0-B8DE-5E99F6901757}" type="datetime1">
              <a:rPr lang="en-GB" smtClean="0"/>
              <a:t>12/10/2010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38FC-CB2D-4906-A97C-A7BBEF545335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04A4E-3688-4836-A6B6-04AAC561B861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DB8CD-EA3E-48C2-A59D-3906FC1EDA53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BE81-E863-4915-962D-09BA32857F3C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AF31-9656-4488-917F-56793A4C7147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4AD-0677-42BE-98C3-9E3F53F7DDD1}" type="datetime1">
              <a:rPr lang="en-GB" smtClean="0"/>
              <a:t>12/10/2010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F478C-3258-4386-8F50-79C0B6B93D94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C91694-84BF-462D-8B31-687CE870E1BA}" type="datetime1">
              <a:rPr lang="en-GB" smtClean="0"/>
              <a:t>12/10/2010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E8F0-F898-49EB-BF11-FB0771F3621C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54127-A912-40DB-BC3B-4400AD097A0F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422D-7FC0-4B5A-991B-C489B67C1C85}" type="datetime1">
              <a:rPr lang="en-GB" smtClean="0"/>
              <a:t>12/10/2010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886FA1-9644-4EB4-B839-AE9522703AF0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7D4D9-5825-4CBF-85E4-93F42060AD71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A21514-7C46-4E2A-B2B8-6EEE413D5B8C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62B444-A6C5-45CE-8ADD-41B6FFCD875F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rector@egi.e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Virtualised </a:t>
            </a:r>
            <a:r>
              <a:rPr lang="en-GB" dirty="0" smtClean="0"/>
              <a:t>European Grid </a:t>
            </a:r>
            <a:r>
              <a:rPr lang="en-GB" dirty="0" smtClean="0"/>
              <a:t>Infrastructure?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Steven Newhouse</a:t>
            </a:r>
          </a:p>
          <a:p>
            <a:r>
              <a:rPr lang="en-GB" smtClean="0"/>
              <a:t>Project Director, EGI.eu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8FAA65-CD5D-4A4F-9BC5-7DEF1D2C9BF6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C6D4D2-733A-4DB4-9C82-10096C6AA878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dirty="0">
                <a:solidFill>
                  <a:srgbClr val="333399"/>
                </a:solidFill>
              </a:rPr>
              <a:t>Project Partners (</a:t>
            </a:r>
            <a:r>
              <a:rPr lang="en-GB" dirty="0" smtClean="0">
                <a:solidFill>
                  <a:srgbClr val="333399"/>
                </a:solidFill>
              </a:rPr>
              <a:t>50)</a:t>
            </a:r>
            <a:endParaRPr lang="en-GB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  <p:extLst>
      <p:ext uri="{BB962C8B-B14F-4D97-AF65-F5344CB8AC3E}">
        <p14:creationId xmlns:p14="http://schemas.microsoft.com/office/powerpoint/2010/main" val="29694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26E1-6B66-4607-9186-A40901A82861}" type="datetime1">
              <a:rPr lang="en-GB" smtClean="0"/>
              <a:t>12/10/2010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3805043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1340768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Users represented by Virtual Research Communities in the User Community Board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31840" y="3645024"/>
            <a:ext cx="2952328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providers represented by NGIs/EIROs in the Operations Management Board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356992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USAG: User Services Advisory Group</a:t>
            </a:r>
          </a:p>
          <a:p>
            <a:pPr algn="ctr"/>
            <a:r>
              <a:rPr lang="en-GB" dirty="0" smtClean="0"/>
              <a:t>OTAG: Operational Tools Advisory Group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8184" y="4509120"/>
            <a:ext cx="2520280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 Coordination Board prioritised for Technology Providers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4437112"/>
            <a:ext cx="3024336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technology releases assessed against defined criteria before being deployed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1412776"/>
            <a:ext cx="3261118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Production quality infrastructure built from technology deployed across Europe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</a:t>
            </a:r>
            <a:r>
              <a:rPr lang="en-GB" dirty="0"/>
              <a:t>S</a:t>
            </a:r>
            <a:r>
              <a:rPr lang="en-GB" dirty="0" smtClean="0"/>
              <a:t>upports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220C5-C936-4D30-87D7-99B8726C85E7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OK so you have processes….</a:t>
            </a:r>
          </a:p>
          <a:p>
            <a:pPr marL="0" indent="0">
              <a:buNone/>
            </a:pPr>
            <a:r>
              <a:rPr lang="en-GB" dirty="0" smtClean="0"/>
              <a:t>How are you going to help me do what’s relevant to me and my community?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122E5-DB70-43B8-BF4A-EAAFD022988F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 descr="http://www.bioteams.com/images/social_network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 bwMode="auto">
          <a:xfrm>
            <a:off x="164743" y="3312160"/>
            <a:ext cx="4191000" cy="2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16" y="5863510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3) COMMUNITY</a:t>
            </a: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004048" y="3789040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 Network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04648" y="508518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Representation in the e-Infrastructure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5662280" y="4330631"/>
            <a:ext cx="1008112" cy="74439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V="1">
            <a:off x="5652120" y="4323576"/>
            <a:ext cx="1008112" cy="7443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pPr eaLnBrk="1" hangingPunct="1"/>
            <a:r>
              <a:rPr lang="en-GB" dirty="0" smtClean="0"/>
              <a:t>Scaling the Human Network</a:t>
            </a:r>
            <a:endParaRPr lang="en-GB" dirty="0" smtClean="0"/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79512" y="1196975"/>
            <a:ext cx="8856984" cy="474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Across an NGI Research Community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Across an International Research Community</a:t>
            </a:r>
          </a:p>
          <a:p>
            <a:pPr>
              <a:defRPr/>
            </a:pPr>
            <a:r>
              <a:rPr lang="en-GB" dirty="0"/>
              <a:t>Across different </a:t>
            </a:r>
            <a:r>
              <a:rPr lang="en-GB" dirty="0" smtClean="0"/>
              <a:t>disciplines &amp; skill levels</a:t>
            </a:r>
            <a:endParaRPr lang="en-GB" dirty="0"/>
          </a:p>
          <a:p>
            <a:pPr>
              <a:defRPr/>
            </a:pPr>
            <a:r>
              <a:rPr lang="en-GB" dirty="0" smtClean="0"/>
              <a:t>From an Individual to a Community</a:t>
            </a:r>
          </a:p>
          <a:p>
            <a:pPr>
              <a:defRPr/>
            </a:pPr>
            <a:r>
              <a:rPr lang="en-GB" dirty="0" smtClean="0"/>
              <a:t>Services that enable the human network</a:t>
            </a:r>
          </a:p>
          <a:p>
            <a:pPr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/>
              <a:t>S</a:t>
            </a:r>
            <a:r>
              <a:rPr lang="en-GB" dirty="0" smtClean="0"/>
              <a:t>ervices that support building your</a:t>
            </a:r>
          </a:p>
          <a:p>
            <a:pPr marL="0" indent="0" algn="ctr">
              <a:buNone/>
              <a:defRPr/>
            </a:pPr>
            <a:r>
              <a:rPr lang="en-GB" dirty="0" smtClean="0"/>
              <a:t>Virtual Research Community</a:t>
            </a:r>
          </a:p>
          <a:p>
            <a:pPr marL="0" indent="0">
              <a:buNone/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574182-208E-4EA9-923D-0E732D49C8FD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/>
              <a:t>E</a:t>
            </a:r>
            <a:r>
              <a:rPr lang="en-GB" dirty="0" smtClean="0"/>
              <a:t>volving Relationship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2C85-1269-4987-9ACB-49CDEBBF7D0C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3641"/>
            <a:ext cx="8143056" cy="52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904" y="58679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Defined by </a:t>
            </a:r>
            <a:r>
              <a:rPr lang="en-GB" b="1" dirty="0" err="1" smtClean="0"/>
              <a:t>MoU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6016" y="3915921"/>
            <a:ext cx="1152128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Community </a:t>
            </a:r>
            <a:r>
              <a:rPr lang="en-GB" sz="1600" b="1" dirty="0" smtClean="0">
                <a:solidFill>
                  <a:schemeClr val="bg1"/>
                </a:solidFill>
              </a:rPr>
              <a:t>Support </a:t>
            </a:r>
            <a:r>
              <a:rPr lang="en-GB" sz="1600" b="1" dirty="0" smtClean="0">
                <a:solidFill>
                  <a:schemeClr val="bg1"/>
                </a:solidFill>
              </a:rPr>
              <a:t>Team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(EGI.eu)</a:t>
            </a:r>
          </a:p>
        </p:txBody>
      </p:sp>
      <p:cxnSp>
        <p:nvCxnSpPr>
          <p:cNvPr id="15" name="Curved Connector 14"/>
          <p:cNvCxnSpPr/>
          <p:nvPr/>
        </p:nvCxnSpPr>
        <p:spPr>
          <a:xfrm>
            <a:off x="3635896" y="5733256"/>
            <a:ext cx="2088232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2808" y="3171448"/>
            <a:ext cx="1368152" cy="936104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Services Advisory Group</a:t>
            </a:r>
            <a:endParaRPr lang="en-GB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Interaction </a:t>
            </a:r>
            <a:r>
              <a:rPr lang="en-GB" dirty="0" smtClean="0"/>
              <a:t>with VRCs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/>
          <a:lstStyle/>
          <a:p>
            <a:r>
              <a:rPr lang="en-GB" dirty="0" smtClean="0"/>
              <a:t>VRCs link </a:t>
            </a:r>
            <a:r>
              <a:rPr lang="en-GB" dirty="0" smtClean="0"/>
              <a:t>EGI to a community structure</a:t>
            </a:r>
          </a:p>
          <a:p>
            <a:pPr lvl="1"/>
            <a:r>
              <a:rPr lang="en-GB" dirty="0" smtClean="0"/>
              <a:t>Defined </a:t>
            </a:r>
            <a:r>
              <a:rPr lang="en-GB" dirty="0" smtClean="0"/>
              <a:t>by </a:t>
            </a:r>
            <a:r>
              <a:rPr lang="en-GB" dirty="0" err="1" smtClean="0"/>
              <a:t>MoU</a:t>
            </a:r>
            <a:r>
              <a:rPr lang="en-GB" dirty="0" smtClean="0"/>
              <a:t>, conference, organisation,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A focus for collecting requirements for:</a:t>
            </a:r>
            <a:endParaRPr lang="en-GB" dirty="0" smtClean="0"/>
          </a:p>
          <a:p>
            <a:pPr lvl="1">
              <a:defRPr/>
            </a:pPr>
            <a:r>
              <a:rPr lang="en-GB" dirty="0"/>
              <a:t>Human and Technical services (e.g. Training)</a:t>
            </a:r>
          </a:p>
          <a:p>
            <a:pPr lvl="1">
              <a:defRPr/>
            </a:pPr>
            <a:r>
              <a:rPr lang="en-GB" dirty="0"/>
              <a:t>Discipline specific support (e.g. Bio Apps)</a:t>
            </a:r>
          </a:p>
          <a:p>
            <a:pPr lvl="1">
              <a:defRPr/>
            </a:pPr>
            <a:r>
              <a:rPr lang="en-GB" dirty="0"/>
              <a:t>Operation teams in the resource centres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It </a:t>
            </a:r>
            <a:r>
              <a:rPr lang="en-GB" dirty="0" smtClean="0"/>
              <a:t>is the human collaborative side of the </a:t>
            </a:r>
            <a:r>
              <a:rPr lang="en-GB" dirty="0" smtClean="0"/>
              <a:t>grid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CE11C-D79A-4942-85F8-B541FD1E0030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1325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DF190-2789-4F11-9A31-16A39753EED8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888" y="1772816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948264" y="170080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1880" y="5157192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</p:spTree>
    <p:extLst>
      <p:ext uri="{BB962C8B-B14F-4D97-AF65-F5344CB8AC3E}">
        <p14:creationId xmlns:p14="http://schemas.microsoft.com/office/powerpoint/2010/main" val="31649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Technical Services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r>
              <a:rPr lang="en-GB" dirty="0" smtClean="0"/>
              <a:t>Training Events Calendar</a:t>
            </a:r>
          </a:p>
          <a:p>
            <a:r>
              <a:rPr lang="en-GB" dirty="0" smtClean="0"/>
              <a:t>Training Material Repository</a:t>
            </a:r>
          </a:p>
          <a:p>
            <a:r>
              <a:rPr lang="en-GB" dirty="0" smtClean="0"/>
              <a:t>Applications Database</a:t>
            </a:r>
          </a:p>
          <a:p>
            <a:r>
              <a:rPr lang="en-GB" dirty="0" smtClean="0"/>
              <a:t>Services for your community</a:t>
            </a:r>
          </a:p>
          <a:p>
            <a:pPr lvl="1"/>
            <a:r>
              <a:rPr lang="en-GB" dirty="0" smtClean="0"/>
              <a:t>Membership: </a:t>
            </a:r>
            <a:r>
              <a:rPr lang="en-GB" dirty="0" smtClean="0"/>
              <a:t>VOMS</a:t>
            </a:r>
            <a:r>
              <a:rPr lang="en-GB" dirty="0" smtClean="0"/>
              <a:t>, </a:t>
            </a:r>
            <a:r>
              <a:rPr lang="en-GB" dirty="0" smtClean="0"/>
              <a:t>VO registration database</a:t>
            </a:r>
          </a:p>
          <a:p>
            <a:pPr lvl="1"/>
            <a:r>
              <a:rPr lang="en-GB" dirty="0" smtClean="0"/>
              <a:t>Access: Basic portals</a:t>
            </a:r>
          </a:p>
          <a:p>
            <a:pPr lvl="1"/>
            <a:r>
              <a:rPr lang="en-GB" dirty="0" smtClean="0"/>
              <a:t>Status: </a:t>
            </a:r>
            <a:r>
              <a:rPr lang="en-GB" dirty="0" smtClean="0"/>
              <a:t>Dashboards</a:t>
            </a:r>
            <a:endParaRPr lang="en-GB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D04-6019-4235-8DB4-473CDFFCB1AD}" type="datetime1">
              <a:rPr lang="en-GB" smtClean="0"/>
              <a:t>12/10/2010</a:t>
            </a:fld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pPr eaLnBrk="1" hangingPunct="1"/>
            <a:r>
              <a:rPr lang="en-GB" dirty="0" smtClean="0"/>
              <a:t>Current Huma</a:t>
            </a:r>
            <a:r>
              <a:rPr lang="en-GB" dirty="0" smtClean="0"/>
              <a:t>n Services</a:t>
            </a:r>
            <a:endParaRPr lang="en-GB" dirty="0" smtClean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611188" y="1196975"/>
            <a:ext cx="8075612" cy="4525963"/>
          </a:xfrm>
        </p:spPr>
        <p:txBody>
          <a:bodyPr/>
          <a:lstStyle/>
          <a:p>
            <a:r>
              <a:rPr lang="en-GB" dirty="0"/>
              <a:t>Building a </a:t>
            </a:r>
            <a:r>
              <a:rPr lang="en-GB" dirty="0" smtClean="0"/>
              <a:t>community for all users</a:t>
            </a:r>
            <a:endParaRPr lang="en-GB" dirty="0"/>
          </a:p>
          <a:p>
            <a:pPr lvl="1"/>
            <a:r>
              <a:rPr lang="en-GB" dirty="0"/>
              <a:t>Two Annual meetings: Users &amp; Technology</a:t>
            </a:r>
          </a:p>
          <a:p>
            <a:r>
              <a:rPr lang="en-GB" dirty="0" smtClean="0"/>
              <a:t>For Heavy </a:t>
            </a:r>
            <a:r>
              <a:rPr lang="en-GB" dirty="0"/>
              <a:t>User Communities</a:t>
            </a:r>
          </a:p>
          <a:p>
            <a:pPr lvl="1"/>
            <a:r>
              <a:rPr lang="en-GB" dirty="0" smtClean="0"/>
              <a:t>Expand community </a:t>
            </a:r>
            <a:r>
              <a:rPr lang="en-GB" dirty="0"/>
              <a:t>specific </a:t>
            </a:r>
            <a:r>
              <a:rPr lang="en-GB" dirty="0" smtClean="0"/>
              <a:t>services</a:t>
            </a:r>
            <a:endParaRPr lang="en-GB" dirty="0"/>
          </a:p>
          <a:p>
            <a:r>
              <a:rPr lang="en-GB" dirty="0" smtClean="0"/>
              <a:t>Evolving the technology</a:t>
            </a:r>
            <a:endParaRPr lang="en-GB" dirty="0"/>
          </a:p>
          <a:p>
            <a:pPr lvl="1"/>
            <a:r>
              <a:rPr lang="en-GB" dirty="0"/>
              <a:t>Definition and verification of requirements</a:t>
            </a:r>
          </a:p>
          <a:p>
            <a:pPr lvl="1"/>
            <a:r>
              <a:rPr lang="en-GB" dirty="0" smtClean="0"/>
              <a:t>Liaison </a:t>
            </a:r>
            <a:r>
              <a:rPr lang="en-GB" dirty="0"/>
              <a:t>with software providers</a:t>
            </a:r>
          </a:p>
          <a:p>
            <a:pPr eaLnBrk="1" hangingPunct="1"/>
            <a:r>
              <a:rPr lang="en-GB" dirty="0" smtClean="0"/>
              <a:t>Communication</a:t>
            </a:r>
            <a:endParaRPr lang="en-GB" dirty="0" smtClean="0"/>
          </a:p>
          <a:p>
            <a:pPr lvl="1" eaLnBrk="1" hangingPunct="1"/>
            <a:r>
              <a:rPr lang="en-GB" dirty="0" smtClean="0"/>
              <a:t>With NGIs, VRCs, SSCs and other </a:t>
            </a:r>
            <a:r>
              <a:rPr lang="en-GB" dirty="0" smtClean="0"/>
              <a:t>projects</a:t>
            </a:r>
            <a:endParaRPr lang="en-GB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2A4C0B-1277-468F-9B0B-8F962EC5A9C2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4671-C81C-43D5-B940-3D74FE4EEEDB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412776"/>
            <a:ext cx="925252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</a:t>
            </a:r>
            <a:r>
              <a:rPr lang="en-GB" dirty="0" smtClean="0"/>
              <a:t>resources, not a single technology</a:t>
            </a:r>
            <a:endParaRPr lang="en-GB" dirty="0" smtClean="0"/>
          </a:p>
          <a:p>
            <a:pPr lvl="1"/>
            <a:r>
              <a:rPr lang="en-GB" dirty="0" smtClean="0"/>
              <a:t>Supports a </a:t>
            </a:r>
            <a:r>
              <a:rPr lang="en-GB" dirty="0" smtClean="0"/>
              <a:t>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Established 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DE3B8-5271-4540-AFDF-8EE5E69DD01B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become a VRC?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r>
              <a:rPr lang="en-GB" dirty="0" smtClean="0"/>
              <a:t>User Community Board</a:t>
            </a:r>
          </a:p>
          <a:p>
            <a:pPr lvl="1"/>
            <a:r>
              <a:rPr lang="en-GB" dirty="0" smtClean="0"/>
              <a:t>Policy, procedures and technical management</a:t>
            </a:r>
          </a:p>
          <a:p>
            <a:r>
              <a:rPr lang="en-GB" dirty="0" smtClean="0"/>
              <a:t>User Services Advisory Group</a:t>
            </a:r>
          </a:p>
          <a:p>
            <a:pPr lvl="1"/>
            <a:r>
              <a:rPr lang="en-GB" dirty="0" smtClean="0"/>
              <a:t>Technical evolution of the provided services</a:t>
            </a:r>
          </a:p>
          <a:p>
            <a:r>
              <a:rPr lang="en-GB" dirty="0"/>
              <a:t>S</a:t>
            </a:r>
            <a:r>
              <a:rPr lang="en-GB" dirty="0" smtClean="0"/>
              <a:t>hare your experiences with others</a:t>
            </a:r>
          </a:p>
          <a:p>
            <a:r>
              <a:rPr lang="en-GB" dirty="0" smtClean="0"/>
              <a:t>Integrate your resources into production</a:t>
            </a:r>
          </a:p>
          <a:p>
            <a:r>
              <a:rPr lang="en-GB" dirty="0" smtClean="0"/>
              <a:t>Access a European support infrastructure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BB5-DA66-48A5-A30F-4F7DE1791DA4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C9E4-42E2-402A-B0B1-17451789FE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I’ve told you what I want, how are you going to support my exact needs, now and in the future, instead of my competitors?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78AE9-F68A-47CA-803A-69004CFFB7E3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098" name="Picture 2" descr="http://t1.gstatic.com/images?q=tbn:ANd9GcSUf0w-OLTiKyxba7qM2oBtcaLmSzqsF29h_DbiowXle29Y_hM&amp;t=1&amp;usg=__ejQ3GO-lH1w2n4wt7DfbCjXh2d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" y="3645024"/>
            <a:ext cx="6062334" cy="2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Rn1W5oVa06vGdukHr6kh04mrFbq_SQJTig_C0eo8BmQXxsbjU&amp;t=1&amp;usg=__gZKTB9u08-x1DRNrKHePbPsHKi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60056"/>
            <a:ext cx="2712769" cy="2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 a Neutral Infrastructure</a:t>
            </a:r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525963"/>
          </a:xfrm>
        </p:spPr>
        <p:txBody>
          <a:bodyPr/>
          <a:lstStyle/>
          <a:p>
            <a:r>
              <a:rPr lang="en-GB" dirty="0" smtClean="0"/>
              <a:t>Consider IP network providers</a:t>
            </a:r>
          </a:p>
          <a:p>
            <a:pPr lvl="1"/>
            <a:r>
              <a:rPr lang="en-GB" dirty="0" smtClean="0"/>
              <a:t>Supports traffic from different communities</a:t>
            </a:r>
          </a:p>
          <a:p>
            <a:pPr lvl="1"/>
            <a:r>
              <a:rPr lang="en-GB" dirty="0" smtClean="0"/>
              <a:t>Customised solutions within a generic framework</a:t>
            </a:r>
          </a:p>
          <a:p>
            <a:pPr lvl="1"/>
            <a:r>
              <a:rPr lang="en-GB" dirty="0" smtClean="0"/>
              <a:t>Standards drive integrated deployment</a:t>
            </a:r>
          </a:p>
          <a:p>
            <a:r>
              <a:rPr lang="en-GB" dirty="0" smtClean="0"/>
              <a:t>And for sustainable e-Infrastructures?</a:t>
            </a:r>
          </a:p>
          <a:p>
            <a:pPr lvl="1"/>
            <a:r>
              <a:rPr lang="en-GB" dirty="0" smtClean="0"/>
              <a:t>Any application, any domain, any technology</a:t>
            </a:r>
          </a:p>
          <a:p>
            <a:pPr lvl="1"/>
            <a:r>
              <a:rPr lang="en-GB" dirty="0" smtClean="0"/>
              <a:t>A platform for domain specific innovation &amp; use</a:t>
            </a:r>
          </a:p>
          <a:p>
            <a:pPr lvl="1"/>
            <a:r>
              <a:rPr lang="en-GB" dirty="0" smtClean="0"/>
              <a:t>Integration of any compliant resource</a:t>
            </a:r>
          </a:p>
          <a:p>
            <a:pPr lvl="1"/>
            <a:endParaRPr lang="en-GB" dirty="0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094101-93DF-4F1F-B828-63A29268ECCF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4F4DE-A8B4-4C0E-833D-F2EC7C304F51}" type="slidenum">
              <a:rPr lang="fi-FI" smtClean="0">
                <a:solidFill>
                  <a:schemeClr val="bg1"/>
                </a:solidFill>
              </a:rPr>
              <a:pPr/>
              <a:t>22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824" y="5013325"/>
            <a:ext cx="33607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European e-Infrastructure</a:t>
            </a:r>
          </a:p>
        </p:txBody>
      </p:sp>
      <p:sp>
        <p:nvSpPr>
          <p:cNvPr id="19469" name="Date Placeholder 1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EED353-FDB2-4D17-80C0-CC8B0A9DF55C}" type="datetime1">
              <a:rPr lang="en-GB" smtClean="0">
                <a:solidFill>
                  <a:schemeClr val="bg1"/>
                </a:solidFill>
                <a:cs typeface="Arial" charset="0"/>
              </a:rPr>
              <a:t>12/10/2010</a:t>
            </a:fld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Cracow Grid Workshop 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319213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 smtClean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7997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  <p:extLst>
      <p:ext uri="{BB962C8B-B14F-4D97-AF65-F5344CB8AC3E}">
        <p14:creationId xmlns:p14="http://schemas.microsoft.com/office/powerpoint/2010/main" val="9668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 animBg="1"/>
      <p:bldP spid="7" grpId="0" animBg="1"/>
      <p:bldP spid="16" grpId="0" animBg="1"/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DCI 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76DC-BB9A-4F4B-8E99-AF7B2A2E4060}" type="datetime1">
              <a:rPr lang="en-GB" smtClean="0"/>
              <a:t>12/10/2010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24506"/>
              </p:ext>
            </p:extLst>
          </p:nvPr>
        </p:nvGraphicFramePr>
        <p:xfrm>
          <a:off x="323528" y="1196752"/>
          <a:ext cx="8496943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138750"/>
                <a:gridCol w="1295362"/>
                <a:gridCol w="1364157"/>
                <a:gridCol w="1218751"/>
                <a:gridCol w="1325068"/>
                <a:gridCol w="1218751"/>
              </a:tblGrid>
              <a:tr h="574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EDGI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EGI-InSPIRE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StratusLab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VENUS-C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Start Date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01/06/2010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01/10/2010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(months)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Budget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2,436,000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3,693,000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3,137,221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8,803,046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from the EC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2,150,000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4,500,000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8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smtClean="0">
                          <a:effectLst/>
                        </a:rPr>
                        <a:t>effort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person-month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9241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1115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639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020272" y="1628800"/>
            <a:ext cx="1656184" cy="4104456"/>
            <a:chOff x="7020272" y="2276872"/>
            <a:chExt cx="1656184" cy="4104456"/>
          </a:xfrm>
        </p:grpSpPr>
        <p:sp>
          <p:nvSpPr>
            <p:cNvPr id="15" name="Flowchart: Collate 14"/>
            <p:cNvSpPr/>
            <p:nvPr/>
          </p:nvSpPr>
          <p:spPr>
            <a:xfrm>
              <a:off x="7020272" y="2276872"/>
              <a:ext cx="1656184" cy="4104456"/>
            </a:xfrm>
            <a:prstGeom prst="flowChartCollat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Venus-C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36296" y="2348880"/>
              <a:ext cx="553452" cy="3967699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7906980" y="2348880"/>
              <a:ext cx="553452" cy="3947265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19" y="1158999"/>
            <a:ext cx="3384377" cy="50783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EGI-InSPIRE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Operational</a:t>
            </a:r>
          </a:p>
          <a:p>
            <a:pPr algn="ctr"/>
            <a:r>
              <a:rPr lang="en-GB" dirty="0" smtClean="0"/>
              <a:t>Infrastructure</a:t>
            </a:r>
          </a:p>
        </p:txBody>
      </p:sp>
      <p:sp>
        <p:nvSpPr>
          <p:cNvPr id="8" name="Oval 7"/>
          <p:cNvSpPr/>
          <p:nvPr/>
        </p:nvSpPr>
        <p:spPr>
          <a:xfrm>
            <a:off x="3419872" y="1799536"/>
            <a:ext cx="1174920" cy="381642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EDGI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2040" y="1793950"/>
            <a:ext cx="1512168" cy="389960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StratusLab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DCI Taxonomy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9CCB-DCEB-4D91-A797-AE5ECE461308}" type="datetime1">
              <a:rPr lang="en-GB" smtClean="0"/>
              <a:t>12/10/2010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25</a:t>
            </a:fld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99928" y="2620948"/>
            <a:ext cx="859904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EMI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6008" y="2620948"/>
            <a:ext cx="855712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IGE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046" y="4620622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Resources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7046" y="331170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7046" y="187154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Users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Can we learn from others?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11188" y="1412776"/>
            <a:ext cx="83533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Grids have benefited from commoditisation</a:t>
            </a:r>
          </a:p>
          <a:p>
            <a:pPr lvl="1"/>
            <a:r>
              <a:rPr lang="en-GB" dirty="0" smtClean="0"/>
              <a:t>Hardware: HTC &amp; HPC affordable to all</a:t>
            </a:r>
          </a:p>
          <a:p>
            <a:pPr lvl="1"/>
            <a:r>
              <a:rPr lang="en-GB" dirty="0" smtClean="0"/>
              <a:t>Networking: GBs can be moved over WAN</a:t>
            </a:r>
          </a:p>
          <a:p>
            <a:pPr lvl="1"/>
            <a:r>
              <a:rPr lang="en-GB" dirty="0" smtClean="0"/>
              <a:t>Software: Open source software comes of age</a:t>
            </a:r>
          </a:p>
          <a:p>
            <a:r>
              <a:rPr lang="en-GB" dirty="0" smtClean="0"/>
              <a:t>Impacts of commodity virtualisation…</a:t>
            </a:r>
          </a:p>
          <a:p>
            <a:pPr lvl="1"/>
            <a:r>
              <a:rPr lang="en-GB" dirty="0" smtClean="0"/>
              <a:t>For transactional models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The ‘Cloud’: A model based on compute not data</a:t>
            </a:r>
          </a:p>
          <a:p>
            <a:pPr lvl="1"/>
            <a:r>
              <a:rPr lang="en-GB" dirty="0" smtClean="0"/>
              <a:t>For large distributed data-oriented models </a:t>
            </a:r>
            <a:r>
              <a:rPr lang="en-GB" dirty="0" smtClean="0">
                <a:sym typeface="Wingdings" pitchFamily="2" charset="2"/>
              </a:rPr>
              <a:t> </a:t>
            </a:r>
            <a:endParaRPr lang="en-GB" dirty="0" smtClean="0"/>
          </a:p>
          <a:p>
            <a:pPr lvl="2"/>
            <a:r>
              <a:rPr lang="en-GB" dirty="0" smtClean="0"/>
              <a:t>The emergence of true ‘function shipping’?</a:t>
            </a:r>
          </a:p>
          <a:p>
            <a:pPr lvl="1"/>
            <a:endParaRPr lang="en-GB" dirty="0" smtClean="0"/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31880-59E1-4DF6-B9B2-6F5DC117980C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EC57E-E0E6-4193-967B-77434100E832}" type="slidenum">
              <a:rPr lang="fi-FI" smtClean="0">
                <a:solidFill>
                  <a:schemeClr val="bg1"/>
                </a:solidFill>
              </a:rPr>
              <a:pPr eaLnBrk="1" hangingPunct="1"/>
              <a:t>26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Virtualisation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Who makes your Virtual Machine Images?</a:t>
            </a:r>
          </a:p>
          <a:p>
            <a:r>
              <a:rPr lang="en-GB" dirty="0" smtClean="0"/>
              <a:t>Who checks that they will run anywhere?</a:t>
            </a:r>
          </a:p>
          <a:p>
            <a:r>
              <a:rPr lang="en-GB" dirty="0" smtClean="0"/>
              <a:t>Who checks that they are running?</a:t>
            </a:r>
          </a:p>
          <a:p>
            <a:r>
              <a:rPr lang="en-GB" dirty="0" smtClean="0"/>
              <a:t>Who checks that they are secure?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New </a:t>
            </a:r>
            <a:r>
              <a:rPr lang="en-GB" dirty="0"/>
              <a:t>technology requires new expertise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36F7-B53C-474E-9FB6-9C9B785E414C}" type="datetime1">
              <a:rPr lang="en-GB" smtClean="0"/>
              <a:t>12/10/2010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12" y="4033768"/>
            <a:ext cx="8812088" cy="227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3995936" y="1124744"/>
            <a:ext cx="4968552" cy="28904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124744"/>
            <a:ext cx="3816424" cy="2890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4285-C91D-4E6C-9E05-5CB4BC2FAE7A}" type="datetime1">
              <a:rPr lang="en-GB" smtClean="0"/>
              <a:t>12/10/2010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1458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 Specific Operations Staff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Providers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4088" y="4023608"/>
            <a:ext cx="8812088" cy="22755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dirty="0" smtClean="0"/>
              <a:t>Infrastructure Providers</a:t>
            </a:r>
          </a:p>
          <a:p>
            <a:pPr algn="ctr"/>
            <a:r>
              <a:rPr lang="en-GB" sz="2400" dirty="0" smtClean="0"/>
              <a:t>(Research &amp; </a:t>
            </a:r>
            <a:r>
              <a:rPr lang="en-GB" sz="2400" dirty="0" err="1" smtClean="0"/>
              <a:t>Commerical</a:t>
            </a:r>
            <a:r>
              <a:rPr lang="en-GB" sz="2400" dirty="0"/>
              <a:t> </a:t>
            </a:r>
            <a:r>
              <a:rPr lang="en-GB" sz="2400" dirty="0" smtClean="0"/>
              <a:t>– National, European &amp; Global)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3995936" y="1114584"/>
            <a:ext cx="4968552" cy="2890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14584"/>
            <a:ext cx="3816424" cy="28904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Experts</a:t>
            </a:r>
          </a:p>
          <a:p>
            <a:pPr algn="ctr"/>
            <a:r>
              <a:rPr lang="en-GB" sz="2400" dirty="0" smtClean="0"/>
              <a:t>(Communicating between users &amp; providers)</a:t>
            </a:r>
            <a:endParaRPr lang="en-GB" sz="2400" dirty="0"/>
          </a:p>
        </p:txBody>
      </p:sp>
      <p:sp>
        <p:nvSpPr>
          <p:cNvPr id="14" name="Up-Down Arrow 13"/>
          <p:cNvSpPr/>
          <p:nvPr/>
        </p:nvSpPr>
        <p:spPr>
          <a:xfrm>
            <a:off x="6140694" y="3501008"/>
            <a:ext cx="807570" cy="1015743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Up Arrow 12"/>
          <p:cNvSpPr/>
          <p:nvPr/>
        </p:nvSpPr>
        <p:spPr>
          <a:xfrm rot="10800000">
            <a:off x="2051721" y="2780928"/>
            <a:ext cx="2520279" cy="2032230"/>
          </a:xfrm>
          <a:prstGeom prst="leftUpArrow">
            <a:avLst>
              <a:gd name="adj1" fmla="val 16808"/>
              <a:gd name="adj2" fmla="val 25000"/>
              <a:gd name="adj3" fmla="val 1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4088" y="1196752"/>
            <a:ext cx="8760400" cy="2600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Virtual Research Community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124744"/>
            <a:ext cx="8856984" cy="37124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 Technology Experts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851920" y="4085056"/>
            <a:ext cx="1399115" cy="1504184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4" grpId="0" animBg="1"/>
      <p:bldP spid="13" grpId="0" animBg="1"/>
      <p:bldP spid="16" grpId="0" animBg="1"/>
      <p:bldP spid="1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sounds wonderful! How much is it going to cost me?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1FEB6-CBD7-4C37-A585-EF3B1CABD4E2}" type="datetime1">
              <a:rPr lang="en-GB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122" name="Picture 2" descr="http://t0.gstatic.com/images?q=tbn:ANd9GcSgnA4kq2T8hvHJO0RxElRr0yvhc7QxiSuJkKm4RfoeRkjGnmU&amp;t=1&amp;usg=__AtbvqlOJzFWpLm1fHDA8NaIEgY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208073"/>
            <a:ext cx="3851920" cy="28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RLirjF5qdbEumt64VMNQGXKTjktZQVqy2Pckus2xM054bI9M&amp;t=1&amp;usg=__TcXL78FMRj053cw7KVCKz9qW3H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6032"/>
            <a:ext cx="3960440" cy="28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F52C0-F49C-45D4-A356-95464F0CF2C9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Costs </a:t>
            </a:r>
            <a:endParaRPr lang="en-GB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1348066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824730" y="3130808"/>
            <a:ext cx="1285875" cy="2571750"/>
          </a:xfrm>
          <a:prstGeom prst="rect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E7DBB1"/>
              </a:solidFill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B09BE-E696-4D8A-9D61-86DC3FF9609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smtClean="0"/>
          </a:p>
        </p:txBody>
      </p:sp>
      <p:sp>
        <p:nvSpPr>
          <p:cNvPr id="41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Cracow Grid Workshop 2010</a:t>
            </a:r>
            <a:endParaRPr lang="en-GB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A42-0249-4B67-A031-D145EEB27B4B}" type="datetime1">
              <a:rPr lang="en-GB" smtClean="0"/>
              <a:t>12/10/2010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EGI.eu (4 </a:t>
            </a:r>
            <a:r>
              <a:rPr lang="en-GB" dirty="0" err="1" smtClean="0"/>
              <a:t>yrs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265A-9ABB-4E4E-9DA8-A9DDBC3607CA}" type="datetime1">
              <a:rPr lang="en-GB" smtClean="0"/>
              <a:t>12/10/2010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Cracow Grid Workshop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31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42517" y="1249387"/>
            <a:ext cx="2057400" cy="19621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European Commission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(25000K)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4374" y="2276499"/>
            <a:ext cx="1944687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EGI.eu  </a:t>
            </a:r>
            <a:r>
              <a:rPr lang="en-GB" dirty="0" smtClean="0"/>
              <a:t>Activity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(8010K)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85479" y="3500462"/>
            <a:ext cx="484187" cy="9779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755229" y="4869161"/>
            <a:ext cx="1944687" cy="1150664"/>
          </a:xfrm>
          <a:prstGeom prst="roundRect">
            <a:avLst/>
          </a:prstGeom>
          <a:gradFill flip="none" rotWithShape="1">
            <a:gsLst>
              <a:gs pos="78000">
                <a:srgbClr val="92D050"/>
              </a:gs>
              <a:gs pos="38000">
                <a:srgbClr val="92D050">
                  <a:lumMod val="87000"/>
                  <a:lumOff val="13000"/>
                </a:srgbClr>
              </a:gs>
              <a:gs pos="1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Partner </a:t>
            </a:r>
            <a:r>
              <a:rPr lang="en-GB" dirty="0" smtClean="0"/>
              <a:t>Tasks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(International &amp; Global Tasks)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(65848K)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107254" y="2193105"/>
            <a:ext cx="484188" cy="97948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095329" y="5064149"/>
            <a:ext cx="1944687" cy="936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NGIs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(49455K)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4824" y="1103654"/>
            <a:ext cx="2413000" cy="2300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EGI.eu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2516" y="4575199"/>
            <a:ext cx="5586413" cy="1662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NGI Activity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5870029" y="3500462"/>
            <a:ext cx="484187" cy="9779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092154" y="1249387"/>
            <a:ext cx="1944687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EGI-</a:t>
            </a:r>
            <a:r>
              <a:rPr lang="en-GB" dirty="0" err="1"/>
              <a:t>InSPIRE</a:t>
            </a:r>
            <a:r>
              <a:rPr lang="en-GB" dirty="0"/>
              <a:t> Central Budget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(597K)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4107826" y="1231550"/>
            <a:ext cx="484187" cy="103663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Down Arrow 17"/>
          <p:cNvSpPr/>
          <p:nvPr/>
        </p:nvSpPr>
        <p:spPr>
          <a:xfrm rot="5400000">
            <a:off x="4163466" y="5072087"/>
            <a:ext cx="484187" cy="9794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Down Arrow 18"/>
          <p:cNvSpPr/>
          <p:nvPr/>
        </p:nvSpPr>
        <p:spPr>
          <a:xfrm rot="3077085">
            <a:off x="4153941" y="3329012"/>
            <a:ext cx="484188" cy="13954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810392" y="221570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4653K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663404" y="3646512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2643K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060279" y="5803924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43455K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300192" y="386104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6000K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772691" y="3798912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19750K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3920674" y="134076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597K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7824" y="3573016"/>
            <a:ext cx="186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moves EGI.eu  towards 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0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EGEE:</a:t>
            </a:r>
          </a:p>
          <a:p>
            <a:pPr lvl="1" eaLnBrk="1" hangingPunct="1"/>
            <a:r>
              <a:rPr lang="en-GB" dirty="0" smtClean="0"/>
              <a:t>Demonstrated a production e-infrastructure</a:t>
            </a:r>
          </a:p>
          <a:p>
            <a:pPr eaLnBrk="1" hangingPunct="1"/>
            <a:r>
              <a:rPr lang="en-GB" dirty="0" smtClean="0"/>
              <a:t>EGI:</a:t>
            </a:r>
          </a:p>
          <a:p>
            <a:pPr lvl="1" eaLnBrk="1" hangingPunct="1"/>
            <a:r>
              <a:rPr lang="en-GB" dirty="0" smtClean="0"/>
              <a:t>Provide a sustainable production e-infrastructure</a:t>
            </a:r>
          </a:p>
          <a:p>
            <a:pPr eaLnBrk="1" hangingPunct="1"/>
            <a:r>
              <a:rPr lang="en-GB" dirty="0" smtClean="0"/>
              <a:t>EGI.eu established in Amsterdam</a:t>
            </a:r>
          </a:p>
          <a:p>
            <a:pPr lvl="1" eaLnBrk="1" hangingPunct="1"/>
            <a:r>
              <a:rPr lang="en-GB" dirty="0" smtClean="0"/>
              <a:t>Supported transition through </a:t>
            </a:r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lvl="1" eaLnBrk="1" hangingPunct="1"/>
            <a:r>
              <a:rPr lang="en-GB" dirty="0" smtClean="0"/>
              <a:t>Moving towards sustainable coordination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93A66D-5E79-40D8-8E45-4AB6BBE21013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AB41B8-CF28-4A50-8AEE-593D2C07F5B7}" type="datetime1">
              <a:rPr lang="en-GB" smtClean="0">
                <a:solidFill>
                  <a:schemeClr val="bg1"/>
                </a:solidFill>
                <a:cs typeface="Arial" charset="0"/>
              </a:rPr>
              <a:t>12/10/2010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Cracow Grid Workshop 2010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107504" y="1087610"/>
            <a:ext cx="4104456" cy="51912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33</a:t>
            </a:fld>
            <a:endParaRPr lang="en-GB"/>
          </a:p>
        </p:txBody>
      </p:sp>
      <p:pic>
        <p:nvPicPr>
          <p:cNvPr id="8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5085184"/>
            <a:ext cx="1656184" cy="68975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283596" y="1124744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www.egi.eu/EGIUF2011 for more </a:t>
            </a:r>
            <a:r>
              <a:rPr lang="en-GB" sz="2400" dirty="0" smtClean="0">
                <a:latin typeface="Arial" charset="0"/>
                <a:cs typeface="Arial" charset="0"/>
              </a:rPr>
              <a:t>details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We are still hiring!!!</a:t>
            </a:r>
          </a:p>
          <a:p>
            <a:pPr lvl="1"/>
            <a:r>
              <a:rPr lang="en-GB" sz="1600" dirty="0" smtClean="0">
                <a:latin typeface="Arial" charset="0"/>
                <a:cs typeface="Arial" charset="0"/>
              </a:rPr>
              <a:t>www.egi.eu/about/jobs</a:t>
            </a:r>
            <a:endParaRPr lang="en-GB" sz="1600" dirty="0" smtClean="0">
              <a:latin typeface="Arial" charset="0"/>
              <a:cs typeface="Arial" charset="0"/>
            </a:endParaRPr>
          </a:p>
          <a:p>
            <a:r>
              <a:rPr lang="en-GB" sz="2400" dirty="0" smtClean="0"/>
              <a:t>Contact:</a:t>
            </a:r>
          </a:p>
          <a:p>
            <a:pPr lvl="1"/>
            <a:r>
              <a:rPr lang="en-GB" sz="2000" dirty="0" smtClean="0"/>
              <a:t>Steven Newhouse</a:t>
            </a:r>
            <a:endParaRPr lang="en-GB" sz="2000" dirty="0" smtClean="0">
              <a:hlinkClick r:id="rId4"/>
            </a:endParaRPr>
          </a:p>
          <a:p>
            <a:pPr lvl="2"/>
            <a:r>
              <a:rPr lang="en-GB" sz="1600" dirty="0" smtClean="0">
                <a:hlinkClick r:id="rId4"/>
              </a:rPr>
              <a:t>director@egi.eu</a:t>
            </a:r>
            <a:endParaRPr lang="en-GB" sz="1600" dirty="0"/>
          </a:p>
          <a:p>
            <a:pPr eaLnBrk="1" hangingPunct="1"/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1520" y="113528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C8AF1-21EA-4FE1-9A49-5D773DA76A9D}" type="datetime1">
              <a:rPr lang="en-GB" smtClean="0"/>
              <a:t>12/10/2010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users willing to follow?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6E288-ECB5-42F7-80C9-BC293B09C559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http://www.wisconsinhistory.org/spotlight/wallpapers/chasm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047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548081"/>
            <a:ext cx="26003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Sustainability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365104"/>
            <a:ext cx="2121093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Relevance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2627" y="1548081"/>
            <a:ext cx="1027845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Cost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3700" y="4356393"/>
            <a:ext cx="225677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Technology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90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My project will last for 5 years, and I will need to read and analyse my data for 10 years after that….</a:t>
            </a:r>
          </a:p>
          <a:p>
            <a:pPr marL="0" indent="0">
              <a:buNone/>
            </a:pPr>
            <a:r>
              <a:rPr lang="en-GB" dirty="0" smtClean="0"/>
              <a:t>Will you be around that long?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4EF54-7090-4A7F-8E6B-2F06C6C3F5D1}" type="datetime1">
              <a:rPr lang="en-GB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Cracow Grid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http://t0.gstatic.com/images?q=tbn:ANd9GcS_mmPtS8mpR_2oOYkZAsppnQzPfI7FJGkcfuaq2GE3ZkijGxs&amp;t=1&amp;usg=__pWONNn_S9uZx4ZHwQpLL5dUuzs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" y="3724249"/>
            <a:ext cx="5219222" cy="25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cVt9dKKBjVoDzl2F_d9PeL-tnHe9-lCugft2TXqhrb8bMvt0&amp;t=1&amp;usg=__wFbBb_rVVKsWWN0k4NpRUj-ROsY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10263"/>
          <a:stretch/>
        </p:blipFill>
        <p:spPr bwMode="auto">
          <a:xfrm>
            <a:off x="6373688" y="2673424"/>
            <a:ext cx="2590800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D1D29F-6219-4D85-9DF0-D45DB9220FFB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Other groups willing to agree with EGI.eu objectives</a:t>
            </a:r>
          </a:p>
          <a:p>
            <a:pPr eaLnBrk="1" hangingPunct="1"/>
            <a:r>
              <a:rPr lang="en-GB" dirty="0" smtClean="0"/>
              <a:t>EGI Council: All participants represented</a:t>
            </a:r>
          </a:p>
          <a:p>
            <a:pPr lvl="1" eaLnBrk="1" hangingPunct="1"/>
            <a:r>
              <a:rPr lang="en-GB" dirty="0" smtClean="0"/>
              <a:t>Votes </a:t>
            </a:r>
            <a:r>
              <a:rPr lang="en-GB" dirty="0" smtClean="0"/>
              <a:t>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D4E1C2-3C76-44D2-BDAD-DC7A2DB82C8A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67544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096961-9AF7-42F6-9ED2-B94882CBF710}" type="datetime1">
              <a:rPr lang="en-GB" smtClean="0">
                <a:solidFill>
                  <a:schemeClr val="bg1"/>
                </a:solidFill>
              </a:rPr>
              <a:t>12/10/2010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Cracow Grid Workshop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445224"/>
            <a:ext cx="915511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3100" dirty="0"/>
              <a:t>EGI and EGI.eu supported </a:t>
            </a:r>
            <a:r>
              <a:rPr lang="en-GB" sz="3100" dirty="0" smtClean="0"/>
              <a:t>initially by EGI-</a:t>
            </a:r>
            <a:r>
              <a:rPr lang="en-GB" sz="3100" dirty="0" err="1" smtClean="0"/>
              <a:t>InSPIRE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0191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I_DS Kickoff Meeting (WP1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GI_DS Kickoff Meeting (WP1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1485</Words>
  <Application>Microsoft Office PowerPoint</Application>
  <PresentationFormat>On-screen Show (4:3)</PresentationFormat>
  <Paragraphs>538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EGI-InSPIRE 2</vt:lpstr>
      <vt:lpstr>EG-InSPIRE</vt:lpstr>
      <vt:lpstr>1_EG-InSPIRE</vt:lpstr>
      <vt:lpstr>2_EG-InSPIRE</vt:lpstr>
      <vt:lpstr>A Virtualised European Grid Infrastructure?</vt:lpstr>
      <vt:lpstr>What is EGI?</vt:lpstr>
      <vt:lpstr>European Grid Infrastructure</vt:lpstr>
      <vt:lpstr>European Grid Infrastructure</vt:lpstr>
      <vt:lpstr>Are users willing to follow?</vt:lpstr>
      <vt:lpstr>Sustainability</vt:lpstr>
      <vt:lpstr>PowerPoint Presentation</vt:lpstr>
      <vt:lpstr>EGI.eu Governance</vt:lpstr>
      <vt:lpstr>EGI.eu</vt:lpstr>
      <vt:lpstr>The EGI-InSPIRE Project</vt:lpstr>
      <vt:lpstr>A Virtuous Service Cycle</vt:lpstr>
      <vt:lpstr>EGI Supports Innovation</vt:lpstr>
      <vt:lpstr>Relevance</vt:lpstr>
      <vt:lpstr>Scaling the Human Network</vt:lpstr>
      <vt:lpstr>An Evolving Relationship</vt:lpstr>
      <vt:lpstr>Our Interaction with VRCs</vt:lpstr>
      <vt:lpstr>A Virtuous User Cycle</vt:lpstr>
      <vt:lpstr>Current Technical Services</vt:lpstr>
      <vt:lpstr>Current Human Services</vt:lpstr>
      <vt:lpstr>Why become a VRC?</vt:lpstr>
      <vt:lpstr>Technology</vt:lpstr>
      <vt:lpstr>Be a Neutral Infrastructure</vt:lpstr>
      <vt:lpstr>European e-Infrastructure</vt:lpstr>
      <vt:lpstr>The DCI Projects</vt:lpstr>
      <vt:lpstr>DCI Taxonomy</vt:lpstr>
      <vt:lpstr>Can we learn from others?</vt:lpstr>
      <vt:lpstr>Dealing with Virtualisation</vt:lpstr>
      <vt:lpstr>A Virtualised Future?</vt:lpstr>
      <vt:lpstr>Cost</vt:lpstr>
      <vt:lpstr>Current Costs </vt:lpstr>
      <vt:lpstr>Running EGI.eu (4 yrs)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51</cp:revision>
  <dcterms:created xsi:type="dcterms:W3CDTF">2010-09-03T12:01:03Z</dcterms:created>
  <dcterms:modified xsi:type="dcterms:W3CDTF">2010-10-12T09:05:17Z</dcterms:modified>
</cp:coreProperties>
</file>