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19" r:id="rId2"/>
    <p:sldId id="339" r:id="rId3"/>
    <p:sldId id="363" r:id="rId4"/>
    <p:sldId id="326" r:id="rId5"/>
    <p:sldId id="359" r:id="rId6"/>
    <p:sldId id="332" r:id="rId7"/>
    <p:sldId id="365" r:id="rId8"/>
    <p:sldId id="336" r:id="rId9"/>
    <p:sldId id="333" r:id="rId10"/>
    <p:sldId id="328" r:id="rId11"/>
    <p:sldId id="329" r:id="rId12"/>
    <p:sldId id="360" r:id="rId13"/>
    <p:sldId id="330" r:id="rId14"/>
    <p:sldId id="318" r:id="rId15"/>
    <p:sldId id="266" r:id="rId16"/>
    <p:sldId id="362" r:id="rId17"/>
    <p:sldId id="341" r:id="rId18"/>
    <p:sldId id="342" r:id="rId19"/>
    <p:sldId id="344" r:id="rId20"/>
    <p:sldId id="345" r:id="rId21"/>
    <p:sldId id="353" r:id="rId22"/>
    <p:sldId id="343" r:id="rId23"/>
    <p:sldId id="346" r:id="rId24"/>
    <p:sldId id="356" r:id="rId25"/>
    <p:sldId id="298" r:id="rId26"/>
    <p:sldId id="348" r:id="rId27"/>
    <p:sldId id="366" r:id="rId28"/>
    <p:sldId id="350" r:id="rId29"/>
    <p:sldId id="352" r:id="rId30"/>
  </p:sldIdLst>
  <p:sldSz cx="9144000" cy="6858000" type="screen4x3"/>
  <p:notesSz cx="992663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008" autoAdjust="0"/>
  </p:normalViewPr>
  <p:slideViewPr>
    <p:cSldViewPr>
      <p:cViewPr varScale="1">
        <p:scale>
          <a:sx n="86" d="100"/>
          <a:sy n="86" d="100"/>
        </p:scale>
        <p:origin x="-8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33770236-B6DB-A246-9384-82B16FDF39E5}" type="presOf" srcId="{EBFE3AD1-98C4-4434-AF96-D9FDB2239517}" destId="{B757D91A-88B8-4BEA-A2DC-76BD862C4D80}" srcOrd="0" destOrd="0" presId="urn:microsoft.com/office/officeart/2005/8/layout/cycle1"/>
    <dgm:cxn modelId="{5829E138-2546-6049-88F1-4776AEBC2FF8}" type="presOf" srcId="{FB6FB5CB-CC68-481D-AD69-504CB475B42C}" destId="{F61C9349-F176-47C8-BE21-7C4F99462F4D}" srcOrd="0" destOrd="0" presId="urn:microsoft.com/office/officeart/2005/8/layout/cycle1"/>
    <dgm:cxn modelId="{0C09C4C9-FBCC-5E4F-9299-88945E49D3BF}" type="presOf" srcId="{BE415C36-6212-409E-93D6-DAFDEF168986}" destId="{57F597DC-5D98-41ED-A0B0-C06C8D4E4560}" srcOrd="0" destOrd="0" presId="urn:microsoft.com/office/officeart/2005/8/layout/cycle1"/>
    <dgm:cxn modelId="{DEE986BB-727B-934F-89CE-E6984A8DCD5C}" type="presOf" srcId="{30C27CF3-1378-4C7F-ADDD-C3C59703BC32}" destId="{3D0C85EA-A364-4AF4-990E-1BC4B09E4B58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7E8938BF-FBB3-0A48-89FF-0230760000EE}" type="presOf" srcId="{160298BE-D0DD-453A-97FB-2EFE2CB418FA}" destId="{46768807-E369-4E6F-A363-28A7FECACF93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31111D18-6E7D-0448-8C45-B6DF86E0C25C}" type="presOf" srcId="{7F4416A7-1859-46F6-8F6C-A86EDAB8ACCA}" destId="{469EBAC1-2975-4EEE-9DBE-DD58A0C962C3}" srcOrd="0" destOrd="0" presId="urn:microsoft.com/office/officeart/2005/8/layout/cycle1"/>
    <dgm:cxn modelId="{029C9143-C2C8-284B-9D94-9EB12503BC2E}" type="presOf" srcId="{39B5E08C-AFD3-45C2-A7A8-DBC91D36E930}" destId="{05434F62-1945-425B-A943-C0564BA62B0A}" srcOrd="0" destOrd="0" presId="urn:microsoft.com/office/officeart/2005/8/layout/cycle1"/>
    <dgm:cxn modelId="{C2FA27F8-BFF6-BB42-BAA8-5DF1C4856155}" type="presOf" srcId="{0CE1BDF5-303B-43A1-B6CB-AA8C9DF79EE3}" destId="{9215830D-5C31-4375-96B9-4B6A9D83C7BF}" srcOrd="0" destOrd="0" presId="urn:microsoft.com/office/officeart/2005/8/layout/cycle1"/>
    <dgm:cxn modelId="{A50B5E4A-E55C-9343-ABFE-A710C618DD5E}" type="presOf" srcId="{4086724D-26DA-4331-A3F1-B78598743C15}" destId="{1FFB821D-3005-44AA-A7BA-5EE65166E439}" srcOrd="0" destOrd="0" presId="urn:microsoft.com/office/officeart/2005/8/layout/cycle1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B1F89037-C045-774F-B6B3-19F0B054069A}" type="presParOf" srcId="{1FFB821D-3005-44AA-A7BA-5EE65166E439}" destId="{28B79CF3-C1BD-4915-854D-CE3DEC022526}" srcOrd="0" destOrd="0" presId="urn:microsoft.com/office/officeart/2005/8/layout/cycle1"/>
    <dgm:cxn modelId="{A3CD3AAA-8070-244D-8A20-03C421340B48}" type="presParOf" srcId="{1FFB821D-3005-44AA-A7BA-5EE65166E439}" destId="{3D0C85EA-A364-4AF4-990E-1BC4B09E4B58}" srcOrd="1" destOrd="0" presId="urn:microsoft.com/office/officeart/2005/8/layout/cycle1"/>
    <dgm:cxn modelId="{8AC28B8A-0F5B-A14C-B3CC-5211F0508931}" type="presParOf" srcId="{1FFB821D-3005-44AA-A7BA-5EE65166E439}" destId="{46768807-E369-4E6F-A363-28A7FECACF93}" srcOrd="2" destOrd="0" presId="urn:microsoft.com/office/officeart/2005/8/layout/cycle1"/>
    <dgm:cxn modelId="{EE838190-76A4-4340-A515-3D2140244F25}" type="presParOf" srcId="{1FFB821D-3005-44AA-A7BA-5EE65166E439}" destId="{9BA7CECD-4EC8-4B99-9778-4049BE961D8D}" srcOrd="3" destOrd="0" presId="urn:microsoft.com/office/officeart/2005/8/layout/cycle1"/>
    <dgm:cxn modelId="{1B7D410A-A7EC-9B4B-879E-D898D37884A0}" type="presParOf" srcId="{1FFB821D-3005-44AA-A7BA-5EE65166E439}" destId="{F61C9349-F176-47C8-BE21-7C4F99462F4D}" srcOrd="4" destOrd="0" presId="urn:microsoft.com/office/officeart/2005/8/layout/cycle1"/>
    <dgm:cxn modelId="{0B848CCB-3E61-3B40-B5EB-7D9EAAFE1AF0}" type="presParOf" srcId="{1FFB821D-3005-44AA-A7BA-5EE65166E439}" destId="{05434F62-1945-425B-A943-C0564BA62B0A}" srcOrd="5" destOrd="0" presId="urn:microsoft.com/office/officeart/2005/8/layout/cycle1"/>
    <dgm:cxn modelId="{C0C73B3F-FE7A-1E43-BAB7-6EF9C5C29795}" type="presParOf" srcId="{1FFB821D-3005-44AA-A7BA-5EE65166E439}" destId="{FA2AB158-C29A-4A99-A38E-1DEC0599DFBA}" srcOrd="6" destOrd="0" presId="urn:microsoft.com/office/officeart/2005/8/layout/cycle1"/>
    <dgm:cxn modelId="{D0C77915-195B-5849-874D-C24E23985671}" type="presParOf" srcId="{1FFB821D-3005-44AA-A7BA-5EE65166E439}" destId="{469EBAC1-2975-4EEE-9DBE-DD58A0C962C3}" srcOrd="7" destOrd="0" presId="urn:microsoft.com/office/officeart/2005/8/layout/cycle1"/>
    <dgm:cxn modelId="{47A35222-B3B0-8941-82CD-27463E38F226}" type="presParOf" srcId="{1FFB821D-3005-44AA-A7BA-5EE65166E439}" destId="{B757D91A-88B8-4BEA-A2DC-76BD862C4D80}" srcOrd="8" destOrd="0" presId="urn:microsoft.com/office/officeart/2005/8/layout/cycle1"/>
    <dgm:cxn modelId="{6348DB43-DA78-2047-A345-332E5048DE2F}" type="presParOf" srcId="{1FFB821D-3005-44AA-A7BA-5EE65166E439}" destId="{EF888948-3812-4D4C-9F07-08DB9399E2A4}" srcOrd="9" destOrd="0" presId="urn:microsoft.com/office/officeart/2005/8/layout/cycle1"/>
    <dgm:cxn modelId="{18CADD11-0C55-DE4C-B2E3-52FE73795FD0}" type="presParOf" srcId="{1FFB821D-3005-44AA-A7BA-5EE65166E439}" destId="{9215830D-5C31-4375-96B9-4B6A9D83C7BF}" srcOrd="10" destOrd="0" presId="urn:microsoft.com/office/officeart/2005/8/layout/cycle1"/>
    <dgm:cxn modelId="{31C0E723-8D27-794A-940A-CD15DB68112E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0923E-F5E8-4282-BDEA-31AA88FAD518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F306A-FDA1-4AC3-BA56-2D7894C76803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baseline="0" dirty="0" smtClean="0">
              <a:solidFill>
                <a:schemeClr val="bg1"/>
              </a:solidFill>
            </a:rPr>
            <a:t>NGI</a:t>
          </a:r>
          <a:br>
            <a:rPr lang="en-US" sz="1800" b="1" baseline="0" dirty="0" smtClean="0">
              <a:solidFill>
                <a:schemeClr val="bg1"/>
              </a:solidFill>
            </a:rPr>
          </a:br>
          <a:r>
            <a:rPr lang="en-US" sz="1800" b="1" baseline="0" dirty="0" smtClean="0">
              <a:solidFill>
                <a:schemeClr val="bg1"/>
              </a:solidFill>
            </a:rPr>
            <a:t>User Support Teams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F46B204D-A981-4126-B42C-A3FC162A4D56}" type="parTrans" cxnId="{DEB4E3C6-5A91-4674-883A-A502B0916216}">
      <dgm:prSet/>
      <dgm:spPr/>
      <dgm:t>
        <a:bodyPr/>
        <a:lstStyle/>
        <a:p>
          <a:endParaRPr lang="en-US"/>
        </a:p>
      </dgm:t>
    </dgm:pt>
    <dgm:pt modelId="{FA68E245-28F4-4238-AE81-7663A7A6F98B}" type="sibTrans" cxnId="{DEB4E3C6-5A91-4674-883A-A502B0916216}">
      <dgm:prSet/>
      <dgm:spPr/>
      <dgm:t>
        <a:bodyPr/>
        <a:lstStyle/>
        <a:p>
          <a:endParaRPr lang="en-US"/>
        </a:p>
      </dgm:t>
    </dgm:pt>
    <dgm:pt modelId="{2BEED644-BD3D-4528-9215-34AE77DAEBB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dirty="0">
            <a:solidFill>
              <a:schemeClr val="tx2">
                <a:lumMod val="75000"/>
              </a:schemeClr>
            </a:solidFill>
          </a:endParaRPr>
        </a:p>
      </dgm:t>
    </dgm:pt>
    <dgm:pt modelId="{B2DF5D86-95C3-4453-A784-E524B4070363}" type="parTrans" cxnId="{2B84A44C-831F-4E85-B876-B405B6739AF8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E39ED116-E300-4B36-ADF5-66803C4E2206}" type="sibTrans" cxnId="{2B84A44C-831F-4E85-B876-B405B6739AF8}">
      <dgm:prSet/>
      <dgm:spPr/>
      <dgm:t>
        <a:bodyPr/>
        <a:lstStyle/>
        <a:p>
          <a:endParaRPr lang="en-US"/>
        </a:p>
      </dgm:t>
    </dgm:pt>
    <dgm:pt modelId="{813C0E0D-AC7F-4DBE-96CD-93FA5E30ACE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B824A7EE-F04B-4F7F-AA96-E14D371ADE3F}" type="parTrans" cxnId="{EAB180A5-523A-49F4-9FEA-32127E17A2C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331BC85-F791-425D-BCC2-85342FAB9A5A}" type="sibTrans" cxnId="{EAB180A5-523A-49F4-9FEA-32127E17A2C7}">
      <dgm:prSet/>
      <dgm:spPr/>
      <dgm:t>
        <a:bodyPr/>
        <a:lstStyle/>
        <a:p>
          <a:endParaRPr lang="en-US"/>
        </a:p>
      </dgm:t>
    </dgm:pt>
    <dgm:pt modelId="{29B79870-9ADB-455E-8841-92C9B5A5ECE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ED8FE78-7499-4C3B-963D-44A27B1C3E83}" type="parTrans" cxnId="{5E060636-66A2-44F7-B84C-B1376802158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AD45FE34-5AF7-46FD-B24B-EE675E1EF60F}" type="sibTrans" cxnId="{5E060636-66A2-44F7-B84C-B13768021587}">
      <dgm:prSet/>
      <dgm:spPr/>
      <dgm:t>
        <a:bodyPr/>
        <a:lstStyle/>
        <a:p>
          <a:endParaRPr lang="en-US"/>
        </a:p>
      </dgm:t>
    </dgm:pt>
    <dgm:pt modelId="{F84D2FD4-46C4-4BFE-9AFD-8AC06F0F93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8089163-A13D-45BD-B805-2BECD0E32FBF}" type="parTrans" cxnId="{3AFE148D-3ABB-4994-8A2C-9B91CE5A0B05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1D68ACAB-90CE-4A7B-8E0B-6DFDBE032C88}" type="sibTrans" cxnId="{3AFE148D-3ABB-4994-8A2C-9B91CE5A0B05}">
      <dgm:prSet/>
      <dgm:spPr/>
      <dgm:t>
        <a:bodyPr/>
        <a:lstStyle/>
        <a:p>
          <a:endParaRPr lang="en-US"/>
        </a:p>
      </dgm:t>
    </dgm:pt>
    <dgm:pt modelId="{2795B3E8-9F94-444D-BBBA-33B943D75BA7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6960D3A1-B987-42BE-B03F-B9FA7EB31AEA}" type="parTrans" cxnId="{892D8406-9A87-4FC8-AD7C-38D357B3D9A3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9348C32-1B14-4840-9353-1DB6CB0A2ABE}" type="sibTrans" cxnId="{892D8406-9A87-4FC8-AD7C-38D357B3D9A3}">
      <dgm:prSet/>
      <dgm:spPr/>
      <dgm:t>
        <a:bodyPr/>
        <a:lstStyle/>
        <a:p>
          <a:endParaRPr lang="en-US"/>
        </a:p>
      </dgm:t>
    </dgm:pt>
    <dgm:pt modelId="{71EDB839-5809-4146-B722-6617A316AD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1F8CB58-7A48-4FD8-A822-E6378D33B79E}" type="parTrans" cxnId="{C00495F9-4F10-4C22-B6E4-24063A021DBB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8DF45966-95C1-4438-BDF0-5A3B20F22AA4}" type="sibTrans" cxnId="{C00495F9-4F10-4C22-B6E4-24063A021DBB}">
      <dgm:prSet/>
      <dgm:spPr/>
      <dgm:t>
        <a:bodyPr/>
        <a:lstStyle/>
        <a:p>
          <a:endParaRPr lang="en-US"/>
        </a:p>
      </dgm:t>
    </dgm:pt>
    <dgm:pt modelId="{8009705E-1755-4228-91B6-603B432DFE7B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C35170B3-D2A0-4010-8F29-5B483C9AC320}" type="parTrans" cxnId="{5F8BE2AA-69C9-423A-83C3-D4BD85CDC32F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438BB31-B817-4E3E-855A-571EE449B676}" type="sibTrans" cxnId="{5F8BE2AA-69C9-423A-83C3-D4BD85CDC32F}">
      <dgm:prSet/>
      <dgm:spPr/>
      <dgm:t>
        <a:bodyPr/>
        <a:lstStyle/>
        <a:p>
          <a:endParaRPr lang="en-US"/>
        </a:p>
      </dgm:t>
    </dgm:pt>
    <dgm:pt modelId="{11018E42-C1EE-4529-97BA-4F21A14DC3AE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D68E18F-264A-432E-A719-665F1B3EBD05}" type="parTrans" cxnId="{83FC186D-A9BD-495A-9C14-5AD0D420E13D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92B5608A-529C-4EF4-A1A3-503CF2247C01}" type="sibTrans" cxnId="{83FC186D-A9BD-495A-9C14-5AD0D420E13D}">
      <dgm:prSet/>
      <dgm:spPr/>
      <dgm:t>
        <a:bodyPr/>
        <a:lstStyle/>
        <a:p>
          <a:endParaRPr lang="en-US"/>
        </a:p>
      </dgm:t>
    </dgm:pt>
    <dgm:pt modelId="{2495A772-659C-42FA-883E-740F3AC8BC20}" type="pres">
      <dgm:prSet presAssocID="{54E0923E-F5E8-4282-BDEA-31AA88FAD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C17AC-8C23-4AED-9BDE-5D21B13F58DB}" type="pres">
      <dgm:prSet presAssocID="{6D7F306A-FDA1-4AC3-BA56-2D7894C76803}" presName="centerShape" presStyleLbl="node0" presStyleIdx="0" presStyleCnt="1" custScaleX="128051" custScaleY="128050"/>
      <dgm:spPr/>
      <dgm:t>
        <a:bodyPr/>
        <a:lstStyle/>
        <a:p>
          <a:endParaRPr lang="en-US"/>
        </a:p>
      </dgm:t>
    </dgm:pt>
    <dgm:pt modelId="{13E6D694-4FB0-4984-A5F4-0D9EC2CD5FE6}" type="pres">
      <dgm:prSet presAssocID="{B2DF5D86-95C3-4453-A784-E524B4070363}" presName="parTrans" presStyleLbl="sibTrans2D1" presStyleIdx="0" presStyleCnt="8"/>
      <dgm:spPr/>
      <dgm:t>
        <a:bodyPr/>
        <a:lstStyle/>
        <a:p>
          <a:endParaRPr lang="en-GB"/>
        </a:p>
      </dgm:t>
    </dgm:pt>
    <dgm:pt modelId="{CEDF5691-D0CA-4773-B26A-3B577A4DB839}" type="pres">
      <dgm:prSet presAssocID="{B2DF5D86-95C3-4453-A784-E524B4070363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0593F763-75B5-4A08-83A0-26ABB4D2FF14}" type="pres">
      <dgm:prSet presAssocID="{2BEED644-BD3D-4528-9215-34AE77DAEBB2}" presName="node" presStyleLbl="node1" presStyleIdx="0" presStyleCnt="8" custRadScaleRad="9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27F4-58EE-47F6-BB4A-9F57D7840B76}" type="pres">
      <dgm:prSet presAssocID="{B824A7EE-F04B-4F7F-AA96-E14D371ADE3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A200E6D4-AF56-4E6B-9CF2-26A2531747E0}" type="pres">
      <dgm:prSet presAssocID="{B824A7EE-F04B-4F7F-AA96-E14D371ADE3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EE062432-16F0-45B3-AA9A-A4EF053D2026}" type="pres">
      <dgm:prSet presAssocID="{813C0E0D-AC7F-4DBE-96CD-93FA5E30ACE4}" presName="node" presStyleLbl="node1" presStyleIdx="1" presStyleCnt="8" custRadScaleRad="99427" custRadScaleInc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C3D8-F88F-4C12-9D78-74D441D4060C}" type="pres">
      <dgm:prSet presAssocID="{38089163-A13D-45BD-B805-2BECD0E32FBF}" presName="parTrans" presStyleLbl="sibTrans2D1" presStyleIdx="2" presStyleCnt="8"/>
      <dgm:spPr/>
      <dgm:t>
        <a:bodyPr/>
        <a:lstStyle/>
        <a:p>
          <a:endParaRPr lang="en-GB"/>
        </a:p>
      </dgm:t>
    </dgm:pt>
    <dgm:pt modelId="{0E8DA18C-C765-4588-927A-24D140ECF0BD}" type="pres">
      <dgm:prSet presAssocID="{38089163-A13D-45BD-B805-2BECD0E32FBF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8A40F67-A930-4B21-8593-EE1330892D66}" type="pres">
      <dgm:prSet presAssocID="{F84D2FD4-46C4-4BFE-9AFD-8AC06F0F93C6}" presName="node" presStyleLbl="node1" presStyleIdx="2" presStyleCnt="8" custRadScaleRad="99873" custRadScaleInc="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6F98-770C-444E-9D81-C998A7AEA310}" type="pres">
      <dgm:prSet presAssocID="{4ED8FE78-7499-4C3B-963D-44A27B1C3E83}" presName="parTrans" presStyleLbl="sibTrans2D1" presStyleIdx="3" presStyleCnt="8"/>
      <dgm:spPr/>
      <dgm:t>
        <a:bodyPr/>
        <a:lstStyle/>
        <a:p>
          <a:endParaRPr lang="en-GB"/>
        </a:p>
      </dgm:t>
    </dgm:pt>
    <dgm:pt modelId="{09DF8176-E0AC-43E7-BEC3-CB4AF7331D36}" type="pres">
      <dgm:prSet presAssocID="{4ED8FE78-7499-4C3B-963D-44A27B1C3E83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4404C66-EFFF-4184-B271-EC4AE3432809}" type="pres">
      <dgm:prSet presAssocID="{29B79870-9ADB-455E-8841-92C9B5A5EC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E943C-EF5E-4FB5-A7B4-0C2C745D9E62}" type="pres">
      <dgm:prSet presAssocID="{6960D3A1-B987-42BE-B03F-B9FA7EB31AEA}" presName="parTrans" presStyleLbl="sibTrans2D1" presStyleIdx="4" presStyleCnt="8"/>
      <dgm:spPr/>
      <dgm:t>
        <a:bodyPr/>
        <a:lstStyle/>
        <a:p>
          <a:endParaRPr lang="en-GB"/>
        </a:p>
      </dgm:t>
    </dgm:pt>
    <dgm:pt modelId="{CDDC6240-1530-4C57-87D9-40EE5B119334}" type="pres">
      <dgm:prSet presAssocID="{6960D3A1-B987-42BE-B03F-B9FA7EB31AEA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C38085D6-6012-4F2E-A8F3-EC4A2633FC45}" type="pres">
      <dgm:prSet presAssocID="{2795B3E8-9F94-444D-BBBA-33B943D75BA7}" presName="node" presStyleLbl="node1" presStyleIdx="4" presStyleCnt="8" custRadScaleRad="100705" custRadScaleInc="-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29992-0E37-4679-93EF-8EB1F2694B5C}" type="pres">
      <dgm:prSet presAssocID="{31F8CB58-7A48-4FD8-A822-E6378D33B79E}" presName="parTrans" presStyleLbl="sibTrans2D1" presStyleIdx="5" presStyleCnt="8"/>
      <dgm:spPr/>
      <dgm:t>
        <a:bodyPr/>
        <a:lstStyle/>
        <a:p>
          <a:endParaRPr lang="en-GB"/>
        </a:p>
      </dgm:t>
    </dgm:pt>
    <dgm:pt modelId="{D1D31F68-8496-452D-A754-E68BFA838F2A}" type="pres">
      <dgm:prSet presAssocID="{31F8CB58-7A48-4FD8-A822-E6378D33B79E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9B1DD7A9-3937-4D43-8C95-DC4D62481026}" type="pres">
      <dgm:prSet presAssocID="{71EDB839-5809-4146-B722-6617A316ADC6}" presName="node" presStyleLbl="node1" presStyleIdx="5" presStyleCnt="8" custRadScaleRad="100377" custRadScaleInc="-1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AD032-8384-427C-9C58-C74EEA4DED8C}" type="pres">
      <dgm:prSet presAssocID="{C35170B3-D2A0-4010-8F29-5B483C9AC320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213AD82-D3BB-4A9C-8A89-30D650CAB014}" type="pres">
      <dgm:prSet presAssocID="{C35170B3-D2A0-4010-8F29-5B483C9AC32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73A6EAE2-A1B6-4289-AC86-35E5E6A9FAB9}" type="pres">
      <dgm:prSet presAssocID="{8009705E-1755-4228-91B6-603B432DFE7B}" presName="node" presStyleLbl="node1" presStyleIdx="6" presStyleCnt="8" custRadScaleRad="100366" custRadScaleInc="-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913E4-D6FD-4C38-B932-9249EFE7D8B2}" type="pres">
      <dgm:prSet presAssocID="{4D68E18F-264A-432E-A719-665F1B3EBD05}" presName="parTrans" presStyleLbl="sibTrans2D1" presStyleIdx="7" presStyleCnt="8"/>
      <dgm:spPr/>
      <dgm:t>
        <a:bodyPr/>
        <a:lstStyle/>
        <a:p>
          <a:endParaRPr lang="en-GB"/>
        </a:p>
      </dgm:t>
    </dgm:pt>
    <dgm:pt modelId="{CB96CD3D-2A82-463B-B59D-C42006C6DABC}" type="pres">
      <dgm:prSet presAssocID="{4D68E18F-264A-432E-A719-665F1B3EBD05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D1547CD5-B43F-4EF8-BF0A-91AD02A26B7B}" type="pres">
      <dgm:prSet presAssocID="{11018E42-C1EE-4529-97BA-4F21A14DC3AE}" presName="node" presStyleLbl="node1" presStyleIdx="7" presStyleCnt="8" custRadScaleRad="99427" custRadScaleInc="-13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B180A5-523A-49F4-9FEA-32127E17A2C7}" srcId="{6D7F306A-FDA1-4AC3-BA56-2D7894C76803}" destId="{813C0E0D-AC7F-4DBE-96CD-93FA5E30ACE4}" srcOrd="1" destOrd="0" parTransId="{B824A7EE-F04B-4F7F-AA96-E14D371ADE3F}" sibTransId="{C331BC85-F791-425D-BCC2-85342FAB9A5A}"/>
    <dgm:cxn modelId="{892D8406-9A87-4FC8-AD7C-38D357B3D9A3}" srcId="{6D7F306A-FDA1-4AC3-BA56-2D7894C76803}" destId="{2795B3E8-9F94-444D-BBBA-33B943D75BA7}" srcOrd="4" destOrd="0" parTransId="{6960D3A1-B987-42BE-B03F-B9FA7EB31AEA}" sibTransId="{C9348C32-1B14-4840-9353-1DB6CB0A2ABE}"/>
    <dgm:cxn modelId="{5E320300-825B-4D4B-81CF-9CE84381C0BC}" type="presOf" srcId="{B824A7EE-F04B-4F7F-AA96-E14D371ADE3F}" destId="{A4BD27F4-58EE-47F6-BB4A-9F57D7840B76}" srcOrd="0" destOrd="0" presId="urn:microsoft.com/office/officeart/2005/8/layout/radial5"/>
    <dgm:cxn modelId="{6118F3F0-8122-4D1E-B827-C174A0101FD4}" type="presOf" srcId="{11018E42-C1EE-4529-97BA-4F21A14DC3AE}" destId="{D1547CD5-B43F-4EF8-BF0A-91AD02A26B7B}" srcOrd="0" destOrd="0" presId="urn:microsoft.com/office/officeart/2005/8/layout/radial5"/>
    <dgm:cxn modelId="{1F0A9E3F-B4B3-465F-882A-BCFA04CC213D}" type="presOf" srcId="{6960D3A1-B987-42BE-B03F-B9FA7EB31AEA}" destId="{678E943C-EF5E-4FB5-A7B4-0C2C745D9E62}" srcOrd="0" destOrd="0" presId="urn:microsoft.com/office/officeart/2005/8/layout/radial5"/>
    <dgm:cxn modelId="{83001F7E-4297-4D53-BDA5-18CBAE73102B}" type="presOf" srcId="{6960D3A1-B987-42BE-B03F-B9FA7EB31AEA}" destId="{CDDC6240-1530-4C57-87D9-40EE5B119334}" srcOrd="1" destOrd="0" presId="urn:microsoft.com/office/officeart/2005/8/layout/radial5"/>
    <dgm:cxn modelId="{FD96962D-AF7A-49E2-A275-C4E707ADE07A}" type="presOf" srcId="{8009705E-1755-4228-91B6-603B432DFE7B}" destId="{73A6EAE2-A1B6-4289-AC86-35E5E6A9FAB9}" srcOrd="0" destOrd="0" presId="urn:microsoft.com/office/officeart/2005/8/layout/radial5"/>
    <dgm:cxn modelId="{8A27129E-56AD-4253-A846-E0F0DF592AD6}" type="presOf" srcId="{C35170B3-D2A0-4010-8F29-5B483C9AC320}" destId="{9213AD82-D3BB-4A9C-8A89-30D650CAB014}" srcOrd="1" destOrd="0" presId="urn:microsoft.com/office/officeart/2005/8/layout/radial5"/>
    <dgm:cxn modelId="{BE2029A3-6D5E-40EE-83C8-227866F7715A}" type="presOf" srcId="{4D68E18F-264A-432E-A719-665F1B3EBD05}" destId="{CB96CD3D-2A82-463B-B59D-C42006C6DABC}" srcOrd="1" destOrd="0" presId="urn:microsoft.com/office/officeart/2005/8/layout/radial5"/>
    <dgm:cxn modelId="{3231BCE6-F486-4B5D-A508-5B42C4F1A5B3}" type="presOf" srcId="{F84D2FD4-46C4-4BFE-9AFD-8AC06F0F93C6}" destId="{18A40F67-A930-4B21-8593-EE1330892D66}" srcOrd="0" destOrd="0" presId="urn:microsoft.com/office/officeart/2005/8/layout/radial5"/>
    <dgm:cxn modelId="{42D834C0-A9F2-4C70-9F2F-24E1A6885063}" type="presOf" srcId="{813C0E0D-AC7F-4DBE-96CD-93FA5E30ACE4}" destId="{EE062432-16F0-45B3-AA9A-A4EF053D2026}" srcOrd="0" destOrd="0" presId="urn:microsoft.com/office/officeart/2005/8/layout/radial5"/>
    <dgm:cxn modelId="{96695F24-F1DB-4817-B984-47CBD4B87BAD}" type="presOf" srcId="{71EDB839-5809-4146-B722-6617A316ADC6}" destId="{9B1DD7A9-3937-4D43-8C95-DC4D62481026}" srcOrd="0" destOrd="0" presId="urn:microsoft.com/office/officeart/2005/8/layout/radial5"/>
    <dgm:cxn modelId="{AB9B1B0E-0294-4487-A460-972AE27C76B5}" type="presOf" srcId="{31F8CB58-7A48-4FD8-A822-E6378D33B79E}" destId="{D1D31F68-8496-452D-A754-E68BFA838F2A}" srcOrd="1" destOrd="0" presId="urn:microsoft.com/office/officeart/2005/8/layout/radial5"/>
    <dgm:cxn modelId="{CF406677-FF1F-4C4A-8A3A-692375D433DE}" type="presOf" srcId="{4D68E18F-264A-432E-A719-665F1B3EBD05}" destId="{7DA913E4-D6FD-4C38-B932-9249EFE7D8B2}" srcOrd="0" destOrd="0" presId="urn:microsoft.com/office/officeart/2005/8/layout/radial5"/>
    <dgm:cxn modelId="{577ED918-AC0F-4312-B994-87EE66F77256}" type="presOf" srcId="{31F8CB58-7A48-4FD8-A822-E6378D33B79E}" destId="{BE329992-0E37-4679-93EF-8EB1F2694B5C}" srcOrd="0" destOrd="0" presId="urn:microsoft.com/office/officeart/2005/8/layout/radial5"/>
    <dgm:cxn modelId="{5E060636-66A2-44F7-B84C-B13768021587}" srcId="{6D7F306A-FDA1-4AC3-BA56-2D7894C76803}" destId="{29B79870-9ADB-455E-8841-92C9B5A5ECE6}" srcOrd="3" destOrd="0" parTransId="{4ED8FE78-7499-4C3B-963D-44A27B1C3E83}" sibTransId="{AD45FE34-5AF7-46FD-B24B-EE675E1EF60F}"/>
    <dgm:cxn modelId="{3AFE148D-3ABB-4994-8A2C-9B91CE5A0B05}" srcId="{6D7F306A-FDA1-4AC3-BA56-2D7894C76803}" destId="{F84D2FD4-46C4-4BFE-9AFD-8AC06F0F93C6}" srcOrd="2" destOrd="0" parTransId="{38089163-A13D-45BD-B805-2BECD0E32FBF}" sibTransId="{1D68ACAB-90CE-4A7B-8E0B-6DFDBE032C88}"/>
    <dgm:cxn modelId="{5BAA7325-71B1-4159-B15C-89BF67E4D481}" type="presOf" srcId="{B2DF5D86-95C3-4453-A784-E524B4070363}" destId="{CEDF5691-D0CA-4773-B26A-3B577A4DB839}" srcOrd="1" destOrd="0" presId="urn:microsoft.com/office/officeart/2005/8/layout/radial5"/>
    <dgm:cxn modelId="{B2459F2D-C5E4-495D-8709-1B6D090303BE}" type="presOf" srcId="{29B79870-9ADB-455E-8841-92C9B5A5ECE6}" destId="{B4404C66-EFFF-4184-B271-EC4AE3432809}" srcOrd="0" destOrd="0" presId="urn:microsoft.com/office/officeart/2005/8/layout/radial5"/>
    <dgm:cxn modelId="{89E8B1DA-CDE0-4441-9609-2B3D5E599B04}" type="presOf" srcId="{2795B3E8-9F94-444D-BBBA-33B943D75BA7}" destId="{C38085D6-6012-4F2E-A8F3-EC4A2633FC45}" srcOrd="0" destOrd="0" presId="urn:microsoft.com/office/officeart/2005/8/layout/radial5"/>
    <dgm:cxn modelId="{4F9DBEEF-399A-4D22-82F5-BAD4C44D3A2A}" type="presOf" srcId="{B2DF5D86-95C3-4453-A784-E524B4070363}" destId="{13E6D694-4FB0-4984-A5F4-0D9EC2CD5FE6}" srcOrd="0" destOrd="0" presId="urn:microsoft.com/office/officeart/2005/8/layout/radial5"/>
    <dgm:cxn modelId="{3AA95B62-FBAD-4390-84A9-A8DFF6B919D5}" type="presOf" srcId="{4ED8FE78-7499-4C3B-963D-44A27B1C3E83}" destId="{F9D86F98-770C-444E-9D81-C998A7AEA310}" srcOrd="0" destOrd="0" presId="urn:microsoft.com/office/officeart/2005/8/layout/radial5"/>
    <dgm:cxn modelId="{904BA655-46DA-4EFB-9EEC-AF38C1A69817}" type="presOf" srcId="{C35170B3-D2A0-4010-8F29-5B483C9AC320}" destId="{BE1AD032-8384-427C-9C58-C74EEA4DED8C}" srcOrd="0" destOrd="0" presId="urn:microsoft.com/office/officeart/2005/8/layout/radial5"/>
    <dgm:cxn modelId="{E433AB6E-E04A-4966-B39B-DEAD5EDB54C1}" type="presOf" srcId="{38089163-A13D-45BD-B805-2BECD0E32FBF}" destId="{0E8DA18C-C765-4588-927A-24D140ECF0BD}" srcOrd="1" destOrd="0" presId="urn:microsoft.com/office/officeart/2005/8/layout/radial5"/>
    <dgm:cxn modelId="{6FCB34D4-96CC-47CE-AF30-9486556C222D}" type="presOf" srcId="{2BEED644-BD3D-4528-9215-34AE77DAEBB2}" destId="{0593F763-75B5-4A08-83A0-26ABB4D2FF14}" srcOrd="0" destOrd="0" presId="urn:microsoft.com/office/officeart/2005/8/layout/radial5"/>
    <dgm:cxn modelId="{C00495F9-4F10-4C22-B6E4-24063A021DBB}" srcId="{6D7F306A-FDA1-4AC3-BA56-2D7894C76803}" destId="{71EDB839-5809-4146-B722-6617A316ADC6}" srcOrd="5" destOrd="0" parTransId="{31F8CB58-7A48-4FD8-A822-E6378D33B79E}" sibTransId="{8DF45966-95C1-4438-BDF0-5A3B20F22AA4}"/>
    <dgm:cxn modelId="{DEB4E3C6-5A91-4674-883A-A502B0916216}" srcId="{54E0923E-F5E8-4282-BDEA-31AA88FAD518}" destId="{6D7F306A-FDA1-4AC3-BA56-2D7894C76803}" srcOrd="0" destOrd="0" parTransId="{F46B204D-A981-4126-B42C-A3FC162A4D56}" sibTransId="{FA68E245-28F4-4238-AE81-7663A7A6F98B}"/>
    <dgm:cxn modelId="{83FC186D-A9BD-495A-9C14-5AD0D420E13D}" srcId="{6D7F306A-FDA1-4AC3-BA56-2D7894C76803}" destId="{11018E42-C1EE-4529-97BA-4F21A14DC3AE}" srcOrd="7" destOrd="0" parTransId="{4D68E18F-264A-432E-A719-665F1B3EBD05}" sibTransId="{92B5608A-529C-4EF4-A1A3-503CF2247C01}"/>
    <dgm:cxn modelId="{AF584AD8-D6BC-4E13-B58D-074E33C20305}" type="presOf" srcId="{38089163-A13D-45BD-B805-2BECD0E32FBF}" destId="{963BC3D8-F88F-4C12-9D78-74D441D4060C}" srcOrd="0" destOrd="0" presId="urn:microsoft.com/office/officeart/2005/8/layout/radial5"/>
    <dgm:cxn modelId="{7BB0A426-0F88-4C2A-936C-F7432728063C}" type="presOf" srcId="{6D7F306A-FDA1-4AC3-BA56-2D7894C76803}" destId="{674C17AC-8C23-4AED-9BDE-5D21B13F58DB}" srcOrd="0" destOrd="0" presId="urn:microsoft.com/office/officeart/2005/8/layout/radial5"/>
    <dgm:cxn modelId="{E3BC7014-93D6-42EE-BBE8-4D75C9882234}" type="presOf" srcId="{B824A7EE-F04B-4F7F-AA96-E14D371ADE3F}" destId="{A200E6D4-AF56-4E6B-9CF2-26A2531747E0}" srcOrd="1" destOrd="0" presId="urn:microsoft.com/office/officeart/2005/8/layout/radial5"/>
    <dgm:cxn modelId="{404D71BF-4262-4AE6-9FD2-2E077741F60D}" type="presOf" srcId="{4ED8FE78-7499-4C3B-963D-44A27B1C3E83}" destId="{09DF8176-E0AC-43E7-BEC3-CB4AF7331D36}" srcOrd="1" destOrd="0" presId="urn:microsoft.com/office/officeart/2005/8/layout/radial5"/>
    <dgm:cxn modelId="{98CC3BDF-6A63-49B0-B486-585D478B051B}" type="presOf" srcId="{54E0923E-F5E8-4282-BDEA-31AA88FAD518}" destId="{2495A772-659C-42FA-883E-740F3AC8BC20}" srcOrd="0" destOrd="0" presId="urn:microsoft.com/office/officeart/2005/8/layout/radial5"/>
    <dgm:cxn modelId="{2B84A44C-831F-4E85-B876-B405B6739AF8}" srcId="{6D7F306A-FDA1-4AC3-BA56-2D7894C76803}" destId="{2BEED644-BD3D-4528-9215-34AE77DAEBB2}" srcOrd="0" destOrd="0" parTransId="{B2DF5D86-95C3-4453-A784-E524B4070363}" sibTransId="{E39ED116-E300-4B36-ADF5-66803C4E2206}"/>
    <dgm:cxn modelId="{5F8BE2AA-69C9-423A-83C3-D4BD85CDC32F}" srcId="{6D7F306A-FDA1-4AC3-BA56-2D7894C76803}" destId="{8009705E-1755-4228-91B6-603B432DFE7B}" srcOrd="6" destOrd="0" parTransId="{C35170B3-D2A0-4010-8F29-5B483C9AC320}" sibTransId="{C438BB31-B817-4E3E-855A-571EE449B676}"/>
    <dgm:cxn modelId="{F209ADF2-5EE6-4734-9391-B4E5ABCA9BBE}" type="presParOf" srcId="{2495A772-659C-42FA-883E-740F3AC8BC20}" destId="{674C17AC-8C23-4AED-9BDE-5D21B13F58DB}" srcOrd="0" destOrd="0" presId="urn:microsoft.com/office/officeart/2005/8/layout/radial5"/>
    <dgm:cxn modelId="{B608CC99-F0ED-43AA-AFB0-DBECD2C720E4}" type="presParOf" srcId="{2495A772-659C-42FA-883E-740F3AC8BC20}" destId="{13E6D694-4FB0-4984-A5F4-0D9EC2CD5FE6}" srcOrd="1" destOrd="0" presId="urn:microsoft.com/office/officeart/2005/8/layout/radial5"/>
    <dgm:cxn modelId="{BE33D233-A374-4517-BF99-D3946F169950}" type="presParOf" srcId="{13E6D694-4FB0-4984-A5F4-0D9EC2CD5FE6}" destId="{CEDF5691-D0CA-4773-B26A-3B577A4DB839}" srcOrd="0" destOrd="0" presId="urn:microsoft.com/office/officeart/2005/8/layout/radial5"/>
    <dgm:cxn modelId="{49EAAA6A-8DF7-4BEA-B219-04815DD15176}" type="presParOf" srcId="{2495A772-659C-42FA-883E-740F3AC8BC20}" destId="{0593F763-75B5-4A08-83A0-26ABB4D2FF14}" srcOrd="2" destOrd="0" presId="urn:microsoft.com/office/officeart/2005/8/layout/radial5"/>
    <dgm:cxn modelId="{C6BE0BDD-7839-405A-A8CD-FF3723D01E54}" type="presParOf" srcId="{2495A772-659C-42FA-883E-740F3AC8BC20}" destId="{A4BD27F4-58EE-47F6-BB4A-9F57D7840B76}" srcOrd="3" destOrd="0" presId="urn:microsoft.com/office/officeart/2005/8/layout/radial5"/>
    <dgm:cxn modelId="{3585546D-C50B-418E-95CE-A9200090A781}" type="presParOf" srcId="{A4BD27F4-58EE-47F6-BB4A-9F57D7840B76}" destId="{A200E6D4-AF56-4E6B-9CF2-26A2531747E0}" srcOrd="0" destOrd="0" presId="urn:microsoft.com/office/officeart/2005/8/layout/radial5"/>
    <dgm:cxn modelId="{2E6AC98E-7849-4F0E-8ABA-E875E1A9E0C8}" type="presParOf" srcId="{2495A772-659C-42FA-883E-740F3AC8BC20}" destId="{EE062432-16F0-45B3-AA9A-A4EF053D2026}" srcOrd="4" destOrd="0" presId="urn:microsoft.com/office/officeart/2005/8/layout/radial5"/>
    <dgm:cxn modelId="{DCFED7B7-7910-414D-9667-C68140A6372B}" type="presParOf" srcId="{2495A772-659C-42FA-883E-740F3AC8BC20}" destId="{963BC3D8-F88F-4C12-9D78-74D441D4060C}" srcOrd="5" destOrd="0" presId="urn:microsoft.com/office/officeart/2005/8/layout/radial5"/>
    <dgm:cxn modelId="{EDCD5234-8918-4A26-8D7A-40CF490009CA}" type="presParOf" srcId="{963BC3D8-F88F-4C12-9D78-74D441D4060C}" destId="{0E8DA18C-C765-4588-927A-24D140ECF0BD}" srcOrd="0" destOrd="0" presId="urn:microsoft.com/office/officeart/2005/8/layout/radial5"/>
    <dgm:cxn modelId="{F58A7793-28CA-409F-8921-315CE646A259}" type="presParOf" srcId="{2495A772-659C-42FA-883E-740F3AC8BC20}" destId="{18A40F67-A930-4B21-8593-EE1330892D66}" srcOrd="6" destOrd="0" presId="urn:microsoft.com/office/officeart/2005/8/layout/radial5"/>
    <dgm:cxn modelId="{AAD072AF-7190-478B-906B-5CCE63BC7C52}" type="presParOf" srcId="{2495A772-659C-42FA-883E-740F3AC8BC20}" destId="{F9D86F98-770C-444E-9D81-C998A7AEA310}" srcOrd="7" destOrd="0" presId="urn:microsoft.com/office/officeart/2005/8/layout/radial5"/>
    <dgm:cxn modelId="{5BAF888D-C744-4BB4-9C38-A88A77DF0599}" type="presParOf" srcId="{F9D86F98-770C-444E-9D81-C998A7AEA310}" destId="{09DF8176-E0AC-43E7-BEC3-CB4AF7331D36}" srcOrd="0" destOrd="0" presId="urn:microsoft.com/office/officeart/2005/8/layout/radial5"/>
    <dgm:cxn modelId="{B0DBBBCC-BA79-4740-AAAA-6DD92BDA3D62}" type="presParOf" srcId="{2495A772-659C-42FA-883E-740F3AC8BC20}" destId="{B4404C66-EFFF-4184-B271-EC4AE3432809}" srcOrd="8" destOrd="0" presId="urn:microsoft.com/office/officeart/2005/8/layout/radial5"/>
    <dgm:cxn modelId="{9690AA63-CCC5-451E-A069-C215103F035F}" type="presParOf" srcId="{2495A772-659C-42FA-883E-740F3AC8BC20}" destId="{678E943C-EF5E-4FB5-A7B4-0C2C745D9E62}" srcOrd="9" destOrd="0" presId="urn:microsoft.com/office/officeart/2005/8/layout/radial5"/>
    <dgm:cxn modelId="{8EB219B2-15BD-45FD-91CE-E8266F432CE6}" type="presParOf" srcId="{678E943C-EF5E-4FB5-A7B4-0C2C745D9E62}" destId="{CDDC6240-1530-4C57-87D9-40EE5B119334}" srcOrd="0" destOrd="0" presId="urn:microsoft.com/office/officeart/2005/8/layout/radial5"/>
    <dgm:cxn modelId="{6B884D1F-2FFD-4F04-80BA-3174D4A2E26F}" type="presParOf" srcId="{2495A772-659C-42FA-883E-740F3AC8BC20}" destId="{C38085D6-6012-4F2E-A8F3-EC4A2633FC45}" srcOrd="10" destOrd="0" presId="urn:microsoft.com/office/officeart/2005/8/layout/radial5"/>
    <dgm:cxn modelId="{31C4EA25-2BEA-4294-AA0A-1BC79AF15E72}" type="presParOf" srcId="{2495A772-659C-42FA-883E-740F3AC8BC20}" destId="{BE329992-0E37-4679-93EF-8EB1F2694B5C}" srcOrd="11" destOrd="0" presId="urn:microsoft.com/office/officeart/2005/8/layout/radial5"/>
    <dgm:cxn modelId="{D2C02479-2F28-4CCC-8CF2-D49683122F89}" type="presParOf" srcId="{BE329992-0E37-4679-93EF-8EB1F2694B5C}" destId="{D1D31F68-8496-452D-A754-E68BFA838F2A}" srcOrd="0" destOrd="0" presId="urn:microsoft.com/office/officeart/2005/8/layout/radial5"/>
    <dgm:cxn modelId="{C14807E4-E0E6-43C0-9887-2057CA31C195}" type="presParOf" srcId="{2495A772-659C-42FA-883E-740F3AC8BC20}" destId="{9B1DD7A9-3937-4D43-8C95-DC4D62481026}" srcOrd="12" destOrd="0" presId="urn:microsoft.com/office/officeart/2005/8/layout/radial5"/>
    <dgm:cxn modelId="{B5F25606-5F1B-4C1D-AAB2-3A1B2E616EA5}" type="presParOf" srcId="{2495A772-659C-42FA-883E-740F3AC8BC20}" destId="{BE1AD032-8384-427C-9C58-C74EEA4DED8C}" srcOrd="13" destOrd="0" presId="urn:microsoft.com/office/officeart/2005/8/layout/radial5"/>
    <dgm:cxn modelId="{EAC578F1-B0F7-4A7B-A857-2A26B9F49542}" type="presParOf" srcId="{BE1AD032-8384-427C-9C58-C74EEA4DED8C}" destId="{9213AD82-D3BB-4A9C-8A89-30D650CAB014}" srcOrd="0" destOrd="0" presId="urn:microsoft.com/office/officeart/2005/8/layout/radial5"/>
    <dgm:cxn modelId="{3A0F8832-4D3D-47F0-9B5D-B32FE39E78FB}" type="presParOf" srcId="{2495A772-659C-42FA-883E-740F3AC8BC20}" destId="{73A6EAE2-A1B6-4289-AC86-35E5E6A9FAB9}" srcOrd="14" destOrd="0" presId="urn:microsoft.com/office/officeart/2005/8/layout/radial5"/>
    <dgm:cxn modelId="{3C86C558-F998-4D5C-A048-92DEA4898449}" type="presParOf" srcId="{2495A772-659C-42FA-883E-740F3AC8BC20}" destId="{7DA913E4-D6FD-4C38-B932-9249EFE7D8B2}" srcOrd="15" destOrd="0" presId="urn:microsoft.com/office/officeart/2005/8/layout/radial5"/>
    <dgm:cxn modelId="{3D194853-E8B3-45F5-A7F4-1D34C0F635B0}" type="presParOf" srcId="{7DA913E4-D6FD-4C38-B932-9249EFE7D8B2}" destId="{CB96CD3D-2A82-463B-B59D-C42006C6DABC}" srcOrd="0" destOrd="0" presId="urn:microsoft.com/office/officeart/2005/8/layout/radial5"/>
    <dgm:cxn modelId="{CC416F83-0B1A-4BE8-B9EA-0E9D203E4DB0}" type="presParOf" srcId="{2495A772-659C-42FA-883E-740F3AC8BC20}" destId="{D1547CD5-B43F-4EF8-BF0A-91AD02A26B7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0923E-F5E8-4282-BDEA-31AA88FAD518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F306A-FDA1-4AC3-BA56-2D7894C76803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baseline="0" dirty="0" smtClean="0">
              <a:solidFill>
                <a:schemeClr val="bg1"/>
              </a:solidFill>
            </a:rPr>
            <a:t>NGI</a:t>
          </a:r>
          <a:br>
            <a:rPr lang="en-US" sz="1800" b="1" baseline="0" dirty="0" smtClean="0">
              <a:solidFill>
                <a:schemeClr val="bg1"/>
              </a:solidFill>
            </a:rPr>
          </a:br>
          <a:r>
            <a:rPr lang="en-US" sz="1800" b="1" baseline="0" dirty="0" smtClean="0">
              <a:solidFill>
                <a:schemeClr val="bg1"/>
              </a:solidFill>
            </a:rPr>
            <a:t>User Support Teams</a:t>
          </a:r>
          <a:endParaRPr lang="en-US" sz="1800" b="1" baseline="0" dirty="0">
            <a:solidFill>
              <a:schemeClr val="bg1"/>
            </a:solidFill>
          </a:endParaRPr>
        </a:p>
      </dgm:t>
    </dgm:pt>
    <dgm:pt modelId="{F46B204D-A981-4126-B42C-A3FC162A4D56}" type="parTrans" cxnId="{DEB4E3C6-5A91-4674-883A-A502B0916216}">
      <dgm:prSet/>
      <dgm:spPr/>
      <dgm:t>
        <a:bodyPr/>
        <a:lstStyle/>
        <a:p>
          <a:endParaRPr lang="en-US"/>
        </a:p>
      </dgm:t>
    </dgm:pt>
    <dgm:pt modelId="{FA68E245-28F4-4238-AE81-7663A7A6F98B}" type="sibTrans" cxnId="{DEB4E3C6-5A91-4674-883A-A502B0916216}">
      <dgm:prSet/>
      <dgm:spPr/>
      <dgm:t>
        <a:bodyPr/>
        <a:lstStyle/>
        <a:p>
          <a:endParaRPr lang="en-US"/>
        </a:p>
      </dgm:t>
    </dgm:pt>
    <dgm:pt modelId="{2BEED644-BD3D-4528-9215-34AE77DAEBB2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dirty="0">
            <a:solidFill>
              <a:schemeClr val="tx2">
                <a:lumMod val="75000"/>
              </a:schemeClr>
            </a:solidFill>
          </a:endParaRPr>
        </a:p>
      </dgm:t>
    </dgm:pt>
    <dgm:pt modelId="{B2DF5D86-95C3-4453-A784-E524B4070363}" type="parTrans" cxnId="{2B84A44C-831F-4E85-B876-B405B6739AF8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E39ED116-E300-4B36-ADF5-66803C4E2206}" type="sibTrans" cxnId="{2B84A44C-831F-4E85-B876-B405B6739AF8}">
      <dgm:prSet/>
      <dgm:spPr/>
      <dgm:t>
        <a:bodyPr/>
        <a:lstStyle/>
        <a:p>
          <a:endParaRPr lang="en-US"/>
        </a:p>
      </dgm:t>
    </dgm:pt>
    <dgm:pt modelId="{813C0E0D-AC7F-4DBE-96CD-93FA5E30ACE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B824A7EE-F04B-4F7F-AA96-E14D371ADE3F}" type="parTrans" cxnId="{EAB180A5-523A-49F4-9FEA-32127E17A2C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331BC85-F791-425D-BCC2-85342FAB9A5A}" type="sibTrans" cxnId="{EAB180A5-523A-49F4-9FEA-32127E17A2C7}">
      <dgm:prSet/>
      <dgm:spPr/>
      <dgm:t>
        <a:bodyPr/>
        <a:lstStyle/>
        <a:p>
          <a:endParaRPr lang="en-US"/>
        </a:p>
      </dgm:t>
    </dgm:pt>
    <dgm:pt modelId="{29B79870-9ADB-455E-8841-92C9B5A5ECE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ED8FE78-7499-4C3B-963D-44A27B1C3E83}" type="parTrans" cxnId="{5E060636-66A2-44F7-B84C-B13768021587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AD45FE34-5AF7-46FD-B24B-EE675E1EF60F}" type="sibTrans" cxnId="{5E060636-66A2-44F7-B84C-B13768021587}">
      <dgm:prSet/>
      <dgm:spPr/>
      <dgm:t>
        <a:bodyPr/>
        <a:lstStyle/>
        <a:p>
          <a:endParaRPr lang="en-US"/>
        </a:p>
      </dgm:t>
    </dgm:pt>
    <dgm:pt modelId="{F84D2FD4-46C4-4BFE-9AFD-8AC06F0F93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8089163-A13D-45BD-B805-2BECD0E32FBF}" type="parTrans" cxnId="{3AFE148D-3ABB-4994-8A2C-9B91CE5A0B05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1D68ACAB-90CE-4A7B-8E0B-6DFDBE032C88}" type="sibTrans" cxnId="{3AFE148D-3ABB-4994-8A2C-9B91CE5A0B05}">
      <dgm:prSet/>
      <dgm:spPr/>
      <dgm:t>
        <a:bodyPr/>
        <a:lstStyle/>
        <a:p>
          <a:endParaRPr lang="en-US"/>
        </a:p>
      </dgm:t>
    </dgm:pt>
    <dgm:pt modelId="{2795B3E8-9F94-444D-BBBA-33B943D75BA7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6960D3A1-B987-42BE-B03F-B9FA7EB31AEA}" type="parTrans" cxnId="{892D8406-9A87-4FC8-AD7C-38D357B3D9A3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9348C32-1B14-4840-9353-1DB6CB0A2ABE}" type="sibTrans" cxnId="{892D8406-9A87-4FC8-AD7C-38D357B3D9A3}">
      <dgm:prSet/>
      <dgm:spPr/>
      <dgm:t>
        <a:bodyPr/>
        <a:lstStyle/>
        <a:p>
          <a:endParaRPr lang="en-US"/>
        </a:p>
      </dgm:t>
    </dgm:pt>
    <dgm:pt modelId="{71EDB839-5809-4146-B722-6617A316ADC6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31F8CB58-7A48-4FD8-A822-E6378D33B79E}" type="parTrans" cxnId="{C00495F9-4F10-4C22-B6E4-24063A021DBB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8DF45966-95C1-4438-BDF0-5A3B20F22AA4}" type="sibTrans" cxnId="{C00495F9-4F10-4C22-B6E4-24063A021DBB}">
      <dgm:prSet/>
      <dgm:spPr/>
      <dgm:t>
        <a:bodyPr/>
        <a:lstStyle/>
        <a:p>
          <a:endParaRPr lang="en-US"/>
        </a:p>
      </dgm:t>
    </dgm:pt>
    <dgm:pt modelId="{8009705E-1755-4228-91B6-603B432DFE7B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C35170B3-D2A0-4010-8F29-5B483C9AC320}" type="parTrans" cxnId="{5F8BE2AA-69C9-423A-83C3-D4BD85CDC32F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C438BB31-B817-4E3E-855A-571EE449B676}" type="sibTrans" cxnId="{5F8BE2AA-69C9-423A-83C3-D4BD85CDC32F}">
      <dgm:prSet/>
      <dgm:spPr/>
      <dgm:t>
        <a:bodyPr/>
        <a:lstStyle/>
        <a:p>
          <a:endParaRPr lang="en-US"/>
        </a:p>
      </dgm:t>
    </dgm:pt>
    <dgm:pt modelId="{11018E42-C1EE-4529-97BA-4F21A14DC3AE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4D68E18F-264A-432E-A719-665F1B3EBD05}" type="parTrans" cxnId="{83FC186D-A9BD-495A-9C14-5AD0D420E13D}">
      <dgm:prSet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US" sz="1050" b="0" baseline="0">
            <a:solidFill>
              <a:schemeClr val="bg1"/>
            </a:solidFill>
          </a:endParaRPr>
        </a:p>
      </dgm:t>
    </dgm:pt>
    <dgm:pt modelId="{92B5608A-529C-4EF4-A1A3-503CF2247C01}" type="sibTrans" cxnId="{83FC186D-A9BD-495A-9C14-5AD0D420E13D}">
      <dgm:prSet/>
      <dgm:spPr/>
      <dgm:t>
        <a:bodyPr/>
        <a:lstStyle/>
        <a:p>
          <a:endParaRPr lang="en-US"/>
        </a:p>
      </dgm:t>
    </dgm:pt>
    <dgm:pt modelId="{2495A772-659C-42FA-883E-740F3AC8BC20}" type="pres">
      <dgm:prSet presAssocID="{54E0923E-F5E8-4282-BDEA-31AA88FAD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C17AC-8C23-4AED-9BDE-5D21B13F58DB}" type="pres">
      <dgm:prSet presAssocID="{6D7F306A-FDA1-4AC3-BA56-2D7894C76803}" presName="centerShape" presStyleLbl="node0" presStyleIdx="0" presStyleCnt="1" custScaleX="128051" custScaleY="128050"/>
      <dgm:spPr/>
      <dgm:t>
        <a:bodyPr/>
        <a:lstStyle/>
        <a:p>
          <a:endParaRPr lang="en-US"/>
        </a:p>
      </dgm:t>
    </dgm:pt>
    <dgm:pt modelId="{13E6D694-4FB0-4984-A5F4-0D9EC2CD5FE6}" type="pres">
      <dgm:prSet presAssocID="{B2DF5D86-95C3-4453-A784-E524B4070363}" presName="parTrans" presStyleLbl="sibTrans2D1" presStyleIdx="0" presStyleCnt="8"/>
      <dgm:spPr/>
      <dgm:t>
        <a:bodyPr/>
        <a:lstStyle/>
        <a:p>
          <a:endParaRPr lang="en-GB"/>
        </a:p>
      </dgm:t>
    </dgm:pt>
    <dgm:pt modelId="{CEDF5691-D0CA-4773-B26A-3B577A4DB839}" type="pres">
      <dgm:prSet presAssocID="{B2DF5D86-95C3-4453-A784-E524B4070363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0593F763-75B5-4A08-83A0-26ABB4D2FF14}" type="pres">
      <dgm:prSet presAssocID="{2BEED644-BD3D-4528-9215-34AE77DAEBB2}" presName="node" presStyleLbl="node1" presStyleIdx="0" presStyleCnt="8" custRadScaleRad="9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27F4-58EE-47F6-BB4A-9F57D7840B76}" type="pres">
      <dgm:prSet presAssocID="{B824A7EE-F04B-4F7F-AA96-E14D371ADE3F}" presName="parTrans" presStyleLbl="sibTrans2D1" presStyleIdx="1" presStyleCnt="8"/>
      <dgm:spPr/>
      <dgm:t>
        <a:bodyPr/>
        <a:lstStyle/>
        <a:p>
          <a:endParaRPr lang="en-GB"/>
        </a:p>
      </dgm:t>
    </dgm:pt>
    <dgm:pt modelId="{A200E6D4-AF56-4E6B-9CF2-26A2531747E0}" type="pres">
      <dgm:prSet presAssocID="{B824A7EE-F04B-4F7F-AA96-E14D371ADE3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EE062432-16F0-45B3-AA9A-A4EF053D2026}" type="pres">
      <dgm:prSet presAssocID="{813C0E0D-AC7F-4DBE-96CD-93FA5E30ACE4}" presName="node" presStyleLbl="node1" presStyleIdx="1" presStyleCnt="8" custRadScaleRad="99427" custRadScaleInc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BC3D8-F88F-4C12-9D78-74D441D4060C}" type="pres">
      <dgm:prSet presAssocID="{38089163-A13D-45BD-B805-2BECD0E32FBF}" presName="parTrans" presStyleLbl="sibTrans2D1" presStyleIdx="2" presStyleCnt="8"/>
      <dgm:spPr/>
      <dgm:t>
        <a:bodyPr/>
        <a:lstStyle/>
        <a:p>
          <a:endParaRPr lang="en-GB"/>
        </a:p>
      </dgm:t>
    </dgm:pt>
    <dgm:pt modelId="{0E8DA18C-C765-4588-927A-24D140ECF0BD}" type="pres">
      <dgm:prSet presAssocID="{38089163-A13D-45BD-B805-2BECD0E32FBF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8A40F67-A930-4B21-8593-EE1330892D66}" type="pres">
      <dgm:prSet presAssocID="{F84D2FD4-46C4-4BFE-9AFD-8AC06F0F93C6}" presName="node" presStyleLbl="node1" presStyleIdx="2" presStyleCnt="8" custRadScaleRad="99873" custRadScaleInc="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6F98-770C-444E-9D81-C998A7AEA310}" type="pres">
      <dgm:prSet presAssocID="{4ED8FE78-7499-4C3B-963D-44A27B1C3E83}" presName="parTrans" presStyleLbl="sibTrans2D1" presStyleIdx="3" presStyleCnt="8"/>
      <dgm:spPr/>
      <dgm:t>
        <a:bodyPr/>
        <a:lstStyle/>
        <a:p>
          <a:endParaRPr lang="en-GB"/>
        </a:p>
      </dgm:t>
    </dgm:pt>
    <dgm:pt modelId="{09DF8176-E0AC-43E7-BEC3-CB4AF7331D36}" type="pres">
      <dgm:prSet presAssocID="{4ED8FE78-7499-4C3B-963D-44A27B1C3E83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4404C66-EFFF-4184-B271-EC4AE3432809}" type="pres">
      <dgm:prSet presAssocID="{29B79870-9ADB-455E-8841-92C9B5A5EC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E943C-EF5E-4FB5-A7B4-0C2C745D9E62}" type="pres">
      <dgm:prSet presAssocID="{6960D3A1-B987-42BE-B03F-B9FA7EB31AEA}" presName="parTrans" presStyleLbl="sibTrans2D1" presStyleIdx="4" presStyleCnt="8"/>
      <dgm:spPr/>
      <dgm:t>
        <a:bodyPr/>
        <a:lstStyle/>
        <a:p>
          <a:endParaRPr lang="en-GB"/>
        </a:p>
      </dgm:t>
    </dgm:pt>
    <dgm:pt modelId="{CDDC6240-1530-4C57-87D9-40EE5B119334}" type="pres">
      <dgm:prSet presAssocID="{6960D3A1-B987-42BE-B03F-B9FA7EB31AEA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C38085D6-6012-4F2E-A8F3-EC4A2633FC45}" type="pres">
      <dgm:prSet presAssocID="{2795B3E8-9F94-444D-BBBA-33B943D75BA7}" presName="node" presStyleLbl="node1" presStyleIdx="4" presStyleCnt="8" custRadScaleRad="100705" custRadScaleInc="-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29992-0E37-4679-93EF-8EB1F2694B5C}" type="pres">
      <dgm:prSet presAssocID="{31F8CB58-7A48-4FD8-A822-E6378D33B79E}" presName="parTrans" presStyleLbl="sibTrans2D1" presStyleIdx="5" presStyleCnt="8"/>
      <dgm:spPr/>
      <dgm:t>
        <a:bodyPr/>
        <a:lstStyle/>
        <a:p>
          <a:endParaRPr lang="en-GB"/>
        </a:p>
      </dgm:t>
    </dgm:pt>
    <dgm:pt modelId="{D1D31F68-8496-452D-A754-E68BFA838F2A}" type="pres">
      <dgm:prSet presAssocID="{31F8CB58-7A48-4FD8-A822-E6378D33B79E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9B1DD7A9-3937-4D43-8C95-DC4D62481026}" type="pres">
      <dgm:prSet presAssocID="{71EDB839-5809-4146-B722-6617A316ADC6}" presName="node" presStyleLbl="node1" presStyleIdx="5" presStyleCnt="8" custRadScaleRad="100377" custRadScaleInc="-1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AD032-8384-427C-9C58-C74EEA4DED8C}" type="pres">
      <dgm:prSet presAssocID="{C35170B3-D2A0-4010-8F29-5B483C9AC320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213AD82-D3BB-4A9C-8A89-30D650CAB014}" type="pres">
      <dgm:prSet presAssocID="{C35170B3-D2A0-4010-8F29-5B483C9AC32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73A6EAE2-A1B6-4289-AC86-35E5E6A9FAB9}" type="pres">
      <dgm:prSet presAssocID="{8009705E-1755-4228-91B6-603B432DFE7B}" presName="node" presStyleLbl="node1" presStyleIdx="6" presStyleCnt="8" custRadScaleRad="100366" custRadScaleInc="-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913E4-D6FD-4C38-B932-9249EFE7D8B2}" type="pres">
      <dgm:prSet presAssocID="{4D68E18F-264A-432E-A719-665F1B3EBD05}" presName="parTrans" presStyleLbl="sibTrans2D1" presStyleIdx="7" presStyleCnt="8"/>
      <dgm:spPr/>
      <dgm:t>
        <a:bodyPr/>
        <a:lstStyle/>
        <a:p>
          <a:endParaRPr lang="en-GB"/>
        </a:p>
      </dgm:t>
    </dgm:pt>
    <dgm:pt modelId="{CB96CD3D-2A82-463B-B59D-C42006C6DABC}" type="pres">
      <dgm:prSet presAssocID="{4D68E18F-264A-432E-A719-665F1B3EBD05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D1547CD5-B43F-4EF8-BF0A-91AD02A26B7B}" type="pres">
      <dgm:prSet presAssocID="{11018E42-C1EE-4529-97BA-4F21A14DC3AE}" presName="node" presStyleLbl="node1" presStyleIdx="7" presStyleCnt="8" custRadScaleRad="99427" custRadScaleInc="-13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0F1E31-15DB-4012-9AE4-B59A3B4406CB}" type="presOf" srcId="{31F8CB58-7A48-4FD8-A822-E6378D33B79E}" destId="{BE329992-0E37-4679-93EF-8EB1F2694B5C}" srcOrd="0" destOrd="0" presId="urn:microsoft.com/office/officeart/2005/8/layout/radial5"/>
    <dgm:cxn modelId="{0760F3DE-4CA9-4C1E-BC2C-2A9773409F3B}" type="presOf" srcId="{4D68E18F-264A-432E-A719-665F1B3EBD05}" destId="{7DA913E4-D6FD-4C38-B932-9249EFE7D8B2}" srcOrd="0" destOrd="0" presId="urn:microsoft.com/office/officeart/2005/8/layout/radial5"/>
    <dgm:cxn modelId="{2B84A44C-831F-4E85-B876-B405B6739AF8}" srcId="{6D7F306A-FDA1-4AC3-BA56-2D7894C76803}" destId="{2BEED644-BD3D-4528-9215-34AE77DAEBB2}" srcOrd="0" destOrd="0" parTransId="{B2DF5D86-95C3-4453-A784-E524B4070363}" sibTransId="{E39ED116-E300-4B36-ADF5-66803C4E2206}"/>
    <dgm:cxn modelId="{F706D3EA-DDCE-4872-9703-CE19B717C7CD}" type="presOf" srcId="{C35170B3-D2A0-4010-8F29-5B483C9AC320}" destId="{BE1AD032-8384-427C-9C58-C74EEA4DED8C}" srcOrd="0" destOrd="0" presId="urn:microsoft.com/office/officeart/2005/8/layout/radial5"/>
    <dgm:cxn modelId="{7B67DAA3-421E-40F4-A94A-CC5522FADB43}" type="presOf" srcId="{2795B3E8-9F94-444D-BBBA-33B943D75BA7}" destId="{C38085D6-6012-4F2E-A8F3-EC4A2633FC45}" srcOrd="0" destOrd="0" presId="urn:microsoft.com/office/officeart/2005/8/layout/radial5"/>
    <dgm:cxn modelId="{3AFE148D-3ABB-4994-8A2C-9B91CE5A0B05}" srcId="{6D7F306A-FDA1-4AC3-BA56-2D7894C76803}" destId="{F84D2FD4-46C4-4BFE-9AFD-8AC06F0F93C6}" srcOrd="2" destOrd="0" parTransId="{38089163-A13D-45BD-B805-2BECD0E32FBF}" sibTransId="{1D68ACAB-90CE-4A7B-8E0B-6DFDBE032C88}"/>
    <dgm:cxn modelId="{DEB4E3C6-5A91-4674-883A-A502B0916216}" srcId="{54E0923E-F5E8-4282-BDEA-31AA88FAD518}" destId="{6D7F306A-FDA1-4AC3-BA56-2D7894C76803}" srcOrd="0" destOrd="0" parTransId="{F46B204D-A981-4126-B42C-A3FC162A4D56}" sibTransId="{FA68E245-28F4-4238-AE81-7663A7A6F98B}"/>
    <dgm:cxn modelId="{C50A8D6C-2B40-4162-993D-B064FBBC6C58}" type="presOf" srcId="{6960D3A1-B987-42BE-B03F-B9FA7EB31AEA}" destId="{CDDC6240-1530-4C57-87D9-40EE5B119334}" srcOrd="1" destOrd="0" presId="urn:microsoft.com/office/officeart/2005/8/layout/radial5"/>
    <dgm:cxn modelId="{55F74604-AF0F-47C5-8922-B8BA9660C16D}" type="presOf" srcId="{4ED8FE78-7499-4C3B-963D-44A27B1C3E83}" destId="{F9D86F98-770C-444E-9D81-C998A7AEA310}" srcOrd="0" destOrd="0" presId="urn:microsoft.com/office/officeart/2005/8/layout/radial5"/>
    <dgm:cxn modelId="{CFE3B58F-9207-49E5-9FB0-B6FE172C07C2}" type="presOf" srcId="{B2DF5D86-95C3-4453-A784-E524B4070363}" destId="{CEDF5691-D0CA-4773-B26A-3B577A4DB839}" srcOrd="1" destOrd="0" presId="urn:microsoft.com/office/officeart/2005/8/layout/radial5"/>
    <dgm:cxn modelId="{E60A712A-471F-4E21-8D02-590D58D2E951}" type="presOf" srcId="{4ED8FE78-7499-4C3B-963D-44A27B1C3E83}" destId="{09DF8176-E0AC-43E7-BEC3-CB4AF7331D36}" srcOrd="1" destOrd="0" presId="urn:microsoft.com/office/officeart/2005/8/layout/radial5"/>
    <dgm:cxn modelId="{5F8C84CC-D75E-4458-9B5A-3F55BC349996}" type="presOf" srcId="{6D7F306A-FDA1-4AC3-BA56-2D7894C76803}" destId="{674C17AC-8C23-4AED-9BDE-5D21B13F58DB}" srcOrd="0" destOrd="0" presId="urn:microsoft.com/office/officeart/2005/8/layout/radial5"/>
    <dgm:cxn modelId="{EB0C03DD-E6E3-4C09-BB08-BE55D34AB07E}" type="presOf" srcId="{29B79870-9ADB-455E-8841-92C9B5A5ECE6}" destId="{B4404C66-EFFF-4184-B271-EC4AE3432809}" srcOrd="0" destOrd="0" presId="urn:microsoft.com/office/officeart/2005/8/layout/radial5"/>
    <dgm:cxn modelId="{5E060636-66A2-44F7-B84C-B13768021587}" srcId="{6D7F306A-FDA1-4AC3-BA56-2D7894C76803}" destId="{29B79870-9ADB-455E-8841-92C9B5A5ECE6}" srcOrd="3" destOrd="0" parTransId="{4ED8FE78-7499-4C3B-963D-44A27B1C3E83}" sibTransId="{AD45FE34-5AF7-46FD-B24B-EE675E1EF60F}"/>
    <dgm:cxn modelId="{EAB180A5-523A-49F4-9FEA-32127E17A2C7}" srcId="{6D7F306A-FDA1-4AC3-BA56-2D7894C76803}" destId="{813C0E0D-AC7F-4DBE-96CD-93FA5E30ACE4}" srcOrd="1" destOrd="0" parTransId="{B824A7EE-F04B-4F7F-AA96-E14D371ADE3F}" sibTransId="{C331BC85-F791-425D-BCC2-85342FAB9A5A}"/>
    <dgm:cxn modelId="{09F18F1A-3F29-42E5-98CC-E9B139489F89}" type="presOf" srcId="{6960D3A1-B987-42BE-B03F-B9FA7EB31AEA}" destId="{678E943C-EF5E-4FB5-A7B4-0C2C745D9E62}" srcOrd="0" destOrd="0" presId="urn:microsoft.com/office/officeart/2005/8/layout/radial5"/>
    <dgm:cxn modelId="{0A894156-A427-4A0A-BCFF-511A4324C98F}" type="presOf" srcId="{813C0E0D-AC7F-4DBE-96CD-93FA5E30ACE4}" destId="{EE062432-16F0-45B3-AA9A-A4EF053D2026}" srcOrd="0" destOrd="0" presId="urn:microsoft.com/office/officeart/2005/8/layout/radial5"/>
    <dgm:cxn modelId="{EE9266E3-AB05-4970-A55B-EDF18CAE07F8}" type="presOf" srcId="{31F8CB58-7A48-4FD8-A822-E6378D33B79E}" destId="{D1D31F68-8496-452D-A754-E68BFA838F2A}" srcOrd="1" destOrd="0" presId="urn:microsoft.com/office/officeart/2005/8/layout/radial5"/>
    <dgm:cxn modelId="{6E35F478-6D37-442B-9DA4-B89350211C14}" type="presOf" srcId="{71EDB839-5809-4146-B722-6617A316ADC6}" destId="{9B1DD7A9-3937-4D43-8C95-DC4D62481026}" srcOrd="0" destOrd="0" presId="urn:microsoft.com/office/officeart/2005/8/layout/radial5"/>
    <dgm:cxn modelId="{83E6DE63-8A99-4C58-B839-52C2015579D2}" type="presOf" srcId="{B824A7EE-F04B-4F7F-AA96-E14D371ADE3F}" destId="{A4BD27F4-58EE-47F6-BB4A-9F57D7840B76}" srcOrd="0" destOrd="0" presId="urn:microsoft.com/office/officeart/2005/8/layout/radial5"/>
    <dgm:cxn modelId="{477A3D6C-B2FC-4145-B57D-CC95968164CC}" type="presOf" srcId="{38089163-A13D-45BD-B805-2BECD0E32FBF}" destId="{0E8DA18C-C765-4588-927A-24D140ECF0BD}" srcOrd="1" destOrd="0" presId="urn:microsoft.com/office/officeart/2005/8/layout/radial5"/>
    <dgm:cxn modelId="{870D489C-56BA-49E1-9360-0EEED55714BF}" type="presOf" srcId="{C35170B3-D2A0-4010-8F29-5B483C9AC320}" destId="{9213AD82-D3BB-4A9C-8A89-30D650CAB014}" srcOrd="1" destOrd="0" presId="urn:microsoft.com/office/officeart/2005/8/layout/radial5"/>
    <dgm:cxn modelId="{51D468B4-D1C7-4F38-AA1C-ACE3842C9937}" type="presOf" srcId="{4D68E18F-264A-432E-A719-665F1B3EBD05}" destId="{CB96CD3D-2A82-463B-B59D-C42006C6DABC}" srcOrd="1" destOrd="0" presId="urn:microsoft.com/office/officeart/2005/8/layout/radial5"/>
    <dgm:cxn modelId="{55CD7606-90A0-42E3-94C3-BBFE66B2157C}" type="presOf" srcId="{38089163-A13D-45BD-B805-2BECD0E32FBF}" destId="{963BC3D8-F88F-4C12-9D78-74D441D4060C}" srcOrd="0" destOrd="0" presId="urn:microsoft.com/office/officeart/2005/8/layout/radial5"/>
    <dgm:cxn modelId="{B743CF8B-F70C-4242-9AF0-208BA396E0B1}" type="presOf" srcId="{B824A7EE-F04B-4F7F-AA96-E14D371ADE3F}" destId="{A200E6D4-AF56-4E6B-9CF2-26A2531747E0}" srcOrd="1" destOrd="0" presId="urn:microsoft.com/office/officeart/2005/8/layout/radial5"/>
    <dgm:cxn modelId="{663F7273-BD6E-4827-9E19-479059B696C1}" type="presOf" srcId="{B2DF5D86-95C3-4453-A784-E524B4070363}" destId="{13E6D694-4FB0-4984-A5F4-0D9EC2CD5FE6}" srcOrd="0" destOrd="0" presId="urn:microsoft.com/office/officeart/2005/8/layout/radial5"/>
    <dgm:cxn modelId="{80CC17B7-1A82-4EAC-BA44-722098EF4E12}" type="presOf" srcId="{11018E42-C1EE-4529-97BA-4F21A14DC3AE}" destId="{D1547CD5-B43F-4EF8-BF0A-91AD02A26B7B}" srcOrd="0" destOrd="0" presId="urn:microsoft.com/office/officeart/2005/8/layout/radial5"/>
    <dgm:cxn modelId="{6CD32CCF-53F1-4D26-82CB-5B756CA6B7BA}" type="presOf" srcId="{F84D2FD4-46C4-4BFE-9AFD-8AC06F0F93C6}" destId="{18A40F67-A930-4B21-8593-EE1330892D66}" srcOrd="0" destOrd="0" presId="urn:microsoft.com/office/officeart/2005/8/layout/radial5"/>
    <dgm:cxn modelId="{0FAE0431-102A-426B-AD30-A1E128FD0127}" type="presOf" srcId="{8009705E-1755-4228-91B6-603B432DFE7B}" destId="{73A6EAE2-A1B6-4289-AC86-35E5E6A9FAB9}" srcOrd="0" destOrd="0" presId="urn:microsoft.com/office/officeart/2005/8/layout/radial5"/>
    <dgm:cxn modelId="{83FC186D-A9BD-495A-9C14-5AD0D420E13D}" srcId="{6D7F306A-FDA1-4AC3-BA56-2D7894C76803}" destId="{11018E42-C1EE-4529-97BA-4F21A14DC3AE}" srcOrd="7" destOrd="0" parTransId="{4D68E18F-264A-432E-A719-665F1B3EBD05}" sibTransId="{92B5608A-529C-4EF4-A1A3-503CF2247C01}"/>
    <dgm:cxn modelId="{5F8BE2AA-69C9-423A-83C3-D4BD85CDC32F}" srcId="{6D7F306A-FDA1-4AC3-BA56-2D7894C76803}" destId="{8009705E-1755-4228-91B6-603B432DFE7B}" srcOrd="6" destOrd="0" parTransId="{C35170B3-D2A0-4010-8F29-5B483C9AC320}" sibTransId="{C438BB31-B817-4E3E-855A-571EE449B676}"/>
    <dgm:cxn modelId="{C00495F9-4F10-4C22-B6E4-24063A021DBB}" srcId="{6D7F306A-FDA1-4AC3-BA56-2D7894C76803}" destId="{71EDB839-5809-4146-B722-6617A316ADC6}" srcOrd="5" destOrd="0" parTransId="{31F8CB58-7A48-4FD8-A822-E6378D33B79E}" sibTransId="{8DF45966-95C1-4438-BDF0-5A3B20F22AA4}"/>
    <dgm:cxn modelId="{892D8406-9A87-4FC8-AD7C-38D357B3D9A3}" srcId="{6D7F306A-FDA1-4AC3-BA56-2D7894C76803}" destId="{2795B3E8-9F94-444D-BBBA-33B943D75BA7}" srcOrd="4" destOrd="0" parTransId="{6960D3A1-B987-42BE-B03F-B9FA7EB31AEA}" sibTransId="{C9348C32-1B14-4840-9353-1DB6CB0A2ABE}"/>
    <dgm:cxn modelId="{F8854D08-00EA-4A03-9A54-51A79169F7CA}" type="presOf" srcId="{54E0923E-F5E8-4282-BDEA-31AA88FAD518}" destId="{2495A772-659C-42FA-883E-740F3AC8BC20}" srcOrd="0" destOrd="0" presId="urn:microsoft.com/office/officeart/2005/8/layout/radial5"/>
    <dgm:cxn modelId="{F16AA340-2020-4422-B569-A3FA8861039D}" type="presOf" srcId="{2BEED644-BD3D-4528-9215-34AE77DAEBB2}" destId="{0593F763-75B5-4A08-83A0-26ABB4D2FF14}" srcOrd="0" destOrd="0" presId="urn:microsoft.com/office/officeart/2005/8/layout/radial5"/>
    <dgm:cxn modelId="{DC8B96CA-8906-45F1-87E1-D273D7822199}" type="presParOf" srcId="{2495A772-659C-42FA-883E-740F3AC8BC20}" destId="{674C17AC-8C23-4AED-9BDE-5D21B13F58DB}" srcOrd="0" destOrd="0" presId="urn:microsoft.com/office/officeart/2005/8/layout/radial5"/>
    <dgm:cxn modelId="{2719EC3E-AD6D-4ECB-8C16-2107DC3BE7E0}" type="presParOf" srcId="{2495A772-659C-42FA-883E-740F3AC8BC20}" destId="{13E6D694-4FB0-4984-A5F4-0D9EC2CD5FE6}" srcOrd="1" destOrd="0" presId="urn:microsoft.com/office/officeart/2005/8/layout/radial5"/>
    <dgm:cxn modelId="{07758149-B098-4353-9784-02B00D689D33}" type="presParOf" srcId="{13E6D694-4FB0-4984-A5F4-0D9EC2CD5FE6}" destId="{CEDF5691-D0CA-4773-B26A-3B577A4DB839}" srcOrd="0" destOrd="0" presId="urn:microsoft.com/office/officeart/2005/8/layout/radial5"/>
    <dgm:cxn modelId="{ED3705A8-7FAF-42AC-A9D9-CF2A9D4DB00C}" type="presParOf" srcId="{2495A772-659C-42FA-883E-740F3AC8BC20}" destId="{0593F763-75B5-4A08-83A0-26ABB4D2FF14}" srcOrd="2" destOrd="0" presId="urn:microsoft.com/office/officeart/2005/8/layout/radial5"/>
    <dgm:cxn modelId="{EAACAB7C-2C50-4E44-88BB-DFF90BD44268}" type="presParOf" srcId="{2495A772-659C-42FA-883E-740F3AC8BC20}" destId="{A4BD27F4-58EE-47F6-BB4A-9F57D7840B76}" srcOrd="3" destOrd="0" presId="urn:microsoft.com/office/officeart/2005/8/layout/radial5"/>
    <dgm:cxn modelId="{FD33535F-2BAD-4BDC-ADF0-449E928DC16C}" type="presParOf" srcId="{A4BD27F4-58EE-47F6-BB4A-9F57D7840B76}" destId="{A200E6D4-AF56-4E6B-9CF2-26A2531747E0}" srcOrd="0" destOrd="0" presId="urn:microsoft.com/office/officeart/2005/8/layout/radial5"/>
    <dgm:cxn modelId="{400B8B4E-0DEF-4D0A-AFCE-18C44F678039}" type="presParOf" srcId="{2495A772-659C-42FA-883E-740F3AC8BC20}" destId="{EE062432-16F0-45B3-AA9A-A4EF053D2026}" srcOrd="4" destOrd="0" presId="urn:microsoft.com/office/officeart/2005/8/layout/radial5"/>
    <dgm:cxn modelId="{70C61F7C-F7F4-47B0-9F11-DC3FAF6C04C6}" type="presParOf" srcId="{2495A772-659C-42FA-883E-740F3AC8BC20}" destId="{963BC3D8-F88F-4C12-9D78-74D441D4060C}" srcOrd="5" destOrd="0" presId="urn:microsoft.com/office/officeart/2005/8/layout/radial5"/>
    <dgm:cxn modelId="{F730EA17-66B1-44E2-BD2F-7451769D77A5}" type="presParOf" srcId="{963BC3D8-F88F-4C12-9D78-74D441D4060C}" destId="{0E8DA18C-C765-4588-927A-24D140ECF0BD}" srcOrd="0" destOrd="0" presId="urn:microsoft.com/office/officeart/2005/8/layout/radial5"/>
    <dgm:cxn modelId="{6306CE9D-0DAC-4A3E-8B56-AA12CD932244}" type="presParOf" srcId="{2495A772-659C-42FA-883E-740F3AC8BC20}" destId="{18A40F67-A930-4B21-8593-EE1330892D66}" srcOrd="6" destOrd="0" presId="urn:microsoft.com/office/officeart/2005/8/layout/radial5"/>
    <dgm:cxn modelId="{7CF25EBD-572F-4C64-80DF-14A6746B3E69}" type="presParOf" srcId="{2495A772-659C-42FA-883E-740F3AC8BC20}" destId="{F9D86F98-770C-444E-9D81-C998A7AEA310}" srcOrd="7" destOrd="0" presId="urn:microsoft.com/office/officeart/2005/8/layout/radial5"/>
    <dgm:cxn modelId="{70FFD16C-D243-4155-B28E-65648512438F}" type="presParOf" srcId="{F9D86F98-770C-444E-9D81-C998A7AEA310}" destId="{09DF8176-E0AC-43E7-BEC3-CB4AF7331D36}" srcOrd="0" destOrd="0" presId="urn:microsoft.com/office/officeart/2005/8/layout/radial5"/>
    <dgm:cxn modelId="{E626C354-DF82-4FAE-8590-7C64E6A41E76}" type="presParOf" srcId="{2495A772-659C-42FA-883E-740F3AC8BC20}" destId="{B4404C66-EFFF-4184-B271-EC4AE3432809}" srcOrd="8" destOrd="0" presId="urn:microsoft.com/office/officeart/2005/8/layout/radial5"/>
    <dgm:cxn modelId="{C02CB39D-4C3B-4AE8-A4A7-20F86CE3FAC9}" type="presParOf" srcId="{2495A772-659C-42FA-883E-740F3AC8BC20}" destId="{678E943C-EF5E-4FB5-A7B4-0C2C745D9E62}" srcOrd="9" destOrd="0" presId="urn:microsoft.com/office/officeart/2005/8/layout/radial5"/>
    <dgm:cxn modelId="{B0935CA5-DB48-4D0E-956F-F9618448DBAF}" type="presParOf" srcId="{678E943C-EF5E-4FB5-A7B4-0C2C745D9E62}" destId="{CDDC6240-1530-4C57-87D9-40EE5B119334}" srcOrd="0" destOrd="0" presId="urn:microsoft.com/office/officeart/2005/8/layout/radial5"/>
    <dgm:cxn modelId="{339A99DA-5311-4B7E-8B0E-42F86CD84F5D}" type="presParOf" srcId="{2495A772-659C-42FA-883E-740F3AC8BC20}" destId="{C38085D6-6012-4F2E-A8F3-EC4A2633FC45}" srcOrd="10" destOrd="0" presId="urn:microsoft.com/office/officeart/2005/8/layout/radial5"/>
    <dgm:cxn modelId="{8FA83BE6-302A-460D-989B-4EE37F2F7166}" type="presParOf" srcId="{2495A772-659C-42FA-883E-740F3AC8BC20}" destId="{BE329992-0E37-4679-93EF-8EB1F2694B5C}" srcOrd="11" destOrd="0" presId="urn:microsoft.com/office/officeart/2005/8/layout/radial5"/>
    <dgm:cxn modelId="{3723E936-6DE1-4210-B039-F0D85C4CC0FE}" type="presParOf" srcId="{BE329992-0E37-4679-93EF-8EB1F2694B5C}" destId="{D1D31F68-8496-452D-A754-E68BFA838F2A}" srcOrd="0" destOrd="0" presId="urn:microsoft.com/office/officeart/2005/8/layout/radial5"/>
    <dgm:cxn modelId="{9FA04A00-5E92-47DD-A119-CB29EFB62658}" type="presParOf" srcId="{2495A772-659C-42FA-883E-740F3AC8BC20}" destId="{9B1DD7A9-3937-4D43-8C95-DC4D62481026}" srcOrd="12" destOrd="0" presId="urn:microsoft.com/office/officeart/2005/8/layout/radial5"/>
    <dgm:cxn modelId="{EC05189B-9B80-49B6-919A-5956718945BA}" type="presParOf" srcId="{2495A772-659C-42FA-883E-740F3AC8BC20}" destId="{BE1AD032-8384-427C-9C58-C74EEA4DED8C}" srcOrd="13" destOrd="0" presId="urn:microsoft.com/office/officeart/2005/8/layout/radial5"/>
    <dgm:cxn modelId="{6360BE5B-D845-4AAB-934F-B6324D36B623}" type="presParOf" srcId="{BE1AD032-8384-427C-9C58-C74EEA4DED8C}" destId="{9213AD82-D3BB-4A9C-8A89-30D650CAB014}" srcOrd="0" destOrd="0" presId="urn:microsoft.com/office/officeart/2005/8/layout/radial5"/>
    <dgm:cxn modelId="{B5F9BD3E-F90C-43A8-AA73-8451DF908B55}" type="presParOf" srcId="{2495A772-659C-42FA-883E-740F3AC8BC20}" destId="{73A6EAE2-A1B6-4289-AC86-35E5E6A9FAB9}" srcOrd="14" destOrd="0" presId="urn:microsoft.com/office/officeart/2005/8/layout/radial5"/>
    <dgm:cxn modelId="{47F9D094-C676-49E6-89C0-6285838495A0}" type="presParOf" srcId="{2495A772-659C-42FA-883E-740F3AC8BC20}" destId="{7DA913E4-D6FD-4C38-B932-9249EFE7D8B2}" srcOrd="15" destOrd="0" presId="urn:microsoft.com/office/officeart/2005/8/layout/radial5"/>
    <dgm:cxn modelId="{68E0B42B-D82D-452C-9B75-4631DC0ABFC1}" type="presParOf" srcId="{7DA913E4-D6FD-4C38-B932-9249EFE7D8B2}" destId="{CB96CD3D-2A82-463B-B59D-C42006C6DABC}" srcOrd="0" destOrd="0" presId="urn:microsoft.com/office/officeart/2005/8/layout/radial5"/>
    <dgm:cxn modelId="{890E02BB-73B1-4577-9106-335472583E91}" type="presParOf" srcId="{2495A772-659C-42FA-883E-740F3AC8BC20}" destId="{D1547CD5-B43F-4EF8-BF0A-91AD02A26B7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17AC-8C23-4AED-9BDE-5D21B13F58DB}">
      <dsp:nvSpPr>
        <dsp:cNvPr id="0" name=""/>
        <dsp:cNvSpPr/>
      </dsp:nvSpPr>
      <dsp:spPr>
        <a:xfrm>
          <a:off x="2059108" y="1663070"/>
          <a:ext cx="1570415" cy="1570403"/>
        </a:xfrm>
        <a:prstGeom prst="ellipse">
          <a:avLst/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bg1"/>
              </a:solidFill>
            </a:rPr>
            <a:t>NGI</a:t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r>
            <a:rPr lang="en-US" sz="1800" b="1" kern="1200" baseline="0" dirty="0" smtClean="0">
              <a:solidFill>
                <a:schemeClr val="bg1"/>
              </a:solidFill>
            </a:rPr>
            <a:t>User Support Teams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2289090" y="1893050"/>
        <a:ext cx="1110451" cy="1110443"/>
      </dsp:txXfrm>
    </dsp:sp>
    <dsp:sp modelId="{13E6D694-4FB0-4984-A5F4-0D9EC2CD5FE6}">
      <dsp:nvSpPr>
        <dsp:cNvPr id="0" name=""/>
        <dsp:cNvSpPr/>
      </dsp:nvSpPr>
      <dsp:spPr>
        <a:xfrm rot="16200000">
          <a:off x="2704909" y="1199442"/>
          <a:ext cx="27881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6731" y="1324659"/>
        <a:ext cx="195168" cy="250185"/>
      </dsp:txXfrm>
    </dsp:sp>
    <dsp:sp modelId="{0593F763-75B5-4A08-83A0-26ABB4D2FF14}">
      <dsp:nvSpPr>
        <dsp:cNvPr id="0" name=""/>
        <dsp:cNvSpPr/>
      </dsp:nvSpPr>
      <dsp:spPr>
        <a:xfrm>
          <a:off x="2292436" y="3324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4078" y="194891"/>
        <a:ext cx="780474" cy="780474"/>
      </dsp:txXfrm>
    </dsp:sp>
    <dsp:sp modelId="{A4BD27F4-58EE-47F6-BB4A-9F57D7840B76}">
      <dsp:nvSpPr>
        <dsp:cNvPr id="0" name=""/>
        <dsp:cNvSpPr/>
      </dsp:nvSpPr>
      <dsp:spPr>
        <a:xfrm rot="18918752">
          <a:off x="3444811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6976" y="1620032"/>
        <a:ext cx="196400" cy="250185"/>
      </dsp:txXfrm>
    </dsp:sp>
    <dsp:sp modelId="{EE062432-16F0-45B3-AA9A-A4EF053D2026}">
      <dsp:nvSpPr>
        <dsp:cNvPr id="0" name=""/>
        <dsp:cNvSpPr/>
      </dsp:nvSpPr>
      <dsp:spPr>
        <a:xfrm>
          <a:off x="361940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048" y="745462"/>
        <a:ext cx="780474" cy="780474"/>
      </dsp:txXfrm>
    </dsp:sp>
    <dsp:sp modelId="{963BC3D8-F88F-4C12-9D78-74D441D4060C}">
      <dsp:nvSpPr>
        <dsp:cNvPr id="0" name=""/>
        <dsp:cNvSpPr/>
      </dsp:nvSpPr>
      <dsp:spPr>
        <a:xfrm rot="28593">
          <a:off x="3747792" y="2248484"/>
          <a:ext cx="285007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747793" y="2331523"/>
        <a:ext cx="199505" cy="250185"/>
      </dsp:txXfrm>
    </dsp:sp>
    <dsp:sp modelId="{18A40F67-A930-4B21-8593-EE1330892D66}">
      <dsp:nvSpPr>
        <dsp:cNvPr id="0" name=""/>
        <dsp:cNvSpPr/>
      </dsp:nvSpPr>
      <dsp:spPr>
        <a:xfrm>
          <a:off x="4167209" y="1911986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8851" y="2073628"/>
        <a:ext cx="780474" cy="780474"/>
      </dsp:txXfrm>
    </dsp:sp>
    <dsp:sp modelId="{F9D86F98-770C-444E-9D81-C998A7AEA310}">
      <dsp:nvSpPr>
        <dsp:cNvPr id="0" name=""/>
        <dsp:cNvSpPr/>
      </dsp:nvSpPr>
      <dsp:spPr>
        <a:xfrm rot="2700000">
          <a:off x="3441641" y="2980246"/>
          <a:ext cx="28627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4218" y="3033277"/>
        <a:ext cx="200391" cy="250185"/>
      </dsp:txXfrm>
    </dsp:sp>
    <dsp:sp modelId="{B4404C66-EFFF-4184-B271-EC4AE3432809}">
      <dsp:nvSpPr>
        <dsp:cNvPr id="0" name=""/>
        <dsp:cNvSpPr/>
      </dsp:nvSpPr>
      <dsp:spPr>
        <a:xfrm>
          <a:off x="3619833" y="322378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475" y="3385431"/>
        <a:ext cx="780474" cy="780474"/>
      </dsp:txXfrm>
    </dsp:sp>
    <dsp:sp modelId="{678E943C-EF5E-4FB5-A7B4-0C2C745D9E62}">
      <dsp:nvSpPr>
        <dsp:cNvPr id="0" name=""/>
        <dsp:cNvSpPr/>
      </dsp:nvSpPr>
      <dsp:spPr>
        <a:xfrm rot="5390158">
          <a:off x="2700687" y="3293368"/>
          <a:ext cx="293288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4554" y="3332770"/>
        <a:ext cx="205302" cy="250185"/>
      </dsp:txXfrm>
    </dsp:sp>
    <dsp:sp modelId="{C38085D6-6012-4F2E-A8F3-EC4A2633FC45}">
      <dsp:nvSpPr>
        <dsp:cNvPr id="0" name=""/>
        <dsp:cNvSpPr/>
      </dsp:nvSpPr>
      <dsp:spPr>
        <a:xfrm>
          <a:off x="2297848" y="3786841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490" y="3948483"/>
        <a:ext cx="780474" cy="780474"/>
      </dsp:txXfrm>
    </dsp:sp>
    <dsp:sp modelId="{BE329992-0E37-4679-93EF-8EB1F2694B5C}">
      <dsp:nvSpPr>
        <dsp:cNvPr id="0" name=""/>
        <dsp:cNvSpPr/>
      </dsp:nvSpPr>
      <dsp:spPr>
        <a:xfrm rot="8074984">
          <a:off x="1961840" y="2988059"/>
          <a:ext cx="29002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880" y="3040469"/>
        <a:ext cx="203016" cy="250185"/>
      </dsp:txXfrm>
    </dsp:sp>
    <dsp:sp modelId="{9B1DD7A9-3937-4D43-8C95-DC4D62481026}">
      <dsp:nvSpPr>
        <dsp:cNvPr id="0" name=""/>
        <dsp:cNvSpPr/>
      </dsp:nvSpPr>
      <dsp:spPr>
        <a:xfrm>
          <a:off x="969766" y="3238453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31408" y="3400095"/>
        <a:ext cx="780474" cy="780474"/>
      </dsp:txXfrm>
    </dsp:sp>
    <dsp:sp modelId="{BE1AD032-8384-427C-9C58-C74EEA4DED8C}">
      <dsp:nvSpPr>
        <dsp:cNvPr id="0" name=""/>
        <dsp:cNvSpPr/>
      </dsp:nvSpPr>
      <dsp:spPr>
        <a:xfrm rot="10771542">
          <a:off x="1648890" y="2248480"/>
          <a:ext cx="28991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1735863" y="2331515"/>
        <a:ext cx="202938" cy="250185"/>
      </dsp:txXfrm>
    </dsp:sp>
    <dsp:sp modelId="{73A6EAE2-A1B6-4289-AC86-35E5E6A9FAB9}">
      <dsp:nvSpPr>
        <dsp:cNvPr id="0" name=""/>
        <dsp:cNvSpPr/>
      </dsp:nvSpPr>
      <dsp:spPr>
        <a:xfrm>
          <a:off x="408408" y="191198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0050" y="2073631"/>
        <a:ext cx="780474" cy="780474"/>
      </dsp:txXfrm>
    </dsp:sp>
    <dsp:sp modelId="{7DA913E4-D6FD-4C38-B932-9249EFE7D8B2}">
      <dsp:nvSpPr>
        <dsp:cNvPr id="0" name=""/>
        <dsp:cNvSpPr/>
      </dsp:nvSpPr>
      <dsp:spPr>
        <a:xfrm rot="13481249">
          <a:off x="1963248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255" y="1620032"/>
        <a:ext cx="196400" cy="250185"/>
      </dsp:txXfrm>
    </dsp:sp>
    <dsp:sp modelId="{D1547CD5-B43F-4EF8-BF0A-91AD02A26B7B}">
      <dsp:nvSpPr>
        <dsp:cNvPr id="0" name=""/>
        <dsp:cNvSpPr/>
      </dsp:nvSpPr>
      <dsp:spPr>
        <a:xfrm>
          <a:off x="96546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27108" y="745462"/>
        <a:ext cx="780474" cy="780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17AC-8C23-4AED-9BDE-5D21B13F58DB}">
      <dsp:nvSpPr>
        <dsp:cNvPr id="0" name=""/>
        <dsp:cNvSpPr/>
      </dsp:nvSpPr>
      <dsp:spPr>
        <a:xfrm>
          <a:off x="2059108" y="1663070"/>
          <a:ext cx="1570415" cy="1570403"/>
        </a:xfrm>
        <a:prstGeom prst="ellipse">
          <a:avLst/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bg1"/>
              </a:solidFill>
            </a:rPr>
            <a:t>NGI</a:t>
          </a:r>
          <a:br>
            <a:rPr lang="en-US" sz="1800" b="1" kern="1200" baseline="0" dirty="0" smtClean="0">
              <a:solidFill>
                <a:schemeClr val="bg1"/>
              </a:solidFill>
            </a:rPr>
          </a:br>
          <a:r>
            <a:rPr lang="en-US" sz="1800" b="1" kern="1200" baseline="0" dirty="0" smtClean="0">
              <a:solidFill>
                <a:schemeClr val="bg1"/>
              </a:solidFill>
            </a:rPr>
            <a:t>User Support Teams</a:t>
          </a:r>
          <a:endParaRPr lang="en-US" sz="1800" b="1" kern="1200" baseline="0" dirty="0">
            <a:solidFill>
              <a:schemeClr val="bg1"/>
            </a:solidFill>
          </a:endParaRPr>
        </a:p>
      </dsp:txBody>
      <dsp:txXfrm>
        <a:off x="2289090" y="1893050"/>
        <a:ext cx="1110451" cy="1110443"/>
      </dsp:txXfrm>
    </dsp:sp>
    <dsp:sp modelId="{13E6D694-4FB0-4984-A5F4-0D9EC2CD5FE6}">
      <dsp:nvSpPr>
        <dsp:cNvPr id="0" name=""/>
        <dsp:cNvSpPr/>
      </dsp:nvSpPr>
      <dsp:spPr>
        <a:xfrm rot="16200000">
          <a:off x="2704909" y="1199442"/>
          <a:ext cx="27881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6731" y="1324659"/>
        <a:ext cx="195168" cy="250185"/>
      </dsp:txXfrm>
    </dsp:sp>
    <dsp:sp modelId="{0593F763-75B5-4A08-83A0-26ABB4D2FF14}">
      <dsp:nvSpPr>
        <dsp:cNvPr id="0" name=""/>
        <dsp:cNvSpPr/>
      </dsp:nvSpPr>
      <dsp:spPr>
        <a:xfrm>
          <a:off x="2292436" y="3324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Consultancy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4078" y="194891"/>
        <a:ext cx="780474" cy="780474"/>
      </dsp:txXfrm>
    </dsp:sp>
    <dsp:sp modelId="{A4BD27F4-58EE-47F6-BB4A-9F57D7840B76}">
      <dsp:nvSpPr>
        <dsp:cNvPr id="0" name=""/>
        <dsp:cNvSpPr/>
      </dsp:nvSpPr>
      <dsp:spPr>
        <a:xfrm rot="18918752">
          <a:off x="3444811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6976" y="1620032"/>
        <a:ext cx="196400" cy="250185"/>
      </dsp:txXfrm>
    </dsp:sp>
    <dsp:sp modelId="{EE062432-16F0-45B3-AA9A-A4EF053D2026}">
      <dsp:nvSpPr>
        <dsp:cNvPr id="0" name=""/>
        <dsp:cNvSpPr/>
      </dsp:nvSpPr>
      <dsp:spPr>
        <a:xfrm>
          <a:off x="361940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Training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048" y="745462"/>
        <a:ext cx="780474" cy="780474"/>
      </dsp:txXfrm>
    </dsp:sp>
    <dsp:sp modelId="{963BC3D8-F88F-4C12-9D78-74D441D4060C}">
      <dsp:nvSpPr>
        <dsp:cNvPr id="0" name=""/>
        <dsp:cNvSpPr/>
      </dsp:nvSpPr>
      <dsp:spPr>
        <a:xfrm rot="28593">
          <a:off x="3747792" y="2248484"/>
          <a:ext cx="285007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747793" y="2331523"/>
        <a:ext cx="199505" cy="250185"/>
      </dsp:txXfrm>
    </dsp:sp>
    <dsp:sp modelId="{18A40F67-A930-4B21-8593-EE1330892D66}">
      <dsp:nvSpPr>
        <dsp:cNvPr id="0" name=""/>
        <dsp:cNvSpPr/>
      </dsp:nvSpPr>
      <dsp:spPr>
        <a:xfrm>
          <a:off x="4167209" y="1911986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Provide access to grid and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8851" y="2073628"/>
        <a:ext cx="780474" cy="780474"/>
      </dsp:txXfrm>
    </dsp:sp>
    <dsp:sp modelId="{F9D86F98-770C-444E-9D81-C998A7AEA310}">
      <dsp:nvSpPr>
        <dsp:cNvPr id="0" name=""/>
        <dsp:cNvSpPr/>
      </dsp:nvSpPr>
      <dsp:spPr>
        <a:xfrm rot="2700000">
          <a:off x="3441641" y="2980246"/>
          <a:ext cx="28627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3454218" y="3033277"/>
        <a:ext cx="200391" cy="250185"/>
      </dsp:txXfrm>
    </dsp:sp>
    <dsp:sp modelId="{B4404C66-EFFF-4184-B271-EC4AE3432809}">
      <dsp:nvSpPr>
        <dsp:cNvPr id="0" name=""/>
        <dsp:cNvSpPr/>
      </dsp:nvSpPr>
      <dsp:spPr>
        <a:xfrm>
          <a:off x="3619833" y="322378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Porting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81475" y="3385431"/>
        <a:ext cx="780474" cy="780474"/>
      </dsp:txXfrm>
    </dsp:sp>
    <dsp:sp modelId="{678E943C-EF5E-4FB5-A7B4-0C2C745D9E62}">
      <dsp:nvSpPr>
        <dsp:cNvPr id="0" name=""/>
        <dsp:cNvSpPr/>
      </dsp:nvSpPr>
      <dsp:spPr>
        <a:xfrm rot="5390158">
          <a:off x="2700687" y="3293368"/>
          <a:ext cx="293288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>
        <a:off x="2744554" y="3332770"/>
        <a:ext cx="205302" cy="250185"/>
      </dsp:txXfrm>
    </dsp:sp>
    <dsp:sp modelId="{C38085D6-6012-4F2E-A8F3-EC4A2633FC45}">
      <dsp:nvSpPr>
        <dsp:cNvPr id="0" name=""/>
        <dsp:cNvSpPr/>
      </dsp:nvSpPr>
      <dsp:spPr>
        <a:xfrm>
          <a:off x="2297848" y="3786841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Dev. and operate software services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9490" y="3948483"/>
        <a:ext cx="780474" cy="780474"/>
      </dsp:txXfrm>
    </dsp:sp>
    <dsp:sp modelId="{BE329992-0E37-4679-93EF-8EB1F2694B5C}">
      <dsp:nvSpPr>
        <dsp:cNvPr id="0" name=""/>
        <dsp:cNvSpPr/>
      </dsp:nvSpPr>
      <dsp:spPr>
        <a:xfrm rot="8074984">
          <a:off x="1961840" y="2988059"/>
          <a:ext cx="290023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880" y="3040469"/>
        <a:ext cx="203016" cy="250185"/>
      </dsp:txXfrm>
    </dsp:sp>
    <dsp:sp modelId="{9B1DD7A9-3937-4D43-8C95-DC4D62481026}">
      <dsp:nvSpPr>
        <dsp:cNvPr id="0" name=""/>
        <dsp:cNvSpPr/>
      </dsp:nvSpPr>
      <dsp:spPr>
        <a:xfrm>
          <a:off x="969766" y="3238453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Collecting Feedback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31408" y="3400095"/>
        <a:ext cx="780474" cy="780474"/>
      </dsp:txXfrm>
    </dsp:sp>
    <dsp:sp modelId="{BE1AD032-8384-427C-9C58-C74EEA4DED8C}">
      <dsp:nvSpPr>
        <dsp:cNvPr id="0" name=""/>
        <dsp:cNvSpPr/>
      </dsp:nvSpPr>
      <dsp:spPr>
        <a:xfrm rot="10771542">
          <a:off x="1648890" y="2248480"/>
          <a:ext cx="28991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1735863" y="2331515"/>
        <a:ext cx="202938" cy="250185"/>
      </dsp:txXfrm>
    </dsp:sp>
    <dsp:sp modelId="{73A6EAE2-A1B6-4289-AC86-35E5E6A9FAB9}">
      <dsp:nvSpPr>
        <dsp:cNvPr id="0" name=""/>
        <dsp:cNvSpPr/>
      </dsp:nvSpPr>
      <dsp:spPr>
        <a:xfrm>
          <a:off x="408408" y="1911989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Document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Processes &amp; apps.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0050" y="2073631"/>
        <a:ext cx="780474" cy="780474"/>
      </dsp:txXfrm>
    </dsp:sp>
    <dsp:sp modelId="{7DA913E4-D6FD-4C38-B932-9249EFE7D8B2}">
      <dsp:nvSpPr>
        <dsp:cNvPr id="0" name=""/>
        <dsp:cNvSpPr/>
      </dsp:nvSpPr>
      <dsp:spPr>
        <a:xfrm rot="13481249">
          <a:off x="1963248" y="1507040"/>
          <a:ext cx="280572" cy="41697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baseline="0">
            <a:solidFill>
              <a:schemeClr val="bg1"/>
            </a:solidFill>
          </a:endParaRPr>
        </a:p>
      </dsp:txBody>
      <dsp:txXfrm rot="10800000">
        <a:off x="2035255" y="1620032"/>
        <a:ext cx="196400" cy="250185"/>
      </dsp:txXfrm>
    </dsp:sp>
    <dsp:sp modelId="{D1547CD5-B43F-4EF8-BF0A-91AD02A26B7B}">
      <dsp:nvSpPr>
        <dsp:cNvPr id="0" name=""/>
        <dsp:cNvSpPr/>
      </dsp:nvSpPr>
      <dsp:spPr>
        <a:xfrm>
          <a:off x="965466" y="583820"/>
          <a:ext cx="1103758" cy="1103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Helpdesk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27108" y="745462"/>
        <a:ext cx="780474" cy="78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25F7-D1AF-7748-9B93-63EA3A963622}" type="datetime1">
              <a:rPr lang="pt-PT" smtClean="0"/>
              <a:pPr/>
              <a:t>15-07-2011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923EA-1289-4E9C-AA17-DF14404886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11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71098-4614-C647-9D28-69CCB761B46A}" type="datetime1">
              <a:rPr lang="pt-PT" smtClean="0"/>
              <a:pPr/>
              <a:t>15-07-2011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57550"/>
            <a:ext cx="794131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3B07-2C8A-4EFD-ABF6-75147FCB4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80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 smtClean="0"/>
              <a:pPr eaLnBrk="1" hangingPunct="1"/>
              <a:t>10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40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taken from the </a:t>
            </a:r>
            <a:r>
              <a:rPr lang="en-US" dirty="0" err="1" smtClean="0"/>
              <a:t>DoW</a:t>
            </a:r>
            <a:r>
              <a:rPr lang="en-US" dirty="0" smtClean="0"/>
              <a:t>. Training has been revised to better fit purpose.</a:t>
            </a:r>
          </a:p>
          <a:p>
            <a:r>
              <a:rPr lang="en-US" dirty="0" smtClean="0"/>
              <a:t>Note that Greece’s effort is equal to </a:t>
            </a:r>
            <a:r>
              <a:rPr lang="en-US" dirty="0" err="1" smtClean="0"/>
              <a:t>Ibergrid</a:t>
            </a:r>
            <a:r>
              <a:rPr lang="en-US" dirty="0" smtClean="0"/>
              <a:t> and UK combined</a:t>
            </a:r>
            <a:r>
              <a:rPr lang="en-GB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VO-specific testing of sites is required by VO managers within VRCs</a:t>
            </a:r>
            <a:endParaRPr lang="en-GB" sz="1200" dirty="0" smtClean="0"/>
          </a:p>
          <a:p>
            <a:r>
              <a:rPr lang="en-GB" sz="1200" dirty="0" smtClean="0"/>
              <a:t>- basic services are available from within the infrastructure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typically delivered through the operations teams and NGIs</a:t>
            </a:r>
          </a:p>
          <a:p>
            <a:pPr marL="171450" indent="-171450">
              <a:buFontTx/>
              <a:buChar char="-"/>
            </a:pPr>
            <a:endParaRPr lang="en-GB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VRCs contain one or more VO.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Each VO needs to monitor many resources </a:t>
            </a:r>
            <a:endParaRPr lang="en-GB" sz="1200" dirty="0" smtClean="0"/>
          </a:p>
          <a:p>
            <a:pPr marL="171450" indent="-171450">
              <a:buFontTx/>
              <a:buChar char="-"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5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25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Still in testing phase.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25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46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40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4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8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8FB62-B100-5C45-BAD0-C3C8661A961E}" type="slidenum">
              <a:rPr lang="pt-PT"/>
              <a:pPr/>
              <a:t>3</a:t>
            </a:fld>
            <a:endParaRPr lang="pt-PT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Grid goes one step further …</a:t>
            </a:r>
          </a:p>
          <a:p>
            <a:r>
              <a:rPr lang="en-US" dirty="0"/>
              <a:t>Computers and instruments in the Grid, share not only information but</a:t>
            </a:r>
          </a:p>
          <a:p>
            <a:r>
              <a:rPr lang="en-US" dirty="0"/>
              <a:t>also computer power, and other resource like disk storage, databases,  and software </a:t>
            </a:r>
            <a:r>
              <a:rPr lang="en-US" dirty="0" err="1"/>
              <a:t>apllications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eaLnBrk="1" hangingPunct="1"/>
            <a:r>
              <a:rPr lang="en-GB" dirty="0" smtClean="0"/>
              <a:t>A grid consists of </a:t>
            </a:r>
            <a:r>
              <a:rPr lang="en-GB" sz="3600" dirty="0" smtClean="0"/>
              <a:t>distributed resources </a:t>
            </a:r>
            <a:r>
              <a:rPr lang="en-GB" dirty="0" smtClean="0"/>
              <a:t>controlled by </a:t>
            </a:r>
            <a:r>
              <a:rPr lang="en-GB" sz="3600" dirty="0" smtClean="0"/>
              <a:t>separate organisations </a:t>
            </a:r>
            <a:r>
              <a:rPr lang="en-GB" dirty="0" smtClean="0"/>
              <a:t>that be systematically used securely by users external to that organisation</a:t>
            </a:r>
          </a:p>
          <a:p>
            <a:pPr eaLnBrk="1" hangingPunct="1"/>
            <a:r>
              <a:rPr lang="en-GB" dirty="0" smtClean="0"/>
              <a:t>Resources can include:</a:t>
            </a:r>
          </a:p>
          <a:p>
            <a:pPr lvl="1" eaLnBrk="1" hangingPunct="1"/>
            <a:r>
              <a:rPr lang="en-GB" sz="2400" dirty="0" smtClean="0"/>
              <a:t>Commodity or HPC clusters</a:t>
            </a:r>
          </a:p>
          <a:p>
            <a:pPr lvl="1" eaLnBrk="1" hangingPunct="1"/>
            <a:r>
              <a:rPr lang="en-GB" sz="2400" dirty="0" smtClean="0"/>
              <a:t>Disk or tape storage</a:t>
            </a:r>
          </a:p>
          <a:p>
            <a:pPr lvl="1" eaLnBrk="1" hangingPunct="1"/>
            <a:r>
              <a:rPr lang="en-GB" sz="2400" dirty="0" smtClean="0"/>
              <a:t>Instruments</a:t>
            </a:r>
          </a:p>
          <a:p>
            <a:pPr lvl="1" eaLnBrk="1" hangingPunct="1"/>
            <a:r>
              <a:rPr lang="en-GB" sz="2400" dirty="0" smtClean="0"/>
              <a:t>Data Archives or Digital Libraries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8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9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41AF44-C2B5-4911-9994-30944DCFAEAD}" type="datetime1">
              <a:rPr lang="pt-PT" smtClean="0"/>
              <a:t>15-07-2011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A3225-230A-48C4-BC3B-B92339A60C1B}" type="datetime1">
              <a:rPr lang="pt-PT" smtClean="0"/>
              <a:t>15-07-2011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14F-7E5F-4F85-BC02-8BCF25355BE1}" type="datetime1">
              <a:rPr lang="pt-PT" smtClean="0"/>
              <a:t>15-07-2011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5433-F276-4104-BA40-C86F44DF22F7}" type="datetime1">
              <a:rPr lang="pt-PT" smtClean="0"/>
              <a:t>15-07-2011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AA7B5D4-8B76-4891-9002-8B4C56A7A54E}" type="datetime1">
              <a:rPr lang="pt-PT" smtClean="0"/>
              <a:t>15-07-2011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4C2121-194E-403B-B45D-6620D351AB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db.egi.e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VO_Servic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go.egi.eu/VO_Admin_Dashboar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egi.eu/Training_Marketplac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RT.WeNM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odle.com/z8xp9hvnas4k64ch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collaboration/WeNMR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enmr.eu/wenmr/wenmr-grid-statistics" TargetMode="External"/><Relationship Id="rId2" Type="http://schemas.openxmlformats.org/officeDocument/2006/relationships/hyperlink" Target="https://rt.egi.eu/rt/Dashboards/1054/WeNM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.egi.eu/WeNMR-Workshop-20110819" TargetMode="External"/><Relationship Id="rId4" Type="http://schemas.openxmlformats.org/officeDocument/2006/relationships/hyperlink" Target="https://grid-monitor03.pd.infn.it:50080/nagi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idcafe.org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2168" y="1700808"/>
            <a:ext cx="7524328" cy="2234679"/>
          </a:xfrm>
        </p:spPr>
        <p:txBody>
          <a:bodyPr/>
          <a:lstStyle/>
          <a:p>
            <a:r>
              <a:rPr lang="en-GB" sz="4000" dirty="0" smtClean="0"/>
              <a:t>EGI user support</a:t>
            </a:r>
            <a:br>
              <a:rPr lang="en-GB" sz="4000" dirty="0" smtClean="0"/>
            </a:br>
            <a:r>
              <a:rPr lang="en-GB" sz="4000" dirty="0" smtClean="0"/>
              <a:t>&amp;</a:t>
            </a:r>
            <a:br>
              <a:rPr lang="en-GB" sz="4000" dirty="0" smtClean="0"/>
            </a:br>
            <a:r>
              <a:rPr lang="en-GB" sz="4000" dirty="0" smtClean="0"/>
              <a:t>interaction with the VRCs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462264"/>
            <a:ext cx="5832648" cy="1270992"/>
          </a:xfrm>
        </p:spPr>
        <p:txBody>
          <a:bodyPr/>
          <a:lstStyle/>
          <a:p>
            <a:pPr eaLnBrk="1" hangingPunct="1"/>
            <a:r>
              <a:rPr lang="en-GB" sz="2400" dirty="0" err="1" smtClean="0"/>
              <a:t>Nuno</a:t>
            </a:r>
            <a:r>
              <a:rPr lang="en-GB" sz="2400" dirty="0" smtClean="0"/>
              <a:t> Ferreira</a:t>
            </a:r>
          </a:p>
          <a:p>
            <a:pPr eaLnBrk="1" hangingPunct="1"/>
            <a:r>
              <a:rPr lang="en-GB" sz="2400" dirty="0" smtClean="0"/>
              <a:t>User Community Support Team Officer </a:t>
            </a:r>
          </a:p>
          <a:p>
            <a:pPr eaLnBrk="1" hangingPunct="1"/>
            <a:r>
              <a:rPr lang="en-GB" sz="2400" dirty="0" smtClean="0"/>
              <a:t>@ EGI.eu</a:t>
            </a: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WeNMR Devs Workshop, Utrecht, NL 20110712/13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EGI-InSPIRE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14903"/>
          <a:stretch>
            <a:fillRect/>
          </a:stretch>
        </p:blipFill>
        <p:spPr bwMode="auto">
          <a:xfrm>
            <a:off x="4211960" y="2996952"/>
            <a:ext cx="4681538" cy="30734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01600" dist="101600" dir="27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442540" y="4595018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724128" y="5600273"/>
            <a:ext cx="1008112" cy="276999"/>
          </a:xfrm>
          <a:prstGeom prst="rect">
            <a:avLst/>
          </a:prstGeom>
          <a:solidFill>
            <a:srgbClr val="BDBDD4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>
                <a:latin typeface="Arial" charset="0"/>
              </a:rPr>
              <a:t>Un-</a:t>
            </a:r>
            <a:r>
              <a:rPr lang="en-GB" sz="1200" dirty="0" smtClean="0">
                <a:latin typeface="Arial" charset="0"/>
              </a:rPr>
              <a:t>Funded</a:t>
            </a:r>
            <a:endParaRPr lang="en-GB" sz="12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732240" y="5600273"/>
            <a:ext cx="1008112" cy="276999"/>
          </a:xfrm>
          <a:prstGeom prst="rect">
            <a:avLst/>
          </a:prstGeom>
          <a:solidFill>
            <a:srgbClr val="090D5A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Funded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1979613" y="106363"/>
            <a:ext cx="7164387" cy="865187"/>
          </a:xfrm>
        </p:spPr>
        <p:txBody>
          <a:bodyPr/>
          <a:lstStyle/>
          <a:p>
            <a:pPr eaLnBrk="1" hangingPunct="1"/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</a:t>
            </a:r>
            <a:r>
              <a:rPr lang="en-GB" dirty="0"/>
              <a:t>o</a:t>
            </a:r>
            <a:r>
              <a:rPr lang="en-GB" dirty="0" smtClean="0"/>
              <a:t>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539553" y="1772915"/>
            <a:ext cx="7992887" cy="352829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Resource providers in Europe and worldwide 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With new technologies as they mature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Support structured international research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Sustain current domain specific services </a:t>
            </a:r>
          </a:p>
          <a:p>
            <a:pPr lvl="1" eaLnBrk="1" hangingPunct="1">
              <a:spcAft>
                <a:spcPts val="600"/>
              </a:spcAft>
            </a:pPr>
            <a:r>
              <a:rPr lang="en-GB" sz="2400" dirty="0" smtClean="0"/>
              <a:t>Attract new user communities (e.g. ESFRI)</a:t>
            </a: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WeNMR Devs Workshop, Utrecht, NL 20110712/13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7"/>
            <a:ext cx="8064896" cy="43204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grid: a primer</a:t>
            </a:r>
          </a:p>
          <a:p>
            <a:pPr>
              <a:lnSpc>
                <a:spcPct val="150000"/>
              </a:lnSpc>
            </a:pPr>
            <a:r>
              <a:rPr lang="en-US" dirty="0"/>
              <a:t>Managing a sustainable </a:t>
            </a:r>
            <a:r>
              <a:rPr lang="en-US" dirty="0" smtClean="0"/>
              <a:t>infrastructure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Building sustainable user </a:t>
            </a:r>
            <a:r>
              <a:rPr lang="en-US" b="1" dirty="0" smtClean="0"/>
              <a:t>services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Summary</a:t>
            </a:r>
          </a:p>
          <a:p>
            <a:pPr marL="0" indent="0">
              <a:lnSpc>
                <a:spcPct val="20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4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</a:t>
            </a:r>
            <a:r>
              <a:rPr lang="en-GB" dirty="0"/>
              <a:t>s</a:t>
            </a:r>
            <a:r>
              <a:rPr lang="en-GB" dirty="0" smtClean="0"/>
              <a:t>ervice </a:t>
            </a:r>
            <a:r>
              <a:rPr lang="en-GB" dirty="0"/>
              <a:t>c</a:t>
            </a:r>
            <a:r>
              <a:rPr lang="en-GB" dirty="0" smtClean="0"/>
              <a:t>ycle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9242170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</p:spTree>
    <p:extLst>
      <p:ext uri="{BB962C8B-B14F-4D97-AF65-F5344CB8AC3E}">
        <p14:creationId xmlns:p14="http://schemas.microsoft.com/office/powerpoint/2010/main" val="32911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UCB and the VRC model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72200" y="1268760"/>
            <a:ext cx="2664296" cy="4056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Benefits: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Defined communication channels:</a:t>
            </a:r>
            <a:r>
              <a:rPr lang="en-US" sz="1400" dirty="0" smtClean="0"/>
              <a:t> named contact points between communities &amp; EGI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Application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Policy and procedures</a:t>
            </a:r>
            <a:r>
              <a:rPr lang="en-US" sz="1400" dirty="0" smtClean="0"/>
              <a:t>: define interaction between EGI and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Requirements gathering</a:t>
            </a:r>
            <a:r>
              <a:rPr lang="en-US" sz="1400" dirty="0" smtClean="0"/>
              <a:t>: solutions and influence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/>
              <a:t>Dissemination</a:t>
            </a:r>
            <a:r>
              <a:rPr lang="en-US" sz="1400" dirty="0" smtClean="0"/>
              <a:t>: sharing of news, breakthroughs, best practice and innovation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303530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User Community Board (UCB)</a:t>
            </a:r>
          </a:p>
          <a:p>
            <a:r>
              <a:rPr lang="en-US" sz="1600" dirty="0" smtClean="0"/>
              <a:t>with representation from: Life Sciences, WLCG, </a:t>
            </a:r>
            <a:r>
              <a:rPr lang="en-US" sz="1600" b="1" dirty="0" err="1" smtClean="0"/>
              <a:t>WeNMR</a:t>
            </a:r>
            <a:r>
              <a:rPr lang="en-US" sz="1600" dirty="0" smtClean="0"/>
              <a:t>, Astronomy &amp; Astrophysics, Earth Sciences, Computational Chemistry, Arts &amp; Humanities, Hydrometeorology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7602" y="1196752"/>
            <a:ext cx="15151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VO:</a:t>
            </a:r>
            <a:r>
              <a:rPr lang="en-US" sz="1400" b="1" dirty="0" smtClean="0"/>
              <a:t> a group of researchers working collaboratively</a:t>
            </a:r>
            <a:endParaRPr lang="en-GB" sz="1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08004" y="1628800"/>
            <a:ext cx="1692188" cy="3504225"/>
            <a:chOff x="4242778" y="1928825"/>
            <a:chExt cx="1692188" cy="2676400"/>
          </a:xfrm>
        </p:grpSpPr>
        <p:grpSp>
          <p:nvGrpSpPr>
            <p:cNvPr id="13" name="Group 12"/>
            <p:cNvGrpSpPr/>
            <p:nvPr/>
          </p:nvGrpSpPr>
          <p:grpSpPr>
            <a:xfrm>
              <a:off x="4673568" y="1929720"/>
              <a:ext cx="864096" cy="534628"/>
              <a:chOff x="4756573" y="1915700"/>
              <a:chExt cx="864096" cy="46166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56573" y="1915700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EGI Helpdesk</a:t>
                </a:r>
                <a:endParaRPr lang="en-GB" sz="1200" b="1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687786" y="4087984"/>
              <a:ext cx="8523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200" b="1" dirty="0">
                  <a:solidFill>
                    <a:prstClr val="black"/>
                  </a:solidFill>
                </a:rPr>
                <a:t>Other Helpdesk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242778" y="1928825"/>
              <a:ext cx="504056" cy="25883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>
                  <a:solidFill>
                    <a:schemeClr val="tx1"/>
                  </a:solidFill>
                </a:rPr>
                <a:t>EGI.eu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30910" y="1928825"/>
              <a:ext cx="504056" cy="257418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smtClean="0">
                  <a:solidFill>
                    <a:schemeClr val="tx1"/>
                  </a:solidFill>
                </a:rPr>
                <a:t>NGI</a:t>
              </a:r>
              <a:endParaRPr lang="en-GB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568" y="2364861"/>
              <a:ext cx="864096" cy="501935"/>
              <a:chOff x="4756573" y="1916832"/>
              <a:chExt cx="864096" cy="433434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56573" y="1951608"/>
                <a:ext cx="864096" cy="39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Training Events</a:t>
                </a:r>
                <a:endParaRPr lang="en-GB" sz="12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73568" y="2793714"/>
              <a:ext cx="864096" cy="416942"/>
              <a:chOff x="4756573" y="1912533"/>
              <a:chExt cx="864096" cy="36004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60032" y="1912533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56573" y="2002537"/>
                <a:ext cx="864096" cy="2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Trainers</a:t>
                </a:r>
                <a:endParaRPr lang="en-GB" sz="1200" b="1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73568" y="3226133"/>
              <a:ext cx="864096" cy="423328"/>
              <a:chOff x="4756573" y="1911317"/>
              <a:chExt cx="864096" cy="36555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56573" y="1911317"/>
                <a:ext cx="864096" cy="304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Technical Services </a:t>
                </a:r>
                <a:endParaRPr lang="en-GB" sz="1200" b="1" dirty="0" smtClean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73568" y="3633735"/>
              <a:ext cx="864096" cy="531513"/>
              <a:chOff x="4756573" y="1888665"/>
              <a:chExt cx="864096" cy="458975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56573" y="1888665"/>
                <a:ext cx="864096" cy="45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VRC support units</a:t>
                </a:r>
                <a:endParaRPr lang="en-GB" sz="1200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673568" y="4073712"/>
              <a:ext cx="864096" cy="531513"/>
              <a:chOff x="4756573" y="1893972"/>
              <a:chExt cx="864096" cy="458975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56573" y="1893972"/>
                <a:ext cx="864096" cy="45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Other support units</a:t>
                </a:r>
                <a:endParaRPr lang="en-GB" sz="1200" b="1" dirty="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864383" y="2973145"/>
            <a:ext cx="915529" cy="913400"/>
            <a:chOff x="2771800" y="2989486"/>
            <a:chExt cx="1152128" cy="821495"/>
          </a:xfrm>
        </p:grpSpPr>
        <p:sp>
          <p:nvSpPr>
            <p:cNvPr id="34" name="Rounded Rectangle 33"/>
            <p:cNvSpPr/>
            <p:nvPr/>
          </p:nvSpPr>
          <p:spPr>
            <a:xfrm>
              <a:off x="2771800" y="2989486"/>
              <a:ext cx="1152128" cy="82149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72159" y="3184748"/>
              <a:ext cx="1093874" cy="41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UCB</a:t>
              </a:r>
              <a:endParaRPr lang="en-GB" sz="2000" b="1" dirty="0" smtClean="0"/>
            </a:p>
          </p:txBody>
        </p:sp>
      </p:grpSp>
      <p:sp>
        <p:nvSpPr>
          <p:cNvPr id="37" name="Left-Right Arrow 36"/>
          <p:cNvSpPr/>
          <p:nvPr/>
        </p:nvSpPr>
        <p:spPr>
          <a:xfrm>
            <a:off x="3819516" y="3117161"/>
            <a:ext cx="752484" cy="5198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126140" y="2287016"/>
            <a:ext cx="1916725" cy="227030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1680" y="1196752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VRC: </a:t>
            </a:r>
            <a:r>
              <a:rPr lang="en-US" sz="1400" b="1" dirty="0" smtClean="0"/>
              <a:t>a grouping of research  collaborations working in a common domain</a:t>
            </a:r>
            <a:endParaRPr lang="en-GB" sz="1400" b="1" dirty="0"/>
          </a:p>
        </p:txBody>
      </p:sp>
      <p:sp>
        <p:nvSpPr>
          <p:cNvPr id="45" name="Left-Right Arrow 44"/>
          <p:cNvSpPr/>
          <p:nvPr/>
        </p:nvSpPr>
        <p:spPr>
          <a:xfrm>
            <a:off x="2059641" y="3117161"/>
            <a:ext cx="784167" cy="5281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0" y="2266932"/>
            <a:ext cx="2069596" cy="21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7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dirty="0" smtClean="0"/>
              <a:t>NGI </a:t>
            </a:r>
            <a:r>
              <a:rPr lang="en-GB" dirty="0"/>
              <a:t>User Support </a:t>
            </a:r>
            <a:r>
              <a:rPr lang="en-GB" dirty="0" smtClean="0"/>
              <a:t>Teams</a:t>
            </a:r>
            <a:endParaRPr lang="en-GB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9899967"/>
              </p:ext>
            </p:extLst>
          </p:nvPr>
        </p:nvGraphicFramePr>
        <p:xfrm>
          <a:off x="107504" y="1196752"/>
          <a:ext cx="56886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6096" y="1124744"/>
            <a:ext cx="36004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NGI User Support Teams provide:</a:t>
            </a:r>
            <a:endParaRPr lang="en-GB" b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Consultancy &amp; training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ccess to grid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Application porting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Developing and operating software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Collecting feedback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Documentation &amp; helpdesk</a:t>
            </a:r>
          </a:p>
          <a:p>
            <a:pPr marL="269875" indent="-269875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NGIs receive: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Web &amp; wiki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Requirements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Applications and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VRC coordination support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4536" y="5229200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Support teams are available across 50 partners – they are all different… as are their support skills.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dirty="0" smtClean="0"/>
              <a:t>NGI </a:t>
            </a:r>
            <a:r>
              <a:rPr lang="en-GB" dirty="0"/>
              <a:t>User Support </a:t>
            </a:r>
            <a:r>
              <a:rPr lang="en-GB" dirty="0" smtClean="0"/>
              <a:t>Teams</a:t>
            </a:r>
            <a:endParaRPr lang="en-GB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9899967"/>
              </p:ext>
            </p:extLst>
          </p:nvPr>
        </p:nvGraphicFramePr>
        <p:xfrm>
          <a:off x="107504" y="1196752"/>
          <a:ext cx="56886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6096" y="1124744"/>
            <a:ext cx="36004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NGI User Support Teams provide:</a:t>
            </a:r>
            <a:endParaRPr lang="en-GB" b="1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Consultancy &amp; training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ccess to grid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Application porting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Developing and operating software services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Collecting feedback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Documentation &amp; helpdesk</a:t>
            </a:r>
          </a:p>
          <a:p>
            <a:pPr marL="269875" indent="-269875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NGIs receive: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Web &amp; wiki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Requirements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Applications and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VRC coordination support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4536" y="5229200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Support teams are available across 50 partners – they are all different… as are their support skills.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00925" cy="865187"/>
          </a:xfrm>
        </p:spPr>
        <p:txBody>
          <a:bodyPr/>
          <a:lstStyle/>
          <a:p>
            <a:r>
              <a:rPr lang="en-GB" dirty="0" smtClean="0"/>
              <a:t>Technical support </a:t>
            </a:r>
            <a:r>
              <a:rPr lang="en-GB" dirty="0"/>
              <a:t>s</a:t>
            </a:r>
            <a:r>
              <a:rPr lang="en-GB" dirty="0" smtClean="0"/>
              <a:t>ervices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1520" y="1412776"/>
            <a:ext cx="8640960" cy="187220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Services provided by a few NGIs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whole community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support the Virtual Research Communities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facilitate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work of NGI support teams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improve communication among NGIs,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users and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users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Bring in expertise and services from Heavy User Communities (HUCs)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03920" y="3501008"/>
            <a:ext cx="8488560" cy="2664296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Tools and services (current list – will be expanded):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EGI Application Database</a:t>
            </a:r>
            <a:r>
              <a:rPr lang="en-GB" dirty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Marios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Chatziangelou</a:t>
            </a:r>
            <a:r>
              <a:rPr lang="en-GB" dirty="0">
                <a:latin typeface="Arial" pitchFamily="34" charset="0"/>
                <a:cs typeface="Arial" pitchFamily="34" charset="0"/>
              </a:rPr>
              <a:t>, GRNET)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Services for VOs </a:t>
            </a:r>
            <a:r>
              <a:rPr lang="en-GB" dirty="0">
                <a:latin typeface="Arial" pitchFamily="34" charset="0"/>
                <a:cs typeface="Arial" pitchFamily="34" charset="0"/>
              </a:rPr>
              <a:t>(Ignacio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Blanquer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Espert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/>
              <a:t>UPV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Gonçalo</a:t>
            </a:r>
            <a:r>
              <a:rPr lang="en-GB" dirty="0">
                <a:latin typeface="Arial" pitchFamily="34" charset="0"/>
                <a:cs typeface="Arial" pitchFamily="34" charset="0"/>
              </a:rPr>
              <a:t> Borges,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LIP)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Marketplace </a:t>
            </a:r>
            <a:r>
              <a:rPr lang="en-GB" dirty="0">
                <a:latin typeface="Arial" pitchFamily="34" charset="0"/>
                <a:cs typeface="Arial" pitchFamily="34" charset="0"/>
              </a:rPr>
              <a:t>(Claire Devereux, STFC)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Requirement Tracker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(EGI.eu with help from CESNET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Application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 of </a:t>
            </a:r>
            <a:r>
              <a:rPr lang="en-US" sz="2400" dirty="0" err="1" smtClean="0"/>
              <a:t>AppDB</a:t>
            </a:r>
            <a:r>
              <a:rPr lang="en-US" sz="2400" dirty="0" smtClean="0"/>
              <a:t>:</a:t>
            </a:r>
            <a:endParaRPr lang="en-GB" sz="2400" dirty="0" smtClean="0"/>
          </a:p>
          <a:p>
            <a:r>
              <a:rPr lang="en-GB" sz="1800" dirty="0" smtClean="0"/>
              <a:t>gives recognition to reusable </a:t>
            </a:r>
            <a:r>
              <a:rPr lang="en-GB" sz="1800" dirty="0"/>
              <a:t>applications </a:t>
            </a:r>
            <a:r>
              <a:rPr lang="en-GB" sz="1800" dirty="0" smtClean="0"/>
              <a:t>and tools </a:t>
            </a:r>
          </a:p>
          <a:p>
            <a:r>
              <a:rPr lang="en-GB" sz="1800" dirty="0" smtClean="0"/>
              <a:t>gives recognition to application developers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36493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3284984"/>
            <a:ext cx="3528392" cy="27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Use of </a:t>
            </a:r>
            <a:r>
              <a:rPr lang="en-US" sz="2400" dirty="0" err="1" smtClean="0"/>
              <a:t>AppDB</a:t>
            </a:r>
            <a:endParaRPr lang="en-GB" sz="2400" dirty="0" smtClean="0"/>
          </a:p>
          <a:p>
            <a:r>
              <a:rPr lang="en-GB" sz="1800" dirty="0" smtClean="0"/>
              <a:t>Register applications/tools</a:t>
            </a:r>
          </a:p>
          <a:p>
            <a:r>
              <a:rPr lang="en-GB" sz="1800" dirty="0" smtClean="0"/>
              <a:t>Reuse of applications/tools</a:t>
            </a:r>
          </a:p>
          <a:p>
            <a:r>
              <a:rPr lang="en-US" sz="1800" dirty="0" smtClean="0"/>
              <a:t>Map of application landscape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 smtClean="0"/>
              <a:t>AppDB</a:t>
            </a:r>
            <a:r>
              <a:rPr lang="en-US" sz="1800" dirty="0" smtClean="0"/>
              <a:t> gadget has been instantiated by: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 smtClean="0"/>
              <a:t>WeNMR</a:t>
            </a:r>
            <a:r>
              <a:rPr lang="en-US" sz="1600" dirty="0" smtClean="0"/>
              <a:t>, LSGC, </a:t>
            </a:r>
            <a:r>
              <a:rPr lang="en-US" sz="1600" dirty="0" err="1" smtClean="0"/>
              <a:t>GridPP</a:t>
            </a:r>
            <a:r>
              <a:rPr lang="en-US" sz="1600" dirty="0" smtClean="0"/>
              <a:t>, Serbian, UK and Hungarian NGIs</a:t>
            </a:r>
            <a:endParaRPr lang="en-US" sz="18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779912" y="5157192"/>
            <a:ext cx="5472608" cy="794222"/>
            <a:chOff x="3635896" y="5013176"/>
            <a:chExt cx="5472608" cy="794222"/>
          </a:xfrm>
        </p:grpSpPr>
        <p:sp>
          <p:nvSpPr>
            <p:cNvPr id="14" name="Content Placeholder 5"/>
            <p:cNvSpPr txBox="1">
              <a:spLocks/>
            </p:cNvSpPr>
            <p:nvPr/>
          </p:nvSpPr>
          <p:spPr bwMode="auto">
            <a:xfrm>
              <a:off x="3635896" y="5123322"/>
              <a:ext cx="5472608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2400" b="1" dirty="0">
                  <a:hlinkClick r:id="rId4"/>
                </a:rPr>
                <a:t>http://</a:t>
              </a:r>
              <a:r>
                <a:rPr lang="en-US" sz="2400" b="1" dirty="0" err="1">
                  <a:hlinkClick r:id="rId4"/>
                </a:rPr>
                <a:t>appdb.egi.eu</a:t>
              </a:r>
              <a:r>
                <a:rPr lang="en-US" sz="2400" b="1" dirty="0">
                  <a:hlinkClick r:id="rId4"/>
                </a:rPr>
                <a:t>/</a:t>
              </a:r>
              <a:endParaRPr lang="en-US" sz="24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88024" y="5013176"/>
              <a:ext cx="3168352" cy="694589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2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Coordination of services </a:t>
            </a:r>
            <a:r>
              <a:rPr lang="en-GB" sz="3600" dirty="0"/>
              <a:t>for VOs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539552" y="1340768"/>
            <a:ext cx="4608514" cy="3631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Coordination consists of:</a:t>
            </a:r>
          </a:p>
          <a:p>
            <a:endParaRPr lang="en-GB" sz="20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/>
              <a:t>Reviewing available services: </a:t>
            </a:r>
            <a:r>
              <a:rPr lang="en-GB" sz="1600" dirty="0" smtClean="0"/>
              <a:t>management</a:t>
            </a:r>
            <a:r>
              <a:rPr lang="en-GB" sz="1600" dirty="0"/>
              <a:t>, monitor </a:t>
            </a:r>
            <a:r>
              <a:rPr lang="en-GB" sz="1600" dirty="0" smtClean="0"/>
              <a:t>&amp; </a:t>
            </a:r>
            <a:r>
              <a:rPr lang="en-GB" sz="1600" dirty="0"/>
              <a:t>accounting </a:t>
            </a:r>
            <a:r>
              <a:rPr lang="en-GB" sz="1600" dirty="0" smtClean="0"/>
              <a:t>tools (NAGIOS </a:t>
            </a:r>
            <a:r>
              <a:rPr lang="en-GB" sz="1600" dirty="0"/>
              <a:t>SAM, GANGA, DIANE, CERN dashboard &amp; mini </a:t>
            </a:r>
            <a:r>
              <a:rPr lang="en-GB" sz="1600" dirty="0" smtClean="0"/>
              <a:t>dashboard)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Consultancy/help for </a:t>
            </a:r>
            <a:r>
              <a:rPr lang="en-GB" sz="1600" dirty="0"/>
              <a:t>VO </a:t>
            </a:r>
            <a:r>
              <a:rPr lang="en-GB" sz="1600" dirty="0" smtClean="0"/>
              <a:t>managers</a:t>
            </a:r>
            <a:r>
              <a:rPr lang="en-GB" sz="1600" baseline="30000" dirty="0" smtClean="0"/>
              <a:t>(*)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Specification </a:t>
            </a:r>
            <a:r>
              <a:rPr lang="en-US" sz="1600" dirty="0"/>
              <a:t>of requirements </a:t>
            </a:r>
            <a:r>
              <a:rPr lang="en-US" sz="1600" dirty="0" smtClean="0"/>
              <a:t>for improving </a:t>
            </a:r>
            <a:r>
              <a:rPr lang="en-US" sz="1600" dirty="0"/>
              <a:t>operational tools to simplify VO </a:t>
            </a:r>
            <a:r>
              <a:rPr lang="en-US" sz="1600" dirty="0" smtClean="0"/>
              <a:t>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Provisioning basic services for new 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Developing dashboard infrastructure</a:t>
            </a:r>
          </a:p>
          <a:p>
            <a:endParaRPr lang="en-GB" sz="1600" dirty="0" smtClean="0"/>
          </a:p>
          <a:p>
            <a:r>
              <a:rPr lang="en-GB" sz="1400" dirty="0" smtClean="0"/>
              <a:t>(*) </a:t>
            </a:r>
            <a:r>
              <a:rPr lang="en-GB" sz="1400" dirty="0"/>
              <a:t>Further consultancy is provided by NGIs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5436096" y="1412776"/>
            <a:ext cx="3490042" cy="3088810"/>
            <a:chOff x="5688087" y="2852936"/>
            <a:chExt cx="3276401" cy="3096344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auto">
            <a:xfrm>
              <a:off x="7338808" y="2852936"/>
              <a:ext cx="1621828" cy="1535725"/>
            </a:xfrm>
            <a:prstGeom prst="flowChartAlternateProcess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>
              <a:off x="7311841" y="4415470"/>
              <a:ext cx="1652647" cy="1533810"/>
            </a:xfrm>
            <a:prstGeom prst="flowChartAlternateProcess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AutoShape 44"/>
            <p:cNvSpPr>
              <a:spLocks noChangeArrowheads="1"/>
            </p:cNvSpPr>
            <p:nvPr/>
          </p:nvSpPr>
          <p:spPr bwMode="auto">
            <a:xfrm>
              <a:off x="5690013" y="4415470"/>
              <a:ext cx="1608345" cy="1533810"/>
            </a:xfrm>
            <a:prstGeom prst="flowChartAlternateProcess">
              <a:avLst/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Text Box 45"/>
            <p:cNvSpPr txBox="1">
              <a:spLocks noChangeArrowheads="1"/>
            </p:cNvSpPr>
            <p:nvPr/>
          </p:nvSpPr>
          <p:spPr bwMode="auto">
            <a:xfrm>
              <a:off x="5774764" y="4520787"/>
              <a:ext cx="639486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81" name="AutoShape 46"/>
            <p:cNvSpPr>
              <a:spLocks noChangeArrowheads="1"/>
            </p:cNvSpPr>
            <p:nvPr/>
          </p:nvSpPr>
          <p:spPr bwMode="auto">
            <a:xfrm>
              <a:off x="6208151" y="482333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2" name="AutoShape 47"/>
            <p:cNvSpPr>
              <a:spLocks noChangeArrowheads="1"/>
            </p:cNvSpPr>
            <p:nvPr/>
          </p:nvSpPr>
          <p:spPr bwMode="auto">
            <a:xfrm>
              <a:off x="6972837" y="5658220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3" name="AutoShape 48"/>
            <p:cNvSpPr>
              <a:spLocks noChangeArrowheads="1"/>
            </p:cNvSpPr>
            <p:nvPr/>
          </p:nvSpPr>
          <p:spPr bwMode="auto">
            <a:xfrm>
              <a:off x="5688087" y="2852936"/>
              <a:ext cx="1639164" cy="1535725"/>
            </a:xfrm>
            <a:prstGeom prst="flowChartAlternateProcess">
              <a:avLst/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AutoShape 49"/>
            <p:cNvSpPr>
              <a:spLocks noChangeArrowheads="1"/>
            </p:cNvSpPr>
            <p:nvPr/>
          </p:nvSpPr>
          <p:spPr bwMode="auto">
            <a:xfrm>
              <a:off x="5955823" y="350590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5" name="AutoShape 50"/>
            <p:cNvSpPr>
              <a:spLocks noChangeArrowheads="1"/>
            </p:cNvSpPr>
            <p:nvPr/>
          </p:nvSpPr>
          <p:spPr bwMode="auto">
            <a:xfrm>
              <a:off x="6362244" y="298314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6" name="AutoShape 51"/>
            <p:cNvSpPr>
              <a:spLocks noChangeArrowheads="1"/>
            </p:cNvSpPr>
            <p:nvPr/>
          </p:nvSpPr>
          <p:spPr bwMode="auto">
            <a:xfrm>
              <a:off x="6890012" y="3019530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cxnSp>
          <p:nvCxnSpPr>
            <p:cNvPr id="87" name="AutoShape 52"/>
            <p:cNvCxnSpPr>
              <a:cxnSpLocks noChangeShapeType="1"/>
              <a:stCxn id="86" idx="2"/>
            </p:cNvCxnSpPr>
            <p:nvPr/>
          </p:nvCxnSpPr>
          <p:spPr bwMode="auto">
            <a:xfrm>
              <a:off x="6968985" y="3232080"/>
              <a:ext cx="410272" cy="61467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8" name="AutoShape 53"/>
            <p:cNvCxnSpPr>
              <a:cxnSpLocks noChangeShapeType="1"/>
              <a:stCxn id="85" idx="2"/>
            </p:cNvCxnSpPr>
            <p:nvPr/>
          </p:nvCxnSpPr>
          <p:spPr bwMode="auto">
            <a:xfrm>
              <a:off x="6441216" y="3197613"/>
              <a:ext cx="633707" cy="7774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90" name="Text Box 55"/>
            <p:cNvSpPr txBox="1">
              <a:spLocks noChangeArrowheads="1"/>
            </p:cNvSpPr>
            <p:nvPr/>
          </p:nvSpPr>
          <p:spPr bwMode="auto">
            <a:xfrm>
              <a:off x="8251624" y="4520787"/>
              <a:ext cx="645264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1" name="AutoShape 56"/>
            <p:cNvSpPr>
              <a:spLocks noChangeArrowheads="1"/>
            </p:cNvSpPr>
            <p:nvPr/>
          </p:nvSpPr>
          <p:spPr bwMode="auto">
            <a:xfrm>
              <a:off x="6976689" y="3850583"/>
              <a:ext cx="834028" cy="884670"/>
            </a:xfrm>
            <a:prstGeom prst="flowChartConnector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60840" rIns="90000" bIns="45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VO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</a:rPr>
                <a:t>monitor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57"/>
            <p:cNvSpPr txBox="1">
              <a:spLocks noChangeArrowheads="1"/>
            </p:cNvSpPr>
            <p:nvPr/>
          </p:nvSpPr>
          <p:spPr bwMode="auto">
            <a:xfrm>
              <a:off x="5745872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3" name="Text Box 58"/>
            <p:cNvSpPr txBox="1">
              <a:spLocks noChangeArrowheads="1"/>
            </p:cNvSpPr>
            <p:nvPr/>
          </p:nvSpPr>
          <p:spPr bwMode="auto">
            <a:xfrm>
              <a:off x="8278774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94" name="AutoShape 59"/>
            <p:cNvSpPr>
              <a:spLocks noChangeArrowheads="1"/>
            </p:cNvSpPr>
            <p:nvPr/>
          </p:nvSpPr>
          <p:spPr bwMode="auto">
            <a:xfrm>
              <a:off x="8120829" y="5171843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AutoShape 60"/>
            <p:cNvSpPr>
              <a:spLocks noChangeArrowheads="1"/>
            </p:cNvSpPr>
            <p:nvPr/>
          </p:nvSpPr>
          <p:spPr bwMode="auto">
            <a:xfrm>
              <a:off x="7737523" y="3226336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6" name="AutoShape 61"/>
            <p:cNvSpPr>
              <a:spLocks noChangeArrowheads="1"/>
            </p:cNvSpPr>
            <p:nvPr/>
          </p:nvSpPr>
          <p:spPr bwMode="auto">
            <a:xfrm>
              <a:off x="8180540" y="371462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cxnSp>
          <p:nvCxnSpPr>
            <p:cNvPr id="97" name="AutoShape 62"/>
            <p:cNvCxnSpPr>
              <a:cxnSpLocks noChangeShapeType="1"/>
              <a:stCxn id="81" idx="3"/>
              <a:endCxn id="91" idx="3"/>
            </p:cNvCxnSpPr>
            <p:nvPr/>
          </p:nvCxnSpPr>
          <p:spPr bwMode="auto">
            <a:xfrm flipV="1">
              <a:off x="6364170" y="4606956"/>
              <a:ext cx="733868" cy="3216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98" name="AutoShape 63"/>
            <p:cNvCxnSpPr>
              <a:cxnSpLocks noChangeShapeType="1"/>
            </p:cNvCxnSpPr>
            <p:nvPr/>
          </p:nvCxnSpPr>
          <p:spPr bwMode="auto">
            <a:xfrm>
              <a:off x="6445069" y="3205272"/>
              <a:ext cx="629855" cy="77169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99" name="AutoShape 64"/>
            <p:cNvCxnSpPr>
              <a:cxnSpLocks noChangeShapeType="1"/>
              <a:stCxn id="82" idx="0"/>
              <a:endCxn id="91" idx="4"/>
            </p:cNvCxnSpPr>
            <p:nvPr/>
          </p:nvCxnSpPr>
          <p:spPr bwMode="auto">
            <a:xfrm flipV="1">
              <a:off x="7049883" y="4737168"/>
              <a:ext cx="342857" cy="9191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0" name="AutoShape 65"/>
            <p:cNvCxnSpPr>
              <a:cxnSpLocks noChangeShapeType="1"/>
              <a:stCxn id="95" idx="2"/>
              <a:endCxn id="91" idx="7"/>
            </p:cNvCxnSpPr>
            <p:nvPr/>
          </p:nvCxnSpPr>
          <p:spPr bwMode="auto">
            <a:xfrm flipH="1">
              <a:off x="7689369" y="3440801"/>
              <a:ext cx="123274" cy="536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1" name="AutoShape 66"/>
            <p:cNvCxnSpPr>
              <a:cxnSpLocks noChangeShapeType="1"/>
              <a:endCxn id="91" idx="6"/>
            </p:cNvCxnSpPr>
            <p:nvPr/>
          </p:nvCxnSpPr>
          <p:spPr bwMode="auto">
            <a:xfrm flipH="1">
              <a:off x="7812643" y="3921433"/>
              <a:ext cx="425682" cy="3695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2" name="AutoShape 67"/>
            <p:cNvCxnSpPr>
              <a:cxnSpLocks noChangeShapeType="1"/>
              <a:stCxn id="94" idx="0"/>
              <a:endCxn id="91" idx="5"/>
            </p:cNvCxnSpPr>
            <p:nvPr/>
          </p:nvCxnSpPr>
          <p:spPr bwMode="auto">
            <a:xfrm flipH="1" flipV="1">
              <a:off x="7689369" y="4606956"/>
              <a:ext cx="506581" cy="56297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103" name="AutoShape 51"/>
            <p:cNvSpPr>
              <a:spLocks noChangeArrowheads="1"/>
            </p:cNvSpPr>
            <p:nvPr/>
          </p:nvSpPr>
          <p:spPr bwMode="auto">
            <a:xfrm>
              <a:off x="6072165" y="386643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AutoShape 51"/>
            <p:cNvSpPr>
              <a:spLocks noChangeArrowheads="1"/>
            </p:cNvSpPr>
            <p:nvPr/>
          </p:nvSpPr>
          <p:spPr bwMode="auto">
            <a:xfrm>
              <a:off x="8232405" y="32183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5" name="AutoShape 51"/>
            <p:cNvSpPr>
              <a:spLocks noChangeArrowheads="1"/>
            </p:cNvSpPr>
            <p:nvPr/>
          </p:nvSpPr>
          <p:spPr bwMode="auto">
            <a:xfrm>
              <a:off x="8592445" y="3650412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6" name="AutoShape 51"/>
            <p:cNvSpPr>
              <a:spLocks noChangeArrowheads="1"/>
            </p:cNvSpPr>
            <p:nvPr/>
          </p:nvSpPr>
          <p:spPr bwMode="auto">
            <a:xfrm>
              <a:off x="6660232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7" name="AutoShape 51"/>
            <p:cNvSpPr>
              <a:spLocks noChangeArrowheads="1"/>
            </p:cNvSpPr>
            <p:nvPr/>
          </p:nvSpPr>
          <p:spPr bwMode="auto">
            <a:xfrm>
              <a:off x="6084168" y="530659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8" name="AutoShape 51"/>
            <p:cNvSpPr>
              <a:spLocks noChangeArrowheads="1"/>
            </p:cNvSpPr>
            <p:nvPr/>
          </p:nvSpPr>
          <p:spPr bwMode="auto">
            <a:xfrm>
              <a:off x="8448429" y="494655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9" name="AutoShape 51"/>
            <p:cNvSpPr>
              <a:spLocks noChangeArrowheads="1"/>
            </p:cNvSpPr>
            <p:nvPr/>
          </p:nvSpPr>
          <p:spPr bwMode="auto">
            <a:xfrm>
              <a:off x="7584333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52320" y="4293096"/>
            <a:ext cx="1377553" cy="436712"/>
            <a:chOff x="5868144" y="5661248"/>
            <a:chExt cx="2003185" cy="492393"/>
          </a:xfrm>
        </p:grpSpPr>
        <p:sp>
          <p:nvSpPr>
            <p:cNvPr id="42" name="Rounded Rectangle 41"/>
            <p:cNvSpPr/>
            <p:nvPr/>
          </p:nvSpPr>
          <p:spPr>
            <a:xfrm>
              <a:off x="5868144" y="5661248"/>
              <a:ext cx="2003185" cy="49239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utoShape 51"/>
            <p:cNvSpPr>
              <a:spLocks noChangeArrowheads="1"/>
            </p:cNvSpPr>
            <p:nvPr/>
          </p:nvSpPr>
          <p:spPr bwMode="auto">
            <a:xfrm>
              <a:off x="6049879" y="5772646"/>
              <a:ext cx="178305" cy="24864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55518" y="5723964"/>
              <a:ext cx="1537266" cy="312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95000"/>
                    </a:schemeClr>
                  </a:solidFill>
                </a:rPr>
                <a:t>Site resources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47" name="AutoShape 63"/>
          <p:cNvCxnSpPr>
            <a:cxnSpLocks noChangeShapeType="1"/>
            <a:stCxn id="84" idx="0"/>
            <a:endCxn id="91" idx="2"/>
          </p:cNvCxnSpPr>
          <p:nvPr/>
        </p:nvCxnSpPr>
        <p:spPr bwMode="auto">
          <a:xfrm>
            <a:off x="5889534" y="2170175"/>
            <a:ext cx="919189" cy="67908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1691680" y="5301208"/>
            <a:ext cx="5832648" cy="794222"/>
            <a:chOff x="1619672" y="5373216"/>
            <a:chExt cx="5832648" cy="794222"/>
          </a:xfrm>
        </p:grpSpPr>
        <p:sp>
          <p:nvSpPr>
            <p:cNvPr id="49" name="Content Placeholder 5"/>
            <p:cNvSpPr txBox="1">
              <a:spLocks/>
            </p:cNvSpPr>
            <p:nvPr/>
          </p:nvSpPr>
          <p:spPr bwMode="auto">
            <a:xfrm>
              <a:off x="1619672" y="5483362"/>
              <a:ext cx="5832648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2400" b="1" dirty="0">
                  <a:hlinkClick r:id="rId3"/>
                </a:rPr>
                <a:t>https://</a:t>
              </a:r>
              <a:r>
                <a:rPr lang="en-US" sz="2400" b="1" dirty="0" err="1">
                  <a:hlinkClick r:id="rId3"/>
                </a:rPr>
                <a:t>wiki.egi.eu</a:t>
              </a:r>
              <a:r>
                <a:rPr lang="en-US" sz="2400" b="1" dirty="0">
                  <a:hlinkClick r:id="rId3"/>
                </a:rPr>
                <a:t>/wiki/</a:t>
              </a:r>
              <a:r>
                <a:rPr lang="en-US" sz="2400" b="1" dirty="0" err="1">
                  <a:hlinkClick r:id="rId3"/>
                </a:rPr>
                <a:t>VO_Services</a:t>
              </a:r>
              <a:endParaRPr lang="en-US" sz="2400" b="1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684100" y="5373216"/>
              <a:ext cx="5624204" cy="694589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9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7"/>
            <a:ext cx="8064896" cy="43204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The grid: a primer</a:t>
            </a:r>
          </a:p>
          <a:p>
            <a:pPr>
              <a:lnSpc>
                <a:spcPct val="150000"/>
              </a:lnSpc>
            </a:pPr>
            <a:r>
              <a:rPr lang="en-US" dirty="0"/>
              <a:t>Managing a sustainable </a:t>
            </a:r>
            <a:r>
              <a:rPr lang="en-US" dirty="0" smtClean="0"/>
              <a:t>infrastructure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sustainable user </a:t>
            </a:r>
            <a:r>
              <a:rPr lang="en-US" dirty="0" smtClean="0"/>
              <a:t>services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Summary</a:t>
            </a:r>
          </a:p>
          <a:p>
            <a:pPr marL="0" indent="0">
              <a:lnSpc>
                <a:spcPct val="20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8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5688632" cy="3865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VO Services: </a:t>
            </a:r>
            <a:r>
              <a:rPr lang="en-US" sz="3600" i="1" dirty="0" smtClean="0"/>
              <a:t>NAGIOS SAM</a:t>
            </a:r>
            <a:endParaRPr lang="en-GB" sz="3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1520" y="5677798"/>
            <a:ext cx="1711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Service Status Details for: </a:t>
            </a:r>
            <a:r>
              <a:rPr lang="en-US" sz="1050" b="1" dirty="0" smtClean="0"/>
              <a:t>phys.vo.ibergrid.eu</a:t>
            </a:r>
            <a:endParaRPr lang="en-GB" sz="1050" b="1" dirty="0"/>
          </a:p>
        </p:txBody>
      </p:sp>
      <p:sp>
        <p:nvSpPr>
          <p:cNvPr id="8" name="Content Placeholder 5"/>
          <p:cNvSpPr>
            <a:spLocks/>
          </p:cNvSpPr>
          <p:nvPr/>
        </p:nvSpPr>
        <p:spPr bwMode="auto">
          <a:xfrm>
            <a:off x="6156176" y="1772816"/>
            <a:ext cx="2808312" cy="3456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PT" sz="2000" dirty="0" smtClean="0"/>
              <a:t>NAGIOS SAM triggers </a:t>
            </a:r>
            <a:r>
              <a:rPr lang="pt-PT" sz="2000" dirty="0"/>
              <a:t>the executions of probes in grid sites </a:t>
            </a:r>
            <a:r>
              <a:rPr lang="en-GB" sz="2000" dirty="0"/>
              <a:t> </a:t>
            </a:r>
            <a:endParaRPr lang="en-GB" sz="2000" dirty="0" smtClean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t-PT" sz="2000" dirty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/>
              <a:t>Tests to the Storage resources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/>
              <a:t>Tests to the Computing Resources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/>
              <a:t>Summary views of successful and unsuccessful services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/>
              <a:t>Sends emails to the site </a:t>
            </a:r>
            <a:r>
              <a:rPr lang="en-US" sz="1400" dirty="0" err="1"/>
              <a:t>admins</a:t>
            </a:r>
            <a:r>
              <a:rPr lang="en-US" sz="1400" dirty="0"/>
              <a:t> in case of </a:t>
            </a:r>
            <a:r>
              <a:rPr lang="en-US" sz="1400" dirty="0" smtClean="0"/>
              <a:t>failures</a:t>
            </a:r>
            <a:endParaRPr lang="pt-P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61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Provision of VO support software for VRCs &amp; </a:t>
            </a:r>
            <a:r>
              <a:rPr lang="en-GB" sz="2000" dirty="0" smtClean="0"/>
              <a:t>VOs </a:t>
            </a:r>
            <a:r>
              <a:rPr lang="en-GB" sz="1600" dirty="0" smtClean="0"/>
              <a:t>(e.g. </a:t>
            </a:r>
            <a:r>
              <a:rPr lang="en-US" sz="1600" b="1" dirty="0" err="1" smtClean="0"/>
              <a:t>WeNMR</a:t>
            </a:r>
            <a:r>
              <a:rPr lang="en-US" sz="1600" dirty="0"/>
              <a:t>, </a:t>
            </a:r>
            <a:r>
              <a:rPr lang="en-US" sz="1600" dirty="0" err="1" smtClean="0"/>
              <a:t>BioMed</a:t>
            </a:r>
            <a:r>
              <a:rPr lang="en-US" sz="1600" dirty="0"/>
              <a:t>)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ontent Placeholder 5"/>
          <p:cNvSpPr>
            <a:spLocks/>
          </p:cNvSpPr>
          <p:nvPr/>
        </p:nvSpPr>
        <p:spPr bwMode="auto">
          <a:xfrm>
            <a:off x="3347864" y="5229200"/>
            <a:ext cx="6641040" cy="100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PT" dirty="0" smtClean="0"/>
              <a:t>Benefits:</a:t>
            </a:r>
            <a:endParaRPr lang="en-GB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pt-PT" sz="1400" dirty="0" smtClean="0"/>
              <a:t>Sites from a VO are tested (infrastructure tests run probes on NGIs)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pt-PT" sz="1400" dirty="0" smtClean="0"/>
              <a:t>Ability </a:t>
            </a:r>
            <a:r>
              <a:rPr lang="pt-PT" sz="1400" dirty="0"/>
              <a:t>to </a:t>
            </a:r>
            <a:r>
              <a:rPr lang="en-GB" sz="1400" dirty="0"/>
              <a:t>develop and integrate </a:t>
            </a:r>
            <a:r>
              <a:rPr lang="pt-PT" sz="1400" dirty="0" smtClean="0"/>
              <a:t>VO’s</a:t>
            </a:r>
            <a:r>
              <a:rPr lang="en-GB" sz="1400" dirty="0" smtClean="0"/>
              <a:t> </a:t>
            </a:r>
            <a:r>
              <a:rPr lang="en-GB" sz="1400" dirty="0"/>
              <a:t>own </a:t>
            </a:r>
            <a:r>
              <a:rPr lang="en-GB" sz="1400" dirty="0" smtClean="0"/>
              <a:t>probes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pt-PT" sz="1400" dirty="0" smtClean="0"/>
              <a:t>A VO can use the central installation from LIP/UPV, or can install its own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03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VO Services: </a:t>
            </a:r>
            <a:r>
              <a:rPr lang="en-US" sz="3600" i="1" dirty="0" smtClean="0"/>
              <a:t>VO Dashboard</a:t>
            </a:r>
            <a:endParaRPr lang="en-GB" sz="3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80528" y="1196752"/>
            <a:ext cx="8711952" cy="3960440"/>
            <a:chOff x="0" y="1422398"/>
            <a:chExt cx="9144000" cy="3996978"/>
          </a:xfrm>
        </p:grpSpPr>
        <p:pic>
          <p:nvPicPr>
            <p:cNvPr id="6" name="Picture 5" descr="VOdas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22398"/>
              <a:ext cx="9144000" cy="3996978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5652120" y="2708920"/>
              <a:ext cx="3456384" cy="576064"/>
            </a:xfrm>
            <a:prstGeom prst="roundRect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7544" y="5371082"/>
            <a:ext cx="8891464" cy="794222"/>
            <a:chOff x="467544" y="5371082"/>
            <a:chExt cx="8891464" cy="794222"/>
          </a:xfrm>
        </p:grpSpPr>
        <p:sp>
          <p:nvSpPr>
            <p:cNvPr id="19" name="Content Placeholder 5"/>
            <p:cNvSpPr txBox="1">
              <a:spLocks/>
            </p:cNvSpPr>
            <p:nvPr/>
          </p:nvSpPr>
          <p:spPr bwMode="auto">
            <a:xfrm>
              <a:off x="467544" y="5481228"/>
              <a:ext cx="8891464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2400" b="1" dirty="0">
                  <a:hlinkClick r:id="rId4"/>
                </a:rPr>
                <a:t>http://</a:t>
              </a:r>
              <a:r>
                <a:rPr lang="en-US" sz="2400" b="1" dirty="0" err="1">
                  <a:hlinkClick r:id="rId4"/>
                </a:rPr>
                <a:t>go.egi.eu</a:t>
              </a:r>
              <a:r>
                <a:rPr lang="en-US" sz="2400" b="1" dirty="0">
                  <a:hlinkClick r:id="rId4"/>
                </a:rPr>
                <a:t>/</a:t>
              </a:r>
              <a:r>
                <a:rPr lang="en-US" sz="2400" b="1" dirty="0" err="1">
                  <a:hlinkClick r:id="rId4"/>
                </a:rPr>
                <a:t>VO_Admin_Dashboard</a:t>
              </a:r>
              <a:r>
                <a:rPr lang="en-US" sz="2400" b="1" dirty="0"/>
                <a:t>	</a:t>
              </a:r>
            </a:p>
            <a:p>
              <a:pPr marL="0" lvl="1" indent="0" algn="ctr">
                <a:buNone/>
              </a:pPr>
              <a:endParaRPr lang="en-US" sz="2400" b="1" dirty="0"/>
            </a:p>
            <a:p>
              <a:pPr marL="0" lvl="1" indent="0" algn="ctr">
                <a:buNone/>
              </a:pPr>
              <a:endParaRPr lang="en-US" sz="24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75656" y="5371082"/>
              <a:ext cx="5976664" cy="694589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536" y="1124744"/>
            <a:ext cx="8352928" cy="5112568"/>
            <a:chOff x="467544" y="1124744"/>
            <a:chExt cx="8352928" cy="5112568"/>
          </a:xfrm>
        </p:grpSpPr>
        <p:pic>
          <p:nvPicPr>
            <p:cNvPr id="9" name="Picture 8" descr="GGU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124744"/>
              <a:ext cx="8352928" cy="5094412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1907704" y="5373216"/>
              <a:ext cx="6840760" cy="864096"/>
            </a:xfrm>
            <a:prstGeom prst="roundRect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5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66546"/>
            <a:ext cx="5400600" cy="4810726"/>
          </a:xfrm>
          <a:ln>
            <a:noFill/>
          </a:ln>
        </p:spPr>
        <p:txBody>
          <a:bodyPr/>
          <a:lstStyle/>
          <a:p>
            <a:r>
              <a:rPr lang="en-GB" sz="2000" dirty="0" smtClean="0"/>
              <a:t>Integration of: </a:t>
            </a:r>
            <a:endParaRPr lang="en-GB" sz="2000" dirty="0"/>
          </a:p>
          <a:p>
            <a:pPr lvl="1"/>
            <a:r>
              <a:rPr lang="en-GB" sz="1600" dirty="0" smtClean="0"/>
              <a:t>Training </a:t>
            </a:r>
            <a:r>
              <a:rPr lang="en-GB" sz="1600" dirty="0"/>
              <a:t>event calendar</a:t>
            </a:r>
          </a:p>
          <a:p>
            <a:pPr lvl="1"/>
            <a:r>
              <a:rPr lang="en-GB" sz="1600" dirty="0"/>
              <a:t>Digital library (of training materials)</a:t>
            </a:r>
          </a:p>
          <a:p>
            <a:pPr lvl="1"/>
            <a:r>
              <a:rPr lang="en-GB" sz="1600" dirty="0"/>
              <a:t>Service offering </a:t>
            </a:r>
            <a:r>
              <a:rPr lang="en-GB" sz="1600" dirty="0" smtClean="0"/>
              <a:t>&amp; </a:t>
            </a:r>
            <a:r>
              <a:rPr lang="en-GB" sz="1600" dirty="0"/>
              <a:t>requesting form</a:t>
            </a:r>
          </a:p>
          <a:p>
            <a:r>
              <a:rPr lang="en-GB" sz="2000" dirty="0" smtClean="0"/>
              <a:t>Purpose of Training Marketplace:</a:t>
            </a:r>
            <a:endParaRPr lang="en-GB" sz="2000" dirty="0"/>
          </a:p>
          <a:p>
            <a:pPr lvl="1"/>
            <a:r>
              <a:rPr lang="en-GB" sz="1600" dirty="0"/>
              <a:t>Register training events</a:t>
            </a:r>
          </a:p>
          <a:p>
            <a:pPr lvl="1"/>
            <a:r>
              <a:rPr lang="en-GB" sz="1600" dirty="0"/>
              <a:t>Use, reuse and share training materials</a:t>
            </a:r>
          </a:p>
          <a:p>
            <a:pPr lvl="1"/>
            <a:r>
              <a:rPr lang="en-GB" sz="1600" dirty="0"/>
              <a:t>Offer training-related </a:t>
            </a:r>
            <a:r>
              <a:rPr lang="en-GB" sz="1600" dirty="0" smtClean="0"/>
              <a:t>services</a:t>
            </a:r>
            <a:endParaRPr lang="en-GB" sz="1600" dirty="0"/>
          </a:p>
          <a:p>
            <a:pPr lvl="1"/>
            <a:r>
              <a:rPr lang="en-GB" sz="1600" dirty="0"/>
              <a:t>Feed training-requirements</a:t>
            </a:r>
          </a:p>
          <a:p>
            <a:pPr lvl="1"/>
            <a:r>
              <a:rPr lang="en-GB" sz="1600" dirty="0"/>
              <a:t>Delegate representative to EGI Training Working </a:t>
            </a:r>
            <a:r>
              <a:rPr lang="en-GB" sz="1600" dirty="0" smtClean="0"/>
              <a:t>Group</a:t>
            </a:r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600" dirty="0" smtClean="0"/>
              <a:t>Approximately 60 training events were added during Project Year 1.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15740"/>
            <a:ext cx="3384376" cy="422948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179512" y="5555370"/>
            <a:ext cx="568863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2200" b="1" dirty="0">
                <a:hlinkClick r:id="rId4"/>
              </a:rPr>
              <a:t>http://</a:t>
            </a:r>
            <a:r>
              <a:rPr lang="en-US" sz="2200" b="1" dirty="0" err="1">
                <a:hlinkClick r:id="rId4"/>
              </a:rPr>
              <a:t>go.egi.eu</a:t>
            </a:r>
            <a:r>
              <a:rPr lang="en-US" sz="2200" b="1" dirty="0">
                <a:hlinkClick r:id="rId4"/>
              </a:rPr>
              <a:t>/</a:t>
            </a:r>
            <a:r>
              <a:rPr lang="en-US" sz="2200" b="1" dirty="0" err="1">
                <a:hlinkClick r:id="rId4"/>
              </a:rPr>
              <a:t>Training_Marketplace</a:t>
            </a:r>
            <a:r>
              <a:rPr lang="en-US" sz="2200" b="1" dirty="0"/>
              <a:t>	</a:t>
            </a:r>
          </a:p>
          <a:p>
            <a:pPr marL="0" lvl="1" indent="0" algn="ctr">
              <a:buNone/>
            </a:pPr>
            <a:endParaRPr lang="en-US" sz="2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07504" y="5445224"/>
            <a:ext cx="5328592" cy="69458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Processing EGI </a:t>
            </a:r>
            <a:r>
              <a:rPr lang="en-GB" sz="4000" dirty="0" smtClean="0"/>
              <a:t>requirements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7048" y="1414517"/>
            <a:ext cx="8969002" cy="4462755"/>
            <a:chOff x="67048" y="1414517"/>
            <a:chExt cx="8969002" cy="4462755"/>
          </a:xfrm>
        </p:grpSpPr>
        <p:sp>
          <p:nvSpPr>
            <p:cNvPr id="7" name="Rounded Rectangle 6"/>
            <p:cNvSpPr/>
            <p:nvPr/>
          </p:nvSpPr>
          <p:spPr>
            <a:xfrm>
              <a:off x="6948488" y="3123188"/>
              <a:ext cx="719137" cy="10079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/>
                <a:t>TCB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16238" y="3050411"/>
              <a:ext cx="2160587" cy="11528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chemeClr val="tx1"/>
                  </a:solidFill>
                </a:rPr>
                <a:t>EGI</a:t>
              </a:r>
              <a:br>
                <a:rPr lang="en-GB" sz="2000" b="1" dirty="0" smtClean="0">
                  <a:solidFill>
                    <a:schemeClr val="tx1"/>
                  </a:solidFill>
                </a:rPr>
              </a:br>
              <a:r>
                <a:rPr lang="en-GB" sz="2000" b="1" dirty="0" smtClean="0">
                  <a:solidFill>
                    <a:schemeClr val="tx1"/>
                  </a:solidFill>
                </a:rPr>
                <a:t>Requirements Tracker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9552" y="2854082"/>
              <a:ext cx="1547812" cy="1511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VRCs</a:t>
              </a:r>
            </a:p>
          </p:txBody>
        </p:sp>
        <p:cxnSp>
          <p:nvCxnSpPr>
            <p:cNvPr id="10" name="Straight Arrow Connector 9"/>
            <p:cNvCxnSpPr>
              <a:stCxn id="19" idx="2"/>
            </p:cNvCxnSpPr>
            <p:nvPr/>
          </p:nvCxnSpPr>
          <p:spPr>
            <a:xfrm rot="5400000">
              <a:off x="3130413" y="2638294"/>
              <a:ext cx="864024" cy="7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1619672" y="3142708"/>
              <a:ext cx="1512144" cy="917353"/>
            </a:xfrm>
            <a:prstGeom prst="rightArrow">
              <a:avLst>
                <a:gd name="adj1" fmla="val 72054"/>
                <a:gd name="adj2" fmla="val 324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Input Channels for </a:t>
              </a:r>
              <a:r>
                <a:rPr lang="en-GB" sz="1200" b="1" dirty="0" smtClean="0">
                  <a:solidFill>
                    <a:srgbClr val="C00000"/>
                  </a:solidFill>
                </a:rPr>
                <a:t>User requirements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224334" y="4006805"/>
              <a:ext cx="603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NGIs</a:t>
              </a: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802556" y="2546702"/>
              <a:ext cx="6731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HUCs</a:t>
              </a: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662855" y="4366845"/>
              <a:ext cx="81280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ESFRIs</a:t>
              </a: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76572" y="3142709"/>
              <a:ext cx="5349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EEF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7048" y="3626822"/>
              <a:ext cx="5445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VOs</a:t>
              </a:r>
            </a:p>
          </p:txBody>
        </p:sp>
        <p:cxnSp>
          <p:nvCxnSpPr>
            <p:cNvPr id="17" name="Straight Arrow Connector 16"/>
            <p:cNvCxnSpPr>
              <a:stCxn id="18" idx="2"/>
            </p:cNvCxnSpPr>
            <p:nvPr/>
          </p:nvCxnSpPr>
          <p:spPr>
            <a:xfrm rot="5400000">
              <a:off x="4079963" y="2630926"/>
              <a:ext cx="838969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066853" y="1414517"/>
              <a:ext cx="865187" cy="796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Developer teams in TNA3.4</a:t>
              </a:r>
              <a:endParaRPr lang="en-US" sz="12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30228" y="1414517"/>
              <a:ext cx="865187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/>
                <a:t>UCST</a:t>
              </a:r>
              <a:br>
                <a:rPr lang="en-US" sz="1200" b="1" dirty="0" smtClean="0"/>
              </a:br>
              <a:r>
                <a:rPr lang="en-US" sz="1200" b="1" dirty="0" smtClean="0"/>
                <a:t>(with NGIs)</a:t>
              </a:r>
              <a:endParaRPr lang="en-US" sz="1200" b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578475" y="3194874"/>
              <a:ext cx="865188" cy="865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UCB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101013" y="3123188"/>
              <a:ext cx="935037" cy="100811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External technology providers</a:t>
              </a:r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7596188" y="3358064"/>
              <a:ext cx="576262" cy="557212"/>
            </a:xfrm>
            <a:prstGeom prst="leftRightArrow">
              <a:avLst>
                <a:gd name="adj1" fmla="val 50415"/>
                <a:gd name="adj2" fmla="val 357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179512" y="2762924"/>
              <a:ext cx="7232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/>
                <a:t>EIROs</a:t>
              </a:r>
              <a:endParaRPr lang="en-US" sz="1400" b="1" dirty="0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3635896" y="4077072"/>
              <a:ext cx="792088" cy="129614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0087" y="5354052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/>
                <a:t>EGI Helpdesk</a:t>
              </a:r>
              <a:br>
                <a:rPr lang="en-GB" sz="1400" b="1" dirty="0" smtClean="0"/>
              </a:br>
              <a:r>
                <a:rPr lang="en-GB" sz="1400" b="1" dirty="0" smtClean="0"/>
                <a:t>(GGUS system)</a:t>
              </a:r>
              <a:endParaRPr lang="en-GB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6867" y="4130496"/>
              <a:ext cx="67762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EMI</a:t>
              </a:r>
            </a:p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IGE</a:t>
              </a:r>
            </a:p>
            <a:p>
              <a:pPr indent="90488">
                <a:buFont typeface="Arial" pitchFamily="34" charset="0"/>
                <a:buChar char="•"/>
              </a:pPr>
              <a:r>
                <a:rPr lang="en-GB" sz="1400" dirty="0" smtClean="0"/>
                <a:t>SAGA</a:t>
              </a:r>
            </a:p>
          </p:txBody>
        </p:sp>
      </p:grpSp>
      <p:sp>
        <p:nvSpPr>
          <p:cNvPr id="36" name="Left-Right Arrow 35"/>
          <p:cNvSpPr/>
          <p:nvPr/>
        </p:nvSpPr>
        <p:spPr>
          <a:xfrm>
            <a:off x="6385544" y="3377585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Left-Right Arrow 36"/>
          <p:cNvSpPr/>
          <p:nvPr/>
        </p:nvSpPr>
        <p:spPr>
          <a:xfrm>
            <a:off x="5076824" y="3375844"/>
            <a:ext cx="575295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436095" y="1580856"/>
            <a:ext cx="1152129" cy="4662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USAG</a:t>
            </a:r>
            <a:endParaRPr lang="en-GB" dirty="0"/>
          </a:p>
        </p:txBody>
      </p:sp>
      <p:sp>
        <p:nvSpPr>
          <p:cNvPr id="44" name="Content Placeholder 4"/>
          <p:cNvSpPr>
            <a:spLocks noGrp="1"/>
          </p:cNvSpPr>
          <p:nvPr>
            <p:ph idx="1"/>
          </p:nvPr>
        </p:nvSpPr>
        <p:spPr>
          <a:xfrm>
            <a:off x="5184067" y="4941168"/>
            <a:ext cx="3838849" cy="123139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1600" dirty="0" smtClean="0">
                <a:solidFill>
                  <a:srgbClr val="FF0000"/>
                </a:solidFill>
              </a:rPr>
              <a:t>Permanent</a:t>
            </a:r>
            <a:r>
              <a:rPr lang="en-GB" sz="1600" dirty="0" smtClean="0"/>
              <a:t> storage for requirements</a:t>
            </a:r>
          </a:p>
          <a:p>
            <a:r>
              <a:rPr lang="en-GB" sz="1600" dirty="0" smtClean="0"/>
              <a:t>Complete </a:t>
            </a:r>
            <a:r>
              <a:rPr lang="en-GB" sz="16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GB" sz="1200" dirty="0" smtClean="0"/>
              <a:t>For user, NGIs &amp; technology providers</a:t>
            </a:r>
          </a:p>
          <a:p>
            <a:r>
              <a:rPr lang="en-GB" sz="1600" dirty="0" smtClean="0"/>
              <a:t>Requirement submission interface</a:t>
            </a:r>
          </a:p>
        </p:txBody>
      </p:sp>
      <p:cxnSp>
        <p:nvCxnSpPr>
          <p:cNvPr id="38" name="Straight Arrow Connector 37"/>
          <p:cNvCxnSpPr>
            <a:stCxn id="24" idx="2"/>
            <a:endCxn id="21" idx="0"/>
          </p:cNvCxnSpPr>
          <p:nvPr/>
        </p:nvCxnSpPr>
        <p:spPr>
          <a:xfrm flipH="1">
            <a:off x="6011069" y="2047130"/>
            <a:ext cx="1091" cy="114774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1"/>
            <a:endCxn id="18" idx="3"/>
          </p:cNvCxnSpPr>
          <p:nvPr/>
        </p:nvCxnSpPr>
        <p:spPr>
          <a:xfrm flipH="1" flipV="1">
            <a:off x="4932040" y="1812980"/>
            <a:ext cx="504055" cy="101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5496" y="5373216"/>
            <a:ext cx="3389734" cy="794222"/>
            <a:chOff x="2694434" y="5373216"/>
            <a:chExt cx="3389734" cy="794222"/>
          </a:xfrm>
        </p:grpSpPr>
        <p:sp>
          <p:nvSpPr>
            <p:cNvPr id="35" name="Content Placeholder 5"/>
            <p:cNvSpPr txBox="1">
              <a:spLocks/>
            </p:cNvSpPr>
            <p:nvPr/>
          </p:nvSpPr>
          <p:spPr bwMode="auto">
            <a:xfrm>
              <a:off x="2694434" y="5483362"/>
              <a:ext cx="3389734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GB" sz="2400" b="1" dirty="0" smtClean="0">
                  <a:hlinkClick r:id="rId3"/>
                </a:rPr>
                <a:t>http://go.egi.eu/wrt</a:t>
              </a:r>
              <a:endParaRPr lang="en-US" sz="2400" b="1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833092" y="5373216"/>
              <a:ext cx="3245718" cy="694589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5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WeNMR</a:t>
            </a:r>
            <a:r>
              <a:rPr lang="en-US" dirty="0" smtClean="0"/>
              <a:t> RT Dashboard</a:t>
            </a:r>
            <a:endParaRPr lang="en-US" dirty="0"/>
          </a:p>
        </p:txBody>
      </p:sp>
      <p:pic>
        <p:nvPicPr>
          <p:cNvPr id="7" name="Content Placeholder 6" descr="R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r="3735"/>
          <a:stretch>
            <a:fillRect/>
          </a:stretch>
        </p:blipFill>
        <p:spPr>
          <a:xfrm>
            <a:off x="823468" y="1052736"/>
            <a:ext cx="7708972" cy="4320480"/>
          </a:xfrm>
        </p:spPr>
      </p:pic>
      <p:grpSp>
        <p:nvGrpSpPr>
          <p:cNvPr id="11" name="Group 10"/>
          <p:cNvGrpSpPr/>
          <p:nvPr/>
        </p:nvGrpSpPr>
        <p:grpSpPr>
          <a:xfrm>
            <a:off x="1187624" y="5445224"/>
            <a:ext cx="7632848" cy="794222"/>
            <a:chOff x="1187624" y="5515098"/>
            <a:chExt cx="7632848" cy="794222"/>
          </a:xfrm>
        </p:grpSpPr>
        <p:sp>
          <p:nvSpPr>
            <p:cNvPr id="9" name="Content Placeholder 5"/>
            <p:cNvSpPr txBox="1">
              <a:spLocks/>
            </p:cNvSpPr>
            <p:nvPr/>
          </p:nvSpPr>
          <p:spPr bwMode="auto">
            <a:xfrm>
              <a:off x="1187624" y="5625244"/>
              <a:ext cx="7632848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2400" b="1" dirty="0">
                  <a:hlinkClick r:id="rId3"/>
                </a:rPr>
                <a:t>http://</a:t>
              </a:r>
              <a:r>
                <a:rPr lang="en-US" sz="2400" b="1" dirty="0" err="1">
                  <a:hlinkClick r:id="rId3"/>
                </a:rPr>
                <a:t>go.egi.eu</a:t>
              </a:r>
              <a:r>
                <a:rPr lang="en-US" sz="2400" b="1" dirty="0">
                  <a:hlinkClick r:id="rId3"/>
                </a:rPr>
                <a:t>/</a:t>
              </a:r>
              <a:r>
                <a:rPr lang="en-US" sz="2400" b="1" dirty="0" err="1">
                  <a:hlinkClick r:id="rId3"/>
                </a:rPr>
                <a:t>RT.WeNMR</a:t>
              </a:r>
              <a:r>
                <a:rPr lang="en-US" sz="2400" b="1" dirty="0"/>
                <a:t>	</a:t>
              </a:r>
            </a:p>
            <a:p>
              <a:pPr marL="0" lvl="1" indent="0" algn="ctr">
                <a:buNone/>
              </a:pPr>
              <a:endParaRPr lang="en-US" sz="2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55776" y="5515098"/>
              <a:ext cx="4104456" cy="694589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PY1 Results: Requirements Tracker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412776"/>
            <a:ext cx="7056785" cy="4260666"/>
          </a:xfrm>
        </p:spPr>
        <p:txBody>
          <a:bodyPr/>
          <a:lstStyle/>
          <a:p>
            <a:r>
              <a:rPr lang="en-GB" sz="2000" dirty="0"/>
              <a:t>110 new requirements:</a:t>
            </a:r>
          </a:p>
          <a:p>
            <a:pPr marL="685800" lvl="1"/>
            <a:r>
              <a:rPr lang="en-GB" sz="1400" b="1" dirty="0"/>
              <a:t>48</a:t>
            </a:r>
            <a:r>
              <a:rPr lang="en-GB" sz="1400" dirty="0"/>
              <a:t> resolved within EGI-</a:t>
            </a:r>
            <a:r>
              <a:rPr lang="en-GB" sz="1400" dirty="0" err="1"/>
              <a:t>InSPIRE</a:t>
            </a:r>
            <a:r>
              <a:rPr lang="en-GB" sz="1400" dirty="0"/>
              <a:t>/UCST</a:t>
            </a:r>
          </a:p>
          <a:p>
            <a:pPr marL="685800" lvl="1"/>
            <a:r>
              <a:rPr lang="en-GB" sz="1400" b="1" dirty="0"/>
              <a:t>36</a:t>
            </a:r>
            <a:r>
              <a:rPr lang="en-GB" sz="1400" dirty="0"/>
              <a:t> prioritised by UCB of which…</a:t>
            </a:r>
          </a:p>
          <a:p>
            <a:pPr marL="685800" lvl="1"/>
            <a:r>
              <a:rPr lang="en-GB" sz="1400" b="1" dirty="0"/>
              <a:t>20</a:t>
            </a:r>
            <a:r>
              <a:rPr lang="en-GB" sz="1400" dirty="0"/>
              <a:t> passed via TCB to Technology </a:t>
            </a:r>
            <a:r>
              <a:rPr lang="en-GB" sz="1400" dirty="0" smtClean="0"/>
              <a:t>Providers</a:t>
            </a:r>
            <a:endParaRPr lang="en-GB" sz="1400" dirty="0"/>
          </a:p>
          <a:p>
            <a:pPr marL="685800" lvl="1"/>
            <a:r>
              <a:rPr lang="en-US" sz="1400" b="1" dirty="0" smtClean="0"/>
              <a:t>26</a:t>
            </a:r>
            <a:r>
              <a:rPr lang="en-US" sz="1400" dirty="0" smtClean="0"/>
              <a:t> </a:t>
            </a:r>
            <a:r>
              <a:rPr lang="en-US" sz="1400" dirty="0"/>
              <a:t>still </a:t>
            </a:r>
            <a:r>
              <a:rPr lang="en-US" sz="1400" dirty="0" smtClean="0"/>
              <a:t>being investigated by UCST</a:t>
            </a:r>
          </a:p>
          <a:p>
            <a:r>
              <a:rPr lang="en-GB" sz="2000" dirty="0" smtClean="0"/>
              <a:t>Current issues endorsed by UCB and recognised by TCB: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Increased stability and scalability for </a:t>
            </a:r>
            <a:r>
              <a:rPr lang="en-GB" sz="1200" dirty="0" err="1"/>
              <a:t>gLite</a:t>
            </a:r>
            <a:r>
              <a:rPr lang="en-GB" sz="1200" dirty="0"/>
              <a:t> </a:t>
            </a:r>
            <a:r>
              <a:rPr lang="en-GB" sz="1200" dirty="0" smtClean="0"/>
              <a:t>WMS</a:t>
            </a:r>
            <a:endParaRPr lang="en-GB" sz="1200" dirty="0"/>
          </a:p>
          <a:p>
            <a:pPr lvl="1">
              <a:buFont typeface="+mj-lt"/>
              <a:buAutoNum type="arabicPeriod"/>
            </a:pPr>
            <a:r>
              <a:rPr lang="en-GB" sz="1200" dirty="0"/>
              <a:t>Better (more verbose and informative) error </a:t>
            </a:r>
            <a:r>
              <a:rPr lang="en-GB" sz="1200" dirty="0" smtClean="0"/>
              <a:t>messages</a:t>
            </a:r>
            <a:endParaRPr lang="en-GB" sz="1200" dirty="0"/>
          </a:p>
          <a:p>
            <a:pPr lvl="1">
              <a:buFont typeface="+mj-lt"/>
              <a:buAutoNum type="arabicPeriod"/>
            </a:pPr>
            <a:r>
              <a:rPr lang="en-GB" sz="1200" dirty="0"/>
              <a:t>Fixing the known bugs before adding new </a:t>
            </a:r>
            <a:r>
              <a:rPr lang="en-GB" sz="1200" dirty="0" smtClean="0"/>
              <a:t>features</a:t>
            </a:r>
            <a:endParaRPr lang="en-GB" sz="1200" dirty="0"/>
          </a:p>
          <a:p>
            <a:pPr lvl="1">
              <a:buFont typeface="+mj-lt"/>
              <a:buAutoNum type="arabicPeriod"/>
            </a:pPr>
            <a:r>
              <a:rPr lang="en-GB" sz="1200" dirty="0"/>
              <a:t>Coherency of command line commands, parameters and </a:t>
            </a:r>
            <a:r>
              <a:rPr lang="en-GB" sz="1200" dirty="0" smtClean="0"/>
              <a:t>APIs</a:t>
            </a:r>
            <a:endParaRPr lang="en-GB" sz="1200" dirty="0"/>
          </a:p>
          <a:p>
            <a:pPr lvl="1">
              <a:buFont typeface="+mj-lt"/>
              <a:buAutoNum type="arabicPeriod"/>
            </a:pPr>
            <a:r>
              <a:rPr lang="en-GB" sz="1200" dirty="0"/>
              <a:t>Better feedback about jobs, automated resubmission of jobs </a:t>
            </a:r>
            <a:r>
              <a:rPr lang="en-GB" sz="1200" dirty="0" smtClean="0"/>
              <a:t>stuck </a:t>
            </a:r>
            <a:r>
              <a:rPr lang="en-GB" sz="1200" dirty="0"/>
              <a:t>on </a:t>
            </a:r>
            <a:r>
              <a:rPr lang="en-GB" sz="1200" dirty="0" smtClean="0"/>
              <a:t>sites</a:t>
            </a:r>
          </a:p>
          <a:p>
            <a:r>
              <a:rPr lang="en-GB" sz="2000" dirty="0" smtClean="0"/>
              <a:t>Requirements to be refined in community workshops</a:t>
            </a:r>
          </a:p>
          <a:p>
            <a:pPr marL="742950" lvl="2" indent="-342900"/>
            <a:r>
              <a:rPr lang="en-US" sz="1400" dirty="0"/>
              <a:t>Data </a:t>
            </a:r>
            <a:r>
              <a:rPr lang="en-US" sz="1400" dirty="0" smtClean="0"/>
              <a:t>management, Workflow systems &amp; Workload management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Use to define and build EGI VRC </a:t>
            </a:r>
            <a:r>
              <a:rPr lang="en-US" sz="2000" b="1" dirty="0" smtClean="0"/>
              <a:t>User </a:t>
            </a:r>
            <a:r>
              <a:rPr lang="en-US" sz="2000" b="1" dirty="0"/>
              <a:t>support </a:t>
            </a:r>
            <a:r>
              <a:rPr lang="en-US" sz="2000" b="1" dirty="0" smtClean="0"/>
              <a:t>platform</a:t>
            </a:r>
            <a:endParaRPr lang="en-GB" sz="2000" b="1" dirty="0"/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47460" y="5373216"/>
            <a:ext cx="567686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Proved to be an effective communication channel with </a:t>
            </a:r>
            <a:r>
              <a:rPr lang="en-GB" sz="2000" b="1" dirty="0" smtClean="0"/>
              <a:t>EMI</a:t>
            </a:r>
            <a:r>
              <a:rPr lang="en-GB" sz="2000" dirty="0" smtClean="0"/>
              <a:t> </a:t>
            </a:r>
            <a:r>
              <a:rPr lang="en-GB" sz="2000" dirty="0"/>
              <a:t>and other external </a:t>
            </a:r>
            <a:r>
              <a:rPr lang="en-GB" sz="2000" b="1" dirty="0"/>
              <a:t>Technology Providers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9545" y="1124744"/>
            <a:ext cx="4296951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60 requirements also generated from </a:t>
            </a:r>
            <a:r>
              <a:rPr lang="en-US" sz="1600" dirty="0">
                <a:sym typeface="Wingdings" pitchFamily="2" charset="2"/>
              </a:rPr>
              <a:t>legacy documents from VRCs:</a:t>
            </a:r>
            <a:endParaRPr lang="en-GB" sz="1600" dirty="0"/>
          </a:p>
          <a:p>
            <a:pPr lvl="1"/>
            <a:r>
              <a:rPr lang="en-US" sz="1400" dirty="0"/>
              <a:t>SHARE Roadmap (</a:t>
            </a:r>
            <a:r>
              <a:rPr lang="en-US" sz="1400" dirty="0" err="1"/>
              <a:t>HealthGrid</a:t>
            </a:r>
            <a:r>
              <a:rPr lang="en-US" sz="1400" dirty="0"/>
              <a:t>), ESFRI project </a:t>
            </a:r>
            <a:r>
              <a:rPr lang="en-US" sz="1400" dirty="0" err="1"/>
              <a:t>reqs</a:t>
            </a:r>
            <a:r>
              <a:rPr lang="en-US" sz="1400" dirty="0"/>
              <a:t>., Production Grid </a:t>
            </a:r>
            <a:r>
              <a:rPr lang="en-US" sz="1400" dirty="0" err="1"/>
              <a:t>Infrastucture</a:t>
            </a:r>
            <a:r>
              <a:rPr lang="en-US" sz="1400" dirty="0"/>
              <a:t> </a:t>
            </a:r>
            <a:r>
              <a:rPr lang="en-US" sz="1400" dirty="0" smtClean="0"/>
              <a:t> (OGF</a:t>
            </a:r>
            <a:r>
              <a:rPr lang="en-US" sz="1400" dirty="0"/>
              <a:t>), </a:t>
            </a:r>
            <a:r>
              <a:rPr lang="en-GB" sz="1400" b="1" dirty="0"/>
              <a:t>Request for Enhancements of </a:t>
            </a:r>
            <a:r>
              <a:rPr lang="en-GB" sz="1400" b="1" dirty="0" err="1"/>
              <a:t>gLite</a:t>
            </a:r>
            <a:r>
              <a:rPr lang="en-GB" sz="1400" b="1" dirty="0"/>
              <a:t> to support bio-NMR applications,</a:t>
            </a:r>
            <a:r>
              <a:rPr lang="en-GB" sz="1400" dirty="0"/>
              <a:t> </a:t>
            </a:r>
            <a:r>
              <a:rPr lang="en-GB" sz="1400" dirty="0" err="1"/>
              <a:t>gLite</a:t>
            </a:r>
            <a:r>
              <a:rPr lang="en-GB" sz="1400" dirty="0"/>
              <a:t> requirements </a:t>
            </a:r>
            <a:r>
              <a:rPr lang="en-GB" sz="1400" dirty="0" smtClean="0"/>
              <a:t>(EGEE), </a:t>
            </a:r>
            <a:r>
              <a:rPr lang="en-GB" sz="1400" dirty="0"/>
              <a:t>User requirements </a:t>
            </a:r>
            <a:r>
              <a:rPr lang="en-GB" sz="1400" dirty="0" smtClean="0"/>
              <a:t>(EGI-DS), </a:t>
            </a:r>
            <a:r>
              <a:rPr lang="en-GB" sz="1400" dirty="0"/>
              <a:t>DRIHMS </a:t>
            </a:r>
            <a:r>
              <a:rPr lang="en-GB" sz="1400" dirty="0" smtClean="0"/>
              <a:t>Questionnaire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 Support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1351309"/>
            <a:ext cx="8219256" cy="4525963"/>
          </a:xfrm>
        </p:spPr>
        <p:txBody>
          <a:bodyPr/>
          <a:lstStyle/>
          <a:p>
            <a:r>
              <a:rPr lang="en-US" sz="2400" dirty="0" smtClean="0"/>
              <a:t>Motivation for workshops (from EGI Forums):</a:t>
            </a:r>
          </a:p>
          <a:p>
            <a:pPr lvl="1"/>
            <a:r>
              <a:rPr lang="en-US" sz="2000" dirty="0" smtClean="0"/>
              <a:t>Users indicated need for – collaboration &amp; exploration</a:t>
            </a:r>
          </a:p>
          <a:p>
            <a:pPr lvl="1"/>
            <a:r>
              <a:rPr lang="en-US" sz="2000" dirty="0" smtClean="0"/>
              <a:t>More smaller and focused meetings needed</a:t>
            </a:r>
          </a:p>
          <a:p>
            <a:pPr lvl="1"/>
            <a:r>
              <a:rPr lang="en-US" sz="2000" dirty="0" smtClean="0"/>
              <a:t>Bring specialists together</a:t>
            </a:r>
          </a:p>
          <a:p>
            <a:r>
              <a:rPr lang="en-US" sz="2400" dirty="0" smtClean="0"/>
              <a:t>Purpose:</a:t>
            </a:r>
          </a:p>
          <a:p>
            <a:pPr lvl="1"/>
            <a:r>
              <a:rPr lang="en-US" sz="2000" dirty="0" smtClean="0"/>
              <a:t>Inform and educate, clarify and specify</a:t>
            </a:r>
          </a:p>
          <a:p>
            <a:r>
              <a:rPr lang="en-US" sz="2400" dirty="0" smtClean="0"/>
              <a:t>Emerging themes (from requirements):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ortals, </a:t>
            </a:r>
            <a:r>
              <a:rPr lang="en-US" sz="2000" dirty="0" err="1"/>
              <a:t>v</a:t>
            </a:r>
            <a:r>
              <a:rPr lang="en-US" sz="2000" dirty="0" err="1" smtClean="0"/>
              <a:t>isualisation</a:t>
            </a:r>
            <a:r>
              <a:rPr lang="en-US" sz="2000" dirty="0" smtClean="0"/>
              <a:t>, data management, scalability, </a:t>
            </a:r>
            <a:r>
              <a:rPr lang="en-US" sz="2000" dirty="0"/>
              <a:t>w</a:t>
            </a:r>
            <a:r>
              <a:rPr lang="en-US" sz="2000" dirty="0" smtClean="0"/>
              <a:t>orkflow, supporting users, planning training events, developing and provisioning sustainable apps. </a:t>
            </a:r>
            <a:endParaRPr lang="en-US" sz="2000" dirty="0"/>
          </a:p>
          <a:p>
            <a:pPr lvl="1"/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99592" y="5445224"/>
            <a:ext cx="7632848" cy="794222"/>
            <a:chOff x="899592" y="5445224"/>
            <a:chExt cx="7632848" cy="794222"/>
          </a:xfrm>
        </p:grpSpPr>
        <p:sp>
          <p:nvSpPr>
            <p:cNvPr id="8" name="Content Placeholder 5"/>
            <p:cNvSpPr txBox="1">
              <a:spLocks/>
            </p:cNvSpPr>
            <p:nvPr/>
          </p:nvSpPr>
          <p:spPr bwMode="auto">
            <a:xfrm>
              <a:off x="899592" y="5555370"/>
              <a:ext cx="7632848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2400" b="1" u="sng" dirty="0">
                  <a:hlinkClick r:id="rId2"/>
                </a:rPr>
                <a:t>http://www.doodle.com/z8xp9hvnas4k64ch</a:t>
              </a:r>
              <a:r>
                <a:rPr lang="en-US" sz="2400" b="1" dirty="0"/>
                <a:t>	</a:t>
              </a:r>
            </a:p>
            <a:p>
              <a:pPr marL="0" lvl="1" indent="0" algn="ctr">
                <a:buNone/>
              </a:pPr>
              <a:endParaRPr lang="en-US" sz="24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59632" y="5445224"/>
              <a:ext cx="6624736" cy="694589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22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39959"/>
            <a:ext cx="6925086" cy="5086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www.egi.eu/user-support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066">
            <a:off x="94283" y="1218908"/>
            <a:ext cx="1056598" cy="14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8" y="1988840"/>
            <a:ext cx="1154278" cy="12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398">
            <a:off x="339140" y="3621503"/>
            <a:ext cx="3129760" cy="27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WeNMR</a:t>
            </a:r>
            <a:r>
              <a:rPr lang="en-US" sz="3600" dirty="0" smtClean="0"/>
              <a:t> as a VRC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612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err="1" smtClean="0"/>
              <a:t>WeNMR</a:t>
            </a:r>
            <a:r>
              <a:rPr lang="en-US" sz="2800" dirty="0" smtClean="0"/>
              <a:t> signed an </a:t>
            </a:r>
            <a:r>
              <a:rPr lang="en-US" sz="2800" dirty="0" err="1" smtClean="0"/>
              <a:t>MoU</a:t>
            </a:r>
            <a:r>
              <a:rPr lang="en-US" sz="2800" dirty="0" smtClean="0"/>
              <a:t> with EGI 11 April 2011 </a:t>
            </a:r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" name="Picture 7" descr="workpl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6582"/>
            <a:ext cx="8676456" cy="3114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99592" y="5445224"/>
            <a:ext cx="7776864" cy="794222"/>
            <a:chOff x="971600" y="5445224"/>
            <a:chExt cx="7776864" cy="794222"/>
          </a:xfrm>
        </p:grpSpPr>
        <p:sp>
          <p:nvSpPr>
            <p:cNvPr id="9" name="Content Placeholder 5"/>
            <p:cNvSpPr txBox="1">
              <a:spLocks/>
            </p:cNvSpPr>
            <p:nvPr/>
          </p:nvSpPr>
          <p:spPr bwMode="auto">
            <a:xfrm>
              <a:off x="1115616" y="5555370"/>
              <a:ext cx="7632848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2400" b="1" dirty="0">
                  <a:hlinkClick r:id="rId3"/>
                </a:rPr>
                <a:t>http://www.egi.eu/collaboration/WeNMR.html</a:t>
              </a:r>
              <a:r>
                <a:rPr lang="en-US" sz="2400" b="1" dirty="0"/>
                <a:t> 	</a:t>
              </a:r>
            </a:p>
            <a:p>
              <a:pPr marL="0" lvl="1" indent="0" algn="ctr">
                <a:buNone/>
              </a:pPr>
              <a:endParaRPr lang="en-US" sz="2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71600" y="5445224"/>
              <a:ext cx="7128792" cy="694589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1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23317"/>
            <a:ext cx="8614792" cy="452596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400" dirty="0" smtClean="0"/>
              <a:t>EGI VRC model available and </a:t>
            </a:r>
            <a:r>
              <a:rPr lang="en-US" sz="2400" dirty="0" err="1" smtClean="0"/>
              <a:t>WeNMR</a:t>
            </a:r>
            <a:r>
              <a:rPr lang="en-US" sz="2400" dirty="0" smtClean="0"/>
              <a:t> VRC created</a:t>
            </a:r>
            <a:endParaRPr lang="en-US" sz="2400" dirty="0"/>
          </a:p>
          <a:p>
            <a:pPr lvl="1">
              <a:spcBef>
                <a:spcPts val="800"/>
              </a:spcBef>
            </a:pPr>
            <a:r>
              <a:rPr lang="en-US" sz="1800" dirty="0" err="1" smtClean="0"/>
              <a:t>WeNMR</a:t>
            </a:r>
            <a:r>
              <a:rPr lang="en-US" sz="1800" dirty="0" smtClean="0"/>
              <a:t> participating in User </a:t>
            </a:r>
            <a:r>
              <a:rPr lang="en-US" sz="1800" dirty="0"/>
              <a:t>Community </a:t>
            </a:r>
            <a:r>
              <a:rPr lang="en-US" sz="1800" dirty="0" smtClean="0"/>
              <a:t>Board</a:t>
            </a:r>
            <a:endParaRPr lang="en-US" sz="1800" dirty="0"/>
          </a:p>
          <a:p>
            <a:pPr lvl="1">
              <a:spcBef>
                <a:spcPts val="800"/>
              </a:spcBef>
            </a:pPr>
            <a:r>
              <a:rPr lang="en-US" sz="1800" dirty="0" err="1" smtClean="0"/>
              <a:t>WeNMR</a:t>
            </a:r>
            <a:r>
              <a:rPr lang="en-US" sz="1800" dirty="0" smtClean="0"/>
              <a:t> contributing to Requirements Tracker process</a:t>
            </a:r>
            <a:endParaRPr lang="en-US" sz="1800" dirty="0"/>
          </a:p>
          <a:p>
            <a:pPr lvl="1">
              <a:spcBef>
                <a:spcPts val="800"/>
              </a:spcBef>
            </a:pPr>
            <a:r>
              <a:rPr lang="en-US" sz="1800" dirty="0" smtClean="0"/>
              <a:t>EGI supporting NGIs who support </a:t>
            </a:r>
            <a:r>
              <a:rPr lang="en-US" sz="1800" dirty="0" err="1" smtClean="0"/>
              <a:t>WeNMR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2400" dirty="0" smtClean="0"/>
              <a:t>Technical Support Services</a:t>
            </a:r>
            <a:r>
              <a:rPr lang="en-US" sz="2400" dirty="0"/>
              <a:t>: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800" dirty="0"/>
              <a:t>User </a:t>
            </a:r>
            <a:r>
              <a:rPr lang="en-US" sz="1800" dirty="0" smtClean="0"/>
              <a:t>requirements		</a:t>
            </a:r>
            <a:r>
              <a:rPr lang="en-US" sz="1600" dirty="0" smtClean="0">
                <a:hlinkClick r:id="rId2"/>
              </a:rPr>
              <a:t>https://rt.egi.eu/rt/Dashboards/1054/WeNMR</a:t>
            </a:r>
            <a:endParaRPr lang="en-US" sz="1800" dirty="0"/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800" dirty="0" err="1"/>
              <a:t>AppDB</a:t>
            </a:r>
            <a:r>
              <a:rPr lang="en-US" sz="1800" dirty="0"/>
              <a:t> </a:t>
            </a:r>
            <a:r>
              <a:rPr lang="en-US" sz="1800" dirty="0" smtClean="0"/>
              <a:t>gadget		</a:t>
            </a:r>
            <a:r>
              <a:rPr lang="en-US" sz="1600" dirty="0" smtClean="0">
                <a:hlinkClick r:id="rId3"/>
              </a:rPr>
              <a:t>http://wenmr.eu/wenmr/wenmr-grid-statistics</a:t>
            </a:r>
            <a:endParaRPr lang="en-US" sz="1800" dirty="0" smtClean="0"/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800" dirty="0" smtClean="0"/>
              <a:t>VO services		</a:t>
            </a:r>
            <a:r>
              <a:rPr lang="en-US" sz="1600" dirty="0" smtClean="0">
                <a:hlinkClick r:id="rId4"/>
              </a:rPr>
              <a:t>https://grid-monitor03.pd.infn.it:50080/nagios</a:t>
            </a:r>
            <a:endParaRPr lang="en-US" sz="1800" dirty="0" smtClean="0"/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800" dirty="0" smtClean="0"/>
              <a:t>Training Marketplace 	</a:t>
            </a:r>
            <a:r>
              <a:rPr lang="en-US" sz="1600" dirty="0" smtClean="0">
                <a:hlinkClick r:id="rId5"/>
              </a:rPr>
              <a:t>http://go.egi.eu/WeNMR-Workshop-20110819</a:t>
            </a: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2200" dirty="0" smtClean="0"/>
              <a:t>Community Support Workshops: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T</a:t>
            </a:r>
            <a:r>
              <a:rPr lang="en-US" sz="1800" dirty="0" smtClean="0"/>
              <a:t>hemes under investigation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1088"/>
            <a:ext cx="4572000" cy="812800"/>
          </a:xfrm>
          <a:prstGeom prst="rect">
            <a:avLst/>
          </a:prstGeom>
        </p:spPr>
      </p:pic>
      <p:pic>
        <p:nvPicPr>
          <p:cNvPr id="8" name="Picture 34" descr="WhatIs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" y="126876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grid?</a:t>
            </a:r>
            <a:endParaRPr lang="en-US" dirty="0"/>
          </a:p>
        </p:txBody>
      </p:sp>
      <p:sp>
        <p:nvSpPr>
          <p:cNvPr id="802824" name="Text Box 8"/>
          <p:cNvSpPr txBox="1">
            <a:spLocks noChangeArrowheads="1"/>
          </p:cNvSpPr>
          <p:nvPr/>
        </p:nvSpPr>
        <p:spPr bwMode="auto">
          <a:xfrm>
            <a:off x="467544" y="5013176"/>
            <a:ext cx="9144000" cy="128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pt-PT" sz="2000" dirty="0"/>
              <a:t>“</a:t>
            </a:r>
            <a:r>
              <a:rPr lang="pt-PT" sz="2000" dirty="0" err="1"/>
              <a:t>Coordinated</a:t>
            </a:r>
            <a:r>
              <a:rPr lang="pt-PT" sz="2000" dirty="0"/>
              <a:t> </a:t>
            </a:r>
            <a:r>
              <a:rPr lang="pt-PT" sz="2000" dirty="0" err="1"/>
              <a:t>resource</a:t>
            </a:r>
            <a:r>
              <a:rPr lang="pt-PT" sz="2000" dirty="0"/>
              <a:t> </a:t>
            </a:r>
            <a:r>
              <a:rPr lang="pt-PT" sz="2000" dirty="0" err="1"/>
              <a:t>sharing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problem</a:t>
            </a:r>
            <a:r>
              <a:rPr lang="pt-PT" sz="2000" dirty="0"/>
              <a:t> </a:t>
            </a:r>
            <a:r>
              <a:rPr lang="pt-PT" sz="2000" dirty="0" err="1"/>
              <a:t>solving</a:t>
            </a:r>
            <a:r>
              <a:rPr lang="pt-PT" sz="2000" dirty="0"/>
              <a:t> </a:t>
            </a:r>
            <a:r>
              <a:rPr lang="pt-PT" sz="2000" dirty="0" err="1"/>
              <a:t>in</a:t>
            </a:r>
            <a:r>
              <a:rPr lang="pt-PT" sz="2000" dirty="0"/>
              <a:t> </a:t>
            </a:r>
            <a:r>
              <a:rPr lang="pt-PT" sz="2000" dirty="0" err="1"/>
              <a:t>dynamic</a:t>
            </a:r>
            <a:r>
              <a:rPr lang="pt-PT" sz="2000" dirty="0"/>
              <a:t>, </a:t>
            </a:r>
            <a:endParaRPr lang="pt-PT" sz="2000" dirty="0" smtClean="0"/>
          </a:p>
          <a:p>
            <a:pPr>
              <a:spcBef>
                <a:spcPct val="20000"/>
              </a:spcBef>
              <a:buFont typeface="Wingdings" charset="0"/>
              <a:buNone/>
            </a:pPr>
            <a:r>
              <a:rPr lang="pt-PT" sz="2000" dirty="0" smtClean="0"/>
              <a:t>multi</a:t>
            </a:r>
            <a:r>
              <a:rPr lang="pt-PT" sz="2000" dirty="0"/>
              <a:t>-institutional </a:t>
            </a:r>
            <a:r>
              <a:rPr lang="pt-PT" sz="2000" dirty="0" smtClean="0"/>
              <a:t>virtual organizations</a:t>
            </a:r>
            <a:r>
              <a:rPr lang="pt-PT" sz="2000" dirty="0"/>
              <a:t>”</a:t>
            </a:r>
            <a:r>
              <a:rPr lang="pt-PT" sz="2000" dirty="0" smtClean="0"/>
              <a:t>. </a:t>
            </a:r>
          </a:p>
          <a:p>
            <a:pPr>
              <a:spcBef>
                <a:spcPct val="20000"/>
              </a:spcBef>
            </a:pPr>
            <a:r>
              <a:rPr lang="pt-PT" sz="1400" dirty="0" err="1" smtClean="0">
                <a:solidFill>
                  <a:schemeClr val="folHlink"/>
                </a:solidFill>
              </a:rPr>
              <a:t>Foster</a:t>
            </a:r>
            <a:r>
              <a:rPr lang="pt-PT" sz="1400" dirty="0">
                <a:solidFill>
                  <a:schemeClr val="folHlink"/>
                </a:solidFill>
              </a:rPr>
              <a:t>, I. </a:t>
            </a:r>
            <a:r>
              <a:rPr lang="pt-PT" sz="1400" i="1" dirty="0" err="1">
                <a:solidFill>
                  <a:schemeClr val="folHlink"/>
                </a:solidFill>
              </a:rPr>
              <a:t>et</a:t>
            </a:r>
            <a:r>
              <a:rPr lang="pt-PT" sz="1400" i="1" dirty="0">
                <a:solidFill>
                  <a:schemeClr val="folHlink"/>
                </a:solidFill>
              </a:rPr>
              <a:t> </a:t>
            </a:r>
            <a:r>
              <a:rPr lang="pt-PT" sz="1400" i="1" dirty="0" err="1">
                <a:solidFill>
                  <a:schemeClr val="folHlink"/>
                </a:solidFill>
              </a:rPr>
              <a:t>al.</a:t>
            </a:r>
            <a:r>
              <a:rPr lang="pt-PT" sz="1400" i="1" dirty="0">
                <a:solidFill>
                  <a:schemeClr val="folHlink"/>
                </a:solidFill>
              </a:rPr>
              <a:t>, </a:t>
            </a:r>
            <a:r>
              <a:rPr lang="pt-PT" sz="1400" dirty="0" err="1">
                <a:solidFill>
                  <a:schemeClr val="folHlink"/>
                </a:solidFill>
              </a:rPr>
              <a:t>Int</a:t>
            </a:r>
            <a:r>
              <a:rPr lang="pt-PT" sz="1400" dirty="0">
                <a:solidFill>
                  <a:schemeClr val="folHlink"/>
                </a:solidFill>
              </a:rPr>
              <a:t>. J. </a:t>
            </a:r>
            <a:r>
              <a:rPr lang="pt-PT" sz="1400" dirty="0" err="1">
                <a:solidFill>
                  <a:schemeClr val="folHlink"/>
                </a:solidFill>
              </a:rPr>
              <a:t>Superc</a:t>
            </a:r>
            <a:r>
              <a:rPr lang="pt-PT" sz="1400" dirty="0">
                <a:solidFill>
                  <a:schemeClr val="folHlink"/>
                </a:solidFill>
              </a:rPr>
              <a:t>. </a:t>
            </a:r>
            <a:r>
              <a:rPr lang="pt-PT" sz="1400" dirty="0" err="1">
                <a:solidFill>
                  <a:schemeClr val="folHlink"/>
                </a:solidFill>
              </a:rPr>
              <a:t>Appli</a:t>
            </a:r>
            <a:r>
              <a:rPr lang="pt-PT" sz="1400" dirty="0">
                <a:solidFill>
                  <a:schemeClr val="folHlink"/>
                </a:solidFill>
              </a:rPr>
              <a:t>. (2000)15:3</a:t>
            </a:r>
            <a:endParaRPr lang="en-US" sz="1400" dirty="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1400" dirty="0">
              <a:solidFill>
                <a:schemeClr val="folHlin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68144" y="4293095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://www.gridcafe.org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1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Infrastructure </a:t>
            </a:r>
            <a:r>
              <a:rPr lang="en-GB" sz="2800" dirty="0" smtClean="0"/>
              <a:t>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sz="2800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en-GB" sz="2400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sz="2800" dirty="0" smtClean="0"/>
              <a:t>European Grid Infrastructure (EGI) provides a service infrastructure that exposes and helps coordinate a resource infrastructure</a:t>
            </a:r>
          </a:p>
        </p:txBody>
      </p:sp>
      <p:sp>
        <p:nvSpPr>
          <p:cNvPr id="61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WeNMR Devs Workshop, Utrecht, NL 20110712/13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851" y="3841884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</p:spTree>
    <p:extLst>
      <p:ext uri="{BB962C8B-B14F-4D97-AF65-F5344CB8AC3E}">
        <p14:creationId xmlns:p14="http://schemas.microsoft.com/office/powerpoint/2010/main" val="5617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7"/>
            <a:ext cx="8064896" cy="43204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grid: a primer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Managing a sustainable </a:t>
            </a:r>
            <a:r>
              <a:rPr lang="en-US" b="1" dirty="0" smtClean="0"/>
              <a:t>infrastructure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sustainable user </a:t>
            </a:r>
            <a:r>
              <a:rPr lang="en-US" dirty="0" smtClean="0"/>
              <a:t>services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Summary</a:t>
            </a:r>
          </a:p>
          <a:p>
            <a:pPr marL="0" indent="0">
              <a:lnSpc>
                <a:spcPct val="20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538" cy="8651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0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WeNMR Devs Workshop, Utrecht, NL 20110712/13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124744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9552" y="1808820"/>
            <a:ext cx="2592288" cy="2556284"/>
            <a:chOff x="827584" y="2564904"/>
            <a:chExt cx="2592288" cy="2556284"/>
          </a:xfrm>
        </p:grpSpPr>
        <p:sp>
          <p:nvSpPr>
            <p:cNvPr id="7" name="Oval 6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3248980"/>
            <a:ext cx="2592288" cy="2556284"/>
            <a:chOff x="827584" y="2564904"/>
            <a:chExt cx="2592288" cy="2556284"/>
          </a:xfrm>
        </p:grpSpPr>
        <p:sp>
          <p:nvSpPr>
            <p:cNvPr id="14" name="Oval 13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1808820"/>
            <a:ext cx="2592288" cy="2556284"/>
            <a:chOff x="827584" y="2564904"/>
            <a:chExt cx="2592288" cy="2556284"/>
          </a:xfrm>
        </p:grpSpPr>
        <p:sp>
          <p:nvSpPr>
            <p:cNvPr id="18" name="Oval 17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sp>
        <p:nvSpPr>
          <p:cNvPr id="21" name="Left-Right-Up Arrow 20"/>
          <p:cNvSpPr/>
          <p:nvPr/>
        </p:nvSpPr>
        <p:spPr>
          <a:xfrm rot="10800000">
            <a:off x="3677424" y="1628800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722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9912" y="2995078"/>
            <a:ext cx="14821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Integrated</a:t>
            </a:r>
            <a:r>
              <a:rPr lang="en-GB" sz="1200" dirty="0" smtClean="0"/>
              <a:t> Resource Infrastructure Provider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947923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National Grid Initiative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Peer</a:t>
            </a:r>
            <a:r>
              <a:rPr lang="en-GB" sz="1200" dirty="0" smtClean="0">
                <a:solidFill>
                  <a:schemeClr val="bg1"/>
                </a:solidFill>
              </a:rPr>
              <a:t> Resource Infrastructure Provider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Integrated</a:t>
            </a:r>
            <a:r>
              <a:rPr lang="en-GB" sz="1200" dirty="0" smtClean="0"/>
              <a:t>: infrastructure operated by a non-EGI-InSPIRE partner but relying on EGI </a:t>
            </a:r>
            <a:r>
              <a:rPr lang="en-GB" sz="1200" dirty="0"/>
              <a:t>operational </a:t>
            </a:r>
            <a:r>
              <a:rPr lang="en-GB" sz="1200" dirty="0" smtClean="0"/>
              <a:t>services (</a:t>
            </a:r>
            <a:r>
              <a:rPr lang="en-GB" sz="1200" dirty="0" err="1" smtClean="0"/>
              <a:t>MoU</a:t>
            </a:r>
            <a:r>
              <a:rPr lang="en-GB" sz="1200" dirty="0" smtClean="0"/>
              <a:t>)</a:t>
            </a:r>
          </a:p>
          <a:p>
            <a:r>
              <a:rPr lang="en-GB" sz="1200" b="1" dirty="0" smtClean="0"/>
              <a:t>Peer</a:t>
            </a:r>
            <a:r>
              <a:rPr lang="en-GB" sz="1200" dirty="0" smtClean="0"/>
              <a:t>: infrastructure accessible </a:t>
            </a:r>
            <a:r>
              <a:rPr lang="en-GB" sz="1200" dirty="0"/>
              <a:t>to EGI users, but </a:t>
            </a:r>
            <a:r>
              <a:rPr lang="en-GB" sz="1200" dirty="0" smtClean="0"/>
              <a:t>relying </a:t>
            </a:r>
            <a:r>
              <a:rPr lang="en-GB" sz="1200" dirty="0"/>
              <a:t>on </a:t>
            </a:r>
            <a:r>
              <a:rPr lang="en-GB" sz="1200" dirty="0" smtClean="0"/>
              <a:t>own operational services</a:t>
            </a:r>
            <a:endParaRPr lang="en-GB" sz="1200" dirty="0"/>
          </a:p>
        </p:txBody>
      </p:sp>
      <p:sp>
        <p:nvSpPr>
          <p:cNvPr id="8" name="Oval 7"/>
          <p:cNvSpPr/>
          <p:nvPr/>
        </p:nvSpPr>
        <p:spPr>
          <a:xfrm>
            <a:off x="4117012" y="2708920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772816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5797" y="5805264"/>
            <a:ext cx="7564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NGI: National Grid </a:t>
            </a:r>
            <a:r>
              <a:rPr lang="en-US" sz="1600" dirty="0"/>
              <a:t>Initiative      EIRO: European Intergovernmental Research </a:t>
            </a:r>
            <a:r>
              <a:rPr lang="en-US" sz="1600" dirty="0" err="1"/>
              <a:t>Organisation</a:t>
            </a:r>
            <a:endParaRPr lang="en-US" sz="1600" dirty="0"/>
          </a:p>
          <a:p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43608" y="1556792"/>
            <a:ext cx="7056784" cy="4032448"/>
            <a:chOff x="827584" y="1556792"/>
            <a:chExt cx="7056784" cy="4032448"/>
          </a:xfrm>
        </p:grpSpPr>
        <p:sp>
          <p:nvSpPr>
            <p:cNvPr id="10" name="Can 9"/>
            <p:cNvSpPr/>
            <p:nvPr/>
          </p:nvSpPr>
          <p:spPr>
            <a:xfrm>
              <a:off x="971600" y="1556792"/>
              <a:ext cx="822960" cy="3240360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anchor="b" anchorCtr="1"/>
            <a:lstStyle/>
            <a:p>
              <a:r>
                <a:rPr lang="en-US" dirty="0" smtClean="0"/>
                <a:t>NGI</a:t>
              </a:r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>
              <a:off x="2963822" y="1556792"/>
              <a:ext cx="822960" cy="3240360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anchor="b" anchorCtr="1"/>
            <a:lstStyle/>
            <a:p>
              <a:r>
                <a:rPr lang="en-US" dirty="0" smtClean="0"/>
                <a:t>NGI</a:t>
              </a:r>
              <a:endParaRPr lang="en-US" dirty="0"/>
            </a:p>
          </p:txBody>
        </p:sp>
        <p:sp>
          <p:nvSpPr>
            <p:cNvPr id="13" name="Can 12"/>
            <p:cNvSpPr/>
            <p:nvPr/>
          </p:nvSpPr>
          <p:spPr>
            <a:xfrm>
              <a:off x="1967711" y="1556792"/>
              <a:ext cx="822960" cy="324036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anchor="b" anchorCtr="1"/>
            <a:lstStyle/>
            <a:p>
              <a:r>
                <a:rPr lang="en-US" dirty="0" smtClean="0"/>
                <a:t>EIRO</a:t>
              </a:r>
              <a:endParaRPr lang="en-US" dirty="0"/>
            </a:p>
          </p:txBody>
        </p:sp>
        <p:sp>
          <p:nvSpPr>
            <p:cNvPr id="14" name="Can 13"/>
            <p:cNvSpPr/>
            <p:nvPr/>
          </p:nvSpPr>
          <p:spPr>
            <a:xfrm>
              <a:off x="5952155" y="1556792"/>
              <a:ext cx="822960" cy="3240360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anchor="b" anchorCtr="1"/>
            <a:lstStyle/>
            <a:p>
              <a:r>
                <a:rPr lang="en-US" dirty="0" smtClean="0"/>
                <a:t>NGI</a:t>
              </a:r>
              <a:endParaRPr lang="en-US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4956044" y="1556792"/>
              <a:ext cx="822960" cy="324036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anchor="b" anchorCtr="1"/>
            <a:lstStyle/>
            <a:p>
              <a:r>
                <a:rPr lang="en-US" dirty="0" smtClean="0"/>
                <a:t>EIRO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7584" y="2492896"/>
              <a:ext cx="3096344" cy="4320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noAutofit/>
            </a:bodyPr>
            <a:lstStyle/>
            <a:p>
              <a:r>
                <a:rPr lang="en-US" dirty="0" smtClean="0"/>
                <a:t>Virtual Research Community</a:t>
              </a:r>
              <a:endParaRPr lang="en-US" dirty="0"/>
            </a:p>
          </p:txBody>
        </p:sp>
        <p:sp>
          <p:nvSpPr>
            <p:cNvPr id="23" name="Can 22"/>
            <p:cNvSpPr/>
            <p:nvPr/>
          </p:nvSpPr>
          <p:spPr>
            <a:xfrm>
              <a:off x="3959933" y="1556792"/>
              <a:ext cx="822960" cy="3240360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anchor="b" anchorCtr="1"/>
            <a:lstStyle/>
            <a:p>
              <a:r>
                <a:rPr lang="en-US" dirty="0" smtClean="0"/>
                <a:t>NGI</a:t>
              </a:r>
              <a:endParaRPr lang="en-US" dirty="0"/>
            </a:p>
          </p:txBody>
        </p:sp>
        <p:sp>
          <p:nvSpPr>
            <p:cNvPr id="20" name="Can 19"/>
            <p:cNvSpPr/>
            <p:nvPr/>
          </p:nvSpPr>
          <p:spPr>
            <a:xfrm>
              <a:off x="6948264" y="1556792"/>
              <a:ext cx="822960" cy="3240360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anchor="b" anchorCtr="1"/>
            <a:lstStyle/>
            <a:p>
              <a:r>
                <a:rPr lang="en-US" dirty="0" smtClean="0"/>
                <a:t>NGI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843808" y="3068960"/>
              <a:ext cx="3096344" cy="4320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noAutofit/>
            </a:bodyPr>
            <a:lstStyle/>
            <a:p>
              <a:r>
                <a:rPr lang="en-US" dirty="0" smtClean="0"/>
                <a:t>Virtual Research Community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923928" y="3645024"/>
              <a:ext cx="3960440" cy="4320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noAutofit/>
            </a:bodyPr>
            <a:lstStyle/>
            <a:p>
              <a:r>
                <a:rPr lang="en-US" dirty="0" smtClean="0"/>
                <a:t>Virtual Research Community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1720" y="4869160"/>
              <a:ext cx="720080" cy="648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9832" y="4869160"/>
              <a:ext cx="720080" cy="648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95936" y="4869160"/>
              <a:ext cx="720080" cy="648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12160" y="4869160"/>
              <a:ext cx="720080" cy="648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04048" y="4869160"/>
              <a:ext cx="720080" cy="648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20272" y="4869160"/>
              <a:ext cx="720080" cy="648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-Shape 27"/>
            <p:cNvSpPr/>
            <p:nvPr/>
          </p:nvSpPr>
          <p:spPr>
            <a:xfrm>
              <a:off x="1043608" y="4869160"/>
              <a:ext cx="6696744" cy="720080"/>
            </a:xfrm>
            <a:prstGeom prst="corner">
              <a:avLst>
                <a:gd name="adj1" fmla="val 52884"/>
                <a:gd name="adj2" fmla="val 97709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err="1" smtClean="0"/>
                <a:t>EGI.eu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7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and yearly increase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WeNMR Devs Workshop, Utrecht, NL 20110712/13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108542"/>
            <a:ext cx="8202653" cy="5152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27000">
              <a:schemeClr val="accent1">
                <a:alpha val="14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02" y="2958537"/>
            <a:ext cx="2394802" cy="2558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12" y="1665909"/>
            <a:ext cx="2741892" cy="118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40212" y="1665909"/>
            <a:ext cx="2741892" cy="1187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687302" y="2958537"/>
            <a:ext cx="2394802" cy="25586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55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268760"/>
            <a:ext cx="7463001" cy="489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Resource Centres</a:t>
            </a:r>
            <a:endParaRPr lang="en-GB" b="1" dirty="0" smtClean="0"/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338 </a:t>
            </a:r>
            <a:r>
              <a:rPr lang="en-GB" b="1" dirty="0" smtClean="0">
                <a:sym typeface="Wingdings" pitchFamily="2" charset="2"/>
              </a:rPr>
              <a:t> (</a:t>
            </a:r>
            <a:r>
              <a:rPr lang="en-GB" b="1" dirty="0" smtClean="0"/>
              <a:t>+6.8%)</a:t>
            </a:r>
            <a:r>
              <a:rPr lang="en-GB" b="1" dirty="0"/>
              <a:t> </a:t>
            </a:r>
            <a:r>
              <a:rPr lang="en-GB" b="1" dirty="0" smtClean="0"/>
              <a:t>: Europe</a:t>
            </a:r>
            <a:r>
              <a:rPr lang="en-GB" b="1" dirty="0"/>
              <a:t>, Asia Pacific, North and South America</a:t>
            </a:r>
            <a:endParaRPr lang="en-GB" b="1" dirty="0" smtClean="0"/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96 </a:t>
            </a:r>
            <a:r>
              <a:rPr lang="en-GB" b="1" dirty="0"/>
              <a:t>supporting MPI 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smtClean="0">
                <a:sym typeface="Wingdings" pitchFamily="2" charset="2"/>
              </a:rPr>
              <a:t>(</a:t>
            </a:r>
            <a:r>
              <a:rPr lang="en-GB" b="1" dirty="0" smtClean="0"/>
              <a:t>+</a:t>
            </a:r>
            <a:r>
              <a:rPr lang="en-GB" b="1" dirty="0"/>
              <a:t>31.5</a:t>
            </a:r>
            <a:r>
              <a:rPr lang="en-GB" b="1" dirty="0" smtClean="0"/>
              <a:t>%)</a:t>
            </a:r>
            <a:endParaRPr lang="en-GB" b="1" dirty="0"/>
          </a:p>
          <a:p>
            <a:pPr marL="285750" indent="-285750">
              <a:buFont typeface="Arial"/>
              <a:buChar char="•"/>
            </a:pPr>
            <a:endParaRPr lang="en-GB" sz="2000" b="1" dirty="0" smtClean="0"/>
          </a:p>
          <a:p>
            <a:r>
              <a:rPr lang="en-GB" sz="2000" b="1" dirty="0" smtClean="0"/>
              <a:t>Countries </a:t>
            </a:r>
            <a:endParaRPr lang="en-GB" b="1" dirty="0" smtClean="0"/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51 (57 with integrated RPs) 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smtClean="0">
                <a:sym typeface="Wingdings" pitchFamily="2" charset="2"/>
              </a:rPr>
              <a:t>(</a:t>
            </a:r>
            <a:r>
              <a:rPr lang="en-GB" b="1" dirty="0" smtClean="0"/>
              <a:t>+18.75%)</a:t>
            </a:r>
          </a:p>
          <a:p>
            <a:pPr marL="285750" indent="-285750">
              <a:buFont typeface="Arial"/>
              <a:buChar char="•"/>
            </a:pPr>
            <a:endParaRPr lang="en-GB" b="1" dirty="0" smtClean="0"/>
          </a:p>
          <a:p>
            <a:r>
              <a:rPr lang="en-GB" sz="2000" b="1" dirty="0" smtClean="0"/>
              <a:t>Capacity</a:t>
            </a:r>
            <a:endParaRPr lang="en-GB" b="1" dirty="0" smtClean="0"/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240,000 CPU cores  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339,000 with integrated and peer infrastructures  </a:t>
            </a:r>
            <a:r>
              <a:rPr lang="en-GB" b="1" dirty="0">
                <a:sym typeface="Wingdings" pitchFamily="2" charset="2"/>
              </a:rPr>
              <a:t>(</a:t>
            </a:r>
            <a:r>
              <a:rPr lang="en-GB" b="1" dirty="0" smtClean="0"/>
              <a:t>24.9%)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1.89 Million HEP-SPEC 06*</a:t>
            </a:r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102 PB disk, 89 PB tape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sz="1600" b="1" dirty="0" smtClean="0"/>
              <a:t>* HEP-SPEC 06: Computing benchmark based on SPECCPU2006, 10 HEP-SPEC = 4 kSI2k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1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EGI.eu</a:t>
            </a:r>
            <a:endParaRPr lang="en-GB" dirty="0" smtClean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(~20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WeNMR Devs Workshop, Utrecht, NL 20110712/13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589240"/>
            <a:ext cx="915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EGI and EGI.eu supported by EGI-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InSPIRE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1643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1198</TotalTime>
  <Words>1954</Words>
  <Application>Microsoft Office PowerPoint</Application>
  <PresentationFormat>On-screen Show (4:3)</PresentationFormat>
  <Paragraphs>441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EG-InSPIRE</vt:lpstr>
      <vt:lpstr>EGI user support &amp; interaction with the VRCs</vt:lpstr>
      <vt:lpstr>Outline</vt:lpstr>
      <vt:lpstr>What is the grid?</vt:lpstr>
      <vt:lpstr>Infrastructure (Wikipedia)</vt:lpstr>
      <vt:lpstr>Outline</vt:lpstr>
      <vt:lpstr>EGI Resource Infrastructure</vt:lpstr>
      <vt:lpstr>EGI Collaboration</vt:lpstr>
      <vt:lpstr>Status and yearly increase</vt:lpstr>
      <vt:lpstr>EGI.eu</vt:lpstr>
      <vt:lpstr>EGI-InSPIRE project</vt:lpstr>
      <vt:lpstr>EGI-InSPIRE objectives</vt:lpstr>
      <vt:lpstr>Outline</vt:lpstr>
      <vt:lpstr>A virtuous service cycle</vt:lpstr>
      <vt:lpstr>UCB and the VRC model</vt:lpstr>
      <vt:lpstr>NGI User Support Teams</vt:lpstr>
      <vt:lpstr>NGI User Support Teams</vt:lpstr>
      <vt:lpstr>Technical support services</vt:lpstr>
      <vt:lpstr>EGI Application Database</vt:lpstr>
      <vt:lpstr>Coordination of services for VOs</vt:lpstr>
      <vt:lpstr>VO Services: NAGIOS SAM</vt:lpstr>
      <vt:lpstr>VO Services: VO Dashboard</vt:lpstr>
      <vt:lpstr>Training marketplace</vt:lpstr>
      <vt:lpstr>Processing EGI requirements</vt:lpstr>
      <vt:lpstr>WeNMR RT Dashboard</vt:lpstr>
      <vt:lpstr>PY1 Results: Requirements Tracker</vt:lpstr>
      <vt:lpstr>Community Support Workshops</vt:lpstr>
      <vt:lpstr>www.egi.eu/user-support</vt:lpstr>
      <vt:lpstr>WeNMR as a VRC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StevenNewhouse</dc:creator>
  <cp:lastModifiedBy>nuno.ferreira@egi.eu</cp:lastModifiedBy>
  <cp:revision>462</cp:revision>
  <cp:lastPrinted>2011-06-20T08:47:54Z</cp:lastPrinted>
  <dcterms:created xsi:type="dcterms:W3CDTF">2011-05-10T12:37:37Z</dcterms:created>
  <dcterms:modified xsi:type="dcterms:W3CDTF">2011-07-15T13:24:03Z</dcterms:modified>
</cp:coreProperties>
</file>