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6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h3RhxLZKXAKbv6Gq42wvwUVFR7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C56BE1-8A18-4882-A110-826904F9DC10}">
  <a:tblStyle styleId="{43C56BE1-8A18-4882-A110-826904F9DC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Roboto-regular.fntdata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Roboto-italic.fntdata"/><Relationship Id="rId12" Type="http://schemas.openxmlformats.org/officeDocument/2006/relationships/slide" Target="slides/slide4.xml"/><Relationship Id="rId34" Type="http://schemas.openxmlformats.org/officeDocument/2006/relationships/font" Target="fonts/Roboto-bold.fntdata"/><Relationship Id="rId15" Type="http://schemas.openxmlformats.org/officeDocument/2006/relationships/slide" Target="slides/slide7.xml"/><Relationship Id="rId37" Type="http://customschemas.google.com/relationships/presentationmetadata" Target="metadata"/><Relationship Id="rId14" Type="http://schemas.openxmlformats.org/officeDocument/2006/relationships/slide" Target="slides/slide6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088c0844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11088c0844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7446b88d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f7446b88d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gf7446b88d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9aa42db38_0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f9aa42db38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f9aa42db38_0_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fbfd4d1a9_4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0fbfd4d1a9_4_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Motivations of providers – National/institutional mission  vs.   pay for use</a:t>
            </a:r>
            <a:endParaRPr/>
          </a:p>
        </p:txBody>
      </p:sp>
      <p:sp>
        <p:nvSpPr>
          <p:cNvPr id="377" name="Google Shape;377;g10fbfd4d1a9_4_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9aa42db38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f9aa42db38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4" name="Google Shape;414;gf9aa42db38_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088c084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11088c084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f9aa42db38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f9aa42db38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gf9aa42db38_0_5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7473ceac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f7473ceac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f7446b88d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f7446b88d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1088c0844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11088c0844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b15aea6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fb15aea6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fb15aea64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fb15aea64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4" name="Google Shape;504;gfb15aea640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b10b688b6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bb10b688b6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9aa42db38_6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f9aa42db38_6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Meaning: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1088c0844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11088c0844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f9aa42db38_6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f9aa42db38_6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9aa42db38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f9aa42db38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f9aa42db38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aa42db3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f9aa42db38_0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aa42db3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f9aa42db3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9aa42db38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f9aa42db38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f9aa42db38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7473cea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f7473cea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f7473ceac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088c0844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11088c0844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9aa42db38_0_4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f9aa42db38_0_4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f9aa42db38_0_4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acec6ad04_40_41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bacec6ad04_40_41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gbacec6ad04_40_41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bacec6ad04_40_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bacec6ad04_40_41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5b50df901_2_2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fbfd4d1a9_4_9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g10fbfd4d1a9_4_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10fbfd4d1a9_4_9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fbfd4d1a9_4_13"/>
          <p:cNvSpPr txBox="1"/>
          <p:nvPr>
            <p:ph idx="10" type="dt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10fbfd4d1a9_4_13"/>
          <p:cNvSpPr txBox="1"/>
          <p:nvPr>
            <p:ph idx="11" type="ftr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10fbfd4d1a9_4_13"/>
          <p:cNvSpPr txBox="1"/>
          <p:nvPr>
            <p:ph idx="12" type="sldNum"/>
          </p:nvPr>
        </p:nvSpPr>
        <p:spPr>
          <a:xfrm>
            <a:off x="8185377" y="4767264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fbfd4d1a9_4_17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10fbfd4d1a9_4_1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10fbfd4d1a9_4_17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fbfd4d1a9_4_2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10fbfd4d1a9_4_21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fbfd4d1a9_4_2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10fbfd4d1a9_4_24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g10fbfd4d1a9_4_24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g10fbfd4d1a9_4_24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fbfd4d1a9_4_29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g10fbfd4d1a9_4_29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10fbfd4d1a9_4_29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10fbfd4d1a9_4_2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10fbfd4d1a9_4_29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fbfd4d1a9_4_35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g10fbfd4d1a9_4_3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10fbfd4d1a9_4_35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10fbfd4d1a9_4_35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bfd4d1a9_4_4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10fbfd4d1a9_4_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bacec6ad04_40_9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bacec6ad04_40_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bacec6ad04_40_9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acec6ad04_40_1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bacec6ad04_40_13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bacec6ad04_40_27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gbacec6ad04_40_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bacec6ad04_40_2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bacec6ad04_40_27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acec6ad04_40_3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bacec6ad04_40_36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bacec6ad04_40_36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bacec6ad04_40_36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bacec6ad04_40_32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bacec6ad04_40_32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bacec6ad04_40_32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bacec6ad04_40_2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gbacec6ad04_40_2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">
  <p:cSld name="2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acec6ad04_40_23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bacec6ad04_40_2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bacec6ad04_40_23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acec6ad04_40_16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bacec6ad04_40_1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bacec6ad04_40_16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6.png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12" name="Google Shape;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31" y="1885950"/>
            <a:ext cx="2387600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bacec6ad04_40_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bacec6ad04_40_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gbacec6ad04_40_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gbacec6ad04_40_0"/>
          <p:cNvSpPr txBox="1"/>
          <p:nvPr/>
        </p:nvSpPr>
        <p:spPr>
          <a:xfrm>
            <a:off x="7425809" y="4923184"/>
            <a:ext cx="7689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22/10/2021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gbacec6ad04_40_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gbacec6ad04_40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bacec6ad04_4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6" name="Google Shape;26;gbacec6ad04_4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071" y="63574"/>
            <a:ext cx="631468" cy="36275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fbfd4d1a9_4_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0fbfd4d1a9_4_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g10fbfd4d1a9_4_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g10fbfd4d1a9_4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0fbfd4d1a9_4_0"/>
          <p:cNvSpPr txBox="1"/>
          <p:nvPr/>
        </p:nvSpPr>
        <p:spPr>
          <a:xfrm>
            <a:off x="7425809" y="4923184"/>
            <a:ext cx="745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18/10/2021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0fbfd4d1a9_4_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g10fbfd4d1a9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0fbfd4d1a9_4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arketplace.eosc-portal.eu/" TargetMode="External"/><Relationship Id="rId4" Type="http://schemas.openxmlformats.org/officeDocument/2006/relationships/hyperlink" Target="https://www.egi.eu/projects/egi-ace/call-for-use-cas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9" Type="http://schemas.openxmlformats.org/officeDocument/2006/relationships/image" Target="../media/image88.png"/><Relationship Id="rId5" Type="http://schemas.openxmlformats.org/officeDocument/2006/relationships/image" Target="../media/image79.jpg"/><Relationship Id="rId6" Type="http://schemas.openxmlformats.org/officeDocument/2006/relationships/image" Target="../media/image89.jpg"/><Relationship Id="rId7" Type="http://schemas.openxmlformats.org/officeDocument/2006/relationships/image" Target="../media/image81.jpg"/><Relationship Id="rId8" Type="http://schemas.openxmlformats.org/officeDocument/2006/relationships/image" Target="../media/image80.png"/><Relationship Id="rId10" Type="http://schemas.openxmlformats.org/officeDocument/2006/relationships/image" Target="../media/image8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gi.eu/projects/egi-ace/call-for-use-cases/" TargetMode="External"/><Relationship Id="rId4" Type="http://schemas.openxmlformats.org/officeDocument/2006/relationships/image" Target="../media/image8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6.png"/><Relationship Id="rId4" Type="http://schemas.openxmlformats.org/officeDocument/2006/relationships/hyperlink" Target="https://confluence.egi.eu/display/EGIACE/Customers+DB" TargetMode="External"/><Relationship Id="rId5" Type="http://schemas.openxmlformats.org/officeDocument/2006/relationships/hyperlink" Target="https://docs.egi.e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zenodo.org/record/574516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3.png"/><Relationship Id="rId4" Type="http://schemas.openxmlformats.org/officeDocument/2006/relationships/image" Target="../media/image9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4.png"/><Relationship Id="rId4" Type="http://schemas.openxmlformats.org/officeDocument/2006/relationships/image" Target="../media/image9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p.europa.eu/en/publication-detail/-/publication/581d82a4-2ed6-11eb-b27b-01aa75ed71a1/language-en/format-PDF/source-17546805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0.png"/><Relationship Id="rId22" Type="http://schemas.openxmlformats.org/officeDocument/2006/relationships/image" Target="../media/image45.png"/><Relationship Id="rId21" Type="http://schemas.openxmlformats.org/officeDocument/2006/relationships/image" Target="../media/image37.png"/><Relationship Id="rId24" Type="http://schemas.openxmlformats.org/officeDocument/2006/relationships/image" Target="../media/image38.png"/><Relationship Id="rId2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26" Type="http://schemas.openxmlformats.org/officeDocument/2006/relationships/image" Target="../media/image43.png"/><Relationship Id="rId25" Type="http://schemas.openxmlformats.org/officeDocument/2006/relationships/image" Target="../media/image41.png"/><Relationship Id="rId28" Type="http://schemas.openxmlformats.org/officeDocument/2006/relationships/image" Target="../media/image42.png"/><Relationship Id="rId27" Type="http://schemas.openxmlformats.org/officeDocument/2006/relationships/image" Target="../media/image44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29" Type="http://schemas.openxmlformats.org/officeDocument/2006/relationships/image" Target="../media/image46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31" Type="http://schemas.openxmlformats.org/officeDocument/2006/relationships/image" Target="../media/image49.png"/><Relationship Id="rId30" Type="http://schemas.openxmlformats.org/officeDocument/2006/relationships/image" Target="../media/image47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3" Type="http://schemas.openxmlformats.org/officeDocument/2006/relationships/image" Target="../media/image31.png"/><Relationship Id="rId12" Type="http://schemas.openxmlformats.org/officeDocument/2006/relationships/image" Target="../media/image32.png"/><Relationship Id="rId15" Type="http://schemas.openxmlformats.org/officeDocument/2006/relationships/image" Target="../media/image30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6.png"/><Relationship Id="rId19" Type="http://schemas.openxmlformats.org/officeDocument/2006/relationships/image" Target="../media/image48.png"/><Relationship Id="rId1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0" Type="http://schemas.openxmlformats.org/officeDocument/2006/relationships/image" Target="../media/image5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1.png"/><Relationship Id="rId8" Type="http://schemas.openxmlformats.org/officeDocument/2006/relationships/image" Target="../media/image60.png"/><Relationship Id="rId11" Type="http://schemas.openxmlformats.org/officeDocument/2006/relationships/image" Target="../media/image66.png"/><Relationship Id="rId10" Type="http://schemas.openxmlformats.org/officeDocument/2006/relationships/image" Target="../media/image65.png"/><Relationship Id="rId13" Type="http://schemas.openxmlformats.org/officeDocument/2006/relationships/image" Target="../media/image67.png"/><Relationship Id="rId12" Type="http://schemas.openxmlformats.org/officeDocument/2006/relationships/image" Target="../media/image68.png"/><Relationship Id="rId15" Type="http://schemas.openxmlformats.org/officeDocument/2006/relationships/image" Target="../media/image70.png"/><Relationship Id="rId14" Type="http://schemas.openxmlformats.org/officeDocument/2006/relationships/image" Target="../media/image69.png"/><Relationship Id="rId17" Type="http://schemas.openxmlformats.org/officeDocument/2006/relationships/image" Target="../media/image72.png"/><Relationship Id="rId16" Type="http://schemas.openxmlformats.org/officeDocument/2006/relationships/image" Target="../media/image71.png"/><Relationship Id="rId19" Type="http://schemas.openxmlformats.org/officeDocument/2006/relationships/image" Target="../media/image74.png"/><Relationship Id="rId18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title"/>
          </p:nvPr>
        </p:nvSpPr>
        <p:spPr>
          <a:xfrm>
            <a:off x="-8475" y="2137800"/>
            <a:ext cx="5224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sz="2500"/>
              <a:t>Compute services for Open Science Opportunities for ENVRI</a:t>
            </a:r>
            <a:endParaRPr sz="2500"/>
          </a:p>
        </p:txBody>
      </p:sp>
      <p:sp>
        <p:nvSpPr>
          <p:cNvPr id="115" name="Google Shape;115;p1"/>
          <p:cNvSpPr txBox="1"/>
          <p:nvPr>
            <p:ph idx="2" type="body"/>
          </p:nvPr>
        </p:nvSpPr>
        <p:spPr>
          <a:xfrm>
            <a:off x="155343" y="1781274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 Advanced Computing for EOSC</a:t>
            </a:r>
            <a:endParaRPr sz="1600"/>
          </a:p>
        </p:txBody>
      </p:sp>
      <p:sp>
        <p:nvSpPr>
          <p:cNvPr id="116" name="Google Shape;116;p1"/>
          <p:cNvSpPr txBox="1"/>
          <p:nvPr>
            <p:ph idx="2" type="body"/>
          </p:nvPr>
        </p:nvSpPr>
        <p:spPr>
          <a:xfrm>
            <a:off x="155343" y="3272150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Gergely Sipos</a:t>
            </a:r>
            <a:br>
              <a:rPr lang="en-GB" sz="1600"/>
            </a:br>
            <a:r>
              <a:rPr lang="en-GB" sz="1600"/>
              <a:t>Head of Services, Solutions, Support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 Foundation</a:t>
            </a:r>
            <a:endParaRPr sz="1600"/>
          </a:p>
        </p:txBody>
      </p:sp>
      <p:sp>
        <p:nvSpPr>
          <p:cNvPr id="117" name="Google Shape;117;p1"/>
          <p:cNvSpPr txBox="1"/>
          <p:nvPr/>
        </p:nvSpPr>
        <p:spPr>
          <a:xfrm>
            <a:off x="6512100" y="4563350"/>
            <a:ext cx="246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ENVRI Community Meeting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3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200">
                <a:solidFill>
                  <a:schemeClr val="dk1"/>
                </a:solidFill>
              </a:rPr>
              <a:t>Feb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/2022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088c08442_0_61"/>
          <p:cNvSpPr txBox="1"/>
          <p:nvPr>
            <p:ph type="title"/>
          </p:nvPr>
        </p:nvSpPr>
        <p:spPr>
          <a:xfrm>
            <a:off x="2579075" y="169150"/>
            <a:ext cx="6474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Environmental Sciences and Climate Research T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hematic services</a:t>
            </a:r>
            <a:r>
              <a:rPr lang="en-GB"/>
              <a:t> </a:t>
            </a:r>
            <a:r>
              <a:rPr lang="en-GB"/>
              <a:t>in the consortium</a:t>
            </a:r>
            <a:endParaRPr/>
          </a:p>
        </p:txBody>
      </p:sp>
      <p:graphicFrame>
        <p:nvGraphicFramePr>
          <p:cNvPr id="339" name="Google Shape;339;g11088c08442_0_61"/>
          <p:cNvGraphicFramePr/>
          <p:nvPr/>
        </p:nvGraphicFramePr>
        <p:xfrm>
          <a:off x="168513" y="97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{43C56BE1-8A18-4882-A110-826904F9DC10}</a:tableStyleId>
              </a:tblPr>
              <a:tblGrid>
                <a:gridCol w="2544175"/>
                <a:gridCol w="3313775"/>
                <a:gridCol w="3027200"/>
              </a:tblGrid>
              <a:tr h="42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EGI-ACE WP5 platform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472C4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Relevant services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472C4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Usage in 2021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472C4">
                        <a:alpha val="45098"/>
                      </a:srgbClr>
                    </a:solidFill>
                  </a:tcPr>
                </a:tc>
              </a:tr>
              <a:tr h="55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/>
                        <a:t>SeaDataNet WebOcean Data Analysis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cap="none" strike="noStrike"/>
                        <a:t>High Throughput Compute,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Cloud Compute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cap="none" strike="noStrike"/>
                        <a:t>Workload Manager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/>
                        <a:t>To start operation in 2022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52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/>
                        <a:t>EMSO ERIC data services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Cloud Compute, Online Storage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,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Check-in (AAI)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/>
                        <a:t>1,400</a:t>
                      </a:r>
                      <a:r>
                        <a:rPr lang="en-GB" sz="1100" u="none" cap="none" strike="noStrike"/>
                        <a:t> new users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/>
                        <a:t>2,110,627</a:t>
                      </a:r>
                      <a:r>
                        <a:rPr lang="en-GB" sz="1100" u="none" cap="none" strike="noStrike"/>
                        <a:t> (Cloud) CPUh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38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GBIF Cloud data space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/>
                        <a:t>Data transfer, Check-in (AAI)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700 users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5 TB data stored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Disaster mitigation and agriculture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Cloud Compute, Online Storage, Jupyter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 start operation in 2022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OPENCoastS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High Throughput Compute, Cloud Compute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Workload Manager, Check-in (AAI)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50 new users</a:t>
                      </a:r>
                      <a:br>
                        <a:rPr lang="en-GB" sz="1100"/>
                      </a:br>
                      <a:r>
                        <a:rPr lang="en-GB" sz="1100"/>
                        <a:t>1,366,033 Cloud CPUh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ENES Data Space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Cloud Compute, Online Storage, Jupyter, DataHub, EC3, HPC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 new users</a:t>
                      </a:r>
                      <a:br>
                        <a:rPr lang="en-GB" sz="1100"/>
                      </a:br>
                      <a:r>
                        <a:rPr lang="en-GB" sz="1100"/>
                        <a:t>33,600 Cloud CPUh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f7446b88d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"/>
            <a:ext cx="9143999" cy="51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f7446b88dd_0_0"/>
          <p:cNvSpPr txBox="1"/>
          <p:nvPr/>
        </p:nvSpPr>
        <p:spPr>
          <a:xfrm>
            <a:off x="0" y="616475"/>
            <a:ext cx="4697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1" i="0" lang="en-GB" sz="850" u="none" cap="none" strike="noStrike">
                <a:solidFill>
                  <a:srgbClr val="202020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SLIDE FROM: </a:t>
            </a:r>
            <a:br>
              <a:rPr b="1" i="0" lang="en-GB" sz="850" u="none" cap="none" strike="noStrike">
                <a:solidFill>
                  <a:srgbClr val="202020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850" u="none" cap="none" strike="noStrike">
                <a:solidFill>
                  <a:srgbClr val="202020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Climate modelling: data and computing challenges (Sylvie Joussaume, CNRS)</a:t>
            </a:r>
            <a:endParaRPr b="1" i="0" sz="850" u="none" cap="none" strike="noStrike">
              <a:solidFill>
                <a:srgbClr val="202020"/>
              </a:solidFill>
              <a:highlight>
                <a:schemeClr val="accent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1" i="0" lang="en-GB" sz="850" u="none" cap="none" strike="noStrike">
                <a:solidFill>
                  <a:srgbClr val="202020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Keynote talk at EGI Conference 2021</a:t>
            </a:r>
            <a:endParaRPr b="1" i="0" sz="850" u="none" cap="none" strike="noStrike">
              <a:solidFill>
                <a:srgbClr val="202020"/>
              </a:solidFill>
              <a:highlight>
                <a:schemeClr val="accent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9aa42db38_0_520"/>
          <p:cNvSpPr txBox="1"/>
          <p:nvPr>
            <p:ph type="title"/>
          </p:nvPr>
        </p:nvSpPr>
        <p:spPr>
          <a:xfrm>
            <a:off x="2579075" y="169150"/>
            <a:ext cx="5061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Delivery channels for EOSC</a:t>
            </a:r>
            <a:endParaRPr/>
          </a:p>
        </p:txBody>
      </p:sp>
      <p:sp>
        <p:nvSpPr>
          <p:cNvPr id="353" name="Google Shape;353;gf9aa42db38_0_520"/>
          <p:cNvSpPr txBox="1"/>
          <p:nvPr/>
        </p:nvSpPr>
        <p:spPr>
          <a:xfrm>
            <a:off x="5981800" y="482975"/>
            <a:ext cx="344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projects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Multi-national communities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f9aa42db38_0_520"/>
          <p:cNvSpPr txBox="1"/>
          <p:nvPr/>
        </p:nvSpPr>
        <p:spPr>
          <a:xfrm>
            <a:off x="-73400" y="628350"/>
            <a:ext cx="350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users, small groups (Long tail)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 users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f9aa42db38_0_520"/>
          <p:cNvSpPr txBox="1"/>
          <p:nvPr/>
        </p:nvSpPr>
        <p:spPr>
          <a:xfrm>
            <a:off x="3107500" y="1036863"/>
            <a:ext cx="286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USERS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f9aa42db38_0_520"/>
          <p:cNvSpPr txBox="1"/>
          <p:nvPr/>
        </p:nvSpPr>
        <p:spPr>
          <a:xfrm>
            <a:off x="5641950" y="2412100"/>
            <a:ext cx="311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High capacity demand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configurations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Long term engagement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f9aa42db38_0_520"/>
          <p:cNvSpPr txBox="1"/>
          <p:nvPr/>
        </p:nvSpPr>
        <p:spPr>
          <a:xfrm>
            <a:off x="656069" y="3117806"/>
            <a:ext cx="325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https://marketplace.eosc-portal.eu/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f9aa42db38_0_520"/>
          <p:cNvSpPr txBox="1"/>
          <p:nvPr/>
        </p:nvSpPr>
        <p:spPr>
          <a:xfrm>
            <a:off x="724000" y="21543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f9aa42db38_0_520"/>
          <p:cNvSpPr txBox="1"/>
          <p:nvPr/>
        </p:nvSpPr>
        <p:spPr>
          <a:xfrm>
            <a:off x="419200" y="2392800"/>
            <a:ext cx="350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Ready-to-use resources/services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Self-service configuration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Short term engagement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gf9aa42db38_0_520"/>
          <p:cNvCxnSpPr/>
          <p:nvPr/>
        </p:nvCxnSpPr>
        <p:spPr>
          <a:xfrm>
            <a:off x="4387750" y="1670175"/>
            <a:ext cx="0" cy="2102700"/>
          </a:xfrm>
          <a:prstGeom prst="straightConnector1">
            <a:avLst/>
          </a:prstGeom>
          <a:noFill/>
          <a:ln cap="flat" cmpd="sng" w="2857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gf9aa42db38_0_520"/>
          <p:cNvSpPr txBox="1"/>
          <p:nvPr/>
        </p:nvSpPr>
        <p:spPr>
          <a:xfrm>
            <a:off x="1804400" y="14335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Business-to-User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f9aa42db38_0_520"/>
          <p:cNvSpPr txBox="1"/>
          <p:nvPr/>
        </p:nvSpPr>
        <p:spPr>
          <a:xfrm>
            <a:off x="4422200" y="14335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Business-to-Business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f9aa42db38_0_520"/>
          <p:cNvSpPr/>
          <p:nvPr/>
        </p:nvSpPr>
        <p:spPr>
          <a:xfrm rot="10800000">
            <a:off x="1617075" y="1190823"/>
            <a:ext cx="1419000" cy="10266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f9aa42db38_0_520"/>
          <p:cNvSpPr/>
          <p:nvPr/>
        </p:nvSpPr>
        <p:spPr>
          <a:xfrm flipH="1" rot="10800000">
            <a:off x="6044225" y="1203500"/>
            <a:ext cx="1419000" cy="10266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f9aa42db38_0_520"/>
          <p:cNvSpPr txBox="1"/>
          <p:nvPr/>
        </p:nvSpPr>
        <p:spPr>
          <a:xfrm>
            <a:off x="4464700" y="3165700"/>
            <a:ext cx="472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https://www.egi.eu/projects/egi-ace/call-for-use-cases</a:t>
            </a:r>
            <a:r>
              <a:rPr b="0" i="0" lang="en-GB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f9aa42db38_0_520"/>
          <p:cNvSpPr txBox="1"/>
          <p:nvPr/>
        </p:nvSpPr>
        <p:spPr>
          <a:xfrm>
            <a:off x="5753200" y="21543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EGI-ACE Open Call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f9aa42db38_0_520"/>
          <p:cNvSpPr txBox="1"/>
          <p:nvPr/>
        </p:nvSpPr>
        <p:spPr>
          <a:xfrm>
            <a:off x="4950500" y="3387550"/>
            <a:ext cx="40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Continuously open, Cut-off dates every 2 months</a:t>
            </a:r>
            <a:endParaRPr b="1" i="1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f9aa42db38_0_520"/>
          <p:cNvSpPr/>
          <p:nvPr/>
        </p:nvSpPr>
        <p:spPr>
          <a:xfrm rot="2700820">
            <a:off x="4308627" y="3772734"/>
            <a:ext cx="88904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f9aa42db38_0_520"/>
          <p:cNvSpPr/>
          <p:nvPr/>
        </p:nvSpPr>
        <p:spPr>
          <a:xfrm rot="8100818">
            <a:off x="3515641" y="3771486"/>
            <a:ext cx="89201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f9aa42db38_0_520"/>
          <p:cNvSpPr txBox="1"/>
          <p:nvPr/>
        </p:nvSpPr>
        <p:spPr>
          <a:xfrm>
            <a:off x="2189975" y="4254725"/>
            <a:ext cx="18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EC funds</a:t>
            </a:r>
            <a:b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(VA, projects)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f9aa42db38_0_520"/>
          <p:cNvSpPr txBox="1"/>
          <p:nvPr/>
        </p:nvSpPr>
        <p:spPr>
          <a:xfrm>
            <a:off x="1204925" y="3648150"/>
            <a:ext cx="277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Serving with the use of...</a:t>
            </a:r>
            <a:endParaRPr b="1" i="1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f9aa42db38_0_520"/>
          <p:cNvSpPr txBox="1"/>
          <p:nvPr/>
        </p:nvSpPr>
        <p:spPr>
          <a:xfrm>
            <a:off x="4505900" y="4195800"/>
            <a:ext cx="2698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Local funds </a:t>
            </a:r>
            <a:r>
              <a:rPr b="1" i="0" lang="en-GB" sz="1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(institutional/national investments)</a:t>
            </a:r>
            <a:endParaRPr b="1" i="0" sz="12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f9aa42db38_0_520"/>
          <p:cNvSpPr/>
          <p:nvPr/>
        </p:nvSpPr>
        <p:spPr>
          <a:xfrm>
            <a:off x="595800" y="4330925"/>
            <a:ext cx="1419000" cy="615600"/>
          </a:xfrm>
          <a:prstGeom prst="wedgeRectCallout">
            <a:avLst>
              <a:gd fmla="val 72449" name="adj1"/>
              <a:gd fmla="val -21800" name="adj2"/>
            </a:avLst>
          </a:prstGeom>
          <a:solidFill>
            <a:srgbClr val="8C9FD2">
              <a:alpha val="4313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80million CPUh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250,000 GPUh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PB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fbfd4d1a9_4_43"/>
          <p:cNvSpPr txBox="1"/>
          <p:nvPr>
            <p:ph type="title"/>
          </p:nvPr>
        </p:nvSpPr>
        <p:spPr>
          <a:xfrm>
            <a:off x="2579083" y="169146"/>
            <a:ext cx="6472185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400"/>
              <a:buFont typeface="Calibri"/>
              <a:buNone/>
            </a:pPr>
            <a:r>
              <a:rPr lang="en-GB" sz="2400"/>
              <a:t>Allocating resources for user communities </a:t>
            </a:r>
            <a:endParaRPr/>
          </a:p>
        </p:txBody>
      </p:sp>
      <p:grpSp>
        <p:nvGrpSpPr>
          <p:cNvPr id="380" name="Google Shape;380;g10fbfd4d1a9_4_43"/>
          <p:cNvGrpSpPr/>
          <p:nvPr/>
        </p:nvGrpSpPr>
        <p:grpSpPr>
          <a:xfrm>
            <a:off x="282022" y="2072375"/>
            <a:ext cx="2232248" cy="1586249"/>
            <a:chOff x="-252537" y="3530274"/>
            <a:chExt cx="2232248" cy="1586249"/>
          </a:xfrm>
        </p:grpSpPr>
        <p:sp>
          <p:nvSpPr>
            <p:cNvPr id="381" name="Google Shape;381;g10fbfd4d1a9_4_43"/>
            <p:cNvSpPr txBox="1"/>
            <p:nvPr/>
          </p:nvSpPr>
          <p:spPr>
            <a:xfrm>
              <a:off x="-252537" y="4470192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Project/Community representative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Krakowian\Google Drive\EGI\Images - icons\women-icon.png" id="382" name="Google Shape;382;g10fbfd4d1a9_4_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477" y="3530274"/>
              <a:ext cx="878548" cy="804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g10fbfd4d1a9_4_43"/>
          <p:cNvGrpSpPr/>
          <p:nvPr/>
        </p:nvGrpSpPr>
        <p:grpSpPr>
          <a:xfrm>
            <a:off x="7615642" y="2441706"/>
            <a:ext cx="683200" cy="807387"/>
            <a:chOff x="7514631" y="3952019"/>
            <a:chExt cx="878335" cy="1037993"/>
          </a:xfrm>
        </p:grpSpPr>
        <p:pic>
          <p:nvPicPr>
            <p:cNvPr id="384" name="Google Shape;384;g10fbfd4d1a9_4_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g10fbfd4d1a9_4_43"/>
            <p:cNvSpPr txBox="1"/>
            <p:nvPr/>
          </p:nvSpPr>
          <p:spPr>
            <a:xfrm>
              <a:off x="7514631" y="4436055"/>
              <a:ext cx="878335" cy="553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HTC</a:t>
              </a:r>
              <a:br>
                <a:rPr b="1" i="0" lang="en-GB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g10fbfd4d1a9_4_43"/>
          <p:cNvGrpSpPr/>
          <p:nvPr/>
        </p:nvGrpSpPr>
        <p:grpSpPr>
          <a:xfrm>
            <a:off x="8368068" y="1867375"/>
            <a:ext cx="683200" cy="862934"/>
            <a:chOff x="7803570" y="2852936"/>
            <a:chExt cx="756976" cy="956124"/>
          </a:xfrm>
        </p:grpSpPr>
        <p:pic>
          <p:nvPicPr>
            <p:cNvPr id="387" name="Google Shape;387;g10fbfd4d1a9_4_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g10fbfd4d1a9_4_43"/>
            <p:cNvSpPr txBox="1"/>
            <p:nvPr/>
          </p:nvSpPr>
          <p:spPr>
            <a:xfrm>
              <a:off x="7803570" y="3331640"/>
              <a:ext cx="756976" cy="47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Cloud</a:t>
              </a:r>
              <a:b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g10fbfd4d1a9_4_43"/>
          <p:cNvSpPr/>
          <p:nvPr/>
        </p:nvSpPr>
        <p:spPr>
          <a:xfrm>
            <a:off x="4534104" y="3256923"/>
            <a:ext cx="1504967" cy="1601430"/>
          </a:xfrm>
          <a:prstGeom prst="flowChartMultidocument">
            <a:avLst/>
          </a:prstGeom>
          <a:solidFill>
            <a:srgbClr val="D7E4B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Operation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10fbfd4d1a9_4_43"/>
          <p:cNvSpPr/>
          <p:nvPr/>
        </p:nvSpPr>
        <p:spPr>
          <a:xfrm>
            <a:off x="3078556" y="3262827"/>
            <a:ext cx="1386320" cy="1490173"/>
          </a:xfrm>
          <a:prstGeom prst="flowChartDocument">
            <a:avLst/>
          </a:prstGeom>
          <a:solidFill>
            <a:srgbClr val="D7E4B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Service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0fbfd4d1a9_4_43"/>
          <p:cNvSpPr/>
          <p:nvPr/>
        </p:nvSpPr>
        <p:spPr>
          <a:xfrm>
            <a:off x="1110971" y="4197568"/>
            <a:ext cx="1800200" cy="555432"/>
          </a:xfrm>
          <a:prstGeom prst="wedgeRoundRectCallout">
            <a:avLst>
              <a:gd fmla="val 64842" name="adj1"/>
              <a:gd fmla="val -24189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what’s delivered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g10fbfd4d1a9_4_43"/>
          <p:cNvGrpSpPr/>
          <p:nvPr/>
        </p:nvGrpSpPr>
        <p:grpSpPr>
          <a:xfrm>
            <a:off x="6897960" y="1865646"/>
            <a:ext cx="683200" cy="797366"/>
            <a:chOff x="7531108" y="3952019"/>
            <a:chExt cx="878335" cy="1025110"/>
          </a:xfrm>
        </p:grpSpPr>
        <p:pic>
          <p:nvPicPr>
            <p:cNvPr id="393" name="Google Shape;393;g10fbfd4d1a9_4_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g10fbfd4d1a9_4_43"/>
            <p:cNvSpPr txBox="1"/>
            <p:nvPr/>
          </p:nvSpPr>
          <p:spPr>
            <a:xfrm>
              <a:off x="7531108" y="4423172"/>
              <a:ext cx="878335" cy="553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Storage</a:t>
              </a:r>
              <a:br>
                <a:rPr b="1" i="0" lang="en-GB" sz="11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g10fbfd4d1a9_4_43"/>
          <p:cNvSpPr/>
          <p:nvPr/>
        </p:nvSpPr>
        <p:spPr>
          <a:xfrm>
            <a:off x="1938208" y="2081661"/>
            <a:ext cx="1800200" cy="100811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Instance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0fbfd4d1a9_4_43"/>
          <p:cNvSpPr/>
          <p:nvPr/>
        </p:nvSpPr>
        <p:spPr>
          <a:xfrm>
            <a:off x="5106559" y="2153668"/>
            <a:ext cx="1584176" cy="936104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g10fbfd4d1a9_4_43"/>
          <p:cNvGrpSpPr/>
          <p:nvPr/>
        </p:nvGrpSpPr>
        <p:grpSpPr>
          <a:xfrm>
            <a:off x="7642581" y="1361593"/>
            <a:ext cx="683200" cy="792667"/>
            <a:chOff x="7562649" y="3952019"/>
            <a:chExt cx="878334" cy="1019067"/>
          </a:xfrm>
        </p:grpSpPr>
        <p:pic>
          <p:nvPicPr>
            <p:cNvPr id="398" name="Google Shape;398;g10fbfd4d1a9_4_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g10fbfd4d1a9_4_43"/>
            <p:cNvSpPr txBox="1"/>
            <p:nvPr/>
          </p:nvSpPr>
          <p:spPr>
            <a:xfrm>
              <a:off x="7562649" y="4417130"/>
              <a:ext cx="878334" cy="553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Applic.</a:t>
              </a:r>
              <a:b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g10fbfd4d1a9_4_43"/>
          <p:cNvSpPr/>
          <p:nvPr/>
        </p:nvSpPr>
        <p:spPr>
          <a:xfrm>
            <a:off x="6265840" y="4106643"/>
            <a:ext cx="1892188" cy="555432"/>
          </a:xfrm>
          <a:prstGeom prst="wedgeRoundRectCallout">
            <a:avLst>
              <a:gd fmla="val -70292" name="adj1"/>
              <a:gd fmla="val -22389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agreed targets are met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10fbfd4d1a9_4_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18927" y="3006726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10fbfd4d1a9_4_43"/>
          <p:cNvSpPr/>
          <p:nvPr/>
        </p:nvSpPr>
        <p:spPr>
          <a:xfrm>
            <a:off x="8384798" y="3501492"/>
            <a:ext cx="954360" cy="26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b="0" i="0" sz="11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g10fbfd4d1a9_4_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78768" y="2934720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0fbfd4d1a9_4_43"/>
          <p:cNvSpPr/>
          <p:nvPr/>
        </p:nvSpPr>
        <p:spPr>
          <a:xfrm>
            <a:off x="6900291" y="3455239"/>
            <a:ext cx="954360" cy="26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b="0" i="0" sz="11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10fbfd4d1a9_4_43"/>
          <p:cNvSpPr/>
          <p:nvPr/>
        </p:nvSpPr>
        <p:spPr>
          <a:xfrm>
            <a:off x="331105" y="974773"/>
            <a:ext cx="2123728" cy="773640"/>
          </a:xfrm>
          <a:prstGeom prst="wedgeRoundRectCallout">
            <a:avLst>
              <a:gd fmla="val 45169" name="adj1"/>
              <a:gd fmla="val 129634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Type, number, size, cost, availability,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0fbfd4d1a9_4_43"/>
          <p:cNvSpPr txBox="1"/>
          <p:nvPr/>
        </p:nvSpPr>
        <p:spPr>
          <a:xfrm>
            <a:off x="2873336" y="630088"/>
            <a:ext cx="4861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Negotiate access to 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into consideration user requirements</a:t>
            </a:r>
            <a:b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(type, number, size, cost, availability, ++)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user demand and provider priorities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10fbfd4d1a9_4_43"/>
          <p:cNvSpPr txBox="1"/>
          <p:nvPr/>
        </p:nvSpPr>
        <p:spPr>
          <a:xfrm rot="-1477440">
            <a:off x="317892" y="3797838"/>
            <a:ext cx="935728" cy="646331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Regular satisfaction interviews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0fbfd4d1a9_4_43"/>
          <p:cNvSpPr txBox="1"/>
          <p:nvPr/>
        </p:nvSpPr>
        <p:spPr>
          <a:xfrm rot="2081946">
            <a:off x="7815674" y="3866869"/>
            <a:ext cx="1161206" cy="461665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Regular service delivery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g10fbfd4d1a9_4_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81803" y="1723372"/>
            <a:ext cx="1292613" cy="129261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0fbfd4d1a9_4_43"/>
          <p:cNvSpPr txBox="1"/>
          <p:nvPr/>
        </p:nvSpPr>
        <p:spPr>
          <a:xfrm>
            <a:off x="3828777" y="2818206"/>
            <a:ext cx="1213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Negotiator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9aa42db38_6_0"/>
          <p:cNvSpPr/>
          <p:nvPr/>
        </p:nvSpPr>
        <p:spPr>
          <a:xfrm>
            <a:off x="11498" y="4131444"/>
            <a:ext cx="2178300" cy="716700"/>
          </a:xfrm>
          <a:prstGeom prst="homePlate">
            <a:avLst>
              <a:gd fmla="val 50000" name="adj"/>
            </a:avLst>
          </a:prstGeom>
          <a:solidFill>
            <a:srgbClr val="5B9BD5"/>
          </a:solidFill>
          <a:ln cap="flat" cmpd="sng" w="9525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E6E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f9aa42db38_6_0"/>
          <p:cNvSpPr txBox="1"/>
          <p:nvPr>
            <p:ph type="title"/>
          </p:nvPr>
        </p:nvSpPr>
        <p:spPr>
          <a:xfrm>
            <a:off x="2579074" y="169150"/>
            <a:ext cx="6132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Open Call: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Statistics</a:t>
            </a:r>
            <a:endParaRPr/>
          </a:p>
        </p:txBody>
      </p:sp>
      <p:sp>
        <p:nvSpPr>
          <p:cNvPr id="418" name="Google Shape;418;gf9aa42db38_6_0"/>
          <p:cNvSpPr txBox="1"/>
          <p:nvPr/>
        </p:nvSpPr>
        <p:spPr>
          <a:xfrm>
            <a:off x="87699" y="4116578"/>
            <a:ext cx="1791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000" lIns="64000" spcFirstLastPara="1" rIns="16000" wrap="square" tIns="3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cut-off dates </a:t>
            </a:r>
            <a:b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(since March 2021)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f9aa42db38_6_0"/>
          <p:cNvSpPr/>
          <p:nvPr/>
        </p:nvSpPr>
        <p:spPr>
          <a:xfrm>
            <a:off x="1952913" y="4131469"/>
            <a:ext cx="1791900" cy="716700"/>
          </a:xfrm>
          <a:prstGeom prst="chevron">
            <a:avLst>
              <a:gd fmla="val 50000" name="adj"/>
            </a:avLst>
          </a:prstGeom>
          <a:solidFill>
            <a:srgbClr val="5B9BD5"/>
          </a:solidFill>
          <a:ln cap="flat" cmpd="sng" w="9525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f9aa42db38_6_0"/>
          <p:cNvSpPr txBox="1"/>
          <p:nvPr/>
        </p:nvSpPr>
        <p:spPr>
          <a:xfrm>
            <a:off x="2068900" y="4116569"/>
            <a:ext cx="1489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000" lIns="64000" spcFirstLastPara="1" rIns="16000" wrap="square" tIns="3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br>
              <a:rPr b="1" i="0" lang="en-GB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f9aa42db38_6_0"/>
          <p:cNvSpPr/>
          <p:nvPr/>
        </p:nvSpPr>
        <p:spPr>
          <a:xfrm>
            <a:off x="3551241" y="4131469"/>
            <a:ext cx="2060700" cy="716700"/>
          </a:xfrm>
          <a:prstGeom prst="chevron">
            <a:avLst>
              <a:gd fmla="val 50000" name="adj"/>
            </a:avLst>
          </a:prstGeom>
          <a:solidFill>
            <a:srgbClr val="5B9BD5"/>
          </a:solidFill>
          <a:ln cap="flat" cmpd="sng" w="9525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f9aa42db38_6_0"/>
          <p:cNvSpPr/>
          <p:nvPr/>
        </p:nvSpPr>
        <p:spPr>
          <a:xfrm>
            <a:off x="5380041" y="4131469"/>
            <a:ext cx="2060700" cy="716700"/>
          </a:xfrm>
          <a:prstGeom prst="chevron">
            <a:avLst>
              <a:gd fmla="val 50000" name="adj"/>
            </a:avLst>
          </a:prstGeom>
          <a:solidFill>
            <a:srgbClr val="5B9BD5"/>
          </a:solidFill>
          <a:ln cap="flat" cmpd="sng" w="9525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f9aa42db38_6_0"/>
          <p:cNvSpPr txBox="1"/>
          <p:nvPr/>
        </p:nvSpPr>
        <p:spPr>
          <a:xfrm>
            <a:off x="3669100" y="4099841"/>
            <a:ext cx="18528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000" lIns="64000" spcFirstLastPara="1" rIns="16000" wrap="square" tIns="3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b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Supported with</a:t>
            </a:r>
            <a:b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Access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f9aa42db38_6_0"/>
          <p:cNvSpPr/>
          <p:nvPr/>
        </p:nvSpPr>
        <p:spPr>
          <a:xfrm>
            <a:off x="7206088" y="4131469"/>
            <a:ext cx="1951200" cy="716700"/>
          </a:xfrm>
          <a:prstGeom prst="chevron">
            <a:avLst>
              <a:gd fmla="val 50000" name="adj"/>
            </a:avLst>
          </a:prstGeom>
          <a:solidFill>
            <a:srgbClr val="5B9BD5"/>
          </a:solidFill>
          <a:ln cap="flat" cmpd="sng" w="9525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f9aa42db38_6_0"/>
          <p:cNvSpPr txBox="1"/>
          <p:nvPr/>
        </p:nvSpPr>
        <p:spPr>
          <a:xfrm>
            <a:off x="5527631" y="4086847"/>
            <a:ext cx="18528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000" lIns="64000" spcFirstLastPara="1" rIns="16000" wrap="square" tIns="3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supported by NGIs (national funds)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f9aa42db38_6_0"/>
          <p:cNvSpPr txBox="1"/>
          <p:nvPr/>
        </p:nvSpPr>
        <p:spPr>
          <a:xfrm>
            <a:off x="7250500" y="4116578"/>
            <a:ext cx="18528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000" lIns="64000" spcFirstLastPara="1" rIns="16000" wrap="square" tIns="3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b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discussion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f9aa42db38_6_0"/>
          <p:cNvSpPr txBox="1"/>
          <p:nvPr/>
        </p:nvSpPr>
        <p:spPr>
          <a:xfrm>
            <a:off x="17700" y="4828900"/>
            <a:ext cx="555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date: 15/Feb/2022: </a:t>
            </a:r>
            <a:r>
              <a:rPr b="1" i="0" lang="en-GB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https://www.egi.eu/projects/egi-ace/call-for-use-cases/</a:t>
            </a: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f9aa42db38_6_0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725" y="714100"/>
            <a:ext cx="6721827" cy="327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088c08442_0_10"/>
          <p:cNvSpPr txBox="1"/>
          <p:nvPr>
            <p:ph type="title"/>
          </p:nvPr>
        </p:nvSpPr>
        <p:spPr>
          <a:xfrm>
            <a:off x="2459475" y="169150"/>
            <a:ext cx="6684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Submitted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use cases </a:t>
            </a:r>
            <a:r>
              <a:rPr lang="en-GB"/>
              <a:t>from </a:t>
            </a:r>
            <a:r>
              <a:rPr lang="en-GB"/>
              <a:t>Environmental Sciences and Climate Research</a:t>
            </a:r>
            <a:endParaRPr/>
          </a:p>
        </p:txBody>
      </p:sp>
      <p:graphicFrame>
        <p:nvGraphicFramePr>
          <p:cNvPr id="434" name="Google Shape;434;g11088c08442_0_10"/>
          <p:cNvGraphicFramePr/>
          <p:nvPr/>
        </p:nvGraphicFramePr>
        <p:xfrm>
          <a:off x="572679" y="10762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{43C56BE1-8A18-4882-A110-826904F9DC10}</a:tableStyleId>
              </a:tblPr>
              <a:tblGrid>
                <a:gridCol w="2900250"/>
                <a:gridCol w="2485775"/>
                <a:gridCol w="2693025"/>
              </a:tblGrid>
              <a:tr h="53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Use case</a:t>
                      </a:r>
                      <a:endParaRPr b="1" sz="11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Submitter</a:t>
                      </a:r>
                      <a:endParaRPr b="1" sz="11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Relevant services</a:t>
                      </a:r>
                      <a:endParaRPr b="1" sz="11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>
                        <a:alpha val="45098"/>
                      </a:srgbClr>
                    </a:solidFill>
                  </a:tcPr>
                </a:tc>
              </a:tr>
              <a:tr h="6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/>
                        <a:t>Processing and Visualization of underwater noise data in the North-East Atlantic </a:t>
                      </a:r>
                      <a:br>
                        <a:rPr lang="en-GB" sz="1000"/>
                      </a:br>
                      <a:r>
                        <a:rPr lang="en-GB" sz="1000"/>
                        <a:t>(the PLOCAN project)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/>
                        <a:t>Plataforma Oceánica de Canarias – Canary Islands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 u="none" cap="none" strike="noStrike"/>
                        <a:t>Check-in (AAI), Cloud </a:t>
                      </a:r>
                      <a:r>
                        <a:rPr lang="en-GB" sz="1000"/>
                        <a:t>C</a:t>
                      </a:r>
                      <a:r>
                        <a:rPr lang="en-GB" sz="1000" u="none" cap="none" strike="noStrike"/>
                        <a:t>ompute</a:t>
                      </a:r>
                      <a:br>
                        <a:rPr lang="en-GB" sz="1000" u="none" cap="none" strike="noStrike"/>
                      </a:br>
                      <a:r>
                        <a:rPr lang="en-GB" sz="1000" u="none" cap="none" strike="noStrike"/>
                        <a:t>Jupyter Notebooks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/>
                        <a:t>Cloud-based data services to integrate and share qualified marine data generated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/>
                        <a:t>by the MINKE open infrastructures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Institute of Marine Sciences (ICM-CSIC)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Check-in (AAI), Cloud Compute</a:t>
                      </a:r>
                      <a:br>
                        <a:rPr lang="en-GB" sz="1000">
                          <a:solidFill>
                            <a:schemeClr val="dk1"/>
                          </a:solidFill>
                        </a:rPr>
                      </a:b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IM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/>
                        <a:t>Surface‌ ‌energy‌ ‌balance‌</a:t>
                      </a:r>
                      <a:r>
                        <a:rPr lang="en-GB" sz="1000"/>
                        <a:t> ‌Automated‌ ‌Processing‌ ‌Service‌ ‌(SAPS)‌ ‌for water management, forest masses and crops evolution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Universidade‌ ‌Federal‌ ‌de‌ ‌Campina‌ ‌Grande‌ ‌(UFCG)‌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 u="none" cap="none" strike="noStrike"/>
                        <a:t>Cloud Compute &amp; Storage</a:t>
                      </a:r>
                      <a:br>
                        <a:rPr lang="en-GB" sz="1000" u="none" cap="none" strike="noStrike"/>
                      </a:br>
                      <a:r>
                        <a:rPr lang="en-GB" sz="1000" u="none" cap="none" strike="noStrike"/>
                        <a:t>Check-in (AAI)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Towards an e-infrastructure for plant phenotyping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INRAE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Check-in (AAI), Cloud Compute</a:t>
                      </a:r>
                      <a:br>
                        <a:rPr lang="en-GB" sz="1000">
                          <a:solidFill>
                            <a:schemeClr val="dk1"/>
                          </a:solidFill>
                        </a:rPr>
                      </a:b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Jupyter Notebooks, DEEPaaS, DataHub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Pangeo earth system sciences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IFREMER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Cloud Compute, Online Storage</a:t>
                      </a:r>
                      <a:br>
                        <a:rPr lang="en-GB" sz="1000"/>
                      </a:br>
                      <a:r>
                        <a:rPr lang="en-GB" sz="1000"/>
                        <a:t>Jupyter Notebooks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f9aa42db38_0_589"/>
          <p:cNvSpPr txBox="1"/>
          <p:nvPr>
            <p:ph type="title"/>
          </p:nvPr>
        </p:nvSpPr>
        <p:spPr>
          <a:xfrm>
            <a:off x="2579075" y="169150"/>
            <a:ext cx="6538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How EGI-ACE supports communities: 4 pillars</a:t>
            </a:r>
            <a:endParaRPr/>
          </a:p>
        </p:txBody>
      </p:sp>
      <p:grpSp>
        <p:nvGrpSpPr>
          <p:cNvPr id="441" name="Google Shape;441;gf9aa42db38_0_589"/>
          <p:cNvGrpSpPr/>
          <p:nvPr/>
        </p:nvGrpSpPr>
        <p:grpSpPr>
          <a:xfrm>
            <a:off x="2073519" y="1458159"/>
            <a:ext cx="1944600" cy="1569600"/>
            <a:chOff x="3216519" y="1002150"/>
            <a:chExt cx="1944600" cy="1569600"/>
          </a:xfrm>
        </p:grpSpPr>
        <p:sp>
          <p:nvSpPr>
            <p:cNvPr id="442" name="Google Shape;442;gf9aa42db38_0_589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f9aa42db38_0_589"/>
            <p:cNvSpPr txBox="1"/>
            <p:nvPr/>
          </p:nvSpPr>
          <p:spPr>
            <a:xfrm>
              <a:off x="3461163" y="124466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Training Programme</a:t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4" name="Google Shape;444;gf9aa42db38_0_589"/>
          <p:cNvGrpSpPr/>
          <p:nvPr/>
        </p:nvGrpSpPr>
        <p:grpSpPr>
          <a:xfrm>
            <a:off x="133688" y="1458159"/>
            <a:ext cx="1944600" cy="1569600"/>
            <a:chOff x="1271925" y="1002150"/>
            <a:chExt cx="1944600" cy="1569600"/>
          </a:xfrm>
        </p:grpSpPr>
        <p:sp>
          <p:nvSpPr>
            <p:cNvPr id="445" name="Google Shape;445;gf9aa42db38_0_589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f9aa42db38_0_589"/>
            <p:cNvSpPr txBox="1"/>
            <p:nvPr/>
          </p:nvSpPr>
          <p:spPr>
            <a:xfrm>
              <a:off x="1496687" y="1244675"/>
              <a:ext cx="14517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case shepherds </a:t>
              </a:r>
              <a:r>
                <a:rPr b="1" i="0" lang="en-GB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(lead experts)</a:t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7" name="Google Shape;447;gf9aa42db38_0_589"/>
          <p:cNvGrpSpPr/>
          <p:nvPr/>
        </p:nvGrpSpPr>
        <p:grpSpPr>
          <a:xfrm>
            <a:off x="2073519" y="3024188"/>
            <a:ext cx="1944600" cy="1569600"/>
            <a:chOff x="3216519" y="2571750"/>
            <a:chExt cx="1944600" cy="1569600"/>
          </a:xfrm>
        </p:grpSpPr>
        <p:sp>
          <p:nvSpPr>
            <p:cNvPr id="448" name="Google Shape;448;gf9aa42db38_0_589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f9aa42db38_0_589"/>
            <p:cNvSpPr txBox="1"/>
            <p:nvPr/>
          </p:nvSpPr>
          <p:spPr>
            <a:xfrm>
              <a:off x="3461163" y="281426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Provider specific support</a:t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0" name="Google Shape;450;gf9aa42db38_0_589"/>
          <p:cNvGrpSpPr/>
          <p:nvPr/>
        </p:nvGrpSpPr>
        <p:grpSpPr>
          <a:xfrm>
            <a:off x="133688" y="3024188"/>
            <a:ext cx="1944600" cy="1569600"/>
            <a:chOff x="1271925" y="2571750"/>
            <a:chExt cx="1944600" cy="1569600"/>
          </a:xfrm>
        </p:grpSpPr>
        <p:sp>
          <p:nvSpPr>
            <p:cNvPr id="451" name="Google Shape;451;gf9aa42db38_0_589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f9aa42db38_0_589"/>
            <p:cNvSpPr txBox="1"/>
            <p:nvPr/>
          </p:nvSpPr>
          <p:spPr>
            <a:xfrm>
              <a:off x="1496688" y="2814263"/>
              <a:ext cx="15519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Users docs </a:t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3" name="Google Shape;453;gf9aa42db38_0_589"/>
          <p:cNvGrpSpPr/>
          <p:nvPr/>
        </p:nvGrpSpPr>
        <p:grpSpPr>
          <a:xfrm>
            <a:off x="1910468" y="2862896"/>
            <a:ext cx="334125" cy="334078"/>
            <a:chOff x="3157188" y="909150"/>
            <a:chExt cx="470400" cy="470400"/>
          </a:xfrm>
        </p:grpSpPr>
        <p:sp>
          <p:nvSpPr>
            <p:cNvPr id="454" name="Google Shape;454;gf9aa42db38_0_58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f9aa42db38_0_58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graphical user interface&#10;&#10;Description automatically generated" id="456" name="Google Shape;456;gf9aa42db38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0600" y="2315650"/>
            <a:ext cx="4054700" cy="15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f9aa42db38_0_589"/>
          <p:cNvSpPr/>
          <p:nvPr/>
        </p:nvSpPr>
        <p:spPr>
          <a:xfrm>
            <a:off x="4140621" y="2579338"/>
            <a:ext cx="1055700" cy="79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f9aa42db38_0_589"/>
          <p:cNvSpPr/>
          <p:nvPr/>
        </p:nvSpPr>
        <p:spPr>
          <a:xfrm>
            <a:off x="8739200" y="2188875"/>
            <a:ext cx="585900" cy="18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f9aa42db38_0_589"/>
          <p:cNvSpPr/>
          <p:nvPr/>
        </p:nvSpPr>
        <p:spPr>
          <a:xfrm>
            <a:off x="286100" y="678250"/>
            <a:ext cx="4054800" cy="549300"/>
          </a:xfrm>
          <a:prstGeom prst="wedgeRectCallout">
            <a:avLst>
              <a:gd fmla="val -35455" name="adj1"/>
              <a:gd fmla="val 10549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Assignments in the Customer DB: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https://confluence.egi.eu/display/EGIACE/Customers+DB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f9aa42db38_0_589"/>
          <p:cNvSpPr/>
          <p:nvPr/>
        </p:nvSpPr>
        <p:spPr>
          <a:xfrm>
            <a:off x="431375" y="4507025"/>
            <a:ext cx="1642200" cy="549300"/>
          </a:xfrm>
          <a:prstGeom prst="wedgeRectCallout">
            <a:avLst>
              <a:gd fmla="val -30978" name="adj1"/>
              <a:gd fmla="val -10005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https://docs.egi.eu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f9aa42db38_0_589"/>
          <p:cNvSpPr/>
          <p:nvPr/>
        </p:nvSpPr>
        <p:spPr>
          <a:xfrm>
            <a:off x="4446025" y="1458150"/>
            <a:ext cx="2519400" cy="626100"/>
          </a:xfrm>
          <a:prstGeom prst="wedgeRectCallout">
            <a:avLst>
              <a:gd fmla="val -74474" name="adj1"/>
              <a:gd fmla="val 2125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14 webinars,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436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attendees,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804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Youtube views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2 more in the 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f7473ceacf_0_59"/>
          <p:cNvSpPr txBox="1"/>
          <p:nvPr>
            <p:ph type="title"/>
          </p:nvPr>
        </p:nvSpPr>
        <p:spPr>
          <a:xfrm>
            <a:off x="2602199" y="122900"/>
            <a:ext cx="6328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Distribution of national and EC funds </a:t>
            </a:r>
            <a:br>
              <a:rPr lang="en-GB"/>
            </a:br>
            <a:r>
              <a:rPr lang="en-GB"/>
              <a:t>for service delivery for </a:t>
            </a:r>
            <a:r>
              <a:rPr lang="en-GB" u="sng"/>
              <a:t>56 use cases</a:t>
            </a:r>
            <a:endParaRPr u="sng"/>
          </a:p>
        </p:txBody>
      </p:sp>
      <p:pic>
        <p:nvPicPr>
          <p:cNvPr id="467" name="Google Shape;467;gf7473ceacf_0_59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951" y="1215950"/>
            <a:ext cx="5730100" cy="3530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f7473ceacf_0_59"/>
          <p:cNvSpPr txBox="1"/>
          <p:nvPr/>
        </p:nvSpPr>
        <p:spPr>
          <a:xfrm>
            <a:off x="6350500" y="1922275"/>
            <a:ext cx="2371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7714"/>
                </a:solidFill>
                <a:latin typeface="Arial"/>
                <a:ea typeface="Arial"/>
                <a:cs typeface="Arial"/>
                <a:sym typeface="Arial"/>
              </a:rPr>
              <a:t>VA: 47 Million CPU hours</a:t>
            </a:r>
            <a:endParaRPr b="1" i="0" sz="1900" u="none" cap="none" strike="noStrike">
              <a:solidFill>
                <a:srgbClr val="FF77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f7473ceacf_0_59"/>
          <p:cNvSpPr txBox="1"/>
          <p:nvPr/>
        </p:nvSpPr>
        <p:spPr>
          <a:xfrm>
            <a:off x="3811950" y="2644875"/>
            <a:ext cx="1590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105 mill.</a:t>
            </a:r>
            <a:b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CPUh in total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f7473ceacf_0_59"/>
          <p:cNvSpPr txBox="1"/>
          <p:nvPr/>
        </p:nvSpPr>
        <p:spPr>
          <a:xfrm>
            <a:off x="1877200" y="1648300"/>
            <a:ext cx="1281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100" u="none" cap="none" strike="noStrike">
                <a:solidFill>
                  <a:srgbClr val="434343"/>
                </a:solidFill>
              </a:rPr>
              <a:t>EC funds in</a:t>
            </a:r>
            <a:br>
              <a:rPr b="1" lang="en-GB" sz="1100">
                <a:solidFill>
                  <a:srgbClr val="434343"/>
                </a:solidFill>
              </a:rPr>
            </a:br>
            <a:r>
              <a:rPr b="1" i="0" lang="en-GB" sz="1100" u="none" cap="none" strike="noStrike">
                <a:solidFill>
                  <a:srgbClr val="434343"/>
                </a:solidFill>
              </a:rPr>
              <a:t>external projects</a:t>
            </a:r>
            <a:endParaRPr b="1" i="0" sz="1100" u="none" cap="none" strike="noStrike">
              <a:solidFill>
                <a:srgbClr val="434343"/>
              </a:solidFill>
            </a:endParaRPr>
          </a:p>
        </p:txBody>
      </p:sp>
      <p:sp>
        <p:nvSpPr>
          <p:cNvPr id="471" name="Google Shape;471;gf7473ceacf_0_59"/>
          <p:cNvSpPr/>
          <p:nvPr/>
        </p:nvSpPr>
        <p:spPr>
          <a:xfrm>
            <a:off x="1641700" y="1052675"/>
            <a:ext cx="4708800" cy="56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7446b88dd_1_2"/>
          <p:cNvSpPr txBox="1"/>
          <p:nvPr>
            <p:ph type="title"/>
          </p:nvPr>
        </p:nvSpPr>
        <p:spPr>
          <a:xfrm>
            <a:off x="2579075" y="169150"/>
            <a:ext cx="5656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Cloud capacity consumption trends</a:t>
            </a:r>
            <a:endParaRPr/>
          </a:p>
        </p:txBody>
      </p:sp>
      <p:pic>
        <p:nvPicPr>
          <p:cNvPr id="477" name="Google Shape;477;gf7446b88dd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02" y="1240633"/>
            <a:ext cx="8467844" cy="310938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f7446b88dd_1_2"/>
          <p:cNvSpPr txBox="1"/>
          <p:nvPr/>
        </p:nvSpPr>
        <p:spPr>
          <a:xfrm>
            <a:off x="7164100" y="2204550"/>
            <a:ext cx="188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+60% 2021-2022 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43 Million CPU hours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9" name="Google Shape;479;gf7446b88dd_1_2"/>
          <p:cNvCxnSpPr/>
          <p:nvPr/>
        </p:nvCxnSpPr>
        <p:spPr>
          <a:xfrm rot="10800000">
            <a:off x="5075425" y="1240125"/>
            <a:ext cx="23100" cy="272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80" name="Google Shape;480;gf7446b88dd_1_2"/>
          <p:cNvSpPr txBox="1"/>
          <p:nvPr/>
        </p:nvSpPr>
        <p:spPr>
          <a:xfrm>
            <a:off x="5017900" y="1118600"/>
            <a:ext cx="16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 of EOSC-hub </a:t>
            </a:r>
            <a:endParaRPr b="0" i="1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gf7446b88dd_1_2"/>
          <p:cNvCxnSpPr/>
          <p:nvPr/>
        </p:nvCxnSpPr>
        <p:spPr>
          <a:xfrm rot="10800000">
            <a:off x="7590025" y="1240125"/>
            <a:ext cx="23100" cy="272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82" name="Google Shape;482;gf7446b88dd_1_2"/>
          <p:cNvSpPr txBox="1"/>
          <p:nvPr/>
        </p:nvSpPr>
        <p:spPr>
          <a:xfrm>
            <a:off x="7545700" y="947650"/>
            <a:ext cx="16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 of EGI-ACE</a:t>
            </a:r>
            <a:endParaRPr b="0" i="1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088c08442_0_42"/>
          <p:cNvSpPr txBox="1"/>
          <p:nvPr>
            <p:ph type="title"/>
          </p:nvPr>
        </p:nvSpPr>
        <p:spPr>
          <a:xfrm>
            <a:off x="2579074" y="169150"/>
            <a:ext cx="616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Sustainability beyond EGI-ACE</a:t>
            </a:r>
            <a:endParaRPr/>
          </a:p>
        </p:txBody>
      </p:sp>
      <p:sp>
        <p:nvSpPr>
          <p:cNvPr id="488" name="Google Shape;488;g11088c08442_0_42"/>
          <p:cNvSpPr/>
          <p:nvPr/>
        </p:nvSpPr>
        <p:spPr>
          <a:xfrm>
            <a:off x="404885" y="1419950"/>
            <a:ext cx="3852300" cy="3918000"/>
          </a:xfrm>
          <a:prstGeom prst="blockArc">
            <a:avLst>
              <a:gd fmla="val 10815984" name="adj1"/>
              <a:gd fmla="val 61275" name="adj2"/>
              <a:gd fmla="val 30811" name="adj3"/>
            </a:avLst>
          </a:prstGeom>
          <a:solidFill>
            <a:srgbClr val="FF99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EOSC-Exchange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11088c08442_0_42"/>
          <p:cNvSpPr/>
          <p:nvPr/>
        </p:nvSpPr>
        <p:spPr>
          <a:xfrm>
            <a:off x="1083750" y="2062700"/>
            <a:ext cx="2453400" cy="2414700"/>
          </a:xfrm>
          <a:prstGeom prst="blockArc">
            <a:avLst>
              <a:gd fmla="val 11936436" name="adj1"/>
              <a:gd fmla="val 20800697" name="adj2"/>
              <a:gd fmla="val 17677" name="adj3"/>
            </a:avLst>
          </a:prstGeom>
          <a:solidFill>
            <a:srgbClr val="FFF2CC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Platform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11088c08442_0_42"/>
          <p:cNvSpPr/>
          <p:nvPr/>
        </p:nvSpPr>
        <p:spPr>
          <a:xfrm>
            <a:off x="1484528" y="2468494"/>
            <a:ext cx="1637700" cy="1651800"/>
          </a:xfrm>
          <a:prstGeom prst="donut">
            <a:avLst>
              <a:gd fmla="val 29349" name="adj"/>
            </a:avLst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11088c08442_0_42"/>
          <p:cNvSpPr txBox="1"/>
          <p:nvPr/>
        </p:nvSpPr>
        <p:spPr>
          <a:xfrm>
            <a:off x="1878250" y="2527100"/>
            <a:ext cx="918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11088c08442_0_42"/>
          <p:cNvSpPr txBox="1"/>
          <p:nvPr/>
        </p:nvSpPr>
        <p:spPr>
          <a:xfrm>
            <a:off x="1941971" y="3104169"/>
            <a:ext cx="72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EOSC-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11088c08442_0_42"/>
          <p:cNvSpPr/>
          <p:nvPr/>
        </p:nvSpPr>
        <p:spPr>
          <a:xfrm rot="-2221823">
            <a:off x="1577621" y="2088541"/>
            <a:ext cx="192781" cy="80946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11088c08442_0_42"/>
          <p:cNvSpPr/>
          <p:nvPr/>
        </p:nvSpPr>
        <p:spPr>
          <a:xfrm rot="-3231672">
            <a:off x="1344705" y="2379456"/>
            <a:ext cx="192796" cy="75786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11088c08442_0_42"/>
          <p:cNvSpPr txBox="1"/>
          <p:nvPr/>
        </p:nvSpPr>
        <p:spPr>
          <a:xfrm rot="-3048564">
            <a:off x="383993" y="2011406"/>
            <a:ext cx="1456555" cy="5232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5FAB"/>
                </a:solidFill>
              </a:rPr>
              <a:t>D</a:t>
            </a:r>
            <a:r>
              <a:rPr b="1" i="0" lang="en-GB" sz="1100" u="none" cap="none" strike="noStrike">
                <a:solidFill>
                  <a:srgbClr val="005FAB"/>
                </a:solidFill>
                <a:latin typeface="Arial"/>
                <a:ea typeface="Arial"/>
                <a:cs typeface="Arial"/>
                <a:sym typeface="Arial"/>
              </a:rPr>
              <a:t>ata space</a:t>
            </a:r>
            <a:r>
              <a:rPr b="1" lang="en-GB" sz="1100">
                <a:solidFill>
                  <a:srgbClr val="005FAB"/>
                </a:solidFill>
              </a:rPr>
              <a:t> services</a:t>
            </a:r>
            <a:endParaRPr b="0" i="0" sz="1400" u="none" cap="none" strike="noStrike">
              <a:solidFill>
                <a:srgbClr val="005F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11088c08442_0_42"/>
          <p:cNvSpPr txBox="1"/>
          <p:nvPr>
            <p:ph idx="3" type="body"/>
          </p:nvPr>
        </p:nvSpPr>
        <p:spPr>
          <a:xfrm>
            <a:off x="4257174" y="835825"/>
            <a:ext cx="46338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EOSC Compute Platform → a distinguished element within Exchange because other services depend on it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Continued funding after EGI-ACE?</a:t>
            </a:r>
            <a:endParaRPr/>
          </a:p>
          <a:p>
            <a:pPr indent="-330199" lvl="2" marL="99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For international delivery (~VA)</a:t>
            </a:r>
            <a:endParaRPr/>
          </a:p>
          <a:p>
            <a:pPr indent="-290830" lvl="3" marL="143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80"/>
              <a:buChar char="⮚"/>
            </a:pPr>
            <a:r>
              <a:rPr lang="en-GB"/>
              <a:t>Compute Platform (IaaS, PaaS)</a:t>
            </a:r>
            <a:endParaRPr/>
          </a:p>
          <a:p>
            <a:pPr indent="-290830" lvl="3" marL="143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80"/>
              <a:buChar char="⮚"/>
            </a:pPr>
            <a:r>
              <a:rPr lang="en-GB"/>
              <a:t>Thematic services w. broad interest, </a:t>
            </a:r>
            <a:br>
              <a:rPr lang="en-GB"/>
            </a:br>
            <a:r>
              <a:rPr lang="en-GB"/>
              <a:t>e.g. ENES, </a:t>
            </a:r>
            <a:r>
              <a:rPr lang="en-GB"/>
              <a:t>SAPS</a:t>
            </a:r>
            <a:r>
              <a:rPr lang="en-GB"/>
              <a:t> → </a:t>
            </a:r>
            <a:r>
              <a:rPr lang="en-GB">
                <a:solidFill>
                  <a:srgbClr val="E46C0A"/>
                </a:solidFill>
              </a:rPr>
              <a:t>What else?</a:t>
            </a:r>
            <a:endParaRPr>
              <a:solidFill>
                <a:srgbClr val="E46C0A"/>
              </a:solidFill>
            </a:endParaRPr>
          </a:p>
          <a:p>
            <a:pPr indent="-330199" lvl="2" marL="99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Coordinated resource allocation</a:t>
            </a:r>
            <a:endParaRPr/>
          </a:p>
          <a:p>
            <a:pPr indent="-330199" lvl="2" marL="99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Provider integration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EC procurement from 2023</a:t>
            </a:r>
            <a:endParaRPr/>
          </a:p>
          <a:p>
            <a:pPr indent="-330199" lvl="2" marL="99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Input fed by EGI-ACE through EOSC Future (D2.9) in Dec 2021</a:t>
            </a:r>
            <a:endParaRPr/>
          </a:p>
        </p:txBody>
      </p:sp>
      <p:sp>
        <p:nvSpPr>
          <p:cNvPr id="497" name="Google Shape;497;g11088c08442_0_42"/>
          <p:cNvSpPr/>
          <p:nvPr/>
        </p:nvSpPr>
        <p:spPr>
          <a:xfrm rot="2703782">
            <a:off x="2787263" y="2309172"/>
            <a:ext cx="192828" cy="67330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11088c08442_0_42"/>
          <p:cNvSpPr/>
          <p:nvPr/>
        </p:nvSpPr>
        <p:spPr>
          <a:xfrm rot="3521073">
            <a:off x="3015757" y="2613945"/>
            <a:ext cx="192785" cy="67349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11088c08442_0_42"/>
          <p:cNvSpPr txBox="1"/>
          <p:nvPr/>
        </p:nvSpPr>
        <p:spPr>
          <a:xfrm rot="3055289">
            <a:off x="2951484" y="2009476"/>
            <a:ext cx="1141208" cy="6924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b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processing use cases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11088c08442_0_42"/>
          <p:cNvSpPr txBox="1"/>
          <p:nvPr/>
        </p:nvSpPr>
        <p:spPr>
          <a:xfrm>
            <a:off x="2969725" y="4408050"/>
            <a:ext cx="616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information: </a:t>
            </a:r>
            <a:b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EGI-ACE D2.2 Strategic Plan - </a:t>
            </a:r>
            <a:r>
              <a:rPr b="1" i="0" lang="en-GB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https://zenodo.org/record/5745168</a:t>
            </a: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b15aea640_0_12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EGI-ACE services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Environmental science and climate research platforms and use cases (so far)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Uptake and impact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After EGI-ACE</a:t>
            </a:r>
            <a:endParaRPr/>
          </a:p>
        </p:txBody>
      </p:sp>
      <p:sp>
        <p:nvSpPr>
          <p:cNvPr id="123" name="Google Shape;123;gfb15aea640_0_1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124" name="Google Shape;124;gfb15aea640_0_12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fb15aea640_0_32"/>
          <p:cNvSpPr/>
          <p:nvPr/>
        </p:nvSpPr>
        <p:spPr>
          <a:xfrm>
            <a:off x="0" y="-2600"/>
            <a:ext cx="9144000" cy="5143500"/>
          </a:xfrm>
          <a:prstGeom prst="rect">
            <a:avLst/>
          </a:prstGeom>
          <a:solidFill>
            <a:srgbClr val="F7F7F7"/>
          </a:solidFill>
          <a:ln cap="flat" cmpd="sng" w="9525">
            <a:solidFill>
              <a:srgbClr val="F7F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fb15aea640_0_3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508" name="Google Shape;508;gfb15aea640_0_32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509" name="Google Shape;509;gfb15aea640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"/>
            <a:ext cx="9143998" cy="206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gfb15aea640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32966"/>
            <a:ext cx="9144000" cy="240956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fb15aea640_0_32"/>
          <p:cNvSpPr txBox="1"/>
          <p:nvPr/>
        </p:nvSpPr>
        <p:spPr>
          <a:xfrm>
            <a:off x="2181275" y="4632050"/>
            <a:ext cx="502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800" u="none" cap="none" strike="noStrike">
                <a:solidFill>
                  <a:srgbClr val="6DBC37"/>
                </a:solidFill>
                <a:latin typeface="Calibri"/>
                <a:ea typeface="Calibri"/>
                <a:cs typeface="Calibri"/>
                <a:sym typeface="Calibri"/>
              </a:rPr>
              <a:t>Cut off every 2 months, next: 15/Feb/2022</a:t>
            </a:r>
            <a:endParaRPr b="1" i="0" sz="1800" u="none" cap="none" strike="noStrike">
              <a:solidFill>
                <a:srgbClr val="6DBC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b10b688b6_7_13"/>
          <p:cNvSpPr txBox="1"/>
          <p:nvPr/>
        </p:nvSpPr>
        <p:spPr>
          <a:xfrm>
            <a:off x="2525775" y="2023450"/>
            <a:ext cx="407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i="0" sz="3000" u="none" cap="none" strike="noStrike">
              <a:solidFill>
                <a:srgbClr val="005F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bb10b688b6_7_13"/>
          <p:cNvSpPr txBox="1"/>
          <p:nvPr/>
        </p:nvSpPr>
        <p:spPr>
          <a:xfrm>
            <a:off x="2301600" y="2698250"/>
            <a:ext cx="454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https://www.egi.eu/projects/egi-ace/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gf9aa42db38_6_250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25" y="560050"/>
            <a:ext cx="5009651" cy="31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f9aa42db38_6_250"/>
          <p:cNvSpPr txBox="1"/>
          <p:nvPr>
            <p:ph type="title"/>
          </p:nvPr>
        </p:nvSpPr>
        <p:spPr>
          <a:xfrm>
            <a:off x="2579074" y="169150"/>
            <a:ext cx="6248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Diversity of EOSC compute cases</a:t>
            </a:r>
            <a:endParaRPr/>
          </a:p>
        </p:txBody>
      </p:sp>
      <p:sp>
        <p:nvSpPr>
          <p:cNvPr id="524" name="Google Shape;524;gf9aa42db38_6_250"/>
          <p:cNvSpPr txBox="1"/>
          <p:nvPr/>
        </p:nvSpPr>
        <p:spPr>
          <a:xfrm>
            <a:off x="1700663" y="1817650"/>
            <a:ext cx="159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b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f9aa42db38_6_250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7175" y="2571750"/>
            <a:ext cx="4179999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f9aa42db38_6_250"/>
          <p:cNvSpPr txBox="1"/>
          <p:nvPr/>
        </p:nvSpPr>
        <p:spPr>
          <a:xfrm>
            <a:off x="6211175" y="3507600"/>
            <a:ext cx="1590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105 mill.</a:t>
            </a:r>
            <a:b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CPUh in total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1088c08442_0_24"/>
          <p:cNvSpPr txBox="1"/>
          <p:nvPr>
            <p:ph type="title"/>
          </p:nvPr>
        </p:nvSpPr>
        <p:spPr>
          <a:xfrm>
            <a:off x="2579074" y="169150"/>
            <a:ext cx="6263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Combining services &amp; resources:</a:t>
            </a:r>
            <a:br>
              <a:rPr lang="en-GB"/>
            </a:br>
            <a:r>
              <a:rPr lang="en-GB"/>
              <a:t>EGI-ACE Notebooks and OpenAIRE</a:t>
            </a:r>
            <a:endParaRPr/>
          </a:p>
        </p:txBody>
      </p:sp>
      <p:pic>
        <p:nvPicPr>
          <p:cNvPr id="532" name="Google Shape;532;g11088c0844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5" y="1272049"/>
            <a:ext cx="4071099" cy="3219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g11088c08442_0_24"/>
          <p:cNvSpPr/>
          <p:nvPr/>
        </p:nvSpPr>
        <p:spPr>
          <a:xfrm>
            <a:off x="314935" y="3946173"/>
            <a:ext cx="2578500" cy="379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g11088c08442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3425" y="1180950"/>
            <a:ext cx="4449051" cy="3515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5" name="Google Shape;535;g11088c08442_0_24"/>
          <p:cNvSpPr/>
          <p:nvPr/>
        </p:nvSpPr>
        <p:spPr>
          <a:xfrm>
            <a:off x="2997825" y="3894225"/>
            <a:ext cx="1291200" cy="37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f9aa42db38_6_124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541" name="Google Shape;541;gf9aa42db38_6_124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542" name="Google Shape;542;gf9aa42db38_6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200" y="76200"/>
            <a:ext cx="5564599" cy="493695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3" name="Google Shape;543;gf9aa42db38_6_124"/>
          <p:cNvSpPr/>
          <p:nvPr/>
        </p:nvSpPr>
        <p:spPr>
          <a:xfrm>
            <a:off x="1293400" y="703850"/>
            <a:ext cx="2286000" cy="852300"/>
          </a:xfrm>
          <a:prstGeom prst="rightArrowCallout">
            <a:avLst>
              <a:gd fmla="val 25000" name="adj1"/>
              <a:gd fmla="val 25000" name="adj2"/>
              <a:gd fmla="val 25000" name="adj3"/>
              <a:gd fmla="val 75877" name="adj4"/>
            </a:avLst>
          </a:prstGeom>
          <a:solidFill>
            <a:srgbClr val="C9DAF8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services from EGI-ACE in EOSC so far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gf9aa42db38_6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773125"/>
            <a:ext cx="6055898" cy="337037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5" name="Google Shape;545;gf9aa42db38_6_124"/>
          <p:cNvSpPr/>
          <p:nvPr/>
        </p:nvSpPr>
        <p:spPr>
          <a:xfrm>
            <a:off x="6055900" y="3318700"/>
            <a:ext cx="2710500" cy="1383600"/>
          </a:xfrm>
          <a:prstGeom prst="leftArrowCallout">
            <a:avLst>
              <a:gd fmla="val 25000" name="adj1"/>
              <a:gd fmla="val 25000" name="adj2"/>
              <a:gd fmla="val 25000" name="adj3"/>
              <a:gd fmla="val 76316" name="adj4"/>
            </a:avLst>
          </a:prstGeom>
          <a:solidFill>
            <a:srgbClr val="C9DAF8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EGI-ACE service among the top10 ‘</a:t>
            </a:r>
            <a:r>
              <a:rPr b="1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ordered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EOSC service since 2018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9aa42db38_0_59"/>
          <p:cNvSpPr txBox="1"/>
          <p:nvPr>
            <p:ph type="title"/>
          </p:nvPr>
        </p:nvSpPr>
        <p:spPr>
          <a:xfrm>
            <a:off x="2579074" y="169150"/>
            <a:ext cx="6042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EGI-ACE mission</a:t>
            </a:r>
            <a:endParaRPr/>
          </a:p>
        </p:txBody>
      </p:sp>
      <p:sp>
        <p:nvSpPr>
          <p:cNvPr id="131" name="Google Shape;131;gf9aa42db38_0_59"/>
          <p:cNvSpPr/>
          <p:nvPr/>
        </p:nvSpPr>
        <p:spPr>
          <a:xfrm>
            <a:off x="195300" y="794913"/>
            <a:ext cx="8753400" cy="18672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aa42db38_0_59"/>
          <p:cNvSpPr txBox="1"/>
          <p:nvPr/>
        </p:nvSpPr>
        <p:spPr>
          <a:xfrm>
            <a:off x="256592" y="2767137"/>
            <a:ext cx="5277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January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Duration: 30 months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Consortium: 33 participating partners, 23 third-parties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Budget: 12 Million EUR (8 Million EC)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9aa42db38_0_220"/>
          <p:cNvSpPr txBox="1"/>
          <p:nvPr>
            <p:ph type="title"/>
          </p:nvPr>
        </p:nvSpPr>
        <p:spPr>
          <a:xfrm>
            <a:off x="2579074" y="169150"/>
            <a:ext cx="6417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sz="2000"/>
              <a:t>Objectives for EOSC Exchange capacity/capability building</a:t>
            </a:r>
            <a:endParaRPr sz="2000"/>
          </a:p>
        </p:txBody>
      </p:sp>
      <p:grpSp>
        <p:nvGrpSpPr>
          <p:cNvPr id="138" name="Google Shape;138;gf9aa42db38_0_220"/>
          <p:cNvGrpSpPr/>
          <p:nvPr/>
        </p:nvGrpSpPr>
        <p:grpSpPr>
          <a:xfrm>
            <a:off x="-1562631" y="12127"/>
            <a:ext cx="10635167" cy="5472900"/>
            <a:chOff x="-4594335" y="-704407"/>
            <a:chExt cx="10635167" cy="5472900"/>
          </a:xfrm>
        </p:grpSpPr>
        <p:sp>
          <p:nvSpPr>
            <p:cNvPr id="139" name="Google Shape;139;gf9aa42db38_0_220"/>
            <p:cNvSpPr/>
            <p:nvPr/>
          </p:nvSpPr>
          <p:spPr>
            <a:xfrm>
              <a:off x="-4594335" y="-704407"/>
              <a:ext cx="5472900" cy="5472900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f9aa42db38_0_220"/>
            <p:cNvSpPr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f9aa42db38_0_220"/>
            <p:cNvSpPr txBox="1"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1: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 the European Open Science Cloud Compute Platform and expand the supply-side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f9aa42db38_0_220"/>
            <p:cNvSpPr/>
            <p:nvPr/>
          </p:nvSpPr>
          <p:spPr>
            <a:xfrm>
              <a:off x="66936" y="190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f9aa42db38_0_220"/>
            <p:cNvSpPr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f9aa42db38_0_220"/>
            <p:cNvSpPr txBox="1"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2: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Contribute to the implementation of the EU Data Strategy and the EOSC Data Commons to support the Green Deal, Health and Fundamental Research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f9aa42db38_0_220"/>
            <p:cNvSpPr/>
            <p:nvPr/>
          </p:nvSpPr>
          <p:spPr>
            <a:xfrm>
              <a:off x="431071" y="952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f9aa42db38_0_220"/>
            <p:cNvSpPr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solidFill>
              <a:srgbClr val="BFAAD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f9aa42db38_0_220"/>
            <p:cNvSpPr txBox="1"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3: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Integrate the EOSC Compute Platform with the EOSC Portal and the EOSC Core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f9aa42db38_0_220"/>
            <p:cNvSpPr/>
            <p:nvPr/>
          </p:nvSpPr>
          <p:spPr>
            <a:xfrm>
              <a:off x="542831" y="1714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BFA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f9aa42db38_0_220"/>
            <p:cNvSpPr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f9aa42db38_0_220"/>
            <p:cNvSpPr txBox="1"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4: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Contribute to the realization of a global Open Science Cloud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f9aa42db38_0_220"/>
            <p:cNvSpPr/>
            <p:nvPr/>
          </p:nvSpPr>
          <p:spPr>
            <a:xfrm>
              <a:off x="431071" y="2476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f9aa42db38_0_220"/>
            <p:cNvSpPr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f9aa42db38_0_220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5: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Expand the demand-side of EOSC across sectors and disciplines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f9aa42db38_0_220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gf9aa42db38_0_220"/>
          <p:cNvGrpSpPr/>
          <p:nvPr/>
        </p:nvGrpSpPr>
        <p:grpSpPr>
          <a:xfrm>
            <a:off x="297181" y="1771792"/>
            <a:ext cx="2658387" cy="2706423"/>
            <a:chOff x="35895" y="-250720"/>
            <a:chExt cx="4183800" cy="4259400"/>
          </a:xfrm>
        </p:grpSpPr>
        <p:sp>
          <p:nvSpPr>
            <p:cNvPr id="156" name="Google Shape;156;gf9aa42db38_0_220"/>
            <p:cNvSpPr/>
            <p:nvPr/>
          </p:nvSpPr>
          <p:spPr>
            <a:xfrm>
              <a:off x="35895" y="-250720"/>
              <a:ext cx="4183800" cy="4259400"/>
            </a:xfrm>
            <a:prstGeom prst="blockArc">
              <a:avLst>
                <a:gd fmla="val 10800372" name="adj1"/>
                <a:gd fmla="val 93509" name="adj2"/>
                <a:gd fmla="val 19468" name="adj3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EOSC-Exchange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f9aa42db38_0_220"/>
            <p:cNvSpPr/>
            <p:nvPr/>
          </p:nvSpPr>
          <p:spPr>
            <a:xfrm>
              <a:off x="851164" y="556530"/>
              <a:ext cx="2577600" cy="2599800"/>
            </a:xfrm>
            <a:prstGeom prst="donut">
              <a:avLst>
                <a:gd fmla="val 29349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gf9aa42db38_0_220"/>
          <p:cNvSpPr/>
          <p:nvPr/>
        </p:nvSpPr>
        <p:spPr>
          <a:xfrm rot="-2988917">
            <a:off x="449630" y="1701233"/>
            <a:ext cx="2658488" cy="2658488"/>
          </a:xfrm>
          <a:prstGeom prst="blockArc">
            <a:avLst>
              <a:gd fmla="val 21345079" name="adj1"/>
              <a:gd fmla="val 2394421" name="adj2"/>
              <a:gd fmla="val 43207" name="adj3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aa42db38_0_220"/>
          <p:cNvSpPr txBox="1"/>
          <p:nvPr/>
        </p:nvSpPr>
        <p:spPr>
          <a:xfrm>
            <a:off x="2108142" y="2490194"/>
            <a:ext cx="93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aa42db38_0_220"/>
          <p:cNvSpPr txBox="1"/>
          <p:nvPr/>
        </p:nvSpPr>
        <p:spPr>
          <a:xfrm>
            <a:off x="798824" y="2343325"/>
            <a:ext cx="1655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aa42db38_0_220"/>
          <p:cNvSpPr txBox="1"/>
          <p:nvPr/>
        </p:nvSpPr>
        <p:spPr>
          <a:xfrm>
            <a:off x="1272646" y="2920394"/>
            <a:ext cx="72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aa42db38_0_220"/>
          <p:cNvSpPr txBox="1"/>
          <p:nvPr/>
        </p:nvSpPr>
        <p:spPr>
          <a:xfrm>
            <a:off x="2048730" y="2141682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aa42db38_0_220"/>
          <p:cNvSpPr txBox="1"/>
          <p:nvPr/>
        </p:nvSpPr>
        <p:spPr>
          <a:xfrm>
            <a:off x="1774412" y="2520674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aa42db38_0_220"/>
          <p:cNvSpPr txBox="1"/>
          <p:nvPr/>
        </p:nvSpPr>
        <p:spPr>
          <a:xfrm>
            <a:off x="1661161" y="2836722"/>
            <a:ext cx="33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f9aa42db38_0_220"/>
          <p:cNvSpPr txBox="1"/>
          <p:nvPr/>
        </p:nvSpPr>
        <p:spPr>
          <a:xfrm>
            <a:off x="2759494" y="1957800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f9aa42db38_0_220"/>
          <p:cNvSpPr txBox="1"/>
          <p:nvPr/>
        </p:nvSpPr>
        <p:spPr>
          <a:xfrm>
            <a:off x="2980423" y="2318252"/>
            <a:ext cx="33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f9aa42db38_0_220"/>
          <p:cNvSpPr txBox="1"/>
          <p:nvPr/>
        </p:nvSpPr>
        <p:spPr>
          <a:xfrm>
            <a:off x="278875" y="38385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Architecture: </a:t>
            </a:r>
            <a:b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Solutions for a sustainable EOSC</a:t>
            </a:r>
            <a:r>
              <a:rPr b="0" i="0" lang="en-GB" sz="8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GB" sz="8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(report from the EOSC Sustainability WG)</a:t>
            </a:r>
            <a:endParaRPr b="0" i="0" sz="800" u="none" cap="none" strike="noStrike">
              <a:solidFill>
                <a:srgbClr val="1122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9aa42db38_0_114"/>
          <p:cNvSpPr txBox="1"/>
          <p:nvPr>
            <p:ph type="title"/>
          </p:nvPr>
        </p:nvSpPr>
        <p:spPr>
          <a:xfrm>
            <a:off x="2579076" y="169145"/>
            <a:ext cx="6096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sz="2800"/>
              <a:t>EOSC Exchange Capacity Building</a:t>
            </a:r>
            <a:endParaRPr/>
          </a:p>
        </p:txBody>
      </p:sp>
      <p:grpSp>
        <p:nvGrpSpPr>
          <p:cNvPr id="173" name="Google Shape;173;gf9aa42db38_0_114"/>
          <p:cNvGrpSpPr/>
          <p:nvPr/>
        </p:nvGrpSpPr>
        <p:grpSpPr>
          <a:xfrm>
            <a:off x="670976" y="744873"/>
            <a:ext cx="4061334" cy="3919762"/>
            <a:chOff x="1017334" y="72120"/>
            <a:chExt cx="4061334" cy="3919762"/>
          </a:xfrm>
        </p:grpSpPr>
        <p:sp>
          <p:nvSpPr>
            <p:cNvPr id="174" name="Google Shape;174;gf9aa42db38_0_114"/>
            <p:cNvSpPr/>
            <p:nvPr/>
          </p:nvSpPr>
          <p:spPr>
            <a:xfrm>
              <a:off x="1879203" y="1008416"/>
              <a:ext cx="2337600" cy="23376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1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f9aa42db38_0_114"/>
            <p:cNvSpPr/>
            <p:nvPr/>
          </p:nvSpPr>
          <p:spPr>
            <a:xfrm>
              <a:off x="2463601" y="72120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f9aa42db38_0_114"/>
            <p:cNvSpPr txBox="1"/>
            <p:nvPr/>
          </p:nvSpPr>
          <p:spPr>
            <a:xfrm>
              <a:off x="2634767" y="243286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Distributed Computing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f9aa42db38_0_114"/>
            <p:cNvSpPr/>
            <p:nvPr/>
          </p:nvSpPr>
          <p:spPr>
            <a:xfrm>
              <a:off x="3909868" y="1122894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FFD300">
                    <a:alpha val="48235"/>
                  </a:srgbClr>
                </a:gs>
                <a:gs pos="100000">
                  <a:srgbClr val="FFEF63">
                    <a:alpha val="48235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f9aa42db38_0_114"/>
            <p:cNvSpPr txBox="1"/>
            <p:nvPr/>
          </p:nvSpPr>
          <p:spPr>
            <a:xfrm>
              <a:off x="4081034" y="1294060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discovery, deposition, bit preservation storage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f9aa42db38_0_114"/>
            <p:cNvSpPr/>
            <p:nvPr/>
          </p:nvSpPr>
          <p:spPr>
            <a:xfrm>
              <a:off x="3357443" y="2823082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469CE7">
                    <a:alpha val="48235"/>
                  </a:srgbClr>
                </a:gs>
                <a:gs pos="100000">
                  <a:srgbClr val="8ECDFF">
                    <a:alpha val="48235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f9aa42db38_0_114"/>
            <p:cNvSpPr txBox="1"/>
            <p:nvPr/>
          </p:nvSpPr>
          <p:spPr>
            <a:xfrm>
              <a:off x="3528609" y="2994248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 scholarship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f9aa42db38_0_114"/>
            <p:cNvSpPr/>
            <p:nvPr/>
          </p:nvSpPr>
          <p:spPr>
            <a:xfrm>
              <a:off x="1569759" y="2823082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6DBC37">
                    <a:alpha val="48235"/>
                  </a:srgbClr>
                </a:gs>
                <a:gs pos="100000">
                  <a:srgbClr val="B8FE9C">
                    <a:alpha val="48235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f9aa42db38_0_114"/>
            <p:cNvSpPr txBox="1"/>
            <p:nvPr/>
          </p:nvSpPr>
          <p:spPr>
            <a:xfrm>
              <a:off x="1740925" y="2994248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C-SCALE (Copernicus EOSC data analytics engine)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f9aa42db38_0_114"/>
            <p:cNvSpPr/>
            <p:nvPr/>
          </p:nvSpPr>
          <p:spPr>
            <a:xfrm>
              <a:off x="1017334" y="1122894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f9aa42db38_0_114"/>
            <p:cNvSpPr txBox="1"/>
            <p:nvPr/>
          </p:nvSpPr>
          <p:spPr>
            <a:xfrm>
              <a:off x="1188500" y="1294060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RELIANCE (Research Lifecycle Management for Copernicus users)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logo&#10;&#10;Description automatically generated" id="185" name="Google Shape;185;gf9aa42db38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699" y="865249"/>
            <a:ext cx="107185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86" name="Google Shape;186;gf9aa42db38_0_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4324" y="2032776"/>
            <a:ext cx="1425281" cy="619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187" name="Google Shape;187;gf9aa42db38_0_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9624" y="4174399"/>
            <a:ext cx="1739115" cy="6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f9aa42db38_0_114"/>
          <p:cNvSpPr/>
          <p:nvPr/>
        </p:nvSpPr>
        <p:spPr>
          <a:xfrm>
            <a:off x="6209607" y="1122218"/>
            <a:ext cx="465600" cy="3425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f9aa42db38_0_114"/>
          <p:cNvSpPr txBox="1"/>
          <p:nvPr/>
        </p:nvSpPr>
        <p:spPr>
          <a:xfrm>
            <a:off x="6599000" y="1146275"/>
            <a:ext cx="243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Collaboration agreement signed on 15/Oct/21:</a:t>
            </a:r>
            <a:endParaRPr b="1" i="1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f9aa42db38_0_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000" y="4132175"/>
            <a:ext cx="820300" cy="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f9aa42db38_0_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5987" y="2394114"/>
            <a:ext cx="1631299" cy="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f9aa42db38_0_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25" y="1655725"/>
            <a:ext cx="902225" cy="5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f9aa42db38_0_114"/>
          <p:cNvSpPr txBox="1"/>
          <p:nvPr/>
        </p:nvSpPr>
        <p:spPr>
          <a:xfrm>
            <a:off x="6751400" y="1554700"/>
            <a:ext cx="24345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Activities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Architecture &amp; Technical Interoperability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Provisioning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Provisioning and Technical Support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Uptake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promotional activities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events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EOSC training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Co-development of new EOSC training materials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9aa42db38_0_374"/>
          <p:cNvSpPr txBox="1"/>
          <p:nvPr>
            <p:ph type="title"/>
          </p:nvPr>
        </p:nvSpPr>
        <p:spPr>
          <a:xfrm>
            <a:off x="2579075" y="169150"/>
            <a:ext cx="5237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Integrated tiered service architecture</a:t>
            </a:r>
            <a:endParaRPr/>
          </a:p>
        </p:txBody>
      </p:sp>
      <p:sp>
        <p:nvSpPr>
          <p:cNvPr id="200" name="Google Shape;200;gf9aa42db38_0_374"/>
          <p:cNvSpPr/>
          <p:nvPr/>
        </p:nvSpPr>
        <p:spPr>
          <a:xfrm>
            <a:off x="19004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f9aa42db38_0_374"/>
          <p:cNvSpPr/>
          <p:nvPr/>
        </p:nvSpPr>
        <p:spPr>
          <a:xfrm>
            <a:off x="59191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f9aa42db38_0_374"/>
          <p:cNvSpPr/>
          <p:nvPr/>
        </p:nvSpPr>
        <p:spPr>
          <a:xfrm>
            <a:off x="39098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f9aa42db38_0_374"/>
          <p:cNvSpPr txBox="1"/>
          <p:nvPr/>
        </p:nvSpPr>
        <p:spPr>
          <a:xfrm>
            <a:off x="19716" y="1050225"/>
            <a:ext cx="1080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f9aa42db38_0_374"/>
          <p:cNvSpPr txBox="1"/>
          <p:nvPr/>
        </p:nvSpPr>
        <p:spPr>
          <a:xfrm>
            <a:off x="19715" y="1886173"/>
            <a:ext cx="1080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f9aa42db38_0_374"/>
          <p:cNvSpPr txBox="1"/>
          <p:nvPr/>
        </p:nvSpPr>
        <p:spPr>
          <a:xfrm>
            <a:off x="14097" y="2588268"/>
            <a:ext cx="1052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f9aa42db38_0_374"/>
          <p:cNvSpPr txBox="1"/>
          <p:nvPr/>
        </p:nvSpPr>
        <p:spPr>
          <a:xfrm>
            <a:off x="0" y="3420650"/>
            <a:ext cx="112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f9aa42db38_0_374"/>
          <p:cNvSpPr/>
          <p:nvPr/>
        </p:nvSpPr>
        <p:spPr>
          <a:xfrm>
            <a:off x="19004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f9aa42db38_0_374"/>
          <p:cNvSpPr/>
          <p:nvPr/>
        </p:nvSpPr>
        <p:spPr>
          <a:xfrm>
            <a:off x="48335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f9aa42db38_0_374"/>
          <p:cNvSpPr/>
          <p:nvPr/>
        </p:nvSpPr>
        <p:spPr>
          <a:xfrm>
            <a:off x="63001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f9aa42db38_0_374"/>
          <p:cNvSpPr/>
          <p:nvPr/>
        </p:nvSpPr>
        <p:spPr>
          <a:xfrm>
            <a:off x="33670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gf9aa42db38_0_374"/>
          <p:cNvGrpSpPr/>
          <p:nvPr/>
        </p:nvGrpSpPr>
        <p:grpSpPr>
          <a:xfrm>
            <a:off x="6465964" y="3527077"/>
            <a:ext cx="1166150" cy="752521"/>
            <a:chOff x="7054511" y="3309931"/>
            <a:chExt cx="1166150" cy="752521"/>
          </a:xfrm>
        </p:grpSpPr>
        <p:sp>
          <p:nvSpPr>
            <p:cNvPr id="212" name="Google Shape;212;gf9aa42db38_0_374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f9aa42db38_0_374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f9aa42db38_0_374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gf9aa42db38_0_374"/>
          <p:cNvGrpSpPr/>
          <p:nvPr/>
        </p:nvGrpSpPr>
        <p:grpSpPr>
          <a:xfrm>
            <a:off x="3419121" y="3529753"/>
            <a:ext cx="1145802" cy="747168"/>
            <a:chOff x="4462071" y="3297744"/>
            <a:chExt cx="1145802" cy="747168"/>
          </a:xfrm>
        </p:grpSpPr>
        <p:sp>
          <p:nvSpPr>
            <p:cNvPr id="216" name="Google Shape;216;gf9aa42db38_0_374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f9aa42db38_0_374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f9aa42db38_0_374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gf9aa42db38_0_374"/>
          <p:cNvGrpSpPr/>
          <p:nvPr/>
        </p:nvGrpSpPr>
        <p:grpSpPr>
          <a:xfrm>
            <a:off x="4937747" y="3530734"/>
            <a:ext cx="1155392" cy="745207"/>
            <a:chOff x="5712127" y="3285441"/>
            <a:chExt cx="1155392" cy="745207"/>
          </a:xfrm>
        </p:grpSpPr>
        <p:sp>
          <p:nvSpPr>
            <p:cNvPr id="220" name="Google Shape;220;gf9aa42db38_0_374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f9aa42db38_0_374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f9aa42db38_0_374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gf9aa42db38_0_374"/>
          <p:cNvGrpSpPr/>
          <p:nvPr/>
        </p:nvGrpSpPr>
        <p:grpSpPr>
          <a:xfrm>
            <a:off x="1900495" y="3532797"/>
            <a:ext cx="1145802" cy="741080"/>
            <a:chOff x="3119687" y="3284950"/>
            <a:chExt cx="1145802" cy="741080"/>
          </a:xfrm>
        </p:grpSpPr>
        <p:sp>
          <p:nvSpPr>
            <p:cNvPr id="224" name="Google Shape;224;gf9aa42db38_0_374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f9aa42db38_0_374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f9aa42db38_0_374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7" name="Google Shape;227;gf9aa42db38_0_374"/>
          <p:cNvCxnSpPr>
            <a:stCxn id="214" idx="2"/>
            <a:endCxn id="222" idx="2"/>
          </p:cNvCxnSpPr>
          <p:nvPr/>
        </p:nvCxnSpPr>
        <p:spPr>
          <a:xfrm flipH="1" rot="5400000">
            <a:off x="6184264" y="3513698"/>
            <a:ext cx="3600" cy="1528200"/>
          </a:xfrm>
          <a:prstGeom prst="bentConnector3">
            <a:avLst>
              <a:gd fmla="val -635002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gf9aa42db38_0_374"/>
          <p:cNvCxnSpPr>
            <a:stCxn id="218" idx="2"/>
            <a:endCxn id="222" idx="2"/>
          </p:cNvCxnSpPr>
          <p:nvPr/>
        </p:nvCxnSpPr>
        <p:spPr>
          <a:xfrm rot="-5400000">
            <a:off x="4662171" y="3517171"/>
            <a:ext cx="900" cy="1518600"/>
          </a:xfrm>
          <a:prstGeom prst="bentConnector3">
            <a:avLst>
              <a:gd fmla="val -2540000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gf9aa42db38_0_374"/>
          <p:cNvCxnSpPr>
            <a:stCxn id="226" idx="2"/>
            <a:endCxn id="218" idx="2"/>
          </p:cNvCxnSpPr>
          <p:nvPr/>
        </p:nvCxnSpPr>
        <p:spPr>
          <a:xfrm flipH="1" rot="-5400000">
            <a:off x="3142495" y="3516077"/>
            <a:ext cx="3000" cy="1518600"/>
          </a:xfrm>
          <a:prstGeom prst="bentConnector3">
            <a:avLst>
              <a:gd fmla="val 7721466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0" name="Google Shape;230;gf9aa42db38_0_374"/>
          <p:cNvGrpSpPr/>
          <p:nvPr/>
        </p:nvGrpSpPr>
        <p:grpSpPr>
          <a:xfrm>
            <a:off x="4076498" y="2785154"/>
            <a:ext cx="2331406" cy="325740"/>
            <a:chOff x="4282104" y="2840926"/>
            <a:chExt cx="2331406" cy="325740"/>
          </a:xfrm>
        </p:grpSpPr>
        <p:pic>
          <p:nvPicPr>
            <p:cNvPr id="231" name="Google Shape;231;gf9aa42db38_0_3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gf9aa42db38_0_374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gf9aa42db38_0_374"/>
          <p:cNvGrpSpPr/>
          <p:nvPr/>
        </p:nvGrpSpPr>
        <p:grpSpPr>
          <a:xfrm>
            <a:off x="2038431" y="2790797"/>
            <a:ext cx="1628309" cy="310118"/>
            <a:chOff x="3041867" y="2350767"/>
            <a:chExt cx="1628309" cy="310118"/>
          </a:xfrm>
        </p:grpSpPr>
        <p:pic>
          <p:nvPicPr>
            <p:cNvPr id="234" name="Google Shape;234;gf9aa42db38_0_3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gf9aa42db38_0_374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gf9aa42db38_0_374"/>
          <p:cNvGrpSpPr/>
          <p:nvPr/>
        </p:nvGrpSpPr>
        <p:grpSpPr>
          <a:xfrm>
            <a:off x="6210723" y="2810285"/>
            <a:ext cx="1311639" cy="271142"/>
            <a:chOff x="6258791" y="2329809"/>
            <a:chExt cx="1311639" cy="271142"/>
          </a:xfrm>
        </p:grpSpPr>
        <p:sp>
          <p:nvSpPr>
            <p:cNvPr id="237" name="Google Shape;237;gf9aa42db38_0_374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" name="Google Shape;238;gf9aa42db38_0_3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gf9aa42db38_0_374"/>
          <p:cNvSpPr/>
          <p:nvPr/>
        </p:nvSpPr>
        <p:spPr>
          <a:xfrm>
            <a:off x="527284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f9aa42db38_0_374"/>
          <p:cNvSpPr/>
          <p:nvPr/>
        </p:nvSpPr>
        <p:spPr>
          <a:xfrm>
            <a:off x="408568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f9aa42db38_0_374"/>
          <p:cNvSpPr/>
          <p:nvPr/>
        </p:nvSpPr>
        <p:spPr>
          <a:xfrm>
            <a:off x="2898525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gf9aa42db38_0_374"/>
          <p:cNvCxnSpPr/>
          <p:nvPr/>
        </p:nvCxnSpPr>
        <p:spPr>
          <a:xfrm>
            <a:off x="77200" y="3403875"/>
            <a:ext cx="77484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gf9aa42db38_0_374"/>
          <p:cNvCxnSpPr/>
          <p:nvPr/>
        </p:nvCxnSpPr>
        <p:spPr>
          <a:xfrm flipH="1" rot="10800000">
            <a:off x="77200" y="1849250"/>
            <a:ext cx="77484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gf9aa42db38_0_374"/>
          <p:cNvSpPr/>
          <p:nvPr/>
        </p:nvSpPr>
        <p:spPr>
          <a:xfrm>
            <a:off x="8052101" y="1126975"/>
            <a:ext cx="713100" cy="338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f9aa42db38_0_3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4803" y="1625628"/>
            <a:ext cx="709200" cy="63038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f9aa42db38_0_374"/>
          <p:cNvSpPr txBox="1"/>
          <p:nvPr/>
        </p:nvSpPr>
        <p:spPr>
          <a:xfrm>
            <a:off x="8281099" y="22167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f9aa42db38_0_374"/>
          <p:cNvSpPr/>
          <p:nvPr/>
        </p:nvSpPr>
        <p:spPr>
          <a:xfrm>
            <a:off x="76697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f9aa42db38_0_374"/>
          <p:cNvSpPr/>
          <p:nvPr/>
        </p:nvSpPr>
        <p:spPr>
          <a:xfrm>
            <a:off x="76697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f9aa42db38_0_374"/>
          <p:cNvSpPr/>
          <p:nvPr/>
        </p:nvSpPr>
        <p:spPr>
          <a:xfrm>
            <a:off x="76697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f9aa42db38_0_374"/>
          <p:cNvSpPr/>
          <p:nvPr/>
        </p:nvSpPr>
        <p:spPr>
          <a:xfrm>
            <a:off x="10177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f9aa42db38_0_374"/>
          <p:cNvSpPr txBox="1"/>
          <p:nvPr/>
        </p:nvSpPr>
        <p:spPr>
          <a:xfrm rot="-5400000">
            <a:off x="-111072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f9aa42db38_0_374"/>
          <p:cNvSpPr/>
          <p:nvPr/>
        </p:nvSpPr>
        <p:spPr>
          <a:xfrm>
            <a:off x="6464206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f9aa42db38_0_374"/>
          <p:cNvSpPr/>
          <p:nvPr/>
        </p:nvSpPr>
        <p:spPr>
          <a:xfrm>
            <a:off x="1911650" y="1240075"/>
            <a:ext cx="887700" cy="479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solidFill>
                  <a:schemeClr val="lt1"/>
                </a:solidFill>
              </a:rPr>
              <a:t>Thematic services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f9aa42db38_0_3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2275" y="3975597"/>
            <a:ext cx="1528194" cy="34980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" name="Google Shape;255;gf9aa42db38_0_3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5250" y="3609347"/>
            <a:ext cx="1528200" cy="3276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" name="Google Shape;256;gf9aa42db38_0_3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3575" y="3720404"/>
            <a:ext cx="1528200" cy="365881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" name="Google Shape;257;gf9aa42db38_0_3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23925" y="2105644"/>
            <a:ext cx="1528200" cy="25622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gf9aa42db38_0_3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12925" y="3987528"/>
            <a:ext cx="1528202" cy="32591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9" name="Google Shape;259;gf9aa42db38_0_37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35737" y="3032042"/>
            <a:ext cx="1628326" cy="249083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0" name="Google Shape;260;gf9aa42db38_0_37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48675" y="2670262"/>
            <a:ext cx="1602447" cy="23902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" name="Google Shape;261;gf9aa42db38_0_37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69213" y="2770425"/>
            <a:ext cx="1243824" cy="27115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2" name="Google Shape;262;gf9aa42db38_0_37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12475" y="2088250"/>
            <a:ext cx="1243801" cy="27810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3" name="Google Shape;263;gf9aa42db38_0_37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477993" y="2763713"/>
            <a:ext cx="1332000" cy="31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f9aa42db38_0_37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64071" y="2924483"/>
            <a:ext cx="459425" cy="4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f9aa42db38_0_37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79016" y="2029903"/>
            <a:ext cx="797300" cy="3417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6" name="Google Shape;266;gf9aa42db38_0_37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262725" y="1888325"/>
            <a:ext cx="459425" cy="45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gf9aa42db38_0_374"/>
          <p:cNvGrpSpPr/>
          <p:nvPr/>
        </p:nvGrpSpPr>
        <p:grpSpPr>
          <a:xfrm>
            <a:off x="3469824" y="1961900"/>
            <a:ext cx="459417" cy="441060"/>
            <a:chOff x="842875" y="2269340"/>
            <a:chExt cx="524270" cy="503320"/>
          </a:xfrm>
        </p:grpSpPr>
        <p:pic>
          <p:nvPicPr>
            <p:cNvPr id="268" name="Google Shape;268;gf9aa42db38_0_37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47345" y="2269340"/>
              <a:ext cx="519800" cy="367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f9aa42db38_0_37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2875" y="2646900"/>
              <a:ext cx="519800" cy="12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gf9aa42db38_0_37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937213" y="2197238"/>
            <a:ext cx="513284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f9aa42db38_0_37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479725" y="2608375"/>
            <a:ext cx="678259" cy="3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f9aa42db38_0_37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84925" y="2958497"/>
            <a:ext cx="887700" cy="40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f9aa42db38_0_37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34525" y="1988931"/>
            <a:ext cx="560400" cy="24284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4" name="Google Shape;274;gf9aa42db38_0_37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54525" y="2281400"/>
            <a:ext cx="887700" cy="221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5" name="Google Shape;275;gf9aa42db38_0_37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717847" y="2228122"/>
            <a:ext cx="713100" cy="2255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6" name="Google Shape;276;gf9aa42db38_0_37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300125" y="2610115"/>
            <a:ext cx="887700" cy="1736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" name="Google Shape;277;gf9aa42db38_0_37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087100" y="3165313"/>
            <a:ext cx="639900" cy="1877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gf9aa42db38_0_37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775063" y="3161036"/>
            <a:ext cx="560400" cy="2864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gf9aa42db38_0_374"/>
          <p:cNvSpPr/>
          <p:nvPr/>
        </p:nvSpPr>
        <p:spPr>
          <a:xfrm>
            <a:off x="1512275" y="3814475"/>
            <a:ext cx="4060200" cy="962400"/>
          </a:xfrm>
          <a:prstGeom prst="wedgeRectCallout">
            <a:avLst>
              <a:gd fmla="val -48883" name="adj1"/>
              <a:gd fmla="val -77244" name="adj2"/>
            </a:avLst>
          </a:prstGeom>
          <a:solidFill>
            <a:srgbClr val="E7E6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resource brokering and allocation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 accounting across sites and communities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availability/reliability monitoring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User/admin response mgm via Helpdesk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improvement (feedback from users and sites)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f9aa42db38_0_37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980797" y="3890650"/>
            <a:ext cx="560400" cy="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f7473ceac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2551" y="2624451"/>
            <a:ext cx="3112625" cy="1656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7" name="Google Shape;287;gf7473ceacf_0_0"/>
          <p:cNvSpPr txBox="1"/>
          <p:nvPr>
            <p:ph type="title"/>
          </p:nvPr>
        </p:nvSpPr>
        <p:spPr>
          <a:xfrm>
            <a:off x="2579074" y="16750"/>
            <a:ext cx="6110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7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Towards</a:t>
            </a:r>
            <a:r>
              <a:rPr lang="en-GB" sz="2700"/>
              <a:t> a Global Open Science Cloud</a:t>
            </a:r>
            <a:endParaRPr sz="2700"/>
          </a:p>
        </p:txBody>
      </p:sp>
      <p:pic>
        <p:nvPicPr>
          <p:cNvPr id="288" name="Google Shape;288;gf7473ceac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024" y="637618"/>
            <a:ext cx="3035149" cy="185405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gf7473ceac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775" y="1276425"/>
            <a:ext cx="5728776" cy="349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gf7473ceacf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7109" y="664904"/>
            <a:ext cx="842541" cy="28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f7473ceacf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1475" y="584242"/>
            <a:ext cx="978258" cy="4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f7473ceac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13092" y="579102"/>
            <a:ext cx="978258" cy="4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f7473ceacf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65408" y="684272"/>
            <a:ext cx="1516292" cy="3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f7473ceacf_0_0"/>
          <p:cNvSpPr txBox="1"/>
          <p:nvPr/>
        </p:nvSpPr>
        <p:spPr>
          <a:xfrm>
            <a:off x="122775" y="1241400"/>
            <a:ext cx="367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27 cloud providers  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f7473ceacf_0_0"/>
          <p:cNvSpPr txBox="1"/>
          <p:nvPr/>
        </p:nvSpPr>
        <p:spPr>
          <a:xfrm>
            <a:off x="59275" y="531869"/>
            <a:ext cx="251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in 2021: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f7473ceacf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31525" y="3850700"/>
            <a:ext cx="1516300" cy="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f7473ceacf_0_0"/>
          <p:cNvSpPr txBox="1"/>
          <p:nvPr/>
        </p:nvSpPr>
        <p:spPr>
          <a:xfrm>
            <a:off x="6407525" y="4159625"/>
            <a:ext cx="228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in 2022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088c08442_0_36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17647"/>
              <a:buNone/>
            </a:pPr>
            <a:r>
              <a:rPr lang="en-GB"/>
              <a:t>4 scientific use cases and 4 providers piloting integration of HPC resources: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Use cases: HEP (WLCG), Fusion, ELI-NP (Lasers), Climate Change (ENES)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Providers (also part of EuroCC): IICT-BAS (BG), INCD (PT), TUBITAK (TR), CESGA (ES)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17647"/>
              <a:buNone/>
            </a:pPr>
            <a:r>
              <a:rPr lang="en-GB"/>
              <a:t>Integration areas: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Federated Authentication and Authorization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Portable containers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Data transfers between HPC-HTC-Cloud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Presence in EOSC Portal, Availability monitoring, Usage accounting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17647"/>
              <a:buNone/>
            </a:pPr>
            <a:r>
              <a:rPr lang="en-GB"/>
              <a:t>Status and next steps: 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First version of the integration manual available by end of Jan (M7.3)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Validation by HPC providers outside EGI-ACE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Second (final) version of manual available by end of June (D7.3)</a:t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Promotion campaign to HPC providers outside EGI-ACE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204603"/>
              <a:buNone/>
            </a:pPr>
            <a:r>
              <a:rPr lang="en-GB" sz="1150">
                <a:solidFill>
                  <a:srgbClr val="FFFF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IICT-BAS</a:t>
            </a:r>
            <a:endParaRPr/>
          </a:p>
        </p:txBody>
      </p:sp>
      <p:sp>
        <p:nvSpPr>
          <p:cNvPr id="303" name="Google Shape;303;g11088c08442_0_36"/>
          <p:cNvSpPr txBox="1"/>
          <p:nvPr>
            <p:ph type="title"/>
          </p:nvPr>
        </p:nvSpPr>
        <p:spPr>
          <a:xfrm>
            <a:off x="2579075" y="169150"/>
            <a:ext cx="5361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HPC in the EOSC Compute Platform</a:t>
            </a:r>
            <a:endParaRPr/>
          </a:p>
        </p:txBody>
      </p:sp>
      <p:sp>
        <p:nvSpPr>
          <p:cNvPr id="304" name="Google Shape;304;g11088c08442_0_36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f9aa42db38_0_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263" y="653142"/>
            <a:ext cx="5948736" cy="42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f9aa42db38_0_4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06" y="1144260"/>
            <a:ext cx="3004457" cy="299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f9aa42db38_0_4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090" y="3977347"/>
            <a:ext cx="833235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f9aa42db38_0_4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7275" y="1340900"/>
            <a:ext cx="514075" cy="4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f9aa42db38_0_4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3225" y="992671"/>
            <a:ext cx="722072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f9aa42db38_0_4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97750" y="3009470"/>
            <a:ext cx="833225" cy="2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f9aa42db38_0_4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97750" y="2708157"/>
            <a:ext cx="997375" cy="14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f9aa42db38_0_4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86975" y="2446973"/>
            <a:ext cx="640325" cy="38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f9aa42db38_0_45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14750" y="1470796"/>
            <a:ext cx="599583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f9aa42db38_0_45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96125" y="873175"/>
            <a:ext cx="640322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f9aa42db38_0_45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14965" y="3288718"/>
            <a:ext cx="514075" cy="2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f9aa42db38_0_45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12750" y="3822697"/>
            <a:ext cx="83856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f9aa42db38_0_45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51800" y="4460108"/>
            <a:ext cx="640325" cy="26814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f9aa42db38_0_452"/>
          <p:cNvSpPr txBox="1"/>
          <p:nvPr>
            <p:ph type="title"/>
          </p:nvPr>
        </p:nvSpPr>
        <p:spPr>
          <a:xfrm>
            <a:off x="2579074" y="16750"/>
            <a:ext cx="656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Thematic Services from EGI-ACE:</a:t>
            </a:r>
            <a:br>
              <a:rPr lang="en-GB"/>
            </a:br>
            <a:r>
              <a:rPr lang="en-GB"/>
              <a:t>Scientific Data Spaces</a:t>
            </a:r>
            <a:endParaRPr/>
          </a:p>
        </p:txBody>
      </p:sp>
      <p:sp>
        <p:nvSpPr>
          <p:cNvPr id="324" name="Google Shape;324;gf9aa42db38_0_452"/>
          <p:cNvSpPr txBox="1"/>
          <p:nvPr/>
        </p:nvSpPr>
        <p:spPr>
          <a:xfrm>
            <a:off x="489275" y="3985750"/>
            <a:ext cx="249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by federated resources, access and platform services with SLAs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f9aa42db38_0_45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227263" y="1144250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f9aa42db38_0_45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885188" y="131177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f9aa42db38_0_45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352488" y="174187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f9aa42db38_0_45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627263" y="2342137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f9aa42db38_0_4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534963" y="300947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f9aa42db38_0_4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59963" y="358452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f9aa42db38_0_4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607138" y="3977350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f9aa42db38_0_4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829038" y="2342137"/>
            <a:ext cx="467325" cy="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f9aa42db38_0_452"/>
          <p:cNvSpPr txBox="1"/>
          <p:nvPr/>
        </p:nvSpPr>
        <p:spPr>
          <a:xfrm>
            <a:off x="6929375" y="415725"/>
            <a:ext cx="22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Already in EOSC Portal</a:t>
            </a:r>
            <a:endParaRPr b="1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