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50" r:id="rId6"/>
    <p:sldMasterId id="2147483661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</p:sldIdLst>
  <p:sldSz cy="5143500" cx="9144000"/>
  <p:notesSz cx="6858000" cy="9144000"/>
  <p:embeddedFontLst>
    <p:embeddedFont>
      <p:font typeface="Roboto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7" roundtripDataSignature="AMtx7mh3RhxLZKXAKbv6Gq42wvwUVFR78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3C56BE1-8A18-4882-A110-826904F9DC10}">
  <a:tblStyle styleId="{43C56BE1-8A18-4882-A110-826904F9DC10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11" Type="http://schemas.openxmlformats.org/officeDocument/2006/relationships/slide" Target="slides/slide3.xml"/><Relationship Id="rId33" Type="http://schemas.openxmlformats.org/officeDocument/2006/relationships/font" Target="fonts/Roboto-regular.fntdata"/><Relationship Id="rId10" Type="http://schemas.openxmlformats.org/officeDocument/2006/relationships/slide" Target="slides/slide2.xml"/><Relationship Id="rId32" Type="http://schemas.openxmlformats.org/officeDocument/2006/relationships/slide" Target="slides/slide24.xml"/><Relationship Id="rId13" Type="http://schemas.openxmlformats.org/officeDocument/2006/relationships/slide" Target="slides/slide5.xml"/><Relationship Id="rId35" Type="http://schemas.openxmlformats.org/officeDocument/2006/relationships/font" Target="fonts/Roboto-italic.fntdata"/><Relationship Id="rId12" Type="http://schemas.openxmlformats.org/officeDocument/2006/relationships/slide" Target="slides/slide4.xml"/><Relationship Id="rId34" Type="http://schemas.openxmlformats.org/officeDocument/2006/relationships/font" Target="fonts/Roboto-bold.fntdata"/><Relationship Id="rId15" Type="http://schemas.openxmlformats.org/officeDocument/2006/relationships/slide" Target="slides/slide7.xml"/><Relationship Id="rId37" Type="http://customschemas.google.com/relationships/presentationmetadata" Target="metadata"/><Relationship Id="rId14" Type="http://schemas.openxmlformats.org/officeDocument/2006/relationships/slide" Target="slides/slide6.xml"/><Relationship Id="rId36" Type="http://schemas.openxmlformats.org/officeDocument/2006/relationships/font" Target="fonts/Roboto-boldItalic.fntdata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2" name="Google Shape;1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11088c08442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6" name="Google Shape;336;g11088c08442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f7446b88d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2" name="Google Shape;342;gf7446b88d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3" name="Google Shape;343;gf7446b88d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f9aa42db38_0_5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9" name="Google Shape;349;gf9aa42db38_0_5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0" name="Google Shape;350;gf9aa42db38_0_5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10fbfd4d1a9_4_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6" name="Google Shape;376;g10fbfd4d1a9_4_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Motivations of providers – National/institutional mission  vs.   pay for use</a:t>
            </a:r>
            <a:endParaRPr/>
          </a:p>
        </p:txBody>
      </p:sp>
      <p:sp>
        <p:nvSpPr>
          <p:cNvPr id="377" name="Google Shape;377;g10fbfd4d1a9_4_4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f9aa42db38_6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3" name="Google Shape;413;gf9aa42db38_6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4" name="Google Shape;414;gf9aa42db38_6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11088c08442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1" name="Google Shape;431;g11088c08442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f9aa42db38_0_5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7" name="Google Shape;437;gf9aa42db38_0_5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38" name="Google Shape;438;gf9aa42db38_0_58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f7473ceacf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4" name="Google Shape;464;gf7473ceacf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f7446b88dd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4" name="Google Shape;474;gf7446b88dd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11088c08442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5" name="Google Shape;485;g11088c08442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fb15aea640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gfb15aea64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fb15aea640_0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3" name="Google Shape;503;gfb15aea640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04" name="Google Shape;504;gfb15aea640_0_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bb10b688b6_7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4" name="Google Shape;514;gbb10b688b6_7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f9aa42db38_6_2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0" name="Google Shape;520;gf9aa42db38_6_2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Meaning: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11088c08442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9" name="Google Shape;529;g11088c08442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f9aa42db38_6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8" name="Google Shape;538;gf9aa42db38_6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f9aa42db38_0_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gf9aa42db38_0_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8" name="Google Shape;128;gf9aa42db38_0_5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f9aa42db38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5" name="Google Shape;135;gf9aa42db38_0_2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f9aa42db38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0" name="Google Shape;170;gf9aa42db38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f9aa42db38_0_3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gf9aa42db38_0_3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7" name="Google Shape;197;gf9aa42db38_0_37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f7473ceac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gf7473ceac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4" name="Google Shape;284;gf7473ceacf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1088c08442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0" name="Google Shape;300;g11088c0844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f9aa42db38_0_4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7" name="Google Shape;307;gf9aa42db38_0_4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8" name="Google Shape;308;gf9aa42db38_0_45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1"/>
          <p:cNvSpPr txBox="1"/>
          <p:nvPr>
            <p:ph idx="1" type="subTitle"/>
          </p:nvPr>
        </p:nvSpPr>
        <p:spPr>
          <a:xfrm>
            <a:off x="329919" y="2490809"/>
            <a:ext cx="4543746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1" sz="2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21"/>
          <p:cNvSpPr txBox="1"/>
          <p:nvPr>
            <p:ph type="title"/>
          </p:nvPr>
        </p:nvSpPr>
        <p:spPr>
          <a:xfrm>
            <a:off x="329919" y="1948714"/>
            <a:ext cx="4815417" cy="521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b="1" i="0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p21"/>
          <p:cNvSpPr txBox="1"/>
          <p:nvPr>
            <p:ph idx="2" type="body"/>
          </p:nvPr>
        </p:nvSpPr>
        <p:spPr>
          <a:xfrm>
            <a:off x="354634" y="3636204"/>
            <a:ext cx="1936583" cy="2509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1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" name="Google Shape;17;p21"/>
          <p:cNvSpPr txBox="1"/>
          <p:nvPr>
            <p:ph idx="3" type="body"/>
          </p:nvPr>
        </p:nvSpPr>
        <p:spPr>
          <a:xfrm>
            <a:off x="354634" y="3353555"/>
            <a:ext cx="1936583" cy="2509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s">
  <p:cSld name="3 Column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bacec6ad04_40_41"/>
          <p:cNvSpPr txBox="1"/>
          <p:nvPr>
            <p:ph idx="1" type="body"/>
          </p:nvPr>
        </p:nvSpPr>
        <p:spPr>
          <a:xfrm>
            <a:off x="176646" y="1369217"/>
            <a:ext cx="2811410" cy="31973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gbacec6ad04_40_41"/>
          <p:cNvSpPr txBox="1"/>
          <p:nvPr>
            <p:ph idx="2" type="body"/>
          </p:nvPr>
        </p:nvSpPr>
        <p:spPr>
          <a:xfrm>
            <a:off x="3180000" y="1369217"/>
            <a:ext cx="2783999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gbacec6ad04_40_41"/>
          <p:cNvSpPr txBox="1"/>
          <p:nvPr>
            <p:ph idx="3" type="body"/>
          </p:nvPr>
        </p:nvSpPr>
        <p:spPr>
          <a:xfrm>
            <a:off x="6155944" y="1369216"/>
            <a:ext cx="2783999" cy="3197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gbacec6ad04_40_41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gbacec6ad04_40_41"/>
          <p:cNvSpPr txBox="1"/>
          <p:nvPr>
            <p:ph idx="4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 type="blank">
  <p:cSld name="BLANK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d5b50df901_2_2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">
  <p:cSld name="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fbfd4d1a9_4_9"/>
          <p:cNvSpPr txBox="1"/>
          <p:nvPr>
            <p:ph idx="1" type="body"/>
          </p:nvPr>
        </p:nvSpPr>
        <p:spPr>
          <a:xfrm>
            <a:off x="176645" y="1369219"/>
            <a:ext cx="8754341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g10fbfd4d1a9_4_9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Google Shape;79;g10fbfd4d1a9_4_9"/>
          <p:cNvSpPr txBox="1"/>
          <p:nvPr>
            <p:ph idx="2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0fbfd4d1a9_4_13"/>
          <p:cNvSpPr txBox="1"/>
          <p:nvPr>
            <p:ph idx="10" type="dt"/>
          </p:nvPr>
        </p:nvSpPr>
        <p:spPr>
          <a:xfrm>
            <a:off x="2969335" y="477178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g10fbfd4d1a9_4_13"/>
          <p:cNvSpPr txBox="1"/>
          <p:nvPr>
            <p:ph idx="11" type="ftr"/>
          </p:nvPr>
        </p:nvSpPr>
        <p:spPr>
          <a:xfrm>
            <a:off x="5182756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g10fbfd4d1a9_4_13"/>
          <p:cNvSpPr txBox="1"/>
          <p:nvPr>
            <p:ph idx="12" type="sldNum"/>
          </p:nvPr>
        </p:nvSpPr>
        <p:spPr>
          <a:xfrm>
            <a:off x="8185377" y="4767264"/>
            <a:ext cx="501424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ext">
  <p:cSld name="1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0fbfd4d1a9_4_17"/>
          <p:cNvSpPr txBox="1"/>
          <p:nvPr>
            <p:ph idx="1" type="body"/>
          </p:nvPr>
        </p:nvSpPr>
        <p:spPr>
          <a:xfrm>
            <a:off x="176645" y="1369219"/>
            <a:ext cx="8754341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g10fbfd4d1a9_4_17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g10fbfd4d1a9_4_17"/>
          <p:cNvSpPr txBox="1"/>
          <p:nvPr>
            <p:ph idx="2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  <a:defRPr b="0" i="0" sz="13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fbfd4d1a9_4_21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Google Shape;90;g10fbfd4d1a9_4_21"/>
          <p:cNvSpPr txBox="1"/>
          <p:nvPr>
            <p:ph idx="1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2 columns">
  <p:cSld name="Text 2 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fbfd4d1a9_4_24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g10fbfd4d1a9_4_24"/>
          <p:cNvSpPr txBox="1"/>
          <p:nvPr>
            <p:ph idx="1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4" name="Google Shape;94;g10fbfd4d1a9_4_24"/>
          <p:cNvSpPr txBox="1"/>
          <p:nvPr>
            <p:ph idx="2" type="body"/>
          </p:nvPr>
        </p:nvSpPr>
        <p:spPr>
          <a:xfrm>
            <a:off x="176646" y="1369219"/>
            <a:ext cx="4317423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" name="Google Shape;95;g10fbfd4d1a9_4_24"/>
          <p:cNvSpPr txBox="1"/>
          <p:nvPr>
            <p:ph idx="3" type="body"/>
          </p:nvPr>
        </p:nvSpPr>
        <p:spPr>
          <a:xfrm>
            <a:off x="4649932" y="1369219"/>
            <a:ext cx="4317422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s">
  <p:cSld name="3 Columns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0fbfd4d1a9_4_29"/>
          <p:cNvSpPr txBox="1"/>
          <p:nvPr>
            <p:ph idx="1" type="body"/>
          </p:nvPr>
        </p:nvSpPr>
        <p:spPr>
          <a:xfrm>
            <a:off x="176646" y="1369217"/>
            <a:ext cx="2811410" cy="31973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8" name="Google Shape;98;g10fbfd4d1a9_4_29"/>
          <p:cNvSpPr txBox="1"/>
          <p:nvPr>
            <p:ph idx="2" type="body"/>
          </p:nvPr>
        </p:nvSpPr>
        <p:spPr>
          <a:xfrm>
            <a:off x="3180000" y="1369217"/>
            <a:ext cx="2783999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9" name="Google Shape;99;g10fbfd4d1a9_4_29"/>
          <p:cNvSpPr txBox="1"/>
          <p:nvPr>
            <p:ph idx="3" type="body"/>
          </p:nvPr>
        </p:nvSpPr>
        <p:spPr>
          <a:xfrm>
            <a:off x="6155944" y="1369216"/>
            <a:ext cx="2783999" cy="3197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" name="Google Shape;100;g10fbfd4d1a9_4_29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Google Shape;101;g10fbfd4d1a9_4_29"/>
          <p:cNvSpPr txBox="1"/>
          <p:nvPr>
            <p:ph idx="4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+ image">
  <p:cSld name="Text + image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0fbfd4d1a9_4_35"/>
          <p:cNvSpPr/>
          <p:nvPr>
            <p:ph idx="2" type="pic"/>
          </p:nvPr>
        </p:nvSpPr>
        <p:spPr>
          <a:xfrm>
            <a:off x="4649933" y="1370013"/>
            <a:ext cx="4275858" cy="3197225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g10fbfd4d1a9_4_35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g10fbfd4d1a9_4_35"/>
          <p:cNvSpPr txBox="1"/>
          <p:nvPr>
            <p:ph idx="1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g10fbfd4d1a9_4_35"/>
          <p:cNvSpPr txBox="1"/>
          <p:nvPr>
            <p:ph idx="3" type="body"/>
          </p:nvPr>
        </p:nvSpPr>
        <p:spPr>
          <a:xfrm>
            <a:off x="176646" y="1369219"/>
            <a:ext cx="4317423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">
  <p:cSld name="end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0fbfd4d1a9_4_40"/>
          <p:cNvSpPr txBox="1"/>
          <p:nvPr/>
        </p:nvSpPr>
        <p:spPr>
          <a:xfrm>
            <a:off x="723100" y="4558808"/>
            <a:ext cx="2173781" cy="3090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b="1" i="0" lang="en-GB" sz="7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The work of the EGI Foundation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b="0" i="1" lang="en-GB" sz="7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is partly funded by the European Commission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b="0" i="1" lang="en-GB" sz="7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under H2020 Framework Programme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10fbfd4d1a9_4_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6761" y="4558808"/>
            <a:ext cx="471315" cy="3090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">
  <p:cSld name="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bacec6ad04_40_9"/>
          <p:cNvSpPr txBox="1"/>
          <p:nvPr>
            <p:ph idx="1" type="body"/>
          </p:nvPr>
        </p:nvSpPr>
        <p:spPr>
          <a:xfrm>
            <a:off x="176645" y="1369219"/>
            <a:ext cx="8754341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gbacec6ad04_40_9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gbacec6ad04_40_9"/>
          <p:cNvSpPr txBox="1"/>
          <p:nvPr>
            <p:ph idx="2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bacec6ad04_40_13"/>
          <p:cNvSpPr txBox="1"/>
          <p:nvPr>
            <p:ph type="title"/>
          </p:nvPr>
        </p:nvSpPr>
        <p:spPr>
          <a:xfrm>
            <a:off x="2579077" y="169145"/>
            <a:ext cx="47289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gbacec6ad04_40_13"/>
          <p:cNvSpPr txBox="1"/>
          <p:nvPr>
            <p:ph idx="1" type="subTitle"/>
          </p:nvPr>
        </p:nvSpPr>
        <p:spPr>
          <a:xfrm>
            <a:off x="2579076" y="628358"/>
            <a:ext cx="4728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+ image">
  <p:cSld name="Text + image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bacec6ad04_40_27"/>
          <p:cNvSpPr/>
          <p:nvPr>
            <p:ph idx="2" type="pic"/>
          </p:nvPr>
        </p:nvSpPr>
        <p:spPr>
          <a:xfrm>
            <a:off x="4649933" y="1370013"/>
            <a:ext cx="4275858" cy="3197225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gbacec6ad04_40_27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gbacec6ad04_40_27"/>
          <p:cNvSpPr txBox="1"/>
          <p:nvPr>
            <p:ph idx="1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gbacec6ad04_40_27"/>
          <p:cNvSpPr txBox="1"/>
          <p:nvPr>
            <p:ph idx="3" type="body"/>
          </p:nvPr>
        </p:nvSpPr>
        <p:spPr>
          <a:xfrm>
            <a:off x="176646" y="1369219"/>
            <a:ext cx="4317423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2 columns">
  <p:cSld name="Text 2 column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bacec6ad04_40_36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gbacec6ad04_40_36"/>
          <p:cNvSpPr txBox="1"/>
          <p:nvPr>
            <p:ph idx="1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Google Shape;42;gbacec6ad04_40_36"/>
          <p:cNvSpPr txBox="1"/>
          <p:nvPr>
            <p:ph idx="2" type="body"/>
          </p:nvPr>
        </p:nvSpPr>
        <p:spPr>
          <a:xfrm>
            <a:off x="176646" y="1369219"/>
            <a:ext cx="4317423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gbacec6ad04_40_36"/>
          <p:cNvSpPr txBox="1"/>
          <p:nvPr>
            <p:ph idx="3" type="body"/>
          </p:nvPr>
        </p:nvSpPr>
        <p:spPr>
          <a:xfrm>
            <a:off x="4649932" y="1369219"/>
            <a:ext cx="4317422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 Column">
  <p:cSld name="1 Colum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bacec6ad04_40_32"/>
          <p:cNvSpPr txBox="1"/>
          <p:nvPr>
            <p:ph idx="1" type="subTitle"/>
          </p:nvPr>
        </p:nvSpPr>
        <p:spPr>
          <a:xfrm>
            <a:off x="2579076" y="471269"/>
            <a:ext cx="47289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gbacec6ad04_40_32"/>
          <p:cNvSpPr txBox="1"/>
          <p:nvPr>
            <p:ph idx="2" type="body"/>
          </p:nvPr>
        </p:nvSpPr>
        <p:spPr>
          <a:xfrm>
            <a:off x="190500" y="915668"/>
            <a:ext cx="8763000" cy="37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Google Shape;47;gbacec6ad04_40_32"/>
          <p:cNvSpPr txBox="1"/>
          <p:nvPr>
            <p:ph type="title"/>
          </p:nvPr>
        </p:nvSpPr>
        <p:spPr>
          <a:xfrm>
            <a:off x="2579077" y="126859"/>
            <a:ext cx="4728900" cy="2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>
  <p:cSld name="1_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bacec6ad04_40_20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gbacec6ad04_40_20"/>
          <p:cNvSpPr txBox="1"/>
          <p:nvPr>
            <p:ph idx="1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  <a:defRPr b="0" i="0" sz="13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ext">
  <p:cSld name="2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bacec6ad04_40_23"/>
          <p:cNvSpPr txBox="1"/>
          <p:nvPr>
            <p:ph idx="1" type="body"/>
          </p:nvPr>
        </p:nvSpPr>
        <p:spPr>
          <a:xfrm>
            <a:off x="176645" y="1369219"/>
            <a:ext cx="8754341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gbacec6ad04_40_23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gbacec6ad04_40_23"/>
          <p:cNvSpPr txBox="1"/>
          <p:nvPr>
            <p:ph idx="2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  <a:defRPr b="0" i="0" sz="13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ext">
  <p:cSld name="1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bacec6ad04_40_16"/>
          <p:cNvSpPr txBox="1"/>
          <p:nvPr>
            <p:ph idx="1" type="body"/>
          </p:nvPr>
        </p:nvSpPr>
        <p:spPr>
          <a:xfrm>
            <a:off x="176645" y="1369219"/>
            <a:ext cx="8754341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gbacec6ad04_40_16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gbacec6ad04_40_16"/>
          <p:cNvSpPr txBox="1"/>
          <p:nvPr>
            <p:ph idx="2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  <a:defRPr b="0" i="0" sz="13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.png"/><Relationship Id="rId3" Type="http://schemas.openxmlformats.org/officeDocument/2006/relationships/image" Target="../media/image15.png"/><Relationship Id="rId4" Type="http://schemas.openxmlformats.org/officeDocument/2006/relationships/image" Target="../media/image10.png"/><Relationship Id="rId5" Type="http://schemas.openxmlformats.org/officeDocument/2006/relationships/image" Target="../media/image9.png"/><Relationship Id="rId6" Type="http://schemas.openxmlformats.org/officeDocument/2006/relationships/slideLayout" Target="../slideLayouts/slideLayout1.xml"/><Relationship Id="rId7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8.png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9" Type="http://schemas.openxmlformats.org/officeDocument/2006/relationships/slideLayout" Target="../slideLayouts/slideLayout6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9.xml"/><Relationship Id="rId1" Type="http://schemas.openxmlformats.org/officeDocument/2006/relationships/image" Target="../media/image6.png"/><Relationship Id="rId2" Type="http://schemas.openxmlformats.org/officeDocument/2006/relationships/image" Target="../media/image14.png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/>
          <p:nvPr/>
        </p:nvSpPr>
        <p:spPr>
          <a:xfrm>
            <a:off x="546242" y="816345"/>
            <a:ext cx="1656681" cy="358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900"/>
              <a:buFont typeface="Arial"/>
              <a:buNone/>
            </a:pPr>
            <a:r>
              <a:rPr b="1" i="0" lang="en-GB" sz="9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www.egi.eu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E67AD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@EGI_eInfra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20"/>
          <p:cNvSpPr txBox="1"/>
          <p:nvPr/>
        </p:nvSpPr>
        <p:spPr>
          <a:xfrm>
            <a:off x="723100" y="4558808"/>
            <a:ext cx="2173781" cy="3090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b="1" i="0" lang="en-GB" sz="7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The work of the EGI Foundation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b="0" i="1" lang="en-GB" sz="7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is partly funded by the European Commission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b="0" i="1" lang="en-GB" sz="7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under H2020 Framework Programme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Google Shape;8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6761" y="4558808"/>
            <a:ext cx="471315" cy="309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2418" y="1050147"/>
            <a:ext cx="133824" cy="118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2986" y="892073"/>
            <a:ext cx="113256" cy="11895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0"/>
          <p:cNvSpPr txBox="1"/>
          <p:nvPr/>
        </p:nvSpPr>
        <p:spPr>
          <a:xfrm>
            <a:off x="2624575" y="53846"/>
            <a:ext cx="4091495" cy="443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EGI: Advanced Computing for Research</a:t>
            </a:r>
            <a:endParaRPr b="1" i="0" sz="1800" u="none" cap="none" strike="noStrike">
              <a:solidFill>
                <a:srgbClr val="0E67A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logo&#10;&#10;Description automatically generated" id="12" name="Google Shape;12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95231" y="1885950"/>
            <a:ext cx="2387600" cy="13716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bacec6ad04_40_0"/>
          <p:cNvSpPr txBox="1"/>
          <p:nvPr/>
        </p:nvSpPr>
        <p:spPr>
          <a:xfrm>
            <a:off x="6359778" y="4909725"/>
            <a:ext cx="980136" cy="156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@EGI_eInfra</a:t>
            </a:r>
            <a:endParaRPr b="0" i="0" sz="800" u="none" cap="none" strike="noStrike">
              <a:solidFill>
                <a:srgbClr val="0E67A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gbacec6ad04_40_0"/>
          <p:cNvSpPr txBox="1"/>
          <p:nvPr/>
        </p:nvSpPr>
        <p:spPr>
          <a:xfrm>
            <a:off x="5481272" y="4909682"/>
            <a:ext cx="716899" cy="1619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800"/>
              <a:buFont typeface="Arial"/>
              <a:buNone/>
            </a:pPr>
            <a:r>
              <a:rPr b="1" i="0" lang="en-GB" sz="8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www.egi.eu</a:t>
            </a:r>
            <a:endParaRPr b="0" i="0" sz="800" u="none" cap="none" strike="noStrike">
              <a:solidFill>
                <a:srgbClr val="0E67A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" name="Google Shape;21;gbacec6ad04_40_0"/>
          <p:cNvCxnSpPr/>
          <p:nvPr/>
        </p:nvCxnSpPr>
        <p:spPr>
          <a:xfrm>
            <a:off x="6150117" y="4965272"/>
            <a:ext cx="0" cy="178228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" name="Google Shape;22;gbacec6ad04_40_0"/>
          <p:cNvSpPr txBox="1"/>
          <p:nvPr/>
        </p:nvSpPr>
        <p:spPr>
          <a:xfrm>
            <a:off x="7425809" y="4923184"/>
            <a:ext cx="768955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GB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22/10/2021</a:t>
            </a:r>
            <a:endParaRPr b="1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gbacec6ad04_40_0"/>
          <p:cNvSpPr txBox="1"/>
          <p:nvPr/>
        </p:nvSpPr>
        <p:spPr>
          <a:xfrm>
            <a:off x="8783491" y="4915226"/>
            <a:ext cx="389850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b="1" i="0" lang="en-GB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1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" name="Google Shape;24;gbacec6ad04_40_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76638" y="4965272"/>
            <a:ext cx="119690" cy="106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gbacec6ad04_4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9503" y="4965701"/>
            <a:ext cx="93380" cy="980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logo&#10;&#10;Description automatically generated" id="26" name="Google Shape;26;gbacec6ad04_4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6071" y="63574"/>
            <a:ext cx="631468" cy="36275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0fbfd4d1a9_4_0"/>
          <p:cNvSpPr txBox="1"/>
          <p:nvPr/>
        </p:nvSpPr>
        <p:spPr>
          <a:xfrm>
            <a:off x="6359778" y="4909725"/>
            <a:ext cx="980136" cy="156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@EGI_eInfra</a:t>
            </a:r>
            <a:endParaRPr b="0" i="0" sz="800" u="none" cap="none" strike="noStrike">
              <a:solidFill>
                <a:srgbClr val="0E67A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g10fbfd4d1a9_4_0"/>
          <p:cNvSpPr txBox="1"/>
          <p:nvPr/>
        </p:nvSpPr>
        <p:spPr>
          <a:xfrm>
            <a:off x="5481272" y="4909682"/>
            <a:ext cx="716899" cy="1619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800"/>
              <a:buFont typeface="Arial"/>
              <a:buNone/>
            </a:pPr>
            <a:r>
              <a:rPr b="1" i="0" lang="en-GB" sz="8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www.egi.eu</a:t>
            </a:r>
            <a:endParaRPr b="0" i="0" sz="800" u="none" cap="none" strike="noStrike">
              <a:solidFill>
                <a:srgbClr val="0E67A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0" name="Google Shape;70;g10fbfd4d1a9_4_0"/>
          <p:cNvCxnSpPr/>
          <p:nvPr/>
        </p:nvCxnSpPr>
        <p:spPr>
          <a:xfrm>
            <a:off x="6150117" y="4965272"/>
            <a:ext cx="0" cy="178228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71" name="Google Shape;71;g10fbfd4d1a9_4_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52255" y="61362"/>
            <a:ext cx="523131" cy="402662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g10fbfd4d1a9_4_0"/>
          <p:cNvSpPr txBox="1"/>
          <p:nvPr/>
        </p:nvSpPr>
        <p:spPr>
          <a:xfrm>
            <a:off x="7425809" y="4923184"/>
            <a:ext cx="7458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GB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18/10/2021</a:t>
            </a:r>
            <a:endParaRPr b="1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g10fbfd4d1a9_4_0"/>
          <p:cNvSpPr txBox="1"/>
          <p:nvPr/>
        </p:nvSpPr>
        <p:spPr>
          <a:xfrm>
            <a:off x="8783491" y="4915226"/>
            <a:ext cx="389850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b="1" i="0" lang="en-GB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1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" name="Google Shape;74;g10fbfd4d1a9_4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6638" y="4965272"/>
            <a:ext cx="119690" cy="106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10fbfd4d1a9_4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29503" y="4965701"/>
            <a:ext cx="93380" cy="9807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marketplace.eosc-portal.eu/" TargetMode="External"/><Relationship Id="rId4" Type="http://schemas.openxmlformats.org/officeDocument/2006/relationships/hyperlink" Target="https://www.egi.eu/projects/egi-ace/call-for-use-cases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6.jpg"/><Relationship Id="rId4" Type="http://schemas.openxmlformats.org/officeDocument/2006/relationships/image" Target="../media/image77.jpg"/><Relationship Id="rId9" Type="http://schemas.openxmlformats.org/officeDocument/2006/relationships/image" Target="../media/image88.png"/><Relationship Id="rId5" Type="http://schemas.openxmlformats.org/officeDocument/2006/relationships/image" Target="../media/image79.jpg"/><Relationship Id="rId6" Type="http://schemas.openxmlformats.org/officeDocument/2006/relationships/image" Target="../media/image89.jpg"/><Relationship Id="rId7" Type="http://schemas.openxmlformats.org/officeDocument/2006/relationships/image" Target="../media/image81.jpg"/><Relationship Id="rId8" Type="http://schemas.openxmlformats.org/officeDocument/2006/relationships/image" Target="../media/image80.png"/><Relationship Id="rId10" Type="http://schemas.openxmlformats.org/officeDocument/2006/relationships/image" Target="../media/image8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egi.eu/projects/egi-ace/call-for-use-cases/" TargetMode="External"/><Relationship Id="rId4" Type="http://schemas.openxmlformats.org/officeDocument/2006/relationships/image" Target="../media/image8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6.png"/><Relationship Id="rId4" Type="http://schemas.openxmlformats.org/officeDocument/2006/relationships/hyperlink" Target="https://confluence.egi.eu/display/EGIACE/Customers+DB" TargetMode="External"/><Relationship Id="rId5" Type="http://schemas.openxmlformats.org/officeDocument/2006/relationships/hyperlink" Target="https://docs.egi.eu/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zenodo.org/record/5745168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7.png"/><Relationship Id="rId4" Type="http://schemas.openxmlformats.org/officeDocument/2006/relationships/image" Target="../media/image9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93.png"/><Relationship Id="rId4" Type="http://schemas.openxmlformats.org/officeDocument/2006/relationships/image" Target="../media/image9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94.png"/><Relationship Id="rId4" Type="http://schemas.openxmlformats.org/officeDocument/2006/relationships/image" Target="../media/image9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op.europa.eu/en/publication-detail/-/publication/581d82a4-2ed6-11eb-b27b-01aa75ed71a1/language-en/format-PDF/source-175468053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Relationship Id="rId4" Type="http://schemas.openxmlformats.org/officeDocument/2006/relationships/image" Target="../media/image13.png"/><Relationship Id="rId5" Type="http://schemas.openxmlformats.org/officeDocument/2006/relationships/image" Target="../media/image17.png"/><Relationship Id="rId6" Type="http://schemas.openxmlformats.org/officeDocument/2006/relationships/image" Target="../media/image16.png"/><Relationship Id="rId7" Type="http://schemas.openxmlformats.org/officeDocument/2006/relationships/image" Target="../media/image24.png"/><Relationship Id="rId8" Type="http://schemas.openxmlformats.org/officeDocument/2006/relationships/image" Target="../media/image23.png"/></Relationships>
</file>

<file path=ppt/slides/_rels/slide6.xml.rels><?xml version="1.0" encoding="UTF-8" standalone="yes"?><Relationships xmlns="http://schemas.openxmlformats.org/package/2006/relationships"><Relationship Id="rId20" Type="http://schemas.openxmlformats.org/officeDocument/2006/relationships/image" Target="../media/image40.png"/><Relationship Id="rId22" Type="http://schemas.openxmlformats.org/officeDocument/2006/relationships/image" Target="../media/image45.png"/><Relationship Id="rId21" Type="http://schemas.openxmlformats.org/officeDocument/2006/relationships/image" Target="../media/image37.png"/><Relationship Id="rId24" Type="http://schemas.openxmlformats.org/officeDocument/2006/relationships/image" Target="../media/image38.png"/><Relationship Id="rId23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9" Type="http://schemas.openxmlformats.org/officeDocument/2006/relationships/image" Target="../media/image27.png"/><Relationship Id="rId26" Type="http://schemas.openxmlformats.org/officeDocument/2006/relationships/image" Target="../media/image43.png"/><Relationship Id="rId25" Type="http://schemas.openxmlformats.org/officeDocument/2006/relationships/image" Target="../media/image41.png"/><Relationship Id="rId28" Type="http://schemas.openxmlformats.org/officeDocument/2006/relationships/image" Target="../media/image42.png"/><Relationship Id="rId27" Type="http://schemas.openxmlformats.org/officeDocument/2006/relationships/image" Target="../media/image44.png"/><Relationship Id="rId5" Type="http://schemas.openxmlformats.org/officeDocument/2006/relationships/image" Target="../media/image22.png"/><Relationship Id="rId6" Type="http://schemas.openxmlformats.org/officeDocument/2006/relationships/image" Target="../media/image21.png"/><Relationship Id="rId29" Type="http://schemas.openxmlformats.org/officeDocument/2006/relationships/image" Target="../media/image46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31" Type="http://schemas.openxmlformats.org/officeDocument/2006/relationships/image" Target="../media/image49.png"/><Relationship Id="rId30" Type="http://schemas.openxmlformats.org/officeDocument/2006/relationships/image" Target="../media/image47.png"/><Relationship Id="rId11" Type="http://schemas.openxmlformats.org/officeDocument/2006/relationships/image" Target="../media/image29.png"/><Relationship Id="rId10" Type="http://schemas.openxmlformats.org/officeDocument/2006/relationships/image" Target="../media/image28.png"/><Relationship Id="rId13" Type="http://schemas.openxmlformats.org/officeDocument/2006/relationships/image" Target="../media/image31.png"/><Relationship Id="rId12" Type="http://schemas.openxmlformats.org/officeDocument/2006/relationships/image" Target="../media/image32.png"/><Relationship Id="rId15" Type="http://schemas.openxmlformats.org/officeDocument/2006/relationships/image" Target="../media/image30.png"/><Relationship Id="rId14" Type="http://schemas.openxmlformats.org/officeDocument/2006/relationships/image" Target="../media/image33.png"/><Relationship Id="rId17" Type="http://schemas.openxmlformats.org/officeDocument/2006/relationships/image" Target="../media/image34.png"/><Relationship Id="rId16" Type="http://schemas.openxmlformats.org/officeDocument/2006/relationships/image" Target="../media/image36.png"/><Relationship Id="rId19" Type="http://schemas.openxmlformats.org/officeDocument/2006/relationships/image" Target="../media/image48.png"/><Relationship Id="rId18" Type="http://schemas.openxmlformats.org/officeDocument/2006/relationships/image" Target="../media/image3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2.png"/><Relationship Id="rId4" Type="http://schemas.openxmlformats.org/officeDocument/2006/relationships/image" Target="../media/image50.png"/><Relationship Id="rId9" Type="http://schemas.openxmlformats.org/officeDocument/2006/relationships/image" Target="../media/image56.png"/><Relationship Id="rId5" Type="http://schemas.openxmlformats.org/officeDocument/2006/relationships/image" Target="../media/image51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Relationship Id="rId8" Type="http://schemas.openxmlformats.org/officeDocument/2006/relationships/image" Target="../media/image55.png"/><Relationship Id="rId10" Type="http://schemas.openxmlformats.org/officeDocument/2006/relationships/image" Target="../media/image5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9" Type="http://schemas.openxmlformats.org/officeDocument/2006/relationships/image" Target="../media/image64.png"/><Relationship Id="rId5" Type="http://schemas.openxmlformats.org/officeDocument/2006/relationships/image" Target="../media/image62.png"/><Relationship Id="rId6" Type="http://schemas.openxmlformats.org/officeDocument/2006/relationships/image" Target="../media/image63.png"/><Relationship Id="rId7" Type="http://schemas.openxmlformats.org/officeDocument/2006/relationships/image" Target="../media/image61.png"/><Relationship Id="rId8" Type="http://schemas.openxmlformats.org/officeDocument/2006/relationships/image" Target="../media/image60.png"/><Relationship Id="rId11" Type="http://schemas.openxmlformats.org/officeDocument/2006/relationships/image" Target="../media/image66.png"/><Relationship Id="rId10" Type="http://schemas.openxmlformats.org/officeDocument/2006/relationships/image" Target="../media/image65.png"/><Relationship Id="rId13" Type="http://schemas.openxmlformats.org/officeDocument/2006/relationships/image" Target="../media/image67.png"/><Relationship Id="rId12" Type="http://schemas.openxmlformats.org/officeDocument/2006/relationships/image" Target="../media/image68.png"/><Relationship Id="rId15" Type="http://schemas.openxmlformats.org/officeDocument/2006/relationships/image" Target="../media/image70.png"/><Relationship Id="rId14" Type="http://schemas.openxmlformats.org/officeDocument/2006/relationships/image" Target="../media/image69.png"/><Relationship Id="rId17" Type="http://schemas.openxmlformats.org/officeDocument/2006/relationships/image" Target="../media/image72.png"/><Relationship Id="rId16" Type="http://schemas.openxmlformats.org/officeDocument/2006/relationships/image" Target="../media/image71.png"/><Relationship Id="rId19" Type="http://schemas.openxmlformats.org/officeDocument/2006/relationships/image" Target="../media/image74.png"/><Relationship Id="rId18" Type="http://schemas.openxmlformats.org/officeDocument/2006/relationships/image" Target="../media/image7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"/>
          <p:cNvSpPr txBox="1"/>
          <p:nvPr>
            <p:ph type="title"/>
          </p:nvPr>
        </p:nvSpPr>
        <p:spPr>
          <a:xfrm>
            <a:off x="-8475" y="2137800"/>
            <a:ext cx="52242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</a:pPr>
            <a:r>
              <a:rPr lang="en-GB" sz="2500"/>
              <a:t>Compute services for Open Science Opportunities for ENVRI</a:t>
            </a:r>
            <a:endParaRPr sz="2500"/>
          </a:p>
        </p:txBody>
      </p:sp>
      <p:sp>
        <p:nvSpPr>
          <p:cNvPr id="115" name="Google Shape;115;p1"/>
          <p:cNvSpPr txBox="1"/>
          <p:nvPr>
            <p:ph idx="2" type="body"/>
          </p:nvPr>
        </p:nvSpPr>
        <p:spPr>
          <a:xfrm>
            <a:off x="155343" y="1781274"/>
            <a:ext cx="3368100" cy="2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r>
              <a:rPr lang="en-GB" sz="1600"/>
              <a:t>EGI Advanced Computing for EOSC</a:t>
            </a:r>
            <a:endParaRPr sz="1600"/>
          </a:p>
        </p:txBody>
      </p:sp>
      <p:sp>
        <p:nvSpPr>
          <p:cNvPr id="116" name="Google Shape;116;p1"/>
          <p:cNvSpPr txBox="1"/>
          <p:nvPr>
            <p:ph idx="2" type="body"/>
          </p:nvPr>
        </p:nvSpPr>
        <p:spPr>
          <a:xfrm>
            <a:off x="155343" y="3272150"/>
            <a:ext cx="3368100" cy="2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r>
              <a:rPr lang="en-GB" sz="1600"/>
              <a:t>Gergely Sipos</a:t>
            </a:r>
            <a:br>
              <a:rPr lang="en-GB" sz="1600"/>
            </a:br>
            <a:r>
              <a:rPr lang="en-GB" sz="1600"/>
              <a:t>Head of Services, Solutions, Support</a:t>
            </a:r>
            <a:endParaRPr sz="16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r>
              <a:rPr lang="en-GB" sz="1600"/>
              <a:t>EGI Foundation</a:t>
            </a:r>
            <a:endParaRPr sz="1600"/>
          </a:p>
        </p:txBody>
      </p:sp>
      <p:sp>
        <p:nvSpPr>
          <p:cNvPr id="117" name="Google Shape;117;p1"/>
          <p:cNvSpPr txBox="1"/>
          <p:nvPr/>
        </p:nvSpPr>
        <p:spPr>
          <a:xfrm>
            <a:off x="6512100" y="4563350"/>
            <a:ext cx="2462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200">
                <a:solidFill>
                  <a:schemeClr val="dk1"/>
                </a:solidFill>
              </a:rPr>
              <a:t>ENVRI Community Meeting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200">
                <a:solidFill>
                  <a:schemeClr val="dk1"/>
                </a:solidFill>
              </a:rPr>
              <a:t>3</a:t>
            </a: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GB" sz="1200">
                <a:solidFill>
                  <a:schemeClr val="dk1"/>
                </a:solidFill>
              </a:rPr>
              <a:t>Feb</a:t>
            </a:r>
            <a:r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/2022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11088c08442_0_61"/>
          <p:cNvSpPr txBox="1"/>
          <p:nvPr>
            <p:ph type="title"/>
          </p:nvPr>
        </p:nvSpPr>
        <p:spPr>
          <a:xfrm>
            <a:off x="2579075" y="169150"/>
            <a:ext cx="64746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Environmental Sciences and Climate Research T</a:t>
            </a:r>
            <a:r>
              <a:rPr lang="en-GB"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hematic services</a:t>
            </a:r>
            <a:r>
              <a:rPr lang="en-GB"/>
              <a:t> </a:t>
            </a:r>
            <a:r>
              <a:rPr lang="en-GB"/>
              <a:t>in the consortium</a:t>
            </a:r>
            <a:endParaRPr/>
          </a:p>
        </p:txBody>
      </p:sp>
      <p:graphicFrame>
        <p:nvGraphicFramePr>
          <p:cNvPr id="339" name="Google Shape;339;g11088c08442_0_61"/>
          <p:cNvGraphicFramePr/>
          <p:nvPr/>
        </p:nvGraphicFramePr>
        <p:xfrm>
          <a:off x="168513" y="970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{43C56BE1-8A18-4882-A110-826904F9DC10}</a:tableStyleId>
              </a:tblPr>
              <a:tblGrid>
                <a:gridCol w="2544175"/>
                <a:gridCol w="3313775"/>
                <a:gridCol w="3027200"/>
              </a:tblGrid>
              <a:tr h="423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GB" sz="1400" u="none" cap="none" strike="noStrike"/>
                        <a:t>EGI-ACE WP5 platform</a:t>
                      </a:r>
                      <a:endParaRPr b="1" sz="1400" u="none" cap="none" strike="noStrike"/>
                    </a:p>
                  </a:txBody>
                  <a:tcPr marT="91425" marB="91425" marR="91425" marL="91425">
                    <a:solidFill>
                      <a:srgbClr val="4472C4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GB" sz="1400" u="none" cap="none" strike="noStrike"/>
                        <a:t>Relevant services</a:t>
                      </a:r>
                      <a:endParaRPr b="1" sz="1400" u="none" cap="none" strike="noStrike"/>
                    </a:p>
                  </a:txBody>
                  <a:tcPr marT="91425" marB="91425" marR="91425" marL="91425">
                    <a:solidFill>
                      <a:srgbClr val="4472C4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GB" sz="1400" u="none" cap="none" strike="noStrike"/>
                        <a:t>Usage in 2021</a:t>
                      </a:r>
                      <a:endParaRPr b="1" sz="1400" u="none" cap="none" strike="noStrike"/>
                    </a:p>
                  </a:txBody>
                  <a:tcPr marT="91425" marB="91425" marR="91425" marL="91425">
                    <a:solidFill>
                      <a:srgbClr val="4472C4">
                        <a:alpha val="45098"/>
                      </a:srgbClr>
                    </a:solidFill>
                  </a:tcPr>
                </a:tc>
              </a:tr>
              <a:tr h="553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100"/>
                        <a:t>SeaDataNet WebOcean Data Analysis</a:t>
                      </a:r>
                      <a:endParaRPr sz="11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100" u="none" cap="none" strike="noStrike"/>
                        <a:t>High Throughput Compute, </a:t>
                      </a:r>
                      <a:r>
                        <a:rPr lang="en-GB" sz="1100" u="none" cap="none" strike="noStrike">
                          <a:solidFill>
                            <a:schemeClr val="dk1"/>
                          </a:solidFill>
                        </a:rPr>
                        <a:t>Cloud Compute</a:t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100" u="none" cap="none" strike="noStrike"/>
                        <a:t>Workload Manager</a:t>
                      </a:r>
                      <a:endParaRPr sz="11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100"/>
                        <a:t>To start operation in 2022</a:t>
                      </a:r>
                      <a:endParaRPr sz="1100"/>
                    </a:p>
                  </a:txBody>
                  <a:tcPr marT="91425" marB="91425" marR="91425" marL="91425"/>
                </a:tc>
              </a:tr>
              <a:tr h="529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100"/>
                        <a:t>EMSO ERIC data services</a:t>
                      </a:r>
                      <a:endParaRPr sz="11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cap="none" strike="noStrike">
                          <a:solidFill>
                            <a:schemeClr val="dk1"/>
                          </a:solidFill>
                        </a:rPr>
                        <a:t>Cloud Compute, Online Storage</a:t>
                      </a:r>
                      <a:r>
                        <a:rPr lang="en-GB" sz="1100">
                          <a:solidFill>
                            <a:schemeClr val="dk1"/>
                          </a:solidFill>
                        </a:rPr>
                        <a:t>,</a:t>
                      </a:r>
                      <a:endParaRPr sz="11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cap="none" strike="noStrike">
                          <a:solidFill>
                            <a:schemeClr val="dk1"/>
                          </a:solidFill>
                        </a:rPr>
                        <a:t>Check-in (AAI)</a:t>
                      </a:r>
                      <a:endParaRPr sz="11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100"/>
                        <a:t>1,400</a:t>
                      </a:r>
                      <a:r>
                        <a:rPr lang="en-GB" sz="1100" u="none" cap="none" strike="noStrike"/>
                        <a:t> new users</a:t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100"/>
                        <a:t>2,110,627</a:t>
                      </a:r>
                      <a:r>
                        <a:rPr lang="en-GB" sz="1100" u="none" cap="none" strike="noStrike"/>
                        <a:t> (Cloud) CPUh</a:t>
                      </a:r>
                      <a:endParaRPr sz="1100" u="none" cap="none" strike="noStrike"/>
                    </a:p>
                  </a:txBody>
                  <a:tcPr marT="91425" marB="91425" marR="91425" marL="91425"/>
                </a:tc>
              </a:tr>
              <a:tr h="381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100">
                          <a:extLst>
                            <a:ext uri="http://customooxmlschemas.google.com/">
                              <go:slidesCustomData xmlns:go="http://customooxmlschemas.google.com/" textRoundtripDataId="2"/>
                            </a:ext>
                          </a:extLst>
                        </a:rPr>
                        <a:t>GBIF Cloud data space</a:t>
                      </a:r>
                      <a:endParaRPr sz="11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100"/>
                        <a:t>Data transfer, Check-in (AAI)</a:t>
                      </a:r>
                      <a:endParaRPr sz="11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</a:rPr>
                        <a:t>700 users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</a:rPr>
                        <a:t>5 TB data stored</a:t>
                      </a:r>
                      <a:endParaRPr sz="1100"/>
                    </a:p>
                  </a:txBody>
                  <a:tcPr marT="91425" marB="91425" marR="91425" marL="91425"/>
                </a:tc>
              </a:tr>
              <a:tr h="5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Disaster mitigation and agriculture</a:t>
                      </a:r>
                      <a:endParaRPr sz="11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</a:rPr>
                        <a:t>Cloud Compute, Online Storage, Jupyter</a:t>
                      </a:r>
                      <a:endParaRPr sz="11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To start operation in 2022</a:t>
                      </a:r>
                      <a:endParaRPr sz="1100" u="none" cap="none" strike="noStrike"/>
                    </a:p>
                  </a:txBody>
                  <a:tcPr marT="91425" marB="91425" marR="91425" marL="91425"/>
                </a:tc>
              </a:tr>
              <a:tr h="5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OPENCoastS</a:t>
                      </a:r>
                      <a:endParaRPr sz="11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</a:rPr>
                        <a:t>High Throughput Compute, Cloud Compute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</a:rPr>
                        <a:t>Workload Manager, Check-in (AAI)</a:t>
                      </a:r>
                      <a:endParaRPr sz="11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50 new users</a:t>
                      </a:r>
                      <a:br>
                        <a:rPr lang="en-GB" sz="1100"/>
                      </a:br>
                      <a:r>
                        <a:rPr lang="en-GB" sz="1100"/>
                        <a:t>1,366,033 Cloud CPUh</a:t>
                      </a:r>
                      <a:endParaRPr sz="1100" u="none" cap="none" strike="noStrike"/>
                    </a:p>
                  </a:txBody>
                  <a:tcPr marT="91425" marB="91425" marR="91425" marL="91425"/>
                </a:tc>
              </a:tr>
              <a:tr h="54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ENES Data Space</a:t>
                      </a:r>
                      <a:endParaRPr sz="11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</a:rPr>
                        <a:t>Cloud Compute, Online Storage, Jupyter, DataHub, EC3, HPC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16 new users</a:t>
                      </a:r>
                      <a:br>
                        <a:rPr lang="en-GB" sz="1100"/>
                      </a:br>
                      <a:r>
                        <a:rPr lang="en-GB" sz="1100"/>
                        <a:t>33,600 Cloud CPUh</a:t>
                      </a:r>
                      <a:endParaRPr sz="11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gf7446b88dd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4"/>
            <a:ext cx="9143999" cy="513276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gf7446b88dd_0_0"/>
          <p:cNvSpPr txBox="1"/>
          <p:nvPr/>
        </p:nvSpPr>
        <p:spPr>
          <a:xfrm>
            <a:off x="0" y="616475"/>
            <a:ext cx="4697700" cy="5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b="1" i="0" lang="en-GB" sz="850" u="none" cap="none" strike="noStrike">
                <a:solidFill>
                  <a:srgbClr val="202020"/>
                </a:solidFill>
                <a:highlight>
                  <a:schemeClr val="accent3"/>
                </a:highlight>
                <a:latin typeface="Arial"/>
                <a:ea typeface="Arial"/>
                <a:cs typeface="Arial"/>
                <a:sym typeface="Arial"/>
              </a:rPr>
              <a:t>SLIDE FROM: </a:t>
            </a:r>
            <a:br>
              <a:rPr b="1" i="0" lang="en-GB" sz="850" u="none" cap="none" strike="noStrike">
                <a:solidFill>
                  <a:srgbClr val="202020"/>
                </a:solidFill>
                <a:highlight>
                  <a:schemeClr val="accent3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b="1" i="0" lang="en-GB" sz="850" u="none" cap="none" strike="noStrike">
                <a:solidFill>
                  <a:srgbClr val="202020"/>
                </a:solidFill>
                <a:highlight>
                  <a:schemeClr val="accent3"/>
                </a:highlight>
                <a:latin typeface="Arial"/>
                <a:ea typeface="Arial"/>
                <a:cs typeface="Arial"/>
                <a:sym typeface="Arial"/>
              </a:rPr>
              <a:t>Climate modelling: data and computing challenges (Sylvie Joussaume, CNRS)</a:t>
            </a:r>
            <a:endParaRPr b="1" i="0" sz="850" u="none" cap="none" strike="noStrike">
              <a:solidFill>
                <a:srgbClr val="202020"/>
              </a:solidFill>
              <a:highlight>
                <a:schemeClr val="accent3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b="1" i="0" lang="en-GB" sz="850" u="none" cap="none" strike="noStrike">
                <a:solidFill>
                  <a:srgbClr val="202020"/>
                </a:solidFill>
                <a:highlight>
                  <a:schemeClr val="accent3"/>
                </a:highlight>
                <a:latin typeface="Arial"/>
                <a:ea typeface="Arial"/>
                <a:cs typeface="Arial"/>
                <a:sym typeface="Arial"/>
              </a:rPr>
              <a:t>Keynote talk at EGI Conference 2021</a:t>
            </a:r>
            <a:endParaRPr b="1" i="0" sz="850" u="none" cap="none" strike="noStrike">
              <a:solidFill>
                <a:srgbClr val="202020"/>
              </a:solidFill>
              <a:highlight>
                <a:schemeClr val="accent3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f9aa42db38_0_520"/>
          <p:cNvSpPr txBox="1"/>
          <p:nvPr>
            <p:ph type="title"/>
          </p:nvPr>
        </p:nvSpPr>
        <p:spPr>
          <a:xfrm>
            <a:off x="2579075" y="169150"/>
            <a:ext cx="50619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Delivery channels for EOSC</a:t>
            </a:r>
            <a:endParaRPr/>
          </a:p>
        </p:txBody>
      </p:sp>
      <p:sp>
        <p:nvSpPr>
          <p:cNvPr id="353" name="Google Shape;353;gf9aa42db38_0_520"/>
          <p:cNvSpPr txBox="1"/>
          <p:nvPr/>
        </p:nvSpPr>
        <p:spPr>
          <a:xfrm>
            <a:off x="5981800" y="482975"/>
            <a:ext cx="3447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International projects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Multi-national communities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RIs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gf9aa42db38_0_520"/>
          <p:cNvSpPr txBox="1"/>
          <p:nvPr/>
        </p:nvSpPr>
        <p:spPr>
          <a:xfrm>
            <a:off x="-73400" y="628350"/>
            <a:ext cx="350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Single users, small groups (Long tail)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Experimental users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gf9aa42db38_0_520"/>
          <p:cNvSpPr txBox="1"/>
          <p:nvPr/>
        </p:nvSpPr>
        <p:spPr>
          <a:xfrm>
            <a:off x="3107500" y="1036863"/>
            <a:ext cx="28653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EOSC USERS</a:t>
            </a:r>
            <a:endParaRPr b="1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gf9aa42db38_0_520"/>
          <p:cNvSpPr txBox="1"/>
          <p:nvPr/>
        </p:nvSpPr>
        <p:spPr>
          <a:xfrm>
            <a:off x="5641950" y="2412100"/>
            <a:ext cx="31131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Arial"/>
              <a:buChar char="●"/>
            </a:pPr>
            <a:r>
              <a:rPr b="1" i="0" lang="en-GB" sz="1400" u="none" cap="none" strike="noStrik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High capacity demand</a:t>
            </a:r>
            <a:endParaRPr b="1" i="0" sz="1400" u="none" cap="none" strike="noStrik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Arial"/>
              <a:buChar char="●"/>
            </a:pPr>
            <a:r>
              <a:rPr b="1" i="0" lang="en-GB" sz="1400" u="none" cap="none" strike="noStrik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Custom configurations</a:t>
            </a:r>
            <a:endParaRPr b="1" i="0" sz="1400" u="none" cap="none" strike="noStrik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Arial"/>
              <a:buChar char="●"/>
            </a:pPr>
            <a:r>
              <a:rPr b="1" i="0" lang="en-GB" sz="1400" u="none" cap="none" strike="noStrik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Long term engagement</a:t>
            </a:r>
            <a:endParaRPr b="0" i="0" sz="1400" u="none" cap="none" strike="noStrik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gf9aa42db38_0_520"/>
          <p:cNvSpPr txBox="1"/>
          <p:nvPr/>
        </p:nvSpPr>
        <p:spPr>
          <a:xfrm>
            <a:off x="656069" y="3117806"/>
            <a:ext cx="3255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GB" sz="15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https://marketplace.eosc-portal.eu/</a:t>
            </a:r>
            <a:r>
              <a:rPr b="0" i="0" lang="en-GB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gf9aa42db38_0_520"/>
          <p:cNvSpPr txBox="1"/>
          <p:nvPr/>
        </p:nvSpPr>
        <p:spPr>
          <a:xfrm>
            <a:off x="724000" y="2154375"/>
            <a:ext cx="23634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GB" sz="17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EOSC Portal</a:t>
            </a:r>
            <a:endParaRPr b="1" i="0" sz="1700" u="none" cap="none" strike="noStrike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gf9aa42db38_0_520"/>
          <p:cNvSpPr txBox="1"/>
          <p:nvPr/>
        </p:nvSpPr>
        <p:spPr>
          <a:xfrm>
            <a:off x="419200" y="2392800"/>
            <a:ext cx="3507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Arial"/>
              <a:buChar char="●"/>
            </a:pPr>
            <a:r>
              <a:rPr b="1" i="0" lang="en-GB" sz="1400" u="none" cap="none" strike="noStrik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Ready-to-use resources/services</a:t>
            </a:r>
            <a:endParaRPr b="1" i="0" sz="1400" u="none" cap="none" strike="noStrik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Arial"/>
              <a:buChar char="●"/>
            </a:pPr>
            <a:r>
              <a:rPr b="1" i="0" lang="en-GB" sz="1400" u="none" cap="none" strike="noStrik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Self-service configuration</a:t>
            </a:r>
            <a:endParaRPr b="1" i="0" sz="1400" u="none" cap="none" strike="noStrik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Arial"/>
              <a:buChar char="●"/>
            </a:pPr>
            <a:r>
              <a:rPr b="1" i="0" lang="en-GB" sz="1400" u="none" cap="none" strike="noStrik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Short term engagement</a:t>
            </a:r>
            <a:endParaRPr b="1" i="0" sz="1400" u="none" cap="none" strike="noStrik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0" name="Google Shape;360;gf9aa42db38_0_520"/>
          <p:cNvCxnSpPr/>
          <p:nvPr/>
        </p:nvCxnSpPr>
        <p:spPr>
          <a:xfrm>
            <a:off x="4387750" y="1670175"/>
            <a:ext cx="0" cy="2102700"/>
          </a:xfrm>
          <a:prstGeom prst="straightConnector1">
            <a:avLst/>
          </a:prstGeom>
          <a:noFill/>
          <a:ln cap="flat" cmpd="sng" w="2857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1" name="Google Shape;361;gf9aa42db38_0_520"/>
          <p:cNvSpPr txBox="1"/>
          <p:nvPr/>
        </p:nvSpPr>
        <p:spPr>
          <a:xfrm>
            <a:off x="1804400" y="1433588"/>
            <a:ext cx="2363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1" lang="en-GB" sz="15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Business-to-User</a:t>
            </a:r>
            <a:endParaRPr b="1" i="1" sz="1500" u="none" cap="none" strike="noStrike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gf9aa42db38_0_520"/>
          <p:cNvSpPr txBox="1"/>
          <p:nvPr/>
        </p:nvSpPr>
        <p:spPr>
          <a:xfrm>
            <a:off x="4422200" y="1433588"/>
            <a:ext cx="2363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1" lang="en-GB" sz="15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Business-to-Business</a:t>
            </a:r>
            <a:endParaRPr b="1" i="1" sz="1500" u="none" cap="none" strike="noStrike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gf9aa42db38_0_520"/>
          <p:cNvSpPr/>
          <p:nvPr/>
        </p:nvSpPr>
        <p:spPr>
          <a:xfrm rot="10800000">
            <a:off x="1617075" y="1190823"/>
            <a:ext cx="1419000" cy="1026600"/>
          </a:xfrm>
          <a:prstGeom prst="bentUpArrow">
            <a:avLst>
              <a:gd fmla="val 25000" name="adj1"/>
              <a:gd fmla="val 24144" name="adj2"/>
              <a:gd fmla="val 28687" name="adj3"/>
            </a:avLst>
          </a:prstGeom>
          <a:solidFill>
            <a:srgbClr val="0E67AD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gf9aa42db38_0_520"/>
          <p:cNvSpPr/>
          <p:nvPr/>
        </p:nvSpPr>
        <p:spPr>
          <a:xfrm flipH="1" rot="10800000">
            <a:off x="6044225" y="1203500"/>
            <a:ext cx="1419000" cy="1026600"/>
          </a:xfrm>
          <a:prstGeom prst="bentUpArrow">
            <a:avLst>
              <a:gd fmla="val 25000" name="adj1"/>
              <a:gd fmla="val 24144" name="adj2"/>
              <a:gd fmla="val 28687" name="adj3"/>
            </a:avLst>
          </a:prstGeom>
          <a:solidFill>
            <a:srgbClr val="0E67AD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gf9aa42db38_0_520"/>
          <p:cNvSpPr txBox="1"/>
          <p:nvPr/>
        </p:nvSpPr>
        <p:spPr>
          <a:xfrm>
            <a:off x="4464700" y="3165700"/>
            <a:ext cx="47289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5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https://www.egi.eu/projects/egi-ace/call-for-use-cases</a:t>
            </a:r>
            <a:r>
              <a:rPr b="0" i="0" lang="en-GB" sz="15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GB" sz="15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gf9aa42db38_0_520"/>
          <p:cNvSpPr txBox="1"/>
          <p:nvPr/>
        </p:nvSpPr>
        <p:spPr>
          <a:xfrm>
            <a:off x="5753200" y="2154375"/>
            <a:ext cx="23634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GB" sz="17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EGI-ACE Open Call</a:t>
            </a:r>
            <a:endParaRPr b="1" i="0" sz="1700" u="none" cap="none" strike="noStrike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gf9aa42db38_0_520"/>
          <p:cNvSpPr txBox="1"/>
          <p:nvPr/>
        </p:nvSpPr>
        <p:spPr>
          <a:xfrm>
            <a:off x="4950500" y="3387550"/>
            <a:ext cx="4052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1" lang="en-GB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Continuously open, Cut-off dates every 2 months</a:t>
            </a:r>
            <a:endParaRPr b="1" i="1" sz="1200" u="none" cap="none" strike="noStrik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gf9aa42db38_0_520"/>
          <p:cNvSpPr/>
          <p:nvPr/>
        </p:nvSpPr>
        <p:spPr>
          <a:xfrm rot="2700820">
            <a:off x="4308627" y="3772734"/>
            <a:ext cx="889045" cy="51632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gf9aa42db38_0_520"/>
          <p:cNvSpPr/>
          <p:nvPr/>
        </p:nvSpPr>
        <p:spPr>
          <a:xfrm rot="8100818">
            <a:off x="3515641" y="3771486"/>
            <a:ext cx="892015" cy="51632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gf9aa42db38_0_520"/>
          <p:cNvSpPr txBox="1"/>
          <p:nvPr/>
        </p:nvSpPr>
        <p:spPr>
          <a:xfrm>
            <a:off x="2189975" y="4254725"/>
            <a:ext cx="1891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GB" sz="17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EC funds</a:t>
            </a:r>
            <a:br>
              <a:rPr b="1" i="0" lang="en-GB" sz="17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GB" sz="17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(VA, projects)</a:t>
            </a:r>
            <a:endParaRPr b="1" i="0" sz="1700" u="none" cap="none" strike="noStrike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gf9aa42db38_0_520"/>
          <p:cNvSpPr txBox="1"/>
          <p:nvPr/>
        </p:nvSpPr>
        <p:spPr>
          <a:xfrm>
            <a:off x="1204925" y="3648150"/>
            <a:ext cx="2772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1" lang="en-GB" sz="15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Serving with the use of...</a:t>
            </a:r>
            <a:endParaRPr b="1" i="1" sz="15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gf9aa42db38_0_520"/>
          <p:cNvSpPr txBox="1"/>
          <p:nvPr/>
        </p:nvSpPr>
        <p:spPr>
          <a:xfrm>
            <a:off x="4505900" y="4195800"/>
            <a:ext cx="26988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GB" sz="17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Local funds </a:t>
            </a:r>
            <a:r>
              <a:rPr b="1" i="0" lang="en-GB" sz="12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(institutional/national investments)</a:t>
            </a:r>
            <a:endParaRPr b="1" i="0" sz="1200" u="none" cap="none" strike="noStrike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gf9aa42db38_0_520"/>
          <p:cNvSpPr/>
          <p:nvPr/>
        </p:nvSpPr>
        <p:spPr>
          <a:xfrm>
            <a:off x="595800" y="4330925"/>
            <a:ext cx="1419000" cy="615600"/>
          </a:xfrm>
          <a:prstGeom prst="wedgeRectCallout">
            <a:avLst>
              <a:gd fmla="val 72449" name="adj1"/>
              <a:gd fmla="val -21800" name="adj2"/>
            </a:avLst>
          </a:prstGeom>
          <a:solidFill>
            <a:srgbClr val="8C9FD2">
              <a:alpha val="43137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80million CPUh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250,000 GPUh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 PB storage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10fbfd4d1a9_4_43"/>
          <p:cNvSpPr txBox="1"/>
          <p:nvPr>
            <p:ph type="title"/>
          </p:nvPr>
        </p:nvSpPr>
        <p:spPr>
          <a:xfrm>
            <a:off x="2579083" y="169146"/>
            <a:ext cx="6472185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400"/>
              <a:buFont typeface="Calibri"/>
              <a:buNone/>
            </a:pPr>
            <a:r>
              <a:rPr lang="en-GB" sz="2400"/>
              <a:t>Allocating resources for user communities </a:t>
            </a:r>
            <a:endParaRPr/>
          </a:p>
        </p:txBody>
      </p:sp>
      <p:grpSp>
        <p:nvGrpSpPr>
          <p:cNvPr id="380" name="Google Shape;380;g10fbfd4d1a9_4_43"/>
          <p:cNvGrpSpPr/>
          <p:nvPr/>
        </p:nvGrpSpPr>
        <p:grpSpPr>
          <a:xfrm>
            <a:off x="282022" y="2072375"/>
            <a:ext cx="2232248" cy="1586249"/>
            <a:chOff x="-252537" y="3530274"/>
            <a:chExt cx="2232248" cy="1586249"/>
          </a:xfrm>
        </p:grpSpPr>
        <p:sp>
          <p:nvSpPr>
            <p:cNvPr id="381" name="Google Shape;381;g10fbfd4d1a9_4_43"/>
            <p:cNvSpPr txBox="1"/>
            <p:nvPr/>
          </p:nvSpPr>
          <p:spPr>
            <a:xfrm>
              <a:off x="-252537" y="4470192"/>
              <a:ext cx="223224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GB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Project/Community representative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C:\Users\Krakowian\Google Drive\EGI\Images - icons\women-icon.png" id="382" name="Google Shape;382;g10fbfd4d1a9_4_4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43477" y="3530274"/>
              <a:ext cx="878548" cy="80469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83" name="Google Shape;383;g10fbfd4d1a9_4_43"/>
          <p:cNvGrpSpPr/>
          <p:nvPr/>
        </p:nvGrpSpPr>
        <p:grpSpPr>
          <a:xfrm>
            <a:off x="7615642" y="2441706"/>
            <a:ext cx="683200" cy="807387"/>
            <a:chOff x="7514631" y="3952019"/>
            <a:chExt cx="878335" cy="1037993"/>
          </a:xfrm>
        </p:grpSpPr>
        <p:pic>
          <p:nvPicPr>
            <p:cNvPr id="384" name="Google Shape;384;g10fbfd4d1a9_4_4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5" name="Google Shape;385;g10fbfd4d1a9_4_43"/>
            <p:cNvSpPr txBox="1"/>
            <p:nvPr/>
          </p:nvSpPr>
          <p:spPr>
            <a:xfrm>
              <a:off x="7514631" y="4436055"/>
              <a:ext cx="878335" cy="5539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GB" sz="1100" u="none" cap="none" strike="noStrike">
                  <a:solidFill>
                    <a:srgbClr val="1F497D"/>
                  </a:solidFill>
                  <a:latin typeface="Calibri"/>
                  <a:ea typeface="Calibri"/>
                  <a:cs typeface="Calibri"/>
                  <a:sym typeface="Calibri"/>
                </a:rPr>
                <a:t>HTC</a:t>
              </a:r>
              <a:br>
                <a:rPr b="1" i="0" lang="en-GB" sz="11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1" i="0" lang="en-GB" sz="1100" u="none" cap="none" strike="noStrike">
                  <a:solidFill>
                    <a:srgbClr val="1F497D"/>
                  </a:solidFill>
                  <a:latin typeface="Calibri"/>
                  <a:ea typeface="Calibri"/>
                  <a:cs typeface="Calibri"/>
                  <a:sym typeface="Calibri"/>
                </a:rPr>
                <a:t>provider</a:t>
              </a:r>
              <a:endParaRPr b="1" i="0" sz="1100" u="none" cap="none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6" name="Google Shape;386;g10fbfd4d1a9_4_43"/>
          <p:cNvGrpSpPr/>
          <p:nvPr/>
        </p:nvGrpSpPr>
        <p:grpSpPr>
          <a:xfrm>
            <a:off x="8368068" y="1867375"/>
            <a:ext cx="683200" cy="862934"/>
            <a:chOff x="7803570" y="2852936"/>
            <a:chExt cx="756976" cy="956124"/>
          </a:xfrm>
        </p:grpSpPr>
        <p:pic>
          <p:nvPicPr>
            <p:cNvPr id="387" name="Google Shape;387;g10fbfd4d1a9_4_4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859945" y="2852936"/>
              <a:ext cx="580788" cy="561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8" name="Google Shape;388;g10fbfd4d1a9_4_43"/>
            <p:cNvSpPr txBox="1"/>
            <p:nvPr/>
          </p:nvSpPr>
          <p:spPr>
            <a:xfrm>
              <a:off x="7803570" y="3331640"/>
              <a:ext cx="756976" cy="47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GB" sz="1100" u="none" cap="none" strike="noStrike">
                  <a:solidFill>
                    <a:srgbClr val="1F497D"/>
                  </a:solidFill>
                  <a:latin typeface="Calibri"/>
                  <a:ea typeface="Calibri"/>
                  <a:cs typeface="Calibri"/>
                  <a:sym typeface="Calibri"/>
                </a:rPr>
                <a:t>Cloud</a:t>
              </a:r>
              <a:br>
                <a:rPr b="1" i="0" lang="en-GB" sz="1100" u="none" cap="none" strike="noStrike">
                  <a:solidFill>
                    <a:srgbClr val="1F497D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1" i="0" lang="en-GB" sz="1100" u="none" cap="none" strike="noStrike">
                  <a:solidFill>
                    <a:srgbClr val="1F497D"/>
                  </a:solidFill>
                  <a:latin typeface="Calibri"/>
                  <a:ea typeface="Calibri"/>
                  <a:cs typeface="Calibri"/>
                  <a:sym typeface="Calibri"/>
                </a:rPr>
                <a:t>provider</a:t>
              </a:r>
              <a:endParaRPr b="1" i="0" sz="1100" u="none" cap="none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9" name="Google Shape;389;g10fbfd4d1a9_4_43"/>
          <p:cNvSpPr/>
          <p:nvPr/>
        </p:nvSpPr>
        <p:spPr>
          <a:xfrm>
            <a:off x="4534104" y="3256923"/>
            <a:ext cx="1504967" cy="1601430"/>
          </a:xfrm>
          <a:prstGeom prst="flowChartMultidocument">
            <a:avLst/>
          </a:prstGeom>
          <a:solidFill>
            <a:srgbClr val="D7E4BD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4F6228"/>
                </a:solidFill>
                <a:latin typeface="Calibri"/>
                <a:ea typeface="Calibri"/>
                <a:cs typeface="Calibri"/>
                <a:sym typeface="Calibri"/>
              </a:rPr>
              <a:t>Operation Level Agreement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g10fbfd4d1a9_4_43"/>
          <p:cNvSpPr/>
          <p:nvPr/>
        </p:nvSpPr>
        <p:spPr>
          <a:xfrm>
            <a:off x="3078556" y="3262827"/>
            <a:ext cx="1386320" cy="1490173"/>
          </a:xfrm>
          <a:prstGeom prst="flowChartDocument">
            <a:avLst/>
          </a:prstGeom>
          <a:solidFill>
            <a:srgbClr val="D7E4BD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4F6228"/>
                </a:solidFill>
                <a:latin typeface="Calibri"/>
                <a:ea typeface="Calibri"/>
                <a:cs typeface="Calibri"/>
                <a:sym typeface="Calibri"/>
              </a:rPr>
              <a:t>Service Level Agreement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g10fbfd4d1a9_4_43"/>
          <p:cNvSpPr/>
          <p:nvPr/>
        </p:nvSpPr>
        <p:spPr>
          <a:xfrm>
            <a:off x="1110971" y="4197568"/>
            <a:ext cx="1800200" cy="555432"/>
          </a:xfrm>
          <a:prstGeom prst="wedgeRoundRectCallout">
            <a:avLst>
              <a:gd fmla="val 64842" name="adj1"/>
              <a:gd fmla="val -24189" name="adj2"/>
              <a:gd fmla="val 16667" name="adj3"/>
            </a:avLst>
          </a:prstGeom>
          <a:solidFill>
            <a:srgbClr val="F7F7F7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Specify what’s delivered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2" name="Google Shape;392;g10fbfd4d1a9_4_43"/>
          <p:cNvGrpSpPr/>
          <p:nvPr/>
        </p:nvGrpSpPr>
        <p:grpSpPr>
          <a:xfrm>
            <a:off x="6897960" y="1865646"/>
            <a:ext cx="683200" cy="797366"/>
            <a:chOff x="7531108" y="3952019"/>
            <a:chExt cx="878335" cy="1025110"/>
          </a:xfrm>
        </p:grpSpPr>
        <p:pic>
          <p:nvPicPr>
            <p:cNvPr id="393" name="Google Shape;393;g10fbfd4d1a9_4_4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4" name="Google Shape;394;g10fbfd4d1a9_4_43"/>
            <p:cNvSpPr txBox="1"/>
            <p:nvPr/>
          </p:nvSpPr>
          <p:spPr>
            <a:xfrm>
              <a:off x="7531108" y="4423172"/>
              <a:ext cx="878335" cy="5539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GB" sz="1100" u="none" cap="none" strike="noStrike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Storage</a:t>
              </a:r>
              <a:br>
                <a:rPr b="1" i="0" lang="en-GB" sz="1100" u="none" cap="none" strike="noStrike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1" i="0" lang="en-GB" sz="1100" u="none" cap="none" strike="noStrike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provider</a:t>
              </a:r>
              <a:endParaRPr b="1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5" name="Google Shape;395;g10fbfd4d1a9_4_43"/>
          <p:cNvSpPr/>
          <p:nvPr/>
        </p:nvSpPr>
        <p:spPr>
          <a:xfrm>
            <a:off x="1938208" y="2081661"/>
            <a:ext cx="1800200" cy="1008112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Instance requirements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g10fbfd4d1a9_4_43"/>
          <p:cNvSpPr/>
          <p:nvPr/>
        </p:nvSpPr>
        <p:spPr>
          <a:xfrm>
            <a:off x="5106559" y="2153668"/>
            <a:ext cx="1584176" cy="936104"/>
          </a:xfrm>
          <a:prstGeom prst="lef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Conditions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7" name="Google Shape;397;g10fbfd4d1a9_4_43"/>
          <p:cNvGrpSpPr/>
          <p:nvPr/>
        </p:nvGrpSpPr>
        <p:grpSpPr>
          <a:xfrm>
            <a:off x="7642581" y="1361593"/>
            <a:ext cx="683200" cy="792667"/>
            <a:chOff x="7562649" y="3952019"/>
            <a:chExt cx="878334" cy="1019067"/>
          </a:xfrm>
        </p:grpSpPr>
        <p:pic>
          <p:nvPicPr>
            <p:cNvPr id="398" name="Google Shape;398;g10fbfd4d1a9_4_4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9" name="Google Shape;399;g10fbfd4d1a9_4_43"/>
            <p:cNvSpPr txBox="1"/>
            <p:nvPr/>
          </p:nvSpPr>
          <p:spPr>
            <a:xfrm>
              <a:off x="7562649" y="4417130"/>
              <a:ext cx="878334" cy="5539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GB" sz="1100" u="none" cap="none" strike="noStrike">
                  <a:solidFill>
                    <a:srgbClr val="1F497D"/>
                  </a:solidFill>
                  <a:latin typeface="Calibri"/>
                  <a:ea typeface="Calibri"/>
                  <a:cs typeface="Calibri"/>
                  <a:sym typeface="Calibri"/>
                </a:rPr>
                <a:t>Applic.</a:t>
              </a:r>
              <a:br>
                <a:rPr b="1" i="0" lang="en-GB" sz="1100" u="none" cap="none" strike="noStrike">
                  <a:solidFill>
                    <a:srgbClr val="1F497D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b="1" i="0" lang="en-GB" sz="1100" u="none" cap="none" strike="noStrike">
                  <a:solidFill>
                    <a:srgbClr val="1F497D"/>
                  </a:solidFill>
                  <a:latin typeface="Calibri"/>
                  <a:ea typeface="Calibri"/>
                  <a:cs typeface="Calibri"/>
                  <a:sym typeface="Calibri"/>
                </a:rPr>
                <a:t>provider</a:t>
              </a:r>
              <a:endParaRPr b="1" i="0" sz="1100" u="none" cap="none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0" name="Google Shape;400;g10fbfd4d1a9_4_43"/>
          <p:cNvSpPr/>
          <p:nvPr/>
        </p:nvSpPr>
        <p:spPr>
          <a:xfrm>
            <a:off x="6265840" y="4106643"/>
            <a:ext cx="1892188" cy="555432"/>
          </a:xfrm>
          <a:prstGeom prst="wedgeRoundRectCallout">
            <a:avLst>
              <a:gd fmla="val -70292" name="adj1"/>
              <a:gd fmla="val -22389" name="adj2"/>
              <a:gd fmla="val 16667" name="adj3"/>
            </a:avLst>
          </a:prstGeom>
          <a:solidFill>
            <a:srgbClr val="F7F7F7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Ensuring that agreed targets are met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1" name="Google Shape;401;g10fbfd4d1a9_4_4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418927" y="3006726"/>
            <a:ext cx="576064" cy="576064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g10fbfd4d1a9_4_43"/>
          <p:cNvSpPr/>
          <p:nvPr/>
        </p:nvSpPr>
        <p:spPr>
          <a:xfrm>
            <a:off x="8384798" y="3501492"/>
            <a:ext cx="954360" cy="2615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1100" u="none" cap="none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Support</a:t>
            </a:r>
            <a:endParaRPr b="0" i="0" sz="1100" u="none" cap="none" strike="noStrike">
              <a:solidFill>
                <a:srgbClr val="1F49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3" name="Google Shape;403;g10fbfd4d1a9_4_4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978768" y="2934720"/>
            <a:ext cx="576064" cy="576064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g10fbfd4d1a9_4_43"/>
          <p:cNvSpPr/>
          <p:nvPr/>
        </p:nvSpPr>
        <p:spPr>
          <a:xfrm>
            <a:off x="6900291" y="3455239"/>
            <a:ext cx="954360" cy="2615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1100" u="none" cap="none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Training</a:t>
            </a:r>
            <a:endParaRPr b="0" i="0" sz="1100" u="none" cap="none" strike="noStrike">
              <a:solidFill>
                <a:srgbClr val="1F49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g10fbfd4d1a9_4_43"/>
          <p:cNvSpPr/>
          <p:nvPr/>
        </p:nvSpPr>
        <p:spPr>
          <a:xfrm>
            <a:off x="331105" y="974773"/>
            <a:ext cx="2123728" cy="773640"/>
          </a:xfrm>
          <a:prstGeom prst="wedgeRoundRectCallout">
            <a:avLst>
              <a:gd fmla="val 45169" name="adj1"/>
              <a:gd fmla="val 129634" name="adj2"/>
              <a:gd fmla="val 16667" name="adj3"/>
            </a:avLst>
          </a:prstGeom>
          <a:solidFill>
            <a:srgbClr val="F7F7F7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Type, number, size, cost, availability, etc.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g10fbfd4d1a9_4_43"/>
          <p:cNvSpPr txBox="1"/>
          <p:nvPr/>
        </p:nvSpPr>
        <p:spPr>
          <a:xfrm>
            <a:off x="2873336" y="630088"/>
            <a:ext cx="48615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Negotiate access to resources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Taking into consideration user requirements</a:t>
            </a:r>
            <a:br>
              <a:rPr b="0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(type, number, size, cost, availability, ++)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r>
              <a:rPr b="0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Match user demand and provider priorities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g10fbfd4d1a9_4_43"/>
          <p:cNvSpPr txBox="1"/>
          <p:nvPr/>
        </p:nvSpPr>
        <p:spPr>
          <a:xfrm rot="-1477440">
            <a:off x="317892" y="3797838"/>
            <a:ext cx="935728" cy="646331"/>
          </a:xfrm>
          <a:prstGeom prst="rect">
            <a:avLst/>
          </a:prstGeom>
          <a:solidFill>
            <a:srgbClr val="FBE4D4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Regular satisfaction interviews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g10fbfd4d1a9_4_43"/>
          <p:cNvSpPr txBox="1"/>
          <p:nvPr/>
        </p:nvSpPr>
        <p:spPr>
          <a:xfrm rot="2081946">
            <a:off x="7815674" y="3866869"/>
            <a:ext cx="1161206" cy="461665"/>
          </a:xfrm>
          <a:prstGeom prst="rect">
            <a:avLst/>
          </a:prstGeom>
          <a:solidFill>
            <a:srgbClr val="FBE4D4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Regular service delivery reports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9" name="Google Shape;409;g10fbfd4d1a9_4_4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781803" y="1723372"/>
            <a:ext cx="1292613" cy="1292613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g10fbfd4d1a9_4_43"/>
          <p:cNvSpPr txBox="1"/>
          <p:nvPr/>
        </p:nvSpPr>
        <p:spPr>
          <a:xfrm>
            <a:off x="3828777" y="2818206"/>
            <a:ext cx="121360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Negotiator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f9aa42db38_6_0"/>
          <p:cNvSpPr/>
          <p:nvPr/>
        </p:nvSpPr>
        <p:spPr>
          <a:xfrm>
            <a:off x="11498" y="4131444"/>
            <a:ext cx="2178300" cy="716700"/>
          </a:xfrm>
          <a:prstGeom prst="homePlate">
            <a:avLst>
              <a:gd fmla="val 50000" name="adj"/>
            </a:avLst>
          </a:prstGeom>
          <a:solidFill>
            <a:srgbClr val="5B9BD5"/>
          </a:solidFill>
          <a:ln cap="flat" cmpd="sng" w="9525">
            <a:solidFill>
              <a:srgbClr val="0E67A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372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3E6EC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gf9aa42db38_6_0"/>
          <p:cNvSpPr txBox="1"/>
          <p:nvPr>
            <p:ph type="title"/>
          </p:nvPr>
        </p:nvSpPr>
        <p:spPr>
          <a:xfrm>
            <a:off x="2579074" y="169150"/>
            <a:ext cx="61323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EGI-ACE Open Call: </a:t>
            </a:r>
            <a:r>
              <a:rPr lang="en-GB">
                <a:extLst>
                  <a:ext uri="http://customooxmlschemas.google.com/">
                    <go:slidesCustomData xmlns:go="http://customooxmlschemas.google.com/" textRoundtripDataId="3"/>
                  </a:ext>
                </a:extLst>
              </a:rPr>
              <a:t>Statistics</a:t>
            </a:r>
            <a:endParaRPr/>
          </a:p>
        </p:txBody>
      </p:sp>
      <p:sp>
        <p:nvSpPr>
          <p:cNvPr id="418" name="Google Shape;418;gf9aa42db38_6_0"/>
          <p:cNvSpPr txBox="1"/>
          <p:nvPr/>
        </p:nvSpPr>
        <p:spPr>
          <a:xfrm>
            <a:off x="87699" y="4116578"/>
            <a:ext cx="1791900" cy="71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2000" lIns="64000" spcFirstLastPara="1" rIns="16000" wrap="square" tIns="320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b="0" i="0" lang="en-GB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cut-off dates </a:t>
            </a:r>
            <a:br>
              <a:rPr b="0" i="0" lang="en-GB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(since March 2021)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gf9aa42db38_6_0"/>
          <p:cNvSpPr/>
          <p:nvPr/>
        </p:nvSpPr>
        <p:spPr>
          <a:xfrm>
            <a:off x="1952913" y="4131469"/>
            <a:ext cx="1791900" cy="716700"/>
          </a:xfrm>
          <a:prstGeom prst="chevron">
            <a:avLst>
              <a:gd fmla="val 50000" name="adj"/>
            </a:avLst>
          </a:prstGeom>
          <a:solidFill>
            <a:srgbClr val="5B9BD5"/>
          </a:solidFill>
          <a:ln cap="flat" cmpd="sng" w="9525">
            <a:solidFill>
              <a:srgbClr val="0E67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gf9aa42db38_6_0"/>
          <p:cNvSpPr txBox="1"/>
          <p:nvPr/>
        </p:nvSpPr>
        <p:spPr>
          <a:xfrm>
            <a:off x="2068900" y="4116569"/>
            <a:ext cx="1489500" cy="71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2000" lIns="64000" spcFirstLastPara="1" rIns="16000" wrap="square" tIns="320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28 </a:t>
            </a:r>
            <a:br>
              <a:rPr b="1" i="0" lang="en-GB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Applications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gf9aa42db38_6_0"/>
          <p:cNvSpPr/>
          <p:nvPr/>
        </p:nvSpPr>
        <p:spPr>
          <a:xfrm>
            <a:off x="3551241" y="4131469"/>
            <a:ext cx="2060700" cy="716700"/>
          </a:xfrm>
          <a:prstGeom prst="chevron">
            <a:avLst>
              <a:gd fmla="val 50000" name="adj"/>
            </a:avLst>
          </a:prstGeom>
          <a:solidFill>
            <a:srgbClr val="5B9BD5"/>
          </a:solidFill>
          <a:ln cap="flat" cmpd="sng" w="9525">
            <a:solidFill>
              <a:srgbClr val="0E67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gf9aa42db38_6_0"/>
          <p:cNvSpPr/>
          <p:nvPr/>
        </p:nvSpPr>
        <p:spPr>
          <a:xfrm>
            <a:off x="5380041" y="4131469"/>
            <a:ext cx="2060700" cy="716700"/>
          </a:xfrm>
          <a:prstGeom prst="chevron">
            <a:avLst>
              <a:gd fmla="val 50000" name="adj"/>
            </a:avLst>
          </a:prstGeom>
          <a:solidFill>
            <a:srgbClr val="5B9BD5"/>
          </a:solidFill>
          <a:ln cap="flat" cmpd="sng" w="9525">
            <a:solidFill>
              <a:srgbClr val="0E67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gf9aa42db38_6_0"/>
          <p:cNvSpPr txBox="1"/>
          <p:nvPr/>
        </p:nvSpPr>
        <p:spPr>
          <a:xfrm>
            <a:off x="3669100" y="4099841"/>
            <a:ext cx="1852800" cy="71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2000" lIns="64000" spcFirstLastPara="1" rIns="16000" wrap="square" tIns="320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br>
              <a:rPr b="0" i="0" lang="en-GB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Supported with</a:t>
            </a:r>
            <a:br>
              <a:rPr b="0" i="0" lang="en-GB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Virtual Access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gf9aa42db38_6_0"/>
          <p:cNvSpPr/>
          <p:nvPr/>
        </p:nvSpPr>
        <p:spPr>
          <a:xfrm>
            <a:off x="7206088" y="4131469"/>
            <a:ext cx="1951200" cy="716700"/>
          </a:xfrm>
          <a:prstGeom prst="chevron">
            <a:avLst>
              <a:gd fmla="val 50000" name="adj"/>
            </a:avLst>
          </a:prstGeom>
          <a:solidFill>
            <a:srgbClr val="5B9BD5"/>
          </a:solidFill>
          <a:ln cap="flat" cmpd="sng" w="9525">
            <a:solidFill>
              <a:srgbClr val="0E67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gf9aa42db38_6_0"/>
          <p:cNvSpPr txBox="1"/>
          <p:nvPr/>
        </p:nvSpPr>
        <p:spPr>
          <a:xfrm>
            <a:off x="5527631" y="4086847"/>
            <a:ext cx="1852800" cy="71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2000" lIns="64000" spcFirstLastPara="1" rIns="16000" wrap="square" tIns="320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br>
              <a:rPr b="0" i="0" lang="en-GB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supported by NGIs (national funds)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gf9aa42db38_6_0"/>
          <p:cNvSpPr txBox="1"/>
          <p:nvPr/>
        </p:nvSpPr>
        <p:spPr>
          <a:xfrm>
            <a:off x="7250500" y="4116578"/>
            <a:ext cx="1852800" cy="71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2000" lIns="64000" spcFirstLastPara="1" rIns="16000" wrap="square" tIns="320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br>
              <a:rPr b="0" i="0" lang="en-GB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 discussion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gf9aa42db38_6_0"/>
          <p:cNvSpPr txBox="1"/>
          <p:nvPr/>
        </p:nvSpPr>
        <p:spPr>
          <a:xfrm>
            <a:off x="17700" y="4828900"/>
            <a:ext cx="5559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Next date: 15/Feb/2022: </a:t>
            </a:r>
            <a:r>
              <a:rPr b="1" i="0" lang="en-GB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https://www.egi.eu/projects/egi-ace/call-for-use-cases/</a:t>
            </a:r>
            <a:r>
              <a:rPr b="1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8" name="Google Shape;428;gf9aa42db38_6_0" title="Chart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7725" y="714100"/>
            <a:ext cx="6721827" cy="3271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11088c08442_0_10"/>
          <p:cNvSpPr txBox="1"/>
          <p:nvPr>
            <p:ph type="title"/>
          </p:nvPr>
        </p:nvSpPr>
        <p:spPr>
          <a:xfrm>
            <a:off x="2459475" y="169150"/>
            <a:ext cx="66846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Submitted</a:t>
            </a:r>
            <a:r>
              <a:rPr lang="en-GB">
                <a:extLst>
                  <a:ext uri="http://customooxmlschemas.google.com/">
                    <go:slidesCustomData xmlns:go="http://customooxmlschemas.google.com/" textRoundtripDataId="4"/>
                  </a:ext>
                </a:extLst>
              </a:rPr>
              <a:t> use cases </a:t>
            </a:r>
            <a:r>
              <a:rPr lang="en-GB"/>
              <a:t>from </a:t>
            </a:r>
            <a:r>
              <a:rPr lang="en-GB"/>
              <a:t>Environmental Sciences and Climate Research</a:t>
            </a:r>
            <a:endParaRPr/>
          </a:p>
        </p:txBody>
      </p:sp>
      <p:graphicFrame>
        <p:nvGraphicFramePr>
          <p:cNvPr id="434" name="Google Shape;434;g11088c08442_0_10"/>
          <p:cNvGraphicFramePr/>
          <p:nvPr/>
        </p:nvGraphicFramePr>
        <p:xfrm>
          <a:off x="572679" y="107624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{43C56BE1-8A18-4882-A110-826904F9DC10}</a:tableStyleId>
              </a:tblPr>
              <a:tblGrid>
                <a:gridCol w="2900250"/>
                <a:gridCol w="2485775"/>
                <a:gridCol w="2693025"/>
              </a:tblGrid>
              <a:tr h="537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GB" sz="1400" u="none" cap="none" strike="noStrike"/>
                        <a:t>Use case</a:t>
                      </a:r>
                      <a:endParaRPr b="1" sz="11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472C4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GB" sz="1400" u="none" cap="none" strike="noStrike"/>
                        <a:t>Submitter</a:t>
                      </a:r>
                      <a:endParaRPr b="1" sz="11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472C4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GB" sz="1400" u="none" cap="none" strike="noStrike"/>
                        <a:t>Relevant services</a:t>
                      </a:r>
                      <a:endParaRPr b="1" sz="11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472C4">
                        <a:alpha val="45098"/>
                      </a:srgbClr>
                    </a:solidFill>
                  </a:tcPr>
                </a:tc>
              </a:tr>
              <a:tr h="65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000"/>
                        <a:t>Processing and Visualization of underwater noise data in the North-East Atlantic </a:t>
                      </a:r>
                      <a:br>
                        <a:rPr lang="en-GB" sz="1000"/>
                      </a:br>
                      <a:r>
                        <a:rPr lang="en-GB" sz="1000"/>
                        <a:t>(the PLOCAN project)</a:t>
                      </a:r>
                      <a:endParaRPr sz="1000" u="none" cap="none" strike="noStrike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000"/>
                        <a:t>Plataforma Oceánica de Canarias – Canary Islands</a:t>
                      </a:r>
                      <a:endParaRPr sz="10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000" u="none" cap="none" strike="noStrike"/>
                        <a:t>Check-in (AAI), Cloud </a:t>
                      </a:r>
                      <a:r>
                        <a:rPr lang="en-GB" sz="1000"/>
                        <a:t>C</a:t>
                      </a:r>
                      <a:r>
                        <a:rPr lang="en-GB" sz="1000" u="none" cap="none" strike="noStrike"/>
                        <a:t>ompute</a:t>
                      </a:r>
                      <a:br>
                        <a:rPr lang="en-GB" sz="1000" u="none" cap="none" strike="noStrike"/>
                      </a:br>
                      <a:r>
                        <a:rPr lang="en-GB" sz="1000" u="none" cap="none" strike="noStrike"/>
                        <a:t>Jupyter Notebooks</a:t>
                      </a:r>
                      <a:endParaRPr sz="10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/>
                        <a:t>Cloud-based data services to integrate and share qualified marine data generated</a:t>
                      </a:r>
                      <a:endParaRPr sz="1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/>
                        <a:t>by the MINKE open infrastructures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</a:rPr>
                        <a:t>Institute of Marine Sciences (ICM-CSIC)</a:t>
                      </a:r>
                      <a:endParaRPr sz="10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</a:rPr>
                        <a:t>Check-in (AAI), Cloud Compute</a:t>
                      </a:r>
                      <a:br>
                        <a:rPr lang="en-GB" sz="1000">
                          <a:solidFill>
                            <a:schemeClr val="dk1"/>
                          </a:solidFill>
                        </a:rPr>
                      </a:br>
                      <a:r>
                        <a:rPr lang="en-GB" sz="1000">
                          <a:solidFill>
                            <a:schemeClr val="dk1"/>
                          </a:solidFill>
                        </a:rPr>
                        <a:t>IM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6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000"/>
                        <a:t>Surface‌ ‌energy‌ ‌balance‌</a:t>
                      </a:r>
                      <a:r>
                        <a:rPr lang="en-GB" sz="1000"/>
                        <a:t> ‌Automated‌ ‌Processing‌ ‌Service‌ ‌(SAPS)‌ ‌for water management, forest masses and crops evolution</a:t>
                      </a:r>
                      <a:endParaRPr sz="10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</a:rPr>
                        <a:t>Universidade‌ ‌Federal‌ ‌de‌ ‌Campina‌ ‌Grande‌ ‌(UFCG)‌</a:t>
                      </a:r>
                      <a:endParaRPr sz="10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000" u="none" cap="none" strike="noStrike"/>
                        <a:t>Cloud Compute &amp; Storage</a:t>
                      </a:r>
                      <a:br>
                        <a:rPr lang="en-GB" sz="1000" u="none" cap="none" strike="noStrike"/>
                      </a:br>
                      <a:r>
                        <a:rPr lang="en-GB" sz="1000" u="none" cap="none" strike="noStrike"/>
                        <a:t>Check-in (AAI)</a:t>
                      </a:r>
                      <a:endParaRPr sz="1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Towards an e-infrastructure for plant phenotyping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</a:rPr>
                        <a:t>INRAE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</a:rPr>
                        <a:t>Check-in (AAI), Cloud Compute</a:t>
                      </a:r>
                      <a:br>
                        <a:rPr lang="en-GB" sz="1000">
                          <a:solidFill>
                            <a:schemeClr val="dk1"/>
                          </a:solidFill>
                        </a:rPr>
                      </a:br>
                      <a:r>
                        <a:rPr lang="en-GB" sz="1000">
                          <a:solidFill>
                            <a:schemeClr val="dk1"/>
                          </a:solidFill>
                        </a:rPr>
                        <a:t>Jupyter Notebooks, DEEPaaS, DataHub</a:t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5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Pangeo earth system sciences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</a:rPr>
                        <a:t>IFREMER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/>
                        <a:t>Cloud Compute, Online Storage</a:t>
                      </a:r>
                      <a:br>
                        <a:rPr lang="en-GB" sz="1000"/>
                      </a:br>
                      <a:r>
                        <a:rPr lang="en-GB" sz="1000"/>
                        <a:t>Jupyter Notebooks</a:t>
                      </a:r>
                      <a:endParaRPr sz="10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f9aa42db38_0_589"/>
          <p:cNvSpPr txBox="1"/>
          <p:nvPr>
            <p:ph type="title"/>
          </p:nvPr>
        </p:nvSpPr>
        <p:spPr>
          <a:xfrm>
            <a:off x="2579075" y="169150"/>
            <a:ext cx="65388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How EGI-ACE supports communities: 4 pillars</a:t>
            </a:r>
            <a:endParaRPr/>
          </a:p>
        </p:txBody>
      </p:sp>
      <p:grpSp>
        <p:nvGrpSpPr>
          <p:cNvPr id="441" name="Google Shape;441;gf9aa42db38_0_589"/>
          <p:cNvGrpSpPr/>
          <p:nvPr/>
        </p:nvGrpSpPr>
        <p:grpSpPr>
          <a:xfrm>
            <a:off x="2073519" y="1458159"/>
            <a:ext cx="1944600" cy="1569600"/>
            <a:chOff x="3216519" y="1002150"/>
            <a:chExt cx="1944600" cy="1569600"/>
          </a:xfrm>
        </p:grpSpPr>
        <p:sp>
          <p:nvSpPr>
            <p:cNvPr id="442" name="Google Shape;442;gf9aa42db38_0_589"/>
            <p:cNvSpPr/>
            <p:nvPr/>
          </p:nvSpPr>
          <p:spPr>
            <a:xfrm flipH="1">
              <a:off x="3216519" y="1002150"/>
              <a:ext cx="19446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rgbClr val="0D5D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gf9aa42db38_0_589"/>
            <p:cNvSpPr txBox="1"/>
            <p:nvPr/>
          </p:nvSpPr>
          <p:spPr>
            <a:xfrm>
              <a:off x="3461163" y="1244660"/>
              <a:ext cx="14517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b="1" i="0" lang="en-GB" sz="17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Training Programme</a:t>
              </a:r>
              <a:endParaRPr b="0" i="0" sz="17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44" name="Google Shape;444;gf9aa42db38_0_589"/>
          <p:cNvGrpSpPr/>
          <p:nvPr/>
        </p:nvGrpSpPr>
        <p:grpSpPr>
          <a:xfrm>
            <a:off x="133688" y="1458159"/>
            <a:ext cx="1944600" cy="1569600"/>
            <a:chOff x="1271925" y="1002150"/>
            <a:chExt cx="1944600" cy="1569600"/>
          </a:xfrm>
        </p:grpSpPr>
        <p:sp>
          <p:nvSpPr>
            <p:cNvPr id="445" name="Google Shape;445;gf9aa42db38_0_589"/>
            <p:cNvSpPr/>
            <p:nvPr/>
          </p:nvSpPr>
          <p:spPr>
            <a:xfrm rot="10800000">
              <a:off x="1271925" y="1002150"/>
              <a:ext cx="19446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rgbClr val="307B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gf9aa42db38_0_589"/>
            <p:cNvSpPr txBox="1"/>
            <p:nvPr/>
          </p:nvSpPr>
          <p:spPr>
            <a:xfrm>
              <a:off x="1496687" y="1244675"/>
              <a:ext cx="1451700" cy="116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b="1" i="0" lang="en-GB" sz="17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Use case shepherds </a:t>
              </a:r>
              <a:r>
                <a:rPr b="1" i="0" lang="en-GB" sz="14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(lead experts)</a:t>
              </a:r>
              <a:endParaRPr b="0" i="0" sz="14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47" name="Google Shape;447;gf9aa42db38_0_589"/>
          <p:cNvGrpSpPr/>
          <p:nvPr/>
        </p:nvGrpSpPr>
        <p:grpSpPr>
          <a:xfrm>
            <a:off x="2073519" y="3024188"/>
            <a:ext cx="1944600" cy="1569600"/>
            <a:chOff x="3216519" y="2571750"/>
            <a:chExt cx="1944600" cy="1569600"/>
          </a:xfrm>
        </p:grpSpPr>
        <p:sp>
          <p:nvSpPr>
            <p:cNvPr id="448" name="Google Shape;448;gf9aa42db38_0_589"/>
            <p:cNvSpPr/>
            <p:nvPr/>
          </p:nvSpPr>
          <p:spPr>
            <a:xfrm rot="10800000">
              <a:off x="3216519" y="2571750"/>
              <a:ext cx="19446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rgbClr val="307B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gf9aa42db38_0_589"/>
            <p:cNvSpPr txBox="1"/>
            <p:nvPr/>
          </p:nvSpPr>
          <p:spPr>
            <a:xfrm>
              <a:off x="3461163" y="2814260"/>
              <a:ext cx="14517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b="1" i="0" lang="en-GB" sz="17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Provider specific support</a:t>
              </a:r>
              <a:endParaRPr b="0" i="0" sz="17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50" name="Google Shape;450;gf9aa42db38_0_589"/>
          <p:cNvGrpSpPr/>
          <p:nvPr/>
        </p:nvGrpSpPr>
        <p:grpSpPr>
          <a:xfrm>
            <a:off x="133688" y="3024188"/>
            <a:ext cx="1944600" cy="1569600"/>
            <a:chOff x="1271925" y="2571750"/>
            <a:chExt cx="1944600" cy="1569600"/>
          </a:xfrm>
        </p:grpSpPr>
        <p:sp>
          <p:nvSpPr>
            <p:cNvPr id="451" name="Google Shape;451;gf9aa42db38_0_589"/>
            <p:cNvSpPr/>
            <p:nvPr/>
          </p:nvSpPr>
          <p:spPr>
            <a:xfrm flipH="1">
              <a:off x="1271925" y="2571750"/>
              <a:ext cx="19446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rgbClr val="0D5D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gf9aa42db38_0_589"/>
            <p:cNvSpPr txBox="1"/>
            <p:nvPr/>
          </p:nvSpPr>
          <p:spPr>
            <a:xfrm>
              <a:off x="1496688" y="2814263"/>
              <a:ext cx="15519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b="1" i="0" lang="en-GB" sz="17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Users docs </a:t>
              </a:r>
              <a:endParaRPr b="0" i="0" sz="17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53" name="Google Shape;453;gf9aa42db38_0_589"/>
          <p:cNvGrpSpPr/>
          <p:nvPr/>
        </p:nvGrpSpPr>
        <p:grpSpPr>
          <a:xfrm>
            <a:off x="1910468" y="2862896"/>
            <a:ext cx="334125" cy="334078"/>
            <a:chOff x="3157188" y="909150"/>
            <a:chExt cx="470400" cy="470400"/>
          </a:xfrm>
        </p:grpSpPr>
        <p:sp>
          <p:nvSpPr>
            <p:cNvPr id="454" name="Google Shape;454;gf9aa42db38_0_589"/>
            <p:cNvSpPr/>
            <p:nvPr/>
          </p:nvSpPr>
          <p:spPr>
            <a:xfrm>
              <a:off x="3157188" y="909150"/>
              <a:ext cx="470400" cy="470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gf9aa42db38_0_589"/>
            <p:cNvSpPr/>
            <p:nvPr/>
          </p:nvSpPr>
          <p:spPr>
            <a:xfrm>
              <a:off x="3243138" y="995100"/>
              <a:ext cx="298500" cy="298500"/>
            </a:xfrm>
            <a:prstGeom prst="mathPlus">
              <a:avLst>
                <a:gd fmla="val 9900" name="adj1"/>
              </a:avLst>
            </a:prstGeom>
            <a:solidFill>
              <a:srgbClr val="0D5D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A picture containing graphical user interface&#10;&#10;Description automatically generated" id="456" name="Google Shape;456;gf9aa42db38_0_5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70600" y="2315650"/>
            <a:ext cx="4054700" cy="1513275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gf9aa42db38_0_589"/>
          <p:cNvSpPr/>
          <p:nvPr/>
        </p:nvSpPr>
        <p:spPr>
          <a:xfrm>
            <a:off x="4140621" y="2579338"/>
            <a:ext cx="1055700" cy="7929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gf9aa42db38_0_589"/>
          <p:cNvSpPr/>
          <p:nvPr/>
        </p:nvSpPr>
        <p:spPr>
          <a:xfrm>
            <a:off x="8739200" y="2188875"/>
            <a:ext cx="585900" cy="182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gf9aa42db38_0_589"/>
          <p:cNvSpPr/>
          <p:nvPr/>
        </p:nvSpPr>
        <p:spPr>
          <a:xfrm>
            <a:off x="286100" y="678250"/>
            <a:ext cx="4054800" cy="549300"/>
          </a:xfrm>
          <a:prstGeom prst="wedgeRectCallout">
            <a:avLst>
              <a:gd fmla="val -35455" name="adj1"/>
              <a:gd fmla="val 105494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Assignments in the Customer DB: </a:t>
            </a:r>
            <a:r>
              <a:rPr b="0" i="0" lang="en-GB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https://confluence.egi.eu/display/EGIACE/Customers+DB</a:t>
            </a:r>
            <a:r>
              <a:rPr b="0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gf9aa42db38_0_589"/>
          <p:cNvSpPr/>
          <p:nvPr/>
        </p:nvSpPr>
        <p:spPr>
          <a:xfrm>
            <a:off x="431375" y="4507025"/>
            <a:ext cx="1642200" cy="549300"/>
          </a:xfrm>
          <a:prstGeom prst="wedgeRectCallout">
            <a:avLst>
              <a:gd fmla="val -30978" name="adj1"/>
              <a:gd fmla="val -10005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https://docs.egi.eu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gf9aa42db38_0_589"/>
          <p:cNvSpPr/>
          <p:nvPr/>
        </p:nvSpPr>
        <p:spPr>
          <a:xfrm>
            <a:off x="4446025" y="1458150"/>
            <a:ext cx="2519400" cy="626100"/>
          </a:xfrm>
          <a:prstGeom prst="wedgeRectCallout">
            <a:avLst>
              <a:gd fmla="val -74474" name="adj1"/>
              <a:gd fmla="val 2125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5"/>
                  </a:ext>
                </a:extLst>
              </a:rPr>
              <a:t>14 webinars, </a:t>
            </a:r>
            <a:r>
              <a:rPr lang="en-GB">
                <a:extLst>
                  <a:ext uri="http://customooxmlschemas.google.com/">
                    <go:slidesCustomData xmlns:go="http://customooxmlschemas.google.com/" textRoundtripDataId="6"/>
                  </a:ext>
                </a:extLst>
              </a:rPr>
              <a:t>436 </a:t>
            </a: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7"/>
                  </a:ext>
                </a:extLst>
              </a:rPr>
              <a:t>attendees, </a:t>
            </a:r>
            <a:r>
              <a:rPr lang="en-GB">
                <a:extLst>
                  <a:ext uri="http://customooxmlschemas.google.com/">
                    <go:slidesCustomData xmlns:go="http://customooxmlschemas.google.com/" textRoundtripDataId="8"/>
                  </a:ext>
                </a:extLst>
              </a:rPr>
              <a:t>804 </a:t>
            </a: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9"/>
                  </a:ext>
                </a:extLst>
              </a:rPr>
              <a:t>Youtube views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extLst>
                <a:ext uri="http://customooxmlschemas.google.com/">
                  <go:slidesCustomData xmlns:go="http://customooxmlschemas.google.com/" textRoundtripDataId="10"/>
                </a:ext>
              </a:extLst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11"/>
                  </a:ext>
                </a:extLst>
              </a:rPr>
              <a:t>2 more in the pipeline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f7473ceacf_0_59"/>
          <p:cNvSpPr txBox="1"/>
          <p:nvPr>
            <p:ph type="title"/>
          </p:nvPr>
        </p:nvSpPr>
        <p:spPr>
          <a:xfrm>
            <a:off x="2602199" y="122900"/>
            <a:ext cx="63282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Distribution of national and EC funds </a:t>
            </a:r>
            <a:br>
              <a:rPr lang="en-GB"/>
            </a:br>
            <a:r>
              <a:rPr lang="en-GB"/>
              <a:t>for service delivery for </a:t>
            </a:r>
            <a:r>
              <a:rPr lang="en-GB" u="sng"/>
              <a:t>56 use cases</a:t>
            </a:r>
            <a:endParaRPr u="sng"/>
          </a:p>
        </p:txBody>
      </p:sp>
      <p:pic>
        <p:nvPicPr>
          <p:cNvPr id="467" name="Google Shape;467;gf7473ceacf_0_59" title="Chart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06951" y="1215950"/>
            <a:ext cx="5730100" cy="3530426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gf7473ceacf_0_59"/>
          <p:cNvSpPr txBox="1"/>
          <p:nvPr/>
        </p:nvSpPr>
        <p:spPr>
          <a:xfrm>
            <a:off x="6350500" y="1922275"/>
            <a:ext cx="23712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GB" sz="1900" u="none" cap="none" strike="noStrike">
                <a:solidFill>
                  <a:srgbClr val="FF7714"/>
                </a:solidFill>
                <a:latin typeface="Arial"/>
                <a:ea typeface="Arial"/>
                <a:cs typeface="Arial"/>
                <a:sym typeface="Arial"/>
              </a:rPr>
              <a:t>VA: 47 Million CPU hours</a:t>
            </a:r>
            <a:endParaRPr b="1" i="0" sz="1900" u="none" cap="none" strike="noStrike">
              <a:solidFill>
                <a:srgbClr val="FF771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gf7473ceacf_0_59"/>
          <p:cNvSpPr txBox="1"/>
          <p:nvPr/>
        </p:nvSpPr>
        <p:spPr>
          <a:xfrm>
            <a:off x="3811950" y="2644875"/>
            <a:ext cx="15906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105 mill.</a:t>
            </a:r>
            <a:br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CPUh in total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gf7473ceacf_0_59"/>
          <p:cNvSpPr txBox="1"/>
          <p:nvPr/>
        </p:nvSpPr>
        <p:spPr>
          <a:xfrm>
            <a:off x="1877200" y="1648300"/>
            <a:ext cx="1281300" cy="3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100" u="none" cap="none" strike="noStrike">
                <a:solidFill>
                  <a:srgbClr val="434343"/>
                </a:solidFill>
              </a:rPr>
              <a:t>EC funds in</a:t>
            </a:r>
            <a:br>
              <a:rPr b="1" lang="en-GB" sz="1100">
                <a:solidFill>
                  <a:srgbClr val="434343"/>
                </a:solidFill>
              </a:rPr>
            </a:br>
            <a:r>
              <a:rPr b="1" i="0" lang="en-GB" sz="1100" u="none" cap="none" strike="noStrike">
                <a:solidFill>
                  <a:srgbClr val="434343"/>
                </a:solidFill>
              </a:rPr>
              <a:t>external projects</a:t>
            </a:r>
            <a:endParaRPr b="1" i="0" sz="1100" u="none" cap="none" strike="noStrike">
              <a:solidFill>
                <a:srgbClr val="434343"/>
              </a:solidFill>
            </a:endParaRPr>
          </a:p>
        </p:txBody>
      </p:sp>
      <p:sp>
        <p:nvSpPr>
          <p:cNvPr id="471" name="Google Shape;471;gf7473ceacf_0_59"/>
          <p:cNvSpPr/>
          <p:nvPr/>
        </p:nvSpPr>
        <p:spPr>
          <a:xfrm>
            <a:off x="1641700" y="1052675"/>
            <a:ext cx="4708800" cy="56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f7446b88dd_1_2"/>
          <p:cNvSpPr txBox="1"/>
          <p:nvPr>
            <p:ph type="title"/>
          </p:nvPr>
        </p:nvSpPr>
        <p:spPr>
          <a:xfrm>
            <a:off x="2579075" y="169150"/>
            <a:ext cx="56562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Cloud capacity consumption trends</a:t>
            </a:r>
            <a:endParaRPr/>
          </a:p>
        </p:txBody>
      </p:sp>
      <p:pic>
        <p:nvPicPr>
          <p:cNvPr id="477" name="Google Shape;477;gf7446b88dd_1_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502" y="1240633"/>
            <a:ext cx="8467844" cy="3109381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gf7446b88dd_1_2"/>
          <p:cNvSpPr txBox="1"/>
          <p:nvPr/>
        </p:nvSpPr>
        <p:spPr>
          <a:xfrm>
            <a:off x="7164100" y="2204550"/>
            <a:ext cx="1888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+60% 2021-2022 </a:t>
            </a:r>
            <a:endParaRPr b="0" i="0" sz="1200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43 Million CPU hours</a:t>
            </a:r>
            <a:endParaRPr b="0" i="0" sz="1200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9" name="Google Shape;479;gf7446b88dd_1_2"/>
          <p:cNvCxnSpPr/>
          <p:nvPr/>
        </p:nvCxnSpPr>
        <p:spPr>
          <a:xfrm rot="10800000">
            <a:off x="5075425" y="1240125"/>
            <a:ext cx="23100" cy="2727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480" name="Google Shape;480;gf7446b88dd_1_2"/>
          <p:cNvSpPr txBox="1"/>
          <p:nvPr/>
        </p:nvSpPr>
        <p:spPr>
          <a:xfrm>
            <a:off x="5017900" y="1118600"/>
            <a:ext cx="1687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Start of EOSC-hub </a:t>
            </a:r>
            <a:endParaRPr b="0" i="1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81" name="Google Shape;481;gf7446b88dd_1_2"/>
          <p:cNvCxnSpPr/>
          <p:nvPr/>
        </p:nvCxnSpPr>
        <p:spPr>
          <a:xfrm rot="10800000">
            <a:off x="7590025" y="1240125"/>
            <a:ext cx="23100" cy="2727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482" name="Google Shape;482;gf7446b88dd_1_2"/>
          <p:cNvSpPr txBox="1"/>
          <p:nvPr/>
        </p:nvSpPr>
        <p:spPr>
          <a:xfrm>
            <a:off x="7545700" y="947650"/>
            <a:ext cx="1687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Start of EGI-ACE</a:t>
            </a:r>
            <a:endParaRPr b="0" i="1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11088c08442_0_42"/>
          <p:cNvSpPr txBox="1"/>
          <p:nvPr>
            <p:ph type="title"/>
          </p:nvPr>
        </p:nvSpPr>
        <p:spPr>
          <a:xfrm>
            <a:off x="2579074" y="169150"/>
            <a:ext cx="61668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Sustainability beyond EGI-ACE</a:t>
            </a:r>
            <a:endParaRPr/>
          </a:p>
        </p:txBody>
      </p:sp>
      <p:sp>
        <p:nvSpPr>
          <p:cNvPr id="488" name="Google Shape;488;g11088c08442_0_42"/>
          <p:cNvSpPr/>
          <p:nvPr/>
        </p:nvSpPr>
        <p:spPr>
          <a:xfrm>
            <a:off x="404885" y="1419950"/>
            <a:ext cx="3852300" cy="3918000"/>
          </a:xfrm>
          <a:prstGeom prst="blockArc">
            <a:avLst>
              <a:gd fmla="val 10815984" name="adj1"/>
              <a:gd fmla="val 61275" name="adj2"/>
              <a:gd fmla="val 30811" name="adj3"/>
            </a:avLst>
          </a:prstGeom>
          <a:solidFill>
            <a:srgbClr val="FF9900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EOSC-Exchange</a:t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g11088c08442_0_42"/>
          <p:cNvSpPr/>
          <p:nvPr/>
        </p:nvSpPr>
        <p:spPr>
          <a:xfrm>
            <a:off x="1083750" y="2062700"/>
            <a:ext cx="2453400" cy="2414700"/>
          </a:xfrm>
          <a:prstGeom prst="blockArc">
            <a:avLst>
              <a:gd fmla="val 11936436" name="adj1"/>
              <a:gd fmla="val 20800697" name="adj2"/>
              <a:gd fmla="val 17677" name="adj3"/>
            </a:avLst>
          </a:prstGeom>
          <a:solidFill>
            <a:srgbClr val="FFF2CC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Compute Platform</a:t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g11088c08442_0_42"/>
          <p:cNvSpPr/>
          <p:nvPr/>
        </p:nvSpPr>
        <p:spPr>
          <a:xfrm>
            <a:off x="1484528" y="2468494"/>
            <a:ext cx="1637700" cy="1651800"/>
          </a:xfrm>
          <a:prstGeom prst="donut">
            <a:avLst>
              <a:gd fmla="val 29349" name="adj"/>
            </a:avLst>
          </a:prstGeom>
          <a:solidFill>
            <a:srgbClr val="E7E6E6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g11088c08442_0_42"/>
          <p:cNvSpPr txBox="1"/>
          <p:nvPr/>
        </p:nvSpPr>
        <p:spPr>
          <a:xfrm>
            <a:off x="1878250" y="2527100"/>
            <a:ext cx="9186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Federated</a:t>
            </a:r>
            <a:br>
              <a:rPr b="1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g11088c08442_0_42"/>
          <p:cNvSpPr txBox="1"/>
          <p:nvPr/>
        </p:nvSpPr>
        <p:spPr>
          <a:xfrm>
            <a:off x="1941971" y="3104169"/>
            <a:ext cx="7227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EOSC-</a:t>
            </a:r>
            <a:br>
              <a:rPr b="1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g11088c08442_0_42"/>
          <p:cNvSpPr/>
          <p:nvPr/>
        </p:nvSpPr>
        <p:spPr>
          <a:xfrm rot="-2221823">
            <a:off x="1577621" y="2088541"/>
            <a:ext cx="192781" cy="809463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g11088c08442_0_42"/>
          <p:cNvSpPr/>
          <p:nvPr/>
        </p:nvSpPr>
        <p:spPr>
          <a:xfrm rot="-3231672">
            <a:off x="1344705" y="2379456"/>
            <a:ext cx="192796" cy="757861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g11088c08442_0_42"/>
          <p:cNvSpPr txBox="1"/>
          <p:nvPr/>
        </p:nvSpPr>
        <p:spPr>
          <a:xfrm rot="-3048564">
            <a:off x="383993" y="2011406"/>
            <a:ext cx="1456555" cy="52326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 sz="1100">
                <a:solidFill>
                  <a:srgbClr val="005FAB"/>
                </a:solidFill>
              </a:rPr>
              <a:t>D</a:t>
            </a:r>
            <a:r>
              <a:rPr b="1" i="0" lang="en-GB" sz="1100" u="none" cap="none" strike="noStrike">
                <a:solidFill>
                  <a:srgbClr val="005FAB"/>
                </a:solidFill>
                <a:latin typeface="Arial"/>
                <a:ea typeface="Arial"/>
                <a:cs typeface="Arial"/>
                <a:sym typeface="Arial"/>
              </a:rPr>
              <a:t>ata space</a:t>
            </a:r>
            <a:r>
              <a:rPr b="1" lang="en-GB" sz="1100">
                <a:solidFill>
                  <a:srgbClr val="005FAB"/>
                </a:solidFill>
              </a:rPr>
              <a:t> services</a:t>
            </a:r>
            <a:endParaRPr b="0" i="0" sz="1400" u="none" cap="none" strike="noStrike">
              <a:solidFill>
                <a:srgbClr val="005FA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g11088c08442_0_42"/>
          <p:cNvSpPr txBox="1"/>
          <p:nvPr>
            <p:ph idx="3" type="body"/>
          </p:nvPr>
        </p:nvSpPr>
        <p:spPr>
          <a:xfrm>
            <a:off x="4257174" y="835825"/>
            <a:ext cx="4633800" cy="31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00"/>
              <a:buChar char="•"/>
            </a:pPr>
            <a:r>
              <a:rPr lang="en-GB"/>
              <a:t>EOSC Compute Platform → a distinguished element within Exchange because other services depend on it</a:t>
            </a:r>
            <a:endParaRPr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GB"/>
              <a:t>Continued funding after EGI-ACE?</a:t>
            </a:r>
            <a:endParaRPr/>
          </a:p>
          <a:p>
            <a:pPr indent="-330199" lvl="2" marL="990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o"/>
            </a:pPr>
            <a:r>
              <a:rPr lang="en-GB"/>
              <a:t>For international delivery (~VA)</a:t>
            </a:r>
            <a:endParaRPr/>
          </a:p>
          <a:p>
            <a:pPr indent="-290830" lvl="3" marL="1439999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80"/>
              <a:buChar char="⮚"/>
            </a:pPr>
            <a:r>
              <a:rPr lang="en-GB"/>
              <a:t>Compute Platform (IaaS, PaaS)</a:t>
            </a:r>
            <a:endParaRPr/>
          </a:p>
          <a:p>
            <a:pPr indent="-290830" lvl="3" marL="1439999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80"/>
              <a:buChar char="⮚"/>
            </a:pPr>
            <a:r>
              <a:rPr lang="en-GB"/>
              <a:t>Thematic services w. broad interest, </a:t>
            </a:r>
            <a:br>
              <a:rPr lang="en-GB"/>
            </a:br>
            <a:r>
              <a:rPr lang="en-GB"/>
              <a:t>e.g. ENES, </a:t>
            </a:r>
            <a:r>
              <a:rPr lang="en-GB"/>
              <a:t>SAPS</a:t>
            </a:r>
            <a:r>
              <a:rPr lang="en-GB"/>
              <a:t> → </a:t>
            </a:r>
            <a:r>
              <a:rPr lang="en-GB">
                <a:solidFill>
                  <a:srgbClr val="E46C0A"/>
                </a:solidFill>
              </a:rPr>
              <a:t>What else?</a:t>
            </a:r>
            <a:endParaRPr>
              <a:solidFill>
                <a:srgbClr val="E46C0A"/>
              </a:solidFill>
            </a:endParaRPr>
          </a:p>
          <a:p>
            <a:pPr indent="-330199" lvl="2" marL="990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o"/>
            </a:pPr>
            <a:r>
              <a:rPr lang="en-GB"/>
              <a:t>Coordinated resource allocation</a:t>
            </a:r>
            <a:endParaRPr/>
          </a:p>
          <a:p>
            <a:pPr indent="-330199" lvl="2" marL="990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o"/>
            </a:pPr>
            <a:r>
              <a:rPr lang="en-GB"/>
              <a:t>Provider integration</a:t>
            </a:r>
            <a:endParaRPr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GB"/>
              <a:t>EC procurement from 2023</a:t>
            </a:r>
            <a:endParaRPr/>
          </a:p>
          <a:p>
            <a:pPr indent="-330199" lvl="2" marL="990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Char char="o"/>
            </a:pPr>
            <a:r>
              <a:rPr lang="en-GB"/>
              <a:t>Input fed by EGI-ACE through EOSC Future (D2.9) in Dec 2021</a:t>
            </a:r>
            <a:endParaRPr/>
          </a:p>
        </p:txBody>
      </p:sp>
      <p:sp>
        <p:nvSpPr>
          <p:cNvPr id="497" name="Google Shape;497;g11088c08442_0_42"/>
          <p:cNvSpPr/>
          <p:nvPr/>
        </p:nvSpPr>
        <p:spPr>
          <a:xfrm rot="2703782">
            <a:off x="2787263" y="2309172"/>
            <a:ext cx="192828" cy="673307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g11088c08442_0_42"/>
          <p:cNvSpPr/>
          <p:nvPr/>
        </p:nvSpPr>
        <p:spPr>
          <a:xfrm rot="3521073">
            <a:off x="3015757" y="2613945"/>
            <a:ext cx="192785" cy="67349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g11088c08442_0_42"/>
          <p:cNvSpPr txBox="1"/>
          <p:nvPr/>
        </p:nvSpPr>
        <p:spPr>
          <a:xfrm rot="3055289">
            <a:off x="2951484" y="2009476"/>
            <a:ext cx="1141208" cy="6924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11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Data</a:t>
            </a:r>
            <a:br>
              <a:rPr b="1" i="0" lang="en-GB" sz="11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GB" sz="11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processing use cases</a:t>
            </a:r>
            <a:endParaRPr b="0" i="0" sz="1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g11088c08442_0_42"/>
          <p:cNvSpPr txBox="1"/>
          <p:nvPr/>
        </p:nvSpPr>
        <p:spPr>
          <a:xfrm>
            <a:off x="2969725" y="4408050"/>
            <a:ext cx="6166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Further information: </a:t>
            </a:r>
            <a:br>
              <a:rPr b="1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EGI-ACE D2.2 Strategic Plan - </a:t>
            </a:r>
            <a:r>
              <a:rPr b="1" i="0" lang="en-GB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https://zenodo.org/record/5745168</a:t>
            </a:r>
            <a:r>
              <a:rPr b="1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fb15aea640_0_12"/>
          <p:cNvSpPr txBox="1"/>
          <p:nvPr>
            <p:ph idx="1" type="body"/>
          </p:nvPr>
        </p:nvSpPr>
        <p:spPr>
          <a:xfrm>
            <a:off x="176645" y="1369219"/>
            <a:ext cx="8754300" cy="31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00"/>
              <a:buChar char="•"/>
            </a:pPr>
            <a:r>
              <a:rPr lang="en-GB"/>
              <a:t>EGI-ACE services</a:t>
            </a:r>
            <a:endParaRPr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GB"/>
              <a:t>Environmental science and climate research platforms and use cases (so far)</a:t>
            </a:r>
            <a:endParaRPr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GB"/>
              <a:t>Uptake and impact</a:t>
            </a:r>
            <a:endParaRPr/>
          </a:p>
          <a:p>
            <a:pPr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GB"/>
              <a:t>After EGI-ACE</a:t>
            </a:r>
            <a:endParaRPr/>
          </a:p>
        </p:txBody>
      </p:sp>
      <p:sp>
        <p:nvSpPr>
          <p:cNvPr id="123" name="Google Shape;123;gfb15aea640_0_12"/>
          <p:cNvSpPr txBox="1"/>
          <p:nvPr>
            <p:ph type="title"/>
          </p:nvPr>
        </p:nvSpPr>
        <p:spPr>
          <a:xfrm>
            <a:off x="2579077" y="169145"/>
            <a:ext cx="47289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Outline</a:t>
            </a:r>
            <a:endParaRPr/>
          </a:p>
        </p:txBody>
      </p:sp>
      <p:sp>
        <p:nvSpPr>
          <p:cNvPr id="124" name="Google Shape;124;gfb15aea640_0_12"/>
          <p:cNvSpPr txBox="1"/>
          <p:nvPr>
            <p:ph idx="2" type="subTitle"/>
          </p:nvPr>
        </p:nvSpPr>
        <p:spPr>
          <a:xfrm>
            <a:off x="2579076" y="628358"/>
            <a:ext cx="4728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fb15aea640_0_32"/>
          <p:cNvSpPr/>
          <p:nvPr/>
        </p:nvSpPr>
        <p:spPr>
          <a:xfrm>
            <a:off x="0" y="-2600"/>
            <a:ext cx="9144000" cy="5143500"/>
          </a:xfrm>
          <a:prstGeom prst="rect">
            <a:avLst/>
          </a:prstGeom>
          <a:solidFill>
            <a:srgbClr val="F7F7F7"/>
          </a:solidFill>
          <a:ln cap="flat" cmpd="sng" w="9525">
            <a:solidFill>
              <a:srgbClr val="F7F7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gfb15aea640_0_32"/>
          <p:cNvSpPr txBox="1"/>
          <p:nvPr>
            <p:ph type="title"/>
          </p:nvPr>
        </p:nvSpPr>
        <p:spPr>
          <a:xfrm>
            <a:off x="2579077" y="169145"/>
            <a:ext cx="47289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t/>
            </a:r>
            <a:endParaRPr/>
          </a:p>
        </p:txBody>
      </p:sp>
      <p:sp>
        <p:nvSpPr>
          <p:cNvPr id="508" name="Google Shape;508;gfb15aea640_0_32"/>
          <p:cNvSpPr txBox="1"/>
          <p:nvPr>
            <p:ph idx="2" type="subTitle"/>
          </p:nvPr>
        </p:nvSpPr>
        <p:spPr>
          <a:xfrm>
            <a:off x="2579076" y="628358"/>
            <a:ext cx="4728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509" name="Google Shape;509;gfb15aea640_0_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8"/>
            <a:ext cx="9143998" cy="2060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gfb15aea640_0_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132966"/>
            <a:ext cx="9144000" cy="2409568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gfb15aea640_0_32"/>
          <p:cNvSpPr txBox="1"/>
          <p:nvPr/>
        </p:nvSpPr>
        <p:spPr>
          <a:xfrm>
            <a:off x="2181275" y="4632050"/>
            <a:ext cx="5023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800" u="none" cap="none" strike="noStrike">
                <a:solidFill>
                  <a:srgbClr val="6DBC37"/>
                </a:solidFill>
                <a:latin typeface="Calibri"/>
                <a:ea typeface="Calibri"/>
                <a:cs typeface="Calibri"/>
                <a:sym typeface="Calibri"/>
              </a:rPr>
              <a:t>Cut off every 2 months, next: 15/Feb/2022</a:t>
            </a:r>
            <a:endParaRPr b="1" i="0" sz="1800" u="none" cap="none" strike="noStrike">
              <a:solidFill>
                <a:srgbClr val="6DBC3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bb10b688b6_7_13"/>
          <p:cNvSpPr txBox="1"/>
          <p:nvPr/>
        </p:nvSpPr>
        <p:spPr>
          <a:xfrm>
            <a:off x="2525775" y="2023450"/>
            <a:ext cx="4075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GB" sz="3000" u="none" cap="none" strike="noStrike">
                <a:solidFill>
                  <a:srgbClr val="005FAB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1" i="0" sz="3000" u="none" cap="none" strike="noStrike">
              <a:solidFill>
                <a:srgbClr val="005F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gbb10b688b6_7_13"/>
          <p:cNvSpPr txBox="1"/>
          <p:nvPr/>
        </p:nvSpPr>
        <p:spPr>
          <a:xfrm>
            <a:off x="2301600" y="2698250"/>
            <a:ext cx="45408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https://www.egi.eu/projects/egi-ace/</a:t>
            </a:r>
            <a:endParaRPr b="1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Google Shape;522;gf9aa42db38_6_250" title="Chart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0625" y="560050"/>
            <a:ext cx="5009651" cy="3105350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gf9aa42db38_6_250"/>
          <p:cNvSpPr txBox="1"/>
          <p:nvPr>
            <p:ph type="title"/>
          </p:nvPr>
        </p:nvSpPr>
        <p:spPr>
          <a:xfrm>
            <a:off x="2579074" y="169150"/>
            <a:ext cx="62487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Diversity of EOSC compute cases</a:t>
            </a:r>
            <a:endParaRPr/>
          </a:p>
        </p:txBody>
      </p:sp>
      <p:sp>
        <p:nvSpPr>
          <p:cNvPr id="524" name="Google Shape;524;gf9aa42db38_6_250"/>
          <p:cNvSpPr txBox="1"/>
          <p:nvPr/>
        </p:nvSpPr>
        <p:spPr>
          <a:xfrm>
            <a:off x="1700663" y="1817650"/>
            <a:ext cx="1590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56</a:t>
            </a:r>
            <a:br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case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5" name="Google Shape;525;gf9aa42db38_6_250" title="Chart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27175" y="2571750"/>
            <a:ext cx="4179999" cy="2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gf9aa42db38_6_250"/>
          <p:cNvSpPr txBox="1"/>
          <p:nvPr/>
        </p:nvSpPr>
        <p:spPr>
          <a:xfrm>
            <a:off x="6211175" y="3507600"/>
            <a:ext cx="15906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105 mill.</a:t>
            </a:r>
            <a:br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CPUh in total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11088c08442_0_24"/>
          <p:cNvSpPr txBox="1"/>
          <p:nvPr>
            <p:ph type="title"/>
          </p:nvPr>
        </p:nvSpPr>
        <p:spPr>
          <a:xfrm>
            <a:off x="2579074" y="169150"/>
            <a:ext cx="62634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GB"/>
              <a:t>Combining services &amp; resources:</a:t>
            </a:r>
            <a:br>
              <a:rPr lang="en-GB"/>
            </a:br>
            <a:r>
              <a:rPr lang="en-GB"/>
              <a:t>EGI-ACE Notebooks and OpenAIRE</a:t>
            </a:r>
            <a:endParaRPr/>
          </a:p>
        </p:txBody>
      </p:sp>
      <p:pic>
        <p:nvPicPr>
          <p:cNvPr id="532" name="Google Shape;532;g11088c08442_0_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775" y="1272049"/>
            <a:ext cx="4071099" cy="321977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33" name="Google Shape;533;g11088c08442_0_24"/>
          <p:cNvSpPr/>
          <p:nvPr/>
        </p:nvSpPr>
        <p:spPr>
          <a:xfrm>
            <a:off x="314935" y="3946173"/>
            <a:ext cx="2578500" cy="3798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4" name="Google Shape;534;g11088c08442_0_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93425" y="1180950"/>
            <a:ext cx="4449051" cy="351582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35" name="Google Shape;535;g11088c08442_0_24"/>
          <p:cNvSpPr/>
          <p:nvPr/>
        </p:nvSpPr>
        <p:spPr>
          <a:xfrm>
            <a:off x="2997825" y="3894225"/>
            <a:ext cx="1291200" cy="379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f9aa42db38_6_124"/>
          <p:cNvSpPr txBox="1"/>
          <p:nvPr>
            <p:ph type="title"/>
          </p:nvPr>
        </p:nvSpPr>
        <p:spPr>
          <a:xfrm>
            <a:off x="2579077" y="169145"/>
            <a:ext cx="47289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t/>
            </a:r>
            <a:endParaRPr/>
          </a:p>
        </p:txBody>
      </p:sp>
      <p:sp>
        <p:nvSpPr>
          <p:cNvPr id="541" name="Google Shape;541;gf9aa42db38_6_124"/>
          <p:cNvSpPr txBox="1"/>
          <p:nvPr>
            <p:ph idx="2" type="subTitle"/>
          </p:nvPr>
        </p:nvSpPr>
        <p:spPr>
          <a:xfrm>
            <a:off x="2579076" y="628358"/>
            <a:ext cx="4728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542" name="Google Shape;542;gf9aa42db38_6_1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03200" y="76200"/>
            <a:ext cx="5564599" cy="4936950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43" name="Google Shape;543;gf9aa42db38_6_124"/>
          <p:cNvSpPr/>
          <p:nvPr/>
        </p:nvSpPr>
        <p:spPr>
          <a:xfrm>
            <a:off x="1293400" y="703850"/>
            <a:ext cx="2286000" cy="852300"/>
          </a:xfrm>
          <a:prstGeom prst="rightArrowCallout">
            <a:avLst>
              <a:gd fmla="val 25000" name="adj1"/>
              <a:gd fmla="val 25000" name="adj2"/>
              <a:gd fmla="val 25000" name="adj3"/>
              <a:gd fmla="val 75877" name="adj4"/>
            </a:avLst>
          </a:prstGeom>
          <a:solidFill>
            <a:srgbClr val="C9DAF8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31 services from EGI-ACE in EOSC so far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4" name="Google Shape;544;gf9aa42db38_6_1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" y="1773125"/>
            <a:ext cx="6055898" cy="3370375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45" name="Google Shape;545;gf9aa42db38_6_124"/>
          <p:cNvSpPr/>
          <p:nvPr/>
        </p:nvSpPr>
        <p:spPr>
          <a:xfrm>
            <a:off x="6055900" y="3318700"/>
            <a:ext cx="2710500" cy="1383600"/>
          </a:xfrm>
          <a:prstGeom prst="leftArrowCallout">
            <a:avLst>
              <a:gd fmla="val 25000" name="adj1"/>
              <a:gd fmla="val 25000" name="adj2"/>
              <a:gd fmla="val 25000" name="adj3"/>
              <a:gd fmla="val 76316" name="adj4"/>
            </a:avLst>
          </a:prstGeom>
          <a:solidFill>
            <a:srgbClr val="C9DAF8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 EGI-ACE service among the top10 ‘</a:t>
            </a:r>
            <a:r>
              <a:rPr b="1" i="1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most ordered</a:t>
            </a:r>
            <a:r>
              <a:rPr b="1" i="0" lang="en-GB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’ EOSC service since 2018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f9aa42db38_0_59"/>
          <p:cNvSpPr txBox="1"/>
          <p:nvPr>
            <p:ph type="title"/>
          </p:nvPr>
        </p:nvSpPr>
        <p:spPr>
          <a:xfrm>
            <a:off x="2579074" y="169150"/>
            <a:ext cx="60429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GB"/>
              <a:t>EGI-ACE mission</a:t>
            </a:r>
            <a:endParaRPr/>
          </a:p>
        </p:txBody>
      </p:sp>
      <p:sp>
        <p:nvSpPr>
          <p:cNvPr id="131" name="Google Shape;131;gf9aa42db38_0_59"/>
          <p:cNvSpPr/>
          <p:nvPr/>
        </p:nvSpPr>
        <p:spPr>
          <a:xfrm>
            <a:off x="195300" y="794913"/>
            <a:ext cx="8753400" cy="1867200"/>
          </a:xfrm>
          <a:prstGeom prst="roundRect">
            <a:avLst>
              <a:gd fmla="val 16667" name="adj"/>
            </a:avLst>
          </a:prstGeom>
          <a:solidFill>
            <a:srgbClr val="D8E2F3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GB" sz="2200" u="none" cap="none" strike="noStrike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Implement the </a:t>
            </a:r>
            <a:r>
              <a:rPr b="1" i="0" lang="en-GB" sz="2200" u="none" cap="none" strike="noStrike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Compute Platform of the European Open Science Cloud</a:t>
            </a:r>
            <a:r>
              <a:rPr b="0" i="0" lang="en-GB" sz="2200" u="none" cap="none" strike="noStrike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 and contribute to the </a:t>
            </a:r>
            <a:r>
              <a:rPr b="1" i="0" lang="en-GB" sz="2200" u="none" cap="none" strike="noStrike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EOSC Data Commons </a:t>
            </a:r>
            <a:r>
              <a:rPr b="0" i="0" lang="en-GB" sz="2200" u="none" cap="none" strike="noStrike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by delivering integrated computing, platforms, data spaces and tools as an integrated solution that is </a:t>
            </a:r>
            <a:r>
              <a:rPr b="1" i="0" lang="en-GB" sz="2200" u="none" cap="none" strike="noStrike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aligned with major European cloud federation projects and HPC initiatives</a:t>
            </a:r>
            <a:r>
              <a:rPr b="0" i="0" lang="en-GB" sz="2200" u="none" cap="none" strike="noStrike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gf9aa42db38_0_59"/>
          <p:cNvSpPr txBox="1"/>
          <p:nvPr/>
        </p:nvSpPr>
        <p:spPr>
          <a:xfrm>
            <a:off x="256592" y="2767137"/>
            <a:ext cx="52779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Start: January 2021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Duration: 30 months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Consortium: 33 participating partners, 23 third-parties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Budget: 12 Million EUR (8 Million EC)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f9aa42db38_0_220"/>
          <p:cNvSpPr txBox="1"/>
          <p:nvPr>
            <p:ph type="title"/>
          </p:nvPr>
        </p:nvSpPr>
        <p:spPr>
          <a:xfrm>
            <a:off x="2579074" y="169150"/>
            <a:ext cx="64173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</a:pPr>
            <a:r>
              <a:rPr lang="en-GB" sz="2000"/>
              <a:t>Objectives for EOSC Exchange capacity/capability building</a:t>
            </a:r>
            <a:endParaRPr sz="2000"/>
          </a:p>
        </p:txBody>
      </p:sp>
      <p:grpSp>
        <p:nvGrpSpPr>
          <p:cNvPr id="138" name="Google Shape;138;gf9aa42db38_0_220"/>
          <p:cNvGrpSpPr/>
          <p:nvPr/>
        </p:nvGrpSpPr>
        <p:grpSpPr>
          <a:xfrm>
            <a:off x="-1562631" y="12127"/>
            <a:ext cx="10635167" cy="5472900"/>
            <a:chOff x="-4594335" y="-704407"/>
            <a:chExt cx="10635167" cy="5472900"/>
          </a:xfrm>
        </p:grpSpPr>
        <p:sp>
          <p:nvSpPr>
            <p:cNvPr id="139" name="Google Shape;139;gf9aa42db38_0_220"/>
            <p:cNvSpPr/>
            <p:nvPr/>
          </p:nvSpPr>
          <p:spPr>
            <a:xfrm>
              <a:off x="-4594335" y="-704407"/>
              <a:ext cx="5472900" cy="5472900"/>
            </a:xfrm>
            <a:prstGeom prst="blockArc">
              <a:avLst>
                <a:gd fmla="val 18900000" name="adj1"/>
                <a:gd fmla="val 2700000" name="adj2"/>
                <a:gd fmla="val 395" name="adj3"/>
              </a:avLst>
            </a:prstGeom>
            <a:noFill/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gf9aa42db38_0_220"/>
            <p:cNvSpPr/>
            <p:nvPr/>
          </p:nvSpPr>
          <p:spPr>
            <a:xfrm>
              <a:off x="384538" y="253918"/>
              <a:ext cx="5656200" cy="508200"/>
            </a:xfrm>
            <a:prstGeom prst="rect">
              <a:avLst/>
            </a:prstGeom>
            <a:solidFill>
              <a:schemeClr val="accent2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gf9aa42db38_0_220"/>
            <p:cNvSpPr txBox="1"/>
            <p:nvPr/>
          </p:nvSpPr>
          <p:spPr>
            <a:xfrm>
              <a:off x="384538" y="253918"/>
              <a:ext cx="5656200" cy="50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403350" spcFirstLastPara="1" rIns="27925" wrap="square" tIns="279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GB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Objective 1: </a:t>
              </a:r>
              <a:r>
                <a:rPr b="1" i="0" lang="en-GB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Deliver the European Open Science Cloud Compute Platform and expand the supply-side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gf9aa42db38_0_220"/>
            <p:cNvSpPr/>
            <p:nvPr/>
          </p:nvSpPr>
          <p:spPr>
            <a:xfrm>
              <a:off x="66936" y="190398"/>
              <a:ext cx="635100" cy="6351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gf9aa42db38_0_220"/>
            <p:cNvSpPr/>
            <p:nvPr/>
          </p:nvSpPr>
          <p:spPr>
            <a:xfrm>
              <a:off x="748672" y="1015918"/>
              <a:ext cx="5292000" cy="508200"/>
            </a:xfrm>
            <a:prstGeom prst="rect">
              <a:avLst/>
            </a:prstGeom>
            <a:solidFill>
              <a:schemeClr val="accent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gf9aa42db38_0_220"/>
            <p:cNvSpPr txBox="1"/>
            <p:nvPr/>
          </p:nvSpPr>
          <p:spPr>
            <a:xfrm>
              <a:off x="748672" y="1015918"/>
              <a:ext cx="5292000" cy="50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403350" spcFirstLastPara="1" rIns="27925" wrap="square" tIns="279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en-GB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Objective 2: </a:t>
              </a:r>
              <a:r>
                <a:rPr b="1" i="0" lang="en-GB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Contribute to the implementation of the EU Data Strategy and the EOSC Data Commons to support the Green Deal, Health and Fundamental Research</a:t>
              </a:r>
              <a:endPara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gf9aa42db38_0_220"/>
            <p:cNvSpPr/>
            <p:nvPr/>
          </p:nvSpPr>
          <p:spPr>
            <a:xfrm>
              <a:off x="431071" y="952398"/>
              <a:ext cx="635100" cy="6351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gf9aa42db38_0_220"/>
            <p:cNvSpPr/>
            <p:nvPr/>
          </p:nvSpPr>
          <p:spPr>
            <a:xfrm>
              <a:off x="860432" y="1777918"/>
              <a:ext cx="5180400" cy="508200"/>
            </a:xfrm>
            <a:prstGeom prst="rect">
              <a:avLst/>
            </a:prstGeom>
            <a:solidFill>
              <a:srgbClr val="BFAAD6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gf9aa42db38_0_220"/>
            <p:cNvSpPr txBox="1"/>
            <p:nvPr/>
          </p:nvSpPr>
          <p:spPr>
            <a:xfrm>
              <a:off x="860432" y="1777918"/>
              <a:ext cx="5180400" cy="50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403350" spcFirstLastPara="1" rIns="27925" wrap="square" tIns="279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GB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Objective 3:</a:t>
              </a:r>
              <a:r>
                <a:rPr b="1" i="0" lang="en-GB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Integrate the EOSC Compute Platform with the EOSC Portal and the EOSC Core</a:t>
              </a:r>
              <a:endPara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gf9aa42db38_0_220"/>
            <p:cNvSpPr/>
            <p:nvPr/>
          </p:nvSpPr>
          <p:spPr>
            <a:xfrm>
              <a:off x="542831" y="1714398"/>
              <a:ext cx="635100" cy="6351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BFAAD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gf9aa42db38_0_220"/>
            <p:cNvSpPr/>
            <p:nvPr/>
          </p:nvSpPr>
          <p:spPr>
            <a:xfrm>
              <a:off x="748672" y="2539918"/>
              <a:ext cx="5292000" cy="508200"/>
            </a:xfrm>
            <a:prstGeom prst="rect">
              <a:avLst/>
            </a:prstGeom>
            <a:solidFill>
              <a:srgbClr val="599BD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gf9aa42db38_0_220"/>
            <p:cNvSpPr txBox="1"/>
            <p:nvPr/>
          </p:nvSpPr>
          <p:spPr>
            <a:xfrm>
              <a:off x="748672" y="2539918"/>
              <a:ext cx="5292000" cy="50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403350" spcFirstLastPara="1" rIns="27925" wrap="square" tIns="279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GB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Objective 4: </a:t>
              </a:r>
              <a:r>
                <a:rPr b="1" i="0" lang="en-GB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Contribute to the realization of a global Open Science Cloud</a:t>
              </a:r>
              <a:endPara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gf9aa42db38_0_220"/>
            <p:cNvSpPr/>
            <p:nvPr/>
          </p:nvSpPr>
          <p:spPr>
            <a:xfrm>
              <a:off x="431071" y="2476398"/>
              <a:ext cx="635100" cy="6351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599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gf9aa42db38_0_220"/>
            <p:cNvSpPr/>
            <p:nvPr/>
          </p:nvSpPr>
          <p:spPr>
            <a:xfrm>
              <a:off x="384538" y="3301918"/>
              <a:ext cx="5656200" cy="508200"/>
            </a:xfrm>
            <a:prstGeom prst="rect">
              <a:avLst/>
            </a:prstGeom>
            <a:solidFill>
              <a:schemeClr val="accent6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gf9aa42db38_0_220"/>
            <p:cNvSpPr txBox="1"/>
            <p:nvPr/>
          </p:nvSpPr>
          <p:spPr>
            <a:xfrm>
              <a:off x="384538" y="3301918"/>
              <a:ext cx="5656200" cy="50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403350" spcFirstLastPara="1" rIns="27925" wrap="square" tIns="279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GB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Objective 5: </a:t>
              </a:r>
              <a:r>
                <a:rPr b="1" i="0" lang="en-GB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Expand the demand-side of EOSC across sectors and disciplines</a:t>
              </a:r>
              <a:endPara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gf9aa42db38_0_220"/>
            <p:cNvSpPr/>
            <p:nvPr/>
          </p:nvSpPr>
          <p:spPr>
            <a:xfrm>
              <a:off x="66936" y="3238398"/>
              <a:ext cx="635100" cy="6351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" name="Google Shape;155;gf9aa42db38_0_220"/>
          <p:cNvGrpSpPr/>
          <p:nvPr/>
        </p:nvGrpSpPr>
        <p:grpSpPr>
          <a:xfrm>
            <a:off x="297181" y="1771792"/>
            <a:ext cx="2658387" cy="2706423"/>
            <a:chOff x="35895" y="-250720"/>
            <a:chExt cx="4183800" cy="4259400"/>
          </a:xfrm>
        </p:grpSpPr>
        <p:sp>
          <p:nvSpPr>
            <p:cNvPr id="156" name="Google Shape;156;gf9aa42db38_0_220"/>
            <p:cNvSpPr/>
            <p:nvPr/>
          </p:nvSpPr>
          <p:spPr>
            <a:xfrm>
              <a:off x="35895" y="-250720"/>
              <a:ext cx="4183800" cy="4259400"/>
            </a:xfrm>
            <a:prstGeom prst="blockArc">
              <a:avLst>
                <a:gd fmla="val 10800372" name="adj1"/>
                <a:gd fmla="val 93509" name="adj2"/>
                <a:gd fmla="val 19468" name="adj3"/>
              </a:avLst>
            </a:prstGeom>
            <a:solidFill>
              <a:srgbClr val="FF9900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1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1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GB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EOSC-Exchange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1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1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1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1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1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1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gf9aa42db38_0_220"/>
            <p:cNvSpPr/>
            <p:nvPr/>
          </p:nvSpPr>
          <p:spPr>
            <a:xfrm>
              <a:off x="851164" y="556530"/>
              <a:ext cx="2577600" cy="2599800"/>
            </a:xfrm>
            <a:prstGeom prst="donut">
              <a:avLst>
                <a:gd fmla="val 29349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1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" name="Google Shape;158;gf9aa42db38_0_220"/>
          <p:cNvSpPr/>
          <p:nvPr/>
        </p:nvSpPr>
        <p:spPr>
          <a:xfrm rot="-2988917">
            <a:off x="449630" y="1701233"/>
            <a:ext cx="2658488" cy="2658488"/>
          </a:xfrm>
          <a:prstGeom prst="blockArc">
            <a:avLst>
              <a:gd fmla="val 21345079" name="adj1"/>
              <a:gd fmla="val 2394421" name="adj2"/>
              <a:gd fmla="val 43207" name="adj3"/>
            </a:avLst>
          </a:prstGeom>
          <a:solidFill>
            <a:srgbClr val="00206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f9aa42db38_0_220"/>
          <p:cNvSpPr txBox="1"/>
          <p:nvPr/>
        </p:nvSpPr>
        <p:spPr>
          <a:xfrm>
            <a:off x="2108142" y="2490194"/>
            <a:ext cx="933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EGI-ACE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gf9aa42db38_0_220"/>
          <p:cNvSpPr txBox="1"/>
          <p:nvPr/>
        </p:nvSpPr>
        <p:spPr>
          <a:xfrm>
            <a:off x="798824" y="2343325"/>
            <a:ext cx="16551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Federated</a:t>
            </a:r>
            <a:br>
              <a:rPr b="1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gf9aa42db38_0_220"/>
          <p:cNvSpPr txBox="1"/>
          <p:nvPr/>
        </p:nvSpPr>
        <p:spPr>
          <a:xfrm>
            <a:off x="1272646" y="2920394"/>
            <a:ext cx="7227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EOSC</a:t>
            </a:r>
            <a:br>
              <a:rPr b="1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gf9aa42db38_0_220"/>
          <p:cNvSpPr txBox="1"/>
          <p:nvPr/>
        </p:nvSpPr>
        <p:spPr>
          <a:xfrm>
            <a:off x="2048730" y="2141682"/>
            <a:ext cx="3405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GB" sz="9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O1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gf9aa42db38_0_220"/>
          <p:cNvSpPr txBox="1"/>
          <p:nvPr/>
        </p:nvSpPr>
        <p:spPr>
          <a:xfrm>
            <a:off x="1774412" y="2520674"/>
            <a:ext cx="3405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GB" sz="9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O2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gf9aa42db38_0_220"/>
          <p:cNvSpPr txBox="1"/>
          <p:nvPr/>
        </p:nvSpPr>
        <p:spPr>
          <a:xfrm>
            <a:off x="1661161" y="2836722"/>
            <a:ext cx="3387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GB" sz="9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O3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gf9aa42db38_0_220"/>
          <p:cNvSpPr txBox="1"/>
          <p:nvPr/>
        </p:nvSpPr>
        <p:spPr>
          <a:xfrm>
            <a:off x="2759494" y="1957800"/>
            <a:ext cx="3405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GB" sz="9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O4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f9aa42db38_0_220"/>
          <p:cNvSpPr txBox="1"/>
          <p:nvPr/>
        </p:nvSpPr>
        <p:spPr>
          <a:xfrm>
            <a:off x="2980423" y="2318252"/>
            <a:ext cx="3378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GB" sz="9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O5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gf9aa42db38_0_220"/>
          <p:cNvSpPr txBox="1"/>
          <p:nvPr/>
        </p:nvSpPr>
        <p:spPr>
          <a:xfrm>
            <a:off x="278875" y="383852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EOSC Architecture: </a:t>
            </a:r>
            <a:br>
              <a:rPr b="0" i="0" lang="en-GB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800" u="sng" cap="none" strike="noStrike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3"/>
              </a:rPr>
              <a:t>Solutions for a sustainable EOSC</a:t>
            </a:r>
            <a:r>
              <a:rPr b="0" i="0" lang="en-GB" sz="800" u="none" cap="none" strike="noStrike">
                <a:solidFill>
                  <a:srgbClr val="11225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0" i="0" lang="en-GB" sz="800" u="none" cap="none" strike="noStrike">
                <a:solidFill>
                  <a:srgbClr val="11225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800" u="none" cap="none" strike="noStrike">
                <a:solidFill>
                  <a:srgbClr val="11225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(report from the EOSC Sustainability WG)</a:t>
            </a:r>
            <a:endParaRPr b="0" i="0" sz="800" u="none" cap="none" strike="noStrike">
              <a:solidFill>
                <a:srgbClr val="11225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f9aa42db38_0_114"/>
          <p:cNvSpPr txBox="1"/>
          <p:nvPr>
            <p:ph type="title"/>
          </p:nvPr>
        </p:nvSpPr>
        <p:spPr>
          <a:xfrm>
            <a:off x="2579076" y="169145"/>
            <a:ext cx="60960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</a:pPr>
            <a:r>
              <a:rPr lang="en-GB" sz="2800"/>
              <a:t>EOSC Exchange Capacity Building</a:t>
            </a:r>
            <a:endParaRPr/>
          </a:p>
        </p:txBody>
      </p:sp>
      <p:grpSp>
        <p:nvGrpSpPr>
          <p:cNvPr id="173" name="Google Shape;173;gf9aa42db38_0_114"/>
          <p:cNvGrpSpPr/>
          <p:nvPr/>
        </p:nvGrpSpPr>
        <p:grpSpPr>
          <a:xfrm>
            <a:off x="670976" y="744873"/>
            <a:ext cx="4061334" cy="3919762"/>
            <a:chOff x="1017334" y="72120"/>
            <a:chExt cx="4061334" cy="3919762"/>
          </a:xfrm>
        </p:grpSpPr>
        <p:sp>
          <p:nvSpPr>
            <p:cNvPr id="174" name="Google Shape;174;gf9aa42db38_0_114"/>
            <p:cNvSpPr/>
            <p:nvPr/>
          </p:nvSpPr>
          <p:spPr>
            <a:xfrm>
              <a:off x="1879203" y="1008416"/>
              <a:ext cx="2337600" cy="2337600"/>
            </a:xfrm>
            <a:prstGeom prst="ellipse">
              <a:avLst/>
            </a:prstGeom>
            <a:gradFill>
              <a:gsLst>
                <a:gs pos="0">
                  <a:srgbClr val="FFFFFF"/>
                </a:gs>
                <a:gs pos="100000">
                  <a:srgbClr val="B3B3B3"/>
                </a:gs>
              </a:gsLst>
              <a:lin ang="5400012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372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gf9aa42db38_0_114"/>
            <p:cNvSpPr/>
            <p:nvPr/>
          </p:nvSpPr>
          <p:spPr>
            <a:xfrm>
              <a:off x="2463601" y="72120"/>
              <a:ext cx="1168800" cy="1168800"/>
            </a:xfrm>
            <a:prstGeom prst="ellipse">
              <a:avLst/>
            </a:prstGeom>
            <a:gradFill>
              <a:gsLst>
                <a:gs pos="0">
                  <a:srgbClr val="FDECDB"/>
                </a:gs>
                <a:gs pos="100000">
                  <a:srgbClr val="F0A963"/>
                </a:gs>
              </a:gsLst>
              <a:lin ang="5400012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372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gf9aa42db38_0_114"/>
            <p:cNvSpPr txBox="1"/>
            <p:nvPr/>
          </p:nvSpPr>
          <p:spPr>
            <a:xfrm>
              <a:off x="2634767" y="243286"/>
              <a:ext cx="826500" cy="82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GB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Distributed Computing Services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gf9aa42db38_0_114"/>
            <p:cNvSpPr/>
            <p:nvPr/>
          </p:nvSpPr>
          <p:spPr>
            <a:xfrm>
              <a:off x="3909868" y="1122894"/>
              <a:ext cx="1168800" cy="1168800"/>
            </a:xfrm>
            <a:prstGeom prst="ellipse">
              <a:avLst/>
            </a:prstGeom>
            <a:gradFill>
              <a:gsLst>
                <a:gs pos="0">
                  <a:srgbClr val="FFD300">
                    <a:alpha val="48235"/>
                  </a:srgbClr>
                </a:gs>
                <a:gs pos="100000">
                  <a:srgbClr val="FFEF63">
                    <a:alpha val="48235"/>
                  </a:srgbClr>
                </a:gs>
              </a:gsLst>
              <a:lin ang="16200038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372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gf9aa42db38_0_114"/>
            <p:cNvSpPr txBox="1"/>
            <p:nvPr/>
          </p:nvSpPr>
          <p:spPr>
            <a:xfrm>
              <a:off x="4081034" y="1294060"/>
              <a:ext cx="826500" cy="82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GB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Data discovery, deposition, bit preservation storage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gf9aa42db38_0_114"/>
            <p:cNvSpPr/>
            <p:nvPr/>
          </p:nvSpPr>
          <p:spPr>
            <a:xfrm>
              <a:off x="3357443" y="2823082"/>
              <a:ext cx="1168800" cy="1168800"/>
            </a:xfrm>
            <a:prstGeom prst="ellipse">
              <a:avLst/>
            </a:prstGeom>
            <a:gradFill>
              <a:gsLst>
                <a:gs pos="0">
                  <a:srgbClr val="469CE7">
                    <a:alpha val="48235"/>
                  </a:srgbClr>
                </a:gs>
                <a:gs pos="100000">
                  <a:srgbClr val="8ECDFF">
                    <a:alpha val="48235"/>
                  </a:srgbClr>
                </a:gs>
              </a:gsLst>
              <a:lin ang="16200038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372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gf9aa42db38_0_114"/>
            <p:cNvSpPr txBox="1"/>
            <p:nvPr/>
          </p:nvSpPr>
          <p:spPr>
            <a:xfrm>
              <a:off x="3528609" y="2994248"/>
              <a:ext cx="826500" cy="82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GB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Open scholarship services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gf9aa42db38_0_114"/>
            <p:cNvSpPr/>
            <p:nvPr/>
          </p:nvSpPr>
          <p:spPr>
            <a:xfrm>
              <a:off x="1569759" y="2823082"/>
              <a:ext cx="1168800" cy="1168800"/>
            </a:xfrm>
            <a:prstGeom prst="ellipse">
              <a:avLst/>
            </a:prstGeom>
            <a:gradFill>
              <a:gsLst>
                <a:gs pos="0">
                  <a:srgbClr val="6DBC37">
                    <a:alpha val="48235"/>
                  </a:srgbClr>
                </a:gs>
                <a:gs pos="100000">
                  <a:srgbClr val="B8FE9C">
                    <a:alpha val="48235"/>
                  </a:srgbClr>
                </a:gs>
              </a:gsLst>
              <a:lin ang="16200038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372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gf9aa42db38_0_114"/>
            <p:cNvSpPr txBox="1"/>
            <p:nvPr/>
          </p:nvSpPr>
          <p:spPr>
            <a:xfrm>
              <a:off x="1740925" y="2994248"/>
              <a:ext cx="826500" cy="82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GB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C-SCALE (Copernicus EOSC data analytics engine)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gf9aa42db38_0_114"/>
            <p:cNvSpPr/>
            <p:nvPr/>
          </p:nvSpPr>
          <p:spPr>
            <a:xfrm>
              <a:off x="1017334" y="1122894"/>
              <a:ext cx="1168800" cy="1168800"/>
            </a:xfrm>
            <a:prstGeom prst="ellipse">
              <a:avLst/>
            </a:prstGeom>
            <a:gradFill>
              <a:gsLst>
                <a:gs pos="0">
                  <a:srgbClr val="DBD4EB"/>
                </a:gs>
                <a:gs pos="100000">
                  <a:srgbClr val="9180B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372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gf9aa42db38_0_114"/>
            <p:cNvSpPr txBox="1"/>
            <p:nvPr/>
          </p:nvSpPr>
          <p:spPr>
            <a:xfrm>
              <a:off x="1188500" y="1294060"/>
              <a:ext cx="826500" cy="82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GB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RELIANCE (Research Lifecycle Management for Copernicus users)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A picture containing logo&#10;&#10;Description automatically generated" id="185" name="Google Shape;185;gf9aa42db38_0_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21699" y="865249"/>
            <a:ext cx="1071850" cy="69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, clipart&#10;&#10;Description automatically generated" id="186" name="Google Shape;186;gf9aa42db38_0_1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84324" y="2032776"/>
            <a:ext cx="1425281" cy="6196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&#10;&#10;Description automatically generated with medium confidence" id="187" name="Google Shape;187;gf9aa42db38_0_1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99624" y="4174399"/>
            <a:ext cx="1739115" cy="619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gf9aa42db38_0_114"/>
          <p:cNvSpPr/>
          <p:nvPr/>
        </p:nvSpPr>
        <p:spPr>
          <a:xfrm>
            <a:off x="6209607" y="1122218"/>
            <a:ext cx="465600" cy="3425700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f9aa42db38_0_114"/>
          <p:cNvSpPr txBox="1"/>
          <p:nvPr/>
        </p:nvSpPr>
        <p:spPr>
          <a:xfrm>
            <a:off x="6599000" y="1146275"/>
            <a:ext cx="24345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GB" sz="12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Collaboration agreement signed on 15/Oct/21:</a:t>
            </a:r>
            <a:endParaRPr b="1" i="1" sz="12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gf9aa42db38_0_1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0000" y="4132175"/>
            <a:ext cx="820300" cy="82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gf9aa42db38_0_1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85987" y="2394114"/>
            <a:ext cx="1631299" cy="88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gf9aa42db38_0_1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025" y="1655725"/>
            <a:ext cx="902225" cy="51555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gf9aa42db38_0_114"/>
          <p:cNvSpPr txBox="1"/>
          <p:nvPr/>
        </p:nvSpPr>
        <p:spPr>
          <a:xfrm>
            <a:off x="6751400" y="1554700"/>
            <a:ext cx="2434500" cy="23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89999" lvl="0" marL="89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Technical Activities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9849" lvl="1" marL="269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b="0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Architecture &amp; Technical Interoperability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9849" lvl="1" marL="269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b="0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Service Provisioning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9849" lvl="1" marL="269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b="0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Resource Provisioning and Technical Support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9999" lvl="0" marL="89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Uptake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9849" lvl="1" marL="269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b="0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Joint promotional activities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9849" lvl="1" marL="269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b="0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Joint events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9999" lvl="0" marL="89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Training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9849" lvl="1" marL="269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b="0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Joint EOSC training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9849" lvl="1" marL="269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b="0" i="0" lang="en-GB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Co-development of new EOSC training materials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f9aa42db38_0_374"/>
          <p:cNvSpPr txBox="1"/>
          <p:nvPr>
            <p:ph type="title"/>
          </p:nvPr>
        </p:nvSpPr>
        <p:spPr>
          <a:xfrm>
            <a:off x="2579075" y="169150"/>
            <a:ext cx="52371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GB"/>
              <a:t>Integrated tiered service architecture</a:t>
            </a:r>
            <a:endParaRPr/>
          </a:p>
        </p:txBody>
      </p:sp>
      <p:sp>
        <p:nvSpPr>
          <p:cNvPr id="200" name="Google Shape;200;gf9aa42db38_0_374"/>
          <p:cNvSpPr/>
          <p:nvPr/>
        </p:nvSpPr>
        <p:spPr>
          <a:xfrm>
            <a:off x="1900495" y="2747856"/>
            <a:ext cx="1766400" cy="396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gf9aa42db38_0_374"/>
          <p:cNvSpPr/>
          <p:nvPr/>
        </p:nvSpPr>
        <p:spPr>
          <a:xfrm>
            <a:off x="5919108" y="2748057"/>
            <a:ext cx="1766400" cy="3957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gf9aa42db38_0_374"/>
          <p:cNvSpPr/>
          <p:nvPr/>
        </p:nvSpPr>
        <p:spPr>
          <a:xfrm>
            <a:off x="3909802" y="2748057"/>
            <a:ext cx="1766400" cy="3957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gf9aa42db38_0_374"/>
          <p:cNvSpPr txBox="1"/>
          <p:nvPr/>
        </p:nvSpPr>
        <p:spPr>
          <a:xfrm>
            <a:off x="19716" y="1050225"/>
            <a:ext cx="10809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Spaces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Analytics</a:t>
            </a:r>
            <a:endParaRPr b="1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and thematic data analytics and processing tools </a:t>
            </a:r>
            <a:endParaRPr b="1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gf9aa42db38_0_374"/>
          <p:cNvSpPr txBox="1"/>
          <p:nvPr/>
        </p:nvSpPr>
        <p:spPr>
          <a:xfrm>
            <a:off x="19715" y="1886173"/>
            <a:ext cx="10809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Platforms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generic added-value platform level services 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f9aa42db38_0_374"/>
          <p:cNvSpPr txBox="1"/>
          <p:nvPr/>
        </p:nvSpPr>
        <p:spPr>
          <a:xfrm>
            <a:off x="14097" y="2588268"/>
            <a:ext cx="10524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Federated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Access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Federation-wide management of data and computing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gf9aa42db38_0_374"/>
          <p:cNvSpPr txBox="1"/>
          <p:nvPr/>
        </p:nvSpPr>
        <p:spPr>
          <a:xfrm>
            <a:off x="0" y="3420650"/>
            <a:ext cx="1123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Federated 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Resources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Compute and storage facilities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f9aa42db38_0_374"/>
          <p:cNvSpPr/>
          <p:nvPr/>
        </p:nvSpPr>
        <p:spPr>
          <a:xfrm>
            <a:off x="1900495" y="2015735"/>
            <a:ext cx="1332000" cy="3924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rgbClr val="AC5B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Interactive Computing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gf9aa42db38_0_374"/>
          <p:cNvSpPr/>
          <p:nvPr/>
        </p:nvSpPr>
        <p:spPr>
          <a:xfrm>
            <a:off x="4833575" y="2015735"/>
            <a:ext cx="1332000" cy="3924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rgbClr val="AC5B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Distributed AI training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gf9aa42db38_0_374"/>
          <p:cNvSpPr/>
          <p:nvPr/>
        </p:nvSpPr>
        <p:spPr>
          <a:xfrm>
            <a:off x="6300114" y="2015735"/>
            <a:ext cx="1332000" cy="3924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rgbClr val="AC5B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Workload Management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gf9aa42db38_0_374"/>
          <p:cNvSpPr/>
          <p:nvPr/>
        </p:nvSpPr>
        <p:spPr>
          <a:xfrm>
            <a:off x="3367035" y="2015735"/>
            <a:ext cx="1332000" cy="3924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rgbClr val="AC5B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Automated Cluster deployment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1" name="Google Shape;211;gf9aa42db38_0_374"/>
          <p:cNvGrpSpPr/>
          <p:nvPr/>
        </p:nvGrpSpPr>
        <p:grpSpPr>
          <a:xfrm>
            <a:off x="6465964" y="3527077"/>
            <a:ext cx="1166150" cy="752521"/>
            <a:chOff x="7054511" y="3309931"/>
            <a:chExt cx="1166150" cy="752521"/>
          </a:xfrm>
        </p:grpSpPr>
        <p:sp>
          <p:nvSpPr>
            <p:cNvPr id="212" name="Google Shape;212;gf9aa42db38_0_374"/>
            <p:cNvSpPr/>
            <p:nvPr/>
          </p:nvSpPr>
          <p:spPr>
            <a:xfrm>
              <a:off x="7252261" y="3309931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20000"/>
              </a:srgbClr>
            </a:solidFill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gf9aa42db38_0_374"/>
            <p:cNvSpPr/>
            <p:nvPr/>
          </p:nvSpPr>
          <p:spPr>
            <a:xfrm>
              <a:off x="7153386" y="3389192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45098"/>
              </a:srgbClr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gf9aa42db38_0_374"/>
            <p:cNvSpPr/>
            <p:nvPr/>
          </p:nvSpPr>
          <p:spPr>
            <a:xfrm>
              <a:off x="7054511" y="3468452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HPC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" name="Google Shape;215;gf9aa42db38_0_374"/>
          <p:cNvGrpSpPr/>
          <p:nvPr/>
        </p:nvGrpSpPr>
        <p:grpSpPr>
          <a:xfrm>
            <a:off x="3419121" y="3529753"/>
            <a:ext cx="1145802" cy="747168"/>
            <a:chOff x="4462071" y="3297744"/>
            <a:chExt cx="1145802" cy="747168"/>
          </a:xfrm>
        </p:grpSpPr>
        <p:sp>
          <p:nvSpPr>
            <p:cNvPr id="216" name="Google Shape;216;gf9aa42db38_0_374"/>
            <p:cNvSpPr/>
            <p:nvPr/>
          </p:nvSpPr>
          <p:spPr>
            <a:xfrm>
              <a:off x="4639473" y="3297744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20000"/>
              </a:srgbClr>
            </a:solidFill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gf9aa42db38_0_374"/>
            <p:cNvSpPr/>
            <p:nvPr/>
          </p:nvSpPr>
          <p:spPr>
            <a:xfrm>
              <a:off x="4540598" y="3377005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45098"/>
              </a:srgbClr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gf9aa42db38_0_374"/>
            <p:cNvSpPr/>
            <p:nvPr/>
          </p:nvSpPr>
          <p:spPr>
            <a:xfrm>
              <a:off x="4462071" y="3450912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Public Clouds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" name="Google Shape;219;gf9aa42db38_0_374"/>
          <p:cNvGrpSpPr/>
          <p:nvPr/>
        </p:nvGrpSpPr>
        <p:grpSpPr>
          <a:xfrm>
            <a:off x="4937747" y="3530734"/>
            <a:ext cx="1155392" cy="745207"/>
            <a:chOff x="5712127" y="3285441"/>
            <a:chExt cx="1155392" cy="745207"/>
          </a:xfrm>
        </p:grpSpPr>
        <p:sp>
          <p:nvSpPr>
            <p:cNvPr id="220" name="Google Shape;220;gf9aa42db38_0_374"/>
            <p:cNvSpPr/>
            <p:nvPr/>
          </p:nvSpPr>
          <p:spPr>
            <a:xfrm>
              <a:off x="5899119" y="3285441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20000"/>
              </a:srgbClr>
            </a:solidFill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gf9aa42db38_0_374"/>
            <p:cNvSpPr/>
            <p:nvPr/>
          </p:nvSpPr>
          <p:spPr>
            <a:xfrm>
              <a:off x="5800244" y="3364702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45098"/>
              </a:srgbClr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gf9aa42db38_0_374"/>
            <p:cNvSpPr/>
            <p:nvPr/>
          </p:nvSpPr>
          <p:spPr>
            <a:xfrm>
              <a:off x="5712127" y="3436648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HTC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" name="Google Shape;223;gf9aa42db38_0_374"/>
          <p:cNvGrpSpPr/>
          <p:nvPr/>
        </p:nvGrpSpPr>
        <p:grpSpPr>
          <a:xfrm>
            <a:off x="1900495" y="3532797"/>
            <a:ext cx="1145802" cy="741080"/>
            <a:chOff x="3119687" y="3284950"/>
            <a:chExt cx="1145802" cy="741080"/>
          </a:xfrm>
        </p:grpSpPr>
        <p:sp>
          <p:nvSpPr>
            <p:cNvPr id="224" name="Google Shape;224;gf9aa42db38_0_374"/>
            <p:cNvSpPr/>
            <p:nvPr/>
          </p:nvSpPr>
          <p:spPr>
            <a:xfrm>
              <a:off x="3297089" y="3284950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20000"/>
              </a:srgbClr>
            </a:solidFill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gf9aa42db38_0_374"/>
            <p:cNvSpPr/>
            <p:nvPr/>
          </p:nvSpPr>
          <p:spPr>
            <a:xfrm>
              <a:off x="3198214" y="3364211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45098"/>
              </a:srgbClr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gf9aa42db38_0_374"/>
            <p:cNvSpPr/>
            <p:nvPr/>
          </p:nvSpPr>
          <p:spPr>
            <a:xfrm>
              <a:off x="3119687" y="3432030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Research Clouds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27" name="Google Shape;227;gf9aa42db38_0_374"/>
          <p:cNvCxnSpPr>
            <a:stCxn id="214" idx="2"/>
            <a:endCxn id="222" idx="2"/>
          </p:cNvCxnSpPr>
          <p:nvPr/>
        </p:nvCxnSpPr>
        <p:spPr>
          <a:xfrm flipH="1" rot="5400000">
            <a:off x="6184264" y="3513698"/>
            <a:ext cx="3600" cy="1528200"/>
          </a:xfrm>
          <a:prstGeom prst="bentConnector3">
            <a:avLst>
              <a:gd fmla="val -6350027" name="adj1"/>
            </a:avLst>
          </a:prstGeom>
          <a:noFill/>
          <a:ln cap="flat" cmpd="sng" w="12700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8" name="Google Shape;228;gf9aa42db38_0_374"/>
          <p:cNvCxnSpPr>
            <a:stCxn id="218" idx="2"/>
            <a:endCxn id="222" idx="2"/>
          </p:cNvCxnSpPr>
          <p:nvPr/>
        </p:nvCxnSpPr>
        <p:spPr>
          <a:xfrm rot="-5400000">
            <a:off x="4662171" y="3517171"/>
            <a:ext cx="900" cy="1518600"/>
          </a:xfrm>
          <a:prstGeom prst="bentConnector3">
            <a:avLst>
              <a:gd fmla="val -25400000" name="adj1"/>
            </a:avLst>
          </a:prstGeom>
          <a:noFill/>
          <a:ln cap="flat" cmpd="sng" w="12700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9" name="Google Shape;229;gf9aa42db38_0_374"/>
          <p:cNvCxnSpPr>
            <a:stCxn id="226" idx="2"/>
            <a:endCxn id="218" idx="2"/>
          </p:cNvCxnSpPr>
          <p:nvPr/>
        </p:nvCxnSpPr>
        <p:spPr>
          <a:xfrm flipH="1" rot="-5400000">
            <a:off x="3142495" y="3516077"/>
            <a:ext cx="3000" cy="1518600"/>
          </a:xfrm>
          <a:prstGeom prst="bentConnector3">
            <a:avLst>
              <a:gd fmla="val 7721466" name="adj1"/>
            </a:avLst>
          </a:prstGeom>
          <a:noFill/>
          <a:ln cap="flat" cmpd="sng" w="12700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30" name="Google Shape;230;gf9aa42db38_0_374"/>
          <p:cNvGrpSpPr/>
          <p:nvPr/>
        </p:nvGrpSpPr>
        <p:grpSpPr>
          <a:xfrm>
            <a:off x="4076498" y="2785154"/>
            <a:ext cx="2331406" cy="325740"/>
            <a:chOff x="4282104" y="2840926"/>
            <a:chExt cx="2331406" cy="325740"/>
          </a:xfrm>
        </p:grpSpPr>
        <p:pic>
          <p:nvPicPr>
            <p:cNvPr id="231" name="Google Shape;231;gf9aa42db38_0_37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282104" y="2840926"/>
              <a:ext cx="366457" cy="3257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2" name="Google Shape;232;gf9aa42db38_0_374"/>
            <p:cNvSpPr txBox="1"/>
            <p:nvPr/>
          </p:nvSpPr>
          <p:spPr>
            <a:xfrm>
              <a:off x="4587010" y="2883138"/>
              <a:ext cx="20265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Federated Identity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3" name="Google Shape;233;gf9aa42db38_0_374"/>
          <p:cNvGrpSpPr/>
          <p:nvPr/>
        </p:nvGrpSpPr>
        <p:grpSpPr>
          <a:xfrm>
            <a:off x="2038431" y="2790797"/>
            <a:ext cx="1628309" cy="310118"/>
            <a:chOff x="3041867" y="2350767"/>
            <a:chExt cx="1628309" cy="310118"/>
          </a:xfrm>
        </p:grpSpPr>
        <p:pic>
          <p:nvPicPr>
            <p:cNvPr id="234" name="Google Shape;234;gf9aa42db38_0_37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041867" y="2350767"/>
              <a:ext cx="348883" cy="3101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5" name="Google Shape;235;gf9aa42db38_0_374"/>
            <p:cNvSpPr txBox="1"/>
            <p:nvPr/>
          </p:nvSpPr>
          <p:spPr>
            <a:xfrm>
              <a:off x="3352276" y="2386110"/>
              <a:ext cx="13179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Federated Compute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6" name="Google Shape;236;gf9aa42db38_0_374"/>
          <p:cNvGrpSpPr/>
          <p:nvPr/>
        </p:nvGrpSpPr>
        <p:grpSpPr>
          <a:xfrm>
            <a:off x="6210723" y="2810285"/>
            <a:ext cx="1311639" cy="271142"/>
            <a:chOff x="6258791" y="2329809"/>
            <a:chExt cx="1311639" cy="271142"/>
          </a:xfrm>
        </p:grpSpPr>
        <p:sp>
          <p:nvSpPr>
            <p:cNvPr id="237" name="Google Shape;237;gf9aa42db38_0_374"/>
            <p:cNvSpPr txBox="1"/>
            <p:nvPr/>
          </p:nvSpPr>
          <p:spPr>
            <a:xfrm>
              <a:off x="6500930" y="2342270"/>
              <a:ext cx="10695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Federated Data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38" name="Google Shape;238;gf9aa42db38_0_37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258791" y="2329809"/>
              <a:ext cx="271142" cy="27114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9" name="Google Shape;239;gf9aa42db38_0_374"/>
          <p:cNvSpPr/>
          <p:nvPr/>
        </p:nvSpPr>
        <p:spPr>
          <a:xfrm>
            <a:off x="5272847" y="1240075"/>
            <a:ext cx="1123500" cy="479400"/>
          </a:xfrm>
          <a:prstGeom prst="roundRect">
            <a:avLst>
              <a:gd fmla="val 16667" name="adj"/>
            </a:avLst>
          </a:prstGeom>
          <a:solidFill>
            <a:srgbClr val="31538F"/>
          </a:solidFill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058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Fundamental Science Data Space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gf9aa42db38_0_374"/>
          <p:cNvSpPr/>
          <p:nvPr/>
        </p:nvSpPr>
        <p:spPr>
          <a:xfrm>
            <a:off x="4085687" y="1240075"/>
            <a:ext cx="1123500" cy="479400"/>
          </a:xfrm>
          <a:prstGeom prst="roundRect">
            <a:avLst>
              <a:gd fmla="val 16667" name="adj"/>
            </a:avLst>
          </a:prstGeom>
          <a:solidFill>
            <a:srgbClr val="31538F"/>
          </a:solidFill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058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Health Data Space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gf9aa42db38_0_374"/>
          <p:cNvSpPr/>
          <p:nvPr/>
        </p:nvSpPr>
        <p:spPr>
          <a:xfrm>
            <a:off x="2898525" y="1240075"/>
            <a:ext cx="1123500" cy="479400"/>
          </a:xfrm>
          <a:prstGeom prst="roundRect">
            <a:avLst>
              <a:gd fmla="val 16667" name="adj"/>
            </a:avLst>
          </a:prstGeom>
          <a:solidFill>
            <a:srgbClr val="31538F"/>
          </a:solidFill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058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Green Deal Data Space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2" name="Google Shape;242;gf9aa42db38_0_374"/>
          <p:cNvCxnSpPr/>
          <p:nvPr/>
        </p:nvCxnSpPr>
        <p:spPr>
          <a:xfrm>
            <a:off x="77200" y="3403875"/>
            <a:ext cx="7748400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3" name="Google Shape;243;gf9aa42db38_0_374"/>
          <p:cNvCxnSpPr/>
          <p:nvPr/>
        </p:nvCxnSpPr>
        <p:spPr>
          <a:xfrm flipH="1" rot="10800000">
            <a:off x="77200" y="1849250"/>
            <a:ext cx="7748400" cy="990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4" name="Google Shape;244;gf9aa42db38_0_374"/>
          <p:cNvSpPr/>
          <p:nvPr/>
        </p:nvSpPr>
        <p:spPr>
          <a:xfrm>
            <a:off x="8052101" y="1126975"/>
            <a:ext cx="713100" cy="3388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A1A1A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EOSC portal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gf9aa42db38_0_37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34803" y="1625628"/>
            <a:ext cx="709200" cy="630383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gf9aa42db38_0_374"/>
          <p:cNvSpPr txBox="1"/>
          <p:nvPr/>
        </p:nvSpPr>
        <p:spPr>
          <a:xfrm>
            <a:off x="8281099" y="2216768"/>
            <a:ext cx="959400" cy="2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EOSC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users</a:t>
            </a:r>
            <a:endParaRPr b="1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gf9aa42db38_0_374"/>
          <p:cNvSpPr/>
          <p:nvPr/>
        </p:nvSpPr>
        <p:spPr>
          <a:xfrm>
            <a:off x="7669740" y="1197126"/>
            <a:ext cx="560400" cy="47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gf9aa42db38_0_374"/>
          <p:cNvSpPr/>
          <p:nvPr/>
        </p:nvSpPr>
        <p:spPr>
          <a:xfrm>
            <a:off x="7669740" y="2311460"/>
            <a:ext cx="560400" cy="47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gf9aa42db38_0_374"/>
          <p:cNvSpPr/>
          <p:nvPr/>
        </p:nvSpPr>
        <p:spPr>
          <a:xfrm>
            <a:off x="7669740" y="3574593"/>
            <a:ext cx="560400" cy="47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gf9aa42db38_0_374"/>
          <p:cNvSpPr/>
          <p:nvPr/>
        </p:nvSpPr>
        <p:spPr>
          <a:xfrm>
            <a:off x="1017726" y="1240069"/>
            <a:ext cx="709200" cy="30360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9525">
            <a:solidFill>
              <a:srgbClr val="78787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gf9aa42db38_0_374"/>
          <p:cNvSpPr txBox="1"/>
          <p:nvPr/>
        </p:nvSpPr>
        <p:spPr>
          <a:xfrm rot="-5400000">
            <a:off x="-111072" y="2438000"/>
            <a:ext cx="29667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Service Management, Tools, Processes, Policies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gf9aa42db38_0_374"/>
          <p:cNvSpPr/>
          <p:nvPr/>
        </p:nvSpPr>
        <p:spPr>
          <a:xfrm>
            <a:off x="6464206" y="1240075"/>
            <a:ext cx="1123500" cy="479400"/>
          </a:xfrm>
          <a:prstGeom prst="roundRect">
            <a:avLst>
              <a:gd fmla="val 16667" name="adj"/>
            </a:avLst>
          </a:prstGeom>
          <a:solidFill>
            <a:srgbClr val="31538F"/>
          </a:solidFill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058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Humanities </a:t>
            </a:r>
            <a:b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Data Space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gf9aa42db38_0_374"/>
          <p:cNvSpPr/>
          <p:nvPr/>
        </p:nvSpPr>
        <p:spPr>
          <a:xfrm>
            <a:off x="1911650" y="1240075"/>
            <a:ext cx="887700" cy="479400"/>
          </a:xfrm>
          <a:prstGeom prst="roundRect">
            <a:avLst>
              <a:gd fmla="val 16667" name="adj"/>
            </a:avLst>
          </a:prstGeom>
          <a:solidFill>
            <a:srgbClr val="599BD5"/>
          </a:solidFill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058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>
                <a:solidFill>
                  <a:schemeClr val="lt1"/>
                </a:solidFill>
              </a:rPr>
              <a:t>Thematic services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4" name="Google Shape;254;gf9aa42db38_0_37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12275" y="3975597"/>
            <a:ext cx="1528194" cy="349802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55" name="Google Shape;255;gf9aa42db38_0_37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335250" y="3609347"/>
            <a:ext cx="1528200" cy="327600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56" name="Google Shape;256;gf9aa42db38_0_37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713575" y="3720404"/>
            <a:ext cx="1528200" cy="365881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57" name="Google Shape;257;gf9aa42db38_0_37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223925" y="2105644"/>
            <a:ext cx="1528200" cy="256229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58" name="Google Shape;258;gf9aa42db38_0_37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112925" y="3987528"/>
            <a:ext cx="1528202" cy="325912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59" name="Google Shape;259;gf9aa42db38_0_37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835737" y="3032042"/>
            <a:ext cx="1628326" cy="249083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60" name="Google Shape;260;gf9aa42db38_0_37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848675" y="2670262"/>
            <a:ext cx="1602447" cy="239025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61" name="Google Shape;261;gf9aa42db38_0_37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4169213" y="2770425"/>
            <a:ext cx="1243824" cy="271150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62" name="Google Shape;262;gf9aa42db38_0_37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912475" y="2088250"/>
            <a:ext cx="1243801" cy="278105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63" name="Google Shape;263;gf9aa42db38_0_37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2477993" y="2763713"/>
            <a:ext cx="1332000" cy="318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gf9aa42db38_0_37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7464071" y="2924483"/>
            <a:ext cx="459425" cy="47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gf9aa42db38_0_37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5079016" y="2029903"/>
            <a:ext cx="797300" cy="341700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66" name="Google Shape;266;gf9aa42db38_0_374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4262725" y="1888325"/>
            <a:ext cx="459425" cy="459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7" name="Google Shape;267;gf9aa42db38_0_374"/>
          <p:cNvGrpSpPr/>
          <p:nvPr/>
        </p:nvGrpSpPr>
        <p:grpSpPr>
          <a:xfrm>
            <a:off x="3469824" y="1961900"/>
            <a:ext cx="459417" cy="441060"/>
            <a:chOff x="842875" y="2269340"/>
            <a:chExt cx="524270" cy="503320"/>
          </a:xfrm>
        </p:grpSpPr>
        <p:pic>
          <p:nvPicPr>
            <p:cNvPr id="268" name="Google Shape;268;gf9aa42db38_0_374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847345" y="2269340"/>
              <a:ext cx="519800" cy="3675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" name="Google Shape;269;gf9aa42db38_0_374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842875" y="2646900"/>
              <a:ext cx="519800" cy="12576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70" name="Google Shape;270;gf9aa42db38_0_374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3937213" y="2197238"/>
            <a:ext cx="513284" cy="39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gf9aa42db38_0_374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7479725" y="2608375"/>
            <a:ext cx="678259" cy="31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gf9aa42db38_0_374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984925" y="2958497"/>
            <a:ext cx="887700" cy="400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gf9aa42db38_0_374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2534525" y="1988931"/>
            <a:ext cx="560400" cy="24284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74" name="Google Shape;274;gf9aa42db38_0_374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2154525" y="2281400"/>
            <a:ext cx="887700" cy="2219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75" name="Google Shape;275;gf9aa42db38_0_374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6717847" y="2228122"/>
            <a:ext cx="713100" cy="225572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76" name="Google Shape;276;gf9aa42db38_0_374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6300125" y="2610115"/>
            <a:ext cx="887700" cy="17368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77" name="Google Shape;277;gf9aa42db38_0_374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6087100" y="3165313"/>
            <a:ext cx="639900" cy="18779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78" name="Google Shape;278;gf9aa42db38_0_374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6775063" y="3161036"/>
            <a:ext cx="560400" cy="28642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79" name="Google Shape;279;gf9aa42db38_0_374"/>
          <p:cNvSpPr/>
          <p:nvPr/>
        </p:nvSpPr>
        <p:spPr>
          <a:xfrm>
            <a:off x="1512275" y="3814475"/>
            <a:ext cx="4060200" cy="962400"/>
          </a:xfrm>
          <a:prstGeom prst="wedgeRectCallout">
            <a:avLst>
              <a:gd fmla="val -48883" name="adj1"/>
              <a:gd fmla="val -77244" name="adj2"/>
            </a:avLst>
          </a:prstGeom>
          <a:solidFill>
            <a:srgbClr val="E7E6E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●"/>
            </a:pPr>
            <a:r>
              <a:rPr b="0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Federated resource brokering and allocation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●"/>
            </a:pPr>
            <a:r>
              <a:rPr b="0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Usage accounting across sites and communities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-GB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 availability/reliability monitoring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●"/>
            </a:pPr>
            <a:r>
              <a:rPr b="0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User/admin response mgm via Helpdesk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●"/>
            </a:pPr>
            <a:r>
              <a:rPr b="0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Continuous improvement (feedback from users and sites)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" name="Google Shape;280;gf9aa42db38_0_374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4980797" y="3890650"/>
            <a:ext cx="560400" cy="56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gf7473ceacf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72551" y="2624451"/>
            <a:ext cx="3112625" cy="16562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87" name="Google Shape;287;gf7473ceacf_0_0"/>
          <p:cNvSpPr txBox="1"/>
          <p:nvPr>
            <p:ph type="title"/>
          </p:nvPr>
        </p:nvSpPr>
        <p:spPr>
          <a:xfrm>
            <a:off x="2579074" y="16750"/>
            <a:ext cx="61107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 sz="2700"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Towards</a:t>
            </a:r>
            <a:r>
              <a:rPr lang="en-GB" sz="2700"/>
              <a:t> a Global Open Science Cloud</a:t>
            </a:r>
            <a:endParaRPr sz="2700"/>
          </a:p>
        </p:txBody>
      </p:sp>
      <p:pic>
        <p:nvPicPr>
          <p:cNvPr id="288" name="Google Shape;288;gf7473ceacf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50024" y="637618"/>
            <a:ext cx="3035149" cy="185405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89" name="Google Shape;289;gf7473ceacf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2775" y="1276425"/>
            <a:ext cx="5728776" cy="349947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90" name="Google Shape;290;gf7473ceacf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57109" y="664904"/>
            <a:ext cx="842541" cy="280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gf7473ceacf_0_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321475" y="584242"/>
            <a:ext cx="978258" cy="442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gf7473ceacf_0_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313092" y="579102"/>
            <a:ext cx="978258" cy="45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gf7473ceacf_0_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465408" y="684272"/>
            <a:ext cx="1516292" cy="34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gf7473ceacf_0_0"/>
          <p:cNvSpPr txBox="1"/>
          <p:nvPr/>
        </p:nvSpPr>
        <p:spPr>
          <a:xfrm>
            <a:off x="122775" y="1241400"/>
            <a:ext cx="3676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en-GB" sz="30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27 cloud providers  </a:t>
            </a:r>
            <a:endParaRPr b="1" i="0" sz="3000" u="none" cap="none" strike="noStrik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gf7473ceacf_0_0"/>
          <p:cNvSpPr txBox="1"/>
          <p:nvPr/>
        </p:nvSpPr>
        <p:spPr>
          <a:xfrm>
            <a:off x="59275" y="531869"/>
            <a:ext cx="2519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en-GB" sz="30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New in 2021:</a:t>
            </a:r>
            <a:endParaRPr b="1" i="0" sz="3000" u="none" cap="none" strike="noStrik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6" name="Google Shape;296;gf7473ceacf_0_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931525" y="3850700"/>
            <a:ext cx="1516300" cy="40030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gf7473ceacf_0_0"/>
          <p:cNvSpPr txBox="1"/>
          <p:nvPr/>
        </p:nvSpPr>
        <p:spPr>
          <a:xfrm>
            <a:off x="6407525" y="4159625"/>
            <a:ext cx="2282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New in 2022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11088c08442_0_36"/>
          <p:cNvSpPr txBox="1"/>
          <p:nvPr>
            <p:ph idx="1" type="body"/>
          </p:nvPr>
        </p:nvSpPr>
        <p:spPr>
          <a:xfrm>
            <a:off x="176645" y="1369219"/>
            <a:ext cx="8754300" cy="31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117647"/>
              <a:buNone/>
            </a:pPr>
            <a:r>
              <a:rPr lang="en-GB"/>
              <a:t>4 scientific use cases and 4 providers piloting integration of HPC resources:</a:t>
            </a:r>
            <a:endParaRPr/>
          </a:p>
          <a:p>
            <a:pPr indent="-336550" lvl="0" marL="4572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Use cases: HEP (WLCG), Fusion, ELI-NP (Lasers), Climate Change (ENES)</a:t>
            </a:r>
            <a:endParaRPr/>
          </a:p>
          <a:p>
            <a:pPr indent="-3365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Providers (also part of EuroCC): IICT-BAS (BG), INCD (PT), TUBITAK (TR), CESGA (ES)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117647"/>
              <a:buNone/>
            </a:pPr>
            <a:r>
              <a:rPr lang="en-GB"/>
              <a:t>Integration areas:</a:t>
            </a:r>
            <a:endParaRPr/>
          </a:p>
          <a:p>
            <a:pPr indent="-336550" lvl="0" marL="4572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Federated Authentication and Authorization</a:t>
            </a:r>
            <a:endParaRPr/>
          </a:p>
          <a:p>
            <a:pPr indent="-3365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Portable containers</a:t>
            </a:r>
            <a:endParaRPr/>
          </a:p>
          <a:p>
            <a:pPr indent="-3365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Data transfers between HPC-HTC-Cloud</a:t>
            </a:r>
            <a:endParaRPr/>
          </a:p>
          <a:p>
            <a:pPr indent="-3365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Presence in EOSC Portal, Availability monitoring, Usage accounting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117647"/>
              <a:buNone/>
            </a:pPr>
            <a:r>
              <a:rPr lang="en-GB"/>
              <a:t>Status and next steps: </a:t>
            </a:r>
            <a:endParaRPr/>
          </a:p>
          <a:p>
            <a:pPr indent="-336550" lvl="0" marL="4572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First version of the integration manual available by end of Jan (M7.3)</a:t>
            </a:r>
            <a:endParaRPr/>
          </a:p>
          <a:p>
            <a:pPr indent="-3365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Validation by HPC providers outside EGI-ACE</a:t>
            </a:r>
            <a:endParaRPr/>
          </a:p>
          <a:p>
            <a:pPr indent="-3365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Second (final) version of manual available by end of June (D7.3)</a:t>
            </a:r>
            <a:endParaRPr/>
          </a:p>
          <a:p>
            <a:pPr indent="-3365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Promotion campaign to HPC providers outside EGI-ACE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204603"/>
              <a:buNone/>
            </a:pPr>
            <a:r>
              <a:rPr lang="en-GB" sz="1150">
                <a:solidFill>
                  <a:srgbClr val="FFFFF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IICT-BAS</a:t>
            </a:r>
            <a:endParaRPr/>
          </a:p>
        </p:txBody>
      </p:sp>
      <p:sp>
        <p:nvSpPr>
          <p:cNvPr id="303" name="Google Shape;303;g11088c08442_0_36"/>
          <p:cNvSpPr txBox="1"/>
          <p:nvPr>
            <p:ph type="title"/>
          </p:nvPr>
        </p:nvSpPr>
        <p:spPr>
          <a:xfrm>
            <a:off x="2579075" y="169150"/>
            <a:ext cx="53619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HPC in the EOSC Compute Platform</a:t>
            </a:r>
            <a:endParaRPr/>
          </a:p>
        </p:txBody>
      </p:sp>
      <p:sp>
        <p:nvSpPr>
          <p:cNvPr id="304" name="Google Shape;304;g11088c08442_0_36"/>
          <p:cNvSpPr txBox="1"/>
          <p:nvPr>
            <p:ph idx="2" type="subTitle"/>
          </p:nvPr>
        </p:nvSpPr>
        <p:spPr>
          <a:xfrm>
            <a:off x="2579076" y="628358"/>
            <a:ext cx="4728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gf9aa42db38_0_4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5263" y="653142"/>
            <a:ext cx="5948736" cy="4215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gf9aa42db38_0_4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806" y="1144260"/>
            <a:ext cx="3004457" cy="2993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gf9aa42db38_0_4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1090" y="3977347"/>
            <a:ext cx="833235" cy="27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gf9aa42db38_0_45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7275" y="1340900"/>
            <a:ext cx="514075" cy="40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gf9aa42db38_0_45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33225" y="992671"/>
            <a:ext cx="722072" cy="27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gf9aa42db38_0_45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097750" y="3009470"/>
            <a:ext cx="833225" cy="29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gf9aa42db38_0_45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097750" y="2708157"/>
            <a:ext cx="997375" cy="148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gf9aa42db38_0_45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086975" y="2446973"/>
            <a:ext cx="640325" cy="388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gf9aa42db38_0_45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614750" y="1470796"/>
            <a:ext cx="599583" cy="27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gf9aa42db38_0_45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396125" y="873175"/>
            <a:ext cx="640322" cy="27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gf9aa42db38_0_45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314965" y="3288718"/>
            <a:ext cx="514075" cy="2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gf9aa42db38_0_452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712750" y="3822697"/>
            <a:ext cx="838560" cy="23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gf9aa42db38_0_452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6651800" y="4460108"/>
            <a:ext cx="640325" cy="268142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gf9aa42db38_0_452"/>
          <p:cNvSpPr txBox="1"/>
          <p:nvPr>
            <p:ph type="title"/>
          </p:nvPr>
        </p:nvSpPr>
        <p:spPr>
          <a:xfrm>
            <a:off x="2579074" y="16750"/>
            <a:ext cx="65649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Thematic Services from EGI-ACE:</a:t>
            </a:r>
            <a:br>
              <a:rPr lang="en-GB"/>
            </a:br>
            <a:r>
              <a:rPr lang="en-GB"/>
              <a:t>Scientific Data Spaces</a:t>
            </a:r>
            <a:endParaRPr/>
          </a:p>
        </p:txBody>
      </p:sp>
      <p:sp>
        <p:nvSpPr>
          <p:cNvPr id="324" name="Google Shape;324;gf9aa42db38_0_452"/>
          <p:cNvSpPr txBox="1"/>
          <p:nvPr/>
        </p:nvSpPr>
        <p:spPr>
          <a:xfrm>
            <a:off x="489275" y="3985750"/>
            <a:ext cx="2499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Supported by federated resources, access and platform services with SLAs</a:t>
            </a:r>
            <a:endParaRPr b="0" i="1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5" name="Google Shape;325;gf9aa42db38_0_452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227263" y="1144250"/>
            <a:ext cx="467325" cy="45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gf9aa42db38_0_452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6885188" y="1311775"/>
            <a:ext cx="467325" cy="45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gf9aa42db38_0_452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352488" y="1741875"/>
            <a:ext cx="467325" cy="45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gf9aa42db38_0_452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627263" y="2342137"/>
            <a:ext cx="467325" cy="45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gf9aa42db38_0_452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7534963" y="3009475"/>
            <a:ext cx="467325" cy="45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gf9aa42db38_0_452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7159963" y="3584525"/>
            <a:ext cx="467325" cy="45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gf9aa42db38_0_452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6607138" y="3977350"/>
            <a:ext cx="467325" cy="45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gf9aa42db38_0_452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4829038" y="2342137"/>
            <a:ext cx="467325" cy="459225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gf9aa42db38_0_452"/>
          <p:cNvSpPr txBox="1"/>
          <p:nvPr/>
        </p:nvSpPr>
        <p:spPr>
          <a:xfrm>
            <a:off x="6929375" y="415725"/>
            <a:ext cx="2214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Already in EOSC Portal</a:t>
            </a:r>
            <a:endParaRPr b="1" i="0" sz="1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CONTENT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NTENT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HOM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