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9" r:id="rId3"/>
    <p:sldId id="278" r:id="rId4"/>
    <p:sldId id="279" r:id="rId5"/>
    <p:sldId id="280" r:id="rId6"/>
    <p:sldId id="271" r:id="rId7"/>
    <p:sldId id="272" r:id="rId8"/>
    <p:sldId id="281" r:id="rId9"/>
    <p:sldId id="283" r:id="rId10"/>
    <p:sldId id="282" r:id="rId11"/>
    <p:sldId id="273" r:id="rId12"/>
    <p:sldId id="284" r:id="rId13"/>
    <p:sldId id="274" r:id="rId14"/>
    <p:sldId id="285" r:id="rId15"/>
    <p:sldId id="275" r:id="rId16"/>
    <p:sldId id="276" r:id="rId17"/>
    <p:sldId id="277" r:id="rId18"/>
    <p:sldId id="268" r:id="rId19"/>
  </p:sldIdLst>
  <p:sldSz cx="10668000" cy="7569200"/>
  <p:notesSz cx="10668000" cy="756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6519" autoAdjust="0"/>
  </p:normalViewPr>
  <p:slideViewPr>
    <p:cSldViewPr>
      <p:cViewPr varScale="1">
        <p:scale>
          <a:sx n="98" d="100"/>
          <a:sy n="98" d="100"/>
        </p:scale>
        <p:origin x="-1000" y="-104"/>
      </p:cViewPr>
      <p:guideLst>
        <p:guide orient="horz" pos="2880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42025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4C7D5-5A30-4C36-9197-51045A303865}" type="datetimeFigureOut">
              <a:rPr lang="en-GB" smtClean="0"/>
              <a:t>02/10/16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42025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FFC55-B5BE-452D-BE39-9ACBE1AC79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4231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42025" y="0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F4F6A-B073-429F-A895-18D43E8290D0}" type="datetimeFigureOut">
              <a:rPr lang="en-GB" smtClean="0"/>
              <a:t>02/10/16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0" y="568325"/>
            <a:ext cx="4000500" cy="2838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6800" y="3595688"/>
            <a:ext cx="8534400" cy="3405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42025" y="7189788"/>
            <a:ext cx="4622800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7BC78-9382-4075-A337-A09B9E14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0491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33750" y="566738"/>
            <a:ext cx="4000500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1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45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351359"/>
            <a:ext cx="9067800" cy="1622472"/>
          </a:xfrm>
          <a:prstGeom prst="rect">
            <a:avLst/>
          </a:prstGeom>
        </p:spPr>
        <p:txBody>
          <a:bodyPr lIns="22814" tIns="11407" rIns="22814" bIns="11407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289215"/>
            <a:ext cx="7467600" cy="1934351"/>
          </a:xfrm>
          <a:prstGeom prst="rect">
            <a:avLst/>
          </a:prstGeom>
        </p:spPr>
        <p:txBody>
          <a:bodyPr lIns="22814" tIns="11407" rIns="22814" bIns="1140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2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3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4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1" y="7015530"/>
            <a:ext cx="2489200" cy="402989"/>
          </a:xfrm>
          <a:prstGeom prst="rect">
            <a:avLst/>
          </a:prstGeom>
        </p:spPr>
        <p:txBody>
          <a:bodyPr lIns="22814" tIns="11407" rIns="22814" bIns="11407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4901" y="7015530"/>
            <a:ext cx="3378200" cy="402989"/>
          </a:xfrm>
          <a:prstGeom prst="rect">
            <a:avLst/>
          </a:prstGeom>
        </p:spPr>
        <p:txBody>
          <a:bodyPr lIns="22814" tIns="11407" rIns="22814" bIns="11407"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45400" y="7015530"/>
            <a:ext cx="2489200" cy="402989"/>
          </a:xfrm>
          <a:prstGeom prst="rect">
            <a:avLst/>
          </a:prstGeom>
        </p:spPr>
        <p:txBody>
          <a:bodyPr lIns="22814" tIns="11407" rIns="22814" bIns="11407"/>
          <a:lstStyle/>
          <a:p>
            <a:fld id="{FABC9D7A-95D0-4481-8CC7-99EEC59AA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54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0F4FA"/>
            </a:gs>
            <a:gs pos="3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7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egi.eu/services/online-storage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.eu/services/archive-storage/" TargetMode="External"/><Relationship Id="rId4" Type="http://schemas.openxmlformats.org/officeDocument/2006/relationships/image" Target="../media/image2.gif"/><Relationship Id="rId5" Type="http://schemas.openxmlformats.org/officeDocument/2006/relationships/image" Target="../media/image8.png"/><Relationship Id="rId6" Type="http://schemas.openxmlformats.org/officeDocument/2006/relationships/image" Target="../media/image21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9.png"/><Relationship Id="rId5" Type="http://schemas.openxmlformats.org/officeDocument/2006/relationships/image" Target="../media/image22.JP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egi.eu/services/data-transfe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.eu/services/fitsm-training/" TargetMode="External"/><Relationship Id="rId4" Type="http://schemas.openxmlformats.org/officeDocument/2006/relationships/image" Target="../media/image2.gif"/><Relationship Id="rId5" Type="http://schemas.openxmlformats.org/officeDocument/2006/relationships/image" Target="../media/image10.png"/><Relationship Id="rId6" Type="http://schemas.openxmlformats.org/officeDocument/2006/relationships/image" Target="../media/image22.JPG"/><Relationship Id="rId7" Type="http://schemas.openxmlformats.org/officeDocument/2006/relationships/image" Target="../media/image24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11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egi.eu/services/training-infrastructur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gi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egi.eu/services/cloud-compute/" TargetMode="External"/><Relationship Id="rId5" Type="http://schemas.openxmlformats.org/officeDocument/2006/relationships/image" Target="../media/image2.gif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egi.eu/services/cloud-containe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egi.eu/services/high-throughput-compute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5176561"/>
            <a:ext cx="0" cy="1848002"/>
          </a:xfrm>
          <a:custGeom>
            <a:avLst/>
            <a:gdLst/>
            <a:ahLst/>
            <a:cxnLst/>
            <a:rect l="l" t="t" r="r" b="b"/>
            <a:pathLst>
              <a:path h="1848002">
                <a:moveTo>
                  <a:pt x="0" y="1848002"/>
                </a:moveTo>
                <a:lnTo>
                  <a:pt x="0" y="0"/>
                </a:lnTo>
                <a:lnTo>
                  <a:pt x="0" y="1848002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228600" y="6322272"/>
            <a:ext cx="11125200" cy="815128"/>
          </a:xfrm>
          <a:custGeom>
            <a:avLst/>
            <a:gdLst/>
            <a:ahLst/>
            <a:cxnLst/>
            <a:rect l="l" t="t" r="r" b="b"/>
            <a:pathLst>
              <a:path w="5543994" h="1848002">
                <a:moveTo>
                  <a:pt x="5436006" y="0"/>
                </a:moveTo>
                <a:lnTo>
                  <a:pt x="108000" y="0"/>
                </a:lnTo>
                <a:lnTo>
                  <a:pt x="108000" y="1848002"/>
                </a:lnTo>
                <a:lnTo>
                  <a:pt x="5436006" y="1848002"/>
                </a:lnTo>
                <a:lnTo>
                  <a:pt x="5436006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669"/>
              </a:spcBef>
            </a:pPr>
            <a:r>
              <a:rPr lang="en-GB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</a:t>
            </a:r>
          </a:p>
          <a:p>
            <a:pPr marL="12700">
              <a:lnSpc>
                <a:spcPct val="95825"/>
              </a:lnSpc>
              <a:spcBef>
                <a:spcPts val="669"/>
              </a:spcBef>
            </a:pPr>
            <a:r>
              <a:rPr lang="en-GB" sz="2000" dirty="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www.egi.eu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0" y="6322272"/>
            <a:ext cx="1447799" cy="1246928"/>
          </a:xfrm>
          <a:custGeom>
            <a:avLst/>
            <a:gdLst/>
            <a:ahLst/>
            <a:cxnLst/>
            <a:rect l="l" t="t" r="r" b="b"/>
            <a:pathLst>
              <a:path w="1353235" h="1353235">
                <a:moveTo>
                  <a:pt x="676617" y="1353235"/>
                </a:moveTo>
                <a:lnTo>
                  <a:pt x="732110" y="1350992"/>
                </a:lnTo>
                <a:lnTo>
                  <a:pt x="786368" y="1344379"/>
                </a:lnTo>
                <a:lnTo>
                  <a:pt x="839216" y="1333571"/>
                </a:lnTo>
                <a:lnTo>
                  <a:pt x="890481" y="1318741"/>
                </a:lnTo>
                <a:lnTo>
                  <a:pt x="939987" y="1300063"/>
                </a:lnTo>
                <a:lnTo>
                  <a:pt x="987562" y="1277712"/>
                </a:lnTo>
                <a:lnTo>
                  <a:pt x="1033030" y="1251862"/>
                </a:lnTo>
                <a:lnTo>
                  <a:pt x="1076219" y="1222687"/>
                </a:lnTo>
                <a:lnTo>
                  <a:pt x="1116953" y="1190361"/>
                </a:lnTo>
                <a:lnTo>
                  <a:pt x="1155058" y="1155058"/>
                </a:lnTo>
                <a:lnTo>
                  <a:pt x="1190361" y="1116953"/>
                </a:lnTo>
                <a:lnTo>
                  <a:pt x="1222687" y="1076219"/>
                </a:lnTo>
                <a:lnTo>
                  <a:pt x="1251862" y="1033030"/>
                </a:lnTo>
                <a:lnTo>
                  <a:pt x="1277712" y="987562"/>
                </a:lnTo>
                <a:lnTo>
                  <a:pt x="1300063" y="939987"/>
                </a:lnTo>
                <a:lnTo>
                  <a:pt x="1318741" y="890481"/>
                </a:lnTo>
                <a:lnTo>
                  <a:pt x="1333571" y="839216"/>
                </a:lnTo>
                <a:lnTo>
                  <a:pt x="1344379" y="786368"/>
                </a:lnTo>
                <a:lnTo>
                  <a:pt x="1350992" y="732110"/>
                </a:lnTo>
                <a:lnTo>
                  <a:pt x="1353235" y="676617"/>
                </a:lnTo>
                <a:lnTo>
                  <a:pt x="1350992" y="621124"/>
                </a:lnTo>
                <a:lnTo>
                  <a:pt x="1344379" y="566867"/>
                </a:lnTo>
                <a:lnTo>
                  <a:pt x="1333571" y="514019"/>
                </a:lnTo>
                <a:lnTo>
                  <a:pt x="1318741" y="462754"/>
                </a:lnTo>
                <a:lnTo>
                  <a:pt x="1300063" y="413248"/>
                </a:lnTo>
                <a:lnTo>
                  <a:pt x="1277712" y="365673"/>
                </a:lnTo>
                <a:lnTo>
                  <a:pt x="1251862" y="320204"/>
                </a:lnTo>
                <a:lnTo>
                  <a:pt x="1222687" y="277016"/>
                </a:lnTo>
                <a:lnTo>
                  <a:pt x="1190361" y="236282"/>
                </a:lnTo>
                <a:lnTo>
                  <a:pt x="1155058" y="198177"/>
                </a:lnTo>
                <a:lnTo>
                  <a:pt x="1116953" y="162874"/>
                </a:lnTo>
                <a:lnTo>
                  <a:pt x="1076219" y="130548"/>
                </a:lnTo>
                <a:lnTo>
                  <a:pt x="1033030" y="101373"/>
                </a:lnTo>
                <a:lnTo>
                  <a:pt x="987562" y="75523"/>
                </a:lnTo>
                <a:lnTo>
                  <a:pt x="939987" y="53172"/>
                </a:lnTo>
                <a:lnTo>
                  <a:pt x="890481" y="34494"/>
                </a:lnTo>
                <a:lnTo>
                  <a:pt x="839216" y="19664"/>
                </a:lnTo>
                <a:lnTo>
                  <a:pt x="786368" y="8855"/>
                </a:lnTo>
                <a:lnTo>
                  <a:pt x="732110" y="2242"/>
                </a:lnTo>
                <a:lnTo>
                  <a:pt x="676617" y="0"/>
                </a:lnTo>
                <a:lnTo>
                  <a:pt x="621124" y="2242"/>
                </a:lnTo>
                <a:lnTo>
                  <a:pt x="566867" y="8855"/>
                </a:lnTo>
                <a:lnTo>
                  <a:pt x="514019" y="19664"/>
                </a:lnTo>
                <a:lnTo>
                  <a:pt x="462754" y="34494"/>
                </a:lnTo>
                <a:lnTo>
                  <a:pt x="413248" y="53172"/>
                </a:lnTo>
                <a:lnTo>
                  <a:pt x="365673" y="75523"/>
                </a:lnTo>
                <a:lnTo>
                  <a:pt x="320204" y="101373"/>
                </a:lnTo>
                <a:lnTo>
                  <a:pt x="277016" y="130548"/>
                </a:lnTo>
                <a:lnTo>
                  <a:pt x="236282" y="162874"/>
                </a:lnTo>
                <a:lnTo>
                  <a:pt x="198177" y="198177"/>
                </a:lnTo>
                <a:lnTo>
                  <a:pt x="162874" y="236282"/>
                </a:lnTo>
                <a:lnTo>
                  <a:pt x="130548" y="277016"/>
                </a:lnTo>
                <a:lnTo>
                  <a:pt x="101373" y="320204"/>
                </a:lnTo>
                <a:lnTo>
                  <a:pt x="75523" y="365673"/>
                </a:lnTo>
                <a:lnTo>
                  <a:pt x="53172" y="413248"/>
                </a:lnTo>
                <a:lnTo>
                  <a:pt x="34494" y="462754"/>
                </a:lnTo>
                <a:lnTo>
                  <a:pt x="19664" y="514019"/>
                </a:lnTo>
                <a:lnTo>
                  <a:pt x="8855" y="566867"/>
                </a:lnTo>
                <a:lnTo>
                  <a:pt x="2242" y="621124"/>
                </a:lnTo>
                <a:lnTo>
                  <a:pt x="0" y="676617"/>
                </a:lnTo>
                <a:lnTo>
                  <a:pt x="2242" y="732110"/>
                </a:lnTo>
                <a:lnTo>
                  <a:pt x="8855" y="786368"/>
                </a:lnTo>
                <a:lnTo>
                  <a:pt x="19664" y="839216"/>
                </a:lnTo>
                <a:lnTo>
                  <a:pt x="34494" y="890481"/>
                </a:lnTo>
                <a:lnTo>
                  <a:pt x="53172" y="939987"/>
                </a:lnTo>
                <a:lnTo>
                  <a:pt x="75523" y="987562"/>
                </a:lnTo>
                <a:lnTo>
                  <a:pt x="101373" y="1033030"/>
                </a:lnTo>
                <a:lnTo>
                  <a:pt x="130548" y="1076219"/>
                </a:lnTo>
                <a:lnTo>
                  <a:pt x="162874" y="1116953"/>
                </a:lnTo>
                <a:lnTo>
                  <a:pt x="198177" y="1155058"/>
                </a:lnTo>
                <a:lnTo>
                  <a:pt x="236282" y="1190361"/>
                </a:lnTo>
                <a:lnTo>
                  <a:pt x="277016" y="1222687"/>
                </a:lnTo>
                <a:lnTo>
                  <a:pt x="320204" y="1251862"/>
                </a:lnTo>
                <a:lnTo>
                  <a:pt x="365673" y="1277712"/>
                </a:lnTo>
                <a:lnTo>
                  <a:pt x="413248" y="1300063"/>
                </a:lnTo>
                <a:lnTo>
                  <a:pt x="462754" y="1318741"/>
                </a:lnTo>
                <a:lnTo>
                  <a:pt x="514019" y="1333571"/>
                </a:lnTo>
                <a:lnTo>
                  <a:pt x="566867" y="1344379"/>
                </a:lnTo>
                <a:lnTo>
                  <a:pt x="621124" y="1350992"/>
                </a:lnTo>
                <a:lnTo>
                  <a:pt x="676617" y="1353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891812" y="6527801"/>
            <a:ext cx="81660" cy="81991"/>
          </a:xfrm>
          <a:custGeom>
            <a:avLst/>
            <a:gdLst/>
            <a:ahLst/>
            <a:cxnLst/>
            <a:rect l="l" t="t" r="r" b="b"/>
            <a:pathLst>
              <a:path w="81661" h="81991">
                <a:moveTo>
                  <a:pt x="0" y="35712"/>
                </a:moveTo>
                <a:lnTo>
                  <a:pt x="161" y="47735"/>
                </a:lnTo>
                <a:lnTo>
                  <a:pt x="4268" y="60115"/>
                </a:lnTo>
                <a:lnTo>
                  <a:pt x="11926" y="70494"/>
                </a:lnTo>
                <a:lnTo>
                  <a:pt x="22510" y="78057"/>
                </a:lnTo>
                <a:lnTo>
                  <a:pt x="35394" y="81991"/>
                </a:lnTo>
                <a:lnTo>
                  <a:pt x="47380" y="81835"/>
                </a:lnTo>
                <a:lnTo>
                  <a:pt x="59762" y="77739"/>
                </a:lnTo>
                <a:lnTo>
                  <a:pt x="70149" y="70088"/>
                </a:lnTo>
                <a:lnTo>
                  <a:pt x="77722" y="59508"/>
                </a:lnTo>
                <a:lnTo>
                  <a:pt x="81661" y="46621"/>
                </a:lnTo>
                <a:lnTo>
                  <a:pt x="81504" y="34607"/>
                </a:lnTo>
                <a:lnTo>
                  <a:pt x="77402" y="22236"/>
                </a:lnTo>
                <a:lnTo>
                  <a:pt x="69746" y="11862"/>
                </a:lnTo>
                <a:lnTo>
                  <a:pt x="59163" y="4298"/>
                </a:lnTo>
                <a:lnTo>
                  <a:pt x="46278" y="355"/>
                </a:lnTo>
                <a:lnTo>
                  <a:pt x="40767" y="0"/>
                </a:lnTo>
                <a:lnTo>
                  <a:pt x="36978" y="174"/>
                </a:lnTo>
                <a:lnTo>
                  <a:pt x="23676" y="3733"/>
                </a:lnTo>
                <a:lnTo>
                  <a:pt x="12449" y="11325"/>
                </a:lnTo>
                <a:lnTo>
                  <a:pt x="4242" y="22227"/>
                </a:lnTo>
                <a:lnTo>
                  <a:pt x="0" y="3571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56580" y="6529090"/>
            <a:ext cx="81407" cy="81864"/>
          </a:xfrm>
          <a:custGeom>
            <a:avLst/>
            <a:gdLst/>
            <a:ahLst/>
            <a:cxnLst/>
            <a:rect l="l" t="t" r="r" b="b"/>
            <a:pathLst>
              <a:path w="81407" h="81864">
                <a:moveTo>
                  <a:pt x="34480" y="482"/>
                </a:moveTo>
                <a:lnTo>
                  <a:pt x="22625" y="4182"/>
                </a:lnTo>
                <a:lnTo>
                  <a:pt x="12046" y="11622"/>
                </a:lnTo>
                <a:lnTo>
                  <a:pt x="4353" y="21849"/>
                </a:lnTo>
                <a:lnTo>
                  <a:pt x="139" y="34052"/>
                </a:lnTo>
                <a:lnTo>
                  <a:pt x="0" y="47421"/>
                </a:lnTo>
                <a:lnTo>
                  <a:pt x="3706" y="59268"/>
                </a:lnTo>
                <a:lnTo>
                  <a:pt x="11147" y="69842"/>
                </a:lnTo>
                <a:lnTo>
                  <a:pt x="21371" y="77528"/>
                </a:lnTo>
                <a:lnTo>
                  <a:pt x="33571" y="81733"/>
                </a:lnTo>
                <a:lnTo>
                  <a:pt x="46939" y="81864"/>
                </a:lnTo>
                <a:lnTo>
                  <a:pt x="58805" y="78164"/>
                </a:lnTo>
                <a:lnTo>
                  <a:pt x="69381" y="70731"/>
                </a:lnTo>
                <a:lnTo>
                  <a:pt x="77069" y="60510"/>
                </a:lnTo>
                <a:lnTo>
                  <a:pt x="81275" y="48306"/>
                </a:lnTo>
                <a:lnTo>
                  <a:pt x="81406" y="34924"/>
                </a:lnTo>
                <a:lnTo>
                  <a:pt x="80804" y="31798"/>
                </a:lnTo>
                <a:lnTo>
                  <a:pt x="75376" y="18938"/>
                </a:lnTo>
                <a:lnTo>
                  <a:pt x="66256" y="8884"/>
                </a:lnTo>
                <a:lnTo>
                  <a:pt x="54400" y="2337"/>
                </a:lnTo>
                <a:lnTo>
                  <a:pt x="40766" y="0"/>
                </a:lnTo>
                <a:lnTo>
                  <a:pt x="38684" y="0"/>
                </a:lnTo>
                <a:lnTo>
                  <a:pt x="34480" y="4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27050" y="6568668"/>
            <a:ext cx="81579" cy="81973"/>
          </a:xfrm>
          <a:custGeom>
            <a:avLst/>
            <a:gdLst/>
            <a:ahLst/>
            <a:cxnLst/>
            <a:rect l="l" t="t" r="r" b="b"/>
            <a:pathLst>
              <a:path w="81579" h="81973">
                <a:moveTo>
                  <a:pt x="23210" y="3949"/>
                </a:moveTo>
                <a:lnTo>
                  <a:pt x="19837" y="5733"/>
                </a:lnTo>
                <a:lnTo>
                  <a:pt x="10303" y="13488"/>
                </a:lnTo>
                <a:lnTo>
                  <a:pt x="3639" y="23430"/>
                </a:lnTo>
                <a:lnTo>
                  <a:pt x="114" y="34797"/>
                </a:lnTo>
                <a:lnTo>
                  <a:pt x="0" y="46828"/>
                </a:lnTo>
                <a:lnTo>
                  <a:pt x="3563" y="58762"/>
                </a:lnTo>
                <a:lnTo>
                  <a:pt x="5348" y="62135"/>
                </a:lnTo>
                <a:lnTo>
                  <a:pt x="13108" y="71670"/>
                </a:lnTo>
                <a:lnTo>
                  <a:pt x="23049" y="78334"/>
                </a:lnTo>
                <a:lnTo>
                  <a:pt x="34414" y="81858"/>
                </a:lnTo>
                <a:lnTo>
                  <a:pt x="46443" y="81973"/>
                </a:lnTo>
                <a:lnTo>
                  <a:pt x="58376" y="78409"/>
                </a:lnTo>
                <a:lnTo>
                  <a:pt x="61753" y="76621"/>
                </a:lnTo>
                <a:lnTo>
                  <a:pt x="71282" y="68861"/>
                </a:lnTo>
                <a:lnTo>
                  <a:pt x="77943" y="58920"/>
                </a:lnTo>
                <a:lnTo>
                  <a:pt x="81466" y="47556"/>
                </a:lnTo>
                <a:lnTo>
                  <a:pt x="81579" y="35528"/>
                </a:lnTo>
                <a:lnTo>
                  <a:pt x="78011" y="23596"/>
                </a:lnTo>
                <a:lnTo>
                  <a:pt x="74730" y="17878"/>
                </a:lnTo>
                <a:lnTo>
                  <a:pt x="65429" y="8192"/>
                </a:lnTo>
                <a:lnTo>
                  <a:pt x="53769" y="2109"/>
                </a:lnTo>
                <a:lnTo>
                  <a:pt x="40762" y="0"/>
                </a:lnTo>
                <a:lnTo>
                  <a:pt x="34869" y="0"/>
                </a:lnTo>
                <a:lnTo>
                  <a:pt x="28874" y="1282"/>
                </a:lnTo>
                <a:lnTo>
                  <a:pt x="23210" y="394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35924" y="6637409"/>
            <a:ext cx="82336" cy="82333"/>
          </a:xfrm>
          <a:custGeom>
            <a:avLst/>
            <a:gdLst/>
            <a:ahLst/>
            <a:cxnLst/>
            <a:rect l="l" t="t" r="r" b="b"/>
            <a:pathLst>
              <a:path w="82335" h="82333">
                <a:moveTo>
                  <a:pt x="9942" y="14363"/>
                </a:moveTo>
                <a:lnTo>
                  <a:pt x="7564" y="17398"/>
                </a:lnTo>
                <a:lnTo>
                  <a:pt x="2026" y="28362"/>
                </a:lnTo>
                <a:lnTo>
                  <a:pt x="0" y="40149"/>
                </a:lnTo>
                <a:lnTo>
                  <a:pt x="1422" y="51957"/>
                </a:lnTo>
                <a:lnTo>
                  <a:pt x="6230" y="62984"/>
                </a:lnTo>
                <a:lnTo>
                  <a:pt x="14361" y="72428"/>
                </a:lnTo>
                <a:lnTo>
                  <a:pt x="17363" y="74774"/>
                </a:lnTo>
                <a:lnTo>
                  <a:pt x="28332" y="80307"/>
                </a:lnTo>
                <a:lnTo>
                  <a:pt x="40127" y="82333"/>
                </a:lnTo>
                <a:lnTo>
                  <a:pt x="51943" y="80912"/>
                </a:lnTo>
                <a:lnTo>
                  <a:pt x="62973" y="76104"/>
                </a:lnTo>
                <a:lnTo>
                  <a:pt x="72413" y="67970"/>
                </a:lnTo>
                <a:lnTo>
                  <a:pt x="74762" y="64972"/>
                </a:lnTo>
                <a:lnTo>
                  <a:pt x="80306" y="54006"/>
                </a:lnTo>
                <a:lnTo>
                  <a:pt x="82335" y="42215"/>
                </a:lnTo>
                <a:lnTo>
                  <a:pt x="80918" y="30404"/>
                </a:lnTo>
                <a:lnTo>
                  <a:pt x="76123" y="19375"/>
                </a:lnTo>
                <a:lnTo>
                  <a:pt x="68019" y="9931"/>
                </a:lnTo>
                <a:lnTo>
                  <a:pt x="65341" y="7823"/>
                </a:lnTo>
                <a:lnTo>
                  <a:pt x="53721" y="1946"/>
                </a:lnTo>
                <a:lnTo>
                  <a:pt x="41196" y="0"/>
                </a:lnTo>
                <a:lnTo>
                  <a:pt x="32172" y="994"/>
                </a:lnTo>
                <a:lnTo>
                  <a:pt x="20174" y="5748"/>
                </a:lnTo>
                <a:lnTo>
                  <a:pt x="9942" y="1436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14167" y="6643441"/>
            <a:ext cx="81651" cy="82006"/>
          </a:xfrm>
          <a:custGeom>
            <a:avLst/>
            <a:gdLst/>
            <a:ahLst/>
            <a:cxnLst/>
            <a:rect l="l" t="t" r="r" b="b"/>
            <a:pathLst>
              <a:path w="81651" h="82006">
                <a:moveTo>
                  <a:pt x="13417" y="10452"/>
                </a:moveTo>
                <a:lnTo>
                  <a:pt x="10786" y="13004"/>
                </a:lnTo>
                <a:lnTo>
                  <a:pt x="3792" y="23150"/>
                </a:lnTo>
                <a:lnTo>
                  <a:pt x="181" y="34592"/>
                </a:lnTo>
                <a:lnTo>
                  <a:pt x="0" y="46519"/>
                </a:lnTo>
                <a:lnTo>
                  <a:pt x="3295" y="58118"/>
                </a:lnTo>
                <a:lnTo>
                  <a:pt x="10115" y="68579"/>
                </a:lnTo>
                <a:lnTo>
                  <a:pt x="12661" y="71198"/>
                </a:lnTo>
                <a:lnTo>
                  <a:pt x="22803" y="78202"/>
                </a:lnTo>
                <a:lnTo>
                  <a:pt x="34243" y="81820"/>
                </a:lnTo>
                <a:lnTo>
                  <a:pt x="46171" y="82006"/>
                </a:lnTo>
                <a:lnTo>
                  <a:pt x="57775" y="78717"/>
                </a:lnTo>
                <a:lnTo>
                  <a:pt x="68243" y="71907"/>
                </a:lnTo>
                <a:lnTo>
                  <a:pt x="70870" y="69347"/>
                </a:lnTo>
                <a:lnTo>
                  <a:pt x="77864" y="59201"/>
                </a:lnTo>
                <a:lnTo>
                  <a:pt x="81473" y="47760"/>
                </a:lnTo>
                <a:lnTo>
                  <a:pt x="81651" y="35833"/>
                </a:lnTo>
                <a:lnTo>
                  <a:pt x="78353" y="24232"/>
                </a:lnTo>
                <a:lnTo>
                  <a:pt x="71532" y="13766"/>
                </a:lnTo>
                <a:lnTo>
                  <a:pt x="65030" y="7861"/>
                </a:lnTo>
                <a:lnTo>
                  <a:pt x="53443" y="1974"/>
                </a:lnTo>
                <a:lnTo>
                  <a:pt x="40811" y="0"/>
                </a:lnTo>
                <a:lnTo>
                  <a:pt x="36902" y="186"/>
                </a:lnTo>
                <a:lnTo>
                  <a:pt x="24554" y="3351"/>
                </a:lnTo>
                <a:lnTo>
                  <a:pt x="13417" y="1045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25073" y="6739299"/>
            <a:ext cx="82321" cy="82340"/>
          </a:xfrm>
          <a:custGeom>
            <a:avLst/>
            <a:gdLst/>
            <a:ahLst/>
            <a:cxnLst/>
            <a:rect l="l" t="t" r="r" b="b"/>
            <a:pathLst>
              <a:path w="82322" h="82340">
                <a:moveTo>
                  <a:pt x="18754" y="6629"/>
                </a:moveTo>
                <a:lnTo>
                  <a:pt x="15270" y="9157"/>
                </a:lnTo>
                <a:lnTo>
                  <a:pt x="7036" y="18130"/>
                </a:lnTo>
                <a:lnTo>
                  <a:pt x="1892" y="28827"/>
                </a:lnTo>
                <a:lnTo>
                  <a:pt x="0" y="40480"/>
                </a:lnTo>
                <a:lnTo>
                  <a:pt x="1520" y="52323"/>
                </a:lnTo>
                <a:lnTo>
                  <a:pt x="6613" y="63588"/>
                </a:lnTo>
                <a:lnTo>
                  <a:pt x="9143" y="67078"/>
                </a:lnTo>
                <a:lnTo>
                  <a:pt x="18111" y="75310"/>
                </a:lnTo>
                <a:lnTo>
                  <a:pt x="28805" y="80451"/>
                </a:lnTo>
                <a:lnTo>
                  <a:pt x="40457" y="82340"/>
                </a:lnTo>
                <a:lnTo>
                  <a:pt x="52302" y="80816"/>
                </a:lnTo>
                <a:lnTo>
                  <a:pt x="63572" y="75717"/>
                </a:lnTo>
                <a:lnTo>
                  <a:pt x="67047" y="73197"/>
                </a:lnTo>
                <a:lnTo>
                  <a:pt x="75284" y="64224"/>
                </a:lnTo>
                <a:lnTo>
                  <a:pt x="80429" y="53526"/>
                </a:lnTo>
                <a:lnTo>
                  <a:pt x="82322" y="41871"/>
                </a:lnTo>
                <a:lnTo>
                  <a:pt x="80803" y="30026"/>
                </a:lnTo>
                <a:lnTo>
                  <a:pt x="75714" y="18757"/>
                </a:lnTo>
                <a:lnTo>
                  <a:pt x="65541" y="7962"/>
                </a:lnTo>
                <a:lnTo>
                  <a:pt x="53928" y="2021"/>
                </a:lnTo>
                <a:lnTo>
                  <a:pt x="41119" y="0"/>
                </a:lnTo>
                <a:lnTo>
                  <a:pt x="33448" y="0"/>
                </a:lnTo>
                <a:lnTo>
                  <a:pt x="25676" y="2146"/>
                </a:lnTo>
                <a:lnTo>
                  <a:pt x="18754" y="662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27039" y="6747032"/>
            <a:ext cx="81603" cy="81977"/>
          </a:xfrm>
          <a:custGeom>
            <a:avLst/>
            <a:gdLst/>
            <a:ahLst/>
            <a:cxnLst/>
            <a:rect l="l" t="t" r="r" b="b"/>
            <a:pathLst>
              <a:path w="81602" h="81977">
                <a:moveTo>
                  <a:pt x="5839" y="19456"/>
                </a:moveTo>
                <a:lnTo>
                  <a:pt x="3750" y="23222"/>
                </a:lnTo>
                <a:lnTo>
                  <a:pt x="109" y="34838"/>
                </a:lnTo>
                <a:lnTo>
                  <a:pt x="0" y="46706"/>
                </a:lnTo>
                <a:lnTo>
                  <a:pt x="3241" y="58058"/>
                </a:lnTo>
                <a:lnTo>
                  <a:pt x="9655" y="68128"/>
                </a:lnTo>
                <a:lnTo>
                  <a:pt x="19059" y="76149"/>
                </a:lnTo>
                <a:lnTo>
                  <a:pt x="22832" y="78231"/>
                </a:lnTo>
                <a:lnTo>
                  <a:pt x="34450" y="81870"/>
                </a:lnTo>
                <a:lnTo>
                  <a:pt x="46317" y="81977"/>
                </a:lnTo>
                <a:lnTo>
                  <a:pt x="57666" y="78732"/>
                </a:lnTo>
                <a:lnTo>
                  <a:pt x="67733" y="72315"/>
                </a:lnTo>
                <a:lnTo>
                  <a:pt x="75752" y="62903"/>
                </a:lnTo>
                <a:lnTo>
                  <a:pt x="77842" y="59127"/>
                </a:lnTo>
                <a:lnTo>
                  <a:pt x="81489" y="47512"/>
                </a:lnTo>
                <a:lnTo>
                  <a:pt x="81602" y="35647"/>
                </a:lnTo>
                <a:lnTo>
                  <a:pt x="78362" y="24297"/>
                </a:lnTo>
                <a:lnTo>
                  <a:pt x="71949" y="14229"/>
                </a:lnTo>
                <a:lnTo>
                  <a:pt x="62544" y="6210"/>
                </a:lnTo>
                <a:lnTo>
                  <a:pt x="55775" y="2019"/>
                </a:lnTo>
                <a:lnTo>
                  <a:pt x="48244" y="0"/>
                </a:lnTo>
                <a:lnTo>
                  <a:pt x="38840" y="48"/>
                </a:lnTo>
                <a:lnTo>
                  <a:pt x="26139" y="2710"/>
                </a:lnTo>
                <a:lnTo>
                  <a:pt x="14795" y="9260"/>
                </a:lnTo>
                <a:lnTo>
                  <a:pt x="5839" y="1945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72601" y="6871079"/>
            <a:ext cx="82073" cy="82193"/>
          </a:xfrm>
          <a:custGeom>
            <a:avLst/>
            <a:gdLst/>
            <a:ahLst/>
            <a:cxnLst/>
            <a:rect l="l" t="t" r="r" b="b"/>
            <a:pathLst>
              <a:path w="82074" h="82193">
                <a:moveTo>
                  <a:pt x="1334" y="30289"/>
                </a:moveTo>
                <a:lnTo>
                  <a:pt x="949" y="31803"/>
                </a:lnTo>
                <a:lnTo>
                  <a:pt x="0" y="44579"/>
                </a:lnTo>
                <a:lnTo>
                  <a:pt x="2887" y="56647"/>
                </a:lnTo>
                <a:lnTo>
                  <a:pt x="9170" y="67232"/>
                </a:lnTo>
                <a:lnTo>
                  <a:pt x="18409" y="75557"/>
                </a:lnTo>
                <a:lnTo>
                  <a:pt x="30163" y="80848"/>
                </a:lnTo>
                <a:lnTo>
                  <a:pt x="44488" y="82193"/>
                </a:lnTo>
                <a:lnTo>
                  <a:pt x="56550" y="79300"/>
                </a:lnTo>
                <a:lnTo>
                  <a:pt x="67130" y="73015"/>
                </a:lnTo>
                <a:lnTo>
                  <a:pt x="75454" y="63784"/>
                </a:lnTo>
                <a:lnTo>
                  <a:pt x="80747" y="52057"/>
                </a:lnTo>
                <a:lnTo>
                  <a:pt x="82074" y="37747"/>
                </a:lnTo>
                <a:lnTo>
                  <a:pt x="79182" y="25672"/>
                </a:lnTo>
                <a:lnTo>
                  <a:pt x="72898" y="15081"/>
                </a:lnTo>
                <a:lnTo>
                  <a:pt x="63663" y="6751"/>
                </a:lnTo>
                <a:lnTo>
                  <a:pt x="51918" y="1460"/>
                </a:lnTo>
                <a:lnTo>
                  <a:pt x="48273" y="469"/>
                </a:lnTo>
                <a:lnTo>
                  <a:pt x="44615" y="0"/>
                </a:lnTo>
                <a:lnTo>
                  <a:pt x="41021" y="0"/>
                </a:lnTo>
                <a:lnTo>
                  <a:pt x="28548" y="1942"/>
                </a:lnTo>
                <a:lnTo>
                  <a:pt x="16634" y="8006"/>
                </a:lnTo>
                <a:lnTo>
                  <a:pt x="7230" y="17642"/>
                </a:lnTo>
                <a:lnTo>
                  <a:pt x="1334" y="3028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85170" y="6624263"/>
            <a:ext cx="58164" cy="58259"/>
          </a:xfrm>
          <a:custGeom>
            <a:avLst/>
            <a:gdLst/>
            <a:ahLst/>
            <a:cxnLst/>
            <a:rect l="l" t="t" r="r" b="b"/>
            <a:pathLst>
              <a:path w="58165" h="58259">
                <a:moveTo>
                  <a:pt x="162" y="25309"/>
                </a:moveTo>
                <a:lnTo>
                  <a:pt x="0" y="31680"/>
                </a:lnTo>
                <a:lnTo>
                  <a:pt x="3971" y="44042"/>
                </a:lnTo>
                <a:lnTo>
                  <a:pt x="12803" y="53388"/>
                </a:lnTo>
                <a:lnTo>
                  <a:pt x="25257" y="58100"/>
                </a:lnTo>
                <a:lnTo>
                  <a:pt x="31527" y="58259"/>
                </a:lnTo>
                <a:lnTo>
                  <a:pt x="43920" y="54305"/>
                </a:lnTo>
                <a:lnTo>
                  <a:pt x="53287" y="45482"/>
                </a:lnTo>
                <a:lnTo>
                  <a:pt x="57998" y="33030"/>
                </a:lnTo>
                <a:lnTo>
                  <a:pt x="58165" y="26706"/>
                </a:lnTo>
                <a:lnTo>
                  <a:pt x="54215" y="14327"/>
                </a:lnTo>
                <a:lnTo>
                  <a:pt x="45402" y="4965"/>
                </a:lnTo>
                <a:lnTo>
                  <a:pt x="32979" y="239"/>
                </a:lnTo>
                <a:lnTo>
                  <a:pt x="31633" y="74"/>
                </a:lnTo>
                <a:lnTo>
                  <a:pt x="28685" y="0"/>
                </a:lnTo>
                <a:lnTo>
                  <a:pt x="15407" y="3404"/>
                </a:lnTo>
                <a:lnTo>
                  <a:pt x="5266" y="12324"/>
                </a:lnTo>
                <a:lnTo>
                  <a:pt x="162" y="2530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89469" y="6625176"/>
            <a:ext cx="57682" cy="58039"/>
          </a:xfrm>
          <a:custGeom>
            <a:avLst/>
            <a:gdLst/>
            <a:ahLst/>
            <a:cxnLst/>
            <a:rect l="l" t="t" r="r" b="b"/>
            <a:pathLst>
              <a:path w="57683" h="58039">
                <a:moveTo>
                  <a:pt x="24434" y="330"/>
                </a:moveTo>
                <a:lnTo>
                  <a:pt x="18008" y="2078"/>
                </a:lnTo>
                <a:lnTo>
                  <a:pt x="7389" y="9398"/>
                </a:lnTo>
                <a:lnTo>
                  <a:pt x="992" y="20441"/>
                </a:lnTo>
                <a:lnTo>
                  <a:pt x="0" y="33604"/>
                </a:lnTo>
                <a:lnTo>
                  <a:pt x="1735" y="40003"/>
                </a:lnTo>
                <a:lnTo>
                  <a:pt x="9050" y="50629"/>
                </a:lnTo>
                <a:lnTo>
                  <a:pt x="20096" y="57036"/>
                </a:lnTo>
                <a:lnTo>
                  <a:pt x="33261" y="58038"/>
                </a:lnTo>
                <a:lnTo>
                  <a:pt x="39694" y="56287"/>
                </a:lnTo>
                <a:lnTo>
                  <a:pt x="50308" y="48966"/>
                </a:lnTo>
                <a:lnTo>
                  <a:pt x="56700" y="37925"/>
                </a:lnTo>
                <a:lnTo>
                  <a:pt x="57683" y="24764"/>
                </a:lnTo>
                <a:lnTo>
                  <a:pt x="52426" y="11985"/>
                </a:lnTo>
                <a:lnTo>
                  <a:pt x="42187" y="3223"/>
                </a:lnTo>
                <a:lnTo>
                  <a:pt x="28892" y="0"/>
                </a:lnTo>
                <a:lnTo>
                  <a:pt x="27406" y="0"/>
                </a:lnTo>
                <a:lnTo>
                  <a:pt x="24434" y="33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77477" y="6650510"/>
            <a:ext cx="58088" cy="58216"/>
          </a:xfrm>
          <a:custGeom>
            <a:avLst/>
            <a:gdLst/>
            <a:ahLst/>
            <a:cxnLst/>
            <a:rect l="l" t="t" r="r" b="b"/>
            <a:pathLst>
              <a:path w="58088" h="58216">
                <a:moveTo>
                  <a:pt x="2424" y="17233"/>
                </a:moveTo>
                <a:lnTo>
                  <a:pt x="0" y="26235"/>
                </a:lnTo>
                <a:lnTo>
                  <a:pt x="1262" y="38136"/>
                </a:lnTo>
                <a:lnTo>
                  <a:pt x="7152" y="48492"/>
                </a:lnTo>
                <a:lnTo>
                  <a:pt x="17093" y="55791"/>
                </a:lnTo>
                <a:lnTo>
                  <a:pt x="26103" y="58216"/>
                </a:lnTo>
                <a:lnTo>
                  <a:pt x="38008" y="56954"/>
                </a:lnTo>
                <a:lnTo>
                  <a:pt x="48364" y="51067"/>
                </a:lnTo>
                <a:lnTo>
                  <a:pt x="55663" y="41135"/>
                </a:lnTo>
                <a:lnTo>
                  <a:pt x="58088" y="32123"/>
                </a:lnTo>
                <a:lnTo>
                  <a:pt x="56817" y="20229"/>
                </a:lnTo>
                <a:lnTo>
                  <a:pt x="50926" y="9870"/>
                </a:lnTo>
                <a:lnTo>
                  <a:pt x="40994" y="2552"/>
                </a:lnTo>
                <a:lnTo>
                  <a:pt x="37121" y="812"/>
                </a:lnTo>
                <a:lnTo>
                  <a:pt x="33082" y="0"/>
                </a:lnTo>
                <a:lnTo>
                  <a:pt x="29081" y="0"/>
                </a:lnTo>
                <a:lnTo>
                  <a:pt x="22497" y="751"/>
                </a:lnTo>
                <a:lnTo>
                  <a:pt x="10689" y="6485"/>
                </a:lnTo>
                <a:lnTo>
                  <a:pt x="2424" y="1723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97382" y="6653231"/>
            <a:ext cx="58367" cy="58363"/>
          </a:xfrm>
          <a:custGeom>
            <a:avLst/>
            <a:gdLst/>
            <a:ahLst/>
            <a:cxnLst/>
            <a:rect l="l" t="t" r="r" b="b"/>
            <a:pathLst>
              <a:path w="58367" h="58363">
                <a:moveTo>
                  <a:pt x="17992" y="56135"/>
                </a:moveTo>
                <a:lnTo>
                  <a:pt x="29666" y="58363"/>
                </a:lnTo>
                <a:lnTo>
                  <a:pt x="41647" y="55549"/>
                </a:lnTo>
                <a:lnTo>
                  <a:pt x="49393" y="50228"/>
                </a:lnTo>
                <a:lnTo>
                  <a:pt x="56129" y="40372"/>
                </a:lnTo>
                <a:lnTo>
                  <a:pt x="58367" y="28697"/>
                </a:lnTo>
                <a:lnTo>
                  <a:pt x="55566" y="16713"/>
                </a:lnTo>
                <a:lnTo>
                  <a:pt x="52230" y="11265"/>
                </a:lnTo>
                <a:lnTo>
                  <a:pt x="41938" y="2937"/>
                </a:lnTo>
                <a:lnTo>
                  <a:pt x="29163" y="0"/>
                </a:lnTo>
                <a:lnTo>
                  <a:pt x="24997" y="0"/>
                </a:lnTo>
                <a:lnTo>
                  <a:pt x="20743" y="901"/>
                </a:lnTo>
                <a:lnTo>
                  <a:pt x="16730" y="2781"/>
                </a:lnTo>
                <a:lnTo>
                  <a:pt x="8967" y="8137"/>
                </a:lnTo>
                <a:lnTo>
                  <a:pt x="2236" y="18000"/>
                </a:lnTo>
                <a:lnTo>
                  <a:pt x="0" y="29675"/>
                </a:lnTo>
                <a:lnTo>
                  <a:pt x="2798" y="41655"/>
                </a:lnTo>
                <a:lnTo>
                  <a:pt x="8133" y="49410"/>
                </a:lnTo>
                <a:lnTo>
                  <a:pt x="17992" y="5613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058367" y="6701939"/>
            <a:ext cx="58326" cy="58362"/>
          </a:xfrm>
          <a:custGeom>
            <a:avLst/>
            <a:gdLst/>
            <a:ahLst/>
            <a:cxnLst/>
            <a:rect l="l" t="t" r="r" b="b"/>
            <a:pathLst>
              <a:path w="58327" h="58362">
                <a:moveTo>
                  <a:pt x="7037" y="10185"/>
                </a:moveTo>
                <a:lnTo>
                  <a:pt x="2135" y="18205"/>
                </a:lnTo>
                <a:lnTo>
                  <a:pt x="0" y="29956"/>
                </a:lnTo>
                <a:lnTo>
                  <a:pt x="2715" y="41527"/>
                </a:lnTo>
                <a:lnTo>
                  <a:pt x="10161" y="51320"/>
                </a:lnTo>
                <a:lnTo>
                  <a:pt x="18173" y="56230"/>
                </a:lnTo>
                <a:lnTo>
                  <a:pt x="29914" y="58362"/>
                </a:lnTo>
                <a:lnTo>
                  <a:pt x="41489" y="55642"/>
                </a:lnTo>
                <a:lnTo>
                  <a:pt x="51296" y="48196"/>
                </a:lnTo>
                <a:lnTo>
                  <a:pt x="56194" y="40173"/>
                </a:lnTo>
                <a:lnTo>
                  <a:pt x="58327" y="28421"/>
                </a:lnTo>
                <a:lnTo>
                  <a:pt x="55610" y="16847"/>
                </a:lnTo>
                <a:lnTo>
                  <a:pt x="48159" y="7048"/>
                </a:lnTo>
                <a:lnTo>
                  <a:pt x="42647" y="2311"/>
                </a:lnTo>
                <a:lnTo>
                  <a:pt x="35878" y="0"/>
                </a:lnTo>
                <a:lnTo>
                  <a:pt x="20956" y="12"/>
                </a:lnTo>
                <a:lnTo>
                  <a:pt x="12790" y="3454"/>
                </a:lnTo>
                <a:lnTo>
                  <a:pt x="7037" y="1018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17570" y="6706224"/>
            <a:ext cx="58011" cy="58188"/>
          </a:xfrm>
          <a:custGeom>
            <a:avLst/>
            <a:gdLst/>
            <a:ahLst/>
            <a:cxnLst/>
            <a:rect l="l" t="t" r="r" b="b"/>
            <a:pathLst>
              <a:path w="58011" h="58188">
                <a:moveTo>
                  <a:pt x="9579" y="7404"/>
                </a:moveTo>
                <a:lnTo>
                  <a:pt x="3703" y="14628"/>
                </a:lnTo>
                <a:lnTo>
                  <a:pt x="0" y="26014"/>
                </a:lnTo>
                <a:lnTo>
                  <a:pt x="1145" y="37881"/>
                </a:lnTo>
                <a:lnTo>
                  <a:pt x="7230" y="48615"/>
                </a:lnTo>
                <a:lnTo>
                  <a:pt x="14445" y="54484"/>
                </a:lnTo>
                <a:lnTo>
                  <a:pt x="25827" y="58188"/>
                </a:lnTo>
                <a:lnTo>
                  <a:pt x="37693" y="57042"/>
                </a:lnTo>
                <a:lnTo>
                  <a:pt x="48428" y="50952"/>
                </a:lnTo>
                <a:lnTo>
                  <a:pt x="54308" y="43723"/>
                </a:lnTo>
                <a:lnTo>
                  <a:pt x="58011" y="32343"/>
                </a:lnTo>
                <a:lnTo>
                  <a:pt x="56862" y="20483"/>
                </a:lnTo>
                <a:lnTo>
                  <a:pt x="50765" y="9753"/>
                </a:lnTo>
                <a:lnTo>
                  <a:pt x="45012" y="3301"/>
                </a:lnTo>
                <a:lnTo>
                  <a:pt x="37036" y="0"/>
                </a:lnTo>
                <a:lnTo>
                  <a:pt x="22089" y="0"/>
                </a:lnTo>
                <a:lnTo>
                  <a:pt x="15154" y="2438"/>
                </a:lnTo>
                <a:lnTo>
                  <a:pt x="9579" y="7404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121857" y="6774154"/>
            <a:ext cx="57694" cy="58036"/>
          </a:xfrm>
          <a:custGeom>
            <a:avLst/>
            <a:gdLst/>
            <a:ahLst/>
            <a:cxnLst/>
            <a:rect l="l" t="t" r="r" b="b"/>
            <a:pathLst>
              <a:path w="57694" h="58036">
                <a:moveTo>
                  <a:pt x="12963" y="4711"/>
                </a:moveTo>
                <a:lnTo>
                  <a:pt x="5807" y="11268"/>
                </a:lnTo>
                <a:lnTo>
                  <a:pt x="589" y="21898"/>
                </a:lnTo>
                <a:lnTo>
                  <a:pt x="0" y="33681"/>
                </a:lnTo>
                <a:lnTo>
                  <a:pt x="4365" y="45084"/>
                </a:lnTo>
                <a:lnTo>
                  <a:pt x="10900" y="52225"/>
                </a:lnTo>
                <a:lnTo>
                  <a:pt x="21527" y="57445"/>
                </a:lnTo>
                <a:lnTo>
                  <a:pt x="33316" y="58036"/>
                </a:lnTo>
                <a:lnTo>
                  <a:pt x="44725" y="53670"/>
                </a:lnTo>
                <a:lnTo>
                  <a:pt x="51873" y="47131"/>
                </a:lnTo>
                <a:lnTo>
                  <a:pt x="57098" y="36507"/>
                </a:lnTo>
                <a:lnTo>
                  <a:pt x="57694" y="24722"/>
                </a:lnTo>
                <a:lnTo>
                  <a:pt x="53336" y="13309"/>
                </a:lnTo>
                <a:lnTo>
                  <a:pt x="51752" y="11104"/>
                </a:lnTo>
                <a:lnTo>
                  <a:pt x="41428" y="2850"/>
                </a:lnTo>
                <a:lnTo>
                  <a:pt x="28838" y="0"/>
                </a:lnTo>
                <a:lnTo>
                  <a:pt x="23389" y="0"/>
                </a:lnTo>
                <a:lnTo>
                  <a:pt x="17865" y="1536"/>
                </a:lnTo>
                <a:lnTo>
                  <a:pt x="12963" y="471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56122" y="6779656"/>
            <a:ext cx="57362" cy="57855"/>
          </a:xfrm>
          <a:custGeom>
            <a:avLst/>
            <a:gdLst/>
            <a:ahLst/>
            <a:cxnLst/>
            <a:rect l="l" t="t" r="r" b="b"/>
            <a:pathLst>
              <a:path w="57362" h="57855">
                <a:moveTo>
                  <a:pt x="13374" y="4322"/>
                </a:moveTo>
                <a:lnTo>
                  <a:pt x="3885" y="13766"/>
                </a:lnTo>
                <a:lnTo>
                  <a:pt x="213" y="22718"/>
                </a:lnTo>
                <a:lnTo>
                  <a:pt x="0" y="34564"/>
                </a:lnTo>
                <a:lnTo>
                  <a:pt x="4468" y="45486"/>
                </a:lnTo>
                <a:lnTo>
                  <a:pt x="13270" y="53962"/>
                </a:lnTo>
                <a:lnTo>
                  <a:pt x="22236" y="57648"/>
                </a:lnTo>
                <a:lnTo>
                  <a:pt x="34072" y="57855"/>
                </a:lnTo>
                <a:lnTo>
                  <a:pt x="44988" y="53379"/>
                </a:lnTo>
                <a:lnTo>
                  <a:pt x="53466" y="44577"/>
                </a:lnTo>
                <a:lnTo>
                  <a:pt x="57155" y="35629"/>
                </a:lnTo>
                <a:lnTo>
                  <a:pt x="57362" y="23785"/>
                </a:lnTo>
                <a:lnTo>
                  <a:pt x="52886" y="12862"/>
                </a:lnTo>
                <a:lnTo>
                  <a:pt x="44080" y="4394"/>
                </a:lnTo>
                <a:lnTo>
                  <a:pt x="39280" y="1422"/>
                </a:lnTo>
                <a:lnTo>
                  <a:pt x="33971" y="0"/>
                </a:lnTo>
                <a:lnTo>
                  <a:pt x="28713" y="0"/>
                </a:lnTo>
                <a:lnTo>
                  <a:pt x="25640" y="161"/>
                </a:lnTo>
                <a:lnTo>
                  <a:pt x="13374" y="432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517195" y="6867545"/>
            <a:ext cx="58370" cy="58378"/>
          </a:xfrm>
          <a:custGeom>
            <a:avLst/>
            <a:gdLst/>
            <a:ahLst/>
            <a:cxnLst/>
            <a:rect l="l" t="t" r="r" b="b"/>
            <a:pathLst>
              <a:path w="58370" h="58378">
                <a:moveTo>
                  <a:pt x="1045" y="21501"/>
                </a:moveTo>
                <a:lnTo>
                  <a:pt x="0" y="29541"/>
                </a:lnTo>
                <a:lnTo>
                  <a:pt x="2771" y="41605"/>
                </a:lnTo>
                <a:lnTo>
                  <a:pt x="10222" y="51384"/>
                </a:lnTo>
                <a:lnTo>
                  <a:pt x="21467" y="57327"/>
                </a:lnTo>
                <a:lnTo>
                  <a:pt x="29537" y="58378"/>
                </a:lnTo>
                <a:lnTo>
                  <a:pt x="41605" y="55602"/>
                </a:lnTo>
                <a:lnTo>
                  <a:pt x="51384" y="48152"/>
                </a:lnTo>
                <a:lnTo>
                  <a:pt x="57319" y="36918"/>
                </a:lnTo>
                <a:lnTo>
                  <a:pt x="58370" y="28823"/>
                </a:lnTo>
                <a:lnTo>
                  <a:pt x="55590" y="16766"/>
                </a:lnTo>
                <a:lnTo>
                  <a:pt x="48134" y="6996"/>
                </a:lnTo>
                <a:lnTo>
                  <a:pt x="36885" y="1054"/>
                </a:lnTo>
                <a:lnTo>
                  <a:pt x="34319" y="355"/>
                </a:lnTo>
                <a:lnTo>
                  <a:pt x="31716" y="0"/>
                </a:lnTo>
                <a:lnTo>
                  <a:pt x="29163" y="0"/>
                </a:lnTo>
                <a:lnTo>
                  <a:pt x="18726" y="1949"/>
                </a:lnTo>
                <a:lnTo>
                  <a:pt x="7705" y="9445"/>
                </a:lnTo>
                <a:lnTo>
                  <a:pt x="1045" y="2150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879937" y="6702890"/>
            <a:ext cx="38805" cy="38851"/>
          </a:xfrm>
          <a:custGeom>
            <a:avLst/>
            <a:gdLst/>
            <a:ahLst/>
            <a:cxnLst/>
            <a:rect l="l" t="t" r="r" b="b"/>
            <a:pathLst>
              <a:path w="38805" h="38851">
                <a:moveTo>
                  <a:pt x="100" y="16889"/>
                </a:moveTo>
                <a:lnTo>
                  <a:pt x="0" y="21076"/>
                </a:lnTo>
                <a:lnTo>
                  <a:pt x="5226" y="32794"/>
                </a:lnTo>
                <a:lnTo>
                  <a:pt x="16813" y="38745"/>
                </a:lnTo>
                <a:lnTo>
                  <a:pt x="21043" y="38851"/>
                </a:lnTo>
                <a:lnTo>
                  <a:pt x="32758" y="33627"/>
                </a:lnTo>
                <a:lnTo>
                  <a:pt x="38695" y="22045"/>
                </a:lnTo>
                <a:lnTo>
                  <a:pt x="38805" y="17820"/>
                </a:lnTo>
                <a:lnTo>
                  <a:pt x="33582" y="6126"/>
                </a:lnTo>
                <a:lnTo>
                  <a:pt x="21995" y="188"/>
                </a:lnTo>
                <a:lnTo>
                  <a:pt x="19118" y="0"/>
                </a:lnTo>
                <a:lnTo>
                  <a:pt x="6541" y="4863"/>
                </a:lnTo>
                <a:lnTo>
                  <a:pt x="100" y="1688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16129" y="6703528"/>
            <a:ext cx="38468" cy="38671"/>
          </a:xfrm>
          <a:custGeom>
            <a:avLst/>
            <a:gdLst/>
            <a:ahLst/>
            <a:cxnLst/>
            <a:rect l="l" t="t" r="r" b="b"/>
            <a:pathLst>
              <a:path w="38468" h="38671">
                <a:moveTo>
                  <a:pt x="16294" y="215"/>
                </a:moveTo>
                <a:lnTo>
                  <a:pt x="12039" y="1368"/>
                </a:lnTo>
                <a:lnTo>
                  <a:pt x="2412" y="9682"/>
                </a:lnTo>
                <a:lnTo>
                  <a:pt x="0" y="22390"/>
                </a:lnTo>
                <a:lnTo>
                  <a:pt x="1172" y="26677"/>
                </a:lnTo>
                <a:lnTo>
                  <a:pt x="9495" y="36285"/>
                </a:lnTo>
                <a:lnTo>
                  <a:pt x="22186" y="38671"/>
                </a:lnTo>
                <a:lnTo>
                  <a:pt x="26454" y="37514"/>
                </a:lnTo>
                <a:lnTo>
                  <a:pt x="36074" y="29206"/>
                </a:lnTo>
                <a:lnTo>
                  <a:pt x="38468" y="16509"/>
                </a:lnTo>
                <a:lnTo>
                  <a:pt x="37007" y="6883"/>
                </a:lnTo>
                <a:lnTo>
                  <a:pt x="28714" y="0"/>
                </a:lnTo>
                <a:lnTo>
                  <a:pt x="19265" y="0"/>
                </a:lnTo>
                <a:lnTo>
                  <a:pt x="16294" y="215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41510" y="6720393"/>
            <a:ext cx="38727" cy="38826"/>
          </a:xfrm>
          <a:custGeom>
            <a:avLst/>
            <a:gdLst/>
            <a:ahLst/>
            <a:cxnLst/>
            <a:rect l="l" t="t" r="r" b="b"/>
            <a:pathLst>
              <a:path w="38727" h="38826">
                <a:moveTo>
                  <a:pt x="1596" y="11506"/>
                </a:moveTo>
                <a:lnTo>
                  <a:pt x="0" y="17469"/>
                </a:lnTo>
                <a:lnTo>
                  <a:pt x="2430" y="29063"/>
                </a:lnTo>
                <a:lnTo>
                  <a:pt x="11388" y="37211"/>
                </a:lnTo>
                <a:lnTo>
                  <a:pt x="17394" y="38826"/>
                </a:lnTo>
                <a:lnTo>
                  <a:pt x="28966" y="36383"/>
                </a:lnTo>
                <a:lnTo>
                  <a:pt x="37118" y="27444"/>
                </a:lnTo>
                <a:lnTo>
                  <a:pt x="38727" y="21445"/>
                </a:lnTo>
                <a:lnTo>
                  <a:pt x="36288" y="9860"/>
                </a:lnTo>
                <a:lnTo>
                  <a:pt x="27339" y="1727"/>
                </a:lnTo>
                <a:lnTo>
                  <a:pt x="24736" y="558"/>
                </a:lnTo>
                <a:lnTo>
                  <a:pt x="22005" y="0"/>
                </a:lnTo>
                <a:lnTo>
                  <a:pt x="11947" y="0"/>
                </a:lnTo>
                <a:lnTo>
                  <a:pt x="4848" y="4279"/>
                </a:lnTo>
                <a:lnTo>
                  <a:pt x="1596" y="1150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55084" y="6722202"/>
            <a:ext cx="38230" cy="38587"/>
          </a:xfrm>
          <a:custGeom>
            <a:avLst/>
            <a:gdLst/>
            <a:ahLst/>
            <a:cxnLst/>
            <a:rect l="l" t="t" r="r" b="b"/>
            <a:pathLst>
              <a:path w="38230" h="38587">
                <a:moveTo>
                  <a:pt x="10814" y="1879"/>
                </a:moveTo>
                <a:lnTo>
                  <a:pt x="5633" y="5441"/>
                </a:lnTo>
                <a:lnTo>
                  <a:pt x="0" y="15817"/>
                </a:lnTo>
                <a:lnTo>
                  <a:pt x="1504" y="27800"/>
                </a:lnTo>
                <a:lnTo>
                  <a:pt x="5071" y="32964"/>
                </a:lnTo>
                <a:lnTo>
                  <a:pt x="15460" y="38587"/>
                </a:lnTo>
                <a:lnTo>
                  <a:pt x="27425" y="37071"/>
                </a:lnTo>
                <a:lnTo>
                  <a:pt x="32603" y="33505"/>
                </a:lnTo>
                <a:lnTo>
                  <a:pt x="38230" y="23129"/>
                </a:lnTo>
                <a:lnTo>
                  <a:pt x="36709" y="11163"/>
                </a:lnTo>
                <a:lnTo>
                  <a:pt x="33381" y="4140"/>
                </a:lnTo>
                <a:lnTo>
                  <a:pt x="26396" y="0"/>
                </a:lnTo>
                <a:lnTo>
                  <a:pt x="16325" y="0"/>
                </a:lnTo>
                <a:lnTo>
                  <a:pt x="13493" y="609"/>
                </a:lnTo>
                <a:lnTo>
                  <a:pt x="10814" y="187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701508" y="6757557"/>
            <a:ext cx="38725" cy="38821"/>
          </a:xfrm>
          <a:custGeom>
            <a:avLst/>
            <a:gdLst/>
            <a:ahLst/>
            <a:cxnLst/>
            <a:rect l="l" t="t" r="r" b="b"/>
            <a:pathLst>
              <a:path w="38725" h="38821">
                <a:moveTo>
                  <a:pt x="6413" y="4927"/>
                </a:moveTo>
                <a:lnTo>
                  <a:pt x="2489" y="9754"/>
                </a:lnTo>
                <a:lnTo>
                  <a:pt x="0" y="21330"/>
                </a:lnTo>
                <a:lnTo>
                  <a:pt x="4851" y="32410"/>
                </a:lnTo>
                <a:lnTo>
                  <a:pt x="9655" y="36328"/>
                </a:lnTo>
                <a:lnTo>
                  <a:pt x="21224" y="38821"/>
                </a:lnTo>
                <a:lnTo>
                  <a:pt x="32308" y="33959"/>
                </a:lnTo>
                <a:lnTo>
                  <a:pt x="36221" y="29168"/>
                </a:lnTo>
                <a:lnTo>
                  <a:pt x="38725" y="17594"/>
                </a:lnTo>
                <a:lnTo>
                  <a:pt x="33883" y="6502"/>
                </a:lnTo>
                <a:lnTo>
                  <a:pt x="30048" y="2197"/>
                </a:lnTo>
                <a:lnTo>
                  <a:pt x="24714" y="0"/>
                </a:lnTo>
                <a:lnTo>
                  <a:pt x="14744" y="0"/>
                </a:lnTo>
                <a:lnTo>
                  <a:pt x="10121" y="1625"/>
                </a:lnTo>
                <a:lnTo>
                  <a:pt x="6413" y="4927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037572" y="6802866"/>
            <a:ext cx="38854" cy="38884"/>
          </a:xfrm>
          <a:custGeom>
            <a:avLst/>
            <a:gdLst/>
            <a:ahLst/>
            <a:cxnLst/>
            <a:rect l="l" t="t" r="r" b="b"/>
            <a:pathLst>
              <a:path w="38854" h="38884">
                <a:moveTo>
                  <a:pt x="8827" y="3124"/>
                </a:moveTo>
                <a:lnTo>
                  <a:pt x="4080" y="7481"/>
                </a:lnTo>
                <a:lnTo>
                  <a:pt x="0" y="18462"/>
                </a:lnTo>
                <a:lnTo>
                  <a:pt x="3099" y="30035"/>
                </a:lnTo>
                <a:lnTo>
                  <a:pt x="7478" y="34804"/>
                </a:lnTo>
                <a:lnTo>
                  <a:pt x="18466" y="38884"/>
                </a:lnTo>
                <a:lnTo>
                  <a:pt x="30011" y="35775"/>
                </a:lnTo>
                <a:lnTo>
                  <a:pt x="34777" y="31401"/>
                </a:lnTo>
                <a:lnTo>
                  <a:pt x="38854" y="20418"/>
                </a:lnTo>
                <a:lnTo>
                  <a:pt x="35751" y="8851"/>
                </a:lnTo>
                <a:lnTo>
                  <a:pt x="32017" y="3111"/>
                </a:lnTo>
                <a:lnTo>
                  <a:pt x="25769" y="0"/>
                </a:lnTo>
                <a:lnTo>
                  <a:pt x="15774" y="0"/>
                </a:lnTo>
                <a:lnTo>
                  <a:pt x="12078" y="1015"/>
                </a:lnTo>
                <a:lnTo>
                  <a:pt x="8827" y="3124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065078" y="6860953"/>
            <a:ext cx="37325" cy="38125"/>
          </a:xfrm>
          <a:custGeom>
            <a:avLst/>
            <a:gdLst/>
            <a:ahLst/>
            <a:cxnLst/>
            <a:rect l="l" t="t" r="r" b="b"/>
            <a:pathLst>
              <a:path w="37325" h="38125">
                <a:moveTo>
                  <a:pt x="13169" y="800"/>
                </a:moveTo>
                <a:lnTo>
                  <a:pt x="8114" y="3115"/>
                </a:lnTo>
                <a:lnTo>
                  <a:pt x="470" y="12577"/>
                </a:lnTo>
                <a:lnTo>
                  <a:pt x="0" y="24968"/>
                </a:lnTo>
                <a:lnTo>
                  <a:pt x="2311" y="30022"/>
                </a:lnTo>
                <a:lnTo>
                  <a:pt x="11775" y="37665"/>
                </a:lnTo>
                <a:lnTo>
                  <a:pt x="24155" y="38125"/>
                </a:lnTo>
                <a:lnTo>
                  <a:pt x="29220" y="35812"/>
                </a:lnTo>
                <a:lnTo>
                  <a:pt x="36865" y="26357"/>
                </a:lnTo>
                <a:lnTo>
                  <a:pt x="37325" y="13970"/>
                </a:lnTo>
                <a:lnTo>
                  <a:pt x="34823" y="5486"/>
                </a:lnTo>
                <a:lnTo>
                  <a:pt x="27076" y="0"/>
                </a:lnTo>
                <a:lnTo>
                  <a:pt x="16865" y="0"/>
                </a:lnTo>
                <a:lnTo>
                  <a:pt x="13169" y="80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34605" y="6865109"/>
            <a:ext cx="38918" cy="38925"/>
          </a:xfrm>
          <a:custGeom>
            <a:avLst/>
            <a:gdLst/>
            <a:ahLst/>
            <a:cxnLst/>
            <a:rect l="l" t="t" r="r" b="b"/>
            <a:pathLst>
              <a:path w="38917" h="38925">
                <a:moveTo>
                  <a:pt x="695" y="14338"/>
                </a:moveTo>
                <a:lnTo>
                  <a:pt x="0" y="19712"/>
                </a:lnTo>
                <a:lnTo>
                  <a:pt x="3993" y="31261"/>
                </a:lnTo>
                <a:lnTo>
                  <a:pt x="14335" y="38227"/>
                </a:lnTo>
                <a:lnTo>
                  <a:pt x="19692" y="38925"/>
                </a:lnTo>
                <a:lnTo>
                  <a:pt x="31250" y="34954"/>
                </a:lnTo>
                <a:lnTo>
                  <a:pt x="38224" y="24612"/>
                </a:lnTo>
                <a:lnTo>
                  <a:pt x="38917" y="19245"/>
                </a:lnTo>
                <a:lnTo>
                  <a:pt x="34939" y="7687"/>
                </a:lnTo>
                <a:lnTo>
                  <a:pt x="24597" y="711"/>
                </a:lnTo>
                <a:lnTo>
                  <a:pt x="22895" y="241"/>
                </a:lnTo>
                <a:lnTo>
                  <a:pt x="19453" y="0"/>
                </a:lnTo>
                <a:lnTo>
                  <a:pt x="10906" y="0"/>
                </a:lnTo>
                <a:lnTo>
                  <a:pt x="3070" y="5689"/>
                </a:lnTo>
                <a:lnTo>
                  <a:pt x="695" y="14338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875296" y="6760044"/>
            <a:ext cx="26328" cy="25539"/>
          </a:xfrm>
          <a:custGeom>
            <a:avLst/>
            <a:gdLst/>
            <a:ahLst/>
            <a:cxnLst/>
            <a:rect l="l" t="t" r="r" b="b"/>
            <a:pathLst>
              <a:path w="26327" h="25539">
                <a:moveTo>
                  <a:pt x="901" y="10731"/>
                </a:moveTo>
                <a:lnTo>
                  <a:pt x="0" y="17500"/>
                </a:lnTo>
                <a:lnTo>
                  <a:pt x="4749" y="23723"/>
                </a:lnTo>
                <a:lnTo>
                  <a:pt x="11531" y="24637"/>
                </a:lnTo>
                <a:lnTo>
                  <a:pt x="18300" y="25539"/>
                </a:lnTo>
                <a:lnTo>
                  <a:pt x="24561" y="20777"/>
                </a:lnTo>
                <a:lnTo>
                  <a:pt x="25476" y="14008"/>
                </a:lnTo>
                <a:lnTo>
                  <a:pt x="26327" y="7238"/>
                </a:lnTo>
                <a:lnTo>
                  <a:pt x="21615" y="1003"/>
                </a:lnTo>
                <a:lnTo>
                  <a:pt x="14833" y="114"/>
                </a:lnTo>
                <a:lnTo>
                  <a:pt x="7073" y="0"/>
                </a:lnTo>
                <a:lnTo>
                  <a:pt x="1727" y="4533"/>
                </a:lnTo>
                <a:lnTo>
                  <a:pt x="901" y="107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834524" y="6760429"/>
            <a:ext cx="26530" cy="25641"/>
          </a:xfrm>
          <a:custGeom>
            <a:avLst/>
            <a:gdLst/>
            <a:ahLst/>
            <a:cxnLst/>
            <a:rect l="l" t="t" r="r" b="b"/>
            <a:pathLst>
              <a:path w="26530" h="25641">
                <a:moveTo>
                  <a:pt x="11391" y="139"/>
                </a:moveTo>
                <a:lnTo>
                  <a:pt x="4635" y="1193"/>
                </a:lnTo>
                <a:lnTo>
                  <a:pt x="0" y="7505"/>
                </a:lnTo>
                <a:lnTo>
                  <a:pt x="1041" y="14249"/>
                </a:lnTo>
                <a:lnTo>
                  <a:pt x="2082" y="21005"/>
                </a:lnTo>
                <a:lnTo>
                  <a:pt x="8407" y="25641"/>
                </a:lnTo>
                <a:lnTo>
                  <a:pt x="15151" y="24612"/>
                </a:lnTo>
                <a:lnTo>
                  <a:pt x="21907" y="23583"/>
                </a:lnTo>
                <a:lnTo>
                  <a:pt x="26530" y="17259"/>
                </a:lnTo>
                <a:lnTo>
                  <a:pt x="25501" y="10515"/>
                </a:lnTo>
                <a:lnTo>
                  <a:pt x="24561" y="4381"/>
                </a:lnTo>
                <a:lnTo>
                  <a:pt x="19291" y="0"/>
                </a:lnTo>
                <a:lnTo>
                  <a:pt x="13296" y="0"/>
                </a:lnTo>
                <a:lnTo>
                  <a:pt x="11391" y="13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13531" y="6771168"/>
            <a:ext cx="28168" cy="26466"/>
          </a:xfrm>
          <a:custGeom>
            <a:avLst/>
            <a:gdLst/>
            <a:ahLst/>
            <a:cxnLst/>
            <a:rect l="l" t="t" r="r" b="b"/>
            <a:pathLst>
              <a:path w="28168" h="26466">
                <a:moveTo>
                  <a:pt x="2794" y="7302"/>
                </a:moveTo>
                <a:lnTo>
                  <a:pt x="0" y="13550"/>
                </a:lnTo>
                <a:lnTo>
                  <a:pt x="2781" y="20866"/>
                </a:lnTo>
                <a:lnTo>
                  <a:pt x="9004" y="23660"/>
                </a:lnTo>
                <a:lnTo>
                  <a:pt x="15240" y="26466"/>
                </a:lnTo>
                <a:lnTo>
                  <a:pt x="22567" y="23685"/>
                </a:lnTo>
                <a:lnTo>
                  <a:pt x="25374" y="17449"/>
                </a:lnTo>
                <a:lnTo>
                  <a:pt x="28168" y="11214"/>
                </a:lnTo>
                <a:lnTo>
                  <a:pt x="25387" y="3886"/>
                </a:lnTo>
                <a:lnTo>
                  <a:pt x="19164" y="1104"/>
                </a:lnTo>
                <a:lnTo>
                  <a:pt x="17500" y="355"/>
                </a:lnTo>
                <a:lnTo>
                  <a:pt x="14071" y="0"/>
                </a:lnTo>
                <a:lnTo>
                  <a:pt x="9347" y="0"/>
                </a:lnTo>
                <a:lnTo>
                  <a:pt x="4851" y="2717"/>
                </a:lnTo>
                <a:lnTo>
                  <a:pt x="2794" y="730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761193" y="6794796"/>
            <a:ext cx="27571" cy="26162"/>
          </a:xfrm>
          <a:custGeom>
            <a:avLst/>
            <a:gdLst/>
            <a:ahLst/>
            <a:cxnLst/>
            <a:rect l="l" t="t" r="r" b="b"/>
            <a:pathLst>
              <a:path w="27571" h="26161">
                <a:moveTo>
                  <a:pt x="5537" y="3149"/>
                </a:moveTo>
                <a:lnTo>
                  <a:pt x="431" y="7683"/>
                </a:lnTo>
                <a:lnTo>
                  <a:pt x="0" y="15519"/>
                </a:lnTo>
                <a:lnTo>
                  <a:pt x="4533" y="20624"/>
                </a:lnTo>
                <a:lnTo>
                  <a:pt x="9093" y="25704"/>
                </a:lnTo>
                <a:lnTo>
                  <a:pt x="16916" y="26161"/>
                </a:lnTo>
                <a:lnTo>
                  <a:pt x="22009" y="21615"/>
                </a:lnTo>
                <a:lnTo>
                  <a:pt x="27127" y="17056"/>
                </a:lnTo>
                <a:lnTo>
                  <a:pt x="27571" y="9245"/>
                </a:lnTo>
                <a:lnTo>
                  <a:pt x="22999" y="4152"/>
                </a:lnTo>
                <a:lnTo>
                  <a:pt x="20561" y="1396"/>
                </a:lnTo>
                <a:lnTo>
                  <a:pt x="17170" y="0"/>
                </a:lnTo>
                <a:lnTo>
                  <a:pt x="10833" y="0"/>
                </a:lnTo>
                <a:lnTo>
                  <a:pt x="7899" y="1028"/>
                </a:lnTo>
                <a:lnTo>
                  <a:pt x="5537" y="3149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74634" y="6823610"/>
            <a:ext cx="28206" cy="26479"/>
          </a:xfrm>
          <a:custGeom>
            <a:avLst/>
            <a:gdLst/>
            <a:ahLst/>
            <a:cxnLst/>
            <a:rect l="l" t="t" r="r" b="b"/>
            <a:pathLst>
              <a:path w="28206" h="26479">
                <a:moveTo>
                  <a:pt x="7391" y="1993"/>
                </a:moveTo>
                <a:lnTo>
                  <a:pt x="1663" y="5702"/>
                </a:lnTo>
                <a:lnTo>
                  <a:pt x="0" y="13385"/>
                </a:lnTo>
                <a:lnTo>
                  <a:pt x="3733" y="19113"/>
                </a:lnTo>
                <a:lnTo>
                  <a:pt x="7467" y="24841"/>
                </a:lnTo>
                <a:lnTo>
                  <a:pt x="15112" y="26479"/>
                </a:lnTo>
                <a:lnTo>
                  <a:pt x="20840" y="22758"/>
                </a:lnTo>
                <a:lnTo>
                  <a:pt x="26568" y="19050"/>
                </a:lnTo>
                <a:lnTo>
                  <a:pt x="28206" y="11379"/>
                </a:lnTo>
                <a:lnTo>
                  <a:pt x="24485" y="5638"/>
                </a:lnTo>
                <a:lnTo>
                  <a:pt x="22123" y="1993"/>
                </a:lnTo>
                <a:lnTo>
                  <a:pt x="18173" y="0"/>
                </a:lnTo>
                <a:lnTo>
                  <a:pt x="11785" y="0"/>
                </a:lnTo>
                <a:lnTo>
                  <a:pt x="7391" y="199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734666" y="6825923"/>
            <a:ext cx="28219" cy="26492"/>
          </a:xfrm>
          <a:custGeom>
            <a:avLst/>
            <a:gdLst/>
            <a:ahLst/>
            <a:cxnLst/>
            <a:rect l="l" t="t" r="r" b="b"/>
            <a:pathLst>
              <a:path w="28219" h="26492">
                <a:moveTo>
                  <a:pt x="3606" y="5842"/>
                </a:moveTo>
                <a:lnTo>
                  <a:pt x="0" y="11645"/>
                </a:lnTo>
                <a:lnTo>
                  <a:pt x="1777" y="19278"/>
                </a:lnTo>
                <a:lnTo>
                  <a:pt x="7581" y="22910"/>
                </a:lnTo>
                <a:lnTo>
                  <a:pt x="13385" y="26492"/>
                </a:lnTo>
                <a:lnTo>
                  <a:pt x="21018" y="24714"/>
                </a:lnTo>
                <a:lnTo>
                  <a:pt x="24625" y="18910"/>
                </a:lnTo>
                <a:lnTo>
                  <a:pt x="28219" y="13106"/>
                </a:lnTo>
                <a:lnTo>
                  <a:pt x="26454" y="5499"/>
                </a:lnTo>
                <a:lnTo>
                  <a:pt x="20650" y="1866"/>
                </a:lnTo>
                <a:lnTo>
                  <a:pt x="18618" y="622"/>
                </a:lnTo>
                <a:lnTo>
                  <a:pt x="14122" y="0"/>
                </a:lnTo>
                <a:lnTo>
                  <a:pt x="9994" y="0"/>
                </a:lnTo>
                <a:lnTo>
                  <a:pt x="5943" y="2095"/>
                </a:lnTo>
                <a:lnTo>
                  <a:pt x="3606" y="584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991975" y="6860560"/>
            <a:ext cx="27585" cy="26187"/>
          </a:xfrm>
          <a:custGeom>
            <a:avLst/>
            <a:gdLst/>
            <a:ahLst/>
            <a:cxnLst/>
            <a:rect l="l" t="t" r="r" b="b"/>
            <a:pathLst>
              <a:path w="27584" h="26187">
                <a:moveTo>
                  <a:pt x="10274" y="520"/>
                </a:moveTo>
                <a:lnTo>
                  <a:pt x="3733" y="2451"/>
                </a:lnTo>
                <a:lnTo>
                  <a:pt x="0" y="9321"/>
                </a:lnTo>
                <a:lnTo>
                  <a:pt x="1930" y="15887"/>
                </a:lnTo>
                <a:lnTo>
                  <a:pt x="3860" y="22440"/>
                </a:lnTo>
                <a:lnTo>
                  <a:pt x="10731" y="26187"/>
                </a:lnTo>
                <a:lnTo>
                  <a:pt x="17310" y="24257"/>
                </a:lnTo>
                <a:lnTo>
                  <a:pt x="23825" y="22326"/>
                </a:lnTo>
                <a:lnTo>
                  <a:pt x="27584" y="15430"/>
                </a:lnTo>
                <a:lnTo>
                  <a:pt x="25641" y="8877"/>
                </a:lnTo>
                <a:lnTo>
                  <a:pt x="24066" y="3492"/>
                </a:lnTo>
                <a:lnTo>
                  <a:pt x="19138" y="0"/>
                </a:lnTo>
                <a:lnTo>
                  <a:pt x="13792" y="0"/>
                </a:lnTo>
                <a:lnTo>
                  <a:pt x="10274" y="520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718740" y="6863198"/>
            <a:ext cx="27482" cy="26123"/>
          </a:xfrm>
          <a:custGeom>
            <a:avLst/>
            <a:gdLst/>
            <a:ahLst/>
            <a:cxnLst/>
            <a:rect l="l" t="t" r="r" b="b"/>
            <a:pathLst>
              <a:path w="27482" h="26123">
                <a:moveTo>
                  <a:pt x="1816" y="9118"/>
                </a:moveTo>
                <a:lnTo>
                  <a:pt x="0" y="15709"/>
                </a:lnTo>
                <a:lnTo>
                  <a:pt x="3886" y="22517"/>
                </a:lnTo>
                <a:lnTo>
                  <a:pt x="10477" y="24333"/>
                </a:lnTo>
                <a:lnTo>
                  <a:pt x="17056" y="26123"/>
                </a:lnTo>
                <a:lnTo>
                  <a:pt x="23875" y="22250"/>
                </a:lnTo>
                <a:lnTo>
                  <a:pt x="25679" y="15671"/>
                </a:lnTo>
                <a:lnTo>
                  <a:pt x="27482" y="9067"/>
                </a:lnTo>
                <a:lnTo>
                  <a:pt x="23609" y="2260"/>
                </a:lnTo>
                <a:lnTo>
                  <a:pt x="17005" y="444"/>
                </a:lnTo>
                <a:lnTo>
                  <a:pt x="13741" y="0"/>
                </a:lnTo>
                <a:lnTo>
                  <a:pt x="8305" y="0"/>
                </a:lnTo>
                <a:lnTo>
                  <a:pt x="3327" y="3619"/>
                </a:lnTo>
                <a:lnTo>
                  <a:pt x="1816" y="9118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161982" y="6861308"/>
            <a:ext cx="57723" cy="58043"/>
          </a:xfrm>
          <a:custGeom>
            <a:avLst/>
            <a:gdLst/>
            <a:ahLst/>
            <a:cxnLst/>
            <a:rect l="l" t="t" r="r" b="b"/>
            <a:pathLst>
              <a:path w="57723" h="58043">
                <a:moveTo>
                  <a:pt x="20615" y="1206"/>
                </a:moveTo>
                <a:lnTo>
                  <a:pt x="13050" y="4659"/>
                </a:lnTo>
                <a:lnTo>
                  <a:pt x="4342" y="13371"/>
                </a:lnTo>
                <a:lnTo>
                  <a:pt x="0" y="24817"/>
                </a:lnTo>
                <a:lnTo>
                  <a:pt x="854" y="37452"/>
                </a:lnTo>
                <a:lnTo>
                  <a:pt x="4323" y="45009"/>
                </a:lnTo>
                <a:lnTo>
                  <a:pt x="13042" y="53705"/>
                </a:lnTo>
                <a:lnTo>
                  <a:pt x="24487" y="58043"/>
                </a:lnTo>
                <a:lnTo>
                  <a:pt x="37125" y="57188"/>
                </a:lnTo>
                <a:lnTo>
                  <a:pt x="44697" y="53715"/>
                </a:lnTo>
                <a:lnTo>
                  <a:pt x="53391" y="45002"/>
                </a:lnTo>
                <a:lnTo>
                  <a:pt x="57723" y="33567"/>
                </a:lnTo>
                <a:lnTo>
                  <a:pt x="56848" y="20942"/>
                </a:lnTo>
                <a:lnTo>
                  <a:pt x="52142" y="11596"/>
                </a:lnTo>
                <a:lnTo>
                  <a:pt x="41880" y="3078"/>
                </a:lnTo>
                <a:lnTo>
                  <a:pt x="28857" y="0"/>
                </a:lnTo>
                <a:lnTo>
                  <a:pt x="26127" y="0"/>
                </a:lnTo>
                <a:lnTo>
                  <a:pt x="23346" y="393"/>
                </a:lnTo>
                <a:lnTo>
                  <a:pt x="20615" y="1206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291430" y="7006394"/>
            <a:ext cx="68046" cy="272237"/>
          </a:xfrm>
          <a:custGeom>
            <a:avLst/>
            <a:gdLst/>
            <a:ahLst/>
            <a:cxnLst/>
            <a:rect l="l" t="t" r="r" b="b"/>
            <a:pathLst>
              <a:path w="68046" h="272237">
                <a:moveTo>
                  <a:pt x="0" y="0"/>
                </a:moveTo>
                <a:lnTo>
                  <a:pt x="0" y="272237"/>
                </a:lnTo>
                <a:lnTo>
                  <a:pt x="68046" y="272237"/>
                </a:lnTo>
                <a:lnTo>
                  <a:pt x="680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673799" y="714250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372811" y="7006398"/>
            <a:ext cx="420280" cy="272249"/>
          </a:xfrm>
          <a:custGeom>
            <a:avLst/>
            <a:gdLst/>
            <a:ahLst/>
            <a:cxnLst/>
            <a:rect l="l" t="t" r="r" b="b"/>
            <a:pathLst>
              <a:path w="420281" h="272249">
                <a:moveTo>
                  <a:pt x="96378" y="266379"/>
                </a:moveTo>
                <a:lnTo>
                  <a:pt x="109136" y="269596"/>
                </a:lnTo>
                <a:lnTo>
                  <a:pt x="122326" y="271575"/>
                </a:lnTo>
                <a:lnTo>
                  <a:pt x="135877" y="272249"/>
                </a:lnTo>
                <a:lnTo>
                  <a:pt x="420281" y="272249"/>
                </a:lnTo>
                <a:lnTo>
                  <a:pt x="420281" y="204152"/>
                </a:lnTo>
                <a:lnTo>
                  <a:pt x="134717" y="204141"/>
                </a:lnTo>
                <a:lnTo>
                  <a:pt x="121381" y="202603"/>
                </a:lnTo>
                <a:lnTo>
                  <a:pt x="109009" y="198626"/>
                </a:lnTo>
                <a:lnTo>
                  <a:pt x="97806" y="192437"/>
                </a:lnTo>
                <a:lnTo>
                  <a:pt x="87972" y="184264"/>
                </a:lnTo>
                <a:lnTo>
                  <a:pt x="79101" y="173329"/>
                </a:lnTo>
                <a:lnTo>
                  <a:pt x="73132" y="162006"/>
                </a:lnTo>
                <a:lnTo>
                  <a:pt x="69370" y="149534"/>
                </a:lnTo>
                <a:lnTo>
                  <a:pt x="68046" y="136105"/>
                </a:lnTo>
                <a:lnTo>
                  <a:pt x="68063" y="134675"/>
                </a:lnTo>
                <a:lnTo>
                  <a:pt x="69651" y="121344"/>
                </a:lnTo>
                <a:lnTo>
                  <a:pt x="73653" y="108978"/>
                </a:lnTo>
                <a:lnTo>
                  <a:pt x="79837" y="97778"/>
                </a:lnTo>
                <a:lnTo>
                  <a:pt x="87972" y="87947"/>
                </a:lnTo>
                <a:lnTo>
                  <a:pt x="98731" y="79166"/>
                </a:lnTo>
                <a:lnTo>
                  <a:pt x="110044" y="73154"/>
                </a:lnTo>
                <a:lnTo>
                  <a:pt x="122506" y="69368"/>
                </a:lnTo>
                <a:lnTo>
                  <a:pt x="135915" y="68046"/>
                </a:lnTo>
                <a:lnTo>
                  <a:pt x="339813" y="68072"/>
                </a:lnTo>
                <a:lnTo>
                  <a:pt x="343852" y="69913"/>
                </a:lnTo>
                <a:lnTo>
                  <a:pt x="347052" y="73025"/>
                </a:lnTo>
                <a:lnTo>
                  <a:pt x="350164" y="76212"/>
                </a:lnTo>
                <a:lnTo>
                  <a:pt x="351993" y="80238"/>
                </a:lnTo>
                <a:lnTo>
                  <a:pt x="351993" y="89852"/>
                </a:lnTo>
                <a:lnTo>
                  <a:pt x="343852" y="100215"/>
                </a:lnTo>
                <a:lnTo>
                  <a:pt x="129133" y="102082"/>
                </a:lnTo>
                <a:lnTo>
                  <a:pt x="117946" y="103963"/>
                </a:lnTo>
                <a:lnTo>
                  <a:pt x="98055" y="122193"/>
                </a:lnTo>
                <a:lnTo>
                  <a:pt x="95084" y="136105"/>
                </a:lnTo>
                <a:lnTo>
                  <a:pt x="104058" y="159131"/>
                </a:lnTo>
                <a:lnTo>
                  <a:pt x="129133" y="170129"/>
                </a:lnTo>
                <a:lnTo>
                  <a:pt x="336728" y="170112"/>
                </a:lnTo>
                <a:lnTo>
                  <a:pt x="362820" y="165467"/>
                </a:lnTo>
                <a:lnTo>
                  <a:pt x="385542" y="153518"/>
                </a:lnTo>
                <a:lnTo>
                  <a:pt x="396318" y="144060"/>
                </a:lnTo>
                <a:lnTo>
                  <a:pt x="411030" y="123294"/>
                </a:lnTo>
                <a:lnTo>
                  <a:pt x="419032" y="98493"/>
                </a:lnTo>
                <a:lnTo>
                  <a:pt x="420090" y="85051"/>
                </a:lnTo>
                <a:lnTo>
                  <a:pt x="420073" y="83299"/>
                </a:lnTo>
                <a:lnTo>
                  <a:pt x="415419" y="57230"/>
                </a:lnTo>
                <a:lnTo>
                  <a:pt x="403456" y="34516"/>
                </a:lnTo>
                <a:lnTo>
                  <a:pt x="394020" y="23767"/>
                </a:lnTo>
                <a:lnTo>
                  <a:pt x="373257" y="9049"/>
                </a:lnTo>
                <a:lnTo>
                  <a:pt x="348449" y="1056"/>
                </a:lnTo>
                <a:lnTo>
                  <a:pt x="335013" y="0"/>
                </a:lnTo>
                <a:lnTo>
                  <a:pt x="133226" y="25"/>
                </a:lnTo>
                <a:lnTo>
                  <a:pt x="106632" y="3171"/>
                </a:lnTo>
                <a:lnTo>
                  <a:pt x="81819" y="11212"/>
                </a:lnTo>
                <a:lnTo>
                  <a:pt x="59346" y="23625"/>
                </a:lnTo>
                <a:lnTo>
                  <a:pt x="39776" y="39890"/>
                </a:lnTo>
                <a:lnTo>
                  <a:pt x="29622" y="51254"/>
                </a:lnTo>
                <a:lnTo>
                  <a:pt x="15646" y="72642"/>
                </a:lnTo>
                <a:lnTo>
                  <a:pt x="5818" y="96594"/>
                </a:lnTo>
                <a:lnTo>
                  <a:pt x="662" y="122550"/>
                </a:lnTo>
                <a:lnTo>
                  <a:pt x="0" y="136105"/>
                </a:lnTo>
                <a:lnTo>
                  <a:pt x="25" y="138845"/>
                </a:lnTo>
                <a:lnTo>
                  <a:pt x="3165" y="165439"/>
                </a:lnTo>
                <a:lnTo>
                  <a:pt x="11187" y="190260"/>
                </a:lnTo>
                <a:lnTo>
                  <a:pt x="23565" y="212745"/>
                </a:lnTo>
                <a:lnTo>
                  <a:pt x="39776" y="232333"/>
                </a:lnTo>
                <a:lnTo>
                  <a:pt x="51071" y="242467"/>
                </a:lnTo>
                <a:lnTo>
                  <a:pt x="72438" y="256499"/>
                </a:lnTo>
                <a:lnTo>
                  <a:pt x="84122" y="261992"/>
                </a:lnTo>
                <a:lnTo>
                  <a:pt x="96378" y="266379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829765" y="7006398"/>
            <a:ext cx="420255" cy="272249"/>
          </a:xfrm>
          <a:custGeom>
            <a:avLst/>
            <a:gdLst/>
            <a:ahLst/>
            <a:cxnLst/>
            <a:rect l="l" t="t" r="r" b="b"/>
            <a:pathLst>
              <a:path w="420255" h="272249">
                <a:moveTo>
                  <a:pt x="68086" y="137518"/>
                </a:moveTo>
                <a:lnTo>
                  <a:pt x="69383" y="122683"/>
                </a:lnTo>
                <a:lnTo>
                  <a:pt x="73141" y="110206"/>
                </a:lnTo>
                <a:lnTo>
                  <a:pt x="79105" y="98874"/>
                </a:lnTo>
                <a:lnTo>
                  <a:pt x="87035" y="88885"/>
                </a:lnTo>
                <a:lnTo>
                  <a:pt x="97789" y="79795"/>
                </a:lnTo>
                <a:lnTo>
                  <a:pt x="108987" y="73606"/>
                </a:lnTo>
                <a:lnTo>
                  <a:pt x="121350" y="69619"/>
                </a:lnTo>
                <a:lnTo>
                  <a:pt x="134690" y="68070"/>
                </a:lnTo>
                <a:lnTo>
                  <a:pt x="420255" y="68059"/>
                </a:lnTo>
                <a:lnTo>
                  <a:pt x="420255" y="0"/>
                </a:lnTo>
                <a:lnTo>
                  <a:pt x="135864" y="0"/>
                </a:lnTo>
                <a:lnTo>
                  <a:pt x="122312" y="673"/>
                </a:lnTo>
                <a:lnTo>
                  <a:pt x="96361" y="5863"/>
                </a:lnTo>
                <a:lnTo>
                  <a:pt x="72422" y="15739"/>
                </a:lnTo>
                <a:lnTo>
                  <a:pt x="51058" y="29772"/>
                </a:lnTo>
                <a:lnTo>
                  <a:pt x="39801" y="39878"/>
                </a:lnTo>
                <a:lnTo>
                  <a:pt x="23572" y="59466"/>
                </a:lnTo>
                <a:lnTo>
                  <a:pt x="11190" y="81951"/>
                </a:lnTo>
                <a:lnTo>
                  <a:pt x="3169" y="106771"/>
                </a:lnTo>
                <a:lnTo>
                  <a:pt x="26" y="133366"/>
                </a:lnTo>
                <a:lnTo>
                  <a:pt x="0" y="136105"/>
                </a:lnTo>
                <a:lnTo>
                  <a:pt x="665" y="149655"/>
                </a:lnTo>
                <a:lnTo>
                  <a:pt x="5820" y="175608"/>
                </a:lnTo>
                <a:lnTo>
                  <a:pt x="15646" y="199562"/>
                </a:lnTo>
                <a:lnTo>
                  <a:pt x="29629" y="220956"/>
                </a:lnTo>
                <a:lnTo>
                  <a:pt x="39801" y="232333"/>
                </a:lnTo>
                <a:lnTo>
                  <a:pt x="59360" y="248597"/>
                </a:lnTo>
                <a:lnTo>
                  <a:pt x="81829" y="261019"/>
                </a:lnTo>
                <a:lnTo>
                  <a:pt x="106644" y="269071"/>
                </a:lnTo>
                <a:lnTo>
                  <a:pt x="133241" y="272224"/>
                </a:lnTo>
                <a:lnTo>
                  <a:pt x="335000" y="272249"/>
                </a:lnTo>
                <a:lnTo>
                  <a:pt x="348441" y="271190"/>
                </a:lnTo>
                <a:lnTo>
                  <a:pt x="373240" y="263182"/>
                </a:lnTo>
                <a:lnTo>
                  <a:pt x="394006" y="248468"/>
                </a:lnTo>
                <a:lnTo>
                  <a:pt x="403465" y="237685"/>
                </a:lnTo>
                <a:lnTo>
                  <a:pt x="415411" y="214967"/>
                </a:lnTo>
                <a:lnTo>
                  <a:pt x="420049" y="188889"/>
                </a:lnTo>
                <a:lnTo>
                  <a:pt x="419011" y="173727"/>
                </a:lnTo>
                <a:lnTo>
                  <a:pt x="411012" y="148929"/>
                </a:lnTo>
                <a:lnTo>
                  <a:pt x="396310" y="128157"/>
                </a:lnTo>
                <a:lnTo>
                  <a:pt x="385565" y="118718"/>
                </a:lnTo>
                <a:lnTo>
                  <a:pt x="362858" y="106756"/>
                </a:lnTo>
                <a:lnTo>
                  <a:pt x="336770" y="102099"/>
                </a:lnTo>
                <a:lnTo>
                  <a:pt x="129146" y="102082"/>
                </a:lnTo>
                <a:lnTo>
                  <a:pt x="115212" y="105052"/>
                </a:lnTo>
                <a:lnTo>
                  <a:pt x="96994" y="124941"/>
                </a:lnTo>
                <a:lnTo>
                  <a:pt x="98087" y="150039"/>
                </a:lnTo>
                <a:lnTo>
                  <a:pt x="117967" y="168257"/>
                </a:lnTo>
                <a:lnTo>
                  <a:pt x="339788" y="170154"/>
                </a:lnTo>
                <a:lnTo>
                  <a:pt x="343877" y="171983"/>
                </a:lnTo>
                <a:lnTo>
                  <a:pt x="347052" y="175120"/>
                </a:lnTo>
                <a:lnTo>
                  <a:pt x="350164" y="178320"/>
                </a:lnTo>
                <a:lnTo>
                  <a:pt x="352018" y="182346"/>
                </a:lnTo>
                <a:lnTo>
                  <a:pt x="352018" y="191960"/>
                </a:lnTo>
                <a:lnTo>
                  <a:pt x="343877" y="202323"/>
                </a:lnTo>
                <a:lnTo>
                  <a:pt x="135928" y="204152"/>
                </a:lnTo>
                <a:lnTo>
                  <a:pt x="122510" y="202839"/>
                </a:lnTo>
                <a:lnTo>
                  <a:pt x="110051" y="199070"/>
                </a:lnTo>
                <a:lnTo>
                  <a:pt x="98741" y="193071"/>
                </a:lnTo>
                <a:lnTo>
                  <a:pt x="88770" y="185071"/>
                </a:lnTo>
                <a:lnTo>
                  <a:pt x="79829" y="174434"/>
                </a:lnTo>
                <a:lnTo>
                  <a:pt x="73654" y="163238"/>
                </a:lnTo>
                <a:lnTo>
                  <a:pt x="69659" y="150869"/>
                </a:lnTo>
                <a:lnTo>
                  <a:pt x="68086" y="137518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280291" y="6855805"/>
            <a:ext cx="82359" cy="82384"/>
          </a:xfrm>
          <a:custGeom>
            <a:avLst/>
            <a:gdLst/>
            <a:ahLst/>
            <a:cxnLst/>
            <a:rect l="l" t="t" r="r" b="b"/>
            <a:pathLst>
              <a:path w="82359" h="82384">
                <a:moveTo>
                  <a:pt x="82359" y="41186"/>
                </a:moveTo>
                <a:lnTo>
                  <a:pt x="81483" y="32698"/>
                </a:lnTo>
                <a:lnTo>
                  <a:pt x="76325" y="19714"/>
                </a:lnTo>
                <a:lnTo>
                  <a:pt x="67301" y="9349"/>
                </a:lnTo>
                <a:lnTo>
                  <a:pt x="55288" y="2484"/>
                </a:lnTo>
                <a:lnTo>
                  <a:pt x="41160" y="0"/>
                </a:lnTo>
                <a:lnTo>
                  <a:pt x="32703" y="871"/>
                </a:lnTo>
                <a:lnTo>
                  <a:pt x="19718" y="6029"/>
                </a:lnTo>
                <a:lnTo>
                  <a:pt x="9351" y="15056"/>
                </a:lnTo>
                <a:lnTo>
                  <a:pt x="2484" y="27069"/>
                </a:lnTo>
                <a:lnTo>
                  <a:pt x="0" y="41186"/>
                </a:lnTo>
                <a:lnTo>
                  <a:pt x="872" y="49664"/>
                </a:lnTo>
                <a:lnTo>
                  <a:pt x="6028" y="62661"/>
                </a:lnTo>
                <a:lnTo>
                  <a:pt x="15049" y="73033"/>
                </a:lnTo>
                <a:lnTo>
                  <a:pt x="27054" y="79900"/>
                </a:lnTo>
                <a:lnTo>
                  <a:pt x="41160" y="82384"/>
                </a:lnTo>
                <a:lnTo>
                  <a:pt x="49668" y="81506"/>
                </a:lnTo>
                <a:lnTo>
                  <a:pt x="62658" y="76344"/>
                </a:lnTo>
                <a:lnTo>
                  <a:pt x="73019" y="67318"/>
                </a:lnTo>
                <a:lnTo>
                  <a:pt x="79878" y="55306"/>
                </a:lnTo>
                <a:lnTo>
                  <a:pt x="82359" y="41186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021637" y="6564818"/>
            <a:ext cx="82359" cy="82372"/>
          </a:xfrm>
          <a:custGeom>
            <a:avLst/>
            <a:gdLst/>
            <a:ahLst/>
            <a:cxnLst/>
            <a:rect l="l" t="t" r="r" b="b"/>
            <a:pathLst>
              <a:path w="82359" h="82372">
                <a:moveTo>
                  <a:pt x="82359" y="41173"/>
                </a:moveTo>
                <a:lnTo>
                  <a:pt x="81485" y="32695"/>
                </a:lnTo>
                <a:lnTo>
                  <a:pt x="76328" y="19710"/>
                </a:lnTo>
                <a:lnTo>
                  <a:pt x="67304" y="9347"/>
                </a:lnTo>
                <a:lnTo>
                  <a:pt x="55290" y="2483"/>
                </a:lnTo>
                <a:lnTo>
                  <a:pt x="41160" y="0"/>
                </a:lnTo>
                <a:lnTo>
                  <a:pt x="32712" y="869"/>
                </a:lnTo>
                <a:lnTo>
                  <a:pt x="19723" y="6022"/>
                </a:lnTo>
                <a:lnTo>
                  <a:pt x="9354" y="15045"/>
                </a:lnTo>
                <a:lnTo>
                  <a:pt x="2485" y="27056"/>
                </a:lnTo>
                <a:lnTo>
                  <a:pt x="0" y="41173"/>
                </a:lnTo>
                <a:lnTo>
                  <a:pt x="872" y="49651"/>
                </a:lnTo>
                <a:lnTo>
                  <a:pt x="6028" y="62648"/>
                </a:lnTo>
                <a:lnTo>
                  <a:pt x="15049" y="73020"/>
                </a:lnTo>
                <a:lnTo>
                  <a:pt x="27054" y="79887"/>
                </a:lnTo>
                <a:lnTo>
                  <a:pt x="41160" y="82372"/>
                </a:lnTo>
                <a:lnTo>
                  <a:pt x="49668" y="81494"/>
                </a:lnTo>
                <a:lnTo>
                  <a:pt x="62658" y="76331"/>
                </a:lnTo>
                <a:lnTo>
                  <a:pt x="73019" y="67305"/>
                </a:lnTo>
                <a:lnTo>
                  <a:pt x="79878" y="55293"/>
                </a:lnTo>
                <a:lnTo>
                  <a:pt x="82359" y="41173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995421" y="6754714"/>
            <a:ext cx="38863" cy="38862"/>
          </a:xfrm>
          <a:custGeom>
            <a:avLst/>
            <a:gdLst/>
            <a:ahLst/>
            <a:cxnLst/>
            <a:rect l="l" t="t" r="r" b="b"/>
            <a:pathLst>
              <a:path w="38862" h="38861">
                <a:moveTo>
                  <a:pt x="38862" y="19431"/>
                </a:moveTo>
                <a:lnTo>
                  <a:pt x="33945" y="6512"/>
                </a:lnTo>
                <a:lnTo>
                  <a:pt x="21829" y="146"/>
                </a:lnTo>
                <a:lnTo>
                  <a:pt x="19431" y="0"/>
                </a:lnTo>
                <a:lnTo>
                  <a:pt x="6512" y="4916"/>
                </a:lnTo>
                <a:lnTo>
                  <a:pt x="146" y="17032"/>
                </a:lnTo>
                <a:lnTo>
                  <a:pt x="0" y="19431"/>
                </a:lnTo>
                <a:lnTo>
                  <a:pt x="4916" y="32349"/>
                </a:lnTo>
                <a:lnTo>
                  <a:pt x="17032" y="38715"/>
                </a:lnTo>
                <a:lnTo>
                  <a:pt x="19431" y="38862"/>
                </a:lnTo>
                <a:lnTo>
                  <a:pt x="32349" y="33945"/>
                </a:lnTo>
                <a:lnTo>
                  <a:pt x="38715" y="21829"/>
                </a:lnTo>
                <a:lnTo>
                  <a:pt x="38862" y="194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660258" y="6806528"/>
            <a:ext cx="38863" cy="38862"/>
          </a:xfrm>
          <a:custGeom>
            <a:avLst/>
            <a:gdLst/>
            <a:ahLst/>
            <a:cxnLst/>
            <a:rect l="l" t="t" r="r" b="b"/>
            <a:pathLst>
              <a:path w="38862" h="38861">
                <a:moveTo>
                  <a:pt x="38862" y="19431"/>
                </a:moveTo>
                <a:lnTo>
                  <a:pt x="33945" y="6512"/>
                </a:lnTo>
                <a:lnTo>
                  <a:pt x="21829" y="146"/>
                </a:lnTo>
                <a:lnTo>
                  <a:pt x="19431" y="0"/>
                </a:lnTo>
                <a:lnTo>
                  <a:pt x="6507" y="4916"/>
                </a:lnTo>
                <a:lnTo>
                  <a:pt x="146" y="17032"/>
                </a:lnTo>
                <a:lnTo>
                  <a:pt x="0" y="19431"/>
                </a:lnTo>
                <a:lnTo>
                  <a:pt x="4911" y="32349"/>
                </a:lnTo>
                <a:lnTo>
                  <a:pt x="17029" y="38715"/>
                </a:lnTo>
                <a:lnTo>
                  <a:pt x="19431" y="38862"/>
                </a:lnTo>
                <a:lnTo>
                  <a:pt x="32349" y="33945"/>
                </a:lnTo>
                <a:lnTo>
                  <a:pt x="38715" y="21829"/>
                </a:lnTo>
                <a:lnTo>
                  <a:pt x="38862" y="19431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949580" y="6792978"/>
            <a:ext cx="24764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0" y="12382"/>
                </a:moveTo>
                <a:lnTo>
                  <a:pt x="0" y="19215"/>
                </a:lnTo>
                <a:lnTo>
                  <a:pt x="5537" y="24765"/>
                </a:lnTo>
                <a:lnTo>
                  <a:pt x="19227" y="24765"/>
                </a:lnTo>
                <a:lnTo>
                  <a:pt x="24765" y="19215"/>
                </a:lnTo>
                <a:lnTo>
                  <a:pt x="24765" y="5537"/>
                </a:lnTo>
                <a:lnTo>
                  <a:pt x="19227" y="0"/>
                </a:lnTo>
                <a:lnTo>
                  <a:pt x="5537" y="0"/>
                </a:lnTo>
                <a:lnTo>
                  <a:pt x="0" y="5537"/>
                </a:lnTo>
                <a:lnTo>
                  <a:pt x="0" y="123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796501" y="6772315"/>
            <a:ext cx="24764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0" y="12382"/>
                </a:moveTo>
                <a:lnTo>
                  <a:pt x="0" y="19215"/>
                </a:lnTo>
                <a:lnTo>
                  <a:pt x="5537" y="24765"/>
                </a:lnTo>
                <a:lnTo>
                  <a:pt x="19227" y="24765"/>
                </a:lnTo>
                <a:lnTo>
                  <a:pt x="24765" y="19215"/>
                </a:lnTo>
                <a:lnTo>
                  <a:pt x="24765" y="5537"/>
                </a:lnTo>
                <a:lnTo>
                  <a:pt x="19227" y="0"/>
                </a:lnTo>
                <a:lnTo>
                  <a:pt x="5537" y="0"/>
                </a:lnTo>
                <a:lnTo>
                  <a:pt x="0" y="5537"/>
                </a:lnTo>
                <a:lnTo>
                  <a:pt x="0" y="12382"/>
                </a:lnTo>
                <a:close/>
              </a:path>
            </a:pathLst>
          </a:custGeom>
          <a:solidFill>
            <a:srgbClr val="A7A9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0291430" y="7006394"/>
            <a:ext cx="68046" cy="2722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" y="0"/>
            <a:ext cx="10672175" cy="3799975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676400" y="3937000"/>
            <a:ext cx="769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EGI…</a:t>
            </a:r>
          </a:p>
          <a:p>
            <a:pPr>
              <a:buClr>
                <a:schemeClr val="tx2"/>
              </a:buClr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chemeClr val="tx2"/>
              </a:buClr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r>
              <a:rPr lang="en-GB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a </a:t>
            </a:r>
            <a:r>
              <a:rPr lang="en-GB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Federation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over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computing and data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centres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spread across </a:t>
            </a:r>
            <a:r>
              <a:rPr lang="en-GB" sz="20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56 countries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Europe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worldwide</a:t>
            </a:r>
          </a:p>
          <a:p>
            <a:pPr>
              <a:buClr>
                <a:schemeClr val="tx2"/>
              </a:buClr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chemeClr val="tx2"/>
              </a:buClr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…delivers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advanced computing services to support scientists, multinational projects and research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infrastructures</a:t>
            </a: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59371" y="1625937"/>
            <a:ext cx="9022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EGI: </a:t>
            </a:r>
            <a:r>
              <a:rPr lang="en-GB" sz="36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advanced</a:t>
            </a:r>
            <a:r>
              <a:rPr lang="en-GB" sz="3600" spc="1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computing</a:t>
            </a:r>
            <a:r>
              <a:rPr lang="en-GB" sz="3600" spc="-9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for research</a:t>
            </a:r>
          </a:p>
          <a:p>
            <a:pPr algn="ctr"/>
            <a:endParaRPr lang="en-GB" sz="2400" dirty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41" y="7213600"/>
            <a:ext cx="454859" cy="34320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959535" y="7389180"/>
            <a:ext cx="7712088" cy="146129"/>
          </a:xfrm>
          <a:prstGeom prst="rect">
            <a:avLst/>
          </a:prstGeom>
          <a:noFill/>
        </p:spPr>
        <p:txBody>
          <a:bodyPr wrap="square" lIns="22795" tIns="11398" rIns="22795" bIns="11398" rtlCol="0">
            <a:spAutoFit/>
          </a:bodyPr>
          <a:lstStyle/>
          <a:p>
            <a:r>
              <a:rPr lang="en-GB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EGI-Engage project is co-funded by the European Union (EU) Horizon 2020 program under </a:t>
            </a:r>
            <a:r>
              <a:rPr lang="en-GB" sz="800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 </a:t>
            </a:r>
            <a:r>
              <a:rPr lang="en-GB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654142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26" y="7245764"/>
            <a:ext cx="502786" cy="299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"/>
    </mc:Choice>
    <mc:Fallback>
      <p:transition xmlns:p14="http://schemas.microsoft.com/office/powerpoint/2010/main" spd="slow" advTm="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5617186" y="287678"/>
            <a:ext cx="0" cy="910805"/>
          </a:xfrm>
          <a:custGeom>
            <a:avLst/>
            <a:gdLst/>
            <a:ahLst/>
            <a:cxnLst/>
            <a:rect l="l" t="t" r="r" b="b"/>
            <a:pathLst>
              <a:path h="910805">
                <a:moveTo>
                  <a:pt x="0" y="910805"/>
                </a:moveTo>
                <a:lnTo>
                  <a:pt x="0" y="0"/>
                </a:lnTo>
                <a:lnTo>
                  <a:pt x="0" y="910805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70181" y="374359"/>
            <a:ext cx="9417947" cy="954719"/>
            <a:chOff x="0" y="3527723"/>
            <a:chExt cx="6409407" cy="954719"/>
          </a:xfrm>
        </p:grpSpPr>
        <p:sp>
          <p:nvSpPr>
            <p:cNvPr id="29" name="Rounded Rectangle 28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23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040622" y="579937"/>
            <a:ext cx="9417947" cy="60015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192045" marR="878609" algn="ctr">
              <a:lnSpc>
                <a:spcPct val="100041"/>
              </a:lnSpc>
            </a:pPr>
            <a:r>
              <a:rPr lang="en-GB" sz="33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Powered by High-Throughput Compute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61925" y="1997791"/>
            <a:ext cx="5712635" cy="546732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lnSpc>
                <a:spcPct val="114000"/>
              </a:lnSpc>
              <a:spcBef>
                <a:spcPts val="684"/>
              </a:spcBef>
            </a:pPr>
            <a:r>
              <a:rPr lang="en-GB" sz="27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HADDOCK</a:t>
            </a:r>
          </a:p>
          <a:p>
            <a:pPr>
              <a:lnSpc>
                <a:spcPct val="150000"/>
              </a:lnSpc>
              <a:spcBef>
                <a:spcPts val="1368"/>
              </a:spcBef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</a:t>
            </a: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GB" sz="2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eb </a:t>
            </a: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portal offering tools for structural biologists. </a:t>
            </a:r>
          </a:p>
          <a:p>
            <a:pPr>
              <a:lnSpc>
                <a:spcPct val="150000"/>
              </a:lnSpc>
              <a:spcBef>
                <a:spcPts val="1368"/>
              </a:spcBef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</a:t>
            </a:r>
            <a:r>
              <a:rPr lang="en-GB" sz="2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Used </a:t>
            </a: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model the structure of proteins and other molecules.</a:t>
            </a:r>
          </a:p>
          <a:p>
            <a:pPr>
              <a:lnSpc>
                <a:spcPct val="150000"/>
              </a:lnSpc>
              <a:spcBef>
                <a:spcPts val="1368"/>
              </a:spcBef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</a:t>
            </a:r>
            <a:r>
              <a:rPr lang="en-GB" sz="2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far, HADDOCK </a:t>
            </a: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processed +130,000 submissions from over 7,500 scientists.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1" y="2036140"/>
            <a:ext cx="3739716" cy="265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9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444501" y="2031195"/>
            <a:ext cx="6184899" cy="1677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15">
              <a:lnSpc>
                <a:spcPts val="1000"/>
              </a:lnSpc>
              <a:spcBef>
                <a:spcPts val="50"/>
              </a:spcBef>
            </a:pPr>
            <a:endParaRPr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27528" y="2640527"/>
            <a:ext cx="8551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00"/>
              </a:lnSpc>
              <a:spcBef>
                <a:spcPts val="50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38200" y="1382081"/>
            <a:ext cx="8860346" cy="954719"/>
            <a:chOff x="0" y="3527723"/>
            <a:chExt cx="6409407" cy="954719"/>
          </a:xfrm>
        </p:grpSpPr>
        <p:sp>
          <p:nvSpPr>
            <p:cNvPr id="35" name="Rounded Rectangle 34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1427" y="3708400"/>
            <a:ext cx="9165146" cy="2351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Assign global identifiers to files</a:t>
            </a:r>
          </a:p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highly-scalable storage from anywhere</a:t>
            </a:r>
          </a:p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 the data you share</a:t>
            </a:r>
          </a:p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Organise your data using a flexible hierarchical structure</a:t>
            </a:r>
          </a:p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340766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Storage</a:t>
            </a:r>
            <a:endParaRPr lang="en-GB" sz="32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3200" spc="452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962400" y="949760"/>
            <a:ext cx="3429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00200" y="7210623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Online Storage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service information and request 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058441"/>
            <a:ext cx="609600" cy="459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1422400"/>
            <a:ext cx="8229600" cy="88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2235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Store, share and access your files and their metadata </a:t>
            </a:r>
          </a:p>
          <a:p>
            <a:pPr algn="ctr" defTabSz="102235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a global scale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64" y="326252"/>
            <a:ext cx="685800" cy="81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-794918" y="2605314"/>
            <a:ext cx="818631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Main features of </a:t>
            </a:r>
            <a:r>
              <a:rPr lang="en-GB" sz="2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Online Storage</a:t>
            </a:r>
            <a:endParaRPr lang="en-GB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QR_Online_Stor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61200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8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5617186" y="287678"/>
            <a:ext cx="0" cy="910805"/>
          </a:xfrm>
          <a:custGeom>
            <a:avLst/>
            <a:gdLst/>
            <a:ahLst/>
            <a:cxnLst/>
            <a:rect l="l" t="t" r="r" b="b"/>
            <a:pathLst>
              <a:path h="910805">
                <a:moveTo>
                  <a:pt x="0" y="910805"/>
                </a:moveTo>
                <a:lnTo>
                  <a:pt x="0" y="0"/>
                </a:lnTo>
                <a:lnTo>
                  <a:pt x="0" y="910805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33533" y="2433517"/>
            <a:ext cx="8568952" cy="353111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684"/>
              </a:spcBef>
            </a:pPr>
            <a:r>
              <a:rPr lang="en-GB" sz="9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285 </a:t>
            </a:r>
            <a:r>
              <a:rPr lang="en-GB" sz="9100" b="1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Petabytes</a:t>
            </a:r>
          </a:p>
          <a:p>
            <a:pPr algn="ctr">
              <a:lnSpc>
                <a:spcPct val="114000"/>
              </a:lnSpc>
              <a:spcBef>
                <a:spcPts val="684"/>
              </a:spcBef>
            </a:pPr>
            <a:r>
              <a:rPr lang="en-GB" sz="48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285,000,000 GB</a:t>
            </a:r>
          </a:p>
          <a:p>
            <a:pPr algn="ctr">
              <a:lnSpc>
                <a:spcPct val="114000"/>
              </a:lnSpc>
              <a:spcBef>
                <a:spcPts val="684"/>
              </a:spcBef>
            </a:pPr>
            <a:r>
              <a:rPr lang="en-GB" sz="48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11</a:t>
            </a:r>
            <a:r>
              <a:rPr lang="en-GB" sz="48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,400,000 </a:t>
            </a:r>
            <a:r>
              <a:rPr lang="en-GB" sz="48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Blu-ray </a:t>
            </a:r>
            <a:r>
              <a:rPr lang="en-GB" sz="48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Disc</a:t>
            </a:r>
            <a:endParaRPr lang="en-GB" sz="48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181" y="374359"/>
            <a:ext cx="9417947" cy="954719"/>
            <a:chOff x="0" y="3527723"/>
            <a:chExt cx="6409407" cy="954719"/>
          </a:xfrm>
        </p:grpSpPr>
        <p:sp>
          <p:nvSpPr>
            <p:cNvPr id="5" name="Rounded Rectangle 4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23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40622" y="579937"/>
            <a:ext cx="9417947" cy="60015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192045" marR="878609" algn="ctr">
              <a:lnSpc>
                <a:spcPct val="100041"/>
              </a:lnSpc>
            </a:pPr>
            <a:r>
              <a:rPr lang="en-GB" sz="33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Online Storage</a:t>
            </a:r>
            <a:endParaRPr lang="en-GB" sz="33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62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0F4FA"/>
            </a:gs>
            <a:gs pos="3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444501" y="2031195"/>
            <a:ext cx="6184899" cy="1677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15">
              <a:lnSpc>
                <a:spcPts val="1000"/>
              </a:lnSpc>
              <a:spcBef>
                <a:spcPts val="50"/>
              </a:spcBef>
            </a:pP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27528" y="2640527"/>
            <a:ext cx="8551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00"/>
              </a:lnSpc>
              <a:spcBef>
                <a:spcPts val="50"/>
              </a:spcBef>
            </a:pPr>
            <a:endParaRPr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38200" y="1396915"/>
            <a:ext cx="8860346" cy="954719"/>
            <a:chOff x="0" y="3527723"/>
            <a:chExt cx="6409407" cy="954719"/>
          </a:xfrm>
        </p:grpSpPr>
        <p:sp>
          <p:nvSpPr>
            <p:cNvPr id="35" name="Rounded Rectangle 34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90600" y="3871522"/>
            <a:ext cx="9165146" cy="2351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Store large amount of data</a:t>
            </a:r>
          </a:p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up your online storage</a:t>
            </a:r>
          </a:p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Store data for long-term retention</a:t>
            </a:r>
          </a:p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2794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Archive Storage</a:t>
            </a:r>
            <a:endParaRPr lang="en-GB" sz="32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3200" spc="452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962400" y="888394"/>
            <a:ext cx="3429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00200" y="7210623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Archive Storage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service information and request 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058441"/>
            <a:ext cx="609600" cy="459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437234"/>
            <a:ext cx="8153400" cy="1486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2235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Back-up your data for the long term and future use in a secure environment</a:t>
            </a:r>
          </a:p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47" y="430324"/>
            <a:ext cx="799483" cy="68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7679" y="3033214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Main features of Archive Storage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QR_Archive_Stora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61200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62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5617186" y="287678"/>
            <a:ext cx="0" cy="910805"/>
          </a:xfrm>
          <a:custGeom>
            <a:avLst/>
            <a:gdLst/>
            <a:ahLst/>
            <a:cxnLst/>
            <a:rect l="l" t="t" r="r" b="b"/>
            <a:pathLst>
              <a:path h="910805">
                <a:moveTo>
                  <a:pt x="0" y="910805"/>
                </a:moveTo>
                <a:lnTo>
                  <a:pt x="0" y="0"/>
                </a:lnTo>
                <a:lnTo>
                  <a:pt x="0" y="910805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33533" y="2433517"/>
            <a:ext cx="8568952" cy="353111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684"/>
              </a:spcBef>
            </a:pPr>
            <a:r>
              <a:rPr lang="en-GB" sz="9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280 </a:t>
            </a:r>
            <a:r>
              <a:rPr lang="en-GB" sz="9100" b="1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Petabytes</a:t>
            </a:r>
          </a:p>
          <a:p>
            <a:pPr algn="ctr">
              <a:lnSpc>
                <a:spcPct val="114000"/>
              </a:lnSpc>
              <a:spcBef>
                <a:spcPts val="684"/>
              </a:spcBef>
            </a:pPr>
            <a:r>
              <a:rPr lang="en-GB" sz="48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280,000,000 GB</a:t>
            </a:r>
          </a:p>
          <a:p>
            <a:pPr algn="ctr">
              <a:lnSpc>
                <a:spcPct val="114000"/>
              </a:lnSpc>
              <a:spcBef>
                <a:spcPts val="684"/>
              </a:spcBef>
            </a:pPr>
            <a:r>
              <a:rPr lang="en-GB" sz="48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11</a:t>
            </a:r>
            <a:r>
              <a:rPr lang="en-GB" sz="48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,200,000 </a:t>
            </a:r>
            <a:r>
              <a:rPr lang="en-GB" sz="48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Blu-ray Disc</a:t>
            </a:r>
            <a:endParaRPr lang="en-GB" sz="48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181" y="374359"/>
            <a:ext cx="9417947" cy="954719"/>
            <a:chOff x="0" y="3527723"/>
            <a:chExt cx="6409407" cy="954719"/>
          </a:xfrm>
        </p:grpSpPr>
        <p:sp>
          <p:nvSpPr>
            <p:cNvPr id="5" name="Rounded Rectangle 4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23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40622" y="579937"/>
            <a:ext cx="9417947" cy="60015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192045" marR="878609" algn="ctr">
              <a:lnSpc>
                <a:spcPct val="100041"/>
              </a:lnSpc>
            </a:pPr>
            <a:r>
              <a:rPr lang="en-GB" sz="33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Archive Storage</a:t>
            </a:r>
            <a:endParaRPr lang="en-GB" sz="33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1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444501" y="2031195"/>
            <a:ext cx="6184899" cy="1677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15">
              <a:lnSpc>
                <a:spcPts val="1000"/>
              </a:lnSpc>
              <a:spcBef>
                <a:spcPts val="50"/>
              </a:spcBef>
            </a:pPr>
            <a:endParaRPr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27528" y="2640527"/>
            <a:ext cx="8551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00"/>
              </a:lnSpc>
              <a:spcBef>
                <a:spcPts val="50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38200" y="1382081"/>
            <a:ext cx="8860346" cy="954719"/>
            <a:chOff x="0" y="3527723"/>
            <a:chExt cx="6409407" cy="954719"/>
          </a:xfrm>
        </p:grpSpPr>
        <p:sp>
          <p:nvSpPr>
            <p:cNvPr id="35" name="Rounded Rectangle 34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02628" y="3327400"/>
            <a:ext cx="9165146" cy="142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Ideal for very large files</a:t>
            </a:r>
          </a:p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Able to handle large amounts of files</a:t>
            </a:r>
          </a:p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process with automatic retry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7000" y="340766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Transfer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962400" y="949760"/>
            <a:ext cx="3429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00200" y="7210623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Data Transfer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service information and request 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058441"/>
            <a:ext cx="609600" cy="459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656715"/>
            <a:ext cx="8153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</a:t>
            </a:r>
            <a:r>
              <a:rPr lang="en-GB" sz="2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 sets of data from one place to another</a:t>
            </a:r>
          </a:p>
          <a:p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672" y="340766"/>
            <a:ext cx="1051128" cy="82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7200" y="27940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Main features of </a:t>
            </a:r>
            <a:r>
              <a:rPr lang="en-GB" sz="2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Data Transfer</a:t>
            </a:r>
            <a:endParaRPr lang="en-GB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5800" y="5003800"/>
            <a:ext cx="9220200" cy="1502520"/>
            <a:chOff x="685800" y="5461000"/>
            <a:chExt cx="9220200" cy="1502520"/>
          </a:xfrm>
        </p:grpSpPr>
        <p:grpSp>
          <p:nvGrpSpPr>
            <p:cNvPr id="21" name="Group 20"/>
            <p:cNvGrpSpPr/>
            <p:nvPr/>
          </p:nvGrpSpPr>
          <p:grpSpPr>
            <a:xfrm>
              <a:off x="685800" y="5461000"/>
              <a:ext cx="9220200" cy="1502520"/>
              <a:chOff x="0" y="3527723"/>
              <a:chExt cx="6409407" cy="954719"/>
            </a:xfrm>
            <a:solidFill>
              <a:schemeClr val="bg1"/>
            </a:solidFill>
          </p:grpSpPr>
          <p:sp>
            <p:nvSpPr>
              <p:cNvPr id="22" name="Rounded Rectangle 21"/>
              <p:cNvSpPr/>
              <p:nvPr/>
            </p:nvSpPr>
            <p:spPr>
              <a:xfrm>
                <a:off x="0" y="3527723"/>
                <a:ext cx="6409407" cy="954719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ounded Rectangle 4"/>
              <p:cNvSpPr/>
              <p:nvPr/>
            </p:nvSpPr>
            <p:spPr>
              <a:xfrm>
                <a:off x="46606" y="3574329"/>
                <a:ext cx="6316195" cy="86150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295400" y="5613400"/>
              <a:ext cx="83058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“The </a:t>
              </a:r>
              <a:r>
                <a:rPr lang="en-GB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most critical infrastructure and tools are the networks and the online storage and data transfer </a:t>
              </a:r>
              <a:r>
                <a:rPr lang="en-GB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services (…).</a:t>
              </a:r>
              <a:r>
                <a:rPr lang="en-GB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  Without these the analysis of the data from the LHC would be almost impossible</a:t>
              </a:r>
              <a:r>
                <a:rPr lang="en-GB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.“ </a:t>
              </a:r>
            </a:p>
            <a:p>
              <a:pPr algn="ctr"/>
              <a:r>
                <a:rPr lang="en-GB" dirty="0" smtClean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Ian </a:t>
              </a:r>
              <a:r>
                <a:rPr lang="en-GB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Bird, WLCG project </a:t>
              </a:r>
              <a:r>
                <a:rPr lang="en-GB" dirty="0" smtClean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leader</a:t>
              </a:r>
              <a:endParaRPr lang="en-GB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5965824"/>
              <a:ext cx="457200" cy="409576"/>
            </a:xfrm>
            <a:prstGeom prst="rect">
              <a:avLst/>
            </a:prstGeom>
          </p:spPr>
        </p:pic>
      </p:grpSp>
      <p:pic>
        <p:nvPicPr>
          <p:cNvPr id="4" name="Picture 3" descr="QR_Data_Transf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61200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9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0F4FA"/>
            </a:gs>
            <a:gs pos="3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444501" y="2031195"/>
            <a:ext cx="6184899" cy="1677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15">
              <a:lnSpc>
                <a:spcPts val="1000"/>
              </a:lnSpc>
              <a:spcBef>
                <a:spcPts val="50"/>
              </a:spcBef>
            </a:pP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27528" y="2640527"/>
            <a:ext cx="8551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00"/>
              </a:lnSpc>
              <a:spcBef>
                <a:spcPts val="50"/>
              </a:spcBef>
            </a:pPr>
            <a:endParaRPr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38200" y="1458281"/>
            <a:ext cx="8860346" cy="954719"/>
            <a:chOff x="0" y="3527723"/>
            <a:chExt cx="6409407" cy="954719"/>
          </a:xfrm>
        </p:grpSpPr>
        <p:sp>
          <p:nvSpPr>
            <p:cNvPr id="35" name="Rounded Rectangle 34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65647" y="3602672"/>
            <a:ext cx="91651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fontAlgn="base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your expertise in managing IT services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Raise your professional profile by a recognised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certification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340766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FitSM Training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33800" y="949760"/>
            <a:ext cx="3429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00200" y="7210623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FitSM Training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service information and request 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058441"/>
            <a:ext cx="609600" cy="459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1498600"/>
            <a:ext cx="6019800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22350" fontAlgn="base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how to manage IT services with a pragmatic and lightweight standard</a:t>
            </a:r>
          </a:p>
          <a:p>
            <a:pPr algn="ctr" defTabSz="102235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2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0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9400"/>
            <a:ext cx="69869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2129" y="2569575"/>
            <a:ext cx="5029200" cy="1149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With FitSM Training you can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02129" y="5003800"/>
            <a:ext cx="8996417" cy="1221128"/>
            <a:chOff x="702129" y="5308601"/>
            <a:chExt cx="8996417" cy="1221128"/>
          </a:xfrm>
        </p:grpSpPr>
        <p:grpSp>
          <p:nvGrpSpPr>
            <p:cNvPr id="23" name="Group 22"/>
            <p:cNvGrpSpPr/>
            <p:nvPr/>
          </p:nvGrpSpPr>
          <p:grpSpPr>
            <a:xfrm>
              <a:off x="702129" y="5308601"/>
              <a:ext cx="8996417" cy="1199648"/>
              <a:chOff x="0" y="3527723"/>
              <a:chExt cx="6409407" cy="954719"/>
            </a:xfrm>
            <a:solidFill>
              <a:schemeClr val="bg1"/>
            </a:solidFill>
          </p:grpSpPr>
          <p:sp>
            <p:nvSpPr>
              <p:cNvPr id="24" name="Rounded Rectangle 23"/>
              <p:cNvSpPr/>
              <p:nvPr/>
            </p:nvSpPr>
            <p:spPr>
              <a:xfrm>
                <a:off x="0" y="3527723"/>
                <a:ext cx="6409407" cy="954719"/>
              </a:xfrm>
              <a:prstGeom prst="roundRect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ounded Rectangle 4"/>
              <p:cNvSpPr/>
              <p:nvPr/>
            </p:nvSpPr>
            <p:spPr>
              <a:xfrm>
                <a:off x="46606" y="3574329"/>
                <a:ext cx="6316195" cy="86150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7630" tIns="87630" rIns="87630" bIns="8763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0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447800" y="5384800"/>
              <a:ext cx="7543800" cy="114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14000"/>
                </a:lnSpc>
              </a:pPr>
              <a:r>
                <a:rPr lang="en-GB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 learned how to implement FitSM in an IT organisation and gained from the benefits the framework provides for efficient service management. </a:t>
              </a:r>
              <a:r>
                <a:rPr lang="en-GB" sz="2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2000" dirty="0" smtClean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Pavel </a:t>
              </a:r>
              <a:r>
                <a:rPr lang="en-GB" sz="2000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Weber, KIT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5661024"/>
              <a:ext cx="457200" cy="409576"/>
            </a:xfrm>
            <a:prstGeom prst="rect">
              <a:avLst/>
            </a:prstGeom>
          </p:spPr>
        </p:pic>
      </p:grpSp>
      <p:pic>
        <p:nvPicPr>
          <p:cNvPr id="7" name="Picture 6" descr="QR_FitSM_Trainin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61200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42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444501" y="2031195"/>
            <a:ext cx="6184899" cy="1677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15">
              <a:lnSpc>
                <a:spcPts val="1000"/>
              </a:lnSpc>
              <a:spcBef>
                <a:spcPts val="50"/>
              </a:spcBef>
            </a:pP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27528" y="2640527"/>
            <a:ext cx="8551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00"/>
              </a:lnSpc>
              <a:spcBef>
                <a:spcPts val="50"/>
              </a:spcBef>
            </a:pPr>
            <a:endParaRPr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38200" y="1458281"/>
            <a:ext cx="8860346" cy="954719"/>
            <a:chOff x="0" y="3527723"/>
            <a:chExt cx="6409407" cy="954719"/>
          </a:xfrm>
        </p:grpSpPr>
        <p:sp>
          <p:nvSpPr>
            <p:cNvPr id="35" name="Rounded Rectangle 34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38200" y="3806210"/>
            <a:ext cx="91651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fontAlgn="base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Target-specific courses and added value for scientific communities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Easy-to-use, on-demand access and improvements in the training offer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Allows easy deployment of courses and reuse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340766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Infrastructure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276600" y="925541"/>
            <a:ext cx="4572000" cy="1210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00200" y="7210623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Training Infrastructure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service information and request 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058441"/>
            <a:ext cx="609600" cy="459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1571585"/>
            <a:ext cx="6019800" cy="210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22350" fontAlgn="base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Dedicated computing and storage for training and education</a:t>
            </a:r>
          </a:p>
          <a:p>
            <a:pPr algn="ct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000" b="1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9400"/>
            <a:ext cx="609600" cy="72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09600" y="2711255"/>
            <a:ext cx="7603671" cy="1149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Main features of the Training Infrastructure</a:t>
            </a:r>
            <a:endParaRPr lang="en-GB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QR_Training_Infrastructur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61200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58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"/>
            <a:ext cx="0" cy="6480009"/>
          </a:xfrm>
          <a:custGeom>
            <a:avLst/>
            <a:gdLst/>
            <a:ahLst/>
            <a:cxnLst/>
            <a:rect l="l" t="t" r="r" b="b"/>
            <a:pathLst>
              <a:path h="6480009">
                <a:moveTo>
                  <a:pt x="0" y="6480009"/>
                </a:moveTo>
                <a:lnTo>
                  <a:pt x="0" y="0"/>
                </a:lnTo>
                <a:lnTo>
                  <a:pt x="0" y="6480009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"/>
            <a:ext cx="0" cy="6480009"/>
          </a:xfrm>
          <a:custGeom>
            <a:avLst/>
            <a:gdLst/>
            <a:ahLst/>
            <a:cxnLst/>
            <a:rect l="l" t="t" r="r" b="b"/>
            <a:pathLst>
              <a:path h="6480009">
                <a:moveTo>
                  <a:pt x="0" y="6480009"/>
                </a:moveTo>
                <a:lnTo>
                  <a:pt x="0" y="0"/>
                </a:lnTo>
                <a:lnTo>
                  <a:pt x="0" y="6480009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3000" y="5846248"/>
            <a:ext cx="1600200" cy="1519752"/>
          </a:xfrm>
          <a:custGeom>
            <a:avLst/>
            <a:gdLst/>
            <a:ahLst/>
            <a:cxnLst/>
            <a:rect l="l" t="t" r="r" b="b"/>
            <a:pathLst>
              <a:path w="1055522" h="1055522">
                <a:moveTo>
                  <a:pt x="527761" y="1055522"/>
                </a:moveTo>
                <a:lnTo>
                  <a:pt x="571046" y="1053772"/>
                </a:lnTo>
                <a:lnTo>
                  <a:pt x="613367" y="1048614"/>
                </a:lnTo>
                <a:lnTo>
                  <a:pt x="654589" y="1040184"/>
                </a:lnTo>
                <a:lnTo>
                  <a:pt x="694575" y="1028617"/>
                </a:lnTo>
                <a:lnTo>
                  <a:pt x="733191" y="1014048"/>
                </a:lnTo>
                <a:lnTo>
                  <a:pt x="770299" y="996615"/>
                </a:lnTo>
                <a:lnTo>
                  <a:pt x="805764" y="976452"/>
                </a:lnTo>
                <a:lnTo>
                  <a:pt x="839451" y="953696"/>
                </a:lnTo>
                <a:lnTo>
                  <a:pt x="871223" y="928481"/>
                </a:lnTo>
                <a:lnTo>
                  <a:pt x="900945" y="900945"/>
                </a:lnTo>
                <a:lnTo>
                  <a:pt x="928481" y="871223"/>
                </a:lnTo>
                <a:lnTo>
                  <a:pt x="953696" y="839451"/>
                </a:lnTo>
                <a:lnTo>
                  <a:pt x="976452" y="805764"/>
                </a:lnTo>
                <a:lnTo>
                  <a:pt x="996615" y="770299"/>
                </a:lnTo>
                <a:lnTo>
                  <a:pt x="1014048" y="733191"/>
                </a:lnTo>
                <a:lnTo>
                  <a:pt x="1028617" y="694575"/>
                </a:lnTo>
                <a:lnTo>
                  <a:pt x="1040184" y="654589"/>
                </a:lnTo>
                <a:lnTo>
                  <a:pt x="1048614" y="613367"/>
                </a:lnTo>
                <a:lnTo>
                  <a:pt x="1053772" y="571046"/>
                </a:lnTo>
                <a:lnTo>
                  <a:pt x="1055522" y="527761"/>
                </a:lnTo>
                <a:lnTo>
                  <a:pt x="1053772" y="484476"/>
                </a:lnTo>
                <a:lnTo>
                  <a:pt x="1048614" y="442154"/>
                </a:lnTo>
                <a:lnTo>
                  <a:pt x="1040184" y="400933"/>
                </a:lnTo>
                <a:lnTo>
                  <a:pt x="1028617" y="360946"/>
                </a:lnTo>
                <a:lnTo>
                  <a:pt x="1014048" y="322331"/>
                </a:lnTo>
                <a:lnTo>
                  <a:pt x="996615" y="285223"/>
                </a:lnTo>
                <a:lnTo>
                  <a:pt x="976452" y="249757"/>
                </a:lnTo>
                <a:lnTo>
                  <a:pt x="953696" y="216070"/>
                </a:lnTo>
                <a:lnTo>
                  <a:pt x="928481" y="184298"/>
                </a:lnTo>
                <a:lnTo>
                  <a:pt x="900945" y="154576"/>
                </a:lnTo>
                <a:lnTo>
                  <a:pt x="871223" y="127040"/>
                </a:lnTo>
                <a:lnTo>
                  <a:pt x="839451" y="101826"/>
                </a:lnTo>
                <a:lnTo>
                  <a:pt x="805764" y="79069"/>
                </a:lnTo>
                <a:lnTo>
                  <a:pt x="770299" y="58907"/>
                </a:lnTo>
                <a:lnTo>
                  <a:pt x="733191" y="41473"/>
                </a:lnTo>
                <a:lnTo>
                  <a:pt x="694575" y="26905"/>
                </a:lnTo>
                <a:lnTo>
                  <a:pt x="654589" y="15337"/>
                </a:lnTo>
                <a:lnTo>
                  <a:pt x="613367" y="6907"/>
                </a:lnTo>
                <a:lnTo>
                  <a:pt x="571046" y="1749"/>
                </a:lnTo>
                <a:lnTo>
                  <a:pt x="527761" y="0"/>
                </a:lnTo>
                <a:lnTo>
                  <a:pt x="484476" y="1749"/>
                </a:lnTo>
                <a:lnTo>
                  <a:pt x="442154" y="6907"/>
                </a:lnTo>
                <a:lnTo>
                  <a:pt x="400933" y="15337"/>
                </a:lnTo>
                <a:lnTo>
                  <a:pt x="360946" y="26905"/>
                </a:lnTo>
                <a:lnTo>
                  <a:pt x="322331" y="41473"/>
                </a:lnTo>
                <a:lnTo>
                  <a:pt x="285223" y="58907"/>
                </a:lnTo>
                <a:lnTo>
                  <a:pt x="249757" y="79069"/>
                </a:lnTo>
                <a:lnTo>
                  <a:pt x="216070" y="101826"/>
                </a:lnTo>
                <a:lnTo>
                  <a:pt x="184298" y="127040"/>
                </a:lnTo>
                <a:lnTo>
                  <a:pt x="154576" y="154576"/>
                </a:lnTo>
                <a:lnTo>
                  <a:pt x="127040" y="184298"/>
                </a:lnTo>
                <a:lnTo>
                  <a:pt x="101826" y="216070"/>
                </a:lnTo>
                <a:lnTo>
                  <a:pt x="79069" y="249757"/>
                </a:lnTo>
                <a:lnTo>
                  <a:pt x="58907" y="285223"/>
                </a:lnTo>
                <a:lnTo>
                  <a:pt x="41473" y="322331"/>
                </a:lnTo>
                <a:lnTo>
                  <a:pt x="26905" y="360946"/>
                </a:lnTo>
                <a:lnTo>
                  <a:pt x="15337" y="400933"/>
                </a:lnTo>
                <a:lnTo>
                  <a:pt x="6907" y="442154"/>
                </a:lnTo>
                <a:lnTo>
                  <a:pt x="1749" y="484476"/>
                </a:lnTo>
                <a:lnTo>
                  <a:pt x="0" y="527761"/>
                </a:lnTo>
                <a:lnTo>
                  <a:pt x="1749" y="571046"/>
                </a:lnTo>
                <a:lnTo>
                  <a:pt x="6907" y="613367"/>
                </a:lnTo>
                <a:lnTo>
                  <a:pt x="15337" y="654589"/>
                </a:lnTo>
                <a:lnTo>
                  <a:pt x="26905" y="694575"/>
                </a:lnTo>
                <a:lnTo>
                  <a:pt x="41473" y="733191"/>
                </a:lnTo>
                <a:lnTo>
                  <a:pt x="58907" y="770299"/>
                </a:lnTo>
                <a:lnTo>
                  <a:pt x="79069" y="805764"/>
                </a:lnTo>
                <a:lnTo>
                  <a:pt x="101826" y="839451"/>
                </a:lnTo>
                <a:lnTo>
                  <a:pt x="127040" y="871223"/>
                </a:lnTo>
                <a:lnTo>
                  <a:pt x="154576" y="900945"/>
                </a:lnTo>
                <a:lnTo>
                  <a:pt x="184298" y="928481"/>
                </a:lnTo>
                <a:lnTo>
                  <a:pt x="216070" y="953696"/>
                </a:lnTo>
                <a:lnTo>
                  <a:pt x="249757" y="976452"/>
                </a:lnTo>
                <a:lnTo>
                  <a:pt x="285223" y="996615"/>
                </a:lnTo>
                <a:lnTo>
                  <a:pt x="322331" y="1014048"/>
                </a:lnTo>
                <a:lnTo>
                  <a:pt x="360946" y="1028617"/>
                </a:lnTo>
                <a:lnTo>
                  <a:pt x="400933" y="1040184"/>
                </a:lnTo>
                <a:lnTo>
                  <a:pt x="442154" y="1048614"/>
                </a:lnTo>
                <a:lnTo>
                  <a:pt x="484476" y="1053772"/>
                </a:lnTo>
                <a:lnTo>
                  <a:pt x="527761" y="1055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788630" y="6223000"/>
            <a:ext cx="6050570" cy="797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900"/>
              </a:lnSpc>
              <a:spcBef>
                <a:spcPts val="45"/>
              </a:spcBef>
            </a:pPr>
            <a:endParaRPr lang="en-GB" sz="1000" spc="0" dirty="0" smtClean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900"/>
              </a:lnSpc>
              <a:spcBef>
                <a:spcPts val="45"/>
              </a:spcBef>
            </a:pPr>
            <a:r>
              <a:rPr sz="1600" spc="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</a:t>
            </a:r>
            <a:r>
              <a:rPr sz="1600" spc="23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Foundation</a:t>
            </a:r>
            <a:r>
              <a:rPr sz="1600" spc="-24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sz="1600" spc="29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Science</a:t>
            </a:r>
            <a:r>
              <a:rPr sz="1600" spc="-13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Park </a:t>
            </a:r>
            <a:r>
              <a:rPr sz="1600" spc="15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140</a:t>
            </a:r>
            <a:r>
              <a:rPr sz="1600" spc="177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sz="1600" spc="29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1098 </a:t>
            </a:r>
            <a:r>
              <a:rPr sz="1600" spc="33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XG</a:t>
            </a:r>
            <a:r>
              <a:rPr sz="1600" spc="29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Amsterdam</a:t>
            </a:r>
            <a:r>
              <a:rPr sz="1600" spc="-24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endParaRPr lang="en-GB" sz="1600" spc="0" dirty="0" smtClean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900"/>
              </a:lnSpc>
              <a:spcBef>
                <a:spcPts val="45"/>
              </a:spcBef>
            </a:pPr>
            <a:endParaRPr lang="en-GB" sz="16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900"/>
              </a:lnSpc>
              <a:spcBef>
                <a:spcPts val="45"/>
              </a:spcBef>
            </a:pPr>
            <a:r>
              <a:rPr sz="1600" spc="29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sz="1600" spc="146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Netherlands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21562" marR="1129182" algn="ctr">
              <a:lnSpc>
                <a:spcPct val="95825"/>
              </a:lnSpc>
              <a:spcBef>
                <a:spcPts val="334"/>
              </a:spcBef>
            </a:pPr>
            <a:r>
              <a:rPr sz="1600" spc="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+31</a:t>
            </a:r>
            <a:r>
              <a:rPr sz="1600" spc="122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(0)20</a:t>
            </a:r>
            <a:r>
              <a:rPr sz="1600" spc="113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89</a:t>
            </a:r>
            <a:r>
              <a:rPr sz="1600" spc="121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</a:t>
            </a:r>
            <a:r>
              <a:rPr sz="1600" spc="121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007</a:t>
            </a:r>
            <a:r>
              <a:rPr sz="1600" spc="177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sz="1600" spc="29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sz="1600" spc="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egi.eu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75584" y="347980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US" sz="2800" b="1" dirty="0" err="1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EGI_eInfra</a:t>
            </a:r>
            <a:endParaRPr lang="en-US" sz="2800" b="1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672397" y="2489200"/>
            <a:ext cx="7547803" cy="104082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en-GB" sz="400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in touch!</a:t>
            </a:r>
            <a:endParaRPr lang="en-GB" sz="36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41" y="6119914"/>
            <a:ext cx="1152159" cy="869334"/>
          </a:xfrm>
          <a:prstGeom prst="rect">
            <a:avLst/>
          </a:prstGeom>
        </p:spPr>
      </p:pic>
      <p:pic>
        <p:nvPicPr>
          <p:cNvPr id="57" name="Picture 56" descr="TwitterLogo_#55ace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98222"/>
            <a:ext cx="1295978" cy="1295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0032" y="130890"/>
            <a:ext cx="8296621" cy="674727"/>
          </a:xfrm>
          <a:ln>
            <a:noFill/>
          </a:ln>
        </p:spPr>
        <p:txBody>
          <a:bodyPr anchor="t">
            <a:noAutofit/>
          </a:bodyPr>
          <a:lstStyle/>
          <a:p>
            <a:r>
              <a:rPr lang="en-GB" sz="32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EGI Service </a:t>
            </a:r>
            <a:r>
              <a:rPr lang="en-GB" sz="320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Catalogue</a:t>
            </a:r>
            <a:endParaRPr lang="en-GB" sz="3200" dirty="0">
              <a:solidFill>
                <a:srgbClr val="0067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073" y="780156"/>
            <a:ext cx="9482760" cy="361573"/>
          </a:xfrm>
          <a:prstGeom prst="rect">
            <a:avLst/>
          </a:prstGeom>
          <a:solidFill>
            <a:srgbClr val="0070C0"/>
          </a:solidFill>
        </p:spPr>
        <p:txBody>
          <a:bodyPr wrap="square" lIns="22795" tIns="11398" rIns="22795" bIns="11398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0989" y="3173528"/>
            <a:ext cx="9482760" cy="361573"/>
          </a:xfrm>
          <a:prstGeom prst="rect">
            <a:avLst/>
          </a:prstGeom>
          <a:solidFill>
            <a:srgbClr val="0070C0"/>
          </a:solidFill>
        </p:spPr>
        <p:txBody>
          <a:bodyPr wrap="square" lIns="22795" tIns="11398" rIns="22795" bIns="11398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 and Data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1183" y="1272342"/>
            <a:ext cx="8220511" cy="284647"/>
          </a:xfrm>
          <a:prstGeom prst="rect">
            <a:avLst/>
          </a:prstGeom>
          <a:noFill/>
        </p:spPr>
        <p:txBody>
          <a:bodyPr wrap="square" lIns="22814" tIns="11407" rIns="22814" bIns="11407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Compute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40212" y="1884563"/>
            <a:ext cx="8220511" cy="284647"/>
          </a:xfrm>
          <a:prstGeom prst="rect">
            <a:avLst/>
          </a:prstGeom>
          <a:noFill/>
        </p:spPr>
        <p:txBody>
          <a:bodyPr wrap="square" lIns="22814" tIns="11407" rIns="22814" bIns="11407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 Container </a:t>
            </a:r>
            <a:r>
              <a:rPr lang="en-GB" sz="12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</a:t>
            </a:r>
            <a:endParaRPr lang="en-GB" sz="12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31183" y="2478164"/>
            <a:ext cx="8220511" cy="284647"/>
          </a:xfrm>
          <a:prstGeom prst="rect">
            <a:avLst/>
          </a:prstGeom>
          <a:noFill/>
        </p:spPr>
        <p:txBody>
          <a:bodyPr wrap="square" lIns="22814" tIns="11407" rIns="22814" bIns="11407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High-Throughput </a:t>
            </a:r>
            <a:r>
              <a:rPr lang="en-GB" sz="12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</a:t>
            </a:r>
            <a:endParaRPr lang="en-GB" sz="12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31183" y="3714561"/>
            <a:ext cx="8220511" cy="284647"/>
          </a:xfrm>
          <a:prstGeom prst="rect">
            <a:avLst/>
          </a:prstGeom>
          <a:noFill/>
        </p:spPr>
        <p:txBody>
          <a:bodyPr wrap="square" lIns="22814" tIns="11407" rIns="22814" bIns="11407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 Storage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05324" y="4327153"/>
            <a:ext cx="8220511" cy="284647"/>
          </a:xfrm>
          <a:prstGeom prst="rect">
            <a:avLst/>
          </a:prstGeom>
          <a:noFill/>
        </p:spPr>
        <p:txBody>
          <a:bodyPr wrap="square" lIns="22814" tIns="11407" rIns="22814" bIns="11407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Archive Storage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85037" y="4857544"/>
            <a:ext cx="8220511" cy="284647"/>
          </a:xfrm>
          <a:prstGeom prst="rect">
            <a:avLst/>
          </a:prstGeom>
          <a:noFill/>
        </p:spPr>
        <p:txBody>
          <a:bodyPr wrap="square" lIns="22814" tIns="11407" rIns="22814" bIns="11407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</a:t>
            </a:r>
            <a:r>
              <a:rPr lang="en-GB" sz="12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</a:t>
            </a:r>
            <a:endParaRPr lang="en-GB" sz="12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4818" y="5554167"/>
            <a:ext cx="9482760" cy="361573"/>
          </a:xfrm>
          <a:prstGeom prst="rect">
            <a:avLst/>
          </a:prstGeom>
          <a:solidFill>
            <a:srgbClr val="0070C0"/>
          </a:solidFill>
        </p:spPr>
        <p:txBody>
          <a:bodyPr wrap="square" lIns="22795" tIns="11398" rIns="22795" bIns="11398" rtlCol="0">
            <a:sp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80441" y="6037934"/>
            <a:ext cx="8220511" cy="284647"/>
          </a:xfrm>
          <a:prstGeom prst="rect">
            <a:avLst/>
          </a:prstGeom>
          <a:noFill/>
        </p:spPr>
        <p:txBody>
          <a:bodyPr wrap="square" lIns="22814" tIns="11407" rIns="22814" bIns="11407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200" b="1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FitSM</a:t>
            </a:r>
            <a:r>
              <a:rPr lang="en-GB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  <a:endParaRPr lang="en-GB" sz="12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54094" y="6606503"/>
            <a:ext cx="8220511" cy="284647"/>
          </a:xfrm>
          <a:prstGeom prst="rect">
            <a:avLst/>
          </a:prstGeom>
          <a:noFill/>
        </p:spPr>
        <p:txBody>
          <a:bodyPr wrap="square" lIns="22814" tIns="11407" rIns="22814" bIns="11407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</a:t>
            </a:r>
            <a:r>
              <a:rPr lang="en-GB" sz="12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infrastructure</a:t>
            </a:r>
            <a:endParaRPr lang="en-GB" sz="12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16" y="1346200"/>
            <a:ext cx="457200" cy="38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8" y="1955891"/>
            <a:ext cx="433802" cy="41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65400"/>
            <a:ext cx="440716" cy="44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5" y="3702992"/>
            <a:ext cx="420836" cy="49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394200"/>
            <a:ext cx="426960" cy="36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6" y="5003800"/>
            <a:ext cx="48610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37934"/>
            <a:ext cx="395747" cy="4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81" y="6671904"/>
            <a:ext cx="376109" cy="44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45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444501" y="2031195"/>
            <a:ext cx="6184899" cy="1677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15">
              <a:lnSpc>
                <a:spcPts val="1000"/>
              </a:lnSpc>
              <a:spcBef>
                <a:spcPts val="50"/>
              </a:spcBef>
            </a:pPr>
            <a:endParaRPr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27528" y="2640527"/>
            <a:ext cx="8551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00"/>
              </a:lnSpc>
              <a:spcBef>
                <a:spcPts val="50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38200" y="1458281"/>
            <a:ext cx="8860346" cy="954719"/>
            <a:chOff x="0" y="3527723"/>
            <a:chExt cx="6409407" cy="954719"/>
          </a:xfrm>
        </p:grpSpPr>
        <p:sp>
          <p:nvSpPr>
            <p:cNvPr id="35" name="Rounded Rectangle 34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114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Run virtual machines on-demand with complete control over the computing resources</a:t>
              </a:r>
              <a:endParaRPr lang="en-US" sz="20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3400" y="3356213"/>
            <a:ext cx="91651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Execute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compute- and data-intensive workloads </a:t>
            </a:r>
            <a:endParaRPr lang="en-GB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Host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long-running services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(e.g. web servers or databases)</a:t>
            </a:r>
          </a:p>
          <a:p>
            <a:pPr marL="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Create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disposable testing and development environments </a:t>
            </a:r>
            <a:endParaRPr lang="en-GB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Select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machine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configurations to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 your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requirements</a:t>
            </a:r>
          </a:p>
          <a:p>
            <a:pPr marL="538163" indent="-252413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Cloud Compute resources in a flexible way with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monitoring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accounting capabilities</a:t>
            </a:r>
          </a:p>
          <a:p>
            <a:pPr marL="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1800"/>
            <a:ext cx="865287" cy="73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57600" y="408226"/>
            <a:ext cx="327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</a:t>
            </a:r>
            <a:r>
              <a:rPr lang="en-GB" sz="3200" spc="452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2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Compute</a:t>
            </a:r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657600" y="1060443"/>
            <a:ext cx="32766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00200" y="7210623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Cloud Compute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service information and request 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058441"/>
            <a:ext cx="609600" cy="4599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2787484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With Cloud Compute you can: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en-GB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Picture 3" descr="qrcod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61200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5617186" y="287678"/>
            <a:ext cx="0" cy="910805"/>
          </a:xfrm>
          <a:custGeom>
            <a:avLst/>
            <a:gdLst/>
            <a:ahLst/>
            <a:cxnLst/>
            <a:rect l="l" t="t" r="r" b="b"/>
            <a:pathLst>
              <a:path h="910805">
                <a:moveTo>
                  <a:pt x="0" y="910805"/>
                </a:moveTo>
                <a:lnTo>
                  <a:pt x="0" y="0"/>
                </a:lnTo>
                <a:lnTo>
                  <a:pt x="0" y="910805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70181" y="374359"/>
            <a:ext cx="9417947" cy="954719"/>
            <a:chOff x="0" y="3527723"/>
            <a:chExt cx="6409407" cy="954719"/>
          </a:xfrm>
        </p:grpSpPr>
        <p:sp>
          <p:nvSpPr>
            <p:cNvPr id="29" name="Rounded Rectangle 28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23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049524" y="515533"/>
            <a:ext cx="8860345" cy="64632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192045" marR="878609" algn="ctr">
              <a:lnSpc>
                <a:spcPct val="100041"/>
              </a:lnSpc>
            </a:pP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Powered by Cloud Compute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6382" y="4694084"/>
            <a:ext cx="5679739" cy="2492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2700" b="1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EXTraS</a:t>
            </a:r>
            <a:r>
              <a:rPr lang="en-GB" sz="27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Project</a:t>
            </a:r>
            <a:endParaRPr lang="en-GB" sz="27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14000"/>
              </a:lnSpc>
              <a:spcBef>
                <a:spcPts val="684"/>
              </a:spcBef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</a:t>
            </a:r>
            <a:r>
              <a:rPr lang="en-GB" sz="2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 </a:t>
            </a: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 software pipelines to harvest data collected on-board ESA’s space observatory  XMM-Newton. 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C:\Users\Iulia\Downloads\bigstock--136875974--satellite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21" y="4089400"/>
            <a:ext cx="3904146" cy="259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275711" y="1997791"/>
            <a:ext cx="6014840" cy="160305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lnSpc>
                <a:spcPct val="114000"/>
              </a:lnSpc>
              <a:spcBef>
                <a:spcPts val="684"/>
              </a:spcBef>
            </a:pPr>
            <a:r>
              <a:rPr lang="en-GB" sz="27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DRIHM  Project</a:t>
            </a:r>
          </a:p>
          <a:p>
            <a:pPr>
              <a:lnSpc>
                <a:spcPct val="114000"/>
              </a:lnSpc>
              <a:spcBef>
                <a:spcPts val="684"/>
              </a:spcBef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</a:t>
            </a:r>
            <a:r>
              <a:rPr lang="en-GB" sz="2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prototype </a:t>
            </a: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e-infrastructure to simulate extreme weather events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73715" y="1277300"/>
            <a:ext cx="2545047" cy="34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4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5617186" y="287678"/>
            <a:ext cx="0" cy="910805"/>
          </a:xfrm>
          <a:custGeom>
            <a:avLst/>
            <a:gdLst/>
            <a:ahLst/>
            <a:cxnLst/>
            <a:rect l="l" t="t" r="r" b="b"/>
            <a:pathLst>
              <a:path h="910805">
                <a:moveTo>
                  <a:pt x="0" y="910805"/>
                </a:moveTo>
                <a:lnTo>
                  <a:pt x="0" y="0"/>
                </a:lnTo>
                <a:lnTo>
                  <a:pt x="0" y="910805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70181" y="374359"/>
            <a:ext cx="9417947" cy="954719"/>
            <a:chOff x="0" y="3527723"/>
            <a:chExt cx="6409407" cy="954719"/>
          </a:xfrm>
        </p:grpSpPr>
        <p:sp>
          <p:nvSpPr>
            <p:cNvPr id="29" name="Rounded Rectangle 28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23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049524" y="515533"/>
            <a:ext cx="8860345" cy="64632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192045" marR="878609" algn="ctr">
              <a:lnSpc>
                <a:spcPct val="100041"/>
              </a:lnSpc>
            </a:pPr>
            <a:r>
              <a:rPr lang="en-GB" sz="36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Powered by Cloud Compute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61925" y="1997791"/>
            <a:ext cx="5853675" cy="5212648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lnSpc>
                <a:spcPct val="114000"/>
              </a:lnSpc>
              <a:spcBef>
                <a:spcPts val="684"/>
              </a:spcBef>
            </a:pPr>
            <a:r>
              <a:rPr lang="en-GB" sz="27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When </a:t>
            </a:r>
            <a:r>
              <a:rPr lang="en-GB" sz="27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human cell </a:t>
            </a:r>
            <a:r>
              <a:rPr lang="en-GB" sz="27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meets </a:t>
            </a:r>
            <a:r>
              <a:rPr lang="en-GB" sz="2700" i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Salmonella</a:t>
            </a:r>
            <a:endParaRPr lang="en-GB" sz="27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  <a:spcBef>
                <a:spcPts val="1368"/>
              </a:spcBef>
            </a:pPr>
            <a:r>
              <a:rPr lang="en-GB" sz="2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K. </a:t>
            </a:r>
            <a:r>
              <a:rPr lang="en-GB" sz="27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Förstner</a:t>
            </a:r>
            <a:r>
              <a:rPr lang="en-GB" sz="2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Univ. </a:t>
            </a:r>
            <a:r>
              <a:rPr lang="en-GB" sz="27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GB" sz="27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ürzburg</a:t>
            </a:r>
            <a:r>
              <a:rPr lang="en-GB" sz="2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GB" sz="2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used Cloud Compute to run a pipeline for the analysis of sequencing data. </a:t>
            </a:r>
            <a:endParaRPr lang="en-GB" sz="27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Bef>
                <a:spcPts val="1368"/>
              </a:spcBef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Bef>
                <a:spcPts val="1368"/>
              </a:spcBef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Cloud Compute helped </a:t>
            </a:r>
            <a:r>
              <a:rPr lang="en-GB" sz="27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team </a:t>
            </a: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handle demand peaks and that sped up the whole process significantly.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8" y="2184400"/>
            <a:ext cx="3891099" cy="2365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798" y="6168865"/>
            <a:ext cx="3891099" cy="1290163"/>
          </a:xfrm>
          <a:prstGeom prst="rect">
            <a:avLst/>
          </a:prstGeom>
          <a:noFill/>
        </p:spPr>
        <p:txBody>
          <a:bodyPr wrap="square" lIns="104205" tIns="52103" rIns="104205" bIns="52103" rtlCol="0">
            <a:spAutoFit/>
          </a:bodyPr>
          <a:lstStyle/>
          <a:p>
            <a:r>
              <a:rPr lang="en-GB" sz="27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Nature</a:t>
            </a: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(doi:10.1038/nature16547)</a:t>
            </a:r>
            <a:endParaRPr lang="en-GB" sz="27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324222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444501" y="2031195"/>
            <a:ext cx="6184899" cy="1677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15">
              <a:lnSpc>
                <a:spcPts val="1000"/>
              </a:lnSpc>
              <a:spcBef>
                <a:spcPts val="50"/>
              </a:spcBef>
            </a:pPr>
            <a:endParaRPr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27528" y="2640527"/>
            <a:ext cx="8551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00"/>
              </a:lnSpc>
              <a:spcBef>
                <a:spcPts val="50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38200" y="1382081"/>
            <a:ext cx="8860346" cy="954719"/>
            <a:chOff x="0" y="3527723"/>
            <a:chExt cx="6409407" cy="954719"/>
          </a:xfrm>
        </p:grpSpPr>
        <p:sp>
          <p:nvSpPr>
            <p:cNvPr id="35" name="Rounded Rectangle 34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70287" y="340766"/>
            <a:ext cx="5791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Cloud</a:t>
            </a:r>
            <a:r>
              <a:rPr lang="en-GB" sz="3200" spc="452" dirty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200" dirty="0" smtClean="0">
                <a:solidFill>
                  <a:srgbClr val="0067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Container Compute</a:t>
            </a:r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124200" y="949760"/>
            <a:ext cx="50292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00200" y="7210623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Cloud Container Compute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service information and request 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058441"/>
            <a:ext cx="609600" cy="459959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5" y="305262"/>
            <a:ext cx="843886" cy="81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1574800"/>
            <a:ext cx="8229600" cy="772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22350">
              <a:lnSpc>
                <a:spcPct val="114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 Docker containers in a lightweight virtualised environment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3046948"/>
            <a:ext cx="91651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buClr>
                <a:schemeClr val="accent1"/>
              </a:buClr>
            </a:pPr>
            <a:endParaRPr lang="en-GB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34290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On-demand provisioning</a:t>
            </a:r>
          </a:p>
          <a:p>
            <a:pPr marL="285750" indent="-34290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Lightweight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 for maximised performance</a:t>
            </a:r>
          </a:p>
          <a:p>
            <a:pPr marL="285750" indent="-34290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interface to deploy on multiple service providers</a:t>
            </a:r>
          </a:p>
          <a:p>
            <a:pPr marL="285750" indent="-34290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Interoperable and transparent</a:t>
            </a:r>
          </a:p>
          <a:p>
            <a:pPr marL="285750" indent="-34290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Removes friction between development and operations environments.</a:t>
            </a:r>
          </a:p>
          <a:p>
            <a:pPr marL="285750" indent="-34290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34290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2801203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Main features of Cloud Container Compute:</a:t>
            </a:r>
            <a:endParaRPr lang="en-US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en-GB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" name="Picture 1" descr="QR_Cloud_Contain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61200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1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 txBox="1"/>
          <p:nvPr/>
        </p:nvSpPr>
        <p:spPr>
          <a:xfrm>
            <a:off x="444501" y="2031195"/>
            <a:ext cx="6184899" cy="1677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15">
              <a:lnSpc>
                <a:spcPts val="1000"/>
              </a:lnSpc>
              <a:spcBef>
                <a:spcPts val="50"/>
              </a:spcBef>
            </a:pPr>
            <a:endParaRPr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27528" y="2640527"/>
            <a:ext cx="85519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00"/>
              </a:lnSpc>
              <a:spcBef>
                <a:spcPts val="50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38200" y="1382081"/>
            <a:ext cx="8860346" cy="954719"/>
            <a:chOff x="0" y="3527723"/>
            <a:chExt cx="6409407" cy="954719"/>
          </a:xfrm>
        </p:grpSpPr>
        <p:sp>
          <p:nvSpPr>
            <p:cNvPr id="35" name="Rounded Rectangle 34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kern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8454" y="3098800"/>
            <a:ext cx="91651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buClr>
                <a:schemeClr val="accent1"/>
              </a:buClr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to high-quality computing resources</a:t>
            </a:r>
          </a:p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 monitoring and accounting tools to provide information about the availability and resource consumption</a:t>
            </a:r>
          </a:p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Workload and data management tools to manage all computational tasks</a:t>
            </a:r>
          </a:p>
          <a:p>
            <a:pPr marL="285750" indent="-285750" fontAlgn="base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 amounts of processing capacity over long periods of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0287" y="340766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67B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High-Throughput </a:t>
            </a:r>
            <a:r>
              <a:rPr lang="en-GB" sz="3200" dirty="0">
                <a:solidFill>
                  <a:srgbClr val="0067B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Compute</a:t>
            </a:r>
          </a:p>
          <a:p>
            <a:pPr algn="ctr"/>
            <a:r>
              <a:rPr lang="en-GB" sz="3200" spc="452" dirty="0" smtClean="0">
                <a:solidFill>
                  <a:srgbClr val="0067B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971800" y="949760"/>
            <a:ext cx="5334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00200" y="7210623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High-Throughput Compute</a:t>
            </a:r>
            <a:r>
              <a:rPr lang="en-GB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service information and request </a:t>
            </a: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058441"/>
            <a:ext cx="609600" cy="4599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1651000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Execute </a:t>
            </a:r>
            <a:r>
              <a:rPr lang="en-GB" sz="2000" b="1" dirty="0" smtClean="0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thousands of computational </a:t>
            </a:r>
            <a:r>
              <a:rPr lang="en-GB" sz="2000" b="1" dirty="0">
                <a:solidFill>
                  <a:schemeClr val="l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tasks to analyse large datasets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79400"/>
            <a:ext cx="865287" cy="88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744113"/>
            <a:ext cx="7271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Main </a:t>
            </a:r>
            <a:r>
              <a:rPr lang="en-GB" sz="24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features of High-Throughput </a:t>
            </a:r>
            <a:r>
              <a:rPr lang="en-GB" sz="24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Compute</a:t>
            </a:r>
            <a:endParaRPr lang="en-GB" sz="2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4" name="Picture 3" descr="QR_High_Throughput_Compu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0" y="61200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1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5617186" y="287678"/>
            <a:ext cx="0" cy="910805"/>
          </a:xfrm>
          <a:custGeom>
            <a:avLst/>
            <a:gdLst/>
            <a:ahLst/>
            <a:cxnLst/>
            <a:rect l="l" t="t" r="r" b="b"/>
            <a:pathLst>
              <a:path h="910805">
                <a:moveTo>
                  <a:pt x="0" y="910805"/>
                </a:moveTo>
                <a:lnTo>
                  <a:pt x="0" y="0"/>
                </a:lnTo>
                <a:lnTo>
                  <a:pt x="0" y="910805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70181" y="374359"/>
            <a:ext cx="9417947" cy="954719"/>
            <a:chOff x="0" y="3527723"/>
            <a:chExt cx="6409407" cy="954719"/>
          </a:xfrm>
        </p:grpSpPr>
        <p:sp>
          <p:nvSpPr>
            <p:cNvPr id="29" name="Rounded Rectangle 28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23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040622" y="579937"/>
            <a:ext cx="9417947" cy="60015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192045" marR="878609" algn="ctr">
              <a:lnSpc>
                <a:spcPct val="100041"/>
              </a:lnSpc>
            </a:pPr>
            <a:r>
              <a:rPr lang="en-GB" sz="33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Powered by High-Throughput Compute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61925" y="1997791"/>
            <a:ext cx="5712635" cy="484407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lnSpc>
                <a:spcPct val="114000"/>
              </a:lnSpc>
              <a:spcBef>
                <a:spcPts val="684"/>
              </a:spcBef>
            </a:pPr>
            <a:r>
              <a:rPr lang="en-GB" sz="27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Virtual Imaging Platform</a:t>
            </a:r>
          </a:p>
          <a:p>
            <a:pPr>
              <a:lnSpc>
                <a:spcPct val="150000"/>
              </a:lnSpc>
              <a:spcBef>
                <a:spcPts val="1368"/>
              </a:spcBef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VIP is a web portal for medical image data analysis. </a:t>
            </a:r>
          </a:p>
          <a:p>
            <a:pPr>
              <a:lnSpc>
                <a:spcPct val="150000"/>
              </a:lnSpc>
              <a:spcBef>
                <a:spcPts val="1368"/>
              </a:spcBef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It’s used by researchers worldwide. </a:t>
            </a:r>
          </a:p>
          <a:p>
            <a:pPr>
              <a:lnSpc>
                <a:spcPct val="150000"/>
              </a:lnSpc>
              <a:spcBef>
                <a:spcPts val="1368"/>
              </a:spcBef>
            </a:pPr>
            <a:r>
              <a:rPr lang="en-GB" sz="2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&gt; VIP relies on High-Throughput Compute and Online Storage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1" y="1997790"/>
            <a:ext cx="3739716" cy="35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7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xmlns:p14="http://schemas.microsoft.com/office/powerpoint/2010/main" spd="slow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5617186" y="287678"/>
            <a:ext cx="0" cy="910805"/>
          </a:xfrm>
          <a:custGeom>
            <a:avLst/>
            <a:gdLst/>
            <a:ahLst/>
            <a:cxnLst/>
            <a:rect l="l" t="t" r="r" b="b"/>
            <a:pathLst>
              <a:path h="910805">
                <a:moveTo>
                  <a:pt x="0" y="910805"/>
                </a:moveTo>
                <a:lnTo>
                  <a:pt x="0" y="0"/>
                </a:lnTo>
                <a:lnTo>
                  <a:pt x="0" y="910805"/>
                </a:lnTo>
                <a:close/>
              </a:path>
            </a:pathLst>
          </a:custGeom>
          <a:solidFill>
            <a:srgbClr val="0067B1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33533" y="2814316"/>
            <a:ext cx="8568952" cy="165608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684"/>
              </a:spcBef>
            </a:pPr>
            <a:r>
              <a:rPr lang="en-GB" sz="9100" b="1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826,500 cores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181" y="374359"/>
            <a:ext cx="9417947" cy="954719"/>
            <a:chOff x="0" y="3527723"/>
            <a:chExt cx="6409407" cy="954719"/>
          </a:xfrm>
        </p:grpSpPr>
        <p:sp>
          <p:nvSpPr>
            <p:cNvPr id="5" name="Rounded Rectangle 4"/>
            <p:cNvSpPr/>
            <p:nvPr/>
          </p:nvSpPr>
          <p:spPr>
            <a:xfrm>
              <a:off x="0" y="3527723"/>
              <a:ext cx="6409407" cy="95471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6606" y="3574329"/>
              <a:ext cx="6316195" cy="8615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23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40622" y="579937"/>
            <a:ext cx="9417947" cy="60015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192045" marR="878609" algn="ctr">
              <a:lnSpc>
                <a:spcPct val="100041"/>
              </a:lnSpc>
            </a:pPr>
            <a:r>
              <a:rPr lang="en-GB" sz="33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High</a:t>
            </a:r>
            <a:r>
              <a:rPr lang="en-GB" sz="33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-Throughput </a:t>
            </a:r>
            <a:r>
              <a:rPr lang="en-GB" sz="33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Compute capacity</a:t>
            </a:r>
            <a:endParaRPr lang="en-GB" sz="33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4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xmlns:p14="http://schemas.microsoft.com/office/powerpoint/2010/main" spd="slow" advTm="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</TotalTime>
  <Words>828</Words>
  <Application>Microsoft Macintosh PowerPoint</Application>
  <PresentationFormat>Custom</PresentationFormat>
  <Paragraphs>140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EGI Service Catalogue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Iulia</dc:creator>
  <cp:lastModifiedBy>Yannick LEGRE</cp:lastModifiedBy>
  <cp:revision>92</cp:revision>
  <dcterms:modified xsi:type="dcterms:W3CDTF">2016-10-02T23:01:16Z</dcterms:modified>
</cp:coreProperties>
</file>