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1"/>
  </p:notesMasterIdLst>
  <p:handoutMasterIdLst>
    <p:handoutMasterId r:id="rId22"/>
  </p:handoutMasterIdLst>
  <p:sldIdLst>
    <p:sldId id="338" r:id="rId4"/>
    <p:sldId id="492" r:id="rId5"/>
    <p:sldId id="498" r:id="rId6"/>
    <p:sldId id="477" r:id="rId7"/>
    <p:sldId id="493" r:id="rId8"/>
    <p:sldId id="488" r:id="rId9"/>
    <p:sldId id="489" r:id="rId10"/>
    <p:sldId id="496" r:id="rId11"/>
    <p:sldId id="490" r:id="rId12"/>
    <p:sldId id="503" r:id="rId13"/>
    <p:sldId id="499" r:id="rId14"/>
    <p:sldId id="500" r:id="rId15"/>
    <p:sldId id="501" r:id="rId16"/>
    <p:sldId id="502" r:id="rId17"/>
    <p:sldId id="491" r:id="rId18"/>
    <p:sldId id="494" r:id="rId19"/>
    <p:sldId id="497" r:id="rId20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0923" autoAdjust="0"/>
  </p:normalViewPr>
  <p:slideViewPr>
    <p:cSldViewPr showGuides="1">
      <p:cViewPr varScale="1">
        <p:scale>
          <a:sx n="105" d="100"/>
          <a:sy n="105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28/03/16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28/03/16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95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28/03/16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uments.egi.eu/secure/ShowDocument?docid=2468" TargetMode="External"/><Relationship Id="rId3" Type="http://schemas.openxmlformats.org/officeDocument/2006/relationships/hyperlink" Target="https://indico.egi.eu/indico/categoryDisplay.py?categId=17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/>
          <a:lstStyle/>
          <a:p>
            <a:r>
              <a:rPr lang="en-GB" dirty="0" smtClean="0"/>
              <a:t>EGI </a:t>
            </a:r>
            <a:r>
              <a:rPr lang="en-GB" dirty="0" err="1" smtClean="0"/>
              <a:t>Testbed</a:t>
            </a:r>
            <a:r>
              <a:rPr lang="en-GB" dirty="0" smtClean="0"/>
              <a:t> for </a:t>
            </a:r>
            <a:r>
              <a:rPr lang="en-GB" dirty="0" smtClean="0"/>
              <a:t>the </a:t>
            </a:r>
            <a:br>
              <a:rPr lang="en-GB" dirty="0" smtClean="0"/>
            </a:br>
            <a:r>
              <a:rPr lang="en-GB" dirty="0" smtClean="0"/>
              <a:t>Human Brain Project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3933707"/>
            <a:ext cx="6400800" cy="504056"/>
          </a:xfrm>
        </p:spPr>
        <p:txBody>
          <a:bodyPr/>
          <a:lstStyle/>
          <a:p>
            <a:r>
              <a:rPr lang="en-US" dirty="0" smtClean="0"/>
              <a:t>Matthew Viljoen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27411" y="4653707"/>
            <a:ext cx="5689178" cy="431477"/>
          </a:xfrm>
        </p:spPr>
        <p:txBody>
          <a:bodyPr/>
          <a:lstStyle/>
          <a:p>
            <a:r>
              <a:rPr lang="en-US" dirty="0" err="1" smtClean="0"/>
              <a:t>EGI.eu</a:t>
            </a:r>
            <a:r>
              <a:rPr lang="en-US" smtClean="0"/>
              <a:t> Operations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61986" y="5589240"/>
            <a:ext cx="252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April 2016, Amsterdam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4" name="Picture 3" descr="Screen Shot 2016-04-06 at 14.15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8" y="818645"/>
            <a:ext cx="8519384" cy="61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3" name="Picture 2" descr="Screen Shot 2016-04-06 at 14.19.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438532" cy="60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5" name="Picture 4" descr="Screen Shot 2016-04-06 at 14.22.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2" y="636570"/>
            <a:ext cx="8672136" cy="62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4" name="Picture 3" descr="Screen Shot 2016-04-06 at 14.22.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1194"/>
            <a:ext cx="8572200" cy="61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30622"/>
            <a:ext cx="7344816" cy="850106"/>
          </a:xfrm>
        </p:spPr>
        <p:txBody>
          <a:bodyPr/>
          <a:lstStyle/>
          <a:p>
            <a:r>
              <a:rPr lang="en-US" dirty="0" smtClean="0"/>
              <a:t>Next version of </a:t>
            </a:r>
            <a:r>
              <a:rPr lang="en-US" dirty="0" err="1" smtClean="0"/>
              <a:t>ATLASViewer</a:t>
            </a:r>
            <a:endParaRPr lang="en-US" dirty="0"/>
          </a:p>
        </p:txBody>
      </p:sp>
      <p:pic>
        <p:nvPicPr>
          <p:cNvPr id="3" name="Picture 2" descr="Screen Shot 2016-03-15 at 10.44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14"/>
            <a:ext cx="9144000" cy="52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8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Interoperation of </a:t>
            </a:r>
            <a:r>
              <a:rPr lang="en-US" dirty="0" err="1"/>
              <a:t>ATLASViewer</a:t>
            </a:r>
            <a:r>
              <a:rPr lang="en-US" dirty="0"/>
              <a:t> with Open ID Connect HBP AAI</a:t>
            </a:r>
          </a:p>
          <a:p>
            <a:r>
              <a:rPr lang="de-DE" dirty="0" smtClean="0"/>
              <a:t>Move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 smtClean="0"/>
          </a:p>
          <a:p>
            <a:pPr lvl="1"/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endParaRPr lang="de-DE" dirty="0" smtClean="0"/>
          </a:p>
          <a:p>
            <a:pPr lvl="1"/>
            <a:r>
              <a:rPr lang="de-DE" dirty="0" err="1"/>
              <a:t>deployment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ATLASViewers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HBP</a:t>
            </a:r>
          </a:p>
          <a:p>
            <a:pPr lvl="1"/>
            <a:r>
              <a:rPr lang="de-DE" dirty="0" smtClean="0"/>
              <a:t>SLA </a:t>
            </a:r>
            <a:r>
              <a:rPr lang="de-DE" dirty="0" err="1" smtClean="0"/>
              <a:t>agreed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finalized</a:t>
            </a:r>
            <a:endParaRPr lang="de-DE" dirty="0" smtClean="0"/>
          </a:p>
          <a:p>
            <a:r>
              <a:rPr lang="en-US" dirty="0" smtClean="0"/>
              <a:t>Further scalability (more sites for capacity and geographical distribution) </a:t>
            </a:r>
          </a:p>
          <a:p>
            <a:endParaRPr lang="en-US" dirty="0" smtClean="0"/>
          </a:p>
          <a:p>
            <a:endParaRPr lang="en-US" dirty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0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55368" y="5013176"/>
            <a:ext cx="2916832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4221088"/>
            <a:ext cx="511256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Further scalability (more sites for capacity and geographical distribution)</a:t>
            </a:r>
          </a:p>
          <a:p>
            <a:r>
              <a:rPr lang="en-US" sz="2000" dirty="0" smtClean="0"/>
              <a:t>Federated access to data (e.g. </a:t>
            </a:r>
            <a:r>
              <a:rPr lang="en-US" sz="2000" dirty="0" err="1" smtClean="0"/>
              <a:t>Dynafed</a:t>
            </a:r>
            <a:r>
              <a:rPr lang="en-US" sz="2000" dirty="0" smtClean="0"/>
              <a:t>, EGI Open Data platform)</a:t>
            </a:r>
          </a:p>
          <a:p>
            <a:r>
              <a:rPr lang="en-US" sz="2000" dirty="0" smtClean="0"/>
              <a:t>From Visualization to </a:t>
            </a:r>
            <a:r>
              <a:rPr lang="en-US" sz="2000" i="1" dirty="0" smtClean="0"/>
              <a:t>Computation</a:t>
            </a:r>
            <a:r>
              <a:rPr lang="en-US" sz="2000" dirty="0" smtClean="0"/>
              <a:t> of datasets</a:t>
            </a:r>
          </a:p>
          <a:p>
            <a:r>
              <a:rPr lang="en-US" sz="2000" dirty="0" smtClean="0"/>
              <a:t>Easier transfer HBP-&gt;EGI, cross-site replication</a:t>
            </a:r>
          </a:p>
          <a:p>
            <a:pPr lvl="1"/>
            <a:r>
              <a:rPr lang="en-US" sz="2000" dirty="0" smtClean="0"/>
              <a:t>Globus Connect, FTS3</a:t>
            </a:r>
          </a:p>
          <a:p>
            <a:r>
              <a:rPr lang="en-US" sz="2000" dirty="0" smtClean="0"/>
              <a:t>Passive – Active HBP datasets HBP</a:t>
            </a:r>
          </a:p>
          <a:p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Archived (passive) datasets on e.g. </a:t>
            </a:r>
            <a:r>
              <a:rPr lang="en-US" sz="2000" dirty="0" err="1" smtClean="0"/>
              <a:t>Zenodo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 algn="ctr">
              <a:buNone/>
            </a:pPr>
            <a:r>
              <a:rPr lang="en-US" sz="2000" dirty="0" smtClean="0"/>
              <a:t>Active datasets on EGI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de-DE" sz="2000" dirty="0" smtClean="0"/>
          </a:p>
          <a:p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10336" y="4653136"/>
            <a:ext cx="2170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40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424936" cy="43530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Further information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Matthew Viljoen, EGI</a:t>
            </a:r>
          </a:p>
          <a:p>
            <a:pPr marL="0" indent="0" algn="ctr">
              <a:buNone/>
            </a:pPr>
            <a:r>
              <a:rPr lang="en-US" sz="2000" dirty="0" err="1" smtClean="0"/>
              <a:t>matthew.viljoen@egi.eu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605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r>
              <a:rPr lang="en-GB" dirty="0" smtClean="0"/>
              <a:t>EGI Team</a:t>
            </a:r>
          </a:p>
          <a:p>
            <a:pPr marL="0" indent="0">
              <a:buNone/>
            </a:pPr>
            <a:r>
              <a:rPr lang="en-US" sz="2000" dirty="0" err="1"/>
              <a:t>Łukasz</a:t>
            </a:r>
            <a:r>
              <a:rPr lang="en-US" sz="2000" dirty="0"/>
              <a:t> </a:t>
            </a:r>
            <a:r>
              <a:rPr lang="en-US" sz="2000" dirty="0" err="1" smtClean="0"/>
              <a:t>Dutka</a:t>
            </a:r>
            <a:r>
              <a:rPr lang="en-US" sz="2000" dirty="0" smtClean="0"/>
              <a:t> (</a:t>
            </a:r>
            <a:r>
              <a:rPr lang="en-US" sz="2000" dirty="0" err="1" smtClean="0"/>
              <a:t>Cyfronet</a:t>
            </a:r>
            <a:r>
              <a:rPr lang="en-US" sz="2000" dirty="0" smtClean="0"/>
              <a:t>), Christian </a:t>
            </a:r>
            <a:r>
              <a:rPr lang="en-US" sz="2000" dirty="0" err="1" smtClean="0"/>
              <a:t>Bernardt</a:t>
            </a:r>
            <a:r>
              <a:rPr lang="en-US" sz="2000" dirty="0" smtClean="0"/>
              <a:t> (DESY)</a:t>
            </a:r>
            <a:r>
              <a:rPr lang="en-US" sz="2000" dirty="0"/>
              <a:t>, </a:t>
            </a:r>
            <a:r>
              <a:rPr lang="en-US" sz="2000" dirty="0" err="1"/>
              <a:t>Björn</a:t>
            </a:r>
            <a:r>
              <a:rPr lang="en-US" sz="2000" dirty="0"/>
              <a:t> </a:t>
            </a:r>
            <a:r>
              <a:rPr lang="en-US" sz="2000" dirty="0" err="1"/>
              <a:t>Hagemeier</a:t>
            </a:r>
            <a:r>
              <a:rPr lang="en-US" sz="2000" dirty="0"/>
              <a:t> (FZ </a:t>
            </a:r>
            <a:r>
              <a:rPr lang="en-US" sz="2000" dirty="0" err="1" smtClean="0"/>
              <a:t>Jülich</a:t>
            </a:r>
            <a:r>
              <a:rPr lang="en-US" sz="2000" dirty="0"/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et </a:t>
            </a:r>
            <a:r>
              <a:rPr lang="en-US" sz="2000" dirty="0"/>
              <a:t>al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HBP Team</a:t>
            </a:r>
          </a:p>
          <a:p>
            <a:pPr marL="0" indent="0">
              <a:buNone/>
            </a:pPr>
            <a:r>
              <a:rPr lang="en-US" sz="2000" dirty="0"/>
              <a:t>Catherine </a:t>
            </a:r>
            <a:r>
              <a:rPr lang="en-US" sz="2000" dirty="0" err="1" smtClean="0"/>
              <a:t>Zwahlen</a:t>
            </a:r>
            <a:r>
              <a:rPr lang="en-US" sz="2000" dirty="0" smtClean="0"/>
              <a:t>, </a:t>
            </a:r>
            <a:r>
              <a:rPr lang="en-US" sz="2000" dirty="0"/>
              <a:t>Jeffrey </a:t>
            </a:r>
            <a:r>
              <a:rPr lang="en-US" sz="2000" dirty="0" smtClean="0"/>
              <a:t>Muller, </a:t>
            </a:r>
            <a:r>
              <a:rPr lang="en-US" sz="2000" dirty="0" err="1" smtClean="0"/>
              <a:t>Huanxiang</a:t>
            </a:r>
            <a:r>
              <a:rPr lang="en-US" sz="2000" dirty="0" smtClean="0"/>
              <a:t> Lu, Sean Hill</a:t>
            </a:r>
            <a:r>
              <a:rPr lang="en-US" sz="2000" dirty="0"/>
              <a:t>, </a:t>
            </a:r>
            <a:r>
              <a:rPr lang="en-US" sz="2000" dirty="0" err="1"/>
              <a:t>Dupont</a:t>
            </a:r>
            <a:r>
              <a:rPr lang="en-US" sz="2000" dirty="0"/>
              <a:t> </a:t>
            </a:r>
            <a:r>
              <a:rPr lang="en-US" sz="2000" dirty="0" err="1" smtClean="0"/>
              <a:t>Michaël</a:t>
            </a:r>
            <a:r>
              <a:rPr lang="en-US" sz="2000" dirty="0" smtClean="0"/>
              <a:t> et al.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2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EGI/HBP Testing </a:t>
            </a:r>
            <a:r>
              <a:rPr lang="en-US" dirty="0" smtClean="0"/>
              <a:t>History (Overview)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r>
              <a:rPr lang="en-GB" sz="2000" dirty="0" smtClean="0"/>
              <a:t>Apr ‘15 - HBP EGI </a:t>
            </a:r>
            <a:r>
              <a:rPr lang="en-GB" sz="2000" dirty="0" smtClean="0"/>
              <a:t>Usecases</a:t>
            </a:r>
          </a:p>
          <a:p>
            <a:pPr marL="0" indent="0">
              <a:buNone/>
            </a:pPr>
            <a:r>
              <a:rPr lang="en-GB" sz="1800" dirty="0" smtClean="0">
                <a:hlinkClick r:id="rId2"/>
              </a:rPr>
              <a:t>https://documents.egi.eu/secure/ShowDocument?docid=2468</a:t>
            </a:r>
            <a:endParaRPr lang="en-GB" sz="1800" dirty="0" smtClean="0"/>
          </a:p>
          <a:p>
            <a:r>
              <a:rPr lang="en-GB" sz="2000" dirty="0" smtClean="0"/>
              <a:t>Sep </a:t>
            </a:r>
            <a:r>
              <a:rPr lang="uk-UA" sz="2000" dirty="0" smtClean="0"/>
              <a:t>’</a:t>
            </a:r>
            <a:r>
              <a:rPr lang="en-GB" sz="2000" dirty="0" smtClean="0"/>
              <a:t>15 – Bi-weekly </a:t>
            </a:r>
            <a:r>
              <a:rPr lang="en-GB" sz="2000" dirty="0" smtClean="0"/>
              <a:t>meetings preparing </a:t>
            </a:r>
            <a:r>
              <a:rPr lang="en-GB" sz="2000" dirty="0" smtClean="0"/>
              <a:t>for demo at Bari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https://indico.egi.eu/indico/categoryDisplay.py?categId=174</a:t>
            </a:r>
            <a:endParaRPr lang="en-GB" sz="1800" dirty="0" smtClean="0"/>
          </a:p>
          <a:p>
            <a:pPr lvl="1"/>
            <a:r>
              <a:rPr lang="en-GB" sz="2000" dirty="0" smtClean="0"/>
              <a:t>retrieved sample dataset (~500GB) (</a:t>
            </a:r>
            <a:r>
              <a:rPr lang="en-GB" sz="2000" dirty="0" err="1" smtClean="0"/>
              <a:t>Cyfronet+DESY</a:t>
            </a:r>
            <a:r>
              <a:rPr lang="en-GB" sz="2000" dirty="0" smtClean="0"/>
              <a:t> sites)</a:t>
            </a:r>
          </a:p>
          <a:p>
            <a:pPr lvl="1"/>
            <a:r>
              <a:rPr lang="en-GB" sz="2000" dirty="0" smtClean="0"/>
              <a:t>installed Imaging Service via </a:t>
            </a:r>
            <a:r>
              <a:rPr lang="en-GB" sz="2000" dirty="0" err="1" smtClean="0"/>
              <a:t>docker</a:t>
            </a:r>
            <a:r>
              <a:rPr lang="en-GB" sz="2000" dirty="0" smtClean="0"/>
              <a:t> on </a:t>
            </a:r>
            <a:r>
              <a:rPr lang="en-GB" sz="2000" smtClean="0"/>
              <a:t>EGI </a:t>
            </a:r>
            <a:r>
              <a:rPr lang="en-GB" sz="2000" smtClean="0"/>
              <a:t>infrastructure.</a:t>
            </a:r>
            <a:endParaRPr lang="en-GB" sz="2000" dirty="0" smtClean="0"/>
          </a:p>
          <a:p>
            <a:pPr lvl="1"/>
            <a:r>
              <a:rPr lang="en-GB" sz="2000" dirty="0" smtClean="0"/>
              <a:t>performance tests proved service was adequate ~2 users/sec.</a:t>
            </a:r>
          </a:p>
          <a:p>
            <a:r>
              <a:rPr lang="en-GB" sz="2000" dirty="0" smtClean="0"/>
              <a:t>Nov ‘15 HBP pilot demo at Bari (</a:t>
            </a:r>
            <a:r>
              <a:rPr lang="en-GB" sz="2000" dirty="0" err="1" smtClean="0"/>
              <a:t>Cyfronet+DESY</a:t>
            </a:r>
            <a:r>
              <a:rPr lang="en-GB" sz="2000" dirty="0" smtClean="0"/>
              <a:t> sites)</a:t>
            </a:r>
          </a:p>
          <a:p>
            <a:r>
              <a:rPr lang="en-GB" sz="2000" dirty="0" smtClean="0"/>
              <a:t>Dec </a:t>
            </a:r>
            <a:r>
              <a:rPr lang="uk-UA" sz="2000" dirty="0" smtClean="0"/>
              <a:t>’</a:t>
            </a:r>
            <a:r>
              <a:rPr lang="en-GB" sz="2000" dirty="0" smtClean="0"/>
              <a:t>15 – Started bi-weekly open </a:t>
            </a:r>
            <a:r>
              <a:rPr lang="en-GB" sz="2000" dirty="0" err="1" smtClean="0"/>
              <a:t>fedcloud-vt</a:t>
            </a:r>
            <a:r>
              <a:rPr lang="en-GB" sz="2000" dirty="0" smtClean="0"/>
              <a:t> meeting for HBP </a:t>
            </a:r>
          </a:p>
          <a:p>
            <a:r>
              <a:rPr lang="en-GB" sz="2000" dirty="0" smtClean="0"/>
              <a:t>Jan </a:t>
            </a:r>
            <a:r>
              <a:rPr lang="uk-UA" sz="2000" dirty="0" smtClean="0"/>
              <a:t>’</a:t>
            </a:r>
            <a:r>
              <a:rPr lang="en-GB" sz="2000" dirty="0" smtClean="0"/>
              <a:t>16 – deployed </a:t>
            </a:r>
            <a:r>
              <a:rPr lang="en-GB" sz="2000" dirty="0" err="1" smtClean="0"/>
              <a:t>ATLASViewer</a:t>
            </a:r>
            <a:r>
              <a:rPr lang="en-GB" sz="2000" dirty="0" smtClean="0"/>
              <a:t> visualization app on </a:t>
            </a:r>
            <a:r>
              <a:rPr lang="en-GB" sz="2000" dirty="0" err="1" smtClean="0"/>
              <a:t>fedcloud</a:t>
            </a:r>
            <a:r>
              <a:rPr lang="en-GB" sz="2000" dirty="0" smtClean="0"/>
              <a:t>.  Imaging Service now load balanced. ~10 users simultaneously/sec.</a:t>
            </a:r>
          </a:p>
          <a:p>
            <a:r>
              <a:rPr lang="en-GB" sz="2000" dirty="0" smtClean="0"/>
              <a:t>Apr ‘16 – Fully functioning and </a:t>
            </a:r>
            <a:r>
              <a:rPr lang="en-GB" sz="2000" dirty="0" err="1" smtClean="0"/>
              <a:t>costed</a:t>
            </a:r>
            <a:r>
              <a:rPr lang="en-GB" sz="2000" dirty="0" smtClean="0"/>
              <a:t> pilot ready for HBP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250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HBP Visualization Usecase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607936"/>
          </a:xfrm>
        </p:spPr>
        <p:txBody>
          <a:bodyPr numCol="1"/>
          <a:lstStyle/>
          <a:p>
            <a:r>
              <a:rPr lang="en-GB" sz="2000" dirty="0" smtClean="0"/>
              <a:t>Hosting of replicas (~5TB) of the following datasets:</a:t>
            </a:r>
          </a:p>
          <a:p>
            <a:endParaRPr lang="en-GB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72816"/>
            <a:ext cx="8424936" cy="1440160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Golgi rat brain</a:t>
            </a:r>
          </a:p>
          <a:p>
            <a:pPr lvl="1"/>
            <a:r>
              <a:rPr lang="en-GB" sz="1600" dirty="0" smtClean="0"/>
              <a:t>R602 rat brain</a:t>
            </a:r>
          </a:p>
          <a:p>
            <a:pPr lvl="1"/>
            <a:r>
              <a:rPr lang="en-GB" sz="1600" dirty="0" err="1" smtClean="0"/>
              <a:t>Waxholm</a:t>
            </a:r>
            <a:r>
              <a:rPr lang="en-GB" sz="1600" dirty="0" smtClean="0"/>
              <a:t> rat brain</a:t>
            </a:r>
          </a:p>
          <a:p>
            <a:pPr lvl="1"/>
            <a:r>
              <a:rPr lang="en-GB" sz="1600" dirty="0"/>
              <a:t>Allen_v3 mouse brain</a:t>
            </a:r>
          </a:p>
          <a:p>
            <a:pPr lvl="1"/>
            <a:r>
              <a:rPr lang="en-GB" sz="1600" dirty="0" smtClean="0"/>
              <a:t>Adult human brain (100μm)</a:t>
            </a:r>
          </a:p>
          <a:p>
            <a:pPr lvl="1"/>
            <a:r>
              <a:rPr lang="en-GB" sz="1600" dirty="0" smtClean="0"/>
              <a:t>Adult human brain (20</a:t>
            </a:r>
            <a:r>
              <a:rPr lang="en-GB" sz="1600" dirty="0"/>
              <a:t>μ</a:t>
            </a:r>
            <a:r>
              <a:rPr lang="en-GB" sz="1600" dirty="0" smtClean="0"/>
              <a:t>m)</a:t>
            </a:r>
          </a:p>
          <a:p>
            <a:pPr lvl="1"/>
            <a:r>
              <a:rPr lang="en-GB" sz="1600" dirty="0" smtClean="0"/>
              <a:t>Infant human brain </a:t>
            </a:r>
          </a:p>
          <a:p>
            <a:pPr lvl="1"/>
            <a:r>
              <a:rPr lang="en-GB" sz="1600" dirty="0" err="1" smtClean="0"/>
              <a:t>Jubrain</a:t>
            </a:r>
            <a:endParaRPr lang="en-GB" sz="1600" dirty="0" smtClean="0"/>
          </a:p>
          <a:p>
            <a:endParaRPr lang="en-GB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996952"/>
            <a:ext cx="8424936" cy="259228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/>
              <a:t>‘Tiles’</a:t>
            </a:r>
            <a:r>
              <a:rPr lang="en-GB" sz="2000" dirty="0" smtClean="0"/>
              <a:t> exposed by web service via http</a:t>
            </a:r>
          </a:p>
          <a:p>
            <a:pPr marL="0" indent="0">
              <a:buNone/>
            </a:pPr>
            <a:r>
              <a:rPr lang="en-US" sz="1600" dirty="0" smtClean="0"/>
              <a:t>a tile </a:t>
            </a:r>
            <a:r>
              <a:rPr lang="en-US" sz="1600" dirty="0"/>
              <a:t>is a small segment of a </a:t>
            </a:r>
            <a:r>
              <a:rPr lang="en-US" sz="1600" dirty="0" smtClean="0"/>
              <a:t>HBP image</a:t>
            </a:r>
            <a:r>
              <a:rPr lang="en-US" sz="1600" dirty="0"/>
              <a:t>, 256x256px in </a:t>
            </a:r>
            <a:r>
              <a:rPr lang="en-US" sz="1600" dirty="0" smtClean="0"/>
              <a:t>size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http://hbp-image.desy.de:8888/image/v0/</a:t>
            </a:r>
            <a:r>
              <a:rPr lang="en-US" sz="1200" dirty="0" err="1">
                <a:solidFill>
                  <a:srgbClr val="0000FF"/>
                </a:solidFill>
              </a:rPr>
              <a:t>api</a:t>
            </a:r>
            <a:r>
              <a:rPr lang="en-US" sz="1200" dirty="0">
                <a:solidFill>
                  <a:srgbClr val="0000FF"/>
                </a:solidFill>
              </a:rPr>
              <a:t>/</a:t>
            </a:r>
            <a:r>
              <a:rPr lang="en-US" sz="1200" dirty="0" err="1">
                <a:solidFill>
                  <a:srgbClr val="0000FF"/>
                </a:solidFill>
              </a:rPr>
              <a:t>bbic?fname</a:t>
            </a:r>
            <a:r>
              <a:rPr lang="en-US" sz="1200" dirty="0">
                <a:solidFill>
                  <a:srgbClr val="0000FF"/>
                </a:solidFill>
              </a:rPr>
              <a:t>=/</a:t>
            </a:r>
            <a:r>
              <a:rPr lang="en-US" sz="1200" dirty="0" err="1">
                <a:solidFill>
                  <a:srgbClr val="0000FF"/>
                </a:solidFill>
              </a:rPr>
              <a:t>srv</a:t>
            </a:r>
            <a:r>
              <a:rPr lang="en-US" sz="1200" dirty="0">
                <a:solidFill>
                  <a:srgbClr val="0000FF"/>
                </a:solidFill>
              </a:rPr>
              <a:t>/data/HBP/BigBrain_jpeg.h5&amp;mode=</a:t>
            </a:r>
            <a:r>
              <a:rPr lang="en-US" sz="1200" dirty="0" err="1">
                <a:solidFill>
                  <a:srgbClr val="0000FF"/>
                </a:solidFill>
              </a:rPr>
              <a:t>ims&amp;prog</a:t>
            </a:r>
            <a:r>
              <a:rPr lang="en-US" sz="1200" dirty="0">
                <a:solidFill>
                  <a:srgbClr val="0000FF"/>
                </a:solidFill>
              </a:rPr>
              <a:t>=TILE%200%200%203%201000%200%201%20none%2010%202</a:t>
            </a:r>
            <a:endParaRPr lang="en-GB" sz="1200" dirty="0" smtClean="0">
              <a:solidFill>
                <a:srgbClr val="0000FF"/>
              </a:solidFill>
            </a:endParaRPr>
          </a:p>
          <a:p>
            <a:r>
              <a:rPr lang="en-GB" sz="2000" i="1" dirty="0" smtClean="0"/>
              <a:t>Absolute minimum</a:t>
            </a:r>
            <a:r>
              <a:rPr lang="en-GB" sz="2000" dirty="0" smtClean="0"/>
              <a:t> delivery time specified for one user</a:t>
            </a:r>
          </a:p>
          <a:p>
            <a:pPr lvl="1"/>
            <a:r>
              <a:rPr lang="en-GB" sz="1600" dirty="0" smtClean="0"/>
              <a:t> (8 tiles delivered in &lt;1s)</a:t>
            </a:r>
          </a:p>
          <a:p>
            <a:r>
              <a:rPr lang="en-GB" sz="2000" dirty="0" smtClean="0"/>
              <a:t>Required access speed sufficient for &gt;10 users for production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850106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First steps – Demo at EGI CF (Oct </a:t>
            </a:r>
            <a:r>
              <a:rPr lang="uk-UA" dirty="0" smtClean="0"/>
              <a:t>’</a:t>
            </a:r>
            <a:r>
              <a:rPr lang="en-US" dirty="0" smtClean="0"/>
              <a:t>15, Bari, IT)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607936"/>
          </a:xfrm>
        </p:spPr>
        <p:txBody>
          <a:bodyPr numCol="1"/>
          <a:lstStyle/>
          <a:p>
            <a:r>
              <a:rPr lang="en-GB" sz="2000" dirty="0" smtClean="0"/>
              <a:t>Simple application written to parse image stacks</a:t>
            </a:r>
          </a:p>
          <a:p>
            <a:pPr marL="0" indent="0">
              <a:buNone/>
            </a:pPr>
            <a:r>
              <a:rPr lang="en-GB" sz="2000" dirty="0" smtClean="0"/>
              <a:t>(screenshot)</a:t>
            </a:r>
          </a:p>
          <a:p>
            <a:r>
              <a:rPr lang="en-GB" sz="2000" dirty="0" smtClean="0"/>
              <a:t>Animation created from 20k </a:t>
            </a:r>
            <a:r>
              <a:rPr lang="en-GB" sz="2000" dirty="0" smtClean="0"/>
              <a:t>tiles of human brain</a:t>
            </a:r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6" name="slic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7784" y="2636912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Complete software </a:t>
            </a:r>
            <a:r>
              <a:rPr lang="en-GB" dirty="0" smtClean="0"/>
              <a:t>stack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608512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1. Image service</a:t>
            </a:r>
          </a:p>
          <a:p>
            <a:r>
              <a:rPr lang="en-US" sz="2400" dirty="0" smtClean="0"/>
              <a:t>Java visualization web service installed by </a:t>
            </a:r>
            <a:r>
              <a:rPr lang="en-US" sz="2400" dirty="0" err="1" smtClean="0"/>
              <a:t>Docker</a:t>
            </a:r>
            <a:r>
              <a:rPr lang="en-US" sz="2400" dirty="0" smtClean="0"/>
              <a:t>.  POSIX access to underlying storage (</a:t>
            </a:r>
            <a:r>
              <a:rPr lang="en-US" sz="2400" dirty="0" err="1" smtClean="0"/>
              <a:t>onedata</a:t>
            </a:r>
            <a:r>
              <a:rPr lang="en-US" sz="2400" dirty="0" smtClean="0"/>
              <a:t>, </a:t>
            </a:r>
            <a:r>
              <a:rPr lang="en-US" sz="2400" dirty="0" err="1" smtClean="0"/>
              <a:t>dCache</a:t>
            </a:r>
            <a:r>
              <a:rPr lang="en-US" sz="2400" dirty="0" smtClean="0"/>
              <a:t>, </a:t>
            </a:r>
            <a:r>
              <a:rPr lang="is-IS" sz="2400" dirty="0" smtClean="0"/>
              <a:t>…) with load balancing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2. User Visualization applet </a:t>
            </a:r>
            <a:endParaRPr lang="en-US" sz="2000" b="1" dirty="0"/>
          </a:p>
          <a:p>
            <a:r>
              <a:rPr lang="en-GB" sz="2400" dirty="0" smtClean="0"/>
              <a:t>Server-side applet based on </a:t>
            </a:r>
            <a:r>
              <a:rPr lang="en-GB" sz="2400" dirty="0" err="1" smtClean="0"/>
              <a:t>Angular.js</a:t>
            </a:r>
            <a:r>
              <a:rPr lang="en-GB" sz="2400" dirty="0" smtClean="0"/>
              <a:t> installed on Apache. </a:t>
            </a:r>
            <a:r>
              <a:rPr lang="en-GB" sz="2400" smtClean="0"/>
              <a:t>Test instance deployed </a:t>
            </a:r>
            <a:r>
              <a:rPr lang="en-GB" sz="2400" dirty="0" smtClean="0"/>
              <a:t>on the </a:t>
            </a:r>
            <a:r>
              <a:rPr lang="en-GB" sz="2400" dirty="0" err="1" smtClean="0"/>
              <a:t>fedcloud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 descr="Screen Shot 2016-01-29 at 16.38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1728192" cy="1796976"/>
          </a:xfrm>
          <a:prstGeom prst="rect">
            <a:avLst/>
          </a:prstGeom>
        </p:spPr>
      </p:pic>
      <p:pic>
        <p:nvPicPr>
          <p:cNvPr id="6" name="Picture 5" descr="Screen Shot 2016-01-29 at 16.41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4139952" cy="37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&amp; Scalability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020864"/>
            <a:ext cx="8424936" cy="2336128"/>
          </a:xfrm>
        </p:spPr>
        <p:txBody>
          <a:bodyPr/>
          <a:lstStyle/>
          <a:p>
            <a:r>
              <a:rPr lang="en-US" sz="2000" dirty="0" smtClean="0">
                <a:solidFill>
                  <a:srgbClr val="4F85C3"/>
                </a:solidFill>
                <a:ea typeface="+mj-ea"/>
              </a:rPr>
              <a:t>Bespoke testing software developed</a:t>
            </a:r>
          </a:p>
          <a:p>
            <a:pPr lvl="1"/>
            <a:r>
              <a:rPr lang="en-US" sz="1800" dirty="0" smtClean="0">
                <a:solidFill>
                  <a:srgbClr val="4F85C3"/>
                </a:solidFill>
                <a:ea typeface="+mj-ea"/>
              </a:rPr>
              <a:t>Image Server</a:t>
            </a:r>
          </a:p>
          <a:p>
            <a:pPr lvl="2"/>
            <a:r>
              <a:rPr lang="en-US" sz="1600" dirty="0" smtClean="0">
                <a:solidFill>
                  <a:srgbClr val="4F85C3"/>
                </a:solidFill>
                <a:ea typeface="+mj-ea"/>
              </a:rPr>
              <a:t>Python, </a:t>
            </a:r>
            <a:r>
              <a:rPr lang="en-US" sz="1600" dirty="0" err="1" smtClean="0">
                <a:solidFill>
                  <a:srgbClr val="4F85C3"/>
                </a:solidFill>
                <a:ea typeface="+mj-ea"/>
              </a:rPr>
              <a:t>Golang</a:t>
            </a:r>
            <a:endParaRPr lang="en-US" sz="1600" dirty="0" smtClean="0">
              <a:solidFill>
                <a:srgbClr val="4F85C3"/>
              </a:solidFill>
              <a:ea typeface="+mj-ea"/>
            </a:endParaRPr>
          </a:p>
          <a:p>
            <a:pPr lvl="1"/>
            <a:r>
              <a:rPr lang="en-US" sz="1800" dirty="0" err="1" smtClean="0">
                <a:solidFill>
                  <a:srgbClr val="4F85C3"/>
                </a:solidFill>
                <a:ea typeface="+mj-ea"/>
              </a:rPr>
              <a:t>ATLASViewer</a:t>
            </a:r>
            <a:endParaRPr lang="en-US" sz="1800" dirty="0" smtClean="0">
              <a:solidFill>
                <a:srgbClr val="4F85C3"/>
              </a:solidFill>
              <a:ea typeface="+mj-ea"/>
            </a:endParaRPr>
          </a:p>
          <a:p>
            <a:pPr lvl="2"/>
            <a:r>
              <a:rPr lang="en-US" sz="1600" dirty="0" smtClean="0">
                <a:solidFill>
                  <a:srgbClr val="4F85C3"/>
                </a:solidFill>
                <a:ea typeface="+mj-ea"/>
              </a:rPr>
              <a:t>Angular-Protractor</a:t>
            </a:r>
          </a:p>
          <a:p>
            <a:r>
              <a:rPr lang="en-US" sz="2000" dirty="0" smtClean="0">
                <a:solidFill>
                  <a:srgbClr val="4F85C3"/>
                </a:solidFill>
                <a:ea typeface="+mj-ea"/>
              </a:rPr>
              <a:t>Load balancing on imaging software enabled 5 - 10x increase in performance</a:t>
            </a:r>
          </a:p>
          <a:p>
            <a:pPr lvl="1"/>
            <a:endParaRPr lang="en-US" sz="1800" dirty="0">
              <a:solidFill>
                <a:srgbClr val="4F85C3"/>
              </a:solidFill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658959"/>
            <a:ext cx="32403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#Users </a:t>
            </a:r>
            <a:r>
              <a:rPr lang="en-US" sz="1600" b="1" dirty="0" err="1">
                <a:latin typeface="Courier New"/>
                <a:cs typeface="Courier New"/>
              </a:rPr>
              <a:t>dCache</a:t>
            </a:r>
            <a:r>
              <a:rPr lang="en-US" sz="1600" b="1" dirty="0">
                <a:latin typeface="Courier New"/>
                <a:cs typeface="Courier New"/>
              </a:rPr>
              <a:t> Onedata</a:t>
            </a:r>
          </a:p>
          <a:p>
            <a:r>
              <a:rPr lang="it-IT" sz="1600" dirty="0" smtClean="0">
                <a:latin typeface="Courier New"/>
                <a:cs typeface="Courier New"/>
              </a:rPr>
              <a:t>   1     790ms   560ms</a:t>
            </a:r>
            <a:endParaRPr lang="it-IT" sz="1600" dirty="0">
              <a:latin typeface="Courier New"/>
              <a:cs typeface="Courier New"/>
            </a:endParaRPr>
          </a:p>
          <a:p>
            <a:r>
              <a:rPr lang="it-IT" sz="1600" dirty="0" smtClean="0">
                <a:latin typeface="Courier New"/>
                <a:cs typeface="Courier New"/>
              </a:rPr>
              <a:t>   2    1300ms   700ms</a:t>
            </a:r>
            <a:endParaRPr lang="it-IT" sz="1600" dirty="0">
              <a:latin typeface="Courier New"/>
              <a:cs typeface="Courier New"/>
            </a:endParaRPr>
          </a:p>
          <a:p>
            <a:r>
              <a:rPr lang="it-IT" sz="1600" dirty="0" smtClean="0">
                <a:latin typeface="Courier New"/>
                <a:cs typeface="Courier New"/>
              </a:rPr>
              <a:t>   3    1800ms  1000ms</a:t>
            </a:r>
            <a:endParaRPr lang="it-IT" sz="1600" dirty="0">
              <a:latin typeface="Courier New"/>
              <a:cs typeface="Courier New"/>
            </a:endParaRPr>
          </a:p>
          <a:p>
            <a:r>
              <a:rPr lang="de-DE" sz="1600" dirty="0" smtClean="0">
                <a:latin typeface="Courier New"/>
                <a:cs typeface="Courier New"/>
              </a:rPr>
              <a:t>   4            1200ms</a:t>
            </a:r>
            <a:endParaRPr lang="de-DE" sz="1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356992"/>
            <a:ext cx="293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Without</a:t>
            </a:r>
            <a:r>
              <a:rPr lang="en-US" sz="2000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 load </a:t>
            </a:r>
            <a:r>
              <a:rPr lang="en-US" sz="20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balancing:</a:t>
            </a:r>
            <a:endParaRPr lang="en-US" sz="2000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645024"/>
            <a:ext cx="4032448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#Users </a:t>
            </a:r>
            <a:r>
              <a:rPr lang="en-US" sz="1600" b="1" dirty="0" err="1">
                <a:latin typeface="Courier New"/>
                <a:cs typeface="Courier New"/>
              </a:rPr>
              <a:t>dCache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Onedata</a:t>
            </a:r>
            <a:endParaRPr lang="en-US" sz="1600" b="1" dirty="0">
              <a:latin typeface="Courier New"/>
              <a:cs typeface="Courier New"/>
            </a:endParaRPr>
          </a:p>
          <a:p>
            <a:r>
              <a:rPr lang="nb-NO" sz="1600" dirty="0" smtClean="0"/>
              <a:t>   </a:t>
            </a:r>
            <a:r>
              <a:rPr lang="nb-NO" sz="1600" dirty="0">
                <a:latin typeface="Courier New"/>
                <a:cs typeface="Courier New"/>
              </a:rPr>
              <a:t>1 </a:t>
            </a:r>
            <a:r>
              <a:rPr lang="nb-NO" sz="1600" dirty="0" smtClean="0">
                <a:latin typeface="Courier New"/>
                <a:cs typeface="Courier New"/>
              </a:rPr>
              <a:t>    979.55ms   943.02ms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 smtClean="0">
                <a:latin typeface="Courier New"/>
                <a:cs typeface="Courier New"/>
              </a:rPr>
              <a:t> 5 </a:t>
            </a:r>
            <a:r>
              <a:rPr lang="nb-NO" sz="1600" dirty="0">
                <a:latin typeface="Courier New"/>
                <a:cs typeface="Courier New"/>
              </a:rPr>
              <a:t> </a:t>
            </a:r>
            <a:r>
              <a:rPr lang="nb-NO" sz="1600" dirty="0" smtClean="0">
                <a:latin typeface="Courier New"/>
                <a:cs typeface="Courier New"/>
              </a:rPr>
              <a:t>   954.58ms   935.14ms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>
                <a:latin typeface="Courier New"/>
                <a:cs typeface="Courier New"/>
              </a:rPr>
              <a:t>10 </a:t>
            </a:r>
            <a:r>
              <a:rPr lang="nb-NO" sz="1600" dirty="0">
                <a:latin typeface="Courier New"/>
                <a:cs typeface="Courier New"/>
              </a:rPr>
              <a:t> </a:t>
            </a:r>
            <a:r>
              <a:rPr lang="nb-NO" sz="1600" dirty="0" smtClean="0">
                <a:latin typeface="Courier New"/>
                <a:cs typeface="Courier New"/>
              </a:rPr>
              <a:t>   963.36ms   998.66ms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>
                <a:latin typeface="Courier New"/>
                <a:cs typeface="Courier New"/>
              </a:rPr>
              <a:t>15 </a:t>
            </a:r>
            <a:r>
              <a:rPr lang="nb-NO" sz="1600" dirty="0" smtClean="0">
                <a:latin typeface="Courier New"/>
                <a:cs typeface="Courier New"/>
              </a:rPr>
              <a:t>    955.31ms  1030.87ms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>
                <a:latin typeface="Courier New"/>
                <a:cs typeface="Courier New"/>
              </a:rPr>
              <a:t>20 </a:t>
            </a:r>
            <a:r>
              <a:rPr lang="nb-NO" sz="1600" dirty="0" smtClean="0">
                <a:latin typeface="Courier New"/>
                <a:cs typeface="Courier New"/>
              </a:rPr>
              <a:t>    980.62ms  1193.38ms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>
                <a:latin typeface="Courier New"/>
                <a:cs typeface="Courier New"/>
              </a:rPr>
              <a:t>25 </a:t>
            </a:r>
            <a:r>
              <a:rPr lang="nb-NO" sz="1600" dirty="0" smtClean="0">
                <a:latin typeface="Courier New"/>
                <a:cs typeface="Courier New"/>
              </a:rPr>
              <a:t>   1469.84ms  1314.01ms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is-IS" sz="1600" dirty="0">
                <a:latin typeface="Courier New"/>
                <a:cs typeface="Courier New"/>
              </a:rPr>
              <a:t>30 </a:t>
            </a:r>
            <a:r>
              <a:rPr lang="is-IS" sz="1600" dirty="0" smtClean="0">
                <a:latin typeface="Courier New"/>
                <a:cs typeface="Courier New"/>
              </a:rPr>
              <a:t>   2106.38ms  1637.65ms</a:t>
            </a:r>
            <a:endParaRPr lang="is-IS" sz="1600" dirty="0">
              <a:latin typeface="Courier New"/>
              <a:cs typeface="Courier New"/>
            </a:endParaRPr>
          </a:p>
          <a:p>
            <a:r>
              <a:rPr lang="it-IT" sz="1600" dirty="0">
                <a:latin typeface="Courier New"/>
                <a:cs typeface="Courier New"/>
              </a:rPr>
              <a:t>50 </a:t>
            </a:r>
            <a:r>
              <a:rPr lang="it-IT" sz="1600" dirty="0" smtClean="0">
                <a:latin typeface="Courier New"/>
                <a:cs typeface="Courier New"/>
              </a:rPr>
              <a:t>   2589.30ms  3449.66ms</a:t>
            </a:r>
            <a:endParaRPr lang="it-IT" sz="1600" dirty="0">
              <a:latin typeface="Courier New"/>
              <a:cs typeface="Courier New"/>
            </a:endParaRPr>
          </a:p>
          <a:p>
            <a:r>
              <a:rPr lang="fi-FI" sz="1600" dirty="0">
                <a:latin typeface="Courier New"/>
                <a:cs typeface="Courier New"/>
              </a:rPr>
              <a:t>100 </a:t>
            </a:r>
            <a:r>
              <a:rPr lang="fi-FI" sz="1600" dirty="0" smtClean="0">
                <a:latin typeface="Courier New"/>
                <a:cs typeface="Courier New"/>
              </a:rPr>
              <a:t>  9101.70ms  5460.86ms</a:t>
            </a:r>
            <a:endParaRPr lang="fi-FI" sz="1600" dirty="0">
              <a:latin typeface="Courier New"/>
              <a:cs typeface="Courier New"/>
            </a:endParaRPr>
          </a:p>
          <a:p>
            <a:r>
              <a:rPr lang="is-IS" sz="1600" dirty="0">
                <a:latin typeface="Courier New"/>
                <a:cs typeface="Courier New"/>
              </a:rPr>
              <a:t>200 </a:t>
            </a:r>
            <a:r>
              <a:rPr lang="is-IS" sz="1600" dirty="0" smtClean="0">
                <a:latin typeface="Courier New"/>
                <a:cs typeface="Courier New"/>
              </a:rPr>
              <a:t> 30900.36ms </a:t>
            </a:r>
            <a:r>
              <a:rPr lang="is-IS" sz="1600" dirty="0">
                <a:latin typeface="Courier New"/>
                <a:cs typeface="Courier New"/>
              </a:rPr>
              <a:t>44338.79ms</a:t>
            </a:r>
            <a:endParaRPr lang="de-DE" sz="1600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3356992"/>
            <a:ext cx="2534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With</a:t>
            </a:r>
            <a:r>
              <a:rPr lang="en-US" sz="20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en-US" sz="2000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load </a:t>
            </a:r>
            <a:r>
              <a:rPr lang="en-US" sz="20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balancing:</a:t>
            </a:r>
            <a:endParaRPr lang="en-US" sz="2000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1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HBP data hosting site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5-10 </a:t>
            </a:r>
            <a:r>
              <a:rPr lang="en-US" dirty="0" smtClean="0"/>
              <a:t>TB of data hosting behind </a:t>
            </a:r>
            <a:r>
              <a:rPr lang="en-US" dirty="0" smtClean="0"/>
              <a:t>enterprise data hosting service </a:t>
            </a:r>
            <a:r>
              <a:rPr lang="en-US" dirty="0" smtClean="0"/>
              <a:t>exposed </a:t>
            </a:r>
            <a:r>
              <a:rPr lang="en-US" dirty="0"/>
              <a:t>to Docker via </a:t>
            </a:r>
            <a:r>
              <a:rPr lang="en-US" dirty="0" smtClean="0"/>
              <a:t>POSIX</a:t>
            </a:r>
          </a:p>
          <a:p>
            <a:pPr lvl="1"/>
            <a:r>
              <a:rPr lang="en-US" dirty="0"/>
              <a:t>OneData </a:t>
            </a:r>
            <a:r>
              <a:rPr lang="en-US" dirty="0" smtClean="0"/>
              <a:t>and </a:t>
            </a:r>
            <a:r>
              <a:rPr lang="en-US" dirty="0" err="1" smtClean="0"/>
              <a:t>dCache</a:t>
            </a:r>
            <a:r>
              <a:rPr lang="en-US" dirty="0" smtClean="0"/>
              <a:t> on EGI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Load balancing capable of running multiple Docker instances (NGINX/S5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Minimum data delivery speed to visualization software</a:t>
            </a:r>
            <a:endParaRPr lang="en-US" dirty="0" smtClean="0"/>
          </a:p>
          <a:p>
            <a:pPr marL="0" indent="0" algn="r">
              <a:buNone/>
            </a:pPr>
            <a:r>
              <a:rPr lang="en-US" sz="3000" b="1" dirty="0" smtClean="0">
                <a:solidFill>
                  <a:srgbClr val="4F85C3"/>
                </a:solidFill>
                <a:ea typeface="+mj-ea"/>
              </a:rPr>
              <a:t>		</a:t>
            </a:r>
            <a:endParaRPr lang="en-US" sz="3000" b="1" dirty="0">
              <a:solidFill>
                <a:srgbClr val="4F85C3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461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10" name="Picture 9" descr="Screen Shot 2016-04-06 at 14.3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7344816" cy="58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29646</TotalTime>
  <Words>745</Words>
  <Application>Microsoft Macintosh PowerPoint</Application>
  <PresentationFormat>On-screen Show (4:3)</PresentationFormat>
  <Paragraphs>114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Engage</vt:lpstr>
      <vt:lpstr>EGI Powerpoint Presentation (body)</vt:lpstr>
      <vt:lpstr>EGI Powerpoint Presentation (closing)</vt:lpstr>
      <vt:lpstr>EGI Testbed for the  Human Brain Project</vt:lpstr>
      <vt:lpstr>Acknowledgements</vt:lpstr>
      <vt:lpstr>EGI/HBP Testing History (Overview)</vt:lpstr>
      <vt:lpstr>HBP Visualization Usecase</vt:lpstr>
      <vt:lpstr>First steps – Demo at EGI CF (Oct ’15, Bari, IT)</vt:lpstr>
      <vt:lpstr>Complete software stack</vt:lpstr>
      <vt:lpstr>Testing &amp; Scalability considerations</vt:lpstr>
      <vt:lpstr>HBP data hosting site requirements</vt:lpstr>
      <vt:lpstr>Demo of the ATLASViewer on EGI:</vt:lpstr>
      <vt:lpstr>Demo of the ATLASViewer on EGI:</vt:lpstr>
      <vt:lpstr>Demo of the ATLASViewer on EGI:</vt:lpstr>
      <vt:lpstr>Demo of the ATLASViewer on EGI:</vt:lpstr>
      <vt:lpstr>Demo of the ATLASViewer on EGI:</vt:lpstr>
      <vt:lpstr>Next version of ATLASViewer</vt:lpstr>
      <vt:lpstr>Next steps - 1</vt:lpstr>
      <vt:lpstr>Next steps - 2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Matthew Viljoen</cp:lastModifiedBy>
  <cp:revision>395</cp:revision>
  <cp:lastPrinted>2016-02-01T12:41:36Z</cp:lastPrinted>
  <dcterms:created xsi:type="dcterms:W3CDTF">2015-05-07T09:24:15Z</dcterms:created>
  <dcterms:modified xsi:type="dcterms:W3CDTF">2016-04-06T12:38:18Z</dcterms:modified>
</cp:coreProperties>
</file>