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6858000" cx="12192000"/>
  <p:notesSz cx="6858000" cy="9144000"/>
  <p:embeddedFontLst>
    <p:embeddedFont>
      <p:font typeface="Helvetica Neue"/>
      <p:regular r:id="rId56"/>
      <p:bold r:id="rId57"/>
      <p:italic r:id="rId58"/>
      <p:boldItalic r:id="rId59"/>
    </p:embeddedFont>
    <p:embeddedFont>
      <p:font typeface="Source Sans Pro"/>
      <p:regular r:id="rId60"/>
      <p:bold r:id="rId61"/>
      <p:italic r:id="rId62"/>
      <p:boldItalic r:id="rId63"/>
    </p:embeddedFont>
    <p:embeddedFont>
      <p:font typeface="Open Sans"/>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68" roundtripDataSignature="AMtx7mhSCeyykGVX0YEC4Y5s8YKsRkEW4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SourceSansPro-italic.fntdata"/><Relationship Id="rId61" Type="http://schemas.openxmlformats.org/officeDocument/2006/relationships/font" Target="fonts/SourceSansPro-bold.fntdata"/><Relationship Id="rId20" Type="http://schemas.openxmlformats.org/officeDocument/2006/relationships/slide" Target="slides/slide15.xml"/><Relationship Id="rId64" Type="http://schemas.openxmlformats.org/officeDocument/2006/relationships/font" Target="fonts/OpenSans-regular.fntdata"/><Relationship Id="rId63" Type="http://schemas.openxmlformats.org/officeDocument/2006/relationships/font" Target="fonts/SourceSansPro-boldItalic.fntdata"/><Relationship Id="rId22" Type="http://schemas.openxmlformats.org/officeDocument/2006/relationships/slide" Target="slides/slide17.xml"/><Relationship Id="rId66" Type="http://schemas.openxmlformats.org/officeDocument/2006/relationships/font" Target="fonts/OpenSans-italic.fntdata"/><Relationship Id="rId21" Type="http://schemas.openxmlformats.org/officeDocument/2006/relationships/slide" Target="slides/slide16.xml"/><Relationship Id="rId65" Type="http://schemas.openxmlformats.org/officeDocument/2006/relationships/font" Target="fonts/OpenSans-bold.fntdata"/><Relationship Id="rId24" Type="http://schemas.openxmlformats.org/officeDocument/2006/relationships/slide" Target="slides/slide19.xml"/><Relationship Id="rId68" Type="http://customschemas.google.com/relationships/presentationmetadata" Target="metadata"/><Relationship Id="rId23" Type="http://schemas.openxmlformats.org/officeDocument/2006/relationships/slide" Target="slides/slide18.xml"/><Relationship Id="rId67" Type="http://schemas.openxmlformats.org/officeDocument/2006/relationships/font" Target="fonts/OpenSans-boldItalic.fntdata"/><Relationship Id="rId60" Type="http://schemas.openxmlformats.org/officeDocument/2006/relationships/font" Target="fonts/SourceSansPro-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HelveticaNeue-bold.fntdata"/><Relationship Id="rId12" Type="http://schemas.openxmlformats.org/officeDocument/2006/relationships/slide" Target="slides/slide7.xml"/><Relationship Id="rId56" Type="http://schemas.openxmlformats.org/officeDocument/2006/relationships/font" Target="fonts/HelveticaNeue-regular.fntdata"/><Relationship Id="rId15" Type="http://schemas.openxmlformats.org/officeDocument/2006/relationships/slide" Target="slides/slide10.xml"/><Relationship Id="rId59" Type="http://schemas.openxmlformats.org/officeDocument/2006/relationships/font" Target="fonts/HelveticaNeue-boldItalic.fntdata"/><Relationship Id="rId14" Type="http://schemas.openxmlformats.org/officeDocument/2006/relationships/slide" Target="slides/slide9.xml"/><Relationship Id="rId58" Type="http://schemas.openxmlformats.org/officeDocument/2006/relationships/font" Target="fonts/HelveticaNeue-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4" name="Google Shape;28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p32: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13" name="Google Shape;41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Google Shape;428;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4" name="Google Shape;444;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g75aee7c668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2" name="Google Shape;512;g75aee7c668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8" name="Google Shape;51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Google Shape;526;g75aee7c668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75aee7c668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400"/>
              <a:buFont typeface="Arial"/>
              <a:buNone/>
            </a:pPr>
            <a:r>
              <a:rPr lang="en-GB" sz="900">
                <a:solidFill>
                  <a:srgbClr val="000000"/>
                </a:solidFill>
              </a:rPr>
              <a:t>EGI supports Open Science with the Notebooks</a:t>
            </a:r>
            <a:endParaRPr sz="900">
              <a:solidFill>
                <a:srgbClr val="000000"/>
              </a:solidFill>
            </a:endParaRPr>
          </a:p>
          <a:p>
            <a:pPr indent="0" lvl="0" marL="0" rtl="0" algn="l">
              <a:spcBef>
                <a:spcPts val="0"/>
              </a:spcBef>
              <a:spcAft>
                <a:spcPts val="0"/>
              </a:spcAft>
              <a:buClr>
                <a:srgbClr val="000000"/>
              </a:buClr>
              <a:buSzPts val="1400"/>
              <a:buFont typeface="Arial"/>
              <a:buNone/>
            </a:pPr>
            <a:r>
              <a:rPr lang="en-GB" sz="900">
                <a:solidFill>
                  <a:srgbClr val="000000"/>
                </a:solidFill>
              </a:rPr>
              <a:t>Researchers can perform their analysis of open data sets by using the EGI Notebooks which has :</a:t>
            </a:r>
            <a:endParaRPr sz="900">
              <a:solidFill>
                <a:srgbClr val="000000"/>
              </a:solidFill>
            </a:endParaRPr>
          </a:p>
          <a:p>
            <a:pPr indent="-171450" lvl="0" marL="171450" rtl="0" algn="l">
              <a:spcBef>
                <a:spcPts val="0"/>
              </a:spcBef>
              <a:spcAft>
                <a:spcPts val="0"/>
              </a:spcAft>
              <a:buSzPts val="900"/>
              <a:buFont typeface="Calibri"/>
              <a:buChar char="-"/>
            </a:pPr>
            <a:r>
              <a:rPr lang="en-GB" sz="900">
                <a:solidFill>
                  <a:srgbClr val="000000"/>
                </a:solidFill>
              </a:rPr>
              <a:t>Enabling access to open datasets via the EGI DataHub, this a complete environment where researchers can produce meaningful analysis together with a description of their computing environment.</a:t>
            </a:r>
            <a:endParaRPr sz="900">
              <a:solidFill>
                <a:srgbClr val="000000"/>
              </a:solidFill>
            </a:endParaRPr>
          </a:p>
          <a:p>
            <a:pPr indent="-171450" lvl="0" marL="171450" rtl="0" algn="l">
              <a:spcBef>
                <a:spcPts val="0"/>
              </a:spcBef>
              <a:spcAft>
                <a:spcPts val="0"/>
              </a:spcAft>
              <a:buSzPts val="900"/>
              <a:buFont typeface="Calibri"/>
              <a:buChar char="-"/>
            </a:pPr>
            <a:r>
              <a:rPr lang="en-GB" sz="900">
                <a:solidFill>
                  <a:srgbClr val="000000"/>
                </a:solidFill>
              </a:rPr>
              <a:t>These analysis can be shared in GitHub and Zenodo, this turning them into citable artifacts that can be included in any publication. Fellow researchers can easily discover these artifacts which then can be reproduced into the notebooks environment extended with Binder, a powerful tool to recreate computing environments, so results can be guaranteed to be the same as the original analysis</a:t>
            </a:r>
            <a:endParaRPr/>
          </a:p>
        </p:txBody>
      </p:sp>
      <p:sp>
        <p:nvSpPr>
          <p:cNvPr id="528" name="Google Shape;528;g75aee7c668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7" name="Google Shape;55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Google Shape;568;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9" name="Google Shape;569;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4" name="Google Shape;60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3" name="Google Shape;613;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Google Shape;62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3" name="Google Shape;62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0" name="Shape 630"/>
        <p:cNvGrpSpPr/>
        <p:nvPr/>
      </p:nvGrpSpPr>
      <p:grpSpPr>
        <a:xfrm>
          <a:off x="0" y="0"/>
          <a:ext cx="0" cy="0"/>
          <a:chOff x="0" y="0"/>
          <a:chExt cx="0" cy="0"/>
        </a:xfrm>
      </p:grpSpPr>
      <p:sp>
        <p:nvSpPr>
          <p:cNvPr id="631" name="Google Shape;63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2" name="Google Shape;63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1" name="Shape 651"/>
        <p:cNvGrpSpPr/>
        <p:nvPr/>
      </p:nvGrpSpPr>
      <p:grpSpPr>
        <a:xfrm>
          <a:off x="0" y="0"/>
          <a:ext cx="0" cy="0"/>
          <a:chOff x="0" y="0"/>
          <a:chExt cx="0" cy="0"/>
        </a:xfrm>
      </p:grpSpPr>
      <p:sp>
        <p:nvSpPr>
          <p:cNvPr id="652" name="Google Shape;652;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3" name="Google Shape;65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0" name="Shape 660"/>
        <p:cNvGrpSpPr/>
        <p:nvPr/>
      </p:nvGrpSpPr>
      <p:grpSpPr>
        <a:xfrm>
          <a:off x="0" y="0"/>
          <a:ext cx="0" cy="0"/>
          <a:chOff x="0" y="0"/>
          <a:chExt cx="0" cy="0"/>
        </a:xfrm>
      </p:grpSpPr>
      <p:sp>
        <p:nvSpPr>
          <p:cNvPr id="661" name="Google Shape;66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2" name="Google Shape;66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1" name="Shape 701"/>
        <p:cNvGrpSpPr/>
        <p:nvPr/>
      </p:nvGrpSpPr>
      <p:grpSpPr>
        <a:xfrm>
          <a:off x="0" y="0"/>
          <a:ext cx="0" cy="0"/>
          <a:chOff x="0" y="0"/>
          <a:chExt cx="0" cy="0"/>
        </a:xfrm>
      </p:grpSpPr>
      <p:sp>
        <p:nvSpPr>
          <p:cNvPr id="702" name="Google Shape;70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3" name="Google Shape;70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8" name="Shape 708"/>
        <p:cNvGrpSpPr/>
        <p:nvPr/>
      </p:nvGrpSpPr>
      <p:grpSpPr>
        <a:xfrm>
          <a:off x="0" y="0"/>
          <a:ext cx="0" cy="0"/>
          <a:chOff x="0" y="0"/>
          <a:chExt cx="0" cy="0"/>
        </a:xfrm>
      </p:grpSpPr>
      <p:sp>
        <p:nvSpPr>
          <p:cNvPr id="709" name="Google Shape;70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0" name="Google Shape;71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8" name="Shape 718"/>
        <p:cNvGrpSpPr/>
        <p:nvPr/>
      </p:nvGrpSpPr>
      <p:grpSpPr>
        <a:xfrm>
          <a:off x="0" y="0"/>
          <a:ext cx="0" cy="0"/>
          <a:chOff x="0" y="0"/>
          <a:chExt cx="0" cy="0"/>
        </a:xfrm>
      </p:grpSpPr>
      <p:sp>
        <p:nvSpPr>
          <p:cNvPr id="719" name="Google Shape;71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0" name="Google Shape;72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6" name="Shape 726"/>
        <p:cNvGrpSpPr/>
        <p:nvPr/>
      </p:nvGrpSpPr>
      <p:grpSpPr>
        <a:xfrm>
          <a:off x="0" y="0"/>
          <a:ext cx="0" cy="0"/>
          <a:chOff x="0" y="0"/>
          <a:chExt cx="0" cy="0"/>
        </a:xfrm>
      </p:grpSpPr>
      <p:sp>
        <p:nvSpPr>
          <p:cNvPr id="727" name="Google Shape;72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8" name="Google Shape;72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4" name="Shape 734"/>
        <p:cNvGrpSpPr/>
        <p:nvPr/>
      </p:nvGrpSpPr>
      <p:grpSpPr>
        <a:xfrm>
          <a:off x="0" y="0"/>
          <a:ext cx="0" cy="0"/>
          <a:chOff x="0" y="0"/>
          <a:chExt cx="0" cy="0"/>
        </a:xfrm>
      </p:grpSpPr>
      <p:sp>
        <p:nvSpPr>
          <p:cNvPr id="735" name="Google Shape;735;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6" name="Google Shape;736;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6" name="Shape 746"/>
        <p:cNvGrpSpPr/>
        <p:nvPr/>
      </p:nvGrpSpPr>
      <p:grpSpPr>
        <a:xfrm>
          <a:off x="0" y="0"/>
          <a:ext cx="0" cy="0"/>
          <a:chOff x="0" y="0"/>
          <a:chExt cx="0" cy="0"/>
        </a:xfrm>
      </p:grpSpPr>
      <p:sp>
        <p:nvSpPr>
          <p:cNvPr id="747" name="Google Shape;74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8" name="Google Shape;74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4" name="Shape 754"/>
        <p:cNvGrpSpPr/>
        <p:nvPr/>
      </p:nvGrpSpPr>
      <p:grpSpPr>
        <a:xfrm>
          <a:off x="0" y="0"/>
          <a:ext cx="0" cy="0"/>
          <a:chOff x="0" y="0"/>
          <a:chExt cx="0" cy="0"/>
        </a:xfrm>
      </p:grpSpPr>
      <p:sp>
        <p:nvSpPr>
          <p:cNvPr id="755" name="Google Shape;75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6" name="Google Shape;75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6" name="Shape 766"/>
        <p:cNvGrpSpPr/>
        <p:nvPr/>
      </p:nvGrpSpPr>
      <p:grpSpPr>
        <a:xfrm>
          <a:off x="0" y="0"/>
          <a:ext cx="0" cy="0"/>
          <a:chOff x="0" y="0"/>
          <a:chExt cx="0" cy="0"/>
        </a:xfrm>
      </p:grpSpPr>
      <p:sp>
        <p:nvSpPr>
          <p:cNvPr id="767" name="Google Shape;76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8" name="Google Shape;76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6" name="Shape 776"/>
        <p:cNvGrpSpPr/>
        <p:nvPr/>
      </p:nvGrpSpPr>
      <p:grpSpPr>
        <a:xfrm>
          <a:off x="0" y="0"/>
          <a:ext cx="0" cy="0"/>
          <a:chOff x="0" y="0"/>
          <a:chExt cx="0" cy="0"/>
        </a:xfrm>
      </p:grpSpPr>
      <p:sp>
        <p:nvSpPr>
          <p:cNvPr id="777" name="Google Shape;77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8" name="Google Shape;77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0" name="Shape 790"/>
        <p:cNvGrpSpPr/>
        <p:nvPr/>
      </p:nvGrpSpPr>
      <p:grpSpPr>
        <a:xfrm>
          <a:off x="0" y="0"/>
          <a:ext cx="0" cy="0"/>
          <a:chOff x="0" y="0"/>
          <a:chExt cx="0" cy="0"/>
        </a:xfrm>
      </p:grpSpPr>
      <p:sp>
        <p:nvSpPr>
          <p:cNvPr id="791" name="Google Shape;79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2" name="Google Shape;79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2" name="Shape 802"/>
        <p:cNvGrpSpPr/>
        <p:nvPr/>
      </p:nvGrpSpPr>
      <p:grpSpPr>
        <a:xfrm>
          <a:off x="0" y="0"/>
          <a:ext cx="0" cy="0"/>
          <a:chOff x="0" y="0"/>
          <a:chExt cx="0" cy="0"/>
        </a:xfrm>
      </p:grpSpPr>
      <p:sp>
        <p:nvSpPr>
          <p:cNvPr id="803" name="Google Shape;803;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4" name="Google Shape;804;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5" name="Shape 815"/>
        <p:cNvGrpSpPr/>
        <p:nvPr/>
      </p:nvGrpSpPr>
      <p:grpSpPr>
        <a:xfrm>
          <a:off x="0" y="0"/>
          <a:ext cx="0" cy="0"/>
          <a:chOff x="0" y="0"/>
          <a:chExt cx="0" cy="0"/>
        </a:xfrm>
      </p:grpSpPr>
      <p:sp>
        <p:nvSpPr>
          <p:cNvPr id="816" name="Google Shape;816;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7" name="Google Shape;817;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9" name="Shape 829"/>
        <p:cNvGrpSpPr/>
        <p:nvPr/>
      </p:nvGrpSpPr>
      <p:grpSpPr>
        <a:xfrm>
          <a:off x="0" y="0"/>
          <a:ext cx="0" cy="0"/>
          <a:chOff x="0" y="0"/>
          <a:chExt cx="0" cy="0"/>
        </a:xfrm>
      </p:grpSpPr>
      <p:sp>
        <p:nvSpPr>
          <p:cNvPr id="830" name="Google Shape;830;g60c7a48a5c_1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1" name="Google Shape;831;g60c7a48a5c_1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0" name="Shape 870"/>
        <p:cNvGrpSpPr/>
        <p:nvPr/>
      </p:nvGrpSpPr>
      <p:grpSpPr>
        <a:xfrm>
          <a:off x="0" y="0"/>
          <a:ext cx="0" cy="0"/>
          <a:chOff x="0" y="0"/>
          <a:chExt cx="0" cy="0"/>
        </a:xfrm>
      </p:grpSpPr>
      <p:sp>
        <p:nvSpPr>
          <p:cNvPr id="871" name="Google Shape;871;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2" name="Google Shape;872;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 name="Google Shape;30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8" name="Shape 878"/>
        <p:cNvGrpSpPr/>
        <p:nvPr/>
      </p:nvGrpSpPr>
      <p:grpSpPr>
        <a:xfrm>
          <a:off x="0" y="0"/>
          <a:ext cx="0" cy="0"/>
          <a:chOff x="0" y="0"/>
          <a:chExt cx="0" cy="0"/>
        </a:xfrm>
      </p:grpSpPr>
      <p:sp>
        <p:nvSpPr>
          <p:cNvPr id="879" name="Google Shape;879;p5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80" name="Google Shape;880;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0" name="Shape 920"/>
        <p:cNvGrpSpPr/>
        <p:nvPr/>
      </p:nvGrpSpPr>
      <p:grpSpPr>
        <a:xfrm>
          <a:off x="0" y="0"/>
          <a:ext cx="0" cy="0"/>
          <a:chOff x="0" y="0"/>
          <a:chExt cx="0" cy="0"/>
        </a:xfrm>
      </p:grpSpPr>
      <p:sp>
        <p:nvSpPr>
          <p:cNvPr id="921" name="Google Shape;92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2" name="Google Shape;92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3" name="Shape 1003"/>
        <p:cNvGrpSpPr/>
        <p:nvPr/>
      </p:nvGrpSpPr>
      <p:grpSpPr>
        <a:xfrm>
          <a:off x="0" y="0"/>
          <a:ext cx="0" cy="0"/>
          <a:chOff x="0" y="0"/>
          <a:chExt cx="0" cy="0"/>
        </a:xfrm>
      </p:grpSpPr>
      <p:sp>
        <p:nvSpPr>
          <p:cNvPr id="1004" name="Google Shape;1004;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5" name="Google Shape;1005;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1" name="Shape 1021"/>
        <p:cNvGrpSpPr/>
        <p:nvPr/>
      </p:nvGrpSpPr>
      <p:grpSpPr>
        <a:xfrm>
          <a:off x="0" y="0"/>
          <a:ext cx="0" cy="0"/>
          <a:chOff x="0" y="0"/>
          <a:chExt cx="0" cy="0"/>
        </a:xfrm>
      </p:grpSpPr>
      <p:sp>
        <p:nvSpPr>
          <p:cNvPr id="1022" name="Google Shape;1022;g75aee7c668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23" name="Google Shape;1023;g75aee7c668_0_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4" name="Google Shape;1024;g75aee7c668_0_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1" name="Shape 1031"/>
        <p:cNvGrpSpPr/>
        <p:nvPr/>
      </p:nvGrpSpPr>
      <p:grpSpPr>
        <a:xfrm>
          <a:off x="0" y="0"/>
          <a:ext cx="0" cy="0"/>
          <a:chOff x="0" y="0"/>
          <a:chExt cx="0" cy="0"/>
        </a:xfrm>
      </p:grpSpPr>
      <p:sp>
        <p:nvSpPr>
          <p:cNvPr id="1032" name="Google Shape;1032;g75aee7c668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33" name="Google Shape;1033;g75aee7c668_0_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4" name="Google Shape;1034;g75aee7c668_0_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2" name="Shape 1042"/>
        <p:cNvGrpSpPr/>
        <p:nvPr/>
      </p:nvGrpSpPr>
      <p:grpSpPr>
        <a:xfrm>
          <a:off x="0" y="0"/>
          <a:ext cx="0" cy="0"/>
          <a:chOff x="0" y="0"/>
          <a:chExt cx="0" cy="0"/>
        </a:xfrm>
      </p:grpSpPr>
      <p:sp>
        <p:nvSpPr>
          <p:cNvPr id="1043" name="Google Shape;1043;g75aee7c668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44" name="Google Shape;1044;g75aee7c668_0_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5" name="Google Shape;1045;g75aee7c668_0_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5" name="Shape 1055"/>
        <p:cNvGrpSpPr/>
        <p:nvPr/>
      </p:nvGrpSpPr>
      <p:grpSpPr>
        <a:xfrm>
          <a:off x="0" y="0"/>
          <a:ext cx="0" cy="0"/>
          <a:chOff x="0" y="0"/>
          <a:chExt cx="0" cy="0"/>
        </a:xfrm>
      </p:grpSpPr>
      <p:sp>
        <p:nvSpPr>
          <p:cNvPr id="1056" name="Google Shape;1056;g75aee7c668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7" name="Google Shape;1057;g75aee7c668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2" name="Shape 1062"/>
        <p:cNvGrpSpPr/>
        <p:nvPr/>
      </p:nvGrpSpPr>
      <p:grpSpPr>
        <a:xfrm>
          <a:off x="0" y="0"/>
          <a:ext cx="0" cy="0"/>
          <a:chOff x="0" y="0"/>
          <a:chExt cx="0" cy="0"/>
        </a:xfrm>
      </p:grpSpPr>
      <p:sp>
        <p:nvSpPr>
          <p:cNvPr id="1063" name="Google Shape;1063;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4" name="Google Shape;1064;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9" name="Shape 1069"/>
        <p:cNvGrpSpPr/>
        <p:nvPr/>
      </p:nvGrpSpPr>
      <p:grpSpPr>
        <a:xfrm>
          <a:off x="0" y="0"/>
          <a:ext cx="0" cy="0"/>
          <a:chOff x="0" y="0"/>
          <a:chExt cx="0" cy="0"/>
        </a:xfrm>
      </p:grpSpPr>
      <p:sp>
        <p:nvSpPr>
          <p:cNvPr id="1070" name="Google Shape;107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1" name="Google Shape;107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6" name="Shape 1076"/>
        <p:cNvGrpSpPr/>
        <p:nvPr/>
      </p:nvGrpSpPr>
      <p:grpSpPr>
        <a:xfrm>
          <a:off x="0" y="0"/>
          <a:ext cx="0" cy="0"/>
          <a:chOff x="0" y="0"/>
          <a:chExt cx="0" cy="0"/>
        </a:xfrm>
      </p:grpSpPr>
      <p:sp>
        <p:nvSpPr>
          <p:cNvPr id="1077" name="Google Shape;1077;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8" name="Google Shape;1078;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6" name="Google Shape;31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4" name="Shape 1114"/>
        <p:cNvGrpSpPr/>
        <p:nvPr/>
      </p:nvGrpSpPr>
      <p:grpSpPr>
        <a:xfrm>
          <a:off x="0" y="0"/>
          <a:ext cx="0" cy="0"/>
          <a:chOff x="0" y="0"/>
          <a:chExt cx="0" cy="0"/>
        </a:xfrm>
      </p:grpSpPr>
      <p:sp>
        <p:nvSpPr>
          <p:cNvPr id="1115" name="Google Shape;111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6" name="Google Shape;1116;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7" name="Google Shape;1117;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337" name="Google Shape;337;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3.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ro_slide" showMasterSp="0">
  <p:cSld name="Intro_slide">
    <p:bg>
      <p:bgPr>
        <a:blipFill>
          <a:blip r:embed="rId2">
            <a:alphaModFix/>
          </a:blip>
          <a:stretch>
            <a:fillRect/>
          </a:stretch>
        </a:blipFill>
      </p:bgPr>
    </p:bg>
    <p:spTree>
      <p:nvGrpSpPr>
        <p:cNvPr id="10" name="Shape 10"/>
        <p:cNvGrpSpPr/>
        <p:nvPr/>
      </p:nvGrpSpPr>
      <p:grpSpPr>
        <a:xfrm>
          <a:off x="0" y="0"/>
          <a:ext cx="0" cy="0"/>
          <a:chOff x="0" y="0"/>
          <a:chExt cx="0" cy="0"/>
        </a:xfrm>
      </p:grpSpPr>
      <p:pic>
        <p:nvPicPr>
          <p:cNvPr id="11" name="Google Shape;11;p38"/>
          <p:cNvPicPr preferRelativeResize="0"/>
          <p:nvPr/>
        </p:nvPicPr>
        <p:blipFill rotWithShape="1">
          <a:blip r:embed="rId3">
            <a:alphaModFix/>
          </a:blip>
          <a:srcRect b="0" l="0" r="0" t="0"/>
          <a:stretch/>
        </p:blipFill>
        <p:spPr>
          <a:xfrm>
            <a:off x="1355500" y="4877732"/>
            <a:ext cx="636044" cy="578959"/>
          </a:xfrm>
          <a:prstGeom prst="rect">
            <a:avLst/>
          </a:prstGeom>
          <a:noFill/>
          <a:ln>
            <a:noFill/>
          </a:ln>
        </p:spPr>
      </p:pic>
      <p:pic>
        <p:nvPicPr>
          <p:cNvPr id="12" name="Google Shape;12;p38"/>
          <p:cNvPicPr preferRelativeResize="0"/>
          <p:nvPr/>
        </p:nvPicPr>
        <p:blipFill rotWithShape="1">
          <a:blip r:embed="rId4">
            <a:alphaModFix/>
          </a:blip>
          <a:srcRect b="0" l="0" r="0" t="0"/>
          <a:stretch/>
        </p:blipFill>
        <p:spPr>
          <a:xfrm>
            <a:off x="1323857" y="5260744"/>
            <a:ext cx="667687" cy="633228"/>
          </a:xfrm>
          <a:prstGeom prst="rect">
            <a:avLst/>
          </a:prstGeom>
          <a:noFill/>
          <a:ln>
            <a:noFill/>
          </a:ln>
        </p:spPr>
      </p:pic>
      <p:sp>
        <p:nvSpPr>
          <p:cNvPr id="13" name="Google Shape;13;p38"/>
          <p:cNvSpPr/>
          <p:nvPr/>
        </p:nvSpPr>
        <p:spPr>
          <a:xfrm>
            <a:off x="1007436" y="6381328"/>
            <a:ext cx="11041227"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Calibri"/>
                <a:ea typeface="Calibri"/>
                <a:cs typeface="Calibri"/>
                <a:sym typeface="Calibri"/>
              </a:rPr>
              <a:t>EOSC-hub receives funding from the European Union’s Horizon 2020 research and innovation programme under grant agreement No. 777536.</a:t>
            </a:r>
            <a:endParaRPr b="0" i="0" sz="1400" u="none" cap="none" strike="noStrike">
              <a:solidFill>
                <a:srgbClr val="000000"/>
              </a:solidFill>
              <a:latin typeface="Arial"/>
              <a:ea typeface="Arial"/>
              <a:cs typeface="Arial"/>
              <a:sym typeface="Arial"/>
            </a:endParaRPr>
          </a:p>
        </p:txBody>
      </p:sp>
      <p:sp>
        <p:nvSpPr>
          <p:cNvPr id="14" name="Google Shape;14;p38"/>
          <p:cNvSpPr txBox="1"/>
          <p:nvPr/>
        </p:nvSpPr>
        <p:spPr>
          <a:xfrm>
            <a:off x="1976601" y="4989075"/>
            <a:ext cx="155298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C3046"/>
                </a:solidFill>
                <a:latin typeface="Calibri"/>
                <a:ea typeface="Calibri"/>
                <a:cs typeface="Calibri"/>
                <a:sym typeface="Calibri"/>
              </a:rPr>
              <a:t>eosc-hub.eu</a:t>
            </a:r>
            <a:endParaRPr b="0" i="0" sz="1400" u="none" cap="none" strike="noStrike">
              <a:solidFill>
                <a:srgbClr val="000000"/>
              </a:solidFill>
              <a:latin typeface="Arial"/>
              <a:ea typeface="Arial"/>
              <a:cs typeface="Arial"/>
              <a:sym typeface="Arial"/>
            </a:endParaRPr>
          </a:p>
        </p:txBody>
      </p:sp>
      <p:sp>
        <p:nvSpPr>
          <p:cNvPr id="15" name="Google Shape;15;p38"/>
          <p:cNvSpPr txBox="1"/>
          <p:nvPr/>
        </p:nvSpPr>
        <p:spPr>
          <a:xfrm>
            <a:off x="1937698" y="5375344"/>
            <a:ext cx="162499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C3046"/>
                </a:solidFill>
                <a:latin typeface="Calibri"/>
                <a:ea typeface="Calibri"/>
                <a:cs typeface="Calibri"/>
                <a:sym typeface="Calibri"/>
              </a:rPr>
              <a:t>@EOSC_eu</a:t>
            </a:r>
            <a:endParaRPr b="0" i="0" sz="2000" u="none" cap="none" strike="noStrike">
              <a:solidFill>
                <a:srgbClr val="1C3046"/>
              </a:solidFill>
              <a:latin typeface="Calibri"/>
              <a:ea typeface="Calibri"/>
              <a:cs typeface="Calibri"/>
              <a:sym typeface="Calibri"/>
            </a:endParaRPr>
          </a:p>
        </p:txBody>
      </p:sp>
      <p:cxnSp>
        <p:nvCxnSpPr>
          <p:cNvPr id="16" name="Google Shape;16;p38"/>
          <p:cNvCxnSpPr/>
          <p:nvPr/>
        </p:nvCxnSpPr>
        <p:spPr>
          <a:xfrm>
            <a:off x="1559496" y="4725144"/>
            <a:ext cx="1872208" cy="0"/>
          </a:xfrm>
          <a:prstGeom prst="straightConnector1">
            <a:avLst/>
          </a:prstGeom>
          <a:noFill/>
          <a:ln cap="flat" cmpd="sng" w="25400">
            <a:solidFill>
              <a:srgbClr val="1C3046"/>
            </a:solidFill>
            <a:prstDash val="solid"/>
            <a:round/>
            <a:headEnd len="sm" w="sm" type="none"/>
            <a:tailEnd len="sm" w="sm" type="none"/>
          </a:ln>
        </p:spPr>
      </p:cxnSp>
      <p:pic>
        <p:nvPicPr>
          <p:cNvPr id="17" name="Google Shape;17;p38"/>
          <p:cNvPicPr preferRelativeResize="0"/>
          <p:nvPr/>
        </p:nvPicPr>
        <p:blipFill rotWithShape="1">
          <a:blip r:embed="rId5">
            <a:alphaModFix/>
          </a:blip>
          <a:srcRect b="0" l="0" r="0" t="0"/>
          <a:stretch/>
        </p:blipFill>
        <p:spPr>
          <a:xfrm>
            <a:off x="1322301" y="1520793"/>
            <a:ext cx="4916162" cy="1224125"/>
          </a:xfrm>
          <a:prstGeom prst="rect">
            <a:avLst/>
          </a:prstGeom>
          <a:noFill/>
          <a:ln>
            <a:noFill/>
          </a:ln>
        </p:spPr>
      </p:pic>
      <p:pic>
        <p:nvPicPr>
          <p:cNvPr id="18" name="Google Shape;18;p38"/>
          <p:cNvPicPr preferRelativeResize="0"/>
          <p:nvPr/>
        </p:nvPicPr>
        <p:blipFill rotWithShape="1">
          <a:blip r:embed="rId6">
            <a:alphaModFix/>
          </a:blip>
          <a:srcRect b="0" l="0" r="0" t="0"/>
          <a:stretch/>
        </p:blipFill>
        <p:spPr>
          <a:xfrm>
            <a:off x="479376" y="6371133"/>
            <a:ext cx="422176" cy="282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olo e contenuto">
  <p:cSld name="Titolo e contenuto">
    <p:bg>
      <p:bgPr>
        <a:solidFill>
          <a:schemeClr val="lt1"/>
        </a:solidFill>
      </p:bgPr>
    </p:bg>
    <p:spTree>
      <p:nvGrpSpPr>
        <p:cNvPr id="144" name="Shape 144"/>
        <p:cNvGrpSpPr/>
        <p:nvPr/>
      </p:nvGrpSpPr>
      <p:grpSpPr>
        <a:xfrm>
          <a:off x="0" y="0"/>
          <a:ext cx="0" cy="0"/>
          <a:chOff x="0" y="0"/>
          <a:chExt cx="0" cy="0"/>
        </a:xfrm>
      </p:grpSpPr>
      <p:sp>
        <p:nvSpPr>
          <p:cNvPr id="145" name="Google Shape;145;p78"/>
          <p:cNvSpPr txBox="1"/>
          <p:nvPr>
            <p:ph idx="10" type="dt"/>
          </p:nvPr>
        </p:nvSpPr>
        <p:spPr>
          <a:xfrm>
            <a:off x="609600" y="6304237"/>
            <a:ext cx="284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3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6" name="Google Shape;146;p78"/>
          <p:cNvSpPr txBox="1"/>
          <p:nvPr>
            <p:ph idx="11" type="ftr"/>
          </p:nvPr>
        </p:nvSpPr>
        <p:spPr>
          <a:xfrm>
            <a:off x="4165600" y="6304237"/>
            <a:ext cx="3860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3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7" name="Google Shape;147;p78"/>
          <p:cNvSpPr txBox="1"/>
          <p:nvPr>
            <p:ph idx="12" type="sldNum"/>
          </p:nvPr>
        </p:nvSpPr>
        <p:spPr>
          <a:xfrm>
            <a:off x="8737600" y="6304237"/>
            <a:ext cx="28448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1pPr>
            <a:lvl2pPr indent="0" lvl="1"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2pPr>
            <a:lvl3pPr indent="0" lvl="2"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3pPr>
            <a:lvl4pPr indent="0" lvl="3"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4pPr>
            <a:lvl5pPr indent="0" lvl="4"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5pPr>
            <a:lvl6pPr indent="0" lvl="5"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6pPr>
            <a:lvl7pPr indent="0" lvl="6"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7pPr>
            <a:lvl8pPr indent="0" lvl="7"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8pPr>
            <a:lvl9pPr indent="0" lvl="8"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48" name="Google Shape;148;p78"/>
          <p:cNvSpPr txBox="1"/>
          <p:nvPr>
            <p:ph type="title"/>
          </p:nvPr>
        </p:nvSpPr>
        <p:spPr>
          <a:xfrm>
            <a:off x="623392" y="620688"/>
            <a:ext cx="7296811" cy="57606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1" i="0" sz="2800" u="none" cap="none" strike="noStrike">
                <a:solidFill>
                  <a:srgbClr val="246889"/>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9" name="Google Shape;149;p78"/>
          <p:cNvSpPr/>
          <p:nvPr/>
        </p:nvSpPr>
        <p:spPr>
          <a:xfrm>
            <a:off x="660084" y="476672"/>
            <a:ext cx="2688299" cy="45719"/>
          </a:xfrm>
          <a:prstGeom prst="rect">
            <a:avLst/>
          </a:prstGeom>
          <a:solidFill>
            <a:srgbClr val="0E71B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246889"/>
              </a:solidFill>
              <a:latin typeface="Arial"/>
              <a:ea typeface="Arial"/>
              <a:cs typeface="Arial"/>
              <a:sym typeface="Arial"/>
            </a:endParaRPr>
          </a:p>
        </p:txBody>
      </p:sp>
      <p:sp>
        <p:nvSpPr>
          <p:cNvPr id="150" name="Google Shape;150;p78"/>
          <p:cNvSpPr txBox="1"/>
          <p:nvPr>
            <p:ph idx="1" type="body"/>
          </p:nvPr>
        </p:nvSpPr>
        <p:spPr>
          <a:xfrm>
            <a:off x="609600" y="1268762"/>
            <a:ext cx="10972800" cy="45259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pic>
        <p:nvPicPr>
          <p:cNvPr id="151" name="Google Shape;151;p78"/>
          <p:cNvPicPr preferRelativeResize="0"/>
          <p:nvPr/>
        </p:nvPicPr>
        <p:blipFill rotWithShape="1">
          <a:blip r:embed="rId2">
            <a:alphaModFix/>
          </a:blip>
          <a:srcRect b="0" l="0" r="0" t="0"/>
          <a:stretch/>
        </p:blipFill>
        <p:spPr>
          <a:xfrm>
            <a:off x="10414925" y="182476"/>
            <a:ext cx="1633736" cy="122530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ermediate Slide">
  <p:cSld name="Intermediate Slide">
    <p:bg>
      <p:bgPr>
        <a:blipFill rotWithShape="1">
          <a:blip r:embed="rId2">
            <a:alphaModFix/>
          </a:blip>
          <a:tile algn="tl" flip="none" tx="0" sx="100000" ty="0" sy="100000"/>
        </a:blipFill>
      </p:bgPr>
    </p:bg>
    <p:spTree>
      <p:nvGrpSpPr>
        <p:cNvPr id="152" name="Shape 152"/>
        <p:cNvGrpSpPr/>
        <p:nvPr/>
      </p:nvGrpSpPr>
      <p:grpSpPr>
        <a:xfrm>
          <a:off x="0" y="0"/>
          <a:ext cx="0" cy="0"/>
          <a:chOff x="0" y="0"/>
          <a:chExt cx="0" cy="0"/>
        </a:xfrm>
      </p:grpSpPr>
      <p:pic>
        <p:nvPicPr>
          <p:cNvPr id="153" name="Google Shape;153;p40"/>
          <p:cNvPicPr preferRelativeResize="0"/>
          <p:nvPr/>
        </p:nvPicPr>
        <p:blipFill rotWithShape="1">
          <a:blip r:embed="rId3">
            <a:alphaModFix/>
          </a:blip>
          <a:srcRect b="0" l="0" r="0" t="0"/>
          <a:stretch/>
        </p:blipFill>
        <p:spPr>
          <a:xfrm>
            <a:off x="702348" y="1449438"/>
            <a:ext cx="2645516" cy="655642"/>
          </a:xfrm>
          <a:prstGeom prst="rect">
            <a:avLst/>
          </a:prstGeom>
          <a:noFill/>
          <a:ln>
            <a:noFill/>
          </a:ln>
        </p:spPr>
      </p:pic>
      <p:sp>
        <p:nvSpPr>
          <p:cNvPr id="154" name="Google Shape;154;p40"/>
          <p:cNvSpPr txBox="1"/>
          <p:nvPr>
            <p:ph idx="1" type="body"/>
          </p:nvPr>
        </p:nvSpPr>
        <p:spPr>
          <a:xfrm>
            <a:off x="628650" y="3631913"/>
            <a:ext cx="7759774" cy="231736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560"/>
              </a:spcBef>
              <a:spcAft>
                <a:spcPts val="0"/>
              </a:spcAft>
              <a:buClr>
                <a:srgbClr val="3C3C3C"/>
              </a:buClr>
              <a:buSzPts val="2800"/>
              <a:buFont typeface="Arial"/>
              <a:buNone/>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Calibri"/>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5" name="Google Shape;155;p40"/>
          <p:cNvSpPr txBox="1"/>
          <p:nvPr>
            <p:ph idx="2" type="body"/>
          </p:nvPr>
        </p:nvSpPr>
        <p:spPr>
          <a:xfrm>
            <a:off x="628650" y="2944594"/>
            <a:ext cx="5883079" cy="50572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560"/>
              </a:spcBef>
              <a:spcAft>
                <a:spcPts val="0"/>
              </a:spcAft>
              <a:buClr>
                <a:srgbClr val="BF9003"/>
              </a:buClr>
              <a:buSzPts val="2800"/>
              <a:buFont typeface="Arial"/>
              <a:buNone/>
              <a:defRPr b="0" i="0" sz="2800" u="none" cap="none" strike="noStrike">
                <a:solidFill>
                  <a:srgbClr val="BF9003"/>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Calibri"/>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56" name="Google Shape;156;p40"/>
          <p:cNvPicPr preferRelativeResize="0"/>
          <p:nvPr/>
        </p:nvPicPr>
        <p:blipFill rotWithShape="1">
          <a:blip r:embed="rId4">
            <a:alphaModFix/>
          </a:blip>
          <a:srcRect b="0" l="0" r="0" t="0"/>
          <a:stretch/>
        </p:blipFill>
        <p:spPr>
          <a:xfrm>
            <a:off x="0" y="6826217"/>
            <a:ext cx="12192000" cy="31783"/>
          </a:xfrm>
          <a:prstGeom prst="rect">
            <a:avLst/>
          </a:prstGeom>
          <a:noFill/>
          <a:ln>
            <a:noFill/>
          </a:ln>
        </p:spPr>
      </p:pic>
      <p:sp>
        <p:nvSpPr>
          <p:cNvPr id="157" name="Google Shape;157;p40"/>
          <p:cNvSpPr txBox="1"/>
          <p:nvPr>
            <p:ph type="title"/>
          </p:nvPr>
        </p:nvSpPr>
        <p:spPr>
          <a:xfrm>
            <a:off x="628650" y="2286670"/>
            <a:ext cx="5756582" cy="505729"/>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_Slide_2" showMasterSp="0">
  <p:cSld name="Content_Slide_2">
    <p:spTree>
      <p:nvGrpSpPr>
        <p:cNvPr id="158" name="Shape 158"/>
        <p:cNvGrpSpPr/>
        <p:nvPr/>
      </p:nvGrpSpPr>
      <p:grpSpPr>
        <a:xfrm>
          <a:off x="0" y="0"/>
          <a:ext cx="0" cy="0"/>
          <a:chOff x="0" y="0"/>
          <a:chExt cx="0" cy="0"/>
        </a:xfrm>
      </p:grpSpPr>
      <p:sp>
        <p:nvSpPr>
          <p:cNvPr id="159" name="Google Shape;159;p41"/>
          <p:cNvSpPr/>
          <p:nvPr/>
        </p:nvSpPr>
        <p:spPr>
          <a:xfrm>
            <a:off x="11414248" y="6376243"/>
            <a:ext cx="442392" cy="293117"/>
          </a:xfrm>
          <a:prstGeom prst="rect">
            <a:avLst/>
          </a:prstGeom>
          <a:solidFill>
            <a:srgbClr val="1D2F45">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Calibri"/>
              <a:ea typeface="Calibri"/>
              <a:cs typeface="Calibri"/>
              <a:sym typeface="Calibri"/>
            </a:endParaRPr>
          </a:p>
        </p:txBody>
      </p:sp>
      <p:sp>
        <p:nvSpPr>
          <p:cNvPr id="160" name="Google Shape;160;p41"/>
          <p:cNvSpPr txBox="1"/>
          <p:nvPr>
            <p:ph idx="1" type="body"/>
          </p:nvPr>
        </p:nvSpPr>
        <p:spPr>
          <a:xfrm>
            <a:off x="335360" y="1293223"/>
            <a:ext cx="5664629" cy="4794991"/>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1" name="Google Shape;161;p41"/>
          <p:cNvSpPr txBox="1"/>
          <p:nvPr>
            <p:ph idx="2" type="body"/>
          </p:nvPr>
        </p:nvSpPr>
        <p:spPr>
          <a:xfrm>
            <a:off x="6192012" y="1293223"/>
            <a:ext cx="5664629" cy="4794992"/>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2" name="Google Shape;162;p41"/>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3" name="Google Shape;163;p41"/>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4" name="Google Shape;164;p41"/>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5" name="Google Shape;165;p41"/>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6" name="Google Shape;166;p41"/>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7" name="Google Shape;167;p41"/>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8" name="Google Shape;168;p41"/>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9" name="Google Shape;169;p41"/>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0" name="Google Shape;170;p41"/>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 name="Google Shape;171;p41"/>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2" name="Google Shape;172;p41"/>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3" name="Google Shape;173;p41"/>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4" name="Google Shape;174;p41"/>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cxnSp>
        <p:nvCxnSpPr>
          <p:cNvPr id="175" name="Google Shape;175;p41"/>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176" name="Google Shape;176;p41"/>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pic>
        <p:nvPicPr>
          <p:cNvPr id="177" name="Google Shape;177;p41"/>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178" name="Google Shape;178;p41"/>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
        <p:nvSpPr>
          <p:cNvPr id="179" name="Google Shape;179;p41"/>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mp; Content" showMasterSp="0">
  <p:cSld name="1_Title &amp; Content">
    <p:spTree>
      <p:nvGrpSpPr>
        <p:cNvPr id="180" name="Shape 180"/>
        <p:cNvGrpSpPr/>
        <p:nvPr/>
      </p:nvGrpSpPr>
      <p:grpSpPr>
        <a:xfrm>
          <a:off x="0" y="0"/>
          <a:ext cx="0" cy="0"/>
          <a:chOff x="0" y="0"/>
          <a:chExt cx="0" cy="0"/>
        </a:xfrm>
      </p:grpSpPr>
      <p:sp>
        <p:nvSpPr>
          <p:cNvPr id="181" name="Google Shape;181;p66"/>
          <p:cNvSpPr/>
          <p:nvPr/>
        </p:nvSpPr>
        <p:spPr>
          <a:xfrm>
            <a:off x="11414248" y="6376243"/>
            <a:ext cx="442392" cy="293117"/>
          </a:xfrm>
          <a:prstGeom prst="rect">
            <a:avLst/>
          </a:prstGeom>
          <a:solidFill>
            <a:srgbClr val="1D2F45">
              <a:alpha val="2392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Arial"/>
              <a:ea typeface="Arial"/>
              <a:cs typeface="Arial"/>
              <a:sym typeface="Arial"/>
            </a:endParaRPr>
          </a:p>
        </p:txBody>
      </p:sp>
      <p:sp>
        <p:nvSpPr>
          <p:cNvPr id="182" name="Google Shape;182;p66"/>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3C3C3C"/>
                </a:solidFill>
                <a:latin typeface="Arial"/>
                <a:ea typeface="Arial"/>
                <a:cs typeface="Arial"/>
                <a:sym typeface="Arial"/>
              </a:defRPr>
            </a:lvl1pPr>
            <a:lvl2pPr indent="-377190" lvl="1" marL="914400" marR="0" rtl="0" algn="l">
              <a:lnSpc>
                <a:spcPct val="100000"/>
              </a:lnSpc>
              <a:spcBef>
                <a:spcPts val="0"/>
              </a:spcBef>
              <a:spcAft>
                <a:spcPts val="0"/>
              </a:spcAft>
              <a:buClr>
                <a:srgbClr val="000000"/>
              </a:buClr>
              <a:buSzPts val="2340"/>
              <a:buFont typeface="Calibri"/>
              <a:buChar char="-"/>
              <a:defRPr b="0" i="0" sz="2600" u="none" cap="none" strike="noStrike">
                <a:solidFill>
                  <a:srgbClr val="3C3C3C"/>
                </a:solidFill>
                <a:latin typeface="Arial"/>
                <a:ea typeface="Arial"/>
                <a:cs typeface="Arial"/>
                <a:sym typeface="Arial"/>
              </a:defRPr>
            </a:lvl2pPr>
            <a:lvl3pPr indent="-350519" lvl="2" marL="1371600" marR="0" rtl="0" algn="l">
              <a:lnSpc>
                <a:spcPct val="100000"/>
              </a:lnSpc>
              <a:spcBef>
                <a:spcPts val="0"/>
              </a:spcBef>
              <a:spcAft>
                <a:spcPts val="0"/>
              </a:spcAft>
              <a:buClr>
                <a:srgbClr val="000000"/>
              </a:buClr>
              <a:buSzPts val="1920"/>
              <a:buFont typeface="Noto Sans Symbols"/>
              <a:buChar char="▪"/>
              <a:defRPr b="0" i="0" sz="2400" u="none" cap="none" strike="noStrike">
                <a:solidFill>
                  <a:srgbClr val="3C3C3C"/>
                </a:solidFill>
                <a:latin typeface="Arial"/>
                <a:ea typeface="Arial"/>
                <a:cs typeface="Arial"/>
                <a:sym typeface="Arial"/>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Arial"/>
                <a:ea typeface="Arial"/>
                <a:cs typeface="Arial"/>
                <a:sym typeface="Arial"/>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3" name="Google Shape;183;p66"/>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184" name="Google Shape;184;p66"/>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185" name="Google Shape;185;p6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sp>
        <p:nvSpPr>
          <p:cNvPr id="186" name="Google Shape;186;p66"/>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7" name="Google Shape;187;p66"/>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8" name="Google Shape;188;p66"/>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9" name="Google Shape;189;p66"/>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0" name="Google Shape;190;p66"/>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1" name="Google Shape;191;p66"/>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2" name="Google Shape;192;p66"/>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3" name="Google Shape;193;p66"/>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4" name="Google Shape;194;p66"/>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5" name="Google Shape;195;p66"/>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6" name="Google Shape;196;p66"/>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7" name="Google Shape;197;p66"/>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98" name="Google Shape;198;p66"/>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sp>
        <p:nvSpPr>
          <p:cNvPr id="199" name="Google Shape;199;p66"/>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1" i="0" sz="3600" u="none" cap="none" strike="noStrike">
                <a:solidFill>
                  <a:srgbClr val="1D2F4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200" name="Google Shape;200;p66"/>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mp; Content" showMasterSp="0">
  <p:cSld name="6_Title &amp; Content">
    <p:spTree>
      <p:nvGrpSpPr>
        <p:cNvPr id="201" name="Shape 201"/>
        <p:cNvGrpSpPr/>
        <p:nvPr/>
      </p:nvGrpSpPr>
      <p:grpSpPr>
        <a:xfrm>
          <a:off x="0" y="0"/>
          <a:ext cx="0" cy="0"/>
          <a:chOff x="0" y="0"/>
          <a:chExt cx="0" cy="0"/>
        </a:xfrm>
      </p:grpSpPr>
      <p:sp>
        <p:nvSpPr>
          <p:cNvPr id="202" name="Google Shape;202;p42"/>
          <p:cNvSpPr/>
          <p:nvPr/>
        </p:nvSpPr>
        <p:spPr>
          <a:xfrm>
            <a:off x="11414248" y="6376243"/>
            <a:ext cx="442392" cy="293117"/>
          </a:xfrm>
          <a:prstGeom prst="rect">
            <a:avLst/>
          </a:prstGeom>
          <a:solidFill>
            <a:srgbClr val="1D2F45">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Calibri"/>
              <a:ea typeface="Calibri"/>
              <a:cs typeface="Calibri"/>
              <a:sym typeface="Calibri"/>
            </a:endParaRPr>
          </a:p>
        </p:txBody>
      </p:sp>
      <p:sp>
        <p:nvSpPr>
          <p:cNvPr id="203" name="Google Shape;203;p42"/>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4" name="Google Shape;204;p42"/>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cxnSp>
        <p:nvCxnSpPr>
          <p:cNvPr id="205" name="Google Shape;205;p42"/>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206" name="Google Shape;206;p42"/>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sp>
        <p:nvSpPr>
          <p:cNvPr id="207" name="Google Shape;207;p42"/>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8" name="Google Shape;208;p42"/>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9" name="Google Shape;209;p42"/>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0" name="Google Shape;210;p42"/>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1" name="Google Shape;211;p42"/>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2" name="Google Shape;212;p42"/>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3" name="Google Shape;213;p42"/>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4" name="Google Shape;214;p42"/>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5" name="Google Shape;215;p42"/>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6" name="Google Shape;216;p42"/>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7" name="Google Shape;217;p42"/>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8" name="Google Shape;218;p42"/>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19" name="Google Shape;219;p42"/>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sp>
        <p:nvSpPr>
          <p:cNvPr id="220" name="Google Shape;220;p42"/>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21" name="Google Shape;221;p42"/>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showMasterSp="0">
  <p:cSld name="End Slide">
    <p:bg>
      <p:bgPr>
        <a:blipFill>
          <a:blip r:embed="rId2">
            <a:alphaModFix/>
          </a:blip>
          <a:stretch>
            <a:fillRect/>
          </a:stretch>
        </a:blipFill>
      </p:bgPr>
    </p:bg>
    <p:spTree>
      <p:nvGrpSpPr>
        <p:cNvPr id="222" name="Shape 222"/>
        <p:cNvGrpSpPr/>
        <p:nvPr/>
      </p:nvGrpSpPr>
      <p:grpSpPr>
        <a:xfrm>
          <a:off x="0" y="0"/>
          <a:ext cx="0" cy="0"/>
          <a:chOff x="0" y="0"/>
          <a:chExt cx="0" cy="0"/>
        </a:xfrm>
      </p:grpSpPr>
      <p:pic>
        <p:nvPicPr>
          <p:cNvPr id="223" name="Google Shape;223;p43"/>
          <p:cNvPicPr preferRelativeResize="0"/>
          <p:nvPr/>
        </p:nvPicPr>
        <p:blipFill rotWithShape="1">
          <a:blip r:embed="rId3">
            <a:alphaModFix/>
          </a:blip>
          <a:srcRect b="0" l="0" r="0" t="0"/>
          <a:stretch/>
        </p:blipFill>
        <p:spPr>
          <a:xfrm>
            <a:off x="4269008" y="5655630"/>
            <a:ext cx="630033" cy="578959"/>
          </a:xfrm>
          <a:prstGeom prst="rect">
            <a:avLst/>
          </a:prstGeom>
          <a:noFill/>
          <a:ln>
            <a:noFill/>
          </a:ln>
        </p:spPr>
      </p:pic>
      <p:pic>
        <p:nvPicPr>
          <p:cNvPr id="224" name="Google Shape;224;p43"/>
          <p:cNvPicPr preferRelativeResize="0"/>
          <p:nvPr/>
        </p:nvPicPr>
        <p:blipFill rotWithShape="1">
          <a:blip r:embed="rId4">
            <a:alphaModFix/>
          </a:blip>
          <a:srcRect b="0" l="0" r="0" t="0"/>
          <a:stretch/>
        </p:blipFill>
        <p:spPr>
          <a:xfrm>
            <a:off x="6143505" y="5638956"/>
            <a:ext cx="658903" cy="633228"/>
          </a:xfrm>
          <a:prstGeom prst="rect">
            <a:avLst/>
          </a:prstGeom>
          <a:noFill/>
          <a:ln>
            <a:noFill/>
          </a:ln>
        </p:spPr>
      </p:pic>
      <p:sp>
        <p:nvSpPr>
          <p:cNvPr id="225" name="Google Shape;225;p43"/>
          <p:cNvSpPr txBox="1"/>
          <p:nvPr/>
        </p:nvSpPr>
        <p:spPr>
          <a:xfrm>
            <a:off x="4759216" y="5755515"/>
            <a:ext cx="155298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C3046"/>
                </a:solidFill>
                <a:latin typeface="Calibri"/>
                <a:ea typeface="Calibri"/>
                <a:cs typeface="Calibri"/>
                <a:sym typeface="Calibri"/>
              </a:rPr>
              <a:t>eosc-hub.eu</a:t>
            </a:r>
            <a:endParaRPr b="0" i="0" sz="1400" u="none" cap="none" strike="noStrike">
              <a:solidFill>
                <a:srgbClr val="000000"/>
              </a:solidFill>
              <a:latin typeface="Arial"/>
              <a:ea typeface="Arial"/>
              <a:cs typeface="Arial"/>
              <a:sym typeface="Arial"/>
            </a:endParaRPr>
          </a:p>
        </p:txBody>
      </p:sp>
      <p:sp>
        <p:nvSpPr>
          <p:cNvPr id="226" name="Google Shape;226;p43"/>
          <p:cNvSpPr txBox="1"/>
          <p:nvPr/>
        </p:nvSpPr>
        <p:spPr>
          <a:xfrm>
            <a:off x="6600056" y="5745054"/>
            <a:ext cx="162499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C3046"/>
                </a:solidFill>
                <a:latin typeface="Calibri"/>
                <a:ea typeface="Calibri"/>
                <a:cs typeface="Calibri"/>
                <a:sym typeface="Calibri"/>
              </a:rPr>
              <a:t>@EOSC_eu</a:t>
            </a:r>
            <a:endParaRPr b="0" i="0" sz="2000" u="none" cap="none" strike="noStrike">
              <a:solidFill>
                <a:srgbClr val="1C3046"/>
              </a:solidFill>
              <a:latin typeface="Calibri"/>
              <a:ea typeface="Calibri"/>
              <a:cs typeface="Calibri"/>
              <a:sym typeface="Calibri"/>
            </a:endParaRPr>
          </a:p>
        </p:txBody>
      </p:sp>
      <p:pic>
        <p:nvPicPr>
          <p:cNvPr id="227" name="Google Shape;227;p43"/>
          <p:cNvPicPr preferRelativeResize="0"/>
          <p:nvPr/>
        </p:nvPicPr>
        <p:blipFill rotWithShape="1">
          <a:blip r:embed="rId5">
            <a:alphaModFix/>
          </a:blip>
          <a:srcRect b="0" l="0" r="0" t="0"/>
          <a:stretch/>
        </p:blipFill>
        <p:spPr>
          <a:xfrm>
            <a:off x="5203519" y="2983662"/>
            <a:ext cx="1784961" cy="2231201"/>
          </a:xfrm>
          <a:prstGeom prst="rect">
            <a:avLst/>
          </a:prstGeom>
          <a:noFill/>
          <a:ln>
            <a:noFill/>
          </a:ln>
        </p:spPr>
      </p:pic>
      <p:sp>
        <p:nvSpPr>
          <p:cNvPr id="228" name="Google Shape;228;p43"/>
          <p:cNvSpPr txBox="1"/>
          <p:nvPr/>
        </p:nvSpPr>
        <p:spPr>
          <a:xfrm>
            <a:off x="1103445" y="2060851"/>
            <a:ext cx="4128459"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1D2F45"/>
                </a:solidFill>
                <a:latin typeface="Calibri"/>
                <a:ea typeface="Calibri"/>
                <a:cs typeface="Calibri"/>
                <a:sym typeface="Calibri"/>
              </a:rPr>
              <a:t>Thank you</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1D2F45"/>
                </a:solidFill>
                <a:latin typeface="Calibri"/>
                <a:ea typeface="Calibri"/>
                <a:cs typeface="Calibri"/>
                <a:sym typeface="Calibri"/>
              </a:rPr>
              <a:t>for your attention! </a:t>
            </a:r>
            <a:endParaRPr b="0" i="0" sz="1400" u="none" cap="none" strike="noStrike">
              <a:solidFill>
                <a:srgbClr val="000000"/>
              </a:solidFill>
              <a:latin typeface="Arial"/>
              <a:ea typeface="Arial"/>
              <a:cs typeface="Arial"/>
              <a:sym typeface="Arial"/>
            </a:endParaRPr>
          </a:p>
        </p:txBody>
      </p:sp>
      <p:sp>
        <p:nvSpPr>
          <p:cNvPr id="229" name="Google Shape;229;p43"/>
          <p:cNvSpPr txBox="1"/>
          <p:nvPr/>
        </p:nvSpPr>
        <p:spPr>
          <a:xfrm>
            <a:off x="1103445" y="3145477"/>
            <a:ext cx="388845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1" lang="en-GB" sz="2000" u="none" cap="none" strike="noStrike">
                <a:solidFill>
                  <a:schemeClr val="dk1"/>
                </a:solidFill>
                <a:latin typeface="Calibri"/>
                <a:ea typeface="Calibri"/>
                <a:cs typeface="Calibri"/>
                <a:sym typeface="Calibri"/>
              </a:rPr>
              <a:t>Questions?</a:t>
            </a:r>
            <a:endParaRPr b="0" i="0" sz="1400" u="none" cap="none" strike="noStrike">
              <a:solidFill>
                <a:srgbClr val="000000"/>
              </a:solidFill>
              <a:latin typeface="Arial"/>
              <a:ea typeface="Arial"/>
              <a:cs typeface="Arial"/>
              <a:sym typeface="Arial"/>
            </a:endParaRPr>
          </a:p>
        </p:txBody>
      </p:sp>
      <p:cxnSp>
        <p:nvCxnSpPr>
          <p:cNvPr id="230" name="Google Shape;230;p43"/>
          <p:cNvCxnSpPr/>
          <p:nvPr/>
        </p:nvCxnSpPr>
        <p:spPr>
          <a:xfrm>
            <a:off x="1199457" y="3084480"/>
            <a:ext cx="2112235" cy="0"/>
          </a:xfrm>
          <a:prstGeom prst="straightConnector1">
            <a:avLst/>
          </a:prstGeom>
          <a:noFill/>
          <a:ln cap="flat" cmpd="sng" w="25400">
            <a:solidFill>
              <a:srgbClr val="1D2F45"/>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31" name="Shape 231"/>
        <p:cNvGrpSpPr/>
        <p:nvPr/>
      </p:nvGrpSpPr>
      <p:grpSpPr>
        <a:xfrm>
          <a:off x="0" y="0"/>
          <a:ext cx="0" cy="0"/>
          <a:chOff x="0" y="0"/>
          <a:chExt cx="0" cy="0"/>
        </a:xfrm>
      </p:grpSpPr>
      <p:sp>
        <p:nvSpPr>
          <p:cNvPr id="232" name="Google Shape;232;p44"/>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no content">
  <p:cSld name="Title no content">
    <p:spTree>
      <p:nvGrpSpPr>
        <p:cNvPr id="233" name="Shape 233"/>
        <p:cNvGrpSpPr/>
        <p:nvPr/>
      </p:nvGrpSpPr>
      <p:grpSpPr>
        <a:xfrm>
          <a:off x="0" y="0"/>
          <a:ext cx="0" cy="0"/>
          <a:chOff x="0" y="0"/>
          <a:chExt cx="0" cy="0"/>
        </a:xfrm>
      </p:grpSpPr>
      <p:sp>
        <p:nvSpPr>
          <p:cNvPr id="234" name="Google Shape;234;p46"/>
          <p:cNvSpPr txBox="1"/>
          <p:nvPr>
            <p:ph type="title"/>
          </p:nvPr>
        </p:nvSpPr>
        <p:spPr>
          <a:xfrm>
            <a:off x="575733" y="452669"/>
            <a:ext cx="11040000" cy="816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chemeClr val="dk1"/>
              </a:buClr>
              <a:buSzPts val="4267"/>
              <a:buFont typeface="Calibri"/>
              <a:buNone/>
              <a:defRPr b="0" i="0" sz="4267"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5" name="Google Shape;235;p4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36" name="Google Shape;236;p4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
        <p:nvSpPr>
          <p:cNvPr id="237" name="Google Shape;237;p46"/>
          <p:cNvSpPr/>
          <p:nvPr/>
        </p:nvSpPr>
        <p:spPr>
          <a:xfrm>
            <a:off x="575733" y="456899"/>
            <a:ext cx="11040000" cy="384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p:cSld name="Text">
    <p:spTree>
      <p:nvGrpSpPr>
        <p:cNvPr id="238" name="Shape 238"/>
        <p:cNvGrpSpPr/>
        <p:nvPr/>
      </p:nvGrpSpPr>
      <p:grpSpPr>
        <a:xfrm>
          <a:off x="0" y="0"/>
          <a:ext cx="0" cy="0"/>
          <a:chOff x="0" y="0"/>
          <a:chExt cx="0" cy="0"/>
        </a:xfrm>
      </p:grpSpPr>
      <p:sp>
        <p:nvSpPr>
          <p:cNvPr id="239" name="Google Shape;239;p67"/>
          <p:cNvSpPr txBox="1"/>
          <p:nvPr>
            <p:ph idx="1" type="body"/>
          </p:nvPr>
        </p:nvSpPr>
        <p:spPr>
          <a:xfrm>
            <a:off x="235527" y="1825625"/>
            <a:ext cx="11672400" cy="4263200"/>
          </a:xfrm>
          <a:prstGeom prst="rect">
            <a:avLst/>
          </a:prstGeom>
          <a:noFill/>
          <a:ln>
            <a:noFill/>
          </a:ln>
        </p:spPr>
        <p:txBody>
          <a:bodyPr anchorCtr="0" anchor="t" bIns="60925" lIns="121875" spcFirstLastPara="1" rIns="121875" wrap="square" tIns="60925">
            <a:noAutofit/>
          </a:bodyPr>
          <a:lstStyle>
            <a:lvl1pPr indent="-355600" lvl="0" marL="457200" marR="0" rtl="0" algn="l">
              <a:lnSpc>
                <a:spcPct val="90000"/>
              </a:lnSpc>
              <a:spcBef>
                <a:spcPts val="1000"/>
              </a:spcBef>
              <a:spcAft>
                <a:spcPts val="0"/>
              </a:spcAft>
              <a:buClr>
                <a:schemeClr val="dk1"/>
              </a:buClr>
              <a:buSzPts val="2000"/>
              <a:buFont typeface="Arial"/>
              <a:buChar char="•"/>
              <a:defRPr b="0" i="0" sz="2700" u="none" cap="none" strike="noStrike">
                <a:solidFill>
                  <a:schemeClr val="dk1"/>
                </a:solidFill>
                <a:latin typeface="Calibri"/>
                <a:ea typeface="Calibri"/>
                <a:cs typeface="Calibri"/>
                <a:sym typeface="Calibri"/>
              </a:defRPr>
            </a:lvl1pPr>
            <a:lvl2pPr indent="-342900" lvl="1" marL="914400" marR="0" rtl="0" algn="l">
              <a:lnSpc>
                <a:spcPct val="90000"/>
              </a:lnSpc>
              <a:spcBef>
                <a:spcPts val="500"/>
              </a:spcBef>
              <a:spcAft>
                <a:spcPts val="0"/>
              </a:spcAft>
              <a:buClr>
                <a:schemeClr val="dk1"/>
              </a:buClr>
              <a:buSzPts val="1800"/>
              <a:buFont typeface="Noto Sans Symbols"/>
              <a:buChar char="▪"/>
              <a:defRPr b="0" i="0" sz="2400" u="none" cap="none" strike="noStrike">
                <a:solidFill>
                  <a:schemeClr val="dk1"/>
                </a:solidFill>
                <a:latin typeface="Calibri"/>
                <a:ea typeface="Calibri"/>
                <a:cs typeface="Calibri"/>
                <a:sym typeface="Calibri"/>
              </a:defRPr>
            </a:lvl2pPr>
            <a:lvl3pPr indent="-330200" lvl="2" marL="1371600" marR="0" rtl="0" algn="l">
              <a:lnSpc>
                <a:spcPct val="90000"/>
              </a:lnSpc>
              <a:spcBef>
                <a:spcPts val="500"/>
              </a:spcBef>
              <a:spcAft>
                <a:spcPts val="0"/>
              </a:spcAft>
              <a:buClr>
                <a:schemeClr val="dk1"/>
              </a:buClr>
              <a:buSzPts val="1600"/>
              <a:buFont typeface="Courier New"/>
              <a:buChar char="o"/>
              <a:defRPr b="0" i="0" sz="2100" u="none" cap="none" strike="noStrike">
                <a:solidFill>
                  <a:schemeClr val="dk1"/>
                </a:solidFill>
                <a:latin typeface="Calibri"/>
                <a:ea typeface="Calibri"/>
                <a:cs typeface="Calibri"/>
                <a:sym typeface="Calibri"/>
              </a:defRPr>
            </a:lvl3pPr>
            <a:lvl4pPr indent="-290830" lvl="3" marL="1828800" marR="0" rtl="0" algn="l">
              <a:lnSpc>
                <a:spcPct val="90000"/>
              </a:lnSpc>
              <a:spcBef>
                <a:spcPts val="500"/>
              </a:spcBef>
              <a:spcAft>
                <a:spcPts val="0"/>
              </a:spcAft>
              <a:buClr>
                <a:schemeClr val="dk1"/>
              </a:buClr>
              <a:buSzPts val="980"/>
              <a:buFont typeface="Noto Sans Symbols"/>
              <a:buChar char="⮚"/>
              <a:defRPr b="0" i="0" sz="1900" u="none" cap="none" strike="noStrike">
                <a:solidFill>
                  <a:schemeClr val="dk1"/>
                </a:solidFill>
                <a:latin typeface="Calibri"/>
                <a:ea typeface="Calibri"/>
                <a:cs typeface="Calibri"/>
                <a:sym typeface="Calibri"/>
              </a:defRPr>
            </a:lvl4pPr>
            <a:lvl5pPr indent="-317500" lvl="4" marL="2286000" marR="0" rtl="0" algn="l">
              <a:lnSpc>
                <a:spcPct val="90000"/>
              </a:lnSpc>
              <a:spcBef>
                <a:spcPts val="500"/>
              </a:spcBef>
              <a:spcAft>
                <a:spcPts val="0"/>
              </a:spcAft>
              <a:buClr>
                <a:schemeClr val="dk1"/>
              </a:buClr>
              <a:buSzPts val="1400"/>
              <a:buFont typeface="Arial"/>
              <a:buChar char="•"/>
              <a:defRPr b="0" i="0" sz="1900" u="none" cap="none" strike="noStrike">
                <a:solidFill>
                  <a:schemeClr val="dk1"/>
                </a:solidFill>
                <a:latin typeface="Calibri"/>
                <a:ea typeface="Calibri"/>
                <a:cs typeface="Calibri"/>
                <a:sym typeface="Calibri"/>
              </a:defRPr>
            </a:lvl5pPr>
            <a:lvl6pPr indent="-314325" lvl="5" marL="2743200" marR="0" rtl="0" algn="l">
              <a:lnSpc>
                <a:spcPct val="90000"/>
              </a:lnSpc>
              <a:spcBef>
                <a:spcPts val="500"/>
              </a:spcBef>
              <a:spcAft>
                <a:spcPts val="0"/>
              </a:spcAft>
              <a:buClr>
                <a:schemeClr val="dk1"/>
              </a:buClr>
              <a:buSzPts val="1350"/>
              <a:buFont typeface="Arial"/>
              <a:buChar char="•"/>
              <a:defRPr b="0" i="0" sz="1800" u="none" cap="none" strike="noStrike">
                <a:solidFill>
                  <a:schemeClr val="dk1"/>
                </a:solidFill>
                <a:latin typeface="Calibri"/>
                <a:ea typeface="Calibri"/>
                <a:cs typeface="Calibri"/>
                <a:sym typeface="Calibri"/>
              </a:defRPr>
            </a:lvl6pPr>
            <a:lvl7pPr indent="-314325" lvl="6" marL="3200400" marR="0" rtl="0" algn="l">
              <a:lnSpc>
                <a:spcPct val="90000"/>
              </a:lnSpc>
              <a:spcBef>
                <a:spcPts val="500"/>
              </a:spcBef>
              <a:spcAft>
                <a:spcPts val="0"/>
              </a:spcAft>
              <a:buClr>
                <a:schemeClr val="dk1"/>
              </a:buClr>
              <a:buSzPts val="1350"/>
              <a:buFont typeface="Arial"/>
              <a:buChar char="•"/>
              <a:defRPr b="0" i="0" sz="1800" u="none" cap="none" strike="noStrike">
                <a:solidFill>
                  <a:schemeClr val="dk1"/>
                </a:solidFill>
                <a:latin typeface="Calibri"/>
                <a:ea typeface="Calibri"/>
                <a:cs typeface="Calibri"/>
                <a:sym typeface="Calibri"/>
              </a:defRPr>
            </a:lvl7pPr>
            <a:lvl8pPr indent="-314325" lvl="7" marL="3657600" marR="0" rtl="0" algn="l">
              <a:lnSpc>
                <a:spcPct val="90000"/>
              </a:lnSpc>
              <a:spcBef>
                <a:spcPts val="500"/>
              </a:spcBef>
              <a:spcAft>
                <a:spcPts val="0"/>
              </a:spcAft>
              <a:buClr>
                <a:schemeClr val="dk1"/>
              </a:buClr>
              <a:buSzPts val="1350"/>
              <a:buFont typeface="Arial"/>
              <a:buChar char="•"/>
              <a:defRPr b="0" i="0" sz="1800" u="none" cap="none" strike="noStrike">
                <a:solidFill>
                  <a:schemeClr val="dk1"/>
                </a:solidFill>
                <a:latin typeface="Calibri"/>
                <a:ea typeface="Calibri"/>
                <a:cs typeface="Calibri"/>
                <a:sym typeface="Calibri"/>
              </a:defRPr>
            </a:lvl8pPr>
            <a:lvl9pPr indent="-314325" lvl="8" marL="4114800" marR="0" rtl="0" algn="l">
              <a:lnSpc>
                <a:spcPct val="90000"/>
              </a:lnSpc>
              <a:spcBef>
                <a:spcPts val="500"/>
              </a:spcBef>
              <a:spcAft>
                <a:spcPts val="0"/>
              </a:spcAft>
              <a:buClr>
                <a:schemeClr val="dk1"/>
              </a:buClr>
              <a:buSzPts val="1350"/>
              <a:buFont typeface="Arial"/>
              <a:buChar char="•"/>
              <a:defRPr b="0" i="0" sz="1800" u="none" cap="none" strike="noStrike">
                <a:solidFill>
                  <a:schemeClr val="dk1"/>
                </a:solidFill>
                <a:latin typeface="Calibri"/>
                <a:ea typeface="Calibri"/>
                <a:cs typeface="Calibri"/>
                <a:sym typeface="Calibri"/>
              </a:defRPr>
            </a:lvl9pPr>
          </a:lstStyle>
          <a:p/>
        </p:txBody>
      </p:sp>
      <p:sp>
        <p:nvSpPr>
          <p:cNvPr id="240" name="Google Shape;240;p67"/>
          <p:cNvSpPr txBox="1"/>
          <p:nvPr>
            <p:ph type="title"/>
          </p:nvPr>
        </p:nvSpPr>
        <p:spPr>
          <a:xfrm>
            <a:off x="3438769" y="225527"/>
            <a:ext cx="6305200" cy="455600"/>
          </a:xfrm>
          <a:prstGeom prst="rect">
            <a:avLst/>
          </a:prstGeom>
          <a:noFill/>
          <a:ln>
            <a:noFill/>
          </a:ln>
        </p:spPr>
        <p:txBody>
          <a:bodyPr anchorCtr="0" anchor="t" bIns="60925" lIns="121875" spcFirstLastPara="1" rIns="121875" wrap="square" tIns="60925">
            <a:noAutofit/>
          </a:bodyPr>
          <a:lstStyle>
            <a:lvl1pPr lvl="0" marR="0" rtl="0" algn="l">
              <a:lnSpc>
                <a:spcPct val="90000"/>
              </a:lnSpc>
              <a:spcBef>
                <a:spcPts val="0"/>
              </a:spcBef>
              <a:spcAft>
                <a:spcPts val="0"/>
              </a:spcAft>
              <a:buClr>
                <a:srgbClr val="0E67AD"/>
              </a:buClr>
              <a:buSzPts val="2500"/>
              <a:buFont typeface="Calibri"/>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9pPr>
          </a:lstStyle>
          <a:p/>
        </p:txBody>
      </p:sp>
      <p:sp>
        <p:nvSpPr>
          <p:cNvPr id="241" name="Google Shape;241;p67"/>
          <p:cNvSpPr txBox="1"/>
          <p:nvPr>
            <p:ph idx="2" type="subTitle"/>
          </p:nvPr>
        </p:nvSpPr>
        <p:spPr>
          <a:xfrm>
            <a:off x="3438768" y="837811"/>
            <a:ext cx="6305200" cy="492400"/>
          </a:xfrm>
          <a:prstGeom prst="rect">
            <a:avLst/>
          </a:prstGeom>
          <a:noFill/>
          <a:ln>
            <a:noFill/>
          </a:ln>
        </p:spPr>
        <p:txBody>
          <a:bodyPr anchorCtr="0" anchor="t" bIns="60925" lIns="121875" spcFirstLastPara="1" rIns="121875" wrap="square" tIns="60925">
            <a:noAutofit/>
          </a:bodyPr>
          <a:lstStyle>
            <a:lvl1pPr lvl="0" marR="0" rtl="0" algn="l">
              <a:lnSpc>
                <a:spcPct val="90000"/>
              </a:lnSpc>
              <a:spcBef>
                <a:spcPts val="1000"/>
              </a:spcBef>
              <a:spcAft>
                <a:spcPts val="0"/>
              </a:spcAft>
              <a:buClr>
                <a:srgbClr val="7F7F7F"/>
              </a:buClr>
              <a:buSzPts val="2000"/>
              <a:buFont typeface="Arial"/>
              <a:buNone/>
              <a:defRPr b="0" i="1" sz="2700" u="none" cap="none" strike="noStrike">
                <a:solidFill>
                  <a:srgbClr val="7F7F7F"/>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15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35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ext">
  <p:cSld name="1_Text">
    <p:spTree>
      <p:nvGrpSpPr>
        <p:cNvPr id="242" name="Shape 242"/>
        <p:cNvGrpSpPr/>
        <p:nvPr/>
      </p:nvGrpSpPr>
      <p:grpSpPr>
        <a:xfrm>
          <a:off x="0" y="0"/>
          <a:ext cx="0" cy="0"/>
          <a:chOff x="0" y="0"/>
          <a:chExt cx="0" cy="0"/>
        </a:xfrm>
      </p:grpSpPr>
      <p:sp>
        <p:nvSpPr>
          <p:cNvPr id="243" name="Google Shape;243;p68"/>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4" name="Google Shape;244;p68"/>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5" name="Google Shape;245;p68"/>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Content" showMasterSp="0">
  <p:cSld name="Title &amp; Content">
    <p:spTree>
      <p:nvGrpSpPr>
        <p:cNvPr id="19" name="Shape 19"/>
        <p:cNvGrpSpPr/>
        <p:nvPr/>
      </p:nvGrpSpPr>
      <p:grpSpPr>
        <a:xfrm>
          <a:off x="0" y="0"/>
          <a:ext cx="0" cy="0"/>
          <a:chOff x="0" y="0"/>
          <a:chExt cx="0" cy="0"/>
        </a:xfrm>
      </p:grpSpPr>
      <p:sp>
        <p:nvSpPr>
          <p:cNvPr id="20" name="Google Shape;20;p39"/>
          <p:cNvSpPr/>
          <p:nvPr/>
        </p:nvSpPr>
        <p:spPr>
          <a:xfrm>
            <a:off x="11414248" y="6376243"/>
            <a:ext cx="442392" cy="293117"/>
          </a:xfrm>
          <a:prstGeom prst="rect">
            <a:avLst/>
          </a:prstGeom>
          <a:solidFill>
            <a:srgbClr val="1D2F45">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Calibri"/>
              <a:ea typeface="Calibri"/>
              <a:cs typeface="Calibri"/>
              <a:sym typeface="Calibri"/>
            </a:endParaRPr>
          </a:p>
        </p:txBody>
      </p:sp>
      <p:sp>
        <p:nvSpPr>
          <p:cNvPr id="21" name="Google Shape;21;p39"/>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 name="Google Shape;22;p39"/>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cxnSp>
        <p:nvCxnSpPr>
          <p:cNvPr id="23" name="Google Shape;23;p39"/>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24" name="Google Shape;24;p39"/>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sp>
        <p:nvSpPr>
          <p:cNvPr id="25" name="Google Shape;25;p39"/>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 name="Google Shape;26;p39"/>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 name="Google Shape;27;p39"/>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 name="Google Shape;28;p39"/>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 name="Google Shape;29;p39"/>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 name="Google Shape;30;p39"/>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 name="Google Shape;31;p39"/>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 name="Google Shape;32;p39"/>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 name="Google Shape;33;p39"/>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 name="Google Shape;34;p39"/>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39"/>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 name="Google Shape;36;p39"/>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7" name="Google Shape;37;p39"/>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sp>
        <p:nvSpPr>
          <p:cNvPr id="38" name="Google Shape;38;p39"/>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9" name="Google Shape;39;p39"/>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ext">
  <p:cSld name="2_Text">
    <p:spTree>
      <p:nvGrpSpPr>
        <p:cNvPr id="246" name="Shape 246"/>
        <p:cNvGrpSpPr/>
        <p:nvPr/>
      </p:nvGrpSpPr>
      <p:grpSpPr>
        <a:xfrm>
          <a:off x="0" y="0"/>
          <a:ext cx="0" cy="0"/>
          <a:chOff x="0" y="0"/>
          <a:chExt cx="0" cy="0"/>
        </a:xfrm>
      </p:grpSpPr>
      <p:sp>
        <p:nvSpPr>
          <p:cNvPr id="247" name="Google Shape;247;p69"/>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8" name="Google Shape;248;p69"/>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9" name="Google Shape;249;p69"/>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ontent_slide" showMasterSp="0">
  <p:cSld name="1_Content_slide">
    <p:spTree>
      <p:nvGrpSpPr>
        <p:cNvPr id="250" name="Shape 250"/>
        <p:cNvGrpSpPr/>
        <p:nvPr/>
      </p:nvGrpSpPr>
      <p:grpSpPr>
        <a:xfrm>
          <a:off x="0" y="0"/>
          <a:ext cx="0" cy="0"/>
          <a:chOff x="0" y="0"/>
          <a:chExt cx="0" cy="0"/>
        </a:xfrm>
      </p:grpSpPr>
      <p:sp>
        <p:nvSpPr>
          <p:cNvPr id="251" name="Google Shape;251;p70"/>
          <p:cNvSpPr/>
          <p:nvPr/>
        </p:nvSpPr>
        <p:spPr>
          <a:xfrm>
            <a:off x="11414248" y="6376243"/>
            <a:ext cx="442392" cy="293117"/>
          </a:xfrm>
          <a:prstGeom prst="rect">
            <a:avLst/>
          </a:prstGeom>
          <a:solidFill>
            <a:srgbClr val="1D2F45">
              <a:alpha val="2392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Arial"/>
              <a:ea typeface="Arial"/>
              <a:cs typeface="Arial"/>
              <a:sym typeface="Arial"/>
            </a:endParaRPr>
          </a:p>
        </p:txBody>
      </p:sp>
      <p:sp>
        <p:nvSpPr>
          <p:cNvPr id="252" name="Google Shape;252;p70"/>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3" name="Google Shape;253;p70"/>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4" name="Google Shape;254;p70"/>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5" name="Google Shape;255;p70"/>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6" name="Google Shape;256;p70"/>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7" name="Google Shape;257;p70"/>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8" name="Google Shape;258;p70"/>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9" name="Google Shape;259;p70"/>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0" name="Google Shape;260;p70"/>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1" name="Google Shape;261;p70"/>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2" name="Google Shape;262;p70"/>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3" name="Google Shape;263;p70"/>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4" name="Google Shape;264;p70"/>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265" name="Google Shape;265;p70"/>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266" name="Google Shape;266;p70"/>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pic>
        <p:nvPicPr>
          <p:cNvPr id="267" name="Google Shape;267;p70"/>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268" name="Google Shape;268;p70"/>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
        <p:nvSpPr>
          <p:cNvPr id="269" name="Google Shape;269;p70"/>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1" i="0" sz="3600" u="none" cap="none" strike="noStrike">
                <a:solidFill>
                  <a:srgbClr val="1D2F4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ext">
  <p:cSld name="3_Text">
    <p:spTree>
      <p:nvGrpSpPr>
        <p:cNvPr id="270" name="Shape 270"/>
        <p:cNvGrpSpPr/>
        <p:nvPr/>
      </p:nvGrpSpPr>
      <p:grpSpPr>
        <a:xfrm>
          <a:off x="0" y="0"/>
          <a:ext cx="0" cy="0"/>
          <a:chOff x="0" y="0"/>
          <a:chExt cx="0" cy="0"/>
        </a:xfrm>
      </p:grpSpPr>
      <p:sp>
        <p:nvSpPr>
          <p:cNvPr id="271" name="Google Shape;271;p19"/>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2" name="Google Shape;272;p19"/>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3" name="Google Shape;273;p19"/>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Text">
  <p:cSld name="4_Text">
    <p:spTree>
      <p:nvGrpSpPr>
        <p:cNvPr id="274" name="Shape 274"/>
        <p:cNvGrpSpPr/>
        <p:nvPr/>
      </p:nvGrpSpPr>
      <p:grpSpPr>
        <a:xfrm>
          <a:off x="0" y="0"/>
          <a:ext cx="0" cy="0"/>
          <a:chOff x="0" y="0"/>
          <a:chExt cx="0" cy="0"/>
        </a:xfrm>
      </p:grpSpPr>
      <p:sp>
        <p:nvSpPr>
          <p:cNvPr id="275" name="Google Shape;275;p20"/>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6" name="Google Shape;276;p20"/>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7" name="Google Shape;277;p20"/>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Text">
  <p:cSld name="5_Text">
    <p:spTree>
      <p:nvGrpSpPr>
        <p:cNvPr id="278" name="Shape 278"/>
        <p:cNvGrpSpPr/>
        <p:nvPr/>
      </p:nvGrpSpPr>
      <p:grpSpPr>
        <a:xfrm>
          <a:off x="0" y="0"/>
          <a:ext cx="0" cy="0"/>
          <a:chOff x="0" y="0"/>
          <a:chExt cx="0" cy="0"/>
        </a:xfrm>
      </p:grpSpPr>
      <p:sp>
        <p:nvSpPr>
          <p:cNvPr id="279" name="Google Shape;279;p22"/>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0" name="Google Shape;280;p22"/>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1" name="Google Shape;281;p22"/>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_slide" showMasterSp="0">
  <p:cSld name="Content_slide">
    <p:spTree>
      <p:nvGrpSpPr>
        <p:cNvPr id="40" name="Shape 40"/>
        <p:cNvGrpSpPr/>
        <p:nvPr/>
      </p:nvGrpSpPr>
      <p:grpSpPr>
        <a:xfrm>
          <a:off x="0" y="0"/>
          <a:ext cx="0" cy="0"/>
          <a:chOff x="0" y="0"/>
          <a:chExt cx="0" cy="0"/>
        </a:xfrm>
      </p:grpSpPr>
      <p:sp>
        <p:nvSpPr>
          <p:cNvPr id="41" name="Google Shape;41;p45"/>
          <p:cNvSpPr/>
          <p:nvPr/>
        </p:nvSpPr>
        <p:spPr>
          <a:xfrm>
            <a:off x="11414248" y="6376243"/>
            <a:ext cx="442392" cy="293117"/>
          </a:xfrm>
          <a:prstGeom prst="rect">
            <a:avLst/>
          </a:prstGeom>
          <a:solidFill>
            <a:srgbClr val="1D2F45">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Calibri"/>
              <a:ea typeface="Calibri"/>
              <a:cs typeface="Calibri"/>
              <a:sym typeface="Calibri"/>
            </a:endParaRPr>
          </a:p>
        </p:txBody>
      </p:sp>
      <p:sp>
        <p:nvSpPr>
          <p:cNvPr id="42" name="Google Shape;42;p45"/>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 name="Google Shape;43;p45"/>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 name="Google Shape;44;p45"/>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 name="Google Shape;45;p45"/>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 name="Google Shape;46;p45"/>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 name="Google Shape;47;p45"/>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 name="Google Shape;48;p45"/>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 name="Google Shape;49;p45"/>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 name="Google Shape;50;p45"/>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 name="Google Shape;51;p45"/>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 name="Google Shape;52;p45"/>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 name="Google Shape;53;p45"/>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 name="Google Shape;54;p45"/>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cxnSp>
        <p:nvCxnSpPr>
          <p:cNvPr id="55" name="Google Shape;55;p45"/>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56" name="Google Shape;56;p4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pic>
        <p:nvPicPr>
          <p:cNvPr id="57" name="Google Shape;57;p45"/>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58" name="Google Shape;58;p45"/>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
        <p:nvSpPr>
          <p:cNvPr id="59" name="Google Shape;59;p4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amp; Content" showMasterSp="0">
  <p:cSld name="3_Title &amp; Content">
    <p:spTree>
      <p:nvGrpSpPr>
        <p:cNvPr id="60" name="Shape 60"/>
        <p:cNvGrpSpPr/>
        <p:nvPr/>
      </p:nvGrpSpPr>
      <p:grpSpPr>
        <a:xfrm>
          <a:off x="0" y="0"/>
          <a:ext cx="0" cy="0"/>
          <a:chOff x="0" y="0"/>
          <a:chExt cx="0" cy="0"/>
        </a:xfrm>
      </p:grpSpPr>
      <p:sp>
        <p:nvSpPr>
          <p:cNvPr id="61" name="Google Shape;61;p72"/>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62" name="Google Shape;62;p72"/>
          <p:cNvSpPr txBox="1"/>
          <p:nvPr>
            <p:ph idx="1" type="body"/>
          </p:nvPr>
        </p:nvSpPr>
        <p:spPr>
          <a:xfrm>
            <a:off x="335360" y="1268765"/>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3C3C3C"/>
                </a:solidFill>
                <a:latin typeface="Arial"/>
                <a:ea typeface="Arial"/>
                <a:cs typeface="Arial"/>
                <a:sym typeface="Arial"/>
              </a:defRPr>
            </a:lvl1pPr>
            <a:lvl2pPr indent="-377190" lvl="1" marL="914400" marR="0" rtl="0" algn="l">
              <a:lnSpc>
                <a:spcPct val="100000"/>
              </a:lnSpc>
              <a:spcBef>
                <a:spcPts val="0"/>
              </a:spcBef>
              <a:spcAft>
                <a:spcPts val="0"/>
              </a:spcAft>
              <a:buClr>
                <a:srgbClr val="000000"/>
              </a:buClr>
              <a:buSzPts val="2340"/>
              <a:buFont typeface="Calibri"/>
              <a:buChar char="-"/>
              <a:defRPr b="0" i="0" sz="2600" u="none" cap="none" strike="noStrike">
                <a:solidFill>
                  <a:srgbClr val="3C3C3C"/>
                </a:solidFill>
                <a:latin typeface="Arial"/>
                <a:ea typeface="Arial"/>
                <a:cs typeface="Arial"/>
                <a:sym typeface="Arial"/>
              </a:defRPr>
            </a:lvl2pPr>
            <a:lvl3pPr indent="-350519" lvl="2" marL="1371600" marR="0" rtl="0" algn="l">
              <a:lnSpc>
                <a:spcPct val="100000"/>
              </a:lnSpc>
              <a:spcBef>
                <a:spcPts val="0"/>
              </a:spcBef>
              <a:spcAft>
                <a:spcPts val="0"/>
              </a:spcAft>
              <a:buClr>
                <a:srgbClr val="000000"/>
              </a:buClr>
              <a:buSzPts val="1920"/>
              <a:buFont typeface="Noto Sans Symbols"/>
              <a:buChar char="▪"/>
              <a:defRPr b="0" i="0" sz="2400" u="none" cap="none" strike="noStrike">
                <a:solidFill>
                  <a:srgbClr val="3C3C3C"/>
                </a:solidFill>
                <a:latin typeface="Arial"/>
                <a:ea typeface="Arial"/>
                <a:cs typeface="Arial"/>
                <a:sym typeface="Arial"/>
              </a:defRPr>
            </a:lvl3pPr>
            <a:lvl4pPr indent="-353060" lvl="3" marL="1828800" marR="0" rtl="0" algn="l">
              <a:lnSpc>
                <a:spcPct val="100000"/>
              </a:lnSpc>
              <a:spcBef>
                <a:spcPts val="560"/>
              </a:spcBef>
              <a:spcAft>
                <a:spcPts val="0"/>
              </a:spcAft>
              <a:buClr>
                <a:srgbClr val="3C3C3C"/>
              </a:buClr>
              <a:buSzPts val="1960"/>
              <a:buFont typeface="Calibri"/>
              <a:buChar char="-"/>
              <a:defRPr b="0" i="0" sz="2800" u="none" cap="none" strike="noStrike">
                <a:solidFill>
                  <a:srgbClr val="3C3C3C"/>
                </a:solidFill>
                <a:latin typeface="Arial"/>
                <a:ea typeface="Arial"/>
                <a:cs typeface="Arial"/>
                <a:sym typeface="Arial"/>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3" name="Google Shape;63;p72"/>
          <p:cNvSpPr txBox="1"/>
          <p:nvPr>
            <p:ph idx="10" type="dt"/>
          </p:nvPr>
        </p:nvSpPr>
        <p:spPr>
          <a:xfrm>
            <a:off x="335360" y="6381328"/>
            <a:ext cx="2844800" cy="28803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98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4" name="Google Shape;64;p72"/>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SzPts val="1400"/>
              <a:buNone/>
              <a:defRPr b="0" i="0" sz="98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cxnSp>
        <p:nvCxnSpPr>
          <p:cNvPr id="65" name="Google Shape;65;p72"/>
          <p:cNvCxnSpPr/>
          <p:nvPr/>
        </p:nvCxnSpPr>
        <p:spPr>
          <a:xfrm rot="10800000">
            <a:off x="335360" y="6376248"/>
            <a:ext cx="11521280" cy="5085"/>
          </a:xfrm>
          <a:prstGeom prst="straightConnector1">
            <a:avLst/>
          </a:prstGeom>
          <a:noFill/>
          <a:ln cap="flat" cmpd="sng" w="12700">
            <a:solidFill>
              <a:srgbClr val="1D2F45"/>
            </a:solidFill>
            <a:prstDash val="solid"/>
            <a:round/>
            <a:headEnd len="sm" w="sm" type="none"/>
            <a:tailEnd len="sm" w="sm" type="none"/>
          </a:ln>
        </p:spPr>
      </p:cxnSp>
      <p:sp>
        <p:nvSpPr>
          <p:cNvPr id="66" name="Google Shape;66;p72"/>
          <p:cNvSpPr/>
          <p:nvPr/>
        </p:nvSpPr>
        <p:spPr>
          <a:xfrm>
            <a:off x="11266784" y="6381333"/>
            <a:ext cx="589856" cy="293117"/>
          </a:xfrm>
          <a:prstGeom prst="rect">
            <a:avLst/>
          </a:prstGeom>
          <a:solidFill>
            <a:srgbClr val="1D2F45">
              <a:alpha val="2588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A5A5A5"/>
              </a:solidFill>
              <a:latin typeface="Arial"/>
              <a:ea typeface="Arial"/>
              <a:cs typeface="Arial"/>
              <a:sym typeface="Arial"/>
            </a:endParaRPr>
          </a:p>
        </p:txBody>
      </p:sp>
      <p:sp>
        <p:nvSpPr>
          <p:cNvPr id="67" name="Google Shape;67;p72"/>
          <p:cNvSpPr/>
          <p:nvPr/>
        </p:nvSpPr>
        <p:spPr>
          <a:xfrm>
            <a:off x="6714448" y="-3"/>
            <a:ext cx="1738195" cy="56608"/>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68" name="Google Shape;68;p72"/>
          <p:cNvSpPr/>
          <p:nvPr/>
        </p:nvSpPr>
        <p:spPr>
          <a:xfrm>
            <a:off x="10504876" y="-2404"/>
            <a:ext cx="1523817" cy="45719"/>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69" name="Google Shape;69;p72"/>
          <p:cNvSpPr/>
          <p:nvPr/>
        </p:nvSpPr>
        <p:spPr>
          <a:xfrm>
            <a:off x="8508621" y="0"/>
            <a:ext cx="2135276" cy="51318"/>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70" name="Google Shape;70;p72"/>
          <p:cNvSpPr/>
          <p:nvPr/>
        </p:nvSpPr>
        <p:spPr>
          <a:xfrm>
            <a:off x="-180" y="-3"/>
            <a:ext cx="858151" cy="51321"/>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pic>
        <p:nvPicPr>
          <p:cNvPr id="71" name="Google Shape;71;p72"/>
          <p:cNvPicPr preferRelativeResize="0"/>
          <p:nvPr/>
        </p:nvPicPr>
        <p:blipFill rotWithShape="1">
          <a:blip r:embed="rId2">
            <a:alphaModFix/>
          </a:blip>
          <a:srcRect b="0" l="0" r="0" t="0"/>
          <a:stretch/>
        </p:blipFill>
        <p:spPr>
          <a:xfrm>
            <a:off x="-180" y="6813550"/>
            <a:ext cx="12192000" cy="44450"/>
          </a:xfrm>
          <a:prstGeom prst="rect">
            <a:avLst/>
          </a:prstGeom>
          <a:noFill/>
          <a:ln>
            <a:noFill/>
          </a:ln>
        </p:spPr>
      </p:pic>
      <p:sp>
        <p:nvSpPr>
          <p:cNvPr id="72" name="Google Shape;72;p72"/>
          <p:cNvSpPr txBox="1"/>
          <p:nvPr>
            <p:ph idx="2" type="body"/>
          </p:nvPr>
        </p:nvSpPr>
        <p:spPr>
          <a:xfrm>
            <a:off x="3882237" y="260490"/>
            <a:ext cx="7974404" cy="864081"/>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3200"/>
              <a:buFont typeface="Arial"/>
              <a:buNone/>
              <a:defRPr b="1" i="0" sz="3200" u="none" cap="none" strike="noStrike">
                <a:solidFill>
                  <a:srgbClr val="1C3046"/>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Title &amp; Content" showMasterSp="0">
  <p:cSld name="5_Title &amp; Content">
    <p:spTree>
      <p:nvGrpSpPr>
        <p:cNvPr id="73" name="Shape 73"/>
        <p:cNvGrpSpPr/>
        <p:nvPr/>
      </p:nvGrpSpPr>
      <p:grpSpPr>
        <a:xfrm>
          <a:off x="0" y="0"/>
          <a:ext cx="0" cy="0"/>
          <a:chOff x="0" y="0"/>
          <a:chExt cx="0" cy="0"/>
        </a:xfrm>
      </p:grpSpPr>
      <p:sp>
        <p:nvSpPr>
          <p:cNvPr id="74" name="Google Shape;74;p73"/>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75" name="Google Shape;75;p73"/>
          <p:cNvSpPr txBox="1"/>
          <p:nvPr>
            <p:ph idx="1" type="body"/>
          </p:nvPr>
        </p:nvSpPr>
        <p:spPr>
          <a:xfrm>
            <a:off x="335360" y="1268765"/>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3C3C3C"/>
                </a:solidFill>
                <a:latin typeface="Arial"/>
                <a:ea typeface="Arial"/>
                <a:cs typeface="Arial"/>
                <a:sym typeface="Arial"/>
              </a:defRPr>
            </a:lvl1pPr>
            <a:lvl2pPr indent="-377190" lvl="1" marL="914400" marR="0" rtl="0" algn="l">
              <a:lnSpc>
                <a:spcPct val="100000"/>
              </a:lnSpc>
              <a:spcBef>
                <a:spcPts val="0"/>
              </a:spcBef>
              <a:spcAft>
                <a:spcPts val="0"/>
              </a:spcAft>
              <a:buClr>
                <a:srgbClr val="000000"/>
              </a:buClr>
              <a:buSzPts val="2340"/>
              <a:buFont typeface="Calibri"/>
              <a:buChar char="-"/>
              <a:defRPr b="0" i="0" sz="2600" u="none" cap="none" strike="noStrike">
                <a:solidFill>
                  <a:srgbClr val="3C3C3C"/>
                </a:solidFill>
                <a:latin typeface="Arial"/>
                <a:ea typeface="Arial"/>
                <a:cs typeface="Arial"/>
                <a:sym typeface="Arial"/>
              </a:defRPr>
            </a:lvl2pPr>
            <a:lvl3pPr indent="-350519" lvl="2" marL="1371600" marR="0" rtl="0" algn="l">
              <a:lnSpc>
                <a:spcPct val="100000"/>
              </a:lnSpc>
              <a:spcBef>
                <a:spcPts val="0"/>
              </a:spcBef>
              <a:spcAft>
                <a:spcPts val="0"/>
              </a:spcAft>
              <a:buClr>
                <a:srgbClr val="000000"/>
              </a:buClr>
              <a:buSzPts val="1920"/>
              <a:buFont typeface="Noto Sans Symbols"/>
              <a:buChar char="▪"/>
              <a:defRPr b="0" i="0" sz="2400" u="none" cap="none" strike="noStrike">
                <a:solidFill>
                  <a:srgbClr val="3C3C3C"/>
                </a:solidFill>
                <a:latin typeface="Arial"/>
                <a:ea typeface="Arial"/>
                <a:cs typeface="Arial"/>
                <a:sym typeface="Arial"/>
              </a:defRPr>
            </a:lvl3pPr>
            <a:lvl4pPr indent="-353060" lvl="3" marL="1828800" marR="0" rtl="0" algn="l">
              <a:lnSpc>
                <a:spcPct val="100000"/>
              </a:lnSpc>
              <a:spcBef>
                <a:spcPts val="560"/>
              </a:spcBef>
              <a:spcAft>
                <a:spcPts val="0"/>
              </a:spcAft>
              <a:buClr>
                <a:srgbClr val="3C3C3C"/>
              </a:buClr>
              <a:buSzPts val="1960"/>
              <a:buFont typeface="Calibri"/>
              <a:buChar char="-"/>
              <a:defRPr b="0" i="0" sz="2800" u="none" cap="none" strike="noStrike">
                <a:solidFill>
                  <a:srgbClr val="3C3C3C"/>
                </a:solidFill>
                <a:latin typeface="Arial"/>
                <a:ea typeface="Arial"/>
                <a:cs typeface="Arial"/>
                <a:sym typeface="Arial"/>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6" name="Google Shape;76;p73"/>
          <p:cNvSpPr txBox="1"/>
          <p:nvPr>
            <p:ph idx="10" type="dt"/>
          </p:nvPr>
        </p:nvSpPr>
        <p:spPr>
          <a:xfrm>
            <a:off x="335360" y="6381328"/>
            <a:ext cx="2844800" cy="28803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98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7" name="Google Shape;77;p73"/>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SzPts val="1400"/>
              <a:buNone/>
              <a:defRPr b="0" i="0" sz="98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cxnSp>
        <p:nvCxnSpPr>
          <p:cNvPr id="78" name="Google Shape;78;p73"/>
          <p:cNvCxnSpPr/>
          <p:nvPr/>
        </p:nvCxnSpPr>
        <p:spPr>
          <a:xfrm rot="10800000">
            <a:off x="335360" y="6376248"/>
            <a:ext cx="11521280" cy="5085"/>
          </a:xfrm>
          <a:prstGeom prst="straightConnector1">
            <a:avLst/>
          </a:prstGeom>
          <a:noFill/>
          <a:ln cap="flat" cmpd="sng" w="12700">
            <a:solidFill>
              <a:srgbClr val="1D2F45"/>
            </a:solidFill>
            <a:prstDash val="solid"/>
            <a:round/>
            <a:headEnd len="sm" w="sm" type="none"/>
            <a:tailEnd len="sm" w="sm" type="none"/>
          </a:ln>
        </p:spPr>
      </p:cxnSp>
      <p:sp>
        <p:nvSpPr>
          <p:cNvPr id="79" name="Google Shape;79;p73"/>
          <p:cNvSpPr/>
          <p:nvPr/>
        </p:nvSpPr>
        <p:spPr>
          <a:xfrm>
            <a:off x="11266784" y="6381333"/>
            <a:ext cx="589856" cy="293117"/>
          </a:xfrm>
          <a:prstGeom prst="rect">
            <a:avLst/>
          </a:prstGeom>
          <a:solidFill>
            <a:srgbClr val="1D2F45">
              <a:alpha val="2588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A5A5A5"/>
              </a:solidFill>
              <a:latin typeface="Arial"/>
              <a:ea typeface="Arial"/>
              <a:cs typeface="Arial"/>
              <a:sym typeface="Arial"/>
            </a:endParaRPr>
          </a:p>
        </p:txBody>
      </p:sp>
      <p:sp>
        <p:nvSpPr>
          <p:cNvPr id="80" name="Google Shape;80;p73"/>
          <p:cNvSpPr/>
          <p:nvPr/>
        </p:nvSpPr>
        <p:spPr>
          <a:xfrm>
            <a:off x="6714448" y="-3"/>
            <a:ext cx="1738195" cy="56608"/>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81" name="Google Shape;81;p73"/>
          <p:cNvSpPr/>
          <p:nvPr/>
        </p:nvSpPr>
        <p:spPr>
          <a:xfrm>
            <a:off x="10504876" y="-2404"/>
            <a:ext cx="1523817" cy="45719"/>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82" name="Google Shape;82;p73"/>
          <p:cNvSpPr/>
          <p:nvPr/>
        </p:nvSpPr>
        <p:spPr>
          <a:xfrm>
            <a:off x="8508621" y="0"/>
            <a:ext cx="2135276" cy="51318"/>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83" name="Google Shape;83;p73"/>
          <p:cNvSpPr/>
          <p:nvPr/>
        </p:nvSpPr>
        <p:spPr>
          <a:xfrm>
            <a:off x="-180" y="-3"/>
            <a:ext cx="858151" cy="51321"/>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pic>
        <p:nvPicPr>
          <p:cNvPr id="84" name="Google Shape;84;p73"/>
          <p:cNvPicPr preferRelativeResize="0"/>
          <p:nvPr/>
        </p:nvPicPr>
        <p:blipFill rotWithShape="1">
          <a:blip r:embed="rId2">
            <a:alphaModFix/>
          </a:blip>
          <a:srcRect b="0" l="0" r="0" t="0"/>
          <a:stretch/>
        </p:blipFill>
        <p:spPr>
          <a:xfrm>
            <a:off x="-180" y="6813550"/>
            <a:ext cx="12192000" cy="44450"/>
          </a:xfrm>
          <a:prstGeom prst="rect">
            <a:avLst/>
          </a:prstGeom>
          <a:noFill/>
          <a:ln>
            <a:noFill/>
          </a:ln>
        </p:spPr>
      </p:pic>
      <p:sp>
        <p:nvSpPr>
          <p:cNvPr id="85" name="Google Shape;85;p73"/>
          <p:cNvSpPr txBox="1"/>
          <p:nvPr>
            <p:ph idx="2" type="body"/>
          </p:nvPr>
        </p:nvSpPr>
        <p:spPr>
          <a:xfrm>
            <a:off x="3882237" y="260490"/>
            <a:ext cx="7974404" cy="864081"/>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3200"/>
              <a:buFont typeface="Arial"/>
              <a:buNone/>
              <a:defRPr b="1" i="0" sz="3200" u="none" cap="none" strike="noStrike">
                <a:solidFill>
                  <a:srgbClr val="1C3046"/>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_Slide_2" showMasterSp="0">
  <p:cSld name="1_Content_Slide_2">
    <p:spTree>
      <p:nvGrpSpPr>
        <p:cNvPr id="86" name="Shape 86"/>
        <p:cNvGrpSpPr/>
        <p:nvPr/>
      </p:nvGrpSpPr>
      <p:grpSpPr>
        <a:xfrm>
          <a:off x="0" y="0"/>
          <a:ext cx="0" cy="0"/>
          <a:chOff x="0" y="0"/>
          <a:chExt cx="0" cy="0"/>
        </a:xfrm>
      </p:grpSpPr>
      <p:sp>
        <p:nvSpPr>
          <p:cNvPr id="87" name="Google Shape;87;p74"/>
          <p:cNvSpPr/>
          <p:nvPr/>
        </p:nvSpPr>
        <p:spPr>
          <a:xfrm>
            <a:off x="11414248" y="6376243"/>
            <a:ext cx="442500" cy="293100"/>
          </a:xfrm>
          <a:prstGeom prst="rect">
            <a:avLst/>
          </a:prstGeom>
          <a:solidFill>
            <a:srgbClr val="1D2F45">
              <a:alpha val="2509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Calibri"/>
              <a:buNone/>
            </a:pPr>
            <a:r>
              <a:t/>
            </a:r>
            <a:endParaRPr b="0" i="0" sz="1350" u="none" cap="none" strike="noStrike">
              <a:solidFill>
                <a:srgbClr val="A5A5A5"/>
              </a:solidFill>
              <a:latin typeface="Calibri"/>
              <a:ea typeface="Calibri"/>
              <a:cs typeface="Calibri"/>
              <a:sym typeface="Calibri"/>
            </a:endParaRPr>
          </a:p>
        </p:txBody>
      </p:sp>
      <p:sp>
        <p:nvSpPr>
          <p:cNvPr id="88" name="Google Shape;88;p74"/>
          <p:cNvSpPr/>
          <p:nvPr/>
        </p:nvSpPr>
        <p:spPr>
          <a:xfrm>
            <a:off x="4152612" y="0"/>
            <a:ext cx="1511400"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89" name="Google Shape;89;p74"/>
          <p:cNvSpPr/>
          <p:nvPr/>
        </p:nvSpPr>
        <p:spPr>
          <a:xfrm>
            <a:off x="7920205" y="0"/>
            <a:ext cx="422340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0" name="Google Shape;90;p74"/>
          <p:cNvSpPr/>
          <p:nvPr/>
        </p:nvSpPr>
        <p:spPr>
          <a:xfrm>
            <a:off x="11202275" y="0"/>
            <a:ext cx="9969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1" name="Google Shape;91;p74"/>
          <p:cNvSpPr/>
          <p:nvPr/>
        </p:nvSpPr>
        <p:spPr>
          <a:xfrm>
            <a:off x="2543607" y="0"/>
            <a:ext cx="135480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2" name="Google Shape;92;p74"/>
          <p:cNvSpPr/>
          <p:nvPr/>
        </p:nvSpPr>
        <p:spPr>
          <a:xfrm>
            <a:off x="9552385" y="0"/>
            <a:ext cx="1738200"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3" name="Google Shape;93;p74"/>
          <p:cNvSpPr/>
          <p:nvPr/>
        </p:nvSpPr>
        <p:spPr>
          <a:xfrm>
            <a:off x="6960098" y="0"/>
            <a:ext cx="15237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4" name="Google Shape;94;p74"/>
          <p:cNvSpPr/>
          <p:nvPr/>
        </p:nvSpPr>
        <p:spPr>
          <a:xfrm>
            <a:off x="1701959" y="-2"/>
            <a:ext cx="841500"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5" name="Google Shape;95;p74"/>
          <p:cNvSpPr/>
          <p:nvPr/>
        </p:nvSpPr>
        <p:spPr>
          <a:xfrm>
            <a:off x="857970" y="0"/>
            <a:ext cx="8541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6" name="Google Shape;96;p74"/>
          <p:cNvSpPr/>
          <p:nvPr/>
        </p:nvSpPr>
        <p:spPr>
          <a:xfrm>
            <a:off x="3454402" y="0"/>
            <a:ext cx="8541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7" name="Google Shape;97;p74"/>
          <p:cNvSpPr/>
          <p:nvPr/>
        </p:nvSpPr>
        <p:spPr>
          <a:xfrm>
            <a:off x="5663973" y="0"/>
            <a:ext cx="140340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8" name="Google Shape;98;p74"/>
          <p:cNvSpPr/>
          <p:nvPr/>
        </p:nvSpPr>
        <p:spPr>
          <a:xfrm>
            <a:off x="9810659" y="0"/>
            <a:ext cx="2217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9" name="Google Shape;99;p74"/>
          <p:cNvSpPr/>
          <p:nvPr/>
        </p:nvSpPr>
        <p:spPr>
          <a:xfrm>
            <a:off x="-181" y="-2"/>
            <a:ext cx="85830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00" name="Google Shape;100;p74"/>
          <p:cNvSpPr txBox="1"/>
          <p:nvPr>
            <p:ph idx="10" type="dt"/>
          </p:nvPr>
        </p:nvSpPr>
        <p:spPr>
          <a:xfrm>
            <a:off x="335360" y="6381328"/>
            <a:ext cx="2844900" cy="288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3C3C3C"/>
              </a:buClr>
              <a:buSzPts val="1400"/>
              <a:buFont typeface="Calibri"/>
              <a:buNone/>
              <a:defRPr b="0" i="0" sz="16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cxnSp>
        <p:nvCxnSpPr>
          <p:cNvPr id="101" name="Google Shape;101;p74"/>
          <p:cNvCxnSpPr/>
          <p:nvPr/>
        </p:nvCxnSpPr>
        <p:spPr>
          <a:xfrm rot="10800000">
            <a:off x="335440" y="6376231"/>
            <a:ext cx="11521200" cy="5100"/>
          </a:xfrm>
          <a:prstGeom prst="straightConnector1">
            <a:avLst/>
          </a:prstGeom>
          <a:noFill/>
          <a:ln cap="flat" cmpd="sng" w="12700">
            <a:solidFill>
              <a:srgbClr val="1D2F45"/>
            </a:solidFill>
            <a:prstDash val="solid"/>
            <a:round/>
            <a:headEnd len="sm" w="sm" type="none"/>
            <a:tailEnd len="sm" w="sm" type="none"/>
          </a:ln>
        </p:spPr>
      </p:cxnSp>
      <p:sp>
        <p:nvSpPr>
          <p:cNvPr id="102" name="Google Shape;102;p74"/>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1pPr>
            <a:lvl2pPr indent="0" lvl="1"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2pPr>
            <a:lvl3pPr indent="0" lvl="2"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3pPr>
            <a:lvl4pPr indent="0" lvl="3"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4pPr>
            <a:lvl5pPr indent="0" lvl="4"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5pPr>
            <a:lvl6pPr indent="0" lvl="5"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6pPr>
            <a:lvl7pPr indent="0" lvl="6"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7pPr>
            <a:lvl8pPr indent="0" lvl="7"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8pPr>
            <a:lvl9pPr indent="0" lvl="8"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103" name="Google Shape;103;p74"/>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104" name="Google Shape;104;p74"/>
          <p:cNvPicPr preferRelativeResize="0"/>
          <p:nvPr/>
        </p:nvPicPr>
        <p:blipFill rotWithShape="1">
          <a:blip r:embed="rId3">
            <a:alphaModFix/>
          </a:blip>
          <a:srcRect b="0" l="0" r="0" t="0"/>
          <a:stretch/>
        </p:blipFill>
        <p:spPr>
          <a:xfrm>
            <a:off x="0" y="6826217"/>
            <a:ext cx="12192002" cy="31783"/>
          </a:xfrm>
          <a:prstGeom prst="rect">
            <a:avLst/>
          </a:prstGeom>
          <a:noFill/>
          <a:ln>
            <a:noFill/>
          </a:ln>
        </p:spPr>
      </p:pic>
      <p:sp>
        <p:nvSpPr>
          <p:cNvPr id="105" name="Google Shape;105;p74"/>
          <p:cNvSpPr txBox="1"/>
          <p:nvPr>
            <p:ph idx="1" type="body"/>
          </p:nvPr>
        </p:nvSpPr>
        <p:spPr>
          <a:xfrm>
            <a:off x="287355" y="1340771"/>
            <a:ext cx="5664600" cy="4782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6" name="Google Shape;106;p74"/>
          <p:cNvSpPr txBox="1"/>
          <p:nvPr>
            <p:ph idx="2" type="body"/>
          </p:nvPr>
        </p:nvSpPr>
        <p:spPr>
          <a:xfrm>
            <a:off x="3221038" y="192857"/>
            <a:ext cx="8635500" cy="823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40"/>
              </a:spcBef>
              <a:spcAft>
                <a:spcPts val="0"/>
              </a:spcAft>
              <a:buClr>
                <a:srgbClr val="1C3046"/>
              </a:buClr>
              <a:buSzPts val="3200"/>
              <a:buFont typeface="Arial"/>
              <a:buNone/>
              <a:defRPr b="1" i="0" sz="3200" u="none" cap="none" strike="noStrike">
                <a:solidFill>
                  <a:srgbClr val="1C3046"/>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7" name="Google Shape;107;p74"/>
          <p:cNvSpPr txBox="1"/>
          <p:nvPr>
            <p:ph idx="3" type="body"/>
          </p:nvPr>
        </p:nvSpPr>
        <p:spPr>
          <a:xfrm>
            <a:off x="6168008" y="1340771"/>
            <a:ext cx="5664600" cy="4782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8" name="Google Shape;108;p74"/>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ermediate Slide">
  <p:cSld name="1_Intermediate Slide">
    <p:bg>
      <p:bgPr>
        <a:blipFill rotWithShape="1">
          <a:blip r:embed="rId2">
            <a:alphaModFix/>
          </a:blip>
          <a:tile algn="tl" flip="none" tx="0" sx="99995" ty="0" sy="99995"/>
        </a:blipFill>
      </p:bgPr>
    </p:bg>
    <p:spTree>
      <p:nvGrpSpPr>
        <p:cNvPr id="109" name="Shape 109"/>
        <p:cNvGrpSpPr/>
        <p:nvPr/>
      </p:nvGrpSpPr>
      <p:grpSpPr>
        <a:xfrm>
          <a:off x="0" y="0"/>
          <a:ext cx="0" cy="0"/>
          <a:chOff x="0" y="0"/>
          <a:chExt cx="0" cy="0"/>
        </a:xfrm>
      </p:grpSpPr>
      <p:sp>
        <p:nvSpPr>
          <p:cNvPr id="110" name="Google Shape;110;p75"/>
          <p:cNvSpPr txBox="1"/>
          <p:nvPr>
            <p:ph idx="1" type="body"/>
          </p:nvPr>
        </p:nvSpPr>
        <p:spPr>
          <a:xfrm>
            <a:off x="628650" y="3127856"/>
            <a:ext cx="7759800" cy="2317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400"/>
              </a:spcBef>
              <a:spcAft>
                <a:spcPts val="0"/>
              </a:spcAft>
              <a:buClr>
                <a:srgbClr val="3C3C3C"/>
              </a:buClr>
              <a:buSzPts val="2000"/>
              <a:buFont typeface="Arial"/>
              <a:buNone/>
              <a:defRPr b="0" i="0" sz="20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Calibri"/>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400"/>
              </a:spcBef>
              <a:spcAft>
                <a:spcPts val="0"/>
              </a:spcAft>
              <a:buClr>
                <a:srgbClr val="3C3C3C"/>
              </a:buClr>
              <a:buSzPts val="1600"/>
              <a:buFont typeface="Arial"/>
              <a:buNone/>
              <a:defRPr b="0" i="0" sz="20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11" name="Google Shape;111;p75"/>
          <p:cNvPicPr preferRelativeResize="0"/>
          <p:nvPr/>
        </p:nvPicPr>
        <p:blipFill rotWithShape="1">
          <a:blip r:embed="rId3">
            <a:alphaModFix/>
          </a:blip>
          <a:srcRect b="0" l="0" r="0" t="0"/>
          <a:stretch/>
        </p:blipFill>
        <p:spPr>
          <a:xfrm>
            <a:off x="0" y="6826217"/>
            <a:ext cx="12192002" cy="31783"/>
          </a:xfrm>
          <a:prstGeom prst="rect">
            <a:avLst/>
          </a:prstGeom>
          <a:noFill/>
          <a:ln>
            <a:noFill/>
          </a:ln>
        </p:spPr>
      </p:pic>
      <p:sp>
        <p:nvSpPr>
          <p:cNvPr id="112" name="Google Shape;112;p75"/>
          <p:cNvSpPr txBox="1"/>
          <p:nvPr>
            <p:ph idx="2" type="body"/>
          </p:nvPr>
        </p:nvSpPr>
        <p:spPr>
          <a:xfrm>
            <a:off x="628650" y="1628800"/>
            <a:ext cx="5883000" cy="540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40"/>
              </a:spcBef>
              <a:spcAft>
                <a:spcPts val="0"/>
              </a:spcAft>
              <a:buClr>
                <a:srgbClr val="1C3046"/>
              </a:buClr>
              <a:buSzPts val="3200"/>
              <a:buFont typeface="Arial"/>
              <a:buNone/>
              <a:defRPr b="1" i="0" sz="3200" u="none" cap="none" strike="noStrike">
                <a:solidFill>
                  <a:srgbClr val="1C3046"/>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3" name="Google Shape;113;p75"/>
          <p:cNvSpPr txBox="1"/>
          <p:nvPr>
            <p:ph idx="3" type="body"/>
          </p:nvPr>
        </p:nvSpPr>
        <p:spPr>
          <a:xfrm>
            <a:off x="628650" y="2348880"/>
            <a:ext cx="5883000" cy="540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560"/>
              </a:spcBef>
              <a:spcAft>
                <a:spcPts val="0"/>
              </a:spcAft>
              <a:buClr>
                <a:srgbClr val="B5892D"/>
              </a:buClr>
              <a:buSzPts val="2800"/>
              <a:buFont typeface="Arial"/>
              <a:buNone/>
              <a:defRPr b="0" i="0" sz="2800" u="none" cap="none" strike="noStrike">
                <a:solidFill>
                  <a:srgbClr val="B5892D"/>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amp; Content" showMasterSp="0">
  <p:cSld name="2_Title &amp; Content">
    <p:spTree>
      <p:nvGrpSpPr>
        <p:cNvPr id="114" name="Shape 114"/>
        <p:cNvGrpSpPr/>
        <p:nvPr/>
      </p:nvGrpSpPr>
      <p:grpSpPr>
        <a:xfrm>
          <a:off x="0" y="0"/>
          <a:ext cx="0" cy="0"/>
          <a:chOff x="0" y="0"/>
          <a:chExt cx="0" cy="0"/>
        </a:xfrm>
      </p:grpSpPr>
      <p:sp>
        <p:nvSpPr>
          <p:cNvPr id="115" name="Google Shape;115;p76"/>
          <p:cNvSpPr/>
          <p:nvPr/>
        </p:nvSpPr>
        <p:spPr>
          <a:xfrm>
            <a:off x="11414248" y="6376243"/>
            <a:ext cx="442392" cy="293117"/>
          </a:xfrm>
          <a:prstGeom prst="rect">
            <a:avLst/>
          </a:prstGeom>
          <a:solidFill>
            <a:srgbClr val="1D2F45">
              <a:alpha val="2588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A5A5A5"/>
              </a:solidFill>
              <a:latin typeface="Arial"/>
              <a:ea typeface="Arial"/>
              <a:cs typeface="Arial"/>
              <a:sym typeface="Arial"/>
            </a:endParaRPr>
          </a:p>
        </p:txBody>
      </p:sp>
      <p:sp>
        <p:nvSpPr>
          <p:cNvPr id="116" name="Google Shape;116;p76"/>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3C3C3C"/>
                </a:solidFill>
                <a:latin typeface="Arial"/>
                <a:ea typeface="Arial"/>
                <a:cs typeface="Arial"/>
                <a:sym typeface="Arial"/>
              </a:defRPr>
            </a:lvl1pPr>
            <a:lvl2pPr indent="-377190" lvl="1" marL="914400" marR="0" rtl="0" algn="l">
              <a:lnSpc>
                <a:spcPct val="100000"/>
              </a:lnSpc>
              <a:spcBef>
                <a:spcPts val="0"/>
              </a:spcBef>
              <a:spcAft>
                <a:spcPts val="0"/>
              </a:spcAft>
              <a:buClr>
                <a:srgbClr val="000000"/>
              </a:buClr>
              <a:buSzPts val="2340"/>
              <a:buFont typeface="Calibri"/>
              <a:buChar char="-"/>
              <a:defRPr b="0" i="0" sz="2600" u="none" cap="none" strike="noStrike">
                <a:solidFill>
                  <a:srgbClr val="3C3C3C"/>
                </a:solidFill>
                <a:latin typeface="Arial"/>
                <a:ea typeface="Arial"/>
                <a:cs typeface="Arial"/>
                <a:sym typeface="Arial"/>
              </a:defRPr>
            </a:lvl2pPr>
            <a:lvl3pPr indent="-350519" lvl="2" marL="1371600" marR="0" rtl="0" algn="l">
              <a:lnSpc>
                <a:spcPct val="100000"/>
              </a:lnSpc>
              <a:spcBef>
                <a:spcPts val="0"/>
              </a:spcBef>
              <a:spcAft>
                <a:spcPts val="0"/>
              </a:spcAft>
              <a:buClr>
                <a:srgbClr val="000000"/>
              </a:buClr>
              <a:buSzPts val="1920"/>
              <a:buFont typeface="Noto Sans Symbols"/>
              <a:buChar char="▪"/>
              <a:defRPr b="0" i="0" sz="2400" u="none" cap="none" strike="noStrike">
                <a:solidFill>
                  <a:srgbClr val="3C3C3C"/>
                </a:solidFill>
                <a:latin typeface="Arial"/>
                <a:ea typeface="Arial"/>
                <a:cs typeface="Arial"/>
                <a:sym typeface="Arial"/>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Arial"/>
                <a:ea typeface="Arial"/>
                <a:cs typeface="Arial"/>
                <a:sym typeface="Arial"/>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7" name="Google Shape;117;p76"/>
          <p:cNvSpPr txBox="1"/>
          <p:nvPr>
            <p:ph idx="10" type="dt"/>
          </p:nvPr>
        </p:nvSpPr>
        <p:spPr>
          <a:xfrm>
            <a:off x="335360" y="6381328"/>
            <a:ext cx="2844800" cy="28803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6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cxnSp>
        <p:nvCxnSpPr>
          <p:cNvPr id="118" name="Google Shape;118;p76"/>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119" name="Google Shape;119;p7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1pPr>
            <a:lvl2pPr indent="0" lvl="1"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2pPr>
            <a:lvl3pPr indent="0" lvl="2"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3pPr>
            <a:lvl4pPr indent="0" lvl="3"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4pPr>
            <a:lvl5pPr indent="0" lvl="4"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5pPr>
            <a:lvl6pPr indent="0" lvl="5"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6pPr>
            <a:lvl7pPr indent="0" lvl="6"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7pPr>
            <a:lvl8pPr indent="0" lvl="7"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8pPr>
            <a:lvl9pPr indent="0" lvl="8"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20" name="Google Shape;120;p76"/>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1" name="Google Shape;121;p76"/>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2" name="Google Shape;122;p76"/>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3" name="Google Shape;123;p76"/>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4" name="Google Shape;124;p76"/>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5" name="Google Shape;125;p76"/>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6" name="Google Shape;126;p76"/>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7" name="Google Shape;127;p76"/>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8" name="Google Shape;128;p76"/>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9" name="Google Shape;129;p76"/>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0" name="Google Shape;130;p76"/>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1" name="Google Shape;131;p76"/>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32" name="Google Shape;132;p76"/>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133" name="Google Shape;133;p76"/>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
        <p:nvSpPr>
          <p:cNvPr id="134" name="Google Shape;134;p76"/>
          <p:cNvSpPr txBox="1"/>
          <p:nvPr>
            <p:ph idx="2" type="body"/>
          </p:nvPr>
        </p:nvSpPr>
        <p:spPr>
          <a:xfrm>
            <a:off x="3221038" y="192857"/>
            <a:ext cx="8635602" cy="82343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400"/>
              <a:buFont typeface="Arial"/>
              <a:buNone/>
              <a:defRPr b="1" i="0" sz="1400" u="none" cap="none" strike="noStrike">
                <a:solidFill>
                  <a:srgbClr val="1C3046"/>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35" name="Google Shape;135;p76"/>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16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p:cSld name="Contents">
    <p:spTree>
      <p:nvGrpSpPr>
        <p:cNvPr id="136" name="Shape 136"/>
        <p:cNvGrpSpPr/>
        <p:nvPr/>
      </p:nvGrpSpPr>
      <p:grpSpPr>
        <a:xfrm>
          <a:off x="0" y="0"/>
          <a:ext cx="0" cy="0"/>
          <a:chOff x="0" y="0"/>
          <a:chExt cx="0" cy="0"/>
        </a:xfrm>
      </p:grpSpPr>
      <p:pic>
        <p:nvPicPr>
          <p:cNvPr id="137" name="Google Shape;137;p77"/>
          <p:cNvPicPr preferRelativeResize="0"/>
          <p:nvPr/>
        </p:nvPicPr>
        <p:blipFill rotWithShape="1">
          <a:blip r:embed="rId2">
            <a:alphaModFix amt="50000"/>
          </a:blip>
          <a:srcRect b="0" l="0" r="0" t="0"/>
          <a:stretch/>
        </p:blipFill>
        <p:spPr>
          <a:xfrm>
            <a:off x="-3625" y="1"/>
            <a:ext cx="10657927" cy="6003410"/>
          </a:xfrm>
          <a:prstGeom prst="rect">
            <a:avLst/>
          </a:prstGeom>
          <a:noFill/>
          <a:ln>
            <a:noFill/>
          </a:ln>
          <a:effectLst>
            <a:outerShdw blurRad="50800" rotWithShape="0" algn="ctr" dir="5400000" dist="50800">
              <a:schemeClr val="lt1"/>
            </a:outerShdw>
          </a:effectLst>
        </p:spPr>
      </p:pic>
      <p:sp>
        <p:nvSpPr>
          <p:cNvPr id="138" name="Google Shape;138;p77"/>
          <p:cNvSpPr txBox="1"/>
          <p:nvPr>
            <p:ph idx="1" type="body"/>
          </p:nvPr>
        </p:nvSpPr>
        <p:spPr>
          <a:xfrm>
            <a:off x="2000252" y="594124"/>
            <a:ext cx="9596615" cy="637981"/>
          </a:xfrm>
          <a:prstGeom prst="rect">
            <a:avLst/>
          </a:prstGeom>
          <a:noFill/>
          <a:ln>
            <a:noFill/>
          </a:ln>
        </p:spPr>
        <p:txBody>
          <a:bodyPr anchorCtr="0" anchor="ctr" bIns="0" lIns="0" spcFirstLastPara="1" rIns="0" wrap="square" tIns="0">
            <a:normAutofit/>
          </a:bodyPr>
          <a:lstStyle>
            <a:lvl1pPr indent="-228600" lvl="0" marL="457200" marR="0" rtl="0" algn="r">
              <a:lnSpc>
                <a:spcPct val="110666"/>
              </a:lnSpc>
              <a:spcBef>
                <a:spcPts val="0"/>
              </a:spcBef>
              <a:spcAft>
                <a:spcPts val="0"/>
              </a:spcAft>
              <a:buClr>
                <a:srgbClr val="000000"/>
              </a:buClr>
              <a:buSzPts val="4500"/>
              <a:buFont typeface="Arial"/>
              <a:buNone/>
              <a:defRPr b="1" i="0" sz="4500" u="none" cap="none" strike="noStrike">
                <a:solidFill>
                  <a:schemeClr val="accent1"/>
                </a:solidFill>
                <a:latin typeface="Helvetica Neue"/>
                <a:ea typeface="Helvetica Neue"/>
                <a:cs typeface="Helvetica Neue"/>
                <a:sym typeface="Helvetica Neue"/>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ctr">
              <a:lnSpc>
                <a:spcPct val="100000"/>
              </a:lnSpc>
              <a:spcBef>
                <a:spcPts val="0"/>
              </a:spcBef>
              <a:spcAft>
                <a:spcPts val="0"/>
              </a:spcAft>
              <a:buClr>
                <a:srgbClr val="000000"/>
              </a:buClr>
              <a:buSzPts val="3900"/>
              <a:buFont typeface="Arial"/>
              <a:buNone/>
              <a:defRPr b="1" i="0" sz="3900" u="none" cap="none" strike="noStrike">
                <a:solidFill>
                  <a:srgbClr val="2D3293"/>
                </a:solidFill>
                <a:latin typeface="Open Sans"/>
                <a:ea typeface="Open Sans"/>
                <a:cs typeface="Open Sans"/>
                <a:sym typeface="Open Sans"/>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39" name="Google Shape;139;p77"/>
          <p:cNvSpPr txBox="1"/>
          <p:nvPr>
            <p:ph idx="2" type="body"/>
          </p:nvPr>
        </p:nvSpPr>
        <p:spPr>
          <a:xfrm>
            <a:off x="2000252" y="1524327"/>
            <a:ext cx="9596615" cy="4038274"/>
          </a:xfrm>
          <a:prstGeom prst="rect">
            <a:avLst/>
          </a:prstGeom>
          <a:noFill/>
          <a:ln>
            <a:noFill/>
          </a:ln>
        </p:spPr>
        <p:txBody>
          <a:bodyPr anchorCtr="0" anchor="t" bIns="0" lIns="0" spcFirstLastPara="1" rIns="0" wrap="square" tIns="0">
            <a:normAutofit/>
          </a:bodyPr>
          <a:lstStyle>
            <a:lvl1pPr indent="-228600" lvl="0" marL="457200" marR="0" rtl="0" algn="r">
              <a:lnSpc>
                <a:spcPct val="100000"/>
              </a:lnSpc>
              <a:spcBef>
                <a:spcPts val="225"/>
              </a:spcBef>
              <a:spcAft>
                <a:spcPts val="0"/>
              </a:spcAft>
              <a:buClr>
                <a:srgbClr val="4687E6"/>
              </a:buClr>
              <a:buSzPts val="2250"/>
              <a:buFont typeface="Arial"/>
              <a:buNone/>
              <a:defRPr b="0" i="0" sz="3000" u="none" cap="none" strike="noStrike">
                <a:solidFill>
                  <a:srgbClr val="4687E6"/>
                </a:solidFill>
                <a:latin typeface="Helvetica Neue"/>
                <a:ea typeface="Helvetica Neue"/>
                <a:cs typeface="Helvetica Neue"/>
                <a:sym typeface="Helvetica Neue"/>
              </a:defRPr>
            </a:lvl1pPr>
            <a:lvl2pPr indent="-228600" lvl="1" marL="914400" marR="0" rtl="0" algn="r">
              <a:lnSpc>
                <a:spcPct val="100000"/>
              </a:lnSpc>
              <a:spcBef>
                <a:spcPts val="225"/>
              </a:spcBef>
              <a:spcAft>
                <a:spcPts val="0"/>
              </a:spcAft>
              <a:buClr>
                <a:srgbClr val="000000"/>
              </a:buClr>
              <a:buSzPts val="3600"/>
              <a:buFont typeface="Arial"/>
              <a:buNone/>
              <a:defRPr b="1" i="0" sz="3600" u="none" cap="none" strike="noStrike">
                <a:solidFill>
                  <a:srgbClr val="000000"/>
                </a:solidFill>
                <a:latin typeface="Open Sans"/>
                <a:ea typeface="Open Sans"/>
                <a:cs typeface="Open Sans"/>
                <a:sym typeface="Open Sans"/>
              </a:defRPr>
            </a:lvl2pPr>
            <a:lvl3pPr indent="-228600" lvl="2" marL="1371600" marR="0" rtl="0" algn="r">
              <a:lnSpc>
                <a:spcPct val="100000"/>
              </a:lnSpc>
              <a:spcBef>
                <a:spcPts val="225"/>
              </a:spcBef>
              <a:spcAft>
                <a:spcPts val="0"/>
              </a:spcAft>
              <a:buClr>
                <a:srgbClr val="000000"/>
              </a:buClr>
              <a:buSzPts val="3600"/>
              <a:buFont typeface="Arial"/>
              <a:buNone/>
              <a:defRPr b="1" i="0" sz="3600" u="none" cap="none" strike="noStrike">
                <a:solidFill>
                  <a:srgbClr val="000000"/>
                </a:solidFill>
                <a:latin typeface="Open Sans"/>
                <a:ea typeface="Open Sans"/>
                <a:cs typeface="Open Sans"/>
                <a:sym typeface="Open Sans"/>
              </a:defRPr>
            </a:lvl3pPr>
            <a:lvl4pPr indent="-228600" lvl="3" marL="1828800" marR="0" rtl="0" algn="r">
              <a:lnSpc>
                <a:spcPct val="100000"/>
              </a:lnSpc>
              <a:spcBef>
                <a:spcPts val="225"/>
              </a:spcBef>
              <a:spcAft>
                <a:spcPts val="0"/>
              </a:spcAft>
              <a:buClr>
                <a:srgbClr val="000000"/>
              </a:buClr>
              <a:buSzPts val="3600"/>
              <a:buFont typeface="Arial"/>
              <a:buNone/>
              <a:defRPr b="1" i="0" sz="3600" u="none" cap="none" strike="noStrike">
                <a:solidFill>
                  <a:srgbClr val="000000"/>
                </a:solidFill>
                <a:latin typeface="Open Sans"/>
                <a:ea typeface="Open Sans"/>
                <a:cs typeface="Open Sans"/>
                <a:sym typeface="Open Sans"/>
              </a:defRPr>
            </a:lvl4pPr>
            <a:lvl5pPr indent="-228600" lvl="4" marL="2286000" marR="0" rtl="0" algn="r">
              <a:lnSpc>
                <a:spcPct val="100000"/>
              </a:lnSpc>
              <a:spcBef>
                <a:spcPts val="225"/>
              </a:spcBef>
              <a:spcAft>
                <a:spcPts val="0"/>
              </a:spcAft>
              <a:buClr>
                <a:srgbClr val="000000"/>
              </a:buClr>
              <a:buSzPts val="3600"/>
              <a:buFont typeface="Arial"/>
              <a:buNone/>
              <a:defRPr b="1" i="0" sz="3600" u="none" cap="none" strike="noStrike">
                <a:solidFill>
                  <a:srgbClr val="000000"/>
                </a:solidFill>
                <a:latin typeface="Open Sans"/>
                <a:ea typeface="Open Sans"/>
                <a:cs typeface="Open Sans"/>
                <a:sym typeface="Open Sans"/>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0" name="Google Shape;140;p77"/>
          <p:cNvSpPr txBox="1"/>
          <p:nvPr>
            <p:ph idx="11" type="ftr"/>
          </p:nvPr>
        </p:nvSpPr>
        <p:spPr>
          <a:xfrm>
            <a:off x="5435188" y="6312024"/>
            <a:ext cx="6217891" cy="282178"/>
          </a:xfrm>
          <a:prstGeom prst="rect">
            <a:avLst/>
          </a:prstGeom>
          <a:noFill/>
          <a:ln>
            <a:noFill/>
          </a:ln>
        </p:spPr>
        <p:txBody>
          <a:bodyPr anchorCtr="0" anchor="t" bIns="45700" lIns="91425" spcFirstLastPara="1" rIns="91425" wrap="square" tIns="45700">
            <a:normAutofit/>
          </a:bodyPr>
          <a:lstStyle>
            <a:lvl1pPr lvl="0" marR="0" rtl="0" algn="r">
              <a:lnSpc>
                <a:spcPct val="100000"/>
              </a:lnSpc>
              <a:spcBef>
                <a:spcPts val="0"/>
              </a:spcBef>
              <a:spcAft>
                <a:spcPts val="0"/>
              </a:spcAft>
              <a:buSzPts val="1400"/>
              <a:buNone/>
              <a:defRPr b="0" i="0" sz="1100" u="none" cap="none" strike="noStrike">
                <a:solidFill>
                  <a:srgbClr val="0F243E"/>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1" name="Google Shape;141;p77"/>
          <p:cNvSpPr txBox="1"/>
          <p:nvPr>
            <p:ph idx="12" type="sldNum"/>
          </p:nvPr>
        </p:nvSpPr>
        <p:spPr>
          <a:xfrm>
            <a:off x="11678477" y="6312024"/>
            <a:ext cx="381000" cy="282178"/>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1pPr>
            <a:lvl2pPr indent="0" lvl="1"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2pPr>
            <a:lvl3pPr indent="0" lvl="2"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3pPr>
            <a:lvl4pPr indent="0" lvl="3"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4pPr>
            <a:lvl5pPr indent="0" lvl="4"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5pPr>
            <a:lvl6pPr indent="0" lvl="5"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6pPr>
            <a:lvl7pPr indent="0" lvl="6"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7pPr>
            <a:lvl8pPr indent="0" lvl="7"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8pPr>
            <a:lvl9pPr indent="0" lvl="8"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42" name="Google Shape;142;p77"/>
          <p:cNvPicPr preferRelativeResize="0"/>
          <p:nvPr/>
        </p:nvPicPr>
        <p:blipFill rotWithShape="1">
          <a:blip r:embed="rId3">
            <a:alphaModFix/>
          </a:blip>
          <a:srcRect b="0" l="0" r="0" t="0"/>
          <a:stretch/>
        </p:blipFill>
        <p:spPr>
          <a:xfrm>
            <a:off x="533400" y="6152748"/>
            <a:ext cx="1557408" cy="555914"/>
          </a:xfrm>
          <a:prstGeom prst="rect">
            <a:avLst/>
          </a:prstGeom>
          <a:noFill/>
          <a:ln>
            <a:noFill/>
          </a:ln>
        </p:spPr>
      </p:pic>
      <p:pic>
        <p:nvPicPr>
          <p:cNvPr id="143" name="Google Shape;143;p77"/>
          <p:cNvPicPr preferRelativeResize="0"/>
          <p:nvPr/>
        </p:nvPicPr>
        <p:blipFill rotWithShape="1">
          <a:blip r:embed="rId4">
            <a:alphaModFix/>
          </a:blip>
          <a:srcRect b="0" l="0" r="0" t="0"/>
          <a:stretch/>
        </p:blipFill>
        <p:spPr>
          <a:xfrm>
            <a:off x="2429069" y="6246601"/>
            <a:ext cx="622173" cy="432000"/>
          </a:xfrm>
          <a:prstGeom prst="rect">
            <a:avLst/>
          </a:prstGeom>
          <a:noFill/>
          <a:ln>
            <a:noFill/>
          </a:ln>
        </p:spPr>
      </p:pic>
    </p:spTree>
  </p:cSld>
  <p:clrMapOvr>
    <a:masterClrMapping/>
  </p:clrMapOvr>
  <p:extLst>
    <p:ext uri="{DCECCB84-F9BA-43D5-87BE-67443E8EF086}">
      <p15:sldGuideLst>
        <p15:guide id="1" orient="horz" pos="2880">
          <p15:clr>
            <a:srgbClr val="FBAE40"/>
          </p15:clr>
        </p15:guide>
        <p15:guide id="2" pos="5120">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go.egi.eu/bigdata2019"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hyperlink" Target="https://eoscpilot.eu/"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41.png"/><Relationship Id="rId5" Type="http://schemas.openxmlformats.org/officeDocument/2006/relationships/image" Target="../media/image38.png"/><Relationship Id="rId6" Type="http://schemas.openxmlformats.org/officeDocument/2006/relationships/image" Target="../media/image34.png"/><Relationship Id="rId7"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3.png"/><Relationship Id="rId4" Type="http://schemas.openxmlformats.org/officeDocument/2006/relationships/image" Target="../media/image42.png"/><Relationship Id="rId5" Type="http://schemas.openxmlformats.org/officeDocument/2006/relationships/image" Target="../media/image49.jpg"/><Relationship Id="rId6" Type="http://schemas.openxmlformats.org/officeDocument/2006/relationships/image" Target="../media/image4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9.jpg"/><Relationship Id="rId4" Type="http://schemas.openxmlformats.org/officeDocument/2006/relationships/image" Target="../media/image50.png"/><Relationship Id="rId5"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3.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zenodo.org" TargetMode="External"/><Relationship Id="rId4" Type="http://schemas.openxmlformats.org/officeDocument/2006/relationships/image" Target="../media/image54.png"/><Relationship Id="rId5" Type="http://schemas.openxmlformats.org/officeDocument/2006/relationships/image" Target="../media/image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5.png"/><Relationship Id="rId5" Type="http://schemas.openxmlformats.org/officeDocument/2006/relationships/image" Target="../media/image43.png"/><Relationship Id="rId6" Type="http://schemas.openxmlformats.org/officeDocument/2006/relationships/image" Target="../media/image47.png"/><Relationship Id="rId7" Type="http://schemas.openxmlformats.org/officeDocument/2006/relationships/image" Target="../media/image60.png"/><Relationship Id="rId8"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5.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2.png"/><Relationship Id="rId4" Type="http://schemas.openxmlformats.org/officeDocument/2006/relationships/image" Target="../media/image49.jpg"/><Relationship Id="rId5" Type="http://schemas.openxmlformats.org/officeDocument/2006/relationships/image" Target="../media/image61.png"/><Relationship Id="rId6"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training.notebooks.egi.eu/" TargetMode="Externa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9.png"/><Relationship Id="rId4" Type="http://schemas.openxmlformats.org/officeDocument/2006/relationships/image" Target="../media/image63.png"/><Relationship Id="rId5" Type="http://schemas.openxmlformats.org/officeDocument/2006/relationships/hyperlink" Target="https://cs3.fedcloud-tf.fedcloud.eu/hub/home" TargetMode="External"/><Relationship Id="rId6"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hyperlink" Target="https://sandbox.zenodo.org" TargetMode="External"/><Relationship Id="rId4" Type="http://schemas.openxmlformats.org/officeDocument/2006/relationships/image" Target="../media/image68.png"/><Relationship Id="rId5" Type="http://schemas.openxmlformats.org/officeDocument/2006/relationships/image" Target="../media/image6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6.png"/><Relationship Id="rId4" Type="http://schemas.openxmlformats.org/officeDocument/2006/relationships/image" Target="../media/image72.png"/><Relationship Id="rId5" Type="http://schemas.openxmlformats.org/officeDocument/2006/relationships/image" Target="../media/image7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1.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7.png"/><Relationship Id="rId4" Type="http://schemas.openxmlformats.org/officeDocument/2006/relationships/image" Target="../media/image75.png"/><Relationship Id="rId5" Type="http://schemas.openxmlformats.org/officeDocument/2006/relationships/image" Target="../media/image74.png"/><Relationship Id="rId6" Type="http://schemas.openxmlformats.org/officeDocument/2006/relationships/image" Target="../media/image7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s://dx.doi.org/" TargetMode="External"/><Relationship Id="rId4" Type="http://schemas.openxmlformats.org/officeDocument/2006/relationships/image" Target="../media/image79.png"/><Relationship Id="rId5" Type="http://schemas.openxmlformats.org/officeDocument/2006/relationships/hyperlink" Target="https://cs3.fedcloud-tf.fedcloud.eu/hub/home" TargetMode="External"/><Relationship Id="rId6" Type="http://schemas.openxmlformats.org/officeDocument/2006/relationships/image" Target="../media/image6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2.png"/><Relationship Id="rId4" Type="http://schemas.openxmlformats.org/officeDocument/2006/relationships/image" Target="../media/image49.jpg"/><Relationship Id="rId5" Type="http://schemas.openxmlformats.org/officeDocument/2006/relationships/image" Target="../media/image61.png"/><Relationship Id="rId6" Type="http://schemas.openxmlformats.org/officeDocument/2006/relationships/image" Target="../media/image8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9.jpg"/><Relationship Id="rId4" Type="http://schemas.openxmlformats.org/officeDocument/2006/relationships/image" Target="../media/image50.png"/><Relationship Id="rId5" Type="http://schemas.openxmlformats.org/officeDocument/2006/relationships/image" Target="../media/image52.png"/><Relationship Id="rId6" Type="http://schemas.openxmlformats.org/officeDocument/2006/relationships/image" Target="../media/image8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81.png"/><Relationship Id="rId4" Type="http://schemas.openxmlformats.org/officeDocument/2006/relationships/image" Target="../media/image87.png"/><Relationship Id="rId9" Type="http://schemas.openxmlformats.org/officeDocument/2006/relationships/image" Target="../media/image90.png"/><Relationship Id="rId5" Type="http://schemas.openxmlformats.org/officeDocument/2006/relationships/image" Target="../media/image83.png"/><Relationship Id="rId6" Type="http://schemas.openxmlformats.org/officeDocument/2006/relationships/image" Target="../media/image85.png"/><Relationship Id="rId7" Type="http://schemas.openxmlformats.org/officeDocument/2006/relationships/image" Target="../media/image84.png"/><Relationship Id="rId8" Type="http://schemas.openxmlformats.org/officeDocument/2006/relationships/image" Target="../media/image8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98.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99.png"/><Relationship Id="rId4" Type="http://schemas.openxmlformats.org/officeDocument/2006/relationships/hyperlink" Target="http://www.marine-id.org" TargetMode="External"/><Relationship Id="rId5" Type="http://schemas.openxmlformats.org/officeDocument/2006/relationships/hyperlink" Target="https://www.seadatanet.org/Products#/search?from=1&amp;to=20"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92.png"/><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hdl.handle.net/21.T15999/3Byz9Cw" TargetMode="External"/><Relationship Id="rId4" Type="http://schemas.openxmlformats.org/officeDocument/2006/relationships/image" Target="../media/image97.png"/><Relationship Id="rId5" Type="http://schemas.openxmlformats.org/officeDocument/2006/relationships/image" Target="../media/image91.png"/><Relationship Id="rId6" Type="http://schemas.openxmlformats.org/officeDocument/2006/relationships/image" Target="../media/image8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hyperlink" Target="https://notebooks.egi.eu" TargetMode="External"/><Relationship Id="rId4" Type="http://schemas.openxmlformats.org/officeDocument/2006/relationships/hyperlink" Target="https://www.zenodo.org/signup/"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hyperlink" Target="https://wiki.egi.eu/wiki/Federated_Cloud_resource_providers_support" TargetMode="External"/><Relationship Id="rId4" Type="http://schemas.openxmlformats.org/officeDocument/2006/relationships/hyperlink" Target="https://egi-federated-cloud-integration.readthedocs.io/en/latest/" TargetMode="External"/><Relationship Id="rId5" Type="http://schemas.openxmlformats.org/officeDocument/2006/relationships/hyperlink" Target="https://onedata.org/docs/doc/administering_onedata/deployment_tutorial.html" TargetMode="External"/><Relationship Id="rId6" Type="http://schemas.openxmlformats.org/officeDocument/2006/relationships/hyperlink" Target="https://egi-notebooks.readthedocs.io/en/latest/technical.html" TargetMode="External"/><Relationship Id="rId7" Type="http://schemas.openxmlformats.org/officeDocument/2006/relationships/hyperlink" Target="https://zero-to-jupyterhub.readthedocs.io/en/latest/index.html" TargetMode="External"/><Relationship Id="rId8" Type="http://schemas.openxmlformats.org/officeDocument/2006/relationships/hyperlink" Target="https://indico.egi.eu/indico/event/4431/session/4/?slotId=0%2320190506"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96.jpg"/><Relationship Id="rId4" Type="http://schemas.openxmlformats.org/officeDocument/2006/relationships/image" Target="../media/image93.gif"/><Relationship Id="rId5" Type="http://schemas.openxmlformats.org/officeDocument/2006/relationships/image" Target="../media/image88.jpg"/><Relationship Id="rId6" Type="http://schemas.openxmlformats.org/officeDocument/2006/relationships/image" Target="../media/image9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hyperlink" Target="https://visit.figure-eight.com/rs/416-ZBE-142/images/CrowdFlower_DataScienceReport_2016.pdf" TargetMode="External"/><Relationship Id="rId5" Type="http://schemas.openxmlformats.org/officeDocument/2006/relationships/hyperlink" Target="https://www.datasciencetech.institute/wp-content/uploads/2018/08/Data-Scientist-Report.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hyperlink" Target="http://www.nature.com/news/2011/111005/full/478026a.html" TargetMode="External"/><Relationship Id="rId5" Type="http://schemas.openxmlformats.org/officeDocument/2006/relationships/hyperlink" Target="https://theconversation.com/open-access-and-the-looming-crisis-in-science-1495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hyperlink" Target="https://ec.europa.eu/research/openscience/pdf/realising_the_european_open_science_cloud_2016.pdf%23view=fit&amp;pagemode=none" TargetMode="External"/><Relationship Id="rId4" Type="http://schemas.openxmlformats.org/officeDocument/2006/relationships/hyperlink" Target="https://publications.europa.eu/en/web/eu-law-and-publications/publication-detail/-/publication/5253a1af-ee10-11e8-b690-01aa75ed71a1" TargetMode="External"/><Relationship Id="rId5" Type="http://schemas.openxmlformats.org/officeDocument/2006/relationships/hyperlink" Target="http://ec.europa.eu/research/openscience/pdf/swd_2018_83_f1_staff_working_paper_en.pdf%23view=fit&amp;pagemode=none" TargetMode="External"/><Relationship Id="rId6" Type="http://schemas.openxmlformats.org/officeDocument/2006/relationships/hyperlink" Target="https://eosc-portal.eu" TargetMode="External"/><Relationship Id="rId7" Type="http://schemas.openxmlformats.org/officeDocument/2006/relationships/hyperlink" Target="https://ec.europa.eu/info/news/results-call-applications-selection-members-expert-group-members-executive-board-eosc-2018-nov-23_e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6.jpg"/><Relationship Id="rId4" Type="http://schemas.openxmlformats.org/officeDocument/2006/relationships/image" Target="../media/image23.png"/><Relationship Id="rId9" Type="http://schemas.openxmlformats.org/officeDocument/2006/relationships/image" Target="../media/image100.png"/><Relationship Id="rId5" Type="http://schemas.openxmlformats.org/officeDocument/2006/relationships/image" Target="../media/image17.png"/><Relationship Id="rId6" Type="http://schemas.openxmlformats.org/officeDocument/2006/relationships/image" Target="../media/image24.png"/><Relationship Id="rId7" Type="http://schemas.openxmlformats.org/officeDocument/2006/relationships/image" Target="../media/image18.png"/><Relationship Id="rId8" Type="http://schemas.openxmlformats.org/officeDocument/2006/relationships/image" Target="../media/image22.png"/><Relationship Id="rId11" Type="http://schemas.openxmlformats.org/officeDocument/2006/relationships/image" Target="../media/image37.png"/><Relationship Id="rId10" Type="http://schemas.openxmlformats.org/officeDocument/2006/relationships/image" Target="../media/image19.png"/><Relationship Id="rId13" Type="http://schemas.openxmlformats.org/officeDocument/2006/relationships/image" Target="../media/image30.png"/><Relationship Id="rId12" Type="http://schemas.openxmlformats.org/officeDocument/2006/relationships/image" Target="../media/image29.png"/><Relationship Id="rId15" Type="http://schemas.openxmlformats.org/officeDocument/2006/relationships/image" Target="../media/image31.png"/><Relationship Id="rId14" Type="http://schemas.openxmlformats.org/officeDocument/2006/relationships/image" Target="../media/image28.png"/><Relationship Id="rId17" Type="http://schemas.openxmlformats.org/officeDocument/2006/relationships/image" Target="../media/image39.png"/><Relationship Id="rId16"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1"/>
          <p:cNvSpPr txBox="1"/>
          <p:nvPr/>
        </p:nvSpPr>
        <p:spPr>
          <a:xfrm>
            <a:off x="1343472" y="2859166"/>
            <a:ext cx="9793200" cy="57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rgbClr val="1C3046"/>
                </a:solidFill>
                <a:latin typeface="Calibri"/>
                <a:ea typeface="Calibri"/>
                <a:cs typeface="Calibri"/>
                <a:sym typeface="Calibri"/>
              </a:rPr>
              <a:t>Open Science with Notebooks in EOSC</a:t>
            </a:r>
            <a:r>
              <a:rPr b="1" lang="en-GB" sz="3600">
                <a:solidFill>
                  <a:srgbClr val="1C3046"/>
                </a:solidFill>
                <a:latin typeface="Calibri"/>
                <a:ea typeface="Calibri"/>
                <a:cs typeface="Calibri"/>
                <a:sym typeface="Calibri"/>
              </a:rPr>
              <a:t> - Big Data 2019 Conference</a:t>
            </a:r>
            <a:endParaRPr b="1" i="0" sz="3600" u="none" cap="none" strike="noStrike">
              <a:solidFill>
                <a:srgbClr val="1C3046"/>
              </a:solidFill>
              <a:latin typeface="Calibri"/>
              <a:ea typeface="Calibri"/>
              <a:cs typeface="Calibri"/>
              <a:sym typeface="Calibri"/>
            </a:endParaRPr>
          </a:p>
        </p:txBody>
      </p:sp>
      <p:sp>
        <p:nvSpPr>
          <p:cNvPr id="287" name="Google Shape;287;p1"/>
          <p:cNvSpPr txBox="1"/>
          <p:nvPr/>
        </p:nvSpPr>
        <p:spPr>
          <a:xfrm>
            <a:off x="1343472" y="4077071"/>
            <a:ext cx="9793088" cy="5760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B5892D"/>
              </a:buClr>
              <a:buSzPts val="2800"/>
              <a:buFont typeface="Calibri"/>
              <a:buNone/>
            </a:pPr>
            <a:r>
              <a:rPr b="0" i="0" lang="en-GB" sz="2800" u="none" cap="none" strike="noStrike">
                <a:solidFill>
                  <a:srgbClr val="B5892D"/>
                </a:solidFill>
                <a:latin typeface="Calibri"/>
                <a:ea typeface="Calibri"/>
                <a:cs typeface="Calibri"/>
                <a:sym typeface="Calibri"/>
              </a:rPr>
              <a:t>Giuseppe La Rocca – EGI Foundation</a:t>
            </a:r>
            <a:endParaRPr b="0" i="0" sz="2800" u="none" cap="none" strike="noStrike">
              <a:solidFill>
                <a:srgbClr val="B5892D"/>
              </a:solidFill>
              <a:latin typeface="Calibri"/>
              <a:ea typeface="Calibri"/>
              <a:cs typeface="Calibri"/>
              <a:sym typeface="Calibri"/>
            </a:endParaRPr>
          </a:p>
        </p:txBody>
      </p:sp>
      <p:sp>
        <p:nvSpPr>
          <p:cNvPr id="288" name="Google Shape;288;p1"/>
          <p:cNvSpPr txBox="1"/>
          <p:nvPr/>
        </p:nvSpPr>
        <p:spPr>
          <a:xfrm>
            <a:off x="4055096" y="4941168"/>
            <a:ext cx="813690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1C3046"/>
                </a:solidFill>
                <a:latin typeface="Calibri"/>
                <a:ea typeface="Calibri"/>
                <a:cs typeface="Calibri"/>
                <a:sym typeface="Calibri"/>
              </a:rPr>
              <a:t>Dissemination level</a:t>
            </a:r>
            <a:r>
              <a:rPr b="0" i="0" lang="en-GB" sz="1600" u="none" cap="none" strike="noStrike">
                <a:solidFill>
                  <a:srgbClr val="1C3046"/>
                </a:solidFill>
                <a:latin typeface="Calibri"/>
                <a:ea typeface="Calibri"/>
                <a:cs typeface="Calibri"/>
                <a:sym typeface="Calibri"/>
              </a:rPr>
              <a:t>: Public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C304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C3046"/>
              </a:solidFill>
              <a:latin typeface="Calibri"/>
              <a:ea typeface="Calibri"/>
              <a:cs typeface="Calibri"/>
              <a:sym typeface="Calibri"/>
            </a:endParaRPr>
          </a:p>
        </p:txBody>
      </p:sp>
      <p:sp>
        <p:nvSpPr>
          <p:cNvPr id="289" name="Google Shape;289;p1"/>
          <p:cNvSpPr/>
          <p:nvPr/>
        </p:nvSpPr>
        <p:spPr>
          <a:xfrm>
            <a:off x="3758924" y="5525625"/>
            <a:ext cx="55170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lang="en-GB" sz="3200" u="sng">
                <a:solidFill>
                  <a:schemeClr val="hlink"/>
                </a:solidFill>
                <a:latin typeface="Calibri"/>
                <a:ea typeface="Calibri"/>
                <a:cs typeface="Calibri"/>
                <a:sym typeface="Calibri"/>
                <a:hlinkClick r:id="rId3"/>
              </a:rPr>
              <a:t>http://go.egi.eu/bigdata2019</a:t>
            </a:r>
            <a:r>
              <a:rPr b="1" lang="en-GB" sz="3200">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30"/>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600"/>
              <a:buNone/>
            </a:pPr>
            <a:fld id="{00000000-1234-1234-1234-123412341234}" type="slidenum">
              <a:rPr lang="en-GB"/>
              <a:t>‹#›</a:t>
            </a:fld>
            <a:endParaRPr/>
          </a:p>
        </p:txBody>
      </p:sp>
      <p:sp>
        <p:nvSpPr>
          <p:cNvPr id="408" name="Google Shape;408;p30"/>
          <p:cNvSpPr txBox="1"/>
          <p:nvPr>
            <p:ph idx="1" type="body"/>
          </p:nvPr>
        </p:nvSpPr>
        <p:spPr>
          <a:xfrm>
            <a:off x="287354" y="1340771"/>
            <a:ext cx="11523645" cy="4782900"/>
          </a:xfrm>
          <a:prstGeom prst="rect">
            <a:avLst/>
          </a:prstGeom>
          <a:noFill/>
          <a:ln>
            <a:noFill/>
          </a:ln>
        </p:spPr>
        <p:txBody>
          <a:bodyPr anchorCtr="0" anchor="t" bIns="91425" lIns="91425" spcFirstLastPara="1" rIns="91425" wrap="square" tIns="91425">
            <a:noAutofit/>
          </a:bodyPr>
          <a:lstStyle/>
          <a:p>
            <a:pPr indent="0" lvl="0" marL="50800" rtl="0" algn="ctr">
              <a:lnSpc>
                <a:spcPct val="100000"/>
              </a:lnSpc>
              <a:spcBef>
                <a:spcPts val="560"/>
              </a:spcBef>
              <a:spcAft>
                <a:spcPts val="0"/>
              </a:spcAft>
              <a:buSzPts val="2800"/>
              <a:buNone/>
            </a:pPr>
            <a:r>
              <a:rPr i="1" lang="en-GB" sz="3200"/>
              <a:t>The </a:t>
            </a:r>
            <a:r>
              <a:rPr i="1" lang="en-GB" sz="3200">
                <a:solidFill>
                  <a:srgbClr val="B5892D"/>
                </a:solidFill>
              </a:rPr>
              <a:t>federated infrastructure </a:t>
            </a:r>
            <a:r>
              <a:rPr i="1" lang="en-GB" sz="3200"/>
              <a:t>and supporting initiative providing </a:t>
            </a:r>
            <a:endParaRPr/>
          </a:p>
          <a:p>
            <a:pPr indent="0" lvl="0" marL="50800" rtl="0" algn="ctr">
              <a:lnSpc>
                <a:spcPct val="100000"/>
              </a:lnSpc>
              <a:spcBef>
                <a:spcPts val="560"/>
              </a:spcBef>
              <a:spcAft>
                <a:spcPts val="0"/>
              </a:spcAft>
              <a:buSzPts val="2800"/>
              <a:buNone/>
            </a:pPr>
            <a:r>
              <a:rPr i="1" lang="en-GB" sz="3200"/>
              <a:t>all </a:t>
            </a:r>
            <a:r>
              <a:rPr i="1" lang="en-GB" sz="3200">
                <a:solidFill>
                  <a:srgbClr val="B5892D"/>
                </a:solidFill>
              </a:rPr>
              <a:t>researchers, innovators, companies and citizens </a:t>
            </a:r>
            <a:endParaRPr i="1" sz="3200">
              <a:solidFill>
                <a:srgbClr val="B5892D"/>
              </a:solidFill>
            </a:endParaRPr>
          </a:p>
          <a:p>
            <a:pPr indent="0" lvl="0" marL="50800" rtl="0" algn="ctr">
              <a:lnSpc>
                <a:spcPct val="100000"/>
              </a:lnSpc>
              <a:spcBef>
                <a:spcPts val="560"/>
              </a:spcBef>
              <a:spcAft>
                <a:spcPts val="0"/>
              </a:spcAft>
              <a:buSzPts val="2800"/>
              <a:buNone/>
            </a:pPr>
            <a:r>
              <a:rPr i="1" lang="en-GB" sz="3200"/>
              <a:t>with </a:t>
            </a:r>
            <a:r>
              <a:rPr i="1" lang="en-GB" sz="3200">
                <a:solidFill>
                  <a:srgbClr val="B5892D"/>
                </a:solidFill>
              </a:rPr>
              <a:t>seamless</a:t>
            </a:r>
            <a:r>
              <a:rPr i="1" lang="en-GB" sz="3200"/>
              <a:t> access to an </a:t>
            </a:r>
            <a:r>
              <a:rPr i="1" lang="en-GB" sz="3200">
                <a:solidFill>
                  <a:srgbClr val="B5892D"/>
                </a:solidFill>
              </a:rPr>
              <a:t>open-by-default</a:t>
            </a:r>
            <a:r>
              <a:rPr i="1" lang="en-GB" sz="3200"/>
              <a:t>, </a:t>
            </a:r>
            <a:r>
              <a:rPr i="1" lang="en-GB" sz="3200">
                <a:solidFill>
                  <a:srgbClr val="B5892D"/>
                </a:solidFill>
              </a:rPr>
              <a:t>efficient</a:t>
            </a:r>
            <a:r>
              <a:rPr i="1" lang="en-GB" sz="3200"/>
              <a:t> and</a:t>
            </a:r>
            <a:br>
              <a:rPr i="1" lang="en-GB" sz="3200"/>
            </a:br>
            <a:r>
              <a:rPr i="1" lang="en-GB" sz="3200">
                <a:solidFill>
                  <a:srgbClr val="B5892D"/>
                </a:solidFill>
              </a:rPr>
              <a:t>cross-disciplinary</a:t>
            </a:r>
            <a:r>
              <a:rPr i="1" lang="en-GB" sz="3200"/>
              <a:t> environment </a:t>
            </a:r>
            <a:endParaRPr i="1" sz="3200"/>
          </a:p>
          <a:p>
            <a:pPr indent="0" lvl="0" marL="50800" rtl="0" algn="ctr">
              <a:lnSpc>
                <a:spcPct val="100000"/>
              </a:lnSpc>
              <a:spcBef>
                <a:spcPts val="560"/>
              </a:spcBef>
              <a:spcAft>
                <a:spcPts val="0"/>
              </a:spcAft>
              <a:buSzPts val="2800"/>
              <a:buNone/>
            </a:pPr>
            <a:r>
              <a:rPr i="1" lang="en-GB" sz="3200"/>
              <a:t>for storing, accessing, reusing data, tools, publications and other scientific outputs for research, innovation and educational purposes</a:t>
            </a:r>
            <a:endParaRPr sz="3200"/>
          </a:p>
        </p:txBody>
      </p:sp>
      <p:sp>
        <p:nvSpPr>
          <p:cNvPr id="409" name="Google Shape;409;p30"/>
          <p:cNvSpPr txBox="1"/>
          <p:nvPr>
            <p:ph idx="2" type="body"/>
          </p:nvPr>
        </p:nvSpPr>
        <p:spPr>
          <a:xfrm>
            <a:off x="3221038" y="192857"/>
            <a:ext cx="8635500" cy="8235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640"/>
              </a:spcBef>
              <a:spcAft>
                <a:spcPts val="0"/>
              </a:spcAft>
              <a:buClr>
                <a:srgbClr val="1C3046"/>
              </a:buClr>
              <a:buSzPts val="3200"/>
              <a:buFont typeface="Arial"/>
              <a:buNone/>
            </a:pPr>
            <a:r>
              <a:rPr lang="en-GB"/>
              <a:t>About the European Open Science Cloud</a:t>
            </a:r>
            <a:endParaRPr/>
          </a:p>
        </p:txBody>
      </p:sp>
      <p:sp>
        <p:nvSpPr>
          <p:cNvPr id="410" name="Google Shape;410;p30"/>
          <p:cNvSpPr txBox="1"/>
          <p:nvPr/>
        </p:nvSpPr>
        <p:spPr>
          <a:xfrm>
            <a:off x="335360" y="5805264"/>
            <a:ext cx="408604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Credits: EOSCpilot (</a:t>
            </a:r>
            <a:r>
              <a:rPr b="0" i="0" lang="en-GB" sz="1400" u="sng" cap="none" strike="noStrike">
                <a:solidFill>
                  <a:srgbClr val="000000"/>
                </a:solidFill>
                <a:latin typeface="Arial"/>
                <a:ea typeface="Arial"/>
                <a:cs typeface="Arial"/>
                <a:sym typeface="Arial"/>
                <a:hlinkClick r:id="rId3"/>
              </a:rPr>
              <a:t>https://eoscpilot.eu/</a:t>
            </a:r>
            <a:r>
              <a:rPr b="0" i="0" lang="en-GB"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Google Shape;415;p32"/>
          <p:cNvSpPr txBox="1"/>
          <p:nvPr>
            <p:ph idx="1" type="body"/>
          </p:nvPr>
        </p:nvSpPr>
        <p:spPr>
          <a:xfrm>
            <a:off x="3559021" y="714849"/>
            <a:ext cx="8332364" cy="23175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000000"/>
              </a:buClr>
              <a:buSzPts val="2000"/>
              <a:buFont typeface="Arial"/>
              <a:buNone/>
            </a:pPr>
            <a:r>
              <a:rPr lang="en-GB" sz="4400">
                <a:solidFill>
                  <a:srgbClr val="8AA9D6"/>
                </a:solidFill>
              </a:rPr>
              <a:t>Mission</a:t>
            </a:r>
            <a:endParaRPr sz="4400">
              <a:solidFill>
                <a:schemeClr val="dk1"/>
              </a:solidFill>
            </a:endParaRPr>
          </a:p>
        </p:txBody>
      </p:sp>
      <p:pic>
        <p:nvPicPr>
          <p:cNvPr id="416" name="Google Shape;416;p32"/>
          <p:cNvPicPr preferRelativeResize="0"/>
          <p:nvPr/>
        </p:nvPicPr>
        <p:blipFill rotWithShape="1">
          <a:blip r:embed="rId3">
            <a:alphaModFix/>
          </a:blip>
          <a:srcRect b="0" l="0" r="0" t="0"/>
          <a:stretch/>
        </p:blipFill>
        <p:spPr>
          <a:xfrm>
            <a:off x="317056" y="473395"/>
            <a:ext cx="3430107" cy="4199219"/>
          </a:xfrm>
          <a:prstGeom prst="rect">
            <a:avLst/>
          </a:prstGeom>
          <a:noFill/>
          <a:ln>
            <a:noFill/>
          </a:ln>
        </p:spPr>
      </p:pic>
      <p:grpSp>
        <p:nvGrpSpPr>
          <p:cNvPr id="417" name="Google Shape;417;p32"/>
          <p:cNvGrpSpPr/>
          <p:nvPr/>
        </p:nvGrpSpPr>
        <p:grpSpPr>
          <a:xfrm>
            <a:off x="208515" y="5234815"/>
            <a:ext cx="4136700" cy="1216676"/>
            <a:chOff x="1212" y="87030"/>
            <a:chExt cx="4136700" cy="1216676"/>
          </a:xfrm>
        </p:grpSpPr>
        <p:sp>
          <p:nvSpPr>
            <p:cNvPr id="418" name="Google Shape;418;p32"/>
            <p:cNvSpPr/>
            <p:nvPr/>
          </p:nvSpPr>
          <p:spPr>
            <a:xfrm>
              <a:off x="1212" y="87030"/>
              <a:ext cx="1216676" cy="1216676"/>
            </a:xfrm>
            <a:prstGeom prst="ellipse">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2"/>
            <p:cNvSpPr txBox="1"/>
            <p:nvPr/>
          </p:nvSpPr>
          <p:spPr>
            <a:xfrm>
              <a:off x="179390" y="265208"/>
              <a:ext cx="860320" cy="860320"/>
            </a:xfrm>
            <a:prstGeom prst="rect">
              <a:avLst/>
            </a:prstGeom>
            <a:noFill/>
            <a:ln>
              <a:noFill/>
            </a:ln>
          </p:spPr>
          <p:txBody>
            <a:bodyPr anchorCtr="0" anchor="ctr" bIns="13950" lIns="66950" spcFirstLastPara="1" rIns="66950" wrap="square" tIns="13950">
              <a:noAutofit/>
            </a:bodyPr>
            <a:lstStyle/>
            <a:p>
              <a:pPr indent="0" lvl="0" marL="0" marR="0" rtl="0" algn="ctr">
                <a:lnSpc>
                  <a:spcPct val="90000"/>
                </a:lnSpc>
                <a:spcBef>
                  <a:spcPts val="0"/>
                </a:spcBef>
                <a:spcAft>
                  <a:spcPts val="0"/>
                </a:spcAft>
                <a:buNone/>
              </a:pPr>
              <a:r>
                <a:rPr b="1" i="0" lang="en-GB" sz="1100" u="none" cap="none" strike="noStrike">
                  <a:solidFill>
                    <a:schemeClr val="dk1"/>
                  </a:solidFill>
                  <a:latin typeface="Arial"/>
                  <a:ea typeface="Arial"/>
                  <a:cs typeface="Arial"/>
                  <a:sym typeface="Arial"/>
                </a:rPr>
                <a:t>33m EUR</a:t>
              </a:r>
              <a:endParaRPr b="1" i="0" sz="1100" u="none" cap="none" strike="noStrike">
                <a:solidFill>
                  <a:schemeClr val="dk1"/>
                </a:solidFill>
                <a:latin typeface="Arial"/>
                <a:ea typeface="Arial"/>
                <a:cs typeface="Arial"/>
                <a:sym typeface="Arial"/>
              </a:endParaRPr>
            </a:p>
          </p:txBody>
        </p:sp>
        <p:sp>
          <p:nvSpPr>
            <p:cNvPr id="420" name="Google Shape;420;p32"/>
            <p:cNvSpPr/>
            <p:nvPr/>
          </p:nvSpPr>
          <p:spPr>
            <a:xfrm>
              <a:off x="974553" y="87030"/>
              <a:ext cx="1216676" cy="1216676"/>
            </a:xfrm>
            <a:prstGeom prst="ellipse">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2"/>
            <p:cNvSpPr txBox="1"/>
            <p:nvPr/>
          </p:nvSpPr>
          <p:spPr>
            <a:xfrm>
              <a:off x="1152731" y="265208"/>
              <a:ext cx="860320" cy="860320"/>
            </a:xfrm>
            <a:prstGeom prst="rect">
              <a:avLst/>
            </a:prstGeom>
            <a:noFill/>
            <a:ln>
              <a:noFill/>
            </a:ln>
          </p:spPr>
          <p:txBody>
            <a:bodyPr anchorCtr="0" anchor="ctr" bIns="13950" lIns="66950" spcFirstLastPara="1" rIns="66950" wrap="square" tIns="13950">
              <a:noAutofit/>
            </a:bodyPr>
            <a:lstStyle/>
            <a:p>
              <a:pPr indent="0" lvl="0" marL="0" marR="0" rtl="0" algn="ctr">
                <a:lnSpc>
                  <a:spcPct val="90000"/>
                </a:lnSpc>
                <a:spcBef>
                  <a:spcPts val="0"/>
                </a:spcBef>
                <a:spcAft>
                  <a:spcPts val="0"/>
                </a:spcAft>
                <a:buNone/>
              </a:pPr>
              <a:r>
                <a:rPr b="1" i="0" lang="en-GB" sz="1100" u="none" cap="none" strike="noStrike">
                  <a:solidFill>
                    <a:schemeClr val="dk1"/>
                  </a:solidFill>
                  <a:latin typeface="Arial"/>
                  <a:ea typeface="Arial"/>
                  <a:cs typeface="Arial"/>
                  <a:sym typeface="Arial"/>
                </a:rPr>
                <a:t>100+ partners</a:t>
              </a:r>
              <a:endParaRPr b="1" i="0" sz="1100" u="none" cap="none" strike="noStrike">
                <a:solidFill>
                  <a:schemeClr val="dk1"/>
                </a:solidFill>
                <a:latin typeface="Arial"/>
                <a:ea typeface="Arial"/>
                <a:cs typeface="Arial"/>
                <a:sym typeface="Arial"/>
              </a:endParaRPr>
            </a:p>
          </p:txBody>
        </p:sp>
        <p:sp>
          <p:nvSpPr>
            <p:cNvPr id="422" name="Google Shape;422;p32"/>
            <p:cNvSpPr/>
            <p:nvPr/>
          </p:nvSpPr>
          <p:spPr>
            <a:xfrm>
              <a:off x="1947895" y="87030"/>
              <a:ext cx="1216676" cy="1216676"/>
            </a:xfrm>
            <a:prstGeom prst="ellipse">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2"/>
            <p:cNvSpPr txBox="1"/>
            <p:nvPr/>
          </p:nvSpPr>
          <p:spPr>
            <a:xfrm>
              <a:off x="2126073" y="265208"/>
              <a:ext cx="860320" cy="860320"/>
            </a:xfrm>
            <a:prstGeom prst="rect">
              <a:avLst/>
            </a:prstGeom>
            <a:noFill/>
            <a:ln>
              <a:noFill/>
            </a:ln>
          </p:spPr>
          <p:txBody>
            <a:bodyPr anchorCtr="0" anchor="ctr" bIns="13950" lIns="66950" spcFirstLastPara="1" rIns="66950" wrap="square" tIns="13950">
              <a:noAutofit/>
            </a:bodyPr>
            <a:lstStyle/>
            <a:p>
              <a:pPr indent="0" lvl="0" marL="0" marR="0" rtl="0" algn="ctr">
                <a:lnSpc>
                  <a:spcPct val="90000"/>
                </a:lnSpc>
                <a:spcBef>
                  <a:spcPts val="0"/>
                </a:spcBef>
                <a:spcAft>
                  <a:spcPts val="0"/>
                </a:spcAft>
                <a:buNone/>
              </a:pPr>
              <a:r>
                <a:rPr b="1" i="0" lang="en-GB" sz="1100" u="none" cap="none" strike="noStrike">
                  <a:solidFill>
                    <a:schemeClr val="dk1"/>
                  </a:solidFill>
                  <a:latin typeface="Arial"/>
                  <a:ea typeface="Arial"/>
                  <a:cs typeface="Arial"/>
                  <a:sym typeface="Arial"/>
                </a:rPr>
                <a:t>2018-2020</a:t>
              </a:r>
              <a:endParaRPr b="1" i="0" sz="1100" u="none" cap="none" strike="noStrike">
                <a:solidFill>
                  <a:schemeClr val="dk1"/>
                </a:solidFill>
                <a:latin typeface="Arial"/>
                <a:ea typeface="Arial"/>
                <a:cs typeface="Arial"/>
                <a:sym typeface="Arial"/>
              </a:endParaRPr>
            </a:p>
          </p:txBody>
        </p:sp>
        <p:sp>
          <p:nvSpPr>
            <p:cNvPr id="424" name="Google Shape;424;p32"/>
            <p:cNvSpPr/>
            <p:nvPr/>
          </p:nvSpPr>
          <p:spPr>
            <a:xfrm>
              <a:off x="2921236" y="87030"/>
              <a:ext cx="1216676" cy="1216676"/>
            </a:xfrm>
            <a:prstGeom prst="ellipse">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2"/>
            <p:cNvSpPr txBox="1"/>
            <p:nvPr/>
          </p:nvSpPr>
          <p:spPr>
            <a:xfrm>
              <a:off x="3099414" y="265208"/>
              <a:ext cx="860320" cy="860320"/>
            </a:xfrm>
            <a:prstGeom prst="rect">
              <a:avLst/>
            </a:prstGeom>
            <a:noFill/>
            <a:ln>
              <a:noFill/>
            </a:ln>
          </p:spPr>
          <p:txBody>
            <a:bodyPr anchorCtr="0" anchor="ctr" bIns="13950" lIns="0" spcFirstLastPara="1" rIns="0" wrap="square" tIns="13950">
              <a:noAutofit/>
            </a:bodyPr>
            <a:lstStyle/>
            <a:p>
              <a:pPr indent="0" lvl="0" marL="0" marR="0" rtl="0" algn="ctr">
                <a:lnSpc>
                  <a:spcPct val="90000"/>
                </a:lnSpc>
                <a:spcBef>
                  <a:spcPts val="0"/>
                </a:spcBef>
                <a:spcAft>
                  <a:spcPts val="0"/>
                </a:spcAft>
                <a:buNone/>
              </a:pPr>
              <a:r>
                <a:rPr b="1" i="0" lang="en-GB" sz="1100" u="none" cap="none" strike="noStrike">
                  <a:solidFill>
                    <a:schemeClr val="dk1"/>
                  </a:solidFill>
                  <a:latin typeface="Arial"/>
                  <a:ea typeface="Arial"/>
                  <a:cs typeface="Arial"/>
                  <a:sym typeface="Arial"/>
                </a:rPr>
                <a:t>Coord. by EGI Foundation</a:t>
              </a:r>
              <a:endParaRPr b="1" i="0" sz="1100" u="none" cap="none" strike="noStrike">
                <a:solidFill>
                  <a:schemeClr val="dk1"/>
                </a:solidFill>
                <a:latin typeface="Arial"/>
                <a:ea typeface="Arial"/>
                <a:cs typeface="Arial"/>
                <a:sym typeface="Arial"/>
              </a:endParaRPr>
            </a:p>
          </p:txBody>
        </p:sp>
      </p:grpSp>
      <p:sp>
        <p:nvSpPr>
          <p:cNvPr id="426" name="Google Shape;426;p32"/>
          <p:cNvSpPr txBox="1"/>
          <p:nvPr>
            <p:ph idx="1" type="body"/>
          </p:nvPr>
        </p:nvSpPr>
        <p:spPr>
          <a:xfrm>
            <a:off x="4367808" y="1556792"/>
            <a:ext cx="7730118" cy="23175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000000"/>
              </a:buClr>
              <a:buSzPts val="2000"/>
              <a:buFont typeface="Arial"/>
              <a:buNone/>
            </a:pPr>
            <a:r>
              <a:t/>
            </a:r>
            <a:endParaRPr sz="2800">
              <a:solidFill>
                <a:schemeClr val="dk1"/>
              </a:solidFill>
            </a:endParaRPr>
          </a:p>
          <a:p>
            <a:pPr indent="0" lvl="0" marL="0" rtl="0" algn="r">
              <a:lnSpc>
                <a:spcPct val="100000"/>
              </a:lnSpc>
              <a:spcBef>
                <a:spcPts val="0"/>
              </a:spcBef>
              <a:spcAft>
                <a:spcPts val="0"/>
              </a:spcAft>
              <a:buClr>
                <a:srgbClr val="000000"/>
              </a:buClr>
              <a:buSzPts val="2000"/>
              <a:buNone/>
            </a:pPr>
            <a:r>
              <a:rPr i="1" lang="en-GB" sz="2800">
                <a:solidFill>
                  <a:srgbClr val="B5892D"/>
                </a:solidFill>
              </a:rPr>
              <a:t>The EOSC-hub project mobilises providers of European relevance offering services, software and data for advanced data-driven research and innovation.</a:t>
            </a:r>
            <a:endParaRPr/>
          </a:p>
          <a:p>
            <a:pPr indent="0" lvl="0" marL="0" rtl="0" algn="r">
              <a:lnSpc>
                <a:spcPct val="100000"/>
              </a:lnSpc>
              <a:spcBef>
                <a:spcPts val="0"/>
              </a:spcBef>
              <a:spcAft>
                <a:spcPts val="0"/>
              </a:spcAft>
              <a:buClr>
                <a:srgbClr val="000000"/>
              </a:buClr>
              <a:buSzPts val="2000"/>
              <a:buNone/>
            </a:pPr>
            <a:r>
              <a:rPr i="1" lang="en-GB" sz="2800">
                <a:solidFill>
                  <a:srgbClr val="B5892D"/>
                </a:solidFill>
              </a:rPr>
              <a:t> </a:t>
            </a:r>
            <a:endParaRPr/>
          </a:p>
          <a:p>
            <a:pPr indent="0" lvl="0" marL="0" rtl="0" algn="r">
              <a:lnSpc>
                <a:spcPct val="100000"/>
              </a:lnSpc>
              <a:spcBef>
                <a:spcPts val="0"/>
              </a:spcBef>
              <a:spcAft>
                <a:spcPts val="0"/>
              </a:spcAft>
              <a:buClr>
                <a:srgbClr val="000000"/>
              </a:buClr>
              <a:buSzPts val="2000"/>
              <a:buNone/>
            </a:pPr>
            <a:r>
              <a:rPr i="1" lang="en-GB" sz="2800">
                <a:solidFill>
                  <a:srgbClr val="B5892D"/>
                </a:solidFill>
              </a:rPr>
              <a:t>These resources are offered via the Hub – the integration and management system of the European Open Science Cloud, acting as a European-level entry point for all stakeholders.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sp>
        <p:nvSpPr>
          <p:cNvPr id="431" name="Google Shape;431;p33"/>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GB">
                <a:latin typeface="Calibri"/>
                <a:ea typeface="Calibri"/>
                <a:cs typeface="Calibri"/>
                <a:sym typeface="Calibri"/>
              </a:rPr>
              <a:t>‹#›</a:t>
            </a:fld>
            <a:endParaRPr>
              <a:latin typeface="Calibri"/>
              <a:ea typeface="Calibri"/>
              <a:cs typeface="Calibri"/>
              <a:sym typeface="Calibri"/>
            </a:endParaRPr>
          </a:p>
        </p:txBody>
      </p:sp>
      <p:sp>
        <p:nvSpPr>
          <p:cNvPr id="432" name="Google Shape;432;p33"/>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3240">
                <a:latin typeface="Calibri"/>
                <a:ea typeface="Calibri"/>
                <a:cs typeface="Calibri"/>
                <a:sym typeface="Calibri"/>
              </a:rPr>
              <a:t>The EOSC-hub project established ‘The Hub’</a:t>
            </a:r>
            <a:endParaRPr sz="3240">
              <a:latin typeface="Calibri"/>
              <a:ea typeface="Calibri"/>
              <a:cs typeface="Calibri"/>
              <a:sym typeface="Calibri"/>
            </a:endParaRPr>
          </a:p>
        </p:txBody>
      </p:sp>
      <p:sp>
        <p:nvSpPr>
          <p:cNvPr id="433" name="Google Shape;433;p33"/>
          <p:cNvSpPr txBox="1"/>
          <p:nvPr/>
        </p:nvSpPr>
        <p:spPr>
          <a:xfrm>
            <a:off x="623392" y="105167"/>
            <a:ext cx="10585176" cy="4525963"/>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3600"/>
              <a:buFont typeface="Arial"/>
              <a:buNone/>
            </a:pPr>
            <a:r>
              <a:rPr b="1" i="0" lang="en-GB" sz="3600" u="none" cap="none" strike="noStrike">
                <a:solidFill>
                  <a:srgbClr val="B5892D"/>
                </a:solidFill>
                <a:latin typeface="Calibri"/>
                <a:ea typeface="Calibri"/>
                <a:cs typeface="Calibri"/>
                <a:sym typeface="Calibri"/>
              </a:rPr>
              <a:t> </a:t>
            </a:r>
            <a:endParaRPr b="0" i="0" sz="3600" u="none" cap="none" strike="noStrike">
              <a:solidFill>
                <a:srgbClr val="3C3C3C"/>
              </a:solidFill>
              <a:latin typeface="Calibri"/>
              <a:ea typeface="Calibri"/>
              <a:cs typeface="Calibri"/>
              <a:sym typeface="Calibri"/>
            </a:endParaRPr>
          </a:p>
        </p:txBody>
      </p:sp>
      <p:pic>
        <p:nvPicPr>
          <p:cNvPr id="434" name="Google Shape;434;p33"/>
          <p:cNvPicPr preferRelativeResize="0"/>
          <p:nvPr/>
        </p:nvPicPr>
        <p:blipFill rotWithShape="1">
          <a:blip r:embed="rId3">
            <a:alphaModFix/>
          </a:blip>
          <a:srcRect b="0" l="0" r="0" t="0"/>
          <a:stretch/>
        </p:blipFill>
        <p:spPr>
          <a:xfrm>
            <a:off x="4274699" y="2190576"/>
            <a:ext cx="3880354" cy="3096344"/>
          </a:xfrm>
          <a:prstGeom prst="rect">
            <a:avLst/>
          </a:prstGeom>
          <a:noFill/>
          <a:ln>
            <a:noFill/>
          </a:ln>
        </p:spPr>
      </p:pic>
      <p:sp>
        <p:nvSpPr>
          <p:cNvPr id="435" name="Google Shape;435;p33"/>
          <p:cNvSpPr txBox="1"/>
          <p:nvPr/>
        </p:nvSpPr>
        <p:spPr>
          <a:xfrm>
            <a:off x="2132734" y="2177007"/>
            <a:ext cx="2249506" cy="1569660"/>
          </a:xfrm>
          <a:prstGeom prst="rect">
            <a:avLst/>
          </a:prstGeom>
          <a:noFill/>
          <a:ln>
            <a:noFill/>
          </a:ln>
        </p:spPr>
        <p:txBody>
          <a:bodyPr anchorCtr="0" anchor="t" bIns="45700" lIns="91425" spcFirstLastPara="1" rIns="91425" wrap="square" tIns="45700">
            <a:spAutoFit/>
          </a:bodyPr>
          <a:lstStyle/>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Data</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Applications &amp; tools</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Baseline services (storage, compute, connectivity)…</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Training, consultants</a:t>
            </a:r>
            <a:endParaRPr b="0" i="0" sz="1600" u="none" cap="none" strike="noStrike">
              <a:solidFill>
                <a:srgbClr val="282828"/>
              </a:solidFill>
              <a:latin typeface="Arial"/>
              <a:ea typeface="Arial"/>
              <a:cs typeface="Arial"/>
              <a:sym typeface="Arial"/>
            </a:endParaRPr>
          </a:p>
        </p:txBody>
      </p:sp>
      <p:sp>
        <p:nvSpPr>
          <p:cNvPr id="436" name="Google Shape;436;p33"/>
          <p:cNvSpPr txBox="1"/>
          <p:nvPr/>
        </p:nvSpPr>
        <p:spPr>
          <a:xfrm>
            <a:off x="8136032" y="2118568"/>
            <a:ext cx="1467068" cy="1323439"/>
          </a:xfrm>
          <a:prstGeom prst="rect">
            <a:avLst/>
          </a:prstGeom>
          <a:noFill/>
          <a:ln>
            <a:noFill/>
          </a:ln>
        </p:spPr>
        <p:txBody>
          <a:bodyPr anchorCtr="0" anchor="t" bIns="45700" lIns="91425" spcFirstLastPara="1" rIns="91425" wrap="square" tIns="45700">
            <a:spAutoFit/>
          </a:bodyPr>
          <a:lstStyle/>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Marketplace</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AAI</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Accounting</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Monitoring</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t>
            </a:r>
            <a:endParaRPr/>
          </a:p>
        </p:txBody>
      </p:sp>
      <p:sp>
        <p:nvSpPr>
          <p:cNvPr id="437" name="Google Shape;437;p33"/>
          <p:cNvSpPr/>
          <p:nvPr/>
        </p:nvSpPr>
        <p:spPr>
          <a:xfrm>
            <a:off x="7822504" y="1109022"/>
            <a:ext cx="2892018" cy="839068"/>
          </a:xfrm>
          <a:prstGeom prst="wedgeRectCallout">
            <a:avLst>
              <a:gd fmla="val -61307" name="adj1"/>
              <a:gd fmla="val 98842" name="adj2"/>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282828"/>
                </a:solidFill>
                <a:latin typeface="Arial"/>
                <a:ea typeface="Arial"/>
                <a:cs typeface="Arial"/>
                <a:sym typeface="Arial"/>
              </a:rPr>
              <a:t>Usage according to</a:t>
            </a:r>
            <a:br>
              <a:rPr b="0" i="0" lang="en-GB" sz="1400" u="none" cap="none" strike="noStrike">
                <a:solidFill>
                  <a:srgbClr val="282828"/>
                </a:solidFill>
                <a:latin typeface="Arial"/>
                <a:ea typeface="Arial"/>
                <a:cs typeface="Arial"/>
                <a:sym typeface="Arial"/>
              </a:rPr>
            </a:br>
            <a:r>
              <a:rPr b="1" i="0" lang="en-GB" sz="1400" u="none" cap="none" strike="noStrike">
                <a:solidFill>
                  <a:srgbClr val="B5892D"/>
                </a:solidFill>
                <a:latin typeface="Arial"/>
                <a:ea typeface="Arial"/>
                <a:cs typeface="Arial"/>
                <a:sym typeface="Arial"/>
              </a:rPr>
              <a:t>Rules of Participation</a:t>
            </a:r>
            <a:endParaRPr b="0" i="0" sz="1400" u="none" cap="none" strike="noStrike">
              <a:solidFill>
                <a:srgbClr val="B5892D"/>
              </a:solidFill>
              <a:latin typeface="Arial"/>
              <a:ea typeface="Arial"/>
              <a:cs typeface="Arial"/>
              <a:sym typeface="Arial"/>
            </a:endParaRPr>
          </a:p>
        </p:txBody>
      </p:sp>
      <p:sp>
        <p:nvSpPr>
          <p:cNvPr id="438" name="Google Shape;438;p33"/>
          <p:cNvSpPr/>
          <p:nvPr/>
        </p:nvSpPr>
        <p:spPr>
          <a:xfrm>
            <a:off x="1295672" y="1111132"/>
            <a:ext cx="2832067" cy="876274"/>
          </a:xfrm>
          <a:prstGeom prst="wedgeRectCallout">
            <a:avLst>
              <a:gd fmla="val 66288" name="adj1"/>
              <a:gd fmla="val 103636" name="adj2"/>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282828"/>
                </a:solidFill>
                <a:latin typeface="Arial"/>
                <a:ea typeface="Arial"/>
                <a:cs typeface="Arial"/>
                <a:sym typeface="Arial"/>
              </a:rPr>
              <a:t>From the consortium AND from </a:t>
            </a:r>
            <a:r>
              <a:rPr b="1" i="0" lang="en-GB" sz="1400" u="none" cap="none" strike="noStrike">
                <a:solidFill>
                  <a:srgbClr val="B5892D"/>
                </a:solidFill>
                <a:latin typeface="Arial"/>
                <a:ea typeface="Arial"/>
                <a:cs typeface="Arial"/>
                <a:sym typeface="Arial"/>
              </a:rPr>
              <a:t>external contributors</a:t>
            </a:r>
            <a:endParaRPr b="0" i="0" sz="1400" u="none" cap="none" strike="noStrike">
              <a:solidFill>
                <a:srgbClr val="B5892D"/>
              </a:solidFill>
              <a:latin typeface="Arial"/>
              <a:ea typeface="Arial"/>
              <a:cs typeface="Arial"/>
              <a:sym typeface="Arial"/>
            </a:endParaRPr>
          </a:p>
        </p:txBody>
      </p:sp>
      <p:sp>
        <p:nvSpPr>
          <p:cNvPr id="439" name="Google Shape;439;p33"/>
          <p:cNvSpPr txBox="1"/>
          <p:nvPr/>
        </p:nvSpPr>
        <p:spPr>
          <a:xfrm>
            <a:off x="1845874" y="4133102"/>
            <a:ext cx="2503533" cy="1569660"/>
          </a:xfrm>
          <a:prstGeom prst="rect">
            <a:avLst/>
          </a:prstGeom>
          <a:noFill/>
          <a:ln>
            <a:noFill/>
          </a:ln>
        </p:spPr>
        <p:txBody>
          <a:bodyPr anchorCtr="0" anchor="t" bIns="45700" lIns="91425" spcFirstLastPara="1" rIns="91425" wrap="square" tIns="45700">
            <a:spAutoFit/>
          </a:bodyPr>
          <a:lstStyle/>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Lightweight certification of providers</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SLA negotiation</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Customer Relationship Management</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t>
            </a:r>
            <a:endParaRPr b="0" i="0" sz="1600" u="none" cap="none" strike="noStrike">
              <a:solidFill>
                <a:srgbClr val="282828"/>
              </a:solidFill>
              <a:latin typeface="Arial"/>
              <a:ea typeface="Arial"/>
              <a:cs typeface="Arial"/>
              <a:sym typeface="Arial"/>
            </a:endParaRPr>
          </a:p>
        </p:txBody>
      </p:sp>
      <p:sp>
        <p:nvSpPr>
          <p:cNvPr id="440" name="Google Shape;440;p33"/>
          <p:cNvSpPr/>
          <p:nvPr/>
        </p:nvSpPr>
        <p:spPr>
          <a:xfrm>
            <a:off x="1414400" y="5886230"/>
            <a:ext cx="2828804" cy="607402"/>
          </a:xfrm>
          <a:prstGeom prst="wedgeRectCallout">
            <a:avLst>
              <a:gd fmla="val 64871" name="adj1"/>
              <a:gd fmla="val -180610" name="adj2"/>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282828"/>
                </a:solidFill>
                <a:latin typeface="Arial"/>
                <a:ea typeface="Arial"/>
                <a:cs typeface="Arial"/>
                <a:sym typeface="Arial"/>
              </a:rPr>
              <a:t>Based on </a:t>
            </a:r>
            <a:r>
              <a:rPr b="1" i="0" lang="en-GB" sz="1400" u="none" cap="none" strike="noStrike">
                <a:solidFill>
                  <a:srgbClr val="B5892D"/>
                </a:solidFill>
                <a:latin typeface="Arial"/>
                <a:ea typeface="Arial"/>
                <a:cs typeface="Arial"/>
                <a:sym typeface="Arial"/>
              </a:rPr>
              <a:t>FitSM</a:t>
            </a:r>
            <a:endParaRPr b="0" i="0" sz="1400" u="none" cap="none" strike="noStrike">
              <a:solidFill>
                <a:srgbClr val="B5892D"/>
              </a:solidFill>
              <a:latin typeface="Arial"/>
              <a:ea typeface="Arial"/>
              <a:cs typeface="Arial"/>
              <a:sym typeface="Arial"/>
            </a:endParaRPr>
          </a:p>
        </p:txBody>
      </p:sp>
      <p:sp>
        <p:nvSpPr>
          <p:cNvPr id="441" name="Google Shape;441;p33"/>
          <p:cNvSpPr/>
          <p:nvPr/>
        </p:nvSpPr>
        <p:spPr>
          <a:xfrm>
            <a:off x="8083044" y="4091786"/>
            <a:ext cx="2952328" cy="1569660"/>
          </a:xfrm>
          <a:prstGeom prst="rect">
            <a:avLst/>
          </a:prstGeom>
          <a:noFill/>
          <a:ln>
            <a:noFill/>
          </a:ln>
        </p:spPr>
        <p:txBody>
          <a:bodyPr anchorCtr="0" anchor="t" bIns="45700" lIns="91425" spcFirstLastPara="1" rIns="91425" wrap="square" tIns="45700">
            <a:spAutoFit/>
          </a:bodyPr>
          <a:lstStyle/>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Security regulations,</a:t>
            </a:r>
            <a:endParaRPr/>
          </a:p>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Compliance to standards,</a:t>
            </a:r>
            <a:endParaRPr/>
          </a:p>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Terms of use,</a:t>
            </a:r>
            <a:endParaRPr/>
          </a:p>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FAIR implementation guidelines </a:t>
            </a:r>
            <a:endParaRPr/>
          </a:p>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sp>
        <p:nvSpPr>
          <p:cNvPr id="446" name="Google Shape;446;p3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latin typeface="Calibri"/>
                <a:ea typeface="Calibri"/>
                <a:cs typeface="Calibri"/>
                <a:sym typeface="Calibri"/>
              </a:rPr>
              <a:t>‹#›</a:t>
            </a:fld>
            <a:endParaRPr>
              <a:latin typeface="Calibri"/>
              <a:ea typeface="Calibri"/>
              <a:cs typeface="Calibri"/>
              <a:sym typeface="Calibri"/>
            </a:endParaRPr>
          </a:p>
        </p:txBody>
      </p:sp>
      <p:sp>
        <p:nvSpPr>
          <p:cNvPr id="447" name="Google Shape;447;p3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latin typeface="Calibri"/>
                <a:ea typeface="Calibri"/>
                <a:cs typeface="Calibri"/>
                <a:sym typeface="Calibri"/>
              </a:rPr>
              <a:t>Area 1: Services</a:t>
            </a:r>
            <a:endParaRPr sz="3240">
              <a:latin typeface="Calibri"/>
              <a:ea typeface="Calibri"/>
              <a:cs typeface="Calibri"/>
              <a:sym typeface="Calibri"/>
            </a:endParaRPr>
          </a:p>
        </p:txBody>
      </p:sp>
      <p:grpSp>
        <p:nvGrpSpPr>
          <p:cNvPr id="448" name="Google Shape;448;p35"/>
          <p:cNvGrpSpPr/>
          <p:nvPr/>
        </p:nvGrpSpPr>
        <p:grpSpPr>
          <a:xfrm>
            <a:off x="1751058" y="952294"/>
            <a:ext cx="8775539" cy="5589402"/>
            <a:chOff x="4718" y="0"/>
            <a:chExt cx="8775539" cy="5589402"/>
          </a:xfrm>
        </p:grpSpPr>
        <p:sp>
          <p:nvSpPr>
            <p:cNvPr id="449" name="Google Shape;449;p35"/>
            <p:cNvSpPr/>
            <p:nvPr/>
          </p:nvSpPr>
          <p:spPr>
            <a:xfrm>
              <a:off x="4718"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0" name="Google Shape;450;p35"/>
            <p:cNvSpPr txBox="1"/>
            <p:nvPr/>
          </p:nvSpPr>
          <p:spPr>
            <a:xfrm>
              <a:off x="4718"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e-Infra</a:t>
              </a:r>
              <a:endParaRPr b="0" i="0" sz="1400" u="none" cap="none" strike="noStrike">
                <a:solidFill>
                  <a:srgbClr val="000000"/>
                </a:solidFill>
                <a:latin typeface="Calibri"/>
                <a:ea typeface="Calibri"/>
                <a:cs typeface="Calibri"/>
                <a:sym typeface="Calibri"/>
              </a:endParaRPr>
            </a:p>
          </p:txBody>
        </p:sp>
        <p:sp>
          <p:nvSpPr>
            <p:cNvPr id="451" name="Google Shape;451;p35"/>
            <p:cNvSpPr/>
            <p:nvPr/>
          </p:nvSpPr>
          <p:spPr>
            <a:xfrm>
              <a:off x="155861" y="1460858"/>
              <a:ext cx="1324609" cy="1098093"/>
            </a:xfrm>
            <a:prstGeom prst="roundRect">
              <a:avLst>
                <a:gd fmla="val 10000" name="adj"/>
              </a:avLst>
            </a:prstGeom>
            <a:solidFill>
              <a:srgbClr val="151C6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2" name="Google Shape;452;p35"/>
            <p:cNvSpPr txBox="1"/>
            <p:nvPr/>
          </p:nvSpPr>
          <p:spPr>
            <a:xfrm>
              <a:off x="188023" y="1478593"/>
              <a:ext cx="1260285" cy="103376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Federation</a:t>
              </a:r>
              <a:endParaRPr b="0" i="0" sz="1400" u="none" cap="none" strike="noStrike">
                <a:solidFill>
                  <a:srgbClr val="000000"/>
                </a:solidFill>
                <a:latin typeface="Calibri"/>
                <a:ea typeface="Calibri"/>
                <a:cs typeface="Calibri"/>
                <a:sym typeface="Calibri"/>
              </a:endParaRPr>
            </a:p>
          </p:txBody>
        </p:sp>
        <p:sp>
          <p:nvSpPr>
            <p:cNvPr id="453" name="Google Shape;453;p35"/>
            <p:cNvSpPr/>
            <p:nvPr/>
          </p:nvSpPr>
          <p:spPr>
            <a:xfrm>
              <a:off x="155861" y="2727889"/>
              <a:ext cx="1324609" cy="1098093"/>
            </a:xfrm>
            <a:prstGeom prst="roundRect">
              <a:avLst>
                <a:gd fmla="val 10000" name="adj"/>
              </a:avLst>
            </a:prstGeom>
            <a:solidFill>
              <a:srgbClr val="1F257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4" name="Google Shape;454;p35"/>
            <p:cNvSpPr txBox="1"/>
            <p:nvPr/>
          </p:nvSpPr>
          <p:spPr>
            <a:xfrm>
              <a:off x="188023" y="2745624"/>
              <a:ext cx="1260285" cy="103376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EUDAT CDI</a:t>
              </a:r>
              <a:endParaRPr b="0" i="0" sz="1400" u="none" cap="none" strike="noStrike">
                <a:solidFill>
                  <a:srgbClr val="000000"/>
                </a:solidFill>
                <a:latin typeface="Calibri"/>
                <a:ea typeface="Calibri"/>
                <a:cs typeface="Calibri"/>
                <a:sym typeface="Calibri"/>
              </a:endParaRPr>
            </a:p>
          </p:txBody>
        </p:sp>
        <p:sp>
          <p:nvSpPr>
            <p:cNvPr id="455" name="Google Shape;455;p35"/>
            <p:cNvSpPr/>
            <p:nvPr/>
          </p:nvSpPr>
          <p:spPr>
            <a:xfrm>
              <a:off x="155861" y="3994920"/>
              <a:ext cx="1324609" cy="1098093"/>
            </a:xfrm>
            <a:prstGeom prst="roundRect">
              <a:avLst>
                <a:gd fmla="val 10000" name="adj"/>
              </a:avLst>
            </a:prstGeom>
            <a:solidFill>
              <a:srgbClr val="2A308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6" name="Google Shape;456;p35"/>
            <p:cNvSpPr txBox="1"/>
            <p:nvPr/>
          </p:nvSpPr>
          <p:spPr>
            <a:xfrm>
              <a:off x="188023" y="4012655"/>
              <a:ext cx="1260285" cy="103376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INDIGO-DataCloud</a:t>
              </a:r>
              <a:endParaRPr b="0" i="0" sz="1800" u="none" cap="none" strike="noStrike">
                <a:solidFill>
                  <a:schemeClr val="lt1"/>
                </a:solidFill>
                <a:latin typeface="Calibri"/>
                <a:ea typeface="Calibri"/>
                <a:cs typeface="Calibri"/>
                <a:sym typeface="Calibri"/>
              </a:endParaRPr>
            </a:p>
          </p:txBody>
        </p:sp>
        <p:sp>
          <p:nvSpPr>
            <p:cNvPr id="457" name="Google Shape;457;p35"/>
            <p:cNvSpPr/>
            <p:nvPr/>
          </p:nvSpPr>
          <p:spPr>
            <a:xfrm>
              <a:off x="1784662"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8" name="Google Shape;458;p35"/>
            <p:cNvSpPr txBox="1"/>
            <p:nvPr/>
          </p:nvSpPr>
          <p:spPr>
            <a:xfrm>
              <a:off x="1784662"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Humanities</a:t>
              </a:r>
              <a:endParaRPr b="0" i="0" sz="1400" u="none" cap="none" strike="noStrike">
                <a:solidFill>
                  <a:srgbClr val="000000"/>
                </a:solidFill>
                <a:latin typeface="Calibri"/>
                <a:ea typeface="Calibri"/>
                <a:cs typeface="Calibri"/>
                <a:sym typeface="Calibri"/>
              </a:endParaRPr>
            </a:p>
          </p:txBody>
        </p:sp>
        <p:sp>
          <p:nvSpPr>
            <p:cNvPr id="459" name="Google Shape;459;p35"/>
            <p:cNvSpPr/>
            <p:nvPr/>
          </p:nvSpPr>
          <p:spPr>
            <a:xfrm>
              <a:off x="1950238" y="1678458"/>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0" name="Google Shape;460;p35"/>
            <p:cNvSpPr txBox="1"/>
            <p:nvPr/>
          </p:nvSpPr>
          <p:spPr>
            <a:xfrm>
              <a:off x="1989034" y="1717254"/>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Language and literature (CLARIN)</a:t>
              </a:r>
              <a:endParaRPr b="0" i="0" sz="1400" u="none" cap="none" strike="noStrike">
                <a:solidFill>
                  <a:srgbClr val="000000"/>
                </a:solidFill>
                <a:latin typeface="Calibri"/>
                <a:ea typeface="Calibri"/>
                <a:cs typeface="Calibri"/>
                <a:sym typeface="Calibri"/>
              </a:endParaRPr>
            </a:p>
          </p:txBody>
        </p:sp>
        <p:sp>
          <p:nvSpPr>
            <p:cNvPr id="461" name="Google Shape;461;p35"/>
            <p:cNvSpPr/>
            <p:nvPr/>
          </p:nvSpPr>
          <p:spPr>
            <a:xfrm>
              <a:off x="1950238" y="3623013"/>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2" name="Google Shape;462;p35"/>
            <p:cNvSpPr txBox="1"/>
            <p:nvPr/>
          </p:nvSpPr>
          <p:spPr>
            <a:xfrm>
              <a:off x="1989034" y="3661809"/>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Arts (DARIAH)</a:t>
              </a:r>
              <a:endParaRPr b="0" i="0" sz="1400" u="none" cap="none" strike="noStrike">
                <a:solidFill>
                  <a:srgbClr val="000000"/>
                </a:solidFill>
                <a:latin typeface="Calibri"/>
                <a:ea typeface="Calibri"/>
                <a:cs typeface="Calibri"/>
                <a:sym typeface="Calibri"/>
              </a:endParaRPr>
            </a:p>
          </p:txBody>
        </p:sp>
        <p:sp>
          <p:nvSpPr>
            <p:cNvPr id="463" name="Google Shape;463;p35"/>
            <p:cNvSpPr/>
            <p:nvPr/>
          </p:nvSpPr>
          <p:spPr>
            <a:xfrm>
              <a:off x="3564606"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4" name="Google Shape;464;p35"/>
            <p:cNvSpPr txBox="1"/>
            <p:nvPr/>
          </p:nvSpPr>
          <p:spPr>
            <a:xfrm>
              <a:off x="3564606"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Engineering</a:t>
              </a:r>
              <a:endParaRPr b="0" i="0" sz="1400" u="none" cap="none" strike="noStrike">
                <a:solidFill>
                  <a:srgbClr val="000000"/>
                </a:solidFill>
                <a:latin typeface="Calibri"/>
                <a:ea typeface="Calibri"/>
                <a:cs typeface="Calibri"/>
                <a:sym typeface="Calibri"/>
              </a:endParaRPr>
            </a:p>
          </p:txBody>
        </p:sp>
        <p:sp>
          <p:nvSpPr>
            <p:cNvPr id="465" name="Google Shape;465;p35"/>
            <p:cNvSpPr/>
            <p:nvPr/>
          </p:nvSpPr>
          <p:spPr>
            <a:xfrm>
              <a:off x="3730183" y="1678458"/>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6" name="Google Shape;466;p35"/>
            <p:cNvSpPr txBox="1"/>
            <p:nvPr/>
          </p:nvSpPr>
          <p:spPr>
            <a:xfrm>
              <a:off x="3768979" y="1717254"/>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Environmental engineering  (sea vessels, LNEC)</a:t>
              </a:r>
              <a:endParaRPr b="0" i="0" sz="1400" u="none" cap="none" strike="noStrike">
                <a:solidFill>
                  <a:srgbClr val="000000"/>
                </a:solidFill>
                <a:latin typeface="Calibri"/>
                <a:ea typeface="Calibri"/>
                <a:cs typeface="Calibri"/>
                <a:sym typeface="Calibri"/>
              </a:endParaRPr>
            </a:p>
          </p:txBody>
        </p:sp>
        <p:sp>
          <p:nvSpPr>
            <p:cNvPr id="467" name="Google Shape;467;p35"/>
            <p:cNvSpPr/>
            <p:nvPr/>
          </p:nvSpPr>
          <p:spPr>
            <a:xfrm>
              <a:off x="3730183" y="3623013"/>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8" name="Google Shape;468;p35"/>
            <p:cNvSpPr txBox="1"/>
            <p:nvPr/>
          </p:nvSpPr>
          <p:spPr>
            <a:xfrm>
              <a:off x="3768979" y="3661809"/>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Civil Engineering (Disaster Mitigation)</a:t>
              </a:r>
              <a:endParaRPr b="0" i="0" sz="1400" u="none" cap="none" strike="noStrike">
                <a:solidFill>
                  <a:srgbClr val="000000"/>
                </a:solidFill>
                <a:latin typeface="Calibri"/>
                <a:ea typeface="Calibri"/>
                <a:cs typeface="Calibri"/>
                <a:sym typeface="Calibri"/>
              </a:endParaRPr>
            </a:p>
          </p:txBody>
        </p:sp>
        <p:sp>
          <p:nvSpPr>
            <p:cNvPr id="469" name="Google Shape;469;p35"/>
            <p:cNvSpPr/>
            <p:nvPr/>
          </p:nvSpPr>
          <p:spPr>
            <a:xfrm>
              <a:off x="5344551"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0" name="Google Shape;470;p35"/>
            <p:cNvSpPr txBox="1"/>
            <p:nvPr/>
          </p:nvSpPr>
          <p:spPr>
            <a:xfrm>
              <a:off x="5344551"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Medical and Health Sciences</a:t>
              </a:r>
              <a:endParaRPr b="0" i="0" sz="1400" u="none" cap="none" strike="noStrike">
                <a:solidFill>
                  <a:srgbClr val="000000"/>
                </a:solidFill>
                <a:latin typeface="Calibri"/>
                <a:ea typeface="Calibri"/>
                <a:cs typeface="Calibri"/>
                <a:sym typeface="Calibri"/>
              </a:endParaRPr>
            </a:p>
          </p:txBody>
        </p:sp>
        <p:sp>
          <p:nvSpPr>
            <p:cNvPr id="471" name="Google Shape;471;p35"/>
            <p:cNvSpPr/>
            <p:nvPr/>
          </p:nvSpPr>
          <p:spPr>
            <a:xfrm>
              <a:off x="5510127" y="1678458"/>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2" name="Google Shape;472;p35"/>
            <p:cNvSpPr txBox="1"/>
            <p:nvPr/>
          </p:nvSpPr>
          <p:spPr>
            <a:xfrm>
              <a:off x="5548923" y="1717254"/>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Biological Sciences (ELIXIR)</a:t>
              </a:r>
              <a:endParaRPr b="0" i="0" sz="1400" u="none" cap="none" strike="noStrike">
                <a:solidFill>
                  <a:srgbClr val="000000"/>
                </a:solidFill>
                <a:latin typeface="Calibri"/>
                <a:ea typeface="Calibri"/>
                <a:cs typeface="Calibri"/>
                <a:sym typeface="Calibri"/>
              </a:endParaRPr>
            </a:p>
          </p:txBody>
        </p:sp>
        <p:sp>
          <p:nvSpPr>
            <p:cNvPr id="473" name="Google Shape;473;p35"/>
            <p:cNvSpPr/>
            <p:nvPr/>
          </p:nvSpPr>
          <p:spPr>
            <a:xfrm>
              <a:off x="5510127" y="3623013"/>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4" name="Google Shape;474;p35"/>
            <p:cNvSpPr txBox="1"/>
            <p:nvPr/>
          </p:nvSpPr>
          <p:spPr>
            <a:xfrm>
              <a:off x="5548923" y="3661809"/>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Structural biology (WeNMR)</a:t>
              </a:r>
              <a:endParaRPr b="0" i="0" sz="1400" u="none" cap="none" strike="noStrike">
                <a:solidFill>
                  <a:srgbClr val="000000"/>
                </a:solidFill>
                <a:latin typeface="Calibri"/>
                <a:ea typeface="Calibri"/>
                <a:cs typeface="Calibri"/>
                <a:sym typeface="Calibri"/>
              </a:endParaRPr>
            </a:p>
          </p:txBody>
        </p:sp>
        <p:sp>
          <p:nvSpPr>
            <p:cNvPr id="475" name="Google Shape;475;p35"/>
            <p:cNvSpPr/>
            <p:nvPr/>
          </p:nvSpPr>
          <p:spPr>
            <a:xfrm>
              <a:off x="7124495"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6" name="Google Shape;476;p35"/>
            <p:cNvSpPr txBox="1"/>
            <p:nvPr/>
          </p:nvSpPr>
          <p:spPr>
            <a:xfrm>
              <a:off x="7124495"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Natural sciences</a:t>
              </a:r>
              <a:endParaRPr b="0" i="0" sz="1400" u="none" cap="none" strike="noStrike">
                <a:solidFill>
                  <a:srgbClr val="000000"/>
                </a:solidFill>
                <a:latin typeface="Calibri"/>
                <a:ea typeface="Calibri"/>
                <a:cs typeface="Calibri"/>
                <a:sym typeface="Calibri"/>
              </a:endParaRPr>
            </a:p>
          </p:txBody>
        </p:sp>
      </p:grpSp>
      <p:grpSp>
        <p:nvGrpSpPr>
          <p:cNvPr id="477" name="Google Shape;477;p35"/>
          <p:cNvGrpSpPr/>
          <p:nvPr/>
        </p:nvGrpSpPr>
        <p:grpSpPr>
          <a:xfrm>
            <a:off x="8981259" y="2176430"/>
            <a:ext cx="1504486" cy="1368152"/>
            <a:chOff x="30360" y="498953"/>
            <a:chExt cx="2978224" cy="2161409"/>
          </a:xfrm>
        </p:grpSpPr>
        <p:sp>
          <p:nvSpPr>
            <p:cNvPr id="478" name="Google Shape;478;p35"/>
            <p:cNvSpPr/>
            <p:nvPr/>
          </p:nvSpPr>
          <p:spPr>
            <a:xfrm>
              <a:off x="30360" y="498953"/>
              <a:ext cx="2978224" cy="2161409"/>
            </a:xfrm>
            <a:prstGeom prst="roundRect">
              <a:avLst>
                <a:gd fmla="val 10000" name="adj"/>
              </a:avLst>
            </a:prstGeom>
            <a:solidFill>
              <a:srgbClr val="4A52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9" name="Google Shape;479;p35"/>
            <p:cNvSpPr/>
            <p:nvPr/>
          </p:nvSpPr>
          <p:spPr>
            <a:xfrm>
              <a:off x="314722" y="726420"/>
              <a:ext cx="2566525" cy="1820183"/>
            </a:xfrm>
            <a:prstGeom prst="rect">
              <a:avLst/>
            </a:prstGeom>
            <a:solidFill>
              <a:srgbClr val="4A52D3"/>
            </a:solidFill>
            <a:ln>
              <a:noFill/>
            </a:ln>
          </p:spPr>
          <p:txBody>
            <a:bodyPr anchorCtr="0" anchor="t" bIns="34275" lIns="34275" spcFirstLastPara="1" rIns="34275" wrap="square" tIns="34275">
              <a:noAutofit/>
            </a:bodyPr>
            <a:lstStyle/>
            <a:p>
              <a:pPr indent="0" lvl="1" marL="0" marR="0" rtl="0" algn="l">
                <a:lnSpc>
                  <a:spcPct val="90000"/>
                </a:lnSpc>
                <a:spcBef>
                  <a:spcPts val="0"/>
                </a:spcBef>
                <a:spcAft>
                  <a:spcPts val="0"/>
                </a:spcAft>
                <a:buClr>
                  <a:srgbClr val="000000"/>
                </a:buClr>
                <a:buSzPts val="1100"/>
                <a:buFont typeface="Arial"/>
                <a:buNone/>
              </a:pPr>
              <a:r>
                <a:rPr b="1" i="0" lang="en-GB" sz="1100" u="sng" cap="none" strike="noStrike">
                  <a:solidFill>
                    <a:schemeClr val="lt1"/>
                  </a:solidFill>
                  <a:latin typeface="Calibri"/>
                  <a:ea typeface="Calibri"/>
                  <a:cs typeface="Calibri"/>
                  <a:sym typeface="Calibri"/>
                </a:rPr>
                <a:t>PHYSICAL</a:t>
              </a:r>
              <a:r>
                <a:rPr b="0" i="0" lang="en-GB" sz="1100" u="sng" cap="none" strike="noStrike">
                  <a:solidFill>
                    <a:schemeClr val="lt1"/>
                  </a:solidFill>
                  <a:latin typeface="Calibri"/>
                  <a:ea typeface="Calibri"/>
                  <a:cs typeface="Calibri"/>
                  <a:sym typeface="Calibri"/>
                </a:rPr>
                <a:t> </a:t>
              </a:r>
              <a:r>
                <a:rPr b="1" i="0" lang="en-GB" sz="1100" u="sng" cap="none" strike="noStrike">
                  <a:solidFill>
                    <a:schemeClr val="lt1"/>
                  </a:solidFill>
                  <a:latin typeface="Calibri"/>
                  <a:ea typeface="Calibri"/>
                  <a:cs typeface="Calibri"/>
                  <a:sym typeface="Calibri"/>
                </a:rPr>
                <a:t>SCIENCES</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Astronomy (LOFAR)</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Fusion (ITER)</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High Energy Physics (CMS and VIRGO)</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Space Science (EISCAT-3D)</a:t>
              </a:r>
              <a:endParaRPr b="0" i="0" sz="1100" u="none" cap="none" strike="noStrike">
                <a:solidFill>
                  <a:schemeClr val="lt1"/>
                </a:solidFill>
                <a:latin typeface="Calibri"/>
                <a:ea typeface="Calibri"/>
                <a:cs typeface="Calibri"/>
                <a:sym typeface="Calibri"/>
              </a:endParaRPr>
            </a:p>
          </p:txBody>
        </p:sp>
      </p:grpSp>
      <p:grpSp>
        <p:nvGrpSpPr>
          <p:cNvPr id="480" name="Google Shape;480;p35"/>
          <p:cNvGrpSpPr/>
          <p:nvPr/>
        </p:nvGrpSpPr>
        <p:grpSpPr>
          <a:xfrm>
            <a:off x="8981259" y="3616590"/>
            <a:ext cx="1512168" cy="1296144"/>
            <a:chOff x="2838670" y="425"/>
            <a:chExt cx="3024328" cy="1802677"/>
          </a:xfrm>
        </p:grpSpPr>
        <p:sp>
          <p:nvSpPr>
            <p:cNvPr id="481" name="Google Shape;481;p35"/>
            <p:cNvSpPr/>
            <p:nvPr/>
          </p:nvSpPr>
          <p:spPr>
            <a:xfrm>
              <a:off x="2838670" y="425"/>
              <a:ext cx="3024328" cy="1802677"/>
            </a:xfrm>
            <a:prstGeom prst="roundRect">
              <a:avLst>
                <a:gd fmla="val 10000" name="adj"/>
              </a:avLst>
            </a:prstGeom>
            <a:solidFill>
              <a:srgbClr val="4A52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82" name="Google Shape;482;p35"/>
            <p:cNvSpPr/>
            <p:nvPr/>
          </p:nvSpPr>
          <p:spPr>
            <a:xfrm>
              <a:off x="3035485" y="53224"/>
              <a:ext cx="2683497" cy="1697079"/>
            </a:xfrm>
            <a:prstGeom prst="rect">
              <a:avLst/>
            </a:prstGeom>
            <a:solidFill>
              <a:srgbClr val="4A52D3"/>
            </a:solidFill>
            <a:ln>
              <a:noFill/>
            </a:ln>
          </p:spPr>
          <p:txBody>
            <a:bodyPr anchorCtr="0" anchor="t" bIns="34275" lIns="34275" spcFirstLastPara="1" rIns="34275" wrap="square" tIns="34275">
              <a:noAutofit/>
            </a:bodyPr>
            <a:lstStyle/>
            <a:p>
              <a:pPr indent="0" lvl="0" marL="0" marR="0" rtl="0" algn="l">
                <a:lnSpc>
                  <a:spcPct val="90000"/>
                </a:lnSpc>
                <a:spcBef>
                  <a:spcPts val="0"/>
                </a:spcBef>
                <a:spcAft>
                  <a:spcPts val="0"/>
                </a:spcAft>
                <a:buClr>
                  <a:srgbClr val="000000"/>
                </a:buClr>
                <a:buSzPts val="1100"/>
                <a:buFont typeface="Arial"/>
                <a:buNone/>
              </a:pPr>
              <a:r>
                <a:rPr b="1" i="0" lang="en-GB" sz="1100" u="sng" cap="none" strike="noStrike">
                  <a:solidFill>
                    <a:schemeClr val="lt1"/>
                  </a:solidFill>
                  <a:latin typeface="Calibri"/>
                  <a:ea typeface="Calibri"/>
                  <a:cs typeface="Calibri"/>
                  <a:sym typeface="Calibri"/>
                </a:rPr>
                <a:t>EARTH SCIENCE</a:t>
              </a:r>
              <a:endParaRPr b="1" i="0" sz="1100" u="sng" cap="none" strike="noStrike">
                <a:solidFill>
                  <a:schemeClr val="lt1"/>
                </a:solidFill>
                <a:latin typeface="Calibri"/>
                <a:ea typeface="Calibri"/>
                <a:cs typeface="Calibri"/>
                <a:sym typeface="Calibri"/>
              </a:endParaRPr>
            </a:p>
            <a:p>
              <a:pPr indent="0" lvl="1" marL="0" marR="0" rtl="0" algn="l">
                <a:lnSpc>
                  <a:spcPct val="90000"/>
                </a:lnSpc>
                <a:spcBef>
                  <a:spcPts val="38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EO Pillar</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GEO</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Climate Research (ENES)</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Seismology (ORFEUS, EPOS)</a:t>
              </a:r>
              <a:endParaRPr b="0" i="0" sz="1400" u="none" cap="none" strike="noStrike">
                <a:solidFill>
                  <a:srgbClr val="000000"/>
                </a:solidFill>
                <a:latin typeface="Calibri"/>
                <a:ea typeface="Calibri"/>
                <a:cs typeface="Calibri"/>
                <a:sym typeface="Calibri"/>
              </a:endParaRPr>
            </a:p>
          </p:txBody>
        </p:sp>
      </p:grpSp>
      <p:grpSp>
        <p:nvGrpSpPr>
          <p:cNvPr id="483" name="Google Shape;483;p35"/>
          <p:cNvGrpSpPr/>
          <p:nvPr/>
        </p:nvGrpSpPr>
        <p:grpSpPr>
          <a:xfrm>
            <a:off x="8981259" y="4984742"/>
            <a:ext cx="1512168" cy="1584176"/>
            <a:chOff x="5609777" y="1474339"/>
            <a:chExt cx="3144837" cy="1982946"/>
          </a:xfrm>
        </p:grpSpPr>
        <p:sp>
          <p:nvSpPr>
            <p:cNvPr id="484" name="Google Shape;484;p35"/>
            <p:cNvSpPr/>
            <p:nvPr/>
          </p:nvSpPr>
          <p:spPr>
            <a:xfrm>
              <a:off x="5609777" y="1474339"/>
              <a:ext cx="3144837" cy="1982946"/>
            </a:xfrm>
            <a:prstGeom prst="roundRect">
              <a:avLst>
                <a:gd fmla="val 10000" name="adj"/>
              </a:avLst>
            </a:prstGeom>
            <a:solidFill>
              <a:srgbClr val="4A52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85" name="Google Shape;485;p35"/>
            <p:cNvSpPr/>
            <p:nvPr/>
          </p:nvSpPr>
          <p:spPr>
            <a:xfrm>
              <a:off x="5909285" y="1564472"/>
              <a:ext cx="2792530" cy="1697079"/>
            </a:xfrm>
            <a:prstGeom prst="rect">
              <a:avLst/>
            </a:prstGeom>
            <a:solidFill>
              <a:srgbClr val="4A52D3"/>
            </a:solidFill>
            <a:ln>
              <a:noFill/>
            </a:ln>
          </p:spPr>
          <p:txBody>
            <a:bodyPr anchorCtr="0" anchor="t" bIns="34275" lIns="34275" spcFirstLastPara="1" rIns="34275" wrap="square" tIns="34275">
              <a:noAutofit/>
            </a:bodyPr>
            <a:lstStyle/>
            <a:p>
              <a:pPr indent="0" lvl="0" marL="0" marR="0" rtl="0" algn="l">
                <a:lnSpc>
                  <a:spcPct val="90000"/>
                </a:lnSpc>
                <a:spcBef>
                  <a:spcPts val="0"/>
                </a:spcBef>
                <a:spcAft>
                  <a:spcPts val="0"/>
                </a:spcAft>
                <a:buClr>
                  <a:srgbClr val="000000"/>
                </a:buClr>
                <a:buSzPts val="1100"/>
                <a:buFont typeface="Arial"/>
                <a:buNone/>
              </a:pPr>
              <a:r>
                <a:rPr b="1" i="0" lang="en-GB" sz="1100" u="sng" cap="none" strike="noStrike">
                  <a:solidFill>
                    <a:schemeClr val="lt1"/>
                  </a:solidFill>
                  <a:latin typeface="Calibri"/>
                  <a:ea typeface="Calibri"/>
                  <a:cs typeface="Calibri"/>
                  <a:sym typeface="Calibri"/>
                </a:rPr>
                <a:t>BIOLOGICAL SCIENCES</a:t>
              </a:r>
              <a:endParaRPr b="1" i="0" sz="1100" u="sng" cap="none" strike="noStrike">
                <a:solidFill>
                  <a:schemeClr val="lt1"/>
                </a:solidFill>
                <a:latin typeface="Calibri"/>
                <a:ea typeface="Calibri"/>
                <a:cs typeface="Calibri"/>
                <a:sym typeface="Calibri"/>
              </a:endParaRPr>
            </a:p>
            <a:p>
              <a:pPr indent="0" lvl="1" marL="0" marR="0" rtl="0" algn="l">
                <a:lnSpc>
                  <a:spcPct val="90000"/>
                </a:lnSpc>
                <a:spcBef>
                  <a:spcPts val="38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Marine and freshwater biology (IFREMER)</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Biodiversity conservation (LifeWatch)</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Ecology (ICOS)</a:t>
              </a:r>
              <a:endParaRPr b="0" i="0" sz="1400" u="none" cap="none" strike="noStrike">
                <a:solidFill>
                  <a:srgbClr val="000000"/>
                </a:solidFill>
                <a:latin typeface="Calibri"/>
                <a:ea typeface="Calibri"/>
                <a:cs typeface="Calibri"/>
                <a:sym typeface="Calibri"/>
              </a:endParaRPr>
            </a:p>
          </p:txBody>
        </p:sp>
      </p:grpSp>
      <p:sp>
        <p:nvSpPr>
          <p:cNvPr id="486" name="Google Shape;486;p35"/>
          <p:cNvSpPr/>
          <p:nvPr/>
        </p:nvSpPr>
        <p:spPr>
          <a:xfrm>
            <a:off x="577306" y="1132779"/>
            <a:ext cx="1015957" cy="685435"/>
          </a:xfrm>
          <a:prstGeom prst="wedgeRoundRectCallout">
            <a:avLst>
              <a:gd fmla="val 89927" name="adj1"/>
              <a:gd fmla="val 40487" name="adj2"/>
              <a:gd fmla="val 16667" name="adj3"/>
            </a:avLst>
          </a:prstGeom>
          <a:solidFill>
            <a:srgbClr val="BFBFBF"/>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515151"/>
                </a:solidFill>
                <a:latin typeface="Arial"/>
                <a:ea typeface="Arial"/>
                <a:cs typeface="Arial"/>
                <a:sym typeface="Arial"/>
              </a:rPr>
              <a:t>Generic services</a:t>
            </a:r>
            <a:endParaRPr b="0" i="0" sz="1400" u="none" cap="none" strike="noStrike">
              <a:solidFill>
                <a:srgbClr val="515151"/>
              </a:solidFill>
              <a:latin typeface="Arial"/>
              <a:ea typeface="Arial"/>
              <a:cs typeface="Arial"/>
              <a:sym typeface="Arial"/>
            </a:endParaRPr>
          </a:p>
        </p:txBody>
      </p:sp>
      <p:sp>
        <p:nvSpPr>
          <p:cNvPr id="487" name="Google Shape;487;p35"/>
          <p:cNvSpPr txBox="1"/>
          <p:nvPr/>
        </p:nvSpPr>
        <p:spPr>
          <a:xfrm rot="-646201">
            <a:off x="1728298" y="3486433"/>
            <a:ext cx="8731767" cy="1200329"/>
          </a:xfrm>
          <a:prstGeom prst="rect">
            <a:avLst/>
          </a:prstGeom>
          <a:solidFill>
            <a:srgbClr val="BFBFB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3600" u="none" cap="none" strike="noStrike">
                <a:solidFill>
                  <a:srgbClr val="FF0000"/>
                </a:solidFill>
                <a:latin typeface="Arial"/>
                <a:ea typeface="Arial"/>
                <a:cs typeface="Arial"/>
                <a:sym typeface="Arial"/>
              </a:rPr>
              <a:t>+ a growing number of external contributions</a:t>
            </a:r>
            <a:endParaRPr b="1" i="0" sz="3600" u="none" cap="none" strike="noStrike">
              <a:solidFill>
                <a:srgbClr val="FF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sp>
        <p:nvSpPr>
          <p:cNvPr id="492" name="Google Shape;492;p36"/>
          <p:cNvSpPr/>
          <p:nvPr/>
        </p:nvSpPr>
        <p:spPr>
          <a:xfrm>
            <a:off x="2467235" y="-199765"/>
            <a:ext cx="7257530" cy="7257530"/>
          </a:xfrm>
          <a:custGeom>
            <a:rect b="b" l="l" r="r" t="t"/>
            <a:pathLst>
              <a:path extrusionOk="0" h="120000" w="120000">
                <a:moveTo>
                  <a:pt x="100972" y="21256"/>
                </a:moveTo>
                <a:lnTo>
                  <a:pt x="100972" y="21256"/>
                </a:lnTo>
                <a:cubicBezTo>
                  <a:pt x="121568" y="43036"/>
                  <a:pt x="121524" y="77125"/>
                  <a:pt x="100870" y="98852"/>
                </a:cubicBezTo>
                <a:cubicBezTo>
                  <a:pt x="80217" y="120578"/>
                  <a:pt x="46174" y="122348"/>
                  <a:pt x="23379" y="102880"/>
                </a:cubicBezTo>
                <a:cubicBezTo>
                  <a:pt x="584" y="83412"/>
                  <a:pt x="-2995" y="49512"/>
                  <a:pt x="15231" y="25713"/>
                </a:cubicBezTo>
                <a:lnTo>
                  <a:pt x="12871" y="23079"/>
                </a:lnTo>
                <a:lnTo>
                  <a:pt x="24922" y="20850"/>
                </a:lnTo>
                <a:lnTo>
                  <a:pt x="22792" y="34152"/>
                </a:lnTo>
                <a:lnTo>
                  <a:pt x="20440" y="31526"/>
                </a:lnTo>
                <a:lnTo>
                  <a:pt x="20440" y="31526"/>
                </a:lnTo>
                <a:cubicBezTo>
                  <a:pt x="5412" y="52405"/>
                  <a:pt x="9197" y="81369"/>
                  <a:pt x="29086" y="97684"/>
                </a:cubicBezTo>
                <a:cubicBezTo>
                  <a:pt x="48975" y="114000"/>
                  <a:pt x="78120" y="112051"/>
                  <a:pt x="95658" y="93231"/>
                </a:cubicBezTo>
                <a:cubicBezTo>
                  <a:pt x="113197" y="74411"/>
                  <a:pt x="113090" y="45202"/>
                  <a:pt x="95415" y="26510"/>
                </a:cubicBezTo>
                <a:close/>
              </a:path>
            </a:pathLst>
          </a:custGeom>
          <a:solidFill>
            <a:srgbClr val="B5892D"/>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GB" sz="1600"/>
              <a:t>‹#›</a:t>
            </a:fld>
            <a:endParaRPr sz="1600"/>
          </a:p>
        </p:txBody>
      </p:sp>
      <p:sp>
        <p:nvSpPr>
          <p:cNvPr id="494" name="Google Shape;494;p36"/>
          <p:cNvSpPr txBox="1"/>
          <p:nvPr>
            <p:ph idx="2" type="body"/>
          </p:nvPr>
        </p:nvSpPr>
        <p:spPr>
          <a:xfrm>
            <a:off x="3221038" y="192857"/>
            <a:ext cx="8635602" cy="8234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590"/>
              <a:buNone/>
            </a:pPr>
            <a:r>
              <a:rPr lang="en-GB" sz="2590">
                <a:latin typeface="Calibri"/>
                <a:ea typeface="Calibri"/>
                <a:cs typeface="Calibri"/>
                <a:sym typeface="Calibri"/>
              </a:rPr>
              <a:t>Generic services from e-Infrastructures:</a:t>
            </a:r>
            <a:endParaRPr/>
          </a:p>
          <a:p>
            <a:pPr indent="0" lvl="0" marL="0" rtl="0" algn="l">
              <a:lnSpc>
                <a:spcPct val="90000"/>
              </a:lnSpc>
              <a:spcBef>
                <a:spcPts val="0"/>
              </a:spcBef>
              <a:spcAft>
                <a:spcPts val="0"/>
              </a:spcAft>
              <a:buSzPts val="2590"/>
              <a:buNone/>
            </a:pPr>
            <a:r>
              <a:rPr lang="en-GB" sz="2590">
                <a:latin typeface="Calibri"/>
                <a:ea typeface="Calibri"/>
                <a:cs typeface="Calibri"/>
                <a:sym typeface="Calibri"/>
              </a:rPr>
              <a:t>Support to the Research Data Lifecycle</a:t>
            </a:r>
            <a:endParaRPr sz="2590">
              <a:latin typeface="Calibri"/>
              <a:ea typeface="Calibri"/>
              <a:cs typeface="Calibri"/>
              <a:sym typeface="Calibri"/>
            </a:endParaRPr>
          </a:p>
        </p:txBody>
      </p:sp>
      <p:grpSp>
        <p:nvGrpSpPr>
          <p:cNvPr id="495" name="Google Shape;495;p36"/>
          <p:cNvGrpSpPr/>
          <p:nvPr/>
        </p:nvGrpSpPr>
        <p:grpSpPr>
          <a:xfrm>
            <a:off x="1415480" y="1096703"/>
            <a:ext cx="9505056" cy="5140614"/>
            <a:chOff x="447600" y="1698254"/>
            <a:chExt cx="8460700" cy="4415771"/>
          </a:xfrm>
        </p:grpSpPr>
        <p:sp>
          <p:nvSpPr>
            <p:cNvPr id="496" name="Google Shape;496;p36"/>
            <p:cNvSpPr/>
            <p:nvPr/>
          </p:nvSpPr>
          <p:spPr>
            <a:xfrm>
              <a:off x="3171825" y="5051650"/>
              <a:ext cx="2675400" cy="259200"/>
            </a:xfrm>
            <a:prstGeom prst="roundRect">
              <a:avLst>
                <a:gd fmla="val 16667" name="adj"/>
              </a:avLst>
            </a:prstGeom>
            <a:solidFill>
              <a:srgbClr val="1B216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400" u="none" cap="none" strike="noStrike">
                  <a:solidFill>
                    <a:srgbClr val="FFFFFF"/>
                  </a:solidFill>
                  <a:latin typeface="Calibri"/>
                  <a:ea typeface="Calibri"/>
                  <a:cs typeface="Calibri"/>
                  <a:sym typeface="Calibri"/>
                </a:rPr>
                <a:t>Processing &amp; Analysis </a:t>
              </a:r>
              <a:endParaRPr b="1" i="0" sz="1400" u="none" cap="none" strike="noStrike">
                <a:solidFill>
                  <a:srgbClr val="FFFFFF"/>
                </a:solidFill>
                <a:latin typeface="Calibri"/>
                <a:ea typeface="Calibri"/>
                <a:cs typeface="Calibri"/>
                <a:sym typeface="Calibri"/>
              </a:endParaRPr>
            </a:p>
          </p:txBody>
        </p:sp>
        <p:sp>
          <p:nvSpPr>
            <p:cNvPr id="497" name="Google Shape;497;p36"/>
            <p:cNvSpPr/>
            <p:nvPr/>
          </p:nvSpPr>
          <p:spPr>
            <a:xfrm>
              <a:off x="447600" y="3336525"/>
              <a:ext cx="2383500" cy="320100"/>
            </a:xfrm>
            <a:prstGeom prst="roundRect">
              <a:avLst>
                <a:gd fmla="val 16667" name="adj"/>
              </a:avLst>
            </a:prstGeom>
            <a:solidFill>
              <a:srgbClr val="1B216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200" u="none" cap="none" strike="noStrike">
                  <a:solidFill>
                    <a:srgbClr val="FFFFFF"/>
                  </a:solidFill>
                  <a:latin typeface="Calibri"/>
                  <a:ea typeface="Calibri"/>
                  <a:cs typeface="Calibri"/>
                  <a:sym typeface="Calibri"/>
                </a:rPr>
                <a:t>Data Management, Curation &amp; Preservation</a:t>
              </a:r>
              <a:endParaRPr b="1" i="0" sz="1200" u="none" cap="none" strike="noStrike">
                <a:solidFill>
                  <a:srgbClr val="FFFFFF"/>
                </a:solidFill>
                <a:latin typeface="Calibri"/>
                <a:ea typeface="Calibri"/>
                <a:cs typeface="Calibri"/>
                <a:sym typeface="Calibri"/>
              </a:endParaRPr>
            </a:p>
          </p:txBody>
        </p:sp>
        <p:sp>
          <p:nvSpPr>
            <p:cNvPr id="498" name="Google Shape;498;p36"/>
            <p:cNvSpPr/>
            <p:nvPr/>
          </p:nvSpPr>
          <p:spPr>
            <a:xfrm>
              <a:off x="3261875" y="1698254"/>
              <a:ext cx="2888789" cy="233846"/>
            </a:xfrm>
            <a:prstGeom prst="roundRect">
              <a:avLst>
                <a:gd fmla="val 16667" name="adj"/>
              </a:avLst>
            </a:prstGeom>
            <a:solidFill>
              <a:schemeClr val="accent1"/>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400" u="none" cap="none" strike="noStrike">
                  <a:solidFill>
                    <a:schemeClr val="lt1"/>
                  </a:solidFill>
                  <a:latin typeface="Calibri"/>
                  <a:ea typeface="Calibri"/>
                  <a:cs typeface="Calibri"/>
                  <a:sym typeface="Calibri"/>
                </a:rPr>
                <a:t>Access, Deposition &amp; Sharing </a:t>
              </a:r>
              <a:endParaRPr b="1" i="0" sz="1400" u="none" cap="none" strike="noStrike">
                <a:solidFill>
                  <a:schemeClr val="lt1"/>
                </a:solidFill>
                <a:latin typeface="Calibri"/>
                <a:ea typeface="Calibri"/>
                <a:cs typeface="Calibri"/>
                <a:sym typeface="Calibri"/>
              </a:endParaRPr>
            </a:p>
          </p:txBody>
        </p:sp>
        <p:sp>
          <p:nvSpPr>
            <p:cNvPr id="499" name="Google Shape;499;p36"/>
            <p:cNvSpPr/>
            <p:nvPr/>
          </p:nvSpPr>
          <p:spPr>
            <a:xfrm>
              <a:off x="6306100" y="3640100"/>
              <a:ext cx="2602200" cy="6171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B2FIND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Marketplace (Services)</a:t>
              </a:r>
              <a:endParaRPr b="0" i="0" sz="1200" u="none" cap="none" strike="noStrike">
                <a:solidFill>
                  <a:srgbClr val="000000"/>
                </a:solidFill>
                <a:latin typeface="Calibri"/>
                <a:ea typeface="Calibri"/>
                <a:cs typeface="Calibri"/>
                <a:sym typeface="Calibri"/>
              </a:endParaRPr>
            </a:p>
          </p:txBody>
        </p:sp>
        <p:sp>
          <p:nvSpPr>
            <p:cNvPr id="500" name="Google Shape;500;p36"/>
            <p:cNvSpPr/>
            <p:nvPr/>
          </p:nvSpPr>
          <p:spPr>
            <a:xfrm>
              <a:off x="1381125" y="5349025"/>
              <a:ext cx="3178800" cy="7650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Applications on Demand</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Federated HTC &amp; Cloud Compute IaaS &amp; PaaS</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Processing of sensitive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Jupyter Notebook</a:t>
              </a:r>
              <a:endParaRPr b="0" i="0" sz="1200" u="none" cap="none" strike="noStrike">
                <a:solidFill>
                  <a:srgbClr val="000000"/>
                </a:solidFill>
                <a:latin typeface="Calibri"/>
                <a:ea typeface="Calibri"/>
                <a:cs typeface="Calibri"/>
                <a:sym typeface="Calibri"/>
              </a:endParaRPr>
            </a:p>
          </p:txBody>
        </p:sp>
        <p:sp>
          <p:nvSpPr>
            <p:cNvPr id="501" name="Google Shape;501;p36"/>
            <p:cNvSpPr/>
            <p:nvPr/>
          </p:nvSpPr>
          <p:spPr>
            <a:xfrm>
              <a:off x="3248075" y="1932174"/>
              <a:ext cx="2902589" cy="961500"/>
            </a:xfrm>
            <a:prstGeom prst="rect">
              <a:avLst/>
            </a:prstGeom>
            <a:solidFill>
              <a:srgbClr val="FFFFFF"/>
            </a:solidFill>
            <a:ln cap="flat" cmpd="sng" w="9525">
              <a:solidFill>
                <a:srgbClr val="595959"/>
              </a:solidFill>
              <a:prstDash val="solid"/>
              <a:round/>
              <a:headEnd len="sm" w="sm" type="none"/>
              <a:tailEnd len="sm" w="sm" type="none"/>
            </a:ln>
          </p:spPr>
          <p:txBody>
            <a:bodyPr anchorCtr="0" anchor="t"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Application DB (software &amp; VM)</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B2DROP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B2Note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B2SHARE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DataHub</a:t>
              </a:r>
              <a:endParaRPr b="0" i="0" sz="1200" u="none" cap="none" strike="noStrike">
                <a:solidFill>
                  <a:srgbClr val="000000"/>
                </a:solidFill>
                <a:latin typeface="Calibri"/>
                <a:ea typeface="Calibri"/>
                <a:cs typeface="Calibri"/>
                <a:sym typeface="Calibri"/>
              </a:endParaRPr>
            </a:p>
          </p:txBody>
        </p:sp>
        <p:sp>
          <p:nvSpPr>
            <p:cNvPr id="502" name="Google Shape;502;p36"/>
            <p:cNvSpPr/>
            <p:nvPr/>
          </p:nvSpPr>
          <p:spPr>
            <a:xfrm>
              <a:off x="447675" y="3643775"/>
              <a:ext cx="2383500" cy="10548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B2HANDLE</a:t>
              </a:r>
              <a:endParaRPr b="0" i="0" sz="1200" u="none" cap="none" strike="noStrike">
                <a:solidFill>
                  <a:srgbClr val="FF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B2SAFE</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European Certified Trusted Repository</a:t>
              </a:r>
              <a:endParaRPr b="0" i="0" sz="1200" u="none" cap="none" strike="noStrike">
                <a:solidFill>
                  <a:srgbClr val="FF0000"/>
                </a:solidFill>
                <a:latin typeface="Calibri"/>
                <a:ea typeface="Calibri"/>
                <a:cs typeface="Calibri"/>
                <a:sym typeface="Calibri"/>
              </a:endParaRPr>
            </a:p>
          </p:txBody>
        </p:sp>
        <p:sp>
          <p:nvSpPr>
            <p:cNvPr id="503" name="Google Shape;503;p36"/>
            <p:cNvSpPr/>
            <p:nvPr/>
          </p:nvSpPr>
          <p:spPr>
            <a:xfrm>
              <a:off x="4559925" y="5348950"/>
              <a:ext cx="2974500" cy="7650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Thematic data analytics</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Scientific Workflow Management, Orchestration (DIRAC, PaaS Orchestrator)</a:t>
              </a:r>
              <a:endParaRPr b="0" i="0" sz="1200" u="none" cap="none" strike="noStrike">
                <a:solidFill>
                  <a:srgbClr val="000000"/>
                </a:solidFill>
                <a:latin typeface="Calibri"/>
                <a:ea typeface="Calibri"/>
                <a:cs typeface="Calibri"/>
                <a:sym typeface="Calibri"/>
              </a:endParaRPr>
            </a:p>
          </p:txBody>
        </p:sp>
        <p:sp>
          <p:nvSpPr>
            <p:cNvPr id="504" name="Google Shape;504;p36"/>
            <p:cNvSpPr txBox="1"/>
            <p:nvPr/>
          </p:nvSpPr>
          <p:spPr>
            <a:xfrm>
              <a:off x="6959859" y="2279402"/>
              <a:ext cx="321000" cy="320100"/>
            </a:xfrm>
            <a:prstGeom prst="rect">
              <a:avLst/>
            </a:prstGeom>
            <a:solidFill>
              <a:srgbClr val="75A4D9"/>
            </a:solidFill>
            <a:ln cap="flat" cmpd="sng" w="9525">
              <a:solidFill>
                <a:srgbClr val="B5892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1</a:t>
              </a:r>
              <a:endParaRPr b="1" i="0" sz="1400" u="none" cap="none" strike="noStrike">
                <a:solidFill>
                  <a:srgbClr val="000000"/>
                </a:solidFill>
                <a:latin typeface="Calibri"/>
                <a:ea typeface="Calibri"/>
                <a:cs typeface="Calibri"/>
                <a:sym typeface="Calibri"/>
              </a:endParaRPr>
            </a:p>
          </p:txBody>
        </p:sp>
        <p:sp>
          <p:nvSpPr>
            <p:cNvPr id="505" name="Google Shape;505;p36"/>
            <p:cNvSpPr txBox="1"/>
            <p:nvPr/>
          </p:nvSpPr>
          <p:spPr>
            <a:xfrm>
              <a:off x="6857221" y="4938786"/>
              <a:ext cx="321000" cy="320100"/>
            </a:xfrm>
            <a:prstGeom prst="rect">
              <a:avLst/>
            </a:prstGeom>
            <a:solidFill>
              <a:srgbClr val="75A4D9"/>
            </a:solidFill>
            <a:ln cap="flat" cmpd="sng" w="9525">
              <a:solidFill>
                <a:srgbClr val="B5892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2</a:t>
              </a:r>
              <a:endParaRPr b="1" i="0" sz="1400" u="none" cap="none" strike="noStrike">
                <a:solidFill>
                  <a:srgbClr val="000000"/>
                </a:solidFill>
                <a:latin typeface="Calibri"/>
                <a:ea typeface="Calibri"/>
                <a:cs typeface="Calibri"/>
                <a:sym typeface="Calibri"/>
              </a:endParaRPr>
            </a:p>
          </p:txBody>
        </p:sp>
        <p:sp>
          <p:nvSpPr>
            <p:cNvPr id="506" name="Google Shape;506;p36"/>
            <p:cNvSpPr txBox="1"/>
            <p:nvPr/>
          </p:nvSpPr>
          <p:spPr>
            <a:xfrm>
              <a:off x="1921813" y="4753222"/>
              <a:ext cx="321000" cy="320100"/>
            </a:xfrm>
            <a:prstGeom prst="rect">
              <a:avLst/>
            </a:prstGeom>
            <a:solidFill>
              <a:srgbClr val="75A4D9"/>
            </a:solidFill>
            <a:ln cap="flat" cmpd="sng" w="9525">
              <a:solidFill>
                <a:srgbClr val="B5892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3</a:t>
              </a:r>
              <a:endParaRPr b="1" i="0" sz="1400" u="none" cap="none" strike="noStrike">
                <a:solidFill>
                  <a:srgbClr val="000000"/>
                </a:solidFill>
                <a:latin typeface="Calibri"/>
                <a:ea typeface="Calibri"/>
                <a:cs typeface="Calibri"/>
                <a:sym typeface="Calibri"/>
              </a:endParaRPr>
            </a:p>
          </p:txBody>
        </p:sp>
        <p:sp>
          <p:nvSpPr>
            <p:cNvPr id="507" name="Google Shape;507;p36"/>
            <p:cNvSpPr txBox="1"/>
            <p:nvPr/>
          </p:nvSpPr>
          <p:spPr>
            <a:xfrm>
              <a:off x="1932880" y="2304924"/>
              <a:ext cx="321000" cy="320100"/>
            </a:xfrm>
            <a:prstGeom prst="rect">
              <a:avLst/>
            </a:prstGeom>
            <a:solidFill>
              <a:srgbClr val="75A4D9"/>
            </a:solidFill>
            <a:ln cap="flat" cmpd="sng" w="9525">
              <a:solidFill>
                <a:srgbClr val="B5892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4</a:t>
              </a:r>
              <a:endParaRPr b="1" i="0" sz="1400" u="none" cap="none" strike="noStrike">
                <a:solidFill>
                  <a:srgbClr val="000000"/>
                </a:solidFill>
                <a:latin typeface="Calibri"/>
                <a:ea typeface="Calibri"/>
                <a:cs typeface="Calibri"/>
                <a:sym typeface="Calibri"/>
              </a:endParaRPr>
            </a:p>
          </p:txBody>
        </p:sp>
        <p:sp>
          <p:nvSpPr>
            <p:cNvPr id="508" name="Google Shape;508;p36"/>
            <p:cNvSpPr/>
            <p:nvPr/>
          </p:nvSpPr>
          <p:spPr>
            <a:xfrm>
              <a:off x="6298775" y="3314900"/>
              <a:ext cx="2602200" cy="320100"/>
            </a:xfrm>
            <a:prstGeom prst="roundRect">
              <a:avLst>
                <a:gd fmla="val 16667" name="adj"/>
              </a:avLst>
            </a:prstGeom>
            <a:solidFill>
              <a:srgbClr val="1B216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400" u="none" cap="none" strike="noStrike">
                  <a:solidFill>
                    <a:srgbClr val="FFFFFF"/>
                  </a:solidFill>
                  <a:latin typeface="Calibri"/>
                  <a:ea typeface="Calibri"/>
                  <a:cs typeface="Calibri"/>
                  <a:sym typeface="Calibri"/>
                </a:rPr>
                <a:t>Discover &amp; Reuse </a:t>
              </a:r>
              <a:endParaRPr b="1" i="0" sz="1400" u="none" cap="none" strike="noStrike">
                <a:solidFill>
                  <a:srgbClr val="FFFFFF"/>
                </a:solidFill>
                <a:latin typeface="Calibri"/>
                <a:ea typeface="Calibri"/>
                <a:cs typeface="Calibri"/>
                <a:sym typeface="Calibri"/>
              </a:endParaRPr>
            </a:p>
          </p:txBody>
        </p:sp>
      </p:grpSp>
      <p:pic>
        <p:nvPicPr>
          <p:cNvPr descr="EOSC Hub system2.png" id="509" name="Google Shape;509;p36"/>
          <p:cNvPicPr preferRelativeResize="0"/>
          <p:nvPr/>
        </p:nvPicPr>
        <p:blipFill rotWithShape="1">
          <a:blip r:embed="rId3">
            <a:alphaModFix/>
          </a:blip>
          <a:srcRect b="0" l="0" r="0" t="0"/>
          <a:stretch/>
        </p:blipFill>
        <p:spPr>
          <a:xfrm>
            <a:off x="10416480" y="-1"/>
            <a:ext cx="1490737" cy="157448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sp>
        <p:nvSpPr>
          <p:cNvPr id="514" name="Google Shape;514;g75aee7c668_0_12"/>
          <p:cNvSpPr txBox="1"/>
          <p:nvPr>
            <p:ph type="title"/>
          </p:nvPr>
        </p:nvSpPr>
        <p:spPr>
          <a:xfrm>
            <a:off x="628650" y="2286675"/>
            <a:ext cx="8416500" cy="50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2800"/>
              <a:t>Reproducible Open Science in EOSC-hub </a:t>
            </a:r>
            <a:endParaRPr sz="2800"/>
          </a:p>
        </p:txBody>
      </p:sp>
      <p:sp>
        <p:nvSpPr>
          <p:cNvPr id="515" name="Google Shape;515;g75aee7c668_0_12"/>
          <p:cNvSpPr txBox="1"/>
          <p:nvPr>
            <p:ph idx="12" type="sldNum"/>
          </p:nvPr>
        </p:nvSpPr>
        <p:spPr>
          <a:xfrm>
            <a:off x="11460163" y="6218238"/>
            <a:ext cx="731700" cy="523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GB"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sp>
        <p:nvSpPr>
          <p:cNvPr id="520" name="Google Shape;520;p3"/>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521" name="Google Shape;521;p3"/>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1D2F45"/>
              </a:buClr>
              <a:buSzPts val="3240"/>
              <a:buFont typeface="Calibri"/>
              <a:buNone/>
            </a:pPr>
            <a:r>
              <a:rPr lang="en-GB" sz="2916"/>
              <a:t>Reproducibility: beyond sharing code and data</a:t>
            </a:r>
            <a:endParaRPr sz="2880"/>
          </a:p>
        </p:txBody>
      </p:sp>
      <p:pic>
        <p:nvPicPr>
          <p:cNvPr descr="A screenshot of a cell phone&#10;&#10;Description automatically generated" id="522" name="Google Shape;522;p3"/>
          <p:cNvPicPr preferRelativeResize="0"/>
          <p:nvPr/>
        </p:nvPicPr>
        <p:blipFill rotWithShape="1">
          <a:blip r:embed="rId3">
            <a:alphaModFix/>
          </a:blip>
          <a:srcRect b="0" l="0" r="0" t="0"/>
          <a:stretch/>
        </p:blipFill>
        <p:spPr>
          <a:xfrm>
            <a:off x="0" y="1874871"/>
            <a:ext cx="12192000" cy="3762375"/>
          </a:xfrm>
          <a:prstGeom prst="rect">
            <a:avLst/>
          </a:prstGeom>
          <a:noFill/>
          <a:ln>
            <a:noFill/>
          </a:ln>
        </p:spPr>
      </p:pic>
      <p:sp>
        <p:nvSpPr>
          <p:cNvPr id="523" name="Google Shape;523;p3"/>
          <p:cNvSpPr/>
          <p:nvPr/>
        </p:nvSpPr>
        <p:spPr>
          <a:xfrm>
            <a:off x="1" y="6380946"/>
            <a:ext cx="12191999" cy="461665"/>
          </a:xfrm>
          <a:prstGeom prst="rect">
            <a:avLst/>
          </a:prstGeom>
          <a:solidFill>
            <a:schemeClr val="lt1"/>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Calibri"/>
                <a:ea typeface="Calibri"/>
                <a:cs typeface="Calibri"/>
                <a:sym typeface="Calibri"/>
              </a:rPr>
              <a:t>Peng, Science, 2011</a:t>
            </a:r>
            <a:endParaRPr b="0" i="0" sz="1400" u="none" cap="none" strike="noStrike">
              <a:solidFill>
                <a:srgbClr val="000000"/>
              </a:solidFill>
              <a:latin typeface="Arial"/>
              <a:ea typeface="Arial"/>
              <a:cs typeface="Arial"/>
              <a:sym typeface="Arial"/>
            </a:endParaRPr>
          </a:p>
        </p:txBody>
      </p:sp>
      <p:sp>
        <p:nvSpPr>
          <p:cNvPr id="524" name="Google Shape;524;p3"/>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sp>
        <p:nvSpPr>
          <p:cNvPr id="530" name="Google Shape;530;g75aee7c668_0_19"/>
          <p:cNvSpPr txBox="1"/>
          <p:nvPr>
            <p:ph idx="12" type="sldNum"/>
          </p:nvPr>
        </p:nvSpPr>
        <p:spPr>
          <a:xfrm>
            <a:off x="8737600" y="6381328"/>
            <a:ext cx="3119100" cy="288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
        <p:nvSpPr>
          <p:cNvPr id="531" name="Google Shape;531;g75aee7c668_0_19"/>
          <p:cNvSpPr txBox="1"/>
          <p:nvPr>
            <p:ph type="title"/>
          </p:nvPr>
        </p:nvSpPr>
        <p:spPr>
          <a:xfrm>
            <a:off x="2962800" y="188650"/>
            <a:ext cx="8899200" cy="53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200"/>
              <a:t>Reproducible Open Science in EOSC-hub (cont.)</a:t>
            </a:r>
            <a:endParaRPr sz="3200"/>
          </a:p>
        </p:txBody>
      </p:sp>
      <p:sp>
        <p:nvSpPr>
          <p:cNvPr id="532" name="Google Shape;532;g75aee7c668_0_19"/>
          <p:cNvSpPr/>
          <p:nvPr/>
        </p:nvSpPr>
        <p:spPr>
          <a:xfrm>
            <a:off x="7827968" y="1045550"/>
            <a:ext cx="2830800" cy="4222200"/>
          </a:xfrm>
          <a:prstGeom prst="roundRect">
            <a:avLst>
              <a:gd fmla="val 8017" name="adj"/>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3" name="Google Shape;533;g75aee7c668_0_19"/>
          <p:cNvSpPr/>
          <p:nvPr/>
        </p:nvSpPr>
        <p:spPr>
          <a:xfrm>
            <a:off x="4527420" y="1045550"/>
            <a:ext cx="2664000" cy="4222200"/>
          </a:xfrm>
          <a:prstGeom prst="roundRect">
            <a:avLst>
              <a:gd fmla="val 8017" name="adj"/>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4" name="Google Shape;534;g75aee7c668_0_19"/>
          <p:cNvSpPr/>
          <p:nvPr/>
        </p:nvSpPr>
        <p:spPr>
          <a:xfrm>
            <a:off x="1142325" y="1061711"/>
            <a:ext cx="2664000" cy="4222200"/>
          </a:xfrm>
          <a:prstGeom prst="roundRect">
            <a:avLst>
              <a:gd fmla="val 8017" name="adj"/>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5" name="Google Shape;535;g75aee7c668_0_19"/>
          <p:cNvSpPr/>
          <p:nvPr/>
        </p:nvSpPr>
        <p:spPr>
          <a:xfrm>
            <a:off x="5201103" y="4094040"/>
            <a:ext cx="1316400" cy="789000"/>
          </a:xfrm>
          <a:prstGeom prst="foldedCorner">
            <a:avLst>
              <a:gd fmla="val 16667" name="adj"/>
            </a:avLst>
          </a:prstGeom>
          <a:solidFill>
            <a:srgbClr val="A5A5A5"/>
          </a:solidFill>
          <a:ln cap="flat" cmpd="sng" w="1270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536" name="Google Shape;536;g75aee7c668_0_19"/>
          <p:cNvPicPr preferRelativeResize="0"/>
          <p:nvPr/>
        </p:nvPicPr>
        <p:blipFill rotWithShape="1">
          <a:blip r:embed="rId3">
            <a:alphaModFix/>
          </a:blip>
          <a:srcRect b="0" l="0" r="0" t="0"/>
          <a:stretch/>
        </p:blipFill>
        <p:spPr>
          <a:xfrm>
            <a:off x="5127946" y="2743847"/>
            <a:ext cx="1463111" cy="665348"/>
          </a:xfrm>
          <a:prstGeom prst="rect">
            <a:avLst/>
          </a:prstGeom>
          <a:noFill/>
          <a:ln>
            <a:noFill/>
          </a:ln>
        </p:spPr>
      </p:pic>
      <p:pic>
        <p:nvPicPr>
          <p:cNvPr id="537" name="Google Shape;537;g75aee7c668_0_19"/>
          <p:cNvPicPr preferRelativeResize="0"/>
          <p:nvPr/>
        </p:nvPicPr>
        <p:blipFill rotWithShape="1">
          <a:blip r:embed="rId4">
            <a:alphaModFix/>
          </a:blip>
          <a:srcRect b="22584" l="0" r="0" t="20442"/>
          <a:stretch/>
        </p:blipFill>
        <p:spPr>
          <a:xfrm>
            <a:off x="5110821" y="1331625"/>
            <a:ext cx="1497362" cy="727377"/>
          </a:xfrm>
          <a:prstGeom prst="rect">
            <a:avLst/>
          </a:prstGeom>
          <a:noFill/>
          <a:ln>
            <a:noFill/>
          </a:ln>
        </p:spPr>
      </p:pic>
      <p:pic>
        <p:nvPicPr>
          <p:cNvPr id="538" name="Google Shape;538;g75aee7c668_0_19"/>
          <p:cNvPicPr preferRelativeResize="0"/>
          <p:nvPr/>
        </p:nvPicPr>
        <p:blipFill rotWithShape="1">
          <a:blip r:embed="rId5">
            <a:alphaModFix/>
          </a:blip>
          <a:srcRect b="0" l="0" r="0" t="0"/>
          <a:stretch/>
        </p:blipFill>
        <p:spPr>
          <a:xfrm>
            <a:off x="9357567" y="1101345"/>
            <a:ext cx="1244221" cy="1414520"/>
          </a:xfrm>
          <a:prstGeom prst="rect">
            <a:avLst/>
          </a:prstGeom>
          <a:noFill/>
          <a:ln>
            <a:noFill/>
          </a:ln>
        </p:spPr>
      </p:pic>
      <p:pic>
        <p:nvPicPr>
          <p:cNvPr id="539" name="Google Shape;539;g75aee7c668_0_19"/>
          <p:cNvPicPr preferRelativeResize="0"/>
          <p:nvPr/>
        </p:nvPicPr>
        <p:blipFill rotWithShape="1">
          <a:blip r:embed="rId6">
            <a:alphaModFix/>
          </a:blip>
          <a:srcRect b="0" l="0" r="0" t="0"/>
          <a:stretch/>
        </p:blipFill>
        <p:spPr>
          <a:xfrm>
            <a:off x="2031564" y="1331625"/>
            <a:ext cx="885688" cy="874693"/>
          </a:xfrm>
          <a:prstGeom prst="rect">
            <a:avLst/>
          </a:prstGeom>
          <a:noFill/>
          <a:ln>
            <a:noFill/>
          </a:ln>
        </p:spPr>
      </p:pic>
      <p:pic>
        <p:nvPicPr>
          <p:cNvPr id="540" name="Google Shape;540;g75aee7c668_0_19"/>
          <p:cNvPicPr preferRelativeResize="0"/>
          <p:nvPr/>
        </p:nvPicPr>
        <p:blipFill rotWithShape="1">
          <a:blip r:embed="rId7">
            <a:alphaModFix/>
          </a:blip>
          <a:srcRect b="0" l="0" r="0" t="0"/>
          <a:stretch/>
        </p:blipFill>
        <p:spPr>
          <a:xfrm>
            <a:off x="5425457" y="4479631"/>
            <a:ext cx="1542833" cy="188603"/>
          </a:xfrm>
          <a:prstGeom prst="rect">
            <a:avLst/>
          </a:prstGeom>
          <a:noFill/>
          <a:ln>
            <a:noFill/>
          </a:ln>
        </p:spPr>
      </p:pic>
      <p:sp>
        <p:nvSpPr>
          <p:cNvPr id="541" name="Google Shape;541;g75aee7c668_0_19"/>
          <p:cNvSpPr txBox="1"/>
          <p:nvPr/>
        </p:nvSpPr>
        <p:spPr>
          <a:xfrm>
            <a:off x="1407206" y="2331097"/>
            <a:ext cx="2134500" cy="52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472C4"/>
                </a:solidFill>
                <a:latin typeface="Calibri"/>
                <a:ea typeface="Calibri"/>
                <a:cs typeface="Calibri"/>
                <a:sym typeface="Calibri"/>
              </a:rPr>
              <a:t>Notebooks</a:t>
            </a:r>
            <a:endParaRPr b="0" i="0" sz="1400" u="none" cap="none" strike="noStrike">
              <a:solidFill>
                <a:srgbClr val="000000"/>
              </a:solidFill>
              <a:latin typeface="Arial"/>
              <a:ea typeface="Arial"/>
              <a:cs typeface="Arial"/>
              <a:sym typeface="Arial"/>
            </a:endParaRPr>
          </a:p>
        </p:txBody>
      </p:sp>
      <p:sp>
        <p:nvSpPr>
          <p:cNvPr id="542" name="Google Shape;542;g75aee7c668_0_19"/>
          <p:cNvSpPr/>
          <p:nvPr/>
        </p:nvSpPr>
        <p:spPr>
          <a:xfrm>
            <a:off x="1816007" y="3457867"/>
            <a:ext cx="1316400" cy="1219200"/>
          </a:xfrm>
          <a:prstGeom prst="can">
            <a:avLst>
              <a:gd fmla="val 25000"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3" name="Google Shape;543;g75aee7c668_0_19"/>
          <p:cNvSpPr txBox="1"/>
          <p:nvPr/>
        </p:nvSpPr>
        <p:spPr>
          <a:xfrm>
            <a:off x="1390749" y="4715166"/>
            <a:ext cx="2134500" cy="52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472C4"/>
                </a:solidFill>
                <a:latin typeface="Calibri"/>
                <a:ea typeface="Calibri"/>
                <a:cs typeface="Calibri"/>
                <a:sym typeface="Calibri"/>
              </a:rPr>
              <a:t>DataHub</a:t>
            </a:r>
            <a:endParaRPr b="1" i="0" sz="2000" u="none" cap="none" strike="noStrike">
              <a:solidFill>
                <a:srgbClr val="4472C4"/>
              </a:solidFill>
              <a:latin typeface="Calibri"/>
              <a:ea typeface="Calibri"/>
              <a:cs typeface="Calibri"/>
              <a:sym typeface="Calibri"/>
            </a:endParaRPr>
          </a:p>
        </p:txBody>
      </p:sp>
      <p:sp>
        <p:nvSpPr>
          <p:cNvPr id="544" name="Google Shape;544;g75aee7c668_0_19"/>
          <p:cNvSpPr/>
          <p:nvPr/>
        </p:nvSpPr>
        <p:spPr>
          <a:xfrm>
            <a:off x="3393403" y="2724201"/>
            <a:ext cx="1390800" cy="850800"/>
          </a:xfrm>
          <a:prstGeom prst="rightArrow">
            <a:avLst>
              <a:gd fmla="val 50000" name="adj1"/>
              <a:gd fmla="val 50000" name="adj2"/>
            </a:avLst>
          </a:prstGeom>
          <a:solidFill>
            <a:srgbClr val="ED7D31"/>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Share</a:t>
            </a:r>
            <a:endParaRPr b="0" i="0" sz="1400" u="none" cap="none" strike="noStrike">
              <a:solidFill>
                <a:srgbClr val="000000"/>
              </a:solidFill>
              <a:latin typeface="Arial"/>
              <a:ea typeface="Arial"/>
              <a:cs typeface="Arial"/>
              <a:sym typeface="Arial"/>
            </a:endParaRPr>
          </a:p>
        </p:txBody>
      </p:sp>
      <p:sp>
        <p:nvSpPr>
          <p:cNvPr id="545" name="Google Shape;545;g75aee7c668_0_19"/>
          <p:cNvSpPr/>
          <p:nvPr/>
        </p:nvSpPr>
        <p:spPr>
          <a:xfrm>
            <a:off x="6732335" y="2660919"/>
            <a:ext cx="1390800" cy="850800"/>
          </a:xfrm>
          <a:prstGeom prst="rightArrow">
            <a:avLst>
              <a:gd fmla="val 50000" name="adj1"/>
              <a:gd fmla="val 50000" name="adj2"/>
            </a:avLst>
          </a:prstGeom>
          <a:solidFill>
            <a:srgbClr val="ED7D31"/>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Reproduce</a:t>
            </a:r>
            <a:endParaRPr b="0" i="0" sz="1400" u="none" cap="none" strike="noStrike">
              <a:solidFill>
                <a:srgbClr val="000000"/>
              </a:solidFill>
              <a:latin typeface="Arial"/>
              <a:ea typeface="Arial"/>
              <a:cs typeface="Arial"/>
              <a:sym typeface="Arial"/>
            </a:endParaRPr>
          </a:p>
        </p:txBody>
      </p:sp>
      <p:cxnSp>
        <p:nvCxnSpPr>
          <p:cNvPr id="546" name="Google Shape;546;g75aee7c668_0_19"/>
          <p:cNvCxnSpPr>
            <a:stCxn id="537" idx="2"/>
            <a:endCxn id="536" idx="0"/>
          </p:cNvCxnSpPr>
          <p:nvPr/>
        </p:nvCxnSpPr>
        <p:spPr>
          <a:xfrm>
            <a:off x="5859502" y="2059002"/>
            <a:ext cx="0" cy="684900"/>
          </a:xfrm>
          <a:prstGeom prst="straightConnector1">
            <a:avLst/>
          </a:prstGeom>
          <a:noFill/>
          <a:ln cap="flat" cmpd="sng" w="38100">
            <a:solidFill>
              <a:srgbClr val="4472C4"/>
            </a:solidFill>
            <a:prstDash val="solid"/>
            <a:miter lim="800000"/>
            <a:headEnd len="sm" w="sm" type="none"/>
            <a:tailEnd len="med" w="med" type="triangle"/>
          </a:ln>
        </p:spPr>
      </p:cxnSp>
      <p:cxnSp>
        <p:nvCxnSpPr>
          <p:cNvPr id="547" name="Google Shape;547;g75aee7c668_0_19"/>
          <p:cNvCxnSpPr>
            <a:stCxn id="536" idx="2"/>
            <a:endCxn id="535" idx="0"/>
          </p:cNvCxnSpPr>
          <p:nvPr/>
        </p:nvCxnSpPr>
        <p:spPr>
          <a:xfrm flipH="1">
            <a:off x="5859202" y="3409195"/>
            <a:ext cx="300" cy="684900"/>
          </a:xfrm>
          <a:prstGeom prst="straightConnector1">
            <a:avLst/>
          </a:prstGeom>
          <a:noFill/>
          <a:ln cap="flat" cmpd="sng" w="38100">
            <a:solidFill>
              <a:srgbClr val="4472C4"/>
            </a:solidFill>
            <a:prstDash val="solid"/>
            <a:miter lim="800000"/>
            <a:headEnd len="sm" w="sm" type="none"/>
            <a:tailEnd len="med" w="med" type="triangle"/>
          </a:ln>
        </p:spPr>
      </p:cxnSp>
      <p:pic>
        <p:nvPicPr>
          <p:cNvPr id="548" name="Google Shape;548;g75aee7c668_0_19"/>
          <p:cNvPicPr preferRelativeResize="0"/>
          <p:nvPr/>
        </p:nvPicPr>
        <p:blipFill rotWithShape="1">
          <a:blip r:embed="rId6">
            <a:alphaModFix/>
          </a:blip>
          <a:srcRect b="0" l="0" r="0" t="0"/>
          <a:stretch/>
        </p:blipFill>
        <p:spPr>
          <a:xfrm>
            <a:off x="8119369" y="1371259"/>
            <a:ext cx="885688" cy="874693"/>
          </a:xfrm>
          <a:prstGeom prst="rect">
            <a:avLst/>
          </a:prstGeom>
          <a:noFill/>
          <a:ln>
            <a:noFill/>
          </a:ln>
        </p:spPr>
      </p:pic>
      <p:sp>
        <p:nvSpPr>
          <p:cNvPr id="549" name="Google Shape;549;g75aee7c668_0_19"/>
          <p:cNvSpPr/>
          <p:nvPr/>
        </p:nvSpPr>
        <p:spPr>
          <a:xfrm>
            <a:off x="8584964" y="3511432"/>
            <a:ext cx="1316400" cy="1219200"/>
          </a:xfrm>
          <a:prstGeom prst="can">
            <a:avLst>
              <a:gd fmla="val 25000"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550" name="Google Shape;550;g75aee7c668_0_19"/>
          <p:cNvCxnSpPr/>
          <p:nvPr/>
        </p:nvCxnSpPr>
        <p:spPr>
          <a:xfrm rot="10800000">
            <a:off x="2455595" y="2878413"/>
            <a:ext cx="0" cy="696300"/>
          </a:xfrm>
          <a:prstGeom prst="straightConnector1">
            <a:avLst/>
          </a:prstGeom>
          <a:noFill/>
          <a:ln cap="flat" cmpd="sng" w="38100">
            <a:solidFill>
              <a:srgbClr val="4472C4"/>
            </a:solidFill>
            <a:prstDash val="solid"/>
            <a:miter lim="800000"/>
            <a:headEnd len="sm" w="sm" type="none"/>
            <a:tailEnd len="med" w="med" type="triangle"/>
          </a:ln>
        </p:spPr>
      </p:cxnSp>
      <p:sp>
        <p:nvSpPr>
          <p:cNvPr id="551" name="Google Shape;551;g75aee7c668_0_19"/>
          <p:cNvSpPr txBox="1"/>
          <p:nvPr/>
        </p:nvSpPr>
        <p:spPr>
          <a:xfrm>
            <a:off x="7898918" y="2331097"/>
            <a:ext cx="2688900" cy="52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472C4"/>
                </a:solidFill>
                <a:latin typeface="Calibri"/>
                <a:ea typeface="Calibri"/>
                <a:cs typeface="Calibri"/>
                <a:sym typeface="Calibri"/>
              </a:rPr>
              <a:t>Notebooks + Binder</a:t>
            </a:r>
            <a:endParaRPr b="0" i="0" sz="1400" u="none" cap="none" strike="noStrike">
              <a:solidFill>
                <a:srgbClr val="000000"/>
              </a:solidFill>
              <a:latin typeface="Arial"/>
              <a:ea typeface="Arial"/>
              <a:cs typeface="Arial"/>
              <a:sym typeface="Arial"/>
            </a:endParaRPr>
          </a:p>
        </p:txBody>
      </p:sp>
      <p:sp>
        <p:nvSpPr>
          <p:cNvPr id="552" name="Google Shape;552;g75aee7c668_0_19"/>
          <p:cNvSpPr txBox="1"/>
          <p:nvPr/>
        </p:nvSpPr>
        <p:spPr>
          <a:xfrm>
            <a:off x="8176163" y="4715166"/>
            <a:ext cx="2134500" cy="52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472C4"/>
                </a:solidFill>
                <a:latin typeface="Calibri"/>
                <a:ea typeface="Calibri"/>
                <a:cs typeface="Calibri"/>
                <a:sym typeface="Calibri"/>
              </a:rPr>
              <a:t>DataHub</a:t>
            </a:r>
            <a:endParaRPr b="1" i="0" sz="2000" u="none" cap="none" strike="noStrike">
              <a:solidFill>
                <a:srgbClr val="4472C4"/>
              </a:solidFill>
              <a:latin typeface="Calibri"/>
              <a:ea typeface="Calibri"/>
              <a:cs typeface="Calibri"/>
              <a:sym typeface="Calibri"/>
            </a:endParaRPr>
          </a:p>
        </p:txBody>
      </p:sp>
      <p:cxnSp>
        <p:nvCxnSpPr>
          <p:cNvPr id="553" name="Google Shape;553;g75aee7c668_0_19"/>
          <p:cNvCxnSpPr/>
          <p:nvPr/>
        </p:nvCxnSpPr>
        <p:spPr>
          <a:xfrm rot="10800000">
            <a:off x="9244696" y="2919060"/>
            <a:ext cx="0" cy="696300"/>
          </a:xfrm>
          <a:prstGeom prst="straightConnector1">
            <a:avLst/>
          </a:prstGeom>
          <a:noFill/>
          <a:ln cap="flat" cmpd="sng" w="38100">
            <a:solidFill>
              <a:srgbClr val="4472C4"/>
            </a:solidFill>
            <a:prstDash val="solid"/>
            <a:miter lim="800000"/>
            <a:headEnd len="sm" w="sm" type="none"/>
            <a:tailEnd len="med" w="med" type="triangle"/>
          </a:ln>
        </p:spPr>
      </p:cxnSp>
      <p:sp>
        <p:nvSpPr>
          <p:cNvPr id="554" name="Google Shape;554;g75aee7c668_0_19"/>
          <p:cNvSpPr txBox="1"/>
          <p:nvPr/>
        </p:nvSpPr>
        <p:spPr>
          <a:xfrm>
            <a:off x="1295400" y="5710375"/>
            <a:ext cx="9144000" cy="537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GB" sz="2400">
                <a:solidFill>
                  <a:srgbClr val="FF0000"/>
                </a:solidFill>
              </a:rPr>
              <a:t>&gt;&gt; Testing d</a:t>
            </a:r>
            <a:r>
              <a:rPr b="1" i="0" lang="en-GB" sz="2400" u="none" cap="none" strike="noStrike">
                <a:solidFill>
                  <a:srgbClr val="FF0000"/>
                </a:solidFill>
                <a:latin typeface="Arial"/>
                <a:ea typeface="Arial"/>
                <a:cs typeface="Arial"/>
                <a:sym typeface="Arial"/>
              </a:rPr>
              <a:t>uring th</a:t>
            </a:r>
            <a:r>
              <a:rPr b="1" lang="en-GB" sz="2400">
                <a:solidFill>
                  <a:srgbClr val="FF0000"/>
                </a:solidFill>
              </a:rPr>
              <a:t>is</a:t>
            </a:r>
            <a:r>
              <a:rPr b="1" i="0" lang="en-GB" sz="2400" u="none" cap="none" strike="noStrike">
                <a:solidFill>
                  <a:srgbClr val="FF0000"/>
                </a:solidFill>
                <a:latin typeface="Arial"/>
                <a:ea typeface="Arial"/>
                <a:cs typeface="Arial"/>
                <a:sym typeface="Arial"/>
              </a:rPr>
              <a:t> tutorial! &lt;&lt; </a:t>
            </a:r>
            <a:endParaRPr b="1" i="0" sz="2400" u="none" cap="none" strike="noStrike">
              <a:solidFill>
                <a:srgbClr val="FF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558" name="Shape 558"/>
        <p:cNvGrpSpPr/>
        <p:nvPr/>
      </p:nvGrpSpPr>
      <p:grpSpPr>
        <a:xfrm>
          <a:off x="0" y="0"/>
          <a:ext cx="0" cy="0"/>
          <a:chOff x="0" y="0"/>
          <a:chExt cx="0" cy="0"/>
        </a:xfrm>
      </p:grpSpPr>
      <p:sp>
        <p:nvSpPr>
          <p:cNvPr id="559" name="Google Shape;559;p5"/>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p>
            <a:pPr indent="-342900" lvl="0" marL="342900" rtl="0" algn="l">
              <a:lnSpc>
                <a:spcPct val="70000"/>
              </a:lnSpc>
              <a:spcBef>
                <a:spcPts val="0"/>
              </a:spcBef>
              <a:spcAft>
                <a:spcPts val="0"/>
              </a:spcAft>
              <a:buClr>
                <a:srgbClr val="3C3C3C"/>
              </a:buClr>
              <a:buSzPts val="2800"/>
              <a:buChar char="•"/>
            </a:pPr>
            <a:r>
              <a:rPr lang="en-GB" sz="2590"/>
              <a:t>The computational </a:t>
            </a:r>
            <a:r>
              <a:rPr lang="en-GB" sz="2590">
                <a:solidFill>
                  <a:srgbClr val="FF0000"/>
                </a:solidFill>
              </a:rPr>
              <a:t>tools</a:t>
            </a:r>
            <a:r>
              <a:rPr lang="en-GB" sz="2590"/>
              <a:t> to solve a problem</a:t>
            </a:r>
            <a:endParaRPr sz="2590"/>
          </a:p>
          <a:p>
            <a:pPr indent="-285750" lvl="1" marL="742950" rtl="0" algn="l">
              <a:lnSpc>
                <a:spcPct val="70000"/>
              </a:lnSpc>
              <a:spcBef>
                <a:spcPts val="520"/>
              </a:spcBef>
              <a:spcAft>
                <a:spcPts val="0"/>
              </a:spcAft>
              <a:buClr>
                <a:srgbClr val="3C3C3C"/>
              </a:buClr>
              <a:buSzPts val="2340"/>
              <a:buChar char="-"/>
            </a:pPr>
            <a:r>
              <a:rPr lang="en-GB" sz="2405"/>
              <a:t>Python, R, Julia, and wide ecosystem of libraries and tools for science</a:t>
            </a:r>
            <a:endParaRPr sz="2405"/>
          </a:p>
          <a:p>
            <a:pPr indent="-342900" lvl="0" marL="342900" rtl="0" algn="l">
              <a:lnSpc>
                <a:spcPct val="70000"/>
              </a:lnSpc>
              <a:spcBef>
                <a:spcPts val="560"/>
              </a:spcBef>
              <a:spcAft>
                <a:spcPts val="0"/>
              </a:spcAft>
              <a:buClr>
                <a:srgbClr val="3C3C3C"/>
              </a:buClr>
              <a:buSzPts val="2800"/>
              <a:buChar char="•"/>
            </a:pPr>
            <a:r>
              <a:rPr lang="en-GB" sz="2590"/>
              <a:t>An </a:t>
            </a:r>
            <a:r>
              <a:rPr lang="en-GB" sz="2590">
                <a:solidFill>
                  <a:srgbClr val="FF0000"/>
                </a:solidFill>
              </a:rPr>
              <a:t>interface</a:t>
            </a:r>
            <a:r>
              <a:rPr lang="en-GB" sz="2590"/>
              <a:t> to facilitate coding/creating</a:t>
            </a:r>
            <a:endParaRPr sz="2590"/>
          </a:p>
          <a:p>
            <a:pPr indent="-285750" lvl="1" marL="742950" rtl="0" algn="l">
              <a:lnSpc>
                <a:spcPct val="70000"/>
              </a:lnSpc>
              <a:spcBef>
                <a:spcPts val="520"/>
              </a:spcBef>
              <a:spcAft>
                <a:spcPts val="0"/>
              </a:spcAft>
              <a:buClr>
                <a:srgbClr val="3C3C3C"/>
              </a:buClr>
              <a:buSzPts val="2340"/>
              <a:buChar char="-"/>
            </a:pPr>
            <a:r>
              <a:rPr lang="en-GB" sz="2405"/>
              <a:t>Jupyter</a:t>
            </a:r>
            <a:endParaRPr sz="2405"/>
          </a:p>
          <a:p>
            <a:pPr indent="-342900" lvl="0" marL="342900" rtl="0" algn="l">
              <a:lnSpc>
                <a:spcPct val="70000"/>
              </a:lnSpc>
              <a:spcBef>
                <a:spcPts val="560"/>
              </a:spcBef>
              <a:spcAft>
                <a:spcPts val="0"/>
              </a:spcAft>
              <a:buClr>
                <a:srgbClr val="3C3C3C"/>
              </a:buClr>
              <a:buSzPts val="2800"/>
              <a:buChar char="•"/>
            </a:pPr>
            <a:r>
              <a:rPr lang="en-GB" sz="2590"/>
              <a:t>A way to </a:t>
            </a:r>
            <a:r>
              <a:rPr lang="en-GB" sz="2590">
                <a:solidFill>
                  <a:srgbClr val="FF0000"/>
                </a:solidFill>
              </a:rPr>
              <a:t>communicate</a:t>
            </a:r>
            <a:r>
              <a:rPr lang="en-GB" sz="2590"/>
              <a:t> your work</a:t>
            </a:r>
            <a:endParaRPr sz="2590"/>
          </a:p>
          <a:p>
            <a:pPr indent="-285750" lvl="1" marL="742950" rtl="0" algn="l">
              <a:lnSpc>
                <a:spcPct val="70000"/>
              </a:lnSpc>
              <a:spcBef>
                <a:spcPts val="520"/>
              </a:spcBef>
              <a:spcAft>
                <a:spcPts val="0"/>
              </a:spcAft>
              <a:buClr>
                <a:srgbClr val="3C3C3C"/>
              </a:buClr>
              <a:buSzPts val="2340"/>
              <a:buChar char="-"/>
            </a:pPr>
            <a:r>
              <a:rPr lang="en-GB" sz="2405"/>
              <a:t>Notebooks</a:t>
            </a:r>
            <a:endParaRPr sz="2405"/>
          </a:p>
          <a:p>
            <a:pPr indent="-342900" lvl="0" marL="342900" rtl="0" algn="l">
              <a:lnSpc>
                <a:spcPct val="70000"/>
              </a:lnSpc>
              <a:spcBef>
                <a:spcPts val="560"/>
              </a:spcBef>
              <a:spcAft>
                <a:spcPts val="0"/>
              </a:spcAft>
              <a:buSzPts val="2800"/>
              <a:buChar char="•"/>
            </a:pPr>
            <a:r>
              <a:rPr lang="en-GB" sz="2590"/>
              <a:t>Leverage on the EGI Cloud to </a:t>
            </a:r>
            <a:r>
              <a:rPr lang="en-GB" sz="2590">
                <a:solidFill>
                  <a:srgbClr val="FF0000"/>
                </a:solidFill>
              </a:rPr>
              <a:t>scale-up the resources</a:t>
            </a:r>
            <a:r>
              <a:rPr lang="en-GB" sz="2590"/>
              <a:t> </a:t>
            </a:r>
            <a:endParaRPr/>
          </a:p>
          <a:p>
            <a:pPr indent="-342900" lvl="0" marL="342900" rtl="0" algn="l">
              <a:lnSpc>
                <a:spcPct val="70000"/>
              </a:lnSpc>
              <a:spcBef>
                <a:spcPts val="560"/>
              </a:spcBef>
              <a:spcAft>
                <a:spcPts val="0"/>
              </a:spcAft>
              <a:buSzPts val="2800"/>
              <a:buChar char="•"/>
            </a:pPr>
            <a:r>
              <a:rPr lang="en-GB" sz="2590"/>
              <a:t>A way to </a:t>
            </a:r>
            <a:r>
              <a:rPr lang="en-GB" sz="2590">
                <a:solidFill>
                  <a:srgbClr val="FF0000"/>
                </a:solidFill>
              </a:rPr>
              <a:t>share</a:t>
            </a:r>
            <a:r>
              <a:rPr lang="en-GB" sz="2590"/>
              <a:t> your work</a:t>
            </a:r>
            <a:endParaRPr sz="2590"/>
          </a:p>
          <a:p>
            <a:pPr indent="-285750" lvl="1" marL="742950" rtl="0" algn="l">
              <a:lnSpc>
                <a:spcPct val="70000"/>
              </a:lnSpc>
              <a:spcBef>
                <a:spcPts val="520"/>
              </a:spcBef>
              <a:spcAft>
                <a:spcPts val="0"/>
              </a:spcAft>
              <a:buSzPts val="2340"/>
              <a:buChar char="-"/>
            </a:pPr>
            <a:r>
              <a:rPr lang="en-GB" sz="2405"/>
              <a:t>GitHub, Zenodo or other similar repositories</a:t>
            </a:r>
            <a:endParaRPr sz="2405"/>
          </a:p>
          <a:p>
            <a:pPr indent="-342900" lvl="0" marL="342900" rtl="0" algn="l">
              <a:lnSpc>
                <a:spcPct val="70000"/>
              </a:lnSpc>
              <a:spcBef>
                <a:spcPts val="560"/>
              </a:spcBef>
              <a:spcAft>
                <a:spcPts val="0"/>
              </a:spcAft>
              <a:buClr>
                <a:srgbClr val="3C3C3C"/>
              </a:buClr>
              <a:buSzPts val="2800"/>
              <a:buChar char="•"/>
            </a:pPr>
            <a:r>
              <a:rPr lang="en-GB" sz="2590"/>
              <a:t>A way to </a:t>
            </a:r>
            <a:r>
              <a:rPr lang="en-GB" sz="2590">
                <a:solidFill>
                  <a:srgbClr val="FF0000"/>
                </a:solidFill>
              </a:rPr>
              <a:t>pack</a:t>
            </a:r>
            <a:r>
              <a:rPr lang="en-GB" sz="2590"/>
              <a:t> it all for replication</a:t>
            </a:r>
            <a:endParaRPr sz="2590"/>
          </a:p>
          <a:p>
            <a:pPr indent="-285750" lvl="1" marL="742950" rtl="0" algn="l">
              <a:lnSpc>
                <a:spcPct val="70000"/>
              </a:lnSpc>
              <a:spcBef>
                <a:spcPts val="520"/>
              </a:spcBef>
              <a:spcAft>
                <a:spcPts val="0"/>
              </a:spcAft>
              <a:buSzPts val="2340"/>
              <a:buChar char="-"/>
            </a:pPr>
            <a:r>
              <a:rPr lang="en-GB" sz="2405"/>
              <a:t>Docker (used by Binder)</a:t>
            </a:r>
            <a:endParaRPr/>
          </a:p>
          <a:p>
            <a:pPr indent="-406400" lvl="0" marL="457200" marR="0" rtl="0" algn="l">
              <a:lnSpc>
                <a:spcPct val="80000"/>
              </a:lnSpc>
              <a:spcBef>
                <a:spcPts val="560"/>
              </a:spcBef>
              <a:spcAft>
                <a:spcPts val="0"/>
              </a:spcAft>
              <a:buClr>
                <a:srgbClr val="3C3C3C"/>
              </a:buClr>
              <a:buSzPts val="2800"/>
              <a:buFont typeface="Arial"/>
              <a:buChar char="•"/>
            </a:pPr>
            <a:r>
              <a:rPr lang="en-GB" sz="2590"/>
              <a:t>A way to </a:t>
            </a:r>
            <a:r>
              <a:rPr lang="en-GB" sz="2590">
                <a:solidFill>
                  <a:srgbClr val="FF0000"/>
                </a:solidFill>
              </a:rPr>
              <a:t>persistently identify</a:t>
            </a:r>
            <a:r>
              <a:rPr lang="en-GB" sz="2590"/>
              <a:t> it</a:t>
            </a:r>
            <a:endParaRPr/>
          </a:p>
          <a:p>
            <a:pPr indent="-377190" lvl="1" marL="914400" rtl="0" algn="l">
              <a:lnSpc>
                <a:spcPct val="80000"/>
              </a:lnSpc>
              <a:spcBef>
                <a:spcPts val="520"/>
              </a:spcBef>
              <a:spcAft>
                <a:spcPts val="0"/>
              </a:spcAft>
              <a:buSzPts val="2340"/>
              <a:buChar char="-"/>
            </a:pPr>
            <a:r>
              <a:rPr lang="en-GB" sz="2405"/>
              <a:t>DOIs (Digital Object Identifiers) </a:t>
            </a:r>
            <a:endParaRPr/>
          </a:p>
        </p:txBody>
      </p:sp>
      <p:sp>
        <p:nvSpPr>
          <p:cNvPr id="560" name="Google Shape;560;p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561" name="Google Shape;561;p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3200"/>
              <a:t>Reproducible Open Science in EOSC-hub</a:t>
            </a:r>
            <a:endParaRPr sz="3200"/>
          </a:p>
        </p:txBody>
      </p:sp>
      <p:pic>
        <p:nvPicPr>
          <p:cNvPr id="562" name="Google Shape;562;p5"/>
          <p:cNvPicPr preferRelativeResize="0"/>
          <p:nvPr/>
        </p:nvPicPr>
        <p:blipFill rotWithShape="1">
          <a:blip r:embed="rId3">
            <a:alphaModFix/>
          </a:blip>
          <a:srcRect b="0" l="0" r="0" t="0"/>
          <a:stretch/>
        </p:blipFill>
        <p:spPr>
          <a:xfrm>
            <a:off x="8126427" y="3919570"/>
            <a:ext cx="1624446" cy="1655234"/>
          </a:xfrm>
          <a:prstGeom prst="rect">
            <a:avLst/>
          </a:prstGeom>
          <a:noFill/>
          <a:ln>
            <a:noFill/>
          </a:ln>
        </p:spPr>
      </p:pic>
      <p:sp>
        <p:nvSpPr>
          <p:cNvPr id="563" name="Google Shape;563;p5"/>
          <p:cNvSpPr txBox="1"/>
          <p:nvPr/>
        </p:nvSpPr>
        <p:spPr>
          <a:xfrm>
            <a:off x="8397832" y="5574804"/>
            <a:ext cx="12971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GB" sz="3200" u="none" cap="none" strike="noStrike">
                <a:solidFill>
                  <a:schemeClr val="dk1"/>
                </a:solidFill>
                <a:latin typeface="Calibri"/>
                <a:ea typeface="Calibri"/>
                <a:cs typeface="Calibri"/>
                <a:sym typeface="Calibri"/>
              </a:rPr>
              <a:t>binder</a:t>
            </a:r>
            <a:endParaRPr b="0" i="0" sz="1400" u="none" cap="none" strike="noStrike">
              <a:solidFill>
                <a:srgbClr val="000000"/>
              </a:solidFill>
              <a:latin typeface="Arial"/>
              <a:ea typeface="Arial"/>
              <a:cs typeface="Arial"/>
              <a:sym typeface="Arial"/>
            </a:endParaRPr>
          </a:p>
        </p:txBody>
      </p:sp>
      <p:pic>
        <p:nvPicPr>
          <p:cNvPr id="564" name="Google Shape;564;p5"/>
          <p:cNvPicPr preferRelativeResize="0"/>
          <p:nvPr/>
        </p:nvPicPr>
        <p:blipFill rotWithShape="1">
          <a:blip r:embed="rId4">
            <a:alphaModFix/>
          </a:blip>
          <a:srcRect b="0" l="0" r="0" t="0"/>
          <a:stretch/>
        </p:blipFill>
        <p:spPr>
          <a:xfrm>
            <a:off x="7162512" y="5038148"/>
            <a:ext cx="1099127" cy="1083734"/>
          </a:xfrm>
          <a:prstGeom prst="rect">
            <a:avLst/>
          </a:prstGeom>
          <a:noFill/>
          <a:ln>
            <a:noFill/>
          </a:ln>
        </p:spPr>
      </p:pic>
      <p:pic>
        <p:nvPicPr>
          <p:cNvPr id="565" name="Google Shape;565;p5"/>
          <p:cNvPicPr preferRelativeResize="0"/>
          <p:nvPr/>
        </p:nvPicPr>
        <p:blipFill rotWithShape="1">
          <a:blip r:embed="rId5">
            <a:alphaModFix/>
          </a:blip>
          <a:srcRect b="0" l="0" r="0" t="0"/>
          <a:stretch/>
        </p:blipFill>
        <p:spPr>
          <a:xfrm>
            <a:off x="9791507" y="5211811"/>
            <a:ext cx="2156497" cy="868314"/>
          </a:xfrm>
          <a:prstGeom prst="rect">
            <a:avLst/>
          </a:prstGeom>
          <a:noFill/>
          <a:ln>
            <a:noFill/>
          </a:ln>
        </p:spPr>
      </p:pic>
      <p:pic>
        <p:nvPicPr>
          <p:cNvPr descr="Immagine che contiene clipart&#10;&#10;Descrizione generata con affidabilità molto elevata" id="566" name="Google Shape;566;p5"/>
          <p:cNvPicPr preferRelativeResize="0"/>
          <p:nvPr/>
        </p:nvPicPr>
        <p:blipFill rotWithShape="1">
          <a:blip r:embed="rId6">
            <a:alphaModFix/>
          </a:blip>
          <a:srcRect b="0" l="0" r="0" t="0"/>
          <a:stretch/>
        </p:blipFill>
        <p:spPr>
          <a:xfrm>
            <a:off x="9872808" y="4107777"/>
            <a:ext cx="1985818" cy="86687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570" name="Shape 570"/>
        <p:cNvGrpSpPr/>
        <p:nvPr/>
      </p:nvGrpSpPr>
      <p:grpSpPr>
        <a:xfrm>
          <a:off x="0" y="0"/>
          <a:ext cx="0" cy="0"/>
          <a:chOff x="0" y="0"/>
          <a:chExt cx="0" cy="0"/>
        </a:xfrm>
      </p:grpSpPr>
      <p:sp>
        <p:nvSpPr>
          <p:cNvPr id="571" name="Google Shape;571;p47"/>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572" name="Google Shape;572;p47"/>
          <p:cNvSpPr/>
          <p:nvPr/>
        </p:nvSpPr>
        <p:spPr>
          <a:xfrm>
            <a:off x="4368120" y="1206327"/>
            <a:ext cx="1761036" cy="1316007"/>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Notebooks </a:t>
            </a:r>
            <a:endParaRPr b="0" i="0" sz="1400" u="none" cap="none" strike="noStrike">
              <a:solidFill>
                <a:srgbClr val="000000"/>
              </a:solidFill>
              <a:latin typeface="Arial"/>
              <a:ea typeface="Arial"/>
              <a:cs typeface="Arial"/>
              <a:sym typeface="Arial"/>
            </a:endParaRPr>
          </a:p>
        </p:txBody>
      </p:sp>
      <p:sp>
        <p:nvSpPr>
          <p:cNvPr id="573" name="Google Shape;573;p47"/>
          <p:cNvSpPr/>
          <p:nvPr/>
        </p:nvSpPr>
        <p:spPr>
          <a:xfrm>
            <a:off x="464411" y="3094781"/>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574" name="Google Shape;574;p47"/>
          <p:cNvCxnSpPr>
            <a:stCxn id="572" idx="1"/>
          </p:cNvCxnSpPr>
          <p:nvPr/>
        </p:nvCxnSpPr>
        <p:spPr>
          <a:xfrm flipH="1">
            <a:off x="1248420" y="1864330"/>
            <a:ext cx="3119700" cy="1221000"/>
          </a:xfrm>
          <a:prstGeom prst="straightConnector1">
            <a:avLst/>
          </a:prstGeom>
          <a:noFill/>
          <a:ln cap="flat" cmpd="sng" w="25400">
            <a:solidFill>
              <a:srgbClr val="FF0000"/>
            </a:solidFill>
            <a:prstDash val="solid"/>
            <a:round/>
            <a:headEnd len="sm" w="sm" type="stealth"/>
            <a:tailEnd len="med" w="med" type="stealth"/>
          </a:ln>
          <a:effectLst>
            <a:outerShdw blurRad="40000" rotWithShape="0" dir="5400000" dist="20000">
              <a:srgbClr val="000000">
                <a:alpha val="35686"/>
              </a:srgbClr>
            </a:outerShdw>
          </a:effectLst>
        </p:spPr>
      </p:cxnSp>
      <p:sp>
        <p:nvSpPr>
          <p:cNvPr id="575" name="Google Shape;575;p47"/>
          <p:cNvSpPr txBox="1"/>
          <p:nvPr/>
        </p:nvSpPr>
        <p:spPr>
          <a:xfrm rot="-899">
            <a:off x="1246653" y="1555870"/>
            <a:ext cx="2804816" cy="63910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1. Perform data analysis and visualisation</a:t>
            </a:r>
            <a:endParaRPr b="0" i="0" sz="1400" u="none" cap="none" strike="noStrike">
              <a:solidFill>
                <a:srgbClr val="000000"/>
              </a:solidFill>
              <a:latin typeface="Arial"/>
              <a:ea typeface="Arial"/>
              <a:cs typeface="Arial"/>
              <a:sym typeface="Arial"/>
            </a:endParaRPr>
          </a:p>
        </p:txBody>
      </p:sp>
      <p:sp>
        <p:nvSpPr>
          <p:cNvPr id="576" name="Google Shape;576;p47"/>
          <p:cNvSpPr/>
          <p:nvPr/>
        </p:nvSpPr>
        <p:spPr>
          <a:xfrm>
            <a:off x="4368120" y="2742632"/>
            <a:ext cx="1761036" cy="1316007"/>
          </a:xfrm>
          <a:prstGeom prst="rect">
            <a:avLst/>
          </a:prstGeom>
          <a:solidFill>
            <a:srgbClr val="4A52D3"/>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GitHub</a:t>
            </a:r>
            <a:endParaRPr b="0" i="0" sz="1400" u="none" cap="none" strike="noStrike">
              <a:solidFill>
                <a:srgbClr val="FFFFFF"/>
              </a:solidFill>
              <a:latin typeface="Calibri"/>
              <a:ea typeface="Calibri"/>
              <a:cs typeface="Calibri"/>
              <a:sym typeface="Calibri"/>
            </a:endParaRPr>
          </a:p>
        </p:txBody>
      </p:sp>
      <p:cxnSp>
        <p:nvCxnSpPr>
          <p:cNvPr id="577" name="Google Shape;577;p47"/>
          <p:cNvCxnSpPr>
            <a:endCxn id="576" idx="1"/>
          </p:cNvCxnSpPr>
          <p:nvPr/>
        </p:nvCxnSpPr>
        <p:spPr>
          <a:xfrm flipH="1" rot="10800000">
            <a:off x="1246620" y="3400636"/>
            <a:ext cx="3121500" cy="48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578" name="Google Shape;578;p47"/>
          <p:cNvSpPr/>
          <p:nvPr/>
        </p:nvSpPr>
        <p:spPr>
          <a:xfrm>
            <a:off x="4533981" y="3111603"/>
            <a:ext cx="1408829" cy="783661"/>
          </a:xfrm>
          <a:prstGeom prst="rect">
            <a:avLst/>
          </a:prstGeom>
          <a:solidFill>
            <a:srgbClr val="FBBE09"/>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282828"/>
                </a:solidFill>
                <a:latin typeface="Calibri"/>
                <a:ea typeface="Calibri"/>
                <a:cs typeface="Calibri"/>
                <a:sym typeface="Calibri"/>
              </a:rPr>
              <a:t>Your repository</a:t>
            </a:r>
            <a:endParaRPr b="0" i="0" sz="1400" u="none" cap="none" strike="noStrike">
              <a:solidFill>
                <a:srgbClr val="000000"/>
              </a:solidFill>
              <a:latin typeface="Arial"/>
              <a:ea typeface="Arial"/>
              <a:cs typeface="Arial"/>
              <a:sym typeface="Arial"/>
            </a:endParaRPr>
          </a:p>
        </p:txBody>
      </p:sp>
      <p:sp>
        <p:nvSpPr>
          <p:cNvPr id="579" name="Google Shape;579;p47"/>
          <p:cNvSpPr txBox="1"/>
          <p:nvPr/>
        </p:nvSpPr>
        <p:spPr>
          <a:xfrm>
            <a:off x="1433030" y="3400575"/>
            <a:ext cx="2688148" cy="97370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2. Publish  notebook and Generate DOI</a:t>
            </a:r>
            <a:endParaRPr b="0" i="1" sz="1400" u="none" cap="none" strike="noStrike">
              <a:solidFill>
                <a:srgbClr val="515151"/>
              </a:solidFill>
              <a:latin typeface="Calibri"/>
              <a:ea typeface="Calibri"/>
              <a:cs typeface="Calibri"/>
              <a:sym typeface="Calibri"/>
            </a:endParaRPr>
          </a:p>
        </p:txBody>
      </p:sp>
      <p:pic>
        <p:nvPicPr>
          <p:cNvPr id="580" name="Google Shape;580;p47"/>
          <p:cNvPicPr preferRelativeResize="0"/>
          <p:nvPr/>
        </p:nvPicPr>
        <p:blipFill rotWithShape="1">
          <a:blip r:embed="rId3">
            <a:alphaModFix/>
          </a:blip>
          <a:srcRect b="0" l="0" r="0" t="0"/>
          <a:stretch/>
        </p:blipFill>
        <p:spPr>
          <a:xfrm>
            <a:off x="4368120" y="4402714"/>
            <a:ext cx="1761036" cy="616363"/>
          </a:xfrm>
          <a:prstGeom prst="rect">
            <a:avLst/>
          </a:prstGeom>
          <a:noFill/>
          <a:ln>
            <a:noFill/>
          </a:ln>
        </p:spPr>
      </p:pic>
      <p:sp>
        <p:nvSpPr>
          <p:cNvPr id="581" name="Google Shape;581;p47"/>
          <p:cNvSpPr/>
          <p:nvPr/>
        </p:nvSpPr>
        <p:spPr>
          <a:xfrm flipH="1">
            <a:off x="4368120" y="5376573"/>
            <a:ext cx="1584932" cy="783661"/>
          </a:xfrm>
          <a:prstGeom prst="foldedCorner">
            <a:avLst>
              <a:gd fmla="val 30291" name="adj"/>
            </a:avLst>
          </a:prstGeom>
          <a:solidFill>
            <a:srgbClr val="BFBFBF"/>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1B216E"/>
                </a:solidFill>
                <a:latin typeface="Calibri"/>
                <a:ea typeface="Calibri"/>
                <a:cs typeface="Calibri"/>
                <a:sym typeface="Calibri"/>
              </a:rPr>
              <a:t>Journal paper</a:t>
            </a:r>
            <a:endParaRPr b="0" i="0" sz="1200" u="none" cap="none" strike="noStrike">
              <a:solidFill>
                <a:srgbClr val="1B216E"/>
              </a:solidFill>
              <a:latin typeface="Calibri"/>
              <a:ea typeface="Calibri"/>
              <a:cs typeface="Calibri"/>
              <a:sym typeface="Calibri"/>
            </a:endParaRPr>
          </a:p>
        </p:txBody>
      </p:sp>
      <p:cxnSp>
        <p:nvCxnSpPr>
          <p:cNvPr id="582" name="Google Shape;582;p47"/>
          <p:cNvCxnSpPr>
            <a:stCxn id="578" idx="2"/>
            <a:endCxn id="580" idx="0"/>
          </p:cNvCxnSpPr>
          <p:nvPr/>
        </p:nvCxnSpPr>
        <p:spPr>
          <a:xfrm>
            <a:off x="5238395" y="3895264"/>
            <a:ext cx="10200" cy="5076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pic>
        <p:nvPicPr>
          <p:cNvPr descr="Immagine che contiene cielo, segnale&#10;&#10;Descrizione generata con affidabilità molto elevata" id="583" name="Google Shape;583;p47"/>
          <p:cNvPicPr preferRelativeResize="0"/>
          <p:nvPr/>
        </p:nvPicPr>
        <p:blipFill rotWithShape="1">
          <a:blip r:embed="rId4">
            <a:alphaModFix/>
          </a:blip>
          <a:srcRect b="0" l="0" r="0" t="0"/>
          <a:stretch/>
        </p:blipFill>
        <p:spPr>
          <a:xfrm>
            <a:off x="4835378" y="5865605"/>
            <a:ext cx="2128286" cy="221619"/>
          </a:xfrm>
          <a:prstGeom prst="rect">
            <a:avLst/>
          </a:prstGeom>
          <a:noFill/>
          <a:ln>
            <a:noFill/>
          </a:ln>
        </p:spPr>
      </p:pic>
      <p:sp>
        <p:nvSpPr>
          <p:cNvPr id="584" name="Google Shape;584;p47"/>
          <p:cNvSpPr/>
          <p:nvPr/>
        </p:nvSpPr>
        <p:spPr>
          <a:xfrm>
            <a:off x="6705161" y="5376420"/>
            <a:ext cx="2953404" cy="41787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4. Discover DOI</a:t>
            </a:r>
            <a:endParaRPr b="0" i="1" sz="1400" u="none" cap="none" strike="noStrike">
              <a:solidFill>
                <a:srgbClr val="515151"/>
              </a:solidFill>
              <a:latin typeface="Calibri"/>
              <a:ea typeface="Calibri"/>
              <a:cs typeface="Calibri"/>
              <a:sym typeface="Calibri"/>
            </a:endParaRPr>
          </a:p>
        </p:txBody>
      </p:sp>
      <p:cxnSp>
        <p:nvCxnSpPr>
          <p:cNvPr id="585" name="Google Shape;585;p47"/>
          <p:cNvCxnSpPr/>
          <p:nvPr/>
        </p:nvCxnSpPr>
        <p:spPr>
          <a:xfrm flipH="1" rot="10800000">
            <a:off x="6127577" y="4910521"/>
            <a:ext cx="3092819" cy="563165"/>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586" name="Google Shape;586;p47"/>
          <p:cNvSpPr/>
          <p:nvPr/>
        </p:nvSpPr>
        <p:spPr>
          <a:xfrm>
            <a:off x="8513762" y="4144763"/>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87" name="Google Shape;587;p47"/>
          <p:cNvSpPr/>
          <p:nvPr/>
        </p:nvSpPr>
        <p:spPr>
          <a:xfrm>
            <a:off x="9135320" y="3611268"/>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88" name="Google Shape;588;p47"/>
          <p:cNvSpPr/>
          <p:nvPr/>
        </p:nvSpPr>
        <p:spPr>
          <a:xfrm>
            <a:off x="9751751" y="3875451"/>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89" name="Google Shape;589;p47"/>
          <p:cNvSpPr/>
          <p:nvPr/>
        </p:nvSpPr>
        <p:spPr>
          <a:xfrm>
            <a:off x="9469401" y="4486756"/>
            <a:ext cx="1584932" cy="63984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515151"/>
                </a:solidFill>
                <a:latin typeface="Calibri"/>
                <a:ea typeface="Calibri"/>
                <a:cs typeface="Calibri"/>
                <a:sym typeface="Calibri"/>
              </a:rPr>
              <a:t>Fellow </a:t>
            </a:r>
            <a:br>
              <a:rPr b="1" i="0" lang="en-GB" sz="1400" u="none" cap="none" strike="noStrike">
                <a:solidFill>
                  <a:srgbClr val="515151"/>
                </a:solidFill>
                <a:latin typeface="Calibri"/>
                <a:ea typeface="Calibri"/>
                <a:cs typeface="Calibri"/>
                <a:sym typeface="Calibri"/>
              </a:rPr>
            </a:br>
            <a:r>
              <a:rPr b="1" i="0" lang="en-GB" sz="1400" u="none" cap="none" strike="noStrike">
                <a:solidFill>
                  <a:srgbClr val="515151"/>
                </a:solidFill>
                <a:latin typeface="Calibri"/>
                <a:ea typeface="Calibri"/>
                <a:cs typeface="Calibri"/>
                <a:sym typeface="Calibri"/>
              </a:rPr>
              <a:t>researchers</a:t>
            </a:r>
            <a:endParaRPr b="0" i="0" sz="1400" u="none" cap="none" strike="noStrike">
              <a:solidFill>
                <a:srgbClr val="000000"/>
              </a:solidFill>
              <a:latin typeface="Arial"/>
              <a:ea typeface="Arial"/>
              <a:cs typeface="Arial"/>
              <a:sym typeface="Arial"/>
            </a:endParaRPr>
          </a:p>
        </p:txBody>
      </p:sp>
      <p:sp>
        <p:nvSpPr>
          <p:cNvPr id="590" name="Google Shape;590;p47"/>
          <p:cNvSpPr/>
          <p:nvPr/>
        </p:nvSpPr>
        <p:spPr>
          <a:xfrm>
            <a:off x="9223320" y="4291234"/>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591" name="Google Shape;591;p47"/>
          <p:cNvCxnSpPr>
            <a:endCxn id="587" idx="2"/>
          </p:cNvCxnSpPr>
          <p:nvPr/>
        </p:nvCxnSpPr>
        <p:spPr>
          <a:xfrm>
            <a:off x="6272720" y="3691749"/>
            <a:ext cx="2862600" cy="2277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cxnSp>
        <p:nvCxnSpPr>
          <p:cNvPr id="592" name="Google Shape;592;p47"/>
          <p:cNvCxnSpPr/>
          <p:nvPr/>
        </p:nvCxnSpPr>
        <p:spPr>
          <a:xfrm rot="10800000">
            <a:off x="9587449" y="2604976"/>
            <a:ext cx="15900" cy="9444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593" name="Google Shape;593;p47"/>
          <p:cNvSpPr/>
          <p:nvPr/>
        </p:nvSpPr>
        <p:spPr>
          <a:xfrm>
            <a:off x="9824273" y="2797283"/>
            <a:ext cx="1752231" cy="97370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6. Reproduce analysis</a:t>
            </a:r>
            <a:endParaRPr b="0" i="0" sz="1400" u="none" cap="none" strike="noStrike">
              <a:solidFill>
                <a:srgbClr val="000000"/>
              </a:solidFill>
              <a:latin typeface="Arial"/>
              <a:ea typeface="Arial"/>
              <a:cs typeface="Arial"/>
              <a:sym typeface="Arial"/>
            </a:endParaRPr>
          </a:p>
        </p:txBody>
      </p:sp>
      <p:cxnSp>
        <p:nvCxnSpPr>
          <p:cNvPr id="594" name="Google Shape;594;p47"/>
          <p:cNvCxnSpPr>
            <a:stCxn id="580" idx="2"/>
          </p:cNvCxnSpPr>
          <p:nvPr/>
        </p:nvCxnSpPr>
        <p:spPr>
          <a:xfrm>
            <a:off x="5248638" y="5019077"/>
            <a:ext cx="0" cy="408600"/>
          </a:xfrm>
          <a:prstGeom prst="straightConnector1">
            <a:avLst/>
          </a:prstGeom>
          <a:noFill/>
          <a:ln cap="flat" cmpd="sng" w="25400">
            <a:solidFill>
              <a:srgbClr val="000000"/>
            </a:solidFill>
            <a:prstDash val="dash"/>
            <a:round/>
            <a:headEnd len="sm" w="sm" type="none"/>
            <a:tailEnd len="med" w="med" type="stealth"/>
          </a:ln>
          <a:effectLst>
            <a:outerShdw blurRad="40000" rotWithShape="0" dir="5400000" dist="20000">
              <a:srgbClr val="000000">
                <a:alpha val="35686"/>
              </a:srgbClr>
            </a:outerShdw>
          </a:effectLst>
        </p:spPr>
      </p:cxnSp>
      <p:sp>
        <p:nvSpPr>
          <p:cNvPr id="595" name="Google Shape;595;p47"/>
          <p:cNvSpPr txBox="1"/>
          <p:nvPr/>
        </p:nvSpPr>
        <p:spPr>
          <a:xfrm rot="-450">
            <a:off x="1246653" y="4484332"/>
            <a:ext cx="2804816" cy="63947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3. Cite DOI </a:t>
            </a:r>
            <a:endParaRPr b="0" i="1" sz="1400" u="none" cap="none" strike="noStrike">
              <a:solidFill>
                <a:srgbClr val="51515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in publication</a:t>
            </a:r>
            <a:endParaRPr b="1" i="1" sz="1400" u="none" cap="none" strike="noStrike">
              <a:solidFill>
                <a:srgbClr val="DF3A10"/>
              </a:solidFill>
              <a:latin typeface="Calibri"/>
              <a:ea typeface="Calibri"/>
              <a:cs typeface="Calibri"/>
              <a:sym typeface="Calibri"/>
            </a:endParaRPr>
          </a:p>
        </p:txBody>
      </p:sp>
      <p:sp>
        <p:nvSpPr>
          <p:cNvPr id="596" name="Google Shape;596;p47"/>
          <p:cNvSpPr/>
          <p:nvPr/>
        </p:nvSpPr>
        <p:spPr>
          <a:xfrm>
            <a:off x="6443207" y="3193671"/>
            <a:ext cx="2282100" cy="41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5. Resolve DOI to Notebook</a:t>
            </a:r>
            <a:endParaRPr b="0" i="1" sz="1400" u="none" cap="none" strike="noStrike">
              <a:solidFill>
                <a:srgbClr val="515151"/>
              </a:solidFill>
              <a:latin typeface="Calibri"/>
              <a:ea typeface="Calibri"/>
              <a:cs typeface="Calibri"/>
              <a:sym typeface="Calibri"/>
            </a:endParaRPr>
          </a:p>
        </p:txBody>
      </p:sp>
      <p:cxnSp>
        <p:nvCxnSpPr>
          <p:cNvPr id="597" name="Google Shape;597;p47"/>
          <p:cNvCxnSpPr>
            <a:stCxn id="579" idx="1"/>
            <a:endCxn id="581" idx="3"/>
          </p:cNvCxnSpPr>
          <p:nvPr/>
        </p:nvCxnSpPr>
        <p:spPr>
          <a:xfrm>
            <a:off x="1433030" y="3887428"/>
            <a:ext cx="2935200" cy="18810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598" name="Google Shape;598;p47"/>
          <p:cNvSpPr/>
          <p:nvPr/>
        </p:nvSpPr>
        <p:spPr>
          <a:xfrm>
            <a:off x="8663870" y="1206327"/>
            <a:ext cx="1761000" cy="13161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Binder </a:t>
            </a:r>
            <a:endParaRPr b="0" i="0" sz="1400" u="none" cap="none" strike="noStrike">
              <a:solidFill>
                <a:srgbClr val="000000"/>
              </a:solidFill>
              <a:latin typeface="Arial"/>
              <a:ea typeface="Arial"/>
              <a:cs typeface="Arial"/>
              <a:sym typeface="Arial"/>
            </a:endParaRPr>
          </a:p>
        </p:txBody>
      </p:sp>
      <p:pic>
        <p:nvPicPr>
          <p:cNvPr id="599" name="Google Shape;599;p47"/>
          <p:cNvPicPr preferRelativeResize="0"/>
          <p:nvPr/>
        </p:nvPicPr>
        <p:blipFill rotWithShape="1">
          <a:blip r:embed="rId5">
            <a:alphaModFix/>
          </a:blip>
          <a:srcRect b="0" l="0" r="0" t="0"/>
          <a:stretch/>
        </p:blipFill>
        <p:spPr>
          <a:xfrm>
            <a:off x="4812072" y="1591261"/>
            <a:ext cx="906567" cy="783569"/>
          </a:xfrm>
          <a:prstGeom prst="rect">
            <a:avLst/>
          </a:prstGeom>
          <a:noFill/>
          <a:ln>
            <a:noFill/>
          </a:ln>
        </p:spPr>
      </p:pic>
      <p:pic>
        <p:nvPicPr>
          <p:cNvPr id="600" name="Google Shape;600;p47"/>
          <p:cNvPicPr preferRelativeResize="0"/>
          <p:nvPr/>
        </p:nvPicPr>
        <p:blipFill rotWithShape="1">
          <a:blip r:embed="rId5">
            <a:alphaModFix/>
          </a:blip>
          <a:srcRect b="0" l="0" r="0" t="0"/>
          <a:stretch/>
        </p:blipFill>
        <p:spPr>
          <a:xfrm>
            <a:off x="9082232" y="1591263"/>
            <a:ext cx="906567" cy="783566"/>
          </a:xfrm>
          <a:prstGeom prst="rect">
            <a:avLst/>
          </a:prstGeom>
          <a:noFill/>
          <a:ln>
            <a:noFill/>
          </a:ln>
        </p:spPr>
      </p:pic>
      <p:sp>
        <p:nvSpPr>
          <p:cNvPr id="601" name="Google Shape;601;p47"/>
          <p:cNvSpPr txBox="1"/>
          <p:nvPr>
            <p:ph type="title"/>
          </p:nvPr>
        </p:nvSpPr>
        <p:spPr>
          <a:xfrm>
            <a:off x="3220977" y="188640"/>
            <a:ext cx="8640900" cy="537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3200"/>
              <a:t>Reproducible Open Science in EOSC-hub (cont.)</a:t>
            </a:r>
            <a:endParaRPr sz="3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23"/>
          <p:cNvSpPr txBox="1"/>
          <p:nvPr>
            <p:ph idx="1" type="body"/>
          </p:nvPr>
        </p:nvSpPr>
        <p:spPr>
          <a:xfrm>
            <a:off x="335360" y="1268763"/>
            <a:ext cx="11521280" cy="4855007"/>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rmAutofit/>
          </a:bodyPr>
          <a:lstStyle/>
          <a:p>
            <a:pPr indent="-406400" lvl="0" marL="457200" marR="0" rtl="0" algn="l">
              <a:lnSpc>
                <a:spcPct val="100000"/>
              </a:lnSpc>
              <a:spcBef>
                <a:spcPts val="560"/>
              </a:spcBef>
              <a:spcAft>
                <a:spcPts val="0"/>
              </a:spcAft>
              <a:buClr>
                <a:srgbClr val="3C3C3C"/>
              </a:buClr>
              <a:buSzPts val="2800"/>
              <a:buFont typeface="Arial"/>
              <a:buChar char="•"/>
            </a:pPr>
            <a:r>
              <a:rPr lang="en-GB"/>
              <a:t>Open Science</a:t>
            </a:r>
            <a:endParaRPr/>
          </a:p>
          <a:p>
            <a:pPr indent="-406400" lvl="0" marL="457200" marR="0" rtl="0" algn="l">
              <a:lnSpc>
                <a:spcPct val="100000"/>
              </a:lnSpc>
              <a:spcBef>
                <a:spcPts val="560"/>
              </a:spcBef>
              <a:spcAft>
                <a:spcPts val="0"/>
              </a:spcAft>
              <a:buClr>
                <a:srgbClr val="000000"/>
              </a:buClr>
              <a:buSzPts val="2800"/>
              <a:buFont typeface="Arial"/>
              <a:buChar char="•"/>
            </a:pPr>
            <a:r>
              <a:rPr lang="en-GB">
                <a:solidFill>
                  <a:srgbClr val="000000"/>
                </a:solidFill>
              </a:rPr>
              <a:t>EOSC</a:t>
            </a:r>
            <a:endParaRPr>
              <a:solidFill>
                <a:srgbClr val="000000"/>
              </a:solidFill>
            </a:endParaRPr>
          </a:p>
          <a:p>
            <a:pPr indent="-406400" lvl="0" marL="457200" marR="0" rtl="0" algn="l">
              <a:lnSpc>
                <a:spcPct val="100000"/>
              </a:lnSpc>
              <a:spcBef>
                <a:spcPts val="560"/>
              </a:spcBef>
              <a:spcAft>
                <a:spcPts val="0"/>
              </a:spcAft>
              <a:buClr>
                <a:srgbClr val="000000"/>
              </a:buClr>
              <a:buSzPts val="2800"/>
              <a:buFont typeface="Arial"/>
              <a:buChar char="•"/>
            </a:pPr>
            <a:r>
              <a:rPr lang="en-GB">
                <a:solidFill>
                  <a:srgbClr val="000000"/>
                </a:solidFill>
              </a:rPr>
              <a:t>EOSC-hub</a:t>
            </a:r>
            <a:endParaRPr>
              <a:solidFill>
                <a:srgbClr val="000000"/>
              </a:solidFill>
            </a:endParaRPr>
          </a:p>
          <a:p>
            <a:pPr indent="-406400" lvl="0" marL="457200" marR="0" rtl="0" algn="l">
              <a:lnSpc>
                <a:spcPct val="100000"/>
              </a:lnSpc>
              <a:spcBef>
                <a:spcPts val="560"/>
              </a:spcBef>
              <a:spcAft>
                <a:spcPts val="0"/>
              </a:spcAft>
              <a:buClr>
                <a:srgbClr val="3C3C3C"/>
              </a:buClr>
              <a:buSzPts val="2800"/>
              <a:buFont typeface="Arial"/>
              <a:buChar char="•"/>
            </a:pPr>
            <a:r>
              <a:rPr lang="en-GB"/>
              <a:t>Reproducibility</a:t>
            </a:r>
            <a:r>
              <a:rPr lang="en-GB"/>
              <a:t> with Notebooks and Binder, Zenodo, OpenAIRE</a:t>
            </a:r>
            <a:endParaRPr/>
          </a:p>
          <a:p>
            <a:pPr indent="-377190" lvl="1" marL="914400" marR="0" rtl="0" algn="l">
              <a:lnSpc>
                <a:spcPct val="100000"/>
              </a:lnSpc>
              <a:spcBef>
                <a:spcPts val="560"/>
              </a:spcBef>
              <a:spcAft>
                <a:spcPts val="0"/>
              </a:spcAft>
              <a:buSzPts val="2340"/>
              <a:buChar char="-"/>
            </a:pPr>
            <a:r>
              <a:rPr lang="en-GB"/>
              <a:t>Hands-on</a:t>
            </a:r>
            <a:endParaRPr/>
          </a:p>
          <a:p>
            <a:pPr indent="-406400" lvl="0" marL="457200" marR="0" rtl="0" algn="l">
              <a:lnSpc>
                <a:spcPct val="100000"/>
              </a:lnSpc>
              <a:spcBef>
                <a:spcPts val="560"/>
              </a:spcBef>
              <a:spcAft>
                <a:spcPts val="0"/>
              </a:spcAft>
              <a:buClr>
                <a:srgbClr val="3C3C3C"/>
              </a:buClr>
              <a:buSzPts val="2800"/>
              <a:buFont typeface="Arial"/>
              <a:buChar char="•"/>
            </a:pPr>
            <a:r>
              <a:rPr lang="en-GB"/>
              <a:t>Analyse big data with Notebook</a:t>
            </a:r>
            <a:endParaRPr/>
          </a:p>
          <a:p>
            <a:pPr indent="-377190" lvl="1" marL="914400" marR="0" rtl="0" algn="l">
              <a:lnSpc>
                <a:spcPct val="100000"/>
              </a:lnSpc>
              <a:spcBef>
                <a:spcPts val="560"/>
              </a:spcBef>
              <a:spcAft>
                <a:spcPts val="0"/>
              </a:spcAft>
              <a:buSzPts val="2340"/>
              <a:buChar char="-"/>
            </a:pPr>
            <a:r>
              <a:rPr lang="en-GB"/>
              <a:t>Hands-on</a:t>
            </a:r>
            <a:endParaRPr/>
          </a:p>
          <a:p>
            <a:pPr indent="-406400" lvl="0" marL="457200" marR="0" rtl="0" algn="l">
              <a:lnSpc>
                <a:spcPct val="100000"/>
              </a:lnSpc>
              <a:spcBef>
                <a:spcPts val="560"/>
              </a:spcBef>
              <a:spcAft>
                <a:spcPts val="0"/>
              </a:spcAft>
              <a:buClr>
                <a:srgbClr val="3C3C3C"/>
              </a:buClr>
              <a:buSzPts val="2800"/>
              <a:buFont typeface="Arial"/>
              <a:buChar char="•"/>
            </a:pPr>
            <a:r>
              <a:rPr lang="en-GB"/>
              <a:t>Become an user</a:t>
            </a:r>
            <a:endParaRPr/>
          </a:p>
          <a:p>
            <a:pPr indent="-406400" lvl="0" marL="457200" marR="0" rtl="0" algn="l">
              <a:lnSpc>
                <a:spcPct val="100000"/>
              </a:lnSpc>
              <a:spcBef>
                <a:spcPts val="560"/>
              </a:spcBef>
              <a:spcAft>
                <a:spcPts val="0"/>
              </a:spcAft>
              <a:buSzPts val="2800"/>
              <a:buChar char="•"/>
            </a:pPr>
            <a:r>
              <a:rPr lang="en-GB"/>
              <a:t>Feedback form</a:t>
            </a:r>
            <a:endParaRPr/>
          </a:p>
        </p:txBody>
      </p:sp>
      <p:sp>
        <p:nvSpPr>
          <p:cNvPr id="295" name="Google Shape;295;p23"/>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296" name="Google Shape;296;p23"/>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3240"/>
              <a:t>Agenda</a:t>
            </a:r>
            <a:endParaRPr sz="324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5" name="Shape 605"/>
        <p:cNvGrpSpPr/>
        <p:nvPr/>
      </p:nvGrpSpPr>
      <p:grpSpPr>
        <a:xfrm>
          <a:off x="0" y="0"/>
          <a:ext cx="0" cy="0"/>
          <a:chOff x="0" y="0"/>
          <a:chExt cx="0" cy="0"/>
        </a:xfrm>
      </p:grpSpPr>
      <p:sp>
        <p:nvSpPr>
          <p:cNvPr id="606" name="Google Shape;606;p48"/>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07" name="Google Shape;607;p48"/>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Git &amp; GitHub</a:t>
            </a:r>
            <a:endParaRPr sz="2916"/>
          </a:p>
        </p:txBody>
      </p:sp>
      <p:sp>
        <p:nvSpPr>
          <p:cNvPr id="608" name="Google Shape;608;p48"/>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p>
            <a:pPr indent="-406400" lvl="0" marL="457200" marR="0" rtl="0" algn="l">
              <a:lnSpc>
                <a:spcPct val="90000"/>
              </a:lnSpc>
              <a:spcBef>
                <a:spcPts val="560"/>
              </a:spcBef>
              <a:spcAft>
                <a:spcPts val="0"/>
              </a:spcAft>
              <a:buClr>
                <a:srgbClr val="3C3C3C"/>
              </a:buClr>
              <a:buSzPts val="2800"/>
              <a:buFont typeface="Arial"/>
              <a:buChar char="•"/>
            </a:pPr>
            <a:r>
              <a:rPr lang="en-GB" sz="2590"/>
              <a:t>Git is a </a:t>
            </a:r>
            <a:r>
              <a:rPr b="1" lang="en-GB" sz="2590"/>
              <a:t>distributed version-control system</a:t>
            </a:r>
            <a:r>
              <a:rPr lang="en-GB" sz="2590"/>
              <a:t> for tracking changes in source code during software development</a:t>
            </a:r>
            <a:endParaRPr sz="2590"/>
          </a:p>
          <a:p>
            <a:pPr indent="-377190" lvl="1" marL="914400" rtl="0" algn="l">
              <a:lnSpc>
                <a:spcPct val="90000"/>
              </a:lnSpc>
              <a:spcBef>
                <a:spcPts val="520"/>
              </a:spcBef>
              <a:spcAft>
                <a:spcPts val="0"/>
              </a:spcAft>
              <a:buClr>
                <a:srgbClr val="3C3C3C"/>
              </a:buClr>
              <a:buSzPts val="2340"/>
              <a:buChar char="-"/>
            </a:pPr>
            <a:r>
              <a:rPr lang="en-GB" sz="2590"/>
              <a:t>Written to manage development of Linux </a:t>
            </a:r>
            <a:endParaRPr sz="2590"/>
          </a:p>
          <a:p>
            <a:pPr indent="-228600" lvl="0" marL="457200" marR="0" rtl="0" algn="l">
              <a:lnSpc>
                <a:spcPct val="90000"/>
              </a:lnSpc>
              <a:spcBef>
                <a:spcPts val="560"/>
              </a:spcBef>
              <a:spcAft>
                <a:spcPts val="0"/>
              </a:spcAft>
              <a:buClr>
                <a:srgbClr val="3C3C3C"/>
              </a:buClr>
              <a:buSzPts val="2800"/>
              <a:buFont typeface="Arial"/>
              <a:buNone/>
            </a:pPr>
            <a:r>
              <a:t/>
            </a:r>
            <a:endParaRPr sz="2590"/>
          </a:p>
          <a:p>
            <a:pPr indent="-406400" lvl="0" marL="457200" marR="0" rtl="0" algn="l">
              <a:lnSpc>
                <a:spcPct val="90000"/>
              </a:lnSpc>
              <a:spcBef>
                <a:spcPts val="560"/>
              </a:spcBef>
              <a:spcAft>
                <a:spcPts val="0"/>
              </a:spcAft>
              <a:buClr>
                <a:srgbClr val="3C3C3C"/>
              </a:buClr>
              <a:buSzPts val="2800"/>
              <a:buFont typeface="Arial"/>
              <a:buChar char="•"/>
            </a:pPr>
            <a:r>
              <a:rPr lang="en-GB" sz="2590"/>
              <a:t>GitHub is a </a:t>
            </a:r>
            <a:r>
              <a:rPr b="1" lang="en-GB" sz="2590"/>
              <a:t>social network for software development</a:t>
            </a:r>
            <a:endParaRPr b="1" sz="2590"/>
          </a:p>
          <a:p>
            <a:pPr indent="-377190" lvl="1" marL="914400" rtl="0" algn="l">
              <a:lnSpc>
                <a:spcPct val="90000"/>
              </a:lnSpc>
              <a:spcBef>
                <a:spcPts val="520"/>
              </a:spcBef>
              <a:spcAft>
                <a:spcPts val="0"/>
              </a:spcAft>
              <a:buSzPts val="2340"/>
              <a:buChar char="-"/>
            </a:pPr>
            <a:r>
              <a:rPr lang="en-GB" sz="2590"/>
              <a:t>Git repository hosting service + extra features</a:t>
            </a:r>
            <a:endParaRPr sz="2405"/>
          </a:p>
          <a:p>
            <a:pPr indent="-377190" lvl="1" marL="914400" rtl="0" algn="l">
              <a:lnSpc>
                <a:spcPct val="90000"/>
              </a:lnSpc>
              <a:spcBef>
                <a:spcPts val="520"/>
              </a:spcBef>
              <a:spcAft>
                <a:spcPts val="0"/>
              </a:spcAft>
              <a:buSzPts val="2340"/>
              <a:buChar char="-"/>
            </a:pPr>
            <a:r>
              <a:rPr lang="en-GB" sz="2590"/>
              <a:t>GitHub provides a web-based interface on top of git. </a:t>
            </a:r>
            <a:endParaRPr sz="2405"/>
          </a:p>
          <a:p>
            <a:pPr indent="-349883" lvl="2" marL="1371600" rtl="0" algn="l">
              <a:lnSpc>
                <a:spcPct val="90000"/>
              </a:lnSpc>
              <a:spcBef>
                <a:spcPts val="480"/>
              </a:spcBef>
              <a:spcAft>
                <a:spcPts val="0"/>
              </a:spcAft>
              <a:buSzPts val="1920"/>
              <a:buChar char="▪"/>
            </a:pPr>
            <a:r>
              <a:rPr lang="en-GB" sz="2220"/>
              <a:t>Collaboration features: access control, wikis, issues, projects, …</a:t>
            </a:r>
            <a:endParaRPr sz="2220"/>
          </a:p>
          <a:p>
            <a:pPr indent="-377190" lvl="1" marL="914400" rtl="0" algn="l">
              <a:lnSpc>
                <a:spcPct val="90000"/>
              </a:lnSpc>
              <a:spcBef>
                <a:spcPts val="520"/>
              </a:spcBef>
              <a:spcAft>
                <a:spcPts val="0"/>
              </a:spcAft>
              <a:buSzPts val="2340"/>
              <a:buChar char="-"/>
            </a:pPr>
            <a:r>
              <a:rPr lang="en-GB" sz="2590"/>
              <a:t>Connected with </a:t>
            </a:r>
            <a:r>
              <a:rPr b="1" lang="en-GB" sz="2590"/>
              <a:t>Zenodo</a:t>
            </a:r>
            <a:r>
              <a:rPr lang="en-GB" sz="2590"/>
              <a:t>:</a:t>
            </a:r>
            <a:endParaRPr sz="2405"/>
          </a:p>
          <a:p>
            <a:pPr indent="-349885" lvl="2" marL="1371600" rtl="0" algn="l">
              <a:lnSpc>
                <a:spcPct val="90000"/>
              </a:lnSpc>
              <a:spcBef>
                <a:spcPts val="480"/>
              </a:spcBef>
              <a:spcAft>
                <a:spcPts val="0"/>
              </a:spcAft>
              <a:buSzPts val="1920"/>
              <a:buChar char="▪"/>
            </a:pPr>
            <a:r>
              <a:rPr lang="en-GB" sz="2220"/>
              <a:t>Got a DOI from a GitHub repo</a:t>
            </a:r>
            <a:endParaRPr sz="2220"/>
          </a:p>
        </p:txBody>
      </p:sp>
      <p:pic>
        <p:nvPicPr>
          <p:cNvPr id="609" name="Google Shape;609;p48"/>
          <p:cNvPicPr preferRelativeResize="0"/>
          <p:nvPr/>
        </p:nvPicPr>
        <p:blipFill rotWithShape="1">
          <a:blip r:embed="rId3">
            <a:alphaModFix/>
          </a:blip>
          <a:srcRect b="0" l="0" r="0" t="0"/>
          <a:stretch/>
        </p:blipFill>
        <p:spPr>
          <a:xfrm>
            <a:off x="10125582" y="2955382"/>
            <a:ext cx="1440160" cy="1197133"/>
          </a:xfrm>
          <a:prstGeom prst="rect">
            <a:avLst/>
          </a:prstGeom>
          <a:noFill/>
          <a:ln>
            <a:noFill/>
          </a:ln>
        </p:spPr>
      </p:pic>
      <p:pic>
        <p:nvPicPr>
          <p:cNvPr descr="Immagine che contiene cielo&#10;&#10;Descrizione generata con affidabilità elevata" id="610" name="Google Shape;610;p48"/>
          <p:cNvPicPr preferRelativeResize="0"/>
          <p:nvPr/>
        </p:nvPicPr>
        <p:blipFill rotWithShape="1">
          <a:blip r:embed="rId4">
            <a:alphaModFix/>
          </a:blip>
          <a:srcRect b="0" l="0" r="0" t="0"/>
          <a:stretch/>
        </p:blipFill>
        <p:spPr>
          <a:xfrm>
            <a:off x="9999223" y="4155305"/>
            <a:ext cx="1692877" cy="69408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sp>
        <p:nvSpPr>
          <p:cNvPr id="615" name="Google Shape;615;p49"/>
          <p:cNvSpPr txBox="1"/>
          <p:nvPr>
            <p:ph idx="1" type="body"/>
          </p:nvPr>
        </p:nvSpPr>
        <p:spPr>
          <a:xfrm>
            <a:off x="5854087" y="999369"/>
            <a:ext cx="6017946" cy="5359889"/>
          </a:xfrm>
          <a:prstGeom prst="rect">
            <a:avLst/>
          </a:prstGeom>
          <a:noFill/>
          <a:ln>
            <a:noFill/>
          </a:ln>
        </p:spPr>
        <p:txBody>
          <a:bodyPr anchorCtr="0" anchor="t" bIns="45700" lIns="91425" spcFirstLastPara="1" rIns="91425" wrap="square" tIns="45700">
            <a:normAutofit/>
          </a:bodyPr>
          <a:lstStyle/>
          <a:p>
            <a:pPr indent="-406400" lvl="0" marL="457200" marR="0" rtl="0" algn="l">
              <a:lnSpc>
                <a:spcPct val="80000"/>
              </a:lnSpc>
              <a:spcBef>
                <a:spcPts val="560"/>
              </a:spcBef>
              <a:spcAft>
                <a:spcPts val="0"/>
              </a:spcAft>
              <a:buClr>
                <a:srgbClr val="3C3C3C"/>
              </a:buClr>
              <a:buSzPts val="2800"/>
              <a:buFont typeface="Arial"/>
              <a:buChar char="•"/>
            </a:pPr>
            <a:r>
              <a:rPr lang="en-GB" sz="1960"/>
              <a:t>‘Open Science’ repository from OpenAIRE</a:t>
            </a:r>
            <a:endParaRPr sz="1960"/>
          </a:p>
          <a:p>
            <a:pPr indent="-377190" lvl="1" marL="914400" rtl="0" algn="l">
              <a:lnSpc>
                <a:spcPct val="80000"/>
              </a:lnSpc>
              <a:spcBef>
                <a:spcPts val="520"/>
              </a:spcBef>
              <a:spcAft>
                <a:spcPts val="0"/>
              </a:spcAft>
              <a:buSzPts val="2340"/>
              <a:buChar char="-"/>
            </a:pPr>
            <a:r>
              <a:rPr lang="en-GB" sz="1820"/>
              <a:t>Hosted at CERN data centre</a:t>
            </a:r>
            <a:endParaRPr/>
          </a:p>
          <a:p>
            <a:pPr indent="-377190" lvl="1" marL="914400" rtl="0" algn="l">
              <a:lnSpc>
                <a:spcPct val="80000"/>
              </a:lnSpc>
              <a:spcBef>
                <a:spcPts val="520"/>
              </a:spcBef>
              <a:spcAft>
                <a:spcPts val="0"/>
              </a:spcAft>
              <a:buSzPts val="2340"/>
              <a:buChar char="-"/>
            </a:pPr>
            <a:r>
              <a:rPr lang="en-GB" sz="1820" u="sng">
                <a:solidFill>
                  <a:schemeClr val="hlink"/>
                </a:solidFill>
                <a:hlinkClick r:id="rId3"/>
              </a:rPr>
              <a:t>http://zenodo.org</a:t>
            </a:r>
            <a:r>
              <a:rPr lang="en-GB" sz="1820"/>
              <a:t> </a:t>
            </a:r>
            <a:endParaRPr sz="1820"/>
          </a:p>
          <a:p>
            <a:pPr indent="-406400" lvl="0" marL="457200" marR="0" rtl="0" algn="l">
              <a:lnSpc>
                <a:spcPct val="80000"/>
              </a:lnSpc>
              <a:spcBef>
                <a:spcPts val="560"/>
              </a:spcBef>
              <a:spcAft>
                <a:spcPts val="0"/>
              </a:spcAft>
              <a:buClr>
                <a:srgbClr val="3C3C3C"/>
              </a:buClr>
              <a:buSzPts val="2800"/>
              <a:buFont typeface="Arial"/>
              <a:buChar char="•"/>
            </a:pPr>
            <a:r>
              <a:rPr lang="en-GB" sz="1960"/>
              <a:t>For</a:t>
            </a:r>
            <a:endParaRPr/>
          </a:p>
          <a:p>
            <a:pPr indent="-377190" lvl="1" marL="914400" rtl="0" algn="l">
              <a:lnSpc>
                <a:spcPct val="80000"/>
              </a:lnSpc>
              <a:spcBef>
                <a:spcPts val="520"/>
              </a:spcBef>
              <a:spcAft>
                <a:spcPts val="0"/>
              </a:spcAft>
              <a:buSzPts val="2340"/>
              <a:buChar char="-"/>
            </a:pPr>
            <a:r>
              <a:rPr lang="en-GB" sz="1820"/>
              <a:t>Publications, white papers, datasets, </a:t>
            </a:r>
            <a:br>
              <a:rPr lang="en-GB" sz="1820"/>
            </a:br>
            <a:r>
              <a:rPr lang="en-GB" sz="1820"/>
              <a:t>software, etc.</a:t>
            </a:r>
            <a:endParaRPr/>
          </a:p>
          <a:p>
            <a:pPr indent="-406400" lvl="0" marL="457200" marR="0" rtl="0" algn="l">
              <a:lnSpc>
                <a:spcPct val="80000"/>
              </a:lnSpc>
              <a:spcBef>
                <a:spcPts val="560"/>
              </a:spcBef>
              <a:spcAft>
                <a:spcPts val="0"/>
              </a:spcAft>
              <a:buClr>
                <a:srgbClr val="3C3C3C"/>
              </a:buClr>
              <a:buSzPts val="2800"/>
              <a:buFont typeface="Arial"/>
              <a:buChar char="•"/>
            </a:pPr>
            <a:r>
              <a:rPr lang="en-GB" sz="1960"/>
              <a:t>For </a:t>
            </a:r>
            <a:endParaRPr/>
          </a:p>
          <a:p>
            <a:pPr indent="-377190" lvl="1" marL="914400" rtl="0" algn="l">
              <a:lnSpc>
                <a:spcPct val="80000"/>
              </a:lnSpc>
              <a:spcBef>
                <a:spcPts val="520"/>
              </a:spcBef>
              <a:spcAft>
                <a:spcPts val="0"/>
              </a:spcAft>
              <a:buSzPts val="2340"/>
              <a:buChar char="-"/>
            </a:pPr>
            <a:r>
              <a:rPr lang="en-GB" sz="1820"/>
              <a:t>Long-tail science</a:t>
            </a:r>
            <a:endParaRPr/>
          </a:p>
          <a:p>
            <a:pPr indent="-377190" lvl="1" marL="914400" rtl="0" algn="l">
              <a:lnSpc>
                <a:spcPct val="80000"/>
              </a:lnSpc>
              <a:spcBef>
                <a:spcPts val="520"/>
              </a:spcBef>
              <a:spcAft>
                <a:spcPts val="0"/>
              </a:spcAft>
              <a:buSzPts val="2340"/>
              <a:buChar char="-"/>
            </a:pPr>
            <a:r>
              <a:rPr lang="en-GB" sz="1820"/>
              <a:t>Projects</a:t>
            </a:r>
            <a:endParaRPr/>
          </a:p>
          <a:p>
            <a:pPr indent="-377190" lvl="1" marL="914400" rtl="0" algn="l">
              <a:lnSpc>
                <a:spcPct val="80000"/>
              </a:lnSpc>
              <a:spcBef>
                <a:spcPts val="520"/>
              </a:spcBef>
              <a:spcAft>
                <a:spcPts val="0"/>
              </a:spcAft>
              <a:buSzPts val="2340"/>
              <a:buChar char="-"/>
            </a:pPr>
            <a:r>
              <a:rPr lang="en-GB" sz="1820"/>
              <a:t>Communities</a:t>
            </a:r>
            <a:endParaRPr/>
          </a:p>
          <a:p>
            <a:pPr indent="-377190" lvl="1" marL="914400" rtl="0" algn="l">
              <a:lnSpc>
                <a:spcPct val="80000"/>
              </a:lnSpc>
              <a:spcBef>
                <a:spcPts val="520"/>
              </a:spcBef>
              <a:spcAft>
                <a:spcPts val="0"/>
              </a:spcAft>
              <a:buSzPts val="2340"/>
              <a:buChar char="-"/>
            </a:pPr>
            <a:r>
              <a:rPr lang="en-GB" sz="1820"/>
              <a:t>Research groups</a:t>
            </a:r>
            <a:endParaRPr/>
          </a:p>
          <a:p>
            <a:pPr indent="-377190" lvl="1" marL="914400" rtl="0" algn="l">
              <a:lnSpc>
                <a:spcPct val="80000"/>
              </a:lnSpc>
              <a:spcBef>
                <a:spcPts val="520"/>
              </a:spcBef>
              <a:spcAft>
                <a:spcPts val="0"/>
              </a:spcAft>
              <a:buSzPts val="2340"/>
              <a:buChar char="-"/>
            </a:pPr>
            <a:r>
              <a:rPr lang="en-GB" sz="1820"/>
              <a:t>…</a:t>
            </a:r>
            <a:endParaRPr/>
          </a:p>
          <a:p>
            <a:pPr indent="-406400" lvl="0" marL="457200" marR="0" rtl="0" algn="l">
              <a:lnSpc>
                <a:spcPct val="80000"/>
              </a:lnSpc>
              <a:spcBef>
                <a:spcPts val="560"/>
              </a:spcBef>
              <a:spcAft>
                <a:spcPts val="0"/>
              </a:spcAft>
              <a:buClr>
                <a:srgbClr val="3C3C3C"/>
              </a:buClr>
              <a:buSzPts val="2800"/>
              <a:buFont typeface="Arial"/>
              <a:buChar char="•"/>
            </a:pPr>
            <a:r>
              <a:rPr lang="en-GB" sz="1960"/>
              <a:t>Dropbox, GitHub integration:</a:t>
            </a:r>
            <a:br>
              <a:rPr lang="en-GB" sz="1960"/>
            </a:br>
            <a:r>
              <a:rPr lang="en-GB" sz="1960"/>
              <a:t>   - Web or API access</a:t>
            </a:r>
            <a:endParaRPr/>
          </a:p>
          <a:p>
            <a:pPr indent="-406400" lvl="0" marL="457200" marR="0" rtl="0" algn="l">
              <a:lnSpc>
                <a:spcPct val="80000"/>
              </a:lnSpc>
              <a:spcBef>
                <a:spcPts val="560"/>
              </a:spcBef>
              <a:spcAft>
                <a:spcPts val="0"/>
              </a:spcAft>
              <a:buClr>
                <a:srgbClr val="3C3C3C"/>
              </a:buClr>
              <a:buSzPts val="2800"/>
              <a:buFont typeface="Arial"/>
              <a:buChar char="•"/>
            </a:pPr>
            <a:r>
              <a:rPr lang="en-GB" sz="1960"/>
              <a:t>Access stats and reports for communities</a:t>
            </a:r>
            <a:endParaRPr/>
          </a:p>
          <a:p>
            <a:pPr indent="0" lvl="0" marL="457200" marR="0" rtl="0" algn="l">
              <a:lnSpc>
                <a:spcPct val="80000"/>
              </a:lnSpc>
              <a:spcBef>
                <a:spcPts val="560"/>
              </a:spcBef>
              <a:spcAft>
                <a:spcPts val="0"/>
              </a:spcAft>
              <a:buSzPts val="2800"/>
              <a:buNone/>
            </a:pPr>
            <a:r>
              <a:t/>
            </a:r>
            <a:endParaRPr/>
          </a:p>
        </p:txBody>
      </p:sp>
      <p:sp>
        <p:nvSpPr>
          <p:cNvPr id="616" name="Google Shape;616;p49"/>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17" name="Google Shape;617;p49"/>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Zenodo</a:t>
            </a:r>
            <a:endParaRPr sz="2916"/>
          </a:p>
        </p:txBody>
      </p:sp>
      <p:pic>
        <p:nvPicPr>
          <p:cNvPr id="618" name="Google Shape;618;p49"/>
          <p:cNvPicPr preferRelativeResize="0"/>
          <p:nvPr/>
        </p:nvPicPr>
        <p:blipFill rotWithShape="1">
          <a:blip r:embed="rId4">
            <a:alphaModFix/>
          </a:blip>
          <a:srcRect b="0" l="0" r="0" t="0"/>
          <a:stretch/>
        </p:blipFill>
        <p:spPr>
          <a:xfrm>
            <a:off x="10067252" y="293158"/>
            <a:ext cx="1447800" cy="514350"/>
          </a:xfrm>
          <a:prstGeom prst="rect">
            <a:avLst/>
          </a:prstGeom>
          <a:noFill/>
          <a:ln>
            <a:noFill/>
          </a:ln>
        </p:spPr>
      </p:pic>
      <p:pic>
        <p:nvPicPr>
          <p:cNvPr descr="Immagine che contiene screenshot&#10;&#10;Descrizione generata con affidabilità molto elevata" id="619" name="Google Shape;619;p49"/>
          <p:cNvPicPr preferRelativeResize="0"/>
          <p:nvPr/>
        </p:nvPicPr>
        <p:blipFill rotWithShape="1">
          <a:blip r:embed="rId5">
            <a:alphaModFix/>
          </a:blip>
          <a:srcRect b="0" l="0" r="0" t="0"/>
          <a:stretch/>
        </p:blipFill>
        <p:spPr>
          <a:xfrm>
            <a:off x="4186" y="1419801"/>
            <a:ext cx="6026052" cy="4942031"/>
          </a:xfrm>
          <a:prstGeom prst="rect">
            <a:avLst/>
          </a:prstGeom>
          <a:noFill/>
          <a:ln>
            <a:noFill/>
          </a:ln>
        </p:spPr>
      </p:pic>
      <p:sp>
        <p:nvSpPr>
          <p:cNvPr id="620" name="Google Shape;620;p49"/>
          <p:cNvSpPr/>
          <p:nvPr/>
        </p:nvSpPr>
        <p:spPr>
          <a:xfrm>
            <a:off x="3791526" y="3602949"/>
            <a:ext cx="1493207" cy="808181"/>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4" name="Shape 624"/>
        <p:cNvGrpSpPr/>
        <p:nvPr/>
      </p:nvGrpSpPr>
      <p:grpSpPr>
        <a:xfrm>
          <a:off x="0" y="0"/>
          <a:ext cx="0" cy="0"/>
          <a:chOff x="0" y="0"/>
          <a:chExt cx="0" cy="0"/>
        </a:xfrm>
      </p:grpSpPr>
      <p:sp>
        <p:nvSpPr>
          <p:cNvPr id="625" name="Google Shape;625;p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26" name="Google Shape;626;p6"/>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3200"/>
              <a:t>Binder</a:t>
            </a:r>
            <a:endParaRPr sz="3200"/>
          </a:p>
        </p:txBody>
      </p:sp>
      <p:sp>
        <p:nvSpPr>
          <p:cNvPr id="627" name="Google Shape;627;p6"/>
          <p:cNvSpPr txBox="1"/>
          <p:nvPr/>
        </p:nvSpPr>
        <p:spPr>
          <a:xfrm>
            <a:off x="6960096" y="6381328"/>
            <a:ext cx="41651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1" lang="en-GB" sz="1400" u="none" cap="none" strike="noStrike">
                <a:solidFill>
                  <a:schemeClr val="dk1"/>
                </a:solidFill>
                <a:latin typeface="Calibri"/>
                <a:ea typeface="Calibri"/>
                <a:cs typeface="Calibri"/>
                <a:sym typeface="Calibri"/>
              </a:rPr>
              <a:t>Credit: Juliette Taka https://twitter.com/JulietteTaka</a:t>
            </a:r>
            <a:endParaRPr b="1" i="1" sz="1400" u="none" cap="none" strike="noStrike">
              <a:solidFill>
                <a:schemeClr val="dk1"/>
              </a:solidFill>
              <a:latin typeface="Calibri"/>
              <a:ea typeface="Calibri"/>
              <a:cs typeface="Calibri"/>
              <a:sym typeface="Calibri"/>
            </a:endParaRPr>
          </a:p>
        </p:txBody>
      </p:sp>
      <p:sp>
        <p:nvSpPr>
          <p:cNvPr id="628" name="Google Shape;628;p6"/>
          <p:cNvSpPr txBox="1"/>
          <p:nvPr/>
        </p:nvSpPr>
        <p:spPr>
          <a:xfrm>
            <a:off x="221674" y="1460885"/>
            <a:ext cx="4943726" cy="3939540"/>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2500"/>
              <a:buFont typeface="Arial"/>
              <a:buChar char="•"/>
            </a:pPr>
            <a:r>
              <a:rPr b="0" i="0" lang="en-GB" sz="2500" u="none" cap="none" strike="noStrike">
                <a:solidFill>
                  <a:srgbClr val="000000"/>
                </a:solidFill>
                <a:latin typeface="Calibri"/>
                <a:ea typeface="Calibri"/>
                <a:cs typeface="Calibri"/>
                <a:sym typeface="Calibri"/>
              </a:rPr>
              <a:t>An open-source web application to turn repositories in interactive notebooks</a:t>
            </a:r>
            <a:endParaRPr b="0" i="0" sz="1400" u="none" cap="none" strike="noStrike">
              <a:solidFill>
                <a:srgbClr val="000000"/>
              </a:solidFill>
              <a:latin typeface="Arial"/>
              <a:ea typeface="Arial"/>
              <a:cs typeface="Arial"/>
              <a:sym typeface="Arial"/>
            </a:endParaRPr>
          </a:p>
          <a:p>
            <a:pPr indent="-127000" lvl="0" marL="285750" marR="0" rtl="0" algn="just">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Calibri"/>
              <a:ea typeface="Calibri"/>
              <a:cs typeface="Calibri"/>
              <a:sym typeface="Calibri"/>
            </a:endParaRPr>
          </a:p>
          <a:p>
            <a:pPr indent="-285750" lvl="0" marL="285750" marR="0" rtl="0" algn="just">
              <a:lnSpc>
                <a:spcPct val="100000"/>
              </a:lnSpc>
              <a:spcBef>
                <a:spcPts val="0"/>
              </a:spcBef>
              <a:spcAft>
                <a:spcPts val="0"/>
              </a:spcAft>
              <a:buClr>
                <a:srgbClr val="000000"/>
              </a:buClr>
              <a:buSzPts val="2500"/>
              <a:buFont typeface="Arial"/>
              <a:buChar char="•"/>
            </a:pPr>
            <a:r>
              <a:rPr b="0" i="0" lang="en-GB" sz="2500" u="none" cap="none" strike="noStrike">
                <a:solidFill>
                  <a:srgbClr val="000000"/>
                </a:solidFill>
                <a:latin typeface="Calibri"/>
                <a:ea typeface="Calibri"/>
                <a:cs typeface="Calibri"/>
                <a:sym typeface="Calibri"/>
              </a:rPr>
              <a:t>It uses Modern technology in cloud orchestration (Kubernetes), interactive computing (Jupyter), scientific computing (the open-science ecosystem)</a:t>
            </a:r>
            <a:endParaRPr b="0" i="0" sz="2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pic>
        <p:nvPicPr>
          <p:cNvPr descr="https://lh3.googleusercontent.com/QmS2SsWBVodASGvT-k2T6K7q8fH2J4cTxsBuG2Vt7_lTJeMWf6eZAtGk7R4qCC2Pk4OxR2fa43FzCT4t1lGGSLSTQqsXSg1XXqARzKSmBcPcDlODB0TLwf-AohBQBXOs2gUwDJ26mjI" id="629" name="Google Shape;629;p6"/>
          <p:cNvPicPr preferRelativeResize="0"/>
          <p:nvPr>
            <p:ph idx="1" type="body"/>
          </p:nvPr>
        </p:nvPicPr>
        <p:blipFill rotWithShape="1">
          <a:blip r:embed="rId3">
            <a:alphaModFix/>
          </a:blip>
          <a:srcRect b="0" l="0" r="0" t="0"/>
          <a:stretch/>
        </p:blipFill>
        <p:spPr>
          <a:xfrm>
            <a:off x="5449733" y="936846"/>
            <a:ext cx="6409754" cy="464895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3" name="Shape 633"/>
        <p:cNvGrpSpPr/>
        <p:nvPr/>
      </p:nvGrpSpPr>
      <p:grpSpPr>
        <a:xfrm>
          <a:off x="0" y="0"/>
          <a:ext cx="0" cy="0"/>
          <a:chOff x="0" y="0"/>
          <a:chExt cx="0" cy="0"/>
        </a:xfrm>
      </p:grpSpPr>
      <p:pic>
        <p:nvPicPr>
          <p:cNvPr id="634" name="Google Shape;634;p8"/>
          <p:cNvPicPr preferRelativeResize="0"/>
          <p:nvPr>
            <p:ph idx="1" type="body"/>
          </p:nvPr>
        </p:nvPicPr>
        <p:blipFill rotWithShape="1">
          <a:blip r:embed="rId3">
            <a:alphaModFix/>
          </a:blip>
          <a:srcRect b="0" l="0" r="0" t="0"/>
          <a:stretch/>
        </p:blipFill>
        <p:spPr>
          <a:xfrm>
            <a:off x="623393" y="1133462"/>
            <a:ext cx="1440160" cy="1197133"/>
          </a:xfrm>
          <a:prstGeom prst="rect">
            <a:avLst/>
          </a:prstGeom>
          <a:noFill/>
          <a:ln>
            <a:noFill/>
          </a:ln>
        </p:spPr>
      </p:pic>
      <p:sp>
        <p:nvSpPr>
          <p:cNvPr id="635" name="Google Shape;635;p8"/>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36" name="Google Shape;636;p8"/>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3200"/>
              <a:t>What does Binder do?</a:t>
            </a:r>
            <a:endParaRPr sz="3200"/>
          </a:p>
        </p:txBody>
      </p:sp>
      <p:pic>
        <p:nvPicPr>
          <p:cNvPr id="637" name="Google Shape;637;p8"/>
          <p:cNvPicPr preferRelativeResize="0"/>
          <p:nvPr/>
        </p:nvPicPr>
        <p:blipFill rotWithShape="1">
          <a:blip r:embed="rId4">
            <a:alphaModFix/>
          </a:blip>
          <a:srcRect b="0" l="0" r="0" t="0"/>
          <a:stretch/>
        </p:blipFill>
        <p:spPr>
          <a:xfrm>
            <a:off x="497034" y="2333385"/>
            <a:ext cx="1692877" cy="694080"/>
          </a:xfrm>
          <a:prstGeom prst="rect">
            <a:avLst/>
          </a:prstGeom>
          <a:noFill/>
          <a:ln>
            <a:noFill/>
          </a:ln>
        </p:spPr>
      </p:pic>
      <p:pic>
        <p:nvPicPr>
          <p:cNvPr id="638" name="Google Shape;638;p8"/>
          <p:cNvPicPr preferRelativeResize="0"/>
          <p:nvPr/>
        </p:nvPicPr>
        <p:blipFill rotWithShape="1">
          <a:blip r:embed="rId5">
            <a:alphaModFix/>
          </a:blip>
          <a:srcRect b="0" l="0" r="0" t="0"/>
          <a:stretch/>
        </p:blipFill>
        <p:spPr>
          <a:xfrm>
            <a:off x="4767461" y="847910"/>
            <a:ext cx="1792982" cy="1792982"/>
          </a:xfrm>
          <a:prstGeom prst="rect">
            <a:avLst/>
          </a:prstGeom>
          <a:noFill/>
          <a:ln>
            <a:noFill/>
          </a:ln>
        </p:spPr>
      </p:pic>
      <p:cxnSp>
        <p:nvCxnSpPr>
          <p:cNvPr id="639" name="Google Shape;639;p8"/>
          <p:cNvCxnSpPr>
            <a:stCxn id="634" idx="3"/>
            <a:endCxn id="638" idx="1"/>
          </p:cNvCxnSpPr>
          <p:nvPr/>
        </p:nvCxnSpPr>
        <p:spPr>
          <a:xfrm>
            <a:off x="2063553" y="1732029"/>
            <a:ext cx="2703900" cy="12300"/>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5294"/>
              </a:srgbClr>
            </a:outerShdw>
          </a:effectLst>
        </p:spPr>
      </p:cxnSp>
      <p:pic>
        <p:nvPicPr>
          <p:cNvPr id="640" name="Google Shape;640;p8"/>
          <p:cNvPicPr preferRelativeResize="0"/>
          <p:nvPr/>
        </p:nvPicPr>
        <p:blipFill rotWithShape="1">
          <a:blip r:embed="rId6">
            <a:alphaModFix/>
          </a:blip>
          <a:srcRect b="0" l="0" r="0" t="0"/>
          <a:stretch/>
        </p:blipFill>
        <p:spPr>
          <a:xfrm>
            <a:off x="955165" y="3307976"/>
            <a:ext cx="1271555" cy="1254372"/>
          </a:xfrm>
          <a:prstGeom prst="rect">
            <a:avLst/>
          </a:prstGeom>
          <a:noFill/>
          <a:ln>
            <a:noFill/>
          </a:ln>
        </p:spPr>
      </p:pic>
      <p:sp>
        <p:nvSpPr>
          <p:cNvPr id="641" name="Google Shape;641;p8"/>
          <p:cNvSpPr/>
          <p:nvPr/>
        </p:nvSpPr>
        <p:spPr>
          <a:xfrm>
            <a:off x="241088" y="4743530"/>
            <a:ext cx="269971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repo2docker: </a:t>
            </a:r>
            <a:r>
              <a:rPr b="0" i="0" lang="en-GB" sz="1800" u="none" cap="none" strike="noStrike">
                <a:solidFill>
                  <a:schemeClr val="dk1"/>
                </a:solidFill>
                <a:latin typeface="Calibri"/>
                <a:ea typeface="Calibri"/>
                <a:cs typeface="Calibri"/>
                <a:sym typeface="Calibri"/>
              </a:rPr>
              <a:t>Creates reproducible containers from repositories</a:t>
            </a:r>
            <a:endParaRPr b="0" i="0" sz="1400" u="none" cap="none" strike="noStrike">
              <a:solidFill>
                <a:srgbClr val="000000"/>
              </a:solidFill>
              <a:latin typeface="Arial"/>
              <a:ea typeface="Arial"/>
              <a:cs typeface="Arial"/>
              <a:sym typeface="Arial"/>
            </a:endParaRPr>
          </a:p>
        </p:txBody>
      </p:sp>
      <p:pic>
        <p:nvPicPr>
          <p:cNvPr id="642" name="Google Shape;642;p8"/>
          <p:cNvPicPr preferRelativeResize="0"/>
          <p:nvPr/>
        </p:nvPicPr>
        <p:blipFill rotWithShape="1">
          <a:blip r:embed="rId7">
            <a:alphaModFix/>
          </a:blip>
          <a:srcRect b="0" l="0" r="0" t="0"/>
          <a:stretch/>
        </p:blipFill>
        <p:spPr>
          <a:xfrm>
            <a:off x="3407588" y="3228774"/>
            <a:ext cx="1587881" cy="1412777"/>
          </a:xfrm>
          <a:prstGeom prst="rect">
            <a:avLst/>
          </a:prstGeom>
          <a:noFill/>
          <a:ln>
            <a:noFill/>
          </a:ln>
        </p:spPr>
      </p:pic>
      <p:sp>
        <p:nvSpPr>
          <p:cNvPr id="643" name="Google Shape;643;p8"/>
          <p:cNvSpPr/>
          <p:nvPr/>
        </p:nvSpPr>
        <p:spPr>
          <a:xfrm>
            <a:off x="2851673" y="4743530"/>
            <a:ext cx="269971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jupyterhub: </a:t>
            </a:r>
            <a:r>
              <a:rPr b="0" i="0" lang="en-GB" sz="1800" u="none" cap="none" strike="noStrike">
                <a:solidFill>
                  <a:schemeClr val="dk1"/>
                </a:solidFill>
                <a:latin typeface="Calibri"/>
                <a:ea typeface="Calibri"/>
                <a:cs typeface="Calibri"/>
                <a:sym typeface="Calibri"/>
              </a:rPr>
              <a:t>Generates user sessions that serve these containers </a:t>
            </a:r>
            <a:endParaRPr b="0" i="0" sz="1400" u="none" cap="none" strike="noStrike">
              <a:solidFill>
                <a:srgbClr val="000000"/>
              </a:solidFill>
              <a:latin typeface="Arial"/>
              <a:ea typeface="Arial"/>
              <a:cs typeface="Arial"/>
              <a:sym typeface="Arial"/>
            </a:endParaRPr>
          </a:p>
        </p:txBody>
      </p:sp>
      <p:pic>
        <p:nvPicPr>
          <p:cNvPr id="644" name="Google Shape;644;p8"/>
          <p:cNvPicPr preferRelativeResize="0"/>
          <p:nvPr/>
        </p:nvPicPr>
        <p:blipFill rotWithShape="1">
          <a:blip r:embed="rId8">
            <a:alphaModFix/>
          </a:blip>
          <a:srcRect b="0" l="0" r="0" t="0"/>
          <a:stretch/>
        </p:blipFill>
        <p:spPr>
          <a:xfrm>
            <a:off x="6023796" y="3156146"/>
            <a:ext cx="1558032" cy="1558032"/>
          </a:xfrm>
          <a:prstGeom prst="rect">
            <a:avLst/>
          </a:prstGeom>
          <a:noFill/>
          <a:ln>
            <a:noFill/>
          </a:ln>
        </p:spPr>
      </p:pic>
      <p:sp>
        <p:nvSpPr>
          <p:cNvPr id="645" name="Google Shape;645;p8"/>
          <p:cNvSpPr/>
          <p:nvPr/>
        </p:nvSpPr>
        <p:spPr>
          <a:xfrm>
            <a:off x="5587672" y="4743530"/>
            <a:ext cx="243028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Kubernetes: </a:t>
            </a:r>
            <a:r>
              <a:rPr b="0" i="0" lang="en-GB" sz="1800" u="none" cap="none" strike="noStrike">
                <a:solidFill>
                  <a:schemeClr val="dk1"/>
                </a:solidFill>
                <a:latin typeface="Calibri"/>
                <a:ea typeface="Calibri"/>
                <a:cs typeface="Calibri"/>
                <a:sym typeface="Calibri"/>
              </a:rPr>
              <a:t>manages the computing infrastructure</a:t>
            </a:r>
            <a:endParaRPr b="0" i="0" sz="1400" u="none" cap="none" strike="noStrike">
              <a:solidFill>
                <a:srgbClr val="000000"/>
              </a:solidFill>
              <a:latin typeface="Arial"/>
              <a:ea typeface="Arial"/>
              <a:cs typeface="Arial"/>
              <a:sym typeface="Arial"/>
            </a:endParaRPr>
          </a:p>
        </p:txBody>
      </p:sp>
      <p:sp>
        <p:nvSpPr>
          <p:cNvPr id="646" name="Google Shape;646;p8"/>
          <p:cNvSpPr/>
          <p:nvPr/>
        </p:nvSpPr>
        <p:spPr>
          <a:xfrm>
            <a:off x="8161349" y="5133338"/>
            <a:ext cx="3875402"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EGI Binder</a:t>
            </a:r>
            <a:r>
              <a:rPr b="0" i="0" lang="en-GB" sz="1800" u="none" cap="none" strike="noStrike">
                <a:solidFill>
                  <a:schemeClr val="dk1"/>
                </a:solidFill>
                <a:latin typeface="Calibri"/>
                <a:ea typeface="Calibri"/>
                <a:cs typeface="Calibri"/>
                <a:sym typeface="Calibri"/>
              </a:rPr>
              <a:t>: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Provides an interface to create, share, </a:t>
            </a:r>
            <a:br>
              <a:rPr b="0" i="0" lang="en-GB" sz="1800" u="none" cap="none" strike="noStrike">
                <a:solidFill>
                  <a:schemeClr val="dk1"/>
                </a:solidFill>
                <a:latin typeface="Calibri"/>
                <a:ea typeface="Calibri"/>
                <a:cs typeface="Calibri"/>
                <a:sym typeface="Calibri"/>
              </a:rPr>
            </a:br>
            <a:r>
              <a:rPr b="0" i="0" lang="en-GB" sz="1800" u="none" cap="none" strike="noStrike">
                <a:solidFill>
                  <a:schemeClr val="dk1"/>
                </a:solidFill>
                <a:latin typeface="Calibri"/>
                <a:ea typeface="Calibri"/>
                <a:cs typeface="Calibri"/>
                <a:sym typeface="Calibri"/>
              </a:rPr>
              <a:t>and share the sessions</a:t>
            </a:r>
            <a:endParaRPr b="0" i="0" sz="1400" u="none" cap="none" strike="noStrike">
              <a:solidFill>
                <a:schemeClr val="dk1"/>
              </a:solidFill>
              <a:latin typeface="Arial"/>
              <a:ea typeface="Arial"/>
              <a:cs typeface="Arial"/>
              <a:sym typeface="Arial"/>
            </a:endParaRPr>
          </a:p>
        </p:txBody>
      </p:sp>
      <p:sp>
        <p:nvSpPr>
          <p:cNvPr id="647" name="Google Shape;647;p8"/>
          <p:cNvSpPr/>
          <p:nvPr/>
        </p:nvSpPr>
        <p:spPr>
          <a:xfrm>
            <a:off x="385104" y="3083034"/>
            <a:ext cx="7632848" cy="3046012"/>
          </a:xfrm>
          <a:prstGeom prst="rect">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8" name="Google Shape;648;p8"/>
          <p:cNvSpPr/>
          <p:nvPr/>
        </p:nvSpPr>
        <p:spPr>
          <a:xfrm>
            <a:off x="2451889" y="1401642"/>
            <a:ext cx="162788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Pulls code from repository</a:t>
            </a:r>
            <a:endParaRPr b="0" i="0" sz="1400" u="none" cap="none" strike="noStrike">
              <a:solidFill>
                <a:srgbClr val="000000"/>
              </a:solidFill>
              <a:latin typeface="Arial"/>
              <a:ea typeface="Arial"/>
              <a:cs typeface="Arial"/>
              <a:sym typeface="Arial"/>
            </a:endParaRPr>
          </a:p>
        </p:txBody>
      </p:sp>
      <p:cxnSp>
        <p:nvCxnSpPr>
          <p:cNvPr id="649" name="Google Shape;649;p8"/>
          <p:cNvCxnSpPr>
            <a:stCxn id="638" idx="2"/>
            <a:endCxn id="647" idx="0"/>
          </p:cNvCxnSpPr>
          <p:nvPr/>
        </p:nvCxnSpPr>
        <p:spPr>
          <a:xfrm flipH="1">
            <a:off x="4201452" y="2640892"/>
            <a:ext cx="1462500" cy="442200"/>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5294"/>
              </a:srgbClr>
            </a:outerShdw>
          </a:effectLst>
        </p:spPr>
      </p:cxnSp>
      <p:pic>
        <p:nvPicPr>
          <p:cNvPr descr="Immagine che contiene screenshot&#10;&#10;Descrizione generata con affidabilità molto elevata" id="650" name="Google Shape;650;p8"/>
          <p:cNvPicPr preferRelativeResize="0"/>
          <p:nvPr/>
        </p:nvPicPr>
        <p:blipFill rotWithShape="1">
          <a:blip r:embed="rId9">
            <a:alphaModFix/>
          </a:blip>
          <a:srcRect b="0" l="0" r="0" t="0"/>
          <a:stretch/>
        </p:blipFill>
        <p:spPr>
          <a:xfrm>
            <a:off x="8234219" y="1052717"/>
            <a:ext cx="3628350" cy="3921294"/>
          </a:xfrm>
          <a:prstGeom prst="rect">
            <a:avLst/>
          </a:prstGeom>
          <a:noFill/>
          <a:ln>
            <a:noFill/>
          </a:ln>
          <a:effectLst>
            <a:outerShdw blurRad="292100" rotWithShape="0" algn="tl" dir="2700000" dist="139700">
              <a:srgbClr val="333333">
                <a:alpha val="62745"/>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4" name="Shape 654"/>
        <p:cNvGrpSpPr/>
        <p:nvPr/>
      </p:nvGrpSpPr>
      <p:grpSpPr>
        <a:xfrm>
          <a:off x="0" y="0"/>
          <a:ext cx="0" cy="0"/>
          <a:chOff x="0" y="0"/>
          <a:chExt cx="0" cy="0"/>
        </a:xfrm>
      </p:grpSpPr>
      <p:sp>
        <p:nvSpPr>
          <p:cNvPr id="655" name="Google Shape;655;p50"/>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56" name="Google Shape;656;p50"/>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EGI Binder service</a:t>
            </a:r>
            <a:endParaRPr sz="2916"/>
          </a:p>
        </p:txBody>
      </p:sp>
      <p:pic>
        <p:nvPicPr>
          <p:cNvPr descr="Immagine che contiene screenshot&#10;&#10;Descrizione generata con affidabilità molto elevata" id="657" name="Google Shape;657;p50"/>
          <p:cNvPicPr preferRelativeResize="0"/>
          <p:nvPr/>
        </p:nvPicPr>
        <p:blipFill rotWithShape="1">
          <a:blip r:embed="rId3">
            <a:alphaModFix/>
          </a:blip>
          <a:srcRect b="0" l="0" r="0" t="0"/>
          <a:stretch/>
        </p:blipFill>
        <p:spPr>
          <a:xfrm>
            <a:off x="367915" y="937262"/>
            <a:ext cx="4998411" cy="5322141"/>
          </a:xfrm>
          <a:prstGeom prst="rect">
            <a:avLst/>
          </a:prstGeom>
          <a:noFill/>
          <a:ln>
            <a:noFill/>
          </a:ln>
          <a:effectLst>
            <a:outerShdw blurRad="292100" rotWithShape="0" algn="tl" dir="2700000" dist="139700">
              <a:srgbClr val="333333">
                <a:alpha val="62745"/>
              </a:srgbClr>
            </a:outerShdw>
          </a:effectLst>
        </p:spPr>
      </p:pic>
      <p:sp>
        <p:nvSpPr>
          <p:cNvPr id="658" name="Google Shape;658;p50"/>
          <p:cNvSpPr txBox="1"/>
          <p:nvPr/>
        </p:nvSpPr>
        <p:spPr>
          <a:xfrm>
            <a:off x="5586461" y="1260763"/>
            <a:ext cx="6437742" cy="341632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The service is available in </a:t>
            </a:r>
            <a:r>
              <a:rPr b="1" i="0" lang="en-GB" sz="2400" u="none" cap="none" strike="noStrike">
                <a:solidFill>
                  <a:srgbClr val="000000"/>
                </a:solidFill>
                <a:latin typeface="Arial"/>
                <a:ea typeface="Arial"/>
                <a:cs typeface="Arial"/>
                <a:sym typeface="Arial"/>
              </a:rPr>
              <a:t>Alpha</a:t>
            </a:r>
            <a:r>
              <a:rPr b="0" i="0" lang="en-GB" sz="2400" u="none" cap="none" strike="noStrike">
                <a:solidFill>
                  <a:srgbClr val="000000"/>
                </a:solidFill>
                <a:latin typeface="Arial"/>
                <a:ea typeface="Arial"/>
                <a:cs typeface="Arial"/>
                <a:sym typeface="Arial"/>
              </a:rPr>
              <a:t> mode for restricted users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Notebooks to reply in the service are limited to 1 CPU, 1GB RAM and 10GB of persistent storage per user</a:t>
            </a:r>
            <a:endParaRPr b="0" i="0" sz="2400" u="none" cap="none" strike="noStrike">
              <a:solidFill>
                <a:srgbClr val="000000"/>
              </a:solidFill>
              <a:latin typeface="Arial"/>
              <a:ea typeface="Arial"/>
              <a:cs typeface="Arial"/>
              <a:sym typeface="Arial"/>
            </a:endParaRPr>
          </a:p>
          <a:p>
            <a:pPr indent="-190500" lvl="0" marL="3429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Production version is planned to be opened in late 2019</a:t>
            </a:r>
            <a:endParaRPr b="0" i="0" sz="2400" u="none" cap="none" strike="noStrike">
              <a:solidFill>
                <a:srgbClr val="000000"/>
              </a:solidFill>
              <a:latin typeface="Arial"/>
              <a:ea typeface="Arial"/>
              <a:cs typeface="Arial"/>
              <a:sym typeface="Arial"/>
            </a:endParaRPr>
          </a:p>
        </p:txBody>
      </p:sp>
      <p:pic>
        <p:nvPicPr>
          <p:cNvPr id="659" name="Google Shape;659;p50"/>
          <p:cNvPicPr preferRelativeResize="0"/>
          <p:nvPr/>
        </p:nvPicPr>
        <p:blipFill rotWithShape="1">
          <a:blip r:embed="rId4">
            <a:alphaModFix/>
          </a:blip>
          <a:srcRect b="0" l="0" r="0" t="0"/>
          <a:stretch/>
        </p:blipFill>
        <p:spPr>
          <a:xfrm>
            <a:off x="10081491" y="4772670"/>
            <a:ext cx="1696413" cy="134587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3" name="Shape 663"/>
        <p:cNvGrpSpPr/>
        <p:nvPr/>
      </p:nvGrpSpPr>
      <p:grpSpPr>
        <a:xfrm>
          <a:off x="0" y="0"/>
          <a:ext cx="0" cy="0"/>
          <a:chOff x="0" y="0"/>
          <a:chExt cx="0" cy="0"/>
        </a:xfrm>
      </p:grpSpPr>
      <p:sp>
        <p:nvSpPr>
          <p:cNvPr id="664" name="Google Shape;664;p9"/>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65" name="Google Shape;665;p9"/>
          <p:cNvSpPr/>
          <p:nvPr/>
        </p:nvSpPr>
        <p:spPr>
          <a:xfrm>
            <a:off x="4377052" y="2564904"/>
            <a:ext cx="1728192" cy="1368152"/>
          </a:xfrm>
          <a:prstGeom prst="rect">
            <a:avLst/>
          </a:prstGeom>
          <a:solidFill>
            <a:srgbClr val="4A52D3"/>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GitHub</a:t>
            </a:r>
            <a:endParaRPr b="0" i="0" sz="1800" u="none" cap="none" strike="noStrike">
              <a:solidFill>
                <a:schemeClr val="lt1"/>
              </a:solidFill>
              <a:latin typeface="Calibri"/>
              <a:ea typeface="Calibri"/>
              <a:cs typeface="Calibri"/>
              <a:sym typeface="Calibri"/>
            </a:endParaRPr>
          </a:p>
        </p:txBody>
      </p:sp>
      <p:sp>
        <p:nvSpPr>
          <p:cNvPr id="666" name="Google Shape;666;p9"/>
          <p:cNvSpPr/>
          <p:nvPr/>
        </p:nvSpPr>
        <p:spPr>
          <a:xfrm>
            <a:off x="4665084" y="3068960"/>
            <a:ext cx="1152128" cy="720080"/>
          </a:xfrm>
          <a:prstGeom prst="rect">
            <a:avLst/>
          </a:prstGeom>
          <a:solidFill>
            <a:schemeClr val="accent5"/>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282828"/>
                </a:solidFill>
                <a:latin typeface="Calibri"/>
                <a:ea typeface="Calibri"/>
                <a:cs typeface="Calibri"/>
                <a:sym typeface="Calibri"/>
              </a:rPr>
              <a:t>Your repository</a:t>
            </a:r>
            <a:endParaRPr b="0" i="0" sz="1400" u="none" cap="none" strike="noStrike">
              <a:solidFill>
                <a:srgbClr val="000000"/>
              </a:solidFill>
              <a:latin typeface="Arial"/>
              <a:ea typeface="Arial"/>
              <a:cs typeface="Arial"/>
              <a:sym typeface="Arial"/>
            </a:endParaRPr>
          </a:p>
        </p:txBody>
      </p:sp>
      <p:sp>
        <p:nvSpPr>
          <p:cNvPr id="667" name="Google Shape;667;p9"/>
          <p:cNvSpPr/>
          <p:nvPr/>
        </p:nvSpPr>
        <p:spPr>
          <a:xfrm>
            <a:off x="4377052" y="908720"/>
            <a:ext cx="1728192" cy="1368152"/>
          </a:xfrm>
          <a:prstGeom prst="rect">
            <a:avLst/>
          </a:prstGeom>
          <a:solidFill>
            <a:schemeClr val="accent4"/>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Notebooks services</a:t>
            </a:r>
            <a:endParaRPr b="0" i="0" sz="1400" u="none" cap="none" strike="noStrike">
              <a:solidFill>
                <a:srgbClr val="000000"/>
              </a:solidFill>
              <a:latin typeface="Arial"/>
              <a:ea typeface="Arial"/>
              <a:cs typeface="Arial"/>
              <a:sym typeface="Arial"/>
            </a:endParaRPr>
          </a:p>
        </p:txBody>
      </p:sp>
      <p:sp>
        <p:nvSpPr>
          <p:cNvPr id="668" name="Google Shape;668;p9"/>
          <p:cNvSpPr/>
          <p:nvPr/>
        </p:nvSpPr>
        <p:spPr>
          <a:xfrm>
            <a:off x="848660" y="2996952"/>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9" name="Google Shape;669;p9"/>
          <p:cNvSpPr txBox="1"/>
          <p:nvPr/>
        </p:nvSpPr>
        <p:spPr>
          <a:xfrm>
            <a:off x="1775859" y="2477503"/>
            <a:ext cx="235617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Create repository</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Upload ipynb file</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Add requirements.txt</a:t>
            </a:r>
            <a:endParaRPr b="0" i="1" sz="1400" u="none" cap="none" strike="noStrike">
              <a:solidFill>
                <a:schemeClr val="dk1"/>
              </a:solidFill>
              <a:latin typeface="Calibri"/>
              <a:ea typeface="Calibri"/>
              <a:cs typeface="Calibri"/>
              <a:sym typeface="Calibri"/>
            </a:endParaRPr>
          </a:p>
        </p:txBody>
      </p:sp>
      <p:cxnSp>
        <p:nvCxnSpPr>
          <p:cNvPr id="670" name="Google Shape;670;p9"/>
          <p:cNvCxnSpPr>
            <a:stCxn id="666" idx="2"/>
          </p:cNvCxnSpPr>
          <p:nvPr/>
        </p:nvCxnSpPr>
        <p:spPr>
          <a:xfrm>
            <a:off x="5241148" y="3789040"/>
            <a:ext cx="0" cy="432000"/>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5686"/>
              </a:srgbClr>
            </a:outerShdw>
          </a:effectLst>
        </p:spPr>
      </p:cxnSp>
      <p:sp>
        <p:nvSpPr>
          <p:cNvPr id="671" name="Google Shape;671;p9"/>
          <p:cNvSpPr/>
          <p:nvPr/>
        </p:nvSpPr>
        <p:spPr>
          <a:xfrm>
            <a:off x="9705644" y="4653136"/>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2" name="Google Shape;672;p9"/>
          <p:cNvSpPr txBox="1"/>
          <p:nvPr/>
        </p:nvSpPr>
        <p:spPr>
          <a:xfrm>
            <a:off x="8247673" y="2030569"/>
            <a:ext cx="123626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Re-execute</a:t>
            </a:r>
            <a:endParaRPr b="0" i="0" sz="1400" u="none" cap="none" strike="noStrike">
              <a:solidFill>
                <a:srgbClr val="000000"/>
              </a:solidFill>
              <a:latin typeface="Arial"/>
              <a:ea typeface="Arial"/>
              <a:cs typeface="Arial"/>
              <a:sym typeface="Arial"/>
            </a:endParaRPr>
          </a:p>
        </p:txBody>
      </p:sp>
      <p:sp>
        <p:nvSpPr>
          <p:cNvPr id="673" name="Google Shape;673;p9"/>
          <p:cNvSpPr/>
          <p:nvPr/>
        </p:nvSpPr>
        <p:spPr>
          <a:xfrm>
            <a:off x="6249260" y="4162780"/>
            <a:ext cx="3231599"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6. Obtain GitHub project reference</a:t>
            </a:r>
            <a:endParaRPr b="0" i="0" sz="1400" u="none" cap="none" strike="noStrike">
              <a:solidFill>
                <a:schemeClr val="dk1"/>
              </a:solidFill>
              <a:latin typeface="Calibri"/>
              <a:ea typeface="Calibri"/>
              <a:cs typeface="Calibri"/>
              <a:sym typeface="Calibri"/>
            </a:endParaRPr>
          </a:p>
        </p:txBody>
      </p:sp>
      <p:sp>
        <p:nvSpPr>
          <p:cNvPr id="674" name="Google Shape;674;p9"/>
          <p:cNvSpPr/>
          <p:nvPr/>
        </p:nvSpPr>
        <p:spPr>
          <a:xfrm>
            <a:off x="7592286" y="2845748"/>
            <a:ext cx="3295844"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7. Provide GitHub project reference</a:t>
            </a:r>
            <a:endParaRPr b="0" i="0" sz="1400" u="none" cap="none" strike="noStrike">
              <a:solidFill>
                <a:schemeClr val="dk1"/>
              </a:solidFill>
              <a:latin typeface="Calibri"/>
              <a:ea typeface="Calibri"/>
              <a:cs typeface="Calibri"/>
              <a:sym typeface="Calibri"/>
            </a:endParaRPr>
          </a:p>
        </p:txBody>
      </p:sp>
      <p:sp>
        <p:nvSpPr>
          <p:cNvPr id="675" name="Google Shape;675;p9"/>
          <p:cNvSpPr/>
          <p:nvPr/>
        </p:nvSpPr>
        <p:spPr>
          <a:xfrm>
            <a:off x="7896200" y="5733256"/>
            <a:ext cx="2000230"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5. Discover Notebook</a:t>
            </a:r>
            <a:br>
              <a:rPr b="0" i="1" lang="en-GB" sz="1400" u="none" cap="none" strike="noStrike">
                <a:solidFill>
                  <a:srgbClr val="000000"/>
                </a:solidFill>
                <a:latin typeface="Calibri"/>
                <a:ea typeface="Calibri"/>
                <a:cs typeface="Calibri"/>
                <a:sym typeface="Calibri"/>
              </a:rPr>
            </a:br>
            <a:r>
              <a:rPr b="0" i="1" lang="en-GB" sz="1400" u="none" cap="none" strike="noStrike">
                <a:solidFill>
                  <a:schemeClr val="dk1"/>
                </a:solidFill>
                <a:latin typeface="Calibri"/>
                <a:ea typeface="Calibri"/>
                <a:cs typeface="Calibri"/>
                <a:sym typeface="Calibri"/>
              </a:rPr>
              <a:t>(use DOI)</a:t>
            </a:r>
            <a:endParaRPr b="0" i="1" sz="1400" u="none" cap="none" strike="noStrike">
              <a:solidFill>
                <a:schemeClr val="dk1"/>
              </a:solidFill>
              <a:latin typeface="Calibri"/>
              <a:ea typeface="Calibri"/>
              <a:cs typeface="Calibri"/>
              <a:sym typeface="Calibri"/>
            </a:endParaRPr>
          </a:p>
        </p:txBody>
      </p:sp>
      <p:sp>
        <p:nvSpPr>
          <p:cNvPr id="676" name="Google Shape;676;p9"/>
          <p:cNvSpPr/>
          <p:nvPr/>
        </p:nvSpPr>
        <p:spPr>
          <a:xfrm>
            <a:off x="10137692" y="4293096"/>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7" name="Google Shape;677;p9"/>
          <p:cNvSpPr/>
          <p:nvPr/>
        </p:nvSpPr>
        <p:spPr>
          <a:xfrm>
            <a:off x="10209700" y="4941168"/>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8" name="Google Shape;678;p9"/>
          <p:cNvSpPr/>
          <p:nvPr/>
        </p:nvSpPr>
        <p:spPr>
          <a:xfrm>
            <a:off x="10641748" y="4509120"/>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9" name="Google Shape;679;p9"/>
          <p:cNvSpPr/>
          <p:nvPr/>
        </p:nvSpPr>
        <p:spPr>
          <a:xfrm>
            <a:off x="10487071" y="5085184"/>
            <a:ext cx="1296144"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Calibri"/>
                <a:ea typeface="Calibri"/>
                <a:cs typeface="Calibri"/>
                <a:sym typeface="Calibri"/>
              </a:rPr>
              <a:t>Fellow </a:t>
            </a:r>
            <a:br>
              <a:rPr b="1" i="0" lang="en-GB" sz="1400" u="none" cap="none" strike="noStrike">
                <a:solidFill>
                  <a:schemeClr val="dk1"/>
                </a:solidFill>
                <a:latin typeface="Calibri"/>
                <a:ea typeface="Calibri"/>
                <a:cs typeface="Calibri"/>
                <a:sym typeface="Calibri"/>
              </a:rPr>
            </a:br>
            <a:r>
              <a:rPr b="1" i="0" lang="en-GB" sz="1400" u="none" cap="none" strike="noStrike">
                <a:solidFill>
                  <a:schemeClr val="dk1"/>
                </a:solidFill>
                <a:latin typeface="Calibri"/>
                <a:ea typeface="Calibri"/>
                <a:cs typeface="Calibri"/>
                <a:sym typeface="Calibri"/>
              </a:rPr>
              <a:t>researchers</a:t>
            </a:r>
            <a:endParaRPr b="0" i="0" sz="1400" u="none" cap="none" strike="noStrike">
              <a:solidFill>
                <a:srgbClr val="000000"/>
              </a:solidFill>
              <a:latin typeface="Arial"/>
              <a:ea typeface="Arial"/>
              <a:cs typeface="Arial"/>
              <a:sym typeface="Arial"/>
            </a:endParaRPr>
          </a:p>
        </p:txBody>
      </p:sp>
      <p:sp>
        <p:nvSpPr>
          <p:cNvPr id="680" name="Google Shape;680;p9"/>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Overview of the hands-on</a:t>
            </a:r>
            <a:endParaRPr sz="3200"/>
          </a:p>
        </p:txBody>
      </p:sp>
      <p:sp>
        <p:nvSpPr>
          <p:cNvPr id="681" name="Google Shape;681;p9"/>
          <p:cNvSpPr txBox="1"/>
          <p:nvPr/>
        </p:nvSpPr>
        <p:spPr>
          <a:xfrm>
            <a:off x="1891313" y="1007381"/>
            <a:ext cx="2171443"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1. Edit the notebook</a:t>
            </a:r>
            <a:br>
              <a:rPr b="0" i="1" lang="en-GB" sz="1400" u="none" cap="none" strike="noStrike">
                <a:solidFill>
                  <a:schemeClr val="dk1"/>
                </a:solidFill>
                <a:latin typeface="Calibri"/>
                <a:ea typeface="Calibri"/>
                <a:cs typeface="Calibri"/>
                <a:sym typeface="Calibri"/>
              </a:rPr>
            </a:br>
            <a:r>
              <a:rPr b="0" i="1" lang="en-GB" sz="1400" u="none" cap="none" strike="noStrike">
                <a:solidFill>
                  <a:schemeClr val="dk1"/>
                </a:solidFill>
                <a:latin typeface="Calibri"/>
                <a:ea typeface="Calibri"/>
                <a:cs typeface="Calibri"/>
                <a:sym typeface="Calibri"/>
              </a:rPr>
              <a:t>1'. Download the ipynb file</a:t>
            </a:r>
            <a:endParaRPr b="0" i="0" sz="1400" u="none" cap="none" strike="noStrike">
              <a:solidFill>
                <a:schemeClr val="dk1"/>
              </a:solidFill>
              <a:latin typeface="Calibri"/>
              <a:ea typeface="Calibri"/>
              <a:cs typeface="Calibri"/>
              <a:sym typeface="Calibri"/>
            </a:endParaRPr>
          </a:p>
        </p:txBody>
      </p:sp>
      <p:sp>
        <p:nvSpPr>
          <p:cNvPr id="682" name="Google Shape;682;p9"/>
          <p:cNvSpPr/>
          <p:nvPr/>
        </p:nvSpPr>
        <p:spPr>
          <a:xfrm>
            <a:off x="748599" y="1326709"/>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683" name="Google Shape;683;p9"/>
          <p:cNvCxnSpPr/>
          <p:nvPr/>
        </p:nvCxnSpPr>
        <p:spPr>
          <a:xfrm>
            <a:off x="1528632" y="1624830"/>
            <a:ext cx="2738582" cy="6155"/>
          </a:xfrm>
          <a:prstGeom prst="straightConnector1">
            <a:avLst/>
          </a:prstGeom>
          <a:noFill/>
          <a:ln cap="flat" cmpd="sng" w="25400">
            <a:solidFill>
              <a:schemeClr val="accent2"/>
            </a:solidFill>
            <a:prstDash val="solid"/>
            <a:round/>
            <a:headEnd len="med" w="med" type="triangle"/>
            <a:tailEnd len="med" w="med" type="triangle"/>
          </a:ln>
          <a:effectLst>
            <a:outerShdw blurRad="40000" rotWithShape="0" dir="5400000" dist="20000">
              <a:srgbClr val="000000">
                <a:alpha val="35686"/>
              </a:srgbClr>
            </a:outerShdw>
          </a:effectLst>
        </p:spPr>
      </p:cxnSp>
      <p:pic>
        <p:nvPicPr>
          <p:cNvPr descr="Immagine che contiene testo&#10;&#10;Descrizione generata con affidabilità molto elevata" id="684" name="Google Shape;684;p9"/>
          <p:cNvPicPr preferRelativeResize="0"/>
          <p:nvPr/>
        </p:nvPicPr>
        <p:blipFill rotWithShape="1">
          <a:blip r:embed="rId3">
            <a:alphaModFix/>
          </a:blip>
          <a:srcRect b="0" l="0" r="0" t="0"/>
          <a:stretch/>
        </p:blipFill>
        <p:spPr>
          <a:xfrm>
            <a:off x="4877859" y="1578215"/>
            <a:ext cx="742950" cy="638175"/>
          </a:xfrm>
          <a:prstGeom prst="rect">
            <a:avLst/>
          </a:prstGeom>
          <a:noFill/>
          <a:ln>
            <a:noFill/>
          </a:ln>
        </p:spPr>
      </p:pic>
      <p:sp>
        <p:nvSpPr>
          <p:cNvPr id="685" name="Google Shape;685;p9"/>
          <p:cNvSpPr/>
          <p:nvPr/>
        </p:nvSpPr>
        <p:spPr>
          <a:xfrm>
            <a:off x="9480143" y="916417"/>
            <a:ext cx="1728192" cy="1368152"/>
          </a:xfrm>
          <a:prstGeom prst="rect">
            <a:avLst/>
          </a:prstGeom>
          <a:solidFill>
            <a:schemeClr val="accent4"/>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Binder Notebooks </a:t>
            </a:r>
            <a:endParaRPr b="0" i="0" sz="1800" u="none" cap="none" strike="noStrike">
              <a:solidFill>
                <a:schemeClr val="lt1"/>
              </a:solidFill>
              <a:latin typeface="Calibri"/>
              <a:ea typeface="Calibri"/>
              <a:cs typeface="Calibri"/>
              <a:sym typeface="Calibri"/>
            </a:endParaRPr>
          </a:p>
        </p:txBody>
      </p:sp>
      <p:pic>
        <p:nvPicPr>
          <p:cNvPr descr="Immagine che contiene testo&#10;&#10;Descrizione generata con affidabilità molto elevata" id="686" name="Google Shape;686;p9"/>
          <p:cNvPicPr preferRelativeResize="0"/>
          <p:nvPr/>
        </p:nvPicPr>
        <p:blipFill rotWithShape="1">
          <a:blip r:embed="rId3">
            <a:alphaModFix/>
          </a:blip>
          <a:srcRect b="0" l="0" r="0" t="0"/>
          <a:stretch/>
        </p:blipFill>
        <p:spPr>
          <a:xfrm>
            <a:off x="9980950" y="1585912"/>
            <a:ext cx="742950" cy="638175"/>
          </a:xfrm>
          <a:prstGeom prst="rect">
            <a:avLst/>
          </a:prstGeom>
          <a:noFill/>
          <a:ln>
            <a:noFill/>
          </a:ln>
        </p:spPr>
      </p:pic>
      <p:cxnSp>
        <p:nvCxnSpPr>
          <p:cNvPr id="687" name="Google Shape;687;p9"/>
          <p:cNvCxnSpPr/>
          <p:nvPr/>
        </p:nvCxnSpPr>
        <p:spPr>
          <a:xfrm>
            <a:off x="1440585" y="3330190"/>
            <a:ext cx="2884823" cy="13853"/>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pic>
        <p:nvPicPr>
          <p:cNvPr id="688" name="Google Shape;688;p9"/>
          <p:cNvPicPr preferRelativeResize="0"/>
          <p:nvPr/>
        </p:nvPicPr>
        <p:blipFill rotWithShape="1">
          <a:blip r:embed="rId4">
            <a:alphaModFix/>
          </a:blip>
          <a:srcRect b="0" l="0" r="0" t="0"/>
          <a:stretch/>
        </p:blipFill>
        <p:spPr>
          <a:xfrm>
            <a:off x="4430135" y="4284949"/>
            <a:ext cx="1669182" cy="724242"/>
          </a:xfrm>
          <a:prstGeom prst="rect">
            <a:avLst/>
          </a:prstGeom>
          <a:noFill/>
          <a:ln>
            <a:noFill/>
          </a:ln>
        </p:spPr>
      </p:pic>
      <p:sp>
        <p:nvSpPr>
          <p:cNvPr id="689" name="Google Shape;689;p9"/>
          <p:cNvSpPr/>
          <p:nvPr/>
        </p:nvSpPr>
        <p:spPr>
          <a:xfrm>
            <a:off x="840963" y="4051437"/>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0" name="Google Shape;690;p9"/>
          <p:cNvSpPr txBox="1"/>
          <p:nvPr/>
        </p:nvSpPr>
        <p:spPr>
          <a:xfrm>
            <a:off x="1768162" y="4147745"/>
            <a:ext cx="2356170"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3. Specify the GitHub repo</a:t>
            </a:r>
            <a:endParaRPr b="0" i="0" sz="1400" u="none" cap="none" strike="noStrike">
              <a:solidFill>
                <a:schemeClr val="dk1"/>
              </a:solidFill>
              <a:latin typeface="Arial"/>
              <a:ea typeface="Arial"/>
              <a:cs typeface="Arial"/>
              <a:sym typeface="Arial"/>
            </a:endParaRPr>
          </a:p>
        </p:txBody>
      </p:sp>
      <p:cxnSp>
        <p:nvCxnSpPr>
          <p:cNvPr id="691" name="Google Shape;691;p9"/>
          <p:cNvCxnSpPr/>
          <p:nvPr/>
        </p:nvCxnSpPr>
        <p:spPr>
          <a:xfrm>
            <a:off x="1432888" y="4523220"/>
            <a:ext cx="2884823" cy="13853"/>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
        <p:nvSpPr>
          <p:cNvPr id="692" name="Google Shape;692;p9"/>
          <p:cNvSpPr txBox="1"/>
          <p:nvPr/>
        </p:nvSpPr>
        <p:spPr>
          <a:xfrm>
            <a:off x="1999673" y="5309370"/>
            <a:ext cx="2743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4. Generate a DOI </a:t>
            </a:r>
            <a:br>
              <a:rPr b="0" i="1" lang="en-GB" sz="1400" u="none" cap="none" strike="noStrike">
                <a:solidFill>
                  <a:srgbClr val="515151"/>
                </a:solidFill>
                <a:latin typeface="Calibri"/>
                <a:ea typeface="Calibri"/>
                <a:cs typeface="Calibri"/>
                <a:sym typeface="Calibri"/>
              </a:rPr>
            </a:br>
            <a:r>
              <a:rPr b="0" i="1" lang="en-GB" sz="1400" u="none" cap="none" strike="noStrike">
                <a:solidFill>
                  <a:srgbClr val="515151"/>
                </a:solidFill>
                <a:latin typeface="Calibri"/>
                <a:ea typeface="Calibri"/>
                <a:cs typeface="Calibri"/>
                <a:sym typeface="Calibri"/>
              </a:rPr>
              <a:t>(this is done by Zenodo)</a:t>
            </a:r>
            <a:endParaRPr b="0" i="0" sz="1400" u="none" cap="none" strike="noStrike">
              <a:solidFill>
                <a:srgbClr val="000000"/>
              </a:solidFill>
              <a:latin typeface="Arial"/>
              <a:ea typeface="Arial"/>
              <a:cs typeface="Arial"/>
              <a:sym typeface="Arial"/>
            </a:endParaRPr>
          </a:p>
        </p:txBody>
      </p:sp>
      <p:pic>
        <p:nvPicPr>
          <p:cNvPr descr="Immagine che contiene screenshot&#10;&#10;Descrizione generata con affidabilità molto elevata" id="693" name="Google Shape;693;p9"/>
          <p:cNvPicPr preferRelativeResize="0"/>
          <p:nvPr/>
        </p:nvPicPr>
        <p:blipFill rotWithShape="1">
          <a:blip r:embed="rId5">
            <a:alphaModFix/>
          </a:blip>
          <a:srcRect b="0" l="0" r="0" t="0"/>
          <a:stretch/>
        </p:blipFill>
        <p:spPr>
          <a:xfrm>
            <a:off x="4593550" y="5352047"/>
            <a:ext cx="1242292" cy="972205"/>
          </a:xfrm>
          <a:prstGeom prst="rect">
            <a:avLst/>
          </a:prstGeom>
          <a:noFill/>
          <a:ln>
            <a:noFill/>
          </a:ln>
        </p:spPr>
      </p:pic>
      <p:pic>
        <p:nvPicPr>
          <p:cNvPr descr="Immagine che contiene cielo, segnale&#10;&#10;Descrizione generata con affidabilità molto elevata" id="694" name="Google Shape;694;p9"/>
          <p:cNvPicPr preferRelativeResize="0"/>
          <p:nvPr/>
        </p:nvPicPr>
        <p:blipFill rotWithShape="1">
          <a:blip r:embed="rId6">
            <a:alphaModFix/>
          </a:blip>
          <a:srcRect b="0" l="0" r="0" t="0"/>
          <a:stretch/>
        </p:blipFill>
        <p:spPr>
          <a:xfrm>
            <a:off x="4885795" y="6047845"/>
            <a:ext cx="1743075" cy="180975"/>
          </a:xfrm>
          <a:prstGeom prst="rect">
            <a:avLst/>
          </a:prstGeom>
          <a:noFill/>
          <a:ln>
            <a:noFill/>
          </a:ln>
        </p:spPr>
      </p:pic>
      <p:cxnSp>
        <p:nvCxnSpPr>
          <p:cNvPr id="695" name="Google Shape;695;p9"/>
          <p:cNvCxnSpPr/>
          <p:nvPr/>
        </p:nvCxnSpPr>
        <p:spPr>
          <a:xfrm flipH="1" rot="10800000">
            <a:off x="6112646" y="5006589"/>
            <a:ext cx="3377428" cy="717358"/>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cxnSp>
        <p:nvCxnSpPr>
          <p:cNvPr id="696" name="Google Shape;696;p9"/>
          <p:cNvCxnSpPr/>
          <p:nvPr/>
        </p:nvCxnSpPr>
        <p:spPr>
          <a:xfrm>
            <a:off x="5239609" y="4895864"/>
            <a:ext cx="0" cy="432000"/>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5686"/>
              </a:srgbClr>
            </a:outerShdw>
          </a:effectLst>
        </p:spPr>
      </p:cxnSp>
      <p:cxnSp>
        <p:nvCxnSpPr>
          <p:cNvPr id="697" name="Google Shape;697;p9"/>
          <p:cNvCxnSpPr/>
          <p:nvPr/>
        </p:nvCxnSpPr>
        <p:spPr>
          <a:xfrm>
            <a:off x="6243494" y="4530917"/>
            <a:ext cx="3454398" cy="13853"/>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
        <p:nvSpPr>
          <p:cNvPr id="698" name="Google Shape;698;p9"/>
          <p:cNvSpPr/>
          <p:nvPr/>
        </p:nvSpPr>
        <p:spPr>
          <a:xfrm>
            <a:off x="9637389" y="3931338"/>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9" name="Google Shape;699;p9"/>
          <p:cNvSpPr/>
          <p:nvPr/>
        </p:nvSpPr>
        <p:spPr>
          <a:xfrm>
            <a:off x="10676480" y="3939035"/>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700" name="Google Shape;700;p9"/>
          <p:cNvCxnSpPr/>
          <p:nvPr/>
        </p:nvCxnSpPr>
        <p:spPr>
          <a:xfrm flipH="1" rot="10800000">
            <a:off x="10399856" y="2374258"/>
            <a:ext cx="6158" cy="180263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4" name="Shape 704"/>
        <p:cNvGrpSpPr/>
        <p:nvPr/>
      </p:nvGrpSpPr>
      <p:grpSpPr>
        <a:xfrm>
          <a:off x="0" y="0"/>
          <a:ext cx="0" cy="0"/>
          <a:chOff x="0" y="0"/>
          <a:chExt cx="0" cy="0"/>
        </a:xfrm>
      </p:grpSpPr>
      <p:sp>
        <p:nvSpPr>
          <p:cNvPr id="705" name="Google Shape;705;p11"/>
          <p:cNvSpPr txBox="1"/>
          <p:nvPr>
            <p:ph idx="2" type="body"/>
          </p:nvPr>
        </p:nvSpPr>
        <p:spPr>
          <a:xfrm>
            <a:off x="628650" y="2944594"/>
            <a:ext cx="7637988" cy="4980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800"/>
              <a:buFont typeface="Calibri"/>
              <a:buNone/>
            </a:pPr>
            <a:r>
              <a:rPr lang="en-GB"/>
              <a:t>Create your first shareable Binder notebook</a:t>
            </a:r>
            <a:endParaRPr/>
          </a:p>
        </p:txBody>
      </p:sp>
      <p:sp>
        <p:nvSpPr>
          <p:cNvPr id="706" name="Google Shape;706;p11"/>
          <p:cNvSpPr txBox="1"/>
          <p:nvPr>
            <p:ph type="title"/>
          </p:nvPr>
        </p:nvSpPr>
        <p:spPr>
          <a:xfrm>
            <a:off x="628650" y="2286670"/>
            <a:ext cx="5756582" cy="505729"/>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1D2F45"/>
              </a:buClr>
              <a:buSzPts val="3240"/>
              <a:buFont typeface="Calibri"/>
              <a:buNone/>
            </a:pPr>
            <a:r>
              <a:rPr lang="en-GB" sz="2800"/>
              <a:t>Hands-on</a:t>
            </a:r>
            <a:endParaRPr sz="2800"/>
          </a:p>
        </p:txBody>
      </p:sp>
      <p:sp>
        <p:nvSpPr>
          <p:cNvPr id="707" name="Google Shape;707;p11"/>
          <p:cNvSpPr txBox="1"/>
          <p:nvPr>
            <p:ph idx="12" type="sldNum"/>
          </p:nvPr>
        </p:nvSpPr>
        <p:spPr>
          <a:xfrm>
            <a:off x="11460163" y="6218238"/>
            <a:ext cx="731837" cy="5238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GB"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1" name="Shape 711"/>
        <p:cNvGrpSpPr/>
        <p:nvPr/>
      </p:nvGrpSpPr>
      <p:grpSpPr>
        <a:xfrm>
          <a:off x="0" y="0"/>
          <a:ext cx="0" cy="0"/>
          <a:chOff x="0" y="0"/>
          <a:chExt cx="0" cy="0"/>
        </a:xfrm>
      </p:grpSpPr>
      <p:sp>
        <p:nvSpPr>
          <p:cNvPr id="712" name="Google Shape;712;p17"/>
          <p:cNvSpPr txBox="1"/>
          <p:nvPr>
            <p:ph idx="1" type="body"/>
          </p:nvPr>
        </p:nvSpPr>
        <p:spPr>
          <a:xfrm>
            <a:off x="335360" y="811563"/>
            <a:ext cx="11529000" cy="975600"/>
          </a:xfrm>
          <a:prstGeom prst="rect">
            <a:avLst/>
          </a:prstGeom>
          <a:noFill/>
          <a:ln>
            <a:noFill/>
          </a:ln>
        </p:spPr>
        <p:txBody>
          <a:bodyPr anchorCtr="0" anchor="t" bIns="45700" lIns="91425" spcFirstLastPara="1" rIns="91425" wrap="square" tIns="45700">
            <a:normAutofit/>
          </a:bodyPr>
          <a:lstStyle/>
          <a:p>
            <a:pPr indent="-514350" lvl="0" marL="514350" rtl="0" algn="l">
              <a:lnSpc>
                <a:spcPct val="80000"/>
              </a:lnSpc>
              <a:spcBef>
                <a:spcPts val="0"/>
              </a:spcBef>
              <a:spcAft>
                <a:spcPts val="0"/>
              </a:spcAft>
              <a:buSzPts val="2800"/>
              <a:buAutoNum type="arabicPeriod"/>
            </a:pPr>
            <a:r>
              <a:rPr lang="en-GB" sz="2220"/>
              <a:t>Go to </a:t>
            </a:r>
            <a:r>
              <a:rPr lang="en-GB" sz="2220" u="sng">
                <a:solidFill>
                  <a:schemeClr val="hlink"/>
                </a:solidFill>
                <a:hlinkClick r:id="rId3"/>
              </a:rPr>
              <a:t>https://training.notebooks.egi.eu</a:t>
            </a:r>
            <a:endParaRPr sz="2220" u="sng">
              <a:solidFill>
                <a:schemeClr val="hlink"/>
              </a:solidFill>
            </a:endParaRPr>
          </a:p>
          <a:p>
            <a:pPr indent="-514350" lvl="0" marL="514350" rtl="0" algn="l">
              <a:lnSpc>
                <a:spcPct val="80000"/>
              </a:lnSpc>
              <a:spcBef>
                <a:spcPts val="0"/>
              </a:spcBef>
              <a:spcAft>
                <a:spcPts val="0"/>
              </a:spcAft>
              <a:buSzPts val="2800"/>
              <a:buAutoNum type="arabicPeriod"/>
            </a:pPr>
            <a:r>
              <a:rPr lang="en-GB" sz="2220"/>
              <a:t>Go to the </a:t>
            </a:r>
            <a:r>
              <a:rPr b="1" lang="en-GB" sz="2220"/>
              <a:t>training-binder</a:t>
            </a:r>
            <a:r>
              <a:rPr lang="en-GB" sz="2220"/>
              <a:t> folder</a:t>
            </a:r>
            <a:endParaRPr sz="2220"/>
          </a:p>
          <a:p>
            <a:pPr indent="-514350" lvl="0" marL="514350" rtl="0" algn="l">
              <a:lnSpc>
                <a:spcPct val="80000"/>
              </a:lnSpc>
              <a:spcBef>
                <a:spcPts val="0"/>
              </a:spcBef>
              <a:spcAft>
                <a:spcPts val="0"/>
              </a:spcAft>
              <a:buSzPts val="2800"/>
              <a:buAutoNum type="arabicPeriod"/>
            </a:pPr>
            <a:r>
              <a:rPr lang="en-GB" sz="2220"/>
              <a:t>Download the notebook </a:t>
            </a:r>
            <a:r>
              <a:rPr b="1" lang="en-GB" sz="2220"/>
              <a:t>00-first-notebook </a:t>
            </a:r>
            <a:r>
              <a:rPr lang="en-GB" sz="2220"/>
              <a:t>to your laptop</a:t>
            </a:r>
            <a:endParaRPr sz="2590"/>
          </a:p>
        </p:txBody>
      </p:sp>
      <p:sp>
        <p:nvSpPr>
          <p:cNvPr id="713" name="Google Shape;713;p17"/>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Create your first shareable Binder notebook</a:t>
            </a:r>
            <a:endParaRPr/>
          </a:p>
        </p:txBody>
      </p:sp>
      <p:pic>
        <p:nvPicPr>
          <p:cNvPr descr="Immagine che contiene screenshot&#10;&#10;Descrizione generata con affidabilità molto elevata" id="714" name="Google Shape;714;p17"/>
          <p:cNvPicPr preferRelativeResize="0"/>
          <p:nvPr/>
        </p:nvPicPr>
        <p:blipFill rotWithShape="1">
          <a:blip r:embed="rId4">
            <a:alphaModFix/>
          </a:blip>
          <a:srcRect b="0" l="0" r="0" t="0"/>
          <a:stretch/>
        </p:blipFill>
        <p:spPr>
          <a:xfrm>
            <a:off x="2030461" y="1878214"/>
            <a:ext cx="7315200" cy="4394661"/>
          </a:xfrm>
          <a:prstGeom prst="rect">
            <a:avLst/>
          </a:prstGeom>
          <a:noFill/>
          <a:ln>
            <a:noFill/>
          </a:ln>
          <a:effectLst>
            <a:outerShdw blurRad="292100" rotWithShape="0" algn="tl" dir="2700000" dist="139700">
              <a:srgbClr val="333333">
                <a:alpha val="63529"/>
              </a:srgbClr>
            </a:outerShdw>
          </a:effectLst>
        </p:spPr>
      </p:pic>
      <p:sp>
        <p:nvSpPr>
          <p:cNvPr id="715" name="Google Shape;715;p17"/>
          <p:cNvSpPr/>
          <p:nvPr/>
        </p:nvSpPr>
        <p:spPr>
          <a:xfrm>
            <a:off x="3144980" y="4634343"/>
            <a:ext cx="1285388" cy="238607"/>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6" name="Google Shape;716;p17"/>
          <p:cNvSpPr/>
          <p:nvPr/>
        </p:nvSpPr>
        <p:spPr>
          <a:xfrm>
            <a:off x="2105889" y="3991327"/>
            <a:ext cx="1046700" cy="238500"/>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7" name="Google Shape;717;p17"/>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1" name="Shape 721"/>
        <p:cNvGrpSpPr/>
        <p:nvPr/>
      </p:nvGrpSpPr>
      <p:grpSpPr>
        <a:xfrm>
          <a:off x="0" y="0"/>
          <a:ext cx="0" cy="0"/>
          <a:chOff x="0" y="0"/>
          <a:chExt cx="0" cy="0"/>
        </a:xfrm>
      </p:grpSpPr>
      <p:sp>
        <p:nvSpPr>
          <p:cNvPr id="722" name="Google Shape;722;p14"/>
          <p:cNvSpPr txBox="1"/>
          <p:nvPr>
            <p:ph type="title"/>
          </p:nvPr>
        </p:nvSpPr>
        <p:spPr>
          <a:xfrm>
            <a:off x="2974674" y="188640"/>
            <a:ext cx="9118172"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Sign up for a GitHub account (if you don't have it!)</a:t>
            </a:r>
            <a:endParaRPr sz="2880"/>
          </a:p>
        </p:txBody>
      </p:sp>
      <p:pic>
        <p:nvPicPr>
          <p:cNvPr descr="Immagine che contiene screenshot&#10;&#10;Descrizione generata con affidabilità molto elevata" id="723" name="Google Shape;723;p14"/>
          <p:cNvPicPr preferRelativeResize="0"/>
          <p:nvPr/>
        </p:nvPicPr>
        <p:blipFill rotWithShape="1">
          <a:blip r:embed="rId3">
            <a:alphaModFix/>
          </a:blip>
          <a:srcRect b="0" l="0" r="0" t="0"/>
          <a:stretch/>
        </p:blipFill>
        <p:spPr>
          <a:xfrm>
            <a:off x="352521" y="952530"/>
            <a:ext cx="7923260" cy="5322394"/>
          </a:xfrm>
          <a:prstGeom prst="rect">
            <a:avLst/>
          </a:prstGeom>
          <a:noFill/>
          <a:ln>
            <a:noFill/>
          </a:ln>
          <a:effectLst>
            <a:outerShdw blurRad="292100" rotWithShape="0" algn="tl" dir="2700000" dist="139700">
              <a:srgbClr val="333333">
                <a:alpha val="62745"/>
              </a:srgbClr>
            </a:outerShdw>
          </a:effectLst>
        </p:spPr>
      </p:pic>
      <p:sp>
        <p:nvSpPr>
          <p:cNvPr id="724" name="Google Shape;724;p14"/>
          <p:cNvSpPr/>
          <p:nvPr/>
        </p:nvSpPr>
        <p:spPr>
          <a:xfrm>
            <a:off x="9148579" y="1551322"/>
            <a:ext cx="2022713" cy="1728192"/>
          </a:xfrm>
          <a:prstGeom prst="wedgeRectCallout">
            <a:avLst>
              <a:gd fmla="val -102452" name="adj1"/>
              <a:gd fmla="val -30866" name="adj2"/>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Sign-up if you don’t have an account already.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Only requires a valid email</a:t>
            </a:r>
            <a:endParaRPr b="0" i="0" sz="1400" u="none" cap="none" strike="noStrike">
              <a:solidFill>
                <a:srgbClr val="000000"/>
              </a:solidFill>
              <a:latin typeface="Arial"/>
              <a:ea typeface="Arial"/>
              <a:cs typeface="Arial"/>
              <a:sym typeface="Arial"/>
            </a:endParaRPr>
          </a:p>
        </p:txBody>
      </p:sp>
      <p:sp>
        <p:nvSpPr>
          <p:cNvPr id="725" name="Google Shape;725;p14"/>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9" name="Shape 729"/>
        <p:cNvGrpSpPr/>
        <p:nvPr/>
      </p:nvGrpSpPr>
      <p:grpSpPr>
        <a:xfrm>
          <a:off x="0" y="0"/>
          <a:ext cx="0" cy="0"/>
          <a:chOff x="0" y="0"/>
          <a:chExt cx="0" cy="0"/>
        </a:xfrm>
      </p:grpSpPr>
      <p:sp>
        <p:nvSpPr>
          <p:cNvPr id="730" name="Google Shape;730;p1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31" name="Google Shape;731;p1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2900"/>
              <a:t>Create a new repository on GitHub</a:t>
            </a:r>
            <a:endParaRPr sz="2900"/>
          </a:p>
        </p:txBody>
      </p:sp>
      <p:pic>
        <p:nvPicPr>
          <p:cNvPr descr="Immagine che contiene screenshot&#10;&#10;Descrizione generata con affidabilità molto elevata" id="732" name="Google Shape;732;p15"/>
          <p:cNvPicPr preferRelativeResize="0"/>
          <p:nvPr/>
        </p:nvPicPr>
        <p:blipFill rotWithShape="1">
          <a:blip r:embed="rId3">
            <a:alphaModFix/>
          </a:blip>
          <a:srcRect b="0" l="0" r="0" t="0"/>
          <a:stretch/>
        </p:blipFill>
        <p:spPr>
          <a:xfrm>
            <a:off x="1229977" y="845429"/>
            <a:ext cx="9408775" cy="5367260"/>
          </a:xfrm>
          <a:prstGeom prst="rect">
            <a:avLst/>
          </a:prstGeom>
          <a:noFill/>
          <a:ln>
            <a:noFill/>
          </a:ln>
          <a:effectLst>
            <a:outerShdw blurRad="292100" rotWithShape="0" algn="tl" dir="2700000" dist="139700">
              <a:srgbClr val="333333">
                <a:alpha val="62745"/>
              </a:srgbClr>
            </a:outerShdw>
          </a:effectLst>
        </p:spPr>
      </p:pic>
      <p:sp>
        <p:nvSpPr>
          <p:cNvPr id="733" name="Google Shape;733;p15"/>
          <p:cNvSpPr/>
          <p:nvPr/>
        </p:nvSpPr>
        <p:spPr>
          <a:xfrm>
            <a:off x="8763769" y="1786464"/>
            <a:ext cx="1269999" cy="1231515"/>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2"/>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rgbClr val="3C3C3C"/>
              </a:buClr>
              <a:buSzPts val="2800"/>
              <a:buFont typeface="Calibri"/>
              <a:buChar char="•"/>
            </a:pPr>
            <a:r>
              <a:rPr lang="en-GB"/>
              <a:t>Open science is the movement to make scientific research and its dissemination accessible to all levels of an inquiring society, amateur or professional.</a:t>
            </a:r>
            <a:endParaRPr/>
          </a:p>
          <a:p>
            <a:pPr indent="-342900" lvl="0" marL="342900" rtl="0" algn="l">
              <a:lnSpc>
                <a:spcPct val="100000"/>
              </a:lnSpc>
              <a:spcBef>
                <a:spcPts val="560"/>
              </a:spcBef>
              <a:spcAft>
                <a:spcPts val="0"/>
              </a:spcAft>
              <a:buClr>
                <a:srgbClr val="3C3C3C"/>
              </a:buClr>
              <a:buSzPts val="2800"/>
              <a:buFont typeface="Calibri"/>
              <a:buChar char="•"/>
            </a:pPr>
            <a:r>
              <a:rPr lang="en-GB"/>
              <a:t>Publications, data, physical samples, and software</a:t>
            </a:r>
            <a:endParaRPr/>
          </a:p>
          <a:p>
            <a:pPr indent="-342900" lvl="0" marL="342900" rtl="0" algn="l">
              <a:lnSpc>
                <a:spcPct val="100000"/>
              </a:lnSpc>
              <a:spcBef>
                <a:spcPts val="560"/>
              </a:spcBef>
              <a:spcAft>
                <a:spcPts val="0"/>
              </a:spcAft>
              <a:buClr>
                <a:srgbClr val="3C3C3C"/>
              </a:buClr>
              <a:buSzPts val="2800"/>
              <a:buFont typeface="Calibri"/>
              <a:buChar char="•"/>
            </a:pPr>
            <a:r>
              <a:rPr lang="en-GB"/>
              <a:t>A continuation of, rather than a revolution in research practices</a:t>
            </a:r>
            <a:endParaRPr/>
          </a:p>
          <a:p>
            <a:pPr indent="-342900" lvl="0" marL="342900" rtl="0" algn="l">
              <a:lnSpc>
                <a:spcPct val="100000"/>
              </a:lnSpc>
              <a:spcBef>
                <a:spcPts val="560"/>
              </a:spcBef>
              <a:spcAft>
                <a:spcPts val="0"/>
              </a:spcAft>
              <a:buClr>
                <a:srgbClr val="3C3C3C"/>
              </a:buClr>
              <a:buSzPts val="2800"/>
              <a:buFont typeface="Calibri"/>
              <a:buChar char="•"/>
            </a:pPr>
            <a:r>
              <a:rPr lang="en-GB"/>
              <a:t>An important approach to increase the reproducibility of research</a:t>
            </a:r>
            <a:endParaRPr/>
          </a:p>
          <a:p>
            <a:pPr indent="-342900" lvl="0" marL="342900" rtl="0" algn="l">
              <a:lnSpc>
                <a:spcPct val="100000"/>
              </a:lnSpc>
              <a:spcBef>
                <a:spcPts val="560"/>
              </a:spcBef>
              <a:spcAft>
                <a:spcPts val="0"/>
              </a:spcAft>
              <a:buSzPts val="2800"/>
              <a:buFont typeface="Calibri"/>
              <a:buChar char="•"/>
            </a:pPr>
            <a:r>
              <a:rPr lang="en-GB"/>
              <a:t>Benefits: increased science output; lower costs; reproducibility; </a:t>
            </a:r>
            <a:endParaRPr/>
          </a:p>
          <a:p>
            <a:pPr indent="-165100" lvl="0" marL="342900" rtl="0" algn="l">
              <a:lnSpc>
                <a:spcPct val="100000"/>
              </a:lnSpc>
              <a:spcBef>
                <a:spcPts val="560"/>
              </a:spcBef>
              <a:spcAft>
                <a:spcPts val="0"/>
              </a:spcAft>
              <a:buSzPts val="2800"/>
              <a:buFont typeface="Calibri"/>
              <a:buNone/>
            </a:pPr>
            <a:r>
              <a:t/>
            </a:r>
            <a:endParaRPr/>
          </a:p>
          <a:p>
            <a:pPr indent="-342900" lvl="0" marL="342900" rtl="0" algn="l">
              <a:lnSpc>
                <a:spcPct val="100000"/>
              </a:lnSpc>
              <a:spcBef>
                <a:spcPts val="560"/>
              </a:spcBef>
              <a:spcAft>
                <a:spcPts val="0"/>
              </a:spcAft>
              <a:buClr>
                <a:schemeClr val="accent2"/>
              </a:buClr>
              <a:buSzPts val="2800"/>
              <a:buFont typeface="Calibri"/>
              <a:buChar char="•"/>
            </a:pPr>
            <a:r>
              <a:rPr lang="en-GB">
                <a:solidFill>
                  <a:schemeClr val="accent2"/>
                </a:solidFill>
              </a:rPr>
              <a:t>Jupyter Notebooks, Virtualisation/containerisation, Open Access data repositories provide new foundation for open science</a:t>
            </a:r>
            <a:endParaRPr/>
          </a:p>
        </p:txBody>
      </p:sp>
      <p:sp>
        <p:nvSpPr>
          <p:cNvPr id="302" name="Google Shape;302;p2"/>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303" name="Google Shape;303;p2"/>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1D2F45"/>
              </a:buClr>
              <a:buSzPts val="3240"/>
              <a:buFont typeface="Calibri"/>
              <a:buNone/>
            </a:pPr>
            <a:r>
              <a:rPr lang="en-GB" sz="2916"/>
              <a:t>Open Science</a:t>
            </a:r>
            <a:endParaRPr sz="324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7" name="Shape 737"/>
        <p:cNvGrpSpPr/>
        <p:nvPr/>
      </p:nvGrpSpPr>
      <p:grpSpPr>
        <a:xfrm>
          <a:off x="0" y="0"/>
          <a:ext cx="0" cy="0"/>
          <a:chOff x="0" y="0"/>
          <a:chExt cx="0" cy="0"/>
        </a:xfrm>
      </p:grpSpPr>
      <p:sp>
        <p:nvSpPr>
          <p:cNvPr id="738" name="Google Shape;738;p51"/>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39" name="Google Shape;739;p51"/>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2900"/>
              <a:t>Create a new repository on GitHub (cont.)</a:t>
            </a:r>
            <a:endParaRPr sz="2900"/>
          </a:p>
        </p:txBody>
      </p:sp>
      <p:pic>
        <p:nvPicPr>
          <p:cNvPr descr="Immagine che contiene screenshot&#10;&#10;Descrizione generata con affidabilità molto elevata" id="740" name="Google Shape;740;p51"/>
          <p:cNvPicPr preferRelativeResize="0"/>
          <p:nvPr/>
        </p:nvPicPr>
        <p:blipFill rotWithShape="1">
          <a:blip r:embed="rId3">
            <a:alphaModFix/>
          </a:blip>
          <a:srcRect b="0" l="0" r="0" t="0"/>
          <a:stretch/>
        </p:blipFill>
        <p:spPr>
          <a:xfrm>
            <a:off x="1522460" y="1027941"/>
            <a:ext cx="8700654" cy="5186965"/>
          </a:xfrm>
          <a:prstGeom prst="rect">
            <a:avLst/>
          </a:prstGeom>
          <a:noFill/>
          <a:ln>
            <a:noFill/>
          </a:ln>
          <a:effectLst>
            <a:outerShdw blurRad="292100" rotWithShape="0" algn="tl" dir="2700000" dist="139700">
              <a:srgbClr val="333333">
                <a:alpha val="62745"/>
              </a:srgbClr>
            </a:outerShdw>
          </a:effectLst>
        </p:spPr>
      </p:pic>
      <p:sp>
        <p:nvSpPr>
          <p:cNvPr id="741" name="Google Shape;741;p51"/>
          <p:cNvSpPr/>
          <p:nvPr/>
        </p:nvSpPr>
        <p:spPr>
          <a:xfrm>
            <a:off x="4165310" y="2760613"/>
            <a:ext cx="2024300" cy="30787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2" name="Google Shape;742;p51"/>
          <p:cNvSpPr/>
          <p:nvPr/>
        </p:nvSpPr>
        <p:spPr>
          <a:xfrm>
            <a:off x="3049249" y="3507219"/>
            <a:ext cx="5503332" cy="26169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3" name="Google Shape;743;p51"/>
          <p:cNvSpPr/>
          <p:nvPr/>
        </p:nvSpPr>
        <p:spPr>
          <a:xfrm>
            <a:off x="3026158" y="3945946"/>
            <a:ext cx="3040299" cy="33096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4" name="Google Shape;744;p51"/>
          <p:cNvSpPr/>
          <p:nvPr/>
        </p:nvSpPr>
        <p:spPr>
          <a:xfrm>
            <a:off x="3033855" y="5862491"/>
            <a:ext cx="1177635" cy="30787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5" name="Google Shape;745;p51"/>
          <p:cNvSpPr/>
          <p:nvPr/>
        </p:nvSpPr>
        <p:spPr>
          <a:xfrm>
            <a:off x="2997693" y="4988500"/>
            <a:ext cx="3014855" cy="338587"/>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9" name="Shape 749"/>
        <p:cNvGrpSpPr/>
        <p:nvPr/>
      </p:nvGrpSpPr>
      <p:grpSpPr>
        <a:xfrm>
          <a:off x="0" y="0"/>
          <a:ext cx="0" cy="0"/>
          <a:chOff x="0" y="0"/>
          <a:chExt cx="0" cy="0"/>
        </a:xfrm>
      </p:grpSpPr>
      <p:pic>
        <p:nvPicPr>
          <p:cNvPr descr="Immagine che contiene screenshot&#10;&#10;Descrizione generata con affidabilità molto elevata" id="750" name="Google Shape;750;p16"/>
          <p:cNvPicPr preferRelativeResize="0"/>
          <p:nvPr/>
        </p:nvPicPr>
        <p:blipFill rotWithShape="1">
          <a:blip r:embed="rId3">
            <a:alphaModFix/>
          </a:blip>
          <a:srcRect b="0" l="0" r="0" t="0"/>
          <a:stretch/>
        </p:blipFill>
        <p:spPr>
          <a:xfrm>
            <a:off x="1522462" y="973381"/>
            <a:ext cx="8754531" cy="5188329"/>
          </a:xfrm>
          <a:prstGeom prst="rect">
            <a:avLst/>
          </a:prstGeom>
          <a:noFill/>
          <a:ln>
            <a:noFill/>
          </a:ln>
        </p:spPr>
      </p:pic>
      <p:sp>
        <p:nvSpPr>
          <p:cNvPr id="751" name="Google Shape;751;p1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52" name="Google Shape;752;p16"/>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Upload your notebook (00-first-notebook)</a:t>
            </a:r>
            <a:endParaRPr/>
          </a:p>
        </p:txBody>
      </p:sp>
      <p:sp>
        <p:nvSpPr>
          <p:cNvPr id="753" name="Google Shape;753;p16"/>
          <p:cNvSpPr/>
          <p:nvPr/>
        </p:nvSpPr>
        <p:spPr>
          <a:xfrm>
            <a:off x="3942097" y="2214127"/>
            <a:ext cx="1231513" cy="30787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7" name="Shape 757"/>
        <p:cNvGrpSpPr/>
        <p:nvPr/>
      </p:nvGrpSpPr>
      <p:grpSpPr>
        <a:xfrm>
          <a:off x="0" y="0"/>
          <a:ext cx="0" cy="0"/>
          <a:chOff x="0" y="0"/>
          <a:chExt cx="0" cy="0"/>
        </a:xfrm>
      </p:grpSpPr>
      <p:sp>
        <p:nvSpPr>
          <p:cNvPr id="758" name="Google Shape;758;p21"/>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59" name="Google Shape;759;p21"/>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Add missing requirements in the GitHub repo</a:t>
            </a:r>
            <a:endParaRPr sz="2880"/>
          </a:p>
        </p:txBody>
      </p:sp>
      <p:pic>
        <p:nvPicPr>
          <p:cNvPr descr="Immagine che contiene screenshot&#10;&#10;Descrizione generata con affidabilità molto elevata" id="760" name="Google Shape;760;p21"/>
          <p:cNvPicPr preferRelativeResize="0"/>
          <p:nvPr/>
        </p:nvPicPr>
        <p:blipFill rotWithShape="1">
          <a:blip r:embed="rId3">
            <a:alphaModFix/>
          </a:blip>
          <a:srcRect b="0" l="0" r="0" t="0"/>
          <a:stretch/>
        </p:blipFill>
        <p:spPr>
          <a:xfrm>
            <a:off x="187280" y="906520"/>
            <a:ext cx="7992533" cy="2312536"/>
          </a:xfrm>
          <a:prstGeom prst="rect">
            <a:avLst/>
          </a:prstGeom>
          <a:noFill/>
          <a:ln>
            <a:noFill/>
          </a:ln>
          <a:effectLst>
            <a:outerShdw blurRad="292100" rotWithShape="0" algn="tl" dir="2700000" dist="139700">
              <a:srgbClr val="333333">
                <a:alpha val="62745"/>
              </a:srgbClr>
            </a:outerShdw>
          </a:effectLst>
        </p:spPr>
      </p:pic>
      <p:sp>
        <p:nvSpPr>
          <p:cNvPr id="761" name="Google Shape;761;p21"/>
          <p:cNvSpPr/>
          <p:nvPr/>
        </p:nvSpPr>
        <p:spPr>
          <a:xfrm>
            <a:off x="131862" y="1886525"/>
            <a:ext cx="3348180" cy="1316182"/>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chemeClr val="lt1"/>
              </a:solidFill>
              <a:latin typeface="Arial"/>
              <a:ea typeface="Arial"/>
              <a:cs typeface="Arial"/>
              <a:sym typeface="Arial"/>
            </a:endParaRPr>
          </a:p>
        </p:txBody>
      </p:sp>
      <p:pic>
        <p:nvPicPr>
          <p:cNvPr descr="Immagine che contiene screenshot&#10;&#10;Descrizione generata con affidabilità molto elevata" id="762" name="Google Shape;762;p21"/>
          <p:cNvPicPr preferRelativeResize="0"/>
          <p:nvPr/>
        </p:nvPicPr>
        <p:blipFill rotWithShape="1">
          <a:blip r:embed="rId4">
            <a:alphaModFix/>
          </a:blip>
          <a:srcRect b="0" l="0" r="0" t="0"/>
          <a:stretch/>
        </p:blipFill>
        <p:spPr>
          <a:xfrm>
            <a:off x="841522" y="3469891"/>
            <a:ext cx="6052896" cy="2773793"/>
          </a:xfrm>
          <a:prstGeom prst="rect">
            <a:avLst/>
          </a:prstGeom>
          <a:noFill/>
          <a:ln>
            <a:noFill/>
          </a:ln>
          <a:effectLst>
            <a:outerShdw blurRad="292100" rotWithShape="0" algn="tl" dir="2700000" dist="139700">
              <a:srgbClr val="333333">
                <a:alpha val="62745"/>
              </a:srgbClr>
            </a:outerShdw>
          </a:effectLst>
        </p:spPr>
      </p:pic>
      <p:sp>
        <p:nvSpPr>
          <p:cNvPr id="763" name="Google Shape;763;p21"/>
          <p:cNvSpPr/>
          <p:nvPr/>
        </p:nvSpPr>
        <p:spPr>
          <a:xfrm>
            <a:off x="7890628" y="2830194"/>
            <a:ext cx="731212" cy="1216121"/>
          </a:xfrm>
          <a:prstGeom prst="curvedLeftArrow">
            <a:avLst>
              <a:gd fmla="val 25000" name="adj1"/>
              <a:gd fmla="val 50000" name="adj2"/>
              <a:gd fmla="val 25000" name="adj3"/>
            </a:avLst>
          </a:prstGeom>
          <a:solidFill>
            <a:schemeClr val="accent1"/>
          </a:solidFill>
          <a:ln cap="flat" cmpd="sng" w="25400">
            <a:solidFill>
              <a:srgbClr val="1318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64" name="Google Shape;764;p21"/>
          <p:cNvSpPr txBox="1"/>
          <p:nvPr/>
        </p:nvSpPr>
        <p:spPr>
          <a:xfrm>
            <a:off x="7968917" y="5759996"/>
            <a:ext cx="4206788" cy="52322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Go to </a:t>
            </a:r>
            <a:r>
              <a:rPr b="0" i="0" lang="en-GB" sz="1400" u="sng" cap="none" strike="noStrike">
                <a:solidFill>
                  <a:srgbClr val="000000"/>
                </a:solidFill>
                <a:latin typeface="Arial"/>
                <a:ea typeface="Arial"/>
                <a:cs typeface="Arial"/>
                <a:sym typeface="Arial"/>
                <a:hlinkClick r:id="rId5"/>
              </a:rPr>
              <a:t>https://cs3.fedcloud-tf.fedcloud.eu/hub/home</a:t>
            </a:r>
            <a:r>
              <a:rPr b="0" i="0" lang="en-GB" sz="1400" u="none" cap="none" strike="noStrike">
                <a:solidFill>
                  <a:srgbClr val="000000"/>
                </a:solidFill>
                <a:latin typeface="Arial"/>
                <a:ea typeface="Arial"/>
                <a:cs typeface="Arial"/>
                <a:sym typeface="Arial"/>
              </a:rPr>
              <a:t> </a:t>
            </a: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and stop your server before retry!</a:t>
            </a:r>
            <a:endParaRPr b="0" i="0" sz="1400" u="none" cap="none" strike="noStrike">
              <a:solidFill>
                <a:srgbClr val="000000"/>
              </a:solidFill>
              <a:latin typeface="Arial"/>
              <a:ea typeface="Arial"/>
              <a:cs typeface="Arial"/>
              <a:sym typeface="Arial"/>
            </a:endParaRPr>
          </a:p>
        </p:txBody>
      </p:sp>
      <p:pic>
        <p:nvPicPr>
          <p:cNvPr descr="Screenshot 2019-09-23 at 14.27.54.png" id="765" name="Google Shape;765;p21"/>
          <p:cNvPicPr preferRelativeResize="0"/>
          <p:nvPr/>
        </p:nvPicPr>
        <p:blipFill rotWithShape="1">
          <a:blip r:embed="rId6">
            <a:alphaModFix/>
          </a:blip>
          <a:srcRect b="0" l="0" r="0" t="0"/>
          <a:stretch/>
        </p:blipFill>
        <p:spPr>
          <a:xfrm>
            <a:off x="9141270" y="3708280"/>
            <a:ext cx="2600053" cy="2009132"/>
          </a:xfrm>
          <a:prstGeom prst="rect">
            <a:avLst/>
          </a:prstGeom>
          <a:noFill/>
          <a:ln>
            <a:noFill/>
          </a:ln>
          <a:effectLst>
            <a:outerShdw blurRad="292100" rotWithShape="0" algn="tl" dir="2700000" dist="139700">
              <a:srgbClr val="333333">
                <a:alpha val="63529"/>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9" name="Shape 769"/>
        <p:cNvGrpSpPr/>
        <p:nvPr/>
      </p:nvGrpSpPr>
      <p:grpSpPr>
        <a:xfrm>
          <a:off x="0" y="0"/>
          <a:ext cx="0" cy="0"/>
          <a:chOff x="0" y="0"/>
          <a:chExt cx="0" cy="0"/>
        </a:xfrm>
      </p:grpSpPr>
      <p:sp>
        <p:nvSpPr>
          <p:cNvPr id="770" name="Google Shape;770;p24"/>
          <p:cNvSpPr txBox="1"/>
          <p:nvPr>
            <p:ph idx="2" type="body"/>
          </p:nvPr>
        </p:nvSpPr>
        <p:spPr>
          <a:xfrm>
            <a:off x="216533" y="1032380"/>
            <a:ext cx="11566380" cy="869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b="1" lang="en-GB" sz="2400"/>
              <a:t>Login to Zenodo - </a:t>
            </a:r>
            <a:r>
              <a:rPr b="1" lang="en-GB" sz="2400" u="sng">
                <a:solidFill>
                  <a:schemeClr val="hlink"/>
                </a:solidFill>
                <a:hlinkClick r:id="rId3"/>
              </a:rPr>
              <a:t>https://zenodo.org</a:t>
            </a:r>
            <a:r>
              <a:rPr b="1" lang="en-GB" sz="2400"/>
              <a:t> </a:t>
            </a:r>
            <a:r>
              <a:rPr lang="en-GB" sz="2400"/>
              <a:t>with your GitHub account</a:t>
            </a:r>
            <a:endParaRPr sz="2400"/>
          </a:p>
        </p:txBody>
      </p:sp>
      <p:sp>
        <p:nvSpPr>
          <p:cNvPr id="771" name="Google Shape;771;p24"/>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72" name="Google Shape;772;p24"/>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Share your GitHub repo on Zenodo</a:t>
            </a:r>
            <a:endParaRPr sz="2880"/>
          </a:p>
        </p:txBody>
      </p:sp>
      <p:pic>
        <p:nvPicPr>
          <p:cNvPr id="773" name="Google Shape;773;p24"/>
          <p:cNvPicPr preferRelativeResize="0"/>
          <p:nvPr/>
        </p:nvPicPr>
        <p:blipFill rotWithShape="1">
          <a:blip r:embed="rId4">
            <a:alphaModFix/>
          </a:blip>
          <a:srcRect b="0" l="0" r="0" t="0"/>
          <a:stretch/>
        </p:blipFill>
        <p:spPr>
          <a:xfrm>
            <a:off x="1970951" y="1678926"/>
            <a:ext cx="7922252" cy="4510224"/>
          </a:xfrm>
          <a:prstGeom prst="rect">
            <a:avLst/>
          </a:prstGeom>
          <a:noFill/>
          <a:ln cap="flat" cmpd="sng" w="9525">
            <a:solidFill>
              <a:srgbClr val="000000"/>
            </a:solidFill>
            <a:prstDash val="solid"/>
            <a:round/>
            <a:headEnd len="sm" w="sm" type="none"/>
            <a:tailEnd len="sm" w="sm" type="none"/>
          </a:ln>
        </p:spPr>
      </p:pic>
      <p:pic>
        <p:nvPicPr>
          <p:cNvPr id="774" name="Google Shape;774;p24"/>
          <p:cNvPicPr preferRelativeResize="0"/>
          <p:nvPr/>
        </p:nvPicPr>
        <p:blipFill rotWithShape="1">
          <a:blip r:embed="rId5">
            <a:alphaModFix/>
          </a:blip>
          <a:srcRect b="0" l="0" r="0" t="0"/>
          <a:stretch/>
        </p:blipFill>
        <p:spPr>
          <a:xfrm>
            <a:off x="9912424" y="260648"/>
            <a:ext cx="1924596" cy="686981"/>
          </a:xfrm>
          <a:prstGeom prst="rect">
            <a:avLst/>
          </a:prstGeom>
          <a:noFill/>
          <a:ln>
            <a:noFill/>
          </a:ln>
        </p:spPr>
      </p:pic>
      <p:sp>
        <p:nvSpPr>
          <p:cNvPr id="775" name="Google Shape;775;p24"/>
          <p:cNvSpPr/>
          <p:nvPr/>
        </p:nvSpPr>
        <p:spPr>
          <a:xfrm>
            <a:off x="7258300" y="3946925"/>
            <a:ext cx="2346300" cy="8694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9" name="Shape 779"/>
        <p:cNvGrpSpPr/>
        <p:nvPr/>
      </p:nvGrpSpPr>
      <p:grpSpPr>
        <a:xfrm>
          <a:off x="0" y="0"/>
          <a:ext cx="0" cy="0"/>
          <a:chOff x="0" y="0"/>
          <a:chExt cx="0" cy="0"/>
        </a:xfrm>
      </p:grpSpPr>
      <p:sp>
        <p:nvSpPr>
          <p:cNvPr id="780" name="Google Shape;780;p2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81" name="Google Shape;781;p2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Enable your GitHub repository at Zenodo</a:t>
            </a:r>
            <a:endParaRPr sz="3200"/>
          </a:p>
        </p:txBody>
      </p:sp>
      <p:pic>
        <p:nvPicPr>
          <p:cNvPr descr="Immagine che contiene screenshot&#10;&#10;Descrizione generata con affidabilità molto elevata" id="782" name="Google Shape;782;p25"/>
          <p:cNvPicPr preferRelativeResize="0"/>
          <p:nvPr/>
        </p:nvPicPr>
        <p:blipFill rotWithShape="1">
          <a:blip r:embed="rId3">
            <a:alphaModFix/>
          </a:blip>
          <a:srcRect b="0" l="0" r="0" t="0"/>
          <a:stretch/>
        </p:blipFill>
        <p:spPr>
          <a:xfrm>
            <a:off x="75430" y="1224483"/>
            <a:ext cx="6684048" cy="3015883"/>
          </a:xfrm>
          <a:prstGeom prst="rect">
            <a:avLst/>
          </a:prstGeom>
          <a:noFill/>
          <a:ln>
            <a:noFill/>
          </a:ln>
        </p:spPr>
      </p:pic>
      <p:pic>
        <p:nvPicPr>
          <p:cNvPr descr="Immagine che contiene screenshot&#10;&#10;Descrizione generata con affidabilità molto elevata" id="783" name="Google Shape;783;p25"/>
          <p:cNvPicPr preferRelativeResize="0"/>
          <p:nvPr/>
        </p:nvPicPr>
        <p:blipFill rotWithShape="1">
          <a:blip r:embed="rId4">
            <a:alphaModFix/>
          </a:blip>
          <a:srcRect b="0" l="0" r="0" t="0"/>
          <a:stretch/>
        </p:blipFill>
        <p:spPr>
          <a:xfrm>
            <a:off x="1791853" y="4239478"/>
            <a:ext cx="4967624" cy="1973528"/>
          </a:xfrm>
          <a:prstGeom prst="rect">
            <a:avLst/>
          </a:prstGeom>
          <a:noFill/>
          <a:ln>
            <a:noFill/>
          </a:ln>
        </p:spPr>
      </p:pic>
      <p:sp>
        <p:nvSpPr>
          <p:cNvPr id="784" name="Google Shape;784;p25"/>
          <p:cNvSpPr/>
          <p:nvPr/>
        </p:nvSpPr>
        <p:spPr>
          <a:xfrm>
            <a:off x="1811396" y="5824984"/>
            <a:ext cx="4933375" cy="428108"/>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5" name="Google Shape;785;p25"/>
          <p:cNvSpPr txBox="1"/>
          <p:nvPr/>
        </p:nvSpPr>
        <p:spPr>
          <a:xfrm>
            <a:off x="7033492" y="1222278"/>
            <a:ext cx="5083076" cy="156966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Calibri"/>
                <a:ea typeface="Calibri"/>
                <a:cs typeface="Calibri"/>
                <a:sym typeface="Calibri"/>
              </a:rPr>
              <a:t>Select the repo to enable from the Repositories list</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Calibri"/>
                <a:ea typeface="Calibri"/>
                <a:cs typeface="Calibri"/>
                <a:sym typeface="Calibri"/>
              </a:rPr>
              <a:t>Enable the repo (click 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Calibri"/>
                <a:ea typeface="Calibri"/>
                <a:cs typeface="Calibri"/>
                <a:sym typeface="Calibri"/>
              </a:rPr>
              <a:t>Click on the GitHub repo link</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Calibri"/>
              <a:buChar char="•"/>
            </a:pPr>
            <a:r>
              <a:rPr b="0" i="0" lang="en-GB" sz="2400" u="none" cap="none" strike="noStrike">
                <a:solidFill>
                  <a:srgbClr val="000000"/>
                </a:solidFill>
                <a:latin typeface="Calibri"/>
                <a:ea typeface="Calibri"/>
                <a:cs typeface="Calibri"/>
                <a:sym typeface="Calibri"/>
              </a:rPr>
              <a:t>Create a release</a:t>
            </a:r>
            <a:endParaRPr b="0" i="0" sz="2400" u="none" cap="none" strike="noStrike">
              <a:solidFill>
                <a:srgbClr val="000000"/>
              </a:solidFill>
              <a:latin typeface="Calibri"/>
              <a:ea typeface="Calibri"/>
              <a:cs typeface="Calibri"/>
              <a:sym typeface="Calibri"/>
            </a:endParaRPr>
          </a:p>
        </p:txBody>
      </p:sp>
      <p:sp>
        <p:nvSpPr>
          <p:cNvPr id="786" name="Google Shape;786;p25"/>
          <p:cNvSpPr/>
          <p:nvPr/>
        </p:nvSpPr>
        <p:spPr>
          <a:xfrm>
            <a:off x="6815219" y="5734380"/>
            <a:ext cx="500303" cy="515696"/>
          </a:xfrm>
          <a:prstGeom prst="rightArrow">
            <a:avLst>
              <a:gd fmla="val 50000" name="adj1"/>
              <a:gd fmla="val 50000" name="adj2"/>
            </a:avLst>
          </a:prstGeom>
          <a:solidFill>
            <a:schemeClr val="accent1"/>
          </a:solidFill>
          <a:ln cap="flat" cmpd="sng" w="25400">
            <a:solidFill>
              <a:srgbClr val="1318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787" name="Google Shape;787;p25"/>
          <p:cNvPicPr preferRelativeResize="0"/>
          <p:nvPr/>
        </p:nvPicPr>
        <p:blipFill rotWithShape="1">
          <a:blip r:embed="rId5">
            <a:alphaModFix/>
          </a:blip>
          <a:srcRect b="0" l="0" r="0" t="0"/>
          <a:stretch/>
        </p:blipFill>
        <p:spPr>
          <a:xfrm>
            <a:off x="7371275" y="3995825"/>
            <a:ext cx="4584525" cy="2323775"/>
          </a:xfrm>
          <a:prstGeom prst="rect">
            <a:avLst/>
          </a:prstGeom>
          <a:noFill/>
          <a:ln cap="flat" cmpd="sng" w="9525">
            <a:solidFill>
              <a:srgbClr val="000000"/>
            </a:solidFill>
            <a:prstDash val="solid"/>
            <a:round/>
            <a:headEnd len="sm" w="sm" type="none"/>
            <a:tailEnd len="sm" w="sm" type="none"/>
          </a:ln>
        </p:spPr>
      </p:pic>
      <p:sp>
        <p:nvSpPr>
          <p:cNvPr id="788" name="Google Shape;788;p25"/>
          <p:cNvSpPr/>
          <p:nvPr/>
        </p:nvSpPr>
        <p:spPr>
          <a:xfrm>
            <a:off x="11155064" y="4294879"/>
            <a:ext cx="684169" cy="24182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9" name="Google Shape;789;p25"/>
          <p:cNvSpPr/>
          <p:nvPr/>
        </p:nvSpPr>
        <p:spPr>
          <a:xfrm>
            <a:off x="2086428" y="2905756"/>
            <a:ext cx="716643" cy="61395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t/>
            </a:r>
            <a:endParaRPr b="0" i="0" sz="1050" u="none" cap="none" strike="noStrike">
              <a:solidFill>
                <a:schemeClr val="accent3"/>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3" name="Shape 793"/>
        <p:cNvGrpSpPr/>
        <p:nvPr/>
      </p:nvGrpSpPr>
      <p:grpSpPr>
        <a:xfrm>
          <a:off x="0" y="0"/>
          <a:ext cx="0" cy="0"/>
          <a:chOff x="0" y="0"/>
          <a:chExt cx="0" cy="0"/>
        </a:xfrm>
      </p:grpSpPr>
      <p:sp>
        <p:nvSpPr>
          <p:cNvPr id="794" name="Google Shape;794;p2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95" name="Google Shape;795;p26"/>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Create a release for your GitHub repo</a:t>
            </a:r>
            <a:endParaRPr sz="3200"/>
          </a:p>
        </p:txBody>
      </p:sp>
      <p:pic>
        <p:nvPicPr>
          <p:cNvPr descr="Immagine che contiene screenshot&#10;&#10;Descrizione generata con affidabilità molto elevata" id="796" name="Google Shape;796;p26"/>
          <p:cNvPicPr preferRelativeResize="0"/>
          <p:nvPr/>
        </p:nvPicPr>
        <p:blipFill rotWithShape="1">
          <a:blip r:embed="rId3">
            <a:alphaModFix/>
          </a:blip>
          <a:srcRect b="0" l="0" r="0" t="0"/>
          <a:stretch/>
        </p:blipFill>
        <p:spPr>
          <a:xfrm>
            <a:off x="344055" y="1276619"/>
            <a:ext cx="4821381" cy="4019974"/>
          </a:xfrm>
          <a:prstGeom prst="rect">
            <a:avLst/>
          </a:prstGeom>
          <a:noFill/>
          <a:ln>
            <a:noFill/>
          </a:ln>
          <a:effectLst>
            <a:outerShdw blurRad="292100" rotWithShape="0" algn="tl" dir="2700000" dist="139700">
              <a:srgbClr val="333333">
                <a:alpha val="62745"/>
              </a:srgbClr>
            </a:outerShdw>
          </a:effectLst>
        </p:spPr>
      </p:pic>
      <p:sp>
        <p:nvSpPr>
          <p:cNvPr id="797" name="Google Shape;797;p26"/>
          <p:cNvSpPr/>
          <p:nvPr/>
        </p:nvSpPr>
        <p:spPr>
          <a:xfrm>
            <a:off x="325111" y="1291468"/>
            <a:ext cx="923400" cy="3126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8" name="Google Shape;798;p26"/>
          <p:cNvSpPr/>
          <p:nvPr/>
        </p:nvSpPr>
        <p:spPr>
          <a:xfrm>
            <a:off x="5477191" y="5499806"/>
            <a:ext cx="1646400" cy="5376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799" name="Google Shape;799;p26"/>
          <p:cNvPicPr preferRelativeResize="0"/>
          <p:nvPr/>
        </p:nvPicPr>
        <p:blipFill rotWithShape="1">
          <a:blip r:embed="rId4">
            <a:alphaModFix/>
          </a:blip>
          <a:srcRect b="0" l="0" r="0" t="0"/>
          <a:stretch/>
        </p:blipFill>
        <p:spPr>
          <a:xfrm>
            <a:off x="5317836" y="2326556"/>
            <a:ext cx="6721763" cy="3887426"/>
          </a:xfrm>
          <a:prstGeom prst="rect">
            <a:avLst/>
          </a:prstGeom>
          <a:noFill/>
          <a:ln>
            <a:noFill/>
          </a:ln>
        </p:spPr>
      </p:pic>
      <p:sp>
        <p:nvSpPr>
          <p:cNvPr id="800" name="Google Shape;800;p26"/>
          <p:cNvSpPr/>
          <p:nvPr/>
        </p:nvSpPr>
        <p:spPr>
          <a:xfrm>
            <a:off x="340505" y="5032195"/>
            <a:ext cx="892500" cy="2664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1" name="Google Shape;801;p26"/>
          <p:cNvSpPr/>
          <p:nvPr/>
        </p:nvSpPr>
        <p:spPr>
          <a:xfrm>
            <a:off x="5477193" y="5499805"/>
            <a:ext cx="1549500" cy="5376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5" name="Shape 805"/>
        <p:cNvGrpSpPr/>
        <p:nvPr/>
      </p:nvGrpSpPr>
      <p:grpSpPr>
        <a:xfrm>
          <a:off x="0" y="0"/>
          <a:ext cx="0" cy="0"/>
          <a:chOff x="0" y="0"/>
          <a:chExt cx="0" cy="0"/>
        </a:xfrm>
      </p:grpSpPr>
      <p:pic>
        <p:nvPicPr>
          <p:cNvPr id="806" name="Google Shape;806;p54"/>
          <p:cNvPicPr preferRelativeResize="0"/>
          <p:nvPr/>
        </p:nvPicPr>
        <p:blipFill rotWithShape="1">
          <a:blip r:embed="rId3">
            <a:alphaModFix/>
          </a:blip>
          <a:srcRect b="0" l="0" r="0" t="0"/>
          <a:stretch/>
        </p:blipFill>
        <p:spPr>
          <a:xfrm>
            <a:off x="2426975" y="2492685"/>
            <a:ext cx="5634004" cy="3861875"/>
          </a:xfrm>
          <a:prstGeom prst="rect">
            <a:avLst/>
          </a:prstGeom>
          <a:noFill/>
          <a:ln>
            <a:noFill/>
          </a:ln>
          <a:effectLst>
            <a:outerShdw blurRad="40000" rotWithShape="0" dir="5400000" dist="23000">
              <a:srgbClr val="000000">
                <a:alpha val="32941"/>
              </a:srgbClr>
            </a:outerShdw>
          </a:effectLst>
        </p:spPr>
      </p:pic>
      <p:sp>
        <p:nvSpPr>
          <p:cNvPr id="807" name="Google Shape;807;p54"/>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808" name="Google Shape;808;p54"/>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Search your GitHub repo in Zenodo</a:t>
            </a:r>
            <a:endParaRPr/>
          </a:p>
        </p:txBody>
      </p:sp>
      <p:pic>
        <p:nvPicPr>
          <p:cNvPr id="809" name="Google Shape;809;p54"/>
          <p:cNvPicPr preferRelativeResize="0"/>
          <p:nvPr/>
        </p:nvPicPr>
        <p:blipFill rotWithShape="1">
          <a:blip r:embed="rId4">
            <a:alphaModFix/>
          </a:blip>
          <a:srcRect b="0" l="0" r="0" t="0"/>
          <a:stretch/>
        </p:blipFill>
        <p:spPr>
          <a:xfrm>
            <a:off x="369550" y="899690"/>
            <a:ext cx="11459123" cy="1566800"/>
          </a:xfrm>
          <a:prstGeom prst="rect">
            <a:avLst/>
          </a:prstGeom>
          <a:noFill/>
          <a:ln>
            <a:noFill/>
          </a:ln>
        </p:spPr>
      </p:pic>
      <p:pic>
        <p:nvPicPr>
          <p:cNvPr id="810" name="Google Shape;810;p54"/>
          <p:cNvPicPr preferRelativeResize="0"/>
          <p:nvPr/>
        </p:nvPicPr>
        <p:blipFill rotWithShape="1">
          <a:blip r:embed="rId5">
            <a:alphaModFix/>
          </a:blip>
          <a:srcRect b="0" l="0" r="0" t="0"/>
          <a:stretch/>
        </p:blipFill>
        <p:spPr>
          <a:xfrm>
            <a:off x="351455" y="2520775"/>
            <a:ext cx="2184100" cy="3861876"/>
          </a:xfrm>
          <a:prstGeom prst="rect">
            <a:avLst/>
          </a:prstGeom>
          <a:noFill/>
          <a:ln>
            <a:noFill/>
          </a:ln>
        </p:spPr>
      </p:pic>
      <p:sp>
        <p:nvSpPr>
          <p:cNvPr id="811" name="Google Shape;811;p54"/>
          <p:cNvSpPr/>
          <p:nvPr/>
        </p:nvSpPr>
        <p:spPr>
          <a:xfrm>
            <a:off x="2535551" y="2466500"/>
            <a:ext cx="2675700" cy="1089000"/>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v</a:t>
            </a:r>
            <a:endParaRPr b="0" i="0" sz="1800" u="none" cap="none" strike="noStrike">
              <a:solidFill>
                <a:schemeClr val="lt1"/>
              </a:solidFill>
              <a:latin typeface="Calibri"/>
              <a:ea typeface="Calibri"/>
              <a:cs typeface="Calibri"/>
              <a:sym typeface="Calibri"/>
            </a:endParaRPr>
          </a:p>
        </p:txBody>
      </p:sp>
      <p:pic>
        <p:nvPicPr>
          <p:cNvPr id="812" name="Google Shape;812;p54"/>
          <p:cNvPicPr preferRelativeResize="0"/>
          <p:nvPr/>
        </p:nvPicPr>
        <p:blipFill rotWithShape="1">
          <a:blip r:embed="rId6">
            <a:alphaModFix/>
          </a:blip>
          <a:srcRect b="0" l="0" r="0" t="0"/>
          <a:stretch/>
        </p:blipFill>
        <p:spPr>
          <a:xfrm>
            <a:off x="6298125" y="2877100"/>
            <a:ext cx="5399552" cy="3383776"/>
          </a:xfrm>
          <a:prstGeom prst="rect">
            <a:avLst/>
          </a:prstGeom>
          <a:noFill/>
          <a:ln cap="flat" cmpd="sng" w="9525">
            <a:solidFill>
              <a:srgbClr val="000000"/>
            </a:solidFill>
            <a:prstDash val="solid"/>
            <a:round/>
            <a:headEnd len="sm" w="sm" type="none"/>
            <a:tailEnd len="sm" w="sm" type="none"/>
          </a:ln>
        </p:spPr>
      </p:pic>
      <p:sp>
        <p:nvSpPr>
          <p:cNvPr id="813" name="Google Shape;813;p54"/>
          <p:cNvSpPr/>
          <p:nvPr/>
        </p:nvSpPr>
        <p:spPr>
          <a:xfrm>
            <a:off x="10009275" y="5048499"/>
            <a:ext cx="1688400" cy="1176300"/>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4" name="Google Shape;814;p54"/>
          <p:cNvSpPr txBox="1"/>
          <p:nvPr/>
        </p:nvSpPr>
        <p:spPr>
          <a:xfrm>
            <a:off x="10993674" y="5114846"/>
            <a:ext cx="710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DF3A10"/>
                </a:solidFill>
                <a:latin typeface="Calibri"/>
                <a:ea typeface="Calibri"/>
                <a:cs typeface="Calibri"/>
                <a:sym typeface="Calibri"/>
              </a:rPr>
              <a:t>COPY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8" name="Shape 818"/>
        <p:cNvGrpSpPr/>
        <p:nvPr/>
      </p:nvGrpSpPr>
      <p:grpSpPr>
        <a:xfrm>
          <a:off x="0" y="0"/>
          <a:ext cx="0" cy="0"/>
          <a:chOff x="0" y="0"/>
          <a:chExt cx="0" cy="0"/>
        </a:xfrm>
      </p:grpSpPr>
      <p:sp>
        <p:nvSpPr>
          <p:cNvPr id="819" name="Google Shape;819;p5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820" name="Google Shape;820;p5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Reproduce your analysis with Binder</a:t>
            </a:r>
            <a:endParaRPr sz="3240"/>
          </a:p>
        </p:txBody>
      </p:sp>
      <p:sp>
        <p:nvSpPr>
          <p:cNvPr id="821" name="Google Shape;821;p55"/>
          <p:cNvSpPr txBox="1"/>
          <p:nvPr/>
        </p:nvSpPr>
        <p:spPr>
          <a:xfrm>
            <a:off x="7898188" y="1169269"/>
            <a:ext cx="4116600" cy="7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DF3A10"/>
                </a:solidFill>
                <a:latin typeface="Arial"/>
                <a:ea typeface="Arial"/>
                <a:cs typeface="Arial"/>
                <a:sym typeface="Arial"/>
              </a:rPr>
              <a:t>WARNING: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DF3A10"/>
                </a:solidFill>
                <a:latin typeface="Arial"/>
                <a:ea typeface="Arial"/>
                <a:cs typeface="Arial"/>
                <a:sym typeface="Arial"/>
              </a:rPr>
              <a:t>Registration of the DOI can take up to 10 minutes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DF3A10"/>
                </a:solidFill>
                <a:latin typeface="Arial"/>
                <a:ea typeface="Arial"/>
                <a:cs typeface="Arial"/>
                <a:sym typeface="Arial"/>
              </a:rPr>
              <a:t>Binder has to wait until registration is finished.</a:t>
            </a:r>
            <a:endParaRPr b="0" i="0" sz="1400" u="none" cap="none" strike="noStrike">
              <a:solidFill>
                <a:srgbClr val="DF3A1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DF3A1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DF3A10"/>
                </a:solidFill>
                <a:latin typeface="Arial"/>
                <a:ea typeface="Arial"/>
                <a:cs typeface="Arial"/>
                <a:sym typeface="Arial"/>
              </a:rPr>
              <a:t>To check whether the DOI is resolved, please use the website: </a:t>
            </a:r>
            <a:r>
              <a:rPr b="0" i="0" lang="en-GB" sz="1400" u="sng" cap="none" strike="noStrike">
                <a:solidFill>
                  <a:schemeClr val="hlink"/>
                </a:solidFill>
                <a:latin typeface="Arial"/>
                <a:ea typeface="Arial"/>
                <a:cs typeface="Arial"/>
                <a:sym typeface="Arial"/>
                <a:hlinkClick r:id="rId3"/>
              </a:rPr>
              <a:t>https://dx.doi.org/</a:t>
            </a:r>
            <a:r>
              <a:rPr b="0" i="0" lang="en-GB" sz="1400" u="none" cap="none" strike="noStrike">
                <a:solidFill>
                  <a:srgbClr val="DF3A10"/>
                </a:solidFill>
                <a:latin typeface="Arial"/>
                <a:ea typeface="Arial"/>
                <a:cs typeface="Arial"/>
                <a:sym typeface="Arial"/>
              </a:rPr>
              <a:t>  </a:t>
            </a:r>
            <a:endParaRPr b="0" i="0" sz="1400" u="none" cap="none" strike="noStrike">
              <a:solidFill>
                <a:srgbClr val="DF3A10"/>
              </a:solidFill>
              <a:latin typeface="Arial"/>
              <a:ea typeface="Arial"/>
              <a:cs typeface="Arial"/>
              <a:sym typeface="Arial"/>
            </a:endParaRPr>
          </a:p>
        </p:txBody>
      </p:sp>
      <p:pic>
        <p:nvPicPr>
          <p:cNvPr id="822" name="Google Shape;822;p55"/>
          <p:cNvPicPr preferRelativeResize="0"/>
          <p:nvPr/>
        </p:nvPicPr>
        <p:blipFill rotWithShape="1">
          <a:blip r:embed="rId4">
            <a:alphaModFix/>
          </a:blip>
          <a:srcRect b="0" l="0" r="0" t="0"/>
          <a:stretch/>
        </p:blipFill>
        <p:spPr>
          <a:xfrm>
            <a:off x="152400" y="1183545"/>
            <a:ext cx="7745800" cy="5052692"/>
          </a:xfrm>
          <a:prstGeom prst="rect">
            <a:avLst/>
          </a:prstGeom>
          <a:noFill/>
          <a:ln>
            <a:noFill/>
          </a:ln>
        </p:spPr>
      </p:pic>
      <p:sp>
        <p:nvSpPr>
          <p:cNvPr id="823" name="Google Shape;823;p55"/>
          <p:cNvSpPr/>
          <p:nvPr/>
        </p:nvSpPr>
        <p:spPr>
          <a:xfrm>
            <a:off x="450200" y="1963885"/>
            <a:ext cx="7149600" cy="377700"/>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4" name="Google Shape;824;p55"/>
          <p:cNvSpPr/>
          <p:nvPr/>
        </p:nvSpPr>
        <p:spPr>
          <a:xfrm>
            <a:off x="450200" y="3868858"/>
            <a:ext cx="7149600" cy="1016700"/>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5" name="Google Shape;825;p55"/>
          <p:cNvSpPr txBox="1"/>
          <p:nvPr/>
        </p:nvSpPr>
        <p:spPr>
          <a:xfrm>
            <a:off x="7892717" y="5759996"/>
            <a:ext cx="4206900" cy="523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Go to </a:t>
            </a:r>
            <a:r>
              <a:rPr b="0" i="0" lang="en-GB" sz="1400" u="sng" cap="none" strike="noStrike">
                <a:solidFill>
                  <a:srgbClr val="000000"/>
                </a:solidFill>
                <a:latin typeface="Arial"/>
                <a:ea typeface="Arial"/>
                <a:cs typeface="Arial"/>
                <a:sym typeface="Arial"/>
                <a:hlinkClick r:id="rId5"/>
              </a:rPr>
              <a:t>https://cs3.fedcloud-tf.fedcloud.eu/hub/home</a:t>
            </a:r>
            <a:r>
              <a:rPr b="0" i="0" lang="en-GB" sz="1400" u="none" cap="none" strike="noStrike">
                <a:solidFill>
                  <a:srgbClr val="000000"/>
                </a:solidFill>
                <a:latin typeface="Arial"/>
                <a:ea typeface="Arial"/>
                <a:cs typeface="Arial"/>
                <a:sym typeface="Arial"/>
              </a:rPr>
              <a:t> </a:t>
            </a: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and stop your server before retry!</a:t>
            </a:r>
            <a:endParaRPr b="0" i="0" sz="1400" u="none" cap="none" strike="noStrike">
              <a:solidFill>
                <a:srgbClr val="000000"/>
              </a:solidFill>
              <a:latin typeface="Arial"/>
              <a:ea typeface="Arial"/>
              <a:cs typeface="Arial"/>
              <a:sym typeface="Arial"/>
            </a:endParaRPr>
          </a:p>
        </p:txBody>
      </p:sp>
      <p:pic>
        <p:nvPicPr>
          <p:cNvPr descr="Screenshot 2019-09-23 at 14.27.54.png" id="826" name="Google Shape;826;p55"/>
          <p:cNvPicPr preferRelativeResize="0"/>
          <p:nvPr/>
        </p:nvPicPr>
        <p:blipFill rotWithShape="1">
          <a:blip r:embed="rId6">
            <a:alphaModFix/>
          </a:blip>
          <a:srcRect b="0" l="0" r="0" t="0"/>
          <a:stretch/>
        </p:blipFill>
        <p:spPr>
          <a:xfrm>
            <a:off x="9065070" y="3708280"/>
            <a:ext cx="2600053" cy="2009132"/>
          </a:xfrm>
          <a:prstGeom prst="rect">
            <a:avLst/>
          </a:prstGeom>
          <a:noFill/>
          <a:ln>
            <a:noFill/>
          </a:ln>
          <a:effectLst>
            <a:outerShdw blurRad="292100" rotWithShape="0" algn="tl" dir="2700000" dist="139700">
              <a:srgbClr val="333333">
                <a:alpha val="63529"/>
              </a:srgbClr>
            </a:outerShdw>
          </a:effectLst>
        </p:spPr>
      </p:pic>
      <p:sp>
        <p:nvSpPr>
          <p:cNvPr id="827" name="Google Shape;827;p55"/>
          <p:cNvSpPr txBox="1"/>
          <p:nvPr/>
        </p:nvSpPr>
        <p:spPr>
          <a:xfrm>
            <a:off x="7898188" y="3150469"/>
            <a:ext cx="41166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DF3A10"/>
                </a:solidFill>
                <a:latin typeface="Arial"/>
                <a:ea typeface="Arial"/>
                <a:cs typeface="Arial"/>
                <a:sym typeface="Arial"/>
              </a:rPr>
              <a:t>Create a LaunchBinder button in your repo</a:t>
            </a:r>
            <a:endParaRPr b="0" i="0" sz="1400" u="none" cap="none" strike="noStrike">
              <a:solidFill>
                <a:srgbClr val="000000"/>
              </a:solidFill>
              <a:latin typeface="Arial"/>
              <a:ea typeface="Arial"/>
              <a:cs typeface="Arial"/>
              <a:sym typeface="Arial"/>
            </a:endParaRPr>
          </a:p>
        </p:txBody>
      </p:sp>
      <p:sp>
        <p:nvSpPr>
          <p:cNvPr id="828" name="Google Shape;828;p55"/>
          <p:cNvSpPr/>
          <p:nvPr/>
        </p:nvSpPr>
        <p:spPr>
          <a:xfrm rot="-1036508">
            <a:off x="7610341" y="3586404"/>
            <a:ext cx="974877" cy="28808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2" name="Shape 832"/>
        <p:cNvGrpSpPr/>
        <p:nvPr/>
      </p:nvGrpSpPr>
      <p:grpSpPr>
        <a:xfrm>
          <a:off x="0" y="0"/>
          <a:ext cx="0" cy="0"/>
          <a:chOff x="0" y="0"/>
          <a:chExt cx="0" cy="0"/>
        </a:xfrm>
      </p:grpSpPr>
      <p:sp>
        <p:nvSpPr>
          <p:cNvPr id="833" name="Google Shape;833;g60c7a48a5c_1_17"/>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834" name="Google Shape;834;g60c7a48a5c_1_17"/>
          <p:cNvSpPr/>
          <p:nvPr/>
        </p:nvSpPr>
        <p:spPr>
          <a:xfrm>
            <a:off x="4377052" y="2564904"/>
            <a:ext cx="1728300" cy="1368300"/>
          </a:xfrm>
          <a:prstGeom prst="rect">
            <a:avLst/>
          </a:prstGeom>
          <a:solidFill>
            <a:srgbClr val="4A52D3"/>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GitHub</a:t>
            </a:r>
            <a:endParaRPr b="0" i="0" sz="1800" u="none" cap="none" strike="noStrike">
              <a:solidFill>
                <a:schemeClr val="lt1"/>
              </a:solidFill>
              <a:latin typeface="Calibri"/>
              <a:ea typeface="Calibri"/>
              <a:cs typeface="Calibri"/>
              <a:sym typeface="Calibri"/>
            </a:endParaRPr>
          </a:p>
        </p:txBody>
      </p:sp>
      <p:sp>
        <p:nvSpPr>
          <p:cNvPr id="835" name="Google Shape;835;g60c7a48a5c_1_17"/>
          <p:cNvSpPr/>
          <p:nvPr/>
        </p:nvSpPr>
        <p:spPr>
          <a:xfrm>
            <a:off x="4665084" y="3068960"/>
            <a:ext cx="1152000" cy="720000"/>
          </a:xfrm>
          <a:prstGeom prst="rect">
            <a:avLst/>
          </a:prstGeom>
          <a:solidFill>
            <a:schemeClr val="accent5"/>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282828"/>
                </a:solidFill>
                <a:latin typeface="Calibri"/>
                <a:ea typeface="Calibri"/>
                <a:cs typeface="Calibri"/>
                <a:sym typeface="Calibri"/>
              </a:rPr>
              <a:t>Your repository</a:t>
            </a:r>
            <a:endParaRPr b="0" i="0" sz="1400" u="none" cap="none" strike="noStrike">
              <a:solidFill>
                <a:srgbClr val="000000"/>
              </a:solidFill>
              <a:latin typeface="Arial"/>
              <a:ea typeface="Arial"/>
              <a:cs typeface="Arial"/>
              <a:sym typeface="Arial"/>
            </a:endParaRPr>
          </a:p>
        </p:txBody>
      </p:sp>
      <p:sp>
        <p:nvSpPr>
          <p:cNvPr id="836" name="Google Shape;836;g60c7a48a5c_1_17"/>
          <p:cNvSpPr/>
          <p:nvPr/>
        </p:nvSpPr>
        <p:spPr>
          <a:xfrm>
            <a:off x="4377052" y="908720"/>
            <a:ext cx="1728300" cy="1368300"/>
          </a:xfrm>
          <a:prstGeom prst="rect">
            <a:avLst/>
          </a:prstGeom>
          <a:solidFill>
            <a:schemeClr val="accent4"/>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Notebooks services</a:t>
            </a:r>
            <a:endParaRPr b="0" i="0" sz="1400" u="none" cap="none" strike="noStrike">
              <a:solidFill>
                <a:srgbClr val="000000"/>
              </a:solidFill>
              <a:latin typeface="Arial"/>
              <a:ea typeface="Arial"/>
              <a:cs typeface="Arial"/>
              <a:sym typeface="Arial"/>
            </a:endParaRPr>
          </a:p>
        </p:txBody>
      </p:sp>
      <p:sp>
        <p:nvSpPr>
          <p:cNvPr id="837" name="Google Shape;837;g60c7a48a5c_1_17"/>
          <p:cNvSpPr/>
          <p:nvPr/>
        </p:nvSpPr>
        <p:spPr>
          <a:xfrm>
            <a:off x="848660" y="2996952"/>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8" name="Google Shape;838;g60c7a48a5c_1_17"/>
          <p:cNvSpPr txBox="1"/>
          <p:nvPr/>
        </p:nvSpPr>
        <p:spPr>
          <a:xfrm>
            <a:off x="1775859" y="2477503"/>
            <a:ext cx="23562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Create repository</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Upload ipynb file</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Add requirements.txt</a:t>
            </a:r>
            <a:endParaRPr b="0" i="1" sz="1400" u="none" cap="none" strike="noStrike">
              <a:solidFill>
                <a:schemeClr val="dk1"/>
              </a:solidFill>
              <a:latin typeface="Calibri"/>
              <a:ea typeface="Calibri"/>
              <a:cs typeface="Calibri"/>
              <a:sym typeface="Calibri"/>
            </a:endParaRPr>
          </a:p>
        </p:txBody>
      </p:sp>
      <p:cxnSp>
        <p:nvCxnSpPr>
          <p:cNvPr id="839" name="Google Shape;839;g60c7a48a5c_1_17"/>
          <p:cNvCxnSpPr>
            <a:stCxn id="835" idx="2"/>
          </p:cNvCxnSpPr>
          <p:nvPr/>
        </p:nvCxnSpPr>
        <p:spPr>
          <a:xfrm>
            <a:off x="5241084" y="3788960"/>
            <a:ext cx="0" cy="432000"/>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5686"/>
              </a:srgbClr>
            </a:outerShdw>
          </a:effectLst>
        </p:spPr>
      </p:cxnSp>
      <p:sp>
        <p:nvSpPr>
          <p:cNvPr id="840" name="Google Shape;840;g60c7a48a5c_1_17"/>
          <p:cNvSpPr/>
          <p:nvPr/>
        </p:nvSpPr>
        <p:spPr>
          <a:xfrm>
            <a:off x="9705644" y="4653136"/>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1" name="Google Shape;841;g60c7a48a5c_1_17"/>
          <p:cNvSpPr txBox="1"/>
          <p:nvPr/>
        </p:nvSpPr>
        <p:spPr>
          <a:xfrm>
            <a:off x="8247673" y="2030569"/>
            <a:ext cx="1236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Re-execute</a:t>
            </a:r>
            <a:endParaRPr b="0" i="0" sz="1400" u="none" cap="none" strike="noStrike">
              <a:solidFill>
                <a:srgbClr val="000000"/>
              </a:solidFill>
              <a:latin typeface="Arial"/>
              <a:ea typeface="Arial"/>
              <a:cs typeface="Arial"/>
              <a:sym typeface="Arial"/>
            </a:endParaRPr>
          </a:p>
        </p:txBody>
      </p:sp>
      <p:sp>
        <p:nvSpPr>
          <p:cNvPr id="842" name="Google Shape;842;g60c7a48a5c_1_17"/>
          <p:cNvSpPr/>
          <p:nvPr/>
        </p:nvSpPr>
        <p:spPr>
          <a:xfrm>
            <a:off x="6249260" y="4162780"/>
            <a:ext cx="32316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6. Obtain GitHub project reference</a:t>
            </a:r>
            <a:endParaRPr b="0" i="0" sz="1400" u="none" cap="none" strike="noStrike">
              <a:solidFill>
                <a:schemeClr val="dk1"/>
              </a:solidFill>
              <a:latin typeface="Calibri"/>
              <a:ea typeface="Calibri"/>
              <a:cs typeface="Calibri"/>
              <a:sym typeface="Calibri"/>
            </a:endParaRPr>
          </a:p>
        </p:txBody>
      </p:sp>
      <p:sp>
        <p:nvSpPr>
          <p:cNvPr id="843" name="Google Shape;843;g60c7a48a5c_1_17"/>
          <p:cNvSpPr/>
          <p:nvPr/>
        </p:nvSpPr>
        <p:spPr>
          <a:xfrm>
            <a:off x="7592286" y="2845748"/>
            <a:ext cx="32958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7. Provide GitHub project reference</a:t>
            </a:r>
            <a:endParaRPr b="0" i="0" sz="1400" u="none" cap="none" strike="noStrike">
              <a:solidFill>
                <a:schemeClr val="dk1"/>
              </a:solidFill>
              <a:latin typeface="Calibri"/>
              <a:ea typeface="Calibri"/>
              <a:cs typeface="Calibri"/>
              <a:sym typeface="Calibri"/>
            </a:endParaRPr>
          </a:p>
        </p:txBody>
      </p:sp>
      <p:sp>
        <p:nvSpPr>
          <p:cNvPr id="844" name="Google Shape;844;g60c7a48a5c_1_17"/>
          <p:cNvSpPr/>
          <p:nvPr/>
        </p:nvSpPr>
        <p:spPr>
          <a:xfrm>
            <a:off x="7896200" y="5733256"/>
            <a:ext cx="20001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5. Discover Notebook</a:t>
            </a:r>
            <a:br>
              <a:rPr b="0" i="1" lang="en-GB" sz="1400" u="none" cap="none" strike="noStrike">
                <a:solidFill>
                  <a:srgbClr val="000000"/>
                </a:solidFill>
                <a:latin typeface="Calibri"/>
                <a:ea typeface="Calibri"/>
                <a:cs typeface="Calibri"/>
                <a:sym typeface="Calibri"/>
              </a:rPr>
            </a:br>
            <a:r>
              <a:rPr b="0" i="1" lang="en-GB" sz="1400" u="none" cap="none" strike="noStrike">
                <a:solidFill>
                  <a:schemeClr val="dk1"/>
                </a:solidFill>
                <a:latin typeface="Calibri"/>
                <a:ea typeface="Calibri"/>
                <a:cs typeface="Calibri"/>
                <a:sym typeface="Calibri"/>
              </a:rPr>
              <a:t>(use DOI)</a:t>
            </a:r>
            <a:endParaRPr b="0" i="1" sz="1400" u="none" cap="none" strike="noStrike">
              <a:solidFill>
                <a:schemeClr val="dk1"/>
              </a:solidFill>
              <a:latin typeface="Calibri"/>
              <a:ea typeface="Calibri"/>
              <a:cs typeface="Calibri"/>
              <a:sym typeface="Calibri"/>
            </a:endParaRPr>
          </a:p>
        </p:txBody>
      </p:sp>
      <p:sp>
        <p:nvSpPr>
          <p:cNvPr id="845" name="Google Shape;845;g60c7a48a5c_1_17"/>
          <p:cNvSpPr/>
          <p:nvPr/>
        </p:nvSpPr>
        <p:spPr>
          <a:xfrm>
            <a:off x="10137692" y="4293096"/>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6" name="Google Shape;846;g60c7a48a5c_1_17"/>
          <p:cNvSpPr/>
          <p:nvPr/>
        </p:nvSpPr>
        <p:spPr>
          <a:xfrm>
            <a:off x="10209700" y="4941168"/>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7" name="Google Shape;847;g60c7a48a5c_1_17"/>
          <p:cNvSpPr/>
          <p:nvPr/>
        </p:nvSpPr>
        <p:spPr>
          <a:xfrm>
            <a:off x="10641748" y="4509120"/>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8" name="Google Shape;848;g60c7a48a5c_1_17"/>
          <p:cNvSpPr/>
          <p:nvPr/>
        </p:nvSpPr>
        <p:spPr>
          <a:xfrm>
            <a:off x="10487071" y="5085184"/>
            <a:ext cx="12960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Calibri"/>
                <a:ea typeface="Calibri"/>
                <a:cs typeface="Calibri"/>
                <a:sym typeface="Calibri"/>
              </a:rPr>
              <a:t>Fellow </a:t>
            </a:r>
            <a:br>
              <a:rPr b="1" i="0" lang="en-GB" sz="1400" u="none" cap="none" strike="noStrike">
                <a:solidFill>
                  <a:schemeClr val="dk1"/>
                </a:solidFill>
                <a:latin typeface="Calibri"/>
                <a:ea typeface="Calibri"/>
                <a:cs typeface="Calibri"/>
                <a:sym typeface="Calibri"/>
              </a:rPr>
            </a:br>
            <a:r>
              <a:rPr b="1" i="0" lang="en-GB" sz="1400" u="none" cap="none" strike="noStrike">
                <a:solidFill>
                  <a:schemeClr val="dk1"/>
                </a:solidFill>
                <a:latin typeface="Calibri"/>
                <a:ea typeface="Calibri"/>
                <a:cs typeface="Calibri"/>
                <a:sym typeface="Calibri"/>
              </a:rPr>
              <a:t>researchers</a:t>
            </a:r>
            <a:endParaRPr b="0" i="0" sz="1400" u="none" cap="none" strike="noStrike">
              <a:solidFill>
                <a:srgbClr val="000000"/>
              </a:solidFill>
              <a:latin typeface="Arial"/>
              <a:ea typeface="Arial"/>
              <a:cs typeface="Arial"/>
              <a:sym typeface="Arial"/>
            </a:endParaRPr>
          </a:p>
        </p:txBody>
      </p:sp>
      <p:sp>
        <p:nvSpPr>
          <p:cNvPr id="849" name="Google Shape;849;g60c7a48a5c_1_17"/>
          <p:cNvSpPr txBox="1"/>
          <p:nvPr>
            <p:ph type="title"/>
          </p:nvPr>
        </p:nvSpPr>
        <p:spPr>
          <a:xfrm>
            <a:off x="3220977" y="188640"/>
            <a:ext cx="8640900" cy="537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Hands-on summary</a:t>
            </a:r>
            <a:endParaRPr sz="3200"/>
          </a:p>
        </p:txBody>
      </p:sp>
      <p:sp>
        <p:nvSpPr>
          <p:cNvPr id="850" name="Google Shape;850;g60c7a48a5c_1_17"/>
          <p:cNvSpPr txBox="1"/>
          <p:nvPr/>
        </p:nvSpPr>
        <p:spPr>
          <a:xfrm>
            <a:off x="1891313" y="1007381"/>
            <a:ext cx="21714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1. Edit the notebook</a:t>
            </a:r>
            <a:br>
              <a:rPr b="0" i="1" lang="en-GB" sz="1400" u="none" cap="none" strike="noStrike">
                <a:solidFill>
                  <a:schemeClr val="dk1"/>
                </a:solidFill>
                <a:latin typeface="Calibri"/>
                <a:ea typeface="Calibri"/>
                <a:cs typeface="Calibri"/>
                <a:sym typeface="Calibri"/>
              </a:rPr>
            </a:br>
            <a:r>
              <a:rPr b="0" i="1" lang="en-GB" sz="1400" u="none" cap="none" strike="noStrike">
                <a:solidFill>
                  <a:schemeClr val="dk1"/>
                </a:solidFill>
                <a:latin typeface="Calibri"/>
                <a:ea typeface="Calibri"/>
                <a:cs typeface="Calibri"/>
                <a:sym typeface="Calibri"/>
              </a:rPr>
              <a:t>1'. Download the ipynb file</a:t>
            </a:r>
            <a:endParaRPr b="0" i="0" sz="1400" u="none" cap="none" strike="noStrike">
              <a:solidFill>
                <a:schemeClr val="dk1"/>
              </a:solidFill>
              <a:latin typeface="Calibri"/>
              <a:ea typeface="Calibri"/>
              <a:cs typeface="Calibri"/>
              <a:sym typeface="Calibri"/>
            </a:endParaRPr>
          </a:p>
        </p:txBody>
      </p:sp>
      <p:sp>
        <p:nvSpPr>
          <p:cNvPr id="851" name="Google Shape;851;g60c7a48a5c_1_17"/>
          <p:cNvSpPr/>
          <p:nvPr/>
        </p:nvSpPr>
        <p:spPr>
          <a:xfrm>
            <a:off x="748599" y="1326709"/>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852" name="Google Shape;852;g60c7a48a5c_1_17"/>
          <p:cNvCxnSpPr/>
          <p:nvPr/>
        </p:nvCxnSpPr>
        <p:spPr>
          <a:xfrm>
            <a:off x="1528632" y="1624830"/>
            <a:ext cx="2738700" cy="6300"/>
          </a:xfrm>
          <a:prstGeom prst="straightConnector1">
            <a:avLst/>
          </a:prstGeom>
          <a:noFill/>
          <a:ln cap="flat" cmpd="sng" w="25400">
            <a:solidFill>
              <a:schemeClr val="accent2"/>
            </a:solidFill>
            <a:prstDash val="solid"/>
            <a:round/>
            <a:headEnd len="med" w="med" type="triangle"/>
            <a:tailEnd len="med" w="med" type="triangle"/>
          </a:ln>
          <a:effectLst>
            <a:outerShdw blurRad="40000" rotWithShape="0" dir="5400000" dist="20000">
              <a:srgbClr val="000000">
                <a:alpha val="35686"/>
              </a:srgbClr>
            </a:outerShdw>
          </a:effectLst>
        </p:spPr>
      </p:cxnSp>
      <p:pic>
        <p:nvPicPr>
          <p:cNvPr descr="Immagine che contiene testo&#10;&#10;Descrizione generata con affidabilità molto elevata" id="853" name="Google Shape;853;g60c7a48a5c_1_17"/>
          <p:cNvPicPr preferRelativeResize="0"/>
          <p:nvPr/>
        </p:nvPicPr>
        <p:blipFill rotWithShape="1">
          <a:blip r:embed="rId3">
            <a:alphaModFix/>
          </a:blip>
          <a:srcRect b="0" l="0" r="0" t="0"/>
          <a:stretch/>
        </p:blipFill>
        <p:spPr>
          <a:xfrm>
            <a:off x="4877859" y="1578215"/>
            <a:ext cx="742950" cy="638175"/>
          </a:xfrm>
          <a:prstGeom prst="rect">
            <a:avLst/>
          </a:prstGeom>
          <a:noFill/>
          <a:ln>
            <a:noFill/>
          </a:ln>
        </p:spPr>
      </p:pic>
      <p:sp>
        <p:nvSpPr>
          <p:cNvPr id="854" name="Google Shape;854;g60c7a48a5c_1_17"/>
          <p:cNvSpPr/>
          <p:nvPr/>
        </p:nvSpPr>
        <p:spPr>
          <a:xfrm>
            <a:off x="9480143" y="916417"/>
            <a:ext cx="1728300" cy="1368300"/>
          </a:xfrm>
          <a:prstGeom prst="rect">
            <a:avLst/>
          </a:prstGeom>
          <a:solidFill>
            <a:schemeClr val="accent4"/>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Binder Notebooks </a:t>
            </a:r>
            <a:endParaRPr b="0" i="0" sz="1800" u="none" cap="none" strike="noStrike">
              <a:solidFill>
                <a:schemeClr val="lt1"/>
              </a:solidFill>
              <a:latin typeface="Calibri"/>
              <a:ea typeface="Calibri"/>
              <a:cs typeface="Calibri"/>
              <a:sym typeface="Calibri"/>
            </a:endParaRPr>
          </a:p>
        </p:txBody>
      </p:sp>
      <p:pic>
        <p:nvPicPr>
          <p:cNvPr descr="Immagine che contiene testo&#10;&#10;Descrizione generata con affidabilità molto elevata" id="855" name="Google Shape;855;g60c7a48a5c_1_17"/>
          <p:cNvPicPr preferRelativeResize="0"/>
          <p:nvPr/>
        </p:nvPicPr>
        <p:blipFill rotWithShape="1">
          <a:blip r:embed="rId3">
            <a:alphaModFix/>
          </a:blip>
          <a:srcRect b="0" l="0" r="0" t="0"/>
          <a:stretch/>
        </p:blipFill>
        <p:spPr>
          <a:xfrm>
            <a:off x="9980950" y="1585912"/>
            <a:ext cx="742950" cy="638175"/>
          </a:xfrm>
          <a:prstGeom prst="rect">
            <a:avLst/>
          </a:prstGeom>
          <a:noFill/>
          <a:ln>
            <a:noFill/>
          </a:ln>
        </p:spPr>
      </p:pic>
      <p:cxnSp>
        <p:nvCxnSpPr>
          <p:cNvPr id="856" name="Google Shape;856;g60c7a48a5c_1_17"/>
          <p:cNvCxnSpPr/>
          <p:nvPr/>
        </p:nvCxnSpPr>
        <p:spPr>
          <a:xfrm>
            <a:off x="1440585" y="3330190"/>
            <a:ext cx="2884800" cy="138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pic>
        <p:nvPicPr>
          <p:cNvPr id="857" name="Google Shape;857;g60c7a48a5c_1_17"/>
          <p:cNvPicPr preferRelativeResize="0"/>
          <p:nvPr/>
        </p:nvPicPr>
        <p:blipFill rotWithShape="1">
          <a:blip r:embed="rId4">
            <a:alphaModFix/>
          </a:blip>
          <a:srcRect b="0" l="0" r="0" t="0"/>
          <a:stretch/>
        </p:blipFill>
        <p:spPr>
          <a:xfrm>
            <a:off x="4430135" y="4284949"/>
            <a:ext cx="1669182" cy="724242"/>
          </a:xfrm>
          <a:prstGeom prst="rect">
            <a:avLst/>
          </a:prstGeom>
          <a:noFill/>
          <a:ln>
            <a:noFill/>
          </a:ln>
        </p:spPr>
      </p:pic>
      <p:sp>
        <p:nvSpPr>
          <p:cNvPr id="858" name="Google Shape;858;g60c7a48a5c_1_17"/>
          <p:cNvSpPr/>
          <p:nvPr/>
        </p:nvSpPr>
        <p:spPr>
          <a:xfrm>
            <a:off x="840963" y="4051437"/>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59" name="Google Shape;859;g60c7a48a5c_1_17"/>
          <p:cNvSpPr txBox="1"/>
          <p:nvPr/>
        </p:nvSpPr>
        <p:spPr>
          <a:xfrm>
            <a:off x="1768162" y="4147745"/>
            <a:ext cx="23562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3. Specify the GitHub repo</a:t>
            </a:r>
            <a:endParaRPr b="0" i="0" sz="1400" u="none" cap="none" strike="noStrike">
              <a:solidFill>
                <a:schemeClr val="dk1"/>
              </a:solidFill>
              <a:latin typeface="Arial"/>
              <a:ea typeface="Arial"/>
              <a:cs typeface="Arial"/>
              <a:sym typeface="Arial"/>
            </a:endParaRPr>
          </a:p>
        </p:txBody>
      </p:sp>
      <p:cxnSp>
        <p:nvCxnSpPr>
          <p:cNvPr id="860" name="Google Shape;860;g60c7a48a5c_1_17"/>
          <p:cNvCxnSpPr/>
          <p:nvPr/>
        </p:nvCxnSpPr>
        <p:spPr>
          <a:xfrm>
            <a:off x="1432888" y="4523220"/>
            <a:ext cx="2884800" cy="138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
        <p:nvSpPr>
          <p:cNvPr id="861" name="Google Shape;861;g60c7a48a5c_1_17"/>
          <p:cNvSpPr txBox="1"/>
          <p:nvPr/>
        </p:nvSpPr>
        <p:spPr>
          <a:xfrm>
            <a:off x="1999673" y="5309370"/>
            <a:ext cx="27432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4. Generate a DOI </a:t>
            </a:r>
            <a:br>
              <a:rPr b="0" i="1" lang="en-GB" sz="1400" u="none" cap="none" strike="noStrike">
                <a:solidFill>
                  <a:srgbClr val="515151"/>
                </a:solidFill>
                <a:latin typeface="Calibri"/>
                <a:ea typeface="Calibri"/>
                <a:cs typeface="Calibri"/>
                <a:sym typeface="Calibri"/>
              </a:rPr>
            </a:br>
            <a:r>
              <a:rPr b="0" i="1" lang="en-GB" sz="1400" u="none" cap="none" strike="noStrike">
                <a:solidFill>
                  <a:srgbClr val="515151"/>
                </a:solidFill>
                <a:latin typeface="Calibri"/>
                <a:ea typeface="Calibri"/>
                <a:cs typeface="Calibri"/>
                <a:sym typeface="Calibri"/>
              </a:rPr>
              <a:t>(this is done by Zenodo)</a:t>
            </a:r>
            <a:endParaRPr b="0" i="0" sz="1400" u="none" cap="none" strike="noStrike">
              <a:solidFill>
                <a:srgbClr val="000000"/>
              </a:solidFill>
              <a:latin typeface="Arial"/>
              <a:ea typeface="Arial"/>
              <a:cs typeface="Arial"/>
              <a:sym typeface="Arial"/>
            </a:endParaRPr>
          </a:p>
        </p:txBody>
      </p:sp>
      <p:pic>
        <p:nvPicPr>
          <p:cNvPr descr="Immagine che contiene screenshot&#10;&#10;Descrizione generata con affidabilità molto elevata" id="862" name="Google Shape;862;g60c7a48a5c_1_17"/>
          <p:cNvPicPr preferRelativeResize="0"/>
          <p:nvPr/>
        </p:nvPicPr>
        <p:blipFill rotWithShape="1">
          <a:blip r:embed="rId5">
            <a:alphaModFix/>
          </a:blip>
          <a:srcRect b="0" l="0" r="0" t="0"/>
          <a:stretch/>
        </p:blipFill>
        <p:spPr>
          <a:xfrm>
            <a:off x="4593550" y="5352047"/>
            <a:ext cx="1242293" cy="972204"/>
          </a:xfrm>
          <a:prstGeom prst="rect">
            <a:avLst/>
          </a:prstGeom>
          <a:noFill/>
          <a:ln>
            <a:noFill/>
          </a:ln>
        </p:spPr>
      </p:pic>
      <p:cxnSp>
        <p:nvCxnSpPr>
          <p:cNvPr id="863" name="Google Shape;863;g60c7a48a5c_1_17"/>
          <p:cNvCxnSpPr/>
          <p:nvPr/>
        </p:nvCxnSpPr>
        <p:spPr>
          <a:xfrm flipH="1" rot="10800000">
            <a:off x="6112646" y="5006647"/>
            <a:ext cx="3377400" cy="7173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cxnSp>
        <p:nvCxnSpPr>
          <p:cNvPr id="864" name="Google Shape;864;g60c7a48a5c_1_17"/>
          <p:cNvCxnSpPr/>
          <p:nvPr/>
        </p:nvCxnSpPr>
        <p:spPr>
          <a:xfrm>
            <a:off x="5239609" y="4895864"/>
            <a:ext cx="0" cy="432000"/>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5686"/>
              </a:srgbClr>
            </a:outerShdw>
          </a:effectLst>
        </p:spPr>
      </p:cxnSp>
      <p:cxnSp>
        <p:nvCxnSpPr>
          <p:cNvPr id="865" name="Google Shape;865;g60c7a48a5c_1_17"/>
          <p:cNvCxnSpPr/>
          <p:nvPr/>
        </p:nvCxnSpPr>
        <p:spPr>
          <a:xfrm>
            <a:off x="6243494" y="4530917"/>
            <a:ext cx="3454500" cy="138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
        <p:nvSpPr>
          <p:cNvPr id="866" name="Google Shape;866;g60c7a48a5c_1_17"/>
          <p:cNvSpPr/>
          <p:nvPr/>
        </p:nvSpPr>
        <p:spPr>
          <a:xfrm>
            <a:off x="9637389" y="3931338"/>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7" name="Google Shape;867;g60c7a48a5c_1_17"/>
          <p:cNvSpPr/>
          <p:nvPr/>
        </p:nvSpPr>
        <p:spPr>
          <a:xfrm>
            <a:off x="10676480" y="3939035"/>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868" name="Google Shape;868;g60c7a48a5c_1_17"/>
          <p:cNvCxnSpPr/>
          <p:nvPr/>
        </p:nvCxnSpPr>
        <p:spPr>
          <a:xfrm flipH="1" rot="10800000">
            <a:off x="10399856" y="2374188"/>
            <a:ext cx="6300" cy="18027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pic>
        <p:nvPicPr>
          <p:cNvPr id="869" name="Google Shape;869;g60c7a48a5c_1_17"/>
          <p:cNvPicPr preferRelativeResize="0"/>
          <p:nvPr/>
        </p:nvPicPr>
        <p:blipFill rotWithShape="1">
          <a:blip r:embed="rId6">
            <a:alphaModFix/>
          </a:blip>
          <a:srcRect b="0" l="0" r="0" t="0"/>
          <a:stretch/>
        </p:blipFill>
        <p:spPr>
          <a:xfrm>
            <a:off x="5142422" y="6001675"/>
            <a:ext cx="2171400" cy="25477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3" name="Shape 873"/>
        <p:cNvGrpSpPr/>
        <p:nvPr/>
      </p:nvGrpSpPr>
      <p:grpSpPr>
        <a:xfrm>
          <a:off x="0" y="0"/>
          <a:ext cx="0" cy="0"/>
          <a:chOff x="0" y="0"/>
          <a:chExt cx="0" cy="0"/>
        </a:xfrm>
      </p:grpSpPr>
      <p:sp>
        <p:nvSpPr>
          <p:cNvPr id="874" name="Google Shape;874;p57"/>
          <p:cNvSpPr txBox="1"/>
          <p:nvPr>
            <p:ph idx="1" type="body"/>
          </p:nvPr>
        </p:nvSpPr>
        <p:spPr>
          <a:xfrm>
            <a:off x="628650" y="3631913"/>
            <a:ext cx="7759774" cy="2317368"/>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100000"/>
              </a:lnSpc>
              <a:spcBef>
                <a:spcPts val="560"/>
              </a:spcBef>
              <a:spcAft>
                <a:spcPts val="0"/>
              </a:spcAft>
              <a:buClr>
                <a:srgbClr val="3C3C3C"/>
              </a:buClr>
              <a:buSzPts val="2800"/>
              <a:buFont typeface="Arial"/>
              <a:buNone/>
            </a:pPr>
            <a:r>
              <a:t/>
            </a:r>
            <a:endParaRPr/>
          </a:p>
        </p:txBody>
      </p:sp>
      <p:sp>
        <p:nvSpPr>
          <p:cNvPr id="875" name="Google Shape;875;p57"/>
          <p:cNvSpPr txBox="1"/>
          <p:nvPr>
            <p:ph idx="2" type="body"/>
          </p:nvPr>
        </p:nvSpPr>
        <p:spPr>
          <a:xfrm>
            <a:off x="628650" y="2944594"/>
            <a:ext cx="5883079" cy="505729"/>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560"/>
              </a:spcBef>
              <a:spcAft>
                <a:spcPts val="0"/>
              </a:spcAft>
              <a:buClr>
                <a:srgbClr val="BF9003"/>
              </a:buClr>
              <a:buSzPts val="2800"/>
              <a:buFont typeface="Arial"/>
              <a:buNone/>
            </a:pPr>
            <a:r>
              <a:rPr lang="en-GB" sz="2395"/>
              <a:t>EGI Notebooks integrated with DataHub</a:t>
            </a:r>
            <a:endParaRPr sz="2395"/>
          </a:p>
        </p:txBody>
      </p:sp>
      <p:sp>
        <p:nvSpPr>
          <p:cNvPr id="876" name="Google Shape;876;p57"/>
          <p:cNvSpPr txBox="1"/>
          <p:nvPr>
            <p:ph type="title"/>
          </p:nvPr>
        </p:nvSpPr>
        <p:spPr>
          <a:xfrm>
            <a:off x="628650" y="2286670"/>
            <a:ext cx="5756582" cy="505729"/>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800"/>
              <a:t>Working with big data</a:t>
            </a:r>
            <a:endParaRPr sz="2800"/>
          </a:p>
        </p:txBody>
      </p:sp>
      <p:sp>
        <p:nvSpPr>
          <p:cNvPr id="877" name="Google Shape;877;p57"/>
          <p:cNvSpPr txBox="1"/>
          <p:nvPr>
            <p:ph idx="12" type="sldNum"/>
          </p:nvPr>
        </p:nvSpPr>
        <p:spPr>
          <a:xfrm>
            <a:off x="9072563" y="6381750"/>
            <a:ext cx="3119437" cy="28733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7"/>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Motivation: Increased science output</a:t>
            </a:r>
            <a:endParaRPr sz="3240"/>
          </a:p>
        </p:txBody>
      </p:sp>
      <p:pic>
        <p:nvPicPr>
          <p:cNvPr descr="Screenshot 2019-05-20 at 15.28.29.png" id="309" name="Google Shape;309;p7"/>
          <p:cNvPicPr preferRelativeResize="0"/>
          <p:nvPr/>
        </p:nvPicPr>
        <p:blipFill rotWithShape="1">
          <a:blip r:embed="rId3">
            <a:alphaModFix/>
          </a:blip>
          <a:srcRect b="0" l="0" r="0" t="0"/>
          <a:stretch/>
        </p:blipFill>
        <p:spPr>
          <a:xfrm>
            <a:off x="10673" y="854521"/>
            <a:ext cx="12192000" cy="5501539"/>
          </a:xfrm>
          <a:prstGeom prst="rect">
            <a:avLst/>
          </a:prstGeom>
          <a:noFill/>
          <a:ln>
            <a:noFill/>
          </a:ln>
        </p:spPr>
      </p:pic>
      <p:sp>
        <p:nvSpPr>
          <p:cNvPr id="310" name="Google Shape;310;p7"/>
          <p:cNvSpPr/>
          <p:nvPr/>
        </p:nvSpPr>
        <p:spPr>
          <a:xfrm>
            <a:off x="55209" y="6498023"/>
            <a:ext cx="4521007" cy="276995"/>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Arial"/>
                <a:ea typeface="Arial"/>
                <a:cs typeface="Arial"/>
                <a:sym typeface="Arial"/>
              </a:rPr>
              <a:t>Source: </a:t>
            </a:r>
            <a:r>
              <a:rPr b="0" i="0" lang="en-GB" sz="1200" u="none" cap="none" strike="noStrike">
                <a:solidFill>
                  <a:srgbClr val="000000"/>
                </a:solidFill>
                <a:latin typeface="Arial"/>
                <a:ea typeface="Arial"/>
                <a:cs typeface="Arial"/>
                <a:sym typeface="Arial"/>
              </a:rPr>
              <a:t>Michael Wise / EUDAT Conference / January 23, 2018</a:t>
            </a:r>
            <a:endParaRPr b="0" i="0" sz="1400" u="none" cap="none" strike="noStrike">
              <a:solidFill>
                <a:srgbClr val="000000"/>
              </a:solidFill>
              <a:latin typeface="Arial"/>
              <a:ea typeface="Arial"/>
              <a:cs typeface="Arial"/>
              <a:sym typeface="Arial"/>
            </a:endParaRPr>
          </a:p>
        </p:txBody>
      </p:sp>
      <p:sp>
        <p:nvSpPr>
          <p:cNvPr id="311" name="Google Shape;311;p7"/>
          <p:cNvSpPr txBox="1"/>
          <p:nvPr/>
        </p:nvSpPr>
        <p:spPr>
          <a:xfrm>
            <a:off x="298839" y="2764020"/>
            <a:ext cx="3248235" cy="307773"/>
          </a:xfrm>
          <a:prstGeom prst="rect">
            <a:avLst/>
          </a:prstGeom>
          <a:solidFill>
            <a:schemeClr val="lt1"/>
          </a:solidFill>
          <a:ln cap="flat" cmpd="sng" w="19050">
            <a:solidFill>
              <a:schemeClr val="accent1"/>
            </a:solidFill>
            <a:prstDash val="solid"/>
            <a:round/>
            <a:headEnd len="sm" w="sm" type="none"/>
            <a:tailEnd len="sm" w="sm" type="none"/>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accent1"/>
                </a:solidFill>
                <a:latin typeface="Arial"/>
                <a:ea typeface="Arial"/>
                <a:cs typeface="Arial"/>
                <a:sym typeface="Arial"/>
              </a:rPr>
              <a:t>Publications from science archive data</a:t>
            </a:r>
            <a:endParaRPr b="0" i="0" sz="1400" u="none" cap="none" strike="noStrike">
              <a:solidFill>
                <a:srgbClr val="000000"/>
              </a:solidFill>
              <a:latin typeface="Arial"/>
              <a:ea typeface="Arial"/>
              <a:cs typeface="Arial"/>
              <a:sym typeface="Arial"/>
            </a:endParaRPr>
          </a:p>
        </p:txBody>
      </p:sp>
      <p:cxnSp>
        <p:nvCxnSpPr>
          <p:cNvPr id="312" name="Google Shape;312;p7"/>
          <p:cNvCxnSpPr/>
          <p:nvPr/>
        </p:nvCxnSpPr>
        <p:spPr>
          <a:xfrm>
            <a:off x="3543282" y="3073493"/>
            <a:ext cx="1024561" cy="1077859"/>
          </a:xfrm>
          <a:prstGeom prst="straightConnector1">
            <a:avLst/>
          </a:prstGeom>
          <a:noFill/>
          <a:ln cap="flat" cmpd="sng" w="25400">
            <a:solidFill>
              <a:srgbClr val="1B216E"/>
            </a:solidFill>
            <a:prstDash val="solid"/>
            <a:round/>
            <a:headEnd len="sm" w="sm" type="none"/>
            <a:tailEnd len="med" w="med" type="stealth"/>
          </a:ln>
          <a:effectLst>
            <a:outerShdw blurRad="40000" rotWithShape="0" dir="5400000" dist="20000">
              <a:srgbClr val="000000">
                <a:alpha val="36470"/>
              </a:srgbClr>
            </a:outerShdw>
          </a:effectLst>
        </p:spPr>
      </p:cxnSp>
      <p:sp>
        <p:nvSpPr>
          <p:cNvPr id="313" name="Google Shape;313;p7"/>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1" name="Shape 881"/>
        <p:cNvGrpSpPr/>
        <p:nvPr/>
      </p:nvGrpSpPr>
      <p:grpSpPr>
        <a:xfrm>
          <a:off x="0" y="0"/>
          <a:ext cx="0" cy="0"/>
          <a:chOff x="0" y="0"/>
          <a:chExt cx="0" cy="0"/>
        </a:xfrm>
      </p:grpSpPr>
      <p:sp>
        <p:nvSpPr>
          <p:cNvPr id="882" name="Google Shape;882;p58"/>
          <p:cNvSpPr txBox="1"/>
          <p:nvPr>
            <p:ph type="title"/>
          </p:nvPr>
        </p:nvSpPr>
        <p:spPr>
          <a:xfrm>
            <a:off x="3220977" y="188640"/>
            <a:ext cx="8640960" cy="537716"/>
          </a:xfrm>
          <a:prstGeom prst="rect">
            <a:avLst/>
          </a:prstGeom>
          <a:noFill/>
          <a:ln>
            <a:noFill/>
          </a:ln>
        </p:spPr>
        <p:txBody>
          <a:bodyPr anchorCtr="0" anchor="t" bIns="60925" lIns="121875" spcFirstLastPara="1" rIns="121875" wrap="square" tIns="60925">
            <a:noAutofit/>
          </a:bodyPr>
          <a:lstStyle/>
          <a:p>
            <a:pPr indent="0" lvl="0" marL="0" rtl="0" algn="l">
              <a:lnSpc>
                <a:spcPct val="100000"/>
              </a:lnSpc>
              <a:spcBef>
                <a:spcPts val="0"/>
              </a:spcBef>
              <a:spcAft>
                <a:spcPts val="0"/>
              </a:spcAft>
              <a:buClr>
                <a:schemeClr val="dk1"/>
              </a:buClr>
              <a:buSzPts val="1100"/>
              <a:buNone/>
            </a:pPr>
            <a:r>
              <a:rPr lang="en-GB" sz="4000"/>
              <a:t>Analyse big data with Notebooks</a:t>
            </a:r>
            <a:endParaRPr sz="4000"/>
          </a:p>
          <a:p>
            <a:pPr indent="0" lvl="0" marL="0" marR="0" rtl="0" algn="l">
              <a:lnSpc>
                <a:spcPct val="100000"/>
              </a:lnSpc>
              <a:spcBef>
                <a:spcPts val="0"/>
              </a:spcBef>
              <a:spcAft>
                <a:spcPts val="0"/>
              </a:spcAft>
              <a:buClr>
                <a:srgbClr val="1D2F45"/>
              </a:buClr>
              <a:buSzPts val="3600"/>
              <a:buFont typeface="Calibri"/>
              <a:buNone/>
            </a:pPr>
            <a:r>
              <a:t/>
            </a:r>
            <a:endParaRPr sz="4000"/>
          </a:p>
        </p:txBody>
      </p:sp>
      <p:sp>
        <p:nvSpPr>
          <p:cNvPr id="883" name="Google Shape;883;p58"/>
          <p:cNvSpPr/>
          <p:nvPr/>
        </p:nvSpPr>
        <p:spPr>
          <a:xfrm>
            <a:off x="4413667" y="1163616"/>
            <a:ext cx="1920000" cy="14348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Notebooks </a:t>
            </a:r>
            <a:endParaRPr b="0" i="0" sz="1400" u="none" cap="none" strike="noStrike">
              <a:solidFill>
                <a:srgbClr val="000000"/>
              </a:solidFill>
              <a:latin typeface="Arial"/>
              <a:ea typeface="Arial"/>
              <a:cs typeface="Arial"/>
              <a:sym typeface="Arial"/>
            </a:endParaRPr>
          </a:p>
        </p:txBody>
      </p:sp>
      <p:sp>
        <p:nvSpPr>
          <p:cNvPr id="884" name="Google Shape;884;p58"/>
          <p:cNvSpPr/>
          <p:nvPr/>
        </p:nvSpPr>
        <p:spPr>
          <a:xfrm>
            <a:off x="157580" y="3222536"/>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cxnSp>
        <p:nvCxnSpPr>
          <p:cNvPr id="885" name="Google Shape;885;p58"/>
          <p:cNvCxnSpPr>
            <a:stCxn id="883" idx="1"/>
          </p:cNvCxnSpPr>
          <p:nvPr/>
        </p:nvCxnSpPr>
        <p:spPr>
          <a:xfrm flipH="1">
            <a:off x="1012567" y="1881016"/>
            <a:ext cx="3401100" cy="1331100"/>
          </a:xfrm>
          <a:prstGeom prst="straightConnector1">
            <a:avLst/>
          </a:prstGeom>
          <a:noFill/>
          <a:ln cap="flat" cmpd="sng" w="25400">
            <a:solidFill>
              <a:srgbClr val="FF0000"/>
            </a:solidFill>
            <a:prstDash val="solid"/>
            <a:round/>
            <a:headEnd len="sm" w="sm" type="stealth"/>
            <a:tailEnd len="med" w="med" type="stealth"/>
          </a:ln>
          <a:effectLst>
            <a:outerShdw blurRad="40000" rotWithShape="0" dir="5400000" dist="20000">
              <a:srgbClr val="000000">
                <a:alpha val="35686"/>
              </a:srgbClr>
            </a:outerShdw>
          </a:effectLst>
        </p:spPr>
      </p:cxnSp>
      <p:sp>
        <p:nvSpPr>
          <p:cNvPr id="886" name="Google Shape;886;p58"/>
          <p:cNvSpPr txBox="1"/>
          <p:nvPr/>
        </p:nvSpPr>
        <p:spPr>
          <a:xfrm rot="-899">
            <a:off x="1010433" y="1544712"/>
            <a:ext cx="3058000" cy="6968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1. Perform data analysis and visualisation with big Data</a:t>
            </a:r>
            <a:endParaRPr b="0" i="0" sz="1400" u="none" cap="none" strike="noStrike">
              <a:solidFill>
                <a:srgbClr val="000000"/>
              </a:solidFill>
              <a:latin typeface="Arial"/>
              <a:ea typeface="Arial"/>
              <a:cs typeface="Arial"/>
              <a:sym typeface="Arial"/>
            </a:endParaRPr>
          </a:p>
        </p:txBody>
      </p:sp>
      <p:sp>
        <p:nvSpPr>
          <p:cNvPr id="887" name="Google Shape;887;p58"/>
          <p:cNvSpPr/>
          <p:nvPr/>
        </p:nvSpPr>
        <p:spPr>
          <a:xfrm>
            <a:off x="4413667" y="2838600"/>
            <a:ext cx="1920000" cy="1434800"/>
          </a:xfrm>
          <a:prstGeom prst="rect">
            <a:avLst/>
          </a:prstGeom>
          <a:solidFill>
            <a:srgbClr val="4A52D3"/>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GitHub</a:t>
            </a:r>
            <a:endParaRPr b="0" i="0" sz="1400" u="none" cap="none" strike="noStrike">
              <a:solidFill>
                <a:srgbClr val="FFFFFF"/>
              </a:solidFill>
              <a:latin typeface="Calibri"/>
              <a:ea typeface="Calibri"/>
              <a:cs typeface="Calibri"/>
              <a:sym typeface="Calibri"/>
            </a:endParaRPr>
          </a:p>
        </p:txBody>
      </p:sp>
      <p:cxnSp>
        <p:nvCxnSpPr>
          <p:cNvPr id="888" name="Google Shape;888;p58"/>
          <p:cNvCxnSpPr>
            <a:endCxn id="887" idx="1"/>
          </p:cNvCxnSpPr>
          <p:nvPr/>
        </p:nvCxnSpPr>
        <p:spPr>
          <a:xfrm flipH="1" rot="10800000">
            <a:off x="1010467" y="3556000"/>
            <a:ext cx="3403200" cy="51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889" name="Google Shape;889;p58"/>
          <p:cNvSpPr/>
          <p:nvPr/>
        </p:nvSpPr>
        <p:spPr>
          <a:xfrm>
            <a:off x="4594500" y="3240877"/>
            <a:ext cx="1536000" cy="854400"/>
          </a:xfrm>
          <a:prstGeom prst="rect">
            <a:avLst/>
          </a:prstGeom>
          <a:solidFill>
            <a:srgbClr val="FBBE09"/>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282828"/>
                </a:solidFill>
                <a:latin typeface="Calibri"/>
                <a:ea typeface="Calibri"/>
                <a:cs typeface="Calibri"/>
                <a:sym typeface="Calibri"/>
              </a:rPr>
              <a:t>Your repository</a:t>
            </a:r>
            <a:endParaRPr b="0" i="0" sz="1400" u="none" cap="none" strike="noStrike">
              <a:solidFill>
                <a:srgbClr val="000000"/>
              </a:solidFill>
              <a:latin typeface="Arial"/>
              <a:ea typeface="Arial"/>
              <a:cs typeface="Arial"/>
              <a:sym typeface="Arial"/>
            </a:endParaRPr>
          </a:p>
        </p:txBody>
      </p:sp>
      <p:sp>
        <p:nvSpPr>
          <p:cNvPr id="890" name="Google Shape;890;p58"/>
          <p:cNvSpPr txBox="1"/>
          <p:nvPr/>
        </p:nvSpPr>
        <p:spPr>
          <a:xfrm>
            <a:off x="1213633" y="3555933"/>
            <a:ext cx="2930800" cy="10616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2. Publish  notebook and Generate DOI</a:t>
            </a:r>
            <a:endParaRPr b="0" i="1" sz="1900" u="none" cap="none" strike="noStrike">
              <a:solidFill>
                <a:srgbClr val="515151"/>
              </a:solidFill>
              <a:latin typeface="Calibri"/>
              <a:ea typeface="Calibri"/>
              <a:cs typeface="Calibri"/>
              <a:sym typeface="Calibri"/>
            </a:endParaRPr>
          </a:p>
        </p:txBody>
      </p:sp>
      <p:pic>
        <p:nvPicPr>
          <p:cNvPr id="891" name="Google Shape;891;p58"/>
          <p:cNvPicPr preferRelativeResize="0"/>
          <p:nvPr/>
        </p:nvPicPr>
        <p:blipFill rotWithShape="1">
          <a:blip r:embed="rId3">
            <a:alphaModFix/>
          </a:blip>
          <a:srcRect b="0" l="0" r="0" t="0"/>
          <a:stretch/>
        </p:blipFill>
        <p:spPr>
          <a:xfrm>
            <a:off x="4413667" y="4648533"/>
            <a:ext cx="1920000" cy="672000"/>
          </a:xfrm>
          <a:prstGeom prst="rect">
            <a:avLst/>
          </a:prstGeom>
          <a:noFill/>
          <a:ln>
            <a:noFill/>
          </a:ln>
        </p:spPr>
      </p:pic>
      <p:sp>
        <p:nvSpPr>
          <p:cNvPr id="892" name="Google Shape;892;p58"/>
          <p:cNvSpPr/>
          <p:nvPr/>
        </p:nvSpPr>
        <p:spPr>
          <a:xfrm flipH="1">
            <a:off x="4413667" y="5710300"/>
            <a:ext cx="1728000" cy="854400"/>
          </a:xfrm>
          <a:prstGeom prst="foldedCorner">
            <a:avLst>
              <a:gd fmla="val 30291" name="adj"/>
            </a:avLst>
          </a:prstGeom>
          <a:solidFill>
            <a:srgbClr val="BFBFBF"/>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1B216E"/>
                </a:solidFill>
                <a:latin typeface="Calibri"/>
                <a:ea typeface="Calibri"/>
                <a:cs typeface="Calibri"/>
                <a:sym typeface="Calibri"/>
              </a:rPr>
              <a:t>Journal paper</a:t>
            </a:r>
            <a:endParaRPr b="0" i="0" sz="1600" u="none" cap="none" strike="noStrike">
              <a:solidFill>
                <a:srgbClr val="1B216E"/>
              </a:solidFill>
              <a:latin typeface="Calibri"/>
              <a:ea typeface="Calibri"/>
              <a:cs typeface="Calibri"/>
              <a:sym typeface="Calibri"/>
            </a:endParaRPr>
          </a:p>
        </p:txBody>
      </p:sp>
      <p:cxnSp>
        <p:nvCxnSpPr>
          <p:cNvPr id="893" name="Google Shape;893;p58"/>
          <p:cNvCxnSpPr>
            <a:stCxn id="889" idx="2"/>
            <a:endCxn id="891" idx="0"/>
          </p:cNvCxnSpPr>
          <p:nvPr/>
        </p:nvCxnSpPr>
        <p:spPr>
          <a:xfrm>
            <a:off x="5362500" y="4095277"/>
            <a:ext cx="11100" cy="553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pic>
        <p:nvPicPr>
          <p:cNvPr descr="Immagine che contiene cielo, segnale&#10;&#10;Descrizione generata con affidabilità molto elevata" id="894" name="Google Shape;894;p58"/>
          <p:cNvPicPr preferRelativeResize="0"/>
          <p:nvPr/>
        </p:nvPicPr>
        <p:blipFill rotWithShape="1">
          <a:blip r:embed="rId4">
            <a:alphaModFix/>
          </a:blip>
          <a:srcRect b="0" l="0" r="0" t="0"/>
          <a:stretch/>
        </p:blipFill>
        <p:spPr>
          <a:xfrm>
            <a:off x="4923104" y="6243476"/>
            <a:ext cx="2320401" cy="241624"/>
          </a:xfrm>
          <a:prstGeom prst="rect">
            <a:avLst/>
          </a:prstGeom>
          <a:noFill/>
          <a:ln>
            <a:noFill/>
          </a:ln>
        </p:spPr>
      </p:pic>
      <p:sp>
        <p:nvSpPr>
          <p:cNvPr id="895" name="Google Shape;895;p58"/>
          <p:cNvSpPr/>
          <p:nvPr/>
        </p:nvSpPr>
        <p:spPr>
          <a:xfrm>
            <a:off x="6961667" y="5710133"/>
            <a:ext cx="3220000" cy="4556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4. Discover DOI</a:t>
            </a:r>
            <a:endParaRPr b="0" i="1" sz="1400" u="none" cap="none" strike="noStrike">
              <a:solidFill>
                <a:srgbClr val="515151"/>
              </a:solidFill>
              <a:latin typeface="Calibri"/>
              <a:ea typeface="Calibri"/>
              <a:cs typeface="Calibri"/>
              <a:sym typeface="Calibri"/>
            </a:endParaRPr>
          </a:p>
        </p:txBody>
      </p:sp>
      <p:cxnSp>
        <p:nvCxnSpPr>
          <p:cNvPr id="896" name="Google Shape;896;p58"/>
          <p:cNvCxnSpPr/>
          <p:nvPr/>
        </p:nvCxnSpPr>
        <p:spPr>
          <a:xfrm flipH="1" rot="10800000">
            <a:off x="6331945" y="5202179"/>
            <a:ext cx="3372000" cy="6140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897" name="Google Shape;897;p58"/>
          <p:cNvSpPr/>
          <p:nvPr/>
        </p:nvSpPr>
        <p:spPr>
          <a:xfrm>
            <a:off x="8933525" y="4367297"/>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898" name="Google Shape;898;p58"/>
          <p:cNvSpPr/>
          <p:nvPr/>
        </p:nvSpPr>
        <p:spPr>
          <a:xfrm>
            <a:off x="9611189" y="3785645"/>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899" name="Google Shape;899;p58"/>
          <p:cNvSpPr/>
          <p:nvPr/>
        </p:nvSpPr>
        <p:spPr>
          <a:xfrm>
            <a:off x="10283264" y="4073676"/>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900" name="Google Shape;900;p58"/>
          <p:cNvSpPr/>
          <p:nvPr/>
        </p:nvSpPr>
        <p:spPr>
          <a:xfrm>
            <a:off x="9975428" y="4740161"/>
            <a:ext cx="1728000" cy="697600"/>
          </a:xfrm>
          <a:prstGeom prst="rect">
            <a:avLst/>
          </a:prstGeom>
          <a:noFill/>
          <a:ln>
            <a:noFill/>
          </a:ln>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515151"/>
                </a:solidFill>
                <a:latin typeface="Calibri"/>
                <a:ea typeface="Calibri"/>
                <a:cs typeface="Calibri"/>
                <a:sym typeface="Calibri"/>
              </a:rPr>
              <a:t>Fellow </a:t>
            </a:r>
            <a:br>
              <a:rPr b="1" i="0" lang="en-GB" sz="1900" u="none" cap="none" strike="noStrike">
                <a:solidFill>
                  <a:srgbClr val="515151"/>
                </a:solidFill>
                <a:latin typeface="Calibri"/>
                <a:ea typeface="Calibri"/>
                <a:cs typeface="Calibri"/>
                <a:sym typeface="Calibri"/>
              </a:rPr>
            </a:br>
            <a:r>
              <a:rPr b="1" i="0" lang="en-GB" sz="1900" u="none" cap="none" strike="noStrike">
                <a:solidFill>
                  <a:srgbClr val="515151"/>
                </a:solidFill>
                <a:latin typeface="Calibri"/>
                <a:ea typeface="Calibri"/>
                <a:cs typeface="Calibri"/>
                <a:sym typeface="Calibri"/>
              </a:rPr>
              <a:t>researchers</a:t>
            </a:r>
            <a:endParaRPr b="0" i="0" sz="1400" u="none" cap="none" strike="noStrike">
              <a:solidFill>
                <a:srgbClr val="000000"/>
              </a:solidFill>
              <a:latin typeface="Arial"/>
              <a:ea typeface="Arial"/>
              <a:cs typeface="Arial"/>
              <a:sym typeface="Arial"/>
            </a:endParaRPr>
          </a:p>
        </p:txBody>
      </p:sp>
      <p:sp>
        <p:nvSpPr>
          <p:cNvPr id="901" name="Google Shape;901;p58"/>
          <p:cNvSpPr/>
          <p:nvPr/>
        </p:nvSpPr>
        <p:spPr>
          <a:xfrm>
            <a:off x="9707133" y="4526991"/>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cxnSp>
        <p:nvCxnSpPr>
          <p:cNvPr id="902" name="Google Shape;902;p58"/>
          <p:cNvCxnSpPr/>
          <p:nvPr/>
        </p:nvCxnSpPr>
        <p:spPr>
          <a:xfrm>
            <a:off x="6407133" y="4371867"/>
            <a:ext cx="2424800" cy="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cxnSp>
        <p:nvCxnSpPr>
          <p:cNvPr id="903" name="Google Shape;903;p58"/>
          <p:cNvCxnSpPr/>
          <p:nvPr/>
        </p:nvCxnSpPr>
        <p:spPr>
          <a:xfrm rot="10800000">
            <a:off x="10104267" y="2688567"/>
            <a:ext cx="17200" cy="10296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904" name="Google Shape;904;p58"/>
          <p:cNvSpPr/>
          <p:nvPr/>
        </p:nvSpPr>
        <p:spPr>
          <a:xfrm>
            <a:off x="10362333" y="2898184"/>
            <a:ext cx="1910400" cy="10616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6. Reproduce analysis with big data</a:t>
            </a:r>
            <a:endParaRPr b="0" i="0" sz="1400" u="none" cap="none" strike="noStrike">
              <a:solidFill>
                <a:srgbClr val="000000"/>
              </a:solidFill>
              <a:latin typeface="Arial"/>
              <a:ea typeface="Arial"/>
              <a:cs typeface="Arial"/>
              <a:sym typeface="Arial"/>
            </a:endParaRPr>
          </a:p>
        </p:txBody>
      </p:sp>
      <p:cxnSp>
        <p:nvCxnSpPr>
          <p:cNvPr id="905" name="Google Shape;905;p58"/>
          <p:cNvCxnSpPr>
            <a:stCxn id="891" idx="2"/>
          </p:cNvCxnSpPr>
          <p:nvPr/>
        </p:nvCxnSpPr>
        <p:spPr>
          <a:xfrm>
            <a:off x="5373667" y="5320533"/>
            <a:ext cx="0" cy="445500"/>
          </a:xfrm>
          <a:prstGeom prst="straightConnector1">
            <a:avLst/>
          </a:prstGeom>
          <a:noFill/>
          <a:ln cap="flat" cmpd="sng" w="25400">
            <a:solidFill>
              <a:srgbClr val="000000"/>
            </a:solidFill>
            <a:prstDash val="dash"/>
            <a:round/>
            <a:headEnd len="sm" w="sm" type="none"/>
            <a:tailEnd len="med" w="med" type="stealth"/>
          </a:ln>
          <a:effectLst>
            <a:outerShdw blurRad="40000" rotWithShape="0" dir="5400000" dist="20000">
              <a:srgbClr val="000000">
                <a:alpha val="35686"/>
              </a:srgbClr>
            </a:outerShdw>
          </a:effectLst>
        </p:spPr>
      </p:cxnSp>
      <p:sp>
        <p:nvSpPr>
          <p:cNvPr id="906" name="Google Shape;906;p58"/>
          <p:cNvSpPr txBox="1"/>
          <p:nvPr/>
        </p:nvSpPr>
        <p:spPr>
          <a:xfrm rot="-450">
            <a:off x="1010433" y="4737519"/>
            <a:ext cx="3058000" cy="6972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3. Cite DOI </a:t>
            </a:r>
            <a:endParaRPr b="0" i="1" sz="1400" u="none" cap="none" strike="noStrike">
              <a:solidFill>
                <a:srgbClr val="51515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in publication</a:t>
            </a:r>
            <a:endParaRPr b="1" i="1" sz="1900" u="none" cap="none" strike="noStrike">
              <a:solidFill>
                <a:srgbClr val="DF3A10"/>
              </a:solidFill>
              <a:latin typeface="Calibri"/>
              <a:ea typeface="Calibri"/>
              <a:cs typeface="Calibri"/>
              <a:sym typeface="Calibri"/>
            </a:endParaRPr>
          </a:p>
        </p:txBody>
      </p:sp>
      <p:sp>
        <p:nvSpPr>
          <p:cNvPr id="907" name="Google Shape;907;p58"/>
          <p:cNvSpPr/>
          <p:nvPr/>
        </p:nvSpPr>
        <p:spPr>
          <a:xfrm>
            <a:off x="7185333" y="1014216"/>
            <a:ext cx="1849800" cy="1733600"/>
          </a:xfrm>
          <a:prstGeom prst="flowChartMagneticDisk">
            <a:avLst/>
          </a:prstGeom>
          <a:solidFill>
            <a:schemeClr val="lt2"/>
          </a:solidFill>
          <a:ln cap="flat" cmpd="sng" w="9525">
            <a:solidFill>
              <a:schemeClr val="dk2"/>
            </a:solidFill>
            <a:prstDash val="solid"/>
            <a:round/>
            <a:headEnd len="sm" w="sm" type="none"/>
            <a:tailEnd len="sm" w="sm" type="none"/>
          </a:ln>
        </p:spPr>
        <p:txBody>
          <a:bodyPr anchorCtr="0" anchor="ctr" bIns="121875" lIns="121875" spcFirstLastPara="1" rIns="121875" wrap="square" tIns="12187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Big data</a:t>
            </a: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accessed via EGI DataHub</a:t>
            </a:r>
            <a:endParaRPr b="0" i="0" sz="1400" u="none" cap="none" strike="noStrike">
              <a:solidFill>
                <a:srgbClr val="000000"/>
              </a:solidFill>
              <a:latin typeface="Arial"/>
              <a:ea typeface="Arial"/>
              <a:cs typeface="Arial"/>
              <a:sym typeface="Arial"/>
            </a:endParaRPr>
          </a:p>
        </p:txBody>
      </p:sp>
      <p:cxnSp>
        <p:nvCxnSpPr>
          <p:cNvPr id="908" name="Google Shape;908;p58"/>
          <p:cNvCxnSpPr>
            <a:stCxn id="907" idx="2"/>
            <a:endCxn id="883" idx="3"/>
          </p:cNvCxnSpPr>
          <p:nvPr/>
        </p:nvCxnSpPr>
        <p:spPr>
          <a:xfrm rot="10800000">
            <a:off x="6333633" y="1881016"/>
            <a:ext cx="851700" cy="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cxnSp>
        <p:nvCxnSpPr>
          <p:cNvPr id="909" name="Google Shape;909;p58"/>
          <p:cNvCxnSpPr>
            <a:stCxn id="907" idx="4"/>
            <a:endCxn id="910" idx="1"/>
          </p:cNvCxnSpPr>
          <p:nvPr/>
        </p:nvCxnSpPr>
        <p:spPr>
          <a:xfrm>
            <a:off x="9035133" y="1881016"/>
            <a:ext cx="892800" cy="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911" name="Google Shape;911;p58"/>
          <p:cNvSpPr/>
          <p:nvPr/>
        </p:nvSpPr>
        <p:spPr>
          <a:xfrm>
            <a:off x="6676067" y="3662667"/>
            <a:ext cx="2488000" cy="4556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5. Resolve DOI to Notebook and Data</a:t>
            </a:r>
            <a:endParaRPr b="0" i="1" sz="1400" u="none" cap="none" strike="noStrike">
              <a:solidFill>
                <a:srgbClr val="515151"/>
              </a:solidFill>
              <a:latin typeface="Calibri"/>
              <a:ea typeface="Calibri"/>
              <a:cs typeface="Calibri"/>
              <a:sym typeface="Calibri"/>
            </a:endParaRPr>
          </a:p>
        </p:txBody>
      </p:sp>
      <p:cxnSp>
        <p:nvCxnSpPr>
          <p:cNvPr id="912" name="Google Shape;912;p58"/>
          <p:cNvCxnSpPr>
            <a:stCxn id="890" idx="1"/>
            <a:endCxn id="892" idx="3"/>
          </p:cNvCxnSpPr>
          <p:nvPr/>
        </p:nvCxnSpPr>
        <p:spPr>
          <a:xfrm>
            <a:off x="1213633" y="4086733"/>
            <a:ext cx="3200100" cy="20508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910" name="Google Shape;910;p58"/>
          <p:cNvSpPr/>
          <p:nvPr/>
        </p:nvSpPr>
        <p:spPr>
          <a:xfrm>
            <a:off x="9927967" y="1163616"/>
            <a:ext cx="1920000" cy="14348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Binder </a:t>
            </a:r>
            <a:endParaRPr b="0" i="0" sz="1400" u="none" cap="none" strike="noStrike">
              <a:solidFill>
                <a:srgbClr val="000000"/>
              </a:solidFill>
              <a:latin typeface="Arial"/>
              <a:ea typeface="Arial"/>
              <a:cs typeface="Arial"/>
              <a:sym typeface="Arial"/>
            </a:endParaRPr>
          </a:p>
        </p:txBody>
      </p:sp>
      <p:pic>
        <p:nvPicPr>
          <p:cNvPr id="913" name="Google Shape;913;p58"/>
          <p:cNvPicPr preferRelativeResize="0"/>
          <p:nvPr/>
        </p:nvPicPr>
        <p:blipFill rotWithShape="1">
          <a:blip r:embed="rId5">
            <a:alphaModFix/>
          </a:blip>
          <a:srcRect b="0" l="0" r="0" t="0"/>
          <a:stretch/>
        </p:blipFill>
        <p:spPr>
          <a:xfrm>
            <a:off x="4897693" y="1583298"/>
            <a:ext cx="988400" cy="854300"/>
          </a:xfrm>
          <a:prstGeom prst="rect">
            <a:avLst/>
          </a:prstGeom>
          <a:noFill/>
          <a:ln>
            <a:noFill/>
          </a:ln>
        </p:spPr>
      </p:pic>
      <p:pic>
        <p:nvPicPr>
          <p:cNvPr id="914" name="Google Shape;914;p58"/>
          <p:cNvPicPr preferRelativeResize="0"/>
          <p:nvPr/>
        </p:nvPicPr>
        <p:blipFill rotWithShape="1">
          <a:blip r:embed="rId5">
            <a:alphaModFix/>
          </a:blip>
          <a:srcRect b="0" l="0" r="0" t="0"/>
          <a:stretch/>
        </p:blipFill>
        <p:spPr>
          <a:xfrm>
            <a:off x="10384093" y="1583300"/>
            <a:ext cx="988400" cy="854296"/>
          </a:xfrm>
          <a:prstGeom prst="rect">
            <a:avLst/>
          </a:prstGeom>
          <a:noFill/>
          <a:ln>
            <a:noFill/>
          </a:ln>
        </p:spPr>
      </p:pic>
      <p:sp>
        <p:nvSpPr>
          <p:cNvPr id="915" name="Google Shape;915;p58"/>
          <p:cNvSpPr/>
          <p:nvPr/>
        </p:nvSpPr>
        <p:spPr>
          <a:xfrm>
            <a:off x="5828845" y="1535320"/>
            <a:ext cx="454934" cy="701319"/>
          </a:xfrm>
          <a:prstGeom prst="can">
            <a:avLst>
              <a:gd fmla="val 25000" name="adj"/>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16" name="Google Shape;916;p58"/>
          <p:cNvSpPr/>
          <p:nvPr/>
        </p:nvSpPr>
        <p:spPr>
          <a:xfrm>
            <a:off x="9971397" y="1545561"/>
            <a:ext cx="454934" cy="701319"/>
          </a:xfrm>
          <a:prstGeom prst="can">
            <a:avLst>
              <a:gd fmla="val 25000" name="adj"/>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Screenshot 2019-09-19 at 17.16.29.png" id="917" name="Google Shape;917;p58"/>
          <p:cNvPicPr preferRelativeResize="0"/>
          <p:nvPr/>
        </p:nvPicPr>
        <p:blipFill rotWithShape="1">
          <a:blip r:embed="rId6">
            <a:alphaModFix/>
          </a:blip>
          <a:srcRect b="0" l="0" r="0" t="0"/>
          <a:stretch/>
        </p:blipFill>
        <p:spPr>
          <a:xfrm>
            <a:off x="255323" y="2654797"/>
            <a:ext cx="6673707" cy="3439097"/>
          </a:xfrm>
          <a:prstGeom prst="rect">
            <a:avLst/>
          </a:prstGeom>
          <a:solidFill>
            <a:srgbClr val="B01813"/>
          </a:solidFill>
          <a:ln cap="flat" cmpd="sng" w="9525">
            <a:solidFill>
              <a:srgbClr val="1B216E"/>
            </a:solidFill>
            <a:prstDash val="solid"/>
            <a:round/>
            <a:headEnd len="sm" w="sm" type="none"/>
            <a:tailEnd len="sm" w="sm" type="none"/>
          </a:ln>
        </p:spPr>
      </p:pic>
      <p:sp>
        <p:nvSpPr>
          <p:cNvPr id="918" name="Google Shape;918;p58"/>
          <p:cNvSpPr/>
          <p:nvPr/>
        </p:nvSpPr>
        <p:spPr>
          <a:xfrm rot="-1394469">
            <a:off x="1239263" y="3148088"/>
            <a:ext cx="6472157" cy="532982"/>
          </a:xfrm>
          <a:prstGeom prst="leftRightArrow">
            <a:avLst>
              <a:gd fmla="val 50000" name="adj1"/>
              <a:gd fmla="val 50000" name="adj2"/>
            </a:avLst>
          </a:prstGeom>
          <a:solidFill>
            <a:srgbClr val="84110E"/>
          </a:solidFill>
          <a:ln cap="flat" cmpd="sng" w="9525">
            <a:solidFill>
              <a:schemeClr val="dk1"/>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19" name="Google Shape;919;p58"/>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3" name="Shape 923"/>
        <p:cNvGrpSpPr/>
        <p:nvPr/>
      </p:nvGrpSpPr>
      <p:grpSpPr>
        <a:xfrm>
          <a:off x="0" y="0"/>
          <a:ext cx="0" cy="0"/>
          <a:chOff x="0" y="0"/>
          <a:chExt cx="0" cy="0"/>
        </a:xfrm>
      </p:grpSpPr>
      <p:sp>
        <p:nvSpPr>
          <p:cNvPr id="924" name="Google Shape;924;p18"/>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925" name="Google Shape;925;p18"/>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The problem we want to address</a:t>
            </a:r>
            <a:endParaRPr sz="2916"/>
          </a:p>
        </p:txBody>
      </p:sp>
      <p:pic>
        <p:nvPicPr>
          <p:cNvPr descr="Zasób 1@2x.png" id="926" name="Google Shape;926;p18"/>
          <p:cNvPicPr preferRelativeResize="0"/>
          <p:nvPr/>
        </p:nvPicPr>
        <p:blipFill rotWithShape="1">
          <a:blip r:embed="rId3">
            <a:alphaModFix/>
          </a:blip>
          <a:srcRect b="0" l="0" r="0" t="0"/>
          <a:stretch/>
        </p:blipFill>
        <p:spPr>
          <a:xfrm>
            <a:off x="1150246" y="1220227"/>
            <a:ext cx="8792804" cy="4602546"/>
          </a:xfrm>
          <a:prstGeom prst="rect">
            <a:avLst/>
          </a:prstGeom>
          <a:noFill/>
          <a:ln>
            <a:noFill/>
          </a:ln>
        </p:spPr>
      </p:pic>
      <p:grpSp>
        <p:nvGrpSpPr>
          <p:cNvPr id="927" name="Google Shape;927;p18"/>
          <p:cNvGrpSpPr/>
          <p:nvPr/>
        </p:nvGrpSpPr>
        <p:grpSpPr>
          <a:xfrm>
            <a:off x="2683303" y="2145873"/>
            <a:ext cx="6722685" cy="2972482"/>
            <a:chOff x="2622193" y="2003967"/>
            <a:chExt cx="6722685" cy="2972482"/>
          </a:xfrm>
        </p:grpSpPr>
        <p:pic>
          <p:nvPicPr>
            <p:cNvPr descr="provider.wmf" id="928" name="Google Shape;928;p18"/>
            <p:cNvPicPr preferRelativeResize="0"/>
            <p:nvPr/>
          </p:nvPicPr>
          <p:blipFill rotWithShape="1">
            <a:blip r:embed="rId4">
              <a:alphaModFix/>
            </a:blip>
            <a:srcRect b="0" l="0" r="0" t="0"/>
            <a:stretch/>
          </p:blipFill>
          <p:spPr>
            <a:xfrm flipH="1">
              <a:off x="5549351" y="2003967"/>
              <a:ext cx="300561" cy="300561"/>
            </a:xfrm>
            <a:prstGeom prst="rect">
              <a:avLst/>
            </a:prstGeom>
            <a:noFill/>
            <a:ln>
              <a:noFill/>
            </a:ln>
          </p:spPr>
        </p:pic>
        <p:pic>
          <p:nvPicPr>
            <p:cNvPr descr="provider.wmf" id="929" name="Google Shape;929;p18"/>
            <p:cNvPicPr preferRelativeResize="0"/>
            <p:nvPr/>
          </p:nvPicPr>
          <p:blipFill rotWithShape="1">
            <a:blip r:embed="rId4">
              <a:alphaModFix/>
            </a:blip>
            <a:srcRect b="0" l="0" r="0" t="0"/>
            <a:stretch/>
          </p:blipFill>
          <p:spPr>
            <a:xfrm flipH="1">
              <a:off x="5673716" y="2401827"/>
              <a:ext cx="300561" cy="300561"/>
            </a:xfrm>
            <a:prstGeom prst="rect">
              <a:avLst/>
            </a:prstGeom>
            <a:noFill/>
            <a:ln>
              <a:noFill/>
            </a:ln>
          </p:spPr>
        </p:pic>
        <p:pic>
          <p:nvPicPr>
            <p:cNvPr descr="provider.wmf" id="930" name="Google Shape;930;p18"/>
            <p:cNvPicPr preferRelativeResize="0"/>
            <p:nvPr/>
          </p:nvPicPr>
          <p:blipFill rotWithShape="1">
            <a:blip r:embed="rId4">
              <a:alphaModFix/>
            </a:blip>
            <a:srcRect b="0" l="0" r="0" t="0"/>
            <a:stretch/>
          </p:blipFill>
          <p:spPr>
            <a:xfrm flipH="1">
              <a:off x="3045297" y="2275122"/>
              <a:ext cx="300561" cy="300561"/>
            </a:xfrm>
            <a:prstGeom prst="rect">
              <a:avLst/>
            </a:prstGeom>
            <a:noFill/>
            <a:ln>
              <a:noFill/>
            </a:ln>
          </p:spPr>
        </p:pic>
        <p:pic>
          <p:nvPicPr>
            <p:cNvPr descr="provider.wmf" id="931" name="Google Shape;931;p18"/>
            <p:cNvPicPr preferRelativeResize="0"/>
            <p:nvPr/>
          </p:nvPicPr>
          <p:blipFill rotWithShape="1">
            <a:blip r:embed="rId4">
              <a:alphaModFix/>
            </a:blip>
            <a:srcRect b="0" l="0" r="0" t="0"/>
            <a:stretch/>
          </p:blipFill>
          <p:spPr>
            <a:xfrm flipH="1">
              <a:off x="9044317" y="4675888"/>
              <a:ext cx="300561" cy="300561"/>
            </a:xfrm>
            <a:prstGeom prst="rect">
              <a:avLst/>
            </a:prstGeom>
            <a:noFill/>
            <a:ln>
              <a:noFill/>
            </a:ln>
          </p:spPr>
        </p:pic>
        <p:pic>
          <p:nvPicPr>
            <p:cNvPr descr="provider.wmf" id="932" name="Google Shape;932;p18"/>
            <p:cNvPicPr preferRelativeResize="0"/>
            <p:nvPr/>
          </p:nvPicPr>
          <p:blipFill rotWithShape="1">
            <a:blip r:embed="rId4">
              <a:alphaModFix/>
            </a:blip>
            <a:srcRect b="0" l="0" r="0" t="0"/>
            <a:stretch/>
          </p:blipFill>
          <p:spPr>
            <a:xfrm flipH="1">
              <a:off x="6159632" y="2154247"/>
              <a:ext cx="300561" cy="300561"/>
            </a:xfrm>
            <a:prstGeom prst="rect">
              <a:avLst/>
            </a:prstGeom>
            <a:noFill/>
            <a:ln>
              <a:noFill/>
            </a:ln>
          </p:spPr>
        </p:pic>
        <p:pic>
          <p:nvPicPr>
            <p:cNvPr descr="provider.wmf" id="933" name="Google Shape;933;p18"/>
            <p:cNvPicPr preferRelativeResize="0"/>
            <p:nvPr/>
          </p:nvPicPr>
          <p:blipFill rotWithShape="1">
            <a:blip r:embed="rId4">
              <a:alphaModFix/>
            </a:blip>
            <a:srcRect b="0" l="0" r="0" t="0"/>
            <a:stretch/>
          </p:blipFill>
          <p:spPr>
            <a:xfrm flipH="1">
              <a:off x="2622193" y="3092218"/>
              <a:ext cx="300561" cy="300561"/>
            </a:xfrm>
            <a:prstGeom prst="rect">
              <a:avLst/>
            </a:prstGeom>
            <a:noFill/>
            <a:ln>
              <a:noFill/>
            </a:ln>
          </p:spPr>
        </p:pic>
        <p:pic>
          <p:nvPicPr>
            <p:cNvPr descr="provider.wmf" id="934" name="Google Shape;934;p18"/>
            <p:cNvPicPr preferRelativeResize="0"/>
            <p:nvPr/>
          </p:nvPicPr>
          <p:blipFill rotWithShape="1">
            <a:blip r:embed="rId4">
              <a:alphaModFix/>
            </a:blip>
            <a:srcRect b="0" l="0" r="0" t="0"/>
            <a:stretch/>
          </p:blipFill>
          <p:spPr>
            <a:xfrm flipH="1">
              <a:off x="3768106" y="2631263"/>
              <a:ext cx="300561" cy="300561"/>
            </a:xfrm>
            <a:prstGeom prst="rect">
              <a:avLst/>
            </a:prstGeom>
            <a:noFill/>
            <a:ln>
              <a:noFill/>
            </a:ln>
          </p:spPr>
        </p:pic>
        <p:pic>
          <p:nvPicPr>
            <p:cNvPr descr="provider.wmf" id="935" name="Google Shape;935;p18"/>
            <p:cNvPicPr preferRelativeResize="0"/>
            <p:nvPr/>
          </p:nvPicPr>
          <p:blipFill rotWithShape="1">
            <a:blip r:embed="rId4">
              <a:alphaModFix/>
            </a:blip>
            <a:srcRect b="0" l="0" r="0" t="0"/>
            <a:stretch/>
          </p:blipFill>
          <p:spPr>
            <a:xfrm flipH="1">
              <a:off x="5248790" y="2709604"/>
              <a:ext cx="300561" cy="300561"/>
            </a:xfrm>
            <a:prstGeom prst="rect">
              <a:avLst/>
            </a:prstGeom>
            <a:noFill/>
            <a:ln>
              <a:noFill/>
            </a:ln>
          </p:spPr>
        </p:pic>
      </p:grpSp>
      <p:pic>
        <p:nvPicPr>
          <p:cNvPr descr="user5.png" id="936" name="Google Shape;936;p18"/>
          <p:cNvPicPr preferRelativeResize="0"/>
          <p:nvPr/>
        </p:nvPicPr>
        <p:blipFill rotWithShape="1">
          <a:blip r:embed="rId5">
            <a:alphaModFix/>
          </a:blip>
          <a:srcRect b="0" l="0" r="0" t="0"/>
          <a:stretch/>
        </p:blipFill>
        <p:spPr>
          <a:xfrm>
            <a:off x="11129863" y="2006565"/>
            <a:ext cx="779462" cy="779462"/>
          </a:xfrm>
          <a:prstGeom prst="rect">
            <a:avLst/>
          </a:prstGeom>
          <a:noFill/>
          <a:ln>
            <a:noFill/>
          </a:ln>
        </p:spPr>
      </p:pic>
      <p:grpSp>
        <p:nvGrpSpPr>
          <p:cNvPr id="937" name="Google Shape;937;p18"/>
          <p:cNvGrpSpPr/>
          <p:nvPr/>
        </p:nvGrpSpPr>
        <p:grpSpPr>
          <a:xfrm>
            <a:off x="9678990" y="2557073"/>
            <a:ext cx="1657350" cy="1898650"/>
            <a:chOff x="9654644" y="3032922"/>
            <a:chExt cx="1657350" cy="1898650"/>
          </a:xfrm>
        </p:grpSpPr>
        <p:pic>
          <p:nvPicPr>
            <p:cNvPr descr="Zasób 46@4x.png" id="938" name="Google Shape;938;p18"/>
            <p:cNvPicPr preferRelativeResize="0"/>
            <p:nvPr/>
          </p:nvPicPr>
          <p:blipFill rotWithShape="1">
            <a:blip r:embed="rId6">
              <a:alphaModFix/>
            </a:blip>
            <a:srcRect b="0" l="0" r="0" t="0"/>
            <a:stretch/>
          </p:blipFill>
          <p:spPr>
            <a:xfrm>
              <a:off x="9654644" y="3032922"/>
              <a:ext cx="1657350" cy="1898650"/>
            </a:xfrm>
            <a:prstGeom prst="rect">
              <a:avLst/>
            </a:prstGeom>
            <a:noFill/>
            <a:ln>
              <a:noFill/>
            </a:ln>
          </p:spPr>
        </p:pic>
        <p:sp>
          <p:nvSpPr>
            <p:cNvPr id="939" name="Google Shape;939;p18"/>
            <p:cNvSpPr txBox="1"/>
            <p:nvPr/>
          </p:nvSpPr>
          <p:spPr>
            <a:xfrm>
              <a:off x="9730741" y="3130221"/>
              <a:ext cx="130142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Arial"/>
                  <a:ea typeface="Arial"/>
                  <a:cs typeface="Arial"/>
                  <a:sym typeface="Arial"/>
                </a:rPr>
                <a:t>JOHN’S SPACES</a:t>
              </a:r>
              <a:endParaRPr b="0" i="0" sz="1400" u="none" cap="none" strike="noStrike">
                <a:solidFill>
                  <a:srgbClr val="000000"/>
                </a:solidFill>
                <a:latin typeface="Arial"/>
                <a:ea typeface="Arial"/>
                <a:cs typeface="Arial"/>
                <a:sym typeface="Arial"/>
              </a:endParaRPr>
            </a:p>
          </p:txBody>
        </p:sp>
        <p:sp>
          <p:nvSpPr>
            <p:cNvPr id="940" name="Google Shape;940;p18"/>
            <p:cNvSpPr txBox="1"/>
            <p:nvPr/>
          </p:nvSpPr>
          <p:spPr>
            <a:xfrm>
              <a:off x="10246441" y="3740234"/>
              <a:ext cx="723275"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SENTINEL 2</a:t>
              </a:r>
              <a:endParaRPr b="0" i="0" sz="1400" u="none" cap="none" strike="noStrike">
                <a:solidFill>
                  <a:srgbClr val="000000"/>
                </a:solidFill>
                <a:latin typeface="Arial"/>
                <a:ea typeface="Arial"/>
                <a:cs typeface="Arial"/>
                <a:sym typeface="Arial"/>
              </a:endParaRPr>
            </a:p>
          </p:txBody>
        </p:sp>
        <p:sp>
          <p:nvSpPr>
            <p:cNvPr id="941" name="Google Shape;941;p18"/>
            <p:cNvSpPr txBox="1"/>
            <p:nvPr/>
          </p:nvSpPr>
          <p:spPr>
            <a:xfrm>
              <a:off x="10246441" y="4121161"/>
              <a:ext cx="939323"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DEEP LEARNING</a:t>
              </a:r>
              <a:endParaRPr b="0" i="0" sz="1400" u="none" cap="none" strike="noStrike">
                <a:solidFill>
                  <a:srgbClr val="000000"/>
                </a:solidFill>
                <a:latin typeface="Arial"/>
                <a:ea typeface="Arial"/>
                <a:cs typeface="Arial"/>
                <a:sym typeface="Arial"/>
              </a:endParaRPr>
            </a:p>
          </p:txBody>
        </p:sp>
        <p:sp>
          <p:nvSpPr>
            <p:cNvPr id="942" name="Google Shape;942;p18"/>
            <p:cNvSpPr txBox="1"/>
            <p:nvPr/>
          </p:nvSpPr>
          <p:spPr>
            <a:xfrm>
              <a:off x="10246441" y="4510628"/>
              <a:ext cx="877163"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PUBLICATIONS</a:t>
              </a:r>
              <a:endParaRPr b="0" i="0" sz="1400" u="none" cap="none" strike="noStrike">
                <a:solidFill>
                  <a:srgbClr val="000000"/>
                </a:solidFill>
                <a:latin typeface="Arial"/>
                <a:ea typeface="Arial"/>
                <a:cs typeface="Arial"/>
                <a:sym typeface="Arial"/>
              </a:endParaRPr>
            </a:p>
          </p:txBody>
        </p:sp>
      </p:grpSp>
      <p:pic>
        <p:nvPicPr>
          <p:cNvPr descr="user4.png" id="943" name="Google Shape;943;p18"/>
          <p:cNvPicPr preferRelativeResize="0"/>
          <p:nvPr/>
        </p:nvPicPr>
        <p:blipFill rotWithShape="1">
          <a:blip r:embed="rId7">
            <a:alphaModFix/>
          </a:blip>
          <a:srcRect b="0" l="0" r="0" t="0"/>
          <a:stretch/>
        </p:blipFill>
        <p:spPr>
          <a:xfrm>
            <a:off x="545211" y="3416808"/>
            <a:ext cx="781050" cy="782637"/>
          </a:xfrm>
          <a:prstGeom prst="rect">
            <a:avLst/>
          </a:prstGeom>
          <a:noFill/>
          <a:ln>
            <a:noFill/>
          </a:ln>
        </p:spPr>
      </p:pic>
      <p:grpSp>
        <p:nvGrpSpPr>
          <p:cNvPr id="944" name="Google Shape;944;p18"/>
          <p:cNvGrpSpPr/>
          <p:nvPr/>
        </p:nvGrpSpPr>
        <p:grpSpPr>
          <a:xfrm>
            <a:off x="1022953" y="3924123"/>
            <a:ext cx="1657350" cy="1898650"/>
            <a:chOff x="9654644" y="3032922"/>
            <a:chExt cx="1657350" cy="1898650"/>
          </a:xfrm>
        </p:grpSpPr>
        <p:pic>
          <p:nvPicPr>
            <p:cNvPr descr="Zasób 46@4x.png" id="945" name="Google Shape;945;p18"/>
            <p:cNvPicPr preferRelativeResize="0"/>
            <p:nvPr/>
          </p:nvPicPr>
          <p:blipFill rotWithShape="1">
            <a:blip r:embed="rId6">
              <a:alphaModFix/>
            </a:blip>
            <a:srcRect b="0" l="0" r="0" t="0"/>
            <a:stretch/>
          </p:blipFill>
          <p:spPr>
            <a:xfrm>
              <a:off x="9654644" y="3032922"/>
              <a:ext cx="1657350" cy="1898650"/>
            </a:xfrm>
            <a:prstGeom prst="rect">
              <a:avLst/>
            </a:prstGeom>
            <a:noFill/>
            <a:ln>
              <a:noFill/>
            </a:ln>
          </p:spPr>
        </p:pic>
        <p:sp>
          <p:nvSpPr>
            <p:cNvPr id="946" name="Google Shape;946;p18"/>
            <p:cNvSpPr txBox="1"/>
            <p:nvPr/>
          </p:nvSpPr>
          <p:spPr>
            <a:xfrm>
              <a:off x="9730741" y="3130221"/>
              <a:ext cx="130142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Arial"/>
                  <a:ea typeface="Arial"/>
                  <a:cs typeface="Arial"/>
                  <a:sym typeface="Arial"/>
                </a:rPr>
                <a:t>SARA’S SPACES</a:t>
              </a:r>
              <a:endParaRPr b="0" i="0" sz="1400" u="none" cap="none" strike="noStrike">
                <a:solidFill>
                  <a:srgbClr val="000000"/>
                </a:solidFill>
                <a:latin typeface="Arial"/>
                <a:ea typeface="Arial"/>
                <a:cs typeface="Arial"/>
                <a:sym typeface="Arial"/>
              </a:endParaRPr>
            </a:p>
          </p:txBody>
        </p:sp>
        <p:sp>
          <p:nvSpPr>
            <p:cNvPr id="947" name="Google Shape;947;p18"/>
            <p:cNvSpPr txBox="1"/>
            <p:nvPr/>
          </p:nvSpPr>
          <p:spPr>
            <a:xfrm>
              <a:off x="10246441" y="3740234"/>
              <a:ext cx="723275"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SENTINEL 2</a:t>
              </a:r>
              <a:endParaRPr b="0" i="0" sz="1400" u="none" cap="none" strike="noStrike">
                <a:solidFill>
                  <a:srgbClr val="000000"/>
                </a:solidFill>
                <a:latin typeface="Arial"/>
                <a:ea typeface="Arial"/>
                <a:cs typeface="Arial"/>
                <a:sym typeface="Arial"/>
              </a:endParaRPr>
            </a:p>
          </p:txBody>
        </p:sp>
        <p:sp>
          <p:nvSpPr>
            <p:cNvPr id="948" name="Google Shape;948;p18"/>
            <p:cNvSpPr txBox="1"/>
            <p:nvPr/>
          </p:nvSpPr>
          <p:spPr>
            <a:xfrm>
              <a:off x="10246441" y="4121161"/>
              <a:ext cx="659155"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SKY MAPS</a:t>
              </a:r>
              <a:endParaRPr b="0" i="0" sz="1400" u="none" cap="none" strike="noStrike">
                <a:solidFill>
                  <a:srgbClr val="000000"/>
                </a:solidFill>
                <a:latin typeface="Arial"/>
                <a:ea typeface="Arial"/>
                <a:cs typeface="Arial"/>
                <a:sym typeface="Arial"/>
              </a:endParaRPr>
            </a:p>
          </p:txBody>
        </p:sp>
        <p:sp>
          <p:nvSpPr>
            <p:cNvPr id="949" name="Google Shape;949;p18"/>
            <p:cNvSpPr txBox="1"/>
            <p:nvPr/>
          </p:nvSpPr>
          <p:spPr>
            <a:xfrm>
              <a:off x="10246441" y="4510628"/>
              <a:ext cx="626494"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MY DATA</a:t>
              </a:r>
              <a:endParaRPr b="0" i="0" sz="1400" u="none" cap="none" strike="noStrike">
                <a:solidFill>
                  <a:srgbClr val="000000"/>
                </a:solidFill>
                <a:latin typeface="Arial"/>
                <a:ea typeface="Arial"/>
                <a:cs typeface="Arial"/>
                <a:sym typeface="Arial"/>
              </a:endParaRPr>
            </a:p>
          </p:txBody>
        </p:sp>
      </p:grpSp>
      <p:grpSp>
        <p:nvGrpSpPr>
          <p:cNvPr id="950" name="Google Shape;950;p18"/>
          <p:cNvGrpSpPr/>
          <p:nvPr/>
        </p:nvGrpSpPr>
        <p:grpSpPr>
          <a:xfrm>
            <a:off x="2680303" y="2142893"/>
            <a:ext cx="6722685" cy="2972482"/>
            <a:chOff x="2622193" y="2003967"/>
            <a:chExt cx="6722685" cy="2972482"/>
          </a:xfrm>
        </p:grpSpPr>
        <p:pic>
          <p:nvPicPr>
            <p:cNvPr descr="provider.wmf" id="951" name="Google Shape;951;p18"/>
            <p:cNvPicPr preferRelativeResize="0"/>
            <p:nvPr/>
          </p:nvPicPr>
          <p:blipFill rotWithShape="1">
            <a:blip r:embed="rId4">
              <a:alphaModFix/>
            </a:blip>
            <a:srcRect b="0" l="0" r="0" t="0"/>
            <a:stretch/>
          </p:blipFill>
          <p:spPr>
            <a:xfrm flipH="1">
              <a:off x="5549351" y="2003967"/>
              <a:ext cx="300561" cy="300561"/>
            </a:xfrm>
            <a:prstGeom prst="rect">
              <a:avLst/>
            </a:prstGeom>
            <a:noFill/>
            <a:ln>
              <a:noFill/>
            </a:ln>
          </p:spPr>
        </p:pic>
        <p:pic>
          <p:nvPicPr>
            <p:cNvPr descr="provider.wmf" id="952" name="Google Shape;952;p18"/>
            <p:cNvPicPr preferRelativeResize="0"/>
            <p:nvPr/>
          </p:nvPicPr>
          <p:blipFill rotWithShape="1">
            <a:blip r:embed="rId4">
              <a:alphaModFix/>
            </a:blip>
            <a:srcRect b="0" l="0" r="0" t="0"/>
            <a:stretch/>
          </p:blipFill>
          <p:spPr>
            <a:xfrm flipH="1">
              <a:off x="5673716" y="2401827"/>
              <a:ext cx="300561" cy="300561"/>
            </a:xfrm>
            <a:prstGeom prst="rect">
              <a:avLst/>
            </a:prstGeom>
            <a:noFill/>
            <a:ln>
              <a:noFill/>
            </a:ln>
          </p:spPr>
        </p:pic>
        <p:pic>
          <p:nvPicPr>
            <p:cNvPr descr="provider.wmf" id="953" name="Google Shape;953;p18"/>
            <p:cNvPicPr preferRelativeResize="0"/>
            <p:nvPr/>
          </p:nvPicPr>
          <p:blipFill rotWithShape="1">
            <a:blip r:embed="rId4">
              <a:alphaModFix/>
            </a:blip>
            <a:srcRect b="0" l="0" r="0" t="0"/>
            <a:stretch/>
          </p:blipFill>
          <p:spPr>
            <a:xfrm flipH="1">
              <a:off x="3045297" y="2275122"/>
              <a:ext cx="300561" cy="300561"/>
            </a:xfrm>
            <a:prstGeom prst="rect">
              <a:avLst/>
            </a:prstGeom>
            <a:noFill/>
            <a:ln>
              <a:noFill/>
            </a:ln>
          </p:spPr>
        </p:pic>
        <p:pic>
          <p:nvPicPr>
            <p:cNvPr descr="provider.wmf" id="954" name="Google Shape;954;p18"/>
            <p:cNvPicPr preferRelativeResize="0"/>
            <p:nvPr/>
          </p:nvPicPr>
          <p:blipFill rotWithShape="1">
            <a:blip r:embed="rId4">
              <a:alphaModFix/>
            </a:blip>
            <a:srcRect b="0" l="0" r="0" t="0"/>
            <a:stretch/>
          </p:blipFill>
          <p:spPr>
            <a:xfrm flipH="1">
              <a:off x="9044317" y="4675888"/>
              <a:ext cx="300561" cy="300561"/>
            </a:xfrm>
            <a:prstGeom prst="rect">
              <a:avLst/>
            </a:prstGeom>
            <a:noFill/>
            <a:ln>
              <a:noFill/>
            </a:ln>
          </p:spPr>
        </p:pic>
        <p:pic>
          <p:nvPicPr>
            <p:cNvPr descr="provider.wmf" id="955" name="Google Shape;955;p18"/>
            <p:cNvPicPr preferRelativeResize="0"/>
            <p:nvPr/>
          </p:nvPicPr>
          <p:blipFill rotWithShape="1">
            <a:blip r:embed="rId4">
              <a:alphaModFix/>
            </a:blip>
            <a:srcRect b="0" l="0" r="0" t="0"/>
            <a:stretch/>
          </p:blipFill>
          <p:spPr>
            <a:xfrm flipH="1">
              <a:off x="6159632" y="2154247"/>
              <a:ext cx="300561" cy="300561"/>
            </a:xfrm>
            <a:prstGeom prst="rect">
              <a:avLst/>
            </a:prstGeom>
            <a:noFill/>
            <a:ln>
              <a:noFill/>
            </a:ln>
          </p:spPr>
        </p:pic>
        <p:pic>
          <p:nvPicPr>
            <p:cNvPr descr="provider.wmf" id="956" name="Google Shape;956;p18"/>
            <p:cNvPicPr preferRelativeResize="0"/>
            <p:nvPr/>
          </p:nvPicPr>
          <p:blipFill rotWithShape="1">
            <a:blip r:embed="rId4">
              <a:alphaModFix/>
            </a:blip>
            <a:srcRect b="0" l="0" r="0" t="0"/>
            <a:stretch/>
          </p:blipFill>
          <p:spPr>
            <a:xfrm flipH="1">
              <a:off x="2622193" y="3092218"/>
              <a:ext cx="300561" cy="300561"/>
            </a:xfrm>
            <a:prstGeom prst="rect">
              <a:avLst/>
            </a:prstGeom>
            <a:noFill/>
            <a:ln>
              <a:noFill/>
            </a:ln>
          </p:spPr>
        </p:pic>
        <p:pic>
          <p:nvPicPr>
            <p:cNvPr descr="provider.wmf" id="957" name="Google Shape;957;p18"/>
            <p:cNvPicPr preferRelativeResize="0"/>
            <p:nvPr/>
          </p:nvPicPr>
          <p:blipFill rotWithShape="1">
            <a:blip r:embed="rId8">
              <a:alphaModFix/>
            </a:blip>
            <a:srcRect b="0" l="0" r="0" t="0"/>
            <a:stretch/>
          </p:blipFill>
          <p:spPr>
            <a:xfrm flipH="1">
              <a:off x="2622193" y="3092218"/>
              <a:ext cx="300561" cy="300561"/>
            </a:xfrm>
            <a:prstGeom prst="rect">
              <a:avLst/>
            </a:prstGeom>
            <a:noFill/>
            <a:ln>
              <a:noFill/>
            </a:ln>
          </p:spPr>
        </p:pic>
        <p:pic>
          <p:nvPicPr>
            <p:cNvPr descr="provider.wmf" id="958" name="Google Shape;958;p18"/>
            <p:cNvPicPr preferRelativeResize="0"/>
            <p:nvPr/>
          </p:nvPicPr>
          <p:blipFill rotWithShape="1">
            <a:blip r:embed="rId4">
              <a:alphaModFix/>
            </a:blip>
            <a:srcRect b="0" l="0" r="0" t="0"/>
            <a:stretch/>
          </p:blipFill>
          <p:spPr>
            <a:xfrm flipH="1">
              <a:off x="3768106" y="2631263"/>
              <a:ext cx="300561" cy="300561"/>
            </a:xfrm>
            <a:prstGeom prst="rect">
              <a:avLst/>
            </a:prstGeom>
            <a:noFill/>
            <a:ln>
              <a:noFill/>
            </a:ln>
          </p:spPr>
        </p:pic>
        <p:pic>
          <p:nvPicPr>
            <p:cNvPr descr="provider.wmf" id="959" name="Google Shape;959;p18"/>
            <p:cNvPicPr preferRelativeResize="0"/>
            <p:nvPr/>
          </p:nvPicPr>
          <p:blipFill rotWithShape="1">
            <a:blip r:embed="rId4">
              <a:alphaModFix/>
            </a:blip>
            <a:srcRect b="0" l="0" r="0" t="0"/>
            <a:stretch/>
          </p:blipFill>
          <p:spPr>
            <a:xfrm flipH="1">
              <a:off x="5248790" y="2709604"/>
              <a:ext cx="300561" cy="300561"/>
            </a:xfrm>
            <a:prstGeom prst="rect">
              <a:avLst/>
            </a:prstGeom>
            <a:noFill/>
            <a:ln>
              <a:noFill/>
            </a:ln>
          </p:spPr>
        </p:pic>
        <p:pic>
          <p:nvPicPr>
            <p:cNvPr descr="provider.wmf" id="960" name="Google Shape;960;p18"/>
            <p:cNvPicPr preferRelativeResize="0"/>
            <p:nvPr/>
          </p:nvPicPr>
          <p:blipFill rotWithShape="1">
            <a:blip r:embed="rId8">
              <a:alphaModFix/>
            </a:blip>
            <a:srcRect b="0" l="0" r="0" t="0"/>
            <a:stretch/>
          </p:blipFill>
          <p:spPr>
            <a:xfrm flipH="1">
              <a:off x="3768106" y="2631263"/>
              <a:ext cx="300561" cy="300561"/>
            </a:xfrm>
            <a:prstGeom prst="rect">
              <a:avLst/>
            </a:prstGeom>
            <a:noFill/>
            <a:ln>
              <a:noFill/>
            </a:ln>
          </p:spPr>
        </p:pic>
        <p:pic>
          <p:nvPicPr>
            <p:cNvPr descr="provider.wmf" id="961" name="Google Shape;961;p18"/>
            <p:cNvPicPr preferRelativeResize="0"/>
            <p:nvPr/>
          </p:nvPicPr>
          <p:blipFill rotWithShape="1">
            <a:blip r:embed="rId8">
              <a:alphaModFix/>
            </a:blip>
            <a:srcRect b="0" l="0" r="0" t="0"/>
            <a:stretch/>
          </p:blipFill>
          <p:spPr>
            <a:xfrm flipH="1">
              <a:off x="5248790" y="2709604"/>
              <a:ext cx="300561" cy="300561"/>
            </a:xfrm>
            <a:prstGeom prst="rect">
              <a:avLst/>
            </a:prstGeom>
            <a:noFill/>
            <a:ln>
              <a:noFill/>
            </a:ln>
          </p:spPr>
        </p:pic>
      </p:grpSp>
      <p:grpSp>
        <p:nvGrpSpPr>
          <p:cNvPr id="962" name="Google Shape;962;p18"/>
          <p:cNvGrpSpPr/>
          <p:nvPr/>
        </p:nvGrpSpPr>
        <p:grpSpPr>
          <a:xfrm>
            <a:off x="3214117" y="2293173"/>
            <a:ext cx="6464905" cy="2521640"/>
            <a:chOff x="3227865" y="2335379"/>
            <a:chExt cx="6464905" cy="2521640"/>
          </a:xfrm>
        </p:grpSpPr>
        <p:cxnSp>
          <p:nvCxnSpPr>
            <p:cNvPr id="963" name="Google Shape;963;p18"/>
            <p:cNvCxnSpPr/>
            <p:nvPr/>
          </p:nvCxnSpPr>
          <p:spPr>
            <a:xfrm rot="10800000">
              <a:off x="6518305" y="2442139"/>
              <a:ext cx="3160684" cy="520015"/>
            </a:xfrm>
            <a:prstGeom prst="bentConnector3">
              <a:avLst>
                <a:gd fmla="val 48260" name="adj1"/>
              </a:avLst>
            </a:prstGeom>
            <a:noFill/>
            <a:ln cap="flat" cmpd="sng" w="25400">
              <a:solidFill>
                <a:srgbClr val="BFBFBF"/>
              </a:solidFill>
              <a:prstDash val="solid"/>
              <a:round/>
              <a:headEnd len="med" w="med" type="stealth"/>
              <a:tailEnd len="med" w="med" type="stealth"/>
            </a:ln>
          </p:spPr>
        </p:cxnSp>
        <p:cxnSp>
          <p:nvCxnSpPr>
            <p:cNvPr id="964" name="Google Shape;964;p18"/>
            <p:cNvCxnSpPr/>
            <p:nvPr/>
          </p:nvCxnSpPr>
          <p:spPr>
            <a:xfrm rot="10800000">
              <a:off x="6017839" y="2736431"/>
              <a:ext cx="3661150" cy="520014"/>
            </a:xfrm>
            <a:prstGeom prst="bentConnector3">
              <a:avLst>
                <a:gd fmla="val 48496" name="adj1"/>
              </a:avLst>
            </a:prstGeom>
            <a:noFill/>
            <a:ln cap="flat" cmpd="sng" w="25400">
              <a:solidFill>
                <a:srgbClr val="BFBFBF"/>
              </a:solidFill>
              <a:prstDash val="solid"/>
              <a:round/>
              <a:headEnd len="med" w="med" type="stealth"/>
              <a:tailEnd len="med" w="med" type="stealth"/>
            </a:ln>
          </p:spPr>
        </p:cxnSp>
        <p:cxnSp>
          <p:nvCxnSpPr>
            <p:cNvPr id="965" name="Google Shape;965;p18"/>
            <p:cNvCxnSpPr>
              <a:endCxn id="951" idx="1"/>
            </p:cNvCxnSpPr>
            <p:nvPr/>
          </p:nvCxnSpPr>
          <p:spPr>
            <a:xfrm rot="10800000">
              <a:off x="5921770" y="2335379"/>
              <a:ext cx="3771000" cy="424800"/>
            </a:xfrm>
            <a:prstGeom prst="bentConnector3">
              <a:avLst>
                <a:gd fmla="val 36612" name="adj1"/>
              </a:avLst>
            </a:prstGeom>
            <a:noFill/>
            <a:ln cap="flat" cmpd="sng" w="25400">
              <a:solidFill>
                <a:srgbClr val="BFBFBF"/>
              </a:solidFill>
              <a:prstDash val="solid"/>
              <a:round/>
              <a:headEnd len="med" w="med" type="stealth"/>
              <a:tailEnd len="med" w="med" type="stealth"/>
            </a:ln>
          </p:spPr>
        </p:cxnSp>
        <p:cxnSp>
          <p:nvCxnSpPr>
            <p:cNvPr id="966" name="Google Shape;966;p18"/>
            <p:cNvCxnSpPr>
              <a:endCxn id="954" idx="0"/>
            </p:cNvCxnSpPr>
            <p:nvPr/>
          </p:nvCxnSpPr>
          <p:spPr>
            <a:xfrm rot="5400000">
              <a:off x="9089606" y="4253870"/>
              <a:ext cx="780000" cy="426300"/>
            </a:xfrm>
            <a:prstGeom prst="bentConnector3">
              <a:avLst>
                <a:gd fmla="val 22458" name="adj1"/>
              </a:avLst>
            </a:prstGeom>
            <a:noFill/>
            <a:ln cap="flat" cmpd="sng" w="25400">
              <a:solidFill>
                <a:srgbClr val="BFBFBF"/>
              </a:solidFill>
              <a:prstDash val="solid"/>
              <a:round/>
              <a:headEnd len="med" w="med" type="stealth"/>
              <a:tailEnd len="med" w="med" type="stealth"/>
            </a:ln>
          </p:spPr>
        </p:cxnSp>
        <p:cxnSp>
          <p:nvCxnSpPr>
            <p:cNvPr id="967" name="Google Shape;967;p18"/>
            <p:cNvCxnSpPr/>
            <p:nvPr/>
          </p:nvCxnSpPr>
          <p:spPr>
            <a:xfrm rot="10800000">
              <a:off x="3227865" y="2736432"/>
              <a:ext cx="6451127" cy="987767"/>
            </a:xfrm>
            <a:prstGeom prst="bentConnector3">
              <a:avLst>
                <a:gd fmla="val 98774" name="adj1"/>
              </a:avLst>
            </a:prstGeom>
            <a:noFill/>
            <a:ln cap="flat" cmpd="sng" w="25400">
              <a:solidFill>
                <a:srgbClr val="BFBFBF"/>
              </a:solidFill>
              <a:prstDash val="solid"/>
              <a:round/>
              <a:headEnd len="med" w="med" type="stealth"/>
              <a:tailEnd len="med" w="med" type="stealth"/>
            </a:ln>
          </p:spPr>
        </p:cxnSp>
      </p:grpSp>
      <p:grpSp>
        <p:nvGrpSpPr>
          <p:cNvPr id="968" name="Google Shape;968;p18"/>
          <p:cNvGrpSpPr/>
          <p:nvPr/>
        </p:nvGrpSpPr>
        <p:grpSpPr>
          <a:xfrm>
            <a:off x="2680303" y="2142892"/>
            <a:ext cx="6722685" cy="2972483"/>
            <a:chOff x="2622193" y="2003966"/>
            <a:chExt cx="6722685" cy="2972483"/>
          </a:xfrm>
        </p:grpSpPr>
        <p:pic>
          <p:nvPicPr>
            <p:cNvPr descr="provider.wmf" id="969" name="Google Shape;969;p18"/>
            <p:cNvPicPr preferRelativeResize="0"/>
            <p:nvPr/>
          </p:nvPicPr>
          <p:blipFill rotWithShape="1">
            <a:blip r:embed="rId4">
              <a:alphaModFix/>
            </a:blip>
            <a:srcRect b="0" l="0" r="0" t="0"/>
            <a:stretch/>
          </p:blipFill>
          <p:spPr>
            <a:xfrm flipH="1">
              <a:off x="5549351" y="2003967"/>
              <a:ext cx="300561" cy="300561"/>
            </a:xfrm>
            <a:prstGeom prst="rect">
              <a:avLst/>
            </a:prstGeom>
            <a:noFill/>
            <a:ln>
              <a:noFill/>
            </a:ln>
          </p:spPr>
        </p:pic>
        <p:pic>
          <p:nvPicPr>
            <p:cNvPr descr="provider.wmf" id="970" name="Google Shape;970;p18"/>
            <p:cNvPicPr preferRelativeResize="0"/>
            <p:nvPr/>
          </p:nvPicPr>
          <p:blipFill rotWithShape="1">
            <a:blip r:embed="rId4">
              <a:alphaModFix/>
            </a:blip>
            <a:srcRect b="0" l="0" r="0" t="0"/>
            <a:stretch/>
          </p:blipFill>
          <p:spPr>
            <a:xfrm flipH="1">
              <a:off x="5673716" y="2401827"/>
              <a:ext cx="300561" cy="300561"/>
            </a:xfrm>
            <a:prstGeom prst="rect">
              <a:avLst/>
            </a:prstGeom>
            <a:noFill/>
            <a:ln>
              <a:noFill/>
            </a:ln>
          </p:spPr>
        </p:pic>
        <p:pic>
          <p:nvPicPr>
            <p:cNvPr descr="provider.wmf" id="971" name="Google Shape;971;p18"/>
            <p:cNvPicPr preferRelativeResize="0"/>
            <p:nvPr/>
          </p:nvPicPr>
          <p:blipFill rotWithShape="1">
            <a:blip r:embed="rId4">
              <a:alphaModFix/>
            </a:blip>
            <a:srcRect b="0" l="0" r="0" t="0"/>
            <a:stretch/>
          </p:blipFill>
          <p:spPr>
            <a:xfrm flipH="1">
              <a:off x="3045297" y="2275122"/>
              <a:ext cx="300561" cy="300561"/>
            </a:xfrm>
            <a:prstGeom prst="rect">
              <a:avLst/>
            </a:prstGeom>
            <a:noFill/>
            <a:ln>
              <a:noFill/>
            </a:ln>
          </p:spPr>
        </p:pic>
        <p:pic>
          <p:nvPicPr>
            <p:cNvPr descr="provider.wmf" id="972" name="Google Shape;972;p18"/>
            <p:cNvPicPr preferRelativeResize="0"/>
            <p:nvPr/>
          </p:nvPicPr>
          <p:blipFill rotWithShape="1">
            <a:blip r:embed="rId4">
              <a:alphaModFix/>
            </a:blip>
            <a:srcRect b="0" l="0" r="0" t="0"/>
            <a:stretch/>
          </p:blipFill>
          <p:spPr>
            <a:xfrm flipH="1">
              <a:off x="9044317" y="4675888"/>
              <a:ext cx="300561" cy="300561"/>
            </a:xfrm>
            <a:prstGeom prst="rect">
              <a:avLst/>
            </a:prstGeom>
            <a:noFill/>
            <a:ln>
              <a:noFill/>
            </a:ln>
          </p:spPr>
        </p:pic>
        <p:pic>
          <p:nvPicPr>
            <p:cNvPr descr="provider.wmf" id="973" name="Google Shape;973;p18"/>
            <p:cNvPicPr preferRelativeResize="0"/>
            <p:nvPr/>
          </p:nvPicPr>
          <p:blipFill rotWithShape="1">
            <a:blip r:embed="rId4">
              <a:alphaModFix/>
            </a:blip>
            <a:srcRect b="0" l="0" r="0" t="0"/>
            <a:stretch/>
          </p:blipFill>
          <p:spPr>
            <a:xfrm flipH="1">
              <a:off x="6159632" y="2154247"/>
              <a:ext cx="300561" cy="300561"/>
            </a:xfrm>
            <a:prstGeom prst="rect">
              <a:avLst/>
            </a:prstGeom>
            <a:noFill/>
            <a:ln>
              <a:noFill/>
            </a:ln>
          </p:spPr>
        </p:pic>
        <p:pic>
          <p:nvPicPr>
            <p:cNvPr descr="provider.wmf" id="974" name="Google Shape;974;p18"/>
            <p:cNvPicPr preferRelativeResize="0"/>
            <p:nvPr/>
          </p:nvPicPr>
          <p:blipFill rotWithShape="1">
            <a:blip r:embed="rId4">
              <a:alphaModFix/>
            </a:blip>
            <a:srcRect b="0" l="0" r="0" t="0"/>
            <a:stretch/>
          </p:blipFill>
          <p:spPr>
            <a:xfrm flipH="1">
              <a:off x="2622193" y="3092218"/>
              <a:ext cx="300561" cy="300561"/>
            </a:xfrm>
            <a:prstGeom prst="rect">
              <a:avLst/>
            </a:prstGeom>
            <a:noFill/>
            <a:ln>
              <a:noFill/>
            </a:ln>
          </p:spPr>
        </p:pic>
        <p:pic>
          <p:nvPicPr>
            <p:cNvPr descr="provider.wmf" id="975" name="Google Shape;975;p18"/>
            <p:cNvPicPr preferRelativeResize="0"/>
            <p:nvPr/>
          </p:nvPicPr>
          <p:blipFill rotWithShape="1">
            <a:blip r:embed="rId8">
              <a:alphaModFix/>
            </a:blip>
            <a:srcRect b="0" l="0" r="0" t="0"/>
            <a:stretch/>
          </p:blipFill>
          <p:spPr>
            <a:xfrm flipH="1">
              <a:off x="5549351" y="2003966"/>
              <a:ext cx="300561" cy="300561"/>
            </a:xfrm>
            <a:prstGeom prst="rect">
              <a:avLst/>
            </a:prstGeom>
            <a:noFill/>
            <a:ln>
              <a:noFill/>
            </a:ln>
          </p:spPr>
        </p:pic>
        <p:pic>
          <p:nvPicPr>
            <p:cNvPr descr="provider.wmf" id="976" name="Google Shape;976;p18"/>
            <p:cNvPicPr preferRelativeResize="0"/>
            <p:nvPr/>
          </p:nvPicPr>
          <p:blipFill rotWithShape="1">
            <a:blip r:embed="rId4">
              <a:alphaModFix/>
            </a:blip>
            <a:srcRect b="0" l="0" r="0" t="0"/>
            <a:stretch/>
          </p:blipFill>
          <p:spPr>
            <a:xfrm flipH="1">
              <a:off x="3768106" y="2631263"/>
              <a:ext cx="300561" cy="300561"/>
            </a:xfrm>
            <a:prstGeom prst="rect">
              <a:avLst/>
            </a:prstGeom>
            <a:noFill/>
            <a:ln>
              <a:noFill/>
            </a:ln>
          </p:spPr>
        </p:pic>
        <p:pic>
          <p:nvPicPr>
            <p:cNvPr descr="provider.wmf" id="977" name="Google Shape;977;p18"/>
            <p:cNvPicPr preferRelativeResize="0"/>
            <p:nvPr/>
          </p:nvPicPr>
          <p:blipFill rotWithShape="1">
            <a:blip r:embed="rId4">
              <a:alphaModFix/>
            </a:blip>
            <a:srcRect b="0" l="0" r="0" t="0"/>
            <a:stretch/>
          </p:blipFill>
          <p:spPr>
            <a:xfrm flipH="1">
              <a:off x="5248790" y="2709604"/>
              <a:ext cx="300561" cy="300561"/>
            </a:xfrm>
            <a:prstGeom prst="rect">
              <a:avLst/>
            </a:prstGeom>
            <a:noFill/>
            <a:ln>
              <a:noFill/>
            </a:ln>
          </p:spPr>
        </p:pic>
        <p:pic>
          <p:nvPicPr>
            <p:cNvPr descr="provider.wmf" id="978" name="Google Shape;978;p18"/>
            <p:cNvPicPr preferRelativeResize="0"/>
            <p:nvPr/>
          </p:nvPicPr>
          <p:blipFill rotWithShape="1">
            <a:blip r:embed="rId8">
              <a:alphaModFix/>
            </a:blip>
            <a:srcRect b="0" l="0" r="0" t="0"/>
            <a:stretch/>
          </p:blipFill>
          <p:spPr>
            <a:xfrm flipH="1">
              <a:off x="3045297" y="2275122"/>
              <a:ext cx="300561" cy="300561"/>
            </a:xfrm>
            <a:prstGeom prst="rect">
              <a:avLst/>
            </a:prstGeom>
            <a:noFill/>
            <a:ln>
              <a:noFill/>
            </a:ln>
          </p:spPr>
        </p:pic>
        <p:pic>
          <p:nvPicPr>
            <p:cNvPr descr="provider.wmf" id="979" name="Google Shape;979;p18"/>
            <p:cNvPicPr preferRelativeResize="0"/>
            <p:nvPr/>
          </p:nvPicPr>
          <p:blipFill rotWithShape="1">
            <a:blip r:embed="rId8">
              <a:alphaModFix/>
            </a:blip>
            <a:srcRect b="0" l="0" r="0" t="0"/>
            <a:stretch/>
          </p:blipFill>
          <p:spPr>
            <a:xfrm flipH="1">
              <a:off x="5673716" y="2401827"/>
              <a:ext cx="300561" cy="300561"/>
            </a:xfrm>
            <a:prstGeom prst="rect">
              <a:avLst/>
            </a:prstGeom>
            <a:noFill/>
            <a:ln>
              <a:noFill/>
            </a:ln>
          </p:spPr>
        </p:pic>
      </p:grpSp>
      <p:grpSp>
        <p:nvGrpSpPr>
          <p:cNvPr id="980" name="Google Shape;980;p18"/>
          <p:cNvGrpSpPr/>
          <p:nvPr/>
        </p:nvGrpSpPr>
        <p:grpSpPr>
          <a:xfrm>
            <a:off x="2669881" y="2550248"/>
            <a:ext cx="6449205" cy="2474814"/>
            <a:chOff x="2669881" y="2550248"/>
            <a:chExt cx="6449205" cy="2474814"/>
          </a:xfrm>
        </p:grpSpPr>
        <p:cxnSp>
          <p:nvCxnSpPr>
            <p:cNvPr id="981" name="Google Shape;981;p18"/>
            <p:cNvCxnSpPr/>
            <p:nvPr/>
          </p:nvCxnSpPr>
          <p:spPr>
            <a:xfrm rot="10800000">
              <a:off x="2696960" y="5012362"/>
              <a:ext cx="6422126" cy="12700"/>
            </a:xfrm>
            <a:prstGeom prst="bentConnector3">
              <a:avLst>
                <a:gd fmla="val 50000" name="adj1"/>
              </a:avLst>
            </a:prstGeom>
            <a:noFill/>
            <a:ln cap="flat" cmpd="sng" w="25400">
              <a:solidFill>
                <a:srgbClr val="BFBFBF"/>
              </a:solidFill>
              <a:prstDash val="solid"/>
              <a:round/>
              <a:headEnd len="med" w="med" type="stealth"/>
              <a:tailEnd len="med" w="med" type="stealth"/>
            </a:ln>
          </p:spPr>
        </p:cxnSp>
        <p:cxnSp>
          <p:nvCxnSpPr>
            <p:cNvPr id="982" name="Google Shape;982;p18"/>
            <p:cNvCxnSpPr/>
            <p:nvPr/>
          </p:nvCxnSpPr>
          <p:spPr>
            <a:xfrm rot="5400000">
              <a:off x="2413083" y="3789669"/>
              <a:ext cx="688940" cy="173013"/>
            </a:xfrm>
            <a:prstGeom prst="bentConnector3">
              <a:avLst>
                <a:gd fmla="val 97891" name="adj1"/>
              </a:avLst>
            </a:prstGeom>
            <a:noFill/>
            <a:ln cap="flat" cmpd="sng" w="25400">
              <a:solidFill>
                <a:srgbClr val="BFBFBF"/>
              </a:solidFill>
              <a:prstDash val="solid"/>
              <a:round/>
              <a:headEnd len="med" w="med" type="stealth"/>
              <a:tailEnd len="med" w="med" type="stealth"/>
            </a:ln>
          </p:spPr>
        </p:cxnSp>
        <p:cxnSp>
          <p:nvCxnSpPr>
            <p:cNvPr id="983" name="Google Shape;983;p18"/>
            <p:cNvCxnSpPr/>
            <p:nvPr/>
          </p:nvCxnSpPr>
          <p:spPr>
            <a:xfrm flipH="1">
              <a:off x="2680305" y="3070750"/>
              <a:ext cx="1321457" cy="1306608"/>
            </a:xfrm>
            <a:prstGeom prst="bentConnector3">
              <a:avLst>
                <a:gd fmla="val 533" name="adj1"/>
              </a:avLst>
            </a:prstGeom>
            <a:noFill/>
            <a:ln cap="flat" cmpd="sng" w="25400">
              <a:solidFill>
                <a:srgbClr val="BFBFBF"/>
              </a:solidFill>
              <a:prstDash val="solid"/>
              <a:round/>
              <a:headEnd len="med" w="med" type="stealth"/>
              <a:tailEnd len="med" w="med" type="stealth"/>
            </a:ln>
          </p:spPr>
        </p:cxnSp>
        <p:cxnSp>
          <p:nvCxnSpPr>
            <p:cNvPr id="984" name="Google Shape;984;p18"/>
            <p:cNvCxnSpPr>
              <a:stCxn id="977" idx="2"/>
            </p:cNvCxnSpPr>
            <p:nvPr/>
          </p:nvCxnSpPr>
          <p:spPr>
            <a:xfrm rot="5400000">
              <a:off x="3349381" y="2469591"/>
              <a:ext cx="1428300" cy="2787300"/>
            </a:xfrm>
            <a:prstGeom prst="bentConnector2">
              <a:avLst/>
            </a:prstGeom>
            <a:noFill/>
            <a:ln cap="flat" cmpd="sng" w="25400">
              <a:solidFill>
                <a:srgbClr val="BFBFBF"/>
              </a:solidFill>
              <a:prstDash val="solid"/>
              <a:round/>
              <a:headEnd len="med" w="med" type="stealth"/>
              <a:tailEnd len="med" w="med" type="stealth"/>
            </a:ln>
          </p:spPr>
        </p:cxnSp>
        <p:cxnSp>
          <p:nvCxnSpPr>
            <p:cNvPr id="985" name="Google Shape;985;p18"/>
            <p:cNvCxnSpPr>
              <a:endCxn id="945" idx="3"/>
            </p:cNvCxnSpPr>
            <p:nvPr/>
          </p:nvCxnSpPr>
          <p:spPr>
            <a:xfrm flipH="1">
              <a:off x="2680303" y="2550248"/>
              <a:ext cx="3698400" cy="2323200"/>
            </a:xfrm>
            <a:prstGeom prst="bentConnector3">
              <a:avLst>
                <a:gd fmla="val -164" name="adj1"/>
              </a:avLst>
            </a:prstGeom>
            <a:noFill/>
            <a:ln cap="flat" cmpd="sng" w="25400">
              <a:solidFill>
                <a:srgbClr val="BFBFBF"/>
              </a:solidFill>
              <a:prstDash val="solid"/>
              <a:round/>
              <a:headEnd len="med" w="med" type="stealth"/>
              <a:tailEnd len="med" w="med" type="stealth"/>
            </a:ln>
          </p:spPr>
        </p:cxnSp>
      </p:grpSp>
      <p:grpSp>
        <p:nvGrpSpPr>
          <p:cNvPr id="986" name="Google Shape;986;p18"/>
          <p:cNvGrpSpPr/>
          <p:nvPr/>
        </p:nvGrpSpPr>
        <p:grpSpPr>
          <a:xfrm>
            <a:off x="2954067" y="2512014"/>
            <a:ext cx="6298641" cy="2453080"/>
            <a:chOff x="2596046" y="2726047"/>
            <a:chExt cx="6298641" cy="2453080"/>
          </a:xfrm>
        </p:grpSpPr>
        <p:cxnSp>
          <p:nvCxnSpPr>
            <p:cNvPr id="987" name="Google Shape;987;p18"/>
            <p:cNvCxnSpPr/>
            <p:nvPr/>
          </p:nvCxnSpPr>
          <p:spPr>
            <a:xfrm>
              <a:off x="3768756" y="3108063"/>
              <a:ext cx="1180123" cy="176720"/>
            </a:xfrm>
            <a:prstGeom prst="curvedConnector3">
              <a:avLst>
                <a:gd fmla="val -71352" name="adj1"/>
              </a:avLst>
            </a:prstGeom>
            <a:noFill/>
            <a:ln cap="flat" cmpd="sng" w="38100">
              <a:solidFill>
                <a:srgbClr val="DD263C"/>
              </a:solidFill>
              <a:prstDash val="solid"/>
              <a:round/>
              <a:headEnd len="med" w="med" type="triangle"/>
              <a:tailEnd len="med" w="med" type="triangle"/>
            </a:ln>
          </p:spPr>
        </p:cxnSp>
        <p:cxnSp>
          <p:nvCxnSpPr>
            <p:cNvPr id="988" name="Google Shape;988;p18"/>
            <p:cNvCxnSpPr/>
            <p:nvPr/>
          </p:nvCxnSpPr>
          <p:spPr>
            <a:xfrm flipH="1" rot="10800000">
              <a:off x="5232335" y="2807768"/>
              <a:ext cx="788203" cy="403217"/>
            </a:xfrm>
            <a:prstGeom prst="curvedConnector3">
              <a:avLst>
                <a:gd fmla="val -116137" name="adj1"/>
              </a:avLst>
            </a:prstGeom>
            <a:noFill/>
            <a:ln cap="flat" cmpd="sng" w="38100">
              <a:solidFill>
                <a:srgbClr val="DD263C"/>
              </a:solidFill>
              <a:prstDash val="solid"/>
              <a:round/>
              <a:headEnd len="med" w="med" type="triangle"/>
              <a:tailEnd len="med" w="med" type="triangle"/>
            </a:ln>
          </p:spPr>
        </p:cxnSp>
        <p:cxnSp>
          <p:nvCxnSpPr>
            <p:cNvPr id="989" name="Google Shape;989;p18"/>
            <p:cNvCxnSpPr/>
            <p:nvPr/>
          </p:nvCxnSpPr>
          <p:spPr>
            <a:xfrm flipH="1" rot="10800000">
              <a:off x="2596046" y="3363124"/>
              <a:ext cx="2503113" cy="272053"/>
            </a:xfrm>
            <a:prstGeom prst="curvedConnector3">
              <a:avLst>
                <a:gd fmla="val -4104" name="adj1"/>
              </a:avLst>
            </a:prstGeom>
            <a:noFill/>
            <a:ln cap="flat" cmpd="sng" w="38100">
              <a:solidFill>
                <a:srgbClr val="DD263C"/>
              </a:solidFill>
              <a:prstDash val="solid"/>
              <a:round/>
              <a:headEnd len="med" w="med" type="triangle"/>
              <a:tailEnd len="med" w="med" type="triangle"/>
            </a:ln>
          </p:spPr>
        </p:cxnSp>
        <p:cxnSp>
          <p:nvCxnSpPr>
            <p:cNvPr id="990" name="Google Shape;990;p18"/>
            <p:cNvCxnSpPr>
              <a:endCxn id="976" idx="3"/>
            </p:cNvCxnSpPr>
            <p:nvPr/>
          </p:nvCxnSpPr>
          <p:spPr>
            <a:xfrm flipH="1" rot="10800000">
              <a:off x="2596095" y="3134503"/>
              <a:ext cx="872100" cy="402600"/>
            </a:xfrm>
            <a:prstGeom prst="curvedConnector3">
              <a:avLst>
                <a:gd fmla="val -114209" name="adj1"/>
              </a:avLst>
            </a:prstGeom>
            <a:noFill/>
            <a:ln cap="flat" cmpd="sng" w="38100">
              <a:solidFill>
                <a:srgbClr val="DD263C"/>
              </a:solidFill>
              <a:prstDash val="solid"/>
              <a:round/>
              <a:headEnd len="med" w="med" type="triangle"/>
              <a:tailEnd len="med" w="med" type="triangle"/>
            </a:ln>
          </p:spPr>
        </p:cxnSp>
        <p:cxnSp>
          <p:nvCxnSpPr>
            <p:cNvPr id="991" name="Google Shape;991;p18"/>
            <p:cNvCxnSpPr>
              <a:endCxn id="972" idx="3"/>
            </p:cNvCxnSpPr>
            <p:nvPr/>
          </p:nvCxnSpPr>
          <p:spPr>
            <a:xfrm>
              <a:off x="5166606" y="3313727"/>
              <a:ext cx="3577800" cy="1865400"/>
            </a:xfrm>
            <a:prstGeom prst="curvedConnector3">
              <a:avLst>
                <a:gd fmla="val 9972" name="adj1"/>
              </a:avLst>
            </a:prstGeom>
            <a:noFill/>
            <a:ln cap="flat" cmpd="sng" w="38100">
              <a:solidFill>
                <a:srgbClr val="DD263C"/>
              </a:solidFill>
              <a:prstDash val="solid"/>
              <a:round/>
              <a:headEnd len="med" w="med" type="triangle"/>
              <a:tailEnd len="med" w="med" type="triangle"/>
            </a:ln>
          </p:spPr>
        </p:cxnSp>
        <p:cxnSp>
          <p:nvCxnSpPr>
            <p:cNvPr id="992" name="Google Shape;992;p18"/>
            <p:cNvCxnSpPr>
              <a:endCxn id="972" idx="0"/>
            </p:cNvCxnSpPr>
            <p:nvPr/>
          </p:nvCxnSpPr>
          <p:spPr>
            <a:xfrm>
              <a:off x="6106187" y="2726047"/>
              <a:ext cx="2788500" cy="2302800"/>
            </a:xfrm>
            <a:prstGeom prst="curvedConnector2">
              <a:avLst/>
            </a:prstGeom>
            <a:noFill/>
            <a:ln cap="flat" cmpd="sng" w="38100">
              <a:solidFill>
                <a:srgbClr val="DD263C"/>
              </a:solidFill>
              <a:prstDash val="solid"/>
              <a:round/>
              <a:headEnd len="med" w="med" type="triangle"/>
              <a:tailEnd len="med" w="med" type="triangle"/>
            </a:ln>
          </p:spPr>
        </p:cxnSp>
      </p:grpSp>
      <p:grpSp>
        <p:nvGrpSpPr>
          <p:cNvPr id="993" name="Google Shape;993;p18"/>
          <p:cNvGrpSpPr/>
          <p:nvPr/>
        </p:nvGrpSpPr>
        <p:grpSpPr>
          <a:xfrm>
            <a:off x="3386726" y="2293173"/>
            <a:ext cx="5892778" cy="2654400"/>
            <a:chOff x="3001908" y="2524729"/>
            <a:chExt cx="5892778" cy="2654400"/>
          </a:xfrm>
        </p:grpSpPr>
        <p:cxnSp>
          <p:nvCxnSpPr>
            <p:cNvPr id="994" name="Google Shape;994;p18"/>
            <p:cNvCxnSpPr>
              <a:endCxn id="975" idx="3"/>
            </p:cNvCxnSpPr>
            <p:nvPr/>
          </p:nvCxnSpPr>
          <p:spPr>
            <a:xfrm flipH="1" rot="10800000">
              <a:off x="3019143" y="2524729"/>
              <a:ext cx="2203500" cy="212100"/>
            </a:xfrm>
            <a:prstGeom prst="curvedConnector3">
              <a:avLst>
                <a:gd fmla="val -19856" name="adj1"/>
              </a:avLst>
            </a:prstGeom>
            <a:noFill/>
            <a:ln cap="flat" cmpd="sng" w="38100">
              <a:solidFill>
                <a:srgbClr val="DD263C"/>
              </a:solidFill>
              <a:prstDash val="solid"/>
              <a:round/>
              <a:headEnd len="med" w="med" type="triangle"/>
              <a:tailEnd len="med" w="med" type="triangle"/>
            </a:ln>
          </p:spPr>
        </p:cxnSp>
        <p:cxnSp>
          <p:nvCxnSpPr>
            <p:cNvPr id="995" name="Google Shape;995;p18"/>
            <p:cNvCxnSpPr/>
            <p:nvPr/>
          </p:nvCxnSpPr>
          <p:spPr>
            <a:xfrm>
              <a:off x="5523205" y="2524731"/>
              <a:ext cx="497333" cy="283039"/>
            </a:xfrm>
            <a:prstGeom prst="curvedConnector3">
              <a:avLst>
                <a:gd fmla="val -259504" name="adj1"/>
              </a:avLst>
            </a:prstGeom>
            <a:noFill/>
            <a:ln cap="flat" cmpd="sng" w="38100">
              <a:solidFill>
                <a:srgbClr val="DD263C"/>
              </a:solidFill>
              <a:prstDash val="solid"/>
              <a:round/>
              <a:headEnd len="med" w="med" type="triangle"/>
              <a:tailEnd len="med" w="med" type="triangle"/>
            </a:ln>
          </p:spPr>
        </p:cxnSp>
        <p:cxnSp>
          <p:nvCxnSpPr>
            <p:cNvPr id="996" name="Google Shape;996;p18"/>
            <p:cNvCxnSpPr/>
            <p:nvPr/>
          </p:nvCxnSpPr>
          <p:spPr>
            <a:xfrm>
              <a:off x="5633021" y="3017583"/>
              <a:ext cx="3111385" cy="2161545"/>
            </a:xfrm>
            <a:prstGeom prst="curvedConnector3">
              <a:avLst>
                <a:gd fmla="val 528" name="adj1"/>
              </a:avLst>
            </a:prstGeom>
            <a:noFill/>
            <a:ln cap="flat" cmpd="sng" w="38100">
              <a:solidFill>
                <a:srgbClr val="DD263C"/>
              </a:solidFill>
              <a:prstDash val="solid"/>
              <a:round/>
              <a:headEnd len="med" w="med" type="triangle"/>
              <a:tailEnd len="med" w="med" type="triangle"/>
            </a:ln>
          </p:spPr>
        </p:cxnSp>
        <p:cxnSp>
          <p:nvCxnSpPr>
            <p:cNvPr id="997" name="Google Shape;997;p18"/>
            <p:cNvCxnSpPr/>
            <p:nvPr/>
          </p:nvCxnSpPr>
          <p:spPr>
            <a:xfrm>
              <a:off x="6106326" y="2726051"/>
              <a:ext cx="2788360" cy="2302796"/>
            </a:xfrm>
            <a:prstGeom prst="curvedConnector2">
              <a:avLst/>
            </a:prstGeom>
            <a:noFill/>
            <a:ln cap="flat" cmpd="sng" w="38100">
              <a:solidFill>
                <a:srgbClr val="DD263C"/>
              </a:solidFill>
              <a:prstDash val="solid"/>
              <a:round/>
              <a:headEnd len="med" w="med" type="triangle"/>
              <a:tailEnd len="med" w="med" type="triangle"/>
            </a:ln>
          </p:spPr>
        </p:cxnSp>
        <p:cxnSp>
          <p:nvCxnSpPr>
            <p:cNvPr id="998" name="Google Shape;998;p18"/>
            <p:cNvCxnSpPr>
              <a:endCxn id="979" idx="3"/>
            </p:cNvCxnSpPr>
            <p:nvPr/>
          </p:nvCxnSpPr>
          <p:spPr>
            <a:xfrm>
              <a:off x="3001908" y="2878489"/>
              <a:ext cx="2345100" cy="44100"/>
            </a:xfrm>
            <a:prstGeom prst="curvedConnector3">
              <a:avLst>
                <a:gd fmla="val -15637" name="adj1"/>
              </a:avLst>
            </a:prstGeom>
            <a:noFill/>
            <a:ln cap="flat" cmpd="sng" w="38100">
              <a:solidFill>
                <a:srgbClr val="DD263C"/>
              </a:solidFill>
              <a:prstDash val="solid"/>
              <a:round/>
              <a:headEnd len="med" w="med" type="triangle"/>
              <a:tailEnd len="med" w="med" type="triangle"/>
            </a:ln>
          </p:spPr>
        </p:cxnSp>
      </p:grpSp>
      <p:sp>
        <p:nvSpPr>
          <p:cNvPr id="999" name="Google Shape;999;p18"/>
          <p:cNvSpPr/>
          <p:nvPr/>
        </p:nvSpPr>
        <p:spPr>
          <a:xfrm>
            <a:off x="4699000" y="952500"/>
            <a:ext cx="2113643" cy="1152072"/>
          </a:xfrm>
          <a:prstGeom prst="downArrowCallout">
            <a:avLst>
              <a:gd fmla="val 25000" name="adj1"/>
              <a:gd fmla="val 25000" name="adj2"/>
              <a:gd fmla="val 25000" name="adj3"/>
              <a:gd fmla="val 64977" name="adj4"/>
            </a:avLst>
          </a:prstGeom>
          <a:solidFill>
            <a:srgbClr val="FFFFFF"/>
          </a:solidFill>
          <a:ln cap="flat" cmpd="sng" w="9525">
            <a:solidFill>
              <a:srgbClr val="171E6D"/>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accent1"/>
                </a:solidFill>
                <a:latin typeface="Arial"/>
                <a:ea typeface="Arial"/>
                <a:cs typeface="Arial"/>
                <a:sym typeface="Arial"/>
              </a:rPr>
              <a:t>Cloud provider: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accent1"/>
                </a:solidFill>
                <a:latin typeface="Arial"/>
                <a:ea typeface="Arial"/>
                <a:cs typeface="Arial"/>
                <a:sym typeface="Arial"/>
              </a:rPr>
              <a:t>Physical storage for files</a:t>
            </a:r>
            <a:endParaRPr b="0" i="0" sz="1400" u="none" cap="none" strike="noStrike">
              <a:solidFill>
                <a:srgbClr val="000000"/>
              </a:solidFill>
              <a:latin typeface="Arial"/>
              <a:ea typeface="Arial"/>
              <a:cs typeface="Arial"/>
              <a:sym typeface="Arial"/>
            </a:endParaRPr>
          </a:p>
        </p:txBody>
      </p:sp>
      <p:sp>
        <p:nvSpPr>
          <p:cNvPr id="1000" name="Google Shape;1000;p18"/>
          <p:cNvSpPr/>
          <p:nvPr/>
        </p:nvSpPr>
        <p:spPr>
          <a:xfrm>
            <a:off x="9543143" y="4318000"/>
            <a:ext cx="1877786" cy="1270000"/>
          </a:xfrm>
          <a:prstGeom prst="upArrowCallout">
            <a:avLst>
              <a:gd fmla="val 25000" name="adj1"/>
              <a:gd fmla="val 25000" name="adj2"/>
              <a:gd fmla="val 25000" name="adj3"/>
              <a:gd fmla="val 64977" name="adj4"/>
            </a:avLst>
          </a:prstGeom>
          <a:solidFill>
            <a:srgbClr val="FFFFFF"/>
          </a:solidFill>
          <a:ln cap="flat" cmpd="sng" w="9525">
            <a:solidFill>
              <a:srgbClr val="171E6D"/>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1B216E"/>
                </a:solidFill>
                <a:latin typeface="Arial"/>
                <a:ea typeface="Arial"/>
                <a:cs typeface="Arial"/>
                <a:sym typeface="Arial"/>
              </a:rPr>
              <a:t>Space: Local  organisation of files (directory structure)</a:t>
            </a:r>
            <a:endParaRPr b="0" i="0" sz="1400" u="none" cap="none" strike="noStrike">
              <a:solidFill>
                <a:srgbClr val="000000"/>
              </a:solidFill>
              <a:latin typeface="Arial"/>
              <a:ea typeface="Arial"/>
              <a:cs typeface="Arial"/>
              <a:sym typeface="Arial"/>
            </a:endParaRPr>
          </a:p>
        </p:txBody>
      </p:sp>
      <p:pic>
        <p:nvPicPr>
          <p:cNvPr descr="Screenshot 2019-09-23 at 15.22.36.png" id="1001" name="Google Shape;1001;p18"/>
          <p:cNvPicPr preferRelativeResize="0"/>
          <p:nvPr/>
        </p:nvPicPr>
        <p:blipFill rotWithShape="1">
          <a:blip r:embed="rId9">
            <a:alphaModFix/>
          </a:blip>
          <a:srcRect b="0" l="0" r="0" t="0"/>
          <a:stretch/>
        </p:blipFill>
        <p:spPr>
          <a:xfrm>
            <a:off x="7495248" y="743836"/>
            <a:ext cx="3504748" cy="1795751"/>
          </a:xfrm>
          <a:prstGeom prst="rect">
            <a:avLst/>
          </a:prstGeom>
          <a:noFill/>
          <a:ln>
            <a:noFill/>
          </a:ln>
          <a:effectLst>
            <a:outerShdw blurRad="292100" rotWithShape="0" algn="tl" dir="2700000" dist="139700">
              <a:srgbClr val="333333">
                <a:alpha val="63529"/>
              </a:srgbClr>
            </a:outerShdw>
          </a:effectLst>
        </p:spPr>
      </p:pic>
      <p:sp>
        <p:nvSpPr>
          <p:cNvPr id="1002" name="Google Shape;1002;p18"/>
          <p:cNvSpPr txBox="1"/>
          <p:nvPr/>
        </p:nvSpPr>
        <p:spPr>
          <a:xfrm rot="2583336">
            <a:off x="7166551" y="4271266"/>
            <a:ext cx="106969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1" lang="en-GB" sz="1000" u="none" cap="none" strike="noStrike">
                <a:solidFill>
                  <a:schemeClr val="accent3"/>
                </a:solidFill>
                <a:latin typeface="Arial"/>
                <a:ea typeface="Arial"/>
                <a:cs typeface="Arial"/>
                <a:sym typeface="Arial"/>
              </a:rPr>
              <a:t>REPLICATION</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0"/>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92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2"/>
                                        </p:tgtEl>
                                        <p:attrNameLst>
                                          <p:attrName>style.visibility</p:attrName>
                                        </p:attrNameLst>
                                      </p:cBhvr>
                                      <p:to>
                                        <p:strVal val="visible"/>
                                      </p:to>
                                    </p:set>
                                    <p:animEffect filter="fade" transition="in">
                                      <p:cBhvr>
                                        <p:cTn dur="500"/>
                                        <p:tgtEl>
                                          <p:spTgt spid="9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9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6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4"/>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96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95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0"/>
                                        </p:tgtEl>
                                        <p:attrNameLst>
                                          <p:attrName>style.visibility</p:attrName>
                                        </p:attrNameLst>
                                      </p:cBhvr>
                                      <p:to>
                                        <p:strVal val="visible"/>
                                      </p:to>
                                    </p:set>
                                    <p:animEffect filter="fade" transition="in">
                                      <p:cBhvr>
                                        <p:cTn dur="500"/>
                                        <p:tgtEl>
                                          <p:spTgt spid="9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6" name="Shape 1006"/>
        <p:cNvGrpSpPr/>
        <p:nvPr/>
      </p:nvGrpSpPr>
      <p:grpSpPr>
        <a:xfrm>
          <a:off x="0" y="0"/>
          <a:ext cx="0" cy="0"/>
          <a:chOff x="0" y="0"/>
          <a:chExt cx="0" cy="0"/>
        </a:xfrm>
      </p:grpSpPr>
      <p:sp>
        <p:nvSpPr>
          <p:cNvPr id="1007" name="Google Shape;1007;p60"/>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Accessing federated data in Notebooks</a:t>
            </a:r>
            <a:endParaRPr sz="2916"/>
          </a:p>
        </p:txBody>
      </p:sp>
      <p:pic>
        <p:nvPicPr>
          <p:cNvPr descr="Ensamble DaaS Layered Deployment.png" id="1008" name="Google Shape;1008;p60"/>
          <p:cNvPicPr preferRelativeResize="0"/>
          <p:nvPr/>
        </p:nvPicPr>
        <p:blipFill rotWithShape="1">
          <a:blip r:embed="rId3">
            <a:alphaModFix/>
          </a:blip>
          <a:srcRect b="0" l="10513" r="0" t="0"/>
          <a:stretch/>
        </p:blipFill>
        <p:spPr>
          <a:xfrm>
            <a:off x="1607765" y="1513824"/>
            <a:ext cx="9952379" cy="4701031"/>
          </a:xfrm>
          <a:prstGeom prst="rect">
            <a:avLst/>
          </a:prstGeom>
          <a:noFill/>
          <a:ln>
            <a:noFill/>
          </a:ln>
        </p:spPr>
      </p:pic>
      <p:pic>
        <p:nvPicPr>
          <p:cNvPr descr="Ensamble DaaS Layered Deployment.png" id="1009" name="Google Shape;1009;p60"/>
          <p:cNvPicPr preferRelativeResize="0"/>
          <p:nvPr/>
        </p:nvPicPr>
        <p:blipFill rotWithShape="1">
          <a:blip r:embed="rId3">
            <a:alphaModFix/>
          </a:blip>
          <a:srcRect b="0" l="0" r="90065" t="0"/>
          <a:stretch/>
        </p:blipFill>
        <p:spPr>
          <a:xfrm>
            <a:off x="444175" y="1884172"/>
            <a:ext cx="1122311" cy="4274757"/>
          </a:xfrm>
          <a:prstGeom prst="rect">
            <a:avLst/>
          </a:prstGeom>
          <a:noFill/>
          <a:ln>
            <a:noFill/>
          </a:ln>
        </p:spPr>
      </p:pic>
      <p:sp>
        <p:nvSpPr>
          <p:cNvPr id="1010" name="Google Shape;1010;p60"/>
          <p:cNvSpPr/>
          <p:nvPr/>
        </p:nvSpPr>
        <p:spPr>
          <a:xfrm>
            <a:off x="8861976" y="962739"/>
            <a:ext cx="1936581" cy="2038412"/>
          </a:xfrm>
          <a:prstGeom prst="downArrowCallout">
            <a:avLst>
              <a:gd fmla="val 25000" name="adj1"/>
              <a:gd fmla="val 25000" name="adj2"/>
              <a:gd fmla="val 25000" name="adj3"/>
              <a:gd fmla="val 64977" name="adj4"/>
            </a:avLst>
          </a:prstGeom>
          <a:solidFill>
            <a:srgbClr val="F7F6F2"/>
          </a:solidFill>
          <a:ln cap="flat" cmpd="sng" w="9525">
            <a:solidFill>
              <a:schemeClr val="accent1"/>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accent1"/>
                </a:solidFill>
                <a:latin typeface="Arial"/>
                <a:ea typeface="Arial"/>
                <a:cs typeface="Arial"/>
                <a:sym typeface="Arial"/>
              </a:rPr>
              <a:t>Federated files appear as a directory structure for the user</a:t>
            </a:r>
            <a:endParaRPr b="0" i="0" sz="1400" u="none" cap="none" strike="noStrike">
              <a:solidFill>
                <a:srgbClr val="000000"/>
              </a:solidFill>
              <a:latin typeface="Arial"/>
              <a:ea typeface="Arial"/>
              <a:cs typeface="Arial"/>
              <a:sym typeface="Arial"/>
            </a:endParaRPr>
          </a:p>
        </p:txBody>
      </p:sp>
      <p:sp>
        <p:nvSpPr>
          <p:cNvPr id="1011" name="Google Shape;1011;p60"/>
          <p:cNvSpPr/>
          <p:nvPr/>
        </p:nvSpPr>
        <p:spPr>
          <a:xfrm>
            <a:off x="10338345" y="2651550"/>
            <a:ext cx="1632112" cy="14348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Notebooks </a:t>
            </a:r>
            <a:endParaRPr b="0" i="0" sz="1400" u="none" cap="none" strike="noStrike">
              <a:solidFill>
                <a:srgbClr val="000000"/>
              </a:solidFill>
              <a:latin typeface="Arial"/>
              <a:ea typeface="Arial"/>
              <a:cs typeface="Arial"/>
              <a:sym typeface="Arial"/>
            </a:endParaRPr>
          </a:p>
        </p:txBody>
      </p:sp>
      <p:pic>
        <p:nvPicPr>
          <p:cNvPr id="1012" name="Google Shape;1012;p60"/>
          <p:cNvPicPr preferRelativeResize="0"/>
          <p:nvPr/>
        </p:nvPicPr>
        <p:blipFill rotWithShape="1">
          <a:blip r:embed="rId4">
            <a:alphaModFix/>
          </a:blip>
          <a:srcRect b="0" l="0" r="0" t="0"/>
          <a:stretch/>
        </p:blipFill>
        <p:spPr>
          <a:xfrm>
            <a:off x="10850806" y="3071232"/>
            <a:ext cx="988400" cy="854300"/>
          </a:xfrm>
          <a:prstGeom prst="rect">
            <a:avLst/>
          </a:prstGeom>
          <a:noFill/>
          <a:ln>
            <a:noFill/>
          </a:ln>
        </p:spPr>
      </p:pic>
      <p:sp>
        <p:nvSpPr>
          <p:cNvPr id="1013" name="Google Shape;1013;p60"/>
          <p:cNvSpPr/>
          <p:nvPr/>
        </p:nvSpPr>
        <p:spPr>
          <a:xfrm>
            <a:off x="10436111" y="3023254"/>
            <a:ext cx="454934" cy="701319"/>
          </a:xfrm>
          <a:prstGeom prst="can">
            <a:avLst>
              <a:gd fmla="val 25000" name="adj"/>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4" name="Google Shape;1014;p60"/>
          <p:cNvSpPr/>
          <p:nvPr/>
        </p:nvSpPr>
        <p:spPr>
          <a:xfrm>
            <a:off x="9601008" y="3241232"/>
            <a:ext cx="578145" cy="312751"/>
          </a:xfrm>
          <a:prstGeom prst="leftRightArrow">
            <a:avLst>
              <a:gd fmla="val 50000" name="adj1"/>
              <a:gd fmla="val 50000" name="adj2"/>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5" name="Google Shape;1015;p60"/>
          <p:cNvSpPr/>
          <p:nvPr/>
        </p:nvSpPr>
        <p:spPr>
          <a:xfrm rot="3337311">
            <a:off x="9499471" y="4117427"/>
            <a:ext cx="879269" cy="312751"/>
          </a:xfrm>
          <a:prstGeom prst="leftRightArrow">
            <a:avLst>
              <a:gd fmla="val 50000" name="adj1"/>
              <a:gd fmla="val 50000" name="adj2"/>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6" name="Google Shape;1016;p60"/>
          <p:cNvSpPr/>
          <p:nvPr/>
        </p:nvSpPr>
        <p:spPr>
          <a:xfrm>
            <a:off x="10328868" y="4698643"/>
            <a:ext cx="1670022" cy="14348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Binder </a:t>
            </a:r>
            <a:endParaRPr b="0" i="0" sz="1400" u="none" cap="none" strike="noStrike">
              <a:solidFill>
                <a:srgbClr val="000000"/>
              </a:solidFill>
              <a:latin typeface="Arial"/>
              <a:ea typeface="Arial"/>
              <a:cs typeface="Arial"/>
              <a:sym typeface="Arial"/>
            </a:endParaRPr>
          </a:p>
        </p:txBody>
      </p:sp>
      <p:pic>
        <p:nvPicPr>
          <p:cNvPr id="1017" name="Google Shape;1017;p60"/>
          <p:cNvPicPr preferRelativeResize="0"/>
          <p:nvPr/>
        </p:nvPicPr>
        <p:blipFill rotWithShape="1">
          <a:blip r:embed="rId4">
            <a:alphaModFix/>
          </a:blip>
          <a:srcRect b="0" l="0" r="0" t="0"/>
          <a:stretch/>
        </p:blipFill>
        <p:spPr>
          <a:xfrm>
            <a:off x="10889252" y="5118327"/>
            <a:ext cx="988400" cy="854296"/>
          </a:xfrm>
          <a:prstGeom prst="rect">
            <a:avLst/>
          </a:prstGeom>
          <a:noFill/>
          <a:ln>
            <a:noFill/>
          </a:ln>
        </p:spPr>
      </p:pic>
      <p:sp>
        <p:nvSpPr>
          <p:cNvPr id="1018" name="Google Shape;1018;p60"/>
          <p:cNvSpPr/>
          <p:nvPr/>
        </p:nvSpPr>
        <p:spPr>
          <a:xfrm>
            <a:off x="10476556" y="5080588"/>
            <a:ext cx="454934" cy="701319"/>
          </a:xfrm>
          <a:prstGeom prst="can">
            <a:avLst>
              <a:gd fmla="val 25000" name="adj"/>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9" name="Google Shape;1019;p60"/>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1020" name="Google Shape;1020;p60"/>
          <p:cNvSpPr/>
          <p:nvPr/>
        </p:nvSpPr>
        <p:spPr>
          <a:xfrm>
            <a:off x="2036725" y="3157000"/>
            <a:ext cx="7231200" cy="701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5" name="Shape 1025"/>
        <p:cNvGrpSpPr/>
        <p:nvPr/>
      </p:nvGrpSpPr>
      <p:grpSpPr>
        <a:xfrm>
          <a:off x="0" y="0"/>
          <a:ext cx="0" cy="0"/>
          <a:chOff x="0" y="0"/>
          <a:chExt cx="0" cy="0"/>
        </a:xfrm>
      </p:grpSpPr>
      <p:sp>
        <p:nvSpPr>
          <p:cNvPr id="1026" name="Google Shape;1026;g75aee7c668_0_52"/>
          <p:cNvSpPr txBox="1"/>
          <p:nvPr>
            <p:ph idx="12" type="sldNum"/>
          </p:nvPr>
        </p:nvSpPr>
        <p:spPr>
          <a:xfrm>
            <a:off x="8737600" y="6381328"/>
            <a:ext cx="3119100" cy="288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
        <p:nvSpPr>
          <p:cNvPr id="1027" name="Google Shape;1027;g75aee7c668_0_52"/>
          <p:cNvSpPr txBox="1"/>
          <p:nvPr>
            <p:ph type="title"/>
          </p:nvPr>
        </p:nvSpPr>
        <p:spPr>
          <a:xfrm>
            <a:off x="3220977" y="188640"/>
            <a:ext cx="8640900" cy="53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SeaDataNet climatology data</a:t>
            </a:r>
            <a:endParaRPr/>
          </a:p>
        </p:txBody>
      </p:sp>
      <p:sp>
        <p:nvSpPr>
          <p:cNvPr id="1028" name="Google Shape;1028;g75aee7c668_0_52"/>
          <p:cNvSpPr txBox="1"/>
          <p:nvPr/>
        </p:nvSpPr>
        <p:spPr>
          <a:xfrm>
            <a:off x="76975" y="1196150"/>
            <a:ext cx="11766900" cy="1451700"/>
          </a:xfrm>
          <a:prstGeom prst="rect">
            <a:avLst/>
          </a:prstGeom>
          <a:noFill/>
          <a:ln>
            <a:noFill/>
          </a:ln>
        </p:spPr>
        <p:txBody>
          <a:bodyPr anchorCtr="0" anchor="t" bIns="91425" lIns="91425" spcFirstLastPara="1" rIns="91425" wrap="square" tIns="91425">
            <a:noAutofit/>
          </a:bodyPr>
          <a:lstStyle/>
          <a:p>
            <a:pPr indent="-381000" lvl="0" marL="457200" rtl="0" algn="just">
              <a:lnSpc>
                <a:spcPct val="90000"/>
              </a:lnSpc>
              <a:spcBef>
                <a:spcPts val="0"/>
              </a:spcBef>
              <a:spcAft>
                <a:spcPts val="0"/>
              </a:spcAft>
              <a:buSzPts val="2400"/>
              <a:buFont typeface="Calibri"/>
              <a:buChar char="•"/>
            </a:pPr>
            <a:r>
              <a:rPr lang="en-GB" sz="2400">
                <a:latin typeface="Calibri"/>
                <a:ea typeface="Calibri"/>
                <a:cs typeface="Calibri"/>
                <a:sym typeface="Calibri"/>
              </a:rPr>
              <a:t>SeaDataNet provides aggregated regional datasets (e.g. collections of all unrestricted SeaDataNet measurements of temperature and salinity by sea basins, and climatologies).</a:t>
            </a:r>
            <a:endParaRPr sz="2400">
              <a:latin typeface="Calibri"/>
              <a:ea typeface="Calibri"/>
              <a:cs typeface="Calibri"/>
              <a:sym typeface="Calibri"/>
            </a:endParaRPr>
          </a:p>
          <a:p>
            <a:pPr indent="-381000" lvl="0" marL="457200" rtl="0" algn="just">
              <a:lnSpc>
                <a:spcPct val="90000"/>
              </a:lnSpc>
              <a:spcBef>
                <a:spcPts val="0"/>
              </a:spcBef>
              <a:spcAft>
                <a:spcPts val="0"/>
              </a:spcAft>
              <a:buSzPts val="2400"/>
              <a:buFont typeface="Calibri"/>
              <a:buChar char="•"/>
            </a:pPr>
            <a:r>
              <a:rPr lang="en-GB" sz="2400">
                <a:latin typeface="Calibri"/>
                <a:ea typeface="Calibri"/>
                <a:cs typeface="Calibri"/>
                <a:sym typeface="Calibri"/>
              </a:rPr>
              <a:t>The dataset format is ODV binary collections.</a:t>
            </a:r>
            <a:endParaRPr sz="2400">
              <a:latin typeface="Calibri"/>
              <a:ea typeface="Calibri"/>
              <a:cs typeface="Calibri"/>
              <a:sym typeface="Calibri"/>
            </a:endParaRPr>
          </a:p>
        </p:txBody>
      </p:sp>
      <p:pic>
        <p:nvPicPr>
          <p:cNvPr id="1029" name="Google Shape;1029;g75aee7c668_0_52"/>
          <p:cNvPicPr preferRelativeResize="0"/>
          <p:nvPr/>
        </p:nvPicPr>
        <p:blipFill rotWithShape="1">
          <a:blip r:embed="rId3">
            <a:alphaModFix/>
          </a:blip>
          <a:srcRect b="0" l="0" r="0" t="0"/>
          <a:stretch/>
        </p:blipFill>
        <p:spPr>
          <a:xfrm>
            <a:off x="610375" y="2561125"/>
            <a:ext cx="5564975" cy="3748049"/>
          </a:xfrm>
          <a:prstGeom prst="rect">
            <a:avLst/>
          </a:prstGeom>
          <a:noFill/>
          <a:ln>
            <a:noFill/>
          </a:ln>
        </p:spPr>
      </p:pic>
      <p:sp>
        <p:nvSpPr>
          <p:cNvPr id="1030" name="Google Shape;1030;g75aee7c668_0_52"/>
          <p:cNvSpPr txBox="1"/>
          <p:nvPr/>
        </p:nvSpPr>
        <p:spPr>
          <a:xfrm>
            <a:off x="6589100" y="4629150"/>
            <a:ext cx="5102400" cy="1123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GB" sz="2400">
                <a:solidFill>
                  <a:srgbClr val="000000"/>
                </a:solidFill>
                <a:latin typeface="Calibri"/>
                <a:ea typeface="Calibri"/>
                <a:cs typeface="Calibri"/>
                <a:sym typeface="Calibri"/>
              </a:rPr>
              <a:t>For data access please register at: </a:t>
            </a:r>
            <a:r>
              <a:rPr lang="en-GB" sz="2400" u="sng">
                <a:solidFill>
                  <a:srgbClr val="0563C1"/>
                </a:solidFill>
                <a:latin typeface="Calibri"/>
                <a:ea typeface="Calibri"/>
                <a:cs typeface="Calibri"/>
                <a:sym typeface="Calibri"/>
                <a:hlinkClick r:id="rId4"/>
              </a:rPr>
              <a:t>http://www.marine-id.org</a:t>
            </a:r>
            <a:r>
              <a:rPr lang="en-GB" sz="2400">
                <a:solidFill>
                  <a:srgbClr val="000000"/>
                </a:solidFill>
                <a:latin typeface="Calibri"/>
                <a:ea typeface="Calibri"/>
                <a:cs typeface="Calibri"/>
                <a:sym typeface="Calibri"/>
              </a:rPr>
              <a:t> </a:t>
            </a:r>
            <a:endParaRPr sz="2400">
              <a:solidFill>
                <a:srgbClr val="000000"/>
              </a:solidFill>
              <a:latin typeface="Calibri"/>
              <a:ea typeface="Calibri"/>
              <a:cs typeface="Calibri"/>
              <a:sym typeface="Calibri"/>
            </a:endParaRPr>
          </a:p>
          <a:p>
            <a:pPr indent="0" lvl="0" marL="0" rtl="0" algn="l">
              <a:lnSpc>
                <a:spcPct val="90000"/>
              </a:lnSpc>
              <a:spcBef>
                <a:spcPts val="0"/>
              </a:spcBef>
              <a:spcAft>
                <a:spcPts val="0"/>
              </a:spcAft>
              <a:buNone/>
            </a:pPr>
            <a:r>
              <a:t/>
            </a:r>
            <a:endParaRPr sz="2400">
              <a:solidFill>
                <a:srgbClr val="000000"/>
              </a:solidFill>
              <a:latin typeface="Calibri"/>
              <a:ea typeface="Calibri"/>
              <a:cs typeface="Calibri"/>
              <a:sym typeface="Calibri"/>
            </a:endParaRPr>
          </a:p>
          <a:p>
            <a:pPr indent="0" lvl="0" marL="0" rtl="0" algn="l">
              <a:spcBef>
                <a:spcPts val="0"/>
              </a:spcBef>
              <a:spcAft>
                <a:spcPts val="0"/>
              </a:spcAft>
              <a:buNone/>
            </a:pPr>
            <a:r>
              <a:rPr lang="en-GB" sz="2400">
                <a:solidFill>
                  <a:srgbClr val="000000"/>
                </a:solidFill>
                <a:latin typeface="Calibri"/>
                <a:ea typeface="Calibri"/>
                <a:cs typeface="Calibri"/>
                <a:sym typeface="Calibri"/>
              </a:rPr>
              <a:t>Data can be downloaded </a:t>
            </a:r>
            <a:r>
              <a:rPr lang="en-GB" sz="2400" u="sng">
                <a:solidFill>
                  <a:srgbClr val="0563C1"/>
                </a:solidFill>
                <a:latin typeface="Calibri"/>
                <a:ea typeface="Calibri"/>
                <a:cs typeface="Calibri"/>
                <a:sym typeface="Calibri"/>
                <a:hlinkClick r:id="rId5"/>
              </a:rPr>
              <a:t>here</a:t>
            </a:r>
            <a:endParaRPr sz="2400">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5" name="Shape 1035"/>
        <p:cNvGrpSpPr/>
        <p:nvPr/>
      </p:nvGrpSpPr>
      <p:grpSpPr>
        <a:xfrm>
          <a:off x="0" y="0"/>
          <a:ext cx="0" cy="0"/>
          <a:chOff x="0" y="0"/>
          <a:chExt cx="0" cy="0"/>
        </a:xfrm>
      </p:grpSpPr>
      <p:sp>
        <p:nvSpPr>
          <p:cNvPr id="1036" name="Google Shape;1036;g75aee7c668_0_63"/>
          <p:cNvSpPr txBox="1"/>
          <p:nvPr>
            <p:ph idx="12" type="sldNum"/>
          </p:nvPr>
        </p:nvSpPr>
        <p:spPr>
          <a:xfrm>
            <a:off x="8737600" y="6381328"/>
            <a:ext cx="3119100" cy="288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1037" name="Google Shape;1037;g75aee7c668_0_63"/>
          <p:cNvSpPr txBox="1"/>
          <p:nvPr>
            <p:ph type="title"/>
          </p:nvPr>
        </p:nvSpPr>
        <p:spPr>
          <a:xfrm>
            <a:off x="3220977" y="188640"/>
            <a:ext cx="8640900" cy="53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SeaDataNet climatology data in EGI</a:t>
            </a:r>
            <a:endParaRPr/>
          </a:p>
        </p:txBody>
      </p:sp>
      <p:sp>
        <p:nvSpPr>
          <p:cNvPr id="1038" name="Google Shape;1038;g75aee7c668_0_63"/>
          <p:cNvSpPr txBox="1"/>
          <p:nvPr/>
        </p:nvSpPr>
        <p:spPr>
          <a:xfrm>
            <a:off x="193975" y="1062050"/>
            <a:ext cx="11662800" cy="979800"/>
          </a:xfrm>
          <a:prstGeom prst="rect">
            <a:avLst/>
          </a:prstGeom>
          <a:noFill/>
          <a:ln>
            <a:noFill/>
          </a:ln>
        </p:spPr>
        <p:txBody>
          <a:bodyPr anchorCtr="0" anchor="t" bIns="45700" lIns="91425" spcFirstLastPara="1" rIns="91425" wrap="square" tIns="45700">
            <a:noAutofit/>
          </a:bodyPr>
          <a:lstStyle/>
          <a:p>
            <a:pPr indent="-196850" lvl="0" marL="171450" rtl="0" algn="just">
              <a:lnSpc>
                <a:spcPct val="90000"/>
              </a:lnSpc>
              <a:spcBef>
                <a:spcPts val="0"/>
              </a:spcBef>
              <a:spcAft>
                <a:spcPts val="0"/>
              </a:spcAft>
              <a:buClr>
                <a:srgbClr val="000000"/>
              </a:buClr>
              <a:buSzPts val="2400"/>
              <a:buChar char="•"/>
            </a:pPr>
            <a:r>
              <a:rPr lang="en-GB" sz="2400">
                <a:solidFill>
                  <a:srgbClr val="000000"/>
                </a:solidFill>
                <a:latin typeface="Calibri"/>
                <a:ea typeface="Calibri"/>
                <a:cs typeface="Calibri"/>
                <a:sym typeface="Calibri"/>
              </a:rPr>
              <a:t>Configured the EGI Infrastructure to host the SeaDataNet climatology datasets:</a:t>
            </a:r>
            <a:endParaRPr sz="2400">
              <a:solidFill>
                <a:srgbClr val="000000"/>
              </a:solidFill>
              <a:latin typeface="Calibri"/>
              <a:ea typeface="Calibri"/>
              <a:cs typeface="Calibri"/>
              <a:sym typeface="Calibri"/>
            </a:endParaRPr>
          </a:p>
          <a:p>
            <a:pPr indent="-209550" lvl="1" marL="514350" rtl="0" algn="just">
              <a:lnSpc>
                <a:spcPct val="90000"/>
              </a:lnSpc>
              <a:spcBef>
                <a:spcPts val="0"/>
              </a:spcBef>
              <a:spcAft>
                <a:spcPts val="0"/>
              </a:spcAft>
              <a:buClr>
                <a:srgbClr val="000000"/>
              </a:buClr>
              <a:buSzPts val="2400"/>
              <a:buFont typeface="Noto Sans Symbols"/>
              <a:buChar char="▪"/>
            </a:pPr>
            <a:r>
              <a:rPr lang="en-GB" sz="2400">
                <a:solidFill>
                  <a:srgbClr val="000000"/>
                </a:solidFill>
                <a:latin typeface="Calibri"/>
                <a:ea typeface="Calibri"/>
                <a:cs typeface="Calibri"/>
                <a:sym typeface="Calibri"/>
              </a:rPr>
              <a:t>Installed 1 Jupyter Notebook instance at CESNET-MCC</a:t>
            </a:r>
            <a:endParaRPr sz="2400">
              <a:solidFill>
                <a:srgbClr val="000000"/>
              </a:solidFill>
              <a:latin typeface="Calibri"/>
              <a:ea typeface="Calibri"/>
              <a:cs typeface="Calibri"/>
              <a:sym typeface="Calibri"/>
            </a:endParaRPr>
          </a:p>
          <a:p>
            <a:pPr indent="-209550" lvl="1" marL="514350" rtl="0" algn="just">
              <a:lnSpc>
                <a:spcPct val="90000"/>
              </a:lnSpc>
              <a:spcBef>
                <a:spcPts val="0"/>
              </a:spcBef>
              <a:spcAft>
                <a:spcPts val="0"/>
              </a:spcAft>
              <a:buClr>
                <a:srgbClr val="000000"/>
              </a:buClr>
              <a:buSzPts val="2400"/>
              <a:buFont typeface="Noto Sans Symbols"/>
              <a:buChar char="▪"/>
            </a:pPr>
            <a:r>
              <a:rPr lang="en-GB" sz="2400">
                <a:solidFill>
                  <a:srgbClr val="000000"/>
                </a:solidFill>
                <a:latin typeface="Calibri"/>
                <a:ea typeface="Calibri"/>
                <a:cs typeface="Calibri"/>
                <a:sym typeface="Calibri"/>
              </a:rPr>
              <a:t>Mirrored SeaDataNet datasets in 4 oneproviders of the EGI Federation (IFCA, LIP, …)</a:t>
            </a:r>
            <a:endParaRPr sz="2400">
              <a:solidFill>
                <a:srgbClr val="000000"/>
              </a:solidFill>
              <a:latin typeface="Calibri"/>
              <a:ea typeface="Calibri"/>
              <a:cs typeface="Calibri"/>
              <a:sym typeface="Calibri"/>
            </a:endParaRPr>
          </a:p>
        </p:txBody>
      </p:sp>
      <p:pic>
        <p:nvPicPr>
          <p:cNvPr id="1039" name="Google Shape;1039;g75aee7c668_0_63"/>
          <p:cNvPicPr preferRelativeResize="0"/>
          <p:nvPr/>
        </p:nvPicPr>
        <p:blipFill rotWithShape="1">
          <a:blip r:embed="rId3">
            <a:alphaModFix/>
          </a:blip>
          <a:srcRect b="0" l="0" r="0" t="0"/>
          <a:stretch/>
        </p:blipFill>
        <p:spPr>
          <a:xfrm>
            <a:off x="5301125" y="3011827"/>
            <a:ext cx="6560750" cy="3066373"/>
          </a:xfrm>
          <a:prstGeom prst="rect">
            <a:avLst/>
          </a:prstGeom>
          <a:noFill/>
          <a:ln>
            <a:noFill/>
          </a:ln>
        </p:spPr>
      </p:pic>
      <p:pic>
        <p:nvPicPr>
          <p:cNvPr descr="Immagine che contiene screenshot&#10;&#10;Descrizione generata con affidabilità molto elevata" id="1040" name="Google Shape;1040;g75aee7c668_0_63"/>
          <p:cNvPicPr preferRelativeResize="0"/>
          <p:nvPr/>
        </p:nvPicPr>
        <p:blipFill rotWithShape="1">
          <a:blip r:embed="rId4">
            <a:alphaModFix/>
          </a:blip>
          <a:srcRect b="0" l="0" r="0" t="0"/>
          <a:stretch/>
        </p:blipFill>
        <p:spPr>
          <a:xfrm>
            <a:off x="152399" y="2458126"/>
            <a:ext cx="5709976" cy="2846748"/>
          </a:xfrm>
          <a:prstGeom prst="rect">
            <a:avLst/>
          </a:prstGeom>
          <a:noFill/>
          <a:ln>
            <a:noFill/>
          </a:ln>
          <a:effectLst>
            <a:outerShdw blurRad="292100" rotWithShape="0" algn="tl" dir="2700000" dist="139700">
              <a:srgbClr val="333333">
                <a:alpha val="64709"/>
              </a:srgbClr>
            </a:outerShdw>
          </a:effectLst>
        </p:spPr>
      </p:pic>
      <p:sp>
        <p:nvSpPr>
          <p:cNvPr id="1041" name="Google Shape;1041;g75aee7c668_0_63"/>
          <p:cNvSpPr/>
          <p:nvPr/>
        </p:nvSpPr>
        <p:spPr>
          <a:xfrm rot="-5400000">
            <a:off x="4280225" y="4918625"/>
            <a:ext cx="840600" cy="1048800"/>
          </a:xfrm>
          <a:prstGeom prst="bentArrow">
            <a:avLst>
              <a:gd fmla="val 25000" name="adj1"/>
              <a:gd fmla="val 20002" name="adj2"/>
              <a:gd fmla="val 25000" name="adj3"/>
              <a:gd fmla="val 43750" name="adj4"/>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6" name="Shape 1046"/>
        <p:cNvGrpSpPr/>
        <p:nvPr/>
      </p:nvGrpSpPr>
      <p:grpSpPr>
        <a:xfrm>
          <a:off x="0" y="0"/>
          <a:ext cx="0" cy="0"/>
          <a:chOff x="0" y="0"/>
          <a:chExt cx="0" cy="0"/>
        </a:xfrm>
      </p:grpSpPr>
      <p:sp>
        <p:nvSpPr>
          <p:cNvPr id="1047" name="Google Shape;1047;g75aee7c668_0_76"/>
          <p:cNvSpPr txBox="1"/>
          <p:nvPr>
            <p:ph idx="12" type="sldNum"/>
          </p:nvPr>
        </p:nvSpPr>
        <p:spPr>
          <a:xfrm>
            <a:off x="8737600" y="6381328"/>
            <a:ext cx="3119100" cy="288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1048" name="Google Shape;1048;g75aee7c668_0_76"/>
          <p:cNvSpPr txBox="1"/>
          <p:nvPr>
            <p:ph type="title"/>
          </p:nvPr>
        </p:nvSpPr>
        <p:spPr>
          <a:xfrm>
            <a:off x="3220977" y="188640"/>
            <a:ext cx="8640900" cy="53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SeaDataNet climatology data in EGI (cont.)</a:t>
            </a:r>
            <a:endParaRPr/>
          </a:p>
        </p:txBody>
      </p:sp>
      <p:sp>
        <p:nvSpPr>
          <p:cNvPr id="1049" name="Google Shape;1049;g75aee7c668_0_76"/>
          <p:cNvSpPr txBox="1"/>
          <p:nvPr/>
        </p:nvSpPr>
        <p:spPr>
          <a:xfrm>
            <a:off x="193975" y="1062050"/>
            <a:ext cx="11662800" cy="979800"/>
          </a:xfrm>
          <a:prstGeom prst="rect">
            <a:avLst/>
          </a:prstGeom>
          <a:noFill/>
          <a:ln>
            <a:noFill/>
          </a:ln>
        </p:spPr>
        <p:txBody>
          <a:bodyPr anchorCtr="0" anchor="t" bIns="45700" lIns="91425" spcFirstLastPara="1" rIns="91425" wrap="square" tIns="45700">
            <a:noAutofit/>
          </a:bodyPr>
          <a:lstStyle/>
          <a:p>
            <a:pPr indent="-381000" lvl="0" marL="457200" rtl="0" algn="just">
              <a:lnSpc>
                <a:spcPct val="90000"/>
              </a:lnSpc>
              <a:spcBef>
                <a:spcPts val="0"/>
              </a:spcBef>
              <a:spcAft>
                <a:spcPts val="0"/>
              </a:spcAft>
              <a:buClr>
                <a:srgbClr val="000000"/>
              </a:buClr>
              <a:buSzPts val="2400"/>
              <a:buFont typeface="Calibri"/>
              <a:buChar char="•"/>
            </a:pPr>
            <a:r>
              <a:rPr lang="en-GB" sz="2400">
                <a:latin typeface="Calibri"/>
                <a:ea typeface="Calibri"/>
                <a:cs typeface="Calibri"/>
                <a:sym typeface="Calibri"/>
              </a:rPr>
              <a:t>Created a Jupyter Notebook to analyse the SeaDataNet V1.1 aggregated regional datasets (10.5281/zenodo.3475785)</a:t>
            </a:r>
            <a:endParaRPr sz="2400">
              <a:latin typeface="Calibri"/>
              <a:ea typeface="Calibri"/>
              <a:cs typeface="Calibri"/>
              <a:sym typeface="Calibri"/>
            </a:endParaRPr>
          </a:p>
          <a:p>
            <a:pPr indent="-381000" lvl="0" marL="457200" rtl="0" algn="just">
              <a:lnSpc>
                <a:spcPct val="90000"/>
              </a:lnSpc>
              <a:spcBef>
                <a:spcPts val="0"/>
              </a:spcBef>
              <a:spcAft>
                <a:spcPts val="0"/>
              </a:spcAft>
              <a:buClr>
                <a:srgbClr val="000000"/>
              </a:buClr>
              <a:buSzPts val="2400"/>
              <a:buFont typeface="Calibri"/>
              <a:buChar char="•"/>
            </a:pPr>
            <a:r>
              <a:rPr lang="en-GB" sz="2400">
                <a:latin typeface="Calibri"/>
                <a:ea typeface="Calibri"/>
                <a:cs typeface="Calibri"/>
                <a:sym typeface="Calibri"/>
              </a:rPr>
              <a:t>SeaDataNet datasets identified by a PID: </a:t>
            </a:r>
            <a:r>
              <a:rPr lang="en-GB" sz="2400" u="sng">
                <a:solidFill>
                  <a:schemeClr val="hlink"/>
                </a:solidFill>
                <a:latin typeface="Calibri"/>
                <a:ea typeface="Calibri"/>
                <a:cs typeface="Calibri"/>
                <a:sym typeface="Calibri"/>
                <a:hlinkClick r:id="rId3"/>
              </a:rPr>
              <a:t>http://hdl.handle.net/21.T15999/3Byz9Cw</a:t>
            </a:r>
            <a:endParaRPr sz="2400">
              <a:latin typeface="Calibri"/>
              <a:ea typeface="Calibri"/>
              <a:cs typeface="Calibri"/>
              <a:sym typeface="Calibri"/>
            </a:endParaRPr>
          </a:p>
          <a:p>
            <a:pPr indent="-381000" lvl="0" marL="457200" rtl="0" algn="just">
              <a:lnSpc>
                <a:spcPct val="90000"/>
              </a:lnSpc>
              <a:spcBef>
                <a:spcPts val="0"/>
              </a:spcBef>
              <a:spcAft>
                <a:spcPts val="0"/>
              </a:spcAft>
              <a:buClr>
                <a:srgbClr val="000000"/>
              </a:buClr>
              <a:buSzPts val="2400"/>
              <a:buFont typeface="Calibri"/>
              <a:buChar char="•"/>
            </a:pPr>
            <a:r>
              <a:rPr lang="en-GB" sz="2400">
                <a:latin typeface="Calibri"/>
                <a:ea typeface="Calibri"/>
                <a:cs typeface="Calibri"/>
                <a:sym typeface="Calibri"/>
              </a:rPr>
              <a:t>Used Binder to replicate data analysis </a:t>
            </a:r>
            <a:endParaRPr sz="2400">
              <a:latin typeface="Calibri"/>
              <a:ea typeface="Calibri"/>
              <a:cs typeface="Calibri"/>
              <a:sym typeface="Calibri"/>
            </a:endParaRPr>
          </a:p>
        </p:txBody>
      </p:sp>
      <p:pic>
        <p:nvPicPr>
          <p:cNvPr descr="Immagine che contiene screenshot&#10;&#10;Descrizione generata con affidabilità molto elevata" id="1050" name="Google Shape;1050;g75aee7c668_0_76"/>
          <p:cNvPicPr preferRelativeResize="0"/>
          <p:nvPr/>
        </p:nvPicPr>
        <p:blipFill rotWithShape="1">
          <a:blip r:embed="rId4">
            <a:alphaModFix/>
          </a:blip>
          <a:srcRect b="0" l="0" r="0" t="0"/>
          <a:stretch/>
        </p:blipFill>
        <p:spPr>
          <a:xfrm>
            <a:off x="4667850" y="2908375"/>
            <a:ext cx="2994674" cy="3375925"/>
          </a:xfrm>
          <a:prstGeom prst="rect">
            <a:avLst/>
          </a:prstGeom>
          <a:noFill/>
          <a:ln>
            <a:noFill/>
          </a:ln>
          <a:effectLst>
            <a:outerShdw blurRad="292100" rotWithShape="0" algn="tl" dir="2700000" dist="139700">
              <a:srgbClr val="333333">
                <a:alpha val="64709"/>
              </a:srgbClr>
            </a:outerShdw>
          </a:effectLst>
        </p:spPr>
      </p:pic>
      <p:pic>
        <p:nvPicPr>
          <p:cNvPr descr="Immagine che contiene testo, mappa&#10;&#10;Descrizione generata con affidabilità molto elevata" id="1051" name="Google Shape;1051;g75aee7c668_0_76"/>
          <p:cNvPicPr preferRelativeResize="0"/>
          <p:nvPr/>
        </p:nvPicPr>
        <p:blipFill rotWithShape="1">
          <a:blip r:embed="rId5">
            <a:alphaModFix/>
          </a:blip>
          <a:srcRect b="0" l="0" r="0" t="0"/>
          <a:stretch/>
        </p:blipFill>
        <p:spPr>
          <a:xfrm>
            <a:off x="8213546" y="3063441"/>
            <a:ext cx="2832355" cy="3180360"/>
          </a:xfrm>
          <a:prstGeom prst="rect">
            <a:avLst/>
          </a:prstGeom>
          <a:noFill/>
          <a:ln>
            <a:noFill/>
          </a:ln>
          <a:effectLst>
            <a:outerShdw blurRad="292100" rotWithShape="0" algn="tl" dir="2700000" dist="139700">
              <a:srgbClr val="333333">
                <a:alpha val="64709"/>
              </a:srgbClr>
            </a:outerShdw>
          </a:effectLst>
        </p:spPr>
      </p:pic>
      <p:pic>
        <p:nvPicPr>
          <p:cNvPr id="1052" name="Google Shape;1052;g75aee7c668_0_76"/>
          <p:cNvPicPr preferRelativeResize="0"/>
          <p:nvPr/>
        </p:nvPicPr>
        <p:blipFill rotWithShape="1">
          <a:blip r:embed="rId6">
            <a:alphaModFix/>
          </a:blip>
          <a:srcRect b="0" l="0" r="0" t="0"/>
          <a:stretch/>
        </p:blipFill>
        <p:spPr>
          <a:xfrm>
            <a:off x="1024975" y="2528213"/>
            <a:ext cx="3041502" cy="3764062"/>
          </a:xfrm>
          <a:prstGeom prst="rect">
            <a:avLst/>
          </a:prstGeom>
          <a:noFill/>
          <a:ln>
            <a:noFill/>
          </a:ln>
          <a:effectLst>
            <a:outerShdw blurRad="292100" rotWithShape="0" algn="tl" dir="2700000" dist="139700">
              <a:srgbClr val="333333">
                <a:alpha val="64709"/>
              </a:srgbClr>
            </a:outerShdw>
          </a:effectLst>
        </p:spPr>
      </p:pic>
      <p:sp>
        <p:nvSpPr>
          <p:cNvPr id="1053" name="Google Shape;1053;g75aee7c668_0_76"/>
          <p:cNvSpPr/>
          <p:nvPr/>
        </p:nvSpPr>
        <p:spPr>
          <a:xfrm>
            <a:off x="4134140" y="4020442"/>
            <a:ext cx="686100" cy="691500"/>
          </a:xfrm>
          <a:prstGeom prst="rightArrow">
            <a:avLst>
              <a:gd fmla="val 50000" name="adj1"/>
              <a:gd fmla="val 50000" name="adj2"/>
            </a:avLst>
          </a:prstGeom>
          <a:solidFill>
            <a:srgbClr val="E7E6E6"/>
          </a:solidFill>
          <a:ln cap="flat" cmpd="sng" w="9525">
            <a:solidFill>
              <a:srgbClr val="44546A"/>
            </a:solidFill>
            <a:prstDash val="solid"/>
            <a:round/>
            <a:headEnd len="sm" w="sm" type="none"/>
            <a:tailEnd len="sm" w="sm" type="none"/>
          </a:ln>
          <a:effectLst>
            <a:outerShdw blurRad="292100" rotWithShape="0" algn="tl" dir="2700000" dist="139700">
              <a:srgbClr val="333333">
                <a:alpha val="647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g75aee7c668_0_76"/>
          <p:cNvSpPr/>
          <p:nvPr/>
        </p:nvSpPr>
        <p:spPr>
          <a:xfrm>
            <a:off x="7508831" y="4020442"/>
            <a:ext cx="686100" cy="691500"/>
          </a:xfrm>
          <a:prstGeom prst="rightArrow">
            <a:avLst>
              <a:gd fmla="val 50000" name="adj1"/>
              <a:gd fmla="val 50000" name="adj2"/>
            </a:avLst>
          </a:prstGeom>
          <a:solidFill>
            <a:srgbClr val="E7E6E6"/>
          </a:solidFill>
          <a:ln cap="flat" cmpd="sng" w="9525">
            <a:solidFill>
              <a:srgbClr val="44546A"/>
            </a:solidFill>
            <a:prstDash val="solid"/>
            <a:round/>
            <a:headEnd len="sm" w="sm" type="none"/>
            <a:tailEnd len="sm" w="sm" type="none"/>
          </a:ln>
          <a:effectLst>
            <a:outerShdw blurRad="292100" rotWithShape="0" algn="tl" dir="2700000" dist="139700">
              <a:srgbClr val="333333">
                <a:alpha val="647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8" name="Shape 1058"/>
        <p:cNvGrpSpPr/>
        <p:nvPr/>
      </p:nvGrpSpPr>
      <p:grpSpPr>
        <a:xfrm>
          <a:off x="0" y="0"/>
          <a:ext cx="0" cy="0"/>
          <a:chOff x="0" y="0"/>
          <a:chExt cx="0" cy="0"/>
        </a:xfrm>
      </p:grpSpPr>
      <p:sp>
        <p:nvSpPr>
          <p:cNvPr id="1059" name="Google Shape;1059;g75aee7c668_0_6"/>
          <p:cNvSpPr txBox="1"/>
          <p:nvPr>
            <p:ph idx="2" type="body"/>
          </p:nvPr>
        </p:nvSpPr>
        <p:spPr>
          <a:xfrm>
            <a:off x="628650" y="2944594"/>
            <a:ext cx="7638000" cy="498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800"/>
              <a:buFont typeface="Calibri"/>
              <a:buNone/>
            </a:pPr>
            <a:r>
              <a:rPr lang="en-GB"/>
              <a:t>Become an EGI user</a:t>
            </a:r>
            <a:endParaRPr/>
          </a:p>
        </p:txBody>
      </p:sp>
      <p:sp>
        <p:nvSpPr>
          <p:cNvPr id="1060" name="Google Shape;1060;g75aee7c668_0_6"/>
          <p:cNvSpPr txBox="1"/>
          <p:nvPr>
            <p:ph type="title"/>
          </p:nvPr>
        </p:nvSpPr>
        <p:spPr>
          <a:xfrm>
            <a:off x="628650" y="2286670"/>
            <a:ext cx="5756700" cy="50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2800"/>
              <a:t>Next steps</a:t>
            </a:r>
            <a:endParaRPr sz="2800"/>
          </a:p>
        </p:txBody>
      </p:sp>
      <p:sp>
        <p:nvSpPr>
          <p:cNvPr id="1061" name="Google Shape;1061;g75aee7c668_0_6"/>
          <p:cNvSpPr txBox="1"/>
          <p:nvPr>
            <p:ph idx="12" type="sldNum"/>
          </p:nvPr>
        </p:nvSpPr>
        <p:spPr>
          <a:xfrm>
            <a:off x="11460163" y="6218238"/>
            <a:ext cx="731700" cy="523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GB"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5" name="Shape 1065"/>
        <p:cNvGrpSpPr/>
        <p:nvPr/>
      </p:nvGrpSpPr>
      <p:grpSpPr>
        <a:xfrm>
          <a:off x="0" y="0"/>
          <a:ext cx="0" cy="0"/>
          <a:chOff x="0" y="0"/>
          <a:chExt cx="0" cy="0"/>
        </a:xfrm>
      </p:grpSpPr>
      <p:sp>
        <p:nvSpPr>
          <p:cNvPr id="1066" name="Google Shape;1066;p62"/>
          <p:cNvSpPr txBox="1"/>
          <p:nvPr>
            <p:ph idx="1" type="body"/>
          </p:nvPr>
        </p:nvSpPr>
        <p:spPr>
          <a:xfrm>
            <a:off x="335360" y="1022265"/>
            <a:ext cx="11521280" cy="4855007"/>
          </a:xfrm>
          <a:prstGeom prst="rect">
            <a:avLst/>
          </a:prstGeom>
          <a:noFill/>
          <a:ln>
            <a:noFill/>
          </a:ln>
        </p:spPr>
        <p:txBody>
          <a:bodyPr anchorCtr="0" anchor="t" bIns="45700" lIns="91425" spcFirstLastPara="1" rIns="91425" wrap="square" tIns="45700">
            <a:noAutofit/>
          </a:bodyPr>
          <a:lstStyle/>
          <a:p>
            <a:pPr indent="-317500" lvl="0" marL="342900" rtl="0" algn="l">
              <a:lnSpc>
                <a:spcPct val="100000"/>
              </a:lnSpc>
              <a:spcBef>
                <a:spcPts val="0"/>
              </a:spcBef>
              <a:spcAft>
                <a:spcPts val="0"/>
              </a:spcAft>
              <a:buSzPts val="2400"/>
              <a:buFont typeface="Arial"/>
              <a:buChar char="•"/>
            </a:pPr>
            <a:r>
              <a:rPr lang="en-GB" sz="2400"/>
              <a:t>EGI Notebooks - We talked about 2 access modes: </a:t>
            </a:r>
            <a:endParaRPr sz="2400"/>
          </a:p>
          <a:p>
            <a:pPr indent="-289560" lvl="1" marL="742950" rtl="0" algn="l">
              <a:lnSpc>
                <a:spcPct val="100000"/>
              </a:lnSpc>
              <a:spcBef>
                <a:spcPts val="0"/>
              </a:spcBef>
              <a:spcAft>
                <a:spcPts val="0"/>
              </a:spcAft>
              <a:buSzPts val="2400"/>
              <a:buChar char="-"/>
            </a:pPr>
            <a:r>
              <a:rPr lang="en-GB" sz="2400"/>
              <a:t>Catch-all instance: </a:t>
            </a:r>
            <a:r>
              <a:rPr lang="en-GB" sz="2400" u="sng">
                <a:solidFill>
                  <a:schemeClr val="hlink"/>
                </a:solidFill>
                <a:hlinkClick r:id="rId3"/>
              </a:rPr>
              <a:t>https://notebooks.egi.eu</a:t>
            </a:r>
            <a:r>
              <a:rPr lang="en-GB" sz="2400"/>
              <a:t> </a:t>
            </a:r>
            <a:endParaRPr sz="2400"/>
          </a:p>
          <a:p>
            <a:pPr indent="-289560" lvl="1" marL="742950" rtl="0" algn="l">
              <a:lnSpc>
                <a:spcPct val="100000"/>
              </a:lnSpc>
              <a:spcBef>
                <a:spcPts val="0"/>
              </a:spcBef>
              <a:spcAft>
                <a:spcPts val="0"/>
              </a:spcAft>
              <a:buSzPts val="2400"/>
              <a:buChar char="-"/>
            </a:pPr>
            <a:r>
              <a:rPr lang="en-GB" sz="2400"/>
              <a:t>Community deployment</a:t>
            </a:r>
            <a:endParaRPr sz="2400"/>
          </a:p>
          <a:p>
            <a:pPr indent="-317500" lvl="0" marL="342900" rtl="0" algn="l">
              <a:lnSpc>
                <a:spcPct val="100000"/>
              </a:lnSpc>
              <a:spcBef>
                <a:spcPts val="0"/>
              </a:spcBef>
              <a:spcAft>
                <a:spcPts val="0"/>
              </a:spcAft>
              <a:buSzPts val="2400"/>
              <a:buFont typeface="Arial"/>
              <a:buChar char="•"/>
            </a:pPr>
            <a:r>
              <a:rPr lang="en-GB" sz="2400"/>
              <a:t>Data access services</a:t>
            </a:r>
            <a:endParaRPr sz="2400"/>
          </a:p>
          <a:p>
            <a:pPr indent="-289560" lvl="1" marL="742950" rtl="0" algn="l">
              <a:lnSpc>
                <a:spcPct val="100000"/>
              </a:lnSpc>
              <a:spcBef>
                <a:spcPts val="0"/>
              </a:spcBef>
              <a:spcAft>
                <a:spcPts val="0"/>
              </a:spcAft>
              <a:buSzPts val="2400"/>
              <a:buChar char="-"/>
            </a:pPr>
            <a:r>
              <a:rPr lang="en-GB" sz="2400"/>
              <a:t>E.g. DataHub, B2DROP - Check in EOSC-hub Marketplace. </a:t>
            </a:r>
            <a:br>
              <a:rPr lang="en-GB" sz="2400"/>
            </a:br>
            <a:r>
              <a:rPr lang="en-GB" sz="2400"/>
              <a:t>Some with, some without user approval</a:t>
            </a:r>
            <a:endParaRPr sz="2400"/>
          </a:p>
          <a:p>
            <a:pPr indent="-317500" lvl="0" marL="342900" rtl="0" algn="l">
              <a:lnSpc>
                <a:spcPct val="100000"/>
              </a:lnSpc>
              <a:spcBef>
                <a:spcPts val="0"/>
              </a:spcBef>
              <a:spcAft>
                <a:spcPts val="0"/>
              </a:spcAft>
              <a:buSzPts val="2400"/>
              <a:buFont typeface="Arial"/>
              <a:buChar char="•"/>
            </a:pPr>
            <a:r>
              <a:rPr lang="en-GB" sz="2400"/>
              <a:t>Zenodo – There are three access modes</a:t>
            </a:r>
            <a:endParaRPr sz="2400"/>
          </a:p>
          <a:p>
            <a:pPr indent="-289560" lvl="1" marL="742950" rtl="0" algn="l">
              <a:lnSpc>
                <a:spcPct val="100000"/>
              </a:lnSpc>
              <a:spcBef>
                <a:spcPts val="0"/>
              </a:spcBef>
              <a:spcAft>
                <a:spcPts val="0"/>
              </a:spcAft>
              <a:buSzPts val="2400"/>
              <a:buChar char="-"/>
            </a:pPr>
            <a:r>
              <a:rPr lang="en-GB" sz="2400"/>
              <a:t>Sandbox: For testing purposes</a:t>
            </a:r>
            <a:endParaRPr sz="2400"/>
          </a:p>
          <a:p>
            <a:pPr indent="-289560" lvl="1" marL="742950" rtl="0" algn="l">
              <a:lnSpc>
                <a:spcPct val="100000"/>
              </a:lnSpc>
              <a:spcBef>
                <a:spcPts val="0"/>
              </a:spcBef>
              <a:spcAft>
                <a:spcPts val="0"/>
              </a:spcAft>
              <a:buSzPts val="2400"/>
              <a:buChar char="-"/>
            </a:pPr>
            <a:r>
              <a:rPr lang="en-GB" sz="2400"/>
              <a:t>Normal user user: Zenodo.org - Upload your ‘research objects’</a:t>
            </a:r>
            <a:endParaRPr sz="2400"/>
          </a:p>
          <a:p>
            <a:pPr indent="-289560" lvl="1" marL="742950" rtl="0" algn="l">
              <a:lnSpc>
                <a:spcPct val="100000"/>
              </a:lnSpc>
              <a:spcBef>
                <a:spcPts val="0"/>
              </a:spcBef>
              <a:spcAft>
                <a:spcPts val="0"/>
              </a:spcAft>
              <a:buSzPts val="2400"/>
              <a:buChar char="-"/>
            </a:pPr>
            <a:r>
              <a:rPr lang="en-GB" sz="2400"/>
              <a:t>Community: Request community dashboard via </a:t>
            </a:r>
            <a:r>
              <a:rPr lang="en-GB" sz="2400" u="sng">
                <a:solidFill>
                  <a:schemeClr val="hlink"/>
                </a:solidFill>
                <a:hlinkClick r:id="rId4"/>
              </a:rPr>
              <a:t>https://www.zenodo.org/signup/</a:t>
            </a:r>
            <a:r>
              <a:rPr lang="en-GB" sz="2400"/>
              <a:t> </a:t>
            </a:r>
            <a:endParaRPr sz="2400">
              <a:solidFill>
                <a:srgbClr val="DF3A10"/>
              </a:solidFill>
            </a:endParaRPr>
          </a:p>
          <a:p>
            <a:pPr indent="-317500" lvl="0" marL="342900" rtl="0" algn="l">
              <a:lnSpc>
                <a:spcPct val="100000"/>
              </a:lnSpc>
              <a:spcBef>
                <a:spcPts val="0"/>
              </a:spcBef>
              <a:spcAft>
                <a:spcPts val="0"/>
              </a:spcAft>
              <a:buSzPts val="2400"/>
              <a:buFont typeface="Arial"/>
              <a:buChar char="•"/>
            </a:pPr>
            <a:r>
              <a:rPr lang="en-GB" sz="2400"/>
              <a:t>GitHub: Login and use (outside EOSC)</a:t>
            </a:r>
            <a:endParaRPr sz="2400"/>
          </a:p>
        </p:txBody>
      </p:sp>
      <p:sp>
        <p:nvSpPr>
          <p:cNvPr id="1067" name="Google Shape;1067;p62"/>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1068" name="Google Shape;1068;p62"/>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sz="2916"/>
              <a:t>Using the services after this training</a:t>
            </a:r>
            <a:endParaRPr sz="324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2" name="Shape 1072"/>
        <p:cNvGrpSpPr/>
        <p:nvPr/>
      </p:nvGrpSpPr>
      <p:grpSpPr>
        <a:xfrm>
          <a:off x="0" y="0"/>
          <a:ext cx="0" cy="0"/>
          <a:chOff x="0" y="0"/>
          <a:chExt cx="0" cy="0"/>
        </a:xfrm>
      </p:grpSpPr>
      <p:sp>
        <p:nvSpPr>
          <p:cNvPr id="1073" name="Google Shape;1073;p4"/>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p>
            <a:pPr indent="-514350" lvl="0" marL="565150" rtl="0" algn="l">
              <a:lnSpc>
                <a:spcPct val="80000"/>
              </a:lnSpc>
              <a:spcBef>
                <a:spcPts val="560"/>
              </a:spcBef>
              <a:spcAft>
                <a:spcPts val="0"/>
              </a:spcAft>
              <a:buSzPts val="2800"/>
              <a:buFont typeface="Arial"/>
              <a:buAutoNum type="arabicPeriod"/>
            </a:pPr>
            <a:r>
              <a:rPr lang="en-GB" sz="2170"/>
              <a:t>Join EGI Cloud with a new site</a:t>
            </a:r>
            <a:endParaRPr/>
          </a:p>
          <a:p>
            <a:pPr indent="-514350" lvl="1" marL="1022350" rtl="0" algn="l">
              <a:lnSpc>
                <a:spcPct val="80000"/>
              </a:lnSpc>
              <a:spcBef>
                <a:spcPts val="520"/>
              </a:spcBef>
              <a:spcAft>
                <a:spcPts val="0"/>
              </a:spcAft>
              <a:buSzPts val="2340"/>
              <a:buChar char="-"/>
            </a:pPr>
            <a:r>
              <a:rPr lang="en-GB" sz="2015" u="sng">
                <a:solidFill>
                  <a:schemeClr val="hlink"/>
                </a:solidFill>
                <a:hlinkClick r:id="rId3"/>
              </a:rPr>
              <a:t>https://wiki.egi.eu/wiki/Federated_Cloud_resource_providers_support</a:t>
            </a:r>
            <a:endParaRPr sz="2015"/>
          </a:p>
          <a:p>
            <a:pPr indent="-514350" lvl="1" marL="1022350" rtl="0" algn="l">
              <a:lnSpc>
                <a:spcPct val="80000"/>
              </a:lnSpc>
              <a:spcBef>
                <a:spcPts val="520"/>
              </a:spcBef>
              <a:spcAft>
                <a:spcPts val="0"/>
              </a:spcAft>
              <a:buSzPts val="2340"/>
              <a:buChar char="-"/>
            </a:pPr>
            <a:r>
              <a:rPr lang="en-GB" sz="2015" u="sng">
                <a:solidFill>
                  <a:schemeClr val="hlink"/>
                </a:solidFill>
                <a:hlinkClick r:id="rId4"/>
              </a:rPr>
              <a:t>https://egi-federated-cloud-integration.readthedocs.io/en/latest/</a:t>
            </a:r>
            <a:endParaRPr sz="2015"/>
          </a:p>
          <a:p>
            <a:pPr indent="0" lvl="1" marL="508000" rtl="0" algn="l">
              <a:lnSpc>
                <a:spcPct val="80000"/>
              </a:lnSpc>
              <a:spcBef>
                <a:spcPts val="520"/>
              </a:spcBef>
              <a:spcAft>
                <a:spcPts val="0"/>
              </a:spcAft>
              <a:buSzPts val="2340"/>
              <a:buNone/>
            </a:pPr>
            <a:r>
              <a:t/>
            </a:r>
            <a:endParaRPr sz="2015"/>
          </a:p>
          <a:p>
            <a:pPr indent="-514350" lvl="0" marL="565150" rtl="0" algn="l">
              <a:lnSpc>
                <a:spcPct val="80000"/>
              </a:lnSpc>
              <a:spcBef>
                <a:spcPts val="560"/>
              </a:spcBef>
              <a:spcAft>
                <a:spcPts val="0"/>
              </a:spcAft>
              <a:buSzPts val="2800"/>
              <a:buFont typeface="Arial"/>
              <a:buAutoNum type="arabicPeriod"/>
            </a:pPr>
            <a:r>
              <a:rPr lang="en-GB" sz="2170"/>
              <a:t>Join EGI DataHub with a new oneprovider (for access to big data) running on your cloud:</a:t>
            </a:r>
            <a:endParaRPr/>
          </a:p>
          <a:p>
            <a:pPr indent="-514350" lvl="1" marL="1022350" rtl="0" algn="l">
              <a:lnSpc>
                <a:spcPct val="80000"/>
              </a:lnSpc>
              <a:spcBef>
                <a:spcPts val="520"/>
              </a:spcBef>
              <a:spcAft>
                <a:spcPts val="0"/>
              </a:spcAft>
              <a:buSzPts val="2340"/>
              <a:buChar char="-"/>
            </a:pPr>
            <a:r>
              <a:rPr lang="en-GB" sz="2015" u="sng">
                <a:solidFill>
                  <a:schemeClr val="hlink"/>
                </a:solidFill>
                <a:hlinkClick r:id="rId5"/>
              </a:rPr>
              <a:t>https://onedata.org/docs/doc/administering_onedata/deployment_tutorial.html</a:t>
            </a:r>
            <a:endParaRPr sz="2015"/>
          </a:p>
          <a:p>
            <a:pPr indent="-514350" lvl="1" marL="1022350" rtl="0" algn="l">
              <a:lnSpc>
                <a:spcPct val="80000"/>
              </a:lnSpc>
              <a:spcBef>
                <a:spcPts val="520"/>
              </a:spcBef>
              <a:spcAft>
                <a:spcPts val="0"/>
              </a:spcAft>
              <a:buSzPts val="2340"/>
              <a:buChar char="-"/>
            </a:pPr>
            <a:r>
              <a:rPr lang="en-GB" sz="2015"/>
              <a:t>Support the DataHub spaces you are interested in your new oneprovider</a:t>
            </a:r>
            <a:endParaRPr sz="2015"/>
          </a:p>
          <a:p>
            <a:pPr indent="-365760" lvl="1" marL="1022350" rtl="0" algn="l">
              <a:lnSpc>
                <a:spcPct val="80000"/>
              </a:lnSpc>
              <a:spcBef>
                <a:spcPts val="520"/>
              </a:spcBef>
              <a:spcAft>
                <a:spcPts val="0"/>
              </a:spcAft>
              <a:buSzPts val="2340"/>
              <a:buFont typeface="Arial"/>
              <a:buNone/>
            </a:pPr>
            <a:r>
              <a:t/>
            </a:r>
            <a:endParaRPr sz="2015"/>
          </a:p>
          <a:p>
            <a:pPr indent="-514350" lvl="0" marL="565150" rtl="0" algn="l">
              <a:lnSpc>
                <a:spcPct val="80000"/>
              </a:lnSpc>
              <a:spcBef>
                <a:spcPts val="560"/>
              </a:spcBef>
              <a:spcAft>
                <a:spcPts val="0"/>
              </a:spcAft>
              <a:buSzPts val="2800"/>
              <a:buFont typeface="Arial"/>
              <a:buAutoNum type="arabicPeriod"/>
            </a:pPr>
            <a:r>
              <a:rPr lang="en-GB" sz="2170"/>
              <a:t>Deploy EGI Notebooks</a:t>
            </a:r>
            <a:endParaRPr/>
          </a:p>
          <a:p>
            <a:pPr indent="-514350" lvl="1" marL="1022350" rtl="0" algn="l">
              <a:lnSpc>
                <a:spcPct val="80000"/>
              </a:lnSpc>
              <a:spcBef>
                <a:spcPts val="520"/>
              </a:spcBef>
              <a:spcAft>
                <a:spcPts val="0"/>
              </a:spcAft>
              <a:buSzPts val="2340"/>
              <a:buChar char="-"/>
            </a:pPr>
            <a:r>
              <a:rPr lang="en-GB" sz="2015" u="sng">
                <a:solidFill>
                  <a:schemeClr val="hlink"/>
                </a:solidFill>
                <a:hlinkClick r:id="rId6"/>
              </a:rPr>
              <a:t>https://egi-notebooks.readthedocs.io/en/latest/technical.html</a:t>
            </a:r>
            <a:endParaRPr sz="2015"/>
          </a:p>
          <a:p>
            <a:pPr indent="-514350" lvl="1" marL="1022350" rtl="0" algn="l">
              <a:lnSpc>
                <a:spcPct val="80000"/>
              </a:lnSpc>
              <a:spcBef>
                <a:spcPts val="520"/>
              </a:spcBef>
              <a:spcAft>
                <a:spcPts val="0"/>
              </a:spcAft>
              <a:buSzPts val="2340"/>
              <a:buChar char="-"/>
            </a:pPr>
            <a:r>
              <a:rPr lang="en-GB" sz="2015" u="sng">
                <a:solidFill>
                  <a:schemeClr val="hlink"/>
                </a:solidFill>
                <a:hlinkClick r:id="rId7"/>
              </a:rPr>
              <a:t>https://zero-to-jupyterhub.readthedocs.io/en/latest/index.html</a:t>
            </a:r>
            <a:endParaRPr sz="2015"/>
          </a:p>
          <a:p>
            <a:pPr indent="-365760" lvl="1" marL="1022350" rtl="0" algn="l">
              <a:lnSpc>
                <a:spcPct val="80000"/>
              </a:lnSpc>
              <a:spcBef>
                <a:spcPts val="520"/>
              </a:spcBef>
              <a:spcAft>
                <a:spcPts val="0"/>
              </a:spcAft>
              <a:buSzPts val="2340"/>
              <a:buNone/>
            </a:pPr>
            <a:r>
              <a:t/>
            </a:r>
            <a:endParaRPr sz="2015"/>
          </a:p>
          <a:p>
            <a:pPr indent="0" lvl="0" marL="50800" rtl="0" algn="l">
              <a:lnSpc>
                <a:spcPct val="80000"/>
              </a:lnSpc>
              <a:spcBef>
                <a:spcPts val="560"/>
              </a:spcBef>
              <a:spcAft>
                <a:spcPts val="0"/>
              </a:spcAft>
              <a:buSzPts val="2800"/>
              <a:buNone/>
            </a:pPr>
            <a:r>
              <a:rPr lang="en-GB" sz="2170"/>
              <a:t>See additional material at </a:t>
            </a:r>
            <a:r>
              <a:rPr lang="en-GB" sz="2170" u="sng">
                <a:solidFill>
                  <a:schemeClr val="hlink"/>
                </a:solidFill>
                <a:hlinkClick r:id="rId8"/>
              </a:rPr>
              <a:t>https://indico.egi.eu/indico/event/4431/session/4/?slotId=0#20190506</a:t>
            </a:r>
            <a:endParaRPr sz="2170"/>
          </a:p>
        </p:txBody>
      </p:sp>
      <p:sp>
        <p:nvSpPr>
          <p:cNvPr id="1074" name="Google Shape;1074;p4"/>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1075" name="Google Shape;1075;p4"/>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Setting up an EGI Notebooks</a:t>
            </a:r>
            <a:endParaRPr sz="2916"/>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9" name="Shape 1079"/>
        <p:cNvGrpSpPr/>
        <p:nvPr/>
      </p:nvGrpSpPr>
      <p:grpSpPr>
        <a:xfrm>
          <a:off x="0" y="0"/>
          <a:ext cx="0" cy="0"/>
          <a:chOff x="0" y="0"/>
          <a:chExt cx="0" cy="0"/>
        </a:xfrm>
      </p:grpSpPr>
      <p:sp>
        <p:nvSpPr>
          <p:cNvPr id="1080" name="Google Shape;1080;p64"/>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SzPts val="1300"/>
              <a:buNone/>
            </a:pPr>
            <a:fld id="{00000000-1234-1234-1234-123412341234}" type="slidenum">
              <a:rPr lang="en-GB"/>
              <a:t>‹#›</a:t>
            </a:fld>
            <a:endParaRPr/>
          </a:p>
        </p:txBody>
      </p:sp>
      <p:sp>
        <p:nvSpPr>
          <p:cNvPr id="1081" name="Google Shape;1081;p64"/>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Getting EGI resources for a community Notebook</a:t>
            </a:r>
            <a:endParaRPr sz="2916"/>
          </a:p>
        </p:txBody>
      </p:sp>
      <p:grpSp>
        <p:nvGrpSpPr>
          <p:cNvPr id="1082" name="Google Shape;1082;p64"/>
          <p:cNvGrpSpPr/>
          <p:nvPr/>
        </p:nvGrpSpPr>
        <p:grpSpPr>
          <a:xfrm>
            <a:off x="1631504" y="2866105"/>
            <a:ext cx="2232248" cy="1586249"/>
            <a:chOff x="-252537" y="3530274"/>
            <a:chExt cx="2232248" cy="1586249"/>
          </a:xfrm>
        </p:grpSpPr>
        <p:sp>
          <p:nvSpPr>
            <p:cNvPr id="1083" name="Google Shape;1083;p64"/>
            <p:cNvSpPr txBox="1"/>
            <p:nvPr/>
          </p:nvSpPr>
          <p:spPr>
            <a:xfrm>
              <a:off x="-252537" y="4470192"/>
              <a:ext cx="223224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Project/Community representative</a:t>
              </a:r>
              <a:endParaRPr b="1" i="0" sz="1400" u="none" cap="none" strike="noStrike">
                <a:solidFill>
                  <a:srgbClr val="000000"/>
                </a:solidFill>
                <a:latin typeface="Arial"/>
                <a:ea typeface="Arial"/>
                <a:cs typeface="Arial"/>
                <a:sym typeface="Arial"/>
              </a:endParaRPr>
            </a:p>
          </p:txBody>
        </p:sp>
        <p:pic>
          <p:nvPicPr>
            <p:cNvPr descr="C:\Users\Krakowian\Google Drive\EGI\Images - icons\women-icon.png" id="1084" name="Google Shape;1084;p64"/>
            <p:cNvPicPr preferRelativeResize="0"/>
            <p:nvPr/>
          </p:nvPicPr>
          <p:blipFill rotWithShape="1">
            <a:blip r:embed="rId3">
              <a:alphaModFix/>
            </a:blip>
            <a:srcRect b="0" l="0" r="0" t="0"/>
            <a:stretch/>
          </p:blipFill>
          <p:spPr>
            <a:xfrm>
              <a:off x="243477" y="3530274"/>
              <a:ext cx="878548" cy="804693"/>
            </a:xfrm>
            <a:prstGeom prst="rect">
              <a:avLst/>
            </a:prstGeom>
            <a:noFill/>
            <a:ln>
              <a:noFill/>
            </a:ln>
          </p:spPr>
        </p:pic>
      </p:grpSp>
      <p:grpSp>
        <p:nvGrpSpPr>
          <p:cNvPr id="1085" name="Google Shape;1085;p64"/>
          <p:cNvGrpSpPr/>
          <p:nvPr/>
        </p:nvGrpSpPr>
        <p:grpSpPr>
          <a:xfrm>
            <a:off x="5170431" y="2587363"/>
            <a:ext cx="1213602" cy="1421712"/>
            <a:chOff x="3779912" y="3296603"/>
            <a:chExt cx="1213602" cy="1421712"/>
          </a:xfrm>
        </p:grpSpPr>
        <p:pic>
          <p:nvPicPr>
            <p:cNvPr id="1086" name="Google Shape;1086;p64"/>
            <p:cNvPicPr preferRelativeResize="0"/>
            <p:nvPr/>
          </p:nvPicPr>
          <p:blipFill rotWithShape="1">
            <a:blip r:embed="rId4">
              <a:alphaModFix/>
            </a:blip>
            <a:srcRect b="0" l="0" r="0" t="0"/>
            <a:stretch/>
          </p:blipFill>
          <p:spPr>
            <a:xfrm>
              <a:off x="3853150" y="3296603"/>
              <a:ext cx="1078892" cy="1197080"/>
            </a:xfrm>
            <a:prstGeom prst="rect">
              <a:avLst/>
            </a:prstGeom>
            <a:noFill/>
            <a:ln>
              <a:noFill/>
            </a:ln>
          </p:spPr>
        </p:pic>
        <p:sp>
          <p:nvSpPr>
            <p:cNvPr id="1087" name="Google Shape;1087;p64"/>
            <p:cNvSpPr txBox="1"/>
            <p:nvPr/>
          </p:nvSpPr>
          <p:spPr>
            <a:xfrm>
              <a:off x="3779912" y="4348983"/>
              <a:ext cx="121360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Negotiator</a:t>
              </a:r>
              <a:endParaRPr b="1" i="0" sz="1400" u="none" cap="none" strike="noStrike">
                <a:solidFill>
                  <a:srgbClr val="000000"/>
                </a:solidFill>
                <a:latin typeface="Arial"/>
                <a:ea typeface="Arial"/>
                <a:cs typeface="Arial"/>
                <a:sym typeface="Arial"/>
              </a:endParaRPr>
            </a:p>
          </p:txBody>
        </p:sp>
      </p:grpSp>
      <p:grpSp>
        <p:nvGrpSpPr>
          <p:cNvPr id="1088" name="Google Shape;1088;p64"/>
          <p:cNvGrpSpPr/>
          <p:nvPr/>
        </p:nvGrpSpPr>
        <p:grpSpPr>
          <a:xfrm>
            <a:off x="8803838" y="3235436"/>
            <a:ext cx="915635" cy="873964"/>
            <a:chOff x="7307272" y="3952019"/>
            <a:chExt cx="1177158" cy="1123585"/>
          </a:xfrm>
        </p:grpSpPr>
        <p:pic>
          <p:nvPicPr>
            <p:cNvPr id="1089" name="Google Shape;1089;p64"/>
            <p:cNvPicPr preferRelativeResize="0"/>
            <p:nvPr/>
          </p:nvPicPr>
          <p:blipFill rotWithShape="1">
            <a:blip r:embed="rId5">
              <a:alphaModFix/>
            </a:blip>
            <a:srcRect b="0" l="0" r="0" t="0"/>
            <a:stretch/>
          </p:blipFill>
          <p:spPr>
            <a:xfrm>
              <a:off x="7681421" y="3952019"/>
              <a:ext cx="580787" cy="561666"/>
            </a:xfrm>
            <a:prstGeom prst="rect">
              <a:avLst/>
            </a:prstGeom>
            <a:noFill/>
            <a:ln>
              <a:noFill/>
            </a:ln>
          </p:spPr>
        </p:pic>
        <p:sp>
          <p:nvSpPr>
            <p:cNvPr id="1090" name="Google Shape;1090;p64"/>
            <p:cNvSpPr txBox="1"/>
            <p:nvPr/>
          </p:nvSpPr>
          <p:spPr>
            <a:xfrm>
              <a:off x="7307272" y="4402942"/>
              <a:ext cx="1177158" cy="6726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Grid</a:t>
              </a:r>
              <a:br>
                <a:rPr b="1" i="0" lang="en-GB" sz="1400" u="none" cap="none" strike="noStrike">
                  <a:solidFill>
                    <a:srgbClr val="1B216E"/>
                  </a:solidFill>
                  <a:latin typeface="Arial"/>
                  <a:ea typeface="Arial"/>
                  <a:cs typeface="Arial"/>
                  <a:sym typeface="Arial"/>
                </a:rPr>
              </a:br>
              <a:r>
                <a:rPr b="1" i="0" lang="en-GB" sz="1400" u="none" cap="none" strike="noStrike">
                  <a:solidFill>
                    <a:srgbClr val="1B216E"/>
                  </a:solidFill>
                  <a:latin typeface="Arial"/>
                  <a:ea typeface="Arial"/>
                  <a:cs typeface="Arial"/>
                  <a:sym typeface="Arial"/>
                </a:rPr>
                <a:t>provider</a:t>
              </a:r>
              <a:endParaRPr b="1" i="0" sz="1400" u="none" cap="none" strike="noStrike">
                <a:solidFill>
                  <a:srgbClr val="1B216E"/>
                </a:solidFill>
                <a:latin typeface="Arial"/>
                <a:ea typeface="Arial"/>
                <a:cs typeface="Arial"/>
                <a:sym typeface="Arial"/>
              </a:endParaRPr>
            </a:p>
          </p:txBody>
        </p:sp>
      </p:grpSp>
      <p:grpSp>
        <p:nvGrpSpPr>
          <p:cNvPr id="1091" name="Google Shape;1091;p64"/>
          <p:cNvGrpSpPr/>
          <p:nvPr/>
        </p:nvGrpSpPr>
        <p:grpSpPr>
          <a:xfrm>
            <a:off x="9601328" y="2661114"/>
            <a:ext cx="915635" cy="955268"/>
            <a:chOff x="7674809" y="2852936"/>
            <a:chExt cx="1014513" cy="1058427"/>
          </a:xfrm>
        </p:grpSpPr>
        <p:pic>
          <p:nvPicPr>
            <p:cNvPr id="1092" name="Google Shape;1092;p64"/>
            <p:cNvPicPr preferRelativeResize="0"/>
            <p:nvPr/>
          </p:nvPicPr>
          <p:blipFill rotWithShape="1">
            <a:blip r:embed="rId5">
              <a:alphaModFix/>
            </a:blip>
            <a:srcRect b="0" l="0" r="0" t="0"/>
            <a:stretch/>
          </p:blipFill>
          <p:spPr>
            <a:xfrm>
              <a:off x="7859945" y="2852936"/>
              <a:ext cx="580788" cy="561667"/>
            </a:xfrm>
            <a:prstGeom prst="rect">
              <a:avLst/>
            </a:prstGeom>
            <a:noFill/>
            <a:ln>
              <a:noFill/>
            </a:ln>
          </p:spPr>
        </p:pic>
        <p:sp>
          <p:nvSpPr>
            <p:cNvPr id="1093" name="Google Shape;1093;p64"/>
            <p:cNvSpPr txBox="1"/>
            <p:nvPr/>
          </p:nvSpPr>
          <p:spPr>
            <a:xfrm>
              <a:off x="7674809" y="3331640"/>
              <a:ext cx="1014513" cy="57972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Cloud</a:t>
              </a:r>
              <a:br>
                <a:rPr b="1" i="0" lang="en-GB" sz="1400" u="none" cap="none" strike="noStrike">
                  <a:solidFill>
                    <a:srgbClr val="1B216E"/>
                  </a:solidFill>
                  <a:latin typeface="Arial"/>
                  <a:ea typeface="Arial"/>
                  <a:cs typeface="Arial"/>
                  <a:sym typeface="Arial"/>
                </a:rPr>
              </a:br>
              <a:r>
                <a:rPr b="1" i="0" lang="en-GB" sz="1400" u="none" cap="none" strike="noStrike">
                  <a:solidFill>
                    <a:srgbClr val="1B216E"/>
                  </a:solidFill>
                  <a:latin typeface="Arial"/>
                  <a:ea typeface="Arial"/>
                  <a:cs typeface="Arial"/>
                  <a:sym typeface="Arial"/>
                </a:rPr>
                <a:t>provider</a:t>
              </a:r>
              <a:endParaRPr b="1" i="0" sz="1400" u="none" cap="none" strike="noStrike">
                <a:solidFill>
                  <a:srgbClr val="1B216E"/>
                </a:solidFill>
                <a:latin typeface="Arial"/>
                <a:ea typeface="Arial"/>
                <a:cs typeface="Arial"/>
                <a:sym typeface="Arial"/>
              </a:endParaRPr>
            </a:p>
          </p:txBody>
        </p:sp>
      </p:grpSp>
      <p:sp>
        <p:nvSpPr>
          <p:cNvPr id="1094" name="Google Shape;1094;p64"/>
          <p:cNvSpPr/>
          <p:nvPr/>
        </p:nvSpPr>
        <p:spPr>
          <a:xfrm>
            <a:off x="5883579" y="4050660"/>
            <a:ext cx="1504967" cy="1601430"/>
          </a:xfrm>
          <a:prstGeom prst="flowChartMultidocument">
            <a:avLst/>
          </a:prstGeom>
          <a:solidFill>
            <a:srgbClr val="D7E4BD"/>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4F6228"/>
                </a:solidFill>
                <a:latin typeface="Arial"/>
                <a:ea typeface="Arial"/>
                <a:cs typeface="Arial"/>
                <a:sym typeface="Arial"/>
              </a:rPr>
              <a:t>Operation Level Agreement</a:t>
            </a:r>
            <a:endParaRPr b="0" i="0" sz="1400" u="none" cap="none" strike="noStrike">
              <a:solidFill>
                <a:srgbClr val="000000"/>
              </a:solidFill>
              <a:latin typeface="Arial"/>
              <a:ea typeface="Arial"/>
              <a:cs typeface="Arial"/>
              <a:sym typeface="Arial"/>
            </a:endParaRPr>
          </a:p>
        </p:txBody>
      </p:sp>
      <p:sp>
        <p:nvSpPr>
          <p:cNvPr id="1095" name="Google Shape;1095;p64"/>
          <p:cNvSpPr/>
          <p:nvPr/>
        </p:nvSpPr>
        <p:spPr>
          <a:xfrm>
            <a:off x="4428036" y="4056557"/>
            <a:ext cx="1386320" cy="1490173"/>
          </a:xfrm>
          <a:prstGeom prst="flowChartDocument">
            <a:avLst/>
          </a:prstGeom>
          <a:solidFill>
            <a:srgbClr val="D7E4BD"/>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4F6228"/>
                </a:solidFill>
                <a:latin typeface="Arial"/>
                <a:ea typeface="Arial"/>
                <a:cs typeface="Arial"/>
                <a:sym typeface="Arial"/>
              </a:rPr>
              <a:t>Service Level Agreement</a:t>
            </a:r>
            <a:endParaRPr b="0" i="0" sz="1400" u="none" cap="none" strike="noStrike">
              <a:solidFill>
                <a:srgbClr val="000000"/>
              </a:solidFill>
              <a:latin typeface="Arial"/>
              <a:ea typeface="Arial"/>
              <a:cs typeface="Arial"/>
              <a:sym typeface="Arial"/>
            </a:endParaRPr>
          </a:p>
        </p:txBody>
      </p:sp>
      <p:sp>
        <p:nvSpPr>
          <p:cNvPr id="1096" name="Google Shape;1096;p64"/>
          <p:cNvSpPr/>
          <p:nvPr/>
        </p:nvSpPr>
        <p:spPr>
          <a:xfrm>
            <a:off x="3468217" y="5775088"/>
            <a:ext cx="2123728" cy="773640"/>
          </a:xfrm>
          <a:prstGeom prst="wedgeRoundRectCallout">
            <a:avLst>
              <a:gd fmla="val 21674" name="adj1"/>
              <a:gd fmla="val -128583" name="adj2"/>
              <a:gd fmla="val 16667" name="adj3"/>
            </a:avLst>
          </a:prstGeom>
          <a:solidFill>
            <a:srgbClr val="F7F7F7"/>
          </a:solidFill>
          <a:ln cap="flat" cmpd="sng" w="9525">
            <a:solidFill>
              <a:srgbClr val="00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Satisfaction review (every 3/6/12 months)</a:t>
            </a:r>
            <a:endParaRPr b="0" i="0" sz="1400" u="none" cap="none" strike="noStrike">
              <a:solidFill>
                <a:srgbClr val="000000"/>
              </a:solidFill>
              <a:latin typeface="Arial"/>
              <a:ea typeface="Arial"/>
              <a:cs typeface="Arial"/>
              <a:sym typeface="Arial"/>
            </a:endParaRPr>
          </a:p>
        </p:txBody>
      </p:sp>
      <p:grpSp>
        <p:nvGrpSpPr>
          <p:cNvPr id="1097" name="Google Shape;1097;p64"/>
          <p:cNvGrpSpPr/>
          <p:nvPr/>
        </p:nvGrpSpPr>
        <p:grpSpPr>
          <a:xfrm>
            <a:off x="8112226" y="2659370"/>
            <a:ext cx="915635" cy="883260"/>
            <a:chOff x="7357255" y="3952019"/>
            <a:chExt cx="1177157" cy="1135537"/>
          </a:xfrm>
        </p:grpSpPr>
        <p:pic>
          <p:nvPicPr>
            <p:cNvPr id="1098" name="Google Shape;1098;p64"/>
            <p:cNvPicPr preferRelativeResize="0"/>
            <p:nvPr/>
          </p:nvPicPr>
          <p:blipFill rotWithShape="1">
            <a:blip r:embed="rId5">
              <a:alphaModFix/>
            </a:blip>
            <a:srcRect b="0" l="0" r="0" t="0"/>
            <a:stretch/>
          </p:blipFill>
          <p:spPr>
            <a:xfrm>
              <a:off x="7681421" y="3952019"/>
              <a:ext cx="580787" cy="561666"/>
            </a:xfrm>
            <a:prstGeom prst="rect">
              <a:avLst/>
            </a:prstGeom>
            <a:noFill/>
            <a:ln>
              <a:noFill/>
            </a:ln>
          </p:spPr>
        </p:pic>
        <p:sp>
          <p:nvSpPr>
            <p:cNvPr id="1099" name="Google Shape;1099;p64"/>
            <p:cNvSpPr txBox="1"/>
            <p:nvPr/>
          </p:nvSpPr>
          <p:spPr>
            <a:xfrm>
              <a:off x="7357255" y="4414894"/>
              <a:ext cx="1177157" cy="6726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Storage</a:t>
              </a:r>
              <a:br>
                <a:rPr b="1" i="0" lang="en-GB" sz="1400" u="none" cap="none" strike="noStrike">
                  <a:solidFill>
                    <a:srgbClr val="1B216E"/>
                  </a:solidFill>
                  <a:latin typeface="Arial"/>
                  <a:ea typeface="Arial"/>
                  <a:cs typeface="Arial"/>
                  <a:sym typeface="Arial"/>
                </a:rPr>
              </a:br>
              <a:r>
                <a:rPr b="1" i="0" lang="en-GB" sz="1400" u="none" cap="none" strike="noStrike">
                  <a:solidFill>
                    <a:srgbClr val="1B216E"/>
                  </a:solidFill>
                  <a:latin typeface="Arial"/>
                  <a:ea typeface="Arial"/>
                  <a:cs typeface="Arial"/>
                  <a:sym typeface="Arial"/>
                </a:rPr>
                <a:t>provider</a:t>
              </a:r>
              <a:endParaRPr b="1" i="0" sz="1400" u="none" cap="none" strike="noStrike">
                <a:solidFill>
                  <a:srgbClr val="1B216E"/>
                </a:solidFill>
                <a:latin typeface="Arial"/>
                <a:ea typeface="Arial"/>
                <a:cs typeface="Arial"/>
                <a:sym typeface="Arial"/>
              </a:endParaRPr>
            </a:p>
          </p:txBody>
        </p:sp>
      </p:grpSp>
      <p:sp>
        <p:nvSpPr>
          <p:cNvPr id="1100" name="Google Shape;1100;p64"/>
          <p:cNvSpPr/>
          <p:nvPr/>
        </p:nvSpPr>
        <p:spPr>
          <a:xfrm>
            <a:off x="3287688" y="2875397"/>
            <a:ext cx="1800200" cy="1008112"/>
          </a:xfrm>
          <a:prstGeom prst="rightArrow">
            <a:avLst>
              <a:gd fmla="val 50000" name="adj1"/>
              <a:gd fmla="val 50000" name="adj2"/>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Requirements</a:t>
            </a:r>
            <a:endParaRPr b="1" i="0" sz="1400" u="none" cap="none" strike="noStrike">
              <a:solidFill>
                <a:schemeClr val="lt1"/>
              </a:solidFill>
              <a:latin typeface="Arial"/>
              <a:ea typeface="Arial"/>
              <a:cs typeface="Arial"/>
              <a:sym typeface="Arial"/>
            </a:endParaRPr>
          </a:p>
        </p:txBody>
      </p:sp>
      <p:sp>
        <p:nvSpPr>
          <p:cNvPr id="1101" name="Google Shape;1101;p64"/>
          <p:cNvSpPr/>
          <p:nvPr/>
        </p:nvSpPr>
        <p:spPr>
          <a:xfrm>
            <a:off x="6456041" y="2947404"/>
            <a:ext cx="1584176" cy="936104"/>
          </a:xfrm>
          <a:prstGeom prst="leftArrow">
            <a:avLst>
              <a:gd fmla="val 50000" name="adj1"/>
              <a:gd fmla="val 50000" name="adj2"/>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Conditions</a:t>
            </a:r>
            <a:endParaRPr b="0" i="0" sz="1400" u="none" cap="none" strike="noStrike">
              <a:solidFill>
                <a:srgbClr val="000000"/>
              </a:solidFill>
              <a:latin typeface="Arial"/>
              <a:ea typeface="Arial"/>
              <a:cs typeface="Arial"/>
              <a:sym typeface="Arial"/>
            </a:endParaRPr>
          </a:p>
        </p:txBody>
      </p:sp>
      <p:grpSp>
        <p:nvGrpSpPr>
          <p:cNvPr id="1102" name="Google Shape;1102;p64"/>
          <p:cNvGrpSpPr/>
          <p:nvPr/>
        </p:nvGrpSpPr>
        <p:grpSpPr>
          <a:xfrm>
            <a:off x="8875851" y="2155320"/>
            <a:ext cx="915635" cy="885001"/>
            <a:chOff x="7413237" y="3952019"/>
            <a:chExt cx="1177157" cy="1137772"/>
          </a:xfrm>
        </p:grpSpPr>
        <p:pic>
          <p:nvPicPr>
            <p:cNvPr id="1103" name="Google Shape;1103;p64"/>
            <p:cNvPicPr preferRelativeResize="0"/>
            <p:nvPr/>
          </p:nvPicPr>
          <p:blipFill rotWithShape="1">
            <a:blip r:embed="rId5">
              <a:alphaModFix/>
            </a:blip>
            <a:srcRect b="0" l="0" r="0" t="0"/>
            <a:stretch/>
          </p:blipFill>
          <p:spPr>
            <a:xfrm>
              <a:off x="7681421" y="3952019"/>
              <a:ext cx="580787" cy="561666"/>
            </a:xfrm>
            <a:prstGeom prst="rect">
              <a:avLst/>
            </a:prstGeom>
            <a:noFill/>
            <a:ln>
              <a:noFill/>
            </a:ln>
          </p:spPr>
        </p:pic>
        <p:sp>
          <p:nvSpPr>
            <p:cNvPr id="1104" name="Google Shape;1104;p64"/>
            <p:cNvSpPr txBox="1"/>
            <p:nvPr/>
          </p:nvSpPr>
          <p:spPr>
            <a:xfrm>
              <a:off x="7413237" y="4417130"/>
              <a:ext cx="1177157" cy="67266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Applic.</a:t>
              </a:r>
              <a:br>
                <a:rPr b="1" i="0" lang="en-GB" sz="1400" u="none" cap="none" strike="noStrike">
                  <a:solidFill>
                    <a:srgbClr val="1B216E"/>
                  </a:solidFill>
                  <a:latin typeface="Arial"/>
                  <a:ea typeface="Arial"/>
                  <a:cs typeface="Arial"/>
                  <a:sym typeface="Arial"/>
                </a:rPr>
              </a:br>
              <a:r>
                <a:rPr b="1" i="0" lang="en-GB" sz="1400" u="none" cap="none" strike="noStrike">
                  <a:solidFill>
                    <a:srgbClr val="1B216E"/>
                  </a:solidFill>
                  <a:latin typeface="Arial"/>
                  <a:ea typeface="Arial"/>
                  <a:cs typeface="Arial"/>
                  <a:sym typeface="Arial"/>
                </a:rPr>
                <a:t>provider</a:t>
              </a:r>
              <a:endParaRPr b="1" i="0" sz="1400" u="none" cap="none" strike="noStrike">
                <a:solidFill>
                  <a:srgbClr val="1B216E"/>
                </a:solidFill>
                <a:latin typeface="Arial"/>
                <a:ea typeface="Arial"/>
                <a:cs typeface="Arial"/>
                <a:sym typeface="Arial"/>
              </a:endParaRPr>
            </a:p>
          </p:txBody>
        </p:sp>
      </p:grpSp>
      <p:sp>
        <p:nvSpPr>
          <p:cNvPr id="1105" name="Google Shape;1105;p64"/>
          <p:cNvSpPr/>
          <p:nvPr/>
        </p:nvSpPr>
        <p:spPr>
          <a:xfrm>
            <a:off x="5834743" y="5789285"/>
            <a:ext cx="2232248" cy="773640"/>
          </a:xfrm>
          <a:prstGeom prst="wedgeRoundRectCallout">
            <a:avLst>
              <a:gd fmla="val -22502" name="adj1"/>
              <a:gd fmla="val -101185" name="adj2"/>
              <a:gd fmla="val 16667" name="adj3"/>
            </a:avLst>
          </a:prstGeom>
          <a:solidFill>
            <a:srgbClr val="F7F7F7"/>
          </a:solidFill>
          <a:ln cap="flat" cmpd="sng" w="9525">
            <a:solidFill>
              <a:srgbClr val="00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Performance reports</a:t>
            </a:r>
            <a:endParaRPr b="0" i="0" sz="1400" u="none" cap="none" strike="noStrike">
              <a:solidFill>
                <a:srgbClr val="000000"/>
              </a:solidFill>
              <a:latin typeface="Arial"/>
              <a:ea typeface="Arial"/>
              <a:cs typeface="Arial"/>
              <a:sym typeface="Arial"/>
            </a:endParaRPr>
          </a:p>
        </p:txBody>
      </p:sp>
      <p:pic>
        <p:nvPicPr>
          <p:cNvPr id="1106" name="Google Shape;1106;p64"/>
          <p:cNvPicPr preferRelativeResize="0"/>
          <p:nvPr/>
        </p:nvPicPr>
        <p:blipFill rotWithShape="1">
          <a:blip r:embed="rId6">
            <a:alphaModFix/>
          </a:blip>
          <a:srcRect b="0" l="0" r="0" t="0"/>
          <a:stretch/>
        </p:blipFill>
        <p:spPr>
          <a:xfrm>
            <a:off x="9768409" y="3800463"/>
            <a:ext cx="576064" cy="576064"/>
          </a:xfrm>
          <a:prstGeom prst="rect">
            <a:avLst/>
          </a:prstGeom>
          <a:noFill/>
          <a:ln>
            <a:noFill/>
          </a:ln>
        </p:spPr>
      </p:pic>
      <p:sp>
        <p:nvSpPr>
          <p:cNvPr id="1107" name="Google Shape;1107;p64"/>
          <p:cNvSpPr/>
          <p:nvPr/>
        </p:nvSpPr>
        <p:spPr>
          <a:xfrm>
            <a:off x="9552384" y="4295227"/>
            <a:ext cx="954360" cy="3077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Support</a:t>
            </a:r>
            <a:endParaRPr b="0" i="0" sz="1400" u="none" cap="none" strike="noStrike">
              <a:solidFill>
                <a:srgbClr val="1B216E"/>
              </a:solidFill>
              <a:latin typeface="Arial"/>
              <a:ea typeface="Arial"/>
              <a:cs typeface="Arial"/>
              <a:sym typeface="Arial"/>
            </a:endParaRPr>
          </a:p>
        </p:txBody>
      </p:sp>
      <p:pic>
        <p:nvPicPr>
          <p:cNvPr id="1108" name="Google Shape;1108;p64"/>
          <p:cNvPicPr preferRelativeResize="0"/>
          <p:nvPr/>
        </p:nvPicPr>
        <p:blipFill rotWithShape="1">
          <a:blip r:embed="rId6">
            <a:alphaModFix/>
          </a:blip>
          <a:srcRect b="0" l="0" r="0" t="0"/>
          <a:stretch/>
        </p:blipFill>
        <p:spPr>
          <a:xfrm>
            <a:off x="8328248" y="3728455"/>
            <a:ext cx="576064" cy="576064"/>
          </a:xfrm>
          <a:prstGeom prst="rect">
            <a:avLst/>
          </a:prstGeom>
          <a:noFill/>
          <a:ln>
            <a:noFill/>
          </a:ln>
        </p:spPr>
      </p:pic>
      <p:sp>
        <p:nvSpPr>
          <p:cNvPr id="1109" name="Google Shape;1109;p64"/>
          <p:cNvSpPr/>
          <p:nvPr/>
        </p:nvSpPr>
        <p:spPr>
          <a:xfrm>
            <a:off x="8112224" y="4223220"/>
            <a:ext cx="954360" cy="3077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Training</a:t>
            </a:r>
            <a:endParaRPr b="0" i="0" sz="1400" u="none" cap="none" strike="noStrike">
              <a:solidFill>
                <a:srgbClr val="1B216E"/>
              </a:solidFill>
              <a:latin typeface="Arial"/>
              <a:ea typeface="Arial"/>
              <a:cs typeface="Arial"/>
              <a:sym typeface="Arial"/>
            </a:endParaRPr>
          </a:p>
        </p:txBody>
      </p:sp>
      <p:sp>
        <p:nvSpPr>
          <p:cNvPr id="1110" name="Google Shape;1110;p64"/>
          <p:cNvSpPr/>
          <p:nvPr/>
        </p:nvSpPr>
        <p:spPr>
          <a:xfrm>
            <a:off x="1850572" y="1730106"/>
            <a:ext cx="2123728" cy="773640"/>
          </a:xfrm>
          <a:prstGeom prst="wedgeRoundRectCallout">
            <a:avLst>
              <a:gd fmla="val 45169" name="adj1"/>
              <a:gd fmla="val 129634" name="adj2"/>
              <a:gd fmla="val 16667" name="adj3"/>
            </a:avLst>
          </a:prstGeom>
          <a:solidFill>
            <a:srgbClr val="F7F7F7"/>
          </a:solidFill>
          <a:ln cap="flat" cmpd="sng" w="9525">
            <a:solidFill>
              <a:srgbClr val="00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Type, number, size, cost, availability, etc.</a:t>
            </a:r>
            <a:endParaRPr b="0" i="0" sz="1400" u="none" cap="none" strike="noStrike">
              <a:solidFill>
                <a:srgbClr val="000000"/>
              </a:solidFill>
              <a:latin typeface="Arial"/>
              <a:ea typeface="Arial"/>
              <a:cs typeface="Arial"/>
              <a:sym typeface="Arial"/>
            </a:endParaRPr>
          </a:p>
        </p:txBody>
      </p:sp>
      <p:sp>
        <p:nvSpPr>
          <p:cNvPr id="1111" name="Google Shape;1111;p64"/>
          <p:cNvSpPr/>
          <p:nvPr/>
        </p:nvSpPr>
        <p:spPr>
          <a:xfrm rot="-2680958">
            <a:off x="4548776" y="2564482"/>
            <a:ext cx="938114" cy="521786"/>
          </a:xfrm>
          <a:prstGeom prst="left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12" name="Google Shape;1112;p64"/>
          <p:cNvSpPr txBox="1"/>
          <p:nvPr/>
        </p:nvSpPr>
        <p:spPr>
          <a:xfrm>
            <a:off x="4034352" y="1424207"/>
            <a:ext cx="4656787" cy="10493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FF0000"/>
                </a:solidFill>
                <a:latin typeface="Arial"/>
                <a:ea typeface="Arial"/>
                <a:cs typeface="Arial"/>
                <a:sym typeface="Arial"/>
              </a:rPr>
              <a:t>Trigger the process with an ‘EGI Cloud’ or ‘EGI Notebooks’ order in the EOSC Portal</a:t>
            </a:r>
            <a:endParaRPr b="0" i="0" sz="1400" u="none" cap="none" strike="noStrike">
              <a:solidFill>
                <a:srgbClr val="000000"/>
              </a:solidFill>
              <a:latin typeface="Arial"/>
              <a:ea typeface="Arial"/>
              <a:cs typeface="Arial"/>
              <a:sym typeface="Arial"/>
            </a:endParaRPr>
          </a:p>
        </p:txBody>
      </p:sp>
      <p:sp>
        <p:nvSpPr>
          <p:cNvPr id="1113" name="Google Shape;1113;p64"/>
          <p:cNvSpPr/>
          <p:nvPr/>
        </p:nvSpPr>
        <p:spPr>
          <a:xfrm rot="1342893">
            <a:off x="9114148" y="1123218"/>
            <a:ext cx="2236523" cy="1476068"/>
          </a:xfrm>
          <a:prstGeom prst="downArrowCallout">
            <a:avLst>
              <a:gd fmla="val 25000" name="adj1"/>
              <a:gd fmla="val 25000" name="adj2"/>
              <a:gd fmla="val 25000" name="adj3"/>
              <a:gd fmla="val 64977" name="adj4"/>
            </a:avLst>
          </a:prstGeom>
          <a:solidFill>
            <a:srgbClr val="F7F6F2"/>
          </a:solidFill>
          <a:ln cap="flat" cmpd="sng" w="9525">
            <a:solidFill>
              <a:srgbClr val="580B09"/>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580B09"/>
                </a:solidFill>
                <a:latin typeface="Arial"/>
                <a:ea typeface="Arial"/>
                <a:cs typeface="Arial"/>
                <a:sym typeface="Arial"/>
              </a:rPr>
              <a:t>We also welcome and support providers to join!</a:t>
            </a:r>
            <a:endParaRPr b="0" i="0" sz="1600" u="none" cap="none" strike="noStrike">
              <a:solidFill>
                <a:srgbClr val="580B09"/>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pic>
        <p:nvPicPr>
          <p:cNvPr descr="Screenshot 2019-05-20 at 15.07.40.png" id="318" name="Google Shape;318;p12"/>
          <p:cNvPicPr preferRelativeResize="0"/>
          <p:nvPr/>
        </p:nvPicPr>
        <p:blipFill rotWithShape="1">
          <a:blip r:embed="rId3">
            <a:alphaModFix/>
          </a:blip>
          <a:srcRect b="0" l="0" r="0" t="0"/>
          <a:stretch/>
        </p:blipFill>
        <p:spPr>
          <a:xfrm>
            <a:off x="0" y="735106"/>
            <a:ext cx="12192000" cy="5295769"/>
          </a:xfrm>
          <a:prstGeom prst="rect">
            <a:avLst/>
          </a:prstGeom>
          <a:noFill/>
          <a:ln>
            <a:noFill/>
          </a:ln>
        </p:spPr>
      </p:pic>
      <p:sp>
        <p:nvSpPr>
          <p:cNvPr id="319" name="Google Shape;319;p12"/>
          <p:cNvSpPr txBox="1"/>
          <p:nvPr>
            <p:ph idx="12" type="sldNum"/>
          </p:nvPr>
        </p:nvSpPr>
        <p:spPr>
          <a:xfrm>
            <a:off x="8737600" y="6381328"/>
            <a:ext cx="3119040" cy="288032"/>
          </a:xfrm>
          <a:prstGeom prst="rect">
            <a:avLst/>
          </a:prstGeom>
          <a:noFill/>
          <a:ln>
            <a:noFill/>
          </a:ln>
        </p:spPr>
        <p:txBody>
          <a:bodyPr anchorCtr="0" anchor="t" bIns="60925" lIns="121875" spcFirstLastPara="1" rIns="121875" wrap="square" tIns="609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GB"/>
              <a:t>‹#›</a:t>
            </a:fld>
            <a:endParaRPr/>
          </a:p>
        </p:txBody>
      </p:sp>
      <p:sp>
        <p:nvSpPr>
          <p:cNvPr id="320" name="Google Shape;320;p12"/>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Motivation: Financial</a:t>
            </a:r>
            <a:endParaRPr sz="3240"/>
          </a:p>
        </p:txBody>
      </p:sp>
      <p:sp>
        <p:nvSpPr>
          <p:cNvPr id="321" name="Google Shape;321;p12"/>
          <p:cNvSpPr txBox="1"/>
          <p:nvPr/>
        </p:nvSpPr>
        <p:spPr>
          <a:xfrm>
            <a:off x="59078" y="5745025"/>
            <a:ext cx="11797500" cy="523200"/>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Source</a:t>
            </a:r>
            <a:r>
              <a:rPr b="0" i="0" lang="en-GB" sz="1400" u="none" cap="none" strike="noStrike">
                <a:solidFill>
                  <a:srgbClr val="000000"/>
                </a:solidFill>
                <a:latin typeface="Arial"/>
                <a:ea typeface="Arial"/>
                <a:cs typeface="Arial"/>
                <a:sym typeface="Arial"/>
              </a:rPr>
              <a:t>: CloudFlower data science report 2016</a:t>
            </a:r>
            <a:br>
              <a:rPr b="0" i="0" lang="en-GB" sz="1400" u="none" cap="none" strike="noStrike">
                <a:solidFill>
                  <a:srgbClr val="000000"/>
                </a:solidFill>
                <a:latin typeface="Arial"/>
                <a:ea typeface="Arial"/>
                <a:cs typeface="Arial"/>
                <a:sym typeface="Arial"/>
              </a:rPr>
            </a:br>
            <a:r>
              <a:rPr b="0" i="0" lang="en-GB" sz="1400" u="sng" cap="none" strike="noStrike">
                <a:solidFill>
                  <a:srgbClr val="000000"/>
                </a:solidFill>
                <a:latin typeface="Arial"/>
                <a:ea typeface="Arial"/>
                <a:cs typeface="Arial"/>
                <a:sym typeface="Arial"/>
                <a:hlinkClick r:id="rId4"/>
              </a:rPr>
              <a:t>https://visit.figure-eight.com/rs/416-ZBE-142/images/CrowdFlower_DataScienceReport_2016.pdf</a:t>
            </a: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22" name="Google Shape;322;p12"/>
          <p:cNvSpPr/>
          <p:nvPr/>
        </p:nvSpPr>
        <p:spPr>
          <a:xfrm>
            <a:off x="6010479" y="3652815"/>
            <a:ext cx="3667591" cy="1576615"/>
          </a:xfrm>
          <a:prstGeom prst="rect">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3" name="Google Shape;323;p12"/>
          <p:cNvSpPr txBox="1"/>
          <p:nvPr/>
        </p:nvSpPr>
        <p:spPr>
          <a:xfrm>
            <a:off x="9754695" y="4123600"/>
            <a:ext cx="2123140" cy="400105"/>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accent2"/>
                </a:solidFill>
                <a:latin typeface="Arial"/>
                <a:ea typeface="Arial"/>
                <a:cs typeface="Arial"/>
                <a:sym typeface="Arial"/>
              </a:rPr>
              <a:t>Less than 20% !</a:t>
            </a:r>
            <a:endParaRPr b="0" i="0" sz="1400" u="none" cap="none" strike="noStrike">
              <a:solidFill>
                <a:srgbClr val="000000"/>
              </a:solidFill>
              <a:latin typeface="Arial"/>
              <a:ea typeface="Arial"/>
              <a:cs typeface="Arial"/>
              <a:sym typeface="Arial"/>
            </a:endParaRPr>
          </a:p>
        </p:txBody>
      </p:sp>
      <p:sp>
        <p:nvSpPr>
          <p:cNvPr id="324" name="Google Shape;324;p12"/>
          <p:cNvSpPr/>
          <p:nvPr/>
        </p:nvSpPr>
        <p:spPr>
          <a:xfrm>
            <a:off x="810217" y="5483406"/>
            <a:ext cx="6200678" cy="307773"/>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B01813"/>
                </a:solidFill>
                <a:latin typeface="Arial"/>
                <a:ea typeface="Arial"/>
                <a:cs typeface="Arial"/>
                <a:sym typeface="Arial"/>
              </a:rPr>
              <a:t>From 80% spent on data wrangling to 80% spent on analytics/research</a:t>
            </a:r>
            <a:endParaRPr b="0" i="0" sz="1400" u="none" cap="none" strike="noStrike">
              <a:solidFill>
                <a:srgbClr val="000000"/>
              </a:solidFill>
              <a:latin typeface="Arial"/>
              <a:ea typeface="Arial"/>
              <a:cs typeface="Arial"/>
              <a:sym typeface="Arial"/>
            </a:endParaRPr>
          </a:p>
        </p:txBody>
      </p:sp>
      <p:sp>
        <p:nvSpPr>
          <p:cNvPr id="325" name="Google Shape;325;p12"/>
          <p:cNvSpPr txBox="1"/>
          <p:nvPr/>
        </p:nvSpPr>
        <p:spPr>
          <a:xfrm>
            <a:off x="38066" y="6434393"/>
            <a:ext cx="2826382" cy="307773"/>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Slight increase in the </a:t>
            </a:r>
            <a:r>
              <a:rPr b="0" i="0" lang="en-GB" sz="1400" u="sng" cap="none" strike="noStrike">
                <a:solidFill>
                  <a:srgbClr val="000000"/>
                </a:solidFill>
                <a:latin typeface="Arial"/>
                <a:ea typeface="Arial"/>
                <a:cs typeface="Arial"/>
                <a:sym typeface="Arial"/>
                <a:hlinkClick r:id="rId5"/>
              </a:rPr>
              <a:t>2018 report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8" name="Shape 1118"/>
        <p:cNvGrpSpPr/>
        <p:nvPr/>
      </p:nvGrpSpPr>
      <p:grpSpPr>
        <a:xfrm>
          <a:off x="0" y="0"/>
          <a:ext cx="0" cy="0"/>
          <a:chOff x="0" y="0"/>
          <a:chExt cx="0" cy="0"/>
        </a:xfrm>
      </p:grpSpPr>
      <p:sp>
        <p:nvSpPr>
          <p:cNvPr id="1119" name="Google Shape;1119;p34"/>
          <p:cNvSpPr/>
          <p:nvPr/>
        </p:nvSpPr>
        <p:spPr>
          <a:xfrm>
            <a:off x="4464041" y="388569"/>
            <a:ext cx="3383574" cy="1686957"/>
          </a:xfrm>
          <a:prstGeom prst="rect">
            <a:avLst/>
          </a:prstGeom>
          <a:solidFill>
            <a:srgbClr val="84120E"/>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Arial"/>
                <a:ea typeface="Arial"/>
                <a:cs typeface="Arial"/>
                <a:sym typeface="Arial"/>
              </a:rPr>
              <a:t>FEEDBACK FORMS</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13"/>
          <p:cNvSpPr txBox="1"/>
          <p:nvPr>
            <p:ph idx="12" type="sldNum"/>
          </p:nvPr>
        </p:nvSpPr>
        <p:spPr>
          <a:xfrm>
            <a:off x="8737600" y="6381328"/>
            <a:ext cx="3119040" cy="288032"/>
          </a:xfrm>
          <a:prstGeom prst="rect">
            <a:avLst/>
          </a:prstGeom>
          <a:noFill/>
          <a:ln>
            <a:noFill/>
          </a:ln>
        </p:spPr>
        <p:txBody>
          <a:bodyPr anchorCtr="0" anchor="t" bIns="60925" lIns="121875" spcFirstLastPara="1" rIns="121875" wrap="square" tIns="609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GB"/>
              <a:t>‹#›</a:t>
            </a:fld>
            <a:endParaRPr/>
          </a:p>
        </p:txBody>
      </p:sp>
      <p:sp>
        <p:nvSpPr>
          <p:cNvPr id="331" name="Google Shape;331;p13"/>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Motivation: Reproducibility</a:t>
            </a:r>
            <a:endParaRPr sz="3240"/>
          </a:p>
        </p:txBody>
      </p:sp>
      <p:pic>
        <p:nvPicPr>
          <p:cNvPr descr="Screenshot 2019-05-20 at 15.53.32.png" id="332" name="Google Shape;332;p13"/>
          <p:cNvPicPr preferRelativeResize="0"/>
          <p:nvPr/>
        </p:nvPicPr>
        <p:blipFill rotWithShape="1">
          <a:blip r:embed="rId3">
            <a:alphaModFix/>
          </a:blip>
          <a:srcRect b="0" l="0" r="0" t="0"/>
          <a:stretch/>
        </p:blipFill>
        <p:spPr>
          <a:xfrm>
            <a:off x="971208" y="779047"/>
            <a:ext cx="9773945" cy="5470124"/>
          </a:xfrm>
          <a:prstGeom prst="rect">
            <a:avLst/>
          </a:prstGeom>
          <a:noFill/>
          <a:ln>
            <a:noFill/>
          </a:ln>
        </p:spPr>
      </p:pic>
      <p:sp>
        <p:nvSpPr>
          <p:cNvPr id="333" name="Google Shape;333;p13"/>
          <p:cNvSpPr txBox="1"/>
          <p:nvPr/>
        </p:nvSpPr>
        <p:spPr>
          <a:xfrm>
            <a:off x="20103" y="6066251"/>
            <a:ext cx="11031353" cy="707882"/>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Arial"/>
                <a:ea typeface="Arial"/>
                <a:cs typeface="Arial"/>
                <a:sym typeface="Arial"/>
              </a:rPr>
              <a:t>Source</a:t>
            </a:r>
            <a:r>
              <a:rPr b="0" i="0" lang="en-GB" sz="1600" u="none" cap="none" strike="noStrike">
                <a:solidFill>
                  <a:srgbClr val="000000"/>
                </a:solidFill>
                <a:latin typeface="Arial"/>
                <a:ea typeface="Arial"/>
                <a:cs typeface="Arial"/>
                <a:sym typeface="Arial"/>
              </a:rPr>
              <a:t>: Ioannidis et al., 2009. Repeatability of published microarray gene expression analyses. Nature Genetics 41: 14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See also: </a:t>
            </a:r>
            <a:r>
              <a:rPr b="0" i="0" lang="en-GB" sz="800" u="none" cap="none" strike="noStrike">
                <a:solidFill>
                  <a:srgbClr val="000000"/>
                </a:solidFill>
                <a:latin typeface="Arial"/>
                <a:ea typeface="Arial"/>
                <a:cs typeface="Arial"/>
                <a:sym typeface="Arial"/>
              </a:rPr>
              <a:t>Science publishing: The trouble with retractions </a:t>
            </a:r>
            <a:r>
              <a:rPr b="0" i="0" lang="en-GB" sz="800" u="sng" cap="none" strike="noStrike">
                <a:solidFill>
                  <a:srgbClr val="000000"/>
                </a:solidFill>
                <a:latin typeface="Arial"/>
                <a:ea typeface="Arial"/>
                <a:cs typeface="Arial"/>
                <a:sym typeface="Arial"/>
                <a:hlinkClick r:id="rId4"/>
              </a:rPr>
              <a:t>http://www.nature.com/news/2011/111005/full/478026a.html</a:t>
            </a:r>
            <a:r>
              <a:rPr b="0" i="0" lang="en-GB" sz="800" u="none" cap="none" strike="noStrike">
                <a:solidFill>
                  <a:srgbClr val="000000"/>
                </a:solidFill>
                <a:latin typeface="Arial"/>
                <a:ea typeface="Arial"/>
                <a:cs typeface="Arial"/>
                <a:sym typeface="Arial"/>
              </a:rPr>
              <a:t> </a:t>
            </a:r>
            <a:br>
              <a:rPr b="0" i="0" lang="en-GB" sz="800" u="none" cap="none" strike="noStrike">
                <a:solidFill>
                  <a:srgbClr val="000000"/>
                </a:solidFill>
                <a:latin typeface="Arial"/>
                <a:ea typeface="Arial"/>
                <a:cs typeface="Arial"/>
                <a:sym typeface="Arial"/>
              </a:rPr>
            </a:br>
            <a:r>
              <a:rPr b="0" i="0" lang="en-GB" sz="800" u="none" cap="none" strike="noStrike">
                <a:solidFill>
                  <a:srgbClr val="000000"/>
                </a:solidFill>
                <a:latin typeface="Arial"/>
                <a:ea typeface="Arial"/>
                <a:cs typeface="Arial"/>
                <a:sym typeface="Arial"/>
              </a:rPr>
              <a:t>                   Bjorn Brembs: Open Access and the looming crisis in science </a:t>
            </a:r>
            <a:r>
              <a:rPr b="0" i="0" lang="en-GB" sz="800" u="sng" cap="none" strike="noStrike">
                <a:solidFill>
                  <a:srgbClr val="000000"/>
                </a:solidFill>
                <a:latin typeface="Arial"/>
                <a:ea typeface="Arial"/>
                <a:cs typeface="Arial"/>
                <a:sym typeface="Arial"/>
                <a:hlinkClick r:id="rId5"/>
              </a:rPr>
              <a:t>https://theconversation.com/open-access-and-the-looming-crisis-in-science-14950</a:t>
            </a:r>
            <a:r>
              <a:rPr b="0" i="0" lang="en-GB" sz="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27"/>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GB"/>
              <a:t>‹#›</a:t>
            </a:fld>
            <a:endParaRPr/>
          </a:p>
        </p:txBody>
      </p:sp>
      <p:sp>
        <p:nvSpPr>
          <p:cNvPr id="340" name="Google Shape;340;p27"/>
          <p:cNvSpPr txBox="1"/>
          <p:nvPr>
            <p:ph idx="2" type="body"/>
          </p:nvPr>
        </p:nvSpPr>
        <p:spPr>
          <a:xfrm>
            <a:off x="664515" y="260490"/>
            <a:ext cx="11192126" cy="864081"/>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2800"/>
              <a:buNone/>
            </a:pPr>
            <a:r>
              <a:rPr lang="en-GB" sz="2800"/>
              <a:t>European Open Science Cloud - Problem statement</a:t>
            </a:r>
            <a:endParaRPr sz="2800"/>
          </a:p>
        </p:txBody>
      </p:sp>
      <p:sp>
        <p:nvSpPr>
          <p:cNvPr id="341" name="Google Shape;341;p27"/>
          <p:cNvSpPr txBox="1"/>
          <p:nvPr/>
        </p:nvSpPr>
        <p:spPr>
          <a:xfrm>
            <a:off x="302262" y="4543477"/>
            <a:ext cx="35613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GB" sz="1400" u="none" cap="none" strike="noStrike">
                <a:solidFill>
                  <a:srgbClr val="000000"/>
                </a:solidFill>
                <a:latin typeface="Arial"/>
                <a:ea typeface="Arial"/>
                <a:cs typeface="Arial"/>
                <a:sym typeface="Arial"/>
              </a:rPr>
              <a:t>European Cloud Initiative </a:t>
            </a:r>
            <a:br>
              <a:rPr b="0" i="1" lang="en-GB" sz="1400" u="none" cap="none" strike="noStrike">
                <a:solidFill>
                  <a:srgbClr val="000000"/>
                </a:solidFill>
                <a:latin typeface="Arial"/>
                <a:ea typeface="Arial"/>
                <a:cs typeface="Arial"/>
                <a:sym typeface="Arial"/>
              </a:rPr>
            </a:br>
            <a:r>
              <a:rPr b="0" i="1" lang="en-GB" sz="1400" u="none" cap="none" strike="noStrike">
                <a:solidFill>
                  <a:srgbClr val="000000"/>
                </a:solidFill>
                <a:latin typeface="Arial"/>
                <a:ea typeface="Arial"/>
                <a:cs typeface="Arial"/>
                <a:sym typeface="Arial"/>
              </a:rPr>
              <a:t>by the European Commission (April 2016)</a:t>
            </a:r>
            <a:endParaRPr b="0" i="1" sz="1400" u="none" cap="none" strike="noStrike">
              <a:solidFill>
                <a:srgbClr val="000000"/>
              </a:solidFill>
              <a:latin typeface="Arial"/>
              <a:ea typeface="Arial"/>
              <a:cs typeface="Arial"/>
              <a:sym typeface="Arial"/>
            </a:endParaRPr>
          </a:p>
        </p:txBody>
      </p:sp>
      <p:sp>
        <p:nvSpPr>
          <p:cNvPr id="342" name="Google Shape;342;p27"/>
          <p:cNvSpPr/>
          <p:nvPr/>
        </p:nvSpPr>
        <p:spPr>
          <a:xfrm>
            <a:off x="4316575" y="1066800"/>
            <a:ext cx="7540200" cy="2862300"/>
          </a:xfrm>
          <a:prstGeom prst="rect">
            <a:avLst/>
          </a:prstGeom>
          <a:noFill/>
          <a:ln>
            <a:noFill/>
          </a:ln>
        </p:spPr>
        <p:txBody>
          <a:bodyPr anchorCtr="0" anchor="t" bIns="45700" lIns="91425" spcFirstLastPara="1" rIns="91425" wrap="square" tIns="45700">
            <a:spAutoFit/>
          </a:bodyPr>
          <a:lstStyle/>
          <a:p>
            <a:pPr indent="-381000" lvl="0" marL="342900" marR="0" rtl="0" algn="l">
              <a:lnSpc>
                <a:spcPct val="100000"/>
              </a:lnSpc>
              <a:spcBef>
                <a:spcPts val="0"/>
              </a:spcBef>
              <a:spcAft>
                <a:spcPts val="0"/>
              </a:spcAft>
              <a:buClr>
                <a:srgbClr val="000000"/>
              </a:buClr>
              <a:buSzPts val="2400"/>
              <a:buFont typeface="Arial"/>
              <a:buAutoNum type="arabicPeriod"/>
            </a:pPr>
            <a:r>
              <a:rPr b="0" i="0" lang="en-GB" sz="2400" u="none" cap="none" strike="noStrike">
                <a:solidFill>
                  <a:srgbClr val="000000"/>
                </a:solidFill>
                <a:latin typeface="Arial"/>
                <a:ea typeface="Arial"/>
                <a:cs typeface="Arial"/>
                <a:sym typeface="Arial"/>
              </a:rPr>
              <a:t>How to maximise the incentives for </a:t>
            </a:r>
            <a:r>
              <a:rPr b="1" i="0" lang="en-GB" sz="2400" u="none" cap="none" strike="noStrike">
                <a:solidFill>
                  <a:srgbClr val="000000"/>
                </a:solidFill>
                <a:latin typeface="Arial"/>
                <a:ea typeface="Arial"/>
                <a:cs typeface="Arial"/>
                <a:sym typeface="Arial"/>
              </a:rPr>
              <a:t>sharing data</a:t>
            </a:r>
            <a:r>
              <a:rPr b="0" i="0" lang="en-GB" sz="2400" u="none" cap="none" strike="noStrike">
                <a:solidFill>
                  <a:srgbClr val="000000"/>
                </a:solidFill>
                <a:latin typeface="Arial"/>
                <a:ea typeface="Arial"/>
                <a:cs typeface="Arial"/>
                <a:sym typeface="Arial"/>
              </a:rPr>
              <a:t> and to increase the capacity to </a:t>
            </a:r>
            <a:r>
              <a:rPr b="1" i="0" lang="en-GB" sz="2400" u="none" cap="none" strike="noStrike">
                <a:solidFill>
                  <a:srgbClr val="000000"/>
                </a:solidFill>
                <a:latin typeface="Arial"/>
                <a:ea typeface="Arial"/>
                <a:cs typeface="Arial"/>
                <a:sym typeface="Arial"/>
              </a:rPr>
              <a:t>exploit them</a:t>
            </a:r>
            <a:r>
              <a:rPr b="0" i="0" lang="en-GB" sz="2400" u="none" cap="none" strike="noStrike">
                <a:solidFill>
                  <a:srgbClr val="000000"/>
                </a:solidFill>
                <a:latin typeface="Arial"/>
                <a:ea typeface="Arial"/>
                <a:cs typeface="Arial"/>
                <a:sym typeface="Arial"/>
              </a:rPr>
              <a:t>? </a:t>
            </a:r>
            <a:endParaRPr sz="2400"/>
          </a:p>
          <a:p>
            <a:pPr indent="-381000" lvl="0" marL="342900" marR="0" rtl="0" algn="l">
              <a:lnSpc>
                <a:spcPct val="100000"/>
              </a:lnSpc>
              <a:spcBef>
                <a:spcPts val="0"/>
              </a:spcBef>
              <a:spcAft>
                <a:spcPts val="0"/>
              </a:spcAft>
              <a:buClr>
                <a:srgbClr val="000000"/>
              </a:buClr>
              <a:buSzPts val="2400"/>
              <a:buFont typeface="Arial"/>
              <a:buAutoNum type="arabicPeriod"/>
            </a:pPr>
            <a:r>
              <a:rPr b="0" i="0" lang="en-GB" sz="2400" u="none" cap="none" strike="noStrike">
                <a:solidFill>
                  <a:srgbClr val="000000"/>
                </a:solidFill>
                <a:latin typeface="Arial"/>
                <a:ea typeface="Arial"/>
                <a:cs typeface="Arial"/>
                <a:sym typeface="Arial"/>
              </a:rPr>
              <a:t>How to ensure that </a:t>
            </a:r>
            <a:r>
              <a:rPr b="1" i="0" lang="en-GB" sz="2400" u="none" cap="none" strike="noStrike">
                <a:solidFill>
                  <a:srgbClr val="000000"/>
                </a:solidFill>
                <a:latin typeface="Arial"/>
                <a:ea typeface="Arial"/>
                <a:cs typeface="Arial"/>
                <a:sym typeface="Arial"/>
              </a:rPr>
              <a:t>data can be used as widely as possible</a:t>
            </a:r>
            <a:r>
              <a:rPr b="0" i="0" lang="en-GB" sz="2400" u="none" cap="none" strike="noStrike">
                <a:solidFill>
                  <a:srgbClr val="000000"/>
                </a:solidFill>
                <a:latin typeface="Arial"/>
                <a:ea typeface="Arial"/>
                <a:cs typeface="Arial"/>
                <a:sym typeface="Arial"/>
              </a:rPr>
              <a:t>, across scientific disciplines and between the public and the private sector? </a:t>
            </a:r>
            <a:endParaRPr sz="2400"/>
          </a:p>
          <a:p>
            <a:pPr indent="-381000" lvl="0" marL="342900" marR="0" rtl="0" algn="l">
              <a:lnSpc>
                <a:spcPct val="100000"/>
              </a:lnSpc>
              <a:spcBef>
                <a:spcPts val="0"/>
              </a:spcBef>
              <a:spcAft>
                <a:spcPts val="0"/>
              </a:spcAft>
              <a:buClr>
                <a:srgbClr val="000000"/>
              </a:buClr>
              <a:buSzPts val="2400"/>
              <a:buFont typeface="Arial"/>
              <a:buAutoNum type="arabicPeriod"/>
            </a:pPr>
            <a:r>
              <a:rPr b="0" i="0" lang="en-GB" sz="2400" u="none" cap="none" strike="noStrike">
                <a:solidFill>
                  <a:srgbClr val="000000"/>
                </a:solidFill>
                <a:latin typeface="Arial"/>
                <a:ea typeface="Arial"/>
                <a:cs typeface="Arial"/>
                <a:sym typeface="Arial"/>
              </a:rPr>
              <a:t>How better to </a:t>
            </a:r>
            <a:r>
              <a:rPr b="1" i="0" lang="en-GB" sz="2400" u="none" cap="none" strike="noStrike">
                <a:solidFill>
                  <a:srgbClr val="000000"/>
                </a:solidFill>
                <a:latin typeface="Arial"/>
                <a:ea typeface="Arial"/>
                <a:cs typeface="Arial"/>
                <a:sym typeface="Arial"/>
              </a:rPr>
              <a:t>interconnect</a:t>
            </a:r>
            <a:r>
              <a:rPr b="0" i="0" lang="en-GB" sz="2400" u="none" cap="none" strike="noStrike">
                <a:solidFill>
                  <a:srgbClr val="000000"/>
                </a:solidFill>
                <a:latin typeface="Arial"/>
                <a:ea typeface="Arial"/>
                <a:cs typeface="Arial"/>
                <a:sym typeface="Arial"/>
              </a:rPr>
              <a:t> the existing and the new </a:t>
            </a:r>
            <a:r>
              <a:rPr b="1" i="0" lang="en-GB" sz="2400" u="none" cap="none" strike="noStrike">
                <a:solidFill>
                  <a:srgbClr val="000000"/>
                </a:solidFill>
                <a:latin typeface="Arial"/>
                <a:ea typeface="Arial"/>
                <a:cs typeface="Arial"/>
                <a:sym typeface="Arial"/>
              </a:rPr>
              <a:t>data infrastructures</a:t>
            </a:r>
            <a:r>
              <a:rPr b="0" i="0" lang="en-GB" sz="2400" u="none" cap="none" strike="noStrike">
                <a:solidFill>
                  <a:srgbClr val="000000"/>
                </a:solidFill>
                <a:latin typeface="Arial"/>
                <a:ea typeface="Arial"/>
                <a:cs typeface="Arial"/>
                <a:sym typeface="Arial"/>
              </a:rPr>
              <a:t> across Europe? </a:t>
            </a:r>
            <a:endParaRPr sz="2400"/>
          </a:p>
          <a:p>
            <a:pPr indent="-381000" lvl="0" marL="342900" marR="0" rtl="0" algn="l">
              <a:lnSpc>
                <a:spcPct val="100000"/>
              </a:lnSpc>
              <a:spcBef>
                <a:spcPts val="0"/>
              </a:spcBef>
              <a:spcAft>
                <a:spcPts val="0"/>
              </a:spcAft>
              <a:buClr>
                <a:srgbClr val="000000"/>
              </a:buClr>
              <a:buSzPts val="2400"/>
              <a:buFont typeface="Arial"/>
              <a:buAutoNum type="arabicPeriod"/>
            </a:pPr>
            <a:r>
              <a:rPr b="0" i="0" lang="en-GB" sz="2400" u="none" cap="none" strike="noStrike">
                <a:solidFill>
                  <a:srgbClr val="000000"/>
                </a:solidFill>
                <a:latin typeface="Arial"/>
                <a:ea typeface="Arial"/>
                <a:cs typeface="Arial"/>
                <a:sym typeface="Arial"/>
              </a:rPr>
              <a:t>How best to </a:t>
            </a:r>
            <a:r>
              <a:rPr b="1" i="0" lang="en-GB" sz="2400" u="none" cap="none" strike="noStrike">
                <a:solidFill>
                  <a:srgbClr val="000000"/>
                </a:solidFill>
                <a:latin typeface="Arial"/>
                <a:ea typeface="Arial"/>
                <a:cs typeface="Arial"/>
                <a:sym typeface="Arial"/>
              </a:rPr>
              <a:t>coordinate the support available</a:t>
            </a:r>
            <a:r>
              <a:rPr b="0" i="0" lang="en-GB" sz="2400" u="none" cap="none" strike="noStrike">
                <a:solidFill>
                  <a:srgbClr val="000000"/>
                </a:solidFill>
                <a:latin typeface="Arial"/>
                <a:ea typeface="Arial"/>
                <a:cs typeface="Arial"/>
                <a:sym typeface="Arial"/>
              </a:rPr>
              <a:t> to European data infrastructures as they move towards exascale computing? </a:t>
            </a:r>
            <a:endParaRPr b="0" i="0" sz="2400" u="none" cap="none" strike="noStrike">
              <a:solidFill>
                <a:srgbClr val="000000"/>
              </a:solidFill>
              <a:latin typeface="Arial"/>
              <a:ea typeface="Arial"/>
              <a:cs typeface="Arial"/>
              <a:sym typeface="Arial"/>
            </a:endParaRPr>
          </a:p>
        </p:txBody>
      </p:sp>
      <p:sp>
        <p:nvSpPr>
          <p:cNvPr id="343" name="Google Shape;343;p27"/>
          <p:cNvSpPr/>
          <p:nvPr/>
        </p:nvSpPr>
        <p:spPr>
          <a:xfrm>
            <a:off x="664525" y="5229200"/>
            <a:ext cx="10886100" cy="120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baseline="30000" i="1" lang="en-GB" sz="3600" u="none" cap="none" strike="noStrike">
                <a:solidFill>
                  <a:schemeClr val="accent4"/>
                </a:solidFill>
                <a:latin typeface="Arial"/>
                <a:ea typeface="Arial"/>
                <a:cs typeface="Arial"/>
                <a:sym typeface="Arial"/>
              </a:rPr>
              <a:t>“…a trusted, open environment for the scientific community for</a:t>
            </a:r>
            <a:r>
              <a:rPr b="1" baseline="30000" i="1" lang="en-GB" sz="3600">
                <a:solidFill>
                  <a:schemeClr val="accent4"/>
                </a:solidFill>
              </a:rPr>
              <a:t> </a:t>
            </a:r>
            <a:r>
              <a:rPr b="1" baseline="30000" i="1" lang="en-GB" sz="3600" u="none" cap="none" strike="noStrike">
                <a:solidFill>
                  <a:schemeClr val="accent4"/>
                </a:solidFill>
                <a:latin typeface="Arial"/>
                <a:ea typeface="Arial"/>
                <a:cs typeface="Arial"/>
                <a:sym typeface="Arial"/>
              </a:rPr>
              <a:t>storing, sharing</a:t>
            </a:r>
            <a:r>
              <a:rPr b="1" baseline="30000" i="1" lang="en-GB" sz="3600">
                <a:solidFill>
                  <a:schemeClr val="accent4"/>
                </a:solidFill>
              </a:rPr>
              <a:t> </a:t>
            </a:r>
            <a:r>
              <a:rPr b="1" baseline="30000" i="1" lang="en-GB" sz="3600" u="none" cap="none" strike="noStrike">
                <a:solidFill>
                  <a:schemeClr val="accent4"/>
                </a:solidFill>
                <a:latin typeface="Arial"/>
                <a:ea typeface="Arial"/>
                <a:cs typeface="Arial"/>
                <a:sym typeface="Arial"/>
              </a:rPr>
              <a:t>and re- using scientific data and results…” “…by 2020…”</a:t>
            </a:r>
            <a:endParaRPr b="1" i="1" sz="3600" u="none" cap="none" strike="noStrike">
              <a:solidFill>
                <a:schemeClr val="accent4"/>
              </a:solidFill>
              <a:latin typeface="Arial"/>
              <a:ea typeface="Arial"/>
              <a:cs typeface="Arial"/>
              <a:sym typeface="Arial"/>
            </a:endParaRPr>
          </a:p>
        </p:txBody>
      </p:sp>
      <p:pic>
        <p:nvPicPr>
          <p:cNvPr descr="Screenshot 2019-05-20 at 15.57.40.png" id="344" name="Google Shape;344;p27"/>
          <p:cNvPicPr preferRelativeResize="0"/>
          <p:nvPr/>
        </p:nvPicPr>
        <p:blipFill rotWithShape="1">
          <a:blip r:embed="rId3">
            <a:alphaModFix/>
          </a:blip>
          <a:srcRect b="0" l="0" r="0" t="0"/>
          <a:stretch/>
        </p:blipFill>
        <p:spPr>
          <a:xfrm>
            <a:off x="892145" y="1107284"/>
            <a:ext cx="2444262" cy="3453680"/>
          </a:xfrm>
          <a:prstGeom prst="rect">
            <a:avLst/>
          </a:prstGeom>
          <a:noFill/>
          <a:ln cap="flat" cmpd="sng" w="9525">
            <a:solidFill>
              <a:srgbClr val="1B216E"/>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28"/>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GB"/>
              <a:t>‹#›</a:t>
            </a:fld>
            <a:endParaRPr/>
          </a:p>
        </p:txBody>
      </p:sp>
      <p:sp>
        <p:nvSpPr>
          <p:cNvPr id="350" name="Google Shape;350;p28"/>
          <p:cNvSpPr txBox="1"/>
          <p:nvPr>
            <p:ph idx="1" type="body"/>
          </p:nvPr>
        </p:nvSpPr>
        <p:spPr>
          <a:xfrm>
            <a:off x="335360" y="1222629"/>
            <a:ext cx="11521280" cy="4855007"/>
          </a:xfrm>
          <a:prstGeom prst="rect">
            <a:avLst/>
          </a:prstGeom>
          <a:noFill/>
          <a:ln>
            <a:noFill/>
          </a:ln>
        </p:spPr>
        <p:txBody>
          <a:bodyPr anchorCtr="0" anchor="t" bIns="45700" lIns="91425" spcFirstLastPara="1" rIns="91425" wrap="square" tIns="45700">
            <a:normAutofit/>
          </a:bodyPr>
          <a:lstStyle/>
          <a:p>
            <a:pPr indent="-214312" lvl="1" marL="557213" rtl="0" algn="l">
              <a:lnSpc>
                <a:spcPct val="100000"/>
              </a:lnSpc>
              <a:spcBef>
                <a:spcPts val="0"/>
              </a:spcBef>
              <a:spcAft>
                <a:spcPts val="0"/>
              </a:spcAft>
              <a:buSzPts val="2340"/>
              <a:buFont typeface="Arial"/>
              <a:buChar char="•"/>
            </a:pPr>
            <a:r>
              <a:rPr lang="en-GB"/>
              <a:t>1</a:t>
            </a:r>
            <a:r>
              <a:rPr baseline="30000" lang="en-GB"/>
              <a:t>st</a:t>
            </a:r>
            <a:r>
              <a:rPr lang="en-GB"/>
              <a:t> EOSC High Level Expert Group (</a:t>
            </a:r>
            <a:r>
              <a:rPr lang="en-GB" u="sng">
                <a:solidFill>
                  <a:schemeClr val="hlink"/>
                </a:solidFill>
                <a:hlinkClick r:id="rId3"/>
              </a:rPr>
              <a:t>final report</a:t>
            </a:r>
            <a:r>
              <a:rPr lang="en-GB"/>
              <a:t>)</a:t>
            </a:r>
            <a:endParaRPr/>
          </a:p>
          <a:p>
            <a:pPr indent="-214312" lvl="1" marL="557213" rtl="0" algn="l">
              <a:lnSpc>
                <a:spcPct val="100000"/>
              </a:lnSpc>
              <a:spcBef>
                <a:spcPts val="0"/>
              </a:spcBef>
              <a:spcAft>
                <a:spcPts val="0"/>
              </a:spcAft>
              <a:buSzPts val="2340"/>
              <a:buFont typeface="Arial"/>
              <a:buChar char="•"/>
            </a:pPr>
            <a:r>
              <a:rPr lang="en-GB"/>
              <a:t>2</a:t>
            </a:r>
            <a:r>
              <a:rPr baseline="30000" lang="en-GB"/>
              <a:t>nd</a:t>
            </a:r>
            <a:r>
              <a:rPr lang="en-GB"/>
              <a:t> EOSC High Level Expert Group (</a:t>
            </a:r>
            <a:r>
              <a:rPr lang="en-GB" u="sng">
                <a:solidFill>
                  <a:schemeClr val="hlink"/>
                </a:solidFill>
                <a:hlinkClick r:id="rId4"/>
              </a:rPr>
              <a:t>final report</a:t>
            </a:r>
            <a:r>
              <a:rPr lang="en-GB"/>
              <a:t>)</a:t>
            </a:r>
            <a:endParaRPr/>
          </a:p>
          <a:p>
            <a:pPr indent="-214312" lvl="1" marL="557213" rtl="0" algn="l">
              <a:lnSpc>
                <a:spcPct val="100000"/>
              </a:lnSpc>
              <a:spcBef>
                <a:spcPts val="0"/>
              </a:spcBef>
              <a:spcAft>
                <a:spcPts val="0"/>
              </a:spcAft>
              <a:buSzPts val="2340"/>
              <a:buFont typeface="Arial"/>
              <a:buChar char="•"/>
            </a:pPr>
            <a:r>
              <a:rPr lang="en-GB"/>
              <a:t>EOSC summits (2017, 2018)</a:t>
            </a:r>
            <a:endParaRPr/>
          </a:p>
          <a:p>
            <a:pPr indent="-214312" lvl="1" marL="557213" rtl="0" algn="l">
              <a:lnSpc>
                <a:spcPct val="100000"/>
              </a:lnSpc>
              <a:spcBef>
                <a:spcPts val="0"/>
              </a:spcBef>
              <a:spcAft>
                <a:spcPts val="0"/>
              </a:spcAft>
              <a:buSzPts val="2340"/>
              <a:buFont typeface="Arial"/>
              <a:buChar char="•"/>
            </a:pPr>
            <a:r>
              <a:rPr lang="en-GB"/>
              <a:t>EOSC implementation Roadmap (April 2018) (</a:t>
            </a:r>
            <a:r>
              <a:rPr lang="en-GB" u="sng">
                <a:solidFill>
                  <a:schemeClr val="hlink"/>
                </a:solidFill>
                <a:hlinkClick r:id="rId5"/>
              </a:rPr>
              <a:t>link</a:t>
            </a:r>
            <a:r>
              <a:rPr lang="en-GB"/>
              <a:t>)</a:t>
            </a:r>
            <a:endParaRPr/>
          </a:p>
          <a:p>
            <a:pPr indent="-342900" lvl="3" marL="1144588" rtl="0" algn="l">
              <a:lnSpc>
                <a:spcPct val="100000"/>
              </a:lnSpc>
              <a:spcBef>
                <a:spcPts val="380"/>
              </a:spcBef>
              <a:spcAft>
                <a:spcPts val="0"/>
              </a:spcAft>
              <a:buSzPts val="1330"/>
              <a:buFont typeface="Arial"/>
              <a:buChar char="•"/>
            </a:pPr>
            <a:r>
              <a:rPr lang="en-GB" sz="1900"/>
              <a:t>6 action lines (Archi., Data, Services, Access &amp; Interf., Rules, Governance) </a:t>
            </a:r>
            <a:endParaRPr sz="1900"/>
          </a:p>
          <a:p>
            <a:pPr indent="-214312" lvl="1" marL="557213" rtl="0" algn="l">
              <a:lnSpc>
                <a:spcPct val="100000"/>
              </a:lnSpc>
              <a:spcBef>
                <a:spcPts val="0"/>
              </a:spcBef>
              <a:spcAft>
                <a:spcPts val="0"/>
              </a:spcAft>
              <a:buSzPts val="2340"/>
              <a:buFont typeface="Arial"/>
              <a:buChar char="•"/>
            </a:pPr>
            <a:r>
              <a:rPr lang="en-GB" u="sng">
                <a:solidFill>
                  <a:schemeClr val="hlink"/>
                </a:solidFill>
                <a:hlinkClick r:id="rId6"/>
              </a:rPr>
              <a:t>EOSC Portal</a:t>
            </a:r>
            <a:r>
              <a:rPr lang="en-GB"/>
              <a:t> launch (Nov 2018)</a:t>
            </a:r>
            <a:endParaRPr/>
          </a:p>
          <a:p>
            <a:pPr indent="-214312" lvl="1" marL="557213" rtl="0" algn="l">
              <a:lnSpc>
                <a:spcPct val="100000"/>
              </a:lnSpc>
              <a:spcBef>
                <a:spcPts val="0"/>
              </a:spcBef>
              <a:spcAft>
                <a:spcPts val="0"/>
              </a:spcAft>
              <a:buSzPts val="2340"/>
              <a:buFont typeface="Arial"/>
              <a:buChar char="•"/>
            </a:pPr>
            <a:r>
              <a:rPr lang="en-GB"/>
              <a:t>EOSC Executive Board (Nov 2018. </a:t>
            </a:r>
            <a:r>
              <a:rPr lang="en-GB" u="sng">
                <a:solidFill>
                  <a:schemeClr val="hlink"/>
                </a:solidFill>
                <a:hlinkClick r:id="rId7"/>
              </a:rPr>
              <a:t>Members</a:t>
            </a:r>
            <a:r>
              <a:rPr lang="en-GB"/>
              <a:t>)</a:t>
            </a:r>
            <a:endParaRPr/>
          </a:p>
          <a:p>
            <a:pPr indent="-214312" lvl="1" marL="557213" rtl="0" algn="l">
              <a:lnSpc>
                <a:spcPct val="100000"/>
              </a:lnSpc>
              <a:spcBef>
                <a:spcPts val="0"/>
              </a:spcBef>
              <a:spcAft>
                <a:spcPts val="0"/>
              </a:spcAft>
              <a:buSzPts val="2340"/>
              <a:buFont typeface="Arial"/>
              <a:buChar char="•"/>
            </a:pPr>
            <a:r>
              <a:rPr lang="en-GB"/>
              <a:t>EOSC Governance board (Jan 2019) </a:t>
            </a:r>
            <a:endParaRPr/>
          </a:p>
          <a:p>
            <a:pPr indent="-65722" lvl="1" marL="557213" rtl="0" algn="l">
              <a:lnSpc>
                <a:spcPct val="100000"/>
              </a:lnSpc>
              <a:spcBef>
                <a:spcPts val="0"/>
              </a:spcBef>
              <a:spcAft>
                <a:spcPts val="0"/>
              </a:spcAft>
              <a:buSzPts val="2340"/>
              <a:buFont typeface="Arial"/>
              <a:buNone/>
            </a:pPr>
            <a:r>
              <a:t/>
            </a:r>
            <a:endParaRPr/>
          </a:p>
          <a:p>
            <a:pPr indent="-214312" lvl="1" marL="557213" rtl="0" algn="l">
              <a:lnSpc>
                <a:spcPct val="100000"/>
              </a:lnSpc>
              <a:spcBef>
                <a:spcPts val="0"/>
              </a:spcBef>
              <a:spcAft>
                <a:spcPts val="0"/>
              </a:spcAft>
              <a:buSzPts val="2340"/>
              <a:buFont typeface="Arial"/>
              <a:buChar char="•"/>
            </a:pPr>
            <a:r>
              <a:rPr lang="en-GB"/>
              <a:t>EOSC Symposium (26-28. Nov, 2019, Budapest)</a:t>
            </a:r>
            <a:endParaRPr/>
          </a:p>
        </p:txBody>
      </p:sp>
      <p:sp>
        <p:nvSpPr>
          <p:cNvPr id="351" name="Google Shape;351;p28"/>
          <p:cNvSpPr txBox="1"/>
          <p:nvPr>
            <p:ph idx="2" type="body"/>
          </p:nvPr>
        </p:nvSpPr>
        <p:spPr>
          <a:xfrm>
            <a:off x="1063224" y="274920"/>
            <a:ext cx="10191622" cy="864081"/>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3200"/>
              <a:buNone/>
            </a:pPr>
            <a:r>
              <a:rPr lang="en-GB"/>
              <a:t>What happened since April 2016: </a:t>
            </a:r>
            <a:r>
              <a:rPr lang="en-GB" u="sng"/>
              <a:t>EC initiatives</a:t>
            </a:r>
            <a:endParaRPr u="sng"/>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pic>
        <p:nvPicPr>
          <p:cNvPr id="356" name="Google Shape;356;p29"/>
          <p:cNvPicPr preferRelativeResize="0"/>
          <p:nvPr/>
        </p:nvPicPr>
        <p:blipFill rotWithShape="1">
          <a:blip r:embed="rId3">
            <a:alphaModFix/>
          </a:blip>
          <a:srcRect b="0" l="0" r="0" t="0"/>
          <a:stretch/>
        </p:blipFill>
        <p:spPr>
          <a:xfrm>
            <a:off x="2439470" y="3345062"/>
            <a:ext cx="621288" cy="621288"/>
          </a:xfrm>
          <a:prstGeom prst="rect">
            <a:avLst/>
          </a:prstGeom>
          <a:noFill/>
          <a:ln>
            <a:noFill/>
          </a:ln>
        </p:spPr>
      </p:pic>
      <p:pic>
        <p:nvPicPr>
          <p:cNvPr id="357" name="Google Shape;357;p29"/>
          <p:cNvPicPr preferRelativeResize="0"/>
          <p:nvPr/>
        </p:nvPicPr>
        <p:blipFill rotWithShape="1">
          <a:blip r:embed="rId4">
            <a:alphaModFix/>
          </a:blip>
          <a:srcRect b="0" l="0" r="0" t="0"/>
          <a:stretch/>
        </p:blipFill>
        <p:spPr>
          <a:xfrm>
            <a:off x="2430039" y="3201556"/>
            <a:ext cx="674288" cy="276458"/>
          </a:xfrm>
          <a:prstGeom prst="rect">
            <a:avLst/>
          </a:prstGeom>
          <a:noFill/>
          <a:ln>
            <a:noFill/>
          </a:ln>
        </p:spPr>
      </p:pic>
      <p:sp>
        <p:nvSpPr>
          <p:cNvPr id="358" name="Google Shape;358;p29"/>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GB"/>
              <a:t>‹#›</a:t>
            </a:fld>
            <a:endParaRPr/>
          </a:p>
        </p:txBody>
      </p:sp>
      <p:sp>
        <p:nvSpPr>
          <p:cNvPr id="359" name="Google Shape;359;p29"/>
          <p:cNvSpPr txBox="1"/>
          <p:nvPr>
            <p:ph idx="2" type="body"/>
          </p:nvPr>
        </p:nvSpPr>
        <p:spPr>
          <a:xfrm>
            <a:off x="531613" y="260490"/>
            <a:ext cx="11310262" cy="864081"/>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3200"/>
              <a:buNone/>
            </a:pPr>
            <a:r>
              <a:rPr lang="en-GB"/>
              <a:t>What happened since April 2016: </a:t>
            </a:r>
            <a:r>
              <a:rPr lang="en-GB" u="sng"/>
              <a:t>Projects</a:t>
            </a:r>
            <a:endParaRPr u="sng"/>
          </a:p>
        </p:txBody>
      </p:sp>
      <p:sp>
        <p:nvSpPr>
          <p:cNvPr id="360" name="Google Shape;360;p29"/>
          <p:cNvSpPr/>
          <p:nvPr/>
        </p:nvSpPr>
        <p:spPr>
          <a:xfrm>
            <a:off x="105138" y="1651375"/>
            <a:ext cx="1949128" cy="608268"/>
          </a:xfrm>
          <a:prstGeom prst="homePlate">
            <a:avLst>
              <a:gd fmla="val 50000" name="adj"/>
            </a:avLst>
          </a:prstGeom>
          <a:solidFill>
            <a:srgbClr val="D8D8D8"/>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Architecture</a:t>
            </a:r>
            <a:endParaRPr/>
          </a:p>
        </p:txBody>
      </p:sp>
      <p:sp>
        <p:nvSpPr>
          <p:cNvPr id="361" name="Google Shape;361;p29"/>
          <p:cNvSpPr/>
          <p:nvPr/>
        </p:nvSpPr>
        <p:spPr>
          <a:xfrm>
            <a:off x="104053" y="2394813"/>
            <a:ext cx="1950213" cy="608268"/>
          </a:xfrm>
          <a:prstGeom prst="homePlate">
            <a:avLst>
              <a:gd fmla="val 50000" name="adj"/>
            </a:avLst>
          </a:prstGeom>
          <a:solidFill>
            <a:srgbClr val="4D90D2"/>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Data</a:t>
            </a:r>
            <a:endParaRPr/>
          </a:p>
        </p:txBody>
      </p:sp>
      <p:sp>
        <p:nvSpPr>
          <p:cNvPr id="362" name="Google Shape;362;p29"/>
          <p:cNvSpPr/>
          <p:nvPr/>
        </p:nvSpPr>
        <p:spPr>
          <a:xfrm>
            <a:off x="104052" y="3151079"/>
            <a:ext cx="1950215" cy="675853"/>
          </a:xfrm>
          <a:prstGeom prst="homePlate">
            <a:avLst>
              <a:gd fmla="val 50000" name="adj"/>
            </a:avLst>
          </a:prstGeom>
          <a:solidFill>
            <a:srgbClr val="C5DAF0"/>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Services</a:t>
            </a:r>
            <a:endParaRPr/>
          </a:p>
        </p:txBody>
      </p:sp>
      <p:sp>
        <p:nvSpPr>
          <p:cNvPr id="363" name="Google Shape;363;p29"/>
          <p:cNvSpPr/>
          <p:nvPr/>
        </p:nvSpPr>
        <p:spPr>
          <a:xfrm>
            <a:off x="104053" y="3974930"/>
            <a:ext cx="1950213" cy="608268"/>
          </a:xfrm>
          <a:prstGeom prst="homePlate">
            <a:avLst>
              <a:gd fmla="val 50000" name="adj"/>
            </a:avLst>
          </a:prstGeom>
          <a:solidFill>
            <a:srgbClr val="8BB5E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Access and Interface</a:t>
            </a:r>
            <a:endParaRPr/>
          </a:p>
        </p:txBody>
      </p:sp>
      <p:sp>
        <p:nvSpPr>
          <p:cNvPr id="364" name="Google Shape;364;p29"/>
          <p:cNvSpPr/>
          <p:nvPr/>
        </p:nvSpPr>
        <p:spPr>
          <a:xfrm>
            <a:off x="83063" y="5579264"/>
            <a:ext cx="1950216" cy="675853"/>
          </a:xfrm>
          <a:prstGeom prst="homePlate">
            <a:avLst>
              <a:gd fmla="val 50000" name="adj"/>
            </a:avLst>
          </a:prstGeom>
          <a:solidFill>
            <a:srgbClr val="F2F2F2"/>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Rules of Participation</a:t>
            </a:r>
            <a:endParaRPr/>
          </a:p>
        </p:txBody>
      </p:sp>
      <p:sp>
        <p:nvSpPr>
          <p:cNvPr id="365" name="Google Shape;365;p29"/>
          <p:cNvSpPr txBox="1"/>
          <p:nvPr/>
        </p:nvSpPr>
        <p:spPr>
          <a:xfrm>
            <a:off x="-26031" y="1050674"/>
            <a:ext cx="2326385" cy="5542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GB" sz="1501" u="none" cap="none" strike="noStrike">
                <a:solidFill>
                  <a:srgbClr val="515151"/>
                </a:solidFill>
                <a:latin typeface="Arial"/>
                <a:ea typeface="Arial"/>
                <a:cs typeface="Arial"/>
                <a:sym typeface="Arial"/>
              </a:rPr>
              <a:t>EOSC Implementation </a:t>
            </a:r>
            <a:endParaRPr/>
          </a:p>
          <a:p>
            <a:pPr indent="0" lvl="0" marL="0" marR="0" rtl="0" algn="l">
              <a:lnSpc>
                <a:spcPct val="100000"/>
              </a:lnSpc>
              <a:spcBef>
                <a:spcPts val="0"/>
              </a:spcBef>
              <a:spcAft>
                <a:spcPts val="0"/>
              </a:spcAft>
              <a:buNone/>
            </a:pPr>
            <a:r>
              <a:rPr b="1" i="1" lang="en-GB" sz="1501" u="none" cap="none" strike="noStrike">
                <a:solidFill>
                  <a:srgbClr val="515151"/>
                </a:solidFill>
                <a:latin typeface="Arial"/>
                <a:ea typeface="Arial"/>
                <a:cs typeface="Arial"/>
                <a:sym typeface="Arial"/>
              </a:rPr>
              <a:t>Roadmap action lines</a:t>
            </a:r>
            <a:endParaRPr b="1" i="1" sz="1501" u="none" cap="none" strike="noStrike">
              <a:solidFill>
                <a:srgbClr val="515151"/>
              </a:solidFill>
              <a:latin typeface="Arial"/>
              <a:ea typeface="Arial"/>
              <a:cs typeface="Arial"/>
              <a:sym typeface="Arial"/>
            </a:endParaRPr>
          </a:p>
        </p:txBody>
      </p:sp>
      <p:sp>
        <p:nvSpPr>
          <p:cNvPr id="366" name="Google Shape;366;p29"/>
          <p:cNvSpPr/>
          <p:nvPr/>
        </p:nvSpPr>
        <p:spPr>
          <a:xfrm>
            <a:off x="2033279" y="1649554"/>
            <a:ext cx="8575464" cy="608268"/>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1" u="none" cap="none" strike="noStrike">
              <a:solidFill>
                <a:srgbClr val="515151"/>
              </a:solidFill>
              <a:latin typeface="Arial"/>
              <a:ea typeface="Arial"/>
              <a:cs typeface="Arial"/>
              <a:sym typeface="Arial"/>
            </a:endParaRPr>
          </a:p>
        </p:txBody>
      </p:sp>
      <p:sp>
        <p:nvSpPr>
          <p:cNvPr id="367" name="Google Shape;367;p29"/>
          <p:cNvSpPr/>
          <p:nvPr/>
        </p:nvSpPr>
        <p:spPr>
          <a:xfrm>
            <a:off x="2033279" y="2394810"/>
            <a:ext cx="8575464" cy="608268"/>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1" u="none" cap="none" strike="noStrike">
              <a:solidFill>
                <a:srgbClr val="515151"/>
              </a:solidFill>
              <a:latin typeface="Arial"/>
              <a:ea typeface="Arial"/>
              <a:cs typeface="Arial"/>
              <a:sym typeface="Arial"/>
            </a:endParaRPr>
          </a:p>
        </p:txBody>
      </p:sp>
      <p:sp>
        <p:nvSpPr>
          <p:cNvPr id="368" name="Google Shape;368;p29"/>
          <p:cNvSpPr/>
          <p:nvPr/>
        </p:nvSpPr>
        <p:spPr>
          <a:xfrm>
            <a:off x="2030758" y="3151076"/>
            <a:ext cx="8663080" cy="675853"/>
          </a:xfrm>
          <a:prstGeom prst="chevron">
            <a:avLst>
              <a:gd fmla="val 50000"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1" u="none" cap="none" strike="noStrike">
              <a:solidFill>
                <a:srgbClr val="515151"/>
              </a:solidFill>
              <a:latin typeface="Arial"/>
              <a:ea typeface="Arial"/>
              <a:cs typeface="Arial"/>
              <a:sym typeface="Arial"/>
            </a:endParaRPr>
          </a:p>
        </p:txBody>
      </p:sp>
      <p:sp>
        <p:nvSpPr>
          <p:cNvPr id="369" name="Google Shape;369;p29"/>
          <p:cNvSpPr/>
          <p:nvPr/>
        </p:nvSpPr>
        <p:spPr>
          <a:xfrm>
            <a:off x="2030758" y="3972033"/>
            <a:ext cx="8663080" cy="608268"/>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1" u="none" cap="none" strike="noStrike">
              <a:solidFill>
                <a:srgbClr val="515151"/>
              </a:solidFill>
              <a:latin typeface="Arial"/>
              <a:ea typeface="Arial"/>
              <a:cs typeface="Arial"/>
              <a:sym typeface="Arial"/>
            </a:endParaRPr>
          </a:p>
        </p:txBody>
      </p:sp>
      <p:sp>
        <p:nvSpPr>
          <p:cNvPr id="370" name="Google Shape;370;p29"/>
          <p:cNvSpPr/>
          <p:nvPr/>
        </p:nvSpPr>
        <p:spPr>
          <a:xfrm>
            <a:off x="2030758" y="4756733"/>
            <a:ext cx="8762528" cy="692244"/>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689" u="none" cap="none" strike="noStrike">
              <a:solidFill>
                <a:srgbClr val="515151"/>
              </a:solidFill>
              <a:latin typeface="Arial"/>
              <a:ea typeface="Arial"/>
              <a:cs typeface="Arial"/>
              <a:sym typeface="Arial"/>
            </a:endParaRPr>
          </a:p>
        </p:txBody>
      </p:sp>
      <p:sp>
        <p:nvSpPr>
          <p:cNvPr id="371" name="Google Shape;371;p29"/>
          <p:cNvSpPr/>
          <p:nvPr/>
        </p:nvSpPr>
        <p:spPr>
          <a:xfrm>
            <a:off x="104050" y="4756732"/>
            <a:ext cx="1950216" cy="675853"/>
          </a:xfrm>
          <a:prstGeom prst="homePlate">
            <a:avLst>
              <a:gd fmla="val 50000" name="adj"/>
            </a:avLst>
          </a:prstGeom>
          <a:solidFill>
            <a:srgbClr val="BFBFBF"/>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Governance</a:t>
            </a:r>
            <a:endParaRPr b="0" i="0" sz="1689" u="none" cap="none" strike="noStrike">
              <a:solidFill>
                <a:srgbClr val="1B216E"/>
              </a:solidFill>
              <a:latin typeface="Arial"/>
              <a:ea typeface="Arial"/>
              <a:cs typeface="Arial"/>
              <a:sym typeface="Arial"/>
            </a:endParaRPr>
          </a:p>
        </p:txBody>
      </p:sp>
      <p:sp>
        <p:nvSpPr>
          <p:cNvPr id="372" name="Google Shape;372;p29"/>
          <p:cNvSpPr/>
          <p:nvPr/>
        </p:nvSpPr>
        <p:spPr>
          <a:xfrm>
            <a:off x="1986676" y="5563015"/>
            <a:ext cx="8806609" cy="692244"/>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689" u="none" cap="none" strike="noStrike">
              <a:solidFill>
                <a:srgbClr val="515151"/>
              </a:solidFill>
              <a:latin typeface="Arial"/>
              <a:ea typeface="Arial"/>
              <a:cs typeface="Arial"/>
              <a:sym typeface="Arial"/>
            </a:endParaRPr>
          </a:p>
        </p:txBody>
      </p:sp>
      <p:pic>
        <p:nvPicPr>
          <p:cNvPr id="373" name="Google Shape;373;p29"/>
          <p:cNvPicPr preferRelativeResize="0"/>
          <p:nvPr>
            <p:ph idx="1" type="body"/>
          </p:nvPr>
        </p:nvPicPr>
        <p:blipFill rotWithShape="1">
          <a:blip r:embed="rId5">
            <a:alphaModFix/>
          </a:blip>
          <a:srcRect b="0" l="0" r="0" t="0"/>
          <a:stretch/>
        </p:blipFill>
        <p:spPr>
          <a:xfrm>
            <a:off x="2375888" y="1748974"/>
            <a:ext cx="1521935" cy="414668"/>
          </a:xfrm>
          <a:prstGeom prst="rect">
            <a:avLst/>
          </a:prstGeom>
          <a:noFill/>
          <a:ln>
            <a:noFill/>
          </a:ln>
        </p:spPr>
      </p:pic>
      <p:pic>
        <p:nvPicPr>
          <p:cNvPr id="374" name="Google Shape;374;p29"/>
          <p:cNvPicPr preferRelativeResize="0"/>
          <p:nvPr/>
        </p:nvPicPr>
        <p:blipFill rotWithShape="1">
          <a:blip r:embed="rId6">
            <a:alphaModFix/>
          </a:blip>
          <a:srcRect b="0" l="0" r="0" t="0"/>
          <a:stretch/>
        </p:blipFill>
        <p:spPr>
          <a:xfrm>
            <a:off x="3926426" y="1637848"/>
            <a:ext cx="549484" cy="580621"/>
          </a:xfrm>
          <a:prstGeom prst="rect">
            <a:avLst/>
          </a:prstGeom>
          <a:noFill/>
          <a:ln>
            <a:noFill/>
          </a:ln>
        </p:spPr>
      </p:pic>
      <p:pic>
        <p:nvPicPr>
          <p:cNvPr id="375" name="Google Shape;375;p29"/>
          <p:cNvPicPr preferRelativeResize="0"/>
          <p:nvPr/>
        </p:nvPicPr>
        <p:blipFill rotWithShape="1">
          <a:blip r:embed="rId7">
            <a:alphaModFix/>
          </a:blip>
          <a:srcRect b="0" l="0" r="0" t="0"/>
          <a:stretch/>
        </p:blipFill>
        <p:spPr>
          <a:xfrm>
            <a:off x="4712505" y="1621322"/>
            <a:ext cx="608611" cy="553836"/>
          </a:xfrm>
          <a:prstGeom prst="rect">
            <a:avLst/>
          </a:prstGeom>
          <a:noFill/>
          <a:ln>
            <a:noFill/>
          </a:ln>
        </p:spPr>
      </p:pic>
      <p:pic>
        <p:nvPicPr>
          <p:cNvPr id="376" name="Google Shape;376;p29"/>
          <p:cNvPicPr preferRelativeResize="0"/>
          <p:nvPr/>
        </p:nvPicPr>
        <p:blipFill rotWithShape="1">
          <a:blip r:embed="rId8">
            <a:alphaModFix/>
          </a:blip>
          <a:srcRect b="0" l="0" r="0" t="0"/>
          <a:stretch/>
        </p:blipFill>
        <p:spPr>
          <a:xfrm>
            <a:off x="8506191" y="1651375"/>
            <a:ext cx="1531133" cy="430519"/>
          </a:xfrm>
          <a:prstGeom prst="rect">
            <a:avLst/>
          </a:prstGeom>
          <a:noFill/>
          <a:ln>
            <a:noFill/>
          </a:ln>
        </p:spPr>
      </p:pic>
      <p:pic>
        <p:nvPicPr>
          <p:cNvPr id="377" name="Google Shape;377;p29"/>
          <p:cNvPicPr preferRelativeResize="0"/>
          <p:nvPr/>
        </p:nvPicPr>
        <p:blipFill rotWithShape="1">
          <a:blip r:embed="rId9">
            <a:alphaModFix/>
          </a:blip>
          <a:srcRect b="0" l="0" r="0" t="0"/>
          <a:stretch/>
        </p:blipFill>
        <p:spPr>
          <a:xfrm>
            <a:off x="9679888" y="1603585"/>
            <a:ext cx="833060" cy="677676"/>
          </a:xfrm>
          <a:prstGeom prst="rect">
            <a:avLst/>
          </a:prstGeom>
          <a:noFill/>
          <a:ln>
            <a:noFill/>
          </a:ln>
        </p:spPr>
      </p:pic>
      <p:pic>
        <p:nvPicPr>
          <p:cNvPr id="378" name="Google Shape;378;p29"/>
          <p:cNvPicPr preferRelativeResize="0"/>
          <p:nvPr/>
        </p:nvPicPr>
        <p:blipFill rotWithShape="1">
          <a:blip r:embed="rId10">
            <a:alphaModFix/>
          </a:blip>
          <a:srcRect b="0" l="0" r="0" t="0"/>
          <a:stretch/>
        </p:blipFill>
        <p:spPr>
          <a:xfrm>
            <a:off x="5555233" y="1786722"/>
            <a:ext cx="1214623" cy="415155"/>
          </a:xfrm>
          <a:prstGeom prst="rect">
            <a:avLst/>
          </a:prstGeom>
          <a:noFill/>
          <a:ln>
            <a:noFill/>
          </a:ln>
        </p:spPr>
      </p:pic>
      <p:pic>
        <p:nvPicPr>
          <p:cNvPr id="379" name="Google Shape;379;p29"/>
          <p:cNvPicPr preferRelativeResize="0"/>
          <p:nvPr/>
        </p:nvPicPr>
        <p:blipFill rotWithShape="1">
          <a:blip r:embed="rId11">
            <a:alphaModFix/>
          </a:blip>
          <a:srcRect b="0" l="0" r="0" t="0"/>
          <a:stretch/>
        </p:blipFill>
        <p:spPr>
          <a:xfrm>
            <a:off x="7019640" y="1707289"/>
            <a:ext cx="839729" cy="551735"/>
          </a:xfrm>
          <a:prstGeom prst="rect">
            <a:avLst/>
          </a:prstGeom>
          <a:noFill/>
          <a:ln>
            <a:noFill/>
          </a:ln>
        </p:spPr>
      </p:pic>
      <p:pic>
        <p:nvPicPr>
          <p:cNvPr id="380" name="Google Shape;380;p29"/>
          <p:cNvPicPr preferRelativeResize="0"/>
          <p:nvPr/>
        </p:nvPicPr>
        <p:blipFill rotWithShape="1">
          <a:blip r:embed="rId12">
            <a:alphaModFix/>
          </a:blip>
          <a:srcRect b="0" l="0" r="0" t="0"/>
          <a:stretch/>
        </p:blipFill>
        <p:spPr>
          <a:xfrm>
            <a:off x="7986704" y="1919188"/>
            <a:ext cx="1129795" cy="316992"/>
          </a:xfrm>
          <a:prstGeom prst="rect">
            <a:avLst/>
          </a:prstGeom>
          <a:noFill/>
          <a:ln>
            <a:noFill/>
          </a:ln>
        </p:spPr>
      </p:pic>
      <p:pic>
        <p:nvPicPr>
          <p:cNvPr id="381" name="Google Shape;381;p29"/>
          <p:cNvPicPr preferRelativeResize="0"/>
          <p:nvPr/>
        </p:nvPicPr>
        <p:blipFill rotWithShape="1">
          <a:blip r:embed="rId13">
            <a:alphaModFix/>
          </a:blip>
          <a:srcRect b="0" l="0" r="0" t="0"/>
          <a:stretch/>
        </p:blipFill>
        <p:spPr>
          <a:xfrm>
            <a:off x="2413632" y="2431260"/>
            <a:ext cx="2006372" cy="569517"/>
          </a:xfrm>
          <a:prstGeom prst="rect">
            <a:avLst/>
          </a:prstGeom>
          <a:noFill/>
          <a:ln>
            <a:noFill/>
          </a:ln>
        </p:spPr>
      </p:pic>
      <p:pic>
        <p:nvPicPr>
          <p:cNvPr id="382" name="Google Shape;382;p29"/>
          <p:cNvPicPr preferRelativeResize="0"/>
          <p:nvPr/>
        </p:nvPicPr>
        <p:blipFill rotWithShape="1">
          <a:blip r:embed="rId7">
            <a:alphaModFix/>
          </a:blip>
          <a:srcRect b="0" l="0" r="0" t="0"/>
          <a:stretch/>
        </p:blipFill>
        <p:spPr>
          <a:xfrm>
            <a:off x="4602800" y="2345775"/>
            <a:ext cx="653828" cy="594984"/>
          </a:xfrm>
          <a:prstGeom prst="rect">
            <a:avLst/>
          </a:prstGeom>
          <a:noFill/>
          <a:ln>
            <a:noFill/>
          </a:ln>
        </p:spPr>
      </p:pic>
      <p:pic>
        <p:nvPicPr>
          <p:cNvPr id="383" name="Google Shape;383;p29"/>
          <p:cNvPicPr preferRelativeResize="0"/>
          <p:nvPr/>
        </p:nvPicPr>
        <p:blipFill rotWithShape="1">
          <a:blip r:embed="rId14">
            <a:alphaModFix/>
          </a:blip>
          <a:srcRect b="0" l="0" r="0" t="0"/>
          <a:stretch/>
        </p:blipFill>
        <p:spPr>
          <a:xfrm>
            <a:off x="6484477" y="2426594"/>
            <a:ext cx="636720" cy="579415"/>
          </a:xfrm>
          <a:prstGeom prst="rect">
            <a:avLst/>
          </a:prstGeom>
          <a:noFill/>
          <a:ln>
            <a:noFill/>
          </a:ln>
        </p:spPr>
      </p:pic>
      <p:pic>
        <p:nvPicPr>
          <p:cNvPr id="384" name="Google Shape;384;p29"/>
          <p:cNvPicPr preferRelativeResize="0"/>
          <p:nvPr/>
        </p:nvPicPr>
        <p:blipFill rotWithShape="1">
          <a:blip r:embed="rId10">
            <a:alphaModFix/>
          </a:blip>
          <a:srcRect b="0" l="0" r="0" t="0"/>
          <a:stretch/>
        </p:blipFill>
        <p:spPr>
          <a:xfrm>
            <a:off x="5655808" y="3357596"/>
            <a:ext cx="1214623" cy="415155"/>
          </a:xfrm>
          <a:prstGeom prst="rect">
            <a:avLst/>
          </a:prstGeom>
          <a:noFill/>
          <a:ln>
            <a:noFill/>
          </a:ln>
        </p:spPr>
      </p:pic>
      <p:pic>
        <p:nvPicPr>
          <p:cNvPr id="385" name="Google Shape;385;p29"/>
          <p:cNvPicPr preferRelativeResize="0"/>
          <p:nvPr/>
        </p:nvPicPr>
        <p:blipFill rotWithShape="1">
          <a:blip r:embed="rId11">
            <a:alphaModFix/>
          </a:blip>
          <a:srcRect b="0" l="0" r="0" t="0"/>
          <a:stretch/>
        </p:blipFill>
        <p:spPr>
          <a:xfrm>
            <a:off x="7089583" y="3221016"/>
            <a:ext cx="839729" cy="551735"/>
          </a:xfrm>
          <a:prstGeom prst="rect">
            <a:avLst/>
          </a:prstGeom>
          <a:noFill/>
          <a:ln>
            <a:noFill/>
          </a:ln>
        </p:spPr>
      </p:pic>
      <p:pic>
        <p:nvPicPr>
          <p:cNvPr id="386" name="Google Shape;386;p29"/>
          <p:cNvPicPr preferRelativeResize="0"/>
          <p:nvPr/>
        </p:nvPicPr>
        <p:blipFill rotWithShape="1">
          <a:blip r:embed="rId12">
            <a:alphaModFix/>
          </a:blip>
          <a:srcRect b="0" l="0" r="0" t="0"/>
          <a:stretch/>
        </p:blipFill>
        <p:spPr>
          <a:xfrm>
            <a:off x="3571472" y="3162331"/>
            <a:ext cx="1129795" cy="316992"/>
          </a:xfrm>
          <a:prstGeom prst="rect">
            <a:avLst/>
          </a:prstGeom>
          <a:noFill/>
          <a:ln>
            <a:noFill/>
          </a:ln>
        </p:spPr>
      </p:pic>
      <p:pic>
        <p:nvPicPr>
          <p:cNvPr id="387" name="Google Shape;387;p29"/>
          <p:cNvPicPr preferRelativeResize="0"/>
          <p:nvPr/>
        </p:nvPicPr>
        <p:blipFill rotWithShape="1">
          <a:blip r:embed="rId8">
            <a:alphaModFix/>
          </a:blip>
          <a:srcRect b="0" l="0" r="0" t="0"/>
          <a:stretch/>
        </p:blipFill>
        <p:spPr>
          <a:xfrm>
            <a:off x="8611293" y="3299191"/>
            <a:ext cx="1531133" cy="430519"/>
          </a:xfrm>
          <a:prstGeom prst="rect">
            <a:avLst/>
          </a:prstGeom>
          <a:noFill/>
          <a:ln>
            <a:noFill/>
          </a:ln>
        </p:spPr>
      </p:pic>
      <p:pic>
        <p:nvPicPr>
          <p:cNvPr id="388" name="Google Shape;388;p29"/>
          <p:cNvPicPr preferRelativeResize="0"/>
          <p:nvPr/>
        </p:nvPicPr>
        <p:blipFill rotWithShape="1">
          <a:blip r:embed="rId9">
            <a:alphaModFix/>
          </a:blip>
          <a:srcRect b="0" l="0" r="0" t="0"/>
          <a:stretch/>
        </p:blipFill>
        <p:spPr>
          <a:xfrm>
            <a:off x="9745426" y="3196570"/>
            <a:ext cx="833060" cy="677676"/>
          </a:xfrm>
          <a:prstGeom prst="rect">
            <a:avLst/>
          </a:prstGeom>
          <a:noFill/>
          <a:ln>
            <a:noFill/>
          </a:ln>
        </p:spPr>
      </p:pic>
      <p:pic>
        <p:nvPicPr>
          <p:cNvPr id="389" name="Google Shape;389;p29"/>
          <p:cNvPicPr preferRelativeResize="0"/>
          <p:nvPr/>
        </p:nvPicPr>
        <p:blipFill rotWithShape="1">
          <a:blip r:embed="rId5">
            <a:alphaModFix/>
          </a:blip>
          <a:srcRect b="0" l="0" r="0" t="0"/>
          <a:stretch/>
        </p:blipFill>
        <p:spPr>
          <a:xfrm>
            <a:off x="3112712" y="3389006"/>
            <a:ext cx="1521935" cy="414668"/>
          </a:xfrm>
          <a:prstGeom prst="rect">
            <a:avLst/>
          </a:prstGeom>
          <a:noFill/>
          <a:ln>
            <a:noFill/>
          </a:ln>
        </p:spPr>
      </p:pic>
      <p:pic>
        <p:nvPicPr>
          <p:cNvPr id="390" name="Google Shape;390;p29"/>
          <p:cNvPicPr preferRelativeResize="0"/>
          <p:nvPr/>
        </p:nvPicPr>
        <p:blipFill rotWithShape="1">
          <a:blip r:embed="rId6">
            <a:alphaModFix/>
          </a:blip>
          <a:srcRect b="0" l="0" r="0" t="0"/>
          <a:stretch/>
        </p:blipFill>
        <p:spPr>
          <a:xfrm>
            <a:off x="4726241" y="3255054"/>
            <a:ext cx="549484" cy="580621"/>
          </a:xfrm>
          <a:prstGeom prst="rect">
            <a:avLst/>
          </a:prstGeom>
          <a:noFill/>
          <a:ln>
            <a:noFill/>
          </a:ln>
        </p:spPr>
      </p:pic>
      <p:pic>
        <p:nvPicPr>
          <p:cNvPr id="391" name="Google Shape;391;p29"/>
          <p:cNvPicPr preferRelativeResize="0"/>
          <p:nvPr/>
        </p:nvPicPr>
        <p:blipFill rotWithShape="1">
          <a:blip r:embed="rId15">
            <a:alphaModFix/>
          </a:blip>
          <a:srcRect b="0" l="0" r="0" t="0"/>
          <a:stretch/>
        </p:blipFill>
        <p:spPr>
          <a:xfrm>
            <a:off x="8082423" y="3019225"/>
            <a:ext cx="930329" cy="846600"/>
          </a:xfrm>
          <a:prstGeom prst="rect">
            <a:avLst/>
          </a:prstGeom>
          <a:noFill/>
          <a:ln>
            <a:noFill/>
          </a:ln>
        </p:spPr>
      </p:pic>
      <p:pic>
        <p:nvPicPr>
          <p:cNvPr id="392" name="Google Shape;392;p29"/>
          <p:cNvPicPr preferRelativeResize="0"/>
          <p:nvPr/>
        </p:nvPicPr>
        <p:blipFill rotWithShape="1">
          <a:blip r:embed="rId16">
            <a:alphaModFix/>
          </a:blip>
          <a:srcRect b="0" l="0" r="0" t="0"/>
          <a:stretch/>
        </p:blipFill>
        <p:spPr>
          <a:xfrm>
            <a:off x="5256629" y="2780675"/>
            <a:ext cx="1090193" cy="992076"/>
          </a:xfrm>
          <a:prstGeom prst="rect">
            <a:avLst/>
          </a:prstGeom>
          <a:noFill/>
          <a:ln>
            <a:noFill/>
          </a:ln>
        </p:spPr>
      </p:pic>
      <p:pic>
        <p:nvPicPr>
          <p:cNvPr id="393" name="Google Shape;393;p29"/>
          <p:cNvPicPr preferRelativeResize="0"/>
          <p:nvPr/>
        </p:nvPicPr>
        <p:blipFill rotWithShape="1">
          <a:blip r:embed="rId5">
            <a:alphaModFix/>
          </a:blip>
          <a:srcRect b="0" l="0" r="0" t="0"/>
          <a:stretch/>
        </p:blipFill>
        <p:spPr>
          <a:xfrm>
            <a:off x="2655849" y="4068319"/>
            <a:ext cx="1521935" cy="414668"/>
          </a:xfrm>
          <a:prstGeom prst="rect">
            <a:avLst/>
          </a:prstGeom>
          <a:noFill/>
          <a:ln>
            <a:noFill/>
          </a:ln>
        </p:spPr>
      </p:pic>
      <p:pic>
        <p:nvPicPr>
          <p:cNvPr id="394" name="Google Shape;394;p29"/>
          <p:cNvPicPr preferRelativeResize="0"/>
          <p:nvPr/>
        </p:nvPicPr>
        <p:blipFill rotWithShape="1">
          <a:blip r:embed="rId16">
            <a:alphaModFix/>
          </a:blip>
          <a:srcRect b="0" l="0" r="0" t="0"/>
          <a:stretch/>
        </p:blipFill>
        <p:spPr>
          <a:xfrm>
            <a:off x="4445660" y="3669082"/>
            <a:ext cx="1316379" cy="1197905"/>
          </a:xfrm>
          <a:prstGeom prst="rect">
            <a:avLst/>
          </a:prstGeom>
          <a:noFill/>
          <a:ln>
            <a:noFill/>
          </a:ln>
        </p:spPr>
      </p:pic>
      <p:pic>
        <p:nvPicPr>
          <p:cNvPr id="395" name="Google Shape;395;p29"/>
          <p:cNvPicPr preferRelativeResize="0"/>
          <p:nvPr/>
        </p:nvPicPr>
        <p:blipFill rotWithShape="1">
          <a:blip r:embed="rId6">
            <a:alphaModFix/>
          </a:blip>
          <a:srcRect b="0" l="0" r="0" t="0"/>
          <a:stretch/>
        </p:blipFill>
        <p:spPr>
          <a:xfrm>
            <a:off x="2512004" y="4766558"/>
            <a:ext cx="611575" cy="646231"/>
          </a:xfrm>
          <a:prstGeom prst="rect">
            <a:avLst/>
          </a:prstGeom>
          <a:noFill/>
          <a:ln>
            <a:noFill/>
          </a:ln>
        </p:spPr>
      </p:pic>
      <p:pic>
        <p:nvPicPr>
          <p:cNvPr id="396" name="Google Shape;396;p29"/>
          <p:cNvPicPr preferRelativeResize="0"/>
          <p:nvPr/>
        </p:nvPicPr>
        <p:blipFill rotWithShape="1">
          <a:blip r:embed="rId17">
            <a:alphaModFix/>
          </a:blip>
          <a:srcRect b="0" l="0" r="0" t="0"/>
          <a:stretch/>
        </p:blipFill>
        <p:spPr>
          <a:xfrm>
            <a:off x="3481667" y="4657097"/>
            <a:ext cx="891512" cy="891512"/>
          </a:xfrm>
          <a:prstGeom prst="rect">
            <a:avLst/>
          </a:prstGeom>
          <a:noFill/>
          <a:ln>
            <a:noFill/>
          </a:ln>
        </p:spPr>
      </p:pic>
      <p:pic>
        <p:nvPicPr>
          <p:cNvPr id="397" name="Google Shape;397;p29"/>
          <p:cNvPicPr preferRelativeResize="0"/>
          <p:nvPr/>
        </p:nvPicPr>
        <p:blipFill rotWithShape="1">
          <a:blip r:embed="rId6">
            <a:alphaModFix/>
          </a:blip>
          <a:srcRect b="0" l="0" r="0" t="0"/>
          <a:stretch/>
        </p:blipFill>
        <p:spPr>
          <a:xfrm>
            <a:off x="2512004" y="5586021"/>
            <a:ext cx="611575" cy="646231"/>
          </a:xfrm>
          <a:prstGeom prst="rect">
            <a:avLst/>
          </a:prstGeom>
          <a:noFill/>
          <a:ln>
            <a:noFill/>
          </a:ln>
        </p:spPr>
      </p:pic>
      <p:pic>
        <p:nvPicPr>
          <p:cNvPr id="398" name="Google Shape;398;p29"/>
          <p:cNvPicPr preferRelativeResize="0"/>
          <p:nvPr/>
        </p:nvPicPr>
        <p:blipFill rotWithShape="1">
          <a:blip r:embed="rId5">
            <a:alphaModFix/>
          </a:blip>
          <a:srcRect b="0" l="0" r="0" t="0"/>
          <a:stretch/>
        </p:blipFill>
        <p:spPr>
          <a:xfrm>
            <a:off x="3349453" y="5689515"/>
            <a:ext cx="1521935" cy="414668"/>
          </a:xfrm>
          <a:prstGeom prst="rect">
            <a:avLst/>
          </a:prstGeom>
          <a:noFill/>
          <a:ln>
            <a:noFill/>
          </a:ln>
        </p:spPr>
      </p:pic>
      <p:pic>
        <p:nvPicPr>
          <p:cNvPr id="399" name="Google Shape;399;p29"/>
          <p:cNvPicPr preferRelativeResize="0"/>
          <p:nvPr/>
        </p:nvPicPr>
        <p:blipFill rotWithShape="1">
          <a:blip r:embed="rId17">
            <a:alphaModFix/>
          </a:blip>
          <a:srcRect b="0" l="0" r="0" t="0"/>
          <a:stretch/>
        </p:blipFill>
        <p:spPr>
          <a:xfrm>
            <a:off x="5229476" y="5436005"/>
            <a:ext cx="891512" cy="891512"/>
          </a:xfrm>
          <a:prstGeom prst="rect">
            <a:avLst/>
          </a:prstGeom>
          <a:noFill/>
          <a:ln>
            <a:noFill/>
          </a:ln>
        </p:spPr>
      </p:pic>
      <p:sp>
        <p:nvSpPr>
          <p:cNvPr id="400" name="Google Shape;400;p29"/>
          <p:cNvSpPr txBox="1"/>
          <p:nvPr/>
        </p:nvSpPr>
        <p:spPr>
          <a:xfrm>
            <a:off x="3742940" y="1203544"/>
            <a:ext cx="5808950" cy="3233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GB" sz="1501" u="none" cap="none" strike="noStrike">
                <a:solidFill>
                  <a:srgbClr val="515151"/>
                </a:solidFill>
                <a:latin typeface="Arial"/>
                <a:ea typeface="Arial"/>
                <a:cs typeface="Arial"/>
                <a:sym typeface="Arial"/>
              </a:rPr>
              <a:t>On-going H2020 projects contributing to the implementation</a:t>
            </a:r>
            <a:endParaRPr b="1" i="1" sz="1501" u="none" cap="none" strike="noStrike">
              <a:solidFill>
                <a:srgbClr val="515151"/>
              </a:solidFill>
              <a:latin typeface="Arial"/>
              <a:ea typeface="Arial"/>
              <a:cs typeface="Arial"/>
              <a:sym typeface="Arial"/>
            </a:endParaRPr>
          </a:p>
        </p:txBody>
      </p:sp>
      <p:sp>
        <p:nvSpPr>
          <p:cNvPr id="401" name="Google Shape;401;p29"/>
          <p:cNvSpPr txBox="1"/>
          <p:nvPr/>
        </p:nvSpPr>
        <p:spPr>
          <a:xfrm>
            <a:off x="10604249" y="2993279"/>
            <a:ext cx="1683473"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from Q3 2019:</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Regional projects:</a:t>
            </a:r>
            <a:endParaRPr/>
          </a:p>
          <a:p>
            <a:pPr indent="-111125"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EOSC-Nordic</a:t>
            </a:r>
            <a:endParaRPr/>
          </a:p>
          <a:p>
            <a:pPr indent="-111125"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NI4OS-Europe</a:t>
            </a:r>
            <a:endParaRPr/>
          </a:p>
          <a:p>
            <a:pPr indent="-111125"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EOSC-Pillar</a:t>
            </a:r>
            <a:endParaRPr/>
          </a:p>
          <a:p>
            <a:pPr indent="-111125"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EOSC-synergy</a:t>
            </a:r>
            <a:endParaRPr/>
          </a:p>
        </p:txBody>
      </p:sp>
      <p:pic>
        <p:nvPicPr>
          <p:cNvPr id="402" name="Google Shape;402;p29"/>
          <p:cNvPicPr preferRelativeResize="0"/>
          <p:nvPr/>
        </p:nvPicPr>
        <p:blipFill rotWithShape="1">
          <a:blip r:embed="rId4">
            <a:alphaModFix/>
          </a:blip>
          <a:srcRect b="0" l="0" r="0" t="0"/>
          <a:stretch/>
        </p:blipFill>
        <p:spPr>
          <a:xfrm>
            <a:off x="5410959" y="2486295"/>
            <a:ext cx="981869" cy="4025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lide_base">
  <a:themeElements>
    <a:clrScheme name="Eudat-Color">
      <a:dk1>
        <a:srgbClr val="515151"/>
      </a:dk1>
      <a:lt1>
        <a:srgbClr val="FFFFFF"/>
      </a:lt1>
      <a:dk2>
        <a:srgbClr val="1F497D"/>
      </a:dk2>
      <a:lt2>
        <a:srgbClr val="EEECE1"/>
      </a:lt2>
      <a:accent1>
        <a:srgbClr val="1B216E"/>
      </a:accent1>
      <a:accent2>
        <a:srgbClr val="B01813"/>
      </a:accent2>
      <a:accent3>
        <a:srgbClr val="DF3A10"/>
      </a:accent3>
      <a:accent4>
        <a:srgbClr val="F39605"/>
      </a:accent4>
      <a:accent5>
        <a:srgbClr val="FBBE09"/>
      </a:accent5>
      <a:accent6>
        <a:srgbClr val="FFF3E6"/>
      </a:accent6>
      <a:hlink>
        <a:srgbClr val="B11913"/>
      </a:hlink>
      <a:folHlink>
        <a:srgbClr val="DF3B1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2019-03-06T12:01:48Z</dcterms:created>
  <dc:creator>Enol Fernandez</dc:creator>
</cp:coreProperties>
</file>