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6"/>
  </p:notesMasterIdLst>
  <p:handoutMasterIdLst>
    <p:handoutMasterId r:id="rId17"/>
  </p:handoutMasterIdLst>
  <p:sldIdLst>
    <p:sldId id="278" r:id="rId2"/>
    <p:sldId id="279" r:id="rId3"/>
    <p:sldId id="308" r:id="rId4"/>
    <p:sldId id="321" r:id="rId5"/>
    <p:sldId id="305" r:id="rId6"/>
    <p:sldId id="304" r:id="rId7"/>
    <p:sldId id="322" r:id="rId8"/>
    <p:sldId id="291" r:id="rId9"/>
    <p:sldId id="320" r:id="rId10"/>
    <p:sldId id="314" r:id="rId11"/>
    <p:sldId id="292" r:id="rId12"/>
    <p:sldId id="300" r:id="rId13"/>
    <p:sldId id="280" r:id="rId14"/>
    <p:sldId id="286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8CEC"/>
    <a:srgbClr val="A88CEB"/>
    <a:srgbClr val="42648E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7757" autoAdjust="0"/>
  </p:normalViewPr>
  <p:slideViewPr>
    <p:cSldViewPr>
      <p:cViewPr>
        <p:scale>
          <a:sx n="100" d="100"/>
          <a:sy n="100" d="100"/>
        </p:scale>
        <p:origin x="-546" y="-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1" qsCatId="simple" csTypeId="urn:microsoft.com/office/officeart/2005/8/colors/accent1_3" csCatId="accent1" phldr="1"/>
      <dgm:spPr/>
    </dgm:pt>
    <dgm:pt modelId="{BAF4BAD2-6E0E-4446-B6A6-A6D77538DFCB}">
      <dgm:prSet/>
      <dgm:spPr>
        <a:solidFill>
          <a:schemeClr val="accent2"/>
        </a:solidFill>
      </dgm:spPr>
      <dgm:t>
        <a:bodyPr/>
        <a:lstStyle/>
        <a:p>
          <a:r>
            <a:rPr lang="en-US" dirty="0" smtClean="0"/>
            <a:t>Federated Operations</a:t>
          </a:r>
          <a:endParaRPr lang="en-US" dirty="0"/>
        </a:p>
      </dgm:t>
    </dgm:pt>
    <dgm:pt modelId="{3C3718B5-9E2E-4F6A-B65E-CA5ADF3ECEA7}" type="parTrans" cxnId="{A16D14FB-B780-4874-94B3-B247A6946C5E}">
      <dgm:prSet/>
      <dgm:spPr/>
      <dgm:t>
        <a:bodyPr/>
        <a:lstStyle/>
        <a:p>
          <a:endParaRPr lang="en-GB"/>
        </a:p>
      </dgm:t>
    </dgm:pt>
    <dgm:pt modelId="{51089604-B16B-4B73-A5C5-5D8E2D56542F}" type="sibTrans" cxnId="{A16D14FB-B780-4874-94B3-B247A6946C5E}">
      <dgm:prSet/>
      <dgm:spPr/>
      <dgm:t>
        <a:bodyPr/>
        <a:lstStyle/>
        <a:p>
          <a:endParaRPr lang="en-GB"/>
        </a:p>
      </dgm:t>
    </dgm:pt>
    <dgm:pt modelId="{30DC3652-13DC-4ADB-9F08-1B30D4C68CD1}">
      <dgm:prSet/>
      <dgm:spPr>
        <a:solidFill>
          <a:schemeClr val="tx2"/>
        </a:solidFill>
      </dgm:spPr>
      <dgm:t>
        <a:bodyPr/>
        <a:lstStyle/>
        <a:p>
          <a:r>
            <a:rPr lang="en-GB" dirty="0" smtClean="0"/>
            <a:t>High-Throughput Data Analysis</a:t>
          </a:r>
          <a:endParaRPr lang="en-US" dirty="0"/>
        </a:p>
      </dgm:t>
    </dgm:pt>
    <dgm:pt modelId="{77DAF317-630D-4482-B9F6-2E2A9163EA02}" type="parTrans" cxnId="{A8B2F773-6009-4121-A0F6-3BC1D4D8DC7E}">
      <dgm:prSet/>
      <dgm:spPr/>
      <dgm:t>
        <a:bodyPr/>
        <a:lstStyle/>
        <a:p>
          <a:endParaRPr lang="en-GB"/>
        </a:p>
      </dgm:t>
    </dgm:pt>
    <dgm:pt modelId="{BB0907BC-D064-427C-BB84-F19D16E62D94}" type="sibTrans" cxnId="{A8B2F773-6009-4121-A0F6-3BC1D4D8DC7E}">
      <dgm:prSet/>
      <dgm:spPr/>
      <dgm:t>
        <a:bodyPr/>
        <a:lstStyle/>
        <a:p>
          <a:endParaRPr lang="en-GB"/>
        </a:p>
      </dgm:t>
    </dgm:pt>
    <dgm:pt modelId="{EEF953A5-D527-4EE9-A59B-961F6170A889}">
      <dgm:prSet/>
      <dgm:spPr>
        <a:solidFill>
          <a:schemeClr val="tx2"/>
        </a:solidFill>
      </dgm:spPr>
      <dgm:t>
        <a:bodyPr/>
        <a:lstStyle/>
        <a:p>
          <a:r>
            <a:rPr lang="en-US" dirty="0" smtClean="0"/>
            <a:t>Federated Cloud</a:t>
          </a:r>
          <a:endParaRPr lang="en-US" dirty="0"/>
        </a:p>
      </dgm:t>
    </dgm:pt>
    <dgm:pt modelId="{2B4570EF-0001-42EA-8598-9DEDEC349BFB}" type="parTrans" cxnId="{6D150234-C83A-48E7-BF69-69BE34AF0329}">
      <dgm:prSet/>
      <dgm:spPr/>
      <dgm:t>
        <a:bodyPr/>
        <a:lstStyle/>
        <a:p>
          <a:endParaRPr lang="en-GB"/>
        </a:p>
      </dgm:t>
    </dgm:pt>
    <dgm:pt modelId="{2956024D-4D61-4253-87A0-AC1D6B9B266D}" type="sibTrans" cxnId="{6D150234-C83A-48E7-BF69-69BE34AF0329}">
      <dgm:prSet/>
      <dgm:spPr/>
      <dgm:t>
        <a:bodyPr/>
        <a:lstStyle/>
        <a:p>
          <a:endParaRPr lang="en-GB"/>
        </a:p>
      </dgm:t>
    </dgm:pt>
    <dgm:pt modelId="{F6B51503-B7D6-40E8-8FCD-A38A5080A9D9}">
      <dgm:prSet/>
      <dgm:spPr>
        <a:solidFill>
          <a:schemeClr val="accent3"/>
        </a:solidFill>
      </dgm:spPr>
      <dgm:t>
        <a:bodyPr/>
        <a:lstStyle/>
        <a:p>
          <a:r>
            <a:rPr lang="en-GB" dirty="0" smtClean="0"/>
            <a:t>Community </a:t>
          </a:r>
          <a:r>
            <a:rPr lang="en-GB" dirty="0" smtClean="0"/>
            <a:t>Driven </a:t>
          </a:r>
          <a:r>
            <a:rPr lang="en-GB" dirty="0" smtClean="0"/>
            <a:t>Innovation &amp; Support</a:t>
          </a:r>
          <a:endParaRPr lang="en-US" dirty="0"/>
        </a:p>
      </dgm:t>
    </dgm:pt>
    <dgm:pt modelId="{440100DA-3B74-47E7-8A45-36717287A116}" type="parTrans" cxnId="{7559B636-206F-4F60-8775-D3F1DC25102B}">
      <dgm:prSet/>
      <dgm:spPr/>
      <dgm:t>
        <a:bodyPr/>
        <a:lstStyle/>
        <a:p>
          <a:endParaRPr lang="en-GB"/>
        </a:p>
      </dgm:t>
    </dgm:pt>
    <dgm:pt modelId="{3579585D-E3C5-4770-9631-2F2F49419E0D}" type="sibTrans" cxnId="{7559B636-206F-4F60-8775-D3F1DC25102B}">
      <dgm:prSet/>
      <dgm:spPr/>
      <dgm:t>
        <a:bodyPr/>
        <a:lstStyle/>
        <a:p>
          <a:endParaRPr lang="en-GB"/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4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4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4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1A99D-29BC-4F01-A4D7-44E75443DF7B}" type="pres">
      <dgm:prSet presAssocID="{CB58CE4A-1514-944C-81FE-B229AB3C48F8}" presName="wedge4" presStyleLbl="node1" presStyleIdx="3" presStyleCnt="4"/>
      <dgm:spPr/>
      <dgm:t>
        <a:bodyPr/>
        <a:lstStyle/>
        <a:p>
          <a:endParaRPr lang="en-GB"/>
        </a:p>
      </dgm:t>
    </dgm:pt>
    <dgm:pt modelId="{FC3952C9-5E4B-4DEB-B6E4-2E31DBB50419}" type="pres">
      <dgm:prSet presAssocID="{CB58CE4A-1514-944C-81FE-B229AB3C48F8}" presName="dummy4a" presStyleCnt="0"/>
      <dgm:spPr/>
    </dgm:pt>
    <dgm:pt modelId="{4A4E9FE7-1A84-4FD1-A9C8-586BC4A30C58}" type="pres">
      <dgm:prSet presAssocID="{CB58CE4A-1514-944C-81FE-B229AB3C48F8}" presName="dummy4b" presStyleCnt="0"/>
      <dgm:spPr/>
    </dgm:pt>
    <dgm:pt modelId="{E1D0987D-1000-4B33-9DC1-675C64078855}" type="pres">
      <dgm:prSet presAssocID="{CB58CE4A-1514-944C-81FE-B229AB3C48F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66B8DAE-6F06-4DF8-B1F9-DCD72483380B}" type="pres">
      <dgm:prSet presAssocID="{2956024D-4D61-4253-87A0-AC1D6B9B266D}" presName="arrowWedge1" presStyleLbl="fgSibTrans2D1" presStyleIdx="0" presStyleCnt="4"/>
      <dgm:spPr/>
    </dgm:pt>
    <dgm:pt modelId="{EE337BD1-8378-4762-BEB7-1B6781BD2196}" type="pres">
      <dgm:prSet presAssocID="{51089604-B16B-4B73-A5C5-5D8E2D56542F}" presName="arrowWedge2" presStyleLbl="fgSibTrans2D1" presStyleIdx="1" presStyleCnt="4"/>
      <dgm:spPr/>
    </dgm:pt>
    <dgm:pt modelId="{034CD96A-0242-4887-B355-CE7D2973983E}" type="pres">
      <dgm:prSet presAssocID="{3579585D-E3C5-4770-9631-2F2F49419E0D}" presName="arrowWedge3" presStyleLbl="fgSibTrans2D1" presStyleIdx="2" presStyleCnt="4"/>
      <dgm:spPr/>
    </dgm:pt>
    <dgm:pt modelId="{0663B528-3E80-4EC5-A3D3-F311065D2E11}" type="pres">
      <dgm:prSet presAssocID="{BB0907BC-D064-427C-BB84-F19D16E62D94}" presName="arrowWedge4" presStyleLbl="fgSibTrans2D1" presStyleIdx="3" presStyleCnt="4"/>
      <dgm:spPr/>
    </dgm:pt>
  </dgm:ptLst>
  <dgm:cxnLst>
    <dgm:cxn modelId="{A16D14FB-B780-4874-94B3-B247A6946C5E}" srcId="{CB58CE4A-1514-944C-81FE-B229AB3C48F8}" destId="{BAF4BAD2-6E0E-4446-B6A6-A6D77538DFCB}" srcOrd="1" destOrd="0" parTransId="{3C3718B5-9E2E-4F6A-B65E-CA5ADF3ECEA7}" sibTransId="{51089604-B16B-4B73-A5C5-5D8E2D56542F}"/>
    <dgm:cxn modelId="{ACAB0110-4342-48C6-88B9-70A946582F9D}" type="presOf" srcId="{CB58CE4A-1514-944C-81FE-B229AB3C48F8}" destId="{C1AB6106-2BE5-804E-B6C3-C7F2D76A8D32}" srcOrd="0" destOrd="0" presId="urn:microsoft.com/office/officeart/2005/8/layout/cycle8"/>
    <dgm:cxn modelId="{7559B636-206F-4F60-8775-D3F1DC25102B}" srcId="{CB58CE4A-1514-944C-81FE-B229AB3C48F8}" destId="{F6B51503-B7D6-40E8-8FCD-A38A5080A9D9}" srcOrd="2" destOrd="0" parTransId="{440100DA-3B74-47E7-8A45-36717287A116}" sibTransId="{3579585D-E3C5-4770-9631-2F2F49419E0D}"/>
    <dgm:cxn modelId="{9BBCA9EE-5C09-4F8A-B9B5-88BAA3C80D71}" type="presOf" srcId="{EEF953A5-D527-4EE9-A59B-961F6170A889}" destId="{5D3EBB9C-D0DB-A04F-8C69-3980DBA0A347}" srcOrd="1" destOrd="0" presId="urn:microsoft.com/office/officeart/2005/8/layout/cycle8"/>
    <dgm:cxn modelId="{3192315D-4283-43A5-AC2F-1B9834B90235}" type="presOf" srcId="{F6B51503-B7D6-40E8-8FCD-A38A5080A9D9}" destId="{2048B1A1-B7B1-3E4C-B8D8-ED6AFA03B15C}" srcOrd="1" destOrd="0" presId="urn:microsoft.com/office/officeart/2005/8/layout/cycle8"/>
    <dgm:cxn modelId="{8A9C1618-C6D6-4EF5-88EA-A4C3F2D4F233}" type="presOf" srcId="{BAF4BAD2-6E0E-4446-B6A6-A6D77538DFCB}" destId="{591A4803-9161-404F-80F0-6635C9FB251F}" srcOrd="0" destOrd="0" presId="urn:microsoft.com/office/officeart/2005/8/layout/cycle8"/>
    <dgm:cxn modelId="{A14878B6-820F-4F3D-8374-EE248CCDDF0E}" type="presOf" srcId="{EEF953A5-D527-4EE9-A59B-961F6170A889}" destId="{B51FE79A-82F8-BB4D-A548-9E0C95931871}" srcOrd="0" destOrd="0" presId="urn:microsoft.com/office/officeart/2005/8/layout/cycle8"/>
    <dgm:cxn modelId="{205EF42C-132B-4D1B-A0F7-2CB50C7470F0}" type="presOf" srcId="{F6B51503-B7D6-40E8-8FCD-A38A5080A9D9}" destId="{68A78B6C-BAED-9543-ABF9-EF748C194928}" srcOrd="0" destOrd="0" presId="urn:microsoft.com/office/officeart/2005/8/layout/cycle8"/>
    <dgm:cxn modelId="{A8B2F773-6009-4121-A0F6-3BC1D4D8DC7E}" srcId="{CB58CE4A-1514-944C-81FE-B229AB3C48F8}" destId="{30DC3652-13DC-4ADB-9F08-1B30D4C68CD1}" srcOrd="3" destOrd="0" parTransId="{77DAF317-630D-4482-B9F6-2E2A9163EA02}" sibTransId="{BB0907BC-D064-427C-BB84-F19D16E62D94}"/>
    <dgm:cxn modelId="{AFC50B16-8B05-4E65-B3BB-6C3DD314D4D7}" type="presOf" srcId="{BAF4BAD2-6E0E-4446-B6A6-A6D77538DFCB}" destId="{A01F02A2-235C-CE48-BF8C-CAB822D58D2A}" srcOrd="1" destOrd="0" presId="urn:microsoft.com/office/officeart/2005/8/layout/cycle8"/>
    <dgm:cxn modelId="{CC6FD003-C831-4F33-9BC3-284276C9CBFD}" type="presOf" srcId="{30DC3652-13DC-4ADB-9F08-1B30D4C68CD1}" destId="{0191A99D-29BC-4F01-A4D7-44E75443DF7B}" srcOrd="0" destOrd="0" presId="urn:microsoft.com/office/officeart/2005/8/layout/cycle8"/>
    <dgm:cxn modelId="{6D150234-C83A-48E7-BF69-69BE34AF0329}" srcId="{CB58CE4A-1514-944C-81FE-B229AB3C48F8}" destId="{EEF953A5-D527-4EE9-A59B-961F6170A889}" srcOrd="0" destOrd="0" parTransId="{2B4570EF-0001-42EA-8598-9DEDEC349BFB}" sibTransId="{2956024D-4D61-4253-87A0-AC1D6B9B266D}"/>
    <dgm:cxn modelId="{461464A1-91F5-4BCC-B471-DADA307EFE33}" type="presOf" srcId="{30DC3652-13DC-4ADB-9F08-1B30D4C68CD1}" destId="{E1D0987D-1000-4B33-9DC1-675C64078855}" srcOrd="1" destOrd="0" presId="urn:microsoft.com/office/officeart/2005/8/layout/cycle8"/>
    <dgm:cxn modelId="{2AACCD69-235A-48BF-A73C-796A76553EA9}" type="presParOf" srcId="{C1AB6106-2BE5-804E-B6C3-C7F2D76A8D32}" destId="{B51FE79A-82F8-BB4D-A548-9E0C95931871}" srcOrd="0" destOrd="0" presId="urn:microsoft.com/office/officeart/2005/8/layout/cycle8"/>
    <dgm:cxn modelId="{DD039AC6-E5CD-444F-9959-246FC7E6AE3E}" type="presParOf" srcId="{C1AB6106-2BE5-804E-B6C3-C7F2D76A8D32}" destId="{705C8AB6-07F4-9F4B-87F0-46B8C840C22B}" srcOrd="1" destOrd="0" presId="urn:microsoft.com/office/officeart/2005/8/layout/cycle8"/>
    <dgm:cxn modelId="{8E303157-5060-454F-B2C5-36F61789C81E}" type="presParOf" srcId="{C1AB6106-2BE5-804E-B6C3-C7F2D76A8D32}" destId="{D298770A-DAE4-8F40-A1E8-7F5394387065}" srcOrd="2" destOrd="0" presId="urn:microsoft.com/office/officeart/2005/8/layout/cycle8"/>
    <dgm:cxn modelId="{B3E2ECD5-E072-46E1-8EF1-E193AB7ABA2F}" type="presParOf" srcId="{C1AB6106-2BE5-804E-B6C3-C7F2D76A8D32}" destId="{5D3EBB9C-D0DB-A04F-8C69-3980DBA0A347}" srcOrd="3" destOrd="0" presId="urn:microsoft.com/office/officeart/2005/8/layout/cycle8"/>
    <dgm:cxn modelId="{0C6CBD54-8ABC-4BAD-A25F-86BF6D8016A5}" type="presParOf" srcId="{C1AB6106-2BE5-804E-B6C3-C7F2D76A8D32}" destId="{591A4803-9161-404F-80F0-6635C9FB251F}" srcOrd="4" destOrd="0" presId="urn:microsoft.com/office/officeart/2005/8/layout/cycle8"/>
    <dgm:cxn modelId="{FD8D8980-0365-492D-A759-815D5CB207B8}" type="presParOf" srcId="{C1AB6106-2BE5-804E-B6C3-C7F2D76A8D32}" destId="{47251BC0-C938-8C43-8106-383575FA7DBC}" srcOrd="5" destOrd="0" presId="urn:microsoft.com/office/officeart/2005/8/layout/cycle8"/>
    <dgm:cxn modelId="{1469F1F7-6044-47D3-B75F-2968738A3418}" type="presParOf" srcId="{C1AB6106-2BE5-804E-B6C3-C7F2D76A8D32}" destId="{1C94465A-CDF7-8E43-B681-139D791B1387}" srcOrd="6" destOrd="0" presId="urn:microsoft.com/office/officeart/2005/8/layout/cycle8"/>
    <dgm:cxn modelId="{CF28FFD4-27D9-4D7C-846F-F5DDB6EBC140}" type="presParOf" srcId="{C1AB6106-2BE5-804E-B6C3-C7F2D76A8D32}" destId="{A01F02A2-235C-CE48-BF8C-CAB822D58D2A}" srcOrd="7" destOrd="0" presId="urn:microsoft.com/office/officeart/2005/8/layout/cycle8"/>
    <dgm:cxn modelId="{00E63A9F-ADFD-4B86-A860-B8301AF97F05}" type="presParOf" srcId="{C1AB6106-2BE5-804E-B6C3-C7F2D76A8D32}" destId="{68A78B6C-BAED-9543-ABF9-EF748C194928}" srcOrd="8" destOrd="0" presId="urn:microsoft.com/office/officeart/2005/8/layout/cycle8"/>
    <dgm:cxn modelId="{0B60F283-5FE5-4BEB-9201-8E295092C475}" type="presParOf" srcId="{C1AB6106-2BE5-804E-B6C3-C7F2D76A8D32}" destId="{59D713E5-0C59-AA4B-A67A-15ACE317B5D4}" srcOrd="9" destOrd="0" presId="urn:microsoft.com/office/officeart/2005/8/layout/cycle8"/>
    <dgm:cxn modelId="{8D4C06F6-1ABC-4E53-B385-C06C3F0B3C0B}" type="presParOf" srcId="{C1AB6106-2BE5-804E-B6C3-C7F2D76A8D32}" destId="{0ED165D0-838E-284B-9E0B-2B63DCCE918C}" srcOrd="10" destOrd="0" presId="urn:microsoft.com/office/officeart/2005/8/layout/cycle8"/>
    <dgm:cxn modelId="{97526B54-4C87-4194-8FEB-54998AA14936}" type="presParOf" srcId="{C1AB6106-2BE5-804E-B6C3-C7F2D76A8D32}" destId="{2048B1A1-B7B1-3E4C-B8D8-ED6AFA03B15C}" srcOrd="11" destOrd="0" presId="urn:microsoft.com/office/officeart/2005/8/layout/cycle8"/>
    <dgm:cxn modelId="{02FE59D6-E120-457D-95CE-2B205875BDE9}" type="presParOf" srcId="{C1AB6106-2BE5-804E-B6C3-C7F2D76A8D32}" destId="{0191A99D-29BC-4F01-A4D7-44E75443DF7B}" srcOrd="12" destOrd="0" presId="urn:microsoft.com/office/officeart/2005/8/layout/cycle8"/>
    <dgm:cxn modelId="{BABAFCD4-33ED-4EEB-876B-2F6650C6FFF1}" type="presParOf" srcId="{C1AB6106-2BE5-804E-B6C3-C7F2D76A8D32}" destId="{FC3952C9-5E4B-4DEB-B6E4-2E31DBB50419}" srcOrd="13" destOrd="0" presId="urn:microsoft.com/office/officeart/2005/8/layout/cycle8"/>
    <dgm:cxn modelId="{A0EB4341-F64C-47ED-B88B-2A0855BA5BDA}" type="presParOf" srcId="{C1AB6106-2BE5-804E-B6C3-C7F2D76A8D32}" destId="{4A4E9FE7-1A84-4FD1-A9C8-586BC4A30C58}" srcOrd="14" destOrd="0" presId="urn:microsoft.com/office/officeart/2005/8/layout/cycle8"/>
    <dgm:cxn modelId="{77B159BD-4AC8-4DAE-8A09-EA6942D01CAE}" type="presParOf" srcId="{C1AB6106-2BE5-804E-B6C3-C7F2D76A8D32}" destId="{E1D0987D-1000-4B33-9DC1-675C64078855}" srcOrd="15" destOrd="0" presId="urn:microsoft.com/office/officeart/2005/8/layout/cycle8"/>
    <dgm:cxn modelId="{84BC17F2-7759-47A8-A118-C909AA4BD617}" type="presParOf" srcId="{C1AB6106-2BE5-804E-B6C3-C7F2D76A8D32}" destId="{766B8DAE-6F06-4DF8-B1F9-DCD72483380B}" srcOrd="16" destOrd="0" presId="urn:microsoft.com/office/officeart/2005/8/layout/cycle8"/>
    <dgm:cxn modelId="{7AAC5B99-0B6D-4987-8165-7B4A1F5491E1}" type="presParOf" srcId="{C1AB6106-2BE5-804E-B6C3-C7F2D76A8D32}" destId="{EE337BD1-8378-4762-BEB7-1B6781BD2196}" srcOrd="17" destOrd="0" presId="urn:microsoft.com/office/officeart/2005/8/layout/cycle8"/>
    <dgm:cxn modelId="{BF2C9689-1704-49A2-BC49-F6E277F8038E}" type="presParOf" srcId="{C1AB6106-2BE5-804E-B6C3-C7F2D76A8D32}" destId="{034CD96A-0242-4887-B355-CE7D2973983E}" srcOrd="18" destOrd="0" presId="urn:microsoft.com/office/officeart/2005/8/layout/cycle8"/>
    <dgm:cxn modelId="{AC99FE77-A242-469D-ABC5-072B0C296BEC}" type="presParOf" srcId="{C1AB6106-2BE5-804E-B6C3-C7F2D76A8D32}" destId="{0663B528-3E80-4EC5-A3D3-F311065D2E11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3" qsCatId="simple" csTypeId="urn:microsoft.com/office/officeart/2005/8/colors/accent6_2" csCatId="accent6" phldr="1"/>
      <dgm:spPr/>
    </dgm:pt>
    <dgm:pt modelId="{D29BB719-FD56-2844-B248-A2C788E4DD2F}">
      <dgm:prSet/>
      <dgm:spPr/>
      <dgm:t>
        <a:bodyPr/>
        <a:lstStyle/>
        <a:p>
          <a:r>
            <a:rPr lang="en-US" dirty="0" smtClean="0">
              <a:ln/>
            </a:rPr>
            <a:t>Federated </a:t>
          </a:r>
          <a:r>
            <a:rPr lang="en-US" dirty="0" smtClean="0">
              <a:ln/>
            </a:rPr>
            <a:t>Cloud</a:t>
          </a:r>
          <a:endParaRPr lang="en-US" dirty="0">
            <a:ln/>
          </a:endParaRPr>
        </a:p>
      </dgm:t>
    </dgm:pt>
    <dgm:pt modelId="{6ECAC086-F768-2C4E-869A-545BEFA17F72}" type="par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F80B3F3B-F077-034C-81BC-CB70A5565923}" type="sib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AF4BAD2-6E0E-4446-B6A6-A6D77538DFCB}">
      <dgm:prSet/>
      <dgm:spPr/>
      <dgm:t>
        <a:bodyPr/>
        <a:lstStyle/>
        <a:p>
          <a:r>
            <a:rPr lang="en-GB" smtClean="0">
              <a:ln/>
            </a:rPr>
            <a:t>Community Driven Innovations and Support</a:t>
          </a:r>
          <a:endParaRPr lang="en-US" dirty="0">
            <a:ln/>
          </a:endParaRPr>
        </a:p>
      </dgm:t>
    </dgm:pt>
    <dgm:pt modelId="{3C3718B5-9E2E-4F6A-B65E-CA5ADF3ECEA7}" type="par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51089604-B16B-4B73-A5C5-5D8E2D56542F}" type="sib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30DC3652-13DC-4ADB-9F08-1B30D4C68CD1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GB" smtClean="0">
              <a:ln/>
            </a:rPr>
            <a:t>High-Throughput Data Analysis</a:t>
          </a:r>
          <a:endParaRPr lang="en-US" dirty="0">
            <a:ln/>
          </a:endParaRPr>
        </a:p>
      </dgm:t>
    </dgm:pt>
    <dgm:pt modelId="{77DAF317-630D-4482-B9F6-2E2A9163EA02}" type="par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B0907BC-D064-427C-BB84-F19D16E62D94}" type="sib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EEF953A5-D527-4EE9-A59B-961F6170A889}">
      <dgm:prSet/>
      <dgm:spPr/>
      <dgm:t>
        <a:bodyPr/>
        <a:lstStyle/>
        <a:p>
          <a:r>
            <a:rPr lang="en-US" dirty="0" smtClean="0">
              <a:ln/>
            </a:rPr>
            <a:t>Federated Operations</a:t>
          </a:r>
          <a:endParaRPr lang="en-US" dirty="0">
            <a:ln/>
          </a:endParaRPr>
        </a:p>
      </dgm:t>
    </dgm:pt>
    <dgm:pt modelId="{2B4570EF-0001-42EA-8598-9DEDEC349BFB}" type="par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2956024D-4D61-4253-87A0-AC1D6B9B266D}" type="sib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4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4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4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1A99D-29BC-4F01-A4D7-44E75443DF7B}" type="pres">
      <dgm:prSet presAssocID="{CB58CE4A-1514-944C-81FE-B229AB3C48F8}" presName="wedge4" presStyleLbl="node1" presStyleIdx="3" presStyleCnt="4"/>
      <dgm:spPr/>
      <dgm:t>
        <a:bodyPr/>
        <a:lstStyle/>
        <a:p>
          <a:endParaRPr lang="en-GB"/>
        </a:p>
      </dgm:t>
    </dgm:pt>
    <dgm:pt modelId="{FC3952C9-5E4B-4DEB-B6E4-2E31DBB50419}" type="pres">
      <dgm:prSet presAssocID="{CB58CE4A-1514-944C-81FE-B229AB3C48F8}" presName="dummy4a" presStyleCnt="0"/>
      <dgm:spPr/>
    </dgm:pt>
    <dgm:pt modelId="{4A4E9FE7-1A84-4FD1-A9C8-586BC4A30C58}" type="pres">
      <dgm:prSet presAssocID="{CB58CE4A-1514-944C-81FE-B229AB3C48F8}" presName="dummy4b" presStyleCnt="0"/>
      <dgm:spPr/>
    </dgm:pt>
    <dgm:pt modelId="{E1D0987D-1000-4B33-9DC1-675C64078855}" type="pres">
      <dgm:prSet presAssocID="{CB58CE4A-1514-944C-81FE-B229AB3C48F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ABE584-43E2-44D2-9FA7-3722ECCD4C24}" type="pres">
      <dgm:prSet presAssocID="{F80B3F3B-F077-034C-81BC-CB70A5565923}" presName="arrowWedge1" presStyleLbl="fgSibTrans2D1" presStyleIdx="0" presStyleCnt="4"/>
      <dgm:spPr/>
    </dgm:pt>
    <dgm:pt modelId="{77C1C29F-22DE-4D81-8092-B4CD2E1251B6}" type="pres">
      <dgm:prSet presAssocID="{2956024D-4D61-4253-87A0-AC1D6B9B266D}" presName="arrowWedge2" presStyleLbl="fgSibTrans2D1" presStyleIdx="1" presStyleCnt="4"/>
      <dgm:spPr/>
    </dgm:pt>
    <dgm:pt modelId="{19723D9C-362F-408B-9A45-34345CC8C339}" type="pres">
      <dgm:prSet presAssocID="{51089604-B16B-4B73-A5C5-5D8E2D56542F}" presName="arrowWedge3" presStyleLbl="fgSibTrans2D1" presStyleIdx="2" presStyleCnt="4"/>
      <dgm:spPr/>
    </dgm:pt>
    <dgm:pt modelId="{0663B528-3E80-4EC5-A3D3-F311065D2E11}" type="pres">
      <dgm:prSet presAssocID="{BB0907BC-D064-427C-BB84-F19D16E62D94}" presName="arrowWedge4" presStyleLbl="fgSibTrans2D1" presStyleIdx="3" presStyleCnt="4"/>
      <dgm:spPr/>
    </dgm:pt>
  </dgm:ptLst>
  <dgm:cxnLst>
    <dgm:cxn modelId="{BF751AA6-1EE1-4883-88E4-577F44160386}" type="presOf" srcId="{D29BB719-FD56-2844-B248-A2C788E4DD2F}" destId="{B51FE79A-82F8-BB4D-A548-9E0C95931871}" srcOrd="0" destOrd="0" presId="urn:microsoft.com/office/officeart/2005/8/layout/cycle8"/>
    <dgm:cxn modelId="{16D129F2-4885-4F88-993B-6A2FD3736A87}" type="presOf" srcId="{BAF4BAD2-6E0E-4446-B6A6-A6D77538DFCB}" destId="{68A78B6C-BAED-9543-ABF9-EF748C194928}" srcOrd="0" destOrd="0" presId="urn:microsoft.com/office/officeart/2005/8/layout/cycle8"/>
    <dgm:cxn modelId="{A16D14FB-B780-4874-94B3-B247A6946C5E}" srcId="{CB58CE4A-1514-944C-81FE-B229AB3C48F8}" destId="{BAF4BAD2-6E0E-4446-B6A6-A6D77538DFCB}" srcOrd="2" destOrd="0" parTransId="{3C3718B5-9E2E-4F6A-B65E-CA5ADF3ECEA7}" sibTransId="{51089604-B16B-4B73-A5C5-5D8E2D56542F}"/>
    <dgm:cxn modelId="{7F281460-C562-426B-B131-3CF34C669D7E}" type="presOf" srcId="{EEF953A5-D527-4EE9-A59B-961F6170A889}" destId="{591A4803-9161-404F-80F0-6635C9FB251F}" srcOrd="0" destOrd="0" presId="urn:microsoft.com/office/officeart/2005/8/layout/cycle8"/>
    <dgm:cxn modelId="{86AB5567-7002-435C-AB5C-12325EF25021}" type="presOf" srcId="{D29BB719-FD56-2844-B248-A2C788E4DD2F}" destId="{5D3EBB9C-D0DB-A04F-8C69-3980DBA0A347}" srcOrd="1" destOrd="0" presId="urn:microsoft.com/office/officeart/2005/8/layout/cycle8"/>
    <dgm:cxn modelId="{F2E9A5C0-A78A-4A25-B405-C7A691893BC2}" type="presOf" srcId="{30DC3652-13DC-4ADB-9F08-1B30D4C68CD1}" destId="{E1D0987D-1000-4B33-9DC1-675C64078855}" srcOrd="1" destOrd="0" presId="urn:microsoft.com/office/officeart/2005/8/layout/cycle8"/>
    <dgm:cxn modelId="{A8B2F773-6009-4121-A0F6-3BC1D4D8DC7E}" srcId="{CB58CE4A-1514-944C-81FE-B229AB3C48F8}" destId="{30DC3652-13DC-4ADB-9F08-1B30D4C68CD1}" srcOrd="3" destOrd="0" parTransId="{77DAF317-630D-4482-B9F6-2E2A9163EA02}" sibTransId="{BB0907BC-D064-427C-BB84-F19D16E62D94}"/>
    <dgm:cxn modelId="{78CBBD7C-8EBE-4606-9C42-AAF1A081C5F9}" type="presOf" srcId="{30DC3652-13DC-4ADB-9F08-1B30D4C68CD1}" destId="{0191A99D-29BC-4F01-A4D7-44E75443DF7B}" srcOrd="0" destOrd="0" presId="urn:microsoft.com/office/officeart/2005/8/layout/cycle8"/>
    <dgm:cxn modelId="{4046083F-973C-430B-8C2C-FE7C60906710}" type="presOf" srcId="{CB58CE4A-1514-944C-81FE-B229AB3C48F8}" destId="{C1AB6106-2BE5-804E-B6C3-C7F2D76A8D32}" srcOrd="0" destOrd="0" presId="urn:microsoft.com/office/officeart/2005/8/layout/cycle8"/>
    <dgm:cxn modelId="{F268FE7F-3492-4CC2-BD52-6D460CC61246}" type="presOf" srcId="{EEF953A5-D527-4EE9-A59B-961F6170A889}" destId="{A01F02A2-235C-CE48-BF8C-CAB822D58D2A}" srcOrd="1" destOrd="0" presId="urn:microsoft.com/office/officeart/2005/8/layout/cycle8"/>
    <dgm:cxn modelId="{6D150234-C83A-48E7-BF69-69BE34AF0329}" srcId="{CB58CE4A-1514-944C-81FE-B229AB3C48F8}" destId="{EEF953A5-D527-4EE9-A59B-961F6170A889}" srcOrd="1" destOrd="0" parTransId="{2B4570EF-0001-42EA-8598-9DEDEC349BFB}" sibTransId="{2956024D-4D61-4253-87A0-AC1D6B9B266D}"/>
    <dgm:cxn modelId="{0DCF8B16-9190-4209-982F-DFB936E55D2E}" type="presOf" srcId="{BAF4BAD2-6E0E-4446-B6A6-A6D77538DFCB}" destId="{2048B1A1-B7B1-3E4C-B8D8-ED6AFA03B15C}" srcOrd="1" destOrd="0" presId="urn:microsoft.com/office/officeart/2005/8/layout/cycle8"/>
    <dgm:cxn modelId="{42D468E7-218E-7A41-9CC1-460A4E62D847}" srcId="{CB58CE4A-1514-944C-81FE-B229AB3C48F8}" destId="{D29BB719-FD56-2844-B248-A2C788E4DD2F}" srcOrd="0" destOrd="0" parTransId="{6ECAC086-F768-2C4E-869A-545BEFA17F72}" sibTransId="{F80B3F3B-F077-034C-81BC-CB70A5565923}"/>
    <dgm:cxn modelId="{FD52A63D-41F5-418D-96BF-C063B8EC2DB1}" type="presParOf" srcId="{C1AB6106-2BE5-804E-B6C3-C7F2D76A8D32}" destId="{B51FE79A-82F8-BB4D-A548-9E0C95931871}" srcOrd="0" destOrd="0" presId="urn:microsoft.com/office/officeart/2005/8/layout/cycle8"/>
    <dgm:cxn modelId="{D2222923-BE03-4458-B29B-1DAACCABDBE6}" type="presParOf" srcId="{C1AB6106-2BE5-804E-B6C3-C7F2D76A8D32}" destId="{705C8AB6-07F4-9F4B-87F0-46B8C840C22B}" srcOrd="1" destOrd="0" presId="urn:microsoft.com/office/officeart/2005/8/layout/cycle8"/>
    <dgm:cxn modelId="{CCEFB61D-8BE9-41E8-A313-EE89066BEC5A}" type="presParOf" srcId="{C1AB6106-2BE5-804E-B6C3-C7F2D76A8D32}" destId="{D298770A-DAE4-8F40-A1E8-7F5394387065}" srcOrd="2" destOrd="0" presId="urn:microsoft.com/office/officeart/2005/8/layout/cycle8"/>
    <dgm:cxn modelId="{521226B6-3FF7-4426-958B-F10495404C8A}" type="presParOf" srcId="{C1AB6106-2BE5-804E-B6C3-C7F2D76A8D32}" destId="{5D3EBB9C-D0DB-A04F-8C69-3980DBA0A347}" srcOrd="3" destOrd="0" presId="urn:microsoft.com/office/officeart/2005/8/layout/cycle8"/>
    <dgm:cxn modelId="{99107B06-3897-4195-A2DF-2474C05E32E7}" type="presParOf" srcId="{C1AB6106-2BE5-804E-B6C3-C7F2D76A8D32}" destId="{591A4803-9161-404F-80F0-6635C9FB251F}" srcOrd="4" destOrd="0" presId="urn:microsoft.com/office/officeart/2005/8/layout/cycle8"/>
    <dgm:cxn modelId="{21AAE437-2A93-479D-98B3-00831DDA87E3}" type="presParOf" srcId="{C1AB6106-2BE5-804E-B6C3-C7F2D76A8D32}" destId="{47251BC0-C938-8C43-8106-383575FA7DBC}" srcOrd="5" destOrd="0" presId="urn:microsoft.com/office/officeart/2005/8/layout/cycle8"/>
    <dgm:cxn modelId="{F9534524-4A03-4A2A-B2BF-BC32CB4ECD55}" type="presParOf" srcId="{C1AB6106-2BE5-804E-B6C3-C7F2D76A8D32}" destId="{1C94465A-CDF7-8E43-B681-139D791B1387}" srcOrd="6" destOrd="0" presId="urn:microsoft.com/office/officeart/2005/8/layout/cycle8"/>
    <dgm:cxn modelId="{1D8688BA-3005-49B0-9DF9-6B2B30595EC7}" type="presParOf" srcId="{C1AB6106-2BE5-804E-B6C3-C7F2D76A8D32}" destId="{A01F02A2-235C-CE48-BF8C-CAB822D58D2A}" srcOrd="7" destOrd="0" presId="urn:microsoft.com/office/officeart/2005/8/layout/cycle8"/>
    <dgm:cxn modelId="{5BB8E21B-9356-403E-8A9B-9E79B412040C}" type="presParOf" srcId="{C1AB6106-2BE5-804E-B6C3-C7F2D76A8D32}" destId="{68A78B6C-BAED-9543-ABF9-EF748C194928}" srcOrd="8" destOrd="0" presId="urn:microsoft.com/office/officeart/2005/8/layout/cycle8"/>
    <dgm:cxn modelId="{5F2EF9E9-CD93-4830-84BF-3F409E9D3C92}" type="presParOf" srcId="{C1AB6106-2BE5-804E-B6C3-C7F2D76A8D32}" destId="{59D713E5-0C59-AA4B-A67A-15ACE317B5D4}" srcOrd="9" destOrd="0" presId="urn:microsoft.com/office/officeart/2005/8/layout/cycle8"/>
    <dgm:cxn modelId="{1DAEB771-6B17-450B-AF99-AEF9D5693AC1}" type="presParOf" srcId="{C1AB6106-2BE5-804E-B6C3-C7F2D76A8D32}" destId="{0ED165D0-838E-284B-9E0B-2B63DCCE918C}" srcOrd="10" destOrd="0" presId="urn:microsoft.com/office/officeart/2005/8/layout/cycle8"/>
    <dgm:cxn modelId="{F86C83CA-FE11-42B0-BABA-8C75A609AB73}" type="presParOf" srcId="{C1AB6106-2BE5-804E-B6C3-C7F2D76A8D32}" destId="{2048B1A1-B7B1-3E4C-B8D8-ED6AFA03B15C}" srcOrd="11" destOrd="0" presId="urn:microsoft.com/office/officeart/2005/8/layout/cycle8"/>
    <dgm:cxn modelId="{53EAFE4D-272B-4657-9E44-87A20CFF72A9}" type="presParOf" srcId="{C1AB6106-2BE5-804E-B6C3-C7F2D76A8D32}" destId="{0191A99D-29BC-4F01-A4D7-44E75443DF7B}" srcOrd="12" destOrd="0" presId="urn:microsoft.com/office/officeart/2005/8/layout/cycle8"/>
    <dgm:cxn modelId="{0F36D23E-4332-47E5-B80B-D477EE1B835D}" type="presParOf" srcId="{C1AB6106-2BE5-804E-B6C3-C7F2D76A8D32}" destId="{FC3952C9-5E4B-4DEB-B6E4-2E31DBB50419}" srcOrd="13" destOrd="0" presId="urn:microsoft.com/office/officeart/2005/8/layout/cycle8"/>
    <dgm:cxn modelId="{90F26811-93C4-42DC-9708-25917D9856CE}" type="presParOf" srcId="{C1AB6106-2BE5-804E-B6C3-C7F2D76A8D32}" destId="{4A4E9FE7-1A84-4FD1-A9C8-586BC4A30C58}" srcOrd="14" destOrd="0" presId="urn:microsoft.com/office/officeart/2005/8/layout/cycle8"/>
    <dgm:cxn modelId="{FFDC472C-06AC-46DC-92F3-E3C8BDC3E961}" type="presParOf" srcId="{C1AB6106-2BE5-804E-B6C3-C7F2D76A8D32}" destId="{E1D0987D-1000-4B33-9DC1-675C64078855}" srcOrd="15" destOrd="0" presId="urn:microsoft.com/office/officeart/2005/8/layout/cycle8"/>
    <dgm:cxn modelId="{C40C1F91-7533-45BB-B673-F97C85C0F10A}" type="presParOf" srcId="{C1AB6106-2BE5-804E-B6C3-C7F2D76A8D32}" destId="{4CABE584-43E2-44D2-9FA7-3722ECCD4C24}" srcOrd="16" destOrd="0" presId="urn:microsoft.com/office/officeart/2005/8/layout/cycle8"/>
    <dgm:cxn modelId="{164D00B6-F1A4-4194-B128-B5BA97BC003F}" type="presParOf" srcId="{C1AB6106-2BE5-804E-B6C3-C7F2D76A8D32}" destId="{77C1C29F-22DE-4D81-8092-B4CD2E1251B6}" srcOrd="17" destOrd="0" presId="urn:microsoft.com/office/officeart/2005/8/layout/cycle8"/>
    <dgm:cxn modelId="{BF445A18-D7E6-4E15-8A12-B5F512AD20DF}" type="presParOf" srcId="{C1AB6106-2BE5-804E-B6C3-C7F2D76A8D32}" destId="{19723D9C-362F-408B-9A45-34345CC8C339}" srcOrd="18" destOrd="0" presId="urn:microsoft.com/office/officeart/2005/8/layout/cycle8"/>
    <dgm:cxn modelId="{B7C52A88-A1E1-4BFB-81F4-1836B0E63686}" type="presParOf" srcId="{C1AB6106-2BE5-804E-B6C3-C7F2D76A8D32}" destId="{0663B528-3E80-4EC5-A3D3-F311065D2E11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3" qsCatId="simple" csTypeId="urn:microsoft.com/office/officeart/2005/8/colors/accent6_2" csCatId="accent6" phldr="1"/>
      <dgm:spPr/>
    </dgm:pt>
    <dgm:pt modelId="{D29BB719-FD56-2844-B248-A2C788E4DD2F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>
              <a:ln/>
            </a:rPr>
            <a:t>Federated </a:t>
          </a:r>
          <a:r>
            <a:rPr lang="en-US" dirty="0" smtClean="0">
              <a:ln/>
            </a:rPr>
            <a:t>Cloud</a:t>
          </a:r>
          <a:endParaRPr lang="en-US" dirty="0">
            <a:ln/>
          </a:endParaRPr>
        </a:p>
      </dgm:t>
    </dgm:pt>
    <dgm:pt modelId="{6ECAC086-F768-2C4E-869A-545BEFA17F72}" type="par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F80B3F3B-F077-034C-81BC-CB70A5565923}" type="sib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AF4BAD2-6E0E-4446-B6A6-A6D77538DFCB}">
      <dgm:prSet/>
      <dgm:spPr/>
      <dgm:t>
        <a:bodyPr/>
        <a:lstStyle/>
        <a:p>
          <a:r>
            <a:rPr lang="en-GB" smtClean="0">
              <a:ln/>
            </a:rPr>
            <a:t>Community Driven Innovations and Support</a:t>
          </a:r>
          <a:endParaRPr lang="en-US" dirty="0">
            <a:ln/>
          </a:endParaRPr>
        </a:p>
      </dgm:t>
    </dgm:pt>
    <dgm:pt modelId="{3C3718B5-9E2E-4F6A-B65E-CA5ADF3ECEA7}" type="par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51089604-B16B-4B73-A5C5-5D8E2D56542F}" type="sib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30DC3652-13DC-4ADB-9F08-1B30D4C68CD1}">
      <dgm:prSet/>
      <dgm:spPr/>
      <dgm:t>
        <a:bodyPr/>
        <a:lstStyle/>
        <a:p>
          <a:r>
            <a:rPr lang="en-GB" smtClean="0">
              <a:ln/>
            </a:rPr>
            <a:t>High-Throughput Data Analysis</a:t>
          </a:r>
          <a:endParaRPr lang="en-US" dirty="0">
            <a:ln/>
          </a:endParaRPr>
        </a:p>
      </dgm:t>
    </dgm:pt>
    <dgm:pt modelId="{77DAF317-630D-4482-B9F6-2E2A9163EA02}" type="par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B0907BC-D064-427C-BB84-F19D16E62D94}" type="sib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EEF953A5-D527-4EE9-A59B-961F6170A889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smtClean="0">
              <a:ln/>
            </a:rPr>
            <a:t>Federated Operations</a:t>
          </a:r>
          <a:endParaRPr lang="en-US" dirty="0">
            <a:ln/>
          </a:endParaRPr>
        </a:p>
      </dgm:t>
    </dgm:pt>
    <dgm:pt modelId="{2B4570EF-0001-42EA-8598-9DEDEC349BFB}" type="par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2956024D-4D61-4253-87A0-AC1D6B9B266D}" type="sib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4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4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4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1A99D-29BC-4F01-A4D7-44E75443DF7B}" type="pres">
      <dgm:prSet presAssocID="{CB58CE4A-1514-944C-81FE-B229AB3C48F8}" presName="wedge4" presStyleLbl="node1" presStyleIdx="3" presStyleCnt="4"/>
      <dgm:spPr/>
      <dgm:t>
        <a:bodyPr/>
        <a:lstStyle/>
        <a:p>
          <a:endParaRPr lang="en-GB"/>
        </a:p>
      </dgm:t>
    </dgm:pt>
    <dgm:pt modelId="{FC3952C9-5E4B-4DEB-B6E4-2E31DBB50419}" type="pres">
      <dgm:prSet presAssocID="{CB58CE4A-1514-944C-81FE-B229AB3C48F8}" presName="dummy4a" presStyleCnt="0"/>
      <dgm:spPr/>
    </dgm:pt>
    <dgm:pt modelId="{4A4E9FE7-1A84-4FD1-A9C8-586BC4A30C58}" type="pres">
      <dgm:prSet presAssocID="{CB58CE4A-1514-944C-81FE-B229AB3C48F8}" presName="dummy4b" presStyleCnt="0"/>
      <dgm:spPr/>
    </dgm:pt>
    <dgm:pt modelId="{E1D0987D-1000-4B33-9DC1-675C64078855}" type="pres">
      <dgm:prSet presAssocID="{CB58CE4A-1514-944C-81FE-B229AB3C48F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ABE584-43E2-44D2-9FA7-3722ECCD4C24}" type="pres">
      <dgm:prSet presAssocID="{F80B3F3B-F077-034C-81BC-CB70A5565923}" presName="arrowWedge1" presStyleLbl="fgSibTrans2D1" presStyleIdx="0" presStyleCnt="4"/>
      <dgm:spPr/>
    </dgm:pt>
    <dgm:pt modelId="{77C1C29F-22DE-4D81-8092-B4CD2E1251B6}" type="pres">
      <dgm:prSet presAssocID="{2956024D-4D61-4253-87A0-AC1D6B9B266D}" presName="arrowWedge2" presStyleLbl="fgSibTrans2D1" presStyleIdx="1" presStyleCnt="4"/>
      <dgm:spPr/>
    </dgm:pt>
    <dgm:pt modelId="{19723D9C-362F-408B-9A45-34345CC8C339}" type="pres">
      <dgm:prSet presAssocID="{51089604-B16B-4B73-A5C5-5D8E2D56542F}" presName="arrowWedge3" presStyleLbl="fgSibTrans2D1" presStyleIdx="2" presStyleCnt="4"/>
      <dgm:spPr/>
    </dgm:pt>
    <dgm:pt modelId="{0663B528-3E80-4EC5-A3D3-F311065D2E11}" type="pres">
      <dgm:prSet presAssocID="{BB0907BC-D064-427C-BB84-F19D16E62D94}" presName="arrowWedge4" presStyleLbl="fgSibTrans2D1" presStyleIdx="3" presStyleCnt="4"/>
      <dgm:spPr/>
    </dgm:pt>
  </dgm:ptLst>
  <dgm:cxnLst>
    <dgm:cxn modelId="{EA17DA85-9FC5-4D7F-B5E6-AD5AF1B6F05C}" type="presOf" srcId="{EEF953A5-D527-4EE9-A59B-961F6170A889}" destId="{591A4803-9161-404F-80F0-6635C9FB251F}" srcOrd="0" destOrd="0" presId="urn:microsoft.com/office/officeart/2005/8/layout/cycle8"/>
    <dgm:cxn modelId="{5BDB5660-B20F-4412-BF21-35DB2BA5C9E8}" type="presOf" srcId="{30DC3652-13DC-4ADB-9F08-1B30D4C68CD1}" destId="{E1D0987D-1000-4B33-9DC1-675C64078855}" srcOrd="1" destOrd="0" presId="urn:microsoft.com/office/officeart/2005/8/layout/cycle8"/>
    <dgm:cxn modelId="{1CA23F86-CDD6-4543-A07B-35E4555543E0}" type="presOf" srcId="{EEF953A5-D527-4EE9-A59B-961F6170A889}" destId="{A01F02A2-235C-CE48-BF8C-CAB822D58D2A}" srcOrd="1" destOrd="0" presId="urn:microsoft.com/office/officeart/2005/8/layout/cycle8"/>
    <dgm:cxn modelId="{F6DA25DD-4240-4FC3-85AF-D5F6306B1CE7}" type="presOf" srcId="{BAF4BAD2-6E0E-4446-B6A6-A6D77538DFCB}" destId="{2048B1A1-B7B1-3E4C-B8D8-ED6AFA03B15C}" srcOrd="1" destOrd="0" presId="urn:microsoft.com/office/officeart/2005/8/layout/cycle8"/>
    <dgm:cxn modelId="{A16D14FB-B780-4874-94B3-B247A6946C5E}" srcId="{CB58CE4A-1514-944C-81FE-B229AB3C48F8}" destId="{BAF4BAD2-6E0E-4446-B6A6-A6D77538DFCB}" srcOrd="2" destOrd="0" parTransId="{3C3718B5-9E2E-4F6A-B65E-CA5ADF3ECEA7}" sibTransId="{51089604-B16B-4B73-A5C5-5D8E2D56542F}"/>
    <dgm:cxn modelId="{A8B2F773-6009-4121-A0F6-3BC1D4D8DC7E}" srcId="{CB58CE4A-1514-944C-81FE-B229AB3C48F8}" destId="{30DC3652-13DC-4ADB-9F08-1B30D4C68CD1}" srcOrd="3" destOrd="0" parTransId="{77DAF317-630D-4482-B9F6-2E2A9163EA02}" sibTransId="{BB0907BC-D064-427C-BB84-F19D16E62D94}"/>
    <dgm:cxn modelId="{6D150234-C83A-48E7-BF69-69BE34AF0329}" srcId="{CB58CE4A-1514-944C-81FE-B229AB3C48F8}" destId="{EEF953A5-D527-4EE9-A59B-961F6170A889}" srcOrd="1" destOrd="0" parTransId="{2B4570EF-0001-42EA-8598-9DEDEC349BFB}" sibTransId="{2956024D-4D61-4253-87A0-AC1D6B9B266D}"/>
    <dgm:cxn modelId="{2987B48E-1731-44B4-BBD8-4A8680B48437}" type="presOf" srcId="{D29BB719-FD56-2844-B248-A2C788E4DD2F}" destId="{5D3EBB9C-D0DB-A04F-8C69-3980DBA0A347}" srcOrd="1" destOrd="0" presId="urn:microsoft.com/office/officeart/2005/8/layout/cycle8"/>
    <dgm:cxn modelId="{14CA28C2-381A-4B01-BDA0-7D399DD12C11}" type="presOf" srcId="{D29BB719-FD56-2844-B248-A2C788E4DD2F}" destId="{B51FE79A-82F8-BB4D-A548-9E0C95931871}" srcOrd="0" destOrd="0" presId="urn:microsoft.com/office/officeart/2005/8/layout/cycle8"/>
    <dgm:cxn modelId="{26FDC17A-D93C-4E66-A855-35D2BC378D40}" type="presOf" srcId="{BAF4BAD2-6E0E-4446-B6A6-A6D77538DFCB}" destId="{68A78B6C-BAED-9543-ABF9-EF748C194928}" srcOrd="0" destOrd="0" presId="urn:microsoft.com/office/officeart/2005/8/layout/cycle8"/>
    <dgm:cxn modelId="{C11CF5D3-221B-444C-9795-1C54277E952D}" type="presOf" srcId="{CB58CE4A-1514-944C-81FE-B229AB3C48F8}" destId="{C1AB6106-2BE5-804E-B6C3-C7F2D76A8D32}" srcOrd="0" destOrd="0" presId="urn:microsoft.com/office/officeart/2005/8/layout/cycle8"/>
    <dgm:cxn modelId="{42D468E7-218E-7A41-9CC1-460A4E62D847}" srcId="{CB58CE4A-1514-944C-81FE-B229AB3C48F8}" destId="{D29BB719-FD56-2844-B248-A2C788E4DD2F}" srcOrd="0" destOrd="0" parTransId="{6ECAC086-F768-2C4E-869A-545BEFA17F72}" sibTransId="{F80B3F3B-F077-034C-81BC-CB70A5565923}"/>
    <dgm:cxn modelId="{168E5496-6866-4711-A766-77FD39DFB9EA}" type="presOf" srcId="{30DC3652-13DC-4ADB-9F08-1B30D4C68CD1}" destId="{0191A99D-29BC-4F01-A4D7-44E75443DF7B}" srcOrd="0" destOrd="0" presId="urn:microsoft.com/office/officeart/2005/8/layout/cycle8"/>
    <dgm:cxn modelId="{634D231C-1AE8-4B64-860F-0EB3FBF2D79C}" type="presParOf" srcId="{C1AB6106-2BE5-804E-B6C3-C7F2D76A8D32}" destId="{B51FE79A-82F8-BB4D-A548-9E0C95931871}" srcOrd="0" destOrd="0" presId="urn:microsoft.com/office/officeart/2005/8/layout/cycle8"/>
    <dgm:cxn modelId="{7B0D562C-62BD-4767-9065-28210744CD4D}" type="presParOf" srcId="{C1AB6106-2BE5-804E-B6C3-C7F2D76A8D32}" destId="{705C8AB6-07F4-9F4B-87F0-46B8C840C22B}" srcOrd="1" destOrd="0" presId="urn:microsoft.com/office/officeart/2005/8/layout/cycle8"/>
    <dgm:cxn modelId="{3792D930-FCAC-4470-B2A2-A809FA73CC43}" type="presParOf" srcId="{C1AB6106-2BE5-804E-B6C3-C7F2D76A8D32}" destId="{D298770A-DAE4-8F40-A1E8-7F5394387065}" srcOrd="2" destOrd="0" presId="urn:microsoft.com/office/officeart/2005/8/layout/cycle8"/>
    <dgm:cxn modelId="{2CA1A245-4840-4746-9D4C-2EE5FCC67A8A}" type="presParOf" srcId="{C1AB6106-2BE5-804E-B6C3-C7F2D76A8D32}" destId="{5D3EBB9C-D0DB-A04F-8C69-3980DBA0A347}" srcOrd="3" destOrd="0" presId="urn:microsoft.com/office/officeart/2005/8/layout/cycle8"/>
    <dgm:cxn modelId="{D645FC76-8655-4C96-A3A6-8EEBB6D76792}" type="presParOf" srcId="{C1AB6106-2BE5-804E-B6C3-C7F2D76A8D32}" destId="{591A4803-9161-404F-80F0-6635C9FB251F}" srcOrd="4" destOrd="0" presId="urn:microsoft.com/office/officeart/2005/8/layout/cycle8"/>
    <dgm:cxn modelId="{DC715ECB-2215-4A82-BAD8-078E04772737}" type="presParOf" srcId="{C1AB6106-2BE5-804E-B6C3-C7F2D76A8D32}" destId="{47251BC0-C938-8C43-8106-383575FA7DBC}" srcOrd="5" destOrd="0" presId="urn:microsoft.com/office/officeart/2005/8/layout/cycle8"/>
    <dgm:cxn modelId="{113C4D57-4B82-467C-80F2-C15431A006FE}" type="presParOf" srcId="{C1AB6106-2BE5-804E-B6C3-C7F2D76A8D32}" destId="{1C94465A-CDF7-8E43-B681-139D791B1387}" srcOrd="6" destOrd="0" presId="urn:microsoft.com/office/officeart/2005/8/layout/cycle8"/>
    <dgm:cxn modelId="{81F46FF3-42A3-41FD-8FA0-738232A2F694}" type="presParOf" srcId="{C1AB6106-2BE5-804E-B6C3-C7F2D76A8D32}" destId="{A01F02A2-235C-CE48-BF8C-CAB822D58D2A}" srcOrd="7" destOrd="0" presId="urn:microsoft.com/office/officeart/2005/8/layout/cycle8"/>
    <dgm:cxn modelId="{33877429-4660-449C-8744-C87960D1FBE3}" type="presParOf" srcId="{C1AB6106-2BE5-804E-B6C3-C7F2D76A8D32}" destId="{68A78B6C-BAED-9543-ABF9-EF748C194928}" srcOrd="8" destOrd="0" presId="urn:microsoft.com/office/officeart/2005/8/layout/cycle8"/>
    <dgm:cxn modelId="{09D2789F-7AC8-461F-8AF9-1958FC9272C5}" type="presParOf" srcId="{C1AB6106-2BE5-804E-B6C3-C7F2D76A8D32}" destId="{59D713E5-0C59-AA4B-A67A-15ACE317B5D4}" srcOrd="9" destOrd="0" presId="urn:microsoft.com/office/officeart/2005/8/layout/cycle8"/>
    <dgm:cxn modelId="{41E70212-3107-4C3D-A90C-EFCE74D033EA}" type="presParOf" srcId="{C1AB6106-2BE5-804E-B6C3-C7F2D76A8D32}" destId="{0ED165D0-838E-284B-9E0B-2B63DCCE918C}" srcOrd="10" destOrd="0" presId="urn:microsoft.com/office/officeart/2005/8/layout/cycle8"/>
    <dgm:cxn modelId="{BD7CB4EA-BFFD-4CBE-8548-9A8B6BEBA4F8}" type="presParOf" srcId="{C1AB6106-2BE5-804E-B6C3-C7F2D76A8D32}" destId="{2048B1A1-B7B1-3E4C-B8D8-ED6AFA03B15C}" srcOrd="11" destOrd="0" presId="urn:microsoft.com/office/officeart/2005/8/layout/cycle8"/>
    <dgm:cxn modelId="{C6231DAB-06AF-49D5-935E-13AA2C45FFC8}" type="presParOf" srcId="{C1AB6106-2BE5-804E-B6C3-C7F2D76A8D32}" destId="{0191A99D-29BC-4F01-A4D7-44E75443DF7B}" srcOrd="12" destOrd="0" presId="urn:microsoft.com/office/officeart/2005/8/layout/cycle8"/>
    <dgm:cxn modelId="{190A6247-BF4D-4A28-B229-A5F53E6EC85C}" type="presParOf" srcId="{C1AB6106-2BE5-804E-B6C3-C7F2D76A8D32}" destId="{FC3952C9-5E4B-4DEB-B6E4-2E31DBB50419}" srcOrd="13" destOrd="0" presId="urn:microsoft.com/office/officeart/2005/8/layout/cycle8"/>
    <dgm:cxn modelId="{ABA6C90F-6E56-4B27-B8B6-B94DCDD16F6B}" type="presParOf" srcId="{C1AB6106-2BE5-804E-B6C3-C7F2D76A8D32}" destId="{4A4E9FE7-1A84-4FD1-A9C8-586BC4A30C58}" srcOrd="14" destOrd="0" presId="urn:microsoft.com/office/officeart/2005/8/layout/cycle8"/>
    <dgm:cxn modelId="{E1C4874D-A309-40DB-8618-52ADADD65214}" type="presParOf" srcId="{C1AB6106-2BE5-804E-B6C3-C7F2D76A8D32}" destId="{E1D0987D-1000-4B33-9DC1-675C64078855}" srcOrd="15" destOrd="0" presId="urn:microsoft.com/office/officeart/2005/8/layout/cycle8"/>
    <dgm:cxn modelId="{2DC11261-3718-4680-AEC4-8530D53ED52A}" type="presParOf" srcId="{C1AB6106-2BE5-804E-B6C3-C7F2D76A8D32}" destId="{4CABE584-43E2-44D2-9FA7-3722ECCD4C24}" srcOrd="16" destOrd="0" presId="urn:microsoft.com/office/officeart/2005/8/layout/cycle8"/>
    <dgm:cxn modelId="{A20406AF-847F-44F7-AD3E-301FCE0057F3}" type="presParOf" srcId="{C1AB6106-2BE5-804E-B6C3-C7F2D76A8D32}" destId="{77C1C29F-22DE-4D81-8092-B4CD2E1251B6}" srcOrd="17" destOrd="0" presId="urn:microsoft.com/office/officeart/2005/8/layout/cycle8"/>
    <dgm:cxn modelId="{2D4C70EF-1304-49DE-AF8F-5753883D6F3F}" type="presParOf" srcId="{C1AB6106-2BE5-804E-B6C3-C7F2D76A8D32}" destId="{19723D9C-362F-408B-9A45-34345CC8C339}" srcOrd="18" destOrd="0" presId="urn:microsoft.com/office/officeart/2005/8/layout/cycle8"/>
    <dgm:cxn modelId="{D866C1B8-9DCD-4B50-9EA8-DFFAE9AEAFE0}" type="presParOf" srcId="{C1AB6106-2BE5-804E-B6C3-C7F2D76A8D32}" destId="{0663B528-3E80-4EC5-A3D3-F311065D2E11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3" qsCatId="simple" csTypeId="urn:microsoft.com/office/officeart/2005/8/colors/accent6_2" csCatId="accent6" phldr="1"/>
      <dgm:spPr/>
    </dgm:pt>
    <dgm:pt modelId="{D29BB719-FD56-2844-B248-A2C788E4DD2F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smtClean="0">
              <a:ln/>
            </a:rPr>
            <a:t>Federated Cloud</a:t>
          </a:r>
          <a:endParaRPr lang="en-US" dirty="0">
            <a:ln/>
          </a:endParaRPr>
        </a:p>
      </dgm:t>
    </dgm:pt>
    <dgm:pt modelId="{6ECAC086-F768-2C4E-869A-545BEFA17F72}" type="par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F80B3F3B-F077-034C-81BC-CB70A5565923}" type="sib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AF4BAD2-6E0E-4446-B6A6-A6D77538DFCB}">
      <dgm:prSet/>
      <dgm:spPr/>
      <dgm:t>
        <a:bodyPr/>
        <a:lstStyle/>
        <a:p>
          <a:r>
            <a:rPr lang="en-GB" smtClean="0">
              <a:ln/>
            </a:rPr>
            <a:t>Community Driven Innovations and Support</a:t>
          </a:r>
          <a:endParaRPr lang="en-US" dirty="0">
            <a:ln/>
          </a:endParaRPr>
        </a:p>
      </dgm:t>
    </dgm:pt>
    <dgm:pt modelId="{3C3718B5-9E2E-4F6A-B65E-CA5ADF3ECEA7}" type="par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51089604-B16B-4B73-A5C5-5D8E2D56542F}" type="sib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30DC3652-13DC-4ADB-9F08-1B30D4C68CD1}">
      <dgm:prSet/>
      <dgm:spPr/>
      <dgm:t>
        <a:bodyPr/>
        <a:lstStyle/>
        <a:p>
          <a:r>
            <a:rPr lang="en-GB" dirty="0" smtClean="0">
              <a:ln/>
            </a:rPr>
            <a:t>High-Throughput Data Analysis</a:t>
          </a:r>
          <a:endParaRPr lang="en-US" dirty="0">
            <a:ln/>
          </a:endParaRPr>
        </a:p>
      </dgm:t>
    </dgm:pt>
    <dgm:pt modelId="{77DAF317-630D-4482-B9F6-2E2A9163EA02}" type="par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B0907BC-D064-427C-BB84-F19D16E62D94}" type="sib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3AF42A61-C541-4A18-A40B-FABB7BDFF335}">
      <dgm:prSet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mtClean="0">
              <a:ln/>
            </a:rPr>
            <a:t>Federated </a:t>
          </a:r>
          <a:r>
            <a:rPr lang="en-US" smtClean="0">
              <a:ln/>
            </a:rPr>
            <a:t>Operations</a:t>
          </a:r>
          <a:endParaRPr lang="en-US" dirty="0">
            <a:ln/>
          </a:endParaRPr>
        </a:p>
      </dgm:t>
    </dgm:pt>
    <dgm:pt modelId="{125EB6E8-DE4D-4940-A99F-D8005016C09C}" type="parTrans" cxnId="{72E02E84-0E54-4AB9-8794-CB199BC536FE}">
      <dgm:prSet/>
      <dgm:spPr/>
      <dgm:t>
        <a:bodyPr/>
        <a:lstStyle/>
        <a:p>
          <a:endParaRPr lang="en-GB"/>
        </a:p>
      </dgm:t>
    </dgm:pt>
    <dgm:pt modelId="{07585126-DB2A-4D01-ABE8-15C4B4C49CE2}" type="sibTrans" cxnId="{72E02E84-0E54-4AB9-8794-CB199BC536FE}">
      <dgm:prSet/>
      <dgm:spPr/>
      <dgm:t>
        <a:bodyPr/>
        <a:lstStyle/>
        <a:p>
          <a:endParaRPr lang="en-GB"/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4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4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4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1A99D-29BC-4F01-A4D7-44E75443DF7B}" type="pres">
      <dgm:prSet presAssocID="{CB58CE4A-1514-944C-81FE-B229AB3C48F8}" presName="wedge4" presStyleLbl="node1" presStyleIdx="3" presStyleCnt="4"/>
      <dgm:spPr/>
      <dgm:t>
        <a:bodyPr/>
        <a:lstStyle/>
        <a:p>
          <a:endParaRPr lang="en-GB"/>
        </a:p>
      </dgm:t>
    </dgm:pt>
    <dgm:pt modelId="{FC3952C9-5E4B-4DEB-B6E4-2E31DBB50419}" type="pres">
      <dgm:prSet presAssocID="{CB58CE4A-1514-944C-81FE-B229AB3C48F8}" presName="dummy4a" presStyleCnt="0"/>
      <dgm:spPr/>
    </dgm:pt>
    <dgm:pt modelId="{4A4E9FE7-1A84-4FD1-A9C8-586BC4A30C58}" type="pres">
      <dgm:prSet presAssocID="{CB58CE4A-1514-944C-81FE-B229AB3C48F8}" presName="dummy4b" presStyleCnt="0"/>
      <dgm:spPr/>
    </dgm:pt>
    <dgm:pt modelId="{E1D0987D-1000-4B33-9DC1-675C64078855}" type="pres">
      <dgm:prSet presAssocID="{CB58CE4A-1514-944C-81FE-B229AB3C48F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ABE584-43E2-44D2-9FA7-3722ECCD4C24}" type="pres">
      <dgm:prSet presAssocID="{F80B3F3B-F077-034C-81BC-CB70A5565923}" presName="arrowWedge1" presStyleLbl="fgSibTrans2D1" presStyleIdx="0" presStyleCnt="4"/>
      <dgm:spPr/>
    </dgm:pt>
    <dgm:pt modelId="{9C6F2AEF-1C27-4346-866F-FD7F6EAF2C18}" type="pres">
      <dgm:prSet presAssocID="{07585126-DB2A-4D01-ABE8-15C4B4C49CE2}" presName="arrowWedge2" presStyleLbl="fgSibTrans2D1" presStyleIdx="1" presStyleCnt="4"/>
      <dgm:spPr/>
    </dgm:pt>
    <dgm:pt modelId="{19723D9C-362F-408B-9A45-34345CC8C339}" type="pres">
      <dgm:prSet presAssocID="{51089604-B16B-4B73-A5C5-5D8E2D56542F}" presName="arrowWedge3" presStyleLbl="fgSibTrans2D1" presStyleIdx="2" presStyleCnt="4"/>
      <dgm:spPr/>
    </dgm:pt>
    <dgm:pt modelId="{0663B528-3E80-4EC5-A3D3-F311065D2E11}" type="pres">
      <dgm:prSet presAssocID="{BB0907BC-D064-427C-BB84-F19D16E62D94}" presName="arrowWedge4" presStyleLbl="fgSibTrans2D1" presStyleIdx="3" presStyleCnt="4"/>
      <dgm:spPr/>
    </dgm:pt>
  </dgm:ptLst>
  <dgm:cxnLst>
    <dgm:cxn modelId="{A16D14FB-B780-4874-94B3-B247A6946C5E}" srcId="{CB58CE4A-1514-944C-81FE-B229AB3C48F8}" destId="{BAF4BAD2-6E0E-4446-B6A6-A6D77538DFCB}" srcOrd="2" destOrd="0" parTransId="{3C3718B5-9E2E-4F6A-B65E-CA5ADF3ECEA7}" sibTransId="{51089604-B16B-4B73-A5C5-5D8E2D56542F}"/>
    <dgm:cxn modelId="{61629AE0-1D32-49A9-B2A0-2B36B155974B}" type="presOf" srcId="{3AF42A61-C541-4A18-A40B-FABB7BDFF335}" destId="{A01F02A2-235C-CE48-BF8C-CAB822D58D2A}" srcOrd="1" destOrd="0" presId="urn:microsoft.com/office/officeart/2005/8/layout/cycle8"/>
    <dgm:cxn modelId="{6F485D94-B764-4AD7-B5C2-F07AA30899F2}" type="presOf" srcId="{3AF42A61-C541-4A18-A40B-FABB7BDFF335}" destId="{591A4803-9161-404F-80F0-6635C9FB251F}" srcOrd="0" destOrd="0" presId="urn:microsoft.com/office/officeart/2005/8/layout/cycle8"/>
    <dgm:cxn modelId="{5FB7BE9D-7312-4A2A-81C9-FB535CEF53F7}" type="presOf" srcId="{30DC3652-13DC-4ADB-9F08-1B30D4C68CD1}" destId="{0191A99D-29BC-4F01-A4D7-44E75443DF7B}" srcOrd="0" destOrd="0" presId="urn:microsoft.com/office/officeart/2005/8/layout/cycle8"/>
    <dgm:cxn modelId="{79A5CCFC-89A5-4DFD-B212-BEA3525DE4E8}" type="presOf" srcId="{D29BB719-FD56-2844-B248-A2C788E4DD2F}" destId="{5D3EBB9C-D0DB-A04F-8C69-3980DBA0A347}" srcOrd="1" destOrd="0" presId="urn:microsoft.com/office/officeart/2005/8/layout/cycle8"/>
    <dgm:cxn modelId="{B9A5AE91-5327-4284-8967-9359E6D4EBF4}" type="presOf" srcId="{BAF4BAD2-6E0E-4446-B6A6-A6D77538DFCB}" destId="{2048B1A1-B7B1-3E4C-B8D8-ED6AFA03B15C}" srcOrd="1" destOrd="0" presId="urn:microsoft.com/office/officeart/2005/8/layout/cycle8"/>
    <dgm:cxn modelId="{D1EF18AC-3644-4F28-BFF5-06994E4B2CE4}" type="presOf" srcId="{CB58CE4A-1514-944C-81FE-B229AB3C48F8}" destId="{C1AB6106-2BE5-804E-B6C3-C7F2D76A8D32}" srcOrd="0" destOrd="0" presId="urn:microsoft.com/office/officeart/2005/8/layout/cycle8"/>
    <dgm:cxn modelId="{6AD013F2-9DA9-42F6-A39C-EC2EF792C825}" type="presOf" srcId="{BAF4BAD2-6E0E-4446-B6A6-A6D77538DFCB}" destId="{68A78B6C-BAED-9543-ABF9-EF748C194928}" srcOrd="0" destOrd="0" presId="urn:microsoft.com/office/officeart/2005/8/layout/cycle8"/>
    <dgm:cxn modelId="{A8B2F773-6009-4121-A0F6-3BC1D4D8DC7E}" srcId="{CB58CE4A-1514-944C-81FE-B229AB3C48F8}" destId="{30DC3652-13DC-4ADB-9F08-1B30D4C68CD1}" srcOrd="3" destOrd="0" parTransId="{77DAF317-630D-4482-B9F6-2E2A9163EA02}" sibTransId="{BB0907BC-D064-427C-BB84-F19D16E62D94}"/>
    <dgm:cxn modelId="{9F165352-43C5-43D6-B1C3-A900E73A73E2}" type="presOf" srcId="{30DC3652-13DC-4ADB-9F08-1B30D4C68CD1}" destId="{E1D0987D-1000-4B33-9DC1-675C64078855}" srcOrd="1" destOrd="0" presId="urn:microsoft.com/office/officeart/2005/8/layout/cycle8"/>
    <dgm:cxn modelId="{72E02E84-0E54-4AB9-8794-CB199BC536FE}" srcId="{CB58CE4A-1514-944C-81FE-B229AB3C48F8}" destId="{3AF42A61-C541-4A18-A40B-FABB7BDFF335}" srcOrd="1" destOrd="0" parTransId="{125EB6E8-DE4D-4940-A99F-D8005016C09C}" sibTransId="{07585126-DB2A-4D01-ABE8-15C4B4C49CE2}"/>
    <dgm:cxn modelId="{32B4858F-5FAD-49D0-895A-C28452D4C447}" type="presOf" srcId="{D29BB719-FD56-2844-B248-A2C788E4DD2F}" destId="{B51FE79A-82F8-BB4D-A548-9E0C95931871}" srcOrd="0" destOrd="0" presId="urn:microsoft.com/office/officeart/2005/8/layout/cycle8"/>
    <dgm:cxn modelId="{42D468E7-218E-7A41-9CC1-460A4E62D847}" srcId="{CB58CE4A-1514-944C-81FE-B229AB3C48F8}" destId="{D29BB719-FD56-2844-B248-A2C788E4DD2F}" srcOrd="0" destOrd="0" parTransId="{6ECAC086-F768-2C4E-869A-545BEFA17F72}" sibTransId="{F80B3F3B-F077-034C-81BC-CB70A5565923}"/>
    <dgm:cxn modelId="{214040AE-EAE6-4C2C-A702-60E9DF1C9607}" type="presParOf" srcId="{C1AB6106-2BE5-804E-B6C3-C7F2D76A8D32}" destId="{B51FE79A-82F8-BB4D-A548-9E0C95931871}" srcOrd="0" destOrd="0" presId="urn:microsoft.com/office/officeart/2005/8/layout/cycle8"/>
    <dgm:cxn modelId="{DFDD0A90-D76D-406B-8499-826DA2707DA0}" type="presParOf" srcId="{C1AB6106-2BE5-804E-B6C3-C7F2D76A8D32}" destId="{705C8AB6-07F4-9F4B-87F0-46B8C840C22B}" srcOrd="1" destOrd="0" presId="urn:microsoft.com/office/officeart/2005/8/layout/cycle8"/>
    <dgm:cxn modelId="{9DB79350-4824-4C76-B717-787C62989EA9}" type="presParOf" srcId="{C1AB6106-2BE5-804E-B6C3-C7F2D76A8D32}" destId="{D298770A-DAE4-8F40-A1E8-7F5394387065}" srcOrd="2" destOrd="0" presId="urn:microsoft.com/office/officeart/2005/8/layout/cycle8"/>
    <dgm:cxn modelId="{73E30036-C7DE-4C1C-8FB1-085C8643586F}" type="presParOf" srcId="{C1AB6106-2BE5-804E-B6C3-C7F2D76A8D32}" destId="{5D3EBB9C-D0DB-A04F-8C69-3980DBA0A347}" srcOrd="3" destOrd="0" presId="urn:microsoft.com/office/officeart/2005/8/layout/cycle8"/>
    <dgm:cxn modelId="{25F18A1D-7F99-4975-9AAC-B0F588479A49}" type="presParOf" srcId="{C1AB6106-2BE5-804E-B6C3-C7F2D76A8D32}" destId="{591A4803-9161-404F-80F0-6635C9FB251F}" srcOrd="4" destOrd="0" presId="urn:microsoft.com/office/officeart/2005/8/layout/cycle8"/>
    <dgm:cxn modelId="{5209800F-E54B-4496-A487-31FCE7519A2C}" type="presParOf" srcId="{C1AB6106-2BE5-804E-B6C3-C7F2D76A8D32}" destId="{47251BC0-C938-8C43-8106-383575FA7DBC}" srcOrd="5" destOrd="0" presId="urn:microsoft.com/office/officeart/2005/8/layout/cycle8"/>
    <dgm:cxn modelId="{4D8A8432-09A2-4F8A-A42B-C0D2C587410E}" type="presParOf" srcId="{C1AB6106-2BE5-804E-B6C3-C7F2D76A8D32}" destId="{1C94465A-CDF7-8E43-B681-139D791B1387}" srcOrd="6" destOrd="0" presId="urn:microsoft.com/office/officeart/2005/8/layout/cycle8"/>
    <dgm:cxn modelId="{4B8C4A7C-454E-42A8-858C-8672B6966581}" type="presParOf" srcId="{C1AB6106-2BE5-804E-B6C3-C7F2D76A8D32}" destId="{A01F02A2-235C-CE48-BF8C-CAB822D58D2A}" srcOrd="7" destOrd="0" presId="urn:microsoft.com/office/officeart/2005/8/layout/cycle8"/>
    <dgm:cxn modelId="{770638DF-95D6-430F-87D4-BBD72E2572C4}" type="presParOf" srcId="{C1AB6106-2BE5-804E-B6C3-C7F2D76A8D32}" destId="{68A78B6C-BAED-9543-ABF9-EF748C194928}" srcOrd="8" destOrd="0" presId="urn:microsoft.com/office/officeart/2005/8/layout/cycle8"/>
    <dgm:cxn modelId="{A1F2003F-F2D8-482D-AC30-CC8D4E3F3B34}" type="presParOf" srcId="{C1AB6106-2BE5-804E-B6C3-C7F2D76A8D32}" destId="{59D713E5-0C59-AA4B-A67A-15ACE317B5D4}" srcOrd="9" destOrd="0" presId="urn:microsoft.com/office/officeart/2005/8/layout/cycle8"/>
    <dgm:cxn modelId="{E39F9735-95B1-4158-9109-FC8B6E8D7748}" type="presParOf" srcId="{C1AB6106-2BE5-804E-B6C3-C7F2D76A8D32}" destId="{0ED165D0-838E-284B-9E0B-2B63DCCE918C}" srcOrd="10" destOrd="0" presId="urn:microsoft.com/office/officeart/2005/8/layout/cycle8"/>
    <dgm:cxn modelId="{7586E001-B136-4C0B-8C5B-AAD3515A836E}" type="presParOf" srcId="{C1AB6106-2BE5-804E-B6C3-C7F2D76A8D32}" destId="{2048B1A1-B7B1-3E4C-B8D8-ED6AFA03B15C}" srcOrd="11" destOrd="0" presId="urn:microsoft.com/office/officeart/2005/8/layout/cycle8"/>
    <dgm:cxn modelId="{16F3761C-B86A-4C27-8625-AEB252FA8CBE}" type="presParOf" srcId="{C1AB6106-2BE5-804E-B6C3-C7F2D76A8D32}" destId="{0191A99D-29BC-4F01-A4D7-44E75443DF7B}" srcOrd="12" destOrd="0" presId="urn:microsoft.com/office/officeart/2005/8/layout/cycle8"/>
    <dgm:cxn modelId="{FE137521-2A37-45A0-92FB-E78C91D8E768}" type="presParOf" srcId="{C1AB6106-2BE5-804E-B6C3-C7F2D76A8D32}" destId="{FC3952C9-5E4B-4DEB-B6E4-2E31DBB50419}" srcOrd="13" destOrd="0" presId="urn:microsoft.com/office/officeart/2005/8/layout/cycle8"/>
    <dgm:cxn modelId="{FF596130-3C75-4910-A88E-19B10931D818}" type="presParOf" srcId="{C1AB6106-2BE5-804E-B6C3-C7F2D76A8D32}" destId="{4A4E9FE7-1A84-4FD1-A9C8-586BC4A30C58}" srcOrd="14" destOrd="0" presId="urn:microsoft.com/office/officeart/2005/8/layout/cycle8"/>
    <dgm:cxn modelId="{788E0377-00DC-48D6-8C00-BB34482C9F3A}" type="presParOf" srcId="{C1AB6106-2BE5-804E-B6C3-C7F2D76A8D32}" destId="{E1D0987D-1000-4B33-9DC1-675C64078855}" srcOrd="15" destOrd="0" presId="urn:microsoft.com/office/officeart/2005/8/layout/cycle8"/>
    <dgm:cxn modelId="{2AA97E02-2EEF-45C1-9046-E7A9F12E660A}" type="presParOf" srcId="{C1AB6106-2BE5-804E-B6C3-C7F2D76A8D32}" destId="{4CABE584-43E2-44D2-9FA7-3722ECCD4C24}" srcOrd="16" destOrd="0" presId="urn:microsoft.com/office/officeart/2005/8/layout/cycle8"/>
    <dgm:cxn modelId="{F21EB67A-FEA1-44EC-961E-2EE5967C36E3}" type="presParOf" srcId="{C1AB6106-2BE5-804E-B6C3-C7F2D76A8D32}" destId="{9C6F2AEF-1C27-4346-866F-FD7F6EAF2C18}" srcOrd="17" destOrd="0" presId="urn:microsoft.com/office/officeart/2005/8/layout/cycle8"/>
    <dgm:cxn modelId="{4B936003-6215-4D1F-8EB4-A4BE98DA319D}" type="presParOf" srcId="{C1AB6106-2BE5-804E-B6C3-C7F2D76A8D32}" destId="{19723D9C-362F-408B-9A45-34345CC8C339}" srcOrd="18" destOrd="0" presId="urn:microsoft.com/office/officeart/2005/8/layout/cycle8"/>
    <dgm:cxn modelId="{47979C6C-7F83-4FF3-ABDB-1AA42B503B6B}" type="presParOf" srcId="{C1AB6106-2BE5-804E-B6C3-C7F2D76A8D32}" destId="{0663B528-3E80-4EC5-A3D3-F311065D2E11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3" qsCatId="simple" csTypeId="urn:microsoft.com/office/officeart/2005/8/colors/accent6_2" csCatId="accent6" phldr="1"/>
      <dgm:spPr/>
    </dgm:pt>
    <dgm:pt modelId="{D29BB719-FD56-2844-B248-A2C788E4DD2F}">
      <dgm:prSet/>
      <dgm:spPr/>
      <dgm:t>
        <a:bodyPr/>
        <a:lstStyle/>
        <a:p>
          <a:r>
            <a:rPr lang="en-US" dirty="0" smtClean="0">
              <a:ln/>
            </a:rPr>
            <a:t>Federated Cloud</a:t>
          </a:r>
          <a:endParaRPr lang="en-US" dirty="0">
            <a:ln/>
          </a:endParaRPr>
        </a:p>
      </dgm:t>
    </dgm:pt>
    <dgm:pt modelId="{6ECAC086-F768-2C4E-869A-545BEFA17F72}" type="par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F80B3F3B-F077-034C-81BC-CB70A5565923}" type="sib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AF4BAD2-6E0E-4446-B6A6-A6D77538DFCB}">
      <dgm:prSet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GB" smtClean="0">
              <a:ln/>
            </a:rPr>
            <a:t>Community Driven Innovations and Support</a:t>
          </a:r>
          <a:endParaRPr lang="en-US" dirty="0">
            <a:ln/>
          </a:endParaRPr>
        </a:p>
      </dgm:t>
    </dgm:pt>
    <dgm:pt modelId="{3C3718B5-9E2E-4F6A-B65E-CA5ADF3ECEA7}" type="par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51089604-B16B-4B73-A5C5-5D8E2D56542F}" type="sib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30DC3652-13DC-4ADB-9F08-1B30D4C68CD1}">
      <dgm:prSet/>
      <dgm:spPr/>
      <dgm:t>
        <a:bodyPr/>
        <a:lstStyle/>
        <a:p>
          <a:r>
            <a:rPr lang="en-GB" smtClean="0">
              <a:ln/>
            </a:rPr>
            <a:t>High-Throughput Data Analysis</a:t>
          </a:r>
          <a:endParaRPr lang="en-US" dirty="0">
            <a:ln/>
          </a:endParaRPr>
        </a:p>
      </dgm:t>
    </dgm:pt>
    <dgm:pt modelId="{77DAF317-630D-4482-B9F6-2E2A9163EA02}" type="par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B0907BC-D064-427C-BB84-F19D16E62D94}" type="sib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ADA3ACA6-B36E-4049-A2DB-FAD8B28BC691}">
      <dgm:prSet/>
      <dgm:spPr/>
      <dgm:t>
        <a:bodyPr/>
        <a:lstStyle/>
        <a:p>
          <a:r>
            <a:rPr lang="en-US" smtClean="0">
              <a:ln/>
            </a:rPr>
            <a:t>Federated </a:t>
          </a:r>
          <a:r>
            <a:rPr lang="en-US" smtClean="0">
              <a:ln/>
            </a:rPr>
            <a:t>Operations</a:t>
          </a:r>
          <a:endParaRPr lang="en-US" dirty="0">
            <a:ln/>
          </a:endParaRPr>
        </a:p>
      </dgm:t>
    </dgm:pt>
    <dgm:pt modelId="{DE667859-2914-4A40-8768-F9AAF45DA9B8}" type="parTrans" cxnId="{37A141A8-1B28-4043-8C94-90CE1ACA0F61}">
      <dgm:prSet/>
      <dgm:spPr/>
      <dgm:t>
        <a:bodyPr/>
        <a:lstStyle/>
        <a:p>
          <a:endParaRPr lang="en-GB"/>
        </a:p>
      </dgm:t>
    </dgm:pt>
    <dgm:pt modelId="{114D6AA7-7DB5-4215-9B27-3A38D18FE8AF}" type="sibTrans" cxnId="{37A141A8-1B28-4043-8C94-90CE1ACA0F61}">
      <dgm:prSet/>
      <dgm:spPr/>
      <dgm:t>
        <a:bodyPr/>
        <a:lstStyle/>
        <a:p>
          <a:endParaRPr lang="en-GB"/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4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4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4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1A99D-29BC-4F01-A4D7-44E75443DF7B}" type="pres">
      <dgm:prSet presAssocID="{CB58CE4A-1514-944C-81FE-B229AB3C48F8}" presName="wedge4" presStyleLbl="node1" presStyleIdx="3" presStyleCnt="4"/>
      <dgm:spPr/>
      <dgm:t>
        <a:bodyPr/>
        <a:lstStyle/>
        <a:p>
          <a:endParaRPr lang="en-GB"/>
        </a:p>
      </dgm:t>
    </dgm:pt>
    <dgm:pt modelId="{FC3952C9-5E4B-4DEB-B6E4-2E31DBB50419}" type="pres">
      <dgm:prSet presAssocID="{CB58CE4A-1514-944C-81FE-B229AB3C48F8}" presName="dummy4a" presStyleCnt="0"/>
      <dgm:spPr/>
    </dgm:pt>
    <dgm:pt modelId="{4A4E9FE7-1A84-4FD1-A9C8-586BC4A30C58}" type="pres">
      <dgm:prSet presAssocID="{CB58CE4A-1514-944C-81FE-B229AB3C48F8}" presName="dummy4b" presStyleCnt="0"/>
      <dgm:spPr/>
    </dgm:pt>
    <dgm:pt modelId="{E1D0987D-1000-4B33-9DC1-675C64078855}" type="pres">
      <dgm:prSet presAssocID="{CB58CE4A-1514-944C-81FE-B229AB3C48F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ABE584-43E2-44D2-9FA7-3722ECCD4C24}" type="pres">
      <dgm:prSet presAssocID="{F80B3F3B-F077-034C-81BC-CB70A5565923}" presName="arrowWedge1" presStyleLbl="fgSibTrans2D1" presStyleIdx="0" presStyleCnt="4"/>
      <dgm:spPr/>
    </dgm:pt>
    <dgm:pt modelId="{460AC690-3BAA-4AD2-9FA0-EA577DDDFC20}" type="pres">
      <dgm:prSet presAssocID="{114D6AA7-7DB5-4215-9B27-3A38D18FE8AF}" presName="arrowWedge2" presStyleLbl="fgSibTrans2D1" presStyleIdx="1" presStyleCnt="4"/>
      <dgm:spPr/>
    </dgm:pt>
    <dgm:pt modelId="{19723D9C-362F-408B-9A45-34345CC8C339}" type="pres">
      <dgm:prSet presAssocID="{51089604-B16B-4B73-A5C5-5D8E2D56542F}" presName="arrowWedge3" presStyleLbl="fgSibTrans2D1" presStyleIdx="2" presStyleCnt="4"/>
      <dgm:spPr/>
    </dgm:pt>
    <dgm:pt modelId="{0663B528-3E80-4EC5-A3D3-F311065D2E11}" type="pres">
      <dgm:prSet presAssocID="{BB0907BC-D064-427C-BB84-F19D16E62D94}" presName="arrowWedge4" presStyleLbl="fgSibTrans2D1" presStyleIdx="3" presStyleCnt="4"/>
      <dgm:spPr/>
    </dgm:pt>
  </dgm:ptLst>
  <dgm:cxnLst>
    <dgm:cxn modelId="{A16D14FB-B780-4874-94B3-B247A6946C5E}" srcId="{CB58CE4A-1514-944C-81FE-B229AB3C48F8}" destId="{BAF4BAD2-6E0E-4446-B6A6-A6D77538DFCB}" srcOrd="2" destOrd="0" parTransId="{3C3718B5-9E2E-4F6A-B65E-CA5ADF3ECEA7}" sibTransId="{51089604-B16B-4B73-A5C5-5D8E2D56542F}"/>
    <dgm:cxn modelId="{F17B29C4-95A5-418B-85D0-F8D20E3601AA}" type="presOf" srcId="{CB58CE4A-1514-944C-81FE-B229AB3C48F8}" destId="{C1AB6106-2BE5-804E-B6C3-C7F2D76A8D32}" srcOrd="0" destOrd="0" presId="urn:microsoft.com/office/officeart/2005/8/layout/cycle8"/>
    <dgm:cxn modelId="{96597CCC-203C-4A3A-9BDC-C5BB416A951A}" type="presOf" srcId="{ADA3ACA6-B36E-4049-A2DB-FAD8B28BC691}" destId="{A01F02A2-235C-CE48-BF8C-CAB822D58D2A}" srcOrd="1" destOrd="0" presId="urn:microsoft.com/office/officeart/2005/8/layout/cycle8"/>
    <dgm:cxn modelId="{5F490DA5-B0ED-4551-8C9C-2768451F07A7}" type="presOf" srcId="{30DC3652-13DC-4ADB-9F08-1B30D4C68CD1}" destId="{E1D0987D-1000-4B33-9DC1-675C64078855}" srcOrd="1" destOrd="0" presId="urn:microsoft.com/office/officeart/2005/8/layout/cycle8"/>
    <dgm:cxn modelId="{A8B2F773-6009-4121-A0F6-3BC1D4D8DC7E}" srcId="{CB58CE4A-1514-944C-81FE-B229AB3C48F8}" destId="{30DC3652-13DC-4ADB-9F08-1B30D4C68CD1}" srcOrd="3" destOrd="0" parTransId="{77DAF317-630D-4482-B9F6-2E2A9163EA02}" sibTransId="{BB0907BC-D064-427C-BB84-F19D16E62D94}"/>
    <dgm:cxn modelId="{4C4B4149-6F7F-4725-92AB-496EA5EC721E}" type="presOf" srcId="{D29BB719-FD56-2844-B248-A2C788E4DD2F}" destId="{B51FE79A-82F8-BB4D-A548-9E0C95931871}" srcOrd="0" destOrd="0" presId="urn:microsoft.com/office/officeart/2005/8/layout/cycle8"/>
    <dgm:cxn modelId="{DF931EF7-C34D-43DF-9CF5-0C4B9C70DEC9}" type="presOf" srcId="{BAF4BAD2-6E0E-4446-B6A6-A6D77538DFCB}" destId="{68A78B6C-BAED-9543-ABF9-EF748C194928}" srcOrd="0" destOrd="0" presId="urn:microsoft.com/office/officeart/2005/8/layout/cycle8"/>
    <dgm:cxn modelId="{37A141A8-1B28-4043-8C94-90CE1ACA0F61}" srcId="{CB58CE4A-1514-944C-81FE-B229AB3C48F8}" destId="{ADA3ACA6-B36E-4049-A2DB-FAD8B28BC691}" srcOrd="1" destOrd="0" parTransId="{DE667859-2914-4A40-8768-F9AAF45DA9B8}" sibTransId="{114D6AA7-7DB5-4215-9B27-3A38D18FE8AF}"/>
    <dgm:cxn modelId="{0401C89C-72C6-4E12-84E1-15FF8A858D5D}" type="presOf" srcId="{ADA3ACA6-B36E-4049-A2DB-FAD8B28BC691}" destId="{591A4803-9161-404F-80F0-6635C9FB251F}" srcOrd="0" destOrd="0" presId="urn:microsoft.com/office/officeart/2005/8/layout/cycle8"/>
    <dgm:cxn modelId="{98D6C40B-E209-4916-A152-E51481B3BE80}" type="presOf" srcId="{BAF4BAD2-6E0E-4446-B6A6-A6D77538DFCB}" destId="{2048B1A1-B7B1-3E4C-B8D8-ED6AFA03B15C}" srcOrd="1" destOrd="0" presId="urn:microsoft.com/office/officeart/2005/8/layout/cycle8"/>
    <dgm:cxn modelId="{E04CA028-7D32-4DC6-95B6-DED538F13415}" type="presOf" srcId="{30DC3652-13DC-4ADB-9F08-1B30D4C68CD1}" destId="{0191A99D-29BC-4F01-A4D7-44E75443DF7B}" srcOrd="0" destOrd="0" presId="urn:microsoft.com/office/officeart/2005/8/layout/cycle8"/>
    <dgm:cxn modelId="{4BDAD190-F907-4F9B-ADD1-771B4130174A}" type="presOf" srcId="{D29BB719-FD56-2844-B248-A2C788E4DD2F}" destId="{5D3EBB9C-D0DB-A04F-8C69-3980DBA0A347}" srcOrd="1" destOrd="0" presId="urn:microsoft.com/office/officeart/2005/8/layout/cycle8"/>
    <dgm:cxn modelId="{42D468E7-218E-7A41-9CC1-460A4E62D847}" srcId="{CB58CE4A-1514-944C-81FE-B229AB3C48F8}" destId="{D29BB719-FD56-2844-B248-A2C788E4DD2F}" srcOrd="0" destOrd="0" parTransId="{6ECAC086-F768-2C4E-869A-545BEFA17F72}" sibTransId="{F80B3F3B-F077-034C-81BC-CB70A5565923}"/>
    <dgm:cxn modelId="{736E8D25-0629-40D1-A6B4-11A0FDF7CEE4}" type="presParOf" srcId="{C1AB6106-2BE5-804E-B6C3-C7F2D76A8D32}" destId="{B51FE79A-82F8-BB4D-A548-9E0C95931871}" srcOrd="0" destOrd="0" presId="urn:microsoft.com/office/officeart/2005/8/layout/cycle8"/>
    <dgm:cxn modelId="{9D31B412-CC1E-4281-989B-DC9C5ABF48E7}" type="presParOf" srcId="{C1AB6106-2BE5-804E-B6C3-C7F2D76A8D32}" destId="{705C8AB6-07F4-9F4B-87F0-46B8C840C22B}" srcOrd="1" destOrd="0" presId="urn:microsoft.com/office/officeart/2005/8/layout/cycle8"/>
    <dgm:cxn modelId="{98024CCB-F605-4DA2-8EF8-BF19560C19A8}" type="presParOf" srcId="{C1AB6106-2BE5-804E-B6C3-C7F2D76A8D32}" destId="{D298770A-DAE4-8F40-A1E8-7F5394387065}" srcOrd="2" destOrd="0" presId="urn:microsoft.com/office/officeart/2005/8/layout/cycle8"/>
    <dgm:cxn modelId="{ACB11D1E-3734-45F6-B65F-8CA988D0DB17}" type="presParOf" srcId="{C1AB6106-2BE5-804E-B6C3-C7F2D76A8D32}" destId="{5D3EBB9C-D0DB-A04F-8C69-3980DBA0A347}" srcOrd="3" destOrd="0" presId="urn:microsoft.com/office/officeart/2005/8/layout/cycle8"/>
    <dgm:cxn modelId="{0C9F4390-0F27-4A11-A5E0-F9A0CBD75B0A}" type="presParOf" srcId="{C1AB6106-2BE5-804E-B6C3-C7F2D76A8D32}" destId="{591A4803-9161-404F-80F0-6635C9FB251F}" srcOrd="4" destOrd="0" presId="urn:microsoft.com/office/officeart/2005/8/layout/cycle8"/>
    <dgm:cxn modelId="{E5A757C5-050C-4969-814B-547776A92FB3}" type="presParOf" srcId="{C1AB6106-2BE5-804E-B6C3-C7F2D76A8D32}" destId="{47251BC0-C938-8C43-8106-383575FA7DBC}" srcOrd="5" destOrd="0" presId="urn:microsoft.com/office/officeart/2005/8/layout/cycle8"/>
    <dgm:cxn modelId="{D93630AA-80AD-4CDA-9D9C-F01F2A311C12}" type="presParOf" srcId="{C1AB6106-2BE5-804E-B6C3-C7F2D76A8D32}" destId="{1C94465A-CDF7-8E43-B681-139D791B1387}" srcOrd="6" destOrd="0" presId="urn:microsoft.com/office/officeart/2005/8/layout/cycle8"/>
    <dgm:cxn modelId="{4B1A96E7-84FD-4353-83B6-598583C6B61C}" type="presParOf" srcId="{C1AB6106-2BE5-804E-B6C3-C7F2D76A8D32}" destId="{A01F02A2-235C-CE48-BF8C-CAB822D58D2A}" srcOrd="7" destOrd="0" presId="urn:microsoft.com/office/officeart/2005/8/layout/cycle8"/>
    <dgm:cxn modelId="{7DB65104-69BD-4060-B523-1E0CAD2F220A}" type="presParOf" srcId="{C1AB6106-2BE5-804E-B6C3-C7F2D76A8D32}" destId="{68A78B6C-BAED-9543-ABF9-EF748C194928}" srcOrd="8" destOrd="0" presId="urn:microsoft.com/office/officeart/2005/8/layout/cycle8"/>
    <dgm:cxn modelId="{0C509612-5470-409C-A1D3-A4936E7908B6}" type="presParOf" srcId="{C1AB6106-2BE5-804E-B6C3-C7F2D76A8D32}" destId="{59D713E5-0C59-AA4B-A67A-15ACE317B5D4}" srcOrd="9" destOrd="0" presId="urn:microsoft.com/office/officeart/2005/8/layout/cycle8"/>
    <dgm:cxn modelId="{CE5ED780-B997-4AA8-9F51-4A868DDB44C1}" type="presParOf" srcId="{C1AB6106-2BE5-804E-B6C3-C7F2D76A8D32}" destId="{0ED165D0-838E-284B-9E0B-2B63DCCE918C}" srcOrd="10" destOrd="0" presId="urn:microsoft.com/office/officeart/2005/8/layout/cycle8"/>
    <dgm:cxn modelId="{9BDA4FEF-F4C6-4BA0-9EFE-53DB70F32D89}" type="presParOf" srcId="{C1AB6106-2BE5-804E-B6C3-C7F2D76A8D32}" destId="{2048B1A1-B7B1-3E4C-B8D8-ED6AFA03B15C}" srcOrd="11" destOrd="0" presId="urn:microsoft.com/office/officeart/2005/8/layout/cycle8"/>
    <dgm:cxn modelId="{9CA4F665-7E6E-429B-987D-160E04744479}" type="presParOf" srcId="{C1AB6106-2BE5-804E-B6C3-C7F2D76A8D32}" destId="{0191A99D-29BC-4F01-A4D7-44E75443DF7B}" srcOrd="12" destOrd="0" presId="urn:microsoft.com/office/officeart/2005/8/layout/cycle8"/>
    <dgm:cxn modelId="{10C915BD-7F61-4442-BC82-C59C0A74EF0D}" type="presParOf" srcId="{C1AB6106-2BE5-804E-B6C3-C7F2D76A8D32}" destId="{FC3952C9-5E4B-4DEB-B6E4-2E31DBB50419}" srcOrd="13" destOrd="0" presId="urn:microsoft.com/office/officeart/2005/8/layout/cycle8"/>
    <dgm:cxn modelId="{2A6C1267-FFFB-4E8F-AAF1-0D717F436A7C}" type="presParOf" srcId="{C1AB6106-2BE5-804E-B6C3-C7F2D76A8D32}" destId="{4A4E9FE7-1A84-4FD1-A9C8-586BC4A30C58}" srcOrd="14" destOrd="0" presId="urn:microsoft.com/office/officeart/2005/8/layout/cycle8"/>
    <dgm:cxn modelId="{442B565D-DF2D-4481-ABE5-48D79F61C34C}" type="presParOf" srcId="{C1AB6106-2BE5-804E-B6C3-C7F2D76A8D32}" destId="{E1D0987D-1000-4B33-9DC1-675C64078855}" srcOrd="15" destOrd="0" presId="urn:microsoft.com/office/officeart/2005/8/layout/cycle8"/>
    <dgm:cxn modelId="{91941C66-1AB1-454A-B9FC-93B3D6B7885F}" type="presParOf" srcId="{C1AB6106-2BE5-804E-B6C3-C7F2D76A8D32}" destId="{4CABE584-43E2-44D2-9FA7-3722ECCD4C24}" srcOrd="16" destOrd="0" presId="urn:microsoft.com/office/officeart/2005/8/layout/cycle8"/>
    <dgm:cxn modelId="{5689FFCB-8526-4D1A-AFC8-502D4811B1C3}" type="presParOf" srcId="{C1AB6106-2BE5-804E-B6C3-C7F2D76A8D32}" destId="{460AC690-3BAA-4AD2-9FA0-EA577DDDFC20}" srcOrd="17" destOrd="0" presId="urn:microsoft.com/office/officeart/2005/8/layout/cycle8"/>
    <dgm:cxn modelId="{FB44AE9C-8B1B-4F4A-A79C-6D110190ED2B}" type="presParOf" srcId="{C1AB6106-2BE5-804E-B6C3-C7F2D76A8D32}" destId="{19723D9C-362F-408B-9A45-34345CC8C339}" srcOrd="18" destOrd="0" presId="urn:microsoft.com/office/officeart/2005/8/layout/cycle8"/>
    <dgm:cxn modelId="{FD5C5465-4610-435E-8457-7C9EB0FE4713}" type="presParOf" srcId="{C1AB6106-2BE5-804E-B6C3-C7F2D76A8D32}" destId="{0663B528-3E80-4EC5-A3D3-F311065D2E11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6B3E6D2-B698-4550-8031-2FD82E30FF41}" type="doc">
      <dgm:prSet loTypeId="urn:microsoft.com/office/officeart/2005/8/layout/vList2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GB"/>
        </a:p>
      </dgm:t>
    </dgm:pt>
    <dgm:pt modelId="{A2629D19-B3A3-4E65-AFCC-F53C8FB30A32}">
      <dgm:prSet custT="1"/>
      <dgm:spPr/>
      <dgm:t>
        <a:bodyPr/>
        <a:lstStyle/>
        <a:p>
          <a:pPr rtl="0"/>
          <a:r>
            <a:rPr lang="en-US" sz="2200" dirty="0" smtClean="0">
              <a:solidFill>
                <a:schemeClr val="tx2">
                  <a:lumMod val="50000"/>
                </a:schemeClr>
              </a:solidFill>
            </a:rPr>
            <a:t>EGI federates ICT infrastructures and human capabilities in Europe and beyond</a:t>
          </a:r>
          <a:endParaRPr lang="en-GB" sz="2200" dirty="0">
            <a:solidFill>
              <a:schemeClr val="tx2">
                <a:lumMod val="50000"/>
              </a:schemeClr>
            </a:solidFill>
          </a:endParaRPr>
        </a:p>
      </dgm:t>
    </dgm:pt>
    <dgm:pt modelId="{577101B4-0B42-4BCE-AA90-25D1CCAF80D9}" type="parTrans" cxnId="{BE30EC40-7149-49E3-A72C-116610EF5D6D}">
      <dgm:prSet/>
      <dgm:spPr/>
      <dgm:t>
        <a:bodyPr/>
        <a:lstStyle/>
        <a:p>
          <a:endParaRPr lang="en-GB"/>
        </a:p>
      </dgm:t>
    </dgm:pt>
    <dgm:pt modelId="{EE18C9B4-B364-463A-9551-0AEAC74C1CFA}" type="sibTrans" cxnId="{BE30EC40-7149-49E3-A72C-116610EF5D6D}">
      <dgm:prSet/>
      <dgm:spPr/>
      <dgm:t>
        <a:bodyPr/>
        <a:lstStyle/>
        <a:p>
          <a:endParaRPr lang="en-GB"/>
        </a:p>
      </dgm:t>
    </dgm:pt>
    <dgm:pt modelId="{42496CAF-B0C1-43BE-A474-6350EAB06511}">
      <dgm:prSet custT="1"/>
      <dgm:spPr/>
      <dgm:t>
        <a:bodyPr/>
        <a:lstStyle/>
        <a:p>
          <a:pPr rtl="0"/>
          <a:r>
            <a:rPr lang="en-US" sz="2200" dirty="0" smtClean="0">
              <a:solidFill>
                <a:srgbClr val="003459"/>
              </a:solidFill>
            </a:rPr>
            <a:t>EGI develops solutions for research based on high-throughput computing, cloud and data services</a:t>
          </a:r>
          <a:endParaRPr lang="en-GB" sz="2200" dirty="0">
            <a:solidFill>
              <a:srgbClr val="003459"/>
            </a:solidFill>
          </a:endParaRPr>
        </a:p>
      </dgm:t>
    </dgm:pt>
    <dgm:pt modelId="{E92E9500-A0C8-4484-85FD-29390A1854E5}" type="parTrans" cxnId="{790C5C01-C94F-42B0-96FB-1E680686E1D9}">
      <dgm:prSet/>
      <dgm:spPr/>
      <dgm:t>
        <a:bodyPr/>
        <a:lstStyle/>
        <a:p>
          <a:endParaRPr lang="en-GB"/>
        </a:p>
      </dgm:t>
    </dgm:pt>
    <dgm:pt modelId="{5C375F53-59B4-4B83-99F3-8BD2BC9B694B}" type="sibTrans" cxnId="{790C5C01-C94F-42B0-96FB-1E680686E1D9}">
      <dgm:prSet/>
      <dgm:spPr/>
      <dgm:t>
        <a:bodyPr/>
        <a:lstStyle/>
        <a:p>
          <a:endParaRPr lang="en-GB"/>
        </a:p>
      </dgm:t>
    </dgm:pt>
    <dgm:pt modelId="{24712645-E80A-4F48-9129-7898C1897F78}">
      <dgm:prSet custT="1"/>
      <dgm:spPr/>
      <dgm:t>
        <a:bodyPr/>
        <a:lstStyle/>
        <a:p>
          <a:pPr rtl="0"/>
          <a:r>
            <a:rPr lang="en-US" sz="2200" dirty="0" smtClean="0">
              <a:solidFill>
                <a:srgbClr val="003459"/>
              </a:solidFill>
            </a:rPr>
            <a:t>EGI is an open platform and promotes open access to research outputs</a:t>
          </a:r>
          <a:endParaRPr lang="en-GB" sz="2200" dirty="0">
            <a:solidFill>
              <a:srgbClr val="003459"/>
            </a:solidFill>
          </a:endParaRPr>
        </a:p>
      </dgm:t>
    </dgm:pt>
    <dgm:pt modelId="{327CC385-3711-4F76-BA91-CDFDF680DC8B}" type="parTrans" cxnId="{648CE98F-FDD1-4B22-8A09-3B78FDF860A3}">
      <dgm:prSet/>
      <dgm:spPr/>
      <dgm:t>
        <a:bodyPr/>
        <a:lstStyle/>
        <a:p>
          <a:endParaRPr lang="en-GB"/>
        </a:p>
      </dgm:t>
    </dgm:pt>
    <dgm:pt modelId="{0444971D-79ED-4CD5-8F73-5EFD9ADD006C}" type="sibTrans" cxnId="{648CE98F-FDD1-4B22-8A09-3B78FDF860A3}">
      <dgm:prSet/>
      <dgm:spPr/>
      <dgm:t>
        <a:bodyPr/>
        <a:lstStyle/>
        <a:p>
          <a:endParaRPr lang="en-GB"/>
        </a:p>
      </dgm:t>
    </dgm:pt>
    <dgm:pt modelId="{D20734DC-404F-43B2-9A31-6BDF0496297C}" type="pres">
      <dgm:prSet presAssocID="{96B3E6D2-B698-4550-8031-2FD82E30FF4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37B7F86-7E94-485D-9FFD-0340FE99056C}" type="pres">
      <dgm:prSet presAssocID="{A2629D19-B3A3-4E65-AFCC-F53C8FB30A32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ED0EE7-864B-4989-B99A-39280F495C13}" type="pres">
      <dgm:prSet presAssocID="{EE18C9B4-B364-463A-9551-0AEAC74C1CFA}" presName="spacer" presStyleCnt="0"/>
      <dgm:spPr/>
      <dgm:t>
        <a:bodyPr/>
        <a:lstStyle/>
        <a:p>
          <a:endParaRPr lang="en-US"/>
        </a:p>
      </dgm:t>
    </dgm:pt>
    <dgm:pt modelId="{CC17C6D0-2BB9-45A7-8730-E1D21931C671}" type="pres">
      <dgm:prSet presAssocID="{42496CAF-B0C1-43BE-A474-6350EAB06511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952DFC-3F87-4F9A-9C78-940C221AF244}" type="pres">
      <dgm:prSet presAssocID="{5C375F53-59B4-4B83-99F3-8BD2BC9B694B}" presName="spacer" presStyleCnt="0"/>
      <dgm:spPr/>
      <dgm:t>
        <a:bodyPr/>
        <a:lstStyle/>
        <a:p>
          <a:endParaRPr lang="en-US"/>
        </a:p>
      </dgm:t>
    </dgm:pt>
    <dgm:pt modelId="{A2E5D43D-013C-45EA-AA4A-DEDA1F7B3638}" type="pres">
      <dgm:prSet presAssocID="{24712645-E80A-4F48-9129-7898C1897F78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566A70C-B0CD-47F9-8BC1-6734A9BFCFA2}" type="presOf" srcId="{42496CAF-B0C1-43BE-A474-6350EAB06511}" destId="{CC17C6D0-2BB9-45A7-8730-E1D21931C671}" srcOrd="0" destOrd="0" presId="urn:microsoft.com/office/officeart/2005/8/layout/vList2"/>
    <dgm:cxn modelId="{FE9EFFC6-CFF6-4EC9-8D7A-768E26CC5E56}" type="presOf" srcId="{96B3E6D2-B698-4550-8031-2FD82E30FF41}" destId="{D20734DC-404F-43B2-9A31-6BDF0496297C}" srcOrd="0" destOrd="0" presId="urn:microsoft.com/office/officeart/2005/8/layout/vList2"/>
    <dgm:cxn modelId="{648CE98F-FDD1-4B22-8A09-3B78FDF860A3}" srcId="{96B3E6D2-B698-4550-8031-2FD82E30FF41}" destId="{24712645-E80A-4F48-9129-7898C1897F78}" srcOrd="2" destOrd="0" parTransId="{327CC385-3711-4F76-BA91-CDFDF680DC8B}" sibTransId="{0444971D-79ED-4CD5-8F73-5EFD9ADD006C}"/>
    <dgm:cxn modelId="{631931F5-57D2-4D54-B0C4-C2064C528D2E}" type="presOf" srcId="{A2629D19-B3A3-4E65-AFCC-F53C8FB30A32}" destId="{037B7F86-7E94-485D-9FFD-0340FE99056C}" srcOrd="0" destOrd="0" presId="urn:microsoft.com/office/officeart/2005/8/layout/vList2"/>
    <dgm:cxn modelId="{A5EF7646-4D72-48D8-A6EA-D3B08588261E}" type="presOf" srcId="{24712645-E80A-4F48-9129-7898C1897F78}" destId="{A2E5D43D-013C-45EA-AA4A-DEDA1F7B3638}" srcOrd="0" destOrd="0" presId="urn:microsoft.com/office/officeart/2005/8/layout/vList2"/>
    <dgm:cxn modelId="{BE30EC40-7149-49E3-A72C-116610EF5D6D}" srcId="{96B3E6D2-B698-4550-8031-2FD82E30FF41}" destId="{A2629D19-B3A3-4E65-AFCC-F53C8FB30A32}" srcOrd="0" destOrd="0" parTransId="{577101B4-0B42-4BCE-AA90-25D1CCAF80D9}" sibTransId="{EE18C9B4-B364-463A-9551-0AEAC74C1CFA}"/>
    <dgm:cxn modelId="{790C5C01-C94F-42B0-96FB-1E680686E1D9}" srcId="{96B3E6D2-B698-4550-8031-2FD82E30FF41}" destId="{42496CAF-B0C1-43BE-A474-6350EAB06511}" srcOrd="1" destOrd="0" parTransId="{E92E9500-A0C8-4484-85FD-29390A1854E5}" sibTransId="{5C375F53-59B4-4B83-99F3-8BD2BC9B694B}"/>
    <dgm:cxn modelId="{CB0A696F-94D2-467B-BD6F-880D8CC49A83}" type="presParOf" srcId="{D20734DC-404F-43B2-9A31-6BDF0496297C}" destId="{037B7F86-7E94-485D-9FFD-0340FE99056C}" srcOrd="0" destOrd="0" presId="urn:microsoft.com/office/officeart/2005/8/layout/vList2"/>
    <dgm:cxn modelId="{73E467C2-A118-4265-86D8-342F0C4610DA}" type="presParOf" srcId="{D20734DC-404F-43B2-9A31-6BDF0496297C}" destId="{EDED0EE7-864B-4989-B99A-39280F495C13}" srcOrd="1" destOrd="0" presId="urn:microsoft.com/office/officeart/2005/8/layout/vList2"/>
    <dgm:cxn modelId="{60EF2562-D533-4A4B-8121-C643385F50AC}" type="presParOf" srcId="{D20734DC-404F-43B2-9A31-6BDF0496297C}" destId="{CC17C6D0-2BB9-45A7-8730-E1D21931C671}" srcOrd="2" destOrd="0" presId="urn:microsoft.com/office/officeart/2005/8/layout/vList2"/>
    <dgm:cxn modelId="{80C74C29-2E28-4FA4-8F70-F72007B62DDF}" type="presParOf" srcId="{D20734DC-404F-43B2-9A31-6BDF0496297C}" destId="{EB952DFC-3F87-4F9A-9C78-940C221AF244}" srcOrd="3" destOrd="0" presId="urn:microsoft.com/office/officeart/2005/8/layout/vList2"/>
    <dgm:cxn modelId="{EBBCDD82-1F5A-4A18-AAC4-1E7C94D79FA6}" type="presParOf" srcId="{D20734DC-404F-43B2-9A31-6BDF0496297C}" destId="{A2E5D43D-013C-45EA-AA4A-DEDA1F7B363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395333" y="290803"/>
          <a:ext cx="3689689" cy="3689689"/>
        </a:xfrm>
        <a:prstGeom prst="pie">
          <a:avLst>
            <a:gd name="adj1" fmla="val 16200000"/>
            <a:gd name="adj2" fmla="val 0"/>
          </a:avLst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Federated Cloud</a:t>
          </a:r>
          <a:endParaRPr lang="en-US" sz="1800" kern="1200" dirty="0"/>
        </a:p>
      </dsp:txBody>
      <dsp:txXfrm>
        <a:off x="2353943" y="1055535"/>
        <a:ext cx="1361671" cy="1010272"/>
      </dsp:txXfrm>
    </dsp:sp>
    <dsp:sp modelId="{591A4803-9161-404F-80F0-6635C9FB251F}">
      <dsp:nvSpPr>
        <dsp:cNvPr id="0" name=""/>
        <dsp:cNvSpPr/>
      </dsp:nvSpPr>
      <dsp:spPr>
        <a:xfrm>
          <a:off x="395333" y="414671"/>
          <a:ext cx="3689689" cy="3689689"/>
        </a:xfrm>
        <a:prstGeom prst="pie">
          <a:avLst>
            <a:gd name="adj1" fmla="val 0"/>
            <a:gd name="adj2" fmla="val 540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Federated Operations</a:t>
          </a:r>
          <a:endParaRPr lang="en-US" sz="1800" kern="1200" dirty="0"/>
        </a:p>
      </dsp:txBody>
      <dsp:txXfrm>
        <a:off x="2353943" y="2329357"/>
        <a:ext cx="1361671" cy="1010272"/>
      </dsp:txXfrm>
    </dsp:sp>
    <dsp:sp modelId="{68A78B6C-BAED-9543-ABF9-EF748C194928}">
      <dsp:nvSpPr>
        <dsp:cNvPr id="0" name=""/>
        <dsp:cNvSpPr/>
      </dsp:nvSpPr>
      <dsp:spPr>
        <a:xfrm>
          <a:off x="271464" y="414671"/>
          <a:ext cx="3689689" cy="3689689"/>
        </a:xfrm>
        <a:prstGeom prst="pie">
          <a:avLst>
            <a:gd name="adj1" fmla="val 5400000"/>
            <a:gd name="adj2" fmla="val 10800000"/>
          </a:avLst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Community </a:t>
          </a:r>
          <a:r>
            <a:rPr lang="en-GB" sz="1800" kern="1200" dirty="0" smtClean="0"/>
            <a:t>Driven </a:t>
          </a:r>
          <a:r>
            <a:rPr lang="en-GB" sz="1800" kern="1200" dirty="0" smtClean="0"/>
            <a:t>Innovation &amp; Support</a:t>
          </a:r>
          <a:endParaRPr lang="en-US" sz="1800" kern="1200" dirty="0"/>
        </a:p>
      </dsp:txBody>
      <dsp:txXfrm>
        <a:off x="640873" y="2329357"/>
        <a:ext cx="1361671" cy="1010272"/>
      </dsp:txXfrm>
    </dsp:sp>
    <dsp:sp modelId="{0191A99D-29BC-4F01-A4D7-44E75443DF7B}">
      <dsp:nvSpPr>
        <dsp:cNvPr id="0" name=""/>
        <dsp:cNvSpPr/>
      </dsp:nvSpPr>
      <dsp:spPr>
        <a:xfrm>
          <a:off x="271464" y="290803"/>
          <a:ext cx="3689689" cy="3689689"/>
        </a:xfrm>
        <a:prstGeom prst="pie">
          <a:avLst>
            <a:gd name="adj1" fmla="val 10800000"/>
            <a:gd name="adj2" fmla="val 16200000"/>
          </a:avLst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High-Throughput Data Analysis</a:t>
          </a:r>
          <a:endParaRPr lang="en-US" sz="1800" kern="1200" dirty="0"/>
        </a:p>
      </dsp:txBody>
      <dsp:txXfrm>
        <a:off x="640873" y="1055535"/>
        <a:ext cx="1361671" cy="1010272"/>
      </dsp:txXfrm>
    </dsp:sp>
    <dsp:sp modelId="{766B8DAE-6F06-4DF8-B1F9-DCD72483380B}">
      <dsp:nvSpPr>
        <dsp:cNvPr id="0" name=""/>
        <dsp:cNvSpPr/>
      </dsp:nvSpPr>
      <dsp:spPr>
        <a:xfrm>
          <a:off x="166923" y="62394"/>
          <a:ext cx="4146508" cy="4146508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337BD1-8378-4762-BEB7-1B6781BD2196}">
      <dsp:nvSpPr>
        <dsp:cNvPr id="0" name=""/>
        <dsp:cNvSpPr/>
      </dsp:nvSpPr>
      <dsp:spPr>
        <a:xfrm>
          <a:off x="166923" y="186262"/>
          <a:ext cx="4146508" cy="4146508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solidFill>
          <a:schemeClr val="accent1">
            <a:shade val="90000"/>
            <a:hueOff val="270617"/>
            <a:satOff val="-21469"/>
            <a:lumOff val="1207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4CD96A-0242-4887-B355-CE7D2973983E}">
      <dsp:nvSpPr>
        <dsp:cNvPr id="0" name=""/>
        <dsp:cNvSpPr/>
      </dsp:nvSpPr>
      <dsp:spPr>
        <a:xfrm>
          <a:off x="43055" y="186262"/>
          <a:ext cx="4146508" cy="4146508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solidFill>
          <a:schemeClr val="accent1">
            <a:shade val="90000"/>
            <a:hueOff val="541234"/>
            <a:satOff val="-42939"/>
            <a:lumOff val="2414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63B528-3E80-4EC5-A3D3-F311065D2E11}">
      <dsp:nvSpPr>
        <dsp:cNvPr id="0" name=""/>
        <dsp:cNvSpPr/>
      </dsp:nvSpPr>
      <dsp:spPr>
        <a:xfrm>
          <a:off x="43055" y="62394"/>
          <a:ext cx="4146508" cy="4146508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solidFill>
          <a:schemeClr val="accent1">
            <a:shade val="90000"/>
            <a:hueOff val="811851"/>
            <a:satOff val="-64408"/>
            <a:lumOff val="3621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207730" y="114869"/>
          <a:ext cx="1693628" cy="1693628"/>
        </a:xfrm>
        <a:prstGeom prst="pie">
          <a:avLst>
            <a:gd name="adj1" fmla="val 16200000"/>
            <a:gd name="adj2" fmla="val 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>
              <a:ln/>
            </a:rPr>
            <a:t>Federated </a:t>
          </a:r>
          <a:r>
            <a:rPr lang="en-US" sz="800" kern="1200" dirty="0" smtClean="0">
              <a:ln/>
            </a:rPr>
            <a:t>Cloud</a:t>
          </a:r>
          <a:endParaRPr lang="en-US" sz="800" kern="1200" dirty="0">
            <a:ln/>
          </a:endParaRPr>
        </a:p>
      </dsp:txBody>
      <dsp:txXfrm>
        <a:off x="1106764" y="465893"/>
        <a:ext cx="625029" cy="463731"/>
      </dsp:txXfrm>
    </dsp:sp>
    <dsp:sp modelId="{591A4803-9161-404F-80F0-6635C9FB251F}">
      <dsp:nvSpPr>
        <dsp:cNvPr id="0" name=""/>
        <dsp:cNvSpPr/>
      </dsp:nvSpPr>
      <dsp:spPr>
        <a:xfrm>
          <a:off x="207730" y="171726"/>
          <a:ext cx="1693628" cy="1693628"/>
        </a:xfrm>
        <a:prstGeom prst="pie">
          <a:avLst>
            <a:gd name="adj1" fmla="val 0"/>
            <a:gd name="adj2" fmla="val 54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>
              <a:ln/>
            </a:rPr>
            <a:t>Federated Operations</a:t>
          </a:r>
          <a:endParaRPr lang="en-US" sz="800" kern="1200" dirty="0">
            <a:ln/>
          </a:endParaRPr>
        </a:p>
      </dsp:txBody>
      <dsp:txXfrm>
        <a:off x="1106764" y="1050598"/>
        <a:ext cx="625029" cy="463731"/>
      </dsp:txXfrm>
    </dsp:sp>
    <dsp:sp modelId="{68A78B6C-BAED-9543-ABF9-EF748C194928}">
      <dsp:nvSpPr>
        <dsp:cNvPr id="0" name=""/>
        <dsp:cNvSpPr/>
      </dsp:nvSpPr>
      <dsp:spPr>
        <a:xfrm>
          <a:off x="150873" y="171726"/>
          <a:ext cx="1693628" cy="1693628"/>
        </a:xfrm>
        <a:prstGeom prst="pie">
          <a:avLst>
            <a:gd name="adj1" fmla="val 5400000"/>
            <a:gd name="adj2" fmla="val 108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Community Driven Innovations and Support</a:t>
          </a:r>
          <a:endParaRPr lang="en-US" sz="800" kern="1200" dirty="0">
            <a:ln/>
          </a:endParaRPr>
        </a:p>
      </dsp:txBody>
      <dsp:txXfrm>
        <a:off x="320437" y="1050598"/>
        <a:ext cx="625029" cy="463731"/>
      </dsp:txXfrm>
    </dsp:sp>
    <dsp:sp modelId="{0191A99D-29BC-4F01-A4D7-44E75443DF7B}">
      <dsp:nvSpPr>
        <dsp:cNvPr id="0" name=""/>
        <dsp:cNvSpPr/>
      </dsp:nvSpPr>
      <dsp:spPr>
        <a:xfrm>
          <a:off x="150873" y="114869"/>
          <a:ext cx="1693628" cy="1693628"/>
        </a:xfrm>
        <a:prstGeom prst="pie">
          <a:avLst>
            <a:gd name="adj1" fmla="val 10800000"/>
            <a:gd name="adj2" fmla="val 16200000"/>
          </a:avLst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High-Throughput Data Analysis</a:t>
          </a:r>
          <a:endParaRPr lang="en-US" sz="800" kern="1200" dirty="0">
            <a:ln/>
          </a:endParaRPr>
        </a:p>
      </dsp:txBody>
      <dsp:txXfrm>
        <a:off x="320437" y="465893"/>
        <a:ext cx="625029" cy="463731"/>
      </dsp:txXfrm>
    </dsp:sp>
    <dsp:sp modelId="{4CABE584-43E2-44D2-9FA7-3722ECCD4C24}">
      <dsp:nvSpPr>
        <dsp:cNvPr id="0" name=""/>
        <dsp:cNvSpPr/>
      </dsp:nvSpPr>
      <dsp:spPr>
        <a:xfrm>
          <a:off x="102887" y="10025"/>
          <a:ext cx="1903315" cy="1903315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7C1C29F-22DE-4D81-8092-B4CD2E1251B6}">
      <dsp:nvSpPr>
        <dsp:cNvPr id="0" name=""/>
        <dsp:cNvSpPr/>
      </dsp:nvSpPr>
      <dsp:spPr>
        <a:xfrm>
          <a:off x="102887" y="66883"/>
          <a:ext cx="1903315" cy="1903315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9723D9C-362F-408B-9A45-34345CC8C339}">
      <dsp:nvSpPr>
        <dsp:cNvPr id="0" name=""/>
        <dsp:cNvSpPr/>
      </dsp:nvSpPr>
      <dsp:spPr>
        <a:xfrm>
          <a:off x="46029" y="66883"/>
          <a:ext cx="1903315" cy="1903315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663B528-3E80-4EC5-A3D3-F311065D2E11}">
      <dsp:nvSpPr>
        <dsp:cNvPr id="0" name=""/>
        <dsp:cNvSpPr/>
      </dsp:nvSpPr>
      <dsp:spPr>
        <a:xfrm>
          <a:off x="46029" y="10025"/>
          <a:ext cx="1903315" cy="1903315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207730" y="114869"/>
          <a:ext cx="1693628" cy="1693628"/>
        </a:xfrm>
        <a:prstGeom prst="pie">
          <a:avLst>
            <a:gd name="adj1" fmla="val 16200000"/>
            <a:gd name="adj2" fmla="val 0"/>
          </a:avLst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>
              <a:ln/>
            </a:rPr>
            <a:t>Federated </a:t>
          </a:r>
          <a:r>
            <a:rPr lang="en-US" sz="800" kern="1200" dirty="0" smtClean="0">
              <a:ln/>
            </a:rPr>
            <a:t>Cloud</a:t>
          </a:r>
          <a:endParaRPr lang="en-US" sz="800" kern="1200" dirty="0">
            <a:ln/>
          </a:endParaRPr>
        </a:p>
      </dsp:txBody>
      <dsp:txXfrm>
        <a:off x="1106764" y="465893"/>
        <a:ext cx="625029" cy="463731"/>
      </dsp:txXfrm>
    </dsp:sp>
    <dsp:sp modelId="{591A4803-9161-404F-80F0-6635C9FB251F}">
      <dsp:nvSpPr>
        <dsp:cNvPr id="0" name=""/>
        <dsp:cNvSpPr/>
      </dsp:nvSpPr>
      <dsp:spPr>
        <a:xfrm>
          <a:off x="207730" y="171726"/>
          <a:ext cx="1693628" cy="1693628"/>
        </a:xfrm>
        <a:prstGeom prst="pie">
          <a:avLst>
            <a:gd name="adj1" fmla="val 0"/>
            <a:gd name="adj2" fmla="val 540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>
              <a:ln/>
            </a:rPr>
            <a:t>Federated Operations</a:t>
          </a:r>
          <a:endParaRPr lang="en-US" sz="800" kern="1200" dirty="0">
            <a:ln/>
          </a:endParaRPr>
        </a:p>
      </dsp:txBody>
      <dsp:txXfrm>
        <a:off x="1106764" y="1050598"/>
        <a:ext cx="625029" cy="463731"/>
      </dsp:txXfrm>
    </dsp:sp>
    <dsp:sp modelId="{68A78B6C-BAED-9543-ABF9-EF748C194928}">
      <dsp:nvSpPr>
        <dsp:cNvPr id="0" name=""/>
        <dsp:cNvSpPr/>
      </dsp:nvSpPr>
      <dsp:spPr>
        <a:xfrm>
          <a:off x="150873" y="171726"/>
          <a:ext cx="1693628" cy="1693628"/>
        </a:xfrm>
        <a:prstGeom prst="pie">
          <a:avLst>
            <a:gd name="adj1" fmla="val 5400000"/>
            <a:gd name="adj2" fmla="val 108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Community Driven Innovations and Support</a:t>
          </a:r>
          <a:endParaRPr lang="en-US" sz="800" kern="1200" dirty="0">
            <a:ln/>
          </a:endParaRPr>
        </a:p>
      </dsp:txBody>
      <dsp:txXfrm>
        <a:off x="320437" y="1050598"/>
        <a:ext cx="625029" cy="463731"/>
      </dsp:txXfrm>
    </dsp:sp>
    <dsp:sp modelId="{0191A99D-29BC-4F01-A4D7-44E75443DF7B}">
      <dsp:nvSpPr>
        <dsp:cNvPr id="0" name=""/>
        <dsp:cNvSpPr/>
      </dsp:nvSpPr>
      <dsp:spPr>
        <a:xfrm>
          <a:off x="150873" y="114869"/>
          <a:ext cx="1693628" cy="1693628"/>
        </a:xfrm>
        <a:prstGeom prst="pie">
          <a:avLst>
            <a:gd name="adj1" fmla="val 10800000"/>
            <a:gd name="adj2" fmla="val 162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High-Throughput Data Analysis</a:t>
          </a:r>
          <a:endParaRPr lang="en-US" sz="800" kern="1200" dirty="0">
            <a:ln/>
          </a:endParaRPr>
        </a:p>
      </dsp:txBody>
      <dsp:txXfrm>
        <a:off x="320437" y="465893"/>
        <a:ext cx="625029" cy="463731"/>
      </dsp:txXfrm>
    </dsp:sp>
    <dsp:sp modelId="{4CABE584-43E2-44D2-9FA7-3722ECCD4C24}">
      <dsp:nvSpPr>
        <dsp:cNvPr id="0" name=""/>
        <dsp:cNvSpPr/>
      </dsp:nvSpPr>
      <dsp:spPr>
        <a:xfrm>
          <a:off x="102887" y="10025"/>
          <a:ext cx="1903315" cy="1903315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7C1C29F-22DE-4D81-8092-B4CD2E1251B6}">
      <dsp:nvSpPr>
        <dsp:cNvPr id="0" name=""/>
        <dsp:cNvSpPr/>
      </dsp:nvSpPr>
      <dsp:spPr>
        <a:xfrm>
          <a:off x="102887" y="66883"/>
          <a:ext cx="1903315" cy="1903315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9723D9C-362F-408B-9A45-34345CC8C339}">
      <dsp:nvSpPr>
        <dsp:cNvPr id="0" name=""/>
        <dsp:cNvSpPr/>
      </dsp:nvSpPr>
      <dsp:spPr>
        <a:xfrm>
          <a:off x="46029" y="66883"/>
          <a:ext cx="1903315" cy="1903315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663B528-3E80-4EC5-A3D3-F311065D2E11}">
      <dsp:nvSpPr>
        <dsp:cNvPr id="0" name=""/>
        <dsp:cNvSpPr/>
      </dsp:nvSpPr>
      <dsp:spPr>
        <a:xfrm>
          <a:off x="46029" y="10025"/>
          <a:ext cx="1903315" cy="1903315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207730" y="114869"/>
          <a:ext cx="1693628" cy="1693628"/>
        </a:xfrm>
        <a:prstGeom prst="pie">
          <a:avLst>
            <a:gd name="adj1" fmla="val 16200000"/>
            <a:gd name="adj2" fmla="val 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>
              <a:ln/>
            </a:rPr>
            <a:t>Federated Cloud</a:t>
          </a:r>
          <a:endParaRPr lang="en-US" sz="800" kern="1200" dirty="0">
            <a:ln/>
          </a:endParaRPr>
        </a:p>
      </dsp:txBody>
      <dsp:txXfrm>
        <a:off x="1106764" y="465893"/>
        <a:ext cx="625029" cy="463731"/>
      </dsp:txXfrm>
    </dsp:sp>
    <dsp:sp modelId="{591A4803-9161-404F-80F0-6635C9FB251F}">
      <dsp:nvSpPr>
        <dsp:cNvPr id="0" name=""/>
        <dsp:cNvSpPr/>
      </dsp:nvSpPr>
      <dsp:spPr>
        <a:xfrm>
          <a:off x="207730" y="171726"/>
          <a:ext cx="1693628" cy="1693628"/>
        </a:xfrm>
        <a:prstGeom prst="pie">
          <a:avLst>
            <a:gd name="adj1" fmla="val 0"/>
            <a:gd name="adj2" fmla="val 5400000"/>
          </a:avLst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</a:t>
          </a:r>
          <a:r>
            <a:rPr lang="en-US" sz="800" kern="1200" smtClean="0">
              <a:ln/>
            </a:rPr>
            <a:t>Operations</a:t>
          </a:r>
          <a:endParaRPr lang="en-US" sz="800" kern="1200" dirty="0">
            <a:ln/>
          </a:endParaRPr>
        </a:p>
      </dsp:txBody>
      <dsp:txXfrm>
        <a:off x="1106764" y="1050598"/>
        <a:ext cx="625029" cy="463731"/>
      </dsp:txXfrm>
    </dsp:sp>
    <dsp:sp modelId="{68A78B6C-BAED-9543-ABF9-EF748C194928}">
      <dsp:nvSpPr>
        <dsp:cNvPr id="0" name=""/>
        <dsp:cNvSpPr/>
      </dsp:nvSpPr>
      <dsp:spPr>
        <a:xfrm>
          <a:off x="150873" y="171726"/>
          <a:ext cx="1693628" cy="1693628"/>
        </a:xfrm>
        <a:prstGeom prst="pie">
          <a:avLst>
            <a:gd name="adj1" fmla="val 5400000"/>
            <a:gd name="adj2" fmla="val 108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Community Driven Innovations and Support</a:t>
          </a:r>
          <a:endParaRPr lang="en-US" sz="800" kern="1200" dirty="0">
            <a:ln/>
          </a:endParaRPr>
        </a:p>
      </dsp:txBody>
      <dsp:txXfrm>
        <a:off x="320437" y="1050598"/>
        <a:ext cx="625029" cy="463731"/>
      </dsp:txXfrm>
    </dsp:sp>
    <dsp:sp modelId="{0191A99D-29BC-4F01-A4D7-44E75443DF7B}">
      <dsp:nvSpPr>
        <dsp:cNvPr id="0" name=""/>
        <dsp:cNvSpPr/>
      </dsp:nvSpPr>
      <dsp:spPr>
        <a:xfrm>
          <a:off x="150873" y="114869"/>
          <a:ext cx="1693628" cy="1693628"/>
        </a:xfrm>
        <a:prstGeom prst="pie">
          <a:avLst>
            <a:gd name="adj1" fmla="val 10800000"/>
            <a:gd name="adj2" fmla="val 162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dirty="0" smtClean="0">
              <a:ln/>
            </a:rPr>
            <a:t>High-Throughput Data Analysis</a:t>
          </a:r>
          <a:endParaRPr lang="en-US" sz="800" kern="1200" dirty="0">
            <a:ln/>
          </a:endParaRPr>
        </a:p>
      </dsp:txBody>
      <dsp:txXfrm>
        <a:off x="320437" y="465893"/>
        <a:ext cx="625029" cy="463731"/>
      </dsp:txXfrm>
    </dsp:sp>
    <dsp:sp modelId="{4CABE584-43E2-44D2-9FA7-3722ECCD4C24}">
      <dsp:nvSpPr>
        <dsp:cNvPr id="0" name=""/>
        <dsp:cNvSpPr/>
      </dsp:nvSpPr>
      <dsp:spPr>
        <a:xfrm>
          <a:off x="102887" y="10025"/>
          <a:ext cx="1903315" cy="1903315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C6F2AEF-1C27-4346-866F-FD7F6EAF2C18}">
      <dsp:nvSpPr>
        <dsp:cNvPr id="0" name=""/>
        <dsp:cNvSpPr/>
      </dsp:nvSpPr>
      <dsp:spPr>
        <a:xfrm>
          <a:off x="102887" y="66883"/>
          <a:ext cx="1903315" cy="1903315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9723D9C-362F-408B-9A45-34345CC8C339}">
      <dsp:nvSpPr>
        <dsp:cNvPr id="0" name=""/>
        <dsp:cNvSpPr/>
      </dsp:nvSpPr>
      <dsp:spPr>
        <a:xfrm>
          <a:off x="46029" y="66883"/>
          <a:ext cx="1903315" cy="1903315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663B528-3E80-4EC5-A3D3-F311065D2E11}">
      <dsp:nvSpPr>
        <dsp:cNvPr id="0" name=""/>
        <dsp:cNvSpPr/>
      </dsp:nvSpPr>
      <dsp:spPr>
        <a:xfrm>
          <a:off x="46029" y="10025"/>
          <a:ext cx="1903315" cy="1903315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207730" y="114869"/>
          <a:ext cx="1693628" cy="1693628"/>
        </a:xfrm>
        <a:prstGeom prst="pie">
          <a:avLst>
            <a:gd name="adj1" fmla="val 16200000"/>
            <a:gd name="adj2" fmla="val 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>
              <a:ln/>
            </a:rPr>
            <a:t>Federated Cloud</a:t>
          </a:r>
          <a:endParaRPr lang="en-US" sz="800" kern="1200" dirty="0">
            <a:ln/>
          </a:endParaRPr>
        </a:p>
      </dsp:txBody>
      <dsp:txXfrm>
        <a:off x="1106764" y="465893"/>
        <a:ext cx="625029" cy="463731"/>
      </dsp:txXfrm>
    </dsp:sp>
    <dsp:sp modelId="{591A4803-9161-404F-80F0-6635C9FB251F}">
      <dsp:nvSpPr>
        <dsp:cNvPr id="0" name=""/>
        <dsp:cNvSpPr/>
      </dsp:nvSpPr>
      <dsp:spPr>
        <a:xfrm>
          <a:off x="207730" y="171726"/>
          <a:ext cx="1693628" cy="1693628"/>
        </a:xfrm>
        <a:prstGeom prst="pie">
          <a:avLst>
            <a:gd name="adj1" fmla="val 0"/>
            <a:gd name="adj2" fmla="val 54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</a:t>
          </a:r>
          <a:r>
            <a:rPr lang="en-US" sz="800" kern="1200" smtClean="0">
              <a:ln/>
            </a:rPr>
            <a:t>Operations</a:t>
          </a:r>
          <a:endParaRPr lang="en-US" sz="800" kern="1200" dirty="0">
            <a:ln/>
          </a:endParaRPr>
        </a:p>
      </dsp:txBody>
      <dsp:txXfrm>
        <a:off x="1106764" y="1050598"/>
        <a:ext cx="625029" cy="463731"/>
      </dsp:txXfrm>
    </dsp:sp>
    <dsp:sp modelId="{68A78B6C-BAED-9543-ABF9-EF748C194928}">
      <dsp:nvSpPr>
        <dsp:cNvPr id="0" name=""/>
        <dsp:cNvSpPr/>
      </dsp:nvSpPr>
      <dsp:spPr>
        <a:xfrm>
          <a:off x="150873" y="171726"/>
          <a:ext cx="1693628" cy="1693628"/>
        </a:xfrm>
        <a:prstGeom prst="pie">
          <a:avLst>
            <a:gd name="adj1" fmla="val 5400000"/>
            <a:gd name="adj2" fmla="val 10800000"/>
          </a:avLst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Community Driven Innovations and Support</a:t>
          </a:r>
          <a:endParaRPr lang="en-US" sz="800" kern="1200" dirty="0">
            <a:ln/>
          </a:endParaRPr>
        </a:p>
      </dsp:txBody>
      <dsp:txXfrm>
        <a:off x="320437" y="1050598"/>
        <a:ext cx="625029" cy="463731"/>
      </dsp:txXfrm>
    </dsp:sp>
    <dsp:sp modelId="{0191A99D-29BC-4F01-A4D7-44E75443DF7B}">
      <dsp:nvSpPr>
        <dsp:cNvPr id="0" name=""/>
        <dsp:cNvSpPr/>
      </dsp:nvSpPr>
      <dsp:spPr>
        <a:xfrm>
          <a:off x="150873" y="114869"/>
          <a:ext cx="1693628" cy="1693628"/>
        </a:xfrm>
        <a:prstGeom prst="pie">
          <a:avLst>
            <a:gd name="adj1" fmla="val 10800000"/>
            <a:gd name="adj2" fmla="val 162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High-Throughput Data Analysis</a:t>
          </a:r>
          <a:endParaRPr lang="en-US" sz="800" kern="1200" dirty="0">
            <a:ln/>
          </a:endParaRPr>
        </a:p>
      </dsp:txBody>
      <dsp:txXfrm>
        <a:off x="320437" y="465893"/>
        <a:ext cx="625029" cy="463731"/>
      </dsp:txXfrm>
    </dsp:sp>
    <dsp:sp modelId="{4CABE584-43E2-44D2-9FA7-3722ECCD4C24}">
      <dsp:nvSpPr>
        <dsp:cNvPr id="0" name=""/>
        <dsp:cNvSpPr/>
      </dsp:nvSpPr>
      <dsp:spPr>
        <a:xfrm>
          <a:off x="102887" y="10025"/>
          <a:ext cx="1903315" cy="1903315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60AC690-3BAA-4AD2-9FA0-EA577DDDFC20}">
      <dsp:nvSpPr>
        <dsp:cNvPr id="0" name=""/>
        <dsp:cNvSpPr/>
      </dsp:nvSpPr>
      <dsp:spPr>
        <a:xfrm>
          <a:off x="102887" y="66883"/>
          <a:ext cx="1903315" cy="1903315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9723D9C-362F-408B-9A45-34345CC8C339}">
      <dsp:nvSpPr>
        <dsp:cNvPr id="0" name=""/>
        <dsp:cNvSpPr/>
      </dsp:nvSpPr>
      <dsp:spPr>
        <a:xfrm>
          <a:off x="46029" y="66883"/>
          <a:ext cx="1903315" cy="1903315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663B528-3E80-4EC5-A3D3-F311065D2E11}">
      <dsp:nvSpPr>
        <dsp:cNvPr id="0" name=""/>
        <dsp:cNvSpPr/>
      </dsp:nvSpPr>
      <dsp:spPr>
        <a:xfrm>
          <a:off x="46029" y="10025"/>
          <a:ext cx="1903315" cy="1903315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7B7F86-7E94-485D-9FFD-0340FE99056C}">
      <dsp:nvSpPr>
        <dsp:cNvPr id="0" name=""/>
        <dsp:cNvSpPr/>
      </dsp:nvSpPr>
      <dsp:spPr>
        <a:xfrm>
          <a:off x="0" y="250581"/>
          <a:ext cx="8075612" cy="1216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tx2">
                  <a:lumMod val="50000"/>
                </a:schemeClr>
              </a:solidFill>
            </a:rPr>
            <a:t>EGI federates ICT infrastructures and human capabilities in Europe and beyond</a:t>
          </a:r>
          <a:endParaRPr lang="en-GB" sz="2200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59399" y="309980"/>
        <a:ext cx="7956814" cy="1098002"/>
      </dsp:txXfrm>
    </dsp:sp>
    <dsp:sp modelId="{CC17C6D0-2BB9-45A7-8730-E1D21931C671}">
      <dsp:nvSpPr>
        <dsp:cNvPr id="0" name=""/>
        <dsp:cNvSpPr/>
      </dsp:nvSpPr>
      <dsp:spPr>
        <a:xfrm>
          <a:off x="0" y="1654581"/>
          <a:ext cx="8075612" cy="1216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rgbClr val="003459"/>
              </a:solidFill>
            </a:rPr>
            <a:t>EGI develops solutions for research based on high-throughput computing, cloud and data services</a:t>
          </a:r>
          <a:endParaRPr lang="en-GB" sz="2200" kern="1200" dirty="0">
            <a:solidFill>
              <a:srgbClr val="003459"/>
            </a:solidFill>
          </a:endParaRPr>
        </a:p>
      </dsp:txBody>
      <dsp:txXfrm>
        <a:off x="59399" y="1713980"/>
        <a:ext cx="7956814" cy="1098002"/>
      </dsp:txXfrm>
    </dsp:sp>
    <dsp:sp modelId="{A2E5D43D-013C-45EA-AA4A-DEDA1F7B3638}">
      <dsp:nvSpPr>
        <dsp:cNvPr id="0" name=""/>
        <dsp:cNvSpPr/>
      </dsp:nvSpPr>
      <dsp:spPr>
        <a:xfrm>
          <a:off x="0" y="3058581"/>
          <a:ext cx="8075612" cy="1216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rgbClr val="003459"/>
              </a:solidFill>
            </a:rPr>
            <a:t>EGI is an open platform and promotes open access to research outputs</a:t>
          </a:r>
          <a:endParaRPr lang="en-GB" sz="2200" kern="1200" dirty="0">
            <a:solidFill>
              <a:srgbClr val="003459"/>
            </a:solidFill>
          </a:endParaRPr>
        </a:p>
      </dsp:txBody>
      <dsp:txXfrm>
        <a:off x="59399" y="3117980"/>
        <a:ext cx="7956814" cy="10980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D6F5D3-0995-AC47-89C1-DE49296DB94F}" type="datetimeFigureOut">
              <a:rPr lang="en-US" smtClean="0"/>
              <a:t>6/24/2014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ECB9E9-B2F4-3C46-B1B8-0C576C523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57161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E475F68-7DCB-4E99-A7CF-5081AFE721BA}" type="datetimeFigureOut">
              <a:rPr lang="en-US" altLang="en-US"/>
              <a:pPr/>
              <a:t>6/24/2014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0EAD756-0F50-4827-AA5D-CB0E643086F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40629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 Explain the problem for the solutions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What is a distributed competence</a:t>
            </a:r>
            <a:r>
              <a:rPr lang="en-US" baseline="0" dirty="0" smtClean="0"/>
              <a:t> center, why EGI can do it</a:t>
            </a:r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171450" indent="-171450">
              <a:buFontTx/>
              <a:buChar char="-"/>
            </a:pPr>
            <a:r>
              <a:rPr lang="en-US" baseline="0" dirty="0" smtClean="0"/>
              <a:t>How to get capacity: 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-- federation of owned resources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-- guaranteed resource allocation from existing resource providers (publicly-funded/commercial) 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-- opportunistic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EAD756-0F50-4827-AA5D-CB0E643086FF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29967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EAD756-0F50-4827-AA5D-CB0E643086FF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66794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endParaRPr lang="en-US" dirty="0" smtClean="0">
              <a:latin typeface="Arial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647902813 w 5001"/>
                <a:gd name="T1" fmla="*/ 0 h 2721"/>
                <a:gd name="T2" fmla="*/ 647902813 w 5001"/>
                <a:gd name="T3" fmla="*/ 352460171 h 2721"/>
                <a:gd name="T4" fmla="*/ 0 w 5001"/>
                <a:gd name="T5" fmla="*/ 352460171 h 2721"/>
                <a:gd name="T6" fmla="*/ 259161125 w 5001"/>
                <a:gd name="T7" fmla="*/ 0 h 2721"/>
                <a:gd name="T8" fmla="*/ 647902813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ts val="875"/>
              </a:spcBef>
            </a:pPr>
            <a:r>
              <a:rPr lang="en-US" alt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ts val="875"/>
              </a:spcBef>
            </a:pPr>
            <a:r>
              <a:rPr lang="en-US" alt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  <p:pic>
        <p:nvPicPr>
          <p:cNvPr id="16" name="Picture 2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5713413"/>
            <a:ext cx="731838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085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 anchor="b"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1913" y="6473974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C935680E-C75C-47F8-B490-30869E397002}" type="datetime1">
              <a:rPr lang="en-US" altLang="en-US" smtClean="0"/>
              <a:t>6/24/2014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53336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9925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017AACF9-E677-4E75-A255-0EB62051472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9756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649143D-4A9E-4D3B-9ACE-F81FB51B5233}" type="datetime1">
              <a:rPr lang="en-US" altLang="en-US" smtClean="0"/>
              <a:t>6/24/2014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7AACF9-E677-4E75-A255-0EB62051472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0796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endParaRPr lang="en-US" sz="1600" dirty="0" smtClean="0">
              <a:latin typeface="Arial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035" name="Rectangle 4"/>
            <p:cNvSpPr>
              <a:spLocks noChangeArrowheads="1"/>
            </p:cNvSpPr>
            <p:nvPr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37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sp>
          <p:nvSpPr>
            <p:cNvPr id="1038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647902813 w 5001"/>
                <a:gd name="T1" fmla="*/ 0 h 2721"/>
                <a:gd name="T2" fmla="*/ 647902813 w 5001"/>
                <a:gd name="T3" fmla="*/ 352460171 h 2721"/>
                <a:gd name="T4" fmla="*/ 0 w 5001"/>
                <a:gd name="T5" fmla="*/ 352460171 h 2721"/>
                <a:gd name="T6" fmla="*/ 259161125 w 5001"/>
                <a:gd name="T7" fmla="*/ 0 h 2721"/>
                <a:gd name="T8" fmla="*/ 647902813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473974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  <a:cs typeface="Arial" pitchFamily="34" charset="0"/>
              </a:defRPr>
            </a:lvl1pPr>
          </a:lstStyle>
          <a:p>
            <a:fld id="{03C8055B-8806-45E3-A596-F3AD8AF4909C}" type="datetime1">
              <a:rPr lang="en-US" altLang="en-US" smtClean="0"/>
              <a:t>6/24/2014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5333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cs typeface="Arial" pitchFamily="34" charset="0"/>
              </a:defRPr>
            </a:lvl1pPr>
          </a:lstStyle>
          <a:p>
            <a:fld id="{2FFA8CDD-0808-49AA-94B6-37D7B62CC6AE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33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ts val="875"/>
              </a:spcBef>
            </a:pPr>
            <a:r>
              <a:rPr lang="en-US" alt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68" r:id="rId2"/>
    <p:sldLayoutId id="2147483669" r:id="rId3"/>
  </p:sldLayoutIdLst>
  <p:hf hdr="0"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kern="1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gi.eu/case-studies/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9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3.jpg"/><Relationship Id="rId12" Type="http://schemas.openxmlformats.org/officeDocument/2006/relationships/image" Target="../media/image1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11" Type="http://schemas.openxmlformats.org/officeDocument/2006/relationships/image" Target="../media/image17.jpg"/><Relationship Id="rId5" Type="http://schemas.openxmlformats.org/officeDocument/2006/relationships/diagramColors" Target="../diagrams/colors1.xml"/><Relationship Id="rId10" Type="http://schemas.openxmlformats.org/officeDocument/2006/relationships/image" Target="../media/image16.jp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>
                <a:solidFill>
                  <a:schemeClr val="accent1"/>
                </a:solidFill>
              </a:rPr>
              <a:t>An Introduction to</a:t>
            </a:r>
            <a:br>
              <a:rPr lang="en-US" sz="3600" dirty="0">
                <a:solidFill>
                  <a:schemeClr val="accent1"/>
                </a:solidFill>
              </a:rPr>
            </a:br>
            <a:r>
              <a:rPr lang="en-US" sz="3600" dirty="0">
                <a:solidFill>
                  <a:schemeClr val="accent1"/>
                </a:solidFill>
              </a:rPr>
              <a:t>European Grid Infrastructure (EGI)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645024"/>
            <a:ext cx="5832648" cy="1944216"/>
          </a:xfrm>
        </p:spPr>
        <p:txBody>
          <a:bodyPr anchor="ctr"/>
          <a:lstStyle/>
          <a:p>
            <a:endParaRPr lang="en-US" sz="1600" b="1" dirty="0" smtClean="0"/>
          </a:p>
          <a:p>
            <a:r>
              <a:rPr lang="en-US" sz="2800" dirty="0" smtClean="0"/>
              <a:t>March 2014</a:t>
            </a:r>
          </a:p>
          <a:p>
            <a:r>
              <a:rPr lang="en-US" sz="1050" dirty="0" smtClean="0"/>
              <a:t>(updated 24.6.2014)</a:t>
            </a:r>
            <a:endParaRPr lang="en-US" sz="10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6975475" y="6356350"/>
            <a:ext cx="2133600" cy="365125"/>
          </a:xfrm>
        </p:spPr>
        <p:txBody>
          <a:bodyPr/>
          <a:lstStyle/>
          <a:p>
            <a:fld id="{3ACC2B1C-E4F1-4846-A147-32EFEDAD9619}" type="slidenum">
              <a:rPr lang="en-US" altLang="en-US" smtClean="0"/>
              <a:pPr/>
              <a:t>1</a:t>
            </a:fld>
            <a:endParaRPr lang="en-US" altLang="en-US"/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4294967295"/>
          </p:nvPr>
        </p:nvSpPr>
        <p:spPr>
          <a:xfrm>
            <a:off x="2771800" y="6608385"/>
            <a:ext cx="4176464" cy="276999"/>
          </a:xfrm>
        </p:spPr>
        <p:txBody>
          <a:bodyPr anchor="b">
            <a:spAutoFit/>
          </a:bodyPr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50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Federated Operations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B81D3-07E9-439F-AE04-2C003E0DC47D}" type="datetime1">
              <a:rPr lang="en-US" altLang="en-US" smtClean="0"/>
              <a:t>6/24/2014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10</a:t>
            </a:fld>
            <a:endParaRPr lang="en-US" altLang="en-US"/>
          </a:p>
        </p:txBody>
      </p:sp>
      <p:sp>
        <p:nvSpPr>
          <p:cNvPr id="11" name="Rectangle 10"/>
          <p:cNvSpPr/>
          <p:nvPr/>
        </p:nvSpPr>
        <p:spPr>
          <a:xfrm>
            <a:off x="323528" y="1124744"/>
            <a:ext cx="8424935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000" b="1" dirty="0">
                <a:solidFill>
                  <a:schemeClr val="accent1"/>
                </a:solidFill>
              </a:rPr>
              <a:t>Do you need operational services and tools to run a distributed IT infrastructure for research?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875472" y="1916832"/>
            <a:ext cx="515291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T</a:t>
            </a:r>
            <a:r>
              <a:rPr lang="en-GB" sz="1400" dirty="0" smtClean="0"/>
              <a:t>echnologies</a:t>
            </a:r>
            <a:r>
              <a:rPr lang="en-GB" sz="1400" dirty="0"/>
              <a:t>, processes and </a:t>
            </a:r>
            <a:r>
              <a:rPr lang="en-GB" sz="1400" dirty="0" smtClean="0"/>
              <a:t>expertise:</a:t>
            </a:r>
          </a:p>
          <a:p>
            <a:pPr marL="271463" indent="-177800">
              <a:buFont typeface="Arial" panose="020B0604020202020204" pitchFamily="34" charset="0"/>
              <a:buChar char="•"/>
            </a:pPr>
            <a:r>
              <a:rPr lang="en-GB" sz="1400" dirty="0" smtClean="0"/>
              <a:t>To manage operations </a:t>
            </a:r>
            <a:r>
              <a:rPr lang="en-GB" sz="1400" dirty="0"/>
              <a:t>of </a:t>
            </a:r>
            <a:r>
              <a:rPr lang="en-GB" sz="1400" dirty="0" smtClean="0"/>
              <a:t>heterogeneous  distributed infrastructures</a:t>
            </a:r>
          </a:p>
          <a:p>
            <a:pPr marL="271463" indent="-177800">
              <a:buFont typeface="Arial" panose="020B0604020202020204" pitchFamily="34" charset="0"/>
              <a:buChar char="•"/>
            </a:pPr>
            <a:r>
              <a:rPr lang="en-GB" sz="1400" dirty="0" smtClean="0"/>
              <a:t>To </a:t>
            </a:r>
            <a:r>
              <a:rPr lang="en-GB" sz="1400" dirty="0"/>
              <a:t>integrate resources from multiple independent providers with </a:t>
            </a:r>
            <a:r>
              <a:rPr lang="en-GB" sz="1400" dirty="0" smtClean="0"/>
              <a:t>lightweight </a:t>
            </a:r>
            <a:r>
              <a:rPr lang="en-GB" sz="1400" dirty="0"/>
              <a:t>central </a:t>
            </a:r>
            <a:r>
              <a:rPr lang="en-GB" sz="1400" dirty="0" smtClean="0"/>
              <a:t>coordination</a:t>
            </a:r>
            <a:endParaRPr lang="en-GB" sz="1400" b="1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2850102" y="1988840"/>
            <a:ext cx="0" cy="1008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864467" y="3555013"/>
            <a:ext cx="504490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lvl="1" indent="-18256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Operations, Technology, and </a:t>
            </a:r>
            <a:r>
              <a:rPr lang="en-GB" sz="1400" b="1" dirty="0">
                <a:solidFill>
                  <a:schemeClr val="accent1"/>
                </a:solidFill>
              </a:rPr>
              <a:t>Security </a:t>
            </a:r>
            <a:r>
              <a:rPr lang="en-GB" sz="1400" b="1" dirty="0" smtClean="0">
                <a:solidFill>
                  <a:schemeClr val="accent1"/>
                </a:solidFill>
              </a:rPr>
              <a:t>Coordination</a:t>
            </a:r>
            <a:endParaRPr lang="en-GB" sz="1400" b="1" dirty="0">
              <a:solidFill>
                <a:schemeClr val="accent1"/>
              </a:solidFill>
            </a:endParaRPr>
          </a:p>
          <a:p>
            <a:pPr marL="268288" lvl="1" indent="-18256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Helpdesk </a:t>
            </a:r>
            <a:r>
              <a:rPr lang="en-GB" sz="1400" b="1" dirty="0">
                <a:solidFill>
                  <a:schemeClr val="accent1"/>
                </a:solidFill>
              </a:rPr>
              <a:t>support</a:t>
            </a:r>
          </a:p>
          <a:p>
            <a:pPr marL="268288" lvl="1" indent="-18256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Specialised </a:t>
            </a:r>
            <a:r>
              <a:rPr lang="en-GB" sz="1400" b="1" dirty="0">
                <a:solidFill>
                  <a:schemeClr val="accent1"/>
                </a:solidFill>
              </a:rPr>
              <a:t>consultancy services</a:t>
            </a:r>
          </a:p>
          <a:p>
            <a:pPr marL="268288" lvl="1" indent="-18256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Technical </a:t>
            </a:r>
            <a:r>
              <a:rPr lang="en-GB" sz="1400" b="1" dirty="0">
                <a:solidFill>
                  <a:schemeClr val="accent1"/>
                </a:solidFill>
              </a:rPr>
              <a:t>consultancy and </a:t>
            </a:r>
            <a:r>
              <a:rPr lang="en-GB" sz="1400" b="1" dirty="0" smtClean="0">
                <a:solidFill>
                  <a:schemeClr val="accent1"/>
                </a:solidFill>
              </a:rPr>
              <a:t>support</a:t>
            </a:r>
          </a:p>
          <a:p>
            <a:pPr marL="268288" lvl="1" indent="-18256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Operations tools</a:t>
            </a:r>
            <a:endParaRPr lang="en-GB" sz="1400" dirty="0"/>
          </a:p>
        </p:txBody>
      </p:sp>
      <p:cxnSp>
        <p:nvCxnSpPr>
          <p:cNvPr id="24" name="Straight Connector 23"/>
          <p:cNvCxnSpPr/>
          <p:nvPr/>
        </p:nvCxnSpPr>
        <p:spPr>
          <a:xfrm>
            <a:off x="2861107" y="3573016"/>
            <a:ext cx="0" cy="1080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843808" y="3121223"/>
            <a:ext cx="515291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/>
              <a:t>Relies on </a:t>
            </a:r>
            <a:r>
              <a:rPr lang="en-GB" sz="1400" dirty="0"/>
              <a:t>the </a:t>
            </a:r>
            <a:r>
              <a:rPr lang="en-GB" sz="1400" dirty="0" smtClean="0"/>
              <a:t>best practices for IT service management (</a:t>
            </a:r>
            <a:r>
              <a:rPr lang="en-GB" sz="1400" dirty="0" err="1"/>
              <a:t>F</a:t>
            </a:r>
            <a:r>
              <a:rPr lang="en-GB" sz="1400" dirty="0" err="1" smtClean="0"/>
              <a:t>itSM</a:t>
            </a:r>
            <a:r>
              <a:rPr lang="en-GB" sz="1400" dirty="0" smtClean="0"/>
              <a:t>)</a:t>
            </a:r>
            <a:endParaRPr lang="en-GB" sz="1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2861107" y="3119400"/>
            <a:ext cx="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039855" y="4941168"/>
            <a:ext cx="1109150" cy="276999"/>
          </a:xfrm>
          <a:prstGeom prst="rect">
            <a:avLst/>
          </a:prstGeom>
          <a:ln w="31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200" b="1" dirty="0" smtClean="0"/>
              <a:t>Added Value</a:t>
            </a:r>
            <a:endParaRPr lang="en-GB" sz="1200" b="1" dirty="0"/>
          </a:p>
        </p:txBody>
      </p:sp>
      <p:sp>
        <p:nvSpPr>
          <p:cNvPr id="1024" name="Rectangle 1023"/>
          <p:cNvSpPr/>
          <p:nvPr/>
        </p:nvSpPr>
        <p:spPr>
          <a:xfrm>
            <a:off x="849564" y="5282624"/>
            <a:ext cx="7394844" cy="738664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182563" lvl="1" indent="-182563">
              <a:buFont typeface="Arial"/>
              <a:buChar char="•"/>
            </a:pPr>
            <a:r>
              <a:rPr lang="en-GB" sz="1400" dirty="0"/>
              <a:t>A cost-efficient framework to manage operations within a federated environment, while retaining responsibility of local infrastructure</a:t>
            </a:r>
            <a:r>
              <a:rPr lang="en-GB" sz="1400" dirty="0" smtClean="0"/>
              <a:t>.</a:t>
            </a:r>
          </a:p>
          <a:p>
            <a:pPr marL="182563" lvl="1" indent="-182563">
              <a:buFont typeface="Arial"/>
              <a:buChar char="•"/>
            </a:pPr>
            <a:r>
              <a:rPr lang="en-GB" sz="1400" dirty="0" smtClean="0"/>
              <a:t>Allows efficient </a:t>
            </a:r>
            <a:r>
              <a:rPr lang="en-GB" sz="1400" dirty="0"/>
              <a:t>implementation of Best Management Practices for IT services</a:t>
            </a:r>
          </a:p>
        </p:txBody>
      </p:sp>
      <p:sp>
        <p:nvSpPr>
          <p:cNvPr id="18" name="Bent-Up Arrow 17"/>
          <p:cNvSpPr/>
          <p:nvPr/>
        </p:nvSpPr>
        <p:spPr>
          <a:xfrm rot="16200000" flipH="1" flipV="1">
            <a:off x="966462" y="1773954"/>
            <a:ext cx="1674651" cy="1792003"/>
          </a:xfrm>
          <a:prstGeom prst="bentUpArrow">
            <a:avLst>
              <a:gd name="adj1" fmla="val 17730"/>
              <a:gd name="adj2" fmla="val 29050"/>
              <a:gd name="adj3" fmla="val 206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8" name="Diagram 4"/>
          <p:cNvGraphicFramePr/>
          <p:nvPr>
            <p:extLst>
              <p:ext uri="{D42A27DB-BD31-4B8C-83A1-F6EECF244321}">
                <p14:modId xmlns:p14="http://schemas.microsoft.com/office/powerpoint/2010/main" val="3424585345"/>
              </p:ext>
            </p:extLst>
          </p:nvPr>
        </p:nvGraphicFramePr>
        <p:xfrm>
          <a:off x="219614" y="2080887"/>
          <a:ext cx="2088232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42" name="Left Brace 1041"/>
          <p:cNvSpPr/>
          <p:nvPr/>
        </p:nvSpPr>
        <p:spPr>
          <a:xfrm>
            <a:off x="539552" y="5283288"/>
            <a:ext cx="288032" cy="73800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386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Community-Driven Innovation </a:t>
            </a:r>
            <a:br>
              <a:rPr lang="en-GB" dirty="0"/>
            </a:br>
            <a:r>
              <a:rPr lang="en-GB" dirty="0"/>
              <a:t>and Support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09308-3337-40B0-819D-22867C1990B8}" type="datetime1">
              <a:rPr lang="en-US" altLang="en-US" smtClean="0"/>
              <a:t>6/24/2014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11</a:t>
            </a:fld>
            <a:endParaRPr lang="en-US" altLang="en-US"/>
          </a:p>
        </p:txBody>
      </p:sp>
      <p:sp>
        <p:nvSpPr>
          <p:cNvPr id="12" name="Rectangle 11"/>
          <p:cNvSpPr/>
          <p:nvPr/>
        </p:nvSpPr>
        <p:spPr>
          <a:xfrm>
            <a:off x="2843808" y="2043997"/>
            <a:ext cx="532859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/>
              <a:t>Expert </a:t>
            </a:r>
            <a:r>
              <a:rPr lang="en-GB" sz="1400" b="1" dirty="0" smtClean="0">
                <a:solidFill>
                  <a:schemeClr val="accent1"/>
                </a:solidFill>
              </a:rPr>
              <a:t>assistance</a:t>
            </a:r>
            <a:r>
              <a:rPr lang="en-GB" sz="1400" dirty="0" smtClean="0">
                <a:solidFill>
                  <a:schemeClr val="accent1"/>
                </a:solidFill>
              </a:rPr>
              <a:t> </a:t>
            </a:r>
            <a:r>
              <a:rPr lang="en-GB" sz="1400" dirty="0" smtClean="0"/>
              <a:t>for </a:t>
            </a:r>
            <a:r>
              <a:rPr lang="en-GB" sz="1400" dirty="0"/>
              <a:t>easy and seamless integration and access to the computing and data services</a:t>
            </a:r>
          </a:p>
          <a:p>
            <a:pPr marL="269875" lvl="1" indent="-16827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European Distributed </a:t>
            </a:r>
            <a:r>
              <a:rPr lang="en-GB" sz="1400" b="1" dirty="0">
                <a:solidFill>
                  <a:schemeClr val="accent1"/>
                </a:solidFill>
              </a:rPr>
              <a:t>Competence Centres</a:t>
            </a:r>
          </a:p>
          <a:p>
            <a:pPr marL="269875" lvl="1" indent="-16827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dirty="0" smtClean="0"/>
              <a:t>Leveraging expertise of </a:t>
            </a:r>
            <a:r>
              <a:rPr lang="en-GB" sz="1400" b="1" dirty="0" smtClean="0">
                <a:solidFill>
                  <a:schemeClr val="accent1"/>
                </a:solidFill>
              </a:rPr>
              <a:t>user communities </a:t>
            </a:r>
            <a:r>
              <a:rPr lang="en-GB" sz="1400" dirty="0" smtClean="0"/>
              <a:t>and </a:t>
            </a:r>
            <a:r>
              <a:rPr lang="en-GB" sz="1400" b="1" dirty="0" smtClean="0">
                <a:solidFill>
                  <a:schemeClr val="accent1"/>
                </a:solidFill>
              </a:rPr>
              <a:t>technology providers</a:t>
            </a:r>
          </a:p>
          <a:p>
            <a:pPr marL="269875" lvl="1" indent="-16827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dirty="0" smtClean="0"/>
              <a:t>Partnership with </a:t>
            </a:r>
            <a:r>
              <a:rPr lang="en-GB" sz="1400" b="1" dirty="0" smtClean="0">
                <a:solidFill>
                  <a:schemeClr val="accent1"/>
                </a:solidFill>
              </a:rPr>
              <a:t>National Grid Initiatives and external competence centres</a:t>
            </a:r>
            <a:endParaRPr lang="en-GB" sz="1400" b="1" dirty="0">
              <a:solidFill>
                <a:schemeClr val="accent1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2827685" y="2043997"/>
            <a:ext cx="0" cy="1602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843808" y="3841303"/>
            <a:ext cx="53285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Support at both </a:t>
            </a:r>
            <a:r>
              <a:rPr lang="en-GB" sz="1400" b="1" dirty="0">
                <a:solidFill>
                  <a:schemeClr val="accent1"/>
                </a:solidFill>
              </a:rPr>
              <a:t>national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dirty="0"/>
              <a:t>and </a:t>
            </a:r>
            <a:r>
              <a:rPr lang="en-GB" sz="1400" b="1" dirty="0">
                <a:solidFill>
                  <a:schemeClr val="accent1"/>
                </a:solidFill>
              </a:rPr>
              <a:t>EU level</a:t>
            </a:r>
          </a:p>
        </p:txBody>
      </p:sp>
      <p:cxnSp>
        <p:nvCxnSpPr>
          <p:cNvPr id="29" name="Straight Connector 28"/>
          <p:cNvCxnSpPr/>
          <p:nvPr/>
        </p:nvCxnSpPr>
        <p:spPr>
          <a:xfrm>
            <a:off x="2843808" y="3858526"/>
            <a:ext cx="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1547680" y="3356992"/>
            <a:ext cx="144000" cy="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Bent-Up Arrow 17"/>
          <p:cNvSpPr/>
          <p:nvPr/>
        </p:nvSpPr>
        <p:spPr>
          <a:xfrm rot="16200000" flipH="1" flipV="1">
            <a:off x="966462" y="1773954"/>
            <a:ext cx="1674651" cy="1792003"/>
          </a:xfrm>
          <a:prstGeom prst="bentUpArrow">
            <a:avLst>
              <a:gd name="adj1" fmla="val 17730"/>
              <a:gd name="adj2" fmla="val 29050"/>
              <a:gd name="adj3" fmla="val 206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9" name="Diagram 4"/>
          <p:cNvGraphicFramePr/>
          <p:nvPr>
            <p:extLst>
              <p:ext uri="{D42A27DB-BD31-4B8C-83A1-F6EECF244321}">
                <p14:modId xmlns:p14="http://schemas.microsoft.com/office/powerpoint/2010/main" val="78531941"/>
              </p:ext>
            </p:extLst>
          </p:nvPr>
        </p:nvGraphicFramePr>
        <p:xfrm>
          <a:off x="219614" y="2080887"/>
          <a:ext cx="2088232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" name="Rectangle 20"/>
          <p:cNvSpPr/>
          <p:nvPr/>
        </p:nvSpPr>
        <p:spPr>
          <a:xfrm>
            <a:off x="323528" y="1124744"/>
            <a:ext cx="8424935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000" b="1" dirty="0">
                <a:solidFill>
                  <a:schemeClr val="accent1"/>
                </a:solidFill>
              </a:rPr>
              <a:t>Do you want to discover and implement the best approach to your data-intensive compute needs</a:t>
            </a:r>
            <a:r>
              <a:rPr lang="en-GB" sz="2000" b="1" dirty="0" smtClean="0">
                <a:solidFill>
                  <a:schemeClr val="accent1"/>
                </a:solidFill>
              </a:rPr>
              <a:t>?</a:t>
            </a:r>
            <a:endParaRPr lang="en-GB" sz="2000" b="1" dirty="0">
              <a:solidFill>
                <a:schemeClr val="accent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017425" y="4520153"/>
            <a:ext cx="1109150" cy="276999"/>
          </a:xfrm>
          <a:prstGeom prst="rect">
            <a:avLst/>
          </a:prstGeom>
          <a:ln w="31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200" b="1" dirty="0" smtClean="0"/>
              <a:t>Added Value</a:t>
            </a:r>
            <a:endParaRPr lang="en-GB" sz="1200" b="1" dirty="0"/>
          </a:p>
        </p:txBody>
      </p:sp>
      <p:sp>
        <p:nvSpPr>
          <p:cNvPr id="35" name="Rectangle 34"/>
          <p:cNvSpPr/>
          <p:nvPr/>
        </p:nvSpPr>
        <p:spPr>
          <a:xfrm>
            <a:off x="1223628" y="4995173"/>
            <a:ext cx="5472608" cy="954107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285750" lvl="0" indent="-285750">
              <a:buFont typeface="Arial"/>
              <a:buChar char="•"/>
            </a:pPr>
            <a:r>
              <a:rPr lang="en-GB" sz="1400" b="1" dirty="0">
                <a:solidFill>
                  <a:srgbClr val="0067B1"/>
                </a:solidFill>
              </a:rPr>
              <a:t>Avoid duplication </a:t>
            </a:r>
            <a:r>
              <a:rPr lang="en-GB" sz="1400" dirty="0">
                <a:solidFill>
                  <a:srgbClr val="000000"/>
                </a:solidFill>
              </a:rPr>
              <a:t>of solutions</a:t>
            </a:r>
          </a:p>
          <a:p>
            <a:pPr marL="285750" lvl="0" indent="-285750">
              <a:buFont typeface="Arial"/>
              <a:buChar char="•"/>
            </a:pPr>
            <a:r>
              <a:rPr lang="en-GB" sz="1400" b="1" dirty="0">
                <a:solidFill>
                  <a:srgbClr val="0067B1"/>
                </a:solidFill>
              </a:rPr>
              <a:t>Leverage</a:t>
            </a:r>
            <a:r>
              <a:rPr lang="en-GB" sz="1400" dirty="0">
                <a:solidFill>
                  <a:srgbClr val="0067B1"/>
                </a:solidFill>
              </a:rPr>
              <a:t> </a:t>
            </a:r>
            <a:r>
              <a:rPr lang="en-GB" sz="1400" dirty="0">
                <a:solidFill>
                  <a:srgbClr val="000000"/>
                </a:solidFill>
              </a:rPr>
              <a:t>expertise from the community </a:t>
            </a:r>
          </a:p>
          <a:p>
            <a:pPr marL="285750" lvl="0" indent="-285750">
              <a:buFont typeface="Arial"/>
              <a:buChar char="•"/>
            </a:pPr>
            <a:r>
              <a:rPr lang="en-GB" sz="1400" dirty="0">
                <a:solidFill>
                  <a:srgbClr val="000000"/>
                </a:solidFill>
              </a:rPr>
              <a:t>Facilitate </a:t>
            </a:r>
            <a:r>
              <a:rPr lang="en-GB" sz="1400" b="1" dirty="0">
                <a:solidFill>
                  <a:srgbClr val="0067B1"/>
                </a:solidFill>
              </a:rPr>
              <a:t>collaboration</a:t>
            </a:r>
            <a:r>
              <a:rPr lang="en-GB" sz="1400" dirty="0">
                <a:solidFill>
                  <a:srgbClr val="0067B1"/>
                </a:solidFill>
              </a:rPr>
              <a:t> </a:t>
            </a:r>
            <a:r>
              <a:rPr lang="en-GB" sz="1400" dirty="0">
                <a:solidFill>
                  <a:srgbClr val="000000"/>
                </a:solidFill>
              </a:rPr>
              <a:t>across communities and borders‏</a:t>
            </a:r>
          </a:p>
          <a:p>
            <a:pPr marL="285750" lvl="1" indent="-285750">
              <a:buFont typeface="Arial"/>
              <a:buChar char="•"/>
            </a:pPr>
            <a:r>
              <a:rPr lang="en-GB" sz="1400" b="1" dirty="0">
                <a:solidFill>
                  <a:srgbClr val="0067B1"/>
                </a:solidFill>
              </a:rPr>
              <a:t>User-driven innovation</a:t>
            </a:r>
          </a:p>
        </p:txBody>
      </p:sp>
      <p:sp>
        <p:nvSpPr>
          <p:cNvPr id="40" name="Left Brace 39"/>
          <p:cNvSpPr/>
          <p:nvPr/>
        </p:nvSpPr>
        <p:spPr>
          <a:xfrm>
            <a:off x="1115616" y="4995280"/>
            <a:ext cx="199004" cy="95400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75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EGI support to Open Access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Integrated large-scale </a:t>
            </a:r>
            <a:r>
              <a:rPr lang="en-US" sz="2000" b="1" dirty="0" smtClean="0">
                <a:solidFill>
                  <a:schemeClr val="accent1"/>
                </a:solidFill>
              </a:rPr>
              <a:t>compute and data services</a:t>
            </a:r>
          </a:p>
          <a:p>
            <a:pPr lvl="1"/>
            <a:r>
              <a:rPr lang="en-US" sz="2000" dirty="0" smtClean="0"/>
              <a:t>Generate </a:t>
            </a:r>
            <a:r>
              <a:rPr lang="en-US" sz="2000" dirty="0" smtClean="0">
                <a:sym typeface="Wingdings" panose="05000000000000000000" pitchFamily="2" charset="2"/>
              </a:rPr>
              <a:t> archive  </a:t>
            </a:r>
            <a:r>
              <a:rPr lang="en-US" sz="2000" dirty="0" smtClean="0"/>
              <a:t>use </a:t>
            </a:r>
            <a:r>
              <a:rPr lang="en-US" sz="2000" dirty="0" smtClean="0">
                <a:sym typeface="Wingdings" panose="05000000000000000000" pitchFamily="2" charset="2"/>
              </a:rPr>
              <a:t> </a:t>
            </a:r>
            <a:r>
              <a:rPr lang="en-US" sz="2000" dirty="0" smtClean="0"/>
              <a:t>re-use open data</a:t>
            </a:r>
          </a:p>
          <a:p>
            <a:pPr lvl="1"/>
            <a:r>
              <a:rPr lang="en-GB" sz="2000" dirty="0" smtClean="0"/>
              <a:t>Custom services on cloud</a:t>
            </a:r>
          </a:p>
          <a:p>
            <a:r>
              <a:rPr lang="en-GB" sz="2000" b="1" dirty="0" smtClean="0">
                <a:solidFill>
                  <a:schemeClr val="accent1"/>
                </a:solidFill>
              </a:rPr>
              <a:t>Catch-all distributed open research data repository </a:t>
            </a:r>
            <a:r>
              <a:rPr lang="en-GB" sz="2000" dirty="0" smtClean="0"/>
              <a:t>(prototype)</a:t>
            </a:r>
            <a:r>
              <a:rPr lang="en-GB" sz="2000" b="1" dirty="0" smtClean="0">
                <a:solidFill>
                  <a:schemeClr val="accent1"/>
                </a:solidFill>
              </a:rPr>
              <a:t> </a:t>
            </a:r>
          </a:p>
          <a:p>
            <a:r>
              <a:rPr lang="en-GB" sz="2000" b="1" dirty="0" smtClean="0">
                <a:solidFill>
                  <a:schemeClr val="accent1"/>
                </a:solidFill>
              </a:rPr>
              <a:t>Consultancy </a:t>
            </a:r>
            <a:r>
              <a:rPr lang="en-GB" sz="2000" b="1" dirty="0">
                <a:solidFill>
                  <a:schemeClr val="accent1"/>
                </a:solidFill>
              </a:rPr>
              <a:t>and support </a:t>
            </a:r>
            <a:r>
              <a:rPr lang="en-GB" sz="2000" dirty="0" smtClean="0"/>
              <a:t>embracing a portfolio of services with APARSEN and </a:t>
            </a:r>
            <a:r>
              <a:rPr lang="en-GB" sz="2000" dirty="0" err="1" smtClean="0"/>
              <a:t>OpenAIRE</a:t>
            </a:r>
            <a:endParaRPr lang="en-GB" sz="2000" dirty="0" smtClean="0"/>
          </a:p>
          <a:p>
            <a:pPr lvl="1"/>
            <a:r>
              <a:rPr lang="en-GB" sz="2000" dirty="0" smtClean="0"/>
              <a:t>Compute and data management planning </a:t>
            </a:r>
          </a:p>
          <a:p>
            <a:pPr lvl="1"/>
            <a:r>
              <a:rPr lang="en-GB" sz="2000" dirty="0" smtClean="0"/>
              <a:t>Data repository certification </a:t>
            </a:r>
          </a:p>
          <a:p>
            <a:r>
              <a:rPr lang="en-GB" sz="2000" dirty="0" smtClean="0"/>
              <a:t>Integrates with other e-Infrastructures to support complex workflows and enable a </a:t>
            </a:r>
            <a:r>
              <a:rPr lang="en-GB" sz="2000" b="1" dirty="0" smtClean="0">
                <a:solidFill>
                  <a:schemeClr val="accent1"/>
                </a:solidFill>
              </a:rPr>
              <a:t>single digital market</a:t>
            </a:r>
            <a:r>
              <a:rPr lang="en-GB" sz="2000" dirty="0" smtClean="0"/>
              <a:t> of services for research</a:t>
            </a:r>
          </a:p>
          <a:p>
            <a:pPr lvl="1"/>
            <a:r>
              <a:rPr lang="en-GB" sz="2000" dirty="0" smtClean="0"/>
              <a:t>GEANT, EUDAT, PRACE, Helix Nebula, …</a:t>
            </a:r>
            <a:endParaRPr lang="en-US" sz="200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12</a:t>
            </a:fld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A7E17-3140-42E7-B2E2-FB6D101AF6AB}" type="datetime1">
              <a:rPr lang="en-US" altLang="en-US" smtClean="0"/>
              <a:t>6/24/2014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2715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3817461"/>
              </p:ext>
            </p:extLst>
          </p:nvPr>
        </p:nvGraphicFramePr>
        <p:xfrm>
          <a:off x="611188" y="1412875"/>
          <a:ext cx="807561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13</a:t>
            </a:fld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2549-B08F-4A77-A2E1-9EE4D7D5009A}" type="datetime1">
              <a:rPr lang="en-US" altLang="en-US" smtClean="0"/>
              <a:t>6/24/2014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0012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At Your Disposal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269C4-4F5D-463F-A2C4-BEB7CAE85685}" type="datetime1">
              <a:rPr lang="en-US" altLang="en-US" smtClean="0"/>
              <a:t>6/24/2014</a:t>
            </a:fld>
            <a:endParaRPr lang="en-US" alt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14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0967" y="1748790"/>
            <a:ext cx="7222067" cy="33604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665018" y="4953362"/>
            <a:ext cx="38139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noProof="1" smtClean="0"/>
              <a:t>support@egi.eu</a:t>
            </a:r>
            <a:endParaRPr lang="en-US" sz="4000" noProof="1"/>
          </a:p>
        </p:txBody>
      </p:sp>
    </p:spTree>
    <p:extLst>
      <p:ext uri="{BB962C8B-B14F-4D97-AF65-F5344CB8AC3E}">
        <p14:creationId xmlns:p14="http://schemas.microsoft.com/office/powerpoint/2010/main" val="160627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What is EGI?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Accelerating Excellent Science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Facts &amp; Figures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Principles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Services for the Long Tail and Big Science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High-throughput Data Analysis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Federated </a:t>
            </a:r>
            <a:r>
              <a:rPr lang="en-US" dirty="0" smtClean="0"/>
              <a:t>Cloud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Federated Operations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Community-driven </a:t>
            </a:r>
            <a:r>
              <a:rPr lang="en-US" dirty="0" smtClean="0"/>
              <a:t>Innovation &amp; Support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Supporting </a:t>
            </a:r>
            <a:r>
              <a:rPr lang="en-US" dirty="0" smtClean="0"/>
              <a:t>Research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2</a:t>
            </a:fld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76966-175B-4BA6-A6D9-CD38F18D616C}" type="datetime1">
              <a:rPr lang="en-US" altLang="en-US" smtClean="0"/>
              <a:t>6/24/2014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8300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>
                <a:latin typeface="Arial" charset="0"/>
              </a:rPr>
              <a:t>Accelerating Excellent Science</a:t>
            </a:r>
            <a:endParaRPr lang="en-GB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B7D1E-FB00-470B-AE02-6305837906BB}" type="datetime1">
              <a:rPr lang="en-US" altLang="en-US" smtClean="0"/>
              <a:t>6/24/2014</a:t>
            </a:fld>
            <a:endParaRPr lang="en-US" alt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3</a:t>
            </a:fld>
            <a:endParaRPr lang="en-US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196752"/>
            <a:ext cx="1933575" cy="1771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Content Placeholder 11" descr="graemeATLAS2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09712" y="1773008"/>
            <a:ext cx="1534696" cy="1728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88900" dist="88900" dir="13500000" algn="br" rotWithShape="0">
              <a:srgbClr val="00000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magin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75083">
            <a:off x="6079772" y="2929009"/>
            <a:ext cx="1755478" cy="1296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magin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74589">
            <a:off x="6154346" y="3330032"/>
            <a:ext cx="1678469" cy="1296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3" descr="Screen Shot 2012-10-17 at 12.58.14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0489" y="4113232"/>
            <a:ext cx="2183999" cy="1404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ounded Rectangle 11"/>
          <p:cNvSpPr/>
          <p:nvPr/>
        </p:nvSpPr>
        <p:spPr>
          <a:xfrm>
            <a:off x="251433" y="1268760"/>
            <a:ext cx="5472608" cy="424847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normAutofit lnSpcReduction="10000"/>
          </a:bodyPr>
          <a:lstStyle/>
          <a:p>
            <a:pPr marL="0" lvl="1"/>
            <a:r>
              <a:rPr lang="en-GB" sz="2400" b="1" dirty="0">
                <a:solidFill>
                  <a:schemeClr val="accent1"/>
                </a:solidFill>
              </a:rPr>
              <a:t>MISSION</a:t>
            </a:r>
            <a:r>
              <a:rPr lang="en-GB" sz="2400" dirty="0"/>
              <a:t>. To support </a:t>
            </a:r>
            <a:r>
              <a:rPr lang="en-GB" sz="2400" b="1" dirty="0">
                <a:solidFill>
                  <a:schemeClr val="accent1"/>
                </a:solidFill>
              </a:rPr>
              <a:t>researchers</a:t>
            </a:r>
            <a:r>
              <a:rPr lang="en-GB" sz="2400" dirty="0"/>
              <a:t> from </a:t>
            </a:r>
            <a:r>
              <a:rPr lang="en-GB" sz="2400" b="1" dirty="0">
                <a:solidFill>
                  <a:schemeClr val="accent1"/>
                </a:solidFill>
              </a:rPr>
              <a:t>all disciplines </a:t>
            </a:r>
            <a:r>
              <a:rPr lang="en-GB" sz="2400" dirty="0"/>
              <a:t>with the reliable and </a:t>
            </a:r>
            <a:r>
              <a:rPr lang="en-GB" sz="2400" b="1" dirty="0">
                <a:solidFill>
                  <a:schemeClr val="accent1"/>
                </a:solidFill>
              </a:rPr>
              <a:t>innovative ICT </a:t>
            </a:r>
            <a:r>
              <a:rPr lang="en-GB" sz="2400" dirty="0"/>
              <a:t>services they need to accelerate excellent science </a:t>
            </a:r>
          </a:p>
          <a:p>
            <a:pPr marL="355600" lvl="1" indent="-271463">
              <a:buFont typeface="Arial" panose="020B0604020202020204" pitchFamily="34" charset="0"/>
              <a:buChar char="•"/>
            </a:pPr>
            <a:r>
              <a:rPr lang="en-GB" sz="2400" dirty="0"/>
              <a:t>Natural sciences</a:t>
            </a:r>
          </a:p>
          <a:p>
            <a:pPr marL="355600" lvl="1" indent="-271463">
              <a:buFont typeface="Arial" panose="020B0604020202020204" pitchFamily="34" charset="0"/>
              <a:buChar char="•"/>
            </a:pPr>
            <a:r>
              <a:rPr lang="en-GB" sz="2400" dirty="0"/>
              <a:t>Physical sciences</a:t>
            </a:r>
          </a:p>
          <a:p>
            <a:pPr marL="355600" lvl="1" indent="-271463">
              <a:buFont typeface="Arial" panose="020B0604020202020204" pitchFamily="34" charset="0"/>
              <a:buChar char="•"/>
            </a:pPr>
            <a:r>
              <a:rPr lang="en-GB" sz="2400" dirty="0"/>
              <a:t>Medical and health sciences</a:t>
            </a:r>
          </a:p>
          <a:p>
            <a:pPr marL="355600" lvl="1" indent="-271463">
              <a:buFont typeface="Arial" panose="020B0604020202020204" pitchFamily="34" charset="0"/>
              <a:buChar char="•"/>
            </a:pPr>
            <a:r>
              <a:rPr lang="en-GB" sz="2400" dirty="0"/>
              <a:t>Engineering and </a:t>
            </a:r>
            <a:r>
              <a:rPr lang="en-GB" sz="2400" dirty="0" smtClean="0"/>
              <a:t>technology</a:t>
            </a:r>
          </a:p>
          <a:p>
            <a:pPr marL="355600" lvl="1" indent="-271463">
              <a:buFont typeface="Arial" panose="020B0604020202020204" pitchFamily="34" charset="0"/>
              <a:buChar char="•"/>
            </a:pPr>
            <a:r>
              <a:rPr lang="en-GB" sz="2400" dirty="0" smtClean="0"/>
              <a:t>Any research activity within the European Research Area</a:t>
            </a:r>
            <a:endParaRPr lang="en-GB" sz="2400" dirty="0"/>
          </a:p>
        </p:txBody>
      </p:sp>
      <p:sp>
        <p:nvSpPr>
          <p:cNvPr id="13" name="Rounded Rectangle 12"/>
          <p:cNvSpPr/>
          <p:nvPr/>
        </p:nvSpPr>
        <p:spPr>
          <a:xfrm>
            <a:off x="899592" y="5661248"/>
            <a:ext cx="4176290" cy="50323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000" b="1" dirty="0" smtClean="0">
                <a:solidFill>
                  <a:schemeClr val="tx2"/>
                </a:solidFill>
                <a:hlinkClick r:id="rId8"/>
              </a:rPr>
              <a:t>http</a:t>
            </a:r>
            <a:r>
              <a:rPr lang="en-US" sz="2000" b="1" dirty="0">
                <a:solidFill>
                  <a:schemeClr val="tx2"/>
                </a:solidFill>
                <a:hlinkClick r:id="rId8"/>
              </a:rPr>
              <a:t>://www.egi.eu/case-studies/</a:t>
            </a:r>
            <a:endParaRPr lang="en-US" sz="2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5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96753"/>
            <a:ext cx="7380000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EGI – March 2014 </a:t>
            </a:r>
            <a:r>
              <a:rPr lang="en-GB" dirty="0" smtClean="0"/>
              <a:t>1/2</a:t>
            </a:r>
            <a:endParaRPr lang="en-GB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0C257-5257-4AE4-87A0-74C58CF570FE}" type="datetime1">
              <a:rPr lang="en-US" altLang="en-US" smtClean="0"/>
              <a:t>6/24/2014</a:t>
            </a:fld>
            <a:endParaRPr lang="en-US" alt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7" name="Footer Placeholder 5"/>
          <p:cNvSpPr txBox="1">
            <a:spLocks/>
          </p:cNvSpPr>
          <p:nvPr/>
        </p:nvSpPr>
        <p:spPr bwMode="auto">
          <a:xfrm>
            <a:off x="3124200" y="6356350"/>
            <a:ext cx="3752056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9718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4290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8862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1400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55576" y="4509120"/>
            <a:ext cx="39604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2"/>
                </a:solidFill>
              </a:rPr>
              <a:t>Distributed and federated</a:t>
            </a:r>
            <a:r>
              <a:rPr lang="en-GB" dirty="0" smtClean="0"/>
              <a:t> data</a:t>
            </a:r>
            <a:br>
              <a:rPr lang="en-GB" dirty="0" smtClean="0"/>
            </a:br>
            <a:r>
              <a:rPr lang="en-GB" dirty="0" smtClean="0"/>
              <a:t>and </a:t>
            </a:r>
            <a:r>
              <a:rPr lang="en-GB" dirty="0"/>
              <a:t>computing </a:t>
            </a:r>
            <a:r>
              <a:rPr lang="en-GB" dirty="0" smtClean="0"/>
              <a:t>facilities</a:t>
            </a:r>
          </a:p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2"/>
                </a:solidFill>
              </a:rPr>
              <a:t>G</a:t>
            </a:r>
            <a:r>
              <a:rPr lang="en-GB" dirty="0" smtClean="0">
                <a:solidFill>
                  <a:schemeClr val="tx2"/>
                </a:solidFill>
              </a:rPr>
              <a:t>rid</a:t>
            </a:r>
            <a:r>
              <a:rPr lang="en-GB" dirty="0" smtClean="0"/>
              <a:t> </a:t>
            </a:r>
            <a:r>
              <a:rPr lang="en-GB" dirty="0"/>
              <a:t>and </a:t>
            </a:r>
            <a:r>
              <a:rPr lang="en-GB" dirty="0" smtClean="0">
                <a:solidFill>
                  <a:schemeClr val="tx2"/>
                </a:solidFill>
              </a:rPr>
              <a:t>Cloud</a:t>
            </a:r>
            <a:r>
              <a:rPr lang="en-GB" dirty="0" smtClean="0"/>
              <a:t> compute platform</a:t>
            </a:r>
            <a:endParaRPr lang="en-GB" dirty="0"/>
          </a:p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1"/>
                </a:solidFill>
              </a:rPr>
              <a:t>340</a:t>
            </a:r>
            <a:r>
              <a:rPr lang="en-GB" dirty="0" smtClean="0"/>
              <a:t> data centres </a:t>
            </a:r>
            <a:r>
              <a:rPr lang="en-GB" dirty="0"/>
              <a:t>in </a:t>
            </a:r>
            <a:r>
              <a:rPr lang="en-GB" dirty="0">
                <a:solidFill>
                  <a:schemeClr val="accent1"/>
                </a:solidFill>
              </a:rPr>
              <a:t>34</a:t>
            </a:r>
            <a:r>
              <a:rPr lang="en-GB" dirty="0"/>
              <a:t> National Grid </a:t>
            </a:r>
            <a:r>
              <a:rPr lang="en-GB" dirty="0" smtClean="0"/>
              <a:t>Initiatives/EIROs</a:t>
            </a:r>
            <a:endParaRPr lang="en-GB" dirty="0" smtClean="0">
              <a:solidFill>
                <a:schemeClr val="accent1"/>
              </a:solidFill>
            </a:endParaRPr>
          </a:p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1"/>
                </a:solidFill>
              </a:rPr>
              <a:t>435,000</a:t>
            </a:r>
            <a:r>
              <a:rPr lang="en-GB" dirty="0" smtClean="0"/>
              <a:t> </a:t>
            </a:r>
            <a:r>
              <a:rPr lang="en-GB" dirty="0"/>
              <a:t>logical CPU </a:t>
            </a:r>
            <a:r>
              <a:rPr lang="en-GB" dirty="0" smtClean="0"/>
              <a:t>cores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932040" y="4509120"/>
            <a:ext cx="32755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smtClean="0"/>
              <a:t>Supporting </a:t>
            </a:r>
            <a:r>
              <a:rPr lang="en-GB" dirty="0"/>
              <a:t>science </a:t>
            </a:r>
            <a:r>
              <a:rPr lang="en-GB" dirty="0" smtClean="0"/>
              <a:t>for over </a:t>
            </a:r>
            <a:r>
              <a:rPr lang="en-GB" dirty="0" smtClean="0">
                <a:solidFill>
                  <a:schemeClr val="accent1"/>
                </a:solidFill>
              </a:rPr>
              <a:t>10</a:t>
            </a:r>
            <a:r>
              <a:rPr lang="en-GB" dirty="0" smtClean="0"/>
              <a:t> years</a:t>
            </a:r>
          </a:p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1"/>
                </a:solidFill>
              </a:rPr>
              <a:t>&gt; 200 </a:t>
            </a:r>
            <a:r>
              <a:rPr lang="en-GB" dirty="0" smtClean="0"/>
              <a:t>research projects</a:t>
            </a:r>
          </a:p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1"/>
                </a:solidFill>
              </a:rPr>
              <a:t>190 </a:t>
            </a:r>
            <a:r>
              <a:rPr lang="en-GB" dirty="0">
                <a:solidFill>
                  <a:schemeClr val="accent1"/>
                </a:solidFill>
              </a:rPr>
              <a:t>PB </a:t>
            </a:r>
            <a:r>
              <a:rPr lang="en-GB" dirty="0"/>
              <a:t>disk, </a:t>
            </a:r>
            <a:r>
              <a:rPr lang="en-GB" dirty="0">
                <a:solidFill>
                  <a:schemeClr val="accent1"/>
                </a:solidFill>
              </a:rPr>
              <a:t>180 PB </a:t>
            </a:r>
            <a:r>
              <a:rPr lang="en-GB" dirty="0" smtClean="0"/>
              <a:t>tape</a:t>
            </a:r>
          </a:p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/>
                </a:solidFill>
              </a:rPr>
              <a:t>1.6 M</a:t>
            </a:r>
            <a:r>
              <a:rPr lang="en-GB" dirty="0"/>
              <a:t> </a:t>
            </a:r>
            <a:r>
              <a:rPr lang="en-GB" dirty="0" smtClean="0"/>
              <a:t>jobs/day</a:t>
            </a:r>
          </a:p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2"/>
                </a:solidFill>
              </a:rPr>
              <a:t>&gt; 99.6% </a:t>
            </a:r>
            <a:r>
              <a:rPr lang="en-GB" dirty="0"/>
              <a:t>reliability</a:t>
            </a:r>
          </a:p>
        </p:txBody>
      </p:sp>
    </p:spTree>
    <p:extLst>
      <p:ext uri="{BB962C8B-B14F-4D97-AF65-F5344CB8AC3E}">
        <p14:creationId xmlns:p14="http://schemas.microsoft.com/office/powerpoint/2010/main" val="3145640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232"/>
          <a:stretch/>
        </p:blipFill>
        <p:spPr>
          <a:xfrm>
            <a:off x="1084503" y="1282515"/>
            <a:ext cx="6974995" cy="4018693"/>
          </a:xfrm>
          <a:prstGeom prst="rect">
            <a:avLst/>
          </a:prstGeom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EGI – March 2014 2/2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6625F-5CAB-4723-82E4-007BE1FEE4EA}" type="datetime1">
              <a:rPr lang="en-US" altLang="en-US" smtClean="0"/>
              <a:t>6/24/2014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7" name="Footer Placeholder 5"/>
          <p:cNvSpPr txBox="1">
            <a:spLocks/>
          </p:cNvSpPr>
          <p:nvPr/>
        </p:nvSpPr>
        <p:spPr bwMode="auto">
          <a:xfrm>
            <a:off x="3124200" y="6356350"/>
            <a:ext cx="3752056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9718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4290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8862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1400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62649" y="5143437"/>
            <a:ext cx="2258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accent1"/>
                </a:solidFill>
              </a:rPr>
              <a:t>EGI infrastructure</a:t>
            </a:r>
            <a:endParaRPr lang="en-GB" b="1" dirty="0">
              <a:solidFill>
                <a:schemeClr val="accent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89676" y="5469704"/>
            <a:ext cx="1604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009900"/>
                </a:solidFill>
              </a:rPr>
              <a:t>EGI partners</a:t>
            </a:r>
            <a:endParaRPr lang="en-GB" b="1" dirty="0">
              <a:solidFill>
                <a:srgbClr val="0099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987824" y="5795972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938CEC"/>
                </a:solidFill>
              </a:rPr>
              <a:t>EGI peer infrastructures</a:t>
            </a:r>
            <a:endParaRPr lang="en-GB" b="1" dirty="0">
              <a:solidFill>
                <a:srgbClr val="938CE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194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Principles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11760" y="1412776"/>
            <a:ext cx="6275040" cy="4525963"/>
          </a:xfrm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en-GB" sz="2800" dirty="0" smtClean="0">
                <a:solidFill>
                  <a:schemeClr val="accent1"/>
                </a:solidFill>
              </a:rPr>
              <a:t>Uniform access </a:t>
            </a:r>
            <a:r>
              <a:rPr lang="en-GB" sz="2800" dirty="0" smtClean="0"/>
              <a:t>to </a:t>
            </a:r>
            <a:r>
              <a:rPr lang="en-GB" sz="2800" dirty="0" smtClean="0">
                <a:solidFill>
                  <a:schemeClr val="accent1"/>
                </a:solidFill>
              </a:rPr>
              <a:t>heterogeneous</a:t>
            </a:r>
            <a:br>
              <a:rPr lang="en-GB" sz="2800" dirty="0" smtClean="0">
                <a:solidFill>
                  <a:schemeClr val="accent1"/>
                </a:solidFill>
              </a:rPr>
            </a:br>
            <a:r>
              <a:rPr lang="en-GB" sz="2800" dirty="0" smtClean="0"/>
              <a:t>data and compute services</a:t>
            </a:r>
          </a:p>
          <a:p>
            <a:pPr lvl="1">
              <a:buClr>
                <a:schemeClr val="tx1"/>
              </a:buClr>
            </a:pPr>
            <a:r>
              <a:rPr lang="en-GB" sz="2400" dirty="0" smtClean="0">
                <a:solidFill>
                  <a:schemeClr val="accent1"/>
                </a:solidFill>
              </a:rPr>
              <a:t>Distributed data repositories</a:t>
            </a:r>
          </a:p>
          <a:p>
            <a:pPr lvl="1">
              <a:buClr>
                <a:schemeClr val="tx1"/>
              </a:buClr>
            </a:pPr>
            <a:r>
              <a:rPr lang="en-GB" sz="2400" dirty="0" smtClean="0">
                <a:solidFill>
                  <a:schemeClr val="accent1"/>
                </a:solidFill>
              </a:rPr>
              <a:t>Grid</a:t>
            </a:r>
            <a:r>
              <a:rPr lang="en-GB" sz="2400" dirty="0" smtClean="0"/>
              <a:t> and </a:t>
            </a:r>
            <a:r>
              <a:rPr lang="en-GB" sz="2400" dirty="0" smtClean="0">
                <a:solidFill>
                  <a:schemeClr val="accent1"/>
                </a:solidFill>
              </a:rPr>
              <a:t>Cloud</a:t>
            </a:r>
            <a:r>
              <a:rPr lang="en-GB" sz="2400" dirty="0" smtClean="0"/>
              <a:t> platforms</a:t>
            </a:r>
          </a:p>
          <a:p>
            <a:pPr>
              <a:buClr>
                <a:schemeClr val="tx1"/>
              </a:buClr>
            </a:pPr>
            <a:r>
              <a:rPr lang="en-GB" sz="2800" dirty="0" smtClean="0">
                <a:solidFill>
                  <a:schemeClr val="accent1"/>
                </a:solidFill>
              </a:rPr>
              <a:t>Federation </a:t>
            </a:r>
            <a:r>
              <a:rPr lang="en-GB" sz="2800" dirty="0" smtClean="0"/>
              <a:t>of services from</a:t>
            </a:r>
            <a:endParaRPr lang="en-GB" sz="2800" dirty="0" smtClean="0">
              <a:solidFill>
                <a:schemeClr val="accent1"/>
              </a:solidFill>
            </a:endParaRPr>
          </a:p>
          <a:p>
            <a:pPr lvl="1">
              <a:buClr>
                <a:schemeClr val="tx1"/>
              </a:buClr>
            </a:pPr>
            <a:r>
              <a:rPr lang="en-GB" sz="2400" dirty="0" smtClean="0">
                <a:solidFill>
                  <a:schemeClr val="accent1"/>
                </a:solidFill>
              </a:rPr>
              <a:t>Publicly-funded </a:t>
            </a:r>
            <a:r>
              <a:rPr lang="en-GB" sz="2400" dirty="0" smtClean="0"/>
              <a:t>infrastructures</a:t>
            </a:r>
          </a:p>
          <a:p>
            <a:pPr lvl="1">
              <a:buClr>
                <a:schemeClr val="tx1"/>
              </a:buClr>
            </a:pPr>
            <a:r>
              <a:rPr lang="en-GB" sz="2400" dirty="0" smtClean="0">
                <a:solidFill>
                  <a:schemeClr val="accent1"/>
                </a:solidFill>
              </a:rPr>
              <a:t>Commercial</a:t>
            </a:r>
            <a:r>
              <a:rPr lang="en-GB" sz="2400" dirty="0" smtClean="0"/>
              <a:t> providers</a:t>
            </a:r>
          </a:p>
          <a:p>
            <a:pPr marL="723900" lvl="2" indent="0">
              <a:buClr>
                <a:schemeClr val="tx1"/>
              </a:buClr>
              <a:buNone/>
            </a:pPr>
            <a:r>
              <a:rPr lang="en-GB" sz="2000" dirty="0" smtClean="0">
                <a:sym typeface="Wingdings" panose="05000000000000000000" pitchFamily="2" charset="2"/>
              </a:rPr>
              <a:t> P</a:t>
            </a:r>
            <a:r>
              <a:rPr lang="en-GB" sz="2000" dirty="0" smtClean="0"/>
              <a:t>artnership with Helix Nebula</a:t>
            </a:r>
          </a:p>
          <a:p>
            <a:pPr marL="723900" lvl="2" indent="0">
              <a:buClr>
                <a:schemeClr val="tx1"/>
              </a:buClr>
              <a:buNone/>
            </a:pPr>
            <a:r>
              <a:rPr lang="en-GB" sz="2000" dirty="0" smtClean="0">
                <a:sym typeface="Wingdings" panose="05000000000000000000" pitchFamily="2" charset="2"/>
              </a:rPr>
              <a:t> Free at point of delivery or pay per use</a:t>
            </a:r>
            <a:endParaRPr lang="en-GB" sz="2000" dirty="0" smtClean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pic>
        <p:nvPicPr>
          <p:cNvPr id="2050" name="Picture 2" descr="C:\Users\Javier\AppData\Local\Microsoft\Windows\INetCache\IE\ZXQJ3Q6E\dglxasset[2].aspx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1260475" cy="4519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7852C-90E7-408D-8629-0138C33542D9}" type="datetime1">
              <a:rPr lang="en-US" altLang="en-US" smtClean="0"/>
              <a:t>6/24/2014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550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Services for long tail and big science</a:t>
            </a:r>
            <a:endParaRPr lang="en-GB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A15BB-7905-48D2-B907-4EB49BECDEB6}" type="datetime1">
              <a:rPr lang="en-US" altLang="en-US" smtClean="0"/>
              <a:t>6/24/2014</a:t>
            </a:fld>
            <a:endParaRPr lang="en-US" altLang="en-US"/>
          </a:p>
        </p:txBody>
      </p:sp>
      <p:sp>
        <p:nvSpPr>
          <p:cNvPr id="23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7</a:t>
            </a:fld>
            <a:endParaRPr lang="en-US" altLang="en-US"/>
          </a:p>
        </p:txBody>
      </p:sp>
      <p:graphicFrame>
        <p:nvGraphicFramePr>
          <p:cNvPr id="25" name="Diagram 4"/>
          <p:cNvGraphicFramePr/>
          <p:nvPr>
            <p:extLst>
              <p:ext uri="{D42A27DB-BD31-4B8C-83A1-F6EECF244321}">
                <p14:modId xmlns:p14="http://schemas.microsoft.com/office/powerpoint/2010/main" val="2816957594"/>
              </p:ext>
            </p:extLst>
          </p:nvPr>
        </p:nvGraphicFramePr>
        <p:xfrm>
          <a:off x="4499992" y="1446107"/>
          <a:ext cx="4392488" cy="44311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176514" y="1268760"/>
            <a:ext cx="3891430" cy="4680520"/>
            <a:chOff x="107504" y="1268760"/>
            <a:chExt cx="3891430" cy="4680520"/>
          </a:xfrm>
        </p:grpSpPr>
        <p:pic>
          <p:nvPicPr>
            <p:cNvPr id="14" name="13 Imagen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669" y="3078232"/>
              <a:ext cx="1569932" cy="1178427"/>
            </a:xfrm>
            <a:prstGeom prst="rect">
              <a:avLst/>
            </a:prstGeom>
          </p:spPr>
        </p:pic>
        <p:sp>
          <p:nvSpPr>
            <p:cNvPr id="15" name="14 Rectángulo redondeado"/>
            <p:cNvSpPr/>
            <p:nvPr/>
          </p:nvSpPr>
          <p:spPr>
            <a:xfrm>
              <a:off x="2132597" y="1479101"/>
              <a:ext cx="1728192" cy="93610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GB" dirty="0" smtClean="0"/>
                <a:t>Individual Researchers</a:t>
              </a:r>
            </a:p>
            <a:p>
              <a:r>
                <a:rPr lang="en-GB" dirty="0" smtClean="0"/>
                <a:t>&amp; Teams</a:t>
              </a:r>
              <a:endParaRPr lang="en-GB" dirty="0"/>
            </a:p>
          </p:txBody>
        </p:sp>
        <p:sp>
          <p:nvSpPr>
            <p:cNvPr id="24" name="23 Rectángulo redondeado"/>
            <p:cNvSpPr/>
            <p:nvPr/>
          </p:nvSpPr>
          <p:spPr>
            <a:xfrm>
              <a:off x="2134642" y="3118993"/>
              <a:ext cx="1728192" cy="93610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GB" dirty="0"/>
                <a:t>Research Communities</a:t>
              </a:r>
            </a:p>
            <a:p>
              <a:r>
                <a:rPr lang="en-GB" dirty="0"/>
                <a:t>&amp; Institutions</a:t>
              </a:r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256669" y="1340768"/>
              <a:ext cx="1525174" cy="1212770"/>
              <a:chOff x="256669" y="1340768"/>
              <a:chExt cx="1525174" cy="1212770"/>
            </a:xfrm>
          </p:grpSpPr>
          <p:pic>
            <p:nvPicPr>
              <p:cNvPr id="12" name="11 Imagen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71600" y="1348371"/>
                <a:ext cx="667260" cy="640469"/>
              </a:xfrm>
              <a:prstGeom prst="rect">
                <a:avLst/>
              </a:prstGeom>
            </p:spPr>
          </p:pic>
          <p:pic>
            <p:nvPicPr>
              <p:cNvPr id="13" name="12 Imagen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5536" y="1340768"/>
                <a:ext cx="609411" cy="783010"/>
              </a:xfrm>
              <a:prstGeom prst="rect">
                <a:avLst/>
              </a:prstGeom>
            </p:spPr>
          </p:pic>
          <p:pic>
            <p:nvPicPr>
              <p:cNvPr id="10" name="9 Imagen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6669" y="1910184"/>
                <a:ext cx="826513" cy="640686"/>
              </a:xfrm>
              <a:prstGeom prst="rect">
                <a:avLst/>
              </a:prstGeom>
            </p:spPr>
          </p:pic>
          <p:pic>
            <p:nvPicPr>
              <p:cNvPr id="9" name="8 Imagen"/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28559" y="1988840"/>
                <a:ext cx="653284" cy="564698"/>
              </a:xfrm>
              <a:prstGeom prst="rect">
                <a:avLst/>
              </a:prstGeom>
            </p:spPr>
          </p:pic>
        </p:grpSp>
        <p:sp>
          <p:nvSpPr>
            <p:cNvPr id="16" name="23 Rectángulo redondeado"/>
            <p:cNvSpPr/>
            <p:nvPr/>
          </p:nvSpPr>
          <p:spPr>
            <a:xfrm>
              <a:off x="2132597" y="4758885"/>
              <a:ext cx="1728192" cy="93610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GB" dirty="0"/>
                <a:t>Resource Centres &amp; Institutions</a:t>
              </a:r>
            </a:p>
          </p:txBody>
        </p:sp>
        <p:grpSp>
          <p:nvGrpSpPr>
            <p:cNvPr id="88" name="Group 87"/>
            <p:cNvGrpSpPr/>
            <p:nvPr/>
          </p:nvGrpSpPr>
          <p:grpSpPr>
            <a:xfrm>
              <a:off x="395536" y="4600157"/>
              <a:ext cx="1386307" cy="1249454"/>
              <a:chOff x="395536" y="4600157"/>
              <a:chExt cx="1386307" cy="1249454"/>
            </a:xfrm>
          </p:grpSpPr>
          <p:pic>
            <p:nvPicPr>
              <p:cNvPr id="1029" name="Picture 5" descr="C:\Users\Javier\AppData\Local\Microsoft\Windows\INetCache\IE\ZDFXKT99\MC910216362[1].png"/>
              <p:cNvPicPr>
                <a:picLocks noChangeAspect="1" noChangeArrowheads="1"/>
              </p:cNvPicPr>
              <p:nvPr/>
            </p:nvPicPr>
            <p:blipFill rotWithShape="1"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921" r="13260" b="17790"/>
              <a:stretch/>
            </p:blipFill>
            <p:spPr bwMode="auto">
              <a:xfrm>
                <a:off x="395536" y="4629450"/>
                <a:ext cx="1386307" cy="119497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9" name="Picture 4" descr="C:\Users\Javier\AppData\Local\Microsoft\Windows\INetCache\IE\K6XY1VPR\MC900435242[1].png"/>
              <p:cNvPicPr>
                <a:picLocks noChangeAspect="1" noChangeArrowheads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5538"/>
              <a:stretch/>
            </p:blipFill>
            <p:spPr bwMode="auto">
              <a:xfrm>
                <a:off x="449311" y="5081493"/>
                <a:ext cx="324639" cy="5453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0" name="Picture 4" descr="C:\Users\Javier\AppData\Local\Microsoft\Windows\INetCache\IE\K6XY1VPR\MC900435242[1].png"/>
              <p:cNvPicPr>
                <a:picLocks noChangeAspect="1" noChangeArrowheads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5538"/>
              <a:stretch/>
            </p:blipFill>
            <p:spPr bwMode="auto">
              <a:xfrm>
                <a:off x="873280" y="5259901"/>
                <a:ext cx="324639" cy="5453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1" name="Picture 4" descr="C:\Users\Javier\AppData\Local\Microsoft\Windows\INetCache\IE\K6XY1VPR\MC900435242[1].png"/>
              <p:cNvPicPr>
                <a:picLocks noChangeAspect="1" noChangeArrowheads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5538"/>
              <a:stretch/>
            </p:blipFill>
            <p:spPr bwMode="auto">
              <a:xfrm>
                <a:off x="758543" y="4600157"/>
                <a:ext cx="324639" cy="5453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2" name="Picture 4" descr="C:\Users\Javier\AppData\Local\Microsoft\Windows\INetCache\IE\K6XY1VPR\MC900435242[1].png"/>
              <p:cNvPicPr>
                <a:picLocks noChangeAspect="1" noChangeArrowheads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5538"/>
              <a:stretch/>
            </p:blipFill>
            <p:spPr bwMode="auto">
              <a:xfrm>
                <a:off x="1251008" y="4792184"/>
                <a:ext cx="324639" cy="5453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6" name="Picture 4" descr="C:\Users\Javier\AppData\Local\Microsoft\Windows\INetCache\IE\K6XY1VPR\MC900435242[1].png"/>
              <p:cNvPicPr>
                <a:picLocks noChangeAspect="1" noChangeArrowheads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5538"/>
              <a:stretch/>
            </p:blipFill>
            <p:spPr bwMode="auto">
              <a:xfrm>
                <a:off x="1292881" y="5304248"/>
                <a:ext cx="324639" cy="5453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" name="Rounded Rectangle 2"/>
            <p:cNvSpPr/>
            <p:nvPr/>
          </p:nvSpPr>
          <p:spPr>
            <a:xfrm>
              <a:off x="107504" y="1268760"/>
              <a:ext cx="3888432" cy="144016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107504" y="2888940"/>
              <a:ext cx="3888432" cy="144016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110502" y="4509120"/>
              <a:ext cx="3888432" cy="144016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475737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High-Throughput Data Analysis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BFDBA-8E66-4C2A-A8B0-B2722E7F1BAF}" type="datetime1">
              <a:rPr lang="en-US" altLang="en-US" smtClean="0"/>
              <a:t>6/24/2014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8</a:t>
            </a:fld>
            <a:endParaRPr lang="en-US" altLang="en-US"/>
          </a:p>
        </p:txBody>
      </p:sp>
      <p:sp>
        <p:nvSpPr>
          <p:cNvPr id="11" name="Rectangle 10"/>
          <p:cNvSpPr/>
          <p:nvPr/>
        </p:nvSpPr>
        <p:spPr>
          <a:xfrm>
            <a:off x="323528" y="1124744"/>
            <a:ext cx="8424935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000" b="1" dirty="0" smtClean="0">
                <a:solidFill>
                  <a:schemeClr val="accent1"/>
                </a:solidFill>
              </a:rPr>
              <a:t>Do you need to manage and analyse </a:t>
            </a:r>
            <a:r>
              <a:rPr lang="en-GB" sz="2000" b="1" dirty="0">
                <a:solidFill>
                  <a:schemeClr val="accent1"/>
                </a:solidFill>
              </a:rPr>
              <a:t>large datasets, or to execute thousands of computational </a:t>
            </a:r>
            <a:r>
              <a:rPr lang="en-GB" sz="2000" b="1" dirty="0" smtClean="0">
                <a:solidFill>
                  <a:schemeClr val="accent1"/>
                </a:solidFill>
              </a:rPr>
              <a:t>tasks?</a:t>
            </a:r>
            <a:endParaRPr lang="en-GB" sz="2000" b="1" dirty="0">
              <a:solidFill>
                <a:schemeClr val="accent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875472" y="2043425"/>
            <a:ext cx="587299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European federation of publicly-funded clusters</a:t>
            </a:r>
          </a:p>
          <a:p>
            <a:r>
              <a:rPr lang="en-GB" sz="1400" dirty="0"/>
              <a:t>for High-Throughput Computing (HTC</a:t>
            </a:r>
            <a:r>
              <a:rPr lang="en-GB" sz="1400" dirty="0" smtClean="0"/>
              <a:t>)</a:t>
            </a:r>
            <a:endParaRPr lang="en-GB" sz="1400" b="1" dirty="0" smtClean="0"/>
          </a:p>
          <a:p>
            <a:pPr marL="265113" indent="-176213"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Grid </a:t>
            </a:r>
            <a:r>
              <a:rPr lang="en-GB" sz="1400" b="1" dirty="0">
                <a:solidFill>
                  <a:schemeClr val="accent1"/>
                </a:solidFill>
              </a:rPr>
              <a:t>Compute</a:t>
            </a:r>
            <a:r>
              <a:rPr lang="en-GB" sz="1400" dirty="0"/>
              <a:t>: run large-scale computational jobs</a:t>
            </a:r>
          </a:p>
          <a:p>
            <a:pPr marL="265113" indent="-176213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Grid Storage</a:t>
            </a:r>
            <a:r>
              <a:rPr lang="en-GB" sz="1400" dirty="0"/>
              <a:t>: store/access/retrieve files</a:t>
            </a:r>
          </a:p>
          <a:p>
            <a:pPr marL="265113" indent="-176213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Data </a:t>
            </a:r>
            <a:r>
              <a:rPr lang="en-GB" sz="1400" b="1" dirty="0" smtClean="0">
                <a:solidFill>
                  <a:schemeClr val="accent1"/>
                </a:solidFill>
              </a:rPr>
              <a:t>Management</a:t>
            </a:r>
            <a:r>
              <a:rPr lang="en-GB" sz="1400" dirty="0" smtClean="0"/>
              <a:t>:</a:t>
            </a:r>
            <a:r>
              <a:rPr lang="en-GB" sz="1400" dirty="0"/>
              <a:t> </a:t>
            </a:r>
            <a:r>
              <a:rPr lang="en-GB" sz="1400" dirty="0" smtClean="0"/>
              <a:t>e.g</a:t>
            </a:r>
            <a:r>
              <a:rPr lang="en-GB" sz="1400" dirty="0"/>
              <a:t>. metadata </a:t>
            </a:r>
            <a:r>
              <a:rPr lang="en-GB" sz="1400" dirty="0" smtClean="0"/>
              <a:t>catalogue, file </a:t>
            </a:r>
            <a:r>
              <a:rPr lang="en-GB" sz="1400" dirty="0"/>
              <a:t>transfer </a:t>
            </a:r>
            <a:r>
              <a:rPr lang="en-GB" sz="1400" dirty="0" smtClean="0"/>
              <a:t>service…</a:t>
            </a:r>
            <a:endParaRPr lang="en-GB" sz="1400" b="1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2861107" y="2060848"/>
            <a:ext cx="0" cy="1170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875471" y="3787511"/>
            <a:ext cx="58729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chemeClr val="accent1"/>
                </a:solidFill>
              </a:rPr>
              <a:t>Integrate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dirty="0"/>
              <a:t>heterogeneous </a:t>
            </a:r>
            <a:r>
              <a:rPr lang="en-GB" sz="1400" dirty="0" smtClean="0"/>
              <a:t>infrastructure/technologies</a:t>
            </a:r>
            <a:endParaRPr lang="en-GB" sz="1400" dirty="0"/>
          </a:p>
        </p:txBody>
      </p:sp>
      <p:cxnSp>
        <p:nvCxnSpPr>
          <p:cNvPr id="24" name="Straight Connector 23"/>
          <p:cNvCxnSpPr/>
          <p:nvPr/>
        </p:nvCxnSpPr>
        <p:spPr>
          <a:xfrm>
            <a:off x="2861107" y="3787511"/>
            <a:ext cx="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875471" y="3354302"/>
            <a:ext cx="58729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Based on </a:t>
            </a:r>
            <a:r>
              <a:rPr lang="en-GB" sz="1400" b="1" dirty="0">
                <a:solidFill>
                  <a:schemeClr val="accent1"/>
                </a:solidFill>
              </a:rPr>
              <a:t>open standards</a:t>
            </a:r>
            <a:r>
              <a:rPr lang="en-GB" sz="1400" dirty="0"/>
              <a:t> and </a:t>
            </a:r>
            <a:r>
              <a:rPr lang="en-GB" sz="1400" b="1" dirty="0" smtClean="0">
                <a:solidFill>
                  <a:schemeClr val="accent1"/>
                </a:solidFill>
              </a:rPr>
              <a:t>open source</a:t>
            </a:r>
            <a:r>
              <a:rPr lang="en-GB" sz="1400" dirty="0" smtClean="0"/>
              <a:t> </a:t>
            </a:r>
            <a:r>
              <a:rPr lang="en-GB" sz="1400" b="1" dirty="0">
                <a:solidFill>
                  <a:schemeClr val="accent1"/>
                </a:solidFill>
              </a:rPr>
              <a:t>software</a:t>
            </a:r>
            <a:endParaRPr lang="en-GB" sz="1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2861107" y="3352479"/>
            <a:ext cx="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017425" y="4317727"/>
            <a:ext cx="1109150" cy="276999"/>
          </a:xfrm>
          <a:prstGeom prst="rect">
            <a:avLst/>
          </a:prstGeom>
          <a:ln w="31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200" b="1" dirty="0" smtClean="0"/>
              <a:t>Added Value</a:t>
            </a:r>
            <a:endParaRPr lang="en-GB" sz="1200" b="1" dirty="0"/>
          </a:p>
        </p:txBody>
      </p:sp>
      <p:sp>
        <p:nvSpPr>
          <p:cNvPr id="1024" name="Rectangle 1023"/>
          <p:cNvSpPr/>
          <p:nvPr/>
        </p:nvSpPr>
        <p:spPr>
          <a:xfrm>
            <a:off x="683568" y="4725144"/>
            <a:ext cx="7920880" cy="1332000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GB" sz="1600" b="1" dirty="0" smtClean="0">
                <a:solidFill>
                  <a:schemeClr val="accent1"/>
                </a:solidFill>
              </a:rPr>
              <a:t>Uniform </a:t>
            </a:r>
            <a:r>
              <a:rPr lang="en-GB" sz="1600" b="1" dirty="0">
                <a:solidFill>
                  <a:schemeClr val="accent1"/>
                </a:solidFill>
              </a:rPr>
              <a:t>access </a:t>
            </a:r>
            <a:r>
              <a:rPr lang="en-GB" sz="1600" dirty="0"/>
              <a:t>to distributed computing capabilities to run large-scale computational jobs processing big data and preventing single vendor </a:t>
            </a:r>
            <a:r>
              <a:rPr lang="en-GB" sz="1600" dirty="0" smtClean="0"/>
              <a:t>lock-in‏</a:t>
            </a:r>
          </a:p>
          <a:p>
            <a:pPr marL="285750" lvl="1" indent="-285750">
              <a:buFont typeface="Arial"/>
              <a:buChar char="•"/>
            </a:pPr>
            <a:r>
              <a:rPr lang="en-GB" sz="1600" dirty="0"/>
              <a:t>Possibility to </a:t>
            </a:r>
            <a:r>
              <a:rPr lang="en-GB" sz="1600" b="1" dirty="0">
                <a:solidFill>
                  <a:schemeClr val="accent1"/>
                </a:solidFill>
              </a:rPr>
              <a:t>federate your own </a:t>
            </a:r>
            <a:r>
              <a:rPr lang="en-GB" sz="1600" b="1" dirty="0" smtClean="0">
                <a:solidFill>
                  <a:schemeClr val="accent1"/>
                </a:solidFill>
              </a:rPr>
              <a:t>resources</a:t>
            </a:r>
          </a:p>
          <a:p>
            <a:pPr marL="285750" lvl="1" indent="-285750">
              <a:buFont typeface="Arial"/>
              <a:buChar char="•"/>
            </a:pPr>
            <a:r>
              <a:rPr lang="en-GB" sz="1600" dirty="0"/>
              <a:t>Facilitate </a:t>
            </a:r>
            <a:r>
              <a:rPr lang="en-GB" sz="1600" b="1" dirty="0">
                <a:solidFill>
                  <a:schemeClr val="accent1"/>
                </a:solidFill>
              </a:rPr>
              <a:t>collaboration</a:t>
            </a:r>
            <a:r>
              <a:rPr lang="en-GB" sz="1600" dirty="0">
                <a:solidFill>
                  <a:schemeClr val="accent1"/>
                </a:solidFill>
              </a:rPr>
              <a:t> </a:t>
            </a:r>
            <a:r>
              <a:rPr lang="en-GB" sz="1600" dirty="0"/>
              <a:t>across communities and </a:t>
            </a:r>
            <a:r>
              <a:rPr lang="en-GB" sz="1600" dirty="0" smtClean="0"/>
              <a:t>borders by </a:t>
            </a:r>
            <a:r>
              <a:rPr lang="en-GB" sz="1600" b="1" dirty="0" smtClean="0">
                <a:solidFill>
                  <a:schemeClr val="accent1"/>
                </a:solidFill>
              </a:rPr>
              <a:t>sharing compute and data</a:t>
            </a:r>
            <a:endParaRPr lang="en-GB" sz="1600" b="1" dirty="0">
              <a:solidFill>
                <a:schemeClr val="accent1"/>
              </a:solidFill>
            </a:endParaRPr>
          </a:p>
        </p:txBody>
      </p:sp>
      <p:sp>
        <p:nvSpPr>
          <p:cNvPr id="18" name="Bent-Up Arrow 17"/>
          <p:cNvSpPr/>
          <p:nvPr/>
        </p:nvSpPr>
        <p:spPr>
          <a:xfrm rot="16200000" flipH="1" flipV="1">
            <a:off x="966462" y="1773954"/>
            <a:ext cx="1674651" cy="1792003"/>
          </a:xfrm>
          <a:prstGeom prst="bentUpArrow">
            <a:avLst>
              <a:gd name="adj1" fmla="val 17730"/>
              <a:gd name="adj2" fmla="val 29050"/>
              <a:gd name="adj3" fmla="val 206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8" name="Diagram 4"/>
          <p:cNvGraphicFramePr/>
          <p:nvPr>
            <p:extLst>
              <p:ext uri="{D42A27DB-BD31-4B8C-83A1-F6EECF244321}">
                <p14:modId xmlns:p14="http://schemas.microsoft.com/office/powerpoint/2010/main" val="3226281954"/>
              </p:ext>
            </p:extLst>
          </p:nvPr>
        </p:nvGraphicFramePr>
        <p:xfrm>
          <a:off x="219614" y="2080887"/>
          <a:ext cx="2088232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42" name="Left Brace 1041"/>
          <p:cNvSpPr/>
          <p:nvPr/>
        </p:nvSpPr>
        <p:spPr>
          <a:xfrm>
            <a:off x="539552" y="4725143"/>
            <a:ext cx="288032" cy="133200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8800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Federated Cloud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37942-286B-43E8-A0BE-FC63E26C0D4B}" type="datetime1">
              <a:rPr lang="en-US" altLang="en-US" smtClean="0"/>
              <a:t>6/24/2014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9</a:t>
            </a:fld>
            <a:endParaRPr lang="en-US" altLang="en-US"/>
          </a:p>
        </p:txBody>
      </p:sp>
      <p:sp>
        <p:nvSpPr>
          <p:cNvPr id="11" name="Rectangle 10"/>
          <p:cNvSpPr/>
          <p:nvPr/>
        </p:nvSpPr>
        <p:spPr>
          <a:xfrm>
            <a:off x="323528" y="1124744"/>
            <a:ext cx="8424935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000" b="1" dirty="0">
                <a:solidFill>
                  <a:schemeClr val="accent1"/>
                </a:solidFill>
              </a:rPr>
              <a:t>Do you need an infrastructure to deploy on-demand </a:t>
            </a:r>
            <a:r>
              <a:rPr lang="en-GB" sz="2000" b="1" dirty="0" smtClean="0">
                <a:solidFill>
                  <a:schemeClr val="accent1"/>
                </a:solidFill>
              </a:rPr>
              <a:t>IT services </a:t>
            </a:r>
            <a:r>
              <a:rPr lang="en-GB" sz="2000" b="1" dirty="0">
                <a:solidFill>
                  <a:schemeClr val="accent1"/>
                </a:solidFill>
              </a:rPr>
              <a:t>for managing and processing your research data?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875472" y="2043425"/>
            <a:ext cx="5044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European federation of publicly-funded community clouds</a:t>
            </a:r>
          </a:p>
          <a:p>
            <a:pPr marL="273050" indent="-1778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Cloud </a:t>
            </a:r>
            <a:r>
              <a:rPr lang="en-GB" sz="1400" b="1" dirty="0">
                <a:solidFill>
                  <a:schemeClr val="accent1"/>
                </a:solidFill>
              </a:rPr>
              <a:t>Compute</a:t>
            </a:r>
            <a:r>
              <a:rPr lang="en-GB" sz="1400" dirty="0"/>
              <a:t>: deploy/manage virtual machines (VM)</a:t>
            </a:r>
          </a:p>
          <a:p>
            <a:pPr marL="273050" indent="-1778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Cloud Storage</a:t>
            </a:r>
            <a:r>
              <a:rPr lang="en-GB" sz="1400" dirty="0"/>
              <a:t>: store/access/retrieve digital objects</a:t>
            </a:r>
          </a:p>
          <a:p>
            <a:pPr marL="273050" indent="-1778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Image Repository</a:t>
            </a:r>
            <a:r>
              <a:rPr lang="en-GB" sz="1400" dirty="0"/>
              <a:t>: store/retrieve certified VM images</a:t>
            </a:r>
            <a:endParaRPr lang="en-GB" sz="1400" b="1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2861107" y="2060848"/>
            <a:ext cx="0" cy="93668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864467" y="3555013"/>
            <a:ext cx="50559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chemeClr val="accent1"/>
                </a:solidFill>
              </a:rPr>
              <a:t>Integrate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b="1" dirty="0">
                <a:solidFill>
                  <a:schemeClr val="accent1"/>
                </a:solidFill>
              </a:rPr>
              <a:t>heterogeneous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b="1" dirty="0">
                <a:solidFill>
                  <a:schemeClr val="accent1"/>
                </a:solidFill>
              </a:rPr>
              <a:t>cloud technologies</a:t>
            </a:r>
            <a:endParaRPr lang="en-GB" sz="1400" dirty="0"/>
          </a:p>
          <a:p>
            <a:pPr marL="355600" indent="-182563">
              <a:buFont typeface="Arial" panose="020B0604020202020204" pitchFamily="34" charset="0"/>
              <a:buChar char="•"/>
            </a:pPr>
            <a:r>
              <a:rPr lang="en-GB" sz="1400" dirty="0" err="1"/>
              <a:t>OpenStack</a:t>
            </a:r>
            <a:r>
              <a:rPr lang="en-GB" sz="1400" dirty="0"/>
              <a:t>, </a:t>
            </a:r>
            <a:r>
              <a:rPr lang="en-GB" sz="1400" dirty="0" err="1"/>
              <a:t>OpenNebula</a:t>
            </a:r>
            <a:r>
              <a:rPr lang="en-GB" sz="1400" dirty="0"/>
              <a:t>, </a:t>
            </a:r>
            <a:r>
              <a:rPr lang="en-GB" sz="1400" dirty="0" err="1"/>
              <a:t>CloudStack</a:t>
            </a:r>
            <a:r>
              <a:rPr lang="en-GB" sz="1400" dirty="0"/>
              <a:t>,…</a:t>
            </a:r>
          </a:p>
          <a:p>
            <a:r>
              <a:rPr lang="en-GB" sz="1400" b="1" dirty="0">
                <a:solidFill>
                  <a:schemeClr val="accent1"/>
                </a:solidFill>
              </a:rPr>
              <a:t>Integrate with commercial </a:t>
            </a:r>
            <a:r>
              <a:rPr lang="en-GB" sz="1400" b="1" dirty="0" smtClean="0">
                <a:solidFill>
                  <a:schemeClr val="accent1"/>
                </a:solidFill>
              </a:rPr>
              <a:t>providers</a:t>
            </a:r>
          </a:p>
          <a:p>
            <a:pPr marL="355600" lvl="1" indent="-168275">
              <a:buFont typeface="Arial" panose="020B0604020202020204" pitchFamily="34" charset="0"/>
              <a:buChar char="•"/>
            </a:pPr>
            <a:r>
              <a:rPr lang="en-GB" sz="1400" dirty="0" smtClean="0"/>
              <a:t>Within </a:t>
            </a:r>
            <a:r>
              <a:rPr lang="en-GB" sz="1400" dirty="0"/>
              <a:t>EGI or through the Helix Nebula Marketplace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2861107" y="3573016"/>
            <a:ext cx="0" cy="93610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875471" y="3121223"/>
            <a:ext cx="50449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Based on </a:t>
            </a:r>
            <a:r>
              <a:rPr lang="en-GB" sz="1400" b="1" dirty="0">
                <a:solidFill>
                  <a:schemeClr val="accent1"/>
                </a:solidFill>
              </a:rPr>
              <a:t>open standards</a:t>
            </a:r>
            <a:r>
              <a:rPr lang="en-GB" sz="1400" dirty="0"/>
              <a:t> and </a:t>
            </a:r>
            <a:r>
              <a:rPr lang="en-GB" sz="1400" b="1" dirty="0" smtClean="0">
                <a:solidFill>
                  <a:schemeClr val="accent1"/>
                </a:solidFill>
              </a:rPr>
              <a:t>open source</a:t>
            </a:r>
            <a:r>
              <a:rPr lang="en-GB" sz="1400" dirty="0" smtClean="0"/>
              <a:t> </a:t>
            </a:r>
            <a:r>
              <a:rPr lang="en-GB" sz="1400" b="1" dirty="0">
                <a:solidFill>
                  <a:schemeClr val="accent1"/>
                </a:solidFill>
              </a:rPr>
              <a:t>software</a:t>
            </a:r>
            <a:endParaRPr lang="en-GB" sz="1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2861107" y="3119400"/>
            <a:ext cx="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039855" y="4700763"/>
            <a:ext cx="1109150" cy="276999"/>
          </a:xfrm>
          <a:prstGeom prst="rect">
            <a:avLst/>
          </a:prstGeom>
          <a:ln w="31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200" b="1" dirty="0" smtClean="0"/>
              <a:t>Added Value</a:t>
            </a:r>
            <a:endParaRPr lang="en-GB" sz="1200" b="1" dirty="0"/>
          </a:p>
        </p:txBody>
      </p:sp>
      <p:sp>
        <p:nvSpPr>
          <p:cNvPr id="1024" name="Rectangle 1023"/>
          <p:cNvSpPr/>
          <p:nvPr/>
        </p:nvSpPr>
        <p:spPr>
          <a:xfrm>
            <a:off x="849564" y="5085184"/>
            <a:ext cx="7488832" cy="954107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182563" lvl="1" indent="-182563">
              <a:buFont typeface="Arial"/>
              <a:buChar char="•"/>
            </a:pPr>
            <a:r>
              <a:rPr lang="en-GB" sz="1400" dirty="0"/>
              <a:t>Uniform access, </a:t>
            </a:r>
            <a:r>
              <a:rPr lang="en-GB" sz="1400" b="1" dirty="0">
                <a:solidFill>
                  <a:schemeClr val="accent1"/>
                </a:solidFill>
              </a:rPr>
              <a:t>no lock-in </a:t>
            </a:r>
            <a:r>
              <a:rPr lang="en-GB" sz="1400" dirty="0"/>
              <a:t>and </a:t>
            </a:r>
            <a:r>
              <a:rPr lang="en-GB" sz="1400" b="1" dirty="0">
                <a:solidFill>
                  <a:schemeClr val="accent1"/>
                </a:solidFill>
              </a:rPr>
              <a:t>on-demand scale out </a:t>
            </a:r>
            <a:r>
              <a:rPr lang="en-GB" sz="1400" dirty="0"/>
              <a:t>capabilities</a:t>
            </a:r>
          </a:p>
          <a:p>
            <a:pPr marL="182563" lvl="1" indent="-182563">
              <a:buFont typeface="Arial"/>
              <a:buChar char="•"/>
            </a:pPr>
            <a:r>
              <a:rPr lang="en-GB" sz="1400" dirty="0"/>
              <a:t>Easy deployment of </a:t>
            </a:r>
            <a:r>
              <a:rPr lang="en-GB" sz="1400" b="1" dirty="0">
                <a:solidFill>
                  <a:schemeClr val="accent1"/>
                </a:solidFill>
              </a:rPr>
              <a:t>own/customised services</a:t>
            </a:r>
          </a:p>
          <a:p>
            <a:pPr marL="182563" lvl="1" indent="-182563">
              <a:buFont typeface="Arial"/>
              <a:buChar char="•"/>
            </a:pPr>
            <a:r>
              <a:rPr lang="en-GB" sz="1400" dirty="0"/>
              <a:t>Possibility to </a:t>
            </a:r>
            <a:r>
              <a:rPr lang="en-GB" sz="1400" b="1" dirty="0">
                <a:solidFill>
                  <a:schemeClr val="accent1"/>
                </a:solidFill>
              </a:rPr>
              <a:t>federate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dirty="0"/>
              <a:t>existing institutional clouds</a:t>
            </a:r>
          </a:p>
          <a:p>
            <a:pPr marL="182563" lvl="1" indent="-182563">
              <a:buFont typeface="Arial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Efficiency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dirty="0"/>
              <a:t>by </a:t>
            </a:r>
            <a:r>
              <a:rPr lang="en-GB" sz="1400" b="1" dirty="0">
                <a:solidFill>
                  <a:schemeClr val="accent1"/>
                </a:solidFill>
              </a:rPr>
              <a:t>co-locating big data + cloud computing</a:t>
            </a:r>
            <a:endParaRPr lang="en-GB" sz="1400" dirty="0"/>
          </a:p>
        </p:txBody>
      </p:sp>
      <p:sp>
        <p:nvSpPr>
          <p:cNvPr id="18" name="Bent-Up Arrow 17"/>
          <p:cNvSpPr/>
          <p:nvPr/>
        </p:nvSpPr>
        <p:spPr>
          <a:xfrm rot="16200000" flipH="1" flipV="1">
            <a:off x="966462" y="1773954"/>
            <a:ext cx="1674651" cy="1792003"/>
          </a:xfrm>
          <a:prstGeom prst="bentUpArrow">
            <a:avLst>
              <a:gd name="adj1" fmla="val 17730"/>
              <a:gd name="adj2" fmla="val 29050"/>
              <a:gd name="adj3" fmla="val 206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8" name="Diagram 4"/>
          <p:cNvGraphicFramePr/>
          <p:nvPr>
            <p:extLst>
              <p:ext uri="{D42A27DB-BD31-4B8C-83A1-F6EECF244321}">
                <p14:modId xmlns:p14="http://schemas.microsoft.com/office/powerpoint/2010/main" val="4246100290"/>
              </p:ext>
            </p:extLst>
          </p:nvPr>
        </p:nvGraphicFramePr>
        <p:xfrm>
          <a:off x="219614" y="2080887"/>
          <a:ext cx="2088232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42" name="Left Brace 1041"/>
          <p:cNvSpPr/>
          <p:nvPr/>
        </p:nvSpPr>
        <p:spPr>
          <a:xfrm>
            <a:off x="539552" y="5085291"/>
            <a:ext cx="288032" cy="95400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 37"/>
          <p:cNvSpPr/>
          <p:nvPr/>
        </p:nvSpPr>
        <p:spPr>
          <a:xfrm>
            <a:off x="7020272" y="5087645"/>
            <a:ext cx="1224137" cy="9541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1400" b="1" dirty="0" smtClean="0">
                <a:solidFill>
                  <a:schemeClr val="accent1"/>
                </a:solidFill>
              </a:rPr>
              <a:t>Launched </a:t>
            </a:r>
            <a:r>
              <a:rPr lang="en-GB" sz="1400" b="1" dirty="0">
                <a:solidFill>
                  <a:schemeClr val="accent1"/>
                </a:solidFill>
              </a:rPr>
              <a:t>into production: May 2014</a:t>
            </a:r>
          </a:p>
        </p:txBody>
      </p:sp>
    </p:spTree>
    <p:extLst>
      <p:ext uri="{BB962C8B-B14F-4D97-AF65-F5344CB8AC3E}">
        <p14:creationId xmlns:p14="http://schemas.microsoft.com/office/powerpoint/2010/main" val="2673160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GI-InSPIRE-Slide-Template_v4">
  <a:themeElements>
    <a:clrScheme name="EGI">
      <a:dk1>
        <a:srgbClr val="000000"/>
      </a:dk1>
      <a:lt1>
        <a:srgbClr val="FFFFFF"/>
      </a:lt1>
      <a:dk2>
        <a:srgbClr val="0067B1"/>
      </a:dk2>
      <a:lt2>
        <a:srgbClr val="999999"/>
      </a:lt2>
      <a:accent1>
        <a:srgbClr val="0067B1"/>
      </a:accent1>
      <a:accent2>
        <a:srgbClr val="C87100"/>
      </a:accent2>
      <a:accent3>
        <a:srgbClr val="4C4C4C"/>
      </a:accent3>
      <a:accent4>
        <a:srgbClr val="808080"/>
      </a:accent4>
      <a:accent5>
        <a:srgbClr val="999999"/>
      </a:accent5>
      <a:accent6>
        <a:srgbClr val="B3B3B3"/>
      </a:accent6>
      <a:hlink>
        <a:srgbClr val="000000"/>
      </a:hlink>
      <a:folHlink>
        <a:srgbClr val="0000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EGI-InSPIRE-Slide-Template_v4.pot</Template>
  <TotalTime>2059</TotalTime>
  <Words>887</Words>
  <Application>Microsoft Office PowerPoint</Application>
  <PresentationFormat>On-screen Show (4:3)</PresentationFormat>
  <Paragraphs>195</Paragraphs>
  <Slides>14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EGI-InSPIRE-Slide-Template_v4</vt:lpstr>
      <vt:lpstr>An Introduction to European Grid Infrastructure (EGI)</vt:lpstr>
      <vt:lpstr>Outline</vt:lpstr>
      <vt:lpstr>Accelerating Excellent Science</vt:lpstr>
      <vt:lpstr>EGI – March 2014 1/2</vt:lpstr>
      <vt:lpstr>EGI – March 2014 2/2</vt:lpstr>
      <vt:lpstr>Principles</vt:lpstr>
      <vt:lpstr>Services for long tail and big science</vt:lpstr>
      <vt:lpstr>High-Throughput Data Analysis</vt:lpstr>
      <vt:lpstr>Federated Cloud</vt:lpstr>
      <vt:lpstr>Federated Operations</vt:lpstr>
      <vt:lpstr>Community-Driven Innovation  and Support</vt:lpstr>
      <vt:lpstr>EGI support to Open Access</vt:lpstr>
      <vt:lpstr>Conclusion</vt:lpstr>
      <vt:lpstr>At Your Disposal</vt:lpstr>
    </vt:vector>
  </TitlesOfParts>
  <Company>Nikhef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Javier Jiménez</dc:creator>
  <cp:lastModifiedBy>Javier Jiménez</cp:lastModifiedBy>
  <cp:revision>210</cp:revision>
  <dcterms:created xsi:type="dcterms:W3CDTF">2010-09-03T12:01:03Z</dcterms:created>
  <dcterms:modified xsi:type="dcterms:W3CDTF">2014-06-24T11:30:00Z</dcterms:modified>
</cp:coreProperties>
</file>