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65" r:id="rId4"/>
    <p:sldId id="260" r:id="rId5"/>
    <p:sldId id="266" r:id="rId6"/>
    <p:sldId id="257" r:id="rId7"/>
    <p:sldId id="270" r:id="rId8"/>
    <p:sldId id="271" r:id="rId9"/>
    <p:sldId id="262" r:id="rId10"/>
    <p:sldId id="273" r:id="rId11"/>
    <p:sldId id="277" r:id="rId12"/>
    <p:sldId id="269" r:id="rId13"/>
    <p:sldId id="274" r:id="rId14"/>
    <p:sldId id="275" r:id="rId15"/>
    <p:sldId id="280" r:id="rId16"/>
    <p:sldId id="292" r:id="rId17"/>
    <p:sldId id="293" r:id="rId18"/>
    <p:sldId id="278" r:id="rId19"/>
    <p:sldId id="279" r:id="rId20"/>
    <p:sldId id="291" r:id="rId21"/>
    <p:sldId id="294" r:id="rId22"/>
    <p:sldId id="289" r:id="rId23"/>
    <p:sldId id="287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6587" autoAdjust="0"/>
  </p:normalViewPr>
  <p:slideViewPr>
    <p:cSldViewPr>
      <p:cViewPr>
        <p:scale>
          <a:sx n="100" d="100"/>
          <a:sy n="100" d="100"/>
        </p:scale>
        <p:origin x="-256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BD82B-BEBC-614B-8FCB-6D08DA2C7143}" type="datetimeFigureOut">
              <a:rPr lang="en-US" smtClean="0"/>
              <a:t>19/6/13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0D88C-CB8A-3647-A6BF-4012DA381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49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19/6/13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</a:t>
            </a:r>
            <a:r>
              <a:rPr lang="en-GB" baseline="0" dirty="0" smtClean="0"/>
              <a:t> 20k users are all but 1% of the potential market!</a:t>
            </a:r>
          </a:p>
          <a:p>
            <a:endParaRPr lang="en-GB" baseline="0" dirty="0" smtClean="0"/>
          </a:p>
          <a:p>
            <a:r>
              <a:rPr lang="en-GB" baseline="0" dirty="0" smtClean="0"/>
              <a:t>If 1% can create such an almost unmanageable diversity, how about 2 million?!?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2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Operational</a:t>
            </a:r>
            <a:r>
              <a:rPr lang="en-GB" baseline="0" dirty="0" smtClean="0"/>
              <a:t> Infrastructure</a:t>
            </a:r>
          </a:p>
          <a:p>
            <a:pPr marL="457200" lvl="1" indent="0">
              <a:buFont typeface="Wingdings" charset="0"/>
              <a:buNone/>
            </a:pPr>
            <a:r>
              <a:rPr lang="en-GB" baseline="0" dirty="0" smtClean="0"/>
              <a:t>Anything software being deployed in EGI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/>
              <a:t>EGI stuff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/>
              <a:t>Community stuff</a:t>
            </a:r>
          </a:p>
          <a:p>
            <a:pPr marL="0" lvl="0" indent="0">
              <a:buFont typeface="Wingdings" charset="0"/>
              <a:buNone/>
            </a:pPr>
            <a:endParaRPr lang="en-GB" baseline="0" dirty="0" smtClean="0"/>
          </a:p>
          <a:p>
            <a:r>
              <a:rPr lang="en-GB" dirty="0" smtClean="0"/>
              <a:t>Community &amp;</a:t>
            </a:r>
            <a:r>
              <a:rPr lang="en-GB" baseline="0" dirty="0" smtClean="0"/>
              <a:t> Coordination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Human Networks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Communications &amp; Marketing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Policy &amp; Strategy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EGI VRE support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/>
              <a:t>UCST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/>
              <a:t>TONC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/>
              <a:t>UCB?</a:t>
            </a:r>
            <a:endParaRPr lang="en-GB" dirty="0" smtClean="0"/>
          </a:p>
          <a:p>
            <a:pPr marL="0" lvl="0" indent="0">
              <a:buFont typeface="Wingdings" charset="0"/>
              <a:buNone/>
            </a:pPr>
            <a:endParaRPr lang="en-GB" baseline="0" dirty="0" smtClean="0"/>
          </a:p>
          <a:p>
            <a:pPr marL="0" lvl="0" indent="0">
              <a:buFont typeface="Wingdings" charset="0"/>
              <a:buNone/>
            </a:pPr>
            <a:endParaRPr lang="en-GB" baseline="0" dirty="0" smtClean="0">
              <a:sym typeface="Wingdings"/>
            </a:endParaRPr>
          </a:p>
          <a:p>
            <a:pPr marL="0" lvl="0" indent="0">
              <a:buFont typeface="Wingdings" charset="0"/>
              <a:buNone/>
            </a:pPr>
            <a:endParaRPr lang="en-GB" baseline="0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Operational Infrastructure</a:t>
            </a:r>
          </a:p>
          <a:p>
            <a:r>
              <a:rPr lang="en-GB" b="1" u="sng" dirty="0" smtClean="0"/>
              <a:t>Community &amp;</a:t>
            </a:r>
            <a:r>
              <a:rPr lang="en-GB" b="1" u="sng" baseline="0" dirty="0" smtClean="0"/>
              <a:t> Coordination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="1" baseline="0" dirty="0" smtClean="0">
                <a:sym typeface="Wingdings"/>
              </a:rPr>
              <a:t>Human Networks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NGI Int’l Liaisons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EGI Champions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Ops network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Virtual Teams &amp; mini projects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="1" baseline="0" dirty="0" smtClean="0">
                <a:sym typeface="Wingdings"/>
              </a:rPr>
              <a:t>Communications &amp; Marketing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EGI Events &amp; Workshops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Publications 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NIL dispatches &amp; Newsletters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Media, public relations, Social Media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="1" baseline="0" dirty="0" smtClean="0">
                <a:sym typeface="Wingdings"/>
              </a:rPr>
              <a:t>Policy &amp; Strategy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Strategic Analysis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Service Management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Business &amp; Policy Development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Compendium</a:t>
            </a:r>
            <a:endParaRPr lang="en-GB" baseline="0" dirty="0" smtClean="0"/>
          </a:p>
          <a:p>
            <a:r>
              <a:rPr lang="en-GB" b="1" u="sng" baseline="0" dirty="0" smtClean="0"/>
              <a:t>EGI VRE support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="1" baseline="0" dirty="0" smtClean="0">
                <a:sym typeface="Wingdings"/>
              </a:rPr>
              <a:t>Community Platforms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UMD</a:t>
            </a:r>
          </a:p>
          <a:p>
            <a:pPr marL="1085850" lvl="2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Emerging platforms (UNICORE HPC, ARC, EGCF Globus, QCG, …)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UCST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TONC</a:t>
            </a:r>
          </a:p>
          <a:p>
            <a:pPr marL="628650" lvl="1" indent="-171450">
              <a:buFont typeface="Wingdings" charset="0"/>
              <a:buChar char="à"/>
            </a:pPr>
            <a:r>
              <a:rPr lang="en-GB" baseline="0" dirty="0" smtClean="0">
                <a:sym typeface="Wingdings"/>
              </a:rPr>
              <a:t>UCB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23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On-demand self-service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Consumer provisions resources – unilaterally!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Does not require human interaction!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Broad network access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Remotely available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Uses standard access models (NOT STANDARDISED!)</a:t>
            </a:r>
          </a:p>
          <a:p>
            <a:pPr marL="0" lvl="0" indent="0">
              <a:buFont typeface="Arial"/>
              <a:buNone/>
            </a:pPr>
            <a:endParaRPr lang="en-GB" dirty="0" smtClean="0"/>
          </a:p>
          <a:p>
            <a:pPr marL="0" lvl="0" indent="0">
              <a:buFont typeface="Arial"/>
              <a:buNone/>
            </a:pPr>
            <a:r>
              <a:rPr lang="en-GB" dirty="0" smtClean="0"/>
              <a:t>Resource pooling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Multi-tenant resource 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Often location-independent</a:t>
            </a:r>
            <a:r>
              <a:rPr lang="en-GB" baseline="0" dirty="0" smtClean="0"/>
              <a:t> (not in EGI though)</a:t>
            </a:r>
          </a:p>
          <a:p>
            <a:pPr marL="0" lvl="0" indent="0">
              <a:buFont typeface="Arial"/>
              <a:buNone/>
            </a:pPr>
            <a:endParaRPr lang="en-GB" dirty="0" smtClean="0"/>
          </a:p>
          <a:p>
            <a:pPr marL="0" lvl="0" indent="0">
              <a:buFont typeface="Arial"/>
              <a:buNone/>
            </a:pPr>
            <a:r>
              <a:rPr lang="en-GB" dirty="0" smtClean="0"/>
              <a:t>Rapid elasticity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Grow and shrink resource consumption – often automated</a:t>
            </a:r>
          </a:p>
          <a:p>
            <a:pPr marL="0" lvl="0" indent="0">
              <a:buFont typeface="Arial"/>
              <a:buNone/>
            </a:pPr>
            <a:endParaRPr lang="en-GB" dirty="0" smtClean="0"/>
          </a:p>
          <a:p>
            <a:pPr marL="0" lvl="0" indent="0">
              <a:buFont typeface="Arial"/>
              <a:buNone/>
            </a:pPr>
            <a:r>
              <a:rPr lang="en-GB" dirty="0" smtClean="0"/>
              <a:t>Measured service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 smtClean="0"/>
              <a:t>Self-explanatory – we account for it…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8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80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1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4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7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8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25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15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7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EU “large flagship project” model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Include all that’s necessary</a:t>
            </a:r>
          </a:p>
          <a:p>
            <a:pPr marL="628650" lvl="1" indent="-171450">
              <a:buFontTx/>
              <a:buChar char="-"/>
            </a:pP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WLCG is</a:t>
            </a:r>
            <a:r>
              <a:rPr lang="en-GB" baseline="0" dirty="0" smtClean="0"/>
              <a:t> by far the biggest community</a:t>
            </a:r>
          </a:p>
          <a:p>
            <a:pPr marL="628650" lvl="1" indent="-171450">
              <a:buFontTx/>
              <a:buChar char="-"/>
            </a:pPr>
            <a:r>
              <a:rPr lang="en-GB" baseline="0" dirty="0" smtClean="0"/>
              <a:t>Strong influence</a:t>
            </a:r>
          </a:p>
          <a:p>
            <a:pPr marL="628650" lvl="1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Others tagged along as see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Heavy User Communities are</a:t>
            </a:r>
          </a:p>
          <a:p>
            <a:pPr lvl="1"/>
            <a:r>
              <a:rPr lang="en-GB" dirty="0" smtClean="0"/>
              <a:t>Batch Job driven</a:t>
            </a:r>
          </a:p>
          <a:p>
            <a:pPr lvl="1"/>
            <a:r>
              <a:rPr lang="en-GB" dirty="0" smtClean="0"/>
              <a:t>Vast amounts of data needs processing</a:t>
            </a:r>
          </a:p>
          <a:p>
            <a:pPr lvl="1"/>
            <a:r>
              <a:rPr lang="en-GB" dirty="0" smtClean="0"/>
              <a:t>Data is loosely coupled</a:t>
            </a:r>
          </a:p>
          <a:p>
            <a:pPr lvl="1"/>
            <a:r>
              <a:rPr lang="en-GB" dirty="0" smtClean="0"/>
              <a:t>High degree of parallel processing</a:t>
            </a:r>
          </a:p>
          <a:p>
            <a:endParaRPr lang="en-GB" dirty="0" smtClean="0"/>
          </a:p>
          <a:p>
            <a:r>
              <a:rPr lang="en-GB" dirty="0" smtClean="0"/>
              <a:t>Large overlap in requirements!</a:t>
            </a:r>
          </a:p>
          <a:p>
            <a:pPr lvl="1"/>
            <a:r>
              <a:rPr lang="en-GB" dirty="0" smtClean="0"/>
              <a:t>Efficient service to large communities with ONE vertical stack!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Still same (physical)</a:t>
            </a:r>
            <a:r>
              <a:rPr lang="en-GB" baseline="0" dirty="0" smtClean="0"/>
              <a:t> infrastructure</a:t>
            </a:r>
          </a:p>
          <a:p>
            <a:pPr lvl="1"/>
            <a:r>
              <a:rPr lang="en-GB" dirty="0" smtClean="0"/>
              <a:t>… with different Grid </a:t>
            </a:r>
            <a:r>
              <a:rPr lang="en-GB" dirty="0" err="1" smtClean="0"/>
              <a:t>middlewares</a:t>
            </a:r>
            <a:r>
              <a:rPr lang="en-GB" dirty="0" smtClean="0"/>
              <a:t> integrating with Batch Sub Systems</a:t>
            </a:r>
          </a:p>
          <a:p>
            <a:pPr lvl="1"/>
            <a:r>
              <a:rPr lang="en-GB" dirty="0" smtClean="0"/>
              <a:t>… Middleware access standards</a:t>
            </a:r>
            <a:r>
              <a:rPr lang="en-GB" baseline="0" dirty="0" smtClean="0"/>
              <a:t> … JSDL vs. JDL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Condor </a:t>
            </a:r>
            <a:r>
              <a:rPr lang="en-GB" baseline="0" dirty="0" err="1" smtClean="0"/>
              <a:t>ClassAds</a:t>
            </a:r>
            <a:endParaRPr lang="en-GB" baseline="0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Manual deployment – much</a:t>
            </a:r>
            <a:r>
              <a:rPr lang="en-GB" baseline="0" dirty="0" smtClean="0"/>
              <a:t> manual interference because:</a:t>
            </a:r>
            <a:endParaRPr lang="en-GB" dirty="0" smtClean="0"/>
          </a:p>
          <a:p>
            <a:pPr lvl="1"/>
            <a:r>
              <a:rPr lang="en-GB" dirty="0" smtClean="0"/>
              <a:t>Different architectures and languages</a:t>
            </a:r>
          </a:p>
          <a:p>
            <a:pPr lvl="1"/>
            <a:r>
              <a:rPr lang="en-GB" dirty="0" smtClean="0"/>
              <a:t>Different deployment models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GB" dirty="0" smtClean="0"/>
              <a:t>Automation is limited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GB" dirty="0" smtClean="0"/>
              <a:t>YAIM tried to solve that in </a:t>
            </a:r>
            <a:r>
              <a:rPr lang="en-GB" dirty="0" err="1" smtClean="0"/>
              <a:t>gLite</a:t>
            </a:r>
            <a:endParaRPr lang="en-GB" dirty="0" smtClean="0"/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GB" dirty="0" smtClean="0">
                <a:sym typeface="Wingdings"/>
              </a:rPr>
              <a:t>Not</a:t>
            </a:r>
            <a:r>
              <a:rPr lang="en-GB" baseline="0" dirty="0" smtClean="0">
                <a:sym typeface="Wingdings"/>
              </a:rPr>
              <a:t> even all </a:t>
            </a:r>
            <a:r>
              <a:rPr lang="en-GB" baseline="0" dirty="0" err="1" smtClean="0">
                <a:sym typeface="Wingdings"/>
              </a:rPr>
              <a:t>gLite</a:t>
            </a:r>
            <a:r>
              <a:rPr lang="en-GB" baseline="0" dirty="0" smtClean="0">
                <a:sym typeface="Wingdings"/>
              </a:rPr>
              <a:t> components supported YAIM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charset="0"/>
              <a:buChar char="à"/>
              <a:tabLst/>
              <a:defRPr/>
            </a:pPr>
            <a:r>
              <a:rPr lang="en-GB" baseline="0" dirty="0" smtClean="0">
                <a:sym typeface="Wingdings"/>
              </a:rPr>
              <a:t>Political autonomy causes deployment tool fragmentation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Very different management interfaces</a:t>
            </a:r>
          </a:p>
          <a:p>
            <a:pPr lvl="1"/>
            <a:r>
              <a:rPr lang="en-GB" dirty="0" smtClean="0"/>
              <a:t>No common standard across all </a:t>
            </a:r>
            <a:r>
              <a:rPr lang="en-GB" dirty="0" err="1" smtClean="0"/>
              <a:t>middlewares</a:t>
            </a:r>
            <a:endParaRPr lang="en-GB" dirty="0" smtClean="0"/>
          </a:p>
          <a:p>
            <a:pPr lvl="1"/>
            <a:r>
              <a:rPr lang="en-GB" dirty="0" err="1" smtClean="0"/>
              <a:t>Config</a:t>
            </a:r>
            <a:r>
              <a:rPr lang="en-GB" dirty="0" smtClean="0"/>
              <a:t> file based </a:t>
            </a:r>
            <a:r>
              <a:rPr lang="en-GB" dirty="0" smtClean="0">
                <a:sym typeface="Wingdings"/>
              </a:rPr>
              <a:t> bad for automation!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Different traceability</a:t>
            </a:r>
          </a:p>
          <a:p>
            <a:pPr lvl="1"/>
            <a:r>
              <a:rPr lang="en-GB" dirty="0" smtClean="0"/>
              <a:t>Logging formats, infrastructure, detail, 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47075B-0448-0F45-9526-00614B9070AF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53DD-F135-6344-91BF-3780E609E588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FF6F8-E445-5E42-B8CB-0843142CC3AA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6C1C25-50A3-D641-B85D-317D4B915C60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Quo </a:t>
            </a:r>
            <a:r>
              <a:rPr lang="en-GB" dirty="0" err="1" smtClean="0"/>
              <a:t>vadis</a:t>
            </a:r>
            <a:r>
              <a:rPr lang="en-GB" dirty="0" smtClean="0"/>
              <a:t>, EGI Clouds?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Michel Drescher</a:t>
            </a:r>
          </a:p>
          <a:p>
            <a:r>
              <a:rPr lang="en-GB" dirty="0" smtClean="0"/>
              <a:t>Technical Manager, </a:t>
            </a:r>
            <a:r>
              <a:rPr lang="en-GB" dirty="0" err="1" smtClean="0"/>
              <a:t>EGI.eu</a:t>
            </a:r>
            <a:endParaRPr lang="en-GB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0D7C7-9866-254A-8C1F-9DBD88290031}" type="datetime3">
              <a:rPr lang="en-US" smtClean="0">
                <a:solidFill>
                  <a:schemeClr val="bg1"/>
                </a:solidFill>
                <a:latin typeface="Arial" pitchFamily="34" charset="0"/>
              </a:rPr>
              <a:t>19 June 2013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UNICORE Summit 2013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D</a:t>
            </a:r>
            <a:r>
              <a:rPr lang="en-GB" sz="4000" dirty="0" smtClean="0"/>
              <a:t>oes it scale?</a:t>
            </a:r>
            <a:endParaRPr lang="en-GB" sz="4000" dirty="0"/>
          </a:p>
        </p:txBody>
      </p:sp>
      <p:pic>
        <p:nvPicPr>
          <p:cNvPr id="3" name="Picture 2" descr="glastonbury-crow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8" y="1052736"/>
            <a:ext cx="9151147" cy="4752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Public sector: </a:t>
            </a:r>
            <a:r>
              <a:rPr lang="en-GB" sz="2800" b="1" dirty="0" smtClean="0">
                <a:solidFill>
                  <a:srgbClr val="FF0000"/>
                </a:solidFill>
              </a:rPr>
              <a:t>2,000,000</a:t>
            </a:r>
            <a:r>
              <a:rPr lang="en-GB" sz="2800" dirty="0" smtClean="0"/>
              <a:t> researchers!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E355-E97B-064A-9130-2DBAE10FED2A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4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We might have a problem…</a:t>
            </a:r>
            <a:endParaRPr lang="en-GB" sz="4000" dirty="0"/>
          </a:p>
        </p:txBody>
      </p:sp>
      <p:pic>
        <p:nvPicPr>
          <p:cNvPr id="4" name="Picture 3" descr="Dead_e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 b="15768"/>
          <a:stretch/>
        </p:blipFill>
        <p:spPr>
          <a:xfrm>
            <a:off x="-7310" y="1052736"/>
            <a:ext cx="9151310" cy="527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-315416"/>
            <a:ext cx="4070044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b="1" dirty="0" smtClean="0">
                <a:solidFill>
                  <a:srgbClr val="FF0000"/>
                </a:solidFill>
              </a:rPr>
              <a:t>?</a:t>
            </a:r>
            <a:endParaRPr lang="en-GB" sz="496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E0DB3-E5D4-464C-B7DB-53340430F80C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0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8059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Where are we heading?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6021288"/>
            <a:ext cx="86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HAL 9000</a:t>
            </a:r>
            <a:endParaRPr lang="en-GB" sz="1200" dirty="0"/>
          </a:p>
        </p:txBody>
      </p:sp>
      <p:pic>
        <p:nvPicPr>
          <p:cNvPr id="3" name="Picture 2" descr="HAL9000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008"/>
            <a:ext cx="2458800" cy="2458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D50BA-C3F4-3942-AA6E-DF882410A35D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Strategy for the ERA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708920"/>
            <a:ext cx="8075612" cy="3240360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Operational Infrastructure</a:t>
            </a:r>
          </a:p>
          <a:p>
            <a:pPr marL="514350" indent="-514350" algn="ctr">
              <a:buFont typeface="+mj-lt"/>
              <a:buAutoNum type="arabicPeriod"/>
            </a:pPr>
            <a:endParaRPr lang="en-GB" dirty="0"/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Community &amp; Coordination</a:t>
            </a:r>
          </a:p>
          <a:p>
            <a:pPr marL="514350" indent="-514350" algn="ctr">
              <a:buFont typeface="+mj-lt"/>
              <a:buAutoNum type="arabicPeriod"/>
            </a:pPr>
            <a:endParaRPr lang="en-GB" dirty="0"/>
          </a:p>
          <a:p>
            <a:pPr marL="514350" indent="-514350" algn="ctr">
              <a:buFont typeface="+mj-lt"/>
              <a:buAutoNum type="arabicPeriod"/>
            </a:pPr>
            <a:r>
              <a:rPr lang="en-GB" dirty="0" smtClean="0"/>
              <a:t>VRE support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39552" y="1340768"/>
            <a:ext cx="8064896" cy="914400"/>
          </a:xfrm>
          <a:prstGeom prst="roundRect">
            <a:avLst/>
          </a:prstGeom>
          <a:ln w="571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200" b="1" i="1" dirty="0"/>
              <a:t>“Three pillars supporting the EGI ecosystem”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2E893-1565-614F-85B7-161EABCCD414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EGI </a:t>
            </a:r>
            <a:r>
              <a:rPr lang="en-GB" sz="4000" dirty="0" smtClean="0"/>
              <a:t>Platform architecture</a:t>
            </a:r>
            <a:endParaRPr lang="en-GB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475656" y="4365104"/>
            <a:ext cx="6552728" cy="1008112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dirty="0"/>
              <a:t>EGI Core Infrastructure </a:t>
            </a:r>
            <a:r>
              <a:rPr lang="en-GB" sz="2000" b="1" dirty="0" smtClean="0"/>
              <a:t>Platform</a:t>
            </a:r>
            <a:endParaRPr lang="en-GB" sz="2000" i="1" dirty="0" smtClean="0"/>
          </a:p>
          <a:p>
            <a:pPr algn="ctr"/>
            <a:r>
              <a:rPr lang="en-GB" i="1" dirty="0" smtClean="0"/>
              <a:t>“Operational services necessary for the management of federated DCIs”</a:t>
            </a:r>
            <a:endParaRPr lang="en-GB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475656" y="3212976"/>
            <a:ext cx="4824536" cy="1008112"/>
          </a:xfrm>
          <a:prstGeom prst="roundRect">
            <a:avLst/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000" b="1" dirty="0"/>
              <a:t>EGI </a:t>
            </a:r>
            <a:r>
              <a:rPr lang="en-GB" sz="2000" b="1" dirty="0" smtClean="0"/>
              <a:t>Cloud Infrastructure Platform</a:t>
            </a:r>
            <a:endParaRPr lang="en-GB" sz="2000" i="1" dirty="0"/>
          </a:p>
          <a:p>
            <a:pPr algn="ctr"/>
            <a:r>
              <a:rPr lang="en-GB" i="1" dirty="0" smtClean="0"/>
              <a:t>“A federated </a:t>
            </a:r>
            <a:r>
              <a:rPr lang="en-GB" i="1" dirty="0" err="1" smtClean="0"/>
              <a:t>IaaS</a:t>
            </a:r>
            <a:r>
              <a:rPr lang="en-GB" i="1" dirty="0" smtClean="0"/>
              <a:t> Cloud infrastructure”</a:t>
            </a:r>
            <a:endParaRPr lang="en-GB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2060848"/>
            <a:ext cx="1080120" cy="3312368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ctr"/>
            <a:r>
              <a:rPr lang="en-GB" sz="2000" b="1" dirty="0"/>
              <a:t>EGI </a:t>
            </a:r>
            <a:r>
              <a:rPr lang="en-GB" sz="2000" b="1" dirty="0" smtClean="0"/>
              <a:t>Collaboration  Platform</a:t>
            </a:r>
            <a:endParaRPr lang="en-GB" sz="2000" i="1" dirty="0"/>
          </a:p>
          <a:p>
            <a:pPr algn="ctr"/>
            <a:r>
              <a:rPr lang="en-GB" i="1" dirty="0" smtClean="0"/>
              <a:t>“Tools &amp; Services enabling cross-community collaboration”</a:t>
            </a:r>
            <a:endParaRPr lang="en-GB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1475656" y="2060848"/>
            <a:ext cx="1512168" cy="1008112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Community</a:t>
            </a:r>
          </a:p>
          <a:p>
            <a:pPr algn="ctr"/>
            <a:r>
              <a:rPr lang="en-GB" sz="2000" b="1" i="1" dirty="0" smtClean="0"/>
              <a:t>Platform</a:t>
            </a:r>
            <a:endParaRPr lang="en-GB" sz="20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EB243-C6C2-5E4A-80FE-A55A907DDDB4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131840" y="2060848"/>
            <a:ext cx="1512168" cy="1008112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Community</a:t>
            </a:r>
          </a:p>
          <a:p>
            <a:pPr algn="ctr"/>
            <a:r>
              <a:rPr lang="en-GB" sz="2000" b="1" i="1" dirty="0" smtClean="0"/>
              <a:t>Platform</a:t>
            </a:r>
            <a:endParaRPr lang="en-GB" sz="2000" i="1" dirty="0"/>
          </a:p>
        </p:txBody>
      </p:sp>
      <p:sp>
        <p:nvSpPr>
          <p:cNvPr id="17" name="Rounded Rectangle 16"/>
          <p:cNvSpPr/>
          <p:nvPr/>
        </p:nvSpPr>
        <p:spPr>
          <a:xfrm>
            <a:off x="4788024" y="2060848"/>
            <a:ext cx="1512168" cy="1008112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Community</a:t>
            </a:r>
          </a:p>
          <a:p>
            <a:pPr algn="ctr"/>
            <a:r>
              <a:rPr lang="en-GB" sz="2000" b="1" i="1" dirty="0" smtClean="0"/>
              <a:t>Platform</a:t>
            </a:r>
            <a:endParaRPr lang="en-GB" sz="2000" i="1" dirty="0"/>
          </a:p>
        </p:txBody>
      </p:sp>
      <p:sp>
        <p:nvSpPr>
          <p:cNvPr id="19" name="Rounded Rectangle 18"/>
          <p:cNvSpPr/>
          <p:nvPr/>
        </p:nvSpPr>
        <p:spPr>
          <a:xfrm>
            <a:off x="6444208" y="2060848"/>
            <a:ext cx="1584176" cy="216024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Community</a:t>
            </a:r>
          </a:p>
          <a:p>
            <a:pPr algn="ctr"/>
            <a:r>
              <a:rPr lang="en-GB" sz="2000" b="1" i="1" dirty="0" smtClean="0"/>
              <a:t>Platform</a:t>
            </a:r>
            <a:endParaRPr lang="en-GB" sz="20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251520" y="1196752"/>
            <a:ext cx="7776864" cy="720080"/>
          </a:xfrm>
          <a:prstGeom prst="roundRect">
            <a:avLst/>
          </a:prstGeom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EGI </a:t>
            </a:r>
            <a:r>
              <a:rPr lang="en-GB" sz="2000" b="1" dirty="0" smtClean="0"/>
              <a:t>VRE Support</a:t>
            </a:r>
            <a:endParaRPr lang="en-GB" sz="2000" i="1" dirty="0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6012160" y="3356992"/>
            <a:ext cx="5040560" cy="720080"/>
          </a:xfrm>
          <a:prstGeom prst="roundRect">
            <a:avLst/>
          </a:prstGeom>
          <a:ln w="38100" cmpd="sng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Community &amp; Coordination</a:t>
            </a:r>
            <a:endParaRPr lang="en-GB" sz="20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251520" y="5517232"/>
            <a:ext cx="7776864" cy="720080"/>
          </a:xfrm>
          <a:prstGeom prst="roundRect">
            <a:avLst/>
          </a:prstGeom>
          <a:ln w="571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Physical Infrastructure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2395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computing!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84" y="1412776"/>
            <a:ext cx="80756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Five characteristics of Cloud computing</a:t>
            </a:r>
          </a:p>
          <a:p>
            <a:pPr marL="0" indent="0" algn="ctr">
              <a:buNone/>
            </a:pPr>
            <a:r>
              <a:rPr lang="en-GB" sz="1400" dirty="0" smtClean="0"/>
              <a:t>[NIST SP </a:t>
            </a:r>
            <a:r>
              <a:rPr lang="en-GB" sz="1400" dirty="0"/>
              <a:t>800-145, “A NIST definition of cloud computing</a:t>
            </a:r>
            <a:r>
              <a:rPr lang="en-GB" sz="1400" dirty="0" smtClean="0"/>
              <a:t>”]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On-demand </a:t>
            </a:r>
            <a:r>
              <a:rPr lang="en-GB" dirty="0"/>
              <a:t>self-service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Broad </a:t>
            </a:r>
            <a:r>
              <a:rPr lang="en-GB" dirty="0"/>
              <a:t>network </a:t>
            </a:r>
            <a:r>
              <a:rPr lang="en-GB" dirty="0" smtClean="0"/>
              <a:t>access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Resource pooling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Rapid elasticity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Measured service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Consistency through standards (EGI)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944A1-F1C8-EB41-8945-31D00F56DDB0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Core Infrastructure Platform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7"/>
            <a:ext cx="8075612" cy="1800200"/>
          </a:xfrm>
        </p:spPr>
        <p:txBody>
          <a:bodyPr>
            <a:normAutofit/>
          </a:bodyPr>
          <a:lstStyle/>
          <a:p>
            <a:r>
              <a:rPr lang="en-GB" dirty="0" smtClean="0"/>
              <a:t>Pure infrastructure management</a:t>
            </a:r>
          </a:p>
          <a:p>
            <a:pPr lvl="1"/>
            <a:r>
              <a:rPr lang="en-GB" dirty="0" smtClean="0"/>
              <a:t>Other platforms required to integrate</a:t>
            </a:r>
          </a:p>
          <a:p>
            <a:r>
              <a:rPr lang="en-GB" dirty="0" smtClean="0"/>
              <a:t>Mix of central and distributed services</a:t>
            </a:r>
          </a:p>
          <a:p>
            <a:endParaRPr lang="en-GB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899592" y="3284984"/>
            <a:ext cx="7128792" cy="29523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dirty="0"/>
              <a:t>EGI Core Infrastructure Platform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87824" y="3501008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Federated AAI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1920" y="4797152"/>
            <a:ext cx="136815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Catalogue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(GOCDB)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024" y="3501008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88224" y="3501008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Accounting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720" y="4797152"/>
            <a:ext cx="136815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Metrics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Visualisation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</a:rPr>
              <a:t>gstat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15616" y="3501008"/>
            <a:ext cx="1368152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Information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Discovery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(BDII)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24128" y="479715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Messaging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B982D-4906-A442-BB42-F9FED9839A70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6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Cloud Infrastructure platform</a:t>
            </a:r>
            <a:endParaRPr lang="en-GB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3131840" y="4797152"/>
            <a:ext cx="5904656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dirty="0"/>
              <a:t>EGI Core Infrastructure Platform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83768" y="1700808"/>
            <a:ext cx="6552728" cy="2736304"/>
          </a:xfrm>
          <a:prstGeom prst="roundRect">
            <a:avLst>
              <a:gd name="adj" fmla="val 87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EGI Cloud Infrastructure Platform</a:t>
            </a:r>
          </a:p>
        </p:txBody>
      </p:sp>
      <p:cxnSp>
        <p:nvCxnSpPr>
          <p:cNvPr id="13" name="Straight Connector 12"/>
          <p:cNvCxnSpPr>
            <a:endCxn id="6" idx="0"/>
          </p:cNvCxnSpPr>
          <p:nvPr/>
        </p:nvCxnSpPr>
        <p:spPr>
          <a:xfrm>
            <a:off x="3923928" y="4293096"/>
            <a:ext cx="0" cy="64807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7" idx="0"/>
          </p:cNvCxnSpPr>
          <p:nvPr/>
        </p:nvCxnSpPr>
        <p:spPr>
          <a:xfrm>
            <a:off x="5364088" y="4293096"/>
            <a:ext cx="0" cy="648072"/>
          </a:xfrm>
          <a:prstGeom prst="line">
            <a:avLst/>
          </a:prstGeom>
          <a:ln>
            <a:solidFill>
              <a:srgbClr val="001535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6804248" y="4293096"/>
            <a:ext cx="0" cy="64807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9" idx="0"/>
          </p:cNvCxnSpPr>
          <p:nvPr/>
        </p:nvCxnSpPr>
        <p:spPr>
          <a:xfrm>
            <a:off x="8244408" y="4293096"/>
            <a:ext cx="0" cy="64807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84168" y="3140968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9992" y="3140968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68344" y="3140968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 rot="5400000">
            <a:off x="-1116632" y="2924944"/>
            <a:ext cx="4464496" cy="2016224"/>
          </a:xfrm>
          <a:prstGeom prst="roundRect">
            <a:avLst>
              <a:gd name="adj" fmla="val 122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ctr"/>
            <a:r>
              <a:rPr lang="en-GB" dirty="0" smtClean="0"/>
              <a:t>EGI Collaboration Platform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02EBD-3C37-1544-A4A0-C469E102ED1E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491880" y="3861048"/>
            <a:ext cx="14401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51520" y="4365104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Image Metadata Marketplace</a:t>
            </a:r>
            <a:endParaRPr lang="en-GB" sz="1100" dirty="0"/>
          </a:p>
        </p:txBody>
      </p:sp>
      <p:sp>
        <p:nvSpPr>
          <p:cNvPr id="30" name="Rounded Rectangle 29"/>
          <p:cNvSpPr/>
          <p:nvPr/>
        </p:nvSpPr>
        <p:spPr>
          <a:xfrm>
            <a:off x="251520" y="5301208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Image Repository</a:t>
            </a:r>
            <a:endParaRPr lang="en-GB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7596336" y="4941168"/>
            <a:ext cx="129614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Accounting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35896" y="3429000"/>
            <a:ext cx="4896544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 Management Stacks</a:t>
            </a:r>
          </a:p>
          <a:p>
            <a:pPr algn="ctr"/>
            <a:r>
              <a:rPr lang="en-GB" sz="1600" dirty="0" smtClean="0"/>
              <a:t>(</a:t>
            </a:r>
            <a:r>
              <a:rPr lang="en-GB" sz="1600" dirty="0" err="1" smtClean="0"/>
              <a:t>OpenStack</a:t>
            </a:r>
            <a:r>
              <a:rPr lang="en-GB" sz="1600" dirty="0" smtClean="0"/>
              <a:t>, </a:t>
            </a:r>
            <a:r>
              <a:rPr lang="en-GB" sz="1600" dirty="0" err="1" smtClean="0"/>
              <a:t>OpenNebula</a:t>
            </a:r>
            <a:r>
              <a:rPr lang="en-GB" sz="1600" dirty="0" smtClean="0"/>
              <a:t>, …)</a:t>
            </a:r>
            <a:endParaRPr lang="en-GB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851920" y="2348880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VM</a:t>
            </a:r>
          </a:p>
          <a:p>
            <a:pPr algn="ctr"/>
            <a:r>
              <a:rPr lang="en-GB" sz="1600" dirty="0" err="1" smtClean="0"/>
              <a:t>Managemt</a:t>
            </a:r>
            <a:r>
              <a:rPr lang="en-GB" sz="1600" dirty="0" smtClean="0"/>
              <a:t>.</a:t>
            </a:r>
            <a:endParaRPr lang="en-GB" sz="1100" dirty="0"/>
          </a:p>
        </p:txBody>
      </p:sp>
      <p:sp>
        <p:nvSpPr>
          <p:cNvPr id="23" name="Rounded Rectangle 22"/>
          <p:cNvSpPr/>
          <p:nvPr/>
        </p:nvSpPr>
        <p:spPr>
          <a:xfrm>
            <a:off x="5436096" y="2348880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Data</a:t>
            </a:r>
          </a:p>
          <a:p>
            <a:pPr algn="ctr"/>
            <a:r>
              <a:rPr lang="en-GB" sz="1600" dirty="0" err="1" smtClean="0"/>
              <a:t>Managemt</a:t>
            </a:r>
            <a:r>
              <a:rPr lang="en-GB" sz="1600" dirty="0" smtClean="0"/>
              <a:t>.</a:t>
            </a:r>
            <a:endParaRPr lang="en-GB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7020272" y="2348880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Information</a:t>
            </a:r>
          </a:p>
          <a:p>
            <a:pPr algn="ctr"/>
            <a:r>
              <a:rPr lang="en-GB" sz="1600" dirty="0" smtClean="0"/>
              <a:t>Discovery</a:t>
            </a:r>
            <a:endParaRPr lang="en-GB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6156176" y="4941168"/>
            <a:ext cx="129614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6016" y="4941168"/>
            <a:ext cx="129614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Central Service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Registry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5856" y="4941168"/>
            <a:ext cx="1296144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Federated AAI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47" name="Straight Connector 46"/>
          <p:cNvCxnSpPr>
            <a:stCxn id="46" idx="3"/>
          </p:cNvCxnSpPr>
          <p:nvPr/>
        </p:nvCxnSpPr>
        <p:spPr>
          <a:xfrm>
            <a:off x="1979712" y="3789040"/>
            <a:ext cx="648072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51520" y="342900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Application Database</a:t>
            </a:r>
            <a:endParaRPr lang="en-GB" sz="1100" dirty="0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411760" y="3212976"/>
            <a:ext cx="1296144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VM Image</a:t>
            </a:r>
          </a:p>
          <a:p>
            <a:pPr algn="ctr"/>
            <a:r>
              <a:rPr lang="en-GB" sz="1600" dirty="0" err="1" smtClean="0"/>
              <a:t>Managemt</a:t>
            </a:r>
            <a:r>
              <a:rPr lang="en-GB" sz="1600" dirty="0" smtClean="0"/>
              <a:t>.</a:t>
            </a:r>
            <a:endParaRPr lang="en-GB" sz="11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979712" y="3789040"/>
            <a:ext cx="648072" cy="1872208"/>
            <a:chOff x="1979712" y="3789040"/>
            <a:chExt cx="648072" cy="1872208"/>
          </a:xfrm>
        </p:grpSpPr>
        <p:cxnSp>
          <p:nvCxnSpPr>
            <p:cNvPr id="32" name="Straight Connector 31"/>
            <p:cNvCxnSpPr>
              <a:stCxn id="28" idx="3"/>
            </p:cNvCxnSpPr>
            <p:nvPr/>
          </p:nvCxnSpPr>
          <p:spPr>
            <a:xfrm>
              <a:off x="1979712" y="4725144"/>
              <a:ext cx="288032" cy="0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67744" y="3789040"/>
              <a:ext cx="0" cy="1872208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979712" y="5661248"/>
              <a:ext cx="288032" cy="0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267744" y="3789040"/>
              <a:ext cx="360040" cy="0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82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7" grpId="0" animBg="1"/>
      <p:bldP spid="28" grpId="0" animBg="1"/>
      <p:bldP spid="30" grpId="0" animBg="1"/>
      <p:bldP spid="9" grpId="0" animBg="1"/>
      <p:bldP spid="11" grpId="0" animBg="1"/>
      <p:bldP spid="20" grpId="0" animBg="1"/>
      <p:bldP spid="23" grpId="0" animBg="1"/>
      <p:bldP spid="24" grpId="0" animBg="1"/>
      <p:bldP spid="8" grpId="0" animBg="1"/>
      <p:bldP spid="7" grpId="0" animBg="1"/>
      <p:bldP spid="6" grpId="0" animBg="1"/>
      <p:bldP spid="46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Platform stakeholders in EGI </a:t>
            </a:r>
            <a:r>
              <a:rPr lang="en-GB" sz="2800" dirty="0" smtClean="0"/>
              <a:t>(1)</a:t>
            </a:r>
            <a:endParaRPr lang="en-GB" dirty="0"/>
          </a:p>
        </p:txBody>
      </p:sp>
      <p:pic>
        <p:nvPicPr>
          <p:cNvPr id="6" name="Picture 5" descr="EGI Platform actors - Community-Core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967989" cy="460851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D6FFD-393E-DD40-BBE5-3EE5F72344DB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2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Platform stakeholders in EGI </a:t>
            </a:r>
            <a:r>
              <a:rPr lang="en-GB" sz="2800" dirty="0" smtClean="0"/>
              <a:t>(2)</a:t>
            </a:r>
            <a:endParaRPr lang="en-GB" dirty="0"/>
          </a:p>
        </p:txBody>
      </p:sp>
      <p:pic>
        <p:nvPicPr>
          <p:cNvPr id="4" name="Picture 3" descr="EGI Platform actors - Community-Cloud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912768" cy="471349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5DC8D-A2A2-B44C-B56B-363B5B0FEAF9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0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5CE47-9DE2-DD43-8EE2-B6285A9691B5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Froebe_stressed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"/>
          <a:stretch/>
        </p:blipFill>
        <p:spPr>
          <a:xfrm>
            <a:off x="0" y="-27384"/>
            <a:ext cx="9144000" cy="68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9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ecosystem</a:t>
            </a:r>
            <a:endParaRPr lang="en-GB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7236296" y="3284984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UCST</a:t>
            </a:r>
            <a:endParaRPr lang="en-GB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7236296" y="4293096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TCB</a:t>
            </a:r>
            <a:endParaRPr lang="en-GB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7236296" y="4869160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URT</a:t>
            </a:r>
            <a:endParaRPr lang="en-GB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7236296" y="5445224"/>
            <a:ext cx="1296144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Operational Security</a:t>
            </a:r>
            <a:endParaRPr lang="en-GB" sz="1600" dirty="0"/>
          </a:p>
        </p:txBody>
      </p:sp>
      <p:sp>
        <p:nvSpPr>
          <p:cNvPr id="39" name="Rounded Rectangle 38"/>
          <p:cNvSpPr/>
          <p:nvPr/>
        </p:nvSpPr>
        <p:spPr>
          <a:xfrm>
            <a:off x="7236296" y="2132856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TONC</a:t>
            </a:r>
            <a:endParaRPr lang="en-GB" sz="1600" dirty="0"/>
          </a:p>
        </p:txBody>
      </p:sp>
      <p:sp>
        <p:nvSpPr>
          <p:cNvPr id="40" name="Rounded Rectangle 39"/>
          <p:cNvSpPr/>
          <p:nvPr/>
        </p:nvSpPr>
        <p:spPr>
          <a:xfrm>
            <a:off x="7236296" y="2708920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UCB</a:t>
            </a:r>
            <a:endParaRPr lang="en-GB" sz="1600" dirty="0"/>
          </a:p>
        </p:txBody>
      </p:sp>
      <p:sp>
        <p:nvSpPr>
          <p:cNvPr id="43" name="Rounded Rectangle 42"/>
          <p:cNvSpPr/>
          <p:nvPr/>
        </p:nvSpPr>
        <p:spPr>
          <a:xfrm>
            <a:off x="1043608" y="4293096"/>
            <a:ext cx="1296144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OpenNebula</a:t>
            </a:r>
            <a:endParaRPr lang="en-GB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2915816" y="4653136"/>
            <a:ext cx="1296144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OpenStack</a:t>
            </a:r>
            <a:endParaRPr lang="en-GB" sz="1600" dirty="0"/>
          </a:p>
        </p:txBody>
      </p:sp>
      <p:sp>
        <p:nvSpPr>
          <p:cNvPr id="47" name="Rounded Rectangle 46"/>
          <p:cNvSpPr/>
          <p:nvPr/>
        </p:nvSpPr>
        <p:spPr>
          <a:xfrm>
            <a:off x="611560" y="5085184"/>
            <a:ext cx="1296144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Synnefo</a:t>
            </a:r>
            <a:endParaRPr lang="en-GB" sz="1600" dirty="0"/>
          </a:p>
        </p:txBody>
      </p:sp>
      <p:sp>
        <p:nvSpPr>
          <p:cNvPr id="48" name="Rounded Rectangle 47"/>
          <p:cNvSpPr/>
          <p:nvPr/>
        </p:nvSpPr>
        <p:spPr>
          <a:xfrm>
            <a:off x="2555776" y="2132856"/>
            <a:ext cx="1296144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Token pools</a:t>
            </a:r>
            <a:endParaRPr lang="en-GB" sz="1600" dirty="0"/>
          </a:p>
        </p:txBody>
      </p:sp>
      <p:sp>
        <p:nvSpPr>
          <p:cNvPr id="49" name="Rounded Rectangle 48"/>
          <p:cNvSpPr/>
          <p:nvPr/>
        </p:nvSpPr>
        <p:spPr>
          <a:xfrm>
            <a:off x="3419872" y="1196752"/>
            <a:ext cx="1296144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Brokers</a:t>
            </a:r>
            <a:endParaRPr lang="en-GB" sz="1600" dirty="0"/>
          </a:p>
        </p:txBody>
      </p:sp>
      <p:sp>
        <p:nvSpPr>
          <p:cNvPr id="50" name="Rounded Rectangle 49"/>
          <p:cNvSpPr/>
          <p:nvPr/>
        </p:nvSpPr>
        <p:spPr>
          <a:xfrm>
            <a:off x="4355976" y="1772816"/>
            <a:ext cx="1296144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Portals</a:t>
            </a:r>
            <a:endParaRPr lang="en-GB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395536" y="3140968"/>
            <a:ext cx="134300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Domain</a:t>
            </a:r>
          </a:p>
          <a:p>
            <a:pPr algn="ctr"/>
            <a:r>
              <a:rPr lang="en-GB" sz="1600" dirty="0" smtClean="0"/>
              <a:t>software</a:t>
            </a:r>
            <a:endParaRPr lang="en-GB" sz="1600" dirty="0"/>
          </a:p>
        </p:txBody>
      </p:sp>
      <p:sp>
        <p:nvSpPr>
          <p:cNvPr id="52" name="Rounded Rectangle 51"/>
          <p:cNvSpPr/>
          <p:nvPr/>
        </p:nvSpPr>
        <p:spPr>
          <a:xfrm>
            <a:off x="395536" y="1844824"/>
            <a:ext cx="136815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Configuration</a:t>
            </a:r>
            <a:endParaRPr lang="en-GB" sz="1600" dirty="0"/>
          </a:p>
        </p:txBody>
      </p:sp>
      <p:sp>
        <p:nvSpPr>
          <p:cNvPr id="53" name="Rounded Rectangle 52"/>
          <p:cNvSpPr/>
          <p:nvPr/>
        </p:nvSpPr>
        <p:spPr>
          <a:xfrm>
            <a:off x="1547664" y="1268760"/>
            <a:ext cx="1296144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Gateways</a:t>
            </a:r>
            <a:endParaRPr lang="en-GB" sz="1600" dirty="0"/>
          </a:p>
        </p:txBody>
      </p:sp>
      <p:sp>
        <p:nvSpPr>
          <p:cNvPr id="54" name="Rounded Rectangle 53"/>
          <p:cNvSpPr/>
          <p:nvPr/>
        </p:nvSpPr>
        <p:spPr>
          <a:xfrm>
            <a:off x="2411760" y="5517232"/>
            <a:ext cx="1296144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WNoDeS</a:t>
            </a:r>
            <a:endParaRPr lang="en-GB" sz="1600" dirty="0"/>
          </a:p>
        </p:txBody>
      </p:sp>
      <p:sp>
        <p:nvSpPr>
          <p:cNvPr id="55" name="Rounded Rectangle 54"/>
          <p:cNvSpPr/>
          <p:nvPr/>
        </p:nvSpPr>
        <p:spPr>
          <a:xfrm>
            <a:off x="755576" y="2420888"/>
            <a:ext cx="136815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Load balancer</a:t>
            </a:r>
            <a:endParaRPr lang="en-GB" sz="1600" dirty="0"/>
          </a:p>
        </p:txBody>
      </p:sp>
      <p:sp>
        <p:nvSpPr>
          <p:cNvPr id="56" name="Rounded Rectangle 55"/>
          <p:cNvSpPr/>
          <p:nvPr/>
        </p:nvSpPr>
        <p:spPr>
          <a:xfrm>
            <a:off x="2267744" y="3140968"/>
            <a:ext cx="136815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Registries</a:t>
            </a:r>
            <a:endParaRPr lang="en-GB" sz="16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183822-04DE-9544-A985-A6541B0D6023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788024" y="5805264"/>
            <a:ext cx="2016224" cy="432048"/>
          </a:xfrm>
          <a:prstGeom prst="round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Physical Infrastructure</a:t>
            </a:r>
            <a:endParaRPr lang="en-GB" sz="1400" i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76872"/>
            <a:ext cx="2016224" cy="3456384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611560" y="4005064"/>
            <a:ext cx="7920880" cy="0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788024" y="3861048"/>
            <a:ext cx="2016224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Federation Layer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1855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34" grpId="0" animBg="1"/>
      <p:bldP spid="35" grpId="0" animBg="1"/>
      <p:bldP spid="39" grpId="0" animBg="1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Summary</a:t>
            </a:r>
            <a:endParaRPr lang="en-GB" sz="40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632704-F71D-A944-84F9-6B18800EDCD6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52053" y="1001500"/>
            <a:ext cx="5394854" cy="2941549"/>
            <a:chOff x="82397" y="898879"/>
            <a:chExt cx="5394854" cy="2941549"/>
          </a:xfrm>
        </p:grpSpPr>
        <p:sp>
          <p:nvSpPr>
            <p:cNvPr id="57" name="Cloud 56"/>
            <p:cNvSpPr/>
            <p:nvPr/>
          </p:nvSpPr>
          <p:spPr>
            <a:xfrm rot="21385113" flipH="1">
              <a:off x="82397" y="898879"/>
              <a:ext cx="5363035" cy="2941549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7717" y="1382161"/>
              <a:ext cx="5229534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latin typeface="+mn-lt"/>
                </a:rPr>
                <a:t>Self-service</a:t>
              </a:r>
            </a:p>
            <a:p>
              <a:pPr algn="ctr"/>
              <a:r>
                <a:rPr lang="en-GB" sz="3600" b="1" dirty="0" smtClean="0">
                  <a:latin typeface="+mn-lt"/>
                </a:rPr>
                <a:t>Many-community </a:t>
              </a:r>
            </a:p>
            <a:p>
              <a:pPr algn="ctr"/>
              <a:r>
                <a:rPr lang="en-GB" sz="3600" b="1" dirty="0" smtClean="0">
                  <a:latin typeface="+mn-lt"/>
                </a:rPr>
                <a:t>ecosystem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8146" y="1124744"/>
            <a:ext cx="3240358" cy="5184576"/>
            <a:chOff x="5508103" y="1124746"/>
            <a:chExt cx="3528391" cy="5184576"/>
          </a:xfrm>
        </p:grpSpPr>
        <p:sp>
          <p:nvSpPr>
            <p:cNvPr id="59" name="Cloud 58"/>
            <p:cNvSpPr/>
            <p:nvPr/>
          </p:nvSpPr>
          <p:spPr>
            <a:xfrm rot="5400000">
              <a:off x="4680011" y="1952838"/>
              <a:ext cx="5184576" cy="352839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935640" y="2905449"/>
              <a:ext cx="2692489" cy="1910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000000"/>
                  </a:solidFill>
                  <a:latin typeface="+mn-lt"/>
                </a:rPr>
                <a:t>Support </a:t>
              </a:r>
            </a:p>
            <a:p>
              <a:pPr algn="ctr"/>
              <a:r>
                <a:rPr lang="en-GB" sz="3600" b="1" dirty="0" smtClean="0">
                  <a:solidFill>
                    <a:srgbClr val="000000"/>
                  </a:solidFill>
                  <a:latin typeface="+mn-lt"/>
                </a:rPr>
                <a:t>&amp; </a:t>
              </a:r>
            </a:p>
            <a:p>
              <a:pPr algn="ctr"/>
              <a:r>
                <a:rPr lang="en-GB" sz="3600" b="1" dirty="0" smtClean="0">
                  <a:solidFill>
                    <a:srgbClr val="000000"/>
                  </a:solidFill>
                  <a:latin typeface="+mn-lt"/>
                </a:rPr>
                <a:t>Coordination</a:t>
              </a:r>
              <a:endParaRPr lang="en-GB" sz="3600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6026" y="3789038"/>
            <a:ext cx="5076056" cy="2520280"/>
            <a:chOff x="-1908720" y="3933056"/>
            <a:chExt cx="5076056" cy="2520280"/>
          </a:xfrm>
        </p:grpSpPr>
        <p:sp>
          <p:nvSpPr>
            <p:cNvPr id="19" name="Cloud 18"/>
            <p:cNvSpPr/>
            <p:nvPr/>
          </p:nvSpPr>
          <p:spPr>
            <a:xfrm>
              <a:off x="-1908720" y="3933056"/>
              <a:ext cx="5076056" cy="2520280"/>
            </a:xfrm>
            <a:prstGeom prst="cloud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404664" y="4277995"/>
              <a:ext cx="439248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000000"/>
                  </a:solidFill>
                  <a:latin typeface="+mn-lt"/>
                </a:rPr>
                <a:t>Federated </a:t>
              </a:r>
              <a:r>
                <a:rPr lang="en-GB" sz="3600" b="1" dirty="0" smtClean="0">
                  <a:solidFill>
                    <a:srgbClr val="000000"/>
                  </a:solidFill>
                  <a:latin typeface="+mn-lt"/>
                </a:rPr>
                <a:t>EGI</a:t>
              </a:r>
            </a:p>
            <a:p>
              <a:pPr algn="ctr"/>
              <a:r>
                <a:rPr lang="en-GB" sz="3600" b="1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GB" sz="3600" b="1" dirty="0">
                  <a:solidFill>
                    <a:srgbClr val="000000"/>
                  </a:solidFill>
                  <a:latin typeface="+mn-lt"/>
                </a:rPr>
                <a:t>Cloud Infrastructure platform</a:t>
              </a:r>
            </a:p>
            <a:p>
              <a:pPr algn="ctr"/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0" name="Left Arrow 19"/>
          <p:cNvSpPr/>
          <p:nvPr/>
        </p:nvSpPr>
        <p:spPr>
          <a:xfrm>
            <a:off x="5004050" y="1916830"/>
            <a:ext cx="1440160" cy="93610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Left Arrow 63"/>
          <p:cNvSpPr/>
          <p:nvPr/>
        </p:nvSpPr>
        <p:spPr>
          <a:xfrm rot="5400000">
            <a:off x="1151622" y="3176970"/>
            <a:ext cx="576064" cy="122413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Left Arrow 64"/>
          <p:cNvSpPr/>
          <p:nvPr/>
        </p:nvSpPr>
        <p:spPr>
          <a:xfrm rot="5400000">
            <a:off x="4247966" y="3176970"/>
            <a:ext cx="576064" cy="122413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Left Arrow 65"/>
          <p:cNvSpPr/>
          <p:nvPr/>
        </p:nvSpPr>
        <p:spPr>
          <a:xfrm rot="5400000">
            <a:off x="2591782" y="3176970"/>
            <a:ext cx="576064" cy="122413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eft Arrow 66"/>
          <p:cNvSpPr/>
          <p:nvPr/>
        </p:nvSpPr>
        <p:spPr>
          <a:xfrm>
            <a:off x="5076058" y="4365102"/>
            <a:ext cx="1440160" cy="936104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73D6B-09FF-B843-9037-980B05C518D1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Cover-Gert-Froe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7384"/>
            <a:ext cx="1036915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6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ecosystem</a:t>
            </a:r>
            <a:endParaRPr lang="en-GB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4788024" y="5805264"/>
            <a:ext cx="2016224" cy="432048"/>
          </a:xfrm>
          <a:prstGeom prst="roundRect">
            <a:avLst/>
          </a:prstGeom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Physical Infrastructure</a:t>
            </a:r>
            <a:endParaRPr lang="en-GB" sz="1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276872"/>
            <a:ext cx="2016224" cy="34563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085184"/>
            <a:ext cx="2304256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Providers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1560" y="4005064"/>
            <a:ext cx="4176464" cy="0"/>
          </a:xfrm>
          <a:prstGeom prst="line">
            <a:avLst/>
          </a:prstGeom>
          <a:ln w="9525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Arrow 7"/>
          <p:cNvSpPr/>
          <p:nvPr/>
        </p:nvSpPr>
        <p:spPr>
          <a:xfrm>
            <a:off x="6876256" y="3861048"/>
            <a:ext cx="576064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24328" y="3789040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EGI</a:t>
            </a:r>
            <a:endParaRPr lang="en-GB" sz="1600" dirty="0"/>
          </a:p>
        </p:txBody>
      </p:sp>
      <p:sp>
        <p:nvSpPr>
          <p:cNvPr id="12" name="Left Arrow 11"/>
          <p:cNvSpPr/>
          <p:nvPr/>
        </p:nvSpPr>
        <p:spPr>
          <a:xfrm rot="5400000" flipH="1">
            <a:off x="1259632" y="3284984"/>
            <a:ext cx="1008112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 rot="16200000" flipH="1" flipV="1">
            <a:off x="1295636" y="4401108"/>
            <a:ext cx="936104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611560" y="2276872"/>
            <a:ext cx="252028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</a:t>
            </a:r>
          </a:p>
          <a:p>
            <a:pPr algn="ctr"/>
            <a:r>
              <a:rPr lang="en-GB" dirty="0" smtClean="0"/>
              <a:t>Communities</a:t>
            </a:r>
          </a:p>
        </p:txBody>
      </p:sp>
      <p:pic>
        <p:nvPicPr>
          <p:cNvPr id="2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792088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7524328" y="4797152"/>
            <a:ext cx="1296144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Technology </a:t>
            </a:r>
          </a:p>
          <a:p>
            <a:pPr algn="ctr"/>
            <a:r>
              <a:rPr lang="en-GB" sz="1600" dirty="0" smtClean="0"/>
              <a:t>Providers</a:t>
            </a:r>
            <a:endParaRPr lang="en-GB" sz="1600" dirty="0"/>
          </a:p>
        </p:txBody>
      </p:sp>
      <p:sp>
        <p:nvSpPr>
          <p:cNvPr id="25" name="Left Arrow 24"/>
          <p:cNvSpPr/>
          <p:nvPr/>
        </p:nvSpPr>
        <p:spPr>
          <a:xfrm>
            <a:off x="6876256" y="4941168"/>
            <a:ext cx="576064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915816" y="1268760"/>
            <a:ext cx="5760640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pc="400" dirty="0" smtClean="0">
                <a:ln w="28575" cmpd="sng">
                  <a:solidFill>
                    <a:schemeClr val="accent2"/>
                  </a:solidFill>
                  <a:prstDash val="solid"/>
                  <a:miter lim="800000"/>
                </a:ln>
                <a:noFill/>
              </a:rPr>
              <a:t>Support services</a:t>
            </a:r>
            <a:endParaRPr lang="en-US" sz="4400" b="1" spc="400" dirty="0">
              <a:ln w="28575" cmpd="sng">
                <a:solidFill>
                  <a:schemeClr val="accent2"/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80312" y="1124744"/>
            <a:ext cx="1584176" cy="5112568"/>
          </a:xfrm>
          <a:prstGeom prst="roundRect">
            <a:avLst/>
          </a:prstGeom>
          <a:solidFill>
            <a:schemeClr val="accent2">
              <a:alpha val="5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 anchorCtr="1"/>
          <a:lstStyle/>
          <a:p>
            <a:pPr algn="ctr"/>
            <a:r>
              <a:rPr lang="en-GB" sz="4000" dirty="0" smtClean="0"/>
              <a:t>Technical Collaboration</a:t>
            </a:r>
            <a:endParaRPr lang="en-GB" sz="4000" dirty="0"/>
          </a:p>
        </p:txBody>
      </p:sp>
      <p:sp>
        <p:nvSpPr>
          <p:cNvPr id="33" name="Rounded Rectangle 32"/>
          <p:cNvSpPr/>
          <p:nvPr/>
        </p:nvSpPr>
        <p:spPr>
          <a:xfrm rot="16200000">
            <a:off x="5004048" y="2924944"/>
            <a:ext cx="1584176" cy="2880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EGI Collaboration P.</a:t>
            </a:r>
            <a:endParaRPr lang="en-GB" sz="11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FF3AE-02E9-8B42-BABC-19D9DBADD9BF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7" name="Left Arrow 36"/>
          <p:cNvSpPr/>
          <p:nvPr/>
        </p:nvSpPr>
        <p:spPr>
          <a:xfrm rot="16200000">
            <a:off x="5544108" y="1592796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Left Arrow 37"/>
          <p:cNvSpPr/>
          <p:nvPr/>
        </p:nvSpPr>
        <p:spPr>
          <a:xfrm rot="17313289">
            <a:off x="6109561" y="1693873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Left Arrow 38"/>
          <p:cNvSpPr/>
          <p:nvPr/>
        </p:nvSpPr>
        <p:spPr>
          <a:xfrm rot="17793187">
            <a:off x="6598763" y="1846616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eft Arrow 39"/>
          <p:cNvSpPr/>
          <p:nvPr/>
        </p:nvSpPr>
        <p:spPr>
          <a:xfrm rot="18550881">
            <a:off x="7081741" y="2134648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 Arrow 40"/>
          <p:cNvSpPr/>
          <p:nvPr/>
        </p:nvSpPr>
        <p:spPr>
          <a:xfrm rot="15104082">
            <a:off x="5039779" y="1625235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Arrow 41"/>
          <p:cNvSpPr/>
          <p:nvPr/>
        </p:nvSpPr>
        <p:spPr>
          <a:xfrm rot="14406361">
            <a:off x="4570437" y="1847065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eft Arrow 42"/>
          <p:cNvSpPr/>
          <p:nvPr/>
        </p:nvSpPr>
        <p:spPr>
          <a:xfrm rot="13504676">
            <a:off x="4095858" y="2124973"/>
            <a:ext cx="504056" cy="288032"/>
          </a:xfrm>
          <a:prstGeom prst="leftArrow">
            <a:avLst>
              <a:gd name="adj1" fmla="val 36563"/>
              <a:gd name="adj2" fmla="val 10035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88024" y="3861048"/>
            <a:ext cx="2016224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Federation Layer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184234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7" grpId="0" animBg="1"/>
      <p:bldP spid="23" grpId="0" animBg="1"/>
      <p:bldP spid="25" grpId="0" animBg="1"/>
      <p:bldP spid="26" grpId="0"/>
      <p:bldP spid="32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EGI cloud computing!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84" y="1412776"/>
            <a:ext cx="80756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Six characteristics of Cloud computing</a:t>
            </a:r>
          </a:p>
          <a:p>
            <a:pPr marL="0" indent="0" algn="ctr">
              <a:buNone/>
            </a:pPr>
            <a:r>
              <a:rPr lang="en-GB" sz="1400" dirty="0" smtClean="0"/>
              <a:t>[NIST SP </a:t>
            </a:r>
            <a:r>
              <a:rPr lang="en-GB" sz="1400" dirty="0"/>
              <a:t>800-145, “A NIST definition of cloud computing</a:t>
            </a:r>
            <a:r>
              <a:rPr lang="en-GB" sz="1400" dirty="0" smtClean="0"/>
              <a:t>”] + [EGI]</a:t>
            </a:r>
          </a:p>
          <a:p>
            <a:pPr marL="0" indent="0" algn="ctr">
              <a:buNone/>
            </a:pPr>
            <a:endParaRPr lang="en-GB" sz="1400" dirty="0" smtClean="0"/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On-demand </a:t>
            </a:r>
            <a:r>
              <a:rPr lang="en-GB" dirty="0"/>
              <a:t>self-service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Broad </a:t>
            </a:r>
            <a:r>
              <a:rPr lang="en-GB" dirty="0"/>
              <a:t>network </a:t>
            </a:r>
            <a:r>
              <a:rPr lang="en-GB" dirty="0" smtClean="0"/>
              <a:t>access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Resource pooling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Rapid elasticity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Measured service</a:t>
            </a:r>
          </a:p>
          <a:p>
            <a:pPr marL="571500" indent="-514350">
              <a:buFont typeface="+mj-lt"/>
              <a:buAutoNum type="arabicPeriod"/>
            </a:pPr>
            <a:r>
              <a:rPr lang="en-GB" dirty="0" smtClean="0"/>
              <a:t>Consistency through standards (EGI)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503437"/>
            <a:ext cx="720080" cy="351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 smtClean="0">
              <a:solidFill>
                <a:srgbClr val="008000"/>
              </a:solidFill>
            </a:endParaRPr>
          </a:p>
          <a:p>
            <a:pPr marL="57150" indent="0">
              <a:buNone/>
            </a:pP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 smtClean="0">
              <a:solidFill>
                <a:srgbClr val="008000"/>
              </a:solidFill>
            </a:endParaRPr>
          </a:p>
          <a:p>
            <a:pPr marL="57150" indent="0">
              <a:buNone/>
            </a:pP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 smtClean="0">
              <a:solidFill>
                <a:srgbClr val="008000"/>
              </a:solidFill>
            </a:endParaRPr>
          </a:p>
          <a:p>
            <a:pPr marL="57150" indent="0">
              <a:buNone/>
            </a:pP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 smtClean="0">
              <a:solidFill>
                <a:srgbClr val="008000"/>
              </a:solidFill>
            </a:endParaRPr>
          </a:p>
          <a:p>
            <a:pPr marL="57150" indent="0">
              <a:buNone/>
            </a:pP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 smtClean="0">
              <a:solidFill>
                <a:srgbClr val="008000"/>
              </a:solidFill>
            </a:endParaRPr>
          </a:p>
          <a:p>
            <a:pPr marL="57150" indent="0">
              <a:buNone/>
            </a:pPr>
            <a:r>
              <a:rPr lang="en-GB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29F33-D786-2245-8478-045004FDDBDC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6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612" cy="3168352"/>
          </a:xfrm>
        </p:spPr>
        <p:txBody>
          <a:bodyPr/>
          <a:lstStyle/>
          <a:p>
            <a:pPr marL="0" indent="0" algn="ctr">
              <a:buNone/>
            </a:pPr>
            <a:r>
              <a:rPr lang="en-GB" sz="5400" dirty="0" smtClean="0"/>
              <a:t>Where do we come from?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5400" dirty="0" smtClean="0"/>
              <a:t>Where we are heading?</a:t>
            </a:r>
            <a:endParaRPr lang="en-GB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21D22-CBEA-9B4D-B611-C8013F49DF72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7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BEEC2-137E-8842-9F66-DABD108B771C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Cover-Gert-Froeb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7384"/>
            <a:ext cx="1036915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18059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Where do we come from?</a:t>
            </a:r>
          </a:p>
        </p:txBody>
      </p:sp>
      <p:pic>
        <p:nvPicPr>
          <p:cNvPr id="5" name="Picture 4" descr="Leibniz_Stepped_Recko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3779912" cy="2457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6021288"/>
            <a:ext cx="2366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Leibnitz stepped reckoner, 1672</a:t>
            </a:r>
            <a:endParaRPr lang="en-GB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5CEBB-DB61-B74E-89AC-BED084E27699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5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 the beginning …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611188" y="1412776"/>
            <a:ext cx="8532812" cy="45365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EGEE was a homogenous project</a:t>
            </a:r>
          </a:p>
          <a:p>
            <a:pPr lvl="1"/>
            <a:r>
              <a:rPr lang="en-US" dirty="0" smtClean="0"/>
              <a:t>Resources, Software &amp; Users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EGEE served the “Heavy User Communities”</a:t>
            </a:r>
          </a:p>
          <a:p>
            <a:pPr lvl="1"/>
            <a:r>
              <a:rPr lang="en-US" dirty="0" smtClean="0"/>
              <a:t>High-energy Physics / WLCG</a:t>
            </a:r>
          </a:p>
          <a:p>
            <a:pPr lvl="1"/>
            <a:r>
              <a:rPr lang="en-US" dirty="0" smtClean="0"/>
              <a:t>Astrophysics</a:t>
            </a:r>
          </a:p>
          <a:p>
            <a:pPr lvl="1"/>
            <a:r>
              <a:rPr lang="en-US" dirty="0" smtClean="0"/>
              <a:t>Earth Sciences</a:t>
            </a:r>
          </a:p>
          <a:p>
            <a:pPr lvl="1"/>
            <a:r>
              <a:rPr lang="en-US" dirty="0" smtClean="0"/>
              <a:t>Life Sciences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 with one Grid middleware.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66AAD-53E4-4349-85B4-AB78E913E374}" type="datetime3">
              <a:rPr lang="en-US" smtClean="0">
                <a:solidFill>
                  <a:schemeClr val="bg1"/>
                </a:solidFill>
                <a:latin typeface="Arial" pitchFamily="34" charset="0"/>
              </a:rPr>
              <a:t>19 June 2013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pitchFamily="34" charset="0"/>
              </a:rPr>
              <a:t>UNICORE Summit 2013</a:t>
            </a: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" name="Picture 1" descr="GLit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25400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38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212" y="1131995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Why did this work out?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1E97D-5597-E043-AE38-744CF6F86D94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19672" y="5085184"/>
            <a:ext cx="669674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Infrastructure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619672" y="3789040"/>
            <a:ext cx="669674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gLite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619672" y="2492896"/>
            <a:ext cx="669674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gLite</a:t>
            </a:r>
            <a:r>
              <a:rPr lang="en-GB" sz="2400" dirty="0" smtClean="0"/>
              <a:t> UI, Portals, Workflows, …</a:t>
            </a:r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331640" y="2348880"/>
            <a:ext cx="7632848" cy="3888432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  <p:sp>
        <p:nvSpPr>
          <p:cNvPr id="3" name="Up-Down Arrow 2"/>
          <p:cNvSpPr/>
          <p:nvPr/>
        </p:nvSpPr>
        <p:spPr>
          <a:xfrm>
            <a:off x="179512" y="1196752"/>
            <a:ext cx="1152128" cy="5040560"/>
          </a:xfrm>
          <a:prstGeom prst="upDownArrow">
            <a:avLst>
              <a:gd name="adj1" fmla="val 50000"/>
              <a:gd name="adj2" fmla="val 86351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49000"/>
                </a:schemeClr>
              </a:gs>
              <a:gs pos="35000">
                <a:schemeClr val="accent2">
                  <a:tint val="37000"/>
                  <a:satMod val="300000"/>
                  <a:alpha val="49000"/>
                </a:schemeClr>
              </a:gs>
              <a:gs pos="100000">
                <a:schemeClr val="accent2">
                  <a:tint val="15000"/>
                  <a:satMod val="350000"/>
                  <a:alpha val="49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841377" y="3463864"/>
            <a:ext cx="5098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Vertical Market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60037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Does it scale?</a:t>
            </a:r>
            <a:endParaRPr lang="en-GB" sz="4000" dirty="0"/>
          </a:p>
        </p:txBody>
      </p:sp>
      <p:pic>
        <p:nvPicPr>
          <p:cNvPr id="9" name="Picture 8" descr="Glastonbury few peopl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 b="15921"/>
          <a:stretch/>
        </p:blipFill>
        <p:spPr>
          <a:xfrm>
            <a:off x="-22897" y="1052736"/>
            <a:ext cx="9198987" cy="47525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EGI currently serves about </a:t>
            </a:r>
            <a:r>
              <a:rPr lang="en-GB" sz="2800" b="1" dirty="0" smtClean="0"/>
              <a:t>20,000</a:t>
            </a:r>
            <a:r>
              <a:rPr lang="en-GB" sz="2800" dirty="0" smtClean="0"/>
              <a:t> researchers</a:t>
            </a:r>
            <a:endParaRPr lang="en-GB" sz="28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8F03A-33D5-EC42-BEE6-C188F516D539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7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Scaling out the current model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D2BC8-A0BC-3B49-AE8E-04C7C97AE7FD}" type="datetime3">
              <a:rPr lang="en-US" smtClean="0"/>
              <a:t>19 June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UNICORE Summit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71600" y="5085184"/>
            <a:ext cx="734481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Infrastructure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3789040"/>
            <a:ext cx="4176464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/>
              <a:t>gLite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139952" y="2492896"/>
            <a:ext cx="266429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layer</a:t>
            </a:r>
            <a:endParaRPr lang="en-GB" sz="2400" dirty="0"/>
          </a:p>
        </p:txBody>
      </p:sp>
      <p:pic>
        <p:nvPicPr>
          <p:cNvPr id="13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3.gstatic.com/images?q=tbn:ANd9GcRxZirNJaDSMBgCW8ttLiaq-lmmv6bSeXrnnzndTBhfMqJ4ELS7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52" y="1124744"/>
            <a:ext cx="1288892" cy="12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948264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83768" y="3789040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UNICORE</a:t>
            </a:r>
            <a:endParaRPr lang="en-GB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2483768" y="2492896"/>
            <a:ext cx="151216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1600" y="3789040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Globus</a:t>
            </a:r>
            <a:endParaRPr lang="en-GB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971600" y="2492896"/>
            <a:ext cx="1368152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UI </a:t>
            </a:r>
            <a:r>
              <a:rPr lang="en-GB" sz="2400" dirty="0"/>
              <a:t>layer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298782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1547664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Up-Down Arrow 20"/>
          <p:cNvSpPr/>
          <p:nvPr/>
        </p:nvSpPr>
        <p:spPr>
          <a:xfrm>
            <a:off x="5292080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Up-Down Arrow 21"/>
          <p:cNvSpPr/>
          <p:nvPr/>
        </p:nvSpPr>
        <p:spPr>
          <a:xfrm>
            <a:off x="7524328" y="3429000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5940152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298782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Up-Down Arrow 24"/>
          <p:cNvSpPr/>
          <p:nvPr/>
        </p:nvSpPr>
        <p:spPr>
          <a:xfrm>
            <a:off x="1547664" y="4725144"/>
            <a:ext cx="216024" cy="3600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83568" y="2348880"/>
            <a:ext cx="8280920" cy="3888432"/>
          </a:xfrm>
          <a:prstGeom prst="round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b" anchorCtr="1"/>
          <a:lstStyle/>
          <a:p>
            <a:pPr algn="ctr"/>
            <a:r>
              <a:rPr lang="en-GB" sz="2400" dirty="0" smtClean="0"/>
              <a:t>EGI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56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13066</TotalTime>
  <Words>1003</Words>
  <Application>Microsoft Macintosh PowerPoint</Application>
  <PresentationFormat>On-screen Show (4:3)</PresentationFormat>
  <Paragraphs>370</Paragraphs>
  <Slides>24</Slides>
  <Notes>24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EGI-InSPIRE-Slide-Template_v4</vt:lpstr>
      <vt:lpstr>Quo vadis, EGI Clouds?</vt:lpstr>
      <vt:lpstr>PowerPoint Presentation</vt:lpstr>
      <vt:lpstr>PowerPoint Presentation</vt:lpstr>
      <vt:lpstr>PowerPoint Presentation</vt:lpstr>
      <vt:lpstr>PowerPoint Presentation</vt:lpstr>
      <vt:lpstr>In the beginning …</vt:lpstr>
      <vt:lpstr>Why did this work out?</vt:lpstr>
      <vt:lpstr>Does it scale?</vt:lpstr>
      <vt:lpstr>Scaling out the current model</vt:lpstr>
      <vt:lpstr>Does it scale?</vt:lpstr>
      <vt:lpstr>We might have a problem…</vt:lpstr>
      <vt:lpstr>PowerPoint Presentation</vt:lpstr>
      <vt:lpstr>EGI Strategy for the ERA</vt:lpstr>
      <vt:lpstr>EGI Platform architecture</vt:lpstr>
      <vt:lpstr>EGI cloud computing!</vt:lpstr>
      <vt:lpstr>Core Infrastructure Platform</vt:lpstr>
      <vt:lpstr>Cloud Infrastructure platform</vt:lpstr>
      <vt:lpstr>Platform stakeholders in EGI (1)</vt:lpstr>
      <vt:lpstr>Platform stakeholders in EGI (2)</vt:lpstr>
      <vt:lpstr>EGI cloud ecosystem</vt:lpstr>
      <vt:lpstr>Summary</vt:lpstr>
      <vt:lpstr>PowerPoint Presentation</vt:lpstr>
      <vt:lpstr>EGI cloud ecosystem</vt:lpstr>
      <vt:lpstr>EGI cloud computing!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Michel Drescher</cp:lastModifiedBy>
  <cp:revision>91</cp:revision>
  <cp:lastPrinted>2013-06-16T15:42:49Z</cp:lastPrinted>
  <dcterms:created xsi:type="dcterms:W3CDTF">2010-09-03T12:01:03Z</dcterms:created>
  <dcterms:modified xsi:type="dcterms:W3CDTF">2013-06-19T13:27:28Z</dcterms:modified>
</cp:coreProperties>
</file>