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3" r:id="rId1"/>
    <p:sldMasterId id="2147483654" r:id="rId2"/>
    <p:sldMasterId id="2147483655" r:id="rId3"/>
  </p:sldMasterIdLst>
  <p:notesMasterIdLst>
    <p:notesMasterId r:id="rId20"/>
  </p:notesMasterIdLst>
  <p:sldIdLst>
    <p:sldId id="256" r:id="rId4"/>
    <p:sldId id="257" r:id="rId5"/>
    <p:sldId id="261" r:id="rId6"/>
    <p:sldId id="262" r:id="rId7"/>
    <p:sldId id="264" r:id="rId8"/>
    <p:sldId id="265" r:id="rId9"/>
    <p:sldId id="266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60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 horzBarState="maximized">
    <p:restoredLeft sz="15620"/>
    <p:restoredTop sz="90403" autoAdjust="0"/>
  </p:normalViewPr>
  <p:slideViewPr>
    <p:cSldViewPr snapToGrid="0">
      <p:cViewPr varScale="1">
        <p:scale>
          <a:sx n="92" d="100"/>
          <a:sy n="92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98085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065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NUL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body" idx="1"/>
          </p:nvPr>
        </p:nvSpPr>
        <p:spPr>
          <a:xfrm>
            <a:off x="1727411" y="3643200"/>
            <a:ext cx="5689178" cy="431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ctr" rtl="0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Quattrocento Sans"/>
              <a:buNone/>
              <a:defRPr sz="2000" b="1" i="0" u="none" strike="noStrike" cap="none">
                <a:solidFill>
                  <a:srgbClr val="7F7F7F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85800" y="1268761"/>
            <a:ext cx="77724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66B0"/>
              </a:buClr>
              <a:buSzPts val="4400"/>
              <a:buFont typeface="Quattrocento Sans"/>
              <a:buNone/>
              <a:defRPr sz="4400" b="1" i="0" u="none" strike="noStrike" cap="none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2"/>
          </p:nvPr>
        </p:nvSpPr>
        <p:spPr>
          <a:xfrm>
            <a:off x="1371600" y="2923200"/>
            <a:ext cx="6400800" cy="50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Quattrocento Sans"/>
              <a:buNone/>
              <a:defRPr sz="2800" b="1" i="0" u="none" strike="noStrike" cap="none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2X">
  <p:cSld name="Content 2X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4F85C3"/>
              </a:buClr>
              <a:buSzPts val="3000"/>
              <a:buFont typeface="Quattrocento Sans"/>
              <a:buNone/>
              <a:defRPr sz="3000" b="1" i="0" u="none" strike="noStrike" cap="none">
                <a:solidFill>
                  <a:srgbClr val="4F85C3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1187624" y="6448251"/>
            <a:ext cx="67687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&amp; Content">
  <p:cSld name="Title &amp;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8560686" y="6376244"/>
            <a:ext cx="331794" cy="293117"/>
          </a:xfrm>
          <a:prstGeom prst="rect">
            <a:avLst/>
          </a:prstGeom>
          <a:solidFill>
            <a:srgbClr val="1D2F45">
              <a:alpha val="2588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251520" y="1268764"/>
            <a:ext cx="8640960" cy="4855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3C3C3C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77190" algn="l" rtl="0">
              <a:spcBef>
                <a:spcPts val="520"/>
              </a:spcBef>
              <a:spcAft>
                <a:spcPts val="0"/>
              </a:spcAft>
              <a:buClr>
                <a:srgbClr val="3C3C3C"/>
              </a:buClr>
              <a:buSzPts val="2340"/>
              <a:buFont typeface="Calibri"/>
              <a:buChar char="-"/>
              <a:defRPr sz="2600" b="0" i="0" u="none" strike="noStrike" cap="non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rgbClr val="3C3C3C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C3C3C"/>
              </a:buClr>
              <a:buSzPts val="1960"/>
              <a:buFont typeface="Arial"/>
              <a:buNone/>
              <a:defRPr sz="2800" b="0" i="0" u="none" strike="noStrike" cap="non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C3C3C"/>
              </a:buClr>
              <a:buSzPts val="2240"/>
              <a:buFont typeface="Arial"/>
              <a:buNone/>
              <a:defRPr sz="2800" b="0" i="0" u="none" strike="noStrike" cap="none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251520" y="6381328"/>
            <a:ext cx="2133600" cy="28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81328"/>
            <a:ext cx="2895600" cy="28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6" name="Google Shape;26;p3"/>
          <p:cNvCxnSpPr/>
          <p:nvPr/>
        </p:nvCxnSpPr>
        <p:spPr>
          <a:xfrm rot="10800000">
            <a:off x="251520" y="6376247"/>
            <a:ext cx="8640960" cy="5085"/>
          </a:xfrm>
          <a:prstGeom prst="straightConnector1">
            <a:avLst/>
          </a:prstGeom>
          <a:noFill/>
          <a:ln w="12700" cap="flat" cmpd="sng">
            <a:solidFill>
              <a:srgbClr val="1D2F4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6553200" y="6381328"/>
            <a:ext cx="2339280" cy="28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50" b="0" i="0">
                <a:solidFill>
                  <a:srgbClr val="3C3C3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3114459" y="0"/>
            <a:ext cx="1133521" cy="36000"/>
          </a:xfrm>
          <a:prstGeom prst="rect">
            <a:avLst/>
          </a:prstGeom>
          <a:solidFill>
            <a:srgbClr val="1C30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5940154" y="0"/>
            <a:ext cx="3167471" cy="36000"/>
          </a:xfrm>
          <a:prstGeom prst="rect">
            <a:avLst/>
          </a:prstGeom>
          <a:solidFill>
            <a:srgbClr val="B589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8401706" y="0"/>
            <a:ext cx="747633" cy="36000"/>
          </a:xfrm>
          <a:prstGeom prst="rect">
            <a:avLst/>
          </a:prstGeom>
          <a:solidFill>
            <a:srgbClr val="75A5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/>
          <p:nvPr/>
        </p:nvSpPr>
        <p:spPr>
          <a:xfrm>
            <a:off x="1907705" y="0"/>
            <a:ext cx="1016055" cy="36000"/>
          </a:xfrm>
          <a:prstGeom prst="rect">
            <a:avLst/>
          </a:prstGeom>
          <a:solidFill>
            <a:srgbClr val="B589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7164289" y="0"/>
            <a:ext cx="1303646" cy="36000"/>
          </a:xfrm>
          <a:prstGeom prst="rect">
            <a:avLst/>
          </a:prstGeom>
          <a:solidFill>
            <a:srgbClr val="1C30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5220074" y="0"/>
            <a:ext cx="1142863" cy="36000"/>
          </a:xfrm>
          <a:prstGeom prst="rect">
            <a:avLst/>
          </a:prstGeom>
          <a:solidFill>
            <a:srgbClr val="75A5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1276470" y="-2"/>
            <a:ext cx="631235" cy="36000"/>
          </a:xfrm>
          <a:prstGeom prst="rect">
            <a:avLst/>
          </a:prstGeom>
          <a:solidFill>
            <a:srgbClr val="1C30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643478" y="0"/>
            <a:ext cx="640569" cy="36000"/>
          </a:xfrm>
          <a:prstGeom prst="rect">
            <a:avLst/>
          </a:prstGeom>
          <a:solidFill>
            <a:srgbClr val="75A5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"/>
          <p:cNvSpPr/>
          <p:nvPr/>
        </p:nvSpPr>
        <p:spPr>
          <a:xfrm>
            <a:off x="2590802" y="0"/>
            <a:ext cx="640569" cy="36000"/>
          </a:xfrm>
          <a:prstGeom prst="rect">
            <a:avLst/>
          </a:prstGeom>
          <a:solidFill>
            <a:srgbClr val="75A5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3"/>
          <p:cNvSpPr/>
          <p:nvPr/>
        </p:nvSpPr>
        <p:spPr>
          <a:xfrm>
            <a:off x="4247980" y="0"/>
            <a:ext cx="1052485" cy="36000"/>
          </a:xfrm>
          <a:prstGeom prst="rect">
            <a:avLst/>
          </a:prstGeom>
          <a:solidFill>
            <a:srgbClr val="B589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"/>
          <p:cNvSpPr/>
          <p:nvPr/>
        </p:nvSpPr>
        <p:spPr>
          <a:xfrm>
            <a:off x="7357994" y="0"/>
            <a:ext cx="166335" cy="36000"/>
          </a:xfrm>
          <a:prstGeom prst="rect">
            <a:avLst/>
          </a:prstGeom>
          <a:solidFill>
            <a:srgbClr val="75A5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-135" y="-2"/>
            <a:ext cx="643613" cy="36000"/>
          </a:xfrm>
          <a:prstGeom prst="rect">
            <a:avLst/>
          </a:prstGeom>
          <a:solidFill>
            <a:srgbClr val="B5892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" name="Google Shape;40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628" y="120788"/>
            <a:ext cx="2106234" cy="754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826218"/>
            <a:ext cx="9144000" cy="31783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"/>
          <p:cNvSpPr txBox="1">
            <a:spLocks noGrp="1"/>
          </p:cNvSpPr>
          <p:nvPr>
            <p:ph type="body" idx="2"/>
          </p:nvPr>
        </p:nvSpPr>
        <p:spPr>
          <a:xfrm>
            <a:off x="2415778" y="192857"/>
            <a:ext cx="6476702" cy="823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rgbClr val="1C3046"/>
              </a:buClr>
              <a:buSzPts val="3200"/>
              <a:buFont typeface="Arial"/>
              <a:buNone/>
              <a:defRPr sz="3200" b="1" i="0" u="none" strike="noStrike" cap="none">
                <a:solidFill>
                  <a:srgbClr val="1C304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>
  <p:cSld name="Titeldia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C5D8F1"/>
              </a:gs>
              <a:gs pos="100000">
                <a:schemeClr val="lt1"/>
              </a:gs>
            </a:gsLst>
            <a:lin ang="2700000" scaled="0"/>
          </a:gradFill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66B0"/>
              </a:buClr>
              <a:buSzPts val="4400"/>
              <a:buFont typeface="Quattrocento Sans"/>
              <a:buNone/>
              <a:defRPr sz="4400" b="1" i="0" u="none" strike="noStrike" cap="none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ctr" rtl="0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Quattrocento Sans"/>
              <a:buNone/>
              <a:defRPr sz="2800" b="1" i="0" u="none" strike="noStrike" cap="none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129" y="4581128"/>
            <a:ext cx="1728191" cy="13134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rgbClr val="93B3D7">
              <a:alpha val="4588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www.egi.eu</a:t>
            </a:r>
            <a:endParaRPr sz="1200" b="1">
              <a:solidFill>
                <a:srgbClr val="0066B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u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This work by  EGI.eu is licensed under a 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u="sng">
                <a:solidFill>
                  <a:schemeClr val="hlink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5"/>
              </a:rPr>
              <a:t>Creative Commons Attribution 4.0 International License</a:t>
            </a:r>
            <a:r>
              <a:rPr lang="en-GB" sz="1000" b="0" u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</a:t>
            </a:r>
            <a:endParaRPr sz="1000" b="0" u="none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889" y="0"/>
            <a:ext cx="6534150" cy="470535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4F85C3"/>
              </a:buClr>
              <a:buSzPts val="3000"/>
              <a:buFont typeface="Quattrocento Sans"/>
              <a:buNone/>
              <a:defRPr sz="3000" b="1" i="0" u="none" strike="noStrike" cap="none">
                <a:solidFill>
                  <a:srgbClr val="4F85C3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3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800" b="1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‹#›</a:t>
            </a:fld>
            <a:endParaRPr sz="1050" b="1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pic>
        <p:nvPicPr>
          <p:cNvPr id="26" name="Google Shape;26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9512" y="188640"/>
            <a:ext cx="1030139" cy="993566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1187624" y="6448251"/>
            <a:ext cx="67687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/>
          <p:nvPr/>
        </p:nvSpPr>
        <p:spPr>
          <a:xfrm>
            <a:off x="179512" y="6525343"/>
            <a:ext cx="709488" cy="219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 dirty="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9</a:t>
            </a:r>
            <a:r>
              <a:rPr lang="en-GB" sz="800" b="1" dirty="0" smtClean="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/19/2018</a:t>
            </a:r>
            <a:endParaRPr sz="1050" b="1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845">
          <p15:clr>
            <a:srgbClr val="F26B43"/>
          </p15:clr>
        </p15:guide>
        <p15:guide id="2" pos="295">
          <p15:clr>
            <a:srgbClr val="F26B43"/>
          </p15:clr>
        </p15:guide>
        <p15:guide id="3" pos="5602">
          <p15:clr>
            <a:srgbClr val="F26B43"/>
          </p15:clr>
        </p15:guide>
        <p15:guide id="4" orient="horz" pos="388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C5D8F1"/>
              </a:gs>
              <a:gs pos="100000">
                <a:schemeClr val="lt1"/>
              </a:gs>
            </a:gsLst>
            <a:lin ang="2700000" scaled="0"/>
          </a:gradFill>
          <a:ln>
            <a:noFill/>
          </a:ln>
        </p:spPr>
      </p:pic>
      <p:pic>
        <p:nvPicPr>
          <p:cNvPr id="47" name="Google Shape;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129" y="4581128"/>
            <a:ext cx="1728191" cy="1313426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rgbClr val="93B3D7">
              <a:alpha val="4588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7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www.egi.eu</a:t>
            </a:r>
            <a:endParaRPr sz="1200" b="1">
              <a:solidFill>
                <a:srgbClr val="0066B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50" name="Google Shape;50;p7"/>
          <p:cNvSpPr txBox="1"/>
          <p:nvPr/>
        </p:nvSpPr>
        <p:spPr>
          <a:xfrm>
            <a:off x="665659" y="1124744"/>
            <a:ext cx="7578749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Thank you for your attention.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solidFill>
                <a:srgbClr val="0066B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1">
              <a:solidFill>
                <a:srgbClr val="0066B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1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Questions?</a:t>
            </a:r>
            <a:endParaRPr/>
          </a:p>
        </p:txBody>
      </p:sp>
      <p:sp>
        <p:nvSpPr>
          <p:cNvPr id="51" name="Google Shape;51;p7"/>
          <p:cNvSpPr txBox="1"/>
          <p:nvPr/>
        </p:nvSpPr>
        <p:spPr>
          <a:xfrm>
            <a:off x="1551095" y="6381328"/>
            <a:ext cx="7557409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This work by  EGI.eu is licensed under a 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u="sng">
                <a:solidFill>
                  <a:schemeClr val="hlink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5"/>
              </a:rPr>
              <a:t>Creative Commons Attribution 4.0 International License</a:t>
            </a:r>
            <a:r>
              <a:rPr lang="en-GB"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</a:t>
            </a:r>
            <a:endParaRPr sz="1000" b="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vincenzo.spinoso@egi.e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cgdm.web.cern.ch/dpm" TargetMode="External"/><Relationship Id="rId4" Type="http://schemas.openxmlformats.org/officeDocument/2006/relationships/hyperlink" Target="https://italiangrid.github.io/storm/inde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cache.org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mc.web.cern.ch/projects/gfal-2/hom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s://goc.egi.eu/portal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c.egi.eu/port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1727411" y="3643200"/>
            <a:ext cx="5689178" cy="431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en-GB" sz="1800" b="1" i="0" u="none" strike="noStrike" cap="none" dirty="0" smtClean="0">
                <a:solidFill>
                  <a:srgbClr val="7F7F7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Vincenzo </a:t>
            </a:r>
            <a:r>
              <a:rPr lang="en-GB" sz="1800" b="1" i="0" u="none" strike="noStrike" cap="none" dirty="0" err="1" smtClean="0">
                <a:solidFill>
                  <a:srgbClr val="7F7F7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Spinoso</a:t>
            </a:r>
            <a:r>
              <a:rPr lang="en-GB" sz="1800" dirty="0"/>
              <a:t>, </a:t>
            </a:r>
            <a:r>
              <a:rPr lang="en-GB" sz="1800" dirty="0" smtClean="0"/>
              <a:t>EGI, </a:t>
            </a:r>
            <a:r>
              <a:rPr lang="en-GB" sz="1800" dirty="0" smtClean="0">
                <a:hlinkClick r:id="rId3"/>
              </a:rPr>
              <a:t>vincenzo.spinoso</a:t>
            </a:r>
            <a:r>
              <a:rPr lang="en-GB" sz="1800" dirty="0">
                <a:hlinkClick r:id="rId3"/>
              </a:rPr>
              <a:t>@</a:t>
            </a:r>
            <a:r>
              <a:rPr lang="en-GB" sz="1800" dirty="0" smtClean="0">
                <a:hlinkClick r:id="rId3"/>
              </a:rPr>
              <a:t>egi.eu</a:t>
            </a:r>
            <a:r>
              <a:rPr lang="en-GB" sz="1800" dirty="0" smtClean="0"/>
              <a:t>  </a:t>
            </a:r>
            <a:endParaRPr sz="1800" b="1" i="0" u="none" strike="noStrike" cap="none" dirty="0">
              <a:solidFill>
                <a:srgbClr val="7F7F7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58" name="Google Shape;58;p9"/>
          <p:cNvSpPr txBox="1">
            <a:spLocks noGrp="1"/>
          </p:cNvSpPr>
          <p:nvPr>
            <p:ph type="ctrTitle"/>
          </p:nvPr>
        </p:nvSpPr>
        <p:spPr>
          <a:xfrm>
            <a:off x="685800" y="1268761"/>
            <a:ext cx="77724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66B0"/>
              </a:buClr>
              <a:buSzPts val="4400"/>
              <a:buFont typeface="Quattrocento Sans"/>
              <a:buNone/>
            </a:pPr>
            <a:r>
              <a:rPr lang="en-GB" sz="4400" b="1" i="0" u="none" strike="noStrike" cap="none" dirty="0" smtClean="0">
                <a:solidFill>
                  <a:srgbClr val="0066B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EGI Online Storage</a:t>
            </a:r>
            <a:endParaRPr sz="4400" b="1" i="0" u="none" strike="noStrike" cap="none" dirty="0">
              <a:solidFill>
                <a:srgbClr val="0066B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59" name="Google Shape;59;p9"/>
          <p:cNvSpPr txBox="1">
            <a:spLocks noGrp="1"/>
          </p:cNvSpPr>
          <p:nvPr>
            <p:ph type="subTitle" idx="2"/>
          </p:nvPr>
        </p:nvSpPr>
        <p:spPr>
          <a:xfrm>
            <a:off x="1371600" y="2923200"/>
            <a:ext cx="6400800" cy="50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Quattrocento Sans"/>
              <a:buNone/>
            </a:pPr>
            <a:endParaRPr sz="2800" b="1" i="0" u="none" strike="noStrike" cap="none" dirty="0">
              <a:solidFill>
                <a:srgbClr val="3F3F3F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9375" y="4460875"/>
            <a:ext cx="11233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chemeClr val="bg1">
                    <a:lumMod val="50000"/>
                  </a:schemeClr>
                </a:solidFill>
              </a:rPr>
              <a:t>Sep 2018</a:t>
            </a:r>
            <a:endParaRPr lang="en-US" sz="1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SRM Servers and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902" y="1190625"/>
            <a:ext cx="8602578" cy="4935213"/>
          </a:xfrm>
        </p:spPr>
        <p:txBody>
          <a:bodyPr/>
          <a:lstStyle/>
          <a:p>
            <a:pPr marL="520700" indent="-342900">
              <a:lnSpc>
                <a:spcPct val="110000"/>
              </a:lnSpc>
              <a:spcBef>
                <a:spcPts val="0"/>
              </a:spcBef>
            </a:pPr>
            <a:r>
              <a:rPr lang="en-GB" sz="2400" dirty="0" smtClean="0"/>
              <a:t>There are different (interoperable) server implementations of the same SRM protocol, and different client user interfaces. </a:t>
            </a:r>
          </a:p>
          <a:p>
            <a:pPr marL="342900" lvl="0" indent="-16510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/>
          </a:p>
          <a:p>
            <a:pPr marL="520700" indent="-342900">
              <a:lnSpc>
                <a:spcPct val="110000"/>
              </a:lnSpc>
              <a:spcBef>
                <a:spcPts val="0"/>
              </a:spcBef>
            </a:pPr>
            <a:r>
              <a:rPr lang="en-GB" sz="2400" dirty="0" smtClean="0"/>
              <a:t>SRM server implementations, a.k.a. «Storage Resource Managers» or simply «SRM»</a:t>
            </a:r>
          </a:p>
          <a:p>
            <a:pPr marL="977900" lvl="1" indent="-342900">
              <a:lnSpc>
                <a:spcPct val="110000"/>
              </a:lnSpc>
              <a:spcBef>
                <a:spcPts val="0"/>
              </a:spcBef>
            </a:pPr>
            <a:r>
              <a:rPr lang="en-GB" sz="2000" dirty="0" err="1" smtClean="0"/>
              <a:t>dCache</a:t>
            </a:r>
            <a:r>
              <a:rPr lang="en-GB" sz="2000" dirty="0" smtClean="0"/>
              <a:t> </a:t>
            </a:r>
            <a:r>
              <a:rPr lang="en-GB" sz="2000" dirty="0" smtClean="0">
                <a:hlinkClick r:id="rId2"/>
              </a:rPr>
              <a:t>https://www.dcache.org/</a:t>
            </a:r>
            <a:r>
              <a:rPr lang="en-GB" sz="2000" dirty="0" smtClean="0"/>
              <a:t> </a:t>
            </a:r>
          </a:p>
          <a:p>
            <a:pPr marL="977900" lvl="1" indent="-342900">
              <a:lnSpc>
                <a:spcPct val="110000"/>
              </a:lnSpc>
              <a:spcBef>
                <a:spcPts val="0"/>
              </a:spcBef>
            </a:pPr>
            <a:r>
              <a:rPr lang="en-GB" sz="2000" dirty="0" smtClean="0"/>
              <a:t>DPM </a:t>
            </a:r>
            <a:r>
              <a:rPr lang="en-GB" sz="2000" dirty="0" smtClean="0">
                <a:hlinkClick r:id="rId3"/>
              </a:rPr>
              <a:t>http://lcgdm.web.cern.ch/dpm</a:t>
            </a:r>
            <a:r>
              <a:rPr lang="en-GB" sz="2000" dirty="0" smtClean="0"/>
              <a:t> </a:t>
            </a:r>
          </a:p>
          <a:p>
            <a:pPr marL="977900" lvl="1" indent="-342900">
              <a:lnSpc>
                <a:spcPct val="110000"/>
              </a:lnSpc>
              <a:spcBef>
                <a:spcPts val="0"/>
              </a:spcBef>
            </a:pPr>
            <a:r>
              <a:rPr lang="en-GB" sz="2000" dirty="0" err="1" smtClean="0"/>
              <a:t>StoRM</a:t>
            </a:r>
            <a:r>
              <a:rPr lang="en-GB" sz="2000" dirty="0" smtClean="0"/>
              <a:t> </a:t>
            </a:r>
            <a:r>
              <a:rPr lang="en-GB" sz="2000" dirty="0" smtClean="0">
                <a:hlinkClick r:id="rId4"/>
              </a:rPr>
              <a:t>https://italiangrid.github.io/storm/index.html</a:t>
            </a:r>
            <a:r>
              <a:rPr lang="en-GB" sz="2000" dirty="0" smtClean="0"/>
              <a:t> </a:t>
            </a:r>
            <a:endParaRPr lang="en-GB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8140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SRM Servers </a:t>
            </a:r>
            <a:r>
              <a:rPr lang="en-US" sz="2800" dirty="0" smtClean="0"/>
              <a:t>&amp;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90625"/>
            <a:ext cx="8424936" cy="4935213"/>
          </a:xfrm>
        </p:spPr>
        <p:txBody>
          <a:bodyPr/>
          <a:lstStyle/>
          <a:p>
            <a:pPr marL="520700" indent="-342900">
              <a:spcBef>
                <a:spcPts val="0"/>
              </a:spcBef>
            </a:pPr>
            <a:r>
              <a:rPr lang="en-GB" sz="2400" dirty="0" smtClean="0"/>
              <a:t>The different SRMs provide their own client implementation, which are usually interoperable</a:t>
            </a:r>
          </a:p>
          <a:p>
            <a:pPr marL="342900" lvl="0" indent="-165100">
              <a:spcBef>
                <a:spcPts val="0"/>
              </a:spcBef>
              <a:buNone/>
            </a:pPr>
            <a:endParaRPr lang="en-GB" sz="2400" dirty="0" smtClean="0"/>
          </a:p>
          <a:p>
            <a:pPr marL="520700" indent="-342900">
              <a:spcBef>
                <a:spcPts val="0"/>
              </a:spcBef>
            </a:pPr>
            <a:r>
              <a:rPr lang="en-GB" sz="2400" dirty="0" smtClean="0"/>
              <a:t>The best way to </a:t>
            </a:r>
            <a:r>
              <a:rPr lang="en-GB" sz="2400" dirty="0" err="1" smtClean="0"/>
              <a:t>iteract</a:t>
            </a:r>
            <a:r>
              <a:rPr lang="en-GB" sz="2400" dirty="0" smtClean="0"/>
              <a:t> with SRM is to use the GFAL clients </a:t>
            </a:r>
            <a:r>
              <a:rPr lang="en-GB" sz="2400" dirty="0" smtClean="0">
                <a:hlinkClick r:id="rId2"/>
              </a:rPr>
              <a:t>https://dmc.web.cern.ch/projects/gfal-2/home</a:t>
            </a:r>
            <a:r>
              <a:rPr lang="en-GB" sz="2400" dirty="0" smtClean="0"/>
              <a:t> which provide an abstraction layer on top of several storage protocols (</a:t>
            </a:r>
            <a:r>
              <a:rPr lang="en-GB" sz="2400" dirty="0" err="1" smtClean="0"/>
              <a:t>dCap</a:t>
            </a:r>
            <a:r>
              <a:rPr lang="en-GB" sz="2400" dirty="0" smtClean="0"/>
              <a:t>, </a:t>
            </a:r>
            <a:r>
              <a:rPr lang="en-GB" sz="2400" dirty="0" err="1" smtClean="0"/>
              <a:t>GSIDCap</a:t>
            </a:r>
            <a:r>
              <a:rPr lang="en-GB" sz="2400" dirty="0" smtClean="0"/>
              <a:t>, RFIO, </a:t>
            </a:r>
            <a:r>
              <a:rPr lang="en-GB" sz="2400" dirty="0" err="1" smtClean="0"/>
              <a:t>XrootD</a:t>
            </a:r>
            <a:r>
              <a:rPr lang="en-GB" sz="2400" dirty="0" smtClean="0"/>
              <a:t>, WebDAV, SRM). SRM is one of the protocols handled by GFAL.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6308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Interacting with SRM using GFAL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740" y="1328683"/>
            <a:ext cx="8424936" cy="686955"/>
          </a:xfrm>
        </p:spPr>
        <p:txBody>
          <a:bodyPr/>
          <a:lstStyle/>
          <a:p>
            <a:pPr marL="342900" lvl="0" indent="-165100">
              <a:spcBef>
                <a:spcPts val="0"/>
              </a:spcBef>
              <a:buNone/>
            </a:pPr>
            <a:r>
              <a:rPr lang="en-GB" sz="2400" dirty="0" smtClean="0">
                <a:latin typeface="+mn-lt"/>
              </a:rPr>
              <a:t>Authenticate using X509 VOMS-based authentication</a:t>
            </a:r>
          </a:p>
          <a:p>
            <a:pPr marL="342900" lvl="0" indent="-165100">
              <a:spcBef>
                <a:spcPts val="0"/>
              </a:spcBef>
              <a:buNone/>
            </a:pPr>
            <a:endParaRPr lang="en-GB" sz="2400" dirty="0" smtClean="0">
              <a:latin typeface="+mn-lt"/>
            </a:endParaRPr>
          </a:p>
          <a:p>
            <a:pPr marL="342900" lvl="0" indent="-165100">
              <a:spcBef>
                <a:spcPts val="0"/>
              </a:spcBef>
              <a:buNone/>
            </a:pPr>
            <a:endParaRPr lang="en-GB" sz="2400" dirty="0" smtClean="0">
              <a:latin typeface="+mn-lt"/>
            </a:endParaRPr>
          </a:p>
          <a:p>
            <a:pPr marL="342900" lvl="0" indent="-165100">
              <a:spcBef>
                <a:spcPts val="0"/>
              </a:spcBef>
              <a:buNone/>
            </a:pPr>
            <a:endParaRPr lang="en-GB" sz="2400" dirty="0">
              <a:latin typeface="+mn-lt"/>
            </a:endParaRPr>
          </a:p>
        </p:txBody>
      </p:sp>
      <p:pic>
        <p:nvPicPr>
          <p:cNvPr id="6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86" y="3755977"/>
            <a:ext cx="9049469" cy="175223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76485" y="6184970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12147" y="2277948"/>
            <a:ext cx="4224293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voms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proxy-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init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accent1">
                    <a:lumMod val="50000"/>
                  </a:schemeClr>
                </a:solidFill>
              </a:rPr>
              <a:t>--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voms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ops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4587" y="3327182"/>
            <a:ext cx="1082748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Example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697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26" y="3037980"/>
            <a:ext cx="8512521" cy="36439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Interacting with SRM using GFAL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90626"/>
            <a:ext cx="8424936" cy="728372"/>
          </a:xfrm>
        </p:spPr>
        <p:txBody>
          <a:bodyPr/>
          <a:lstStyle/>
          <a:p>
            <a:pPr marL="342900" lvl="0" indent="-165100">
              <a:spcBef>
                <a:spcPts val="0"/>
              </a:spcBef>
              <a:buNone/>
            </a:pPr>
            <a:r>
              <a:rPr lang="it-IT" sz="2400" b="1" dirty="0"/>
              <a:t>List directory, </a:t>
            </a:r>
            <a:r>
              <a:rPr lang="it-IT" sz="2400" b="1" dirty="0" err="1"/>
              <a:t>get</a:t>
            </a:r>
            <a:r>
              <a:rPr lang="it-IT" sz="2400" b="1" dirty="0"/>
              <a:t> and </a:t>
            </a:r>
            <a:r>
              <a:rPr lang="it-IT" sz="2400" b="1" dirty="0" err="1"/>
              <a:t>cat</a:t>
            </a:r>
            <a:r>
              <a:rPr lang="it-IT" sz="2400" b="1" dirty="0"/>
              <a:t> (</a:t>
            </a:r>
            <a:r>
              <a:rPr lang="it-IT" sz="2400" b="1" dirty="0" err="1"/>
              <a:t>locally</a:t>
            </a:r>
            <a:r>
              <a:rPr lang="it-IT" sz="2400" b="1" dirty="0"/>
              <a:t>) a 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72436" y="4058887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3708" y="2636897"/>
            <a:ext cx="1082748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 smtClean="0"/>
              <a:t>Example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3644491" y="2057055"/>
            <a:ext cx="1794633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254061"/>
                </a:solidFill>
              </a:rPr>
              <a:t>gfal</a:t>
            </a:r>
            <a:r>
              <a:rPr lang="en-GB" sz="2400" dirty="0">
                <a:solidFill>
                  <a:srgbClr val="254061"/>
                </a:solidFill>
              </a:rPr>
              <a:t>-</a:t>
            </a:r>
            <a:r>
              <a:rPr lang="en-US" sz="2400" dirty="0" err="1" smtClean="0">
                <a:solidFill>
                  <a:srgbClr val="254061"/>
                </a:solidFill>
              </a:rPr>
              <a:t>ls</a:t>
            </a:r>
            <a:endParaRPr lang="en-US" sz="2400" dirty="0">
              <a:solidFill>
                <a:srgbClr val="25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0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Interacting with SRM using GFAL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90625"/>
            <a:ext cx="8424936" cy="4935213"/>
          </a:xfrm>
        </p:spPr>
        <p:txBody>
          <a:bodyPr/>
          <a:lstStyle/>
          <a:p>
            <a:pPr marL="342900" lvl="0" indent="-165100">
              <a:spcBef>
                <a:spcPts val="0"/>
              </a:spcBef>
              <a:buNone/>
            </a:pPr>
            <a:r>
              <a:rPr lang="it-IT" sz="2000" b="1" dirty="0" err="1"/>
              <a:t>Cat</a:t>
            </a:r>
            <a:r>
              <a:rPr lang="it-IT" sz="2000" b="1" dirty="0"/>
              <a:t> the </a:t>
            </a:r>
            <a:r>
              <a:rPr lang="it-IT" sz="2000" b="1" dirty="0" err="1"/>
              <a:t>same</a:t>
            </a:r>
            <a:r>
              <a:rPr lang="it-IT" sz="2000" b="1" dirty="0"/>
              <a:t> file </a:t>
            </a:r>
            <a:r>
              <a:rPr lang="it-IT" sz="2000" b="1" i="1" dirty="0" err="1"/>
              <a:t>remotely</a:t>
            </a:r>
            <a:r>
              <a:rPr lang="it-IT" sz="2000" b="1" dirty="0"/>
              <a:t> (i.e. </a:t>
            </a:r>
            <a:r>
              <a:rPr lang="it-IT" sz="2000" b="1" dirty="0" err="1"/>
              <a:t>without</a:t>
            </a:r>
            <a:r>
              <a:rPr lang="it-IT" sz="2000" b="1" dirty="0"/>
              <a:t> the </a:t>
            </a:r>
            <a:r>
              <a:rPr lang="it-IT" sz="2000" b="1" dirty="0" err="1"/>
              <a:t>need</a:t>
            </a:r>
            <a:r>
              <a:rPr lang="it-IT" sz="2000" b="1" dirty="0"/>
              <a:t> of </a:t>
            </a:r>
            <a:r>
              <a:rPr lang="it-IT" sz="2000" b="1" dirty="0" err="1"/>
              <a:t>getting</a:t>
            </a:r>
            <a:r>
              <a:rPr lang="it-IT" sz="2000" b="1" dirty="0"/>
              <a:t> </a:t>
            </a:r>
            <a:r>
              <a:rPr lang="it-IT" sz="2000" b="1" dirty="0" err="1"/>
              <a:t>it</a:t>
            </a:r>
            <a:r>
              <a:rPr lang="it-IT" sz="2000" b="1" dirty="0"/>
              <a:t>, </a:t>
            </a:r>
            <a:r>
              <a:rPr lang="it-IT" sz="2000" b="1" dirty="0" err="1"/>
              <a:t>but</a:t>
            </a:r>
            <a:r>
              <a:rPr lang="it-IT" sz="2000" b="1" dirty="0"/>
              <a:t> </a:t>
            </a:r>
            <a:r>
              <a:rPr lang="it-IT" sz="2000" b="1" i="1" dirty="0" err="1"/>
              <a:t>performing</a:t>
            </a:r>
            <a:r>
              <a:rPr lang="it-IT" sz="2000" b="1" i="1" dirty="0"/>
              <a:t> a remote POSIX open call</a:t>
            </a:r>
            <a:r>
              <a:rPr lang="it-IT" sz="2000" b="1"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72436" y="4058887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1315" y="4155527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23" y="3605818"/>
            <a:ext cx="8434029" cy="20407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9366" y="3147707"/>
            <a:ext cx="1096975" cy="33855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Example: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603071" y="2485034"/>
            <a:ext cx="1794633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254061"/>
                </a:solidFill>
              </a:rPr>
              <a:t>g</a:t>
            </a:r>
            <a:r>
              <a:rPr lang="en-US" sz="2400" dirty="0" err="1" smtClean="0">
                <a:solidFill>
                  <a:srgbClr val="254061"/>
                </a:solidFill>
              </a:rPr>
              <a:t>fal</a:t>
            </a:r>
            <a:r>
              <a:rPr lang="en-GB" sz="2400" dirty="0" smtClean="0">
                <a:solidFill>
                  <a:srgbClr val="254061"/>
                </a:solidFill>
              </a:rPr>
              <a:t>-</a:t>
            </a:r>
            <a:r>
              <a:rPr lang="en-US" sz="2400" dirty="0" smtClean="0">
                <a:solidFill>
                  <a:srgbClr val="254061"/>
                </a:solidFill>
              </a:rPr>
              <a:t>cat</a:t>
            </a:r>
            <a:endParaRPr lang="en-US" sz="2400" dirty="0">
              <a:solidFill>
                <a:srgbClr val="25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65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Interacting with SRM using GFAL client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90625"/>
            <a:ext cx="8424936" cy="576509"/>
          </a:xfrm>
        </p:spPr>
        <p:txBody>
          <a:bodyPr/>
          <a:lstStyle/>
          <a:p>
            <a:pPr marL="342900" lvl="0" indent="-165100">
              <a:spcBef>
                <a:spcPts val="0"/>
              </a:spcBef>
              <a:buNone/>
            </a:pPr>
            <a:r>
              <a:rPr lang="en-GB" sz="2400" b="1" dirty="0" smtClean="0"/>
              <a:t>Other GFAL commands</a:t>
            </a:r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72436" y="4058887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61315" y="4155527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27" y="3399346"/>
            <a:ext cx="7436361" cy="1900237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3561654" y="2139888"/>
            <a:ext cx="220877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2"/>
                </a:solidFill>
              </a:rPr>
              <a:t>gfal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3073" y="3133901"/>
            <a:ext cx="1096975" cy="33855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Example: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262259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4F85C3"/>
              </a:buClr>
              <a:buSzPts val="3000"/>
              <a:buFont typeface="Quattrocento Sans"/>
              <a:buNone/>
            </a:pPr>
            <a:r>
              <a:rPr lang="en-GB" sz="3000" b="1" i="0" u="none" strike="noStrike" cap="none" dirty="0" smtClean="0">
                <a:solidFill>
                  <a:srgbClr val="4F85C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Online Storage</a:t>
            </a:r>
            <a:endParaRPr sz="3000" b="1" i="0" u="none" strike="noStrike" cap="none" dirty="0">
              <a:solidFill>
                <a:srgbClr val="4F85C3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33600" indent="-457200">
              <a:spcBef>
                <a:spcPts val="0"/>
              </a:spcBef>
              <a:spcAft>
                <a:spcPts val="2400"/>
              </a:spcAft>
            </a:pPr>
            <a:r>
              <a:rPr lang="en-US" dirty="0" smtClean="0">
                <a:latin typeface="+mn-lt"/>
              </a:rPr>
              <a:t>Allows </a:t>
            </a:r>
            <a:r>
              <a:rPr lang="en-US" dirty="0">
                <a:latin typeface="+mn-lt"/>
              </a:rPr>
              <a:t>you to store data in a </a:t>
            </a:r>
            <a:r>
              <a:rPr lang="en-US" i="1" dirty="0">
                <a:latin typeface="+mn-lt"/>
              </a:rPr>
              <a:t>reliable and high-quality environment </a:t>
            </a:r>
            <a:r>
              <a:rPr lang="en-US" dirty="0">
                <a:latin typeface="+mn-lt"/>
              </a:rPr>
              <a:t>and </a:t>
            </a:r>
            <a:r>
              <a:rPr lang="en-US" i="1" dirty="0">
                <a:latin typeface="+mn-lt"/>
              </a:rPr>
              <a:t>share it across distributed teams</a:t>
            </a:r>
            <a:endParaRPr lang="en-US" dirty="0">
              <a:latin typeface="+mn-lt"/>
            </a:endParaRPr>
          </a:p>
          <a:p>
            <a:pPr marL="633600" indent="-457200"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latin typeface="+mn-lt"/>
              </a:rPr>
              <a:t>Your data can be accessed through different </a:t>
            </a:r>
            <a:r>
              <a:rPr lang="en-US" i="1" dirty="0">
                <a:latin typeface="+mn-lt"/>
              </a:rPr>
              <a:t>standard protocols </a:t>
            </a:r>
            <a:r>
              <a:rPr lang="en-US" dirty="0">
                <a:latin typeface="+mn-lt"/>
              </a:rPr>
              <a:t>and can be replicated across different providers to increase </a:t>
            </a:r>
            <a:r>
              <a:rPr lang="en-US" i="1" dirty="0">
                <a:latin typeface="+mn-lt"/>
              </a:rPr>
              <a:t>fault-</a:t>
            </a:r>
            <a:r>
              <a:rPr lang="en-US" i="1" dirty="0" smtClean="0">
                <a:latin typeface="+mn-lt"/>
              </a:rPr>
              <a:t>tolerance</a:t>
            </a:r>
          </a:p>
          <a:p>
            <a:pPr marL="633600" lvl="0" indent="-457200">
              <a:spcBef>
                <a:spcPts val="0"/>
              </a:spcBef>
              <a:spcAft>
                <a:spcPts val="2400"/>
              </a:spcAft>
            </a:pPr>
            <a:r>
              <a:rPr lang="en-US" dirty="0">
                <a:latin typeface="+mn-lt"/>
              </a:rPr>
              <a:t>Online Storage gives you </a:t>
            </a:r>
            <a:r>
              <a:rPr lang="en-US" i="1" dirty="0">
                <a:latin typeface="+mn-lt"/>
              </a:rPr>
              <a:t>complete control </a:t>
            </a:r>
            <a:r>
              <a:rPr lang="en-US" dirty="0">
                <a:latin typeface="+mn-lt"/>
              </a:rPr>
              <a:t>over the data you share </a:t>
            </a:r>
            <a:r>
              <a:rPr lang="en-US" dirty="0" smtClean="0">
                <a:latin typeface="+mn-lt"/>
              </a:rPr>
              <a:t>and </a:t>
            </a:r>
            <a:r>
              <a:rPr lang="en-US" i="1" dirty="0">
                <a:latin typeface="+mn-lt"/>
              </a:rPr>
              <a:t>with </a:t>
            </a:r>
            <a:r>
              <a:rPr lang="en-US" i="1" dirty="0" smtClean="0">
                <a:latin typeface="+mn-lt"/>
              </a:rPr>
              <a:t>whom</a:t>
            </a:r>
            <a:endParaRPr lang="en-US" dirty="0">
              <a:latin typeface="+mn-lt"/>
            </a:endParaRPr>
          </a:p>
          <a:p>
            <a:pPr marL="342900" marR="0" lvl="0" indent="-165100" algn="l" rtl="0">
              <a:spcBef>
                <a:spcPts val="0"/>
              </a:spcBef>
              <a:spcAft>
                <a:spcPts val="240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+mn-lt"/>
              <a:sym typeface="Quattrocento Sans"/>
            </a:endParaRPr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Storage </a:t>
            </a:r>
            <a:r>
              <a:rPr lang="en-US" dirty="0" err="1" smtClean="0"/>
              <a:t>vs</a:t>
            </a:r>
            <a:r>
              <a:rPr lang="en-US" dirty="0" smtClean="0"/>
              <a:t> Archive Storage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spcAft>
                <a:spcPts val="3000"/>
              </a:spcAft>
              <a:buNone/>
            </a:pPr>
            <a:r>
              <a:rPr lang="en-US" dirty="0">
                <a:latin typeface="+mn-lt"/>
              </a:rPr>
              <a:t> «</a:t>
            </a:r>
            <a:r>
              <a:rPr lang="en-US" b="1" dirty="0" smtClean="0">
                <a:latin typeface="+mn-lt"/>
              </a:rPr>
              <a:t>Online</a:t>
            </a:r>
            <a:r>
              <a:rPr lang="en-US" dirty="0" smtClean="0">
                <a:latin typeface="+mn-lt"/>
              </a:rPr>
              <a:t>»: </a:t>
            </a:r>
            <a:r>
              <a:rPr lang="en-US" dirty="0">
                <a:latin typeface="+mn-lt"/>
              </a:rPr>
              <a:t>the storage you access is exposed through an interface, and </a:t>
            </a:r>
            <a:r>
              <a:rPr lang="en-US" i="1" dirty="0">
                <a:latin typeface="+mn-lt"/>
              </a:rPr>
              <a:t>always available on demand for read and write operations</a:t>
            </a:r>
            <a:r>
              <a:rPr lang="en-US" dirty="0">
                <a:latin typeface="+mn-lt"/>
              </a:rPr>
              <a:t>, no matter the kind of interface it is. </a:t>
            </a:r>
            <a:endParaRPr lang="en-US" dirty="0" smtClean="0">
              <a:latin typeface="+mn-lt"/>
            </a:endParaRPr>
          </a:p>
          <a:p>
            <a:pPr marL="50800" indent="0">
              <a:buNone/>
            </a:pPr>
            <a:r>
              <a:rPr lang="en-US" i="1" dirty="0" smtClean="0">
                <a:latin typeface="+mn-lt"/>
              </a:rPr>
              <a:t>It is </a:t>
            </a:r>
            <a:r>
              <a:rPr lang="en-US" i="1" dirty="0">
                <a:latin typeface="+mn-lt"/>
              </a:rPr>
              <a:t>different from the </a:t>
            </a:r>
            <a:r>
              <a:rPr lang="en-US" i="1" dirty="0" smtClean="0">
                <a:latin typeface="+mn-lt"/>
              </a:rPr>
              <a:t>«</a:t>
            </a:r>
            <a:r>
              <a:rPr lang="en-US" b="1" i="1" dirty="0">
                <a:latin typeface="+mn-lt"/>
              </a:rPr>
              <a:t>Archive Storage</a:t>
            </a:r>
            <a:r>
              <a:rPr lang="en-US" i="1" dirty="0" smtClean="0">
                <a:latin typeface="+mn-lt"/>
              </a:rPr>
              <a:t>»: </a:t>
            </a:r>
            <a:r>
              <a:rPr lang="en-US" i="1" dirty="0">
                <a:latin typeface="+mn-lt"/>
              </a:rPr>
              <a:t>for instance, where there underlying storage infrastructure takes some time to «prepare» for transfers (tapes are a a typical example of archive). </a:t>
            </a:r>
            <a:endParaRPr lang="en-US" i="1" dirty="0">
              <a:solidFill>
                <a:srgbClr val="3C3C3C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367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Storage: Interfaces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7512" y="1190625"/>
            <a:ext cx="8574968" cy="4935213"/>
          </a:xfrm>
        </p:spPr>
        <p:txBody>
          <a:bodyPr/>
          <a:lstStyle/>
          <a:p>
            <a:pPr marL="177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CA" sz="2400" b="1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File storage</a:t>
            </a:r>
            <a:r>
              <a:rPr lang="en-CA" sz="2400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: classical way of storing information based on a hierarchy of files and directories</a:t>
            </a:r>
          </a:p>
          <a:p>
            <a:pPr marL="977900" lvl="1" indent="-342900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latin typeface="+mn-lt"/>
              </a:rPr>
              <a:t>File storage is exposed through SRM interfaces, WebDAV or other protocols</a:t>
            </a:r>
          </a:p>
          <a:p>
            <a:pPr marL="977900" lvl="1" indent="-342900">
              <a:spcBef>
                <a:spcPts val="0"/>
              </a:spcBef>
              <a:spcAft>
                <a:spcPts val="1200"/>
              </a:spcAft>
            </a:pPr>
            <a:r>
              <a:rPr lang="en-CA" sz="2000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Users can do whatever is typically possible with files (read, write, copy, delete, list… ) and directories (create, delete… )</a:t>
            </a:r>
            <a:endParaRPr lang="en-CA" sz="2400" dirty="0" smtClean="0">
              <a:latin typeface="+mn-lt"/>
            </a:endParaRPr>
          </a:p>
          <a:p>
            <a:pPr marL="177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CA" sz="2400" b="1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Object storage</a:t>
            </a:r>
            <a:r>
              <a:rPr lang="en-CA" sz="2400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: information are not stored as files, but as objects, identified by name and (globally unique) ID</a:t>
            </a:r>
            <a:endParaRPr lang="en-CA" sz="2400" dirty="0" smtClean="0">
              <a:latin typeface="+mn-lt"/>
            </a:endParaRPr>
          </a:p>
          <a:p>
            <a:pPr marL="17780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CA" sz="2400" b="1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Block storage</a:t>
            </a:r>
            <a:r>
              <a:rPr lang="en-CA" sz="2400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: this is an option typically usable in a VM, where you can attach and «mount» an externa</a:t>
            </a:r>
            <a:r>
              <a:rPr lang="en-CA" sz="2400" dirty="0" smtClean="0">
                <a:latin typeface="+mn-lt"/>
              </a:rPr>
              <a:t>l volume; the information on the volume is persistent and can be easily attached to alternative VMs if needed</a:t>
            </a:r>
            <a:endParaRPr lang="en-CA" sz="2400" dirty="0">
              <a:solidFill>
                <a:srgbClr val="3C3C3C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5673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-2" y="6433475"/>
            <a:ext cx="9144002" cy="42452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Rettangolo arrotondato 16"/>
          <p:cNvSpPr/>
          <p:nvPr/>
        </p:nvSpPr>
        <p:spPr>
          <a:xfrm>
            <a:off x="4358377" y="2458729"/>
            <a:ext cx="3073400" cy="1289183"/>
          </a:xfrm>
          <a:prstGeom prst="roundRect">
            <a:avLst/>
          </a:prstGeom>
          <a:solidFill>
            <a:schemeClr val="accent3">
              <a:alpha val="5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it-IT" b="1" i="1" dirty="0" smtClean="0">
                <a:solidFill>
                  <a:schemeClr val="tx1">
                    <a:lumMod val="50000"/>
                  </a:schemeClr>
                </a:solidFill>
              </a:rPr>
              <a:t>File </a:t>
            </a:r>
            <a:r>
              <a:rPr lang="it-IT" b="1" i="1" dirty="0" err="1" smtClean="0">
                <a:solidFill>
                  <a:schemeClr val="tx1">
                    <a:lumMod val="50000"/>
                  </a:schemeClr>
                </a:solidFill>
              </a:rPr>
              <a:t>storage</a:t>
            </a:r>
            <a:endParaRPr lang="en-US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1145278" y="2458729"/>
            <a:ext cx="3073400" cy="1289183"/>
          </a:xfrm>
          <a:prstGeom prst="roundRect">
            <a:avLst/>
          </a:prstGeom>
          <a:solidFill>
            <a:schemeClr val="accent5">
              <a:alpha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it-IT" b="1" i="1" dirty="0" smtClean="0">
                <a:solidFill>
                  <a:schemeClr val="tx1">
                    <a:lumMod val="50000"/>
                  </a:schemeClr>
                </a:solidFill>
              </a:rPr>
              <a:t>Object </a:t>
            </a:r>
            <a:r>
              <a:rPr lang="it-IT" b="1" i="1" dirty="0" err="1" smtClean="0">
                <a:solidFill>
                  <a:schemeClr val="tx1">
                    <a:lumMod val="50000"/>
                  </a:schemeClr>
                </a:solidFill>
              </a:rPr>
              <a:t>storage</a:t>
            </a:r>
            <a:endParaRPr lang="en-US" b="1" i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38" name="Google Shape;138;p10"/>
          <p:cNvSpPr txBox="1">
            <a:spLocks noGrp="1"/>
          </p:cNvSpPr>
          <p:nvPr>
            <p:ph type="dt" idx="10"/>
          </p:nvPr>
        </p:nvSpPr>
        <p:spPr>
          <a:xfrm>
            <a:off x="251520" y="6436552"/>
            <a:ext cx="2133600" cy="28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0" b="1" i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2/14/2018</a:t>
            </a:r>
            <a:endParaRPr sz="950" b="1" i="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0"/>
          <p:cNvSpPr txBox="1">
            <a:spLocks noGrp="1"/>
          </p:cNvSpPr>
          <p:nvPr>
            <p:ph type="sldNum" idx="12"/>
          </p:nvPr>
        </p:nvSpPr>
        <p:spPr>
          <a:xfrm>
            <a:off x="6553200" y="6474892"/>
            <a:ext cx="2185282" cy="263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 dirty="0">
                <a:solidFill>
                  <a:schemeClr val="bg1"/>
                </a:solidFill>
              </a:rPr>
              <a:t>5</a:t>
            </a:r>
            <a:endParaRPr sz="1050" b="1" i="0" dirty="0">
              <a:solidFill>
                <a:schemeClr val="bg1"/>
              </a:solidFill>
              <a:sym typeface="Calibri"/>
            </a:endParaRPr>
          </a:p>
        </p:txBody>
      </p:sp>
      <p:sp>
        <p:nvSpPr>
          <p:cNvPr id="2" name="Disco magnetico 1"/>
          <p:cNvSpPr/>
          <p:nvPr/>
        </p:nvSpPr>
        <p:spPr>
          <a:xfrm>
            <a:off x="1517037" y="4736220"/>
            <a:ext cx="1422400" cy="1049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sco magnetico 6"/>
          <p:cNvSpPr/>
          <p:nvPr/>
        </p:nvSpPr>
        <p:spPr>
          <a:xfrm>
            <a:off x="3526746" y="4765321"/>
            <a:ext cx="1422400" cy="1049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sco magnetico 7"/>
          <p:cNvSpPr/>
          <p:nvPr/>
        </p:nvSpPr>
        <p:spPr>
          <a:xfrm>
            <a:off x="5487448" y="4765321"/>
            <a:ext cx="1422400" cy="1049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323078" y="3173874"/>
            <a:ext cx="7679267" cy="483726"/>
            <a:chOff x="1323078" y="3173874"/>
            <a:chExt cx="7679267" cy="483726"/>
          </a:xfrm>
        </p:grpSpPr>
        <p:sp>
          <p:nvSpPr>
            <p:cNvPr id="3" name="Rettangolo 2"/>
            <p:cNvSpPr/>
            <p:nvPr/>
          </p:nvSpPr>
          <p:spPr>
            <a:xfrm>
              <a:off x="1323078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CDMI</a:t>
              </a:r>
              <a:endParaRPr lang="en-US" dirty="0"/>
            </a:p>
          </p:txBody>
        </p:sp>
        <p:sp>
          <p:nvSpPr>
            <p:cNvPr id="10" name="Rettangolo 9"/>
            <p:cNvSpPr/>
            <p:nvPr/>
          </p:nvSpPr>
          <p:spPr>
            <a:xfrm>
              <a:off x="2294265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SWIFT</a:t>
              </a:r>
              <a:endParaRPr lang="en-US" dirty="0"/>
            </a:p>
          </p:txBody>
        </p:sp>
        <p:sp>
          <p:nvSpPr>
            <p:cNvPr id="11" name="Rettangolo 10"/>
            <p:cNvSpPr/>
            <p:nvPr/>
          </p:nvSpPr>
          <p:spPr>
            <a:xfrm>
              <a:off x="3265452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S3</a:t>
              </a:r>
              <a:endParaRPr lang="en-US" dirty="0"/>
            </a:p>
          </p:txBody>
        </p:sp>
        <p:sp>
          <p:nvSpPr>
            <p:cNvPr id="12" name="Rettangolo 11"/>
            <p:cNvSpPr/>
            <p:nvPr/>
          </p:nvSpPr>
          <p:spPr>
            <a:xfrm>
              <a:off x="4510777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SRM</a:t>
              </a:r>
              <a:endParaRPr lang="en-US" dirty="0"/>
            </a:p>
          </p:txBody>
        </p:sp>
        <p:sp>
          <p:nvSpPr>
            <p:cNvPr id="13" name="Rettangolo 12"/>
            <p:cNvSpPr/>
            <p:nvPr/>
          </p:nvSpPr>
          <p:spPr>
            <a:xfrm>
              <a:off x="5518310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WebDAV</a:t>
              </a:r>
              <a:endParaRPr lang="en-US" dirty="0"/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6453877" y="3173874"/>
              <a:ext cx="753534" cy="48372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POSIX</a:t>
              </a:r>
              <a:endParaRPr lang="en-US" dirty="0"/>
            </a:p>
          </p:txBody>
        </p:sp>
        <p:sp>
          <p:nvSpPr>
            <p:cNvPr id="15" name="Rettangolo 14"/>
            <p:cNvSpPr/>
            <p:nvPr/>
          </p:nvSpPr>
          <p:spPr>
            <a:xfrm>
              <a:off x="7774676" y="3173874"/>
              <a:ext cx="1227669" cy="48372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err="1" smtClean="0"/>
                <a:t>Block</a:t>
              </a:r>
              <a:r>
                <a:rPr lang="it-IT" b="1" dirty="0" smtClean="0"/>
                <a:t> </a:t>
              </a:r>
              <a:r>
                <a:rPr lang="it-IT" b="1" dirty="0" err="1" smtClean="0"/>
                <a:t>storage</a:t>
              </a:r>
              <a:endParaRPr lang="en-US" b="1" dirty="0"/>
            </a:p>
          </p:txBody>
        </p:sp>
      </p:grpSp>
      <p:sp>
        <p:nvSpPr>
          <p:cNvPr id="6" name="CasellaDiTesto 5"/>
          <p:cNvSpPr txBox="1"/>
          <p:nvPr/>
        </p:nvSpPr>
        <p:spPr>
          <a:xfrm>
            <a:off x="8267" y="4990297"/>
            <a:ext cx="8636324" cy="400110"/>
          </a:xfrm>
          <a:prstGeom prst="rect">
            <a:avLst/>
          </a:prstGeom>
          <a:solidFill>
            <a:schemeClr val="accent1">
              <a:alpha val="17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i="1" dirty="0" smtClean="0">
                <a:solidFill>
                  <a:schemeClr val="accent1"/>
                </a:solidFill>
              </a:rPr>
              <a:t>Disks</a:t>
            </a:r>
            <a:endParaRPr lang="en-US" sz="2000" i="1" dirty="0">
              <a:solidFill>
                <a:schemeClr val="accent1"/>
              </a:solidFill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0" y="3237405"/>
            <a:ext cx="8255977" cy="400110"/>
          </a:xfrm>
          <a:prstGeom prst="rect">
            <a:avLst/>
          </a:prstGeom>
          <a:solidFill>
            <a:schemeClr val="accent6">
              <a:lumMod val="50000"/>
              <a:alpha val="17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i="1" smtClean="0">
                <a:solidFill>
                  <a:schemeClr val="accent3"/>
                </a:solidFill>
              </a:rPr>
              <a:t>Interfaces</a:t>
            </a:r>
            <a:endParaRPr lang="en-GB" sz="1050" i="1">
              <a:solidFill>
                <a:schemeClr val="accent3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517037" y="3753407"/>
            <a:ext cx="7127554" cy="822664"/>
            <a:chOff x="1517037" y="3753407"/>
            <a:chExt cx="7127554" cy="822664"/>
          </a:xfrm>
        </p:grpSpPr>
        <p:sp>
          <p:nvSpPr>
            <p:cNvPr id="128" name="Freccia in giù 127"/>
            <p:cNvSpPr/>
            <p:nvPr/>
          </p:nvSpPr>
          <p:spPr>
            <a:xfrm>
              <a:off x="1517037" y="3826954"/>
              <a:ext cx="777229" cy="738554"/>
            </a:xfrm>
            <a:prstGeom prst="down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ccia in giù 36"/>
            <p:cNvSpPr/>
            <p:nvPr/>
          </p:nvSpPr>
          <p:spPr>
            <a:xfrm>
              <a:off x="4622799" y="3826963"/>
              <a:ext cx="777229" cy="738554"/>
            </a:xfrm>
            <a:prstGeom prst="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ccia in giù 37"/>
            <p:cNvSpPr/>
            <p:nvPr/>
          </p:nvSpPr>
          <p:spPr>
            <a:xfrm>
              <a:off x="6053415" y="3826963"/>
              <a:ext cx="777229" cy="738554"/>
            </a:xfrm>
            <a:prstGeom prst="downArrow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ccia in giù 38"/>
            <p:cNvSpPr/>
            <p:nvPr/>
          </p:nvSpPr>
          <p:spPr>
            <a:xfrm>
              <a:off x="2927788" y="3837517"/>
              <a:ext cx="777229" cy="738554"/>
            </a:xfrm>
            <a:prstGeom prst="down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ccia in giù 39"/>
            <p:cNvSpPr/>
            <p:nvPr/>
          </p:nvSpPr>
          <p:spPr>
            <a:xfrm>
              <a:off x="7867362" y="3753407"/>
              <a:ext cx="777229" cy="738554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Disco magnetico 40"/>
          <p:cNvSpPr/>
          <p:nvPr/>
        </p:nvSpPr>
        <p:spPr>
          <a:xfrm>
            <a:off x="7482541" y="4736220"/>
            <a:ext cx="1422400" cy="1049866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asellaDiTesto 42"/>
          <p:cNvSpPr txBox="1"/>
          <p:nvPr/>
        </p:nvSpPr>
        <p:spPr>
          <a:xfrm>
            <a:off x="1145279" y="1465652"/>
            <a:ext cx="7531260" cy="400110"/>
          </a:xfrm>
          <a:prstGeom prst="rect">
            <a:avLst/>
          </a:prstGeom>
          <a:solidFill>
            <a:schemeClr val="bg1">
              <a:alpha val="71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i="1" dirty="0" err="1" smtClean="0">
                <a:solidFill>
                  <a:srgbClr val="00B050"/>
                </a:solidFill>
              </a:rPr>
              <a:t>Users</a:t>
            </a:r>
            <a:endParaRPr lang="en-US" sz="2000" b="1" i="1" dirty="0">
              <a:solidFill>
                <a:srgbClr val="00B05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415779" y="1317402"/>
            <a:ext cx="6228736" cy="1138983"/>
            <a:chOff x="2415779" y="1317402"/>
            <a:chExt cx="6228736" cy="1138983"/>
          </a:xfrm>
        </p:grpSpPr>
        <p:sp>
          <p:nvSpPr>
            <p:cNvPr id="129" name="Freccia in giù 128"/>
            <p:cNvSpPr/>
            <p:nvPr/>
          </p:nvSpPr>
          <p:spPr>
            <a:xfrm>
              <a:off x="2415779" y="1340884"/>
              <a:ext cx="512009" cy="1021157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ccia in giù 44"/>
            <p:cNvSpPr/>
            <p:nvPr/>
          </p:nvSpPr>
          <p:spPr>
            <a:xfrm>
              <a:off x="5688946" y="1355184"/>
              <a:ext cx="512009" cy="1021157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ccia in giù 45"/>
            <p:cNvSpPr/>
            <p:nvPr/>
          </p:nvSpPr>
          <p:spPr>
            <a:xfrm>
              <a:off x="8132506" y="1435228"/>
              <a:ext cx="512009" cy="1021157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ccia in giù 46"/>
            <p:cNvSpPr/>
            <p:nvPr/>
          </p:nvSpPr>
          <p:spPr>
            <a:xfrm>
              <a:off x="3998768" y="1317402"/>
              <a:ext cx="512009" cy="1021157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ccia in giù 47"/>
            <p:cNvSpPr/>
            <p:nvPr/>
          </p:nvSpPr>
          <p:spPr>
            <a:xfrm>
              <a:off x="6970532" y="1340884"/>
              <a:ext cx="512009" cy="1021157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itle 1"/>
          <p:cNvSpPr txBox="1">
            <a:spLocks/>
          </p:cNvSpPr>
          <p:nvPr/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en-US" sz="32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Online Storage: Interfaces</a:t>
            </a:r>
            <a:endParaRPr lang="en-US" sz="3200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5" name="Google Shape;2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512" y="188640"/>
            <a:ext cx="1030139" cy="9935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0588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(1): File Catalogues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190625"/>
            <a:ext cx="8424936" cy="4935213"/>
          </a:xfrm>
        </p:spPr>
        <p:txBody>
          <a:bodyPr/>
          <a:lstStyle/>
          <a:p>
            <a:pPr marL="177800" lvl="0" indent="0">
              <a:spcAft>
                <a:spcPts val="600"/>
              </a:spcAft>
              <a:buNone/>
            </a:pPr>
            <a:r>
              <a:rPr lang="en-US" b="1" dirty="0" smtClean="0">
                <a:latin typeface="+mn-lt"/>
              </a:rPr>
              <a:t>File </a:t>
            </a:r>
            <a:r>
              <a:rPr lang="en-US" b="1" dirty="0">
                <a:latin typeface="+mn-lt"/>
              </a:rPr>
              <a:t>Catalogue</a:t>
            </a:r>
          </a:p>
          <a:p>
            <a:pPr marL="520700" indent="-342900">
              <a:spcAft>
                <a:spcPts val="1200"/>
              </a:spcAft>
            </a:pPr>
            <a:r>
              <a:rPr lang="en-US" sz="2400" dirty="0">
                <a:latin typeface="+mn-lt"/>
              </a:rPr>
              <a:t>Structured representation of files in the storage. </a:t>
            </a:r>
          </a:p>
          <a:p>
            <a:pPr marL="520700" indent="-342900">
              <a:spcAft>
                <a:spcPts val="1200"/>
              </a:spcAft>
            </a:pPr>
            <a:r>
              <a:rPr lang="en-US" sz="2400" dirty="0">
                <a:latin typeface="+mn-lt"/>
              </a:rPr>
              <a:t>It includes metadata, information on size, position in the disk, directories and tags.</a:t>
            </a:r>
          </a:p>
          <a:p>
            <a:pPr marL="177800" lvl="0" indent="0">
              <a:buNone/>
            </a:pPr>
            <a:endParaRPr lang="it-IT" sz="2400" dirty="0">
              <a:solidFill>
                <a:srgbClr val="3C3C3C"/>
              </a:solidFill>
              <a:latin typeface="+mn-lt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2090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Components (2): </a:t>
            </a:r>
            <a:br>
              <a:rPr lang="en-US" sz="2800" dirty="0" smtClean="0"/>
            </a:br>
            <a:r>
              <a:rPr lang="en-US" sz="2800" dirty="0" smtClean="0"/>
              <a:t>Storage Resource Management (SRM)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4683" y="1190625"/>
            <a:ext cx="8657797" cy="5160014"/>
          </a:xfrm>
        </p:spPr>
        <p:txBody>
          <a:bodyPr/>
          <a:lstStyle/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solidFill>
                  <a:srgbClr val="3C3C3C"/>
                </a:solidFill>
                <a:latin typeface="+mn-lt"/>
                <a:ea typeface="Calibri"/>
                <a:cs typeface="Calibri"/>
                <a:sym typeface="Calibri"/>
              </a:rPr>
              <a:t>SRM is a standard/protocol that allows information interchange among clients and servers or two servers (3rd party copy)</a:t>
            </a:r>
          </a:p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latin typeface="+mn-lt"/>
              </a:rPr>
              <a:t>SRM was written in hierarchical storage (disks and tapes), in order to allow executing complex storage calls within a single request (e.g., the client asks for a file, the file is transferred from tape to disk, then it is transferred)</a:t>
            </a:r>
          </a:p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latin typeface="+mn-lt"/>
              </a:rPr>
              <a:t>Helpful with data back up and data recovery</a:t>
            </a:r>
          </a:p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latin typeface="+mn-lt"/>
              </a:rPr>
              <a:t>X509 authentication is a requirement</a:t>
            </a:r>
          </a:p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latin typeface="+mn-lt"/>
              </a:rPr>
              <a:t>Available on all EGI Resource Centres (it is required)</a:t>
            </a:r>
          </a:p>
          <a:p>
            <a:pPr marL="520700" indent="-342900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>
                <a:latin typeface="+mn-lt"/>
              </a:rPr>
              <a:t>All SRM endpoints are discoverable in BDII and published in GOCDB</a:t>
            </a: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0420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EGI Resource </a:t>
            </a:r>
            <a:r>
              <a:rPr lang="en-GB" dirty="0" smtClean="0"/>
              <a:t>Centres</a:t>
            </a:r>
            <a:endParaRPr lang="en-GB" dirty="0"/>
          </a:p>
        </p:txBody>
      </p:sp>
      <p:pic>
        <p:nvPicPr>
          <p:cNvPr id="3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334" y="1849962"/>
            <a:ext cx="4638099" cy="3560463"/>
          </a:xfrm>
          <a:prstGeom prst="rect">
            <a:avLst/>
          </a:prstGeom>
        </p:spPr>
      </p:pic>
      <p:sp>
        <p:nvSpPr>
          <p:cNvPr id="36" name="CasellaDiTesto 8"/>
          <p:cNvSpPr txBox="1"/>
          <p:nvPr/>
        </p:nvSpPr>
        <p:spPr>
          <a:xfrm>
            <a:off x="246630" y="1127489"/>
            <a:ext cx="3923697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Every Resource Centre can provide one or more interfaces to storage</a:t>
            </a:r>
            <a:endParaRPr lang="en-GB" sz="1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440303" y="3039280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8" name="CasellaDiTesto 6"/>
          <p:cNvSpPr txBox="1"/>
          <p:nvPr/>
        </p:nvSpPr>
        <p:spPr>
          <a:xfrm>
            <a:off x="193268" y="1896863"/>
            <a:ext cx="3934388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SRM endpoints can be discovered through an LDAP search on the TOP </a:t>
            </a:r>
            <a:r>
              <a:rPr lang="en-GB" sz="1600" b="1" dirty="0" smtClean="0"/>
              <a:t>BDII</a:t>
            </a:r>
            <a:r>
              <a:rPr lang="en-GB" sz="1600" dirty="0" smtClean="0"/>
              <a:t>, which is the EGI (dynamic) information system</a:t>
            </a:r>
            <a:endParaRPr lang="en-GB" sz="1600" dirty="0"/>
          </a:p>
        </p:txBody>
      </p:sp>
      <p:sp>
        <p:nvSpPr>
          <p:cNvPr id="39" name="CasellaDiTesto 7"/>
          <p:cNvSpPr txBox="1"/>
          <p:nvPr/>
        </p:nvSpPr>
        <p:spPr>
          <a:xfrm>
            <a:off x="195480" y="3278403"/>
            <a:ext cx="3957316" cy="132343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SRM endpoints are published in </a:t>
            </a:r>
            <a:r>
              <a:rPr lang="en-GB" sz="1600" b="1" dirty="0" smtClean="0"/>
              <a:t>GOCDB</a:t>
            </a:r>
            <a:r>
              <a:rPr lang="en-GB" sz="1600" dirty="0" smtClean="0"/>
              <a:t>, the EGI configuration </a:t>
            </a:r>
            <a:r>
              <a:rPr lang="en-GB" sz="1600" dirty="0" err="1" smtClean="0"/>
              <a:t>mnagement</a:t>
            </a:r>
            <a:r>
              <a:rPr lang="en-GB" sz="1600" dirty="0" smtClean="0"/>
              <a:t> system, listing all the services in production on the EGI certified RCs </a:t>
            </a:r>
            <a:r>
              <a:rPr lang="en-GB" sz="1600" dirty="0" smtClean="0">
                <a:hlinkClick r:id="rId3"/>
              </a:rPr>
              <a:t>https://goc.egi.eu/portal/</a:t>
            </a:r>
            <a:r>
              <a:rPr lang="en-GB" sz="1600" dirty="0" smtClean="0"/>
              <a:t> </a:t>
            </a:r>
          </a:p>
        </p:txBody>
      </p:sp>
      <p:sp>
        <p:nvSpPr>
          <p:cNvPr id="40" name="CasellaDiTesto 9"/>
          <p:cNvSpPr txBox="1"/>
          <p:nvPr/>
        </p:nvSpPr>
        <p:spPr>
          <a:xfrm>
            <a:off x="192681" y="4903561"/>
            <a:ext cx="3962585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Every EGI user is affiliated to a </a:t>
            </a:r>
            <a:r>
              <a:rPr lang="en-GB" sz="1600" b="1" dirty="0" smtClean="0"/>
              <a:t>Virtual Organization (VO) </a:t>
            </a:r>
            <a:r>
              <a:rPr lang="en-GB" sz="1600" dirty="0" smtClean="0"/>
              <a:t>so that all users in the same VO can share their files (similar to the user/group Unix model)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9840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Example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440303" y="3039280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CasellaDiTesto 6"/>
          <p:cNvSpPr txBox="1"/>
          <p:nvPr/>
        </p:nvSpPr>
        <p:spPr>
          <a:xfrm>
            <a:off x="519275" y="1452054"/>
            <a:ext cx="8329646" cy="21236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Using the BDII</a:t>
            </a:r>
            <a:r>
              <a:rPr lang="it-IT" sz="2000" dirty="0" smtClean="0"/>
              <a:t>: </a:t>
            </a:r>
          </a:p>
          <a:p>
            <a:endParaRPr lang="it-IT" sz="1600" dirty="0"/>
          </a:p>
          <a:p>
            <a:r>
              <a:rPr lang="en-US" sz="1600" dirty="0" err="1"/>
              <a:t>ldapsearch</a:t>
            </a:r>
            <a:r>
              <a:rPr lang="en-US" sz="1600" dirty="0"/>
              <a:t> -x -H ldap://lcg-bdii.cern.ch:2170 -b o=grid </a:t>
            </a:r>
            <a:r>
              <a:rPr lang="en-US" sz="1600" dirty="0" err="1" smtClean="0"/>
              <a:t>GlueServiceType</a:t>
            </a:r>
            <a:r>
              <a:rPr lang="en-US" sz="1600" dirty="0" smtClean="0"/>
              <a:t>=SRM # all SRM endpoints</a:t>
            </a:r>
          </a:p>
          <a:p>
            <a:endParaRPr lang="it-IT" sz="1600" dirty="0"/>
          </a:p>
          <a:p>
            <a:r>
              <a:rPr lang="it-IT" sz="1600" dirty="0" err="1"/>
              <a:t>ldapsearch</a:t>
            </a:r>
            <a:r>
              <a:rPr lang="it-IT" sz="1600" dirty="0"/>
              <a:t> -x -H ldap://lcg-bdii.cern.ch:2170 -b o=</a:t>
            </a:r>
            <a:r>
              <a:rPr lang="it-IT" sz="1600" dirty="0" err="1"/>
              <a:t>grid</a:t>
            </a:r>
            <a:r>
              <a:rPr lang="it-IT" sz="1600" dirty="0"/>
              <a:t> </a:t>
            </a:r>
            <a:r>
              <a:rPr lang="it-IT" sz="1600" dirty="0" err="1"/>
              <a:t>GlueServiceType</a:t>
            </a:r>
            <a:r>
              <a:rPr lang="it-IT" sz="1600" dirty="0"/>
              <a:t>=SRM  </a:t>
            </a:r>
            <a:r>
              <a:rPr lang="it-IT" sz="1600" dirty="0" err="1" smtClean="0"/>
              <a:t>GlueServiceAccessControlBaseRule</a:t>
            </a:r>
            <a:r>
              <a:rPr lang="it-IT" sz="1600" dirty="0" smtClean="0"/>
              <a:t>=</a:t>
            </a:r>
            <a:r>
              <a:rPr lang="it-IT" sz="1600" dirty="0" err="1" smtClean="0"/>
              <a:t>VO:ops</a:t>
            </a:r>
            <a:r>
              <a:rPr lang="it-IT" sz="1600" dirty="0" smtClean="0"/>
              <a:t> # </a:t>
            </a:r>
            <a:r>
              <a:rPr lang="it-IT" sz="1600" dirty="0" err="1" smtClean="0"/>
              <a:t>all</a:t>
            </a:r>
            <a:r>
              <a:rPr lang="it-IT" sz="1600" dirty="0" smtClean="0"/>
              <a:t> SRM </a:t>
            </a:r>
            <a:r>
              <a:rPr lang="it-IT" sz="1600" dirty="0" err="1" smtClean="0"/>
              <a:t>endpoints</a:t>
            </a:r>
            <a:r>
              <a:rPr lang="it-IT" sz="1600" dirty="0" smtClean="0"/>
              <a:t> </a:t>
            </a:r>
            <a:r>
              <a:rPr lang="it-IT" sz="1600" dirty="0" err="1" smtClean="0"/>
              <a:t>serving</a:t>
            </a:r>
            <a:r>
              <a:rPr lang="it-IT" sz="1600" dirty="0" smtClean="0"/>
              <a:t> the «</a:t>
            </a:r>
            <a:r>
              <a:rPr lang="it-IT" sz="1600" dirty="0" err="1" smtClean="0"/>
              <a:t>ops</a:t>
            </a:r>
            <a:r>
              <a:rPr lang="it-IT" sz="1600" dirty="0" smtClean="0"/>
              <a:t>» VO</a:t>
            </a:r>
            <a:endParaRPr lang="it-IT" sz="1600" dirty="0"/>
          </a:p>
          <a:p>
            <a:endParaRPr lang="it-IT" sz="1600" dirty="0" smtClean="0"/>
          </a:p>
        </p:txBody>
      </p:sp>
      <p:sp>
        <p:nvSpPr>
          <p:cNvPr id="11" name="CasellaDiTesto 10"/>
          <p:cNvSpPr txBox="1"/>
          <p:nvPr/>
        </p:nvSpPr>
        <p:spPr>
          <a:xfrm>
            <a:off x="538390" y="4399849"/>
            <a:ext cx="8310531" cy="113877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Using the GOCDB (no information </a:t>
            </a:r>
            <a:r>
              <a:rPr lang="it-IT" sz="2000" b="1" dirty="0" err="1" smtClean="0"/>
              <a:t>about</a:t>
            </a:r>
            <a:r>
              <a:rPr lang="it-IT" sz="2000" b="1" dirty="0" smtClean="0"/>
              <a:t> the </a:t>
            </a:r>
            <a:r>
              <a:rPr lang="it-IT" sz="2000" b="1" dirty="0" err="1" smtClean="0"/>
              <a:t>VOs</a:t>
            </a:r>
            <a:r>
              <a:rPr lang="it-IT" sz="2000" b="1" dirty="0" smtClean="0"/>
              <a:t>!)</a:t>
            </a:r>
            <a:r>
              <a:rPr lang="it-IT" sz="2000" dirty="0" smtClean="0"/>
              <a:t>: </a:t>
            </a:r>
          </a:p>
          <a:p>
            <a:endParaRPr lang="it-IT" sz="1600" dirty="0"/>
          </a:p>
          <a:p>
            <a:r>
              <a:rPr lang="it-IT" sz="1600" dirty="0">
                <a:hlinkClick r:id="rId2"/>
              </a:rPr>
              <a:t>https://</a:t>
            </a:r>
            <a:r>
              <a:rPr lang="it-IT" sz="1600" dirty="0" smtClean="0">
                <a:hlinkClick r:id="rId2"/>
              </a:rPr>
              <a:t>goc.egi.eu/portal</a:t>
            </a:r>
            <a:r>
              <a:rPr lang="it-IT" sz="1600" dirty="0" smtClean="0"/>
              <a:t> </a:t>
            </a:r>
            <a:r>
              <a:rPr lang="it-IT" sz="1600" dirty="0" smtClean="0">
                <a:sym typeface="Wingdings" panose="05000000000000000000" pitchFamily="2" charset="2"/>
              </a:rPr>
              <a:t></a:t>
            </a:r>
            <a:r>
              <a:rPr lang="it-IT" sz="1600" dirty="0" smtClean="0"/>
              <a:t> «Services» </a:t>
            </a:r>
            <a:r>
              <a:rPr lang="it-IT" sz="1600" dirty="0" smtClean="0">
                <a:sym typeface="Wingdings" panose="05000000000000000000" pitchFamily="2" charset="2"/>
              </a:rPr>
              <a:t> set «</a:t>
            </a:r>
            <a:r>
              <a:rPr lang="it-IT" sz="1600" dirty="0" err="1" smtClean="0">
                <a:sym typeface="Wingdings" panose="05000000000000000000" pitchFamily="2" charset="2"/>
              </a:rPr>
              <a:t>ServiceType</a:t>
            </a:r>
            <a:r>
              <a:rPr lang="it-IT" sz="1600" dirty="0" smtClean="0">
                <a:sym typeface="Wingdings" panose="05000000000000000000" pitchFamily="2" charset="2"/>
              </a:rPr>
              <a:t>» = «SRM» and </a:t>
            </a:r>
            <a:r>
              <a:rPr lang="it-IT" sz="1600" dirty="0" err="1" smtClean="0">
                <a:sym typeface="Wingdings" panose="05000000000000000000" pitchFamily="2" charset="2"/>
              </a:rPr>
              <a:t>apply</a:t>
            </a:r>
            <a:r>
              <a:rPr lang="it-IT" sz="1600" dirty="0" smtClean="0">
                <a:sym typeface="Wingdings" panose="05000000000000000000" pitchFamily="2" charset="2"/>
              </a:rPr>
              <a:t> the </a:t>
            </a:r>
            <a:r>
              <a:rPr lang="it-IT" sz="1600" dirty="0" err="1" smtClean="0">
                <a:sym typeface="Wingdings" panose="05000000000000000000" pitchFamily="2" charset="2"/>
              </a:rPr>
              <a:t>filter</a:t>
            </a:r>
            <a:r>
              <a:rPr lang="it-IT" sz="1600" dirty="0" smtClean="0">
                <a:sym typeface="Wingdings" panose="05000000000000000000" pitchFamily="2" charset="2"/>
              </a:rPr>
              <a:t>: </a:t>
            </a:r>
          </a:p>
          <a:p>
            <a:endParaRPr lang="it-IT" sz="16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92399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EGI powerpoint presentation v3.2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885</Words>
  <Application>Microsoft Macintosh PowerPoint</Application>
  <PresentationFormat>On-screen Show (4:3)</PresentationFormat>
  <Paragraphs>84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EGI powerpoint presentation v3.2</vt:lpstr>
      <vt:lpstr>EGI Powerpoint Presentation (body)</vt:lpstr>
      <vt:lpstr>EGI Powerpoint Presentation (closing)</vt:lpstr>
      <vt:lpstr>EGI Online Storage</vt:lpstr>
      <vt:lpstr>Online Storage</vt:lpstr>
      <vt:lpstr>Online Storage vs Archive Storage</vt:lpstr>
      <vt:lpstr>Online Storage: Interfaces</vt:lpstr>
      <vt:lpstr>PowerPoint Presentation</vt:lpstr>
      <vt:lpstr>Components (1): File Catalogues</vt:lpstr>
      <vt:lpstr>Components (2):  Storage Resource Management (SRM)</vt:lpstr>
      <vt:lpstr>EGI Resource Centres</vt:lpstr>
      <vt:lpstr>Discovery Example</vt:lpstr>
      <vt:lpstr>SRM Servers and Client</vt:lpstr>
      <vt:lpstr>SRM Servers &amp; Client</vt:lpstr>
      <vt:lpstr>Interacting with SRM using GFAL client</vt:lpstr>
      <vt:lpstr>Interacting with SRM using GFAL client</vt:lpstr>
      <vt:lpstr>Interacting with SRM using GFAL client</vt:lpstr>
      <vt:lpstr>Interacting with SRM using GFAL client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EGI Online Storage</dc:title>
  <cp:lastModifiedBy>Yin  Chen</cp:lastModifiedBy>
  <cp:revision>14</cp:revision>
  <dcterms:modified xsi:type="dcterms:W3CDTF">2018-09-21T12:32:55Z</dcterms:modified>
</cp:coreProperties>
</file>