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  <p:sldMasterId id="2147483654" r:id="rId2"/>
    <p:sldMasterId id="2147483655" r:id="rId3"/>
  </p:sldMasterIdLst>
  <p:notesMasterIdLst>
    <p:notesMasterId r:id="rId20"/>
  </p:notesMasterIdLst>
  <p:sldIdLst>
    <p:sldId id="256" r:id="rId4"/>
    <p:sldId id="257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0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 horzBarState="maximized">
    <p:restoredLeft sz="15620"/>
    <p:restoredTop sz="90403" autoAdjust="0"/>
  </p:normalViewPr>
  <p:slideViewPr>
    <p:cSldViewPr snapToGrid="0">
      <p:cViewPr varScale="1">
        <p:scale>
          <a:sx n="92" d="100"/>
          <a:sy n="92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98085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06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NUL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>
  <p:cSld name="Titeldi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Quattrocento Sans"/>
              <a:buNone/>
              <a:defRPr sz="2000" b="1" i="0" u="none" strike="noStrike" cap="none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0066B0"/>
              </a:buClr>
              <a:buSzPts val="4400"/>
              <a:buFont typeface="Quattrocento Sans"/>
              <a:buNone/>
              <a:defRPr sz="44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2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Quattrocento Sans"/>
              <a:buNone/>
              <a:defRPr sz="2800" b="1" i="0" u="none" strike="noStrike" cap="non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2X">
  <p:cSld name="Content 2X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4F85C3"/>
              </a:buClr>
              <a:buSzPts val="3000"/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Content">
  <p:cSld name="Title &amp;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8560686" y="6376244"/>
            <a:ext cx="331794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6" name="Google Shape;26;p3"/>
          <p:cNvCxnSpPr/>
          <p:nvPr/>
        </p:nvCxnSpPr>
        <p:spPr>
          <a:xfrm rot="10800000">
            <a:off x="251520" y="6376247"/>
            <a:ext cx="864096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628" y="120788"/>
            <a:ext cx="2106234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826218"/>
            <a:ext cx="9144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"/>
          <p:cNvSpPr txBox="1">
            <a:spLocks noGrp="1"/>
          </p:cNvSpPr>
          <p:nvPr>
            <p:ph type="body" idx="2"/>
          </p:nvPr>
        </p:nvSpPr>
        <p:spPr>
          <a:xfrm>
            <a:off x="2415778" y="192857"/>
            <a:ext cx="64767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>
  <p:cSld name="Titeldia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0" scaled="0"/>
          </a:gradFill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0066B0"/>
              </a:buClr>
              <a:buSzPts val="4400"/>
              <a:buFont typeface="Quattrocento Sans"/>
              <a:buNone/>
              <a:defRPr sz="44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Quattrocento Sans"/>
              <a:buNone/>
              <a:defRPr sz="2800" b="1" i="0" u="none" strike="noStrike" cap="non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129" y="4581128"/>
            <a:ext cx="1728191" cy="131342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rgbClr val="93B3D7">
              <a:alpha val="4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  <a:endParaRPr sz="1200" b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u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work by  EGI.eu is licensed under a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5"/>
              </a:rPr>
              <a:t>Creative Commons Attribution 4.0 International License</a:t>
            </a:r>
            <a:r>
              <a:rPr lang="en-GB" sz="1000" b="0" u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</a:t>
            </a:r>
            <a:endParaRPr sz="1000" b="0" u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89" y="0"/>
            <a:ext cx="6534150" cy="4705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4F85C3"/>
              </a:buClr>
              <a:buSzPts val="3000"/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050" b="1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1030139" cy="99356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/>
          <p:nvPr/>
        </p:nvSpPr>
        <p:spPr>
          <a:xfrm>
            <a:off x="179512" y="6525343"/>
            <a:ext cx="709488" cy="219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</a:t>
            </a:r>
            <a:r>
              <a:rPr lang="en-GB" sz="800" b="1" dirty="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/19/2018</a:t>
            </a:r>
            <a:endParaRPr sz="1050" b="1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845">
          <p15:clr>
            <a:srgbClr val="F26B43"/>
          </p15:clr>
        </p15:guide>
        <p15:guide id="2" pos="295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388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0" scaled="0"/>
          </a:gradFill>
          <a:ln>
            <a:noFill/>
          </a:ln>
        </p:spPr>
      </p:pic>
      <p:pic>
        <p:nvPicPr>
          <p:cNvPr id="47" name="Google Shape;4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129" y="4581128"/>
            <a:ext cx="1728191" cy="131342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rgbClr val="93B3D7">
              <a:alpha val="4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  <a:endParaRPr sz="1200" b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Thank you for your attention.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Questions?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work by  EGI.eu is licensed under a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5"/>
              </a:rPr>
              <a:t>Creative Commons Attribution 4.0 International License</a:t>
            </a:r>
            <a:r>
              <a:rPr lang="en-GB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</a:t>
            </a:r>
            <a:endParaRPr sz="1000" b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vincenzo.spinoso@egi.e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cgdm.web.cern.ch/dpm" TargetMode="External"/><Relationship Id="rId4" Type="http://schemas.openxmlformats.org/officeDocument/2006/relationships/hyperlink" Target="https://italiangrid.github.io/storm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cache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mc.web.cern.ch/projects/gfal-2/hom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s://goc.egi.eu/portal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c.egi.eu/port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GB" sz="1800" b="1" i="0" u="none" strike="noStrike" cap="none" dirty="0" smtClean="0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Vincenzo </a:t>
            </a:r>
            <a:r>
              <a:rPr lang="en-GB" sz="1800" b="1" i="0" u="none" strike="noStrike" cap="none" dirty="0" err="1" smtClean="0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Spinoso</a:t>
            </a:r>
            <a:r>
              <a:rPr lang="en-GB" sz="1800" dirty="0"/>
              <a:t>, </a:t>
            </a:r>
            <a:r>
              <a:rPr lang="en-GB" sz="1800" dirty="0" smtClean="0"/>
              <a:t>EGI, </a:t>
            </a:r>
            <a:r>
              <a:rPr lang="en-GB" sz="1800" dirty="0" smtClean="0">
                <a:hlinkClick r:id="rId3"/>
              </a:rPr>
              <a:t>vincenzo.spinoso</a:t>
            </a:r>
            <a:r>
              <a:rPr lang="en-GB" sz="1800" dirty="0">
                <a:hlinkClick r:id="rId3"/>
              </a:rPr>
              <a:t>@</a:t>
            </a:r>
            <a:r>
              <a:rPr lang="en-GB" sz="1800" dirty="0" smtClean="0">
                <a:hlinkClick r:id="rId3"/>
              </a:rPr>
              <a:t>egi.eu</a:t>
            </a:r>
            <a:r>
              <a:rPr lang="en-GB" sz="1800" dirty="0" smtClean="0"/>
              <a:t>  </a:t>
            </a:r>
            <a:endParaRPr sz="1800" b="1" i="0" u="none" strike="noStrike" cap="none" dirty="0">
              <a:solidFill>
                <a:srgbClr val="7F7F7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8" name="Google Shape;58;p9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66B0"/>
              </a:buClr>
              <a:buSzPts val="4400"/>
              <a:buFont typeface="Quattrocento Sans"/>
              <a:buNone/>
            </a:pPr>
            <a:r>
              <a:rPr lang="en-GB" sz="4400" b="1" i="0" u="none" strike="noStrike" cap="none" dirty="0" smtClean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EGI Online Storage</a:t>
            </a:r>
            <a:endParaRPr sz="4400" b="1" i="0" u="none" strike="noStrike" cap="none" dirty="0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2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Quattrocento Sans"/>
              <a:buNone/>
            </a:pPr>
            <a:endParaRPr sz="2800" b="1" i="0" u="none" strike="noStrike" cap="none" dirty="0">
              <a:solidFill>
                <a:srgbClr val="3F3F3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9375" y="4460875"/>
            <a:ext cx="1123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Sep 2018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SRM Servers and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902" y="1190625"/>
            <a:ext cx="8602578" cy="4935213"/>
          </a:xfrm>
        </p:spPr>
        <p:txBody>
          <a:bodyPr/>
          <a:lstStyle/>
          <a:p>
            <a:pPr marL="520700" indent="-342900"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There are different (interoperable) server implementations of the same SRM protocol, and different client user interfaces. </a:t>
            </a:r>
          </a:p>
          <a:p>
            <a:pPr marL="342900" lvl="0" indent="-16510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/>
          </a:p>
          <a:p>
            <a:pPr marL="520700" indent="-342900"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SRM server implementations, a.k.a. «Storage Resource Managers» or simply «SRM»</a:t>
            </a:r>
          </a:p>
          <a:p>
            <a:pPr marL="977900" lvl="1" indent="-342900">
              <a:lnSpc>
                <a:spcPct val="110000"/>
              </a:lnSpc>
              <a:spcBef>
                <a:spcPts val="0"/>
              </a:spcBef>
            </a:pPr>
            <a:r>
              <a:rPr lang="en-GB" sz="2000" dirty="0" err="1" smtClean="0"/>
              <a:t>dCache</a:t>
            </a:r>
            <a:r>
              <a:rPr lang="en-GB" sz="2000" dirty="0" smtClean="0"/>
              <a:t> </a:t>
            </a:r>
            <a:r>
              <a:rPr lang="en-GB" sz="2000" dirty="0" smtClean="0">
                <a:hlinkClick r:id="rId2"/>
              </a:rPr>
              <a:t>https://www.dcache.org/</a:t>
            </a:r>
            <a:r>
              <a:rPr lang="en-GB" sz="2000" dirty="0" smtClean="0"/>
              <a:t> </a:t>
            </a:r>
          </a:p>
          <a:p>
            <a:pPr marL="977900" lvl="1" indent="-342900">
              <a:lnSpc>
                <a:spcPct val="110000"/>
              </a:lnSpc>
              <a:spcBef>
                <a:spcPts val="0"/>
              </a:spcBef>
            </a:pPr>
            <a:r>
              <a:rPr lang="en-GB" sz="2000" dirty="0" smtClean="0"/>
              <a:t>DPM </a:t>
            </a:r>
            <a:r>
              <a:rPr lang="en-GB" sz="2000" dirty="0" smtClean="0">
                <a:hlinkClick r:id="rId3"/>
              </a:rPr>
              <a:t>http://lcgdm.web.cern.ch/dpm</a:t>
            </a:r>
            <a:r>
              <a:rPr lang="en-GB" sz="2000" dirty="0" smtClean="0"/>
              <a:t> </a:t>
            </a:r>
          </a:p>
          <a:p>
            <a:pPr marL="977900" lvl="1" indent="-342900">
              <a:lnSpc>
                <a:spcPct val="110000"/>
              </a:lnSpc>
              <a:spcBef>
                <a:spcPts val="0"/>
              </a:spcBef>
            </a:pPr>
            <a:r>
              <a:rPr lang="en-GB" sz="2000" dirty="0" err="1" smtClean="0"/>
              <a:t>StoRM</a:t>
            </a:r>
            <a:r>
              <a:rPr lang="en-GB" sz="2000" dirty="0" smtClean="0"/>
              <a:t> </a:t>
            </a:r>
            <a:r>
              <a:rPr lang="en-GB" sz="2000" dirty="0" smtClean="0">
                <a:hlinkClick r:id="rId4"/>
              </a:rPr>
              <a:t>https://italiangrid.github.io/storm/index.html</a:t>
            </a:r>
            <a:r>
              <a:rPr lang="en-GB" sz="2000" dirty="0" smtClean="0"/>
              <a:t> 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14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SRM Servers </a:t>
            </a:r>
            <a:r>
              <a:rPr lang="en-US" sz="2800" dirty="0" smtClean="0"/>
              <a:t>&amp;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0625"/>
            <a:ext cx="8424936" cy="4935213"/>
          </a:xfrm>
        </p:spPr>
        <p:txBody>
          <a:bodyPr/>
          <a:lstStyle/>
          <a:p>
            <a:pPr marL="520700" indent="-342900">
              <a:spcBef>
                <a:spcPts val="0"/>
              </a:spcBef>
            </a:pPr>
            <a:r>
              <a:rPr lang="en-GB" sz="2400" dirty="0" smtClean="0"/>
              <a:t>The different SRMs provide their own client implementation, which are usually interoperable</a:t>
            </a:r>
          </a:p>
          <a:p>
            <a:pPr marL="342900" lvl="0" indent="-165100">
              <a:spcBef>
                <a:spcPts val="0"/>
              </a:spcBef>
              <a:buNone/>
            </a:pPr>
            <a:endParaRPr lang="en-GB" sz="2400" dirty="0" smtClean="0"/>
          </a:p>
          <a:p>
            <a:pPr marL="520700" indent="-342900">
              <a:spcBef>
                <a:spcPts val="0"/>
              </a:spcBef>
            </a:pPr>
            <a:r>
              <a:rPr lang="en-GB" sz="2400" dirty="0" smtClean="0"/>
              <a:t>The best way to </a:t>
            </a:r>
            <a:r>
              <a:rPr lang="en-GB" sz="2400" dirty="0" err="1" smtClean="0"/>
              <a:t>iteract</a:t>
            </a:r>
            <a:r>
              <a:rPr lang="en-GB" sz="2400" dirty="0" smtClean="0"/>
              <a:t> with SRM is to use the GFAL clients </a:t>
            </a:r>
            <a:r>
              <a:rPr lang="en-GB" sz="2400" dirty="0" smtClean="0">
                <a:hlinkClick r:id="rId2"/>
              </a:rPr>
              <a:t>https://dmc.web.cern.ch/projects/gfal-2/home</a:t>
            </a:r>
            <a:r>
              <a:rPr lang="en-GB" sz="2400" dirty="0" smtClean="0"/>
              <a:t> which provide an abstraction layer on top of several storage protocols (</a:t>
            </a:r>
            <a:r>
              <a:rPr lang="en-GB" sz="2400" dirty="0" err="1" smtClean="0"/>
              <a:t>dCap</a:t>
            </a:r>
            <a:r>
              <a:rPr lang="en-GB" sz="2400" dirty="0" smtClean="0"/>
              <a:t>, </a:t>
            </a:r>
            <a:r>
              <a:rPr lang="en-GB" sz="2400" dirty="0" err="1" smtClean="0"/>
              <a:t>GSIDCap</a:t>
            </a:r>
            <a:r>
              <a:rPr lang="en-GB" sz="2400" dirty="0" smtClean="0"/>
              <a:t>, RFIO, </a:t>
            </a:r>
            <a:r>
              <a:rPr lang="en-GB" sz="2400" dirty="0" err="1" smtClean="0"/>
              <a:t>XrootD</a:t>
            </a:r>
            <a:r>
              <a:rPr lang="en-GB" sz="2400" dirty="0" smtClean="0"/>
              <a:t>, WebDAV, SRM). SRM is one of the protocols handled by GFAL.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630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Interacting with SRM using GFAL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740" y="1328683"/>
            <a:ext cx="8424936" cy="686955"/>
          </a:xfrm>
        </p:spPr>
        <p:txBody>
          <a:bodyPr/>
          <a:lstStyle/>
          <a:p>
            <a:pPr marL="342900" lvl="0" indent="-165100">
              <a:spcBef>
                <a:spcPts val="0"/>
              </a:spcBef>
              <a:buNone/>
            </a:pPr>
            <a:r>
              <a:rPr lang="en-GB" sz="2400" dirty="0" smtClean="0">
                <a:latin typeface="+mn-lt"/>
              </a:rPr>
              <a:t>Authenticate using X509 VOMS-based authentication</a:t>
            </a:r>
          </a:p>
          <a:p>
            <a:pPr marL="342900" lvl="0" indent="-165100">
              <a:spcBef>
                <a:spcPts val="0"/>
              </a:spcBef>
              <a:buNone/>
            </a:pPr>
            <a:endParaRPr lang="en-GB" sz="2400" dirty="0" smtClean="0">
              <a:latin typeface="+mn-lt"/>
            </a:endParaRPr>
          </a:p>
          <a:p>
            <a:pPr marL="342900" lvl="0" indent="-165100">
              <a:spcBef>
                <a:spcPts val="0"/>
              </a:spcBef>
              <a:buNone/>
            </a:pPr>
            <a:endParaRPr lang="en-GB" sz="2400" dirty="0" smtClean="0">
              <a:latin typeface="+mn-lt"/>
            </a:endParaRPr>
          </a:p>
          <a:p>
            <a:pPr marL="342900" lvl="0" indent="-165100">
              <a:spcBef>
                <a:spcPts val="0"/>
              </a:spcBef>
              <a:buNone/>
            </a:pPr>
            <a:endParaRPr lang="en-GB" sz="2400" dirty="0">
              <a:latin typeface="+mn-lt"/>
            </a:endParaRPr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6" y="3755977"/>
            <a:ext cx="9049469" cy="17522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76485" y="618497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2147" y="2277948"/>
            <a:ext cx="422429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voms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proxy-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voms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ops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587" y="3327182"/>
            <a:ext cx="1082748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Example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697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6" y="3037980"/>
            <a:ext cx="8512521" cy="3643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Interacting with SRM using GFAL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0626"/>
            <a:ext cx="8424936" cy="728372"/>
          </a:xfrm>
        </p:spPr>
        <p:txBody>
          <a:bodyPr/>
          <a:lstStyle/>
          <a:p>
            <a:pPr marL="342900" lvl="0" indent="-165100">
              <a:spcBef>
                <a:spcPts val="0"/>
              </a:spcBef>
              <a:buNone/>
            </a:pPr>
            <a:r>
              <a:rPr lang="it-IT" sz="2400" b="1" dirty="0"/>
              <a:t>List directory, </a:t>
            </a:r>
            <a:r>
              <a:rPr lang="it-IT" sz="2400" b="1" dirty="0" err="1"/>
              <a:t>get</a:t>
            </a:r>
            <a:r>
              <a:rPr lang="it-IT" sz="2400" b="1" dirty="0"/>
              <a:t> and </a:t>
            </a:r>
            <a:r>
              <a:rPr lang="it-IT" sz="2400" b="1" dirty="0" err="1"/>
              <a:t>cat</a:t>
            </a:r>
            <a:r>
              <a:rPr lang="it-IT" sz="2400" b="1" dirty="0"/>
              <a:t> (</a:t>
            </a:r>
            <a:r>
              <a:rPr lang="it-IT" sz="2400" b="1" dirty="0" err="1"/>
              <a:t>locally</a:t>
            </a:r>
            <a:r>
              <a:rPr lang="it-IT" sz="2400" b="1" dirty="0"/>
              <a:t>) a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2436" y="405888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3708" y="2636897"/>
            <a:ext cx="1082748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Example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644491" y="2057055"/>
            <a:ext cx="179463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254061"/>
                </a:solidFill>
              </a:rPr>
              <a:t>gfal</a:t>
            </a:r>
            <a:r>
              <a:rPr lang="en-GB" sz="2400" dirty="0">
                <a:solidFill>
                  <a:srgbClr val="254061"/>
                </a:solidFill>
              </a:rPr>
              <a:t>-</a:t>
            </a:r>
            <a:r>
              <a:rPr lang="en-US" sz="2400" dirty="0" err="1" smtClean="0">
                <a:solidFill>
                  <a:srgbClr val="254061"/>
                </a:solidFill>
              </a:rPr>
              <a:t>ls</a:t>
            </a:r>
            <a:endParaRPr lang="en-US" sz="2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Interacting with SRM using GFAL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0625"/>
            <a:ext cx="8424936" cy="4935213"/>
          </a:xfrm>
        </p:spPr>
        <p:txBody>
          <a:bodyPr/>
          <a:lstStyle/>
          <a:p>
            <a:pPr marL="342900" lvl="0" indent="-165100">
              <a:spcBef>
                <a:spcPts val="0"/>
              </a:spcBef>
              <a:buNone/>
            </a:pPr>
            <a:r>
              <a:rPr lang="it-IT" sz="2000" b="1" dirty="0" err="1"/>
              <a:t>Cat</a:t>
            </a:r>
            <a:r>
              <a:rPr lang="it-IT" sz="2000" b="1" dirty="0"/>
              <a:t> the </a:t>
            </a:r>
            <a:r>
              <a:rPr lang="it-IT" sz="2000" b="1" dirty="0" err="1"/>
              <a:t>same</a:t>
            </a:r>
            <a:r>
              <a:rPr lang="it-IT" sz="2000" b="1" dirty="0"/>
              <a:t> file </a:t>
            </a:r>
            <a:r>
              <a:rPr lang="it-IT" sz="2000" b="1" i="1" dirty="0" err="1"/>
              <a:t>remotely</a:t>
            </a:r>
            <a:r>
              <a:rPr lang="it-IT" sz="2000" b="1" dirty="0"/>
              <a:t> (i.e. </a:t>
            </a:r>
            <a:r>
              <a:rPr lang="it-IT" sz="2000" b="1" dirty="0" err="1"/>
              <a:t>without</a:t>
            </a:r>
            <a:r>
              <a:rPr lang="it-IT" sz="2000" b="1" dirty="0"/>
              <a:t> the </a:t>
            </a:r>
            <a:r>
              <a:rPr lang="it-IT" sz="2000" b="1" dirty="0" err="1"/>
              <a:t>need</a:t>
            </a:r>
            <a:r>
              <a:rPr lang="it-IT" sz="2000" b="1" dirty="0"/>
              <a:t> of </a:t>
            </a:r>
            <a:r>
              <a:rPr lang="it-IT" sz="2000" b="1" dirty="0" err="1"/>
              <a:t>getting</a:t>
            </a:r>
            <a:r>
              <a:rPr lang="it-IT" sz="2000" b="1" dirty="0"/>
              <a:t> </a:t>
            </a:r>
            <a:r>
              <a:rPr lang="it-IT" sz="2000" b="1" dirty="0" err="1"/>
              <a:t>it</a:t>
            </a:r>
            <a:r>
              <a:rPr lang="it-IT" sz="2000" b="1" dirty="0"/>
              <a:t>, </a:t>
            </a:r>
            <a:r>
              <a:rPr lang="it-IT" sz="2000" b="1" dirty="0" err="1"/>
              <a:t>but</a:t>
            </a:r>
            <a:r>
              <a:rPr lang="it-IT" sz="2000" b="1" dirty="0"/>
              <a:t> </a:t>
            </a:r>
            <a:r>
              <a:rPr lang="it-IT" sz="2000" b="1" i="1" dirty="0" err="1"/>
              <a:t>performing</a:t>
            </a:r>
            <a:r>
              <a:rPr lang="it-IT" sz="2000" b="1" i="1" dirty="0"/>
              <a:t> a remote POSIX open call</a:t>
            </a:r>
            <a:r>
              <a:rPr lang="it-IT" sz="2000" b="1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2436" y="405888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61315" y="415552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3" y="3605818"/>
            <a:ext cx="8434029" cy="20407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9366" y="3147707"/>
            <a:ext cx="1096975" cy="33855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Example: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03071" y="2485034"/>
            <a:ext cx="179463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254061"/>
                </a:solidFill>
              </a:rPr>
              <a:t>g</a:t>
            </a:r>
            <a:r>
              <a:rPr lang="en-US" sz="2400" dirty="0" err="1" smtClean="0">
                <a:solidFill>
                  <a:srgbClr val="254061"/>
                </a:solidFill>
              </a:rPr>
              <a:t>fal</a:t>
            </a:r>
            <a:r>
              <a:rPr lang="en-GB" sz="2400" dirty="0" smtClean="0">
                <a:solidFill>
                  <a:srgbClr val="254061"/>
                </a:solidFill>
              </a:rPr>
              <a:t>-</a:t>
            </a:r>
            <a:r>
              <a:rPr lang="en-US" sz="2400" dirty="0" smtClean="0">
                <a:solidFill>
                  <a:srgbClr val="254061"/>
                </a:solidFill>
              </a:rPr>
              <a:t>cat</a:t>
            </a:r>
            <a:endParaRPr lang="en-US" sz="2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Interacting with SRM using GFAL client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0625"/>
            <a:ext cx="8424936" cy="576509"/>
          </a:xfrm>
        </p:spPr>
        <p:txBody>
          <a:bodyPr/>
          <a:lstStyle/>
          <a:p>
            <a:pPr marL="342900" lvl="0" indent="-165100">
              <a:spcBef>
                <a:spcPts val="0"/>
              </a:spcBef>
              <a:buNone/>
            </a:pPr>
            <a:r>
              <a:rPr lang="en-GB" sz="2400" b="1" dirty="0" smtClean="0"/>
              <a:t>Other GFAL commands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72436" y="405888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61315" y="415552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7" y="3399346"/>
            <a:ext cx="7436361" cy="1900237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3561654" y="2139888"/>
            <a:ext cx="220877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2"/>
                </a:solidFill>
              </a:rPr>
              <a:t>gfal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073" y="3133901"/>
            <a:ext cx="1096975" cy="33855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Example: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62259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5C3"/>
              </a:buClr>
              <a:buSzPts val="3000"/>
              <a:buFont typeface="Quattrocento Sans"/>
              <a:buNone/>
            </a:pPr>
            <a:r>
              <a:rPr lang="en-GB" sz="3000" b="1" i="0" u="none" strike="noStrike" cap="none" dirty="0" smtClean="0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Online Storage</a:t>
            </a:r>
            <a:endParaRPr sz="3000" b="1" i="0" u="none" strike="noStrike" cap="none" dirty="0">
              <a:solidFill>
                <a:srgbClr val="4F85C3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3600" indent="-457200"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+mn-lt"/>
              </a:rPr>
              <a:t>Allows </a:t>
            </a:r>
            <a:r>
              <a:rPr lang="en-US" dirty="0">
                <a:latin typeface="+mn-lt"/>
              </a:rPr>
              <a:t>you to store data in a </a:t>
            </a:r>
            <a:r>
              <a:rPr lang="en-US" i="1" dirty="0">
                <a:latin typeface="+mn-lt"/>
              </a:rPr>
              <a:t>reliable and high-quality environment </a:t>
            </a:r>
            <a:r>
              <a:rPr lang="en-US" dirty="0">
                <a:latin typeface="+mn-lt"/>
              </a:rPr>
              <a:t>and </a:t>
            </a:r>
            <a:r>
              <a:rPr lang="en-US" i="1" dirty="0">
                <a:latin typeface="+mn-lt"/>
              </a:rPr>
              <a:t>share it across distributed teams</a:t>
            </a:r>
            <a:endParaRPr lang="en-US" dirty="0">
              <a:latin typeface="+mn-lt"/>
            </a:endParaRPr>
          </a:p>
          <a:p>
            <a:pPr marL="633600" indent="-457200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+mn-lt"/>
              </a:rPr>
              <a:t>Your data can be accessed through different </a:t>
            </a:r>
            <a:r>
              <a:rPr lang="en-US" i="1" dirty="0">
                <a:latin typeface="+mn-lt"/>
              </a:rPr>
              <a:t>standard protocols </a:t>
            </a:r>
            <a:r>
              <a:rPr lang="en-US" dirty="0">
                <a:latin typeface="+mn-lt"/>
              </a:rPr>
              <a:t>and can be replicated across different providers to increase </a:t>
            </a:r>
            <a:r>
              <a:rPr lang="en-US" i="1" dirty="0">
                <a:latin typeface="+mn-lt"/>
              </a:rPr>
              <a:t>fault-</a:t>
            </a:r>
            <a:r>
              <a:rPr lang="en-US" i="1" dirty="0" smtClean="0">
                <a:latin typeface="+mn-lt"/>
              </a:rPr>
              <a:t>tolerance</a:t>
            </a:r>
          </a:p>
          <a:p>
            <a:pPr marL="633600" lvl="0" indent="-457200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+mn-lt"/>
              </a:rPr>
              <a:t>Online Storage gives you </a:t>
            </a:r>
            <a:r>
              <a:rPr lang="en-US" i="1" dirty="0">
                <a:latin typeface="+mn-lt"/>
              </a:rPr>
              <a:t>complete control </a:t>
            </a:r>
            <a:r>
              <a:rPr lang="en-US" dirty="0">
                <a:latin typeface="+mn-lt"/>
              </a:rPr>
              <a:t>over the data you share </a:t>
            </a:r>
            <a:r>
              <a:rPr lang="en-US" dirty="0" smtClean="0">
                <a:latin typeface="+mn-lt"/>
              </a:rPr>
              <a:t>and </a:t>
            </a:r>
            <a:r>
              <a:rPr lang="en-US" i="1" dirty="0">
                <a:latin typeface="+mn-lt"/>
              </a:rPr>
              <a:t>with </a:t>
            </a:r>
            <a:r>
              <a:rPr lang="en-US" i="1" dirty="0" smtClean="0">
                <a:latin typeface="+mn-lt"/>
              </a:rPr>
              <a:t>whom</a:t>
            </a:r>
            <a:endParaRPr lang="en-US" dirty="0">
              <a:latin typeface="+mn-lt"/>
            </a:endParaRPr>
          </a:p>
          <a:p>
            <a:pPr marL="342900" marR="0" lvl="0" indent="-165100" algn="l" rtl="0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+mn-lt"/>
              <a:sym typeface="Quattrocento Sans"/>
            </a:endParaRPr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Storage </a:t>
            </a:r>
            <a:r>
              <a:rPr lang="en-US" dirty="0" err="1" smtClean="0"/>
              <a:t>vs</a:t>
            </a:r>
            <a:r>
              <a:rPr lang="en-US" dirty="0" smtClean="0"/>
              <a:t> Archive Storage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spcAft>
                <a:spcPts val="3000"/>
              </a:spcAft>
              <a:buNone/>
            </a:pPr>
            <a:r>
              <a:rPr lang="en-US" dirty="0">
                <a:latin typeface="+mn-lt"/>
              </a:rPr>
              <a:t> «</a:t>
            </a:r>
            <a:r>
              <a:rPr lang="en-US" b="1" dirty="0" smtClean="0">
                <a:latin typeface="+mn-lt"/>
              </a:rPr>
              <a:t>Online</a:t>
            </a:r>
            <a:r>
              <a:rPr lang="en-US" dirty="0" smtClean="0">
                <a:latin typeface="+mn-lt"/>
              </a:rPr>
              <a:t>»: </a:t>
            </a:r>
            <a:r>
              <a:rPr lang="en-US" dirty="0">
                <a:latin typeface="+mn-lt"/>
              </a:rPr>
              <a:t>the storage you access is exposed through an interface, and </a:t>
            </a:r>
            <a:r>
              <a:rPr lang="en-US" i="1" dirty="0">
                <a:latin typeface="+mn-lt"/>
              </a:rPr>
              <a:t>always available on demand for read and write operations</a:t>
            </a:r>
            <a:r>
              <a:rPr lang="en-US" dirty="0">
                <a:latin typeface="+mn-lt"/>
              </a:rPr>
              <a:t>, no matter the kind of interface it is. </a:t>
            </a:r>
            <a:endParaRPr lang="en-US" dirty="0" smtClean="0">
              <a:latin typeface="+mn-lt"/>
            </a:endParaRPr>
          </a:p>
          <a:p>
            <a:pPr marL="50800" indent="0">
              <a:buNone/>
            </a:pPr>
            <a:r>
              <a:rPr lang="en-US" i="1" dirty="0" smtClean="0">
                <a:latin typeface="+mn-lt"/>
              </a:rPr>
              <a:t>It is </a:t>
            </a:r>
            <a:r>
              <a:rPr lang="en-US" i="1" dirty="0">
                <a:latin typeface="+mn-lt"/>
              </a:rPr>
              <a:t>different from the </a:t>
            </a:r>
            <a:r>
              <a:rPr lang="en-US" i="1" dirty="0" smtClean="0">
                <a:latin typeface="+mn-lt"/>
              </a:rPr>
              <a:t>«</a:t>
            </a:r>
            <a:r>
              <a:rPr lang="en-US" b="1" i="1" dirty="0">
                <a:latin typeface="+mn-lt"/>
              </a:rPr>
              <a:t>Archive Storage</a:t>
            </a:r>
            <a:r>
              <a:rPr lang="en-US" i="1" dirty="0" smtClean="0">
                <a:latin typeface="+mn-lt"/>
              </a:rPr>
              <a:t>»: </a:t>
            </a:r>
            <a:r>
              <a:rPr lang="en-US" i="1" dirty="0">
                <a:latin typeface="+mn-lt"/>
              </a:rPr>
              <a:t>for instance, where there underlying storage infrastructure takes some time to «prepare» for transfers (tapes are a a typical example of archive). </a:t>
            </a:r>
            <a:endParaRPr lang="en-US" i="1" dirty="0">
              <a:solidFill>
                <a:srgbClr val="3C3C3C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67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Storage: 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512" y="1190625"/>
            <a:ext cx="8574968" cy="4935213"/>
          </a:xfrm>
        </p:spPr>
        <p:txBody>
          <a:bodyPr/>
          <a:lstStyle/>
          <a:p>
            <a:pPr marL="177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400" b="1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File storage</a:t>
            </a:r>
            <a:r>
              <a:rPr lang="en-CA" sz="2400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: classical way of storing information based on a hierarchy of files and directories</a:t>
            </a:r>
          </a:p>
          <a:p>
            <a:pPr marL="977900" lvl="1" indent="-342900">
              <a:spcBef>
                <a:spcPts val="0"/>
              </a:spcBef>
              <a:spcAft>
                <a:spcPts val="1200"/>
              </a:spcAft>
            </a:pPr>
            <a:r>
              <a:rPr lang="en-CA" sz="2000" dirty="0" smtClean="0">
                <a:latin typeface="+mn-lt"/>
              </a:rPr>
              <a:t>File storage is exposed through SRM interfaces, WebDAV or other protocols</a:t>
            </a:r>
          </a:p>
          <a:p>
            <a:pPr marL="977900" lvl="1" indent="-342900">
              <a:spcBef>
                <a:spcPts val="0"/>
              </a:spcBef>
              <a:spcAft>
                <a:spcPts val="1200"/>
              </a:spcAft>
            </a:pPr>
            <a:r>
              <a:rPr lang="en-CA" sz="2000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Users can do whatever is typically possible with files (read, write, copy, delete, list… ) and directories (create, delete… )</a:t>
            </a:r>
            <a:endParaRPr lang="en-CA" sz="2400" dirty="0" smtClean="0">
              <a:latin typeface="+mn-lt"/>
            </a:endParaRPr>
          </a:p>
          <a:p>
            <a:pPr marL="177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400" b="1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Object storage</a:t>
            </a:r>
            <a:r>
              <a:rPr lang="en-CA" sz="2400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: information are not stored as files, but as objects, identified by name and (globally unique) ID</a:t>
            </a:r>
            <a:endParaRPr lang="en-CA" sz="2400" dirty="0" smtClean="0">
              <a:latin typeface="+mn-lt"/>
            </a:endParaRPr>
          </a:p>
          <a:p>
            <a:pPr marL="177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400" b="1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Block storage</a:t>
            </a:r>
            <a:r>
              <a:rPr lang="en-CA" sz="2400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: this is an option typically usable in a VM, where you can attach and «mount» an externa</a:t>
            </a:r>
            <a:r>
              <a:rPr lang="en-CA" sz="2400" dirty="0" smtClean="0">
                <a:latin typeface="+mn-lt"/>
              </a:rPr>
              <a:t>l volume; the information on the volume is persistent and can be easily attached to alternative VMs if needed</a:t>
            </a:r>
            <a:endParaRPr lang="en-CA" sz="2400" dirty="0">
              <a:solidFill>
                <a:srgbClr val="3C3C3C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67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2" y="6433475"/>
            <a:ext cx="9144002" cy="42452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4358377" y="2458729"/>
            <a:ext cx="3073400" cy="1289183"/>
          </a:xfrm>
          <a:prstGeom prst="round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it-IT" b="1" i="1" dirty="0" smtClean="0">
                <a:solidFill>
                  <a:schemeClr val="tx1">
                    <a:lumMod val="50000"/>
                  </a:schemeClr>
                </a:solidFill>
              </a:rPr>
              <a:t>File </a:t>
            </a:r>
            <a:r>
              <a:rPr lang="it-IT" b="1" i="1" dirty="0" err="1" smtClean="0">
                <a:solidFill>
                  <a:schemeClr val="tx1">
                    <a:lumMod val="50000"/>
                  </a:schemeClr>
                </a:solidFill>
              </a:rPr>
              <a:t>storage</a:t>
            </a:r>
            <a:endParaRPr lang="en-US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1145278" y="2458729"/>
            <a:ext cx="3073400" cy="1289183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it-IT" b="1" i="1" dirty="0" smtClean="0">
                <a:solidFill>
                  <a:schemeClr val="tx1">
                    <a:lumMod val="50000"/>
                  </a:schemeClr>
                </a:solidFill>
              </a:rPr>
              <a:t>Object </a:t>
            </a:r>
            <a:r>
              <a:rPr lang="it-IT" b="1" i="1" dirty="0" err="1" smtClean="0">
                <a:solidFill>
                  <a:schemeClr val="tx1">
                    <a:lumMod val="50000"/>
                  </a:schemeClr>
                </a:solidFill>
              </a:rPr>
              <a:t>storage</a:t>
            </a:r>
            <a:endParaRPr lang="en-US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8" name="Google Shape;138;p10"/>
          <p:cNvSpPr txBox="1">
            <a:spLocks noGrp="1"/>
          </p:cNvSpPr>
          <p:nvPr>
            <p:ph type="dt" idx="10"/>
          </p:nvPr>
        </p:nvSpPr>
        <p:spPr>
          <a:xfrm>
            <a:off x="251520" y="6436552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1" i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1" i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0"/>
          <p:cNvSpPr txBox="1">
            <a:spLocks noGrp="1"/>
          </p:cNvSpPr>
          <p:nvPr>
            <p:ph type="sldNum" idx="12"/>
          </p:nvPr>
        </p:nvSpPr>
        <p:spPr>
          <a:xfrm>
            <a:off x="6553200" y="6474892"/>
            <a:ext cx="2185282" cy="26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chemeClr val="bg1"/>
                </a:solidFill>
              </a:rPr>
              <a:t>5</a:t>
            </a:r>
            <a:endParaRPr sz="1050" b="1" i="0" dirty="0">
              <a:solidFill>
                <a:schemeClr val="bg1"/>
              </a:solidFill>
              <a:sym typeface="Calibri"/>
            </a:endParaRPr>
          </a:p>
        </p:txBody>
      </p:sp>
      <p:sp>
        <p:nvSpPr>
          <p:cNvPr id="2" name="Disco magnetico 1"/>
          <p:cNvSpPr/>
          <p:nvPr/>
        </p:nvSpPr>
        <p:spPr>
          <a:xfrm>
            <a:off x="1517037" y="4736220"/>
            <a:ext cx="1422400" cy="1049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sco magnetico 6"/>
          <p:cNvSpPr/>
          <p:nvPr/>
        </p:nvSpPr>
        <p:spPr>
          <a:xfrm>
            <a:off x="3526746" y="4765321"/>
            <a:ext cx="1422400" cy="1049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sco magnetico 7"/>
          <p:cNvSpPr/>
          <p:nvPr/>
        </p:nvSpPr>
        <p:spPr>
          <a:xfrm>
            <a:off x="5487448" y="4765321"/>
            <a:ext cx="1422400" cy="1049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323078" y="3173874"/>
            <a:ext cx="7679267" cy="483726"/>
            <a:chOff x="1323078" y="3173874"/>
            <a:chExt cx="7679267" cy="483726"/>
          </a:xfrm>
        </p:grpSpPr>
        <p:sp>
          <p:nvSpPr>
            <p:cNvPr id="3" name="Rettangolo 2"/>
            <p:cNvSpPr/>
            <p:nvPr/>
          </p:nvSpPr>
          <p:spPr>
            <a:xfrm>
              <a:off x="1323078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CDMI</a:t>
              </a:r>
              <a:endParaRPr lang="en-US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2294265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SWIFT</a:t>
              </a:r>
              <a:endParaRPr lang="en-US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265452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S3</a:t>
              </a:r>
              <a:endParaRPr lang="en-US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4510777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SRM</a:t>
              </a:r>
              <a:endParaRPr lang="en-US" dirty="0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5518310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WebDAV</a:t>
              </a:r>
              <a:endParaRPr lang="en-US" dirty="0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6453877" y="3173874"/>
              <a:ext cx="753534" cy="48372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POSIX</a:t>
              </a:r>
              <a:endParaRPr lang="en-US" dirty="0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7774676" y="3173874"/>
              <a:ext cx="1227669" cy="48372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/>
                <a:t>Block</a:t>
              </a:r>
              <a:r>
                <a:rPr lang="it-IT" b="1" dirty="0" smtClean="0"/>
                <a:t> </a:t>
              </a:r>
              <a:r>
                <a:rPr lang="it-IT" b="1" dirty="0" err="1" smtClean="0"/>
                <a:t>storage</a:t>
              </a:r>
              <a:endParaRPr lang="en-US" b="1" dirty="0"/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8267" y="4990297"/>
            <a:ext cx="8636324" cy="40011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chemeClr val="accent1"/>
                </a:solidFill>
              </a:rPr>
              <a:t>Disks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0" y="3237405"/>
            <a:ext cx="8255977" cy="400110"/>
          </a:xfrm>
          <a:prstGeom prst="rect">
            <a:avLst/>
          </a:prstGeom>
          <a:solidFill>
            <a:schemeClr val="accent6">
              <a:lumMod val="50000"/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i="1" smtClean="0">
                <a:solidFill>
                  <a:schemeClr val="accent3"/>
                </a:solidFill>
              </a:rPr>
              <a:t>Interfaces</a:t>
            </a:r>
            <a:endParaRPr lang="en-GB" sz="1050" i="1">
              <a:solidFill>
                <a:schemeClr val="accent3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17037" y="3753407"/>
            <a:ext cx="7127554" cy="822664"/>
            <a:chOff x="1517037" y="3753407"/>
            <a:chExt cx="7127554" cy="822664"/>
          </a:xfrm>
        </p:grpSpPr>
        <p:sp>
          <p:nvSpPr>
            <p:cNvPr id="128" name="Freccia in giù 127"/>
            <p:cNvSpPr/>
            <p:nvPr/>
          </p:nvSpPr>
          <p:spPr>
            <a:xfrm>
              <a:off x="1517037" y="3826954"/>
              <a:ext cx="777229" cy="738554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ccia in giù 36"/>
            <p:cNvSpPr/>
            <p:nvPr/>
          </p:nvSpPr>
          <p:spPr>
            <a:xfrm>
              <a:off x="4622799" y="3826963"/>
              <a:ext cx="777229" cy="738554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ccia in giù 37"/>
            <p:cNvSpPr/>
            <p:nvPr/>
          </p:nvSpPr>
          <p:spPr>
            <a:xfrm>
              <a:off x="6053415" y="3826963"/>
              <a:ext cx="777229" cy="738554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ccia in giù 38"/>
            <p:cNvSpPr/>
            <p:nvPr/>
          </p:nvSpPr>
          <p:spPr>
            <a:xfrm>
              <a:off x="2927788" y="3837517"/>
              <a:ext cx="777229" cy="738554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ccia in giù 39"/>
            <p:cNvSpPr/>
            <p:nvPr/>
          </p:nvSpPr>
          <p:spPr>
            <a:xfrm>
              <a:off x="7867362" y="3753407"/>
              <a:ext cx="777229" cy="738554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Disco magnetico 40"/>
          <p:cNvSpPr/>
          <p:nvPr/>
        </p:nvSpPr>
        <p:spPr>
          <a:xfrm>
            <a:off x="7482541" y="4736220"/>
            <a:ext cx="1422400" cy="1049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sellaDiTesto 42"/>
          <p:cNvSpPr txBox="1"/>
          <p:nvPr/>
        </p:nvSpPr>
        <p:spPr>
          <a:xfrm>
            <a:off x="1145279" y="1465652"/>
            <a:ext cx="7531260" cy="40011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i="1" dirty="0" err="1" smtClean="0">
                <a:solidFill>
                  <a:srgbClr val="00B050"/>
                </a:solidFill>
              </a:rPr>
              <a:t>Users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415779" y="1317402"/>
            <a:ext cx="6228736" cy="1138983"/>
            <a:chOff x="2415779" y="1317402"/>
            <a:chExt cx="6228736" cy="1138983"/>
          </a:xfrm>
        </p:grpSpPr>
        <p:sp>
          <p:nvSpPr>
            <p:cNvPr id="129" name="Freccia in giù 128"/>
            <p:cNvSpPr/>
            <p:nvPr/>
          </p:nvSpPr>
          <p:spPr>
            <a:xfrm>
              <a:off x="2415779" y="1340884"/>
              <a:ext cx="512009" cy="1021157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ccia in giù 44"/>
            <p:cNvSpPr/>
            <p:nvPr/>
          </p:nvSpPr>
          <p:spPr>
            <a:xfrm>
              <a:off x="5688946" y="1355184"/>
              <a:ext cx="512009" cy="1021157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ccia in giù 45"/>
            <p:cNvSpPr/>
            <p:nvPr/>
          </p:nvSpPr>
          <p:spPr>
            <a:xfrm>
              <a:off x="8132506" y="1435228"/>
              <a:ext cx="512009" cy="1021157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ccia in giù 46"/>
            <p:cNvSpPr/>
            <p:nvPr/>
          </p:nvSpPr>
          <p:spPr>
            <a:xfrm>
              <a:off x="3998768" y="1317402"/>
              <a:ext cx="512009" cy="1021157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ccia in giù 47"/>
            <p:cNvSpPr/>
            <p:nvPr/>
          </p:nvSpPr>
          <p:spPr>
            <a:xfrm>
              <a:off x="6970532" y="1340884"/>
              <a:ext cx="512009" cy="1021157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Online Storage: Interfaces</a:t>
            </a:r>
            <a:endParaRPr lang="en-US" sz="3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5" name="Google Shape;2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188640"/>
            <a:ext cx="1030139" cy="993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058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(1): File Catalogues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0625"/>
            <a:ext cx="8424936" cy="4935213"/>
          </a:xfrm>
        </p:spPr>
        <p:txBody>
          <a:bodyPr/>
          <a:lstStyle/>
          <a:p>
            <a:pPr marL="177800" lvl="0" indent="0">
              <a:spcAft>
                <a:spcPts val="600"/>
              </a:spcAft>
              <a:buNone/>
            </a:pPr>
            <a:r>
              <a:rPr lang="en-US" b="1" dirty="0" smtClean="0">
                <a:latin typeface="+mn-lt"/>
              </a:rPr>
              <a:t>File </a:t>
            </a:r>
            <a:r>
              <a:rPr lang="en-US" b="1" dirty="0">
                <a:latin typeface="+mn-lt"/>
              </a:rPr>
              <a:t>Catalogue</a:t>
            </a:r>
          </a:p>
          <a:p>
            <a:pPr marL="520700" indent="-342900">
              <a:spcAft>
                <a:spcPts val="1200"/>
              </a:spcAft>
            </a:pPr>
            <a:r>
              <a:rPr lang="en-US" sz="2400" dirty="0">
                <a:latin typeface="+mn-lt"/>
              </a:rPr>
              <a:t>Structured representation of files in the storage. </a:t>
            </a:r>
          </a:p>
          <a:p>
            <a:pPr marL="520700" indent="-342900">
              <a:spcAft>
                <a:spcPts val="1200"/>
              </a:spcAft>
            </a:pPr>
            <a:r>
              <a:rPr lang="en-US" sz="2400" dirty="0">
                <a:latin typeface="+mn-lt"/>
              </a:rPr>
              <a:t>It includes metadata, information on size, position in the disk, directories and tags.</a:t>
            </a:r>
          </a:p>
          <a:p>
            <a:pPr marL="177800" lvl="0" indent="0">
              <a:buNone/>
            </a:pPr>
            <a:endParaRPr lang="it-IT" sz="2400" dirty="0">
              <a:solidFill>
                <a:srgbClr val="3C3C3C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09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Components (2): </a:t>
            </a:r>
            <a:br>
              <a:rPr lang="en-US" sz="2800" dirty="0" smtClean="0"/>
            </a:br>
            <a:r>
              <a:rPr lang="en-US" sz="2800" dirty="0" smtClean="0"/>
              <a:t>Storage Resource Management (SRM)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683" y="1190625"/>
            <a:ext cx="8657797" cy="5160014"/>
          </a:xfrm>
        </p:spPr>
        <p:txBody>
          <a:bodyPr/>
          <a:lstStyle/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3C3C3C"/>
                </a:solidFill>
                <a:latin typeface="+mn-lt"/>
                <a:ea typeface="Calibri"/>
                <a:cs typeface="Calibri"/>
                <a:sym typeface="Calibri"/>
              </a:rPr>
              <a:t>SRM is a standard/protocol that allows information interchange among clients and servers or two servers (3rd party copy)</a:t>
            </a:r>
          </a:p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+mn-lt"/>
              </a:rPr>
              <a:t>SRM was written in hierarchical storage (disks and tapes), in order to allow executing complex storage calls within a single request (e.g., the client asks for a file, the file is transferred from tape to disk, then it is transferred)</a:t>
            </a:r>
          </a:p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+mn-lt"/>
              </a:rPr>
              <a:t>Helpful with data back up and data recovery</a:t>
            </a:r>
          </a:p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+mn-lt"/>
              </a:rPr>
              <a:t>X509 authentication is a requirement</a:t>
            </a:r>
          </a:p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+mn-lt"/>
              </a:rPr>
              <a:t>Available on all EGI Resource Centres (it is required)</a:t>
            </a:r>
          </a:p>
          <a:p>
            <a:pPr marL="520700" indent="-342900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+mn-lt"/>
              </a:rPr>
              <a:t>All SRM endpoints are discoverable in BDII and published in GOCDB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042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Resource </a:t>
            </a:r>
            <a:r>
              <a:rPr lang="en-GB" dirty="0" smtClean="0"/>
              <a:t>Centres</a:t>
            </a:r>
            <a:endParaRPr lang="en-GB" dirty="0"/>
          </a:p>
        </p:txBody>
      </p:sp>
      <p:pic>
        <p:nvPicPr>
          <p:cNvPr id="3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334" y="1849962"/>
            <a:ext cx="4638099" cy="3560463"/>
          </a:xfrm>
          <a:prstGeom prst="rect">
            <a:avLst/>
          </a:prstGeom>
        </p:spPr>
      </p:pic>
      <p:sp>
        <p:nvSpPr>
          <p:cNvPr id="36" name="CasellaDiTesto 8"/>
          <p:cNvSpPr txBox="1"/>
          <p:nvPr/>
        </p:nvSpPr>
        <p:spPr>
          <a:xfrm>
            <a:off x="246630" y="1127489"/>
            <a:ext cx="392369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Every Resource Centre can provide one or more interfaces to storage</a:t>
            </a:r>
            <a:endParaRPr lang="en-GB" sz="1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0303" y="303928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CasellaDiTesto 6"/>
          <p:cNvSpPr txBox="1"/>
          <p:nvPr/>
        </p:nvSpPr>
        <p:spPr>
          <a:xfrm>
            <a:off x="193268" y="1896863"/>
            <a:ext cx="393438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SRM endpoints can be discovered through an LDAP search on the TOP </a:t>
            </a:r>
            <a:r>
              <a:rPr lang="en-GB" sz="1600" b="1" dirty="0" smtClean="0"/>
              <a:t>BDII</a:t>
            </a:r>
            <a:r>
              <a:rPr lang="en-GB" sz="1600" dirty="0" smtClean="0"/>
              <a:t>, which is the EGI (dynamic) information system</a:t>
            </a:r>
            <a:endParaRPr lang="en-GB" sz="1600" dirty="0"/>
          </a:p>
        </p:txBody>
      </p:sp>
      <p:sp>
        <p:nvSpPr>
          <p:cNvPr id="39" name="CasellaDiTesto 7"/>
          <p:cNvSpPr txBox="1"/>
          <p:nvPr/>
        </p:nvSpPr>
        <p:spPr>
          <a:xfrm>
            <a:off x="195480" y="3278403"/>
            <a:ext cx="3957316" cy="1323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SRM endpoints are published in </a:t>
            </a:r>
            <a:r>
              <a:rPr lang="en-GB" sz="1600" b="1" dirty="0" smtClean="0"/>
              <a:t>GOCDB</a:t>
            </a:r>
            <a:r>
              <a:rPr lang="en-GB" sz="1600" dirty="0" smtClean="0"/>
              <a:t>, the EGI configuration </a:t>
            </a:r>
            <a:r>
              <a:rPr lang="en-GB" sz="1600" dirty="0" err="1" smtClean="0"/>
              <a:t>mnagement</a:t>
            </a:r>
            <a:r>
              <a:rPr lang="en-GB" sz="1600" dirty="0" smtClean="0"/>
              <a:t> system, listing all the services in production on the EGI certified RCs </a:t>
            </a:r>
            <a:r>
              <a:rPr lang="en-GB" sz="1600" dirty="0" smtClean="0">
                <a:hlinkClick r:id="rId3"/>
              </a:rPr>
              <a:t>https://goc.egi.eu/portal/</a:t>
            </a:r>
            <a:r>
              <a:rPr lang="en-GB" sz="1600" dirty="0" smtClean="0"/>
              <a:t> </a:t>
            </a:r>
          </a:p>
        </p:txBody>
      </p:sp>
      <p:sp>
        <p:nvSpPr>
          <p:cNvPr id="40" name="CasellaDiTesto 9"/>
          <p:cNvSpPr txBox="1"/>
          <p:nvPr/>
        </p:nvSpPr>
        <p:spPr>
          <a:xfrm>
            <a:off x="192681" y="4903561"/>
            <a:ext cx="3962585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Every EGI user is affiliated to a </a:t>
            </a:r>
            <a:r>
              <a:rPr lang="en-GB" sz="1600" b="1" dirty="0" smtClean="0"/>
              <a:t>Virtual Organization (VO) </a:t>
            </a:r>
            <a:r>
              <a:rPr lang="en-GB" sz="1600" dirty="0" smtClean="0"/>
              <a:t>so that all users in the same VO can share their files (similar to the user/group Unix model)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9840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Example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40303" y="303928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CasellaDiTesto 6"/>
          <p:cNvSpPr txBox="1"/>
          <p:nvPr/>
        </p:nvSpPr>
        <p:spPr>
          <a:xfrm>
            <a:off x="519275" y="1452054"/>
            <a:ext cx="8329646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Using the BDII</a:t>
            </a:r>
            <a:r>
              <a:rPr lang="it-IT" sz="2000" dirty="0" smtClean="0"/>
              <a:t>: </a:t>
            </a:r>
          </a:p>
          <a:p>
            <a:endParaRPr lang="it-IT" sz="1600" dirty="0"/>
          </a:p>
          <a:p>
            <a:r>
              <a:rPr lang="en-US" sz="1600" dirty="0" err="1"/>
              <a:t>ldapsearch</a:t>
            </a:r>
            <a:r>
              <a:rPr lang="en-US" sz="1600" dirty="0"/>
              <a:t> -x -H ldap://lcg-bdii.cern.ch:2170 -b o=grid </a:t>
            </a:r>
            <a:r>
              <a:rPr lang="en-US" sz="1600" dirty="0" err="1" smtClean="0"/>
              <a:t>GlueServiceType</a:t>
            </a:r>
            <a:r>
              <a:rPr lang="en-US" sz="1600" dirty="0" smtClean="0"/>
              <a:t>=SRM # all SRM endpoints</a:t>
            </a:r>
          </a:p>
          <a:p>
            <a:endParaRPr lang="it-IT" sz="1600" dirty="0"/>
          </a:p>
          <a:p>
            <a:r>
              <a:rPr lang="it-IT" sz="1600" dirty="0" err="1"/>
              <a:t>ldapsearch</a:t>
            </a:r>
            <a:r>
              <a:rPr lang="it-IT" sz="1600" dirty="0"/>
              <a:t> -x -H ldap://lcg-bdii.cern.ch:2170 -b o=</a:t>
            </a:r>
            <a:r>
              <a:rPr lang="it-IT" sz="1600" dirty="0" err="1"/>
              <a:t>grid</a:t>
            </a:r>
            <a:r>
              <a:rPr lang="it-IT" sz="1600" dirty="0"/>
              <a:t> </a:t>
            </a:r>
            <a:r>
              <a:rPr lang="it-IT" sz="1600" dirty="0" err="1"/>
              <a:t>GlueServiceType</a:t>
            </a:r>
            <a:r>
              <a:rPr lang="it-IT" sz="1600" dirty="0"/>
              <a:t>=SRM  </a:t>
            </a:r>
            <a:r>
              <a:rPr lang="it-IT" sz="1600" dirty="0" err="1" smtClean="0"/>
              <a:t>GlueServiceAccessControlBaseRule</a:t>
            </a:r>
            <a:r>
              <a:rPr lang="it-IT" sz="1600" dirty="0" smtClean="0"/>
              <a:t>=</a:t>
            </a:r>
            <a:r>
              <a:rPr lang="it-IT" sz="1600" dirty="0" err="1" smtClean="0"/>
              <a:t>VO:ops</a:t>
            </a:r>
            <a:r>
              <a:rPr lang="it-IT" sz="1600" dirty="0" smtClean="0"/>
              <a:t> # </a:t>
            </a:r>
            <a:r>
              <a:rPr lang="it-IT" sz="1600" dirty="0" err="1" smtClean="0"/>
              <a:t>all</a:t>
            </a:r>
            <a:r>
              <a:rPr lang="it-IT" sz="1600" dirty="0" smtClean="0"/>
              <a:t> SRM </a:t>
            </a:r>
            <a:r>
              <a:rPr lang="it-IT" sz="1600" dirty="0" err="1" smtClean="0"/>
              <a:t>endpoints</a:t>
            </a:r>
            <a:r>
              <a:rPr lang="it-IT" sz="1600" dirty="0" smtClean="0"/>
              <a:t> </a:t>
            </a:r>
            <a:r>
              <a:rPr lang="it-IT" sz="1600" dirty="0" err="1" smtClean="0"/>
              <a:t>serving</a:t>
            </a:r>
            <a:r>
              <a:rPr lang="it-IT" sz="1600" dirty="0" smtClean="0"/>
              <a:t> the «</a:t>
            </a:r>
            <a:r>
              <a:rPr lang="it-IT" sz="1600" dirty="0" err="1" smtClean="0"/>
              <a:t>ops</a:t>
            </a:r>
            <a:r>
              <a:rPr lang="it-IT" sz="1600" dirty="0" smtClean="0"/>
              <a:t>» VO</a:t>
            </a:r>
            <a:endParaRPr lang="it-IT" sz="1600" dirty="0"/>
          </a:p>
          <a:p>
            <a:endParaRPr lang="it-IT" sz="16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538390" y="4399849"/>
            <a:ext cx="8310531" cy="113877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Using the GOCDB (no information </a:t>
            </a:r>
            <a:r>
              <a:rPr lang="it-IT" sz="2000" b="1" dirty="0" err="1" smtClean="0"/>
              <a:t>about</a:t>
            </a:r>
            <a:r>
              <a:rPr lang="it-IT" sz="2000" b="1" dirty="0" smtClean="0"/>
              <a:t> the </a:t>
            </a:r>
            <a:r>
              <a:rPr lang="it-IT" sz="2000" b="1" dirty="0" err="1" smtClean="0"/>
              <a:t>VOs</a:t>
            </a:r>
            <a:r>
              <a:rPr lang="it-IT" sz="2000" b="1" dirty="0" smtClean="0"/>
              <a:t>!)</a:t>
            </a:r>
            <a:r>
              <a:rPr lang="it-IT" sz="2000" dirty="0" smtClean="0"/>
              <a:t>: </a:t>
            </a:r>
          </a:p>
          <a:p>
            <a:endParaRPr lang="it-IT" sz="1600" dirty="0"/>
          </a:p>
          <a:p>
            <a:r>
              <a:rPr lang="it-IT" sz="1600" dirty="0">
                <a:hlinkClick r:id="rId2"/>
              </a:rPr>
              <a:t>https://</a:t>
            </a:r>
            <a:r>
              <a:rPr lang="it-IT" sz="1600" dirty="0" smtClean="0">
                <a:hlinkClick r:id="rId2"/>
              </a:rPr>
              <a:t>goc.egi.eu/portal</a:t>
            </a:r>
            <a:r>
              <a:rPr lang="it-IT" sz="1600" dirty="0" smtClean="0"/>
              <a:t> </a:t>
            </a:r>
            <a:r>
              <a:rPr lang="it-IT" sz="1600" dirty="0" smtClean="0">
                <a:sym typeface="Wingdings" panose="05000000000000000000" pitchFamily="2" charset="2"/>
              </a:rPr>
              <a:t></a:t>
            </a:r>
            <a:r>
              <a:rPr lang="it-IT" sz="1600" dirty="0" smtClean="0"/>
              <a:t> «Services» </a:t>
            </a:r>
            <a:r>
              <a:rPr lang="it-IT" sz="1600" dirty="0" smtClean="0">
                <a:sym typeface="Wingdings" panose="05000000000000000000" pitchFamily="2" charset="2"/>
              </a:rPr>
              <a:t> set «</a:t>
            </a:r>
            <a:r>
              <a:rPr lang="it-IT" sz="1600" dirty="0" err="1" smtClean="0">
                <a:sym typeface="Wingdings" panose="05000000000000000000" pitchFamily="2" charset="2"/>
              </a:rPr>
              <a:t>ServiceType</a:t>
            </a:r>
            <a:r>
              <a:rPr lang="it-IT" sz="1600" dirty="0" smtClean="0">
                <a:sym typeface="Wingdings" panose="05000000000000000000" pitchFamily="2" charset="2"/>
              </a:rPr>
              <a:t>» = «SRM» and </a:t>
            </a:r>
            <a:r>
              <a:rPr lang="it-IT" sz="1600" dirty="0" err="1" smtClean="0">
                <a:sym typeface="Wingdings" panose="05000000000000000000" pitchFamily="2" charset="2"/>
              </a:rPr>
              <a:t>apply</a:t>
            </a:r>
            <a:r>
              <a:rPr lang="it-IT" sz="1600" dirty="0" smtClean="0">
                <a:sym typeface="Wingdings" panose="05000000000000000000" pitchFamily="2" charset="2"/>
              </a:rPr>
              <a:t> the </a:t>
            </a:r>
            <a:r>
              <a:rPr lang="it-IT" sz="1600" dirty="0" err="1" smtClean="0">
                <a:sym typeface="Wingdings" panose="05000000000000000000" pitchFamily="2" charset="2"/>
              </a:rPr>
              <a:t>filter</a:t>
            </a:r>
            <a:r>
              <a:rPr lang="it-IT" sz="1600" dirty="0" smtClean="0">
                <a:sym typeface="Wingdings" panose="05000000000000000000" pitchFamily="2" charset="2"/>
              </a:rPr>
              <a:t>: </a:t>
            </a:r>
          </a:p>
          <a:p>
            <a:endParaRPr lang="it-IT" sz="1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239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885</Words>
  <Application>Microsoft Macintosh PowerPoint</Application>
  <PresentationFormat>On-screen Show (4:3)</PresentationFormat>
  <Paragraphs>84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EGI powerpoint presentation v3.2</vt:lpstr>
      <vt:lpstr>EGI Powerpoint Presentation (body)</vt:lpstr>
      <vt:lpstr>EGI Powerpoint Presentation (closing)</vt:lpstr>
      <vt:lpstr>EGI Online Storage</vt:lpstr>
      <vt:lpstr>Online Storage</vt:lpstr>
      <vt:lpstr>Online Storage vs Archive Storage</vt:lpstr>
      <vt:lpstr>Online Storage: Interfaces</vt:lpstr>
      <vt:lpstr>PowerPoint Presentation</vt:lpstr>
      <vt:lpstr>Components (1): File Catalogues</vt:lpstr>
      <vt:lpstr>Components (2):  Storage Resource Management (SRM)</vt:lpstr>
      <vt:lpstr>EGI Resource Centres</vt:lpstr>
      <vt:lpstr>Discovery Example</vt:lpstr>
      <vt:lpstr>SRM Servers and Client</vt:lpstr>
      <vt:lpstr>SRM Servers &amp; Client</vt:lpstr>
      <vt:lpstr>Interacting with SRM using GFAL client</vt:lpstr>
      <vt:lpstr>Interacting with SRM using GFAL client</vt:lpstr>
      <vt:lpstr>Interacting with SRM using GFAL client</vt:lpstr>
      <vt:lpstr>Interacting with SRM using GFAL client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Online Storage</dc:title>
  <cp:lastModifiedBy>Yin  Chen</cp:lastModifiedBy>
  <cp:revision>14</cp:revision>
  <dcterms:modified xsi:type="dcterms:W3CDTF">2018-09-21T12:32:55Z</dcterms:modified>
</cp:coreProperties>
</file>