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7" r:id="rId10"/>
    <p:sldId id="268" r:id="rId11"/>
    <p:sldId id="270" r:id="rId1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76" d="100"/>
          <a:sy n="76" d="100"/>
        </p:scale>
        <p:origin x="-1206" y="-72"/>
      </p:cViewPr>
      <p:guideLst>
        <p:guide orient="horz" pos="2160"/>
        <p:guide pos="278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D2C70D-DC1A-F54A-A4DE-46E33913B027}" type="doc">
      <dgm:prSet loTypeId="urn:microsoft.com/office/officeart/2005/8/layout/venn3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C2C4EA6-FB4C-BB44-98C1-967B3CED5661}">
      <dgm:prSet phldrT="[Text]" custT="1"/>
      <dgm:spPr/>
      <dgm:t>
        <a:bodyPr/>
        <a:lstStyle/>
        <a:p>
          <a:r>
            <a:rPr lang="en-US" sz="2000" dirty="0" smtClean="0"/>
            <a:t>260+ HTC providers</a:t>
          </a:r>
        </a:p>
        <a:p>
          <a:r>
            <a:rPr lang="en-US" sz="2000" dirty="0" smtClean="0"/>
            <a:t>20 Cloud providers</a:t>
          </a:r>
          <a:endParaRPr lang="en-US" sz="2000" dirty="0"/>
        </a:p>
      </dgm:t>
    </dgm:pt>
    <dgm:pt modelId="{25DEE16B-5F3A-5E4A-A943-066BC3B91B3D}" type="parTrans" cxnId="{4A534DA5-6922-6B4D-96B8-CE051C4A66D3}">
      <dgm:prSet/>
      <dgm:spPr/>
      <dgm:t>
        <a:bodyPr/>
        <a:lstStyle/>
        <a:p>
          <a:endParaRPr lang="en-US" sz="2400"/>
        </a:p>
      </dgm:t>
    </dgm:pt>
    <dgm:pt modelId="{BEB33410-22D1-CA46-960D-1B665755EAC4}" type="sibTrans" cxnId="{4A534DA5-6922-6B4D-96B8-CE051C4A66D3}">
      <dgm:prSet/>
      <dgm:spPr/>
      <dgm:t>
        <a:bodyPr/>
        <a:lstStyle/>
        <a:p>
          <a:endParaRPr lang="en-US" sz="2400"/>
        </a:p>
      </dgm:t>
    </dgm:pt>
    <dgm:pt modelId="{E6A111FE-4BF6-1346-B137-2EA61CD843E7}">
      <dgm:prSet phldrT="[Text]" custT="1"/>
      <dgm:spPr/>
      <dgm:t>
        <a:bodyPr/>
        <a:lstStyle/>
        <a:p>
          <a:r>
            <a:rPr lang="en-US" sz="2000" dirty="0" smtClean="0"/>
            <a:t>730,000 CPU cores</a:t>
          </a:r>
          <a:br>
            <a:rPr lang="en-US" sz="2000" dirty="0" smtClean="0"/>
          </a:br>
          <a:endParaRPr lang="en-US" sz="100" dirty="0" smtClean="0"/>
        </a:p>
        <a:p>
          <a:r>
            <a:rPr lang="en-US" sz="2000" dirty="0" smtClean="0"/>
            <a:t>650 PB storage</a:t>
          </a:r>
          <a:endParaRPr lang="en-US" sz="2000" dirty="0"/>
        </a:p>
      </dgm:t>
    </dgm:pt>
    <dgm:pt modelId="{24A24CF0-260E-5A43-B347-29C63DB32865}" type="parTrans" cxnId="{61DA1D32-573A-D647-9C15-7A7D50F284CF}">
      <dgm:prSet/>
      <dgm:spPr/>
      <dgm:t>
        <a:bodyPr/>
        <a:lstStyle/>
        <a:p>
          <a:endParaRPr lang="en-US"/>
        </a:p>
      </dgm:t>
    </dgm:pt>
    <dgm:pt modelId="{2F9DD3E2-B933-E64F-86C4-D03B10997523}" type="sibTrans" cxnId="{61DA1D32-573A-D647-9C15-7A7D50F284CF}">
      <dgm:prSet/>
      <dgm:spPr/>
      <dgm:t>
        <a:bodyPr/>
        <a:lstStyle/>
        <a:p>
          <a:endParaRPr lang="en-US"/>
        </a:p>
      </dgm:t>
    </dgm:pt>
    <dgm:pt modelId="{7F30C6E7-0159-624F-9A98-BCC084A836C2}">
      <dgm:prSet phldrT="[Text]" custT="1"/>
      <dgm:spPr/>
      <dgm:t>
        <a:bodyPr/>
        <a:lstStyle/>
        <a:p>
          <a:r>
            <a:rPr lang="en-US" sz="2000" dirty="0" smtClean="0"/>
            <a:t>1.7 Million jobs/day </a:t>
          </a:r>
          <a:endParaRPr lang="en-US" sz="2000" dirty="0"/>
        </a:p>
      </dgm:t>
    </dgm:pt>
    <dgm:pt modelId="{9A19594E-7F27-2F40-B82A-8E61D374D739}" type="parTrans" cxnId="{D0BB5CB0-F774-8B42-8DE2-3A31147E4DE7}">
      <dgm:prSet/>
      <dgm:spPr/>
      <dgm:t>
        <a:bodyPr/>
        <a:lstStyle/>
        <a:p>
          <a:endParaRPr lang="en-US"/>
        </a:p>
      </dgm:t>
    </dgm:pt>
    <dgm:pt modelId="{D31B1CB1-373C-7944-B09A-5241836ED69C}" type="sibTrans" cxnId="{D0BB5CB0-F774-8B42-8DE2-3A31147E4DE7}">
      <dgm:prSet/>
      <dgm:spPr/>
      <dgm:t>
        <a:bodyPr/>
        <a:lstStyle/>
        <a:p>
          <a:endParaRPr lang="en-US"/>
        </a:p>
      </dgm:t>
    </dgm:pt>
    <dgm:pt modelId="{A4E992DF-01FA-764E-9B98-7AC140889041}">
      <dgm:prSet phldrT="[Text]" custT="1"/>
      <dgm:spPr/>
      <dgm:t>
        <a:bodyPr/>
        <a:lstStyle/>
        <a:p>
          <a:r>
            <a:rPr lang="en-US" sz="2000" dirty="0" smtClean="0"/>
            <a:t>2.8 Billion CPU hours/year</a:t>
          </a:r>
          <a:endParaRPr lang="en-US" sz="2000" dirty="0"/>
        </a:p>
      </dgm:t>
    </dgm:pt>
    <dgm:pt modelId="{966CF587-2A67-D641-B13F-B31F6582860F}" type="parTrans" cxnId="{1C227B40-A63A-2645-8565-8D3862C02C53}">
      <dgm:prSet/>
      <dgm:spPr/>
      <dgm:t>
        <a:bodyPr/>
        <a:lstStyle/>
        <a:p>
          <a:endParaRPr lang="en-US"/>
        </a:p>
      </dgm:t>
    </dgm:pt>
    <dgm:pt modelId="{DDAF54FE-3A8D-E241-89D1-BEE9806FF94D}" type="sibTrans" cxnId="{1C227B40-A63A-2645-8565-8D3862C02C53}">
      <dgm:prSet/>
      <dgm:spPr/>
      <dgm:t>
        <a:bodyPr/>
        <a:lstStyle/>
        <a:p>
          <a:endParaRPr lang="en-US"/>
        </a:p>
      </dgm:t>
    </dgm:pt>
    <dgm:pt modelId="{919347F3-E7A2-804B-8EBD-E5F4CE20C2A2}">
      <dgm:prSet phldrT="[Text]" custT="1"/>
      <dgm:spPr/>
      <dgm:t>
        <a:bodyPr/>
        <a:lstStyle/>
        <a:p>
          <a:r>
            <a:rPr lang="en-US" sz="2000" dirty="0" smtClean="0"/>
            <a:t>240 </a:t>
          </a:r>
          <a:r>
            <a:rPr lang="en-US" sz="1600" dirty="0" smtClean="0"/>
            <a:t>Virtual </a:t>
          </a:r>
          <a:r>
            <a:rPr lang="en-US" sz="1600" dirty="0" err="1" smtClean="0"/>
            <a:t>Organisations</a:t>
          </a:r>
          <a:r>
            <a:rPr lang="en-US" sz="2000" dirty="0" smtClean="0"/>
            <a:t> </a:t>
          </a:r>
        </a:p>
        <a:p>
          <a:r>
            <a:rPr lang="en-US" sz="200" dirty="0" smtClean="0"/>
            <a:t/>
          </a:r>
          <a:br>
            <a:rPr lang="en-US" sz="200" dirty="0" smtClean="0"/>
          </a:br>
          <a:r>
            <a:rPr lang="en-US" sz="2400" b="1" dirty="0" smtClean="0">
              <a:solidFill>
                <a:srgbClr val="FFFF00"/>
              </a:solidFill>
            </a:rPr>
            <a:t>61,000</a:t>
          </a:r>
          <a:r>
            <a:rPr lang="en-US" sz="2000" b="1" dirty="0" smtClean="0">
              <a:solidFill>
                <a:srgbClr val="FFFF00"/>
              </a:solidFill>
            </a:rPr>
            <a:t>+</a:t>
          </a:r>
          <a:r>
            <a:rPr lang="en-US" sz="2000" dirty="0" smtClean="0"/>
            <a:t> users</a:t>
          </a:r>
          <a:endParaRPr lang="en-US" sz="2000" dirty="0"/>
        </a:p>
      </dgm:t>
    </dgm:pt>
    <dgm:pt modelId="{6F9EC4C0-3CF4-A249-BF83-409D43DFB16D}" type="parTrans" cxnId="{7E991753-D543-6E43-BE80-B14B43C3F2BC}">
      <dgm:prSet/>
      <dgm:spPr/>
      <dgm:t>
        <a:bodyPr/>
        <a:lstStyle/>
        <a:p>
          <a:endParaRPr lang="en-US"/>
        </a:p>
      </dgm:t>
    </dgm:pt>
    <dgm:pt modelId="{3A60A99C-394D-CD41-83EA-F87A2FD32CA2}" type="sibTrans" cxnId="{7E991753-D543-6E43-BE80-B14B43C3F2BC}">
      <dgm:prSet/>
      <dgm:spPr/>
      <dgm:t>
        <a:bodyPr/>
        <a:lstStyle/>
        <a:p>
          <a:endParaRPr lang="en-US"/>
        </a:p>
      </dgm:t>
    </dgm:pt>
    <dgm:pt modelId="{7E89ECF7-0371-8C43-AF9C-18A74B71E2F3}" type="pres">
      <dgm:prSet presAssocID="{A6D2C70D-DC1A-F54A-A4DE-46E33913B02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4AC6EAF-F695-4747-B01D-5BB0D645049A}" type="pres">
      <dgm:prSet presAssocID="{BC2C4EA6-FB4C-BB44-98C1-967B3CED5661}" presName="Name5" presStyleLbl="vennNode1" presStyleIdx="0" presStyleCnt="5" custLinFactNeighborY="3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0B7888-20E9-7D4B-93A2-0751B261C528}" type="pres">
      <dgm:prSet presAssocID="{BEB33410-22D1-CA46-960D-1B665755EAC4}" presName="space" presStyleCnt="0"/>
      <dgm:spPr/>
    </dgm:pt>
    <dgm:pt modelId="{CB98E5B8-FC40-064F-BE5E-1EDB178C6332}" type="pres">
      <dgm:prSet presAssocID="{E6A111FE-4BF6-1346-B137-2EA61CD843E7}" presName="Name5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EE956F-A591-944C-AA65-685DAE7CDD3F}" type="pres">
      <dgm:prSet presAssocID="{2F9DD3E2-B933-E64F-86C4-D03B10997523}" presName="space" presStyleCnt="0"/>
      <dgm:spPr/>
    </dgm:pt>
    <dgm:pt modelId="{E8657902-0DBD-434A-A6DB-8F274BBD8143}" type="pres">
      <dgm:prSet presAssocID="{7F30C6E7-0159-624F-9A98-BCC084A836C2}" presName="Name5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6956E-4AC6-134D-91BB-AE3AA453F8E8}" type="pres">
      <dgm:prSet presAssocID="{D31B1CB1-373C-7944-B09A-5241836ED69C}" presName="space" presStyleCnt="0"/>
      <dgm:spPr/>
    </dgm:pt>
    <dgm:pt modelId="{14AD8842-24DF-654C-9B9F-FB08EB85989F}" type="pres">
      <dgm:prSet presAssocID="{A4E992DF-01FA-764E-9B98-7AC140889041}" presName="Name5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81D5C0-3E8D-504B-8B99-24D4B5BDD607}" type="pres">
      <dgm:prSet presAssocID="{DDAF54FE-3A8D-E241-89D1-BEE9806FF94D}" presName="space" presStyleCnt="0"/>
      <dgm:spPr/>
    </dgm:pt>
    <dgm:pt modelId="{99270A79-923E-254B-90D9-C49252785348}" type="pres">
      <dgm:prSet presAssocID="{919347F3-E7A2-804B-8EBD-E5F4CE20C2A2}" presName="Nam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DA1D32-573A-D647-9C15-7A7D50F284CF}" srcId="{A6D2C70D-DC1A-F54A-A4DE-46E33913B027}" destId="{E6A111FE-4BF6-1346-B137-2EA61CD843E7}" srcOrd="1" destOrd="0" parTransId="{24A24CF0-260E-5A43-B347-29C63DB32865}" sibTransId="{2F9DD3E2-B933-E64F-86C4-D03B10997523}"/>
    <dgm:cxn modelId="{9AE00D96-5544-41D5-8CC9-417E12C574E9}" type="presOf" srcId="{A4E992DF-01FA-764E-9B98-7AC140889041}" destId="{14AD8842-24DF-654C-9B9F-FB08EB85989F}" srcOrd="0" destOrd="0" presId="urn:microsoft.com/office/officeart/2005/8/layout/venn3"/>
    <dgm:cxn modelId="{4A534DA5-6922-6B4D-96B8-CE051C4A66D3}" srcId="{A6D2C70D-DC1A-F54A-A4DE-46E33913B027}" destId="{BC2C4EA6-FB4C-BB44-98C1-967B3CED5661}" srcOrd="0" destOrd="0" parTransId="{25DEE16B-5F3A-5E4A-A943-066BC3B91B3D}" sibTransId="{BEB33410-22D1-CA46-960D-1B665755EAC4}"/>
    <dgm:cxn modelId="{CCDC8D69-2507-46D2-A370-A5D204F9DC11}" type="presOf" srcId="{E6A111FE-4BF6-1346-B137-2EA61CD843E7}" destId="{CB98E5B8-FC40-064F-BE5E-1EDB178C6332}" srcOrd="0" destOrd="0" presId="urn:microsoft.com/office/officeart/2005/8/layout/venn3"/>
    <dgm:cxn modelId="{C6A58E6F-F3C2-4DF3-9307-A12D82BFCD23}" type="presOf" srcId="{7F30C6E7-0159-624F-9A98-BCC084A836C2}" destId="{E8657902-0DBD-434A-A6DB-8F274BBD8143}" srcOrd="0" destOrd="0" presId="urn:microsoft.com/office/officeart/2005/8/layout/venn3"/>
    <dgm:cxn modelId="{23870620-C009-498A-BD9D-86919D9D6B4F}" type="presOf" srcId="{A6D2C70D-DC1A-F54A-A4DE-46E33913B027}" destId="{7E89ECF7-0371-8C43-AF9C-18A74B71E2F3}" srcOrd="0" destOrd="0" presId="urn:microsoft.com/office/officeart/2005/8/layout/venn3"/>
    <dgm:cxn modelId="{D0BB5CB0-F774-8B42-8DE2-3A31147E4DE7}" srcId="{A6D2C70D-DC1A-F54A-A4DE-46E33913B027}" destId="{7F30C6E7-0159-624F-9A98-BCC084A836C2}" srcOrd="2" destOrd="0" parTransId="{9A19594E-7F27-2F40-B82A-8E61D374D739}" sibTransId="{D31B1CB1-373C-7944-B09A-5241836ED69C}"/>
    <dgm:cxn modelId="{82DCF41D-BED2-40BE-BCED-1200BE899920}" type="presOf" srcId="{BC2C4EA6-FB4C-BB44-98C1-967B3CED5661}" destId="{34AC6EAF-F695-4747-B01D-5BB0D645049A}" srcOrd="0" destOrd="0" presId="urn:microsoft.com/office/officeart/2005/8/layout/venn3"/>
    <dgm:cxn modelId="{7E991753-D543-6E43-BE80-B14B43C3F2BC}" srcId="{A6D2C70D-DC1A-F54A-A4DE-46E33913B027}" destId="{919347F3-E7A2-804B-8EBD-E5F4CE20C2A2}" srcOrd="4" destOrd="0" parTransId="{6F9EC4C0-3CF4-A249-BF83-409D43DFB16D}" sibTransId="{3A60A99C-394D-CD41-83EA-F87A2FD32CA2}"/>
    <dgm:cxn modelId="{1C227B40-A63A-2645-8565-8D3862C02C53}" srcId="{A6D2C70D-DC1A-F54A-A4DE-46E33913B027}" destId="{A4E992DF-01FA-764E-9B98-7AC140889041}" srcOrd="3" destOrd="0" parTransId="{966CF587-2A67-D641-B13F-B31F6582860F}" sibTransId="{DDAF54FE-3A8D-E241-89D1-BEE9806FF94D}"/>
    <dgm:cxn modelId="{0FE51A14-0EA8-4FBD-8786-B7B9ACD46DFD}" type="presOf" srcId="{919347F3-E7A2-804B-8EBD-E5F4CE20C2A2}" destId="{99270A79-923E-254B-90D9-C49252785348}" srcOrd="0" destOrd="0" presId="urn:microsoft.com/office/officeart/2005/8/layout/venn3"/>
    <dgm:cxn modelId="{C863A377-FEAD-4EA1-803A-061B641A63EF}" type="presParOf" srcId="{7E89ECF7-0371-8C43-AF9C-18A74B71E2F3}" destId="{34AC6EAF-F695-4747-B01D-5BB0D645049A}" srcOrd="0" destOrd="0" presId="urn:microsoft.com/office/officeart/2005/8/layout/venn3"/>
    <dgm:cxn modelId="{CAB86A45-F118-4301-AE8A-B1B917421E23}" type="presParOf" srcId="{7E89ECF7-0371-8C43-AF9C-18A74B71E2F3}" destId="{680B7888-20E9-7D4B-93A2-0751B261C528}" srcOrd="1" destOrd="0" presId="urn:microsoft.com/office/officeart/2005/8/layout/venn3"/>
    <dgm:cxn modelId="{4A4708E9-ACAA-43F6-B39E-711D112966A0}" type="presParOf" srcId="{7E89ECF7-0371-8C43-AF9C-18A74B71E2F3}" destId="{CB98E5B8-FC40-064F-BE5E-1EDB178C6332}" srcOrd="2" destOrd="0" presId="urn:microsoft.com/office/officeart/2005/8/layout/venn3"/>
    <dgm:cxn modelId="{D9307885-D23A-4167-9EF1-8BECD36AC72A}" type="presParOf" srcId="{7E89ECF7-0371-8C43-AF9C-18A74B71E2F3}" destId="{7EEE956F-A591-944C-AA65-685DAE7CDD3F}" srcOrd="3" destOrd="0" presId="urn:microsoft.com/office/officeart/2005/8/layout/venn3"/>
    <dgm:cxn modelId="{B1EA7BBB-8C15-4CA3-A09F-EAA5D5441971}" type="presParOf" srcId="{7E89ECF7-0371-8C43-AF9C-18A74B71E2F3}" destId="{E8657902-0DBD-434A-A6DB-8F274BBD8143}" srcOrd="4" destOrd="0" presId="urn:microsoft.com/office/officeart/2005/8/layout/venn3"/>
    <dgm:cxn modelId="{7373D15F-5647-458D-A4BE-EA0E80A22BEC}" type="presParOf" srcId="{7E89ECF7-0371-8C43-AF9C-18A74B71E2F3}" destId="{8286956E-4AC6-134D-91BB-AE3AA453F8E8}" srcOrd="5" destOrd="0" presId="urn:microsoft.com/office/officeart/2005/8/layout/venn3"/>
    <dgm:cxn modelId="{D95377E9-C9C0-45CD-A2F3-EE8714440595}" type="presParOf" srcId="{7E89ECF7-0371-8C43-AF9C-18A74B71E2F3}" destId="{14AD8842-24DF-654C-9B9F-FB08EB85989F}" srcOrd="6" destOrd="0" presId="urn:microsoft.com/office/officeart/2005/8/layout/venn3"/>
    <dgm:cxn modelId="{30B1BE8A-7C61-4854-9430-8E1AE0889545}" type="presParOf" srcId="{7E89ECF7-0371-8C43-AF9C-18A74B71E2F3}" destId="{0981D5C0-3E8D-504B-8B99-24D4B5BDD607}" srcOrd="7" destOrd="0" presId="urn:microsoft.com/office/officeart/2005/8/layout/venn3"/>
    <dgm:cxn modelId="{1C751F71-B723-4D43-A522-3B7051EA3908}" type="presParOf" srcId="{7E89ECF7-0371-8C43-AF9C-18A74B71E2F3}" destId="{99270A79-923E-254B-90D9-C49252785348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C6EAF-F695-4747-B01D-5BB0D645049A}">
      <dsp:nvSpPr>
        <dsp:cNvPr id="0" name=""/>
        <dsp:cNvSpPr/>
      </dsp:nvSpPr>
      <dsp:spPr>
        <a:xfrm>
          <a:off x="1085" y="1127921"/>
          <a:ext cx="2116149" cy="2116149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6459" tIns="25400" rIns="116459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260+ HTC providers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20 Cloud providers</a:t>
          </a:r>
          <a:endParaRPr lang="en-US" sz="2000" kern="1200" dirty="0"/>
        </a:p>
      </dsp:txBody>
      <dsp:txXfrm>
        <a:off x="310988" y="1437824"/>
        <a:ext cx="1496343" cy="1496343"/>
      </dsp:txXfrm>
    </dsp:sp>
    <dsp:sp modelId="{CB98E5B8-FC40-064F-BE5E-1EDB178C6332}">
      <dsp:nvSpPr>
        <dsp:cNvPr id="0" name=""/>
        <dsp:cNvSpPr/>
      </dsp:nvSpPr>
      <dsp:spPr>
        <a:xfrm>
          <a:off x="1694005" y="1121277"/>
          <a:ext cx="2116149" cy="2116149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2812566"/>
                <a:satOff val="-4220"/>
                <a:lumOff val="-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2812566"/>
                <a:satOff val="-4220"/>
                <a:lumOff val="-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6459" tIns="25400" rIns="116459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730,000 CPU cores</a:t>
          </a:r>
          <a:br>
            <a:rPr lang="en-US" sz="2000" kern="1200" dirty="0" smtClean="0"/>
          </a:br>
          <a:endParaRPr lang="en-US" sz="1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650 PB storage</a:t>
          </a:r>
          <a:endParaRPr lang="en-US" sz="2000" kern="1200" dirty="0"/>
        </a:p>
      </dsp:txBody>
      <dsp:txXfrm>
        <a:off x="2003908" y="1431180"/>
        <a:ext cx="1496343" cy="1496343"/>
      </dsp:txXfrm>
    </dsp:sp>
    <dsp:sp modelId="{E8657902-0DBD-434A-A6DB-8F274BBD8143}">
      <dsp:nvSpPr>
        <dsp:cNvPr id="0" name=""/>
        <dsp:cNvSpPr/>
      </dsp:nvSpPr>
      <dsp:spPr>
        <a:xfrm>
          <a:off x="3386925" y="1121277"/>
          <a:ext cx="2116149" cy="2116149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5625132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5625132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6459" tIns="25400" rIns="116459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1.7 Million jobs/day </a:t>
          </a:r>
          <a:endParaRPr lang="en-US" sz="2000" kern="1200" dirty="0"/>
        </a:p>
      </dsp:txBody>
      <dsp:txXfrm>
        <a:off x="3696828" y="1431180"/>
        <a:ext cx="1496343" cy="1496343"/>
      </dsp:txXfrm>
    </dsp:sp>
    <dsp:sp modelId="{14AD8842-24DF-654C-9B9F-FB08EB85989F}">
      <dsp:nvSpPr>
        <dsp:cNvPr id="0" name=""/>
        <dsp:cNvSpPr/>
      </dsp:nvSpPr>
      <dsp:spPr>
        <a:xfrm>
          <a:off x="5079844" y="1121277"/>
          <a:ext cx="2116149" cy="2116149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8437698"/>
                <a:satOff val="-12660"/>
                <a:lumOff val="-20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8437698"/>
                <a:satOff val="-12660"/>
                <a:lumOff val="-20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6459" tIns="25400" rIns="116459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2.8 Billion CPU hours/year</a:t>
          </a:r>
          <a:endParaRPr lang="en-US" sz="2000" kern="1200" dirty="0"/>
        </a:p>
      </dsp:txBody>
      <dsp:txXfrm>
        <a:off x="5389747" y="1431180"/>
        <a:ext cx="1496343" cy="1496343"/>
      </dsp:txXfrm>
    </dsp:sp>
    <dsp:sp modelId="{99270A79-923E-254B-90D9-C49252785348}">
      <dsp:nvSpPr>
        <dsp:cNvPr id="0" name=""/>
        <dsp:cNvSpPr/>
      </dsp:nvSpPr>
      <dsp:spPr>
        <a:xfrm>
          <a:off x="6772764" y="1121277"/>
          <a:ext cx="2116149" cy="2116149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6459" tIns="25400" rIns="116459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240 </a:t>
          </a:r>
          <a:r>
            <a:rPr lang="en-US" sz="1600" kern="1200" dirty="0" smtClean="0"/>
            <a:t>Virtual </a:t>
          </a:r>
          <a:r>
            <a:rPr lang="en-US" sz="1600" kern="1200" dirty="0" err="1" smtClean="0"/>
            <a:t>Organisations</a:t>
          </a:r>
          <a:r>
            <a:rPr lang="en-US" sz="2000" kern="1200" dirty="0" smtClean="0"/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" kern="1200" dirty="0" smtClean="0"/>
            <a:t/>
          </a:r>
          <a:br>
            <a:rPr lang="en-US" sz="200" kern="1200" dirty="0" smtClean="0"/>
          </a:br>
          <a:r>
            <a:rPr lang="en-US" sz="2400" b="1" kern="1200" dirty="0" smtClean="0">
              <a:solidFill>
                <a:srgbClr val="FFFF00"/>
              </a:solidFill>
            </a:rPr>
            <a:t>61,000</a:t>
          </a:r>
          <a:r>
            <a:rPr lang="en-US" sz="2000" b="1" kern="1200" dirty="0" smtClean="0">
              <a:solidFill>
                <a:srgbClr val="FFFF00"/>
              </a:solidFill>
            </a:rPr>
            <a:t>+</a:t>
          </a:r>
          <a:r>
            <a:rPr lang="en-US" sz="2000" kern="1200" dirty="0" smtClean="0"/>
            <a:t> users</a:t>
          </a:r>
          <a:endParaRPr lang="en-US" sz="2000" kern="1200" dirty="0"/>
        </a:p>
      </dsp:txBody>
      <dsp:txXfrm>
        <a:off x="7082667" y="1431180"/>
        <a:ext cx="1496343" cy="14963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40D2B-9D40-408D-ACDB-C6FF5A341C6A}" type="datetimeFigureOut">
              <a:rPr lang="en-GB" smtClean="0"/>
              <a:t>10/07/2018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D35DD-9288-4CCC-A1D3-7F6EAEDCD31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9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7388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8543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b="1" dirty="0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3518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6437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0791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817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B15071-5684-474F-AD68-4A811B98FB6B}" type="datetimeFigureOut">
              <a:rPr lang="it-IT" smtClean="0"/>
              <a:t>10/07/2018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BE6B8C-A59D-1840-81BE-979C9FE9EC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331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B15071-5684-474F-AD68-4A811B98FB6B}" type="datetimeFigureOut">
              <a:rPr lang="it-IT" smtClean="0"/>
              <a:t>10/07/2018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BE6B8C-A59D-1840-81BE-979C9FE9EC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6088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B15071-5684-474F-AD68-4A811B98FB6B}" type="datetimeFigureOut">
              <a:rPr lang="it-IT" smtClean="0"/>
              <a:t>10/07/2018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BE6B8C-A59D-1840-81BE-979C9FE9EC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4607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insert title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67544" y="1341438"/>
            <a:ext cx="8424936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187624" y="6448251"/>
            <a:ext cx="6768752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703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B15071-5684-474F-AD68-4A811B98FB6B}" type="datetimeFigureOut">
              <a:rPr lang="it-IT" smtClean="0"/>
              <a:t>10/07/2018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BE6B8C-A59D-1840-81BE-979C9FE9EC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404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B15071-5684-474F-AD68-4A811B98FB6B}" type="datetimeFigureOut">
              <a:rPr lang="it-IT" smtClean="0"/>
              <a:t>10/07/2018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BE6B8C-A59D-1840-81BE-979C9FE9EC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297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B15071-5684-474F-AD68-4A811B98FB6B}" type="datetimeFigureOut">
              <a:rPr lang="it-IT" smtClean="0"/>
              <a:t>10/07/2018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BE6B8C-A59D-1840-81BE-979C9FE9EC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6794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B15071-5684-474F-AD68-4A811B98FB6B}" type="datetimeFigureOut">
              <a:rPr lang="it-IT" smtClean="0"/>
              <a:t>10/07/2018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BE6B8C-A59D-1840-81BE-979C9FE9EC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5452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B15071-5684-474F-AD68-4A811B98FB6B}" type="datetimeFigureOut">
              <a:rPr lang="it-IT" smtClean="0"/>
              <a:t>10/07/2018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BE6B8C-A59D-1840-81BE-979C9FE9EC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447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B15071-5684-474F-AD68-4A811B98FB6B}" type="datetimeFigureOut">
              <a:rPr lang="it-IT" smtClean="0"/>
              <a:t>10/07/2018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BE6B8C-A59D-1840-81BE-979C9FE9EC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047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B15071-5684-474F-AD68-4A811B98FB6B}" type="datetimeFigureOut">
              <a:rPr lang="it-IT" smtClean="0"/>
              <a:t>10/07/2018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BE6B8C-A59D-1840-81BE-979C9FE9EC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58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B15071-5684-474F-AD68-4A811B98FB6B}" type="datetimeFigureOut">
              <a:rPr lang="it-IT" smtClean="0"/>
              <a:t>10/07/2018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BE6B8C-A59D-1840-81BE-979C9FE9EC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4876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44650" y="6258106"/>
            <a:ext cx="68164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INTERNATIONAL SUMMER SCHOOL Data Management in </a:t>
            </a:r>
            <a:r>
              <a:rPr lang="it-IT" sz="1400" dirty="0" err="1" smtClean="0"/>
              <a:t>Environmental</a:t>
            </a:r>
            <a:r>
              <a:rPr lang="it-IT" sz="1400" dirty="0" smtClean="0"/>
              <a:t> </a:t>
            </a:r>
          </a:p>
          <a:p>
            <a:r>
              <a:rPr lang="it-IT" sz="1400" dirty="0" smtClean="0"/>
              <a:t>&amp; Earth Science </a:t>
            </a:r>
            <a:r>
              <a:rPr lang="it-IT" sz="1400" dirty="0" err="1" smtClean="0"/>
              <a:t>Infrastructures</a:t>
            </a:r>
            <a:r>
              <a:rPr lang="it-IT" sz="1400" dirty="0" smtClean="0"/>
              <a:t>: </a:t>
            </a:r>
            <a:r>
              <a:rPr lang="it-IT" sz="1400" dirty="0" err="1" smtClean="0"/>
              <a:t>Theory</a:t>
            </a:r>
            <a:r>
              <a:rPr lang="it-IT" sz="1400" dirty="0" smtClean="0"/>
              <a:t> &amp; </a:t>
            </a:r>
            <a:r>
              <a:rPr lang="it-IT" sz="1400" dirty="0" err="1" smtClean="0"/>
              <a:t>Practice</a:t>
            </a:r>
            <a:r>
              <a:rPr lang="it-IT" sz="1400" dirty="0" smtClean="0"/>
              <a:t> Lecce, 9-13 </a:t>
            </a:r>
            <a:r>
              <a:rPr lang="it-IT" sz="1400" dirty="0" err="1" smtClean="0"/>
              <a:t>July</a:t>
            </a:r>
            <a:r>
              <a:rPr lang="it-IT" sz="1400" dirty="0" smtClean="0"/>
              <a:t> 2018</a:t>
            </a:r>
            <a:endParaRPr lang="it-IT" sz="1400" dirty="0"/>
          </a:p>
        </p:txBody>
      </p:sp>
      <p:pic>
        <p:nvPicPr>
          <p:cNvPr id="8" name="Immagine 7" descr="footer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159500"/>
            <a:ext cx="36576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arketplace.egi.eu/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hyperlink" Target="mailto:support@egi.eu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40.png"/><Relationship Id="rId3" Type="http://schemas.openxmlformats.org/officeDocument/2006/relationships/image" Target="../media/image4.png"/><Relationship Id="rId21" Type="http://schemas.openxmlformats.org/officeDocument/2006/relationships/image" Target="../media/image22.jpg"/><Relationship Id="rId34" Type="http://schemas.openxmlformats.org/officeDocument/2006/relationships/image" Target="../media/image35.png"/><Relationship Id="rId42" Type="http://schemas.openxmlformats.org/officeDocument/2006/relationships/image" Target="../media/image43.png"/><Relationship Id="rId47" Type="http://schemas.openxmlformats.org/officeDocument/2006/relationships/image" Target="../media/image48.jp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17" Type="http://schemas.openxmlformats.org/officeDocument/2006/relationships/image" Target="../media/image18.jpg"/><Relationship Id="rId25" Type="http://schemas.openxmlformats.org/officeDocument/2006/relationships/image" Target="../media/image26.jp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jpg"/><Relationship Id="rId41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jpg"/><Relationship Id="rId40" Type="http://schemas.openxmlformats.org/officeDocument/2006/relationships/image" Target="../media/image41.png"/><Relationship Id="rId45" Type="http://schemas.openxmlformats.org/officeDocument/2006/relationships/image" Target="../media/image46.jpg"/><Relationship Id="rId5" Type="http://schemas.openxmlformats.org/officeDocument/2006/relationships/image" Target="../media/image6.jpg"/><Relationship Id="rId15" Type="http://schemas.openxmlformats.org/officeDocument/2006/relationships/image" Target="../media/image16.jpg"/><Relationship Id="rId23" Type="http://schemas.openxmlformats.org/officeDocument/2006/relationships/image" Target="../media/image24.jp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10" Type="http://schemas.openxmlformats.org/officeDocument/2006/relationships/image" Target="../media/image11.png"/><Relationship Id="rId19" Type="http://schemas.openxmlformats.org/officeDocument/2006/relationships/image" Target="../media/image20.jpeg"/><Relationship Id="rId31" Type="http://schemas.openxmlformats.org/officeDocument/2006/relationships/image" Target="../media/image32.jpg"/><Relationship Id="rId44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10.jp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jpg"/><Relationship Id="rId30" Type="http://schemas.openxmlformats.org/officeDocument/2006/relationships/image" Target="../media/image31.png"/><Relationship Id="rId35" Type="http://schemas.openxmlformats.org/officeDocument/2006/relationships/image" Target="../media/image36.jpg"/><Relationship Id="rId43" Type="http://schemas.openxmlformats.org/officeDocument/2006/relationships/image" Target="../media/image44.jpg"/><Relationship Id="rId48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png"/><Relationship Id="rId18" Type="http://schemas.openxmlformats.org/officeDocument/2006/relationships/image" Target="../media/image66.gif"/><Relationship Id="rId3" Type="http://schemas.openxmlformats.org/officeDocument/2006/relationships/image" Target="../media/image51.gif"/><Relationship Id="rId21" Type="http://schemas.openxmlformats.org/officeDocument/2006/relationships/image" Target="../media/image69.jpeg"/><Relationship Id="rId7" Type="http://schemas.openxmlformats.org/officeDocument/2006/relationships/image" Target="../media/image55.gif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tiff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5" Type="http://schemas.openxmlformats.org/officeDocument/2006/relationships/image" Target="../media/image63.png"/><Relationship Id="rId23" Type="http://schemas.openxmlformats.org/officeDocument/2006/relationships/image" Target="../media/image71.tiff"/><Relationship Id="rId10" Type="http://schemas.openxmlformats.org/officeDocument/2006/relationships/image" Target="../media/image58.png"/><Relationship Id="rId19" Type="http://schemas.openxmlformats.org/officeDocument/2006/relationships/image" Target="../media/image67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jpeg"/><Relationship Id="rId22" Type="http://schemas.openxmlformats.org/officeDocument/2006/relationships/image" Target="../media/image70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tiff"/><Relationship Id="rId5" Type="http://schemas.openxmlformats.org/officeDocument/2006/relationships/image" Target="../media/image75.tiff"/><Relationship Id="rId10" Type="http://schemas.openxmlformats.org/officeDocument/2006/relationships/image" Target="../media/image80.tiff"/><Relationship Id="rId4" Type="http://schemas.openxmlformats.org/officeDocument/2006/relationships/image" Target="../media/image74.tiff"/><Relationship Id="rId9" Type="http://schemas.openxmlformats.org/officeDocument/2006/relationships/image" Target="../media/image7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i.eu/service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88307" y="4551401"/>
            <a:ext cx="8292229" cy="1752600"/>
          </a:xfrm>
        </p:spPr>
        <p:txBody>
          <a:bodyPr>
            <a:normAutofit fontScale="92500"/>
          </a:bodyPr>
          <a:lstStyle/>
          <a:p>
            <a:pPr algn="r"/>
            <a:r>
              <a:rPr lang="it-IT" b="1" dirty="0" err="1" smtClean="0"/>
              <a:t>Cloud</a:t>
            </a:r>
            <a:r>
              <a:rPr lang="it-IT" b="1" dirty="0" smtClean="0"/>
              <a:t> </a:t>
            </a:r>
            <a:r>
              <a:rPr lang="it-IT" b="1" dirty="0" err="1" smtClean="0"/>
              <a:t>services</a:t>
            </a:r>
            <a:r>
              <a:rPr lang="it-IT" b="1" dirty="0" smtClean="0"/>
              <a:t> on the </a:t>
            </a:r>
            <a:r>
              <a:rPr lang="it-IT" b="1" dirty="0" err="1" smtClean="0"/>
              <a:t>European</a:t>
            </a:r>
            <a:r>
              <a:rPr lang="it-IT" b="1" dirty="0" smtClean="0"/>
              <a:t> e-</a:t>
            </a:r>
            <a:r>
              <a:rPr lang="it-IT" b="1" dirty="0" err="1" smtClean="0"/>
              <a:t>Infrastructures</a:t>
            </a:r>
            <a:endParaRPr lang="it-IT" b="1" dirty="0" smtClean="0"/>
          </a:p>
          <a:p>
            <a:pPr algn="r"/>
            <a:r>
              <a:rPr lang="it-IT" sz="2800" dirty="0" smtClean="0"/>
              <a:t>Giuseppe La Rocca, EGI Foundation</a:t>
            </a:r>
          </a:p>
          <a:p>
            <a:pPr algn="r"/>
            <a:r>
              <a:rPr lang="it-IT" sz="2800" dirty="0" smtClean="0"/>
              <a:t>Lecce, 9-13 </a:t>
            </a:r>
            <a:r>
              <a:rPr lang="it-IT" sz="2800" dirty="0" err="1" smtClean="0"/>
              <a:t>July</a:t>
            </a:r>
            <a:r>
              <a:rPr lang="it-IT" sz="2800" dirty="0" smtClean="0"/>
              <a:t> 2018</a:t>
            </a:r>
            <a:endParaRPr lang="it-IT" sz="2800" dirty="0"/>
          </a:p>
        </p:txBody>
      </p:sp>
      <p:pic>
        <p:nvPicPr>
          <p:cNvPr id="5" name="Immagine 4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6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5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79" y="2816068"/>
            <a:ext cx="8311285" cy="289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2"/>
          <p:cNvSpPr>
            <a:spLocks noGrp="1"/>
          </p:cNvSpPr>
          <p:nvPr>
            <p:ph sz="half" idx="4294967295"/>
          </p:nvPr>
        </p:nvSpPr>
        <p:spPr>
          <a:xfrm>
            <a:off x="251520" y="1124744"/>
            <a:ext cx="8424936" cy="43137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/>
              <a:t>Login to the Marketplace </a:t>
            </a:r>
            <a:r>
              <a:rPr lang="en-US" sz="2400" spc="10" dirty="0">
                <a:hlinkClick r:id="rId3"/>
              </a:rPr>
              <a:t>https://</a:t>
            </a:r>
            <a:r>
              <a:rPr lang="en-US" sz="2400" spc="10" dirty="0" smtClean="0">
                <a:hlinkClick r:id="rId3"/>
              </a:rPr>
              <a:t>marketplace.egi.eu</a:t>
            </a:r>
            <a:endParaRPr lang="en-US" sz="2400" dirty="0" smtClean="0"/>
          </a:p>
          <a:p>
            <a:pPr lvl="1">
              <a:spcBef>
                <a:spcPts val="1200"/>
              </a:spcBef>
            </a:pPr>
            <a:r>
              <a:rPr lang="en-US" sz="2000" dirty="0" smtClean="0"/>
              <a:t>With his/her personal academic credentials, </a:t>
            </a:r>
            <a:r>
              <a:rPr lang="en-US" sz="2000" dirty="0" err="1" smtClean="0"/>
              <a:t>eduGAIN</a:t>
            </a:r>
            <a:r>
              <a:rPr lang="en-US" sz="2000" dirty="0" smtClean="0"/>
              <a:t>, social credentials or use the EGI SSO account</a:t>
            </a:r>
          </a:p>
          <a:p>
            <a:pPr lvl="1">
              <a:spcBef>
                <a:spcPts val="1200"/>
              </a:spcBef>
            </a:pPr>
            <a:r>
              <a:rPr lang="en-US" sz="2000" dirty="0" smtClean="0"/>
              <a:t>Configure the user’s account (only first time)</a:t>
            </a:r>
            <a:endParaRPr lang="en-US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47664" y="188640"/>
            <a:ext cx="7344816" cy="850106"/>
          </a:xfrm>
          <a:prstGeom prst="rect">
            <a:avLst/>
          </a:prstGeom>
          <a:noFill/>
        </p:spPr>
        <p:txBody>
          <a:bodyPr vert="horz" lIns="20014" tIns="10008" rIns="20014" bIns="10008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4F85C3"/>
                </a:solidFill>
                <a:latin typeface="Segoe UI" pitchFamily="34" charset="0"/>
                <a:ea typeface="+mj-ea"/>
                <a:cs typeface="Segoe UI" pitchFamily="34" charset="0"/>
              </a:defRPr>
            </a:lvl1pPr>
          </a:lstStyle>
          <a:p>
            <a:r>
              <a:rPr lang="en-US" sz="2800" dirty="0" smtClean="0"/>
              <a:t>How to find the service 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1632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/>
              <a:t>Thank you for your attention!</a:t>
            </a:r>
            <a:br>
              <a:rPr lang="en-GB" sz="3200" b="1" dirty="0" smtClean="0"/>
            </a:br>
            <a:r>
              <a:rPr lang="en-GB" sz="3200" b="1" dirty="0" smtClean="0">
                <a:hlinkClick r:id="rId2"/>
              </a:rPr>
              <a:t>support@egi.eu</a:t>
            </a:r>
            <a:r>
              <a:rPr lang="en-GB" sz="3200" b="1" dirty="0" smtClean="0"/>
              <a:t> </a:t>
            </a:r>
            <a:endParaRPr lang="en-GB" sz="3200" b="1" dirty="0"/>
          </a:p>
        </p:txBody>
      </p:sp>
      <p:pic>
        <p:nvPicPr>
          <p:cNvPr id="1026" name="Picture 2" descr="https://www.egi.eu/wp-content/uploads/2016/09/EGI_Logo_RGB_315x250px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613" y="3931674"/>
            <a:ext cx="2049296" cy="162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77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GI_Service_Catalogue (dragged) 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5" b="16868"/>
          <a:stretch/>
        </p:blipFill>
        <p:spPr>
          <a:xfrm>
            <a:off x="0" y="921182"/>
            <a:ext cx="9144000" cy="516569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619672" y="418654"/>
            <a:ext cx="7344816" cy="850106"/>
          </a:xfrm>
          <a:prstGeom prst="rect">
            <a:avLst/>
          </a:prstGeom>
        </p:spPr>
        <p:txBody>
          <a:bodyPr lIns="91418" tIns="45710" rIns="91418" bIns="45710"/>
          <a:lstStyle>
            <a:lvl1pPr algn="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4F85C3"/>
                </a:solidFill>
                <a:latin typeface="Segoe UI" pitchFamily="34" charset="0"/>
                <a:ea typeface="+mj-ea"/>
                <a:cs typeface="Segoe UI" pitchFamily="34" charset="0"/>
              </a:defRPr>
            </a:lvl1pPr>
          </a:lstStyle>
          <a:p>
            <a:r>
              <a:rPr lang="en-US" sz="2800" dirty="0"/>
              <a:t>EGI: Advanced Computing for Research</a:t>
            </a:r>
          </a:p>
        </p:txBody>
      </p:sp>
    </p:spTree>
    <p:extLst>
      <p:ext uri="{BB962C8B-B14F-4D97-AF65-F5344CB8AC3E}">
        <p14:creationId xmlns:p14="http://schemas.microsoft.com/office/powerpoint/2010/main" val="353682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537730"/>
            <a:ext cx="3405978" cy="355841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4874" y="967612"/>
            <a:ext cx="9036496" cy="1436028"/>
          </a:xfrm>
        </p:spPr>
        <p:txBody>
          <a:bodyPr lIns="80229" tIns="40115" rIns="80229" bIns="40115">
            <a:normAutofit/>
          </a:bodyPr>
          <a:lstStyle/>
          <a:p>
            <a:r>
              <a:rPr lang="en-US" sz="1800" dirty="0" smtClean="0">
                <a:solidFill>
                  <a:srgbClr val="4F81BD"/>
                </a:solidFill>
                <a:latin typeface="Candara" panose="020E0502030303020204" pitchFamily="34" charset="0"/>
              </a:rPr>
              <a:t>Established in 2010</a:t>
            </a:r>
          </a:p>
          <a:p>
            <a:pPr marL="722313" lvl="1" indent="-195263"/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EGI Foundation: Coordinator (</a:t>
            </a:r>
            <a:r>
              <a:rPr lang="en-US" sz="1400" dirty="0" smtClean="0">
                <a:solidFill>
                  <a:srgbClr val="000000"/>
                </a:solidFill>
                <a:latin typeface="Candara" panose="020E0502030303020204" pitchFamily="34" charset="0"/>
              </a:rPr>
              <a:t>Amsterdam, </a:t>
            </a:r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Science Park)</a:t>
            </a:r>
          </a:p>
          <a:p>
            <a:pPr marL="722313" lvl="1" indent="-195263"/>
            <a:r>
              <a:rPr lang="en-US" sz="1400" dirty="0">
                <a:solidFill>
                  <a:srgbClr val="000000"/>
                </a:solidFill>
                <a:latin typeface="Candara" panose="020E0502030303020204" pitchFamily="34" charset="0"/>
              </a:rPr>
              <a:t>NGIs: National e-</a:t>
            </a:r>
            <a:r>
              <a:rPr lang="en-US" sz="1400" dirty="0" smtClean="0">
                <a:solidFill>
                  <a:srgbClr val="000000"/>
                </a:solidFill>
                <a:latin typeface="Candara" panose="020E0502030303020204" pitchFamily="34" charset="0"/>
              </a:rPr>
              <a:t>infrastructures (22 country + CERN)</a:t>
            </a:r>
            <a:endParaRPr lang="en-US" sz="1400" dirty="0" smtClean="0">
              <a:solidFill>
                <a:srgbClr val="4F81BD"/>
              </a:solidFill>
              <a:latin typeface="Candara" panose="020E0502030303020204" pitchFamily="34" charset="0"/>
            </a:endParaRPr>
          </a:p>
          <a:p>
            <a:r>
              <a:rPr lang="en-US" sz="1800" dirty="0" smtClean="0">
                <a:solidFill>
                  <a:srgbClr val="4F81BD"/>
                </a:solidFill>
                <a:latin typeface="Candara" panose="020E0502030303020204" pitchFamily="34" charset="0"/>
              </a:rPr>
              <a:t>Membership fees sustain the federation; Projects innovate (e.g. EOSC-hub)</a:t>
            </a:r>
            <a:endParaRPr lang="en-US" sz="1800" dirty="0">
              <a:solidFill>
                <a:srgbClr val="4F81BD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Candara" panose="020E0502030303020204" pitchFamily="34" charset="0"/>
            </a:endParaRPr>
          </a:p>
        </p:txBody>
      </p:sp>
      <p:pic>
        <p:nvPicPr>
          <p:cNvPr id="15" name="Picture 14" descr="Screen Shot 2016-04-12 at 06.03.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10" y="2218716"/>
            <a:ext cx="504056" cy="4381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53015"/>
            <a:ext cx="720080" cy="514343"/>
          </a:xfrm>
          <a:prstGeom prst="rect">
            <a:avLst/>
          </a:prstGeom>
        </p:spPr>
      </p:pic>
      <p:pic>
        <p:nvPicPr>
          <p:cNvPr id="17" name="Picture 16" descr="Screen Shot 2016-04-12 at 06.10.5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816" y="2722772"/>
            <a:ext cx="676249" cy="4320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329078"/>
            <a:ext cx="1008112" cy="399866"/>
          </a:xfrm>
          <a:prstGeom prst="rect">
            <a:avLst/>
          </a:prstGeom>
        </p:spPr>
      </p:pic>
      <p:pic>
        <p:nvPicPr>
          <p:cNvPr id="19" name="Picture 18" descr="Screen Shot 2016-04-12 at 06.12.3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97" y="3185062"/>
            <a:ext cx="515779" cy="504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916278"/>
            <a:ext cx="1039726" cy="462678"/>
          </a:xfrm>
          <a:prstGeom prst="rect">
            <a:avLst/>
          </a:prstGeom>
        </p:spPr>
      </p:pic>
      <p:pic>
        <p:nvPicPr>
          <p:cNvPr id="21" name="Picture 20" descr="Screen Shot 2016-04-12 at 06.15.15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92" y="3833136"/>
            <a:ext cx="667275" cy="4549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34" y="4265184"/>
            <a:ext cx="825260" cy="432048"/>
          </a:xfrm>
          <a:prstGeom prst="rect">
            <a:avLst/>
          </a:prstGeom>
        </p:spPr>
      </p:pic>
      <p:pic>
        <p:nvPicPr>
          <p:cNvPr id="23" name="Picture 22" descr="Screen Shot 2016-04-12 at 06.16.42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90" y="4265184"/>
            <a:ext cx="662474" cy="4320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821480"/>
            <a:ext cx="936104" cy="284502"/>
          </a:xfrm>
          <a:prstGeom prst="rect">
            <a:avLst/>
          </a:prstGeom>
        </p:spPr>
      </p:pic>
      <p:pic>
        <p:nvPicPr>
          <p:cNvPr id="25" name="Picture 24" descr="Screen Shot 2016-04-12 at 06.20.08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200" y="4697232"/>
            <a:ext cx="619269" cy="4320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4" y="5129278"/>
            <a:ext cx="567500" cy="425625"/>
          </a:xfrm>
          <a:prstGeom prst="rect">
            <a:avLst/>
          </a:prstGeom>
        </p:spPr>
      </p:pic>
      <p:pic>
        <p:nvPicPr>
          <p:cNvPr id="27" name="Picture 26" descr="Screen Shot 2016-04-12 at 06.21.52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26" y="5129280"/>
            <a:ext cx="682439" cy="4320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633334"/>
            <a:ext cx="473814" cy="473814"/>
          </a:xfrm>
          <a:prstGeom prst="rect">
            <a:avLst/>
          </a:prstGeom>
        </p:spPr>
      </p:pic>
      <p:pic>
        <p:nvPicPr>
          <p:cNvPr id="29" name="Picture 28" descr="Screen Shot 2016-04-12 at 06.23.26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5633334"/>
            <a:ext cx="609476" cy="412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737" y="2342584"/>
            <a:ext cx="736245" cy="366066"/>
          </a:xfrm>
          <a:prstGeom prst="rect">
            <a:avLst/>
          </a:prstGeom>
        </p:spPr>
      </p:pic>
      <p:pic>
        <p:nvPicPr>
          <p:cNvPr id="31" name="Picture 30" descr="Screen Shot 2016-04-12 at 06.24.39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823" y="2267428"/>
            <a:ext cx="715114" cy="4320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786" y="2762793"/>
            <a:ext cx="774031" cy="365381"/>
          </a:xfrm>
          <a:prstGeom prst="rect">
            <a:avLst/>
          </a:prstGeom>
        </p:spPr>
      </p:pic>
      <p:pic>
        <p:nvPicPr>
          <p:cNvPr id="33" name="Picture 32" descr="Screen Shot 2016-04-12 at 06.25.59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891" y="2699476"/>
            <a:ext cx="730012" cy="49233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727" y="3175130"/>
            <a:ext cx="792088" cy="460704"/>
          </a:xfrm>
          <a:prstGeom prst="rect">
            <a:avLst/>
          </a:prstGeom>
        </p:spPr>
      </p:pic>
      <p:pic>
        <p:nvPicPr>
          <p:cNvPr id="35" name="Picture 34" descr="Screen Shot 2016-04-12 at 06.27.31.pn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18" y="3203532"/>
            <a:ext cx="699387" cy="3600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639" y="3641606"/>
            <a:ext cx="653736" cy="576064"/>
          </a:xfrm>
          <a:prstGeom prst="rect">
            <a:avLst/>
          </a:prstGeom>
        </p:spPr>
      </p:pic>
      <p:pic>
        <p:nvPicPr>
          <p:cNvPr id="37" name="Picture 36" descr="Screen Shot 2016-04-12 at 06.29.14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825" y="3641606"/>
            <a:ext cx="716651" cy="4740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761" y="4217672"/>
            <a:ext cx="551759" cy="396997"/>
          </a:xfrm>
          <a:prstGeom prst="rect">
            <a:avLst/>
          </a:prstGeom>
        </p:spPr>
      </p:pic>
      <p:pic>
        <p:nvPicPr>
          <p:cNvPr id="39" name="Picture 38" descr="Screen Shot 2016-04-12 at 06.30.56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903" y="4217672"/>
            <a:ext cx="720080" cy="36004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728" y="4649719"/>
            <a:ext cx="811673" cy="415166"/>
          </a:xfrm>
          <a:prstGeom prst="rect">
            <a:avLst/>
          </a:prstGeom>
        </p:spPr>
      </p:pic>
      <p:pic>
        <p:nvPicPr>
          <p:cNvPr id="41" name="Picture 40" descr="Screen Shot 2016-04-12 at 06.32.18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833" y="4649718"/>
            <a:ext cx="660779" cy="43204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737" y="5081766"/>
            <a:ext cx="765808" cy="371013"/>
          </a:xfrm>
          <a:prstGeom prst="rect">
            <a:avLst/>
          </a:prstGeom>
        </p:spPr>
      </p:pic>
      <p:pic>
        <p:nvPicPr>
          <p:cNvPr id="43" name="Picture 42" descr="Screen Shot 2016-04-12 at 06.33.46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831" y="5153776"/>
            <a:ext cx="678449" cy="417120"/>
          </a:xfrm>
          <a:prstGeom prst="rect">
            <a:avLst/>
          </a:prstGeom>
        </p:spPr>
      </p:pic>
      <p:pic>
        <p:nvPicPr>
          <p:cNvPr id="44" name="Picture 43" descr="Screen Shot 2016-04-12 at 06.35.56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513814"/>
            <a:ext cx="653164" cy="575816"/>
          </a:xfrm>
          <a:prstGeom prst="rect">
            <a:avLst/>
          </a:prstGeom>
        </p:spPr>
      </p:pic>
      <p:pic>
        <p:nvPicPr>
          <p:cNvPr id="45" name="Picture 44" descr="Screen Shot 2016-04-12 at 06.36.08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48" y="5600571"/>
            <a:ext cx="709002" cy="5040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040" y="2267428"/>
            <a:ext cx="658368" cy="542544"/>
          </a:xfrm>
          <a:prstGeom prst="rect">
            <a:avLst/>
          </a:prstGeom>
        </p:spPr>
      </p:pic>
      <p:pic>
        <p:nvPicPr>
          <p:cNvPr id="47" name="Picture 46" descr="Screen Shot 2016-04-12 at 06.38.48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10" y="2267430"/>
            <a:ext cx="733993" cy="47794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36" y="2699476"/>
            <a:ext cx="512064" cy="542544"/>
          </a:xfrm>
          <a:prstGeom prst="rect">
            <a:avLst/>
          </a:prstGeom>
        </p:spPr>
      </p:pic>
      <p:pic>
        <p:nvPicPr>
          <p:cNvPr id="49" name="Picture 48" descr="Screen Shot 2016-04-12 at 06.40.31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1" y="2814150"/>
            <a:ext cx="783404" cy="389384"/>
          </a:xfrm>
          <a:prstGeom prst="rect">
            <a:avLst/>
          </a:prstGeom>
        </p:spPr>
      </p:pic>
      <p:pic>
        <p:nvPicPr>
          <p:cNvPr id="50" name="Picture 49" descr="Screen Shot 2016-04-12 at 06.45.21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347548"/>
            <a:ext cx="549052" cy="476286"/>
          </a:xfrm>
          <a:prstGeom prst="rect">
            <a:avLst/>
          </a:prstGeom>
        </p:spPr>
      </p:pic>
      <p:pic>
        <p:nvPicPr>
          <p:cNvPr id="51" name="Picture 50" descr="Screen Shot 2016-04-12 at 06.46.02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7" y="3275540"/>
            <a:ext cx="718372" cy="4994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3" y="3995622"/>
            <a:ext cx="792088" cy="106105"/>
          </a:xfrm>
          <a:prstGeom prst="rect">
            <a:avLst/>
          </a:prstGeom>
        </p:spPr>
      </p:pic>
      <p:pic>
        <p:nvPicPr>
          <p:cNvPr id="53" name="Picture 52" descr="Screen Shot 2016-04-12 at 06.47.0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916" y="3851604"/>
            <a:ext cx="699507" cy="43204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139636"/>
            <a:ext cx="719329" cy="542544"/>
          </a:xfrm>
          <a:prstGeom prst="rect">
            <a:avLst/>
          </a:prstGeom>
        </p:spPr>
      </p:pic>
      <p:pic>
        <p:nvPicPr>
          <p:cNvPr id="55" name="Picture 54" descr="Screen Shot 2016-04-12 at 06.48.21.png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4283654"/>
            <a:ext cx="715392" cy="49615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763666"/>
            <a:ext cx="569650" cy="384082"/>
          </a:xfrm>
          <a:prstGeom prst="rect">
            <a:avLst/>
          </a:prstGeom>
        </p:spPr>
      </p:pic>
      <p:pic>
        <p:nvPicPr>
          <p:cNvPr id="57" name="Picture 56" descr="Screen Shot 2016-04-12 at 06.49.44.png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10" y="4787710"/>
            <a:ext cx="724187" cy="37727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43" y="5403531"/>
            <a:ext cx="687965" cy="680321"/>
          </a:xfrm>
          <a:prstGeom prst="rect">
            <a:avLst/>
          </a:prstGeom>
        </p:spPr>
      </p:pic>
      <p:cxnSp>
        <p:nvCxnSpPr>
          <p:cNvPr id="61" name="Straight Connector 60"/>
          <p:cNvCxnSpPr/>
          <p:nvPr/>
        </p:nvCxnSpPr>
        <p:spPr>
          <a:xfrm>
            <a:off x="7524330" y="5219756"/>
            <a:ext cx="1440160" cy="0"/>
          </a:xfrm>
          <a:prstGeom prst="line">
            <a:avLst/>
          </a:prstGeom>
          <a:ln w="889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Shot 2016-04-14 at 17.28.08.png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6" y="2195420"/>
            <a:ext cx="714287" cy="598741"/>
          </a:xfrm>
          <a:prstGeom prst="rect">
            <a:avLst/>
          </a:prstGeom>
        </p:spPr>
      </p:pic>
      <p:sp>
        <p:nvSpPr>
          <p:cNvPr id="4" name="Circular Arrow 3"/>
          <p:cNvSpPr/>
          <p:nvPr/>
        </p:nvSpPr>
        <p:spPr>
          <a:xfrm>
            <a:off x="7630766" y="1167071"/>
            <a:ext cx="1296144" cy="1626043"/>
          </a:xfrm>
          <a:prstGeom prst="circularArrow">
            <a:avLst>
              <a:gd name="adj1" fmla="val 13023"/>
              <a:gd name="adj2" fmla="val 1142319"/>
              <a:gd name="adj3" fmla="val 502866"/>
              <a:gd name="adj4" fmla="val 16725718"/>
              <a:gd name="adj5" fmla="val 1573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862" y="1198493"/>
            <a:ext cx="1686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accent1"/>
                </a:solidFill>
              </a:rPr>
              <a:t>Institutional</a:t>
            </a:r>
            <a:br>
              <a:rPr lang="en-US" i="1" dirty="0" smtClean="0">
                <a:solidFill>
                  <a:schemeClr val="accent1"/>
                </a:solidFill>
              </a:rPr>
            </a:br>
            <a:r>
              <a:rPr lang="en-US" i="1" dirty="0" smtClean="0">
                <a:solidFill>
                  <a:schemeClr val="accent1"/>
                </a:solidFill>
              </a:rPr>
              <a:t>representatives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225468" y="393602"/>
            <a:ext cx="8739020" cy="850106"/>
          </a:xfrm>
          <a:prstGeom prst="rect">
            <a:avLst/>
          </a:prstGeom>
        </p:spPr>
        <p:txBody>
          <a:bodyPr lIns="91418" tIns="45710" rIns="91418" bIns="45710"/>
          <a:lstStyle>
            <a:lvl1pPr algn="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4F85C3"/>
                </a:solidFill>
                <a:latin typeface="Segoe UI" pitchFamily="34" charset="0"/>
                <a:ea typeface="+mj-ea"/>
                <a:cs typeface="Segoe UI" pitchFamily="34" charset="0"/>
              </a:defRPr>
            </a:lvl1pPr>
          </a:lstStyle>
          <a:p>
            <a:r>
              <a:rPr lang="en-US" sz="2800" dirty="0"/>
              <a:t>EGI: </a:t>
            </a:r>
            <a:r>
              <a:rPr lang="en-US" sz="2800" dirty="0" smtClean="0"/>
              <a:t>A federation of national e-Infrastructures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2779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0-17 at 22.37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448"/>
            <a:ext cx="9144000" cy="4249720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002612200"/>
              </p:ext>
            </p:extLst>
          </p:nvPr>
        </p:nvGraphicFramePr>
        <p:xfrm>
          <a:off x="254000" y="3312472"/>
          <a:ext cx="8890000" cy="4358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ircular Arrow 2"/>
          <p:cNvSpPr/>
          <p:nvPr/>
        </p:nvSpPr>
        <p:spPr>
          <a:xfrm>
            <a:off x="3592286" y="1207480"/>
            <a:ext cx="1240971" cy="165696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4381015"/>
              <a:gd name="adj5" fmla="val 125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229" tIns="40115" rIns="80229" bIns="40115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1207480"/>
            <a:ext cx="1632857" cy="1143318"/>
          </a:xfrm>
          <a:prstGeom prst="rect">
            <a:avLst/>
          </a:prstGeom>
          <a:noFill/>
        </p:spPr>
        <p:txBody>
          <a:bodyPr wrap="square" lIns="80229" tIns="40115" rIns="80229" bIns="40115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1">
                    <a:lumMod val="75000"/>
                  </a:schemeClr>
                </a:solidFill>
                <a:latin typeface="Arial Narrow"/>
                <a:cs typeface="Arial Narrow"/>
              </a:rPr>
              <a:t>EGI Foundation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 Narrow"/>
                <a:cs typeface="Arial Narrow"/>
              </a:rPr>
              <a:t>(Amsterdam)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19672" y="143082"/>
            <a:ext cx="7344816" cy="850106"/>
          </a:xfrm>
          <a:prstGeom prst="rect">
            <a:avLst/>
          </a:prstGeom>
        </p:spPr>
        <p:txBody>
          <a:bodyPr lIns="91418" tIns="45710" rIns="91418" bIns="45710"/>
          <a:lstStyle>
            <a:lvl1pPr algn="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4F85C3"/>
                </a:solidFill>
                <a:latin typeface="Segoe UI" pitchFamily="34" charset="0"/>
                <a:ea typeface="+mj-ea"/>
                <a:cs typeface="Segoe UI" pitchFamily="34" charset="0"/>
              </a:defRPr>
            </a:lvl1pPr>
          </a:lstStyle>
          <a:p>
            <a:r>
              <a:rPr lang="en-US" sz="2800" dirty="0" smtClean="0"/>
              <a:t>EGI Federation: Largest distributed compute e-Infrastructure of the world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729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4393" y="5595470"/>
            <a:ext cx="1406559" cy="646311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pPr algn="ctr"/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ESFRIs,</a:t>
            </a:r>
            <a:br>
              <a:rPr lang="en-GB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FET flagships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899598" y="5595471"/>
            <a:ext cx="7704856" cy="0"/>
          </a:xfrm>
          <a:prstGeom prst="straightConnector1">
            <a:avLst/>
          </a:prstGeom>
          <a:ln w="19050">
            <a:solidFill>
              <a:srgbClr val="E46C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899596" y="1130976"/>
            <a:ext cx="0" cy="446449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-33282" y="914952"/>
            <a:ext cx="922003" cy="738644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pPr algn="ctr"/>
            <a:r>
              <a:rPr lang="en-GB" sz="1400" b="1" dirty="0">
                <a:solidFill>
                  <a:srgbClr val="E46C0A"/>
                </a:solidFill>
              </a:rPr>
              <a:t>Size of </a:t>
            </a:r>
            <a:br>
              <a:rPr lang="en-GB" sz="1400" b="1" dirty="0">
                <a:solidFill>
                  <a:srgbClr val="E46C0A"/>
                </a:solidFill>
              </a:rPr>
            </a:br>
            <a:r>
              <a:rPr lang="en-GB" sz="1400" b="1" dirty="0">
                <a:solidFill>
                  <a:srgbClr val="E46C0A"/>
                </a:solidFill>
              </a:rPr>
              <a:t>individual</a:t>
            </a:r>
            <a:br>
              <a:rPr lang="en-GB" sz="1400" b="1" dirty="0">
                <a:solidFill>
                  <a:srgbClr val="E46C0A"/>
                </a:solidFill>
              </a:rPr>
            </a:br>
            <a:r>
              <a:rPr lang="en-GB" sz="1400" b="1" dirty="0">
                <a:solidFill>
                  <a:srgbClr val="E46C0A"/>
                </a:solidFill>
              </a:rPr>
              <a:t>groups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4837" y="5595470"/>
            <a:ext cx="2895235" cy="646311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pPr algn="ctr"/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Multinational </a:t>
            </a: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communities, </a:t>
            </a:r>
            <a:b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(e.g. H2020 projects)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3329" y="5625087"/>
            <a:ext cx="2110791" cy="369312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pPr algn="ctr"/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‘Long </a:t>
            </a: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tail of science’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986958"/>
            <a:ext cx="965669" cy="3539410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r>
              <a:rPr lang="en-GB" sz="1400" dirty="0"/>
              <a:t>WLCG</a:t>
            </a:r>
          </a:p>
          <a:p>
            <a:r>
              <a:rPr lang="en-US" sz="1400" dirty="0"/>
              <a:t>ELI</a:t>
            </a:r>
          </a:p>
          <a:p>
            <a:r>
              <a:rPr lang="en-GB" sz="1400" dirty="0"/>
              <a:t>CTA</a:t>
            </a:r>
          </a:p>
          <a:p>
            <a:r>
              <a:rPr lang="en-GB" sz="1400" dirty="0"/>
              <a:t>ELIXIR</a:t>
            </a:r>
          </a:p>
          <a:p>
            <a:r>
              <a:rPr lang="en-US" sz="1400" dirty="0"/>
              <a:t>EPOS</a:t>
            </a:r>
            <a:endParaRPr lang="en-GB" sz="1400" dirty="0"/>
          </a:p>
          <a:p>
            <a:r>
              <a:rPr lang="en-US" sz="1400" dirty="0" smtClean="0"/>
              <a:t>BBMRI</a:t>
            </a:r>
            <a:endParaRPr lang="en-US" sz="1400" dirty="0"/>
          </a:p>
          <a:p>
            <a:r>
              <a:rPr lang="en-US" sz="1400" dirty="0" smtClean="0"/>
              <a:t>INSTRUCT</a:t>
            </a:r>
          </a:p>
          <a:p>
            <a:r>
              <a:rPr lang="en-US" sz="1400" dirty="0" smtClean="0"/>
              <a:t>CLARIN</a:t>
            </a:r>
            <a:endParaRPr lang="en-US" sz="1400" dirty="0"/>
          </a:p>
          <a:p>
            <a:r>
              <a:rPr lang="en-US" sz="1400" dirty="0" smtClean="0"/>
              <a:t>EISCAT_3D</a:t>
            </a:r>
          </a:p>
          <a:p>
            <a:r>
              <a:rPr lang="en-US" sz="1400" dirty="0" smtClean="0"/>
              <a:t>DARIAH</a:t>
            </a:r>
          </a:p>
          <a:p>
            <a:r>
              <a:rPr lang="en-US" sz="1400" dirty="0" smtClean="0"/>
              <a:t>LOFAR</a:t>
            </a:r>
            <a:endParaRPr lang="en-US" sz="1400" dirty="0"/>
          </a:p>
          <a:p>
            <a:r>
              <a:rPr lang="en-GB" sz="1400" dirty="0" err="1" smtClean="0"/>
              <a:t>LifeWatch</a:t>
            </a:r>
            <a:endParaRPr lang="en-GB" sz="1400" dirty="0"/>
          </a:p>
          <a:p>
            <a:r>
              <a:rPr lang="en-GB" sz="1400" dirty="0"/>
              <a:t>ICOS</a:t>
            </a:r>
          </a:p>
          <a:p>
            <a:r>
              <a:rPr lang="en-US" sz="1400" dirty="0" smtClean="0"/>
              <a:t>EMSO</a:t>
            </a:r>
            <a:endParaRPr lang="en-US" sz="1400" dirty="0"/>
          </a:p>
          <a:p>
            <a:r>
              <a:rPr lang="en-US" sz="1400" dirty="0"/>
              <a:t>CORBEL</a:t>
            </a:r>
          </a:p>
          <a:p>
            <a:r>
              <a:rPr lang="is-IS" sz="1400" dirty="0" smtClean="0"/>
              <a:t>…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915817" y="1830617"/>
            <a:ext cx="1865210" cy="2893079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r>
              <a:rPr lang="en-GB" sz="1400" dirty="0"/>
              <a:t>VRE projects</a:t>
            </a:r>
          </a:p>
          <a:p>
            <a:r>
              <a:rPr lang="en-GB" sz="1400" dirty="0" err="1"/>
              <a:t>OpenDreamKit</a:t>
            </a:r>
            <a:endParaRPr lang="en-GB" sz="1400" dirty="0"/>
          </a:p>
          <a:p>
            <a:r>
              <a:rPr lang="en-GB" sz="1400" dirty="0" err="1"/>
              <a:t>WeNMR</a:t>
            </a:r>
            <a:endParaRPr lang="en-GB" sz="1400" dirty="0"/>
          </a:p>
          <a:p>
            <a:r>
              <a:rPr lang="en-GB" sz="1400" dirty="0"/>
              <a:t>DRIHM</a:t>
            </a:r>
          </a:p>
          <a:p>
            <a:r>
              <a:rPr lang="en-GB" sz="1400" dirty="0"/>
              <a:t>VERCE</a:t>
            </a:r>
          </a:p>
          <a:p>
            <a:r>
              <a:rPr lang="en-GB" sz="1400" dirty="0" err="1"/>
              <a:t>MuG</a:t>
            </a:r>
            <a:endParaRPr lang="en-GB" sz="1400" dirty="0"/>
          </a:p>
          <a:p>
            <a:r>
              <a:rPr lang="en-GB" sz="1400" dirty="0" err="1"/>
              <a:t>AgINFRA</a:t>
            </a:r>
            <a:endParaRPr lang="en-GB" sz="1400" dirty="0"/>
          </a:p>
          <a:p>
            <a:r>
              <a:rPr lang="en-GB" sz="1400" dirty="0"/>
              <a:t>CMMST</a:t>
            </a:r>
          </a:p>
          <a:p>
            <a:r>
              <a:rPr lang="en-US" sz="1400" dirty="0"/>
              <a:t>LSGC</a:t>
            </a:r>
            <a:endParaRPr lang="en-GB" sz="1400" dirty="0"/>
          </a:p>
          <a:p>
            <a:r>
              <a:rPr lang="en-GB" sz="1400" dirty="0" err="1"/>
              <a:t>SuperSites</a:t>
            </a:r>
            <a:r>
              <a:rPr lang="en-GB" sz="1400" dirty="0"/>
              <a:t> Exploitation</a:t>
            </a:r>
          </a:p>
          <a:p>
            <a:r>
              <a:rPr lang="en-GB" sz="1400" dirty="0"/>
              <a:t>Environmental sci.</a:t>
            </a:r>
          </a:p>
          <a:p>
            <a:r>
              <a:rPr lang="en-US" sz="1400" dirty="0" err="1"/>
              <a:t>neuGRID</a:t>
            </a:r>
            <a:endParaRPr lang="en-US" sz="1400" dirty="0"/>
          </a:p>
          <a:p>
            <a:r>
              <a:rPr lang="is-IS" sz="1400" dirty="0"/>
              <a:t>…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884311" y="2271503"/>
            <a:ext cx="2295905" cy="3323967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r>
              <a:rPr lang="en-GB" sz="1400" dirty="0" err="1"/>
              <a:t>PeachNote</a:t>
            </a:r>
            <a:endParaRPr lang="en-GB" sz="1400" dirty="0"/>
          </a:p>
          <a:p>
            <a:r>
              <a:rPr lang="en-GB" sz="1400" dirty="0"/>
              <a:t>CEBA Galaxy </a:t>
            </a:r>
            <a:r>
              <a:rPr lang="en-GB" sz="1400" dirty="0" err="1"/>
              <a:t>eLab</a:t>
            </a:r>
            <a:endParaRPr lang="en-GB" sz="1400" dirty="0"/>
          </a:p>
          <a:p>
            <a:r>
              <a:rPr lang="en-GB" sz="1400" dirty="0"/>
              <a:t>Semiconductor design</a:t>
            </a:r>
          </a:p>
          <a:p>
            <a:r>
              <a:rPr lang="en-GB" sz="1400" dirty="0"/>
              <a:t>Main-belt comets</a:t>
            </a:r>
          </a:p>
          <a:p>
            <a:r>
              <a:rPr lang="en-GB" sz="1400" dirty="0"/>
              <a:t>Quantum </a:t>
            </a:r>
            <a:r>
              <a:rPr lang="en-GB" sz="1400" dirty="0" err="1"/>
              <a:t>pysics</a:t>
            </a:r>
            <a:r>
              <a:rPr lang="en-GB" sz="1400" dirty="0"/>
              <a:t> studies</a:t>
            </a:r>
          </a:p>
          <a:p>
            <a:r>
              <a:rPr lang="en-GB" sz="1400" dirty="0"/>
              <a:t>Virtual imaging (LS)</a:t>
            </a:r>
          </a:p>
          <a:p>
            <a:r>
              <a:rPr lang="en-GB" sz="1400" dirty="0"/>
              <a:t>Bovine tuberculosis spread</a:t>
            </a:r>
          </a:p>
          <a:p>
            <a:r>
              <a:rPr lang="en-GB" sz="1400" dirty="0"/>
              <a:t>Convergent </a:t>
            </a:r>
            <a:r>
              <a:rPr lang="en-GB" sz="1400" dirty="0" err="1"/>
              <a:t>evol</a:t>
            </a:r>
            <a:r>
              <a:rPr lang="en-GB" sz="1400" dirty="0"/>
              <a:t>. in genomes</a:t>
            </a:r>
          </a:p>
          <a:p>
            <a:r>
              <a:rPr lang="en-US" sz="1400" dirty="0"/>
              <a:t>Geography evolution</a:t>
            </a:r>
          </a:p>
          <a:p>
            <a:r>
              <a:rPr lang="en-US" sz="1400" dirty="0"/>
              <a:t>Seafloor seismic waves</a:t>
            </a:r>
          </a:p>
          <a:p>
            <a:r>
              <a:rPr lang="en-GB" sz="1400" dirty="0"/>
              <a:t>3D liver maps with MRI</a:t>
            </a:r>
          </a:p>
          <a:p>
            <a:r>
              <a:rPr lang="en-US" sz="1400" dirty="0"/>
              <a:t>Metabolic rate modelling</a:t>
            </a:r>
          </a:p>
          <a:p>
            <a:r>
              <a:rPr lang="en-US" sz="1400" dirty="0"/>
              <a:t>Genome alignment</a:t>
            </a:r>
          </a:p>
          <a:p>
            <a:r>
              <a:rPr lang="en-GB" sz="1400" dirty="0"/>
              <a:t>Tapeworms infection on fish</a:t>
            </a:r>
          </a:p>
          <a:p>
            <a:r>
              <a:rPr lang="en-GB" sz="1400" dirty="0"/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22305" y="5595470"/>
            <a:ext cx="1021903" cy="646311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pPr algn="ctr"/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Industry,</a:t>
            </a:r>
            <a:br>
              <a:rPr lang="en-GB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SMEs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92080" y="2813147"/>
            <a:ext cx="945022" cy="2462192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r>
              <a:rPr lang="en-US" sz="1400" dirty="0" err="1"/>
              <a:t>Agroknow</a:t>
            </a:r>
            <a:endParaRPr lang="en-US" sz="1400" dirty="0"/>
          </a:p>
          <a:p>
            <a:r>
              <a:rPr lang="en-US" sz="1400" dirty="0" err="1"/>
              <a:t>CloudEO</a:t>
            </a:r>
            <a:endParaRPr lang="en-US" sz="1400" dirty="0"/>
          </a:p>
          <a:p>
            <a:r>
              <a:rPr lang="en-US" sz="1400" dirty="0" err="1"/>
              <a:t>CloudSME</a:t>
            </a:r>
            <a:endParaRPr lang="en-US" sz="1400" dirty="0"/>
          </a:p>
          <a:p>
            <a:r>
              <a:rPr lang="en-US" sz="1400" dirty="0" err="1"/>
              <a:t>Ecohydros</a:t>
            </a:r>
            <a:endParaRPr lang="en-US" sz="1400" dirty="0"/>
          </a:p>
          <a:p>
            <a:r>
              <a:rPr lang="en-US" sz="1400" dirty="0" err="1"/>
              <a:t>gnubila</a:t>
            </a:r>
            <a:endParaRPr lang="en-US" sz="1400" dirty="0"/>
          </a:p>
          <a:p>
            <a:r>
              <a:rPr lang="en-US" sz="1400" dirty="0" err="1"/>
              <a:t>Sinergise</a:t>
            </a:r>
            <a:endParaRPr lang="en-US" sz="1400" dirty="0"/>
          </a:p>
          <a:p>
            <a:r>
              <a:rPr lang="en-US" sz="1400" dirty="0" err="1"/>
              <a:t>SixSq</a:t>
            </a:r>
            <a:endParaRPr lang="en-US" sz="1400" dirty="0"/>
          </a:p>
          <a:p>
            <a:r>
              <a:rPr lang="en-US" sz="1400" dirty="0"/>
              <a:t>TEISS</a:t>
            </a:r>
          </a:p>
          <a:p>
            <a:r>
              <a:rPr lang="en-US" sz="1400" dirty="0" err="1"/>
              <a:t>Terradue</a:t>
            </a:r>
            <a:endParaRPr lang="en-US" sz="1400" dirty="0"/>
          </a:p>
          <a:p>
            <a:r>
              <a:rPr lang="en-US" sz="1400" dirty="0" err="1"/>
              <a:t>Ubercloud</a:t>
            </a:r>
            <a:endParaRPr lang="en-US" sz="1400" dirty="0"/>
          </a:p>
          <a:p>
            <a:r>
              <a:rPr lang="is-IS" sz="1400" dirty="0" smtClean="0"/>
              <a:t>…</a:t>
            </a:r>
            <a:endParaRPr lang="en-GB" sz="1400" dirty="0"/>
          </a:p>
        </p:txBody>
      </p:sp>
      <p:sp>
        <p:nvSpPr>
          <p:cNvPr id="14" name="Arc 13"/>
          <p:cNvSpPr/>
          <p:nvPr/>
        </p:nvSpPr>
        <p:spPr>
          <a:xfrm rot="10800000">
            <a:off x="1187626" y="-2685449"/>
            <a:ext cx="14761640" cy="8136904"/>
          </a:xfrm>
          <a:prstGeom prst="arc">
            <a:avLst>
              <a:gd name="adj1" fmla="val 16200000"/>
              <a:gd name="adj2" fmla="val 6010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18" tIns="45710" rIns="91418" bIns="45710"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619672" y="418654"/>
            <a:ext cx="7344816" cy="850106"/>
          </a:xfrm>
          <a:prstGeom prst="rect">
            <a:avLst/>
          </a:prstGeom>
        </p:spPr>
        <p:txBody>
          <a:bodyPr lIns="91418" tIns="45710" rIns="91418" bIns="45710"/>
          <a:lstStyle>
            <a:lvl1pPr algn="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4F85C3"/>
                </a:solidFill>
                <a:latin typeface="Segoe UI" pitchFamily="34" charset="0"/>
                <a:ea typeface="+mj-ea"/>
                <a:cs typeface="Segoe UI" pitchFamily="34" charset="0"/>
              </a:defRPr>
            </a:lvl1pPr>
          </a:lstStyle>
          <a:p>
            <a:r>
              <a:rPr lang="en-US" sz="2800" dirty="0" smtClean="0"/>
              <a:t>EGI serves researchers and innovators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436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ud-provider-GRNET.gif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072" b="-22072"/>
          <a:stretch/>
        </p:blipFill>
        <p:spPr>
          <a:xfrm>
            <a:off x="1187624" y="3426637"/>
            <a:ext cx="980100" cy="653400"/>
          </a:xfrm>
          <a:prstGeom prst="rect">
            <a:avLst/>
          </a:prstGeom>
        </p:spPr>
      </p:pic>
      <p:pic>
        <p:nvPicPr>
          <p:cNvPr id="18" name="Picture 17" descr="cloud-provider-IPHC-147x100.png"/>
          <p:cNvPicPr>
            <a:picLocks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20" r="-1020"/>
          <a:stretch/>
        </p:blipFill>
        <p:spPr>
          <a:xfrm>
            <a:off x="1081823" y="2376707"/>
            <a:ext cx="1185921" cy="718740"/>
          </a:xfrm>
          <a:prstGeom prst="rect">
            <a:avLst/>
          </a:prstGeom>
        </p:spPr>
      </p:pic>
      <p:pic>
        <p:nvPicPr>
          <p:cNvPr id="23" name="Picture 22" descr="cloud-provider-IFCA.jpg"/>
          <p:cNvPicPr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585" b="-29585"/>
          <a:stretch/>
        </p:blipFill>
        <p:spPr>
          <a:xfrm>
            <a:off x="3349874" y="3395719"/>
            <a:ext cx="1078110" cy="718740"/>
          </a:xfrm>
          <a:prstGeom prst="rect">
            <a:avLst/>
          </a:prstGeom>
        </p:spPr>
      </p:pic>
      <p:pic>
        <p:nvPicPr>
          <p:cNvPr id="28" name="Picture 27"/>
          <p:cNvPicPr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00" r="-10000"/>
          <a:stretch/>
        </p:blipFill>
        <p:spPr>
          <a:xfrm>
            <a:off x="1287644" y="1466848"/>
            <a:ext cx="980100" cy="594000"/>
          </a:xfrm>
          <a:prstGeom prst="rect">
            <a:avLst/>
          </a:prstGeom>
        </p:spPr>
      </p:pic>
      <p:pic>
        <p:nvPicPr>
          <p:cNvPr id="29" name="Picture 28" descr="cloud-provider-IISAS-700x134.gif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4131" b="-124131"/>
          <a:stretch/>
        </p:blipFill>
        <p:spPr>
          <a:xfrm>
            <a:off x="109514" y="5257013"/>
            <a:ext cx="1078110" cy="1052307"/>
          </a:xfrm>
          <a:prstGeom prst="rect">
            <a:avLst/>
          </a:prstGeom>
        </p:spPr>
      </p:pic>
      <p:pic>
        <p:nvPicPr>
          <p:cNvPr id="9" name="Picture 8" descr="cloud-provider-ULAKBIM-157x100.jpg"/>
          <p:cNvPicPr>
            <a:picLocks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34" b="-2334"/>
          <a:stretch/>
        </p:blipFill>
        <p:spPr>
          <a:xfrm>
            <a:off x="1318749" y="5374556"/>
            <a:ext cx="1078110" cy="718740"/>
          </a:xfrm>
          <a:prstGeom prst="rect">
            <a:avLst/>
          </a:prstGeom>
        </p:spPr>
      </p:pic>
      <p:pic>
        <p:nvPicPr>
          <p:cNvPr id="17" name="Picture 16" descr="cloud-provider-UKIM-85x100.png"/>
          <p:cNvPicPr>
            <a:picLocks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235" r="-38235"/>
          <a:stretch/>
        </p:blipFill>
        <p:spPr>
          <a:xfrm>
            <a:off x="2187367" y="2340770"/>
            <a:ext cx="1304513" cy="790614"/>
          </a:xfrm>
          <a:prstGeom prst="rect">
            <a:avLst/>
          </a:prstGeom>
        </p:spPr>
      </p:pic>
      <p:pic>
        <p:nvPicPr>
          <p:cNvPr id="21" name="Picture 20"/>
          <p:cNvPicPr>
            <a:picLocks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125" b="-31125"/>
          <a:stretch/>
        </p:blipFill>
        <p:spPr>
          <a:xfrm>
            <a:off x="2195736" y="3358030"/>
            <a:ext cx="1078110" cy="790614"/>
          </a:xfrm>
          <a:prstGeom prst="rect">
            <a:avLst/>
          </a:prstGeom>
        </p:spPr>
      </p:pic>
      <p:pic>
        <p:nvPicPr>
          <p:cNvPr id="26" name="Picture 25"/>
          <p:cNvPicPr>
            <a:picLocks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033" b="-19033"/>
          <a:stretch/>
        </p:blipFill>
        <p:spPr>
          <a:xfrm>
            <a:off x="3536984" y="4473176"/>
            <a:ext cx="891000" cy="540000"/>
          </a:xfrm>
          <a:prstGeom prst="rect">
            <a:avLst/>
          </a:prstGeom>
        </p:spPr>
      </p:pic>
      <p:pic>
        <p:nvPicPr>
          <p:cNvPr id="30" name="Picture 29" descr="cloud-provider-I3M-UPV.jpg"/>
          <p:cNvPicPr>
            <a:picLocks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796" b="-24796"/>
          <a:stretch/>
        </p:blipFill>
        <p:spPr>
          <a:xfrm>
            <a:off x="3314071" y="2303869"/>
            <a:ext cx="1185921" cy="869675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566" y="1392117"/>
            <a:ext cx="980100" cy="653400"/>
          </a:xfrm>
          <a:prstGeom prst="rect">
            <a:avLst/>
          </a:prstGeom>
        </p:spPr>
      </p:pic>
      <p:pic>
        <p:nvPicPr>
          <p:cNvPr id="19" name="Picture 18" descr="cloud-provider-INFN-Catania-177x120.jpg"/>
          <p:cNvPicPr>
            <a:picLocks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8" r="-848"/>
          <a:stretch/>
        </p:blipFill>
        <p:spPr>
          <a:xfrm>
            <a:off x="179512" y="2409377"/>
            <a:ext cx="891000" cy="653400"/>
          </a:xfrm>
          <a:prstGeom prst="rect">
            <a:avLst/>
          </a:prstGeom>
        </p:spPr>
      </p:pic>
      <p:pic>
        <p:nvPicPr>
          <p:cNvPr id="22" name="Picture 21"/>
          <p:cNvPicPr>
            <a:picLocks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206" b="-25206"/>
          <a:stretch/>
        </p:blipFill>
        <p:spPr>
          <a:xfrm>
            <a:off x="107504" y="3358466"/>
            <a:ext cx="980100" cy="790614"/>
          </a:xfrm>
          <a:prstGeom prst="rect">
            <a:avLst/>
          </a:prstGeom>
        </p:spPr>
      </p:pic>
      <p:pic>
        <p:nvPicPr>
          <p:cNvPr id="27" name="Picture 26" descr="cloud-provider-GWDG.png"/>
          <p:cNvPicPr>
            <a:picLocks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691" b="-62691"/>
          <a:stretch/>
        </p:blipFill>
        <p:spPr>
          <a:xfrm>
            <a:off x="109514" y="4293096"/>
            <a:ext cx="1078110" cy="718740"/>
          </a:xfrm>
          <a:prstGeom prst="rect">
            <a:avLst/>
          </a:prstGeom>
        </p:spPr>
      </p:pic>
      <p:pic>
        <p:nvPicPr>
          <p:cNvPr id="31" name="Picture 30" descr="cloud-provider-INFN-Padova-177x120.jpg"/>
          <p:cNvPicPr>
            <a:picLocks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8" r="-848"/>
          <a:stretch/>
        </p:blipFill>
        <p:spPr>
          <a:xfrm>
            <a:off x="2627784" y="4416837"/>
            <a:ext cx="810000" cy="540000"/>
          </a:xfrm>
          <a:prstGeom prst="rect">
            <a:avLst/>
          </a:prstGeom>
        </p:spPr>
      </p:pic>
      <p:pic>
        <p:nvPicPr>
          <p:cNvPr id="8" name="Picture 7" descr="cloud-provider-LIP-151x100.gif"/>
          <p:cNvPicPr>
            <a:picLocks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3" b="-333"/>
          <a:stretch/>
        </p:blipFill>
        <p:spPr>
          <a:xfrm>
            <a:off x="3414386" y="1448817"/>
            <a:ext cx="810000" cy="540000"/>
          </a:xfrm>
          <a:prstGeom prst="rect">
            <a:avLst/>
          </a:prstGeom>
        </p:spPr>
      </p:pic>
      <p:pic>
        <p:nvPicPr>
          <p:cNvPr id="20" name="Picture 19"/>
          <p:cNvPicPr>
            <a:picLocks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14" r="-11314"/>
          <a:stretch/>
        </p:blipFill>
        <p:spPr>
          <a:xfrm>
            <a:off x="2295756" y="1421817"/>
            <a:ext cx="980100" cy="594000"/>
          </a:xfrm>
          <a:prstGeom prst="rect">
            <a:avLst/>
          </a:prstGeom>
        </p:spPr>
      </p:pic>
      <p:pic>
        <p:nvPicPr>
          <p:cNvPr id="24" name="Picture 23" descr="cloud-provider-FZ-Julich.png"/>
          <p:cNvPicPr>
            <a:picLocks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796" b="-43796"/>
          <a:stretch/>
        </p:blipFill>
        <p:spPr>
          <a:xfrm>
            <a:off x="2439772" y="5013176"/>
            <a:ext cx="980100" cy="653400"/>
          </a:xfrm>
          <a:prstGeom prst="rect">
            <a:avLst/>
          </a:prstGeom>
        </p:spPr>
      </p:pic>
      <p:pic>
        <p:nvPicPr>
          <p:cNvPr id="25" name="Picture 24" descr="cloud-provider-Fraunhofer-SCAI.jpg"/>
          <p:cNvPicPr>
            <a:picLocks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9" b="-439"/>
          <a:stretch/>
        </p:blipFill>
        <p:spPr>
          <a:xfrm>
            <a:off x="3226426" y="5589240"/>
            <a:ext cx="1185921" cy="718740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000" b="-50000"/>
          <a:stretch/>
        </p:blipFill>
        <p:spPr>
          <a:xfrm>
            <a:off x="1369855" y="4294436"/>
            <a:ext cx="1185921" cy="718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3"/>
          <a:srcRect t="6065" b="3389"/>
          <a:stretch/>
        </p:blipFill>
        <p:spPr>
          <a:xfrm>
            <a:off x="4644008" y="1472899"/>
            <a:ext cx="4417481" cy="3271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angle 35"/>
          <p:cNvSpPr/>
          <p:nvPr/>
        </p:nvSpPr>
        <p:spPr>
          <a:xfrm>
            <a:off x="4702250" y="4956837"/>
            <a:ext cx="2029990" cy="11010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GB" sz="1400" dirty="0">
                <a:latin typeface="Candara" panose="020E0502030303020204" pitchFamily="34" charset="0"/>
              </a:rPr>
              <a:t>20 resource centres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400" dirty="0">
                <a:latin typeface="Candara" panose="020E0502030303020204" pitchFamily="34" charset="0"/>
              </a:rPr>
              <a:t>15 OpenStack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400" dirty="0">
                <a:latin typeface="Candara" panose="020E0502030303020204" pitchFamily="34" charset="0"/>
              </a:rPr>
              <a:t>4 </a:t>
            </a:r>
            <a:r>
              <a:rPr lang="en-GB" sz="1400" dirty="0" err="1">
                <a:latin typeface="Candara" panose="020E0502030303020204" pitchFamily="34" charset="0"/>
              </a:rPr>
              <a:t>OpenNebula</a:t>
            </a:r>
            <a:endParaRPr lang="en-GB" sz="1400" dirty="0">
              <a:latin typeface="Candara" panose="020E050203030302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sz="1400" dirty="0">
                <a:latin typeface="Candara" panose="020E0502030303020204" pitchFamily="34" charset="0"/>
              </a:rPr>
              <a:t>1 </a:t>
            </a:r>
            <a:r>
              <a:rPr lang="en-GB" sz="1400" dirty="0" err="1">
                <a:latin typeface="Candara" panose="020E0502030303020204" pitchFamily="34" charset="0"/>
              </a:rPr>
              <a:t>Synnefo</a:t>
            </a:r>
            <a:endParaRPr lang="en-GB" sz="1400" dirty="0">
              <a:latin typeface="Candara" panose="020E0502030303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589438" y="4967346"/>
            <a:ext cx="2231033" cy="11010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GB" sz="1400" dirty="0">
                <a:latin typeface="Candara" panose="020E0502030303020204" pitchFamily="34" charset="0"/>
              </a:rPr>
              <a:t>5 centres under integration</a:t>
            </a:r>
          </a:p>
          <a:p>
            <a:endParaRPr lang="en-GB" sz="1400" dirty="0">
              <a:latin typeface="Candara" panose="020E0502030303020204" pitchFamily="34" charset="0"/>
            </a:endParaRPr>
          </a:p>
          <a:p>
            <a:r>
              <a:rPr lang="en-GB" sz="1400" dirty="0">
                <a:latin typeface="Candara" panose="020E0502030303020204" pitchFamily="34" charset="0"/>
              </a:rPr>
              <a:t>2 centres expressed interest on joining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44008" y="4869160"/>
            <a:ext cx="4431941" cy="118869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1619672" y="418654"/>
            <a:ext cx="7344816" cy="850106"/>
          </a:xfrm>
          <a:prstGeom prst="rect">
            <a:avLst/>
          </a:prstGeom>
        </p:spPr>
        <p:txBody>
          <a:bodyPr lIns="91418" tIns="45710" rIns="91418" bIns="45710"/>
          <a:lstStyle>
            <a:lvl1pPr algn="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4F85C3"/>
                </a:solidFill>
                <a:latin typeface="Segoe UI" pitchFamily="34" charset="0"/>
                <a:ea typeface="+mj-ea"/>
                <a:cs typeface="Segoe UI" pitchFamily="34" charset="0"/>
              </a:defRPr>
            </a:lvl1pPr>
          </a:lstStyle>
          <a:p>
            <a:r>
              <a:rPr lang="en-US" sz="2800" dirty="0" smtClean="0"/>
              <a:t>The EGI Federated Cloud Infrastructure</a:t>
            </a:r>
            <a:endParaRPr lang="en-US" sz="2800" dirty="0"/>
          </a:p>
        </p:txBody>
      </p:sp>
      <p:sp>
        <p:nvSpPr>
          <p:cNvPr id="2" name="Fumetto 1 1"/>
          <p:cNvSpPr/>
          <p:nvPr/>
        </p:nvSpPr>
        <p:spPr>
          <a:xfrm>
            <a:off x="109514" y="418654"/>
            <a:ext cx="2058210" cy="850106"/>
          </a:xfrm>
          <a:prstGeom prst="wedgeRectCallout">
            <a:avLst>
              <a:gd name="adj1" fmla="val 182488"/>
              <a:gd name="adj2" fmla="val 915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Used today in the lab sessions!!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543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16"/>
    </mc:Choice>
    <mc:Fallback xmlns="">
      <p:transition spd="slow" advTm="2611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C6260D5E-90AC-3544-8C82-FA8AAB3C35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8313" y="1085568"/>
            <a:ext cx="8424862" cy="4645112"/>
          </a:xfrm>
          <a:prstGeom prst="rect">
            <a:avLst/>
          </a:prstGeom>
        </p:spPr>
      </p:pic>
      <p:pic>
        <p:nvPicPr>
          <p:cNvPr id="69" name="Picture 68" descr="Screen Shot 2017-05-09 at 03.49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2250711"/>
            <a:ext cx="1621089" cy="609702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827584" y="2671276"/>
            <a:ext cx="973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+500 users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246410"/>
            <a:ext cx="885393" cy="20073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774727" y="1519148"/>
            <a:ext cx="991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1.6M users</a:t>
            </a: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1365" y="1838074"/>
            <a:ext cx="760634" cy="313155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4027" y="3500408"/>
            <a:ext cx="1254397" cy="287297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7150038" y="3850686"/>
            <a:ext cx="991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 VREs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3773" y="1994385"/>
            <a:ext cx="729090" cy="138471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190" y="993853"/>
            <a:ext cx="557673" cy="534157"/>
          </a:xfrm>
          <a:prstGeom prst="rect">
            <a:avLst/>
          </a:prstGeom>
        </p:spPr>
      </p:pic>
      <p:sp>
        <p:nvSpPr>
          <p:cNvPr id="102" name="Rectangle 101"/>
          <p:cNvSpPr/>
          <p:nvPr/>
        </p:nvSpPr>
        <p:spPr>
          <a:xfrm>
            <a:off x="3455876" y="4630397"/>
            <a:ext cx="223224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Piloting </a:t>
            </a:r>
            <a:r>
              <a:rPr lang="en-US" sz="1400"/>
              <a:t>/  </a:t>
            </a:r>
            <a:r>
              <a:rPr lang="en-US" sz="1400" smtClean="0"/>
              <a:t>testing VO</a:t>
            </a:r>
            <a:endParaRPr lang="en-US" sz="1400" dirty="0"/>
          </a:p>
          <a:p>
            <a:r>
              <a:rPr lang="en-US" sz="1400" dirty="0"/>
              <a:t>+80 users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5591" y="4565968"/>
            <a:ext cx="1072320" cy="40257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0601518-EF19-E34E-89F9-4F3B034DE341}"/>
              </a:ext>
            </a:extLst>
          </p:cNvPr>
          <p:cNvSpPr txBox="1"/>
          <p:nvPr/>
        </p:nvSpPr>
        <p:spPr>
          <a:xfrm>
            <a:off x="7397319" y="931678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AoD</a:t>
            </a:r>
            <a:endParaRPr lang="en-GB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EC17EAF-EFA3-754D-AC59-F181ED18AE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8608" y="2375042"/>
            <a:ext cx="1499857" cy="344967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DBD41732-59BB-1647-89CB-07138C7AF87E}"/>
              </a:ext>
            </a:extLst>
          </p:cNvPr>
          <p:cNvSpPr/>
          <p:nvPr/>
        </p:nvSpPr>
        <p:spPr>
          <a:xfrm>
            <a:off x="286829" y="3787706"/>
            <a:ext cx="2417015" cy="10210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GB" b="1" dirty="0"/>
              <a:t>12 SLAs</a:t>
            </a:r>
          </a:p>
          <a:p>
            <a:r>
              <a:rPr lang="es-ES" dirty="0"/>
              <a:t>&gt; 10 M CPU </a:t>
            </a:r>
            <a:r>
              <a:rPr lang="es-ES" dirty="0" err="1"/>
              <a:t>hours</a:t>
            </a:r>
            <a:endParaRPr lang="es-ES" dirty="0"/>
          </a:p>
          <a:p>
            <a:r>
              <a:rPr lang="es-ES" dirty="0"/>
              <a:t>&gt; 500 K </a:t>
            </a:r>
            <a:r>
              <a:rPr lang="es-ES" dirty="0" err="1"/>
              <a:t>VMs</a:t>
            </a:r>
            <a:endParaRPr lang="es-ES" dirty="0"/>
          </a:p>
          <a:p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4CE37A8-660E-F642-9CDD-3B11FA712317}"/>
              </a:ext>
            </a:extLst>
          </p:cNvPr>
          <p:cNvSpPr txBox="1"/>
          <p:nvPr/>
        </p:nvSpPr>
        <p:spPr>
          <a:xfrm>
            <a:off x="3694175" y="5710117"/>
            <a:ext cx="5437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*Data and figure extracted from accounting portal Apr 2017 – Apr 2018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619672" y="406128"/>
            <a:ext cx="7344816" cy="850106"/>
          </a:xfrm>
          <a:prstGeom prst="rect">
            <a:avLst/>
          </a:prstGeom>
        </p:spPr>
        <p:txBody>
          <a:bodyPr lIns="91418" tIns="45710" rIns="91418" bIns="45710"/>
          <a:lstStyle>
            <a:lvl1pPr algn="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4F85C3"/>
                </a:solidFill>
                <a:latin typeface="Segoe UI" pitchFamily="34" charset="0"/>
                <a:ea typeface="+mj-ea"/>
                <a:cs typeface="Segoe UI" pitchFamily="34" charset="0"/>
              </a:defRPr>
            </a:lvl1pPr>
          </a:lstStyle>
          <a:p>
            <a:r>
              <a:rPr lang="en-US" sz="2800" dirty="0" smtClean="0"/>
              <a:t>The EGI Federated Cloud usage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333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1547664" y="188640"/>
            <a:ext cx="7344816" cy="850106"/>
          </a:xfrm>
          <a:prstGeom prst="rect">
            <a:avLst/>
          </a:prstGeom>
          <a:noFill/>
        </p:spPr>
        <p:txBody>
          <a:bodyPr vert="horz" lIns="20014" tIns="10008" rIns="20014" bIns="10008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4F85C3"/>
                </a:solidFill>
                <a:latin typeface="Segoe UI" pitchFamily="34" charset="0"/>
                <a:ea typeface="+mj-ea"/>
                <a:cs typeface="Segoe UI" pitchFamily="34" charset="0"/>
              </a:defRPr>
            </a:lvl1pPr>
          </a:lstStyle>
          <a:p>
            <a:r>
              <a:rPr lang="en-US" sz="2800" dirty="0" smtClean="0"/>
              <a:t>The EGI Service Catalogue</a:t>
            </a:r>
          </a:p>
          <a:p>
            <a:r>
              <a:rPr lang="en-US" sz="2000" dirty="0" smtClean="0">
                <a:hlinkClick r:id="rId3"/>
              </a:rPr>
              <a:t>www.egi.eu/services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81" y="1096367"/>
            <a:ext cx="5911974" cy="23043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80" y="3510909"/>
            <a:ext cx="5911974" cy="25786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1002084" y="1473938"/>
            <a:ext cx="1027134" cy="421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613743" y="2470385"/>
            <a:ext cx="24676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Coming soon:</a:t>
            </a:r>
            <a:br>
              <a:rPr lang="en-GB" b="1" u="sng" dirty="0" smtClean="0"/>
            </a:br>
            <a:r>
              <a:rPr lang="en-GB" sz="1600" dirty="0" smtClean="0"/>
              <a:t>- </a:t>
            </a:r>
            <a:r>
              <a:rPr lang="en-GB" sz="1600" dirty="0" err="1" smtClean="0"/>
              <a:t>JupyterHub</a:t>
            </a:r>
            <a:r>
              <a:rPr lang="en-GB" sz="1600" dirty="0" smtClean="0"/>
              <a:t> as a Service</a:t>
            </a:r>
            <a:endParaRPr lang="en-GB" dirty="0"/>
          </a:p>
        </p:txBody>
      </p:sp>
      <p:sp>
        <p:nvSpPr>
          <p:cNvPr id="11" name="Fumetto 1 10"/>
          <p:cNvSpPr/>
          <p:nvPr/>
        </p:nvSpPr>
        <p:spPr>
          <a:xfrm>
            <a:off x="6818451" y="3903129"/>
            <a:ext cx="2058210" cy="850106"/>
          </a:xfrm>
          <a:prstGeom prst="wedgeRectCallout">
            <a:avLst>
              <a:gd name="adj1" fmla="val 19387"/>
              <a:gd name="adj2" fmla="val -13671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Used today in the lab sessions!!</a:t>
            </a:r>
            <a:endParaRPr lang="en-GB" dirty="0"/>
          </a:p>
        </p:txBody>
      </p:sp>
      <p:sp>
        <p:nvSpPr>
          <p:cNvPr id="12" name="Ovale 11"/>
          <p:cNvSpPr/>
          <p:nvPr/>
        </p:nvSpPr>
        <p:spPr>
          <a:xfrm>
            <a:off x="6421677" y="2290311"/>
            <a:ext cx="2421928" cy="12029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3" name="Fumetto 1 12"/>
          <p:cNvSpPr/>
          <p:nvPr/>
        </p:nvSpPr>
        <p:spPr>
          <a:xfrm>
            <a:off x="2323821" y="163506"/>
            <a:ext cx="2058210" cy="850106"/>
          </a:xfrm>
          <a:prstGeom prst="wedgeRectCallout">
            <a:avLst>
              <a:gd name="adj1" fmla="val -74944"/>
              <a:gd name="adj2" fmla="val 11524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Used today in the lab sessions!!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56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33"/>
          <p:cNvSpPr txBox="1"/>
          <p:nvPr/>
        </p:nvSpPr>
        <p:spPr>
          <a:xfrm>
            <a:off x="3851920" y="1212667"/>
            <a:ext cx="5112568" cy="2144325"/>
          </a:xfrm>
          <a:prstGeom prst="rect">
            <a:avLst/>
          </a:prstGeom>
          <a:noFill/>
        </p:spPr>
        <p:txBody>
          <a:bodyPr wrap="square" lIns="80220" tIns="40110" rIns="80220" bIns="40110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</a:pPr>
            <a:r>
              <a:rPr lang="en-GB" sz="2200" b="1" dirty="0" smtClean="0">
                <a:latin typeface="Candara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When </a:t>
            </a:r>
            <a:r>
              <a:rPr lang="en-GB" sz="2200" b="1" dirty="0">
                <a:latin typeface="Candara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 human cell meets </a:t>
            </a:r>
            <a:r>
              <a:rPr lang="en-GB" sz="2200" b="1" i="1" dirty="0">
                <a:latin typeface="Candara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Salmonella</a:t>
            </a:r>
            <a:endParaRPr lang="en-GB" sz="2200" b="1" dirty="0">
              <a:latin typeface="Candara" panose="020E0502030303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>
              <a:lnSpc>
                <a:spcPct val="150000"/>
              </a:lnSpc>
              <a:spcBef>
                <a:spcPts val="1200"/>
              </a:spcBef>
              <a:buClr>
                <a:schemeClr val="tx2"/>
              </a:buClr>
            </a:pPr>
            <a:r>
              <a:rPr lang="en-GB" sz="2200" dirty="0" smtClean="0"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</a:t>
            </a:r>
            <a:r>
              <a:rPr lang="en-GB" sz="2200" dirty="0"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GB" sz="2200" dirty="0" err="1"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Förstner</a:t>
            </a:r>
            <a:r>
              <a:rPr lang="en-GB" sz="2200" dirty="0"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Univ. </a:t>
            </a:r>
            <a:r>
              <a:rPr lang="en-GB" sz="2200" dirty="0" err="1"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Würzburg</a:t>
            </a:r>
            <a:r>
              <a:rPr lang="en-GB" sz="2200" dirty="0"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used Cloud Compute to run a pipeline for the analysis of sequencing data. 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84" y="1196752"/>
            <a:ext cx="3335228" cy="21428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2"/>
          <p:cNvSpPr txBox="1"/>
          <p:nvPr/>
        </p:nvSpPr>
        <p:spPr>
          <a:xfrm>
            <a:off x="223266" y="3356992"/>
            <a:ext cx="3335228" cy="41548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GB" sz="21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Nature</a:t>
            </a:r>
            <a:r>
              <a:rPr lang="en-GB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(doi:10.1038/nature16547</a:t>
            </a:r>
            <a:r>
              <a:rPr lang="en-GB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n-GB" sz="2100" dirty="0"/>
          </a:p>
        </p:txBody>
      </p:sp>
      <p:sp>
        <p:nvSpPr>
          <p:cNvPr id="8" name="TextBox 33"/>
          <p:cNvSpPr txBox="1"/>
          <p:nvPr/>
        </p:nvSpPr>
        <p:spPr>
          <a:xfrm>
            <a:off x="107504" y="3931402"/>
            <a:ext cx="4114049" cy="2087643"/>
          </a:xfrm>
          <a:prstGeom prst="rect">
            <a:avLst/>
          </a:prstGeom>
          <a:noFill/>
        </p:spPr>
        <p:txBody>
          <a:bodyPr wrap="square" lIns="80220" tIns="40110" rIns="80220" bIns="40110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</a:pPr>
            <a:r>
              <a:rPr lang="en-GB" sz="2200" b="1" dirty="0">
                <a:latin typeface="Candara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   </a:t>
            </a:r>
            <a:r>
              <a:rPr lang="en-GB" sz="2200" b="1" dirty="0" smtClean="0">
                <a:latin typeface="Candara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The </a:t>
            </a:r>
            <a:r>
              <a:rPr lang="en-GB" sz="2200" b="1" dirty="0" err="1" smtClean="0">
                <a:latin typeface="Candara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EXTraS</a:t>
            </a:r>
            <a:r>
              <a:rPr lang="en-GB" sz="2200" b="1" dirty="0" smtClean="0">
                <a:latin typeface="Candara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project</a:t>
            </a:r>
            <a:endParaRPr lang="en-GB" sz="2200" b="1" dirty="0">
              <a:latin typeface="Candara" panose="020E0502030303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>
              <a:lnSpc>
                <a:spcPct val="114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GB" sz="2200" dirty="0" smtClean="0"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 </a:t>
            </a:r>
            <a:r>
              <a:rPr lang="en-GB" sz="2200" dirty="0"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four software pipelines to harvest data collected on-board ESA’s space observatory  XMM-Newton. </a:t>
            </a:r>
          </a:p>
        </p:txBody>
      </p:sp>
      <p:pic>
        <p:nvPicPr>
          <p:cNvPr id="9" name="Picture 2" descr="C:\Users\Iulia\Downloads\bigstock--136875974--satellite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981" y="3687566"/>
            <a:ext cx="3346411" cy="2349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47664" y="188640"/>
            <a:ext cx="7344816" cy="850106"/>
          </a:xfrm>
          <a:prstGeom prst="rect">
            <a:avLst/>
          </a:prstGeom>
          <a:noFill/>
        </p:spPr>
        <p:txBody>
          <a:bodyPr vert="horz" lIns="20014" tIns="10008" rIns="20014" bIns="10008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4F85C3"/>
                </a:solidFill>
                <a:latin typeface="Segoe UI" pitchFamily="34" charset="0"/>
                <a:ea typeface="+mj-ea"/>
                <a:cs typeface="Segoe UI" pitchFamily="34" charset="0"/>
              </a:defRPr>
            </a:lvl1pPr>
          </a:lstStyle>
          <a:p>
            <a:r>
              <a:rPr lang="en-US" sz="2800" dirty="0" smtClean="0"/>
              <a:t>Powered by Cloud Compute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06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375</Words>
  <Application>Microsoft Office PowerPoint</Application>
  <PresentationFormat>Presentazione su schermo (4:3)</PresentationFormat>
  <Paragraphs>121</Paragraphs>
  <Slides>11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SM</dc:creator>
  <cp:lastModifiedBy>larocca</cp:lastModifiedBy>
  <cp:revision>29</cp:revision>
  <dcterms:created xsi:type="dcterms:W3CDTF">2018-05-30T06:50:30Z</dcterms:created>
  <dcterms:modified xsi:type="dcterms:W3CDTF">2018-07-10T07:48:15Z</dcterms:modified>
</cp:coreProperties>
</file>