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5539" r:id="rId2"/>
    <p:sldMasterId id="2147486441" r:id="rId3"/>
  </p:sldMasterIdLst>
  <p:notesMasterIdLst>
    <p:notesMasterId r:id="rId24"/>
  </p:notesMasterIdLst>
  <p:handoutMasterIdLst>
    <p:handoutMasterId r:id="rId25"/>
  </p:handoutMasterIdLst>
  <p:sldIdLst>
    <p:sldId id="621" r:id="rId4"/>
    <p:sldId id="569" r:id="rId5"/>
    <p:sldId id="682" r:id="rId6"/>
    <p:sldId id="572" r:id="rId7"/>
    <p:sldId id="699" r:id="rId8"/>
    <p:sldId id="701" r:id="rId9"/>
    <p:sldId id="704" r:id="rId10"/>
    <p:sldId id="705" r:id="rId11"/>
    <p:sldId id="715" r:id="rId12"/>
    <p:sldId id="714" r:id="rId13"/>
    <p:sldId id="656" r:id="rId14"/>
    <p:sldId id="706" r:id="rId15"/>
    <p:sldId id="707" r:id="rId16"/>
    <p:sldId id="708" r:id="rId17"/>
    <p:sldId id="709" r:id="rId18"/>
    <p:sldId id="710" r:id="rId19"/>
    <p:sldId id="711" r:id="rId20"/>
    <p:sldId id="700" r:id="rId21"/>
    <p:sldId id="702" r:id="rId22"/>
    <p:sldId id="703" r:id="rId2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502">
          <p15:clr>
            <a:srgbClr val="A4A3A4"/>
          </p15:clr>
        </p15:guide>
        <p15:guide id="2" pos="48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F32"/>
    <a:srgbClr val="E05901"/>
    <a:srgbClr val="0058B0"/>
    <a:srgbClr val="FFFFFF"/>
    <a:srgbClr val="FFE469"/>
    <a:srgbClr val="FFFF6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34" autoAdjust="0"/>
  </p:normalViewPr>
  <p:slideViewPr>
    <p:cSldViewPr>
      <p:cViewPr varScale="1">
        <p:scale>
          <a:sx n="99" d="100"/>
          <a:sy n="99" d="100"/>
        </p:scale>
        <p:origin x="-1264" y="-112"/>
      </p:cViewPr>
      <p:guideLst>
        <p:guide orient="horz" pos="3502"/>
        <p:guide pos="4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4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Corbel" pitchFamily="34" charset="0"/>
              </a:defRPr>
            </a:lvl1pPr>
          </a:lstStyle>
          <a:p>
            <a:pPr>
              <a:defRPr/>
            </a:pPr>
            <a:fld id="{34DF3404-CCC1-4AE8-AE11-512E2D61D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815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 smtClean="0"/>
              <a:t>Mastertextformat bearbeiten</a:t>
            </a:r>
          </a:p>
          <a:p>
            <a:pPr lvl="1"/>
            <a:r>
              <a:rPr lang="de-DE" altLang="en-US" noProof="0" smtClean="0"/>
              <a:t>Zweite Ebene</a:t>
            </a:r>
          </a:p>
          <a:p>
            <a:pPr lvl="2"/>
            <a:r>
              <a:rPr lang="de-DE" altLang="en-US" noProof="0" smtClean="0"/>
              <a:t>Dritte Ebene</a:t>
            </a:r>
          </a:p>
          <a:p>
            <a:pPr lvl="3"/>
            <a:r>
              <a:rPr lang="de-DE" altLang="en-US" noProof="0" smtClean="0"/>
              <a:t>Vierte Ebene</a:t>
            </a:r>
          </a:p>
          <a:p>
            <a:pPr lvl="4"/>
            <a:r>
              <a:rPr lang="de-DE" altLang="en-US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Corbel" pitchFamily="34" charset="0"/>
              </a:defRPr>
            </a:lvl1pPr>
          </a:lstStyle>
          <a:p>
            <a:pPr>
              <a:defRPr/>
            </a:pPr>
            <a:fld id="{FF5791B4-9CC4-46EA-80DD-B9466B56A26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49359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ＭＳ Ｐゴシック" charset="0"/>
        <a:cs typeface="Geneva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Geneva" pitchFamily="-112" charset="0"/>
        <a:cs typeface="Geneva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Geneva" pitchFamily="-112" charset="0"/>
        <a:cs typeface="Geneva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Geneva" pitchFamily="-112" charset="0"/>
        <a:cs typeface="Geneva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Geneva" pitchFamily="-112" charset="0"/>
        <a:cs typeface="Geneva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rbel" pitchFamily="34" charset="0"/>
              <a:ea typeface="ＭＳ Ｐゴシック" pitchFamily="34" charset="-128"/>
              <a:cs typeface="Geneva" charset="0"/>
            </a:endParaRPr>
          </a:p>
          <a:p>
            <a:endParaRPr lang="en-US" altLang="en-US" smtClean="0">
              <a:latin typeface="Corbel" pitchFamily="34" charset="0"/>
              <a:ea typeface="ＭＳ Ｐゴシック" pitchFamily="34" charset="-128"/>
              <a:cs typeface="Geneva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  <a:cs typeface="Geneva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</a:pPr>
            <a:fld id="{0D89D17A-3DBE-4362-8119-BFF17E94D7AD}" type="slidenum">
              <a:rPr lang="de-DE" altLang="en-US"/>
              <a:pPr>
                <a:spcBef>
                  <a:spcPct val="0"/>
                </a:spcBef>
              </a:pPr>
              <a:t>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38915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1" smtClean="0">
              <a:latin typeface="Corbel" pitchFamily="34" charset="0"/>
              <a:ea typeface="ＭＳ Ｐゴシック" pitchFamily="34" charset="-128"/>
              <a:cs typeface="Geneva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  <a:cs typeface="Geneva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</a:pPr>
            <a:fld id="{B5B27E13-C6E8-437C-8331-8D86395DAEB1}" type="slidenum">
              <a:rPr lang="de-DE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52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chemeClr val="accent1"/>
              </a:buClr>
              <a:buFontTx/>
              <a:buChar char="•"/>
            </a:pPr>
            <a:r>
              <a:rPr lang="en-GB" altLang="sv-SE" smtClean="0">
                <a:solidFill>
                  <a:srgbClr val="E05901"/>
                </a:solidFill>
                <a:latin typeface="Corbel" pitchFamily="34" charset="0"/>
                <a:ea typeface="ＭＳ Ｐゴシック" pitchFamily="34" charset="-128"/>
                <a:cs typeface="Geneva" charset="0"/>
              </a:rPr>
              <a:t>Creating a robust infrastructure for biological information is a </a:t>
            </a:r>
            <a:r>
              <a:rPr lang="en-GB" altLang="sv-SE" b="1" smtClean="0">
                <a:solidFill>
                  <a:srgbClr val="E05901"/>
                </a:solidFill>
                <a:latin typeface="Corbel" pitchFamily="34" charset="0"/>
                <a:ea typeface="ＭＳ Ｐゴシック" pitchFamily="34" charset="-128"/>
                <a:cs typeface="Geneva" charset="0"/>
              </a:rPr>
              <a:t>bigger</a:t>
            </a:r>
            <a:r>
              <a:rPr lang="en-GB" altLang="sv-SE" smtClean="0">
                <a:solidFill>
                  <a:srgbClr val="E05901"/>
                </a:solidFill>
                <a:latin typeface="Corbel" pitchFamily="34" charset="0"/>
                <a:ea typeface="ＭＳ Ｐゴシック" pitchFamily="34" charset="-128"/>
                <a:cs typeface="Geneva" charset="0"/>
              </a:rPr>
              <a:t> task than any individual organisation or nation can take on alone</a:t>
            </a:r>
          </a:p>
          <a:p>
            <a:pPr eaLnBrk="1" hangingPunct="1">
              <a:spcBef>
                <a:spcPts val="1200"/>
              </a:spcBef>
              <a:buClr>
                <a:schemeClr val="accent1"/>
              </a:buClr>
              <a:buFontTx/>
              <a:buChar char="•"/>
            </a:pPr>
            <a:r>
              <a:rPr lang="en-GB" altLang="sv-SE" smtClean="0">
                <a:solidFill>
                  <a:srgbClr val="E05901"/>
                </a:solidFill>
                <a:latin typeface="Corbel" pitchFamily="34" charset="0"/>
                <a:ea typeface="ＭＳ Ｐゴシック" pitchFamily="34" charset="-128"/>
                <a:cs typeface="Geneva" charset="0"/>
              </a:rPr>
              <a:t>These are issues of such complexity that no single institution or country can tackle alone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  <a:cs typeface="Geneva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</a:pPr>
            <a:fld id="{EB4ED6D0-85B7-417E-8F99-956488B04A11}" type="slidenum">
              <a:rPr lang="de-DE" altLang="sv-SE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de-D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26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Corbel" pitchFamily="34" charset="0"/>
                <a:ea typeface="ＭＳ Ｐゴシック" pitchFamily="34" charset="-128"/>
                <a:cs typeface="Geneva" charset="0"/>
              </a:rPr>
              <a:t>5 platforms</a:t>
            </a:r>
            <a:endParaRPr lang="en-US" altLang="en-US" dirty="0" smtClean="0">
              <a:latin typeface="Corbel" pitchFamily="34" charset="0"/>
              <a:ea typeface="ＭＳ Ｐゴシック" pitchFamily="34" charset="-128"/>
              <a:cs typeface="Geneva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  <a:cs typeface="Geneva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</a:pPr>
            <a:fld id="{647518D2-1318-4E07-A185-A5FA417A3F2B}" type="slidenum">
              <a:rPr lang="de-DE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6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sv-SE" smtClean="0">
              <a:latin typeface="Corbel" panose="020B0503020204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01CCE37-87DE-40C7-A9AE-5135E1779220}" type="slidenum">
              <a:rPr lang="de-DE" altLang="sv-SE" sz="1200">
                <a:solidFill>
                  <a:srgbClr val="000000"/>
                </a:solidFill>
                <a:latin typeface="Corbel" panose="020B0503020204020204" pitchFamily="34" charset="0"/>
              </a:rPr>
              <a:pPr/>
              <a:t>6</a:t>
            </a:fld>
            <a:endParaRPr lang="de-DE" altLang="sv-SE" sz="120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30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791B4-9CC4-46EA-80DD-B9466B56A26A}" type="slidenum">
              <a:rPr lang="de-DE" altLang="en-US" smtClean="0"/>
              <a:pPr>
                <a:defRPr/>
              </a:pPr>
              <a:t>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9244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lixir_helix_200_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69413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979613" y="5494338"/>
            <a:ext cx="6527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0" hangingPunct="0">
              <a:defRPr/>
            </a:pPr>
            <a:r>
              <a:rPr lang="en-US" sz="2000" i="1" dirty="0" smtClean="0">
                <a:solidFill>
                  <a:srgbClr val="FF6600"/>
                </a:solidFill>
                <a:latin typeface="Corbel" pitchFamily="34" charset="0"/>
                <a:ea typeface="Geneva" charset="-128"/>
              </a:rPr>
              <a:t>European Life Sciences Infrastructure for Biological Information</a:t>
            </a:r>
          </a:p>
          <a:p>
            <a:pPr algn="r" eaLnBrk="0" hangingPunct="0">
              <a:defRPr/>
            </a:pPr>
            <a:r>
              <a:rPr lang="en-US" i="1" dirty="0" err="1" smtClean="0">
                <a:solidFill>
                  <a:srgbClr val="003F41"/>
                </a:solidFill>
                <a:latin typeface="Corbel" pitchFamily="34" charset="0"/>
                <a:ea typeface="Geneva" charset="-128"/>
              </a:rPr>
              <a:t>www.elixir-europe.org</a:t>
            </a:r>
            <a:endParaRPr lang="en-US" i="1" dirty="0" smtClean="0">
              <a:solidFill>
                <a:srgbClr val="003F41"/>
              </a:solidFill>
              <a:latin typeface="Corbel" pitchFamily="34" charset="0"/>
              <a:ea typeface="Geneva" charset="-128"/>
            </a:endParaRPr>
          </a:p>
        </p:txBody>
      </p:sp>
      <p:pic>
        <p:nvPicPr>
          <p:cNvPr id="6" name="Picture 5" descr="elixir_1_RZ_mac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73688"/>
            <a:ext cx="18208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225021"/>
          </a:xfrm>
        </p:spPr>
        <p:txBody>
          <a:bodyPr>
            <a:normAutofit/>
          </a:bodyPr>
          <a:lstStyle>
            <a:lvl1pPr algn="r">
              <a:defRPr sz="4800" b="1">
                <a:solidFill>
                  <a:schemeClr val="tx2">
                    <a:lumMod val="50000"/>
                  </a:schemeClr>
                </a:solidFill>
                <a:latin typeface="Corbel"/>
                <a:cs typeface="Corbe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641600" y="4185601"/>
            <a:ext cx="5816600" cy="899583"/>
          </a:xfrm>
        </p:spPr>
        <p:txBody>
          <a:bodyPr>
            <a:normAutofit/>
          </a:bodyPr>
          <a:lstStyle>
            <a:lvl1pPr marL="0" indent="0" algn="r">
              <a:buNone/>
              <a:defRPr sz="2900">
                <a:solidFill>
                  <a:srgbClr val="003F41"/>
                </a:solidFill>
                <a:latin typeface="Corbel"/>
                <a:cs typeface="Corbel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150813"/>
            <a:ext cx="1603375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smtClean="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E74D9BA1-A501-4C99-A0B8-F3C98A2A31CA}" type="datetime1">
              <a:rPr lang="en-GB" altLang="en-US"/>
              <a:pPr>
                <a:defRPr/>
              </a:pPr>
              <a:t>15-09-23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1916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ELIXIR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949950"/>
            <a:ext cx="990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53400" cy="576064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714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2016C9-886D-443A-80AD-AF6B80F3B109}" type="datetimeFigureOut">
              <a:rPr lang="en-GB" smtClean="0"/>
              <a:t>15-09-23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FA6ABC-DDDC-40FB-896B-1E8FAF9E9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952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BC43DF5-6602-43FA-A2DF-131880F9679F}" type="datetime1">
              <a:rPr lang="en-US" altLang="en-US"/>
              <a:pPr>
                <a:defRPr/>
              </a:pPr>
              <a:t>15-09-23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3BC3A0A-6371-4BA6-AF85-E461FDEE84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110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F7CC288-64FA-49FA-8177-29D952FDED00}" type="datetime1">
              <a:rPr lang="en-US" altLang="en-US"/>
              <a:pPr>
                <a:defRPr/>
              </a:pPr>
              <a:t>15-09-23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522ED87-4F70-4C1D-BE7D-D9A3798B9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141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8D96376-B3D9-4069-B6AE-A15D5952D610}" type="datetime1">
              <a:rPr lang="en-US" altLang="en-US"/>
              <a:pPr>
                <a:defRPr/>
              </a:pPr>
              <a:t>15-09-23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5D29446-6A24-49C3-8117-8E89FEE67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834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D58D259-10A5-41F4-85D6-A12A38B51EB1}" type="datetime1">
              <a:rPr lang="en-US" altLang="en-US"/>
              <a:pPr>
                <a:defRPr/>
              </a:pPr>
              <a:t>15-09-23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BDFF1F3-1E76-45E2-A071-4088646BF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691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6B0622C-E203-4B84-B40C-8BF746ABEA2F}" type="datetime1">
              <a:rPr lang="en-US" altLang="en-US"/>
              <a:pPr>
                <a:defRPr/>
              </a:pPr>
              <a:t>15-09-23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8D8E562-A8F3-4843-8199-CD2CD8122B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43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1D06627-4EC9-4A0D-995E-8FC34114672B}" type="datetime1">
              <a:rPr lang="en-US" altLang="en-US"/>
              <a:pPr>
                <a:defRPr/>
              </a:pPr>
              <a:t>15-09-23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246B079-CA00-4D64-A2A9-BB8FCFA615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091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1E0BD99-4A15-45DE-A5A2-E45120339A94}" type="datetime1">
              <a:rPr lang="en-US" altLang="en-US"/>
              <a:pPr>
                <a:defRPr/>
              </a:pPr>
              <a:t>15-09-23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48CC37F-6AFC-4EE2-A13F-194C9909E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294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27127C0-C49A-47B6-BF6E-65626EB41ED6}" type="datetime1">
              <a:rPr lang="en-US" altLang="en-US"/>
              <a:pPr>
                <a:defRPr/>
              </a:pPr>
              <a:t>15-09-23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079618F-EF94-4967-8EC7-00809BB408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51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lixir_helix_200_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69413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elixir_1_RZ_mac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73688"/>
            <a:ext cx="18208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930400" y="5874345"/>
            <a:ext cx="6527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i="1" dirty="0" err="1" smtClean="0">
                <a:solidFill>
                  <a:srgbClr val="003F41"/>
                </a:solidFill>
                <a:latin typeface="Corbel" pitchFamily="34" charset="0"/>
                <a:ea typeface="Geneva" charset="-128"/>
              </a:rPr>
              <a:t>www.elixir-europe.org</a:t>
            </a:r>
            <a:endParaRPr lang="en-US" i="1" dirty="0" smtClean="0">
              <a:solidFill>
                <a:srgbClr val="003F41"/>
              </a:solidFill>
              <a:latin typeface="Corbel" pitchFamily="34" charset="0"/>
              <a:ea typeface="Geneva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225021"/>
          </a:xfrm>
        </p:spPr>
        <p:txBody>
          <a:bodyPr>
            <a:normAutofit/>
          </a:bodyPr>
          <a:lstStyle>
            <a:lvl1pPr algn="r">
              <a:defRPr sz="5000" b="1">
                <a:solidFill>
                  <a:srgbClr val="003F41"/>
                </a:solidFill>
                <a:latin typeface="Corbel"/>
                <a:cs typeface="Corb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641600" y="4074740"/>
            <a:ext cx="5816600" cy="899583"/>
          </a:xfrm>
        </p:spPr>
        <p:txBody>
          <a:bodyPr>
            <a:normAutofit/>
          </a:bodyPr>
          <a:lstStyle>
            <a:lvl1pPr marL="0" indent="0" algn="r">
              <a:buNone/>
              <a:defRPr lang="en-US" sz="2400" i="1"/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150813"/>
            <a:ext cx="1603375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ADA67C13-9490-40DD-8FCF-72D3C7FA6054}" type="datetime1">
              <a:rPr lang="en-GB" altLang="en-US"/>
              <a:pPr>
                <a:defRPr/>
              </a:pPr>
              <a:t>15-09-23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60697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E35E620-82DD-4373-9D63-A3B489EE1CE0}" type="datetime1">
              <a:rPr lang="en-US" altLang="en-US"/>
              <a:pPr>
                <a:defRPr/>
              </a:pPr>
              <a:t>15-09-23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FE05977-8EC1-43E3-847D-368098B4F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826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71C634F-ADF8-43E8-8358-7964AAFEDFCD}" type="datetime1">
              <a:rPr lang="en-US" altLang="en-US"/>
              <a:pPr>
                <a:defRPr/>
              </a:pPr>
              <a:t>15-09-23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1B6A075-5FA4-41FC-B330-D6065D66D8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601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A1FD9D1-3E8E-4E65-9D79-AE1418C339B7}" type="datetime1">
              <a:rPr lang="en-US" altLang="en-US"/>
              <a:pPr>
                <a:defRPr/>
              </a:pPr>
              <a:t>15-09-23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598ED1B-8287-40FC-AE54-C66C88B59F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672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LIXIR_powerpoint title_stand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 smtClean="0">
              <a:solidFill>
                <a:srgbClr val="FFFFFF"/>
              </a:solidFill>
              <a:latin typeface="Corbel" panose="020B0503020204020204" pitchFamily="34" charset="0"/>
              <a:cs typeface="MS PGothic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30400" y="5935663"/>
            <a:ext cx="6527800" cy="619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1800" i="1" smtClean="0">
                <a:solidFill>
                  <a:srgbClr val="DD5E21"/>
                </a:solidFill>
                <a:cs typeface="MS PGothic" charset="0"/>
              </a:rPr>
              <a:t>European Life Sciences Infrastructure for Biological Information</a:t>
            </a:r>
          </a:p>
          <a:p>
            <a:pPr algn="r">
              <a:defRPr/>
            </a:pPr>
            <a:r>
              <a:rPr lang="en-US" sz="1800" i="1" smtClean="0">
                <a:solidFill>
                  <a:srgbClr val="DD5E21"/>
                </a:solidFill>
                <a:cs typeface="MS PGothic" charset="0"/>
              </a:rPr>
              <a:t>www.elixir-europe.org</a:t>
            </a:r>
          </a:p>
        </p:txBody>
      </p:sp>
      <p:pic>
        <p:nvPicPr>
          <p:cNvPr id="7" name="Picture 7" descr="ELIXIR_powerpoint title_standa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 smtClean="0">
              <a:solidFill>
                <a:srgbClr val="FFFFFF"/>
              </a:solidFill>
              <a:latin typeface="Corbel" panose="020B0503020204020204" pitchFamily="34" charset="0"/>
              <a:cs typeface="MS PGothic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930400" y="5935663"/>
            <a:ext cx="6527800" cy="619125"/>
          </a:xfrm>
          <a:prstGeom prst="rect">
            <a:avLst/>
          </a:prstGeom>
          <a:noFill/>
          <a:ln>
            <a:noFill/>
          </a:ln>
          <a:extLst/>
        </p:spPr>
        <p:txBody>
          <a:bodyPr lIns="65306" tIns="32653" rIns="65306" bIns="3265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1800" i="1" smtClean="0">
                <a:solidFill>
                  <a:srgbClr val="DD5E21"/>
                </a:solidFill>
                <a:cs typeface="MS PGothic" charset="0"/>
              </a:rPr>
              <a:t>European Life Sciences Infrastructure for Biological Information</a:t>
            </a:r>
          </a:p>
          <a:p>
            <a:pPr algn="r">
              <a:defRPr/>
            </a:pPr>
            <a:r>
              <a:rPr lang="en-US" sz="1800" i="1" smtClean="0">
                <a:solidFill>
                  <a:srgbClr val="DD5E21"/>
                </a:solidFill>
                <a:cs typeface="MS PGothic" charset="0"/>
              </a:rPr>
              <a:t>www.elixir-europe.org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3197228"/>
            <a:ext cx="7772400" cy="1470025"/>
          </a:xfrm>
        </p:spPr>
        <p:txBody>
          <a:bodyPr>
            <a:normAutofit/>
          </a:bodyPr>
          <a:lstStyle>
            <a:lvl1pPr algn="r">
              <a:defRPr sz="5000" b="1">
                <a:solidFill>
                  <a:schemeClr val="accent2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1603" y="4749800"/>
            <a:ext cx="5816600" cy="1079500"/>
          </a:xfrm>
        </p:spPr>
        <p:txBody>
          <a:bodyPr>
            <a:normAutofit/>
          </a:bodyPr>
          <a:lstStyle>
            <a:lvl1pPr marL="0" indent="0" algn="r">
              <a:buNone/>
              <a:defRPr sz="2900">
                <a:solidFill>
                  <a:schemeClr val="accent2"/>
                </a:solidFill>
                <a:latin typeface="Corbel"/>
                <a:cs typeface="Corbel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61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100000">
                <a:srgbClr val="F47D20"/>
              </a:gs>
              <a:gs pos="0">
                <a:srgbClr val="F46B2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5" name="Picture 8" descr="ELIXIR logo_mac 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5834063"/>
            <a:ext cx="12223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100000">
                <a:srgbClr val="F47D20"/>
              </a:gs>
              <a:gs pos="0">
                <a:srgbClr val="F46B2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7" name="Picture 8" descr="ELIXIR logo_mac 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5834063"/>
            <a:ext cx="12223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52" y="134938"/>
            <a:ext cx="8229601" cy="639762"/>
          </a:xfrm>
        </p:spPr>
        <p:txBody>
          <a:bodyPr>
            <a:noAutofit/>
          </a:bodyPr>
          <a:lstStyle>
            <a:lvl1pPr algn="l">
              <a:defRPr sz="3600" b="0" i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52" y="1260404"/>
            <a:ext cx="8229601" cy="4634058"/>
          </a:xfrm>
        </p:spPr>
        <p:txBody>
          <a:bodyPr/>
          <a:lstStyle>
            <a:lvl1pPr marL="342859" indent="-342859">
              <a:buClr>
                <a:srgbClr val="F47D20"/>
              </a:buClr>
              <a:buSzPct val="100000"/>
              <a:buFontTx/>
              <a:buBlip>
                <a:blip r:embed="rId3"/>
              </a:buBlip>
              <a:defRPr sz="2400">
                <a:latin typeface="+mn-lt"/>
              </a:defRPr>
            </a:lvl1pPr>
            <a:lvl2pPr marL="742861" indent="-285716">
              <a:buClr>
                <a:srgbClr val="F47D20"/>
              </a:buClr>
              <a:buFont typeface="Arial"/>
              <a:buChar char="•"/>
              <a:defRPr sz="2000">
                <a:latin typeface="+mn-lt"/>
              </a:defRPr>
            </a:lvl2pPr>
            <a:lvl3pPr>
              <a:buClr>
                <a:srgbClr val="F47D20"/>
              </a:buCl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73038" y="6451600"/>
            <a:ext cx="685800" cy="168275"/>
          </a:xfrm>
        </p:spPr>
        <p:txBody>
          <a:bodyPr/>
          <a:lstStyle>
            <a:lvl1pPr eaLnBrk="0" hangingPunct="0">
              <a:defRPr sz="1800" i="1">
                <a:solidFill>
                  <a:srgbClr val="F47D20"/>
                </a:solidFill>
                <a:latin typeface="Arial" charset="0"/>
              </a:defRPr>
            </a:lvl1pPr>
          </a:lstStyle>
          <a:p>
            <a:fld id="{6A30714D-4FE0-0145-90C0-497EE3F5C6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99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LIXIR logo_mac 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5834063"/>
            <a:ext cx="12223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ELIXIR logo_mac 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5834063"/>
            <a:ext cx="12223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52" y="134938"/>
            <a:ext cx="8229601" cy="639762"/>
          </a:xfrm>
        </p:spPr>
        <p:txBody>
          <a:bodyPr>
            <a:noAutofit/>
          </a:bodyPr>
          <a:lstStyle>
            <a:lvl1pPr algn="l">
              <a:defRPr sz="3600" b="0" i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73038" y="6451600"/>
            <a:ext cx="685800" cy="168275"/>
          </a:xfrm>
        </p:spPr>
        <p:txBody>
          <a:bodyPr/>
          <a:lstStyle>
            <a:lvl1pPr eaLnBrk="0" hangingPunct="0">
              <a:defRPr sz="1800" i="1">
                <a:solidFill>
                  <a:srgbClr val="F47D20"/>
                </a:solidFill>
                <a:latin typeface="Arial" charset="0"/>
              </a:defRPr>
            </a:lvl1pPr>
          </a:lstStyle>
          <a:p>
            <a:fld id="{2712286E-C4FD-3B45-AC72-495447E809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84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4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orbe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orbe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fld id="{B9813757-D9E8-8940-A0BC-6E6B2A1AA8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5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orbe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orbe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fld id="{1DB0D46D-1D7E-BE49-A32A-3B80A4C6CC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84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orbe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Corbe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fld id="{CF94ABAE-5640-814E-94F6-5CAC950500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61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0" descr="88907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1778000"/>
            <a:ext cx="508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11" descr="CSC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01625"/>
            <a:ext cx="1004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2755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1255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fld id="{65473437-F10B-984F-9F59-AA8BB1439D5C}" type="datetimeFigureOut">
              <a:rPr lang="en-US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pPr eaLnBrk="0" hangingPunct="0"/>
              <a:t>15-09-24</a:t>
            </a:fld>
            <a:endParaRPr lang="en-US" smtClean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4371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D4BF8E3-8C28-AB4A-ACF9-A81491B176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5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IXIR_Network_background2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84213" y="5229225"/>
            <a:ext cx="65278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r>
              <a:rPr lang="en-US" sz="2000" i="1" dirty="0" smtClean="0">
                <a:solidFill>
                  <a:schemeClr val="bg1"/>
                </a:solidFill>
                <a:latin typeface="Corbel" pitchFamily="34" charset="0"/>
                <a:ea typeface="Geneva" charset="-128"/>
              </a:rPr>
              <a:t>European Life Sciences </a:t>
            </a:r>
            <a:br>
              <a:rPr lang="en-US" sz="2000" i="1" dirty="0" smtClean="0">
                <a:solidFill>
                  <a:schemeClr val="bg1"/>
                </a:solidFill>
                <a:latin typeface="Corbel" pitchFamily="34" charset="0"/>
                <a:ea typeface="Geneva" charset="-128"/>
              </a:rPr>
            </a:br>
            <a:r>
              <a:rPr lang="en-US" sz="2000" i="1" dirty="0" smtClean="0">
                <a:solidFill>
                  <a:schemeClr val="bg1"/>
                </a:solidFill>
                <a:latin typeface="Corbel" pitchFamily="34" charset="0"/>
                <a:ea typeface="Geneva" charset="-128"/>
              </a:rPr>
              <a:t>Infrastructure for Biological Information</a:t>
            </a:r>
          </a:p>
          <a:p>
            <a:pPr eaLnBrk="0" hangingPunct="0">
              <a:defRPr/>
            </a:pPr>
            <a:r>
              <a:rPr lang="en-US" i="1" dirty="0" err="1" smtClean="0">
                <a:solidFill>
                  <a:srgbClr val="003F41"/>
                </a:solidFill>
                <a:latin typeface="Corbel" pitchFamily="34" charset="0"/>
                <a:ea typeface="Geneva" charset="-128"/>
              </a:rPr>
              <a:t>www.elixir-europe.org</a:t>
            </a:r>
            <a:endParaRPr lang="en-US" i="1" dirty="0" smtClean="0">
              <a:solidFill>
                <a:srgbClr val="003F41"/>
              </a:solidFill>
              <a:latin typeface="Corbel" pitchFamily="34" charset="0"/>
              <a:ea typeface="Geneva" charset="-128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85800" y="1285834"/>
            <a:ext cx="7772400" cy="1927142"/>
          </a:xfrm>
        </p:spPr>
        <p:txBody>
          <a:bodyPr>
            <a:normAutofit/>
          </a:bodyPr>
          <a:lstStyle>
            <a:lvl1pPr algn="l">
              <a:defRPr sz="4800" b="1">
                <a:solidFill>
                  <a:schemeClr val="tx2">
                    <a:lumMod val="50000"/>
                  </a:schemeClr>
                </a:solidFill>
                <a:latin typeface="Corbel"/>
                <a:cs typeface="Corbe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6864" cy="1080120"/>
          </a:xfrm>
        </p:spPr>
        <p:txBody>
          <a:bodyPr>
            <a:normAutofit/>
          </a:bodyPr>
          <a:lstStyle>
            <a:lvl1pPr marL="0" indent="0" algn="l">
              <a:buNone/>
              <a:defRPr sz="2900">
                <a:solidFill>
                  <a:srgbClr val="003F41"/>
                </a:solidFill>
                <a:latin typeface="Corbel"/>
                <a:cs typeface="Corbel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19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LIXIR logo_mac 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5834063"/>
            <a:ext cx="12223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52" y="134938"/>
            <a:ext cx="8229601" cy="639762"/>
          </a:xfrm>
        </p:spPr>
        <p:txBody>
          <a:bodyPr>
            <a:noAutofit/>
          </a:bodyPr>
          <a:lstStyle>
            <a:lvl1pPr algn="l">
              <a:defRPr sz="3600" b="0" i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73038" y="6451600"/>
            <a:ext cx="685800" cy="168275"/>
          </a:xfrm>
        </p:spPr>
        <p:txBody>
          <a:bodyPr/>
          <a:lstStyle>
            <a:lvl1pPr eaLnBrk="0" hangingPunct="0">
              <a:defRPr sz="1800" i="1">
                <a:solidFill>
                  <a:srgbClr val="F47D20"/>
                </a:solidFill>
                <a:latin typeface="Arial" charset="0"/>
              </a:defRPr>
            </a:lvl1pPr>
          </a:lstStyle>
          <a:p>
            <a:fld id="{9D81BC2E-3E51-3641-BB62-04654C5798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7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LIXIR_Europe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85800" y="1285834"/>
            <a:ext cx="7772400" cy="1927142"/>
          </a:xfrm>
        </p:spPr>
        <p:txBody>
          <a:bodyPr>
            <a:normAutofit/>
          </a:bodyPr>
          <a:lstStyle>
            <a:lvl1pPr algn="l">
              <a:defRPr sz="4800" b="1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6864" cy="1080120"/>
          </a:xfrm>
        </p:spPr>
        <p:txBody>
          <a:bodyPr>
            <a:normAutofit/>
          </a:bodyPr>
          <a:lstStyle>
            <a:lvl1pPr marL="0" indent="0" algn="l">
              <a:buNone/>
              <a:defRPr sz="2900">
                <a:solidFill>
                  <a:srgbClr val="BEBF32"/>
                </a:solidFill>
                <a:latin typeface="Corbel"/>
                <a:cs typeface="Corbel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4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BL_EBI_Chemistry-slide2-background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84213" y="5229225"/>
            <a:ext cx="65278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r>
              <a:rPr lang="en-US" sz="2000" i="1" dirty="0" smtClean="0">
                <a:solidFill>
                  <a:schemeClr val="bg1"/>
                </a:solidFill>
                <a:latin typeface="Corbel" pitchFamily="34" charset="0"/>
                <a:ea typeface="Geneva" charset="-128"/>
              </a:rPr>
              <a:t>European Life Sciences </a:t>
            </a:r>
            <a:br>
              <a:rPr lang="en-US" sz="2000" i="1" dirty="0" smtClean="0">
                <a:solidFill>
                  <a:schemeClr val="bg1"/>
                </a:solidFill>
                <a:latin typeface="Corbel" pitchFamily="34" charset="0"/>
                <a:ea typeface="Geneva" charset="-128"/>
              </a:rPr>
            </a:br>
            <a:r>
              <a:rPr lang="en-US" sz="2000" i="1" dirty="0" smtClean="0">
                <a:solidFill>
                  <a:schemeClr val="bg1"/>
                </a:solidFill>
                <a:latin typeface="Corbel" pitchFamily="34" charset="0"/>
                <a:ea typeface="Geneva" charset="-128"/>
              </a:rPr>
              <a:t>Infrastructure for Biological Information</a:t>
            </a:r>
          </a:p>
          <a:p>
            <a:pPr eaLnBrk="0" hangingPunct="0">
              <a:defRPr/>
            </a:pPr>
            <a:r>
              <a:rPr lang="en-US" i="1" dirty="0" err="1" smtClean="0">
                <a:solidFill>
                  <a:srgbClr val="003F41"/>
                </a:solidFill>
                <a:latin typeface="Corbel" pitchFamily="34" charset="0"/>
                <a:ea typeface="Geneva" charset="-128"/>
              </a:rPr>
              <a:t>www.elixir-europe.org</a:t>
            </a:r>
            <a:endParaRPr lang="en-US" i="1" dirty="0" smtClean="0">
              <a:solidFill>
                <a:srgbClr val="003F41"/>
              </a:solidFill>
              <a:latin typeface="Corbel" pitchFamily="34" charset="0"/>
              <a:ea typeface="Geneva" charset="-128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85800" y="1285834"/>
            <a:ext cx="7772400" cy="1927142"/>
          </a:xfrm>
        </p:spPr>
        <p:txBody>
          <a:bodyPr>
            <a:normAutofit/>
          </a:bodyPr>
          <a:lstStyle>
            <a:lvl1pPr algn="l">
              <a:defRPr sz="4800" b="1" baseline="0">
                <a:solidFill>
                  <a:schemeClr val="tx2">
                    <a:lumMod val="50000"/>
                  </a:schemeClr>
                </a:solidFill>
                <a:latin typeface="Corbel"/>
                <a:cs typeface="Corbel"/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6864" cy="1080120"/>
          </a:xfrm>
        </p:spPr>
        <p:txBody>
          <a:bodyPr>
            <a:normAutofit/>
          </a:bodyPr>
          <a:lstStyle>
            <a:lvl1pPr marL="0" indent="0" algn="l">
              <a:buNone/>
              <a:defRPr sz="2900" baseline="0">
                <a:solidFill>
                  <a:srgbClr val="003F41"/>
                </a:solidFill>
                <a:latin typeface="Corbel"/>
                <a:cs typeface="Corbel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5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ELIXIR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949950"/>
            <a:ext cx="990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53400" cy="64807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99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932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ELIXIR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949950"/>
            <a:ext cx="990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53400" cy="576064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08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ELIXIR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949950"/>
            <a:ext cx="990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34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3375"/>
            <a:ext cx="815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5588"/>
            <a:ext cx="81534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First level</a:t>
            </a:r>
          </a:p>
          <a:p>
            <a:pPr lvl="1"/>
            <a:r>
              <a:rPr lang="de-DE" altLang="en-US" smtClean="0"/>
              <a:t>Second level</a:t>
            </a:r>
          </a:p>
          <a:p>
            <a:pPr lvl="2"/>
            <a:r>
              <a:rPr lang="de-DE" altLang="en-US" smtClean="0"/>
              <a:t>Third level</a:t>
            </a:r>
          </a:p>
          <a:p>
            <a:pPr lvl="3"/>
            <a:r>
              <a:rPr lang="de-DE" altLang="en-US" smtClean="0"/>
              <a:t>Fourth level</a:t>
            </a:r>
          </a:p>
          <a:p>
            <a:pPr lvl="4"/>
            <a:r>
              <a:rPr lang="de-DE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20" r:id="rId1"/>
    <p:sldLayoutId id="2147486421" r:id="rId2"/>
    <p:sldLayoutId id="2147486422" r:id="rId3"/>
    <p:sldLayoutId id="2147486423" r:id="rId4"/>
    <p:sldLayoutId id="2147486424" r:id="rId5"/>
    <p:sldLayoutId id="2147486425" r:id="rId6"/>
    <p:sldLayoutId id="2147486419" r:id="rId7"/>
    <p:sldLayoutId id="2147486426" r:id="rId8"/>
    <p:sldLayoutId id="2147486427" r:id="rId9"/>
    <p:sldLayoutId id="2147486428" r:id="rId10"/>
    <p:sldLayoutId id="214748644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ＭＳ Ｐゴシック" charset="0"/>
          <a:cs typeface="Geneva" pitchFamily="-11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ＭＳ Ｐゴシック" charset="0"/>
          <a:cs typeface="Geneva" pitchFamily="-11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ＭＳ Ｐゴシック" charset="0"/>
          <a:cs typeface="Geneva" pitchFamily="-11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ＭＳ Ｐゴシック" charset="0"/>
          <a:cs typeface="Geneva" pitchFamily="-11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Char char="•"/>
        <a:defRPr sz="2400">
          <a:solidFill>
            <a:schemeClr val="tx1"/>
          </a:solidFill>
          <a:latin typeface="Corbel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333375"/>
            <a:ext cx="8229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Click to edit Master style</a:t>
            </a:r>
            <a:endParaRPr lang="en-US" altLang="en-US" smtClean="0"/>
          </a:p>
        </p:txBody>
      </p:sp>
      <p:pic>
        <p:nvPicPr>
          <p:cNvPr id="2051" name="Picture 1" descr="ELIXIR_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949950"/>
            <a:ext cx="990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32" r:id="rId4"/>
    <p:sldLayoutId id="2147486433" r:id="rId5"/>
    <p:sldLayoutId id="2147486434" r:id="rId6"/>
    <p:sldLayoutId id="2147486435" r:id="rId7"/>
    <p:sldLayoutId id="2147486436" r:id="rId8"/>
    <p:sldLayoutId id="2147486437" r:id="rId9"/>
    <p:sldLayoutId id="2147486438" r:id="rId10"/>
    <p:sldLayoutId id="214748643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Corbel"/>
          <a:ea typeface="ＭＳ Ｐゴシック" charset="0"/>
          <a:cs typeface="Corbe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rbel" charset="0"/>
          <a:ea typeface="ＭＳ Ｐゴシック" charset="0"/>
          <a:cs typeface="Corbe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rbel" charset="0"/>
          <a:ea typeface="ＭＳ Ｐゴシック" charset="0"/>
          <a:cs typeface="Corbe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rbel" charset="0"/>
          <a:ea typeface="ＭＳ Ｐゴシック" charset="0"/>
          <a:cs typeface="Corbe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rbel" charset="0"/>
          <a:ea typeface="ＭＳ Ｐゴシック" charset="0"/>
          <a:cs typeface="Corbe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rbe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rbe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rbe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rbe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0">
                <a:srgbClr val="F46B20"/>
              </a:gs>
              <a:gs pos="100000">
                <a:srgbClr val="F47D2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97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23938"/>
            <a:ext cx="8229600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38" y="6356350"/>
            <a:ext cx="779462" cy="365125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F46B20"/>
                </a:solidFill>
                <a:latin typeface="Corbel" charset="0"/>
                <a:cs typeface="Arial" charset="0"/>
              </a:defRPr>
            </a:lvl1pPr>
          </a:lstStyle>
          <a:p>
            <a:fld id="{66625CCC-BE36-6545-96D3-DF8276285CB7}" type="slidenum">
              <a:rPr lang="en-US" smtClean="0">
                <a:ea typeface="MS PGothic" charset="0"/>
              </a:rPr>
              <a:pPr/>
              <a:t>‹#›</a:t>
            </a:fld>
            <a:endParaRPr lang="en-US" smtClean="0">
              <a:ea typeface="MS PGothic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0">
                <a:srgbClr val="F46B20"/>
              </a:gs>
              <a:gs pos="100000">
                <a:srgbClr val="F47D2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9353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42" r:id="rId1"/>
    <p:sldLayoutId id="2147486443" r:id="rId2"/>
    <p:sldLayoutId id="2147486444" r:id="rId3"/>
    <p:sldLayoutId id="2147486445" r:id="rId4"/>
    <p:sldLayoutId id="2147486446" r:id="rId5"/>
    <p:sldLayoutId id="2147486447" r:id="rId6"/>
    <p:sldLayoutId id="2147486448" r:id="rId7"/>
    <p:sldLayoutId id="2147486449" r:id="rId8"/>
  </p:sldLayoutIdLst>
  <p:hf hdr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chemeClr val="bg1"/>
          </a:solidFill>
          <a:latin typeface="+mj-lt"/>
          <a:ea typeface="MS PGothic" panose="020B0600070205080204" pitchFamily="34" charset="-128"/>
          <a:cs typeface="Arial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MS PGothic" panose="020B0600070205080204" pitchFamily="34" charset="-128"/>
          <a:cs typeface="Arial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MS PGothic" panose="020B0600070205080204" pitchFamily="34" charset="-128"/>
          <a:cs typeface="Arial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MS PGothic" panose="020B0600070205080204" pitchFamily="34" charset="-128"/>
          <a:cs typeface="Arial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MS PGothic" panose="020B0600070205080204" pitchFamily="34" charset="-128"/>
          <a:cs typeface="Arial" charset="0"/>
        </a:defRPr>
      </a:lvl5pPr>
      <a:lvl6pPr marL="457200" algn="ctr" defTabSz="455613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ＭＳ Ｐゴシック" pitchFamily="34" charset="-128"/>
        </a:defRPr>
      </a:lvl6pPr>
      <a:lvl7pPr marL="914400" algn="ctr" defTabSz="455613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ＭＳ Ｐゴシック" pitchFamily="34" charset="-128"/>
        </a:defRPr>
      </a:lvl7pPr>
      <a:lvl8pPr marL="1371600" algn="ctr" defTabSz="455613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ＭＳ Ｐゴシック" pitchFamily="34" charset="-128"/>
        </a:defRPr>
      </a:lvl8pPr>
      <a:lvl9pPr marL="1828800" algn="ctr" defTabSz="455613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ＭＳ Ｐゴシック" pitchFamily="34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Arial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Arial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Arial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Arial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Arial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nc2013.terena.org/getfile/870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2" Type="http://schemas.openxmlformats.org/officeDocument/2006/relationships/hyperlink" Target="http://www.csc.fi/rem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924944"/>
            <a:ext cx="7772400" cy="1079500"/>
          </a:xfrm>
        </p:spPr>
        <p:txBody>
          <a:bodyPr/>
          <a:lstStyle/>
          <a:p>
            <a:pPr eaLnBrk="1" hangingPunct="1"/>
            <a:r>
              <a:rPr lang="en-GB" altLang="en-US" sz="6000" smtClean="0">
                <a:latin typeface="Corbel" pitchFamily="34" charset="0"/>
                <a:ea typeface="ＭＳ Ｐゴシック" pitchFamily="34" charset="-128"/>
                <a:cs typeface="Arial" pitchFamily="34" charset="0"/>
              </a:rPr>
              <a:t>ELIXIR</a:t>
            </a:r>
            <a:endParaRPr lang="de-DE" altLang="en-US" smtClean="0">
              <a:latin typeface="Corbe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3555" name="Subtitle 2"/>
          <p:cNvSpPr>
            <a:spLocks noGrp="1"/>
          </p:cNvSpPr>
          <p:nvPr>
            <p:ph type="subTitle" idx="4294967295"/>
          </p:nvPr>
        </p:nvSpPr>
        <p:spPr>
          <a:xfrm>
            <a:off x="684213" y="3859982"/>
            <a:ext cx="7775575" cy="1079500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altLang="en-US" sz="3200" dirty="0" smtClean="0">
                <a:latin typeface="Corbel" pitchFamily="34" charset="0"/>
                <a:ea typeface="ＭＳ Ｐゴシック" pitchFamily="34" charset="-128"/>
                <a:cs typeface="Arial" pitchFamily="34" charset="0"/>
              </a:rPr>
              <a:t>Safeguarding the results of life science research in Europe</a:t>
            </a:r>
          </a:p>
          <a:p>
            <a:pPr marL="0" indent="0" algn="r" eaLnBrk="1" hangingPunct="1">
              <a:buFontTx/>
              <a:buNone/>
            </a:pPr>
            <a:r>
              <a:rPr lang="en-US" altLang="en-US" sz="3200" i="1" dirty="0" smtClean="0">
                <a:latin typeface="Corbel" pitchFamily="34" charset="0"/>
                <a:ea typeface="ＭＳ Ｐゴシック" pitchFamily="34" charset="-128"/>
                <a:cs typeface="Arial" pitchFamily="34" charset="0"/>
              </a:rPr>
              <a:t>Niclas Jareborg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EXCELERATE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success </a:t>
            </a:r>
            <a:r>
              <a:rPr lang="en-US" dirty="0"/>
              <a:t>of ELIXIR </a:t>
            </a:r>
            <a:r>
              <a:rPr lang="en-US" dirty="0" smtClean="0"/>
              <a:t>service </a:t>
            </a:r>
            <a:r>
              <a:rPr lang="en-US" dirty="0"/>
              <a:t>implementation is measured by and dependent on the advances reached in the </a:t>
            </a:r>
            <a:r>
              <a:rPr lang="en-US" dirty="0" smtClean="0"/>
              <a:t>scientific </a:t>
            </a:r>
            <a:r>
              <a:rPr lang="en-US" dirty="0"/>
              <a:t>use cases </a:t>
            </a:r>
            <a:r>
              <a:rPr lang="en-US" dirty="0" smtClean="0"/>
              <a:t>and </a:t>
            </a:r>
            <a:r>
              <a:rPr lang="en-US" dirty="0"/>
              <a:t>training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Use existing European </a:t>
            </a:r>
            <a:r>
              <a:rPr lang="en-US" dirty="0"/>
              <a:t>e-Infrastructure </a:t>
            </a:r>
            <a:r>
              <a:rPr lang="en-US" dirty="0" smtClean="0"/>
              <a:t>resources to </a:t>
            </a:r>
            <a:r>
              <a:rPr lang="en-US" dirty="0"/>
              <a:t>support </a:t>
            </a:r>
            <a:r>
              <a:rPr lang="en-US" dirty="0" smtClean="0"/>
              <a:t>the implementation of </a:t>
            </a:r>
            <a:r>
              <a:rPr lang="en-US" dirty="0"/>
              <a:t>use cases and training. </a:t>
            </a:r>
            <a:endParaRPr lang="en-US" dirty="0" smtClean="0"/>
          </a:p>
          <a:p>
            <a:pPr lvl="1"/>
            <a:r>
              <a:rPr lang="en-US" dirty="0" smtClean="0"/>
              <a:t>E.g. EGI </a:t>
            </a:r>
            <a:r>
              <a:rPr lang="en-US" dirty="0"/>
              <a:t>federated </a:t>
            </a:r>
            <a:r>
              <a:rPr lang="en-US" dirty="0" smtClean="0"/>
              <a:t>cloud</a:t>
            </a:r>
            <a:endParaRPr lang="en-US" dirty="0"/>
          </a:p>
          <a:p>
            <a:r>
              <a:rPr lang="en-US" dirty="0" smtClean="0"/>
              <a:t>A particular challenge </a:t>
            </a:r>
            <a:r>
              <a:rPr lang="en-US" dirty="0"/>
              <a:t>h</a:t>
            </a:r>
            <a:r>
              <a:rPr lang="en-US" dirty="0" smtClean="0"/>
              <a:t>ow to </a:t>
            </a:r>
            <a:r>
              <a:rPr lang="en-US" dirty="0"/>
              <a:t>enable access, processing and transfer of human data. </a:t>
            </a:r>
            <a:endParaRPr lang="en-US" dirty="0" smtClean="0"/>
          </a:p>
          <a:p>
            <a:pPr lvl="1"/>
            <a:r>
              <a:rPr lang="en-US" dirty="0" smtClean="0"/>
              <a:t>Working with Global </a:t>
            </a:r>
            <a:r>
              <a:rPr lang="en-US" dirty="0"/>
              <a:t>Alliance for Genomics and </a:t>
            </a:r>
            <a:r>
              <a:rPr lang="en-US" dirty="0" smtClean="0"/>
              <a:t>Health (GA4GH)</a:t>
            </a:r>
          </a:p>
          <a:p>
            <a:pPr lvl="1"/>
            <a:r>
              <a:rPr lang="en-US" i="1" dirty="0"/>
              <a:t>Framework for Responsible Sharing of Genomic and Health-Related </a:t>
            </a:r>
            <a:r>
              <a:rPr lang="en-US" i="1" dirty="0" smtClean="0"/>
              <a:t>Data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8877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153400" cy="252028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v-SE" smtClean="0">
                <a:latin typeface="Corbel" panose="020B0503020204020204" pitchFamily="34" charset="0"/>
              </a:rPr>
              <a:t/>
            </a:r>
            <a:br>
              <a:rPr lang="sv-SE" smtClean="0">
                <a:latin typeface="Corbel" panose="020B0503020204020204" pitchFamily="34" charset="0"/>
              </a:rPr>
            </a:br>
            <a:r>
              <a:rPr lang="sv-SE" smtClean="0">
                <a:latin typeface="Corbel" panose="020B0503020204020204" pitchFamily="34" charset="0"/>
              </a:rPr>
              <a:t>Thank you!</a:t>
            </a:r>
            <a:br>
              <a:rPr lang="sv-SE" smtClean="0">
                <a:latin typeface="Corbel" panose="020B0503020204020204" pitchFamily="34" charset="0"/>
              </a:rPr>
            </a:br>
            <a:r>
              <a:rPr lang="sv-SE" smtClean="0">
                <a:latin typeface="Corbel" panose="020B0503020204020204" pitchFamily="34" charset="0"/>
              </a:rPr>
              <a:t/>
            </a:r>
            <a:br>
              <a:rPr lang="sv-SE" smtClean="0">
                <a:latin typeface="Corbel" panose="020B0503020204020204" pitchFamily="34" charset="0"/>
              </a:rPr>
            </a:br>
            <a:r>
              <a:rPr lang="sv-SE" smtClean="0">
                <a:latin typeface="Corbel" panose="020B0503020204020204" pitchFamily="34" charset="0"/>
              </a:rPr>
              <a:t>Questions? Comments?</a:t>
            </a:r>
            <a:br>
              <a:rPr lang="sv-SE" smtClean="0">
                <a:latin typeface="Corbel" panose="020B0503020204020204" pitchFamily="34" charset="0"/>
              </a:rPr>
            </a:br>
            <a:endParaRPr lang="sv-SE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3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73038" y="134938"/>
            <a:ext cx="8863012" cy="639762"/>
          </a:xfrm>
        </p:spPr>
        <p:txBody>
          <a:bodyPr/>
          <a:lstStyle/>
          <a:p>
            <a:r>
              <a:rPr lang="fi-FI">
                <a:latin typeface="Corbel" charset="0"/>
                <a:ea typeface="MS PGothic" charset="0"/>
                <a:cs typeface="Arial" charset="0"/>
              </a:rPr>
              <a:t>Human genomics data management</a:t>
            </a:r>
            <a:endParaRPr lang="en-US">
              <a:latin typeface="Corbel" charset="0"/>
              <a:ea typeface="MS PGothic" charset="0"/>
              <a:cs typeface="Arial" charset="0"/>
            </a:endParaRPr>
          </a:p>
        </p:txBody>
      </p:sp>
      <p:sp>
        <p:nvSpPr>
          <p:cNvPr id="3481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153C29A-5932-9E45-B7BE-522419B10C1D}" type="slidenum">
              <a:rPr lang="en-US" sz="1800">
                <a:solidFill>
                  <a:srgbClr val="F47D20"/>
                </a:solidFill>
                <a:cs typeface="Arial" charset="0"/>
              </a:rPr>
              <a:pPr/>
              <a:t>12</a:t>
            </a:fld>
            <a:endParaRPr lang="en-US" sz="1800">
              <a:solidFill>
                <a:srgbClr val="F47D20"/>
              </a:solidFill>
              <a:cs typeface="Arial" charset="0"/>
            </a:endParaRPr>
          </a:p>
        </p:txBody>
      </p:sp>
      <p:pic>
        <p:nvPicPr>
          <p:cNvPr id="34820" name="470969B9-258A-4DBB-8A80-1AE3F12A6BE8" descr="69D2F0B8-E90E-4979-A66A-BDCF9FEFBC21@windo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774065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58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>
            <a:spLocks noChangeArrowheads="1"/>
          </p:cNvSpPr>
          <p:nvPr/>
        </p:nvSpPr>
        <p:spPr bwMode="auto">
          <a:xfrm>
            <a:off x="1736725" y="1931988"/>
            <a:ext cx="1657350" cy="1209675"/>
          </a:xfrm>
          <a:prstGeom prst="cloudCallout">
            <a:avLst>
              <a:gd name="adj1" fmla="val -18120"/>
              <a:gd name="adj2" fmla="val 19819"/>
            </a:avLst>
          </a:prstGeom>
          <a:solidFill>
            <a:srgbClr val="96EC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fi-FI" sz="1600" dirty="0">
                <a:solidFill>
                  <a:srgbClr val="FFFFFF"/>
                </a:solidFill>
                <a:latin typeface="Corbel"/>
                <a:ea typeface="MS PGothic" charset="0"/>
                <a:cs typeface="MS PGothic" charset="0"/>
              </a:rPr>
              <a:t>eduGAIN</a:t>
            </a:r>
            <a:endParaRPr lang="en-US" sz="1600" dirty="0">
              <a:solidFill>
                <a:srgbClr val="FFFFFF"/>
              </a:solidFill>
              <a:latin typeface="Corbel"/>
              <a:ea typeface="MS PGothic" charset="0"/>
              <a:cs typeface="MS PGothic" charset="0"/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Corbel" charset="0"/>
                <a:ea typeface="MS PGothic" charset="0"/>
                <a:cs typeface="Arial" charset="0"/>
              </a:rPr>
              <a:t>ELIXIR pilot with EGA archive</a:t>
            </a:r>
            <a:endParaRPr lang="en-US">
              <a:latin typeface="Corbel" charset="0"/>
              <a:ea typeface="MS PGothic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37063"/>
            <a:ext cx="4038600" cy="19018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800" b="1" dirty="0" smtClean="0">
                <a:ea typeface="ＭＳ Ｐゴシック" pitchFamily="34" charset="-128"/>
              </a:rPr>
              <a:t>In </a:t>
            </a:r>
            <a:r>
              <a:rPr lang="fi-FI" sz="1800" b="1" dirty="0" err="1" smtClean="0">
                <a:ea typeface="ＭＳ Ｐゴシック" pitchFamily="34" charset="-128"/>
              </a:rPr>
              <a:t>the</a:t>
            </a:r>
            <a:r>
              <a:rPr lang="fi-FI" sz="1800" b="1" dirty="0" smtClean="0">
                <a:ea typeface="ＭＳ Ｐゴシック" pitchFamily="34" charset="-128"/>
              </a:rPr>
              <a:t> EGA AAI </a:t>
            </a:r>
            <a:r>
              <a:rPr lang="fi-FI" sz="1800" b="1" dirty="0" err="1" smtClean="0">
                <a:ea typeface="ＭＳ Ｐゴシック" pitchFamily="34" charset="-128"/>
              </a:rPr>
              <a:t>pilot</a:t>
            </a:r>
            <a:endParaRPr lang="fi-FI" sz="1800" b="1" dirty="0" smtClean="0">
              <a:ea typeface="ＭＳ Ｐゴシック" pitchFamily="34" charset="-128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i-FI" sz="1800" dirty="0" smtClean="0">
                <a:ea typeface="ＭＳ Ｐゴシック" pitchFamily="34" charset="-128"/>
              </a:rPr>
              <a:t>REMS </a:t>
            </a:r>
            <a:r>
              <a:rPr lang="fi-FI" sz="1800" dirty="0" err="1" smtClean="0">
                <a:ea typeface="ＭＳ Ｐゴシック" pitchFamily="34" charset="-128"/>
              </a:rPr>
              <a:t>integrated</a:t>
            </a:r>
            <a:r>
              <a:rPr lang="fi-FI" sz="1800" dirty="0" smtClean="0">
                <a:ea typeface="ＭＳ Ｐゴシック" pitchFamily="34" charset="-128"/>
              </a:rPr>
              <a:t> to EGA </a:t>
            </a:r>
            <a:r>
              <a:rPr lang="fi-FI" sz="1800" dirty="0" err="1" smtClean="0">
                <a:ea typeface="ＭＳ Ｐゴシック" pitchFamily="34" charset="-128"/>
              </a:rPr>
              <a:t>service</a:t>
            </a:r>
            <a:r>
              <a:rPr lang="fi-FI" sz="1800" dirty="0" smtClean="0">
                <a:ea typeface="ＭＳ Ｐゴシック" pitchFamily="34" charset="-128"/>
              </a:rPr>
              <a:t> of EBI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i-FI" sz="1800" dirty="0" smtClean="0">
                <a:ea typeface="ＭＳ Ｐゴシック" pitchFamily="34" charset="-128"/>
              </a:rPr>
              <a:t>REMS </a:t>
            </a:r>
            <a:r>
              <a:rPr lang="fi-FI" sz="1800" dirty="0" err="1" smtClean="0">
                <a:ea typeface="ＭＳ Ｐゴシック" pitchFamily="34" charset="-128"/>
              </a:rPr>
              <a:t>creates</a:t>
            </a:r>
            <a:r>
              <a:rPr lang="fi-FI" sz="1800" dirty="0" smtClean="0">
                <a:ea typeface="ＭＳ Ｐゴシック" pitchFamily="34" charset="-128"/>
              </a:rPr>
              <a:t> </a:t>
            </a:r>
            <a:r>
              <a:rPr lang="fi-FI" sz="1800" dirty="0" err="1" smtClean="0">
                <a:ea typeface="ＭＳ Ｐゴシック" pitchFamily="34" charset="-128"/>
              </a:rPr>
              <a:t>workflows</a:t>
            </a:r>
            <a:r>
              <a:rPr lang="fi-FI" sz="1800" dirty="0" smtClean="0">
                <a:ea typeface="ＭＳ Ｐゴシック" pitchFamily="34" charset="-128"/>
              </a:rPr>
              <a:t> </a:t>
            </a:r>
            <a:r>
              <a:rPr lang="fi-FI" sz="1800" dirty="0" err="1" smtClean="0">
                <a:ea typeface="ＭＳ Ｐゴシック" pitchFamily="34" charset="-128"/>
              </a:rPr>
              <a:t>based</a:t>
            </a:r>
            <a:r>
              <a:rPr lang="fi-FI" sz="1800" dirty="0" smtClean="0">
                <a:ea typeface="ＭＳ Ｐゴシック" pitchFamily="34" charset="-128"/>
              </a:rPr>
              <a:t> on EGA metadata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i-FI" sz="1800" dirty="0" smtClean="0">
                <a:ea typeface="ＭＳ Ｐゴシック" pitchFamily="34" charset="-128"/>
              </a:rPr>
              <a:t>Next </a:t>
            </a:r>
            <a:r>
              <a:rPr lang="fi-FI" sz="1800" dirty="0" err="1" smtClean="0">
                <a:ea typeface="ＭＳ Ｐゴシック" pitchFamily="34" charset="-128"/>
              </a:rPr>
              <a:t>extending</a:t>
            </a:r>
            <a:r>
              <a:rPr lang="fi-FI" sz="1800" dirty="0" smtClean="0">
                <a:ea typeface="ＭＳ Ｐゴシック" pitchFamily="34" charset="-128"/>
              </a:rPr>
              <a:t> to </a:t>
            </a:r>
            <a:r>
              <a:rPr lang="fi-FI" sz="1800" dirty="0" err="1" smtClean="0">
                <a:ea typeface="ＭＳ Ｐゴシック" pitchFamily="34" charset="-128"/>
              </a:rPr>
              <a:t>new</a:t>
            </a:r>
            <a:r>
              <a:rPr lang="fi-FI" sz="1800" dirty="0" smtClean="0">
                <a:ea typeface="ＭＳ Ｐゴシック" pitchFamily="34" charset="-128"/>
              </a:rPr>
              <a:t> EGA Data </a:t>
            </a:r>
            <a:r>
              <a:rPr lang="fi-FI" sz="1800" dirty="0" err="1" smtClean="0">
                <a:ea typeface="ＭＳ Ｐゴシック" pitchFamily="34" charset="-128"/>
              </a:rPr>
              <a:t>access</a:t>
            </a:r>
            <a:r>
              <a:rPr lang="fi-FI" sz="1800" dirty="0" smtClean="0">
                <a:ea typeface="ＭＳ Ｐゴシック" pitchFamily="34" charset="-128"/>
              </a:rPr>
              <a:t> </a:t>
            </a:r>
            <a:r>
              <a:rPr lang="fi-FI" sz="1800" dirty="0" err="1" smtClean="0">
                <a:ea typeface="ＭＳ Ｐゴシック" pitchFamily="34" charset="-128"/>
              </a:rPr>
              <a:t>committees</a:t>
            </a:r>
            <a:endParaRPr lang="fi-FI" sz="1800" dirty="0" smtClean="0">
              <a:ea typeface="ＭＳ Ｐゴシック" pitchFamily="34" charset="-128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1800" dirty="0">
              <a:ea typeface="ＭＳ Ｐゴシック" pitchFamily="34" charset="-128"/>
            </a:endParaRPr>
          </a:p>
        </p:txBody>
      </p:sp>
      <p:pic>
        <p:nvPicPr>
          <p:cNvPr id="35845" name="Content Placeholder 4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2725" y="1041400"/>
            <a:ext cx="1376363" cy="914400"/>
          </a:xfrm>
        </p:spPr>
      </p:pic>
      <p:sp>
        <p:nvSpPr>
          <p:cNvPr id="35846" name="AutoShape 56"/>
          <p:cNvSpPr>
            <a:spLocks noChangeArrowheads="1"/>
          </p:cNvSpPr>
          <p:nvPr/>
        </p:nvSpPr>
        <p:spPr bwMode="auto">
          <a:xfrm>
            <a:off x="1116013" y="1993900"/>
            <a:ext cx="280987" cy="46196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35847" name="Oval 55"/>
          <p:cNvSpPr>
            <a:spLocks noChangeArrowheads="1"/>
          </p:cNvSpPr>
          <p:nvPr/>
        </p:nvSpPr>
        <p:spPr bwMode="auto">
          <a:xfrm>
            <a:off x="1147763" y="1873250"/>
            <a:ext cx="207962" cy="206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59163" y="1195388"/>
            <a:ext cx="1285875" cy="57785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400" dirty="0">
                <a:solidFill>
                  <a:srgbClr val="000000"/>
                </a:solidFill>
                <a:latin typeface="Corbel"/>
              </a:rPr>
              <a:t>EGA </a:t>
            </a:r>
            <a:r>
              <a:rPr lang="fi-FI" sz="1400" dirty="0" err="1">
                <a:solidFill>
                  <a:srgbClr val="000000"/>
                </a:solidFill>
                <a:latin typeface="Corbel"/>
              </a:rPr>
              <a:t>portal</a:t>
            </a:r>
            <a:endParaRPr lang="en-US" sz="1400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" name="Can 11"/>
          <p:cNvSpPr/>
          <p:nvPr/>
        </p:nvSpPr>
        <p:spPr>
          <a:xfrm>
            <a:off x="4700588" y="1195388"/>
            <a:ext cx="1446212" cy="577850"/>
          </a:xfrm>
          <a:prstGeom prst="can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400" dirty="0">
                <a:solidFill>
                  <a:srgbClr val="000000"/>
                </a:solidFill>
                <a:latin typeface="Corbel"/>
              </a:rPr>
              <a:t>EGA dataset metadata</a:t>
            </a:r>
            <a:endParaRPr lang="en-US" sz="1400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97338" y="2138363"/>
            <a:ext cx="1285875" cy="576262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400" dirty="0">
                <a:solidFill>
                  <a:srgbClr val="000000"/>
                </a:solidFill>
                <a:latin typeface="Corbel"/>
              </a:rPr>
              <a:t>REMS</a:t>
            </a:r>
            <a:endParaRPr lang="en-US" sz="1400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59163" y="3197225"/>
            <a:ext cx="1285875" cy="57785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400" dirty="0">
                <a:solidFill>
                  <a:srgbClr val="000000"/>
                </a:solidFill>
                <a:latin typeface="Corbel"/>
              </a:rPr>
              <a:t>  EGA Dataset </a:t>
            </a:r>
            <a:r>
              <a:rPr lang="fi-FI" sz="1400" dirty="0" err="1">
                <a:solidFill>
                  <a:srgbClr val="000000"/>
                </a:solidFill>
                <a:latin typeface="Corbel"/>
              </a:rPr>
              <a:t>delivery</a:t>
            </a:r>
            <a:endParaRPr lang="en-US" sz="1400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" name="Can 14"/>
          <p:cNvSpPr/>
          <p:nvPr/>
        </p:nvSpPr>
        <p:spPr>
          <a:xfrm>
            <a:off x="4622800" y="3486150"/>
            <a:ext cx="1233488" cy="577850"/>
          </a:xfrm>
          <a:prstGeom prst="can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400" dirty="0">
                <a:solidFill>
                  <a:srgbClr val="000000"/>
                </a:solidFill>
                <a:latin typeface="Corbel"/>
              </a:rPr>
              <a:t>EGA </a:t>
            </a:r>
            <a:r>
              <a:rPr lang="fi-FI" sz="1400" dirty="0" err="1">
                <a:solidFill>
                  <a:srgbClr val="000000"/>
                </a:solidFill>
                <a:latin typeface="Corbel"/>
              </a:rPr>
              <a:t>datasets</a:t>
            </a:r>
            <a:endParaRPr lang="en-US" sz="1400" dirty="0">
              <a:solidFill>
                <a:srgbClr val="000000"/>
              </a:solidFill>
              <a:latin typeface="Corbel"/>
            </a:endParaRPr>
          </a:p>
        </p:txBody>
      </p:sp>
      <p:grpSp>
        <p:nvGrpSpPr>
          <p:cNvPr id="35853" name="Group 32"/>
          <p:cNvGrpSpPr>
            <a:grpSpLocks/>
          </p:cNvGrpSpPr>
          <p:nvPr/>
        </p:nvGrpSpPr>
        <p:grpSpPr bwMode="auto">
          <a:xfrm>
            <a:off x="4506913" y="1746250"/>
            <a:ext cx="1189037" cy="392113"/>
            <a:chOff x="5127970" y="2852936"/>
            <a:chExt cx="1570529" cy="516167"/>
          </a:xfrm>
        </p:grpSpPr>
        <p:cxnSp>
          <p:nvCxnSpPr>
            <p:cNvPr id="36" name="Straight Arrow Connector 35"/>
            <p:cNvCxnSpPr>
              <a:stCxn id="12" idx="3"/>
            </p:cNvCxnSpPr>
            <p:nvPr/>
          </p:nvCxnSpPr>
          <p:spPr>
            <a:xfrm flipH="1">
              <a:off x="5127970" y="2888462"/>
              <a:ext cx="735989" cy="48064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74" name="TextBox 15"/>
            <p:cNvSpPr txBox="1">
              <a:spLocks noChangeArrowheads="1"/>
            </p:cNvSpPr>
            <p:nvPr/>
          </p:nvSpPr>
          <p:spPr bwMode="auto">
            <a:xfrm>
              <a:off x="6300192" y="2852936"/>
              <a:ext cx="398307" cy="345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9pPr>
            </a:lstStyle>
            <a:p>
              <a:r>
                <a:rPr lang="fi-FI" sz="1100" smtClean="0">
                  <a:solidFill>
                    <a:srgbClr val="000000"/>
                  </a:solidFill>
                  <a:latin typeface="Arial" charset="0"/>
                </a:rPr>
                <a:t>1.</a:t>
              </a:r>
              <a:endParaRPr lang="en-US" sz="11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5854" name="Group 33"/>
          <p:cNvGrpSpPr>
            <a:grpSpLocks/>
          </p:cNvGrpSpPr>
          <p:nvPr/>
        </p:nvGrpSpPr>
        <p:grpSpPr bwMode="auto">
          <a:xfrm>
            <a:off x="1577975" y="1106488"/>
            <a:ext cx="1881188" cy="1031875"/>
            <a:chOff x="1265459" y="2008673"/>
            <a:chExt cx="2482857" cy="1359275"/>
          </a:xfrm>
        </p:grpSpPr>
        <p:cxnSp>
          <p:nvCxnSpPr>
            <p:cNvPr id="34" name="Straight Arrow Connector 33"/>
            <p:cNvCxnSpPr>
              <a:endCxn id="11" idx="1"/>
            </p:cNvCxnSpPr>
            <p:nvPr/>
          </p:nvCxnSpPr>
          <p:spPr>
            <a:xfrm flipV="1">
              <a:off x="1265459" y="2506377"/>
              <a:ext cx="2482857" cy="86157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72" name="TextBox 16"/>
            <p:cNvSpPr txBox="1">
              <a:spLocks noChangeArrowheads="1"/>
            </p:cNvSpPr>
            <p:nvPr/>
          </p:nvSpPr>
          <p:spPr bwMode="auto">
            <a:xfrm>
              <a:off x="3220624" y="2008673"/>
              <a:ext cx="398025" cy="344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9pPr>
            </a:lstStyle>
            <a:p>
              <a:r>
                <a:rPr lang="fi-FI" sz="1100" smtClean="0">
                  <a:solidFill>
                    <a:srgbClr val="000000"/>
                  </a:solidFill>
                  <a:latin typeface="Arial" charset="0"/>
                </a:rPr>
                <a:t>2.</a:t>
              </a:r>
              <a:endParaRPr lang="en-US" sz="11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5855" name="Group 38"/>
          <p:cNvGrpSpPr>
            <a:grpSpLocks/>
          </p:cNvGrpSpPr>
          <p:nvPr/>
        </p:nvGrpSpPr>
        <p:grpSpPr bwMode="auto">
          <a:xfrm>
            <a:off x="1577975" y="2076450"/>
            <a:ext cx="2724150" cy="433388"/>
            <a:chOff x="1265352" y="3287632"/>
            <a:chExt cx="3594680" cy="573416"/>
          </a:xfrm>
        </p:grpSpPr>
        <p:cxnSp>
          <p:nvCxnSpPr>
            <p:cNvPr id="31" name="Straight Arrow Connector 30"/>
            <p:cNvCxnSpPr>
              <a:endCxn id="33" idx="1"/>
            </p:cNvCxnSpPr>
            <p:nvPr/>
          </p:nvCxnSpPr>
          <p:spPr>
            <a:xfrm>
              <a:off x="1265352" y="3487173"/>
              <a:ext cx="3140109" cy="25205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69" name="TextBox 17"/>
            <p:cNvSpPr txBox="1">
              <a:spLocks noChangeArrowheads="1"/>
            </p:cNvSpPr>
            <p:nvPr/>
          </p:nvSpPr>
          <p:spPr bwMode="auto">
            <a:xfrm>
              <a:off x="3804108" y="3287632"/>
              <a:ext cx="398088" cy="345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9pPr>
            </a:lstStyle>
            <a:p>
              <a:r>
                <a:rPr lang="fi-FI" sz="1100" smtClean="0">
                  <a:solidFill>
                    <a:srgbClr val="000000"/>
                  </a:solidFill>
                  <a:latin typeface="Arial" charset="0"/>
                </a:rPr>
                <a:t>3.</a:t>
              </a:r>
              <a:endParaRPr lang="en-US" sz="11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Rectangle 20"/>
            <p:cNvSpPr>
              <a:spLocks noChangeArrowheads="1"/>
            </p:cNvSpPr>
            <p:nvPr/>
          </p:nvSpPr>
          <p:spPr bwMode="auto">
            <a:xfrm>
              <a:off x="4405461" y="3617399"/>
              <a:ext cx="454571" cy="2436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900" dirty="0">
                  <a:solidFill>
                    <a:srgbClr val="000000"/>
                  </a:solidFill>
                  <a:latin typeface="Corbel"/>
                  <a:cs typeface="Times New Roman" pitchFamily="18" charset="0"/>
                </a:rPr>
                <a:t>SP</a:t>
              </a:r>
              <a:endParaRPr lang="en-US" sz="1800" dirty="0">
                <a:solidFill>
                  <a:srgbClr val="000000"/>
                </a:solidFill>
                <a:latin typeface="Corbel"/>
                <a:cs typeface="Arial" charset="0"/>
              </a:endParaRPr>
            </a:p>
          </p:txBody>
        </p:sp>
      </p:grpSp>
      <p:grpSp>
        <p:nvGrpSpPr>
          <p:cNvPr id="35856" name="Group 39"/>
          <p:cNvGrpSpPr>
            <a:grpSpLocks/>
          </p:cNvGrpSpPr>
          <p:nvPr/>
        </p:nvGrpSpPr>
        <p:grpSpPr bwMode="auto">
          <a:xfrm>
            <a:off x="4256088" y="2714625"/>
            <a:ext cx="785812" cy="482600"/>
            <a:chOff x="4798773" y="4130626"/>
            <a:chExt cx="1035324" cy="637317"/>
          </a:xfrm>
        </p:grpSpPr>
        <p:sp>
          <p:nvSpPr>
            <p:cNvPr id="35866" name="TextBox 21"/>
            <p:cNvSpPr txBox="1">
              <a:spLocks noChangeArrowheads="1"/>
            </p:cNvSpPr>
            <p:nvPr/>
          </p:nvSpPr>
          <p:spPr bwMode="auto">
            <a:xfrm>
              <a:off x="5436097" y="4293097"/>
              <a:ext cx="398000" cy="345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9pPr>
            </a:lstStyle>
            <a:p>
              <a:r>
                <a:rPr lang="fi-FI" sz="1100" smtClean="0">
                  <a:solidFill>
                    <a:srgbClr val="000000"/>
                  </a:solidFill>
                  <a:latin typeface="Arial" charset="0"/>
                </a:rPr>
                <a:t>4.</a:t>
              </a:r>
              <a:endParaRPr lang="en-US" sz="1100" smtClean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4798773" y="4130626"/>
              <a:ext cx="794795" cy="637317"/>
            </a:xfrm>
            <a:prstGeom prst="straightConnector1">
              <a:avLst/>
            </a:prstGeom>
            <a:ln w="127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857" name="Group 37"/>
          <p:cNvGrpSpPr>
            <a:grpSpLocks/>
          </p:cNvGrpSpPr>
          <p:nvPr/>
        </p:nvGrpSpPr>
        <p:grpSpPr bwMode="auto">
          <a:xfrm>
            <a:off x="1570038" y="2327275"/>
            <a:ext cx="2078037" cy="1111250"/>
            <a:chOff x="1254357" y="3618131"/>
            <a:chExt cx="2741579" cy="1467053"/>
          </a:xfrm>
        </p:grpSpPr>
        <p:cxnSp>
          <p:nvCxnSpPr>
            <p:cNvPr id="24" name="Straight Arrow Connector 23"/>
            <p:cNvCxnSpPr>
              <a:endCxn id="26" idx="1"/>
            </p:cNvCxnSpPr>
            <p:nvPr/>
          </p:nvCxnSpPr>
          <p:spPr>
            <a:xfrm>
              <a:off x="1254357" y="3618131"/>
              <a:ext cx="2287093" cy="1345497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64" name="TextBox 19"/>
            <p:cNvSpPr txBox="1">
              <a:spLocks noChangeArrowheads="1"/>
            </p:cNvSpPr>
            <p:nvPr/>
          </p:nvSpPr>
          <p:spPr bwMode="auto">
            <a:xfrm>
              <a:off x="3229178" y="4479096"/>
              <a:ext cx="398019" cy="345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9pPr>
            </a:lstStyle>
            <a:p>
              <a:r>
                <a:rPr lang="fi-FI" sz="1100" smtClean="0">
                  <a:solidFill>
                    <a:srgbClr val="000000"/>
                  </a:solidFill>
                  <a:latin typeface="Arial" charset="0"/>
                </a:rPr>
                <a:t>5.</a:t>
              </a:r>
              <a:endParaRPr lang="en-US" sz="11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3541450" y="4842072"/>
              <a:ext cx="454486" cy="2431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900" dirty="0">
                  <a:solidFill>
                    <a:srgbClr val="000000"/>
                  </a:solidFill>
                  <a:latin typeface="Corbel"/>
                  <a:cs typeface="Times New Roman" pitchFamily="18" charset="0"/>
                </a:rPr>
                <a:t>SP</a:t>
              </a:r>
              <a:endParaRPr lang="en-US" sz="1800" dirty="0">
                <a:solidFill>
                  <a:srgbClr val="000000"/>
                </a:solidFill>
                <a:latin typeface="Corbel"/>
                <a:cs typeface="Arial" charset="0"/>
              </a:endParaRPr>
            </a:p>
          </p:txBody>
        </p:sp>
      </p:grpSp>
      <p:grpSp>
        <p:nvGrpSpPr>
          <p:cNvPr id="35858" name="Group 41"/>
          <p:cNvGrpSpPr>
            <a:grpSpLocks/>
          </p:cNvGrpSpPr>
          <p:nvPr/>
        </p:nvGrpSpPr>
        <p:grpSpPr bwMode="auto">
          <a:xfrm>
            <a:off x="1355725" y="765175"/>
            <a:ext cx="5376863" cy="3271838"/>
            <a:chOff x="498335" y="1556788"/>
            <a:chExt cx="7091814" cy="4317155"/>
          </a:xfrm>
        </p:grpSpPr>
        <p:sp>
          <p:nvSpPr>
            <p:cNvPr id="35861" name="TextBox 23"/>
            <p:cNvSpPr txBox="1">
              <a:spLocks noChangeArrowheads="1"/>
            </p:cNvSpPr>
            <p:nvPr/>
          </p:nvSpPr>
          <p:spPr bwMode="auto">
            <a:xfrm>
              <a:off x="4239990" y="5528786"/>
              <a:ext cx="397975" cy="34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rbel" charset="0"/>
                  <a:ea typeface="MS PGothic" charset="0"/>
                  <a:cs typeface="Arial" charset="0"/>
                </a:defRPr>
              </a:lvl9pPr>
            </a:lstStyle>
            <a:p>
              <a:r>
                <a:rPr lang="fi-FI" sz="1100" smtClean="0">
                  <a:solidFill>
                    <a:srgbClr val="000000"/>
                  </a:solidFill>
                  <a:latin typeface="Arial" charset="0"/>
                </a:rPr>
                <a:t>6.</a:t>
              </a:r>
              <a:endParaRPr lang="en-US" sz="11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Arc 22"/>
            <p:cNvSpPr>
              <a:spLocks/>
            </p:cNvSpPr>
            <p:nvPr/>
          </p:nvSpPr>
          <p:spPr bwMode="auto">
            <a:xfrm flipV="1">
              <a:off x="498335" y="1556788"/>
              <a:ext cx="7091814" cy="4275261"/>
            </a:xfrm>
            <a:custGeom>
              <a:avLst/>
              <a:gdLst>
                <a:gd name="T0" fmla="*/ 34267 w 7091814"/>
                <a:gd name="T1" fmla="*/ 1841169 h 4275261"/>
                <a:gd name="T2" fmla="*/ 2284866 w 7091814"/>
                <a:gd name="T3" fmla="*/ 139746 h 4275261"/>
                <a:gd name="T4" fmla="*/ 4331702 w 7091814"/>
                <a:gd name="T5" fmla="*/ 53149 h 42752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91814" h="4275261" stroke="0">
                  <a:moveTo>
                    <a:pt x="34267" y="1841169"/>
                  </a:moveTo>
                  <a:cubicBezTo>
                    <a:pt x="213632" y="1069039"/>
                    <a:pt x="1076106" y="417020"/>
                    <a:pt x="2284866" y="139746"/>
                  </a:cubicBezTo>
                  <a:cubicBezTo>
                    <a:pt x="2938079" y="-10093"/>
                    <a:pt x="3650176" y="-40220"/>
                    <a:pt x="4331702" y="53149"/>
                  </a:cubicBezTo>
                  <a:lnTo>
                    <a:pt x="3545907" y="2137631"/>
                  </a:lnTo>
                  <a:lnTo>
                    <a:pt x="34267" y="1841169"/>
                  </a:lnTo>
                  <a:close/>
                </a:path>
                <a:path w="7091814" h="4275261" fill="none">
                  <a:moveTo>
                    <a:pt x="34267" y="1841169"/>
                  </a:moveTo>
                  <a:cubicBezTo>
                    <a:pt x="213632" y="1069039"/>
                    <a:pt x="1076106" y="417020"/>
                    <a:pt x="2284866" y="139746"/>
                  </a:cubicBezTo>
                  <a:cubicBezTo>
                    <a:pt x="2938079" y="-10093"/>
                    <a:pt x="3650176" y="-40220"/>
                    <a:pt x="4331702" y="5314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arrow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4654550" y="4437063"/>
            <a:ext cx="40386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Arial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Arial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Arial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Arial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Arial"/>
              </a:defRPr>
            </a:lvl5pPr>
            <a:lvl6pPr marL="2514298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800" b="1" dirty="0" smtClean="0">
                <a:solidFill>
                  <a:srgbClr val="000000"/>
                </a:solidFill>
                <a:latin typeface="Corbel"/>
              </a:rPr>
              <a:t>In </a:t>
            </a:r>
            <a:r>
              <a:rPr lang="fi-FI" sz="1800" b="1" dirty="0" err="1" smtClean="0">
                <a:solidFill>
                  <a:srgbClr val="000000"/>
                </a:solidFill>
                <a:latin typeface="Corbel"/>
              </a:rPr>
              <a:t>the</a:t>
            </a:r>
            <a:r>
              <a:rPr lang="fi-FI" sz="1800" b="1" dirty="0" smtClean="0">
                <a:solidFill>
                  <a:srgbClr val="000000"/>
                </a:solidFill>
                <a:latin typeface="Corbel"/>
              </a:rPr>
              <a:t> GEANT </a:t>
            </a:r>
            <a:r>
              <a:rPr lang="fi-FI" sz="1800" b="1" dirty="0" err="1" smtClean="0">
                <a:solidFill>
                  <a:srgbClr val="000000"/>
                </a:solidFill>
                <a:latin typeface="Corbel"/>
              </a:rPr>
              <a:t>Enabling</a:t>
            </a:r>
            <a:r>
              <a:rPr lang="fi-FI" sz="1800" b="1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fi-FI" sz="1800" b="1" dirty="0" err="1" smtClean="0">
                <a:solidFill>
                  <a:srgbClr val="000000"/>
                </a:solidFill>
                <a:latin typeface="Corbel"/>
              </a:rPr>
              <a:t>Users</a:t>
            </a:r>
            <a:r>
              <a:rPr lang="fi-FI" sz="1800" b="1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fi-FI" sz="1800" b="1" dirty="0" err="1" smtClean="0">
                <a:solidFill>
                  <a:srgbClr val="000000"/>
                </a:solidFill>
                <a:latin typeface="Corbel"/>
              </a:rPr>
              <a:t>pilot</a:t>
            </a:r>
            <a:r>
              <a:rPr lang="fi-FI" sz="1800" b="1" dirty="0" smtClean="0">
                <a:solidFill>
                  <a:srgbClr val="000000"/>
                </a:solidFill>
                <a:latin typeface="Corbel"/>
              </a:rPr>
              <a:t>, REMS and EGA </a:t>
            </a:r>
            <a:r>
              <a:rPr lang="fi-FI" sz="1800" b="1" dirty="0" err="1" smtClean="0">
                <a:solidFill>
                  <a:srgbClr val="000000"/>
                </a:solidFill>
                <a:latin typeface="Corbel"/>
              </a:rPr>
              <a:t>login</a:t>
            </a:r>
            <a:endParaRPr lang="fi-FI" sz="1800" b="1" dirty="0" smtClean="0">
              <a:solidFill>
                <a:srgbClr val="000000"/>
              </a:solidFill>
              <a:latin typeface="Corbel"/>
            </a:endParaRPr>
          </a:p>
          <a:p>
            <a:pPr>
              <a:defRPr/>
            </a:pPr>
            <a:r>
              <a:rPr lang="fi-FI" sz="1800" dirty="0" err="1" smtClean="0">
                <a:solidFill>
                  <a:srgbClr val="000000"/>
                </a:solidFill>
                <a:latin typeface="Corbel"/>
              </a:rPr>
              <a:t>integrated</a:t>
            </a:r>
            <a:r>
              <a:rPr lang="fi-FI" sz="1800" dirty="0" smtClean="0">
                <a:solidFill>
                  <a:srgbClr val="000000"/>
                </a:solidFill>
                <a:latin typeface="Corbel"/>
              </a:rPr>
              <a:t> to eduGAIN</a:t>
            </a:r>
          </a:p>
          <a:p>
            <a:pPr>
              <a:defRPr/>
            </a:pPr>
            <a:r>
              <a:rPr lang="fi-FI" sz="1800" dirty="0" err="1">
                <a:solidFill>
                  <a:srgbClr val="000000"/>
                </a:solidFill>
                <a:latin typeface="Corbel"/>
              </a:rPr>
              <a:t>o</a:t>
            </a:r>
            <a:r>
              <a:rPr lang="fi-FI" sz="1800" dirty="0" err="1" smtClean="0">
                <a:solidFill>
                  <a:srgbClr val="000000"/>
                </a:solidFill>
                <a:latin typeface="Corbel"/>
              </a:rPr>
              <a:t>pened</a:t>
            </a:r>
            <a:r>
              <a:rPr lang="fi-FI" sz="1800" dirty="0" smtClean="0">
                <a:solidFill>
                  <a:srgbClr val="000000"/>
                </a:solidFill>
                <a:latin typeface="Corbel"/>
              </a:rPr>
              <a:t> for R&amp;E </a:t>
            </a:r>
            <a:r>
              <a:rPr lang="fi-FI" sz="1800" dirty="0" err="1" smtClean="0">
                <a:solidFill>
                  <a:srgbClr val="000000"/>
                </a:solidFill>
                <a:latin typeface="Corbel"/>
              </a:rPr>
              <a:t>feds</a:t>
            </a:r>
            <a:r>
              <a:rPr lang="fi-FI" sz="1800" dirty="0" smtClean="0">
                <a:solidFill>
                  <a:srgbClr val="000000"/>
                </a:solidFill>
                <a:latin typeface="Corbel"/>
              </a:rPr>
              <a:t> in </a:t>
            </a:r>
            <a:r>
              <a:rPr lang="fi-FI" sz="1800" dirty="0">
                <a:solidFill>
                  <a:srgbClr val="000000"/>
                </a:solidFill>
                <a:latin typeface="Corbel"/>
              </a:rPr>
              <a:t>CH, FI, IE, DE, IT, NL, </a:t>
            </a:r>
            <a:r>
              <a:rPr lang="fi-FI" sz="1800" dirty="0" smtClean="0">
                <a:solidFill>
                  <a:srgbClr val="000000"/>
                </a:solidFill>
                <a:latin typeface="Corbel"/>
              </a:rPr>
              <a:t>FR </a:t>
            </a:r>
          </a:p>
          <a:p>
            <a:pPr>
              <a:defRPr/>
            </a:pPr>
            <a:r>
              <a:rPr lang="fi-FI" sz="1800" dirty="0" err="1" smtClean="0">
                <a:solidFill>
                  <a:srgbClr val="000000"/>
                </a:solidFill>
                <a:latin typeface="Corbel"/>
              </a:rPr>
              <a:t>Also</a:t>
            </a:r>
            <a:r>
              <a:rPr lang="fi-FI" sz="18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fi-FI" sz="1800" dirty="0" err="1" smtClean="0">
                <a:solidFill>
                  <a:srgbClr val="000000"/>
                </a:solidFill>
                <a:latin typeface="Corbel"/>
              </a:rPr>
              <a:t>studied</a:t>
            </a:r>
            <a:r>
              <a:rPr lang="fi-FI" sz="18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fi-FI" sz="1800" dirty="0">
                <a:solidFill>
                  <a:srgbClr val="000000"/>
                </a:solidFill>
                <a:latin typeface="Corbel"/>
              </a:rPr>
              <a:t>EGA </a:t>
            </a:r>
            <a:r>
              <a:rPr lang="fi-FI" sz="1800" dirty="0" err="1">
                <a:solidFill>
                  <a:srgbClr val="000000"/>
                </a:solidFill>
                <a:latin typeface="Corbel"/>
              </a:rPr>
              <a:t>LoA</a:t>
            </a:r>
            <a:r>
              <a:rPr lang="fi-FI" sz="1800" dirty="0">
                <a:solidFill>
                  <a:srgbClr val="000000"/>
                </a:solidFill>
                <a:latin typeface="Corbel"/>
              </a:rPr>
              <a:t> </a:t>
            </a:r>
            <a:r>
              <a:rPr lang="fi-FI" sz="1800" dirty="0" err="1" smtClean="0">
                <a:solidFill>
                  <a:srgbClr val="000000"/>
                </a:solidFill>
                <a:latin typeface="Corbel"/>
              </a:rPr>
              <a:t>requirements</a:t>
            </a:r>
            <a:endParaRPr lang="fi-FI" sz="1800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35860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1844675"/>
            <a:ext cx="1206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6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639762"/>
          </a:xfrm>
        </p:spPr>
        <p:txBody>
          <a:bodyPr/>
          <a:lstStyle/>
          <a:p>
            <a:pPr eaLnBrk="1" hangingPunct="1"/>
            <a:r>
              <a:rPr lang="fi-FI">
                <a:latin typeface="Corbel" charset="0"/>
                <a:ea typeface="MS PGothic" charset="0"/>
                <a:cs typeface="Arial" charset="0"/>
              </a:rPr>
              <a:t>ELIXIR AAI design (draft)</a:t>
            </a:r>
            <a:endParaRPr lang="en-US">
              <a:latin typeface="Corbel" charset="0"/>
              <a:ea typeface="MS PGothic" charset="0"/>
              <a:cs typeface="Arial" charset="0"/>
            </a:endParaRPr>
          </a:p>
        </p:txBody>
      </p:sp>
      <p:sp>
        <p:nvSpPr>
          <p:cNvPr id="3686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D2FA2F6-FC59-0449-84BB-8C8DB9A7CE94}" type="slidenum">
              <a:rPr lang="en-US" sz="2800">
                <a:solidFill>
                  <a:srgbClr val="F47D20"/>
                </a:solidFill>
                <a:cs typeface="Arial" charset="0"/>
              </a:rPr>
              <a:pPr/>
              <a:t>14</a:t>
            </a:fld>
            <a:endParaRPr lang="en-US" sz="2800">
              <a:solidFill>
                <a:srgbClr val="F47D20"/>
              </a:solidFill>
              <a:cs typeface="Arial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84213" y="981075"/>
            <a:ext cx="76327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6" name="Text Box 23"/>
          <p:cNvSpPr txBox="1"/>
          <p:nvPr/>
        </p:nvSpPr>
        <p:spPr>
          <a:xfrm>
            <a:off x="815975" y="2563813"/>
            <a:ext cx="7234238" cy="2560637"/>
          </a:xfrm>
          <a:prstGeom prst="rect">
            <a:avLst/>
          </a:prstGeom>
          <a:solidFill>
            <a:srgbClr val="FFFF66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8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ELIXIR AAI</a:t>
            </a:r>
            <a:endParaRPr lang="en-US" sz="1800" dirty="0">
              <a:solidFill>
                <a:srgbClr val="000000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4"/>
          <p:cNvSpPr txBox="1"/>
          <p:nvPr/>
        </p:nvSpPr>
        <p:spPr>
          <a:xfrm>
            <a:off x="815975" y="5224463"/>
            <a:ext cx="7234238" cy="774700"/>
          </a:xfrm>
          <a:prstGeom prst="rect">
            <a:avLst/>
          </a:prstGeom>
          <a:solidFill>
            <a:srgbClr val="FFFF66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800" dirty="0" err="1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External</a:t>
            </a:r>
            <a:r>
              <a:rPr lang="fi-FI" sz="18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authentication</a:t>
            </a:r>
            <a:r>
              <a:rPr lang="fi-FI" sz="18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i-FI" sz="18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(e-</a:t>
            </a:r>
            <a:r>
              <a:rPr lang="fi-FI" sz="1800" dirty="0" err="1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infrastructures</a:t>
            </a:r>
            <a:r>
              <a:rPr lang="fi-FI" sz="18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solidFill>
                <a:srgbClr val="000000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815975" y="1123950"/>
            <a:ext cx="7234238" cy="1352550"/>
          </a:xfrm>
          <a:prstGeom prst="rect">
            <a:avLst/>
          </a:prstGeom>
          <a:solidFill>
            <a:srgbClr val="FFFF66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8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Relying services</a:t>
            </a:r>
            <a:endParaRPr lang="en-US" sz="1800">
              <a:solidFill>
                <a:srgbClr val="000000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5988" y="5400675"/>
            <a:ext cx="2157412" cy="484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eduGAIN IdPs</a:t>
            </a:r>
            <a:endParaRPr lang="en-US" sz="160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27388" y="5400675"/>
            <a:ext cx="1992312" cy="484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Common IdPs</a:t>
            </a:r>
            <a:endParaRPr lang="en-US" sz="160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5988" y="4191000"/>
            <a:ext cx="2157412" cy="484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ELIXIR Proxy </a:t>
            </a:r>
            <a:r>
              <a:rPr lang="fi-FI" sz="1600" dirty="0" err="1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IdP</a:t>
            </a:r>
            <a:r>
              <a:rPr lang="fi-FI" sz="16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3394075" y="3255963"/>
            <a:ext cx="1471613" cy="168275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ELIXIR Directory</a:t>
            </a:r>
            <a:br>
              <a:rPr lang="fi-FI" sz="16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8138" y="4202113"/>
            <a:ext cx="2511425" cy="374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4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Bona </a:t>
            </a:r>
            <a:r>
              <a:rPr lang="fi-FI" sz="1400" dirty="0" err="1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fide</a:t>
            </a:r>
            <a:r>
              <a:rPr lang="fi-FI" sz="14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 management</a:t>
            </a:r>
            <a:endParaRPr lang="en-US" sz="1400" dirty="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8138" y="2992438"/>
            <a:ext cx="2511425" cy="6492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4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Dataset </a:t>
            </a:r>
            <a:r>
              <a:rPr lang="fi-FI" sz="1400" dirty="0" err="1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authorisation</a:t>
            </a:r>
            <a:r>
              <a:rPr lang="fi-FI" sz="14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 management</a:t>
            </a:r>
            <a:endParaRPr lang="en-US" sz="1400" dirty="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8138" y="3740150"/>
            <a:ext cx="2511425" cy="3635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4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Group/</a:t>
            </a:r>
            <a:r>
              <a:rPr lang="fi-FI" sz="1400" dirty="0" err="1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role</a:t>
            </a:r>
            <a:r>
              <a:rPr lang="fi-FI" sz="14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 management</a:t>
            </a:r>
            <a:endParaRPr lang="en-US" sz="1400" dirty="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5988" y="3124200"/>
            <a:ext cx="1193800" cy="66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Credential translation</a:t>
            </a:r>
            <a:endParaRPr lang="en-US" sz="160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5988" y="1454150"/>
            <a:ext cx="641350" cy="373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endParaRPr lang="en-US" sz="160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35138" y="1454150"/>
            <a:ext cx="1271587" cy="373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wiki</a:t>
            </a:r>
            <a:endParaRPr lang="en-US" sz="160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92213" y="1970088"/>
            <a:ext cx="819150" cy="374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Cloud</a:t>
            </a:r>
            <a:endParaRPr lang="en-US" sz="160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76463" y="1970088"/>
            <a:ext cx="1139825" cy="374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Intranet</a:t>
            </a:r>
            <a:endParaRPr lang="en-US" sz="1600" dirty="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73400" y="1454150"/>
            <a:ext cx="685800" cy="373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fi-FI" sz="1600" smtClean="0">
                <a:solidFill>
                  <a:srgbClr val="000000"/>
                </a:solidFill>
                <a:latin typeface="Corbel" charset="0"/>
                <a:ea typeface="MS PGothic" charset="0"/>
                <a:cs typeface="MS PGothic" charset="0"/>
              </a:rPr>
              <a:t>…</a:t>
            </a:r>
            <a:endParaRPr lang="en-US" sz="1600" smtClean="0">
              <a:solidFill>
                <a:srgbClr val="FFFFFF"/>
              </a:solidFill>
              <a:latin typeface="Corbel" charset="0"/>
              <a:ea typeface="MS PGothic" charset="0"/>
              <a:cs typeface="MS PGothic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27413" y="1970088"/>
            <a:ext cx="1438275" cy="374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Data archive</a:t>
            </a:r>
            <a:endParaRPr lang="en-US" sz="160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25875" y="1454150"/>
            <a:ext cx="685800" cy="373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fi-FI" sz="1600" smtClean="0">
                <a:solidFill>
                  <a:srgbClr val="000000"/>
                </a:solidFill>
                <a:latin typeface="Corbel" charset="0"/>
                <a:ea typeface="MS PGothic" charset="0"/>
                <a:cs typeface="MS PGothic" charset="0"/>
              </a:rPr>
              <a:t>…</a:t>
            </a:r>
            <a:endParaRPr lang="en-US" sz="1600" smtClean="0">
              <a:solidFill>
                <a:srgbClr val="FFFFFF"/>
              </a:solidFill>
              <a:latin typeface="Corbel" charset="0"/>
              <a:ea typeface="MS PGothic" charset="0"/>
              <a:cs typeface="MS PGothic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87875" y="1454150"/>
            <a:ext cx="685800" cy="373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fi-FI" sz="1600" smtClean="0">
                <a:solidFill>
                  <a:srgbClr val="000000"/>
                </a:solidFill>
                <a:latin typeface="Corbel" charset="0"/>
                <a:ea typeface="MS PGothic" charset="0"/>
                <a:cs typeface="MS PGothic" charset="0"/>
              </a:rPr>
              <a:t>…</a:t>
            </a:r>
            <a:endParaRPr lang="en-US" sz="1600" smtClean="0">
              <a:solidFill>
                <a:srgbClr val="FFFFFF"/>
              </a:solidFill>
              <a:latin typeface="Corbel" charset="0"/>
              <a:ea typeface="MS PGothic" charset="0"/>
              <a:cs typeface="MS PGothic" charset="0"/>
            </a:endParaRPr>
          </a:p>
        </p:txBody>
      </p:sp>
      <p:cxnSp>
        <p:nvCxnSpPr>
          <p:cNvPr id="25" name="Straight Arrow Connector 24"/>
          <p:cNvCxnSpPr>
            <a:stCxn id="9" idx="0"/>
            <a:endCxn id="11" idx="2"/>
          </p:cNvCxnSpPr>
          <p:nvPr/>
        </p:nvCxnSpPr>
        <p:spPr>
          <a:xfrm flipV="1">
            <a:off x="1993900" y="4675188"/>
            <a:ext cx="0" cy="725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109788" y="4675188"/>
            <a:ext cx="2112962" cy="725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073400" y="4410075"/>
            <a:ext cx="320675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1"/>
          </p:cNvCxnSpPr>
          <p:nvPr/>
        </p:nvCxnSpPr>
        <p:spPr>
          <a:xfrm flipH="1">
            <a:off x="4865688" y="4389438"/>
            <a:ext cx="552450" cy="3175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1"/>
          </p:cNvCxnSpPr>
          <p:nvPr/>
        </p:nvCxnSpPr>
        <p:spPr>
          <a:xfrm flipH="1">
            <a:off x="4865688" y="3921125"/>
            <a:ext cx="552450" cy="2857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865688" y="3378200"/>
            <a:ext cx="552450" cy="12065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479550" y="3784600"/>
            <a:ext cx="0" cy="40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552700" y="2409825"/>
            <a:ext cx="0" cy="1779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557338" y="2476500"/>
            <a:ext cx="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418138" y="4675188"/>
            <a:ext cx="2511425" cy="374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400" dirty="0" err="1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Attribute</a:t>
            </a:r>
            <a:r>
              <a:rPr lang="fi-FI" sz="14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self</a:t>
            </a:r>
            <a:r>
              <a:rPr lang="fi-FI" sz="14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-management</a:t>
            </a:r>
            <a:endParaRPr lang="en-US" sz="1400" dirty="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>
            <a:stCxn id="34" idx="1"/>
          </p:cNvCxnSpPr>
          <p:nvPr/>
        </p:nvCxnSpPr>
        <p:spPr>
          <a:xfrm flipH="1" flipV="1">
            <a:off x="4865688" y="4575175"/>
            <a:ext cx="552450" cy="28575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2" idx="2"/>
          </p:cNvCxnSpPr>
          <p:nvPr/>
        </p:nvCxnSpPr>
        <p:spPr>
          <a:xfrm flipH="1" flipV="1">
            <a:off x="4146550" y="2343150"/>
            <a:ext cx="1271588" cy="91281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639762"/>
          </a:xfrm>
        </p:spPr>
        <p:txBody>
          <a:bodyPr/>
          <a:lstStyle/>
          <a:p>
            <a:pPr eaLnBrk="1" hangingPunct="1"/>
            <a:r>
              <a:rPr lang="fi-FI">
                <a:latin typeface="Corbel" charset="0"/>
                <a:ea typeface="MS PGothic" charset="0"/>
                <a:cs typeface="Arial" charset="0"/>
              </a:rPr>
              <a:t>ELIXIR identity</a:t>
            </a:r>
            <a:endParaRPr lang="en-US">
              <a:latin typeface="Corbel" charset="0"/>
              <a:ea typeface="MS PGothic" charset="0"/>
              <a:cs typeface="Arial" charset="0"/>
            </a:endParaRPr>
          </a:p>
        </p:txBody>
      </p:sp>
      <p:sp>
        <p:nvSpPr>
          <p:cNvPr id="3789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DAFFB2D-5D24-9C45-84B1-072ABAE8D080}" type="slidenum">
              <a:rPr lang="en-US" sz="2800">
                <a:solidFill>
                  <a:srgbClr val="F47D20"/>
                </a:solidFill>
                <a:cs typeface="Arial" charset="0"/>
              </a:rPr>
              <a:pPr/>
              <a:t>15</a:t>
            </a:fld>
            <a:endParaRPr lang="en-US" sz="2800">
              <a:solidFill>
                <a:srgbClr val="F47D20"/>
              </a:solidFill>
              <a:cs typeface="Arial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84213" y="981075"/>
            <a:ext cx="76327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6" name="Text Box 23"/>
          <p:cNvSpPr txBox="1"/>
          <p:nvPr/>
        </p:nvSpPr>
        <p:spPr>
          <a:xfrm>
            <a:off x="815975" y="2563813"/>
            <a:ext cx="7234238" cy="2560637"/>
          </a:xfrm>
          <a:prstGeom prst="rect">
            <a:avLst/>
          </a:prstGeom>
          <a:solidFill>
            <a:srgbClr val="FFFF66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8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ELIXIR AAI</a:t>
            </a:r>
            <a:endParaRPr lang="en-US" sz="1800">
              <a:solidFill>
                <a:srgbClr val="000000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4"/>
          <p:cNvSpPr txBox="1"/>
          <p:nvPr/>
        </p:nvSpPr>
        <p:spPr>
          <a:xfrm>
            <a:off x="815975" y="5224463"/>
            <a:ext cx="7234238" cy="774700"/>
          </a:xfrm>
          <a:prstGeom prst="rect">
            <a:avLst/>
          </a:prstGeom>
          <a:solidFill>
            <a:srgbClr val="FFFF66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800" dirty="0" err="1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External</a:t>
            </a:r>
            <a:r>
              <a:rPr lang="fi-FI" sz="18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authentication</a:t>
            </a:r>
            <a:r>
              <a:rPr lang="fi-FI" sz="18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i-FI" sz="18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(e-</a:t>
            </a:r>
            <a:r>
              <a:rPr lang="fi-FI" sz="1800" dirty="0" err="1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infrastructures</a:t>
            </a:r>
            <a:r>
              <a:rPr lang="fi-FI" sz="18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solidFill>
                <a:srgbClr val="000000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815975" y="1123950"/>
            <a:ext cx="7234238" cy="1352550"/>
          </a:xfrm>
          <a:prstGeom prst="rect">
            <a:avLst/>
          </a:prstGeom>
          <a:solidFill>
            <a:srgbClr val="FFFF66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8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Relying services</a:t>
            </a:r>
            <a:endParaRPr lang="en-US" sz="1800">
              <a:solidFill>
                <a:srgbClr val="000000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5988" y="5400675"/>
            <a:ext cx="2157412" cy="484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eduGAIN IdPs</a:t>
            </a:r>
            <a:endParaRPr lang="en-US" sz="160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27388" y="5400675"/>
            <a:ext cx="1992312" cy="484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Common IdPs</a:t>
            </a:r>
            <a:endParaRPr lang="en-US" sz="160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5988" y="4191000"/>
            <a:ext cx="2157412" cy="484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ELIXIR Proxy IdP </a:t>
            </a:r>
            <a:endParaRPr lang="en-US" sz="160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3394075" y="3255963"/>
            <a:ext cx="1471613" cy="168275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ELIXIR Directory</a:t>
            </a:r>
            <a:br>
              <a:rPr lang="fi-FI" sz="16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8138" y="4202113"/>
            <a:ext cx="2511425" cy="374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Bona fide management</a:t>
            </a:r>
            <a:endParaRPr lang="en-US" sz="160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8138" y="2992438"/>
            <a:ext cx="2511425" cy="6492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Dataset authorisation management</a:t>
            </a:r>
            <a:endParaRPr lang="en-US" sz="160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8138" y="3740150"/>
            <a:ext cx="2511425" cy="3635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Group/role management</a:t>
            </a:r>
            <a:endParaRPr lang="en-US" sz="160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5988" y="3124200"/>
            <a:ext cx="1193800" cy="66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Credential translation</a:t>
            </a:r>
            <a:endParaRPr lang="en-US" sz="160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5988" y="1454150"/>
            <a:ext cx="641350" cy="373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endParaRPr lang="en-US" sz="160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35138" y="1454150"/>
            <a:ext cx="1271587" cy="373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wiki</a:t>
            </a:r>
            <a:endParaRPr lang="en-US" sz="160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92213" y="1970088"/>
            <a:ext cx="819150" cy="374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Cloud</a:t>
            </a:r>
            <a:endParaRPr lang="en-US" sz="160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76463" y="1970088"/>
            <a:ext cx="1139825" cy="374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Intranet</a:t>
            </a:r>
            <a:endParaRPr lang="en-US" sz="1600" dirty="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73400" y="1454150"/>
            <a:ext cx="685800" cy="373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fi-FI" sz="1600" smtClean="0">
                <a:solidFill>
                  <a:srgbClr val="000000"/>
                </a:solidFill>
                <a:latin typeface="Corbel" charset="0"/>
                <a:ea typeface="MS PGothic" charset="0"/>
                <a:cs typeface="MS PGothic" charset="0"/>
              </a:rPr>
              <a:t>…</a:t>
            </a:r>
            <a:endParaRPr lang="en-US" sz="1600" smtClean="0">
              <a:solidFill>
                <a:srgbClr val="FFFFFF"/>
              </a:solidFill>
              <a:latin typeface="Corbel" charset="0"/>
              <a:ea typeface="MS PGothic" charset="0"/>
              <a:cs typeface="MS PGothic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27413" y="1970088"/>
            <a:ext cx="1438275" cy="374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Data archive</a:t>
            </a:r>
            <a:endParaRPr lang="en-US" sz="160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25875" y="1454150"/>
            <a:ext cx="685800" cy="373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fi-FI" sz="1600" smtClean="0">
                <a:solidFill>
                  <a:srgbClr val="000000"/>
                </a:solidFill>
                <a:latin typeface="Corbel" charset="0"/>
                <a:ea typeface="MS PGothic" charset="0"/>
                <a:cs typeface="MS PGothic" charset="0"/>
              </a:rPr>
              <a:t>…</a:t>
            </a:r>
            <a:endParaRPr lang="en-US" sz="1600" smtClean="0">
              <a:solidFill>
                <a:srgbClr val="FFFFFF"/>
              </a:solidFill>
              <a:latin typeface="Corbel" charset="0"/>
              <a:ea typeface="MS PGothic" charset="0"/>
              <a:cs typeface="MS PGothic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87875" y="1454150"/>
            <a:ext cx="685800" cy="373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fi-FI" sz="1600" smtClean="0">
                <a:solidFill>
                  <a:srgbClr val="000000"/>
                </a:solidFill>
                <a:latin typeface="Corbel" charset="0"/>
                <a:ea typeface="MS PGothic" charset="0"/>
                <a:cs typeface="MS PGothic" charset="0"/>
              </a:rPr>
              <a:t>…</a:t>
            </a:r>
            <a:endParaRPr lang="en-US" sz="1600" smtClean="0">
              <a:solidFill>
                <a:srgbClr val="FFFFFF"/>
              </a:solidFill>
              <a:latin typeface="Corbel" charset="0"/>
              <a:ea typeface="MS PGothic" charset="0"/>
              <a:cs typeface="MS PGothic" charset="0"/>
            </a:endParaRPr>
          </a:p>
        </p:txBody>
      </p:sp>
      <p:cxnSp>
        <p:nvCxnSpPr>
          <p:cNvPr id="25" name="Straight Arrow Connector 24"/>
          <p:cNvCxnSpPr>
            <a:stCxn id="9" idx="0"/>
            <a:endCxn id="11" idx="2"/>
          </p:cNvCxnSpPr>
          <p:nvPr/>
        </p:nvCxnSpPr>
        <p:spPr>
          <a:xfrm flipV="1">
            <a:off x="1993900" y="4675188"/>
            <a:ext cx="0" cy="725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109788" y="4675188"/>
            <a:ext cx="2112962" cy="725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073400" y="4410075"/>
            <a:ext cx="320675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1"/>
          </p:cNvCxnSpPr>
          <p:nvPr/>
        </p:nvCxnSpPr>
        <p:spPr>
          <a:xfrm flipH="1">
            <a:off x="4865688" y="4389438"/>
            <a:ext cx="552450" cy="3175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1"/>
          </p:cNvCxnSpPr>
          <p:nvPr/>
        </p:nvCxnSpPr>
        <p:spPr>
          <a:xfrm flipH="1">
            <a:off x="4865688" y="3921125"/>
            <a:ext cx="552450" cy="2857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865688" y="3378200"/>
            <a:ext cx="552450" cy="12065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479550" y="3784600"/>
            <a:ext cx="0" cy="40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552700" y="2409825"/>
            <a:ext cx="0" cy="1779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557338" y="2476500"/>
            <a:ext cx="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418138" y="4675188"/>
            <a:ext cx="2511425" cy="374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400" dirty="0" err="1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Attribute</a:t>
            </a:r>
            <a:r>
              <a:rPr lang="fi-FI" sz="14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self</a:t>
            </a:r>
            <a:r>
              <a:rPr lang="fi-FI" sz="14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-management</a:t>
            </a:r>
            <a:endParaRPr lang="en-US" sz="1400" dirty="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>
            <a:stCxn id="34" idx="1"/>
          </p:cNvCxnSpPr>
          <p:nvPr/>
        </p:nvCxnSpPr>
        <p:spPr>
          <a:xfrm flipH="1" flipV="1">
            <a:off x="4865688" y="4575175"/>
            <a:ext cx="552450" cy="28575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2" idx="2"/>
          </p:cNvCxnSpPr>
          <p:nvPr/>
        </p:nvCxnSpPr>
        <p:spPr>
          <a:xfrm flipH="1" flipV="1">
            <a:off x="4146550" y="2343150"/>
            <a:ext cx="1271588" cy="91281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05213" y="1052513"/>
            <a:ext cx="5430837" cy="3808412"/>
          </a:xfrm>
          <a:prstGeom prst="rect">
            <a:avLst/>
          </a:prstGeom>
          <a:solidFill>
            <a:srgbClr val="FFFFCC"/>
          </a:solidFill>
          <a:ln w="9525">
            <a:solidFill>
              <a:srgbClr val="DD5A1B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eaLnBrk="0" hangingPunct="0"/>
            <a:r>
              <a:rPr lang="fi-FI" sz="2000" smtClean="0">
                <a:solidFill>
                  <a:srgbClr val="000000"/>
                </a:solidFill>
                <a:latin typeface="Corbel" charset="0"/>
                <a:ea typeface="MS PGothic" charset="0"/>
                <a:cs typeface="MS PGothic" charset="0"/>
              </a:rPr>
              <a:t>Each user has one ELIXIR identity</a:t>
            </a:r>
          </a:p>
          <a:p>
            <a:pPr eaLnBrk="0" hangingPunct="0">
              <a:buFont typeface="Arial" charset="0"/>
              <a:buChar char="•"/>
            </a:pPr>
            <a:r>
              <a:rPr lang="fi-FI" sz="2000" smtClean="0">
                <a:solidFill>
                  <a:srgbClr val="000000"/>
                </a:solidFill>
                <a:latin typeface="Corbel" charset="0"/>
                <a:ea typeface="MS PGothic" charset="0"/>
                <a:cs typeface="MS PGothic" charset="0"/>
              </a:rPr>
              <a:t>e.g. ”tommi@elixir-europe.org”</a:t>
            </a:r>
          </a:p>
          <a:p>
            <a:pPr eaLnBrk="0" hangingPunct="0"/>
            <a:endParaRPr lang="fi-FI" sz="2000" smtClean="0">
              <a:solidFill>
                <a:srgbClr val="000000"/>
              </a:solidFill>
              <a:latin typeface="Corbel" charset="0"/>
              <a:ea typeface="MS PGothic" charset="0"/>
              <a:cs typeface="MS PGothic" charset="0"/>
            </a:endParaRPr>
          </a:p>
          <a:p>
            <a:pPr eaLnBrk="0" hangingPunct="0"/>
            <a:r>
              <a:rPr lang="fi-FI" sz="2000" smtClean="0">
                <a:solidFill>
                  <a:srgbClr val="000000"/>
                </a:solidFill>
                <a:latin typeface="Corbel" charset="0"/>
                <a:ea typeface="MS PGothic" charset="0"/>
                <a:cs typeface="MS PGothic" charset="0"/>
              </a:rPr>
              <a:t>ELIXIR Proxy maps external authentication providers to it</a:t>
            </a:r>
          </a:p>
          <a:p>
            <a:pPr eaLnBrk="0" hangingPunct="0">
              <a:buFont typeface="Arial" charset="0"/>
              <a:buChar char="•"/>
            </a:pPr>
            <a:r>
              <a:rPr lang="fi-FI" sz="2000" smtClean="0">
                <a:solidFill>
                  <a:srgbClr val="000000"/>
                </a:solidFill>
                <a:latin typeface="Corbel" charset="0"/>
                <a:ea typeface="MS PGothic" charset="0"/>
                <a:cs typeface="MS PGothic" charset="0"/>
              </a:rPr>
              <a:t>e.g. nyronen@csc.fi (eduGAIN)</a:t>
            </a:r>
          </a:p>
          <a:p>
            <a:pPr eaLnBrk="0" hangingPunct="0">
              <a:buFont typeface="Arial" charset="0"/>
              <a:buChar char="•"/>
            </a:pPr>
            <a:r>
              <a:rPr lang="fi-FI" sz="2000" smtClean="0">
                <a:solidFill>
                  <a:srgbClr val="000000"/>
                </a:solidFill>
                <a:latin typeface="Corbel" charset="0"/>
                <a:ea typeface="MS PGothic" charset="0"/>
                <a:cs typeface="MS PGothic" charset="0"/>
              </a:rPr>
              <a:t>e.g. tommioffinland@google (Google)</a:t>
            </a:r>
          </a:p>
          <a:p>
            <a:pPr eaLnBrk="0" hangingPunct="0">
              <a:buFont typeface="Arial" charset="0"/>
              <a:buChar char="•"/>
            </a:pPr>
            <a:r>
              <a:rPr lang="fi-FI" sz="2000" smtClean="0">
                <a:solidFill>
                  <a:srgbClr val="000000"/>
                </a:solidFill>
                <a:latin typeface="Corbel" charset="0"/>
                <a:ea typeface="MS PGothic" charset="0"/>
                <a:cs typeface="MS PGothic" charset="0"/>
              </a:rPr>
              <a:t>e.g. 0000-0002-3634-3756 (ORCID)</a:t>
            </a:r>
          </a:p>
          <a:p>
            <a:pPr eaLnBrk="0" hangingPunct="0"/>
            <a:endParaRPr lang="fi-FI" sz="2000" smtClean="0">
              <a:solidFill>
                <a:srgbClr val="000000"/>
              </a:solidFill>
              <a:latin typeface="Corbel" charset="0"/>
              <a:ea typeface="MS PGothic" charset="0"/>
              <a:cs typeface="MS PGothic" charset="0"/>
            </a:endParaRPr>
          </a:p>
          <a:p>
            <a:pPr eaLnBrk="0" hangingPunct="0"/>
            <a:r>
              <a:rPr lang="fi-FI" sz="2000" smtClean="0">
                <a:solidFill>
                  <a:srgbClr val="000000"/>
                </a:solidFill>
                <a:latin typeface="Corbel" charset="0"/>
                <a:ea typeface="MS PGothic" charset="0"/>
                <a:cs typeface="MS PGothic" charset="0"/>
              </a:rPr>
              <a:t>Also local username/password possible</a:t>
            </a:r>
            <a:endParaRPr lang="en-US" sz="2000" smtClean="0">
              <a:solidFill>
                <a:srgbClr val="000000"/>
              </a:solidFill>
              <a:latin typeface="Corbel" charset="0"/>
              <a:ea typeface="MS PGothic" charset="0"/>
              <a:cs typeface="MS PGothic" charset="0"/>
            </a:endParaRPr>
          </a:p>
        </p:txBody>
      </p:sp>
      <p:sp>
        <p:nvSpPr>
          <p:cNvPr id="37925" name="TextBox 36"/>
          <p:cNvSpPr txBox="1">
            <a:spLocks noChangeArrowheads="1"/>
          </p:cNvSpPr>
          <p:nvPr/>
        </p:nvSpPr>
        <p:spPr bwMode="auto">
          <a:xfrm>
            <a:off x="971550" y="3860800"/>
            <a:ext cx="214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r>
              <a:rPr lang="fi-FI" sz="1400" i="1" smtClean="0">
                <a:solidFill>
                  <a:srgbClr val="000000"/>
                </a:solidFill>
              </a:rPr>
              <a:t>tommi@elixir-europe.org</a:t>
            </a:r>
            <a:endParaRPr lang="en-US" sz="1400" i="1" smtClean="0">
              <a:solidFill>
                <a:srgbClr val="000000"/>
              </a:solidFill>
            </a:endParaRPr>
          </a:p>
        </p:txBody>
      </p:sp>
      <p:sp>
        <p:nvSpPr>
          <p:cNvPr id="37926" name="TextBox 37"/>
          <p:cNvSpPr txBox="1">
            <a:spLocks noChangeArrowheads="1"/>
          </p:cNvSpPr>
          <p:nvPr/>
        </p:nvSpPr>
        <p:spPr bwMode="auto">
          <a:xfrm>
            <a:off x="1062038" y="5008563"/>
            <a:ext cx="142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r>
              <a:rPr lang="fi-FI" sz="1400" i="1" smtClean="0">
                <a:solidFill>
                  <a:srgbClr val="000000"/>
                </a:solidFill>
              </a:rPr>
              <a:t>nyronen@csc.fi</a:t>
            </a:r>
            <a:endParaRPr lang="en-US" sz="1400" i="1" smtClean="0">
              <a:solidFill>
                <a:srgbClr val="000000"/>
              </a:solidFill>
            </a:endParaRPr>
          </a:p>
        </p:txBody>
      </p:sp>
      <p:sp>
        <p:nvSpPr>
          <p:cNvPr id="37927" name="TextBox 38"/>
          <p:cNvSpPr txBox="1">
            <a:spLocks noChangeArrowheads="1"/>
          </p:cNvSpPr>
          <p:nvPr/>
        </p:nvSpPr>
        <p:spPr bwMode="auto">
          <a:xfrm>
            <a:off x="3074988" y="5008563"/>
            <a:ext cx="2068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0" hangingPunct="0"/>
            <a:r>
              <a:rPr lang="fi-FI" sz="1400" i="1" smtClean="0">
                <a:solidFill>
                  <a:srgbClr val="000000"/>
                </a:solidFill>
              </a:rPr>
              <a:t>tommioffinland@google</a:t>
            </a:r>
            <a:endParaRPr lang="en-US" sz="1400" i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5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639762"/>
          </a:xfrm>
        </p:spPr>
        <p:txBody>
          <a:bodyPr/>
          <a:lstStyle/>
          <a:p>
            <a:pPr eaLnBrk="1" hangingPunct="1"/>
            <a:r>
              <a:rPr lang="fi-FI">
                <a:latin typeface="Corbel" charset="0"/>
                <a:ea typeface="MS PGothic" charset="0"/>
                <a:cs typeface="Arial" charset="0"/>
              </a:rPr>
              <a:t>ELIXIR identity</a:t>
            </a:r>
            <a:endParaRPr lang="en-US">
              <a:latin typeface="Corbel" charset="0"/>
              <a:ea typeface="MS PGothic" charset="0"/>
              <a:cs typeface="Arial" charset="0"/>
            </a:endParaRPr>
          </a:p>
        </p:txBody>
      </p:sp>
      <p:sp>
        <p:nvSpPr>
          <p:cNvPr id="6" name="Text Box 23"/>
          <p:cNvSpPr txBox="1"/>
          <p:nvPr/>
        </p:nvSpPr>
        <p:spPr>
          <a:xfrm>
            <a:off x="173038" y="3136900"/>
            <a:ext cx="8647112" cy="1108075"/>
          </a:xfrm>
          <a:prstGeom prst="rect">
            <a:avLst/>
          </a:prstGeom>
          <a:solidFill>
            <a:srgbClr val="CCCCFF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8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ELIXIR AAI</a:t>
            </a:r>
            <a:endParaRPr lang="en-US" sz="1800" dirty="0">
              <a:solidFill>
                <a:srgbClr val="000000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4"/>
          <p:cNvSpPr txBox="1"/>
          <p:nvPr/>
        </p:nvSpPr>
        <p:spPr>
          <a:xfrm>
            <a:off x="173038" y="4529138"/>
            <a:ext cx="8647112" cy="1417637"/>
          </a:xfrm>
          <a:prstGeom prst="rect">
            <a:avLst/>
          </a:prstGeom>
          <a:solidFill>
            <a:srgbClr val="CCCCFF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800" dirty="0" err="1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External</a:t>
            </a:r>
            <a:r>
              <a:rPr lang="fi-FI" sz="18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authentication</a:t>
            </a:r>
            <a:r>
              <a:rPr lang="fi-FI" sz="18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i-FI" sz="18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(e-</a:t>
            </a:r>
            <a:r>
              <a:rPr lang="fi-FI" sz="1800" dirty="0" err="1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infrastructures</a:t>
            </a:r>
            <a:r>
              <a:rPr lang="fi-FI" sz="18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solidFill>
                <a:srgbClr val="000000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73038" y="1341438"/>
            <a:ext cx="8647112" cy="1352550"/>
          </a:xfrm>
          <a:prstGeom prst="rect">
            <a:avLst/>
          </a:prstGeom>
          <a:solidFill>
            <a:srgbClr val="FFFF66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8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Relying services</a:t>
            </a:r>
            <a:endParaRPr lang="en-US" sz="1800">
              <a:solidFill>
                <a:srgbClr val="000000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2375" y="1671638"/>
            <a:ext cx="641350" cy="373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endParaRPr lang="en-US" sz="160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41525" y="1671638"/>
            <a:ext cx="1271588" cy="373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wiki</a:t>
            </a:r>
            <a:endParaRPr lang="en-US" sz="160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98600" y="2187575"/>
            <a:ext cx="819150" cy="374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Cloud</a:t>
            </a:r>
            <a:endParaRPr lang="en-US" sz="160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82850" y="2187575"/>
            <a:ext cx="1139825" cy="374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Intranet</a:t>
            </a:r>
            <a:endParaRPr lang="en-US" sz="1600" dirty="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79788" y="1671638"/>
            <a:ext cx="685800" cy="373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fi-FI" sz="1600" smtClean="0">
                <a:solidFill>
                  <a:srgbClr val="000000"/>
                </a:solidFill>
                <a:latin typeface="Corbel" charset="0"/>
                <a:ea typeface="MS PGothic" charset="0"/>
                <a:cs typeface="MS PGothic" charset="0"/>
              </a:rPr>
              <a:t>…</a:t>
            </a:r>
            <a:endParaRPr lang="en-US" sz="1600" smtClean="0">
              <a:solidFill>
                <a:srgbClr val="FFFFFF"/>
              </a:solidFill>
              <a:latin typeface="Corbel" charset="0"/>
              <a:ea typeface="MS PGothic" charset="0"/>
              <a:cs typeface="MS PGothic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3800" y="2187575"/>
            <a:ext cx="1438275" cy="374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Data archive</a:t>
            </a:r>
            <a:endParaRPr lang="en-US" sz="160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32263" y="1671638"/>
            <a:ext cx="685800" cy="373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fi-FI" sz="1600" smtClean="0">
                <a:solidFill>
                  <a:srgbClr val="000000"/>
                </a:solidFill>
                <a:latin typeface="Corbel" charset="0"/>
                <a:ea typeface="MS PGothic" charset="0"/>
                <a:cs typeface="MS PGothic" charset="0"/>
              </a:rPr>
              <a:t>…</a:t>
            </a:r>
            <a:endParaRPr lang="en-US" sz="1600" smtClean="0">
              <a:solidFill>
                <a:srgbClr val="FFFFFF"/>
              </a:solidFill>
              <a:latin typeface="Corbel" charset="0"/>
              <a:ea typeface="MS PGothic" charset="0"/>
              <a:cs typeface="MS PGothic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94263" y="1671638"/>
            <a:ext cx="685800" cy="373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fi-FI" sz="1600" smtClean="0">
                <a:solidFill>
                  <a:srgbClr val="000000"/>
                </a:solidFill>
                <a:latin typeface="Corbel" charset="0"/>
                <a:ea typeface="MS PGothic" charset="0"/>
                <a:cs typeface="MS PGothic" charset="0"/>
              </a:rPr>
              <a:t>…</a:t>
            </a:r>
            <a:endParaRPr lang="en-US" sz="1600" smtClean="0">
              <a:solidFill>
                <a:srgbClr val="FFFFFF"/>
              </a:solidFill>
              <a:latin typeface="Corbel" charset="0"/>
              <a:ea typeface="MS PGothic" charset="0"/>
              <a:cs typeface="MS PGothic" charset="0"/>
            </a:endParaRPr>
          </a:p>
        </p:txBody>
      </p:sp>
      <p:sp>
        <p:nvSpPr>
          <p:cNvPr id="38926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173038" y="5946775"/>
            <a:ext cx="685800" cy="16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D17E181-71F5-4C49-9394-709D3E6F610F}" type="slidenum">
              <a:rPr lang="en-US" sz="2800">
                <a:solidFill>
                  <a:srgbClr val="F47D20"/>
                </a:solidFill>
                <a:cs typeface="Arial" charset="0"/>
              </a:rPr>
              <a:pPr/>
              <a:t>16</a:t>
            </a:fld>
            <a:endParaRPr lang="en-US" sz="2800">
              <a:solidFill>
                <a:srgbClr val="F47D20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7425" y="5019675"/>
            <a:ext cx="2397125" cy="484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 dirty="0" err="1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tommioffinland@google</a:t>
            </a:r>
            <a:r>
              <a:rPr lang="fi-FI" sz="16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i-FI" sz="16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(Google ID)</a:t>
            </a:r>
            <a:endParaRPr lang="en-US" sz="1600" dirty="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9750" y="5019675"/>
            <a:ext cx="1608138" cy="484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sz="16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nyronen@csc.fi</a:t>
            </a:r>
            <a:br>
              <a:rPr lang="fi-FI" sz="16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dirty="0">
                <a:solidFill>
                  <a:srgbClr val="000000"/>
                </a:solidFill>
                <a:latin typeface="Corbel"/>
                <a:ea typeface="Calibri" panose="020F0502020204030204" pitchFamily="34" charset="0"/>
                <a:cs typeface="Times New Roman" panose="02020603050405020304" pitchFamily="18" charset="0"/>
              </a:rPr>
              <a:t>(eduGAIN)</a:t>
            </a:r>
            <a:endParaRPr lang="en-US" sz="1600" dirty="0">
              <a:solidFill>
                <a:srgbClr val="FFFFFF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78375" y="5019675"/>
            <a:ext cx="2087563" cy="484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altLang="en-US" sz="1600" dirty="0">
                <a:solidFill>
                  <a:srgbClr val="000000"/>
                </a:solidFill>
                <a:latin typeface="Corbel"/>
              </a:rPr>
              <a:t>0000-0002-3634-3756 (ORCID)</a:t>
            </a:r>
            <a:endParaRPr lang="en-US" sz="1600" dirty="0">
              <a:solidFill>
                <a:srgbClr val="000000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70088" y="3497263"/>
            <a:ext cx="2943225" cy="484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07000"/>
              </a:lnSpc>
              <a:spcAft>
                <a:spcPts val="800"/>
              </a:spcAft>
              <a:defRPr/>
            </a:pPr>
            <a:r>
              <a:rPr lang="fi-FI" altLang="en-US" sz="1600" dirty="0">
                <a:solidFill>
                  <a:srgbClr val="000000"/>
                </a:solidFill>
                <a:latin typeface="Corbel"/>
              </a:rPr>
              <a:t>tommi@elixir-europe.org</a:t>
            </a:r>
            <a:br>
              <a:rPr lang="fi-FI" altLang="en-US" sz="1600" dirty="0">
                <a:solidFill>
                  <a:srgbClr val="000000"/>
                </a:solidFill>
                <a:latin typeface="Corbel"/>
              </a:rPr>
            </a:br>
            <a:r>
              <a:rPr lang="fi-FI" altLang="en-US" sz="1600" dirty="0">
                <a:solidFill>
                  <a:srgbClr val="000000"/>
                </a:solidFill>
                <a:latin typeface="Corbel"/>
              </a:rPr>
              <a:t>(ELIXIR ID)</a:t>
            </a:r>
            <a:endParaRPr lang="en-US" sz="1600" dirty="0">
              <a:solidFill>
                <a:srgbClr val="000000"/>
              </a:solidFill>
              <a:latin typeface="Corbe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Elbow Connector 4"/>
          <p:cNvCxnSpPr>
            <a:cxnSpLocks noChangeShapeType="1"/>
            <a:stCxn id="41" idx="0"/>
            <a:endCxn id="43" idx="2"/>
          </p:cNvCxnSpPr>
          <p:nvPr/>
        </p:nvCxnSpPr>
        <p:spPr bwMode="auto">
          <a:xfrm rot="5400000" flipH="1" flipV="1">
            <a:off x="1873250" y="3451225"/>
            <a:ext cx="1038225" cy="20986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1" name="Elbow Connector 35840"/>
          <p:cNvCxnSpPr>
            <a:cxnSpLocks noChangeShapeType="1"/>
            <a:stCxn id="42" idx="0"/>
            <a:endCxn id="43" idx="2"/>
          </p:cNvCxnSpPr>
          <p:nvPr/>
        </p:nvCxnSpPr>
        <p:spPr bwMode="auto">
          <a:xfrm rot="16200000" flipV="1">
            <a:off x="4112419" y="3310731"/>
            <a:ext cx="1038225" cy="237966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6" name="Elbow Connector 35845"/>
          <p:cNvCxnSpPr>
            <a:cxnSpLocks noChangeShapeType="1"/>
            <a:stCxn id="10" idx="0"/>
            <a:endCxn id="43" idx="2"/>
          </p:cNvCxnSpPr>
          <p:nvPr/>
        </p:nvCxnSpPr>
        <p:spPr bwMode="auto">
          <a:xfrm rot="16200000" flipV="1">
            <a:off x="2929731" y="4493419"/>
            <a:ext cx="1038225" cy="1428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2" name="Elbow Connector 35851"/>
          <p:cNvCxnSpPr>
            <a:cxnSpLocks noChangeShapeType="1"/>
            <a:stCxn id="43" idx="0"/>
            <a:endCxn id="22" idx="2"/>
          </p:cNvCxnSpPr>
          <p:nvPr/>
        </p:nvCxnSpPr>
        <p:spPr bwMode="auto">
          <a:xfrm rot="5400000" flipH="1" flipV="1">
            <a:off x="3479800" y="2524125"/>
            <a:ext cx="935038" cy="10112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4" name="Elbow Connector 35853"/>
          <p:cNvCxnSpPr>
            <a:cxnSpLocks noChangeShapeType="1"/>
            <a:stCxn id="43" idx="0"/>
            <a:endCxn id="20" idx="2"/>
          </p:cNvCxnSpPr>
          <p:nvPr/>
        </p:nvCxnSpPr>
        <p:spPr bwMode="auto">
          <a:xfrm rot="16200000" flipV="1">
            <a:off x="2779713" y="2835275"/>
            <a:ext cx="935038" cy="38893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6" name="Elbow Connector 35855"/>
          <p:cNvCxnSpPr>
            <a:cxnSpLocks noChangeShapeType="1"/>
            <a:stCxn id="43" idx="0"/>
            <a:endCxn id="19" idx="2"/>
          </p:cNvCxnSpPr>
          <p:nvPr/>
        </p:nvCxnSpPr>
        <p:spPr bwMode="auto">
          <a:xfrm rot="16200000" flipV="1">
            <a:off x="2207419" y="2262981"/>
            <a:ext cx="935038" cy="15335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751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>
                <a:latin typeface="Corbel" charset="0"/>
                <a:ea typeface="MS PGothic" charset="0"/>
                <a:cs typeface="Arial" charset="0"/>
              </a:rPr>
              <a:t>REMS – Resource Entitlement Management System</a:t>
            </a:r>
            <a:endParaRPr lang="en-US" sz="2800">
              <a:latin typeface="Corbel" charset="0"/>
              <a:ea typeface="MS PGothic" charset="0"/>
              <a:cs typeface="Arial" charset="0"/>
            </a:endParaRPr>
          </a:p>
        </p:txBody>
      </p:sp>
      <p:sp>
        <p:nvSpPr>
          <p:cNvPr id="78" name="Content Placeholder 77"/>
          <p:cNvSpPr>
            <a:spLocks noGrp="1"/>
          </p:cNvSpPr>
          <p:nvPr>
            <p:ph sz="half" idx="1"/>
          </p:nvPr>
        </p:nvSpPr>
        <p:spPr>
          <a:xfrm>
            <a:off x="457200" y="4454525"/>
            <a:ext cx="4038600" cy="17637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i-FI" sz="1800" b="1">
                <a:latin typeface="Corbel" charset="0"/>
                <a:ea typeface="MS PGothic" charset="0"/>
                <a:cs typeface="Arial" charset="0"/>
              </a:rPr>
              <a:t>Software</a:t>
            </a:r>
          </a:p>
          <a:p>
            <a:pPr marL="0" indent="0"/>
            <a:r>
              <a:rPr lang="fi-FI" sz="1800">
                <a:latin typeface="Corbel" charset="0"/>
                <a:ea typeface="MS PGothic" charset="0"/>
                <a:cs typeface="Arial" charset="0"/>
              </a:rPr>
              <a:t>Federated authorisation</a:t>
            </a:r>
          </a:p>
          <a:p>
            <a:pPr marL="0" indent="0"/>
            <a:r>
              <a:rPr lang="fi-FI" sz="1800">
                <a:latin typeface="Corbel" charset="0"/>
                <a:ea typeface="MS PGothic" charset="0"/>
                <a:cs typeface="Arial" charset="0"/>
              </a:rPr>
              <a:t>Developed by ELIXIR-FI</a:t>
            </a:r>
          </a:p>
          <a:p>
            <a:pPr marL="0" indent="0"/>
            <a:r>
              <a:rPr lang="fi-FI" sz="1800">
                <a:latin typeface="Corbel" charset="0"/>
                <a:ea typeface="MS PGothic" charset="0"/>
                <a:cs typeface="Arial" charset="0"/>
              </a:rPr>
              <a:t>Open source available (LGPL)</a:t>
            </a:r>
          </a:p>
          <a:p>
            <a:pPr marL="0" indent="0"/>
            <a:r>
              <a:rPr lang="fi-FI" sz="1800">
                <a:latin typeface="Corbel" charset="0"/>
                <a:ea typeface="MS PGothic" charset="0"/>
                <a:cs typeface="Arial" charset="0"/>
                <a:hlinkClick r:id="rId2"/>
              </a:rPr>
              <a:t>www.csc.fi/rems</a:t>
            </a:r>
            <a:endParaRPr lang="fi-FI" sz="1800">
              <a:latin typeface="Corbel" charset="0"/>
              <a:ea typeface="MS PGothic" charset="0"/>
              <a:cs typeface="Arial" charset="0"/>
            </a:endParaRPr>
          </a:p>
          <a:p>
            <a:pPr marL="0" indent="0"/>
            <a:r>
              <a:rPr lang="en-US" sz="1800">
                <a:latin typeface="Corbel" charset="0"/>
                <a:ea typeface="MS PGothic" charset="0"/>
                <a:cs typeface="Arial" charset="0"/>
                <a:hlinkClick r:id="rId3"/>
              </a:rPr>
              <a:t>http://tnc2013.terena.org/getfile/870</a:t>
            </a:r>
            <a:r>
              <a:rPr lang="en-US" sz="1800">
                <a:latin typeface="Corbel" charset="0"/>
                <a:ea typeface="MS PGothic" charset="0"/>
                <a:cs typeface="Arial" charset="0"/>
              </a:rPr>
              <a:t> </a:t>
            </a:r>
          </a:p>
        </p:txBody>
      </p:sp>
      <p:sp>
        <p:nvSpPr>
          <p:cNvPr id="79" name="Content Placeholder 78"/>
          <p:cNvSpPr>
            <a:spLocks noGrp="1"/>
          </p:cNvSpPr>
          <p:nvPr>
            <p:ph sz="half" idx="2"/>
          </p:nvPr>
        </p:nvSpPr>
        <p:spPr>
          <a:xfrm>
            <a:off x="4648200" y="4454525"/>
            <a:ext cx="4038600" cy="17637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800" b="1" dirty="0" smtClean="0">
                <a:ea typeface="ＭＳ Ｐゴシック" pitchFamily="34" charset="-128"/>
              </a:rPr>
              <a:t>Deployment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i-FI" sz="1800" dirty="0" smtClean="0">
                <a:ea typeface="ＭＳ Ｐゴシック" pitchFamily="34" charset="-128"/>
              </a:rPr>
              <a:t>Life </a:t>
            </a:r>
            <a:r>
              <a:rPr lang="fi-FI" sz="1800" dirty="0" err="1" smtClean="0">
                <a:ea typeface="ＭＳ Ｐゴシック" pitchFamily="34" charset="-128"/>
              </a:rPr>
              <a:t>sciences</a:t>
            </a:r>
            <a:r>
              <a:rPr lang="fi-FI" sz="1800" dirty="0" smtClean="0">
                <a:ea typeface="ＭＳ Ｐゴシック" pitchFamily="34" charset="-128"/>
              </a:rPr>
              <a:t>: EGA (ELIXIR), </a:t>
            </a:r>
            <a:r>
              <a:rPr lang="fi-FI" sz="1800" dirty="0" err="1" smtClean="0">
                <a:ea typeface="ＭＳ Ｐゴシック" pitchFamily="34" charset="-128"/>
              </a:rPr>
              <a:t>biobanks</a:t>
            </a:r>
            <a:r>
              <a:rPr lang="fi-FI" sz="1800" dirty="0" smtClean="0">
                <a:ea typeface="ＭＳ Ｐゴシック" pitchFamily="34" charset="-128"/>
              </a:rPr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i-FI" sz="1800" dirty="0" err="1" smtClean="0">
                <a:ea typeface="ＭＳ Ｐゴシック" pitchFamily="34" charset="-128"/>
              </a:rPr>
              <a:t>Linguistics</a:t>
            </a:r>
            <a:r>
              <a:rPr lang="fi-FI" sz="1800" dirty="0" smtClean="0">
                <a:ea typeface="ＭＳ Ｐゴシック" pitchFamily="34" charset="-128"/>
              </a:rPr>
              <a:t> (CLARIN-FI)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i-FI" sz="1800" dirty="0" err="1" smtClean="0">
                <a:ea typeface="ＭＳ Ｐゴシック" pitchFamily="34" charset="-128"/>
              </a:rPr>
              <a:t>Social</a:t>
            </a:r>
            <a:r>
              <a:rPr lang="fi-FI" sz="1800" dirty="0" smtClean="0">
                <a:ea typeface="ＭＳ Ｐゴシック" pitchFamily="34" charset="-128"/>
              </a:rPr>
              <a:t> science (CESSDA-FI)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i-FI" sz="1800" dirty="0" err="1" smtClean="0">
                <a:ea typeface="ＭＳ Ｐゴシック" pitchFamily="34" charset="-128"/>
              </a:rPr>
              <a:t>Other</a:t>
            </a:r>
            <a:r>
              <a:rPr lang="fi-FI" sz="1800" dirty="0" smtClean="0">
                <a:ea typeface="ＭＳ Ｐゴシック" pitchFamily="34" charset="-128"/>
              </a:rPr>
              <a:t> </a:t>
            </a:r>
            <a:r>
              <a:rPr lang="fi-FI" sz="1800" dirty="0" err="1" smtClean="0">
                <a:ea typeface="ＭＳ Ｐゴシック" pitchFamily="34" charset="-128"/>
              </a:rPr>
              <a:t>national</a:t>
            </a:r>
            <a:r>
              <a:rPr lang="fi-FI" sz="1800" dirty="0" smtClean="0">
                <a:ea typeface="ＭＳ Ｐゴシック" pitchFamily="34" charset="-128"/>
              </a:rPr>
              <a:t> </a:t>
            </a:r>
            <a:r>
              <a:rPr lang="fi-FI" sz="1800" dirty="0" err="1" smtClean="0">
                <a:ea typeface="ＭＳ Ｐゴシック" pitchFamily="34" charset="-128"/>
              </a:rPr>
              <a:t>Finnish</a:t>
            </a:r>
            <a:r>
              <a:rPr lang="fi-FI" sz="1800" dirty="0" smtClean="0">
                <a:ea typeface="ＭＳ Ｐゴシック" pitchFamily="34" charset="-128"/>
              </a:rPr>
              <a:t> </a:t>
            </a:r>
            <a:r>
              <a:rPr lang="fi-FI" sz="1800" dirty="0" err="1" smtClean="0">
                <a:ea typeface="ＭＳ Ｐゴシック" pitchFamily="34" charset="-128"/>
              </a:rPr>
              <a:t>services</a:t>
            </a:r>
            <a:endParaRPr lang="en-US" sz="1800" dirty="0">
              <a:ea typeface="ＭＳ Ｐゴシック" pitchFamily="34" charset="-128"/>
            </a:endParaRPr>
          </a:p>
        </p:txBody>
      </p:sp>
      <p:grpSp>
        <p:nvGrpSpPr>
          <p:cNvPr id="39941" name="Group 76"/>
          <p:cNvGrpSpPr>
            <a:grpSpLocks/>
          </p:cNvGrpSpPr>
          <p:nvPr/>
        </p:nvGrpSpPr>
        <p:grpSpPr bwMode="auto">
          <a:xfrm>
            <a:off x="1042988" y="1125538"/>
            <a:ext cx="6769100" cy="3203575"/>
            <a:chOff x="304800" y="1773238"/>
            <a:chExt cx="8588375" cy="4065587"/>
          </a:xfrm>
        </p:grpSpPr>
        <p:grpSp>
          <p:nvGrpSpPr>
            <p:cNvPr id="39942" name="Group 77"/>
            <p:cNvGrpSpPr>
              <a:grpSpLocks/>
            </p:cNvGrpSpPr>
            <p:nvPr/>
          </p:nvGrpSpPr>
          <p:grpSpPr bwMode="auto">
            <a:xfrm>
              <a:off x="304800" y="2425700"/>
              <a:ext cx="2540000" cy="3381375"/>
              <a:chOff x="241125" y="2743622"/>
              <a:chExt cx="2539516" cy="3381091"/>
            </a:xfrm>
          </p:grpSpPr>
          <p:sp>
            <p:nvSpPr>
              <p:cNvPr id="39995" name="Freeform 63"/>
              <p:cNvSpPr>
                <a:spLocks/>
              </p:cNvSpPr>
              <p:nvPr/>
            </p:nvSpPr>
            <p:spPr bwMode="auto">
              <a:xfrm>
                <a:off x="686079" y="2743622"/>
                <a:ext cx="1901593" cy="3381091"/>
              </a:xfrm>
              <a:custGeom>
                <a:avLst/>
                <a:gdLst>
                  <a:gd name="T0" fmla="*/ 2147483646 w 2030"/>
                  <a:gd name="T1" fmla="*/ 2147483646 h 3696"/>
                  <a:gd name="T2" fmla="*/ 2147483646 w 2030"/>
                  <a:gd name="T3" fmla="*/ 2147483646 h 3696"/>
                  <a:gd name="T4" fmla="*/ 2147483646 w 2030"/>
                  <a:gd name="T5" fmla="*/ 2147483646 h 3696"/>
                  <a:gd name="T6" fmla="*/ 2147483646 w 2030"/>
                  <a:gd name="T7" fmla="*/ 2147483646 h 3696"/>
                  <a:gd name="T8" fmla="*/ 2147483646 w 2030"/>
                  <a:gd name="T9" fmla="*/ 2147483646 h 3696"/>
                  <a:gd name="T10" fmla="*/ 2147483646 w 2030"/>
                  <a:gd name="T11" fmla="*/ 2147483646 h 3696"/>
                  <a:gd name="T12" fmla="*/ 2147483646 w 2030"/>
                  <a:gd name="T13" fmla="*/ 2147483646 h 3696"/>
                  <a:gd name="T14" fmla="*/ 2147483646 w 2030"/>
                  <a:gd name="T15" fmla="*/ 2147483646 h 3696"/>
                  <a:gd name="T16" fmla="*/ 2147483646 w 2030"/>
                  <a:gd name="T17" fmla="*/ 2147483646 h 3696"/>
                  <a:gd name="T18" fmla="*/ 2147483646 w 2030"/>
                  <a:gd name="T19" fmla="*/ 2147483646 h 3696"/>
                  <a:gd name="T20" fmla="*/ 2147483646 w 2030"/>
                  <a:gd name="T21" fmla="*/ 2147483646 h 3696"/>
                  <a:gd name="T22" fmla="*/ 2147483646 w 2030"/>
                  <a:gd name="T23" fmla="*/ 2147483646 h 3696"/>
                  <a:gd name="T24" fmla="*/ 2147483646 w 2030"/>
                  <a:gd name="T25" fmla="*/ 2147483646 h 3696"/>
                  <a:gd name="T26" fmla="*/ 2147483646 w 2030"/>
                  <a:gd name="T27" fmla="*/ 2147483646 h 3696"/>
                  <a:gd name="T28" fmla="*/ 2147483646 w 2030"/>
                  <a:gd name="T29" fmla="*/ 2147483646 h 3696"/>
                  <a:gd name="T30" fmla="*/ 2147483646 w 2030"/>
                  <a:gd name="T31" fmla="*/ 2147483646 h 3696"/>
                  <a:gd name="T32" fmla="*/ 2147483646 w 2030"/>
                  <a:gd name="T33" fmla="*/ 2147483646 h 3696"/>
                  <a:gd name="T34" fmla="*/ 2147483646 w 2030"/>
                  <a:gd name="T35" fmla="*/ 2147483646 h 3696"/>
                  <a:gd name="T36" fmla="*/ 2147483646 w 2030"/>
                  <a:gd name="T37" fmla="*/ 2147483646 h 3696"/>
                  <a:gd name="T38" fmla="*/ 2147483646 w 2030"/>
                  <a:gd name="T39" fmla="*/ 2147483646 h 3696"/>
                  <a:gd name="T40" fmla="*/ 2147483646 w 2030"/>
                  <a:gd name="T41" fmla="*/ 2147483646 h 3696"/>
                  <a:gd name="T42" fmla="*/ 2147483646 w 2030"/>
                  <a:gd name="T43" fmla="*/ 2147483646 h 3696"/>
                  <a:gd name="T44" fmla="*/ 2147483646 w 2030"/>
                  <a:gd name="T45" fmla="*/ 2147483646 h 3696"/>
                  <a:gd name="T46" fmla="*/ 2147483646 w 2030"/>
                  <a:gd name="T47" fmla="*/ 2147483646 h 3696"/>
                  <a:gd name="T48" fmla="*/ 2147483646 w 2030"/>
                  <a:gd name="T49" fmla="*/ 2147483646 h 3696"/>
                  <a:gd name="T50" fmla="*/ 2147483646 w 2030"/>
                  <a:gd name="T51" fmla="*/ 2147483646 h 3696"/>
                  <a:gd name="T52" fmla="*/ 2147483646 w 2030"/>
                  <a:gd name="T53" fmla="*/ 2147483646 h 3696"/>
                  <a:gd name="T54" fmla="*/ 2147483646 w 2030"/>
                  <a:gd name="T55" fmla="*/ 2147483646 h 3696"/>
                  <a:gd name="T56" fmla="*/ 2147483646 w 2030"/>
                  <a:gd name="T57" fmla="*/ 2147483646 h 3696"/>
                  <a:gd name="T58" fmla="*/ 2147483646 w 2030"/>
                  <a:gd name="T59" fmla="*/ 2147483646 h 3696"/>
                  <a:gd name="T60" fmla="*/ 2147483646 w 2030"/>
                  <a:gd name="T61" fmla="*/ 2147483646 h 3696"/>
                  <a:gd name="T62" fmla="*/ 2147483646 w 2030"/>
                  <a:gd name="T63" fmla="*/ 2147483646 h 3696"/>
                  <a:gd name="T64" fmla="*/ 2147483646 w 2030"/>
                  <a:gd name="T65" fmla="*/ 2147483646 h 3696"/>
                  <a:gd name="T66" fmla="*/ 2147483646 w 2030"/>
                  <a:gd name="T67" fmla="*/ 2147483646 h 3696"/>
                  <a:gd name="T68" fmla="*/ 2147483646 w 2030"/>
                  <a:gd name="T69" fmla="*/ 2147483646 h 3696"/>
                  <a:gd name="T70" fmla="*/ 2147483646 w 2030"/>
                  <a:gd name="T71" fmla="*/ 2147483646 h 3696"/>
                  <a:gd name="T72" fmla="*/ 2147483646 w 2030"/>
                  <a:gd name="T73" fmla="*/ 2147483646 h 3696"/>
                  <a:gd name="T74" fmla="*/ 2147483646 w 2030"/>
                  <a:gd name="T75" fmla="*/ 2147483646 h 3696"/>
                  <a:gd name="T76" fmla="*/ 2147483646 w 2030"/>
                  <a:gd name="T77" fmla="*/ 2147483646 h 3696"/>
                  <a:gd name="T78" fmla="*/ 2147483646 w 2030"/>
                  <a:gd name="T79" fmla="*/ 2147483646 h 3696"/>
                  <a:gd name="T80" fmla="*/ 2147483646 w 2030"/>
                  <a:gd name="T81" fmla="*/ 2147483646 h 3696"/>
                  <a:gd name="T82" fmla="*/ 2147483646 w 2030"/>
                  <a:gd name="T83" fmla="*/ 2147483646 h 3696"/>
                  <a:gd name="T84" fmla="*/ 2147483646 w 2030"/>
                  <a:gd name="T85" fmla="*/ 2147483646 h 3696"/>
                  <a:gd name="T86" fmla="*/ 2147483646 w 2030"/>
                  <a:gd name="T87" fmla="*/ 2147483646 h 3696"/>
                  <a:gd name="T88" fmla="*/ 2147483646 w 2030"/>
                  <a:gd name="T89" fmla="*/ 2147483646 h 3696"/>
                  <a:gd name="T90" fmla="*/ 2147483646 w 2030"/>
                  <a:gd name="T91" fmla="*/ 2147483646 h 3696"/>
                  <a:gd name="T92" fmla="*/ 2147483646 w 2030"/>
                  <a:gd name="T93" fmla="*/ 2147483646 h 3696"/>
                  <a:gd name="T94" fmla="*/ 2147483646 w 2030"/>
                  <a:gd name="T95" fmla="*/ 2147483646 h 369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30"/>
                  <a:gd name="T145" fmla="*/ 0 h 3696"/>
                  <a:gd name="T146" fmla="*/ 2030 w 2030"/>
                  <a:gd name="T147" fmla="*/ 3696 h 369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30" h="3696">
                    <a:moveTo>
                      <a:pt x="1916" y="2573"/>
                    </a:moveTo>
                    <a:cubicBezTo>
                      <a:pt x="1902" y="2469"/>
                      <a:pt x="1890" y="2255"/>
                      <a:pt x="1881" y="2116"/>
                    </a:cubicBezTo>
                    <a:cubicBezTo>
                      <a:pt x="1866" y="1992"/>
                      <a:pt x="1815" y="1917"/>
                      <a:pt x="1827" y="1826"/>
                    </a:cubicBezTo>
                    <a:cubicBezTo>
                      <a:pt x="1847" y="1766"/>
                      <a:pt x="1927" y="1630"/>
                      <a:pt x="1953" y="1572"/>
                    </a:cubicBezTo>
                    <a:cubicBezTo>
                      <a:pt x="1976" y="1519"/>
                      <a:pt x="1982" y="1459"/>
                      <a:pt x="1999" y="1405"/>
                    </a:cubicBezTo>
                    <a:cubicBezTo>
                      <a:pt x="2012" y="1255"/>
                      <a:pt x="2030" y="1079"/>
                      <a:pt x="1963" y="941"/>
                    </a:cubicBezTo>
                    <a:cubicBezTo>
                      <a:pt x="1957" y="910"/>
                      <a:pt x="1955" y="878"/>
                      <a:pt x="1944" y="849"/>
                    </a:cubicBezTo>
                    <a:cubicBezTo>
                      <a:pt x="1938" y="833"/>
                      <a:pt x="1930" y="819"/>
                      <a:pt x="1925" y="802"/>
                    </a:cubicBezTo>
                    <a:cubicBezTo>
                      <a:pt x="1905" y="725"/>
                      <a:pt x="1903" y="676"/>
                      <a:pt x="1869" y="607"/>
                    </a:cubicBezTo>
                    <a:cubicBezTo>
                      <a:pt x="1860" y="561"/>
                      <a:pt x="1854" y="498"/>
                      <a:pt x="1823" y="459"/>
                    </a:cubicBezTo>
                    <a:cubicBezTo>
                      <a:pt x="1734" y="348"/>
                      <a:pt x="1577" y="288"/>
                      <a:pt x="1451" y="237"/>
                    </a:cubicBezTo>
                    <a:cubicBezTo>
                      <a:pt x="1415" y="223"/>
                      <a:pt x="1376" y="216"/>
                      <a:pt x="1340" y="200"/>
                    </a:cubicBezTo>
                    <a:cubicBezTo>
                      <a:pt x="1148" y="112"/>
                      <a:pt x="1337" y="166"/>
                      <a:pt x="1173" y="126"/>
                    </a:cubicBezTo>
                    <a:cubicBezTo>
                      <a:pt x="1034" y="55"/>
                      <a:pt x="1217" y="145"/>
                      <a:pt x="1034" y="70"/>
                    </a:cubicBezTo>
                    <a:cubicBezTo>
                      <a:pt x="922" y="24"/>
                      <a:pt x="1122" y="84"/>
                      <a:pt x="959" y="33"/>
                    </a:cubicBezTo>
                    <a:cubicBezTo>
                      <a:pt x="926" y="22"/>
                      <a:pt x="857" y="5"/>
                      <a:pt x="857" y="5"/>
                    </a:cubicBezTo>
                    <a:cubicBezTo>
                      <a:pt x="799" y="12"/>
                      <a:pt x="730" y="0"/>
                      <a:pt x="681" y="33"/>
                    </a:cubicBezTo>
                    <a:cubicBezTo>
                      <a:pt x="541" y="125"/>
                      <a:pt x="417" y="268"/>
                      <a:pt x="318" y="404"/>
                    </a:cubicBezTo>
                    <a:cubicBezTo>
                      <a:pt x="283" y="451"/>
                      <a:pt x="258" y="512"/>
                      <a:pt x="226" y="562"/>
                    </a:cubicBezTo>
                    <a:cubicBezTo>
                      <a:pt x="209" y="624"/>
                      <a:pt x="174" y="677"/>
                      <a:pt x="151" y="737"/>
                    </a:cubicBezTo>
                    <a:cubicBezTo>
                      <a:pt x="105" y="862"/>
                      <a:pt x="140" y="779"/>
                      <a:pt x="105" y="895"/>
                    </a:cubicBezTo>
                    <a:cubicBezTo>
                      <a:pt x="91" y="942"/>
                      <a:pt x="74" y="988"/>
                      <a:pt x="59" y="1034"/>
                    </a:cubicBezTo>
                    <a:cubicBezTo>
                      <a:pt x="53" y="1052"/>
                      <a:pt x="40" y="1089"/>
                      <a:pt x="40" y="1089"/>
                    </a:cubicBezTo>
                    <a:cubicBezTo>
                      <a:pt x="16" y="1227"/>
                      <a:pt x="11" y="1367"/>
                      <a:pt x="3" y="1507"/>
                    </a:cubicBezTo>
                    <a:cubicBezTo>
                      <a:pt x="7" y="1712"/>
                      <a:pt x="0" y="1880"/>
                      <a:pt x="30" y="2072"/>
                    </a:cubicBezTo>
                    <a:cubicBezTo>
                      <a:pt x="39" y="2261"/>
                      <a:pt x="44" y="2367"/>
                      <a:pt x="49" y="2563"/>
                    </a:cubicBezTo>
                    <a:cubicBezTo>
                      <a:pt x="54" y="2712"/>
                      <a:pt x="54" y="2860"/>
                      <a:pt x="59" y="3009"/>
                    </a:cubicBezTo>
                    <a:cubicBezTo>
                      <a:pt x="60" y="3051"/>
                      <a:pt x="92" y="3169"/>
                      <a:pt x="105" y="3185"/>
                    </a:cubicBezTo>
                    <a:cubicBezTo>
                      <a:pt x="233" y="3354"/>
                      <a:pt x="367" y="3486"/>
                      <a:pt x="560" y="3583"/>
                    </a:cubicBezTo>
                    <a:cubicBezTo>
                      <a:pt x="591" y="3599"/>
                      <a:pt x="618" y="3625"/>
                      <a:pt x="652" y="3630"/>
                    </a:cubicBezTo>
                    <a:cubicBezTo>
                      <a:pt x="757" y="3643"/>
                      <a:pt x="854" y="3674"/>
                      <a:pt x="959" y="3685"/>
                    </a:cubicBezTo>
                    <a:cubicBezTo>
                      <a:pt x="1052" y="3680"/>
                      <a:pt x="1149" y="3696"/>
                      <a:pt x="1238" y="3667"/>
                    </a:cubicBezTo>
                    <a:cubicBezTo>
                      <a:pt x="1246" y="3664"/>
                      <a:pt x="1249" y="3652"/>
                      <a:pt x="1257" y="3648"/>
                    </a:cubicBezTo>
                    <a:cubicBezTo>
                      <a:pt x="1295" y="3626"/>
                      <a:pt x="1338" y="3604"/>
                      <a:pt x="1377" y="3583"/>
                    </a:cubicBezTo>
                    <a:cubicBezTo>
                      <a:pt x="1448" y="3546"/>
                      <a:pt x="1519" y="3517"/>
                      <a:pt x="1591" y="3481"/>
                    </a:cubicBezTo>
                    <a:cubicBezTo>
                      <a:pt x="1659" y="3410"/>
                      <a:pt x="1538" y="3532"/>
                      <a:pt x="1646" y="3444"/>
                    </a:cubicBezTo>
                    <a:cubicBezTo>
                      <a:pt x="1702" y="3398"/>
                      <a:pt x="1620" y="3428"/>
                      <a:pt x="1702" y="3407"/>
                    </a:cubicBezTo>
                    <a:cubicBezTo>
                      <a:pt x="1757" y="3367"/>
                      <a:pt x="1728" y="3391"/>
                      <a:pt x="1785" y="3333"/>
                    </a:cubicBezTo>
                    <a:cubicBezTo>
                      <a:pt x="1795" y="3323"/>
                      <a:pt x="1811" y="3322"/>
                      <a:pt x="1823" y="3314"/>
                    </a:cubicBezTo>
                    <a:cubicBezTo>
                      <a:pt x="1833" y="3306"/>
                      <a:pt x="1842" y="3296"/>
                      <a:pt x="1851" y="3286"/>
                    </a:cubicBezTo>
                    <a:cubicBezTo>
                      <a:pt x="1857" y="3274"/>
                      <a:pt x="1861" y="3260"/>
                      <a:pt x="1869" y="3249"/>
                    </a:cubicBezTo>
                    <a:cubicBezTo>
                      <a:pt x="1874" y="3242"/>
                      <a:pt x="1885" y="3239"/>
                      <a:pt x="1888" y="3231"/>
                    </a:cubicBezTo>
                    <a:cubicBezTo>
                      <a:pt x="1894" y="3216"/>
                      <a:pt x="1893" y="3200"/>
                      <a:pt x="1897" y="3185"/>
                    </a:cubicBezTo>
                    <a:cubicBezTo>
                      <a:pt x="1901" y="3167"/>
                      <a:pt x="1921" y="3120"/>
                      <a:pt x="1925" y="3110"/>
                    </a:cubicBezTo>
                    <a:cubicBezTo>
                      <a:pt x="1928" y="3079"/>
                      <a:pt x="1930" y="3048"/>
                      <a:pt x="1934" y="3017"/>
                    </a:cubicBezTo>
                    <a:cubicBezTo>
                      <a:pt x="1936" y="3004"/>
                      <a:pt x="1942" y="2993"/>
                      <a:pt x="1944" y="2980"/>
                    </a:cubicBezTo>
                    <a:cubicBezTo>
                      <a:pt x="1952" y="2900"/>
                      <a:pt x="1963" y="2739"/>
                      <a:pt x="1963" y="2739"/>
                    </a:cubicBezTo>
                    <a:cubicBezTo>
                      <a:pt x="1958" y="2671"/>
                      <a:pt x="1939" y="2643"/>
                      <a:pt x="1916" y="2573"/>
                    </a:cubicBezTo>
                    <a:close/>
                  </a:path>
                </a:pathLst>
              </a:custGeom>
              <a:solidFill>
                <a:srgbClr val="EEE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39996" name="Group 60"/>
              <p:cNvGrpSpPr>
                <a:grpSpLocks/>
              </p:cNvGrpSpPr>
              <p:nvPr/>
            </p:nvGrpSpPr>
            <p:grpSpPr bwMode="auto">
              <a:xfrm>
                <a:off x="1590038" y="3468543"/>
                <a:ext cx="372825" cy="770814"/>
                <a:chOff x="2149" y="10422"/>
                <a:chExt cx="484" cy="1001"/>
              </a:xfrm>
            </p:grpSpPr>
            <p:sp>
              <p:nvSpPr>
                <p:cNvPr id="40012" name="AutoShape 62"/>
                <p:cNvSpPr>
                  <a:spLocks noChangeArrowheads="1"/>
                </p:cNvSpPr>
                <p:nvPr/>
              </p:nvSpPr>
              <p:spPr bwMode="auto">
                <a:xfrm>
                  <a:off x="2149" y="10632"/>
                  <a:ext cx="484" cy="7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800" smtClean="0">
                    <a:solidFill>
                      <a:srgbClr val="000000"/>
                    </a:solidFill>
                    <a:latin typeface="Arial" charset="0"/>
                    <a:ea typeface="MS PGothic" charset="0"/>
                    <a:cs typeface="Arial" charset="0"/>
                  </a:endParaRPr>
                </a:p>
              </p:txBody>
            </p:sp>
            <p:sp>
              <p:nvSpPr>
                <p:cNvPr id="40013" name="Oval 61"/>
                <p:cNvSpPr>
                  <a:spLocks noChangeArrowheads="1"/>
                </p:cNvSpPr>
                <p:nvPr/>
              </p:nvSpPr>
              <p:spPr bwMode="auto">
                <a:xfrm>
                  <a:off x="2206" y="10422"/>
                  <a:ext cx="355" cy="35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800" smtClean="0">
                    <a:solidFill>
                      <a:srgbClr val="000000"/>
                    </a:solidFill>
                    <a:latin typeface="Arial" charset="0"/>
                    <a:ea typeface="MS PGothic" charset="0"/>
                    <a:cs typeface="Arial" charset="0"/>
                  </a:endParaRPr>
                </a:p>
              </p:txBody>
            </p:sp>
          </p:grpSp>
          <p:grpSp>
            <p:nvGrpSpPr>
              <p:cNvPr id="39997" name="Group 57"/>
              <p:cNvGrpSpPr>
                <a:grpSpLocks/>
              </p:cNvGrpSpPr>
              <p:nvPr/>
            </p:nvGrpSpPr>
            <p:grpSpPr bwMode="auto">
              <a:xfrm>
                <a:off x="1317445" y="4938990"/>
                <a:ext cx="372825" cy="770814"/>
                <a:chOff x="2149" y="10422"/>
                <a:chExt cx="484" cy="1001"/>
              </a:xfrm>
            </p:grpSpPr>
            <p:sp>
              <p:nvSpPr>
                <p:cNvPr id="40010" name="AutoShape 59"/>
                <p:cNvSpPr>
                  <a:spLocks noChangeArrowheads="1"/>
                </p:cNvSpPr>
                <p:nvPr/>
              </p:nvSpPr>
              <p:spPr bwMode="auto">
                <a:xfrm>
                  <a:off x="2149" y="10632"/>
                  <a:ext cx="484" cy="7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800" smtClean="0">
                    <a:solidFill>
                      <a:srgbClr val="000000"/>
                    </a:solidFill>
                    <a:latin typeface="Arial" charset="0"/>
                    <a:ea typeface="MS PGothic" charset="0"/>
                    <a:cs typeface="Arial" charset="0"/>
                  </a:endParaRPr>
                </a:p>
              </p:txBody>
            </p:sp>
            <p:sp>
              <p:nvSpPr>
                <p:cNvPr id="40011" name="Oval 58"/>
                <p:cNvSpPr>
                  <a:spLocks noChangeArrowheads="1"/>
                </p:cNvSpPr>
                <p:nvPr/>
              </p:nvSpPr>
              <p:spPr bwMode="auto">
                <a:xfrm>
                  <a:off x="2206" y="10422"/>
                  <a:ext cx="355" cy="35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800" smtClean="0">
                    <a:solidFill>
                      <a:srgbClr val="000000"/>
                    </a:solidFill>
                    <a:latin typeface="Arial" charset="0"/>
                    <a:ea typeface="MS PGothic" charset="0"/>
                    <a:cs typeface="Arial" charset="0"/>
                  </a:endParaRPr>
                </a:p>
              </p:txBody>
            </p:sp>
          </p:grpSp>
          <p:grpSp>
            <p:nvGrpSpPr>
              <p:cNvPr id="39998" name="Group 54"/>
              <p:cNvGrpSpPr>
                <a:grpSpLocks/>
              </p:cNvGrpSpPr>
              <p:nvPr/>
            </p:nvGrpSpPr>
            <p:grpSpPr bwMode="auto">
              <a:xfrm>
                <a:off x="1646243" y="5179694"/>
                <a:ext cx="372825" cy="770814"/>
                <a:chOff x="2149" y="10422"/>
                <a:chExt cx="484" cy="1001"/>
              </a:xfrm>
            </p:grpSpPr>
            <p:sp>
              <p:nvSpPr>
                <p:cNvPr id="40008" name="AutoShape 56"/>
                <p:cNvSpPr>
                  <a:spLocks noChangeArrowheads="1"/>
                </p:cNvSpPr>
                <p:nvPr/>
              </p:nvSpPr>
              <p:spPr bwMode="auto">
                <a:xfrm>
                  <a:off x="2149" y="10632"/>
                  <a:ext cx="484" cy="7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800" smtClean="0">
                    <a:solidFill>
                      <a:srgbClr val="000000"/>
                    </a:solidFill>
                    <a:latin typeface="Arial" charset="0"/>
                    <a:ea typeface="MS PGothic" charset="0"/>
                    <a:cs typeface="Arial" charset="0"/>
                  </a:endParaRPr>
                </a:p>
              </p:txBody>
            </p:sp>
            <p:sp>
              <p:nvSpPr>
                <p:cNvPr id="40009" name="Oval 55"/>
                <p:cNvSpPr>
                  <a:spLocks noChangeArrowheads="1"/>
                </p:cNvSpPr>
                <p:nvPr/>
              </p:nvSpPr>
              <p:spPr bwMode="auto">
                <a:xfrm>
                  <a:off x="2206" y="10422"/>
                  <a:ext cx="355" cy="35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800" smtClean="0">
                    <a:solidFill>
                      <a:srgbClr val="000000"/>
                    </a:solidFill>
                    <a:latin typeface="Arial" charset="0"/>
                    <a:ea typeface="MS PGothic" charset="0"/>
                    <a:cs typeface="Arial" charset="0"/>
                  </a:endParaRPr>
                </a:p>
              </p:txBody>
            </p:sp>
          </p:grpSp>
          <p:grpSp>
            <p:nvGrpSpPr>
              <p:cNvPr id="39999" name="Group 47"/>
              <p:cNvGrpSpPr>
                <a:grpSpLocks/>
              </p:cNvGrpSpPr>
              <p:nvPr/>
            </p:nvGrpSpPr>
            <p:grpSpPr bwMode="auto">
              <a:xfrm>
                <a:off x="1277165" y="2982453"/>
                <a:ext cx="377508" cy="922541"/>
                <a:chOff x="2085" y="8722"/>
                <a:chExt cx="403" cy="985"/>
              </a:xfrm>
            </p:grpSpPr>
            <p:grpSp>
              <p:nvGrpSpPr>
                <p:cNvPr id="40002" name="Group 51"/>
                <p:cNvGrpSpPr>
                  <a:grpSpLocks/>
                </p:cNvGrpSpPr>
                <p:nvPr/>
              </p:nvGrpSpPr>
              <p:grpSpPr bwMode="auto">
                <a:xfrm>
                  <a:off x="2090" y="8884"/>
                  <a:ext cx="398" cy="823"/>
                  <a:chOff x="2149" y="10422"/>
                  <a:chExt cx="484" cy="1001"/>
                </a:xfrm>
              </p:grpSpPr>
              <p:sp>
                <p:nvSpPr>
                  <p:cNvPr id="40006" name="AutoShape 53"/>
                  <p:cNvSpPr>
                    <a:spLocks noChangeArrowheads="1"/>
                  </p:cNvSpPr>
                  <p:nvPr/>
                </p:nvSpPr>
                <p:spPr bwMode="auto">
                  <a:xfrm>
                    <a:off x="2149" y="10632"/>
                    <a:ext cx="484" cy="79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 smtClean="0">
                      <a:solidFill>
                        <a:srgbClr val="000000"/>
                      </a:solidFill>
                      <a:latin typeface="Arial" charset="0"/>
                      <a:ea typeface="MS PGothic" charset="0"/>
                      <a:cs typeface="Arial" charset="0"/>
                    </a:endParaRPr>
                  </a:p>
                </p:txBody>
              </p:sp>
              <p:sp>
                <p:nvSpPr>
                  <p:cNvPr id="40007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2206" y="10422"/>
                    <a:ext cx="355" cy="35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 smtClean="0">
                      <a:solidFill>
                        <a:srgbClr val="000000"/>
                      </a:solidFill>
                      <a:latin typeface="Arial" charset="0"/>
                      <a:ea typeface="MS PGothic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40003" name="Group 48"/>
                <p:cNvGrpSpPr>
                  <a:grpSpLocks/>
                </p:cNvGrpSpPr>
                <p:nvPr/>
              </p:nvGrpSpPr>
              <p:grpSpPr bwMode="auto">
                <a:xfrm>
                  <a:off x="2085" y="8722"/>
                  <a:ext cx="398" cy="213"/>
                  <a:chOff x="2045" y="8704"/>
                  <a:chExt cx="474" cy="236"/>
                </a:xfrm>
              </p:grpSpPr>
              <p:sp>
                <p:nvSpPr>
                  <p:cNvPr id="40004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2145" y="8704"/>
                    <a:ext cx="274" cy="23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 smtClean="0">
                      <a:solidFill>
                        <a:srgbClr val="000000"/>
                      </a:solidFill>
                      <a:latin typeface="Arial" charset="0"/>
                      <a:ea typeface="MS PGothic" charset="0"/>
                      <a:cs typeface="Arial" charset="0"/>
                    </a:endParaRPr>
                  </a:p>
                </p:txBody>
              </p:sp>
              <p:cxnSp>
                <p:nvCxnSpPr>
                  <p:cNvPr id="40005" name="AutoShape 4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045" y="8939"/>
                    <a:ext cx="474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sp>
            <p:nvSpPr>
              <p:cNvPr id="40000" name="Text Box 15"/>
              <p:cNvSpPr txBox="1">
                <a:spLocks noChangeArrowheads="1"/>
              </p:cNvSpPr>
              <p:nvPr/>
            </p:nvSpPr>
            <p:spPr bwMode="auto">
              <a:xfrm>
                <a:off x="241125" y="2995565"/>
                <a:ext cx="1067889" cy="827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9pPr>
              </a:lstStyle>
              <a:p>
                <a:pPr algn="r" eaLnBrk="0" hangingPunct="0"/>
                <a:r>
                  <a:rPr lang="fi-FI" sz="1100" smtClean="0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  <a:t>Principal</a:t>
                </a:r>
                <a:br>
                  <a:rPr lang="fi-FI" sz="1100" smtClean="0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</a:br>
                <a:r>
                  <a:rPr lang="fi-FI" sz="1100" smtClean="0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  <a:t>investigator</a:t>
                </a:r>
                <a:br>
                  <a:rPr lang="fi-FI" sz="1100" smtClean="0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</a:br>
                <a:r>
                  <a:rPr lang="fi-FI" sz="1100" i="1" smtClean="0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  <a:t>Applicant</a:t>
                </a:r>
                <a:endParaRPr lang="fi-FI" sz="2800" smtClean="0">
                  <a:solidFill>
                    <a:srgbClr val="000000"/>
                  </a:solidFill>
                  <a:latin typeface="Arial" charset="0"/>
                  <a:cs typeface="Times New Roman" charset="0"/>
                </a:endParaRPr>
              </a:p>
            </p:txBody>
          </p:sp>
          <p:sp>
            <p:nvSpPr>
              <p:cNvPr id="40001" name="Text Box 4"/>
              <p:cNvSpPr txBox="1">
                <a:spLocks noChangeArrowheads="1"/>
              </p:cNvSpPr>
              <p:nvPr/>
            </p:nvSpPr>
            <p:spPr bwMode="auto">
              <a:xfrm>
                <a:off x="615823" y="4256216"/>
                <a:ext cx="2164818" cy="558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9pPr>
              </a:lstStyle>
              <a:p>
                <a:pPr algn="ctr" eaLnBrk="0" hangingPunct="0"/>
                <a:r>
                  <a:rPr lang="en-US" sz="1100" smtClean="0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  <a:t>Research group</a:t>
                </a:r>
                <a:br>
                  <a:rPr lang="en-US" sz="1100" smtClean="0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</a:br>
                <a:r>
                  <a:rPr lang="en-US" sz="1100" i="1" smtClean="0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  <a:t>Members of the application</a:t>
                </a:r>
                <a:endParaRPr lang="en-US" sz="2800" smtClean="0">
                  <a:solidFill>
                    <a:srgbClr val="000000"/>
                  </a:solidFill>
                  <a:latin typeface="Arial" charset="0"/>
                  <a:cs typeface="Times New Roman" charset="0"/>
                </a:endParaRPr>
              </a:p>
            </p:txBody>
          </p:sp>
        </p:grpSp>
        <p:sp>
          <p:nvSpPr>
            <p:cNvPr id="39943" name="AutoShape 30"/>
            <p:cNvSpPr>
              <a:spLocks noChangeArrowheads="1"/>
            </p:cNvSpPr>
            <p:nvPr/>
          </p:nvSpPr>
          <p:spPr bwMode="auto">
            <a:xfrm>
              <a:off x="6496050" y="4743450"/>
              <a:ext cx="1201738" cy="1011238"/>
            </a:xfrm>
            <a:prstGeom prst="flowChartMagneticDisk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100" smtClean="0">
                  <a:solidFill>
                    <a:srgbClr val="000000"/>
                  </a:solidFill>
                  <a:latin typeface="Times New Roman" charset="0"/>
                  <a:ea typeface="MS PGothic" charset="0"/>
                  <a:cs typeface="Times New Roman" charset="0"/>
                </a:rPr>
                <a:t>Metadata on dataset 1&amp;2</a:t>
              </a:r>
              <a:endParaRPr lang="en-US" sz="2800" smtClean="0">
                <a:solidFill>
                  <a:srgbClr val="000000"/>
                </a:solidFill>
                <a:latin typeface="Arial" charset="0"/>
                <a:ea typeface="MS PGothic" charset="0"/>
                <a:cs typeface="Times New Roman" charset="0"/>
              </a:endParaRPr>
            </a:p>
          </p:txBody>
        </p:sp>
        <p:grpSp>
          <p:nvGrpSpPr>
            <p:cNvPr id="39944" name="Group 71"/>
            <p:cNvGrpSpPr>
              <a:grpSpLocks/>
            </p:cNvGrpSpPr>
            <p:nvPr/>
          </p:nvGrpSpPr>
          <p:grpSpPr bwMode="auto">
            <a:xfrm>
              <a:off x="6496050" y="2165350"/>
              <a:ext cx="2397125" cy="2355850"/>
              <a:chOff x="6431137" y="2483250"/>
              <a:chExt cx="2397131" cy="2355525"/>
            </a:xfrm>
          </p:grpSpPr>
          <p:sp>
            <p:nvSpPr>
              <p:cNvPr id="39977" name="AutoShape 46"/>
              <p:cNvSpPr>
                <a:spLocks noChangeArrowheads="1"/>
              </p:cNvSpPr>
              <p:nvPr/>
            </p:nvSpPr>
            <p:spPr bwMode="auto">
              <a:xfrm>
                <a:off x="6431137" y="3307450"/>
                <a:ext cx="1202781" cy="515125"/>
              </a:xfrm>
              <a:prstGeom prst="flowChartMagneticDisk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100" smtClean="0">
                    <a:solidFill>
                      <a:srgbClr val="000000"/>
                    </a:solidFill>
                    <a:latin typeface="Times New Roman" charset="0"/>
                    <a:ea typeface="MS PGothic" charset="0"/>
                    <a:cs typeface="Times New Roman" charset="0"/>
                  </a:rPr>
                  <a:t>Dataset 1</a:t>
                </a:r>
                <a:endParaRPr lang="en-US" sz="2800" smtClean="0">
                  <a:solidFill>
                    <a:srgbClr val="000000"/>
                  </a:solidFill>
                  <a:latin typeface="Arial" charset="0"/>
                  <a:ea typeface="MS PGothic" charset="0"/>
                  <a:cs typeface="Times New Roman" charset="0"/>
                </a:endParaRPr>
              </a:p>
            </p:txBody>
          </p:sp>
          <p:grpSp>
            <p:nvGrpSpPr>
              <p:cNvPr id="39978" name="Group 39"/>
              <p:cNvGrpSpPr>
                <a:grpSpLocks/>
              </p:cNvGrpSpPr>
              <p:nvPr/>
            </p:nvGrpSpPr>
            <p:grpSpPr bwMode="auto">
              <a:xfrm>
                <a:off x="7605816" y="2483250"/>
                <a:ext cx="381255" cy="877585"/>
                <a:chOff x="9557" y="8269"/>
                <a:chExt cx="407" cy="937"/>
              </a:xfrm>
            </p:grpSpPr>
            <p:grpSp>
              <p:nvGrpSpPr>
                <p:cNvPr id="39989" name="Group 43"/>
                <p:cNvGrpSpPr>
                  <a:grpSpLocks/>
                </p:cNvGrpSpPr>
                <p:nvPr/>
              </p:nvGrpSpPr>
              <p:grpSpPr bwMode="auto">
                <a:xfrm>
                  <a:off x="9566" y="8383"/>
                  <a:ext cx="398" cy="823"/>
                  <a:chOff x="2149" y="10422"/>
                  <a:chExt cx="484" cy="1001"/>
                </a:xfrm>
              </p:grpSpPr>
              <p:sp>
                <p:nvSpPr>
                  <p:cNvPr id="39993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2149" y="10632"/>
                    <a:ext cx="484" cy="79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 smtClean="0">
                      <a:solidFill>
                        <a:srgbClr val="000000"/>
                      </a:solidFill>
                      <a:latin typeface="Arial" charset="0"/>
                      <a:ea typeface="MS PGothic" charset="0"/>
                      <a:cs typeface="Arial" charset="0"/>
                    </a:endParaRPr>
                  </a:p>
                </p:txBody>
              </p:sp>
              <p:sp>
                <p:nvSpPr>
                  <p:cNvPr id="39994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2206" y="10422"/>
                    <a:ext cx="355" cy="35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 smtClean="0">
                      <a:solidFill>
                        <a:srgbClr val="000000"/>
                      </a:solidFill>
                      <a:latin typeface="Arial" charset="0"/>
                      <a:ea typeface="MS PGothic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39990" name="Group 40"/>
                <p:cNvGrpSpPr>
                  <a:grpSpLocks/>
                </p:cNvGrpSpPr>
                <p:nvPr/>
              </p:nvGrpSpPr>
              <p:grpSpPr bwMode="auto">
                <a:xfrm rot="715245">
                  <a:off x="9557" y="8269"/>
                  <a:ext cx="364" cy="173"/>
                  <a:chOff x="5879" y="10544"/>
                  <a:chExt cx="398" cy="183"/>
                </a:xfrm>
              </p:grpSpPr>
              <p:sp>
                <p:nvSpPr>
                  <p:cNvPr id="39991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6005" y="10544"/>
                    <a:ext cx="272" cy="183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 smtClean="0">
                      <a:solidFill>
                        <a:srgbClr val="000000"/>
                      </a:solidFill>
                      <a:latin typeface="Arial" charset="0"/>
                      <a:ea typeface="MS PGothic" charset="0"/>
                      <a:cs typeface="Arial" charset="0"/>
                    </a:endParaRPr>
                  </a:p>
                </p:txBody>
              </p:sp>
              <p:cxnSp>
                <p:nvCxnSpPr>
                  <p:cNvPr id="39992" name="AutoShape 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879" y="10726"/>
                    <a:ext cx="398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sp>
            <p:nvSpPr>
              <p:cNvPr id="39979" name="AutoShape 38"/>
              <p:cNvSpPr>
                <a:spLocks noChangeArrowheads="1"/>
              </p:cNvSpPr>
              <p:nvPr/>
            </p:nvSpPr>
            <p:spPr bwMode="auto">
              <a:xfrm>
                <a:off x="6431137" y="4323650"/>
                <a:ext cx="1202781" cy="515125"/>
              </a:xfrm>
              <a:prstGeom prst="flowChartMagneticDisk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100" smtClean="0">
                    <a:solidFill>
                      <a:srgbClr val="000000"/>
                    </a:solidFill>
                    <a:latin typeface="Times New Roman" charset="0"/>
                    <a:ea typeface="MS PGothic" charset="0"/>
                    <a:cs typeface="Times New Roman" charset="0"/>
                  </a:rPr>
                  <a:t>Dataset 2</a:t>
                </a:r>
                <a:endParaRPr lang="en-US" sz="2800" smtClean="0">
                  <a:solidFill>
                    <a:srgbClr val="000000"/>
                  </a:solidFill>
                  <a:latin typeface="Arial" charset="0"/>
                  <a:ea typeface="MS PGothic" charset="0"/>
                  <a:cs typeface="Times New Roman" charset="0"/>
                </a:endParaRPr>
              </a:p>
            </p:txBody>
          </p:sp>
          <p:grpSp>
            <p:nvGrpSpPr>
              <p:cNvPr id="39980" name="Group 31"/>
              <p:cNvGrpSpPr>
                <a:grpSpLocks/>
              </p:cNvGrpSpPr>
              <p:nvPr/>
            </p:nvGrpSpPr>
            <p:grpSpPr bwMode="auto">
              <a:xfrm>
                <a:off x="7624550" y="3719549"/>
                <a:ext cx="381255" cy="877585"/>
                <a:chOff x="9557" y="8269"/>
                <a:chExt cx="407" cy="937"/>
              </a:xfrm>
            </p:grpSpPr>
            <p:grpSp>
              <p:nvGrpSpPr>
                <p:cNvPr id="39983" name="Group 35"/>
                <p:cNvGrpSpPr>
                  <a:grpSpLocks/>
                </p:cNvGrpSpPr>
                <p:nvPr/>
              </p:nvGrpSpPr>
              <p:grpSpPr bwMode="auto">
                <a:xfrm>
                  <a:off x="9566" y="8383"/>
                  <a:ext cx="398" cy="823"/>
                  <a:chOff x="2149" y="10422"/>
                  <a:chExt cx="484" cy="1001"/>
                </a:xfrm>
              </p:grpSpPr>
              <p:sp>
                <p:nvSpPr>
                  <p:cNvPr id="39987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2149" y="10632"/>
                    <a:ext cx="484" cy="79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 smtClean="0">
                      <a:solidFill>
                        <a:srgbClr val="000000"/>
                      </a:solidFill>
                      <a:latin typeface="Arial" charset="0"/>
                      <a:ea typeface="MS PGothic" charset="0"/>
                      <a:cs typeface="Arial" charset="0"/>
                    </a:endParaRPr>
                  </a:p>
                </p:txBody>
              </p:sp>
              <p:sp>
                <p:nvSpPr>
                  <p:cNvPr id="39988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2206" y="10422"/>
                    <a:ext cx="355" cy="35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 smtClean="0">
                      <a:solidFill>
                        <a:srgbClr val="000000"/>
                      </a:solidFill>
                      <a:latin typeface="Arial" charset="0"/>
                      <a:ea typeface="MS PGothic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39984" name="Group 32"/>
                <p:cNvGrpSpPr>
                  <a:grpSpLocks/>
                </p:cNvGrpSpPr>
                <p:nvPr/>
              </p:nvGrpSpPr>
              <p:grpSpPr bwMode="auto">
                <a:xfrm rot="715245">
                  <a:off x="9557" y="8269"/>
                  <a:ext cx="364" cy="173"/>
                  <a:chOff x="5879" y="10544"/>
                  <a:chExt cx="398" cy="183"/>
                </a:xfrm>
              </p:grpSpPr>
              <p:sp>
                <p:nvSpPr>
                  <p:cNvPr id="3998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6005" y="10544"/>
                    <a:ext cx="272" cy="183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800" smtClean="0">
                      <a:solidFill>
                        <a:srgbClr val="000000"/>
                      </a:solidFill>
                      <a:latin typeface="Arial" charset="0"/>
                      <a:ea typeface="MS PGothic" charset="0"/>
                      <a:cs typeface="Arial" charset="0"/>
                    </a:endParaRPr>
                  </a:p>
                </p:txBody>
              </p:sp>
              <p:cxnSp>
                <p:nvCxnSpPr>
                  <p:cNvPr id="39986" name="AutoShape 3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879" y="10726"/>
                    <a:ext cx="398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sp>
            <p:nvSpPr>
              <p:cNvPr id="39981" name="Text Box 29"/>
              <p:cNvSpPr txBox="1">
                <a:spLocks noChangeArrowheads="1"/>
              </p:cNvSpPr>
              <p:nvPr/>
            </p:nvSpPr>
            <p:spPr bwMode="auto">
              <a:xfrm>
                <a:off x="7849369" y="2676188"/>
                <a:ext cx="932061" cy="643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9pPr>
              </a:lstStyle>
              <a:p>
                <a:pPr eaLnBrk="0" hangingPunct="0"/>
                <a:r>
                  <a:rPr lang="fi-FI" sz="1100" smtClean="0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  <a:t>DAC 1</a:t>
                </a:r>
                <a:br>
                  <a:rPr lang="fi-FI" sz="1100" smtClean="0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</a:br>
                <a:r>
                  <a:rPr lang="fi-FI" sz="1100" i="1" smtClean="0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  <a:t>Approver</a:t>
                </a:r>
                <a:endParaRPr lang="fi-FI" sz="2800" smtClean="0">
                  <a:solidFill>
                    <a:srgbClr val="000000"/>
                  </a:solidFill>
                  <a:latin typeface="Arial" charset="0"/>
                  <a:cs typeface="Times New Roman" charset="0"/>
                </a:endParaRPr>
              </a:p>
            </p:txBody>
          </p:sp>
          <p:sp>
            <p:nvSpPr>
              <p:cNvPr id="39982" name="Text Box 28"/>
              <p:cNvSpPr txBox="1">
                <a:spLocks noChangeArrowheads="1"/>
              </p:cNvSpPr>
              <p:nvPr/>
            </p:nvSpPr>
            <p:spPr bwMode="auto">
              <a:xfrm>
                <a:off x="7873725" y="3867531"/>
                <a:ext cx="954543" cy="605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9pPr>
              </a:lstStyle>
              <a:p>
                <a:pPr eaLnBrk="0" hangingPunct="0"/>
                <a:r>
                  <a:rPr lang="fi-FI" sz="1100" smtClean="0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  <a:t>DAC 2</a:t>
                </a:r>
                <a:br>
                  <a:rPr lang="fi-FI" sz="1100" smtClean="0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</a:br>
                <a:r>
                  <a:rPr lang="fi-FI" sz="1100" i="1" smtClean="0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  <a:t>Approver</a:t>
                </a:r>
                <a:endParaRPr lang="fi-FI" sz="2800" smtClean="0">
                  <a:solidFill>
                    <a:srgbClr val="000000"/>
                  </a:solidFill>
                  <a:latin typeface="Arial" charset="0"/>
                  <a:cs typeface="Times New Roman" charset="0"/>
                </a:endParaRPr>
              </a:p>
            </p:txBody>
          </p:sp>
        </p:grpSp>
        <p:grpSp>
          <p:nvGrpSpPr>
            <p:cNvPr id="39945" name="Group 72"/>
            <p:cNvGrpSpPr>
              <a:grpSpLocks/>
            </p:cNvGrpSpPr>
            <p:nvPr/>
          </p:nvGrpSpPr>
          <p:grpSpPr bwMode="auto">
            <a:xfrm>
              <a:off x="3857625" y="3217863"/>
              <a:ext cx="2951163" cy="1822450"/>
              <a:chOff x="3794199" y="3535978"/>
              <a:chExt cx="2950747" cy="1821668"/>
            </a:xfrm>
          </p:grpSpPr>
          <p:cxnSp>
            <p:nvCxnSpPr>
              <p:cNvPr id="39972" name="AutoShape 64"/>
              <p:cNvCxnSpPr>
                <a:cxnSpLocks noChangeShapeType="1"/>
              </p:cNvCxnSpPr>
              <p:nvPr/>
            </p:nvCxnSpPr>
            <p:spPr bwMode="auto">
              <a:xfrm flipH="1" flipV="1">
                <a:off x="5173088" y="4236547"/>
                <a:ext cx="1571858" cy="90849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973" name="Rectangle 27"/>
              <p:cNvSpPr>
                <a:spLocks noChangeArrowheads="1"/>
              </p:cNvSpPr>
              <p:nvPr/>
            </p:nvSpPr>
            <p:spPr bwMode="auto">
              <a:xfrm>
                <a:off x="3794199" y="3535978"/>
                <a:ext cx="1378889" cy="1609062"/>
              </a:xfrm>
              <a:prstGeom prst="rect">
                <a:avLst/>
              </a:prstGeom>
              <a:solidFill>
                <a:srgbClr val="EEEC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lang="en-US" sz="1100" smtClean="0">
                    <a:solidFill>
                      <a:srgbClr val="000000"/>
                    </a:solidFill>
                    <a:latin typeface="Times New Roman" charset="0"/>
                    <a:ea typeface="MS PGothic" charset="0"/>
                    <a:cs typeface="Times New Roman" charset="0"/>
                  </a:rPr>
                  <a:t>REMS</a:t>
                </a:r>
                <a:endParaRPr lang="en-US" sz="2800" smtClean="0">
                  <a:solidFill>
                    <a:srgbClr val="000000"/>
                  </a:solidFill>
                  <a:latin typeface="Arial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39974" name="Rectangle 26"/>
              <p:cNvSpPr>
                <a:spLocks noChangeArrowheads="1"/>
              </p:cNvSpPr>
              <p:nvPr/>
            </p:nvSpPr>
            <p:spPr bwMode="auto">
              <a:xfrm>
                <a:off x="3966561" y="3946204"/>
                <a:ext cx="1007938" cy="31375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100" smtClean="0">
                    <a:solidFill>
                      <a:srgbClr val="000000"/>
                    </a:solidFill>
                    <a:latin typeface="Times New Roman" charset="0"/>
                    <a:ea typeface="MS PGothic" charset="0"/>
                    <a:cs typeface="Times New Roman" charset="0"/>
                  </a:rPr>
                  <a:t>Workflow</a:t>
                </a:r>
                <a:endParaRPr lang="en-US" sz="2800" smtClean="0">
                  <a:solidFill>
                    <a:srgbClr val="000000"/>
                  </a:solidFill>
                  <a:latin typeface="Arial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39975" name="Rectangle 25"/>
              <p:cNvSpPr>
                <a:spLocks noChangeArrowheads="1"/>
              </p:cNvSpPr>
              <p:nvPr/>
            </p:nvSpPr>
            <p:spPr bwMode="auto">
              <a:xfrm>
                <a:off x="3966561" y="4382655"/>
                <a:ext cx="1007938" cy="31375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100" smtClean="0">
                    <a:solidFill>
                      <a:srgbClr val="000000"/>
                    </a:solidFill>
                    <a:latin typeface="Times New Roman" charset="0"/>
                    <a:ea typeface="MS PGothic" charset="0"/>
                    <a:cs typeface="Times New Roman" charset="0"/>
                  </a:rPr>
                  <a:t>Reports</a:t>
                </a:r>
                <a:endParaRPr lang="en-US" sz="2800" smtClean="0">
                  <a:solidFill>
                    <a:srgbClr val="000000"/>
                  </a:solidFill>
                  <a:latin typeface="Arial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39976" name="AutoShape 24"/>
              <p:cNvSpPr>
                <a:spLocks noChangeArrowheads="1"/>
              </p:cNvSpPr>
              <p:nvPr/>
            </p:nvSpPr>
            <p:spPr bwMode="auto">
              <a:xfrm>
                <a:off x="4227912" y="4842521"/>
                <a:ext cx="1202781" cy="515125"/>
              </a:xfrm>
              <a:prstGeom prst="flowChartMagneticDisk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100" smtClean="0">
                    <a:solidFill>
                      <a:srgbClr val="000000"/>
                    </a:solidFill>
                    <a:latin typeface="Times New Roman" charset="0"/>
                    <a:ea typeface="MS PGothic" charset="0"/>
                    <a:cs typeface="Times New Roman" charset="0"/>
                  </a:rPr>
                  <a:t>Entitlements</a:t>
                </a:r>
                <a:endParaRPr lang="en-US" sz="2800" smtClean="0">
                  <a:solidFill>
                    <a:srgbClr val="000000"/>
                  </a:solidFill>
                  <a:latin typeface="Arial" charset="0"/>
                  <a:ea typeface="MS PGothic" charset="0"/>
                  <a:cs typeface="Times New Roman" charset="0"/>
                </a:endParaRPr>
              </a:p>
            </p:txBody>
          </p:sp>
        </p:grpSp>
        <p:grpSp>
          <p:nvGrpSpPr>
            <p:cNvPr id="39946" name="Group 73"/>
            <p:cNvGrpSpPr>
              <a:grpSpLocks/>
            </p:cNvGrpSpPr>
            <p:nvPr/>
          </p:nvGrpSpPr>
          <p:grpSpPr bwMode="auto">
            <a:xfrm>
              <a:off x="2341563" y="2425700"/>
              <a:ext cx="4554537" cy="2917825"/>
              <a:chOff x="2276672" y="2743622"/>
              <a:chExt cx="4555392" cy="2918416"/>
            </a:xfrm>
          </p:grpSpPr>
          <p:sp>
            <p:nvSpPr>
              <p:cNvPr id="39965" name="Rectangle 23"/>
              <p:cNvSpPr>
                <a:spLocks noChangeArrowheads="1"/>
              </p:cNvSpPr>
              <p:nvPr/>
            </p:nvSpPr>
            <p:spPr bwMode="auto">
              <a:xfrm>
                <a:off x="2276672" y="3559392"/>
                <a:ext cx="526451" cy="31375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lang="en-US" sz="1100" smtClean="0">
                    <a:solidFill>
                      <a:srgbClr val="000000"/>
                    </a:solidFill>
                    <a:latin typeface="Times New Roman" charset="0"/>
                    <a:ea typeface="MS PGothic" charset="0"/>
                    <a:cs typeface="Times New Roman" charset="0"/>
                  </a:rPr>
                  <a:t>IdP</a:t>
                </a:r>
                <a:endParaRPr lang="en-US" sz="2800" smtClean="0">
                  <a:solidFill>
                    <a:srgbClr val="000000"/>
                  </a:solidFill>
                  <a:latin typeface="Arial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39966" name="Rectangle 22"/>
              <p:cNvSpPr>
                <a:spLocks noChangeArrowheads="1"/>
              </p:cNvSpPr>
              <p:nvPr/>
            </p:nvSpPr>
            <p:spPr bwMode="auto">
              <a:xfrm>
                <a:off x="2295407" y="5348280"/>
                <a:ext cx="526451" cy="31375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lang="en-US" sz="1100" smtClean="0">
                    <a:solidFill>
                      <a:srgbClr val="000000"/>
                    </a:solidFill>
                    <a:latin typeface="Times New Roman" charset="0"/>
                    <a:ea typeface="MS PGothic" charset="0"/>
                    <a:cs typeface="Times New Roman" charset="0"/>
                  </a:rPr>
                  <a:t>IdP</a:t>
                </a:r>
                <a:endParaRPr lang="en-US" sz="2800" smtClean="0">
                  <a:solidFill>
                    <a:srgbClr val="000000"/>
                  </a:solidFill>
                  <a:latin typeface="Arial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39967" name="Rectangle 21"/>
              <p:cNvSpPr>
                <a:spLocks noChangeArrowheads="1"/>
              </p:cNvSpPr>
              <p:nvPr/>
            </p:nvSpPr>
            <p:spPr bwMode="auto">
              <a:xfrm>
                <a:off x="6305613" y="2743622"/>
                <a:ext cx="526451" cy="31375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lang="en-US" sz="1100" smtClean="0">
                    <a:solidFill>
                      <a:srgbClr val="000000"/>
                    </a:solidFill>
                    <a:latin typeface="Times New Roman" charset="0"/>
                    <a:ea typeface="MS PGothic" charset="0"/>
                    <a:cs typeface="Times New Roman" charset="0"/>
                  </a:rPr>
                  <a:t>IdP</a:t>
                </a:r>
                <a:endParaRPr lang="en-US" sz="2800" smtClean="0">
                  <a:solidFill>
                    <a:srgbClr val="000000"/>
                  </a:solidFill>
                  <a:latin typeface="Arial" charset="0"/>
                  <a:ea typeface="MS PGothic" charset="0"/>
                  <a:cs typeface="Times New Roman" charset="0"/>
                </a:endParaRPr>
              </a:p>
            </p:txBody>
          </p:sp>
          <p:sp>
            <p:nvSpPr>
              <p:cNvPr id="39968" name="Rectangle 20"/>
              <p:cNvSpPr>
                <a:spLocks noChangeArrowheads="1"/>
              </p:cNvSpPr>
              <p:nvPr/>
            </p:nvSpPr>
            <p:spPr bwMode="auto">
              <a:xfrm>
                <a:off x="3693031" y="3432016"/>
                <a:ext cx="485234" cy="31375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lang="en-US" sz="1100" smtClean="0">
                    <a:solidFill>
                      <a:srgbClr val="000000"/>
                    </a:solidFill>
                    <a:latin typeface="Times New Roman" charset="0"/>
                    <a:ea typeface="MS PGothic" charset="0"/>
                    <a:cs typeface="Times New Roman" charset="0"/>
                  </a:rPr>
                  <a:t>SP</a:t>
                </a:r>
                <a:endParaRPr lang="en-US" sz="2800" smtClean="0">
                  <a:solidFill>
                    <a:srgbClr val="000000"/>
                  </a:solidFill>
                  <a:latin typeface="Arial" charset="0"/>
                  <a:ea typeface="MS PGothic" charset="0"/>
                  <a:cs typeface="Times New Roman" charset="0"/>
                </a:endParaRPr>
              </a:p>
            </p:txBody>
          </p:sp>
          <p:cxnSp>
            <p:nvCxnSpPr>
              <p:cNvPr id="39969" name="AutoShape 19"/>
              <p:cNvCxnSpPr>
                <a:cxnSpLocks noChangeShapeType="1"/>
              </p:cNvCxnSpPr>
              <p:nvPr/>
            </p:nvCxnSpPr>
            <p:spPr bwMode="auto">
              <a:xfrm flipV="1">
                <a:off x="2803123" y="3589363"/>
                <a:ext cx="889908" cy="12737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970" name="AutoShape 18"/>
              <p:cNvCxnSpPr>
                <a:cxnSpLocks noChangeShapeType="1"/>
              </p:cNvCxnSpPr>
              <p:nvPr/>
            </p:nvCxnSpPr>
            <p:spPr bwMode="auto">
              <a:xfrm flipV="1">
                <a:off x="2821858" y="3589363"/>
                <a:ext cx="871173" cy="191626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971" name="AutoShape 17"/>
              <p:cNvCxnSpPr>
                <a:cxnSpLocks noChangeShapeType="1"/>
              </p:cNvCxnSpPr>
              <p:nvPr/>
            </p:nvCxnSpPr>
            <p:spPr bwMode="auto">
              <a:xfrm flipV="1">
                <a:off x="3935648" y="2900969"/>
                <a:ext cx="2369965" cy="53104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9947" name="Group 74"/>
            <p:cNvGrpSpPr>
              <a:grpSpLocks/>
            </p:cNvGrpSpPr>
            <p:nvPr/>
          </p:nvGrpSpPr>
          <p:grpSpPr bwMode="auto">
            <a:xfrm>
              <a:off x="1625600" y="2027238"/>
              <a:ext cx="2689225" cy="1355725"/>
              <a:chOff x="1561936" y="2345571"/>
              <a:chExt cx="2688459" cy="1356183"/>
            </a:xfrm>
          </p:grpSpPr>
          <p:sp>
            <p:nvSpPr>
              <p:cNvPr id="39963" name="Arc 16"/>
              <p:cNvSpPr>
                <a:spLocks/>
              </p:cNvSpPr>
              <p:nvPr/>
            </p:nvSpPr>
            <p:spPr bwMode="auto">
              <a:xfrm>
                <a:off x="1561936" y="2999311"/>
                <a:ext cx="2688459" cy="702443"/>
              </a:xfrm>
              <a:custGeom>
                <a:avLst/>
                <a:gdLst>
                  <a:gd name="T0" fmla="*/ 0 w 34718"/>
                  <a:gd name="T1" fmla="*/ 2147483646 h 21600"/>
                  <a:gd name="T2" fmla="*/ 2147483646 w 34718"/>
                  <a:gd name="T3" fmla="*/ 2147483646 h 21600"/>
                  <a:gd name="T4" fmla="*/ 2147483646 w 34718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34718"/>
                  <a:gd name="T10" fmla="*/ 0 h 21600"/>
                  <a:gd name="T11" fmla="*/ 34718 w 347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718" h="21600" fill="none" extrusionOk="0">
                    <a:moveTo>
                      <a:pt x="-1" y="4439"/>
                    </a:moveTo>
                    <a:cubicBezTo>
                      <a:pt x="3766" y="1560"/>
                      <a:pt x="8376" y="-1"/>
                      <a:pt x="13118" y="0"/>
                    </a:cubicBezTo>
                    <a:cubicBezTo>
                      <a:pt x="25047" y="0"/>
                      <a:pt x="34718" y="9670"/>
                      <a:pt x="34718" y="21600"/>
                    </a:cubicBezTo>
                  </a:path>
                  <a:path w="34718" h="21600" stroke="0" extrusionOk="0">
                    <a:moveTo>
                      <a:pt x="-1" y="4439"/>
                    </a:moveTo>
                    <a:cubicBezTo>
                      <a:pt x="3766" y="1560"/>
                      <a:pt x="8376" y="-1"/>
                      <a:pt x="13118" y="0"/>
                    </a:cubicBezTo>
                    <a:cubicBezTo>
                      <a:pt x="25047" y="0"/>
                      <a:pt x="34718" y="9670"/>
                      <a:pt x="34718" y="21600"/>
                    </a:cubicBezTo>
                    <a:lnTo>
                      <a:pt x="13118" y="21600"/>
                    </a:lnTo>
                    <a:lnTo>
                      <a:pt x="-1" y="4439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9964" name="Text Box 7"/>
              <p:cNvSpPr txBox="1">
                <a:spLocks noChangeArrowheads="1"/>
              </p:cNvSpPr>
              <p:nvPr/>
            </p:nvSpPr>
            <p:spPr bwMode="auto">
              <a:xfrm>
                <a:off x="2473389" y="2345571"/>
                <a:ext cx="1293645" cy="61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9pPr>
              </a:lstStyle>
              <a:p>
                <a:pPr eaLnBrk="0" hangingPunct="0"/>
                <a:r>
                  <a:rPr lang="en-US" sz="1100" b="1" smtClean="0">
                    <a:solidFill>
                      <a:srgbClr val="FF0000"/>
                    </a:solidFill>
                    <a:latin typeface="Verdana" charset="0"/>
                    <a:cs typeface="Times New Roman" charset="0"/>
                  </a:rPr>
                  <a:t>1. Apply </a:t>
                </a:r>
                <a:br>
                  <a:rPr lang="en-US" sz="1100" b="1" smtClean="0">
                    <a:solidFill>
                      <a:srgbClr val="FF0000"/>
                    </a:solidFill>
                    <a:latin typeface="Verdana" charset="0"/>
                    <a:cs typeface="Times New Roman" charset="0"/>
                  </a:rPr>
                </a:br>
                <a:r>
                  <a:rPr lang="en-US" sz="1100" b="1" smtClean="0">
                    <a:solidFill>
                      <a:srgbClr val="FF0000"/>
                    </a:solidFill>
                    <a:latin typeface="Verdana" charset="0"/>
                    <a:cs typeface="Times New Roman" charset="0"/>
                  </a:rPr>
                  <a:t>for access</a:t>
                </a:r>
                <a:endParaRPr lang="en-US" sz="2800" smtClean="0">
                  <a:solidFill>
                    <a:srgbClr val="000000"/>
                  </a:solidFill>
                  <a:latin typeface="Arial" charset="0"/>
                  <a:cs typeface="Times New Roman" charset="0"/>
                </a:endParaRPr>
              </a:p>
            </p:txBody>
          </p:sp>
        </p:grpSp>
        <p:grpSp>
          <p:nvGrpSpPr>
            <p:cNvPr id="39948" name="Group 79"/>
            <p:cNvGrpSpPr>
              <a:grpSpLocks/>
            </p:cNvGrpSpPr>
            <p:nvPr/>
          </p:nvGrpSpPr>
          <p:grpSpPr bwMode="auto">
            <a:xfrm>
              <a:off x="5076825" y="2770188"/>
              <a:ext cx="2841625" cy="2535237"/>
              <a:chOff x="5011968" y="3088288"/>
              <a:chExt cx="2842085" cy="2535350"/>
            </a:xfrm>
          </p:grpSpPr>
          <p:sp>
            <p:nvSpPr>
              <p:cNvPr id="39961" name="Arc 13"/>
              <p:cNvSpPr>
                <a:spLocks/>
              </p:cNvSpPr>
              <p:nvPr/>
            </p:nvSpPr>
            <p:spPr bwMode="auto">
              <a:xfrm flipH="1">
                <a:off x="5011968" y="3088288"/>
                <a:ext cx="2842085" cy="2535350"/>
              </a:xfrm>
              <a:custGeom>
                <a:avLst/>
                <a:gdLst>
                  <a:gd name="T0" fmla="*/ 2147483646 w 20754"/>
                  <a:gd name="T1" fmla="*/ 0 h 21424"/>
                  <a:gd name="T2" fmla="*/ 2147483646 w 20754"/>
                  <a:gd name="T3" fmla="*/ 2147483646 h 21424"/>
                  <a:gd name="T4" fmla="*/ 0 w 20754"/>
                  <a:gd name="T5" fmla="*/ 2147483646 h 21424"/>
                  <a:gd name="T6" fmla="*/ 0 60000 65536"/>
                  <a:gd name="T7" fmla="*/ 0 60000 65536"/>
                  <a:gd name="T8" fmla="*/ 0 60000 65536"/>
                  <a:gd name="T9" fmla="*/ 0 w 20754"/>
                  <a:gd name="T10" fmla="*/ 0 h 21424"/>
                  <a:gd name="T11" fmla="*/ 20754 w 20754"/>
                  <a:gd name="T12" fmla="*/ 21424 h 214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754" h="21424" fill="none" extrusionOk="0">
                    <a:moveTo>
                      <a:pt x="2754" y="0"/>
                    </a:moveTo>
                    <a:cubicBezTo>
                      <a:pt x="11295" y="1098"/>
                      <a:pt x="18367" y="7164"/>
                      <a:pt x="20753" y="15437"/>
                    </a:cubicBezTo>
                  </a:path>
                  <a:path w="20754" h="21424" stroke="0" extrusionOk="0">
                    <a:moveTo>
                      <a:pt x="2754" y="0"/>
                    </a:moveTo>
                    <a:cubicBezTo>
                      <a:pt x="11295" y="1098"/>
                      <a:pt x="18367" y="7164"/>
                      <a:pt x="20753" y="15437"/>
                    </a:cubicBezTo>
                    <a:lnTo>
                      <a:pt x="0" y="21424"/>
                    </a:lnTo>
                    <a:lnTo>
                      <a:pt x="2754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64" name="Text Box 6"/>
              <p:cNvSpPr txBox="1">
                <a:spLocks noChangeArrowheads="1"/>
              </p:cNvSpPr>
              <p:nvPr/>
            </p:nvSpPr>
            <p:spPr bwMode="auto">
              <a:xfrm>
                <a:off x="5069906" y="3189333"/>
                <a:ext cx="1535038" cy="616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SzPct val="100000"/>
                  <a:buBlip>
                    <a:blip r:embed="rId4"/>
                  </a:buBlip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SzTx/>
                  <a:buFontTx/>
                  <a:buNone/>
                  <a:defRPr/>
                </a:pPr>
                <a:r>
                  <a:rPr lang="en-US" altLang="en-US" sz="1100" b="1" smtClean="0">
                    <a:solidFill>
                      <a:srgbClr val="FF0000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4. Approve</a:t>
                </a:r>
                <a:endParaRPr lang="en-US" altLang="en-US" sz="1050" smtClean="0">
                  <a:solidFill>
                    <a:srgbClr val="000000"/>
                  </a:solidFill>
                  <a:cs typeface="MS PGothic" charset="0"/>
                </a:endParaRPr>
              </a:p>
              <a:p>
                <a:pPr eaLnBrk="0" hangingPunct="0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en-US" altLang="en-US" smtClean="0">
                  <a:solidFill>
                    <a:srgbClr val="000000"/>
                  </a:solidFill>
                  <a:cs typeface="MS PGothic" charset="0"/>
                </a:endParaRPr>
              </a:p>
            </p:txBody>
          </p:sp>
        </p:grpSp>
        <p:grpSp>
          <p:nvGrpSpPr>
            <p:cNvPr id="39949" name="Group 80"/>
            <p:cNvGrpSpPr>
              <a:grpSpLocks/>
            </p:cNvGrpSpPr>
            <p:nvPr/>
          </p:nvGrpSpPr>
          <p:grpSpPr bwMode="auto">
            <a:xfrm>
              <a:off x="2082800" y="3419475"/>
              <a:ext cx="4716463" cy="2419350"/>
              <a:chOff x="2019067" y="3737345"/>
              <a:chExt cx="4716512" cy="2419213"/>
            </a:xfrm>
          </p:grpSpPr>
          <p:sp>
            <p:nvSpPr>
              <p:cNvPr id="39958" name="Arc 9"/>
              <p:cNvSpPr>
                <a:spLocks/>
              </p:cNvSpPr>
              <p:nvPr/>
            </p:nvSpPr>
            <p:spPr bwMode="auto">
              <a:xfrm flipV="1">
                <a:off x="2019067" y="5179694"/>
                <a:ext cx="2668787" cy="976864"/>
              </a:xfrm>
              <a:custGeom>
                <a:avLst/>
                <a:gdLst>
                  <a:gd name="T0" fmla="*/ 0 w 37576"/>
                  <a:gd name="T1" fmla="*/ 2147483646 h 21600"/>
                  <a:gd name="T2" fmla="*/ 2147483646 w 37576"/>
                  <a:gd name="T3" fmla="*/ 2147483646 h 21600"/>
                  <a:gd name="T4" fmla="*/ 2147483646 w 37576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37576"/>
                  <a:gd name="T10" fmla="*/ 0 h 21600"/>
                  <a:gd name="T11" fmla="*/ 37576 w 3757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576" h="21600" fill="none" extrusionOk="0">
                    <a:moveTo>
                      <a:pt x="0" y="7480"/>
                    </a:moveTo>
                    <a:cubicBezTo>
                      <a:pt x="4103" y="2730"/>
                      <a:pt x="10069" y="-1"/>
                      <a:pt x="16346" y="0"/>
                    </a:cubicBezTo>
                    <a:cubicBezTo>
                      <a:pt x="26739" y="0"/>
                      <a:pt x="35659" y="7401"/>
                      <a:pt x="37575" y="17617"/>
                    </a:cubicBezTo>
                  </a:path>
                  <a:path w="37576" h="21600" stroke="0" extrusionOk="0">
                    <a:moveTo>
                      <a:pt x="0" y="7480"/>
                    </a:moveTo>
                    <a:cubicBezTo>
                      <a:pt x="4103" y="2730"/>
                      <a:pt x="10069" y="-1"/>
                      <a:pt x="16346" y="0"/>
                    </a:cubicBezTo>
                    <a:cubicBezTo>
                      <a:pt x="26739" y="0"/>
                      <a:pt x="35659" y="7401"/>
                      <a:pt x="37575" y="17617"/>
                    </a:cubicBezTo>
                    <a:lnTo>
                      <a:pt x="16346" y="21600"/>
                    </a:lnTo>
                    <a:lnTo>
                      <a:pt x="0" y="748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9959" name="Arc 8"/>
              <p:cNvSpPr>
                <a:spLocks/>
              </p:cNvSpPr>
              <p:nvPr/>
            </p:nvSpPr>
            <p:spPr bwMode="auto">
              <a:xfrm rot="20611271" flipV="1">
                <a:off x="4464909" y="3737345"/>
                <a:ext cx="2270670" cy="1322465"/>
              </a:xfrm>
              <a:custGeom>
                <a:avLst/>
                <a:gdLst>
                  <a:gd name="T0" fmla="*/ 0 w 22640"/>
                  <a:gd name="T1" fmla="*/ 2147483646 h 21600"/>
                  <a:gd name="T2" fmla="*/ 2147483646 w 22640"/>
                  <a:gd name="T3" fmla="*/ 2147483646 h 21600"/>
                  <a:gd name="T4" fmla="*/ 2147483646 w 22640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22640"/>
                  <a:gd name="T10" fmla="*/ 0 h 21600"/>
                  <a:gd name="T11" fmla="*/ 22640 w 2264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40" h="21600" fill="none" extrusionOk="0">
                    <a:moveTo>
                      <a:pt x="-1" y="43"/>
                    </a:moveTo>
                    <a:cubicBezTo>
                      <a:pt x="456" y="14"/>
                      <a:pt x="914" y="-1"/>
                      <a:pt x="1372" y="0"/>
                    </a:cubicBezTo>
                    <a:cubicBezTo>
                      <a:pt x="11846" y="0"/>
                      <a:pt x="20811" y="7515"/>
                      <a:pt x="22640" y="17828"/>
                    </a:cubicBezTo>
                  </a:path>
                  <a:path w="22640" h="21600" stroke="0" extrusionOk="0">
                    <a:moveTo>
                      <a:pt x="-1" y="43"/>
                    </a:moveTo>
                    <a:cubicBezTo>
                      <a:pt x="456" y="14"/>
                      <a:pt x="914" y="-1"/>
                      <a:pt x="1372" y="0"/>
                    </a:cubicBezTo>
                    <a:cubicBezTo>
                      <a:pt x="11846" y="0"/>
                      <a:pt x="20811" y="7515"/>
                      <a:pt x="22640" y="17828"/>
                    </a:cubicBezTo>
                    <a:lnTo>
                      <a:pt x="1372" y="21600"/>
                    </a:lnTo>
                    <a:lnTo>
                      <a:pt x="-1" y="43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68" name="Text Box 5"/>
              <p:cNvSpPr txBox="1">
                <a:spLocks noChangeArrowheads="1"/>
              </p:cNvSpPr>
              <p:nvPr/>
            </p:nvSpPr>
            <p:spPr bwMode="auto">
              <a:xfrm>
                <a:off x="4460756" y="5660979"/>
                <a:ext cx="1534805" cy="463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SzPct val="100000"/>
                  <a:buBlip>
                    <a:blip r:embed="rId4"/>
                  </a:buBlip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SzTx/>
                  <a:buFontTx/>
                  <a:buNone/>
                  <a:defRPr/>
                </a:pPr>
                <a:r>
                  <a:rPr lang="en-US" altLang="en-US" sz="1100" b="1" smtClean="0">
                    <a:solidFill>
                      <a:srgbClr val="FF0000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5. Access</a:t>
                </a:r>
                <a:endParaRPr lang="en-US" altLang="en-US" sz="1050" smtClean="0">
                  <a:solidFill>
                    <a:srgbClr val="000000"/>
                  </a:solidFill>
                  <a:cs typeface="MS PGothic" charset="0"/>
                </a:endParaRPr>
              </a:p>
              <a:p>
                <a:pPr eaLnBrk="0" hangingPunct="0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en-US" altLang="en-US" smtClean="0">
                  <a:solidFill>
                    <a:srgbClr val="000000"/>
                  </a:solidFill>
                  <a:cs typeface="MS PGothic" charset="0"/>
                </a:endParaRPr>
              </a:p>
            </p:txBody>
          </p:sp>
        </p:grpSp>
        <p:grpSp>
          <p:nvGrpSpPr>
            <p:cNvPr id="39950" name="Group 78"/>
            <p:cNvGrpSpPr>
              <a:grpSpLocks/>
            </p:cNvGrpSpPr>
            <p:nvPr/>
          </p:nvGrpSpPr>
          <p:grpSpPr bwMode="auto">
            <a:xfrm>
              <a:off x="4402138" y="1773238"/>
              <a:ext cx="3208337" cy="1587500"/>
              <a:chOff x="4337512" y="2090819"/>
              <a:chExt cx="3209289" cy="1587521"/>
            </a:xfrm>
          </p:grpSpPr>
          <p:sp>
            <p:nvSpPr>
              <p:cNvPr id="39956" name="Arc 14"/>
              <p:cNvSpPr>
                <a:spLocks/>
              </p:cNvSpPr>
              <p:nvPr/>
            </p:nvSpPr>
            <p:spPr bwMode="auto">
              <a:xfrm>
                <a:off x="4337512" y="2623739"/>
                <a:ext cx="3209289" cy="1054601"/>
              </a:xfrm>
              <a:custGeom>
                <a:avLst/>
                <a:gdLst>
                  <a:gd name="T0" fmla="*/ 2147483646 w 34976"/>
                  <a:gd name="T1" fmla="*/ 2147483646 h 22200"/>
                  <a:gd name="T2" fmla="*/ 2147483646 w 34976"/>
                  <a:gd name="T3" fmla="*/ 2147483646 h 22200"/>
                  <a:gd name="T4" fmla="*/ 2147483646 w 34976"/>
                  <a:gd name="T5" fmla="*/ 2147483646 h 22200"/>
                  <a:gd name="T6" fmla="*/ 0 60000 65536"/>
                  <a:gd name="T7" fmla="*/ 0 60000 65536"/>
                  <a:gd name="T8" fmla="*/ 0 60000 65536"/>
                  <a:gd name="T9" fmla="*/ 0 w 34976"/>
                  <a:gd name="T10" fmla="*/ 0 h 22200"/>
                  <a:gd name="T11" fmla="*/ 34976 w 34976"/>
                  <a:gd name="T12" fmla="*/ 22200 h 22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976" h="22200" fill="none" extrusionOk="0">
                    <a:moveTo>
                      <a:pt x="8" y="22199"/>
                    </a:moveTo>
                    <a:cubicBezTo>
                      <a:pt x="2" y="22000"/>
                      <a:pt x="0" y="2180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453" y="-1"/>
                      <a:pt x="31165" y="1634"/>
                      <a:pt x="34976" y="4639"/>
                    </a:cubicBezTo>
                  </a:path>
                  <a:path w="34976" h="22200" stroke="0" extrusionOk="0">
                    <a:moveTo>
                      <a:pt x="8" y="22199"/>
                    </a:moveTo>
                    <a:cubicBezTo>
                      <a:pt x="2" y="22000"/>
                      <a:pt x="0" y="2180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453" y="-1"/>
                      <a:pt x="31165" y="1634"/>
                      <a:pt x="34976" y="4639"/>
                    </a:cubicBezTo>
                    <a:lnTo>
                      <a:pt x="21600" y="21600"/>
                    </a:lnTo>
                    <a:lnTo>
                      <a:pt x="8" y="22199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9957" name="Text Box 3"/>
              <p:cNvSpPr txBox="1">
                <a:spLocks noChangeArrowheads="1"/>
              </p:cNvSpPr>
              <p:nvPr/>
            </p:nvSpPr>
            <p:spPr bwMode="auto">
              <a:xfrm>
                <a:off x="4620409" y="2090819"/>
                <a:ext cx="1452892" cy="61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9pPr>
              </a:lstStyle>
              <a:p>
                <a:pPr eaLnBrk="0" hangingPunct="0"/>
                <a:r>
                  <a:rPr lang="en-US" sz="1100" b="1" smtClean="0">
                    <a:solidFill>
                      <a:srgbClr val="FF0000"/>
                    </a:solidFill>
                    <a:latin typeface="Verdana" charset="0"/>
                    <a:cs typeface="Times New Roman" charset="0"/>
                  </a:rPr>
                  <a:t>3. Circulate to approver</a:t>
                </a:r>
                <a:endParaRPr lang="en-US" sz="2800" smtClean="0">
                  <a:solidFill>
                    <a:srgbClr val="000000"/>
                  </a:solidFill>
                  <a:latin typeface="Arial" charset="0"/>
                  <a:cs typeface="Times New Roman" charset="0"/>
                </a:endParaRPr>
              </a:p>
            </p:txBody>
          </p:sp>
        </p:grpSp>
        <p:grpSp>
          <p:nvGrpSpPr>
            <p:cNvPr id="39951" name="Group 75"/>
            <p:cNvGrpSpPr>
              <a:grpSpLocks/>
            </p:cNvGrpSpPr>
            <p:nvPr/>
          </p:nvGrpSpPr>
          <p:grpSpPr bwMode="auto">
            <a:xfrm>
              <a:off x="1862138" y="3741738"/>
              <a:ext cx="2363787" cy="1709737"/>
              <a:chOff x="1797995" y="4059532"/>
              <a:chExt cx="2363409" cy="1709277"/>
            </a:xfrm>
          </p:grpSpPr>
          <p:sp>
            <p:nvSpPr>
              <p:cNvPr id="39952" name="Arc 12"/>
              <p:cNvSpPr>
                <a:spLocks/>
              </p:cNvSpPr>
              <p:nvPr/>
            </p:nvSpPr>
            <p:spPr bwMode="auto">
              <a:xfrm>
                <a:off x="2019067" y="4059532"/>
                <a:ext cx="1707686" cy="702443"/>
              </a:xfrm>
              <a:custGeom>
                <a:avLst/>
                <a:gdLst>
                  <a:gd name="T0" fmla="*/ 0 w 13659"/>
                  <a:gd name="T1" fmla="*/ 2147483646 h 21600"/>
                  <a:gd name="T2" fmla="*/ 2147483646 w 13659"/>
                  <a:gd name="T3" fmla="*/ 2147483646 h 21600"/>
                  <a:gd name="T4" fmla="*/ 2147483646 w 13659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13659"/>
                  <a:gd name="T10" fmla="*/ 0 h 21600"/>
                  <a:gd name="T11" fmla="*/ 13659 w 1365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59" h="21600" fill="none" extrusionOk="0">
                    <a:moveTo>
                      <a:pt x="-1" y="2083"/>
                    </a:moveTo>
                    <a:cubicBezTo>
                      <a:pt x="2892" y="711"/>
                      <a:pt x="6054" y="-1"/>
                      <a:pt x="9256" y="0"/>
                    </a:cubicBezTo>
                    <a:cubicBezTo>
                      <a:pt x="10735" y="0"/>
                      <a:pt x="12210" y="151"/>
                      <a:pt x="13659" y="453"/>
                    </a:cubicBezTo>
                  </a:path>
                  <a:path w="13659" h="21600" stroke="0" extrusionOk="0">
                    <a:moveTo>
                      <a:pt x="-1" y="2083"/>
                    </a:moveTo>
                    <a:cubicBezTo>
                      <a:pt x="2892" y="711"/>
                      <a:pt x="6054" y="-1"/>
                      <a:pt x="9256" y="0"/>
                    </a:cubicBezTo>
                    <a:cubicBezTo>
                      <a:pt x="10735" y="0"/>
                      <a:pt x="12210" y="151"/>
                      <a:pt x="13659" y="453"/>
                    </a:cubicBezTo>
                    <a:lnTo>
                      <a:pt x="9256" y="21600"/>
                    </a:lnTo>
                    <a:lnTo>
                      <a:pt x="-1" y="2083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9953" name="Arc 11"/>
              <p:cNvSpPr>
                <a:spLocks/>
              </p:cNvSpPr>
              <p:nvPr/>
            </p:nvSpPr>
            <p:spPr bwMode="auto">
              <a:xfrm rot="-275166">
                <a:off x="1797995" y="4779770"/>
                <a:ext cx="1937189" cy="702443"/>
              </a:xfrm>
              <a:custGeom>
                <a:avLst/>
                <a:gdLst>
                  <a:gd name="T0" fmla="*/ 0 w 16076"/>
                  <a:gd name="T1" fmla="*/ 2147483646 h 21600"/>
                  <a:gd name="T2" fmla="*/ 2147483646 w 16076"/>
                  <a:gd name="T3" fmla="*/ 2147483646 h 21600"/>
                  <a:gd name="T4" fmla="*/ 2147483646 w 16076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16076"/>
                  <a:gd name="T10" fmla="*/ 0 h 21600"/>
                  <a:gd name="T11" fmla="*/ 16076 w 1607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076" h="21600" fill="none" extrusionOk="0">
                    <a:moveTo>
                      <a:pt x="-1" y="3425"/>
                    </a:moveTo>
                    <a:cubicBezTo>
                      <a:pt x="3482" y="1189"/>
                      <a:pt x="7534" y="-1"/>
                      <a:pt x="11673" y="0"/>
                    </a:cubicBezTo>
                    <a:cubicBezTo>
                      <a:pt x="13152" y="0"/>
                      <a:pt x="14627" y="151"/>
                      <a:pt x="16076" y="453"/>
                    </a:cubicBezTo>
                  </a:path>
                  <a:path w="16076" h="21600" stroke="0" extrusionOk="0">
                    <a:moveTo>
                      <a:pt x="-1" y="3425"/>
                    </a:moveTo>
                    <a:cubicBezTo>
                      <a:pt x="3482" y="1189"/>
                      <a:pt x="7534" y="-1"/>
                      <a:pt x="11673" y="0"/>
                    </a:cubicBezTo>
                    <a:cubicBezTo>
                      <a:pt x="13152" y="0"/>
                      <a:pt x="14627" y="151"/>
                      <a:pt x="16076" y="453"/>
                    </a:cubicBezTo>
                    <a:lnTo>
                      <a:pt x="11673" y="21600"/>
                    </a:lnTo>
                    <a:lnTo>
                      <a:pt x="-1" y="3425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9954" name="Arc 10"/>
              <p:cNvSpPr>
                <a:spLocks/>
              </p:cNvSpPr>
              <p:nvPr/>
            </p:nvSpPr>
            <p:spPr bwMode="auto">
              <a:xfrm rot="-376365">
                <a:off x="2119299" y="5066366"/>
                <a:ext cx="1681458" cy="702443"/>
              </a:xfrm>
              <a:custGeom>
                <a:avLst/>
                <a:gdLst>
                  <a:gd name="T0" fmla="*/ 0 w 13659"/>
                  <a:gd name="T1" fmla="*/ 2147483646 h 21600"/>
                  <a:gd name="T2" fmla="*/ 2147483646 w 13659"/>
                  <a:gd name="T3" fmla="*/ 2147483646 h 21600"/>
                  <a:gd name="T4" fmla="*/ 2147483646 w 13659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13659"/>
                  <a:gd name="T10" fmla="*/ 0 h 21600"/>
                  <a:gd name="T11" fmla="*/ 13659 w 1365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59" h="21600" fill="none" extrusionOk="0">
                    <a:moveTo>
                      <a:pt x="-1" y="2083"/>
                    </a:moveTo>
                    <a:cubicBezTo>
                      <a:pt x="2892" y="711"/>
                      <a:pt x="6054" y="-1"/>
                      <a:pt x="9256" y="0"/>
                    </a:cubicBezTo>
                    <a:cubicBezTo>
                      <a:pt x="10735" y="0"/>
                      <a:pt x="12210" y="151"/>
                      <a:pt x="13659" y="453"/>
                    </a:cubicBezTo>
                  </a:path>
                  <a:path w="13659" h="21600" stroke="0" extrusionOk="0">
                    <a:moveTo>
                      <a:pt x="-1" y="2083"/>
                    </a:moveTo>
                    <a:cubicBezTo>
                      <a:pt x="2892" y="711"/>
                      <a:pt x="6054" y="-1"/>
                      <a:pt x="9256" y="0"/>
                    </a:cubicBezTo>
                    <a:cubicBezTo>
                      <a:pt x="10735" y="0"/>
                      <a:pt x="12210" y="151"/>
                      <a:pt x="13659" y="453"/>
                    </a:cubicBezTo>
                    <a:lnTo>
                      <a:pt x="9256" y="21600"/>
                    </a:lnTo>
                    <a:lnTo>
                      <a:pt x="-1" y="2083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9955" name="Text Box 2"/>
              <p:cNvSpPr txBox="1">
                <a:spLocks noChangeArrowheads="1"/>
              </p:cNvSpPr>
              <p:nvPr/>
            </p:nvSpPr>
            <p:spPr bwMode="auto">
              <a:xfrm>
                <a:off x="2400323" y="4068898"/>
                <a:ext cx="1761081" cy="61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orbel" charset="0"/>
                    <a:ea typeface="MS PGothic" charset="0"/>
                    <a:cs typeface="Arial" charset="0"/>
                  </a:defRPr>
                </a:lvl9pPr>
              </a:lstStyle>
              <a:p>
                <a:pPr eaLnBrk="0" hangingPunct="0"/>
                <a:r>
                  <a:rPr lang="en-US" sz="1100" smtClean="0">
                    <a:solidFill>
                      <a:srgbClr val="FF0000"/>
                    </a:solidFill>
                    <a:latin typeface="Verdana" charset="0"/>
                    <a:cs typeface="Times New Roman" charset="0"/>
                  </a:rPr>
                  <a:t>2. Commit to licence terms</a:t>
                </a:r>
                <a:endParaRPr lang="en-US" sz="2800" smtClean="0">
                  <a:solidFill>
                    <a:srgbClr val="000000"/>
                  </a:solidFill>
                  <a:latin typeface="Arial" charset="0"/>
                  <a:cs typeface="Times New Roma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333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153400" cy="762000"/>
          </a:xfrm>
        </p:spPr>
        <p:txBody>
          <a:bodyPr/>
          <a:lstStyle/>
          <a:p>
            <a:r>
              <a:rPr lang="en-US" altLang="sv-SE" smtClean="0">
                <a:latin typeface="Corbel" panose="020B0503020204020204" pitchFamily="34" charset="0"/>
                <a:ea typeface="ＭＳ Ｐゴシック" panose="020B0600070205080204" pitchFamily="34" charset="-128"/>
              </a:rPr>
              <a:t>ELIXIR Prioritised by ESFRI and Council of EU</a:t>
            </a:r>
          </a:p>
        </p:txBody>
      </p:sp>
      <p:pic>
        <p:nvPicPr>
          <p:cNvPr id="4198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2775"/>
            <a:ext cx="8596312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81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153400" cy="762000"/>
          </a:xfrm>
        </p:spPr>
        <p:txBody>
          <a:bodyPr/>
          <a:lstStyle/>
          <a:p>
            <a:r>
              <a:rPr lang="en-US" altLang="sv-SE" smtClean="0">
                <a:latin typeface="Corbel" panose="020B0503020204020204" pitchFamily="34" charset="0"/>
                <a:ea typeface="ＭＳ Ｐゴシック" panose="020B0600070205080204" pitchFamily="34" charset="-128"/>
              </a:rPr>
              <a:t>Three objectives </a:t>
            </a:r>
          </a:p>
        </p:txBody>
      </p:sp>
      <p:pic>
        <p:nvPicPr>
          <p:cNvPr id="4505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46" t="-4475" r="-11263" b="-790"/>
          <a:stretch>
            <a:fillRect/>
          </a:stretch>
        </p:blipFill>
        <p:spPr>
          <a:xfrm>
            <a:off x="328613" y="1196975"/>
            <a:ext cx="8970962" cy="4376738"/>
          </a:xfrm>
        </p:spPr>
      </p:pic>
    </p:spTree>
    <p:extLst>
      <p:ext uri="{BB962C8B-B14F-4D97-AF65-F5344CB8AC3E}">
        <p14:creationId xmlns:p14="http://schemas.microsoft.com/office/powerpoint/2010/main" val="322444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33350" y="5540375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D7CE163-C2BD-4DB1-AD11-0F9B2C509130}" type="slidenum">
              <a:rPr lang="de-DE" altLang="en-US" sz="90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de-DE" altLang="en-US" sz="900">
              <a:solidFill>
                <a:srgbClr val="FFFFFF"/>
              </a:solidFill>
            </a:endParaRPr>
          </a:p>
        </p:txBody>
      </p:sp>
      <p:pic>
        <p:nvPicPr>
          <p:cNvPr id="24579" name="Picture 4" descr="What_is_elixir?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8" t="2455" r="11906" b="51749"/>
          <a:stretch>
            <a:fillRect/>
          </a:stretch>
        </p:blipFill>
        <p:spPr bwMode="auto">
          <a:xfrm>
            <a:off x="0" y="0"/>
            <a:ext cx="8823325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80" name="Straight Connector 7"/>
          <p:cNvCxnSpPr>
            <a:cxnSpLocks noChangeShapeType="1"/>
          </p:cNvCxnSpPr>
          <p:nvPr/>
        </p:nvCxnSpPr>
        <p:spPr bwMode="auto">
          <a:xfrm flipV="1">
            <a:off x="5192713" y="2846388"/>
            <a:ext cx="0" cy="503237"/>
          </a:xfrm>
          <a:prstGeom prst="line">
            <a:avLst/>
          </a:prstGeom>
          <a:noFill/>
          <a:ln w="38100">
            <a:solidFill>
              <a:srgbClr val="DD6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1" name="Straight Connector 22"/>
          <p:cNvCxnSpPr>
            <a:cxnSpLocks noChangeShapeType="1"/>
          </p:cNvCxnSpPr>
          <p:nvPr/>
        </p:nvCxnSpPr>
        <p:spPr bwMode="auto">
          <a:xfrm flipV="1">
            <a:off x="7353300" y="1982788"/>
            <a:ext cx="0" cy="503237"/>
          </a:xfrm>
          <a:prstGeom prst="line">
            <a:avLst/>
          </a:prstGeom>
          <a:noFill/>
          <a:ln w="38100">
            <a:solidFill>
              <a:srgbClr val="DD6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2" name="Straight Connector 23"/>
          <p:cNvCxnSpPr>
            <a:cxnSpLocks noChangeShapeType="1"/>
          </p:cNvCxnSpPr>
          <p:nvPr/>
        </p:nvCxnSpPr>
        <p:spPr bwMode="auto">
          <a:xfrm flipV="1">
            <a:off x="3608388" y="3597275"/>
            <a:ext cx="0" cy="863600"/>
          </a:xfrm>
          <a:prstGeom prst="line">
            <a:avLst/>
          </a:prstGeom>
          <a:noFill/>
          <a:ln w="38100">
            <a:solidFill>
              <a:srgbClr val="DD6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3" name="Straight Connector 24"/>
          <p:cNvCxnSpPr>
            <a:cxnSpLocks noChangeShapeType="1"/>
          </p:cNvCxnSpPr>
          <p:nvPr/>
        </p:nvCxnSpPr>
        <p:spPr bwMode="auto">
          <a:xfrm flipH="1" flipV="1">
            <a:off x="2241550" y="4403725"/>
            <a:ext cx="0" cy="793750"/>
          </a:xfrm>
          <a:prstGeom prst="line">
            <a:avLst/>
          </a:prstGeom>
          <a:noFill/>
          <a:ln w="38100">
            <a:solidFill>
              <a:srgbClr val="DD6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ounded Rectangle 9"/>
          <p:cNvSpPr/>
          <p:nvPr/>
        </p:nvSpPr>
        <p:spPr bwMode="auto">
          <a:xfrm>
            <a:off x="7065963" y="2341563"/>
            <a:ext cx="1511300" cy="792162"/>
          </a:xfrm>
          <a:prstGeom prst="roundRect">
            <a:avLst/>
          </a:prstGeom>
          <a:ln w="38100" cmpd="sng">
            <a:solidFill>
              <a:srgbClr val="DD602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orbel"/>
              </a:rPr>
              <a:t>medicine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832350" y="3170238"/>
            <a:ext cx="2016125" cy="792162"/>
          </a:xfrm>
          <a:prstGeom prst="roundRect">
            <a:avLst/>
          </a:prstGeom>
          <a:ln w="38100" cmpd="sng">
            <a:solidFill>
              <a:srgbClr val="DD602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orbel"/>
              </a:rPr>
              <a:t>agriculture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328988" y="4105275"/>
            <a:ext cx="2089150" cy="792163"/>
          </a:xfrm>
          <a:prstGeom prst="roundRect">
            <a:avLst/>
          </a:prstGeom>
          <a:ln w="38100" cmpd="sng">
            <a:solidFill>
              <a:srgbClr val="DD602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Corbel"/>
              </a:rPr>
              <a:t>bioindustries</a:t>
            </a:r>
            <a:endParaRPr lang="en-US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960563" y="5041900"/>
            <a:ext cx="1952625" cy="792163"/>
          </a:xfrm>
          <a:prstGeom prst="roundRect">
            <a:avLst/>
          </a:prstGeom>
          <a:ln w="38100" cmpd="sng">
            <a:solidFill>
              <a:srgbClr val="DD602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orbel"/>
              </a:rPr>
              <a:t>environment</a:t>
            </a:r>
          </a:p>
        </p:txBody>
      </p:sp>
      <p:sp>
        <p:nvSpPr>
          <p:cNvPr id="24588" name="Rectangle 3"/>
          <p:cNvSpPr txBox="1">
            <a:spLocks noChangeArrowheads="1"/>
          </p:cNvSpPr>
          <p:nvPr/>
        </p:nvSpPr>
        <p:spPr bwMode="auto">
          <a:xfrm>
            <a:off x="250825" y="260350"/>
            <a:ext cx="388937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004080"/>
              </a:buClr>
              <a:buFontTx/>
              <a:buNone/>
            </a:pPr>
            <a:r>
              <a:rPr lang="en-GB" altLang="en-US" i="1">
                <a:solidFill>
                  <a:schemeClr val="accent1"/>
                </a:solidFill>
              </a:rPr>
              <a:t>ELIXIR connects national bioinformatics centres and EMBL-EBI into a sustainable  European infrastructure for biological research data</a:t>
            </a:r>
          </a:p>
        </p:txBody>
      </p:sp>
      <p:sp>
        <p:nvSpPr>
          <p:cNvPr id="24589" name="Rectangle 2"/>
          <p:cNvSpPr>
            <a:spLocks noChangeArrowheads="1"/>
          </p:cNvSpPr>
          <p:nvPr/>
        </p:nvSpPr>
        <p:spPr bwMode="auto">
          <a:xfrm>
            <a:off x="5795963" y="4292600"/>
            <a:ext cx="25923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004080"/>
              </a:buClr>
              <a:buFontTx/>
              <a:buNone/>
            </a:pPr>
            <a:r>
              <a:rPr lang="en-GB" altLang="en-US" i="1">
                <a:solidFill>
                  <a:srgbClr val="004080"/>
                </a:solidFill>
              </a:rPr>
              <a:t>ELIXIR underpins life science research – across academia and industry</a:t>
            </a:r>
          </a:p>
        </p:txBody>
      </p:sp>
      <p:sp>
        <p:nvSpPr>
          <p:cNvPr id="24590" name="TextBox 3"/>
          <p:cNvSpPr txBox="1">
            <a:spLocks noChangeArrowheads="1"/>
          </p:cNvSpPr>
          <p:nvPr/>
        </p:nvSpPr>
        <p:spPr bwMode="auto">
          <a:xfrm>
            <a:off x="3132138" y="6308725"/>
            <a:ext cx="245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i="1">
                <a:solidFill>
                  <a:srgbClr val="004080"/>
                </a:solidFill>
                <a:latin typeface="Arial" pitchFamily="34" charset="0"/>
              </a:rPr>
              <a:t>www.elixir-europe.org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153400" cy="762000"/>
          </a:xfrm>
        </p:spPr>
        <p:txBody>
          <a:bodyPr/>
          <a:lstStyle/>
          <a:p>
            <a:r>
              <a:rPr lang="en-US" altLang="sv-SE" smtClean="0">
                <a:latin typeface="Corbel" panose="020B0503020204020204" pitchFamily="34" charset="0"/>
                <a:ea typeface="ＭＳ Ｐゴシック" panose="020B0600070205080204" pitchFamily="34" charset="-128"/>
              </a:rPr>
              <a:t>Work Package structure </a:t>
            </a:r>
          </a:p>
        </p:txBody>
      </p:sp>
      <p:pic>
        <p:nvPicPr>
          <p:cNvPr id="4608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2" t="9724" r="12260" b="-1505"/>
          <a:stretch>
            <a:fillRect/>
          </a:stretch>
        </p:blipFill>
        <p:spPr>
          <a:xfrm>
            <a:off x="798513" y="1455738"/>
            <a:ext cx="6821487" cy="4960937"/>
          </a:xfrm>
        </p:spPr>
      </p:pic>
    </p:spTree>
    <p:extLst>
      <p:ext uri="{BB962C8B-B14F-4D97-AF65-F5344CB8AC3E}">
        <p14:creationId xmlns:p14="http://schemas.microsoft.com/office/powerpoint/2010/main" val="392180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ELIXIR_network_u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2" b="11021"/>
          <a:stretch>
            <a:fillRect/>
          </a:stretch>
        </p:blipFill>
        <p:spPr bwMode="auto">
          <a:xfrm>
            <a:off x="827088" y="0"/>
            <a:ext cx="8316912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2"/>
          <p:cNvSpPr>
            <a:spLocks noGrp="1"/>
          </p:cNvSpPr>
          <p:nvPr>
            <p:ph type="title"/>
          </p:nvPr>
        </p:nvSpPr>
        <p:spPr>
          <a:xfrm>
            <a:off x="49213" y="188913"/>
            <a:ext cx="9094787" cy="762000"/>
          </a:xfrm>
        </p:spPr>
        <p:txBody>
          <a:bodyPr/>
          <a:lstStyle/>
          <a:p>
            <a:pPr algn="ctr"/>
            <a:r>
              <a:rPr lang="en-US" altLang="sv-SE" sz="3100" smtClean="0">
                <a:latin typeface="Corbel" pitchFamily="34" charset="0"/>
                <a:ea typeface="ＭＳ Ｐゴシック" pitchFamily="34" charset="-128"/>
              </a:rPr>
              <a:t>A distributed infrastructure to scale with the challenges </a:t>
            </a:r>
          </a:p>
        </p:txBody>
      </p:sp>
      <p:sp>
        <p:nvSpPr>
          <p:cNvPr id="25604" name="Content Placeholder 3"/>
          <p:cNvSpPr>
            <a:spLocks noGrp="1"/>
          </p:cNvSpPr>
          <p:nvPr>
            <p:ph sz="half" idx="1"/>
          </p:nvPr>
        </p:nvSpPr>
        <p:spPr>
          <a:xfrm>
            <a:off x="107950" y="806450"/>
            <a:ext cx="3600450" cy="3343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sv-SE" sz="2200" smtClean="0">
                <a:solidFill>
                  <a:srgbClr val="DD5E21"/>
                </a:solidFill>
                <a:latin typeface="Corbel" pitchFamily="34" charset="0"/>
                <a:ea typeface="ＭＳ Ｐゴシック" pitchFamily="34" charset="-128"/>
              </a:rPr>
              <a:t>ELIXIR</a:t>
            </a:r>
            <a:r>
              <a:rPr lang="en-US" altLang="sv-SE" sz="2200" smtClean="0">
                <a:solidFill>
                  <a:srgbClr val="F47D20"/>
                </a:solidFill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en-US" altLang="sv-SE" sz="2200" smtClean="0">
                <a:solidFill>
                  <a:srgbClr val="000000"/>
                </a:solidFill>
                <a:latin typeface="Corbel" pitchFamily="34" charset="0"/>
                <a:ea typeface="ＭＳ Ｐゴシック" pitchFamily="34" charset="-128"/>
              </a:rPr>
              <a:t>infrastructure for Europe</a:t>
            </a:r>
            <a:r>
              <a:rPr lang="en-US" altLang="en-US" sz="2200" smtClean="0">
                <a:solidFill>
                  <a:srgbClr val="000000"/>
                </a:solidFill>
                <a:latin typeface="Corbel" pitchFamily="34" charset="0"/>
                <a:ea typeface="ＭＳ Ｐゴシック" pitchFamily="34" charset="-128"/>
              </a:rPr>
              <a:t>’</a:t>
            </a:r>
            <a:r>
              <a:rPr lang="en-US" altLang="sv-SE" sz="2200" smtClean="0">
                <a:solidFill>
                  <a:srgbClr val="000000"/>
                </a:solidFill>
                <a:latin typeface="Corbel" pitchFamily="34" charset="0"/>
                <a:ea typeface="ＭＳ Ｐゴシック" pitchFamily="34" charset="-128"/>
              </a:rPr>
              <a:t>s life science research sector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v-SE" sz="2200" smtClean="0">
                <a:solidFill>
                  <a:srgbClr val="DD5E21"/>
                </a:solidFill>
                <a:latin typeface="Corbel" pitchFamily="34" charset="0"/>
                <a:ea typeface="ＭＳ Ｐゴシック" pitchFamily="34" charset="-128"/>
              </a:rPr>
              <a:t>ELIXIR </a:t>
            </a:r>
            <a:r>
              <a:rPr lang="en-US" altLang="sv-SE" sz="2200" smtClean="0">
                <a:solidFill>
                  <a:srgbClr val="000000"/>
                </a:solidFill>
                <a:latin typeface="Corbel" pitchFamily="34" charset="0"/>
                <a:ea typeface="ＭＳ Ｐゴシック" pitchFamily="34" charset="-128"/>
              </a:rPr>
              <a:t>Nodes build local bioinformatics capacity throughout Europe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v-SE" sz="2200" smtClean="0">
                <a:solidFill>
                  <a:srgbClr val="DD5E21"/>
                </a:solidFill>
                <a:latin typeface="Corbel" pitchFamily="34" charset="0"/>
                <a:ea typeface="ＭＳ Ｐゴシック" pitchFamily="34" charset="-128"/>
              </a:rPr>
              <a:t>ELIXIR </a:t>
            </a:r>
            <a:r>
              <a:rPr lang="en-US" altLang="sv-SE" sz="2200" smtClean="0">
                <a:solidFill>
                  <a:srgbClr val="000000"/>
                </a:solidFill>
                <a:latin typeface="Corbel" pitchFamily="34" charset="0"/>
                <a:ea typeface="ＭＳ Ｐゴシック" pitchFamily="34" charset="-128"/>
              </a:rPr>
              <a:t>Nodes build on national strengths and priorities</a:t>
            </a:r>
          </a:p>
          <a:p>
            <a:pPr eaLnBrk="1" hangingPunct="1">
              <a:lnSpc>
                <a:spcPct val="90000"/>
              </a:lnSpc>
            </a:pPr>
            <a:endParaRPr lang="en-US" altLang="sv-SE" sz="2200" smtClean="0">
              <a:solidFill>
                <a:srgbClr val="000000"/>
              </a:solidFill>
              <a:latin typeface="Corbel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sv-SE" sz="2200" smtClean="0">
              <a:solidFill>
                <a:srgbClr val="000000"/>
              </a:solidFill>
              <a:latin typeface="Corbel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altLang="sv-SE" sz="2200" smtClean="0">
              <a:latin typeface="Corbel" pitchFamily="34" charset="0"/>
              <a:ea typeface="ＭＳ Ｐゴシック" pitchFamily="34" charset="-128"/>
            </a:endParaRPr>
          </a:p>
        </p:txBody>
      </p:sp>
      <p:sp>
        <p:nvSpPr>
          <p:cNvPr id="2560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2400" y="63754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0C9BCCA-C964-4F0C-9948-C36772BBA3B9}" type="slidenum">
              <a:rPr lang="de-DE" altLang="sv-SE" sz="90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de-DE" altLang="sv-SE" sz="900">
              <a:solidFill>
                <a:srgbClr val="FFFFFF"/>
              </a:solidFill>
            </a:endParaRPr>
          </a:p>
        </p:txBody>
      </p:sp>
      <p:sp>
        <p:nvSpPr>
          <p:cNvPr id="25606" name="TextBox 1"/>
          <p:cNvSpPr txBox="1">
            <a:spLocks noChangeArrowheads="1"/>
          </p:cNvSpPr>
          <p:nvPr/>
        </p:nvSpPr>
        <p:spPr bwMode="auto">
          <a:xfrm>
            <a:off x="3924300" y="5562600"/>
            <a:ext cx="43370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DD5E21"/>
              </a:buClr>
              <a:buFont typeface="Wingdings" pitchFamily="2" charset="2"/>
              <a:buChar char="§"/>
            </a:pPr>
            <a:r>
              <a:rPr lang="en-GB" altLang="sv-SE" sz="2000">
                <a:solidFill>
                  <a:srgbClr val="000000"/>
                </a:solidFill>
                <a:latin typeface="Corbel" pitchFamily="34" charset="0"/>
              </a:rPr>
              <a:t>At the global level interactions with:</a:t>
            </a:r>
          </a:p>
          <a:p>
            <a:pPr lvl="1" eaLnBrk="1" hangingPunct="1">
              <a:buClr>
                <a:srgbClr val="DD5E21"/>
              </a:buClr>
              <a:buFont typeface="Wingdings" pitchFamily="2" charset="2"/>
              <a:buChar char="§"/>
            </a:pPr>
            <a:r>
              <a:rPr lang="en-GB" altLang="sv-SE" sz="2000">
                <a:solidFill>
                  <a:srgbClr val="000000"/>
                </a:solidFill>
                <a:latin typeface="Corbel" pitchFamily="34" charset="0"/>
              </a:rPr>
              <a:t>RDA</a:t>
            </a:r>
          </a:p>
          <a:p>
            <a:pPr lvl="1" eaLnBrk="1" hangingPunct="1">
              <a:buClr>
                <a:srgbClr val="DD5E21"/>
              </a:buClr>
              <a:buFont typeface="Wingdings" pitchFamily="2" charset="2"/>
              <a:buChar char="§"/>
            </a:pPr>
            <a:r>
              <a:rPr lang="en-GB" altLang="sv-SE" sz="2000">
                <a:solidFill>
                  <a:srgbClr val="000000"/>
                </a:solidFill>
                <a:latin typeface="Corbel" pitchFamily="34" charset="0"/>
              </a:rPr>
              <a:t>NIH BD2K</a:t>
            </a:r>
          </a:p>
          <a:p>
            <a:pPr lvl="1" eaLnBrk="1" hangingPunct="1">
              <a:buClr>
                <a:srgbClr val="DD5E21"/>
              </a:buClr>
              <a:buFont typeface="Wingdings" pitchFamily="2" charset="2"/>
              <a:buChar char="§"/>
            </a:pPr>
            <a:r>
              <a:rPr lang="en-GB" altLang="sv-SE" sz="2000">
                <a:solidFill>
                  <a:srgbClr val="000000"/>
                </a:solidFill>
                <a:latin typeface="Corbel" pitchFamily="34" charset="0"/>
              </a:rPr>
              <a:t>GA4GH</a:t>
            </a:r>
          </a:p>
        </p:txBody>
      </p:sp>
      <p:sp>
        <p:nvSpPr>
          <p:cNvPr id="25607" name="TextBox 2"/>
          <p:cNvSpPr txBox="1">
            <a:spLocks noChangeArrowheads="1"/>
          </p:cNvSpPr>
          <p:nvPr/>
        </p:nvSpPr>
        <p:spPr bwMode="auto">
          <a:xfrm>
            <a:off x="34925" y="4292600"/>
            <a:ext cx="3744913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DD5E21"/>
              </a:buClr>
              <a:buFont typeface="Wingdings" pitchFamily="2" charset="2"/>
              <a:buChar char="§"/>
            </a:pPr>
            <a:r>
              <a:rPr lang="en-GB" altLang="sv-SE" sz="2200">
                <a:solidFill>
                  <a:srgbClr val="000000"/>
                </a:solidFill>
                <a:latin typeface="Corbel" pitchFamily="34" charset="0"/>
              </a:rPr>
              <a:t>Biology has by far the</a:t>
            </a:r>
            <a:br>
              <a:rPr lang="en-GB" altLang="sv-SE" sz="2200">
                <a:solidFill>
                  <a:srgbClr val="000000"/>
                </a:solidFill>
                <a:latin typeface="Corbel" pitchFamily="34" charset="0"/>
              </a:rPr>
            </a:br>
            <a:r>
              <a:rPr lang="en-GB" altLang="sv-SE" sz="2200" smtClean="0">
                <a:solidFill>
                  <a:srgbClr val="000000"/>
                </a:solidFill>
                <a:latin typeface="Corbel" pitchFamily="34" charset="0"/>
              </a:rPr>
              <a:t>largest </a:t>
            </a:r>
            <a:r>
              <a:rPr lang="en-GB" altLang="sv-SE" sz="2200">
                <a:solidFill>
                  <a:srgbClr val="000000"/>
                </a:solidFill>
                <a:latin typeface="Corbel" pitchFamily="34" charset="0"/>
              </a:rPr>
              <a:t>research </a:t>
            </a:r>
            <a:br>
              <a:rPr lang="en-GB" altLang="sv-SE" sz="2200">
                <a:solidFill>
                  <a:srgbClr val="000000"/>
                </a:solidFill>
                <a:latin typeface="Corbel" pitchFamily="34" charset="0"/>
              </a:rPr>
            </a:br>
            <a:r>
              <a:rPr lang="en-GB" altLang="sv-SE" sz="2200">
                <a:solidFill>
                  <a:srgbClr val="000000"/>
                </a:solidFill>
                <a:latin typeface="Corbel" pitchFamily="34" charset="0"/>
              </a:rPr>
              <a:t>community:</a:t>
            </a:r>
          </a:p>
          <a:p>
            <a:pPr lvl="1" eaLnBrk="1" hangingPunct="1">
              <a:spcBef>
                <a:spcPts val="300"/>
              </a:spcBef>
              <a:buClr>
                <a:srgbClr val="DD5E21"/>
              </a:buClr>
            </a:pPr>
            <a:r>
              <a:rPr lang="en-GB" altLang="sv-SE" sz="2000">
                <a:solidFill>
                  <a:srgbClr val="000000"/>
                </a:solidFill>
                <a:latin typeface="Corbel" pitchFamily="34" charset="0"/>
              </a:rPr>
              <a:t>~500,000 life science researchers in Europe</a:t>
            </a:r>
          </a:p>
          <a:p>
            <a:pPr lvl="1" eaLnBrk="1" hangingPunct="1">
              <a:spcBef>
                <a:spcPts val="300"/>
              </a:spcBef>
              <a:buClr>
                <a:srgbClr val="DD5E21"/>
              </a:buClr>
            </a:pPr>
            <a:r>
              <a:rPr lang="en-GB" altLang="sv-SE" sz="2000">
                <a:solidFill>
                  <a:srgbClr val="000000"/>
                </a:solidFill>
                <a:latin typeface="Corbel" pitchFamily="34" charset="0"/>
              </a:rPr>
              <a:t>&gt;8 million web hits a day at EBI alone</a:t>
            </a:r>
            <a:endParaRPr lang="sv-SE" altLang="sv-SE" sz="2000"/>
          </a:p>
        </p:txBody>
      </p:sp>
    </p:spTree>
    <p:extLst>
      <p:ext uri="{BB962C8B-B14F-4D97-AF65-F5344CB8AC3E}">
        <p14:creationId xmlns:p14="http://schemas.microsoft.com/office/powerpoint/2010/main" val="159499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" descr="ELIXIR_network_u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8" r="9052" b="4207"/>
          <a:stretch>
            <a:fillRect/>
          </a:stretch>
        </p:blipFill>
        <p:spPr bwMode="auto">
          <a:xfrm>
            <a:off x="3492500" y="903288"/>
            <a:ext cx="5651500" cy="59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2"/>
          <p:cNvSpPr>
            <a:spLocks noGrp="1"/>
          </p:cNvSpPr>
          <p:nvPr>
            <p:ph type="title"/>
          </p:nvPr>
        </p:nvSpPr>
        <p:spPr>
          <a:xfrm>
            <a:off x="539750" y="333375"/>
            <a:ext cx="8153400" cy="574675"/>
          </a:xfrm>
        </p:spPr>
        <p:txBody>
          <a:bodyPr/>
          <a:lstStyle/>
          <a:p>
            <a:r>
              <a:rPr lang="en-US" altLang="en-US" smtClean="0">
                <a:latin typeface="Corbel" pitchFamily="34" charset="0"/>
                <a:ea typeface="ＭＳ Ｐゴシック" pitchFamily="34" charset="-128"/>
              </a:rPr>
              <a:t>ELIXIR Infrastructure</a:t>
            </a:r>
          </a:p>
        </p:txBody>
      </p:sp>
      <p:sp>
        <p:nvSpPr>
          <p:cNvPr id="33796" name="Content Placeholder 3"/>
          <p:cNvSpPr>
            <a:spLocks noGrp="1"/>
          </p:cNvSpPr>
          <p:nvPr>
            <p:ph sz="half" idx="1"/>
          </p:nvPr>
        </p:nvSpPr>
        <p:spPr>
          <a:xfrm>
            <a:off x="107950" y="1052513"/>
            <a:ext cx="3743325" cy="532881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b="1" dirty="0" smtClean="0">
                <a:solidFill>
                  <a:srgbClr val="DD5E21"/>
                </a:solidFill>
                <a:latin typeface="Corbel" pitchFamily="34" charset="0"/>
                <a:ea typeface="ＭＳ Ｐゴシック" pitchFamily="34" charset="-128"/>
              </a:rPr>
              <a:t>Data</a:t>
            </a:r>
          </a:p>
          <a:p>
            <a:pPr marL="400050" lvl="1" indent="0" eaLnBrk="1" hangingPunct="1">
              <a:lnSpc>
                <a:spcPct val="90000"/>
              </a:lnSpc>
              <a:buFont typeface="Times" charset="0"/>
              <a:buNone/>
            </a:pPr>
            <a:r>
              <a:rPr lang="en-US" altLang="en-US" sz="1800" i="1" dirty="0" smtClean="0">
                <a:solidFill>
                  <a:srgbClr val="DD5E21"/>
                </a:solidFill>
                <a:latin typeface="Corbel" pitchFamily="34" charset="0"/>
              </a:rPr>
              <a:t>Sustain core data resources</a:t>
            </a:r>
            <a:endParaRPr lang="en-US" altLang="en-US" sz="1400" i="1" dirty="0" smtClean="0">
              <a:solidFill>
                <a:srgbClr val="000000"/>
              </a:solidFill>
              <a:latin typeface="Corbe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200" b="1" dirty="0" smtClean="0">
                <a:solidFill>
                  <a:srgbClr val="DD5E21"/>
                </a:solidFill>
                <a:latin typeface="Corbel" pitchFamily="34" charset="0"/>
                <a:ea typeface="ＭＳ Ｐゴシック" pitchFamily="34" charset="-128"/>
              </a:rPr>
              <a:t>Tools</a:t>
            </a:r>
          </a:p>
          <a:p>
            <a:pPr marL="400050" lvl="1" indent="0" eaLnBrk="1" hangingPunct="1">
              <a:lnSpc>
                <a:spcPct val="90000"/>
              </a:lnSpc>
              <a:buFont typeface="Times" charset="0"/>
              <a:buNone/>
            </a:pPr>
            <a:r>
              <a:rPr lang="en-US" altLang="en-US" sz="1800" i="1" dirty="0" smtClean="0">
                <a:solidFill>
                  <a:srgbClr val="DD5E21"/>
                </a:solidFill>
                <a:latin typeface="Corbel" pitchFamily="34" charset="0"/>
              </a:rPr>
              <a:t>Services &amp; connectors to drive access and exploitation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b="1" dirty="0" smtClean="0">
                <a:solidFill>
                  <a:srgbClr val="DD5E21"/>
                </a:solidFill>
                <a:latin typeface="Corbel" pitchFamily="34" charset="0"/>
                <a:ea typeface="ＭＳ Ｐゴシック" pitchFamily="34" charset="-128"/>
              </a:rPr>
              <a:t>Compute</a:t>
            </a:r>
          </a:p>
          <a:p>
            <a:pPr marL="400050" lvl="1" indent="0" eaLnBrk="1" hangingPunct="1">
              <a:lnSpc>
                <a:spcPct val="90000"/>
              </a:lnSpc>
              <a:buFont typeface="Times" charset="0"/>
              <a:buNone/>
            </a:pPr>
            <a:r>
              <a:rPr lang="en-US" altLang="en-US" sz="1800" i="1" dirty="0" smtClean="0">
                <a:solidFill>
                  <a:srgbClr val="DD5E21"/>
                </a:solidFill>
                <a:latin typeface="Corbel" pitchFamily="34" charset="0"/>
              </a:rPr>
              <a:t>Access, Exchange &amp; Compute on sensitive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b="1" dirty="0" smtClean="0">
                <a:solidFill>
                  <a:srgbClr val="DD5E21"/>
                </a:solidFill>
                <a:latin typeface="Corbel" pitchFamily="34" charset="0"/>
                <a:ea typeface="ＭＳ Ｐゴシック" pitchFamily="34" charset="-128"/>
              </a:rPr>
              <a:t>Interoperability</a:t>
            </a:r>
            <a:endParaRPr lang="en-US" altLang="en-US" sz="2200" b="1" dirty="0" smtClean="0">
              <a:solidFill>
                <a:srgbClr val="DD5E21"/>
              </a:solidFill>
              <a:latin typeface="Corbel" pitchFamily="34" charset="0"/>
              <a:ea typeface="ＭＳ Ｐゴシック" pitchFamily="34" charset="-128"/>
            </a:endParaRPr>
          </a:p>
          <a:p>
            <a:pPr marL="400050" lvl="1" indent="0" eaLnBrk="1" hangingPunct="1">
              <a:lnSpc>
                <a:spcPct val="90000"/>
              </a:lnSpc>
              <a:buFont typeface="Times" charset="0"/>
              <a:buNone/>
            </a:pPr>
            <a:r>
              <a:rPr lang="en-US" altLang="en-US" sz="1800" i="1" dirty="0" smtClean="0">
                <a:solidFill>
                  <a:srgbClr val="DD5E21"/>
                </a:solidFill>
                <a:latin typeface="Corbel" pitchFamily="34" charset="0"/>
              </a:rPr>
              <a:t>Integration and interoperability of data and </a:t>
            </a:r>
            <a:r>
              <a:rPr lang="en-US" altLang="en-US" sz="1800" i="1" dirty="0" smtClean="0">
                <a:solidFill>
                  <a:srgbClr val="DD5E21"/>
                </a:solidFill>
                <a:latin typeface="Corbel" pitchFamily="34" charset="0"/>
              </a:rPr>
              <a:t>services through standards.</a:t>
            </a:r>
            <a:endParaRPr lang="en-US" altLang="en-US" sz="2200" b="1" dirty="0" smtClean="0">
              <a:solidFill>
                <a:srgbClr val="DD5E21"/>
              </a:solidFill>
              <a:latin typeface="Corbe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200" b="1" dirty="0" smtClean="0">
                <a:solidFill>
                  <a:srgbClr val="DD5E21"/>
                </a:solidFill>
                <a:latin typeface="Corbel" pitchFamily="34" charset="0"/>
                <a:ea typeface="ＭＳ Ｐゴシック" pitchFamily="34" charset="-128"/>
              </a:rPr>
              <a:t>Training</a:t>
            </a:r>
            <a:endParaRPr lang="en-US" altLang="en-US" sz="2200" b="1" dirty="0" smtClean="0">
              <a:solidFill>
                <a:srgbClr val="000000"/>
              </a:solidFill>
              <a:latin typeface="Corbel" pitchFamily="34" charset="0"/>
              <a:ea typeface="ＭＳ Ｐゴシック" pitchFamily="34" charset="-128"/>
            </a:endParaRPr>
          </a:p>
          <a:p>
            <a:pPr marL="400050" lvl="1" indent="0" eaLnBrk="1" hangingPunct="1">
              <a:lnSpc>
                <a:spcPct val="90000"/>
              </a:lnSpc>
              <a:buFont typeface="Times" charset="0"/>
              <a:buNone/>
            </a:pPr>
            <a:r>
              <a:rPr lang="en-US" altLang="en-US" sz="1800" i="1" dirty="0" smtClean="0">
                <a:solidFill>
                  <a:srgbClr val="DD5E21"/>
                </a:solidFill>
                <a:latin typeface="Corbel" pitchFamily="34" charset="0"/>
              </a:rPr>
              <a:t>Professional skills for managing and exploiting data</a:t>
            </a:r>
          </a:p>
          <a:p>
            <a:pPr marL="400050" lvl="1" indent="0" eaLnBrk="1" hangingPunct="1">
              <a:lnSpc>
                <a:spcPct val="90000"/>
              </a:lnSpc>
              <a:buFont typeface="Times" charset="0"/>
              <a:buNone/>
            </a:pPr>
            <a:endParaRPr lang="en-US" altLang="en-US" sz="1800" i="1" dirty="0" smtClean="0">
              <a:solidFill>
                <a:srgbClr val="000000"/>
              </a:solidFill>
              <a:latin typeface="Corbe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200" dirty="0" smtClean="0">
              <a:solidFill>
                <a:srgbClr val="000000"/>
              </a:solidFill>
              <a:latin typeface="Corbel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200" dirty="0" smtClean="0">
              <a:latin typeface="Corbel" pitchFamily="34" charset="0"/>
              <a:ea typeface="ＭＳ Ｐゴシック" pitchFamily="34" charset="-128"/>
            </a:endParaRPr>
          </a:p>
        </p:txBody>
      </p:sp>
      <p:sp>
        <p:nvSpPr>
          <p:cNvPr id="3379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9CCFF3C-7926-43FA-972A-EC1DC3FD5762}" type="slidenum">
              <a:rPr lang="de-DE" altLang="en-US" sz="90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de-DE" altLang="en-US" sz="9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284538"/>
            <a:ext cx="7772400" cy="1223962"/>
          </a:xfrm>
        </p:spPr>
        <p:txBody>
          <a:bodyPr/>
          <a:lstStyle/>
          <a:p>
            <a:pPr eaLnBrk="1" hangingPunct="1"/>
            <a:r>
              <a:rPr lang="en-GB" altLang="sv-SE" sz="6000" smtClean="0">
                <a:latin typeface="Corbel" panose="020B05030202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ELIXIR-EXCELERATE</a:t>
            </a:r>
            <a:endParaRPr lang="de-DE" altLang="sv-SE" smtClean="0">
              <a:latin typeface="Corbel" panose="020B0503020204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0962" name="Subtitle 5"/>
          <p:cNvSpPr>
            <a:spLocks noGrp="1"/>
          </p:cNvSpPr>
          <p:nvPr>
            <p:ph type="subTitle" idx="1"/>
          </p:nvPr>
        </p:nvSpPr>
        <p:spPr>
          <a:xfrm>
            <a:off x="2627313" y="4437063"/>
            <a:ext cx="5816600" cy="900112"/>
          </a:xfrm>
        </p:spPr>
        <p:txBody>
          <a:bodyPr/>
          <a:lstStyle/>
          <a:p>
            <a:endParaRPr altLang="sv-SE" smtClean="0">
              <a:latin typeface="Corbel" panose="020B0503020204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944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153400" cy="762000"/>
          </a:xfrm>
        </p:spPr>
        <p:txBody>
          <a:bodyPr/>
          <a:lstStyle/>
          <a:p>
            <a:r>
              <a:rPr lang="sv-SE" altLang="sv-SE" b="1" smtClean="0">
                <a:latin typeface="Corbel" panose="020B0503020204020204" pitchFamily="34" charset="0"/>
                <a:ea typeface="ＭＳ Ｐゴシック" panose="020B0600070205080204" pitchFamily="34" charset="-128"/>
              </a:rPr>
              <a:t>ELIXIR</a:t>
            </a:r>
            <a:r>
              <a:rPr lang="sv-SE" altLang="sv-SE" smtClean="0">
                <a:latin typeface="Corbel" panose="020B0503020204020204" pitchFamily="34" charset="0"/>
                <a:ea typeface="ＭＳ Ｐゴシック" panose="020B0600070205080204" pitchFamily="34" charset="-128"/>
              </a:rPr>
              <a:t>-</a:t>
            </a:r>
          </a:p>
        </p:txBody>
      </p:sp>
      <p:sp>
        <p:nvSpPr>
          <p:cNvPr id="43010" name="Content Placeholder 1"/>
          <p:cNvSpPr>
            <a:spLocks noGrp="1"/>
          </p:cNvSpPr>
          <p:nvPr>
            <p:ph idx="1"/>
          </p:nvPr>
        </p:nvSpPr>
        <p:spPr>
          <a:xfrm>
            <a:off x="468313" y="1125538"/>
            <a:ext cx="8153400" cy="4349750"/>
          </a:xfrm>
        </p:spPr>
        <p:txBody>
          <a:bodyPr/>
          <a:lstStyle/>
          <a:p>
            <a:r>
              <a:rPr lang="en-US" altLang="sv-SE" b="1" dirty="0" smtClean="0">
                <a:latin typeface="Corbel" panose="020B0503020204020204" pitchFamily="34" charset="0"/>
                <a:ea typeface="ＭＳ Ｐゴシック" panose="020B0600070205080204" pitchFamily="34" charset="-128"/>
              </a:rPr>
              <a:t>ELIXIR </a:t>
            </a:r>
            <a:r>
              <a:rPr lang="en-US" altLang="sv-SE" b="1" dirty="0" err="1" smtClean="0">
                <a:latin typeface="Corbel" panose="020B0503020204020204" pitchFamily="34" charset="0"/>
                <a:ea typeface="ＭＳ Ｐゴシック" panose="020B0600070205080204" pitchFamily="34" charset="-128"/>
              </a:rPr>
              <a:t>prioritised</a:t>
            </a:r>
            <a:r>
              <a:rPr lang="en-US" altLang="sv-SE" b="1" dirty="0" smtClean="0">
                <a:latin typeface="Corbel" panose="020B0503020204020204" pitchFamily="34" charset="0"/>
                <a:ea typeface="ＭＳ Ｐゴシック" panose="020B0600070205080204" pitchFamily="34" charset="-128"/>
              </a:rPr>
              <a:t> by ESFRI in  2014 for implementation and operation support: </a:t>
            </a:r>
          </a:p>
          <a:p>
            <a:pPr lvl="1"/>
            <a:r>
              <a:rPr lang="en-US" altLang="sv-SE" dirty="0" smtClean="0">
                <a:latin typeface="Corbel" panose="020B0503020204020204" pitchFamily="34" charset="0"/>
              </a:rPr>
              <a:t>€19 million 4 year project, 41 partners in 15 countries </a:t>
            </a:r>
          </a:p>
          <a:p>
            <a:pPr lvl="1"/>
            <a:r>
              <a:rPr lang="en-US" altLang="sv-SE" dirty="0" smtClean="0">
                <a:latin typeface="Corbel" panose="020B0503020204020204" pitchFamily="34" charset="0"/>
              </a:rPr>
              <a:t>starts September 2015</a:t>
            </a:r>
          </a:p>
          <a:p>
            <a:r>
              <a:rPr lang="en-US" altLang="sv-SE" b="1" dirty="0" smtClean="0">
                <a:latin typeface="Corbel" panose="020B0503020204020204" pitchFamily="34" charset="0"/>
                <a:ea typeface="ＭＳ Ｐゴシック" panose="020B0600070205080204" pitchFamily="34" charset="-128"/>
              </a:rPr>
              <a:t>Accelerate the implementation of ELIXIR across Nodes</a:t>
            </a:r>
          </a:p>
          <a:p>
            <a:pPr lvl="1"/>
            <a:r>
              <a:rPr lang="en-US" altLang="sv-SE" dirty="0" smtClean="0">
                <a:latin typeface="Corbel" panose="020B0503020204020204" pitchFamily="34" charset="0"/>
              </a:rPr>
              <a:t>Develop and connect resources and services (from Nodes)</a:t>
            </a:r>
          </a:p>
          <a:p>
            <a:pPr lvl="1"/>
            <a:r>
              <a:rPr lang="en-US" altLang="sv-SE" dirty="0" smtClean="0">
                <a:latin typeface="Corbel" panose="020B0503020204020204" pitchFamily="34" charset="0"/>
              </a:rPr>
              <a:t>Build bioinformatics capacity across Europe</a:t>
            </a:r>
          </a:p>
          <a:p>
            <a:r>
              <a:rPr lang="en-US" altLang="sv-SE" b="1" dirty="0" smtClean="0">
                <a:latin typeface="Corbel" panose="020B0503020204020204" pitchFamily="34" charset="0"/>
                <a:ea typeface="ＭＳ Ｐゴシック" panose="020B0600070205080204" pitchFamily="34" charset="-128"/>
              </a:rPr>
              <a:t>Five platforms: </a:t>
            </a:r>
            <a:r>
              <a:rPr lang="en-US" altLang="sv-SE" dirty="0" smtClean="0">
                <a:latin typeface="Corbel" panose="020B0503020204020204" pitchFamily="34" charset="0"/>
                <a:ea typeface="ＭＳ Ｐゴシック" panose="020B0600070205080204" pitchFamily="34" charset="-128"/>
              </a:rPr>
              <a:t>Data; Tools; Compute; Interoperability; Training</a:t>
            </a:r>
          </a:p>
          <a:p>
            <a:r>
              <a:rPr lang="en-US" altLang="sv-SE" b="1" dirty="0" smtClean="0">
                <a:latin typeface="Corbel" panose="020B0503020204020204" pitchFamily="34" charset="0"/>
                <a:ea typeface="ＭＳ Ｐゴシック" panose="020B0600070205080204" pitchFamily="34" charset="-128"/>
              </a:rPr>
              <a:t>Four Use Cases: </a:t>
            </a:r>
            <a:r>
              <a:rPr lang="en-US" altLang="sv-SE" dirty="0" smtClean="0">
                <a:latin typeface="Corbel" panose="020B0503020204020204" pitchFamily="34" charset="0"/>
                <a:ea typeface="ＭＳ Ｐゴシック" panose="020B0600070205080204" pitchFamily="34" charset="-128"/>
              </a:rPr>
              <a:t>Rare diseases; Human data; Plant genotype-phenotype; Marine </a:t>
            </a:r>
            <a:r>
              <a:rPr lang="en-US" altLang="sv-SE" dirty="0" err="1" smtClean="0">
                <a:latin typeface="Corbel" panose="020B0503020204020204" pitchFamily="34" charset="0"/>
                <a:ea typeface="ＭＳ Ｐゴシック" panose="020B0600070205080204" pitchFamily="34" charset="-128"/>
              </a:rPr>
              <a:t>metagenomics</a:t>
            </a:r>
            <a:endParaRPr lang="en-US" altLang="sv-SE" dirty="0" smtClean="0">
              <a:latin typeface="Corbel" panose="020B0503020204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3011" name="Picture 1" descr="Excelerate_whitebackgr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5888"/>
            <a:ext cx="2122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1"/>
          <p:cNvSpPr txBox="1">
            <a:spLocks noChangeArrowheads="1"/>
          </p:cNvSpPr>
          <p:nvPr/>
        </p:nvSpPr>
        <p:spPr bwMode="auto">
          <a:xfrm>
            <a:off x="8123238" y="6313488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sv-SE" sz="1800" smtClean="0">
              <a:solidFill>
                <a:srgbClr val="000000"/>
              </a:solidFill>
            </a:endParaRPr>
          </a:p>
        </p:txBody>
      </p:sp>
      <p:sp>
        <p:nvSpPr>
          <p:cNvPr id="43013" name="TextBox 2"/>
          <p:cNvSpPr txBox="1">
            <a:spLocks noChangeArrowheads="1"/>
          </p:cNvSpPr>
          <p:nvPr/>
        </p:nvSpPr>
        <p:spPr bwMode="auto">
          <a:xfrm>
            <a:off x="7983538" y="62563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sv-SE" sz="1800" smtClean="0">
              <a:solidFill>
                <a:srgbClr val="000000"/>
              </a:solidFill>
            </a:endParaRPr>
          </a:p>
        </p:txBody>
      </p:sp>
      <p:sp>
        <p:nvSpPr>
          <p:cNvPr id="43014" name="TextBox 3"/>
          <p:cNvSpPr txBox="1">
            <a:spLocks noChangeArrowheads="1"/>
          </p:cNvSpPr>
          <p:nvPr/>
        </p:nvSpPr>
        <p:spPr bwMode="auto">
          <a:xfrm>
            <a:off x="7312025" y="62849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sv-SE" sz="1800" smtClean="0">
              <a:solidFill>
                <a:srgbClr val="000000"/>
              </a:solidFill>
            </a:endParaRPr>
          </a:p>
        </p:txBody>
      </p:sp>
      <p:sp>
        <p:nvSpPr>
          <p:cNvPr id="43015" name="TextBox 4"/>
          <p:cNvSpPr txBox="1">
            <a:spLocks noChangeArrowheads="1"/>
          </p:cNvSpPr>
          <p:nvPr/>
        </p:nvSpPr>
        <p:spPr bwMode="auto">
          <a:xfrm>
            <a:off x="5751513" y="6294438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sv-SE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5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533400" y="506413"/>
            <a:ext cx="8153400" cy="762000"/>
          </a:xfrm>
        </p:spPr>
        <p:txBody>
          <a:bodyPr/>
          <a:lstStyle/>
          <a:p>
            <a:r>
              <a:rPr lang="en-US" altLang="sv-SE" smtClean="0">
                <a:latin typeface="Corbel" panose="020B0503020204020204" pitchFamily="34" charset="0"/>
                <a:ea typeface="ＭＳ Ｐゴシック" panose="020B0600070205080204" pitchFamily="34" charset="-128"/>
              </a:rPr>
              <a:t>EXCELERATE </a:t>
            </a:r>
            <a:br>
              <a:rPr lang="en-US" altLang="sv-SE" smtClean="0">
                <a:latin typeface="Corbel" panose="020B0503020204020204" pitchFamily="34" charset="0"/>
                <a:ea typeface="ＭＳ Ｐゴシック" panose="020B0600070205080204" pitchFamily="34" charset="-128"/>
              </a:rPr>
            </a:br>
            <a:r>
              <a:rPr lang="en-US" altLang="sv-SE" smtClean="0">
                <a:latin typeface="Corbel" panose="020B0503020204020204" pitchFamily="34" charset="0"/>
                <a:ea typeface="ＭＳ Ｐゴシック" panose="020B0600070205080204" pitchFamily="34" charset="-128"/>
              </a:rPr>
              <a:t>consortium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539750" y="1844675"/>
            <a:ext cx="2447925" cy="4351338"/>
          </a:xfrm>
        </p:spPr>
        <p:txBody>
          <a:bodyPr/>
          <a:lstStyle/>
          <a:p>
            <a:r>
              <a:rPr lang="en-US" altLang="sv-SE" smtClean="0">
                <a:latin typeface="Corbel" panose="020B0503020204020204" pitchFamily="34" charset="0"/>
                <a:ea typeface="ＭＳ Ｐゴシック" panose="020B0600070205080204" pitchFamily="34" charset="-128"/>
              </a:rPr>
              <a:t>41 partners</a:t>
            </a:r>
          </a:p>
          <a:p>
            <a:r>
              <a:rPr lang="en-US" altLang="sv-SE" smtClean="0">
                <a:latin typeface="Corbel" panose="020B0503020204020204" pitchFamily="34" charset="0"/>
                <a:ea typeface="ＭＳ Ｐゴシック" panose="020B0600070205080204" pitchFamily="34" charset="-128"/>
              </a:rPr>
              <a:t>15 countries</a:t>
            </a:r>
          </a:p>
        </p:txBody>
      </p:sp>
      <p:pic>
        <p:nvPicPr>
          <p:cNvPr id="471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16338"/>
            <a:ext cx="2705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04813"/>
            <a:ext cx="4392612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43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EXCELLERATE Structure</a:t>
            </a:r>
            <a:endParaRPr lang="en-US" dirty="0"/>
          </a:p>
        </p:txBody>
      </p:sp>
      <p:pic>
        <p:nvPicPr>
          <p:cNvPr id="4" name="Picture 3" descr="platfor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064896" cy="491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9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Resource </a:t>
            </a:r>
            <a:r>
              <a:rPr lang="en-US" sz="2800" dirty="0"/>
              <a:t>management and governance principles of data 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integration through a federated approach</a:t>
            </a:r>
          </a:p>
          <a:p>
            <a:r>
              <a:rPr lang="en-US" dirty="0" smtClean="0"/>
              <a:t>Scalable </a:t>
            </a:r>
            <a:r>
              <a:rPr lang="en-US" dirty="0"/>
              <a:t>access and analysis of research data</a:t>
            </a:r>
          </a:p>
          <a:p>
            <a:r>
              <a:rPr lang="en-US" dirty="0" smtClean="0"/>
              <a:t>Role </a:t>
            </a:r>
            <a:r>
              <a:rPr lang="en-US" dirty="0"/>
              <a:t>of communities developing around research data, computing and tools</a:t>
            </a:r>
          </a:p>
          <a:p>
            <a:r>
              <a:rPr lang="en-US" dirty="0" smtClean="0"/>
              <a:t>Actions </a:t>
            </a:r>
            <a:r>
              <a:rPr lang="en-US" dirty="0"/>
              <a:t>to develop a culture of sharing and participation</a:t>
            </a:r>
          </a:p>
        </p:txBody>
      </p:sp>
    </p:spTree>
    <p:extLst>
      <p:ext uri="{BB962C8B-B14F-4D97-AF65-F5344CB8AC3E}">
        <p14:creationId xmlns:p14="http://schemas.microsoft.com/office/powerpoint/2010/main" val="65246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LIXIR_SLIDE_TEMPLAT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Leere Präsentation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Geneva" pitchFamily="-112" charset="0"/>
            <a:cs typeface="Genev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Geneva" pitchFamily="-112" charset="0"/>
            <a:cs typeface="Geneva" pitchFamily="-112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FFFFFF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FFFFFF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D2E806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ELIXIR_TFAAI_HoN_2014-04">
  <a:themeElements>
    <a:clrScheme name="ELIXIR 2011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DD5E21"/>
      </a:accent1>
      <a:accent2>
        <a:srgbClr val="004A5A"/>
      </a:accent2>
      <a:accent3>
        <a:srgbClr val="A8AD2A"/>
      </a:accent3>
      <a:accent4>
        <a:srgbClr val="343330"/>
      </a:accent4>
      <a:accent5>
        <a:srgbClr val="5E788A"/>
      </a:accent5>
      <a:accent6>
        <a:srgbClr val="8A8884"/>
      </a:accent6>
      <a:hlink>
        <a:srgbClr val="00394E"/>
      </a:hlink>
      <a:folHlink>
        <a:srgbClr val="343330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ELIXIR_SLIDE_TEMPLATE.potx</Template>
  <TotalTime>48540</TotalTime>
  <Words>820</Words>
  <Application>Microsoft Macintosh PowerPoint</Application>
  <PresentationFormat>On-screen Show (4:3)</PresentationFormat>
  <Paragraphs>206</Paragraphs>
  <Slides>20</Slides>
  <Notes>6</Notes>
  <HiddenSlides>3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ELIXIR_SLIDE_TEMPLATE</vt:lpstr>
      <vt:lpstr>Custom Design</vt:lpstr>
      <vt:lpstr>ELIXIR_TFAAI_HoN_2014-04</vt:lpstr>
      <vt:lpstr>ELIXIR</vt:lpstr>
      <vt:lpstr>PowerPoint Presentation</vt:lpstr>
      <vt:lpstr>A distributed infrastructure to scale with the challenges </vt:lpstr>
      <vt:lpstr>ELIXIR Infrastructure</vt:lpstr>
      <vt:lpstr>ELIXIR-EXCELERATE</vt:lpstr>
      <vt:lpstr>ELIXIR-</vt:lpstr>
      <vt:lpstr>EXCELERATE  consortium</vt:lpstr>
      <vt:lpstr>EXCELLERATE Structure</vt:lpstr>
      <vt:lpstr>Resource management and governance principles of data and tools</vt:lpstr>
      <vt:lpstr>EXCELERATE</vt:lpstr>
      <vt:lpstr> Thank you!  Questions? Comments? </vt:lpstr>
      <vt:lpstr>Human genomics data management</vt:lpstr>
      <vt:lpstr>ELIXIR pilot with EGA archive</vt:lpstr>
      <vt:lpstr>ELIXIR AAI design (draft)</vt:lpstr>
      <vt:lpstr>ELIXIR identity</vt:lpstr>
      <vt:lpstr>ELIXIR identity</vt:lpstr>
      <vt:lpstr>REMS – Resource Entitlement Management System</vt:lpstr>
      <vt:lpstr>ELIXIR Prioritised by ESFRI and Council of EU</vt:lpstr>
      <vt:lpstr>Three objectives </vt:lpstr>
      <vt:lpstr>Work Package structure </vt:lpstr>
    </vt:vector>
  </TitlesOfParts>
  <Company>s 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 k</dc:creator>
  <cp:lastModifiedBy>Niclas Jareborg</cp:lastModifiedBy>
  <cp:revision>609</cp:revision>
  <cp:lastPrinted>2014-09-23T12:19:10Z</cp:lastPrinted>
  <dcterms:created xsi:type="dcterms:W3CDTF">2010-02-04T09:26:14Z</dcterms:created>
  <dcterms:modified xsi:type="dcterms:W3CDTF">2015-09-25T07:26:45Z</dcterms:modified>
</cp:coreProperties>
</file>