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27"/>
  </p:notesMasterIdLst>
  <p:sldIdLst>
    <p:sldId id="387" r:id="rId3"/>
    <p:sldId id="407" r:id="rId4"/>
    <p:sldId id="430" r:id="rId5"/>
    <p:sldId id="524" r:id="rId6"/>
    <p:sldId id="393" r:id="rId7"/>
    <p:sldId id="402" r:id="rId8"/>
    <p:sldId id="509" r:id="rId9"/>
    <p:sldId id="522" r:id="rId10"/>
    <p:sldId id="525" r:id="rId11"/>
    <p:sldId id="512" r:id="rId12"/>
    <p:sldId id="511" r:id="rId13"/>
    <p:sldId id="513" r:id="rId14"/>
    <p:sldId id="514" r:id="rId15"/>
    <p:sldId id="515" r:id="rId16"/>
    <p:sldId id="516" r:id="rId17"/>
    <p:sldId id="526" r:id="rId18"/>
    <p:sldId id="518" r:id="rId19"/>
    <p:sldId id="519" r:id="rId20"/>
    <p:sldId id="527" r:id="rId21"/>
    <p:sldId id="520" r:id="rId22"/>
    <p:sldId id="521" r:id="rId23"/>
    <p:sldId id="529" r:id="rId24"/>
    <p:sldId id="530" r:id="rId25"/>
    <p:sldId id="405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CBFF"/>
    <a:srgbClr val="0A82B8"/>
    <a:srgbClr val="0000FF"/>
    <a:srgbClr val="24538C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87211" autoAdjust="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9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76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6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23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44DB-86A4-40C3-95A9-79035FE118C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</p:spPr>
        <p:txBody>
          <a:bodyPr wrap="square" lIns="99691" tIns="49846" rIns="99691" bIns="498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91" tIns="49846" rIns="99691" bIns="49846" anchor="b"/>
          <a:lstStyle/>
          <a:p>
            <a:pPr algn="r" defTabSz="997356"/>
            <a:fld id="{7281E7F1-741A-49CF-B8E1-E0D812CAC574}" type="slidenum">
              <a:rPr lang="en-GB" sz="1300"/>
              <a:pPr algn="r" defTabSz="997356"/>
              <a:t>10</a:t>
            </a:fld>
            <a:endParaRPr lang="en-GB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49E5-18CC-40CC-8CCB-33CF8ABA10E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50"/>
              </a:spcBef>
              <a:spcAft>
                <a:spcPts val="650"/>
              </a:spcAft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280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884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012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2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474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79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313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883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603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658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1/07/2010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Presentation - July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037-CBAD-4AF4-A6AD-96BF74FBB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14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80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8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appdb.egi.eu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gi.eu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m.egi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requiremen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Virtual_Team_Project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EGI2020" TargetMode="External"/><Relationship Id="rId2" Type="http://schemas.openxmlformats.org/officeDocument/2006/relationships/hyperlink" Target="http://cf2013.egi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6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200800" cy="1470025"/>
          </a:xfrm>
        </p:spPr>
        <p:txBody>
          <a:bodyPr/>
          <a:lstStyle/>
          <a:p>
            <a:r>
              <a:rPr lang="en-US" smtClean="0"/>
              <a:t>EGI Overview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6192688" cy="1343000"/>
          </a:xfrm>
        </p:spPr>
        <p:txBody>
          <a:bodyPr/>
          <a:lstStyle/>
          <a:p>
            <a:r>
              <a:rPr lang="en-US" sz="2800" smtClean="0"/>
              <a:t>Gergely Sipos</a:t>
            </a:r>
          </a:p>
          <a:p>
            <a:r>
              <a:rPr lang="en-US" sz="2000" smtClean="0"/>
              <a:t>Technical Outreach Manager</a:t>
            </a:r>
          </a:p>
          <a:p>
            <a:r>
              <a:rPr lang="en-US" sz="2000" smtClean="0"/>
              <a:t>User Community Support Team (UCST)</a:t>
            </a:r>
          </a:p>
          <a:p>
            <a:r>
              <a:rPr lang="en-US" sz="2000" smtClean="0">
                <a:hlinkClick r:id="rId2"/>
              </a:rPr>
              <a:t>gergely.sipos@egi.eu</a:t>
            </a:r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D6A7-22A5-4B83-B810-9C3BB2D468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/>
          </a:p>
        </p:txBody>
      </p:sp>
      <p:sp>
        <p:nvSpPr>
          <p:cNvPr id="34819" name="Title 6"/>
          <p:cNvSpPr>
            <a:spLocks noGrp="1"/>
          </p:cNvSpPr>
          <p:nvPr>
            <p:ph type="title" idx="4294967295"/>
          </p:nvPr>
        </p:nvSpPr>
        <p:spPr>
          <a:xfrm>
            <a:off x="2195513" y="115888"/>
            <a:ext cx="6840537" cy="865187"/>
          </a:xfrm>
        </p:spPr>
        <p:txBody>
          <a:bodyPr/>
          <a:lstStyle/>
          <a:p>
            <a:r>
              <a:rPr lang="en-US" sz="3200" smtClean="0"/>
              <a:t>User communities of the UMD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0336" y="504904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81236" y="46791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656061" y="5511006"/>
            <a:ext cx="777875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782936" y="49585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67286" y="4999831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787948" y="44076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49936" y="50299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9" name="Diamond 18"/>
          <p:cNvSpPr/>
          <p:nvPr/>
        </p:nvSpPr>
        <p:spPr bwMode="auto">
          <a:xfrm>
            <a:off x="25893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2192511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21" name="Diamond 20"/>
          <p:cNvSpPr/>
          <p:nvPr/>
        </p:nvSpPr>
        <p:spPr bwMode="auto">
          <a:xfrm>
            <a:off x="398638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881236" y="1161256"/>
            <a:ext cx="1633537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19" idx="0"/>
            <a:endCxn id="34830" idx="3"/>
          </p:cNvCxnSpPr>
          <p:nvPr/>
        </p:nvCxnSpPr>
        <p:spPr bwMode="auto">
          <a:xfrm rot="5400000" flipH="1" flipV="1">
            <a:off x="476423" y="2278856"/>
            <a:ext cx="873125" cy="415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2" name="Straight Arrow Connector 36"/>
          <p:cNvCxnSpPr>
            <a:cxnSpLocks noChangeShapeType="1"/>
            <a:stCxn id="9" idx="0"/>
            <a:endCxn id="19" idx="2"/>
          </p:cNvCxnSpPr>
          <p:nvPr/>
        </p:nvCxnSpPr>
        <p:spPr bwMode="auto">
          <a:xfrm rot="5400000" flipH="1" flipV="1">
            <a:off x="-229221" y="4114800"/>
            <a:ext cx="1582738" cy="2857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3" name="Straight Arrow Connector 39"/>
          <p:cNvCxnSpPr>
            <a:cxnSpLocks noChangeShapeType="1"/>
            <a:stCxn id="20" idx="0"/>
            <a:endCxn id="34830" idx="5"/>
          </p:cNvCxnSpPr>
          <p:nvPr/>
        </p:nvCxnSpPr>
        <p:spPr bwMode="auto">
          <a:xfrm rot="16200000" flipV="1">
            <a:off x="2020267" y="2305050"/>
            <a:ext cx="873125" cy="3635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4" name="Straight Arrow Connector 51"/>
          <p:cNvCxnSpPr>
            <a:cxnSpLocks noChangeShapeType="1"/>
            <a:stCxn id="16" idx="0"/>
            <a:endCxn id="21" idx="2"/>
          </p:cNvCxnSpPr>
          <p:nvPr/>
        </p:nvCxnSpPr>
        <p:spPr bwMode="auto">
          <a:xfrm rot="5400000" flipH="1" flipV="1">
            <a:off x="3833986" y="3809206"/>
            <a:ext cx="941388" cy="25558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5" name="Straight Arrow Connector 52"/>
          <p:cNvCxnSpPr>
            <a:cxnSpLocks noChangeShapeType="1"/>
            <a:stCxn id="15" idx="0"/>
            <a:endCxn id="20" idx="2"/>
          </p:cNvCxnSpPr>
          <p:nvPr/>
        </p:nvCxnSpPr>
        <p:spPr bwMode="auto">
          <a:xfrm rot="16200000" flipV="1">
            <a:off x="2531442" y="3573462"/>
            <a:ext cx="1533525" cy="131921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6" name="Straight Arrow Connector 53"/>
          <p:cNvCxnSpPr>
            <a:cxnSpLocks noChangeShapeType="1"/>
            <a:stCxn id="13" idx="0"/>
            <a:endCxn id="20" idx="2"/>
          </p:cNvCxnSpPr>
          <p:nvPr/>
        </p:nvCxnSpPr>
        <p:spPr bwMode="auto">
          <a:xfrm rot="16200000" flipV="1">
            <a:off x="1819448" y="4285456"/>
            <a:ext cx="2044700" cy="4064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7" name="Straight Arrow Connector 54"/>
          <p:cNvCxnSpPr>
            <a:cxnSpLocks noChangeShapeType="1"/>
            <a:stCxn id="14" idx="0"/>
            <a:endCxn id="20" idx="2"/>
          </p:cNvCxnSpPr>
          <p:nvPr/>
        </p:nvCxnSpPr>
        <p:spPr bwMode="auto">
          <a:xfrm rot="5400000" flipH="1" flipV="1">
            <a:off x="1659905" y="3979862"/>
            <a:ext cx="1492250" cy="4651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8" name="Straight Arrow Connector 55"/>
          <p:cNvCxnSpPr>
            <a:cxnSpLocks noChangeShapeType="1"/>
            <a:stCxn id="12" idx="0"/>
            <a:endCxn id="19" idx="2"/>
          </p:cNvCxnSpPr>
          <p:nvPr/>
        </p:nvCxnSpPr>
        <p:spPr bwMode="auto">
          <a:xfrm rot="16200000" flipV="1">
            <a:off x="381967" y="3789362"/>
            <a:ext cx="1212850" cy="56673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9" name="Straight Arrow Connector 66"/>
          <p:cNvCxnSpPr>
            <a:cxnSpLocks noChangeShapeType="1"/>
            <a:stCxn id="17" idx="0"/>
            <a:endCxn id="21" idx="2"/>
          </p:cNvCxnSpPr>
          <p:nvPr/>
        </p:nvCxnSpPr>
        <p:spPr bwMode="auto">
          <a:xfrm rot="16200000" flipV="1">
            <a:off x="3853829" y="4044950"/>
            <a:ext cx="1563688" cy="4064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34840" name="Oval 126"/>
          <p:cNvSpPr>
            <a:spLocks noChangeArrowheads="1"/>
          </p:cNvSpPr>
          <p:nvPr/>
        </p:nvSpPr>
        <p:spPr bwMode="auto">
          <a:xfrm>
            <a:off x="3616498" y="1161256"/>
            <a:ext cx="1612900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41" name="Straight Arrow Connector 38"/>
          <p:cNvCxnSpPr>
            <a:cxnSpLocks noChangeShapeType="1"/>
            <a:stCxn id="21" idx="0"/>
            <a:endCxn id="34840" idx="4"/>
          </p:cNvCxnSpPr>
          <p:nvPr/>
        </p:nvCxnSpPr>
        <p:spPr bwMode="auto">
          <a:xfrm rot="16200000" flipV="1">
            <a:off x="4067348" y="2558256"/>
            <a:ext cx="720725" cy="95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2" name="Straight Arrow Connector 130"/>
          <p:cNvCxnSpPr>
            <a:cxnSpLocks noChangeShapeType="1"/>
            <a:stCxn id="12" idx="0"/>
            <a:endCxn id="20" idx="2"/>
          </p:cNvCxnSpPr>
          <p:nvPr/>
        </p:nvCxnSpPr>
        <p:spPr bwMode="auto">
          <a:xfrm rot="5400000" flipH="1" flipV="1">
            <a:off x="1348755" y="3389312"/>
            <a:ext cx="1212850" cy="13668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3" name="Straight Arrow Connector 134"/>
          <p:cNvCxnSpPr>
            <a:cxnSpLocks noChangeShapeType="1"/>
            <a:stCxn id="14" idx="0"/>
            <a:endCxn id="19" idx="2"/>
          </p:cNvCxnSpPr>
          <p:nvPr/>
        </p:nvCxnSpPr>
        <p:spPr bwMode="auto">
          <a:xfrm rot="16200000" flipV="1">
            <a:off x="693117" y="3478212"/>
            <a:ext cx="1492250" cy="146843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4" name="Straight Connector 43"/>
          <p:cNvCxnSpPr>
            <a:cxnSpLocks noChangeShapeType="1"/>
          </p:cNvCxnSpPr>
          <p:nvPr/>
        </p:nvCxnSpPr>
        <p:spPr bwMode="auto">
          <a:xfrm flipV="1">
            <a:off x="-1414" y="3898106"/>
            <a:ext cx="5778500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45" name="Straight Connector 44"/>
          <p:cNvCxnSpPr>
            <a:cxnSpLocks noChangeShapeType="1"/>
          </p:cNvCxnSpPr>
          <p:nvPr/>
        </p:nvCxnSpPr>
        <p:spPr bwMode="auto">
          <a:xfrm flipV="1">
            <a:off x="-9352" y="2574131"/>
            <a:ext cx="5786438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4846" name="TextBox 47"/>
          <p:cNvSpPr txBox="1">
            <a:spLocks noChangeArrowheads="1"/>
          </p:cNvSpPr>
          <p:nvPr/>
        </p:nvSpPr>
        <p:spPr bwMode="auto">
          <a:xfrm rot="5400000">
            <a:off x="5015086" y="4855369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Members</a:t>
            </a:r>
          </a:p>
        </p:txBody>
      </p:sp>
      <p:sp>
        <p:nvSpPr>
          <p:cNvPr id="34847" name="TextBox 48"/>
          <p:cNvSpPr txBox="1">
            <a:spLocks noChangeArrowheads="1"/>
          </p:cNvSpPr>
          <p:nvPr/>
        </p:nvSpPr>
        <p:spPr bwMode="auto">
          <a:xfrm rot="5400000">
            <a:off x="4873759" y="2964190"/>
            <a:ext cx="1289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 smtClean="0">
                <a:solidFill>
                  <a:schemeClr val="accent2"/>
                </a:solidFill>
              </a:rPr>
              <a:t>Virtual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Organisations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4848" name="TextBox 49"/>
          <p:cNvSpPr txBox="1">
            <a:spLocks noChangeArrowheads="1"/>
          </p:cNvSpPr>
          <p:nvPr/>
        </p:nvSpPr>
        <p:spPr bwMode="auto">
          <a:xfrm rot="5400000">
            <a:off x="4939679" y="1458913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 sz="1400">
                <a:solidFill>
                  <a:schemeClr val="accent2"/>
                </a:solidFill>
              </a:rPr>
              <a:t>Research  </a:t>
            </a:r>
            <a:br>
              <a:rPr lang="en-GB" sz="140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communities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11397" name="Rectangle 37"/>
          <p:cNvSpPr>
            <a:spLocks noChangeArrowheads="1"/>
          </p:cNvSpPr>
          <p:nvPr/>
        </p:nvSpPr>
        <p:spPr bwMode="auto">
          <a:xfrm>
            <a:off x="6156325" y="1337861"/>
            <a:ext cx="29876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Largest user communities:</a:t>
            </a:r>
            <a:endParaRPr lang="en-US" sz="1400" b="1" dirty="0">
              <a:latin typeface="Arial" charset="0"/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endParaRPr lang="en-US" sz="14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dirty="0">
                <a:solidFill>
                  <a:srgbClr val="00338F"/>
                </a:solidFill>
                <a:latin typeface="Arial" charset="0"/>
                <a:cs typeface="+mn-cs"/>
              </a:rPr>
              <a:t>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Astronomy &amp; Astrophysics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Life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Earth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Computational Chemistry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Fusion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…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34850" name="Rectangle 33"/>
          <p:cNvSpPr>
            <a:spLocks noChangeArrowheads="1"/>
          </p:cNvSpPr>
          <p:nvPr/>
        </p:nvSpPr>
        <p:spPr bwMode="auto">
          <a:xfrm>
            <a:off x="4830763" y="5589240"/>
            <a:ext cx="433965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US" b="1" smtClean="0">
                <a:solidFill>
                  <a:srgbClr val="2B519A"/>
                </a:solidFill>
              </a:rPr>
              <a:t>~25.000 </a:t>
            </a:r>
            <a:r>
              <a:rPr lang="en-US" b="1">
                <a:solidFill>
                  <a:srgbClr val="2B519A"/>
                </a:solidFill>
              </a:rPr>
              <a:t>users in </a:t>
            </a:r>
            <a:r>
              <a:rPr lang="en-US" b="1" smtClean="0">
                <a:solidFill>
                  <a:srgbClr val="2B519A"/>
                </a:solidFill>
              </a:rPr>
              <a:t>~200 </a:t>
            </a:r>
            <a:r>
              <a:rPr lang="en-US" b="1">
                <a:solidFill>
                  <a:srgbClr val="2B519A"/>
                </a:solidFill>
              </a:rPr>
              <a:t>Registered </a:t>
            </a:r>
            <a:r>
              <a:rPr lang="en-US" b="1" smtClean="0">
                <a:solidFill>
                  <a:srgbClr val="2B519A"/>
                </a:solidFill>
              </a:rPr>
              <a:t>VOs</a:t>
            </a: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GB" smtClean="0">
                <a:hlinkClick r:id="rId3"/>
              </a:rPr>
              <a:t>http://operations-portal.egi.eu/vo</a:t>
            </a:r>
            <a:r>
              <a:rPr lang="en-GB" smtClean="0"/>
              <a:t> </a:t>
            </a:r>
            <a:endParaRPr lang="en-US" b="1" smtClean="0">
              <a:solidFill>
                <a:srgbClr val="2B519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UMD use case 1:</a:t>
            </a:r>
            <a:br>
              <a:rPr lang="en-US" sz="2800" smtClean="0"/>
            </a:br>
            <a:r>
              <a:rPr lang="en-US" sz="2800" smtClean="0"/>
              <a:t>workload management with gLite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1028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1029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1030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1031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1032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1033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19250" y="981075"/>
            <a:ext cx="4248150" cy="1906588"/>
            <a:chOff x="1020" y="618"/>
            <a:chExt cx="2676" cy="1201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20" y="755"/>
              <a:ext cx="1603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small 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253" y="618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1000125" y="2438400"/>
            <a:ext cx="715963" cy="646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create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Proxy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(~login)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5219700" y="5229225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1026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1027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-119536" y="3916905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Core infrastructure platform</a:t>
            </a:r>
            <a:endParaRPr lang="en-GB" sz="1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7" grpId="0"/>
      <p:bldP spid="753699" grpId="0" animBg="1"/>
      <p:bldP spid="753700" grpId="0" animBg="1"/>
      <p:bldP spid="753701" grpId="0" animBg="1"/>
      <p:bldP spid="753702" grpId="0" animBg="1"/>
      <p:bldP spid="753703" grpId="0" animBg="1"/>
      <p:bldP spid="753705" grpId="0"/>
      <p:bldP spid="753706" grpId="0"/>
      <p:bldP spid="753707" grpId="0"/>
      <p:bldP spid="753714" grpId="0" animBg="1"/>
      <p:bldP spid="753715" grpId="0"/>
      <p:bldP spid="753719" grpId="0"/>
      <p:bldP spid="753722" grpId="0" animBg="1"/>
      <p:bldP spid="753723" grpId="0"/>
      <p:bldP spid="753724" grpId="0" animBg="1"/>
      <p:bldP spid="753725" grpId="0"/>
      <p:bldP spid="753728" grpId="0"/>
      <p:bldP spid="753729" grpId="0" animBg="1"/>
      <p:bldP spid="753730" grpId="0"/>
      <p:bldP spid="753731" grpId="0" animBg="1"/>
      <p:bldP spid="753732" grpId="0"/>
      <p:bldP spid="753733" grpId="0" animBg="1"/>
      <p:bldP spid="753734" grpId="0"/>
      <p:bldP spid="753744" grpId="0" animBg="1"/>
      <p:bldP spid="7537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272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2050" name="Clip" r:id="rId4" imgW="4599000" imgH="2817000" progId="">
              <p:embed/>
            </p:oleObj>
          </a:graphicData>
        </a:graphic>
      </p:graphicFrame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rot="18911546">
            <a:off x="-119536" y="3916905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Core infrastructure platform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66675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UMD use case 2:</a:t>
            </a:r>
            <a:br>
              <a:rPr lang="en-US" sz="2800" smtClean="0"/>
            </a:br>
            <a:r>
              <a:rPr lang="en-US" sz="2800" smtClean="0"/>
              <a:t>data management with gLite</a:t>
            </a:r>
            <a:endParaRPr lang="fr-FR" sz="2800" smtClean="0"/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5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6763" y="4667250"/>
            <a:ext cx="2011362" cy="1771650"/>
            <a:chOff x="2883" y="2940"/>
            <a:chExt cx="1267" cy="1116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2883" y="2946"/>
              <a:ext cx="1267" cy="1069"/>
              <a:chOff x="2883" y="2946"/>
              <a:chExt cx="1267" cy="106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6" y="3096"/>
                <a:ext cx="1050" cy="919"/>
                <a:chOff x="3986" y="2700"/>
                <a:chExt cx="1050" cy="919"/>
              </a:xfrm>
            </p:grpSpPr>
            <p:pic>
              <p:nvPicPr>
                <p:cNvPr id="3117" name="Picture 9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4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0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30" y="2796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11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26" y="2892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12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22" y="2988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13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8" y="3084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14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4" y="318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15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86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16" name="Text Box 16"/>
              <p:cNvSpPr txBox="1">
                <a:spLocks noChangeArrowheads="1"/>
              </p:cNvSpPr>
              <p:nvPr/>
            </p:nvSpPr>
            <p:spPr bwMode="auto">
              <a:xfrm>
                <a:off x="2883" y="2946"/>
                <a:ext cx="126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Computing service</a:t>
                </a:r>
                <a:endParaRPr lang="fr-FR" sz="1200">
                  <a:latin typeface="Comic Sans MS" pitchFamily="66" charset="0"/>
                </a:endParaRPr>
              </a:p>
            </p:txBody>
          </p:sp>
        </p:grpSp>
        <p:sp>
          <p:nvSpPr>
            <p:cNvPr id="3114" name="Rectangle 17"/>
            <p:cNvSpPr>
              <a:spLocks noChangeArrowheads="1"/>
            </p:cNvSpPr>
            <p:nvPr/>
          </p:nvSpPr>
          <p:spPr bwMode="auto">
            <a:xfrm>
              <a:off x="2892" y="2940"/>
              <a:ext cx="1128" cy="1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2051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2052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2053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2054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2055" name="Image Wang" r:id="rId10" imgW="609480" imgH="657360" progId="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2056" name="Image Wang" r:id="rId11" imgW="609480" imgH="657360" progId="">
                <p:embed/>
              </p:oleObj>
            </a:graphicData>
          </a:graphic>
        </p:graphicFrame>
        <p:pic>
          <p:nvPicPr>
            <p:cNvPr id="3112" name="Picture 27" descr="j0223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6638925" y="4686300"/>
            <a:ext cx="1820863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3088" name="Rectangle 29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905247" name="Picture 31" descr="j02173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1619250" y="2276475"/>
            <a:ext cx="865188" cy="14398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1763713" y="1752600"/>
            <a:ext cx="4789487" cy="20638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5" name="Text Box 39"/>
          <p:cNvSpPr txBox="1">
            <a:spLocks noChangeArrowheads="1"/>
          </p:cNvSpPr>
          <p:nvPr/>
        </p:nvSpPr>
        <p:spPr bwMode="auto">
          <a:xfrm>
            <a:off x="3995738" y="1412875"/>
            <a:ext cx="633412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4800" y="990600"/>
            <a:ext cx="2362200" cy="1208088"/>
            <a:chOff x="368" y="827"/>
            <a:chExt cx="1488" cy="761"/>
          </a:xfrm>
        </p:grpSpPr>
        <p:sp>
          <p:nvSpPr>
            <p:cNvPr id="3110" name="Text Box 47"/>
            <p:cNvSpPr txBox="1">
              <a:spLocks noChangeArrowheads="1"/>
            </p:cNvSpPr>
            <p:nvPr/>
          </p:nvSpPr>
          <p:spPr bwMode="auto">
            <a:xfrm>
              <a:off x="368" y="827"/>
              <a:ext cx="1488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Command line or Portal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3111" name="Picture 48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-107950" y="5454650"/>
            <a:ext cx="2078038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68" name="Line 52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69" name="Text Box 53"/>
          <p:cNvSpPr txBox="1">
            <a:spLocks noChangeArrowheads="1"/>
          </p:cNvSpPr>
          <p:nvPr/>
        </p:nvSpPr>
        <p:spPr bwMode="auto">
          <a:xfrm>
            <a:off x="1000125" y="2438400"/>
            <a:ext cx="652463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create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proxy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3348038" y="2924175"/>
            <a:ext cx="205105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Upload file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	Download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84" name="AutoShape 68"/>
          <p:cNvSpPr>
            <a:spLocks noChangeArrowheads="1"/>
          </p:cNvSpPr>
          <p:nvPr/>
        </p:nvSpPr>
        <p:spPr bwMode="auto">
          <a:xfrm>
            <a:off x="2339975" y="3789363"/>
            <a:ext cx="914400" cy="1143000"/>
          </a:xfrm>
          <a:prstGeom prst="flowChartMultidocument">
            <a:avLst/>
          </a:prstGeom>
          <a:solidFill>
            <a:schemeClr val="bg2"/>
          </a:solidFill>
          <a:ln w="25400">
            <a:solidFill>
              <a:srgbClr val="00279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5289" name="Text Box 73"/>
          <p:cNvSpPr txBox="1">
            <a:spLocks noChangeArrowheads="1"/>
          </p:cNvSpPr>
          <p:nvPr/>
        </p:nvSpPr>
        <p:spPr bwMode="auto">
          <a:xfrm>
            <a:off x="1835150" y="4941888"/>
            <a:ext cx="2007281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omic Sans MS" pitchFamily="66" charset="0"/>
              </a:rPr>
              <a:t>File Catalog </a:t>
            </a:r>
            <a:r>
              <a:rPr lang="fr-FR" sz="1600" smtClean="0">
                <a:latin typeface="Comic Sans MS" pitchFamily="66" charset="0"/>
              </a:rPr>
              <a:t>and/or</a:t>
            </a:r>
            <a:r>
              <a:rPr lang="fr-FR" sz="1600">
                <a:latin typeface="Comic Sans MS" pitchFamily="66" charset="0"/>
              </a:rPr>
              <a:t/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Metadata catalog</a:t>
            </a:r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1763713" y="2060575"/>
            <a:ext cx="4895850" cy="27368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91" name="Text Box 75"/>
          <p:cNvSpPr txBox="1">
            <a:spLocks noChangeArrowheads="1"/>
          </p:cNvSpPr>
          <p:nvPr/>
        </p:nvSpPr>
        <p:spPr bwMode="auto">
          <a:xfrm>
            <a:off x="2195513" y="2997200"/>
            <a:ext cx="114617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Register file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  Lookup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95" name="AutoShape 79"/>
          <p:cNvSpPr>
            <a:spLocks noChangeArrowheads="1"/>
          </p:cNvSpPr>
          <p:nvPr/>
        </p:nvSpPr>
        <p:spPr bwMode="auto">
          <a:xfrm>
            <a:off x="6661150" y="2997200"/>
            <a:ext cx="1655763" cy="936625"/>
          </a:xfrm>
          <a:prstGeom prst="wedgeRectCallout">
            <a:avLst>
              <a:gd name="adj1" fmla="val -18458"/>
              <a:gd name="adj2" fmla="val 13881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 content</a:t>
            </a:r>
          </a:p>
        </p:txBody>
      </p:sp>
      <p:sp>
        <p:nvSpPr>
          <p:cNvPr id="905296" name="AutoShape 80"/>
          <p:cNvSpPr>
            <a:spLocks noChangeArrowheads="1"/>
          </p:cNvSpPr>
          <p:nvPr/>
        </p:nvSpPr>
        <p:spPr bwMode="auto">
          <a:xfrm>
            <a:off x="2195513" y="5589588"/>
            <a:ext cx="1800225" cy="863600"/>
          </a:xfrm>
          <a:prstGeom prst="wedgeRectCallout">
            <a:avLst>
              <a:gd name="adj1" fmla="val -22662"/>
              <a:gd name="adj2" fmla="val -156801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references</a:t>
            </a:r>
          </a:p>
        </p:txBody>
      </p:sp>
      <p:sp>
        <p:nvSpPr>
          <p:cNvPr id="3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1E4F6-7195-4129-A2A8-C57616C134F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8" grpId="0"/>
      <p:bldP spid="905249" grpId="0" animBg="1"/>
      <p:bldP spid="905252" grpId="0" animBg="1"/>
      <p:bldP spid="905253" grpId="0" animBg="1"/>
      <p:bldP spid="905255" grpId="0"/>
      <p:bldP spid="905266" grpId="0"/>
      <p:bldP spid="905267" grpId="0"/>
      <p:bldP spid="905268" grpId="0" animBg="1"/>
      <p:bldP spid="905269" grpId="0"/>
      <p:bldP spid="905271" grpId="0"/>
      <p:bldP spid="905284" grpId="0" animBg="1"/>
      <p:bldP spid="905289" grpId="0"/>
      <p:bldP spid="905290" grpId="0" animBg="1"/>
      <p:bldP spid="905291" grpId="0"/>
      <p:bldP spid="905295" grpId="0" animBg="1"/>
      <p:bldP spid="9052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Cloud infrastructure platform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 bwMode="auto">
          <a:xfrm>
            <a:off x="1043608" y="5594232"/>
            <a:ext cx="3181054" cy="534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43608" y="4971837"/>
            <a:ext cx="1012154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43608" y="3849774"/>
            <a:ext cx="3181054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chemeClr val="bg1"/>
                </a:solidFill>
                <a:latin typeface="+mj-lt"/>
              </a:rPr>
              <a:t>Grid</a:t>
            </a:r>
            <a:br>
              <a:rPr lang="en-GB" smtClean="0">
                <a:solidFill>
                  <a:schemeClr val="bg1"/>
                </a:solidFill>
                <a:latin typeface="+mj-lt"/>
              </a:rPr>
            </a:br>
            <a:r>
              <a:rPr lang="en-GB" smtClean="0">
                <a:solidFill>
                  <a:schemeClr val="bg1"/>
                </a:solidFill>
                <a:latin typeface="+mj-lt"/>
              </a:rPr>
              <a:t>middleware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43608" y="2079017"/>
            <a:ext cx="1012154" cy="867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600" smtClean="0">
                <a:solidFill>
                  <a:srgbClr val="000000"/>
                </a:solidFill>
                <a:latin typeface="+mj-lt"/>
              </a:rPr>
              <a:t>Scientific portal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164519" y="4200419"/>
            <a:ext cx="3181054" cy="674991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Hypervisor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3608" y="3043291"/>
            <a:ext cx="3181054" cy="718821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Community specific, grid enabled services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128058" y="4963071"/>
            <a:ext cx="1012154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212509" y="4963071"/>
            <a:ext cx="1012154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128058" y="2079017"/>
            <a:ext cx="1012154" cy="8678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600" smtClean="0">
                <a:solidFill>
                  <a:srgbClr val="000000"/>
                </a:solidFill>
                <a:latin typeface="+mj-lt"/>
              </a:rPr>
              <a:t>Scientific portal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212509" y="2079017"/>
            <a:ext cx="1012154" cy="867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600" smtClean="0">
                <a:solidFill>
                  <a:srgbClr val="000000"/>
                </a:solidFill>
                <a:latin typeface="+mj-lt"/>
              </a:rPr>
              <a:t>Scientific portal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164519" y="5594232"/>
            <a:ext cx="3181054" cy="534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Hardware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164519" y="4971837"/>
            <a:ext cx="578373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164519" y="3078355"/>
            <a:ext cx="1518230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chemeClr val="bg1"/>
                </a:solidFill>
                <a:latin typeface="+mj-lt"/>
              </a:rPr>
              <a:t>Grid middleware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164519" y="1307598"/>
            <a:ext cx="3181054" cy="8678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Scientific portals</a:t>
            </a:r>
            <a:br>
              <a:rPr lang="en-GB" sz="2000" b="1" smtClean="0">
                <a:solidFill>
                  <a:srgbClr val="000000"/>
                </a:solidFill>
                <a:latin typeface="+mj-lt"/>
              </a:rPr>
            </a:br>
            <a:r>
              <a:rPr lang="en-GB" sz="2000" b="1" smtClean="0">
                <a:solidFill>
                  <a:srgbClr val="000000"/>
                </a:solidFill>
                <a:latin typeface="+mj-lt"/>
              </a:rPr>
              <a:t>(SaaS environments)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164519" y="2271873"/>
            <a:ext cx="1518230" cy="718821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400" smtClean="0">
                <a:solidFill>
                  <a:srgbClr val="000000"/>
                </a:solidFill>
                <a:latin typeface="+mj-lt"/>
              </a:rPr>
              <a:t>Community specific, grid enabled services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815190" y="4963071"/>
            <a:ext cx="578373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65860" y="4963071"/>
            <a:ext cx="578373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4369256" y="3428999"/>
            <a:ext cx="722967" cy="1157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t" anchorCtr="0" compatLnSpc="1">
            <a:prstTxWarp prst="textNoShape">
              <a:avLst/>
            </a:prstTxWarp>
          </a:bodyPr>
          <a:lstStyle/>
          <a:p>
            <a:pPr defTabSz="1028334" eaLnBrk="0" hangingPunct="0"/>
            <a:endParaRPr lang="en-GB" sz="2700" smtClean="0">
              <a:latin typeface="Times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827343" y="2271873"/>
            <a:ext cx="1518230" cy="18321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800" b="1" smtClean="0">
                <a:latin typeface="+mj-lt"/>
              </a:rPr>
              <a:t>Custom services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116530" y="4971837"/>
            <a:ext cx="578373" cy="534733"/>
          </a:xfrm>
          <a:prstGeom prst="rect">
            <a:avLst/>
          </a:prstGeom>
          <a:solidFill>
            <a:srgbClr val="6969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767200" y="4971837"/>
            <a:ext cx="578373" cy="534733"/>
          </a:xfrm>
          <a:prstGeom prst="rect">
            <a:avLst/>
          </a:prstGeom>
          <a:solidFill>
            <a:srgbClr val="5A5A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78288"/>
          </a:xfrm>
        </p:spPr>
        <p:txBody>
          <a:bodyPr/>
          <a:lstStyle/>
          <a:p>
            <a:pPr marL="303501" indent="-303501"/>
            <a:r>
              <a:rPr lang="en-GB" sz="2000" smtClean="0"/>
              <a:t>Sept 2011 – March 2013: Federated Cloud Task Force</a:t>
            </a:r>
            <a:endParaRPr lang="en-GB" sz="1600" smtClean="0"/>
          </a:p>
          <a:p>
            <a:pPr marL="908720" lvl="1" indent="-241016"/>
            <a:r>
              <a:rPr lang="en-GB" sz="2400" smtClean="0"/>
              <a:t>Identify open source technologies (OpenStack, OpenNebula,...) and open standard (OCCI, CDMI, GLUE2,...)</a:t>
            </a:r>
          </a:p>
          <a:p>
            <a:pPr marL="908720" lvl="1" indent="-241016"/>
            <a:r>
              <a:rPr lang="en-GB" sz="2400" smtClean="0"/>
              <a:t>Deploy a testbed</a:t>
            </a:r>
          </a:p>
          <a:p>
            <a:pPr marL="908720" lvl="1" indent="-241016"/>
            <a:r>
              <a:rPr lang="en-GB" sz="2400" smtClean="0"/>
              <a:t>Write blueprint for resource centres</a:t>
            </a:r>
          </a:p>
          <a:p>
            <a:pPr marL="908720" lvl="1" indent="-241016"/>
            <a:r>
              <a:rPr lang="en-GB" sz="2400" smtClean="0"/>
              <a:t>Identify issues from non-technical areas (policy, dissemination)</a:t>
            </a:r>
          </a:p>
          <a:p>
            <a:pPr marL="303501" indent="-303501"/>
            <a:r>
              <a:rPr lang="en-GB" sz="2000" smtClean="0"/>
              <a:t>August 2012 – March 2013: Pilot use cases </a:t>
            </a:r>
          </a:p>
          <a:p>
            <a:pPr marL="908720" lvl="1" indent="-241016"/>
            <a:r>
              <a:rPr lang="en-GB" sz="2400" smtClean="0"/>
              <a:t>Support early adopters</a:t>
            </a:r>
          </a:p>
          <a:p>
            <a:pPr marL="908720" lvl="1" indent="-241016"/>
            <a:r>
              <a:rPr lang="en-GB" sz="2400" smtClean="0"/>
              <a:t>Collect and feedback requirements</a:t>
            </a:r>
          </a:p>
          <a:p>
            <a:pPr marL="908720" lvl="1" indent="-241016"/>
            <a:r>
              <a:rPr lang="en-GB" sz="2400" smtClean="0"/>
              <a:t>Establish user-facing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4056"/>
            <a:ext cx="7236296" cy="620688"/>
          </a:xfrm>
        </p:spPr>
        <p:txBody>
          <a:bodyPr/>
          <a:lstStyle/>
          <a:p>
            <a:r>
              <a:rPr lang="en-GB" sz="4000" b="0" smtClean="0"/>
              <a:t>EGI cloud roadmap</a:t>
            </a:r>
            <a:br>
              <a:rPr lang="en-GB" sz="4000" b="0" smtClean="0"/>
            </a:br>
            <a:r>
              <a:rPr lang="en-GB" sz="3600" b="0" smtClean="0"/>
              <a:t>http://go.egi.eu/cloud</a:t>
            </a:r>
            <a:br>
              <a:rPr lang="en-GB" sz="3600" b="0" smtClean="0"/>
            </a:br>
            <a:endParaRPr lang="en-GB" sz="4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7056"/>
            <a:ext cx="8496944" cy="4878288"/>
          </a:xfrm>
          <a:noFill/>
        </p:spPr>
        <p:txBody>
          <a:bodyPr/>
          <a:lstStyle/>
          <a:p>
            <a:r>
              <a:rPr lang="en-GB" sz="2400" b="1" smtClean="0"/>
              <a:t>Structural biology </a:t>
            </a:r>
            <a:r>
              <a:rPr lang="en-GB" sz="2400" smtClean="0"/>
              <a:t>– We-NMR project: </a:t>
            </a:r>
            <a:br>
              <a:rPr lang="en-GB" sz="2400" smtClean="0"/>
            </a:br>
            <a:r>
              <a:rPr lang="en-GB" sz="2400" smtClean="0"/>
              <a:t>Gromacs training environments</a:t>
            </a:r>
          </a:p>
          <a:p>
            <a:r>
              <a:rPr lang="en-GB" sz="2400" b="1" smtClean="0"/>
              <a:t>Ecology</a:t>
            </a:r>
            <a:r>
              <a:rPr lang="en-GB" sz="2400" smtClean="0"/>
              <a:t> – BioVel project: </a:t>
            </a:r>
            <a:br>
              <a:rPr lang="en-GB" sz="2400" smtClean="0"/>
            </a:br>
            <a:r>
              <a:rPr lang="en-GB" sz="2400" smtClean="0"/>
              <a:t>Remote hosting of OpenModeller service</a:t>
            </a:r>
          </a:p>
          <a:p>
            <a:r>
              <a:rPr lang="en-GB" sz="2400" b="1" smtClean="0"/>
              <a:t>Linguistics</a:t>
            </a:r>
            <a:r>
              <a:rPr lang="en-GB" sz="2400" smtClean="0"/>
              <a:t> – CLARIN project: </a:t>
            </a:r>
            <a:br>
              <a:rPr lang="en-GB" sz="2400" smtClean="0"/>
            </a:br>
            <a:r>
              <a:rPr lang="en-GB" sz="2400" smtClean="0"/>
              <a:t>Scalable ‘British National Corpus’ service (BNCWeb)</a:t>
            </a:r>
          </a:p>
          <a:p>
            <a:r>
              <a:rPr lang="en-GB" sz="2400" b="1" smtClean="0"/>
              <a:t>Software development</a:t>
            </a:r>
            <a:r>
              <a:rPr lang="en-GB" sz="2400" smtClean="0"/>
              <a:t> – SCI-BUS project: </a:t>
            </a:r>
            <a:br>
              <a:rPr lang="en-GB" sz="2400" smtClean="0"/>
            </a:br>
            <a:r>
              <a:rPr lang="en-GB" sz="2400" smtClean="0"/>
              <a:t>Simulated environments for portal testing</a:t>
            </a:r>
          </a:p>
          <a:p>
            <a:r>
              <a:rPr lang="en-GB" sz="2400" b="1" smtClean="0"/>
              <a:t>Space science </a:t>
            </a:r>
            <a:r>
              <a:rPr lang="en-GB" sz="2400" smtClean="0"/>
              <a:t>– ASTRA-GAIA project: </a:t>
            </a:r>
            <a:br>
              <a:rPr lang="en-GB" sz="2400" smtClean="0"/>
            </a:br>
            <a:r>
              <a:rPr lang="en-GB" sz="24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2400" smtClean="0"/>
          </a:p>
          <a:p>
            <a:pPr lvl="1">
              <a:lnSpc>
                <a:spcPct val="120000"/>
              </a:lnSpc>
            </a:pP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236296" cy="620688"/>
          </a:xfrm>
        </p:spPr>
        <p:txBody>
          <a:bodyPr/>
          <a:lstStyle/>
          <a:p>
            <a:r>
              <a:rPr lang="en-GB" sz="4000" b="0" smtClean="0"/>
              <a:t>Some of the cloud infrastructure pilot use cases</a:t>
            </a:r>
            <a:endParaRPr lang="en-GB" sz="4000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58" y="2640662"/>
            <a:ext cx="2063954" cy="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13" y="1628800"/>
            <a:ext cx="1493915" cy="7480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908" y="3252584"/>
            <a:ext cx="1912363" cy="4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67" y="4087071"/>
            <a:ext cx="754347" cy="7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985" y="4954917"/>
            <a:ext cx="950674" cy="7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5949280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Join as pilot use case, or as provider of high level service on top of the EGI Cloud!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does </a:t>
            </a:r>
            <a:r>
              <a:rPr lang="en-GB" sz="3600" smtClean="0"/>
              <a:t>the EGI.eu User Community Support Team do</a:t>
            </a:r>
            <a:r>
              <a:rPr lang="en-GB" sz="3600" smtClean="0"/>
              <a:t>?</a:t>
            </a:r>
            <a:endParaRPr lang="en-GB" sz="36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smtClean="0"/>
              <a:t>Europen level coordination and support to enable research communities to evolve into routine EGI users</a:t>
            </a:r>
          </a:p>
          <a:p>
            <a:pPr lvl="1"/>
            <a:r>
              <a:rPr lang="en-GB" smtClean="0"/>
              <a:t>Knowing and driving technical activities</a:t>
            </a:r>
            <a:br>
              <a:rPr lang="en-GB" smtClean="0"/>
            </a:br>
            <a:r>
              <a:rPr lang="en-GB" smtClean="0"/>
              <a:t>(Virtual Team projects)</a:t>
            </a:r>
          </a:p>
          <a:p>
            <a:pPr lvl="1"/>
            <a:r>
              <a:rPr lang="en-GB" smtClean="0"/>
              <a:t>Knowing and responding to technical needs</a:t>
            </a:r>
          </a:p>
          <a:p>
            <a:endParaRPr lang="en-GB" sz="2800" smtClean="0">
              <a:sym typeface="Wingdings" pitchFamily="2" charset="2"/>
            </a:endParaRPr>
          </a:p>
          <a:p>
            <a:r>
              <a:rPr lang="en-GB" sz="2800" smtClean="0">
                <a:sym typeface="Wingdings" pitchFamily="2" charset="2"/>
              </a:rPr>
              <a:t>Support the development and deployment of innovative, collaborative VREs</a:t>
            </a:r>
          </a:p>
          <a:p>
            <a:pPr lvl="1"/>
            <a:r>
              <a:rPr lang="en-GB" sz="2400" smtClean="0"/>
              <a:t>Integrating applications with EGI platforms</a:t>
            </a:r>
          </a:p>
          <a:p>
            <a:pPr lvl="1"/>
            <a:r>
              <a:rPr lang="en-GB" sz="2400" smtClean="0"/>
              <a:t>Training and consultancy</a:t>
            </a:r>
          </a:p>
          <a:p>
            <a:pPr lvl="1"/>
            <a:r>
              <a:rPr lang="en-GB" sz="2400" smtClean="0"/>
              <a:t>Facilitate the reuse of services across communities</a:t>
            </a:r>
          </a:p>
          <a:p>
            <a:pPr lvl="1"/>
            <a:r>
              <a:rPr lang="en-GB" sz="2400" smtClean="0">
                <a:sym typeface="Wingdings" pitchFamily="2" charset="2"/>
              </a:rPr>
              <a:t>Provide services for the EGI Collaboration Platform</a:t>
            </a:r>
          </a:p>
          <a:p>
            <a:pPr lvl="2"/>
            <a:r>
              <a:rPr lang="en-GB" sz="2000" smtClean="0"/>
              <a:t>Applications Database, Training Marketplace, Requirements tracker, CRM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Services of the Collaborative platform 1: </a:t>
            </a:r>
            <a:br>
              <a:rPr lang="en-GB" sz="2800" smtClean="0"/>
            </a:br>
            <a:r>
              <a:rPr lang="en-GB" sz="2800" smtClean="0"/>
              <a:t>Applications </a:t>
            </a:r>
            <a:r>
              <a:rPr lang="en-GB" sz="2800" dirty="0"/>
              <a:t>Database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36884" y="1124744"/>
            <a:ext cx="4032820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Benefits:</a:t>
            </a:r>
            <a:endParaRPr lang="en-GB" sz="2800" dirty="0" smtClean="0"/>
          </a:p>
          <a:p>
            <a:pPr marL="271463" indent="-177800"/>
            <a:r>
              <a:rPr lang="en-GB" sz="2000" dirty="0" smtClean="0"/>
              <a:t>Gives recognition to </a:t>
            </a:r>
            <a:r>
              <a:rPr lang="en-GB" sz="2000" smtClean="0"/>
              <a:t>reusable scientific applications,</a:t>
            </a:r>
            <a:br>
              <a:rPr lang="en-GB" sz="2000" smtClean="0"/>
            </a:br>
            <a:r>
              <a:rPr lang="en-GB" sz="2000" smtClean="0"/>
              <a:t>application developer tools, portals, workflow systems, etc. </a:t>
            </a:r>
            <a:endParaRPr lang="en-GB" sz="2000" dirty="0" smtClean="0"/>
          </a:p>
          <a:p>
            <a:pPr marL="271463" indent="-177800"/>
            <a:r>
              <a:rPr lang="en-GB" sz="2000" dirty="0" smtClean="0"/>
              <a:t>Gives recognition to </a:t>
            </a:r>
            <a:r>
              <a:rPr lang="en-GB" sz="2000" smtClean="0"/>
              <a:t>application developers (people profiles)</a:t>
            </a:r>
            <a:endParaRPr lang="en-GB" sz="2000" dirty="0" smtClean="0"/>
          </a:p>
          <a:p>
            <a:pPr marL="271463" indent="-177800"/>
            <a:r>
              <a:rPr lang="en-GB" sz="2000" dirty="0" smtClean="0"/>
              <a:t>Access through web page AND </a:t>
            </a:r>
            <a:r>
              <a:rPr lang="en-GB" sz="2000" smtClean="0"/>
              <a:t>web gadget</a:t>
            </a:r>
          </a:p>
          <a:p>
            <a:pPr marL="271463" indent="-177800"/>
            <a:r>
              <a:rPr lang="en-GB" sz="2000" smtClean="0"/>
              <a:t>Community features such as commenting, rating, </a:t>
            </a:r>
            <a:br>
              <a:rPr lang="en-GB" sz="2000" smtClean="0"/>
            </a:br>
            <a:r>
              <a:rPr lang="en-GB" sz="2000" smtClean="0"/>
              <a:t>tag-based groupings</a:t>
            </a:r>
          </a:p>
          <a:p>
            <a:pPr marL="177800" indent="0">
              <a:buNone/>
            </a:pPr>
            <a:endParaRPr lang="en-GB" sz="2800" smtClean="0">
              <a:hlinkClick r:id="rId3"/>
            </a:endParaRPr>
          </a:p>
          <a:p>
            <a:pPr marL="177800" indent="0">
              <a:buNone/>
            </a:pPr>
            <a:r>
              <a:rPr lang="en-GB" sz="2800" smtClean="0">
                <a:hlinkClick r:id="rId3"/>
              </a:rPr>
              <a:t>http://appdb.egi.eu</a:t>
            </a:r>
            <a:r>
              <a:rPr lang="en-GB" sz="280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3267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196752"/>
            <a:ext cx="3528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Register &amp; share</a:t>
            </a:r>
            <a:endParaRPr lang="en-GB" sz="2000" dirty="0" smtClean="0"/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training events, expertise, services, materials, resources</a:t>
            </a:r>
            <a:r>
              <a:rPr lang="en-GB" sz="2000" smtClean="0"/>
              <a:t>, online courses, university </a:t>
            </a:r>
            <a:r>
              <a:rPr lang="en-GB" sz="2000" dirty="0" smtClean="0"/>
              <a:t>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Browse </a:t>
            </a:r>
            <a:r>
              <a:rPr lang="en-GB" sz="2000" smtClean="0"/>
              <a:t>and search items</a:t>
            </a:r>
            <a:endParaRPr lang="en-GB" sz="2000" dirty="0" smtClean="0"/>
          </a:p>
          <a:p>
            <a:pPr marL="257175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Community features such as commenting, rating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Access </a:t>
            </a:r>
            <a:r>
              <a:rPr lang="en-GB" sz="2000" dirty="0" smtClean="0"/>
              <a:t>through web page and </a:t>
            </a:r>
            <a:r>
              <a:rPr lang="en-GB" sz="2000" smtClean="0"/>
              <a:t>web gadget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rId3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2800" smtClean="0"/>
              <a:t>Services of the Collaborative platform 2: </a:t>
            </a:r>
            <a:br>
              <a:rPr lang="en-GB" sz="2800" smtClean="0"/>
            </a:br>
            <a:r>
              <a:rPr lang="en-GB" sz="2800" smtClean="0"/>
              <a:t>Training Marketplace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9994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Services of the Collaborative platform 3: </a:t>
            </a:r>
            <a:br>
              <a:rPr lang="en-GB" sz="2800" smtClean="0"/>
            </a:br>
            <a:r>
              <a:rPr lang="en-GB" sz="2800" smtClean="0"/>
              <a:t>Customer Management System (CRM)</a:t>
            </a:r>
            <a:endParaRPr lang="en-GB" sz="280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464496"/>
          </a:xfrm>
        </p:spPr>
        <p:txBody>
          <a:bodyPr>
            <a:normAutofit/>
          </a:bodyPr>
          <a:lstStyle/>
          <a:p>
            <a:r>
              <a:rPr lang="en-GB" sz="2400" smtClean="0"/>
              <a:t>To capture leads and needs of scientific communities</a:t>
            </a:r>
          </a:p>
          <a:p>
            <a:endParaRPr lang="en-GB" sz="2400" dirty="0" smtClean="0"/>
          </a:p>
          <a:p>
            <a:pPr marL="269875" indent="-269875">
              <a:spcBef>
                <a:spcPts val="1200"/>
              </a:spcBef>
            </a:pPr>
            <a:r>
              <a:rPr lang="en-GB" sz="2400" dirty="0" smtClean="0"/>
              <a:t>EGI CRM – main capabilities (based on </a:t>
            </a:r>
            <a:r>
              <a:rPr lang="en-GB" sz="2400" dirty="0" err="1" smtClean="0"/>
              <a:t>vTiger</a:t>
            </a:r>
            <a:r>
              <a:rPr lang="en-GB" sz="2400" dirty="0" smtClean="0"/>
              <a:t> CRM):</a:t>
            </a:r>
          </a:p>
          <a:p>
            <a:pPr lvl="1"/>
            <a:r>
              <a:rPr lang="en-GB" sz="2000" dirty="0" smtClean="0"/>
              <a:t>Register projects/communities</a:t>
            </a:r>
          </a:p>
          <a:p>
            <a:pPr lvl="1"/>
            <a:r>
              <a:rPr lang="en-GB" sz="2000" dirty="0" smtClean="0"/>
              <a:t>Register personal leads</a:t>
            </a:r>
          </a:p>
          <a:p>
            <a:pPr lvl="1"/>
            <a:r>
              <a:rPr lang="en-GB" sz="2000" dirty="0" smtClean="0"/>
              <a:t>Register details about ‘Potential for EGI use’ and </a:t>
            </a:r>
            <a:br>
              <a:rPr lang="en-GB" sz="2000" dirty="0" smtClean="0"/>
            </a:br>
            <a:r>
              <a:rPr lang="en-GB" sz="2000" dirty="0" smtClean="0"/>
              <a:t>‘Interest in e-infrastructures</a:t>
            </a:r>
            <a:r>
              <a:rPr lang="en-GB" sz="2000" smtClean="0"/>
              <a:t>’ </a:t>
            </a:r>
          </a:p>
          <a:p>
            <a:pPr lvl="1"/>
            <a:endParaRPr lang="en-GB" sz="2000" smtClean="0"/>
          </a:p>
          <a:p>
            <a:r>
              <a:rPr lang="en-GB" sz="2400" smtClean="0"/>
              <a:t>Available to NGI International Liaisons and their collaborators at </a:t>
            </a:r>
            <a:r>
              <a:rPr lang="en-GB" sz="2400" smtClean="0">
                <a:hlinkClick r:id="rId3"/>
              </a:rPr>
              <a:t>http://crm.egi.eu</a:t>
            </a:r>
            <a:r>
              <a:rPr lang="en-GB" sz="2400" smtClean="0"/>
              <a:t>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uropean</a:t>
            </a:r>
          </a:p>
          <a:p>
            <a:pPr lvl="1"/>
            <a:r>
              <a:rPr lang="en-GB" dirty="0" smtClean="0"/>
              <a:t>Over 35 countries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rid</a:t>
            </a:r>
          </a:p>
          <a:p>
            <a:pPr lvl="1"/>
            <a:r>
              <a:rPr lang="en-GB" dirty="0" smtClean="0"/>
              <a:t>Secure sharing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</a:t>
            </a:r>
          </a:p>
          <a:p>
            <a:pPr lvl="1"/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…. </a:t>
            </a:r>
            <a:r>
              <a:rPr lang="en-GB" dirty="0"/>
              <a:t>a</a:t>
            </a:r>
            <a:r>
              <a:rPr lang="en-GB" dirty="0" smtClean="0"/>
              <a:t>nd beyond!!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Services of the Collaborative platform 4: </a:t>
            </a:r>
            <a:br>
              <a:rPr lang="en-GB" sz="2800" smtClean="0"/>
            </a:br>
            <a:r>
              <a:rPr lang="en-GB" sz="2800" smtClean="0"/>
              <a:t>Requirements tracker</a:t>
            </a:r>
            <a:endParaRPr lang="en-GB" sz="2800"/>
          </a:p>
        </p:txBody>
      </p:sp>
      <p:sp>
        <p:nvSpPr>
          <p:cNvPr id="6" name="Rounded Rectangle 5"/>
          <p:cNvSpPr/>
          <p:nvPr/>
        </p:nvSpPr>
        <p:spPr>
          <a:xfrm>
            <a:off x="5787627" y="2106254"/>
            <a:ext cx="936104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Technology  Coordination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0795" y="1804510"/>
            <a:ext cx="2305025" cy="1309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EGI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Requirements Tracker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27108" y="2663514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NGIs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000" y="2036928"/>
            <a:ext cx="729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smtClean="0"/>
              <a:t>VRCs</a:t>
            </a:r>
            <a:endParaRPr lang="en-US" sz="1600" b="1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76565" y="1700808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VOs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23928" y="1155094"/>
            <a:ext cx="108012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smtClean="0"/>
              <a:t>User Community Support </a:t>
            </a:r>
            <a:r>
              <a:rPr lang="en-US" sz="1200" b="1" dirty="0" smtClean="0"/>
              <a:t>Team of EGI.eu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443811" y="2106254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Technology </a:t>
            </a:r>
            <a:r>
              <a:rPr lang="en-US" sz="1400" b="1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6723731" y="2106254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3734891" y="3200022"/>
            <a:ext cx="612576" cy="805042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-36512" y="2324960"/>
            <a:ext cx="982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projects</a:t>
            </a:r>
            <a:endParaRPr lang="en-US" sz="1600" b="1" dirty="0"/>
          </a:p>
        </p:txBody>
      </p:sp>
      <p:sp>
        <p:nvSpPr>
          <p:cNvPr id="16" name="Left-Up Arrow 15"/>
          <p:cNvSpPr/>
          <p:nvPr/>
        </p:nvSpPr>
        <p:spPr>
          <a:xfrm>
            <a:off x="5004048" y="3717032"/>
            <a:ext cx="3168352" cy="750430"/>
          </a:xfrm>
          <a:prstGeom prst="leftUpArrow">
            <a:avLst>
              <a:gd name="adj1" fmla="val 34612"/>
              <a:gd name="adj2" fmla="val 35154"/>
              <a:gd name="adj3" fmla="val 24154"/>
            </a:avLst>
          </a:prstGeom>
          <a:noFill/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15008" y="2973032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events</a:t>
            </a:r>
            <a:endParaRPr lang="en-US" sz="1600" b="1" dirty="0"/>
          </a:p>
        </p:txBody>
      </p:sp>
      <p:sp>
        <p:nvSpPr>
          <p:cNvPr id="18" name="Right Arrow 17"/>
          <p:cNvSpPr/>
          <p:nvPr/>
        </p:nvSpPr>
        <p:spPr>
          <a:xfrm>
            <a:off x="971600" y="1875174"/>
            <a:ext cx="2088232" cy="1239192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smtClean="0">
                <a:solidFill>
                  <a:srgbClr val="C00000"/>
                </a:solidFill>
              </a:rPr>
              <a:t>Input channels </a:t>
            </a:r>
            <a:r>
              <a:rPr lang="en-GB" sz="1600" b="1">
                <a:solidFill>
                  <a:srgbClr val="C00000"/>
                </a:solidFill>
              </a:rPr>
              <a:t>for </a:t>
            </a:r>
            <a:r>
              <a:rPr lang="en-GB" sz="1600" b="1" smtClean="0">
                <a:solidFill>
                  <a:srgbClr val="C00000"/>
                </a:solidFill>
              </a:rPr>
              <a:t/>
            </a:r>
            <a:br>
              <a:rPr lang="en-GB" sz="1600" b="1" smtClean="0">
                <a:solidFill>
                  <a:srgbClr val="C00000"/>
                </a:solidFill>
              </a:rPr>
            </a:br>
            <a:r>
              <a:rPr lang="en-GB" sz="1600" b="1" smtClean="0">
                <a:solidFill>
                  <a:srgbClr val="C00000"/>
                </a:solidFill>
              </a:rPr>
              <a:t>community requirements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6686" y="4005064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smtClean="0">
                <a:solidFill>
                  <a:srgbClr val="009900"/>
                </a:solidFill>
              </a:rPr>
              <a:t>EGI Helpdesk</a:t>
            </a:r>
            <a:endParaRPr lang="en-GB" sz="2000" b="1" dirty="0" smtClean="0">
              <a:solidFill>
                <a:srgbClr val="0099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40078">
            <a:off x="5117863" y="2840905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87627" y="1314166"/>
            <a:ext cx="936104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User Community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87627" y="2970350"/>
            <a:ext cx="936104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Operations Management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20460003">
            <a:off x="5120955" y="1623734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139555" y="2178262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43811" y="2970350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</a:rPr>
              <a:t>Resource centres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6723731" y="3042358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43811" y="1314166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</a:rPr>
              <a:t>Structured scientific communities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6723731" y="1314166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9" name="Left-Up Arrow 28"/>
          <p:cNvSpPr/>
          <p:nvPr/>
        </p:nvSpPr>
        <p:spPr>
          <a:xfrm flipH="1">
            <a:off x="367408" y="3356992"/>
            <a:ext cx="2764432" cy="1110470"/>
          </a:xfrm>
          <a:prstGeom prst="leftUpArrow">
            <a:avLst>
              <a:gd name="adj1" fmla="val 20752"/>
              <a:gd name="adj2" fmla="val 22185"/>
              <a:gd name="adj3" fmla="val 25000"/>
            </a:avLst>
          </a:prstGeom>
          <a:noFill/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loud 29"/>
          <p:cNvSpPr/>
          <p:nvPr/>
        </p:nvSpPr>
        <p:spPr>
          <a:xfrm>
            <a:off x="3239344" y="4941168"/>
            <a:ext cx="1332656" cy="12961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smtClean="0">
                <a:solidFill>
                  <a:schemeClr val="tx2"/>
                </a:solidFill>
              </a:rPr>
              <a:t>NGIs</a:t>
            </a:r>
            <a:br>
              <a:rPr lang="en-GB" b="1" smtClean="0">
                <a:solidFill>
                  <a:schemeClr val="tx2"/>
                </a:solidFill>
              </a:rPr>
            </a:br>
            <a:r>
              <a:rPr lang="en-GB" b="1" smtClean="0">
                <a:solidFill>
                  <a:schemeClr val="tx2"/>
                </a:solidFill>
              </a:rPr>
              <a:t>&amp; projects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3707904" y="4437112"/>
            <a:ext cx="612576" cy="720080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60696" y="57861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hlinkClick r:id="rId2"/>
              </a:rPr>
              <a:t>http://go.egi.eu/requirements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723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EGI </a:t>
            </a:r>
            <a:r>
              <a:rPr lang="en-GB" sz="3200" smtClean="0"/>
              <a:t>Web Gadgets: </a:t>
            </a:r>
            <a:br>
              <a:rPr lang="en-GB" sz="3200" smtClean="0"/>
            </a:br>
            <a:r>
              <a:rPr lang="en-GB" sz="3200" smtClean="0"/>
              <a:t>Embed EGI services into Websites!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400" smtClean="0"/>
              <a:t>The simplest way to reuse EGI services: embed EGI gadgets into your website</a:t>
            </a:r>
          </a:p>
          <a:p>
            <a:pPr marL="177800" indent="-177800"/>
            <a:r>
              <a:rPr lang="en-GB" sz="2400" smtClean="0"/>
              <a:t>Benefits</a:t>
            </a:r>
          </a:p>
          <a:p>
            <a:pPr lvl="1"/>
            <a:r>
              <a:rPr lang="en-GB" sz="2000" smtClean="0"/>
              <a:t>Customisability</a:t>
            </a:r>
            <a:endParaRPr lang="en-GB" sz="2000" dirty="0" smtClean="0"/>
          </a:p>
          <a:p>
            <a:pPr lvl="1"/>
            <a:r>
              <a:rPr lang="en-GB" sz="2000" dirty="0" smtClean="0"/>
              <a:t>Reusability</a:t>
            </a:r>
          </a:p>
          <a:p>
            <a:pPr lvl="1"/>
            <a:r>
              <a:rPr lang="en-GB" sz="2000" dirty="0" smtClean="0"/>
              <a:t>Compatibility </a:t>
            </a:r>
          </a:p>
          <a:p>
            <a:pPr marL="177800" indent="-177800"/>
            <a:r>
              <a:rPr lang="en-GB" sz="2400" dirty="0" smtClean="0"/>
              <a:t>Existing gadgets:</a:t>
            </a:r>
          </a:p>
          <a:p>
            <a:pPr lvl="1"/>
            <a:r>
              <a:rPr lang="en-GB" sz="2000" dirty="0" smtClean="0"/>
              <a:t>Application Database</a:t>
            </a:r>
          </a:p>
          <a:p>
            <a:pPr lvl="1"/>
            <a:r>
              <a:rPr lang="en-GB" sz="2000" dirty="0" smtClean="0"/>
              <a:t>Training Marketplace</a:t>
            </a:r>
          </a:p>
          <a:p>
            <a:pPr lvl="1"/>
            <a:r>
              <a:rPr lang="en-GB" sz="2000" smtClean="0"/>
              <a:t>Requirement Tracker</a:t>
            </a:r>
          </a:p>
          <a:p>
            <a:pPr lvl="1"/>
            <a:r>
              <a:rPr lang="en-GB" sz="2000" smtClean="0"/>
              <a:t>Grid Relational Catalogue</a:t>
            </a:r>
            <a:endParaRPr lang="en-GB" sz="2000" dirty="0" smtClean="0"/>
          </a:p>
          <a:p>
            <a:pPr marL="177800" indent="-177800"/>
            <a:r>
              <a:rPr lang="en-GB" sz="2400" smtClean="0">
                <a:solidFill>
                  <a:srgbClr val="FF0000"/>
                </a:solidFill>
              </a:rPr>
              <a:t>Use </a:t>
            </a:r>
            <a:r>
              <a:rPr lang="en-GB" sz="2400" dirty="0" smtClean="0">
                <a:solidFill>
                  <a:srgbClr val="FF0000"/>
                </a:solidFill>
              </a:rPr>
              <a:t>and </a:t>
            </a:r>
            <a:r>
              <a:rPr lang="en-GB" sz="24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400" smtClean="0">
                <a:hlinkClick r:id="rId2"/>
              </a:rPr>
              <a:t>www.egi.eu/user-support/gadgets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60848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 Virtual Team projects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NGI International Liaisons</a:t>
            </a:r>
          </a:p>
          <a:p>
            <a:pPr lvl="1"/>
            <a:r>
              <a:rPr lang="en-GB" sz="1800" smtClean="0"/>
              <a:t>Single point of contact in NGIs for various activities, including Technical Outreach</a:t>
            </a:r>
          </a:p>
          <a:p>
            <a:r>
              <a:rPr lang="en-GB" sz="2000" smtClean="0"/>
              <a:t>Virtual Team projects: </a:t>
            </a:r>
            <a:r>
              <a:rPr lang="en-GB" sz="2000" smtClean="0">
                <a:hlinkClick r:id="rId2"/>
              </a:rPr>
              <a:t>https://wiki.egi.eu/wiki/Virtual_Team_Projects</a:t>
            </a:r>
            <a:r>
              <a:rPr lang="en-GB" sz="2000" smtClean="0"/>
              <a:t> </a:t>
            </a:r>
          </a:p>
          <a:p>
            <a:pPr lvl="1"/>
            <a:r>
              <a:rPr lang="en-GB" sz="1800" smtClean="0"/>
              <a:t>Short (1-6 month) project with multiple NGIs involved</a:t>
            </a:r>
          </a:p>
          <a:p>
            <a:pPr lvl="1"/>
            <a:r>
              <a:rPr lang="en-GB" sz="1800" smtClean="0"/>
              <a:t>Setup through NILs</a:t>
            </a:r>
          </a:p>
          <a:p>
            <a:pPr lvl="1"/>
            <a:r>
              <a:rPr lang="en-GB" sz="1800" smtClean="0"/>
              <a:t>Help EGI enlarge its user base</a:t>
            </a:r>
          </a:p>
          <a:p>
            <a:r>
              <a:rPr lang="en-GB" sz="2000" smtClean="0">
                <a:solidFill>
                  <a:srgbClr val="FF0000"/>
                </a:solidFill>
              </a:rPr>
              <a:t>Active VT projects with UCST’s involvement:</a:t>
            </a:r>
          </a:p>
          <a:p>
            <a:pPr lvl="1"/>
            <a:r>
              <a:rPr lang="en-GB" sz="1800" smtClean="0"/>
              <a:t>Science Gateway Primer (Final editing of the Primer document)</a:t>
            </a:r>
          </a:p>
          <a:p>
            <a:pPr lvl="1"/>
            <a:r>
              <a:rPr lang="en-GB" sz="1800" smtClean="0"/>
              <a:t>NGI-ELIXIR ESFRI collaboration (Since October)</a:t>
            </a:r>
          </a:p>
          <a:p>
            <a:pPr lvl="1"/>
            <a:r>
              <a:rPr lang="en-GB" sz="1800" smtClean="0"/>
              <a:t>Technology study for CTA ESFRI (Since January)</a:t>
            </a:r>
          </a:p>
          <a:p>
            <a:pPr lvl="1"/>
            <a:r>
              <a:rPr lang="en-GB" sz="1800" smtClean="0"/>
              <a:t>Towards a Chemistry, Molecular &amp; Materials Science and Technology Virtual Research Community (In setup)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UCST focus areas in 2013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Science Gateway primer &amp; toolkit</a:t>
            </a:r>
          </a:p>
          <a:p>
            <a:r>
              <a:rPr lang="en-GB" smtClean="0"/>
              <a:t>Expand AppDB with support for “Community Platform” developers, integrators</a:t>
            </a:r>
          </a:p>
          <a:p>
            <a:r>
              <a:rPr lang="en-GB" smtClean="0"/>
              <a:t>Technical collaboration with ESFRI projects and communities</a:t>
            </a:r>
          </a:p>
          <a:p>
            <a:pPr lvl="1"/>
            <a:r>
              <a:rPr lang="en-GB" smtClean="0"/>
              <a:t>CTA, ELIXIR – VTs</a:t>
            </a:r>
          </a:p>
          <a:p>
            <a:pPr lvl="1"/>
            <a:r>
              <a:rPr lang="en-GB" smtClean="0"/>
              <a:t>ENVRI, BioVel – project involvement</a:t>
            </a:r>
          </a:p>
          <a:p>
            <a:pPr lvl="1"/>
            <a:r>
              <a:rPr lang="en-GB" smtClean="0"/>
              <a:t>DHRIM, VERCE – via the ER-flow project</a:t>
            </a:r>
          </a:p>
          <a:p>
            <a:r>
              <a:rPr lang="en-GB" smtClean="0"/>
              <a:t>Establish support processes and tools for users of the EGI Cloud Platform</a:t>
            </a:r>
          </a:p>
          <a:p>
            <a:r>
              <a:rPr lang="en-GB" smtClean="0"/>
              <a:t>Two EGI Forums &amp; planning meetings for </a:t>
            </a:r>
            <a:br>
              <a:rPr lang="en-GB" smtClean="0"/>
            </a:br>
            <a:r>
              <a:rPr lang="en-GB" smtClean="0"/>
              <a:t>post-EGI-InSPIRE era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11188" y="1196752"/>
            <a:ext cx="8281292" cy="4525963"/>
          </a:xfrm>
        </p:spPr>
        <p:txBody>
          <a:bodyPr/>
          <a:lstStyle/>
          <a:p>
            <a:r>
              <a:rPr lang="en-GB" dirty="0"/>
              <a:t>EGI.eu established in Amsterdam</a:t>
            </a:r>
          </a:p>
          <a:p>
            <a:pPr lvl="1"/>
            <a:r>
              <a:rPr lang="en-GB" dirty="0"/>
              <a:t>Supported </a:t>
            </a:r>
            <a:r>
              <a:rPr lang="en-GB" dirty="0" smtClean="0"/>
              <a:t>through EGI-</a:t>
            </a:r>
            <a:r>
              <a:rPr lang="en-GB" dirty="0" err="1" smtClean="0"/>
              <a:t>InSPIRE</a:t>
            </a:r>
            <a:r>
              <a:rPr lang="en-GB" dirty="0" smtClean="0"/>
              <a:t> project</a:t>
            </a:r>
            <a:endParaRPr lang="en-GB" dirty="0"/>
          </a:p>
          <a:p>
            <a:pPr eaLnBrk="1" hangingPunct="1"/>
            <a:r>
              <a:rPr lang="en-GB" smtClean="0"/>
              <a:t>EGI operates as a federation of national resource providers</a:t>
            </a:r>
            <a:endParaRPr lang="en-GB" dirty="0" smtClean="0"/>
          </a:p>
          <a:p>
            <a:pPr eaLnBrk="1" hangingPunct="1"/>
            <a:r>
              <a:rPr lang="en-GB" dirty="0" smtClean="0"/>
              <a:t>EGI works with technology providers </a:t>
            </a:r>
            <a:r>
              <a:rPr lang="en-GB" dirty="0"/>
              <a:t>o</a:t>
            </a:r>
            <a:r>
              <a:rPr lang="en-GB" dirty="0" smtClean="0"/>
              <a:t>n an open standards </a:t>
            </a:r>
            <a:r>
              <a:rPr lang="en-GB" smtClean="0"/>
              <a:t>based grid and cloud architecture</a:t>
            </a:r>
            <a:endParaRPr lang="en-GB" dirty="0" smtClean="0"/>
          </a:p>
          <a:p>
            <a:pPr eaLnBrk="1" hangingPunct="1"/>
            <a:r>
              <a:rPr lang="en-GB" smtClean="0"/>
              <a:t>UCST supports the uptake of the grid and cloud services for VREs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0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541"/>
            <a:ext cx="7920880" cy="865187"/>
          </a:xfrm>
        </p:spPr>
        <p:txBody>
          <a:bodyPr/>
          <a:lstStyle/>
          <a:p>
            <a:r>
              <a:rPr lang="en-GB" sz="2800" smtClean="0"/>
              <a:t>EGI Resource Infrastructure Providers:</a:t>
            </a:r>
            <a:br>
              <a:rPr lang="en-GB" sz="2800" smtClean="0"/>
            </a:br>
            <a:r>
              <a:rPr lang="en-GB" sz="2800" smtClean="0"/>
              <a:t>National Grid Initiatives</a:t>
            </a: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85" y="2244449"/>
            <a:ext cx="3671455" cy="38488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64496" cy="47679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899400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2194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20993" y="5949280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(Snapshot: April 2012)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7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EGI, EGI.eu, EGI-InSPIRE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423317"/>
            <a:ext cx="8964488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mtClean="0"/>
              <a:t>EGI – an open collaboration</a:t>
            </a:r>
          </a:p>
          <a:p>
            <a:pPr lvl="1" eaLnBrk="1" hangingPunct="1"/>
            <a:r>
              <a:rPr lang="en-GB" smtClean="0"/>
              <a:t>To support the digital European Research Area through a pan-European research infrastructure based on services federed from the NGIs</a:t>
            </a:r>
            <a:endParaRPr lang="en-US" smtClean="0"/>
          </a:p>
          <a:p>
            <a:pPr eaLnBrk="1" hangingPunct="1"/>
            <a:r>
              <a:rPr lang="en-GB" smtClean="0"/>
              <a:t>EGI.eu – a Dutch fundation owned by the NGIs</a:t>
            </a:r>
          </a:p>
          <a:p>
            <a:pPr lvl="1" eaLnBrk="1" hangingPunct="1"/>
            <a:r>
              <a:rPr lang="en-GB" smtClean="0"/>
              <a:t>To coordinate the work of EGI (operations, technology, user support, policy, community &amp; communications, administration)</a:t>
            </a:r>
            <a:endParaRPr lang="en-GB" dirty="0" smtClean="0"/>
          </a:p>
          <a:p>
            <a:pPr lvl="1" eaLnBrk="1" hangingPunct="1"/>
            <a:r>
              <a:rPr lang="en-GB" dirty="0" smtClean="0"/>
              <a:t>Sustainable small </a:t>
            </a:r>
            <a:r>
              <a:rPr lang="en-GB" smtClean="0"/>
              <a:t>coordinating organisation</a:t>
            </a:r>
          </a:p>
          <a:p>
            <a:pPr eaLnBrk="1" hangingPunct="1"/>
            <a:r>
              <a:rPr lang="en-GB" smtClean="0"/>
              <a:t>EGI-InSPIRE – an FP7 project</a:t>
            </a:r>
          </a:p>
          <a:p>
            <a:pPr lvl="1" eaLnBrk="1" hangingPunct="1"/>
            <a:r>
              <a:rPr lang="en-GB" smtClean="0"/>
              <a:t>Supports EGI.eu and EGI to transition to sustainable operational model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EGI’s Strategic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33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Community &amp; Coordination</a:t>
            </a:r>
          </a:p>
          <a:p>
            <a:pPr lvl="1"/>
            <a:r>
              <a:rPr lang="en-US" dirty="0" smtClean="0"/>
              <a:t>Community building </a:t>
            </a:r>
            <a:r>
              <a:rPr lang="en-US" smtClean="0"/>
              <a:t>through events. </a:t>
            </a:r>
          </a:p>
          <a:p>
            <a:pPr lvl="2"/>
            <a:r>
              <a:rPr lang="en-US" smtClean="0"/>
              <a:t>Next event: EGI Community Forum Manchester April 2013. </a:t>
            </a:r>
            <a:r>
              <a:rPr lang="en-US" smtClean="0">
                <a:hlinkClick r:id="rId2"/>
              </a:rPr>
              <a:t>http://cf2013.egi.eu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r>
              <a:rPr lang="en-US" smtClean="0"/>
              <a:t>Community networking, marketing and outreach through the NGIs</a:t>
            </a:r>
          </a:p>
          <a:p>
            <a:r>
              <a:rPr lang="en-US" smtClean="0"/>
              <a:t>Operational Infrastructure</a:t>
            </a:r>
            <a:endParaRPr lang="en-US" dirty="0" smtClean="0"/>
          </a:p>
          <a:p>
            <a:pPr lvl="1"/>
            <a:r>
              <a:rPr lang="en-US" dirty="0" smtClean="0"/>
              <a:t>Operate a European wide infrastructure</a:t>
            </a:r>
          </a:p>
          <a:p>
            <a:pPr lvl="1"/>
            <a:r>
              <a:rPr lang="en-US" dirty="0" smtClean="0"/>
              <a:t>Offer its use to other research infrastructures</a:t>
            </a:r>
          </a:p>
          <a:p>
            <a:pPr lvl="1"/>
            <a:r>
              <a:rPr lang="en-US" dirty="0" smtClean="0"/>
              <a:t>Build a federated cloud environment</a:t>
            </a:r>
          </a:p>
          <a:p>
            <a:r>
              <a:rPr lang="en-US" dirty="0" smtClean="0"/>
              <a:t>Virtual </a:t>
            </a:r>
            <a:r>
              <a:rPr lang="en-US" smtClean="0"/>
              <a:t>Research Environments</a:t>
            </a:r>
            <a:endParaRPr lang="en-US" dirty="0" smtClean="0"/>
          </a:p>
          <a:p>
            <a:pPr lvl="1"/>
            <a:r>
              <a:rPr lang="en-US" dirty="0" smtClean="0"/>
              <a:t>Enable 3</a:t>
            </a:r>
            <a:r>
              <a:rPr lang="en-US" baseline="30000" dirty="0" smtClean="0"/>
              <a:t>rd</a:t>
            </a:r>
            <a:r>
              <a:rPr lang="en-US" dirty="0" smtClean="0"/>
              <a:t> party integration &amp; operation of VREs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smtClean="0">
                <a:hlinkClick r:id="rId3"/>
              </a:rPr>
              <a:t>://go.egi.eu/EGI2020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Guiding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024" y="1567333"/>
            <a:ext cx="8820472" cy="4525963"/>
          </a:xfrm>
        </p:spPr>
        <p:txBody>
          <a:bodyPr/>
          <a:lstStyle/>
          <a:p>
            <a:r>
              <a:rPr lang="en-GB" dirty="0"/>
              <a:t>Be a </a:t>
            </a:r>
            <a:r>
              <a:rPr lang="en-GB" dirty="0" smtClean="0"/>
              <a:t>neutral resource provider</a:t>
            </a:r>
          </a:p>
          <a:p>
            <a:pPr lvl="1" eaLnBrk="1" hangingPunct="1"/>
            <a:r>
              <a:rPr lang="en-GB" dirty="0" smtClean="0"/>
              <a:t>Any application, any domain, any technology</a:t>
            </a:r>
          </a:p>
          <a:p>
            <a:pPr lvl="1" eaLnBrk="1" hangingPunct="1"/>
            <a:r>
              <a:rPr lang="en-GB" dirty="0" smtClean="0"/>
              <a:t>A platform for domain specific innovation &amp; use</a:t>
            </a:r>
          </a:p>
          <a:p>
            <a:pPr lvl="1" eaLnBrk="1" hangingPunct="1"/>
            <a:r>
              <a:rPr lang="en-GB" dirty="0" smtClean="0"/>
              <a:t>Integration of any compliant resource</a:t>
            </a:r>
          </a:p>
          <a:p>
            <a:r>
              <a:rPr lang="en-GB" dirty="0" smtClean="0"/>
              <a:t>End-user needs and technologies change</a:t>
            </a:r>
          </a:p>
          <a:p>
            <a:pPr lvl="1">
              <a:defRPr/>
            </a:pPr>
            <a:r>
              <a:rPr lang="en-GB" smtClean="0"/>
              <a:t>Allow communities to </a:t>
            </a:r>
            <a:r>
              <a:rPr lang="en-GB" dirty="0" smtClean="0"/>
              <a:t>deploy their </a:t>
            </a:r>
            <a:r>
              <a:rPr lang="en-GB" smtClean="0"/>
              <a:t>own services</a:t>
            </a:r>
          </a:p>
          <a:p>
            <a:pPr lvl="1">
              <a:defRPr/>
            </a:pPr>
            <a:r>
              <a:rPr lang="en-GB" smtClean="0"/>
              <a:t>Give communities </a:t>
            </a:r>
            <a:r>
              <a:rPr lang="en-GB" dirty="0" smtClean="0"/>
              <a:t>the power to meet </a:t>
            </a:r>
            <a:r>
              <a:rPr lang="en-GB" dirty="0"/>
              <a:t>their own </a:t>
            </a:r>
            <a:r>
              <a:rPr lang="en-GB" dirty="0" smtClean="0"/>
              <a:t>needs</a:t>
            </a:r>
            <a:endParaRPr lang="en-GB" dirty="0"/>
          </a:p>
          <a:p>
            <a:pPr lvl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6762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/>
          <p:cNvSpPr/>
          <p:nvPr/>
        </p:nvSpPr>
        <p:spPr>
          <a:xfrm>
            <a:off x="2339752" y="4718816"/>
            <a:ext cx="4726577" cy="1950544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flipV="1">
            <a:off x="2502618" y="4296544"/>
            <a:ext cx="4388725" cy="2145599"/>
          </a:xfrm>
          <a:prstGeom prst="pie">
            <a:avLst>
              <a:gd name="adj1" fmla="val 17868774"/>
              <a:gd name="adj2" fmla="val 17852836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EGI platforms</a:t>
            </a:r>
            <a:endParaRPr lang="en-US" dirty="0"/>
          </a:p>
        </p:txBody>
      </p:sp>
      <p:sp>
        <p:nvSpPr>
          <p:cNvPr id="3" name="Pie 2"/>
          <p:cNvSpPr/>
          <p:nvPr/>
        </p:nvSpPr>
        <p:spPr>
          <a:xfrm>
            <a:off x="2581727" y="4142752"/>
            <a:ext cx="4726577" cy="1950544"/>
          </a:xfrm>
          <a:prstGeom prst="pie">
            <a:avLst>
              <a:gd name="adj1" fmla="val 3733834"/>
              <a:gd name="adj2" fmla="val 1461845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2987824" y="2745282"/>
            <a:ext cx="1193166" cy="2145599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132" y="569440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/>
              <a:t>EGI resources (cores &amp; storage)</a:t>
            </a:r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3675065" y="4258237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3131840" y="4355764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3229368" y="3868128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7020272" y="403816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7030A0"/>
                </a:solidFill>
              </a:rPr>
              <a:t>EGI Core Infrastructure</a:t>
            </a:r>
            <a:br>
              <a:rPr lang="en-GB" sz="1600" b="1" smtClean="0">
                <a:solidFill>
                  <a:srgbClr val="7030A0"/>
                </a:solidFill>
              </a:rPr>
            </a:br>
            <a:r>
              <a:rPr lang="en-GB" sz="1600" b="1" smtClean="0">
                <a:solidFill>
                  <a:srgbClr val="7030A0"/>
                </a:solidFill>
              </a:rPr>
              <a:t>Platform</a:t>
            </a:r>
            <a:endParaRPr lang="en-GB" sz="1600" b="1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973" y="3573016"/>
            <a:ext cx="212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EGI Cloud Infrastructure</a:t>
            </a:r>
            <a:br>
              <a:rPr lang="en-GB" b="1" smtClean="0">
                <a:solidFill>
                  <a:schemeClr val="accent1"/>
                </a:solidFill>
              </a:rPr>
            </a:br>
            <a:r>
              <a:rPr lang="en-GB" b="1" smtClean="0">
                <a:solidFill>
                  <a:schemeClr val="accent1"/>
                </a:solidFill>
              </a:rPr>
              <a:t>Platform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221088"/>
            <a:ext cx="492186" cy="475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48264" y="4653136"/>
            <a:ext cx="648072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Left Arrow 66"/>
          <p:cNvSpPr/>
          <p:nvPr/>
        </p:nvSpPr>
        <p:spPr>
          <a:xfrm rot="16200000">
            <a:off x="3409351" y="2215385"/>
            <a:ext cx="411002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059832" y="119675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/>
              <a:t>Virtual Research Communities</a:t>
            </a:r>
            <a:endParaRPr lang="en-GB" b="1" i="1"/>
          </a:p>
        </p:txBody>
      </p:sp>
      <p:pic>
        <p:nvPicPr>
          <p:cNvPr id="7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4427984" y="1628800"/>
            <a:ext cx="720080" cy="360040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EGI Collaboration platform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5508104" y="3068960"/>
            <a:ext cx="1152128" cy="221052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/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>(gLite Grid)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72" name="Left Arrow 71"/>
          <p:cNvSpPr/>
          <p:nvPr/>
        </p:nvSpPr>
        <p:spPr>
          <a:xfrm rot="16200000">
            <a:off x="5785615" y="2431409"/>
            <a:ext cx="555018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80112" y="479715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Grid services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73" name="Left Arrow 72"/>
          <p:cNvSpPr/>
          <p:nvPr/>
        </p:nvSpPr>
        <p:spPr>
          <a:xfrm rot="10800000" flipH="1">
            <a:off x="5220072" y="1700808"/>
            <a:ext cx="360040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Arrow 69"/>
          <p:cNvSpPr/>
          <p:nvPr/>
        </p:nvSpPr>
        <p:spPr>
          <a:xfrm rot="10800000">
            <a:off x="3995936" y="1700808"/>
            <a:ext cx="338994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72" grpId="0" animBg="1"/>
      <p:bldP spid="73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Core infrastructure platform </a:t>
            </a:r>
            <a:br>
              <a:rPr lang="en-US" sz="3600" smtClean="0"/>
            </a:br>
            <a:r>
              <a:rPr lang="en-US" sz="3600" smtClean="0"/>
              <a:t>use cases</a:t>
            </a:r>
            <a:endParaRPr lang="en-GB" sz="36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Service monitoring</a:t>
            </a:r>
          </a:p>
          <a:p>
            <a:r>
              <a:rPr lang="en-GB" smtClean="0"/>
              <a:t>Service useage accounting</a:t>
            </a:r>
          </a:p>
          <a:p>
            <a:r>
              <a:rPr lang="en-GB" smtClean="0"/>
              <a:t>Security (Auth, Auth)</a:t>
            </a:r>
          </a:p>
          <a:p>
            <a:r>
              <a:rPr lang="en-GB" smtClean="0"/>
              <a:t>Staged rollout of services</a:t>
            </a:r>
          </a:p>
          <a:p>
            <a:r>
              <a:rPr lang="en-GB" smtClean="0"/>
              <a:t>...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The current community platform: UMD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2088232"/>
          </a:xfrm>
        </p:spPr>
        <p:txBody>
          <a:bodyPr/>
          <a:lstStyle/>
          <a:p>
            <a:pPr marL="342900" lvl="2" indent="-342900"/>
            <a:r>
              <a:rPr lang="en-GB" sz="2000" smtClean="0"/>
              <a:t>External technology providers: EMI (ARC, gLite, UNICORE, dCACHE), IGE (Globus), EDGI (desktop grids), SAGA, …</a:t>
            </a:r>
          </a:p>
          <a:p>
            <a:pPr marL="342900" lvl="2" indent="-342900"/>
            <a:r>
              <a:rPr lang="en-GB" sz="2000" smtClean="0"/>
              <a:t>UMD capabilities captured in UMD roadmap </a:t>
            </a:r>
            <a:br>
              <a:rPr lang="en-GB" sz="2000" smtClean="0"/>
            </a:br>
            <a:r>
              <a:rPr lang="en-GB" sz="2000" smtClean="0"/>
              <a:t>(last version 2012 May: </a:t>
            </a:r>
            <a:r>
              <a:rPr lang="en-GB" sz="2000" smtClean="0">
                <a:hlinkClick r:id="rId2"/>
              </a:rPr>
              <a:t>https://documents.egi.eu/document/612</a:t>
            </a:r>
            <a:r>
              <a:rPr lang="en-GB" sz="2000" smtClean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1900" y="4038258"/>
            <a:ext cx="5220580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7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Staged</a:t>
            </a:r>
          </a:p>
          <a:p>
            <a:pPr algn="ctr"/>
            <a:r>
              <a:rPr lang="en-GB" sz="1600" dirty="0" smtClean="0"/>
              <a:t>Rollout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Production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2708920"/>
            <a:ext cx="324036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External Technology Providers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Deployed Software</a:t>
            </a:r>
          </a:p>
          <a:p>
            <a:pPr algn="ctr"/>
            <a:r>
              <a:rPr lang="en-GB" sz="1600" smtClean="0"/>
              <a:t>Helpdesk unit</a:t>
            </a:r>
            <a:endParaRPr lang="en-GB" sz="1600" dirty="0"/>
          </a:p>
        </p:txBody>
      </p:sp>
      <p:sp>
        <p:nvSpPr>
          <p:cNvPr id="19" name="Right Arrow 18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39121" y="364502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Requirements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2297" y="36450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Software</a:t>
            </a:r>
            <a:endParaRPr lang="en-GB" sz="1400" dirty="0"/>
          </a:p>
        </p:txBody>
      </p:sp>
      <p:cxnSp>
        <p:nvCxnSpPr>
          <p:cNvPr id="24" name="Straight Arrow Connector 23"/>
          <p:cNvCxnSpPr>
            <a:stCxn id="6" idx="0"/>
            <a:endCxn id="25" idx="2"/>
          </p:cNvCxnSpPr>
          <p:nvPr/>
        </p:nvCxnSpPr>
        <p:spPr>
          <a:xfrm flipV="1">
            <a:off x="6282190" y="3573016"/>
            <a:ext cx="18002" cy="46524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20072" y="2852936"/>
            <a:ext cx="2160240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Core infrastructure platform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1098</Words>
  <Application>Microsoft Office PowerPoint</Application>
  <PresentationFormat>On-screen Show (4:3)</PresentationFormat>
  <Paragraphs>318</Paragraphs>
  <Slides>24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EGI-InSPIRE 2</vt:lpstr>
      <vt:lpstr>Custom Design</vt:lpstr>
      <vt:lpstr>Image Wang</vt:lpstr>
      <vt:lpstr>Clip</vt:lpstr>
      <vt:lpstr>EGI Overview</vt:lpstr>
      <vt:lpstr>EGI</vt:lpstr>
      <vt:lpstr>EGI Resource Infrastructure Providers: National Grid Initiatives</vt:lpstr>
      <vt:lpstr>EGI, EGI.eu, EGI-InSPIRE</vt:lpstr>
      <vt:lpstr>EGI’s Strategic Focus</vt:lpstr>
      <vt:lpstr>Guiding Principles</vt:lpstr>
      <vt:lpstr>EGI platforms</vt:lpstr>
      <vt:lpstr>Core infrastructure platform  use cases</vt:lpstr>
      <vt:lpstr>The current community platform: UMD</vt:lpstr>
      <vt:lpstr>User communities of the UMD</vt:lpstr>
      <vt:lpstr>UMD use case 1: workload management with gLite</vt:lpstr>
      <vt:lpstr>UMD use case 2: data management with gLite</vt:lpstr>
      <vt:lpstr>Cloud infrastructure platform</vt:lpstr>
      <vt:lpstr>EGI cloud roadmap http://go.egi.eu/cloud </vt:lpstr>
      <vt:lpstr>Some of the cloud infrastructure pilot use cases</vt:lpstr>
      <vt:lpstr>What does the EGI.eu User Community Support Team do?</vt:lpstr>
      <vt:lpstr>Services of the Collaborative platform 1:  Applications Database</vt:lpstr>
      <vt:lpstr>Services of the Collaborative platform 2:  Training Marketplace</vt:lpstr>
      <vt:lpstr>Services of the Collaborative platform 3:  Customer Management System (CRM)</vt:lpstr>
      <vt:lpstr>Services of the Collaborative platform 4:  Requirements tracker</vt:lpstr>
      <vt:lpstr>EGI Web Gadgets:  Embed EGI services into Websites!</vt:lpstr>
      <vt:lpstr>EGI Virtual Team projects</vt:lpstr>
      <vt:lpstr>UCST focus areas in 2013</vt:lpstr>
      <vt:lpstr>Summary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197</cp:revision>
  <dcterms:created xsi:type="dcterms:W3CDTF">2010-09-03T12:01:03Z</dcterms:created>
  <dcterms:modified xsi:type="dcterms:W3CDTF">2013-01-29T08:18:15Z</dcterms:modified>
</cp:coreProperties>
</file>