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72" r:id="rId2"/>
  </p:sldMasterIdLst>
  <p:notesMasterIdLst>
    <p:notesMasterId r:id="rId97"/>
  </p:notesMasterIdLst>
  <p:sldIdLst>
    <p:sldId id="259" r:id="rId3"/>
    <p:sldId id="490" r:id="rId4"/>
    <p:sldId id="386" r:id="rId5"/>
    <p:sldId id="387" r:id="rId6"/>
    <p:sldId id="394" r:id="rId7"/>
    <p:sldId id="395" r:id="rId8"/>
    <p:sldId id="430" r:id="rId9"/>
    <p:sldId id="431" r:id="rId10"/>
    <p:sldId id="432" r:id="rId11"/>
    <p:sldId id="433" r:id="rId12"/>
    <p:sldId id="423" r:id="rId13"/>
    <p:sldId id="424" r:id="rId14"/>
    <p:sldId id="425" r:id="rId15"/>
    <p:sldId id="438" r:id="rId16"/>
    <p:sldId id="401" r:id="rId17"/>
    <p:sldId id="402" r:id="rId18"/>
    <p:sldId id="403" r:id="rId19"/>
    <p:sldId id="393" r:id="rId20"/>
    <p:sldId id="505" r:id="rId21"/>
    <p:sldId id="439" r:id="rId22"/>
    <p:sldId id="405" r:id="rId23"/>
    <p:sldId id="389" r:id="rId24"/>
    <p:sldId id="260" r:id="rId25"/>
    <p:sldId id="261" r:id="rId26"/>
    <p:sldId id="262" r:id="rId27"/>
    <p:sldId id="341" r:id="rId28"/>
    <p:sldId id="344" r:id="rId29"/>
    <p:sldId id="409" r:id="rId30"/>
    <p:sldId id="407" r:id="rId31"/>
    <p:sldId id="376" r:id="rId32"/>
    <p:sldId id="408" r:id="rId33"/>
    <p:sldId id="299" r:id="rId34"/>
    <p:sldId id="265" r:id="rId35"/>
    <p:sldId id="377" r:id="rId36"/>
    <p:sldId id="428" r:id="rId37"/>
    <p:sldId id="323" r:id="rId38"/>
    <p:sldId id="267" r:id="rId39"/>
    <p:sldId id="286" r:id="rId40"/>
    <p:sldId id="391" r:id="rId41"/>
    <p:sldId id="345" r:id="rId42"/>
    <p:sldId id="353" r:id="rId43"/>
    <p:sldId id="270" r:id="rId44"/>
    <p:sldId id="271" r:id="rId45"/>
    <p:sldId id="272" r:id="rId46"/>
    <p:sldId id="274" r:id="rId47"/>
    <p:sldId id="287" r:id="rId48"/>
    <p:sldId id="492" r:id="rId49"/>
    <p:sldId id="290" r:id="rId50"/>
    <p:sldId id="291" r:id="rId51"/>
    <p:sldId id="494" r:id="rId52"/>
    <p:sldId id="495" r:id="rId53"/>
    <p:sldId id="418" r:id="rId54"/>
    <p:sldId id="504" r:id="rId55"/>
    <p:sldId id="497" r:id="rId56"/>
    <p:sldId id="498" r:id="rId57"/>
    <p:sldId id="499" r:id="rId58"/>
    <p:sldId id="500" r:id="rId59"/>
    <p:sldId id="501" r:id="rId60"/>
    <p:sldId id="502" r:id="rId61"/>
    <p:sldId id="503" r:id="rId62"/>
    <p:sldId id="479" r:id="rId63"/>
    <p:sldId id="480" r:id="rId64"/>
    <p:sldId id="481" r:id="rId65"/>
    <p:sldId id="482" r:id="rId66"/>
    <p:sldId id="483" r:id="rId67"/>
    <p:sldId id="484" r:id="rId68"/>
    <p:sldId id="487" r:id="rId69"/>
    <p:sldId id="488" r:id="rId70"/>
    <p:sldId id="417" r:id="rId71"/>
    <p:sldId id="444" r:id="rId72"/>
    <p:sldId id="445" r:id="rId73"/>
    <p:sldId id="446" r:id="rId74"/>
    <p:sldId id="447" r:id="rId75"/>
    <p:sldId id="448" r:id="rId76"/>
    <p:sldId id="449" r:id="rId77"/>
    <p:sldId id="419" r:id="rId78"/>
    <p:sldId id="355" r:id="rId79"/>
    <p:sldId id="440" r:id="rId80"/>
    <p:sldId id="441" r:id="rId81"/>
    <p:sldId id="352" r:id="rId82"/>
    <p:sldId id="325" r:id="rId83"/>
    <p:sldId id="465" r:id="rId84"/>
    <p:sldId id="466" r:id="rId85"/>
    <p:sldId id="467" r:id="rId86"/>
    <p:sldId id="468" r:id="rId87"/>
    <p:sldId id="469" r:id="rId88"/>
    <p:sldId id="470" r:id="rId89"/>
    <p:sldId id="471" r:id="rId90"/>
    <p:sldId id="472" r:id="rId91"/>
    <p:sldId id="473" r:id="rId92"/>
    <p:sldId id="474" r:id="rId93"/>
    <p:sldId id="475" r:id="rId94"/>
    <p:sldId id="476" r:id="rId95"/>
    <p:sldId id="477" r:id="rId96"/>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gio Andreozzi" initials="" lastIdx="6" clrIdx="0"/>
  <p:cmAuthor id="1" name="Michel Dresch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87211" autoAdjust="0"/>
  </p:normalViewPr>
  <p:slideViewPr>
    <p:cSldViewPr>
      <p:cViewPr>
        <p:scale>
          <a:sx n="50" d="100"/>
          <a:sy n="50" d="100"/>
        </p:scale>
        <p:origin x="-222" y="-4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02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percentStacked"/>
        <c:varyColors val="0"/>
        <c:ser>
          <c:idx val="0"/>
          <c:order val="0"/>
          <c:tx>
            <c:v>Progress</c:v>
          </c:tx>
          <c:invertIfNegative val="0"/>
          <c:cat>
            <c:strRef>
              <c:f>Sheet1!$A$2:$A$26</c:f>
              <c:strCache>
                <c:ptCount val="25"/>
                <c:pt idx="0">
                  <c:v>EMI</c:v>
                </c:pt>
                <c:pt idx="1">
                  <c:v>IGE</c:v>
                </c:pt>
                <c:pt idx="2">
                  <c:v>StratusLab</c:v>
                </c:pt>
                <c:pt idx="3">
                  <c:v>SAGA</c:v>
                </c:pt>
                <c:pt idx="4">
                  <c:v>UVACSE</c:v>
                </c:pt>
                <c:pt idx="5">
                  <c:v>FURJ (Latin America)</c:v>
                </c:pt>
                <c:pt idx="6">
                  <c:v>SAGrid (South-Africa)</c:v>
                </c:pt>
                <c:pt idx="7">
                  <c:v>BCC (Ukraine)</c:v>
                </c:pt>
                <c:pt idx="8">
                  <c:v>WLCG</c:v>
                </c:pt>
                <c:pt idx="9">
                  <c:v>HMRC</c:v>
                </c:pt>
                <c:pt idx="10">
                  <c:v>WeNMR</c:v>
                </c:pt>
                <c:pt idx="11">
                  <c:v>Life-Science GC</c:v>
                </c:pt>
                <c:pt idx="12">
                  <c:v>MAPPER</c:v>
                </c:pt>
                <c:pt idx="13">
                  <c:v>GISELA</c:v>
                </c:pt>
                <c:pt idx="14">
                  <c:v>gSLM </c:v>
                </c:pt>
                <c:pt idx="15">
                  <c:v>e-ScienceTalk </c:v>
                </c:pt>
                <c:pt idx="16">
                  <c:v>CHAIN</c:v>
                </c:pt>
                <c:pt idx="17">
                  <c:v>DECIDE </c:v>
                </c:pt>
                <c:pt idx="18">
                  <c:v>EDGI</c:v>
                </c:pt>
                <c:pt idx="19">
                  <c:v>ScalaLife</c:v>
                </c:pt>
                <c:pt idx="20">
                  <c:v>SCI-BUS</c:v>
                </c:pt>
                <c:pt idx="21">
                  <c:v>SHIWA</c:v>
                </c:pt>
                <c:pt idx="22">
                  <c:v>SIENA</c:v>
                </c:pt>
                <c:pt idx="23">
                  <c:v>DANTE</c:v>
                </c:pt>
                <c:pt idx="24">
                  <c:v>e.nventory</c:v>
                </c:pt>
              </c:strCache>
            </c:strRef>
          </c:cat>
          <c:val>
            <c:numRef>
              <c:f>Sheet1!$B$2:$B$26</c:f>
              <c:numCache>
                <c:formatCode>General</c:formatCode>
                <c:ptCount val="25"/>
                <c:pt idx="0">
                  <c:v>10</c:v>
                </c:pt>
                <c:pt idx="1">
                  <c:v>10</c:v>
                </c:pt>
                <c:pt idx="2">
                  <c:v>10</c:v>
                </c:pt>
                <c:pt idx="3">
                  <c:v>10</c:v>
                </c:pt>
                <c:pt idx="4">
                  <c:v>9</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8</c:v>
                </c:pt>
                <c:pt idx="24">
                  <c:v>10</c:v>
                </c:pt>
              </c:numCache>
            </c:numRef>
          </c:val>
        </c:ser>
        <c:ser>
          <c:idx val="1"/>
          <c:order val="1"/>
          <c:tx>
            <c:v>To Go</c:v>
          </c:tx>
          <c:invertIfNegative val="0"/>
          <c:cat>
            <c:strRef>
              <c:f>Sheet1!$A$2:$A$26</c:f>
              <c:strCache>
                <c:ptCount val="25"/>
                <c:pt idx="0">
                  <c:v>EMI</c:v>
                </c:pt>
                <c:pt idx="1">
                  <c:v>IGE</c:v>
                </c:pt>
                <c:pt idx="2">
                  <c:v>StratusLab</c:v>
                </c:pt>
                <c:pt idx="3">
                  <c:v>SAGA</c:v>
                </c:pt>
                <c:pt idx="4">
                  <c:v>UVACSE</c:v>
                </c:pt>
                <c:pt idx="5">
                  <c:v>FURJ (Latin America)</c:v>
                </c:pt>
                <c:pt idx="6">
                  <c:v>SAGrid (South-Africa)</c:v>
                </c:pt>
                <c:pt idx="7">
                  <c:v>BCC (Ukraine)</c:v>
                </c:pt>
                <c:pt idx="8">
                  <c:v>WLCG</c:v>
                </c:pt>
                <c:pt idx="9">
                  <c:v>HMRC</c:v>
                </c:pt>
                <c:pt idx="10">
                  <c:v>WeNMR</c:v>
                </c:pt>
                <c:pt idx="11">
                  <c:v>Life-Science GC</c:v>
                </c:pt>
                <c:pt idx="12">
                  <c:v>MAPPER</c:v>
                </c:pt>
                <c:pt idx="13">
                  <c:v>GISELA</c:v>
                </c:pt>
                <c:pt idx="14">
                  <c:v>gSLM </c:v>
                </c:pt>
                <c:pt idx="15">
                  <c:v>e-ScienceTalk </c:v>
                </c:pt>
                <c:pt idx="16">
                  <c:v>CHAIN</c:v>
                </c:pt>
                <c:pt idx="17">
                  <c:v>DECIDE </c:v>
                </c:pt>
                <c:pt idx="18">
                  <c:v>EDGI</c:v>
                </c:pt>
                <c:pt idx="19">
                  <c:v>ScalaLife</c:v>
                </c:pt>
                <c:pt idx="20">
                  <c:v>SCI-BUS</c:v>
                </c:pt>
                <c:pt idx="21">
                  <c:v>SHIWA</c:v>
                </c:pt>
                <c:pt idx="22">
                  <c:v>SIENA</c:v>
                </c:pt>
                <c:pt idx="23">
                  <c:v>DANTE</c:v>
                </c:pt>
                <c:pt idx="24">
                  <c:v>e.nventory</c:v>
                </c:pt>
              </c:strCache>
            </c:strRef>
          </c:cat>
          <c:val>
            <c:numRef>
              <c:f>Sheet1!$C$2:$C$26</c:f>
              <c:numCache>
                <c:formatCode>General</c:formatCode>
                <c:ptCount val="25"/>
                <c:pt idx="0">
                  <c:v>0</c:v>
                </c:pt>
                <c:pt idx="1">
                  <c:v>0</c:v>
                </c:pt>
                <c:pt idx="2">
                  <c:v>0</c:v>
                </c:pt>
                <c:pt idx="3">
                  <c:v>0</c:v>
                </c:pt>
                <c:pt idx="4">
                  <c:v>1</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2</c:v>
                </c:pt>
                <c:pt idx="24">
                  <c:v>0</c:v>
                </c:pt>
              </c:numCache>
            </c:numRef>
          </c:val>
        </c:ser>
        <c:dLbls>
          <c:showLegendKey val="0"/>
          <c:showVal val="0"/>
          <c:showCatName val="0"/>
          <c:showSerName val="0"/>
          <c:showPercent val="0"/>
          <c:showBubbleSize val="0"/>
        </c:dLbls>
        <c:gapWidth val="55"/>
        <c:gapDepth val="55"/>
        <c:shape val="box"/>
        <c:axId val="109621248"/>
        <c:axId val="109622784"/>
        <c:axId val="0"/>
      </c:bar3DChart>
      <c:catAx>
        <c:axId val="109621248"/>
        <c:scaling>
          <c:orientation val="minMax"/>
        </c:scaling>
        <c:delete val="0"/>
        <c:axPos val="b"/>
        <c:majorTickMark val="none"/>
        <c:minorTickMark val="none"/>
        <c:tickLblPos val="nextTo"/>
        <c:txPr>
          <a:bodyPr/>
          <a:lstStyle/>
          <a:p>
            <a:pPr>
              <a:defRPr sz="1400" baseline="0"/>
            </a:pPr>
            <a:endParaRPr lang="en-US"/>
          </a:p>
        </c:txPr>
        <c:crossAx val="109622784"/>
        <c:crosses val="autoZero"/>
        <c:auto val="1"/>
        <c:lblAlgn val="ctr"/>
        <c:lblOffset val="100"/>
        <c:noMultiLvlLbl val="0"/>
      </c:catAx>
      <c:valAx>
        <c:axId val="109622784"/>
        <c:scaling>
          <c:orientation val="minMax"/>
        </c:scaling>
        <c:delete val="0"/>
        <c:axPos val="l"/>
        <c:majorGridlines/>
        <c:numFmt formatCode="0%" sourceLinked="1"/>
        <c:majorTickMark val="none"/>
        <c:minorTickMark val="none"/>
        <c:tickLblPos val="nextTo"/>
        <c:crossAx val="10962124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86724D-26DA-4331-A3F1-B78598743C15}" type="doc">
      <dgm:prSet loTypeId="urn:microsoft.com/office/officeart/2005/8/layout/cycle1" loCatId="cycle" qsTypeId="urn:microsoft.com/office/officeart/2005/8/quickstyle/simple5" qsCatId="simple" csTypeId="urn:microsoft.com/office/officeart/2005/8/colors/colorful5" csCatId="colorful" phldr="1"/>
      <dgm:spPr/>
      <dgm:t>
        <a:bodyPr/>
        <a:lstStyle/>
        <a:p>
          <a:endParaRPr lang="en-GB"/>
        </a:p>
      </dgm:t>
    </dgm:pt>
    <dgm:pt modelId="{30C27CF3-1378-4C7F-ADDD-C3C59703BC32}">
      <dgm:prSet phldrT="[Text]"/>
      <dgm:spPr/>
      <dgm:t>
        <a:bodyPr/>
        <a:lstStyle/>
        <a:p>
          <a:r>
            <a:rPr lang="en-GB" dirty="0" smtClean="0"/>
            <a:t>Used by Researchers</a:t>
          </a:r>
        </a:p>
      </dgm:t>
    </dgm:pt>
    <dgm:pt modelId="{3CA82FB1-53BD-4E65-A219-754263BA3C84}" type="parTrans" cxnId="{5DA168F0-8674-4FD1-88F6-2B1DBE588D2F}">
      <dgm:prSet/>
      <dgm:spPr/>
      <dgm:t>
        <a:bodyPr/>
        <a:lstStyle/>
        <a:p>
          <a:endParaRPr lang="en-GB">
            <a:solidFill>
              <a:schemeClr val="tx1"/>
            </a:solidFill>
          </a:endParaRPr>
        </a:p>
      </dgm:t>
    </dgm:pt>
    <dgm:pt modelId="{160298BE-D0DD-453A-97FB-2EFE2CB418FA}" type="sibTrans" cxnId="{5DA168F0-8674-4FD1-88F6-2B1DBE588D2F}">
      <dgm:prSet/>
      <dgm:spPr/>
      <dgm:t>
        <a:bodyPr/>
        <a:lstStyle/>
        <a:p>
          <a:endParaRPr lang="en-GB">
            <a:solidFill>
              <a:schemeClr val="tx1"/>
            </a:solidFill>
          </a:endParaRPr>
        </a:p>
      </dgm:t>
    </dgm:pt>
    <dgm:pt modelId="{FB6FB5CB-CC68-481D-AD69-504CB475B42C}">
      <dgm:prSet phldrT="[Text]"/>
      <dgm:spPr/>
      <dgm:t>
        <a:bodyPr/>
        <a:lstStyle/>
        <a:p>
          <a:r>
            <a:rPr lang="en-GB" dirty="0" smtClean="0"/>
            <a:t>Gathering New Requirements</a:t>
          </a:r>
          <a:endParaRPr lang="en-GB" dirty="0"/>
        </a:p>
      </dgm:t>
    </dgm:pt>
    <dgm:pt modelId="{7191B3F2-1ED3-467B-B9D6-20110C2F9C54}" type="parTrans" cxnId="{3F27B49F-40EC-4965-A5EC-C93B5A4058C3}">
      <dgm:prSet/>
      <dgm:spPr/>
      <dgm:t>
        <a:bodyPr/>
        <a:lstStyle/>
        <a:p>
          <a:endParaRPr lang="en-GB">
            <a:solidFill>
              <a:schemeClr val="tx1"/>
            </a:solidFill>
          </a:endParaRPr>
        </a:p>
      </dgm:t>
    </dgm:pt>
    <dgm:pt modelId="{39B5E08C-AFD3-45C2-A7A8-DBC91D36E930}" type="sibTrans" cxnId="{3F27B49F-40EC-4965-A5EC-C93B5A4058C3}">
      <dgm:prSet/>
      <dgm:spPr/>
      <dgm:t>
        <a:bodyPr/>
        <a:lstStyle/>
        <a:p>
          <a:endParaRPr lang="en-GB">
            <a:solidFill>
              <a:schemeClr val="tx1"/>
            </a:solidFill>
          </a:endParaRPr>
        </a:p>
      </dgm:t>
    </dgm:pt>
    <dgm:pt modelId="{7F4416A7-1859-46F6-8F6C-A86EDAB8ACCA}">
      <dgm:prSet phldrT="[Text]"/>
      <dgm:spPr/>
      <dgm:t>
        <a:bodyPr/>
        <a:lstStyle/>
        <a:p>
          <a:r>
            <a:rPr lang="en-GB" dirty="0" smtClean="0"/>
            <a:t>New Technology Assessed</a:t>
          </a:r>
          <a:endParaRPr lang="en-GB" dirty="0"/>
        </a:p>
      </dgm:t>
    </dgm:pt>
    <dgm:pt modelId="{1A4C6F5F-6C5D-471F-B050-E187AC2F8D10}" type="parTrans" cxnId="{55B1ECC5-D052-4BBB-895B-CAF821250020}">
      <dgm:prSet/>
      <dgm:spPr/>
      <dgm:t>
        <a:bodyPr/>
        <a:lstStyle/>
        <a:p>
          <a:endParaRPr lang="en-GB">
            <a:solidFill>
              <a:schemeClr val="tx1"/>
            </a:solidFill>
          </a:endParaRPr>
        </a:p>
      </dgm:t>
    </dgm:pt>
    <dgm:pt modelId="{EBFE3AD1-98C4-4434-AF96-D9FDB2239517}" type="sibTrans" cxnId="{55B1ECC5-D052-4BBB-895B-CAF821250020}">
      <dgm:prSet/>
      <dgm:spPr/>
      <dgm:t>
        <a:bodyPr/>
        <a:lstStyle/>
        <a:p>
          <a:endParaRPr lang="en-GB">
            <a:solidFill>
              <a:schemeClr val="tx1"/>
            </a:solidFill>
          </a:endParaRPr>
        </a:p>
      </dgm:t>
    </dgm:pt>
    <dgm:pt modelId="{0CE1BDF5-303B-43A1-B6CB-AA8C9DF79EE3}">
      <dgm:prSet phldrT="[Text]"/>
      <dgm:spPr/>
      <dgm:t>
        <a:bodyPr/>
        <a:lstStyle/>
        <a:p>
          <a:r>
            <a:rPr lang="en-GB" dirty="0" smtClean="0"/>
            <a:t>Deployed Infrastructure Services</a:t>
          </a:r>
          <a:endParaRPr lang="en-GB" dirty="0"/>
        </a:p>
      </dgm:t>
    </dgm:pt>
    <dgm:pt modelId="{923F10C6-395E-455F-AE19-7459F8CFE2E8}" type="parTrans" cxnId="{89EB5749-3543-4FE3-8829-FAC91AA265A9}">
      <dgm:prSet/>
      <dgm:spPr/>
      <dgm:t>
        <a:bodyPr/>
        <a:lstStyle/>
        <a:p>
          <a:endParaRPr lang="en-GB">
            <a:solidFill>
              <a:schemeClr val="tx1"/>
            </a:solidFill>
          </a:endParaRPr>
        </a:p>
      </dgm:t>
    </dgm:pt>
    <dgm:pt modelId="{BE415C36-6212-409E-93D6-DAFDEF168986}" type="sibTrans" cxnId="{89EB5749-3543-4FE3-8829-FAC91AA265A9}">
      <dgm:prSet/>
      <dgm:spPr/>
      <dgm:t>
        <a:bodyPr/>
        <a:lstStyle/>
        <a:p>
          <a:endParaRPr lang="en-GB">
            <a:solidFill>
              <a:schemeClr val="tx1"/>
            </a:solidFill>
          </a:endParaRPr>
        </a:p>
      </dgm:t>
    </dgm:pt>
    <dgm:pt modelId="{1FFB821D-3005-44AA-A7BA-5EE65166E439}" type="pres">
      <dgm:prSet presAssocID="{4086724D-26DA-4331-A3F1-B78598743C15}" presName="cycle" presStyleCnt="0">
        <dgm:presLayoutVars>
          <dgm:dir/>
          <dgm:resizeHandles val="exact"/>
        </dgm:presLayoutVars>
      </dgm:prSet>
      <dgm:spPr/>
      <dgm:t>
        <a:bodyPr/>
        <a:lstStyle/>
        <a:p>
          <a:endParaRPr lang="en-GB"/>
        </a:p>
      </dgm:t>
    </dgm:pt>
    <dgm:pt modelId="{28B79CF3-C1BD-4915-854D-CE3DEC022526}" type="pres">
      <dgm:prSet presAssocID="{30C27CF3-1378-4C7F-ADDD-C3C59703BC32}" presName="dummy" presStyleCnt="0"/>
      <dgm:spPr/>
      <dgm:t>
        <a:bodyPr/>
        <a:lstStyle/>
        <a:p>
          <a:endParaRPr lang="en-GB"/>
        </a:p>
      </dgm:t>
    </dgm:pt>
    <dgm:pt modelId="{3D0C85EA-A364-4AF4-990E-1BC4B09E4B58}" type="pres">
      <dgm:prSet presAssocID="{30C27CF3-1378-4C7F-ADDD-C3C59703BC32}" presName="node" presStyleLbl="revTx" presStyleIdx="0" presStyleCnt="4">
        <dgm:presLayoutVars>
          <dgm:bulletEnabled val="1"/>
        </dgm:presLayoutVars>
      </dgm:prSet>
      <dgm:spPr/>
      <dgm:t>
        <a:bodyPr/>
        <a:lstStyle/>
        <a:p>
          <a:endParaRPr lang="en-GB"/>
        </a:p>
      </dgm:t>
    </dgm:pt>
    <dgm:pt modelId="{46768807-E369-4E6F-A363-28A7FECACF93}" type="pres">
      <dgm:prSet presAssocID="{160298BE-D0DD-453A-97FB-2EFE2CB418FA}" presName="sibTrans" presStyleLbl="node1" presStyleIdx="0" presStyleCnt="4"/>
      <dgm:spPr/>
      <dgm:t>
        <a:bodyPr/>
        <a:lstStyle/>
        <a:p>
          <a:endParaRPr lang="en-GB"/>
        </a:p>
      </dgm:t>
    </dgm:pt>
    <dgm:pt modelId="{9BA7CECD-4EC8-4B99-9778-4049BE961D8D}" type="pres">
      <dgm:prSet presAssocID="{FB6FB5CB-CC68-481D-AD69-504CB475B42C}" presName="dummy" presStyleCnt="0"/>
      <dgm:spPr/>
      <dgm:t>
        <a:bodyPr/>
        <a:lstStyle/>
        <a:p>
          <a:endParaRPr lang="en-GB"/>
        </a:p>
      </dgm:t>
    </dgm:pt>
    <dgm:pt modelId="{F61C9349-F176-47C8-BE21-7C4F99462F4D}" type="pres">
      <dgm:prSet presAssocID="{FB6FB5CB-CC68-481D-AD69-504CB475B42C}" presName="node" presStyleLbl="revTx" presStyleIdx="1" presStyleCnt="4">
        <dgm:presLayoutVars>
          <dgm:bulletEnabled val="1"/>
        </dgm:presLayoutVars>
      </dgm:prSet>
      <dgm:spPr/>
      <dgm:t>
        <a:bodyPr/>
        <a:lstStyle/>
        <a:p>
          <a:endParaRPr lang="en-GB"/>
        </a:p>
      </dgm:t>
    </dgm:pt>
    <dgm:pt modelId="{05434F62-1945-425B-A943-C0564BA62B0A}" type="pres">
      <dgm:prSet presAssocID="{39B5E08C-AFD3-45C2-A7A8-DBC91D36E930}" presName="sibTrans" presStyleLbl="node1" presStyleIdx="1" presStyleCnt="4"/>
      <dgm:spPr/>
      <dgm:t>
        <a:bodyPr/>
        <a:lstStyle/>
        <a:p>
          <a:endParaRPr lang="en-GB"/>
        </a:p>
      </dgm:t>
    </dgm:pt>
    <dgm:pt modelId="{FA2AB158-C29A-4A99-A38E-1DEC0599DFBA}" type="pres">
      <dgm:prSet presAssocID="{7F4416A7-1859-46F6-8F6C-A86EDAB8ACCA}" presName="dummy" presStyleCnt="0"/>
      <dgm:spPr/>
      <dgm:t>
        <a:bodyPr/>
        <a:lstStyle/>
        <a:p>
          <a:endParaRPr lang="en-GB"/>
        </a:p>
      </dgm:t>
    </dgm:pt>
    <dgm:pt modelId="{469EBAC1-2975-4EEE-9DBE-DD58A0C962C3}" type="pres">
      <dgm:prSet presAssocID="{7F4416A7-1859-46F6-8F6C-A86EDAB8ACCA}" presName="node" presStyleLbl="revTx" presStyleIdx="2" presStyleCnt="4">
        <dgm:presLayoutVars>
          <dgm:bulletEnabled val="1"/>
        </dgm:presLayoutVars>
      </dgm:prSet>
      <dgm:spPr/>
      <dgm:t>
        <a:bodyPr/>
        <a:lstStyle/>
        <a:p>
          <a:endParaRPr lang="en-GB"/>
        </a:p>
      </dgm:t>
    </dgm:pt>
    <dgm:pt modelId="{B757D91A-88B8-4BEA-A2DC-76BD862C4D80}" type="pres">
      <dgm:prSet presAssocID="{EBFE3AD1-98C4-4434-AF96-D9FDB2239517}" presName="sibTrans" presStyleLbl="node1" presStyleIdx="2" presStyleCnt="4"/>
      <dgm:spPr/>
      <dgm:t>
        <a:bodyPr/>
        <a:lstStyle/>
        <a:p>
          <a:endParaRPr lang="en-GB"/>
        </a:p>
      </dgm:t>
    </dgm:pt>
    <dgm:pt modelId="{EF888948-3812-4D4C-9F07-08DB9399E2A4}" type="pres">
      <dgm:prSet presAssocID="{0CE1BDF5-303B-43A1-B6CB-AA8C9DF79EE3}" presName="dummy" presStyleCnt="0"/>
      <dgm:spPr/>
      <dgm:t>
        <a:bodyPr/>
        <a:lstStyle/>
        <a:p>
          <a:endParaRPr lang="en-GB"/>
        </a:p>
      </dgm:t>
    </dgm:pt>
    <dgm:pt modelId="{9215830D-5C31-4375-96B9-4B6A9D83C7BF}" type="pres">
      <dgm:prSet presAssocID="{0CE1BDF5-303B-43A1-B6CB-AA8C9DF79EE3}" presName="node" presStyleLbl="revTx" presStyleIdx="3" presStyleCnt="4">
        <dgm:presLayoutVars>
          <dgm:bulletEnabled val="1"/>
        </dgm:presLayoutVars>
      </dgm:prSet>
      <dgm:spPr/>
      <dgm:t>
        <a:bodyPr/>
        <a:lstStyle/>
        <a:p>
          <a:endParaRPr lang="en-GB"/>
        </a:p>
      </dgm:t>
    </dgm:pt>
    <dgm:pt modelId="{57F597DC-5D98-41ED-A0B0-C06C8D4E4560}" type="pres">
      <dgm:prSet presAssocID="{BE415C36-6212-409E-93D6-DAFDEF168986}" presName="sibTrans" presStyleLbl="node1" presStyleIdx="3" presStyleCnt="4" custLinFactNeighborX="3913" custLinFactNeighborY="-3662"/>
      <dgm:spPr/>
      <dgm:t>
        <a:bodyPr/>
        <a:lstStyle/>
        <a:p>
          <a:endParaRPr lang="en-GB"/>
        </a:p>
      </dgm:t>
    </dgm:pt>
  </dgm:ptLst>
  <dgm:cxnLst>
    <dgm:cxn modelId="{89EB5749-3543-4FE3-8829-FAC91AA265A9}" srcId="{4086724D-26DA-4331-A3F1-B78598743C15}" destId="{0CE1BDF5-303B-43A1-B6CB-AA8C9DF79EE3}" srcOrd="3" destOrd="0" parTransId="{923F10C6-395E-455F-AE19-7459F8CFE2E8}" sibTransId="{BE415C36-6212-409E-93D6-DAFDEF168986}"/>
    <dgm:cxn modelId="{5F9F8636-EF18-4380-975E-4DDB3235EECC}" type="presOf" srcId="{4086724D-26DA-4331-A3F1-B78598743C15}" destId="{1FFB821D-3005-44AA-A7BA-5EE65166E439}" srcOrd="0" destOrd="0" presId="urn:microsoft.com/office/officeart/2005/8/layout/cycle1"/>
    <dgm:cxn modelId="{D824E7CC-C7A6-4409-8EB9-9CA70C130412}" type="presOf" srcId="{BE415C36-6212-409E-93D6-DAFDEF168986}" destId="{57F597DC-5D98-41ED-A0B0-C06C8D4E4560}" srcOrd="0" destOrd="0" presId="urn:microsoft.com/office/officeart/2005/8/layout/cycle1"/>
    <dgm:cxn modelId="{0C1C5347-590A-47AB-AB47-B8FE4B0E9AA1}" type="presOf" srcId="{30C27CF3-1378-4C7F-ADDD-C3C59703BC32}" destId="{3D0C85EA-A364-4AF4-990E-1BC4B09E4B58}" srcOrd="0" destOrd="0" presId="urn:microsoft.com/office/officeart/2005/8/layout/cycle1"/>
    <dgm:cxn modelId="{BBEB10D1-D072-4658-964C-98BC789E42C9}" type="presOf" srcId="{39B5E08C-AFD3-45C2-A7A8-DBC91D36E930}" destId="{05434F62-1945-425B-A943-C0564BA62B0A}" srcOrd="0" destOrd="0" presId="urn:microsoft.com/office/officeart/2005/8/layout/cycle1"/>
    <dgm:cxn modelId="{3F27B49F-40EC-4965-A5EC-C93B5A4058C3}" srcId="{4086724D-26DA-4331-A3F1-B78598743C15}" destId="{FB6FB5CB-CC68-481D-AD69-504CB475B42C}" srcOrd="1" destOrd="0" parTransId="{7191B3F2-1ED3-467B-B9D6-20110C2F9C54}" sibTransId="{39B5E08C-AFD3-45C2-A7A8-DBC91D36E930}"/>
    <dgm:cxn modelId="{55B1ECC5-D052-4BBB-895B-CAF821250020}" srcId="{4086724D-26DA-4331-A3F1-B78598743C15}" destId="{7F4416A7-1859-46F6-8F6C-A86EDAB8ACCA}" srcOrd="2" destOrd="0" parTransId="{1A4C6F5F-6C5D-471F-B050-E187AC2F8D10}" sibTransId="{EBFE3AD1-98C4-4434-AF96-D9FDB2239517}"/>
    <dgm:cxn modelId="{5DA168F0-8674-4FD1-88F6-2B1DBE588D2F}" srcId="{4086724D-26DA-4331-A3F1-B78598743C15}" destId="{30C27CF3-1378-4C7F-ADDD-C3C59703BC32}" srcOrd="0" destOrd="0" parTransId="{3CA82FB1-53BD-4E65-A219-754263BA3C84}" sibTransId="{160298BE-D0DD-453A-97FB-2EFE2CB418FA}"/>
    <dgm:cxn modelId="{DB1F07F1-5A06-4B46-B4AA-884BC80B760E}" type="presOf" srcId="{160298BE-D0DD-453A-97FB-2EFE2CB418FA}" destId="{46768807-E369-4E6F-A363-28A7FECACF93}" srcOrd="0" destOrd="0" presId="urn:microsoft.com/office/officeart/2005/8/layout/cycle1"/>
    <dgm:cxn modelId="{012C4D0A-4DD4-4385-94A7-10C5274120F1}" type="presOf" srcId="{EBFE3AD1-98C4-4434-AF96-D9FDB2239517}" destId="{B757D91A-88B8-4BEA-A2DC-76BD862C4D80}" srcOrd="0" destOrd="0" presId="urn:microsoft.com/office/officeart/2005/8/layout/cycle1"/>
    <dgm:cxn modelId="{6E8732CE-0263-4D1B-86E4-3C91DF5EB081}" type="presOf" srcId="{0CE1BDF5-303B-43A1-B6CB-AA8C9DF79EE3}" destId="{9215830D-5C31-4375-96B9-4B6A9D83C7BF}" srcOrd="0" destOrd="0" presId="urn:microsoft.com/office/officeart/2005/8/layout/cycle1"/>
    <dgm:cxn modelId="{9DCBD62F-CBEF-4A08-B588-D219DC02223E}" type="presOf" srcId="{7F4416A7-1859-46F6-8F6C-A86EDAB8ACCA}" destId="{469EBAC1-2975-4EEE-9DBE-DD58A0C962C3}" srcOrd="0" destOrd="0" presId="urn:microsoft.com/office/officeart/2005/8/layout/cycle1"/>
    <dgm:cxn modelId="{EA48253E-FC86-460F-8229-3D62D5447B78}" type="presOf" srcId="{FB6FB5CB-CC68-481D-AD69-504CB475B42C}" destId="{F61C9349-F176-47C8-BE21-7C4F99462F4D}" srcOrd="0" destOrd="0" presId="urn:microsoft.com/office/officeart/2005/8/layout/cycle1"/>
    <dgm:cxn modelId="{61003BAA-78C1-4901-A11D-68DDDEF2A57D}" type="presParOf" srcId="{1FFB821D-3005-44AA-A7BA-5EE65166E439}" destId="{28B79CF3-C1BD-4915-854D-CE3DEC022526}" srcOrd="0" destOrd="0" presId="urn:microsoft.com/office/officeart/2005/8/layout/cycle1"/>
    <dgm:cxn modelId="{C898A82B-117E-49DF-8AF7-07F0C247C293}" type="presParOf" srcId="{1FFB821D-3005-44AA-A7BA-5EE65166E439}" destId="{3D0C85EA-A364-4AF4-990E-1BC4B09E4B58}" srcOrd="1" destOrd="0" presId="urn:microsoft.com/office/officeart/2005/8/layout/cycle1"/>
    <dgm:cxn modelId="{8D528203-2034-47BC-9FD2-EBEB809B7F13}" type="presParOf" srcId="{1FFB821D-3005-44AA-A7BA-5EE65166E439}" destId="{46768807-E369-4E6F-A363-28A7FECACF93}" srcOrd="2" destOrd="0" presId="urn:microsoft.com/office/officeart/2005/8/layout/cycle1"/>
    <dgm:cxn modelId="{CD953D53-D996-41D4-B8BF-1EBFED3F19A4}" type="presParOf" srcId="{1FFB821D-3005-44AA-A7BA-5EE65166E439}" destId="{9BA7CECD-4EC8-4B99-9778-4049BE961D8D}" srcOrd="3" destOrd="0" presId="urn:microsoft.com/office/officeart/2005/8/layout/cycle1"/>
    <dgm:cxn modelId="{F26BF04B-5FB7-4AC8-A27F-2C24BF809D07}" type="presParOf" srcId="{1FFB821D-3005-44AA-A7BA-5EE65166E439}" destId="{F61C9349-F176-47C8-BE21-7C4F99462F4D}" srcOrd="4" destOrd="0" presId="urn:microsoft.com/office/officeart/2005/8/layout/cycle1"/>
    <dgm:cxn modelId="{BED0FE6D-1B48-4ACD-9C29-5D032D74EDD2}" type="presParOf" srcId="{1FFB821D-3005-44AA-A7BA-5EE65166E439}" destId="{05434F62-1945-425B-A943-C0564BA62B0A}" srcOrd="5" destOrd="0" presId="urn:microsoft.com/office/officeart/2005/8/layout/cycle1"/>
    <dgm:cxn modelId="{4E2AC7FA-F4F2-4D94-88B8-EE3D889A898E}" type="presParOf" srcId="{1FFB821D-3005-44AA-A7BA-5EE65166E439}" destId="{FA2AB158-C29A-4A99-A38E-1DEC0599DFBA}" srcOrd="6" destOrd="0" presId="urn:microsoft.com/office/officeart/2005/8/layout/cycle1"/>
    <dgm:cxn modelId="{A8CF04F2-2B1C-429C-9B01-E236C92D3616}" type="presParOf" srcId="{1FFB821D-3005-44AA-A7BA-5EE65166E439}" destId="{469EBAC1-2975-4EEE-9DBE-DD58A0C962C3}" srcOrd="7" destOrd="0" presId="urn:microsoft.com/office/officeart/2005/8/layout/cycle1"/>
    <dgm:cxn modelId="{EBD98C29-4565-4FCA-AA54-E101BB427C92}" type="presParOf" srcId="{1FFB821D-3005-44AA-A7BA-5EE65166E439}" destId="{B757D91A-88B8-4BEA-A2DC-76BD862C4D80}" srcOrd="8" destOrd="0" presId="urn:microsoft.com/office/officeart/2005/8/layout/cycle1"/>
    <dgm:cxn modelId="{11087085-1ED6-457E-B13A-AC47777AAD4F}" type="presParOf" srcId="{1FFB821D-3005-44AA-A7BA-5EE65166E439}" destId="{EF888948-3812-4D4C-9F07-08DB9399E2A4}" srcOrd="9" destOrd="0" presId="urn:microsoft.com/office/officeart/2005/8/layout/cycle1"/>
    <dgm:cxn modelId="{BE3F05F7-6883-4DDA-A17E-F0282E879004}" type="presParOf" srcId="{1FFB821D-3005-44AA-A7BA-5EE65166E439}" destId="{9215830D-5C31-4375-96B9-4B6A9D83C7BF}" srcOrd="10" destOrd="0" presId="urn:microsoft.com/office/officeart/2005/8/layout/cycle1"/>
    <dgm:cxn modelId="{98CAA16B-0141-428E-BE59-1FF9CA69E024}" type="presParOf" srcId="{1FFB821D-3005-44AA-A7BA-5EE65166E439}" destId="{57F597DC-5D98-41ED-A0B0-C06C8D4E4560}"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CA42DD-3940-8340-8FCF-6CE8E40B5CB0}"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15BF88C5-DED4-1049-9378-4E1D5D6D2FDE}">
      <dgm:prSet phldrT="[Text]"/>
      <dgm:spPr/>
      <dgm:t>
        <a:bodyPr/>
        <a:lstStyle/>
        <a:p>
          <a:r>
            <a:rPr lang="en-US" dirty="0" smtClean="0"/>
            <a:t>Technology</a:t>
          </a:r>
          <a:endParaRPr lang="en-US" dirty="0"/>
        </a:p>
      </dgm:t>
    </dgm:pt>
    <dgm:pt modelId="{69DC7014-3DB2-5F4B-B3E4-5658B790AFA3}" type="parTrans" cxnId="{853B0F55-FFA9-BF4B-A6D1-DC2FA8DA8887}">
      <dgm:prSet/>
      <dgm:spPr/>
      <dgm:t>
        <a:bodyPr/>
        <a:lstStyle/>
        <a:p>
          <a:endParaRPr lang="en-US"/>
        </a:p>
      </dgm:t>
    </dgm:pt>
    <dgm:pt modelId="{1A27B14F-9504-8A4D-A14C-206E5FE980E4}" type="sibTrans" cxnId="{853B0F55-FFA9-BF4B-A6D1-DC2FA8DA8887}">
      <dgm:prSet/>
      <dgm:spPr/>
      <dgm:t>
        <a:bodyPr/>
        <a:lstStyle/>
        <a:p>
          <a:endParaRPr lang="en-US"/>
        </a:p>
      </dgm:t>
    </dgm:pt>
    <dgm:pt modelId="{B122D4F7-9BCD-BC47-95CD-10B62F897F5C}">
      <dgm:prSet phldrT="[Text]"/>
      <dgm:spPr/>
      <dgm:t>
        <a:bodyPr/>
        <a:lstStyle/>
        <a:p>
          <a:r>
            <a:rPr lang="en-US" dirty="0" smtClean="0"/>
            <a:t>TCB</a:t>
          </a:r>
          <a:endParaRPr lang="en-US" dirty="0"/>
        </a:p>
      </dgm:t>
    </dgm:pt>
    <dgm:pt modelId="{98A6698B-3779-4E48-A90F-0570C15578FB}" type="parTrans" cxnId="{95284A6A-06F9-824D-8FFE-2764240C1BB9}">
      <dgm:prSet/>
      <dgm:spPr/>
      <dgm:t>
        <a:bodyPr/>
        <a:lstStyle/>
        <a:p>
          <a:endParaRPr lang="en-US"/>
        </a:p>
      </dgm:t>
    </dgm:pt>
    <dgm:pt modelId="{05ABB21D-3645-F949-B943-0E644194302A}" type="sibTrans" cxnId="{95284A6A-06F9-824D-8FFE-2764240C1BB9}">
      <dgm:prSet/>
      <dgm:spPr/>
      <dgm:t>
        <a:bodyPr/>
        <a:lstStyle/>
        <a:p>
          <a:endParaRPr lang="en-US"/>
        </a:p>
      </dgm:t>
    </dgm:pt>
    <dgm:pt modelId="{2F4E933A-6BDB-AC4F-BC19-4BEE4BE46702}">
      <dgm:prSet phldrT="[Text]"/>
      <dgm:spPr/>
      <dgm:t>
        <a:bodyPr/>
        <a:lstStyle/>
        <a:p>
          <a:r>
            <a:rPr lang="en-US" dirty="0" smtClean="0"/>
            <a:t>Security</a:t>
          </a:r>
          <a:endParaRPr lang="en-US" dirty="0"/>
        </a:p>
      </dgm:t>
    </dgm:pt>
    <dgm:pt modelId="{581B0113-13BD-5943-9109-7C6BE373F95D}" type="parTrans" cxnId="{E8782400-EFA8-4B46-A348-538513947AF7}">
      <dgm:prSet/>
      <dgm:spPr/>
      <dgm:t>
        <a:bodyPr/>
        <a:lstStyle/>
        <a:p>
          <a:endParaRPr lang="en-US"/>
        </a:p>
      </dgm:t>
    </dgm:pt>
    <dgm:pt modelId="{9FD604B5-8B7A-7A4D-BB10-DA8E814F466B}" type="sibTrans" cxnId="{E8782400-EFA8-4B46-A348-538513947AF7}">
      <dgm:prSet/>
      <dgm:spPr/>
      <dgm:t>
        <a:bodyPr/>
        <a:lstStyle/>
        <a:p>
          <a:endParaRPr lang="en-US"/>
        </a:p>
      </dgm:t>
    </dgm:pt>
    <dgm:pt modelId="{ABE490CE-2464-C84B-BE3E-43C808E8673D}">
      <dgm:prSet phldrT="[Text]"/>
      <dgm:spPr/>
      <dgm:t>
        <a:bodyPr/>
        <a:lstStyle/>
        <a:p>
          <a:r>
            <a:rPr lang="en-US" dirty="0" smtClean="0"/>
            <a:t>OMB</a:t>
          </a:r>
          <a:endParaRPr lang="en-US" dirty="0"/>
        </a:p>
      </dgm:t>
    </dgm:pt>
    <dgm:pt modelId="{D97D864D-988F-544C-8369-071A7D88A9B4}" type="parTrans" cxnId="{E41B5F48-3096-0F4D-87ED-40C282C58110}">
      <dgm:prSet/>
      <dgm:spPr/>
      <dgm:t>
        <a:bodyPr/>
        <a:lstStyle/>
        <a:p>
          <a:endParaRPr lang="en-US"/>
        </a:p>
      </dgm:t>
    </dgm:pt>
    <dgm:pt modelId="{08C0C74D-6538-E84C-8FB6-3372B10C676C}" type="sibTrans" cxnId="{E41B5F48-3096-0F4D-87ED-40C282C58110}">
      <dgm:prSet/>
      <dgm:spPr/>
      <dgm:t>
        <a:bodyPr/>
        <a:lstStyle/>
        <a:p>
          <a:endParaRPr lang="en-US"/>
        </a:p>
      </dgm:t>
    </dgm:pt>
    <dgm:pt modelId="{EA437862-05EF-F148-B8E0-E40CD96A1CF7}">
      <dgm:prSet phldrT="[Text]"/>
      <dgm:spPr/>
      <dgm:t>
        <a:bodyPr/>
        <a:lstStyle/>
        <a:p>
          <a:r>
            <a:rPr lang="en-US" dirty="0" smtClean="0"/>
            <a:t>OTAG</a:t>
          </a:r>
          <a:endParaRPr lang="en-US" dirty="0"/>
        </a:p>
      </dgm:t>
    </dgm:pt>
    <dgm:pt modelId="{B94E7ED3-E601-734E-8CCC-41612F8A3739}" type="parTrans" cxnId="{F3981CAB-B3FE-FB42-B1DB-F35AAB44B5D3}">
      <dgm:prSet/>
      <dgm:spPr/>
      <dgm:t>
        <a:bodyPr/>
        <a:lstStyle/>
        <a:p>
          <a:endParaRPr lang="en-US"/>
        </a:p>
      </dgm:t>
    </dgm:pt>
    <dgm:pt modelId="{1505108F-C503-8947-A33B-62F6806F70C4}" type="sibTrans" cxnId="{F3981CAB-B3FE-FB42-B1DB-F35AAB44B5D3}">
      <dgm:prSet/>
      <dgm:spPr/>
      <dgm:t>
        <a:bodyPr/>
        <a:lstStyle/>
        <a:p>
          <a:endParaRPr lang="en-US"/>
        </a:p>
      </dgm:t>
    </dgm:pt>
    <dgm:pt modelId="{A81B7277-7121-D149-B5A3-19DD553E4D83}">
      <dgm:prSet phldrT="[Text]"/>
      <dgm:spPr/>
      <dgm:t>
        <a:bodyPr/>
        <a:lstStyle/>
        <a:p>
          <a:r>
            <a:rPr lang="en-US" dirty="0" smtClean="0"/>
            <a:t>Users</a:t>
          </a:r>
          <a:endParaRPr lang="en-US" dirty="0"/>
        </a:p>
      </dgm:t>
    </dgm:pt>
    <dgm:pt modelId="{AA93FF58-7587-AC40-A98D-27B6A10D4791}" type="parTrans" cxnId="{EA7995C7-1548-8D44-9B1D-86A7528470F8}">
      <dgm:prSet/>
      <dgm:spPr/>
      <dgm:t>
        <a:bodyPr/>
        <a:lstStyle/>
        <a:p>
          <a:endParaRPr lang="en-US"/>
        </a:p>
      </dgm:t>
    </dgm:pt>
    <dgm:pt modelId="{37EF3017-7DCB-7645-9773-56036BDD2A93}" type="sibTrans" cxnId="{EA7995C7-1548-8D44-9B1D-86A7528470F8}">
      <dgm:prSet/>
      <dgm:spPr/>
      <dgm:t>
        <a:bodyPr/>
        <a:lstStyle/>
        <a:p>
          <a:endParaRPr lang="en-US"/>
        </a:p>
      </dgm:t>
    </dgm:pt>
    <dgm:pt modelId="{F792B3A4-5636-A74E-96FC-713BC631B440}">
      <dgm:prSet phldrT="[Text]"/>
      <dgm:spPr/>
      <dgm:t>
        <a:bodyPr/>
        <a:lstStyle/>
        <a:p>
          <a:r>
            <a:rPr lang="en-US" dirty="0" smtClean="0"/>
            <a:t>UCB</a:t>
          </a:r>
          <a:endParaRPr lang="en-US" dirty="0"/>
        </a:p>
      </dgm:t>
    </dgm:pt>
    <dgm:pt modelId="{20823A02-6E04-A34D-A68E-AB74169C6185}" type="parTrans" cxnId="{CF7B98DD-49EC-A849-96DF-2B1DEDEB5400}">
      <dgm:prSet/>
      <dgm:spPr/>
      <dgm:t>
        <a:bodyPr/>
        <a:lstStyle/>
        <a:p>
          <a:endParaRPr lang="en-US"/>
        </a:p>
      </dgm:t>
    </dgm:pt>
    <dgm:pt modelId="{F6ECEAF8-50A1-CE47-83E1-890A3826C929}" type="sibTrans" cxnId="{CF7B98DD-49EC-A849-96DF-2B1DEDEB5400}">
      <dgm:prSet/>
      <dgm:spPr/>
      <dgm:t>
        <a:bodyPr/>
        <a:lstStyle/>
        <a:p>
          <a:endParaRPr lang="en-US"/>
        </a:p>
      </dgm:t>
    </dgm:pt>
    <dgm:pt modelId="{84DB55AD-66F5-6C43-B984-ED84C87D22D0}">
      <dgm:prSet phldrT="[Text]"/>
      <dgm:spPr/>
      <dgm:t>
        <a:bodyPr/>
        <a:lstStyle/>
        <a:p>
          <a:r>
            <a:rPr lang="en-US" dirty="0" smtClean="0"/>
            <a:t>OAT</a:t>
          </a:r>
          <a:endParaRPr lang="en-US" dirty="0"/>
        </a:p>
      </dgm:t>
    </dgm:pt>
    <dgm:pt modelId="{5CBE272D-7CDC-E040-8EB9-112C074031D3}" type="parTrans" cxnId="{971BDAD1-72B9-3148-8AC1-6A6C95D12F97}">
      <dgm:prSet/>
      <dgm:spPr/>
      <dgm:t>
        <a:bodyPr/>
        <a:lstStyle/>
        <a:p>
          <a:endParaRPr lang="en-US"/>
        </a:p>
      </dgm:t>
    </dgm:pt>
    <dgm:pt modelId="{83D89231-1818-9B43-81AE-C1126A19DF25}" type="sibTrans" cxnId="{971BDAD1-72B9-3148-8AC1-6A6C95D12F97}">
      <dgm:prSet/>
      <dgm:spPr/>
      <dgm:t>
        <a:bodyPr/>
        <a:lstStyle/>
        <a:p>
          <a:endParaRPr lang="en-US"/>
        </a:p>
      </dgm:t>
    </dgm:pt>
    <dgm:pt modelId="{94915217-D8F7-47E9-B267-ECC86DE31DEE}">
      <dgm:prSet phldrT="[Text]"/>
      <dgm:spPr/>
      <dgm:t>
        <a:bodyPr/>
        <a:lstStyle/>
        <a:p>
          <a:r>
            <a:rPr lang="en-US" dirty="0" smtClean="0"/>
            <a:t>SPG</a:t>
          </a:r>
          <a:endParaRPr lang="en-US" dirty="0"/>
        </a:p>
      </dgm:t>
    </dgm:pt>
    <dgm:pt modelId="{C2CBBCD8-4892-4993-BE11-CFA34D1E8BC6}" type="parTrans" cxnId="{54BDF33B-5D3D-45BE-BAEC-2B5B050B0297}">
      <dgm:prSet/>
      <dgm:spPr/>
      <dgm:t>
        <a:bodyPr/>
        <a:lstStyle/>
        <a:p>
          <a:endParaRPr lang="en-GB"/>
        </a:p>
      </dgm:t>
    </dgm:pt>
    <dgm:pt modelId="{3E4C514D-4DC2-43BA-8D60-508F3C57735D}" type="sibTrans" cxnId="{54BDF33B-5D3D-45BE-BAEC-2B5B050B0297}">
      <dgm:prSet/>
      <dgm:spPr/>
      <dgm:t>
        <a:bodyPr/>
        <a:lstStyle/>
        <a:p>
          <a:endParaRPr lang="en-GB"/>
        </a:p>
      </dgm:t>
    </dgm:pt>
    <dgm:pt modelId="{6123B1DC-1233-45CD-9EC7-AAEF4EB7624E}">
      <dgm:prSet phldrT="[Text]"/>
      <dgm:spPr/>
      <dgm:t>
        <a:bodyPr/>
        <a:lstStyle/>
        <a:p>
          <a:r>
            <a:rPr lang="en-US" dirty="0" smtClean="0"/>
            <a:t>SCG</a:t>
          </a:r>
          <a:endParaRPr lang="en-US" dirty="0"/>
        </a:p>
      </dgm:t>
    </dgm:pt>
    <dgm:pt modelId="{44A9382E-301F-4D62-AB9B-4082E42E4870}" type="parTrans" cxnId="{8955CCD6-6DDA-4CE6-8D55-089A084AC80A}">
      <dgm:prSet/>
      <dgm:spPr/>
      <dgm:t>
        <a:bodyPr/>
        <a:lstStyle/>
        <a:p>
          <a:endParaRPr lang="en-GB"/>
        </a:p>
      </dgm:t>
    </dgm:pt>
    <dgm:pt modelId="{BDC2D7F5-5F90-46D8-B90E-1C0BCFAE919A}" type="sibTrans" cxnId="{8955CCD6-6DDA-4CE6-8D55-089A084AC80A}">
      <dgm:prSet/>
      <dgm:spPr/>
      <dgm:t>
        <a:bodyPr/>
        <a:lstStyle/>
        <a:p>
          <a:endParaRPr lang="en-GB"/>
        </a:p>
      </dgm:t>
    </dgm:pt>
    <dgm:pt modelId="{DE4E7E7F-3752-4BEB-B490-DB2674EB7DEB}">
      <dgm:prSet phldrT="[Text]"/>
      <dgm:spPr/>
      <dgm:t>
        <a:bodyPr/>
        <a:lstStyle/>
        <a:p>
          <a:r>
            <a:rPr lang="en-US" dirty="0" smtClean="0"/>
            <a:t>SVG/RAT</a:t>
          </a:r>
          <a:endParaRPr lang="en-US" dirty="0"/>
        </a:p>
      </dgm:t>
    </dgm:pt>
    <dgm:pt modelId="{3DCB561F-5062-492C-98E4-CA5F72820D40}" type="parTrans" cxnId="{E2FDABB1-2D8B-4932-B34C-1CFDF56D7F86}">
      <dgm:prSet/>
      <dgm:spPr/>
      <dgm:t>
        <a:bodyPr/>
        <a:lstStyle/>
        <a:p>
          <a:endParaRPr lang="en-GB"/>
        </a:p>
      </dgm:t>
    </dgm:pt>
    <dgm:pt modelId="{DE51DA35-9E7A-49F3-B6A5-5A0A03A2313B}" type="sibTrans" cxnId="{E2FDABB1-2D8B-4932-B34C-1CFDF56D7F86}">
      <dgm:prSet/>
      <dgm:spPr/>
      <dgm:t>
        <a:bodyPr/>
        <a:lstStyle/>
        <a:p>
          <a:endParaRPr lang="en-GB"/>
        </a:p>
      </dgm:t>
    </dgm:pt>
    <dgm:pt modelId="{3386AAFD-A4DD-4234-8A60-C549B9C25F3D}">
      <dgm:prSet phldrT="[Text]"/>
      <dgm:spPr/>
      <dgm:t>
        <a:bodyPr/>
        <a:lstStyle/>
        <a:p>
          <a:r>
            <a:rPr lang="en-US" dirty="0" smtClean="0"/>
            <a:t>CSIRT</a:t>
          </a:r>
          <a:endParaRPr lang="en-GB"/>
        </a:p>
      </dgm:t>
    </dgm:pt>
    <dgm:pt modelId="{18D52764-D974-41D6-8F10-0F6B02222DDF}" type="parTrans" cxnId="{C4075C89-0271-4D22-9745-FD6D4F1B5EA1}">
      <dgm:prSet/>
      <dgm:spPr/>
      <dgm:t>
        <a:bodyPr/>
        <a:lstStyle/>
        <a:p>
          <a:endParaRPr lang="en-GB"/>
        </a:p>
      </dgm:t>
    </dgm:pt>
    <dgm:pt modelId="{9212D14E-45D2-4128-952F-A5074222253B}" type="sibTrans" cxnId="{C4075C89-0271-4D22-9745-FD6D4F1B5EA1}">
      <dgm:prSet/>
      <dgm:spPr/>
      <dgm:t>
        <a:bodyPr/>
        <a:lstStyle/>
        <a:p>
          <a:endParaRPr lang="en-GB"/>
        </a:p>
      </dgm:t>
    </dgm:pt>
    <dgm:pt modelId="{62F5CDB7-A024-43F8-81FC-3FD46FAE9C31}">
      <dgm:prSet phldrT="[Text]"/>
      <dgm:spPr/>
      <dgm:t>
        <a:bodyPr/>
        <a:lstStyle/>
        <a:p>
          <a:r>
            <a:rPr lang="en-US" smtClean="0"/>
            <a:t>Operations</a:t>
          </a:r>
          <a:endParaRPr lang="en-GB"/>
        </a:p>
      </dgm:t>
    </dgm:pt>
    <dgm:pt modelId="{9E66C0F0-6A19-4650-821B-E6DA06CEF621}" type="parTrans" cxnId="{5561A22A-33EA-4634-A7A1-79A85ED1AA5C}">
      <dgm:prSet/>
      <dgm:spPr/>
      <dgm:t>
        <a:bodyPr/>
        <a:lstStyle/>
        <a:p>
          <a:endParaRPr lang="en-GB"/>
        </a:p>
      </dgm:t>
    </dgm:pt>
    <dgm:pt modelId="{09060902-2FF8-4730-B734-E6D7AAE351F8}" type="sibTrans" cxnId="{5561A22A-33EA-4634-A7A1-79A85ED1AA5C}">
      <dgm:prSet/>
      <dgm:spPr/>
      <dgm:t>
        <a:bodyPr/>
        <a:lstStyle/>
        <a:p>
          <a:endParaRPr lang="en-GB"/>
        </a:p>
      </dgm:t>
    </dgm:pt>
    <dgm:pt modelId="{4AAC0505-4E5B-478D-A379-11CD1B1C4202}">
      <dgm:prSet phldrT="[Text]"/>
      <dgm:spPr/>
      <dgm:t>
        <a:bodyPr/>
        <a:lstStyle/>
        <a:p>
          <a:endParaRPr lang="en-US" dirty="0"/>
        </a:p>
      </dgm:t>
    </dgm:pt>
    <dgm:pt modelId="{8126A37E-26E8-4193-9930-C6DBE0235015}" type="parTrans" cxnId="{2D6775B1-D8FA-49E6-9D03-1ED6AAB5FB5E}">
      <dgm:prSet/>
      <dgm:spPr/>
      <dgm:t>
        <a:bodyPr/>
        <a:lstStyle/>
        <a:p>
          <a:endParaRPr lang="en-GB"/>
        </a:p>
      </dgm:t>
    </dgm:pt>
    <dgm:pt modelId="{F5A6DAE0-1220-4F7F-BB62-EA9E0802A3F5}" type="sibTrans" cxnId="{2D6775B1-D8FA-49E6-9D03-1ED6AAB5FB5E}">
      <dgm:prSet/>
      <dgm:spPr/>
      <dgm:t>
        <a:bodyPr/>
        <a:lstStyle/>
        <a:p>
          <a:endParaRPr lang="en-GB"/>
        </a:p>
      </dgm:t>
    </dgm:pt>
    <dgm:pt modelId="{4831D4F0-BE98-EB4F-AE60-B3DBCAB57AA9}" type="pres">
      <dgm:prSet presAssocID="{69CA42DD-3940-8340-8FCF-6CE8E40B5CB0}" presName="theList" presStyleCnt="0">
        <dgm:presLayoutVars>
          <dgm:dir/>
          <dgm:animLvl val="lvl"/>
          <dgm:resizeHandles val="exact"/>
        </dgm:presLayoutVars>
      </dgm:prSet>
      <dgm:spPr/>
      <dgm:t>
        <a:bodyPr/>
        <a:lstStyle/>
        <a:p>
          <a:endParaRPr lang="en-GB"/>
        </a:p>
      </dgm:t>
    </dgm:pt>
    <dgm:pt modelId="{6D524A9A-E168-5D4D-8E55-3B556AB09BAE}" type="pres">
      <dgm:prSet presAssocID="{15BF88C5-DED4-1049-9378-4E1D5D6D2FDE}" presName="compNode" presStyleCnt="0"/>
      <dgm:spPr/>
    </dgm:pt>
    <dgm:pt modelId="{2657EEC9-963C-A74D-AAD4-653716E6868D}" type="pres">
      <dgm:prSet presAssocID="{15BF88C5-DED4-1049-9378-4E1D5D6D2FDE}" presName="aNode" presStyleLbl="bgShp" presStyleIdx="0" presStyleCnt="4"/>
      <dgm:spPr/>
      <dgm:t>
        <a:bodyPr/>
        <a:lstStyle/>
        <a:p>
          <a:endParaRPr lang="en-GB"/>
        </a:p>
      </dgm:t>
    </dgm:pt>
    <dgm:pt modelId="{4C11FB11-80AB-C845-A5AC-C9952D3F0739}" type="pres">
      <dgm:prSet presAssocID="{15BF88C5-DED4-1049-9378-4E1D5D6D2FDE}" presName="textNode" presStyleLbl="bgShp" presStyleIdx="0" presStyleCnt="4"/>
      <dgm:spPr/>
      <dgm:t>
        <a:bodyPr/>
        <a:lstStyle/>
        <a:p>
          <a:endParaRPr lang="en-GB"/>
        </a:p>
      </dgm:t>
    </dgm:pt>
    <dgm:pt modelId="{88AADDE8-91D4-F348-8D32-B409FEFB6BF7}" type="pres">
      <dgm:prSet presAssocID="{15BF88C5-DED4-1049-9378-4E1D5D6D2FDE}" presName="compChildNode" presStyleCnt="0"/>
      <dgm:spPr/>
    </dgm:pt>
    <dgm:pt modelId="{E5730BF7-E2C9-0D48-9954-D2C803FC7228}" type="pres">
      <dgm:prSet presAssocID="{15BF88C5-DED4-1049-9378-4E1D5D6D2FDE}" presName="theInnerList" presStyleCnt="0"/>
      <dgm:spPr/>
    </dgm:pt>
    <dgm:pt modelId="{08B2ED3B-66D6-8944-A697-D8403E036221}" type="pres">
      <dgm:prSet presAssocID="{B122D4F7-9BCD-BC47-95CD-10B62F897F5C}" presName="childNode" presStyleLbl="node1" presStyleIdx="0" presStyleCnt="10" custScaleY="32880" custLinFactNeighborX="1531" custLinFactNeighborY="-33208">
        <dgm:presLayoutVars>
          <dgm:bulletEnabled val="1"/>
        </dgm:presLayoutVars>
      </dgm:prSet>
      <dgm:spPr/>
      <dgm:t>
        <a:bodyPr/>
        <a:lstStyle/>
        <a:p>
          <a:endParaRPr lang="en-GB"/>
        </a:p>
      </dgm:t>
    </dgm:pt>
    <dgm:pt modelId="{5C3FCF8B-E70B-7047-8083-CF641FD8F8D3}" type="pres">
      <dgm:prSet presAssocID="{15BF88C5-DED4-1049-9378-4E1D5D6D2FDE}" presName="aSpace" presStyleCnt="0"/>
      <dgm:spPr/>
    </dgm:pt>
    <dgm:pt modelId="{4F927764-3137-A14E-A326-40D9977833DC}" type="pres">
      <dgm:prSet presAssocID="{2F4E933A-6BDB-AC4F-BC19-4BEE4BE46702}" presName="compNode" presStyleCnt="0"/>
      <dgm:spPr/>
    </dgm:pt>
    <dgm:pt modelId="{4F9F824C-AA00-EF4A-82D1-140F8C9D8665}" type="pres">
      <dgm:prSet presAssocID="{2F4E933A-6BDB-AC4F-BC19-4BEE4BE46702}" presName="aNode" presStyleLbl="bgShp" presStyleIdx="1" presStyleCnt="4"/>
      <dgm:spPr/>
      <dgm:t>
        <a:bodyPr/>
        <a:lstStyle/>
        <a:p>
          <a:endParaRPr lang="en-GB"/>
        </a:p>
      </dgm:t>
    </dgm:pt>
    <dgm:pt modelId="{30739411-813B-5440-B97D-41BC3A6913F3}" type="pres">
      <dgm:prSet presAssocID="{2F4E933A-6BDB-AC4F-BC19-4BEE4BE46702}" presName="textNode" presStyleLbl="bgShp" presStyleIdx="1" presStyleCnt="4"/>
      <dgm:spPr/>
      <dgm:t>
        <a:bodyPr/>
        <a:lstStyle/>
        <a:p>
          <a:endParaRPr lang="en-GB"/>
        </a:p>
      </dgm:t>
    </dgm:pt>
    <dgm:pt modelId="{E2AFDC1D-7AB2-E74F-8D14-00E96500A9B7}" type="pres">
      <dgm:prSet presAssocID="{2F4E933A-6BDB-AC4F-BC19-4BEE4BE46702}" presName="compChildNode" presStyleCnt="0"/>
      <dgm:spPr/>
    </dgm:pt>
    <dgm:pt modelId="{A321184B-08E3-9641-93D4-5ABA9D7FA749}" type="pres">
      <dgm:prSet presAssocID="{2F4E933A-6BDB-AC4F-BC19-4BEE4BE46702}" presName="theInnerList" presStyleCnt="0"/>
      <dgm:spPr/>
    </dgm:pt>
    <dgm:pt modelId="{C11F3355-6AE3-4072-9110-F01FE5B4E186}" type="pres">
      <dgm:prSet presAssocID="{94915217-D8F7-47E9-B267-ECC86DE31DEE}" presName="childNode" presStyleLbl="node1" presStyleIdx="1" presStyleCnt="10">
        <dgm:presLayoutVars>
          <dgm:bulletEnabled val="1"/>
        </dgm:presLayoutVars>
      </dgm:prSet>
      <dgm:spPr/>
      <dgm:t>
        <a:bodyPr/>
        <a:lstStyle/>
        <a:p>
          <a:endParaRPr lang="en-GB"/>
        </a:p>
      </dgm:t>
    </dgm:pt>
    <dgm:pt modelId="{FB6E3DAA-F047-4272-A680-1F64BB2A092C}" type="pres">
      <dgm:prSet presAssocID="{94915217-D8F7-47E9-B267-ECC86DE31DEE}" presName="aSpace2" presStyleCnt="0"/>
      <dgm:spPr/>
    </dgm:pt>
    <dgm:pt modelId="{3622C1FF-D320-4505-B9A6-A926DF7E9D7E}" type="pres">
      <dgm:prSet presAssocID="{6123B1DC-1233-45CD-9EC7-AAEF4EB7624E}" presName="childNode" presStyleLbl="node1" presStyleIdx="2" presStyleCnt="10">
        <dgm:presLayoutVars>
          <dgm:bulletEnabled val="1"/>
        </dgm:presLayoutVars>
      </dgm:prSet>
      <dgm:spPr/>
      <dgm:t>
        <a:bodyPr/>
        <a:lstStyle/>
        <a:p>
          <a:endParaRPr lang="en-GB"/>
        </a:p>
      </dgm:t>
    </dgm:pt>
    <dgm:pt modelId="{7C8B2960-CA4F-4415-A6B2-23995D1308B2}" type="pres">
      <dgm:prSet presAssocID="{6123B1DC-1233-45CD-9EC7-AAEF4EB7624E}" presName="aSpace2" presStyleCnt="0"/>
      <dgm:spPr/>
    </dgm:pt>
    <dgm:pt modelId="{3C5AE0B6-C037-4C91-83B9-B1428EBE6134}" type="pres">
      <dgm:prSet presAssocID="{DE4E7E7F-3752-4BEB-B490-DB2674EB7DEB}" presName="childNode" presStyleLbl="node1" presStyleIdx="3" presStyleCnt="10">
        <dgm:presLayoutVars>
          <dgm:bulletEnabled val="1"/>
        </dgm:presLayoutVars>
      </dgm:prSet>
      <dgm:spPr/>
      <dgm:t>
        <a:bodyPr/>
        <a:lstStyle/>
        <a:p>
          <a:endParaRPr lang="en-GB"/>
        </a:p>
      </dgm:t>
    </dgm:pt>
    <dgm:pt modelId="{CA8BE34F-0AB6-4FB6-8D45-808482E6B483}" type="pres">
      <dgm:prSet presAssocID="{DE4E7E7F-3752-4BEB-B490-DB2674EB7DEB}" presName="aSpace2" presStyleCnt="0"/>
      <dgm:spPr/>
    </dgm:pt>
    <dgm:pt modelId="{F08143FA-C3DB-465A-A258-4D0F588D91BA}" type="pres">
      <dgm:prSet presAssocID="{3386AAFD-A4DD-4234-8A60-C549B9C25F3D}" presName="childNode" presStyleLbl="node1" presStyleIdx="4" presStyleCnt="10">
        <dgm:presLayoutVars>
          <dgm:bulletEnabled val="1"/>
        </dgm:presLayoutVars>
      </dgm:prSet>
      <dgm:spPr/>
      <dgm:t>
        <a:bodyPr/>
        <a:lstStyle/>
        <a:p>
          <a:endParaRPr lang="en-GB"/>
        </a:p>
      </dgm:t>
    </dgm:pt>
    <dgm:pt modelId="{A19BDEC1-C021-334C-8CE6-6256AA7FE1E7}" type="pres">
      <dgm:prSet presAssocID="{2F4E933A-6BDB-AC4F-BC19-4BEE4BE46702}" presName="aSpace" presStyleCnt="0"/>
      <dgm:spPr/>
    </dgm:pt>
    <dgm:pt modelId="{4989CFB2-8B53-4DDA-99D5-EC39DD746C9F}" type="pres">
      <dgm:prSet presAssocID="{62F5CDB7-A024-43F8-81FC-3FD46FAE9C31}" presName="compNode" presStyleCnt="0"/>
      <dgm:spPr/>
    </dgm:pt>
    <dgm:pt modelId="{FDC9BE7C-721E-46A1-A34E-8EE47B50E3C0}" type="pres">
      <dgm:prSet presAssocID="{62F5CDB7-A024-43F8-81FC-3FD46FAE9C31}" presName="aNode" presStyleLbl="bgShp" presStyleIdx="2" presStyleCnt="4"/>
      <dgm:spPr/>
      <dgm:t>
        <a:bodyPr/>
        <a:lstStyle/>
        <a:p>
          <a:endParaRPr lang="en-GB"/>
        </a:p>
      </dgm:t>
    </dgm:pt>
    <dgm:pt modelId="{78D844E4-F88D-46A6-8AB6-5B5476FFF219}" type="pres">
      <dgm:prSet presAssocID="{62F5CDB7-A024-43F8-81FC-3FD46FAE9C31}" presName="textNode" presStyleLbl="bgShp" presStyleIdx="2" presStyleCnt="4"/>
      <dgm:spPr/>
      <dgm:t>
        <a:bodyPr/>
        <a:lstStyle/>
        <a:p>
          <a:endParaRPr lang="en-GB"/>
        </a:p>
      </dgm:t>
    </dgm:pt>
    <dgm:pt modelId="{F19EDC0A-A019-42C8-BA2F-356C00C3902F}" type="pres">
      <dgm:prSet presAssocID="{62F5CDB7-A024-43F8-81FC-3FD46FAE9C31}" presName="compChildNode" presStyleCnt="0"/>
      <dgm:spPr/>
    </dgm:pt>
    <dgm:pt modelId="{2A5E67FB-E2E4-4FAD-A06E-10BB505610B9}" type="pres">
      <dgm:prSet presAssocID="{62F5CDB7-A024-43F8-81FC-3FD46FAE9C31}" presName="theInnerList" presStyleCnt="0"/>
      <dgm:spPr/>
    </dgm:pt>
    <dgm:pt modelId="{3653C915-2BA8-D046-A7DA-5E5B02FBFE31}" type="pres">
      <dgm:prSet presAssocID="{ABE490CE-2464-C84B-BE3E-43C808E8673D}" presName="childNode" presStyleLbl="node1" presStyleIdx="5" presStyleCnt="10">
        <dgm:presLayoutVars>
          <dgm:bulletEnabled val="1"/>
        </dgm:presLayoutVars>
      </dgm:prSet>
      <dgm:spPr/>
      <dgm:t>
        <a:bodyPr/>
        <a:lstStyle/>
        <a:p>
          <a:endParaRPr lang="en-GB"/>
        </a:p>
      </dgm:t>
    </dgm:pt>
    <dgm:pt modelId="{9BF2CE4C-667F-8342-AACA-3E36764075F2}" type="pres">
      <dgm:prSet presAssocID="{ABE490CE-2464-C84B-BE3E-43C808E8673D}" presName="aSpace2" presStyleCnt="0"/>
      <dgm:spPr/>
    </dgm:pt>
    <dgm:pt modelId="{34D9299B-67E1-6E4A-A047-4D02F36CE197}" type="pres">
      <dgm:prSet presAssocID="{EA437862-05EF-F148-B8E0-E40CD96A1CF7}" presName="childNode" presStyleLbl="node1" presStyleIdx="6" presStyleCnt="10">
        <dgm:presLayoutVars>
          <dgm:bulletEnabled val="1"/>
        </dgm:presLayoutVars>
      </dgm:prSet>
      <dgm:spPr/>
      <dgm:t>
        <a:bodyPr/>
        <a:lstStyle/>
        <a:p>
          <a:endParaRPr lang="en-US"/>
        </a:p>
      </dgm:t>
    </dgm:pt>
    <dgm:pt modelId="{97AF80E6-C297-C548-86FA-42E1E4FC83B1}" type="pres">
      <dgm:prSet presAssocID="{EA437862-05EF-F148-B8E0-E40CD96A1CF7}" presName="aSpace2" presStyleCnt="0"/>
      <dgm:spPr/>
    </dgm:pt>
    <dgm:pt modelId="{5A11FF17-F7FD-1347-80DA-2E2E0BF3C804}" type="pres">
      <dgm:prSet presAssocID="{84DB55AD-66F5-6C43-B984-ED84C87D22D0}" presName="childNode" presStyleLbl="node1" presStyleIdx="7" presStyleCnt="10">
        <dgm:presLayoutVars>
          <dgm:bulletEnabled val="1"/>
        </dgm:presLayoutVars>
      </dgm:prSet>
      <dgm:spPr/>
      <dgm:t>
        <a:bodyPr/>
        <a:lstStyle/>
        <a:p>
          <a:endParaRPr lang="en-GB"/>
        </a:p>
      </dgm:t>
    </dgm:pt>
    <dgm:pt modelId="{13BDDD04-00FF-4C8D-928A-104AE5F4D711}" type="pres">
      <dgm:prSet presAssocID="{84DB55AD-66F5-6C43-B984-ED84C87D22D0}" presName="aSpace2" presStyleCnt="0"/>
      <dgm:spPr/>
    </dgm:pt>
    <dgm:pt modelId="{3FC21AAB-9508-4238-80C1-4427F387979F}" type="pres">
      <dgm:prSet presAssocID="{4AAC0505-4E5B-478D-A379-11CD1B1C4202}" presName="childNode" presStyleLbl="node1" presStyleIdx="8" presStyleCnt="10">
        <dgm:presLayoutVars>
          <dgm:bulletEnabled val="1"/>
        </dgm:presLayoutVars>
      </dgm:prSet>
      <dgm:spPr/>
      <dgm:t>
        <a:bodyPr/>
        <a:lstStyle/>
        <a:p>
          <a:endParaRPr lang="en-GB"/>
        </a:p>
      </dgm:t>
    </dgm:pt>
    <dgm:pt modelId="{86B10526-1A3F-4B98-B1BE-4295500D8E45}" type="pres">
      <dgm:prSet presAssocID="{62F5CDB7-A024-43F8-81FC-3FD46FAE9C31}" presName="aSpace" presStyleCnt="0"/>
      <dgm:spPr/>
    </dgm:pt>
    <dgm:pt modelId="{06B69EBA-E773-C548-B581-C40F18932B60}" type="pres">
      <dgm:prSet presAssocID="{A81B7277-7121-D149-B5A3-19DD553E4D83}" presName="compNode" presStyleCnt="0"/>
      <dgm:spPr/>
    </dgm:pt>
    <dgm:pt modelId="{F522C09E-724B-7947-A6DE-CCADAAC87F41}" type="pres">
      <dgm:prSet presAssocID="{A81B7277-7121-D149-B5A3-19DD553E4D83}" presName="aNode" presStyleLbl="bgShp" presStyleIdx="3" presStyleCnt="4"/>
      <dgm:spPr/>
      <dgm:t>
        <a:bodyPr/>
        <a:lstStyle/>
        <a:p>
          <a:endParaRPr lang="en-US"/>
        </a:p>
      </dgm:t>
    </dgm:pt>
    <dgm:pt modelId="{283DED56-833F-A845-89D1-2B337F42B939}" type="pres">
      <dgm:prSet presAssocID="{A81B7277-7121-D149-B5A3-19DD553E4D83}" presName="textNode" presStyleLbl="bgShp" presStyleIdx="3" presStyleCnt="4"/>
      <dgm:spPr/>
      <dgm:t>
        <a:bodyPr/>
        <a:lstStyle/>
        <a:p>
          <a:endParaRPr lang="en-US"/>
        </a:p>
      </dgm:t>
    </dgm:pt>
    <dgm:pt modelId="{ABEEFA58-FF22-7A40-8D09-0118B5EE07F6}" type="pres">
      <dgm:prSet presAssocID="{A81B7277-7121-D149-B5A3-19DD553E4D83}" presName="compChildNode" presStyleCnt="0"/>
      <dgm:spPr/>
    </dgm:pt>
    <dgm:pt modelId="{31963EBD-D6D9-764E-8117-3E1EE1B5F5DF}" type="pres">
      <dgm:prSet presAssocID="{A81B7277-7121-D149-B5A3-19DD553E4D83}" presName="theInnerList" presStyleCnt="0"/>
      <dgm:spPr/>
    </dgm:pt>
    <dgm:pt modelId="{B8C10021-6C8E-5843-8121-648E34210D40}" type="pres">
      <dgm:prSet presAssocID="{F792B3A4-5636-A74E-96FC-713BC631B440}" presName="childNode" presStyleLbl="node1" presStyleIdx="9" presStyleCnt="10" custScaleY="29676" custLinFactNeighborX="1332" custLinFactNeighborY="-35580">
        <dgm:presLayoutVars>
          <dgm:bulletEnabled val="1"/>
        </dgm:presLayoutVars>
      </dgm:prSet>
      <dgm:spPr/>
      <dgm:t>
        <a:bodyPr/>
        <a:lstStyle/>
        <a:p>
          <a:endParaRPr lang="en-GB"/>
        </a:p>
      </dgm:t>
    </dgm:pt>
  </dgm:ptLst>
  <dgm:cxnLst>
    <dgm:cxn modelId="{69026730-DB0A-4C4E-8064-61A03AAB2FCD}" type="presOf" srcId="{B122D4F7-9BCD-BC47-95CD-10B62F897F5C}" destId="{08B2ED3B-66D6-8944-A697-D8403E036221}" srcOrd="0" destOrd="0" presId="urn:microsoft.com/office/officeart/2005/8/layout/lProcess2"/>
    <dgm:cxn modelId="{853B0F55-FFA9-BF4B-A6D1-DC2FA8DA8887}" srcId="{69CA42DD-3940-8340-8FCF-6CE8E40B5CB0}" destId="{15BF88C5-DED4-1049-9378-4E1D5D6D2FDE}" srcOrd="0" destOrd="0" parTransId="{69DC7014-3DB2-5F4B-B3E4-5658B790AFA3}" sibTransId="{1A27B14F-9504-8A4D-A14C-206E5FE980E4}"/>
    <dgm:cxn modelId="{6F68D29B-815B-4AFC-B289-D73443EA222A}" type="presOf" srcId="{2F4E933A-6BDB-AC4F-BC19-4BEE4BE46702}" destId="{4F9F824C-AA00-EF4A-82D1-140F8C9D8665}" srcOrd="0" destOrd="0" presId="urn:microsoft.com/office/officeart/2005/8/layout/lProcess2"/>
    <dgm:cxn modelId="{5561A22A-33EA-4634-A7A1-79A85ED1AA5C}" srcId="{69CA42DD-3940-8340-8FCF-6CE8E40B5CB0}" destId="{62F5CDB7-A024-43F8-81FC-3FD46FAE9C31}" srcOrd="2" destOrd="0" parTransId="{9E66C0F0-6A19-4650-821B-E6DA06CEF621}" sibTransId="{09060902-2FF8-4730-B734-E6D7AAE351F8}"/>
    <dgm:cxn modelId="{2D6775B1-D8FA-49E6-9D03-1ED6AAB5FB5E}" srcId="{62F5CDB7-A024-43F8-81FC-3FD46FAE9C31}" destId="{4AAC0505-4E5B-478D-A379-11CD1B1C4202}" srcOrd="3" destOrd="0" parTransId="{8126A37E-26E8-4193-9930-C6DBE0235015}" sibTransId="{F5A6DAE0-1220-4F7F-BB62-EA9E0802A3F5}"/>
    <dgm:cxn modelId="{FD589C77-C52F-4856-88CD-35B395C62327}" type="presOf" srcId="{94915217-D8F7-47E9-B267-ECC86DE31DEE}" destId="{C11F3355-6AE3-4072-9110-F01FE5B4E186}" srcOrd="0" destOrd="0" presId="urn:microsoft.com/office/officeart/2005/8/layout/lProcess2"/>
    <dgm:cxn modelId="{54BDF33B-5D3D-45BE-BAEC-2B5B050B0297}" srcId="{2F4E933A-6BDB-AC4F-BC19-4BEE4BE46702}" destId="{94915217-D8F7-47E9-B267-ECC86DE31DEE}" srcOrd="0" destOrd="0" parTransId="{C2CBBCD8-4892-4993-BE11-CFA34D1E8BC6}" sibTransId="{3E4C514D-4DC2-43BA-8D60-508F3C57735D}"/>
    <dgm:cxn modelId="{EA7995C7-1548-8D44-9B1D-86A7528470F8}" srcId="{69CA42DD-3940-8340-8FCF-6CE8E40B5CB0}" destId="{A81B7277-7121-D149-B5A3-19DD553E4D83}" srcOrd="3" destOrd="0" parTransId="{AA93FF58-7587-AC40-A98D-27B6A10D4791}" sibTransId="{37EF3017-7DCB-7645-9773-56036BDD2A93}"/>
    <dgm:cxn modelId="{F3981CAB-B3FE-FB42-B1DB-F35AAB44B5D3}" srcId="{62F5CDB7-A024-43F8-81FC-3FD46FAE9C31}" destId="{EA437862-05EF-F148-B8E0-E40CD96A1CF7}" srcOrd="1" destOrd="0" parTransId="{B94E7ED3-E601-734E-8CCC-41612F8A3739}" sibTransId="{1505108F-C503-8947-A33B-62F6806F70C4}"/>
    <dgm:cxn modelId="{C4075C89-0271-4D22-9745-FD6D4F1B5EA1}" srcId="{2F4E933A-6BDB-AC4F-BC19-4BEE4BE46702}" destId="{3386AAFD-A4DD-4234-8A60-C549B9C25F3D}" srcOrd="3" destOrd="0" parTransId="{18D52764-D974-41D6-8F10-0F6B02222DDF}" sibTransId="{9212D14E-45D2-4128-952F-A5074222253B}"/>
    <dgm:cxn modelId="{F904E94C-A526-4470-BD2A-F9FE4DDC66A9}" type="presOf" srcId="{A81B7277-7121-D149-B5A3-19DD553E4D83}" destId="{283DED56-833F-A845-89D1-2B337F42B939}" srcOrd="1" destOrd="0" presId="urn:microsoft.com/office/officeart/2005/8/layout/lProcess2"/>
    <dgm:cxn modelId="{BD0A94CB-3B44-4DCC-AACD-A126B0CCFC30}" type="presOf" srcId="{15BF88C5-DED4-1049-9378-4E1D5D6D2FDE}" destId="{2657EEC9-963C-A74D-AAD4-653716E6868D}" srcOrd="0" destOrd="0" presId="urn:microsoft.com/office/officeart/2005/8/layout/lProcess2"/>
    <dgm:cxn modelId="{98250F82-E3FB-437D-A2CB-EC97D04DA455}" type="presOf" srcId="{3386AAFD-A4DD-4234-8A60-C549B9C25F3D}" destId="{F08143FA-C3DB-465A-A258-4D0F588D91BA}" srcOrd="0" destOrd="0" presId="urn:microsoft.com/office/officeart/2005/8/layout/lProcess2"/>
    <dgm:cxn modelId="{CF7B98DD-49EC-A849-96DF-2B1DEDEB5400}" srcId="{A81B7277-7121-D149-B5A3-19DD553E4D83}" destId="{F792B3A4-5636-A74E-96FC-713BC631B440}" srcOrd="0" destOrd="0" parTransId="{20823A02-6E04-A34D-A68E-AB74169C6185}" sibTransId="{F6ECEAF8-50A1-CE47-83E1-890A3826C929}"/>
    <dgm:cxn modelId="{35239162-B257-4610-BD6E-95C56930C8A3}" type="presOf" srcId="{ABE490CE-2464-C84B-BE3E-43C808E8673D}" destId="{3653C915-2BA8-D046-A7DA-5E5B02FBFE31}" srcOrd="0" destOrd="0" presId="urn:microsoft.com/office/officeart/2005/8/layout/lProcess2"/>
    <dgm:cxn modelId="{9973D9B4-67C0-4F97-92CE-EF6BE8E4C51E}" type="presOf" srcId="{69CA42DD-3940-8340-8FCF-6CE8E40B5CB0}" destId="{4831D4F0-BE98-EB4F-AE60-B3DBCAB57AA9}" srcOrd="0" destOrd="0" presId="urn:microsoft.com/office/officeart/2005/8/layout/lProcess2"/>
    <dgm:cxn modelId="{E2FDABB1-2D8B-4932-B34C-1CFDF56D7F86}" srcId="{2F4E933A-6BDB-AC4F-BC19-4BEE4BE46702}" destId="{DE4E7E7F-3752-4BEB-B490-DB2674EB7DEB}" srcOrd="2" destOrd="0" parTransId="{3DCB561F-5062-492C-98E4-CA5F72820D40}" sibTransId="{DE51DA35-9E7A-49F3-B6A5-5A0A03A2313B}"/>
    <dgm:cxn modelId="{ED682366-31C1-43DD-B953-D422B2C5097D}" type="presOf" srcId="{62F5CDB7-A024-43F8-81FC-3FD46FAE9C31}" destId="{FDC9BE7C-721E-46A1-A34E-8EE47B50E3C0}" srcOrd="0" destOrd="0" presId="urn:microsoft.com/office/officeart/2005/8/layout/lProcess2"/>
    <dgm:cxn modelId="{8955CCD6-6DDA-4CE6-8D55-089A084AC80A}" srcId="{2F4E933A-6BDB-AC4F-BC19-4BEE4BE46702}" destId="{6123B1DC-1233-45CD-9EC7-AAEF4EB7624E}" srcOrd="1" destOrd="0" parTransId="{44A9382E-301F-4D62-AB9B-4082E42E4870}" sibTransId="{BDC2D7F5-5F90-46D8-B90E-1C0BCFAE919A}"/>
    <dgm:cxn modelId="{971BDAD1-72B9-3148-8AC1-6A6C95D12F97}" srcId="{62F5CDB7-A024-43F8-81FC-3FD46FAE9C31}" destId="{84DB55AD-66F5-6C43-B984-ED84C87D22D0}" srcOrd="2" destOrd="0" parTransId="{5CBE272D-7CDC-E040-8EB9-112C074031D3}" sibTransId="{83D89231-1818-9B43-81AE-C1126A19DF25}"/>
    <dgm:cxn modelId="{95284A6A-06F9-824D-8FFE-2764240C1BB9}" srcId="{15BF88C5-DED4-1049-9378-4E1D5D6D2FDE}" destId="{B122D4F7-9BCD-BC47-95CD-10B62F897F5C}" srcOrd="0" destOrd="0" parTransId="{98A6698B-3779-4E48-A90F-0570C15578FB}" sibTransId="{05ABB21D-3645-F949-B943-0E644194302A}"/>
    <dgm:cxn modelId="{CF014C8D-F3B8-458F-91DB-E84D6BF503EC}" type="presOf" srcId="{4AAC0505-4E5B-478D-A379-11CD1B1C4202}" destId="{3FC21AAB-9508-4238-80C1-4427F387979F}" srcOrd="0" destOrd="0" presId="urn:microsoft.com/office/officeart/2005/8/layout/lProcess2"/>
    <dgm:cxn modelId="{12F04D37-81D6-4E6F-BDA0-EE5DA6BAAC1A}" type="presOf" srcId="{62F5CDB7-A024-43F8-81FC-3FD46FAE9C31}" destId="{78D844E4-F88D-46A6-8AB6-5B5476FFF219}" srcOrd="1" destOrd="0" presId="urn:microsoft.com/office/officeart/2005/8/layout/lProcess2"/>
    <dgm:cxn modelId="{4A2E59DF-03F9-4175-AD69-8A1318A0B507}" type="presOf" srcId="{F792B3A4-5636-A74E-96FC-713BC631B440}" destId="{B8C10021-6C8E-5843-8121-648E34210D40}" srcOrd="0" destOrd="0" presId="urn:microsoft.com/office/officeart/2005/8/layout/lProcess2"/>
    <dgm:cxn modelId="{28FD9A68-30B5-4B04-874E-01C1A6EA6F5F}" type="presOf" srcId="{84DB55AD-66F5-6C43-B984-ED84C87D22D0}" destId="{5A11FF17-F7FD-1347-80DA-2E2E0BF3C804}" srcOrd="0" destOrd="0" presId="urn:microsoft.com/office/officeart/2005/8/layout/lProcess2"/>
    <dgm:cxn modelId="{078548DC-D3EA-4918-ABD5-BA1FD76831F0}" type="presOf" srcId="{A81B7277-7121-D149-B5A3-19DD553E4D83}" destId="{F522C09E-724B-7947-A6DE-CCADAAC87F41}" srcOrd="0" destOrd="0" presId="urn:microsoft.com/office/officeart/2005/8/layout/lProcess2"/>
    <dgm:cxn modelId="{E41B5F48-3096-0F4D-87ED-40C282C58110}" srcId="{62F5CDB7-A024-43F8-81FC-3FD46FAE9C31}" destId="{ABE490CE-2464-C84B-BE3E-43C808E8673D}" srcOrd="0" destOrd="0" parTransId="{D97D864D-988F-544C-8369-071A7D88A9B4}" sibTransId="{08C0C74D-6538-E84C-8FB6-3372B10C676C}"/>
    <dgm:cxn modelId="{E8782400-EFA8-4B46-A348-538513947AF7}" srcId="{69CA42DD-3940-8340-8FCF-6CE8E40B5CB0}" destId="{2F4E933A-6BDB-AC4F-BC19-4BEE4BE46702}" srcOrd="1" destOrd="0" parTransId="{581B0113-13BD-5943-9109-7C6BE373F95D}" sibTransId="{9FD604B5-8B7A-7A4D-BB10-DA8E814F466B}"/>
    <dgm:cxn modelId="{F7304D51-8578-42A6-B3DA-A4988F6364FD}" type="presOf" srcId="{2F4E933A-6BDB-AC4F-BC19-4BEE4BE46702}" destId="{30739411-813B-5440-B97D-41BC3A6913F3}" srcOrd="1" destOrd="0" presId="urn:microsoft.com/office/officeart/2005/8/layout/lProcess2"/>
    <dgm:cxn modelId="{0BE19CC3-E9A1-45B3-9D39-42DFA81C9835}" type="presOf" srcId="{DE4E7E7F-3752-4BEB-B490-DB2674EB7DEB}" destId="{3C5AE0B6-C037-4C91-83B9-B1428EBE6134}" srcOrd="0" destOrd="0" presId="urn:microsoft.com/office/officeart/2005/8/layout/lProcess2"/>
    <dgm:cxn modelId="{FDD8DEC2-812B-46F3-9974-D906ECF8A62A}" type="presOf" srcId="{15BF88C5-DED4-1049-9378-4E1D5D6D2FDE}" destId="{4C11FB11-80AB-C845-A5AC-C9952D3F0739}" srcOrd="1" destOrd="0" presId="urn:microsoft.com/office/officeart/2005/8/layout/lProcess2"/>
    <dgm:cxn modelId="{A74D3C23-C175-431D-9504-A323D71E0C19}" type="presOf" srcId="{EA437862-05EF-F148-B8E0-E40CD96A1CF7}" destId="{34D9299B-67E1-6E4A-A047-4D02F36CE197}" srcOrd="0" destOrd="0" presId="urn:microsoft.com/office/officeart/2005/8/layout/lProcess2"/>
    <dgm:cxn modelId="{7412D563-3578-4EA2-AAB2-517B92C9DAEF}" type="presOf" srcId="{6123B1DC-1233-45CD-9EC7-AAEF4EB7624E}" destId="{3622C1FF-D320-4505-B9A6-A926DF7E9D7E}" srcOrd="0" destOrd="0" presId="urn:microsoft.com/office/officeart/2005/8/layout/lProcess2"/>
    <dgm:cxn modelId="{437BD628-09E0-4AEA-BE73-A6360B933C90}" type="presParOf" srcId="{4831D4F0-BE98-EB4F-AE60-B3DBCAB57AA9}" destId="{6D524A9A-E168-5D4D-8E55-3B556AB09BAE}" srcOrd="0" destOrd="0" presId="urn:microsoft.com/office/officeart/2005/8/layout/lProcess2"/>
    <dgm:cxn modelId="{FCA490F8-A559-49F8-BB46-BEF6463C9D7D}" type="presParOf" srcId="{6D524A9A-E168-5D4D-8E55-3B556AB09BAE}" destId="{2657EEC9-963C-A74D-AAD4-653716E6868D}" srcOrd="0" destOrd="0" presId="urn:microsoft.com/office/officeart/2005/8/layout/lProcess2"/>
    <dgm:cxn modelId="{F99FD3A7-A8C9-464F-BA3A-9916AEB8A521}" type="presParOf" srcId="{6D524A9A-E168-5D4D-8E55-3B556AB09BAE}" destId="{4C11FB11-80AB-C845-A5AC-C9952D3F0739}" srcOrd="1" destOrd="0" presId="urn:microsoft.com/office/officeart/2005/8/layout/lProcess2"/>
    <dgm:cxn modelId="{074104A1-E36F-4D31-B725-DB3B733E9E2F}" type="presParOf" srcId="{6D524A9A-E168-5D4D-8E55-3B556AB09BAE}" destId="{88AADDE8-91D4-F348-8D32-B409FEFB6BF7}" srcOrd="2" destOrd="0" presId="urn:microsoft.com/office/officeart/2005/8/layout/lProcess2"/>
    <dgm:cxn modelId="{3F873E78-E42F-4C8C-8F55-9D567DB781CF}" type="presParOf" srcId="{88AADDE8-91D4-F348-8D32-B409FEFB6BF7}" destId="{E5730BF7-E2C9-0D48-9954-D2C803FC7228}" srcOrd="0" destOrd="0" presId="urn:microsoft.com/office/officeart/2005/8/layout/lProcess2"/>
    <dgm:cxn modelId="{5E94A4F6-E979-4CC2-BC48-66C72C48AC87}" type="presParOf" srcId="{E5730BF7-E2C9-0D48-9954-D2C803FC7228}" destId="{08B2ED3B-66D6-8944-A697-D8403E036221}" srcOrd="0" destOrd="0" presId="urn:microsoft.com/office/officeart/2005/8/layout/lProcess2"/>
    <dgm:cxn modelId="{0D00752E-AA56-4C80-9665-D21AFB590258}" type="presParOf" srcId="{4831D4F0-BE98-EB4F-AE60-B3DBCAB57AA9}" destId="{5C3FCF8B-E70B-7047-8083-CF641FD8F8D3}" srcOrd="1" destOrd="0" presId="urn:microsoft.com/office/officeart/2005/8/layout/lProcess2"/>
    <dgm:cxn modelId="{F70F011D-7A6A-4ED6-8A63-3DC998201DD3}" type="presParOf" srcId="{4831D4F0-BE98-EB4F-AE60-B3DBCAB57AA9}" destId="{4F927764-3137-A14E-A326-40D9977833DC}" srcOrd="2" destOrd="0" presId="urn:microsoft.com/office/officeart/2005/8/layout/lProcess2"/>
    <dgm:cxn modelId="{F410C8B0-754F-418B-84C7-DFEBB01E742A}" type="presParOf" srcId="{4F927764-3137-A14E-A326-40D9977833DC}" destId="{4F9F824C-AA00-EF4A-82D1-140F8C9D8665}" srcOrd="0" destOrd="0" presId="urn:microsoft.com/office/officeart/2005/8/layout/lProcess2"/>
    <dgm:cxn modelId="{C7FC7A6D-1668-4343-808D-43D122D83294}" type="presParOf" srcId="{4F927764-3137-A14E-A326-40D9977833DC}" destId="{30739411-813B-5440-B97D-41BC3A6913F3}" srcOrd="1" destOrd="0" presId="urn:microsoft.com/office/officeart/2005/8/layout/lProcess2"/>
    <dgm:cxn modelId="{DC7724A9-83FE-4FD3-A580-7052C8DAE20C}" type="presParOf" srcId="{4F927764-3137-A14E-A326-40D9977833DC}" destId="{E2AFDC1D-7AB2-E74F-8D14-00E96500A9B7}" srcOrd="2" destOrd="0" presId="urn:microsoft.com/office/officeart/2005/8/layout/lProcess2"/>
    <dgm:cxn modelId="{EC0377FB-5EC4-4641-BC77-9AA65500A085}" type="presParOf" srcId="{E2AFDC1D-7AB2-E74F-8D14-00E96500A9B7}" destId="{A321184B-08E3-9641-93D4-5ABA9D7FA749}" srcOrd="0" destOrd="0" presId="urn:microsoft.com/office/officeart/2005/8/layout/lProcess2"/>
    <dgm:cxn modelId="{AF6B31F5-D65D-4C99-B41D-B9B84DE1EADB}" type="presParOf" srcId="{A321184B-08E3-9641-93D4-5ABA9D7FA749}" destId="{C11F3355-6AE3-4072-9110-F01FE5B4E186}" srcOrd="0" destOrd="0" presId="urn:microsoft.com/office/officeart/2005/8/layout/lProcess2"/>
    <dgm:cxn modelId="{E65935CC-1CEF-434D-8976-5A024D4F35C5}" type="presParOf" srcId="{A321184B-08E3-9641-93D4-5ABA9D7FA749}" destId="{FB6E3DAA-F047-4272-A680-1F64BB2A092C}" srcOrd="1" destOrd="0" presId="urn:microsoft.com/office/officeart/2005/8/layout/lProcess2"/>
    <dgm:cxn modelId="{C0B25CE2-0058-4400-A79B-2C89E3C3DFEA}" type="presParOf" srcId="{A321184B-08E3-9641-93D4-5ABA9D7FA749}" destId="{3622C1FF-D320-4505-B9A6-A926DF7E9D7E}" srcOrd="2" destOrd="0" presId="urn:microsoft.com/office/officeart/2005/8/layout/lProcess2"/>
    <dgm:cxn modelId="{AD2C5F52-D6E3-479C-80AC-736D29C9C841}" type="presParOf" srcId="{A321184B-08E3-9641-93D4-5ABA9D7FA749}" destId="{7C8B2960-CA4F-4415-A6B2-23995D1308B2}" srcOrd="3" destOrd="0" presId="urn:microsoft.com/office/officeart/2005/8/layout/lProcess2"/>
    <dgm:cxn modelId="{598D025E-055A-428E-B7A2-F798F1999244}" type="presParOf" srcId="{A321184B-08E3-9641-93D4-5ABA9D7FA749}" destId="{3C5AE0B6-C037-4C91-83B9-B1428EBE6134}" srcOrd="4" destOrd="0" presId="urn:microsoft.com/office/officeart/2005/8/layout/lProcess2"/>
    <dgm:cxn modelId="{15D70084-1CAB-4688-9304-4998212C8C3A}" type="presParOf" srcId="{A321184B-08E3-9641-93D4-5ABA9D7FA749}" destId="{CA8BE34F-0AB6-4FB6-8D45-808482E6B483}" srcOrd="5" destOrd="0" presId="urn:microsoft.com/office/officeart/2005/8/layout/lProcess2"/>
    <dgm:cxn modelId="{C5AA77FC-205D-4D58-AA31-9872C4C313CD}" type="presParOf" srcId="{A321184B-08E3-9641-93D4-5ABA9D7FA749}" destId="{F08143FA-C3DB-465A-A258-4D0F588D91BA}" srcOrd="6" destOrd="0" presId="urn:microsoft.com/office/officeart/2005/8/layout/lProcess2"/>
    <dgm:cxn modelId="{2C22569E-CD0F-42A2-8D71-F4AA1A6A564B}" type="presParOf" srcId="{4831D4F0-BE98-EB4F-AE60-B3DBCAB57AA9}" destId="{A19BDEC1-C021-334C-8CE6-6256AA7FE1E7}" srcOrd="3" destOrd="0" presId="urn:microsoft.com/office/officeart/2005/8/layout/lProcess2"/>
    <dgm:cxn modelId="{9428530A-1834-4AC4-B189-154C709DE0B7}" type="presParOf" srcId="{4831D4F0-BE98-EB4F-AE60-B3DBCAB57AA9}" destId="{4989CFB2-8B53-4DDA-99D5-EC39DD746C9F}" srcOrd="4" destOrd="0" presId="urn:microsoft.com/office/officeart/2005/8/layout/lProcess2"/>
    <dgm:cxn modelId="{0B3D755A-5898-46BC-9644-EC75FB54C372}" type="presParOf" srcId="{4989CFB2-8B53-4DDA-99D5-EC39DD746C9F}" destId="{FDC9BE7C-721E-46A1-A34E-8EE47B50E3C0}" srcOrd="0" destOrd="0" presId="urn:microsoft.com/office/officeart/2005/8/layout/lProcess2"/>
    <dgm:cxn modelId="{7D1529CA-6D83-4369-82A1-A68242E14A9C}" type="presParOf" srcId="{4989CFB2-8B53-4DDA-99D5-EC39DD746C9F}" destId="{78D844E4-F88D-46A6-8AB6-5B5476FFF219}" srcOrd="1" destOrd="0" presId="urn:microsoft.com/office/officeart/2005/8/layout/lProcess2"/>
    <dgm:cxn modelId="{411F88F7-188C-47DE-B5E5-C9C196200B18}" type="presParOf" srcId="{4989CFB2-8B53-4DDA-99D5-EC39DD746C9F}" destId="{F19EDC0A-A019-42C8-BA2F-356C00C3902F}" srcOrd="2" destOrd="0" presId="urn:microsoft.com/office/officeart/2005/8/layout/lProcess2"/>
    <dgm:cxn modelId="{DADA4FCD-D864-4DE6-BE3C-9BDA212FE277}" type="presParOf" srcId="{F19EDC0A-A019-42C8-BA2F-356C00C3902F}" destId="{2A5E67FB-E2E4-4FAD-A06E-10BB505610B9}" srcOrd="0" destOrd="0" presId="urn:microsoft.com/office/officeart/2005/8/layout/lProcess2"/>
    <dgm:cxn modelId="{AC260152-EB11-49A8-BEE5-2FBA20F7DDB2}" type="presParOf" srcId="{2A5E67FB-E2E4-4FAD-A06E-10BB505610B9}" destId="{3653C915-2BA8-D046-A7DA-5E5B02FBFE31}" srcOrd="0" destOrd="0" presId="urn:microsoft.com/office/officeart/2005/8/layout/lProcess2"/>
    <dgm:cxn modelId="{0F1AF86D-A883-4857-BF72-D6CC95148BA7}" type="presParOf" srcId="{2A5E67FB-E2E4-4FAD-A06E-10BB505610B9}" destId="{9BF2CE4C-667F-8342-AACA-3E36764075F2}" srcOrd="1" destOrd="0" presId="urn:microsoft.com/office/officeart/2005/8/layout/lProcess2"/>
    <dgm:cxn modelId="{C368C542-BB6D-4EDD-80F2-DD7914D5B539}" type="presParOf" srcId="{2A5E67FB-E2E4-4FAD-A06E-10BB505610B9}" destId="{34D9299B-67E1-6E4A-A047-4D02F36CE197}" srcOrd="2" destOrd="0" presId="urn:microsoft.com/office/officeart/2005/8/layout/lProcess2"/>
    <dgm:cxn modelId="{764013F4-DB4F-4E7A-AB0D-00894607A5B8}" type="presParOf" srcId="{2A5E67FB-E2E4-4FAD-A06E-10BB505610B9}" destId="{97AF80E6-C297-C548-86FA-42E1E4FC83B1}" srcOrd="3" destOrd="0" presId="urn:microsoft.com/office/officeart/2005/8/layout/lProcess2"/>
    <dgm:cxn modelId="{37F434EA-5C51-4EA0-8C9E-733756609001}" type="presParOf" srcId="{2A5E67FB-E2E4-4FAD-A06E-10BB505610B9}" destId="{5A11FF17-F7FD-1347-80DA-2E2E0BF3C804}" srcOrd="4" destOrd="0" presId="urn:microsoft.com/office/officeart/2005/8/layout/lProcess2"/>
    <dgm:cxn modelId="{C6F06F04-3BDE-4340-AB29-6E794319A3E3}" type="presParOf" srcId="{2A5E67FB-E2E4-4FAD-A06E-10BB505610B9}" destId="{13BDDD04-00FF-4C8D-928A-104AE5F4D711}" srcOrd="5" destOrd="0" presId="urn:microsoft.com/office/officeart/2005/8/layout/lProcess2"/>
    <dgm:cxn modelId="{8C2D0575-CE10-4333-83C6-7D2C454C8A49}" type="presParOf" srcId="{2A5E67FB-E2E4-4FAD-A06E-10BB505610B9}" destId="{3FC21AAB-9508-4238-80C1-4427F387979F}" srcOrd="6" destOrd="0" presId="urn:microsoft.com/office/officeart/2005/8/layout/lProcess2"/>
    <dgm:cxn modelId="{D2FC3E1D-430E-4221-822E-6E242A6B1700}" type="presParOf" srcId="{4831D4F0-BE98-EB4F-AE60-B3DBCAB57AA9}" destId="{86B10526-1A3F-4B98-B1BE-4295500D8E45}" srcOrd="5" destOrd="0" presId="urn:microsoft.com/office/officeart/2005/8/layout/lProcess2"/>
    <dgm:cxn modelId="{1E6CF386-37EA-4967-A054-5C56FC026A4C}" type="presParOf" srcId="{4831D4F0-BE98-EB4F-AE60-B3DBCAB57AA9}" destId="{06B69EBA-E773-C548-B581-C40F18932B60}" srcOrd="6" destOrd="0" presId="urn:microsoft.com/office/officeart/2005/8/layout/lProcess2"/>
    <dgm:cxn modelId="{E0BE509D-39C1-49E7-A155-C27C3F273DA0}" type="presParOf" srcId="{06B69EBA-E773-C548-B581-C40F18932B60}" destId="{F522C09E-724B-7947-A6DE-CCADAAC87F41}" srcOrd="0" destOrd="0" presId="urn:microsoft.com/office/officeart/2005/8/layout/lProcess2"/>
    <dgm:cxn modelId="{A1B64CEB-D2B9-40A1-9E2E-5BD4C6B673DA}" type="presParOf" srcId="{06B69EBA-E773-C548-B581-C40F18932B60}" destId="{283DED56-833F-A845-89D1-2B337F42B939}" srcOrd="1" destOrd="0" presId="urn:microsoft.com/office/officeart/2005/8/layout/lProcess2"/>
    <dgm:cxn modelId="{AB79BFBB-D6C4-45FC-9C49-56B4DB279363}" type="presParOf" srcId="{06B69EBA-E773-C548-B581-C40F18932B60}" destId="{ABEEFA58-FF22-7A40-8D09-0118B5EE07F6}" srcOrd="2" destOrd="0" presId="urn:microsoft.com/office/officeart/2005/8/layout/lProcess2"/>
    <dgm:cxn modelId="{F2CFFC36-8859-4EF9-9B70-BF52BDF63054}" type="presParOf" srcId="{ABEEFA58-FF22-7A40-8D09-0118B5EE07F6}" destId="{31963EBD-D6D9-764E-8117-3E1EE1B5F5DF}" srcOrd="0" destOrd="0" presId="urn:microsoft.com/office/officeart/2005/8/layout/lProcess2"/>
    <dgm:cxn modelId="{AA300763-EA57-4A4B-BC55-B4E9BEB8C722}" type="presParOf" srcId="{31963EBD-D6D9-764E-8117-3E1EE1B5F5DF}" destId="{B8C10021-6C8E-5843-8121-648E34210D4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5D845A-BD39-45A1-843C-01377607AC7B}" type="doc">
      <dgm:prSet loTypeId="urn:microsoft.com/office/officeart/2005/8/layout/cycle1" loCatId="cycle" qsTypeId="urn:microsoft.com/office/officeart/2005/8/quickstyle/simple1" qsCatId="simple" csTypeId="urn:microsoft.com/office/officeart/2005/8/colors/colorful1#1" csCatId="colorful" phldr="1"/>
      <dgm:spPr/>
      <dgm:t>
        <a:bodyPr/>
        <a:lstStyle/>
        <a:p>
          <a:endParaRPr lang="en-GB"/>
        </a:p>
      </dgm:t>
    </dgm:pt>
    <dgm:pt modelId="{3EAC1A37-354D-4046-B39B-44C9912E551A}">
      <dgm:prSet phldrT="[Text]"/>
      <dgm:spPr/>
      <dgm:t>
        <a:bodyPr/>
        <a:lstStyle/>
        <a:p>
          <a:r>
            <a:rPr lang="en-GB" dirty="0" smtClean="0"/>
            <a:t>Design</a:t>
          </a:r>
          <a:endParaRPr lang="en-GB" dirty="0"/>
        </a:p>
      </dgm:t>
    </dgm:pt>
    <dgm:pt modelId="{4214A79E-299C-4F6E-A28A-6E42D7915586}" type="parTrans" cxnId="{ADED1BA9-0610-4809-8D8C-1206882DD08C}">
      <dgm:prSet/>
      <dgm:spPr/>
      <dgm:t>
        <a:bodyPr/>
        <a:lstStyle/>
        <a:p>
          <a:endParaRPr lang="en-GB"/>
        </a:p>
      </dgm:t>
    </dgm:pt>
    <dgm:pt modelId="{C29F039F-D49B-4DBA-B7AD-FC6DB0675443}" type="sibTrans" cxnId="{ADED1BA9-0610-4809-8D8C-1206882DD08C}">
      <dgm:prSet/>
      <dgm:spPr/>
      <dgm:t>
        <a:bodyPr/>
        <a:lstStyle/>
        <a:p>
          <a:endParaRPr lang="en-GB"/>
        </a:p>
      </dgm:t>
    </dgm:pt>
    <dgm:pt modelId="{F62F64D2-15E0-475E-BBE6-02DD2AB2E9A0}">
      <dgm:prSet phldrT="[Text]"/>
      <dgm:spPr/>
      <dgm:t>
        <a:bodyPr/>
        <a:lstStyle/>
        <a:p>
          <a:r>
            <a:rPr lang="en-GB" dirty="0" smtClean="0"/>
            <a:t>Deliver</a:t>
          </a:r>
          <a:endParaRPr lang="en-GB" dirty="0"/>
        </a:p>
      </dgm:t>
    </dgm:pt>
    <dgm:pt modelId="{33BE1491-BFF2-4650-A889-BF82A4597359}" type="parTrans" cxnId="{244E3764-9366-4FDB-9741-D2398F3486FE}">
      <dgm:prSet/>
      <dgm:spPr/>
      <dgm:t>
        <a:bodyPr/>
        <a:lstStyle/>
        <a:p>
          <a:endParaRPr lang="en-GB"/>
        </a:p>
      </dgm:t>
    </dgm:pt>
    <dgm:pt modelId="{9D37BFA3-5271-4976-9570-7BC329A16B6C}" type="sibTrans" cxnId="{244E3764-9366-4FDB-9741-D2398F3486FE}">
      <dgm:prSet/>
      <dgm:spPr/>
      <dgm:t>
        <a:bodyPr/>
        <a:lstStyle/>
        <a:p>
          <a:endParaRPr lang="en-GB"/>
        </a:p>
      </dgm:t>
    </dgm:pt>
    <dgm:pt modelId="{71587594-18D6-4F7A-9CF0-DC3869D84922}">
      <dgm:prSet phldrT="[Text]"/>
      <dgm:spPr/>
      <dgm:t>
        <a:bodyPr/>
        <a:lstStyle/>
        <a:p>
          <a:r>
            <a:rPr lang="en-GB" smtClean="0"/>
            <a:t>Discover</a:t>
          </a:r>
          <a:endParaRPr lang="en-GB" dirty="0"/>
        </a:p>
      </dgm:t>
    </dgm:pt>
    <dgm:pt modelId="{6B086F2B-3600-484C-8B7C-3B8A758DCE8F}" type="parTrans" cxnId="{9DAF0A83-83F0-4F69-ADFA-608A0F03EFD1}">
      <dgm:prSet/>
      <dgm:spPr/>
      <dgm:t>
        <a:bodyPr/>
        <a:lstStyle/>
        <a:p>
          <a:endParaRPr lang="en-GB"/>
        </a:p>
      </dgm:t>
    </dgm:pt>
    <dgm:pt modelId="{853ACC14-B99E-4E99-BCA8-5DA64309E572}" type="sibTrans" cxnId="{9DAF0A83-83F0-4F69-ADFA-608A0F03EFD1}">
      <dgm:prSet/>
      <dgm:spPr/>
      <dgm:t>
        <a:bodyPr/>
        <a:lstStyle/>
        <a:p>
          <a:endParaRPr lang="en-GB"/>
        </a:p>
      </dgm:t>
    </dgm:pt>
    <dgm:pt modelId="{DDA1B2E7-0639-44B9-91D3-7437BFB42AE0}" type="pres">
      <dgm:prSet presAssocID="{AE5D845A-BD39-45A1-843C-01377607AC7B}" presName="cycle" presStyleCnt="0">
        <dgm:presLayoutVars>
          <dgm:dir/>
          <dgm:resizeHandles val="exact"/>
        </dgm:presLayoutVars>
      </dgm:prSet>
      <dgm:spPr/>
      <dgm:t>
        <a:bodyPr/>
        <a:lstStyle/>
        <a:p>
          <a:endParaRPr lang="en-GB"/>
        </a:p>
      </dgm:t>
    </dgm:pt>
    <dgm:pt modelId="{ACE5C0F2-221E-4711-82BE-3CF986B4CD5D}" type="pres">
      <dgm:prSet presAssocID="{3EAC1A37-354D-4046-B39B-44C9912E551A}" presName="dummy" presStyleCnt="0"/>
      <dgm:spPr/>
    </dgm:pt>
    <dgm:pt modelId="{87728FA1-3618-48D1-B1F1-ADA7DBF7ACDE}" type="pres">
      <dgm:prSet presAssocID="{3EAC1A37-354D-4046-B39B-44C9912E551A}" presName="node" presStyleLbl="revTx" presStyleIdx="0" presStyleCnt="3">
        <dgm:presLayoutVars>
          <dgm:bulletEnabled val="1"/>
        </dgm:presLayoutVars>
      </dgm:prSet>
      <dgm:spPr/>
      <dgm:t>
        <a:bodyPr/>
        <a:lstStyle/>
        <a:p>
          <a:endParaRPr lang="en-GB"/>
        </a:p>
      </dgm:t>
    </dgm:pt>
    <dgm:pt modelId="{894E585C-8260-4B33-8B5C-FACB2F78650E}" type="pres">
      <dgm:prSet presAssocID="{C29F039F-D49B-4DBA-B7AD-FC6DB0675443}" presName="sibTrans" presStyleLbl="node1" presStyleIdx="0" presStyleCnt="3"/>
      <dgm:spPr/>
      <dgm:t>
        <a:bodyPr/>
        <a:lstStyle/>
        <a:p>
          <a:endParaRPr lang="en-GB"/>
        </a:p>
      </dgm:t>
    </dgm:pt>
    <dgm:pt modelId="{D54A9CB4-58AE-4B84-AC86-46C84ECE0B06}" type="pres">
      <dgm:prSet presAssocID="{F62F64D2-15E0-475E-BBE6-02DD2AB2E9A0}" presName="dummy" presStyleCnt="0"/>
      <dgm:spPr/>
    </dgm:pt>
    <dgm:pt modelId="{C35AAD92-1AF7-48DD-BDA9-2907C53F688E}" type="pres">
      <dgm:prSet presAssocID="{F62F64D2-15E0-475E-BBE6-02DD2AB2E9A0}" presName="node" presStyleLbl="revTx" presStyleIdx="1" presStyleCnt="3">
        <dgm:presLayoutVars>
          <dgm:bulletEnabled val="1"/>
        </dgm:presLayoutVars>
      </dgm:prSet>
      <dgm:spPr/>
      <dgm:t>
        <a:bodyPr/>
        <a:lstStyle/>
        <a:p>
          <a:endParaRPr lang="en-GB"/>
        </a:p>
      </dgm:t>
    </dgm:pt>
    <dgm:pt modelId="{36FC3480-6574-4906-86D6-C27115B899F4}" type="pres">
      <dgm:prSet presAssocID="{9D37BFA3-5271-4976-9570-7BC329A16B6C}" presName="sibTrans" presStyleLbl="node1" presStyleIdx="1" presStyleCnt="3"/>
      <dgm:spPr/>
      <dgm:t>
        <a:bodyPr/>
        <a:lstStyle/>
        <a:p>
          <a:endParaRPr lang="en-GB"/>
        </a:p>
      </dgm:t>
    </dgm:pt>
    <dgm:pt modelId="{9CAD9F75-244A-4201-99AD-0DE3849A1784}" type="pres">
      <dgm:prSet presAssocID="{71587594-18D6-4F7A-9CF0-DC3869D84922}" presName="dummy" presStyleCnt="0"/>
      <dgm:spPr/>
    </dgm:pt>
    <dgm:pt modelId="{9FD65769-68EB-4034-A125-79BE766048F3}" type="pres">
      <dgm:prSet presAssocID="{71587594-18D6-4F7A-9CF0-DC3869D84922}" presName="node" presStyleLbl="revTx" presStyleIdx="2" presStyleCnt="3">
        <dgm:presLayoutVars>
          <dgm:bulletEnabled val="1"/>
        </dgm:presLayoutVars>
      </dgm:prSet>
      <dgm:spPr/>
      <dgm:t>
        <a:bodyPr/>
        <a:lstStyle/>
        <a:p>
          <a:endParaRPr lang="en-GB"/>
        </a:p>
      </dgm:t>
    </dgm:pt>
    <dgm:pt modelId="{961A33E0-C385-4B7A-919A-77A0EF5D57EA}" type="pres">
      <dgm:prSet presAssocID="{853ACC14-B99E-4E99-BCA8-5DA64309E572}" presName="sibTrans" presStyleLbl="node1" presStyleIdx="2" presStyleCnt="3"/>
      <dgm:spPr/>
      <dgm:t>
        <a:bodyPr/>
        <a:lstStyle/>
        <a:p>
          <a:endParaRPr lang="en-GB"/>
        </a:p>
      </dgm:t>
    </dgm:pt>
  </dgm:ptLst>
  <dgm:cxnLst>
    <dgm:cxn modelId="{244E3764-9366-4FDB-9741-D2398F3486FE}" srcId="{AE5D845A-BD39-45A1-843C-01377607AC7B}" destId="{F62F64D2-15E0-475E-BBE6-02DD2AB2E9A0}" srcOrd="1" destOrd="0" parTransId="{33BE1491-BFF2-4650-A889-BF82A4597359}" sibTransId="{9D37BFA3-5271-4976-9570-7BC329A16B6C}"/>
    <dgm:cxn modelId="{784D7222-F727-4DC7-B871-E1DDD06EF7E7}" type="presOf" srcId="{853ACC14-B99E-4E99-BCA8-5DA64309E572}" destId="{961A33E0-C385-4B7A-919A-77A0EF5D57EA}" srcOrd="0" destOrd="0" presId="urn:microsoft.com/office/officeart/2005/8/layout/cycle1"/>
    <dgm:cxn modelId="{98B04F2D-C7BD-445C-AEEB-1917DBE70BAC}" type="presOf" srcId="{F62F64D2-15E0-475E-BBE6-02DD2AB2E9A0}" destId="{C35AAD92-1AF7-48DD-BDA9-2907C53F688E}" srcOrd="0" destOrd="0" presId="urn:microsoft.com/office/officeart/2005/8/layout/cycle1"/>
    <dgm:cxn modelId="{C4D4351D-42E6-41A2-AB19-05312B00F02C}" type="presOf" srcId="{C29F039F-D49B-4DBA-B7AD-FC6DB0675443}" destId="{894E585C-8260-4B33-8B5C-FACB2F78650E}" srcOrd="0" destOrd="0" presId="urn:microsoft.com/office/officeart/2005/8/layout/cycle1"/>
    <dgm:cxn modelId="{B6E35B41-B0E1-4587-843E-CB56E7318FFB}" type="presOf" srcId="{71587594-18D6-4F7A-9CF0-DC3869D84922}" destId="{9FD65769-68EB-4034-A125-79BE766048F3}" srcOrd="0" destOrd="0" presId="urn:microsoft.com/office/officeart/2005/8/layout/cycle1"/>
    <dgm:cxn modelId="{ADED1BA9-0610-4809-8D8C-1206882DD08C}" srcId="{AE5D845A-BD39-45A1-843C-01377607AC7B}" destId="{3EAC1A37-354D-4046-B39B-44C9912E551A}" srcOrd="0" destOrd="0" parTransId="{4214A79E-299C-4F6E-A28A-6E42D7915586}" sibTransId="{C29F039F-D49B-4DBA-B7AD-FC6DB0675443}"/>
    <dgm:cxn modelId="{6767580E-273B-480D-9F12-03AF31AEE099}" type="presOf" srcId="{3EAC1A37-354D-4046-B39B-44C9912E551A}" destId="{87728FA1-3618-48D1-B1F1-ADA7DBF7ACDE}" srcOrd="0" destOrd="0" presId="urn:microsoft.com/office/officeart/2005/8/layout/cycle1"/>
    <dgm:cxn modelId="{9DAF0A83-83F0-4F69-ADFA-608A0F03EFD1}" srcId="{AE5D845A-BD39-45A1-843C-01377607AC7B}" destId="{71587594-18D6-4F7A-9CF0-DC3869D84922}" srcOrd="2" destOrd="0" parTransId="{6B086F2B-3600-484C-8B7C-3B8A758DCE8F}" sibTransId="{853ACC14-B99E-4E99-BCA8-5DA64309E572}"/>
    <dgm:cxn modelId="{78AF57A6-3C7A-4279-B0FC-637753D5CA6F}" type="presOf" srcId="{9D37BFA3-5271-4976-9570-7BC329A16B6C}" destId="{36FC3480-6574-4906-86D6-C27115B899F4}" srcOrd="0" destOrd="0" presId="urn:microsoft.com/office/officeart/2005/8/layout/cycle1"/>
    <dgm:cxn modelId="{A3EF080C-DC35-4AF7-9780-0A30ABA56795}" type="presOf" srcId="{AE5D845A-BD39-45A1-843C-01377607AC7B}" destId="{DDA1B2E7-0639-44B9-91D3-7437BFB42AE0}" srcOrd="0" destOrd="0" presId="urn:microsoft.com/office/officeart/2005/8/layout/cycle1"/>
    <dgm:cxn modelId="{424DEDAD-8439-4C55-8EE1-B93BC8CBC6B0}" type="presParOf" srcId="{DDA1B2E7-0639-44B9-91D3-7437BFB42AE0}" destId="{ACE5C0F2-221E-4711-82BE-3CF986B4CD5D}" srcOrd="0" destOrd="0" presId="urn:microsoft.com/office/officeart/2005/8/layout/cycle1"/>
    <dgm:cxn modelId="{353E0905-11FE-4932-A506-FA29AC29D769}" type="presParOf" srcId="{DDA1B2E7-0639-44B9-91D3-7437BFB42AE0}" destId="{87728FA1-3618-48D1-B1F1-ADA7DBF7ACDE}" srcOrd="1" destOrd="0" presId="urn:microsoft.com/office/officeart/2005/8/layout/cycle1"/>
    <dgm:cxn modelId="{D1D365D0-8F7F-4C63-A50D-B726E1703B3C}" type="presParOf" srcId="{DDA1B2E7-0639-44B9-91D3-7437BFB42AE0}" destId="{894E585C-8260-4B33-8B5C-FACB2F78650E}" srcOrd="2" destOrd="0" presId="urn:microsoft.com/office/officeart/2005/8/layout/cycle1"/>
    <dgm:cxn modelId="{C22AA913-FEFE-4136-9243-359BE7717365}" type="presParOf" srcId="{DDA1B2E7-0639-44B9-91D3-7437BFB42AE0}" destId="{D54A9CB4-58AE-4B84-AC86-46C84ECE0B06}" srcOrd="3" destOrd="0" presId="urn:microsoft.com/office/officeart/2005/8/layout/cycle1"/>
    <dgm:cxn modelId="{47ADFC40-1FFD-458D-82CF-81CF594ED8E9}" type="presParOf" srcId="{DDA1B2E7-0639-44B9-91D3-7437BFB42AE0}" destId="{C35AAD92-1AF7-48DD-BDA9-2907C53F688E}" srcOrd="4" destOrd="0" presId="urn:microsoft.com/office/officeart/2005/8/layout/cycle1"/>
    <dgm:cxn modelId="{F8121C6B-F441-4AA2-8A99-56114CE2CFAF}" type="presParOf" srcId="{DDA1B2E7-0639-44B9-91D3-7437BFB42AE0}" destId="{36FC3480-6574-4906-86D6-C27115B899F4}" srcOrd="5" destOrd="0" presId="urn:microsoft.com/office/officeart/2005/8/layout/cycle1"/>
    <dgm:cxn modelId="{D5310225-DD96-449D-A7D3-870FCCC57CBA}" type="presParOf" srcId="{DDA1B2E7-0639-44B9-91D3-7437BFB42AE0}" destId="{9CAD9F75-244A-4201-99AD-0DE3849A1784}" srcOrd="6" destOrd="0" presId="urn:microsoft.com/office/officeart/2005/8/layout/cycle1"/>
    <dgm:cxn modelId="{CD257F72-74F3-4D6C-898A-E7185330CA13}" type="presParOf" srcId="{DDA1B2E7-0639-44B9-91D3-7437BFB42AE0}" destId="{9FD65769-68EB-4034-A125-79BE766048F3}" srcOrd="7" destOrd="0" presId="urn:microsoft.com/office/officeart/2005/8/layout/cycle1"/>
    <dgm:cxn modelId="{224EA53F-D335-4E67-B365-5D345E0A22D8}" type="presParOf" srcId="{DDA1B2E7-0639-44B9-91D3-7437BFB42AE0}" destId="{961A33E0-C385-4B7A-919A-77A0EF5D57EA}"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85EA-A364-4AF4-990E-1BC4B09E4B58}">
      <dsp:nvSpPr>
        <dsp:cNvPr id="0" name=""/>
        <dsp:cNvSpPr/>
      </dsp:nvSpPr>
      <dsp:spPr>
        <a:xfrm>
          <a:off x="3003088" y="86095"/>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Used by Researchers</a:t>
          </a:r>
        </a:p>
      </dsp:txBody>
      <dsp:txXfrm>
        <a:off x="3003088" y="86095"/>
        <a:ext cx="1383200" cy="1383200"/>
      </dsp:txXfrm>
    </dsp:sp>
    <dsp:sp modelId="{46768807-E369-4E6F-A363-28A7FECACF93}">
      <dsp:nvSpPr>
        <dsp:cNvPr id="0" name=""/>
        <dsp:cNvSpPr/>
      </dsp:nvSpPr>
      <dsp:spPr>
        <a:xfrm>
          <a:off x="567214" y="-961"/>
          <a:ext cx="3906130" cy="3906130"/>
        </a:xfrm>
        <a:prstGeom prst="circularArrow">
          <a:avLst>
            <a:gd name="adj1" fmla="val 6905"/>
            <a:gd name="adj2" fmla="val 465597"/>
            <a:gd name="adj3" fmla="val 548384"/>
            <a:gd name="adj4" fmla="val 20586019"/>
            <a:gd name="adj5" fmla="val 8056"/>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61C9349-F176-47C8-BE21-7C4F99462F4D}">
      <dsp:nvSpPr>
        <dsp:cNvPr id="0" name=""/>
        <dsp:cNvSpPr/>
      </dsp:nvSpPr>
      <dsp:spPr>
        <a:xfrm>
          <a:off x="3003088" y="2434912"/>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Gathering New Requirements</a:t>
          </a:r>
          <a:endParaRPr lang="en-GB" sz="1800" kern="1200" dirty="0"/>
        </a:p>
      </dsp:txBody>
      <dsp:txXfrm>
        <a:off x="3003088" y="2434912"/>
        <a:ext cx="1383200" cy="1383200"/>
      </dsp:txXfrm>
    </dsp:sp>
    <dsp:sp modelId="{05434F62-1945-425B-A943-C0564BA62B0A}">
      <dsp:nvSpPr>
        <dsp:cNvPr id="0" name=""/>
        <dsp:cNvSpPr/>
      </dsp:nvSpPr>
      <dsp:spPr>
        <a:xfrm>
          <a:off x="567214" y="-961"/>
          <a:ext cx="3906130" cy="3906130"/>
        </a:xfrm>
        <a:prstGeom prst="circularArrow">
          <a:avLst>
            <a:gd name="adj1" fmla="val 6905"/>
            <a:gd name="adj2" fmla="val 465597"/>
            <a:gd name="adj3" fmla="val 5948384"/>
            <a:gd name="adj4" fmla="val 4386019"/>
            <a:gd name="adj5" fmla="val 8056"/>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69EBAC1-2975-4EEE-9DBE-DD58A0C962C3}">
      <dsp:nvSpPr>
        <dsp:cNvPr id="0" name=""/>
        <dsp:cNvSpPr/>
      </dsp:nvSpPr>
      <dsp:spPr>
        <a:xfrm>
          <a:off x="654271" y="2434912"/>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New Technology Assessed</a:t>
          </a:r>
          <a:endParaRPr lang="en-GB" sz="1800" kern="1200" dirty="0"/>
        </a:p>
      </dsp:txBody>
      <dsp:txXfrm>
        <a:off x="654271" y="2434912"/>
        <a:ext cx="1383200" cy="1383200"/>
      </dsp:txXfrm>
    </dsp:sp>
    <dsp:sp modelId="{B757D91A-88B8-4BEA-A2DC-76BD862C4D80}">
      <dsp:nvSpPr>
        <dsp:cNvPr id="0" name=""/>
        <dsp:cNvSpPr/>
      </dsp:nvSpPr>
      <dsp:spPr>
        <a:xfrm>
          <a:off x="567214" y="-961"/>
          <a:ext cx="3906130" cy="3906130"/>
        </a:xfrm>
        <a:prstGeom prst="circularArrow">
          <a:avLst>
            <a:gd name="adj1" fmla="val 6905"/>
            <a:gd name="adj2" fmla="val 465597"/>
            <a:gd name="adj3" fmla="val 11348384"/>
            <a:gd name="adj4" fmla="val 9786019"/>
            <a:gd name="adj5" fmla="val 8056"/>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215830D-5C31-4375-96B9-4B6A9D83C7BF}">
      <dsp:nvSpPr>
        <dsp:cNvPr id="0" name=""/>
        <dsp:cNvSpPr/>
      </dsp:nvSpPr>
      <dsp:spPr>
        <a:xfrm>
          <a:off x="654271" y="86095"/>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Deployed Infrastructure Services</a:t>
          </a:r>
          <a:endParaRPr lang="en-GB" sz="1800" kern="1200" dirty="0"/>
        </a:p>
      </dsp:txBody>
      <dsp:txXfrm>
        <a:off x="654271" y="86095"/>
        <a:ext cx="1383200" cy="1383200"/>
      </dsp:txXfrm>
    </dsp:sp>
    <dsp:sp modelId="{57F597DC-5D98-41ED-A0B0-C06C8D4E4560}">
      <dsp:nvSpPr>
        <dsp:cNvPr id="0" name=""/>
        <dsp:cNvSpPr/>
      </dsp:nvSpPr>
      <dsp:spPr>
        <a:xfrm>
          <a:off x="720061" y="-144004"/>
          <a:ext cx="3906130" cy="3906130"/>
        </a:xfrm>
        <a:prstGeom prst="circularArrow">
          <a:avLst>
            <a:gd name="adj1" fmla="val 6905"/>
            <a:gd name="adj2" fmla="val 465597"/>
            <a:gd name="adj3" fmla="val 16748384"/>
            <a:gd name="adj4" fmla="val 15186019"/>
            <a:gd name="adj5" fmla="val 8056"/>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7EEC9-963C-A74D-AAD4-653716E6868D}">
      <dsp:nvSpPr>
        <dsp:cNvPr id="0" name=""/>
        <dsp:cNvSpPr/>
      </dsp:nvSpPr>
      <dsp:spPr>
        <a:xfrm>
          <a:off x="1779"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Technology</a:t>
          </a:r>
          <a:endParaRPr lang="en-US" sz="2600" kern="1200" dirty="0"/>
        </a:p>
      </dsp:txBody>
      <dsp:txXfrm>
        <a:off x="1779" y="0"/>
        <a:ext cx="1745977" cy="1095541"/>
      </dsp:txXfrm>
    </dsp:sp>
    <dsp:sp modelId="{08B2ED3B-66D6-8944-A697-D8403E036221}">
      <dsp:nvSpPr>
        <dsp:cNvPr id="0" name=""/>
        <dsp:cNvSpPr/>
      </dsp:nvSpPr>
      <dsp:spPr>
        <a:xfrm>
          <a:off x="197761" y="1103897"/>
          <a:ext cx="1396781" cy="7804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TCB</a:t>
          </a:r>
          <a:endParaRPr lang="en-US" sz="2700" kern="1200" dirty="0"/>
        </a:p>
      </dsp:txBody>
      <dsp:txXfrm>
        <a:off x="220620" y="1126756"/>
        <a:ext cx="1351063" cy="734745"/>
      </dsp:txXfrm>
    </dsp:sp>
    <dsp:sp modelId="{4F9F824C-AA00-EF4A-82D1-140F8C9D8665}">
      <dsp:nvSpPr>
        <dsp:cNvPr id="0" name=""/>
        <dsp:cNvSpPr/>
      </dsp:nvSpPr>
      <dsp:spPr>
        <a:xfrm>
          <a:off x="1878704"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Security</a:t>
          </a:r>
          <a:endParaRPr lang="en-US" sz="2600" kern="1200" dirty="0"/>
        </a:p>
      </dsp:txBody>
      <dsp:txXfrm>
        <a:off x="1878704" y="0"/>
        <a:ext cx="1745977" cy="1095541"/>
      </dsp:txXfrm>
    </dsp:sp>
    <dsp:sp modelId="{C11F3355-6AE3-4072-9110-F01FE5B4E186}">
      <dsp:nvSpPr>
        <dsp:cNvPr id="0" name=""/>
        <dsp:cNvSpPr/>
      </dsp:nvSpPr>
      <dsp:spPr>
        <a:xfrm>
          <a:off x="2053302" y="1095630"/>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SPG</a:t>
          </a:r>
          <a:endParaRPr lang="en-US" sz="2700" kern="1200" dirty="0"/>
        </a:p>
      </dsp:txBody>
      <dsp:txXfrm>
        <a:off x="2068883" y="1111211"/>
        <a:ext cx="1365619" cy="500828"/>
      </dsp:txXfrm>
    </dsp:sp>
    <dsp:sp modelId="{3622C1FF-D320-4505-B9A6-A926DF7E9D7E}">
      <dsp:nvSpPr>
        <dsp:cNvPr id="0" name=""/>
        <dsp:cNvSpPr/>
      </dsp:nvSpPr>
      <dsp:spPr>
        <a:xfrm>
          <a:off x="2053302" y="170946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SCG</a:t>
          </a:r>
          <a:endParaRPr lang="en-US" sz="2700" kern="1200" dirty="0"/>
        </a:p>
      </dsp:txBody>
      <dsp:txXfrm>
        <a:off x="2068883" y="1725047"/>
        <a:ext cx="1365619" cy="500828"/>
      </dsp:txXfrm>
    </dsp:sp>
    <dsp:sp modelId="{3C5AE0B6-C037-4C91-83B9-B1428EBE6134}">
      <dsp:nvSpPr>
        <dsp:cNvPr id="0" name=""/>
        <dsp:cNvSpPr/>
      </dsp:nvSpPr>
      <dsp:spPr>
        <a:xfrm>
          <a:off x="2053302" y="2323301"/>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SVG/RAT</a:t>
          </a:r>
          <a:endParaRPr lang="en-US" sz="2700" kern="1200" dirty="0"/>
        </a:p>
      </dsp:txBody>
      <dsp:txXfrm>
        <a:off x="2068883" y="2338882"/>
        <a:ext cx="1365619" cy="500828"/>
      </dsp:txXfrm>
    </dsp:sp>
    <dsp:sp modelId="{F08143FA-C3DB-465A-A258-4D0F588D91BA}">
      <dsp:nvSpPr>
        <dsp:cNvPr id="0" name=""/>
        <dsp:cNvSpPr/>
      </dsp:nvSpPr>
      <dsp:spPr>
        <a:xfrm>
          <a:off x="2053302" y="293713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CSIRT</a:t>
          </a:r>
          <a:endParaRPr lang="en-GB" sz="2700" kern="1200"/>
        </a:p>
      </dsp:txBody>
      <dsp:txXfrm>
        <a:off x="2068883" y="2952717"/>
        <a:ext cx="1365619" cy="500828"/>
      </dsp:txXfrm>
    </dsp:sp>
    <dsp:sp modelId="{FDC9BE7C-721E-46A1-A34E-8EE47B50E3C0}">
      <dsp:nvSpPr>
        <dsp:cNvPr id="0" name=""/>
        <dsp:cNvSpPr/>
      </dsp:nvSpPr>
      <dsp:spPr>
        <a:xfrm>
          <a:off x="3755630"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smtClean="0"/>
            <a:t>Operations</a:t>
          </a:r>
          <a:endParaRPr lang="en-GB" sz="2600" kern="1200"/>
        </a:p>
      </dsp:txBody>
      <dsp:txXfrm>
        <a:off x="3755630" y="0"/>
        <a:ext cx="1745977" cy="1095541"/>
      </dsp:txXfrm>
    </dsp:sp>
    <dsp:sp modelId="{3653C915-2BA8-D046-A7DA-5E5B02FBFE31}">
      <dsp:nvSpPr>
        <dsp:cNvPr id="0" name=""/>
        <dsp:cNvSpPr/>
      </dsp:nvSpPr>
      <dsp:spPr>
        <a:xfrm>
          <a:off x="3930227" y="1095630"/>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OMB</a:t>
          </a:r>
          <a:endParaRPr lang="en-US" sz="2700" kern="1200" dirty="0"/>
        </a:p>
      </dsp:txBody>
      <dsp:txXfrm>
        <a:off x="3945808" y="1111211"/>
        <a:ext cx="1365619" cy="500828"/>
      </dsp:txXfrm>
    </dsp:sp>
    <dsp:sp modelId="{34D9299B-67E1-6E4A-A047-4D02F36CE197}">
      <dsp:nvSpPr>
        <dsp:cNvPr id="0" name=""/>
        <dsp:cNvSpPr/>
      </dsp:nvSpPr>
      <dsp:spPr>
        <a:xfrm>
          <a:off x="3930227" y="170946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OTAG</a:t>
          </a:r>
          <a:endParaRPr lang="en-US" sz="2700" kern="1200" dirty="0"/>
        </a:p>
      </dsp:txBody>
      <dsp:txXfrm>
        <a:off x="3945808" y="1725047"/>
        <a:ext cx="1365619" cy="500828"/>
      </dsp:txXfrm>
    </dsp:sp>
    <dsp:sp modelId="{5A11FF17-F7FD-1347-80DA-2E2E0BF3C804}">
      <dsp:nvSpPr>
        <dsp:cNvPr id="0" name=""/>
        <dsp:cNvSpPr/>
      </dsp:nvSpPr>
      <dsp:spPr>
        <a:xfrm>
          <a:off x="3930227" y="2323301"/>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OAT</a:t>
          </a:r>
          <a:endParaRPr lang="en-US" sz="2700" kern="1200" dirty="0"/>
        </a:p>
      </dsp:txBody>
      <dsp:txXfrm>
        <a:off x="3945808" y="2338882"/>
        <a:ext cx="1365619" cy="500828"/>
      </dsp:txXfrm>
    </dsp:sp>
    <dsp:sp modelId="{3FC21AAB-9508-4238-80C1-4427F387979F}">
      <dsp:nvSpPr>
        <dsp:cNvPr id="0" name=""/>
        <dsp:cNvSpPr/>
      </dsp:nvSpPr>
      <dsp:spPr>
        <a:xfrm>
          <a:off x="3930227" y="293713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endParaRPr lang="en-US" sz="2700" kern="1200" dirty="0"/>
        </a:p>
      </dsp:txBody>
      <dsp:txXfrm>
        <a:off x="3945808" y="2952717"/>
        <a:ext cx="1365619" cy="500828"/>
      </dsp:txXfrm>
    </dsp:sp>
    <dsp:sp modelId="{F522C09E-724B-7947-A6DE-CCADAAC87F41}">
      <dsp:nvSpPr>
        <dsp:cNvPr id="0" name=""/>
        <dsp:cNvSpPr/>
      </dsp:nvSpPr>
      <dsp:spPr>
        <a:xfrm>
          <a:off x="5632555"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Users</a:t>
          </a:r>
          <a:endParaRPr lang="en-US" sz="2600" kern="1200" dirty="0"/>
        </a:p>
      </dsp:txBody>
      <dsp:txXfrm>
        <a:off x="5632555" y="0"/>
        <a:ext cx="1745977" cy="1095541"/>
      </dsp:txXfrm>
    </dsp:sp>
    <dsp:sp modelId="{B8C10021-6C8E-5843-8121-648E34210D40}">
      <dsp:nvSpPr>
        <dsp:cNvPr id="0" name=""/>
        <dsp:cNvSpPr/>
      </dsp:nvSpPr>
      <dsp:spPr>
        <a:xfrm>
          <a:off x="5825758" y="1085619"/>
          <a:ext cx="1396781" cy="7044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UCB</a:t>
          </a:r>
          <a:endParaRPr lang="en-US" sz="2700" kern="1200" dirty="0"/>
        </a:p>
      </dsp:txBody>
      <dsp:txXfrm>
        <a:off x="5846389" y="1106250"/>
        <a:ext cx="1355519" cy="663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28FA1-3618-48D1-B1F1-ADA7DBF7ACDE}">
      <dsp:nvSpPr>
        <dsp:cNvPr id="0" name=""/>
        <dsp:cNvSpPr/>
      </dsp:nvSpPr>
      <dsp:spPr>
        <a:xfrm>
          <a:off x="4618246" y="333714"/>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dirty="0" smtClean="0"/>
            <a:t>Design</a:t>
          </a:r>
          <a:endParaRPr lang="en-GB" sz="3600" kern="1200" dirty="0"/>
        </a:p>
      </dsp:txBody>
      <dsp:txXfrm>
        <a:off x="4618246" y="333714"/>
        <a:ext cx="1707392" cy="1707392"/>
      </dsp:txXfrm>
    </dsp:sp>
    <dsp:sp modelId="{894E585C-8260-4B33-8B5C-FACB2F78650E}">
      <dsp:nvSpPr>
        <dsp:cNvPr id="0" name=""/>
        <dsp:cNvSpPr/>
      </dsp:nvSpPr>
      <dsp:spPr>
        <a:xfrm>
          <a:off x="2021120" y="-1275"/>
          <a:ext cx="4033370" cy="4033370"/>
        </a:xfrm>
        <a:prstGeom prst="circularArrow">
          <a:avLst>
            <a:gd name="adj1" fmla="val 8255"/>
            <a:gd name="adj2" fmla="val 576647"/>
            <a:gd name="adj3" fmla="val 2961430"/>
            <a:gd name="adj4" fmla="val 53348"/>
            <a:gd name="adj5" fmla="val 963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AAD92-1AF7-48DD-BDA9-2907C53F688E}">
      <dsp:nvSpPr>
        <dsp:cNvPr id="0" name=""/>
        <dsp:cNvSpPr/>
      </dsp:nvSpPr>
      <dsp:spPr>
        <a:xfrm>
          <a:off x="3184109" y="2817711"/>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dirty="0" smtClean="0"/>
            <a:t>Deliver</a:t>
          </a:r>
          <a:endParaRPr lang="en-GB" sz="3600" kern="1200" dirty="0"/>
        </a:p>
      </dsp:txBody>
      <dsp:txXfrm>
        <a:off x="3184109" y="2817711"/>
        <a:ext cx="1707392" cy="1707392"/>
      </dsp:txXfrm>
    </dsp:sp>
    <dsp:sp modelId="{36FC3480-6574-4906-86D6-C27115B899F4}">
      <dsp:nvSpPr>
        <dsp:cNvPr id="0" name=""/>
        <dsp:cNvSpPr/>
      </dsp:nvSpPr>
      <dsp:spPr>
        <a:xfrm>
          <a:off x="2021120" y="-1275"/>
          <a:ext cx="4033370" cy="4033370"/>
        </a:xfrm>
        <a:prstGeom prst="circularArrow">
          <a:avLst>
            <a:gd name="adj1" fmla="val 8255"/>
            <a:gd name="adj2" fmla="val 576647"/>
            <a:gd name="adj3" fmla="val 10170005"/>
            <a:gd name="adj4" fmla="val 7261923"/>
            <a:gd name="adj5" fmla="val 963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65769-68EB-4034-A125-79BE766048F3}">
      <dsp:nvSpPr>
        <dsp:cNvPr id="0" name=""/>
        <dsp:cNvSpPr/>
      </dsp:nvSpPr>
      <dsp:spPr>
        <a:xfrm>
          <a:off x="1749973" y="333714"/>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smtClean="0"/>
            <a:t>Discover</a:t>
          </a:r>
          <a:endParaRPr lang="en-GB" sz="3600" kern="1200" dirty="0"/>
        </a:p>
      </dsp:txBody>
      <dsp:txXfrm>
        <a:off x="1749973" y="333714"/>
        <a:ext cx="1707392" cy="1707392"/>
      </dsp:txXfrm>
    </dsp:sp>
    <dsp:sp modelId="{961A33E0-C385-4B7A-919A-77A0EF5D57EA}">
      <dsp:nvSpPr>
        <dsp:cNvPr id="0" name=""/>
        <dsp:cNvSpPr/>
      </dsp:nvSpPr>
      <dsp:spPr>
        <a:xfrm>
          <a:off x="2021120" y="-1275"/>
          <a:ext cx="4033370" cy="4033370"/>
        </a:xfrm>
        <a:prstGeom prst="circularArrow">
          <a:avLst>
            <a:gd name="adj1" fmla="val 8255"/>
            <a:gd name="adj2" fmla="val 576647"/>
            <a:gd name="adj3" fmla="val 16854456"/>
            <a:gd name="adj4" fmla="val 14968897"/>
            <a:gd name="adj5" fmla="val 963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cs typeface="+mn-cs"/>
              </a:defRPr>
            </a:lvl1pPr>
          </a:lstStyle>
          <a:p>
            <a:pPr>
              <a:defRPr/>
            </a:pPr>
            <a:fld id="{F99C0BA9-8270-461C-BA30-E325EBD4642F}" type="datetimeFigureOut">
              <a:rPr lang="en-US"/>
              <a:pPr>
                <a:defRPr/>
              </a:pPr>
              <a:t>5/23/2012</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smtClean="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cs typeface="+mn-cs"/>
              </a:defRPr>
            </a:lvl1pPr>
          </a:lstStyle>
          <a:p>
            <a:pPr>
              <a:defRPr/>
            </a:pPr>
            <a:fld id="{B86FC97E-D4CA-4D5D-8F3D-BA3B2C598123}" type="slidenum">
              <a:rPr lang="en-US"/>
              <a:pPr>
                <a:defRPr/>
              </a:pPr>
              <a:t>‹#›</a:t>
            </a:fld>
            <a:endParaRPr lang="en-US"/>
          </a:p>
        </p:txBody>
      </p:sp>
    </p:spTree>
    <p:extLst>
      <p:ext uri="{BB962C8B-B14F-4D97-AF65-F5344CB8AC3E}">
        <p14:creationId xmlns:p14="http://schemas.microsoft.com/office/powerpoint/2010/main" val="3319969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a:t>
            </a:fld>
            <a:endParaRPr lang="en-US"/>
          </a:p>
        </p:txBody>
      </p:sp>
    </p:spTree>
    <p:extLst>
      <p:ext uri="{BB962C8B-B14F-4D97-AF65-F5344CB8AC3E}">
        <p14:creationId xmlns:p14="http://schemas.microsoft.com/office/powerpoint/2010/main" val="351708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17</a:t>
            </a:fld>
            <a:endParaRPr lang="en-US"/>
          </a:p>
        </p:txBody>
      </p:sp>
    </p:spTree>
    <p:extLst>
      <p:ext uri="{BB962C8B-B14F-4D97-AF65-F5344CB8AC3E}">
        <p14:creationId xmlns:p14="http://schemas.microsoft.com/office/powerpoint/2010/main" val="267482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Added desktop grids</a:t>
            </a:r>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20</a:t>
            </a:fld>
            <a:endParaRPr lang="en-US"/>
          </a:p>
        </p:txBody>
      </p:sp>
    </p:spTree>
    <p:extLst>
      <p:ext uri="{BB962C8B-B14F-4D97-AF65-F5344CB8AC3E}">
        <p14:creationId xmlns:p14="http://schemas.microsoft.com/office/powerpoint/2010/main" val="257957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21</a:t>
            </a:fld>
            <a:endParaRPr lang="en-US"/>
          </a:p>
        </p:txBody>
      </p:sp>
    </p:spTree>
    <p:extLst>
      <p:ext uri="{BB962C8B-B14F-4D97-AF65-F5344CB8AC3E}">
        <p14:creationId xmlns:p14="http://schemas.microsoft.com/office/powerpoint/2010/main" val="295776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23</a:t>
            </a:fld>
            <a:endParaRPr lang="en-US"/>
          </a:p>
        </p:txBody>
      </p:sp>
    </p:spTree>
    <p:extLst>
      <p:ext uri="{BB962C8B-B14F-4D97-AF65-F5344CB8AC3E}">
        <p14:creationId xmlns:p14="http://schemas.microsoft.com/office/powerpoint/2010/main" val="3124630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24</a:t>
            </a:fld>
            <a:endParaRPr lang="en-US"/>
          </a:p>
        </p:txBody>
      </p:sp>
    </p:spTree>
    <p:extLst>
      <p:ext uri="{BB962C8B-B14F-4D97-AF65-F5344CB8AC3E}">
        <p14:creationId xmlns:p14="http://schemas.microsoft.com/office/powerpoint/2010/main" val="1057866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25</a:t>
            </a:fld>
            <a:endParaRPr lang="en-US"/>
          </a:p>
        </p:txBody>
      </p:sp>
    </p:spTree>
    <p:extLst>
      <p:ext uri="{BB962C8B-B14F-4D97-AF65-F5344CB8AC3E}">
        <p14:creationId xmlns:p14="http://schemas.microsoft.com/office/powerpoint/2010/main" val="18254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79DA6B-C73A-4F7C-9428-3FC8654FD414}" type="slidenum">
              <a:rPr lang="en-GB" smtClean="0"/>
              <a:t>26</a:t>
            </a:fld>
            <a:endParaRPr lang="en-GB"/>
          </a:p>
        </p:txBody>
      </p:sp>
    </p:spTree>
    <p:extLst>
      <p:ext uri="{BB962C8B-B14F-4D97-AF65-F5344CB8AC3E}">
        <p14:creationId xmlns:p14="http://schemas.microsoft.com/office/powerpoint/2010/main" val="3687324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27</a:t>
            </a:fld>
            <a:endParaRPr lang="en-US"/>
          </a:p>
        </p:txBody>
      </p:sp>
    </p:spTree>
    <p:extLst>
      <p:ext uri="{BB962C8B-B14F-4D97-AF65-F5344CB8AC3E}">
        <p14:creationId xmlns:p14="http://schemas.microsoft.com/office/powerpoint/2010/main" val="121604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A1245F-3694-43FD-8D36-CA6D0F24C357}" type="slidenum">
              <a:rPr lang="en-GB" smtClean="0"/>
              <a:t>29</a:t>
            </a:fld>
            <a:endParaRPr lang="en-GB"/>
          </a:p>
        </p:txBody>
      </p:sp>
    </p:spTree>
    <p:extLst>
      <p:ext uri="{BB962C8B-B14F-4D97-AF65-F5344CB8AC3E}">
        <p14:creationId xmlns:p14="http://schemas.microsoft.com/office/powerpoint/2010/main" val="3145096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30</a:t>
            </a:fld>
            <a:endParaRPr lang="en-US"/>
          </a:p>
        </p:txBody>
      </p:sp>
    </p:spTree>
    <p:extLst>
      <p:ext uri="{BB962C8B-B14F-4D97-AF65-F5344CB8AC3E}">
        <p14:creationId xmlns:p14="http://schemas.microsoft.com/office/powerpoint/2010/main" val="369780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a:t>
            </a:fld>
            <a:endParaRPr lang="en-US"/>
          </a:p>
        </p:txBody>
      </p:sp>
    </p:spTree>
    <p:extLst>
      <p:ext uri="{BB962C8B-B14F-4D97-AF65-F5344CB8AC3E}">
        <p14:creationId xmlns:p14="http://schemas.microsoft.com/office/powerpoint/2010/main" val="191611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A1245F-3694-43FD-8D36-CA6D0F24C357}" type="slidenum">
              <a:rPr lang="en-GB" smtClean="0"/>
              <a:t>31</a:t>
            </a:fld>
            <a:endParaRPr lang="en-GB"/>
          </a:p>
        </p:txBody>
      </p:sp>
    </p:spTree>
    <p:extLst>
      <p:ext uri="{BB962C8B-B14F-4D97-AF65-F5344CB8AC3E}">
        <p14:creationId xmlns:p14="http://schemas.microsoft.com/office/powerpoint/2010/main" val="256196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32</a:t>
            </a:fld>
            <a:endParaRPr lang="en-US"/>
          </a:p>
        </p:txBody>
      </p:sp>
    </p:spTree>
    <p:extLst>
      <p:ext uri="{BB962C8B-B14F-4D97-AF65-F5344CB8AC3E}">
        <p14:creationId xmlns:p14="http://schemas.microsoft.com/office/powerpoint/2010/main" val="16488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33</a:t>
            </a:fld>
            <a:endParaRPr lang="en-US"/>
          </a:p>
        </p:txBody>
      </p:sp>
    </p:spTree>
    <p:extLst>
      <p:ext uri="{BB962C8B-B14F-4D97-AF65-F5344CB8AC3E}">
        <p14:creationId xmlns:p14="http://schemas.microsoft.com/office/powerpoint/2010/main" val="1195148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34</a:t>
            </a:fld>
            <a:endParaRPr lang="en-US"/>
          </a:p>
        </p:txBody>
      </p:sp>
    </p:spTree>
    <p:extLst>
      <p:ext uri="{BB962C8B-B14F-4D97-AF65-F5344CB8AC3E}">
        <p14:creationId xmlns:p14="http://schemas.microsoft.com/office/powerpoint/2010/main" val="322030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35</a:t>
            </a:fld>
            <a:endParaRPr lang="en-US"/>
          </a:p>
        </p:txBody>
      </p:sp>
    </p:spTree>
    <p:extLst>
      <p:ext uri="{BB962C8B-B14F-4D97-AF65-F5344CB8AC3E}">
        <p14:creationId xmlns:p14="http://schemas.microsoft.com/office/powerpoint/2010/main" val="84105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36</a:t>
            </a:fld>
            <a:endParaRPr lang="en-US"/>
          </a:p>
        </p:txBody>
      </p:sp>
    </p:spTree>
    <p:extLst>
      <p:ext uri="{BB962C8B-B14F-4D97-AF65-F5344CB8AC3E}">
        <p14:creationId xmlns:p14="http://schemas.microsoft.com/office/powerpoint/2010/main" val="246779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37</a:t>
            </a:fld>
            <a:endParaRPr lang="en-US"/>
          </a:p>
        </p:txBody>
      </p:sp>
    </p:spTree>
    <p:extLst>
      <p:ext uri="{BB962C8B-B14F-4D97-AF65-F5344CB8AC3E}">
        <p14:creationId xmlns:p14="http://schemas.microsoft.com/office/powerpoint/2010/main" val="1665461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38</a:t>
            </a:fld>
            <a:endParaRPr lang="en-US"/>
          </a:p>
        </p:txBody>
      </p:sp>
    </p:spTree>
    <p:extLst>
      <p:ext uri="{BB962C8B-B14F-4D97-AF65-F5344CB8AC3E}">
        <p14:creationId xmlns:p14="http://schemas.microsoft.com/office/powerpoint/2010/main" val="658169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sz="2600">
                <a:solidFill>
                  <a:schemeClr val="tx1"/>
                </a:solidFill>
                <a:latin typeface="Times New Roman" pitchFamily="18" charset="0"/>
              </a:defRPr>
            </a:lvl1pPr>
            <a:lvl2pPr marL="804763" indent="-309524" eaLnBrk="0" hangingPunct="0">
              <a:defRPr sz="2600">
                <a:solidFill>
                  <a:schemeClr val="tx1"/>
                </a:solidFill>
                <a:latin typeface="Times New Roman" pitchFamily="18" charset="0"/>
              </a:defRPr>
            </a:lvl2pPr>
            <a:lvl3pPr marL="1238098" indent="-247620" eaLnBrk="0" hangingPunct="0">
              <a:defRPr sz="2600">
                <a:solidFill>
                  <a:schemeClr val="tx1"/>
                </a:solidFill>
                <a:latin typeface="Times New Roman" pitchFamily="18" charset="0"/>
              </a:defRPr>
            </a:lvl3pPr>
            <a:lvl4pPr marL="1733337" indent="-247620" eaLnBrk="0" hangingPunct="0">
              <a:defRPr sz="2600">
                <a:solidFill>
                  <a:schemeClr val="tx1"/>
                </a:solidFill>
                <a:latin typeface="Times New Roman" pitchFamily="18" charset="0"/>
              </a:defRPr>
            </a:lvl4pPr>
            <a:lvl5pPr marL="2228576" indent="-247620" eaLnBrk="0" hangingPunct="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pPr eaLnBrk="1" hangingPunct="1"/>
            <a:fld id="{71A3990A-3D53-48D0-B6E9-8EAE4ED2FFB0}" type="slidenum">
              <a:rPr lang="en-GB" sz="1300"/>
              <a:pPr eaLnBrk="1" hangingPunct="1"/>
              <a:t>40</a:t>
            </a:fld>
            <a:endParaRPr lang="en-GB" sz="13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41</a:t>
            </a:fld>
            <a:endParaRPr lang="en-US"/>
          </a:p>
        </p:txBody>
      </p:sp>
    </p:spTree>
    <p:extLst>
      <p:ext uri="{BB962C8B-B14F-4D97-AF65-F5344CB8AC3E}">
        <p14:creationId xmlns:p14="http://schemas.microsoft.com/office/powerpoint/2010/main" val="210652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a:t>
            </a:fld>
            <a:endParaRPr lang="en-US"/>
          </a:p>
        </p:txBody>
      </p:sp>
    </p:spTree>
    <p:extLst>
      <p:ext uri="{BB962C8B-B14F-4D97-AF65-F5344CB8AC3E}">
        <p14:creationId xmlns:p14="http://schemas.microsoft.com/office/powerpoint/2010/main" val="773765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42</a:t>
            </a:fld>
            <a:endParaRPr lang="en-US"/>
          </a:p>
        </p:txBody>
      </p:sp>
    </p:spTree>
    <p:extLst>
      <p:ext uri="{BB962C8B-B14F-4D97-AF65-F5344CB8AC3E}">
        <p14:creationId xmlns:p14="http://schemas.microsoft.com/office/powerpoint/2010/main" val="3122397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43</a:t>
            </a:fld>
            <a:endParaRPr lang="en-US"/>
          </a:p>
        </p:txBody>
      </p:sp>
    </p:spTree>
    <p:extLst>
      <p:ext uri="{BB962C8B-B14F-4D97-AF65-F5344CB8AC3E}">
        <p14:creationId xmlns:p14="http://schemas.microsoft.com/office/powerpoint/2010/main" val="2991564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44</a:t>
            </a:fld>
            <a:endParaRPr lang="en-US"/>
          </a:p>
        </p:txBody>
      </p:sp>
    </p:spTree>
    <p:extLst>
      <p:ext uri="{BB962C8B-B14F-4D97-AF65-F5344CB8AC3E}">
        <p14:creationId xmlns:p14="http://schemas.microsoft.com/office/powerpoint/2010/main" val="2557792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45</a:t>
            </a:fld>
            <a:endParaRPr lang="en-US"/>
          </a:p>
        </p:txBody>
      </p:sp>
    </p:spTree>
    <p:extLst>
      <p:ext uri="{BB962C8B-B14F-4D97-AF65-F5344CB8AC3E}">
        <p14:creationId xmlns:p14="http://schemas.microsoft.com/office/powerpoint/2010/main" val="3992216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46</a:t>
            </a:fld>
            <a:endParaRPr lang="en-US"/>
          </a:p>
        </p:txBody>
      </p:sp>
    </p:spTree>
    <p:extLst>
      <p:ext uri="{BB962C8B-B14F-4D97-AF65-F5344CB8AC3E}">
        <p14:creationId xmlns:p14="http://schemas.microsoft.com/office/powerpoint/2010/main" val="1265192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50"/>
              </a:spcBef>
              <a:spcAft>
                <a:spcPts val="650"/>
              </a:spcAft>
            </a:pPr>
            <a:endParaRPr lang="en-US" sz="1900" dirty="0"/>
          </a:p>
        </p:txBody>
      </p:sp>
      <p:sp>
        <p:nvSpPr>
          <p:cNvPr id="4" name="Slide Number Placeholder 3"/>
          <p:cNvSpPr>
            <a:spLocks noGrp="1"/>
          </p:cNvSpPr>
          <p:nvPr>
            <p:ph type="sldNum" sz="quarter" idx="10"/>
          </p:nvPr>
        </p:nvSpPr>
        <p:spPr/>
        <p:txBody>
          <a:bodyPr/>
          <a:lstStyle/>
          <a:p>
            <a:fld id="{14573B07-2C8A-4EFD-ABF6-75147FCB4920}" type="slidenum">
              <a:rPr lang="en-GB" smtClean="0"/>
              <a:pPr/>
              <a:t>47</a:t>
            </a:fld>
            <a:endParaRPr lang="en-GB"/>
          </a:p>
        </p:txBody>
      </p:sp>
    </p:spTree>
    <p:extLst>
      <p:ext uri="{BB962C8B-B14F-4D97-AF65-F5344CB8AC3E}">
        <p14:creationId xmlns:p14="http://schemas.microsoft.com/office/powerpoint/2010/main" val="1872801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48</a:t>
            </a:fld>
            <a:endParaRPr lang="en-US"/>
          </a:p>
        </p:txBody>
      </p:sp>
    </p:spTree>
    <p:extLst>
      <p:ext uri="{BB962C8B-B14F-4D97-AF65-F5344CB8AC3E}">
        <p14:creationId xmlns:p14="http://schemas.microsoft.com/office/powerpoint/2010/main" val="2506129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49</a:t>
            </a:fld>
            <a:endParaRPr lang="en-US"/>
          </a:p>
        </p:txBody>
      </p:sp>
    </p:spTree>
    <p:extLst>
      <p:ext uri="{BB962C8B-B14F-4D97-AF65-F5344CB8AC3E}">
        <p14:creationId xmlns:p14="http://schemas.microsoft.com/office/powerpoint/2010/main" val="4009255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90478" eaLnBrk="1" fontAlgn="auto" hangingPunct="1">
              <a:spcBef>
                <a:spcPts val="0"/>
              </a:spcBef>
              <a:spcAft>
                <a:spcPts val="0"/>
              </a:spcAft>
              <a:defRPr/>
            </a:pPr>
            <a:endParaRPr lang="en-US" sz="1500" dirty="0">
              <a:sym typeface="Wingdings" pitchFamily="2" charset="2"/>
            </a:endParaRPr>
          </a:p>
        </p:txBody>
      </p:sp>
      <p:sp>
        <p:nvSpPr>
          <p:cNvPr id="4" name="Slide Number Placeholder 3"/>
          <p:cNvSpPr>
            <a:spLocks noGrp="1"/>
          </p:cNvSpPr>
          <p:nvPr>
            <p:ph type="sldNum" sz="quarter" idx="10"/>
          </p:nvPr>
        </p:nvSpPr>
        <p:spPr/>
        <p:txBody>
          <a:bodyPr/>
          <a:lstStyle/>
          <a:p>
            <a:fld id="{14573B07-2C8A-4EFD-ABF6-75147FCB4920}" type="slidenum">
              <a:rPr lang="en-GB" smtClean="0"/>
              <a:pPr/>
              <a:t>50</a:t>
            </a:fld>
            <a:endParaRPr lang="en-GB"/>
          </a:p>
        </p:txBody>
      </p:sp>
    </p:spTree>
    <p:extLst>
      <p:ext uri="{BB962C8B-B14F-4D97-AF65-F5344CB8AC3E}">
        <p14:creationId xmlns:p14="http://schemas.microsoft.com/office/powerpoint/2010/main" val="4088846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52</a:t>
            </a:fld>
            <a:endParaRPr lang="en-US"/>
          </a:p>
        </p:txBody>
      </p:sp>
    </p:spTree>
    <p:extLst>
      <p:ext uri="{BB962C8B-B14F-4D97-AF65-F5344CB8AC3E}">
        <p14:creationId xmlns:p14="http://schemas.microsoft.com/office/powerpoint/2010/main" val="415241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11</a:t>
            </a:fld>
            <a:endParaRPr lang="en-US"/>
          </a:p>
        </p:txBody>
      </p:sp>
    </p:spTree>
    <p:extLst>
      <p:ext uri="{BB962C8B-B14F-4D97-AF65-F5344CB8AC3E}">
        <p14:creationId xmlns:p14="http://schemas.microsoft.com/office/powerpoint/2010/main" val="180400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62</a:t>
            </a:fld>
            <a:endParaRPr lang="en-US"/>
          </a:p>
        </p:txBody>
      </p:sp>
    </p:spTree>
    <p:extLst>
      <p:ext uri="{BB962C8B-B14F-4D97-AF65-F5344CB8AC3E}">
        <p14:creationId xmlns:p14="http://schemas.microsoft.com/office/powerpoint/2010/main" val="1473541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63</a:t>
            </a:fld>
            <a:endParaRPr lang="en-US"/>
          </a:p>
        </p:txBody>
      </p:sp>
    </p:spTree>
    <p:extLst>
      <p:ext uri="{BB962C8B-B14F-4D97-AF65-F5344CB8AC3E}">
        <p14:creationId xmlns:p14="http://schemas.microsoft.com/office/powerpoint/2010/main" val="1473541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B924DF-7BD0-495C-B462-34F0CA029D5B}" type="slidenum">
              <a:rPr lang="en-GB" smtClean="0"/>
              <a:pPr>
                <a:defRPr/>
              </a:pPr>
              <a:t>64</a:t>
            </a:fld>
            <a:endParaRPr lang="en-GB"/>
          </a:p>
        </p:txBody>
      </p:sp>
    </p:spTree>
    <p:extLst>
      <p:ext uri="{BB962C8B-B14F-4D97-AF65-F5344CB8AC3E}">
        <p14:creationId xmlns:p14="http://schemas.microsoft.com/office/powerpoint/2010/main" val="2185122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70</a:t>
            </a:fld>
            <a:endParaRPr lang="en-US"/>
          </a:p>
        </p:txBody>
      </p:sp>
    </p:spTree>
    <p:extLst>
      <p:ext uri="{BB962C8B-B14F-4D97-AF65-F5344CB8AC3E}">
        <p14:creationId xmlns:p14="http://schemas.microsoft.com/office/powerpoint/2010/main" val="2947920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71</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72</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73</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74</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75</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77</a:t>
            </a:fld>
            <a:endParaRPr lang="en-US"/>
          </a:p>
        </p:txBody>
      </p:sp>
    </p:spTree>
    <p:extLst>
      <p:ext uri="{BB962C8B-B14F-4D97-AF65-F5344CB8AC3E}">
        <p14:creationId xmlns:p14="http://schemas.microsoft.com/office/powerpoint/2010/main" val="424611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12</a:t>
            </a:fld>
            <a:endParaRPr lang="en-US"/>
          </a:p>
        </p:txBody>
      </p:sp>
    </p:spTree>
    <p:extLst>
      <p:ext uri="{BB962C8B-B14F-4D97-AF65-F5344CB8AC3E}">
        <p14:creationId xmlns:p14="http://schemas.microsoft.com/office/powerpoint/2010/main" val="3151861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78</a:t>
            </a:fld>
            <a:endParaRPr lang="en-US"/>
          </a:p>
        </p:txBody>
      </p:sp>
    </p:spTree>
    <p:extLst>
      <p:ext uri="{BB962C8B-B14F-4D97-AF65-F5344CB8AC3E}">
        <p14:creationId xmlns:p14="http://schemas.microsoft.com/office/powerpoint/2010/main" val="4290399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Removed link of old </a:t>
            </a:r>
            <a:r>
              <a:rPr lang="en-GB" dirty="0" err="1" smtClean="0"/>
              <a:t>cic</a:t>
            </a:r>
            <a:r>
              <a:rPr lang="en-GB" dirty="0" smtClean="0"/>
              <a:t> portal instance</a:t>
            </a:r>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79</a:t>
            </a:fld>
            <a:endParaRPr lang="en-US"/>
          </a:p>
        </p:txBody>
      </p:sp>
    </p:spTree>
    <p:extLst>
      <p:ext uri="{BB962C8B-B14F-4D97-AF65-F5344CB8AC3E}">
        <p14:creationId xmlns:p14="http://schemas.microsoft.com/office/powerpoint/2010/main" val="1689416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80</a:t>
            </a:fld>
            <a:endParaRPr lang="en-US"/>
          </a:p>
        </p:txBody>
      </p:sp>
    </p:spTree>
    <p:extLst>
      <p:ext uri="{BB962C8B-B14F-4D97-AF65-F5344CB8AC3E}">
        <p14:creationId xmlns:p14="http://schemas.microsoft.com/office/powerpoint/2010/main" val="3755950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81</a:t>
            </a:fld>
            <a:endParaRPr lang="en-US"/>
          </a:p>
        </p:txBody>
      </p:sp>
    </p:spTree>
    <p:extLst>
      <p:ext uri="{BB962C8B-B14F-4D97-AF65-F5344CB8AC3E}">
        <p14:creationId xmlns:p14="http://schemas.microsoft.com/office/powerpoint/2010/main" val="34141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13</a:t>
            </a:fld>
            <a:endParaRPr lang="en-US"/>
          </a:p>
        </p:txBody>
      </p:sp>
    </p:spTree>
    <p:extLst>
      <p:ext uri="{BB962C8B-B14F-4D97-AF65-F5344CB8AC3E}">
        <p14:creationId xmlns:p14="http://schemas.microsoft.com/office/powerpoint/2010/main" val="346811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2</a:t>
            </a:r>
            <a:r>
              <a:rPr lang="en-GB" baseline="0" dirty="0" smtClean="0"/>
              <a:t> additional logos to consider the 2 MoUs signed during Py2</a:t>
            </a:r>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14</a:t>
            </a:fld>
            <a:endParaRPr lang="en-US"/>
          </a:p>
        </p:txBody>
      </p:sp>
    </p:spTree>
    <p:extLst>
      <p:ext uri="{BB962C8B-B14F-4D97-AF65-F5344CB8AC3E}">
        <p14:creationId xmlns:p14="http://schemas.microsoft.com/office/powerpoint/2010/main" val="332195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15</a:t>
            </a:fld>
            <a:endParaRPr lang="en-US"/>
          </a:p>
        </p:txBody>
      </p:sp>
    </p:spTree>
    <p:extLst>
      <p:ext uri="{BB962C8B-B14F-4D97-AF65-F5344CB8AC3E}">
        <p14:creationId xmlns:p14="http://schemas.microsoft.com/office/powerpoint/2010/main" val="3719682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16</a:t>
            </a:fld>
            <a:endParaRPr lang="en-US"/>
          </a:p>
        </p:txBody>
      </p:sp>
    </p:spTree>
    <p:extLst>
      <p:ext uri="{BB962C8B-B14F-4D97-AF65-F5344CB8AC3E}">
        <p14:creationId xmlns:p14="http://schemas.microsoft.com/office/powerpoint/2010/main" val="4085233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179"/>
          <a:stretch/>
        </p:blipFill>
        <p:spPr bwMode="auto">
          <a:xfrm>
            <a:off x="0" y="1043869"/>
            <a:ext cx="1447800" cy="543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hangingPunct="1"/>
            <a:r>
              <a:rPr lang="en-GB" sz="3200" b="1" u="none">
                <a:solidFill>
                  <a:srgbClr val="FFFFFF"/>
                </a:solidFill>
                <a:ea typeface="SimSun" pitchFamily="2" charset="-122"/>
              </a:rPr>
              <a:t>EGI-InSPIRE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3888" y="5713413"/>
            <a:ext cx="781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16688" y="5640388"/>
            <a:ext cx="14478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Rectangle 17"/>
          <p:cNvSpPr>
            <a:spLocks noChangeArrowheads="1"/>
          </p:cNvSpPr>
          <p:nvPr userDrawn="1"/>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www.egi.eu</a:t>
            </a:r>
          </a:p>
        </p:txBody>
      </p:sp>
      <p:sp>
        <p:nvSpPr>
          <p:cNvPr id="15" name="Rectangle 18"/>
          <p:cNvSpPr>
            <a:spLocks noChangeArrowheads="1"/>
          </p:cNvSpPr>
          <p:nvPr userDrawn="1"/>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EGI-InSPIRE RI-261323</a:t>
            </a:r>
          </a:p>
        </p:txBody>
      </p:sp>
      <p:sp>
        <p:nvSpPr>
          <p:cNvPr id="2" name="Title 1"/>
          <p:cNvSpPr>
            <a:spLocks noGrp="1"/>
          </p:cNvSpPr>
          <p:nvPr userDrawn="1">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3"/>
          <p:cNvSpPr>
            <a:spLocks noGrp="1"/>
          </p:cNvSpPr>
          <p:nvPr userDrawn="1">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smtClean="0"/>
              <a:t>30/05/2012</a:t>
            </a:r>
            <a:endParaRPr lang="en-US" dirty="0"/>
          </a:p>
        </p:txBody>
      </p:sp>
      <p:sp>
        <p:nvSpPr>
          <p:cNvPr id="17" name="Footer Placeholder 4"/>
          <p:cNvSpPr>
            <a:spLocks noGrp="1"/>
          </p:cNvSpPr>
          <p:nvPr userDrawn="1">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smtClean="0"/>
              <a:t>Project Presentation – May 2012</a:t>
            </a:r>
            <a:endParaRPr lang="en-US"/>
          </a:p>
        </p:txBody>
      </p:sp>
      <p:sp>
        <p:nvSpPr>
          <p:cNvPr id="18" name="Slide Number Placeholder 5"/>
          <p:cNvSpPr>
            <a:spLocks noGrp="1"/>
          </p:cNvSpPr>
          <p:nvPr userDrawn="1">
            <p:ph type="sldNum" sz="quarter" idx="12"/>
          </p:nvPr>
        </p:nvSpPr>
        <p:spPr>
          <a:xfrm>
            <a:off x="6975475" y="6356350"/>
            <a:ext cx="2133600" cy="365125"/>
          </a:xfrm>
        </p:spPr>
        <p:txBody>
          <a:bodyPr/>
          <a:lstStyle>
            <a:lvl1pPr>
              <a:defRPr>
                <a:solidFill>
                  <a:schemeClr val="bg1"/>
                </a:solidFill>
                <a:latin typeface="Arial" pitchFamily="34" charset="0"/>
                <a:cs typeface="Arial" pitchFamily="34" charset="0"/>
              </a:defRPr>
            </a:lvl1pPr>
          </a:lstStyle>
          <a:p>
            <a:pPr>
              <a:defRPr/>
            </a:pPr>
            <a:fld id="{15715CC5-53A4-439F-A85F-0604235AB755}" type="slidenum">
              <a:rPr lang="en-US"/>
              <a:pPr>
                <a:defRPr/>
              </a:pPr>
              <a:t>‹#›</a:t>
            </a:fld>
            <a:endParaRPr lang="en-US" dirty="0"/>
          </a:p>
        </p:txBody>
      </p:sp>
    </p:spTree>
    <p:extLst>
      <p:ext uri="{BB962C8B-B14F-4D97-AF65-F5344CB8AC3E}">
        <p14:creationId xmlns:p14="http://schemas.microsoft.com/office/powerpoint/2010/main" val="28951714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30/05/2012</a:t>
            </a:r>
            <a:endParaRPr lang="en-GB"/>
          </a:p>
        </p:txBody>
      </p:sp>
      <p:sp>
        <p:nvSpPr>
          <p:cNvPr id="4" name="Footer Placeholder 3"/>
          <p:cNvSpPr>
            <a:spLocks noGrp="1"/>
          </p:cNvSpPr>
          <p:nvPr>
            <p:ph type="ftr" sz="quarter" idx="11"/>
          </p:nvPr>
        </p:nvSpPr>
        <p:spPr/>
        <p:txBody>
          <a:bodyPr/>
          <a:lstStyle/>
          <a:p>
            <a:r>
              <a:rPr lang="en-GB" smtClean="0"/>
              <a:t>Project Presentation – May 2012</a:t>
            </a:r>
            <a:endParaRPr lang="en-GB"/>
          </a:p>
        </p:txBody>
      </p:sp>
      <p:sp>
        <p:nvSpPr>
          <p:cNvPr id="5" name="Slide Number Placeholder 4"/>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423474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30/05/2012</a:t>
            </a:r>
            <a:endParaRPr lang="en-GB"/>
          </a:p>
        </p:txBody>
      </p:sp>
      <p:sp>
        <p:nvSpPr>
          <p:cNvPr id="3" name="Footer Placeholder 2"/>
          <p:cNvSpPr>
            <a:spLocks noGrp="1"/>
          </p:cNvSpPr>
          <p:nvPr>
            <p:ph type="ftr" sz="quarter" idx="11"/>
          </p:nvPr>
        </p:nvSpPr>
        <p:spPr/>
        <p:txBody>
          <a:bodyPr/>
          <a:lstStyle/>
          <a:p>
            <a:r>
              <a:rPr lang="en-GB" smtClean="0"/>
              <a:t>Project Presentation – May 2012</a:t>
            </a:r>
            <a:endParaRPr lang="en-GB"/>
          </a:p>
        </p:txBody>
      </p:sp>
      <p:sp>
        <p:nvSpPr>
          <p:cNvPr id="4" name="Slide Number Placeholder 3"/>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89979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863139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138839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676039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1306587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5" name="Slide Number Placeholder 4"/>
          <p:cNvSpPr>
            <a:spLocks noGrp="1"/>
          </p:cNvSpPr>
          <p:nvPr>
            <p:ph type="sldNum" sz="quarter" idx="12"/>
          </p:nvPr>
        </p:nvSpPr>
        <p:spPr/>
        <p:txBody>
          <a:bodyPr/>
          <a:lstStyle/>
          <a:p>
            <a:pPr>
              <a:defRPr/>
            </a:pPr>
            <a:fld id="{1D53C9E4-42E2-402A-B0B1-17451789FE1F}" type="slidenum">
              <a:rPr lang="en-US" smtClean="0"/>
              <a:pPr>
                <a:defRPr/>
              </a:pPr>
              <a:t>‹#›</a:t>
            </a:fld>
            <a:endParaRPr lang="en-US" dirty="0"/>
          </a:p>
        </p:txBody>
      </p:sp>
    </p:spTree>
    <p:extLst>
      <p:ext uri="{BB962C8B-B14F-4D97-AF65-F5344CB8AC3E}">
        <p14:creationId xmlns:p14="http://schemas.microsoft.com/office/powerpoint/2010/main" val="227763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Project Presentation – May 2012</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5EAE03-69BD-4C08-B18E-8C9F5694E65D}" type="slidenum">
              <a:rPr lang="en-US"/>
              <a:pPr>
                <a:defRPr/>
              </a:pPr>
              <a:t>‹#›</a:t>
            </a:fld>
            <a:endParaRPr lang="en-US" dirty="0"/>
          </a:p>
        </p:txBody>
      </p:sp>
    </p:spTree>
    <p:extLst>
      <p:ext uri="{BB962C8B-B14F-4D97-AF65-F5344CB8AC3E}">
        <p14:creationId xmlns:p14="http://schemas.microsoft.com/office/powerpoint/2010/main" val="17724134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smtClean="0"/>
              <a:t>30/05/2012</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Project Presentation – May 2012</a:t>
            </a:r>
            <a:endParaRPr lang="en-US"/>
          </a:p>
        </p:txBody>
      </p:sp>
      <p:sp>
        <p:nvSpPr>
          <p:cNvPr id="5" name="Slide Number Placeholder 5"/>
          <p:cNvSpPr>
            <a:spLocks noGrp="1"/>
          </p:cNvSpPr>
          <p:nvPr>
            <p:ph type="sldNum" sz="quarter" idx="12"/>
          </p:nvPr>
        </p:nvSpPr>
        <p:spPr/>
        <p:txBody>
          <a:bodyPr/>
          <a:lstStyle>
            <a:lvl1pPr>
              <a:defRPr/>
            </a:lvl1pPr>
          </a:lstStyle>
          <a:p>
            <a:pPr>
              <a:defRPr/>
            </a:pPr>
            <a:fld id="{1D53C9E4-42E2-402A-B0B1-17451789FE1F}" type="slidenum">
              <a:rPr lang="en-US"/>
              <a:pPr>
                <a:defRPr/>
              </a:pPr>
              <a:t>‹#›</a:t>
            </a:fld>
            <a:endParaRPr lang="en-US" dirty="0"/>
          </a:p>
        </p:txBody>
      </p:sp>
    </p:spTree>
    <p:extLst>
      <p:ext uri="{BB962C8B-B14F-4D97-AF65-F5344CB8AC3E}">
        <p14:creationId xmlns:p14="http://schemas.microsoft.com/office/powerpoint/2010/main" val="40706067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30/05/2012</a:t>
            </a:r>
            <a:endParaRPr lang="en-GB"/>
          </a:p>
        </p:txBody>
      </p:sp>
      <p:sp>
        <p:nvSpPr>
          <p:cNvPr id="4" name="Footer Placeholder 3"/>
          <p:cNvSpPr>
            <a:spLocks noGrp="1"/>
          </p:cNvSpPr>
          <p:nvPr>
            <p:ph type="ftr" sz="quarter" idx="11"/>
          </p:nvPr>
        </p:nvSpPr>
        <p:spPr/>
        <p:txBody>
          <a:bodyPr/>
          <a:lstStyle/>
          <a:p>
            <a:r>
              <a:rPr lang="en-GB" smtClean="0"/>
              <a:t>Project Presentation – May 2012</a:t>
            </a:r>
            <a:endParaRPr lang="en-GB" dirty="0"/>
          </a:p>
        </p:txBody>
      </p:sp>
      <p:sp>
        <p:nvSpPr>
          <p:cNvPr id="5" name="Slide Number Placeholder 4"/>
          <p:cNvSpPr>
            <a:spLocks noGrp="1"/>
          </p:cNvSpPr>
          <p:nvPr>
            <p:ph type="sldNum" sz="quarter" idx="12"/>
          </p:nvPr>
        </p:nvSpPr>
        <p:spPr/>
        <p:txBody>
          <a:bodyPr/>
          <a:lstStyle/>
          <a:p>
            <a:fld id="{DF03BA7E-98DB-430E-AE39-8AE2A08777D6}" type="slidenum">
              <a:rPr lang="en-GB" smtClean="0"/>
              <a:pPr/>
              <a:t>‹#›</a:t>
            </a:fld>
            <a:endParaRPr lang="en-GB"/>
          </a:p>
        </p:txBody>
      </p:sp>
    </p:spTree>
    <p:extLst>
      <p:ext uri="{BB962C8B-B14F-4D97-AF65-F5344CB8AC3E}">
        <p14:creationId xmlns:p14="http://schemas.microsoft.com/office/powerpoint/2010/main" val="16627299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252144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5580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6487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5901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30/05/2012</a:t>
            </a:r>
            <a:endParaRPr lang="en-GB"/>
          </a:p>
        </p:txBody>
      </p:sp>
      <p:sp>
        <p:nvSpPr>
          <p:cNvPr id="8" name="Footer Placeholder 7"/>
          <p:cNvSpPr>
            <a:spLocks noGrp="1"/>
          </p:cNvSpPr>
          <p:nvPr>
            <p:ph type="ftr" sz="quarter" idx="11"/>
          </p:nvPr>
        </p:nvSpPr>
        <p:spPr/>
        <p:txBody>
          <a:bodyPr/>
          <a:lstStyle/>
          <a:p>
            <a:r>
              <a:rPr lang="en-GB" smtClean="0"/>
              <a:t>Project Presentation – May 2012</a:t>
            </a:r>
            <a:endParaRPr lang="en-GB"/>
          </a:p>
        </p:txBody>
      </p:sp>
      <p:sp>
        <p:nvSpPr>
          <p:cNvPr id="9" name="Slide Number Placeholder 8"/>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1579212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_TopBar_1247width.gi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1041257"/>
          </a:xfrm>
          <a:prstGeom prst="rect">
            <a:avLst/>
          </a:prstGeom>
        </p:spPr>
      </p:pic>
      <p:sp>
        <p:nvSpPr>
          <p:cNvPr id="1026"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1028" name="Title Placeholder 1"/>
          <p:cNvSpPr>
            <a:spLocks noGrp="1"/>
          </p:cNvSpPr>
          <p:nvPr>
            <p:ph type="title"/>
          </p:nvPr>
        </p:nvSpPr>
        <p:spPr bwMode="auto">
          <a:xfrm>
            <a:off x="2124075" y="115888"/>
            <a:ext cx="684053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Text Placeholder 2"/>
          <p:cNvSpPr>
            <a:spLocks noGrp="1"/>
          </p:cNvSpPr>
          <p:nvPr>
            <p:ph type="body" idx="1"/>
          </p:nvPr>
        </p:nvSpPr>
        <p:spPr bwMode="auto">
          <a:xfrm>
            <a:off x="611188" y="1600200"/>
            <a:ext cx="80756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bg1"/>
                </a:solidFill>
                <a:latin typeface="Arial" pitchFamily="34" charset="0"/>
                <a:cs typeface="Arial" pitchFamily="34" charset="0"/>
              </a:defRPr>
            </a:lvl1pPr>
          </a:lstStyle>
          <a:p>
            <a:pPr>
              <a:defRPr/>
            </a:pPr>
            <a:r>
              <a:rPr lang="en-US" smtClean="0"/>
              <a:t>30/05/2012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Arial" pitchFamily="34" charset="0"/>
                <a:cs typeface="Arial" pitchFamily="34" charset="0"/>
              </a:defRPr>
            </a:lvl1pPr>
          </a:lstStyle>
          <a:p>
            <a:pPr>
              <a:defRPr/>
            </a:pPr>
            <a:r>
              <a:rPr lang="en-US" smtClean="0"/>
              <a:t>Project Presentation – May 2012</a:t>
            </a:r>
            <a:endParaRPr lang="en-US" dirty="0"/>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52F56AE5-EB24-4633-A586-FC60E5A6913F}" type="slidenum">
              <a:rPr lang="en-US"/>
              <a:pPr>
                <a:defRPr/>
              </a:pPr>
              <a:t>‹#›</a:t>
            </a:fld>
            <a:endParaRPr lang="en-US" dirty="0"/>
          </a:p>
        </p:txBody>
      </p:sp>
      <p:sp>
        <p:nvSpPr>
          <p:cNvPr id="1033" name="Rectangle 17"/>
          <p:cNvSpPr>
            <a:spLocks noChangeArrowheads="1"/>
          </p:cNvSpPr>
          <p:nvPr userDrawn="1"/>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www.egi.eu</a:t>
            </a:r>
          </a:p>
        </p:txBody>
      </p:sp>
      <p:sp>
        <p:nvSpPr>
          <p:cNvPr id="1034" name="Rectangle 18"/>
          <p:cNvSpPr>
            <a:spLocks noChangeArrowheads="1"/>
          </p:cNvSpPr>
          <p:nvPr userDrawn="1"/>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EGI-InSPIRE RI-261323</a:t>
            </a:r>
          </a:p>
        </p:txBody>
      </p:sp>
    </p:spTree>
    <p:extLst>
      <p:ext uri="{BB962C8B-B14F-4D97-AF65-F5344CB8AC3E}">
        <p14:creationId xmlns:p14="http://schemas.microsoft.com/office/powerpoint/2010/main" val="9903558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bg1"/>
          </a:solidFill>
          <a:latin typeface="Arial" pitchFamily="34" charset="0"/>
          <a:cs typeface="Arial" pitchFamily="34" charset="0"/>
        </a:defRPr>
      </a:lvl2pPr>
      <a:lvl3pPr algn="ctr" rtl="0" eaLnBrk="0" fontAlgn="base" hangingPunct="0">
        <a:spcBef>
          <a:spcPct val="0"/>
        </a:spcBef>
        <a:spcAft>
          <a:spcPct val="0"/>
        </a:spcAft>
        <a:defRPr sz="4400">
          <a:solidFill>
            <a:schemeClr val="bg1"/>
          </a:solidFill>
          <a:latin typeface="Arial" pitchFamily="34" charset="0"/>
          <a:cs typeface="Arial" pitchFamily="34" charset="0"/>
        </a:defRPr>
      </a:lvl3pPr>
      <a:lvl4pPr algn="ctr" rtl="0" eaLnBrk="0" fontAlgn="base" hangingPunct="0">
        <a:spcBef>
          <a:spcPct val="0"/>
        </a:spcBef>
        <a:spcAft>
          <a:spcPct val="0"/>
        </a:spcAft>
        <a:defRPr sz="4400">
          <a:solidFill>
            <a:schemeClr val="bg1"/>
          </a:solidFill>
          <a:latin typeface="Arial" pitchFamily="34" charset="0"/>
          <a:cs typeface="Arial" pitchFamily="34" charset="0"/>
        </a:defRPr>
      </a:lvl4pPr>
      <a:lvl5pPr algn="ctr" rtl="0" eaLnBrk="0" fontAlgn="base" hangingPunct="0">
        <a:spcBef>
          <a:spcPct val="0"/>
        </a:spcBef>
        <a:spcAft>
          <a:spcPct val="0"/>
        </a:spcAft>
        <a:defRPr sz="4400">
          <a:solidFill>
            <a:schemeClr val="bg1"/>
          </a:solidFill>
          <a:latin typeface="Arial" pitchFamily="34" charset="0"/>
          <a:cs typeface="Arial" pitchFamily="34" charset="0"/>
        </a:defRPr>
      </a:lvl5pPr>
      <a:lvl6pPr marL="457200" algn="ctr" rtl="0" fontAlgn="base">
        <a:spcBef>
          <a:spcPct val="0"/>
        </a:spcBef>
        <a:spcAft>
          <a:spcPct val="0"/>
        </a:spcAft>
        <a:defRPr sz="4400">
          <a:solidFill>
            <a:schemeClr val="bg1"/>
          </a:solidFill>
          <a:latin typeface="Arial" pitchFamily="34" charset="0"/>
          <a:cs typeface="Arial" pitchFamily="34" charset="0"/>
        </a:defRPr>
      </a:lvl6pPr>
      <a:lvl7pPr marL="914400" algn="ctr" rtl="0" fontAlgn="base">
        <a:spcBef>
          <a:spcPct val="0"/>
        </a:spcBef>
        <a:spcAft>
          <a:spcPct val="0"/>
        </a:spcAft>
        <a:defRPr sz="4400">
          <a:solidFill>
            <a:schemeClr val="bg1"/>
          </a:solidFill>
          <a:latin typeface="Arial" pitchFamily="34" charset="0"/>
          <a:cs typeface="Arial" pitchFamily="34" charset="0"/>
        </a:defRPr>
      </a:lvl7pPr>
      <a:lvl8pPr marL="1371600" algn="ctr" rtl="0" fontAlgn="base">
        <a:spcBef>
          <a:spcPct val="0"/>
        </a:spcBef>
        <a:spcAft>
          <a:spcPct val="0"/>
        </a:spcAft>
        <a:defRPr sz="4400">
          <a:solidFill>
            <a:schemeClr val="bg1"/>
          </a:solidFill>
          <a:latin typeface="Arial" pitchFamily="34" charset="0"/>
          <a:cs typeface="Arial" pitchFamily="34" charset="0"/>
        </a:defRPr>
      </a:lvl8pPr>
      <a:lvl9pPr marL="1828800" algn="ctr" rtl="0" fontAlgn="base">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30/05/2012</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Project Presentation – May 2012</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141F7-50E8-4C5B-BB8E-219A037B6DD9}" type="slidenum">
              <a:rPr lang="en-GB" smtClean="0"/>
              <a:t>‹#›</a:t>
            </a:fld>
            <a:endParaRPr lang="en-GB"/>
          </a:p>
        </p:txBody>
      </p:sp>
    </p:spTree>
    <p:extLst>
      <p:ext uri="{BB962C8B-B14F-4D97-AF65-F5344CB8AC3E}">
        <p14:creationId xmlns:p14="http://schemas.microsoft.com/office/powerpoint/2010/main" val="30943697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contact@egi.eu" TargetMode="External"/><Relationship Id="rId3" Type="http://schemas.openxmlformats.org/officeDocument/2006/relationships/hyperlink" Target="mailto:director@egi.eu" TargetMode="External"/><Relationship Id="rId7" Type="http://schemas.openxmlformats.org/officeDocument/2006/relationships/hyperlink" Target="mailto:press@egi.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policy@egi.eu" TargetMode="External"/><Relationship Id="rId5" Type="http://schemas.openxmlformats.org/officeDocument/2006/relationships/hyperlink" Target="mailto:UCST@egi.eu" TargetMode="External"/><Relationship Id="rId4" Type="http://schemas.openxmlformats.org/officeDocument/2006/relationships/hyperlink" Target="mailto:operations@egi.e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appdb.egi.eu/" TargetMode="External"/><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training.egi.eu/" TargetMode="External"/><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hyperlink" Target="http://go.egi.eu/requirement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egi.eu/user-support/gadgets"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go.egi.eu/sciencegateways" TargetMode="External"/><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documents.egi.eu/document/1009" TargetMode="External"/><Relationship Id="rId4" Type="http://schemas.openxmlformats.org/officeDocument/2006/relationships/hyperlink" Target="https://wiki.egi.eu/wiki/VT_Science_Gateway_Primer"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go.egi.eu/workflowworkshops" TargetMode="External"/><Relationship Id="rId2" Type="http://schemas.openxmlformats.org/officeDocument/2006/relationships/hyperlink" Target="http://go.egi.eu/workflows"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iki.egi.eu/wiki/Service_API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ocuments.egi.eu/document/970" TargetMode="External"/><Relationship Id="rId2" Type="http://schemas.openxmlformats.org/officeDocument/2006/relationships/hyperlink" Target="https://documents.egi.eu/document/960"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12" Type="http://schemas.openxmlformats.org/officeDocument/2006/relationships/image" Target="../media/image62.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gif"/><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gif"/><Relationship Id="rId9" Type="http://schemas.openxmlformats.org/officeDocument/2006/relationships/image" Target="../media/image59.gif"/></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hyperlink" Target="http://www.egi.eu/results/success_stories/" TargetMode="External"/><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hyperlink" Target="http://tf12.egi.eu/"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hyperlink" Target="http://cf12.egi.eu/"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repository.egi.eu/"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metrics.egi.eu/" TargetMode="External"/><Relationship Id="rId3" Type="http://schemas.openxmlformats.org/officeDocument/2006/relationships/hyperlink" Target="https://operations-portal.egi.eu/" TargetMode="External"/><Relationship Id="rId7" Type="http://schemas.openxmlformats.org/officeDocument/2006/relationships/hyperlink" Target="http://accounting.egi.eu/"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helpdesk.egi.eu/" TargetMode="External"/><Relationship Id="rId5" Type="http://schemas.openxmlformats.org/officeDocument/2006/relationships/hyperlink" Target="https://goc.egi.eu/" TargetMode="External"/><Relationship Id="rId4" Type="http://schemas.openxmlformats.org/officeDocument/2006/relationships/hyperlink" Target="https://wiki.egi.eu/wiki/SAM_Instanc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pPr eaLnBrk="1" hangingPunct="1"/>
            <a:r>
              <a:rPr lang="en-GB" smtClean="0"/>
              <a:t>Abbreviations</a:t>
            </a:r>
          </a:p>
        </p:txBody>
      </p:sp>
      <p:sp>
        <p:nvSpPr>
          <p:cNvPr id="4099" name="Content Placeholder 1"/>
          <p:cNvSpPr>
            <a:spLocks noGrp="1"/>
          </p:cNvSpPr>
          <p:nvPr>
            <p:ph idx="1"/>
          </p:nvPr>
        </p:nvSpPr>
        <p:spPr/>
        <p:txBody>
          <a:bodyPr>
            <a:normAutofit fontScale="77500" lnSpcReduction="20000"/>
          </a:bodyPr>
          <a:lstStyle/>
          <a:p>
            <a:pPr eaLnBrk="1" hangingPunct="1"/>
            <a:r>
              <a:rPr lang="en-GB" dirty="0" smtClean="0"/>
              <a:t>EGI: European Grid Infrastructure</a:t>
            </a:r>
            <a:endParaRPr lang="en-GB" dirty="0"/>
          </a:p>
          <a:p>
            <a:pPr eaLnBrk="1" hangingPunct="1"/>
            <a:r>
              <a:rPr lang="en-GB" dirty="0" smtClean="0"/>
              <a:t>EGI.eu: European Grid Initiative organisation</a:t>
            </a:r>
          </a:p>
          <a:p>
            <a:r>
              <a:rPr lang="en-GB" dirty="0"/>
              <a:t>EIRO: European International Research Organisation</a:t>
            </a:r>
          </a:p>
          <a:p>
            <a:r>
              <a:rPr lang="en-GB" dirty="0"/>
              <a:t>ESFRI: European Strategy Forum on Research Infrastructures</a:t>
            </a:r>
          </a:p>
          <a:p>
            <a:r>
              <a:rPr lang="en-GB" dirty="0"/>
              <a:t>HUC: Heavy User Community</a:t>
            </a:r>
          </a:p>
          <a:p>
            <a:pPr eaLnBrk="1" hangingPunct="1"/>
            <a:r>
              <a:rPr lang="en-GB" dirty="0" smtClean="0"/>
              <a:t>NGI: National Grid Infrastructure/Initiative</a:t>
            </a:r>
          </a:p>
          <a:p>
            <a:r>
              <a:rPr lang="en-GB" dirty="0"/>
              <a:t>RP: Resource infrastructure </a:t>
            </a:r>
            <a:r>
              <a:rPr lang="en-GB" dirty="0" smtClean="0"/>
              <a:t>Provider</a:t>
            </a:r>
          </a:p>
          <a:p>
            <a:r>
              <a:rPr lang="en-GB" dirty="0"/>
              <a:t>SSC: Specialised Support Centre</a:t>
            </a:r>
          </a:p>
          <a:p>
            <a:r>
              <a:rPr lang="en-GB" dirty="0" smtClean="0"/>
              <a:t>UMD: Unified Middleware Distribution</a:t>
            </a:r>
          </a:p>
          <a:p>
            <a:r>
              <a:rPr lang="en-GB" dirty="0" smtClean="0"/>
              <a:t>VO</a:t>
            </a:r>
            <a:r>
              <a:rPr lang="en-GB" dirty="0"/>
              <a:t>: Virtual Organisation</a:t>
            </a:r>
          </a:p>
          <a:p>
            <a:pPr eaLnBrk="1" hangingPunct="1"/>
            <a:r>
              <a:rPr lang="en-GB" dirty="0" smtClean="0"/>
              <a:t>VRC: Virtual Research Community</a:t>
            </a:r>
          </a:p>
          <a:p>
            <a:pPr eaLnBrk="1" hangingPunct="1"/>
            <a:endParaRPr lang="en-GB" dirty="0" smtClean="0"/>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 Statistics (April 2012)</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71567730"/>
              </p:ext>
            </p:extLst>
          </p:nvPr>
        </p:nvGraphicFramePr>
        <p:xfrm>
          <a:off x="179511" y="1196752"/>
          <a:ext cx="3816425" cy="1899920"/>
        </p:xfrm>
        <a:graphic>
          <a:graphicData uri="http://schemas.openxmlformats.org/drawingml/2006/table">
            <a:tbl>
              <a:tblPr firstRow="1" bandRow="1">
                <a:effectLst>
                  <a:outerShdw blurRad="50800" dist="50800" dir="5400000" algn="ctr" rotWithShape="0">
                    <a:schemeClr val="bg1">
                      <a:lumMod val="95000"/>
                    </a:schemeClr>
                  </a:outerShdw>
                </a:effectLst>
                <a:tableStyleId>{5C22544A-7EE6-4342-B048-85BDC9FD1C3A}</a:tableStyleId>
              </a:tblPr>
              <a:tblGrid>
                <a:gridCol w="2160241"/>
                <a:gridCol w="1656184"/>
              </a:tblGrid>
              <a:tr h="370840">
                <a:tc>
                  <a:txBody>
                    <a:bodyPr/>
                    <a:lstStyle/>
                    <a:p>
                      <a:r>
                        <a:rPr lang="en-GB" dirty="0" smtClean="0"/>
                        <a:t>Metrics</a:t>
                      </a:r>
                      <a:endParaRPr lang="en-GB" dirty="0"/>
                    </a:p>
                  </a:txBody>
                  <a:tcPr/>
                </a:tc>
                <a:tc>
                  <a:txBody>
                    <a:bodyPr/>
                    <a:lstStyle/>
                    <a:p>
                      <a:r>
                        <a:rPr lang="en-GB" dirty="0" smtClean="0"/>
                        <a:t>Value</a:t>
                      </a:r>
                      <a:endParaRPr lang="en-GB" dirty="0"/>
                    </a:p>
                  </a:txBody>
                  <a:tcPr/>
                </a:tc>
              </a:tr>
              <a:tr h="370840">
                <a:tc>
                  <a:txBody>
                    <a:bodyPr/>
                    <a:lstStyle/>
                    <a:p>
                      <a:r>
                        <a:rPr lang="en-GB" sz="1600" dirty="0" smtClean="0"/>
                        <a:t>Registered national</a:t>
                      </a:r>
                      <a:r>
                        <a:rPr lang="en-GB" sz="1600" baseline="0" dirty="0" smtClean="0"/>
                        <a:t> and international VOs</a:t>
                      </a:r>
                      <a:endParaRPr lang="en-GB" sz="1600" dirty="0"/>
                    </a:p>
                  </a:txBody>
                  <a:tcPr>
                    <a:solidFill>
                      <a:schemeClr val="bg1">
                        <a:lumMod val="85000"/>
                      </a:schemeClr>
                    </a:solidFill>
                  </a:tcPr>
                </a:tc>
                <a:tc>
                  <a:txBody>
                    <a:bodyPr/>
                    <a:lstStyle/>
                    <a:p>
                      <a:r>
                        <a:rPr lang="en-GB" sz="1600" kern="1200" dirty="0" smtClean="0">
                          <a:solidFill>
                            <a:schemeClr val="dk1"/>
                          </a:solidFill>
                          <a:effectLst/>
                          <a:latin typeface="+mn-lt"/>
                          <a:ea typeface="+mn-ea"/>
                          <a:cs typeface="+mn-cs"/>
                        </a:rPr>
                        <a:t>226 (3.20% )</a:t>
                      </a:r>
                      <a:endParaRPr lang="en-GB" sz="1600" dirty="0"/>
                    </a:p>
                  </a:txBody>
                  <a:tcPr>
                    <a:solidFill>
                      <a:schemeClr val="bg1">
                        <a:lumMod val="95000"/>
                      </a:schemeClr>
                    </a:solidFill>
                  </a:tcPr>
                </a:tc>
              </a:tr>
              <a:tr h="370840">
                <a:tc>
                  <a:txBody>
                    <a:bodyPr/>
                    <a:lstStyle/>
                    <a:p>
                      <a:r>
                        <a:rPr lang="en-GB" sz="1600" dirty="0" smtClean="0"/>
                        <a:t>Registered users</a:t>
                      </a:r>
                      <a:endParaRPr lang="en-GB" sz="1600" dirty="0"/>
                    </a:p>
                  </a:txBody>
                  <a:tcPr>
                    <a:solidFill>
                      <a:schemeClr val="bg1">
                        <a:lumMod val="85000"/>
                      </a:schemeClr>
                    </a:solidFill>
                  </a:tcPr>
                </a:tc>
                <a:tc>
                  <a:txBody>
                    <a:bodyPr/>
                    <a:lstStyle/>
                    <a:p>
                      <a:r>
                        <a:rPr lang="en-GB" sz="1600" kern="1200" dirty="0" smtClean="0">
                          <a:solidFill>
                            <a:schemeClr val="dk1"/>
                          </a:solidFill>
                          <a:effectLst/>
                          <a:latin typeface="+mn-lt"/>
                          <a:ea typeface="+mn-ea"/>
                          <a:cs typeface="+mn-cs"/>
                        </a:rPr>
                        <a:t>20883 (14.30% )</a:t>
                      </a:r>
                      <a:endParaRPr lang="en-GB" sz="1600" dirty="0"/>
                    </a:p>
                  </a:txBody>
                  <a:tcPr>
                    <a:solidFill>
                      <a:schemeClr val="bg1">
                        <a:lumMod val="9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Active VOs (High/Medium/Low)</a:t>
                      </a:r>
                      <a:endParaRPr lang="en-GB" sz="1600" dirty="0"/>
                    </a:p>
                  </a:txBody>
                  <a:tcPr>
                    <a:solidFill>
                      <a:schemeClr val="bg1">
                        <a:lumMod val="85000"/>
                      </a:schemeClr>
                    </a:solidFill>
                  </a:tcPr>
                </a:tc>
                <a:tc>
                  <a:txBody>
                    <a:bodyPr/>
                    <a:lstStyle/>
                    <a:p>
                      <a:r>
                        <a:rPr lang="en-GB" sz="1600" dirty="0" smtClean="0"/>
                        <a:t>25/23/8</a:t>
                      </a:r>
                      <a:endParaRPr lang="en-GB" sz="1600" dirty="0"/>
                    </a:p>
                  </a:txBody>
                  <a:tcPr>
                    <a:solidFill>
                      <a:schemeClr val="bg1">
                        <a:lumMod val="95000"/>
                      </a:schemeClr>
                    </a:solidFill>
                  </a:tcPr>
                </a:tc>
              </a:tr>
            </a:tbl>
          </a:graphicData>
        </a:graphic>
      </p:graphicFrame>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3284984"/>
            <a:ext cx="4536504" cy="3024336"/>
          </a:xfrm>
          <a:prstGeom prst="rect">
            <a:avLst/>
          </a:prstGeom>
          <a:noFill/>
          <a:ln>
            <a:solidFill>
              <a:schemeClr val="accent1"/>
            </a:solidFill>
          </a:ln>
        </p:spPr>
      </p:pic>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284984"/>
            <a:ext cx="4506615" cy="3024336"/>
          </a:xfrm>
          <a:prstGeom prst="rect">
            <a:avLst/>
          </a:prstGeom>
          <a:noFill/>
          <a:ln>
            <a:solidFill>
              <a:schemeClr val="accent1"/>
            </a:solidFill>
          </a:ln>
        </p:spPr>
      </p:pic>
      <p:sp>
        <p:nvSpPr>
          <p:cNvPr id="11" name="Text Box 4"/>
          <p:cNvSpPr txBox="1">
            <a:spLocks noChangeArrowheads="1"/>
          </p:cNvSpPr>
          <p:nvPr/>
        </p:nvSpPr>
        <p:spPr bwMode="auto">
          <a:xfrm>
            <a:off x="4383099" y="1455708"/>
            <a:ext cx="4644008" cy="20162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numCol="2">
            <a:noAutofit/>
          </a:bodyP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dirty="0" smtClean="0">
                <a:latin typeface="Arial" pitchFamily="34" charset="0"/>
                <a:cs typeface="Arial" pitchFamily="34" charset="0"/>
              </a:rPr>
              <a:t>Archeology</a:t>
            </a:r>
            <a:endParaRPr lang="en-US" sz="1600" dirty="0">
              <a:latin typeface="Arial" pitchFamily="34" charset="0"/>
              <a:cs typeface="Arial" pitchFamily="34" charset="0"/>
            </a:endParaRPr>
          </a:p>
          <a:p>
            <a:pPr eaLnBrk="1" hangingPunct="1"/>
            <a:r>
              <a:rPr lang="en-US" sz="1600" dirty="0">
                <a:latin typeface="Arial" pitchFamily="34" charset="0"/>
                <a:cs typeface="Arial" pitchFamily="34" charset="0"/>
              </a:rPr>
              <a:t>Astronomy</a:t>
            </a:r>
          </a:p>
          <a:p>
            <a:pPr eaLnBrk="1" hangingPunct="1"/>
            <a:r>
              <a:rPr lang="en-GB" sz="1600" dirty="0">
                <a:latin typeface="Arial" pitchFamily="34" charset="0"/>
                <a:cs typeface="Arial" pitchFamily="34" charset="0"/>
              </a:rPr>
              <a:t>Astrophysics</a:t>
            </a:r>
          </a:p>
          <a:p>
            <a:pPr eaLnBrk="1" hangingPunct="1"/>
            <a:r>
              <a:rPr lang="en-US" sz="1600" dirty="0">
                <a:latin typeface="Arial" pitchFamily="34" charset="0"/>
                <a:cs typeface="Arial" pitchFamily="34" charset="0"/>
              </a:rPr>
              <a:t>Civil Protection</a:t>
            </a:r>
            <a:endParaRPr lang="en-GB" sz="1600" dirty="0">
              <a:latin typeface="Arial" pitchFamily="34" charset="0"/>
              <a:cs typeface="Arial" pitchFamily="34" charset="0"/>
            </a:endParaRPr>
          </a:p>
          <a:p>
            <a:pPr eaLnBrk="1" hangingPunct="1"/>
            <a:r>
              <a:rPr lang="en-GB" sz="1600" dirty="0">
                <a:latin typeface="Arial" pitchFamily="34" charset="0"/>
                <a:cs typeface="Arial" pitchFamily="34" charset="0"/>
              </a:rPr>
              <a:t>Comp. Chemistry</a:t>
            </a:r>
          </a:p>
          <a:p>
            <a:pPr eaLnBrk="1" hangingPunct="1"/>
            <a:r>
              <a:rPr lang="en-GB" sz="1600" dirty="0">
                <a:latin typeface="Arial" pitchFamily="34" charset="0"/>
                <a:cs typeface="Arial" pitchFamily="34" charset="0"/>
              </a:rPr>
              <a:t>Earth Sciences</a:t>
            </a:r>
          </a:p>
          <a:p>
            <a:pPr eaLnBrk="1" hangingPunct="1"/>
            <a:r>
              <a:rPr lang="en-GB" sz="1600" dirty="0" smtClean="0">
                <a:latin typeface="Arial" pitchFamily="34" charset="0"/>
                <a:cs typeface="Arial" pitchFamily="34" charset="0"/>
              </a:rPr>
              <a:t>Finance</a:t>
            </a:r>
          </a:p>
          <a:p>
            <a:pPr eaLnBrk="1" hangingPunct="1"/>
            <a:endParaRPr lang="en-GB" sz="1600" dirty="0">
              <a:latin typeface="Arial" pitchFamily="34" charset="0"/>
              <a:cs typeface="Arial" pitchFamily="34" charset="0"/>
            </a:endParaRPr>
          </a:p>
          <a:p>
            <a:pPr eaLnBrk="1" hangingPunct="1"/>
            <a:r>
              <a:rPr lang="en-GB" sz="1600" dirty="0">
                <a:latin typeface="Arial" pitchFamily="34" charset="0"/>
                <a:cs typeface="Arial" pitchFamily="34" charset="0"/>
              </a:rPr>
              <a:t>Fusion</a:t>
            </a:r>
          </a:p>
          <a:p>
            <a:pPr eaLnBrk="1" hangingPunct="1"/>
            <a:r>
              <a:rPr lang="en-GB" sz="1600" dirty="0">
                <a:latin typeface="Arial" pitchFamily="34" charset="0"/>
                <a:cs typeface="Arial" pitchFamily="34" charset="0"/>
              </a:rPr>
              <a:t>Geophysics</a:t>
            </a:r>
          </a:p>
          <a:p>
            <a:pPr eaLnBrk="1" hangingPunct="1"/>
            <a:r>
              <a:rPr lang="en-US" sz="1600" dirty="0">
                <a:latin typeface="Arial" pitchFamily="34" charset="0"/>
                <a:cs typeface="Arial" pitchFamily="34" charset="0"/>
              </a:rPr>
              <a:t>High Energy Physics</a:t>
            </a:r>
          </a:p>
          <a:p>
            <a:pPr eaLnBrk="1" hangingPunct="1"/>
            <a:r>
              <a:rPr lang="en-GB" sz="1600" dirty="0">
                <a:latin typeface="Arial" pitchFamily="34" charset="0"/>
                <a:cs typeface="Arial" pitchFamily="34" charset="0"/>
              </a:rPr>
              <a:t>Life Sciences</a:t>
            </a:r>
          </a:p>
          <a:p>
            <a:pPr eaLnBrk="1" hangingPunct="1"/>
            <a:r>
              <a:rPr lang="en-GB" sz="1600" dirty="0">
                <a:latin typeface="Arial" pitchFamily="34" charset="0"/>
                <a:cs typeface="Arial" pitchFamily="34" charset="0"/>
              </a:rPr>
              <a:t>Multimedia</a:t>
            </a:r>
          </a:p>
          <a:p>
            <a:pPr eaLnBrk="1" hangingPunct="1"/>
            <a:r>
              <a:rPr lang="en-GB" sz="1600" dirty="0">
                <a:latin typeface="Arial" pitchFamily="34" charset="0"/>
                <a:cs typeface="Arial" pitchFamily="34" charset="0"/>
              </a:rPr>
              <a:t>Material Sciences</a:t>
            </a:r>
          </a:p>
          <a:p>
            <a:pPr lvl="1" eaLnBrk="1" hangingPunct="1"/>
            <a:r>
              <a:rPr lang="en-GB" sz="1600" dirty="0">
                <a:latin typeface="Arial" pitchFamily="34" charset="0"/>
                <a:cs typeface="Arial" pitchFamily="34" charset="0"/>
              </a:rPr>
              <a:t>…</a:t>
            </a:r>
            <a:endParaRPr lang="en-US" sz="1600" dirty="0">
              <a:latin typeface="Arial" pitchFamily="34" charset="0"/>
              <a:cs typeface="Arial" pitchFamily="34" charset="0"/>
            </a:endParaRPr>
          </a:p>
        </p:txBody>
      </p:sp>
      <p:sp>
        <p:nvSpPr>
          <p:cNvPr id="12" name="TextBox 11"/>
          <p:cNvSpPr txBox="1"/>
          <p:nvPr/>
        </p:nvSpPr>
        <p:spPr>
          <a:xfrm>
            <a:off x="4355976" y="1124744"/>
            <a:ext cx="4472098" cy="369332"/>
          </a:xfrm>
          <a:prstGeom prst="rect">
            <a:avLst/>
          </a:prstGeom>
          <a:noFill/>
        </p:spPr>
        <p:txBody>
          <a:bodyPr wrap="square" rtlCol="0">
            <a:spAutoFit/>
          </a:bodyPr>
          <a:lstStyle/>
          <a:p>
            <a:pPr algn="ctr"/>
            <a:r>
              <a:rPr lang="en-US" b="1" dirty="0"/>
              <a:t>Supported </a:t>
            </a:r>
            <a:r>
              <a:rPr lang="en-US" b="1" dirty="0" smtClean="0"/>
              <a:t>Research Communities</a:t>
            </a:r>
            <a:endParaRPr lang="en-US" b="1" dirty="0"/>
          </a:p>
        </p:txBody>
      </p:sp>
    </p:spTree>
    <p:extLst>
      <p:ext uri="{BB962C8B-B14F-4D97-AF65-F5344CB8AC3E}">
        <p14:creationId xmlns:p14="http://schemas.microsoft.com/office/powerpoint/2010/main" val="34509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p:txBody>
          <a:bodyPr/>
          <a:lstStyle/>
          <a:p>
            <a:pPr eaLnBrk="1" hangingPunct="1"/>
            <a:r>
              <a:rPr lang="en-GB" smtClean="0"/>
              <a:t>EGI means Innovation</a:t>
            </a:r>
          </a:p>
        </p:txBody>
      </p:sp>
      <p:sp>
        <p:nvSpPr>
          <p:cNvPr id="19459" name="Content Placeholder 6"/>
          <p:cNvSpPr>
            <a:spLocks noGrp="1"/>
          </p:cNvSpPr>
          <p:nvPr>
            <p:ph idx="1"/>
          </p:nvPr>
        </p:nvSpPr>
        <p:spPr>
          <a:xfrm>
            <a:off x="395536" y="1124744"/>
            <a:ext cx="8568952" cy="4525963"/>
          </a:xfrm>
        </p:spPr>
        <p:txBody>
          <a:bodyPr/>
          <a:lstStyle/>
          <a:p>
            <a:pPr eaLnBrk="1" hangingPunct="1"/>
            <a:r>
              <a:rPr lang="en-GB" dirty="0" smtClean="0"/>
              <a:t>Deploy Technology Innovation</a:t>
            </a:r>
          </a:p>
          <a:p>
            <a:pPr lvl="1" eaLnBrk="1" hangingPunct="1"/>
            <a:r>
              <a:rPr lang="en-GB" dirty="0" smtClean="0"/>
              <a:t>Distributed Computing continues to evolve</a:t>
            </a:r>
          </a:p>
          <a:p>
            <a:pPr lvl="2" eaLnBrk="1" hangingPunct="1"/>
            <a:r>
              <a:rPr lang="en-GB" dirty="0" smtClean="0">
                <a:sym typeface="Wingdings" pitchFamily="2" charset="2"/>
              </a:rPr>
              <a:t>To include: Grids, Desktops, Virtualisation, Clouds, …</a:t>
            </a:r>
          </a:p>
          <a:p>
            <a:pPr eaLnBrk="1" hangingPunct="1"/>
            <a:r>
              <a:rPr lang="en-GB" dirty="0" smtClean="0">
                <a:sym typeface="Wingdings" pitchFamily="2" charset="2"/>
              </a:rPr>
              <a:t>Enable Software Innovation</a:t>
            </a:r>
          </a:p>
          <a:p>
            <a:pPr lvl="1" eaLnBrk="1" hangingPunct="1"/>
            <a:r>
              <a:rPr lang="en-GB" dirty="0" smtClean="0">
                <a:sym typeface="Wingdings" pitchFamily="2" charset="2"/>
              </a:rPr>
              <a:t>Provide reliable persistent technology platform</a:t>
            </a:r>
          </a:p>
          <a:p>
            <a:pPr lvl="2" eaLnBrk="1" hangingPunct="1"/>
            <a:r>
              <a:rPr lang="en-GB" dirty="0" smtClean="0">
                <a:sym typeface="Wingdings" pitchFamily="2" charset="2"/>
              </a:rPr>
              <a:t>Tools built on </a:t>
            </a:r>
            <a:r>
              <a:rPr lang="en-GB" dirty="0" err="1" smtClean="0">
                <a:sym typeface="Wingdings" pitchFamily="2" charset="2"/>
              </a:rPr>
              <a:t>gLite</a:t>
            </a:r>
            <a:r>
              <a:rPr lang="en-GB" dirty="0" smtClean="0">
                <a:sym typeface="Wingdings" pitchFamily="2" charset="2"/>
              </a:rPr>
              <a:t>/UNICORE/ARC/Globus</a:t>
            </a:r>
          </a:p>
          <a:p>
            <a:pPr eaLnBrk="1" hangingPunct="1"/>
            <a:r>
              <a:rPr lang="en-GB" dirty="0" smtClean="0">
                <a:sym typeface="Wingdings" pitchFamily="2" charset="2"/>
              </a:rPr>
              <a:t>Support Research Innovation</a:t>
            </a:r>
          </a:p>
          <a:p>
            <a:pPr lvl="1" eaLnBrk="1" hangingPunct="1"/>
            <a:r>
              <a:rPr lang="en-GB" dirty="0" smtClean="0">
                <a:sym typeface="Wingdings" pitchFamily="2" charset="2"/>
              </a:rPr>
              <a:t>Infrastructure for data driven research</a:t>
            </a:r>
          </a:p>
          <a:p>
            <a:pPr lvl="2" eaLnBrk="1" hangingPunct="1"/>
            <a:r>
              <a:rPr lang="en-GB" dirty="0" smtClean="0">
                <a:sym typeface="Wingdings" pitchFamily="2" charset="2"/>
              </a:rPr>
              <a:t>Support for international research (e.g. ESFRI)</a:t>
            </a:r>
          </a:p>
          <a:p>
            <a:pPr lvl="2" eaLnBrk="1" hangingPunct="1"/>
            <a:endParaRPr lang="en-GB" dirty="0" smtClean="0">
              <a:sym typeface="Wingdings" pitchFamily="2" charset="2"/>
            </a:endParaRPr>
          </a:p>
          <a:p>
            <a:pPr lvl="1" eaLnBrk="1" hangingPunct="1"/>
            <a:endParaRPr lang="en-GB" dirty="0" smtClean="0">
              <a:sym typeface="Wingdings" pitchFamily="2" charset="2"/>
            </a:endParaRPr>
          </a:p>
          <a:p>
            <a:pPr lvl="1" eaLnBrk="1" hangingPunct="1"/>
            <a:endParaRPr lang="en-GB" dirty="0" smtClean="0"/>
          </a:p>
        </p:txBody>
      </p:sp>
      <p:sp>
        <p:nvSpPr>
          <p:cNvPr id="1946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946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2000842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p:txBody>
          <a:bodyPr/>
          <a:lstStyle/>
          <a:p>
            <a:pPr eaLnBrk="1" hangingPunct="1"/>
            <a:r>
              <a:rPr lang="en-GB" smtClean="0"/>
              <a:t>Technology Innovation</a:t>
            </a:r>
          </a:p>
        </p:txBody>
      </p:sp>
      <p:sp>
        <p:nvSpPr>
          <p:cNvPr id="22531" name="Content Placeholder 6"/>
          <p:cNvSpPr>
            <a:spLocks noGrp="1"/>
          </p:cNvSpPr>
          <p:nvPr>
            <p:ph idx="1"/>
          </p:nvPr>
        </p:nvSpPr>
        <p:spPr/>
        <p:txBody>
          <a:bodyPr>
            <a:normAutofit fontScale="92500"/>
          </a:bodyPr>
          <a:lstStyle/>
          <a:p>
            <a:pPr eaLnBrk="1" hangingPunct="1"/>
            <a:r>
              <a:rPr lang="en-GB" dirty="0" smtClean="0"/>
              <a:t>Will come from outside EGI</a:t>
            </a:r>
          </a:p>
          <a:p>
            <a:pPr lvl="1" eaLnBrk="1" hangingPunct="1"/>
            <a:r>
              <a:rPr lang="en-GB" dirty="0" smtClean="0"/>
              <a:t>Moving research technologies into production</a:t>
            </a:r>
          </a:p>
          <a:p>
            <a:pPr eaLnBrk="1" hangingPunct="1"/>
            <a:r>
              <a:rPr lang="en-GB" dirty="0" smtClean="0"/>
              <a:t>Partnership with technology projects</a:t>
            </a:r>
          </a:p>
          <a:p>
            <a:pPr lvl="1" eaLnBrk="1" hangingPunct="1"/>
            <a:r>
              <a:rPr lang="en-GB" dirty="0" smtClean="0"/>
              <a:t>EMI (European Middleware Initiative)</a:t>
            </a:r>
          </a:p>
          <a:p>
            <a:pPr lvl="1" eaLnBrk="1" hangingPunct="1"/>
            <a:r>
              <a:rPr lang="en-GB" dirty="0" smtClean="0"/>
              <a:t>IGE (Initiative for Globus in Europe)</a:t>
            </a:r>
          </a:p>
          <a:p>
            <a:pPr lvl="1" eaLnBrk="1" hangingPunct="1"/>
            <a:r>
              <a:rPr lang="en-GB" dirty="0" smtClean="0"/>
              <a:t>EDGI (</a:t>
            </a:r>
            <a:r>
              <a:rPr lang="en-US" dirty="0" smtClean="0"/>
              <a:t>European Desktop Grid Initiative)</a:t>
            </a:r>
            <a:endParaRPr lang="en-GB" dirty="0" smtClean="0"/>
          </a:p>
          <a:p>
            <a:pPr lvl="1" eaLnBrk="1" hangingPunct="1"/>
            <a:r>
              <a:rPr lang="en-GB" dirty="0" err="1" smtClean="0"/>
              <a:t>StratusLab</a:t>
            </a:r>
            <a:endParaRPr lang="en-GB" dirty="0" smtClean="0"/>
          </a:p>
          <a:p>
            <a:pPr lvl="1" eaLnBrk="1" hangingPunct="1"/>
            <a:r>
              <a:rPr lang="en-GB" dirty="0" err="1" smtClean="0"/>
              <a:t>VenusC</a:t>
            </a:r>
            <a:endParaRPr lang="en-GB" dirty="0" smtClean="0"/>
          </a:p>
          <a:p>
            <a:pPr lvl="1" eaLnBrk="1" hangingPunct="1"/>
            <a:r>
              <a:rPr lang="en-GB" dirty="0" smtClean="0"/>
              <a:t>SAGA</a:t>
            </a:r>
          </a:p>
          <a:p>
            <a:pPr lvl="1" eaLnBrk="1" hangingPunct="1"/>
            <a:endParaRPr lang="en-GB" dirty="0" smtClean="0"/>
          </a:p>
        </p:txBody>
      </p:sp>
      <p:sp>
        <p:nvSpPr>
          <p:cNvPr id="2253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253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pic>
        <p:nvPicPr>
          <p:cNvPr id="22535" name="Picture 5" descr="C:\Users\SHINSE~1\AppData\Local\Temp\Rar$DR03.006\Logo_EMI_RG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9938" y="3090094"/>
            <a:ext cx="2024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5251450"/>
            <a:ext cx="24479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2537" name="AutoShape 10" descr="IGE_LOGO.jpg"/>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AutoShape 12" descr="IGE_LOGO.jpg"/>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39" name="Picture 6" descr="C:\Users\snewhous\AppData\Local\Temp\IGE_LOGO.jpg"/>
          <p:cNvPicPr>
            <a:picLocks noChangeAspect="1" noChangeArrowheads="1"/>
          </p:cNvPicPr>
          <p:nvPr/>
        </p:nvPicPr>
        <p:blipFill>
          <a:blip r:embed="rId5">
            <a:extLst>
              <a:ext uri="{28A0092B-C50C-407E-A947-70E740481C1C}">
                <a14:useLocalDpi xmlns:a14="http://schemas.microsoft.com/office/drawing/2010/main" val="0"/>
              </a:ext>
            </a:extLst>
          </a:blip>
          <a:srcRect l="545" t="10326"/>
          <a:stretch>
            <a:fillRect/>
          </a:stretch>
        </p:blipFill>
        <p:spPr bwMode="auto">
          <a:xfrm>
            <a:off x="7364413" y="1125538"/>
            <a:ext cx="17430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650" y="5324475"/>
            <a:ext cx="801688"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1" name="Picture 14" descr="http://www.venus-c.eu/venus-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5492750"/>
            <a:ext cx="19256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676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p:txBody>
          <a:bodyPr/>
          <a:lstStyle/>
          <a:p>
            <a:pPr eaLnBrk="1" hangingPunct="1"/>
            <a:r>
              <a:rPr lang="en-GB" smtClean="0"/>
              <a:t>Software Innovation</a:t>
            </a:r>
          </a:p>
        </p:txBody>
      </p:sp>
      <p:sp>
        <p:nvSpPr>
          <p:cNvPr id="23555" name="Content Placeholder 6"/>
          <p:cNvSpPr>
            <a:spLocks noGrp="1"/>
          </p:cNvSpPr>
          <p:nvPr>
            <p:ph idx="1"/>
          </p:nvPr>
        </p:nvSpPr>
        <p:spPr>
          <a:xfrm>
            <a:off x="395536" y="1412776"/>
            <a:ext cx="8507660" cy="4525963"/>
          </a:xfrm>
        </p:spPr>
        <p:txBody>
          <a:bodyPr/>
          <a:lstStyle/>
          <a:p>
            <a:pPr eaLnBrk="1" hangingPunct="1"/>
            <a:r>
              <a:rPr lang="en-GB" dirty="0" smtClean="0"/>
              <a:t>Will also come from outside EGI</a:t>
            </a:r>
          </a:p>
          <a:p>
            <a:pPr lvl="1" eaLnBrk="1" hangingPunct="1"/>
            <a:r>
              <a:rPr lang="en-GB" dirty="0" smtClean="0"/>
              <a:t>EGI is a neutral platform for applications</a:t>
            </a:r>
          </a:p>
          <a:p>
            <a:pPr eaLnBrk="1" hangingPunct="1"/>
            <a:r>
              <a:rPr lang="en-GB" dirty="0" smtClean="0"/>
              <a:t>EGI cannot support all services for all users</a:t>
            </a:r>
          </a:p>
          <a:p>
            <a:pPr lvl="1" eaLnBrk="1" hangingPunct="1"/>
            <a:r>
              <a:rPr lang="en-GB" dirty="0" smtClean="0"/>
              <a:t>Every community needs something different</a:t>
            </a:r>
          </a:p>
          <a:p>
            <a:pPr eaLnBrk="1" hangingPunct="1"/>
            <a:r>
              <a:rPr lang="en-GB" dirty="0" smtClean="0"/>
              <a:t>Foster innovation within different ‘sectors’</a:t>
            </a:r>
          </a:p>
          <a:p>
            <a:pPr lvl="1" eaLnBrk="1" hangingPunct="1"/>
            <a:r>
              <a:rPr lang="en-GB" dirty="0"/>
              <a:t>e</a:t>
            </a:r>
            <a:r>
              <a:rPr lang="en-GB" dirty="0" smtClean="0"/>
              <a:t>.g. Digital Libraries</a:t>
            </a:r>
          </a:p>
          <a:p>
            <a:pPr lvl="2" eaLnBrk="1" hangingPunct="1"/>
            <a:r>
              <a:rPr lang="en-GB" dirty="0" err="1" smtClean="0"/>
              <a:t>gCube</a:t>
            </a:r>
            <a:r>
              <a:rPr lang="en-GB" dirty="0" smtClean="0"/>
              <a:t> from D4Science</a:t>
            </a:r>
          </a:p>
          <a:p>
            <a:pPr lvl="1" eaLnBrk="1" hangingPunct="1"/>
            <a:endParaRPr lang="en-GB" dirty="0" smtClean="0"/>
          </a:p>
          <a:p>
            <a:pPr eaLnBrk="1" hangingPunct="1"/>
            <a:endParaRPr lang="en-GB" dirty="0" smtClean="0"/>
          </a:p>
        </p:txBody>
      </p:sp>
      <p:sp>
        <p:nvSpPr>
          <p:cNvPr id="2355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355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pic>
        <p:nvPicPr>
          <p:cNvPr id="23559" name="Picture 8" descr="http://t2.gstatic.com/images?q=tbn:Pf42Ywr7cGNwBM:http://upload.wikimedia.org/wikipedia/en/b/b5/D4scie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837113"/>
            <a:ext cx="17970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329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2" descr="http://t1.gstatic.com/images?q=tbn:SDS5Q5rsB-JteM:http://wiki.sc-education.net/images/c/c5/Logo_OS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248" y="1519726"/>
            <a:ext cx="236378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5"/>
          <p:cNvSpPr>
            <a:spLocks noGrp="1"/>
          </p:cNvSpPr>
          <p:nvPr>
            <p:ph type="title"/>
          </p:nvPr>
        </p:nvSpPr>
        <p:spPr/>
        <p:txBody>
          <a:bodyPr/>
          <a:lstStyle/>
          <a:p>
            <a:pPr eaLnBrk="1" hangingPunct="1"/>
            <a:r>
              <a:rPr lang="en-GB" smtClean="0"/>
              <a:t>Research Innovation</a:t>
            </a:r>
          </a:p>
        </p:txBody>
      </p:sp>
      <p:sp>
        <p:nvSpPr>
          <p:cNvPr id="24579" name="Content Placeholder 6"/>
          <p:cNvSpPr>
            <a:spLocks noGrp="1"/>
          </p:cNvSpPr>
          <p:nvPr>
            <p:ph idx="1"/>
          </p:nvPr>
        </p:nvSpPr>
        <p:spPr>
          <a:xfrm>
            <a:off x="35496" y="991269"/>
            <a:ext cx="8578726" cy="4525963"/>
          </a:xfrm>
        </p:spPr>
        <p:txBody>
          <a:bodyPr/>
          <a:lstStyle/>
          <a:p>
            <a:pPr eaLnBrk="1" hangingPunct="1"/>
            <a:r>
              <a:rPr lang="en-GB" dirty="0" smtClean="0"/>
              <a:t>An infrastructure to support European Researchers</a:t>
            </a:r>
          </a:p>
          <a:p>
            <a:pPr lvl="1" eaLnBrk="1" hangingPunct="1"/>
            <a:r>
              <a:rPr lang="en-GB" dirty="0" smtClean="0"/>
              <a:t>Within the EU27</a:t>
            </a:r>
          </a:p>
          <a:p>
            <a:pPr lvl="1" eaLnBrk="1" hangingPunct="1"/>
            <a:r>
              <a:rPr lang="en-GB" dirty="0" smtClean="0"/>
              <a:t>Geographical Europe</a:t>
            </a:r>
          </a:p>
          <a:p>
            <a:pPr lvl="1" eaLnBrk="1" hangingPunct="1"/>
            <a:r>
              <a:rPr lang="en-GB" dirty="0" smtClean="0"/>
              <a:t>Worldwide</a:t>
            </a:r>
          </a:p>
          <a:p>
            <a:pPr marL="457200" lvl="1" indent="0" eaLnBrk="1" hangingPunct="1">
              <a:buNone/>
            </a:pPr>
            <a:r>
              <a:rPr lang="en-GB" dirty="0"/>
              <a:t> </a:t>
            </a:r>
            <a:r>
              <a:rPr lang="en-GB" dirty="0" smtClean="0"/>
              <a:t>  Interoperability</a:t>
            </a:r>
          </a:p>
          <a:p>
            <a:pPr eaLnBrk="1" hangingPunct="1"/>
            <a:r>
              <a:rPr lang="en-GB" dirty="0" smtClean="0"/>
              <a:t>Work with Virtual Research Communities</a:t>
            </a:r>
          </a:p>
          <a:p>
            <a:pPr lvl="1" eaLnBrk="1" hangingPunct="1"/>
            <a:r>
              <a:rPr lang="en-GB" dirty="0" smtClean="0"/>
              <a:t>Groupings of aligned Virtual Organisations</a:t>
            </a:r>
          </a:p>
          <a:p>
            <a:pPr lvl="1" eaLnBrk="1" hangingPunct="1"/>
            <a:r>
              <a:rPr lang="en-GB" dirty="0" smtClean="0"/>
              <a:t>Enable their community specific support activity:</a:t>
            </a:r>
          </a:p>
          <a:p>
            <a:pPr lvl="2" eaLnBrk="1" hangingPunct="1"/>
            <a:r>
              <a:rPr lang="en-GB" dirty="0" smtClean="0"/>
              <a:t>Support, training, consultancy, requirements etc.</a:t>
            </a:r>
          </a:p>
        </p:txBody>
      </p:sp>
      <p:sp>
        <p:nvSpPr>
          <p:cNvPr id="2458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458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24584" name="AutoShape 12"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5" name="AutoShape 14"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6" name="AutoShape 16"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7" name="AutoShape 18"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26" name="Picture 2" descr="http://t1.gstatic.com/images?q=tbn:ANd9GcQF0rbG4dudTtbdky2dek0T1zoVTEqv_Dg2EZpNa0xVCCFj5evdl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444" y="1644564"/>
            <a:ext cx="1663951" cy="109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2924944"/>
            <a:ext cx="2163598" cy="110221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968" y="2995036"/>
            <a:ext cx="18669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869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p:txBody>
          <a:bodyPr/>
          <a:lstStyle/>
          <a:p>
            <a:pPr eaLnBrk="1" hangingPunct="1"/>
            <a:r>
              <a:rPr lang="en-GB" dirty="0" smtClean="0"/>
              <a:t>Learning from others</a:t>
            </a:r>
          </a:p>
        </p:txBody>
      </p:sp>
      <p:sp>
        <p:nvSpPr>
          <p:cNvPr id="7" name="Content Placeholder 6"/>
          <p:cNvSpPr>
            <a:spLocks noGrp="1"/>
          </p:cNvSpPr>
          <p:nvPr>
            <p:ph idx="1"/>
          </p:nvPr>
        </p:nvSpPr>
        <p:spPr/>
        <p:txBody>
          <a:bodyPr>
            <a:normAutofit fontScale="92500"/>
          </a:bodyPr>
          <a:lstStyle/>
          <a:p>
            <a:pPr eaLnBrk="1" hangingPunct="1"/>
            <a:r>
              <a:rPr lang="en-GB" dirty="0" smtClean="0"/>
              <a:t>Grids have benefited from commoditisation</a:t>
            </a:r>
          </a:p>
          <a:p>
            <a:pPr lvl="1" eaLnBrk="1" hangingPunct="1"/>
            <a:r>
              <a:rPr lang="en-GB" dirty="0" smtClean="0"/>
              <a:t>Hardware: HTC &amp; HPC affordable to all</a:t>
            </a:r>
          </a:p>
          <a:p>
            <a:pPr lvl="1" eaLnBrk="1" hangingPunct="1"/>
            <a:r>
              <a:rPr lang="en-GB" dirty="0" smtClean="0"/>
              <a:t>Networking: GBs can be moved over WAN</a:t>
            </a:r>
          </a:p>
          <a:p>
            <a:pPr lvl="1" eaLnBrk="1" hangingPunct="1"/>
            <a:r>
              <a:rPr lang="en-GB" dirty="0" smtClean="0"/>
              <a:t>Software: Open source software comes of age</a:t>
            </a:r>
          </a:p>
          <a:p>
            <a:pPr eaLnBrk="1" hangingPunct="1"/>
            <a:r>
              <a:rPr lang="en-GB" dirty="0"/>
              <a:t>T</a:t>
            </a:r>
            <a:r>
              <a:rPr lang="en-GB" dirty="0" smtClean="0"/>
              <a:t>he impact of commodity virtualisation…</a:t>
            </a:r>
          </a:p>
          <a:p>
            <a:pPr lvl="1" eaLnBrk="1" hangingPunct="1"/>
            <a:r>
              <a:rPr lang="en-GB" dirty="0" smtClean="0"/>
              <a:t>For transactional models </a:t>
            </a:r>
            <a:r>
              <a:rPr lang="en-GB" dirty="0" smtClean="0">
                <a:sym typeface="Wingdings" pitchFamily="2" charset="2"/>
              </a:rPr>
              <a:t></a:t>
            </a:r>
          </a:p>
          <a:p>
            <a:pPr lvl="2" eaLnBrk="1" hangingPunct="1"/>
            <a:r>
              <a:rPr lang="en-GB" dirty="0" smtClean="0">
                <a:sym typeface="Wingdings" pitchFamily="2" charset="2"/>
              </a:rPr>
              <a:t>The ‘Cloud’: A model based on compute not data</a:t>
            </a:r>
          </a:p>
          <a:p>
            <a:pPr lvl="1" eaLnBrk="1" hangingPunct="1"/>
            <a:r>
              <a:rPr lang="en-GB" dirty="0" smtClean="0"/>
              <a:t>For large distributed data-oriented models </a:t>
            </a:r>
            <a:r>
              <a:rPr lang="en-GB" dirty="0" smtClean="0">
                <a:sym typeface="Wingdings" pitchFamily="2" charset="2"/>
              </a:rPr>
              <a:t> </a:t>
            </a:r>
            <a:endParaRPr lang="en-GB" dirty="0" smtClean="0"/>
          </a:p>
          <a:p>
            <a:pPr lvl="2" eaLnBrk="1" hangingPunct="1"/>
            <a:r>
              <a:rPr lang="en-GB" dirty="0" smtClean="0"/>
              <a:t>The emergence of true ‘function shipping’?</a:t>
            </a:r>
          </a:p>
          <a:p>
            <a:pPr lvl="1" eaLnBrk="1" hangingPunct="1"/>
            <a:endParaRPr lang="en-GB" dirty="0" smtClean="0"/>
          </a:p>
        </p:txBody>
      </p:sp>
      <p:sp>
        <p:nvSpPr>
          <p:cNvPr id="297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a:solidFill>
                <a:schemeClr val="bg1"/>
              </a:solidFill>
            </a:endParaRPr>
          </a:p>
        </p:txBody>
      </p:sp>
      <p:sp>
        <p:nvSpPr>
          <p:cNvPr id="297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Tree>
    <p:extLst>
      <p:ext uri="{BB962C8B-B14F-4D97-AF65-F5344CB8AC3E}">
        <p14:creationId xmlns:p14="http://schemas.microsoft.com/office/powerpoint/2010/main" val="2972811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p:txBody>
          <a:bodyPr/>
          <a:lstStyle/>
          <a:p>
            <a:pPr eaLnBrk="1" hangingPunct="1"/>
            <a:r>
              <a:rPr lang="en-GB" dirty="0" smtClean="0"/>
              <a:t>Guiding Principles</a:t>
            </a:r>
          </a:p>
        </p:txBody>
      </p:sp>
      <p:sp>
        <p:nvSpPr>
          <p:cNvPr id="6" name="Content Placeholder 5"/>
          <p:cNvSpPr>
            <a:spLocks noGrp="1"/>
          </p:cNvSpPr>
          <p:nvPr>
            <p:ph idx="1"/>
          </p:nvPr>
        </p:nvSpPr>
        <p:spPr>
          <a:xfrm>
            <a:off x="323528" y="1412776"/>
            <a:ext cx="8363272" cy="4525963"/>
          </a:xfrm>
        </p:spPr>
        <p:txBody>
          <a:bodyPr/>
          <a:lstStyle/>
          <a:p>
            <a:r>
              <a:rPr lang="en-GB" dirty="0"/>
              <a:t>Be a </a:t>
            </a:r>
            <a:r>
              <a:rPr lang="en-GB" dirty="0" smtClean="0"/>
              <a:t>neutral resource provider</a:t>
            </a:r>
          </a:p>
          <a:p>
            <a:pPr lvl="1" eaLnBrk="1" hangingPunct="1"/>
            <a:r>
              <a:rPr lang="en-GB" dirty="0" smtClean="0"/>
              <a:t>Any application, any domain, any technology</a:t>
            </a:r>
          </a:p>
          <a:p>
            <a:pPr lvl="1" eaLnBrk="1" hangingPunct="1"/>
            <a:r>
              <a:rPr lang="en-GB" dirty="0" smtClean="0"/>
              <a:t>A platform for domain specific innovation &amp; use</a:t>
            </a:r>
          </a:p>
          <a:p>
            <a:pPr lvl="1" eaLnBrk="1" hangingPunct="1"/>
            <a:r>
              <a:rPr lang="en-GB" dirty="0" smtClean="0"/>
              <a:t>Integration of any compliant resource</a:t>
            </a:r>
          </a:p>
          <a:p>
            <a:r>
              <a:rPr lang="en-GB" dirty="0" smtClean="0"/>
              <a:t>End-user needs and technologies change</a:t>
            </a:r>
          </a:p>
          <a:p>
            <a:pPr lvl="1">
              <a:defRPr/>
            </a:pPr>
            <a:r>
              <a:rPr lang="en-GB" dirty="0" smtClean="0"/>
              <a:t>Allow VOs to deploy their own services</a:t>
            </a:r>
          </a:p>
          <a:p>
            <a:pPr lvl="2">
              <a:defRPr/>
            </a:pPr>
            <a:r>
              <a:rPr lang="en-GB" dirty="0" smtClean="0"/>
              <a:t>VOs will then need to manage </a:t>
            </a:r>
            <a:r>
              <a:rPr lang="en-GB" b="1" dirty="0" smtClean="0"/>
              <a:t>their</a:t>
            </a:r>
            <a:r>
              <a:rPr lang="en-GB" dirty="0" smtClean="0"/>
              <a:t> infrastructure</a:t>
            </a:r>
          </a:p>
          <a:p>
            <a:pPr lvl="1">
              <a:defRPr/>
            </a:pPr>
            <a:r>
              <a:rPr lang="en-GB" dirty="0" smtClean="0"/>
              <a:t>Give VOs the power to meet </a:t>
            </a:r>
            <a:r>
              <a:rPr lang="en-GB" dirty="0"/>
              <a:t>their own </a:t>
            </a:r>
            <a:r>
              <a:rPr lang="en-GB" dirty="0" smtClean="0"/>
              <a:t>needs</a:t>
            </a:r>
            <a:endParaRPr lang="en-GB" dirty="0"/>
          </a:p>
          <a:p>
            <a:pPr lvl="1"/>
            <a:endParaRPr lang="en-GB" dirty="0" smtClean="0"/>
          </a:p>
          <a:p>
            <a:pPr lvl="1" eaLnBrk="1" hangingPunct="1"/>
            <a:endParaRPr lang="en-GB" dirty="0" smtClean="0"/>
          </a:p>
        </p:txBody>
      </p:sp>
      <p:sp>
        <p:nvSpPr>
          <p:cNvPr id="2" name="Date Placeholder 1"/>
          <p:cNvSpPr>
            <a:spLocks noGrp="1"/>
          </p:cNvSpPr>
          <p:nvPr>
            <p:ph type="dt" sz="half" idx="10"/>
          </p:nvPr>
        </p:nvSpPr>
        <p:spPr/>
        <p:txBody>
          <a:bodyPr/>
          <a:lstStyle/>
          <a:p>
            <a:pPr>
              <a:defRPr/>
            </a:pPr>
            <a:r>
              <a:rPr lang="en-US" smtClean="0"/>
              <a:t>30/05/2012</a:t>
            </a:r>
            <a:endParaRPr lang="en-US"/>
          </a:p>
        </p:txBody>
      </p:sp>
      <p:sp>
        <p:nvSpPr>
          <p:cNvPr id="2765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167623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GB" dirty="0" smtClean="0"/>
              <a:t>Standards Needed Here!</a:t>
            </a:r>
          </a:p>
        </p:txBody>
      </p:sp>
      <p:sp>
        <p:nvSpPr>
          <p:cNvPr id="30723" name="Content Placeholder 4"/>
          <p:cNvSpPr>
            <a:spLocks noGrp="1"/>
          </p:cNvSpPr>
          <p:nvPr>
            <p:ph idx="1"/>
          </p:nvPr>
        </p:nvSpPr>
        <p:spPr>
          <a:xfrm>
            <a:off x="395536" y="1340768"/>
            <a:ext cx="8075612" cy="4525963"/>
          </a:xfrm>
        </p:spPr>
        <p:txBody>
          <a:bodyPr>
            <a:normAutofit lnSpcReduction="10000"/>
          </a:bodyPr>
          <a:lstStyle/>
          <a:p>
            <a:pPr eaLnBrk="1" hangingPunct="1"/>
            <a:r>
              <a:rPr lang="en-GB" dirty="0" smtClean="0"/>
              <a:t>Data Layer</a:t>
            </a:r>
          </a:p>
          <a:p>
            <a:pPr lvl="1" eaLnBrk="1" hangingPunct="1"/>
            <a:r>
              <a:rPr lang="en-GB" dirty="0" smtClean="0"/>
              <a:t>Secure reliable data movement</a:t>
            </a:r>
          </a:p>
          <a:p>
            <a:pPr lvl="1" eaLnBrk="1" hangingPunct="1"/>
            <a:r>
              <a:rPr lang="en-GB" dirty="0" smtClean="0"/>
              <a:t>Access to data resources</a:t>
            </a:r>
          </a:p>
          <a:p>
            <a:pPr eaLnBrk="1" hangingPunct="1"/>
            <a:r>
              <a:rPr lang="en-GB" dirty="0" smtClean="0"/>
              <a:t>Virtualisation Layer</a:t>
            </a:r>
          </a:p>
          <a:p>
            <a:pPr lvl="1" eaLnBrk="1" hangingPunct="1"/>
            <a:r>
              <a:rPr lang="en-GB" dirty="0" smtClean="0"/>
              <a:t>Span trust domains within agreed policies</a:t>
            </a:r>
          </a:p>
          <a:p>
            <a:pPr lvl="1" eaLnBrk="1" hangingPunct="1"/>
            <a:r>
              <a:rPr lang="en-GB" dirty="0" smtClean="0"/>
              <a:t>Monitoring as important as lifecycle control</a:t>
            </a:r>
          </a:p>
          <a:p>
            <a:pPr eaLnBrk="1" hangingPunct="1"/>
            <a:r>
              <a:rPr lang="en-GB" dirty="0" smtClean="0"/>
              <a:t>Service Layer</a:t>
            </a:r>
          </a:p>
          <a:p>
            <a:pPr lvl="1" eaLnBrk="1" hangingPunct="1"/>
            <a:r>
              <a:rPr lang="en-GB" dirty="0" smtClean="0"/>
              <a:t>The services that go into the virtual machine</a:t>
            </a:r>
          </a:p>
          <a:p>
            <a:pPr lvl="1" eaLnBrk="1" hangingPunct="1"/>
            <a:r>
              <a:rPr lang="en-GB" dirty="0" smtClean="0"/>
              <a:t>Avoid domain specific silos &amp; promote reuse</a:t>
            </a:r>
          </a:p>
        </p:txBody>
      </p:sp>
      <p:sp>
        <p:nvSpPr>
          <p:cNvPr id="307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30725"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
        <p:nvSpPr>
          <p:cNvPr id="6" name="TextBox 5"/>
          <p:cNvSpPr txBox="1"/>
          <p:nvPr/>
        </p:nvSpPr>
        <p:spPr>
          <a:xfrm>
            <a:off x="6372200" y="1078865"/>
            <a:ext cx="2771800" cy="2062103"/>
          </a:xfrm>
          <a:prstGeom prst="rect">
            <a:avLst/>
          </a:prstGeom>
          <a:ln w="38100">
            <a:solidFill>
              <a:schemeClr val="tx1"/>
            </a:solidFill>
          </a:ln>
        </p:spPr>
        <p:style>
          <a:lnRef idx="0">
            <a:schemeClr val="accent2"/>
          </a:lnRef>
          <a:fillRef idx="3">
            <a:schemeClr val="accent2"/>
          </a:fillRef>
          <a:effectRef idx="3">
            <a:schemeClr val="accent2"/>
          </a:effectRef>
          <a:fontRef idx="minor">
            <a:schemeClr val="lt1"/>
          </a:fontRef>
        </p:style>
        <p:txBody>
          <a:bodyPr>
            <a:spAutoFit/>
          </a:bodyPr>
          <a:lstStyle/>
          <a:p>
            <a:pPr>
              <a:buClr>
                <a:schemeClr val="tx1"/>
              </a:buClr>
              <a:defRPr/>
            </a:pPr>
            <a:r>
              <a:rPr lang="en-GB" sz="3200" dirty="0"/>
              <a:t> Consensus </a:t>
            </a:r>
          </a:p>
          <a:p>
            <a:pPr>
              <a:buClr>
                <a:schemeClr val="tx1"/>
              </a:buClr>
              <a:defRPr/>
            </a:pPr>
            <a:r>
              <a:rPr lang="en-GB" sz="3200" dirty="0"/>
              <a:t> Openness</a:t>
            </a:r>
          </a:p>
          <a:p>
            <a:pPr>
              <a:buClr>
                <a:schemeClr val="tx1"/>
              </a:buClr>
              <a:defRPr/>
            </a:pPr>
            <a:r>
              <a:rPr lang="en-GB" sz="3200" dirty="0"/>
              <a:t> Balance</a:t>
            </a:r>
          </a:p>
          <a:p>
            <a:pPr>
              <a:buClr>
                <a:schemeClr val="tx1"/>
              </a:buClr>
              <a:defRPr/>
            </a:pPr>
            <a:r>
              <a:rPr lang="en-GB" sz="3200" dirty="0"/>
              <a:t> Transparency</a:t>
            </a:r>
          </a:p>
        </p:txBody>
      </p:sp>
    </p:spTree>
    <p:extLst>
      <p:ext uri="{BB962C8B-B14F-4D97-AF65-F5344CB8AC3E}">
        <p14:creationId xmlns:p14="http://schemas.microsoft.com/office/powerpoint/2010/main" val="2349971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EGI’s Strategic Focus</a:t>
            </a:r>
            <a:endParaRPr lang="en-US" dirty="0"/>
          </a:p>
        </p:txBody>
      </p:sp>
      <p:sp>
        <p:nvSpPr>
          <p:cNvPr id="3" name="Content Placeholder 2"/>
          <p:cNvSpPr>
            <a:spLocks noGrp="1"/>
          </p:cNvSpPr>
          <p:nvPr>
            <p:ph idx="1"/>
          </p:nvPr>
        </p:nvSpPr>
        <p:spPr>
          <a:xfrm>
            <a:off x="611188" y="1412776"/>
            <a:ext cx="8075612" cy="4824536"/>
          </a:xfrm>
        </p:spPr>
        <p:txBody>
          <a:bodyPr>
            <a:normAutofit fontScale="92500" lnSpcReduction="20000"/>
          </a:bodyPr>
          <a:lstStyle/>
          <a:p>
            <a:r>
              <a:rPr lang="en-US" dirty="0" smtClean="0"/>
              <a:t>Community &amp; Coordination</a:t>
            </a:r>
          </a:p>
          <a:p>
            <a:pPr lvl="1"/>
            <a:r>
              <a:rPr lang="en-US" dirty="0" smtClean="0"/>
              <a:t>Community building through events</a:t>
            </a:r>
          </a:p>
          <a:p>
            <a:pPr lvl="1"/>
            <a:r>
              <a:rPr lang="en-US" dirty="0" smtClean="0"/>
              <a:t>Community networking through the NGIs</a:t>
            </a:r>
          </a:p>
          <a:p>
            <a:r>
              <a:rPr lang="en-US" dirty="0" smtClean="0"/>
              <a:t>Operational Infrastructure</a:t>
            </a:r>
          </a:p>
          <a:p>
            <a:pPr lvl="1"/>
            <a:r>
              <a:rPr lang="en-US" dirty="0" smtClean="0"/>
              <a:t>Operate a European wide infrastructure</a:t>
            </a:r>
          </a:p>
          <a:p>
            <a:pPr lvl="1"/>
            <a:r>
              <a:rPr lang="en-US" dirty="0" smtClean="0"/>
              <a:t>Offer its use to other research infrastructures</a:t>
            </a:r>
          </a:p>
          <a:p>
            <a:pPr lvl="1"/>
            <a:r>
              <a:rPr lang="en-US" dirty="0" smtClean="0"/>
              <a:t>Build a federated cloud environment</a:t>
            </a:r>
          </a:p>
          <a:p>
            <a:r>
              <a:rPr lang="en-US" dirty="0" smtClean="0"/>
              <a:t>Virtual Research Environments</a:t>
            </a:r>
          </a:p>
          <a:p>
            <a:pPr lvl="1"/>
            <a:r>
              <a:rPr lang="en-US" dirty="0" smtClean="0"/>
              <a:t>Enable 3</a:t>
            </a:r>
            <a:r>
              <a:rPr lang="en-US" baseline="30000" dirty="0" smtClean="0"/>
              <a:t>rd</a:t>
            </a:r>
            <a:r>
              <a:rPr lang="en-US" dirty="0" smtClean="0"/>
              <a:t> party integration &amp; operation of VREs</a:t>
            </a:r>
          </a:p>
          <a:p>
            <a:pPr lvl="1"/>
            <a:endParaRPr lang="en-US" dirty="0" smtClean="0"/>
          </a:p>
          <a:p>
            <a:pPr marL="0" indent="0" algn="ctr">
              <a:buNone/>
            </a:pPr>
            <a:r>
              <a:rPr lang="en-US" dirty="0" smtClean="0"/>
              <a:t>http://go.egi.eu/EGI2020</a:t>
            </a:r>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563448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Platforms</a:t>
            </a:r>
            <a:endParaRPr lang="en-US" dirty="0"/>
          </a:p>
        </p:txBody>
      </p:sp>
      <p:sp>
        <p:nvSpPr>
          <p:cNvPr id="3" name="Content Placeholder 2"/>
          <p:cNvSpPr>
            <a:spLocks noGrp="1"/>
          </p:cNvSpPr>
          <p:nvPr>
            <p:ph idx="1"/>
          </p:nvPr>
        </p:nvSpPr>
        <p:spPr>
          <a:xfrm>
            <a:off x="611188" y="1340768"/>
            <a:ext cx="8075612" cy="4896544"/>
          </a:xfrm>
        </p:spPr>
        <p:txBody>
          <a:bodyPr>
            <a:normAutofit fontScale="92500"/>
          </a:bodyPr>
          <a:lstStyle/>
          <a:p>
            <a:r>
              <a:rPr lang="en-US" dirty="0" smtClean="0"/>
              <a:t>Core Infrastructure Platform</a:t>
            </a:r>
          </a:p>
          <a:p>
            <a:pPr lvl="1"/>
            <a:r>
              <a:rPr lang="en-US" dirty="0" smtClean="0"/>
              <a:t>Used by EGI to run distributed services</a:t>
            </a:r>
          </a:p>
          <a:p>
            <a:pPr lvl="1"/>
            <a:r>
              <a:rPr lang="en-US" dirty="0" smtClean="0"/>
              <a:t>Available for other Research Infrastructures</a:t>
            </a:r>
          </a:p>
          <a:p>
            <a:r>
              <a:rPr lang="en-US" dirty="0" smtClean="0"/>
              <a:t>Collaborative Infrastructure Platform</a:t>
            </a:r>
          </a:p>
          <a:p>
            <a:pPr lvl="1"/>
            <a:r>
              <a:rPr lang="en-US" dirty="0" smtClean="0"/>
              <a:t>Services to enable collaboration between</a:t>
            </a:r>
          </a:p>
          <a:p>
            <a:pPr lvl="2"/>
            <a:r>
              <a:rPr lang="en-US" dirty="0"/>
              <a:t>EGI and its supported Research Communities</a:t>
            </a:r>
          </a:p>
          <a:p>
            <a:pPr lvl="2"/>
            <a:r>
              <a:rPr lang="en-US" dirty="0" smtClean="0"/>
              <a:t>Research Communities and each other</a:t>
            </a:r>
          </a:p>
          <a:p>
            <a:r>
              <a:rPr lang="en-US" dirty="0" smtClean="0"/>
              <a:t>Cloud Infrastructure Platform</a:t>
            </a:r>
          </a:p>
          <a:p>
            <a:pPr lvl="1"/>
            <a:r>
              <a:rPr lang="en-US" dirty="0" smtClean="0"/>
              <a:t>Prototype federation of distributed private clouds</a:t>
            </a:r>
          </a:p>
          <a:p>
            <a:pPr lvl="1"/>
            <a:r>
              <a:rPr lang="en-US" dirty="0" smtClean="0"/>
              <a:t>Enable the </a:t>
            </a:r>
            <a:r>
              <a:rPr lang="en-US" dirty="0" smtClean="0"/>
              <a:t>deployment of VREs on demand</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513142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EGI.eu Contacts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Director</a:t>
            </a:r>
          </a:p>
          <a:p>
            <a:pPr lvl="1"/>
            <a:r>
              <a:rPr lang="en-GB" dirty="0" smtClean="0">
                <a:hlinkClick r:id="rId3"/>
              </a:rPr>
              <a:t>director@egi.eu</a:t>
            </a:r>
            <a:endParaRPr lang="en-GB" dirty="0" smtClean="0"/>
          </a:p>
          <a:p>
            <a:r>
              <a:rPr lang="en-GB" dirty="0" smtClean="0"/>
              <a:t>Operations Team</a:t>
            </a:r>
          </a:p>
          <a:p>
            <a:pPr lvl="1"/>
            <a:r>
              <a:rPr lang="en-GB" dirty="0" smtClean="0">
                <a:hlinkClick r:id="rId4"/>
              </a:rPr>
              <a:t>operations@egi.eu</a:t>
            </a:r>
            <a:endParaRPr lang="en-GB" dirty="0" smtClean="0"/>
          </a:p>
          <a:p>
            <a:r>
              <a:rPr lang="en-GB" dirty="0" smtClean="0"/>
              <a:t>User Community Support Team</a:t>
            </a:r>
          </a:p>
          <a:p>
            <a:pPr lvl="1"/>
            <a:r>
              <a:rPr lang="en-GB" dirty="0" smtClean="0">
                <a:hlinkClick r:id="rId5"/>
              </a:rPr>
              <a:t>ucst@egi.eu</a:t>
            </a:r>
            <a:endParaRPr lang="en-GB" dirty="0" smtClean="0"/>
          </a:p>
          <a:p>
            <a:r>
              <a:rPr lang="en-GB" dirty="0" smtClean="0"/>
              <a:t>Strategy and Policy Team</a:t>
            </a:r>
          </a:p>
          <a:p>
            <a:pPr lvl="1"/>
            <a:r>
              <a:rPr lang="en-GB" dirty="0" smtClean="0">
                <a:hlinkClick r:id="rId6"/>
              </a:rPr>
              <a:t>policy@egi.eu</a:t>
            </a:r>
            <a:endParaRPr lang="en-GB" dirty="0" smtClean="0"/>
          </a:p>
          <a:p>
            <a:r>
              <a:rPr lang="en-GB" dirty="0" smtClean="0"/>
              <a:t>Marketing and Communications Team</a:t>
            </a:r>
          </a:p>
          <a:p>
            <a:pPr lvl="1"/>
            <a:r>
              <a:rPr lang="en-GB" dirty="0" smtClean="0">
                <a:hlinkClick r:id="rId7"/>
              </a:rPr>
              <a:t>press@egi.eu</a:t>
            </a:r>
            <a:r>
              <a:rPr lang="en-GB" dirty="0" smtClean="0"/>
              <a:t> </a:t>
            </a:r>
          </a:p>
          <a:p>
            <a:r>
              <a:rPr lang="en-GB" dirty="0" smtClean="0"/>
              <a:t>Secretariat</a:t>
            </a:r>
          </a:p>
          <a:p>
            <a:pPr lvl="1"/>
            <a:r>
              <a:rPr lang="en-GB" dirty="0" smtClean="0">
                <a:hlinkClick r:id="rId8"/>
              </a:rPr>
              <a:t>contact@egi.eu</a:t>
            </a:r>
            <a:r>
              <a:rPr lang="en-GB" dirty="0" smtClean="0"/>
              <a:t> </a:t>
            </a:r>
          </a:p>
          <a:p>
            <a:pPr lvl="1"/>
            <a:endParaRPr lang="en-GB" dirty="0"/>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GB" smtClean="0"/>
              <a:t>Project Presentation – May 2012</a:t>
            </a:r>
            <a:endParaRPr lang="en-US"/>
          </a:p>
        </p:txBody>
      </p:sp>
    </p:spTree>
    <p:extLst>
      <p:ext uri="{BB962C8B-B14F-4D97-AF65-F5344CB8AC3E}">
        <p14:creationId xmlns:p14="http://schemas.microsoft.com/office/powerpoint/2010/main" val="196000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smtClean="0"/>
              <a:t>What will EGI do?</a:t>
            </a:r>
          </a:p>
        </p:txBody>
      </p:sp>
      <p:sp>
        <p:nvSpPr>
          <p:cNvPr id="26627" name="Content Placeholder 2"/>
          <p:cNvSpPr>
            <a:spLocks noGrp="1"/>
          </p:cNvSpPr>
          <p:nvPr>
            <p:ph idx="1"/>
          </p:nvPr>
        </p:nvSpPr>
        <p:spPr>
          <a:xfrm>
            <a:off x="251520" y="1196752"/>
            <a:ext cx="8892480" cy="4525963"/>
          </a:xfrm>
        </p:spPr>
        <p:txBody>
          <a:bodyPr/>
          <a:lstStyle/>
          <a:p>
            <a:pPr eaLnBrk="1" hangingPunct="1"/>
            <a:r>
              <a:rPr lang="en-GB" dirty="0" smtClean="0"/>
              <a:t>Continue with a secure reliable infrastructure</a:t>
            </a:r>
          </a:p>
          <a:p>
            <a:pPr lvl="1" eaLnBrk="1" hangingPunct="1"/>
            <a:r>
              <a:rPr lang="en-GB" dirty="0" smtClean="0"/>
              <a:t>Integrated: </a:t>
            </a:r>
            <a:r>
              <a:rPr lang="en-GB" dirty="0" err="1" smtClean="0"/>
              <a:t>gLite</a:t>
            </a:r>
            <a:r>
              <a:rPr lang="en-GB" dirty="0" smtClean="0"/>
              <a:t> &amp; ARC</a:t>
            </a:r>
          </a:p>
          <a:p>
            <a:pPr lvl="1" eaLnBrk="1" hangingPunct="1"/>
            <a:r>
              <a:rPr lang="en-GB" dirty="0" smtClean="0"/>
              <a:t>Nearing Completion:</a:t>
            </a:r>
          </a:p>
          <a:p>
            <a:pPr lvl="2" eaLnBrk="1" hangingPunct="1"/>
            <a:r>
              <a:rPr lang="en-GB" dirty="0" smtClean="0"/>
              <a:t>Globus, UNICORE, desktop grids</a:t>
            </a:r>
          </a:p>
          <a:p>
            <a:pPr eaLnBrk="1" hangingPunct="1"/>
            <a:r>
              <a:rPr lang="en-GB" dirty="0" smtClean="0"/>
              <a:t>Support its user communities</a:t>
            </a:r>
          </a:p>
          <a:p>
            <a:pPr lvl="1" eaLnBrk="1" hangingPunct="1"/>
            <a:r>
              <a:rPr lang="en-GB" dirty="0" smtClean="0"/>
              <a:t>Maintain user services &amp; tools</a:t>
            </a:r>
          </a:p>
          <a:p>
            <a:pPr lvl="1" eaLnBrk="1" hangingPunct="1"/>
            <a:r>
              <a:rPr lang="en-GB" dirty="0" smtClean="0"/>
              <a:t>Engage with structured (virtual) user communities</a:t>
            </a:r>
          </a:p>
          <a:p>
            <a:pPr lvl="2" eaLnBrk="1" hangingPunct="1"/>
            <a:r>
              <a:rPr lang="en-GB" dirty="0" smtClean="0"/>
              <a:t>Encourage structuring in unstructured user communities</a:t>
            </a:r>
          </a:p>
          <a:p>
            <a:pPr lvl="2" eaLnBrk="1" hangingPunct="1"/>
            <a:r>
              <a:rPr lang="en-GB" dirty="0" smtClean="0"/>
              <a:t>Defined representatives within EGI bodies</a:t>
            </a:r>
          </a:p>
          <a:p>
            <a:pPr lvl="1" eaLnBrk="1" hangingPunct="1"/>
            <a:r>
              <a:rPr lang="en-GB" dirty="0" smtClean="0"/>
              <a:t>Engage with the ESFRI projects </a:t>
            </a:r>
          </a:p>
          <a:p>
            <a:pPr eaLnBrk="1" hangingPunct="1"/>
            <a:endParaRPr lang="en-GB" dirty="0" smtClean="0"/>
          </a:p>
        </p:txBody>
      </p:sp>
      <p:sp>
        <p:nvSpPr>
          <p:cNvPr id="2662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662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4072435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GB" smtClean="0"/>
              <a:t>Summary</a:t>
            </a:r>
          </a:p>
        </p:txBody>
      </p:sp>
      <p:sp>
        <p:nvSpPr>
          <p:cNvPr id="31747" name="Content Placeholder 2"/>
          <p:cNvSpPr>
            <a:spLocks noGrp="1"/>
          </p:cNvSpPr>
          <p:nvPr>
            <p:ph idx="1"/>
          </p:nvPr>
        </p:nvSpPr>
        <p:spPr>
          <a:xfrm>
            <a:off x="611188" y="1412776"/>
            <a:ext cx="8281292" cy="4525963"/>
          </a:xfrm>
        </p:spPr>
        <p:txBody>
          <a:bodyPr/>
          <a:lstStyle/>
          <a:p>
            <a:r>
              <a:rPr lang="en-GB" dirty="0"/>
              <a:t>EGI.eu established in Amsterdam</a:t>
            </a:r>
          </a:p>
          <a:p>
            <a:pPr lvl="1"/>
            <a:r>
              <a:rPr lang="en-GB" dirty="0"/>
              <a:t>Supported </a:t>
            </a:r>
            <a:r>
              <a:rPr lang="en-GB" dirty="0" smtClean="0"/>
              <a:t>through EGI-</a:t>
            </a:r>
            <a:r>
              <a:rPr lang="en-GB" dirty="0" err="1" smtClean="0"/>
              <a:t>InSPIRE</a:t>
            </a:r>
            <a:r>
              <a:rPr lang="en-GB" dirty="0" smtClean="0"/>
              <a:t> project</a:t>
            </a:r>
            <a:endParaRPr lang="en-GB" dirty="0"/>
          </a:p>
          <a:p>
            <a:pPr eaLnBrk="1" hangingPunct="1"/>
            <a:r>
              <a:rPr lang="en-GB" dirty="0" smtClean="0"/>
              <a:t>EGI has </a:t>
            </a:r>
            <a:r>
              <a:rPr lang="en-GB" dirty="0"/>
              <a:t>t</a:t>
            </a:r>
            <a:r>
              <a:rPr lang="en-GB" dirty="0" smtClean="0"/>
              <a:t>ransitioned from a federation of regional to national resource providers</a:t>
            </a:r>
          </a:p>
          <a:p>
            <a:pPr eaLnBrk="1" hangingPunct="1"/>
            <a:r>
              <a:rPr lang="en-GB" dirty="0" smtClean="0"/>
              <a:t>EGI works with technology providers </a:t>
            </a:r>
            <a:r>
              <a:rPr lang="en-GB" dirty="0"/>
              <a:t>o</a:t>
            </a:r>
            <a:r>
              <a:rPr lang="en-GB" dirty="0" smtClean="0"/>
              <a:t>n an open standards based architecture</a:t>
            </a:r>
          </a:p>
          <a:p>
            <a:pPr eaLnBrk="1" hangingPunct="1"/>
            <a:r>
              <a:rPr lang="en-GB" dirty="0" smtClean="0"/>
              <a:t>EGI </a:t>
            </a:r>
            <a:r>
              <a:rPr lang="en-GB" dirty="0" smtClean="0"/>
              <a:t>is</a:t>
            </a:r>
            <a:r>
              <a:rPr lang="en-GB" dirty="0" smtClean="0"/>
              <a:t> evolving </a:t>
            </a:r>
            <a:r>
              <a:rPr lang="en-GB" dirty="0" smtClean="0"/>
              <a:t>to support the needs of its current and new research communities</a:t>
            </a:r>
          </a:p>
        </p:txBody>
      </p:sp>
      <p:sp>
        <p:nvSpPr>
          <p:cNvPr id="3174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3174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988096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Background to EGI</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4238331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a:t>Why build a European Grid Infrastructure?</a:t>
            </a:r>
          </a:p>
        </p:txBody>
      </p:sp>
      <p:sp>
        <p:nvSpPr>
          <p:cNvPr id="5124"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512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smtClean="0"/>
              <a:t>Infrastructure (Wikipedia)</a:t>
            </a:r>
          </a:p>
        </p:txBody>
      </p:sp>
      <p:sp>
        <p:nvSpPr>
          <p:cNvPr id="6147" name="Content Placeholder 2"/>
          <p:cNvSpPr>
            <a:spLocks noGrp="1"/>
          </p:cNvSpPr>
          <p:nvPr>
            <p:ph idx="1"/>
          </p:nvPr>
        </p:nvSpPr>
        <p:spPr/>
        <p:txBody>
          <a:bodyPr>
            <a:normAutofit lnSpcReduction="10000"/>
          </a:bodyPr>
          <a:lstStyle/>
          <a:p>
            <a:pPr marL="0" indent="0" algn="ctr" eaLnBrk="1" hangingPunct="1">
              <a:buFont typeface="Arial" pitchFamily="34" charset="0"/>
              <a:buNone/>
            </a:pPr>
            <a:r>
              <a:rPr lang="en-GB" dirty="0" smtClean="0"/>
              <a:t>Infrastructure is the basic physical and organisational structures needed for the operation of a society or enterprise, or the services and facilities necessary for an economy to function</a:t>
            </a:r>
          </a:p>
          <a:p>
            <a:pPr marL="0" indent="0" algn="ctr" eaLnBrk="1" hangingPunct="1">
              <a:buFont typeface="Arial" pitchFamily="34" charset="0"/>
              <a:buNone/>
            </a:pPr>
            <a:endParaRPr lang="en-GB" dirty="0"/>
          </a:p>
          <a:p>
            <a:pPr marL="0" indent="0" algn="ctr" eaLnBrk="1" hangingPunct="1">
              <a:buFont typeface="Arial" pitchFamily="34" charset="0"/>
              <a:buNone/>
            </a:pPr>
            <a:r>
              <a:rPr lang="en-GB" dirty="0" smtClean="0"/>
              <a:t>EGI provides a service infrastructure that exposes and helps coordinate a resource infrastructure</a:t>
            </a:r>
          </a:p>
        </p:txBody>
      </p:sp>
      <p:sp>
        <p:nvSpPr>
          <p:cNvPr id="6148" name="Date Placeholder 6"/>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6149"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6" name="TextBox 5"/>
          <p:cNvSpPr txBox="1">
            <a:spLocks noChangeArrowheads="1"/>
          </p:cNvSpPr>
          <p:nvPr/>
        </p:nvSpPr>
        <p:spPr bwMode="auto">
          <a:xfrm>
            <a:off x="329756" y="3645024"/>
            <a:ext cx="8542421"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GB" sz="2800" dirty="0"/>
              <a:t>The Enterprise is the European Research Area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pPr eaLnBrk="1" hangingPunct="1"/>
            <a:r>
              <a:rPr lang="en-GB" smtClean="0"/>
              <a:t>What is a Grid?</a:t>
            </a:r>
          </a:p>
        </p:txBody>
      </p:sp>
      <p:sp>
        <p:nvSpPr>
          <p:cNvPr id="7171" name="Content Placeholder 1"/>
          <p:cNvSpPr>
            <a:spLocks noGrp="1"/>
          </p:cNvSpPr>
          <p:nvPr>
            <p:ph idx="1"/>
          </p:nvPr>
        </p:nvSpPr>
        <p:spPr/>
        <p:txBody>
          <a:bodyPr>
            <a:normAutofit lnSpcReduction="10000"/>
          </a:bodyPr>
          <a:lstStyle/>
          <a:p>
            <a:pPr eaLnBrk="1" hangingPunct="1"/>
            <a:r>
              <a:rPr lang="en-GB" dirty="0" smtClean="0"/>
              <a:t>A grid consists of distributed resources controlled by separate organisations that are systematically used securely by users external to that organisation</a:t>
            </a:r>
          </a:p>
          <a:p>
            <a:pPr eaLnBrk="1" hangingPunct="1"/>
            <a:r>
              <a:rPr lang="en-GB" dirty="0" smtClean="0"/>
              <a:t>Resources can include:</a:t>
            </a:r>
          </a:p>
          <a:p>
            <a:pPr lvl="1" eaLnBrk="1" hangingPunct="1"/>
            <a:r>
              <a:rPr lang="en-GB" dirty="0" smtClean="0"/>
              <a:t>Commodity or HPC clusters</a:t>
            </a:r>
          </a:p>
          <a:p>
            <a:pPr lvl="1" eaLnBrk="1" hangingPunct="1"/>
            <a:r>
              <a:rPr lang="en-GB" dirty="0" smtClean="0"/>
              <a:t>Disk or tape storage</a:t>
            </a:r>
          </a:p>
          <a:p>
            <a:pPr lvl="1" eaLnBrk="1" hangingPunct="1"/>
            <a:r>
              <a:rPr lang="en-GB" dirty="0" smtClean="0"/>
              <a:t>Instruments</a:t>
            </a:r>
          </a:p>
          <a:p>
            <a:pPr lvl="1" eaLnBrk="1" hangingPunct="1"/>
            <a:r>
              <a:rPr lang="en-GB" dirty="0" smtClean="0"/>
              <a:t>Data Archives or Digital Libraries</a:t>
            </a:r>
          </a:p>
        </p:txBody>
      </p:sp>
      <p:sp>
        <p:nvSpPr>
          <p:cNvPr id="717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717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dirty="0" smtClean="0"/>
              <a:t>C21: Digital Research</a:t>
            </a:r>
          </a:p>
        </p:txBody>
      </p:sp>
      <p:sp>
        <p:nvSpPr>
          <p:cNvPr id="2" name="Date Placeholder 1"/>
          <p:cNvSpPr>
            <a:spLocks noGrp="1"/>
          </p:cNvSpPr>
          <p:nvPr>
            <p:ph type="dt" sz="half" idx="10"/>
          </p:nvPr>
        </p:nvSpPr>
        <p:spPr/>
        <p:txBody>
          <a:bodyPr/>
          <a:lstStyle/>
          <a:p>
            <a:pPr>
              <a:defRPr/>
            </a:pPr>
            <a:r>
              <a:rPr lang="en-US" smtClean="0"/>
              <a:t>30/05/2012</a:t>
            </a:r>
            <a:endParaRPr lang="en-US"/>
          </a:p>
        </p:txBody>
      </p:sp>
      <p:sp>
        <p:nvSpPr>
          <p:cNvPr id="3" name="Footer Placeholder 2"/>
          <p:cNvSpPr>
            <a:spLocks noGrp="1"/>
          </p:cNvSpPr>
          <p:nvPr>
            <p:ph type="ftr" sz="quarter" idx="11"/>
          </p:nvPr>
        </p:nvSpPr>
        <p:spPr/>
        <p:txBody>
          <a:bodyPr/>
          <a:lstStyle/>
          <a:p>
            <a:pPr>
              <a:defRPr/>
            </a:pPr>
            <a:r>
              <a:rPr lang="en-GB" smtClean="0">
                <a:solidFill>
                  <a:prstClr val="white"/>
                </a:solidFill>
              </a:rPr>
              <a:t>Project Presentation – May 2012</a:t>
            </a:r>
            <a:endParaRPr lang="en-US">
              <a:solidFill>
                <a:prstClr val="white"/>
              </a:solidFill>
            </a:endParaRPr>
          </a:p>
        </p:txBody>
      </p:sp>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835" y="1157287"/>
            <a:ext cx="3094037"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1181" y="1081212"/>
            <a:ext cx="41052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p:cNvPicPr>
            <a:picLocks noChangeAspect="1"/>
          </p:cNvPicPr>
          <p:nvPr/>
        </p:nvPicPr>
        <p:blipFill rotWithShape="1">
          <a:blip r:embed="rId5">
            <a:extLst>
              <a:ext uri="{28A0092B-C50C-407E-A947-70E740481C1C}">
                <a14:useLocalDpi xmlns:a14="http://schemas.microsoft.com/office/drawing/2010/main" val="0"/>
              </a:ext>
            </a:extLst>
          </a:blip>
          <a:srcRect l="58502"/>
          <a:stretch/>
        </p:blipFill>
        <p:spPr bwMode="auto">
          <a:xfrm>
            <a:off x="2778026" y="3672775"/>
            <a:ext cx="2226022"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96" y="3823240"/>
            <a:ext cx="2448272"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3593252"/>
            <a:ext cx="4032448" cy="270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483768" y="2873172"/>
            <a:ext cx="4499992" cy="1440160"/>
          </a:xfrm>
          <a:prstGeom prst="roundRect">
            <a:avLst/>
          </a:prstGeom>
          <a:ln w="381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600" dirty="0">
                <a:solidFill>
                  <a:prstClr val="white"/>
                </a:solidFill>
              </a:rPr>
              <a:t>Extracting Knowledge from the Data Deluge</a:t>
            </a:r>
          </a:p>
        </p:txBody>
      </p:sp>
    </p:spTree>
    <p:extLst>
      <p:ext uri="{BB962C8B-B14F-4D97-AF65-F5344CB8AC3E}">
        <p14:creationId xmlns:p14="http://schemas.microsoft.com/office/powerpoint/2010/main" val="1964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17" t="-1134"/>
          <a:stretch/>
        </p:blipFill>
        <p:spPr bwMode="auto">
          <a:xfrm>
            <a:off x="0" y="1066800"/>
            <a:ext cx="4355976" cy="433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Digital Agenda for Europe</a:t>
            </a:r>
            <a:endParaRPr lang="en-GB" dirty="0"/>
          </a:p>
        </p:txBody>
      </p:sp>
      <p:sp>
        <p:nvSpPr>
          <p:cNvPr id="3" name="Content Placeholder 2"/>
          <p:cNvSpPr>
            <a:spLocks noGrp="1"/>
          </p:cNvSpPr>
          <p:nvPr>
            <p:ph idx="1"/>
          </p:nvPr>
        </p:nvSpPr>
        <p:spPr>
          <a:xfrm>
            <a:off x="4340067" y="1248580"/>
            <a:ext cx="4803933" cy="4525963"/>
          </a:xfrm>
        </p:spPr>
        <p:txBody>
          <a:bodyPr/>
          <a:lstStyle/>
          <a:p>
            <a:r>
              <a:rPr lang="en-GB" dirty="0" smtClean="0"/>
              <a:t>Borderless Services</a:t>
            </a:r>
          </a:p>
          <a:p>
            <a:r>
              <a:rPr lang="en-GB" dirty="0" smtClean="0"/>
              <a:t>Interoperability</a:t>
            </a:r>
          </a:p>
          <a:p>
            <a:r>
              <a:rPr lang="en-GB" dirty="0" smtClean="0"/>
              <a:t>Supporting Innovation</a:t>
            </a:r>
          </a:p>
          <a:p>
            <a:pPr marL="0" indent="0" algn="ctr">
              <a:buNone/>
            </a:pPr>
            <a:endParaRPr lang="en-GB" dirty="0" smtClean="0">
              <a:solidFill>
                <a:srgbClr val="FF0000"/>
              </a:solidFill>
            </a:endParaRPr>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sp>
        <p:nvSpPr>
          <p:cNvPr id="7" name="TextBox 6"/>
          <p:cNvSpPr txBox="1"/>
          <p:nvPr/>
        </p:nvSpPr>
        <p:spPr>
          <a:xfrm>
            <a:off x="755576" y="5405211"/>
            <a:ext cx="2813655" cy="369332"/>
          </a:xfrm>
          <a:prstGeom prst="rect">
            <a:avLst/>
          </a:prstGeom>
          <a:noFill/>
        </p:spPr>
        <p:txBody>
          <a:bodyPr wrap="none" rtlCol="0">
            <a:spAutoFit/>
          </a:bodyPr>
          <a:lstStyle/>
          <a:p>
            <a:r>
              <a:rPr lang="en-GB" dirty="0" smtClean="0"/>
              <a:t>Digital Agenda for Europe</a:t>
            </a:r>
            <a:endParaRPr lang="en-GB" dirty="0"/>
          </a:p>
        </p:txBody>
      </p:sp>
      <p:sp>
        <p:nvSpPr>
          <p:cNvPr id="8" name="TextBox 7"/>
          <p:cNvSpPr txBox="1"/>
          <p:nvPr/>
        </p:nvSpPr>
        <p:spPr>
          <a:xfrm>
            <a:off x="3707904" y="5085184"/>
            <a:ext cx="5436096" cy="1152128"/>
          </a:xfrm>
          <a:prstGeom prst="rect">
            <a:avLst/>
          </a:prstGeom>
          <a:ln w="38100"/>
        </p:spPr>
        <p:style>
          <a:lnRef idx="1">
            <a:schemeClr val="accent3"/>
          </a:lnRef>
          <a:fillRef idx="2">
            <a:schemeClr val="accent3"/>
          </a:fillRef>
          <a:effectRef idx="1">
            <a:schemeClr val="accent3"/>
          </a:effectRef>
          <a:fontRef idx="minor">
            <a:schemeClr val="dk1"/>
          </a:fontRef>
        </p:style>
        <p:txBody>
          <a:bodyPr wrap="square" rtlCol="0">
            <a:noAutofit/>
          </a:bodyPr>
          <a:lstStyle/>
          <a:p>
            <a:pPr algn="ctr"/>
            <a:r>
              <a:rPr lang="en-GB" sz="2400" dirty="0" smtClean="0"/>
              <a:t>“Europe </a:t>
            </a:r>
            <a:r>
              <a:rPr lang="en-GB" sz="2400" dirty="0"/>
              <a:t>should also build its innovative advantage in key areas through reinforced e-Infrastructures (i.e. GEANT &amp; </a:t>
            </a:r>
            <a:r>
              <a:rPr lang="en-GB" sz="2400" dirty="0" smtClean="0"/>
              <a:t>EGI)”</a:t>
            </a:r>
            <a:endParaRPr lang="en-GB" sz="2400" dirty="0"/>
          </a:p>
        </p:txBody>
      </p:sp>
      <p:sp>
        <p:nvSpPr>
          <p:cNvPr id="9" name="TextBox 8"/>
          <p:cNvSpPr txBox="1"/>
          <p:nvPr/>
        </p:nvSpPr>
        <p:spPr>
          <a:xfrm>
            <a:off x="4921489" y="3259306"/>
            <a:ext cx="3456384" cy="1384995"/>
          </a:xfrm>
          <a:prstGeom prst="rect">
            <a:avLst/>
          </a:prstGeom>
          <a:noFill/>
        </p:spPr>
        <p:txBody>
          <a:bodyPr wrap="square" rtlCol="0">
            <a:spAutoFit/>
          </a:bodyPr>
          <a:lstStyle/>
          <a:p>
            <a:pPr algn="ctr"/>
            <a:r>
              <a:rPr lang="en-GB" sz="2800" dirty="0">
                <a:solidFill>
                  <a:srgbClr val="FF0000"/>
                </a:solidFill>
              </a:rPr>
              <a:t>remove barriers to the free movement of </a:t>
            </a:r>
            <a:r>
              <a:rPr lang="en-GB" sz="2800" dirty="0" smtClean="0">
                <a:solidFill>
                  <a:srgbClr val="FF0000"/>
                </a:solidFill>
              </a:rPr>
              <a:t>knowledge</a:t>
            </a:r>
            <a:endParaRPr lang="en-GB" sz="2800" dirty="0">
              <a:solidFill>
                <a:srgbClr val="FF0000"/>
              </a:solidFill>
            </a:endParaRPr>
          </a:p>
        </p:txBody>
      </p:sp>
    </p:spTree>
    <p:extLst>
      <p:ext uri="{BB962C8B-B14F-4D97-AF65-F5344CB8AC3E}">
        <p14:creationId xmlns:p14="http://schemas.microsoft.com/office/powerpoint/2010/main" val="107711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What is EGI?</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27311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EGI</a:t>
            </a:r>
            <a:endParaRPr lang="en-GB" dirty="0"/>
          </a:p>
        </p:txBody>
      </p:sp>
      <p:sp>
        <p:nvSpPr>
          <p:cNvPr id="3" name="Content Placeholder 2"/>
          <p:cNvSpPr>
            <a:spLocks noGrp="1"/>
          </p:cNvSpPr>
          <p:nvPr>
            <p:ph idx="1"/>
          </p:nvPr>
        </p:nvSpPr>
        <p:spPr/>
        <p:txBody>
          <a:bodyPr/>
          <a:lstStyle/>
          <a:p>
            <a:r>
              <a:rPr lang="en-GB" dirty="0" smtClean="0">
                <a:solidFill>
                  <a:srgbClr val="FF0000"/>
                </a:solidFill>
              </a:rPr>
              <a:t>E</a:t>
            </a:r>
            <a:r>
              <a:rPr lang="en-GB" dirty="0" smtClean="0"/>
              <a:t>uropean</a:t>
            </a:r>
          </a:p>
          <a:p>
            <a:pPr lvl="1"/>
            <a:r>
              <a:rPr lang="en-GB" dirty="0" smtClean="0"/>
              <a:t>Over 35 countries</a:t>
            </a:r>
          </a:p>
          <a:p>
            <a:r>
              <a:rPr lang="en-GB" dirty="0" smtClean="0">
                <a:solidFill>
                  <a:srgbClr val="FF0000"/>
                </a:solidFill>
              </a:rPr>
              <a:t>G</a:t>
            </a:r>
            <a:r>
              <a:rPr lang="en-GB" dirty="0" smtClean="0"/>
              <a:t>rid</a:t>
            </a:r>
          </a:p>
          <a:p>
            <a:pPr lvl="1"/>
            <a:r>
              <a:rPr lang="en-GB" dirty="0" smtClean="0"/>
              <a:t>Secure sharing</a:t>
            </a:r>
            <a:endParaRPr lang="en-GB" dirty="0"/>
          </a:p>
          <a:p>
            <a:r>
              <a:rPr lang="en-GB" dirty="0" smtClean="0">
                <a:solidFill>
                  <a:srgbClr val="FF0000"/>
                </a:solidFill>
              </a:rPr>
              <a:t>I</a:t>
            </a:r>
            <a:r>
              <a:rPr lang="en-GB" dirty="0" smtClean="0"/>
              <a:t>nfrastructure</a:t>
            </a:r>
          </a:p>
          <a:p>
            <a:pPr lvl="1"/>
            <a:r>
              <a:rPr lang="en-GB" dirty="0" smtClean="0"/>
              <a:t>Computers</a:t>
            </a:r>
          </a:p>
          <a:p>
            <a:pPr lvl="1"/>
            <a:r>
              <a:rPr lang="en-GB" dirty="0" smtClean="0"/>
              <a:t>Data</a:t>
            </a:r>
          </a:p>
          <a:p>
            <a:pPr lvl="1"/>
            <a:r>
              <a:rPr lang="en-GB" dirty="0" smtClean="0"/>
              <a:t>Instruments</a:t>
            </a:r>
          </a:p>
          <a:p>
            <a:pPr lvl="1"/>
            <a:r>
              <a:rPr lang="en-GB" dirty="0" smtClean="0"/>
              <a:t>…. </a:t>
            </a:r>
            <a:r>
              <a:rPr lang="en-GB" dirty="0"/>
              <a:t>a</a:t>
            </a:r>
            <a:r>
              <a:rPr lang="en-GB" dirty="0" smtClean="0"/>
              <a:t>nd beyond!!</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6" t="2114"/>
          <a:stretch/>
        </p:blipFill>
        <p:spPr bwMode="auto">
          <a:xfrm>
            <a:off x="4355976" y="1041850"/>
            <a:ext cx="4777239"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Tree>
    <p:extLst>
      <p:ext uri="{BB962C8B-B14F-4D97-AF65-F5344CB8AC3E}">
        <p14:creationId xmlns:p14="http://schemas.microsoft.com/office/powerpoint/2010/main" val="215773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EGI Overview</a:t>
            </a:r>
          </a:p>
          <a:p>
            <a:r>
              <a:rPr lang="en-US" dirty="0" smtClean="0"/>
              <a:t>Background to EGI</a:t>
            </a:r>
          </a:p>
          <a:p>
            <a:r>
              <a:rPr lang="en-US" dirty="0" smtClean="0"/>
              <a:t>EGI-</a:t>
            </a:r>
            <a:r>
              <a:rPr lang="en-US" dirty="0" err="1" smtClean="0"/>
              <a:t>InSPIRE</a:t>
            </a:r>
            <a:r>
              <a:rPr lang="en-US" dirty="0" smtClean="0"/>
              <a:t> Project</a:t>
            </a:r>
          </a:p>
          <a:p>
            <a:r>
              <a:rPr lang="en-US" dirty="0" smtClean="0"/>
              <a:t>EGI’s Supported Research Communities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204628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23528" y="1124744"/>
            <a:ext cx="8280920" cy="4680520"/>
          </a:xfrm>
          <a:prstGeom prst="roundRect">
            <a:avLst/>
          </a:prstGeom>
        </p:spPr>
        <p:style>
          <a:lnRef idx="2">
            <a:schemeClr val="accent2"/>
          </a:lnRef>
          <a:fillRef idx="1">
            <a:schemeClr val="lt1"/>
          </a:fillRef>
          <a:effectRef idx="0">
            <a:schemeClr val="accent2"/>
          </a:effectRef>
          <a:fontRef idx="minor">
            <a:schemeClr val="dk1"/>
          </a:fontRef>
        </p:style>
        <p:txBody>
          <a:bodyPr vert="horz" tIns="3600" rtlCol="0" anchor="t" anchorCtr="0"/>
          <a:lstStyle/>
          <a:p>
            <a:pPr algn="ctr"/>
            <a:endParaRPr lang="en-US" dirty="0"/>
          </a:p>
        </p:txBody>
      </p:sp>
      <p:sp>
        <p:nvSpPr>
          <p:cNvPr id="2" name="Title 1"/>
          <p:cNvSpPr>
            <a:spLocks noGrp="1"/>
          </p:cNvSpPr>
          <p:nvPr>
            <p:ph type="title"/>
          </p:nvPr>
        </p:nvSpPr>
        <p:spPr/>
        <p:txBody>
          <a:bodyPr/>
          <a:lstStyle/>
          <a:p>
            <a:r>
              <a:rPr lang="en-US" dirty="0" smtClean="0"/>
              <a:t>EGI Collaboration</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10" name="Can 9"/>
          <p:cNvSpPr/>
          <p:nvPr/>
        </p:nvSpPr>
        <p:spPr>
          <a:xfrm>
            <a:off x="971600"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2" name="Can 11"/>
          <p:cNvSpPr/>
          <p:nvPr/>
        </p:nvSpPr>
        <p:spPr>
          <a:xfrm>
            <a:off x="2963822"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3" name="Can 12"/>
          <p:cNvSpPr/>
          <p:nvPr/>
        </p:nvSpPr>
        <p:spPr>
          <a:xfrm>
            <a:off x="1967711" y="1556792"/>
            <a:ext cx="822960" cy="3240360"/>
          </a:xfrm>
          <a:prstGeom prst="can">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EIRO</a:t>
            </a:r>
            <a:endParaRPr lang="en-US" dirty="0"/>
          </a:p>
        </p:txBody>
      </p:sp>
      <p:sp>
        <p:nvSpPr>
          <p:cNvPr id="14" name="Can 13"/>
          <p:cNvSpPr/>
          <p:nvPr/>
        </p:nvSpPr>
        <p:spPr>
          <a:xfrm>
            <a:off x="5952155"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6" name="Can 15"/>
          <p:cNvSpPr/>
          <p:nvPr/>
        </p:nvSpPr>
        <p:spPr>
          <a:xfrm>
            <a:off x="4956044" y="1556792"/>
            <a:ext cx="822960" cy="3240360"/>
          </a:xfrm>
          <a:prstGeom prst="can">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EIRO</a:t>
            </a:r>
            <a:endParaRPr lang="en-US" dirty="0"/>
          </a:p>
        </p:txBody>
      </p:sp>
      <p:sp>
        <p:nvSpPr>
          <p:cNvPr id="17" name="Rounded Rectangle 16"/>
          <p:cNvSpPr/>
          <p:nvPr/>
        </p:nvSpPr>
        <p:spPr>
          <a:xfrm>
            <a:off x="827584" y="2492896"/>
            <a:ext cx="3096344"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23" name="Can 22"/>
          <p:cNvSpPr/>
          <p:nvPr/>
        </p:nvSpPr>
        <p:spPr>
          <a:xfrm>
            <a:off x="3959933"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20" name="Can 19"/>
          <p:cNvSpPr/>
          <p:nvPr/>
        </p:nvSpPr>
        <p:spPr>
          <a:xfrm>
            <a:off x="6948264"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21" name="Rounded Rectangle 20"/>
          <p:cNvSpPr/>
          <p:nvPr/>
        </p:nvSpPr>
        <p:spPr>
          <a:xfrm>
            <a:off x="2843808" y="3068960"/>
            <a:ext cx="3096344"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22" name="Rounded Rectangle 21"/>
          <p:cNvSpPr/>
          <p:nvPr/>
        </p:nvSpPr>
        <p:spPr>
          <a:xfrm>
            <a:off x="3923928" y="3645024"/>
            <a:ext cx="3960440"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8" name="TextBox 7"/>
          <p:cNvSpPr txBox="1"/>
          <p:nvPr/>
        </p:nvSpPr>
        <p:spPr>
          <a:xfrm>
            <a:off x="389209" y="5877272"/>
            <a:ext cx="2670623" cy="338554"/>
          </a:xfrm>
          <a:prstGeom prst="rect">
            <a:avLst/>
          </a:prstGeom>
          <a:noFill/>
        </p:spPr>
        <p:txBody>
          <a:bodyPr wrap="none" rtlCol="0">
            <a:spAutoFit/>
          </a:bodyPr>
          <a:lstStyle/>
          <a:p>
            <a:r>
              <a:rPr lang="en-US" sz="1600" dirty="0" smtClean="0"/>
              <a:t>NGI: National Grid Initiative</a:t>
            </a:r>
            <a:endParaRPr lang="en-US" sz="1600" dirty="0"/>
          </a:p>
        </p:txBody>
      </p:sp>
      <p:sp>
        <p:nvSpPr>
          <p:cNvPr id="27" name="TextBox 26"/>
          <p:cNvSpPr txBox="1"/>
          <p:nvPr/>
        </p:nvSpPr>
        <p:spPr>
          <a:xfrm>
            <a:off x="3551975" y="5877272"/>
            <a:ext cx="5556529" cy="338554"/>
          </a:xfrm>
          <a:prstGeom prst="rect">
            <a:avLst/>
          </a:prstGeom>
          <a:noFill/>
        </p:spPr>
        <p:txBody>
          <a:bodyPr wrap="none" rtlCol="0">
            <a:spAutoFit/>
          </a:bodyPr>
          <a:lstStyle/>
          <a:p>
            <a:r>
              <a:rPr lang="en-US" sz="1600" dirty="0" smtClean="0"/>
              <a:t>EIRO: European Intergovernmental Research </a:t>
            </a:r>
            <a:r>
              <a:rPr lang="en-US" sz="1600" dirty="0" err="1" smtClean="0"/>
              <a:t>Organisation</a:t>
            </a:r>
            <a:endParaRPr lang="en-US" sz="1600" dirty="0"/>
          </a:p>
        </p:txBody>
      </p:sp>
      <p:sp>
        <p:nvSpPr>
          <p:cNvPr id="6" name="Rectangle 5"/>
          <p:cNvSpPr/>
          <p:nvPr/>
        </p:nvSpPr>
        <p:spPr>
          <a:xfrm>
            <a:off x="2051720"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ectangle 34"/>
          <p:cNvSpPr/>
          <p:nvPr/>
        </p:nvSpPr>
        <p:spPr>
          <a:xfrm>
            <a:off x="3059832"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Rectangle 35"/>
          <p:cNvSpPr/>
          <p:nvPr/>
        </p:nvSpPr>
        <p:spPr>
          <a:xfrm>
            <a:off x="3995936"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Rectangle 37"/>
          <p:cNvSpPr/>
          <p:nvPr/>
        </p:nvSpPr>
        <p:spPr>
          <a:xfrm>
            <a:off x="6012160"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Rectangle 36"/>
          <p:cNvSpPr/>
          <p:nvPr/>
        </p:nvSpPr>
        <p:spPr>
          <a:xfrm>
            <a:off x="5004048"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Rectangle 38"/>
          <p:cNvSpPr/>
          <p:nvPr/>
        </p:nvSpPr>
        <p:spPr>
          <a:xfrm>
            <a:off x="7020272"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L-Shape 27"/>
          <p:cNvSpPr/>
          <p:nvPr/>
        </p:nvSpPr>
        <p:spPr>
          <a:xfrm>
            <a:off x="1043608" y="4869160"/>
            <a:ext cx="6696744" cy="720080"/>
          </a:xfrm>
          <a:prstGeom prst="corner">
            <a:avLst>
              <a:gd name="adj1" fmla="val 52884"/>
              <a:gd name="adj2" fmla="val 97709"/>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err="1" smtClean="0"/>
              <a:t>EGI.eu</a:t>
            </a:r>
            <a:endParaRPr lang="en-US"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Tree>
    <p:extLst>
      <p:ext uri="{BB962C8B-B14F-4D97-AF65-F5344CB8AC3E}">
        <p14:creationId xmlns:p14="http://schemas.microsoft.com/office/powerpoint/2010/main" val="383698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What is EGI?</a:t>
            </a:r>
            <a:endParaRPr lang="en-GB" dirty="0"/>
          </a:p>
        </p:txBody>
      </p:sp>
      <p:sp>
        <p:nvSpPr>
          <p:cNvPr id="3" name="Content Placeholder 2"/>
          <p:cNvSpPr>
            <a:spLocks noGrp="1"/>
          </p:cNvSpPr>
          <p:nvPr>
            <p:ph idx="1"/>
          </p:nvPr>
        </p:nvSpPr>
        <p:spPr/>
        <p:txBody>
          <a:bodyPr/>
          <a:lstStyle/>
          <a:p>
            <a:r>
              <a:rPr lang="en-GB" dirty="0" smtClean="0">
                <a:solidFill>
                  <a:srgbClr val="FF0000"/>
                </a:solidFill>
              </a:rPr>
              <a:t>European Grid Infrastructure </a:t>
            </a:r>
            <a:r>
              <a:rPr lang="en-GB" dirty="0" smtClean="0"/>
              <a:t>(EGI)</a:t>
            </a:r>
          </a:p>
          <a:p>
            <a:pPr lvl="1"/>
            <a:r>
              <a:rPr lang="en-GB" dirty="0" smtClean="0"/>
              <a:t>Federation of National Grid Infrastructures</a:t>
            </a:r>
          </a:p>
          <a:p>
            <a:pPr lvl="1"/>
            <a:r>
              <a:rPr lang="en-GB" dirty="0" smtClean="0"/>
              <a:t>Represented by EGI.eu (Dutch foundation)</a:t>
            </a:r>
          </a:p>
          <a:p>
            <a:r>
              <a:rPr lang="en-GB" dirty="0" smtClean="0">
                <a:solidFill>
                  <a:srgbClr val="FF0000"/>
                </a:solidFill>
              </a:rPr>
              <a:t>National Grid Infrastructures </a:t>
            </a:r>
            <a:r>
              <a:rPr lang="en-GB" dirty="0" smtClean="0"/>
              <a:t>(NGIs)</a:t>
            </a:r>
          </a:p>
          <a:p>
            <a:pPr lvl="1"/>
            <a:r>
              <a:rPr lang="en-GB" dirty="0" smtClean="0"/>
              <a:t>Sole national point of contact for ‘Grids‘</a:t>
            </a:r>
          </a:p>
          <a:p>
            <a:pPr lvl="1"/>
            <a:r>
              <a:rPr lang="en-GB" dirty="0" smtClean="0"/>
              <a:t>Integrates individual resource centres</a:t>
            </a:r>
          </a:p>
          <a:p>
            <a:r>
              <a:rPr lang="en-GB" dirty="0" smtClean="0"/>
              <a:t>Current Status:</a:t>
            </a:r>
          </a:p>
          <a:p>
            <a:pPr lvl="1"/>
            <a:r>
              <a:rPr lang="en-GB" dirty="0" smtClean="0"/>
              <a:t>35+ NGIs &amp; 350+ resource centres</a:t>
            </a:r>
          </a:p>
          <a:p>
            <a:pPr lvl="1"/>
            <a:r>
              <a:rPr lang="en-GB" dirty="0" smtClean="0"/>
              <a:t>300,000 CPUs &amp; 200PB+ storage</a:t>
            </a:r>
          </a:p>
          <a:p>
            <a:endParaRPr lang="en-GB" dirty="0" smtClean="0"/>
          </a:p>
          <a:p>
            <a:pPr lvl="1"/>
            <a:endParaRPr lang="en-GB" dirty="0"/>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Tree>
    <p:extLst>
      <p:ext uri="{BB962C8B-B14F-4D97-AF65-F5344CB8AC3E}">
        <p14:creationId xmlns:p14="http://schemas.microsoft.com/office/powerpoint/2010/main" val="7913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951709" y="1268760"/>
            <a:ext cx="5273832" cy="48245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6" name="Title 5"/>
          <p:cNvSpPr>
            <a:spLocks noGrp="1"/>
          </p:cNvSpPr>
          <p:nvPr>
            <p:ph type="title"/>
          </p:nvPr>
        </p:nvSpPr>
        <p:spPr/>
        <p:txBody>
          <a:bodyPr/>
          <a:lstStyle/>
          <a:p>
            <a:r>
              <a:rPr lang="en-GB" dirty="0" smtClean="0"/>
              <a:t>A Virtuous Service Cycle</a:t>
            </a:r>
            <a:endParaRPr lang="en-GB" dirty="0"/>
          </a:p>
        </p:txBody>
      </p:sp>
      <p:sp>
        <p:nvSpPr>
          <p:cNvPr id="9" name="Date Placeholder 8"/>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graphicFrame>
        <p:nvGraphicFramePr>
          <p:cNvPr id="7" name="Diagram 6"/>
          <p:cNvGraphicFramePr/>
          <p:nvPr>
            <p:extLst>
              <p:ext uri="{D42A27DB-BD31-4B8C-83A1-F6EECF244321}">
                <p14:modId xmlns:p14="http://schemas.microsoft.com/office/powerpoint/2010/main" val="2372328457"/>
              </p:ext>
            </p:extLst>
          </p:nvPr>
        </p:nvGraphicFramePr>
        <p:xfrm>
          <a:off x="2167733" y="1700808"/>
          <a:ext cx="5040560" cy="3904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4111949" y="3212976"/>
            <a:ext cx="1008112" cy="989320"/>
          </a:xfrm>
          <a:prstGeom prst="ellipse">
            <a:avLst/>
          </a:prstGeom>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en-GB" dirty="0" smtClean="0"/>
              <a:t>EGI.eu</a:t>
            </a:r>
            <a:endParaRPr lang="en-GB" dirty="0"/>
          </a:p>
        </p:txBody>
      </p:sp>
      <p:sp>
        <p:nvSpPr>
          <p:cNvPr id="8" name="Oval 7"/>
          <p:cNvSpPr/>
          <p:nvPr/>
        </p:nvSpPr>
        <p:spPr>
          <a:xfrm rot="20775519">
            <a:off x="189612" y="4524181"/>
            <a:ext cx="4509611"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2" name="Oval 11"/>
          <p:cNvSpPr/>
          <p:nvPr/>
        </p:nvSpPr>
        <p:spPr>
          <a:xfrm rot="722425">
            <a:off x="178048" y="1674983"/>
            <a:ext cx="451142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3" name="TextBox 12"/>
          <p:cNvSpPr txBox="1"/>
          <p:nvPr/>
        </p:nvSpPr>
        <p:spPr>
          <a:xfrm>
            <a:off x="151509" y="1412776"/>
            <a:ext cx="1503809" cy="923330"/>
          </a:xfrm>
          <a:prstGeom prst="rect">
            <a:avLst/>
          </a:prstGeom>
          <a:noFill/>
        </p:spPr>
        <p:txBody>
          <a:bodyPr wrap="square" rtlCol="0">
            <a:spAutoFit/>
          </a:bodyPr>
          <a:lstStyle/>
          <a:p>
            <a:pPr algn="ctr"/>
            <a:r>
              <a:rPr lang="en-GB" dirty="0" smtClean="0"/>
              <a:t>National</a:t>
            </a:r>
          </a:p>
          <a:p>
            <a:pPr algn="ctr"/>
            <a:r>
              <a:rPr lang="en-GB" dirty="0" smtClean="0"/>
              <a:t>Resource Providers</a:t>
            </a:r>
            <a:endParaRPr lang="en-GB" dirty="0"/>
          </a:p>
        </p:txBody>
      </p:sp>
      <p:sp>
        <p:nvSpPr>
          <p:cNvPr id="14" name="Oval 13"/>
          <p:cNvSpPr/>
          <p:nvPr/>
        </p:nvSpPr>
        <p:spPr>
          <a:xfrm rot="10069378">
            <a:off x="4945970" y="1683854"/>
            <a:ext cx="405867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5" name="TextBox 14"/>
          <p:cNvSpPr txBox="1"/>
          <p:nvPr/>
        </p:nvSpPr>
        <p:spPr>
          <a:xfrm>
            <a:off x="7279701" y="1628800"/>
            <a:ext cx="1584776" cy="646331"/>
          </a:xfrm>
          <a:prstGeom prst="rect">
            <a:avLst/>
          </a:prstGeom>
          <a:noFill/>
        </p:spPr>
        <p:txBody>
          <a:bodyPr wrap="square" rtlCol="0">
            <a:spAutoFit/>
          </a:bodyPr>
          <a:lstStyle/>
          <a:p>
            <a:pPr algn="ctr"/>
            <a:r>
              <a:rPr lang="en-GB" dirty="0" smtClean="0"/>
              <a:t>Current User Communities</a:t>
            </a:r>
            <a:endParaRPr lang="en-GB" dirty="0"/>
          </a:p>
        </p:txBody>
      </p:sp>
      <p:sp>
        <p:nvSpPr>
          <p:cNvPr id="16" name="Oval 15"/>
          <p:cNvSpPr/>
          <p:nvPr/>
        </p:nvSpPr>
        <p:spPr>
          <a:xfrm rot="11481489">
            <a:off x="4797293" y="4480781"/>
            <a:ext cx="405867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7" name="TextBox 16"/>
          <p:cNvSpPr txBox="1"/>
          <p:nvPr/>
        </p:nvSpPr>
        <p:spPr>
          <a:xfrm>
            <a:off x="7058557" y="4941168"/>
            <a:ext cx="1584776" cy="646331"/>
          </a:xfrm>
          <a:prstGeom prst="rect">
            <a:avLst/>
          </a:prstGeom>
          <a:noFill/>
        </p:spPr>
        <p:txBody>
          <a:bodyPr wrap="square" rtlCol="0">
            <a:spAutoFit/>
          </a:bodyPr>
          <a:lstStyle/>
          <a:p>
            <a:pPr algn="ctr"/>
            <a:r>
              <a:rPr lang="en-GB" dirty="0" smtClean="0"/>
              <a:t>New User Communities</a:t>
            </a:r>
            <a:endParaRPr lang="en-GB" dirty="0"/>
          </a:p>
        </p:txBody>
      </p:sp>
      <p:sp>
        <p:nvSpPr>
          <p:cNvPr id="18" name="TextBox 17"/>
          <p:cNvSpPr txBox="1"/>
          <p:nvPr/>
        </p:nvSpPr>
        <p:spPr>
          <a:xfrm>
            <a:off x="2815805" y="1484784"/>
            <a:ext cx="3600400" cy="1809493"/>
          </a:xfrm>
          <a:prstGeom prst="rect">
            <a:avLst/>
          </a:prstGeom>
          <a:noFill/>
        </p:spPr>
        <p:txBody>
          <a:bodyPr wrap="square" rtlCol="0">
            <a:prstTxWarp prst="textArchUp">
              <a:avLst/>
            </a:prstTxWarp>
            <a:spAutoFit/>
          </a:bodyPr>
          <a:lstStyle/>
          <a:p>
            <a:pPr algn="ctr"/>
            <a:r>
              <a:rPr lang="en-GB" b="1" dirty="0" smtClean="0"/>
              <a:t>European Grid Infrastructure</a:t>
            </a:r>
          </a:p>
          <a:p>
            <a:pPr algn="ctr"/>
            <a:r>
              <a:rPr lang="en-GB" b="1" dirty="0" smtClean="0"/>
              <a:t>Ecosystem</a:t>
            </a:r>
            <a:endParaRPr lang="en-GB" b="1" dirty="0"/>
          </a:p>
        </p:txBody>
      </p:sp>
      <p:sp>
        <p:nvSpPr>
          <p:cNvPr id="11" name="Left-Right Arrow 10"/>
          <p:cNvSpPr/>
          <p:nvPr/>
        </p:nvSpPr>
        <p:spPr>
          <a:xfrm rot="20684914">
            <a:off x="6314804" y="2026585"/>
            <a:ext cx="985492"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GB" dirty="0" err="1" smtClean="0"/>
              <a:t>MoUs</a:t>
            </a:r>
            <a:endParaRPr lang="en-GB" dirty="0"/>
          </a:p>
        </p:txBody>
      </p:sp>
      <p:sp>
        <p:nvSpPr>
          <p:cNvPr id="22" name="Left-Right Arrow 21"/>
          <p:cNvSpPr/>
          <p:nvPr/>
        </p:nvSpPr>
        <p:spPr>
          <a:xfrm rot="852043">
            <a:off x="1378687" y="1896853"/>
            <a:ext cx="1555715"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GB" dirty="0" err="1" smtClean="0"/>
              <a:t>MoUs</a:t>
            </a:r>
            <a:r>
              <a:rPr lang="en-GB" dirty="0" smtClean="0"/>
              <a:t> &amp; OLAs</a:t>
            </a:r>
            <a:endParaRPr lang="en-GB" dirty="0"/>
          </a:p>
        </p:txBody>
      </p:sp>
      <p:sp>
        <p:nvSpPr>
          <p:cNvPr id="23" name="Down Arrow 22"/>
          <p:cNvSpPr/>
          <p:nvPr/>
        </p:nvSpPr>
        <p:spPr>
          <a:xfrm rot="6752058">
            <a:off x="6598661" y="4677115"/>
            <a:ext cx="484632" cy="706035"/>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2" name="TextBox 31"/>
          <p:cNvSpPr txBox="1">
            <a:spLocks noChangeArrowheads="1"/>
          </p:cNvSpPr>
          <p:nvPr/>
        </p:nvSpPr>
        <p:spPr bwMode="auto">
          <a:xfrm>
            <a:off x="161669" y="5272688"/>
            <a:ext cx="150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dirty="0"/>
              <a:t>Technology Providers</a:t>
            </a:r>
          </a:p>
        </p:txBody>
      </p:sp>
      <p:sp>
        <p:nvSpPr>
          <p:cNvPr id="33" name="Curved Down Arrow 32"/>
          <p:cNvSpPr/>
          <p:nvPr/>
        </p:nvSpPr>
        <p:spPr>
          <a:xfrm rot="20823461">
            <a:off x="858829" y="4492132"/>
            <a:ext cx="2267840" cy="402775"/>
          </a:xfrm>
          <a:prstGeom prst="curvedDownArrow">
            <a:avLst>
              <a:gd name="adj1" fmla="val 25000"/>
              <a:gd name="adj2" fmla="val 89387"/>
              <a:gd name="adj3" fmla="val 55528"/>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34" name="Curved Down Arrow 33"/>
          <p:cNvSpPr/>
          <p:nvPr/>
        </p:nvSpPr>
        <p:spPr>
          <a:xfrm rot="9914485">
            <a:off x="1351246" y="5416492"/>
            <a:ext cx="2120028" cy="486807"/>
          </a:xfrm>
          <a:prstGeom prst="curvedDownArrow">
            <a:avLst>
              <a:gd name="adj1" fmla="val 25000"/>
              <a:gd name="adj2" fmla="val 89387"/>
              <a:gd name="adj3" fmla="val 55528"/>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35" name="Left-Right Arrow 34"/>
          <p:cNvSpPr/>
          <p:nvPr/>
        </p:nvSpPr>
        <p:spPr>
          <a:xfrm rot="20569030">
            <a:off x="1438282" y="4945243"/>
            <a:ext cx="1561367"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anchor="ctr"/>
          <a:lstStyle/>
          <a:p>
            <a:pPr algn="ctr" fontAlgn="auto">
              <a:spcBef>
                <a:spcPts val="0"/>
              </a:spcBef>
              <a:spcAft>
                <a:spcPts val="0"/>
              </a:spcAft>
              <a:defRPr/>
            </a:pPr>
            <a:r>
              <a:rPr lang="en-GB" dirty="0" err="1"/>
              <a:t>MoUs</a:t>
            </a:r>
            <a:r>
              <a:rPr lang="en-GB" dirty="0"/>
              <a:t> &amp; SLAs</a:t>
            </a:r>
          </a:p>
        </p:txBody>
      </p:sp>
    </p:spTree>
    <p:extLst>
      <p:ext uri="{BB962C8B-B14F-4D97-AF65-F5344CB8AC3E}">
        <p14:creationId xmlns:p14="http://schemas.microsoft.com/office/powerpoint/2010/main" val="47390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12" grpId="0" animBg="1"/>
      <p:bldP spid="13" grpId="0"/>
      <p:bldP spid="14" grpId="0" animBg="1"/>
      <p:bldP spid="15" grpId="0"/>
      <p:bldP spid="16" grpId="0" animBg="1"/>
      <p:bldP spid="17" grpId="0"/>
      <p:bldP spid="11" grpId="0" animBg="1"/>
      <p:bldP spid="22" grpId="0" animBg="1"/>
      <p:bldP spid="23" grpId="0" animBg="1"/>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a:t>The EGI Model</a:t>
            </a:r>
          </a:p>
        </p:txBody>
      </p:sp>
      <p:sp>
        <p:nvSpPr>
          <p:cNvPr id="10244"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024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68780" y="3206229"/>
            <a:ext cx="4816518" cy="2988798"/>
            <a:chOff x="3208450" y="3206229"/>
            <a:chExt cx="4816518" cy="2988798"/>
          </a:xfrm>
        </p:grpSpPr>
        <p:sp>
          <p:nvSpPr>
            <p:cNvPr id="37" name="TextBox 36"/>
            <p:cNvSpPr txBox="1"/>
            <p:nvPr/>
          </p:nvSpPr>
          <p:spPr>
            <a:xfrm>
              <a:off x="5727544" y="3206229"/>
              <a:ext cx="2297424" cy="523220"/>
            </a:xfrm>
            <a:prstGeom prst="rect">
              <a:avLst/>
            </a:prstGeom>
            <a:noFill/>
          </p:spPr>
          <p:txBody>
            <a:bodyPr wrap="none" rtlCol="0">
              <a:spAutoFit/>
            </a:bodyPr>
            <a:lstStyle/>
            <a:p>
              <a:r>
                <a:rPr lang="en-GB" sz="2800" dirty="0" smtClean="0"/>
                <a:t>EGI-</a:t>
              </a:r>
              <a:r>
                <a:rPr lang="en-GB" sz="2800" dirty="0" err="1" smtClean="0"/>
                <a:t>InSPIRE</a:t>
              </a:r>
              <a:endParaRPr lang="en-GB" sz="2800" dirty="0"/>
            </a:p>
          </p:txBody>
        </p:sp>
        <p:sp>
          <p:nvSpPr>
            <p:cNvPr id="38" name="Oval 37"/>
            <p:cNvSpPr/>
            <p:nvPr/>
          </p:nvSpPr>
          <p:spPr>
            <a:xfrm rot="1820012">
              <a:off x="3208450" y="3225027"/>
              <a:ext cx="2968666" cy="2970000"/>
            </a:xfrm>
            <a:prstGeom prst="ellipse">
              <a:avLst/>
            </a:prstGeom>
            <a:solidFill>
              <a:srgbClr val="FFC000"/>
            </a:solid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 name="Title 1"/>
          <p:cNvSpPr>
            <a:spLocks noGrp="1"/>
          </p:cNvSpPr>
          <p:nvPr>
            <p:ph type="title"/>
          </p:nvPr>
        </p:nvSpPr>
        <p:spPr/>
        <p:txBody>
          <a:bodyPr/>
          <a:lstStyle/>
          <a:p>
            <a:r>
              <a:rPr lang="en-GB" smtClean="0"/>
              <a:t>EGI Ecosystem</a:t>
            </a:r>
            <a:endParaRPr lang="en-GB" dirty="0"/>
          </a:p>
        </p:txBody>
      </p:sp>
      <p:sp>
        <p:nvSpPr>
          <p:cNvPr id="32" name="Footer Placeholder 5"/>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mtClean="0">
                <a:solidFill>
                  <a:schemeClr val="bg1"/>
                </a:solidFill>
              </a:rPr>
              <a:t>Project Presentation – May 2012</a:t>
            </a:r>
            <a:endParaRPr lang="en-US" dirty="0">
              <a:solidFill>
                <a:schemeClr val="bg1"/>
              </a:solidFill>
            </a:endParaRPr>
          </a:p>
        </p:txBody>
      </p:sp>
      <p:sp>
        <p:nvSpPr>
          <p:cNvPr id="13" name="Rounded Rectangle 12"/>
          <p:cNvSpPr/>
          <p:nvPr/>
        </p:nvSpPr>
        <p:spPr>
          <a:xfrm>
            <a:off x="395776" y="4221088"/>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b"/>
          <a:lstStyle/>
          <a:p>
            <a:pPr algn="ctr"/>
            <a:r>
              <a:rPr lang="en-US" sz="1400" b="1" dirty="0" smtClean="0">
                <a:solidFill>
                  <a:srgbClr val="000000"/>
                </a:solidFill>
              </a:rPr>
              <a:t>Public Funding Bodies</a:t>
            </a:r>
            <a:endParaRPr lang="en-US" sz="1400" b="1" dirty="0">
              <a:solidFill>
                <a:srgbClr val="000000"/>
              </a:solidFill>
            </a:endParaRPr>
          </a:p>
        </p:txBody>
      </p:sp>
      <p:sp>
        <p:nvSpPr>
          <p:cNvPr id="22" name="Rounded Rectangle 21"/>
          <p:cNvSpPr/>
          <p:nvPr/>
        </p:nvSpPr>
        <p:spPr>
          <a:xfrm>
            <a:off x="539552" y="4365104"/>
            <a:ext cx="1851429" cy="648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prstClr val="white"/>
                </a:solidFill>
              </a:rPr>
              <a:t>European Commission</a:t>
            </a:r>
            <a:endParaRPr lang="en-US" sz="1600" dirty="0">
              <a:solidFill>
                <a:prstClr val="white"/>
              </a:solidFill>
            </a:endParaRPr>
          </a:p>
        </p:txBody>
      </p:sp>
      <p:sp>
        <p:nvSpPr>
          <p:cNvPr id="23" name="Rounded Rectangle 22"/>
          <p:cNvSpPr/>
          <p:nvPr/>
        </p:nvSpPr>
        <p:spPr>
          <a:xfrm>
            <a:off x="550062" y="5092288"/>
            <a:ext cx="1851429" cy="648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prstClr val="white"/>
                </a:solidFill>
              </a:rPr>
              <a:t>National Research Councils</a:t>
            </a:r>
            <a:endParaRPr lang="en-US" sz="1600" dirty="0">
              <a:solidFill>
                <a:prstClr val="white"/>
              </a:solidFill>
            </a:endParaRPr>
          </a:p>
        </p:txBody>
      </p:sp>
      <p:sp>
        <p:nvSpPr>
          <p:cNvPr id="12" name="Rounded Rectangle 11"/>
          <p:cNvSpPr/>
          <p:nvPr/>
        </p:nvSpPr>
        <p:spPr>
          <a:xfrm>
            <a:off x="3491880" y="3645024"/>
            <a:ext cx="2160000" cy="2124048"/>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lIns="0" tIns="46800" rIns="0" rtlCol="0" anchor="t"/>
          <a:lstStyle/>
          <a:p>
            <a:pPr algn="ctr"/>
            <a:r>
              <a:rPr lang="en-US" b="1" dirty="0" smtClean="0">
                <a:solidFill>
                  <a:srgbClr val="000000"/>
                </a:solidFill>
              </a:rPr>
              <a:t>Service &amp; Resource Providers</a:t>
            </a:r>
            <a:endParaRPr lang="en-US" b="1" dirty="0">
              <a:solidFill>
                <a:srgbClr val="000000"/>
              </a:solidFill>
            </a:endParaRPr>
          </a:p>
        </p:txBody>
      </p:sp>
      <p:sp>
        <p:nvSpPr>
          <p:cNvPr id="18" name="Rounded Rectangle 17"/>
          <p:cNvSpPr/>
          <p:nvPr/>
        </p:nvSpPr>
        <p:spPr>
          <a:xfrm>
            <a:off x="3707904" y="4401112"/>
            <a:ext cx="1728190" cy="54005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500" dirty="0" smtClean="0">
                <a:solidFill>
                  <a:prstClr val="white"/>
                </a:solidFill>
              </a:rPr>
              <a:t>EGI.eu</a:t>
            </a:r>
            <a:endParaRPr lang="en-US" sz="1500" dirty="0">
              <a:solidFill>
                <a:prstClr val="white"/>
              </a:solidFill>
            </a:endParaRPr>
          </a:p>
        </p:txBody>
      </p:sp>
      <p:sp>
        <p:nvSpPr>
          <p:cNvPr id="19" name="Rounded Rectangle 18"/>
          <p:cNvSpPr/>
          <p:nvPr/>
        </p:nvSpPr>
        <p:spPr>
          <a:xfrm>
            <a:off x="3707904" y="4994134"/>
            <a:ext cx="1728190" cy="720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prstClr val="white"/>
                </a:solidFill>
              </a:rPr>
              <a:t>Resource Infrastructure Providers</a:t>
            </a:r>
            <a:endParaRPr lang="en-US" sz="1400" dirty="0">
              <a:solidFill>
                <a:prstClr val="white"/>
              </a:solidFill>
            </a:endParaRPr>
          </a:p>
        </p:txBody>
      </p:sp>
      <p:sp>
        <p:nvSpPr>
          <p:cNvPr id="14" name="Rounded Rectangle 13"/>
          <p:cNvSpPr/>
          <p:nvPr/>
        </p:nvSpPr>
        <p:spPr>
          <a:xfrm>
            <a:off x="6732480" y="4293096"/>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t"/>
          <a:lstStyle/>
          <a:p>
            <a:pPr algn="ctr"/>
            <a:r>
              <a:rPr lang="en-US" sz="1400" b="1" dirty="0" smtClean="0">
                <a:solidFill>
                  <a:srgbClr val="000000"/>
                </a:solidFill>
              </a:rPr>
              <a:t>Technology Providers</a:t>
            </a:r>
            <a:endParaRPr lang="en-US" sz="1400" b="1" dirty="0">
              <a:solidFill>
                <a:srgbClr val="000000"/>
              </a:solidFill>
            </a:endParaRPr>
          </a:p>
        </p:txBody>
      </p:sp>
      <p:sp>
        <p:nvSpPr>
          <p:cNvPr id="20" name="Rounded Rectangle 19"/>
          <p:cNvSpPr/>
          <p:nvPr/>
        </p:nvSpPr>
        <p:spPr>
          <a:xfrm>
            <a:off x="6948504" y="4760928"/>
            <a:ext cx="1728192" cy="612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prstClr val="white"/>
                </a:solidFill>
              </a:rPr>
              <a:t>Open Source Providers</a:t>
            </a:r>
            <a:endParaRPr lang="en-US" sz="1600" dirty="0">
              <a:solidFill>
                <a:prstClr val="white"/>
              </a:solidFill>
            </a:endParaRPr>
          </a:p>
        </p:txBody>
      </p:sp>
      <p:sp>
        <p:nvSpPr>
          <p:cNvPr id="21" name="Rounded Rectangle 20"/>
          <p:cNvSpPr/>
          <p:nvPr/>
        </p:nvSpPr>
        <p:spPr>
          <a:xfrm>
            <a:off x="6948504" y="5445072"/>
            <a:ext cx="1728192" cy="648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prstClr val="white"/>
                </a:solidFill>
              </a:rPr>
              <a:t>Commercial Providers</a:t>
            </a:r>
            <a:endParaRPr lang="en-US" sz="1600" dirty="0">
              <a:solidFill>
                <a:prstClr val="white"/>
              </a:solidFill>
            </a:endParaRPr>
          </a:p>
        </p:txBody>
      </p:sp>
      <p:cxnSp>
        <p:nvCxnSpPr>
          <p:cNvPr id="30" name="Straight Arrow Connector 29"/>
          <p:cNvCxnSpPr/>
          <p:nvPr/>
        </p:nvCxnSpPr>
        <p:spPr>
          <a:xfrm flipV="1">
            <a:off x="1475776" y="2060848"/>
            <a:ext cx="2016344" cy="217835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46" name="Straight Arrow Connector 45"/>
          <p:cNvCxnSpPr>
            <a:stCxn id="15" idx="3"/>
            <a:endCxn id="14" idx="0"/>
          </p:cNvCxnSpPr>
          <p:nvPr/>
        </p:nvCxnSpPr>
        <p:spPr>
          <a:xfrm>
            <a:off x="5652120" y="2042736"/>
            <a:ext cx="2160360" cy="2250360"/>
          </a:xfrm>
          <a:prstGeom prst="straightConnector1">
            <a:avLst/>
          </a:prstGeom>
          <a:ln>
            <a:solidFill>
              <a:srgbClr val="1F497D"/>
            </a:solidFill>
            <a:prstDash val="dash"/>
            <a:tailEnd type="arrow"/>
          </a:ln>
        </p:spPr>
        <p:style>
          <a:lnRef idx="3">
            <a:schemeClr val="accent1"/>
          </a:lnRef>
          <a:fillRef idx="0">
            <a:schemeClr val="accent1"/>
          </a:fillRef>
          <a:effectRef idx="2">
            <a:schemeClr val="accent1"/>
          </a:effectRef>
          <a:fontRef idx="minor">
            <a:schemeClr val="tx1"/>
          </a:fontRef>
        </p:style>
      </p:cxnSp>
      <p:sp>
        <p:nvSpPr>
          <p:cNvPr id="69" name="TextBox 68"/>
          <p:cNvSpPr txBox="1"/>
          <p:nvPr/>
        </p:nvSpPr>
        <p:spPr>
          <a:xfrm>
            <a:off x="5547405" y="4149080"/>
            <a:ext cx="1472867" cy="523220"/>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70" name="TextBox 69"/>
          <p:cNvSpPr txBox="1"/>
          <p:nvPr/>
        </p:nvSpPr>
        <p:spPr>
          <a:xfrm>
            <a:off x="2555728" y="4221088"/>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1" name="TextBox 70"/>
          <p:cNvSpPr txBox="1"/>
          <p:nvPr/>
        </p:nvSpPr>
        <p:spPr>
          <a:xfrm>
            <a:off x="4860032" y="5909210"/>
            <a:ext cx="1944216" cy="307777"/>
          </a:xfrm>
          <a:prstGeom prst="rect">
            <a:avLst/>
          </a:prstGeom>
          <a:noFill/>
        </p:spPr>
        <p:txBody>
          <a:bodyPr wrap="square" rtlCol="0">
            <a:spAutoFit/>
          </a:bodyPr>
          <a:lstStyle/>
          <a:p>
            <a:pPr algn="r"/>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2" name="TextBox 71"/>
          <p:cNvSpPr txBox="1"/>
          <p:nvPr/>
        </p:nvSpPr>
        <p:spPr>
          <a:xfrm>
            <a:off x="2483768" y="1628800"/>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3" name="TextBox 72"/>
          <p:cNvSpPr txBox="1"/>
          <p:nvPr/>
        </p:nvSpPr>
        <p:spPr>
          <a:xfrm>
            <a:off x="2575435" y="5261138"/>
            <a:ext cx="1276485"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Strategic Feedback</a:t>
            </a:r>
            <a:endParaRPr lang="en-US" sz="1400" dirty="0">
              <a:solidFill>
                <a:prstClr val="black"/>
              </a:solidFill>
              <a:latin typeface="Arial" pitchFamily="34" charset="0"/>
              <a:cs typeface="Arial" pitchFamily="34" charset="0"/>
            </a:endParaRPr>
          </a:p>
        </p:txBody>
      </p:sp>
      <p:sp>
        <p:nvSpPr>
          <p:cNvPr id="74" name="TextBox 73"/>
          <p:cNvSpPr txBox="1"/>
          <p:nvPr/>
        </p:nvSpPr>
        <p:spPr>
          <a:xfrm>
            <a:off x="7678196" y="3717032"/>
            <a:ext cx="1718340"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15" name="Rounded Rectangle 14"/>
          <p:cNvSpPr/>
          <p:nvPr/>
        </p:nvSpPr>
        <p:spPr>
          <a:xfrm>
            <a:off x="3492120" y="1052736"/>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b"/>
          <a:lstStyle/>
          <a:p>
            <a:pPr algn="ctr"/>
            <a:endParaRPr lang="en-US" sz="1600" b="1" dirty="0" smtClean="0">
              <a:solidFill>
                <a:srgbClr val="000000"/>
              </a:solidFill>
            </a:endParaRPr>
          </a:p>
          <a:p>
            <a:pPr algn="ctr"/>
            <a:r>
              <a:rPr lang="en-US" sz="1600" b="1" dirty="0" smtClean="0">
                <a:solidFill>
                  <a:srgbClr val="000000"/>
                </a:solidFill>
              </a:rPr>
              <a:t>User Community</a:t>
            </a:r>
            <a:endParaRPr lang="en-US" sz="1600" b="1" dirty="0">
              <a:solidFill>
                <a:srgbClr val="000000"/>
              </a:solidFill>
            </a:endParaRPr>
          </a:p>
        </p:txBody>
      </p:sp>
      <p:cxnSp>
        <p:nvCxnSpPr>
          <p:cNvPr id="45" name="Straight Arrow Connector 44"/>
          <p:cNvCxnSpPr/>
          <p:nvPr/>
        </p:nvCxnSpPr>
        <p:spPr>
          <a:xfrm>
            <a:off x="2555776" y="5877272"/>
            <a:ext cx="4176464" cy="0"/>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sp>
        <p:nvSpPr>
          <p:cNvPr id="57" name="TextBox 56"/>
          <p:cNvSpPr txBox="1"/>
          <p:nvPr/>
        </p:nvSpPr>
        <p:spPr>
          <a:xfrm>
            <a:off x="4797856" y="3121804"/>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Services + Support</a:t>
            </a:r>
            <a:endParaRPr lang="en-US" sz="1400" dirty="0">
              <a:solidFill>
                <a:prstClr val="black"/>
              </a:solidFill>
              <a:latin typeface="Arial" pitchFamily="34" charset="0"/>
              <a:cs typeface="Arial" pitchFamily="34" charset="0"/>
            </a:endParaRPr>
          </a:p>
        </p:txBody>
      </p:sp>
      <p:sp>
        <p:nvSpPr>
          <p:cNvPr id="59" name="TextBox 58"/>
          <p:cNvSpPr txBox="1"/>
          <p:nvPr/>
        </p:nvSpPr>
        <p:spPr>
          <a:xfrm>
            <a:off x="2718348" y="3096256"/>
            <a:ext cx="1718340" cy="523220"/>
          </a:xfrm>
          <a:prstGeom prst="rect">
            <a:avLst/>
          </a:prstGeom>
          <a:noFill/>
        </p:spPr>
        <p:txBody>
          <a:bodyPr wrap="square" rtlCol="0">
            <a:spAutoFit/>
          </a:bodyPr>
          <a:lstStyle/>
          <a:p>
            <a:pPr algn="r"/>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60" name="TextBox 59"/>
          <p:cNvSpPr txBox="1"/>
          <p:nvPr/>
        </p:nvSpPr>
        <p:spPr>
          <a:xfrm>
            <a:off x="5550681" y="5282044"/>
            <a:ext cx="1325575" cy="523220"/>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Technology + Support</a:t>
            </a:r>
            <a:endParaRPr lang="en-US" sz="1400" dirty="0">
              <a:solidFill>
                <a:prstClr val="black"/>
              </a:solidFill>
              <a:latin typeface="Arial" pitchFamily="34" charset="0"/>
              <a:cs typeface="Arial" pitchFamily="34" charset="0"/>
            </a:endParaRPr>
          </a:p>
        </p:txBody>
      </p:sp>
      <p:cxnSp>
        <p:nvCxnSpPr>
          <p:cNvPr id="61" name="Straight Arrow Connector 60"/>
          <p:cNvCxnSpPr/>
          <p:nvPr/>
        </p:nvCxnSpPr>
        <p:spPr>
          <a:xfrm flipV="1">
            <a:off x="4644008" y="3032736"/>
            <a:ext cx="240" cy="612288"/>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75" name="Straight Arrow Connector 74"/>
          <p:cNvCxnSpPr/>
          <p:nvPr/>
        </p:nvCxnSpPr>
        <p:spPr>
          <a:xfrm flipH="1" flipV="1">
            <a:off x="5651880" y="4725144"/>
            <a:ext cx="1080600" cy="64807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76" name="Straight Arrow Connector 75"/>
          <p:cNvCxnSpPr/>
          <p:nvPr/>
        </p:nvCxnSpPr>
        <p:spPr>
          <a:xfrm>
            <a:off x="5651880" y="4581128"/>
            <a:ext cx="1080600" cy="64807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93" name="Straight Arrow Connector 92"/>
          <p:cNvCxnSpPr/>
          <p:nvPr/>
        </p:nvCxnSpPr>
        <p:spPr>
          <a:xfrm flipV="1">
            <a:off x="2555776" y="4581128"/>
            <a:ext cx="936104" cy="576064"/>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97" name="Straight Arrow Connector 96"/>
          <p:cNvCxnSpPr/>
          <p:nvPr/>
        </p:nvCxnSpPr>
        <p:spPr>
          <a:xfrm>
            <a:off x="4499992" y="3033024"/>
            <a:ext cx="0" cy="612000"/>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101" name="Straight Arrow Connector 100"/>
          <p:cNvCxnSpPr/>
          <p:nvPr/>
        </p:nvCxnSpPr>
        <p:spPr>
          <a:xfrm flipH="1">
            <a:off x="2555776" y="4725144"/>
            <a:ext cx="936104" cy="576064"/>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sp>
        <p:nvSpPr>
          <p:cNvPr id="9" name="Oval 8"/>
          <p:cNvSpPr/>
          <p:nvPr/>
        </p:nvSpPr>
        <p:spPr>
          <a:xfrm>
            <a:off x="3707904" y="3467838"/>
            <a:ext cx="1800200" cy="39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SA3</a:t>
            </a:r>
            <a:endParaRPr lang="en-GB" dirty="0"/>
          </a:p>
        </p:txBody>
      </p:sp>
      <p:sp>
        <p:nvSpPr>
          <p:cNvPr id="42" name="Oval 41"/>
          <p:cNvSpPr/>
          <p:nvPr/>
        </p:nvSpPr>
        <p:spPr>
          <a:xfrm>
            <a:off x="5496646" y="4620100"/>
            <a:ext cx="576064" cy="43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SA2</a:t>
            </a:r>
            <a:endParaRPr lang="en-GB" dirty="0"/>
          </a:p>
        </p:txBody>
      </p:sp>
      <p:sp>
        <p:nvSpPr>
          <p:cNvPr id="43" name="Oval 42"/>
          <p:cNvSpPr/>
          <p:nvPr/>
        </p:nvSpPr>
        <p:spPr>
          <a:xfrm>
            <a:off x="3203848" y="3861048"/>
            <a:ext cx="576064" cy="1619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N</a:t>
            </a:r>
            <a:r>
              <a:rPr lang="en-GB" dirty="0" smtClean="0"/>
              <a:t>A2</a:t>
            </a:r>
            <a:endParaRPr lang="en-GB" dirty="0"/>
          </a:p>
        </p:txBody>
      </p:sp>
      <p:sp>
        <p:nvSpPr>
          <p:cNvPr id="44" name="Oval 43"/>
          <p:cNvSpPr/>
          <p:nvPr/>
        </p:nvSpPr>
        <p:spPr>
          <a:xfrm>
            <a:off x="3779912" y="5157192"/>
            <a:ext cx="1593560" cy="39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SA1 &amp; JRA1</a:t>
            </a:r>
            <a:endParaRPr lang="en-GB" dirty="0"/>
          </a:p>
        </p:txBody>
      </p:sp>
      <p:sp>
        <p:nvSpPr>
          <p:cNvPr id="47" name="Oval 46"/>
          <p:cNvSpPr/>
          <p:nvPr/>
        </p:nvSpPr>
        <p:spPr>
          <a:xfrm>
            <a:off x="4283848" y="4509120"/>
            <a:ext cx="576064" cy="43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NA1</a:t>
            </a: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132" y="908720"/>
            <a:ext cx="2069596" cy="2170180"/>
          </a:xfrm>
          <a:prstGeom prst="rect">
            <a:avLst/>
          </a:prstGeom>
        </p:spPr>
      </p:pic>
      <p:sp>
        <p:nvSpPr>
          <p:cNvPr id="4" name="Date Placeholder 3"/>
          <p:cNvSpPr>
            <a:spLocks noGrp="1"/>
          </p:cNvSpPr>
          <p:nvPr>
            <p:ph type="dt" sz="half" idx="10"/>
          </p:nvPr>
        </p:nvSpPr>
        <p:spPr/>
        <p:txBody>
          <a:bodyPr/>
          <a:lstStyle/>
          <a:p>
            <a:pPr>
              <a:defRPr/>
            </a:pPr>
            <a:r>
              <a:rPr lang="en-US" smtClean="0"/>
              <a:t>30/05/2012</a:t>
            </a:r>
            <a:endParaRPr lang="en-US"/>
          </a:p>
        </p:txBody>
      </p:sp>
    </p:spTree>
    <p:extLst>
      <p:ext uri="{BB962C8B-B14F-4D97-AF65-F5344CB8AC3E}">
        <p14:creationId xmlns:p14="http://schemas.microsoft.com/office/powerpoint/2010/main" val="34689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12" grpId="0" animBg="1"/>
      <p:bldP spid="18" grpId="0" animBg="1"/>
      <p:bldP spid="19" grpId="0" animBg="1"/>
      <p:bldP spid="14" grpId="0" animBg="1"/>
      <p:bldP spid="20" grpId="0" animBg="1"/>
      <p:bldP spid="21" grpId="0" animBg="1"/>
      <p:bldP spid="69" grpId="0"/>
      <p:bldP spid="70" grpId="0"/>
      <p:bldP spid="71" grpId="0"/>
      <p:bldP spid="72" grpId="0"/>
      <p:bldP spid="73" grpId="0"/>
      <p:bldP spid="74" grpId="0"/>
      <p:bldP spid="15" grpId="0" animBg="1"/>
      <p:bldP spid="57" grpId="0"/>
      <p:bldP spid="59" grpId="0"/>
      <p:bldP spid="60" grpId="0"/>
      <p:bldP spid="9" grpId="0" animBg="1"/>
      <p:bldP spid="42" grpId="0" animBg="1"/>
      <p:bldP spid="43" grpId="0" animBg="1"/>
      <p:bldP spid="44" grpId="0" animBg="1"/>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211960" y="4221088"/>
            <a:ext cx="3384376" cy="2047096"/>
          </a:xfrm>
          <a:prstGeom prst="roundRect">
            <a:avLst/>
          </a:prstGeom>
          <a:ln/>
        </p:spPr>
        <p:style>
          <a:lnRef idx="1">
            <a:schemeClr val="accent5"/>
          </a:lnRef>
          <a:fillRef idx="3">
            <a:schemeClr val="accent5"/>
          </a:fillRef>
          <a:effectRef idx="2">
            <a:schemeClr val="accent5"/>
          </a:effectRef>
          <a:fontRef idx="minor">
            <a:schemeClr val="lt1"/>
          </a:fontRef>
        </p:style>
        <p:txBody>
          <a:bodyPr anchor="b" anchorCtr="0"/>
          <a:lstStyle/>
          <a:p>
            <a:pPr algn="ctr"/>
            <a:r>
              <a:rPr lang="en-US" dirty="0" smtClean="0">
                <a:solidFill>
                  <a:prstClr val="white"/>
                </a:solidFill>
              </a:rPr>
              <a:t>Others</a:t>
            </a:r>
            <a:endParaRPr lang="en-US" dirty="0">
              <a:solidFill>
                <a:prstClr val="white"/>
              </a:solidFill>
            </a:endParaRPr>
          </a:p>
        </p:txBody>
      </p:sp>
      <p:sp>
        <p:nvSpPr>
          <p:cNvPr id="10" name="Rounded Rectangle 9"/>
          <p:cNvSpPr/>
          <p:nvPr/>
        </p:nvSpPr>
        <p:spPr>
          <a:xfrm>
            <a:off x="3203848" y="4221088"/>
            <a:ext cx="1008112" cy="2047096"/>
          </a:xfrm>
          <a:prstGeom prst="round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b" anchorCtr="0"/>
          <a:lstStyle/>
          <a:p>
            <a:pPr algn="ctr"/>
            <a:r>
              <a:rPr lang="en-US" dirty="0" smtClean="0">
                <a:solidFill>
                  <a:prstClr val="white"/>
                </a:solidFill>
              </a:rPr>
              <a:t>VRCs</a:t>
            </a:r>
            <a:endParaRPr lang="en-US" dirty="0">
              <a:solidFill>
                <a:prstClr val="white"/>
              </a:solidFill>
            </a:endParaRPr>
          </a:p>
        </p:txBody>
      </p:sp>
      <p:sp>
        <p:nvSpPr>
          <p:cNvPr id="9" name="Rounded Rectangle 8"/>
          <p:cNvSpPr/>
          <p:nvPr/>
        </p:nvSpPr>
        <p:spPr>
          <a:xfrm>
            <a:off x="2411760" y="4221088"/>
            <a:ext cx="792088" cy="2047096"/>
          </a:xfrm>
          <a:prstGeom prst="roundRect">
            <a:avLst/>
          </a:prstGeom>
          <a:ln/>
        </p:spPr>
        <p:style>
          <a:lnRef idx="1">
            <a:schemeClr val="accent6"/>
          </a:lnRef>
          <a:fillRef idx="3">
            <a:schemeClr val="accent6"/>
          </a:fillRef>
          <a:effectRef idx="2">
            <a:schemeClr val="accent6"/>
          </a:effectRef>
          <a:fontRef idx="minor">
            <a:schemeClr val="lt1"/>
          </a:fontRef>
        </p:style>
        <p:txBody>
          <a:bodyPr anchor="b" anchorCtr="0"/>
          <a:lstStyle/>
          <a:p>
            <a:pPr algn="ctr"/>
            <a:r>
              <a:rPr lang="en-US" dirty="0" smtClean="0">
                <a:solidFill>
                  <a:prstClr val="white"/>
                </a:solidFill>
              </a:rPr>
              <a:t>RPs</a:t>
            </a:r>
            <a:endParaRPr lang="en-US" dirty="0">
              <a:solidFill>
                <a:prstClr val="white"/>
              </a:solidFill>
            </a:endParaRPr>
          </a:p>
        </p:txBody>
      </p:sp>
      <p:sp>
        <p:nvSpPr>
          <p:cNvPr id="8" name="Rounded Rectangle 7"/>
          <p:cNvSpPr/>
          <p:nvPr/>
        </p:nvSpPr>
        <p:spPr>
          <a:xfrm>
            <a:off x="1115616" y="4221088"/>
            <a:ext cx="1296144" cy="2047096"/>
          </a:xfrm>
          <a:prstGeom prst="roundRect">
            <a:avLst/>
          </a:prstGeom>
          <a:ln/>
        </p:spPr>
        <p:style>
          <a:lnRef idx="1">
            <a:schemeClr val="accent3"/>
          </a:lnRef>
          <a:fillRef idx="3">
            <a:schemeClr val="accent3"/>
          </a:fillRef>
          <a:effectRef idx="2">
            <a:schemeClr val="accent3"/>
          </a:effectRef>
          <a:fontRef idx="minor">
            <a:schemeClr val="lt1"/>
          </a:fontRef>
        </p:style>
        <p:txBody>
          <a:bodyPr anchor="b" anchorCtr="0"/>
          <a:lstStyle/>
          <a:p>
            <a:pPr algn="ctr"/>
            <a:r>
              <a:rPr lang="en-US" sz="1600" dirty="0" smtClean="0">
                <a:solidFill>
                  <a:prstClr val="white"/>
                </a:solidFill>
              </a:rPr>
              <a:t>Technology Providers</a:t>
            </a:r>
            <a:endParaRPr lang="en-US" sz="1600" dirty="0">
              <a:solidFill>
                <a:prstClr val="white"/>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7500572"/>
              </p:ext>
            </p:extLst>
          </p:nvPr>
        </p:nvGraphicFramePr>
        <p:xfrm>
          <a:off x="251520" y="836712"/>
          <a:ext cx="8892480"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979712" y="115888"/>
            <a:ext cx="7128445" cy="865187"/>
          </a:xfrm>
        </p:spPr>
        <p:txBody>
          <a:bodyPr/>
          <a:lstStyle/>
          <a:p>
            <a:r>
              <a:rPr lang="en-US" dirty="0" err="1" smtClean="0"/>
              <a:t>MoUs</a:t>
            </a:r>
            <a:r>
              <a:rPr lang="en-US" dirty="0" smtClean="0"/>
              <a:t> Structure Ecosystem</a:t>
            </a:r>
            <a:endParaRPr lang="en-US" dirty="0"/>
          </a:p>
        </p:txBody>
      </p:sp>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a:solidFill>
                <a:prstClr val="white"/>
              </a:solidFill>
            </a:endParaRPr>
          </a:p>
        </p:txBody>
      </p:sp>
      <p:sp>
        <p:nvSpPr>
          <p:cNvPr id="6" name="Footer Placeholder 5"/>
          <p:cNvSpPr>
            <a:spLocks noGrp="1"/>
          </p:cNvSpPr>
          <p:nvPr>
            <p:ph type="ftr" sz="quarter" idx="11"/>
          </p:nvPr>
        </p:nvSpPr>
        <p:spPr/>
        <p:txBody>
          <a:bodyPr/>
          <a:lstStyle/>
          <a:p>
            <a:pPr>
              <a:defRPr/>
            </a:pPr>
            <a:r>
              <a:rPr lang="en-GB" smtClean="0">
                <a:solidFill>
                  <a:prstClr val="white"/>
                </a:solidFill>
              </a:rPr>
              <a:t>Project Presentation – May 2012</a:t>
            </a:r>
            <a:endParaRPr lang="en-US" dirty="0">
              <a:solidFill>
                <a:prstClr val="white"/>
              </a:solidFill>
            </a:endParaRPr>
          </a:p>
        </p:txBody>
      </p:sp>
      <p:sp>
        <p:nvSpPr>
          <p:cNvPr id="14" name="TextBox 13"/>
          <p:cNvSpPr txBox="1"/>
          <p:nvPr/>
        </p:nvSpPr>
        <p:spPr>
          <a:xfrm rot="16200000">
            <a:off x="-1651538" y="3496362"/>
            <a:ext cx="3672409" cy="369332"/>
          </a:xfrm>
          <a:prstGeom prst="rect">
            <a:avLst/>
          </a:prstGeom>
          <a:solidFill>
            <a:schemeClr val="accent6">
              <a:lumMod val="40000"/>
              <a:lumOff val="60000"/>
            </a:schemeClr>
          </a:solidFill>
        </p:spPr>
        <p:txBody>
          <a:bodyPr wrap="square" rtlCol="0">
            <a:spAutoFit/>
          </a:bodyPr>
          <a:lstStyle/>
          <a:p>
            <a:pPr algn="ctr"/>
            <a:r>
              <a:rPr lang="en-US" dirty="0" smtClean="0">
                <a:solidFill>
                  <a:prstClr val="black"/>
                </a:solidFill>
                <a:latin typeface="Arial" pitchFamily="34" charset="0"/>
                <a:cs typeface="Arial" pitchFamily="34" charset="0"/>
              </a:rPr>
              <a:t>http://</a:t>
            </a:r>
            <a:r>
              <a:rPr lang="en-US" dirty="0" err="1" smtClean="0">
                <a:solidFill>
                  <a:prstClr val="black"/>
                </a:solidFill>
                <a:latin typeface="Arial" pitchFamily="34" charset="0"/>
                <a:cs typeface="Arial" pitchFamily="34" charset="0"/>
              </a:rPr>
              <a:t>www.egi.eu</a:t>
            </a:r>
            <a:r>
              <a:rPr lang="en-US" dirty="0" smtClean="0">
                <a:solidFill>
                  <a:prstClr val="black"/>
                </a:solidFill>
                <a:latin typeface="Arial" pitchFamily="34" charset="0"/>
                <a:cs typeface="Arial" pitchFamily="34" charset="0"/>
              </a:rPr>
              <a:t>/</a:t>
            </a:r>
            <a:r>
              <a:rPr lang="en-US" dirty="0" err="1" smtClean="0">
                <a:solidFill>
                  <a:prstClr val="black"/>
                </a:solidFill>
                <a:latin typeface="Arial" pitchFamily="34" charset="0"/>
                <a:cs typeface="Arial" pitchFamily="34" charset="0"/>
              </a:rPr>
              <a:t>collaoboration</a:t>
            </a:r>
            <a:r>
              <a:rPr lang="en-US" dirty="0" smtClean="0">
                <a:solidFill>
                  <a:prstClr val="black"/>
                </a:solidFill>
                <a:latin typeface="Arial" pitchFamily="34" charset="0"/>
                <a:cs typeface="Arial" pitchFamily="34" charset="0"/>
              </a:rPr>
              <a:t>/</a:t>
            </a:r>
            <a:endParaRPr lang="en-US" dirty="0">
              <a:solidFill>
                <a:prstClr val="black"/>
              </a:solidFill>
              <a:latin typeface="Arial" pitchFamily="34" charset="0"/>
              <a:cs typeface="Arial" pitchFamily="34" charset="0"/>
            </a:endParaRPr>
          </a:p>
        </p:txBody>
      </p:sp>
      <p:sp>
        <p:nvSpPr>
          <p:cNvPr id="15" name="Rounded Rectangle 14"/>
          <p:cNvSpPr/>
          <p:nvPr/>
        </p:nvSpPr>
        <p:spPr>
          <a:xfrm>
            <a:off x="7596336" y="4221088"/>
            <a:ext cx="1547664" cy="2047096"/>
          </a:xfrm>
          <a:prstGeom prst="roundRect">
            <a:avLst/>
          </a:prstGeom>
          <a:ln>
            <a:noFill/>
          </a:ln>
        </p:spPr>
        <p:style>
          <a:lnRef idx="1">
            <a:schemeClr val="dk1"/>
          </a:lnRef>
          <a:fillRef idx="2">
            <a:schemeClr val="dk1"/>
          </a:fillRef>
          <a:effectRef idx="1">
            <a:schemeClr val="dk1"/>
          </a:effectRef>
          <a:fontRef idx="minor">
            <a:schemeClr val="dk1"/>
          </a:fontRef>
        </p:style>
        <p:txBody>
          <a:bodyPr anchor="b" anchorCtr="0"/>
          <a:lstStyle/>
          <a:p>
            <a:pPr algn="ctr"/>
            <a:r>
              <a:rPr lang="en-US" sz="1600" dirty="0" smtClean="0">
                <a:solidFill>
                  <a:prstClr val="black"/>
                </a:solidFill>
              </a:rPr>
              <a:t>+ </a:t>
            </a:r>
            <a:r>
              <a:rPr lang="en-US" sz="1600" dirty="0" err="1" smtClean="0">
                <a:solidFill>
                  <a:prstClr val="black"/>
                </a:solidFill>
              </a:rPr>
              <a:t>LoI</a:t>
            </a:r>
            <a:r>
              <a:rPr lang="en-US" sz="1600" dirty="0" smtClean="0">
                <a:solidFill>
                  <a:prstClr val="black"/>
                </a:solidFill>
              </a:rPr>
              <a:t> with DARIAH &amp; CLARIN,</a:t>
            </a:r>
          </a:p>
          <a:p>
            <a:pPr algn="ctr"/>
            <a:r>
              <a:rPr lang="en-US" sz="1600" dirty="0">
                <a:solidFill>
                  <a:prstClr val="black"/>
                </a:solidFill>
              </a:rPr>
              <a:t>a</a:t>
            </a:r>
            <a:r>
              <a:rPr lang="en-US" sz="1600" dirty="0" smtClean="0">
                <a:solidFill>
                  <a:prstClr val="black"/>
                </a:solidFill>
              </a:rPr>
              <a:t>nd other informal collaborations</a:t>
            </a:r>
            <a:endParaRPr lang="en-US" sz="1600" dirty="0">
              <a:solidFill>
                <a:prstClr val="black"/>
              </a:solidFill>
            </a:endParaRPr>
          </a:p>
        </p:txBody>
      </p:sp>
    </p:spTree>
    <p:extLst>
      <p:ext uri="{BB962C8B-B14F-4D97-AF65-F5344CB8AC3E}">
        <p14:creationId xmlns:p14="http://schemas.microsoft.com/office/powerpoint/2010/main" val="1166487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 Technical Governance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07610373"/>
              </p:ext>
            </p:extLst>
          </p:nvPr>
        </p:nvGraphicFramePr>
        <p:xfrm>
          <a:off x="1306488" y="2287032"/>
          <a:ext cx="7380312" cy="3651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a:solidFill>
                <a:prstClr val="white"/>
              </a:solidFill>
            </a:endParaRPr>
          </a:p>
        </p:txBody>
      </p:sp>
      <p:sp>
        <p:nvSpPr>
          <p:cNvPr id="6" name="Footer Placeholder 5"/>
          <p:cNvSpPr>
            <a:spLocks noGrp="1"/>
          </p:cNvSpPr>
          <p:nvPr>
            <p:ph type="ftr" sz="quarter" idx="11"/>
          </p:nvPr>
        </p:nvSpPr>
        <p:spPr/>
        <p:txBody>
          <a:bodyPr/>
          <a:lstStyle/>
          <a:p>
            <a:pPr>
              <a:defRPr/>
            </a:pPr>
            <a:r>
              <a:rPr lang="en-GB" smtClean="0">
                <a:solidFill>
                  <a:prstClr val="white"/>
                </a:solidFill>
              </a:rPr>
              <a:t>Project Presentation – May 2012</a:t>
            </a:r>
            <a:endParaRPr lang="en-US" dirty="0">
              <a:solidFill>
                <a:prstClr val="white"/>
              </a:solidFill>
            </a:endParaRPr>
          </a:p>
        </p:txBody>
      </p:sp>
      <p:sp>
        <p:nvSpPr>
          <p:cNvPr id="21" name="Rounded Rectangle 20"/>
          <p:cNvSpPr/>
          <p:nvPr/>
        </p:nvSpPr>
        <p:spPr>
          <a:xfrm>
            <a:off x="1331640" y="1114584"/>
            <a:ext cx="7632848" cy="5252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solidFill>
                  <a:prstClr val="white"/>
                </a:solidFill>
              </a:rPr>
              <a:t>EGI Council</a:t>
            </a:r>
            <a:endParaRPr lang="en-US" sz="3600" dirty="0">
              <a:solidFill>
                <a:prstClr val="white"/>
              </a:solidFill>
            </a:endParaRPr>
          </a:p>
        </p:txBody>
      </p:sp>
      <p:sp>
        <p:nvSpPr>
          <p:cNvPr id="24" name="Rounded Rectangle 23"/>
          <p:cNvSpPr/>
          <p:nvPr/>
        </p:nvSpPr>
        <p:spPr>
          <a:xfrm>
            <a:off x="1331640" y="5661248"/>
            <a:ext cx="7632848" cy="6480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prstClr val="black"/>
                </a:solidFill>
              </a:rPr>
              <a:t>http://</a:t>
            </a:r>
            <a:r>
              <a:rPr lang="en-US" sz="2000" dirty="0" err="1">
                <a:solidFill>
                  <a:prstClr val="black"/>
                </a:solidFill>
              </a:rPr>
              <a:t>www.egi.eu</a:t>
            </a:r>
            <a:r>
              <a:rPr lang="en-US" sz="2000" dirty="0">
                <a:solidFill>
                  <a:prstClr val="black"/>
                </a:solidFill>
              </a:rPr>
              <a:t>/policy/groups/</a:t>
            </a:r>
          </a:p>
          <a:p>
            <a:pPr algn="ctr"/>
            <a:r>
              <a:rPr lang="en-US" sz="2000" dirty="0">
                <a:solidFill>
                  <a:prstClr val="black"/>
                </a:solidFill>
              </a:rPr>
              <a:t>http://</a:t>
            </a:r>
            <a:r>
              <a:rPr lang="en-US" sz="2000" dirty="0" err="1">
                <a:solidFill>
                  <a:prstClr val="black"/>
                </a:solidFill>
              </a:rPr>
              <a:t>go.egi.eu</a:t>
            </a:r>
            <a:r>
              <a:rPr lang="en-US" sz="2000" dirty="0">
                <a:solidFill>
                  <a:prstClr val="black"/>
                </a:solidFill>
              </a:rPr>
              <a:t>/</a:t>
            </a:r>
            <a:r>
              <a:rPr lang="en-US" sz="2000" dirty="0" err="1">
                <a:solidFill>
                  <a:prstClr val="black"/>
                </a:solidFill>
              </a:rPr>
              <a:t>policies_and_procedures</a:t>
            </a:r>
            <a:endParaRPr lang="en-US" sz="2000" dirty="0">
              <a:solidFill>
                <a:prstClr val="black"/>
              </a:solidFill>
            </a:endParaRPr>
          </a:p>
        </p:txBody>
      </p:sp>
      <p:sp>
        <p:nvSpPr>
          <p:cNvPr id="10" name="Rounded Rectangle 9"/>
          <p:cNvSpPr/>
          <p:nvPr/>
        </p:nvSpPr>
        <p:spPr>
          <a:xfrm>
            <a:off x="1306488" y="1710968"/>
            <a:ext cx="7632848" cy="5760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solidFill>
                  <a:prstClr val="white"/>
                </a:solidFill>
              </a:rPr>
              <a:t>EGI.eu Executive Board</a:t>
            </a:r>
            <a:endParaRPr lang="en-US" sz="3600" dirty="0">
              <a:solidFill>
                <a:prstClr val="white"/>
              </a:solidFill>
            </a:endParaRPr>
          </a:p>
        </p:txBody>
      </p:sp>
      <p:sp>
        <p:nvSpPr>
          <p:cNvPr id="3" name="Rounded Rectangle 2"/>
          <p:cNvSpPr/>
          <p:nvPr/>
        </p:nvSpPr>
        <p:spPr>
          <a:xfrm>
            <a:off x="1403648" y="4581128"/>
            <a:ext cx="3350468" cy="527484"/>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lvl="0" algn="ctr"/>
            <a:r>
              <a:rPr lang="en-US" sz="2500" dirty="0" smtClean="0"/>
              <a:t>SVG/RAT</a:t>
            </a:r>
            <a:endParaRPr lang="en-GB" dirty="0"/>
          </a:p>
        </p:txBody>
      </p:sp>
      <p:sp>
        <p:nvSpPr>
          <p:cNvPr id="12" name="Rounded Rectangle 11"/>
          <p:cNvSpPr/>
          <p:nvPr/>
        </p:nvSpPr>
        <p:spPr>
          <a:xfrm>
            <a:off x="3347864" y="5180620"/>
            <a:ext cx="3384376" cy="480628"/>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lvl="0" algn="ctr"/>
            <a:r>
              <a:rPr lang="en-US" sz="2500" dirty="0" smtClean="0"/>
              <a:t>CSIRT</a:t>
            </a:r>
            <a:endParaRPr lang="en-GB" dirty="0"/>
          </a:p>
        </p:txBody>
      </p:sp>
      <p:sp>
        <p:nvSpPr>
          <p:cNvPr id="17" name="Rectangle 16"/>
          <p:cNvSpPr/>
          <p:nvPr/>
        </p:nvSpPr>
        <p:spPr>
          <a:xfrm>
            <a:off x="24637" y="2287032"/>
            <a:ext cx="9144000" cy="3374216"/>
          </a:xfrm>
          <a:prstGeom prst="rect">
            <a:avLst/>
          </a:prstGeom>
          <a:solidFill>
            <a:schemeClr val="accent3">
              <a:lumMod val="60000"/>
              <a:lumOff val="40000"/>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endParaRPr lang="en-US"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Terms of </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Reference</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r>
              <a:rPr lang="en-US"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ToR</a:t>
            </a: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a:p>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Common </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Process</a:t>
            </a:r>
          </a:p>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(PDP)</a:t>
            </a:r>
          </a:p>
          <a:p>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Common</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Glossary</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(GCG)</a:t>
            </a:r>
          </a:p>
          <a:p>
            <a:endPar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endPar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39629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pPr eaLnBrk="1" hangingPunct="1"/>
            <a:r>
              <a:rPr lang="en-GB" smtClean="0"/>
              <a:t>EGI.eu</a:t>
            </a:r>
          </a:p>
        </p:txBody>
      </p:sp>
      <p:sp>
        <p:nvSpPr>
          <p:cNvPr id="12291" name="Content Placeholder 4"/>
          <p:cNvSpPr>
            <a:spLocks noGrp="1"/>
          </p:cNvSpPr>
          <p:nvPr>
            <p:ph idx="1"/>
          </p:nvPr>
        </p:nvSpPr>
        <p:spPr>
          <a:xfrm>
            <a:off x="611188" y="1412776"/>
            <a:ext cx="8353300" cy="4525963"/>
          </a:xfrm>
        </p:spPr>
        <p:txBody>
          <a:bodyPr/>
          <a:lstStyle/>
          <a:p>
            <a:pPr eaLnBrk="1" hangingPunct="1"/>
            <a:r>
              <a:rPr lang="en-GB" dirty="0" smtClean="0"/>
              <a:t>Coordination for European Grid resources</a:t>
            </a:r>
          </a:p>
          <a:p>
            <a:pPr lvl="1" eaLnBrk="1" hangingPunct="1"/>
            <a:r>
              <a:rPr lang="en-GB" dirty="0" smtClean="0"/>
              <a:t>Established February 8th 2010</a:t>
            </a:r>
          </a:p>
          <a:p>
            <a:pPr lvl="1" eaLnBrk="1" hangingPunct="1"/>
            <a:r>
              <a:rPr lang="en-GB" dirty="0" smtClean="0"/>
              <a:t>Central policy &amp; services needed to run a grid</a:t>
            </a:r>
          </a:p>
          <a:p>
            <a:pPr lvl="1" eaLnBrk="1" hangingPunct="1"/>
            <a:r>
              <a:rPr lang="en-GB" dirty="0" smtClean="0"/>
              <a:t>Sustainable small coordinating organisation</a:t>
            </a:r>
          </a:p>
          <a:p>
            <a:pPr eaLnBrk="1" hangingPunct="1"/>
            <a:r>
              <a:rPr lang="en-GB" dirty="0" smtClean="0"/>
              <a:t>Based in Amsterdam</a:t>
            </a:r>
          </a:p>
          <a:p>
            <a:pPr lvl="1" eaLnBrk="1" hangingPunct="1"/>
            <a:r>
              <a:rPr lang="en-GB" dirty="0" smtClean="0"/>
              <a:t>Coordinating core (~20 people) in Amsterdam</a:t>
            </a:r>
          </a:p>
          <a:p>
            <a:pPr lvl="1" eaLnBrk="1" hangingPunct="1"/>
            <a:r>
              <a:rPr lang="en-GB" dirty="0" smtClean="0"/>
              <a:t>Technical services from partners (~20 people) </a:t>
            </a:r>
          </a:p>
        </p:txBody>
      </p:sp>
      <p:sp>
        <p:nvSpPr>
          <p:cNvPr id="12292" name="Date Placeholder 7"/>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2293"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7" name="TextBox 6"/>
          <p:cNvSpPr txBox="1">
            <a:spLocks noChangeArrowheads="1"/>
          </p:cNvSpPr>
          <p:nvPr/>
        </p:nvSpPr>
        <p:spPr bwMode="auto">
          <a:xfrm>
            <a:off x="-11113" y="5770563"/>
            <a:ext cx="9155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ctr" eaLnBrk="1" hangingPunct="1"/>
            <a:r>
              <a:rPr lang="en-GB" sz="2800" dirty="0"/>
              <a:t>EGI and </a:t>
            </a:r>
            <a:r>
              <a:rPr lang="en-GB" sz="2800" dirty="0" smtClean="0"/>
              <a:t>EGI.eu: Supported </a:t>
            </a:r>
            <a:r>
              <a:rPr lang="en-GB" sz="2800" dirty="0"/>
              <a:t>by </a:t>
            </a:r>
            <a:r>
              <a:rPr lang="en-GB" sz="2800" dirty="0" smtClean="0"/>
              <a:t>the EGI-</a:t>
            </a:r>
            <a:r>
              <a:rPr lang="en-GB" sz="2800" dirty="0" err="1" smtClean="0"/>
              <a:t>InSPIRE</a:t>
            </a:r>
            <a:r>
              <a:rPr lang="en-GB" sz="2800" dirty="0" smtClean="0"/>
              <a:t> </a:t>
            </a:r>
            <a:r>
              <a:rPr lang="en-GB" sz="2800" dirty="0"/>
              <a:t>project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smtClean="0"/>
              <a:t>EGI.eu Governance</a:t>
            </a:r>
          </a:p>
        </p:txBody>
      </p:sp>
      <p:sp>
        <p:nvSpPr>
          <p:cNvPr id="13315" name="Content Placeholder 2"/>
          <p:cNvSpPr>
            <a:spLocks noGrp="1"/>
          </p:cNvSpPr>
          <p:nvPr>
            <p:ph idx="1"/>
          </p:nvPr>
        </p:nvSpPr>
        <p:spPr>
          <a:xfrm>
            <a:off x="611188" y="1412776"/>
            <a:ext cx="8353300" cy="4525963"/>
          </a:xfrm>
        </p:spPr>
        <p:txBody>
          <a:bodyPr/>
          <a:lstStyle/>
          <a:p>
            <a:pPr eaLnBrk="1" hangingPunct="1"/>
            <a:r>
              <a:rPr lang="en-GB" dirty="0" smtClean="0"/>
              <a:t>EGI.eu established as non-profit foundation</a:t>
            </a:r>
          </a:p>
          <a:p>
            <a:pPr eaLnBrk="1" hangingPunct="1"/>
            <a:r>
              <a:rPr lang="en-GB" dirty="0" smtClean="0"/>
              <a:t>Governance &amp; ownership by its participants</a:t>
            </a:r>
          </a:p>
          <a:p>
            <a:pPr lvl="1" eaLnBrk="1" hangingPunct="1"/>
            <a:r>
              <a:rPr lang="en-GB" dirty="0" smtClean="0"/>
              <a:t>Participants:</a:t>
            </a:r>
          </a:p>
          <a:p>
            <a:pPr lvl="2" eaLnBrk="1" hangingPunct="1"/>
            <a:r>
              <a:rPr lang="en-GB" dirty="0" smtClean="0"/>
              <a:t>European NGIs</a:t>
            </a:r>
          </a:p>
          <a:p>
            <a:pPr lvl="1" eaLnBrk="1" hangingPunct="1"/>
            <a:r>
              <a:rPr lang="en-GB" dirty="0" smtClean="0"/>
              <a:t>Associated participants:</a:t>
            </a:r>
          </a:p>
          <a:p>
            <a:pPr lvl="2" eaLnBrk="1" hangingPunct="1"/>
            <a:r>
              <a:rPr lang="en-GB" dirty="0" smtClean="0"/>
              <a:t>Organisations aligned with </a:t>
            </a:r>
            <a:r>
              <a:rPr lang="en-GB" dirty="0" err="1" smtClean="0"/>
              <a:t>EGI.eu’s</a:t>
            </a:r>
            <a:r>
              <a:rPr lang="en-GB" dirty="0" smtClean="0"/>
              <a:t> objectives</a:t>
            </a:r>
          </a:p>
          <a:p>
            <a:pPr eaLnBrk="1" hangingPunct="1"/>
            <a:r>
              <a:rPr lang="en-GB" dirty="0" smtClean="0"/>
              <a:t>EGI Council contains all participants</a:t>
            </a:r>
          </a:p>
          <a:p>
            <a:pPr lvl="1" eaLnBrk="1" hangingPunct="1"/>
            <a:r>
              <a:rPr lang="en-GB" dirty="0" smtClean="0"/>
              <a:t>Votes linked to fees</a:t>
            </a:r>
          </a:p>
          <a:p>
            <a:pPr eaLnBrk="1" hangingPunct="1"/>
            <a:endParaRPr lang="en-GB" dirty="0" smtClean="0"/>
          </a:p>
        </p:txBody>
      </p:sp>
      <p:sp>
        <p:nvSpPr>
          <p:cNvPr id="1331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chemeClr val="bg1"/>
                </a:solidFill>
              </a:rPr>
              <a:t>30/05/2012</a:t>
            </a:r>
            <a:endParaRPr lang="en-US">
              <a:solidFill>
                <a:schemeClr val="bg1"/>
              </a:solidFill>
            </a:endParaRPr>
          </a:p>
        </p:txBody>
      </p:sp>
      <p:sp>
        <p:nvSpPr>
          <p:cNvPr id="1331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EGI-</a:t>
            </a:r>
            <a:r>
              <a:rPr lang="en-US" dirty="0" err="1" smtClean="0"/>
              <a:t>InSPIRE</a:t>
            </a:r>
            <a:r>
              <a:rPr lang="en-US" dirty="0" smtClean="0"/>
              <a:t> Project</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672336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EGI Overview</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282883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a:lstStyle/>
          <a:p>
            <a:pPr eaLnBrk="1" hangingPunct="1"/>
            <a:r>
              <a:rPr lang="en-IE" dirty="0" smtClean="0"/>
              <a:t>EGI-</a:t>
            </a:r>
            <a:r>
              <a:rPr lang="en-IE" dirty="0" err="1" smtClean="0"/>
              <a:t>InSPIRE</a:t>
            </a:r>
            <a:r>
              <a:rPr lang="en-IE" dirty="0" smtClean="0"/>
              <a:t> Project</a:t>
            </a:r>
            <a:endParaRPr lang="en-GB" dirty="0" smtClean="0"/>
          </a:p>
        </p:txBody>
      </p:sp>
      <p:sp>
        <p:nvSpPr>
          <p:cNvPr id="9219" name="Content Placeholder 4"/>
          <p:cNvSpPr>
            <a:spLocks noGrp="1"/>
          </p:cNvSpPr>
          <p:nvPr>
            <p:ph idx="1"/>
          </p:nvPr>
        </p:nvSpPr>
        <p:spPr/>
        <p:txBody>
          <a:bodyPr/>
          <a:lstStyle/>
          <a:p>
            <a:pPr algn="ctr" eaLnBrk="1" hangingPunct="1">
              <a:buFontTx/>
              <a:buNone/>
            </a:pPr>
            <a:r>
              <a:rPr lang="en-GB" dirty="0" smtClean="0">
                <a:solidFill>
                  <a:srgbClr val="FF0000"/>
                </a:solidFill>
              </a:rPr>
              <a:t>   </a:t>
            </a:r>
            <a:r>
              <a:rPr lang="en-GB" sz="2400" dirty="0" smtClean="0">
                <a:solidFill>
                  <a:srgbClr val="FF0000"/>
                </a:solidFill>
              </a:rPr>
              <a:t>In</a:t>
            </a:r>
            <a:r>
              <a:rPr lang="en-GB" sz="2400" dirty="0" smtClean="0"/>
              <a:t>tegrated </a:t>
            </a:r>
            <a:r>
              <a:rPr lang="en-GB" sz="2400" dirty="0" smtClean="0">
                <a:solidFill>
                  <a:srgbClr val="FF0000"/>
                </a:solidFill>
              </a:rPr>
              <a:t>S</a:t>
            </a:r>
            <a:r>
              <a:rPr lang="en-GB" sz="2400" dirty="0" smtClean="0"/>
              <a:t>ustainable </a:t>
            </a:r>
            <a:r>
              <a:rPr lang="en-GB" sz="2400" dirty="0" smtClean="0">
                <a:solidFill>
                  <a:srgbClr val="FF0000"/>
                </a:solidFill>
              </a:rPr>
              <a:t>P</a:t>
            </a:r>
            <a:r>
              <a:rPr lang="en-GB" sz="2400" dirty="0" smtClean="0"/>
              <a:t>an-European </a:t>
            </a:r>
            <a:r>
              <a:rPr lang="en-GB" sz="2400" dirty="0" smtClean="0">
                <a:solidFill>
                  <a:srgbClr val="FF0000"/>
                </a:solidFill>
              </a:rPr>
              <a:t>I</a:t>
            </a:r>
            <a:r>
              <a:rPr lang="en-GB" sz="2400" dirty="0" smtClean="0"/>
              <a:t>nfrastructure for </a:t>
            </a:r>
            <a:r>
              <a:rPr lang="en-GB" sz="2400" dirty="0" smtClean="0">
                <a:solidFill>
                  <a:srgbClr val="FF0000"/>
                </a:solidFill>
              </a:rPr>
              <a:t>R</a:t>
            </a:r>
            <a:r>
              <a:rPr lang="en-GB" sz="2400" dirty="0" smtClean="0"/>
              <a:t>esearchers in </a:t>
            </a:r>
            <a:r>
              <a:rPr lang="en-GB" sz="2400" dirty="0" smtClean="0">
                <a:solidFill>
                  <a:srgbClr val="FF0000"/>
                </a:solidFill>
              </a:rPr>
              <a:t>E</a:t>
            </a:r>
            <a:r>
              <a:rPr lang="en-GB" sz="2400" dirty="0" smtClean="0"/>
              <a:t>urope</a:t>
            </a:r>
          </a:p>
          <a:p>
            <a:pPr algn="ctr" eaLnBrk="1" hangingPunct="1">
              <a:buFontTx/>
              <a:buNone/>
            </a:pPr>
            <a:endParaRPr lang="en-GB" sz="2400" dirty="0" smtClean="0"/>
          </a:p>
          <a:p>
            <a:pPr marL="0" indent="0" eaLnBrk="1" hangingPunct="1">
              <a:buNone/>
            </a:pPr>
            <a:r>
              <a:rPr lang="en-GB" sz="2400" dirty="0" smtClean="0"/>
              <a:t>A 4 year project with €25M EC </a:t>
            </a:r>
            <a:br>
              <a:rPr lang="en-GB" sz="2400" dirty="0" smtClean="0"/>
            </a:br>
            <a:r>
              <a:rPr lang="en-GB" sz="2400" dirty="0" smtClean="0"/>
              <a:t>contribution</a:t>
            </a:r>
          </a:p>
          <a:p>
            <a:pPr lvl="1" eaLnBrk="1" hangingPunct="1"/>
            <a:r>
              <a:rPr lang="en-GB" sz="2400" dirty="0" smtClean="0"/>
              <a:t>Project cost €72M</a:t>
            </a:r>
          </a:p>
          <a:p>
            <a:pPr lvl="1" eaLnBrk="1" hangingPunct="1"/>
            <a:r>
              <a:rPr lang="en-GB" sz="2400" dirty="0" smtClean="0"/>
              <a:t>Total Effort ~€330M</a:t>
            </a:r>
          </a:p>
          <a:p>
            <a:pPr lvl="1" eaLnBrk="1" hangingPunct="1"/>
            <a:r>
              <a:rPr lang="en-GB" sz="2400" dirty="0" smtClean="0"/>
              <a:t>Effort: 9261PMs</a:t>
            </a:r>
          </a:p>
          <a:p>
            <a:pPr eaLnBrk="1" hangingPunct="1">
              <a:buFontTx/>
              <a:buNone/>
            </a:pPr>
            <a:endParaRPr lang="en-GB" dirty="0" smtClean="0"/>
          </a:p>
          <a:p>
            <a:pPr eaLnBrk="1" hangingPunct="1"/>
            <a:endParaRPr lang="en-GB" dirty="0" smtClean="0"/>
          </a:p>
          <a:p>
            <a:pPr eaLnBrk="1" hangingPunct="1">
              <a:buFontTx/>
              <a:buNone/>
            </a:pPr>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2" name="Footer Placeholder 1"/>
          <p:cNvSpPr>
            <a:spLocks noGrp="1"/>
          </p:cNvSpPr>
          <p:nvPr>
            <p:ph type="ftr" sz="quarter" idx="11"/>
          </p:nvPr>
        </p:nvSpPr>
        <p:spPr/>
        <p:txBody>
          <a:bodyPr/>
          <a:lstStyle/>
          <a:p>
            <a:pPr>
              <a:defRPr/>
            </a:pPr>
            <a:r>
              <a:rPr lang="en-US" smtClean="0"/>
              <a:t>Project Presentation – May 2012</a:t>
            </a:r>
            <a:endParaRPr lang="en-US"/>
          </a:p>
        </p:txBody>
      </p:sp>
      <p:sp>
        <p:nvSpPr>
          <p:cNvPr id="9221" name="TextBox 7"/>
          <p:cNvSpPr txBox="1">
            <a:spLocks noChangeArrowheads="1"/>
          </p:cNvSpPr>
          <p:nvPr/>
        </p:nvSpPr>
        <p:spPr bwMode="auto">
          <a:xfrm>
            <a:off x="691922" y="5010654"/>
            <a:ext cx="3481388" cy="1138238"/>
          </a:xfrm>
          <a:prstGeom prst="rect">
            <a:avLst/>
          </a:prstGeom>
          <a:solidFill>
            <a:schemeClr val="tx2">
              <a:lumMod val="20000"/>
              <a:lumOff val="80000"/>
            </a:schemeClr>
          </a:solidFill>
          <a:ln w="38100">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buClr>
                <a:srgbClr val="FFCC66"/>
              </a:buClr>
            </a:pPr>
            <a:r>
              <a:rPr lang="en-GB" sz="2000" b="1" dirty="0">
                <a:solidFill>
                  <a:srgbClr val="333399"/>
                </a:solidFill>
                <a:latin typeface="Arial" charset="0"/>
              </a:rPr>
              <a:t>Project Partners </a:t>
            </a:r>
            <a:r>
              <a:rPr lang="en-GB" sz="2000" b="1" dirty="0" smtClean="0">
                <a:solidFill>
                  <a:srgbClr val="333399"/>
                </a:solidFill>
                <a:latin typeface="Arial" charset="0"/>
              </a:rPr>
              <a:t>(50)</a:t>
            </a:r>
            <a:endParaRPr lang="en-GB" sz="2000" b="1" dirty="0">
              <a:solidFill>
                <a:srgbClr val="333399"/>
              </a:solidFill>
              <a:latin typeface="Arial" charset="0"/>
            </a:endParaRPr>
          </a:p>
          <a:p>
            <a:pPr algn="ctr" eaLnBrk="1" hangingPunct="1">
              <a:spcBef>
                <a:spcPct val="20000"/>
              </a:spcBef>
            </a:pPr>
            <a:r>
              <a:rPr lang="en-GB" sz="2000" dirty="0">
                <a:solidFill>
                  <a:srgbClr val="333399"/>
                </a:solidFill>
                <a:latin typeface="Arial" charset="0"/>
              </a:rPr>
              <a:t> EGI.eu, </a:t>
            </a:r>
            <a:r>
              <a:rPr lang="en-GB" sz="2000" dirty="0" smtClean="0">
                <a:solidFill>
                  <a:srgbClr val="333399"/>
                </a:solidFill>
                <a:latin typeface="Arial" charset="0"/>
              </a:rPr>
              <a:t>38 </a:t>
            </a:r>
            <a:r>
              <a:rPr lang="en-GB" sz="2000" dirty="0">
                <a:solidFill>
                  <a:srgbClr val="333399"/>
                </a:solidFill>
                <a:latin typeface="Arial" charset="0"/>
              </a:rPr>
              <a:t>NGIs, 2 EIROs</a:t>
            </a:r>
          </a:p>
          <a:p>
            <a:pPr algn="ctr" eaLnBrk="1" hangingPunct="1">
              <a:spcBef>
                <a:spcPct val="20000"/>
              </a:spcBef>
            </a:pPr>
            <a:r>
              <a:rPr lang="en-GB" sz="2000" dirty="0">
                <a:solidFill>
                  <a:srgbClr val="333399"/>
                </a:solidFill>
                <a:latin typeface="Arial" charset="0"/>
              </a:rPr>
              <a:t> Asia Pacific </a:t>
            </a:r>
            <a:r>
              <a:rPr lang="en-GB" sz="2000" dirty="0" smtClean="0">
                <a:solidFill>
                  <a:srgbClr val="333399"/>
                </a:solidFill>
                <a:latin typeface="Arial" charset="0"/>
              </a:rPr>
              <a:t>(9 </a:t>
            </a:r>
            <a:r>
              <a:rPr lang="en-GB" sz="2000" dirty="0">
                <a:solidFill>
                  <a:srgbClr val="333399"/>
                </a:solidFill>
                <a:latin typeface="Arial" charset="0"/>
              </a:rPr>
              <a:t>partners)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4616" y="2591496"/>
            <a:ext cx="3456384" cy="3557396"/>
          </a:xfrm>
          <a:prstGeom prst="rect">
            <a:avLst/>
          </a:prstGeom>
          <a:effectLst>
            <a:outerShdw blurRad="88900" dist="88900" dir="13500000" algn="br" rotWithShape="0">
              <a:prstClr val="black">
                <a:alpha val="40000"/>
              </a:prstClr>
            </a:outerShdw>
          </a:effectLst>
        </p:spPr>
      </p:pic>
    </p:spTree>
    <p:extLst>
      <p:ext uri="{BB962C8B-B14F-4D97-AF65-F5344CB8AC3E}">
        <p14:creationId xmlns:p14="http://schemas.microsoft.com/office/powerpoint/2010/main" val="36792471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p:txBody>
          <a:bodyPr/>
          <a:lstStyle/>
          <a:p>
            <a:pPr eaLnBrk="1" hangingPunct="1"/>
            <a:r>
              <a:rPr lang="en-GB" sz="4000" dirty="0" smtClean="0"/>
              <a:t>Project Objectives</a:t>
            </a:r>
          </a:p>
        </p:txBody>
      </p:sp>
      <p:sp>
        <p:nvSpPr>
          <p:cNvPr id="15363" name="Content Placeholder 6"/>
          <p:cNvSpPr>
            <a:spLocks noGrp="1"/>
          </p:cNvSpPr>
          <p:nvPr>
            <p:ph idx="1"/>
          </p:nvPr>
        </p:nvSpPr>
        <p:spPr>
          <a:xfrm>
            <a:off x="539552" y="1412776"/>
            <a:ext cx="8532812" cy="4525963"/>
          </a:xfrm>
        </p:spPr>
        <p:txBody>
          <a:bodyPr/>
          <a:lstStyle/>
          <a:p>
            <a:pPr eaLnBrk="1" hangingPunct="1"/>
            <a:r>
              <a:rPr lang="en-GB" dirty="0"/>
              <a:t>A</a:t>
            </a:r>
            <a:r>
              <a:rPr lang="en-GB" dirty="0" smtClean="0"/>
              <a:t> sustainable production infrastructure</a:t>
            </a:r>
          </a:p>
          <a:p>
            <a:pPr lvl="1" eaLnBrk="1" hangingPunct="1"/>
            <a:r>
              <a:rPr lang="en-GB" dirty="0" smtClean="0"/>
              <a:t>With resource </a:t>
            </a:r>
            <a:r>
              <a:rPr lang="en-GB" dirty="0" smtClean="0"/>
              <a:t>providers </a:t>
            </a:r>
            <a:r>
              <a:rPr lang="en-GB" dirty="0" smtClean="0"/>
              <a:t>around the worldwide </a:t>
            </a:r>
            <a:endParaRPr lang="en-GB" dirty="0" smtClean="0"/>
          </a:p>
          <a:p>
            <a:pPr lvl="1" eaLnBrk="1" hangingPunct="1"/>
            <a:r>
              <a:rPr lang="en-GB" dirty="0" smtClean="0"/>
              <a:t>With new technologies as they mature</a:t>
            </a:r>
          </a:p>
          <a:p>
            <a:pPr eaLnBrk="1" hangingPunct="1"/>
            <a:r>
              <a:rPr lang="en-GB" dirty="0" smtClean="0"/>
              <a:t>Support structured international research</a:t>
            </a:r>
          </a:p>
          <a:p>
            <a:pPr lvl="1" eaLnBrk="1" hangingPunct="1"/>
            <a:r>
              <a:rPr lang="en-GB" dirty="0" smtClean="0"/>
              <a:t>Sustain current domain specific services </a:t>
            </a:r>
          </a:p>
          <a:p>
            <a:pPr lvl="1" eaLnBrk="1" hangingPunct="1"/>
            <a:r>
              <a:rPr lang="en-GB" dirty="0" smtClean="0"/>
              <a:t>Attract new </a:t>
            </a:r>
            <a:r>
              <a:rPr lang="en-GB" dirty="0" smtClean="0"/>
              <a:t>research communities </a:t>
            </a:r>
            <a:r>
              <a:rPr lang="en-GB" dirty="0" smtClean="0"/>
              <a:t>(e.g. ESFRI)</a:t>
            </a:r>
          </a:p>
        </p:txBody>
      </p:sp>
      <p:sp>
        <p:nvSpPr>
          <p:cNvPr id="1536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536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a:solidFill>
                <a:schemeClr val="bg1"/>
              </a:solidFill>
            </a:endParaRPr>
          </a:p>
        </p:txBody>
      </p:sp>
    </p:spTree>
    <p:extLst>
      <p:ext uri="{BB962C8B-B14F-4D97-AF65-F5344CB8AC3E}">
        <p14:creationId xmlns:p14="http://schemas.microsoft.com/office/powerpoint/2010/main" val="891731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title"/>
          </p:nvPr>
        </p:nvSpPr>
        <p:spPr/>
        <p:txBody>
          <a:bodyPr/>
          <a:lstStyle/>
          <a:p>
            <a:pPr eaLnBrk="1" hangingPunct="1"/>
            <a:r>
              <a:rPr lang="en-GB" sz="4000" dirty="0" smtClean="0"/>
              <a:t>Project Activities</a:t>
            </a:r>
          </a:p>
        </p:txBody>
      </p:sp>
      <p:sp>
        <p:nvSpPr>
          <p:cNvPr id="7" name="Content Placeholder 6"/>
          <p:cNvSpPr>
            <a:spLocks noGrp="1"/>
          </p:cNvSpPr>
          <p:nvPr>
            <p:ph idx="1"/>
          </p:nvPr>
        </p:nvSpPr>
        <p:spPr>
          <a:xfrm>
            <a:off x="611188" y="1412777"/>
            <a:ext cx="8075612" cy="4104456"/>
          </a:xfrm>
        </p:spPr>
        <p:txBody>
          <a:bodyPr>
            <a:normAutofit fontScale="77500" lnSpcReduction="20000"/>
          </a:bodyPr>
          <a:lstStyle/>
          <a:p>
            <a:pPr eaLnBrk="1" hangingPunct="1">
              <a:defRPr/>
            </a:pPr>
            <a:r>
              <a:rPr lang="en-GB" dirty="0" smtClean="0"/>
              <a:t>NA1: Project &amp; Consortium Management</a:t>
            </a:r>
          </a:p>
          <a:p>
            <a:pPr lvl="1" eaLnBrk="1" hangingPunct="1">
              <a:defRPr/>
            </a:pPr>
            <a:r>
              <a:rPr lang="en-GB" dirty="0" smtClean="0"/>
              <a:t>Project Office and Quality Assurance</a:t>
            </a:r>
          </a:p>
          <a:p>
            <a:pPr eaLnBrk="1" hangingPunct="1">
              <a:defRPr/>
            </a:pPr>
            <a:r>
              <a:rPr lang="en-GB" dirty="0" smtClean="0"/>
              <a:t>NA2: Community Engagement</a:t>
            </a:r>
          </a:p>
          <a:p>
            <a:pPr lvl="1" eaLnBrk="1" hangingPunct="1">
              <a:defRPr/>
            </a:pPr>
            <a:r>
              <a:rPr lang="en-GB" dirty="0" smtClean="0"/>
              <a:t>Strategic and Policy Development</a:t>
            </a:r>
          </a:p>
          <a:p>
            <a:pPr lvl="1" eaLnBrk="1" hangingPunct="1">
              <a:defRPr/>
            </a:pPr>
            <a:r>
              <a:rPr lang="en-GB" dirty="0" smtClean="0"/>
              <a:t>Marketing &amp; Communication</a:t>
            </a:r>
          </a:p>
          <a:p>
            <a:pPr lvl="1" eaLnBrk="1" hangingPunct="1">
              <a:defRPr/>
            </a:pPr>
            <a:r>
              <a:rPr lang="en-GB" dirty="0" smtClean="0"/>
              <a:t>Community Outreach</a:t>
            </a:r>
          </a:p>
          <a:p>
            <a:pPr lvl="1" eaLnBrk="1" hangingPunct="1">
              <a:defRPr/>
            </a:pPr>
            <a:r>
              <a:rPr lang="en-GB" dirty="0" smtClean="0"/>
              <a:t>Technical Outreach to New Communities </a:t>
            </a:r>
          </a:p>
          <a:p>
            <a:pPr lvl="1" eaLnBrk="1" hangingPunct="1">
              <a:defRPr/>
            </a:pPr>
            <a:r>
              <a:rPr lang="en-GB" dirty="0" smtClean="0"/>
              <a:t>NGI International Liaisons</a:t>
            </a:r>
          </a:p>
          <a:p>
            <a:pPr eaLnBrk="1" hangingPunct="1">
              <a:defRPr/>
            </a:pPr>
            <a:r>
              <a:rPr lang="en-GB" dirty="0"/>
              <a:t>SA3: Support for Heavy User Communities</a:t>
            </a:r>
          </a:p>
          <a:p>
            <a:pPr lvl="1" eaLnBrk="1" hangingPunct="1">
              <a:defRPr/>
            </a:pPr>
            <a:r>
              <a:rPr lang="en-GB" dirty="0"/>
              <a:t>Services &amp; tools for all users of the infrastructure</a:t>
            </a:r>
          </a:p>
          <a:p>
            <a:pPr lvl="1" eaLnBrk="1" hangingPunct="1">
              <a:defRPr/>
            </a:pPr>
            <a:r>
              <a:rPr lang="en-GB" dirty="0"/>
              <a:t>Domain specific support for current heavy </a:t>
            </a:r>
            <a:r>
              <a:rPr lang="en-GB" dirty="0" smtClean="0"/>
              <a:t>users</a:t>
            </a:r>
            <a:endParaRPr lang="en-GB" dirty="0"/>
          </a:p>
        </p:txBody>
      </p:sp>
      <p:sp>
        <p:nvSpPr>
          <p:cNvPr id="16388"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6389"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p:txBody>
          <a:bodyPr/>
          <a:lstStyle/>
          <a:p>
            <a:pPr eaLnBrk="1" hangingPunct="1"/>
            <a:r>
              <a:rPr lang="en-GB" sz="4000" dirty="0" smtClean="0"/>
              <a:t>Project Activities</a:t>
            </a:r>
          </a:p>
        </p:txBody>
      </p:sp>
      <p:sp>
        <p:nvSpPr>
          <p:cNvPr id="7" name="Content Placeholder 6"/>
          <p:cNvSpPr>
            <a:spLocks noGrp="1"/>
          </p:cNvSpPr>
          <p:nvPr>
            <p:ph idx="1"/>
          </p:nvPr>
        </p:nvSpPr>
        <p:spPr/>
        <p:txBody>
          <a:bodyPr>
            <a:normAutofit fontScale="77500" lnSpcReduction="20000"/>
          </a:bodyPr>
          <a:lstStyle/>
          <a:p>
            <a:pPr eaLnBrk="1" hangingPunct="1">
              <a:defRPr/>
            </a:pPr>
            <a:r>
              <a:rPr lang="en-GB" dirty="0" smtClean="0"/>
              <a:t>SA1: Operation of the production infrastructure</a:t>
            </a:r>
          </a:p>
          <a:p>
            <a:pPr lvl="1">
              <a:defRPr/>
            </a:pPr>
            <a:r>
              <a:rPr lang="en-GB" dirty="0"/>
              <a:t>Infrastructure oversight and quality control</a:t>
            </a:r>
          </a:p>
          <a:p>
            <a:pPr lvl="1">
              <a:defRPr/>
            </a:pPr>
            <a:r>
              <a:rPr lang="en-GB" dirty="0" smtClean="0"/>
              <a:t>Operational security</a:t>
            </a:r>
          </a:p>
          <a:p>
            <a:pPr lvl="1">
              <a:defRPr/>
            </a:pPr>
            <a:r>
              <a:rPr lang="en-GB" dirty="0" smtClean="0"/>
              <a:t>Operational Tools, monitoring &amp; accounting</a:t>
            </a:r>
          </a:p>
          <a:p>
            <a:pPr lvl="1" eaLnBrk="1" hangingPunct="1">
              <a:defRPr/>
            </a:pPr>
            <a:r>
              <a:rPr lang="en-GB" dirty="0" smtClean="0"/>
              <a:t>Helpdesk &amp; Support teams (NGI &amp; centrally)</a:t>
            </a:r>
          </a:p>
          <a:p>
            <a:pPr lvl="1" eaLnBrk="1" hangingPunct="1">
              <a:defRPr/>
            </a:pPr>
            <a:r>
              <a:rPr lang="en-GB" dirty="0" smtClean="0"/>
              <a:t>Validation and integration of new technology</a:t>
            </a:r>
          </a:p>
          <a:p>
            <a:pPr eaLnBrk="1" hangingPunct="1">
              <a:defRPr/>
            </a:pPr>
            <a:r>
              <a:rPr lang="en-GB" dirty="0" smtClean="0"/>
              <a:t>SA2: Provisioning the Software Infrastructure</a:t>
            </a:r>
          </a:p>
          <a:p>
            <a:pPr lvl="1" eaLnBrk="1" hangingPunct="1">
              <a:defRPr/>
            </a:pPr>
            <a:r>
              <a:rPr lang="en-GB" dirty="0" smtClean="0"/>
              <a:t>Definition of software coming from external projects</a:t>
            </a:r>
          </a:p>
          <a:p>
            <a:pPr lvl="1" eaLnBrk="1" hangingPunct="1">
              <a:defRPr/>
            </a:pPr>
            <a:r>
              <a:rPr lang="en-GB" dirty="0" smtClean="0"/>
              <a:t>Validation of delivered software</a:t>
            </a:r>
          </a:p>
          <a:p>
            <a:pPr lvl="1" eaLnBrk="1" hangingPunct="1">
              <a:defRPr/>
            </a:pPr>
            <a:r>
              <a:rPr lang="en-GB" dirty="0" smtClean="0"/>
              <a:t>Software repository and support tools</a:t>
            </a:r>
          </a:p>
          <a:p>
            <a:pPr eaLnBrk="1" hangingPunct="1">
              <a:defRPr/>
            </a:pPr>
            <a:r>
              <a:rPr lang="en-GB" dirty="0"/>
              <a:t>JRA1: Support for Operational Tools</a:t>
            </a:r>
          </a:p>
          <a:p>
            <a:pPr lvl="1" eaLnBrk="1" hangingPunct="1">
              <a:defRPr/>
            </a:pPr>
            <a:r>
              <a:rPr lang="en-GB" dirty="0"/>
              <a:t>Maintenance and Development</a:t>
            </a:r>
          </a:p>
          <a:p>
            <a:pPr lvl="1" eaLnBrk="1" hangingPunct="1">
              <a:defRPr/>
            </a:pPr>
            <a:r>
              <a:rPr lang="en-GB" dirty="0"/>
              <a:t>Support for new resources and their accounting </a:t>
            </a:r>
          </a:p>
        </p:txBody>
      </p:sp>
      <p:sp>
        <p:nvSpPr>
          <p:cNvPr id="17412"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a:solidFill>
                <a:schemeClr val="bg1"/>
              </a:solidFill>
            </a:endParaRPr>
          </a:p>
        </p:txBody>
      </p:sp>
      <p:sp>
        <p:nvSpPr>
          <p:cNvPr id="17413"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smtClean="0"/>
              <a:t>Engagement with the Research Community</a:t>
            </a:r>
            <a:endParaRPr lang="en-GB" dirty="0"/>
          </a:p>
        </p:txBody>
      </p:sp>
      <p:sp>
        <p:nvSpPr>
          <p:cNvPr id="18436"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843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pPr eaLnBrk="1" hangingPunct="1"/>
            <a:r>
              <a:rPr lang="en-GB" smtClean="0"/>
              <a:t>User Support &amp; Services</a:t>
            </a:r>
          </a:p>
        </p:txBody>
      </p:sp>
      <p:sp>
        <p:nvSpPr>
          <p:cNvPr id="27650" name="Content Placeholder 4"/>
          <p:cNvSpPr>
            <a:spLocks noGrp="1"/>
          </p:cNvSpPr>
          <p:nvPr>
            <p:ph idx="1"/>
          </p:nvPr>
        </p:nvSpPr>
        <p:spPr/>
        <p:txBody>
          <a:bodyPr>
            <a:normAutofit fontScale="85000" lnSpcReduction="20000"/>
          </a:bodyPr>
          <a:lstStyle/>
          <a:p>
            <a:pPr eaLnBrk="1" hangingPunct="1">
              <a:defRPr/>
            </a:pPr>
            <a:r>
              <a:rPr lang="en-GB" b="1" dirty="0" smtClean="0"/>
              <a:t>Support User Communities</a:t>
            </a:r>
          </a:p>
          <a:p>
            <a:pPr lvl="1" eaLnBrk="1" hangingPunct="1">
              <a:defRPr/>
            </a:pPr>
            <a:r>
              <a:rPr lang="en-GB" dirty="0" smtClean="0"/>
              <a:t>Researchers in International Collaborations</a:t>
            </a:r>
          </a:p>
          <a:p>
            <a:pPr lvl="1" eaLnBrk="1" hangingPunct="1">
              <a:defRPr/>
            </a:pPr>
            <a:r>
              <a:rPr lang="en-GB" dirty="0" smtClean="0"/>
              <a:t>National Research Collaborations through the NGI</a:t>
            </a:r>
          </a:p>
          <a:p>
            <a:pPr lvl="1" eaLnBrk="1" hangingPunct="1">
              <a:defRPr/>
            </a:pPr>
            <a:r>
              <a:rPr lang="en-GB" dirty="0" smtClean="0"/>
              <a:t>Scale up from the single VO to a community</a:t>
            </a:r>
          </a:p>
          <a:p>
            <a:pPr eaLnBrk="1" hangingPunct="1">
              <a:defRPr/>
            </a:pPr>
            <a:r>
              <a:rPr lang="en-GB" b="1" dirty="0" smtClean="0"/>
              <a:t>Provide core services to support users</a:t>
            </a:r>
          </a:p>
          <a:p>
            <a:pPr lvl="1" eaLnBrk="1" hangingPunct="1">
              <a:defRPr/>
            </a:pPr>
            <a:r>
              <a:rPr lang="en-GB" dirty="0" smtClean="0"/>
              <a:t>Manage VOs, </a:t>
            </a:r>
            <a:r>
              <a:rPr lang="en-GB" dirty="0" err="1" smtClean="0"/>
              <a:t>AppDB</a:t>
            </a:r>
            <a:r>
              <a:rPr lang="en-GB" dirty="0" smtClean="0"/>
              <a:t>, Training Services</a:t>
            </a:r>
          </a:p>
          <a:p>
            <a:r>
              <a:rPr lang="en-GB" b="1" dirty="0"/>
              <a:t>Support teams</a:t>
            </a:r>
          </a:p>
          <a:p>
            <a:pPr lvl="1"/>
            <a:r>
              <a:rPr lang="en-GB" dirty="0" smtClean="0"/>
              <a:t>EGI.eu User </a:t>
            </a:r>
            <a:r>
              <a:rPr lang="en-GB" dirty="0"/>
              <a:t>Community Support </a:t>
            </a:r>
            <a:r>
              <a:rPr lang="en-GB" dirty="0" smtClean="0"/>
              <a:t>Team</a:t>
            </a:r>
            <a:endParaRPr lang="en-GB" dirty="0"/>
          </a:p>
          <a:p>
            <a:pPr lvl="1"/>
            <a:r>
              <a:rPr lang="en-GB" dirty="0" smtClean="0"/>
              <a:t>NGI </a:t>
            </a:r>
            <a:r>
              <a:rPr lang="en-GB" dirty="0"/>
              <a:t>User Support Teams</a:t>
            </a:r>
          </a:p>
          <a:p>
            <a:pPr lvl="1"/>
            <a:r>
              <a:rPr lang="en-GB" dirty="0"/>
              <a:t>NGI Operations Teams</a:t>
            </a:r>
          </a:p>
          <a:p>
            <a:pPr lvl="1"/>
            <a:r>
              <a:rPr lang="en-GB" dirty="0"/>
              <a:t>Experts within </a:t>
            </a:r>
            <a:r>
              <a:rPr lang="en-GB" dirty="0" smtClean="0"/>
              <a:t>user </a:t>
            </a:r>
            <a:r>
              <a:rPr lang="en-GB" dirty="0"/>
              <a:t>communities or </a:t>
            </a:r>
            <a:r>
              <a:rPr lang="en-GB" dirty="0" smtClean="0"/>
              <a:t>projects</a:t>
            </a:r>
            <a:endParaRPr lang="en-GB" dirty="0"/>
          </a:p>
          <a:p>
            <a:pPr lvl="1" eaLnBrk="1" hangingPunct="1">
              <a:defRPr/>
            </a:pPr>
            <a:endParaRPr lang="en-GB" dirty="0" smtClean="0"/>
          </a:p>
          <a:p>
            <a:pPr eaLnBrk="1" hangingPunct="1">
              <a:defRPr/>
            </a:pPr>
            <a:endParaRPr lang="en-GB" dirty="0" smtClean="0"/>
          </a:p>
        </p:txBody>
      </p:sp>
      <p:sp>
        <p:nvSpPr>
          <p:cNvPr id="204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048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 Virtuous User Cycle</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49862424"/>
              </p:ext>
            </p:extLst>
          </p:nvPr>
        </p:nvGraphicFramePr>
        <p:xfrm>
          <a:off x="714923" y="1171536"/>
          <a:ext cx="80756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dirty="0"/>
          </a:p>
        </p:txBody>
      </p:sp>
      <p:sp>
        <p:nvSpPr>
          <p:cNvPr id="8" name="Rectangle 7"/>
          <p:cNvSpPr/>
          <p:nvPr/>
        </p:nvSpPr>
        <p:spPr>
          <a:xfrm>
            <a:off x="3203848" y="5085184"/>
            <a:ext cx="201622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Integrated Services</a:t>
            </a:r>
          </a:p>
          <a:p>
            <a:pPr marL="285750" indent="-285750">
              <a:buFont typeface="Arial" pitchFamily="34" charset="0"/>
              <a:buChar char="•"/>
            </a:pPr>
            <a:r>
              <a:rPr lang="en-GB" dirty="0" smtClean="0"/>
              <a:t>Human</a:t>
            </a:r>
          </a:p>
          <a:p>
            <a:pPr marL="285750" indent="-285750">
              <a:buFont typeface="Arial" pitchFamily="34" charset="0"/>
              <a:buChar char="•"/>
            </a:pPr>
            <a:r>
              <a:rPr lang="en-GB" dirty="0" smtClean="0"/>
              <a:t>Technical</a:t>
            </a:r>
          </a:p>
          <a:p>
            <a:pPr marL="285750" indent="-285750">
              <a:buFont typeface="Arial" pitchFamily="34" charset="0"/>
              <a:buChar char="•"/>
            </a:pPr>
            <a:r>
              <a:rPr lang="en-GB" dirty="0" smtClean="0"/>
              <a:t>Infrastructure</a:t>
            </a:r>
            <a:endParaRPr lang="en-GB" dirty="0"/>
          </a:p>
        </p:txBody>
      </p:sp>
      <p:sp>
        <p:nvSpPr>
          <p:cNvPr id="9" name="Rectangle 8"/>
          <p:cNvSpPr/>
          <p:nvPr/>
        </p:nvSpPr>
        <p:spPr>
          <a:xfrm>
            <a:off x="251520" y="1340768"/>
            <a:ext cx="201622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Feedback through VRCs in the User Community Board</a:t>
            </a:r>
          </a:p>
        </p:txBody>
      </p:sp>
      <p:sp>
        <p:nvSpPr>
          <p:cNvPr id="10" name="Rectangle 9"/>
          <p:cNvSpPr/>
          <p:nvPr/>
        </p:nvSpPr>
        <p:spPr>
          <a:xfrm>
            <a:off x="6804248" y="1340768"/>
            <a:ext cx="223224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Task Forces to drive detailed design</a:t>
            </a:r>
          </a:p>
        </p:txBody>
      </p:sp>
      <p:sp>
        <p:nvSpPr>
          <p:cNvPr id="3" name="TextBox 2"/>
          <p:cNvSpPr txBox="1"/>
          <p:nvPr/>
        </p:nvSpPr>
        <p:spPr>
          <a:xfrm>
            <a:off x="107504" y="2636912"/>
            <a:ext cx="2787943" cy="369332"/>
          </a:xfrm>
          <a:prstGeom prst="rect">
            <a:avLst/>
          </a:prstGeom>
          <a:noFill/>
        </p:spPr>
        <p:txBody>
          <a:bodyPr wrap="none" rtlCol="0">
            <a:spAutoFit/>
          </a:bodyPr>
          <a:lstStyle/>
          <a:p>
            <a:r>
              <a:rPr lang="en-US" dirty="0" smtClean="0"/>
              <a:t>Where is the community?</a:t>
            </a:r>
            <a:endParaRPr lang="en-GB" dirty="0"/>
          </a:p>
        </p:txBody>
      </p:sp>
      <p:sp>
        <p:nvSpPr>
          <p:cNvPr id="11" name="TextBox 10"/>
          <p:cNvSpPr txBox="1"/>
          <p:nvPr/>
        </p:nvSpPr>
        <p:spPr>
          <a:xfrm>
            <a:off x="6476434" y="2627620"/>
            <a:ext cx="2416046" cy="369332"/>
          </a:xfrm>
          <a:prstGeom prst="rect">
            <a:avLst/>
          </a:prstGeom>
          <a:noFill/>
        </p:spPr>
        <p:txBody>
          <a:bodyPr wrap="none" rtlCol="0">
            <a:spAutoFit/>
          </a:bodyPr>
          <a:lstStyle/>
          <a:p>
            <a:r>
              <a:rPr lang="en-US" dirty="0" smtClean="0"/>
              <a:t>How can I contribute?</a:t>
            </a:r>
            <a:endParaRPr lang="en-GB" dirty="0"/>
          </a:p>
        </p:txBody>
      </p:sp>
      <p:sp>
        <p:nvSpPr>
          <p:cNvPr id="12" name="TextBox 11"/>
          <p:cNvSpPr txBox="1"/>
          <p:nvPr/>
        </p:nvSpPr>
        <p:spPr>
          <a:xfrm>
            <a:off x="5436096" y="4869160"/>
            <a:ext cx="3365024" cy="369332"/>
          </a:xfrm>
          <a:prstGeom prst="rect">
            <a:avLst/>
          </a:prstGeom>
          <a:noFill/>
        </p:spPr>
        <p:txBody>
          <a:bodyPr wrap="none" rtlCol="0">
            <a:spAutoFit/>
          </a:bodyPr>
          <a:lstStyle/>
          <a:p>
            <a:r>
              <a:rPr lang="en-US" dirty="0" smtClean="0"/>
              <a:t>How do I use these resources?</a:t>
            </a:r>
            <a:endParaRPr lang="en-GB" dirty="0"/>
          </a:p>
        </p:txBody>
      </p:sp>
      <p:sp>
        <p:nvSpPr>
          <p:cNvPr id="13" name="TextBox 12"/>
          <p:cNvSpPr txBox="1"/>
          <p:nvPr/>
        </p:nvSpPr>
        <p:spPr>
          <a:xfrm>
            <a:off x="457887" y="3042826"/>
            <a:ext cx="2012089" cy="2585323"/>
          </a:xfrm>
          <a:prstGeom prst="rect">
            <a:avLst/>
          </a:prstGeom>
          <a:noFill/>
        </p:spPr>
        <p:txBody>
          <a:bodyPr wrap="none" rtlCol="0">
            <a:spAutoFit/>
          </a:bodyPr>
          <a:lstStyle/>
          <a:p>
            <a:r>
              <a:rPr lang="en-US" dirty="0" smtClean="0"/>
              <a:t>-   VRCs</a:t>
            </a:r>
          </a:p>
          <a:p>
            <a:pPr marL="285750" indent="-285750">
              <a:buFontTx/>
              <a:buChar char="-"/>
            </a:pPr>
            <a:r>
              <a:rPr lang="en-US" dirty="0" smtClean="0"/>
              <a:t>Mailing lists</a:t>
            </a:r>
          </a:p>
          <a:p>
            <a:pPr marL="285750" indent="-285750">
              <a:buFontTx/>
              <a:buChar char="-"/>
            </a:pPr>
            <a:r>
              <a:rPr lang="en-US" dirty="0" smtClean="0"/>
              <a:t>Workshops</a:t>
            </a:r>
          </a:p>
          <a:p>
            <a:pPr marL="285750" indent="-285750">
              <a:buFontTx/>
              <a:buChar char="-"/>
            </a:pPr>
            <a:r>
              <a:rPr lang="en-US" dirty="0" smtClean="0"/>
              <a:t>Forums</a:t>
            </a:r>
          </a:p>
          <a:p>
            <a:pPr marL="285750" indent="-285750">
              <a:buFontTx/>
              <a:buChar char="-"/>
            </a:pPr>
            <a:r>
              <a:rPr lang="en-US" dirty="0" smtClean="0"/>
              <a:t>Blogs</a:t>
            </a:r>
          </a:p>
          <a:p>
            <a:pPr marL="285750" indent="-285750">
              <a:buFontTx/>
              <a:buChar char="-"/>
            </a:pPr>
            <a:r>
              <a:rPr lang="en-US" dirty="0" smtClean="0"/>
              <a:t>Projects</a:t>
            </a:r>
          </a:p>
          <a:p>
            <a:pPr marL="285750" indent="-285750">
              <a:buFontTx/>
              <a:buChar char="-"/>
            </a:pPr>
            <a:r>
              <a:rPr lang="en-US" dirty="0" smtClean="0"/>
              <a:t>Sharing stories</a:t>
            </a:r>
          </a:p>
          <a:p>
            <a:pPr marL="285750" indent="-285750">
              <a:buFontTx/>
              <a:buChar char="-"/>
            </a:pPr>
            <a:r>
              <a:rPr lang="en-US" dirty="0" smtClean="0"/>
              <a:t>Collaborating</a:t>
            </a:r>
          </a:p>
          <a:p>
            <a:pPr marL="285750" indent="-285750">
              <a:buFontTx/>
              <a:buChar char="-"/>
            </a:pPr>
            <a:endParaRPr lang="en-US" dirty="0" smtClean="0"/>
          </a:p>
        </p:txBody>
      </p:sp>
      <p:sp>
        <p:nvSpPr>
          <p:cNvPr id="14" name="TextBox 13"/>
          <p:cNvSpPr txBox="1"/>
          <p:nvPr/>
        </p:nvSpPr>
        <p:spPr>
          <a:xfrm>
            <a:off x="6804248" y="2996952"/>
            <a:ext cx="2101857" cy="1754326"/>
          </a:xfrm>
          <a:prstGeom prst="rect">
            <a:avLst/>
          </a:prstGeom>
          <a:noFill/>
        </p:spPr>
        <p:txBody>
          <a:bodyPr wrap="none" rtlCol="0">
            <a:spAutoFit/>
          </a:bodyPr>
          <a:lstStyle/>
          <a:p>
            <a:pPr marL="285750" indent="-285750">
              <a:buFontTx/>
              <a:buChar char="-"/>
            </a:pPr>
            <a:r>
              <a:rPr lang="en-US" dirty="0" smtClean="0"/>
              <a:t>Applications</a:t>
            </a:r>
          </a:p>
          <a:p>
            <a:pPr marL="285750" indent="-285750">
              <a:buFontTx/>
              <a:buChar char="-"/>
            </a:pPr>
            <a:r>
              <a:rPr lang="en-US" dirty="0" smtClean="0"/>
              <a:t>Data collections</a:t>
            </a:r>
          </a:p>
          <a:p>
            <a:pPr marL="285750" indent="-285750">
              <a:buFontTx/>
              <a:buChar char="-"/>
            </a:pPr>
            <a:r>
              <a:rPr lang="en-US" dirty="0" smtClean="0"/>
              <a:t>Requirements</a:t>
            </a:r>
          </a:p>
          <a:p>
            <a:pPr marL="285750" indent="-285750">
              <a:buFontTx/>
              <a:buChar char="-"/>
            </a:pPr>
            <a:r>
              <a:rPr lang="en-US" dirty="0" smtClean="0"/>
              <a:t>Proposals</a:t>
            </a:r>
          </a:p>
          <a:p>
            <a:pPr marL="285750" indent="-285750">
              <a:buFontTx/>
              <a:buChar char="-"/>
            </a:pPr>
            <a:r>
              <a:rPr lang="en-US" dirty="0" smtClean="0"/>
              <a:t>Projects</a:t>
            </a:r>
          </a:p>
          <a:p>
            <a:pPr marL="285750" indent="-285750">
              <a:buFontTx/>
              <a:buChar char="-"/>
            </a:pPr>
            <a:r>
              <a:rPr lang="en-US" dirty="0" smtClean="0"/>
              <a:t>Success stories</a:t>
            </a:r>
          </a:p>
        </p:txBody>
      </p:sp>
      <p:sp>
        <p:nvSpPr>
          <p:cNvPr id="15" name="TextBox 14"/>
          <p:cNvSpPr txBox="1"/>
          <p:nvPr/>
        </p:nvSpPr>
        <p:spPr>
          <a:xfrm>
            <a:off x="5508104" y="5157192"/>
            <a:ext cx="3332964" cy="1200329"/>
          </a:xfrm>
          <a:prstGeom prst="rect">
            <a:avLst/>
          </a:prstGeom>
          <a:noFill/>
        </p:spPr>
        <p:txBody>
          <a:bodyPr wrap="square" rtlCol="0">
            <a:spAutoFit/>
          </a:bodyPr>
          <a:lstStyle/>
          <a:p>
            <a:pPr marL="285750" indent="-285750">
              <a:buFontTx/>
              <a:buChar char="-"/>
            </a:pPr>
            <a:r>
              <a:rPr lang="en-US" dirty="0" smtClean="0"/>
              <a:t>Attend training courses</a:t>
            </a:r>
          </a:p>
          <a:p>
            <a:pPr marL="285750" indent="-285750">
              <a:buFontTx/>
              <a:buChar char="-"/>
            </a:pPr>
            <a:r>
              <a:rPr lang="en-US" dirty="0" err="1" smtClean="0"/>
              <a:t>Utilise</a:t>
            </a:r>
            <a:r>
              <a:rPr lang="en-US" dirty="0" smtClean="0"/>
              <a:t> training material</a:t>
            </a:r>
          </a:p>
          <a:p>
            <a:pPr marL="285750" indent="-285750">
              <a:buFontTx/>
              <a:buChar char="-"/>
            </a:pPr>
            <a:r>
              <a:rPr lang="en-US" dirty="0" smtClean="0"/>
              <a:t>Access data</a:t>
            </a:r>
          </a:p>
          <a:p>
            <a:pPr marL="285750" indent="-285750">
              <a:buFontTx/>
              <a:buChar char="-"/>
            </a:pPr>
            <a:r>
              <a:rPr lang="en-US" dirty="0" smtClean="0"/>
              <a:t>Run applications on the grid</a:t>
            </a:r>
          </a:p>
        </p:txBody>
      </p:sp>
      <p:sp>
        <p:nvSpPr>
          <p:cNvPr id="16" name="TextBox 15"/>
          <p:cNvSpPr txBox="1"/>
          <p:nvPr/>
        </p:nvSpPr>
        <p:spPr>
          <a:xfrm>
            <a:off x="2267744" y="969256"/>
            <a:ext cx="4796506" cy="400110"/>
          </a:xfrm>
          <a:prstGeom prst="rect">
            <a:avLst/>
          </a:prstGeom>
          <a:noFill/>
        </p:spPr>
        <p:txBody>
          <a:bodyPr wrap="none" rtlCol="0">
            <a:spAutoFit/>
          </a:bodyPr>
          <a:lstStyle/>
          <a:p>
            <a:r>
              <a:rPr lang="en-US" sz="2000" dirty="0" smtClean="0"/>
              <a:t>Aka: “the chicken and egg conundrum...</a:t>
            </a:r>
            <a:endParaRPr lang="en-GB" sz="2000" dirty="0"/>
          </a:p>
        </p:txBody>
      </p:sp>
    </p:spTree>
    <p:extLst>
      <p:ext uri="{BB962C8B-B14F-4D97-AF65-F5344CB8AC3E}">
        <p14:creationId xmlns:p14="http://schemas.microsoft.com/office/powerpoint/2010/main" val="26823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3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10000"/>
                            </p:stCondLst>
                            <p:childTnLst>
                              <p:par>
                                <p:cTn id="13" presetID="10" presetClass="entr" presetSubtype="0" fill="hold" grpId="0" nodeType="afterEffect">
                                  <p:stCondLst>
                                    <p:cond delay="3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15000"/>
                            </p:stCondLst>
                            <p:childTnLst>
                              <p:par>
                                <p:cTn id="17" presetID="10" presetClass="entr" presetSubtype="0" fill="hold" grpId="0" nodeType="afterEffect">
                                  <p:stCondLst>
                                    <p:cond delay="3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par>
                          <p:cTn id="20" fill="hold">
                            <p:stCondLst>
                              <p:cond delay="20000"/>
                            </p:stCondLst>
                            <p:childTnLst>
                              <p:par>
                                <p:cTn id="21" presetID="10" presetClass="entr" presetSubtype="0" fill="hold" grpId="0" nodeType="afterEffect">
                                  <p:stCondLst>
                                    <p:cond delay="3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25000"/>
                            </p:stCondLst>
                            <p:childTnLst>
                              <p:par>
                                <p:cTn id="25" presetID="10" presetClass="entr" presetSubtype="0" fill="hold" grpId="0" nodeType="afterEffect">
                                  <p:stCondLst>
                                    <p:cond delay="3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smtClean="0"/>
              <a:t>EGI </a:t>
            </a:r>
            <a:r>
              <a:rPr lang="en-GB" sz="4000" dirty="0" smtClean="0"/>
              <a:t>Applications </a:t>
            </a:r>
            <a:r>
              <a:rPr lang="en-GB" sz="4000" dirty="0"/>
              <a:t>Database</a:t>
            </a:r>
          </a:p>
        </p:txBody>
      </p:sp>
      <p:sp>
        <p:nvSpPr>
          <p:cNvPr id="7" name="Content Placeholder 2"/>
          <p:cNvSpPr>
            <a:spLocks noGrp="1"/>
          </p:cNvSpPr>
          <p:nvPr>
            <p:ph idx="1"/>
          </p:nvPr>
        </p:nvSpPr>
        <p:spPr>
          <a:xfrm>
            <a:off x="35124" y="1124744"/>
            <a:ext cx="3960812" cy="1728192"/>
          </a:xfrm>
        </p:spPr>
        <p:txBody>
          <a:bodyPr/>
          <a:lstStyle/>
          <a:p>
            <a:pPr marL="0" indent="0">
              <a:buNone/>
            </a:pPr>
            <a:r>
              <a:rPr lang="en-US" sz="2800" dirty="0" smtClean="0"/>
              <a:t>Benefits:</a:t>
            </a:r>
            <a:endParaRPr lang="en-GB" sz="2800" dirty="0" smtClean="0"/>
          </a:p>
          <a:p>
            <a:pPr indent="-165100"/>
            <a:r>
              <a:rPr lang="en-GB" sz="2000" dirty="0" smtClean="0"/>
              <a:t>Gives recognition to </a:t>
            </a:r>
            <a:r>
              <a:rPr lang="en-GB" sz="2000" smtClean="0"/>
              <a:t>reusable scientific applications,</a:t>
            </a:r>
            <a:br>
              <a:rPr lang="en-GB" sz="2000" smtClean="0"/>
            </a:br>
            <a:r>
              <a:rPr lang="en-GB" sz="2000" smtClean="0"/>
              <a:t>application developer tools, portals, workflows, etc. </a:t>
            </a:r>
            <a:endParaRPr lang="en-GB" sz="2000" dirty="0" smtClean="0"/>
          </a:p>
          <a:p>
            <a:pPr indent="-165100"/>
            <a:r>
              <a:rPr lang="en-GB" sz="2000" dirty="0" smtClean="0"/>
              <a:t>Gives recognition to </a:t>
            </a:r>
            <a:r>
              <a:rPr lang="en-GB" sz="2000" smtClean="0"/>
              <a:t>application developers (people profiles)</a:t>
            </a:r>
            <a:endParaRPr lang="en-GB" sz="2000" dirty="0" smtClean="0"/>
          </a:p>
          <a:p>
            <a:pPr indent="-165100"/>
            <a:r>
              <a:rPr lang="en-GB" sz="2000" dirty="0" smtClean="0"/>
              <a:t>Access through web page AND </a:t>
            </a:r>
            <a:r>
              <a:rPr lang="en-GB" sz="2000" smtClean="0"/>
              <a:t>web gadget</a:t>
            </a:r>
          </a:p>
          <a:p>
            <a:pPr indent="-165100"/>
            <a:r>
              <a:rPr lang="en-GB" sz="2000" smtClean="0"/>
              <a:t>Community features such as commenting, rateing, </a:t>
            </a:r>
            <a:br>
              <a:rPr lang="en-GB" sz="2000" smtClean="0"/>
            </a:br>
            <a:r>
              <a:rPr lang="en-GB" sz="2000" smtClean="0"/>
              <a:t>tag-based groupings</a:t>
            </a:r>
          </a:p>
          <a:p>
            <a:pPr>
              <a:buNone/>
            </a:pPr>
            <a:r>
              <a:rPr lang="en-GB" sz="2800" smtClean="0">
                <a:hlinkClick r:id="rId3"/>
              </a:rPr>
              <a:t>http://appdb.egi.eu</a:t>
            </a:r>
            <a:r>
              <a:rPr lang="en-GB" sz="2800" smtClean="0"/>
              <a:t> </a:t>
            </a:r>
          </a:p>
          <a:p>
            <a:endParaRPr lang="en-GB" sz="2000" dirty="0" smtClean="0"/>
          </a:p>
          <a:p>
            <a:endParaRPr lang="en-GB" sz="2000" dirty="0" smtClean="0"/>
          </a:p>
        </p:txBody>
      </p:sp>
      <p:pic>
        <p:nvPicPr>
          <p:cNvPr id="8" name="Picture 4"/>
          <p:cNvPicPr>
            <a:picLocks noChangeAspect="1" noChangeArrowheads="1"/>
          </p:cNvPicPr>
          <p:nvPr/>
        </p:nvPicPr>
        <p:blipFill>
          <a:blip r:embed="rId4" cstate="print"/>
          <a:srcRect/>
          <a:stretch>
            <a:fillRect/>
          </a:stretch>
        </p:blipFill>
        <p:spPr bwMode="auto">
          <a:xfrm>
            <a:off x="3779912" y="1196752"/>
            <a:ext cx="5256584" cy="3288651"/>
          </a:xfrm>
          <a:prstGeom prst="rect">
            <a:avLst/>
          </a:prstGeom>
          <a:noFill/>
          <a:ln w="9525">
            <a:noFill/>
            <a:miter lim="800000"/>
            <a:headEnd/>
            <a:tailEnd/>
          </a:ln>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1797215"/>
            <a:ext cx="4248473" cy="465612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960" y="2311166"/>
            <a:ext cx="4789120" cy="394824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088" y="2808388"/>
            <a:ext cx="3407099" cy="383589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4129" y="3610664"/>
            <a:ext cx="2374058" cy="3176991"/>
          </a:xfrm>
          <a:prstGeom prst="rect">
            <a:avLst/>
          </a:prstGeom>
          <a:ln w="12700">
            <a:solidFill>
              <a:schemeClr val="tx1">
                <a:lumMod val="50000"/>
                <a:lumOff val="50000"/>
              </a:schemeClr>
            </a:solidFill>
          </a:ln>
        </p:spPr>
      </p:pic>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9" name="Footer Placeholder 8"/>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32675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31"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500"/>
                            </p:stCondLst>
                            <p:childTnLst>
                              <p:par>
                                <p:cTn id="19" presetID="31" presetClass="entr" presetSubtype="0"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par>
                          <p:cTn id="25" fill="hold">
                            <p:stCondLst>
                              <p:cond delay="2500"/>
                            </p:stCondLst>
                            <p:childTnLst>
                              <p:par>
                                <p:cTn id="26" presetID="31"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90"/>
                                          </p:val>
                                        </p:tav>
                                        <p:tav tm="100000">
                                          <p:val>
                                            <p:fltVal val="0"/>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err="1" smtClean="0"/>
              <a:t>AppDB</a:t>
            </a:r>
            <a:r>
              <a:rPr lang="en-GB" dirty="0" smtClean="0"/>
              <a:t> gadget</a:t>
            </a:r>
            <a:endParaRPr lang="en-GB" dirty="0"/>
          </a:p>
        </p:txBody>
      </p:sp>
      <p:sp>
        <p:nvSpPr>
          <p:cNvPr id="7" name="Content Placeholder 6"/>
          <p:cNvSpPr>
            <a:spLocks noGrp="1"/>
          </p:cNvSpPr>
          <p:nvPr>
            <p:ph idx="1"/>
          </p:nvPr>
        </p:nvSpPr>
        <p:spPr/>
        <p:txBody>
          <a:bodyPr/>
          <a:lstStyle/>
          <a:p>
            <a:endParaRPr lang="en-GB"/>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pic>
        <p:nvPicPr>
          <p:cNvPr id="1026" name="Picture 2"/>
          <p:cNvPicPr>
            <a:picLocks noChangeAspect="1" noChangeArrowheads="1"/>
          </p:cNvPicPr>
          <p:nvPr/>
        </p:nvPicPr>
        <p:blipFill rotWithShape="1">
          <a:blip r:embed="rId3" cstate="print"/>
          <a:srcRect l="6715" t="3447" r="12126" b="15145"/>
          <a:stretch/>
        </p:blipFill>
        <p:spPr bwMode="auto">
          <a:xfrm>
            <a:off x="0" y="1052736"/>
            <a:ext cx="9144000" cy="5156791"/>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l="6701" t="3440" r="12307" b="15319"/>
          <a:stretch/>
        </p:blipFill>
        <p:spPr bwMode="auto">
          <a:xfrm>
            <a:off x="0" y="1052736"/>
            <a:ext cx="9144000" cy="5156791"/>
          </a:xfrm>
          <a:prstGeom prst="rect">
            <a:avLst/>
          </a:prstGeom>
          <a:noFill/>
          <a:ln w="9525">
            <a:noFill/>
            <a:miter lim="800000"/>
            <a:headEnd/>
            <a:tailEnd/>
          </a:ln>
        </p:spPr>
      </p:pic>
      <p:sp>
        <p:nvSpPr>
          <p:cNvPr id="6" name="TextBox 5"/>
          <p:cNvSpPr txBox="1"/>
          <p:nvPr/>
        </p:nvSpPr>
        <p:spPr>
          <a:xfrm>
            <a:off x="2195736" y="2905780"/>
            <a:ext cx="6271204" cy="523220"/>
          </a:xfrm>
          <a:prstGeom prst="rect">
            <a:avLst/>
          </a:prstGeom>
          <a:noFill/>
        </p:spPr>
        <p:txBody>
          <a:bodyPr wrap="none" rtlCol="0">
            <a:spAutoFit/>
          </a:bodyPr>
          <a:lstStyle/>
          <a:p>
            <a:r>
              <a:rPr lang="en-GB" sz="2800" b="1" dirty="0" smtClean="0">
                <a:solidFill>
                  <a:srgbClr val="FF0000"/>
                </a:solidFill>
              </a:rPr>
              <a:t>Copy – paste this into your Website</a:t>
            </a:r>
            <a:endParaRPr lang="en-GB" sz="2800" b="1" dirty="0">
              <a:solidFill>
                <a:srgbClr val="FF0000"/>
              </a:solidFill>
            </a:endParaRPr>
          </a:p>
        </p:txBody>
      </p:sp>
    </p:spTree>
    <p:extLst>
      <p:ext uri="{BB962C8B-B14F-4D97-AF65-F5344CB8AC3E}">
        <p14:creationId xmlns:p14="http://schemas.microsoft.com/office/powerpoint/2010/main" val="21590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Services for VOs</a:t>
            </a:r>
            <a:endParaRPr lang="en-GB" dirty="0"/>
          </a:p>
        </p:txBody>
      </p:sp>
      <p:sp>
        <p:nvSpPr>
          <p:cNvPr id="6" name="Content Placeholder 5"/>
          <p:cNvSpPr>
            <a:spLocks noGrp="1"/>
          </p:cNvSpPr>
          <p:nvPr>
            <p:ph idx="1"/>
          </p:nvPr>
        </p:nvSpPr>
        <p:spPr>
          <a:xfrm>
            <a:off x="161080" y="1137918"/>
            <a:ext cx="8075612" cy="4525963"/>
          </a:xfrm>
        </p:spPr>
        <p:txBody>
          <a:bodyPr/>
          <a:lstStyle/>
          <a:p>
            <a:r>
              <a:rPr lang="en-GB" sz="2000" dirty="0" smtClean="0"/>
              <a:t>Activities</a:t>
            </a:r>
          </a:p>
          <a:p>
            <a:pPr lvl="1"/>
            <a:r>
              <a:rPr lang="en-GB" sz="1800" dirty="0" smtClean="0"/>
              <a:t>Consultancy and helpdesk for VO managers</a:t>
            </a:r>
          </a:p>
          <a:p>
            <a:pPr lvl="1"/>
            <a:r>
              <a:rPr lang="en-GB" sz="1800" dirty="0" smtClean="0"/>
              <a:t>Evaluation of VO management, monitor and accounting tools</a:t>
            </a:r>
          </a:p>
          <a:p>
            <a:pPr lvl="1"/>
            <a:r>
              <a:rPr lang="en-GB" sz="1800" dirty="0" smtClean="0"/>
              <a:t>Provision of VO support software for VRCs</a:t>
            </a:r>
          </a:p>
          <a:p>
            <a:endParaRPr lang="en-GB" sz="2000" dirty="0" smtClean="0"/>
          </a:p>
          <a:p>
            <a:r>
              <a:rPr lang="en-GB" sz="2000" dirty="0" smtClean="0"/>
              <a:t>VO-specific monitoring</a:t>
            </a:r>
          </a:p>
          <a:p>
            <a:pPr lvl="1"/>
            <a:r>
              <a:rPr lang="en-GB" sz="1800" dirty="0" smtClean="0"/>
              <a:t>Monitor only those sites that support you</a:t>
            </a:r>
          </a:p>
          <a:p>
            <a:pPr lvl="1"/>
            <a:r>
              <a:rPr lang="en-GB" sz="1800" dirty="0" smtClean="0"/>
              <a:t>Create and plug-in VO-specific probes</a:t>
            </a:r>
          </a:p>
          <a:p>
            <a:endParaRPr lang="en-GB" sz="2000" dirty="0" smtClean="0"/>
          </a:p>
          <a:p>
            <a:r>
              <a:rPr lang="en-GB" sz="2000" dirty="0" smtClean="0"/>
              <a:t>How to get involved?</a:t>
            </a:r>
          </a:p>
          <a:p>
            <a:pPr lvl="1"/>
            <a:r>
              <a:rPr lang="en-GB" sz="1800" dirty="0" smtClean="0"/>
              <a:t>Request support</a:t>
            </a:r>
          </a:p>
          <a:p>
            <a:pPr lvl="1"/>
            <a:r>
              <a:rPr lang="en-GB" sz="1800" dirty="0" smtClean="0"/>
              <a:t>Prepare and share reviews of VO tools</a:t>
            </a:r>
          </a:p>
          <a:p>
            <a:pPr lvl="1"/>
            <a:r>
              <a:rPr lang="en-GB" sz="1800" dirty="0" smtClean="0"/>
              <a:t>Offer local solutions for VOs through the </a:t>
            </a:r>
            <a:br>
              <a:rPr lang="en-GB" sz="1800" dirty="0" smtClean="0"/>
            </a:br>
            <a:r>
              <a:rPr lang="en-GB" sz="1800" dirty="0" smtClean="0"/>
              <a:t>group</a:t>
            </a:r>
          </a:p>
          <a:p>
            <a:pPr lvl="1"/>
            <a:endParaRPr lang="en-GB" sz="1800" dirty="0" smtClean="0"/>
          </a:p>
          <a:p>
            <a:pPr>
              <a:buNone/>
            </a:pPr>
            <a:endParaRPr lang="en-GB" sz="2000"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grpSp>
        <p:nvGrpSpPr>
          <p:cNvPr id="41" name="Group 40"/>
          <p:cNvGrpSpPr/>
          <p:nvPr/>
        </p:nvGrpSpPr>
        <p:grpSpPr>
          <a:xfrm>
            <a:off x="5508104" y="2276872"/>
            <a:ext cx="3276401" cy="3017835"/>
            <a:chOff x="5688087" y="2852936"/>
            <a:chExt cx="3276401" cy="3096344"/>
          </a:xfrm>
        </p:grpSpPr>
        <p:sp>
          <p:nvSpPr>
            <p:cNvPr id="8" name="AutoShape 42"/>
            <p:cNvSpPr>
              <a:spLocks noChangeArrowheads="1"/>
            </p:cNvSpPr>
            <p:nvPr/>
          </p:nvSpPr>
          <p:spPr bwMode="auto">
            <a:xfrm>
              <a:off x="7338808" y="2852936"/>
              <a:ext cx="1621828" cy="1535725"/>
            </a:xfrm>
            <a:prstGeom prst="flowChartAlternateProcess">
              <a:avLst/>
            </a:prstGeom>
            <a:solidFill>
              <a:srgbClr val="9999FF"/>
            </a:solidFill>
            <a:ln w="9360">
              <a:solidFill>
                <a:srgbClr val="000000"/>
              </a:solidFill>
              <a:round/>
              <a:headEnd/>
              <a:tailEnd/>
            </a:ln>
            <a:effectLst/>
          </p:spPr>
          <p:txBody>
            <a:bodyPr wrap="none" anchor="ctr"/>
            <a:lstStyle/>
            <a:p>
              <a:endParaRPr lang="en-GB"/>
            </a:p>
          </p:txBody>
        </p:sp>
        <p:sp>
          <p:nvSpPr>
            <p:cNvPr id="9" name="AutoShape 43"/>
            <p:cNvSpPr>
              <a:spLocks noChangeArrowheads="1"/>
            </p:cNvSpPr>
            <p:nvPr/>
          </p:nvSpPr>
          <p:spPr bwMode="auto">
            <a:xfrm>
              <a:off x="7311841" y="4415470"/>
              <a:ext cx="1652647" cy="1533810"/>
            </a:xfrm>
            <a:prstGeom prst="flowChartAlternateProcess">
              <a:avLst/>
            </a:prstGeom>
            <a:solidFill>
              <a:srgbClr val="CC0000"/>
            </a:solidFill>
            <a:ln w="9360">
              <a:solidFill>
                <a:srgbClr val="000000"/>
              </a:solidFill>
              <a:round/>
              <a:headEnd/>
              <a:tailEnd/>
            </a:ln>
            <a:effectLst/>
          </p:spPr>
          <p:txBody>
            <a:bodyPr wrap="none" anchor="ctr"/>
            <a:lstStyle/>
            <a:p>
              <a:endParaRPr lang="en-GB"/>
            </a:p>
          </p:txBody>
        </p:sp>
        <p:sp>
          <p:nvSpPr>
            <p:cNvPr id="10" name="AutoShape 44"/>
            <p:cNvSpPr>
              <a:spLocks noChangeArrowheads="1"/>
            </p:cNvSpPr>
            <p:nvPr/>
          </p:nvSpPr>
          <p:spPr bwMode="auto">
            <a:xfrm>
              <a:off x="5690013" y="4415470"/>
              <a:ext cx="1608345" cy="1533810"/>
            </a:xfrm>
            <a:prstGeom prst="flowChartAlternateProcess">
              <a:avLst/>
            </a:prstGeom>
            <a:solidFill>
              <a:srgbClr val="94BD5E"/>
            </a:solidFill>
            <a:ln w="9360">
              <a:solidFill>
                <a:srgbClr val="000000"/>
              </a:solidFill>
              <a:round/>
              <a:headEnd/>
              <a:tailEnd/>
            </a:ln>
            <a:effectLst/>
          </p:spPr>
          <p:txBody>
            <a:bodyPr wrap="none" anchor="ctr"/>
            <a:lstStyle/>
            <a:p>
              <a:endParaRPr lang="en-GB"/>
            </a:p>
          </p:txBody>
        </p:sp>
        <p:sp>
          <p:nvSpPr>
            <p:cNvPr id="11" name="Text Box 45"/>
            <p:cNvSpPr txBox="1">
              <a:spLocks noChangeArrowheads="1"/>
            </p:cNvSpPr>
            <p:nvPr/>
          </p:nvSpPr>
          <p:spPr bwMode="auto">
            <a:xfrm>
              <a:off x="5774764" y="4520787"/>
              <a:ext cx="639486"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12" name="AutoShape 46"/>
            <p:cNvSpPr>
              <a:spLocks noChangeArrowheads="1"/>
            </p:cNvSpPr>
            <p:nvPr/>
          </p:nvSpPr>
          <p:spPr bwMode="auto">
            <a:xfrm>
              <a:off x="6208151" y="4823337"/>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3" name="AutoShape 47"/>
            <p:cNvSpPr>
              <a:spLocks noChangeArrowheads="1"/>
            </p:cNvSpPr>
            <p:nvPr/>
          </p:nvSpPr>
          <p:spPr bwMode="auto">
            <a:xfrm>
              <a:off x="6972837" y="5658220"/>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4" name="AutoShape 48"/>
            <p:cNvSpPr>
              <a:spLocks noChangeArrowheads="1"/>
            </p:cNvSpPr>
            <p:nvPr/>
          </p:nvSpPr>
          <p:spPr bwMode="auto">
            <a:xfrm>
              <a:off x="5688087" y="2852936"/>
              <a:ext cx="1639164" cy="1535725"/>
            </a:xfrm>
            <a:prstGeom prst="flowChartAlternateProcess">
              <a:avLst/>
            </a:prstGeom>
            <a:solidFill>
              <a:srgbClr val="FF950E"/>
            </a:solidFill>
            <a:ln w="9360">
              <a:solidFill>
                <a:srgbClr val="000000"/>
              </a:solidFill>
              <a:round/>
              <a:headEnd/>
              <a:tailEnd/>
            </a:ln>
            <a:effectLst/>
          </p:spPr>
          <p:txBody>
            <a:bodyPr wrap="none" anchor="ctr"/>
            <a:lstStyle/>
            <a:p>
              <a:endParaRPr lang="en-GB"/>
            </a:p>
          </p:txBody>
        </p:sp>
        <p:sp>
          <p:nvSpPr>
            <p:cNvPr id="15" name="AutoShape 49"/>
            <p:cNvSpPr>
              <a:spLocks noChangeArrowheads="1"/>
            </p:cNvSpPr>
            <p:nvPr/>
          </p:nvSpPr>
          <p:spPr bwMode="auto">
            <a:xfrm>
              <a:off x="5955823" y="3505907"/>
              <a:ext cx="157945"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6" name="AutoShape 50"/>
            <p:cNvSpPr>
              <a:spLocks noChangeArrowheads="1"/>
            </p:cNvSpPr>
            <p:nvPr/>
          </p:nvSpPr>
          <p:spPr bwMode="auto">
            <a:xfrm>
              <a:off x="6362244" y="2983147"/>
              <a:ext cx="157945"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7" name="AutoShape 51"/>
            <p:cNvSpPr>
              <a:spLocks noChangeArrowheads="1"/>
            </p:cNvSpPr>
            <p:nvPr/>
          </p:nvSpPr>
          <p:spPr bwMode="auto">
            <a:xfrm>
              <a:off x="6890012" y="3019530"/>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cxnSp>
          <p:nvCxnSpPr>
            <p:cNvPr id="18" name="AutoShape 52"/>
            <p:cNvCxnSpPr>
              <a:cxnSpLocks noChangeShapeType="1"/>
              <a:stCxn id="17" idx="2"/>
            </p:cNvCxnSpPr>
            <p:nvPr/>
          </p:nvCxnSpPr>
          <p:spPr bwMode="auto">
            <a:xfrm>
              <a:off x="6968985" y="3232080"/>
              <a:ext cx="410272" cy="614673"/>
            </a:xfrm>
            <a:prstGeom prst="straightConnector1">
              <a:avLst/>
            </a:prstGeom>
            <a:noFill/>
            <a:ln w="9360">
              <a:solidFill>
                <a:srgbClr val="000000"/>
              </a:solidFill>
              <a:miter lim="800000"/>
              <a:headEnd type="triangle" w="med" len="med"/>
              <a:tailEnd type="triangle" w="med" len="med"/>
            </a:ln>
            <a:effectLst/>
          </p:spPr>
        </p:cxnSp>
        <p:cxnSp>
          <p:nvCxnSpPr>
            <p:cNvPr id="19" name="AutoShape 53"/>
            <p:cNvCxnSpPr>
              <a:cxnSpLocks noChangeShapeType="1"/>
              <a:stCxn id="16" idx="2"/>
            </p:cNvCxnSpPr>
            <p:nvPr/>
          </p:nvCxnSpPr>
          <p:spPr bwMode="auto">
            <a:xfrm>
              <a:off x="6441216" y="3197613"/>
              <a:ext cx="633707" cy="777437"/>
            </a:xfrm>
            <a:prstGeom prst="straightConnector1">
              <a:avLst/>
            </a:prstGeom>
            <a:noFill/>
            <a:ln w="9360">
              <a:solidFill>
                <a:srgbClr val="000000"/>
              </a:solidFill>
              <a:miter lim="800000"/>
              <a:headEnd type="triangle" w="med" len="med"/>
              <a:tailEnd type="triangle" w="med" len="med"/>
            </a:ln>
            <a:effectLst/>
          </p:spPr>
        </p:cxnSp>
        <p:cxnSp>
          <p:nvCxnSpPr>
            <p:cNvPr id="20" name="AutoShape 54"/>
            <p:cNvCxnSpPr>
              <a:cxnSpLocks noChangeShapeType="1"/>
              <a:stCxn id="15" idx="3"/>
            </p:cNvCxnSpPr>
            <p:nvPr/>
          </p:nvCxnSpPr>
          <p:spPr bwMode="auto">
            <a:xfrm>
              <a:off x="6115695" y="3613139"/>
              <a:ext cx="832102" cy="679779"/>
            </a:xfrm>
            <a:prstGeom prst="bentConnector3">
              <a:avLst>
                <a:gd name="adj1" fmla="val 50000"/>
              </a:avLst>
            </a:prstGeom>
            <a:noFill/>
            <a:ln w="9360">
              <a:solidFill>
                <a:srgbClr val="000000"/>
              </a:solidFill>
              <a:round/>
              <a:headEnd type="triangle" w="med" len="med"/>
              <a:tailEnd type="triangle" w="med" len="med"/>
            </a:ln>
            <a:effectLst/>
          </p:spPr>
        </p:cxnSp>
        <p:sp>
          <p:nvSpPr>
            <p:cNvPr id="21" name="Text Box 55"/>
            <p:cNvSpPr txBox="1">
              <a:spLocks noChangeArrowheads="1"/>
            </p:cNvSpPr>
            <p:nvPr/>
          </p:nvSpPr>
          <p:spPr bwMode="auto">
            <a:xfrm>
              <a:off x="8184393" y="4520787"/>
              <a:ext cx="645264"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2" name="AutoShape 56"/>
            <p:cNvSpPr>
              <a:spLocks noChangeArrowheads="1"/>
            </p:cNvSpPr>
            <p:nvPr/>
          </p:nvSpPr>
          <p:spPr bwMode="auto">
            <a:xfrm>
              <a:off x="6976689" y="3850583"/>
              <a:ext cx="834028" cy="884670"/>
            </a:xfrm>
            <a:prstGeom prst="flowChartConnector">
              <a:avLst/>
            </a:prstGeom>
            <a:solidFill>
              <a:srgbClr val="FFFF66"/>
            </a:solidFill>
            <a:ln w="9360">
              <a:solidFill>
                <a:srgbClr val="000000"/>
              </a:solidFill>
              <a:miter lim="800000"/>
              <a:headEnd/>
              <a:tailEnd/>
            </a:ln>
            <a:effectLst/>
          </p:spPr>
          <p:txBody>
            <a:bodyPr wrap="none" lIns="90000" tIns="6084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00"/>
                  </a:solidFill>
                </a:rPr>
                <a:t>VO</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solidFill>
                    <a:srgbClr val="000000"/>
                  </a:solidFill>
                </a:rPr>
                <a:t>monitor</a:t>
              </a:r>
              <a:endParaRPr lang="en-US" sz="1200" dirty="0">
                <a:solidFill>
                  <a:srgbClr val="000000"/>
                </a:solidFill>
              </a:endParaRPr>
            </a:p>
          </p:txBody>
        </p:sp>
        <p:sp>
          <p:nvSpPr>
            <p:cNvPr id="23" name="Text Box 57"/>
            <p:cNvSpPr txBox="1">
              <a:spLocks noChangeArrowheads="1"/>
            </p:cNvSpPr>
            <p:nvPr/>
          </p:nvSpPr>
          <p:spPr bwMode="auto">
            <a:xfrm>
              <a:off x="5745872" y="2887404"/>
              <a:ext cx="651043"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4" name="Text Box 58"/>
            <p:cNvSpPr txBox="1">
              <a:spLocks noChangeArrowheads="1"/>
            </p:cNvSpPr>
            <p:nvPr/>
          </p:nvSpPr>
          <p:spPr bwMode="auto">
            <a:xfrm>
              <a:off x="8278774" y="2887404"/>
              <a:ext cx="651043"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5" name="AutoShape 59"/>
            <p:cNvSpPr>
              <a:spLocks noChangeArrowheads="1"/>
            </p:cNvSpPr>
            <p:nvPr/>
          </p:nvSpPr>
          <p:spPr bwMode="auto">
            <a:xfrm>
              <a:off x="8120829" y="5171843"/>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26" name="AutoShape 60"/>
            <p:cNvSpPr>
              <a:spLocks noChangeArrowheads="1"/>
            </p:cNvSpPr>
            <p:nvPr/>
          </p:nvSpPr>
          <p:spPr bwMode="auto">
            <a:xfrm>
              <a:off x="7737523" y="3226336"/>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27" name="AutoShape 61"/>
            <p:cNvSpPr>
              <a:spLocks noChangeArrowheads="1"/>
            </p:cNvSpPr>
            <p:nvPr/>
          </p:nvSpPr>
          <p:spPr bwMode="auto">
            <a:xfrm>
              <a:off x="8180540" y="3714627"/>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cxnSp>
          <p:nvCxnSpPr>
            <p:cNvPr id="28" name="AutoShape 62"/>
            <p:cNvCxnSpPr>
              <a:cxnSpLocks noChangeShapeType="1"/>
              <a:stCxn id="12" idx="3"/>
              <a:endCxn id="22" idx="3"/>
            </p:cNvCxnSpPr>
            <p:nvPr/>
          </p:nvCxnSpPr>
          <p:spPr bwMode="auto">
            <a:xfrm flipV="1">
              <a:off x="6364170" y="4606956"/>
              <a:ext cx="733868" cy="321698"/>
            </a:xfrm>
            <a:prstGeom prst="straightConnector1">
              <a:avLst/>
            </a:prstGeom>
            <a:noFill/>
            <a:ln w="9360">
              <a:solidFill>
                <a:srgbClr val="000000"/>
              </a:solidFill>
              <a:miter lim="800000"/>
              <a:headEnd type="triangle" w="med" len="med"/>
              <a:tailEnd type="triangle" w="med" len="med"/>
            </a:ln>
            <a:effectLst/>
          </p:spPr>
        </p:cxnSp>
        <p:cxnSp>
          <p:nvCxnSpPr>
            <p:cNvPr id="29" name="AutoShape 63"/>
            <p:cNvCxnSpPr>
              <a:cxnSpLocks noChangeShapeType="1"/>
            </p:cNvCxnSpPr>
            <p:nvPr/>
          </p:nvCxnSpPr>
          <p:spPr bwMode="auto">
            <a:xfrm>
              <a:off x="6445069" y="3205272"/>
              <a:ext cx="629855" cy="771692"/>
            </a:xfrm>
            <a:prstGeom prst="straightConnector1">
              <a:avLst/>
            </a:prstGeom>
            <a:noFill/>
            <a:ln w="9360">
              <a:solidFill>
                <a:srgbClr val="000000"/>
              </a:solidFill>
              <a:miter lim="800000"/>
              <a:headEnd type="triangle" w="med" len="med"/>
              <a:tailEnd type="triangle" w="med" len="med"/>
            </a:ln>
            <a:effectLst/>
          </p:spPr>
        </p:cxnSp>
        <p:cxnSp>
          <p:nvCxnSpPr>
            <p:cNvPr id="30" name="AutoShape 64"/>
            <p:cNvCxnSpPr>
              <a:cxnSpLocks noChangeShapeType="1"/>
              <a:stCxn id="13" idx="0"/>
              <a:endCxn id="22" idx="4"/>
            </p:cNvCxnSpPr>
            <p:nvPr/>
          </p:nvCxnSpPr>
          <p:spPr bwMode="auto">
            <a:xfrm flipV="1">
              <a:off x="7049883" y="4737168"/>
              <a:ext cx="342857" cy="919137"/>
            </a:xfrm>
            <a:prstGeom prst="straightConnector1">
              <a:avLst/>
            </a:prstGeom>
            <a:noFill/>
            <a:ln w="9360">
              <a:solidFill>
                <a:srgbClr val="000000"/>
              </a:solidFill>
              <a:miter lim="800000"/>
              <a:headEnd type="triangle" w="med" len="med"/>
              <a:tailEnd type="triangle" w="med" len="med"/>
            </a:ln>
            <a:effectLst/>
          </p:spPr>
        </p:cxnSp>
        <p:cxnSp>
          <p:nvCxnSpPr>
            <p:cNvPr id="31" name="AutoShape 65"/>
            <p:cNvCxnSpPr>
              <a:cxnSpLocks noChangeShapeType="1"/>
              <a:stCxn id="26" idx="2"/>
              <a:endCxn id="22" idx="7"/>
            </p:cNvCxnSpPr>
            <p:nvPr/>
          </p:nvCxnSpPr>
          <p:spPr bwMode="auto">
            <a:xfrm flipH="1">
              <a:off x="7689369" y="3440801"/>
              <a:ext cx="123274" cy="536163"/>
            </a:xfrm>
            <a:prstGeom prst="straightConnector1">
              <a:avLst/>
            </a:prstGeom>
            <a:noFill/>
            <a:ln w="9360">
              <a:solidFill>
                <a:srgbClr val="000000"/>
              </a:solidFill>
              <a:miter lim="800000"/>
              <a:headEnd type="triangle" w="med" len="med"/>
              <a:tailEnd type="triangle" w="med" len="med"/>
            </a:ln>
            <a:effectLst/>
          </p:spPr>
        </p:cxnSp>
        <p:cxnSp>
          <p:nvCxnSpPr>
            <p:cNvPr id="32" name="AutoShape 66"/>
            <p:cNvCxnSpPr>
              <a:cxnSpLocks noChangeShapeType="1"/>
              <a:endCxn id="22" idx="6"/>
            </p:cNvCxnSpPr>
            <p:nvPr/>
          </p:nvCxnSpPr>
          <p:spPr bwMode="auto">
            <a:xfrm flipH="1">
              <a:off x="7812643" y="3921433"/>
              <a:ext cx="425682" cy="369570"/>
            </a:xfrm>
            <a:prstGeom prst="straightConnector1">
              <a:avLst/>
            </a:prstGeom>
            <a:noFill/>
            <a:ln w="9360">
              <a:solidFill>
                <a:srgbClr val="000000"/>
              </a:solidFill>
              <a:miter lim="800000"/>
              <a:headEnd type="triangle" w="med" len="med"/>
              <a:tailEnd type="triangle" w="med" len="med"/>
            </a:ln>
            <a:effectLst/>
          </p:spPr>
        </p:cxnSp>
        <p:cxnSp>
          <p:nvCxnSpPr>
            <p:cNvPr id="33" name="AutoShape 67"/>
            <p:cNvCxnSpPr>
              <a:cxnSpLocks noChangeShapeType="1"/>
              <a:stCxn id="25" idx="0"/>
              <a:endCxn id="22" idx="5"/>
            </p:cNvCxnSpPr>
            <p:nvPr/>
          </p:nvCxnSpPr>
          <p:spPr bwMode="auto">
            <a:xfrm flipH="1" flipV="1">
              <a:off x="7689369" y="4606956"/>
              <a:ext cx="506581" cy="562972"/>
            </a:xfrm>
            <a:prstGeom prst="straightConnector1">
              <a:avLst/>
            </a:prstGeom>
            <a:noFill/>
            <a:ln w="9360">
              <a:solidFill>
                <a:srgbClr val="000000"/>
              </a:solidFill>
              <a:miter lim="800000"/>
              <a:headEnd type="triangle" w="med" len="med"/>
              <a:tailEnd type="triangle" w="med" len="med"/>
            </a:ln>
            <a:effectLst/>
          </p:spPr>
        </p:cxnSp>
        <p:sp>
          <p:nvSpPr>
            <p:cNvPr id="34" name="AutoShape 51"/>
            <p:cNvSpPr>
              <a:spLocks noChangeArrowheads="1"/>
            </p:cNvSpPr>
            <p:nvPr/>
          </p:nvSpPr>
          <p:spPr bwMode="auto">
            <a:xfrm>
              <a:off x="6072165" y="386643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5" name="AutoShape 51"/>
            <p:cNvSpPr>
              <a:spLocks noChangeArrowheads="1"/>
            </p:cNvSpPr>
            <p:nvPr/>
          </p:nvSpPr>
          <p:spPr bwMode="auto">
            <a:xfrm>
              <a:off x="8232405" y="32183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6" name="AutoShape 51"/>
            <p:cNvSpPr>
              <a:spLocks noChangeArrowheads="1"/>
            </p:cNvSpPr>
            <p:nvPr/>
          </p:nvSpPr>
          <p:spPr bwMode="auto">
            <a:xfrm>
              <a:off x="8592445" y="3650412"/>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7" name="AutoShape 51"/>
            <p:cNvSpPr>
              <a:spLocks noChangeArrowheads="1"/>
            </p:cNvSpPr>
            <p:nvPr/>
          </p:nvSpPr>
          <p:spPr bwMode="auto">
            <a:xfrm>
              <a:off x="6660232" y="50185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8" name="AutoShape 51"/>
            <p:cNvSpPr>
              <a:spLocks noChangeArrowheads="1"/>
            </p:cNvSpPr>
            <p:nvPr/>
          </p:nvSpPr>
          <p:spPr bwMode="auto">
            <a:xfrm>
              <a:off x="6084168" y="530659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9" name="AutoShape 51"/>
            <p:cNvSpPr>
              <a:spLocks noChangeArrowheads="1"/>
            </p:cNvSpPr>
            <p:nvPr/>
          </p:nvSpPr>
          <p:spPr bwMode="auto">
            <a:xfrm>
              <a:off x="8448429" y="494655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40" name="AutoShape 51"/>
            <p:cNvSpPr>
              <a:spLocks noChangeArrowheads="1"/>
            </p:cNvSpPr>
            <p:nvPr/>
          </p:nvSpPr>
          <p:spPr bwMode="auto">
            <a:xfrm>
              <a:off x="7584333" y="50185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grpSp>
      <p:sp>
        <p:nvSpPr>
          <p:cNvPr id="42" name="TextBox 41"/>
          <p:cNvSpPr txBox="1"/>
          <p:nvPr/>
        </p:nvSpPr>
        <p:spPr>
          <a:xfrm>
            <a:off x="5482572" y="5357440"/>
            <a:ext cx="3409908" cy="338554"/>
          </a:xfrm>
          <a:prstGeom prst="rect">
            <a:avLst/>
          </a:prstGeom>
          <a:noFill/>
        </p:spPr>
        <p:txBody>
          <a:bodyPr wrap="none" rtlCol="0">
            <a:spAutoFit/>
          </a:bodyPr>
          <a:lstStyle/>
          <a:p>
            <a:r>
              <a:rPr lang="nl-NL" sz="1600" dirty="0" smtClean="0">
                <a:solidFill>
                  <a:schemeClr val="bg2">
                    <a:lumMod val="50000"/>
                  </a:schemeClr>
                </a:solidFill>
              </a:rPr>
              <a:t>https://wiki.egi.eu/wiki/VO_Services</a:t>
            </a:r>
            <a:endParaRPr lang="nl-NL" sz="1600" dirty="0">
              <a:solidFill>
                <a:schemeClr val="bg2">
                  <a:lumMod val="50000"/>
                </a:schemeClr>
              </a:solidFill>
            </a:endParaRPr>
          </a:p>
        </p:txBody>
      </p:sp>
    </p:spTree>
    <p:extLst>
      <p:ext uri="{BB962C8B-B14F-4D97-AF65-F5344CB8AC3E}">
        <p14:creationId xmlns:p14="http://schemas.microsoft.com/office/powerpoint/2010/main" val="3009280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lstStyle/>
          <a:p>
            <a:pPr marL="0" indent="0" algn="ctr">
              <a:buNone/>
            </a:pPr>
            <a:r>
              <a:rPr lang="en-GB" dirty="0" smtClean="0"/>
              <a:t>To </a:t>
            </a:r>
            <a:r>
              <a:rPr lang="en-GB" dirty="0"/>
              <a:t>support the digital European Research Area through a pan-European research infrastructure based on an open federation of reliable services that provide uniform access to national computing, storage and data </a:t>
            </a:r>
            <a:r>
              <a:rPr lang="en-GB" dirty="0" smtClean="0"/>
              <a:t>resources.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963056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smtClean="0"/>
              <a:t>EGI Training </a:t>
            </a:r>
            <a:r>
              <a:rPr lang="en-GB" sz="3600" dirty="0" smtClean="0"/>
              <a:t>Marketplace</a:t>
            </a:r>
            <a:endParaRPr lang="en-GB" sz="3600" dirty="0"/>
          </a:p>
        </p:txBody>
      </p:sp>
      <p:sp>
        <p:nvSpPr>
          <p:cNvPr id="7" name="Content Placeholder 2"/>
          <p:cNvSpPr txBox="1">
            <a:spLocks/>
          </p:cNvSpPr>
          <p:nvPr/>
        </p:nvSpPr>
        <p:spPr bwMode="auto">
          <a:xfrm>
            <a:off x="179512" y="1196752"/>
            <a:ext cx="3528392"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Benefits:</a:t>
            </a:r>
            <a:endParaRPr kumimoji="0" lang="en-GB"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1463" lvl="0" indent="-271463">
              <a:spcBef>
                <a:spcPct val="20000"/>
              </a:spcBef>
              <a:buFont typeface="Arial" pitchFamily="34" charset="0"/>
              <a:buChar char="•"/>
            </a:pPr>
            <a:r>
              <a:rPr lang="en-GB" sz="2000" smtClean="0"/>
              <a:t>Register &amp; share</a:t>
            </a:r>
            <a:endParaRPr lang="en-GB" sz="2000" dirty="0" smtClean="0"/>
          </a:p>
          <a:p>
            <a:pPr marL="714375" lvl="1" indent="-171450">
              <a:spcBef>
                <a:spcPct val="20000"/>
              </a:spcBef>
              <a:buFont typeface="Arial" pitchFamily="34" charset="0"/>
              <a:buChar char="•"/>
            </a:pPr>
            <a:r>
              <a:rPr lang="en-GB" sz="2000" dirty="0" smtClean="0"/>
              <a:t>training events, expertise, services, materials, resources</a:t>
            </a:r>
            <a:r>
              <a:rPr lang="en-GB" sz="2000" smtClean="0"/>
              <a:t>, online courses, university </a:t>
            </a:r>
            <a:r>
              <a:rPr lang="en-GB" sz="2000" dirty="0" smtClean="0"/>
              <a:t>courses  </a:t>
            </a:r>
          </a:p>
          <a:p>
            <a:pPr marL="257175" lvl="0" indent="-171450">
              <a:spcBef>
                <a:spcPct val="20000"/>
              </a:spcBef>
              <a:buFont typeface="Arial" pitchFamily="34" charset="0"/>
              <a:buChar char="•"/>
            </a:pPr>
            <a:r>
              <a:rPr lang="en-GB" sz="2000" dirty="0" smtClean="0"/>
              <a:t>Browse </a:t>
            </a:r>
            <a:r>
              <a:rPr lang="en-GB" sz="2000" smtClean="0"/>
              <a:t>and search items</a:t>
            </a:r>
            <a:endParaRPr lang="en-GB" sz="2000" dirty="0" smtClean="0"/>
          </a:p>
          <a:p>
            <a:pPr marL="257175" indent="-171450">
              <a:spcBef>
                <a:spcPct val="20000"/>
              </a:spcBef>
              <a:buFont typeface="Arial" pitchFamily="34" charset="0"/>
              <a:buChar char="•"/>
            </a:pPr>
            <a:r>
              <a:rPr lang="en-GB" sz="2000" smtClean="0"/>
              <a:t>Community features such as commenting, rating</a:t>
            </a:r>
          </a:p>
          <a:p>
            <a:pPr marL="257175" lvl="0" indent="-171450">
              <a:spcBef>
                <a:spcPct val="20000"/>
              </a:spcBef>
              <a:buFont typeface="Arial" pitchFamily="34" charset="0"/>
              <a:buChar char="•"/>
            </a:pPr>
            <a:r>
              <a:rPr lang="en-GB" sz="2000" smtClean="0"/>
              <a:t>Access </a:t>
            </a:r>
            <a:r>
              <a:rPr lang="en-GB" sz="2000" dirty="0" smtClean="0"/>
              <a:t>through web page and </a:t>
            </a:r>
            <a:r>
              <a:rPr lang="en-GB" sz="2000" smtClean="0"/>
              <a:t>web gadget</a:t>
            </a: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pPr>
            <a:r>
              <a:rPr lang="en-GB" sz="2800" smtClean="0">
                <a:solidFill>
                  <a:srgbClr val="FF0000"/>
                </a:solidFill>
                <a:hlinkClick r:id="rId3"/>
              </a:rPr>
              <a:t>http://training.egi.eu</a:t>
            </a:r>
            <a:r>
              <a:rPr lang="en-GB" sz="2800" smtClean="0">
                <a:solidFill>
                  <a:srgbClr val="FF0000"/>
                </a:solidFill>
              </a:rPr>
              <a:t> </a:t>
            </a: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pPr>
            <a:endParaRPr lang="en-GB" sz="2800" smtClean="0">
              <a:solidFill>
                <a:srgbClr val="FF0000"/>
              </a:solidFill>
              <a:hlinkClick r:id=""/>
            </a:endParaRPr>
          </a:p>
          <a:p>
            <a:pPr marL="257175" lvl="0" indent="-171450">
              <a:spcBef>
                <a:spcPct val="20000"/>
              </a:spcBef>
            </a:pPr>
            <a:r>
              <a:rPr lang="en-GB" sz="2800" smtClean="0">
                <a:solidFill>
                  <a:srgbClr val="FF0000"/>
                </a:solidFill>
                <a:hlinkClick r:id=""/>
              </a:rPr>
              <a:t>http://training.egi.eu</a:t>
            </a:r>
            <a:r>
              <a:rPr lang="en-GB" sz="2800" smtClean="0">
                <a:solidFill>
                  <a:srgbClr val="FF0000"/>
                </a:solidFill>
              </a:rPr>
              <a:t>  </a:t>
            </a:r>
            <a:endParaRPr lang="en-GB" sz="2800" dirty="0" smtClean="0">
              <a:solidFill>
                <a:srgbClr val="FF0000"/>
              </a:solidFill>
            </a:endParaRPr>
          </a:p>
          <a:p>
            <a:pPr marL="257175" lvl="0" indent="-171450">
              <a:spcBef>
                <a:spcPct val="20000"/>
              </a:spcBef>
            </a:pPr>
            <a:endParaRPr lang="en-GB" sz="2000" dirty="0" smtClean="0"/>
          </a:p>
        </p:txBody>
      </p:sp>
      <p:sp>
        <p:nvSpPr>
          <p:cNvPr id="8" name="Content Placeholder 2"/>
          <p:cNvSpPr txBox="1">
            <a:spLocks/>
          </p:cNvSpPr>
          <p:nvPr/>
        </p:nvSpPr>
        <p:spPr bwMode="auto">
          <a:xfrm>
            <a:off x="35496" y="4293096"/>
            <a:ext cx="432085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a:spcBef>
                <a:spcPct val="20000"/>
              </a:spcBef>
              <a:buFont typeface="Arial" pitchFamily="34" charset="0"/>
              <a:buChar char="•"/>
            </a:pPr>
            <a:endParaRPr lang="en-GB" dirty="0" smtClean="0"/>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GB"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GB"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3779912" y="1196752"/>
            <a:ext cx="5930733" cy="3521373"/>
          </a:xfrm>
          <a:prstGeom prst="rect">
            <a:avLst/>
          </a:prstGeom>
          <a:noFill/>
          <a:ln w="3175">
            <a:solidFill>
              <a:schemeClr val="tx1"/>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699564" y="1484784"/>
            <a:ext cx="3336932" cy="2768724"/>
          </a:xfrm>
          <a:prstGeom prst="rect">
            <a:avLst/>
          </a:prstGeom>
          <a:noFill/>
          <a:ln w="3175">
            <a:solidFill>
              <a:schemeClr val="tx1"/>
            </a:solid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4860032" y="2204864"/>
            <a:ext cx="3564007" cy="2757289"/>
          </a:xfrm>
          <a:prstGeom prst="rect">
            <a:avLst/>
          </a:prstGeom>
          <a:noFill/>
          <a:ln w="3175">
            <a:solidFill>
              <a:schemeClr val="tx1"/>
            </a:solid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4358643" y="2636912"/>
            <a:ext cx="3453717" cy="3589958"/>
          </a:xfrm>
          <a:prstGeom prst="rect">
            <a:avLst/>
          </a:prstGeom>
          <a:noFill/>
          <a:ln w="3175">
            <a:solidFill>
              <a:schemeClr val="tx1"/>
            </a:solidFill>
            <a:miter lim="800000"/>
            <a:headEnd/>
            <a:tailEnd/>
          </a:ln>
        </p:spPr>
      </p:pic>
      <p:sp>
        <p:nvSpPr>
          <p:cNvPr id="3" name="Date Placeholder 2"/>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9994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02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Requirements Lifecycle</a:t>
            </a:r>
            <a:endParaRPr lang="en-GB"/>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6" name="Rounded Rectangle 5"/>
          <p:cNvSpPr/>
          <p:nvPr/>
        </p:nvSpPr>
        <p:spPr>
          <a:xfrm>
            <a:off x="5787627" y="2106254"/>
            <a:ext cx="936104" cy="6480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Technology  Coordination Board</a:t>
            </a:r>
            <a:endParaRPr lang="en-GB" sz="1100" b="1" dirty="0">
              <a:solidFill>
                <a:schemeClr val="tx1"/>
              </a:solidFill>
            </a:endParaRPr>
          </a:p>
        </p:txBody>
      </p:sp>
      <p:sp>
        <p:nvSpPr>
          <p:cNvPr id="7" name="Rectangle 6"/>
          <p:cNvSpPr/>
          <p:nvPr/>
        </p:nvSpPr>
        <p:spPr>
          <a:xfrm>
            <a:off x="2870795" y="1804510"/>
            <a:ext cx="2305025" cy="130985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GB" sz="2400" b="1" dirty="0" smtClean="0">
                <a:solidFill>
                  <a:schemeClr val="tx1"/>
                </a:solidFill>
              </a:rPr>
              <a:t>EGI</a:t>
            </a:r>
            <a:br>
              <a:rPr lang="en-GB" sz="2400" b="1" dirty="0" smtClean="0">
                <a:solidFill>
                  <a:schemeClr val="tx1"/>
                </a:solidFill>
              </a:rPr>
            </a:br>
            <a:r>
              <a:rPr lang="en-GB" sz="2400" b="1" dirty="0" smtClean="0">
                <a:solidFill>
                  <a:schemeClr val="tx1"/>
                </a:solidFill>
              </a:rPr>
              <a:t>Requirements Tracker</a:t>
            </a:r>
            <a:endParaRPr lang="en-GB" sz="2400" b="1" dirty="0">
              <a:solidFill>
                <a:schemeClr val="tx1"/>
              </a:solidFill>
            </a:endParaRPr>
          </a:p>
        </p:txBody>
      </p:sp>
      <p:sp>
        <p:nvSpPr>
          <p:cNvPr id="8" name="TextBox 15"/>
          <p:cNvSpPr txBox="1">
            <a:spLocks noChangeArrowheads="1"/>
          </p:cNvSpPr>
          <p:nvPr/>
        </p:nvSpPr>
        <p:spPr bwMode="auto">
          <a:xfrm>
            <a:off x="127108" y="2663514"/>
            <a:ext cx="663964" cy="338554"/>
          </a:xfrm>
          <a:prstGeom prst="rect">
            <a:avLst/>
          </a:prstGeom>
          <a:noFill/>
          <a:ln w="9525">
            <a:noFill/>
            <a:miter lim="800000"/>
            <a:headEnd/>
            <a:tailEnd/>
          </a:ln>
        </p:spPr>
        <p:txBody>
          <a:bodyPr wrap="none">
            <a:spAutoFit/>
          </a:bodyPr>
          <a:lstStyle/>
          <a:p>
            <a:pPr algn="ctr"/>
            <a:r>
              <a:rPr lang="en-US" sz="1600" b="1" dirty="0"/>
              <a:t>NGIs</a:t>
            </a:r>
          </a:p>
        </p:txBody>
      </p:sp>
      <p:sp>
        <p:nvSpPr>
          <p:cNvPr id="9" name="TextBox 8"/>
          <p:cNvSpPr txBox="1">
            <a:spLocks noChangeArrowheads="1"/>
          </p:cNvSpPr>
          <p:nvPr/>
        </p:nvSpPr>
        <p:spPr bwMode="auto">
          <a:xfrm>
            <a:off x="143000" y="2036928"/>
            <a:ext cx="729687" cy="338554"/>
          </a:xfrm>
          <a:prstGeom prst="rect">
            <a:avLst/>
          </a:prstGeom>
          <a:noFill/>
          <a:ln w="9525">
            <a:noFill/>
            <a:miter lim="800000"/>
            <a:headEnd/>
            <a:tailEnd/>
          </a:ln>
        </p:spPr>
        <p:txBody>
          <a:bodyPr wrap="none">
            <a:spAutoFit/>
          </a:bodyPr>
          <a:lstStyle/>
          <a:p>
            <a:pPr algn="ctr"/>
            <a:r>
              <a:rPr lang="en-US" sz="1600" b="1" smtClean="0"/>
              <a:t>VRCs</a:t>
            </a:r>
            <a:endParaRPr lang="en-US" sz="1600" b="1" dirty="0"/>
          </a:p>
        </p:txBody>
      </p:sp>
      <p:sp>
        <p:nvSpPr>
          <p:cNvPr id="10" name="TextBox 15"/>
          <p:cNvSpPr txBox="1">
            <a:spLocks noChangeArrowheads="1"/>
          </p:cNvSpPr>
          <p:nvPr/>
        </p:nvSpPr>
        <p:spPr bwMode="auto">
          <a:xfrm>
            <a:off x="376565" y="1700808"/>
            <a:ext cx="595035" cy="338554"/>
          </a:xfrm>
          <a:prstGeom prst="rect">
            <a:avLst/>
          </a:prstGeom>
          <a:noFill/>
          <a:ln w="9525">
            <a:noFill/>
            <a:miter lim="800000"/>
            <a:headEnd/>
            <a:tailEnd/>
          </a:ln>
        </p:spPr>
        <p:txBody>
          <a:bodyPr wrap="none">
            <a:spAutoFit/>
          </a:bodyPr>
          <a:lstStyle/>
          <a:p>
            <a:pPr algn="ctr"/>
            <a:r>
              <a:rPr lang="en-US" sz="1600" b="1" dirty="0"/>
              <a:t>VOs</a:t>
            </a:r>
          </a:p>
        </p:txBody>
      </p:sp>
      <p:sp>
        <p:nvSpPr>
          <p:cNvPr id="11" name="Rounded Rectangle 10"/>
          <p:cNvSpPr/>
          <p:nvPr/>
        </p:nvSpPr>
        <p:spPr>
          <a:xfrm>
            <a:off x="3923928" y="1155094"/>
            <a:ext cx="1080120" cy="792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smtClean="0"/>
              <a:t>User Community Support </a:t>
            </a:r>
            <a:r>
              <a:rPr lang="en-US" sz="1200" b="1" dirty="0" smtClean="0"/>
              <a:t>Team of EGI.eu</a:t>
            </a:r>
            <a:endParaRPr lang="en-US" sz="1200" b="1" dirty="0"/>
          </a:p>
        </p:txBody>
      </p:sp>
      <p:sp>
        <p:nvSpPr>
          <p:cNvPr id="12" name="Rounded Rectangle 11"/>
          <p:cNvSpPr/>
          <p:nvPr/>
        </p:nvSpPr>
        <p:spPr>
          <a:xfrm>
            <a:off x="7443811" y="2106254"/>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dirty="0" smtClean="0">
                <a:solidFill>
                  <a:schemeClr val="tx1"/>
                </a:solidFill>
              </a:rPr>
              <a:t>Technology </a:t>
            </a:r>
            <a:r>
              <a:rPr lang="en-US" sz="1400" b="1" dirty="0">
                <a:solidFill>
                  <a:schemeClr val="tx1"/>
                </a:solidFill>
              </a:rPr>
              <a:t>providers</a:t>
            </a:r>
          </a:p>
        </p:txBody>
      </p:sp>
      <p:sp>
        <p:nvSpPr>
          <p:cNvPr id="13" name="Left-Right Arrow 12"/>
          <p:cNvSpPr/>
          <p:nvPr/>
        </p:nvSpPr>
        <p:spPr>
          <a:xfrm>
            <a:off x="6723731" y="2106254"/>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14" name="Up-Down Arrow 13"/>
          <p:cNvSpPr/>
          <p:nvPr/>
        </p:nvSpPr>
        <p:spPr>
          <a:xfrm>
            <a:off x="3734891" y="3200022"/>
            <a:ext cx="612576" cy="805042"/>
          </a:xfrm>
          <a:prstGeom prst="upDownArrow">
            <a:avLst>
              <a:gd name="adj1" fmla="val 50000"/>
              <a:gd name="adj2" fmla="val 40380"/>
            </a:avLst>
          </a:prstGeom>
          <a:solidFill>
            <a:schemeClr val="bg1"/>
          </a:solid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p:cNvSpPr txBox="1">
            <a:spLocks noChangeArrowheads="1"/>
          </p:cNvSpPr>
          <p:nvPr/>
        </p:nvSpPr>
        <p:spPr bwMode="auto">
          <a:xfrm>
            <a:off x="-36512" y="2324960"/>
            <a:ext cx="982962" cy="338554"/>
          </a:xfrm>
          <a:prstGeom prst="rect">
            <a:avLst/>
          </a:prstGeom>
          <a:noFill/>
          <a:ln w="9525">
            <a:noFill/>
            <a:miter lim="800000"/>
            <a:headEnd/>
            <a:tailEnd/>
          </a:ln>
        </p:spPr>
        <p:txBody>
          <a:bodyPr wrap="none">
            <a:spAutoFit/>
          </a:bodyPr>
          <a:lstStyle/>
          <a:p>
            <a:pPr algn="ctr"/>
            <a:r>
              <a:rPr lang="en-US" sz="1600" b="1" dirty="0" smtClean="0"/>
              <a:t>projects</a:t>
            </a:r>
            <a:endParaRPr lang="en-US" sz="1600" b="1" dirty="0"/>
          </a:p>
        </p:txBody>
      </p:sp>
      <p:sp>
        <p:nvSpPr>
          <p:cNvPr id="16" name="Left-Up Arrow 15"/>
          <p:cNvSpPr/>
          <p:nvPr/>
        </p:nvSpPr>
        <p:spPr>
          <a:xfrm>
            <a:off x="5004048" y="3717032"/>
            <a:ext cx="3168352" cy="750430"/>
          </a:xfrm>
          <a:prstGeom prst="leftUpArrow">
            <a:avLst>
              <a:gd name="adj1" fmla="val 34612"/>
              <a:gd name="adj2" fmla="val 35154"/>
              <a:gd name="adj3" fmla="val 24154"/>
            </a:avLst>
          </a:prstGeom>
          <a:no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5"/>
          <p:cNvSpPr txBox="1">
            <a:spLocks noChangeArrowheads="1"/>
          </p:cNvSpPr>
          <p:nvPr/>
        </p:nvSpPr>
        <p:spPr bwMode="auto">
          <a:xfrm>
            <a:off x="215008" y="2973032"/>
            <a:ext cx="833883" cy="338554"/>
          </a:xfrm>
          <a:prstGeom prst="rect">
            <a:avLst/>
          </a:prstGeom>
          <a:noFill/>
          <a:ln w="9525">
            <a:noFill/>
            <a:miter lim="800000"/>
            <a:headEnd/>
            <a:tailEnd/>
          </a:ln>
        </p:spPr>
        <p:txBody>
          <a:bodyPr wrap="none">
            <a:spAutoFit/>
          </a:bodyPr>
          <a:lstStyle/>
          <a:p>
            <a:pPr algn="ctr"/>
            <a:r>
              <a:rPr lang="en-US" sz="1600" b="1" dirty="0" smtClean="0"/>
              <a:t>events</a:t>
            </a:r>
            <a:endParaRPr lang="en-US" sz="1600" b="1" dirty="0"/>
          </a:p>
        </p:txBody>
      </p:sp>
      <p:sp>
        <p:nvSpPr>
          <p:cNvPr id="18" name="Right Arrow 17"/>
          <p:cNvSpPr/>
          <p:nvPr/>
        </p:nvSpPr>
        <p:spPr>
          <a:xfrm>
            <a:off x="971600" y="1875174"/>
            <a:ext cx="2088232" cy="1239192"/>
          </a:xfrm>
          <a:prstGeom prst="rightArrow">
            <a:avLst>
              <a:gd name="adj1" fmla="val 72054"/>
              <a:gd name="adj2" fmla="val 324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smtClean="0">
                <a:solidFill>
                  <a:srgbClr val="C00000"/>
                </a:solidFill>
              </a:rPr>
              <a:t>Input channels </a:t>
            </a:r>
            <a:r>
              <a:rPr lang="en-GB" sz="1600" b="1">
                <a:solidFill>
                  <a:srgbClr val="C00000"/>
                </a:solidFill>
              </a:rPr>
              <a:t>for </a:t>
            </a:r>
            <a:r>
              <a:rPr lang="en-GB" sz="1600" b="1" smtClean="0">
                <a:solidFill>
                  <a:srgbClr val="C00000"/>
                </a:solidFill>
              </a:rPr>
              <a:t/>
            </a:r>
            <a:br>
              <a:rPr lang="en-GB" sz="1600" b="1" smtClean="0">
                <a:solidFill>
                  <a:srgbClr val="C00000"/>
                </a:solidFill>
              </a:rPr>
            </a:br>
            <a:r>
              <a:rPr lang="en-GB" sz="1600" b="1" smtClean="0">
                <a:solidFill>
                  <a:srgbClr val="C00000"/>
                </a:solidFill>
              </a:rPr>
              <a:t>community requirements</a:t>
            </a:r>
            <a:endParaRPr lang="en-GB" sz="1600" b="1" dirty="0">
              <a:solidFill>
                <a:srgbClr val="C00000"/>
              </a:solidFill>
            </a:endParaRPr>
          </a:p>
        </p:txBody>
      </p:sp>
      <p:sp>
        <p:nvSpPr>
          <p:cNvPr id="19" name="TextBox 18"/>
          <p:cNvSpPr txBox="1"/>
          <p:nvPr/>
        </p:nvSpPr>
        <p:spPr>
          <a:xfrm>
            <a:off x="3166686" y="4005064"/>
            <a:ext cx="1837362" cy="400110"/>
          </a:xfrm>
          <a:prstGeom prst="rect">
            <a:avLst/>
          </a:prstGeom>
          <a:noFill/>
        </p:spPr>
        <p:txBody>
          <a:bodyPr wrap="none" rtlCol="0">
            <a:spAutoFit/>
          </a:bodyPr>
          <a:lstStyle/>
          <a:p>
            <a:pPr algn="ctr"/>
            <a:r>
              <a:rPr lang="en-GB" sz="2000" b="1" smtClean="0">
                <a:solidFill>
                  <a:srgbClr val="009900"/>
                </a:solidFill>
              </a:rPr>
              <a:t>EGI Helpdesk</a:t>
            </a:r>
            <a:endParaRPr lang="en-GB" sz="2000" b="1" dirty="0" smtClean="0">
              <a:solidFill>
                <a:srgbClr val="009900"/>
              </a:solidFill>
            </a:endParaRPr>
          </a:p>
        </p:txBody>
      </p:sp>
      <p:sp>
        <p:nvSpPr>
          <p:cNvPr id="20" name="Right Arrow 19"/>
          <p:cNvSpPr/>
          <p:nvPr/>
        </p:nvSpPr>
        <p:spPr>
          <a:xfrm rot="1040078">
            <a:off x="5117863" y="2840905"/>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1" name="Rounded Rectangle 20"/>
          <p:cNvSpPr/>
          <p:nvPr/>
        </p:nvSpPr>
        <p:spPr>
          <a:xfrm>
            <a:off x="5787627" y="1314166"/>
            <a:ext cx="936104" cy="6480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User Community Board</a:t>
            </a:r>
            <a:endParaRPr lang="en-GB" sz="1100" b="1" dirty="0">
              <a:solidFill>
                <a:schemeClr val="tx1"/>
              </a:solidFill>
            </a:endParaRPr>
          </a:p>
        </p:txBody>
      </p:sp>
      <p:sp>
        <p:nvSpPr>
          <p:cNvPr id="22" name="Rounded Rectangle 21"/>
          <p:cNvSpPr/>
          <p:nvPr/>
        </p:nvSpPr>
        <p:spPr>
          <a:xfrm>
            <a:off x="5787627" y="2970350"/>
            <a:ext cx="936104" cy="64807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Operations Management Board</a:t>
            </a:r>
            <a:endParaRPr lang="en-GB" sz="1100" b="1" dirty="0">
              <a:solidFill>
                <a:schemeClr val="tx1"/>
              </a:solidFill>
            </a:endParaRPr>
          </a:p>
        </p:txBody>
      </p:sp>
      <p:sp>
        <p:nvSpPr>
          <p:cNvPr id="23" name="Right Arrow 22"/>
          <p:cNvSpPr/>
          <p:nvPr/>
        </p:nvSpPr>
        <p:spPr>
          <a:xfrm rot="20460003">
            <a:off x="5120955" y="1623734"/>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4" name="Right Arrow 23"/>
          <p:cNvSpPr/>
          <p:nvPr/>
        </p:nvSpPr>
        <p:spPr>
          <a:xfrm>
            <a:off x="5139555" y="2178262"/>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5" name="Rounded Rectangle 24"/>
          <p:cNvSpPr/>
          <p:nvPr/>
        </p:nvSpPr>
        <p:spPr>
          <a:xfrm>
            <a:off x="7443811" y="2970350"/>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smtClean="0">
                <a:solidFill>
                  <a:schemeClr val="tx1"/>
                </a:solidFill>
              </a:rPr>
              <a:t>Resource centres</a:t>
            </a:r>
            <a:endParaRPr lang="en-US" sz="1400" b="1" dirty="0">
              <a:solidFill>
                <a:schemeClr val="tx1"/>
              </a:solidFill>
            </a:endParaRPr>
          </a:p>
        </p:txBody>
      </p:sp>
      <p:sp>
        <p:nvSpPr>
          <p:cNvPr id="26" name="Left-Right Arrow 25"/>
          <p:cNvSpPr/>
          <p:nvPr/>
        </p:nvSpPr>
        <p:spPr>
          <a:xfrm>
            <a:off x="6723731" y="3042358"/>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27" name="Rounded Rectangle 26"/>
          <p:cNvSpPr/>
          <p:nvPr/>
        </p:nvSpPr>
        <p:spPr>
          <a:xfrm>
            <a:off x="7443811" y="1314166"/>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smtClean="0">
                <a:solidFill>
                  <a:schemeClr val="tx1"/>
                </a:solidFill>
              </a:rPr>
              <a:t>Structured scientific communities</a:t>
            </a:r>
            <a:endParaRPr lang="en-US" sz="1400" b="1" dirty="0">
              <a:solidFill>
                <a:schemeClr val="tx1"/>
              </a:solidFill>
            </a:endParaRPr>
          </a:p>
        </p:txBody>
      </p:sp>
      <p:sp>
        <p:nvSpPr>
          <p:cNvPr id="28" name="Left-Right Arrow 27"/>
          <p:cNvSpPr/>
          <p:nvPr/>
        </p:nvSpPr>
        <p:spPr>
          <a:xfrm>
            <a:off x="6723731" y="1314166"/>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29" name="Left-Up Arrow 28"/>
          <p:cNvSpPr/>
          <p:nvPr/>
        </p:nvSpPr>
        <p:spPr>
          <a:xfrm flipH="1">
            <a:off x="367408" y="3356992"/>
            <a:ext cx="2764432" cy="1110470"/>
          </a:xfrm>
          <a:prstGeom prst="leftUpArrow">
            <a:avLst>
              <a:gd name="adj1" fmla="val 20752"/>
              <a:gd name="adj2" fmla="val 22185"/>
              <a:gd name="adj3" fmla="val 25000"/>
            </a:avLst>
          </a:prstGeom>
          <a:no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loud 29"/>
          <p:cNvSpPr/>
          <p:nvPr/>
        </p:nvSpPr>
        <p:spPr>
          <a:xfrm>
            <a:off x="3239344" y="4941168"/>
            <a:ext cx="1332656" cy="129614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smtClean="0">
                <a:solidFill>
                  <a:schemeClr val="tx2"/>
                </a:solidFill>
              </a:rPr>
              <a:t>NGIs</a:t>
            </a:r>
            <a:br>
              <a:rPr lang="en-GB" b="1" smtClean="0">
                <a:solidFill>
                  <a:schemeClr val="tx2"/>
                </a:solidFill>
              </a:rPr>
            </a:br>
            <a:r>
              <a:rPr lang="en-GB" b="1" smtClean="0">
                <a:solidFill>
                  <a:schemeClr val="tx2"/>
                </a:solidFill>
              </a:rPr>
              <a:t>&amp; projects</a:t>
            </a:r>
            <a:endParaRPr lang="en-GB" b="1" dirty="0">
              <a:solidFill>
                <a:schemeClr val="tx2"/>
              </a:solidFill>
            </a:endParaRPr>
          </a:p>
        </p:txBody>
      </p:sp>
      <p:sp>
        <p:nvSpPr>
          <p:cNvPr id="31" name="Up-Down Arrow 30"/>
          <p:cNvSpPr/>
          <p:nvPr/>
        </p:nvSpPr>
        <p:spPr>
          <a:xfrm>
            <a:off x="3707904" y="4437112"/>
            <a:ext cx="612576" cy="720080"/>
          </a:xfrm>
          <a:prstGeom prst="upDownArrow">
            <a:avLst>
              <a:gd name="adj1" fmla="val 50000"/>
              <a:gd name="adj2" fmla="val 40380"/>
            </a:avLst>
          </a:prstGeom>
          <a:solidFill>
            <a:schemeClr val="bg1"/>
          </a:solid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460696" y="5786100"/>
            <a:ext cx="4863832" cy="523220"/>
          </a:xfrm>
          <a:prstGeom prst="rect">
            <a:avLst/>
          </a:prstGeom>
        </p:spPr>
        <p:txBody>
          <a:bodyPr wrap="none">
            <a:spAutoFit/>
          </a:bodyPr>
          <a:lstStyle/>
          <a:p>
            <a:r>
              <a:rPr lang="en-GB" sz="2800" smtClean="0">
                <a:solidFill>
                  <a:srgbClr val="FF0000"/>
                </a:solidFill>
                <a:hlinkClick r:id="rId2"/>
              </a:rPr>
              <a:t>http://go.egi.eu/requirements</a:t>
            </a:r>
            <a:r>
              <a:rPr lang="en-GB" sz="2800" smtClean="0">
                <a:solidFill>
                  <a:srgbClr val="FF0000"/>
                </a:solidFill>
              </a:rPr>
              <a:t> </a:t>
            </a:r>
          </a:p>
        </p:txBody>
      </p:sp>
      <p:sp>
        <p:nvSpPr>
          <p:cNvPr id="3" name="Footer Placeholder 2"/>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6723452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Services for HUCs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Supporting major production computing</a:t>
            </a:r>
          </a:p>
          <a:p>
            <a:pPr lvl="1"/>
            <a:r>
              <a:rPr lang="en-GB" dirty="0" smtClean="0"/>
              <a:t>At an unprecedented scale – both quantitatively and qualitatively</a:t>
            </a:r>
          </a:p>
          <a:p>
            <a:r>
              <a:rPr lang="en-GB" dirty="0" smtClean="0"/>
              <a:t>Delivering common solutions across multiple communities</a:t>
            </a:r>
          </a:p>
          <a:p>
            <a:pPr lvl="1"/>
            <a:r>
              <a:rPr lang="en-GB" dirty="0" smtClean="0"/>
              <a:t>Identifying areas for future work</a:t>
            </a:r>
          </a:p>
          <a:p>
            <a:r>
              <a:rPr lang="en-GB" dirty="0" smtClean="0"/>
              <a:t>Broadening the use of grid technology and HUC services to related projects within the HUC domain</a:t>
            </a:r>
          </a:p>
          <a:p>
            <a:pPr lvl="1"/>
            <a:r>
              <a:rPr lang="en-GB" dirty="0" smtClean="0"/>
              <a:t>Especially unfunded Life Science &amp; Earth Science projects</a:t>
            </a:r>
          </a:p>
          <a:p>
            <a:r>
              <a:rPr lang="en-GB" dirty="0" smtClean="0"/>
              <a:t>Developing a S.W.O.T. analysis of each HUC</a:t>
            </a:r>
          </a:p>
          <a:p>
            <a:pPr lvl="1"/>
            <a:r>
              <a:rPr lang="en-GB" dirty="0" smtClean="0"/>
              <a:t>Focus steps on the road to sustainability</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435880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Virtual Research Environments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186858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smtClean="0"/>
              <a:t>Virtual Research Environments</a:t>
            </a:r>
            <a:endParaRPr lang="en-GB" sz="3600"/>
          </a:p>
        </p:txBody>
      </p:sp>
      <p:sp>
        <p:nvSpPr>
          <p:cNvPr id="3" name="Content Placeholder 2"/>
          <p:cNvSpPr>
            <a:spLocks noGrp="1"/>
          </p:cNvSpPr>
          <p:nvPr>
            <p:ph idx="1"/>
          </p:nvPr>
        </p:nvSpPr>
        <p:spPr>
          <a:xfrm>
            <a:off x="323528" y="1268760"/>
            <a:ext cx="8363272" cy="4525963"/>
          </a:xfrm>
        </p:spPr>
        <p:txBody>
          <a:bodyPr/>
          <a:lstStyle/>
          <a:p>
            <a:r>
              <a:rPr lang="en-GB" sz="2200" smtClean="0"/>
              <a:t>Definitions:</a:t>
            </a:r>
          </a:p>
          <a:p>
            <a:pPr lvl="1"/>
            <a:r>
              <a:rPr lang="en-GB" sz="1800" b="1" i="1" smtClean="0"/>
              <a:t>Wikipedia (2011): </a:t>
            </a:r>
            <a:br>
              <a:rPr lang="en-GB" sz="1800" b="1" i="1" smtClean="0"/>
            </a:br>
            <a:r>
              <a:rPr lang="en-GB" sz="1800" smtClean="0"/>
              <a:t>A virtual research environment </a:t>
            </a:r>
            <a:r>
              <a:rPr lang="en-GB" sz="1800" b="1" smtClean="0"/>
              <a:t>or</a:t>
            </a:r>
            <a:r>
              <a:rPr lang="en-GB" sz="1800" smtClean="0"/>
              <a:t> virtual laboratory is an online system helping researchers collaborate</a:t>
            </a:r>
          </a:p>
          <a:p>
            <a:pPr lvl="1"/>
            <a:r>
              <a:rPr lang="en-GB" sz="1800" b="1" i="1" smtClean="0"/>
              <a:t>UK JISC (2004): </a:t>
            </a:r>
            <a:br>
              <a:rPr lang="en-GB" sz="1800" b="1" i="1" smtClean="0"/>
            </a:br>
            <a:r>
              <a:rPr lang="en-GB" sz="1800" smtClean="0"/>
              <a:t>VREs help researchers in all disciplines manage the increasingly complex range of tasks involved in carrying out research. </a:t>
            </a:r>
          </a:p>
          <a:p>
            <a:pPr lvl="1"/>
            <a:r>
              <a:rPr lang="en-GB" sz="1800" b="1" smtClean="0"/>
              <a:t>NeCTAR (Australian Research Cloud) (2011): </a:t>
            </a:r>
            <a:r>
              <a:rPr lang="en-GB" sz="1800" smtClean="0"/>
              <a:t/>
            </a:r>
            <a:br>
              <a:rPr lang="en-GB" sz="1800" smtClean="0"/>
            </a:br>
            <a:r>
              <a:rPr lang="en-GB" sz="1800" smtClean="0"/>
              <a:t>Virtual Laboratories connect researchers to existing and new research facilities, data repositories and computational tools to streamline research workflows and enable new opportunities for research innovation</a:t>
            </a:r>
          </a:p>
          <a:p>
            <a:r>
              <a:rPr lang="en-GB" sz="2200" smtClean="0"/>
              <a:t>EGI’s role:</a:t>
            </a:r>
          </a:p>
          <a:p>
            <a:pPr lvl="1"/>
            <a:r>
              <a:rPr lang="en-GB" sz="1800" smtClean="0"/>
              <a:t>Support the </a:t>
            </a:r>
            <a:r>
              <a:rPr lang="en-GB" sz="1800" smtClean="0">
                <a:solidFill>
                  <a:srgbClr val="FF0000"/>
                </a:solidFill>
              </a:rPr>
              <a:t>simulation, data sharing and data analysis </a:t>
            </a:r>
            <a:r>
              <a:rPr lang="en-GB" sz="1800" smtClean="0"/>
              <a:t>activities of innovative, collaborative VREs.</a:t>
            </a:r>
          </a:p>
          <a:p>
            <a:pPr lvl="1"/>
            <a:r>
              <a:rPr lang="en-US" sz="1800" smtClean="0"/>
              <a:t>Enable 3</a:t>
            </a:r>
            <a:r>
              <a:rPr lang="en-US" sz="1800" baseline="30000" smtClean="0"/>
              <a:t>rd</a:t>
            </a:r>
            <a:r>
              <a:rPr lang="en-US" sz="1800" smtClean="0"/>
              <a:t> party </a:t>
            </a:r>
            <a:r>
              <a:rPr lang="en-US" sz="1800" smtClean="0">
                <a:solidFill>
                  <a:srgbClr val="FF0000"/>
                </a:solidFill>
              </a:rPr>
              <a:t>integration &amp; operation </a:t>
            </a:r>
            <a:r>
              <a:rPr lang="en-US" sz="1800" smtClean="0"/>
              <a:t>of VREs</a:t>
            </a:r>
            <a:endParaRPr lang="en-GB" sz="1800" smtClean="0"/>
          </a:p>
          <a:p>
            <a:pPr lvl="1"/>
            <a:endParaRPr lang="en-GB"/>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84446144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Web </a:t>
            </a:r>
            <a:r>
              <a:rPr lang="en-GB" sz="3600" dirty="0"/>
              <a:t>G</a:t>
            </a:r>
            <a:r>
              <a:rPr lang="en-GB" sz="3600" dirty="0" smtClean="0"/>
              <a:t>adgets </a:t>
            </a:r>
            <a:endParaRPr lang="en-GB" sz="3600" dirty="0"/>
          </a:p>
        </p:txBody>
      </p:sp>
      <p:sp>
        <p:nvSpPr>
          <p:cNvPr id="3" name="Content Placeholder 2"/>
          <p:cNvSpPr>
            <a:spLocks noGrp="1"/>
          </p:cNvSpPr>
          <p:nvPr>
            <p:ph idx="1"/>
          </p:nvPr>
        </p:nvSpPr>
        <p:spPr>
          <a:xfrm>
            <a:off x="108520" y="1052736"/>
            <a:ext cx="9035480" cy="4525963"/>
          </a:xfrm>
        </p:spPr>
        <p:txBody>
          <a:bodyPr/>
          <a:lstStyle/>
          <a:p>
            <a:pPr marL="177800" indent="-177800"/>
            <a:r>
              <a:rPr lang="en-GB" sz="2400" smtClean="0"/>
              <a:t>The simplest way to reuse EGI services: embed EGI gadgets into your website</a:t>
            </a:r>
          </a:p>
          <a:p>
            <a:pPr marL="177800" indent="-177800"/>
            <a:r>
              <a:rPr lang="en-GB" sz="2400" smtClean="0"/>
              <a:t>Benefits</a:t>
            </a:r>
          </a:p>
          <a:p>
            <a:pPr lvl="1"/>
            <a:r>
              <a:rPr lang="en-GB" sz="2000" smtClean="0"/>
              <a:t>Customisability</a:t>
            </a:r>
            <a:endParaRPr lang="en-GB" sz="2000" dirty="0" smtClean="0"/>
          </a:p>
          <a:p>
            <a:pPr lvl="1"/>
            <a:r>
              <a:rPr lang="en-GB" sz="2000" dirty="0" smtClean="0"/>
              <a:t>Reusability</a:t>
            </a:r>
          </a:p>
          <a:p>
            <a:pPr lvl="1"/>
            <a:r>
              <a:rPr lang="en-GB" sz="2000" dirty="0" smtClean="0"/>
              <a:t>Compatibility </a:t>
            </a:r>
          </a:p>
          <a:p>
            <a:pPr marL="177800" indent="-177800"/>
            <a:r>
              <a:rPr lang="en-GB" sz="2400" dirty="0" smtClean="0"/>
              <a:t>Existing gadgets:</a:t>
            </a:r>
          </a:p>
          <a:p>
            <a:pPr lvl="1"/>
            <a:r>
              <a:rPr lang="en-GB" sz="2000" dirty="0" smtClean="0"/>
              <a:t>Application Database</a:t>
            </a:r>
          </a:p>
          <a:p>
            <a:pPr lvl="1"/>
            <a:r>
              <a:rPr lang="en-GB" sz="2000" dirty="0" smtClean="0"/>
              <a:t>Training Marketplace</a:t>
            </a:r>
          </a:p>
          <a:p>
            <a:pPr lvl="1"/>
            <a:r>
              <a:rPr lang="en-GB" sz="2000" dirty="0" smtClean="0"/>
              <a:t>Requirement Tracker</a:t>
            </a:r>
          </a:p>
          <a:p>
            <a:pPr marL="177800" indent="-177800"/>
            <a:endParaRPr lang="en-GB" sz="2400" smtClean="0">
              <a:solidFill>
                <a:srgbClr val="FF0000"/>
              </a:solidFill>
            </a:endParaRPr>
          </a:p>
          <a:p>
            <a:pPr marL="177800" indent="-177800"/>
            <a:r>
              <a:rPr lang="en-GB" sz="2400" smtClean="0">
                <a:solidFill>
                  <a:srgbClr val="FF0000"/>
                </a:solidFill>
              </a:rPr>
              <a:t>Use </a:t>
            </a:r>
            <a:r>
              <a:rPr lang="en-GB" sz="2400" dirty="0" smtClean="0">
                <a:solidFill>
                  <a:srgbClr val="FF0000"/>
                </a:solidFill>
              </a:rPr>
              <a:t>and </a:t>
            </a:r>
            <a:r>
              <a:rPr lang="en-GB" sz="2400" smtClean="0">
                <a:solidFill>
                  <a:srgbClr val="FF0000"/>
                </a:solidFill>
              </a:rPr>
              <a:t>develop gadgets &amp; share them through EGI:</a:t>
            </a:r>
            <a:endParaRPr lang="en-GB" sz="2400" dirty="0" smtClean="0">
              <a:solidFill>
                <a:srgbClr val="FF0000"/>
              </a:solidFill>
            </a:endParaRPr>
          </a:p>
          <a:p>
            <a:pPr marL="177800" indent="0">
              <a:buNone/>
            </a:pPr>
            <a:r>
              <a:rPr lang="en-GB" sz="2400" smtClean="0">
                <a:hlinkClick r:id="rId2"/>
              </a:rPr>
              <a:t>www.egi.eu/user-support/gadgets</a:t>
            </a:r>
            <a:r>
              <a:rPr lang="en-GB" sz="2400" smtClean="0"/>
              <a:t> </a:t>
            </a:r>
            <a:r>
              <a:rPr lang="en-GB" sz="2400" smtClean="0">
                <a:solidFill>
                  <a:srgbClr val="FF0000"/>
                </a:solidFill>
              </a:rPr>
              <a:t> </a:t>
            </a:r>
            <a:endParaRPr lang="en-GB" sz="2400" dirty="0">
              <a:solidFill>
                <a:srgbClr val="FF0000"/>
              </a:solidFill>
            </a:endParaRPr>
          </a:p>
        </p:txBody>
      </p:sp>
      <p:sp>
        <p:nvSpPr>
          <p:cNvPr id="4" name="Date Placeholder 3"/>
          <p:cNvSpPr>
            <a:spLocks noGrp="1"/>
          </p:cNvSpPr>
          <p:nvPr>
            <p:ph type="dt" sz="half" idx="10"/>
          </p:nvPr>
        </p:nvSpPr>
        <p:spPr/>
        <p:txBody>
          <a:bodyPr/>
          <a:lstStyle/>
          <a:p>
            <a:pPr>
              <a:defRPr/>
            </a:pPr>
            <a:r>
              <a:rPr lang="en-US" smtClean="0"/>
              <a:t>30/05/2012</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060848"/>
            <a:ext cx="3024336" cy="3314526"/>
          </a:xfrm>
          <a:prstGeom prst="rect">
            <a:avLst/>
          </a:prstGeom>
          <a:ln w="3175">
            <a:solidFill>
              <a:schemeClr val="tx1"/>
            </a:solidFill>
          </a:ln>
        </p:spPr>
      </p:pic>
      <p:pic>
        <p:nvPicPr>
          <p:cNvPr id="9" name="Picture 4"/>
          <p:cNvPicPr>
            <a:picLocks noChangeAspect="1" noChangeArrowheads="1"/>
          </p:cNvPicPr>
          <p:nvPr/>
        </p:nvPicPr>
        <p:blipFill>
          <a:blip r:embed="rId4" cstate="print"/>
          <a:srcRect/>
          <a:stretch>
            <a:fillRect/>
          </a:stretch>
        </p:blipFill>
        <p:spPr bwMode="auto">
          <a:xfrm>
            <a:off x="5148064" y="1916832"/>
            <a:ext cx="3336932" cy="2768724"/>
          </a:xfrm>
          <a:prstGeom prst="rect">
            <a:avLst/>
          </a:prstGeom>
          <a:noFill/>
          <a:ln w="3175">
            <a:solidFill>
              <a:schemeClr val="tx1"/>
            </a:solid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3131840" y="1700808"/>
            <a:ext cx="4359771" cy="1977934"/>
          </a:xfrm>
          <a:prstGeom prst="rect">
            <a:avLst/>
          </a:prstGeom>
          <a:noFill/>
          <a:ln w="19050">
            <a:solidFill>
              <a:schemeClr val="tx1"/>
            </a:solidFill>
            <a:miter lim="800000"/>
            <a:headEnd/>
            <a:tailEnd/>
          </a:ln>
        </p:spPr>
      </p:pic>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49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2500"/>
                            </p:stCondLst>
                            <p:childTnLst>
                              <p:par>
                                <p:cTn id="9" presetID="3" presetClass="entr" presetSubtype="1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5000"/>
                            </p:stCondLst>
                            <p:childTnLst>
                              <p:par>
                                <p:cTn id="13" presetID="3" presetClass="entr" presetSubtype="1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n 29"/>
          <p:cNvSpPr/>
          <p:nvPr/>
        </p:nvSpPr>
        <p:spPr>
          <a:xfrm>
            <a:off x="2195736" y="4581128"/>
            <a:ext cx="2304256" cy="864096"/>
          </a:xfrm>
          <a:prstGeom prst="ca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ie 31"/>
          <p:cNvSpPr/>
          <p:nvPr/>
        </p:nvSpPr>
        <p:spPr>
          <a:xfrm>
            <a:off x="4610583" y="4634553"/>
            <a:ext cx="3489809" cy="1440160"/>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ie 2"/>
          <p:cNvSpPr/>
          <p:nvPr/>
        </p:nvSpPr>
        <p:spPr>
          <a:xfrm>
            <a:off x="4610583" y="4418529"/>
            <a:ext cx="3489809" cy="1440160"/>
          </a:xfrm>
          <a:prstGeom prst="pie">
            <a:avLst>
              <a:gd name="adj1" fmla="val 739169"/>
              <a:gd name="adj2" fmla="val 20158836"/>
            </a:avLst>
          </a:prstGeom>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VREs in EGI</a:t>
            </a:r>
            <a:endParaRPr lang="en-US" dirty="0"/>
          </a:p>
        </p:txBody>
      </p:sp>
      <p:sp>
        <p:nvSpPr>
          <p:cNvPr id="25" name="Can 24"/>
          <p:cNvSpPr/>
          <p:nvPr/>
        </p:nvSpPr>
        <p:spPr>
          <a:xfrm>
            <a:off x="4860032" y="3355501"/>
            <a:ext cx="864096" cy="1584176"/>
          </a:xfrm>
          <a:prstGeom prst="can">
            <a:avLst>
              <a:gd name="adj" fmla="val 144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EGI Community Platform</a:t>
            </a:r>
          </a:p>
          <a:p>
            <a:pPr algn="ctr"/>
            <a:endParaRPr lang="en-US" sz="1100" smtClean="0"/>
          </a:p>
          <a:p>
            <a:pPr algn="ctr"/>
            <a:endParaRPr lang="en-US" sz="1100" smtClean="0"/>
          </a:p>
          <a:p>
            <a:pPr algn="ctr"/>
            <a:endParaRPr lang="en-US" sz="1100" smtClean="0"/>
          </a:p>
          <a:p>
            <a:pPr algn="ctr"/>
            <a:endParaRPr lang="en-US" sz="1100" smtClean="0"/>
          </a:p>
        </p:txBody>
      </p:sp>
      <p:sp>
        <p:nvSpPr>
          <p:cNvPr id="7" name="Can 6"/>
          <p:cNvSpPr/>
          <p:nvPr/>
        </p:nvSpPr>
        <p:spPr>
          <a:xfrm>
            <a:off x="5906727" y="2637493"/>
            <a:ext cx="864096" cy="2302184"/>
          </a:xfrm>
          <a:prstGeom prst="can">
            <a:avLst>
              <a:gd name="adj" fmla="val 1787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smtClean="0"/>
              <a:t>EGI Collaboration platform</a:t>
            </a:r>
            <a:endParaRPr lang="en-US" sz="1400"/>
          </a:p>
        </p:txBody>
      </p:sp>
      <p:sp>
        <p:nvSpPr>
          <p:cNvPr id="23" name="TextBox 22"/>
          <p:cNvSpPr txBox="1"/>
          <p:nvPr/>
        </p:nvSpPr>
        <p:spPr>
          <a:xfrm>
            <a:off x="5331608" y="5570077"/>
            <a:ext cx="1904688" cy="523220"/>
          </a:xfrm>
          <a:prstGeom prst="rect">
            <a:avLst/>
          </a:prstGeom>
          <a:noFill/>
        </p:spPr>
        <p:txBody>
          <a:bodyPr wrap="none" rtlCol="0">
            <a:spAutoFit/>
          </a:bodyPr>
          <a:lstStyle/>
          <a:p>
            <a:pPr algn="ctr"/>
            <a:r>
              <a:rPr lang="en-GB" sz="1400" smtClean="0"/>
              <a:t>EGI resources</a:t>
            </a:r>
            <a:br>
              <a:rPr lang="en-GB" sz="1400" smtClean="0"/>
            </a:br>
            <a:r>
              <a:rPr lang="en-GB" sz="1400" smtClean="0"/>
              <a:t>(clusters, storages,...)</a:t>
            </a:r>
            <a:endParaRPr lang="en-GB" sz="1400"/>
          </a:p>
        </p:txBody>
      </p:sp>
      <p:sp>
        <p:nvSpPr>
          <p:cNvPr id="39" name="Pie 38"/>
          <p:cNvSpPr/>
          <p:nvPr/>
        </p:nvSpPr>
        <p:spPr>
          <a:xfrm>
            <a:off x="2517193" y="4925153"/>
            <a:ext cx="2198823" cy="1221568"/>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a:off x="2517193" y="4726221"/>
            <a:ext cx="2198823" cy="1221568"/>
          </a:xfrm>
          <a:prstGeom prst="pie">
            <a:avLst>
              <a:gd name="adj1" fmla="val 739169"/>
              <a:gd name="adj2" fmla="val 19293500"/>
            </a:avLst>
          </a:prstGeom>
          <a:solidFill>
            <a:schemeClr val="accent2">
              <a:lumMod val="40000"/>
              <a:lumOff val="60000"/>
            </a:schemeClr>
          </a:solidFill>
          <a:ln>
            <a:solidFill>
              <a:schemeClr val="accent2">
                <a:lumMod val="40000"/>
                <a:lumOff val="60000"/>
              </a:schemeClr>
            </a:solidFill>
          </a:ln>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1869122" y="5786680"/>
            <a:ext cx="3566974" cy="738664"/>
          </a:xfrm>
          <a:prstGeom prst="rect">
            <a:avLst/>
          </a:prstGeom>
          <a:noFill/>
        </p:spPr>
        <p:txBody>
          <a:bodyPr wrap="square" rtlCol="0">
            <a:spAutoFit/>
          </a:bodyPr>
          <a:lstStyle/>
          <a:p>
            <a:pPr algn="ctr"/>
            <a:r>
              <a:rPr lang="en-GB" sz="1400" smtClean="0"/>
              <a:t>Dedicated or shared resources/platforms</a:t>
            </a:r>
            <a:br>
              <a:rPr lang="en-GB" sz="1400" smtClean="0"/>
            </a:br>
            <a:r>
              <a:rPr lang="en-GB" sz="1400" smtClean="0"/>
              <a:t>(e.g. Clusters; EC2, PRACE, XSEDE)</a:t>
            </a:r>
            <a:br>
              <a:rPr lang="en-GB" sz="1400" smtClean="0"/>
            </a:br>
            <a:endParaRPr lang="en-GB" sz="1400"/>
          </a:p>
        </p:txBody>
      </p:sp>
      <p:sp>
        <p:nvSpPr>
          <p:cNvPr id="45" name="TextBox 44"/>
          <p:cNvSpPr txBox="1"/>
          <p:nvPr/>
        </p:nvSpPr>
        <p:spPr>
          <a:xfrm>
            <a:off x="179512" y="4653137"/>
            <a:ext cx="2016224" cy="738664"/>
          </a:xfrm>
          <a:prstGeom prst="rect">
            <a:avLst/>
          </a:prstGeom>
          <a:noFill/>
        </p:spPr>
        <p:txBody>
          <a:bodyPr wrap="square" rtlCol="0">
            <a:spAutoFit/>
          </a:bodyPr>
          <a:lstStyle/>
          <a:p>
            <a:pPr algn="ctr"/>
            <a:r>
              <a:rPr lang="en-GB" sz="1400" smtClean="0"/>
              <a:t>Research facilities </a:t>
            </a:r>
            <a:br>
              <a:rPr lang="en-GB" sz="1400" smtClean="0"/>
            </a:br>
            <a:r>
              <a:rPr lang="en-GB" sz="1400" smtClean="0"/>
              <a:t>(e.g. detectors, sensor networks)</a:t>
            </a:r>
            <a:endParaRPr lang="en-GB" sz="1400"/>
          </a:p>
        </p:txBody>
      </p:sp>
      <p:sp>
        <p:nvSpPr>
          <p:cNvPr id="48" name="Rectangle 47"/>
          <p:cNvSpPr/>
          <p:nvPr/>
        </p:nvSpPr>
        <p:spPr>
          <a:xfrm>
            <a:off x="5364088" y="4509701"/>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49" name="Rectangle 48"/>
          <p:cNvSpPr/>
          <p:nvPr/>
        </p:nvSpPr>
        <p:spPr>
          <a:xfrm>
            <a:off x="4932040" y="458170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0" name="Rectangle 49"/>
          <p:cNvSpPr/>
          <p:nvPr/>
        </p:nvSpPr>
        <p:spPr>
          <a:xfrm>
            <a:off x="5004048" y="422166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1" name="Rectangle 50"/>
          <p:cNvSpPr/>
          <p:nvPr/>
        </p:nvSpPr>
        <p:spPr>
          <a:xfrm>
            <a:off x="4139952" y="479773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53" name="Rectangle 52"/>
          <p:cNvSpPr/>
          <p:nvPr/>
        </p:nvSpPr>
        <p:spPr>
          <a:xfrm>
            <a:off x="3275856" y="472572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5" name="Rectangle 54"/>
          <p:cNvSpPr/>
          <p:nvPr/>
        </p:nvSpPr>
        <p:spPr>
          <a:xfrm>
            <a:off x="3275856" y="436510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6" name="Rectangle 55"/>
          <p:cNvSpPr/>
          <p:nvPr/>
        </p:nvSpPr>
        <p:spPr>
          <a:xfrm>
            <a:off x="4139952" y="443711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57" name="TextBox 56"/>
          <p:cNvSpPr txBox="1"/>
          <p:nvPr/>
        </p:nvSpPr>
        <p:spPr>
          <a:xfrm>
            <a:off x="6876256" y="4417948"/>
            <a:ext cx="2292615" cy="307777"/>
          </a:xfrm>
          <a:prstGeom prst="rect">
            <a:avLst/>
          </a:prstGeom>
          <a:noFill/>
        </p:spPr>
        <p:txBody>
          <a:bodyPr wrap="none" rtlCol="0">
            <a:spAutoFit/>
          </a:bodyPr>
          <a:lstStyle/>
          <a:p>
            <a:pPr algn="ctr"/>
            <a:r>
              <a:rPr lang="en-GB" sz="1400" smtClean="0"/>
              <a:t>EGI Infrastructure platform</a:t>
            </a:r>
            <a:endParaRPr lang="en-GB" sz="1400"/>
          </a:p>
        </p:txBody>
      </p:sp>
      <p:sp>
        <p:nvSpPr>
          <p:cNvPr id="61" name="Rectangle 60"/>
          <p:cNvSpPr/>
          <p:nvPr/>
        </p:nvSpPr>
        <p:spPr>
          <a:xfrm>
            <a:off x="3707904" y="479715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62" name="Rectangle 61"/>
          <p:cNvSpPr/>
          <p:nvPr/>
        </p:nvSpPr>
        <p:spPr>
          <a:xfrm>
            <a:off x="3707904" y="443711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34" name="Can 33"/>
          <p:cNvSpPr/>
          <p:nvPr/>
        </p:nvSpPr>
        <p:spPr>
          <a:xfrm>
            <a:off x="2915816" y="1988841"/>
            <a:ext cx="3168352" cy="3816424"/>
          </a:xfrm>
          <a:prstGeom prst="can">
            <a:avLst>
              <a:gd name="adj" fmla="val 9162"/>
            </a:avLst>
          </a:pr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4000" b="1" smtClean="0">
              <a:solidFill>
                <a:schemeClr val="tx1"/>
              </a:solidFill>
            </a:endParaRPr>
          </a:p>
          <a:p>
            <a:pPr algn="ctr"/>
            <a:r>
              <a:rPr lang="en-US" sz="4000" b="1" smtClean="0">
                <a:solidFill>
                  <a:schemeClr val="tx1"/>
                </a:solidFill>
              </a:rPr>
              <a:t>Virtual Research Environment</a:t>
            </a:r>
          </a:p>
          <a:p>
            <a:pPr algn="ctr"/>
            <a:endParaRPr lang="en-US" sz="4000" b="1" smtClean="0">
              <a:solidFill>
                <a:schemeClr val="tx1"/>
              </a:solidFill>
            </a:endParaRPr>
          </a:p>
          <a:p>
            <a:pPr algn="ctr"/>
            <a:endParaRPr lang="en-US" sz="4000" b="1" smtClean="0">
              <a:solidFill>
                <a:schemeClr val="tx1"/>
              </a:solidFill>
            </a:endParaRPr>
          </a:p>
          <a:p>
            <a:pPr algn="ctr"/>
            <a:endParaRPr lang="en-US" sz="4000" b="1" smtClean="0">
              <a:solidFill>
                <a:schemeClr val="tx1"/>
              </a:solidFill>
            </a:endParaRPr>
          </a:p>
        </p:txBody>
      </p:sp>
      <p:sp>
        <p:nvSpPr>
          <p:cNvPr id="60" name="Rectangular Callout 59"/>
          <p:cNvSpPr/>
          <p:nvPr/>
        </p:nvSpPr>
        <p:spPr>
          <a:xfrm>
            <a:off x="251520" y="1988840"/>
            <a:ext cx="2016224" cy="1368152"/>
          </a:xfrm>
          <a:prstGeom prst="wedgeRectCallout">
            <a:avLst>
              <a:gd name="adj1" fmla="val 108035"/>
              <a:gd name="adj2" fmla="val -15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Created by a communities such as WLCG, LSGC, WeNMR, etc.</a:t>
            </a:r>
            <a:endParaRPr lang="en-GB">
              <a:solidFill>
                <a:schemeClr val="tx1"/>
              </a:solidFill>
            </a:endParaRPr>
          </a:p>
        </p:txBody>
      </p:sp>
      <p:pic>
        <p:nvPicPr>
          <p:cNvPr id="58" name="Picture 2" descr="http://t3.gstatic.com/images?q=tbn:ANd9GcRxZirNJaDSMBgCW8ttLiaq-lmmv6bSeXrnnzndTBhfMqJ4ELS7B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052735"/>
            <a:ext cx="936104" cy="936105"/>
          </a:xfrm>
          <a:prstGeom prst="rect">
            <a:avLst/>
          </a:prstGeom>
          <a:noFill/>
          <a:extLst>
            <a:ext uri="{909E8E84-426E-40DD-AFC4-6F175D3DCCD1}">
              <a14:hiddenFill xmlns:a14="http://schemas.microsoft.com/office/drawing/2010/main">
                <a:solidFill>
                  <a:srgbClr val="FFFFFF"/>
                </a:solidFill>
              </a14:hiddenFill>
            </a:ext>
          </a:extLst>
        </p:spPr>
      </p:pic>
      <p:sp>
        <p:nvSpPr>
          <p:cNvPr id="59" name="Left Arrow 58"/>
          <p:cNvSpPr/>
          <p:nvPr/>
        </p:nvSpPr>
        <p:spPr>
          <a:xfrm rot="16200000">
            <a:off x="4201439" y="1588360"/>
            <a:ext cx="411002" cy="822008"/>
          </a:xfrm>
          <a:prstGeom prst="leftArrow">
            <a:avLst>
              <a:gd name="adj1" fmla="val 50000"/>
              <a:gd name="adj2" fmla="val 37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60032" y="1340768"/>
            <a:ext cx="3296736" cy="369332"/>
          </a:xfrm>
          <a:prstGeom prst="rect">
            <a:avLst/>
          </a:prstGeom>
          <a:noFill/>
        </p:spPr>
        <p:txBody>
          <a:bodyPr wrap="none" rtlCol="0">
            <a:spAutoFit/>
          </a:bodyPr>
          <a:lstStyle/>
          <a:p>
            <a:r>
              <a:rPr lang="en-GB" smtClean="0"/>
              <a:t>Virtual Research Communities</a:t>
            </a:r>
            <a:endParaRPr lang="en-GB"/>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787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linds(horizontal)">
                                      <p:cBhvr>
                                        <p:cTn id="10" dur="500"/>
                                        <p:tgtEl>
                                          <p:spTgt spid="4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linds(horizont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linds(horizontal)">
                                      <p:cBhvr>
                                        <p:cTn id="18" dur="500"/>
                                        <p:tgtEl>
                                          <p:spTgt spid="3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linds(horizontal)">
                                      <p:cBhvr>
                                        <p:cTn id="21" dur="500"/>
                                        <p:tgtEl>
                                          <p:spTgt spid="3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linds(horizontal)">
                                      <p:cBhvr>
                                        <p:cTn id="24" dur="500"/>
                                        <p:tgtEl>
                                          <p:spTgt spid="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linds(horizontal)">
                                      <p:cBhvr>
                                        <p:cTn id="30" dur="500"/>
                                        <p:tgtEl>
                                          <p:spTgt spid="4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linds(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blinds(horizontal)">
                                      <p:cBhvr>
                                        <p:cTn id="38" dur="500"/>
                                        <p:tgtEl>
                                          <p:spTgt spid="5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linds(horizontal)">
                                      <p:cBhvr>
                                        <p:cTn id="41" dur="500"/>
                                        <p:tgtEl>
                                          <p:spTgt spid="5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linds(horizontal)">
                                      <p:cBhvr>
                                        <p:cTn id="47" dur="500"/>
                                        <p:tgtEl>
                                          <p:spTgt spid="5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blinds(horizontal)">
                                      <p:cBhvr>
                                        <p:cTn id="50" dur="500"/>
                                        <p:tgtEl>
                                          <p:spTgt spid="61"/>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blinds(horizontal)">
                                      <p:cBhvr>
                                        <p:cTn id="53" dur="500"/>
                                        <p:tgtEl>
                                          <p:spTgt spid="6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3" presetClass="entr" presetSubtype="1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linds(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animBg="1"/>
      <p:bldP spid="40" grpId="0" animBg="1"/>
      <p:bldP spid="42" grpId="0"/>
      <p:bldP spid="45" grpId="0"/>
      <p:bldP spid="48" grpId="0" animBg="1"/>
      <p:bldP spid="49" grpId="0" animBg="1"/>
      <p:bldP spid="50" grpId="0" animBg="1"/>
      <p:bldP spid="51" grpId="0" animBg="1"/>
      <p:bldP spid="53" grpId="0" animBg="1"/>
      <p:bldP spid="55" grpId="0" animBg="1"/>
      <p:bldP spid="56" grpId="0" animBg="1"/>
      <p:bldP spid="61" grpId="0" animBg="1"/>
      <p:bldP spid="62" grpId="0" animBg="1"/>
      <p:bldP spid="34" grpId="0" animBg="1"/>
      <p:bldP spid="60" grpId="0" animBg="1"/>
      <p:bldP spid="59" grpId="0" animBg="1"/>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n 5"/>
          <p:cNvSpPr/>
          <p:nvPr/>
        </p:nvSpPr>
        <p:spPr>
          <a:xfrm>
            <a:off x="1763688" y="1124744"/>
            <a:ext cx="5400600" cy="4968552"/>
          </a:xfrm>
          <a:prstGeom prst="can">
            <a:avLst>
              <a:gd name="adj" fmla="val 0"/>
            </a:avLst>
          </a:pr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4400" b="1" smtClean="0">
              <a:solidFill>
                <a:schemeClr val="tx1"/>
              </a:solidFill>
            </a:endParaRPr>
          </a:p>
        </p:txBody>
      </p:sp>
      <p:sp>
        <p:nvSpPr>
          <p:cNvPr id="32" name="Rectangle 31"/>
          <p:cNvSpPr/>
          <p:nvPr/>
        </p:nvSpPr>
        <p:spPr>
          <a:xfrm>
            <a:off x="1907704" y="4005064"/>
            <a:ext cx="5040560" cy="1944216"/>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b="1" smtClean="0">
                <a:solidFill>
                  <a:schemeClr val="tx1"/>
                </a:solidFill>
              </a:rPr>
              <a:t>Services</a:t>
            </a:r>
            <a:r>
              <a:rPr lang="en-GB" sz="2400" smtClean="0">
                <a:solidFill>
                  <a:schemeClr val="tx1"/>
                </a:solidFill>
              </a:rPr>
              <a:t/>
            </a:r>
            <a:br>
              <a:rPr lang="en-GB" sz="2400" smtClean="0">
                <a:solidFill>
                  <a:schemeClr val="tx1"/>
                </a:solidFill>
              </a:rPr>
            </a:br>
            <a:r>
              <a:rPr lang="en-GB" sz="2000" smtClean="0">
                <a:solidFill>
                  <a:schemeClr val="tx1"/>
                </a:solidFill>
              </a:rPr>
              <a:t>(Applications &amp; data)</a:t>
            </a:r>
          </a:p>
        </p:txBody>
      </p:sp>
      <p:sp>
        <p:nvSpPr>
          <p:cNvPr id="2" name="Title 1"/>
          <p:cNvSpPr>
            <a:spLocks noGrp="1"/>
          </p:cNvSpPr>
          <p:nvPr>
            <p:ph type="title"/>
          </p:nvPr>
        </p:nvSpPr>
        <p:spPr/>
        <p:txBody>
          <a:bodyPr/>
          <a:lstStyle/>
          <a:p>
            <a:r>
              <a:rPr lang="en-GB" smtClean="0"/>
              <a:t>Anatomy of a VRE</a:t>
            </a:r>
            <a:endParaRPr lang="en-GB"/>
          </a:p>
        </p:txBody>
      </p:sp>
      <p:sp>
        <p:nvSpPr>
          <p:cNvPr id="20" name="Rectangle 19"/>
          <p:cNvSpPr/>
          <p:nvPr/>
        </p:nvSpPr>
        <p:spPr>
          <a:xfrm>
            <a:off x="1907704" y="1268760"/>
            <a:ext cx="5040560" cy="1152128"/>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smtClean="0">
                <a:solidFill>
                  <a:schemeClr val="tx1"/>
                </a:solidFill>
              </a:rPr>
              <a:t>Service access </a:t>
            </a:r>
            <a:r>
              <a:rPr lang="en-GB" sz="2400" smtClean="0">
                <a:solidFill>
                  <a:schemeClr val="tx1"/>
                </a:solidFill>
              </a:rPr>
              <a:t/>
            </a:r>
            <a:br>
              <a:rPr lang="en-GB" sz="2400" smtClean="0">
                <a:solidFill>
                  <a:schemeClr val="tx1"/>
                </a:solidFill>
              </a:rPr>
            </a:br>
            <a:r>
              <a:rPr lang="en-GB" sz="2000" smtClean="0">
                <a:solidFill>
                  <a:schemeClr val="tx1"/>
                </a:solidFill>
              </a:rPr>
              <a:t>(Science gateways - portal, desktop and mobile)</a:t>
            </a:r>
          </a:p>
          <a:p>
            <a:pPr algn="ctr"/>
            <a:endParaRPr lang="en-GB" sz="2000">
              <a:solidFill>
                <a:schemeClr val="tx1"/>
              </a:solidFill>
            </a:endParaRPr>
          </a:p>
        </p:txBody>
      </p:sp>
      <p:sp>
        <p:nvSpPr>
          <p:cNvPr id="29" name="TextBox 28"/>
          <p:cNvSpPr txBox="1"/>
          <p:nvPr/>
        </p:nvSpPr>
        <p:spPr>
          <a:xfrm>
            <a:off x="1835696" y="4941168"/>
            <a:ext cx="1440160" cy="830997"/>
          </a:xfrm>
          <a:prstGeom prst="rect">
            <a:avLst/>
          </a:prstGeom>
          <a:noFill/>
        </p:spPr>
        <p:txBody>
          <a:bodyPr wrap="square" rtlCol="0">
            <a:spAutoFit/>
          </a:bodyPr>
          <a:lstStyle/>
          <a:p>
            <a:pPr algn="ctr"/>
            <a:r>
              <a:rPr lang="en-GB" sz="1600" smtClean="0"/>
              <a:t>Off-the-shelf and custom </a:t>
            </a:r>
            <a:br>
              <a:rPr lang="en-GB" sz="1600" smtClean="0"/>
            </a:br>
            <a:r>
              <a:rPr lang="en-GB" sz="1600" smtClean="0"/>
              <a:t>VM images</a:t>
            </a:r>
            <a:endParaRPr lang="en-GB" sz="1600"/>
          </a:p>
        </p:txBody>
      </p:sp>
      <p:sp>
        <p:nvSpPr>
          <p:cNvPr id="30" name="TextBox 29"/>
          <p:cNvSpPr txBox="1"/>
          <p:nvPr/>
        </p:nvSpPr>
        <p:spPr>
          <a:xfrm>
            <a:off x="3563888" y="4941168"/>
            <a:ext cx="1728192" cy="830997"/>
          </a:xfrm>
          <a:prstGeom prst="rect">
            <a:avLst/>
          </a:prstGeom>
          <a:noFill/>
        </p:spPr>
        <p:txBody>
          <a:bodyPr wrap="square" rtlCol="0">
            <a:spAutoFit/>
          </a:bodyPr>
          <a:lstStyle/>
          <a:p>
            <a:pPr algn="ctr"/>
            <a:r>
              <a:rPr lang="en-GB" sz="1600" smtClean="0"/>
              <a:t>Domain specific and generic data repositories</a:t>
            </a:r>
            <a:endParaRPr lang="en-GB" sz="1600"/>
          </a:p>
        </p:txBody>
      </p:sp>
      <p:sp>
        <p:nvSpPr>
          <p:cNvPr id="31" name="TextBox 30"/>
          <p:cNvSpPr txBox="1"/>
          <p:nvPr/>
        </p:nvSpPr>
        <p:spPr>
          <a:xfrm>
            <a:off x="5436096" y="4941168"/>
            <a:ext cx="1656184" cy="830997"/>
          </a:xfrm>
          <a:prstGeom prst="rect">
            <a:avLst/>
          </a:prstGeom>
          <a:noFill/>
        </p:spPr>
        <p:txBody>
          <a:bodyPr wrap="square" rtlCol="0">
            <a:spAutoFit/>
          </a:bodyPr>
          <a:lstStyle/>
          <a:p>
            <a:pPr algn="ctr"/>
            <a:r>
              <a:rPr lang="en-GB" sz="1600" smtClean="0"/>
              <a:t>Off-the-shelf and custom applications</a:t>
            </a:r>
            <a:endParaRPr lang="en-GB" sz="1600"/>
          </a:p>
        </p:txBody>
      </p:sp>
      <p:sp>
        <p:nvSpPr>
          <p:cNvPr id="23" name="Rectangle 22"/>
          <p:cNvSpPr/>
          <p:nvPr/>
        </p:nvSpPr>
        <p:spPr>
          <a:xfrm>
            <a:off x="1907704" y="2636912"/>
            <a:ext cx="5040560" cy="1224136"/>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smtClean="0">
                <a:solidFill>
                  <a:schemeClr val="tx1"/>
                </a:solidFill>
              </a:rPr>
              <a:t>Service integration</a:t>
            </a:r>
            <a:r>
              <a:rPr lang="en-GB" sz="2800" smtClean="0">
                <a:solidFill>
                  <a:schemeClr val="tx1"/>
                </a:solidFill>
              </a:rPr>
              <a:t/>
            </a:r>
            <a:br>
              <a:rPr lang="en-GB" sz="2800" smtClean="0">
                <a:solidFill>
                  <a:schemeClr val="tx1"/>
                </a:solidFill>
              </a:rPr>
            </a:br>
            <a:r>
              <a:rPr lang="en-GB" sz="2000" smtClean="0">
                <a:solidFill>
                  <a:schemeClr val="tx1"/>
                </a:solidFill>
              </a:rPr>
              <a:t>(workflows)</a:t>
            </a:r>
          </a:p>
          <a:p>
            <a:pPr algn="ctr"/>
            <a:endParaRPr lang="en-GB" sz="2000">
              <a:solidFill>
                <a:schemeClr val="tx1"/>
              </a:solidFill>
            </a:endParaRPr>
          </a:p>
        </p:txBody>
      </p:sp>
      <p:sp>
        <p:nvSpPr>
          <p:cNvPr id="13" name="Rectangle 12"/>
          <p:cNvSpPr/>
          <p:nvPr/>
        </p:nvSpPr>
        <p:spPr>
          <a:xfrm>
            <a:off x="539552" y="1700808"/>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4" name="Rectangle 13"/>
          <p:cNvSpPr/>
          <p:nvPr/>
        </p:nvSpPr>
        <p:spPr>
          <a:xfrm>
            <a:off x="539552" y="3140968"/>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5" name="Rectangle 14"/>
          <p:cNvSpPr/>
          <p:nvPr/>
        </p:nvSpPr>
        <p:spPr>
          <a:xfrm>
            <a:off x="539552" y="5013176"/>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6" name="Rectangle 15"/>
          <p:cNvSpPr/>
          <p:nvPr/>
        </p:nvSpPr>
        <p:spPr>
          <a:xfrm>
            <a:off x="2195736" y="1196752"/>
            <a:ext cx="720080" cy="482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lstStyle/>
          <a:p>
            <a:pPr algn="ctr"/>
            <a:r>
              <a:rPr lang="en-GB" sz="2400" kern="900" spc="-100" smtClean="0"/>
              <a:t>EGI support</a:t>
            </a:r>
            <a:endParaRPr lang="en-GB" sz="2400" kern="900" spc="-100"/>
          </a:p>
        </p:txBody>
      </p:sp>
      <p:sp>
        <p:nvSpPr>
          <p:cNvPr id="3" name="Date Placeholder 2"/>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920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4427984" y="1052736"/>
            <a:ext cx="6126261" cy="4493538"/>
          </a:xfrm>
          <a:prstGeom prst="rect">
            <a:avLst/>
          </a:prstGeom>
          <a:noFill/>
          <a:ln w="9525">
            <a:noFill/>
            <a:miter lim="800000"/>
            <a:headEnd/>
            <a:tailEnd/>
          </a:ln>
        </p:spPr>
      </p:pic>
      <p:sp>
        <p:nvSpPr>
          <p:cNvPr id="2" name="Title 1"/>
          <p:cNvSpPr>
            <a:spLocks noGrp="1"/>
          </p:cNvSpPr>
          <p:nvPr>
            <p:ph type="title"/>
          </p:nvPr>
        </p:nvSpPr>
        <p:spPr/>
        <p:txBody>
          <a:bodyPr/>
          <a:lstStyle/>
          <a:p>
            <a:r>
              <a:rPr lang="en-GB" sz="3600" dirty="0" smtClean="0"/>
              <a:t>EGI support for</a:t>
            </a:r>
            <a:br>
              <a:rPr lang="en-GB" sz="3600" dirty="0" smtClean="0"/>
            </a:br>
            <a:r>
              <a:rPr lang="en-GB" sz="3600" dirty="0" smtClean="0"/>
              <a:t>‘Service Access’ in VREs</a:t>
            </a:r>
            <a:endParaRPr lang="en-GB" sz="3600" dirty="0"/>
          </a:p>
        </p:txBody>
      </p:sp>
      <p:sp>
        <p:nvSpPr>
          <p:cNvPr id="3" name="Content Placeholder 2"/>
          <p:cNvSpPr>
            <a:spLocks noGrp="1"/>
          </p:cNvSpPr>
          <p:nvPr>
            <p:ph idx="1"/>
          </p:nvPr>
        </p:nvSpPr>
        <p:spPr>
          <a:xfrm>
            <a:off x="-36512" y="1124744"/>
            <a:ext cx="4464496" cy="4608512"/>
          </a:xfrm>
        </p:spPr>
        <p:txBody>
          <a:bodyPr>
            <a:noAutofit/>
          </a:bodyPr>
          <a:lstStyle/>
          <a:p>
            <a:pPr marL="263525" indent="-263525"/>
            <a:r>
              <a:rPr lang="en-GB" sz="2400" smtClean="0"/>
              <a:t>Catalogue of existing solutions</a:t>
            </a:r>
          </a:p>
          <a:p>
            <a:pPr marL="720725" lvl="1" indent="-185738"/>
            <a:r>
              <a:rPr lang="en-GB" sz="1600" smtClean="0">
                <a:hlinkClick r:id="rId3"/>
              </a:rPr>
              <a:t>http://go.egi.eu/sciencegateways</a:t>
            </a:r>
            <a:r>
              <a:rPr lang="en-GB" sz="1600" smtClean="0"/>
              <a:t> </a:t>
            </a:r>
          </a:p>
          <a:p>
            <a:pPr marL="263525" indent="-263525"/>
            <a:r>
              <a:rPr lang="en-GB" sz="2400" smtClean="0"/>
              <a:t>“How-to” documentation</a:t>
            </a:r>
          </a:p>
          <a:p>
            <a:pPr marL="720725" lvl="1" indent="-185738"/>
            <a:r>
              <a:rPr lang="en-GB" sz="1800" smtClean="0"/>
              <a:t>Under development </a:t>
            </a:r>
            <a:r>
              <a:rPr lang="en-GB" sz="1400" smtClean="0">
                <a:hlinkClick r:id="rId4"/>
              </a:rPr>
              <a:t>https://wiki.egi.eu/wiki/VT_Science_Gateway_Primer</a:t>
            </a:r>
            <a:r>
              <a:rPr lang="en-GB" sz="1800" smtClean="0"/>
              <a:t> </a:t>
            </a:r>
          </a:p>
          <a:p>
            <a:pPr marL="263525" indent="-263525"/>
            <a:r>
              <a:rPr lang="en-GB" sz="2400" smtClean="0"/>
              <a:t>Gateway components repository</a:t>
            </a:r>
          </a:p>
          <a:p>
            <a:pPr marL="720725" lvl="1" indent="-185738"/>
            <a:r>
              <a:rPr lang="en-GB" sz="1800" smtClean="0"/>
              <a:t>SCI-BUS portlet repository </a:t>
            </a:r>
            <a:br>
              <a:rPr lang="en-GB" sz="1800" smtClean="0"/>
            </a:br>
            <a:r>
              <a:rPr lang="en-GB" sz="1800" smtClean="0"/>
              <a:t>will be used (see </a:t>
            </a:r>
            <a:r>
              <a:rPr lang="en-GB" sz="1800" smtClean="0">
                <a:hlinkClick r:id="rId5"/>
              </a:rPr>
              <a:t>MoU</a:t>
            </a:r>
            <a:r>
              <a:rPr lang="en-GB" sz="1800" smtClean="0"/>
              <a:t>)</a:t>
            </a:r>
            <a:endParaRPr lang="en-GB" sz="2400" smtClean="0"/>
          </a:p>
          <a:p>
            <a:pPr marL="263525" indent="-263525"/>
            <a:r>
              <a:rPr lang="en-GB" sz="2400" smtClean="0"/>
              <a:t>Portal &amp; gateway workshops</a:t>
            </a:r>
          </a:p>
          <a:p>
            <a:pPr marL="720725" lvl="1" indent="-320675"/>
            <a:r>
              <a:rPr lang="en-GB" sz="1800" smtClean="0"/>
              <a:t>At EGI Forums</a:t>
            </a:r>
          </a:p>
          <a:p>
            <a:pPr marL="720725" lvl="1" indent="-320675"/>
            <a:r>
              <a:rPr lang="en-GB" sz="1800" smtClean="0"/>
              <a:t>Hosted by NGIs</a:t>
            </a:r>
          </a:p>
          <a:p>
            <a:pPr marL="720725" lvl="1" indent="-320675"/>
            <a:r>
              <a:rPr lang="en-GB" sz="1800" smtClean="0"/>
              <a:t>Within community events</a:t>
            </a:r>
          </a:p>
          <a:p>
            <a:pPr marL="757238" lvl="1" indent="-357188"/>
            <a:endParaRPr lang="en-GB" sz="1800" smtClean="0"/>
          </a:p>
        </p:txBody>
      </p:sp>
      <p:pic>
        <p:nvPicPr>
          <p:cNvPr id="1027" name="Picture 3"/>
          <p:cNvPicPr>
            <a:picLocks noChangeAspect="1" noChangeArrowheads="1"/>
          </p:cNvPicPr>
          <p:nvPr/>
        </p:nvPicPr>
        <p:blipFill>
          <a:blip r:embed="rId6" cstate="print"/>
          <a:srcRect/>
          <a:stretch>
            <a:fillRect/>
          </a:stretch>
        </p:blipFill>
        <p:spPr bwMode="auto">
          <a:xfrm>
            <a:off x="5160064" y="5445224"/>
            <a:ext cx="2796312" cy="1296144"/>
          </a:xfrm>
          <a:prstGeom prst="rect">
            <a:avLst/>
          </a:prstGeom>
          <a:noFill/>
          <a:ln w="12700">
            <a:solidFill>
              <a:schemeClr val="tx1">
                <a:alpha val="20000"/>
              </a:schemeClr>
            </a:solid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5148064" y="3717032"/>
            <a:ext cx="2808312" cy="1281619"/>
          </a:xfrm>
          <a:prstGeom prst="rect">
            <a:avLst/>
          </a:prstGeom>
          <a:noFill/>
          <a:ln w="12700">
            <a:solidFill>
              <a:schemeClr val="tx1">
                <a:alpha val="20000"/>
              </a:schemeClr>
            </a:solidFill>
            <a:miter lim="800000"/>
            <a:headEnd/>
            <a:tailEnd/>
          </a:ln>
        </p:spPr>
      </p:pic>
      <p:pic>
        <p:nvPicPr>
          <p:cNvPr id="1026" name="Picture 2"/>
          <p:cNvPicPr>
            <a:picLocks noChangeAspect="1" noChangeArrowheads="1"/>
          </p:cNvPicPr>
          <p:nvPr/>
        </p:nvPicPr>
        <p:blipFill>
          <a:blip r:embed="rId8" cstate="print"/>
          <a:srcRect/>
          <a:stretch>
            <a:fillRect/>
          </a:stretch>
        </p:blipFill>
        <p:spPr bwMode="auto">
          <a:xfrm>
            <a:off x="4644008" y="4581128"/>
            <a:ext cx="2808312" cy="1370006"/>
          </a:xfrm>
          <a:prstGeom prst="rect">
            <a:avLst/>
          </a:prstGeom>
          <a:noFill/>
          <a:ln w="12700">
            <a:solidFill>
              <a:schemeClr val="tx1">
                <a:alpha val="20000"/>
              </a:schemeClr>
            </a:solidFill>
            <a:miter lim="800000"/>
            <a:headEnd/>
            <a:tailEnd/>
          </a:ln>
        </p:spPr>
      </p:pic>
      <p:sp>
        <p:nvSpPr>
          <p:cNvPr id="6" name="Date Placeholder 5"/>
          <p:cNvSpPr>
            <a:spLocks noGrp="1"/>
          </p:cNvSpPr>
          <p:nvPr>
            <p:ph type="dt" sz="half" idx="10"/>
          </p:nvPr>
        </p:nvSpPr>
        <p:spPr/>
        <p:txBody>
          <a:bodyPr/>
          <a:lstStyle/>
          <a:p>
            <a:pPr>
              <a:defRPr/>
            </a:pPr>
            <a:r>
              <a:rPr lang="en-US" smtClean="0"/>
              <a:t>30/05/2012</a:t>
            </a:r>
            <a:endParaRPr lang="en-US" dirty="0"/>
          </a:p>
        </p:txBody>
      </p:sp>
      <p:sp>
        <p:nvSpPr>
          <p:cNvPr id="7" name="Footer Placeholder 6"/>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02315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support for</a:t>
            </a:r>
            <a:br>
              <a:rPr lang="en-GB" sz="3600" dirty="0" smtClean="0"/>
            </a:br>
            <a:r>
              <a:rPr lang="en-GB" sz="3600" dirty="0" smtClean="0"/>
              <a:t>‘Service Integration’ for VREs</a:t>
            </a:r>
            <a:endParaRPr lang="en-GB" sz="3600" dirty="0"/>
          </a:p>
        </p:txBody>
      </p:sp>
      <p:sp>
        <p:nvSpPr>
          <p:cNvPr id="3" name="Content Placeholder 2"/>
          <p:cNvSpPr>
            <a:spLocks noGrp="1"/>
          </p:cNvSpPr>
          <p:nvPr>
            <p:ph idx="1"/>
          </p:nvPr>
        </p:nvSpPr>
        <p:spPr>
          <a:xfrm>
            <a:off x="35496" y="1423317"/>
            <a:ext cx="3888432" cy="4525963"/>
          </a:xfrm>
        </p:spPr>
        <p:txBody>
          <a:bodyPr>
            <a:normAutofit fontScale="70000" lnSpcReduction="20000"/>
          </a:bodyPr>
          <a:lstStyle/>
          <a:p>
            <a:pPr marL="263525" indent="-263525"/>
            <a:r>
              <a:rPr lang="en-GB" smtClean="0"/>
              <a:t>Catalogue of existing workflow tools and workflow applications</a:t>
            </a:r>
            <a:endParaRPr lang="en-GB" b="1" smtClean="0"/>
          </a:p>
          <a:p>
            <a:pPr marL="663575" lvl="1" indent="-263525"/>
            <a:r>
              <a:rPr lang="en-GB" smtClean="0">
                <a:hlinkClick r:id="rId2"/>
              </a:rPr>
              <a:t>http://go.egi.eu/workflows</a:t>
            </a:r>
            <a:r>
              <a:rPr lang="en-GB" smtClean="0"/>
              <a:t> </a:t>
            </a:r>
          </a:p>
          <a:p>
            <a:pPr marL="263525" indent="-263525"/>
            <a:r>
              <a:rPr lang="en-GB" smtClean="0"/>
              <a:t>Collaboration with workflow system developers</a:t>
            </a:r>
          </a:p>
          <a:p>
            <a:pPr marL="541338" lvl="1" indent="-180975"/>
            <a:r>
              <a:rPr lang="en-GB" sz="2600" smtClean="0"/>
              <a:t>SHIWA project; ER-Flow proposal, VOs and VRCs</a:t>
            </a:r>
          </a:p>
          <a:p>
            <a:pPr marL="541338" lvl="1" indent="-180975"/>
            <a:r>
              <a:rPr lang="en-GB" sz="2600" smtClean="0"/>
              <a:t>Requirements, workshops</a:t>
            </a:r>
            <a:br>
              <a:rPr lang="en-GB" sz="2600" smtClean="0"/>
            </a:br>
            <a:r>
              <a:rPr lang="en-GB" sz="2600" smtClean="0"/>
              <a:t>(e.g. </a:t>
            </a:r>
            <a:r>
              <a:rPr lang="en-GB" sz="2600" smtClean="0">
                <a:hlinkClick r:id="rId3"/>
              </a:rPr>
              <a:t>http://go.egi.eu/workflowworkshops</a:t>
            </a:r>
            <a:r>
              <a:rPr lang="en-GB" sz="2600" smtClean="0"/>
              <a:t>) </a:t>
            </a:r>
          </a:p>
          <a:p>
            <a:pPr marL="541338" lvl="1" indent="-180975"/>
            <a:r>
              <a:rPr lang="en-GB" sz="2600" smtClean="0"/>
              <a:t>Middleware API table: (to be finalised in EMI-2) </a:t>
            </a:r>
            <a:r>
              <a:rPr lang="en-GB" sz="2600" smtClean="0">
                <a:hlinkClick r:id="rId4"/>
              </a:rPr>
              <a:t>https://wiki.egi.eu/wiki/Service_APIs</a:t>
            </a:r>
            <a:endParaRPr lang="en-GB" sz="2600" smtClean="0"/>
          </a:p>
          <a:p>
            <a:pPr marL="514350" indent="-514350">
              <a:buFont typeface="+mj-lt"/>
              <a:buAutoNum type="arabicPeriod"/>
            </a:pPr>
            <a:endParaRPr lang="en-GB"/>
          </a:p>
        </p:txBody>
      </p:sp>
      <p:pic>
        <p:nvPicPr>
          <p:cNvPr id="1027" name="Picture 3"/>
          <p:cNvPicPr>
            <a:picLocks noChangeAspect="1" noChangeArrowheads="1"/>
          </p:cNvPicPr>
          <p:nvPr/>
        </p:nvPicPr>
        <p:blipFill>
          <a:blip r:embed="rId5" cstate="print"/>
          <a:srcRect/>
          <a:stretch>
            <a:fillRect/>
          </a:stretch>
        </p:blipFill>
        <p:spPr bwMode="auto">
          <a:xfrm>
            <a:off x="4283968" y="1196752"/>
            <a:ext cx="4747904" cy="4765328"/>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3995936" y="2276872"/>
            <a:ext cx="4604343" cy="393323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84686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pPr marL="0" indent="0" algn="ctr">
              <a:buNone/>
            </a:pPr>
            <a:r>
              <a:rPr lang="en-GB" dirty="0" smtClean="0"/>
              <a:t>To </a:t>
            </a:r>
            <a:r>
              <a:rPr lang="en-GB" dirty="0"/>
              <a:t>connect researchers from all disciplines with the reliable and innovative ICT services they need to undertake their collaborative world-class and world-spanning </a:t>
            </a:r>
            <a:r>
              <a:rPr lang="en-GB" dirty="0" smtClean="0"/>
              <a:t>research</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34747051"/>
              </p:ext>
            </p:extLst>
          </p:nvPr>
        </p:nvGraphicFramePr>
        <p:xfrm>
          <a:off x="1475656" y="4077072"/>
          <a:ext cx="6096000" cy="1920240"/>
        </p:xfrm>
        <a:graphic>
          <a:graphicData uri="http://schemas.openxmlformats.org/drawingml/2006/table">
            <a:tbl>
              <a:tblPr firstRow="1">
                <a:tableStyleId>{5C22544A-7EE6-4342-B048-85BDC9FD1C3A}</a:tableStyleId>
              </a:tblPr>
              <a:tblGrid>
                <a:gridCol w="3048000"/>
                <a:gridCol w="3048000"/>
              </a:tblGrid>
              <a:tr h="370840">
                <a:tc gridSpan="2">
                  <a:txBody>
                    <a:bodyPr/>
                    <a:lstStyle/>
                    <a:p>
                      <a:pPr algn="ctr"/>
                      <a:r>
                        <a:rPr lang="en-US" sz="3600" dirty="0" smtClean="0"/>
                        <a:t>Core Values</a:t>
                      </a:r>
                      <a:endParaRPr lang="en-US" sz="3600" dirty="0"/>
                    </a:p>
                  </a:txBody>
                  <a:tcPr/>
                </a:tc>
                <a:tc hMerge="1">
                  <a:txBody>
                    <a:bodyPr/>
                    <a:lstStyle/>
                    <a:p>
                      <a:endParaRPr lang="en-US" dirty="0"/>
                    </a:p>
                  </a:txBody>
                  <a:tcPr/>
                </a:tc>
              </a:tr>
              <a:tr h="370840">
                <a:tc>
                  <a:txBody>
                    <a:bodyPr/>
                    <a:lstStyle/>
                    <a:p>
                      <a:pPr lvl="0" algn="ctr"/>
                      <a:r>
                        <a:rPr lang="en-GB" sz="3600" dirty="0" smtClean="0"/>
                        <a:t>Leadership</a:t>
                      </a:r>
                    </a:p>
                  </a:txBody>
                  <a:tcPr/>
                </a:tc>
                <a:tc>
                  <a:txBody>
                    <a:bodyPr/>
                    <a:lstStyle/>
                    <a:p>
                      <a:pPr algn="ctr"/>
                      <a:r>
                        <a:rPr lang="en-US" sz="3600" dirty="0" smtClean="0"/>
                        <a:t>Openness</a:t>
                      </a:r>
                      <a:endParaRPr lang="en-US" sz="3600" dirty="0"/>
                    </a:p>
                  </a:txBody>
                  <a:tcPr/>
                </a:tc>
              </a:tr>
              <a:tr h="370840">
                <a:tc>
                  <a:txBody>
                    <a:bodyPr/>
                    <a:lstStyle/>
                    <a:p>
                      <a:pPr algn="ctr"/>
                      <a:r>
                        <a:rPr lang="en-US" sz="3600" dirty="0" smtClean="0"/>
                        <a:t>Reliability</a:t>
                      </a:r>
                      <a:endParaRPr lang="en-US" sz="3600" dirty="0"/>
                    </a:p>
                  </a:txBody>
                  <a:tcPr/>
                </a:tc>
                <a:tc>
                  <a:txBody>
                    <a:bodyPr/>
                    <a:lstStyle/>
                    <a:p>
                      <a:pPr algn="ctr"/>
                      <a:r>
                        <a:rPr lang="en-US" sz="3600" dirty="0" smtClean="0"/>
                        <a:t>Innovation</a:t>
                      </a:r>
                      <a:endParaRPr lang="en-US" sz="3600" dirty="0"/>
                    </a:p>
                  </a:txBody>
                  <a:tcPr/>
                </a:tc>
              </a:tr>
            </a:tbl>
          </a:graphicData>
        </a:graphic>
      </p:graphicFrame>
    </p:spTree>
    <p:extLst>
      <p:ext uri="{BB962C8B-B14F-4D97-AF65-F5344CB8AC3E}">
        <p14:creationId xmlns:p14="http://schemas.microsoft.com/office/powerpoint/2010/main" val="26189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571" y="115888"/>
            <a:ext cx="7416949" cy="865187"/>
          </a:xfrm>
        </p:spPr>
        <p:txBody>
          <a:bodyPr/>
          <a:lstStyle/>
          <a:p>
            <a:r>
              <a:rPr lang="en-GB" sz="3600" smtClean="0"/>
              <a:t>EGI support for</a:t>
            </a:r>
            <a:br>
              <a:rPr lang="en-GB" sz="3600" smtClean="0"/>
            </a:br>
            <a:r>
              <a:rPr lang="en-GB" sz="3600" smtClean="0"/>
              <a:t>VRE operation</a:t>
            </a:r>
            <a:endParaRPr lang="en-GB" sz="3600"/>
          </a:p>
        </p:txBody>
      </p:sp>
      <p:sp>
        <p:nvSpPr>
          <p:cNvPr id="3" name="Content Placeholder 2"/>
          <p:cNvSpPr>
            <a:spLocks noGrp="1"/>
          </p:cNvSpPr>
          <p:nvPr>
            <p:ph idx="1"/>
          </p:nvPr>
        </p:nvSpPr>
        <p:spPr>
          <a:xfrm>
            <a:off x="216024" y="1268760"/>
            <a:ext cx="8604448" cy="4896544"/>
          </a:xfrm>
        </p:spPr>
        <p:txBody>
          <a:bodyPr>
            <a:normAutofit fontScale="62500" lnSpcReduction="20000"/>
          </a:bodyPr>
          <a:lstStyle/>
          <a:p>
            <a:pPr marL="514350" indent="-514350"/>
            <a:r>
              <a:rPr lang="en-GB" smtClean="0"/>
              <a:t>Established &amp; evolving  processes from various EGI(-InSPIRE) stakeholders:</a:t>
            </a:r>
          </a:p>
          <a:p>
            <a:pPr marL="1260475" lvl="1" indent="-457200"/>
            <a:r>
              <a:rPr lang="en-GB" smtClean="0"/>
              <a:t>EGI Operations</a:t>
            </a:r>
          </a:p>
          <a:p>
            <a:pPr marL="1260475" lvl="1" indent="-457200"/>
            <a:r>
              <a:rPr lang="en-GB" smtClean="0"/>
              <a:t>EGI Technology</a:t>
            </a:r>
          </a:p>
          <a:p>
            <a:pPr marL="1260475" lvl="1" indent="-457200"/>
            <a:r>
              <a:rPr lang="en-GB" smtClean="0"/>
              <a:t>NGIs, VRCs, EGI.eu</a:t>
            </a:r>
          </a:p>
          <a:p>
            <a:pPr marL="1260475" lvl="1" indent="-457200"/>
            <a:r>
              <a:rPr lang="en-GB" smtClean="0"/>
              <a:t>Pojects (e.g. BioVel, Scalalife, ...)</a:t>
            </a:r>
          </a:p>
          <a:p>
            <a:pPr marL="514350" indent="-514350"/>
            <a:endParaRPr lang="en-GB" smtClean="0"/>
          </a:p>
          <a:p>
            <a:pPr marL="514350" indent="-514350"/>
            <a:r>
              <a:rPr lang="en-GB" smtClean="0"/>
              <a:t>But the EGI platform is about to change:</a:t>
            </a:r>
          </a:p>
          <a:p>
            <a:pPr marL="1260475" lvl="1" indent="-457200"/>
            <a:r>
              <a:rPr lang="en-GB" smtClean="0">
                <a:solidFill>
                  <a:srgbClr val="FF0000"/>
                </a:solidFill>
              </a:rPr>
              <a:t>Services will run </a:t>
            </a:r>
            <a:r>
              <a:rPr lang="en-GB" smtClean="0">
                <a:solidFill>
                  <a:srgbClr val="FF0000"/>
                </a:solidFill>
                <a:sym typeface="Wingdings" pitchFamily="2" charset="2"/>
              </a:rPr>
              <a:t>in</a:t>
            </a:r>
            <a:r>
              <a:rPr lang="en-GB" smtClean="0">
                <a:solidFill>
                  <a:srgbClr val="FF0000"/>
                </a:solidFill>
              </a:rPr>
              <a:t> Virtual Machines</a:t>
            </a:r>
          </a:p>
          <a:p>
            <a:pPr marL="1660525" lvl="2" indent="-136525"/>
            <a:r>
              <a:rPr lang="en-GB" smtClean="0">
                <a:hlinkClick r:id="rId2"/>
              </a:rPr>
              <a:t>EGI Strategic Plan</a:t>
            </a:r>
            <a:r>
              <a:rPr lang="en-GB" smtClean="0"/>
              <a:t>; </a:t>
            </a:r>
            <a:r>
              <a:rPr lang="en-GB" smtClean="0">
                <a:hlinkClick r:id="rId3"/>
              </a:rPr>
              <a:t>EGI Platform Roadmap</a:t>
            </a:r>
            <a:endParaRPr lang="en-GB" smtClean="0"/>
          </a:p>
          <a:p>
            <a:pPr marL="1260475" lvl="1" indent="-457200"/>
            <a:r>
              <a:rPr lang="en-GB" smtClean="0"/>
              <a:t>Developers &amp; operators will need new support mechanisms:</a:t>
            </a:r>
          </a:p>
          <a:p>
            <a:pPr marL="1660525" lvl="2" indent="-219075"/>
            <a:r>
              <a:rPr lang="en-GB" smtClean="0"/>
              <a:t>VM image repository</a:t>
            </a:r>
          </a:p>
          <a:p>
            <a:pPr marL="1660525" lvl="2" indent="-219075"/>
            <a:r>
              <a:rPr lang="en-GB" smtClean="0"/>
              <a:t>VM information system</a:t>
            </a:r>
          </a:p>
          <a:p>
            <a:pPr marL="1660525" lvl="2" indent="-219075"/>
            <a:r>
              <a:rPr lang="en-GB" smtClean="0"/>
              <a:t>VM monitor with helpdesk integration</a:t>
            </a:r>
          </a:p>
          <a:p>
            <a:pPr marL="1660525" lvl="2" indent="-219075"/>
            <a:r>
              <a:rPr lang="en-GB" smtClean="0"/>
              <a:t>...</a:t>
            </a:r>
          </a:p>
          <a:p>
            <a:pPr marL="1260475" lvl="1" indent="-219075">
              <a:buNone/>
            </a:pPr>
            <a:r>
              <a:rPr lang="en-GB" smtClean="0"/>
              <a:t>EGI Federated Cloud Task force </a:t>
            </a:r>
            <a:r>
              <a:rPr lang="en-GB" smtClean="0">
                <a:sym typeface="Wingdings" pitchFamily="2" charset="2"/>
              </a:rPr>
              <a:t> EGI Infrastructure platform</a:t>
            </a:r>
          </a:p>
          <a:p>
            <a:pPr marL="1260475" lvl="1" indent="-219075">
              <a:buNone/>
            </a:pPr>
            <a:r>
              <a:rPr lang="en-GB" smtClean="0">
                <a:solidFill>
                  <a:srgbClr val="FF0000"/>
                </a:solidFill>
                <a:sym typeface="Wingdings" pitchFamily="2" charset="2"/>
              </a:rPr>
              <a:t>	Join as user community!</a:t>
            </a:r>
          </a:p>
          <a:p>
            <a:pPr marL="1260475" lvl="1" indent="-219075">
              <a:buNone/>
            </a:pPr>
            <a:endParaRPr lang="en-GB" smtClean="0"/>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835331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Marketing, Communications &amp; Events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199872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p:txBody>
          <a:bodyPr/>
          <a:lstStyle/>
          <a:p>
            <a:pPr eaLnBrk="1" hangingPunct="1"/>
            <a:r>
              <a:rPr lang="en-US" dirty="0" smtClean="0">
                <a:latin typeface="Arial" charset="0"/>
                <a:cs typeface="Arial" charset="0"/>
              </a:rPr>
              <a:t>Communications</a:t>
            </a:r>
          </a:p>
        </p:txBody>
      </p:sp>
      <p:sp>
        <p:nvSpPr>
          <p:cNvPr id="4099" name="Content Placeholder 13"/>
          <p:cNvSpPr>
            <a:spLocks noGrp="1"/>
          </p:cNvSpPr>
          <p:nvPr>
            <p:ph idx="1"/>
          </p:nvPr>
        </p:nvSpPr>
        <p:spPr>
          <a:xfrm>
            <a:off x="107504" y="1124744"/>
            <a:ext cx="9145016" cy="4968552"/>
          </a:xfrm>
        </p:spPr>
        <p:txBody>
          <a:bodyPr/>
          <a:lstStyle/>
          <a:p>
            <a:r>
              <a:rPr lang="en-GB" sz="2000" dirty="0" smtClean="0"/>
              <a:t>Disseminate </a:t>
            </a:r>
            <a:r>
              <a:rPr lang="en-GB" sz="2000" dirty="0"/>
              <a:t>EGI’s activity within the project and worldwide through its regionally dispersed dissemination contacts. </a:t>
            </a:r>
            <a:endParaRPr lang="en-GB" sz="2000" dirty="0" smtClean="0"/>
          </a:p>
          <a:p>
            <a:r>
              <a:rPr lang="en-GB" sz="2000" dirty="0" smtClean="0"/>
              <a:t>Developed the EGI branding and content </a:t>
            </a:r>
            <a:r>
              <a:rPr lang="en-GB" sz="2000" dirty="0"/>
              <a:t>for the project and event </a:t>
            </a:r>
            <a:r>
              <a:rPr lang="en-GB" sz="2000" dirty="0" smtClean="0"/>
              <a:t>websites.</a:t>
            </a:r>
          </a:p>
          <a:p>
            <a:r>
              <a:rPr lang="en-GB" sz="2000" dirty="0" smtClean="0"/>
              <a:t>Produced monthly </a:t>
            </a:r>
            <a:r>
              <a:rPr lang="en-GB" sz="2000" dirty="0"/>
              <a:t>Director’s Letters, </a:t>
            </a:r>
            <a:r>
              <a:rPr lang="en-GB" sz="2000" dirty="0" smtClean="0"/>
              <a:t>4 annual issues of the EGI </a:t>
            </a:r>
            <a:r>
              <a:rPr lang="en-GB" sz="2000" i="1" dirty="0" smtClean="0"/>
              <a:t>Inspired </a:t>
            </a:r>
            <a:r>
              <a:rPr lang="en-GB" sz="2000" dirty="0" smtClean="0"/>
              <a:t>newsletter</a:t>
            </a:r>
          </a:p>
          <a:p>
            <a:r>
              <a:rPr lang="en-GB" sz="2000" dirty="0" smtClean="0"/>
              <a:t>Published success stories in </a:t>
            </a:r>
            <a:r>
              <a:rPr lang="en-GB" sz="2000" i="1" dirty="0" smtClean="0"/>
              <a:t>International </a:t>
            </a:r>
            <a:r>
              <a:rPr lang="en-GB" sz="2000" i="1" dirty="0"/>
              <a:t>Science Grid This </a:t>
            </a:r>
            <a:r>
              <a:rPr lang="en-GB" sz="2000" i="1" dirty="0" smtClean="0"/>
              <a:t>Week</a:t>
            </a:r>
            <a:r>
              <a:rPr lang="en-GB" sz="2000" dirty="0" smtClean="0"/>
              <a:t>, </a:t>
            </a:r>
            <a:r>
              <a:rPr lang="en-GB" sz="2000" i="1" dirty="0" smtClean="0"/>
              <a:t>The Parliament</a:t>
            </a:r>
            <a:r>
              <a:rPr lang="en-GB" sz="2000" dirty="0" smtClean="0"/>
              <a:t>, </a:t>
            </a:r>
            <a:r>
              <a:rPr lang="en-GB" sz="2000" i="1" dirty="0" smtClean="0"/>
              <a:t>Public </a:t>
            </a:r>
            <a:r>
              <a:rPr lang="en-GB" sz="2000" i="1" dirty="0"/>
              <a:t>Service </a:t>
            </a:r>
            <a:r>
              <a:rPr lang="en-GB" sz="2000" i="1" dirty="0" smtClean="0"/>
              <a:t>Review</a:t>
            </a:r>
            <a:r>
              <a:rPr lang="en-GB" sz="2000" dirty="0" smtClean="0"/>
              <a:t>, </a:t>
            </a:r>
            <a:r>
              <a:rPr lang="en-GB" sz="2000" i="1" dirty="0" err="1" smtClean="0"/>
              <a:t>PanEuropeanNetworks</a:t>
            </a:r>
            <a:r>
              <a:rPr lang="en-GB" sz="2000" dirty="0" smtClean="0"/>
              <a:t>, </a:t>
            </a:r>
            <a:r>
              <a:rPr lang="en-GB" sz="2000" i="1" dirty="0" err="1" smtClean="0"/>
              <a:t>HPCwire</a:t>
            </a:r>
            <a:r>
              <a:rPr lang="en-GB" sz="2000" dirty="0" smtClean="0"/>
              <a:t>, </a:t>
            </a:r>
            <a:r>
              <a:rPr lang="en-GB" sz="2000" i="1" dirty="0" err="1" smtClean="0"/>
              <a:t>HPCintheCloud</a:t>
            </a:r>
            <a:r>
              <a:rPr lang="en-GB" sz="2000" dirty="0" smtClean="0"/>
              <a:t>, </a:t>
            </a:r>
            <a:r>
              <a:rPr lang="en-GB" sz="2000" i="1" dirty="0" err="1" smtClean="0"/>
              <a:t>Datanami</a:t>
            </a:r>
            <a:r>
              <a:rPr lang="en-GB" sz="2000" dirty="0" smtClean="0"/>
              <a:t>, </a:t>
            </a:r>
            <a:r>
              <a:rPr lang="en-GB" sz="2000" i="1" dirty="0" err="1" smtClean="0"/>
              <a:t>HostingTecNews</a:t>
            </a:r>
            <a:r>
              <a:rPr lang="en-GB" sz="2000" i="1" dirty="0" smtClean="0"/>
              <a:t>, </a:t>
            </a:r>
            <a:r>
              <a:rPr lang="en-GB" sz="2000" dirty="0" smtClean="0"/>
              <a:t>clippings in </a:t>
            </a:r>
            <a:r>
              <a:rPr lang="en-GB" sz="2000" i="1" dirty="0" smtClean="0"/>
              <a:t>Wired</a:t>
            </a:r>
            <a:r>
              <a:rPr lang="en-GB" sz="2000" dirty="0" smtClean="0"/>
              <a:t> and </a:t>
            </a:r>
            <a:r>
              <a:rPr lang="en-GB" sz="2000" i="1" dirty="0" smtClean="0"/>
              <a:t>Discovery News</a:t>
            </a:r>
          </a:p>
          <a:p>
            <a:r>
              <a:rPr lang="en-GB" sz="2000" dirty="0" smtClean="0"/>
              <a:t>Produced a range of general and community focused brochures </a:t>
            </a:r>
            <a:r>
              <a:rPr lang="en-GB" sz="2000" dirty="0"/>
              <a:t>and </a:t>
            </a:r>
            <a:r>
              <a:rPr lang="en-GB" sz="2000" dirty="0" smtClean="0"/>
              <a:t>posters.</a:t>
            </a:r>
          </a:p>
          <a:p>
            <a:r>
              <a:rPr lang="en-GB" sz="2000" dirty="0" smtClean="0"/>
              <a:t>Since the project start, the EGI </a:t>
            </a:r>
            <a:r>
              <a:rPr lang="en-GB" sz="2000" dirty="0"/>
              <a:t>website </a:t>
            </a:r>
            <a:r>
              <a:rPr lang="en-GB" sz="2000" dirty="0" smtClean="0"/>
              <a:t>has received </a:t>
            </a:r>
            <a:r>
              <a:rPr lang="en-GB" sz="2000" dirty="0"/>
              <a:t>over </a:t>
            </a:r>
            <a:r>
              <a:rPr lang="en-GB" sz="2000" dirty="0" smtClean="0"/>
              <a:t>100,000 unique visitors and over a 1million page </a:t>
            </a:r>
            <a:r>
              <a:rPr lang="en-GB" sz="2000" dirty="0"/>
              <a:t>views. </a:t>
            </a:r>
            <a:endParaRPr lang="en-GB" sz="2000" dirty="0" smtClean="0"/>
          </a:p>
          <a:p>
            <a:r>
              <a:rPr lang="en-GB" sz="2000" dirty="0" smtClean="0"/>
              <a:t>Redesigned </a:t>
            </a:r>
            <a:r>
              <a:rPr lang="en-GB" sz="2000" dirty="0"/>
              <a:t>w</a:t>
            </a:r>
            <a:r>
              <a:rPr lang="en-GB" sz="2000" dirty="0" smtClean="0"/>
              <a:t>ebsite re-launched in March </a:t>
            </a:r>
            <a:r>
              <a:rPr lang="en-GB" sz="2000" dirty="0" smtClean="0"/>
              <a:t>2012 with increased </a:t>
            </a:r>
            <a:r>
              <a:rPr lang="en-GB" sz="2000" dirty="0" smtClean="0"/>
              <a:t>functionality</a:t>
            </a:r>
            <a:endParaRPr lang="en-GB" sz="2000" dirty="0" smtClean="0"/>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30/05/2012</a:t>
            </a:r>
            <a:endParaRPr lang="en-GB"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Project Presentation – May 2012</a:t>
            </a:r>
          </a:p>
        </p:txBody>
      </p:sp>
    </p:spTree>
    <p:extLst>
      <p:ext uri="{BB962C8B-B14F-4D97-AF65-F5344CB8AC3E}">
        <p14:creationId xmlns:p14="http://schemas.microsoft.com/office/powerpoint/2010/main" val="661157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p:txBody>
          <a:bodyPr/>
          <a:lstStyle/>
          <a:p>
            <a:pPr eaLnBrk="1" hangingPunct="1"/>
            <a:r>
              <a:rPr lang="en-US" dirty="0" smtClean="0">
                <a:latin typeface="Arial" charset="0"/>
                <a:cs typeface="Arial" charset="0"/>
              </a:rPr>
              <a:t>Communications</a:t>
            </a:r>
          </a:p>
        </p:txBody>
      </p:sp>
      <p:sp>
        <p:nvSpPr>
          <p:cNvPr id="4099" name="Content Placeholder 13"/>
          <p:cNvSpPr>
            <a:spLocks noGrp="1"/>
          </p:cNvSpPr>
          <p:nvPr>
            <p:ph idx="1"/>
          </p:nvPr>
        </p:nvSpPr>
        <p:spPr>
          <a:xfrm>
            <a:off x="179512" y="1124744"/>
            <a:ext cx="8964488" cy="4968552"/>
          </a:xfrm>
        </p:spPr>
        <p:txBody>
          <a:bodyPr/>
          <a:lstStyle/>
          <a:p>
            <a:r>
              <a:rPr lang="en-GB" sz="2000" dirty="0" smtClean="0"/>
              <a:t>Attended a </a:t>
            </a:r>
            <a:r>
              <a:rPr lang="en-GB" sz="2000" dirty="0"/>
              <a:t>range of international </a:t>
            </a:r>
            <a:r>
              <a:rPr lang="en-GB" sz="2000" dirty="0" smtClean="0"/>
              <a:t>events, </a:t>
            </a:r>
            <a:r>
              <a:rPr lang="en-GB" sz="2000" dirty="0"/>
              <a:t>including </a:t>
            </a:r>
            <a:r>
              <a:rPr lang="en-GB" sz="2000" dirty="0" err="1" smtClean="0"/>
              <a:t>eChallenges</a:t>
            </a:r>
            <a:r>
              <a:rPr lang="en-GB" sz="2000" dirty="0" smtClean="0"/>
              <a:t> </a:t>
            </a:r>
            <a:r>
              <a:rPr lang="en-GB" sz="2000" dirty="0"/>
              <a:t>in </a:t>
            </a:r>
            <a:r>
              <a:rPr lang="en-GB" sz="2000" dirty="0" smtClean="0"/>
              <a:t>Florence, </a:t>
            </a:r>
            <a:r>
              <a:rPr lang="en-GB" sz="2000" dirty="0"/>
              <a:t>SciTech in Brussels, </a:t>
            </a:r>
            <a:r>
              <a:rPr lang="en-GB" sz="2000" dirty="0" smtClean="0"/>
              <a:t>International Symposium on Grid and Clouds </a:t>
            </a:r>
            <a:r>
              <a:rPr lang="en-GB" sz="2000" dirty="0"/>
              <a:t>in Taipei, </a:t>
            </a:r>
            <a:r>
              <a:rPr lang="en-GB" sz="2000" dirty="0" smtClean="0"/>
              <a:t>SuperComputing11 </a:t>
            </a:r>
            <a:r>
              <a:rPr lang="en-GB" sz="2000" dirty="0"/>
              <a:t>in the </a:t>
            </a:r>
            <a:r>
              <a:rPr lang="en-GB" sz="2000" dirty="0" smtClean="0"/>
              <a:t>US, European Geophysics Union in Vienna and International Supercomputing in Hamburg.</a:t>
            </a:r>
          </a:p>
          <a:p>
            <a:r>
              <a:rPr lang="en-GB" sz="2000" dirty="0" smtClean="0"/>
              <a:t>Hosted </a:t>
            </a:r>
            <a:r>
              <a:rPr lang="en-GB" sz="2000" dirty="0"/>
              <a:t>booths at the </a:t>
            </a:r>
            <a:r>
              <a:rPr lang="en-GB" sz="2000" dirty="0" smtClean="0"/>
              <a:t>EGI’s events, including the Technical and Community Forums, </a:t>
            </a:r>
            <a:r>
              <a:rPr lang="en-GB" sz="2000" dirty="0"/>
              <a:t>and ran outreach campaigns that included printed materials, press releases, social media feeds and blogs. </a:t>
            </a:r>
            <a:endParaRPr lang="en-GB" sz="2000" dirty="0" smtClean="0"/>
          </a:p>
          <a:p>
            <a:r>
              <a:rPr lang="en-GB" sz="2000" dirty="0" smtClean="0"/>
              <a:t>NILs contributed events</a:t>
            </a:r>
            <a:r>
              <a:rPr lang="en-GB" sz="2000" dirty="0"/>
              <a:t>, websites, materials, publications, papers, translations, press releases and outreach to policy makers.</a:t>
            </a:r>
          </a:p>
          <a:p>
            <a:endParaRPr lang="en-US" sz="2000" dirty="0" smtClean="0">
              <a:latin typeface="Arial" charset="0"/>
              <a:cs typeface="Arial" charset="0"/>
            </a:endParaRPr>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30/05/2012</a:t>
            </a:r>
            <a:endParaRPr lang="en-GB"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Project Presentation – May 2012</a:t>
            </a:r>
          </a:p>
        </p:txBody>
      </p:sp>
    </p:spTree>
    <p:extLst>
      <p:ext uri="{BB962C8B-B14F-4D97-AF65-F5344CB8AC3E}">
        <p14:creationId xmlns:p14="http://schemas.microsoft.com/office/powerpoint/2010/main" val="1285228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933" y="1167753"/>
            <a:ext cx="1957431" cy="2769764"/>
          </a:xfrm>
          <a:prstGeom prst="rect">
            <a:avLst/>
          </a:prstGeom>
          <a:ln>
            <a:solidFill>
              <a:schemeClr val="tx1"/>
            </a:solidFill>
          </a:ln>
          <a:effectLst>
            <a:outerShdw blurRad="88900" dist="88900" dir="13500000" algn="br" rotWithShape="0">
              <a:prstClr val="black">
                <a:alpha val="40000"/>
              </a:prstClr>
            </a:outerShdw>
          </a:effectLst>
        </p:spPr>
      </p:pic>
      <p:sp>
        <p:nvSpPr>
          <p:cNvPr id="2" name="Title 1"/>
          <p:cNvSpPr>
            <a:spLocks noGrp="1"/>
          </p:cNvSpPr>
          <p:nvPr>
            <p:ph type="title"/>
          </p:nvPr>
        </p:nvSpPr>
        <p:spPr/>
        <p:txBody>
          <a:bodyPr/>
          <a:lstStyle/>
          <a:p>
            <a:r>
              <a:rPr lang="en-GB" dirty="0" smtClean="0"/>
              <a:t>Communications</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
        <p:nvSpPr>
          <p:cNvPr id="3" name="TextBox 2"/>
          <p:cNvSpPr txBox="1"/>
          <p:nvPr/>
        </p:nvSpPr>
        <p:spPr>
          <a:xfrm>
            <a:off x="-36512" y="1078527"/>
            <a:ext cx="2908168" cy="3416320"/>
          </a:xfrm>
          <a:prstGeom prst="rect">
            <a:avLst/>
          </a:prstGeom>
          <a:noFill/>
        </p:spPr>
        <p:txBody>
          <a:bodyPr wrap="none" rtlCol="0">
            <a:spAutoFit/>
          </a:bodyPr>
          <a:lstStyle/>
          <a:p>
            <a:pPr marL="342900" indent="-342900">
              <a:buFont typeface="Arial" pitchFamily="34" charset="0"/>
              <a:buChar char="•"/>
            </a:pPr>
            <a:r>
              <a:rPr lang="en-GB" sz="2400" dirty="0" smtClean="0"/>
              <a:t>Website</a:t>
            </a:r>
            <a:endParaRPr lang="en-GB" sz="2400" dirty="0"/>
          </a:p>
          <a:p>
            <a:pPr marL="342900" indent="-342900">
              <a:buFont typeface="Arial" pitchFamily="34" charset="0"/>
              <a:buChar char="•"/>
            </a:pPr>
            <a:r>
              <a:rPr lang="en-GB" sz="2400" dirty="0"/>
              <a:t>Wiki</a:t>
            </a:r>
          </a:p>
          <a:p>
            <a:pPr marL="342900" indent="-342900">
              <a:buFont typeface="Arial" pitchFamily="34" charset="0"/>
              <a:buChar char="•"/>
            </a:pPr>
            <a:r>
              <a:rPr lang="en-GB" sz="2400" dirty="0"/>
              <a:t>Blogs</a:t>
            </a:r>
          </a:p>
          <a:p>
            <a:pPr marL="342900" indent="-342900">
              <a:buFont typeface="Arial" pitchFamily="34" charset="0"/>
              <a:buChar char="•"/>
            </a:pPr>
            <a:r>
              <a:rPr lang="en-GB" sz="2400" dirty="0" smtClean="0"/>
              <a:t>Newsletters</a:t>
            </a:r>
          </a:p>
          <a:p>
            <a:pPr marL="342900" indent="-342900">
              <a:buFont typeface="Arial" pitchFamily="34" charset="0"/>
              <a:buChar char="•"/>
            </a:pPr>
            <a:r>
              <a:rPr lang="en-GB" sz="2400" dirty="0" smtClean="0"/>
              <a:t>Letters</a:t>
            </a:r>
          </a:p>
          <a:p>
            <a:pPr marL="342900" indent="-342900">
              <a:buFont typeface="Arial" pitchFamily="34" charset="0"/>
              <a:buChar char="•"/>
            </a:pPr>
            <a:r>
              <a:rPr lang="en-GB" sz="2400" dirty="0" smtClean="0"/>
              <a:t>Social Media</a:t>
            </a:r>
          </a:p>
          <a:p>
            <a:pPr marL="342900" indent="-342900">
              <a:buFont typeface="Arial" pitchFamily="34" charset="0"/>
              <a:buChar char="•"/>
            </a:pPr>
            <a:r>
              <a:rPr lang="en-GB" sz="2400" dirty="0" smtClean="0"/>
              <a:t>Posters</a:t>
            </a:r>
          </a:p>
          <a:p>
            <a:pPr marL="342900" indent="-342900">
              <a:buFont typeface="Arial" pitchFamily="34" charset="0"/>
              <a:buChar char="•"/>
            </a:pPr>
            <a:r>
              <a:rPr lang="en-GB" sz="2400" dirty="0" smtClean="0"/>
              <a:t>Brochures</a:t>
            </a:r>
          </a:p>
          <a:p>
            <a:pPr marL="342900" indent="-342900">
              <a:buFont typeface="Arial" pitchFamily="34" charset="0"/>
              <a:buChar char="•"/>
            </a:pPr>
            <a:r>
              <a:rPr lang="en-GB" sz="2400" dirty="0" smtClean="0"/>
              <a:t>Book of abstracts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494" y="1401805"/>
            <a:ext cx="1957431" cy="2769764"/>
          </a:xfrm>
          <a:prstGeom prst="rect">
            <a:avLst/>
          </a:prstGeom>
          <a:ln>
            <a:solidFill>
              <a:schemeClr val="tx1"/>
            </a:solidFill>
          </a:ln>
          <a:effectLst>
            <a:outerShdw blurRad="88900" dist="88900" dir="13500000" algn="br" rotWithShape="0">
              <a:prstClr val="black">
                <a:alpha val="40000"/>
              </a:prstClr>
            </a:outerShdw>
          </a:effectLst>
        </p:spPr>
      </p:pic>
      <p:pic>
        <p:nvPicPr>
          <p:cNvPr id="14" name="Content Placeholder 6"/>
          <p:cNvPicPr>
            <a:picLocks noChangeAspect="1"/>
          </p:cNvPicPr>
          <p:nvPr/>
        </p:nvPicPr>
        <p:blipFill rotWithShape="1">
          <a:blip r:embed="rId5">
            <a:extLst>
              <a:ext uri="{28A0092B-C50C-407E-A947-70E740481C1C}">
                <a14:useLocalDpi xmlns:a14="http://schemas.microsoft.com/office/drawing/2010/main" val="0"/>
              </a:ext>
            </a:extLst>
          </a:blip>
          <a:srcRect b="44616"/>
          <a:stretch/>
        </p:blipFill>
        <p:spPr bwMode="auto">
          <a:xfrm>
            <a:off x="5196304" y="1167753"/>
            <a:ext cx="3801894" cy="2267008"/>
          </a:xfrm>
          <a:prstGeom prst="rect">
            <a:avLst/>
          </a:prstGeom>
          <a:noFill/>
          <a:ln w="3175">
            <a:solidFill>
              <a:schemeClr val="tx1"/>
            </a:solidFill>
          </a:ln>
          <a:effectLst>
            <a:outerShdw blurRad="88900" dist="889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0094" y="3686623"/>
            <a:ext cx="1788104" cy="2530166"/>
          </a:xfrm>
          <a:prstGeom prst="rect">
            <a:avLst/>
          </a:prstGeom>
          <a:effectLst>
            <a:outerShdw blurRad="88900" dist="88900" dir="13500000" algn="br"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088" y="2811415"/>
            <a:ext cx="1566851" cy="1566851"/>
          </a:xfrm>
          <a:prstGeom prst="rect">
            <a:avLst/>
          </a:prstGeom>
          <a:effectLst>
            <a:outerShdw blurRad="88900" dist="88900" dir="13500000" algn="br" rotWithShape="0">
              <a:prstClr val="black">
                <a:alpha val="40000"/>
              </a:prstClr>
            </a:outerShdw>
          </a:effec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5837" y="4501059"/>
            <a:ext cx="1249498" cy="1765025"/>
          </a:xfrm>
          <a:prstGeom prst="rect">
            <a:avLst/>
          </a:prstGeom>
          <a:effectLst>
            <a:outerShdw blurRad="88900" dist="88900" dir="13500000" algn="br" rotWithShape="0">
              <a:prstClr val="black">
                <a:alpha val="40000"/>
              </a:prstClr>
            </a:outerShdw>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5381" y="4502979"/>
            <a:ext cx="1248139" cy="1763105"/>
          </a:xfrm>
          <a:prstGeom prst="rect">
            <a:avLst/>
          </a:prstGeom>
          <a:effectLst>
            <a:outerShdw blurRad="88900" dist="88900" dir="13500000" algn="br" rotWithShape="0">
              <a:prstClr val="black">
                <a:alpha val="40000"/>
              </a:prstClr>
            </a:outerShdw>
          </a:effectLst>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2727" y="4494847"/>
            <a:ext cx="1268929" cy="1792473"/>
          </a:xfrm>
          <a:prstGeom prst="rect">
            <a:avLst/>
          </a:prstGeom>
          <a:effectLst>
            <a:outerShdw blurRad="88900" dist="88900" dir="13500000" algn="br" rotWithShape="0">
              <a:prstClr val="black">
                <a:alpha val="40000"/>
              </a:prstClr>
            </a:outerShdw>
          </a:effec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560" y="4518449"/>
            <a:ext cx="1238250" cy="1752600"/>
          </a:xfrm>
          <a:prstGeom prst="rect">
            <a:avLst/>
          </a:prstGeom>
          <a:effectLst>
            <a:outerShdw blurRad="88900" dist="88900" dir="13500000" algn="br" rotWithShape="0">
              <a:prstClr val="black">
                <a:alpha val="40000"/>
              </a:prstClr>
            </a:outerShdw>
          </a:effectLst>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5504" y="4501059"/>
            <a:ext cx="1238250" cy="1752600"/>
          </a:xfrm>
          <a:prstGeom prst="rect">
            <a:avLst/>
          </a:prstGeom>
          <a:effectLst>
            <a:outerShdw blurRad="88900" dist="88900" dir="13500000" algn="br" rotWithShape="0">
              <a:prstClr val="black">
                <a:alpha val="40000"/>
              </a:prstClr>
            </a:outerShdw>
          </a:effectLst>
        </p:spPr>
      </p:pic>
    </p:spTree>
    <p:extLst>
      <p:ext uri="{BB962C8B-B14F-4D97-AF65-F5344CB8AC3E}">
        <p14:creationId xmlns:p14="http://schemas.microsoft.com/office/powerpoint/2010/main" val="31578815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920" y="116632"/>
            <a:ext cx="7128917" cy="865187"/>
          </a:xfrm>
        </p:spPr>
        <p:txBody>
          <a:bodyPr/>
          <a:lstStyle/>
          <a:p>
            <a:r>
              <a:rPr lang="en-GB" dirty="0" smtClean="0"/>
              <a:t>Website and social media</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92502"/>
            <a:ext cx="3729572" cy="3528392"/>
          </a:xfrm>
          <a:effectLst>
            <a:outerShdw blurRad="88900" dist="88900" dir="13500000" algn="br"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124744"/>
            <a:ext cx="4774302" cy="2520280"/>
          </a:xfrm>
          <a:prstGeom prst="rect">
            <a:avLst/>
          </a:prstGeom>
          <a:effectLst>
            <a:outerShdw blurRad="88900" dist="88900" dir="13500000" algn="b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759" y="3068960"/>
            <a:ext cx="3789487" cy="3002324"/>
          </a:xfrm>
          <a:prstGeom prst="rect">
            <a:avLst/>
          </a:prstGeom>
          <a:effectLst>
            <a:outerShdw blurRad="88900" dist="88900" dir="13500000" algn="br" rotWithShape="0">
              <a:prstClr val="black">
                <a:alpha val="40000"/>
              </a:prstClr>
            </a:outerShdw>
          </a:effectLst>
        </p:spPr>
      </p:pic>
      <p:sp>
        <p:nvSpPr>
          <p:cNvPr id="11" name="Footer Placeholder 4"/>
          <p:cNvSpPr>
            <a:spLocks noGrp="1"/>
          </p:cNvSpPr>
          <p:nvPr>
            <p:ph type="ftr" sz="quarter" idx="11"/>
          </p:nvPr>
        </p:nvSpPr>
        <p:spPr>
          <a:xfrm>
            <a:off x="3124200" y="6356350"/>
            <a:ext cx="2895600" cy="365125"/>
          </a:xfrm>
        </p:spPr>
        <p:txBody>
          <a:bodyPr/>
          <a:lstStyle/>
          <a:p>
            <a:pPr>
              <a:defRPr/>
            </a:pPr>
            <a:r>
              <a:rPr lang="en-US" smtClean="0"/>
              <a:t>Project Presentation – May 2012</a:t>
            </a:r>
            <a:endParaRPr lang="en-US"/>
          </a:p>
        </p:txBody>
      </p:sp>
      <p:sp>
        <p:nvSpPr>
          <p:cNvPr id="12" name="TextBox 11"/>
          <p:cNvSpPr txBox="1"/>
          <p:nvPr/>
        </p:nvSpPr>
        <p:spPr>
          <a:xfrm>
            <a:off x="107504" y="4869159"/>
            <a:ext cx="4489202" cy="1200329"/>
          </a:xfrm>
          <a:prstGeom prst="rect">
            <a:avLst/>
          </a:prstGeom>
          <a:noFill/>
        </p:spPr>
        <p:txBody>
          <a:bodyPr wrap="square" rtlCol="0">
            <a:spAutoFit/>
          </a:bodyPr>
          <a:lstStyle/>
          <a:p>
            <a:pPr marL="285750" indent="-285750">
              <a:buFont typeface="Arial" pitchFamily="34" charset="0"/>
              <a:buChar char="•"/>
            </a:pPr>
            <a:r>
              <a:rPr lang="en-GB" dirty="0" smtClean="0"/>
              <a:t>Website </a:t>
            </a:r>
            <a:r>
              <a:rPr lang="en-GB" dirty="0" err="1" smtClean="0"/>
              <a:t>relaunched</a:t>
            </a:r>
            <a:r>
              <a:rPr lang="en-GB" dirty="0" smtClean="0"/>
              <a:t> March 2012</a:t>
            </a:r>
          </a:p>
          <a:p>
            <a:pPr marL="285750" indent="-285750">
              <a:buFont typeface="Arial" pitchFamily="34" charset="0"/>
              <a:buChar char="•"/>
            </a:pPr>
            <a:r>
              <a:rPr lang="en-GB" dirty="0" smtClean="0"/>
              <a:t>Follow Tech &amp; Ops, User Community, Policy and News social media feeds individually</a:t>
            </a:r>
            <a:endParaRPr lang="en-GB" dirty="0" smtClean="0">
              <a:latin typeface="Arial" pitchFamily="34" charset="0"/>
              <a:cs typeface="Arial" pitchFamily="34" charset="0"/>
            </a:endParaRPr>
          </a:p>
        </p:txBody>
      </p:sp>
      <p:sp>
        <p:nvSpPr>
          <p:cNvPr id="3" name="Date Placeholder 2"/>
          <p:cNvSpPr>
            <a:spLocks noGrp="1"/>
          </p:cNvSpPr>
          <p:nvPr>
            <p:ph type="dt" sz="half" idx="10"/>
          </p:nvPr>
        </p:nvSpPr>
        <p:spPr/>
        <p:txBody>
          <a:bodyPr/>
          <a:lstStyle/>
          <a:p>
            <a:pPr>
              <a:defRPr/>
            </a:pPr>
            <a:r>
              <a:rPr lang="en-US" smtClean="0"/>
              <a:t>30/05/2012</a:t>
            </a:r>
            <a:endParaRPr lang="en-US" dirty="0"/>
          </a:p>
        </p:txBody>
      </p:sp>
    </p:spTree>
    <p:extLst>
      <p:ext uri="{BB962C8B-B14F-4D97-AF65-F5344CB8AC3E}">
        <p14:creationId xmlns:p14="http://schemas.microsoft.com/office/powerpoint/2010/main" val="25127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“Stories from the grid”</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3"/>
            <a:ext cx="4994292" cy="2808312"/>
          </a:xfrm>
          <a:prstGeom prst="rect">
            <a:avLst/>
          </a:prstGeom>
          <a:effectLst>
            <a:outerShdw blurRad="88900" dist="88900" dir="13500000" algn="br"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150" y="3501008"/>
            <a:ext cx="3470847" cy="2592288"/>
          </a:xfrm>
          <a:prstGeom prst="rect">
            <a:avLst/>
          </a:prstGeom>
          <a:effectLst>
            <a:outerShdw blurRad="88900" dist="88900" dir="13500000" algn="br"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618" y="1196753"/>
            <a:ext cx="3629912" cy="1935324"/>
          </a:xfrm>
          <a:prstGeom prst="rect">
            <a:avLst/>
          </a:prstGeom>
          <a:effectLst>
            <a:outerShdw blurRad="88900" dist="88900" dir="13500000" algn="br" rotWithShape="0">
              <a:prstClr val="black">
                <a:alpha val="40000"/>
              </a:prstClr>
            </a:outerShdw>
          </a:effectLst>
        </p:spPr>
      </p:pic>
      <p:sp>
        <p:nvSpPr>
          <p:cNvPr id="13" name="TextBox 12"/>
          <p:cNvSpPr txBox="1"/>
          <p:nvPr/>
        </p:nvSpPr>
        <p:spPr>
          <a:xfrm>
            <a:off x="226814" y="4065159"/>
            <a:ext cx="5400600" cy="646331"/>
          </a:xfrm>
          <a:prstGeom prst="rect">
            <a:avLst/>
          </a:prstGeom>
          <a:noFill/>
        </p:spPr>
        <p:txBody>
          <a:bodyPr wrap="square" rtlCol="0">
            <a:spAutoFit/>
          </a:bodyPr>
          <a:lstStyle/>
          <a:p>
            <a:pPr marL="285750" indent="-285750">
              <a:buFont typeface="Arial" pitchFamily="34" charset="0"/>
              <a:buChar char="•"/>
            </a:pPr>
            <a:r>
              <a:rPr lang="en-GB" dirty="0" smtClean="0">
                <a:latin typeface="Arial" pitchFamily="34" charset="0"/>
                <a:cs typeface="Arial" pitchFamily="34" charset="0"/>
              </a:rPr>
              <a:t>New series of YouTube videos launched: “Stories from the Grid”</a:t>
            </a:r>
          </a:p>
        </p:txBody>
      </p:sp>
      <p:sp>
        <p:nvSpPr>
          <p:cNvPr id="3" name="Rectangle 2"/>
          <p:cNvSpPr/>
          <p:nvPr/>
        </p:nvSpPr>
        <p:spPr>
          <a:xfrm>
            <a:off x="199818" y="4746637"/>
            <a:ext cx="4877180" cy="646331"/>
          </a:xfrm>
          <a:prstGeom prst="rect">
            <a:avLst/>
          </a:prstGeom>
        </p:spPr>
        <p:txBody>
          <a:bodyPr wrap="square">
            <a:spAutoFit/>
          </a:bodyPr>
          <a:lstStyle/>
          <a:p>
            <a:pPr marL="285750" indent="-285750">
              <a:buFont typeface="Arial" pitchFamily="34" charset="0"/>
              <a:buChar char="•"/>
            </a:pPr>
            <a:r>
              <a:rPr lang="en-GB" dirty="0" smtClean="0"/>
              <a:t>V</a:t>
            </a:r>
            <a:r>
              <a:rPr lang="en-GB" dirty="0" smtClean="0">
                <a:latin typeface="Arial" pitchFamily="34" charset="0"/>
                <a:cs typeface="Arial" pitchFamily="34" charset="0"/>
              </a:rPr>
              <a:t>ideos </a:t>
            </a:r>
            <a:r>
              <a:rPr lang="en-GB" dirty="0">
                <a:latin typeface="Arial" pitchFamily="34" charset="0"/>
                <a:cs typeface="Arial" pitchFamily="34" charset="0"/>
              </a:rPr>
              <a:t>on </a:t>
            </a:r>
            <a:r>
              <a:rPr lang="en-GB" dirty="0" err="1">
                <a:latin typeface="Arial" pitchFamily="34" charset="0"/>
                <a:cs typeface="Arial" pitchFamily="34" charset="0"/>
              </a:rPr>
              <a:t>WeNMR</a:t>
            </a:r>
            <a:r>
              <a:rPr lang="en-GB" dirty="0">
                <a:latin typeface="Arial" pitchFamily="34" charset="0"/>
                <a:cs typeface="Arial" pitchFamily="34" charset="0"/>
              </a:rPr>
              <a:t>, </a:t>
            </a:r>
            <a:r>
              <a:rPr lang="en-GB" dirty="0" smtClean="0">
                <a:latin typeface="Arial" pitchFamily="34" charset="0"/>
                <a:cs typeface="Arial" pitchFamily="34" charset="0"/>
              </a:rPr>
              <a:t>Lost Sounds Orchestra, Top Quark grid research</a:t>
            </a:r>
            <a:endParaRPr lang="en-GB" dirty="0">
              <a:latin typeface="Arial" pitchFamily="34" charset="0"/>
              <a:cs typeface="Arial" pitchFamily="34" charset="0"/>
            </a:endParaRPr>
          </a:p>
        </p:txBody>
      </p:sp>
      <p:sp>
        <p:nvSpPr>
          <p:cNvPr id="4" name="Rectangle 3"/>
          <p:cNvSpPr/>
          <p:nvPr/>
        </p:nvSpPr>
        <p:spPr>
          <a:xfrm>
            <a:off x="198876" y="5433336"/>
            <a:ext cx="5046936" cy="646331"/>
          </a:xfrm>
          <a:prstGeom prst="rect">
            <a:avLst/>
          </a:prstGeom>
        </p:spPr>
        <p:txBody>
          <a:bodyPr wrap="square">
            <a:spAutoFit/>
          </a:bodyPr>
          <a:lstStyle/>
          <a:p>
            <a:pPr marL="285750" indent="-285750">
              <a:buFont typeface="Arial" pitchFamily="34" charset="0"/>
              <a:buChar char="•"/>
            </a:pPr>
            <a:r>
              <a:rPr lang="en-GB" dirty="0"/>
              <a:t>M</a:t>
            </a:r>
            <a:r>
              <a:rPr lang="en-GB" dirty="0" smtClean="0">
                <a:latin typeface="Arial" pitchFamily="34" charset="0"/>
                <a:cs typeface="Arial" pitchFamily="34" charset="0"/>
              </a:rPr>
              <a:t>ore </a:t>
            </a:r>
            <a:r>
              <a:rPr lang="en-GB" dirty="0">
                <a:latin typeface="Arial" pitchFamily="34" charset="0"/>
                <a:cs typeface="Arial" pitchFamily="34" charset="0"/>
              </a:rPr>
              <a:t>case studies on the website at </a:t>
            </a:r>
            <a:r>
              <a:rPr lang="en-GB" dirty="0">
                <a:latin typeface="Arial" pitchFamily="34" charset="0"/>
                <a:cs typeface="Arial" pitchFamily="34" charset="0"/>
                <a:hlinkClick r:id="rId5"/>
              </a:rPr>
              <a:t>http://www.egi.eu/results/success_stories/</a:t>
            </a:r>
            <a:endParaRPr lang="en-GB" dirty="0">
              <a:latin typeface="Arial" pitchFamily="34" charset="0"/>
              <a:cs typeface="Arial" pitchFamily="34" charset="0"/>
            </a:endParaRPr>
          </a:p>
        </p:txBody>
      </p:sp>
      <p:sp>
        <p:nvSpPr>
          <p:cNvPr id="14" name="Footer Placeholder 4"/>
          <p:cNvSpPr>
            <a:spLocks noGrp="1"/>
          </p:cNvSpPr>
          <p:nvPr>
            <p:ph type="ftr" sz="quarter" idx="11"/>
          </p:nvPr>
        </p:nvSpPr>
        <p:spPr>
          <a:xfrm>
            <a:off x="3124200" y="6356350"/>
            <a:ext cx="2895600" cy="365125"/>
          </a:xfrm>
        </p:spPr>
        <p:txBody>
          <a:bodyPr/>
          <a:lstStyle/>
          <a:p>
            <a:pPr>
              <a:defRPr/>
            </a:pPr>
            <a:r>
              <a:rPr lang="en-US" smtClean="0"/>
              <a:t>Project Presentation – May 2012</a:t>
            </a:r>
            <a:endParaRPr lang="en-US"/>
          </a:p>
        </p:txBody>
      </p:sp>
      <p:sp>
        <p:nvSpPr>
          <p:cNvPr id="8" name="Date Placeholder 7"/>
          <p:cNvSpPr>
            <a:spLocks noGrp="1"/>
          </p:cNvSpPr>
          <p:nvPr>
            <p:ph type="dt" sz="half" idx="10"/>
          </p:nvPr>
        </p:nvSpPr>
        <p:spPr/>
        <p:txBody>
          <a:bodyPr/>
          <a:lstStyle/>
          <a:p>
            <a:pPr>
              <a:defRPr/>
            </a:pPr>
            <a:r>
              <a:rPr lang="en-US" smtClean="0"/>
              <a:t>30/05/2012</a:t>
            </a:r>
            <a:endParaRPr lang="en-US" dirty="0"/>
          </a:p>
        </p:txBody>
      </p:sp>
    </p:spTree>
    <p:extLst>
      <p:ext uri="{BB962C8B-B14F-4D97-AF65-F5344CB8AC3E}">
        <p14:creationId xmlns:p14="http://schemas.microsoft.com/office/powerpoint/2010/main" val="310940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cs typeface="Arial" charset="0"/>
              </a:rPr>
              <a:t>EGI Technical Forum </a:t>
            </a:r>
            <a:r>
              <a:rPr lang="en-US" dirty="0" smtClean="0">
                <a:latin typeface="Arial" charset="0"/>
                <a:cs typeface="Arial" charset="0"/>
              </a:rPr>
              <a:t>2011</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5" name="TextBox 4"/>
          <p:cNvSpPr txBox="1"/>
          <p:nvPr/>
        </p:nvSpPr>
        <p:spPr>
          <a:xfrm>
            <a:off x="323527" y="1196752"/>
            <a:ext cx="5976665" cy="5078313"/>
          </a:xfrm>
          <a:prstGeom prst="rect">
            <a:avLst/>
          </a:prstGeom>
          <a:noFill/>
        </p:spPr>
        <p:txBody>
          <a:bodyPr wrap="square" rtlCol="0">
            <a:spAutoFit/>
          </a:bodyPr>
          <a:lstStyle/>
          <a:p>
            <a:pPr marL="285750" indent="-285750">
              <a:buFont typeface="Arial" pitchFamily="34" charset="0"/>
              <a:buChar char="•"/>
            </a:pPr>
            <a:r>
              <a:rPr lang="en-GB" dirty="0" smtClean="0"/>
              <a:t>Held in </a:t>
            </a:r>
            <a:r>
              <a:rPr lang="en-GB" dirty="0"/>
              <a:t>Lyon, </a:t>
            </a:r>
            <a:r>
              <a:rPr lang="en-GB" dirty="0" smtClean="0"/>
              <a:t>France, </a:t>
            </a:r>
            <a:r>
              <a:rPr lang="en-GB" dirty="0"/>
              <a:t>19-23 September </a:t>
            </a:r>
            <a:r>
              <a:rPr lang="en-GB" dirty="0" smtClean="0"/>
              <a:t>2011, organised in partnership with </a:t>
            </a:r>
            <a:r>
              <a:rPr lang="en-GB" dirty="0"/>
              <a:t>the French NGI (part of CNRS, the local organisers) and the CC-IN2P3 computing </a:t>
            </a:r>
            <a:r>
              <a:rPr lang="en-GB" dirty="0" smtClean="0"/>
              <a:t>centre.</a:t>
            </a:r>
          </a:p>
          <a:p>
            <a:pPr marL="285750" indent="-285750">
              <a:buFont typeface="Arial" pitchFamily="34" charset="0"/>
              <a:buChar char="•"/>
            </a:pPr>
            <a:r>
              <a:rPr lang="en-US" dirty="0" smtClean="0"/>
              <a:t>Focused on the efforts to </a:t>
            </a:r>
            <a:r>
              <a:rPr lang="en-GB" dirty="0"/>
              <a:t>drive forward progress toward the adoption of a federated virtualised infrastructure for European researchers.</a:t>
            </a:r>
            <a:endParaRPr lang="en-GB" dirty="0" smtClean="0"/>
          </a:p>
          <a:p>
            <a:pPr marL="285750" indent="-285750">
              <a:buFont typeface="Arial" pitchFamily="34" charset="0"/>
              <a:buChar char="•"/>
            </a:pPr>
            <a:r>
              <a:rPr lang="en-GB" dirty="0" smtClean="0"/>
              <a:t>Co-located with the </a:t>
            </a:r>
            <a:r>
              <a:rPr lang="en-GB" dirty="0"/>
              <a:t>9</a:t>
            </a:r>
            <a:r>
              <a:rPr lang="en-GB" baseline="30000" dirty="0"/>
              <a:t>th</a:t>
            </a:r>
            <a:r>
              <a:rPr lang="en-GB" dirty="0"/>
              <a:t> e-Infrastructure </a:t>
            </a:r>
            <a:r>
              <a:rPr lang="en-GB" dirty="0" err="1"/>
              <a:t>Concertation</a:t>
            </a:r>
            <a:r>
              <a:rPr lang="en-GB" dirty="0"/>
              <a:t> Meeting, OGF31, </a:t>
            </a:r>
            <a:r>
              <a:rPr lang="en-GB" dirty="0" smtClean="0"/>
              <a:t>Grid2011, the </a:t>
            </a:r>
            <a:r>
              <a:rPr lang="en-GB" dirty="0"/>
              <a:t>first French Grid Day and the first </a:t>
            </a:r>
            <a:r>
              <a:rPr lang="en-GB" dirty="0" err="1"/>
              <a:t>GlobusEUROPE</a:t>
            </a:r>
            <a:r>
              <a:rPr lang="en-GB" dirty="0"/>
              <a:t> event </a:t>
            </a:r>
            <a:r>
              <a:rPr lang="en-GB" dirty="0" smtClean="0"/>
              <a:t>(organised </a:t>
            </a:r>
            <a:r>
              <a:rPr lang="en-GB" dirty="0"/>
              <a:t>by the IGE </a:t>
            </a:r>
            <a:r>
              <a:rPr lang="en-GB" dirty="0" smtClean="0"/>
              <a:t>project). </a:t>
            </a:r>
            <a:r>
              <a:rPr lang="en-GB" dirty="0"/>
              <a:t>Other EU-funded projects such as SIENA also organised </a:t>
            </a:r>
            <a:r>
              <a:rPr lang="en-GB" dirty="0" smtClean="0"/>
              <a:t>workshops.</a:t>
            </a:r>
            <a:endParaRPr lang="en-GB" dirty="0"/>
          </a:p>
          <a:p>
            <a:pPr marL="285750" indent="-285750">
              <a:buFont typeface="Arial" pitchFamily="34" charset="0"/>
              <a:buChar char="•"/>
            </a:pPr>
            <a:r>
              <a:rPr lang="en-GB" dirty="0" smtClean="0"/>
              <a:t>655 </a:t>
            </a:r>
            <a:r>
              <a:rPr lang="en-GB" dirty="0"/>
              <a:t>participants registered for the forum, making it the best attended EGI event so far. </a:t>
            </a:r>
            <a:endParaRPr lang="en-GB" dirty="0" smtClean="0"/>
          </a:p>
          <a:p>
            <a:pPr marL="285750" indent="-285750">
              <a:buFont typeface="Arial" pitchFamily="34" charset="0"/>
              <a:buChar char="•"/>
            </a:pPr>
            <a:r>
              <a:rPr lang="en-GB" dirty="0" smtClean="0"/>
              <a:t>The </a:t>
            </a:r>
            <a:r>
              <a:rPr lang="en-GB" dirty="0"/>
              <a:t>sessions included 132 contributions. </a:t>
            </a:r>
            <a:endParaRPr lang="en-GB" dirty="0" smtClean="0"/>
          </a:p>
          <a:p>
            <a:pPr marL="285750" indent="-285750">
              <a:buFont typeface="Arial" pitchFamily="34" charset="0"/>
              <a:buChar char="•"/>
            </a:pPr>
            <a:r>
              <a:rPr lang="en-GB" dirty="0" smtClean="0"/>
              <a:t>The </a:t>
            </a:r>
            <a:r>
              <a:rPr lang="en-GB" dirty="0"/>
              <a:t>Technical Forum website (</a:t>
            </a:r>
            <a:r>
              <a:rPr lang="en-GB" u="sng" dirty="0">
                <a:hlinkClick r:id="rId2"/>
              </a:rPr>
              <a:t>http://tf12.egi.eu</a:t>
            </a:r>
            <a:r>
              <a:rPr lang="en-GB" dirty="0"/>
              <a:t>) received almost 4,000 unique visitors, with about 35,000 page views.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700808"/>
            <a:ext cx="2626299" cy="3716213"/>
          </a:xfrm>
          <a:prstGeom prst="rect">
            <a:avLst/>
          </a:prstGeom>
        </p:spPr>
      </p:pic>
    </p:spTree>
    <p:extLst>
      <p:ext uri="{BB962C8B-B14F-4D97-AF65-F5344CB8AC3E}">
        <p14:creationId xmlns:p14="http://schemas.microsoft.com/office/powerpoint/2010/main" val="23815121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5888"/>
            <a:ext cx="7488832" cy="865187"/>
          </a:xfrm>
        </p:spPr>
        <p:txBody>
          <a:bodyPr/>
          <a:lstStyle/>
          <a:p>
            <a:r>
              <a:rPr lang="en-US" dirty="0" smtClean="0"/>
              <a:t>EGI Community Forum 2012</a:t>
            </a:r>
            <a:endParaRPr lang="en-GB" dirty="0"/>
          </a:p>
        </p:txBody>
      </p:sp>
      <p:sp>
        <p:nvSpPr>
          <p:cNvPr id="3" name="Content Placeholder 2"/>
          <p:cNvSpPr>
            <a:spLocks noGrp="1"/>
          </p:cNvSpPr>
          <p:nvPr>
            <p:ph idx="1"/>
          </p:nvPr>
        </p:nvSpPr>
        <p:spPr>
          <a:xfrm>
            <a:off x="107504" y="1340768"/>
            <a:ext cx="5616624" cy="4824536"/>
          </a:xfrm>
        </p:spPr>
        <p:txBody>
          <a:bodyPr/>
          <a:lstStyle/>
          <a:p>
            <a:r>
              <a:rPr lang="en-GB" sz="1800" dirty="0" smtClean="0"/>
              <a:t>Held in </a:t>
            </a:r>
            <a:r>
              <a:rPr lang="en-GB" sz="1800" dirty="0"/>
              <a:t>Munich, </a:t>
            </a:r>
            <a:r>
              <a:rPr lang="en-GB" sz="1800" dirty="0" smtClean="0"/>
              <a:t>Germany, </a:t>
            </a:r>
            <a:r>
              <a:rPr lang="en-GB" sz="1800" dirty="0"/>
              <a:t>from 26-30 </a:t>
            </a:r>
            <a:r>
              <a:rPr lang="en-GB" sz="1800" dirty="0" smtClean="0"/>
              <a:t>March, </a:t>
            </a:r>
            <a:r>
              <a:rPr lang="en-GB" sz="1800" dirty="0"/>
              <a:t>co-organised Munich Network </a:t>
            </a:r>
            <a:r>
              <a:rPr lang="en-GB" sz="1800" dirty="0" smtClean="0"/>
              <a:t>Management.</a:t>
            </a:r>
          </a:p>
          <a:p>
            <a:r>
              <a:rPr lang="en-GB" sz="1800" dirty="0" smtClean="0"/>
              <a:t>The </a:t>
            </a:r>
            <a:r>
              <a:rPr lang="en-GB" sz="1800" dirty="0"/>
              <a:t>event showcased </a:t>
            </a:r>
            <a:r>
              <a:rPr lang="en-GB" sz="1800" dirty="0" smtClean="0"/>
              <a:t>the </a:t>
            </a:r>
            <a:r>
              <a:rPr lang="en-GB" sz="1800" dirty="0"/>
              <a:t>services, technologies and tools available </a:t>
            </a:r>
            <a:r>
              <a:rPr lang="en-GB" sz="1800" dirty="0" smtClean="0"/>
              <a:t>to scientific communities. </a:t>
            </a:r>
            <a:endParaRPr lang="en-GB" sz="1800" dirty="0"/>
          </a:p>
          <a:p>
            <a:r>
              <a:rPr lang="en-GB" sz="1800" dirty="0" smtClean="0"/>
              <a:t>Held </a:t>
            </a:r>
            <a:r>
              <a:rPr lang="en-GB" sz="1800" dirty="0"/>
              <a:t>in conjunction with the 2</a:t>
            </a:r>
            <a:r>
              <a:rPr lang="en-GB" sz="1800" baseline="30000" dirty="0"/>
              <a:t>nd</a:t>
            </a:r>
            <a:r>
              <a:rPr lang="en-GB" sz="1800" dirty="0"/>
              <a:t> EMI Technical Conference and co-located with the 2</a:t>
            </a:r>
            <a:r>
              <a:rPr lang="en-GB" sz="1800" baseline="30000" dirty="0"/>
              <a:t>nd</a:t>
            </a:r>
            <a:r>
              <a:rPr lang="en-GB" sz="1800" dirty="0"/>
              <a:t> Annual European Globus Community </a:t>
            </a:r>
            <a:r>
              <a:rPr lang="en-GB" sz="1800" dirty="0" smtClean="0"/>
              <a:t>Forum</a:t>
            </a:r>
          </a:p>
          <a:p>
            <a:r>
              <a:rPr lang="en-GB" sz="1800" dirty="0" smtClean="0"/>
              <a:t>421 </a:t>
            </a:r>
            <a:r>
              <a:rPr lang="en-GB" sz="1800" dirty="0"/>
              <a:t>registered for the event that featured 171 contributions. </a:t>
            </a:r>
            <a:endParaRPr lang="en-GB" sz="1800" dirty="0" smtClean="0"/>
          </a:p>
          <a:p>
            <a:r>
              <a:rPr lang="en-GB" sz="1800" dirty="0" smtClean="0"/>
              <a:t>The </a:t>
            </a:r>
            <a:r>
              <a:rPr lang="en-GB" sz="1800" dirty="0"/>
              <a:t>Community Forum website (</a:t>
            </a:r>
            <a:r>
              <a:rPr lang="en-GB" sz="1800" u="sng" dirty="0">
                <a:hlinkClick r:id="rId2"/>
              </a:rPr>
              <a:t>http://cf12.egi.eu</a:t>
            </a:r>
            <a:r>
              <a:rPr lang="en-GB" sz="1800" dirty="0"/>
              <a:t>) was read by about 3,200 unique visitors, with about 20,000 page views. </a:t>
            </a:r>
          </a:p>
          <a:p>
            <a:r>
              <a:rPr lang="en-GB" sz="1800" dirty="0" smtClean="0"/>
              <a:t>The </a:t>
            </a:r>
            <a:r>
              <a:rPr lang="en-GB" sz="1800" dirty="0"/>
              <a:t>#cf2012 tag was </a:t>
            </a:r>
            <a:r>
              <a:rPr lang="en-GB" sz="1800" dirty="0" smtClean="0"/>
              <a:t>mentioned in </a:t>
            </a:r>
            <a:r>
              <a:rPr lang="en-GB" sz="1800" dirty="0"/>
              <a:t>403 Twitter </a:t>
            </a:r>
            <a:r>
              <a:rPr lang="en-GB" sz="1800" dirty="0" smtClean="0"/>
              <a:t>posts; 221 </a:t>
            </a:r>
            <a:r>
              <a:rPr lang="en-GB" sz="1800" dirty="0"/>
              <a:t>photographs </a:t>
            </a:r>
            <a:r>
              <a:rPr lang="en-GB" sz="1800" dirty="0" smtClean="0"/>
              <a:t>uploaded </a:t>
            </a:r>
            <a:r>
              <a:rPr lang="en-GB" sz="1800" dirty="0"/>
              <a:t>to </a:t>
            </a:r>
            <a:r>
              <a:rPr lang="en-GB" sz="1800" dirty="0" smtClean="0"/>
              <a:t>Flickr; iPhone </a:t>
            </a:r>
            <a:r>
              <a:rPr lang="en-GB" sz="1800" dirty="0"/>
              <a:t>&amp; </a:t>
            </a:r>
            <a:r>
              <a:rPr lang="en-GB" sz="1800" dirty="0" smtClean="0"/>
              <a:t>android </a:t>
            </a:r>
            <a:r>
              <a:rPr lang="en-GB" sz="1800" dirty="0"/>
              <a:t>free </a:t>
            </a:r>
            <a:r>
              <a:rPr lang="en-GB" sz="1800" dirty="0" smtClean="0"/>
              <a:t>apps downloaded </a:t>
            </a:r>
            <a:r>
              <a:rPr lang="en-GB" sz="1800" dirty="0"/>
              <a:t>by 154 users.</a:t>
            </a:r>
          </a:p>
          <a:p>
            <a:endParaRPr lang="en-GB" sz="1800"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535" y="1412776"/>
            <a:ext cx="3048000" cy="4320540"/>
          </a:xfrm>
          <a:prstGeom prst="rect">
            <a:avLst/>
          </a:prstGeom>
        </p:spPr>
      </p:pic>
    </p:spTree>
    <p:extLst>
      <p:ext uri="{BB962C8B-B14F-4D97-AF65-F5344CB8AC3E}">
        <p14:creationId xmlns:p14="http://schemas.microsoft.com/office/powerpoint/2010/main" val="1625403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Technology Provisioning</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560621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5541"/>
            <a:ext cx="7920880" cy="865187"/>
          </a:xfrm>
        </p:spPr>
        <p:txBody>
          <a:bodyPr/>
          <a:lstStyle/>
          <a:p>
            <a:r>
              <a:rPr lang="en-GB" sz="2800" dirty="0" smtClean="0"/>
              <a:t>EGI Resource Infrastructure Providers - RPs</a:t>
            </a:r>
            <a:br>
              <a:rPr lang="en-GB" sz="2800" dirty="0" smtClean="0"/>
            </a:br>
            <a:r>
              <a:rPr lang="en-GB" sz="2400" dirty="0" smtClean="0"/>
              <a:t>(April 2012) </a:t>
            </a:r>
            <a:endParaRPr lang="en-GB" sz="2000"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85" y="2244449"/>
            <a:ext cx="3671455" cy="384884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40768"/>
            <a:ext cx="4464496" cy="476790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1196752"/>
            <a:ext cx="1899400" cy="295232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12776"/>
            <a:ext cx="32194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9088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Technology Environment</a:t>
            </a:r>
            <a:endParaRPr lang="en-GB" dirty="0"/>
          </a:p>
        </p:txBody>
      </p:sp>
      <p:sp>
        <p:nvSpPr>
          <p:cNvPr id="3" name="Content Placeholder 2"/>
          <p:cNvSpPr>
            <a:spLocks noGrp="1"/>
          </p:cNvSpPr>
          <p:nvPr>
            <p:ph idx="1"/>
          </p:nvPr>
        </p:nvSpPr>
        <p:spPr>
          <a:xfrm>
            <a:off x="395536" y="1412776"/>
            <a:ext cx="8291264" cy="4525963"/>
          </a:xfrm>
        </p:spPr>
        <p:txBody>
          <a:bodyPr/>
          <a:lstStyle/>
          <a:p>
            <a:r>
              <a:rPr lang="en-GB" dirty="0" smtClean="0"/>
              <a:t>EGI Technology Roadmap</a:t>
            </a:r>
          </a:p>
          <a:p>
            <a:pPr lvl="1"/>
            <a:r>
              <a:rPr lang="en-GB" dirty="0"/>
              <a:t>T</a:t>
            </a:r>
            <a:r>
              <a:rPr lang="en-GB" dirty="0" smtClean="0"/>
              <a:t>echnical environment &amp; its evolution</a:t>
            </a:r>
          </a:p>
          <a:p>
            <a:pPr lvl="1"/>
            <a:r>
              <a:rPr lang="en-GB" dirty="0"/>
              <a:t>M</a:t>
            </a:r>
            <a:r>
              <a:rPr lang="en-GB" dirty="0" smtClean="0"/>
              <a:t>ainstream open-source components</a:t>
            </a:r>
          </a:p>
          <a:p>
            <a:pPr lvl="1"/>
            <a:r>
              <a:rPr lang="en-GB" dirty="0" smtClean="0"/>
              <a:t>Open to commercial components</a:t>
            </a:r>
          </a:p>
          <a:p>
            <a:r>
              <a:rPr lang="en-GB" dirty="0" smtClean="0"/>
              <a:t>Unified Middleware Distribution (UMD)</a:t>
            </a:r>
          </a:p>
          <a:p>
            <a:pPr lvl="1"/>
            <a:r>
              <a:rPr lang="en-GB" dirty="0" smtClean="0"/>
              <a:t>Components from within the EGI community</a:t>
            </a:r>
          </a:p>
          <a:p>
            <a:pPr lvl="2"/>
            <a:r>
              <a:rPr lang="en-GB" dirty="0" smtClean="0"/>
              <a:t>External technology provider: EMI, IGE, SAGA, …</a:t>
            </a:r>
          </a:p>
          <a:p>
            <a:pPr lvl="2"/>
            <a:r>
              <a:rPr lang="en-GB" dirty="0"/>
              <a:t>D</a:t>
            </a:r>
            <a:r>
              <a:rPr lang="en-GB" dirty="0" smtClean="0"/>
              <a:t>etails contained in the EGI Technology Roadmap</a:t>
            </a:r>
          </a:p>
          <a:p>
            <a:pPr lvl="1"/>
            <a:r>
              <a:rPr lang="en-GB" dirty="0" smtClean="0"/>
              <a:t>To meet the unique needs of EGI users</a:t>
            </a:r>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30735046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71900" y="4038258"/>
            <a:ext cx="5220580" cy="1334958"/>
          </a:xfrm>
          <a:prstGeom prst="roundRect">
            <a:avLst/>
          </a:prstGeom>
          <a:noFill/>
          <a:ln w="38100">
            <a:solidFill>
              <a:schemeClr val="tx1"/>
            </a:solidFill>
            <a:prstDash val="sysDash"/>
          </a:ln>
        </p:spPr>
        <p:txBody>
          <a:bodyPr wrap="square" rtlCol="0" anchor="t" anchorCtr="1">
            <a:noAutofit/>
          </a:bodyPr>
          <a:lstStyle/>
          <a:p>
            <a:r>
              <a:rPr lang="en-GB" dirty="0" smtClean="0"/>
              <a:t>Operations</a:t>
            </a:r>
            <a:endParaRPr lang="en-GB" dirty="0"/>
          </a:p>
        </p:txBody>
      </p:sp>
      <p:sp>
        <p:nvSpPr>
          <p:cNvPr id="38" name="Delay 37"/>
          <p:cNvSpPr/>
          <p:nvPr/>
        </p:nvSpPr>
        <p:spPr>
          <a:xfrm>
            <a:off x="323528" y="5373216"/>
            <a:ext cx="8424936" cy="576064"/>
          </a:xfrm>
          <a:custGeom>
            <a:avLst/>
            <a:gdLst/>
            <a:ahLst/>
            <a:cxnLst/>
            <a:rect l="l" t="t" r="r" b="b"/>
            <a:pathLst>
              <a:path w="8424936" h="576064">
                <a:moveTo>
                  <a:pt x="288032" y="0"/>
                </a:moveTo>
                <a:lnTo>
                  <a:pt x="504056" y="0"/>
                </a:lnTo>
                <a:lnTo>
                  <a:pt x="576064" y="0"/>
                </a:lnTo>
                <a:lnTo>
                  <a:pt x="7848872" y="0"/>
                </a:lnTo>
                <a:lnTo>
                  <a:pt x="8136904" y="0"/>
                </a:lnTo>
                <a:cubicBezTo>
                  <a:pt x="8295980" y="0"/>
                  <a:pt x="8424936" y="128956"/>
                  <a:pt x="8424936" y="288032"/>
                </a:cubicBezTo>
                <a:cubicBezTo>
                  <a:pt x="8424936" y="447108"/>
                  <a:pt x="8295980" y="576064"/>
                  <a:pt x="8136904" y="576064"/>
                </a:cubicBezTo>
                <a:lnTo>
                  <a:pt x="7848872" y="576064"/>
                </a:lnTo>
                <a:lnTo>
                  <a:pt x="576064" y="576064"/>
                </a:lnTo>
                <a:lnTo>
                  <a:pt x="504056" y="576064"/>
                </a:lnTo>
                <a:lnTo>
                  <a:pt x="288032" y="576064"/>
                </a:lnTo>
                <a:cubicBezTo>
                  <a:pt x="128956" y="576064"/>
                  <a:pt x="0" y="447108"/>
                  <a:pt x="0" y="288032"/>
                </a:cubicBezTo>
                <a:cubicBezTo>
                  <a:pt x="0" y="128956"/>
                  <a:pt x="128956" y="0"/>
                  <a:pt x="288032" y="0"/>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smtClean="0"/>
              <a:t>Provisioning Infrastructure</a:t>
            </a:r>
            <a:endParaRPr lang="en-GB" dirty="0"/>
          </a:p>
        </p:txBody>
      </p:sp>
      <p:sp>
        <p:nvSpPr>
          <p:cNvPr id="29" name="Right Arrow 28"/>
          <p:cNvSpPr/>
          <p:nvPr/>
        </p:nvSpPr>
        <p:spPr>
          <a:xfrm rot="16200000">
            <a:off x="503548" y="3753036"/>
            <a:ext cx="115212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ight Arrow 27"/>
          <p:cNvSpPr/>
          <p:nvPr/>
        </p:nvSpPr>
        <p:spPr>
          <a:xfrm rot="5400000">
            <a:off x="2231740" y="3753036"/>
            <a:ext cx="115212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ight Arrow 26"/>
          <p:cNvSpPr/>
          <p:nvPr/>
        </p:nvSpPr>
        <p:spPr>
          <a:xfrm>
            <a:off x="1835696"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Right Arrow 23"/>
          <p:cNvSpPr/>
          <p:nvPr/>
        </p:nvSpPr>
        <p:spPr>
          <a:xfrm>
            <a:off x="5292080"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6" name="Right Arrow 25"/>
          <p:cNvSpPr/>
          <p:nvPr/>
        </p:nvSpPr>
        <p:spPr>
          <a:xfrm>
            <a:off x="3563888"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Software Provisioning</a:t>
            </a:r>
            <a:endParaRPr lang="en-GB" dirty="0"/>
          </a:p>
        </p:txBody>
      </p:sp>
      <p:sp>
        <p:nvSpPr>
          <p:cNvPr id="3" name="Content Placeholder 2"/>
          <p:cNvSpPr>
            <a:spLocks noGrp="1"/>
          </p:cNvSpPr>
          <p:nvPr>
            <p:ph idx="1"/>
          </p:nvPr>
        </p:nvSpPr>
        <p:spPr/>
        <p:txBody>
          <a:bodyPr/>
          <a:lstStyle/>
          <a:p>
            <a:pPr marL="0" indent="0" algn="ctr">
              <a:buNone/>
            </a:pPr>
            <a:r>
              <a:rPr lang="en-GB" dirty="0" smtClean="0"/>
              <a:t>Integrated processes for efficient software provisioning</a:t>
            </a:r>
          </a:p>
          <a:p>
            <a:pPr marL="0" indent="0" algn="ctr">
              <a:buNone/>
            </a:pPr>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
        <p:nvSpPr>
          <p:cNvPr id="13" name="Rounded Rectangle 12"/>
          <p:cNvSpPr/>
          <p:nvPr/>
        </p:nvSpPr>
        <p:spPr>
          <a:xfrm>
            <a:off x="3779912"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Staged</a:t>
            </a:r>
          </a:p>
          <a:p>
            <a:pPr algn="ctr"/>
            <a:r>
              <a:rPr lang="en-GB" sz="2000" dirty="0" smtClean="0"/>
              <a:t>Rollout</a:t>
            </a:r>
            <a:endParaRPr lang="en-GB" sz="2000" dirty="0"/>
          </a:p>
        </p:txBody>
      </p:sp>
      <p:sp>
        <p:nvSpPr>
          <p:cNvPr id="14" name="Rounded Rectangle 13"/>
          <p:cNvSpPr/>
          <p:nvPr/>
        </p:nvSpPr>
        <p:spPr>
          <a:xfrm>
            <a:off x="2051720" y="4509120"/>
            <a:ext cx="1512168" cy="8640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smtClean="0"/>
              <a:t>Criteria</a:t>
            </a:r>
          </a:p>
          <a:p>
            <a:pPr algn="ctr"/>
            <a:r>
              <a:rPr lang="en-GB" sz="2000" dirty="0" smtClean="0"/>
              <a:t>Verification</a:t>
            </a:r>
            <a:endParaRPr lang="en-GB" sz="2000" dirty="0"/>
          </a:p>
        </p:txBody>
      </p:sp>
      <p:sp>
        <p:nvSpPr>
          <p:cNvPr id="11" name="Rounded Rectangle 10"/>
          <p:cNvSpPr/>
          <p:nvPr/>
        </p:nvSpPr>
        <p:spPr>
          <a:xfrm>
            <a:off x="5508104"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Production</a:t>
            </a:r>
            <a:endParaRPr lang="en-GB" sz="2000" dirty="0"/>
          </a:p>
        </p:txBody>
      </p:sp>
      <p:sp>
        <p:nvSpPr>
          <p:cNvPr id="17" name="Rounded Rectangle 16"/>
          <p:cNvSpPr/>
          <p:nvPr/>
        </p:nvSpPr>
        <p:spPr>
          <a:xfrm>
            <a:off x="323528" y="4509120"/>
            <a:ext cx="1512168" cy="8640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smtClean="0"/>
              <a:t>Criteria</a:t>
            </a:r>
          </a:p>
          <a:p>
            <a:pPr algn="ctr"/>
            <a:r>
              <a:rPr lang="en-GB" sz="2000" dirty="0" smtClean="0"/>
              <a:t>Definition</a:t>
            </a:r>
            <a:endParaRPr lang="en-GB" sz="2000" dirty="0"/>
          </a:p>
        </p:txBody>
      </p:sp>
      <p:sp>
        <p:nvSpPr>
          <p:cNvPr id="16" name="Rounded Rectangle 15"/>
          <p:cNvSpPr/>
          <p:nvPr/>
        </p:nvSpPr>
        <p:spPr>
          <a:xfrm>
            <a:off x="323528" y="2492896"/>
            <a:ext cx="3240360"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smtClean="0"/>
              <a:t>External Technology Providers</a:t>
            </a:r>
            <a:endParaRPr lang="en-GB" sz="2000" dirty="0"/>
          </a:p>
        </p:txBody>
      </p:sp>
      <p:sp>
        <p:nvSpPr>
          <p:cNvPr id="36" name="Rounded Rectangle 35"/>
          <p:cNvSpPr/>
          <p:nvPr/>
        </p:nvSpPr>
        <p:spPr>
          <a:xfrm>
            <a:off x="7236296"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Deployed Software</a:t>
            </a:r>
          </a:p>
          <a:p>
            <a:pPr algn="ctr"/>
            <a:r>
              <a:rPr lang="en-GB" sz="2000" dirty="0" smtClean="0"/>
              <a:t>SU</a:t>
            </a:r>
            <a:endParaRPr lang="en-GB" sz="2000" dirty="0"/>
          </a:p>
        </p:txBody>
      </p:sp>
      <p:sp>
        <p:nvSpPr>
          <p:cNvPr id="37" name="Right Arrow 36"/>
          <p:cNvSpPr/>
          <p:nvPr/>
        </p:nvSpPr>
        <p:spPr>
          <a:xfrm>
            <a:off x="7020272"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TextBox 6"/>
          <p:cNvSpPr txBox="1"/>
          <p:nvPr/>
        </p:nvSpPr>
        <p:spPr>
          <a:xfrm>
            <a:off x="323528" y="3717032"/>
            <a:ext cx="1620957" cy="369332"/>
          </a:xfrm>
          <a:prstGeom prst="rect">
            <a:avLst/>
          </a:prstGeom>
          <a:noFill/>
        </p:spPr>
        <p:txBody>
          <a:bodyPr wrap="none" rtlCol="0">
            <a:spAutoFit/>
          </a:bodyPr>
          <a:lstStyle/>
          <a:p>
            <a:r>
              <a:rPr lang="en-GB" dirty="0" smtClean="0"/>
              <a:t>Requirements</a:t>
            </a:r>
            <a:endParaRPr lang="en-GB" dirty="0"/>
          </a:p>
        </p:txBody>
      </p:sp>
      <p:sp>
        <p:nvSpPr>
          <p:cNvPr id="21" name="TextBox 20"/>
          <p:cNvSpPr txBox="1"/>
          <p:nvPr/>
        </p:nvSpPr>
        <p:spPr>
          <a:xfrm>
            <a:off x="2255940" y="3684766"/>
            <a:ext cx="1095172" cy="369332"/>
          </a:xfrm>
          <a:prstGeom prst="rect">
            <a:avLst/>
          </a:prstGeom>
          <a:noFill/>
        </p:spPr>
        <p:txBody>
          <a:bodyPr wrap="none" rtlCol="0">
            <a:spAutoFit/>
          </a:bodyPr>
          <a:lstStyle/>
          <a:p>
            <a:r>
              <a:rPr lang="en-GB" dirty="0" smtClean="0"/>
              <a:t>Software</a:t>
            </a:r>
            <a:endParaRPr lang="en-GB" dirty="0"/>
          </a:p>
        </p:txBody>
      </p:sp>
    </p:spTree>
    <p:extLst>
      <p:ext uri="{BB962C8B-B14F-4D97-AF65-F5344CB8AC3E}">
        <p14:creationId xmlns:p14="http://schemas.microsoft.com/office/powerpoint/2010/main" val="35088127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Provisioning Workflow</a:t>
            </a:r>
            <a:endParaRPr lang="en-GB" dirty="0"/>
          </a:p>
        </p:txBody>
      </p:sp>
      <p:sp>
        <p:nvSpPr>
          <p:cNvPr id="3" name="Content Placeholder 2"/>
          <p:cNvSpPr>
            <a:spLocks noGrp="1"/>
          </p:cNvSpPr>
          <p:nvPr>
            <p:ph idx="1"/>
          </p:nvPr>
        </p:nvSpPr>
        <p:spPr>
          <a:xfrm>
            <a:off x="395536" y="1412776"/>
            <a:ext cx="8568952" cy="4525963"/>
          </a:xfrm>
        </p:spPr>
        <p:txBody>
          <a:bodyPr/>
          <a:lstStyle/>
          <a:p>
            <a:r>
              <a:rPr lang="en-GB" dirty="0" smtClean="0"/>
              <a:t>Infrastructure for verifying UMD components</a:t>
            </a:r>
          </a:p>
          <a:p>
            <a:pPr lvl="1"/>
            <a:r>
              <a:rPr lang="en-GB" dirty="0" smtClean="0"/>
              <a:t>Technology Provider release schedules are monitored</a:t>
            </a:r>
          </a:p>
          <a:p>
            <a:pPr lvl="1"/>
            <a:r>
              <a:rPr lang="en-GB" dirty="0" smtClean="0"/>
              <a:t>Components are pulled in using a small tool</a:t>
            </a:r>
          </a:p>
          <a:p>
            <a:r>
              <a:rPr lang="en-GB" dirty="0" smtClean="0"/>
              <a:t>Criteria Verification organises and executes the verification work-plan</a:t>
            </a:r>
          </a:p>
          <a:p>
            <a:r>
              <a:rPr lang="en-GB" dirty="0" smtClean="0"/>
              <a:t>Staged Rollout exposes verified software in the production infrastructure</a:t>
            </a:r>
          </a:p>
          <a:p>
            <a:r>
              <a:rPr lang="en-GB" dirty="0" smtClean="0"/>
              <a:t>UMD release is assembled and published</a:t>
            </a:r>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US" smtClean="0"/>
              <a:t>Project Presentation – May 2012</a:t>
            </a:r>
            <a:endParaRPr lang="en-US"/>
          </a:p>
        </p:txBody>
      </p:sp>
    </p:spTree>
    <p:extLst>
      <p:ext uri="{BB962C8B-B14F-4D97-AF65-F5344CB8AC3E}">
        <p14:creationId xmlns:p14="http://schemas.microsoft.com/office/powerpoint/2010/main" val="22540870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Criteria Verification</a:t>
            </a:r>
            <a:endParaRPr lang="en-GB" dirty="0"/>
          </a:p>
        </p:txBody>
      </p:sp>
      <p:sp>
        <p:nvSpPr>
          <p:cNvPr id="3" name="Content Placeholder 2"/>
          <p:cNvSpPr>
            <a:spLocks noGrp="1"/>
          </p:cNvSpPr>
          <p:nvPr>
            <p:ph idx="1"/>
          </p:nvPr>
        </p:nvSpPr>
        <p:spPr/>
        <p:txBody>
          <a:bodyPr/>
          <a:lstStyle/>
          <a:p>
            <a:r>
              <a:rPr lang="en-GB" dirty="0" smtClean="0"/>
              <a:t>Formal verification of software using the Quality Criteria library valid at that time</a:t>
            </a:r>
          </a:p>
          <a:p>
            <a:r>
              <a:rPr lang="en-GB" dirty="0" smtClean="0"/>
              <a:t>Publishes verification reports</a:t>
            </a:r>
          </a:p>
          <a:p>
            <a:r>
              <a:rPr lang="en-GB" dirty="0" smtClean="0"/>
              <a:t>Verification reports provides feedback to</a:t>
            </a:r>
          </a:p>
          <a:p>
            <a:pPr lvl="1"/>
            <a:r>
              <a:rPr lang="en-GB" dirty="0" smtClean="0"/>
              <a:t>Criteria definition</a:t>
            </a:r>
          </a:p>
          <a:p>
            <a:pPr lvl="1"/>
            <a:r>
              <a:rPr lang="en-GB" dirty="0" smtClean="0"/>
              <a:t>Technology Providers</a:t>
            </a:r>
          </a:p>
          <a:p>
            <a:pPr lvl="1"/>
            <a:r>
              <a:rPr lang="en-GB" dirty="0" smtClean="0"/>
              <a:t>Deployed Software Support Unit</a:t>
            </a:r>
          </a:p>
          <a:p>
            <a:pPr lvl="1"/>
            <a:r>
              <a:rPr lang="en-GB" dirty="0" smtClean="0"/>
              <a:t>UMD Release Notes</a:t>
            </a:r>
          </a:p>
          <a:p>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1713802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Provisioning Infrastructure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UMD Repository (</a:t>
            </a:r>
            <a:r>
              <a:rPr lang="en-GB" dirty="0" smtClean="0">
                <a:hlinkClick r:id="rId3"/>
              </a:rPr>
              <a:t>http</a:t>
            </a:r>
            <a:r>
              <a:rPr lang="en-GB" dirty="0">
                <a:hlinkClick r:id="rId3"/>
              </a:rPr>
              <a:t>://repository.egi.eu</a:t>
            </a:r>
            <a:r>
              <a:rPr lang="en-GB" dirty="0" smtClean="0">
                <a:hlinkClick r:id="rId3"/>
              </a:rPr>
              <a:t>/</a:t>
            </a:r>
            <a:r>
              <a:rPr lang="en-GB" dirty="0" smtClean="0"/>
              <a:t>)</a:t>
            </a:r>
          </a:p>
          <a:p>
            <a:pPr lvl="1"/>
            <a:r>
              <a:rPr lang="en-GB" dirty="0"/>
              <a:t>F</a:t>
            </a:r>
            <a:r>
              <a:rPr lang="en-GB" dirty="0" smtClean="0"/>
              <a:t>rontend </a:t>
            </a:r>
            <a:r>
              <a:rPr lang="en-GB" dirty="0"/>
              <a:t>publishes release notes etc</a:t>
            </a:r>
            <a:r>
              <a:rPr lang="en-GB" dirty="0" smtClean="0"/>
              <a:t>.</a:t>
            </a:r>
          </a:p>
          <a:p>
            <a:pPr lvl="1"/>
            <a:r>
              <a:rPr lang="en-GB" dirty="0" smtClean="0"/>
              <a:t>Temporary internal repositories for:</a:t>
            </a:r>
          </a:p>
          <a:p>
            <a:pPr lvl="2"/>
            <a:r>
              <a:rPr lang="en-GB" dirty="0" smtClean="0"/>
              <a:t>Verification &amp; Staged Rollout</a:t>
            </a:r>
          </a:p>
          <a:p>
            <a:pPr lvl="1"/>
            <a:r>
              <a:rPr lang="en-GB" dirty="0" smtClean="0"/>
              <a:t>Permanent but volatile testing repositories</a:t>
            </a:r>
          </a:p>
          <a:p>
            <a:pPr lvl="2"/>
            <a:r>
              <a:rPr lang="en-GB" dirty="0" smtClean="0"/>
              <a:t>Public coherence points for volunteer testing</a:t>
            </a:r>
          </a:p>
          <a:p>
            <a:pPr lvl="1"/>
            <a:r>
              <a:rPr lang="en-GB" dirty="0" smtClean="0"/>
              <a:t>Composite repository for public UMD updates</a:t>
            </a:r>
          </a:p>
          <a:p>
            <a:r>
              <a:rPr lang="en-GB" dirty="0" smtClean="0"/>
              <a:t>Process management infrastructure </a:t>
            </a:r>
          </a:p>
          <a:p>
            <a:pPr lvl="1"/>
            <a:r>
              <a:rPr lang="en-GB" dirty="0" smtClean="0"/>
              <a:t>GGUS </a:t>
            </a:r>
            <a:r>
              <a:rPr lang="en-GB" dirty="0" smtClean="0">
                <a:sym typeface="Wingdings" pitchFamily="2" charset="2"/>
              </a:rPr>
              <a:t> External</a:t>
            </a:r>
            <a:r>
              <a:rPr lang="en-GB" dirty="0" smtClean="0"/>
              <a:t> Technology Providers</a:t>
            </a:r>
          </a:p>
          <a:p>
            <a:pPr lvl="1"/>
            <a:r>
              <a:rPr lang="en-GB" dirty="0" smtClean="0"/>
              <a:t>RT </a:t>
            </a:r>
            <a:r>
              <a:rPr lang="en-GB" dirty="0" smtClean="0">
                <a:sym typeface="Wingdings" pitchFamily="2" charset="2"/>
              </a:rPr>
              <a:t> Internal </a:t>
            </a:r>
            <a:r>
              <a:rPr lang="en-GB" dirty="0" smtClean="0"/>
              <a:t>Verification and </a:t>
            </a:r>
            <a:r>
              <a:rPr lang="en-GB" dirty="0" err="1" smtClean="0"/>
              <a:t>StagedRollout</a:t>
            </a:r>
            <a:endParaRPr lang="en-GB" dirty="0" smtClean="0"/>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US" smtClean="0"/>
              <a:t>Project Presentation – May 2012</a:t>
            </a:r>
            <a:endParaRPr lang="en-US"/>
          </a:p>
        </p:txBody>
      </p:sp>
    </p:spTree>
    <p:extLst>
      <p:ext uri="{BB962C8B-B14F-4D97-AF65-F5344CB8AC3E}">
        <p14:creationId xmlns:p14="http://schemas.microsoft.com/office/powerpoint/2010/main" val="22847097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GB" dirty="0" smtClean="0"/>
              <a:t>Deployed Software Support Unit</a:t>
            </a:r>
            <a:endParaRPr lang="en-GB" dirty="0"/>
          </a:p>
        </p:txBody>
      </p:sp>
      <p:sp>
        <p:nvSpPr>
          <p:cNvPr id="3" name="Content Placeholder 2"/>
          <p:cNvSpPr>
            <a:spLocks noGrp="1"/>
          </p:cNvSpPr>
          <p:nvPr>
            <p:ph idx="1"/>
          </p:nvPr>
        </p:nvSpPr>
        <p:spPr>
          <a:xfrm>
            <a:off x="611188" y="1412776"/>
            <a:ext cx="8075612" cy="4680520"/>
          </a:xfrm>
        </p:spPr>
        <p:txBody>
          <a:bodyPr>
            <a:normAutofit fontScale="92500" lnSpcReduction="10000"/>
          </a:bodyPr>
          <a:lstStyle/>
          <a:p>
            <a:r>
              <a:rPr lang="en-GB" dirty="0" smtClean="0"/>
              <a:t>Second level support unit for middleware</a:t>
            </a:r>
          </a:p>
          <a:p>
            <a:r>
              <a:rPr lang="en-GB" dirty="0" smtClean="0"/>
              <a:t>Resolves issues with documentation, configuration</a:t>
            </a:r>
          </a:p>
          <a:p>
            <a:r>
              <a:rPr lang="en-GB" dirty="0" smtClean="0"/>
              <a:t>Provides workarounds for known issues</a:t>
            </a:r>
          </a:p>
          <a:p>
            <a:r>
              <a:rPr lang="en-GB" dirty="0" smtClean="0"/>
              <a:t>Develops and publishes best practices for popular components</a:t>
            </a:r>
          </a:p>
          <a:p>
            <a:r>
              <a:rPr lang="en-GB" dirty="0" smtClean="0"/>
              <a:t>Provides recommendations for Technology Providers via the TCB</a:t>
            </a:r>
          </a:p>
          <a:p>
            <a:r>
              <a:rPr lang="en-GB" dirty="0" smtClean="0"/>
              <a:t>Negotiates estimated delivery time for identified software problems</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25305819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Technology Operation</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657695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5888"/>
            <a:ext cx="7272808" cy="865187"/>
          </a:xfrm>
        </p:spPr>
        <p:txBody>
          <a:bodyPr/>
          <a:lstStyle/>
          <a:p>
            <a:r>
              <a:rPr lang="en-GB" dirty="0" smtClean="0"/>
              <a:t>EGI Resource Infrastructure</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sp>
        <p:nvSpPr>
          <p:cNvPr id="6" name="Oval 5"/>
          <p:cNvSpPr/>
          <p:nvPr/>
        </p:nvSpPr>
        <p:spPr>
          <a:xfrm>
            <a:off x="35496" y="1124744"/>
            <a:ext cx="9073008" cy="4680520"/>
          </a:xfrm>
          <a:prstGeom prst="ellipse">
            <a:avLst/>
          </a:prstGeom>
        </p:spPr>
        <p:style>
          <a:lnRef idx="1">
            <a:schemeClr val="accent4"/>
          </a:lnRef>
          <a:fillRef idx="2">
            <a:schemeClr val="accent4"/>
          </a:fillRef>
          <a:effectRef idx="1">
            <a:schemeClr val="accent4"/>
          </a:effectRef>
          <a:fontRef idx="minor">
            <a:schemeClr val="dk1"/>
          </a:fontRef>
        </p:style>
        <p:txBody>
          <a:bodyPr rtlCol="0" anchor="t" anchorCtr="0"/>
          <a:lstStyle/>
          <a:p>
            <a:pPr algn="ctr"/>
            <a:endParaRPr lang="en-GB" dirty="0"/>
          </a:p>
        </p:txBody>
      </p:sp>
      <p:grpSp>
        <p:nvGrpSpPr>
          <p:cNvPr id="12" name="Group 11"/>
          <p:cNvGrpSpPr/>
          <p:nvPr/>
        </p:nvGrpSpPr>
        <p:grpSpPr>
          <a:xfrm>
            <a:off x="539552" y="1808820"/>
            <a:ext cx="2592288" cy="2556284"/>
            <a:chOff x="827584" y="2564904"/>
            <a:chExt cx="2592288" cy="2556284"/>
          </a:xfrm>
        </p:grpSpPr>
        <p:sp>
          <p:nvSpPr>
            <p:cNvPr id="7" name="Oval 6"/>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0" name="Oval 9"/>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11" name="Oval 10"/>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grpSp>
        <p:nvGrpSpPr>
          <p:cNvPr id="13" name="Group 12"/>
          <p:cNvGrpSpPr/>
          <p:nvPr/>
        </p:nvGrpSpPr>
        <p:grpSpPr>
          <a:xfrm>
            <a:off x="3275856" y="3248980"/>
            <a:ext cx="2592288" cy="2556284"/>
            <a:chOff x="827584" y="2564904"/>
            <a:chExt cx="2592288" cy="2556284"/>
          </a:xfrm>
        </p:grpSpPr>
        <p:sp>
          <p:nvSpPr>
            <p:cNvPr id="14" name="Oval 13"/>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5" name="Oval 14"/>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16" name="Oval 15"/>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grpSp>
        <p:nvGrpSpPr>
          <p:cNvPr id="17" name="Group 16"/>
          <p:cNvGrpSpPr/>
          <p:nvPr/>
        </p:nvGrpSpPr>
        <p:grpSpPr>
          <a:xfrm>
            <a:off x="6156176" y="1808820"/>
            <a:ext cx="2592288" cy="2556284"/>
            <a:chOff x="827584" y="2564904"/>
            <a:chExt cx="2592288" cy="2556284"/>
          </a:xfrm>
        </p:grpSpPr>
        <p:sp>
          <p:nvSpPr>
            <p:cNvPr id="18" name="Oval 17"/>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9" name="Oval 18"/>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20" name="Oval 19"/>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sp>
        <p:nvSpPr>
          <p:cNvPr id="21" name="Left-Right-Up Arrow 20"/>
          <p:cNvSpPr/>
          <p:nvPr/>
        </p:nvSpPr>
        <p:spPr>
          <a:xfrm rot="10800000">
            <a:off x="3677424" y="1628800"/>
            <a:ext cx="1728192" cy="1080120"/>
          </a:xfrm>
          <a:prstGeom prst="leftRigh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2" name="TextBox 21"/>
          <p:cNvSpPr txBox="1"/>
          <p:nvPr/>
        </p:nvSpPr>
        <p:spPr>
          <a:xfrm>
            <a:off x="4054667" y="1722885"/>
            <a:ext cx="1031051" cy="369332"/>
          </a:xfrm>
          <a:prstGeom prst="rect">
            <a:avLst/>
          </a:prstGeom>
          <a:noFill/>
        </p:spPr>
        <p:txBody>
          <a:bodyPr wrap="none" rtlCol="0">
            <a:spAutoFit/>
          </a:bodyPr>
          <a:lstStyle/>
          <a:p>
            <a:r>
              <a:rPr lang="en-GB" dirty="0" smtClean="0"/>
              <a:t>Network</a:t>
            </a:r>
            <a:endParaRPr lang="en-GB" dirty="0"/>
          </a:p>
        </p:txBody>
      </p:sp>
      <p:sp>
        <p:nvSpPr>
          <p:cNvPr id="23" name="Rectangle 22"/>
          <p:cNvSpPr/>
          <p:nvPr/>
        </p:nvSpPr>
        <p:spPr>
          <a:xfrm>
            <a:off x="3779912" y="2995078"/>
            <a:ext cx="14821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Integrated</a:t>
            </a:r>
            <a:r>
              <a:rPr lang="en-GB" sz="1200" dirty="0" smtClean="0"/>
              <a:t> Resource Infrastructure Provider</a:t>
            </a:r>
            <a:endParaRPr lang="en-GB" sz="1200" dirty="0"/>
          </a:p>
        </p:txBody>
      </p:sp>
      <p:sp>
        <p:nvSpPr>
          <p:cNvPr id="24" name="Rectangle 23"/>
          <p:cNvSpPr/>
          <p:nvPr/>
        </p:nvSpPr>
        <p:spPr>
          <a:xfrm>
            <a:off x="1947923" y="1628800"/>
            <a:ext cx="11119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National Grid Initiative</a:t>
            </a:r>
            <a:endParaRPr lang="en-GB" sz="1200" dirty="0">
              <a:solidFill>
                <a:srgbClr val="FFFF00"/>
              </a:solidFill>
            </a:endParaRPr>
          </a:p>
        </p:txBody>
      </p:sp>
      <p:sp>
        <p:nvSpPr>
          <p:cNvPr id="25" name="Rectangle 24"/>
          <p:cNvSpPr/>
          <p:nvPr/>
        </p:nvSpPr>
        <p:spPr>
          <a:xfrm>
            <a:off x="5436096" y="1628800"/>
            <a:ext cx="11119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Peer</a:t>
            </a:r>
            <a:r>
              <a:rPr lang="en-GB" sz="1200" dirty="0" smtClean="0">
                <a:solidFill>
                  <a:schemeClr val="bg1"/>
                </a:solidFill>
              </a:rPr>
              <a:t> Resource Infrastructure Provider</a:t>
            </a:r>
            <a:endParaRPr lang="en-GB" sz="1200" dirty="0">
              <a:solidFill>
                <a:schemeClr val="bg1"/>
              </a:solidFill>
            </a:endParaRPr>
          </a:p>
        </p:txBody>
      </p:sp>
      <p:sp>
        <p:nvSpPr>
          <p:cNvPr id="30" name="TextBox 29"/>
          <p:cNvSpPr txBox="1"/>
          <p:nvPr/>
        </p:nvSpPr>
        <p:spPr>
          <a:xfrm>
            <a:off x="35496" y="5805264"/>
            <a:ext cx="8064896" cy="830997"/>
          </a:xfrm>
          <a:prstGeom prst="rect">
            <a:avLst/>
          </a:prstGeom>
          <a:noFill/>
        </p:spPr>
        <p:txBody>
          <a:bodyPr wrap="square" rtlCol="0">
            <a:spAutoFit/>
          </a:bodyPr>
          <a:lstStyle/>
          <a:p>
            <a:r>
              <a:rPr lang="en-GB" sz="1200" b="1" dirty="0" smtClean="0"/>
              <a:t>Integrated</a:t>
            </a:r>
            <a:r>
              <a:rPr lang="en-GB" sz="1200" dirty="0" smtClean="0"/>
              <a:t>: infrastructure operated by a non-EGI-InSPIRE partner but relying on EGI </a:t>
            </a:r>
            <a:r>
              <a:rPr lang="en-GB" sz="1200" dirty="0"/>
              <a:t>operational </a:t>
            </a:r>
            <a:r>
              <a:rPr lang="en-GB" sz="1200" dirty="0" smtClean="0"/>
              <a:t>services (</a:t>
            </a:r>
            <a:r>
              <a:rPr lang="en-GB" sz="1200" dirty="0" err="1" smtClean="0"/>
              <a:t>MoU</a:t>
            </a:r>
            <a:r>
              <a:rPr lang="en-GB" sz="1200" dirty="0" smtClean="0"/>
              <a:t>)</a:t>
            </a:r>
          </a:p>
          <a:p>
            <a:r>
              <a:rPr lang="en-GB" sz="1200" b="1" dirty="0" smtClean="0"/>
              <a:t>Peer</a:t>
            </a:r>
            <a:r>
              <a:rPr lang="en-GB" sz="1200" dirty="0" smtClean="0"/>
              <a:t>: infrastructure accessible </a:t>
            </a:r>
            <a:r>
              <a:rPr lang="en-GB" sz="1200" dirty="0"/>
              <a:t>to EGI users, but </a:t>
            </a:r>
            <a:r>
              <a:rPr lang="en-GB" sz="1200" dirty="0" smtClean="0"/>
              <a:t>relying </a:t>
            </a:r>
            <a:r>
              <a:rPr lang="en-GB" sz="1200" dirty="0"/>
              <a:t>on </a:t>
            </a:r>
            <a:r>
              <a:rPr lang="en-GB" sz="1200" dirty="0" smtClean="0"/>
              <a:t>own operational </a:t>
            </a:r>
            <a:r>
              <a:rPr lang="en-GB" sz="1200" dirty="0"/>
              <a:t>services </a:t>
            </a:r>
          </a:p>
          <a:p>
            <a:endParaRPr lang="en-GB" sz="1200" dirty="0"/>
          </a:p>
          <a:p>
            <a:endParaRPr lang="en-GB" sz="1200" dirty="0"/>
          </a:p>
        </p:txBody>
      </p:sp>
      <p:sp>
        <p:nvSpPr>
          <p:cNvPr id="8" name="Oval 7"/>
          <p:cNvSpPr/>
          <p:nvPr/>
        </p:nvSpPr>
        <p:spPr>
          <a:xfrm>
            <a:off x="4117012" y="2708920"/>
            <a:ext cx="887036" cy="279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err="1" smtClean="0"/>
              <a:t>MoUs</a:t>
            </a:r>
            <a:endParaRPr lang="en-GB" dirty="0"/>
          </a:p>
        </p:txBody>
      </p:sp>
      <p:sp>
        <p:nvSpPr>
          <p:cNvPr id="26" name="Oval 25"/>
          <p:cNvSpPr/>
          <p:nvPr/>
        </p:nvSpPr>
        <p:spPr>
          <a:xfrm>
            <a:off x="2987824" y="1772816"/>
            <a:ext cx="887036" cy="279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smtClean="0"/>
              <a:t>EGI.eu</a:t>
            </a:r>
            <a:endParaRPr lang="en-GB" dirty="0"/>
          </a:p>
        </p:txBody>
      </p:sp>
    </p:spTree>
    <p:extLst>
      <p:ext uri="{BB962C8B-B14F-4D97-AF65-F5344CB8AC3E}">
        <p14:creationId xmlns:p14="http://schemas.microsoft.com/office/powerpoint/2010/main" val="31090104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Resource Providers and Operations Centres </a:t>
            </a:r>
            <a:endParaRPr lang="en-GB" sz="3600" dirty="0"/>
          </a:p>
        </p:txBody>
      </p:sp>
      <p:sp>
        <p:nvSpPr>
          <p:cNvPr id="3" name="Content Placeholder 2"/>
          <p:cNvSpPr>
            <a:spLocks noGrp="1"/>
          </p:cNvSpPr>
          <p:nvPr>
            <p:ph idx="1"/>
          </p:nvPr>
        </p:nvSpPr>
        <p:spPr>
          <a:xfrm>
            <a:off x="251520" y="1052736"/>
            <a:ext cx="8712968" cy="5040560"/>
          </a:xfrm>
        </p:spPr>
        <p:txBody>
          <a:bodyPr/>
          <a:lstStyle/>
          <a:p>
            <a:r>
              <a:rPr lang="en-GB" sz="1800" b="1" dirty="0" smtClean="0"/>
              <a:t>27 National </a:t>
            </a:r>
            <a:r>
              <a:rPr lang="en-GB" sz="1800" b="1" dirty="0"/>
              <a:t>Operations </a:t>
            </a:r>
            <a:r>
              <a:rPr lang="en-GB" sz="1800" b="1" dirty="0" smtClean="0"/>
              <a:t>Centres</a:t>
            </a:r>
            <a:endParaRPr lang="en-GB" sz="1800" dirty="0" smtClean="0"/>
          </a:p>
          <a:p>
            <a:pPr lvl="1"/>
            <a:r>
              <a:rPr lang="en-GB" sz="1600" dirty="0" smtClean="0"/>
              <a:t>Armenia, Belarus, Bosnia and Herzegovina, Bulgaria, Cyprus, Croatia, Czech Republic, Finland, France, FYR of Macedonia, Germany, Georgia, Greece, Hungary, Ireland, Israel, Italy, Moldova, Montenegro, Poland, Romania, Serbia, Slovakia, Slovenia, Switzerland, Turkey, United Kingdom</a:t>
            </a:r>
          </a:p>
          <a:p>
            <a:r>
              <a:rPr lang="en-GB" sz="1800" b="1" dirty="0" smtClean="0"/>
              <a:t>5 Federated </a:t>
            </a:r>
            <a:r>
              <a:rPr lang="en-GB" sz="1800" b="1" dirty="0"/>
              <a:t>Operations </a:t>
            </a:r>
            <a:r>
              <a:rPr lang="en-GB" sz="1800" b="1" dirty="0" smtClean="0"/>
              <a:t>Centres</a:t>
            </a:r>
            <a:r>
              <a:rPr lang="en-GB" sz="1800" dirty="0" smtClean="0"/>
              <a:t> </a:t>
            </a:r>
            <a:r>
              <a:rPr lang="en-GB" sz="1600" dirty="0" smtClean="0"/>
              <a:t>(15 NGIs)</a:t>
            </a:r>
          </a:p>
          <a:p>
            <a:pPr lvl="1"/>
            <a:r>
              <a:rPr lang="en-GB" sz="1600" dirty="0" smtClean="0"/>
              <a:t>IberGrid (Portugal </a:t>
            </a:r>
            <a:r>
              <a:rPr lang="en-GB" sz="1600" dirty="0"/>
              <a:t>and </a:t>
            </a:r>
            <a:r>
              <a:rPr lang="en-GB" sz="1600" dirty="0" smtClean="0"/>
              <a:t>Spain)</a:t>
            </a:r>
          </a:p>
          <a:p>
            <a:pPr lvl="1"/>
            <a:r>
              <a:rPr lang="en-GB" sz="1600" dirty="0" smtClean="0"/>
              <a:t>Italy (Italy and Austria)</a:t>
            </a:r>
          </a:p>
          <a:p>
            <a:pPr lvl="1"/>
            <a:r>
              <a:rPr lang="en-GB" sz="1600" dirty="0" smtClean="0"/>
              <a:t>The Netherlands Federation (Belgium </a:t>
            </a:r>
            <a:r>
              <a:rPr lang="en-GB" sz="1600" dirty="0"/>
              <a:t>and </a:t>
            </a:r>
            <a:r>
              <a:rPr lang="en-GB" sz="1600" dirty="0" smtClean="0"/>
              <a:t>The Netherlands)</a:t>
            </a:r>
          </a:p>
          <a:p>
            <a:pPr lvl="1"/>
            <a:r>
              <a:rPr lang="en-GB" sz="1600" dirty="0" smtClean="0"/>
              <a:t>Russian Federation</a:t>
            </a:r>
            <a:r>
              <a:rPr lang="en-GB" sz="1600" dirty="0"/>
              <a:t> </a:t>
            </a:r>
            <a:r>
              <a:rPr lang="en-GB" sz="1600" dirty="0" smtClean="0"/>
              <a:t>(Russia </a:t>
            </a:r>
            <a:r>
              <a:rPr lang="en-GB" sz="1600" dirty="0"/>
              <a:t>and </a:t>
            </a:r>
            <a:r>
              <a:rPr lang="en-GB" sz="1600" dirty="0" smtClean="0"/>
              <a:t>Ukraine)</a:t>
            </a:r>
          </a:p>
          <a:p>
            <a:pPr lvl="1"/>
            <a:r>
              <a:rPr lang="en-GB" sz="1600" dirty="0" smtClean="0"/>
              <a:t>NDGF Federation (Denmark</a:t>
            </a:r>
            <a:r>
              <a:rPr lang="en-GB" sz="1600" dirty="0"/>
              <a:t>, Estonia</a:t>
            </a:r>
            <a:r>
              <a:rPr lang="en-GB" sz="1600" dirty="0" smtClean="0"/>
              <a:t>, partly </a:t>
            </a:r>
            <a:r>
              <a:rPr lang="en-GB" sz="1600" dirty="0"/>
              <a:t>Finland, Latvia, Lithuania, Norway and </a:t>
            </a:r>
            <a:r>
              <a:rPr lang="en-GB" sz="1600" dirty="0" smtClean="0"/>
              <a:t>Sweden)</a:t>
            </a:r>
            <a:endParaRPr lang="en-GB" sz="1400" dirty="0" smtClean="0"/>
          </a:p>
          <a:p>
            <a:r>
              <a:rPr lang="en-GB" sz="1800" b="1" dirty="0" smtClean="0"/>
              <a:t>1 EIRO: CERN</a:t>
            </a:r>
          </a:p>
          <a:p>
            <a:r>
              <a:rPr lang="en-GB" sz="1800" b="1" dirty="0" smtClean="0"/>
              <a:t>Integrated Operations Centres</a:t>
            </a:r>
            <a:r>
              <a:rPr lang="en-GB" sz="1600" dirty="0" smtClean="0"/>
              <a:t> (22 countries)</a:t>
            </a:r>
          </a:p>
          <a:p>
            <a:pPr lvl="1"/>
            <a:r>
              <a:rPr lang="en-GB" sz="1400" dirty="0" smtClean="0"/>
              <a:t>Asia Pacific (</a:t>
            </a:r>
            <a:r>
              <a:rPr lang="en-GB" sz="1400" dirty="0"/>
              <a:t>Australia, China, India, Japan, Malaysia, New Zeeland, Pakistan, South Korea, Taiwan, </a:t>
            </a:r>
            <a:r>
              <a:rPr lang="en-GB" sz="1400" dirty="0" smtClean="0"/>
              <a:t>Thailand)</a:t>
            </a:r>
          </a:p>
          <a:p>
            <a:pPr lvl="1"/>
            <a:r>
              <a:rPr lang="en-GB" sz="1400" dirty="0" smtClean="0"/>
              <a:t>IGALC (</a:t>
            </a:r>
            <a:r>
              <a:rPr lang="en-GB" sz="1400" dirty="0"/>
              <a:t>Argentina, Brazil, Chile, </a:t>
            </a:r>
            <a:r>
              <a:rPr lang="en-GB" sz="1400" dirty="0" smtClean="0"/>
              <a:t>Venezuela)</a:t>
            </a:r>
          </a:p>
          <a:p>
            <a:pPr lvl="1"/>
            <a:r>
              <a:rPr lang="en-GB" sz="1400" dirty="0" smtClean="0"/>
              <a:t>Latin America (Brazil</a:t>
            </a:r>
            <a:r>
              <a:rPr lang="en-GB" sz="1400" dirty="0"/>
              <a:t>, Chile, Colombia, </a:t>
            </a:r>
            <a:r>
              <a:rPr lang="en-GB" sz="1400" dirty="0" smtClean="0"/>
              <a:t>Mexico)</a:t>
            </a:r>
          </a:p>
          <a:p>
            <a:pPr lvl="1"/>
            <a:r>
              <a:rPr lang="en-GB" sz="1400" dirty="0" smtClean="0"/>
              <a:t>Canada (Canada, China)</a:t>
            </a:r>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30545894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Operational Tools</a:t>
            </a:r>
            <a:endParaRPr lang="en-US" dirty="0"/>
          </a:p>
        </p:txBody>
      </p:sp>
      <p:sp>
        <p:nvSpPr>
          <p:cNvPr id="7" name="Content Placeholder 6"/>
          <p:cNvSpPr>
            <a:spLocks noGrp="1"/>
          </p:cNvSpPr>
          <p:nvPr>
            <p:ph idx="1"/>
          </p:nvPr>
        </p:nvSpPr>
        <p:spPr/>
        <p:txBody>
          <a:bodyPr/>
          <a:lstStyle/>
          <a:p>
            <a:pPr lvl="0"/>
            <a:r>
              <a:rPr lang="en-GB" dirty="0" smtClean="0"/>
              <a:t>Develops and maintains operational tools</a:t>
            </a:r>
          </a:p>
          <a:p>
            <a:pPr lvl="1"/>
            <a:r>
              <a:rPr lang="en-GB" dirty="0" smtClean="0"/>
              <a:t>Regionalised for NGI deployment </a:t>
            </a:r>
          </a:p>
          <a:p>
            <a:endParaRPr lang="en-GB" dirty="0"/>
          </a:p>
        </p:txBody>
      </p:sp>
      <p:sp>
        <p:nvSpPr>
          <p:cNvPr id="12" name="Date Placeholder 11"/>
          <p:cNvSpPr>
            <a:spLocks noGrp="1"/>
          </p:cNvSpPr>
          <p:nvPr>
            <p:ph type="dt" sz="half" idx="10"/>
          </p:nvPr>
        </p:nvSpPr>
        <p:spPr/>
        <p:txBody>
          <a:bodyPr/>
          <a:lstStyle/>
          <a:p>
            <a:pPr>
              <a:defRPr/>
            </a:pPr>
            <a:r>
              <a:rPr lang="en-US" smtClean="0"/>
              <a:t>30/05/2012</a:t>
            </a:r>
            <a:endParaRPr lang="en-US"/>
          </a:p>
        </p:txBody>
      </p:sp>
      <p:sp>
        <p:nvSpPr>
          <p:cNvPr id="3" name="Segnaposto piè di pagina 2"/>
          <p:cNvSpPr>
            <a:spLocks noGrp="1"/>
          </p:cNvSpPr>
          <p:nvPr>
            <p:ph type="ftr" sz="quarter" idx="11"/>
          </p:nvPr>
        </p:nvSpPr>
        <p:spPr/>
        <p:txBody>
          <a:bodyPr/>
          <a:lstStyle/>
          <a:p>
            <a:r>
              <a:rPr lang="en-GB" smtClean="0"/>
              <a:t>Project Presentation – May 2012</a:t>
            </a:r>
            <a:endParaRPr lang="en-GB"/>
          </a:p>
        </p:txBody>
      </p:sp>
      <p:graphicFrame>
        <p:nvGraphicFramePr>
          <p:cNvPr id="6" name="Tabella 5"/>
          <p:cNvGraphicFramePr>
            <a:graphicFrameLocks noGrp="1"/>
          </p:cNvGraphicFramePr>
          <p:nvPr>
            <p:extLst>
              <p:ext uri="{D42A27DB-BD31-4B8C-83A1-F6EECF244321}">
                <p14:modId xmlns:p14="http://schemas.microsoft.com/office/powerpoint/2010/main" val="2691628866"/>
              </p:ext>
            </p:extLst>
          </p:nvPr>
        </p:nvGraphicFramePr>
        <p:xfrm>
          <a:off x="251520" y="2488272"/>
          <a:ext cx="8640961" cy="3749040"/>
        </p:xfrm>
        <a:graphic>
          <a:graphicData uri="http://schemas.openxmlformats.org/drawingml/2006/table">
            <a:tbl>
              <a:tblPr lastRow="1">
                <a:tableStyleId>{3C2FFA5D-87B4-456A-9821-1D502468CF0F}</a:tableStyleId>
              </a:tblPr>
              <a:tblGrid>
                <a:gridCol w="1944216"/>
                <a:gridCol w="5400600"/>
                <a:gridCol w="1296145"/>
              </a:tblGrid>
              <a:tr h="0">
                <a:tc>
                  <a:txBody>
                    <a:bodyPr/>
                    <a:lstStyle/>
                    <a:p>
                      <a:pPr algn="ctr"/>
                      <a:r>
                        <a:rPr lang="it-IT" sz="2400" b="1" dirty="0" err="1"/>
                        <a:t>Tool</a:t>
                      </a:r>
                      <a:r>
                        <a:rPr lang="it-IT" sz="2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b="1" dirty="0"/>
                        <a:t>Link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b="1" dirty="0" smtClean="0"/>
                        <a:t>Partner</a:t>
                      </a:r>
                      <a:endParaRPr lang="it-IT"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Operations </a:t>
                      </a:r>
                      <a:r>
                        <a:rPr lang="it-IT" b="1"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linkClick r:id="rId3" tooltip="https://operations-portal.egi.eu/"/>
                        </a:rPr>
                        <a:t>https://operations-portal.egi.eu</a:t>
                      </a:r>
                      <a:r>
                        <a:rPr lang="en-US" dirty="0" smtClean="0">
                          <a:hlinkClick r:id="rId3" tooltip="https://operations-portal.egi.eu/"/>
                        </a:rPr>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CNRS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Service </a:t>
                      </a:r>
                      <a:r>
                        <a:rPr lang="it-IT" b="1" dirty="0" err="1"/>
                        <a:t>Availability</a:t>
                      </a:r>
                      <a:r>
                        <a:rPr lang="it-IT" b="1" dirty="0"/>
                        <a:t> </a:t>
                      </a:r>
                      <a:r>
                        <a:rPr lang="it-IT" b="1" dirty="0" err="1"/>
                        <a:t>Monitoring</a:t>
                      </a:r>
                      <a:r>
                        <a:rPr lang="it-IT"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Nagios </a:t>
                      </a:r>
                      <a:r>
                        <a:rPr lang="it-IT" dirty="0"/>
                        <a:t>and MyEGI </a:t>
                      </a:r>
                      <a:r>
                        <a:rPr lang="it-IT" dirty="0" smtClean="0"/>
                        <a:t>portals</a:t>
                      </a:r>
                      <a:r>
                        <a:rPr lang="it-IT" baseline="0" dirty="0" smtClean="0"/>
                        <a:t> fully regionalised at NGIs</a:t>
                      </a:r>
                      <a:r>
                        <a:rPr lang="it-IT" dirty="0" smtClean="0"/>
                        <a:t> </a:t>
                      </a:r>
                    </a:p>
                    <a:p>
                      <a:r>
                        <a:rPr lang="it-IT" dirty="0" smtClean="0">
                          <a:hlinkClick r:id="rId4"/>
                        </a:rPr>
                        <a:t>https://wiki.egi.eu/wiki/SAM_Instances</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CERN/SRCE</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err="1" smtClean="0"/>
                        <a:t>Grid</a:t>
                      </a:r>
                      <a:r>
                        <a:rPr lang="it-IT" b="1" dirty="0" smtClean="0"/>
                        <a:t> </a:t>
                      </a:r>
                      <a:r>
                        <a:rPr lang="it-IT" b="1" dirty="0" err="1" smtClean="0"/>
                        <a:t>Configuration</a:t>
                      </a:r>
                      <a:r>
                        <a:rPr lang="it-IT" b="1" dirty="0" smtClean="0"/>
                        <a:t> database (GOCDB)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a:hlinkClick r:id="rId5" tooltip="https://goc.egi.eu/"/>
                        </a:rPr>
                        <a:t>https://goc.egi.eu/</a:t>
                      </a:r>
                      <a:r>
                        <a:rPr lang="it-IT"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SFTC</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smtClean="0"/>
                        <a:t>EGI </a:t>
                      </a:r>
                      <a:r>
                        <a:rPr lang="it-IT" b="1" dirty="0" err="1" smtClean="0"/>
                        <a:t>Helpdesk</a:t>
                      </a:r>
                      <a:r>
                        <a:rPr lang="it-IT" b="1" dirty="0" smtClean="0"/>
                        <a:t> (GGUS)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a:hlinkClick r:id="rId6" tooltip="http://helpdesk.egi.eu/"/>
                        </a:rPr>
                        <a:t>http://helpdesk.egi.eu/</a:t>
                      </a:r>
                      <a:r>
                        <a:rPr lang="it-IT"/>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KIT</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Accounting </a:t>
                      </a:r>
                      <a:r>
                        <a:rPr lang="it-IT" b="1"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a:hlinkClick r:id="rId7" tooltip="http://accounting.egi.eu/"/>
                        </a:rPr>
                        <a:t>http://accounting.egi.eu/</a:t>
                      </a:r>
                      <a:r>
                        <a:rPr lang="it-IT"/>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FCTSG</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dirty="0"/>
                        <a:t>Metrics </a:t>
                      </a:r>
                      <a:r>
                        <a:rPr lang="it-IT"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b="0" dirty="0">
                          <a:hlinkClick r:id="rId8" tooltip="http://metrics.egi.eu/"/>
                        </a:rPr>
                        <a:t>http://metrics.egi.eu/</a:t>
                      </a:r>
                      <a:endParaRPr lang="it-IT"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b="0" dirty="0" smtClean="0"/>
                        <a:t>FCTSG</a:t>
                      </a:r>
                      <a:endParaRPr lang="it-IT"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2388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sz="3200" dirty="0" smtClean="0"/>
              <a:t>EGI Resource Centres</a:t>
            </a:r>
            <a:br>
              <a:rPr lang="en-GB" sz="3200" dirty="0" smtClean="0"/>
            </a:br>
            <a:r>
              <a:rPr lang="en-GB" sz="3200" dirty="0" smtClean="0"/>
              <a:t>(April 2012) </a:t>
            </a:r>
            <a:endParaRPr lang="en-GB" sz="2800"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774" y="3813750"/>
            <a:ext cx="3371674" cy="249557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624" y="1072941"/>
            <a:ext cx="2031800" cy="269986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968" y="4221088"/>
            <a:ext cx="4657239" cy="201622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0" y="1056504"/>
            <a:ext cx="5753758" cy="309062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7909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Ops Tools Screenshots</a:t>
            </a:r>
            <a:endParaRPr lang="en-US" dirty="0"/>
          </a:p>
        </p:txBody>
      </p:sp>
      <p:sp>
        <p:nvSpPr>
          <p:cNvPr id="3" name="Segnaposto data 2"/>
          <p:cNvSpPr>
            <a:spLocks noGrp="1"/>
          </p:cNvSpPr>
          <p:nvPr>
            <p:ph type="dt" sz="half" idx="10"/>
          </p:nvPr>
        </p:nvSpPr>
        <p:spPr/>
        <p:txBody>
          <a:bodyPr/>
          <a:lstStyle/>
          <a:p>
            <a:r>
              <a:rPr lang="en-US" smtClean="0"/>
              <a:t>30/05/2012</a:t>
            </a:r>
            <a:endParaRPr lang="en-GB"/>
          </a:p>
        </p:txBody>
      </p:sp>
      <p:sp>
        <p:nvSpPr>
          <p:cNvPr id="4" name="Segnaposto piè di pagina 3"/>
          <p:cNvSpPr>
            <a:spLocks noGrp="1"/>
          </p:cNvSpPr>
          <p:nvPr>
            <p:ph type="ftr" sz="quarter" idx="11"/>
          </p:nvPr>
        </p:nvSpPr>
        <p:spPr/>
        <p:txBody>
          <a:bodyPr/>
          <a:lstStyle/>
          <a:p>
            <a:r>
              <a:rPr lang="en-GB" smtClean="0"/>
              <a:t>Project Presentation – May 2012</a:t>
            </a:r>
            <a:endParaRPr lang="en-GB"/>
          </a:p>
        </p:txBody>
      </p:sp>
      <p:pic>
        <p:nvPicPr>
          <p:cNvPr id="1026" name="Picture 2"/>
          <p:cNvPicPr>
            <a:picLocks noChangeAspect="1" noChangeArrowheads="1"/>
          </p:cNvPicPr>
          <p:nvPr/>
        </p:nvPicPr>
        <p:blipFill>
          <a:blip r:embed="rId3" cstate="print"/>
          <a:srcRect t="14760" r="32969" b="32320"/>
          <a:stretch>
            <a:fillRect/>
          </a:stretch>
        </p:blipFill>
        <p:spPr bwMode="auto">
          <a:xfrm>
            <a:off x="72008" y="3933056"/>
            <a:ext cx="4669942" cy="230425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3244" t="14760" r="30607" b="20981"/>
          <a:stretch>
            <a:fillRect/>
          </a:stretch>
        </p:blipFill>
        <p:spPr bwMode="auto">
          <a:xfrm>
            <a:off x="35496" y="1196752"/>
            <a:ext cx="4248472" cy="2261283"/>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9150" t="13815" r="28835" b="10000"/>
          <a:stretch>
            <a:fillRect/>
          </a:stretch>
        </p:blipFill>
        <p:spPr bwMode="auto">
          <a:xfrm>
            <a:off x="5047960" y="3284985"/>
            <a:ext cx="4096040" cy="3024336"/>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l="2751" t="15036" r="22241" b="20705"/>
          <a:stretch>
            <a:fillRect/>
          </a:stretch>
        </p:blipFill>
        <p:spPr bwMode="auto">
          <a:xfrm>
            <a:off x="1979712" y="2564904"/>
            <a:ext cx="4140461" cy="2216939"/>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l="2160" t="15036" r="20469" b="18815"/>
          <a:stretch>
            <a:fillRect/>
          </a:stretch>
        </p:blipFill>
        <p:spPr bwMode="auto">
          <a:xfrm>
            <a:off x="4966509" y="1196752"/>
            <a:ext cx="4177492" cy="2232248"/>
          </a:xfrm>
          <a:prstGeom prst="rect">
            <a:avLst/>
          </a:prstGeom>
          <a:noFill/>
          <a:ln w="9525">
            <a:noFill/>
            <a:miter lim="800000"/>
            <a:headEnd/>
            <a:tailEnd/>
          </a:ln>
        </p:spPr>
      </p:pic>
    </p:spTree>
    <p:extLst>
      <p:ext uri="{BB962C8B-B14F-4D97-AF65-F5344CB8AC3E}">
        <p14:creationId xmlns:p14="http://schemas.microsoft.com/office/powerpoint/2010/main" val="18728833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5083" y="43533"/>
            <a:ext cx="7128917" cy="865187"/>
          </a:xfrm>
        </p:spPr>
        <p:txBody>
          <a:bodyPr/>
          <a:lstStyle/>
          <a:p>
            <a:r>
              <a:rPr lang="en-US" sz="3900" dirty="0" smtClean="0"/>
              <a:t>Operational Tool Developments</a:t>
            </a:r>
            <a:endParaRPr lang="en-US" sz="3900" dirty="0"/>
          </a:p>
        </p:txBody>
      </p:sp>
      <p:sp>
        <p:nvSpPr>
          <p:cNvPr id="6" name="Date Placeholder 5"/>
          <p:cNvSpPr>
            <a:spLocks noGrp="1"/>
          </p:cNvSpPr>
          <p:nvPr>
            <p:ph type="dt" sz="half" idx="10"/>
          </p:nvPr>
        </p:nvSpPr>
        <p:spPr/>
        <p:txBody>
          <a:bodyPr/>
          <a:lstStyle/>
          <a:p>
            <a:r>
              <a:rPr lang="en-US" smtClean="0"/>
              <a:t>30/05/2012</a:t>
            </a:r>
            <a:endParaRPr lang="en-GB"/>
          </a:p>
        </p:txBody>
      </p:sp>
      <p:sp>
        <p:nvSpPr>
          <p:cNvPr id="3" name="Segnaposto piè di pagina 2"/>
          <p:cNvSpPr>
            <a:spLocks noGrp="1"/>
          </p:cNvSpPr>
          <p:nvPr>
            <p:ph type="ftr" sz="quarter" idx="11"/>
          </p:nvPr>
        </p:nvSpPr>
        <p:spPr/>
        <p:txBody>
          <a:bodyPr/>
          <a:lstStyle/>
          <a:p>
            <a:r>
              <a:rPr lang="en-GB" smtClean="0"/>
              <a:t>Project Presentation – May 2012</a:t>
            </a:r>
            <a:endParaRPr lang="en-GB"/>
          </a:p>
        </p:txBody>
      </p:sp>
      <p:sp>
        <p:nvSpPr>
          <p:cNvPr id="5" name="Rettangolo 4"/>
          <p:cNvSpPr/>
          <p:nvPr/>
        </p:nvSpPr>
        <p:spPr>
          <a:xfrm>
            <a:off x="251520" y="1124744"/>
            <a:ext cx="8892480" cy="4327338"/>
          </a:xfrm>
          <a:prstGeom prst="rect">
            <a:avLst/>
          </a:prstGeom>
        </p:spPr>
        <p:txBody>
          <a:bodyPr wrap="square">
            <a:spAutoFit/>
          </a:bodyPr>
          <a:lstStyle/>
          <a:p>
            <a:pPr marL="342900" lvl="0" indent="-342900">
              <a:spcBef>
                <a:spcPct val="20000"/>
              </a:spcBef>
              <a:buFont typeface="Arial" pitchFamily="34" charset="0"/>
              <a:buChar char="•"/>
              <a:defRPr/>
            </a:pPr>
            <a:r>
              <a:rPr lang="en-US" sz="2800" dirty="0" smtClean="0">
                <a:cs typeface="Arial" pitchFamily="34" charset="0"/>
              </a:rPr>
              <a:t>Message Broker Network Configuration to support tools and operations</a:t>
            </a:r>
          </a:p>
          <a:p>
            <a:pPr marL="342900" lvl="0" indent="-342900">
              <a:spcBef>
                <a:spcPct val="20000"/>
              </a:spcBef>
              <a:buFont typeface="Arial" pitchFamily="34" charset="0"/>
              <a:buChar char="•"/>
              <a:defRPr/>
            </a:pPr>
            <a:r>
              <a:rPr lang="en-US" sz="2800" dirty="0" smtClean="0">
                <a:cs typeface="Arial" pitchFamily="34" charset="0"/>
              </a:rPr>
              <a:t>Development of the Central Accounting Repository (clients provided by the EMI project)</a:t>
            </a:r>
          </a:p>
          <a:p>
            <a:pPr marL="342900" lvl="0" indent="-342900">
              <a:spcBef>
                <a:spcPct val="20000"/>
              </a:spcBef>
              <a:buFont typeface="Arial" pitchFamily="34" charset="0"/>
              <a:buChar char="•"/>
              <a:defRPr/>
            </a:pPr>
            <a:r>
              <a:rPr lang="en-US" sz="2800" dirty="0" smtClean="0">
                <a:cs typeface="Arial" pitchFamily="34" charset="0"/>
              </a:rPr>
              <a:t>Development of accounting systems needed for “new” resource types</a:t>
            </a:r>
          </a:p>
          <a:p>
            <a:pPr marL="800100" lvl="1" indent="-342900">
              <a:spcBef>
                <a:spcPct val="20000"/>
              </a:spcBef>
              <a:buFont typeface="Arial" pitchFamily="34" charset="0"/>
              <a:buChar char="•"/>
              <a:defRPr/>
            </a:pPr>
            <a:r>
              <a:rPr lang="en-US" sz="2000" dirty="0" smtClean="0">
                <a:cs typeface="Arial" pitchFamily="34" charset="0"/>
              </a:rPr>
              <a:t>Billing</a:t>
            </a:r>
          </a:p>
          <a:p>
            <a:pPr marL="800100" lvl="1" indent="-342900">
              <a:spcBef>
                <a:spcPct val="20000"/>
              </a:spcBef>
              <a:buFont typeface="Arial" pitchFamily="34" charset="0"/>
              <a:buChar char="•"/>
              <a:defRPr/>
            </a:pPr>
            <a:r>
              <a:rPr lang="en-US" sz="2000" dirty="0" smtClean="0">
                <a:cs typeface="Arial" pitchFamily="34" charset="0"/>
              </a:rPr>
              <a:t>Accounting of application usage</a:t>
            </a:r>
          </a:p>
          <a:p>
            <a:pPr marL="800100" lvl="1" indent="-342900">
              <a:spcBef>
                <a:spcPct val="20000"/>
              </a:spcBef>
              <a:buFont typeface="Arial" pitchFamily="34" charset="0"/>
              <a:buChar char="•"/>
              <a:defRPr/>
            </a:pPr>
            <a:r>
              <a:rPr lang="en-US" sz="2000" dirty="0" smtClean="0">
                <a:cs typeface="Arial" pitchFamily="34" charset="0"/>
              </a:rPr>
              <a:t>Accounting of data usage</a:t>
            </a:r>
          </a:p>
          <a:p>
            <a:pPr marL="800100" lvl="1" indent="-342900">
              <a:spcBef>
                <a:spcPct val="20000"/>
              </a:spcBef>
              <a:buFont typeface="Arial" pitchFamily="34" charset="0"/>
              <a:buChar char="•"/>
              <a:defRPr/>
            </a:pPr>
            <a:r>
              <a:rPr lang="en-US" sz="2000" dirty="0" smtClean="0">
                <a:cs typeface="Arial" pitchFamily="34" charset="0"/>
              </a:rPr>
              <a:t>Accounting of capacity and cloud computing usage</a:t>
            </a:r>
          </a:p>
        </p:txBody>
      </p:sp>
    </p:spTree>
    <p:extLst>
      <p:ext uri="{BB962C8B-B14F-4D97-AF65-F5344CB8AC3E}">
        <p14:creationId xmlns:p14="http://schemas.microsoft.com/office/powerpoint/2010/main" val="38492434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EGI’s Supported Research Communities</a:t>
            </a:r>
            <a:endParaRPr lang="en-GB" dirty="0"/>
          </a:p>
        </p:txBody>
      </p:sp>
      <p:sp>
        <p:nvSpPr>
          <p:cNvPr id="3" name="Subtitle 2"/>
          <p:cNvSpPr>
            <a:spLocks noGrp="1"/>
          </p:cNvSpPr>
          <p:nvPr>
            <p:ph type="subTitle" idx="1"/>
          </p:nvPr>
        </p:nvSpPr>
        <p:spPr/>
        <p:txBody>
          <a:bodyPr/>
          <a:lstStyle/>
          <a:p>
            <a:endParaRPr lang="en-GB"/>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pPr>
            <a:r>
              <a:rPr lang="en-US" smtClean="0"/>
              <a:t>Project Presentation – May 2012</a:t>
            </a:r>
            <a:endParaRPr lang="en-US" dirty="0"/>
          </a:p>
        </p:txBody>
      </p:sp>
    </p:spTree>
    <p:extLst>
      <p:ext uri="{BB962C8B-B14F-4D97-AF65-F5344CB8AC3E}">
        <p14:creationId xmlns:p14="http://schemas.microsoft.com/office/powerpoint/2010/main" val="11246097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smtClean="0">
                <a:latin typeface="Arial" charset="0"/>
                <a:ea typeface="ＭＳ Ｐゴシック" pitchFamily="34" charset="-128"/>
                <a:cs typeface="Arial" charset="0"/>
              </a:rPr>
              <a:t>Grid Use Cases</a:t>
            </a:r>
          </a:p>
        </p:txBody>
      </p:sp>
      <p:sp>
        <p:nvSpPr>
          <p:cNvPr id="3" name="Content Placeholder 2"/>
          <p:cNvSpPr>
            <a:spLocks noGrp="1"/>
          </p:cNvSpPr>
          <p:nvPr>
            <p:ph idx="1"/>
          </p:nvPr>
        </p:nvSpPr>
        <p:spPr>
          <a:xfrm>
            <a:off x="251520" y="1268760"/>
            <a:ext cx="9144000" cy="4525963"/>
          </a:xfrm>
        </p:spPr>
        <p:txBody>
          <a:bodyPr>
            <a:noAutofit/>
          </a:bodyPr>
          <a:lstStyle/>
          <a:p>
            <a:pPr marL="0" indent="0">
              <a:buFont typeface="Arial" charset="0"/>
              <a:buNone/>
              <a:defRPr/>
            </a:pPr>
            <a:r>
              <a:rPr lang="en-US" sz="1800" dirty="0" smtClean="0"/>
              <a:t>These case studies show some of the advantages </a:t>
            </a:r>
            <a:r>
              <a:rPr lang="en-US" sz="1800" dirty="0"/>
              <a:t>of using the grid</a:t>
            </a:r>
            <a:r>
              <a:rPr lang="en-US" sz="1800" dirty="0" smtClean="0"/>
              <a:t>:</a:t>
            </a:r>
          </a:p>
          <a:p>
            <a:pPr marL="0" indent="0">
              <a:buFont typeface="Arial" charset="0"/>
              <a:buNone/>
              <a:defRPr/>
            </a:pPr>
            <a:endParaRPr lang="en-GB" sz="1800" dirty="0"/>
          </a:p>
          <a:p>
            <a:pPr>
              <a:defRPr/>
            </a:pPr>
            <a:r>
              <a:rPr lang="en-US" sz="1800" dirty="0" smtClean="0"/>
              <a:t>allows </a:t>
            </a:r>
            <a:r>
              <a:rPr lang="en-US" sz="1800" dirty="0"/>
              <a:t>world-wide multi-disciplinary collaboration</a:t>
            </a:r>
            <a:r>
              <a:rPr lang="en-US" sz="1800" dirty="0" smtClean="0"/>
              <a:t>;</a:t>
            </a:r>
          </a:p>
          <a:p>
            <a:pPr>
              <a:defRPr/>
            </a:pPr>
            <a:r>
              <a:rPr lang="en-US" sz="1800" dirty="0"/>
              <a:t>i</a:t>
            </a:r>
            <a:r>
              <a:rPr lang="en-US" sz="1800" dirty="0" smtClean="0"/>
              <a:t>ntegrate distributed resources into a single whole;</a:t>
            </a:r>
            <a:endParaRPr lang="en-GB" sz="1800" dirty="0"/>
          </a:p>
          <a:p>
            <a:pPr>
              <a:defRPr/>
            </a:pPr>
            <a:r>
              <a:rPr lang="en-US" sz="1800" dirty="0" err="1"/>
              <a:t>customised</a:t>
            </a:r>
            <a:r>
              <a:rPr lang="en-US" sz="1800" dirty="0"/>
              <a:t> grid services to meet the unique demands of researchers;</a:t>
            </a:r>
            <a:endParaRPr lang="en-GB" sz="1800" dirty="0"/>
          </a:p>
          <a:p>
            <a:pPr>
              <a:defRPr/>
            </a:pPr>
            <a:r>
              <a:rPr lang="en-US" sz="1800" dirty="0"/>
              <a:t>reliable service for computation, data transfer and storage of large </a:t>
            </a:r>
            <a:r>
              <a:rPr lang="en-US" sz="1800" dirty="0" smtClean="0"/>
              <a:t>data sets;</a:t>
            </a:r>
            <a:endParaRPr lang="en-GB" sz="1800" dirty="0"/>
          </a:p>
          <a:p>
            <a:pPr>
              <a:defRPr/>
            </a:pPr>
            <a:r>
              <a:rPr lang="en-US" sz="1800" dirty="0"/>
              <a:t>reduced analysis time and analysis on-demand; </a:t>
            </a:r>
            <a:endParaRPr lang="en-GB" sz="1800" dirty="0"/>
          </a:p>
          <a:p>
            <a:pPr>
              <a:defRPr/>
            </a:pPr>
            <a:r>
              <a:rPr lang="en-US" sz="1800" dirty="0"/>
              <a:t>scientifically useful results are generated more quickly;</a:t>
            </a:r>
            <a:endParaRPr lang="en-GB" sz="1800" dirty="0"/>
          </a:p>
          <a:p>
            <a:pPr>
              <a:defRPr/>
            </a:pPr>
            <a:r>
              <a:rPr lang="en-US" sz="1800" dirty="0"/>
              <a:t>long term support;</a:t>
            </a:r>
            <a:endParaRPr lang="en-GB" sz="1800" dirty="0"/>
          </a:p>
          <a:p>
            <a:pPr>
              <a:defRPr/>
            </a:pPr>
            <a:r>
              <a:rPr lang="en-US" sz="1800" dirty="0"/>
              <a:t>sharing sensitive data securely among a trusted community;</a:t>
            </a:r>
            <a:endParaRPr lang="en-GB" sz="1800" dirty="0"/>
          </a:p>
          <a:p>
            <a:pPr>
              <a:defRPr/>
            </a:pPr>
            <a:r>
              <a:rPr lang="en-US" sz="1800" dirty="0"/>
              <a:t>allows member institutions to contribute computing power to the community;</a:t>
            </a:r>
            <a:endParaRPr lang="en-GB" sz="1800" dirty="0"/>
          </a:p>
          <a:p>
            <a:pPr>
              <a:defRPr/>
            </a:pPr>
            <a:r>
              <a:rPr lang="en-US" sz="1800" dirty="0"/>
              <a:t>generate data-intensive stimulations in a shorter amount of time;</a:t>
            </a:r>
            <a:endParaRPr lang="en-GB" sz="1800" dirty="0"/>
          </a:p>
          <a:p>
            <a:pPr>
              <a:defRPr/>
            </a:pPr>
            <a:r>
              <a:rPr lang="en-US" sz="1800" dirty="0"/>
              <a:t>reduce technical workload (by following grid standards), so scientists can concentrate more effort on the science</a:t>
            </a:r>
            <a:endParaRPr lang="en-GB" sz="1800" dirty="0"/>
          </a:p>
        </p:txBody>
      </p:sp>
      <p:sp>
        <p:nvSpPr>
          <p:cNvPr id="2" name="Rectangle 1"/>
          <p:cNvSpPr/>
          <p:nvPr/>
        </p:nvSpPr>
        <p:spPr>
          <a:xfrm>
            <a:off x="3347864" y="6395098"/>
            <a:ext cx="2366161" cy="276999"/>
          </a:xfrm>
          <a:prstGeom prst="rect">
            <a:avLst/>
          </a:prstGeom>
        </p:spPr>
        <p:txBody>
          <a:bodyPr wrap="none">
            <a:spAutoFit/>
          </a:bodyPr>
          <a:lstStyle/>
          <a:p>
            <a:r>
              <a:rPr lang="en-US" sz="1200" dirty="0">
                <a:solidFill>
                  <a:schemeClr val="bg1"/>
                </a:solidFill>
              </a:rPr>
              <a:t>Project Presentation - May 2011</a:t>
            </a:r>
          </a:p>
        </p:txBody>
      </p:sp>
      <p:sp>
        <p:nvSpPr>
          <p:cNvPr id="4" name="Rectangle 3"/>
          <p:cNvSpPr/>
          <p:nvPr/>
        </p:nvSpPr>
        <p:spPr>
          <a:xfrm>
            <a:off x="43702" y="6381328"/>
            <a:ext cx="939488" cy="276999"/>
          </a:xfrm>
          <a:prstGeom prst="rect">
            <a:avLst/>
          </a:prstGeom>
        </p:spPr>
        <p:txBody>
          <a:bodyPr wrap="none">
            <a:spAutoFit/>
          </a:bodyPr>
          <a:lstStyle/>
          <a:p>
            <a:pPr>
              <a:defRPr/>
            </a:pPr>
            <a:r>
              <a:rPr lang="en-US" sz="1200" dirty="0">
                <a:solidFill>
                  <a:schemeClr val="bg1"/>
                </a:solidFill>
              </a:rPr>
              <a:t>30/05/2011</a:t>
            </a:r>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7" name="Footer Placeholder 6"/>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4927402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a:xfrm>
            <a:off x="1619672" y="115888"/>
            <a:ext cx="7524328" cy="865187"/>
          </a:xfrm>
        </p:spPr>
        <p:txBody>
          <a:bodyPr>
            <a:normAutofit/>
          </a:bodyPr>
          <a:lstStyle/>
          <a:p>
            <a:pPr eaLnBrk="1" hangingPunct="1"/>
            <a:r>
              <a:rPr lang="en-US" sz="3600" dirty="0" smtClean="0">
                <a:latin typeface="Arial" charset="0"/>
                <a:ea typeface="ＭＳ Ｐゴシック" pitchFamily="34" charset="-128"/>
                <a:cs typeface="Arial" charset="0"/>
              </a:rPr>
              <a:t>Use Case: Large Hadron Collider</a:t>
            </a:r>
          </a:p>
        </p:txBody>
      </p:sp>
      <p:pic>
        <p:nvPicPr>
          <p:cNvPr id="4099" name="Content Placeholder 11" descr="graemeATLAS2.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064" y="1412586"/>
            <a:ext cx="3686695" cy="4517967"/>
          </a:xfrm>
          <a:effectLst>
            <a:outerShdw blurRad="88900" dist="88900" dir="13500000" algn="br" rotWithShape="0">
              <a:prstClr val="black">
                <a:alpha val="40000"/>
              </a:prstClr>
            </a:outerShdw>
          </a:effectLst>
        </p:spPr>
      </p:pic>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
        <p:nvSpPr>
          <p:cNvPr id="4103" name="Content Placeholder 13"/>
          <p:cNvSpPr txBox="1">
            <a:spLocks/>
          </p:cNvSpPr>
          <p:nvPr/>
        </p:nvSpPr>
        <p:spPr bwMode="auto">
          <a:xfrm>
            <a:off x="323850" y="1412875"/>
            <a:ext cx="4464174" cy="388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457200" indent="-457200" eaLnBrk="1" hangingPunct="1">
              <a:spcBef>
                <a:spcPct val="20000"/>
              </a:spcBef>
              <a:buFont typeface="Arial" pitchFamily="34" charset="0"/>
              <a:buChar char="•"/>
            </a:pPr>
            <a:r>
              <a:rPr lang="en-US" sz="2800" dirty="0">
                <a:cs typeface="Arial" charset="0"/>
              </a:rPr>
              <a:t>World’s largest particle accelerator</a:t>
            </a:r>
          </a:p>
          <a:p>
            <a:pPr marL="457200" indent="-457200" eaLnBrk="1" hangingPunct="1">
              <a:spcBef>
                <a:spcPct val="20000"/>
              </a:spcBef>
              <a:buFont typeface="Arial" pitchFamily="34" charset="0"/>
              <a:buChar char="•"/>
            </a:pPr>
            <a:r>
              <a:rPr lang="en-US" sz="2800" dirty="0">
                <a:cs typeface="Arial" charset="0"/>
              </a:rPr>
              <a:t>Supports 8,000 researchers</a:t>
            </a:r>
          </a:p>
          <a:p>
            <a:pPr marL="457200" indent="-457200" eaLnBrk="1" hangingPunct="1">
              <a:spcBef>
                <a:spcPct val="20000"/>
              </a:spcBef>
              <a:buFont typeface="Arial" pitchFamily="34" charset="0"/>
              <a:buChar char="•"/>
            </a:pPr>
            <a:r>
              <a:rPr lang="en-US" sz="2800" dirty="0">
                <a:cs typeface="Arial" charset="0"/>
              </a:rPr>
              <a:t>1 billion CPU hours in the last 12 months</a:t>
            </a:r>
          </a:p>
          <a:p>
            <a:pPr marL="457200" indent="-457200" eaLnBrk="1" hangingPunct="1">
              <a:spcBef>
                <a:spcPct val="20000"/>
              </a:spcBef>
              <a:buFont typeface="Arial" pitchFamily="34" charset="0"/>
              <a:buChar char="•"/>
            </a:pPr>
            <a:r>
              <a:rPr lang="en-US" sz="2800" dirty="0">
                <a:cs typeface="Arial" charset="0"/>
              </a:rPr>
              <a:t>15Pb of data created </a:t>
            </a:r>
            <a:r>
              <a:rPr lang="en-US" sz="2800" dirty="0" smtClean="0">
                <a:cs typeface="Arial" charset="0"/>
              </a:rPr>
              <a:t>annually</a:t>
            </a:r>
          </a:p>
          <a:p>
            <a:pPr marL="857250" lvl="1" indent="-457200" eaLnBrk="1" hangingPunct="1">
              <a:spcBef>
                <a:spcPct val="20000"/>
              </a:spcBef>
              <a:buFont typeface="Arial" pitchFamily="34" charset="0"/>
              <a:buChar char="•"/>
            </a:pPr>
            <a:r>
              <a:rPr lang="en-US" sz="2800" dirty="0" smtClean="0">
                <a:cs typeface="Arial" charset="0"/>
              </a:rPr>
              <a:t>Data ‘parked’ for later analysis</a:t>
            </a:r>
            <a:endParaRPr lang="en-US" sz="2800" dirty="0">
              <a:cs typeface="Arial" charset="0"/>
            </a:endParaRPr>
          </a:p>
        </p:txBody>
      </p:sp>
    </p:spTree>
    <p:extLst>
      <p:ext uri="{BB962C8B-B14F-4D97-AF65-F5344CB8AC3E}">
        <p14:creationId xmlns:p14="http://schemas.microsoft.com/office/powerpoint/2010/main" val="23504831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Autofit/>
          </a:bodyPr>
          <a:lstStyle/>
          <a:p>
            <a:r>
              <a:rPr lang="en-US" sz="3200" dirty="0" smtClean="0">
                <a:latin typeface="Arial" charset="0"/>
                <a:ea typeface="ＭＳ Ｐゴシック" pitchFamily="34" charset="-128"/>
                <a:cs typeface="Arial" charset="0"/>
              </a:rPr>
              <a:t>Use Case: Large Hadron Collider</a:t>
            </a:r>
          </a:p>
        </p:txBody>
      </p:sp>
      <p:sp>
        <p:nvSpPr>
          <p:cNvPr id="3" name="Content Placeholder 2"/>
          <p:cNvSpPr>
            <a:spLocks noGrp="1"/>
          </p:cNvSpPr>
          <p:nvPr>
            <p:ph idx="1"/>
          </p:nvPr>
        </p:nvSpPr>
        <p:spPr/>
        <p:txBody>
          <a:bodyPr/>
          <a:lstStyle/>
          <a:p>
            <a:pPr marL="0" indent="0">
              <a:buFont typeface="Arial" charset="0"/>
              <a:buNone/>
              <a:defRPr/>
            </a:pPr>
            <a:r>
              <a:rPr lang="en-US" dirty="0" smtClean="0"/>
              <a:t>Some advantages of using the grid:</a:t>
            </a:r>
          </a:p>
          <a:p>
            <a:pPr>
              <a:defRPr/>
            </a:pPr>
            <a:r>
              <a:rPr lang="en-US" dirty="0" smtClean="0"/>
              <a:t>allows worldwide mass collaboration </a:t>
            </a:r>
            <a:r>
              <a:rPr lang="en-US" dirty="0"/>
              <a:t>with thousands of </a:t>
            </a:r>
            <a:r>
              <a:rPr lang="en-US" dirty="0" smtClean="0"/>
              <a:t>physicists;</a:t>
            </a:r>
          </a:p>
          <a:p>
            <a:pPr>
              <a:defRPr/>
            </a:pPr>
            <a:r>
              <a:rPr lang="en-US" dirty="0" err="1" smtClean="0"/>
              <a:t>customised</a:t>
            </a:r>
            <a:r>
              <a:rPr lang="en-US" dirty="0" smtClean="0"/>
              <a:t> </a:t>
            </a:r>
            <a:r>
              <a:rPr lang="en-US" dirty="0"/>
              <a:t>grid services to meet the unique demands of the </a:t>
            </a:r>
            <a:r>
              <a:rPr lang="en-US" dirty="0" smtClean="0"/>
              <a:t>experiments;</a:t>
            </a:r>
            <a:endParaRPr lang="en-US" dirty="0"/>
          </a:p>
          <a:p>
            <a:pPr>
              <a:defRPr/>
            </a:pPr>
            <a:r>
              <a:rPr lang="en-US" dirty="0"/>
              <a:t>large data storage </a:t>
            </a:r>
            <a:r>
              <a:rPr lang="en-US" dirty="0" smtClean="0"/>
              <a:t>facility;</a:t>
            </a:r>
          </a:p>
          <a:p>
            <a:pPr>
              <a:defRPr/>
            </a:pPr>
            <a:r>
              <a:rPr lang="en-US" dirty="0" smtClean="0"/>
              <a:t>physicists can access the data using </a:t>
            </a:r>
            <a:br>
              <a:rPr lang="en-US" dirty="0" smtClean="0"/>
            </a:br>
            <a:r>
              <a:rPr lang="en-US" dirty="0" smtClean="0"/>
              <a:t>their own computer locally.</a:t>
            </a:r>
            <a:endParaRPr lang="en-US" dirty="0"/>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5571008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latin typeface="Arial" charset="0"/>
                <a:ea typeface="ＭＳ Ｐゴシック" pitchFamily="34" charset="-128"/>
                <a:cs typeface="Arial" charset="0"/>
              </a:rPr>
              <a:t>Use Case: New viruses</a:t>
            </a:r>
          </a:p>
        </p:txBody>
      </p:sp>
      <p:sp>
        <p:nvSpPr>
          <p:cNvPr id="6147" name="Content Placeholder 2"/>
          <p:cNvSpPr>
            <a:spLocks noGrp="1"/>
          </p:cNvSpPr>
          <p:nvPr>
            <p:ph idx="1"/>
          </p:nvPr>
        </p:nvSpPr>
        <p:spPr>
          <a:xfrm>
            <a:off x="3923928" y="1111970"/>
            <a:ext cx="5065738" cy="5125342"/>
          </a:xfrm>
        </p:spPr>
        <p:txBody>
          <a:bodyPr>
            <a:noAutofit/>
          </a:bodyPr>
          <a:lstStyle/>
          <a:p>
            <a:r>
              <a:rPr lang="en-US" sz="2200" dirty="0" smtClean="0"/>
              <a:t>VIDISCA-454, new method to find new viruses from genetic material</a:t>
            </a:r>
          </a:p>
          <a:p>
            <a:r>
              <a:rPr lang="en-US" sz="2200" dirty="0" smtClean="0"/>
              <a:t>Runs on grid computing thanks to </a:t>
            </a:r>
            <a:r>
              <a:rPr lang="en-US" sz="2200" dirty="0" err="1" smtClean="0"/>
              <a:t>customised</a:t>
            </a:r>
            <a:r>
              <a:rPr lang="en-US" sz="2200" dirty="0" smtClean="0"/>
              <a:t> workflows, allowing researchers to save time.</a:t>
            </a:r>
          </a:p>
          <a:p>
            <a:r>
              <a:rPr lang="en-US" sz="2200" dirty="0" smtClean="0"/>
              <a:t>E.g. a </a:t>
            </a:r>
            <a:r>
              <a:rPr lang="en-US" sz="2200" dirty="0"/>
              <a:t>test with 1444 samples produced 4,783,684 genetic sequences and was </a:t>
            </a:r>
            <a:r>
              <a:rPr lang="en-US" sz="2200" dirty="0" err="1"/>
              <a:t>analysed</a:t>
            </a:r>
            <a:r>
              <a:rPr lang="en-US" sz="2200" dirty="0"/>
              <a:t> in 14 hours. </a:t>
            </a:r>
            <a:r>
              <a:rPr lang="en-US" sz="2200" dirty="0" smtClean="0"/>
              <a:t>(Local server would need 17 days)</a:t>
            </a:r>
          </a:p>
          <a:p>
            <a:r>
              <a:rPr lang="en-US" sz="2200" dirty="0" smtClean="0"/>
              <a:t>The method was used to identify a new type of coronavirus</a:t>
            </a:r>
          </a:p>
          <a:p>
            <a:r>
              <a:rPr lang="en-US" sz="2200" dirty="0" smtClean="0"/>
              <a:t>Results published in Nature Medicine  </a:t>
            </a:r>
            <a:endParaRPr lang="en-US" sz="2200" dirty="0" smtClean="0">
              <a:latin typeface="Arial" charset="0"/>
              <a:ea typeface="ＭＳ Ｐゴシック" pitchFamily="34" charset="-128"/>
              <a:cs typeface="Arial" charset="0"/>
            </a:endParaRPr>
          </a:p>
        </p:txBody>
      </p:sp>
      <p:sp>
        <p:nvSpPr>
          <p:cNvPr id="6"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7"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68761"/>
            <a:ext cx="3575222" cy="3600400"/>
          </a:xfrm>
          <a:prstGeom prst="rect">
            <a:avLst/>
          </a:prstGeom>
        </p:spPr>
      </p:pic>
      <p:sp>
        <p:nvSpPr>
          <p:cNvPr id="3" name="TextBox 2"/>
          <p:cNvSpPr txBox="1"/>
          <p:nvPr/>
        </p:nvSpPr>
        <p:spPr>
          <a:xfrm>
            <a:off x="251520" y="4872187"/>
            <a:ext cx="3575222" cy="923330"/>
          </a:xfrm>
          <a:prstGeom prst="rect">
            <a:avLst/>
          </a:prstGeom>
          <a:noFill/>
        </p:spPr>
        <p:txBody>
          <a:bodyPr wrap="square" rtlCol="0">
            <a:spAutoFit/>
          </a:bodyPr>
          <a:lstStyle/>
          <a:p>
            <a:r>
              <a:rPr lang="en-US" dirty="0" smtClean="0"/>
              <a:t>Many children suffer from respiratory diseases caused by unknown viruses</a:t>
            </a:r>
            <a:endParaRPr lang="en-GB" dirty="0"/>
          </a:p>
        </p:txBody>
      </p:sp>
      <p:sp>
        <p:nvSpPr>
          <p:cNvPr id="4" name="TextBox 3"/>
          <p:cNvSpPr txBox="1"/>
          <p:nvPr/>
        </p:nvSpPr>
        <p:spPr>
          <a:xfrm>
            <a:off x="323528" y="5877272"/>
            <a:ext cx="3168352" cy="646331"/>
          </a:xfrm>
          <a:prstGeom prst="rect">
            <a:avLst/>
          </a:prstGeom>
          <a:noFill/>
        </p:spPr>
        <p:txBody>
          <a:bodyPr wrap="square" rtlCol="0">
            <a:spAutoFit/>
          </a:bodyPr>
          <a:lstStyle/>
          <a:p>
            <a:r>
              <a:rPr lang="en-US" i="1" dirty="0"/>
              <a:t>http://go.egi.eu/virus</a:t>
            </a:r>
            <a:endParaRPr lang="en-GB" dirty="0"/>
          </a:p>
          <a:p>
            <a:endParaRPr lang="en-GB" dirty="0"/>
          </a:p>
        </p:txBody>
      </p:sp>
    </p:spTree>
    <p:extLst>
      <p:ext uri="{BB962C8B-B14F-4D97-AF65-F5344CB8AC3E}">
        <p14:creationId xmlns:p14="http://schemas.microsoft.com/office/powerpoint/2010/main" val="10113853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latin typeface="Arial" charset="0"/>
                <a:ea typeface="ＭＳ Ｐゴシック" pitchFamily="34" charset="-128"/>
                <a:cs typeface="Arial" charset="0"/>
              </a:rPr>
              <a:t>Use Case: The </a:t>
            </a:r>
            <a:r>
              <a:rPr lang="en-US" dirty="0" err="1" smtClean="0">
                <a:latin typeface="Arial" charset="0"/>
                <a:ea typeface="ＭＳ Ｐゴシック" pitchFamily="34" charset="-128"/>
                <a:cs typeface="Arial" charset="0"/>
              </a:rPr>
              <a:t>epigonion</a:t>
            </a:r>
            <a:endParaRPr lang="en-US" dirty="0" smtClean="0">
              <a:latin typeface="Arial" charset="0"/>
              <a:ea typeface="ＭＳ Ｐゴシック" pitchFamily="34" charset="-128"/>
              <a:cs typeface="Arial" charset="0"/>
            </a:endParaRPr>
          </a:p>
        </p:txBody>
      </p:sp>
      <p:pic>
        <p:nvPicPr>
          <p:cNvPr id="10243" name="Content Placeholder 1" descr="021.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231905"/>
            <a:ext cx="3221827" cy="3949229"/>
          </a:xfrm>
        </p:spPr>
      </p:pic>
      <p:sp>
        <p:nvSpPr>
          <p:cNvPr id="10244" name="Content Placeholder 2"/>
          <p:cNvSpPr txBox="1">
            <a:spLocks/>
          </p:cNvSpPr>
          <p:nvPr/>
        </p:nvSpPr>
        <p:spPr bwMode="auto">
          <a:xfrm>
            <a:off x="4283968" y="1231905"/>
            <a:ext cx="465112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Arial" pitchFamily="34" charset="0"/>
              <a:buChar char="•"/>
            </a:pPr>
            <a:r>
              <a:rPr lang="en-US" sz="2200" dirty="0"/>
              <a:t>The </a:t>
            </a:r>
            <a:r>
              <a:rPr lang="en-US" sz="2200" dirty="0" err="1"/>
              <a:t>epigonion</a:t>
            </a:r>
            <a:r>
              <a:rPr lang="en-US" sz="2200" dirty="0"/>
              <a:t> was the guitar of Ancient Greece </a:t>
            </a:r>
            <a:r>
              <a:rPr lang="en-US" sz="2200" dirty="0" smtClean="0"/>
              <a:t>– how did it sound?</a:t>
            </a:r>
            <a:endParaRPr lang="en-GB" sz="2200" dirty="0"/>
          </a:p>
          <a:p>
            <a:pPr>
              <a:buFont typeface="Arial" pitchFamily="34" charset="0"/>
              <a:buChar char="•"/>
            </a:pPr>
            <a:r>
              <a:rPr lang="en-US" sz="2200" dirty="0" err="1" smtClean="0"/>
              <a:t>Domenico</a:t>
            </a:r>
            <a:r>
              <a:rPr lang="en-US" sz="2200" dirty="0" smtClean="0"/>
              <a:t> </a:t>
            </a:r>
            <a:r>
              <a:rPr lang="en-US" sz="2200" dirty="0" err="1"/>
              <a:t>Vincinanza</a:t>
            </a:r>
            <a:r>
              <a:rPr lang="en-US" sz="2200" dirty="0"/>
              <a:t> recreated the sound of </a:t>
            </a:r>
            <a:r>
              <a:rPr lang="en-US" sz="2200" dirty="0" smtClean="0"/>
              <a:t>its 48 </a:t>
            </a:r>
            <a:r>
              <a:rPr lang="en-US" sz="2200" dirty="0"/>
              <a:t>strings as digital </a:t>
            </a:r>
            <a:r>
              <a:rPr lang="en-US" sz="2200" dirty="0" smtClean="0"/>
              <a:t>files, using the grid-enabled ASTRA platform </a:t>
            </a:r>
          </a:p>
          <a:p>
            <a:pPr>
              <a:buFont typeface="Arial" pitchFamily="34" charset="0"/>
              <a:buChar char="•"/>
            </a:pPr>
            <a:r>
              <a:rPr lang="en-US" sz="2200" dirty="0" smtClean="0"/>
              <a:t>It </a:t>
            </a:r>
            <a:r>
              <a:rPr lang="en-US" sz="2200" dirty="0"/>
              <a:t>took him just a few </a:t>
            </a:r>
            <a:r>
              <a:rPr lang="en-US" sz="2200" dirty="0" smtClean="0"/>
              <a:t>hours - in </a:t>
            </a:r>
            <a:r>
              <a:rPr lang="en-US" sz="2200" dirty="0"/>
              <a:t>a single core </a:t>
            </a:r>
            <a:r>
              <a:rPr lang="en-US" sz="2200" dirty="0" smtClean="0"/>
              <a:t>he </a:t>
            </a:r>
            <a:r>
              <a:rPr lang="en-US" sz="2200" dirty="0"/>
              <a:t>would need a month. </a:t>
            </a:r>
            <a:endParaRPr lang="en-US" sz="2200" dirty="0" smtClean="0"/>
          </a:p>
          <a:p>
            <a:pPr>
              <a:buFont typeface="Arial" pitchFamily="34" charset="0"/>
              <a:buChar char="•"/>
            </a:pPr>
            <a:r>
              <a:rPr lang="en-US" sz="2200" dirty="0" smtClean="0"/>
              <a:t>The </a:t>
            </a:r>
            <a:r>
              <a:rPr lang="en-US" sz="2200" dirty="0" err="1"/>
              <a:t>epigonion’s</a:t>
            </a:r>
            <a:r>
              <a:rPr lang="en-US" sz="2200" dirty="0"/>
              <a:t> sounds can now be downloaded and played by any musician using a simple keyboard. </a:t>
            </a:r>
            <a:endParaRPr lang="en-GB" sz="2200" dirty="0"/>
          </a:p>
        </p:txBody>
      </p:sp>
      <p:sp>
        <p:nvSpPr>
          <p:cNvPr id="5"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6"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
        <p:nvSpPr>
          <p:cNvPr id="7" name="TextBox 6"/>
          <p:cNvSpPr txBox="1"/>
          <p:nvPr/>
        </p:nvSpPr>
        <p:spPr>
          <a:xfrm>
            <a:off x="251520" y="5400808"/>
            <a:ext cx="4320480" cy="1200329"/>
          </a:xfrm>
          <a:prstGeom prst="rect">
            <a:avLst/>
          </a:prstGeom>
          <a:noFill/>
        </p:spPr>
        <p:txBody>
          <a:bodyPr wrap="square" rtlCol="0">
            <a:spAutoFit/>
          </a:bodyPr>
          <a:lstStyle/>
          <a:p>
            <a:r>
              <a:rPr lang="en-US" b="1" i="1" dirty="0" smtClean="0"/>
              <a:t>Stories from the Grid, episode 2</a:t>
            </a:r>
            <a:r>
              <a:rPr lang="en-US" i="1" dirty="0" smtClean="0"/>
              <a:t> </a:t>
            </a:r>
          </a:p>
          <a:p>
            <a:r>
              <a:rPr lang="en-US" i="1" dirty="0" smtClean="0"/>
              <a:t>The </a:t>
            </a:r>
            <a:r>
              <a:rPr lang="en-US" i="1" dirty="0" err="1" smtClean="0"/>
              <a:t>Epigonion</a:t>
            </a:r>
            <a:r>
              <a:rPr lang="en-US" i="1" dirty="0" smtClean="0"/>
              <a:t> (video)</a:t>
            </a:r>
          </a:p>
          <a:p>
            <a:r>
              <a:rPr lang="en-US" i="1" dirty="0" smtClean="0"/>
              <a:t>http</a:t>
            </a:r>
            <a:r>
              <a:rPr lang="en-US" i="1" dirty="0"/>
              <a:t>://</a:t>
            </a:r>
            <a:r>
              <a:rPr lang="en-US" i="1" dirty="0" smtClean="0"/>
              <a:t>go.egi.eu/epigonion</a:t>
            </a:r>
            <a:endParaRPr lang="en-GB" dirty="0"/>
          </a:p>
          <a:p>
            <a:endParaRPr lang="en-GB" dirty="0"/>
          </a:p>
        </p:txBody>
      </p:sp>
    </p:spTree>
    <p:extLst>
      <p:ext uri="{BB962C8B-B14F-4D97-AF65-F5344CB8AC3E}">
        <p14:creationId xmlns:p14="http://schemas.microsoft.com/office/powerpoint/2010/main" val="36991025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latin typeface="Arial" charset="0"/>
                <a:ea typeface="ＭＳ Ｐゴシック" pitchFamily="34" charset="-128"/>
                <a:cs typeface="Arial" charset="0"/>
              </a:rPr>
              <a:t>Use Case: ITER</a:t>
            </a:r>
          </a:p>
        </p:txBody>
      </p:sp>
      <p:pic>
        <p:nvPicPr>
          <p:cNvPr id="12291" name="Content Placeholder 1" descr="Tokamak_ITER_cut.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5976" y="1410496"/>
            <a:ext cx="4517650" cy="4525963"/>
          </a:xfrm>
        </p:spPr>
      </p:pic>
      <p:sp>
        <p:nvSpPr>
          <p:cNvPr id="12292" name="Content Placeholder 2"/>
          <p:cNvSpPr txBox="1">
            <a:spLocks/>
          </p:cNvSpPr>
          <p:nvPr/>
        </p:nvSpPr>
        <p:spPr bwMode="auto">
          <a:xfrm>
            <a:off x="323528" y="1412586"/>
            <a:ext cx="39608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Char char="•"/>
            </a:pPr>
            <a:r>
              <a:rPr lang="en-US" sz="3200" dirty="0">
                <a:cs typeface="Arial" charset="0"/>
              </a:rPr>
              <a:t>Investigating viability of fusion as a power source</a:t>
            </a:r>
          </a:p>
          <a:p>
            <a:pPr>
              <a:spcBef>
                <a:spcPct val="20000"/>
              </a:spcBef>
              <a:buFont typeface="Arial" charset="0"/>
              <a:buChar char="•"/>
            </a:pPr>
            <a:r>
              <a:rPr lang="en-US" sz="3200" dirty="0" err="1">
                <a:cs typeface="Arial" charset="0"/>
              </a:rPr>
              <a:t>Modelling</a:t>
            </a:r>
            <a:r>
              <a:rPr lang="en-US" sz="3200" dirty="0">
                <a:cs typeface="Arial" charset="0"/>
              </a:rPr>
              <a:t> and simulating the reactor</a:t>
            </a:r>
          </a:p>
          <a:p>
            <a:pPr>
              <a:spcBef>
                <a:spcPct val="20000"/>
              </a:spcBef>
              <a:buFont typeface="Arial" charset="0"/>
              <a:buChar char="•"/>
            </a:pPr>
            <a:r>
              <a:rPr lang="en-US" sz="3200" dirty="0">
                <a:cs typeface="Arial" charset="0"/>
              </a:rPr>
              <a:t>Used 1 million CPU hours in the last 12 months</a:t>
            </a:r>
          </a:p>
          <a:p>
            <a:pPr>
              <a:spcBef>
                <a:spcPct val="20000"/>
              </a:spcBef>
              <a:buFont typeface="Arial" charset="0"/>
              <a:buChar char="•"/>
            </a:pPr>
            <a:endParaRPr lang="en-US" sz="3200" dirty="0">
              <a:cs typeface="Arial" charset="0"/>
            </a:endParaRPr>
          </a:p>
        </p:txBody>
      </p:sp>
      <p:sp>
        <p:nvSpPr>
          <p:cNvPr id="5"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6"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9724989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latin typeface="Arial" charset="0"/>
                <a:ea typeface="ＭＳ Ｐゴシック" pitchFamily="34" charset="-128"/>
                <a:cs typeface="Arial" charset="0"/>
              </a:rPr>
              <a:t>Use Case: ITER</a:t>
            </a:r>
          </a:p>
        </p:txBody>
      </p:sp>
      <p:sp>
        <p:nvSpPr>
          <p:cNvPr id="13315" name="Content Placeholder 2"/>
          <p:cNvSpPr>
            <a:spLocks noGrp="1"/>
          </p:cNvSpPr>
          <p:nvPr>
            <p:ph idx="1"/>
          </p:nvPr>
        </p:nvSpPr>
        <p:spPr/>
        <p:txBody>
          <a:bodyPr/>
          <a:lstStyle/>
          <a:p>
            <a:pPr marL="0" indent="0">
              <a:buFont typeface="Arial" charset="0"/>
              <a:buNone/>
            </a:pPr>
            <a:r>
              <a:rPr lang="en-US" smtClean="0">
                <a:latin typeface="Arial" charset="0"/>
                <a:ea typeface="ＭＳ Ｐゴシック" pitchFamily="34" charset="-128"/>
                <a:cs typeface="Arial" charset="0"/>
              </a:rPr>
              <a:t>Some advantages of using the grid:</a:t>
            </a:r>
          </a:p>
          <a:p>
            <a:pPr marL="0" indent="0"/>
            <a:r>
              <a:rPr lang="en-US" smtClean="0">
                <a:latin typeface="Arial" charset="0"/>
                <a:ea typeface="ＭＳ Ｐゴシック" pitchFamily="34" charset="-128"/>
                <a:cs typeface="Arial" charset="0"/>
              </a:rPr>
              <a:t> perform the intensive computations needed to test the feasibility of fusion power before building the reactor;</a:t>
            </a:r>
          </a:p>
          <a:p>
            <a:pPr marL="0" indent="0"/>
            <a:r>
              <a:rPr lang="en-US" smtClean="0">
                <a:latin typeface="Arial" charset="0"/>
                <a:ea typeface="ＭＳ Ｐゴシック" pitchFamily="34" charset="-128"/>
                <a:cs typeface="Arial" charset="0"/>
              </a:rPr>
              <a:t> open to future development: dedicated project </a:t>
            </a:r>
            <a:r>
              <a:rPr lang="en-US" altLang="en-US" smtClean="0">
                <a:latin typeface="Arial" charset="0"/>
                <a:ea typeface="ＭＳ Ｐゴシック" pitchFamily="34" charset="-128"/>
                <a:cs typeface="Arial" charset="0"/>
              </a:rPr>
              <a:t>‘</a:t>
            </a:r>
            <a:r>
              <a:rPr lang="en-US" smtClean="0">
                <a:latin typeface="Arial" charset="0"/>
                <a:ea typeface="ＭＳ Ｐゴシック" pitchFamily="34" charset="-128"/>
                <a:cs typeface="Arial" charset="0"/>
              </a:rPr>
              <a:t>EUPHORIA</a:t>
            </a:r>
            <a:r>
              <a:rPr lang="en-US" altLang="en-US" smtClean="0">
                <a:latin typeface="Arial" charset="0"/>
                <a:ea typeface="ＭＳ Ｐゴシック" pitchFamily="34" charset="-128"/>
                <a:cs typeface="Arial" charset="0"/>
              </a:rPr>
              <a:t>’</a:t>
            </a:r>
            <a:r>
              <a:rPr lang="en-US" smtClean="0">
                <a:latin typeface="Arial" charset="0"/>
                <a:ea typeface="ＭＳ Ｐゴシック" pitchFamily="34" charset="-128"/>
                <a:cs typeface="Arial" charset="0"/>
              </a:rPr>
              <a:t> was set up to further push the limits of existing state-of-the-art computing resources.</a:t>
            </a:r>
          </a:p>
        </p:txBody>
      </p:sp>
      <p:sp>
        <p:nvSpPr>
          <p:cNvPr id="4"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5"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363713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Metrics (April 2012)</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57353871"/>
              </p:ext>
            </p:extLst>
          </p:nvPr>
        </p:nvGraphicFramePr>
        <p:xfrm>
          <a:off x="179512" y="1052736"/>
          <a:ext cx="8748464" cy="5246304"/>
        </p:xfrm>
        <a:graphic>
          <a:graphicData uri="http://schemas.openxmlformats.org/drawingml/2006/table">
            <a:tbl>
              <a:tblPr firstRow="1" bandRow="1">
                <a:tableStyleId>{5C22544A-7EE6-4342-B048-85BDC9FD1C3A}</a:tableStyleId>
              </a:tblPr>
              <a:tblGrid>
                <a:gridCol w="2187116"/>
                <a:gridCol w="1269268"/>
                <a:gridCol w="2304256"/>
                <a:gridCol w="2987824"/>
              </a:tblGrid>
              <a:tr h="347220">
                <a:tc gridSpan="3">
                  <a:txBody>
                    <a:bodyPr/>
                    <a:lstStyle/>
                    <a:p>
                      <a:r>
                        <a:rPr lang="en-GB" dirty="0" smtClean="0"/>
                        <a:t>Metrics</a:t>
                      </a:r>
                      <a:endParaRPr lang="en-GB" dirty="0"/>
                    </a:p>
                  </a:txBody>
                  <a:tcPr/>
                </a:tc>
                <a:tc hMerge="1">
                  <a:txBody>
                    <a:bodyPr/>
                    <a:lstStyle/>
                    <a:p>
                      <a:endParaRPr lang="en-GB" dirty="0"/>
                    </a:p>
                  </a:txBody>
                  <a:tcPr/>
                </a:tc>
                <a:tc hMerge="1">
                  <a:txBody>
                    <a:bodyPr/>
                    <a:lstStyle/>
                    <a:p>
                      <a:endParaRPr lang="en-GB" dirty="0"/>
                    </a:p>
                  </a:txBody>
                  <a:tcPr/>
                </a:tc>
                <a:tc>
                  <a:txBody>
                    <a:bodyPr/>
                    <a:lstStyle/>
                    <a:p>
                      <a:r>
                        <a:rPr lang="en-GB" dirty="0" smtClean="0"/>
                        <a:t>Value (Yearly</a:t>
                      </a:r>
                      <a:r>
                        <a:rPr lang="en-GB" baseline="0" dirty="0" smtClean="0"/>
                        <a:t> increase)</a:t>
                      </a:r>
                      <a:endParaRPr lang="en-GB" dirty="0"/>
                    </a:p>
                  </a:txBody>
                  <a:tcPr/>
                </a:tc>
              </a:tr>
              <a:tr h="491895">
                <a:tc rowSpan="5">
                  <a:txBody>
                    <a:bodyPr/>
                    <a:lstStyle/>
                    <a:p>
                      <a:r>
                        <a:rPr lang="en-GB" dirty="0" smtClean="0"/>
                        <a:t>Installed Capacity</a:t>
                      </a:r>
                      <a:endParaRPr lang="en-GB" dirty="0"/>
                    </a:p>
                  </a:txBody>
                  <a:tcPr>
                    <a:solidFill>
                      <a:schemeClr val="bg1">
                        <a:lumMod val="85000"/>
                      </a:schemeClr>
                    </a:solidFill>
                  </a:tcPr>
                </a:tc>
                <a:tc rowSpan="2">
                  <a:txBody>
                    <a:bodyPr/>
                    <a:lstStyle/>
                    <a:p>
                      <a:r>
                        <a:rPr lang="en-GB" sz="1400" dirty="0" smtClean="0"/>
                        <a:t>Logical CPUs</a:t>
                      </a:r>
                      <a:endParaRPr lang="en-GB" sz="1400" dirty="0"/>
                    </a:p>
                  </a:txBody>
                  <a:tcPr>
                    <a:solidFill>
                      <a:schemeClr val="bg1">
                        <a:lumMod val="95000"/>
                      </a:schemeClr>
                    </a:solidFill>
                  </a:tcPr>
                </a:tc>
                <a:tc>
                  <a:txBody>
                    <a:bodyPr/>
                    <a:lstStyle/>
                    <a:p>
                      <a:r>
                        <a:rPr lang="en-GB" sz="1400" dirty="0" smtClean="0"/>
                        <a:t>EGI-InSPIRE and EGI Council members</a:t>
                      </a:r>
                      <a:endParaRPr lang="en-GB" sz="1400" dirty="0"/>
                    </a:p>
                  </a:txBody>
                  <a:tcPr>
                    <a:solidFill>
                      <a:schemeClr val="bg1">
                        <a:lumMod val="95000"/>
                      </a:schemeClr>
                    </a:solidFill>
                  </a:tcPr>
                </a:tc>
                <a:tc>
                  <a:txBody>
                    <a:bodyPr/>
                    <a:lstStyle/>
                    <a:p>
                      <a:r>
                        <a:rPr lang="en-GB" sz="1400" dirty="0" smtClean="0"/>
                        <a:t>270,800 (+</a:t>
                      </a:r>
                      <a:r>
                        <a:rPr lang="en-GB" sz="1400" kern="1200" dirty="0" smtClean="0">
                          <a:solidFill>
                            <a:schemeClr val="dk1"/>
                          </a:solidFill>
                          <a:effectLst/>
                          <a:latin typeface="+mn-lt"/>
                          <a:ea typeface="+mn-ea"/>
                          <a:cs typeface="+mn-cs"/>
                        </a:rPr>
                        <a:t>30.7% )</a:t>
                      </a:r>
                      <a:endParaRPr lang="en-GB" sz="1400" dirty="0"/>
                    </a:p>
                  </a:txBody>
                  <a:tcPr>
                    <a:solidFill>
                      <a:schemeClr val="bg1">
                        <a:lumMod val="95000"/>
                      </a:schemeClr>
                    </a:solidFill>
                  </a:tcPr>
                </a:tc>
              </a:tr>
              <a:tr h="320508">
                <a:tc vMerge="1">
                  <a:txBody>
                    <a:bodyPr/>
                    <a:lstStyle/>
                    <a:p>
                      <a:endParaRPr lang="en-GB" dirty="0"/>
                    </a:p>
                  </a:txBody>
                  <a:tcPr/>
                </a:tc>
                <a:tc vMerge="1">
                  <a:txBody>
                    <a:bodyPr/>
                    <a:lstStyle/>
                    <a:p>
                      <a:endParaRPr lang="en-GB" dirty="0"/>
                    </a:p>
                  </a:txBody>
                  <a:tcPr/>
                </a:tc>
                <a:tc>
                  <a:txBody>
                    <a:bodyPr/>
                    <a:lstStyle/>
                    <a:p>
                      <a:r>
                        <a:rPr lang="en-GB" sz="1400" dirty="0" smtClean="0"/>
                        <a:t>Including integrated RPs</a:t>
                      </a:r>
                      <a:endParaRPr lang="en-GB" sz="1400" dirty="0"/>
                    </a:p>
                  </a:txBody>
                  <a:tcPr>
                    <a:solidFill>
                      <a:schemeClr val="bg1">
                        <a:lumMod val="95000"/>
                      </a:schemeClr>
                    </a:solidFill>
                  </a:tcPr>
                </a:tc>
                <a:tc>
                  <a:txBody>
                    <a:bodyPr/>
                    <a:lstStyle/>
                    <a:p>
                      <a:r>
                        <a:rPr lang="en-GB" sz="1400" dirty="0" smtClean="0"/>
                        <a:t>399,300</a:t>
                      </a:r>
                      <a:endParaRPr lang="en-GB" sz="1400" dirty="0"/>
                    </a:p>
                  </a:txBody>
                  <a:tcPr>
                    <a:solidFill>
                      <a:schemeClr val="bg1">
                        <a:lumMod val="95000"/>
                      </a:schemeClr>
                    </a:solidFill>
                  </a:tcPr>
                </a:tc>
              </a:tr>
              <a:tr h="491895">
                <a:tc vMerge="1">
                  <a:txBody>
                    <a:bodyPr/>
                    <a:lstStyle/>
                    <a:p>
                      <a:endParaRPr lang="en-GB"/>
                    </a:p>
                  </a:txBody>
                  <a:tcPr/>
                </a:tc>
                <a:tc>
                  <a:txBody>
                    <a:bodyPr/>
                    <a:lstStyle/>
                    <a:p>
                      <a:r>
                        <a:rPr lang="en-GB" sz="1400" dirty="0" smtClean="0"/>
                        <a:t>HEP-SPEC 06</a:t>
                      </a:r>
                      <a:endParaRPr lang="en-GB" sz="1400"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EGI Council members</a:t>
                      </a:r>
                      <a:r>
                        <a:rPr lang="en-GB" sz="1400" baseline="0" dirty="0" smtClean="0"/>
                        <a:t> and integrated RPs</a:t>
                      </a:r>
                      <a:endParaRPr lang="en-GB" sz="1400" dirty="0" smtClean="0"/>
                    </a:p>
                  </a:txBody>
                  <a:tcPr>
                    <a:solidFill>
                      <a:schemeClr val="bg1">
                        <a:lumMod val="95000"/>
                      </a:schemeClr>
                    </a:solidFill>
                  </a:tcPr>
                </a:tc>
                <a:tc>
                  <a:txBody>
                    <a:bodyPr/>
                    <a:lstStyle/>
                    <a:p>
                      <a:r>
                        <a:rPr lang="en-GB" sz="1400" dirty="0" smtClean="0"/>
                        <a:t>2.96 Million (+</a:t>
                      </a:r>
                      <a:r>
                        <a:rPr lang="en-GB" sz="1400" kern="1200" dirty="0" smtClean="0">
                          <a:solidFill>
                            <a:schemeClr val="dk1"/>
                          </a:solidFill>
                          <a:effectLst/>
                          <a:latin typeface="+mn-lt"/>
                          <a:ea typeface="+mn-ea"/>
                          <a:cs typeface="+mn-cs"/>
                        </a:rPr>
                        <a:t>49.5% )</a:t>
                      </a:r>
                      <a:endParaRPr lang="en-GB" sz="1400" dirty="0"/>
                    </a:p>
                  </a:txBody>
                  <a:tcPr>
                    <a:solidFill>
                      <a:schemeClr val="bg1">
                        <a:lumMod val="95000"/>
                      </a:schemeClr>
                    </a:solidFill>
                  </a:tcPr>
                </a:tc>
              </a:tr>
              <a:tr h="320508">
                <a:tc vMerge="1">
                  <a:txBody>
                    <a:bodyPr/>
                    <a:lstStyle/>
                    <a:p>
                      <a:endParaRPr lang="en-GB" dirty="0"/>
                    </a:p>
                  </a:txBody>
                  <a:tcPr/>
                </a:tc>
                <a:tc rowSpan="2">
                  <a:txBody>
                    <a:bodyPr/>
                    <a:lstStyle/>
                    <a:p>
                      <a:r>
                        <a:rPr lang="en-GB" sz="1400" dirty="0" smtClean="0"/>
                        <a:t>Storage</a:t>
                      </a:r>
                      <a:endParaRPr lang="en-GB" sz="1400" dirty="0"/>
                    </a:p>
                  </a:txBody>
                  <a:tcPr>
                    <a:solidFill>
                      <a:schemeClr val="bg1">
                        <a:lumMod val="95000"/>
                      </a:schemeClr>
                    </a:solidFill>
                  </a:tcPr>
                </a:tc>
                <a:tc>
                  <a:txBody>
                    <a:bodyPr/>
                    <a:lstStyle/>
                    <a:p>
                      <a:r>
                        <a:rPr lang="en-GB" sz="1400" dirty="0" smtClean="0"/>
                        <a:t>Disk (PB)</a:t>
                      </a:r>
                      <a:endParaRPr lang="en-GB" sz="1400" dirty="0"/>
                    </a:p>
                  </a:txBody>
                  <a:tcPr>
                    <a:solidFill>
                      <a:schemeClr val="bg1">
                        <a:lumMod val="95000"/>
                      </a:schemeClr>
                    </a:solidFill>
                  </a:tcPr>
                </a:tc>
                <a:tc>
                  <a:txBody>
                    <a:bodyPr/>
                    <a:lstStyle/>
                    <a:p>
                      <a:r>
                        <a:rPr lang="en-GB" sz="1400" kern="1200" dirty="0" smtClean="0">
                          <a:solidFill>
                            <a:schemeClr val="dk1"/>
                          </a:solidFill>
                          <a:effectLst/>
                          <a:latin typeface="+mn-lt"/>
                          <a:ea typeface="+mn-ea"/>
                          <a:cs typeface="+mn-cs"/>
                        </a:rPr>
                        <a:t>139 PB (+31.4% )</a:t>
                      </a:r>
                      <a:endParaRPr lang="en-GB" sz="1400" dirty="0"/>
                    </a:p>
                  </a:txBody>
                  <a:tcPr>
                    <a:solidFill>
                      <a:schemeClr val="bg1">
                        <a:lumMod val="95000"/>
                      </a:schemeClr>
                    </a:solidFill>
                  </a:tcPr>
                </a:tc>
              </a:tr>
              <a:tr h="320508">
                <a:tc vMerge="1">
                  <a:txBody>
                    <a:bodyPr/>
                    <a:lstStyle/>
                    <a:p>
                      <a:endParaRPr lang="en-GB" dirty="0"/>
                    </a:p>
                  </a:txBody>
                  <a:tcPr/>
                </a:tc>
                <a:tc vMerge="1">
                  <a:txBody>
                    <a:bodyPr/>
                    <a:lstStyle/>
                    <a:p>
                      <a:endParaRPr lang="en-GB" dirty="0"/>
                    </a:p>
                  </a:txBody>
                  <a:tcPr/>
                </a:tc>
                <a:tc>
                  <a:txBody>
                    <a:bodyPr/>
                    <a:lstStyle/>
                    <a:p>
                      <a:r>
                        <a:rPr lang="en-GB" sz="1400" dirty="0" smtClean="0"/>
                        <a:t>Tape (PB)</a:t>
                      </a:r>
                      <a:endParaRPr lang="en-GB" sz="1400" dirty="0"/>
                    </a:p>
                  </a:txBody>
                  <a:tcPr>
                    <a:solidFill>
                      <a:schemeClr val="bg1">
                        <a:lumMod val="95000"/>
                      </a:schemeClr>
                    </a:solidFill>
                  </a:tcPr>
                </a:tc>
                <a:tc>
                  <a:txBody>
                    <a:bodyPr/>
                    <a:lstStyle/>
                    <a:p>
                      <a:r>
                        <a:rPr lang="en-GB" sz="1400" kern="1200" dirty="0" smtClean="0">
                          <a:solidFill>
                            <a:schemeClr val="dk1"/>
                          </a:solidFill>
                          <a:effectLst/>
                          <a:latin typeface="+mn-lt"/>
                          <a:ea typeface="+mn-ea"/>
                          <a:cs typeface="+mn-cs"/>
                        </a:rPr>
                        <a:t>134.3 PB (+50%)</a:t>
                      </a:r>
                      <a:endParaRPr lang="en-GB" sz="1400" dirty="0"/>
                    </a:p>
                  </a:txBody>
                  <a:tcPr>
                    <a:solidFill>
                      <a:schemeClr val="bg1">
                        <a:lumMod val="95000"/>
                      </a:schemeClr>
                    </a:solidFill>
                  </a:tcPr>
                </a:tc>
              </a:tr>
              <a:tr h="320508">
                <a:tc rowSpan="3">
                  <a:txBody>
                    <a:bodyPr/>
                    <a:lstStyle/>
                    <a:p>
                      <a:r>
                        <a:rPr lang="en-GB" dirty="0" smtClean="0"/>
                        <a:t>Resource Centres</a:t>
                      </a:r>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EGI Council</a:t>
                      </a:r>
                      <a:r>
                        <a:rPr lang="en-GB" sz="1400" baseline="0" dirty="0" smtClean="0"/>
                        <a:t> members</a:t>
                      </a:r>
                      <a:endParaRPr lang="en-GB" sz="1400" dirty="0" smtClean="0"/>
                    </a:p>
                  </a:txBody>
                  <a:tcPr>
                    <a:solidFill>
                      <a:schemeClr val="bg1">
                        <a:lumMod val="95000"/>
                      </a:schemeClr>
                    </a:solidFill>
                  </a:tcPr>
                </a:tc>
                <a:tc hMerge="1">
                  <a:txBody>
                    <a:bodyPr/>
                    <a:lstStyle/>
                    <a:p>
                      <a:endParaRPr lang="en-GB"/>
                    </a:p>
                  </a:txBody>
                  <a:tcPr/>
                </a:tc>
                <a:tc>
                  <a:txBody>
                    <a:bodyPr/>
                    <a:lstStyle/>
                    <a:p>
                      <a:r>
                        <a:rPr lang="en-GB" sz="1400" dirty="0" smtClean="0"/>
                        <a:t>326</a:t>
                      </a:r>
                      <a:endParaRPr lang="en-GB" sz="1400" dirty="0"/>
                    </a:p>
                  </a:txBody>
                  <a:tcPr>
                    <a:solidFill>
                      <a:schemeClr val="bg1">
                        <a:lumMod val="95000"/>
                      </a:schemeClr>
                    </a:solidFill>
                  </a:tcPr>
                </a:tc>
              </a:tr>
              <a:tr h="320508">
                <a:tc vMerge="1">
                  <a:txBody>
                    <a:bodyPr/>
                    <a:lstStyle/>
                    <a:p>
                      <a:endParaRPr lang="en-GB"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Including integrated RPs</a:t>
                      </a:r>
                    </a:p>
                  </a:txBody>
                  <a:tcPr>
                    <a:solidFill>
                      <a:schemeClr val="bg1">
                        <a:lumMod val="95000"/>
                      </a:schemeClr>
                    </a:solidFill>
                  </a:tcPr>
                </a:tc>
                <a:tc hMerge="1">
                  <a:txBody>
                    <a:bodyPr/>
                    <a:lstStyle/>
                    <a:p>
                      <a:endParaRPr lang="en-GB"/>
                    </a:p>
                  </a:txBody>
                  <a:tcPr/>
                </a:tc>
                <a:tc>
                  <a:txBody>
                    <a:bodyPr/>
                    <a:lstStyle/>
                    <a:p>
                      <a:r>
                        <a:rPr lang="en-GB" sz="1400" dirty="0" smtClean="0"/>
                        <a:t>352</a:t>
                      </a:r>
                      <a:endParaRPr lang="en-GB" sz="1400" dirty="0"/>
                    </a:p>
                  </a:txBody>
                  <a:tcPr>
                    <a:solidFill>
                      <a:schemeClr val="bg1">
                        <a:lumMod val="95000"/>
                      </a:schemeClr>
                    </a:solidFill>
                  </a:tcPr>
                </a:tc>
              </a:tr>
              <a:tr h="320508">
                <a:tc vMerge="1">
                  <a:txBody>
                    <a:bodyPr/>
                    <a:lstStyle/>
                    <a:p>
                      <a:endParaRPr lang="en-GB"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Supporting MPI</a:t>
                      </a:r>
                    </a:p>
                  </a:txBody>
                  <a:tcPr>
                    <a:solidFill>
                      <a:schemeClr val="bg1">
                        <a:lumMod val="95000"/>
                      </a:schemeClr>
                    </a:solidFill>
                  </a:tcPr>
                </a:tc>
                <a:tc hMerge="1">
                  <a:txBody>
                    <a:bodyPr/>
                    <a:lstStyle/>
                    <a:p>
                      <a:endParaRPr lang="en-GB"/>
                    </a:p>
                  </a:txBody>
                  <a:tcPr/>
                </a:tc>
                <a:tc>
                  <a:txBody>
                    <a:bodyPr/>
                    <a:lstStyle/>
                    <a:p>
                      <a:r>
                        <a:rPr lang="en-GB" sz="1400" dirty="0" smtClean="0"/>
                        <a:t>90</a:t>
                      </a:r>
                      <a:endParaRPr lang="en-GB" sz="1400" dirty="0"/>
                    </a:p>
                  </a:txBody>
                  <a:tcPr>
                    <a:solidFill>
                      <a:schemeClr val="bg1">
                        <a:lumMod val="95000"/>
                      </a:schemeClr>
                    </a:solidFill>
                  </a:tcPr>
                </a:tc>
              </a:tr>
              <a:tr h="320508">
                <a:tc rowSpan="2">
                  <a:txBody>
                    <a:bodyPr/>
                    <a:lstStyle/>
                    <a:p>
                      <a:r>
                        <a:rPr lang="en-GB" dirty="0" smtClean="0"/>
                        <a:t>Countries</a:t>
                      </a:r>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Council</a:t>
                      </a:r>
                      <a:r>
                        <a:rPr lang="en-GB" sz="1400" baseline="0" dirty="0" smtClean="0"/>
                        <a:t> members</a:t>
                      </a:r>
                      <a:endParaRPr lang="en-GB" sz="1400" dirty="0" smtClean="0"/>
                    </a:p>
                  </a:txBody>
                  <a:tcPr>
                    <a:solidFill>
                      <a:schemeClr val="bg1">
                        <a:lumMod val="95000"/>
                      </a:schemeClr>
                    </a:solidFill>
                  </a:tcPr>
                </a:tc>
                <a:tc hMerge="1">
                  <a:txBody>
                    <a:bodyPr/>
                    <a:lstStyle/>
                    <a:p>
                      <a:endParaRPr lang="en-GB"/>
                    </a:p>
                  </a:txBody>
                  <a:tcPr/>
                </a:tc>
                <a:tc>
                  <a:txBody>
                    <a:bodyPr/>
                    <a:lstStyle/>
                    <a:p>
                      <a:r>
                        <a:rPr lang="en-GB" sz="1400" dirty="0" smtClean="0"/>
                        <a:t>42</a:t>
                      </a:r>
                      <a:endParaRPr lang="en-GB" sz="1400" dirty="0"/>
                    </a:p>
                  </a:txBody>
                  <a:tcPr>
                    <a:solidFill>
                      <a:schemeClr val="bg1">
                        <a:lumMod val="95000"/>
                      </a:schemeClr>
                    </a:solidFill>
                  </a:tcPr>
                </a:tc>
              </a:tr>
              <a:tr h="320508">
                <a:tc vMerge="1">
                  <a:txBody>
                    <a:bodyPr/>
                    <a:lstStyle/>
                    <a:p>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Including integrated RPs</a:t>
                      </a:r>
                    </a:p>
                  </a:txBody>
                  <a:tcPr>
                    <a:solidFill>
                      <a:schemeClr val="bg1">
                        <a:lumMod val="95000"/>
                      </a:schemeClr>
                    </a:solidFill>
                  </a:tcPr>
                </a:tc>
                <a:tc hMerge="1">
                  <a:txBody>
                    <a:bodyPr/>
                    <a:lstStyle/>
                    <a:p>
                      <a:endParaRPr lang="en-GB"/>
                    </a:p>
                  </a:txBody>
                  <a:tcPr/>
                </a:tc>
                <a:tc>
                  <a:txBody>
                    <a:bodyPr/>
                    <a:lstStyle/>
                    <a:p>
                      <a:r>
                        <a:rPr lang="en-GB" sz="1400" dirty="0" smtClean="0"/>
                        <a:t>54</a:t>
                      </a:r>
                      <a:endParaRPr lang="en-GB" sz="1400" dirty="0"/>
                    </a:p>
                  </a:txBody>
                  <a:tcPr>
                    <a:solidFill>
                      <a:schemeClr val="bg1">
                        <a:lumMod val="95000"/>
                      </a:schemeClr>
                    </a:solidFill>
                  </a:tcPr>
                </a:tc>
              </a:tr>
              <a:tr h="347220">
                <a:tc>
                  <a:txBody>
                    <a:bodyPr/>
                    <a:lstStyle/>
                    <a:p>
                      <a:r>
                        <a:rPr lang="en-GB" dirty="0" smtClean="0"/>
                        <a:t>Performance</a:t>
                      </a:r>
                      <a:endParaRPr lang="en-GB" dirty="0"/>
                    </a:p>
                  </a:txBody>
                  <a:tcPr>
                    <a:solidFill>
                      <a:schemeClr val="bg1">
                        <a:lumMod val="85000"/>
                      </a:schemeClr>
                    </a:solidFill>
                  </a:tcPr>
                </a:tc>
                <a:tc gridSpan="2">
                  <a:txBody>
                    <a:bodyPr/>
                    <a:lstStyle/>
                    <a:p>
                      <a:r>
                        <a:rPr lang="en-GB" sz="1400" dirty="0" smtClean="0"/>
                        <a:t>Monthly Availability/Reliability</a:t>
                      </a:r>
                      <a:endParaRPr lang="en-GB" sz="1400" dirty="0"/>
                    </a:p>
                  </a:txBody>
                  <a:tcPr>
                    <a:solidFill>
                      <a:schemeClr val="bg1">
                        <a:lumMod val="95000"/>
                      </a:schemeClr>
                    </a:solidFill>
                  </a:tcPr>
                </a:tc>
                <a:tc hMerge="1">
                  <a:txBody>
                    <a:bodyPr/>
                    <a:lstStyle/>
                    <a:p>
                      <a:endParaRPr lang="en-GB"/>
                    </a:p>
                  </a:txBody>
                  <a:tcPr/>
                </a:tc>
                <a:tc>
                  <a:txBody>
                    <a:bodyPr/>
                    <a:lstStyle/>
                    <a:p>
                      <a:r>
                        <a:rPr lang="en-GB" sz="1400" kern="1200" dirty="0" smtClean="0">
                          <a:solidFill>
                            <a:schemeClr val="dk1"/>
                          </a:solidFill>
                          <a:effectLst/>
                          <a:latin typeface="+mn-lt"/>
                          <a:ea typeface="+mn-ea"/>
                          <a:cs typeface="+mn-cs"/>
                        </a:rPr>
                        <a:t>94.50%/95.42% </a:t>
                      </a:r>
                      <a:endParaRPr lang="en-GB" sz="1400" dirty="0"/>
                    </a:p>
                  </a:txBody>
                  <a:tcPr>
                    <a:solidFill>
                      <a:schemeClr val="bg1">
                        <a:lumMod val="95000"/>
                      </a:schemeClr>
                    </a:solidFill>
                  </a:tcPr>
                </a:tc>
              </a:tr>
              <a:tr h="320508">
                <a:tc rowSpan="2">
                  <a:txBody>
                    <a:bodyPr/>
                    <a:lstStyle/>
                    <a:p>
                      <a:r>
                        <a:rPr lang="en-GB" dirty="0" smtClean="0"/>
                        <a:t>Utilization</a:t>
                      </a:r>
                      <a:endParaRPr lang="en-GB" dirty="0"/>
                    </a:p>
                  </a:txBody>
                  <a:tcPr>
                    <a:solidFill>
                      <a:schemeClr val="bg1">
                        <a:lumMod val="85000"/>
                      </a:schemeClr>
                    </a:solidFill>
                  </a:tcPr>
                </a:tc>
                <a:tc gridSpan="2">
                  <a:txBody>
                    <a:bodyPr/>
                    <a:lstStyle/>
                    <a:p>
                      <a:r>
                        <a:rPr lang="en-GB" sz="1400" dirty="0" smtClean="0"/>
                        <a:t>HEP-SPEC</a:t>
                      </a:r>
                      <a:r>
                        <a:rPr lang="en-GB" sz="1400" baseline="0" dirty="0" smtClean="0"/>
                        <a:t> 06 Hours</a:t>
                      </a:r>
                      <a:endParaRPr lang="en-GB" sz="1400" dirty="0"/>
                    </a:p>
                  </a:txBody>
                  <a:tcPr>
                    <a:solidFill>
                      <a:schemeClr val="bg1">
                        <a:lumMod val="95000"/>
                      </a:schemeClr>
                    </a:solidFill>
                  </a:tcPr>
                </a:tc>
                <a:tc hMerge="1">
                  <a:txBody>
                    <a:bodyPr/>
                    <a:lstStyle/>
                    <a:p>
                      <a:endParaRPr lang="en-GB"/>
                    </a:p>
                  </a:txBody>
                  <a:tcPr/>
                </a:tc>
                <a:tc>
                  <a:txBody>
                    <a:bodyPr/>
                    <a:lstStyle/>
                    <a:p>
                      <a:r>
                        <a:rPr lang="en-GB" sz="1600" kern="1200" dirty="0" smtClean="0">
                          <a:solidFill>
                            <a:schemeClr val="dk1"/>
                          </a:solidFill>
                          <a:effectLst/>
                          <a:latin typeface="+mn-lt"/>
                          <a:ea typeface="+mn-ea"/>
                          <a:cs typeface="+mn-cs"/>
                        </a:rPr>
                        <a:t>10.5 Billion (+52.91% )</a:t>
                      </a:r>
                      <a:endParaRPr lang="en-GB" sz="1200" dirty="0"/>
                    </a:p>
                  </a:txBody>
                  <a:tcPr>
                    <a:solidFill>
                      <a:schemeClr val="bg1">
                        <a:lumMod val="95000"/>
                      </a:schemeClr>
                    </a:solidFill>
                  </a:tcPr>
                </a:tc>
              </a:tr>
              <a:tr h="549765">
                <a:tc vMerge="1">
                  <a:txBody>
                    <a:bodyPr/>
                    <a:lstStyle/>
                    <a:p>
                      <a:endParaRPr lang="en-GB" dirty="0"/>
                    </a:p>
                  </a:txBody>
                  <a:tcPr/>
                </a:tc>
                <a:tc gridSpan="2">
                  <a:txBody>
                    <a:bodyPr/>
                    <a:lstStyle/>
                    <a:p>
                      <a:r>
                        <a:rPr lang="en-GB" sz="1400" dirty="0" smtClean="0"/>
                        <a:t>Jobs</a:t>
                      </a:r>
                      <a:endParaRPr lang="en-GB" sz="1400" dirty="0"/>
                    </a:p>
                  </a:txBody>
                  <a:tcPr>
                    <a:solidFill>
                      <a:schemeClr val="bg1">
                        <a:lumMod val="95000"/>
                      </a:schemeClr>
                    </a:solidFill>
                  </a:tcPr>
                </a:tc>
                <a:tc hMerge="1">
                  <a:txBody>
                    <a:bodyPr/>
                    <a:lstStyle/>
                    <a:p>
                      <a:endParaRPr lang="en-GB"/>
                    </a:p>
                  </a:txBody>
                  <a:tcPr/>
                </a:tc>
                <a:tc>
                  <a:txBody>
                    <a:bodyPr/>
                    <a:lstStyle/>
                    <a:p>
                      <a:r>
                        <a:rPr lang="en-GB" sz="1600" kern="1200" dirty="0" smtClean="0">
                          <a:solidFill>
                            <a:schemeClr val="dk1"/>
                          </a:solidFill>
                          <a:effectLst/>
                          <a:latin typeface="+mn-lt"/>
                          <a:ea typeface="+mn-ea"/>
                          <a:cs typeface="+mn-cs"/>
                        </a:rPr>
                        <a:t>492.5 Million Jobs /year </a:t>
                      </a:r>
                    </a:p>
                    <a:p>
                      <a:r>
                        <a:rPr lang="en-GB" sz="1600" kern="1200" dirty="0" smtClean="0">
                          <a:solidFill>
                            <a:schemeClr val="dk1"/>
                          </a:solidFill>
                          <a:effectLst/>
                          <a:latin typeface="+mn-lt"/>
                          <a:ea typeface="+mn-ea"/>
                          <a:cs typeface="+mn-cs"/>
                        </a:rPr>
                        <a:t>1.35 Million Jobs/day (+46.42%) </a:t>
                      </a:r>
                      <a:endParaRPr lang="en-GB" sz="1200" dirty="0"/>
                    </a:p>
                  </a:txBody>
                  <a:tcPr>
                    <a:solidFill>
                      <a:schemeClr val="bg1">
                        <a:lumMod val="95000"/>
                      </a:schemeClr>
                    </a:solidFill>
                  </a:tcPr>
                </a:tc>
              </a:tr>
            </a:tbl>
          </a:graphicData>
        </a:graphic>
      </p:graphicFrame>
    </p:spTree>
    <p:extLst>
      <p:ext uri="{BB962C8B-B14F-4D97-AF65-F5344CB8AC3E}">
        <p14:creationId xmlns:p14="http://schemas.microsoft.com/office/powerpoint/2010/main" val="18222793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latin typeface="Arial" charset="0"/>
                <a:ea typeface="ＭＳ Ｐゴシック" pitchFamily="34" charset="-128"/>
                <a:cs typeface="Arial" charset="0"/>
              </a:rPr>
              <a:t>Use Case: DECIDE</a:t>
            </a:r>
          </a:p>
        </p:txBody>
      </p:sp>
      <p:sp>
        <p:nvSpPr>
          <p:cNvPr id="14339" name="Content Placeholder 2"/>
          <p:cNvSpPr>
            <a:spLocks noGrp="1"/>
          </p:cNvSpPr>
          <p:nvPr>
            <p:ph idx="1"/>
          </p:nvPr>
        </p:nvSpPr>
        <p:spPr>
          <a:xfrm>
            <a:off x="4932040" y="1412776"/>
            <a:ext cx="3754760" cy="4525963"/>
          </a:xfrm>
        </p:spPr>
        <p:txBody>
          <a:bodyPr/>
          <a:lstStyle/>
          <a:p>
            <a:r>
              <a:rPr lang="en-US" sz="2000" dirty="0" smtClean="0">
                <a:latin typeface="Arial" charset="0"/>
                <a:ea typeface="ＭＳ Ｐゴシック" pitchFamily="34" charset="-128"/>
                <a:cs typeface="Arial" charset="0"/>
              </a:rPr>
              <a:t>Diagnostic Enhancement of Confidence by an International Distributed Environment</a:t>
            </a:r>
          </a:p>
          <a:p>
            <a:r>
              <a:rPr lang="en-US" sz="2000" dirty="0" smtClean="0">
                <a:latin typeface="Arial" charset="0"/>
                <a:ea typeface="ＭＳ Ｐゴシック" pitchFamily="34" charset="-128"/>
                <a:cs typeface="Arial" charset="0"/>
              </a:rPr>
              <a:t>Diagnostic tools for the medical community</a:t>
            </a:r>
          </a:p>
          <a:p>
            <a:r>
              <a:rPr lang="en-US" sz="2000" dirty="0" smtClean="0">
                <a:latin typeface="Arial" charset="0"/>
                <a:ea typeface="ＭＳ Ｐゴシック" pitchFamily="34" charset="-128"/>
                <a:cs typeface="Arial" charset="0"/>
              </a:rPr>
              <a:t>Example: Their Statistical Parametric Mapping application can help doctors to diagnose Alzheimer</a:t>
            </a:r>
            <a:r>
              <a:rPr lang="en-US" altLang="en-US" sz="2000" dirty="0" smtClean="0">
                <a:latin typeface="Arial" charset="0"/>
                <a:ea typeface="ＭＳ Ｐゴシック" pitchFamily="34" charset="-128"/>
                <a:cs typeface="Arial" charset="0"/>
              </a:rPr>
              <a:t>’</a:t>
            </a:r>
            <a:r>
              <a:rPr lang="en-US" sz="2000" dirty="0" smtClean="0">
                <a:latin typeface="Arial" charset="0"/>
                <a:ea typeface="ＭＳ Ｐゴシック" pitchFamily="34" charset="-128"/>
                <a:cs typeface="Arial" charset="0"/>
              </a:rPr>
              <a:t>s disease in its early stages and track the progress of the symptoms over time</a:t>
            </a:r>
          </a:p>
        </p:txBody>
      </p:sp>
      <p:pic>
        <p:nvPicPr>
          <p:cNvPr id="14340" name="Immagine 8"/>
          <p:cNvPicPr>
            <a:picLocks noChangeAspect="1"/>
          </p:cNvPicPr>
          <p:nvPr/>
        </p:nvPicPr>
        <p:blipFill>
          <a:blip r:embed="rId2">
            <a:extLst>
              <a:ext uri="{28A0092B-C50C-407E-A947-70E740481C1C}">
                <a14:useLocalDpi xmlns:a14="http://schemas.microsoft.com/office/drawing/2010/main" val="0"/>
              </a:ext>
            </a:extLst>
          </a:blip>
          <a:srcRect l="62743" t="4887" r="25737" b="77692"/>
          <a:stretch>
            <a:fillRect/>
          </a:stretch>
        </p:blipFill>
        <p:spPr bwMode="auto">
          <a:xfrm rot="-1944104">
            <a:off x="328613" y="3068638"/>
            <a:ext cx="219075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magine 12"/>
          <p:cNvPicPr>
            <a:picLocks noChangeAspect="1"/>
          </p:cNvPicPr>
          <p:nvPr/>
        </p:nvPicPr>
        <p:blipFill>
          <a:blip r:embed="rId2">
            <a:extLst>
              <a:ext uri="{28A0092B-C50C-407E-A947-70E740481C1C}">
                <a14:useLocalDpi xmlns:a14="http://schemas.microsoft.com/office/drawing/2010/main" val="0"/>
              </a:ext>
            </a:extLst>
          </a:blip>
          <a:srcRect l="37482" t="5640" r="51921" b="76939"/>
          <a:stretch>
            <a:fillRect/>
          </a:stretch>
        </p:blipFill>
        <p:spPr bwMode="auto">
          <a:xfrm rot="-275083">
            <a:off x="519113" y="1484313"/>
            <a:ext cx="18256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magine 11"/>
          <p:cNvPicPr>
            <a:picLocks noChangeAspect="1"/>
          </p:cNvPicPr>
          <p:nvPr/>
        </p:nvPicPr>
        <p:blipFill>
          <a:blip r:embed="rId2">
            <a:extLst>
              <a:ext uri="{28A0092B-C50C-407E-A947-70E740481C1C}">
                <a14:useLocalDpi xmlns:a14="http://schemas.microsoft.com/office/drawing/2010/main" val="0"/>
              </a:ext>
            </a:extLst>
          </a:blip>
          <a:srcRect l="50078" t="4970" r="39787" b="77608"/>
          <a:stretch>
            <a:fillRect/>
          </a:stretch>
        </p:blipFill>
        <p:spPr bwMode="auto">
          <a:xfrm rot="774589">
            <a:off x="2203450" y="2127250"/>
            <a:ext cx="206216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7588" y="4149725"/>
            <a:ext cx="23622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9"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15352810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latin typeface="Arial" charset="0"/>
                <a:ea typeface="ＭＳ Ｐゴシック" pitchFamily="34" charset="-128"/>
                <a:cs typeface="Arial" charset="0"/>
              </a:rPr>
              <a:t>Use Case: DECIDE</a:t>
            </a:r>
          </a:p>
        </p:txBody>
      </p:sp>
      <p:sp>
        <p:nvSpPr>
          <p:cNvPr id="3" name="Content Placeholder 2"/>
          <p:cNvSpPr>
            <a:spLocks noGrp="1"/>
          </p:cNvSpPr>
          <p:nvPr>
            <p:ph idx="1"/>
          </p:nvPr>
        </p:nvSpPr>
        <p:spPr>
          <a:xfrm>
            <a:off x="539552" y="1196752"/>
            <a:ext cx="8075612" cy="4525963"/>
          </a:xfrm>
        </p:spPr>
        <p:txBody>
          <a:bodyPr/>
          <a:lstStyle/>
          <a:p>
            <a:pPr marL="0" indent="0">
              <a:buFont typeface="Arial" charset="0"/>
              <a:buNone/>
              <a:defRPr/>
            </a:pPr>
            <a:r>
              <a:rPr lang="en-US" dirty="0"/>
              <a:t>Some advantages </a:t>
            </a:r>
            <a:r>
              <a:rPr lang="en-US" dirty="0" smtClean="0"/>
              <a:t>of </a:t>
            </a:r>
            <a:r>
              <a:rPr lang="en-US" dirty="0"/>
              <a:t>using the grid:</a:t>
            </a:r>
          </a:p>
          <a:p>
            <a:pPr>
              <a:defRPr/>
            </a:pPr>
            <a:r>
              <a:rPr lang="en-US" dirty="0" smtClean="0"/>
              <a:t>a </a:t>
            </a:r>
            <a:r>
              <a:rPr lang="en-US" dirty="0"/>
              <a:t>single </a:t>
            </a:r>
            <a:r>
              <a:rPr lang="en-US" dirty="0" smtClean="0"/>
              <a:t>European-wide master database </a:t>
            </a:r>
            <a:r>
              <a:rPr lang="en-US" dirty="0"/>
              <a:t>of images stored on the grid for doctors </a:t>
            </a:r>
            <a:r>
              <a:rPr lang="en-US" dirty="0" smtClean="0"/>
              <a:t/>
            </a:r>
            <a:br>
              <a:rPr lang="en-US" dirty="0" smtClean="0"/>
            </a:br>
            <a:r>
              <a:rPr lang="en-US" dirty="0" smtClean="0"/>
              <a:t>to use;</a:t>
            </a:r>
          </a:p>
          <a:p>
            <a:pPr>
              <a:defRPr/>
            </a:pPr>
            <a:r>
              <a:rPr lang="en-US" dirty="0"/>
              <a:t>can set up diagnostic tools with a dedicated grid </a:t>
            </a:r>
            <a:r>
              <a:rPr lang="en-US" dirty="0" smtClean="0"/>
              <a:t>infrastructure;</a:t>
            </a:r>
            <a:endParaRPr lang="en-US" dirty="0"/>
          </a:p>
          <a:p>
            <a:pPr>
              <a:defRPr/>
            </a:pPr>
            <a:r>
              <a:rPr lang="en-US" dirty="0" err="1" smtClean="0"/>
              <a:t>customisable</a:t>
            </a:r>
            <a:r>
              <a:rPr lang="en-US" dirty="0" smtClean="0"/>
              <a:t>: dedicated software </a:t>
            </a:r>
            <a:r>
              <a:rPr lang="en-US" dirty="0"/>
              <a:t>to track progression of the disease over </a:t>
            </a:r>
            <a:r>
              <a:rPr lang="en-US" dirty="0" smtClean="0"/>
              <a:t>time;</a:t>
            </a:r>
          </a:p>
          <a:p>
            <a:pPr>
              <a:defRPr/>
            </a:pPr>
            <a:r>
              <a:rPr lang="en-US" dirty="0"/>
              <a:t>s</a:t>
            </a:r>
            <a:r>
              <a:rPr lang="en-US" dirty="0" smtClean="0"/>
              <a:t>haring medical data securely.</a:t>
            </a:r>
          </a:p>
          <a:p>
            <a:pPr>
              <a:defRPr/>
            </a:pPr>
            <a:endParaRPr lang="en-US" dirty="0"/>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0222465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Earthquakes</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39" y="1268760"/>
            <a:ext cx="3799689" cy="2645420"/>
          </a:xfrm>
        </p:spPr>
      </p:pic>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
        <p:nvSpPr>
          <p:cNvPr id="7" name="TextBox 6"/>
          <p:cNvSpPr txBox="1"/>
          <p:nvPr/>
        </p:nvSpPr>
        <p:spPr>
          <a:xfrm>
            <a:off x="179512" y="4293096"/>
            <a:ext cx="3744416" cy="1477328"/>
          </a:xfrm>
          <a:prstGeom prst="rect">
            <a:avLst/>
          </a:prstGeom>
          <a:noFill/>
        </p:spPr>
        <p:txBody>
          <a:bodyPr wrap="square" rtlCol="0">
            <a:spAutoFit/>
          </a:bodyPr>
          <a:lstStyle/>
          <a:p>
            <a:r>
              <a:rPr lang="en-US" dirty="0" smtClean="0"/>
              <a:t>Earthquakes are not predictable, but their effects can be mitigated by </a:t>
            </a:r>
            <a:r>
              <a:rPr lang="en-US" dirty="0" err="1" smtClean="0"/>
              <a:t>modelling</a:t>
            </a:r>
            <a:r>
              <a:rPr lang="en-US" dirty="0" smtClean="0"/>
              <a:t> and planning</a:t>
            </a:r>
          </a:p>
          <a:p>
            <a:endParaRPr lang="en-US" dirty="0"/>
          </a:p>
          <a:p>
            <a:r>
              <a:rPr lang="en-US" dirty="0" smtClean="0"/>
              <a:t>http://go.egi.eu/thess</a:t>
            </a:r>
            <a:endParaRPr lang="en-GB" dirty="0"/>
          </a:p>
        </p:txBody>
      </p:sp>
      <p:sp>
        <p:nvSpPr>
          <p:cNvPr id="8" name="TextBox 7"/>
          <p:cNvSpPr txBox="1"/>
          <p:nvPr/>
        </p:nvSpPr>
        <p:spPr>
          <a:xfrm>
            <a:off x="4067944" y="1196752"/>
            <a:ext cx="5076056" cy="5078313"/>
          </a:xfrm>
          <a:prstGeom prst="rect">
            <a:avLst/>
          </a:prstGeom>
          <a:noFill/>
        </p:spPr>
        <p:txBody>
          <a:bodyPr wrap="square" rtlCol="0">
            <a:spAutoFit/>
          </a:bodyPr>
          <a:lstStyle/>
          <a:p>
            <a:pPr marL="285750" indent="-285750">
              <a:buFont typeface="Arial" pitchFamily="34" charset="0"/>
              <a:buChar char="•"/>
            </a:pPr>
            <a:r>
              <a:rPr lang="en-US" dirty="0"/>
              <a:t>Earthquakes are caused by seismic </a:t>
            </a:r>
            <a:r>
              <a:rPr lang="en-US" dirty="0" smtClean="0"/>
              <a:t>waves that propagate as ripples on a pond</a:t>
            </a:r>
          </a:p>
          <a:p>
            <a:pPr marL="285750" indent="-285750">
              <a:buFont typeface="Arial" pitchFamily="34" charset="0"/>
              <a:buChar char="•"/>
            </a:pPr>
            <a:r>
              <a:rPr lang="en-US" dirty="0" smtClean="0"/>
              <a:t>By </a:t>
            </a:r>
            <a:r>
              <a:rPr lang="en-US" dirty="0"/>
              <a:t>studying how seismic waves travel </a:t>
            </a:r>
            <a:r>
              <a:rPr lang="en-US" dirty="0" smtClean="0"/>
              <a:t>it’s </a:t>
            </a:r>
            <a:r>
              <a:rPr lang="en-US" dirty="0"/>
              <a:t>possible to predict how a site will respond to an </a:t>
            </a:r>
            <a:r>
              <a:rPr lang="en-US" dirty="0" smtClean="0"/>
              <a:t>earthquake</a:t>
            </a:r>
          </a:p>
          <a:p>
            <a:pPr marL="285750" indent="-285750">
              <a:buFont typeface="Arial" pitchFamily="34" charset="0"/>
              <a:buChar char="•"/>
            </a:pPr>
            <a:r>
              <a:rPr lang="en-US" dirty="0" smtClean="0"/>
              <a:t>The Finite-Difference </a:t>
            </a:r>
            <a:r>
              <a:rPr lang="en-US" dirty="0"/>
              <a:t>(FD) </a:t>
            </a:r>
            <a:r>
              <a:rPr lang="en-US" dirty="0" smtClean="0"/>
              <a:t>method simulates wave propagation by solving differential equations</a:t>
            </a:r>
          </a:p>
          <a:p>
            <a:pPr marL="285750" indent="-285750">
              <a:buFont typeface="Arial" pitchFamily="34" charset="0"/>
              <a:buChar char="•"/>
            </a:pPr>
            <a:r>
              <a:rPr lang="en-US" dirty="0" smtClean="0"/>
              <a:t>But building one accurate model means solving millions of equations!</a:t>
            </a:r>
          </a:p>
          <a:p>
            <a:pPr marL="285750" indent="-285750">
              <a:buFont typeface="Arial" pitchFamily="34" charset="0"/>
              <a:buChar char="•"/>
            </a:pPr>
            <a:r>
              <a:rPr lang="en-US" dirty="0" smtClean="0"/>
              <a:t>Grid computing allows scientists to solve the equations in parallel, saving time and resources.</a:t>
            </a:r>
          </a:p>
          <a:p>
            <a:pPr marL="285750" indent="-285750">
              <a:buFont typeface="Arial" pitchFamily="34" charset="0"/>
              <a:buChar char="•"/>
            </a:pPr>
            <a:r>
              <a:rPr lang="en-US" dirty="0" smtClean="0"/>
              <a:t>The concept was applied in Thessaloniki, Greece.</a:t>
            </a:r>
          </a:p>
          <a:p>
            <a:pPr marL="285750" indent="-285750">
              <a:buFont typeface="Arial" pitchFamily="34" charset="0"/>
              <a:buChar char="•"/>
            </a:pPr>
            <a:r>
              <a:rPr lang="en-GB" dirty="0" smtClean="0"/>
              <a:t>The model helps local </a:t>
            </a:r>
            <a:r>
              <a:rPr lang="en-GB" dirty="0"/>
              <a:t>authorities </a:t>
            </a:r>
            <a:r>
              <a:rPr lang="en-GB" dirty="0" smtClean="0"/>
              <a:t>to </a:t>
            </a:r>
            <a:r>
              <a:rPr lang="en-GB" dirty="0"/>
              <a:t>prepare the regional </a:t>
            </a:r>
            <a:r>
              <a:rPr lang="en-GB" dirty="0" smtClean="0"/>
              <a:t>response</a:t>
            </a:r>
            <a:r>
              <a:rPr lang="en-GB" dirty="0"/>
              <a:t> </a:t>
            </a:r>
            <a:r>
              <a:rPr lang="en-GB" dirty="0" smtClean="0"/>
              <a:t>to earthquakes</a:t>
            </a:r>
            <a:endParaRPr lang="en-US" dirty="0" smtClean="0"/>
          </a:p>
          <a:p>
            <a:pPr marL="285750" indent="-285750">
              <a:buFont typeface="Arial" pitchFamily="34" charset="0"/>
              <a:buChar char="•"/>
            </a:pPr>
            <a:endParaRPr lang="en-GB" dirty="0"/>
          </a:p>
        </p:txBody>
      </p:sp>
    </p:spTree>
    <p:extLst>
      <p:ext uri="{BB962C8B-B14F-4D97-AF65-F5344CB8AC3E}">
        <p14:creationId xmlns:p14="http://schemas.microsoft.com/office/powerpoint/2010/main" val="41391294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latin typeface="Arial" charset="0"/>
                <a:ea typeface="ＭＳ Ｐゴシック" pitchFamily="34" charset="-128"/>
                <a:cs typeface="Arial" charset="0"/>
              </a:rPr>
              <a:t>Use Case: CTA</a:t>
            </a:r>
          </a:p>
        </p:txBody>
      </p:sp>
      <p:pic>
        <p:nvPicPr>
          <p:cNvPr id="16387" name="Content Placeholder 1" descr="CTA_Montag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205" y="3428998"/>
            <a:ext cx="8075612" cy="2832347"/>
          </a:xfrm>
        </p:spPr>
      </p:pic>
      <p:sp>
        <p:nvSpPr>
          <p:cNvPr id="16388" name="Content Placeholder 2"/>
          <p:cNvSpPr txBox="1">
            <a:spLocks/>
          </p:cNvSpPr>
          <p:nvPr/>
        </p:nvSpPr>
        <p:spPr bwMode="auto">
          <a:xfrm>
            <a:off x="323850" y="1196974"/>
            <a:ext cx="83629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Char char="•"/>
            </a:pPr>
            <a:r>
              <a:rPr lang="en-US" sz="2400" dirty="0">
                <a:cs typeface="Arial" charset="0"/>
              </a:rPr>
              <a:t>The Cherenkov Telescope Array</a:t>
            </a:r>
          </a:p>
          <a:p>
            <a:pPr>
              <a:spcBef>
                <a:spcPct val="20000"/>
              </a:spcBef>
              <a:buFont typeface="Arial" charset="0"/>
              <a:buChar char="•"/>
            </a:pPr>
            <a:r>
              <a:rPr lang="en-US" sz="2400" dirty="0">
                <a:cs typeface="Arial" charset="0"/>
              </a:rPr>
              <a:t>Future ground-based high energy gamma-ray instrument</a:t>
            </a:r>
          </a:p>
          <a:p>
            <a:pPr>
              <a:spcBef>
                <a:spcPct val="20000"/>
              </a:spcBef>
              <a:buFont typeface="Arial" charset="0"/>
              <a:buChar char="•"/>
            </a:pPr>
            <a:r>
              <a:rPr lang="en-US" sz="2400" dirty="0">
                <a:cs typeface="Arial" charset="0"/>
              </a:rPr>
              <a:t>132 institutes in 25 countries</a:t>
            </a:r>
          </a:p>
          <a:p>
            <a:pPr>
              <a:spcBef>
                <a:spcPct val="20000"/>
              </a:spcBef>
              <a:buFont typeface="Arial" charset="0"/>
              <a:buChar char="•"/>
            </a:pPr>
            <a:r>
              <a:rPr lang="en-US" sz="2400" dirty="0">
                <a:cs typeface="Arial" charset="0"/>
              </a:rPr>
              <a:t>Using applications and grid technology provided by the European grid</a:t>
            </a:r>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3" name="Footer Placeholder 2"/>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3926211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latin typeface="Arial" charset="0"/>
                <a:ea typeface="ＭＳ Ｐゴシック" pitchFamily="34" charset="-128"/>
                <a:cs typeface="Arial" charset="0"/>
              </a:rPr>
              <a:t>Use Case: CTA</a:t>
            </a:r>
          </a:p>
        </p:txBody>
      </p:sp>
      <p:sp>
        <p:nvSpPr>
          <p:cNvPr id="3" name="Content Placeholder 2"/>
          <p:cNvSpPr>
            <a:spLocks noGrp="1"/>
          </p:cNvSpPr>
          <p:nvPr>
            <p:ph idx="1"/>
          </p:nvPr>
        </p:nvSpPr>
        <p:spPr/>
        <p:txBody>
          <a:bodyPr/>
          <a:lstStyle/>
          <a:p>
            <a:pPr marL="0" indent="0">
              <a:buFont typeface="Arial" charset="0"/>
              <a:buNone/>
              <a:defRPr/>
            </a:pPr>
            <a:r>
              <a:rPr lang="en-US" dirty="0"/>
              <a:t>Some advantages </a:t>
            </a:r>
            <a:r>
              <a:rPr lang="en-US" dirty="0" smtClean="0"/>
              <a:t>of </a:t>
            </a:r>
            <a:r>
              <a:rPr lang="en-US" dirty="0"/>
              <a:t>using the grid:</a:t>
            </a:r>
          </a:p>
          <a:p>
            <a:pPr>
              <a:defRPr/>
            </a:pPr>
            <a:r>
              <a:rPr lang="en-US" dirty="0" smtClean="0"/>
              <a:t>allows </a:t>
            </a:r>
            <a:r>
              <a:rPr lang="en-US" dirty="0"/>
              <a:t>member institutions to contribute computing power to the CTA </a:t>
            </a:r>
            <a:r>
              <a:rPr lang="en-US" dirty="0" smtClean="0"/>
              <a:t>community;</a:t>
            </a:r>
            <a:endParaRPr lang="en-US" dirty="0"/>
          </a:p>
          <a:p>
            <a:pPr>
              <a:defRPr/>
            </a:pPr>
            <a:r>
              <a:rPr lang="en-US" dirty="0"/>
              <a:t>generate data-intensive </a:t>
            </a:r>
            <a:r>
              <a:rPr lang="en-US" dirty="0" smtClean="0"/>
              <a:t>stimulations in a shorter amount of time;</a:t>
            </a:r>
            <a:endParaRPr lang="en-US" dirty="0"/>
          </a:p>
          <a:p>
            <a:pPr>
              <a:defRPr/>
            </a:pPr>
            <a:r>
              <a:rPr lang="en-US" dirty="0"/>
              <a:t>reduce technical workload (by following grid standards), so </a:t>
            </a:r>
            <a:r>
              <a:rPr lang="en-US" dirty="0" smtClean="0"/>
              <a:t>scientists can </a:t>
            </a:r>
            <a:r>
              <a:rPr lang="en-US" dirty="0"/>
              <a:t>concentrate </a:t>
            </a:r>
            <a:r>
              <a:rPr lang="en-US" dirty="0" smtClean="0"/>
              <a:t>more effort on </a:t>
            </a:r>
            <a:r>
              <a:rPr lang="en-US" dirty="0"/>
              <a:t>the </a:t>
            </a:r>
            <a:r>
              <a:rPr lang="en-US" dirty="0" smtClean="0"/>
              <a:t>science.</a:t>
            </a:r>
            <a:endParaRPr lang="en-US" dirty="0"/>
          </a:p>
        </p:txBody>
      </p:sp>
      <p:sp>
        <p:nvSpPr>
          <p:cNvPr id="4"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5"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3147947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EGI-InSPIR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7438</TotalTime>
  <Words>4821</Words>
  <Application>Microsoft Office PowerPoint</Application>
  <PresentationFormat>On-screen Show (4:3)</PresentationFormat>
  <Paragraphs>1133</Paragraphs>
  <Slides>94</Slides>
  <Notes>53</Notes>
  <HiddenSlides>0</HiddenSlides>
  <MMClips>0</MMClips>
  <ScaleCrop>false</ScaleCrop>
  <HeadingPairs>
    <vt:vector size="4" baseType="variant">
      <vt:variant>
        <vt:lpstr>Theme</vt:lpstr>
      </vt:variant>
      <vt:variant>
        <vt:i4>2</vt:i4>
      </vt:variant>
      <vt:variant>
        <vt:lpstr>Slide Titles</vt:lpstr>
      </vt:variant>
      <vt:variant>
        <vt:i4>94</vt:i4>
      </vt:variant>
    </vt:vector>
  </HeadingPairs>
  <TitlesOfParts>
    <vt:vector size="96" baseType="lpstr">
      <vt:lpstr>EGI-InSPIRE 2</vt:lpstr>
      <vt:lpstr>Custom Design</vt:lpstr>
      <vt:lpstr>Abbreviations</vt:lpstr>
      <vt:lpstr>EGI.eu Contacts</vt:lpstr>
      <vt:lpstr>Contents</vt:lpstr>
      <vt:lpstr>EGI Overview</vt:lpstr>
      <vt:lpstr>Vision</vt:lpstr>
      <vt:lpstr>Mission</vt:lpstr>
      <vt:lpstr>EGI Resource Infrastructure Providers - RPs (April 2012) </vt:lpstr>
      <vt:lpstr>EGI Resource Centres (April 2012) </vt:lpstr>
      <vt:lpstr>Metrics (April 2012)</vt:lpstr>
      <vt:lpstr>VO Statistics (April 2012)</vt:lpstr>
      <vt:lpstr>EGI means Innovation</vt:lpstr>
      <vt:lpstr>Technology Innovation</vt:lpstr>
      <vt:lpstr>Software Innovation</vt:lpstr>
      <vt:lpstr>Research Innovation</vt:lpstr>
      <vt:lpstr>Learning from others</vt:lpstr>
      <vt:lpstr>Guiding Principles</vt:lpstr>
      <vt:lpstr>Standards Needed Here!</vt:lpstr>
      <vt:lpstr>EGI’s Strategic Focus</vt:lpstr>
      <vt:lpstr>Enabling Platforms</vt:lpstr>
      <vt:lpstr>What will EGI do?</vt:lpstr>
      <vt:lpstr>Summary</vt:lpstr>
      <vt:lpstr>Background to EGI</vt:lpstr>
      <vt:lpstr>PowerPoint Presentation</vt:lpstr>
      <vt:lpstr>Infrastructure (Wikipedia)</vt:lpstr>
      <vt:lpstr>What is a Grid?</vt:lpstr>
      <vt:lpstr>C21: Digital Research</vt:lpstr>
      <vt:lpstr>Digital Agenda for Europe</vt:lpstr>
      <vt:lpstr>PowerPoint Presentation</vt:lpstr>
      <vt:lpstr>EGI</vt:lpstr>
      <vt:lpstr>EGI Collaboration</vt:lpstr>
      <vt:lpstr>What is EGI?</vt:lpstr>
      <vt:lpstr>A Virtuous Service Cycle</vt:lpstr>
      <vt:lpstr>PowerPoint Presentation</vt:lpstr>
      <vt:lpstr>EGI Ecosystem</vt:lpstr>
      <vt:lpstr>MoUs Structure Ecosystem</vt:lpstr>
      <vt:lpstr>EGI Technical Governance</vt:lpstr>
      <vt:lpstr>EGI.eu</vt:lpstr>
      <vt:lpstr>EGI.eu Governance</vt:lpstr>
      <vt:lpstr>EGI-InSPIRE Project</vt:lpstr>
      <vt:lpstr>EGI-InSPIRE Project</vt:lpstr>
      <vt:lpstr>Project Objectives</vt:lpstr>
      <vt:lpstr>Project Activities</vt:lpstr>
      <vt:lpstr>Project Activities</vt:lpstr>
      <vt:lpstr>PowerPoint Presentation</vt:lpstr>
      <vt:lpstr>User Support &amp; Services</vt:lpstr>
      <vt:lpstr>A Virtuous User Cycle</vt:lpstr>
      <vt:lpstr>EGI Applications Database</vt:lpstr>
      <vt:lpstr>The AppDB gadget</vt:lpstr>
      <vt:lpstr>Services for VOs</vt:lpstr>
      <vt:lpstr>EGI Training Marketplace</vt:lpstr>
      <vt:lpstr>Requirements Lifecycle</vt:lpstr>
      <vt:lpstr>Services for HUCs</vt:lpstr>
      <vt:lpstr>PowerPoint Presentation</vt:lpstr>
      <vt:lpstr>Virtual Research Environments</vt:lpstr>
      <vt:lpstr>EGI Web Gadgets </vt:lpstr>
      <vt:lpstr>VREs in EGI</vt:lpstr>
      <vt:lpstr>Anatomy of a VRE</vt:lpstr>
      <vt:lpstr>EGI support for ‘Service Access’ in VREs</vt:lpstr>
      <vt:lpstr>EGI support for ‘Service Integration’ for VREs</vt:lpstr>
      <vt:lpstr>EGI support for VRE operation</vt:lpstr>
      <vt:lpstr>PowerPoint Presentation</vt:lpstr>
      <vt:lpstr>Communications</vt:lpstr>
      <vt:lpstr>Communications</vt:lpstr>
      <vt:lpstr>Communications</vt:lpstr>
      <vt:lpstr>Website and social media</vt:lpstr>
      <vt:lpstr>“Stories from the grid”</vt:lpstr>
      <vt:lpstr>EGI Technical Forum 2011</vt:lpstr>
      <vt:lpstr>EGI Community Forum 2012</vt:lpstr>
      <vt:lpstr>PowerPoint Presentation</vt:lpstr>
      <vt:lpstr>Technology Environment</vt:lpstr>
      <vt:lpstr>Software Provisioning</vt:lpstr>
      <vt:lpstr>Provisioning Workflow</vt:lpstr>
      <vt:lpstr>Criteria Verification</vt:lpstr>
      <vt:lpstr>Provisioning Infrastructure</vt:lpstr>
      <vt:lpstr>Deployed Software Support Unit</vt:lpstr>
      <vt:lpstr>PowerPoint Presentation</vt:lpstr>
      <vt:lpstr>EGI Resource Infrastructure</vt:lpstr>
      <vt:lpstr>EGI Resource Providers and Operations Centres </vt:lpstr>
      <vt:lpstr>Operational Tools</vt:lpstr>
      <vt:lpstr>Ops Tools Screenshots</vt:lpstr>
      <vt:lpstr>Operational Tool Developments</vt:lpstr>
      <vt:lpstr>EGI’s Supported Research Communities</vt:lpstr>
      <vt:lpstr>Grid Use Cases</vt:lpstr>
      <vt:lpstr>Use Case: Large Hadron Collider</vt:lpstr>
      <vt:lpstr>Use Case: Large Hadron Collider</vt:lpstr>
      <vt:lpstr>Use Case: New viruses</vt:lpstr>
      <vt:lpstr>Use Case: The epigonion</vt:lpstr>
      <vt:lpstr>Use Case: ITER</vt:lpstr>
      <vt:lpstr>Use Case: ITER</vt:lpstr>
      <vt:lpstr>Use Case: DECIDE</vt:lpstr>
      <vt:lpstr>Use Case: DECIDE</vt:lpstr>
      <vt:lpstr>Use Case: Earthquakes</vt:lpstr>
      <vt:lpstr>Use Case: CTA</vt:lpstr>
      <vt:lpstr>Use Case: CTA</vt:lpstr>
    </vt:vector>
  </TitlesOfParts>
  <Company>Nikhef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EGI-InSPIRE Project Office</dc:creator>
  <cp:lastModifiedBy>StevenNewhouse</cp:lastModifiedBy>
  <cp:revision>115</cp:revision>
  <dcterms:created xsi:type="dcterms:W3CDTF">2010-09-03T12:01:03Z</dcterms:created>
  <dcterms:modified xsi:type="dcterms:W3CDTF">2012-05-23T20:33:25Z</dcterms:modified>
</cp:coreProperties>
</file>