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25"/>
  </p:notesMasterIdLst>
  <p:handoutMasterIdLst>
    <p:handoutMasterId r:id="rId26"/>
  </p:handoutMasterIdLst>
  <p:sldIdLst>
    <p:sldId id="274" r:id="rId2"/>
    <p:sldId id="316" r:id="rId3"/>
    <p:sldId id="349" r:id="rId4"/>
    <p:sldId id="368" r:id="rId5"/>
    <p:sldId id="369" r:id="rId6"/>
    <p:sldId id="347" r:id="rId7"/>
    <p:sldId id="353" r:id="rId8"/>
    <p:sldId id="352" r:id="rId9"/>
    <p:sldId id="364" r:id="rId10"/>
    <p:sldId id="363" r:id="rId11"/>
    <p:sldId id="358" r:id="rId12"/>
    <p:sldId id="362" r:id="rId13"/>
    <p:sldId id="359" r:id="rId14"/>
    <p:sldId id="360" r:id="rId15"/>
    <p:sldId id="375" r:id="rId16"/>
    <p:sldId id="361" r:id="rId17"/>
    <p:sldId id="373" r:id="rId18"/>
    <p:sldId id="366" r:id="rId19"/>
    <p:sldId id="376" r:id="rId20"/>
    <p:sldId id="365" r:id="rId21"/>
    <p:sldId id="367" r:id="rId22"/>
    <p:sldId id="354" r:id="rId23"/>
    <p:sldId id="28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046"/>
    <a:srgbClr val="B5892D"/>
    <a:srgbClr val="75A5D8"/>
    <a:srgbClr val="E2E4EA"/>
    <a:srgbClr val="1D2F45"/>
    <a:srgbClr val="75A4D9"/>
    <a:srgbClr val="1670C9"/>
    <a:srgbClr val="2D4E77"/>
    <a:srgbClr val="575989"/>
    <a:srgbClr val="12A4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405" autoAdjust="0"/>
  </p:normalViewPr>
  <p:slideViewPr>
    <p:cSldViewPr>
      <p:cViewPr varScale="1">
        <p:scale>
          <a:sx n="83" d="100"/>
          <a:sy n="83" d="100"/>
        </p:scale>
        <p:origin x="-38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handoutMaster" Target="handoutMasters/handoutMaster1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67345E-E907-A54C-8CD3-7EDDEAF06FBB}" type="doc">
      <dgm:prSet loTypeId="urn:microsoft.com/office/officeart/2005/8/layout/venn3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A9366A-69DF-B64E-B46F-9351D1C5F65F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 smtClean="0"/>
            <a:t>100 partners</a:t>
          </a:r>
          <a:endParaRPr lang="en-US" dirty="0"/>
        </a:p>
      </dgm:t>
    </dgm:pt>
    <dgm:pt modelId="{D245824C-7FB8-6C4C-94C7-1841E2410C2C}" type="parTrans" cxnId="{79E791EF-C9B8-0941-8B30-E5589D3E2F6C}">
      <dgm:prSet/>
      <dgm:spPr/>
      <dgm:t>
        <a:bodyPr/>
        <a:lstStyle/>
        <a:p>
          <a:endParaRPr lang="en-US"/>
        </a:p>
      </dgm:t>
    </dgm:pt>
    <dgm:pt modelId="{92B49D02-2B62-9642-BED7-65348506B108}" type="sibTrans" cxnId="{79E791EF-C9B8-0941-8B30-E5589D3E2F6C}">
      <dgm:prSet/>
      <dgm:spPr/>
      <dgm:t>
        <a:bodyPr/>
        <a:lstStyle/>
        <a:p>
          <a:endParaRPr lang="en-US"/>
        </a:p>
      </dgm:t>
    </dgm:pt>
    <dgm:pt modelId="{D013C8EA-7144-5043-820D-A8C93F047C87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 smtClean="0"/>
            <a:t>36 months</a:t>
          </a:r>
          <a:endParaRPr lang="en-US" dirty="0"/>
        </a:p>
      </dgm:t>
    </dgm:pt>
    <dgm:pt modelId="{E9E0BF4B-46EC-4249-B088-6CB97D9C642D}" type="parTrans" cxnId="{3FA34FDC-4883-DC4F-9033-0BA7A6B636F8}">
      <dgm:prSet/>
      <dgm:spPr/>
      <dgm:t>
        <a:bodyPr/>
        <a:lstStyle/>
        <a:p>
          <a:endParaRPr lang="en-US"/>
        </a:p>
      </dgm:t>
    </dgm:pt>
    <dgm:pt modelId="{B280F28E-05D1-1A4A-A05F-F4E9A52237EC}" type="sibTrans" cxnId="{3FA34FDC-4883-DC4F-9033-0BA7A6B636F8}">
      <dgm:prSet/>
      <dgm:spPr/>
      <dgm:t>
        <a:bodyPr/>
        <a:lstStyle/>
        <a:p>
          <a:endParaRPr lang="en-US"/>
        </a:p>
      </dgm:t>
    </dgm:pt>
    <dgm:pt modelId="{7C566745-68B6-7F4B-A781-51A6F2D49E8D}">
      <dgm:prSet phldrT="[Text]"/>
      <dgm:spPr>
        <a:solidFill>
          <a:schemeClr val="bg1"/>
        </a:solidFill>
        <a:ln w="38100">
          <a:solidFill>
            <a:schemeClr val="bg2"/>
          </a:solidFill>
        </a:ln>
      </dgm:spPr>
      <dgm:t>
        <a:bodyPr/>
        <a:lstStyle/>
        <a:p>
          <a:r>
            <a:rPr lang="en-US" dirty="0" smtClean="0"/>
            <a:t>33 million Euro</a:t>
          </a:r>
          <a:endParaRPr lang="en-US" dirty="0"/>
        </a:p>
      </dgm:t>
    </dgm:pt>
    <dgm:pt modelId="{8A5093F3-A70D-344D-879B-76052CA6D740}" type="parTrans" cxnId="{4AA85E93-2CD2-0143-A3ED-753FD1ECD67E}">
      <dgm:prSet/>
      <dgm:spPr/>
      <dgm:t>
        <a:bodyPr/>
        <a:lstStyle/>
        <a:p>
          <a:endParaRPr lang="en-US"/>
        </a:p>
      </dgm:t>
    </dgm:pt>
    <dgm:pt modelId="{53F70921-FB16-BB49-9951-330309818A59}" type="sibTrans" cxnId="{4AA85E93-2CD2-0143-A3ED-753FD1ECD67E}">
      <dgm:prSet/>
      <dgm:spPr/>
      <dgm:t>
        <a:bodyPr/>
        <a:lstStyle/>
        <a:p>
          <a:endParaRPr lang="en-US"/>
        </a:p>
      </dgm:t>
    </dgm:pt>
    <dgm:pt modelId="{ADD6051D-5FD7-6244-9EFE-19EEECC294D6}" type="pres">
      <dgm:prSet presAssocID="{2D67345E-E907-A54C-8CD3-7EDDEAF06FB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302A639-FF37-DF42-87C2-97CABD5B98C2}" type="pres">
      <dgm:prSet presAssocID="{C6A9366A-69DF-B64E-B46F-9351D1C5F65F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B362CBA-4137-8A48-BEC7-9E826033A4D3}" type="pres">
      <dgm:prSet presAssocID="{92B49D02-2B62-9642-BED7-65348506B108}" presName="space" presStyleCnt="0"/>
      <dgm:spPr/>
    </dgm:pt>
    <dgm:pt modelId="{2367613D-FE21-6047-AB96-6E7629E0EBB2}" type="pres">
      <dgm:prSet presAssocID="{D013C8EA-7144-5043-820D-A8C93F047C87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1189AE-66D0-4344-AC0A-8EDAC697DCAA}" type="pres">
      <dgm:prSet presAssocID="{B280F28E-05D1-1A4A-A05F-F4E9A52237EC}" presName="space" presStyleCnt="0"/>
      <dgm:spPr/>
    </dgm:pt>
    <dgm:pt modelId="{BE75E7C6-9FF5-644E-853E-4F9421C83139}" type="pres">
      <dgm:prSet presAssocID="{7C566745-68B6-7F4B-A781-51A6F2D49E8D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14CDB3BA-8F31-DF47-AC24-33A8D451F8D9}" type="presOf" srcId="{7C566745-68B6-7F4B-A781-51A6F2D49E8D}" destId="{BE75E7C6-9FF5-644E-853E-4F9421C83139}" srcOrd="0" destOrd="0" presId="urn:microsoft.com/office/officeart/2005/8/layout/venn3"/>
    <dgm:cxn modelId="{26E53675-B5CD-E14F-9711-9B3312912498}" type="presOf" srcId="{C6A9366A-69DF-B64E-B46F-9351D1C5F65F}" destId="{D302A639-FF37-DF42-87C2-97CABD5B98C2}" srcOrd="0" destOrd="0" presId="urn:microsoft.com/office/officeart/2005/8/layout/venn3"/>
    <dgm:cxn modelId="{C2316284-217B-6C43-902E-E6E971CB4599}" type="presOf" srcId="{2D67345E-E907-A54C-8CD3-7EDDEAF06FBB}" destId="{ADD6051D-5FD7-6244-9EFE-19EEECC294D6}" srcOrd="0" destOrd="0" presId="urn:microsoft.com/office/officeart/2005/8/layout/venn3"/>
    <dgm:cxn modelId="{4AA85E93-2CD2-0143-A3ED-753FD1ECD67E}" srcId="{2D67345E-E907-A54C-8CD3-7EDDEAF06FBB}" destId="{7C566745-68B6-7F4B-A781-51A6F2D49E8D}" srcOrd="2" destOrd="0" parTransId="{8A5093F3-A70D-344D-879B-76052CA6D740}" sibTransId="{53F70921-FB16-BB49-9951-330309818A59}"/>
    <dgm:cxn modelId="{260AF24C-09FB-6E4A-8647-6C97A7DF9682}" type="presOf" srcId="{D013C8EA-7144-5043-820D-A8C93F047C87}" destId="{2367613D-FE21-6047-AB96-6E7629E0EBB2}" srcOrd="0" destOrd="0" presId="urn:microsoft.com/office/officeart/2005/8/layout/venn3"/>
    <dgm:cxn modelId="{79E791EF-C9B8-0941-8B30-E5589D3E2F6C}" srcId="{2D67345E-E907-A54C-8CD3-7EDDEAF06FBB}" destId="{C6A9366A-69DF-B64E-B46F-9351D1C5F65F}" srcOrd="0" destOrd="0" parTransId="{D245824C-7FB8-6C4C-94C7-1841E2410C2C}" sibTransId="{92B49D02-2B62-9642-BED7-65348506B108}"/>
    <dgm:cxn modelId="{3FA34FDC-4883-DC4F-9033-0BA7A6B636F8}" srcId="{2D67345E-E907-A54C-8CD3-7EDDEAF06FBB}" destId="{D013C8EA-7144-5043-820D-A8C93F047C87}" srcOrd="1" destOrd="0" parTransId="{E9E0BF4B-46EC-4249-B088-6CB97D9C642D}" sibTransId="{B280F28E-05D1-1A4A-A05F-F4E9A52237EC}"/>
    <dgm:cxn modelId="{704AC536-3E31-1943-A98C-BD690FBAB4C3}" type="presParOf" srcId="{ADD6051D-5FD7-6244-9EFE-19EEECC294D6}" destId="{D302A639-FF37-DF42-87C2-97CABD5B98C2}" srcOrd="0" destOrd="0" presId="urn:microsoft.com/office/officeart/2005/8/layout/venn3"/>
    <dgm:cxn modelId="{72EE90EF-3312-5B45-ABC7-FF1ECBE66BFD}" type="presParOf" srcId="{ADD6051D-5FD7-6244-9EFE-19EEECC294D6}" destId="{FB362CBA-4137-8A48-BEC7-9E826033A4D3}" srcOrd="1" destOrd="0" presId="urn:microsoft.com/office/officeart/2005/8/layout/venn3"/>
    <dgm:cxn modelId="{F8CC87F1-B4EB-AC49-B887-C2AAEFEF1EDA}" type="presParOf" srcId="{ADD6051D-5FD7-6244-9EFE-19EEECC294D6}" destId="{2367613D-FE21-6047-AB96-6E7629E0EBB2}" srcOrd="2" destOrd="0" presId="urn:microsoft.com/office/officeart/2005/8/layout/venn3"/>
    <dgm:cxn modelId="{B8A12666-31BE-D047-8630-6ADF1DEB0C4F}" type="presParOf" srcId="{ADD6051D-5FD7-6244-9EFE-19EEECC294D6}" destId="{B11189AE-66D0-4344-AC0A-8EDAC697DCAA}" srcOrd="3" destOrd="0" presId="urn:microsoft.com/office/officeart/2005/8/layout/venn3"/>
    <dgm:cxn modelId="{63571D84-920D-774E-9A6F-52D7E5A23B2B}" type="presParOf" srcId="{ADD6051D-5FD7-6244-9EFE-19EEECC294D6}" destId="{BE75E7C6-9FF5-644E-853E-4F9421C83139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82B549-E1FD-CD42-A393-A56818553553}" type="doc">
      <dgm:prSet loTypeId="urn:microsoft.com/office/officeart/2005/8/layout/lProcess2" loCatId="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428DB808-D8A0-D842-A1F7-B34E8E682014}">
      <dgm:prSet phldrT="[Text]"/>
      <dgm:spPr/>
      <dgm:t>
        <a:bodyPr/>
        <a:lstStyle/>
        <a:p>
          <a:r>
            <a:rPr lang="en-US" dirty="0"/>
            <a:t>e-Infra</a:t>
          </a:r>
        </a:p>
      </dgm:t>
    </dgm:pt>
    <dgm:pt modelId="{BCFDF178-51D8-7042-91BE-7A3243C14514}" type="parTrans" cxnId="{9BFF1D00-D38D-E742-801F-92AD231353F7}">
      <dgm:prSet/>
      <dgm:spPr/>
      <dgm:t>
        <a:bodyPr/>
        <a:lstStyle/>
        <a:p>
          <a:endParaRPr lang="en-US"/>
        </a:p>
      </dgm:t>
    </dgm:pt>
    <dgm:pt modelId="{A3F4682C-676A-884A-9E3A-C96137B176FC}" type="sibTrans" cxnId="{9BFF1D00-D38D-E742-801F-92AD231353F7}">
      <dgm:prSet/>
      <dgm:spPr/>
      <dgm:t>
        <a:bodyPr/>
        <a:lstStyle/>
        <a:p>
          <a:endParaRPr lang="en-US"/>
        </a:p>
      </dgm:t>
    </dgm:pt>
    <dgm:pt modelId="{48ED451E-3642-4447-8A7D-590203EB3A24}">
      <dgm:prSet phldrT="[Text]" custT="1"/>
      <dgm:spPr/>
      <dgm:t>
        <a:bodyPr/>
        <a:lstStyle/>
        <a:p>
          <a:r>
            <a:rPr lang="en-US" sz="1800" dirty="0"/>
            <a:t>EGI Federation</a:t>
          </a:r>
        </a:p>
      </dgm:t>
    </dgm:pt>
    <dgm:pt modelId="{BB01E82C-FE79-C94E-B867-563834719EED}" type="parTrans" cxnId="{31C005B0-D11B-7147-8B35-DE580FDE327E}">
      <dgm:prSet/>
      <dgm:spPr/>
      <dgm:t>
        <a:bodyPr/>
        <a:lstStyle/>
        <a:p>
          <a:endParaRPr lang="en-US"/>
        </a:p>
      </dgm:t>
    </dgm:pt>
    <dgm:pt modelId="{1968A795-3C62-E847-B147-1C194B790188}" type="sibTrans" cxnId="{31C005B0-D11B-7147-8B35-DE580FDE327E}">
      <dgm:prSet/>
      <dgm:spPr/>
      <dgm:t>
        <a:bodyPr/>
        <a:lstStyle/>
        <a:p>
          <a:endParaRPr lang="en-US"/>
        </a:p>
      </dgm:t>
    </dgm:pt>
    <dgm:pt modelId="{AC765460-CAD5-3C48-84E5-0EDA43CA2154}">
      <dgm:prSet phldrT="[Text]" custT="1"/>
      <dgm:spPr/>
      <dgm:t>
        <a:bodyPr/>
        <a:lstStyle/>
        <a:p>
          <a:r>
            <a:rPr lang="en-US" sz="1800" dirty="0"/>
            <a:t>EUDAT CDI</a:t>
          </a:r>
        </a:p>
      </dgm:t>
    </dgm:pt>
    <dgm:pt modelId="{4A88DE1C-7669-6544-9105-1A9A7A4E503E}" type="parTrans" cxnId="{3D35EB1A-930A-D541-9352-C00A3B361BA0}">
      <dgm:prSet/>
      <dgm:spPr/>
      <dgm:t>
        <a:bodyPr/>
        <a:lstStyle/>
        <a:p>
          <a:endParaRPr lang="en-US"/>
        </a:p>
      </dgm:t>
    </dgm:pt>
    <dgm:pt modelId="{977907A9-44D6-1A46-8201-135AF4B785E4}" type="sibTrans" cxnId="{3D35EB1A-930A-D541-9352-C00A3B361BA0}">
      <dgm:prSet/>
      <dgm:spPr/>
      <dgm:t>
        <a:bodyPr/>
        <a:lstStyle/>
        <a:p>
          <a:endParaRPr lang="en-US"/>
        </a:p>
      </dgm:t>
    </dgm:pt>
    <dgm:pt modelId="{9CF84CA1-581B-FC42-AA7B-7A2E0B506A37}">
      <dgm:prSet phldrT="[Text]"/>
      <dgm:spPr/>
      <dgm:t>
        <a:bodyPr/>
        <a:lstStyle/>
        <a:p>
          <a:r>
            <a:rPr lang="en-US" dirty="0"/>
            <a:t>Humanities</a:t>
          </a:r>
        </a:p>
      </dgm:t>
    </dgm:pt>
    <dgm:pt modelId="{75939C60-6FA6-5E40-83C2-F95A35137BD1}" type="parTrans" cxnId="{2AD08476-2920-AE4B-AED4-1F43DFF519A8}">
      <dgm:prSet/>
      <dgm:spPr/>
      <dgm:t>
        <a:bodyPr/>
        <a:lstStyle/>
        <a:p>
          <a:endParaRPr lang="en-US"/>
        </a:p>
      </dgm:t>
    </dgm:pt>
    <dgm:pt modelId="{8767F77E-3403-0C45-A506-3667C4F0317F}" type="sibTrans" cxnId="{2AD08476-2920-AE4B-AED4-1F43DFF519A8}">
      <dgm:prSet/>
      <dgm:spPr/>
      <dgm:t>
        <a:bodyPr/>
        <a:lstStyle/>
        <a:p>
          <a:endParaRPr lang="en-US"/>
        </a:p>
      </dgm:t>
    </dgm:pt>
    <dgm:pt modelId="{A7C7AA12-9B66-A346-8C89-ED31F0E83252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Language and literature (CLARIN)</a:t>
          </a:r>
        </a:p>
      </dgm:t>
    </dgm:pt>
    <dgm:pt modelId="{3CA44EC2-30E7-0644-B4CF-E3E6AF39FB5E}" type="parTrans" cxnId="{4E30309C-2AD4-D84B-A4EE-18C57FA70EDB}">
      <dgm:prSet/>
      <dgm:spPr/>
      <dgm:t>
        <a:bodyPr/>
        <a:lstStyle/>
        <a:p>
          <a:endParaRPr lang="en-US"/>
        </a:p>
      </dgm:t>
    </dgm:pt>
    <dgm:pt modelId="{5B5DEC21-971E-444C-B680-721F0F2BD891}" type="sibTrans" cxnId="{4E30309C-2AD4-D84B-A4EE-18C57FA70EDB}">
      <dgm:prSet/>
      <dgm:spPr/>
      <dgm:t>
        <a:bodyPr/>
        <a:lstStyle/>
        <a:p>
          <a:endParaRPr lang="en-US"/>
        </a:p>
      </dgm:t>
    </dgm:pt>
    <dgm:pt modelId="{E8BF3995-6687-9A4F-983B-108C8A4575C7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Arts (DARIAH)</a:t>
          </a:r>
        </a:p>
      </dgm:t>
    </dgm:pt>
    <dgm:pt modelId="{BB42CBCC-5495-6B4B-AF3B-4040594B64F9}" type="parTrans" cxnId="{EBCF846E-42A6-5747-9826-ACCCC5632834}">
      <dgm:prSet/>
      <dgm:spPr/>
      <dgm:t>
        <a:bodyPr/>
        <a:lstStyle/>
        <a:p>
          <a:endParaRPr lang="en-US"/>
        </a:p>
      </dgm:t>
    </dgm:pt>
    <dgm:pt modelId="{CC3E0CAE-AD20-FE43-86BC-FAB157FE9F49}" type="sibTrans" cxnId="{EBCF846E-42A6-5747-9826-ACCCC5632834}">
      <dgm:prSet/>
      <dgm:spPr/>
      <dgm:t>
        <a:bodyPr/>
        <a:lstStyle/>
        <a:p>
          <a:endParaRPr lang="en-US"/>
        </a:p>
      </dgm:t>
    </dgm:pt>
    <dgm:pt modelId="{D8C67C3E-01D2-BA43-AAE2-1F83E5AAE84D}">
      <dgm:prSet phldrT="[Text]"/>
      <dgm:spPr/>
      <dgm:t>
        <a:bodyPr/>
        <a:lstStyle/>
        <a:p>
          <a:r>
            <a:rPr lang="en-US" dirty="0"/>
            <a:t>Engineering</a:t>
          </a:r>
        </a:p>
      </dgm:t>
    </dgm:pt>
    <dgm:pt modelId="{2113EE9D-34EA-CA4A-AA6E-1AA99C943D95}" type="parTrans" cxnId="{45B08E30-EDE4-9344-8293-33790AD8BF5C}">
      <dgm:prSet/>
      <dgm:spPr/>
      <dgm:t>
        <a:bodyPr/>
        <a:lstStyle/>
        <a:p>
          <a:endParaRPr lang="en-US"/>
        </a:p>
      </dgm:t>
    </dgm:pt>
    <dgm:pt modelId="{C6E7ADE6-D71A-0549-8787-D7DAFF238D60}" type="sibTrans" cxnId="{45B08E30-EDE4-9344-8293-33790AD8BF5C}">
      <dgm:prSet/>
      <dgm:spPr/>
      <dgm:t>
        <a:bodyPr/>
        <a:lstStyle/>
        <a:p>
          <a:endParaRPr lang="en-US"/>
        </a:p>
      </dgm:t>
    </dgm:pt>
    <dgm:pt modelId="{7891D862-F9B1-E94C-B709-BBCF85B39BCC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Environmental engineering  (sea vessels, LNEC)</a:t>
          </a:r>
        </a:p>
      </dgm:t>
    </dgm:pt>
    <dgm:pt modelId="{8E388392-FC78-AF48-ABC5-1D421BB6FA9F}" type="parTrans" cxnId="{DBB28DE4-C415-6A4D-ACEF-10DCB26D8301}">
      <dgm:prSet/>
      <dgm:spPr/>
      <dgm:t>
        <a:bodyPr/>
        <a:lstStyle/>
        <a:p>
          <a:endParaRPr lang="en-US"/>
        </a:p>
      </dgm:t>
    </dgm:pt>
    <dgm:pt modelId="{A5A061BC-2D95-A84B-B36A-20F0127AC042}" type="sibTrans" cxnId="{DBB28DE4-C415-6A4D-ACEF-10DCB26D8301}">
      <dgm:prSet/>
      <dgm:spPr/>
      <dgm:t>
        <a:bodyPr/>
        <a:lstStyle/>
        <a:p>
          <a:endParaRPr lang="en-US"/>
        </a:p>
      </dgm:t>
    </dgm:pt>
    <dgm:pt modelId="{F8871985-AA04-2443-AFCE-F4AA7C4805E2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Civil Engineering (Disaster Mitigation)</a:t>
          </a:r>
        </a:p>
      </dgm:t>
    </dgm:pt>
    <dgm:pt modelId="{81689E7D-A45E-DF46-BE9D-DC36CE694CFB}" type="parTrans" cxnId="{D31DBA2E-C315-7743-B4CF-CD4588263EB1}">
      <dgm:prSet/>
      <dgm:spPr/>
      <dgm:t>
        <a:bodyPr/>
        <a:lstStyle/>
        <a:p>
          <a:endParaRPr lang="en-US"/>
        </a:p>
      </dgm:t>
    </dgm:pt>
    <dgm:pt modelId="{038A6776-8DE4-B245-8075-C64248C1F04B}" type="sibTrans" cxnId="{D31DBA2E-C315-7743-B4CF-CD4588263EB1}">
      <dgm:prSet/>
      <dgm:spPr/>
      <dgm:t>
        <a:bodyPr/>
        <a:lstStyle/>
        <a:p>
          <a:endParaRPr lang="en-US"/>
        </a:p>
      </dgm:t>
    </dgm:pt>
    <dgm:pt modelId="{3378C504-7EB8-E646-9BE6-91ACEF2D3661}">
      <dgm:prSet phldrT="[Text]"/>
      <dgm:spPr/>
      <dgm:t>
        <a:bodyPr/>
        <a:lstStyle/>
        <a:p>
          <a:r>
            <a:rPr lang="en-US" dirty="0"/>
            <a:t>Medical and Health Sciences</a:t>
          </a:r>
        </a:p>
      </dgm:t>
    </dgm:pt>
    <dgm:pt modelId="{8B8CA753-4E94-FD45-9412-157C1764F9FD}" type="parTrans" cxnId="{EB8A0D16-D98F-A84D-BF8E-BBA87611E1A4}">
      <dgm:prSet/>
      <dgm:spPr/>
      <dgm:t>
        <a:bodyPr/>
        <a:lstStyle/>
        <a:p>
          <a:endParaRPr lang="en-US"/>
        </a:p>
      </dgm:t>
    </dgm:pt>
    <dgm:pt modelId="{8D1A9225-689E-9643-9387-0EC3D1B44EF2}" type="sibTrans" cxnId="{EB8A0D16-D98F-A84D-BF8E-BBA87611E1A4}">
      <dgm:prSet/>
      <dgm:spPr/>
      <dgm:t>
        <a:bodyPr/>
        <a:lstStyle/>
        <a:p>
          <a:endParaRPr lang="en-US"/>
        </a:p>
      </dgm:t>
    </dgm:pt>
    <dgm:pt modelId="{616674A7-B155-D949-8FEF-36C2CC34C580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Biological Sciences (ELIXIR)</a:t>
          </a:r>
        </a:p>
      </dgm:t>
    </dgm:pt>
    <dgm:pt modelId="{4707E2EB-B298-294A-9C57-620AEB8BA0B6}" type="parTrans" cxnId="{E5F9F3CD-2AD0-6D4E-AFD2-521EF18BCFB0}">
      <dgm:prSet/>
      <dgm:spPr/>
      <dgm:t>
        <a:bodyPr/>
        <a:lstStyle/>
        <a:p>
          <a:endParaRPr lang="en-US"/>
        </a:p>
      </dgm:t>
    </dgm:pt>
    <dgm:pt modelId="{FDA8A237-51DF-8846-974C-26449BD1D0E2}" type="sibTrans" cxnId="{E5F9F3CD-2AD0-6D4E-AFD2-521EF18BCFB0}">
      <dgm:prSet/>
      <dgm:spPr/>
      <dgm:t>
        <a:bodyPr/>
        <a:lstStyle/>
        <a:p>
          <a:endParaRPr lang="en-US"/>
        </a:p>
      </dgm:t>
    </dgm:pt>
    <dgm:pt modelId="{694F9626-1151-434A-AFA7-EA5CAA167C21}">
      <dgm:prSet phldrT="[Text]" custT="1"/>
      <dgm:spPr>
        <a:solidFill>
          <a:srgbClr val="4B55D3"/>
        </a:solidFill>
      </dgm:spPr>
      <dgm:t>
        <a:bodyPr/>
        <a:lstStyle/>
        <a:p>
          <a:r>
            <a:rPr lang="en-US" sz="1800" dirty="0"/>
            <a:t>Structural biology (WeNMR)</a:t>
          </a:r>
        </a:p>
      </dgm:t>
    </dgm:pt>
    <dgm:pt modelId="{CA8E94D8-3C0B-9C4E-A38B-683346017EBA}" type="parTrans" cxnId="{DB47E064-7FFC-5D48-86A7-A1BE073B076E}">
      <dgm:prSet/>
      <dgm:spPr/>
      <dgm:t>
        <a:bodyPr/>
        <a:lstStyle/>
        <a:p>
          <a:endParaRPr lang="en-US"/>
        </a:p>
      </dgm:t>
    </dgm:pt>
    <dgm:pt modelId="{5F86BA64-E976-D940-AA8C-BEC7CAF5B4E8}" type="sibTrans" cxnId="{DB47E064-7FFC-5D48-86A7-A1BE073B076E}">
      <dgm:prSet/>
      <dgm:spPr/>
      <dgm:t>
        <a:bodyPr/>
        <a:lstStyle/>
        <a:p>
          <a:endParaRPr lang="en-US"/>
        </a:p>
      </dgm:t>
    </dgm:pt>
    <dgm:pt modelId="{50316881-BF7C-3046-A671-9D089CCD2131}">
      <dgm:prSet/>
      <dgm:spPr/>
      <dgm:t>
        <a:bodyPr/>
        <a:lstStyle/>
        <a:p>
          <a:r>
            <a:rPr lang="en-US" dirty="0"/>
            <a:t>Natural sciences</a:t>
          </a:r>
        </a:p>
      </dgm:t>
    </dgm:pt>
    <dgm:pt modelId="{9C5C0CDA-BF88-C84D-BFC6-1C28040C98C2}" type="parTrans" cxnId="{401F1EDF-04F3-6349-8151-B86BDCB8A4BF}">
      <dgm:prSet/>
      <dgm:spPr/>
      <dgm:t>
        <a:bodyPr/>
        <a:lstStyle/>
        <a:p>
          <a:endParaRPr lang="en-US"/>
        </a:p>
      </dgm:t>
    </dgm:pt>
    <dgm:pt modelId="{4539C2E0-1EFB-5C41-9187-D042B970493C}" type="sibTrans" cxnId="{401F1EDF-04F3-6349-8151-B86BDCB8A4BF}">
      <dgm:prSet/>
      <dgm:spPr/>
      <dgm:t>
        <a:bodyPr/>
        <a:lstStyle/>
        <a:p>
          <a:endParaRPr lang="en-US"/>
        </a:p>
      </dgm:t>
    </dgm:pt>
    <dgm:pt modelId="{4721A782-7A41-CB41-8AB2-8D0E971747AE}">
      <dgm:prSet phldrT="[Text]" custT="1"/>
      <dgm:spPr/>
      <dgm:t>
        <a:bodyPr/>
        <a:lstStyle/>
        <a:p>
          <a:r>
            <a:rPr lang="en-US" sz="1800" dirty="0"/>
            <a:t>INDIGO-</a:t>
          </a:r>
          <a:r>
            <a:rPr lang="en-US" sz="1800" dirty="0" err="1"/>
            <a:t>DataCloud</a:t>
          </a:r>
          <a:endParaRPr lang="en-US" sz="1800" dirty="0"/>
        </a:p>
      </dgm:t>
    </dgm:pt>
    <dgm:pt modelId="{20EA4428-00B5-9B42-A337-D7399955CB72}" type="parTrans" cxnId="{B87DCF9F-3011-E848-8BF7-9A69768F569A}">
      <dgm:prSet/>
      <dgm:spPr/>
      <dgm:t>
        <a:bodyPr/>
        <a:lstStyle/>
        <a:p>
          <a:endParaRPr lang="en-US"/>
        </a:p>
      </dgm:t>
    </dgm:pt>
    <dgm:pt modelId="{FA7875BF-F589-CD44-BD8D-FB4AF98DBEE9}" type="sibTrans" cxnId="{B87DCF9F-3011-E848-8BF7-9A69768F569A}">
      <dgm:prSet/>
      <dgm:spPr/>
      <dgm:t>
        <a:bodyPr/>
        <a:lstStyle/>
        <a:p>
          <a:endParaRPr lang="en-US"/>
        </a:p>
      </dgm:t>
    </dgm:pt>
    <dgm:pt modelId="{F45C6C58-FE02-CE4A-9F26-F722843B1185}" type="pres">
      <dgm:prSet presAssocID="{FB82B549-E1FD-CD42-A393-A5681855355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2D89071-EBF1-5948-B605-D54359AEA151}" type="pres">
      <dgm:prSet presAssocID="{428DB808-D8A0-D842-A1F7-B34E8E682014}" presName="compNode" presStyleCnt="0"/>
      <dgm:spPr/>
    </dgm:pt>
    <dgm:pt modelId="{31BF7F35-8E45-0B47-9AD8-5A51B2CC2906}" type="pres">
      <dgm:prSet presAssocID="{428DB808-D8A0-D842-A1F7-B34E8E682014}" presName="aNode" presStyleLbl="bgShp" presStyleIdx="0" presStyleCnt="5"/>
      <dgm:spPr/>
      <dgm:t>
        <a:bodyPr/>
        <a:lstStyle/>
        <a:p>
          <a:endParaRPr lang="en-US"/>
        </a:p>
      </dgm:t>
    </dgm:pt>
    <dgm:pt modelId="{AFCE8159-4ACC-6345-9CF6-81256F95B2EB}" type="pres">
      <dgm:prSet presAssocID="{428DB808-D8A0-D842-A1F7-B34E8E682014}" presName="textNode" presStyleLbl="bgShp" presStyleIdx="0" presStyleCnt="5"/>
      <dgm:spPr/>
      <dgm:t>
        <a:bodyPr/>
        <a:lstStyle/>
        <a:p>
          <a:endParaRPr lang="en-US"/>
        </a:p>
      </dgm:t>
    </dgm:pt>
    <dgm:pt modelId="{68B109A4-008F-0D43-BEC9-C64BC9B9DE1C}" type="pres">
      <dgm:prSet presAssocID="{428DB808-D8A0-D842-A1F7-B34E8E682014}" presName="compChildNode" presStyleCnt="0"/>
      <dgm:spPr/>
    </dgm:pt>
    <dgm:pt modelId="{A31B108C-7742-5A44-8FAE-F21ACCF86339}" type="pres">
      <dgm:prSet presAssocID="{428DB808-D8A0-D842-A1F7-B34E8E682014}" presName="theInnerList" presStyleCnt="0"/>
      <dgm:spPr/>
    </dgm:pt>
    <dgm:pt modelId="{961DB76D-6E3F-CD43-A4A6-00D31BB44673}" type="pres">
      <dgm:prSet presAssocID="{48ED451E-3642-4447-8A7D-590203EB3A24}" presName="child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ADA0FC-B5F2-9946-BF3D-954672FF7C1A}" type="pres">
      <dgm:prSet presAssocID="{48ED451E-3642-4447-8A7D-590203EB3A24}" presName="aSpace2" presStyleCnt="0"/>
      <dgm:spPr/>
    </dgm:pt>
    <dgm:pt modelId="{826CCEBA-2B32-AC43-9372-A62E4FF78D50}" type="pres">
      <dgm:prSet presAssocID="{AC765460-CAD5-3C48-84E5-0EDA43CA2154}" presName="child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46513E-E546-FA4A-88A5-ADDB13B850D1}" type="pres">
      <dgm:prSet presAssocID="{AC765460-CAD5-3C48-84E5-0EDA43CA2154}" presName="aSpace2" presStyleCnt="0"/>
      <dgm:spPr/>
    </dgm:pt>
    <dgm:pt modelId="{C6DD6AED-6253-7C45-AC13-DA9476216D38}" type="pres">
      <dgm:prSet presAssocID="{4721A782-7A41-CB41-8AB2-8D0E971747AE}" presName="child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84CF7-E637-A541-8CC4-BDCA65366F65}" type="pres">
      <dgm:prSet presAssocID="{428DB808-D8A0-D842-A1F7-B34E8E682014}" presName="aSpace" presStyleCnt="0"/>
      <dgm:spPr/>
    </dgm:pt>
    <dgm:pt modelId="{68E2CBEE-580A-E44D-AC33-08AA5313CBD1}" type="pres">
      <dgm:prSet presAssocID="{9CF84CA1-581B-FC42-AA7B-7A2E0B506A37}" presName="compNode" presStyleCnt="0"/>
      <dgm:spPr/>
    </dgm:pt>
    <dgm:pt modelId="{506C335F-0887-F047-AA4B-0F5F46957BE3}" type="pres">
      <dgm:prSet presAssocID="{9CF84CA1-581B-FC42-AA7B-7A2E0B506A37}" presName="aNode" presStyleLbl="bgShp" presStyleIdx="1" presStyleCnt="5"/>
      <dgm:spPr/>
      <dgm:t>
        <a:bodyPr/>
        <a:lstStyle/>
        <a:p>
          <a:endParaRPr lang="en-US"/>
        </a:p>
      </dgm:t>
    </dgm:pt>
    <dgm:pt modelId="{C78D70EA-9DAA-C844-AA47-E7A1769975DE}" type="pres">
      <dgm:prSet presAssocID="{9CF84CA1-581B-FC42-AA7B-7A2E0B506A37}" presName="textNode" presStyleLbl="bgShp" presStyleIdx="1" presStyleCnt="5"/>
      <dgm:spPr/>
      <dgm:t>
        <a:bodyPr/>
        <a:lstStyle/>
        <a:p>
          <a:endParaRPr lang="en-US"/>
        </a:p>
      </dgm:t>
    </dgm:pt>
    <dgm:pt modelId="{B60A5611-7AAC-0D44-ACBF-5A7670F8A493}" type="pres">
      <dgm:prSet presAssocID="{9CF84CA1-581B-FC42-AA7B-7A2E0B506A37}" presName="compChildNode" presStyleCnt="0"/>
      <dgm:spPr/>
    </dgm:pt>
    <dgm:pt modelId="{9D27B790-1A66-3F46-9535-2F21B81F9472}" type="pres">
      <dgm:prSet presAssocID="{9CF84CA1-581B-FC42-AA7B-7A2E0B506A37}" presName="theInnerList" presStyleCnt="0"/>
      <dgm:spPr/>
    </dgm:pt>
    <dgm:pt modelId="{D281D103-1EF7-5245-9F77-248B67006C63}" type="pres">
      <dgm:prSet presAssocID="{A7C7AA12-9B66-A346-8C89-ED31F0E83252}" presName="child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9E559A-88DA-5F41-B4AB-8A26261E1757}" type="pres">
      <dgm:prSet presAssocID="{A7C7AA12-9B66-A346-8C89-ED31F0E83252}" presName="aSpace2" presStyleCnt="0"/>
      <dgm:spPr/>
    </dgm:pt>
    <dgm:pt modelId="{B0668726-0927-3049-A3C2-8AA6A66D6AC5}" type="pres">
      <dgm:prSet presAssocID="{E8BF3995-6687-9A4F-983B-108C8A4575C7}" presName="child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4F2FE7-4F21-644C-89EA-33E6E1FEF283}" type="pres">
      <dgm:prSet presAssocID="{9CF84CA1-581B-FC42-AA7B-7A2E0B506A37}" presName="aSpace" presStyleCnt="0"/>
      <dgm:spPr/>
    </dgm:pt>
    <dgm:pt modelId="{44919242-3F63-2644-9B41-C32453475855}" type="pres">
      <dgm:prSet presAssocID="{D8C67C3E-01D2-BA43-AAE2-1F83E5AAE84D}" presName="compNode" presStyleCnt="0"/>
      <dgm:spPr/>
    </dgm:pt>
    <dgm:pt modelId="{E01C37F7-50DD-7543-905C-722C52A8FA5A}" type="pres">
      <dgm:prSet presAssocID="{D8C67C3E-01D2-BA43-AAE2-1F83E5AAE84D}" presName="aNode" presStyleLbl="bgShp" presStyleIdx="2" presStyleCnt="5"/>
      <dgm:spPr/>
      <dgm:t>
        <a:bodyPr/>
        <a:lstStyle/>
        <a:p>
          <a:endParaRPr lang="en-US"/>
        </a:p>
      </dgm:t>
    </dgm:pt>
    <dgm:pt modelId="{EA74A5B3-3DC7-7446-ADB0-1BF52036501C}" type="pres">
      <dgm:prSet presAssocID="{D8C67C3E-01D2-BA43-AAE2-1F83E5AAE84D}" presName="textNode" presStyleLbl="bgShp" presStyleIdx="2" presStyleCnt="5"/>
      <dgm:spPr/>
      <dgm:t>
        <a:bodyPr/>
        <a:lstStyle/>
        <a:p>
          <a:endParaRPr lang="en-US"/>
        </a:p>
      </dgm:t>
    </dgm:pt>
    <dgm:pt modelId="{F8D129BF-78F4-BE4B-B61E-25373F2ACE79}" type="pres">
      <dgm:prSet presAssocID="{D8C67C3E-01D2-BA43-AAE2-1F83E5AAE84D}" presName="compChildNode" presStyleCnt="0"/>
      <dgm:spPr/>
    </dgm:pt>
    <dgm:pt modelId="{4AB168AC-0305-C046-928E-9A1A681AAEEC}" type="pres">
      <dgm:prSet presAssocID="{D8C67C3E-01D2-BA43-AAE2-1F83E5AAE84D}" presName="theInnerList" presStyleCnt="0"/>
      <dgm:spPr/>
    </dgm:pt>
    <dgm:pt modelId="{8B6CF272-9E30-FA4F-9FAD-2A809BB17EA1}" type="pres">
      <dgm:prSet presAssocID="{7891D862-F9B1-E94C-B709-BBCF85B39BCC}" presName="child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4CA577-B0C3-224D-9587-5D8A7046DCEC}" type="pres">
      <dgm:prSet presAssocID="{7891D862-F9B1-E94C-B709-BBCF85B39BCC}" presName="aSpace2" presStyleCnt="0"/>
      <dgm:spPr/>
    </dgm:pt>
    <dgm:pt modelId="{701B00A5-B041-E045-A3AB-21337B1D5217}" type="pres">
      <dgm:prSet presAssocID="{F8871985-AA04-2443-AFCE-F4AA7C4805E2}" presName="child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185805-C192-EE47-9CFC-7D810129F2EA}" type="pres">
      <dgm:prSet presAssocID="{D8C67C3E-01D2-BA43-AAE2-1F83E5AAE84D}" presName="aSpace" presStyleCnt="0"/>
      <dgm:spPr/>
    </dgm:pt>
    <dgm:pt modelId="{30DFBC69-6563-3F42-BE1D-9B9AE029A356}" type="pres">
      <dgm:prSet presAssocID="{3378C504-7EB8-E646-9BE6-91ACEF2D3661}" presName="compNode" presStyleCnt="0"/>
      <dgm:spPr/>
    </dgm:pt>
    <dgm:pt modelId="{1FF87AB6-8B6F-2C49-8127-16858EA577DE}" type="pres">
      <dgm:prSet presAssocID="{3378C504-7EB8-E646-9BE6-91ACEF2D3661}" presName="aNode" presStyleLbl="bgShp" presStyleIdx="3" presStyleCnt="5"/>
      <dgm:spPr/>
      <dgm:t>
        <a:bodyPr/>
        <a:lstStyle/>
        <a:p>
          <a:endParaRPr lang="en-US"/>
        </a:p>
      </dgm:t>
    </dgm:pt>
    <dgm:pt modelId="{A21138DB-3CFC-B440-93AB-C50D3F4EC35D}" type="pres">
      <dgm:prSet presAssocID="{3378C504-7EB8-E646-9BE6-91ACEF2D3661}" presName="textNode" presStyleLbl="bgShp" presStyleIdx="3" presStyleCnt="5"/>
      <dgm:spPr/>
      <dgm:t>
        <a:bodyPr/>
        <a:lstStyle/>
        <a:p>
          <a:endParaRPr lang="en-US"/>
        </a:p>
      </dgm:t>
    </dgm:pt>
    <dgm:pt modelId="{F7444C63-8DC4-6240-9DDE-17FE37501A80}" type="pres">
      <dgm:prSet presAssocID="{3378C504-7EB8-E646-9BE6-91ACEF2D3661}" presName="compChildNode" presStyleCnt="0"/>
      <dgm:spPr/>
    </dgm:pt>
    <dgm:pt modelId="{A74611CE-7EBD-214F-8B31-4DE3D0C1E15E}" type="pres">
      <dgm:prSet presAssocID="{3378C504-7EB8-E646-9BE6-91ACEF2D3661}" presName="theInnerList" presStyleCnt="0"/>
      <dgm:spPr/>
    </dgm:pt>
    <dgm:pt modelId="{3D7ACF27-C5F9-104D-8753-F778DF47DCF9}" type="pres">
      <dgm:prSet presAssocID="{616674A7-B155-D949-8FEF-36C2CC34C580}" presName="child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2CF819-019A-E34F-87EF-6352341EE73E}" type="pres">
      <dgm:prSet presAssocID="{616674A7-B155-D949-8FEF-36C2CC34C580}" presName="aSpace2" presStyleCnt="0"/>
      <dgm:spPr/>
    </dgm:pt>
    <dgm:pt modelId="{43794017-DABC-FE49-80CB-09AF0EDC79CF}" type="pres">
      <dgm:prSet presAssocID="{694F9626-1151-434A-AFA7-EA5CAA167C21}" presName="child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F706D3-7814-D946-9FA8-7104B5F66DA2}" type="pres">
      <dgm:prSet presAssocID="{3378C504-7EB8-E646-9BE6-91ACEF2D3661}" presName="aSpace" presStyleCnt="0"/>
      <dgm:spPr/>
    </dgm:pt>
    <dgm:pt modelId="{C03DE930-008A-7A41-93AD-E52CAB259026}" type="pres">
      <dgm:prSet presAssocID="{50316881-BF7C-3046-A671-9D089CCD2131}" presName="compNode" presStyleCnt="0"/>
      <dgm:spPr/>
    </dgm:pt>
    <dgm:pt modelId="{9F592963-4543-604E-B803-A0AD4393A38A}" type="pres">
      <dgm:prSet presAssocID="{50316881-BF7C-3046-A671-9D089CCD2131}" presName="aNode" presStyleLbl="bgShp" presStyleIdx="4" presStyleCnt="5"/>
      <dgm:spPr/>
      <dgm:t>
        <a:bodyPr/>
        <a:lstStyle/>
        <a:p>
          <a:endParaRPr lang="en-US"/>
        </a:p>
      </dgm:t>
    </dgm:pt>
    <dgm:pt modelId="{924421E7-52C0-A14C-BFB2-8927247CD951}" type="pres">
      <dgm:prSet presAssocID="{50316881-BF7C-3046-A671-9D089CCD2131}" presName="textNode" presStyleLbl="bgShp" presStyleIdx="4" presStyleCnt="5"/>
      <dgm:spPr/>
      <dgm:t>
        <a:bodyPr/>
        <a:lstStyle/>
        <a:p>
          <a:endParaRPr lang="en-US"/>
        </a:p>
      </dgm:t>
    </dgm:pt>
    <dgm:pt modelId="{830C0DE4-79A9-DD41-9DE0-F8B5179DDCB5}" type="pres">
      <dgm:prSet presAssocID="{50316881-BF7C-3046-A671-9D089CCD2131}" presName="compChildNode" presStyleCnt="0"/>
      <dgm:spPr/>
    </dgm:pt>
    <dgm:pt modelId="{B097DF6C-130F-694B-AAA3-5924582586F9}" type="pres">
      <dgm:prSet presAssocID="{50316881-BF7C-3046-A671-9D089CCD2131}" presName="theInnerList" presStyleCnt="0"/>
      <dgm:spPr/>
    </dgm:pt>
  </dgm:ptLst>
  <dgm:cxnLst>
    <dgm:cxn modelId="{EB8A0D16-D98F-A84D-BF8E-BBA87611E1A4}" srcId="{FB82B549-E1FD-CD42-A393-A56818553553}" destId="{3378C504-7EB8-E646-9BE6-91ACEF2D3661}" srcOrd="3" destOrd="0" parTransId="{8B8CA753-4E94-FD45-9412-157C1764F9FD}" sibTransId="{8D1A9225-689E-9643-9387-0EC3D1B44EF2}"/>
    <dgm:cxn modelId="{DBB28DE4-C415-6A4D-ACEF-10DCB26D8301}" srcId="{D8C67C3E-01D2-BA43-AAE2-1F83E5AAE84D}" destId="{7891D862-F9B1-E94C-B709-BBCF85B39BCC}" srcOrd="0" destOrd="0" parTransId="{8E388392-FC78-AF48-ABC5-1D421BB6FA9F}" sibTransId="{A5A061BC-2D95-A84B-B36A-20F0127AC042}"/>
    <dgm:cxn modelId="{9BFF1D00-D38D-E742-801F-92AD231353F7}" srcId="{FB82B549-E1FD-CD42-A393-A56818553553}" destId="{428DB808-D8A0-D842-A1F7-B34E8E682014}" srcOrd="0" destOrd="0" parTransId="{BCFDF178-51D8-7042-91BE-7A3243C14514}" sibTransId="{A3F4682C-676A-884A-9E3A-C96137B176FC}"/>
    <dgm:cxn modelId="{31C005B0-D11B-7147-8B35-DE580FDE327E}" srcId="{428DB808-D8A0-D842-A1F7-B34E8E682014}" destId="{48ED451E-3642-4447-8A7D-590203EB3A24}" srcOrd="0" destOrd="0" parTransId="{BB01E82C-FE79-C94E-B867-563834719EED}" sibTransId="{1968A795-3C62-E847-B147-1C194B790188}"/>
    <dgm:cxn modelId="{EBCF846E-42A6-5747-9826-ACCCC5632834}" srcId="{9CF84CA1-581B-FC42-AA7B-7A2E0B506A37}" destId="{E8BF3995-6687-9A4F-983B-108C8A4575C7}" srcOrd="1" destOrd="0" parTransId="{BB42CBCC-5495-6B4B-AF3B-4040594B64F9}" sibTransId="{CC3E0CAE-AD20-FE43-86BC-FAB157FE9F49}"/>
    <dgm:cxn modelId="{45B08E30-EDE4-9344-8293-33790AD8BF5C}" srcId="{FB82B549-E1FD-CD42-A393-A56818553553}" destId="{D8C67C3E-01D2-BA43-AAE2-1F83E5AAE84D}" srcOrd="2" destOrd="0" parTransId="{2113EE9D-34EA-CA4A-AA6E-1AA99C943D95}" sibTransId="{C6E7ADE6-D71A-0549-8787-D7DAFF238D60}"/>
    <dgm:cxn modelId="{0A831070-C21D-5F4A-864A-5E348F29B2B6}" type="presOf" srcId="{48ED451E-3642-4447-8A7D-590203EB3A24}" destId="{961DB76D-6E3F-CD43-A4A6-00D31BB44673}" srcOrd="0" destOrd="0" presId="urn:microsoft.com/office/officeart/2005/8/layout/lProcess2"/>
    <dgm:cxn modelId="{EE417767-8754-8F40-83E7-7CD1442CEF6F}" type="presOf" srcId="{4721A782-7A41-CB41-8AB2-8D0E971747AE}" destId="{C6DD6AED-6253-7C45-AC13-DA9476216D38}" srcOrd="0" destOrd="0" presId="urn:microsoft.com/office/officeart/2005/8/layout/lProcess2"/>
    <dgm:cxn modelId="{B87DCF9F-3011-E848-8BF7-9A69768F569A}" srcId="{428DB808-D8A0-D842-A1F7-B34E8E682014}" destId="{4721A782-7A41-CB41-8AB2-8D0E971747AE}" srcOrd="2" destOrd="0" parTransId="{20EA4428-00B5-9B42-A337-D7399955CB72}" sibTransId="{FA7875BF-F589-CD44-BD8D-FB4AF98DBEE9}"/>
    <dgm:cxn modelId="{E8A41DB7-3594-5840-A3DD-E15A0787E433}" type="presOf" srcId="{E8BF3995-6687-9A4F-983B-108C8A4575C7}" destId="{B0668726-0927-3049-A3C2-8AA6A66D6AC5}" srcOrd="0" destOrd="0" presId="urn:microsoft.com/office/officeart/2005/8/layout/lProcess2"/>
    <dgm:cxn modelId="{35F46D73-459C-1941-B943-A1804196B475}" type="presOf" srcId="{FB82B549-E1FD-CD42-A393-A56818553553}" destId="{F45C6C58-FE02-CE4A-9F26-F722843B1185}" srcOrd="0" destOrd="0" presId="urn:microsoft.com/office/officeart/2005/8/layout/lProcess2"/>
    <dgm:cxn modelId="{401F1EDF-04F3-6349-8151-B86BDCB8A4BF}" srcId="{FB82B549-E1FD-CD42-A393-A56818553553}" destId="{50316881-BF7C-3046-A671-9D089CCD2131}" srcOrd="4" destOrd="0" parTransId="{9C5C0CDA-BF88-C84D-BFC6-1C28040C98C2}" sibTransId="{4539C2E0-1EFB-5C41-9187-D042B970493C}"/>
    <dgm:cxn modelId="{A08F183A-A653-9A4C-A99B-4FD5458FE482}" type="presOf" srcId="{694F9626-1151-434A-AFA7-EA5CAA167C21}" destId="{43794017-DABC-FE49-80CB-09AF0EDC79CF}" srcOrd="0" destOrd="0" presId="urn:microsoft.com/office/officeart/2005/8/layout/lProcess2"/>
    <dgm:cxn modelId="{2AD08476-2920-AE4B-AED4-1F43DFF519A8}" srcId="{FB82B549-E1FD-CD42-A393-A56818553553}" destId="{9CF84CA1-581B-FC42-AA7B-7A2E0B506A37}" srcOrd="1" destOrd="0" parTransId="{75939C60-6FA6-5E40-83C2-F95A35137BD1}" sibTransId="{8767F77E-3403-0C45-A506-3667C4F0317F}"/>
    <dgm:cxn modelId="{962AC84A-F8D3-144D-AA60-2E50B9E6E743}" type="presOf" srcId="{7891D862-F9B1-E94C-B709-BBCF85B39BCC}" destId="{8B6CF272-9E30-FA4F-9FAD-2A809BB17EA1}" srcOrd="0" destOrd="0" presId="urn:microsoft.com/office/officeart/2005/8/layout/lProcess2"/>
    <dgm:cxn modelId="{D31DBA2E-C315-7743-B4CF-CD4588263EB1}" srcId="{D8C67C3E-01D2-BA43-AAE2-1F83E5AAE84D}" destId="{F8871985-AA04-2443-AFCE-F4AA7C4805E2}" srcOrd="1" destOrd="0" parTransId="{81689E7D-A45E-DF46-BE9D-DC36CE694CFB}" sibTransId="{038A6776-8DE4-B245-8075-C64248C1F04B}"/>
    <dgm:cxn modelId="{BD37DD77-D5D6-3A46-B26A-68280B248384}" type="presOf" srcId="{9CF84CA1-581B-FC42-AA7B-7A2E0B506A37}" destId="{506C335F-0887-F047-AA4B-0F5F46957BE3}" srcOrd="0" destOrd="0" presId="urn:microsoft.com/office/officeart/2005/8/layout/lProcess2"/>
    <dgm:cxn modelId="{37C43042-14CC-C249-B6EE-A1D423F1A3E2}" type="presOf" srcId="{9CF84CA1-581B-FC42-AA7B-7A2E0B506A37}" destId="{C78D70EA-9DAA-C844-AA47-E7A1769975DE}" srcOrd="1" destOrd="0" presId="urn:microsoft.com/office/officeart/2005/8/layout/lProcess2"/>
    <dgm:cxn modelId="{3D35EB1A-930A-D541-9352-C00A3B361BA0}" srcId="{428DB808-D8A0-D842-A1F7-B34E8E682014}" destId="{AC765460-CAD5-3C48-84E5-0EDA43CA2154}" srcOrd="1" destOrd="0" parTransId="{4A88DE1C-7669-6544-9105-1A9A7A4E503E}" sibTransId="{977907A9-44D6-1A46-8201-135AF4B785E4}"/>
    <dgm:cxn modelId="{DC493FB6-0F73-CC46-A7E5-0EC7349700C6}" type="presOf" srcId="{428DB808-D8A0-D842-A1F7-B34E8E682014}" destId="{31BF7F35-8E45-0B47-9AD8-5A51B2CC2906}" srcOrd="0" destOrd="0" presId="urn:microsoft.com/office/officeart/2005/8/layout/lProcess2"/>
    <dgm:cxn modelId="{DB47E064-7FFC-5D48-86A7-A1BE073B076E}" srcId="{3378C504-7EB8-E646-9BE6-91ACEF2D3661}" destId="{694F9626-1151-434A-AFA7-EA5CAA167C21}" srcOrd="1" destOrd="0" parTransId="{CA8E94D8-3C0B-9C4E-A38B-683346017EBA}" sibTransId="{5F86BA64-E976-D940-AA8C-BEC7CAF5B4E8}"/>
    <dgm:cxn modelId="{7243D7AE-88EA-7245-8E9A-7A549A687E9B}" type="presOf" srcId="{F8871985-AA04-2443-AFCE-F4AA7C4805E2}" destId="{701B00A5-B041-E045-A3AB-21337B1D5217}" srcOrd="0" destOrd="0" presId="urn:microsoft.com/office/officeart/2005/8/layout/lProcess2"/>
    <dgm:cxn modelId="{E5F9F3CD-2AD0-6D4E-AFD2-521EF18BCFB0}" srcId="{3378C504-7EB8-E646-9BE6-91ACEF2D3661}" destId="{616674A7-B155-D949-8FEF-36C2CC34C580}" srcOrd="0" destOrd="0" parTransId="{4707E2EB-B298-294A-9C57-620AEB8BA0B6}" sibTransId="{FDA8A237-51DF-8846-974C-26449BD1D0E2}"/>
    <dgm:cxn modelId="{0B242EA1-97A4-E040-8AD0-ACB5F9561E71}" type="presOf" srcId="{50316881-BF7C-3046-A671-9D089CCD2131}" destId="{9F592963-4543-604E-B803-A0AD4393A38A}" srcOrd="0" destOrd="0" presId="urn:microsoft.com/office/officeart/2005/8/layout/lProcess2"/>
    <dgm:cxn modelId="{284FAA09-60D0-1240-B622-C450F26C620B}" type="presOf" srcId="{AC765460-CAD5-3C48-84E5-0EDA43CA2154}" destId="{826CCEBA-2B32-AC43-9372-A62E4FF78D50}" srcOrd="0" destOrd="0" presId="urn:microsoft.com/office/officeart/2005/8/layout/lProcess2"/>
    <dgm:cxn modelId="{C0E8D73C-E159-1547-976F-8DDF73E7CDB9}" type="presOf" srcId="{3378C504-7EB8-E646-9BE6-91ACEF2D3661}" destId="{A21138DB-3CFC-B440-93AB-C50D3F4EC35D}" srcOrd="1" destOrd="0" presId="urn:microsoft.com/office/officeart/2005/8/layout/lProcess2"/>
    <dgm:cxn modelId="{4D27D8F2-6D6F-514F-B913-C5565AFA53BC}" type="presOf" srcId="{616674A7-B155-D949-8FEF-36C2CC34C580}" destId="{3D7ACF27-C5F9-104D-8753-F778DF47DCF9}" srcOrd="0" destOrd="0" presId="urn:microsoft.com/office/officeart/2005/8/layout/lProcess2"/>
    <dgm:cxn modelId="{64E3C7E4-E246-CE4C-A097-7B35735563E4}" type="presOf" srcId="{50316881-BF7C-3046-A671-9D089CCD2131}" destId="{924421E7-52C0-A14C-BFB2-8927247CD951}" srcOrd="1" destOrd="0" presId="urn:microsoft.com/office/officeart/2005/8/layout/lProcess2"/>
    <dgm:cxn modelId="{564D132F-72E0-764D-B88D-4F9042382E5D}" type="presOf" srcId="{3378C504-7EB8-E646-9BE6-91ACEF2D3661}" destId="{1FF87AB6-8B6F-2C49-8127-16858EA577DE}" srcOrd="0" destOrd="0" presId="urn:microsoft.com/office/officeart/2005/8/layout/lProcess2"/>
    <dgm:cxn modelId="{F484B57B-461C-6E45-BA93-AAB7A5350A29}" type="presOf" srcId="{428DB808-D8A0-D842-A1F7-B34E8E682014}" destId="{AFCE8159-4ACC-6345-9CF6-81256F95B2EB}" srcOrd="1" destOrd="0" presId="urn:microsoft.com/office/officeart/2005/8/layout/lProcess2"/>
    <dgm:cxn modelId="{4E30309C-2AD4-D84B-A4EE-18C57FA70EDB}" srcId="{9CF84CA1-581B-FC42-AA7B-7A2E0B506A37}" destId="{A7C7AA12-9B66-A346-8C89-ED31F0E83252}" srcOrd="0" destOrd="0" parTransId="{3CA44EC2-30E7-0644-B4CF-E3E6AF39FB5E}" sibTransId="{5B5DEC21-971E-444C-B680-721F0F2BD891}"/>
    <dgm:cxn modelId="{70B74A52-77D7-9045-902D-CA09E137418E}" type="presOf" srcId="{D8C67C3E-01D2-BA43-AAE2-1F83E5AAE84D}" destId="{E01C37F7-50DD-7543-905C-722C52A8FA5A}" srcOrd="0" destOrd="0" presId="urn:microsoft.com/office/officeart/2005/8/layout/lProcess2"/>
    <dgm:cxn modelId="{D9C6B2A4-6191-664E-A789-E89898F54186}" type="presOf" srcId="{D8C67C3E-01D2-BA43-AAE2-1F83E5AAE84D}" destId="{EA74A5B3-3DC7-7446-ADB0-1BF52036501C}" srcOrd="1" destOrd="0" presId="urn:microsoft.com/office/officeart/2005/8/layout/lProcess2"/>
    <dgm:cxn modelId="{0C4352F1-C55D-994E-966F-B18E17F9B70A}" type="presOf" srcId="{A7C7AA12-9B66-A346-8C89-ED31F0E83252}" destId="{D281D103-1EF7-5245-9F77-248B67006C63}" srcOrd="0" destOrd="0" presId="urn:microsoft.com/office/officeart/2005/8/layout/lProcess2"/>
    <dgm:cxn modelId="{593A15DA-A8B1-864D-9024-05878F2FEAF1}" type="presParOf" srcId="{F45C6C58-FE02-CE4A-9F26-F722843B1185}" destId="{12D89071-EBF1-5948-B605-D54359AEA151}" srcOrd="0" destOrd="0" presId="urn:microsoft.com/office/officeart/2005/8/layout/lProcess2"/>
    <dgm:cxn modelId="{4C50C5E4-9899-C54C-9E81-C331E7BC597B}" type="presParOf" srcId="{12D89071-EBF1-5948-B605-D54359AEA151}" destId="{31BF7F35-8E45-0B47-9AD8-5A51B2CC2906}" srcOrd="0" destOrd="0" presId="urn:microsoft.com/office/officeart/2005/8/layout/lProcess2"/>
    <dgm:cxn modelId="{0C95DFE0-32A3-EA41-972F-AAC9129C081A}" type="presParOf" srcId="{12D89071-EBF1-5948-B605-D54359AEA151}" destId="{AFCE8159-4ACC-6345-9CF6-81256F95B2EB}" srcOrd="1" destOrd="0" presId="urn:microsoft.com/office/officeart/2005/8/layout/lProcess2"/>
    <dgm:cxn modelId="{92B50189-622D-ED48-A9AC-F12730FBAE16}" type="presParOf" srcId="{12D89071-EBF1-5948-B605-D54359AEA151}" destId="{68B109A4-008F-0D43-BEC9-C64BC9B9DE1C}" srcOrd="2" destOrd="0" presId="urn:microsoft.com/office/officeart/2005/8/layout/lProcess2"/>
    <dgm:cxn modelId="{379D4145-BB8D-D04A-B4B0-1CB088B42F68}" type="presParOf" srcId="{68B109A4-008F-0D43-BEC9-C64BC9B9DE1C}" destId="{A31B108C-7742-5A44-8FAE-F21ACCF86339}" srcOrd="0" destOrd="0" presId="urn:microsoft.com/office/officeart/2005/8/layout/lProcess2"/>
    <dgm:cxn modelId="{FF82D3D1-6087-C743-B96E-765340D5B0C0}" type="presParOf" srcId="{A31B108C-7742-5A44-8FAE-F21ACCF86339}" destId="{961DB76D-6E3F-CD43-A4A6-00D31BB44673}" srcOrd="0" destOrd="0" presId="urn:microsoft.com/office/officeart/2005/8/layout/lProcess2"/>
    <dgm:cxn modelId="{1718C07F-3EEE-8D4A-85E3-1B6695E2A757}" type="presParOf" srcId="{A31B108C-7742-5A44-8FAE-F21ACCF86339}" destId="{8EADA0FC-B5F2-9946-BF3D-954672FF7C1A}" srcOrd="1" destOrd="0" presId="urn:microsoft.com/office/officeart/2005/8/layout/lProcess2"/>
    <dgm:cxn modelId="{0E2FEC9D-46B8-4B4E-AB67-CF3767E3F553}" type="presParOf" srcId="{A31B108C-7742-5A44-8FAE-F21ACCF86339}" destId="{826CCEBA-2B32-AC43-9372-A62E4FF78D50}" srcOrd="2" destOrd="0" presId="urn:microsoft.com/office/officeart/2005/8/layout/lProcess2"/>
    <dgm:cxn modelId="{E658F34A-CA68-D249-A7BE-F07A00FCCCF4}" type="presParOf" srcId="{A31B108C-7742-5A44-8FAE-F21ACCF86339}" destId="{0646513E-E546-FA4A-88A5-ADDB13B850D1}" srcOrd="3" destOrd="0" presId="urn:microsoft.com/office/officeart/2005/8/layout/lProcess2"/>
    <dgm:cxn modelId="{CBD2E6AC-F8DA-3C4F-9782-614B89B5BACD}" type="presParOf" srcId="{A31B108C-7742-5A44-8FAE-F21ACCF86339}" destId="{C6DD6AED-6253-7C45-AC13-DA9476216D38}" srcOrd="4" destOrd="0" presId="urn:microsoft.com/office/officeart/2005/8/layout/lProcess2"/>
    <dgm:cxn modelId="{5DC15C83-953E-2D41-9BDA-CE4F313F199D}" type="presParOf" srcId="{F45C6C58-FE02-CE4A-9F26-F722843B1185}" destId="{D7284CF7-E637-A541-8CC4-BDCA65366F65}" srcOrd="1" destOrd="0" presId="urn:microsoft.com/office/officeart/2005/8/layout/lProcess2"/>
    <dgm:cxn modelId="{DD5A08B7-018C-C54E-9805-154323A9DE8E}" type="presParOf" srcId="{F45C6C58-FE02-CE4A-9F26-F722843B1185}" destId="{68E2CBEE-580A-E44D-AC33-08AA5313CBD1}" srcOrd="2" destOrd="0" presId="urn:microsoft.com/office/officeart/2005/8/layout/lProcess2"/>
    <dgm:cxn modelId="{2D35E45A-9B0B-0941-9FEF-EB0AA1B0E723}" type="presParOf" srcId="{68E2CBEE-580A-E44D-AC33-08AA5313CBD1}" destId="{506C335F-0887-F047-AA4B-0F5F46957BE3}" srcOrd="0" destOrd="0" presId="urn:microsoft.com/office/officeart/2005/8/layout/lProcess2"/>
    <dgm:cxn modelId="{D569E140-863F-EA41-9024-37B68C9F8900}" type="presParOf" srcId="{68E2CBEE-580A-E44D-AC33-08AA5313CBD1}" destId="{C78D70EA-9DAA-C844-AA47-E7A1769975DE}" srcOrd="1" destOrd="0" presId="urn:microsoft.com/office/officeart/2005/8/layout/lProcess2"/>
    <dgm:cxn modelId="{4F39B9FE-D92D-6944-BA74-0E28AB17B399}" type="presParOf" srcId="{68E2CBEE-580A-E44D-AC33-08AA5313CBD1}" destId="{B60A5611-7AAC-0D44-ACBF-5A7670F8A493}" srcOrd="2" destOrd="0" presId="urn:microsoft.com/office/officeart/2005/8/layout/lProcess2"/>
    <dgm:cxn modelId="{DF3F58C7-D490-FC48-B2EB-C47D02DF2A4F}" type="presParOf" srcId="{B60A5611-7AAC-0D44-ACBF-5A7670F8A493}" destId="{9D27B790-1A66-3F46-9535-2F21B81F9472}" srcOrd="0" destOrd="0" presId="urn:microsoft.com/office/officeart/2005/8/layout/lProcess2"/>
    <dgm:cxn modelId="{B6E26BFD-4ECC-F54B-8A17-1359091F15C5}" type="presParOf" srcId="{9D27B790-1A66-3F46-9535-2F21B81F9472}" destId="{D281D103-1EF7-5245-9F77-248B67006C63}" srcOrd="0" destOrd="0" presId="urn:microsoft.com/office/officeart/2005/8/layout/lProcess2"/>
    <dgm:cxn modelId="{CA6DCE4E-C968-9D44-9A2C-5F51E22FB5AE}" type="presParOf" srcId="{9D27B790-1A66-3F46-9535-2F21B81F9472}" destId="{7C9E559A-88DA-5F41-B4AB-8A26261E1757}" srcOrd="1" destOrd="0" presId="urn:microsoft.com/office/officeart/2005/8/layout/lProcess2"/>
    <dgm:cxn modelId="{3E9F4D35-5C8C-D848-82DF-5ECF3AFDBCF9}" type="presParOf" srcId="{9D27B790-1A66-3F46-9535-2F21B81F9472}" destId="{B0668726-0927-3049-A3C2-8AA6A66D6AC5}" srcOrd="2" destOrd="0" presId="urn:microsoft.com/office/officeart/2005/8/layout/lProcess2"/>
    <dgm:cxn modelId="{4B2D09B8-AE5A-DD42-A909-BB9767E49CF8}" type="presParOf" srcId="{F45C6C58-FE02-CE4A-9F26-F722843B1185}" destId="{4B4F2FE7-4F21-644C-89EA-33E6E1FEF283}" srcOrd="3" destOrd="0" presId="urn:microsoft.com/office/officeart/2005/8/layout/lProcess2"/>
    <dgm:cxn modelId="{37B55135-4CDA-F94B-AE7F-57A244A5E791}" type="presParOf" srcId="{F45C6C58-FE02-CE4A-9F26-F722843B1185}" destId="{44919242-3F63-2644-9B41-C32453475855}" srcOrd="4" destOrd="0" presId="urn:microsoft.com/office/officeart/2005/8/layout/lProcess2"/>
    <dgm:cxn modelId="{CC9EFEA2-45A7-AA45-BB50-8F998B22A9F2}" type="presParOf" srcId="{44919242-3F63-2644-9B41-C32453475855}" destId="{E01C37F7-50DD-7543-905C-722C52A8FA5A}" srcOrd="0" destOrd="0" presId="urn:microsoft.com/office/officeart/2005/8/layout/lProcess2"/>
    <dgm:cxn modelId="{9F1DEDBB-BCF6-1541-888B-2D6758853564}" type="presParOf" srcId="{44919242-3F63-2644-9B41-C32453475855}" destId="{EA74A5B3-3DC7-7446-ADB0-1BF52036501C}" srcOrd="1" destOrd="0" presId="urn:microsoft.com/office/officeart/2005/8/layout/lProcess2"/>
    <dgm:cxn modelId="{1A9A6925-B15B-9941-A509-5FBF3D00F945}" type="presParOf" srcId="{44919242-3F63-2644-9B41-C32453475855}" destId="{F8D129BF-78F4-BE4B-B61E-25373F2ACE79}" srcOrd="2" destOrd="0" presId="urn:microsoft.com/office/officeart/2005/8/layout/lProcess2"/>
    <dgm:cxn modelId="{CFC58FAC-3A5D-BA4B-83B5-3A41526534F9}" type="presParOf" srcId="{F8D129BF-78F4-BE4B-B61E-25373F2ACE79}" destId="{4AB168AC-0305-C046-928E-9A1A681AAEEC}" srcOrd="0" destOrd="0" presId="urn:microsoft.com/office/officeart/2005/8/layout/lProcess2"/>
    <dgm:cxn modelId="{D42B0B79-29CB-2B48-8F4D-2FFFE8DD6156}" type="presParOf" srcId="{4AB168AC-0305-C046-928E-9A1A681AAEEC}" destId="{8B6CF272-9E30-FA4F-9FAD-2A809BB17EA1}" srcOrd="0" destOrd="0" presId="urn:microsoft.com/office/officeart/2005/8/layout/lProcess2"/>
    <dgm:cxn modelId="{D18CDC71-D90B-DD43-A18D-FECCB47416AF}" type="presParOf" srcId="{4AB168AC-0305-C046-928E-9A1A681AAEEC}" destId="{544CA577-B0C3-224D-9587-5D8A7046DCEC}" srcOrd="1" destOrd="0" presId="urn:microsoft.com/office/officeart/2005/8/layout/lProcess2"/>
    <dgm:cxn modelId="{CB562AE9-4F6A-394E-AC93-0A8D0AC7444E}" type="presParOf" srcId="{4AB168AC-0305-C046-928E-9A1A681AAEEC}" destId="{701B00A5-B041-E045-A3AB-21337B1D5217}" srcOrd="2" destOrd="0" presId="urn:microsoft.com/office/officeart/2005/8/layout/lProcess2"/>
    <dgm:cxn modelId="{3CDE88A7-E902-304F-8377-C8DEE066BAB2}" type="presParOf" srcId="{F45C6C58-FE02-CE4A-9F26-F722843B1185}" destId="{76185805-C192-EE47-9CFC-7D810129F2EA}" srcOrd="5" destOrd="0" presId="urn:microsoft.com/office/officeart/2005/8/layout/lProcess2"/>
    <dgm:cxn modelId="{E64D246B-3D36-2E4C-BD08-167B57CF008B}" type="presParOf" srcId="{F45C6C58-FE02-CE4A-9F26-F722843B1185}" destId="{30DFBC69-6563-3F42-BE1D-9B9AE029A356}" srcOrd="6" destOrd="0" presId="urn:microsoft.com/office/officeart/2005/8/layout/lProcess2"/>
    <dgm:cxn modelId="{9255065A-0B19-3C4E-A1B3-391FC01992B1}" type="presParOf" srcId="{30DFBC69-6563-3F42-BE1D-9B9AE029A356}" destId="{1FF87AB6-8B6F-2C49-8127-16858EA577DE}" srcOrd="0" destOrd="0" presId="urn:microsoft.com/office/officeart/2005/8/layout/lProcess2"/>
    <dgm:cxn modelId="{E63A42A4-0522-E340-87D8-2CCC0470E493}" type="presParOf" srcId="{30DFBC69-6563-3F42-BE1D-9B9AE029A356}" destId="{A21138DB-3CFC-B440-93AB-C50D3F4EC35D}" srcOrd="1" destOrd="0" presId="urn:microsoft.com/office/officeart/2005/8/layout/lProcess2"/>
    <dgm:cxn modelId="{F4E2700F-C38E-7C45-AA55-1E908AF39567}" type="presParOf" srcId="{30DFBC69-6563-3F42-BE1D-9B9AE029A356}" destId="{F7444C63-8DC4-6240-9DDE-17FE37501A80}" srcOrd="2" destOrd="0" presId="urn:microsoft.com/office/officeart/2005/8/layout/lProcess2"/>
    <dgm:cxn modelId="{4F045983-2C99-6E4F-AB43-76E4529DBC6F}" type="presParOf" srcId="{F7444C63-8DC4-6240-9DDE-17FE37501A80}" destId="{A74611CE-7EBD-214F-8B31-4DE3D0C1E15E}" srcOrd="0" destOrd="0" presId="urn:microsoft.com/office/officeart/2005/8/layout/lProcess2"/>
    <dgm:cxn modelId="{735C2B27-5240-F44E-B73E-9E8B9548F6C9}" type="presParOf" srcId="{A74611CE-7EBD-214F-8B31-4DE3D0C1E15E}" destId="{3D7ACF27-C5F9-104D-8753-F778DF47DCF9}" srcOrd="0" destOrd="0" presId="urn:microsoft.com/office/officeart/2005/8/layout/lProcess2"/>
    <dgm:cxn modelId="{A74FFB29-B6C5-CD4E-A7C1-F0C2DB2535C8}" type="presParOf" srcId="{A74611CE-7EBD-214F-8B31-4DE3D0C1E15E}" destId="{982CF819-019A-E34F-87EF-6352341EE73E}" srcOrd="1" destOrd="0" presId="urn:microsoft.com/office/officeart/2005/8/layout/lProcess2"/>
    <dgm:cxn modelId="{1BDB3730-0B4A-9F46-8B9D-DAFAF94B3486}" type="presParOf" srcId="{A74611CE-7EBD-214F-8B31-4DE3D0C1E15E}" destId="{43794017-DABC-FE49-80CB-09AF0EDC79CF}" srcOrd="2" destOrd="0" presId="urn:microsoft.com/office/officeart/2005/8/layout/lProcess2"/>
    <dgm:cxn modelId="{7C9FF254-1CBF-F94C-B423-860AF249A0F1}" type="presParOf" srcId="{F45C6C58-FE02-CE4A-9F26-F722843B1185}" destId="{84F706D3-7814-D946-9FA8-7104B5F66DA2}" srcOrd="7" destOrd="0" presId="urn:microsoft.com/office/officeart/2005/8/layout/lProcess2"/>
    <dgm:cxn modelId="{86A779EB-85DC-CE47-ABF4-24D036A25C97}" type="presParOf" srcId="{F45C6C58-FE02-CE4A-9F26-F722843B1185}" destId="{C03DE930-008A-7A41-93AD-E52CAB259026}" srcOrd="8" destOrd="0" presId="urn:microsoft.com/office/officeart/2005/8/layout/lProcess2"/>
    <dgm:cxn modelId="{DE660454-B4C6-9843-97BA-19636D10B78B}" type="presParOf" srcId="{C03DE930-008A-7A41-93AD-E52CAB259026}" destId="{9F592963-4543-604E-B803-A0AD4393A38A}" srcOrd="0" destOrd="0" presId="urn:microsoft.com/office/officeart/2005/8/layout/lProcess2"/>
    <dgm:cxn modelId="{B61AA3F7-3271-0E41-B058-1361440FA481}" type="presParOf" srcId="{C03DE930-008A-7A41-93AD-E52CAB259026}" destId="{924421E7-52C0-A14C-BFB2-8927247CD951}" srcOrd="1" destOrd="0" presId="urn:microsoft.com/office/officeart/2005/8/layout/lProcess2"/>
    <dgm:cxn modelId="{13837DEE-87CB-6044-A4C2-085BA37BB504}" type="presParOf" srcId="{C03DE930-008A-7A41-93AD-E52CAB259026}" destId="{830C0DE4-79A9-DD41-9DE0-F8B5179DDCB5}" srcOrd="2" destOrd="0" presId="urn:microsoft.com/office/officeart/2005/8/layout/lProcess2"/>
    <dgm:cxn modelId="{E8A3ABA5-12CC-5A43-9DB4-A728F5EC2369}" type="presParOf" srcId="{830C0DE4-79A9-DD41-9DE0-F8B5179DDCB5}" destId="{B097DF6C-130F-694B-AAA3-5924582586F9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/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/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/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642749-C9D9-CF40-9AEB-718812F82A2E}" type="presOf" srcId="{4DE9F2E7-270D-3945-8008-AF4B2E11F41E}" destId="{FBB7337B-740A-DC4A-A075-B3B4DE1BE281}" srcOrd="0" destOrd="0" presId="urn:microsoft.com/office/officeart/2005/8/layout/radial3"/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F76064ED-5AA6-854B-B619-521A47948CFA}" type="presOf" srcId="{41A303D3-8F3C-C341-9437-EC4E6485C2AC}" destId="{DEAF076C-09E0-EB4E-8987-FF6BDCC4799E}" srcOrd="0" destOrd="0" presId="urn:microsoft.com/office/officeart/2005/8/layout/radial3"/>
    <dgm:cxn modelId="{EAEA712B-4B1A-494F-8FC5-9E0E78B2970C}" type="presOf" srcId="{576467D0-4EB0-3141-9DCA-AC33DD055DD5}" destId="{3E90BC6F-377C-E14C-96A8-92ABECA478C9}" srcOrd="0" destOrd="0" presId="urn:microsoft.com/office/officeart/2005/8/layout/radial3"/>
    <dgm:cxn modelId="{A36C5BF3-8003-7743-8E75-9540572B9960}" type="presOf" srcId="{A7C9A609-EA3A-7245-976D-D27D2931165D}" destId="{A57BBB7D-4848-224A-8CED-543D959364A6}" srcOrd="0" destOrd="0" presId="urn:microsoft.com/office/officeart/2005/8/layout/radial3"/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2ABF8833-AA34-EB43-8679-6D60C40736AC}" type="presOf" srcId="{63B82618-EEFC-374C-815E-F7FA9BA8857E}" destId="{3CBAEE82-CC02-6A4A-97FA-BFE8BCD42D89}" srcOrd="0" destOrd="0" presId="urn:microsoft.com/office/officeart/2005/8/layout/radial3"/>
    <dgm:cxn modelId="{A8D0FFAC-8F3E-2E42-868D-9C26C69D8523}" type="presParOf" srcId="{FBB7337B-740A-DC4A-A075-B3B4DE1BE281}" destId="{0A31003F-583D-3C44-9BA7-5D379F712296}" srcOrd="0" destOrd="0" presId="urn:microsoft.com/office/officeart/2005/8/layout/radial3"/>
    <dgm:cxn modelId="{E89A063C-BF27-3D4B-BD40-E6B30800E842}" type="presParOf" srcId="{0A31003F-583D-3C44-9BA7-5D379F712296}" destId="{A57BBB7D-4848-224A-8CED-543D959364A6}" srcOrd="0" destOrd="0" presId="urn:microsoft.com/office/officeart/2005/8/layout/radial3"/>
    <dgm:cxn modelId="{5CED86EE-20B0-F042-8368-1206453EDE78}" type="presParOf" srcId="{0A31003F-583D-3C44-9BA7-5D379F712296}" destId="{DEAF076C-09E0-EB4E-8987-FF6BDCC4799E}" srcOrd="1" destOrd="0" presId="urn:microsoft.com/office/officeart/2005/8/layout/radial3"/>
    <dgm:cxn modelId="{8C20724E-FEA6-624D-94C6-C8510E144B63}" type="presParOf" srcId="{0A31003F-583D-3C44-9BA7-5D379F712296}" destId="{3E90BC6F-377C-E14C-96A8-92ABECA478C9}" srcOrd="2" destOrd="0" presId="urn:microsoft.com/office/officeart/2005/8/layout/radial3"/>
    <dgm:cxn modelId="{8AB8A889-048E-8948-BFC7-36B3255756F2}" type="presParOf" srcId="{0A31003F-583D-3C44-9BA7-5D379F712296}" destId="{3CBAEE82-CC02-6A4A-97FA-BFE8BCD42D89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/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/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F3DA039D-F290-EB45-9E66-B0B800C7D4A9}" type="presOf" srcId="{41A303D3-8F3C-C341-9437-EC4E6485C2AC}" destId="{DEAF076C-09E0-EB4E-8987-FF6BDCC4799E}" srcOrd="0" destOrd="0" presId="urn:microsoft.com/office/officeart/2005/8/layout/radial3"/>
    <dgm:cxn modelId="{D8737A80-0C52-F844-A11F-9C13D4BE3621}" type="presOf" srcId="{A7C9A609-EA3A-7245-976D-D27D2931165D}" destId="{A57BBB7D-4848-224A-8CED-543D959364A6}" srcOrd="0" destOrd="0" presId="urn:microsoft.com/office/officeart/2005/8/layout/radial3"/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EAEDC912-C4B4-1F46-A4EE-81F96F30750A}" type="presOf" srcId="{576467D0-4EB0-3141-9DCA-AC33DD055DD5}" destId="{3E90BC6F-377C-E14C-96A8-92ABECA478C9}" srcOrd="0" destOrd="0" presId="urn:microsoft.com/office/officeart/2005/8/layout/radial3"/>
    <dgm:cxn modelId="{D781A5E2-1A90-7942-B120-BFEA57A17430}" type="presOf" srcId="{63B82618-EEFC-374C-815E-F7FA9BA8857E}" destId="{3CBAEE82-CC02-6A4A-97FA-BFE8BCD42D89}" srcOrd="0" destOrd="0" presId="urn:microsoft.com/office/officeart/2005/8/layout/radial3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907662E3-1613-0245-9CC1-9BC851A0432D}" type="presOf" srcId="{4DE9F2E7-270D-3945-8008-AF4B2E11F41E}" destId="{FBB7337B-740A-DC4A-A075-B3B4DE1BE281}" srcOrd="0" destOrd="0" presId="urn:microsoft.com/office/officeart/2005/8/layout/radial3"/>
    <dgm:cxn modelId="{4DB5FEA6-4D35-274E-A8C1-F27B7336AEF8}" type="presParOf" srcId="{FBB7337B-740A-DC4A-A075-B3B4DE1BE281}" destId="{0A31003F-583D-3C44-9BA7-5D379F712296}" srcOrd="0" destOrd="0" presId="urn:microsoft.com/office/officeart/2005/8/layout/radial3"/>
    <dgm:cxn modelId="{86DD5D44-224F-EB4B-88D5-105CB2B4269A}" type="presParOf" srcId="{0A31003F-583D-3C44-9BA7-5D379F712296}" destId="{A57BBB7D-4848-224A-8CED-543D959364A6}" srcOrd="0" destOrd="0" presId="urn:microsoft.com/office/officeart/2005/8/layout/radial3"/>
    <dgm:cxn modelId="{B8A7B98D-C7B7-D643-BE7C-84C610643FD7}" type="presParOf" srcId="{0A31003F-583D-3C44-9BA7-5D379F712296}" destId="{DEAF076C-09E0-EB4E-8987-FF6BDCC4799E}" srcOrd="1" destOrd="0" presId="urn:microsoft.com/office/officeart/2005/8/layout/radial3"/>
    <dgm:cxn modelId="{EA67B47A-AD55-064C-B37F-BDA020928834}" type="presParOf" srcId="{0A31003F-583D-3C44-9BA7-5D379F712296}" destId="{3E90BC6F-377C-E14C-96A8-92ABECA478C9}" srcOrd="2" destOrd="0" presId="urn:microsoft.com/office/officeart/2005/8/layout/radial3"/>
    <dgm:cxn modelId="{0E1FD088-43F0-BB4C-88BF-01EEC61FA437}" type="presParOf" srcId="{0A31003F-583D-3C44-9BA7-5D379F712296}" destId="{3CBAEE82-CC02-6A4A-97FA-BFE8BCD42D89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/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/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 custLinFactNeighborX="-2575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069EC700-C922-FA45-B251-55765C88EF08}" type="presOf" srcId="{63B82618-EEFC-374C-815E-F7FA9BA8857E}" destId="{3CBAEE82-CC02-6A4A-97FA-BFE8BCD42D89}" srcOrd="0" destOrd="0" presId="urn:microsoft.com/office/officeart/2005/8/layout/radial3"/>
    <dgm:cxn modelId="{3173F928-3E89-1946-9848-A410A96B0DEC}" type="presOf" srcId="{41A303D3-8F3C-C341-9437-EC4E6485C2AC}" destId="{DEAF076C-09E0-EB4E-8987-FF6BDCC4799E}" srcOrd="0" destOrd="0" presId="urn:microsoft.com/office/officeart/2005/8/layout/radial3"/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21E7D0A3-7C40-2541-90D4-5BF65F4A2E3D}" type="presOf" srcId="{4DE9F2E7-270D-3945-8008-AF4B2E11F41E}" destId="{FBB7337B-740A-DC4A-A075-B3B4DE1BE281}" srcOrd="0" destOrd="0" presId="urn:microsoft.com/office/officeart/2005/8/layout/radial3"/>
    <dgm:cxn modelId="{9D761856-9F1D-2943-B51C-E1B92C61EBED}" type="presOf" srcId="{A7C9A609-EA3A-7245-976D-D27D2931165D}" destId="{A57BBB7D-4848-224A-8CED-543D959364A6}" srcOrd="0" destOrd="0" presId="urn:microsoft.com/office/officeart/2005/8/layout/radial3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149A9933-4C56-6E49-9D56-474022969BEC}" type="presOf" srcId="{576467D0-4EB0-3141-9DCA-AC33DD055DD5}" destId="{3E90BC6F-377C-E14C-96A8-92ABECA478C9}" srcOrd="0" destOrd="0" presId="urn:microsoft.com/office/officeart/2005/8/layout/radial3"/>
    <dgm:cxn modelId="{38CC99A3-54B2-3740-8389-25DBA06C6199}" type="presParOf" srcId="{FBB7337B-740A-DC4A-A075-B3B4DE1BE281}" destId="{0A31003F-583D-3C44-9BA7-5D379F712296}" srcOrd="0" destOrd="0" presId="urn:microsoft.com/office/officeart/2005/8/layout/radial3"/>
    <dgm:cxn modelId="{E9FB47A2-57F5-1846-9465-8CAEC0CBAE84}" type="presParOf" srcId="{0A31003F-583D-3C44-9BA7-5D379F712296}" destId="{A57BBB7D-4848-224A-8CED-543D959364A6}" srcOrd="0" destOrd="0" presId="urn:microsoft.com/office/officeart/2005/8/layout/radial3"/>
    <dgm:cxn modelId="{3F8B11F4-5970-704D-955A-940DFDD88B02}" type="presParOf" srcId="{0A31003F-583D-3C44-9BA7-5D379F712296}" destId="{DEAF076C-09E0-EB4E-8987-FF6BDCC4799E}" srcOrd="1" destOrd="0" presId="urn:microsoft.com/office/officeart/2005/8/layout/radial3"/>
    <dgm:cxn modelId="{27A7BDFE-7909-AB43-AEC6-17531A66FC2C}" type="presParOf" srcId="{0A31003F-583D-3C44-9BA7-5D379F712296}" destId="{3E90BC6F-377C-E14C-96A8-92ABECA478C9}" srcOrd="2" destOrd="0" presId="urn:microsoft.com/office/officeart/2005/8/layout/radial3"/>
    <dgm:cxn modelId="{FA6A8749-14C1-3748-BC08-F35496348D71}" type="presParOf" srcId="{0A31003F-583D-3C44-9BA7-5D379F712296}" destId="{3CBAEE82-CC02-6A4A-97FA-BFE8BCD42D89}" srcOrd="3" destOrd="0" presId="urn:microsoft.com/office/officeart/2005/8/layout/radial3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DE9F2E7-270D-3945-8008-AF4B2E11F41E}" type="doc">
      <dgm:prSet loTypeId="urn:microsoft.com/office/officeart/2005/8/layout/radial3" loCatId="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7C9A609-EA3A-7245-976D-D27D2931165D}">
      <dgm:prSet phldrT="[Text]"/>
      <dgm:spPr/>
      <dgm:t>
        <a:bodyPr/>
        <a:lstStyle/>
        <a:p>
          <a:r>
            <a:rPr lang="en-US" dirty="0" smtClean="0"/>
            <a:t>EOSC</a:t>
          </a:r>
          <a:endParaRPr lang="en-US" dirty="0"/>
        </a:p>
      </dgm:t>
    </dgm:pt>
    <dgm:pt modelId="{01C5F12B-07DB-324E-AC52-A78008A32A25}" type="parTrans" cxnId="{097C1F51-4872-DE40-B2D7-8485B17C995C}">
      <dgm:prSet/>
      <dgm:spPr/>
      <dgm:t>
        <a:bodyPr/>
        <a:lstStyle/>
        <a:p>
          <a:endParaRPr lang="en-US"/>
        </a:p>
      </dgm:t>
    </dgm:pt>
    <dgm:pt modelId="{44F3B4FC-2652-AF41-9939-AEB10C699EAA}" type="sibTrans" cxnId="{097C1F51-4872-DE40-B2D7-8485B17C995C}">
      <dgm:prSet/>
      <dgm:spPr/>
      <dgm:t>
        <a:bodyPr/>
        <a:lstStyle/>
        <a:p>
          <a:endParaRPr lang="en-US"/>
        </a:p>
      </dgm:t>
    </dgm:pt>
    <dgm:pt modelId="{41A303D3-8F3C-C341-9437-EC4E6485C2AC}">
      <dgm:prSet phldrT="[Text]"/>
      <dgm:spPr/>
      <dgm:t>
        <a:bodyPr/>
        <a:lstStyle/>
        <a:p>
          <a:r>
            <a:rPr lang="en-US" dirty="0" smtClean="0"/>
            <a:t>Cloud IaaS</a:t>
          </a:r>
          <a:endParaRPr lang="en-US" dirty="0"/>
        </a:p>
      </dgm:t>
    </dgm:pt>
    <dgm:pt modelId="{2370514B-F592-D54E-B42E-DF7D8226C6E1}" type="parTrans" cxnId="{12F89B80-B1A1-0044-81D4-DB48FC24E4F2}">
      <dgm:prSet/>
      <dgm:spPr/>
      <dgm:t>
        <a:bodyPr/>
        <a:lstStyle/>
        <a:p>
          <a:endParaRPr lang="en-US"/>
        </a:p>
      </dgm:t>
    </dgm:pt>
    <dgm:pt modelId="{DED451A3-9CEE-694C-B8D1-FD555786D1F1}" type="sibTrans" cxnId="{12F89B80-B1A1-0044-81D4-DB48FC24E4F2}">
      <dgm:prSet/>
      <dgm:spPr/>
      <dgm:t>
        <a:bodyPr/>
        <a:lstStyle/>
        <a:p>
          <a:endParaRPr lang="en-US"/>
        </a:p>
      </dgm:t>
    </dgm:pt>
    <dgm:pt modelId="{B47FC7EB-233E-A74F-B96D-D6696B21EC79}">
      <dgm:prSet phldrT="[Text]" phldr="1"/>
      <dgm:spPr/>
      <dgm:t>
        <a:bodyPr/>
        <a:lstStyle/>
        <a:p>
          <a:endParaRPr lang="en-US"/>
        </a:p>
      </dgm:t>
    </dgm:pt>
    <dgm:pt modelId="{13885D80-8DD5-CD4F-A57D-CCA890FC8E88}" type="parTrans" cxnId="{C0482A7E-4AC5-634E-8520-8A107657C77F}">
      <dgm:prSet/>
      <dgm:spPr/>
      <dgm:t>
        <a:bodyPr/>
        <a:lstStyle/>
        <a:p>
          <a:endParaRPr lang="en-US"/>
        </a:p>
      </dgm:t>
    </dgm:pt>
    <dgm:pt modelId="{52C6CFBD-8FF0-E94B-B083-D8CA750D9508}" type="sibTrans" cxnId="{C0482A7E-4AC5-634E-8520-8A107657C77F}">
      <dgm:prSet/>
      <dgm:spPr/>
      <dgm:t>
        <a:bodyPr/>
        <a:lstStyle/>
        <a:p>
          <a:endParaRPr lang="en-US"/>
        </a:p>
      </dgm:t>
    </dgm:pt>
    <dgm:pt modelId="{9FEA4183-7ECC-CF4C-BE7D-1CD978F61C43}">
      <dgm:prSet phldrT="[Text]" phldr="1"/>
      <dgm:spPr/>
      <dgm:t>
        <a:bodyPr/>
        <a:lstStyle/>
        <a:p>
          <a:endParaRPr lang="en-US"/>
        </a:p>
      </dgm:t>
    </dgm:pt>
    <dgm:pt modelId="{4781E260-3D3F-3740-8C03-76F9213C2F6C}" type="parTrans" cxnId="{89C7C5DA-5FE2-1246-A73E-9BC7C89CE92D}">
      <dgm:prSet/>
      <dgm:spPr/>
      <dgm:t>
        <a:bodyPr/>
        <a:lstStyle/>
        <a:p>
          <a:endParaRPr lang="en-US"/>
        </a:p>
      </dgm:t>
    </dgm:pt>
    <dgm:pt modelId="{AB82C7E3-4D2D-A64F-B187-58037E3E0237}" type="sibTrans" cxnId="{89C7C5DA-5FE2-1246-A73E-9BC7C89CE92D}">
      <dgm:prSet/>
      <dgm:spPr/>
      <dgm:t>
        <a:bodyPr/>
        <a:lstStyle/>
        <a:p>
          <a:endParaRPr lang="en-US"/>
        </a:p>
      </dgm:t>
    </dgm:pt>
    <dgm:pt modelId="{63B82618-EEFC-374C-815E-F7FA9BA8857E}">
      <dgm:prSet phldrT="[Text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en-US" dirty="0" smtClean="0"/>
            <a:t>Platform Services</a:t>
          </a:r>
          <a:endParaRPr lang="en-US" dirty="0"/>
        </a:p>
      </dgm:t>
    </dgm:pt>
    <dgm:pt modelId="{7229A653-62A4-AA41-85F0-A797BC0E38E6}" type="parTrans" cxnId="{5E488DD8-D627-514A-A888-41E3FABE819D}">
      <dgm:prSet/>
      <dgm:spPr/>
      <dgm:t>
        <a:bodyPr/>
        <a:lstStyle/>
        <a:p>
          <a:endParaRPr lang="en-US"/>
        </a:p>
      </dgm:t>
    </dgm:pt>
    <dgm:pt modelId="{A50117B4-4221-D440-8677-07DC1EC8C720}" type="sibTrans" cxnId="{5E488DD8-D627-514A-A888-41E3FABE819D}">
      <dgm:prSet/>
      <dgm:spPr/>
      <dgm:t>
        <a:bodyPr/>
        <a:lstStyle/>
        <a:p>
          <a:endParaRPr lang="en-US"/>
        </a:p>
      </dgm:t>
    </dgm:pt>
    <dgm:pt modelId="{576467D0-4EB0-3141-9DCA-AC33DD055DD5}">
      <dgm:prSet phldrT="[Text]"/>
      <dgm:spPr/>
      <dgm:t>
        <a:bodyPr/>
        <a:lstStyle/>
        <a:p>
          <a:r>
            <a:rPr lang="en-US" dirty="0" smtClean="0"/>
            <a:t>EO Data</a:t>
          </a:r>
          <a:endParaRPr lang="en-US" dirty="0"/>
        </a:p>
      </dgm:t>
    </dgm:pt>
    <dgm:pt modelId="{EA9C8FC5-0AD9-4A48-9E23-6A517837C0D5}" type="parTrans" cxnId="{8243F687-36DC-A642-94F1-DDAEEF9F4497}">
      <dgm:prSet/>
      <dgm:spPr/>
      <dgm:t>
        <a:bodyPr/>
        <a:lstStyle/>
        <a:p>
          <a:endParaRPr lang="en-US"/>
        </a:p>
      </dgm:t>
    </dgm:pt>
    <dgm:pt modelId="{62E832D8-565D-3B4F-8E86-4E065372A862}" type="sibTrans" cxnId="{8243F687-36DC-A642-94F1-DDAEEF9F4497}">
      <dgm:prSet/>
      <dgm:spPr/>
      <dgm:t>
        <a:bodyPr/>
        <a:lstStyle/>
        <a:p>
          <a:endParaRPr lang="en-US"/>
        </a:p>
      </dgm:t>
    </dgm:pt>
    <dgm:pt modelId="{FBB7337B-740A-DC4A-A075-B3B4DE1BE281}" type="pres">
      <dgm:prSet presAssocID="{4DE9F2E7-270D-3945-8008-AF4B2E11F41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A31003F-583D-3C44-9BA7-5D379F712296}" type="pres">
      <dgm:prSet presAssocID="{4DE9F2E7-270D-3945-8008-AF4B2E11F41E}" presName="radial" presStyleCnt="0">
        <dgm:presLayoutVars>
          <dgm:animLvl val="ctr"/>
        </dgm:presLayoutVars>
      </dgm:prSet>
      <dgm:spPr/>
    </dgm:pt>
    <dgm:pt modelId="{A57BBB7D-4848-224A-8CED-543D959364A6}" type="pres">
      <dgm:prSet presAssocID="{A7C9A609-EA3A-7245-976D-D27D2931165D}" presName="centerShape" presStyleLbl="vennNode1" presStyleIdx="0" presStyleCnt="4"/>
      <dgm:spPr/>
      <dgm:t>
        <a:bodyPr/>
        <a:lstStyle/>
        <a:p>
          <a:endParaRPr lang="en-US"/>
        </a:p>
      </dgm:t>
    </dgm:pt>
    <dgm:pt modelId="{DEAF076C-09E0-EB4E-8987-FF6BDCC4799E}" type="pres">
      <dgm:prSet presAssocID="{41A303D3-8F3C-C341-9437-EC4E6485C2AC}" presName="node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E90BC6F-377C-E14C-96A8-92ABECA478C9}" type="pres">
      <dgm:prSet presAssocID="{576467D0-4EB0-3141-9DCA-AC33DD055DD5}" presName="node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BAEE82-CC02-6A4A-97FA-BFE8BCD42D89}" type="pres">
      <dgm:prSet presAssocID="{63B82618-EEFC-374C-815E-F7FA9BA8857E}" presName="node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E488DD8-D627-514A-A888-41E3FABE819D}" srcId="{A7C9A609-EA3A-7245-976D-D27D2931165D}" destId="{63B82618-EEFC-374C-815E-F7FA9BA8857E}" srcOrd="2" destOrd="0" parTransId="{7229A653-62A4-AA41-85F0-A797BC0E38E6}" sibTransId="{A50117B4-4221-D440-8677-07DC1EC8C720}"/>
    <dgm:cxn modelId="{B5A1A199-9DD4-4F4F-AE14-23ACFB8A7471}" type="presOf" srcId="{576467D0-4EB0-3141-9DCA-AC33DD055DD5}" destId="{3E90BC6F-377C-E14C-96A8-92ABECA478C9}" srcOrd="0" destOrd="0" presId="urn:microsoft.com/office/officeart/2005/8/layout/radial3"/>
    <dgm:cxn modelId="{D57763A8-5610-224F-A7CF-99B7D0A86E44}" type="presOf" srcId="{A7C9A609-EA3A-7245-976D-D27D2931165D}" destId="{A57BBB7D-4848-224A-8CED-543D959364A6}" srcOrd="0" destOrd="0" presId="urn:microsoft.com/office/officeart/2005/8/layout/radial3"/>
    <dgm:cxn modelId="{4E4CA4D7-0936-6C4D-961E-7675987BB446}" type="presOf" srcId="{63B82618-EEFC-374C-815E-F7FA9BA8857E}" destId="{3CBAEE82-CC02-6A4A-97FA-BFE8BCD42D89}" srcOrd="0" destOrd="0" presId="urn:microsoft.com/office/officeart/2005/8/layout/radial3"/>
    <dgm:cxn modelId="{097C1F51-4872-DE40-B2D7-8485B17C995C}" srcId="{4DE9F2E7-270D-3945-8008-AF4B2E11F41E}" destId="{A7C9A609-EA3A-7245-976D-D27D2931165D}" srcOrd="0" destOrd="0" parTransId="{01C5F12B-07DB-324E-AC52-A78008A32A25}" sibTransId="{44F3B4FC-2652-AF41-9939-AEB10C699EAA}"/>
    <dgm:cxn modelId="{FD804C53-D8EF-E64F-82D5-096A3E0C4966}" type="presOf" srcId="{4DE9F2E7-270D-3945-8008-AF4B2E11F41E}" destId="{FBB7337B-740A-DC4A-A075-B3B4DE1BE281}" srcOrd="0" destOrd="0" presId="urn:microsoft.com/office/officeart/2005/8/layout/radial3"/>
    <dgm:cxn modelId="{89C7C5DA-5FE2-1246-A73E-9BC7C89CE92D}" srcId="{B47FC7EB-233E-A74F-B96D-D6696B21EC79}" destId="{9FEA4183-7ECC-CF4C-BE7D-1CD978F61C43}" srcOrd="0" destOrd="0" parTransId="{4781E260-3D3F-3740-8C03-76F9213C2F6C}" sibTransId="{AB82C7E3-4D2D-A64F-B187-58037E3E0237}"/>
    <dgm:cxn modelId="{C0482A7E-4AC5-634E-8520-8A107657C77F}" srcId="{4DE9F2E7-270D-3945-8008-AF4B2E11F41E}" destId="{B47FC7EB-233E-A74F-B96D-D6696B21EC79}" srcOrd="1" destOrd="0" parTransId="{13885D80-8DD5-CD4F-A57D-CCA890FC8E88}" sibTransId="{52C6CFBD-8FF0-E94B-B083-D8CA750D9508}"/>
    <dgm:cxn modelId="{8243F687-36DC-A642-94F1-DDAEEF9F4497}" srcId="{A7C9A609-EA3A-7245-976D-D27D2931165D}" destId="{576467D0-4EB0-3141-9DCA-AC33DD055DD5}" srcOrd="1" destOrd="0" parTransId="{EA9C8FC5-0AD9-4A48-9E23-6A517837C0D5}" sibTransId="{62E832D8-565D-3B4F-8E86-4E065372A862}"/>
    <dgm:cxn modelId="{E2CD7548-454C-F945-BD5D-B85C8386DDC9}" type="presOf" srcId="{41A303D3-8F3C-C341-9437-EC4E6485C2AC}" destId="{DEAF076C-09E0-EB4E-8987-FF6BDCC4799E}" srcOrd="0" destOrd="0" presId="urn:microsoft.com/office/officeart/2005/8/layout/radial3"/>
    <dgm:cxn modelId="{12F89B80-B1A1-0044-81D4-DB48FC24E4F2}" srcId="{A7C9A609-EA3A-7245-976D-D27D2931165D}" destId="{41A303D3-8F3C-C341-9437-EC4E6485C2AC}" srcOrd="0" destOrd="0" parTransId="{2370514B-F592-D54E-B42E-DF7D8226C6E1}" sibTransId="{DED451A3-9CEE-694C-B8D1-FD555786D1F1}"/>
    <dgm:cxn modelId="{1E3155C4-8658-544D-81D7-0EDF2EF545DC}" type="presParOf" srcId="{FBB7337B-740A-DC4A-A075-B3B4DE1BE281}" destId="{0A31003F-583D-3C44-9BA7-5D379F712296}" srcOrd="0" destOrd="0" presId="urn:microsoft.com/office/officeart/2005/8/layout/radial3"/>
    <dgm:cxn modelId="{EF78E907-6833-8F41-84B6-29D4D9881DD1}" type="presParOf" srcId="{0A31003F-583D-3C44-9BA7-5D379F712296}" destId="{A57BBB7D-4848-224A-8CED-543D959364A6}" srcOrd="0" destOrd="0" presId="urn:microsoft.com/office/officeart/2005/8/layout/radial3"/>
    <dgm:cxn modelId="{1D8EF01A-7EB4-514C-A270-4F1E7B833D9F}" type="presParOf" srcId="{0A31003F-583D-3C44-9BA7-5D379F712296}" destId="{DEAF076C-09E0-EB4E-8987-FF6BDCC4799E}" srcOrd="1" destOrd="0" presId="urn:microsoft.com/office/officeart/2005/8/layout/radial3"/>
    <dgm:cxn modelId="{447DD52B-A5B9-E345-9419-404CEB940227}" type="presParOf" srcId="{0A31003F-583D-3C44-9BA7-5D379F712296}" destId="{3E90BC6F-377C-E14C-96A8-92ABECA478C9}" srcOrd="2" destOrd="0" presId="urn:microsoft.com/office/officeart/2005/8/layout/radial3"/>
    <dgm:cxn modelId="{98CDBA77-8229-B145-AFB6-94101BED1547}" type="presParOf" srcId="{0A31003F-583D-3C44-9BA7-5D379F712296}" destId="{3CBAEE82-CC02-6A4A-97FA-BFE8BCD42D89}" srcOrd="3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02A639-FF37-DF42-87C2-97CABD5B98C2}">
      <dsp:nvSpPr>
        <dsp:cNvPr id="0" name=""/>
        <dsp:cNvSpPr/>
      </dsp:nvSpPr>
      <dsp:spPr>
        <a:xfrm>
          <a:off x="26192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100 partners</a:t>
          </a:r>
          <a:endParaRPr lang="en-US" sz="1900" kern="1200" dirty="0"/>
        </a:p>
      </dsp:txBody>
      <dsp:txXfrm>
        <a:off x="465561" y="203756"/>
        <a:ext cx="983223" cy="983223"/>
      </dsp:txXfrm>
    </dsp:sp>
    <dsp:sp modelId="{2367613D-FE21-6047-AB96-6E7629E0EBB2}">
      <dsp:nvSpPr>
        <dsp:cNvPr id="0" name=""/>
        <dsp:cNvSpPr/>
      </dsp:nvSpPr>
      <dsp:spPr>
        <a:xfrm>
          <a:off x="137431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36 months</a:t>
          </a:r>
          <a:endParaRPr lang="en-US" sz="1900" kern="1200" dirty="0"/>
        </a:p>
      </dsp:txBody>
      <dsp:txXfrm>
        <a:off x="1577951" y="203756"/>
        <a:ext cx="983223" cy="983223"/>
      </dsp:txXfrm>
    </dsp:sp>
    <dsp:sp modelId="{BE75E7C6-9FF5-644E-853E-4F9421C83139}">
      <dsp:nvSpPr>
        <dsp:cNvPr id="0" name=""/>
        <dsp:cNvSpPr/>
      </dsp:nvSpPr>
      <dsp:spPr>
        <a:xfrm>
          <a:off x="2486709" y="124"/>
          <a:ext cx="1390487" cy="1390487"/>
        </a:xfrm>
        <a:prstGeom prst="ellipse">
          <a:avLst/>
        </a:prstGeom>
        <a:solidFill>
          <a:schemeClr val="bg1"/>
        </a:solidFill>
        <a:ln w="38100">
          <a:solidFill>
            <a:schemeClr val="bg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523" tIns="24130" rIns="76523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33 million Euro</a:t>
          </a:r>
          <a:endParaRPr lang="en-US" sz="1900" kern="1200" dirty="0"/>
        </a:p>
      </dsp:txBody>
      <dsp:txXfrm>
        <a:off x="2690341" y="203756"/>
        <a:ext cx="983223" cy="983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BF7F35-8E45-0B47-9AD8-5A51B2CC2906}">
      <dsp:nvSpPr>
        <dsp:cNvPr id="0" name=""/>
        <dsp:cNvSpPr/>
      </dsp:nvSpPr>
      <dsp:spPr>
        <a:xfrm>
          <a:off x="4718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e-Infra</a:t>
          </a:r>
        </a:p>
      </dsp:txBody>
      <dsp:txXfrm>
        <a:off x="4718" y="0"/>
        <a:ext cx="1655762" cy="1771396"/>
      </dsp:txXfrm>
    </dsp:sp>
    <dsp:sp modelId="{961DB76D-6E3F-CD43-A4A6-00D31BB44673}">
      <dsp:nvSpPr>
        <dsp:cNvPr id="0" name=""/>
        <dsp:cNvSpPr/>
      </dsp:nvSpPr>
      <dsp:spPr>
        <a:xfrm>
          <a:off x="170294" y="1771901"/>
          <a:ext cx="1324609" cy="11600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EGI Federation</a:t>
          </a:r>
        </a:p>
      </dsp:txBody>
      <dsp:txXfrm>
        <a:off x="204270" y="1805877"/>
        <a:ext cx="1256657" cy="1092076"/>
      </dsp:txXfrm>
    </dsp:sp>
    <dsp:sp modelId="{826CCEBA-2B32-AC43-9372-A62E4FF78D50}">
      <dsp:nvSpPr>
        <dsp:cNvPr id="0" name=""/>
        <dsp:cNvSpPr/>
      </dsp:nvSpPr>
      <dsp:spPr>
        <a:xfrm>
          <a:off x="170294" y="3110395"/>
          <a:ext cx="1324609" cy="11600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18180"/>
            <a:satOff val="-6347"/>
            <a:lumOff val="48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EUDAT CDI</a:t>
          </a:r>
        </a:p>
      </dsp:txBody>
      <dsp:txXfrm>
        <a:off x="204270" y="3144371"/>
        <a:ext cx="1256657" cy="1092076"/>
      </dsp:txXfrm>
    </dsp:sp>
    <dsp:sp modelId="{C6DD6AED-6253-7C45-AC13-DA9476216D38}">
      <dsp:nvSpPr>
        <dsp:cNvPr id="0" name=""/>
        <dsp:cNvSpPr/>
      </dsp:nvSpPr>
      <dsp:spPr>
        <a:xfrm>
          <a:off x="170294" y="4448890"/>
          <a:ext cx="1324609" cy="1160028"/>
        </a:xfrm>
        <a:prstGeom prst="roundRect">
          <a:avLst>
            <a:gd name="adj" fmla="val 10000"/>
          </a:avLst>
        </a:prstGeom>
        <a:solidFill>
          <a:schemeClr val="accent1">
            <a:shade val="80000"/>
            <a:hueOff val="36359"/>
            <a:satOff val="-12693"/>
            <a:lumOff val="9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INDIGO-</a:t>
          </a:r>
          <a:r>
            <a:rPr lang="en-US" sz="1800" kern="1200" dirty="0" err="1"/>
            <a:t>DataCloud</a:t>
          </a:r>
          <a:endParaRPr lang="en-US" sz="1800" kern="1200" dirty="0"/>
        </a:p>
      </dsp:txBody>
      <dsp:txXfrm>
        <a:off x="204270" y="4482866"/>
        <a:ext cx="1256657" cy="1092076"/>
      </dsp:txXfrm>
    </dsp:sp>
    <dsp:sp modelId="{506C335F-0887-F047-AA4B-0F5F46957BE3}">
      <dsp:nvSpPr>
        <dsp:cNvPr id="0" name=""/>
        <dsp:cNvSpPr/>
      </dsp:nvSpPr>
      <dsp:spPr>
        <a:xfrm>
          <a:off x="1784662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Humanities</a:t>
          </a:r>
        </a:p>
      </dsp:txBody>
      <dsp:txXfrm>
        <a:off x="1784662" y="0"/>
        <a:ext cx="1655762" cy="1771396"/>
      </dsp:txXfrm>
    </dsp:sp>
    <dsp:sp modelId="{D281D103-1EF7-5245-9F77-248B67006C63}">
      <dsp:nvSpPr>
        <dsp:cNvPr id="0" name=""/>
        <dsp:cNvSpPr/>
      </dsp:nvSpPr>
      <dsp:spPr>
        <a:xfrm>
          <a:off x="1950238" y="1773126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Language and literature (CLARIN)</a:t>
          </a:r>
        </a:p>
      </dsp:txBody>
      <dsp:txXfrm>
        <a:off x="1989034" y="1811922"/>
        <a:ext cx="1247017" cy="1702742"/>
      </dsp:txXfrm>
    </dsp:sp>
    <dsp:sp modelId="{B0668726-0927-3049-A3C2-8AA6A66D6AC5}">
      <dsp:nvSpPr>
        <dsp:cNvPr id="0" name=""/>
        <dsp:cNvSpPr/>
      </dsp:nvSpPr>
      <dsp:spPr>
        <a:xfrm>
          <a:off x="1950238" y="3827358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Arts (DARIAH)</a:t>
          </a:r>
        </a:p>
      </dsp:txBody>
      <dsp:txXfrm>
        <a:off x="1989034" y="3866154"/>
        <a:ext cx="1247017" cy="1702742"/>
      </dsp:txXfrm>
    </dsp:sp>
    <dsp:sp modelId="{E01C37F7-50DD-7543-905C-722C52A8FA5A}">
      <dsp:nvSpPr>
        <dsp:cNvPr id="0" name=""/>
        <dsp:cNvSpPr/>
      </dsp:nvSpPr>
      <dsp:spPr>
        <a:xfrm>
          <a:off x="3564606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Engineering</a:t>
          </a:r>
        </a:p>
      </dsp:txBody>
      <dsp:txXfrm>
        <a:off x="3564606" y="0"/>
        <a:ext cx="1655762" cy="1771396"/>
      </dsp:txXfrm>
    </dsp:sp>
    <dsp:sp modelId="{8B6CF272-9E30-FA4F-9FAD-2A809BB17EA1}">
      <dsp:nvSpPr>
        <dsp:cNvPr id="0" name=""/>
        <dsp:cNvSpPr/>
      </dsp:nvSpPr>
      <dsp:spPr>
        <a:xfrm>
          <a:off x="3730183" y="1773126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Environmental engineering  (sea vessels, LNEC)</a:t>
          </a:r>
        </a:p>
      </dsp:txBody>
      <dsp:txXfrm>
        <a:off x="3768979" y="1811922"/>
        <a:ext cx="1247017" cy="1702742"/>
      </dsp:txXfrm>
    </dsp:sp>
    <dsp:sp modelId="{701B00A5-B041-E045-A3AB-21337B1D5217}">
      <dsp:nvSpPr>
        <dsp:cNvPr id="0" name=""/>
        <dsp:cNvSpPr/>
      </dsp:nvSpPr>
      <dsp:spPr>
        <a:xfrm>
          <a:off x="3730183" y="3827358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Civil Engineering (Disaster Mitigation)</a:t>
          </a:r>
        </a:p>
      </dsp:txBody>
      <dsp:txXfrm>
        <a:off x="3768979" y="3866154"/>
        <a:ext cx="1247017" cy="1702742"/>
      </dsp:txXfrm>
    </dsp:sp>
    <dsp:sp modelId="{1FF87AB6-8B6F-2C49-8127-16858EA577DE}">
      <dsp:nvSpPr>
        <dsp:cNvPr id="0" name=""/>
        <dsp:cNvSpPr/>
      </dsp:nvSpPr>
      <dsp:spPr>
        <a:xfrm>
          <a:off x="5344551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Medical and Health Sciences</a:t>
          </a:r>
        </a:p>
      </dsp:txBody>
      <dsp:txXfrm>
        <a:off x="5344551" y="0"/>
        <a:ext cx="1655762" cy="1771396"/>
      </dsp:txXfrm>
    </dsp:sp>
    <dsp:sp modelId="{3D7ACF27-C5F9-104D-8753-F778DF47DCF9}">
      <dsp:nvSpPr>
        <dsp:cNvPr id="0" name=""/>
        <dsp:cNvSpPr/>
      </dsp:nvSpPr>
      <dsp:spPr>
        <a:xfrm>
          <a:off x="5510127" y="1773126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Biological Sciences (ELIXIR)</a:t>
          </a:r>
        </a:p>
      </dsp:txBody>
      <dsp:txXfrm>
        <a:off x="5548923" y="1811922"/>
        <a:ext cx="1247017" cy="1702742"/>
      </dsp:txXfrm>
    </dsp:sp>
    <dsp:sp modelId="{43794017-DABC-FE49-80CB-09AF0EDC79CF}">
      <dsp:nvSpPr>
        <dsp:cNvPr id="0" name=""/>
        <dsp:cNvSpPr/>
      </dsp:nvSpPr>
      <dsp:spPr>
        <a:xfrm>
          <a:off x="5510127" y="3827358"/>
          <a:ext cx="1324609" cy="1780334"/>
        </a:xfrm>
        <a:prstGeom prst="roundRect">
          <a:avLst>
            <a:gd name="adj" fmla="val 10000"/>
          </a:avLst>
        </a:prstGeom>
        <a:solidFill>
          <a:srgbClr val="4B55D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Structural biology (WeNMR)</a:t>
          </a:r>
        </a:p>
      </dsp:txBody>
      <dsp:txXfrm>
        <a:off x="5548923" y="3866154"/>
        <a:ext cx="1247017" cy="1702742"/>
      </dsp:txXfrm>
    </dsp:sp>
    <dsp:sp modelId="{9F592963-4543-604E-B803-A0AD4393A38A}">
      <dsp:nvSpPr>
        <dsp:cNvPr id="0" name=""/>
        <dsp:cNvSpPr/>
      </dsp:nvSpPr>
      <dsp:spPr>
        <a:xfrm>
          <a:off x="7124495" y="0"/>
          <a:ext cx="1655762" cy="590465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/>
            <a:t>Natural sciences</a:t>
          </a:r>
        </a:p>
      </dsp:txBody>
      <dsp:txXfrm>
        <a:off x="7124495" y="0"/>
        <a:ext cx="1655762" cy="1771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2473556" y="1685627"/>
          <a:ext cx="3536487" cy="353648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2991463" y="2203534"/>
        <a:ext cx="2500673" cy="2500673"/>
      </dsp:txXfrm>
    </dsp:sp>
    <dsp:sp modelId="{DEAF076C-09E0-EB4E-8987-FF6BDCC4799E}">
      <dsp:nvSpPr>
        <dsp:cNvPr id="0" name=""/>
        <dsp:cNvSpPr/>
      </dsp:nvSpPr>
      <dsp:spPr>
        <a:xfrm>
          <a:off x="3357678" y="268933"/>
          <a:ext cx="1768243" cy="1768243"/>
        </a:xfrm>
        <a:prstGeom prst="ellipse">
          <a:avLst/>
        </a:prstGeom>
        <a:solidFill>
          <a:schemeClr val="accent3">
            <a:alpha val="50000"/>
            <a:hueOff val="487591"/>
            <a:satOff val="3116"/>
            <a:lumOff val="58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Cloud IaaS</a:t>
          </a:r>
          <a:endParaRPr lang="en-US" sz="2600" kern="1200" dirty="0"/>
        </a:p>
      </dsp:txBody>
      <dsp:txXfrm>
        <a:off x="3616631" y="527886"/>
        <a:ext cx="1250337" cy="1250337"/>
      </dsp:txXfrm>
    </dsp:sp>
    <dsp:sp modelId="{3E90BC6F-377C-E14C-96A8-92ABECA478C9}">
      <dsp:nvSpPr>
        <dsp:cNvPr id="0" name=""/>
        <dsp:cNvSpPr/>
      </dsp:nvSpPr>
      <dsp:spPr>
        <a:xfrm>
          <a:off x="5350242" y="3720156"/>
          <a:ext cx="1768243" cy="1768243"/>
        </a:xfrm>
        <a:prstGeom prst="ellipse">
          <a:avLst/>
        </a:prstGeom>
        <a:solidFill>
          <a:schemeClr val="accent3">
            <a:alpha val="50000"/>
            <a:hueOff val="975181"/>
            <a:satOff val="6232"/>
            <a:lumOff val="117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EO Data</a:t>
          </a:r>
          <a:endParaRPr lang="en-US" sz="2600" kern="1200" dirty="0"/>
        </a:p>
      </dsp:txBody>
      <dsp:txXfrm>
        <a:off x="5609195" y="3979109"/>
        <a:ext cx="1250337" cy="1250337"/>
      </dsp:txXfrm>
    </dsp:sp>
    <dsp:sp modelId="{3CBAEE82-CC02-6A4A-97FA-BFE8BCD42D89}">
      <dsp:nvSpPr>
        <dsp:cNvPr id="0" name=""/>
        <dsp:cNvSpPr/>
      </dsp:nvSpPr>
      <dsp:spPr>
        <a:xfrm>
          <a:off x="1365113" y="3720156"/>
          <a:ext cx="1768243" cy="1768243"/>
        </a:xfrm>
        <a:prstGeom prst="ellipse">
          <a:avLst/>
        </a:prstGeom>
        <a:solidFill>
          <a:schemeClr val="accent3">
            <a:alpha val="50000"/>
            <a:hueOff val="1462772"/>
            <a:satOff val="9348"/>
            <a:lumOff val="176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Platform Services</a:t>
          </a:r>
          <a:endParaRPr lang="en-US" sz="2600" kern="1200" dirty="0"/>
        </a:p>
      </dsp:txBody>
      <dsp:txXfrm>
        <a:off x="1624066" y="3979109"/>
        <a:ext cx="1250337" cy="12503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1455001" y="1373290"/>
          <a:ext cx="2881197" cy="2881197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1876943" y="1795232"/>
        <a:ext cx="2037313" cy="2037313"/>
      </dsp:txXfrm>
    </dsp:sp>
    <dsp:sp modelId="{DEAF076C-09E0-EB4E-8987-FF6BDCC4799E}">
      <dsp:nvSpPr>
        <dsp:cNvPr id="0" name=""/>
        <dsp:cNvSpPr/>
      </dsp:nvSpPr>
      <dsp:spPr>
        <a:xfrm>
          <a:off x="2175300" y="219101"/>
          <a:ext cx="1440598" cy="1440598"/>
        </a:xfrm>
        <a:prstGeom prst="ellipse">
          <a:avLst/>
        </a:prstGeom>
        <a:solidFill>
          <a:schemeClr val="accent3">
            <a:alpha val="50000"/>
            <a:hueOff val="487591"/>
            <a:satOff val="3116"/>
            <a:lumOff val="58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Cloud IaaS</a:t>
          </a:r>
          <a:endParaRPr lang="en-US" sz="2100" kern="1200" dirty="0"/>
        </a:p>
      </dsp:txBody>
      <dsp:txXfrm>
        <a:off x="2386271" y="430072"/>
        <a:ext cx="1018656" cy="1018656"/>
      </dsp:txXfrm>
    </dsp:sp>
    <dsp:sp modelId="{3E90BC6F-377C-E14C-96A8-92ABECA478C9}">
      <dsp:nvSpPr>
        <dsp:cNvPr id="0" name=""/>
        <dsp:cNvSpPr/>
      </dsp:nvSpPr>
      <dsp:spPr>
        <a:xfrm>
          <a:off x="3798654" y="3030833"/>
          <a:ext cx="1440598" cy="1440598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EO Data</a:t>
          </a:r>
          <a:endParaRPr lang="en-US" sz="2100" kern="1200" dirty="0"/>
        </a:p>
      </dsp:txBody>
      <dsp:txXfrm>
        <a:off x="4009625" y="3241804"/>
        <a:ext cx="1018656" cy="1018656"/>
      </dsp:txXfrm>
    </dsp:sp>
    <dsp:sp modelId="{3CBAEE82-CC02-6A4A-97FA-BFE8BCD42D89}">
      <dsp:nvSpPr>
        <dsp:cNvPr id="0" name=""/>
        <dsp:cNvSpPr/>
      </dsp:nvSpPr>
      <dsp:spPr>
        <a:xfrm>
          <a:off x="551946" y="3030833"/>
          <a:ext cx="1440598" cy="1440598"/>
        </a:xfrm>
        <a:prstGeom prst="ellipse">
          <a:avLst/>
        </a:prstGeom>
        <a:solidFill>
          <a:schemeClr val="accent3">
            <a:alpha val="50000"/>
            <a:hueOff val="1462772"/>
            <a:satOff val="9348"/>
            <a:lumOff val="176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Platform Services</a:t>
          </a:r>
          <a:endParaRPr lang="en-US" sz="2100" kern="1200" dirty="0"/>
        </a:p>
      </dsp:txBody>
      <dsp:txXfrm>
        <a:off x="762917" y="3241804"/>
        <a:ext cx="1018656" cy="101865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1371593" y="1395600"/>
          <a:ext cx="2928003" cy="292800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1800389" y="1824396"/>
        <a:ext cx="2070411" cy="2070411"/>
      </dsp:txXfrm>
    </dsp:sp>
    <dsp:sp modelId="{DEAF076C-09E0-EB4E-8987-FF6BDCC4799E}">
      <dsp:nvSpPr>
        <dsp:cNvPr id="0" name=""/>
        <dsp:cNvSpPr/>
      </dsp:nvSpPr>
      <dsp:spPr>
        <a:xfrm>
          <a:off x="2201699" y="222661"/>
          <a:ext cx="1464001" cy="1464001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Cloud IaaS</a:t>
          </a:r>
          <a:endParaRPr lang="en-US" sz="2100" kern="1200" dirty="0"/>
        </a:p>
      </dsp:txBody>
      <dsp:txXfrm>
        <a:off x="2416097" y="437059"/>
        <a:ext cx="1035205" cy="1035205"/>
      </dsp:txXfrm>
    </dsp:sp>
    <dsp:sp modelId="{3E90BC6F-377C-E14C-96A8-92ABECA478C9}">
      <dsp:nvSpPr>
        <dsp:cNvPr id="0" name=""/>
        <dsp:cNvSpPr/>
      </dsp:nvSpPr>
      <dsp:spPr>
        <a:xfrm>
          <a:off x="3851425" y="3080071"/>
          <a:ext cx="1464001" cy="1464001"/>
        </a:xfrm>
        <a:prstGeom prst="ellipse">
          <a:avLst/>
        </a:prstGeom>
        <a:solidFill>
          <a:schemeClr val="accent3">
            <a:alpha val="50000"/>
            <a:hueOff val="975181"/>
            <a:satOff val="6232"/>
            <a:lumOff val="117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EO Data</a:t>
          </a:r>
          <a:endParaRPr lang="en-US" sz="2100" kern="1200" dirty="0"/>
        </a:p>
      </dsp:txBody>
      <dsp:txXfrm>
        <a:off x="4065823" y="3294469"/>
        <a:ext cx="1035205" cy="1035205"/>
      </dsp:txXfrm>
    </dsp:sp>
    <dsp:sp modelId="{3CBAEE82-CC02-6A4A-97FA-BFE8BCD42D89}">
      <dsp:nvSpPr>
        <dsp:cNvPr id="0" name=""/>
        <dsp:cNvSpPr/>
      </dsp:nvSpPr>
      <dsp:spPr>
        <a:xfrm>
          <a:off x="551972" y="3080071"/>
          <a:ext cx="1464001" cy="1464001"/>
        </a:xfrm>
        <a:prstGeom prst="ellipse">
          <a:avLst/>
        </a:prstGeom>
        <a:solidFill>
          <a:schemeClr val="accent3">
            <a:alpha val="50000"/>
            <a:hueOff val="1462772"/>
            <a:satOff val="9348"/>
            <a:lumOff val="1767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Platform Services</a:t>
          </a:r>
          <a:endParaRPr lang="en-US" sz="2100" kern="1200" dirty="0"/>
        </a:p>
      </dsp:txBody>
      <dsp:txXfrm>
        <a:off x="766370" y="3294469"/>
        <a:ext cx="1035205" cy="103520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7BBB7D-4848-224A-8CED-543D959364A6}">
      <dsp:nvSpPr>
        <dsp:cNvPr id="0" name=""/>
        <dsp:cNvSpPr/>
      </dsp:nvSpPr>
      <dsp:spPr>
        <a:xfrm>
          <a:off x="1088698" y="1395600"/>
          <a:ext cx="2928003" cy="292800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/>
            <a:t>EOSC</a:t>
          </a:r>
          <a:endParaRPr lang="en-US" sz="6500" kern="1200" dirty="0"/>
        </a:p>
      </dsp:txBody>
      <dsp:txXfrm>
        <a:off x="1517494" y="1824396"/>
        <a:ext cx="2070411" cy="2070411"/>
      </dsp:txXfrm>
    </dsp:sp>
    <dsp:sp modelId="{DEAF076C-09E0-EB4E-8987-FF6BDCC4799E}">
      <dsp:nvSpPr>
        <dsp:cNvPr id="0" name=""/>
        <dsp:cNvSpPr/>
      </dsp:nvSpPr>
      <dsp:spPr>
        <a:xfrm>
          <a:off x="1820699" y="222661"/>
          <a:ext cx="1464001" cy="1464001"/>
        </a:xfrm>
        <a:prstGeom prst="ellipse">
          <a:avLst/>
        </a:prstGeom>
        <a:solidFill>
          <a:schemeClr val="accent3">
            <a:alpha val="50000"/>
            <a:hueOff val="487591"/>
            <a:satOff val="3116"/>
            <a:lumOff val="589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Cloud IaaS</a:t>
          </a:r>
          <a:endParaRPr lang="en-US" sz="2100" kern="1200" dirty="0"/>
        </a:p>
      </dsp:txBody>
      <dsp:txXfrm>
        <a:off x="2035097" y="437059"/>
        <a:ext cx="1035205" cy="1035205"/>
      </dsp:txXfrm>
    </dsp:sp>
    <dsp:sp modelId="{3E90BC6F-377C-E14C-96A8-92ABECA478C9}">
      <dsp:nvSpPr>
        <dsp:cNvPr id="0" name=""/>
        <dsp:cNvSpPr/>
      </dsp:nvSpPr>
      <dsp:spPr>
        <a:xfrm>
          <a:off x="3470425" y="3080071"/>
          <a:ext cx="1464001" cy="1464001"/>
        </a:xfrm>
        <a:prstGeom prst="ellipse">
          <a:avLst/>
        </a:prstGeom>
        <a:solidFill>
          <a:schemeClr val="accent3">
            <a:alpha val="50000"/>
            <a:hueOff val="975181"/>
            <a:satOff val="6232"/>
            <a:lumOff val="1178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EO Data</a:t>
          </a:r>
          <a:endParaRPr lang="en-US" sz="2100" kern="1200" dirty="0"/>
        </a:p>
      </dsp:txBody>
      <dsp:txXfrm>
        <a:off x="3684823" y="3294469"/>
        <a:ext cx="1035205" cy="1035205"/>
      </dsp:txXfrm>
    </dsp:sp>
    <dsp:sp modelId="{3CBAEE82-CC02-6A4A-97FA-BFE8BCD42D89}">
      <dsp:nvSpPr>
        <dsp:cNvPr id="0" name=""/>
        <dsp:cNvSpPr/>
      </dsp:nvSpPr>
      <dsp:spPr>
        <a:xfrm>
          <a:off x="170972" y="3080071"/>
          <a:ext cx="1464001" cy="1464001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Platform Services</a:t>
          </a:r>
          <a:endParaRPr lang="en-US" sz="2100" kern="1200" dirty="0"/>
        </a:p>
      </dsp:txBody>
      <dsp:txXfrm>
        <a:off x="385370" y="3294469"/>
        <a:ext cx="1035205" cy="10352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70858CEE-81EB-44FD-96A5-EC8E9A3EEC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E06C995-3150-46D5-8652-A3F1B7DFBF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DF400-AF8F-46F3-A516-4D72EE0ED80B}" type="datetimeFigureOut">
              <a:rPr lang="en-GB" smtClean="0"/>
              <a:t>30/10/18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3CFC63A5-05B4-48B1-8024-437B84EDEF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9814F89-CD0B-4549-AE0A-5F2F1D3DA9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03B65D-61F5-4600-A226-9142CB3199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59637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016906-B6A1-4E52-BE69-9D249F819B11}" type="datetimeFigureOut">
              <a:rPr lang="it-IT" smtClean="0"/>
              <a:t>30/10/18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48A20-7C99-4A4D-BF06-6E8ADEA4D03E}" type="slidenum">
              <a:rPr lang="it-IT" smtClean="0"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8496689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Shape 421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148A20-7C99-4A4D-BF06-6E8ADEA4D03E}" type="slidenum">
              <a:rPr lang="it-IT" smtClean="0"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3757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15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jpg"/><Relationship Id="rId3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_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xmlns="" id="{04E82C1C-60FB-2F41-A35A-E9EB596745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500" y="4877732"/>
            <a:ext cx="636044" cy="57895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xmlns="" id="{8C95AC5E-022A-794A-B33A-6292101788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857" y="5260744"/>
            <a:ext cx="667687" cy="633228"/>
          </a:xfrm>
          <a:prstGeom prst="rect">
            <a:avLst/>
          </a:prstGeom>
        </p:spPr>
      </p:pic>
      <p:sp>
        <p:nvSpPr>
          <p:cNvPr id="12" name="Rettangolo 11"/>
          <p:cNvSpPr/>
          <p:nvPr userDrawn="1"/>
        </p:nvSpPr>
        <p:spPr>
          <a:xfrm>
            <a:off x="1007436" y="6381328"/>
            <a:ext cx="11041227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100" noProof="0" dirty="0"/>
              <a:t>EOSC-hub receives funding from the European Union’s Horizon 2020 research and innovation programme under grant agreement No. 777536.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D3DC374C-3088-4AC9-9030-20959266C273}"/>
              </a:ext>
            </a:extLst>
          </p:cNvPr>
          <p:cNvSpPr txBox="1"/>
          <p:nvPr userDrawn="1"/>
        </p:nvSpPr>
        <p:spPr>
          <a:xfrm>
            <a:off x="1976601" y="4989075"/>
            <a:ext cx="1552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eosc-hub.eu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xmlns="" id="{D4785B6D-81EF-4C62-AB07-6BE079FA42A0}"/>
              </a:ext>
            </a:extLst>
          </p:cNvPr>
          <p:cNvSpPr txBox="1"/>
          <p:nvPr userDrawn="1"/>
        </p:nvSpPr>
        <p:spPr>
          <a:xfrm>
            <a:off x="1937698" y="5375344"/>
            <a:ext cx="16249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rPr>
              <a:t>@</a:t>
            </a:r>
            <a:r>
              <a:rPr lang="en-GB" sz="2000" dirty="0" err="1">
                <a:solidFill>
                  <a:srgbClr val="1C3046"/>
                </a:solidFill>
                <a:ea typeface="Source Sans Pro" charset="0"/>
                <a:cs typeface="Source Sans Pro" charset="0"/>
              </a:rPr>
              <a:t>EOSC_eu</a:t>
            </a:r>
            <a:endParaRPr lang="en-GB" sz="2000" dirty="0">
              <a:solidFill>
                <a:srgbClr val="1C3046"/>
              </a:solidFill>
              <a:ea typeface="Source Sans Pro" charset="0"/>
              <a:cs typeface="Source Sans Pro" charset="0"/>
            </a:endParaRPr>
          </a:p>
        </p:txBody>
      </p:sp>
      <p:cxnSp>
        <p:nvCxnSpPr>
          <p:cNvPr id="17" name="Connettore 1 13">
            <a:extLst>
              <a:ext uri="{FF2B5EF4-FFF2-40B4-BE49-F238E27FC236}">
                <a16:creationId xmlns:a16="http://schemas.microsoft.com/office/drawing/2014/main" xmlns="" id="{F69445E9-7340-45CD-BA5C-39E3176D3686}"/>
              </a:ext>
            </a:extLst>
          </p:cNvPr>
          <p:cNvCxnSpPr>
            <a:cxnSpLocks/>
          </p:cNvCxnSpPr>
          <p:nvPr userDrawn="1"/>
        </p:nvCxnSpPr>
        <p:spPr>
          <a:xfrm>
            <a:off x="1559496" y="4725144"/>
            <a:ext cx="1872208" cy="0"/>
          </a:xfrm>
          <a:prstGeom prst="line">
            <a:avLst/>
          </a:prstGeom>
          <a:ln>
            <a:solidFill>
              <a:srgbClr val="1C304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7">
            <a:extLst>
              <a:ext uri="{FF2B5EF4-FFF2-40B4-BE49-F238E27FC236}">
                <a16:creationId xmlns:a16="http://schemas.microsoft.com/office/drawing/2014/main" xmlns="" id="{A50D8F3A-6062-4F89-B9DC-F39963F90FF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301" y="1520793"/>
            <a:ext cx="4916162" cy="1224125"/>
          </a:xfrm>
          <a:prstGeom prst="rect">
            <a:avLst/>
          </a:prstGeom>
        </p:spPr>
      </p:pic>
      <p:pic>
        <p:nvPicPr>
          <p:cNvPr id="19" name="Immagine 18">
            <a:extLst>
              <a:ext uri="{FF2B5EF4-FFF2-40B4-BE49-F238E27FC236}">
                <a16:creationId xmlns:a16="http://schemas.microsoft.com/office/drawing/2014/main" xmlns="" id="{C948B22F-CB4B-4782-A3F9-C6957124353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71133"/>
            <a:ext cx="422176" cy="2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011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lide Number Placeholder 5">
            <a:extLst>
              <a:ext uri="{FF2B5EF4-FFF2-40B4-BE49-F238E27FC236}">
                <a16:creationId xmlns:a16="http://schemas.microsoft.com/office/drawing/2014/main" xmlns="" id="{B77B2A9D-5C2F-4A5C-83AC-2A23BED55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75" b="0" i="0">
                <a:solidFill>
                  <a:schemeClr val="tx1"/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5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200150" marR="0" indent="-17145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Char char="-"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 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3482DD2-D67B-754A-89F9-00753EF9E30E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8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8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ttangolo 21">
            <a:extLst>
              <a:ext uri="{FF2B5EF4-FFF2-40B4-BE49-F238E27FC236}">
                <a16:creationId xmlns:a16="http://schemas.microsoft.com/office/drawing/2014/main" xmlns="" id="{833973A6-C1BB-1043-8DAC-B993CBB6D983}"/>
              </a:ext>
            </a:extLst>
          </p:cNvPr>
          <p:cNvSpPr/>
          <p:nvPr userDrawn="1"/>
        </p:nvSpPr>
        <p:spPr>
          <a:xfrm>
            <a:off x="11266784" y="6381333"/>
            <a:ext cx="589856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6714448" y="-3"/>
            <a:ext cx="1738195" cy="56608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10504876" y="-2404"/>
            <a:ext cx="1523817" cy="45719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8508621" y="0"/>
            <a:ext cx="2135276" cy="51318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0" y="-3"/>
            <a:ext cx="858151" cy="51321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xmlns="" id="{A01731E7-CB9A-4E4D-834D-37ACDE4D97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80" y="6813550"/>
            <a:ext cx="12192000" cy="44450"/>
          </a:xfrm>
          <a:prstGeom prst="rect">
            <a:avLst/>
          </a:prstGeom>
        </p:spPr>
      </p:pic>
      <p:sp>
        <p:nvSpPr>
          <p:cNvPr id="15" name="Segnaposto testo 3">
            <a:extLst>
              <a:ext uri="{FF2B5EF4-FFF2-40B4-BE49-F238E27FC236}">
                <a16:creationId xmlns:a16="http://schemas.microsoft.com/office/drawing/2014/main" xmlns="" id="{CB6AB942-1F6F-D740-9623-04930E39D57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82237" y="260490"/>
            <a:ext cx="7974404" cy="8640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1C3046"/>
                </a:solidFill>
              </a:defRPr>
            </a:lvl1pPr>
          </a:lstStyle>
          <a:p>
            <a:pPr lvl="0"/>
            <a:r>
              <a:rPr lang="en-GB" noProof="0" dirty="0"/>
              <a:t>Click here to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023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0F562119-1519-3549-AD39-C5C3C07DA1A7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sp>
        <p:nvSpPr>
          <p:cNvPr id="36" name="Titolo 1">
            <a:extLst>
              <a:ext uri="{FF2B5EF4-FFF2-40B4-BE49-F238E27FC236}">
                <a16:creationId xmlns:a16="http://schemas.microsoft.com/office/drawing/2014/main" xmlns="" id="{8EE9D5C5-08C8-6140-AB11-2D51ABF7927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38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48E551BA-809B-467E-B7BF-CDFEA85965DB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ttangolo 17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2" name="Rettangolo 21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4" name="Rettangolo 23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95701182-2B64-0F49-9F2E-82E307C30D47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37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 smtClean="0"/>
          </a:p>
        </p:txBody>
      </p:sp>
      <p:cxnSp>
        <p:nvCxnSpPr>
          <p:cNvPr id="38" name="Connettore 1 37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1" name="Immagine 40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xmlns="" id="{DC876967-883E-418D-B4C9-65119C6FA4A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2" name="Titolo 1">
            <a:extLst>
              <a:ext uri="{FF2B5EF4-FFF2-40B4-BE49-F238E27FC236}">
                <a16:creationId xmlns:a16="http://schemas.microsoft.com/office/drawing/2014/main" xmlns="" id="{AE87A924-9A41-49C3-B3AA-B18C27B82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83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DE633CC4-435D-416E-AA98-4662B8A85FE2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xmlns="" id="{B3F6A26B-5B89-2345-84B7-67F14B7446D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5360" y="1293223"/>
            <a:ext cx="5664629" cy="479499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xmlns="" id="{EA9C6E97-D6ED-C742-B3BF-F3C7F85504A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92012" y="1293223"/>
            <a:ext cx="5664629" cy="47949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/>
              <a:t>Click here to add text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  <a:p>
            <a:pPr lvl="4"/>
            <a:endParaRPr lang="en-GB" noProof="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4" name="Rettangolo 33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5" name="Rettangolo 34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6" name="Rettangolo 35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7" name="Rettangolo 36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9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fld id="{5ED58DAE-9EC8-5742-8E92-6CA99E4ECAE8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0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 smtClean="0"/>
          </a:p>
        </p:txBody>
      </p:sp>
      <p:cxnSp>
        <p:nvCxnSpPr>
          <p:cNvPr id="41" name="Connettore 1 40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1300" b="0" i="0">
                <a:solidFill>
                  <a:schemeClr val="tx1">
                    <a:lumMod val="75000"/>
                  </a:schemeClr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4" name="Immagine 43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194572B0-78DD-4243-9D5D-D9DAD50C2F7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25" name="Titolo 1">
            <a:extLst>
              <a:ext uri="{FF2B5EF4-FFF2-40B4-BE49-F238E27FC236}">
                <a16:creationId xmlns:a16="http://schemas.microsoft.com/office/drawing/2014/main" xmlns="" id="{8C81318F-A6E2-4E4E-AD26-649A915042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20977" y="188640"/>
            <a:ext cx="8640960" cy="537716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070228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xmlns="" id="{9783B677-330E-4253-B1BB-68B6A29BF2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2348" y="1449438"/>
            <a:ext cx="2645516" cy="655642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xmlns="" id="{1EF6C7B7-1597-4762-9541-39E64CD64D0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28650" y="3631913"/>
            <a:ext cx="7759774" cy="23173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  <a:p>
            <a:pPr lvl="4"/>
            <a:endParaRPr lang="it-IT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2003D9A9-DAB0-4043-9528-4822DD2D82E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28650" y="2944594"/>
            <a:ext cx="5883079" cy="5057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Pct val="100000"/>
              <a:buFontTx/>
              <a:buNone/>
              <a:defRPr sz="2800" b="0" i="0">
                <a:solidFill>
                  <a:schemeClr val="accent5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557213" indent="-214313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857250" indent="-17145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0287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 typeface="Calibri" panose="020F0502020204030204" pitchFamily="34" charset="0"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37160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r>
              <a:rPr lang="en-GB" b="0" dirty="0">
                <a:solidFill>
                  <a:schemeClr val="accent5">
                    <a:lumMod val="75000"/>
                  </a:schemeClr>
                </a:solidFill>
              </a:rPr>
              <a:t>Click here to add subtitle</a:t>
            </a:r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xmlns="" id="{EE416F95-D136-4291-9DBD-6D01BD783D3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xmlns="" id="{B4701CE1-45E5-49C0-9675-78EC85F6A4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2286670"/>
            <a:ext cx="5756582" cy="505729"/>
          </a:xfrm>
          <a:prstGeom prst="rect">
            <a:avLst/>
          </a:prstGeom>
        </p:spPr>
        <p:txBody>
          <a:bodyPr vert="horz">
            <a:normAutofit/>
          </a:bodyPr>
          <a:lstStyle>
            <a:lvl1pPr algn="l">
              <a:defRPr sz="3600" b="1" i="0">
                <a:solidFill>
                  <a:srgbClr val="1D2F45"/>
                </a:solidFill>
                <a:latin typeface="+mn-lt"/>
                <a:ea typeface="Source Sans Pro" charset="0"/>
                <a:cs typeface="Source Sans Pro" charset="0"/>
              </a:defRPr>
            </a:lvl1pPr>
          </a:lstStyle>
          <a:p>
            <a:r>
              <a:rPr lang="en-GB" noProof="0" dirty="0"/>
              <a:t>Click here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62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6AEF2F36-B244-4AAF-8FF9-09D26625E39C}"/>
              </a:ext>
            </a:extLst>
          </p:cNvPr>
          <p:cNvGrpSpPr/>
          <p:nvPr userDrawn="1"/>
        </p:nvGrpSpPr>
        <p:grpSpPr>
          <a:xfrm>
            <a:off x="4192277" y="4365104"/>
            <a:ext cx="3956040" cy="633228"/>
            <a:chOff x="4269008" y="5638956"/>
            <a:chExt cx="3956040" cy="633228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xmlns="" id="{4E9FBBCD-1A09-854C-AD37-ABFC23BF72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9008" y="5666091"/>
              <a:ext cx="630033" cy="578959"/>
            </a:xfrm>
            <a:prstGeom prst="rect">
              <a:avLst/>
            </a:prstGeom>
          </p:spPr>
        </p:pic>
        <p:pic>
          <p:nvPicPr>
            <p:cNvPr id="8" name="Immagine 7">
              <a:extLst>
                <a:ext uri="{FF2B5EF4-FFF2-40B4-BE49-F238E27FC236}">
                  <a16:creationId xmlns:a16="http://schemas.microsoft.com/office/drawing/2014/main" xmlns="" id="{AB059FA9-527F-3047-9752-9021170989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3505" y="5638956"/>
              <a:ext cx="658903" cy="633228"/>
            </a:xfrm>
            <a:prstGeom prst="rect">
              <a:avLst/>
            </a:prstGeom>
          </p:spPr>
        </p:pic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xmlns="" id="{0C463FB9-8E58-4D7E-9AEC-9058EB62CFA0}"/>
                </a:ext>
              </a:extLst>
            </p:cNvPr>
            <p:cNvSpPr txBox="1"/>
            <p:nvPr userDrawn="1"/>
          </p:nvSpPr>
          <p:spPr>
            <a:xfrm>
              <a:off x="4759216" y="5755515"/>
              <a:ext cx="15529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eosc-hub.eu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xmlns="" id="{7C1AC704-9BA4-4C9D-8727-21E0A6C216B1}"/>
                </a:ext>
              </a:extLst>
            </p:cNvPr>
            <p:cNvSpPr txBox="1"/>
            <p:nvPr userDrawn="1"/>
          </p:nvSpPr>
          <p:spPr>
            <a:xfrm>
              <a:off x="6600056" y="5755515"/>
              <a:ext cx="162499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2000" dirty="0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@</a:t>
              </a:r>
              <a:r>
                <a:rPr lang="en-GB" sz="2000" dirty="0" err="1">
                  <a:solidFill>
                    <a:srgbClr val="1C3046"/>
                  </a:solidFill>
                  <a:ea typeface="Source Sans Pro" charset="0"/>
                  <a:cs typeface="Source Sans Pro" charset="0"/>
                </a:rPr>
                <a:t>EOSC_eu</a:t>
              </a:r>
              <a:endParaRPr lang="en-GB" sz="2000" dirty="0">
                <a:solidFill>
                  <a:srgbClr val="1C3046"/>
                </a:solidFill>
                <a:ea typeface="Source Sans Pro" charset="0"/>
                <a:cs typeface="Source Sans Pro" charset="0"/>
              </a:endParaRPr>
            </a:p>
          </p:txBody>
        </p:sp>
      </p:grpSp>
      <p:pic>
        <p:nvPicPr>
          <p:cNvPr id="13" name="Immagine 12">
            <a:extLst>
              <a:ext uri="{FF2B5EF4-FFF2-40B4-BE49-F238E27FC236}">
                <a16:creationId xmlns:a16="http://schemas.microsoft.com/office/drawing/2014/main" xmlns="" id="{7AAF6B84-BF74-4F8E-B824-03711F26909B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817" y="1643590"/>
            <a:ext cx="1784961" cy="2231201"/>
          </a:xfrm>
          <a:prstGeom prst="rect">
            <a:avLst/>
          </a:prstGeom>
        </p:spPr>
      </p:pic>
      <p:sp>
        <p:nvSpPr>
          <p:cNvPr id="14" name="CasellaDiTesto 1">
            <a:extLst>
              <a:ext uri="{FF2B5EF4-FFF2-40B4-BE49-F238E27FC236}">
                <a16:creationId xmlns:a16="http://schemas.microsoft.com/office/drawing/2014/main" xmlns="" id="{B9E0F5DF-28BF-4603-9413-29E52713A802}"/>
              </a:ext>
            </a:extLst>
          </p:cNvPr>
          <p:cNvSpPr txBox="1"/>
          <p:nvPr userDrawn="1"/>
        </p:nvSpPr>
        <p:spPr>
          <a:xfrm>
            <a:off x="1116252" y="1902602"/>
            <a:ext cx="41284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Thank you</a:t>
            </a:r>
          </a:p>
          <a:p>
            <a:r>
              <a:rPr lang="en-GB" sz="2800" b="1" dirty="0">
                <a:solidFill>
                  <a:srgbClr val="1D2F45"/>
                </a:solidFill>
                <a:ea typeface="Source Sans Pro" charset="0"/>
                <a:cs typeface="Source Sans Pro" charset="0"/>
              </a:rPr>
              <a:t>for your attention! </a:t>
            </a:r>
          </a:p>
        </p:txBody>
      </p:sp>
      <p:sp>
        <p:nvSpPr>
          <p:cNvPr id="15" name="CasellaDiTesto 2">
            <a:extLst>
              <a:ext uri="{FF2B5EF4-FFF2-40B4-BE49-F238E27FC236}">
                <a16:creationId xmlns:a16="http://schemas.microsoft.com/office/drawing/2014/main" xmlns="" id="{4D4D3755-ED45-4BF4-89D4-2BA41674BD19}"/>
              </a:ext>
            </a:extLst>
          </p:cNvPr>
          <p:cNvSpPr txBox="1"/>
          <p:nvPr userDrawn="1"/>
        </p:nvSpPr>
        <p:spPr>
          <a:xfrm>
            <a:off x="1103445" y="3145477"/>
            <a:ext cx="38884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i="1" dirty="0">
                <a:ea typeface="Source Sans Pro" panose="020B0503030403020204" pitchFamily="34" charset="0"/>
              </a:rPr>
              <a:t>Questions?</a:t>
            </a:r>
          </a:p>
        </p:txBody>
      </p:sp>
      <p:cxnSp>
        <p:nvCxnSpPr>
          <p:cNvPr id="17" name="Connettore 1 4">
            <a:extLst>
              <a:ext uri="{FF2B5EF4-FFF2-40B4-BE49-F238E27FC236}">
                <a16:creationId xmlns:a16="http://schemas.microsoft.com/office/drawing/2014/main" xmlns="" id="{8187ABF1-33F6-44C1-B88C-2672C628984B}"/>
              </a:ext>
            </a:extLst>
          </p:cNvPr>
          <p:cNvCxnSpPr/>
          <p:nvPr userDrawn="1"/>
        </p:nvCxnSpPr>
        <p:spPr>
          <a:xfrm>
            <a:off x="1199457" y="3084480"/>
            <a:ext cx="2112235" cy="0"/>
          </a:xfrm>
          <a:prstGeom prst="line">
            <a:avLst/>
          </a:prstGeom>
          <a:ln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557573BB-FFBE-4128-A867-CF98847BD44E}"/>
              </a:ext>
            </a:extLst>
          </p:cNvPr>
          <p:cNvGrpSpPr/>
          <p:nvPr userDrawn="1"/>
        </p:nvGrpSpPr>
        <p:grpSpPr>
          <a:xfrm>
            <a:off x="935074" y="5956688"/>
            <a:ext cx="10470446" cy="400110"/>
            <a:chOff x="899592" y="6271590"/>
            <a:chExt cx="7705726" cy="29446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xmlns="" id="{8988A985-D8B4-4CF8-8BFF-2DFCB01A16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899592" y="6271590"/>
              <a:ext cx="842697" cy="294461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xmlns="" id="{8396475E-36DF-4F28-A93D-81A651F090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813045" y="6349354"/>
              <a:ext cx="6792273" cy="2166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9941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rmediate Slide">
  <p:cSld name="1_Intermediate Slide">
    <p:bg>
      <p:bgPr>
        <a:blipFill rotWithShape="1">
          <a:blip r:embed="rId2">
            <a:alphaModFix/>
          </a:blip>
          <a:tile tx="0" ty="0" sx="99997" sy="99997" flip="none" algn="tl"/>
        </a:blipFill>
        <a:effectLst/>
      </p:bgPr>
    </p:bg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 txBox="1">
            <a:spLocks noGrp="1"/>
          </p:cNvSpPr>
          <p:nvPr>
            <p:ph type="body" idx="1"/>
          </p:nvPr>
        </p:nvSpPr>
        <p:spPr>
          <a:xfrm>
            <a:off x="628650" y="3127856"/>
            <a:ext cx="7759800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Calibri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3C3C3C"/>
              </a:buClr>
              <a:buSzPts val="1600"/>
              <a:buFont typeface="Arial"/>
              <a:buNone/>
              <a:defRPr sz="20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pic>
        <p:nvPicPr>
          <p:cNvPr id="291" name="Shape 2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292" name="Shape 292"/>
          <p:cNvSpPr txBox="1">
            <a:spLocks noGrp="1"/>
          </p:cNvSpPr>
          <p:nvPr>
            <p:ph type="body" idx="2"/>
          </p:nvPr>
        </p:nvSpPr>
        <p:spPr>
          <a:xfrm>
            <a:off x="628650" y="162880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3" name="Shape 293"/>
          <p:cNvSpPr txBox="1">
            <a:spLocks noGrp="1"/>
          </p:cNvSpPr>
          <p:nvPr>
            <p:ph type="body" idx="3"/>
          </p:nvPr>
        </p:nvSpPr>
        <p:spPr>
          <a:xfrm>
            <a:off x="628650" y="2348880"/>
            <a:ext cx="5883000" cy="5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560"/>
              </a:spcBef>
              <a:spcAft>
                <a:spcPts val="0"/>
              </a:spcAft>
              <a:buClr>
                <a:srgbClr val="B5892D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B5892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9423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_Slide_2">
  <p:cSld name="2_Content_Slide_2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/>
          <p:nvPr/>
        </p:nvSpPr>
        <p:spPr>
          <a:xfrm>
            <a:off x="11414248" y="6376243"/>
            <a:ext cx="442500" cy="293100"/>
          </a:xfrm>
          <a:prstGeom prst="rect">
            <a:avLst/>
          </a:prstGeom>
          <a:solidFill>
            <a:srgbClr val="1D2F45">
              <a:alpha val="25880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rgbClr val="A5A5A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Shape 318"/>
          <p:cNvSpPr/>
          <p:nvPr/>
        </p:nvSpPr>
        <p:spPr>
          <a:xfrm>
            <a:off x="4152612" y="0"/>
            <a:ext cx="15114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Shape 319"/>
          <p:cNvSpPr/>
          <p:nvPr/>
        </p:nvSpPr>
        <p:spPr>
          <a:xfrm>
            <a:off x="7920205" y="0"/>
            <a:ext cx="422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Shape 320"/>
          <p:cNvSpPr/>
          <p:nvPr/>
        </p:nvSpPr>
        <p:spPr>
          <a:xfrm>
            <a:off x="11202275" y="0"/>
            <a:ext cx="9969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Shape 321"/>
          <p:cNvSpPr/>
          <p:nvPr/>
        </p:nvSpPr>
        <p:spPr>
          <a:xfrm>
            <a:off x="2543607" y="0"/>
            <a:ext cx="13548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Shape 322"/>
          <p:cNvSpPr/>
          <p:nvPr/>
        </p:nvSpPr>
        <p:spPr>
          <a:xfrm>
            <a:off x="9552385" y="0"/>
            <a:ext cx="17382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Shape 323"/>
          <p:cNvSpPr/>
          <p:nvPr/>
        </p:nvSpPr>
        <p:spPr>
          <a:xfrm>
            <a:off x="6960098" y="0"/>
            <a:ext cx="1523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Shape 324"/>
          <p:cNvSpPr/>
          <p:nvPr/>
        </p:nvSpPr>
        <p:spPr>
          <a:xfrm>
            <a:off x="1701959" y="-2"/>
            <a:ext cx="841500" cy="36000"/>
          </a:xfrm>
          <a:prstGeom prst="rect">
            <a:avLst/>
          </a:prstGeom>
          <a:solidFill>
            <a:srgbClr val="1C304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Shape 325"/>
          <p:cNvSpPr/>
          <p:nvPr/>
        </p:nvSpPr>
        <p:spPr>
          <a:xfrm>
            <a:off x="857970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Shape 326"/>
          <p:cNvSpPr/>
          <p:nvPr/>
        </p:nvSpPr>
        <p:spPr>
          <a:xfrm>
            <a:off x="3454402" y="0"/>
            <a:ext cx="8541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Shape 327"/>
          <p:cNvSpPr/>
          <p:nvPr/>
        </p:nvSpPr>
        <p:spPr>
          <a:xfrm>
            <a:off x="5663973" y="0"/>
            <a:ext cx="14034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Shape 328"/>
          <p:cNvSpPr/>
          <p:nvPr/>
        </p:nvSpPr>
        <p:spPr>
          <a:xfrm>
            <a:off x="9810659" y="0"/>
            <a:ext cx="221700" cy="36000"/>
          </a:xfrm>
          <a:prstGeom prst="rect">
            <a:avLst/>
          </a:prstGeom>
          <a:solidFill>
            <a:srgbClr val="75A5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Shape 329"/>
          <p:cNvSpPr/>
          <p:nvPr/>
        </p:nvSpPr>
        <p:spPr>
          <a:xfrm>
            <a:off x="-181" y="-2"/>
            <a:ext cx="858300" cy="36000"/>
          </a:xfrm>
          <a:prstGeom prst="rect">
            <a:avLst/>
          </a:prstGeom>
          <a:solidFill>
            <a:srgbClr val="B5892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Shape 330"/>
          <p:cNvSpPr txBox="1">
            <a:spLocks noGrp="1"/>
          </p:cNvSpPr>
          <p:nvPr>
            <p:ph type="dt" idx="10"/>
          </p:nvPr>
        </p:nvSpPr>
        <p:spPr>
          <a:xfrm>
            <a:off x="335360" y="6381328"/>
            <a:ext cx="28449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6D71FBE0-47EB-4645-BA7D-2EB301D4FBFF}" type="datetime1">
              <a:rPr lang="en-US" smtClean="0"/>
              <a:t>30/10/18</a:t>
            </a:fld>
            <a:endParaRPr/>
          </a:p>
        </p:txBody>
      </p:sp>
      <p:sp>
        <p:nvSpPr>
          <p:cNvPr id="331" name="Shape 331"/>
          <p:cNvSpPr txBox="1">
            <a:spLocks noGrp="1"/>
          </p:cNvSpPr>
          <p:nvPr>
            <p:ph type="ftr" idx="11"/>
          </p:nvPr>
        </p:nvSpPr>
        <p:spPr>
          <a:xfrm>
            <a:off x="4165600" y="6381328"/>
            <a:ext cx="38607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smtClean="0"/>
              <a:t>EOSC: Austria takes initiative</a:t>
            </a:r>
            <a:endParaRPr/>
          </a:p>
        </p:txBody>
      </p:sp>
      <p:cxnSp>
        <p:nvCxnSpPr>
          <p:cNvPr id="332" name="Shape 332"/>
          <p:cNvCxnSpPr/>
          <p:nvPr/>
        </p:nvCxnSpPr>
        <p:spPr>
          <a:xfrm rot="10800000">
            <a:off x="335440" y="6376231"/>
            <a:ext cx="11521200" cy="5100"/>
          </a:xfrm>
          <a:prstGeom prst="straightConnector1">
            <a:avLst/>
          </a:prstGeom>
          <a:noFill/>
          <a:ln w="12700" cap="flat" cmpd="sng">
            <a:solidFill>
              <a:srgbClr val="1D2F4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xfrm>
            <a:off x="8737600" y="6381328"/>
            <a:ext cx="31191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5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4" name="Shape 3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7504" y="120788"/>
            <a:ext cx="2808312" cy="75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Shape 3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6826217"/>
            <a:ext cx="12192002" cy="31783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287355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7" name="Shape 337"/>
          <p:cNvSpPr txBox="1">
            <a:spLocks noGrp="1"/>
          </p:cNvSpPr>
          <p:nvPr>
            <p:ph type="body" idx="2"/>
          </p:nvPr>
        </p:nvSpPr>
        <p:spPr>
          <a:xfrm>
            <a:off x="3221038" y="192857"/>
            <a:ext cx="8635500" cy="8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640"/>
              </a:spcBef>
              <a:spcAft>
                <a:spcPts val="0"/>
              </a:spcAft>
              <a:buClr>
                <a:srgbClr val="1C3046"/>
              </a:buClr>
              <a:buSzPts val="3200"/>
              <a:buFont typeface="Arial"/>
              <a:buNone/>
              <a:defRPr sz="3200" b="1" i="0" u="none" strike="noStrike" cap="none">
                <a:solidFill>
                  <a:srgbClr val="1C304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8" name="Shape 338"/>
          <p:cNvSpPr txBox="1">
            <a:spLocks noGrp="1"/>
          </p:cNvSpPr>
          <p:nvPr>
            <p:ph type="body" idx="3"/>
          </p:nvPr>
        </p:nvSpPr>
        <p:spPr>
          <a:xfrm>
            <a:off x="6168008" y="1340771"/>
            <a:ext cx="5664600" cy="47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77190" algn="l" rtl="0">
              <a:spcBef>
                <a:spcPts val="520"/>
              </a:spcBef>
              <a:spcAft>
                <a:spcPts val="0"/>
              </a:spcAft>
              <a:buClr>
                <a:srgbClr val="3C3C3C"/>
              </a:buClr>
              <a:buSzPts val="2340"/>
              <a:buFont typeface="Calibri"/>
              <a:buChar char="-"/>
              <a:defRPr sz="26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0519" algn="l" rtl="0">
              <a:spcBef>
                <a:spcPts val="480"/>
              </a:spcBef>
              <a:spcAft>
                <a:spcPts val="0"/>
              </a:spcAft>
              <a:buClr>
                <a:srgbClr val="3C3C3C"/>
              </a:buClr>
              <a:buSzPts val="1920"/>
              <a:buFont typeface="Noto Sans Symbols"/>
              <a:buChar char="▪"/>
              <a:defRPr sz="24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196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C3C3C"/>
              </a:buClr>
              <a:buSzPts val="2240"/>
              <a:buFont typeface="Arial"/>
              <a:buNone/>
              <a:defRPr sz="2800" b="0" i="0" u="none" strike="noStrike" cap="none">
                <a:solidFill>
                  <a:srgbClr val="3C3C3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0318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tangolo 22">
            <a:extLst>
              <a:ext uri="{FF2B5EF4-FFF2-40B4-BE49-F238E27FC236}">
                <a16:creationId xmlns:a16="http://schemas.microsoft.com/office/drawing/2014/main" xmlns="" id="{E3F0AEEC-E8E7-4D6D-82B6-D294E5B82108}"/>
              </a:ext>
            </a:extLst>
          </p:cNvPr>
          <p:cNvSpPr/>
          <p:nvPr userDrawn="1"/>
        </p:nvSpPr>
        <p:spPr>
          <a:xfrm>
            <a:off x="11414248" y="6376243"/>
            <a:ext cx="442392" cy="293117"/>
          </a:xfrm>
          <a:prstGeom prst="rect">
            <a:avLst/>
          </a:prstGeom>
          <a:solidFill>
            <a:srgbClr val="1D2F45">
              <a:alpha val="26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35360" y="1268763"/>
            <a:ext cx="11521280" cy="485500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SzPct val="100000"/>
              <a:buFontTx/>
              <a:buBlip>
                <a:blip r:embed="rId2"/>
              </a:buBlip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1pPr>
            <a:lvl2pPr marL="742950" indent="-285750">
              <a:buSzPct val="90000"/>
              <a:buFont typeface="Calibri" panose="020F0502020204030204" pitchFamily="34" charset="0"/>
              <a:buChar char="-"/>
              <a:defRPr sz="26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2pPr>
            <a:lvl3pPr marL="1143000" indent="-228600">
              <a:buSzPct val="80000"/>
              <a:buFont typeface="Wingdings" panose="05000000000000000000" pitchFamily="2" charset="2"/>
              <a:buChar char="§"/>
              <a:defRPr sz="24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3pPr>
            <a:lvl4pPr marL="13716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7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4pPr>
            <a:lvl5pPr marL="182880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80000"/>
              <a:buFontTx/>
              <a:buNone/>
              <a:tabLst/>
              <a:defRPr sz="2800" b="0" i="0">
                <a:solidFill>
                  <a:schemeClr val="tx1">
                    <a:lumMod val="75000"/>
                  </a:schemeClr>
                </a:solidFill>
                <a:latin typeface="+mn-lt"/>
                <a:ea typeface="Source Sans Pro" charset="0"/>
                <a:cs typeface="Source Sans Pro" charset="0"/>
              </a:defRPr>
            </a:lvl5pPr>
          </a:lstStyle>
          <a:p>
            <a:pPr lvl="0"/>
            <a:r>
              <a:rPr lang="en-GB" noProof="0" dirty="0"/>
              <a:t>Click here to add text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  <a:p>
            <a:pPr lvl="4"/>
            <a:endParaRPr lang="en-GB" noProof="0" dirty="0"/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xmlns="" id="{2D6204B7-1D0D-1E43-967C-261D932E2D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  <a:prstGeom prst="rect">
            <a:avLst/>
          </a:prstGeom>
        </p:spPr>
        <p:txBody>
          <a:bodyPr/>
          <a:lstStyle>
            <a:lvl1pPr>
              <a:defRPr sz="95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134ACBCB-4DB7-2F4B-9433-13658BADC84B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xmlns="" id="{E1E01ECC-58A4-0745-A3E0-F9FCCE41D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81328"/>
            <a:ext cx="3860800" cy="28803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95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EOSC: Austria takes initiative</a:t>
            </a:r>
            <a:endParaRPr lang="en-US" dirty="0"/>
          </a:p>
        </p:txBody>
      </p:sp>
      <p:cxnSp>
        <p:nvCxnSpPr>
          <p:cNvPr id="16" name="Connettore 1 15">
            <a:extLst>
              <a:ext uri="{FF2B5EF4-FFF2-40B4-BE49-F238E27FC236}">
                <a16:creationId xmlns:a16="http://schemas.microsoft.com/office/drawing/2014/main" xmlns="" id="{05EEB7C1-79E8-894A-A6D8-E6E8AF7BA267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35360" y="6376246"/>
            <a:ext cx="11521280" cy="5085"/>
          </a:xfrm>
          <a:prstGeom prst="line">
            <a:avLst/>
          </a:prstGeom>
          <a:ln w="12700">
            <a:solidFill>
              <a:srgbClr val="1D2F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xmlns="" id="{B526890D-A7E7-0848-AAB2-0716D2C40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81328"/>
            <a:ext cx="3119040" cy="288032"/>
          </a:xfrm>
          <a:prstGeom prst="rect">
            <a:avLst/>
          </a:prstGeom>
        </p:spPr>
        <p:txBody>
          <a:bodyPr/>
          <a:lstStyle>
            <a:lvl1pPr algn="r">
              <a:defRPr sz="950" b="0" i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ea typeface="Source Sans Pro" charset="0"/>
                <a:cs typeface="Calibri" panose="020F0502020204030204" pitchFamily="34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Rettangolo 14"/>
          <p:cNvSpPr>
            <a:spLocks/>
          </p:cNvSpPr>
          <p:nvPr userDrawn="1"/>
        </p:nvSpPr>
        <p:spPr>
          <a:xfrm>
            <a:off x="4152612" y="0"/>
            <a:ext cx="1511361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19" name="Rettangolo 18"/>
          <p:cNvSpPr>
            <a:spLocks/>
          </p:cNvSpPr>
          <p:nvPr userDrawn="1"/>
        </p:nvSpPr>
        <p:spPr>
          <a:xfrm>
            <a:off x="7920205" y="0"/>
            <a:ext cx="4223295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0" name="Rettangolo 19"/>
          <p:cNvSpPr>
            <a:spLocks/>
          </p:cNvSpPr>
          <p:nvPr userDrawn="1"/>
        </p:nvSpPr>
        <p:spPr>
          <a:xfrm>
            <a:off x="11202275" y="0"/>
            <a:ext cx="996844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5" name="Rettangolo 24"/>
          <p:cNvSpPr>
            <a:spLocks/>
          </p:cNvSpPr>
          <p:nvPr userDrawn="1"/>
        </p:nvSpPr>
        <p:spPr>
          <a:xfrm>
            <a:off x="2543607" y="0"/>
            <a:ext cx="1354740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6" name="Rettangolo 25"/>
          <p:cNvSpPr>
            <a:spLocks/>
          </p:cNvSpPr>
          <p:nvPr userDrawn="1"/>
        </p:nvSpPr>
        <p:spPr>
          <a:xfrm>
            <a:off x="9552385" y="0"/>
            <a:ext cx="1738195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7" name="Rettangolo 26"/>
          <p:cNvSpPr>
            <a:spLocks/>
          </p:cNvSpPr>
          <p:nvPr userDrawn="1"/>
        </p:nvSpPr>
        <p:spPr>
          <a:xfrm>
            <a:off x="6960098" y="0"/>
            <a:ext cx="1523817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8" name="Rettangolo 27"/>
          <p:cNvSpPr>
            <a:spLocks/>
          </p:cNvSpPr>
          <p:nvPr userDrawn="1"/>
        </p:nvSpPr>
        <p:spPr>
          <a:xfrm>
            <a:off x="1701959" y="-2"/>
            <a:ext cx="841647" cy="36000"/>
          </a:xfrm>
          <a:prstGeom prst="rect">
            <a:avLst/>
          </a:prstGeom>
          <a:solidFill>
            <a:srgbClr val="1C30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29" name="Rettangolo 28"/>
          <p:cNvSpPr>
            <a:spLocks/>
          </p:cNvSpPr>
          <p:nvPr userDrawn="1"/>
        </p:nvSpPr>
        <p:spPr>
          <a:xfrm>
            <a:off x="857970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0" name="Rettangolo 29"/>
          <p:cNvSpPr>
            <a:spLocks/>
          </p:cNvSpPr>
          <p:nvPr userDrawn="1"/>
        </p:nvSpPr>
        <p:spPr>
          <a:xfrm>
            <a:off x="3454402" y="0"/>
            <a:ext cx="854092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1" name="Rettangolo 30"/>
          <p:cNvSpPr>
            <a:spLocks/>
          </p:cNvSpPr>
          <p:nvPr userDrawn="1"/>
        </p:nvSpPr>
        <p:spPr>
          <a:xfrm>
            <a:off x="5663973" y="0"/>
            <a:ext cx="1403313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2" name="Rettangolo 31"/>
          <p:cNvSpPr>
            <a:spLocks/>
          </p:cNvSpPr>
          <p:nvPr userDrawn="1"/>
        </p:nvSpPr>
        <p:spPr>
          <a:xfrm>
            <a:off x="9810659" y="0"/>
            <a:ext cx="221780" cy="36000"/>
          </a:xfrm>
          <a:prstGeom prst="rect">
            <a:avLst/>
          </a:prstGeom>
          <a:solidFill>
            <a:srgbClr val="75A5D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sp>
        <p:nvSpPr>
          <p:cNvPr id="33" name="Rettangolo 32"/>
          <p:cNvSpPr>
            <a:spLocks/>
          </p:cNvSpPr>
          <p:nvPr userDrawn="1"/>
        </p:nvSpPr>
        <p:spPr>
          <a:xfrm>
            <a:off x="-181" y="-2"/>
            <a:ext cx="858151" cy="36000"/>
          </a:xfrm>
          <a:prstGeom prst="rect">
            <a:avLst/>
          </a:prstGeom>
          <a:solidFill>
            <a:srgbClr val="B589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800"/>
          </a:p>
        </p:txBody>
      </p:sp>
      <p:pic>
        <p:nvPicPr>
          <p:cNvPr id="35" name="Immagine 34">
            <a:extLst>
              <a:ext uri="{FF2B5EF4-FFF2-40B4-BE49-F238E27FC236}">
                <a16:creationId xmlns:a16="http://schemas.microsoft.com/office/drawing/2014/main" xmlns="" id="{2C34C010-9376-654D-A867-B52581D1056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20788"/>
            <a:ext cx="2808312" cy="754672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xmlns="" id="{2AAEFF27-5769-49CA-8573-C39C406AF32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6826217"/>
            <a:ext cx="12192000" cy="31783"/>
          </a:xfrm>
          <a:prstGeom prst="rect">
            <a:avLst/>
          </a:prstGeom>
        </p:spPr>
      </p:pic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439E1B6A-7D11-E849-A590-8111F721B39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221038" y="192857"/>
            <a:ext cx="8635602" cy="8234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b="1">
                <a:solidFill>
                  <a:srgbClr val="1C3046"/>
                </a:solidFill>
              </a:defRPr>
            </a:lvl1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here</a:t>
            </a:r>
            <a:r>
              <a:rPr lang="it-IT" dirty="0"/>
              <a:t> to </a:t>
            </a:r>
            <a:r>
              <a:rPr lang="it-IT" dirty="0" err="1"/>
              <a:t>add</a:t>
            </a:r>
            <a:r>
              <a:rPr lang="it-IT" dirty="0"/>
              <a:t> </a:t>
            </a:r>
            <a:r>
              <a:rPr lang="it-IT" dirty="0" err="1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44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218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4" r:id="rId3"/>
    <p:sldLayoutId id="2147483709" r:id="rId4"/>
    <p:sldLayoutId id="2147483712" r:id="rId5"/>
    <p:sldLayoutId id="2147483711" r:id="rId6"/>
    <p:sldLayoutId id="2147483720" r:id="rId7"/>
    <p:sldLayoutId id="2147483721" r:id="rId8"/>
    <p:sldLayoutId id="2147483723" r:id="rId9"/>
    <p:sldLayoutId id="2147483724" r:id="rId10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4" Type="http://schemas.openxmlformats.org/officeDocument/2006/relationships/diagramLayout" Target="../diagrams/layout4.xml"/><Relationship Id="rId5" Type="http://schemas.openxmlformats.org/officeDocument/2006/relationships/diagramQuickStyle" Target="../diagrams/quickStyle4.xml"/><Relationship Id="rId6" Type="http://schemas.openxmlformats.org/officeDocument/2006/relationships/diagramColors" Target="../diagrams/colors4.xml"/><Relationship Id="rId7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mex.eodc.eu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odc.eu" TargetMode="External"/><Relationship Id="rId4" Type="http://schemas.openxmlformats.org/officeDocument/2006/relationships/hyperlink" Target="https://www.egi.eu/services/cloud-compute/" TargetMode="External"/><Relationship Id="rId5" Type="http://schemas.openxmlformats.org/officeDocument/2006/relationships/diagramData" Target="../diagrams/data5.xml"/><Relationship Id="rId6" Type="http://schemas.openxmlformats.org/officeDocument/2006/relationships/diagramLayout" Target="../diagrams/layout5.xml"/><Relationship Id="rId7" Type="http://schemas.openxmlformats.org/officeDocument/2006/relationships/diagramQuickStyle" Target="../diagrams/quickStyle5.xml"/><Relationship Id="rId8" Type="http://schemas.openxmlformats.org/officeDocument/2006/relationships/diagramColors" Target="../diagrams/colors5.xml"/><Relationship Id="rId9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cloudferro.com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openeo.org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diagramData" Target="../diagrams/data1.xml"/><Relationship Id="rId5" Type="http://schemas.openxmlformats.org/officeDocument/2006/relationships/diagramLayout" Target="../diagrams/layout1.xml"/><Relationship Id="rId6" Type="http://schemas.openxmlformats.org/officeDocument/2006/relationships/diagramQuickStyle" Target="../diagrams/quickStyle1.xml"/><Relationship Id="rId7" Type="http://schemas.openxmlformats.org/officeDocument/2006/relationships/diagramColors" Target="../diagrams/colors1.xml"/><Relationship Id="rId8" Type="http://schemas.microsoft.com/office/2007/relationships/diagramDrawing" Target="../diagrams/drawing1.xml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osc-hub.eu/join-as-service-provider" TargetMode="External"/><Relationship Id="rId4" Type="http://schemas.openxmlformats.org/officeDocument/2006/relationships/image" Target="../media/image30.png"/><Relationship Id="rId5" Type="http://schemas.openxmlformats.org/officeDocument/2006/relationships/image" Target="../media/image3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osc-hub.eu/digital-innovation-hub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2.png"/><Relationship Id="rId3" Type="http://schemas.openxmlformats.org/officeDocument/2006/relationships/hyperlink" Target="https://www.eosc-hub.eu/catalogue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xmlns="" id="{E5888FF4-7091-F547-BED3-1E8B9F928902}"/>
              </a:ext>
            </a:extLst>
          </p:cNvPr>
          <p:cNvSpPr txBox="1">
            <a:spLocks/>
          </p:cNvSpPr>
          <p:nvPr/>
        </p:nvSpPr>
        <p:spPr>
          <a:xfrm>
            <a:off x="1343472" y="3011566"/>
            <a:ext cx="9793088" cy="576065"/>
          </a:xfrm>
          <a:prstGeom prst="rect">
            <a:avLst/>
          </a:prstGeom>
        </p:spPr>
        <p:txBody>
          <a:bodyPr vert="horz">
            <a:scene3d>
              <a:camera prst="orthographicFront"/>
              <a:lightRig rig="threePt" dir="t"/>
            </a:scene3d>
            <a:sp3d contourW="12700">
              <a:contourClr>
                <a:srgbClr val="1C3046"/>
              </a:contourClr>
            </a:sp3d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US" dirty="0" smtClean="0"/>
              <a:t>EOSC Services &amp; Architecture: the EOSC-hub approach </a:t>
            </a:r>
            <a:endParaRPr lang="en-US" dirty="0"/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xmlns="" id="{DA40618A-E780-6B4C-9F22-53ADEAFB468E}"/>
              </a:ext>
            </a:extLst>
          </p:cNvPr>
          <p:cNvSpPr txBox="1">
            <a:spLocks/>
          </p:cNvSpPr>
          <p:nvPr/>
        </p:nvSpPr>
        <p:spPr>
          <a:xfrm>
            <a:off x="1343472" y="3717032"/>
            <a:ext cx="9793088" cy="576065"/>
          </a:xfrm>
          <a:prstGeom prst="rect">
            <a:avLst/>
          </a:prstGeom>
        </p:spPr>
        <p:txBody>
          <a:bodyPr vert="horz"/>
          <a:lstStyle>
            <a:lvl1pPr algn="ctr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pPr algn="l"/>
            <a:r>
              <a:rPr lang="en-GB" b="0" dirty="0" smtClean="0">
                <a:solidFill>
                  <a:srgbClr val="B5892D"/>
                </a:solidFill>
                <a:latin typeface="+mn-lt"/>
              </a:rPr>
              <a:t>Tiziana Ferrari, </a:t>
            </a:r>
            <a:r>
              <a:rPr lang="en-GB" b="0" smtClean="0">
                <a:solidFill>
                  <a:srgbClr val="B5892D"/>
                </a:solidFill>
                <a:latin typeface="+mn-lt"/>
              </a:rPr>
              <a:t>Project Coordinator, </a:t>
            </a:r>
            <a:r>
              <a:rPr lang="en-GB" b="0" dirty="0" smtClean="0">
                <a:solidFill>
                  <a:srgbClr val="B5892D"/>
                </a:solidFill>
                <a:latin typeface="+mn-lt"/>
              </a:rPr>
              <a:t>EGI Foundation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A7AD28B-C595-4505-A53C-4A8CA5E69B72}"/>
              </a:ext>
            </a:extLst>
          </p:cNvPr>
          <p:cNvSpPr txBox="1"/>
          <p:nvPr/>
        </p:nvSpPr>
        <p:spPr>
          <a:xfrm>
            <a:off x="9753600" y="6290846"/>
            <a:ext cx="2438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GB" sz="1600" b="1" dirty="0">
                <a:solidFill>
                  <a:srgbClr val="1C3046"/>
                </a:solidFill>
              </a:rPr>
              <a:t>Dissemination level</a:t>
            </a:r>
            <a:r>
              <a:rPr lang="en-GB" sz="1600" dirty="0">
                <a:solidFill>
                  <a:srgbClr val="1C3046"/>
                </a:solidFill>
              </a:rPr>
              <a:t>: </a:t>
            </a:r>
            <a:r>
              <a:rPr lang="en-GB" sz="1600" dirty="0" smtClean="0">
                <a:solidFill>
                  <a:srgbClr val="1C3046"/>
                </a:solidFill>
              </a:rPr>
              <a:t>Public</a:t>
            </a:r>
          </a:p>
        </p:txBody>
      </p:sp>
    </p:spTree>
    <p:extLst>
      <p:ext uri="{BB962C8B-B14F-4D97-AF65-F5344CB8AC3E}">
        <p14:creationId xmlns:p14="http://schemas.microsoft.com/office/powerpoint/2010/main" val="464063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28650" y="1628800"/>
            <a:ext cx="9124950" cy="540300"/>
          </a:xfrm>
        </p:spPr>
        <p:txBody>
          <a:bodyPr/>
          <a:lstStyle/>
          <a:p>
            <a:r>
              <a:rPr lang="en-US" sz="4400" dirty="0" smtClean="0"/>
              <a:t>Contribution of Austria to EOSC-hub </a:t>
            </a:r>
            <a:endParaRPr lang="en-US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>
          <a:xfrm>
            <a:off x="628650" y="2348880"/>
            <a:ext cx="10267950" cy="540300"/>
          </a:xfrm>
        </p:spPr>
        <p:txBody>
          <a:bodyPr/>
          <a:lstStyle/>
          <a:p>
            <a:r>
              <a:rPr lang="en-US" sz="4000" dirty="0" smtClean="0"/>
              <a:t>For </a:t>
            </a:r>
            <a:r>
              <a:rPr lang="en-US" sz="4000" dirty="0" smtClean="0"/>
              <a:t>data &amp; service interoperability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98921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-37353" y="1600200"/>
            <a:ext cx="6172200" cy="4953000"/>
          </a:xfrm>
        </p:spPr>
        <p:txBody>
          <a:bodyPr>
            <a:normAutofit/>
          </a:bodyPr>
          <a:lstStyle/>
          <a:p>
            <a:r>
              <a:rPr lang="en-GB" sz="2800" b="1" dirty="0" smtClean="0">
                <a:solidFill>
                  <a:srgbClr val="B5892D"/>
                </a:solidFill>
              </a:rPr>
              <a:t>Earth </a:t>
            </a:r>
            <a:r>
              <a:rPr lang="en-GB" sz="2800" b="1" dirty="0">
                <a:solidFill>
                  <a:srgbClr val="B5892D"/>
                </a:solidFill>
              </a:rPr>
              <a:t>Observation Data Centre for Water Resources Monitoring </a:t>
            </a:r>
            <a:r>
              <a:rPr lang="en-GB" sz="2800" b="1" dirty="0" smtClean="0">
                <a:solidFill>
                  <a:srgbClr val="B5892D"/>
                </a:solidFill>
              </a:rPr>
              <a:t> </a:t>
            </a:r>
            <a:r>
              <a:rPr lang="en-US" dirty="0" smtClean="0"/>
              <a:t>Coordination of Earth </a:t>
            </a:r>
            <a:r>
              <a:rPr lang="en-US" dirty="0" smtClean="0"/>
              <a:t>Observation data and services integration</a:t>
            </a:r>
            <a:endParaRPr lang="en-GB" sz="2800" b="1" dirty="0" smtClean="0">
              <a:solidFill>
                <a:srgbClr val="B5892D"/>
              </a:solidFill>
            </a:endParaRPr>
          </a:p>
          <a:p>
            <a:pPr marL="971550" lvl="1" indent="-457200">
              <a:buFont typeface="+mj-lt"/>
              <a:buAutoNum type="arabicPeriod"/>
            </a:pPr>
            <a:r>
              <a:rPr lang="en-GB" dirty="0" smtClean="0"/>
              <a:t>EO data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GB" dirty="0"/>
              <a:t>P</a:t>
            </a:r>
            <a:r>
              <a:rPr lang="en-GB" dirty="0" smtClean="0"/>
              <a:t>latform services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GB" dirty="0" smtClean="0"/>
              <a:t>Cloud IaaS</a:t>
            </a:r>
          </a:p>
          <a:p>
            <a:pPr marL="571500" indent="-457200">
              <a:buFont typeface="Arial"/>
              <a:buChar char="•"/>
            </a:pPr>
            <a:r>
              <a:rPr lang="en-GB" dirty="0" smtClean="0"/>
              <a:t>Collaboration with </a:t>
            </a:r>
            <a:endParaRPr lang="en-GB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A4F8A-F322-6B4F-A744-30C217BEA46D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Coordination of Earth Observation </a:t>
            </a:r>
            <a:r>
              <a:rPr lang="en-US" dirty="0" err="1" smtClean="0"/>
              <a:t>programme</a:t>
            </a:r>
            <a:endParaRPr lang="en-US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864195987"/>
              </p:ext>
            </p:extLst>
          </p:nvPr>
        </p:nvGraphicFramePr>
        <p:xfrm>
          <a:off x="4699000" y="719666"/>
          <a:ext cx="8483600" cy="57573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 descr="Screen Shot 2018-10-30 at 00.37.40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5346700"/>
            <a:ext cx="3632200" cy="901700"/>
          </a:xfrm>
          <a:prstGeom prst="rect">
            <a:avLst/>
          </a:prstGeom>
        </p:spPr>
      </p:pic>
      <p:pic>
        <p:nvPicPr>
          <p:cNvPr id="11" name="Picture 10" descr="Screen Shot 2018-10-30 at 00.38.45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647982"/>
            <a:ext cx="2070100" cy="942818"/>
          </a:xfrm>
          <a:prstGeom prst="rect">
            <a:avLst/>
          </a:prstGeom>
        </p:spPr>
      </p:pic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298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0B6BB-9DA1-6247-A32B-4F6DCF4C258A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EOSC role in Earth </a:t>
            </a:r>
            <a:r>
              <a:rPr lang="en-US" dirty="0"/>
              <a:t>S</a:t>
            </a:r>
            <a:r>
              <a:rPr lang="en-US" dirty="0" smtClean="0"/>
              <a:t>cience</a:t>
            </a:r>
            <a:endParaRPr lang="en-US" dirty="0"/>
          </a:p>
        </p:txBody>
      </p:sp>
      <p:pic>
        <p:nvPicPr>
          <p:cNvPr id="7" name="Picture 6" descr="Screen Shot 2018-10-30 at 00.30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900" y="1181100"/>
            <a:ext cx="9309100" cy="46101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01000" y="5715000"/>
            <a:ext cx="2597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B5892D"/>
                </a:solidFill>
              </a:rPr>
              <a:t>Credits: E. </a:t>
            </a:r>
            <a:r>
              <a:rPr lang="en-US" sz="2000" dirty="0" err="1" smtClean="0">
                <a:solidFill>
                  <a:srgbClr val="B5892D"/>
                </a:solidFill>
              </a:rPr>
              <a:t>Pajot</a:t>
            </a:r>
            <a:r>
              <a:rPr lang="en-US" sz="2000" dirty="0" smtClean="0">
                <a:solidFill>
                  <a:srgbClr val="B5892D"/>
                </a:solidFill>
              </a:rPr>
              <a:t>/EARSC</a:t>
            </a:r>
            <a:endParaRPr lang="en-US" sz="2000" dirty="0">
              <a:solidFill>
                <a:srgbClr val="B5892D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10591800" y="4724400"/>
            <a:ext cx="1219200" cy="609600"/>
          </a:xfrm>
          <a:prstGeom prst="leftArrow">
            <a:avLst/>
          </a:prstGeom>
          <a:solidFill>
            <a:schemeClr val="accent4">
              <a:alpha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06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876800" y="914400"/>
            <a:ext cx="7239000" cy="5181600"/>
          </a:xfrm>
        </p:spPr>
        <p:txBody>
          <a:bodyPr>
            <a:noAutofit/>
          </a:bodyPr>
          <a:lstStyle/>
          <a:p>
            <a:r>
              <a:rPr lang="fr-FR" sz="2400" dirty="0" smtClean="0"/>
              <a:t>(</a:t>
            </a:r>
            <a:r>
              <a:rPr lang="fr-FR" sz="2400" b="1" dirty="0" smtClean="0">
                <a:solidFill>
                  <a:srgbClr val="B5892D"/>
                </a:solidFill>
              </a:rPr>
              <a:t>EODC</a:t>
            </a:r>
            <a:r>
              <a:rPr lang="fr-FR" sz="2400" dirty="0" smtClean="0"/>
              <a:t>) </a:t>
            </a:r>
            <a:r>
              <a:rPr lang="fr-FR" sz="2400" dirty="0" smtClean="0">
                <a:hlinkClick r:id="rId2"/>
              </a:rPr>
              <a:t>Metadata Catalogue Service</a:t>
            </a:r>
            <a:r>
              <a:rPr lang="fr-FR" sz="2400" dirty="0" smtClean="0"/>
              <a:t>, &gt; 3.5 Million </a:t>
            </a:r>
            <a:r>
              <a:rPr lang="fr-FR" sz="2400" dirty="0" err="1" smtClean="0"/>
              <a:t>datasets</a:t>
            </a:r>
            <a:r>
              <a:rPr lang="fr-FR" sz="2400" dirty="0" smtClean="0"/>
              <a:t>, </a:t>
            </a:r>
            <a:r>
              <a:rPr lang="en-GB" sz="2400" dirty="0" smtClean="0"/>
              <a:t>fully </a:t>
            </a:r>
            <a:r>
              <a:rPr lang="en-GB" sz="2400" dirty="0"/>
              <a:t>compliant with OGC </a:t>
            </a:r>
            <a:r>
              <a:rPr lang="en-GB" sz="2400" dirty="0" smtClean="0"/>
              <a:t>standards</a:t>
            </a:r>
            <a:endParaRPr lang="en-GB" sz="2400" dirty="0"/>
          </a:p>
          <a:p>
            <a:pPr fontAlgn="base"/>
            <a:r>
              <a:rPr lang="en-GB" sz="2400" dirty="0" smtClean="0"/>
              <a:t>(</a:t>
            </a:r>
            <a:r>
              <a:rPr lang="en-GB" sz="2400" b="1" dirty="0" err="1">
                <a:solidFill>
                  <a:srgbClr val="B5892D"/>
                </a:solidFill>
              </a:rPr>
              <a:t>Sinergise</a:t>
            </a:r>
            <a:r>
              <a:rPr lang="en-GB" sz="2400" dirty="0" smtClean="0"/>
              <a:t>) Landsat</a:t>
            </a:r>
            <a:r>
              <a:rPr lang="en-GB" sz="2400" dirty="0"/>
              <a:t>-8 </a:t>
            </a:r>
            <a:r>
              <a:rPr lang="en-GB" sz="2400" dirty="0" smtClean="0"/>
              <a:t>data</a:t>
            </a:r>
          </a:p>
          <a:p>
            <a:pPr lvl="1" fontAlgn="base"/>
            <a:r>
              <a:rPr lang="en-GB" sz="2000" dirty="0" smtClean="0"/>
              <a:t>25 </a:t>
            </a:r>
            <a:r>
              <a:rPr lang="en-GB" sz="2000" dirty="0"/>
              <a:t>years of observations over </a:t>
            </a:r>
            <a:r>
              <a:rPr lang="en-GB" sz="2000" dirty="0" smtClean="0"/>
              <a:t>Europe</a:t>
            </a:r>
          </a:p>
          <a:p>
            <a:pPr lvl="1" fontAlgn="base"/>
            <a:r>
              <a:rPr lang="en-GB" sz="2000" dirty="0"/>
              <a:t>Approximately 200,000 Landsat </a:t>
            </a:r>
            <a:r>
              <a:rPr lang="en-GB" sz="2000" dirty="0" smtClean="0"/>
              <a:t>scenes</a:t>
            </a:r>
          </a:p>
          <a:p>
            <a:pPr fontAlgn="base"/>
            <a:r>
              <a:rPr lang="en-GB" sz="2400" dirty="0" smtClean="0"/>
              <a:t>Sentinel series: </a:t>
            </a:r>
            <a:r>
              <a:rPr lang="en-GB" sz="2400" dirty="0"/>
              <a:t>Sentinel-1 GRD, Sentinel-2 L1C, Sentinel-2 L2A, Sentinel-3 OLCI, Sentinel-</a:t>
            </a:r>
            <a:r>
              <a:rPr lang="en-GB" sz="2400" dirty="0" smtClean="0"/>
              <a:t>5P</a:t>
            </a:r>
            <a:endParaRPr lang="en-GB" sz="2400" dirty="0"/>
          </a:p>
          <a:p>
            <a:pPr lvl="1" fontAlgn="base"/>
            <a:r>
              <a:rPr lang="en-GB" dirty="0" smtClean="0"/>
              <a:t>1,018 * 600 MB Sentinel </a:t>
            </a:r>
            <a:r>
              <a:rPr lang="en-GB" dirty="0"/>
              <a:t>tiles are required to cover the entire Europe</a:t>
            </a:r>
          </a:p>
          <a:p>
            <a:pPr fontAlgn="base"/>
            <a:r>
              <a:rPr lang="en-GB" sz="2400" dirty="0" err="1" smtClean="0"/>
              <a:t>Envisat</a:t>
            </a:r>
            <a:r>
              <a:rPr lang="en-GB" sz="2400" dirty="0" smtClean="0"/>
              <a:t> </a:t>
            </a:r>
            <a:r>
              <a:rPr lang="en-GB" sz="2400" dirty="0"/>
              <a:t>MERIS </a:t>
            </a:r>
            <a:r>
              <a:rPr lang="en-GB" sz="2400" dirty="0" smtClean="0"/>
              <a:t>data </a:t>
            </a:r>
            <a:r>
              <a:rPr lang="en-GB" sz="2400" dirty="0"/>
              <a:t>for the whole world and the full period of operation </a:t>
            </a:r>
            <a:endParaRPr lang="en-GB" sz="2400" dirty="0" smtClean="0"/>
          </a:p>
          <a:p>
            <a:pPr fontAlgn="base"/>
            <a:r>
              <a:rPr lang="en-GB" sz="2400" dirty="0" err="1" smtClean="0"/>
              <a:t>MODiS</a:t>
            </a:r>
            <a:r>
              <a:rPr lang="en-GB" sz="2400" dirty="0"/>
              <a:t> (Moderate Resolution Imaging </a:t>
            </a:r>
            <a:r>
              <a:rPr lang="en-GB" sz="2400" dirty="0" err="1"/>
              <a:t>Spectroradiometer</a:t>
            </a:r>
            <a:r>
              <a:rPr lang="en-GB" sz="2400" dirty="0"/>
              <a:t>)</a:t>
            </a:r>
            <a:endParaRPr lang="en-US" sz="2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F97D82-A8A4-4347-9352-BF70E38BB368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Datasets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253482561"/>
              </p:ext>
            </p:extLst>
          </p:nvPr>
        </p:nvGraphicFramePr>
        <p:xfrm>
          <a:off x="-533400" y="1219200"/>
          <a:ext cx="5791200" cy="469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565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953000" y="914400"/>
            <a:ext cx="7239000" cy="51816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B5892D"/>
                </a:solidFill>
              </a:rPr>
              <a:t>CloudFerro</a:t>
            </a:r>
            <a:r>
              <a:rPr lang="en-US" dirty="0" smtClean="0"/>
              <a:t> </a:t>
            </a:r>
            <a:r>
              <a:rPr lang="en-US" dirty="0" smtClean="0">
                <a:hlinkClick r:id="rId2"/>
              </a:rPr>
              <a:t>http</a:t>
            </a:r>
            <a:r>
              <a:rPr lang="en-US" dirty="0">
                <a:hlinkClick r:id="rId2"/>
              </a:rPr>
              <a:t>://www.cloudferro.com</a:t>
            </a:r>
            <a:r>
              <a:rPr lang="en-US" dirty="0" smtClean="0">
                <a:hlinkClick r:id="rId2"/>
              </a:rPr>
              <a:t>/</a:t>
            </a:r>
            <a:endParaRPr lang="en-US" dirty="0"/>
          </a:p>
          <a:p>
            <a:r>
              <a:rPr lang="en-US" b="1" dirty="0">
                <a:solidFill>
                  <a:srgbClr val="B5892D"/>
                </a:solidFill>
              </a:rPr>
              <a:t>EODC</a:t>
            </a:r>
            <a:r>
              <a:rPr lang="en-US" dirty="0" smtClean="0"/>
              <a:t>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eodc.eu</a:t>
            </a:r>
            <a:endParaRPr lang="en-US" dirty="0"/>
          </a:p>
          <a:p>
            <a:r>
              <a:rPr lang="en-US" b="1" dirty="0" smtClean="0">
                <a:solidFill>
                  <a:srgbClr val="B5892D"/>
                </a:solidFill>
              </a:rPr>
              <a:t>GRNET</a:t>
            </a:r>
            <a:r>
              <a:rPr lang="en-US" dirty="0" smtClean="0"/>
              <a:t> </a:t>
            </a:r>
            <a:r>
              <a:rPr lang="en-US" dirty="0" smtClean="0"/>
              <a:t>and </a:t>
            </a:r>
            <a:r>
              <a:rPr lang="en-US" b="1" dirty="0" smtClean="0">
                <a:solidFill>
                  <a:srgbClr val="B5892D"/>
                </a:solidFill>
              </a:rPr>
              <a:t>CESNET </a:t>
            </a:r>
            <a:r>
              <a:rPr lang="en-US" dirty="0" smtClean="0"/>
              <a:t>national </a:t>
            </a:r>
            <a:r>
              <a:rPr lang="en-US" dirty="0"/>
              <a:t>research clouds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://www.egi.eu/services/cloud-compute</a:t>
            </a:r>
            <a:r>
              <a:rPr lang="en-US" dirty="0" smtClean="0">
                <a:hlinkClick r:id="rId4"/>
              </a:rPr>
              <a:t>/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E58EB-CC51-1646-9A5B-4F3EDC6F0B63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Cloud Services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3497198840"/>
              </p:ext>
            </p:extLst>
          </p:nvPr>
        </p:nvGraphicFramePr>
        <p:xfrm>
          <a:off x="-228600" y="1219200"/>
          <a:ext cx="5867400" cy="47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50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62119-1519-3549-AD39-C5C3C07DA1A7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Federated Cloud Architecture</a:t>
            </a:r>
            <a:endParaRPr lang="en-US" dirty="0"/>
          </a:p>
        </p:txBody>
      </p:sp>
      <p:pic>
        <p:nvPicPr>
          <p:cNvPr id="7" name="Picture 6" descr="Screen Shot 2018-10-30 at 00.07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914400"/>
            <a:ext cx="9220200" cy="5340340"/>
          </a:xfrm>
          <a:prstGeom prst="rect">
            <a:avLst/>
          </a:prstGeom>
        </p:spPr>
      </p:pic>
      <p:pic>
        <p:nvPicPr>
          <p:cNvPr id="8" name="Picture 7" descr="Screen Shot 2018-10-30 at 07.47.5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657600"/>
            <a:ext cx="822960" cy="675084"/>
          </a:xfrm>
          <a:prstGeom prst="rect">
            <a:avLst/>
          </a:prstGeom>
        </p:spPr>
      </p:pic>
      <p:pic>
        <p:nvPicPr>
          <p:cNvPr id="9" name="Picture 8" descr="Screen Shot 2018-10-30 at 01.02.3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2971800"/>
            <a:ext cx="1493520" cy="1066800"/>
          </a:xfrm>
          <a:prstGeom prst="rect">
            <a:avLst/>
          </a:prstGeom>
        </p:spPr>
      </p:pic>
      <p:pic>
        <p:nvPicPr>
          <p:cNvPr id="10" name="Picture 9" descr="Screen Shot 2018-10-30 at 07.50.01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429000"/>
            <a:ext cx="1053296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365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410200" y="914400"/>
            <a:ext cx="6705600" cy="5181600"/>
          </a:xfrm>
        </p:spPr>
        <p:txBody>
          <a:bodyPr>
            <a:normAutofit lnSpcReduction="10000"/>
          </a:bodyPr>
          <a:lstStyle/>
          <a:p>
            <a:pPr fontAlgn="base"/>
            <a:r>
              <a:rPr lang="en-US" dirty="0" smtClean="0"/>
              <a:t>(</a:t>
            </a:r>
            <a:r>
              <a:rPr lang="en-US" b="1" dirty="0" err="1" smtClean="0">
                <a:solidFill>
                  <a:srgbClr val="B5892D"/>
                </a:solidFill>
              </a:rPr>
              <a:t>TerraDue</a:t>
            </a:r>
            <a:r>
              <a:rPr lang="en-US" dirty="0" smtClean="0"/>
              <a:t>) </a:t>
            </a:r>
            <a:r>
              <a:rPr lang="en-US" dirty="0" err="1" smtClean="0"/>
              <a:t>Geohazards</a:t>
            </a:r>
            <a:r>
              <a:rPr lang="en-US" dirty="0" smtClean="0"/>
              <a:t> Thematic Exploitation Platform </a:t>
            </a:r>
            <a:r>
              <a:rPr lang="mr-IN" dirty="0" smtClean="0"/>
              <a:t>–</a:t>
            </a:r>
            <a:r>
              <a:rPr lang="en-US" dirty="0" smtClean="0"/>
              <a:t> TEP </a:t>
            </a:r>
            <a:r>
              <a:rPr lang="mr-IN" dirty="0" smtClean="0"/>
              <a:t>–</a:t>
            </a:r>
            <a:r>
              <a:rPr lang="en-US" dirty="0" smtClean="0"/>
              <a:t> web </a:t>
            </a:r>
            <a:r>
              <a:rPr lang="en-US" dirty="0"/>
              <a:t>portal </a:t>
            </a:r>
            <a:r>
              <a:rPr lang="en-US" dirty="0" smtClean="0"/>
              <a:t>and OGC </a:t>
            </a:r>
            <a:r>
              <a:rPr lang="en-US" dirty="0"/>
              <a:t>Open Search and OGC Web Map Service interfaces for data discovery and visualization by </a:t>
            </a:r>
            <a:r>
              <a:rPr lang="en-US" dirty="0" smtClean="0"/>
              <a:t>developers</a:t>
            </a:r>
          </a:p>
          <a:p>
            <a:pPr fontAlgn="base"/>
            <a:r>
              <a:rPr lang="en-GB" dirty="0"/>
              <a:t>(</a:t>
            </a:r>
            <a:r>
              <a:rPr lang="en-GB" b="1" dirty="0">
                <a:solidFill>
                  <a:srgbClr val="B5892D"/>
                </a:solidFill>
              </a:rPr>
              <a:t>MEEO</a:t>
            </a:r>
            <a:r>
              <a:rPr lang="en-GB" dirty="0"/>
              <a:t>) Graphic User Interface portal, to support “human" interaction and OGC Open Search and OGC Web Coverage Service interfaces, to support data discovery and access by (web) </a:t>
            </a:r>
            <a:r>
              <a:rPr lang="en-GB" dirty="0" smtClean="0"/>
              <a:t>developers</a:t>
            </a:r>
          </a:p>
          <a:p>
            <a:pPr fontAlgn="base"/>
            <a:r>
              <a:rPr lang="en-US" dirty="0" smtClean="0"/>
              <a:t>(</a:t>
            </a:r>
            <a:r>
              <a:rPr lang="en-US" b="1" dirty="0">
                <a:solidFill>
                  <a:srgbClr val="B5892D"/>
                </a:solidFill>
              </a:rPr>
              <a:t>EODC</a:t>
            </a:r>
            <a:r>
              <a:rPr lang="en-US" dirty="0" smtClean="0"/>
              <a:t>) </a:t>
            </a:r>
            <a:r>
              <a:rPr lang="en-US" dirty="0" err="1"/>
              <a:t>Jupyter</a:t>
            </a:r>
            <a:r>
              <a:rPr lang="en-US" dirty="0"/>
              <a:t>-</a:t>
            </a:r>
            <a:r>
              <a:rPr lang="en-US" dirty="0" smtClean="0"/>
              <a:t>Hub</a:t>
            </a:r>
          </a:p>
          <a:p>
            <a:pPr fontAlgn="base"/>
            <a:r>
              <a:rPr lang="en-US" dirty="0"/>
              <a:t>(</a:t>
            </a:r>
            <a:r>
              <a:rPr lang="en-US" b="1" dirty="0" err="1">
                <a:solidFill>
                  <a:srgbClr val="B5892D"/>
                </a:solidFill>
              </a:rPr>
              <a:t>Rasdaman</a:t>
            </a:r>
            <a:r>
              <a:rPr lang="en-US" dirty="0" smtClean="0"/>
              <a:t>) </a:t>
            </a:r>
            <a:r>
              <a:rPr lang="en-US" dirty="0" err="1" smtClean="0"/>
              <a:t>Datacube</a:t>
            </a:r>
            <a:r>
              <a:rPr lang="en-US" dirty="0" smtClean="0"/>
              <a:t> Service</a:t>
            </a:r>
            <a:endParaRPr lang="en-US" dirty="0"/>
          </a:p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9190-6551-BC42-8763-DCB7FACAFCF5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Platform Services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761874073"/>
              </p:ext>
            </p:extLst>
          </p:nvPr>
        </p:nvGraphicFramePr>
        <p:xfrm>
          <a:off x="381000" y="1212725"/>
          <a:ext cx="5105400" cy="47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09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openEO</a:t>
            </a:r>
            <a:r>
              <a:rPr lang="en-US" dirty="0"/>
              <a:t> (</a:t>
            </a:r>
            <a:r>
              <a:rPr lang="en-US" dirty="0">
                <a:hlinkClick r:id="rId2"/>
              </a:rPr>
              <a:t>http://openeo.org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)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open API to connect R, python, </a:t>
            </a:r>
            <a:r>
              <a:rPr lang="en-US" dirty="0" err="1"/>
              <a:t>javascript</a:t>
            </a:r>
            <a:r>
              <a:rPr lang="en-US" dirty="0"/>
              <a:t> and other clients </a:t>
            </a:r>
            <a:r>
              <a:rPr lang="en-US" dirty="0" smtClean="0"/>
              <a:t>(application layer) to </a:t>
            </a:r>
            <a:r>
              <a:rPr lang="en-US" dirty="0"/>
              <a:t>big Earth observation cloud back-ends in a simple and unified way</a:t>
            </a:r>
            <a:endParaRPr lang="en-US" dirty="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62119-1519-3549-AD39-C5C3C07DA1A7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Contribution to </a:t>
            </a:r>
            <a:r>
              <a:rPr lang="en-US" dirty="0" err="1" smtClean="0"/>
              <a:t>openEO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="" xmlns:a16="http://schemas.microsoft.com/office/drawing/2014/main" id="{46BB2DFE-704C-443B-9F7E-C24761A9CE32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0591800" y="381000"/>
            <a:ext cx="1285560" cy="837360"/>
          </a:xfrm>
          <a:prstGeom prst="rect">
            <a:avLst/>
          </a:prstGeom>
          <a:ln w="9360"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9B75FFAB-5A69-4A21-94DE-B5354E455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912" y="2834205"/>
            <a:ext cx="10297488" cy="333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1850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3AAF3-5A2F-FC41-AD0A-91703E391A58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Austrian contribution to computing through the EGI Federation</a:t>
            </a:r>
            <a:endParaRPr lang="en-US" dirty="0"/>
          </a:p>
        </p:txBody>
      </p:sp>
      <p:pic>
        <p:nvPicPr>
          <p:cNvPr id="6" name="Google Shape;236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2400" y="1219200"/>
            <a:ext cx="486185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Screen Shot 2018-10-30 at 00.56.1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259" y="1143000"/>
            <a:ext cx="6400800" cy="2696368"/>
          </a:xfrm>
          <a:prstGeom prst="rect">
            <a:avLst/>
          </a:prstGeom>
        </p:spPr>
      </p:pic>
      <p:pic>
        <p:nvPicPr>
          <p:cNvPr id="8" name="Google Shape;235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4800" y="4240768"/>
            <a:ext cx="4611299" cy="216003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5334000" y="3886200"/>
            <a:ext cx="6400800" cy="1169637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 smtClean="0">
                <a:solidFill>
                  <a:srgbClr val="B5892D"/>
                </a:solidFill>
              </a:rPr>
              <a:t>970,600</a:t>
            </a:r>
            <a:r>
              <a:rPr lang="en-GB" sz="2400" dirty="0" smtClean="0"/>
              <a:t> computing cores, </a:t>
            </a:r>
            <a:r>
              <a:rPr lang="en-GB" sz="2400" b="1" dirty="0" smtClean="0">
                <a:solidFill>
                  <a:srgbClr val="B5892D"/>
                </a:solidFill>
              </a:rPr>
              <a:t>356 PB</a:t>
            </a:r>
            <a:r>
              <a:rPr lang="en-GB" sz="2400" dirty="0" smtClean="0">
                <a:solidFill>
                  <a:srgbClr val="B5892D"/>
                </a:solidFill>
              </a:rPr>
              <a:t> </a:t>
            </a:r>
            <a:r>
              <a:rPr lang="en-GB" sz="2400" dirty="0" smtClean="0"/>
              <a:t>disk &amp; </a:t>
            </a:r>
            <a:r>
              <a:rPr lang="en-GB" sz="2400" b="1" dirty="0" smtClean="0">
                <a:solidFill>
                  <a:srgbClr val="B5892D"/>
                </a:solidFill>
              </a:rPr>
              <a:t>380 PB</a:t>
            </a:r>
            <a:r>
              <a:rPr lang="en-GB" sz="2400" dirty="0" smtClean="0">
                <a:solidFill>
                  <a:srgbClr val="B5892D"/>
                </a:solidFill>
              </a:rPr>
              <a:t> </a:t>
            </a:r>
            <a:r>
              <a:rPr lang="en-GB" sz="2400" dirty="0" smtClean="0"/>
              <a:t>tape storage</a:t>
            </a:r>
          </a:p>
          <a:p>
            <a:r>
              <a:rPr lang="en-GB" sz="2400" dirty="0" smtClean="0"/>
              <a:t>Austrian participation to EGI Federation/</a:t>
            </a:r>
            <a:r>
              <a:rPr lang="en-GB" sz="2400" b="1" dirty="0" smtClean="0">
                <a:solidFill>
                  <a:srgbClr val="B5892D"/>
                </a:solidFill>
              </a:rPr>
              <a:t>HTC Compute</a:t>
            </a:r>
            <a:r>
              <a:rPr lang="en-GB" sz="2400" dirty="0" smtClean="0"/>
              <a:t>: Institute of High Energy Physics, Austrian Academy of Sciences </a:t>
            </a:r>
            <a:r>
              <a:rPr lang="en-GB" sz="2400" dirty="0"/>
              <a:t>and University of Innsbruck</a:t>
            </a:r>
            <a:endParaRPr lang="en-GB" sz="2400" dirty="0" smtClean="0"/>
          </a:p>
          <a:p>
            <a:endParaRPr lang="en-US" sz="2400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59976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28650" y="1628800"/>
            <a:ext cx="6762750" cy="540300"/>
          </a:xfrm>
        </p:spPr>
        <p:txBody>
          <a:bodyPr/>
          <a:lstStyle/>
          <a:p>
            <a:r>
              <a:rPr lang="en-US" sz="4400" dirty="0" smtClean="0"/>
              <a:t>EOSC-hub is a Commons</a:t>
            </a:r>
            <a:endParaRPr lang="en-US" sz="44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3"/>
          </p:nvPr>
        </p:nvSpPr>
        <p:spPr>
          <a:xfrm>
            <a:off x="628650" y="2348880"/>
            <a:ext cx="10267950" cy="540300"/>
          </a:xfrm>
        </p:spPr>
        <p:txBody>
          <a:bodyPr/>
          <a:lstStyle/>
          <a:p>
            <a:r>
              <a:rPr lang="en-US" sz="4000" dirty="0" smtClean="0"/>
              <a:t>Openness by design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234298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Shape 423"/>
          <p:cNvSpPr txBox="1">
            <a:spLocks noGrp="1"/>
          </p:cNvSpPr>
          <p:nvPr>
            <p:ph type="body" idx="1"/>
          </p:nvPr>
        </p:nvSpPr>
        <p:spPr>
          <a:xfrm>
            <a:off x="3559021" y="714849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rgbClr val="8AA9D6"/>
                </a:solidFill>
              </a:rPr>
              <a:t>20</a:t>
            </a:r>
            <a:r>
              <a:rPr lang="en-US" sz="30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3000" dirty="0" smtClean="0">
                <a:solidFill>
                  <a:schemeClr val="dk1"/>
                </a:solidFill>
              </a:rPr>
              <a:t>digital </a:t>
            </a:r>
            <a:r>
              <a:rPr lang="en-US" sz="3000" dirty="0">
                <a:solidFill>
                  <a:schemeClr val="dk1"/>
                </a:solidFill>
              </a:rPr>
              <a:t>research infrastructures, </a:t>
            </a:r>
            <a:endParaRPr lang="en-US" sz="3000" dirty="0" smtClean="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err="1" smtClean="0">
                <a:solidFill>
                  <a:schemeClr val="dk1"/>
                </a:solidFill>
              </a:rPr>
              <a:t>EGI</a:t>
            </a:r>
            <a:r>
              <a:rPr lang="en-US" sz="3000" dirty="0">
                <a:solidFill>
                  <a:schemeClr val="dk1"/>
                </a:solidFill>
              </a:rPr>
              <a:t>, </a:t>
            </a:r>
            <a:r>
              <a:rPr lang="en-US" sz="3000" dirty="0" err="1">
                <a:solidFill>
                  <a:schemeClr val="dk1"/>
                </a:solidFill>
              </a:rPr>
              <a:t>EUDAT</a:t>
            </a:r>
            <a:r>
              <a:rPr lang="en-US" sz="3000" dirty="0">
                <a:solidFill>
                  <a:schemeClr val="dk1"/>
                </a:solidFill>
              </a:rPr>
              <a:t> </a:t>
            </a:r>
            <a:r>
              <a:rPr lang="en-US" sz="3000" dirty="0" smtClean="0">
                <a:solidFill>
                  <a:schemeClr val="dk1"/>
                </a:solidFill>
              </a:rPr>
              <a:t>CDI and </a:t>
            </a:r>
            <a:r>
              <a:rPr lang="en-US" sz="3000" dirty="0">
                <a:solidFill>
                  <a:schemeClr val="dk1"/>
                </a:solidFill>
              </a:rPr>
              <a:t>INDIGO-</a:t>
            </a:r>
            <a:r>
              <a:rPr lang="en-US" sz="3000" dirty="0" err="1">
                <a:solidFill>
                  <a:schemeClr val="dk1"/>
                </a:solidFill>
              </a:rPr>
              <a:t>DataCloud</a:t>
            </a:r>
            <a:r>
              <a:rPr lang="en-US" sz="3000" dirty="0">
                <a:solidFill>
                  <a:schemeClr val="dk1"/>
                </a:solidFill>
              </a:rPr>
              <a:t> </a:t>
            </a:r>
            <a:endParaRPr lang="en-US" sz="3000" dirty="0" smtClean="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rgbClr val="4F81BD"/>
                </a:solidFill>
              </a:rPr>
              <a:t>jointly </a:t>
            </a:r>
            <a:r>
              <a:rPr lang="en-US" sz="3000" dirty="0">
                <a:solidFill>
                  <a:schemeClr val="dk1"/>
                </a:solidFill>
              </a:rPr>
              <a:t>offering </a:t>
            </a:r>
            <a:r>
              <a:rPr lang="en-US" sz="3200" dirty="0" smtClean="0">
                <a:solidFill>
                  <a:srgbClr val="4F81BD"/>
                </a:solidFill>
              </a:rPr>
              <a:t>services</a:t>
            </a:r>
            <a:r>
              <a:rPr lang="en-US" sz="3200" dirty="0">
                <a:solidFill>
                  <a:srgbClr val="4F81BD"/>
                </a:solidFill>
              </a:rPr>
              <a:t>, </a:t>
            </a:r>
            <a:r>
              <a:rPr lang="en-US" sz="3200" dirty="0" smtClean="0">
                <a:solidFill>
                  <a:srgbClr val="4F81BD"/>
                </a:solidFill>
              </a:rPr>
              <a:t>software </a:t>
            </a:r>
            <a:r>
              <a:rPr lang="en-US" sz="3200" dirty="0">
                <a:solidFill>
                  <a:srgbClr val="4F81BD"/>
                </a:solidFill>
              </a:rPr>
              <a:t>and data </a:t>
            </a:r>
            <a:endParaRPr lang="en-US" sz="3200" dirty="0" smtClean="0">
              <a:solidFill>
                <a:srgbClr val="4F81BD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chemeClr val="dk1"/>
                </a:solidFill>
              </a:rPr>
              <a:t>for advanced, </a:t>
            </a:r>
            <a:r>
              <a:rPr lang="en-US" sz="3000" dirty="0">
                <a:solidFill>
                  <a:schemeClr val="dk1"/>
                </a:solidFill>
              </a:rPr>
              <a:t>data-driven </a:t>
            </a:r>
            <a:r>
              <a:rPr lang="en-US" sz="3000" dirty="0" smtClean="0">
                <a:solidFill>
                  <a:schemeClr val="dk1"/>
                </a:solidFill>
              </a:rPr>
              <a:t>research &amp; innovation</a:t>
            </a:r>
          </a:p>
        </p:txBody>
      </p:sp>
      <p:pic>
        <p:nvPicPr>
          <p:cNvPr id="7" name="Shape 1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7056" y="473395"/>
            <a:ext cx="3430107" cy="4199219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494925549"/>
              </p:ext>
            </p:extLst>
          </p:nvPr>
        </p:nvGraphicFramePr>
        <p:xfrm>
          <a:off x="207303" y="5147785"/>
          <a:ext cx="4139126" cy="1390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Shape 423"/>
          <p:cNvSpPr txBox="1">
            <a:spLocks noGrp="1"/>
          </p:cNvSpPr>
          <p:nvPr>
            <p:ph type="body" idx="1"/>
          </p:nvPr>
        </p:nvSpPr>
        <p:spPr>
          <a:xfrm>
            <a:off x="3765562" y="4020395"/>
            <a:ext cx="8332364" cy="23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dirty="0" smtClean="0">
                <a:solidFill>
                  <a:srgbClr val="4F81BD"/>
                </a:solidFill>
              </a:rPr>
              <a:t>The Hub:</a:t>
            </a:r>
            <a:r>
              <a:rPr lang="en-US" sz="3000" dirty="0" smtClean="0">
                <a:solidFill>
                  <a:schemeClr val="dk1"/>
                </a:solidFill>
              </a:rPr>
              <a:t>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i="1" dirty="0" smtClean="0">
                <a:solidFill>
                  <a:srgbClr val="B5892D"/>
                </a:solidFill>
              </a:rPr>
              <a:t>a European contact point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i="1" dirty="0" smtClean="0">
                <a:solidFill>
                  <a:srgbClr val="B5892D"/>
                </a:solidFill>
              </a:rPr>
              <a:t>to discover, access, use and reuse </a:t>
            </a: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US" sz="3000" i="1" dirty="0" smtClean="0">
                <a:solidFill>
                  <a:srgbClr val="B5892D"/>
                </a:solidFill>
              </a:rPr>
              <a:t>resources for advanced data-driven research</a:t>
            </a:r>
          </a:p>
        </p:txBody>
      </p:sp>
    </p:spTree>
    <p:extLst>
      <p:ext uri="{BB962C8B-B14F-4D97-AF65-F5344CB8AC3E}">
        <p14:creationId xmlns:p14="http://schemas.microsoft.com/office/powerpoint/2010/main" val="2056132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71D01A1-AECB-A64E-97B3-9B8D9AC42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600" smtClean="0"/>
              <a:pPr/>
              <a:t>20</a:t>
            </a:fld>
            <a:endParaRPr lang="en-US" sz="16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8D890C-3F87-294F-AE08-90360CB09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A5685-29F0-BA4A-AC3B-6B868BFDF180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36CC505-B6A8-2842-93E5-FC694FEAE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882237" y="116633"/>
            <a:ext cx="7974404" cy="864081"/>
          </a:xfrm>
        </p:spPr>
        <p:txBody>
          <a:bodyPr>
            <a:noAutofit/>
          </a:bodyPr>
          <a:lstStyle/>
          <a:p>
            <a:pPr algn="r"/>
            <a:r>
              <a:rPr lang="en-US" sz="2800" dirty="0" smtClean="0"/>
              <a:t>Become </a:t>
            </a:r>
            <a:r>
              <a:rPr lang="en-US" sz="2800" dirty="0"/>
              <a:t>a </a:t>
            </a:r>
            <a:r>
              <a:rPr lang="en-US" sz="2800" dirty="0" smtClean="0"/>
              <a:t>provider</a:t>
            </a:r>
          </a:p>
          <a:p>
            <a:pPr algn="r"/>
            <a:r>
              <a:rPr lang="en-US" sz="2000" dirty="0">
                <a:hlinkClick r:id="rId3"/>
              </a:rPr>
              <a:t>https://www.eosc-hub.eu/join-as-service-</a:t>
            </a:r>
            <a:r>
              <a:rPr lang="en-US" sz="2000" dirty="0" smtClean="0">
                <a:hlinkClick r:id="rId3"/>
              </a:rPr>
              <a:t>provider</a:t>
            </a:r>
            <a:r>
              <a:rPr lang="en-US" sz="2000" dirty="0" smtClean="0"/>
              <a:t> </a:t>
            </a:r>
            <a:endParaRPr lang="en-US" sz="2000" dirty="0"/>
          </a:p>
        </p:txBody>
      </p:sp>
      <p:pic>
        <p:nvPicPr>
          <p:cNvPr id="6" name="Picture 5" descr="Screen Shot 2018-10-08 at 15.20.04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5607" y="1052736"/>
            <a:ext cx="5219012" cy="5589240"/>
          </a:xfrm>
          <a:prstGeom prst="rect">
            <a:avLst/>
          </a:prstGeom>
          <a:ln>
            <a:solidFill>
              <a:srgbClr val="1B216E"/>
            </a:solidFill>
          </a:ln>
        </p:spPr>
      </p:pic>
      <p:pic>
        <p:nvPicPr>
          <p:cNvPr id="8" name="Picture 7" descr="Screen Shot 2018-10-08 at 15.20.49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57" y="1052736"/>
            <a:ext cx="5707007" cy="5616624"/>
          </a:xfrm>
          <a:prstGeom prst="rect">
            <a:avLst/>
          </a:prstGeom>
          <a:ln>
            <a:solidFill>
              <a:srgbClr val="1B216E"/>
            </a:solidFill>
          </a:ln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7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49678C01-1668-3A47-BB11-B2BEE0F6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="" xmlns:a16="http://schemas.microsoft.com/office/drawing/2014/main" id="{B9F6445F-2A65-7942-AD7A-C33340063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EOSC-hub Marketplace</a:t>
            </a:r>
            <a:br>
              <a:rPr lang="en-US" sz="2800" dirty="0"/>
            </a:br>
            <a:r>
              <a:rPr lang="en-US" sz="2800" dirty="0"/>
              <a:t>http://</a:t>
            </a:r>
            <a:r>
              <a:rPr lang="en-US" sz="2800" dirty="0" err="1"/>
              <a:t>marketplace.eosc-hub.eu</a:t>
            </a:r>
            <a:r>
              <a:rPr lang="en-US" sz="2800" dirty="0" smtClean="0"/>
              <a:t>/</a:t>
            </a:r>
            <a:endParaRPr lang="en-US" sz="28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020A24CD-7033-044C-A493-B0ADB4D2DC0B}"/>
              </a:ext>
            </a:extLst>
          </p:cNvPr>
          <p:cNvSpPr txBox="1"/>
          <p:nvPr/>
        </p:nvSpPr>
        <p:spPr>
          <a:xfrm>
            <a:off x="7391400" y="1295400"/>
            <a:ext cx="4572000" cy="5139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B5892D"/>
                </a:solidFill>
              </a:rPr>
              <a:t>A platform </a:t>
            </a:r>
            <a:r>
              <a:rPr lang="en-US" sz="2800" b="1" dirty="0">
                <a:solidFill>
                  <a:srgbClr val="B5892D"/>
                </a:solidFill>
              </a:rPr>
              <a:t>where services can </a:t>
            </a:r>
            <a:r>
              <a:rPr lang="en-US" sz="2800" b="1" dirty="0" smtClean="0">
                <a:solidFill>
                  <a:srgbClr val="B5892D"/>
                </a:solidFill>
              </a:rPr>
              <a:t>be:</a:t>
            </a:r>
            <a:endParaRPr lang="en-US" sz="2800" b="1" dirty="0">
              <a:solidFill>
                <a:srgbClr val="B5892D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Promoted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Discovered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Ordered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Accessed</a:t>
            </a: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r>
              <a:rPr lang="en-US" sz="2800" b="1" dirty="0" smtClean="0">
                <a:solidFill>
                  <a:srgbClr val="B5892D"/>
                </a:solidFill>
              </a:rPr>
              <a:t>3-steps </a:t>
            </a:r>
            <a:r>
              <a:rPr lang="en-US" sz="2800" b="1" dirty="0">
                <a:solidFill>
                  <a:srgbClr val="B5892D"/>
                </a:solidFill>
              </a:rPr>
              <a:t>process for users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Authentication &amp; registration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Product discovery and specification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Ordering and request processing</a:t>
            </a:r>
          </a:p>
          <a:p>
            <a:endParaRPr lang="en-US" sz="2400" dirty="0"/>
          </a:p>
        </p:txBody>
      </p:sp>
      <p:pic>
        <p:nvPicPr>
          <p:cNvPr id="10" name="Picture 9" descr="Screen Shot 2018-10-17 at 08.46.3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219200"/>
            <a:ext cx="7113321" cy="4962115"/>
          </a:xfrm>
          <a:prstGeom prst="rect">
            <a:avLst/>
          </a:prstGeom>
        </p:spPr>
      </p:pic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C911BA31-2DD4-CB45-8C1C-7CFBC5751604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2" name="TextBox 1"/>
          <p:cNvSpPr txBox="1"/>
          <p:nvPr/>
        </p:nvSpPr>
        <p:spPr>
          <a:xfrm>
            <a:off x="8915400" y="304800"/>
            <a:ext cx="30448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From 23 Nov the Marketplace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will become a component of</a:t>
            </a:r>
          </a:p>
          <a:p>
            <a:r>
              <a:rPr lang="en-US" b="1" dirty="0">
                <a:solidFill>
                  <a:srgbClr val="FF0000"/>
                </a:solidFill>
              </a:rPr>
              <a:t>t</a:t>
            </a:r>
            <a:r>
              <a:rPr lang="en-US" b="1" dirty="0" smtClean="0">
                <a:solidFill>
                  <a:srgbClr val="FF0000"/>
                </a:solidFill>
              </a:rPr>
              <a:t>he EOSC Portal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115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xmlns="" id="{D8C57ABB-C7F8-4B43-A40A-FFCC4BDE04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EOSC-hub started in Jan 2018 with an initial set of service selected</a:t>
            </a:r>
          </a:p>
          <a:p>
            <a:pPr lvl="1"/>
            <a:r>
              <a:rPr lang="en-US" sz="2800" dirty="0"/>
              <a:t>Thematic services were selected via an open call </a:t>
            </a:r>
            <a:r>
              <a:rPr lang="en-US" sz="2800" dirty="0" smtClean="0"/>
              <a:t>mechanism</a:t>
            </a:r>
          </a:p>
          <a:p>
            <a:r>
              <a:rPr lang="en-US" sz="3200" dirty="0" smtClean="0"/>
              <a:t>Most </a:t>
            </a:r>
            <a:r>
              <a:rPr lang="en-US" sz="3200" dirty="0"/>
              <a:t>of these services are already available for </a:t>
            </a:r>
            <a:r>
              <a:rPr lang="en-US" sz="3200" dirty="0" smtClean="0"/>
              <a:t>use</a:t>
            </a:r>
          </a:p>
          <a:p>
            <a:r>
              <a:rPr lang="en-US" sz="3200" dirty="0" smtClean="0"/>
              <a:t>National infrastructures providing services for the support of the data lifecycle are necessary pillars of EOSC</a:t>
            </a:r>
          </a:p>
          <a:p>
            <a:r>
              <a:rPr lang="en-US" sz="3200" dirty="0" smtClean="0"/>
              <a:t>Collaboration among national and international providers is key to the success of EOSC</a:t>
            </a: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743DBD8-1287-2642-8CB5-D0ACEAAD7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xmlns="" id="{208DEA20-E8DB-CA4E-B8F4-0B40F70AE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74D3C81B-AECA-2D4F-9111-25E84BE00155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346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1548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4D56-186E-1D4C-9A3E-92B721E5F10F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Project contribution to the EOSC Challenges</a:t>
            </a:r>
            <a:endParaRPr lang="en-US" dirty="0"/>
          </a:p>
        </p:txBody>
      </p:sp>
      <p:graphicFrame>
        <p:nvGraphicFramePr>
          <p:cNvPr id="7" name="Google Shape;335;p41"/>
          <p:cNvGraphicFramePr/>
          <p:nvPr>
            <p:extLst>
              <p:ext uri="{D42A27DB-BD31-4B8C-83A1-F6EECF244321}">
                <p14:modId xmlns:p14="http://schemas.microsoft.com/office/powerpoint/2010/main" val="2838378322"/>
              </p:ext>
            </p:extLst>
          </p:nvPr>
        </p:nvGraphicFramePr>
        <p:xfrm>
          <a:off x="533400" y="1066800"/>
          <a:ext cx="11201400" cy="499866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81400"/>
                <a:gridCol w="7620000"/>
              </a:tblGrid>
              <a:tr h="461949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/>
                        <a:t>EOSC </a:t>
                      </a:r>
                      <a:r>
                        <a:rPr lang="en-GB" sz="2400" b="1" dirty="0" smtClean="0"/>
                        <a:t>Objectives</a:t>
                      </a:r>
                      <a:endParaRPr sz="24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 smtClean="0"/>
                        <a:t>Actions</a:t>
                      </a:r>
                      <a:endParaRPr sz="2400" b="1" dirty="0"/>
                    </a:p>
                  </a:txBody>
                  <a:tcPr marL="91425" marR="91425" marT="91425" marB="91425"/>
                </a:tc>
              </a:tr>
              <a:tr h="1237986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>
                          <a:solidFill>
                            <a:schemeClr val="dk1"/>
                          </a:solidFill>
                        </a:rPr>
                        <a:t>Increase the ability to</a:t>
                      </a:r>
                      <a:r>
                        <a:rPr lang="en-GB" sz="2800" b="1" dirty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exploit research </a:t>
                      </a: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data</a:t>
                      </a:r>
                      <a:r>
                        <a:rPr lang="en-GB" sz="2800" b="1" baseline="0" dirty="0" smtClean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across 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scientific disciplines</a:t>
                      </a:r>
                      <a:r>
                        <a:rPr lang="en-GB" sz="2800" dirty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GB" sz="2800" dirty="0"/>
                        <a:t>and between the public </a:t>
                      </a:r>
                      <a:r>
                        <a:rPr lang="en-GB" sz="2800" dirty="0" smtClean="0"/>
                        <a:t>&amp; private </a:t>
                      </a:r>
                      <a:r>
                        <a:rPr lang="en-GB" sz="2800" dirty="0"/>
                        <a:t>sector</a:t>
                      </a:r>
                      <a:endParaRPr sz="28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/>
                        <a:t>&gt; 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Publish, discover, access </a:t>
                      </a:r>
                      <a:r>
                        <a:rPr lang="en-GB" sz="2800" dirty="0"/>
                        <a:t>services and resources for all scientific </a:t>
                      </a:r>
                      <a:r>
                        <a:rPr lang="en-GB" sz="2800" dirty="0" smtClean="0"/>
                        <a:t>disciplines, defined</a:t>
                      </a:r>
                      <a:r>
                        <a:rPr lang="en-GB" sz="2800" baseline="0" dirty="0" smtClean="0"/>
                        <a:t> and adopt </a:t>
                      </a:r>
                      <a:r>
                        <a:rPr lang="en-GB" sz="2800" b="1" baseline="0" dirty="0" smtClean="0">
                          <a:solidFill>
                            <a:srgbClr val="B5892D"/>
                          </a:solidFill>
                        </a:rPr>
                        <a:t>a service portfolio management process </a:t>
                      </a:r>
                      <a:r>
                        <a:rPr lang="mr-IN" sz="2800" baseline="0" dirty="0" smtClean="0"/>
                        <a:t>–</a:t>
                      </a:r>
                      <a:r>
                        <a:rPr lang="en-GB" sz="2800" baseline="0" dirty="0" smtClean="0"/>
                        <a:t> activities and governance</a:t>
                      </a:r>
                      <a:r>
                        <a:rPr lang="en-GB" sz="2800" dirty="0" smtClean="0"/>
                        <a:t> </a:t>
                      </a:r>
                      <a:endParaRPr sz="2800" dirty="0"/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 smtClean="0"/>
                        <a:t>&gt; </a:t>
                      </a: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Open</a:t>
                      </a:r>
                      <a:r>
                        <a:rPr lang="en-GB" sz="2800" dirty="0" smtClean="0">
                          <a:solidFill>
                            <a:srgbClr val="B5892D"/>
                          </a:solidFill>
                        </a:rPr>
                        <a:t> </a:t>
                      </a:r>
                      <a:r>
                        <a:rPr lang="en-GB" sz="2800" dirty="0"/>
                        <a:t>to national, regional, pan-European providers, and supports different exploitation models (e.g. free at point of use, commercial) </a:t>
                      </a:r>
                      <a:endParaRPr lang="en-GB" sz="2800" dirty="0" smtClean="0"/>
                    </a:p>
                    <a:p>
                      <a:pPr marL="457200" lvl="0" indent="-45720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charset="0"/>
                        <a:buChar char="Ø"/>
                      </a:pPr>
                      <a:r>
                        <a:rPr lang="en-US" sz="2800" dirty="0" smtClean="0"/>
                        <a:t>Joint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="1" baseline="0" dirty="0" smtClean="0">
                          <a:solidFill>
                            <a:srgbClr val="B5892D"/>
                          </a:solidFill>
                        </a:rPr>
                        <a:t>Digital Innovation Hub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Wingdings" charset="0"/>
                        <a:buNone/>
                      </a:pPr>
                      <a:r>
                        <a:rPr lang="en-US" sz="2800" b="0" baseline="0" dirty="0" smtClean="0">
                          <a:solidFill>
                            <a:srgbClr val="1C3046"/>
                          </a:solidFill>
                          <a:hlinkClick r:id="rId2"/>
                        </a:rPr>
                        <a:t>https://eosc-hub.eu/digital-innovation-hub</a:t>
                      </a:r>
                      <a:endParaRPr lang="en-US" sz="2800" b="0" baseline="0" dirty="0" smtClean="0">
                        <a:solidFill>
                          <a:srgbClr val="1C3046"/>
                        </a:solidFill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916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4D56-186E-1D4C-9A3E-92B721E5F10F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Project contribution to the EOSC Challenges</a:t>
            </a:r>
            <a:endParaRPr lang="en-US" dirty="0"/>
          </a:p>
        </p:txBody>
      </p:sp>
      <p:graphicFrame>
        <p:nvGraphicFramePr>
          <p:cNvPr id="7" name="Google Shape;335;p41"/>
          <p:cNvGraphicFramePr/>
          <p:nvPr>
            <p:extLst>
              <p:ext uri="{D42A27DB-BD31-4B8C-83A1-F6EECF244321}">
                <p14:modId xmlns:p14="http://schemas.microsoft.com/office/powerpoint/2010/main" val="391608334"/>
              </p:ext>
            </p:extLst>
          </p:nvPr>
        </p:nvGraphicFramePr>
        <p:xfrm>
          <a:off x="533400" y="1234500"/>
          <a:ext cx="11201400" cy="414522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81400"/>
                <a:gridCol w="7620000"/>
              </a:tblGrid>
              <a:tr h="461949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/>
                        <a:t>EOSC </a:t>
                      </a:r>
                      <a:r>
                        <a:rPr lang="en-GB" sz="2400" b="1" dirty="0" smtClean="0"/>
                        <a:t>Objectives</a:t>
                      </a:r>
                      <a:endParaRPr sz="24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 smtClean="0"/>
                        <a:t>Actions</a:t>
                      </a:r>
                      <a:endParaRPr sz="2400" b="1" dirty="0"/>
                    </a:p>
                  </a:txBody>
                  <a:tcPr marL="91425" marR="91425" marT="91425" marB="91425"/>
                </a:tc>
              </a:tr>
              <a:tr h="1034729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/>
                        <a:t>Increase interoperability, 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interconnect the existing and the new research digital infrastructures across </a:t>
                      </a: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Europe</a:t>
                      </a:r>
                      <a:endParaRPr sz="2800" dirty="0">
                        <a:solidFill>
                          <a:srgbClr val="B5892D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 smtClean="0">
                          <a:solidFill>
                            <a:schemeClr val="dk1"/>
                          </a:solidFill>
                        </a:rPr>
                        <a:t>&gt; Provide </a:t>
                      </a:r>
                      <a:r>
                        <a:rPr lang="en-GB" sz="2800" dirty="0">
                          <a:solidFill>
                            <a:srgbClr val="B5892D"/>
                          </a:solidFill>
                        </a:rPr>
                        <a:t>t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hematic services integrated with European compute/data platforms</a:t>
                      </a:r>
                      <a:r>
                        <a:rPr lang="en-GB" sz="2800" dirty="0">
                          <a:solidFill>
                            <a:schemeClr val="dk1"/>
                          </a:solidFill>
                        </a:rPr>
                        <a:t> for data </a:t>
                      </a:r>
                      <a:r>
                        <a:rPr lang="en-GB" sz="2800" dirty="0" smtClean="0">
                          <a:solidFill>
                            <a:schemeClr val="dk1"/>
                          </a:solidFill>
                        </a:rPr>
                        <a:t>exploitation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smtClean="0">
                          <a:solidFill>
                            <a:schemeClr val="dk1"/>
                          </a:solidFill>
                        </a:rPr>
                        <a:t>&gt; Initial set</a:t>
                      </a:r>
                      <a:r>
                        <a:rPr lang="en-US" sz="2800" baseline="0" dirty="0" smtClean="0">
                          <a:solidFill>
                            <a:schemeClr val="dk1"/>
                          </a:solidFill>
                        </a:rPr>
                        <a:t> of </a:t>
                      </a:r>
                      <a:r>
                        <a:rPr lang="en-US" sz="2800" b="1" baseline="0" dirty="0" smtClean="0">
                          <a:solidFill>
                            <a:srgbClr val="B5892D"/>
                          </a:solidFill>
                        </a:rPr>
                        <a:t>rules of participation </a:t>
                      </a:r>
                      <a:r>
                        <a:rPr lang="en-US" sz="2800" baseline="0" dirty="0" smtClean="0">
                          <a:solidFill>
                            <a:schemeClr val="dk1"/>
                          </a:solidFill>
                        </a:rPr>
                        <a:t>for service providers and users</a:t>
                      </a:r>
                      <a:endParaRPr sz="2800" dirty="0">
                        <a:solidFill>
                          <a:schemeClr val="dk1"/>
                        </a:solidFill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 smtClean="0">
                          <a:solidFill>
                            <a:schemeClr val="dk1"/>
                          </a:solidFill>
                        </a:rPr>
                        <a:t>&gt; </a:t>
                      </a: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Single 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sign on, integrated access and </a:t>
                      </a: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order </a:t>
                      </a:r>
                      <a:r>
                        <a:rPr lang="en-GB" sz="2800" b="0" dirty="0" smtClean="0">
                          <a:solidFill>
                            <a:srgbClr val="1C3046"/>
                          </a:solidFill>
                        </a:rPr>
                        <a:t>through a service marketplace</a:t>
                      </a:r>
                      <a:endParaRPr lang="en-GB" sz="2800" b="1" dirty="0" smtClean="0">
                        <a:solidFill>
                          <a:srgbClr val="1C3046"/>
                        </a:solidFill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45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E94D56-186E-1D4C-9A3E-92B721E5F10F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Project contribution to the EOSC Challenges</a:t>
            </a:r>
            <a:endParaRPr lang="en-US" dirty="0"/>
          </a:p>
        </p:txBody>
      </p:sp>
      <p:graphicFrame>
        <p:nvGraphicFramePr>
          <p:cNvPr id="7" name="Google Shape;335;p41"/>
          <p:cNvGraphicFramePr/>
          <p:nvPr>
            <p:extLst>
              <p:ext uri="{D42A27DB-BD31-4B8C-83A1-F6EECF244321}">
                <p14:modId xmlns:p14="http://schemas.microsoft.com/office/powerpoint/2010/main" val="3013316109"/>
              </p:ext>
            </p:extLst>
          </p:nvPr>
        </p:nvGraphicFramePr>
        <p:xfrm>
          <a:off x="533400" y="1066800"/>
          <a:ext cx="11201400" cy="35915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581400"/>
                <a:gridCol w="7620000"/>
              </a:tblGrid>
              <a:tr h="461949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/>
                        <a:t>EOSC </a:t>
                      </a:r>
                      <a:r>
                        <a:rPr lang="en-GB" sz="2400" b="1" dirty="0" smtClean="0"/>
                        <a:t>Objectives</a:t>
                      </a:r>
                      <a:endParaRPr sz="2400" b="1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400" b="1" dirty="0" smtClean="0"/>
                        <a:t>Actions</a:t>
                      </a:r>
                      <a:endParaRPr sz="2400" b="1" dirty="0"/>
                    </a:p>
                  </a:txBody>
                  <a:tcPr marL="91425" marR="91425" marT="91425" marB="91425"/>
                </a:tc>
              </a:tr>
              <a:tr h="922937"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800" dirty="0">
                          <a:solidFill>
                            <a:schemeClr val="dk1"/>
                          </a:solidFill>
                        </a:rPr>
                        <a:t>Support 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open science</a:t>
                      </a:r>
                      <a:endParaRPr sz="2800" b="1" dirty="0">
                        <a:solidFill>
                          <a:srgbClr val="B5892D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285750" lvl="0" indent="-28575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Clr>
                          <a:schemeClr val="dk1"/>
                        </a:buClr>
                        <a:buSzPts val="1100"/>
                        <a:buFont typeface="Wingdings" charset="0"/>
                        <a:buChar char="Ø"/>
                      </a:pP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Services to </a:t>
                      </a:r>
                      <a:r>
                        <a:rPr lang="en-GB" sz="2800" b="1" dirty="0">
                          <a:solidFill>
                            <a:srgbClr val="B5892D"/>
                          </a:solidFill>
                        </a:rPr>
                        <a:t>share and discover research </a:t>
                      </a:r>
                      <a:r>
                        <a:rPr lang="en-GB" sz="2800" b="1">
                          <a:solidFill>
                            <a:srgbClr val="B5892D"/>
                          </a:solidFill>
                        </a:rPr>
                        <a:t>artefacts </a:t>
                      </a:r>
                      <a:r>
                        <a:rPr lang="en-GB" sz="2800" smtClean="0">
                          <a:solidFill>
                            <a:schemeClr val="dk1"/>
                          </a:solidFill>
                        </a:rPr>
                        <a:t>(datasets,</a:t>
                      </a:r>
                      <a:r>
                        <a:rPr lang="en-GB" sz="2800" baseline="0" smtClean="0">
                          <a:solidFill>
                            <a:schemeClr val="dk1"/>
                          </a:solidFill>
                        </a:rPr>
                        <a:t> software, notebooks) </a:t>
                      </a:r>
                      <a:r>
                        <a:rPr lang="en-GB" sz="2800" smtClean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-GB" sz="2800" baseline="0" smtClean="0">
                          <a:solidFill>
                            <a:schemeClr val="dk1"/>
                          </a:solidFill>
                        </a:rPr>
                        <a:t>nd </a:t>
                      </a:r>
                      <a:r>
                        <a:rPr lang="en-GB" sz="2800" b="1" dirty="0" smtClean="0">
                          <a:solidFill>
                            <a:srgbClr val="B5892D"/>
                          </a:solidFill>
                        </a:rPr>
                        <a:t>research </a:t>
                      </a:r>
                      <a:r>
                        <a:rPr lang="en-GB" sz="2800" b="1">
                          <a:solidFill>
                            <a:srgbClr val="B5892D"/>
                          </a:solidFill>
                        </a:rPr>
                        <a:t>artefacts </a:t>
                      </a:r>
                      <a:r>
                        <a:rPr lang="en-GB" sz="2800" b="1" smtClean="0">
                          <a:solidFill>
                            <a:srgbClr val="B5892D"/>
                          </a:solidFill>
                        </a:rPr>
                        <a:t>sources </a:t>
                      </a:r>
                    </a:p>
                    <a:p>
                      <a:pPr marL="285750" lvl="0" indent="-28575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Clr>
                          <a:schemeClr val="dk1"/>
                        </a:buClr>
                        <a:buSzPts val="1100"/>
                        <a:buFont typeface="Wingdings" charset="0"/>
                        <a:buChar char="Ø"/>
                      </a:pPr>
                      <a:r>
                        <a:rPr lang="en-GB" sz="2800" smtClean="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-GB" sz="2800" baseline="0" smtClean="0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-GB" sz="2800" baseline="0" dirty="0" smtClean="0">
                          <a:solidFill>
                            <a:schemeClr val="dk1"/>
                          </a:solidFill>
                        </a:rPr>
                        <a:t>EOSC-hub &amp; </a:t>
                      </a:r>
                      <a:r>
                        <a:rPr lang="en-GB" sz="2800" baseline="0" smtClean="0">
                          <a:solidFill>
                            <a:schemeClr val="dk1"/>
                          </a:solidFill>
                        </a:rPr>
                        <a:t>OpenAIRE </a:t>
                      </a:r>
                      <a:r>
                        <a:rPr lang="en-GB" sz="2800" b="0" baseline="0" smtClean="0">
                          <a:solidFill>
                            <a:schemeClr val="dk1"/>
                          </a:solidFill>
                        </a:rPr>
                        <a:t>collaboration</a:t>
                      </a:r>
                    </a:p>
                    <a:p>
                      <a:pPr marL="285750" lvl="0" indent="-285750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600"/>
                        </a:spcAft>
                        <a:buClr>
                          <a:schemeClr val="dk1"/>
                        </a:buClr>
                        <a:buSzPts val="1100"/>
                        <a:buFont typeface="Wingdings" charset="0"/>
                        <a:buChar char="Ø"/>
                      </a:pPr>
                      <a:endParaRPr sz="2800" b="0" dirty="0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pic>
        <p:nvPicPr>
          <p:cNvPr id="8" name="Picture 7" descr="Screen Shot 2018-10-29 at 15.34.4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7400" y="3886200"/>
            <a:ext cx="1562100" cy="661430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19451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929909" y="3940418"/>
            <a:ext cx="4640836" cy="2009150"/>
          </a:xfrm>
          <a:prstGeom prst="roundRect">
            <a:avLst/>
          </a:prstGeom>
          <a:noFill/>
          <a:ln w="57150">
            <a:solidFill>
              <a:srgbClr val="75A4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>
            <a:off x="4914901" y="4629150"/>
            <a:ext cx="2114816" cy="554475"/>
          </a:xfrm>
          <a:prstGeom prst="rightArrow">
            <a:avLst/>
          </a:prstGeom>
          <a:solidFill>
            <a:srgbClr val="75A4D8"/>
          </a:solidFill>
          <a:ln w="28575">
            <a:solidFill>
              <a:srgbClr val="75A4D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 smtClean="0"/>
              <a:t>6</a:t>
            </a:fld>
            <a:endParaRPr lang="uk-UA"/>
          </a:p>
        </p:txBody>
      </p:sp>
      <p:sp>
        <p:nvSpPr>
          <p:cNvPr id="4" name="Text Placeholder 3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dirty="0" smtClean="0"/>
              <a:t>EOSC-hub Service catalogue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6929908" y="1235877"/>
            <a:ext cx="4640837" cy="2527302"/>
          </a:xfrm>
          <a:prstGeom prst="roundRect">
            <a:avLst/>
          </a:prstGeom>
          <a:noFill/>
          <a:ln w="57150">
            <a:solidFill>
              <a:srgbClr val="1D31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7164013" y="1379829"/>
            <a:ext cx="423545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Arts and Humanities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Medical and Health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Physical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Earth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Biological Sciences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Data </a:t>
            </a:r>
            <a:r>
              <a:rPr lang="en-US" sz="2000" dirty="0">
                <a:latin typeface="Calibri" panose="020F0502020204030204" pitchFamily="34" charset="0"/>
              </a:rPr>
              <a:t>L</a:t>
            </a:r>
            <a:r>
              <a:rPr lang="en-US" sz="2000" dirty="0" smtClean="0">
                <a:latin typeface="Calibri" panose="020F0502020204030204" pitchFamily="34" charset="0"/>
              </a:rPr>
              <a:t>ifecycle Management, Compute,</a:t>
            </a:r>
          </a:p>
          <a:p>
            <a:pPr algn="ctr"/>
            <a:r>
              <a:rPr lang="en-US" sz="2000" dirty="0" smtClean="0">
                <a:latin typeface="Calibri" panose="020F0502020204030204" pitchFamily="34" charset="0"/>
              </a:rPr>
              <a:t>Scientific Applications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5181599" y="1962150"/>
            <a:ext cx="1848118" cy="554475"/>
          </a:xfrm>
          <a:prstGeom prst="rightArrow">
            <a:avLst/>
          </a:prstGeom>
          <a:solidFill>
            <a:srgbClr val="1D3146"/>
          </a:solidFill>
          <a:ln w="28575">
            <a:solidFill>
              <a:srgbClr val="1D31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7158364" y="4175617"/>
            <a:ext cx="417934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e.g. Marketplace, AAI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Accounting and Monitoring</a:t>
            </a:r>
          </a:p>
          <a:p>
            <a:pPr algn="ctr"/>
            <a:r>
              <a:rPr lang="en-US" sz="2800" dirty="0" smtClean="0">
                <a:latin typeface="Calibri" panose="020F0502020204030204" pitchFamily="34" charset="0"/>
              </a:rPr>
              <a:t>Helpdesk, </a:t>
            </a:r>
            <a:r>
              <a:rPr lang="mr-IN" sz="2800" dirty="0" smtClean="0">
                <a:latin typeface="Calibri" panose="020F0502020204030204" pitchFamily="34" charset="0"/>
              </a:rPr>
              <a:t>…</a:t>
            </a:r>
            <a:endParaRPr lang="en-US" sz="2800" dirty="0" smtClean="0">
              <a:latin typeface="Calibri" panose="020F0502020204030204" pitchFamily="34" charset="0"/>
            </a:endParaRPr>
          </a:p>
          <a:p>
            <a:pPr algn="ctr"/>
            <a:endParaRPr lang="en-US" sz="2800" dirty="0" smtClean="0">
              <a:latin typeface="Calibri" panose="020F0502020204030204" pitchFamily="34" charset="0"/>
            </a:endParaRPr>
          </a:p>
        </p:txBody>
      </p:sp>
      <p:pic>
        <p:nvPicPr>
          <p:cNvPr id="26" name="Shape 193"/>
          <p:cNvPicPr preferRelativeResize="0"/>
          <p:nvPr/>
        </p:nvPicPr>
        <p:blipFill rotWithShape="1">
          <a:blip r:embed="rId2">
            <a:alphaModFix/>
          </a:blip>
          <a:srcRect b="24185"/>
          <a:stretch/>
        </p:blipFill>
        <p:spPr>
          <a:xfrm>
            <a:off x="131336" y="1016357"/>
            <a:ext cx="5450314" cy="51059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316310" y="2427579"/>
            <a:ext cx="28856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Research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Enabling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Services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56997" y="2885831"/>
            <a:ext cx="99899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sz="3600" b="1" dirty="0">
                <a:solidFill>
                  <a:schemeClr val="bg1"/>
                </a:solidFill>
                <a:latin typeface="Calibri" panose="020F0502020204030204" pitchFamily="34" charset="0"/>
              </a:rPr>
              <a:t>The </a:t>
            </a:r>
          </a:p>
          <a:p>
            <a:pPr lvl="0"/>
            <a:r>
              <a:rPr lang="en-US" sz="36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Hub</a:t>
            </a:r>
            <a:endParaRPr lang="en-US" sz="36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355988" y="4028985"/>
            <a:ext cx="19767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     Access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  Enabling </a:t>
            </a:r>
          </a:p>
          <a:p>
            <a:pPr lvl="0"/>
            <a:r>
              <a:rPr lang="en-US" sz="2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Services</a:t>
            </a:r>
            <a:endParaRPr lang="en-US" sz="2400" b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84343" y="6007869"/>
            <a:ext cx="32496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hlinkClick r:id="rId3"/>
              </a:rPr>
              <a:t>https://www.eosc-hub.eu/catalogue/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7CE187F2-CDA8-A448-9887-BCB61D1B7F5F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z="1600" dirty="0" smtClean="0"/>
              <a:t>EOSC: Austria takes initiative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1277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z="1600" smtClean="0"/>
              <a:pPr/>
              <a:t>7</a:t>
            </a:fld>
            <a:endParaRPr lang="en-US" sz="16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>
                <a:ea typeface="Calibri"/>
                <a:cs typeface="Calibri"/>
                <a:sym typeface="Calibri"/>
              </a:rPr>
              <a:t>Another view on the services </a:t>
            </a:r>
            <a:br>
              <a:rPr lang="en-US" dirty="0">
                <a:ea typeface="Calibri"/>
                <a:cs typeface="Calibri"/>
                <a:sym typeface="Calibri"/>
              </a:rPr>
            </a:br>
            <a:r>
              <a:rPr lang="en-US" dirty="0">
                <a:ea typeface="Calibri"/>
                <a:cs typeface="Calibri"/>
                <a:sym typeface="Calibri"/>
              </a:rPr>
              <a:t>based on the Research Data Lifecycle</a:t>
            </a:r>
            <a:endParaRPr lang="en-US" dirty="0"/>
          </a:p>
        </p:txBody>
      </p:sp>
      <p:grpSp>
        <p:nvGrpSpPr>
          <p:cNvPr id="2" name="Gruppo 1"/>
          <p:cNvGrpSpPr/>
          <p:nvPr/>
        </p:nvGrpSpPr>
        <p:grpSpPr>
          <a:xfrm>
            <a:off x="1846918" y="1402848"/>
            <a:ext cx="8460700" cy="4639100"/>
            <a:chOff x="447600" y="1474925"/>
            <a:chExt cx="8460700" cy="4639100"/>
          </a:xfrm>
        </p:grpSpPr>
        <p:sp>
          <p:nvSpPr>
            <p:cNvPr id="6" name="Shape 131"/>
            <p:cNvSpPr/>
            <p:nvPr/>
          </p:nvSpPr>
          <p:spPr>
            <a:xfrm>
              <a:off x="3171825" y="5051650"/>
              <a:ext cx="2675400" cy="2592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Processing &amp; Analysis 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Shape 132"/>
            <p:cNvSpPr/>
            <p:nvPr/>
          </p:nvSpPr>
          <p:spPr>
            <a:xfrm>
              <a:off x="447600" y="3336525"/>
              <a:ext cx="2383500" cy="3201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Data Management, Curation &amp; Preservation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133"/>
            <p:cNvSpPr/>
            <p:nvPr/>
          </p:nvSpPr>
          <p:spPr>
            <a:xfrm>
              <a:off x="3261875" y="1871225"/>
              <a:ext cx="2602200" cy="2592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Access, Deposition &amp; Sharing 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" name="Shape 134"/>
            <p:cNvSpPr/>
            <p:nvPr/>
          </p:nvSpPr>
          <p:spPr>
            <a:xfrm rot="-8101304">
              <a:off x="2181434" y="4842258"/>
              <a:ext cx="559392" cy="31862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" name="Shape 135"/>
            <p:cNvSpPr/>
            <p:nvPr/>
          </p:nvSpPr>
          <p:spPr>
            <a:xfrm rot="8097370">
              <a:off x="5952096" y="4658780"/>
              <a:ext cx="554513" cy="31098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Shape 136"/>
            <p:cNvSpPr/>
            <p:nvPr/>
          </p:nvSpPr>
          <p:spPr>
            <a:xfrm rot="2701467">
              <a:off x="6116437" y="2501737"/>
              <a:ext cx="497025" cy="303349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Shape 137"/>
            <p:cNvSpPr/>
            <p:nvPr/>
          </p:nvSpPr>
          <p:spPr>
            <a:xfrm rot="-2700000">
              <a:off x="2401874" y="2223188"/>
              <a:ext cx="496813" cy="302925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Shape 138"/>
            <p:cNvSpPr/>
            <p:nvPr/>
          </p:nvSpPr>
          <p:spPr>
            <a:xfrm>
              <a:off x="3245075" y="3324375"/>
              <a:ext cx="2602200" cy="3201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Federation Services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Shape 139"/>
            <p:cNvSpPr/>
            <p:nvPr/>
          </p:nvSpPr>
          <p:spPr>
            <a:xfrm>
              <a:off x="6306100" y="3640100"/>
              <a:ext cx="2602200" cy="6171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B2FIND (data)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Marketplace (Services)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Shape 140"/>
            <p:cNvSpPr/>
            <p:nvPr/>
          </p:nvSpPr>
          <p:spPr>
            <a:xfrm>
              <a:off x="1381125" y="5349025"/>
              <a:ext cx="31788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Applications on Demand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Federated HTC &amp; Cloud Compute IaaS &amp; PaaS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Processing of sensitive data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Jupyter Notebook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Shape 141"/>
            <p:cNvSpPr/>
            <p:nvPr/>
          </p:nvSpPr>
          <p:spPr>
            <a:xfrm>
              <a:off x="3248075" y="2130500"/>
              <a:ext cx="2602200" cy="961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Application DB (software &amp; VM)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B2DROP (data)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B2Note (data)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B2SHARE (data)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 dirty="0" err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DataHub</a:t>
              </a:r>
              <a:endParaRPr sz="10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Shape 142"/>
            <p:cNvSpPr/>
            <p:nvPr/>
          </p:nvSpPr>
          <p:spPr>
            <a:xfrm>
              <a:off x="3245075" y="3643775"/>
              <a:ext cx="2602200" cy="9405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Federated AAI. monitoring, accounting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SLA and order Management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Security incident response and policies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Technical support &amp; Training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Shape 143"/>
            <p:cNvSpPr/>
            <p:nvPr/>
          </p:nvSpPr>
          <p:spPr>
            <a:xfrm>
              <a:off x="447675" y="3643775"/>
              <a:ext cx="2383500" cy="10548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B2HANDLE</a:t>
              </a:r>
              <a:endParaRPr sz="1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B2SAFE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European Certified Trusted Repository</a:t>
              </a:r>
              <a:endParaRPr sz="1000" b="0" i="0" u="none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Shape 144"/>
            <p:cNvSpPr/>
            <p:nvPr/>
          </p:nvSpPr>
          <p:spPr>
            <a:xfrm>
              <a:off x="4559925" y="5348950"/>
              <a:ext cx="2974500" cy="765000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Thematic data analytics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457200" marR="0" lvl="0" indent="-2921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Char char="●"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Scientific Workflow Management, Orchestration (DIRAC, PaaS Orchestrator)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Shape 145"/>
            <p:cNvSpPr txBox="1"/>
            <p:nvPr/>
          </p:nvSpPr>
          <p:spPr>
            <a:xfrm>
              <a:off x="6310650" y="2898200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Shape 146"/>
            <p:cNvSpPr txBox="1"/>
            <p:nvPr/>
          </p:nvSpPr>
          <p:spPr>
            <a:xfrm>
              <a:off x="3171825" y="4693375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Shape 147"/>
            <p:cNvSpPr txBox="1"/>
            <p:nvPr/>
          </p:nvSpPr>
          <p:spPr>
            <a:xfrm>
              <a:off x="471500" y="2955963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Shape 148"/>
            <p:cNvSpPr txBox="1"/>
            <p:nvPr/>
          </p:nvSpPr>
          <p:spPr>
            <a:xfrm>
              <a:off x="3248075" y="1474925"/>
              <a:ext cx="321000" cy="320100"/>
            </a:xfrm>
            <a:prstGeom prst="rect">
              <a:avLst/>
            </a:prstGeom>
            <a:noFill/>
            <a:ln w="9525" cap="flat" cmpd="sng">
              <a:solidFill>
                <a:srgbClr val="A64D7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>
                  <a:solidFill>
                    <a:srgbClr val="A64D79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1400" b="1" i="0" u="none" strike="noStrike" cap="none">
                <a:solidFill>
                  <a:srgbClr val="A64D7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" name="Shape 149"/>
            <p:cNvSpPr/>
            <p:nvPr/>
          </p:nvSpPr>
          <p:spPr>
            <a:xfrm>
              <a:off x="6298775" y="3314900"/>
              <a:ext cx="2602200" cy="320100"/>
            </a:xfrm>
            <a:prstGeom prst="roundRect">
              <a:avLst>
                <a:gd name="adj" fmla="val 16667"/>
              </a:avLst>
            </a:prstGeom>
            <a:solidFill>
              <a:srgbClr val="EEEEEE"/>
            </a:solidFill>
            <a:ln w="9525" cap="flat" cmpd="sng">
              <a:solidFill>
                <a:srgbClr val="595959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lang="en-US" sz="10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Discover &amp; Reuse </a:t>
              </a:r>
              <a:endPara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53C88BBC-60A1-3142-8C7A-66AC0D93C327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EOSC: Austria takes initiative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34382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xmlns="" id="{D3E755A1-8648-8349-AE6C-FBAD3F83B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Services by </a:t>
            </a:r>
            <a:r>
              <a:rPr lang="en-US" dirty="0" smtClean="0"/>
              <a:t>scientific domain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991544" y="620688"/>
            <a:ext cx="6120680" cy="5760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1C3046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530729381"/>
              </p:ext>
            </p:extLst>
          </p:nvPr>
        </p:nvGraphicFramePr>
        <p:xfrm>
          <a:off x="1703512" y="836712"/>
          <a:ext cx="878497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8904313" y="2420889"/>
            <a:ext cx="1512168" cy="1368737"/>
            <a:chOff x="30360" y="1294972"/>
            <a:chExt cx="2978225" cy="2161409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1" name="Rounded Rectangle 10"/>
            <p:cNvSpPr/>
            <p:nvPr/>
          </p:nvSpPr>
          <p:spPr>
            <a:xfrm>
              <a:off x="30360" y="1294972"/>
              <a:ext cx="2978225" cy="2161409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93666" y="1358278"/>
              <a:ext cx="2851613" cy="2034797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t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dirty="0"/>
                <a:t>Physical Sciences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Astronomy (LOFAR)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Fusion (ITER)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High Energy Physics (CMS and VIRGO)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Space Science (EISCAT-3D)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8904312" y="3861048"/>
            <a:ext cx="1512168" cy="1296144"/>
            <a:chOff x="2838670" y="425"/>
            <a:chExt cx="3024328" cy="180267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4" name="Rounded Rectangle 13"/>
            <p:cNvSpPr/>
            <p:nvPr/>
          </p:nvSpPr>
          <p:spPr>
            <a:xfrm>
              <a:off x="2838670" y="425"/>
              <a:ext cx="3024328" cy="180267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72719"/>
                <a:satOff val="-25386"/>
                <a:lumOff val="19570"/>
                <a:alphaOff val="0"/>
              </a:schemeClr>
            </a:fillRef>
            <a:effectRef idx="0">
              <a:schemeClr val="accent1">
                <a:shade val="80000"/>
                <a:hueOff val="72719"/>
                <a:satOff val="-25386"/>
                <a:lumOff val="1957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2891469" y="53224"/>
              <a:ext cx="2918730" cy="16970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t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dirty="0"/>
                <a:t>Earth Science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EO Pillar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GEO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Climate Research (ENES)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Seismology (ORFEUS, EPOS)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904312" y="5229202"/>
            <a:ext cx="1512168" cy="1440159"/>
            <a:chOff x="5609777" y="1474339"/>
            <a:chExt cx="3144837" cy="1802677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7" name="Rounded Rectangle 16"/>
            <p:cNvSpPr/>
            <p:nvPr/>
          </p:nvSpPr>
          <p:spPr>
            <a:xfrm>
              <a:off x="5609777" y="1474339"/>
              <a:ext cx="3144837" cy="1802677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145437"/>
                <a:satOff val="-50772"/>
                <a:lumOff val="39140"/>
                <a:alphaOff val="0"/>
              </a:schemeClr>
            </a:fillRef>
            <a:effectRef idx="0">
              <a:schemeClr val="accent1">
                <a:shade val="80000"/>
                <a:hueOff val="145437"/>
                <a:satOff val="-50772"/>
                <a:lumOff val="3914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5662576" y="1527138"/>
              <a:ext cx="3039239" cy="16970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t" anchorCtr="0">
              <a:noAutofit/>
            </a:bodyPr>
            <a:lstStyle/>
            <a:p>
              <a:pPr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100" dirty="0"/>
                <a:t>Biological Sciences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Marine and freshwater biology (IFREMER)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Biodiversity conservation (</a:t>
              </a:r>
              <a:r>
                <a:rPr lang="en-US" sz="1100" dirty="0" err="1"/>
                <a:t>LifeWatch</a:t>
              </a:r>
              <a:r>
                <a:rPr lang="en-US" sz="1100" dirty="0"/>
                <a:t>)</a:t>
              </a:r>
            </a:p>
            <a:p>
              <a:pPr marL="171450" lvl="1" indent="-171450" defTabSz="8001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1100" dirty="0"/>
                <a:t>Ecology (ICOS)</a:t>
              </a:r>
            </a:p>
          </p:txBody>
        </p:sp>
      </p:grpSp>
      <p:sp>
        <p:nvSpPr>
          <p:cNvPr id="19" name="Date Placeholder 2"/>
          <p:cNvSpPr>
            <a:spLocks noGrp="1"/>
          </p:cNvSpPr>
          <p:nvPr>
            <p:ph type="dt" sz="half" idx="10"/>
          </p:nvPr>
        </p:nvSpPr>
        <p:spPr>
          <a:xfrm>
            <a:off x="335360" y="6381328"/>
            <a:ext cx="2844800" cy="288032"/>
          </a:xfrm>
        </p:spPr>
        <p:txBody>
          <a:bodyPr/>
          <a:lstStyle/>
          <a:p>
            <a:fld id="{9CBF7C5F-6CBF-6147-9FDF-33BD63A83A0E}" type="datetime1">
              <a:rPr lang="en-US" sz="1600" smtClean="0"/>
              <a:t>30/10/18</a:t>
            </a:fld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smtClean="0"/>
              <a:t>EOSC: Austria takes initiative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786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5D5D1-3AF1-9A45-B179-05FEDAD82701}" type="datetime1">
              <a:rPr lang="en-US" smtClean="0"/>
              <a:t>30/10/18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0937" y="1143001"/>
            <a:ext cx="8138863" cy="5061142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sz="1600" dirty="0" smtClean="0"/>
              <a:t>EOSC: Austria takes initiative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21600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slide_base">
  <a:themeElements>
    <a:clrScheme name="Eudat-Color">
      <a:dk1>
        <a:srgbClr val="515151"/>
      </a:dk1>
      <a:lt1>
        <a:sysClr val="window" lastClr="FFFFFF"/>
      </a:lt1>
      <a:dk2>
        <a:srgbClr val="1F497D"/>
      </a:dk2>
      <a:lt2>
        <a:srgbClr val="EEECE1"/>
      </a:lt2>
      <a:accent1>
        <a:srgbClr val="1B216E"/>
      </a:accent1>
      <a:accent2>
        <a:srgbClr val="B01813"/>
      </a:accent2>
      <a:accent3>
        <a:srgbClr val="DF3A10"/>
      </a:accent3>
      <a:accent4>
        <a:srgbClr val="F39605"/>
      </a:accent4>
      <a:accent5>
        <a:srgbClr val="FBBE09"/>
      </a:accent5>
      <a:accent6>
        <a:srgbClr val="FFF3E6"/>
      </a:accent6>
      <a:hlink>
        <a:srgbClr val="B11913"/>
      </a:hlink>
      <a:folHlink>
        <a:srgbClr val="DF3B13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EOSC_HUB_16-9_ppt_template_v0.8" id="{8DB138ED-F999-4E5E-AFD0-12EA3FB52E1E}" vid="{C7DA8598-46A9-41FB-9598-1F55E7691436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20181006-EOSC-HUB_StatusUpdate_v0.1</Template>
  <TotalTime>5087</TotalTime>
  <Words>1198</Words>
  <Application>Microsoft Macintosh PowerPoint</Application>
  <PresentationFormat>Custom</PresentationFormat>
  <Paragraphs>244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slide_base</vt:lpstr>
      <vt:lpstr>PowerPoint Presentation</vt:lpstr>
      <vt:lpstr>PowerPoint Presentation</vt:lpstr>
      <vt:lpstr>Project contribution to the EOSC Challenges</vt:lpstr>
      <vt:lpstr>Project contribution to the EOSC Challenges</vt:lpstr>
      <vt:lpstr>Project contribution to the EOSC Challenges</vt:lpstr>
      <vt:lpstr>PowerPoint Presentation</vt:lpstr>
      <vt:lpstr>PowerPoint Presentation</vt:lpstr>
      <vt:lpstr>Services by scientific domain </vt:lpstr>
      <vt:lpstr>PowerPoint Presentation</vt:lpstr>
      <vt:lpstr>PowerPoint Presentation</vt:lpstr>
      <vt:lpstr>Coordination of Earth Observation programme</vt:lpstr>
      <vt:lpstr>EOSC role in Earth Science</vt:lpstr>
      <vt:lpstr>Datasets</vt:lpstr>
      <vt:lpstr>Cloud Services</vt:lpstr>
      <vt:lpstr>Federated Cloud Architecture</vt:lpstr>
      <vt:lpstr>Platform Services</vt:lpstr>
      <vt:lpstr>Contribution to openEO</vt:lpstr>
      <vt:lpstr>Austrian contribution to computing through the EGI Federation</vt:lpstr>
      <vt:lpstr>PowerPoint Presentation</vt:lpstr>
      <vt:lpstr>PowerPoint Presentation</vt:lpstr>
      <vt:lpstr>EOSC-hub Marketplace http://marketplace.eosc-hub.eu/</vt:lpstr>
      <vt:lpstr>Summary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Diego</dc:creator>
  <cp:lastModifiedBy>Tiziana Ferrari</cp:lastModifiedBy>
  <cp:revision>115</cp:revision>
  <dcterms:created xsi:type="dcterms:W3CDTF">2018-10-06T11:08:24Z</dcterms:created>
  <dcterms:modified xsi:type="dcterms:W3CDTF">2018-10-30T06:59:54Z</dcterms:modified>
</cp:coreProperties>
</file>