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6"/>
  </p:notesMasterIdLst>
  <p:sldIdLst>
    <p:sldId id="265" r:id="rId2"/>
    <p:sldId id="264" r:id="rId3"/>
    <p:sldId id="269" r:id="rId4"/>
    <p:sldId id="270" r:id="rId5"/>
    <p:sldId id="271" r:id="rId6"/>
    <p:sldId id="262" r:id="rId7"/>
    <p:sldId id="263" r:id="rId8"/>
    <p:sldId id="266" r:id="rId9"/>
    <p:sldId id="267" r:id="rId10"/>
    <p:sldId id="257" r:id="rId11"/>
    <p:sldId id="258" r:id="rId12"/>
    <p:sldId id="259" r:id="rId13"/>
    <p:sldId id="260" r:id="rId14"/>
    <p:sldId id="26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05" autoAdjust="0"/>
  </p:normalViewPr>
  <p:slideViewPr>
    <p:cSldViewPr>
      <p:cViewPr>
        <p:scale>
          <a:sx n="81" d="100"/>
          <a:sy n="81" d="100"/>
        </p:scale>
        <p:origin x="-776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6/8/14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675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State</a:t>
            </a:r>
            <a:r>
              <a:rPr lang="en-GB" baseline="0" dirty="0" smtClean="0"/>
              <a:t>s 4 meetings, but only 2 are listed – since the list are the same, maybe should combine and expand activity</a:t>
            </a:r>
          </a:p>
          <a:p>
            <a:r>
              <a:rPr lang="en-GB" baseline="0" dirty="0" smtClean="0"/>
              <a:t>What issue of the inspired newsletter?</a:t>
            </a:r>
          </a:p>
          <a:p>
            <a:r>
              <a:rPr lang="en-GB" baseline="0" dirty="0" smtClean="0"/>
              <a:t>6 articles – use a </a:t>
            </a:r>
            <a:r>
              <a:rPr lang="en-GB" baseline="0" dirty="0" err="1" smtClean="0"/>
              <a:t>subbullet</a:t>
            </a:r>
            <a:r>
              <a:rPr lang="en-GB" baseline="0" dirty="0" smtClean="0"/>
              <a:t> to summarize topics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675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smtClean="0"/>
              <a:t>9 Federated Cloud use cases </a:t>
            </a:r>
            <a:r>
              <a:rPr lang="en-GB" sz="1200" baseline="0" dirty="0" smtClean="0"/>
              <a:t>–</a:t>
            </a:r>
            <a:r>
              <a:rPr lang="en-US" sz="1200" baseline="0" dirty="0" smtClean="0"/>
              <a:t> what did you do?</a:t>
            </a:r>
            <a:endParaRPr lang="en-GB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09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MOOC</a:t>
            </a:r>
            <a:r>
              <a:rPr lang="en-US" baseline="0" dirty="0" smtClean="0"/>
              <a:t> was held – what do you mean by “was held”?</a:t>
            </a:r>
            <a:endParaRPr lang="en-US" dirty="0" smtClean="0"/>
          </a:p>
          <a:p>
            <a:r>
              <a:rPr lang="en-US" dirty="0" smtClean="0"/>
              <a:t>Several “tangible results” are stated to be ready for</a:t>
            </a:r>
            <a:r>
              <a:rPr lang="en-US" baseline="0" dirty="0" smtClean="0"/>
              <a:t> the next PQ – would expect to read what was done, then in ( ) ready for next quarter</a:t>
            </a:r>
          </a:p>
          <a:p>
            <a:r>
              <a:rPr lang="en-US" baseline="0" dirty="0" smtClean="0"/>
              <a:t>Or split what was done and what will be done in separate headings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69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>
              <a:latin typeface="Calibri" charset="0"/>
            </a:endParaRPr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3765B5F-CABA-EC43-8FA1-82AF5C9460FC}" type="slidenum">
              <a:rPr lang="en-US"/>
              <a:pPr eaLnBrk="1" hangingPunct="1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>
              <a:latin typeface="Calibri" charset="0"/>
            </a:endParaRPr>
          </a:p>
        </p:txBody>
      </p:sp>
      <p:sp>
        <p:nvSpPr>
          <p:cNvPr id="1126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1B23672-0E47-0440-8983-7979637075B1}" type="slidenum">
              <a:rPr lang="en-US"/>
              <a:pPr eaLnBrk="1" hangingPunct="1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>
              <a:latin typeface="Calibri" charset="0"/>
            </a:endParaRPr>
          </a:p>
        </p:txBody>
      </p:sp>
      <p:sp>
        <p:nvSpPr>
          <p:cNvPr id="1229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BFA0CE9-1B1C-134D-81B4-4CF3CDB55AF0}" type="slidenum">
              <a:rPr lang="en-US"/>
              <a:pPr eaLnBrk="1" hangingPunct="1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>
              <a:latin typeface="Calibri" charset="0"/>
            </a:endParaRPr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BCFF5C1-E543-6A46-81C5-4694200F50C7}" type="slidenum">
              <a:rPr lang="en-US"/>
              <a:pPr eaLnBrk="1" hangingPunct="1"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6/8/14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6/8/14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6/8/14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6/8/14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ggus.eu/pages/owl.php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egi.eu/indico/conferenceDisplay.py?confId=1893" TargetMode="External"/><Relationship Id="rId4" Type="http://schemas.openxmlformats.org/officeDocument/2006/relationships/hyperlink" Target="http://indico.egi.eu/indico/categoryDisplay.py?categId=78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o.egi.eu/engagementstrategy" TargetMode="External"/><Relationship Id="rId4" Type="http://schemas.openxmlformats.org/officeDocument/2006/relationships/hyperlink" Target="https://documents.egi.eu/document/2073" TargetMode="External"/><Relationship Id="rId5" Type="http://schemas.openxmlformats.org/officeDocument/2006/relationships/hyperlink" Target="https://documents.egi.eu/document/2074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ppdb-dev.marie.hellasgrid.gr/" TargetMode="External"/><Relationship Id="rId4" Type="http://schemas.openxmlformats.org/officeDocument/2006/relationships/hyperlink" Target="https://wiki.egi.eu/wiki/Fedcloud-tf:WorkGroups:Scenario8:AppDB-VA-Marketplace" TargetMode="External"/><Relationship Id="rId5" Type="http://schemas.openxmlformats.org/officeDocument/2006/relationships/hyperlink" Target="https://rt.egi.eu/rt/Ticket/Display.html?id=6245" TargetMode="External"/><Relationship Id="rId6" Type="http://schemas.openxmlformats.org/officeDocument/2006/relationships/hyperlink" Target="http://crm.egi.eu/" TargetMode="External"/><Relationship Id="rId7" Type="http://schemas.openxmlformats.org/officeDocument/2006/relationships/hyperlink" Target="http://training.egi.eu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ppdb.egi.eu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1844824"/>
            <a:ext cx="7200800" cy="1470025"/>
          </a:xfrm>
        </p:spPr>
        <p:txBody>
          <a:bodyPr/>
          <a:lstStyle/>
          <a:p>
            <a:r>
              <a:rPr lang="en-US" dirty="0" smtClean="0"/>
              <a:t>EGI-InSPIRE QR15 - Summary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7744" y="3598168"/>
            <a:ext cx="5904656" cy="1703040"/>
          </a:xfrm>
        </p:spPr>
        <p:txBody>
          <a:bodyPr/>
          <a:lstStyle/>
          <a:p>
            <a:pPr eaLnBrk="1" hangingPunct="1"/>
            <a:r>
              <a:rPr lang="en-GB" sz="2800" dirty="0" smtClean="0"/>
              <a:t>Tiziana Ferrari</a:t>
            </a:r>
          </a:p>
          <a:p>
            <a:pPr eaLnBrk="1" hangingPunct="1"/>
            <a:r>
              <a:rPr lang="en-GB" sz="2400" dirty="0" smtClean="0"/>
              <a:t>EGI-InSPIRE Project Director, EGI.eu</a:t>
            </a:r>
          </a:p>
          <a:p>
            <a:pPr eaLnBrk="1" hangingPunct="1"/>
            <a:endParaRPr lang="en-GB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/>
            <a:r>
              <a:rPr lang="en-GB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tiziana.ferrari@egi.eu</a:t>
            </a:r>
            <a:endParaRPr lang="en-GB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1913" y="6376988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6/8/14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959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SA4: Mini-Projects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5184576"/>
          </a:xfrm>
        </p:spPr>
        <p:txBody>
          <a:bodyPr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800" dirty="0" smtClean="0"/>
              <a:t>Good collaboration with target domain continues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600" dirty="0" smtClean="0"/>
              <a:t>Mini project management effort drops to a minimum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800" dirty="0" smtClean="0"/>
              <a:t>Tangible results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sz="1600" dirty="0"/>
              <a:t>The MOOC was held during the last </a:t>
            </a:r>
            <a:r>
              <a:rPr lang="en-GB" sz="1600" dirty="0" smtClean="0"/>
              <a:t>quarter</a:t>
            </a:r>
            <a:endParaRPr lang="en-US" sz="1600" dirty="0"/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sz="1600" dirty="0"/>
              <a:t>The </a:t>
            </a:r>
            <a:r>
              <a:rPr lang="en-GB" sz="1600" dirty="0" err="1"/>
              <a:t>rOCCI</a:t>
            </a:r>
            <a:r>
              <a:rPr lang="en-GB" sz="1600" dirty="0"/>
              <a:t> solution was partially released for </a:t>
            </a:r>
            <a:r>
              <a:rPr lang="en-GB" sz="1600" dirty="0" smtClean="0"/>
              <a:t>production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GB" sz="1400" dirty="0"/>
              <a:t>R</a:t>
            </a:r>
            <a:r>
              <a:rPr lang="en-GB" sz="1400" dirty="0" smtClean="0"/>
              <a:t>emaining </a:t>
            </a:r>
            <a:r>
              <a:rPr lang="en-GB" sz="1400" dirty="0"/>
              <a:t>components will follow </a:t>
            </a:r>
            <a:r>
              <a:rPr lang="en-GB" sz="1400" dirty="0" smtClean="0"/>
              <a:t>next quarter</a:t>
            </a:r>
            <a:endParaRPr lang="en-US" sz="1400" dirty="0"/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sz="1600" dirty="0"/>
              <a:t>A production release of </a:t>
            </a:r>
            <a:r>
              <a:rPr lang="en-GB" sz="1600" dirty="0" err="1"/>
              <a:t>Stoxy</a:t>
            </a:r>
            <a:r>
              <a:rPr lang="en-GB" sz="1600" dirty="0"/>
              <a:t> implementing the CDMI interface is expected for the final mini-project </a:t>
            </a:r>
            <a:r>
              <a:rPr lang="en-GB" sz="1600" dirty="0" smtClean="0"/>
              <a:t>quarter</a:t>
            </a:r>
            <a:endParaRPr lang="en-US" sz="1600" dirty="0"/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sz="1600" dirty="0"/>
              <a:t>The OCCI connector for Slipstream v2 will be available in production in </a:t>
            </a:r>
            <a:r>
              <a:rPr lang="en-GB" sz="1600" dirty="0" smtClean="0"/>
              <a:t>PQ16</a:t>
            </a:r>
            <a:endParaRPr lang="en-US" sz="1600" dirty="0"/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sz="1600" dirty="0"/>
              <a:t>A cloud-</a:t>
            </a:r>
            <a:r>
              <a:rPr lang="en-GB" sz="1600" dirty="0" err="1"/>
              <a:t>init</a:t>
            </a:r>
            <a:r>
              <a:rPr lang="en-GB" sz="1600" dirty="0"/>
              <a:t> based VM contextualisation solution including Web UI will be available in </a:t>
            </a:r>
            <a:r>
              <a:rPr lang="en-GB" sz="1600" dirty="0" smtClean="0"/>
              <a:t>PQ16</a:t>
            </a:r>
            <a:endParaRPr lang="en-US" sz="1600" dirty="0"/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sz="1600" dirty="0"/>
              <a:t>A set of Cloud best practices have been published, and will be complemented with an extended set of design </a:t>
            </a:r>
            <a:r>
              <a:rPr lang="en-GB" sz="1600" dirty="0" smtClean="0"/>
              <a:t>patterns</a:t>
            </a:r>
            <a:endParaRPr lang="en-US" sz="1600" dirty="0"/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sz="1600" dirty="0"/>
              <a:t>The VO administration portal is now deployed in production for the biomed VO, and others (e.g. </a:t>
            </a:r>
            <a:r>
              <a:rPr lang="en-GB" sz="1600" dirty="0" err="1"/>
              <a:t>Shiwa</a:t>
            </a:r>
            <a:r>
              <a:rPr lang="en-GB" sz="1600" dirty="0"/>
              <a:t> portal VO) are already queuing up for service</a:t>
            </a:r>
            <a:endParaRPr lang="en-US" sz="1600" dirty="0"/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sz="1600" dirty="0"/>
              <a:t>The alternative A/R computing service will be deployed to production at the end of the mini-</a:t>
            </a:r>
            <a:r>
              <a:rPr lang="en-GB" sz="1600" dirty="0" smtClean="0"/>
              <a:t>project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sz="1600" dirty="0" smtClean="0"/>
              <a:t>Version 1 of the e-Grant tool for central resource allocation is now in production</a:t>
            </a:r>
            <a:endParaRPr lang="en-US" sz="1600" dirty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6/8/14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EGI-InSPIRE QR15 - Summary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latin typeface="Arial" charset="0"/>
                <a:cs typeface="Arial" charset="0"/>
              </a:rPr>
              <a:t>JRA1: Operational Tools</a:t>
            </a:r>
            <a:endParaRPr lang="en-GB" sz="3200" dirty="0">
              <a:latin typeface="Arial" charset="0"/>
              <a:cs typeface="Arial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79512" y="1125538"/>
            <a:ext cx="8856538" cy="5327650"/>
          </a:xfrm>
        </p:spPr>
        <p:txBody>
          <a:bodyPr/>
          <a:lstStyle/>
          <a:p>
            <a:r>
              <a:rPr lang="en-GB" sz="2000" dirty="0">
                <a:latin typeface="Arial" charset="0"/>
                <a:cs typeface="Arial" charset="0"/>
              </a:rPr>
              <a:t>Operations Portal</a:t>
            </a:r>
          </a:p>
          <a:p>
            <a:pPr lvl="1"/>
            <a:r>
              <a:rPr lang="en-US" sz="1800" dirty="0" smtClean="0">
                <a:latin typeface="Arial" charset="0"/>
                <a:cs typeface="Arial" charset="0"/>
              </a:rPr>
              <a:t>Concentrated effort </a:t>
            </a:r>
            <a:r>
              <a:rPr lang="en-US" sz="1800" dirty="0">
                <a:latin typeface="Arial" charset="0"/>
                <a:cs typeface="Arial" charset="0"/>
              </a:rPr>
              <a:t>on </a:t>
            </a:r>
            <a:r>
              <a:rPr lang="en-US" sz="1800" dirty="0" smtClean="0">
                <a:latin typeface="Arial" charset="0"/>
                <a:cs typeface="Arial" charset="0"/>
              </a:rPr>
              <a:t>refactoring the portal - started </a:t>
            </a:r>
            <a:r>
              <a:rPr lang="en-US" sz="1800" dirty="0">
                <a:latin typeface="Arial" charset="0"/>
                <a:cs typeface="Arial" charset="0"/>
              </a:rPr>
              <a:t>in QR13. </a:t>
            </a:r>
            <a:endParaRPr lang="en-US" sz="1800" dirty="0" smtClean="0">
              <a:latin typeface="Arial" charset="0"/>
              <a:cs typeface="Arial" charset="0"/>
            </a:endParaRPr>
          </a:p>
          <a:p>
            <a:pPr lvl="2"/>
            <a:r>
              <a:rPr lang="en-US" sz="1600" dirty="0" smtClean="0">
                <a:latin typeface="Arial" charset="0"/>
                <a:cs typeface="Arial" charset="0"/>
              </a:rPr>
              <a:t>v3.0 </a:t>
            </a:r>
            <a:r>
              <a:rPr lang="en-US" sz="1600" dirty="0">
                <a:latin typeface="Arial" charset="0"/>
                <a:cs typeface="Arial" charset="0"/>
              </a:rPr>
              <a:t>will include the refactoring </a:t>
            </a:r>
            <a:r>
              <a:rPr lang="en-US" sz="1600" dirty="0" smtClean="0">
                <a:latin typeface="Arial" charset="0"/>
                <a:cs typeface="Arial" charset="0"/>
              </a:rPr>
              <a:t>work - will </a:t>
            </a:r>
            <a:r>
              <a:rPr lang="en-US" sz="1600" dirty="0">
                <a:latin typeface="Arial" charset="0"/>
                <a:cs typeface="Arial" charset="0"/>
              </a:rPr>
              <a:t>be deployed in pre-production in February and in production in March.</a:t>
            </a:r>
          </a:p>
          <a:p>
            <a:pPr lvl="2"/>
            <a:r>
              <a:rPr lang="en-US" sz="1600" dirty="0">
                <a:latin typeface="Arial" charset="0"/>
                <a:cs typeface="Arial" charset="0"/>
              </a:rPr>
              <a:t>New features to satisfy EGI CSIRT </a:t>
            </a:r>
            <a:r>
              <a:rPr lang="en-US" sz="1600" dirty="0" smtClean="0">
                <a:latin typeface="Arial" charset="0"/>
                <a:cs typeface="Arial" charset="0"/>
              </a:rPr>
              <a:t>requirements</a:t>
            </a:r>
            <a:endParaRPr lang="en-US" sz="1600" dirty="0">
              <a:latin typeface="Arial" charset="0"/>
              <a:cs typeface="Arial" charset="0"/>
            </a:endParaRPr>
          </a:p>
          <a:p>
            <a:pPr lvl="2"/>
            <a:r>
              <a:rPr lang="en-US" sz="1600" dirty="0" smtClean="0">
                <a:latin typeface="Arial" charset="0"/>
                <a:cs typeface="Arial" charset="0"/>
              </a:rPr>
              <a:t>New </a:t>
            </a:r>
            <a:r>
              <a:rPr lang="en-US" sz="1600" dirty="0">
                <a:latin typeface="Arial" charset="0"/>
                <a:cs typeface="Arial" charset="0"/>
              </a:rPr>
              <a:t>page summarizing the list of VO security contacts</a:t>
            </a:r>
          </a:p>
          <a:p>
            <a:pPr lvl="2"/>
            <a:r>
              <a:rPr lang="en-US" sz="1600" dirty="0" smtClean="0">
                <a:latin typeface="Arial" charset="0"/>
                <a:cs typeface="Arial" charset="0"/>
              </a:rPr>
              <a:t>Broadcast </a:t>
            </a:r>
            <a:r>
              <a:rPr lang="en-US" sz="1600" dirty="0">
                <a:latin typeface="Arial" charset="0"/>
                <a:cs typeface="Arial" charset="0"/>
              </a:rPr>
              <a:t>to VO security contacts</a:t>
            </a:r>
          </a:p>
          <a:p>
            <a:r>
              <a:rPr lang="en-US" sz="2000" dirty="0">
                <a:latin typeface="Arial" charset="0"/>
                <a:cs typeface="Arial" charset="0"/>
              </a:rPr>
              <a:t>GOCDB</a:t>
            </a:r>
          </a:p>
          <a:p>
            <a:pPr lvl="1"/>
            <a:r>
              <a:rPr lang="en-GB" sz="1800" dirty="0" smtClean="0">
                <a:latin typeface="Arial" charset="0"/>
                <a:cs typeface="Arial" charset="0"/>
              </a:rPr>
              <a:t>GOCDBv5.1: released </a:t>
            </a:r>
            <a:r>
              <a:rPr lang="en-GB" sz="1800" dirty="0">
                <a:latin typeface="Arial" charset="0"/>
                <a:cs typeface="Arial" charset="0"/>
              </a:rPr>
              <a:t>on the </a:t>
            </a:r>
            <a:r>
              <a:rPr lang="en-GB" sz="1800" dirty="0" smtClean="0">
                <a:latin typeface="Arial" charset="0"/>
                <a:cs typeface="Arial" charset="0"/>
              </a:rPr>
              <a:t>26 November </a:t>
            </a:r>
            <a:r>
              <a:rPr lang="en-GB" sz="1800" dirty="0">
                <a:latin typeface="Arial" charset="0"/>
                <a:cs typeface="Arial" charset="0"/>
              </a:rPr>
              <a:t>2013</a:t>
            </a:r>
          </a:p>
          <a:p>
            <a:pPr lvl="2"/>
            <a:r>
              <a:rPr lang="en-GB" sz="1600" dirty="0">
                <a:latin typeface="Arial" charset="0"/>
                <a:cs typeface="Arial" charset="0"/>
              </a:rPr>
              <a:t>Various RT satisfied</a:t>
            </a:r>
          </a:p>
          <a:p>
            <a:pPr lvl="1"/>
            <a:r>
              <a:rPr lang="en-GB" sz="1800" dirty="0" smtClean="0">
                <a:latin typeface="Arial" charset="0"/>
                <a:cs typeface="Arial" charset="0"/>
              </a:rPr>
              <a:t>GOCDBv5.2: </a:t>
            </a:r>
            <a:r>
              <a:rPr lang="en-GB" sz="1800" dirty="0">
                <a:latin typeface="Arial" charset="0"/>
                <a:cs typeface="Arial" charset="0"/>
              </a:rPr>
              <a:t>in testing (in production by February 2014):</a:t>
            </a:r>
          </a:p>
          <a:p>
            <a:pPr lvl="2"/>
            <a:r>
              <a:rPr lang="en-GB" sz="1600" dirty="0">
                <a:latin typeface="Arial" charset="0"/>
                <a:cs typeface="Arial" charset="0"/>
              </a:rPr>
              <a:t>Extensibility mechanism (fundamental to realize the Pay-for-Use PoC</a:t>
            </a:r>
            <a:r>
              <a:rPr lang="en-GB" sz="1600" dirty="0" smtClean="0">
                <a:latin typeface="Arial" charset="0"/>
                <a:cs typeface="Arial" charset="0"/>
              </a:rPr>
              <a:t>)</a:t>
            </a:r>
            <a:endParaRPr lang="en-US" sz="1600" dirty="0">
              <a:latin typeface="Arial" charset="0"/>
              <a:cs typeface="Arial" charset="0"/>
            </a:endParaRP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EGI-InSPIRE QR15 - Summary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1913" y="6381328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6/8/14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213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ttangolo 2"/>
          <p:cNvSpPr>
            <a:spLocks noChangeArrowheads="1"/>
          </p:cNvSpPr>
          <p:nvPr/>
        </p:nvSpPr>
        <p:spPr bwMode="auto">
          <a:xfrm>
            <a:off x="179512" y="1193800"/>
            <a:ext cx="8713662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spcBef>
                <a:spcPct val="20000"/>
              </a:spcBef>
              <a:buFont typeface="Arial"/>
              <a:buChar char="•"/>
              <a:defRPr/>
            </a:pPr>
            <a:r>
              <a:rPr lang="en-GB" dirty="0">
                <a:solidFill>
                  <a:srgbClr val="000000"/>
                </a:solidFill>
                <a:latin typeface="Arial" charset="0"/>
                <a:ea typeface="+mn-ea"/>
              </a:rPr>
              <a:t>EGI Helpdesk (GGUS)</a:t>
            </a:r>
          </a:p>
          <a:p>
            <a:pPr marL="742950" lvl="1" indent="-285750" eaLnBrk="0" hangingPunct="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+mn-ea"/>
              </a:rPr>
              <a:t>During PQ15, two major releases has been delivered, the release note are available at </a:t>
            </a:r>
            <a:r>
              <a:rPr lang="en-US" dirty="0">
                <a:solidFill>
                  <a:srgbClr val="000000"/>
                </a:solidFill>
                <a:latin typeface="Arial" charset="0"/>
                <a:ea typeface="+mn-ea"/>
                <a:hlinkClick r:id="rId3"/>
              </a:rPr>
              <a:t>https://ggus.eu/pages/owl.php</a:t>
            </a:r>
            <a:r>
              <a:rPr lang="en-US" dirty="0">
                <a:solidFill>
                  <a:srgbClr val="000000"/>
                </a:solidFill>
                <a:latin typeface="Arial" charset="0"/>
                <a:ea typeface="+mn-ea"/>
              </a:rPr>
              <a:t>.</a:t>
            </a:r>
          </a:p>
          <a:p>
            <a: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+mn-ea"/>
              </a:rPr>
              <a:t>SAM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+mn-ea"/>
              </a:rPr>
              <a:t>Work started on SAM v. 22.1 with primary aim to fix various issues identified during the deployment of SAM v. 22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+mn-ea"/>
              </a:rPr>
              <a:t>Significant progress was made in the support of the migration of SAM central services to consortium CNRS, SRCE and GRNET</a:t>
            </a:r>
          </a:p>
          <a:p>
            <a: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+mn-ea"/>
              </a:rPr>
              <a:t>Accounting Repository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+mn-ea"/>
              </a:rPr>
              <a:t>New release of </a:t>
            </a:r>
            <a:r>
              <a:rPr lang="en-US" dirty="0" err="1">
                <a:solidFill>
                  <a:srgbClr val="000000"/>
                </a:solidFill>
                <a:latin typeface="Arial" charset="0"/>
                <a:ea typeface="+mn-ea"/>
              </a:rPr>
              <a:t>Apel</a:t>
            </a:r>
            <a:r>
              <a:rPr lang="en-US" dirty="0">
                <a:solidFill>
                  <a:srgbClr val="000000"/>
                </a:solidFill>
                <a:latin typeface="Arial" charset="0"/>
                <a:ea typeface="+mn-ea"/>
              </a:rPr>
              <a:t> and SSM software with bug fixes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+mn-ea"/>
              </a:rPr>
              <a:t>Accounting for new resources types:</a:t>
            </a:r>
          </a:p>
          <a:p>
            <a:pPr marL="1200150" lvl="2" indent="-28575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+mn-ea"/>
              </a:rPr>
              <a:t>New sites added for cloud and storage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+mn-ea"/>
              </a:rPr>
              <a:t>Pay-for-Use:</a:t>
            </a:r>
          </a:p>
          <a:p>
            <a:pPr marL="1200150" lvl="2" indent="-28575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+mn-ea"/>
              </a:rPr>
              <a:t>A group of sites are now publishing a cost in Euros per HEPSPEC06 hour exploiting the new GOCDB extensibility mechanism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24075" y="115888"/>
            <a:ext cx="6840538" cy="865187"/>
          </a:xfrm>
        </p:spPr>
        <p:txBody>
          <a:bodyPr/>
          <a:lstStyle/>
          <a:p>
            <a:r>
              <a:rPr lang="en-GB" sz="3200" dirty="0" smtClean="0">
                <a:latin typeface="Arial" charset="0"/>
                <a:cs typeface="Arial" charset="0"/>
              </a:rPr>
              <a:t>JRA1: Operational Tools</a:t>
            </a:r>
            <a:endParaRPr lang="en-GB" sz="3200" dirty="0"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EGI-InSPIRE QR15 - Summary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1913" y="6376988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6/8/14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316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 txBox="1">
            <a:spLocks/>
          </p:cNvSpPr>
          <p:nvPr/>
        </p:nvSpPr>
        <p:spPr bwMode="auto">
          <a:xfrm>
            <a:off x="251519" y="1052736"/>
            <a:ext cx="8711505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Arial" charset="0"/>
              </a:rPr>
              <a:t>Accounting Portal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Arial" charset="0"/>
              <a:buChar char="–"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Security work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Arial" charset="0"/>
              <a:buChar char="–"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Regionalization on testing in NGI_GR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Arial" charset="0"/>
              <a:buChar char="–"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Monetary cost computation for all views, backend implementation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Arial" charset="0"/>
              <a:buChar char="–"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Further Core refactoring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Arial" charset="0"/>
              <a:buChar char="–"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OOP migration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Arial" charset="0"/>
              <a:buChar char="–"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MPI Storage and backend implementation finalized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Arial" charset="0"/>
              <a:buChar char="–"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Storage accounting first implementation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Arial" charset="0"/>
              <a:buChar char="–"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Country and NGI support for storage accounting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Arial" charset="0"/>
              <a:buChar char="–"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Revised codebase for new accounting.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Arial" charset="0"/>
              <a:buChar char="–"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Work on summary view</a:t>
            </a:r>
            <a:endParaRPr lang="en-GB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Arial" charset="0"/>
              </a:rPr>
              <a:t>Metrics Portal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Arial" charset="0"/>
              <a:buChar char="–"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Fixed cosmetic bugs on chrome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Arial" charset="0"/>
              <a:buChar char="–"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Changes in quarterly views and Excel reports.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Arial" charset="0"/>
              <a:buChar char="–"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Changes for QR15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Arial" charset="0"/>
              <a:buChar char="–"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CSS Improvements</a:t>
            </a:r>
            <a:endParaRPr lang="es-E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24075" y="115888"/>
            <a:ext cx="6840538" cy="865187"/>
          </a:xfrm>
        </p:spPr>
        <p:txBody>
          <a:bodyPr/>
          <a:lstStyle/>
          <a:p>
            <a:r>
              <a:rPr lang="en-GB" sz="3200" dirty="0" smtClean="0">
                <a:latin typeface="Arial" charset="0"/>
                <a:cs typeface="Arial" charset="0"/>
              </a:rPr>
              <a:t>JRA1: Operational Tools</a:t>
            </a:r>
            <a:endParaRPr lang="en-GB" sz="3200" dirty="0"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EGI-InSPIRE QR15 - Summary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1913" y="6376988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6/8/14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031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23974" y="1196752"/>
            <a:ext cx="8712522" cy="4608513"/>
          </a:xfrm>
        </p:spPr>
        <p:txBody>
          <a:bodyPr/>
          <a:lstStyle/>
          <a:p>
            <a:r>
              <a:rPr lang="en-GB" sz="2000" dirty="0">
                <a:latin typeface="Arial" charset="0"/>
                <a:cs typeface="Arial" charset="0"/>
              </a:rPr>
              <a:t>EGI towards Horizon 2020 Workshop:</a:t>
            </a:r>
          </a:p>
          <a:p>
            <a:pPr lvl="1"/>
            <a:r>
              <a:rPr lang="en-GB" sz="1800" dirty="0">
                <a:latin typeface="Arial" charset="0"/>
                <a:cs typeface="Arial" charset="0"/>
                <a:hlinkClick r:id="rId3"/>
              </a:rPr>
              <a:t>https://indico.egi.eu/indico/conferenceDisplay.py?confId=1893</a:t>
            </a:r>
            <a:endParaRPr lang="en-GB" sz="1800" dirty="0">
              <a:latin typeface="Arial" charset="0"/>
              <a:cs typeface="Arial" charset="0"/>
            </a:endParaRPr>
          </a:p>
          <a:p>
            <a:pPr lvl="1"/>
            <a:endParaRPr lang="en-US" sz="1600" dirty="0">
              <a:latin typeface="Arial" charset="0"/>
              <a:cs typeface="Arial" charset="0"/>
            </a:endParaRPr>
          </a:p>
          <a:p>
            <a:r>
              <a:rPr lang="en-GB" sz="2000" dirty="0">
                <a:latin typeface="Arial" charset="0"/>
                <a:cs typeface="Arial" charset="0"/>
              </a:rPr>
              <a:t>GGUS advisory board meetings</a:t>
            </a:r>
          </a:p>
          <a:p>
            <a:pPr lvl="1"/>
            <a:r>
              <a:rPr lang="en-GB" sz="1800" dirty="0">
                <a:latin typeface="Arial" charset="0"/>
                <a:cs typeface="Arial" charset="0"/>
                <a:hlinkClick r:id="rId4"/>
              </a:rPr>
              <a:t>http://indico.egi.eu/indico/categoryDisplay.py?categId=78</a:t>
            </a:r>
            <a:endParaRPr lang="en-GB" sz="1800" dirty="0">
              <a:latin typeface="Arial" charset="0"/>
              <a:cs typeface="Arial" charset="0"/>
              <a:hlinkClick r:id="rId3"/>
            </a:endParaRPr>
          </a:p>
          <a:p>
            <a:pPr lvl="1"/>
            <a:endParaRPr lang="en-GB" sz="1000" dirty="0">
              <a:latin typeface="Arial" charset="0"/>
              <a:cs typeface="Arial" charset="0"/>
            </a:endParaRPr>
          </a:p>
          <a:p>
            <a:endParaRPr lang="en-GB" sz="1800" dirty="0">
              <a:latin typeface="Arial" charset="0"/>
              <a:cs typeface="Arial" charset="0"/>
            </a:endParaRPr>
          </a:p>
          <a:p>
            <a:endParaRPr lang="en-GB" sz="1800" dirty="0">
              <a:latin typeface="Arial" charset="0"/>
              <a:cs typeface="Arial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124075" y="115888"/>
            <a:ext cx="6840538" cy="865187"/>
          </a:xfrm>
        </p:spPr>
        <p:txBody>
          <a:bodyPr/>
          <a:lstStyle/>
          <a:p>
            <a:r>
              <a:rPr lang="en-GB" sz="3200" dirty="0" smtClean="0">
                <a:latin typeface="Arial" charset="0"/>
                <a:cs typeface="Arial" charset="0"/>
              </a:rPr>
              <a:t>JRA1: Operational Tools (Meetings)</a:t>
            </a:r>
            <a:endParaRPr lang="en-GB" sz="3200" dirty="0">
              <a:latin typeface="Arial" charset="0"/>
              <a:cs typeface="Arial" charset="0"/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EGI-InSPIRE QR15 - Summary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1913" y="6376988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6/8/14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936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NA1: Management</a:t>
            </a:r>
            <a:endParaRPr lang="en-GB" sz="3200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EGI-InSPIRE QR15 - Summary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1913" y="6376988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6/8/14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112568"/>
          </a:xfrm>
        </p:spPr>
        <p:txBody>
          <a:bodyPr>
            <a:normAutofit/>
          </a:bodyPr>
          <a:lstStyle/>
          <a:p>
            <a:r>
              <a:rPr lang="en-GB" sz="2400" dirty="0" smtClean="0"/>
              <a:t>Revision of PY4 </a:t>
            </a:r>
            <a:r>
              <a:rPr lang="en-GB" sz="2400" dirty="0" err="1" smtClean="0"/>
              <a:t>DoW</a:t>
            </a:r>
            <a:r>
              <a:rPr lang="en-GB" sz="2400" dirty="0" smtClean="0"/>
              <a:t> as of Jan 2014 to take into account reviewer’s comments</a:t>
            </a:r>
          </a:p>
          <a:p>
            <a:pPr lvl="1"/>
            <a:r>
              <a:rPr lang="en-GB" sz="1800" dirty="0" smtClean="0"/>
              <a:t>Strengthening of policy, business and strategic activities</a:t>
            </a:r>
          </a:p>
          <a:p>
            <a:pPr lvl="1"/>
            <a:r>
              <a:rPr lang="en-GB" sz="1800" dirty="0" smtClean="0"/>
              <a:t>User engagement</a:t>
            </a:r>
          </a:p>
          <a:p>
            <a:r>
              <a:rPr lang="en-GB" sz="2200" dirty="0" smtClean="0"/>
              <a:t>8 PM PY5 extension and planning of PY5 activities to ensure continuation of strategic work</a:t>
            </a:r>
          </a:p>
          <a:p>
            <a:r>
              <a:rPr lang="en-GB" sz="2200" dirty="0" smtClean="0"/>
              <a:t>Finalization of EGI core activity bids</a:t>
            </a:r>
          </a:p>
          <a:p>
            <a:r>
              <a:rPr lang="en-GB" sz="2200" dirty="0" smtClean="0"/>
              <a:t>Handover of NA1 Project Management to Y. </a:t>
            </a:r>
            <a:r>
              <a:rPr lang="en-GB" sz="2200" dirty="0" err="1" smtClean="0"/>
              <a:t>Legre</a:t>
            </a:r>
            <a:r>
              <a:rPr lang="en-GB" sz="2200" dirty="0" smtClean="0"/>
              <a:t>/</a:t>
            </a:r>
            <a:r>
              <a:rPr lang="en-GB" sz="2200" dirty="0" err="1" smtClean="0"/>
              <a:t>EGI.eu</a:t>
            </a:r>
            <a:r>
              <a:rPr lang="en-GB" sz="2200" dirty="0" smtClean="0"/>
              <a:t> director as of Feb 01 2014</a:t>
            </a:r>
          </a:p>
          <a:p>
            <a:r>
              <a:rPr lang="en-GB" sz="2200" dirty="0" smtClean="0"/>
              <a:t>Handling of breach of obligations under the Consortium Agreement by </a:t>
            </a:r>
            <a:r>
              <a:rPr lang="en-GB" sz="2200" smtClean="0"/>
              <a:t>the German JRU</a:t>
            </a:r>
            <a:endParaRPr lang="en-GB" sz="2200" dirty="0" smtClean="0"/>
          </a:p>
          <a:p>
            <a:pPr lvl="1"/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1531370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NA2: Communications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112568"/>
          </a:xfrm>
        </p:spPr>
        <p:txBody>
          <a:bodyPr>
            <a:normAutofit/>
          </a:bodyPr>
          <a:lstStyle/>
          <a:p>
            <a:r>
              <a:rPr lang="en-GB" sz="1900" dirty="0" smtClean="0"/>
              <a:t>Active in organising EGI Community Forum 2014</a:t>
            </a:r>
          </a:p>
          <a:p>
            <a:r>
              <a:rPr lang="en-GB" sz="1900" dirty="0" smtClean="0"/>
              <a:t>Attended external meetings</a:t>
            </a:r>
          </a:p>
          <a:p>
            <a:pPr lvl="1"/>
            <a:r>
              <a:rPr lang="en-GB" sz="1700" dirty="0" smtClean="0"/>
              <a:t>ICT2013: 5,000 attendees</a:t>
            </a:r>
          </a:p>
          <a:p>
            <a:pPr lvl="1"/>
            <a:r>
              <a:rPr lang="en-GB" sz="1700" dirty="0" err="1" smtClean="0"/>
              <a:t>SuperComputing</a:t>
            </a:r>
            <a:r>
              <a:rPr lang="en-GB" sz="1700" dirty="0"/>
              <a:t> </a:t>
            </a:r>
            <a:r>
              <a:rPr lang="en-GB" sz="1700" dirty="0" smtClean="0"/>
              <a:t>2013: 10,000 attendees</a:t>
            </a:r>
          </a:p>
          <a:p>
            <a:r>
              <a:rPr lang="en-GB" sz="1900" dirty="0" smtClean="0"/>
              <a:t>Prepared for EGI presence at 4 scientific meetings</a:t>
            </a:r>
          </a:p>
          <a:p>
            <a:pPr lvl="1"/>
            <a:r>
              <a:rPr lang="en-GB" sz="1700" dirty="0" smtClean="0"/>
              <a:t>ICT2013 in Vilnius</a:t>
            </a:r>
            <a:endParaRPr lang="en-GB" sz="1700" dirty="0"/>
          </a:p>
          <a:p>
            <a:pPr lvl="1"/>
            <a:r>
              <a:rPr lang="en-GB" sz="1700" dirty="0" smtClean="0"/>
              <a:t>Supercomputing’13 in Denver</a:t>
            </a:r>
          </a:p>
          <a:p>
            <a:r>
              <a:rPr lang="en-GB" sz="1900" dirty="0" smtClean="0"/>
              <a:t>Collaborated with UCST to upload 1 webinar hosted by EGI.eu</a:t>
            </a:r>
          </a:p>
          <a:p>
            <a:r>
              <a:rPr lang="en-GB" sz="1900" dirty="0" smtClean="0"/>
              <a:t>Outreach </a:t>
            </a:r>
            <a:r>
              <a:rPr lang="en-GB" sz="1900" dirty="0"/>
              <a:t>Officer </a:t>
            </a:r>
            <a:r>
              <a:rPr lang="en-GB" sz="1900" dirty="0" smtClean="0"/>
              <a:t>and </a:t>
            </a:r>
            <a:r>
              <a:rPr lang="en-GB" sz="1900" dirty="0"/>
              <a:t>Graphic </a:t>
            </a:r>
            <a:r>
              <a:rPr lang="en-GB" sz="1900" dirty="0" smtClean="0"/>
              <a:t>Designer roles filled</a:t>
            </a:r>
          </a:p>
          <a:p>
            <a:r>
              <a:rPr lang="en-GB" sz="1900" dirty="0" smtClean="0"/>
              <a:t>Published 14 news items, 2 case studies and the “Inspired” newsletter.</a:t>
            </a:r>
          </a:p>
          <a:p>
            <a:r>
              <a:rPr lang="en-GB" sz="1900" dirty="0"/>
              <a:t>6</a:t>
            </a:r>
            <a:r>
              <a:rPr lang="en-GB" sz="1900" dirty="0" smtClean="0"/>
              <a:t> articles referencing or focusing on EGI published in various media</a:t>
            </a:r>
            <a:r>
              <a:rPr lang="en-GB" sz="1900" dirty="0"/>
              <a:t>, including </a:t>
            </a:r>
            <a:r>
              <a:rPr lang="en-GB" sz="1900" dirty="0" smtClean="0"/>
              <a:t>an editorial </a:t>
            </a:r>
            <a:r>
              <a:rPr lang="en-GB" sz="1900" dirty="0"/>
              <a:t>in Pan European networks’ Science and Technology magazine </a:t>
            </a:r>
            <a:r>
              <a:rPr lang="en-GB" sz="1900" dirty="0" err="1" smtClean="0"/>
              <a:t>ç</a:t>
            </a:r>
            <a:endParaRPr lang="en-GB" sz="1900" dirty="0" smtClean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EGI-InSPIRE QR15 - Summary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1913" y="6376988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6/8/14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258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NA2: Strategy and Policy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112568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GB" sz="2200" dirty="0" err="1" smtClean="0"/>
              <a:t>MoU</a:t>
            </a:r>
            <a:r>
              <a:rPr lang="en-GB" sz="2200" dirty="0" smtClean="0"/>
              <a:t>: Signed with APARSEN and Helix Nebula Marketplace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GB" sz="2200" dirty="0" smtClean="0"/>
              <a:t>PY5: Developed new work package to describe activities until Dec 2014 including strategy, policy, and business models 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GB" sz="2200" dirty="0" smtClean="0"/>
              <a:t>Pay for Use </a:t>
            </a:r>
            <a:r>
              <a:rPr lang="en-GB" sz="2200" dirty="0"/>
              <a:t>P</a:t>
            </a:r>
            <a:r>
              <a:rPr lang="en-GB" sz="2200" dirty="0" smtClean="0"/>
              <a:t>roof of Concept: Drafted work plan and timeline 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GB" sz="2200" dirty="0" smtClean="0"/>
              <a:t>Completed selection and hiring of Business </a:t>
            </a:r>
            <a:r>
              <a:rPr lang="en-GB" sz="2200" dirty="0"/>
              <a:t>D</a:t>
            </a:r>
            <a:r>
              <a:rPr lang="en-GB" sz="2200" dirty="0" smtClean="0"/>
              <a:t>evelopment </a:t>
            </a:r>
            <a:r>
              <a:rPr lang="en-GB" sz="2200" dirty="0"/>
              <a:t>E</a:t>
            </a:r>
            <a:r>
              <a:rPr lang="en-GB" sz="2200" dirty="0" smtClean="0"/>
              <a:t>xpert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GB" sz="2200" dirty="0" smtClean="0"/>
              <a:t>EGI Solutions White paper: Drafted structure and content for 4 solutions (merged two)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GB" sz="2200" dirty="0" smtClean="0"/>
              <a:t>EGI Towards H2020: Contributed to the organisation and session on cloud and business models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GB" sz="2200" dirty="0" smtClean="0"/>
              <a:t>EGICF14: Contribution to program committee, organisation of 3 workshops</a:t>
            </a:r>
          </a:p>
          <a:p>
            <a:endParaRPr lang="en-GB" sz="2400" dirty="0" smtClean="0"/>
          </a:p>
          <a:p>
            <a:endParaRPr lang="en-GB" sz="2400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EGI-InSPIRE QR15 - Summary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665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NA2: Strategy and Policy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496944" cy="5112568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2400" dirty="0" smtClean="0"/>
              <a:t>EUGridPMA/IGTF: Preparing new policies in the area of differentiated identify assurance levels, trusted credential stores and scalable management of user credentials; advanced draft of Identifier-Only Trust Assurance (IOTA) profile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2400" dirty="0" smtClean="0"/>
              <a:t>SPG: Revised AUP to align with new EGI Federated Cloud services and raised importance of operational security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GB" sz="2400" dirty="0"/>
              <a:t>Security for Collaborating </a:t>
            </a:r>
            <a:r>
              <a:rPr lang="en-GB" sz="2400" dirty="0" smtClean="0"/>
              <a:t>Infrastructures: Progress in common standard trust framework across e-Infrastructures</a:t>
            </a:r>
            <a:endParaRPr lang="en-US" sz="2400" dirty="0" smtClean="0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EGI-InSPIRE QR15 - Summary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79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latin typeface="Arial" charset="0"/>
                <a:cs typeface="Arial" charset="0"/>
              </a:rPr>
              <a:t>NA2: Technical Outreach to New Communities (EGI.eu)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9036496" cy="5256584"/>
          </a:xfrm>
        </p:spPr>
        <p:txBody>
          <a:bodyPr>
            <a:normAutofit fontScale="85000" lnSpcReduction="10000"/>
          </a:bodyPr>
          <a:lstStyle/>
          <a:p>
            <a:pPr indent="-201613">
              <a:lnSpc>
                <a:spcPct val="120000"/>
              </a:lnSpc>
              <a:spcBef>
                <a:spcPts val="100"/>
              </a:spcBef>
              <a:spcAft>
                <a:spcPts val="200"/>
              </a:spcAft>
              <a:defRPr/>
            </a:pPr>
            <a:r>
              <a:rPr lang="en-GB" sz="2000" dirty="0" smtClean="0"/>
              <a:t>Publication of the EGI Engagement Strategy: </a:t>
            </a:r>
            <a:r>
              <a:rPr lang="en-GB" sz="2000" dirty="0" smtClean="0">
                <a:hlinkClick r:id="rId3"/>
              </a:rPr>
              <a:t>http://go.egi.eu/engagementstrategy</a:t>
            </a:r>
            <a:r>
              <a:rPr lang="en-GB" sz="2000" dirty="0" smtClean="0"/>
              <a:t> </a:t>
            </a:r>
          </a:p>
          <a:p>
            <a:pPr indent="-201613">
              <a:lnSpc>
                <a:spcPct val="120000"/>
              </a:lnSpc>
              <a:spcBef>
                <a:spcPts val="100"/>
              </a:spcBef>
              <a:spcAft>
                <a:spcPts val="200"/>
              </a:spcAft>
              <a:defRPr/>
            </a:pPr>
            <a:r>
              <a:rPr lang="en-GB" sz="2000" dirty="0" smtClean="0"/>
              <a:t>Progress with the execution of existing Engagement projects:</a:t>
            </a:r>
          </a:p>
          <a:p>
            <a:pPr lvl="1" indent="-201613">
              <a:lnSpc>
                <a:spcPct val="120000"/>
              </a:lnSpc>
              <a:spcBef>
                <a:spcPts val="1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GB" sz="1800" dirty="0" smtClean="0"/>
              <a:t>ELIXIR VT – formally closed, technical collaboration with ELIXIR began (cloud-based setups)</a:t>
            </a:r>
          </a:p>
          <a:p>
            <a:pPr lvl="1" indent="-201613">
              <a:lnSpc>
                <a:spcPct val="120000"/>
              </a:lnSpc>
              <a:spcBef>
                <a:spcPts val="1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GB" sz="1800" dirty="0" smtClean="0"/>
              <a:t>Technology Study for CTA VT – formally closed, MoU and portal setup with SCI-BUS in PQ16</a:t>
            </a:r>
          </a:p>
          <a:p>
            <a:pPr lvl="1" indent="-201613">
              <a:lnSpc>
                <a:spcPct val="120000"/>
              </a:lnSpc>
              <a:spcBef>
                <a:spcPts val="1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GB" sz="1800" dirty="0" smtClean="0"/>
              <a:t>Towards a Chemistry, Molecular &amp; Materials Science and Technology VRC VT – First steps towards a VRC portal taken with SCI-BUS, XSEDE. MoU and VRC plan to be finalised in PQ16.</a:t>
            </a:r>
          </a:p>
          <a:p>
            <a:pPr lvl="1" indent="-201613">
              <a:lnSpc>
                <a:spcPct val="120000"/>
              </a:lnSpc>
              <a:spcBef>
                <a:spcPts val="1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GB" sz="1800" dirty="0" smtClean="0"/>
              <a:t>ENVRI Study Case with EISCAT_3D - implementation of a proof of concept system for a 2TB historical dataset based on the EGI Federated Cloud and OSGC.</a:t>
            </a:r>
          </a:p>
          <a:p>
            <a:pPr lvl="1" indent="-201613">
              <a:lnSpc>
                <a:spcPct val="120000"/>
              </a:lnSpc>
              <a:spcBef>
                <a:spcPts val="1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GB" sz="1800" dirty="0" smtClean="0"/>
              <a:t>EGI-DRIHM collaboration – </a:t>
            </a:r>
            <a:r>
              <a:rPr lang="en-GB" sz="1800" dirty="0" err="1" smtClean="0"/>
              <a:t>upgade</a:t>
            </a:r>
            <a:r>
              <a:rPr lang="en-GB" sz="1800" dirty="0" smtClean="0"/>
              <a:t> to </a:t>
            </a:r>
            <a:r>
              <a:rPr lang="en-GB" sz="1800" dirty="0" err="1" smtClean="0"/>
              <a:t>gUSE</a:t>
            </a:r>
            <a:r>
              <a:rPr lang="en-GB" sz="1800" dirty="0" smtClean="0"/>
              <a:t> 3.6.1 and successful submission of jobs to EGI</a:t>
            </a:r>
          </a:p>
          <a:p>
            <a:pPr lvl="1" indent="-201613">
              <a:lnSpc>
                <a:spcPct val="120000"/>
              </a:lnSpc>
              <a:spcBef>
                <a:spcPts val="1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GB" sz="1800" dirty="0" smtClean="0"/>
              <a:t>9 Federated Cloud use cases </a:t>
            </a:r>
          </a:p>
          <a:p>
            <a:pPr indent="-201613">
              <a:lnSpc>
                <a:spcPct val="120000"/>
              </a:lnSpc>
              <a:spcBef>
                <a:spcPts val="100"/>
              </a:spcBef>
              <a:spcAft>
                <a:spcPts val="200"/>
              </a:spcAft>
              <a:defRPr/>
            </a:pPr>
            <a:r>
              <a:rPr lang="en-GB" sz="2000" dirty="0" smtClean="0"/>
              <a:t>Progress with the scoping of new Engagement projects:</a:t>
            </a:r>
          </a:p>
          <a:p>
            <a:pPr lvl="1" indent="-201613">
              <a:lnSpc>
                <a:spcPct val="120000"/>
              </a:lnSpc>
              <a:spcBef>
                <a:spcPts val="1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GB" sz="1800" dirty="0" smtClean="0"/>
              <a:t>During a F2F meeting with ELIXIR two technical pilots have been scoped using technologies from the EGI Federated Cloud.</a:t>
            </a:r>
          </a:p>
          <a:p>
            <a:pPr lvl="1" indent="-201613">
              <a:lnSpc>
                <a:spcPct val="120000"/>
              </a:lnSpc>
              <a:spcBef>
                <a:spcPts val="1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GB" sz="1800" dirty="0" smtClean="0"/>
              <a:t>NGI-ESFRI and NGI-Community engagement tables show active links between the NGIs and ESFRIs, and scientific communities. These will be used in February to scope new VTs: </a:t>
            </a:r>
            <a:r>
              <a:rPr lang="en-GB" sz="1800" u="sng" dirty="0" smtClean="0">
                <a:hlinkClick r:id="rId4"/>
              </a:rPr>
              <a:t>https://documents.egi.eu/document/2073</a:t>
            </a:r>
            <a:r>
              <a:rPr lang="en-GB" sz="1800" dirty="0" smtClean="0"/>
              <a:t>; </a:t>
            </a:r>
            <a:r>
              <a:rPr lang="en-GB" sz="1800" u="sng" dirty="0" smtClean="0">
                <a:hlinkClick r:id="rId5"/>
              </a:rPr>
              <a:t>https://documents.egi.eu/document/2074</a:t>
            </a:r>
            <a:endParaRPr lang="en-GB" sz="1800" dirty="0" smtClean="0"/>
          </a:p>
          <a:p>
            <a:pPr lvl="1" indent="-201613">
              <a:lnSpc>
                <a:spcPct val="120000"/>
              </a:lnSpc>
              <a:spcBef>
                <a:spcPts val="1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GB" sz="1800" dirty="0" smtClean="0"/>
              <a:t>A series of meetings between the developers and providers of the DIRAC ‘</a:t>
            </a:r>
            <a:r>
              <a:rPr lang="en-GB" sz="1800" dirty="0" err="1" smtClean="0"/>
              <a:t>interware</a:t>
            </a:r>
            <a:r>
              <a:rPr lang="en-GB" sz="1800" dirty="0" smtClean="0"/>
              <a:t>’ system and various scientific communities.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749E6-2D22-4A00-8A29-DA7C29BFED4B}" type="slidenum">
              <a:rPr lang="en-GB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EGI-InSPIRE QR15 - Summary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1913" y="6376988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6/8/14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393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latin typeface="Arial" charset="0"/>
                <a:cs typeface="Arial" charset="0"/>
              </a:rPr>
              <a:t>NA2: Technical Outreach to New Communities (Global tasks)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9036496" cy="5184576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spcBef>
                <a:spcPts val="300"/>
              </a:spcBef>
              <a:spcAft>
                <a:spcPts val="200"/>
              </a:spcAft>
            </a:pPr>
            <a:r>
              <a:rPr lang="en-GB" sz="1800" dirty="0" err="1" smtClean="0"/>
              <a:t>AppDB</a:t>
            </a:r>
            <a:r>
              <a:rPr lang="en-GB" sz="1800" dirty="0" smtClean="0"/>
              <a:t>: </a:t>
            </a:r>
            <a:r>
              <a:rPr lang="en-GB" sz="1800" dirty="0" smtClean="0">
                <a:hlinkClick r:id="rId2"/>
              </a:rPr>
              <a:t>http://appdb.egi.eu</a:t>
            </a:r>
            <a:r>
              <a:rPr lang="en-GB" sz="1800" dirty="0" smtClean="0"/>
              <a:t> </a:t>
            </a:r>
          </a:p>
          <a:p>
            <a:pPr lvl="1">
              <a:spcBef>
                <a:spcPts val="300"/>
              </a:spcBef>
              <a:spcAft>
                <a:spcPts val="200"/>
              </a:spcAft>
            </a:pPr>
            <a:r>
              <a:rPr lang="en-GB" sz="1600" dirty="0" smtClean="0"/>
              <a:t>Extension of the Virtual Appliance Marketplace based on feedback of early adopters through the EGI Federated Cloud. </a:t>
            </a:r>
          </a:p>
          <a:p>
            <a:pPr lvl="2">
              <a:spcBef>
                <a:spcPts val="300"/>
              </a:spcBef>
              <a:spcAft>
                <a:spcPts val="200"/>
              </a:spcAft>
            </a:pPr>
            <a:r>
              <a:rPr lang="en-GB" sz="1400" dirty="0" smtClean="0"/>
              <a:t>Service is available at </a:t>
            </a:r>
            <a:r>
              <a:rPr lang="hu-HU" sz="1400" u="sng" dirty="0" smtClean="0">
                <a:hlinkClick r:id="rId3"/>
              </a:rPr>
              <a:t>https://appdb-dev.marie.hellasgrid.gr/</a:t>
            </a:r>
            <a:r>
              <a:rPr lang="en-GB" sz="1400" dirty="0" smtClean="0"/>
              <a:t>  </a:t>
            </a:r>
          </a:p>
          <a:p>
            <a:pPr lvl="2">
              <a:spcBef>
                <a:spcPts val="300"/>
              </a:spcBef>
              <a:spcAft>
                <a:spcPts val="200"/>
              </a:spcAft>
            </a:pPr>
            <a:r>
              <a:rPr lang="en-GB" sz="1400" dirty="0" smtClean="0"/>
              <a:t>Documented: </a:t>
            </a:r>
            <a:r>
              <a:rPr lang="en-GB" sz="1400" dirty="0" smtClean="0">
                <a:hlinkClick r:id="rId4"/>
              </a:rPr>
              <a:t>https://wiki.egi.eu/wiki/Fedcloud-tf:WorkGroups:Scenario8:AppDB-VA-Marketplace</a:t>
            </a:r>
            <a:r>
              <a:rPr lang="en-GB" sz="1400" dirty="0" smtClean="0"/>
              <a:t> </a:t>
            </a:r>
          </a:p>
          <a:p>
            <a:pPr lvl="1">
              <a:spcBef>
                <a:spcPts val="300"/>
              </a:spcBef>
              <a:spcAft>
                <a:spcPts val="200"/>
              </a:spcAft>
            </a:pPr>
            <a:r>
              <a:rPr lang="en-GB" sz="1600" dirty="0" smtClean="0"/>
              <a:t>EGI Scientific Discipline API: </a:t>
            </a:r>
            <a:r>
              <a:rPr lang="pt-PT" sz="1600" u="sng" dirty="0" smtClean="0">
                <a:hlinkClick r:id="rId5"/>
              </a:rPr>
              <a:t>https://rt.egi.eu/rt/Ticket/Display.html?id=6245</a:t>
            </a:r>
            <a:r>
              <a:rPr lang="pt-PT" sz="1600" dirty="0" smtClean="0"/>
              <a:t> </a:t>
            </a:r>
            <a:endParaRPr lang="en-GB" sz="1600" dirty="0" smtClean="0"/>
          </a:p>
          <a:p>
            <a:pPr lvl="1">
              <a:spcBef>
                <a:spcPts val="300"/>
              </a:spcBef>
              <a:spcAft>
                <a:spcPts val="200"/>
              </a:spcAft>
            </a:pPr>
            <a:r>
              <a:rPr lang="en-GB" sz="1600" dirty="0" smtClean="0"/>
              <a:t>Training session submission to EGI CF2014: Image lifecycle management on the EGI Federated Cloud</a:t>
            </a:r>
          </a:p>
          <a:p>
            <a:pPr>
              <a:spcBef>
                <a:spcPts val="300"/>
              </a:spcBef>
              <a:spcAft>
                <a:spcPts val="200"/>
              </a:spcAft>
            </a:pPr>
            <a:r>
              <a:rPr lang="en-GB" sz="1800" dirty="0" smtClean="0"/>
              <a:t>Customer Relationship Management system (CRM): </a:t>
            </a:r>
            <a:r>
              <a:rPr lang="en-GB" sz="2000" dirty="0" smtClean="0">
                <a:hlinkClick r:id="rId6"/>
              </a:rPr>
              <a:t>http://crm.egi.eu</a:t>
            </a:r>
            <a:r>
              <a:rPr lang="en-GB" sz="2000" dirty="0" smtClean="0"/>
              <a:t> </a:t>
            </a:r>
          </a:p>
          <a:p>
            <a:pPr lvl="1">
              <a:spcBef>
                <a:spcPts val="300"/>
              </a:spcBef>
              <a:spcAft>
                <a:spcPts val="200"/>
              </a:spcAft>
            </a:pPr>
            <a:r>
              <a:rPr lang="en-GB" sz="1600" dirty="0" smtClean="0"/>
              <a:t>Extension of the CRM based on feedback of early adopters: Improved search, home page</a:t>
            </a:r>
          </a:p>
          <a:p>
            <a:pPr>
              <a:spcBef>
                <a:spcPts val="300"/>
              </a:spcBef>
              <a:spcAft>
                <a:spcPts val="200"/>
              </a:spcAft>
            </a:pPr>
            <a:r>
              <a:rPr lang="en-GB" sz="1800" dirty="0" smtClean="0"/>
              <a:t>Training Marketplace: </a:t>
            </a:r>
            <a:r>
              <a:rPr lang="en-GB" sz="1800" dirty="0" smtClean="0">
                <a:hlinkClick r:id="rId7"/>
              </a:rPr>
              <a:t>http://training.egi.eu</a:t>
            </a:r>
            <a:endParaRPr lang="en-GB" sz="1800" dirty="0" smtClean="0"/>
          </a:p>
          <a:p>
            <a:pPr lvl="1">
              <a:spcBef>
                <a:spcPts val="300"/>
              </a:spcBef>
              <a:spcAft>
                <a:spcPts val="200"/>
              </a:spcAft>
            </a:pPr>
            <a:r>
              <a:rPr lang="en-GB" sz="1600" dirty="0" smtClean="0"/>
              <a:t>Upgrade to Drupal 7; Improved Tag cloud</a:t>
            </a:r>
          </a:p>
          <a:p>
            <a:pPr lvl="1">
              <a:spcBef>
                <a:spcPts val="300"/>
              </a:spcBef>
              <a:spcAft>
                <a:spcPts val="200"/>
              </a:spcAft>
            </a:pPr>
            <a:r>
              <a:rPr lang="en-GB" sz="1600" dirty="0" smtClean="0"/>
              <a:t>Hardening the testing and development systems with VMs</a:t>
            </a:r>
          </a:p>
          <a:p>
            <a:pPr lvl="1">
              <a:spcBef>
                <a:spcPts val="300"/>
              </a:spcBef>
              <a:spcAft>
                <a:spcPts val="200"/>
              </a:spcAft>
            </a:pPr>
            <a:r>
              <a:rPr lang="en-GB" sz="1600" dirty="0" smtClean="0"/>
              <a:t>Campaigning for national funding to build a sustainable Training Marketplace for the future, gathering user feedback and requirements for such a system</a:t>
            </a:r>
          </a:p>
          <a:p>
            <a:pPr lvl="1">
              <a:spcBef>
                <a:spcPts val="300"/>
              </a:spcBef>
              <a:spcAft>
                <a:spcPts val="200"/>
              </a:spcAft>
            </a:pPr>
            <a:r>
              <a:rPr lang="en-GB" sz="1600" dirty="0" smtClean="0"/>
              <a:t>Test system to deploy marketplace for other customers (besides EGI). To be released for other customers soon.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749E6-2D22-4A00-8A29-DA7C29BFED4B}" type="slidenum">
              <a:rPr lang="en-GB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EGI-InSPIRE QR15 - Summary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1913" y="6376988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6/8/14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16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latin typeface="Arial" charset="0"/>
                <a:cs typeface="Arial" charset="0"/>
              </a:rPr>
              <a:t>SA1: Operations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250825" y="1268413"/>
            <a:ext cx="8569325" cy="496889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300"/>
              </a:spcBef>
              <a:spcAft>
                <a:spcPts val="200"/>
              </a:spcAft>
            </a:pPr>
            <a:r>
              <a:rPr lang="en-GB" sz="2800" dirty="0" smtClean="0">
                <a:latin typeface="Arial" charset="0"/>
                <a:cs typeface="Arial" charset="0"/>
              </a:rPr>
              <a:t>Collaborations with OSG and XSEDE to </a:t>
            </a:r>
            <a:r>
              <a:rPr lang="en-GB" sz="2800" dirty="0" smtClean="0"/>
              <a:t>enable COMPCHEM </a:t>
            </a: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200"/>
              </a:spcAft>
            </a:pPr>
            <a:r>
              <a:rPr lang="en-GB" sz="2800" dirty="0" smtClean="0">
                <a:latin typeface="Arial" charset="0"/>
                <a:cs typeface="Arial" charset="0"/>
              </a:rPr>
              <a:t>Collaboration with EUDAT </a:t>
            </a:r>
            <a:r>
              <a:rPr lang="en-GB" sz="2800" dirty="0" smtClean="0"/>
              <a:t>to enable EISCAT 3D community to benefit from both projects </a:t>
            </a: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200"/>
              </a:spcAft>
            </a:pPr>
            <a:r>
              <a:rPr lang="en-GB" sz="2800" dirty="0" smtClean="0">
                <a:latin typeface="Arial" charset="0"/>
                <a:cs typeface="Arial" charset="0"/>
              </a:rPr>
              <a:t>Collaboration with </a:t>
            </a:r>
            <a:r>
              <a:rPr lang="en-GB" sz="2800" dirty="0" err="1" smtClean="0">
                <a:latin typeface="Arial" charset="0"/>
                <a:cs typeface="Arial" charset="0"/>
              </a:rPr>
              <a:t>BioVel</a:t>
            </a:r>
            <a:r>
              <a:rPr lang="en-GB" sz="2800" dirty="0" smtClean="0">
                <a:latin typeface="Arial" charset="0"/>
                <a:cs typeface="Arial" charset="0"/>
              </a:rPr>
              <a:t> project to provide monitoring infrastructure </a:t>
            </a: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200"/>
              </a:spcAft>
            </a:pPr>
            <a:r>
              <a:rPr lang="en-GB" sz="2800" dirty="0" smtClean="0">
                <a:latin typeface="Arial" charset="0"/>
                <a:cs typeface="Arial" charset="0"/>
              </a:rPr>
              <a:t>Extension of the accounting infrastructure</a:t>
            </a:r>
          </a:p>
          <a:p>
            <a:pPr lvl="1">
              <a:lnSpc>
                <a:spcPct val="110000"/>
              </a:lnSpc>
              <a:spcBef>
                <a:spcPts val="300"/>
              </a:spcBef>
              <a:spcAft>
                <a:spcPts val="200"/>
              </a:spcAft>
            </a:pPr>
            <a:r>
              <a:rPr lang="en-GB" sz="2400" dirty="0" smtClean="0"/>
              <a:t>QCG, Globus, ARC, </a:t>
            </a:r>
            <a:r>
              <a:rPr lang="en-GB" sz="2400" dirty="0" err="1" smtClean="0"/>
              <a:t>Unicore</a:t>
            </a:r>
            <a:r>
              <a:rPr lang="en-GB" sz="2400" dirty="0" smtClean="0"/>
              <a:t> </a:t>
            </a:r>
            <a:r>
              <a:rPr lang="en-GB" sz="2400" dirty="0" err="1" smtClean="0"/>
              <a:t>middlewares</a:t>
            </a:r>
            <a:r>
              <a:rPr lang="en-GB" sz="2400" dirty="0" smtClean="0"/>
              <a:t> publishing campaign </a:t>
            </a:r>
          </a:p>
          <a:p>
            <a:pPr lvl="1">
              <a:lnSpc>
                <a:spcPct val="110000"/>
              </a:lnSpc>
              <a:spcBef>
                <a:spcPts val="300"/>
              </a:spcBef>
              <a:spcAft>
                <a:spcPts val="200"/>
              </a:spcAft>
            </a:pPr>
            <a:r>
              <a:rPr lang="en-GB" sz="2400" dirty="0" smtClean="0"/>
              <a:t>combined MPI and non-MPI accounting, Cloud, Storage, and Application accounting</a:t>
            </a:r>
          </a:p>
          <a:p>
            <a:pPr lvl="1">
              <a:lnSpc>
                <a:spcPct val="110000"/>
              </a:lnSpc>
              <a:spcBef>
                <a:spcPts val="300"/>
              </a:spcBef>
              <a:spcAft>
                <a:spcPts val="200"/>
              </a:spcAft>
            </a:pPr>
            <a:r>
              <a:rPr lang="en-GB" sz="2400" dirty="0" smtClean="0"/>
              <a:t>Pay for Use accounting, a test group of sites are now publishing a cost in EUR per HEPSPEC6 hour</a:t>
            </a:r>
            <a:endParaRPr lang="en-GB" sz="2400" dirty="0" smtClean="0">
              <a:latin typeface="Arial" charset="0"/>
              <a:cs typeface="Arial" charset="0"/>
            </a:endParaRP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200"/>
              </a:spcAft>
            </a:pPr>
            <a:r>
              <a:rPr lang="en-GB" sz="2800" dirty="0" smtClean="0">
                <a:latin typeface="Arial" charset="0"/>
                <a:cs typeface="Arial" charset="0"/>
              </a:rPr>
              <a:t>Migration to SHA-2 compatible software</a:t>
            </a: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200"/>
              </a:spcAft>
            </a:pPr>
            <a:r>
              <a:rPr lang="en-GB" sz="2800" dirty="0" smtClean="0">
                <a:latin typeface="Arial" charset="0"/>
                <a:cs typeface="Arial" charset="0"/>
              </a:rPr>
              <a:t>Migration to UMD3 compatible software</a:t>
            </a:r>
          </a:p>
          <a:p>
            <a:endParaRPr lang="en-GB" sz="2800" dirty="0" smtClean="0">
              <a:latin typeface="Arial" charset="0"/>
              <a:cs typeface="Arial" charset="0"/>
            </a:endParaRPr>
          </a:p>
          <a:p>
            <a:pPr lvl="1"/>
            <a:endParaRPr lang="en-GB" sz="2400" dirty="0" smtClean="0">
              <a:latin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B82C-9076-4447-9607-E70AA43515FF}" type="slidenum">
              <a:rPr lang="en-US" smtClean="0"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EGI-InSPIRE QR15 - Summary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811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latin typeface="Arial" charset="0"/>
                <a:cs typeface="Arial" charset="0"/>
              </a:rPr>
              <a:t>SA1: Operations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395288" y="1268413"/>
            <a:ext cx="8291512" cy="4670425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400" dirty="0" smtClean="0"/>
              <a:t>GLUE correctness monitoring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400" dirty="0" smtClean="0"/>
              <a:t>Call for resources for Resource Allocation activity has been launched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400" dirty="0" smtClean="0"/>
              <a:t>Decision to increase Resource Centre availability and reliability threshold from 70%/75% to 80%/85%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400" dirty="0" smtClean="0"/>
              <a:t>Plan for integration of the EGI Cloud Infrastructure with the grid production infrastructure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400" dirty="0" smtClean="0"/>
              <a:t>Review of Operation Level Agreements framework and related SLAs with help from FedSM project</a:t>
            </a:r>
          </a:p>
          <a:p>
            <a:endParaRPr lang="en-GB" sz="2800" dirty="0" smtClean="0">
              <a:latin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B82C-9076-4447-9607-E70AA43515FF}" type="slidenum">
              <a:rPr lang="en-US" smtClean="0"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EGI-InSPIRE QR15 - Summary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018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EGI-InSPIRE-Slide-Template_v4.potx</Template>
  <TotalTime>16608</TotalTime>
  <Words>1709</Words>
  <Application>Microsoft Macintosh PowerPoint</Application>
  <PresentationFormat>On-screen Show (4:3)</PresentationFormat>
  <Paragraphs>187</Paragraphs>
  <Slides>14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EGI-InSPIRE-Slide-Template_v4</vt:lpstr>
      <vt:lpstr>EGI-InSPIRE QR15 - Summary</vt:lpstr>
      <vt:lpstr>NA1: Management</vt:lpstr>
      <vt:lpstr>NA2: Communications</vt:lpstr>
      <vt:lpstr>NA2: Strategy and Policy</vt:lpstr>
      <vt:lpstr>NA2: Strategy and Policy</vt:lpstr>
      <vt:lpstr>NA2: Technical Outreach to New Communities (EGI.eu)</vt:lpstr>
      <vt:lpstr>NA2: Technical Outreach to New Communities (Global tasks)</vt:lpstr>
      <vt:lpstr>SA1: Operations</vt:lpstr>
      <vt:lpstr>SA1: Operations</vt:lpstr>
      <vt:lpstr>SA4: Mini-Projects</vt:lpstr>
      <vt:lpstr>JRA1: Operational Tools</vt:lpstr>
      <vt:lpstr>JRA1: Operational Tools</vt:lpstr>
      <vt:lpstr>JRA1: Operational Tools</vt:lpstr>
      <vt:lpstr>JRA1: Operational Tools (Meetings)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Tiziana Ferrari</cp:lastModifiedBy>
  <cp:revision>35</cp:revision>
  <dcterms:created xsi:type="dcterms:W3CDTF">2010-09-03T12:01:03Z</dcterms:created>
  <dcterms:modified xsi:type="dcterms:W3CDTF">2014-06-08T03:27:24Z</dcterms:modified>
</cp:coreProperties>
</file>