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8"/>
  </p:notesMasterIdLst>
  <p:handoutMasterIdLst>
    <p:handoutMasterId r:id="rId39"/>
  </p:handoutMasterIdLst>
  <p:sldIdLst>
    <p:sldId id="274" r:id="rId2"/>
    <p:sldId id="334" r:id="rId3"/>
    <p:sldId id="495" r:id="rId4"/>
    <p:sldId id="275" r:id="rId5"/>
    <p:sldId id="287" r:id="rId6"/>
    <p:sldId id="283" r:id="rId7"/>
    <p:sldId id="284" r:id="rId8"/>
    <p:sldId id="496" r:id="rId9"/>
    <p:sldId id="335" r:id="rId10"/>
    <p:sldId id="318" r:id="rId11"/>
    <p:sldId id="314" r:id="rId12"/>
    <p:sldId id="286" r:id="rId13"/>
    <p:sldId id="497" r:id="rId14"/>
    <p:sldId id="317" r:id="rId15"/>
    <p:sldId id="319" r:id="rId16"/>
    <p:sldId id="320" r:id="rId17"/>
    <p:sldId id="316" r:id="rId18"/>
    <p:sldId id="321" r:id="rId19"/>
    <p:sldId id="322" r:id="rId20"/>
    <p:sldId id="323" r:id="rId21"/>
    <p:sldId id="324" r:id="rId22"/>
    <p:sldId id="325" r:id="rId23"/>
    <p:sldId id="326" r:id="rId24"/>
    <p:sldId id="328" r:id="rId25"/>
    <p:sldId id="329" r:id="rId26"/>
    <p:sldId id="330" r:id="rId27"/>
    <p:sldId id="337" r:id="rId28"/>
    <p:sldId id="331" r:id="rId29"/>
    <p:sldId id="336" r:id="rId30"/>
    <p:sldId id="281" r:id="rId31"/>
    <p:sldId id="498" r:id="rId32"/>
    <p:sldId id="499" r:id="rId33"/>
    <p:sldId id="333" r:id="rId34"/>
    <p:sldId id="280" r:id="rId35"/>
    <p:sldId id="312" r:id="rId36"/>
    <p:sldId id="3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46"/>
    <a:srgbClr val="B5892D"/>
    <a:srgbClr val="75A5D8"/>
    <a:srgbClr val="E2E4EA"/>
    <a:srgbClr val="1D2F45"/>
    <a:srgbClr val="75A4D9"/>
    <a:srgbClr val="1670C9"/>
    <a:srgbClr val="2D4E77"/>
    <a:srgbClr val="575989"/>
    <a:srgbClr val="12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9" autoAdjust="0"/>
    <p:restoredTop sz="86393" autoAdjust="0"/>
  </p:normalViewPr>
  <p:slideViewPr>
    <p:cSldViewPr>
      <p:cViewPr varScale="1">
        <p:scale>
          <a:sx n="100" d="100"/>
          <a:sy n="100" d="100"/>
        </p:scale>
        <p:origin x="-31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0858CEE-81EB-44FD-96A5-EC8E9A3EE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E06C995-3150-46D5-8652-A3F1B7DF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F400-AF8F-46F3-A516-4D72EE0ED80B}" type="datetimeFigureOut">
              <a:rPr lang="en-GB" smtClean="0"/>
              <a:t>19. 03. 29.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FC63A5-05B4-48B1-8024-437B84EDE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9814F89-CD0B-4549-AE0A-5F2F1D3D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B65D-61F5-4600-A226-9142CB319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19. 03. 29.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476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830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48f470426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48f470426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58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48f470426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48f470426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72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 dirty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cxnSp>
        <p:nvCxnSpPr>
          <p:cNvPr id="17" name="Connettore 1 13">
            <a:extLst>
              <a:ext uri="{FF2B5EF4-FFF2-40B4-BE49-F238E27FC236}">
                <a16:creationId xmlns=""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A50D8F3A-6062-4F89-B9DC-F39963F90F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01" y="1520793"/>
            <a:ext cx="4916162" cy="12241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=""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=""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=""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Footer Placeholder 4">
            <a:extLst>
              <a:ext uri="{FF2B5EF4-FFF2-40B4-BE49-F238E27FC236}">
                <a16:creationId xmlns=""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=""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=""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Immagine 40">
            <a:extLst>
              <a:ext uri="{FF2B5EF4-FFF2-40B4-BE49-F238E27FC236}">
                <a16:creationId xmlns=""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=""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=""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40" name="Footer Placeholder 4">
            <a:extLst>
              <a:ext uri="{FF2B5EF4-FFF2-40B4-BE49-F238E27FC236}">
                <a16:creationId xmlns=""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=""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=""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=""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=""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9783B677-330E-4253-B1BB-68B6A29BF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48" y="1449438"/>
            <a:ext cx="2645516" cy="6556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=""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4E9FBBCD-1A09-854C-AD37-ABFC23BF7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08" y="5655630"/>
            <a:ext cx="630033" cy="578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B059FA9-527F-3047-9752-902117098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05" y="5638956"/>
            <a:ext cx="658903" cy="6332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0C463FB9-8E58-4D7E-9AEC-9058EB62CFA0}"/>
              </a:ext>
            </a:extLst>
          </p:cNvPr>
          <p:cNvSpPr txBox="1"/>
          <p:nvPr userDrawn="1"/>
        </p:nvSpPr>
        <p:spPr>
          <a:xfrm>
            <a:off x="4759216" y="575551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7C1AC704-9BA4-4C9D-8727-21E0A6C216B1}"/>
              </a:ext>
            </a:extLst>
          </p:cNvPr>
          <p:cNvSpPr txBox="1"/>
          <p:nvPr userDrawn="1"/>
        </p:nvSpPr>
        <p:spPr>
          <a:xfrm>
            <a:off x="6600056" y="574505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7AAF6B84-BF74-4F8E-B824-03711F2690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19" y="2983662"/>
            <a:ext cx="1784961" cy="2231201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="" xmlns:a16="http://schemas.microsoft.com/office/drawing/2014/main" id="{B9E0F5DF-28BF-4603-9413-29E52713A802}"/>
              </a:ext>
            </a:extLst>
          </p:cNvPr>
          <p:cNvSpPr txBox="1"/>
          <p:nvPr userDrawn="1"/>
        </p:nvSpPr>
        <p:spPr>
          <a:xfrm>
            <a:off x="1103445" y="2060851"/>
            <a:ext cx="412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Thank you</a:t>
            </a:r>
          </a:p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for your attention! 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="" xmlns:a16="http://schemas.microsoft.com/office/drawing/2014/main" id="{4D4D3755-ED45-4BF4-89D4-2BA41674BD19}"/>
              </a:ext>
            </a:extLst>
          </p:cNvPr>
          <p:cNvSpPr txBox="1"/>
          <p:nvPr userDrawn="1"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ea typeface="Source Sans Pro" panose="020B0503030403020204" pitchFamily="34" charset="0"/>
              </a:rPr>
              <a:t>Questions?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="" xmlns:a16="http://schemas.microsoft.com/office/drawing/2014/main" id="{8187ABF1-33F6-44C1-B88C-2672C628984B}"/>
              </a:ext>
            </a:extLst>
          </p:cNvPr>
          <p:cNvCxnSpPr/>
          <p:nvPr userDrawn="1"/>
        </p:nvCxnSpPr>
        <p:spPr>
          <a:xfrm>
            <a:off x="1199457" y="3084480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82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5733" y="452669"/>
            <a:ext cx="11040000" cy="816000"/>
          </a:xfrm>
        </p:spPr>
        <p:txBody>
          <a:bodyPr/>
          <a:lstStyle>
            <a:lvl1pPr>
              <a:lnSpc>
                <a:spcPct val="100000"/>
              </a:lnSpc>
              <a:defRPr sz="4267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DDE1E0-EE2C-45DE-9148-0261E27AE51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4FEF-6268-4FBA-80BF-49F171E1319F}" type="datetime1">
              <a:rPr lang="en-GB"/>
              <a:pPr>
                <a:defRPr/>
              </a:pPr>
              <a:t>19. 03. 29.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800508B-71A0-427E-8E7A-E086E3EDCF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F4AA-6BDB-435B-B70F-96D631AC16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E0BBD1-F037-4859-9F9A-032B9CA15F4B}"/>
              </a:ext>
            </a:extLst>
          </p:cNvPr>
          <p:cNvSpPr/>
          <p:nvPr userDrawn="1"/>
        </p:nvSpPr>
        <p:spPr>
          <a:xfrm>
            <a:off x="575733" y="456899"/>
            <a:ext cx="11040000" cy="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92404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=""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=""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=""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30609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2" r:id="rId5"/>
    <p:sldLayoutId id="2147483711" r:id="rId6"/>
    <p:sldLayoutId id="2147483713" r:id="rId7"/>
    <p:sldLayoutId id="2147483714" r:id="rId8"/>
    <p:sldLayoutId id="2147483715" r:id="rId9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ybinder.org/v2/gh/minrk/ligo-binder/master?filepath=index.ipynb" TargetMode="External"/><Relationship Id="rId4" Type="http://schemas.openxmlformats.org/officeDocument/2006/relationships/hyperlink" Target="http://mybinder.org/v2/gh/binder-examples/r/master?urlpath=rstudio" TargetMode="External"/><Relationship Id="rId5" Type="http://schemas.openxmlformats.org/officeDocument/2006/relationships/hyperlink" Target="https://mybinder.org/v2/gh/cms-opendata-education/cms-online-notebooks-for-binder/master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ybinder.readthedocs.io/en/latest/examples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raining.notebooks.egi.eu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mybinder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" TargetMode="Externa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mybinder.readthedocs.io/en/latest/" TargetMode="Externa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7" Type="http://schemas.openxmlformats.org/officeDocument/2006/relationships/image" Target="../media/image20.tiff"/><Relationship Id="rId8" Type="http://schemas.openxmlformats.org/officeDocument/2006/relationships/image" Target="../media/image21.png"/><Relationship Id="rId9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="" xmlns:a16="http://schemas.microsoft.com/office/drawing/2014/main" id="{E5888FF4-7091-F547-BED3-1E8B9F928902}"/>
              </a:ext>
            </a:extLst>
          </p:cNvPr>
          <p:cNvSpPr txBox="1">
            <a:spLocks/>
          </p:cNvSpPr>
          <p:nvPr/>
        </p:nvSpPr>
        <p:spPr>
          <a:xfrm>
            <a:off x="1343472" y="3011566"/>
            <a:ext cx="9793088" cy="576065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 contourW="12700">
              <a:contourClr>
                <a:srgbClr val="1C3046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3600" b="1" dirty="0" smtClean="0">
                <a:solidFill>
                  <a:srgbClr val="1C3046"/>
                </a:solidFill>
                <a:latin typeface="+mn-lt"/>
              </a:rPr>
              <a:t>Reproducible </a:t>
            </a:r>
            <a:r>
              <a:rPr lang="en-GB" sz="3600" b="1" dirty="0">
                <a:solidFill>
                  <a:srgbClr val="1C3046"/>
                </a:solidFill>
                <a:latin typeface="+mn-lt"/>
              </a:rPr>
              <a:t>Open </a:t>
            </a:r>
            <a:r>
              <a:rPr lang="en-GB" sz="3600" b="1" dirty="0" smtClean="0">
                <a:solidFill>
                  <a:srgbClr val="1C3046"/>
                </a:solidFill>
                <a:latin typeface="+mn-lt"/>
              </a:rPr>
              <a:t>Science with </a:t>
            </a:r>
            <a:br>
              <a:rPr lang="en-GB" sz="3600" b="1" dirty="0" smtClean="0">
                <a:solidFill>
                  <a:srgbClr val="1C3046"/>
                </a:solidFill>
                <a:latin typeface="+mn-lt"/>
              </a:rPr>
            </a:br>
            <a:r>
              <a:rPr lang="en-GB" sz="3600" b="1" dirty="0" smtClean="0">
                <a:solidFill>
                  <a:srgbClr val="1C3046"/>
                </a:solidFill>
                <a:latin typeface="+mn-lt"/>
              </a:rPr>
              <a:t>EGI Notebooks, Binder, </a:t>
            </a:r>
            <a:r>
              <a:rPr lang="en-GB" sz="3600" b="1" dirty="0" err="1" smtClean="0">
                <a:solidFill>
                  <a:srgbClr val="1C3046"/>
                </a:solidFill>
                <a:latin typeface="+mn-lt"/>
              </a:rPr>
              <a:t>Zenodo</a:t>
            </a:r>
            <a:endParaRPr lang="en-GB" sz="3600" b="1" dirty="0">
              <a:solidFill>
                <a:srgbClr val="1C3046"/>
              </a:solidFill>
              <a:latin typeface="+mn-lt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="" xmlns:a16="http://schemas.microsoft.com/office/drawing/2014/main" id="{DA40618A-E780-6B4C-9F22-53ADEAFB468E}"/>
              </a:ext>
            </a:extLst>
          </p:cNvPr>
          <p:cNvSpPr txBox="1">
            <a:spLocks/>
          </p:cNvSpPr>
          <p:nvPr/>
        </p:nvSpPr>
        <p:spPr>
          <a:xfrm>
            <a:off x="1343472" y="4077071"/>
            <a:ext cx="9793088" cy="57606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b="0" dirty="0" err="1" smtClean="0">
                <a:solidFill>
                  <a:srgbClr val="B5892D"/>
                </a:solidFill>
                <a:latin typeface="+mn-lt"/>
              </a:rPr>
              <a:t>Enol</a:t>
            </a:r>
            <a:r>
              <a:rPr lang="en-GB" b="0" dirty="0" smtClean="0">
                <a:solidFill>
                  <a:srgbClr val="B5892D"/>
                </a:solidFill>
                <a:latin typeface="+mn-lt"/>
              </a:rPr>
              <a:t> Fernandez, Gergely Sipos </a:t>
            </a:r>
            <a:r>
              <a:rPr lang="mr-IN" b="0" dirty="0" smtClean="0">
                <a:solidFill>
                  <a:srgbClr val="B5892D"/>
                </a:solidFill>
                <a:latin typeface="+mn-lt"/>
              </a:rPr>
              <a:t>–</a:t>
            </a:r>
            <a:r>
              <a:rPr lang="en-GB" b="0" dirty="0" smtClean="0">
                <a:solidFill>
                  <a:srgbClr val="B5892D"/>
                </a:solidFill>
                <a:latin typeface="+mn-lt"/>
              </a:rPr>
              <a:t> EGI Foundation</a:t>
            </a:r>
            <a:endParaRPr lang="en-GB" b="0" dirty="0">
              <a:solidFill>
                <a:srgbClr val="B5892D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A7AD28B-C595-4505-A53C-4A8CA5E69B72}"/>
              </a:ext>
            </a:extLst>
          </p:cNvPr>
          <p:cNvSpPr txBox="1"/>
          <p:nvPr/>
        </p:nvSpPr>
        <p:spPr>
          <a:xfrm>
            <a:off x="4055096" y="494116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rgbClr val="1C3046"/>
                </a:solidFill>
              </a:rPr>
              <a:t>Dissemination level</a:t>
            </a:r>
            <a:r>
              <a:rPr lang="en-GB" sz="1600" dirty="0">
                <a:solidFill>
                  <a:srgbClr val="1C3046"/>
                </a:solidFill>
              </a:rPr>
              <a:t>: </a:t>
            </a:r>
            <a:r>
              <a:rPr lang="en-GB" sz="1600" dirty="0" smtClean="0">
                <a:solidFill>
                  <a:srgbClr val="1C3046"/>
                </a:solidFill>
              </a:rPr>
              <a:t>Public</a:t>
            </a:r>
          </a:p>
          <a:p>
            <a:pPr lvl="0"/>
            <a:endParaRPr lang="en-GB" sz="1600" dirty="0">
              <a:solidFill>
                <a:srgbClr val="1C3046"/>
              </a:solidFill>
            </a:endParaRPr>
          </a:p>
          <a:p>
            <a:pPr lvl="0"/>
            <a:r>
              <a:rPr lang="en-GB" sz="1600" dirty="0" smtClean="0">
                <a:solidFill>
                  <a:srgbClr val="1C3046"/>
                </a:solidFill>
              </a:rPr>
              <a:t>Tutorial @ ISGC2019, Taipei, March 2019.</a:t>
            </a:r>
            <a:endParaRPr lang="en-GB" sz="1600" dirty="0">
              <a:solidFill>
                <a:srgbClr val="1C3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6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E054412A-B56B-7B42-99A0-8A56C841B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MyBinder</a:t>
            </a:r>
            <a:r>
              <a:rPr lang="en-GB" dirty="0"/>
              <a:t> gallery:</a:t>
            </a:r>
          </a:p>
          <a:p>
            <a:pPr lvl="1"/>
            <a:r>
              <a:rPr lang="en-GB" dirty="0">
                <a:hlinkClick r:id="rId2"/>
              </a:rPr>
              <a:t>https://mybinder.readthedocs.io/en/latest/examples.html</a:t>
            </a:r>
            <a:endParaRPr lang="en-GB" dirty="0"/>
          </a:p>
          <a:p>
            <a:r>
              <a:rPr lang="en-GB" dirty="0"/>
              <a:t>LIGO sample notebook:</a:t>
            </a:r>
          </a:p>
          <a:p>
            <a:pPr lvl="1"/>
            <a:r>
              <a:rPr lang="en-GB" dirty="0">
                <a:hlinkClick r:id="rId3"/>
              </a:rPr>
              <a:t>https://mybinder.org/v2/gh/minrk/ligo-binder/master?filepath=index.ipynb</a:t>
            </a:r>
            <a:endParaRPr lang="en-GB" dirty="0"/>
          </a:p>
          <a:p>
            <a:r>
              <a:rPr lang="en-GB" dirty="0"/>
              <a:t>R studio:</a:t>
            </a:r>
          </a:p>
          <a:p>
            <a:pPr lvl="1"/>
            <a:r>
              <a:rPr lang="en-GB" dirty="0">
                <a:hlinkClick r:id="rId4"/>
              </a:rPr>
              <a:t>http://mybinder.org/v2/gh/binder-examples/r/master?urlpath=rstudio</a:t>
            </a:r>
            <a:endParaRPr lang="en-GB" dirty="0"/>
          </a:p>
          <a:p>
            <a:r>
              <a:rPr lang="en-GB" dirty="0"/>
              <a:t>CMS Open Data:</a:t>
            </a:r>
          </a:p>
          <a:p>
            <a:pPr lvl="1"/>
            <a:r>
              <a:rPr lang="en-GB" dirty="0">
                <a:hlinkClick r:id="rId5"/>
              </a:rPr>
              <a:t>https://mybinder.org/v2/gh/cms-opendata-education/cms-online-notebooks-for-binder/master</a:t>
            </a:r>
            <a:endParaRPr lang="en-GB" dirty="0"/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10D2E1C-3470-F448-97A0-15C918486EE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/>
          <a:p>
            <a:fld id="{073CB5ED-ED7C-41AA-A899-98926A9D966F}" type="datetime1">
              <a:rPr lang="en-GB" smtClean="0"/>
              <a:t>19. 03. 29.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D2C05D-1D0B-F846-A2C5-06A5A24C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2229034-591A-3445-AFFD-3C1EAA62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Some binder examples</a:t>
            </a:r>
          </a:p>
        </p:txBody>
      </p:sp>
    </p:spTree>
    <p:extLst>
      <p:ext uri="{BB962C8B-B14F-4D97-AF65-F5344CB8AC3E}">
        <p14:creationId xmlns:p14="http://schemas.microsoft.com/office/powerpoint/2010/main" val="90209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E781D61-41AE-1748-931B-80FCC2E13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8AFC7582-E59B-3F4C-B7E9-FCF344C48FB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Create your first shareable binder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1A3957-E157-F045-BC95-905BFC3A0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Hands-on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BFAEDEA-72EC-8347-B6E6-F42C969F5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-GB" smtClean="0"/>
              <a:pPr algn="r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69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314D90C-7461-EB42-BF9D-1B9B027B6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Git is an </a:t>
            </a:r>
            <a:r>
              <a:rPr lang="en" b="1" dirty="0"/>
              <a:t>open-source distributed version-control system</a:t>
            </a:r>
            <a:r>
              <a:rPr lang="en" dirty="0"/>
              <a:t>. </a:t>
            </a:r>
          </a:p>
          <a:p>
            <a:pPr lvl="1"/>
            <a:r>
              <a:rPr lang="en" dirty="0"/>
              <a:t>Written to manage development of Linux </a:t>
            </a:r>
            <a:endParaRPr lang="en-GB" noProof="0" dirty="0"/>
          </a:p>
          <a:p>
            <a:endParaRPr lang="en" dirty="0"/>
          </a:p>
          <a:p>
            <a:r>
              <a:rPr lang="en" dirty="0"/>
              <a:t>Tracks and manages source code over time</a:t>
            </a:r>
          </a:p>
          <a:p>
            <a:pPr lvl="1"/>
            <a:r>
              <a:rPr lang="en" dirty="0"/>
              <a:t>Distributed and collaborative development</a:t>
            </a:r>
          </a:p>
          <a:p>
            <a:pPr lvl="1"/>
            <a:r>
              <a:rPr lang="en" dirty="0"/>
              <a:t>Who made changes to what?</a:t>
            </a:r>
          </a:p>
          <a:p>
            <a:pPr lvl="1"/>
            <a:r>
              <a:rPr lang="en" dirty="0"/>
              <a:t>Revert changes and go to previous state</a:t>
            </a:r>
          </a:p>
          <a:p>
            <a:endParaRPr lang="en" dirty="0"/>
          </a:p>
          <a:p>
            <a:r>
              <a:rPr lang="en" dirty="0"/>
              <a:t>Git controls files on </a:t>
            </a:r>
            <a:r>
              <a:rPr lang="en" i="1" dirty="0"/>
              <a:t>repositories</a:t>
            </a:r>
            <a:endParaRPr lang="en" dirty="0"/>
          </a:p>
          <a:p>
            <a:pPr lvl="1"/>
            <a:r>
              <a:rPr lang="es-ES" dirty="0"/>
              <a:t>C</a:t>
            </a:r>
            <a:r>
              <a:rPr lang="en" dirty="0" err="1"/>
              <a:t>ontains</a:t>
            </a:r>
            <a:r>
              <a:rPr lang="en" dirty="0"/>
              <a:t> your files + the history of those files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317D623-8AEB-8F4A-B959-EE8BF47A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2F1A22FA-BA69-D24F-9383-46B1D758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Git: keeping track of your code</a:t>
            </a:r>
          </a:p>
        </p:txBody>
      </p:sp>
    </p:spTree>
    <p:extLst>
      <p:ext uri="{BB962C8B-B14F-4D97-AF65-F5344CB8AC3E}">
        <p14:creationId xmlns:p14="http://schemas.microsoft.com/office/powerpoint/2010/main" val="308001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89ECBB02-A278-2A40-A187-7E4109A56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Git repository hosting service + extra features</a:t>
            </a:r>
          </a:p>
          <a:p>
            <a:pPr lvl="1"/>
            <a:r>
              <a:rPr lang="en-GB" dirty="0"/>
              <a:t>GitHub provides a web-based interface on top of git. </a:t>
            </a:r>
          </a:p>
          <a:p>
            <a:pPr lvl="1"/>
            <a:r>
              <a:rPr lang="en-GB" dirty="0"/>
              <a:t>+ collaboration features: access control, wikis, issues, projects, …</a:t>
            </a:r>
          </a:p>
          <a:p>
            <a:pPr lvl="1"/>
            <a:r>
              <a:rPr lang="en" dirty="0"/>
              <a:t>social network for software development.</a:t>
            </a:r>
            <a:endParaRPr lang="en-GB" dirty="0"/>
          </a:p>
          <a:p>
            <a:endParaRPr lang="en-GB" dirty="0"/>
          </a:p>
          <a:p>
            <a:r>
              <a:rPr lang="en-GB" dirty="0"/>
              <a:t>Largest code hosting service in the world</a:t>
            </a:r>
          </a:p>
          <a:p>
            <a:pPr lvl="1"/>
            <a:r>
              <a:rPr lang="en" dirty="0"/>
              <a:t>28M users, 57M  repositories (including 28 million public repositories)</a:t>
            </a:r>
          </a:p>
          <a:p>
            <a:pPr lvl="1"/>
            <a:r>
              <a:rPr lang="en-GB" dirty="0"/>
              <a:t>Free for any open source project</a:t>
            </a:r>
          </a:p>
          <a:p>
            <a:pPr lvl="1"/>
            <a:r>
              <a:rPr lang="en-GB" dirty="0"/>
              <a:t>Now private repositories also free (limited to 3 collaborators)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61A9B91-22A2-6A41-A034-957BB1BD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0B84DC4-313C-D94B-AAD6-9AE26574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76" y="188640"/>
            <a:ext cx="8971023" cy="537716"/>
          </a:xfrm>
        </p:spPr>
        <p:txBody>
          <a:bodyPr>
            <a:normAutofit fontScale="90000"/>
          </a:bodyPr>
          <a:lstStyle/>
          <a:p>
            <a:r>
              <a:rPr lang="en-GB" dirty="0"/>
              <a:t>GitHub: a </a:t>
            </a:r>
            <a:r>
              <a:rPr lang="en" dirty="0"/>
              <a:t>social network for software development</a:t>
            </a:r>
            <a:endParaRPr lang="en-GB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D41F918B-666A-9747-8EF8-45E839A9D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27" y="2231867"/>
            <a:ext cx="1440160" cy="1197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ED7992-B861-6B49-8F0C-6F65D155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68" y="3431790"/>
            <a:ext cx="1692877" cy="6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1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5A31E7-DF47-3A42-9CB9-4B8C5708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Get a GitHub account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3EF0813-9F3C-DD42-9C52-ADBFE6084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06" y="1052736"/>
            <a:ext cx="7279851" cy="5090683"/>
          </a:xfrm>
          <a:prstGeom prst="rect">
            <a:avLst/>
          </a:prstGeom>
        </p:spPr>
      </p:pic>
      <p:sp>
        <p:nvSpPr>
          <p:cNvPr id="11" name="Rectangular Callout 10">
            <a:extLst>
              <a:ext uri="{FF2B5EF4-FFF2-40B4-BE49-F238E27FC236}">
                <a16:creationId xmlns="" xmlns:a16="http://schemas.microsoft.com/office/drawing/2014/main" id="{446DA90F-F475-684E-A868-61E78ABAADF3}"/>
              </a:ext>
            </a:extLst>
          </p:cNvPr>
          <p:cNvSpPr/>
          <p:nvPr/>
        </p:nvSpPr>
        <p:spPr>
          <a:xfrm>
            <a:off x="8040216" y="1412776"/>
            <a:ext cx="2592288" cy="1728192"/>
          </a:xfrm>
          <a:prstGeom prst="wedgeRectCallout">
            <a:avLst>
              <a:gd name="adj1" fmla="val -102452"/>
              <a:gd name="adj2" fmla="val -3086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Sign-up if you don’t have an account already. </a:t>
            </a:r>
          </a:p>
          <a:p>
            <a:pPr algn="ctr"/>
            <a:r>
              <a:rPr lang="en-GB" dirty="0"/>
              <a:t>Only requires a valid email</a:t>
            </a:r>
          </a:p>
        </p:txBody>
      </p:sp>
    </p:spTree>
    <p:extLst>
      <p:ext uri="{BB962C8B-B14F-4D97-AF65-F5344CB8AC3E}">
        <p14:creationId xmlns:p14="http://schemas.microsoft.com/office/powerpoint/2010/main" val="260481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FC086F14-8527-9B4A-8C56-9C2CEB2F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97" y="1268413"/>
            <a:ext cx="6942207" cy="4854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4BC282A-1B92-0546-9613-37F49CE3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3FD4D25E-E356-A045-BF26-A71A62D7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Create a new repository (1)</a:t>
            </a:r>
          </a:p>
        </p:txBody>
      </p:sp>
    </p:spTree>
    <p:extLst>
      <p:ext uri="{BB962C8B-B14F-4D97-AF65-F5344CB8AC3E}">
        <p14:creationId xmlns:p14="http://schemas.microsoft.com/office/powerpoint/2010/main" val="350992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2DA5924C-8A71-B54C-809A-8CC65702F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97" y="1268413"/>
            <a:ext cx="6942207" cy="4854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58EAE0C-7FBF-7A4A-B25D-623EDB15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1AB5305D-1077-B846-A9E5-D95F6635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Create a new repository (2)</a:t>
            </a:r>
          </a:p>
        </p:txBody>
      </p:sp>
    </p:spTree>
    <p:extLst>
      <p:ext uri="{BB962C8B-B14F-4D97-AF65-F5344CB8AC3E}">
        <p14:creationId xmlns:p14="http://schemas.microsoft.com/office/powerpoint/2010/main" val="3259545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D5BE3A7-2721-5148-8A74-E2444B35D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Go to </a:t>
            </a:r>
            <a:r>
              <a:rPr lang="en-GB" dirty="0">
                <a:hlinkClick r:id="rId2"/>
              </a:rPr>
              <a:t>https://training.notebooks.egi.eu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Download notebook </a:t>
            </a:r>
            <a:r>
              <a:rPr lang="en-GB" b="1" dirty="0" smtClean="0"/>
              <a:t>00-first-notebook </a:t>
            </a:r>
            <a:r>
              <a:rPr lang="en-GB" dirty="0" smtClean="0"/>
              <a:t>to your laptop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Upload the notebook to </a:t>
            </a:r>
            <a:r>
              <a:rPr lang="en-GB" dirty="0" err="1"/>
              <a:t>github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C6C0DD90-42AE-A748-B3DE-8EBD1A5A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Upload a simple notebook</a:t>
            </a:r>
          </a:p>
        </p:txBody>
      </p:sp>
    </p:spTree>
    <p:extLst>
      <p:ext uri="{BB962C8B-B14F-4D97-AF65-F5344CB8AC3E}">
        <p14:creationId xmlns:p14="http://schemas.microsoft.com/office/powerpoint/2010/main" val="30857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87E1CA7-BEB6-654E-BDA9-3D842D1B8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93" y="1268413"/>
            <a:ext cx="7052214" cy="4854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66245E4-0274-C74E-A4F8-2F207BAB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A31BB3FA-227E-AC42-AA67-1312DBE9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Let’s try this on </a:t>
            </a:r>
            <a:r>
              <a:rPr lang="en-GB" dirty="0" err="1"/>
              <a:t>myBinder.org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76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shot 2019-03-26 at 15.2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126128"/>
            <a:ext cx="6635080" cy="554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9A33849-F02C-A549-AB40-91A699A7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BB3A108B-30FB-0642-B54E-6EF6F98F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Launch on binder: </a:t>
            </a:r>
            <a:r>
              <a:rPr lang="en-GB" dirty="0">
                <a:hlinkClick r:id="rId3"/>
              </a:rPr>
              <a:t>http://mybinder.org</a:t>
            </a:r>
            <a:r>
              <a:rPr lang="en-GB" dirty="0"/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23592" y="4077072"/>
            <a:ext cx="4392488" cy="576064"/>
          </a:xfrm>
          <a:prstGeom prst="round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1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science is the movement to make scientific research and its dissemination accessible to all levels of an inquiring society, amateur or professional.</a:t>
            </a:r>
          </a:p>
          <a:p>
            <a:r>
              <a:rPr lang="en-US" dirty="0"/>
              <a:t>Publications, data, physical samples, and software</a:t>
            </a:r>
          </a:p>
          <a:p>
            <a:r>
              <a:rPr lang="en-US" dirty="0"/>
              <a:t>A continuation of, rather than a revolution in research practices</a:t>
            </a:r>
          </a:p>
          <a:p>
            <a:r>
              <a:rPr lang="en-US" dirty="0"/>
              <a:t>An important approach to increase the reproducibility of research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2"/>
                </a:solidFill>
              </a:rPr>
              <a:t>Jupyter</a:t>
            </a:r>
            <a:r>
              <a:rPr lang="en-US" dirty="0">
                <a:solidFill>
                  <a:schemeClr val="accent2"/>
                </a:solidFill>
              </a:rPr>
              <a:t> Notebooks, </a:t>
            </a:r>
            <a:r>
              <a:rPr lang="en-US" dirty="0" err="1">
                <a:solidFill>
                  <a:schemeClr val="accent2"/>
                </a:solidFill>
              </a:rPr>
              <a:t>Virtualisation</a:t>
            </a:r>
            <a:r>
              <a:rPr lang="en-US" dirty="0">
                <a:solidFill>
                  <a:schemeClr val="accent2"/>
                </a:solidFill>
              </a:rPr>
              <a:t>/</a:t>
            </a:r>
            <a:r>
              <a:rPr lang="en-US" dirty="0" err="1">
                <a:solidFill>
                  <a:schemeClr val="accent2"/>
                </a:solidFill>
              </a:rPr>
              <a:t>containerisation</a:t>
            </a:r>
            <a:r>
              <a:rPr lang="en-US" dirty="0">
                <a:solidFill>
                  <a:schemeClr val="accent2"/>
                </a:solidFill>
              </a:rPr>
              <a:t>, Open Access data repositories provide new foundation for open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Science</a:t>
            </a:r>
          </a:p>
        </p:txBody>
      </p:sp>
    </p:spTree>
    <p:extLst>
      <p:ext uri="{BB962C8B-B14F-4D97-AF65-F5344CB8AC3E}">
        <p14:creationId xmlns:p14="http://schemas.microsoft.com/office/powerpoint/2010/main" val="324066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5D9B87-2B58-0840-911C-8E5088AE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4A40025-2CAE-BD4A-8836-9764842E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980728"/>
            <a:ext cx="8640960" cy="537716"/>
          </a:xfrm>
        </p:spPr>
        <p:txBody>
          <a:bodyPr>
            <a:normAutofit fontScale="90000"/>
          </a:bodyPr>
          <a:lstStyle/>
          <a:p>
            <a:r>
              <a:rPr lang="en-GB" dirty="0"/>
              <a:t>Dependencies error</a:t>
            </a:r>
          </a:p>
        </p:txBody>
      </p:sp>
      <p:pic>
        <p:nvPicPr>
          <p:cNvPr id="9" name="Picture 8" descr="Screenshot 2019-03-26 at 14.1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88639"/>
            <a:ext cx="7969324" cy="65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3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FCC011-4ABD-584C-8148-194C8A73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253EA517-5567-D84A-AFE8-7D088A35A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Getting dependencies</a:t>
            </a:r>
          </a:p>
        </p:txBody>
      </p:sp>
      <p:pic>
        <p:nvPicPr>
          <p:cNvPr id="8" name="Picture 7" descr="Screenshot 2019-03-26 at 15.34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268760"/>
            <a:ext cx="9120336" cy="396536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7408" y="4149080"/>
            <a:ext cx="4392488" cy="576064"/>
          </a:xfrm>
          <a:prstGeom prst="round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4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37093C07-ABD5-3945-9CEA-B410FCC2F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9" y="1268413"/>
            <a:ext cx="7197963" cy="4854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3CEA876-76C4-F142-B13A-82FEE83D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9C27B7-C6AE-1243-9CAF-7733C907E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Simplify access: </a:t>
            </a:r>
            <a:br>
              <a:rPr lang="en-GB" dirty="0"/>
            </a:br>
            <a:r>
              <a:rPr lang="en-GB" dirty="0"/>
              <a:t>Create a </a:t>
            </a:r>
            <a:r>
              <a:rPr lang="en-GB" dirty="0" err="1"/>
              <a:t>LaunchBinder</a:t>
            </a:r>
            <a:r>
              <a:rPr lang="en-GB" dirty="0"/>
              <a:t> button in </a:t>
            </a:r>
            <a:r>
              <a:rPr lang="en-GB" dirty="0" err="1"/>
              <a:t>GitHub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359696" y="3933056"/>
            <a:ext cx="5400600" cy="792088"/>
          </a:xfrm>
          <a:prstGeom prst="round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1CFCE452-4CA9-A643-A366-B1AFF3308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97" y="1268413"/>
            <a:ext cx="6942207" cy="4854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831939-C130-7E43-A90C-31895EBE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4F3C0FFE-6EC2-3647-B513-0DB0A159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Adding the button to the </a:t>
            </a:r>
            <a:r>
              <a:rPr lang="en-GB" dirty="0" err="1"/>
              <a:t>README.md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40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D11A270A-AE5E-D744-9635-87C021A20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r="10148"/>
          <a:stretch>
            <a:fillRect/>
          </a:stretch>
        </p:blipFill>
        <p:spPr>
          <a:xfrm>
            <a:off x="335360" y="1196752"/>
            <a:ext cx="5664629" cy="4794991"/>
          </a:xfr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6528048" y="1124744"/>
            <a:ext cx="5616624" cy="4794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err="1" smtClean="0"/>
              <a:t>Zenodo</a:t>
            </a:r>
            <a:r>
              <a:rPr lang="en-US" sz="2000" b="1" dirty="0" smtClean="0"/>
              <a:t> - </a:t>
            </a:r>
            <a:r>
              <a:rPr lang="en-US" sz="2000" b="1" dirty="0">
                <a:hlinkClick r:id="rId3"/>
              </a:rPr>
              <a:t>https://zenodo.org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r>
              <a:rPr lang="en-US" sz="2000" dirty="0" smtClean="0"/>
              <a:t>‘Open Science’ repository from </a:t>
            </a:r>
            <a:r>
              <a:rPr lang="en-US" sz="2000" dirty="0" err="1" smtClean="0"/>
              <a:t>OpenAIRE</a:t>
            </a:r>
            <a:endParaRPr lang="en-US" sz="2000" dirty="0" smtClean="0"/>
          </a:p>
          <a:p>
            <a:pPr lvl="1"/>
            <a:r>
              <a:rPr lang="en-US" sz="1800" dirty="0" smtClean="0"/>
              <a:t>Hosted at CERN data </a:t>
            </a:r>
            <a:r>
              <a:rPr lang="en-US" sz="1800" dirty="0" err="1" smtClean="0"/>
              <a:t>centre</a:t>
            </a:r>
            <a:endParaRPr lang="en-US" sz="1800" dirty="0" smtClean="0"/>
          </a:p>
          <a:p>
            <a:r>
              <a:rPr lang="en-US" sz="2000" dirty="0" smtClean="0"/>
              <a:t>For</a:t>
            </a:r>
          </a:p>
          <a:p>
            <a:pPr lvl="1"/>
            <a:r>
              <a:rPr lang="en-US" sz="1800" dirty="0" smtClean="0"/>
              <a:t>Publications, white papers, datasets, software, etc.</a:t>
            </a:r>
          </a:p>
          <a:p>
            <a:r>
              <a:rPr lang="en-US" sz="2000" dirty="0" smtClean="0"/>
              <a:t>For </a:t>
            </a:r>
          </a:p>
          <a:p>
            <a:pPr lvl="1"/>
            <a:r>
              <a:rPr lang="en-US" sz="1800" dirty="0" smtClean="0"/>
              <a:t>Long-tail science</a:t>
            </a:r>
          </a:p>
          <a:p>
            <a:pPr lvl="1"/>
            <a:r>
              <a:rPr lang="en-US" sz="1800" dirty="0" smtClean="0"/>
              <a:t>Projects</a:t>
            </a:r>
          </a:p>
          <a:p>
            <a:pPr lvl="1"/>
            <a:r>
              <a:rPr lang="en-US" sz="1800" dirty="0" smtClean="0"/>
              <a:t>Communities</a:t>
            </a:r>
          </a:p>
          <a:p>
            <a:pPr lvl="1"/>
            <a:r>
              <a:rPr lang="en-US" sz="1800" dirty="0" smtClean="0"/>
              <a:t>Research groups</a:t>
            </a:r>
          </a:p>
          <a:p>
            <a:pPr lvl="1"/>
            <a:r>
              <a:rPr lang="mr-IN" sz="1800" dirty="0" smtClean="0"/>
              <a:t>…</a:t>
            </a:r>
            <a:endParaRPr lang="en-US" sz="1800" dirty="0" smtClean="0"/>
          </a:p>
          <a:p>
            <a:r>
              <a:rPr lang="en-US" sz="2000" dirty="0" err="1" smtClean="0"/>
              <a:t>Dropbox</a:t>
            </a:r>
            <a:r>
              <a:rPr lang="en-US" sz="2000" dirty="0" smtClean="0"/>
              <a:t>, </a:t>
            </a:r>
            <a:r>
              <a:rPr lang="en-US" sz="2000" dirty="0" err="1" smtClean="0"/>
              <a:t>GitHub</a:t>
            </a:r>
            <a:r>
              <a:rPr lang="en-US" sz="2000" dirty="0" smtClean="0"/>
              <a:t> integration; Web or API access</a:t>
            </a:r>
          </a:p>
          <a:p>
            <a:r>
              <a:rPr lang="en-US" sz="2000" dirty="0" smtClean="0"/>
              <a:t>Access stats and reports for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531943-FECC-C045-8510-9C5361A1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AAB5A1-20A8-AD45-B40F-DA5A7E75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Share on </a:t>
            </a:r>
            <a:r>
              <a:rPr lang="en-GB" dirty="0" err="1"/>
              <a:t>Zenodo</a:t>
            </a:r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69221B5D-325E-8C4F-93BB-7959DEBA3C49}"/>
              </a:ext>
            </a:extLst>
          </p:cNvPr>
          <p:cNvSpPr/>
          <p:nvPr/>
        </p:nvSpPr>
        <p:spPr>
          <a:xfrm>
            <a:off x="3935760" y="3284984"/>
            <a:ext cx="2016224" cy="936104"/>
          </a:xfrm>
          <a:prstGeom prst="round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24" y="260648"/>
            <a:ext cx="1924596" cy="6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1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518E3E2-5938-8D4A-BCFB-2A5A53BF8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9" y="1268413"/>
            <a:ext cx="7197963" cy="4854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607A74D-C73A-744E-BCE7-E7DD7978D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BCCC17D9-26E4-1540-82F1-BDF49A0A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Enable repository at </a:t>
            </a:r>
            <a:r>
              <a:rPr lang="en-GB" dirty="0" err="1"/>
              <a:t>Zenodo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42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7AECB921-CA2F-4946-8288-030A701F0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9" y="1268413"/>
            <a:ext cx="7197963" cy="4854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7FBE084-1E05-164D-B50A-9C4A4247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DB0C94D-098A-5845-8E2D-27A8AB0E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Create release</a:t>
            </a:r>
          </a:p>
        </p:txBody>
      </p:sp>
    </p:spTree>
    <p:extLst>
      <p:ext uri="{BB962C8B-B14F-4D97-AF65-F5344CB8AC3E}">
        <p14:creationId xmlns:p14="http://schemas.microsoft.com/office/powerpoint/2010/main" val="197909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 stored in </a:t>
            </a:r>
            <a:r>
              <a:rPr lang="en-US" dirty="0" err="1"/>
              <a:t>Zenodo</a:t>
            </a:r>
            <a:r>
              <a:rPr lang="en-US" dirty="0"/>
              <a:t> with DOI</a:t>
            </a:r>
          </a:p>
        </p:txBody>
      </p:sp>
      <p:pic>
        <p:nvPicPr>
          <p:cNvPr id="6" name="Picture 5" descr="Screenshot 2019-03-26 at 15.4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124744"/>
            <a:ext cx="9840416" cy="444427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736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BFB675-CDB3-384D-A3DA-21C526C4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E30F5109-4C1C-9747-99A4-BCF67784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Discover in </a:t>
            </a:r>
            <a:r>
              <a:rPr lang="en-GB" dirty="0" err="1"/>
              <a:t>Zenodo</a:t>
            </a:r>
            <a:r>
              <a:rPr lang="en-GB" dirty="0"/>
              <a:t>. Re-execute in Binder</a:t>
            </a:r>
          </a:p>
        </p:txBody>
      </p:sp>
      <p:pic>
        <p:nvPicPr>
          <p:cNvPr id="6" name="Picture 5" descr="Screenshot 2019-03-26 at 15.45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908720"/>
            <a:ext cx="8712968" cy="5631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7248128" y="5733256"/>
            <a:ext cx="2448272" cy="50405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696400" y="580526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F3A10"/>
                </a:solidFill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323069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Reproduce on binder</a:t>
            </a:r>
          </a:p>
        </p:txBody>
      </p:sp>
      <p:pic>
        <p:nvPicPr>
          <p:cNvPr id="6" name="Picture 5" descr="Screenshot 2019-03-26 at 15.47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85422"/>
            <a:ext cx="7344816" cy="5600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2279576" y="4437112"/>
            <a:ext cx="2664296" cy="50405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063552" y="4941168"/>
            <a:ext cx="2448272" cy="57606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99456" y="4725144"/>
            <a:ext cx="78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F3A10"/>
                </a:solidFill>
              </a:rPr>
              <a:t>PASTE</a:t>
            </a:r>
          </a:p>
        </p:txBody>
      </p:sp>
    </p:spTree>
    <p:extLst>
      <p:ext uri="{BB962C8B-B14F-4D97-AF65-F5344CB8AC3E}">
        <p14:creationId xmlns:p14="http://schemas.microsoft.com/office/powerpoint/2010/main" val="198632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5133D2A-7FE6-43D7-ADF2-BB3CC04D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BD0D-EBF5-429D-BD54-7FC942F384EC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1E5597C7-6CD0-5E42-B195-5A1AC53A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Reproducibility: beyond sharing code and data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CEB9452C-F60F-4FD7-90DA-ECCFF492D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871"/>
            <a:ext cx="12192000" cy="37623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4D57F64-360C-4853-A118-AC07F3E9A464}"/>
              </a:ext>
            </a:extLst>
          </p:cNvPr>
          <p:cNvSpPr/>
          <p:nvPr/>
        </p:nvSpPr>
        <p:spPr>
          <a:xfrm>
            <a:off x="1" y="6380946"/>
            <a:ext cx="12191999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400" dirty="0">
                <a:latin typeface="+mj-lt"/>
              </a:rPr>
              <a:t>Peng, Science, 2011</a:t>
            </a:r>
          </a:p>
        </p:txBody>
      </p:sp>
    </p:spTree>
    <p:extLst>
      <p:ext uri="{BB962C8B-B14F-4D97-AF65-F5344CB8AC3E}">
        <p14:creationId xmlns:p14="http://schemas.microsoft.com/office/powerpoint/2010/main" val="78970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15044046-DC9A-4A14-B927-8D3E7CDF3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38815F-269D-4E79-87CB-F368B970F6E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79BE7873-16D0-4806-ACFC-B9DC2BDF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75901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Open </a:t>
            </a:r>
            <a:r>
              <a:rPr lang="en-US" dirty="0"/>
              <a:t>Science </a:t>
            </a:r>
            <a:r>
              <a:rPr lang="en-US" dirty="0" smtClean="0"/>
              <a:t>story we implemented today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77052" y="2564904"/>
            <a:ext cx="1728192" cy="1368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65084" y="3068960"/>
            <a:ext cx="1152128" cy="72008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Your repository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7052" y="908720"/>
            <a:ext cx="1728192" cy="13681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EGI Notebooks services</a:t>
            </a:r>
          </a:p>
        </p:txBody>
      </p:sp>
      <p:sp>
        <p:nvSpPr>
          <p:cNvPr id="8" name="Smiley Face 7"/>
          <p:cNvSpPr/>
          <p:nvPr/>
        </p:nvSpPr>
        <p:spPr>
          <a:xfrm>
            <a:off x="848660" y="2996952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77052" y="4221088"/>
            <a:ext cx="1728192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Zenodo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7408" y="3429000"/>
            <a:ext cx="66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Your</a:t>
            </a:r>
            <a:br>
              <a:rPr lang="en-US" sz="1400" b="1" dirty="0"/>
            </a:br>
            <a:r>
              <a:rPr lang="en-US" sz="1400" b="1" dirty="0"/>
              <a:t>laptop</a:t>
            </a:r>
          </a:p>
        </p:txBody>
      </p:sp>
      <p:cxnSp>
        <p:nvCxnSpPr>
          <p:cNvPr id="12" name="Straight Arrow Connector 11"/>
          <p:cNvCxnSpPr>
            <a:stCxn id="7" idx="1"/>
            <a:endCxn id="8" idx="7"/>
          </p:cNvCxnSpPr>
          <p:nvPr/>
        </p:nvCxnSpPr>
        <p:spPr>
          <a:xfrm flipH="1">
            <a:off x="1278899" y="1592796"/>
            <a:ext cx="3098153" cy="1477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111583">
            <a:off x="2211364" y="1832347"/>
            <a:ext cx="162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Download </a:t>
            </a:r>
            <a:r>
              <a:rPr lang="en-US" sz="1400" i="1" dirty="0" err="1"/>
              <a:t>ipynb</a:t>
            </a:r>
            <a:r>
              <a:rPr lang="en-US" sz="1400" i="1" dirty="0"/>
              <a:t> file</a:t>
            </a:r>
          </a:p>
        </p:txBody>
      </p:sp>
      <p:cxnSp>
        <p:nvCxnSpPr>
          <p:cNvPr id="14" name="Straight Arrow Connector 13"/>
          <p:cNvCxnSpPr>
            <a:stCxn id="8" idx="6"/>
            <a:endCxn id="5" idx="1"/>
          </p:cNvCxnSpPr>
          <p:nvPr/>
        </p:nvCxnSpPr>
        <p:spPr>
          <a:xfrm>
            <a:off x="1352716" y="3248980"/>
            <a:ext cx="30243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60828" y="2492896"/>
            <a:ext cx="17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Create repository</a:t>
            </a:r>
          </a:p>
          <a:p>
            <a:r>
              <a:rPr lang="en-US" sz="1400" i="1" dirty="0"/>
              <a:t>Upload </a:t>
            </a:r>
            <a:r>
              <a:rPr lang="en-US" sz="1400" i="1" dirty="0" err="1"/>
              <a:t>ipynb</a:t>
            </a:r>
            <a:r>
              <a:rPr lang="en-US" sz="1400" i="1" dirty="0"/>
              <a:t> file</a:t>
            </a:r>
          </a:p>
          <a:p>
            <a:r>
              <a:rPr lang="en-US" sz="1400" i="1" dirty="0"/>
              <a:t>Add </a:t>
            </a:r>
            <a:r>
              <a:rPr lang="en-US" sz="1400" i="1" dirty="0" err="1"/>
              <a:t>requirements.txt</a:t>
            </a:r>
            <a:endParaRPr lang="en-US" sz="1400" i="1" dirty="0"/>
          </a:p>
        </p:txBody>
      </p:sp>
      <p:cxnSp>
        <p:nvCxnSpPr>
          <p:cNvPr id="18" name="Straight Arrow Connector 17"/>
          <p:cNvCxnSpPr>
            <a:endCxn id="9" idx="1"/>
          </p:cNvCxnSpPr>
          <p:nvPr/>
        </p:nvCxnSpPr>
        <p:spPr>
          <a:xfrm>
            <a:off x="1280708" y="3429001"/>
            <a:ext cx="3096344" cy="147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535490">
            <a:off x="1949083" y="4154231"/>
            <a:ext cx="1662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Specify </a:t>
            </a:r>
            <a:r>
              <a:rPr lang="en-US" sz="1400" i="1" dirty="0" err="1"/>
              <a:t>GitHub</a:t>
            </a:r>
            <a:r>
              <a:rPr lang="en-US" sz="1400" i="1" dirty="0"/>
              <a:t> repo</a:t>
            </a:r>
          </a:p>
          <a:p>
            <a:r>
              <a:rPr lang="en-US" sz="1400" b="1" i="1" dirty="0" smtClean="0">
                <a:solidFill>
                  <a:schemeClr val="accent3"/>
                </a:solidFill>
              </a:rPr>
              <a:t>Generate DOI</a:t>
            </a:r>
            <a:endParaRPr lang="en-US" sz="1400" b="1" i="1" dirty="0">
              <a:solidFill>
                <a:schemeClr val="accent3"/>
              </a:solidFill>
            </a:endParaRPr>
          </a:p>
        </p:txBody>
      </p:sp>
      <p:cxnSp>
        <p:nvCxnSpPr>
          <p:cNvPr id="23" name="Straight Arrow Connector 22"/>
          <p:cNvCxnSpPr>
            <a:stCxn id="6" idx="2"/>
            <a:endCxn id="9" idx="0"/>
          </p:cNvCxnSpPr>
          <p:nvPr/>
        </p:nvCxnSpPr>
        <p:spPr>
          <a:xfrm>
            <a:off x="5241148" y="378904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37092" y="1772816"/>
            <a:ext cx="92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49395" y="494116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</a:t>
            </a:r>
            <a:r>
              <a:rPr lang="en-US" dirty="0" smtClean="0">
                <a:solidFill>
                  <a:schemeClr val="bg1"/>
                </a:solidFill>
              </a:rPr>
              <a:t>repository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Smiley Face 28"/>
          <p:cNvSpPr/>
          <p:nvPr/>
        </p:nvSpPr>
        <p:spPr>
          <a:xfrm>
            <a:off x="9705644" y="465313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129580" y="1484784"/>
            <a:ext cx="1728192" cy="13681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MyBinder.org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17612" y="2276872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Re-execute</a:t>
            </a:r>
          </a:p>
        </p:txBody>
      </p:sp>
      <p:cxnSp>
        <p:nvCxnSpPr>
          <p:cNvPr id="34" name="Straight Arrow Connector 33"/>
          <p:cNvCxnSpPr>
            <a:stCxn id="9" idx="3"/>
            <a:endCxn id="29" idx="2"/>
          </p:cNvCxnSpPr>
          <p:nvPr/>
        </p:nvCxnSpPr>
        <p:spPr>
          <a:xfrm>
            <a:off x="6105244" y="4905164"/>
            <a:ext cx="3600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249260" y="4870901"/>
            <a:ext cx="32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Obtain </a:t>
            </a:r>
            <a:r>
              <a:rPr lang="en-US" i="1" dirty="0" err="1"/>
              <a:t>GitHub</a:t>
            </a:r>
            <a:r>
              <a:rPr lang="en-US" i="1" dirty="0"/>
              <a:t> project reference</a:t>
            </a:r>
          </a:p>
        </p:txBody>
      </p:sp>
      <p:cxnSp>
        <p:nvCxnSpPr>
          <p:cNvPr id="38" name="Straight Arrow Connector 37"/>
          <p:cNvCxnSpPr>
            <a:stCxn id="29" idx="0"/>
            <a:endCxn id="32" idx="2"/>
          </p:cNvCxnSpPr>
          <p:nvPr/>
        </p:nvCxnSpPr>
        <p:spPr>
          <a:xfrm flipV="1">
            <a:off x="9957672" y="2852936"/>
            <a:ext cx="36004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753316" y="3068960"/>
            <a:ext cx="3295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Provide </a:t>
            </a:r>
            <a:r>
              <a:rPr lang="en-US" i="1" dirty="0" err="1"/>
              <a:t>GitHub</a:t>
            </a:r>
            <a:r>
              <a:rPr lang="en-US" i="1" dirty="0"/>
              <a:t> project reference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96200" y="5733256"/>
            <a:ext cx="2000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Discover Notebook</a:t>
            </a:r>
            <a:br>
              <a:rPr lang="en-US" i="1" dirty="0"/>
            </a:br>
            <a:r>
              <a:rPr lang="en-US" i="1" dirty="0" smtClean="0"/>
              <a:t>(use DOI)</a:t>
            </a:r>
            <a:endParaRPr lang="en-US" i="1" dirty="0"/>
          </a:p>
        </p:txBody>
      </p:sp>
      <p:cxnSp>
        <p:nvCxnSpPr>
          <p:cNvPr id="46" name="Straight Arrow Connector 45"/>
          <p:cNvCxnSpPr>
            <a:stCxn id="2" idx="1"/>
          </p:cNvCxnSpPr>
          <p:nvPr/>
        </p:nvCxnSpPr>
        <p:spPr>
          <a:xfrm flipV="1">
            <a:off x="5735960" y="5229200"/>
            <a:ext cx="4392488" cy="1116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miley Face 50"/>
          <p:cNvSpPr/>
          <p:nvPr/>
        </p:nvSpPr>
        <p:spPr>
          <a:xfrm>
            <a:off x="10137692" y="429309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0209700" y="4941168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10641748" y="4509120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487071" y="5085184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Fellow </a:t>
            </a:r>
            <a:br>
              <a:rPr lang="en-US" sz="1400" b="1" dirty="0"/>
            </a:br>
            <a:r>
              <a:rPr lang="en-US" sz="1400" b="1" dirty="0"/>
              <a:t>researchers</a:t>
            </a:r>
          </a:p>
        </p:txBody>
      </p:sp>
      <p:sp>
        <p:nvSpPr>
          <p:cNvPr id="2" name="Folded Corner 1"/>
          <p:cNvSpPr/>
          <p:nvPr/>
        </p:nvSpPr>
        <p:spPr>
          <a:xfrm flipH="1">
            <a:off x="4799856" y="5949280"/>
            <a:ext cx="936104" cy="792088"/>
          </a:xfrm>
          <a:prstGeom prst="foldedCorner">
            <a:avLst>
              <a:gd name="adj" fmla="val 30291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rgbClr val="1B216E"/>
                </a:solidFill>
              </a:rPr>
              <a:t>Journal paper</a:t>
            </a:r>
            <a:endParaRPr lang="en-US" sz="1200" dirty="0">
              <a:solidFill>
                <a:srgbClr val="1B216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5880" y="6309320"/>
            <a:ext cx="53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DOI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2999656" y="4653136"/>
            <a:ext cx="2016224" cy="184085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90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3" grpId="0"/>
      <p:bldP spid="17" grpId="0"/>
      <p:bldP spid="22" grpId="0"/>
      <p:bldP spid="29" grpId="0" animBg="1"/>
      <p:bldP spid="32" grpId="0" animBg="1"/>
      <p:bldP spid="33" grpId="0"/>
      <p:bldP spid="37" grpId="0"/>
      <p:bldP spid="41" grpId="0"/>
      <p:bldP spid="44" grpId="0"/>
      <p:bldP spid="51" grpId="0" animBg="1"/>
      <p:bldP spid="52" grpId="0" animBg="1"/>
      <p:bldP spid="55" grpId="0" animBg="1"/>
      <p:bldP spid="57" grpId="0"/>
      <p:bldP spid="2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Open </a:t>
            </a:r>
            <a:r>
              <a:rPr lang="en-US" sz="2800" dirty="0"/>
              <a:t>Science </a:t>
            </a:r>
            <a:r>
              <a:rPr lang="en-US" sz="2800" dirty="0" smtClean="0"/>
              <a:t>story we </a:t>
            </a:r>
            <a:r>
              <a:rPr lang="en-US" sz="2800" dirty="0" smtClean="0"/>
              <a:t>aim for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377052" y="2564904"/>
            <a:ext cx="1728192" cy="1368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65084" y="3068960"/>
            <a:ext cx="1152128" cy="72008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Your repository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7052" y="908720"/>
            <a:ext cx="1728192" cy="1368152"/>
          </a:xfrm>
          <a:prstGeom prst="rect">
            <a:avLst/>
          </a:prstGeom>
          <a:solidFill>
            <a:srgbClr val="F8AD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EGI </a:t>
            </a:r>
            <a:r>
              <a:rPr lang="en-US" u="sng" dirty="0"/>
              <a:t>Notebooks </a:t>
            </a:r>
            <a:r>
              <a:rPr lang="en-US" u="sng" dirty="0" smtClean="0"/>
              <a:t> and Binder 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8" name="Smiley Face 7"/>
          <p:cNvSpPr/>
          <p:nvPr/>
        </p:nvSpPr>
        <p:spPr>
          <a:xfrm>
            <a:off x="848660" y="2996952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77052" y="4221088"/>
            <a:ext cx="1728192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Zenodo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7408" y="3429000"/>
            <a:ext cx="66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Your</a:t>
            </a:r>
            <a:br>
              <a:rPr lang="en-US" sz="1400" b="1" dirty="0"/>
            </a:br>
            <a:r>
              <a:rPr lang="en-US" sz="1400" b="1" dirty="0"/>
              <a:t>laptop</a:t>
            </a:r>
          </a:p>
        </p:txBody>
      </p:sp>
      <p:cxnSp>
        <p:nvCxnSpPr>
          <p:cNvPr id="12" name="Straight Arrow Connector 11"/>
          <p:cNvCxnSpPr>
            <a:stCxn id="7" idx="1"/>
            <a:endCxn id="8" idx="7"/>
          </p:cNvCxnSpPr>
          <p:nvPr/>
        </p:nvCxnSpPr>
        <p:spPr>
          <a:xfrm flipH="1">
            <a:off x="1278899" y="1592796"/>
            <a:ext cx="3098153" cy="1477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111583">
            <a:off x="2211364" y="1832347"/>
            <a:ext cx="162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Download </a:t>
            </a:r>
            <a:r>
              <a:rPr lang="en-US" sz="1400" i="1" dirty="0" err="1"/>
              <a:t>ipynb</a:t>
            </a:r>
            <a:r>
              <a:rPr lang="en-US" sz="1400" i="1" dirty="0"/>
              <a:t> file</a:t>
            </a:r>
          </a:p>
        </p:txBody>
      </p:sp>
      <p:cxnSp>
        <p:nvCxnSpPr>
          <p:cNvPr id="14" name="Straight Arrow Connector 13"/>
          <p:cNvCxnSpPr>
            <a:stCxn id="8" idx="6"/>
            <a:endCxn id="5" idx="1"/>
          </p:cNvCxnSpPr>
          <p:nvPr/>
        </p:nvCxnSpPr>
        <p:spPr>
          <a:xfrm>
            <a:off x="1352716" y="3248980"/>
            <a:ext cx="30243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60828" y="2492896"/>
            <a:ext cx="17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Create repository</a:t>
            </a:r>
          </a:p>
          <a:p>
            <a:r>
              <a:rPr lang="en-US" sz="1400" i="1" dirty="0"/>
              <a:t>Upload </a:t>
            </a:r>
            <a:r>
              <a:rPr lang="en-US" sz="1400" i="1" dirty="0" err="1"/>
              <a:t>ipynb</a:t>
            </a:r>
            <a:r>
              <a:rPr lang="en-US" sz="1400" i="1" dirty="0"/>
              <a:t> file</a:t>
            </a:r>
          </a:p>
          <a:p>
            <a:r>
              <a:rPr lang="en-US" sz="1400" i="1" dirty="0"/>
              <a:t>Add </a:t>
            </a:r>
            <a:r>
              <a:rPr lang="en-US" sz="1400" i="1" dirty="0" err="1"/>
              <a:t>requirements.txt</a:t>
            </a:r>
            <a:endParaRPr lang="en-US" sz="1400" i="1" dirty="0"/>
          </a:p>
        </p:txBody>
      </p:sp>
      <p:cxnSp>
        <p:nvCxnSpPr>
          <p:cNvPr id="18" name="Straight Arrow Connector 17"/>
          <p:cNvCxnSpPr>
            <a:endCxn id="9" idx="1"/>
          </p:cNvCxnSpPr>
          <p:nvPr/>
        </p:nvCxnSpPr>
        <p:spPr>
          <a:xfrm>
            <a:off x="1280708" y="3429001"/>
            <a:ext cx="3096344" cy="147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535490">
            <a:off x="1949083" y="4154231"/>
            <a:ext cx="1662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Specify </a:t>
            </a:r>
            <a:r>
              <a:rPr lang="en-US" sz="1400" i="1" dirty="0" err="1"/>
              <a:t>GitHub</a:t>
            </a:r>
            <a:r>
              <a:rPr lang="en-US" sz="1400" i="1" dirty="0"/>
              <a:t> repo</a:t>
            </a:r>
          </a:p>
          <a:p>
            <a:r>
              <a:rPr lang="en-US" sz="1400" b="1" i="1" dirty="0" smtClean="0">
                <a:solidFill>
                  <a:schemeClr val="accent3"/>
                </a:solidFill>
              </a:rPr>
              <a:t>Generate DOI</a:t>
            </a:r>
            <a:endParaRPr lang="en-US" sz="1400" b="1" i="1" dirty="0">
              <a:solidFill>
                <a:schemeClr val="accent3"/>
              </a:solidFill>
            </a:endParaRPr>
          </a:p>
        </p:txBody>
      </p:sp>
      <p:cxnSp>
        <p:nvCxnSpPr>
          <p:cNvPr id="23" name="Straight Arrow Connector 22"/>
          <p:cNvCxnSpPr>
            <a:stCxn id="6" idx="2"/>
            <a:endCxn id="9" idx="0"/>
          </p:cNvCxnSpPr>
          <p:nvPr/>
        </p:nvCxnSpPr>
        <p:spPr>
          <a:xfrm>
            <a:off x="5241148" y="378904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37092" y="1772816"/>
            <a:ext cx="92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01887" y="4941168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</a:t>
            </a:r>
            <a:r>
              <a:rPr lang="en-US" dirty="0" smtClean="0">
                <a:solidFill>
                  <a:schemeClr val="bg1"/>
                </a:solidFill>
              </a:rPr>
              <a:t>repository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Smiley Face 28"/>
          <p:cNvSpPr/>
          <p:nvPr/>
        </p:nvSpPr>
        <p:spPr>
          <a:xfrm>
            <a:off x="9705644" y="465313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9" idx="3"/>
            <a:endCxn id="29" idx="2"/>
          </p:cNvCxnSpPr>
          <p:nvPr/>
        </p:nvCxnSpPr>
        <p:spPr>
          <a:xfrm>
            <a:off x="6105244" y="4905164"/>
            <a:ext cx="3600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249260" y="4870901"/>
            <a:ext cx="32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Obtain </a:t>
            </a:r>
            <a:r>
              <a:rPr lang="en-US" i="1" dirty="0" err="1"/>
              <a:t>GitHub</a:t>
            </a:r>
            <a:r>
              <a:rPr lang="en-US" i="1" dirty="0"/>
              <a:t> project reference</a:t>
            </a:r>
          </a:p>
        </p:txBody>
      </p:sp>
      <p:cxnSp>
        <p:nvCxnSpPr>
          <p:cNvPr id="38" name="Straight Arrow Connector 37"/>
          <p:cNvCxnSpPr>
            <a:stCxn id="29" idx="0"/>
          </p:cNvCxnSpPr>
          <p:nvPr/>
        </p:nvCxnSpPr>
        <p:spPr>
          <a:xfrm flipH="1" flipV="1">
            <a:off x="6096000" y="2132856"/>
            <a:ext cx="3861672" cy="252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896200" y="2492896"/>
            <a:ext cx="3295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Provide </a:t>
            </a:r>
            <a:r>
              <a:rPr lang="en-US" i="1" dirty="0" err="1"/>
              <a:t>GitHub</a:t>
            </a:r>
            <a:r>
              <a:rPr lang="en-US" i="1" dirty="0"/>
              <a:t> project reference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96200" y="5733256"/>
            <a:ext cx="2000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Discover Notebook</a:t>
            </a:r>
            <a:br>
              <a:rPr lang="en-US" i="1" dirty="0"/>
            </a:br>
            <a:r>
              <a:rPr lang="en-US" i="1" dirty="0" smtClean="0"/>
              <a:t>(use DOI)</a:t>
            </a:r>
            <a:endParaRPr lang="en-US" i="1" dirty="0"/>
          </a:p>
        </p:txBody>
      </p:sp>
      <p:cxnSp>
        <p:nvCxnSpPr>
          <p:cNvPr id="46" name="Straight Arrow Connector 45"/>
          <p:cNvCxnSpPr>
            <a:stCxn id="2" idx="1"/>
          </p:cNvCxnSpPr>
          <p:nvPr/>
        </p:nvCxnSpPr>
        <p:spPr>
          <a:xfrm flipV="1">
            <a:off x="5735960" y="5229200"/>
            <a:ext cx="4392488" cy="1116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miley Face 50"/>
          <p:cNvSpPr/>
          <p:nvPr/>
        </p:nvSpPr>
        <p:spPr>
          <a:xfrm>
            <a:off x="10137692" y="429309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0209700" y="4941168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10641748" y="4509120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487071" y="5085184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Fellow </a:t>
            </a:r>
            <a:br>
              <a:rPr lang="en-US" sz="1400" b="1" dirty="0"/>
            </a:br>
            <a:r>
              <a:rPr lang="en-US" sz="1400" b="1" dirty="0"/>
              <a:t>researchers</a:t>
            </a:r>
          </a:p>
        </p:txBody>
      </p:sp>
      <p:sp>
        <p:nvSpPr>
          <p:cNvPr id="2" name="Folded Corner 1"/>
          <p:cNvSpPr/>
          <p:nvPr/>
        </p:nvSpPr>
        <p:spPr>
          <a:xfrm flipH="1">
            <a:off x="4799856" y="5949280"/>
            <a:ext cx="936104" cy="792088"/>
          </a:xfrm>
          <a:prstGeom prst="foldedCorner">
            <a:avLst>
              <a:gd name="adj" fmla="val 30291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rgbClr val="1B216E"/>
                </a:solidFill>
              </a:rPr>
              <a:t>Journal paper</a:t>
            </a:r>
            <a:endParaRPr lang="en-US" sz="1200" dirty="0">
              <a:solidFill>
                <a:srgbClr val="1B216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5880" y="6309320"/>
            <a:ext cx="53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DOI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2999656" y="4653136"/>
            <a:ext cx="2016224" cy="184085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n 18"/>
          <p:cNvSpPr/>
          <p:nvPr/>
        </p:nvSpPr>
        <p:spPr>
          <a:xfrm>
            <a:off x="6888088" y="1052736"/>
            <a:ext cx="1224136" cy="100811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big data</a:t>
            </a:r>
            <a:endParaRPr lang="en-US" dirty="0"/>
          </a:p>
        </p:txBody>
      </p:sp>
      <p:sp>
        <p:nvSpPr>
          <p:cNvPr id="24" name="Left-Right Arrow 23"/>
          <p:cNvSpPr/>
          <p:nvPr/>
        </p:nvSpPr>
        <p:spPr>
          <a:xfrm>
            <a:off x="6023992" y="1340768"/>
            <a:ext cx="936104" cy="504056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68008" y="836712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DataHub</a:t>
            </a:r>
            <a:endParaRPr lang="en-US" sz="1200" dirty="0" smtClean="0"/>
          </a:p>
          <a:p>
            <a:pPr algn="ctr"/>
            <a:r>
              <a:rPr lang="en-US" sz="1200" dirty="0" smtClean="0"/>
              <a:t>B2DROP</a:t>
            </a:r>
          </a:p>
          <a:p>
            <a:pPr algn="ctr"/>
            <a:r>
              <a:rPr lang="en-US" sz="1200" dirty="0" smtClean="0"/>
              <a:t>Etc.</a:t>
            </a:r>
            <a:endParaRPr lang="en-US" sz="12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816367" y="2121254"/>
            <a:ext cx="1529863" cy="405491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7439317">
            <a:off x="6213903" y="3663977"/>
            <a:ext cx="1375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accent3"/>
                </a:solidFill>
              </a:rPr>
              <a:t>Generate </a:t>
            </a:r>
            <a:r>
              <a:rPr lang="en-US" sz="1400" b="1" i="1" dirty="0" smtClean="0">
                <a:solidFill>
                  <a:schemeClr val="accent3"/>
                </a:solidFill>
              </a:rPr>
              <a:t>DOI</a:t>
            </a:r>
            <a:endParaRPr lang="en-US" sz="1400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3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D767AE9B-73FF-7F4C-8E1D-42FB08E1D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Binder goes beyond our simple example:</a:t>
            </a:r>
          </a:p>
          <a:p>
            <a:pPr lvl="1"/>
            <a:r>
              <a:rPr lang="en-GB" dirty="0"/>
              <a:t>Multiple languages: Julia, R, python, …</a:t>
            </a:r>
          </a:p>
          <a:p>
            <a:pPr lvl="1"/>
            <a:r>
              <a:rPr lang="en-GB" dirty="0"/>
              <a:t>Complex dependencies: </a:t>
            </a:r>
            <a:r>
              <a:rPr lang="en-GB" dirty="0" err="1"/>
              <a:t>conda</a:t>
            </a:r>
            <a:r>
              <a:rPr lang="en-GB" dirty="0"/>
              <a:t>, nix, R, apt-get, …</a:t>
            </a:r>
          </a:p>
          <a:p>
            <a:pPr lvl="1"/>
            <a:r>
              <a:rPr lang="en-GB" dirty="0"/>
              <a:t>Even bringing your own </a:t>
            </a:r>
            <a:r>
              <a:rPr lang="en-GB" dirty="0" err="1"/>
              <a:t>Dockerfiles</a:t>
            </a:r>
            <a:endParaRPr lang="en-GB" dirty="0"/>
          </a:p>
          <a:p>
            <a:pPr lvl="1"/>
            <a:r>
              <a:rPr lang="en-GB" dirty="0"/>
              <a:t>Check docs at </a:t>
            </a:r>
            <a:r>
              <a:rPr lang="es-ES" dirty="0">
                <a:hlinkClick r:id="rId2"/>
              </a:rPr>
              <a:t>https://mybinder.readthedocs.io/en/latest/</a:t>
            </a:r>
            <a:r>
              <a:rPr lang="en-GB" dirty="0"/>
              <a:t> </a:t>
            </a:r>
          </a:p>
          <a:p>
            <a:r>
              <a:rPr lang="en-GB" dirty="0"/>
              <a:t>Build from others!</a:t>
            </a:r>
          </a:p>
          <a:p>
            <a:pPr lvl="1"/>
            <a:r>
              <a:rPr lang="en-GB" dirty="0"/>
              <a:t>Fork repositories and start from already working examples to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18B18CD-58D5-6149-92D1-BD16BC63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7BE5C448-0623-2A4A-B741-10E29017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There’s more to Binder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="" xmlns:a16="http://schemas.microsoft.com/office/drawing/2014/main" id="{DA588F78-77F5-A84B-917C-DD2D99535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80" y="1772816"/>
            <a:ext cx="5978982" cy="403244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D664B960-5D23-454A-A3F1-6DB27917A74F}"/>
              </a:ext>
            </a:extLst>
          </p:cNvPr>
          <p:cNvSpPr/>
          <p:nvPr/>
        </p:nvSpPr>
        <p:spPr>
          <a:xfrm>
            <a:off x="10848528" y="2420888"/>
            <a:ext cx="720080" cy="504056"/>
          </a:xfrm>
          <a:prstGeom prst="roundRect">
            <a:avLst>
              <a:gd name="adj" fmla="val 24560"/>
            </a:avLst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09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4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81"/>
          <p:cNvSpPr/>
          <p:nvPr/>
        </p:nvSpPr>
        <p:spPr>
          <a:xfrm>
            <a:off x="2225033" y="1297933"/>
            <a:ext cx="9551200" cy="53060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7" name="Google Shape;827;p81"/>
          <p:cNvSpPr/>
          <p:nvPr/>
        </p:nvSpPr>
        <p:spPr>
          <a:xfrm>
            <a:off x="3345000" y="4718467"/>
            <a:ext cx="3422000" cy="1107600"/>
          </a:xfrm>
          <a:prstGeom prst="rect">
            <a:avLst/>
          </a:prstGeom>
          <a:solidFill>
            <a:srgbClr val="63D297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Proxima Nova"/>
                <a:ea typeface="Proxima Nova"/>
                <a:cs typeface="Proxima Nova"/>
                <a:sym typeface="Proxima Nova"/>
              </a:rPr>
              <a:t>BinderHub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binder-&lt;hash&gt;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28" name="Google Shape;828;p81"/>
          <p:cNvCxnSpPr>
            <a:stCxn id="829" idx="1"/>
            <a:endCxn id="830" idx="0"/>
          </p:cNvCxnSpPr>
          <p:nvPr/>
        </p:nvCxnSpPr>
        <p:spPr>
          <a:xfrm flipH="1">
            <a:off x="946619" y="2918681"/>
            <a:ext cx="11600" cy="808000"/>
          </a:xfrm>
          <a:prstGeom prst="straightConnector1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1" name="Google Shape;831;p81"/>
          <p:cNvSpPr txBox="1"/>
          <p:nvPr/>
        </p:nvSpPr>
        <p:spPr>
          <a:xfrm>
            <a:off x="2356032" y="6109100"/>
            <a:ext cx="3739967" cy="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b="1" dirty="0" err="1">
                <a:latin typeface="Proxima Nova"/>
                <a:ea typeface="Proxima Nova"/>
                <a:cs typeface="Proxima Nova"/>
                <a:sym typeface="Proxima Nova"/>
              </a:rPr>
              <a:t>Kubernetes</a:t>
            </a:r>
            <a:r>
              <a:rPr lang="en-GB" sz="2400" b="1" dirty="0">
                <a:latin typeface="Proxima Nova"/>
                <a:ea typeface="Proxima Nova"/>
                <a:cs typeface="Proxima Nova"/>
                <a:sym typeface="Proxima Nova"/>
              </a:rPr>
              <a:t> Cluster</a:t>
            </a:r>
            <a:endParaRPr sz="24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32" name="Google Shape;832;p81"/>
          <p:cNvGrpSpPr/>
          <p:nvPr/>
        </p:nvGrpSpPr>
        <p:grpSpPr>
          <a:xfrm>
            <a:off x="786863" y="1943492"/>
            <a:ext cx="451453" cy="693955"/>
            <a:chOff x="489825" y="433975"/>
            <a:chExt cx="440700" cy="677425"/>
          </a:xfrm>
        </p:grpSpPr>
        <p:sp>
          <p:nvSpPr>
            <p:cNvPr id="833" name="Google Shape;833;p81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61626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81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61626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5" name="Google Shape;835;p81"/>
          <p:cNvGrpSpPr/>
          <p:nvPr/>
        </p:nvGrpSpPr>
        <p:grpSpPr>
          <a:xfrm>
            <a:off x="1040075" y="2064992"/>
            <a:ext cx="451453" cy="693955"/>
            <a:chOff x="489825" y="433975"/>
            <a:chExt cx="440700" cy="677425"/>
          </a:xfrm>
        </p:grpSpPr>
        <p:sp>
          <p:nvSpPr>
            <p:cNvPr id="836" name="Google Shape;836;p81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DC601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" name="Google Shape;837;p81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DC601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8" name="Google Shape;838;p81"/>
          <p:cNvGrpSpPr/>
          <p:nvPr/>
        </p:nvGrpSpPr>
        <p:grpSpPr>
          <a:xfrm>
            <a:off x="440480" y="2064992"/>
            <a:ext cx="451453" cy="693955"/>
            <a:chOff x="489825" y="433975"/>
            <a:chExt cx="440700" cy="677425"/>
          </a:xfrm>
        </p:grpSpPr>
        <p:sp>
          <p:nvSpPr>
            <p:cNvPr id="839" name="Google Shape;839;p81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4E4E4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" name="Google Shape;840;p81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4E4E4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1" name="Google Shape;841;p81"/>
          <p:cNvGrpSpPr/>
          <p:nvPr/>
        </p:nvGrpSpPr>
        <p:grpSpPr>
          <a:xfrm>
            <a:off x="732492" y="2224728"/>
            <a:ext cx="451453" cy="693955"/>
            <a:chOff x="489825" y="433975"/>
            <a:chExt cx="440700" cy="677425"/>
          </a:xfrm>
        </p:grpSpPr>
        <p:sp>
          <p:nvSpPr>
            <p:cNvPr id="829" name="Google Shape;829;p81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9E9E9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" name="Google Shape;842;p81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9E9E9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3" name="Google Shape;843;p81"/>
          <p:cNvSpPr/>
          <p:nvPr/>
        </p:nvSpPr>
        <p:spPr>
          <a:xfrm>
            <a:off x="3640900" y="198667"/>
            <a:ext cx="3390000" cy="763600"/>
          </a:xfrm>
          <a:prstGeom prst="flowChartAlternateProcess">
            <a:avLst/>
          </a:prstGeom>
          <a:solidFill>
            <a:srgbClr val="A4C2F4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Repo</a:t>
            </a:r>
            <a:br>
              <a:rPr lang="en-GB" sz="2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2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Provider</a:t>
            </a:r>
            <a:endParaRPr sz="1733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4" name="Google Shape;844;p81"/>
          <p:cNvSpPr txBox="1"/>
          <p:nvPr/>
        </p:nvSpPr>
        <p:spPr>
          <a:xfrm>
            <a:off x="110500" y="85351"/>
            <a:ext cx="35304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BinderHub</a:t>
            </a:r>
            <a:r>
              <a:rPr lang="en-GB" sz="24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Architecture</a:t>
            </a:r>
            <a:endParaRPr sz="24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-GB" sz="24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(build process)</a:t>
            </a:r>
            <a:endParaRPr sz="24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5" name="Google Shape;845;p81"/>
          <p:cNvSpPr/>
          <p:nvPr/>
        </p:nvSpPr>
        <p:spPr>
          <a:xfrm>
            <a:off x="3344951" y="2069751"/>
            <a:ext cx="3422000" cy="1362800"/>
          </a:xfrm>
          <a:prstGeom prst="rect">
            <a:avLst/>
          </a:prstGeom>
          <a:solidFill>
            <a:srgbClr val="63D297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Proxima Nova"/>
                <a:ea typeface="Proxima Nova"/>
                <a:cs typeface="Proxima Nova"/>
                <a:sym typeface="Proxima Nova"/>
              </a:rPr>
              <a:t>Build Pod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>
                <a:latin typeface="Courier New"/>
                <a:ea typeface="Courier New"/>
                <a:cs typeface="Courier New"/>
                <a:sym typeface="Courier New"/>
              </a:rPr>
              <a:t>build-&lt;hash&gt;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 b="1">
                <a:latin typeface="Proxima Nova"/>
                <a:ea typeface="Proxima Nova"/>
                <a:cs typeface="Proxima Nova"/>
                <a:sym typeface="Proxima Nova"/>
              </a:rPr>
              <a:t>IMAGE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BUILD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46" name="Google Shape;846;p81"/>
          <p:cNvCxnSpPr>
            <a:stCxn id="843" idx="2"/>
            <a:endCxn id="845" idx="0"/>
          </p:cNvCxnSpPr>
          <p:nvPr/>
        </p:nvCxnSpPr>
        <p:spPr>
          <a:xfrm flipH="1">
            <a:off x="5055900" y="962267"/>
            <a:ext cx="280000" cy="11076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47" name="Google Shape;847;p81"/>
          <p:cNvCxnSpPr>
            <a:stCxn id="845" idx="2"/>
            <a:endCxn id="827" idx="0"/>
          </p:cNvCxnSpPr>
          <p:nvPr/>
        </p:nvCxnSpPr>
        <p:spPr>
          <a:xfrm>
            <a:off x="5055951" y="3432551"/>
            <a:ext cx="0" cy="12860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48" name="Google Shape;848;p81"/>
          <p:cNvSpPr/>
          <p:nvPr/>
        </p:nvSpPr>
        <p:spPr>
          <a:xfrm>
            <a:off x="4395091" y="1307689"/>
            <a:ext cx="1556000" cy="350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REPO </a:t>
            </a:r>
            <a:r>
              <a:rPr lang="en-GB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PULL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9" name="Google Shape;849;p81"/>
          <p:cNvSpPr/>
          <p:nvPr/>
        </p:nvSpPr>
        <p:spPr>
          <a:xfrm>
            <a:off x="4076000" y="3733029"/>
            <a:ext cx="1960000" cy="874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>
                <a:latin typeface="Proxima Nova"/>
                <a:ea typeface="Proxima Nova"/>
                <a:cs typeface="Proxima Nova"/>
                <a:sym typeface="Proxima Nova"/>
              </a:rPr>
              <a:t>LAUNCH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BUILD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IF REPO HASH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IS DIFFERENT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50" name="Google Shape;850;p81"/>
          <p:cNvGrpSpPr/>
          <p:nvPr/>
        </p:nvGrpSpPr>
        <p:grpSpPr>
          <a:xfrm>
            <a:off x="300704" y="3726494"/>
            <a:ext cx="1291488" cy="431148"/>
            <a:chOff x="1151150" y="1130000"/>
            <a:chExt cx="1189800" cy="397200"/>
          </a:xfrm>
        </p:grpSpPr>
        <p:sp>
          <p:nvSpPr>
            <p:cNvPr id="851" name="Google Shape;851;p81"/>
            <p:cNvSpPr/>
            <p:nvPr/>
          </p:nvSpPr>
          <p:spPr>
            <a:xfrm>
              <a:off x="1151150" y="1130000"/>
              <a:ext cx="1189800" cy="39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852" name="Google Shape;852;p81"/>
            <p:cNvPicPr preferRelativeResize="0"/>
            <p:nvPr/>
          </p:nvPicPr>
          <p:blipFill rotWithShape="1">
            <a:blip r:embed="rId3">
              <a:alphaModFix/>
            </a:blip>
            <a:srcRect b="15980"/>
            <a:stretch/>
          </p:blipFill>
          <p:spPr>
            <a:xfrm>
              <a:off x="1151150" y="1174026"/>
              <a:ext cx="1167000" cy="31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81"/>
            <p:cNvSpPr/>
            <p:nvPr/>
          </p:nvSpPr>
          <p:spPr>
            <a:xfrm>
              <a:off x="1505050" y="1437125"/>
              <a:ext cx="545400" cy="9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" name="Google Shape;830;p81"/>
            <p:cNvSpPr/>
            <p:nvPr/>
          </p:nvSpPr>
          <p:spPr>
            <a:xfrm>
              <a:off x="1151150" y="1130000"/>
              <a:ext cx="1189800" cy="397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4" name="Google Shape;854;p81"/>
          <p:cNvSpPr txBox="1"/>
          <p:nvPr/>
        </p:nvSpPr>
        <p:spPr>
          <a:xfrm>
            <a:off x="582000" y="1368332"/>
            <a:ext cx="11935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Users</a:t>
            </a:r>
            <a:endParaRPr sz="24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55" name="Google Shape;855;p81"/>
          <p:cNvGrpSpPr/>
          <p:nvPr/>
        </p:nvGrpSpPr>
        <p:grpSpPr>
          <a:xfrm>
            <a:off x="371100" y="5344733"/>
            <a:ext cx="1369600" cy="410800"/>
            <a:chOff x="82875" y="2944075"/>
            <a:chExt cx="1027200" cy="308100"/>
          </a:xfrm>
        </p:grpSpPr>
        <p:cxnSp>
          <p:nvCxnSpPr>
            <p:cNvPr id="856" name="Google Shape;856;p81"/>
            <p:cNvCxnSpPr/>
            <p:nvPr/>
          </p:nvCxnSpPr>
          <p:spPr>
            <a:xfrm>
              <a:off x="183700" y="3235875"/>
              <a:ext cx="487500" cy="0"/>
            </a:xfrm>
            <a:prstGeom prst="straightConnector1">
              <a:avLst/>
            </a:prstGeom>
            <a:noFill/>
            <a:ln w="38100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7" name="Google Shape;857;p81"/>
            <p:cNvSpPr txBox="1"/>
            <p:nvPr/>
          </p:nvSpPr>
          <p:spPr>
            <a:xfrm>
              <a:off x="82875" y="2944075"/>
              <a:ext cx="10272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333">
                  <a:solidFill>
                    <a:srgbClr val="FFFFFF"/>
                  </a:solidFill>
                </a:rPr>
                <a:t>Data and I/O</a:t>
              </a:r>
              <a:endParaRPr sz="1333">
                <a:solidFill>
                  <a:srgbClr val="FFFFFF"/>
                </a:solidFill>
              </a:endParaRPr>
            </a:p>
          </p:txBody>
        </p:sp>
      </p:grpSp>
      <p:grpSp>
        <p:nvGrpSpPr>
          <p:cNvPr id="858" name="Google Shape;858;p81"/>
          <p:cNvGrpSpPr/>
          <p:nvPr/>
        </p:nvGrpSpPr>
        <p:grpSpPr>
          <a:xfrm>
            <a:off x="371084" y="5752201"/>
            <a:ext cx="1369600" cy="431167"/>
            <a:chOff x="63463" y="3375225"/>
            <a:chExt cx="1027200" cy="323375"/>
          </a:xfrm>
        </p:grpSpPr>
        <p:cxnSp>
          <p:nvCxnSpPr>
            <p:cNvPr id="859" name="Google Shape;859;p81"/>
            <p:cNvCxnSpPr/>
            <p:nvPr/>
          </p:nvCxnSpPr>
          <p:spPr>
            <a:xfrm>
              <a:off x="164300" y="3698600"/>
              <a:ext cx="487500" cy="0"/>
            </a:xfrm>
            <a:prstGeom prst="straightConnector1">
              <a:avLst/>
            </a:prstGeom>
            <a:noFill/>
            <a:ln w="38100" cap="flat" cmpd="sng">
              <a:solidFill>
                <a:srgbClr val="4BA17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0" name="Google Shape;860;p81"/>
            <p:cNvSpPr txBox="1"/>
            <p:nvPr/>
          </p:nvSpPr>
          <p:spPr>
            <a:xfrm>
              <a:off x="63463" y="3375225"/>
              <a:ext cx="10272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333">
                  <a:solidFill>
                    <a:srgbClr val="FFFFFF"/>
                  </a:solidFill>
                </a:rPr>
                <a:t>User flow</a:t>
              </a:r>
              <a:endParaRPr sz="1333">
                <a:solidFill>
                  <a:srgbClr val="FFFFFF"/>
                </a:solidFill>
              </a:endParaRPr>
            </a:p>
          </p:txBody>
        </p:sp>
      </p:grpSp>
      <p:grpSp>
        <p:nvGrpSpPr>
          <p:cNvPr id="861" name="Google Shape;861;p81"/>
          <p:cNvGrpSpPr/>
          <p:nvPr/>
        </p:nvGrpSpPr>
        <p:grpSpPr>
          <a:xfrm>
            <a:off x="371084" y="6159885"/>
            <a:ext cx="1369600" cy="431167"/>
            <a:chOff x="63463" y="3375225"/>
            <a:chExt cx="1027200" cy="323375"/>
          </a:xfrm>
        </p:grpSpPr>
        <p:cxnSp>
          <p:nvCxnSpPr>
            <p:cNvPr id="862" name="Google Shape;862;p81"/>
            <p:cNvCxnSpPr/>
            <p:nvPr/>
          </p:nvCxnSpPr>
          <p:spPr>
            <a:xfrm>
              <a:off x="164300" y="3698600"/>
              <a:ext cx="487500" cy="0"/>
            </a:xfrm>
            <a:prstGeom prst="straightConnector1">
              <a:avLst/>
            </a:prstGeom>
            <a:noFill/>
            <a:ln w="38100" cap="flat" cmpd="sng">
              <a:solidFill>
                <a:srgbClr val="E0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3" name="Google Shape;863;p81"/>
            <p:cNvSpPr txBox="1"/>
            <p:nvPr/>
          </p:nvSpPr>
          <p:spPr>
            <a:xfrm>
              <a:off x="63463" y="3375225"/>
              <a:ext cx="10272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333">
                  <a:solidFill>
                    <a:srgbClr val="FFFFFF"/>
                  </a:solidFill>
                </a:rPr>
                <a:t>Trigger action</a:t>
              </a:r>
              <a:endParaRPr sz="1333">
                <a:solidFill>
                  <a:srgbClr val="FFFFFF"/>
                </a:solidFill>
              </a:endParaRPr>
            </a:p>
          </p:txBody>
        </p:sp>
      </p:grpSp>
      <p:cxnSp>
        <p:nvCxnSpPr>
          <p:cNvPr id="864" name="Google Shape;864;p81"/>
          <p:cNvCxnSpPr>
            <a:stCxn id="830" idx="3"/>
          </p:cNvCxnSpPr>
          <p:nvPr/>
        </p:nvCxnSpPr>
        <p:spPr>
          <a:xfrm>
            <a:off x="1592192" y="3942068"/>
            <a:ext cx="1752800" cy="1010800"/>
          </a:xfrm>
          <a:prstGeom prst="straightConnector1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65" name="Google Shape;865;p81"/>
          <p:cNvSpPr/>
          <p:nvPr/>
        </p:nvSpPr>
        <p:spPr>
          <a:xfrm>
            <a:off x="7594633" y="198667"/>
            <a:ext cx="3422000" cy="763600"/>
          </a:xfrm>
          <a:prstGeom prst="flowChartAlternateProcess">
            <a:avLst/>
          </a:prstGeom>
          <a:solidFill>
            <a:srgbClr val="A4C2F4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GB"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Image Registry</a:t>
            </a:r>
            <a:endParaRPr sz="24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7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Provides environment images</a:t>
            </a:r>
            <a:endParaRPr sz="1733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66" name="Google Shape;866;p81"/>
          <p:cNvGrpSpPr/>
          <p:nvPr/>
        </p:nvGrpSpPr>
        <p:grpSpPr>
          <a:xfrm>
            <a:off x="2275069" y="4157641"/>
            <a:ext cx="827200" cy="945600"/>
            <a:chOff x="1706302" y="3118231"/>
            <a:chExt cx="620400" cy="709200"/>
          </a:xfrm>
        </p:grpSpPr>
        <p:sp>
          <p:nvSpPr>
            <p:cNvPr id="867" name="Google Shape;867;p81"/>
            <p:cNvSpPr txBox="1"/>
            <p:nvPr/>
          </p:nvSpPr>
          <p:spPr>
            <a:xfrm>
              <a:off x="1772689" y="3150925"/>
              <a:ext cx="476700" cy="643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81"/>
            <p:cNvSpPr txBox="1"/>
            <p:nvPr/>
          </p:nvSpPr>
          <p:spPr>
            <a:xfrm>
              <a:off x="1706302" y="3118231"/>
              <a:ext cx="620400" cy="70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1600" b="1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REPO INFO</a:t>
              </a:r>
              <a:endParaRPr sz="1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/>
              <a:r>
                <a:rPr lang="en-GB" sz="16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SEND</a:t>
              </a:r>
              <a:endPara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869" name="Google Shape;869;p81"/>
          <p:cNvGrpSpPr/>
          <p:nvPr/>
        </p:nvGrpSpPr>
        <p:grpSpPr>
          <a:xfrm>
            <a:off x="3953605" y="332434"/>
            <a:ext cx="2764580" cy="451433"/>
            <a:chOff x="1970728" y="197800"/>
            <a:chExt cx="2073435" cy="338575"/>
          </a:xfrm>
        </p:grpSpPr>
        <p:pic>
          <p:nvPicPr>
            <p:cNvPr id="870" name="Google Shape;870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05563" y="218599"/>
              <a:ext cx="338600" cy="312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1" name="Google Shape;871;p8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70728" y="197800"/>
              <a:ext cx="338575" cy="338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2" name="Google Shape;872;p81"/>
          <p:cNvSpPr/>
          <p:nvPr/>
        </p:nvSpPr>
        <p:spPr>
          <a:xfrm>
            <a:off x="6518652" y="1310419"/>
            <a:ext cx="1369600" cy="560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>
                <a:latin typeface="Proxima Nova"/>
                <a:ea typeface="Proxima Nova"/>
                <a:cs typeface="Proxima Nova"/>
                <a:sym typeface="Proxima Nova"/>
              </a:rPr>
              <a:t>IMAGE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REGISTER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3" name="Google Shape;873;p81"/>
          <p:cNvCxnSpPr/>
          <p:nvPr/>
        </p:nvCxnSpPr>
        <p:spPr>
          <a:xfrm rot="10800000">
            <a:off x="956851" y="4167705"/>
            <a:ext cx="2388000" cy="1378800"/>
          </a:xfrm>
          <a:prstGeom prst="straightConnector1">
            <a:avLst/>
          </a:prstGeom>
          <a:noFill/>
          <a:ln w="28575" cap="flat" cmpd="sng">
            <a:solidFill>
              <a:srgbClr val="9E9E9E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74" name="Google Shape;874;p81"/>
          <p:cNvSpPr txBox="1"/>
          <p:nvPr/>
        </p:nvSpPr>
        <p:spPr>
          <a:xfrm>
            <a:off x="983432" y="4444880"/>
            <a:ext cx="1229784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WEBSITE</a:t>
            </a:r>
            <a:endParaRPr sz="16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SERVE</a:t>
            </a:r>
            <a:endParaRPr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5" name="Google Shape;875;p81"/>
          <p:cNvCxnSpPr>
            <a:stCxn id="845" idx="3"/>
            <a:endCxn id="865" idx="1"/>
          </p:cNvCxnSpPr>
          <p:nvPr/>
        </p:nvCxnSpPr>
        <p:spPr>
          <a:xfrm rot="10800000" flipH="1">
            <a:off x="6766951" y="580351"/>
            <a:ext cx="827600" cy="21708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712677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2"/>
          <p:cNvSpPr/>
          <p:nvPr/>
        </p:nvSpPr>
        <p:spPr>
          <a:xfrm>
            <a:off x="2225033" y="1297933"/>
            <a:ext cx="9551200" cy="53060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1" name="Google Shape;881;p82"/>
          <p:cNvSpPr/>
          <p:nvPr/>
        </p:nvSpPr>
        <p:spPr>
          <a:xfrm>
            <a:off x="3345000" y="4718467"/>
            <a:ext cx="3422000" cy="1107600"/>
          </a:xfrm>
          <a:prstGeom prst="rect">
            <a:avLst/>
          </a:prstGeom>
          <a:solidFill>
            <a:srgbClr val="63D297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Proxima Nova"/>
                <a:ea typeface="Proxima Nova"/>
                <a:cs typeface="Proxima Nova"/>
                <a:sym typeface="Proxima Nova"/>
              </a:rPr>
              <a:t>BinderHub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binder-&lt;hash&gt;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82" name="Google Shape;882;p82"/>
          <p:cNvCxnSpPr>
            <a:stCxn id="881" idx="3"/>
          </p:cNvCxnSpPr>
          <p:nvPr/>
        </p:nvCxnSpPr>
        <p:spPr>
          <a:xfrm rot="10800000" flipH="1">
            <a:off x="6767000" y="3099867"/>
            <a:ext cx="780000" cy="2172400"/>
          </a:xfrm>
          <a:prstGeom prst="straightConnector1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83" name="Google Shape;883;p82"/>
          <p:cNvCxnSpPr>
            <a:stCxn id="884" idx="1"/>
            <a:endCxn id="885" idx="0"/>
          </p:cNvCxnSpPr>
          <p:nvPr/>
        </p:nvCxnSpPr>
        <p:spPr>
          <a:xfrm flipH="1">
            <a:off x="946619" y="2918681"/>
            <a:ext cx="11600" cy="808000"/>
          </a:xfrm>
          <a:prstGeom prst="straightConnector1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87" name="Google Shape;887;p82"/>
          <p:cNvGrpSpPr/>
          <p:nvPr/>
        </p:nvGrpSpPr>
        <p:grpSpPr>
          <a:xfrm>
            <a:off x="786863" y="1943492"/>
            <a:ext cx="451453" cy="693955"/>
            <a:chOff x="489825" y="433975"/>
            <a:chExt cx="440700" cy="677425"/>
          </a:xfrm>
        </p:grpSpPr>
        <p:sp>
          <p:nvSpPr>
            <p:cNvPr id="888" name="Google Shape;888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61626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" name="Google Shape;889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61626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90" name="Google Shape;890;p82"/>
          <p:cNvGrpSpPr/>
          <p:nvPr/>
        </p:nvGrpSpPr>
        <p:grpSpPr>
          <a:xfrm>
            <a:off x="1040075" y="2064992"/>
            <a:ext cx="451453" cy="693955"/>
            <a:chOff x="489825" y="433975"/>
            <a:chExt cx="440700" cy="677425"/>
          </a:xfrm>
        </p:grpSpPr>
        <p:sp>
          <p:nvSpPr>
            <p:cNvPr id="891" name="Google Shape;891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DC601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2" name="Google Shape;892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DC601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93" name="Google Shape;893;p82"/>
          <p:cNvGrpSpPr/>
          <p:nvPr/>
        </p:nvGrpSpPr>
        <p:grpSpPr>
          <a:xfrm>
            <a:off x="440480" y="2064992"/>
            <a:ext cx="451453" cy="693955"/>
            <a:chOff x="489825" y="433975"/>
            <a:chExt cx="440700" cy="677425"/>
          </a:xfrm>
        </p:grpSpPr>
        <p:sp>
          <p:nvSpPr>
            <p:cNvPr id="894" name="Google Shape;894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4E4E4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5" name="Google Shape;895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4E4E4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96" name="Google Shape;896;p82"/>
          <p:cNvGrpSpPr/>
          <p:nvPr/>
        </p:nvGrpSpPr>
        <p:grpSpPr>
          <a:xfrm>
            <a:off x="732492" y="2224728"/>
            <a:ext cx="451453" cy="693955"/>
            <a:chOff x="489825" y="433975"/>
            <a:chExt cx="440700" cy="677425"/>
          </a:xfrm>
        </p:grpSpPr>
        <p:sp>
          <p:nvSpPr>
            <p:cNvPr id="884" name="Google Shape;884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9E9E9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7" name="Google Shape;897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9E9E9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898" name="Google Shape;898;p82"/>
          <p:cNvCxnSpPr>
            <a:stCxn id="899" idx="2"/>
            <a:endCxn id="900" idx="0"/>
          </p:cNvCxnSpPr>
          <p:nvPr/>
        </p:nvCxnSpPr>
        <p:spPr>
          <a:xfrm>
            <a:off x="9305033" y="3431833"/>
            <a:ext cx="1200" cy="1289200"/>
          </a:xfrm>
          <a:prstGeom prst="straightConnector1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01" name="Google Shape;901;p82"/>
          <p:cNvSpPr/>
          <p:nvPr/>
        </p:nvSpPr>
        <p:spPr>
          <a:xfrm>
            <a:off x="7879433" y="3794175"/>
            <a:ext cx="2851200" cy="560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>
                <a:latin typeface="Proxima Nova"/>
                <a:ea typeface="Proxima Nova"/>
                <a:cs typeface="Proxima Nova"/>
                <a:sym typeface="Proxima Nova"/>
              </a:rPr>
              <a:t>POD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CREATE /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 b="1">
                <a:latin typeface="Proxima Nova"/>
                <a:ea typeface="Proxima Nova"/>
                <a:cs typeface="Proxima Nova"/>
                <a:sym typeface="Proxima Nova"/>
              </a:rPr>
              <a:t>USER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REDIRECT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2" name="Google Shape;902;p82"/>
          <p:cNvSpPr txBox="1"/>
          <p:nvPr/>
        </p:nvSpPr>
        <p:spPr>
          <a:xfrm>
            <a:off x="110500" y="85351"/>
            <a:ext cx="35304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BinderHub Architecture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-GB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(pre-build repo)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3" name="Google Shape;903;p82"/>
          <p:cNvSpPr/>
          <p:nvPr/>
        </p:nvSpPr>
        <p:spPr>
          <a:xfrm>
            <a:off x="6438300" y="3796383"/>
            <a:ext cx="1484400" cy="560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>
                <a:latin typeface="Proxima Nova"/>
                <a:ea typeface="Proxima Nova"/>
                <a:cs typeface="Proxima Nova"/>
                <a:sym typeface="Proxima Nova"/>
              </a:rPr>
              <a:t>USER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REDIRECT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904" name="Google Shape;904;p82"/>
          <p:cNvGrpSpPr/>
          <p:nvPr/>
        </p:nvGrpSpPr>
        <p:grpSpPr>
          <a:xfrm>
            <a:off x="300704" y="3726494"/>
            <a:ext cx="1291488" cy="431148"/>
            <a:chOff x="1151150" y="1130000"/>
            <a:chExt cx="1189800" cy="397200"/>
          </a:xfrm>
        </p:grpSpPr>
        <p:sp>
          <p:nvSpPr>
            <p:cNvPr id="905" name="Google Shape;905;p82"/>
            <p:cNvSpPr/>
            <p:nvPr/>
          </p:nvSpPr>
          <p:spPr>
            <a:xfrm>
              <a:off x="1151150" y="1130000"/>
              <a:ext cx="1189800" cy="39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906" name="Google Shape;906;p82"/>
            <p:cNvPicPr preferRelativeResize="0"/>
            <p:nvPr/>
          </p:nvPicPr>
          <p:blipFill rotWithShape="1">
            <a:blip r:embed="rId3">
              <a:alphaModFix/>
            </a:blip>
            <a:srcRect b="15980"/>
            <a:stretch/>
          </p:blipFill>
          <p:spPr>
            <a:xfrm>
              <a:off x="1151150" y="1174026"/>
              <a:ext cx="1167000" cy="31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7" name="Google Shape;907;p82"/>
            <p:cNvSpPr/>
            <p:nvPr/>
          </p:nvSpPr>
          <p:spPr>
            <a:xfrm>
              <a:off x="1505050" y="1437125"/>
              <a:ext cx="545400" cy="9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" name="Google Shape;885;p82"/>
            <p:cNvSpPr/>
            <p:nvPr/>
          </p:nvSpPr>
          <p:spPr>
            <a:xfrm>
              <a:off x="1151150" y="1130000"/>
              <a:ext cx="1189800" cy="397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09" name="Google Shape;909;p82"/>
          <p:cNvGrpSpPr/>
          <p:nvPr/>
        </p:nvGrpSpPr>
        <p:grpSpPr>
          <a:xfrm>
            <a:off x="371100" y="5344733"/>
            <a:ext cx="1369600" cy="410800"/>
            <a:chOff x="82875" y="2944075"/>
            <a:chExt cx="1027200" cy="308100"/>
          </a:xfrm>
        </p:grpSpPr>
        <p:cxnSp>
          <p:nvCxnSpPr>
            <p:cNvPr id="910" name="Google Shape;910;p82"/>
            <p:cNvCxnSpPr/>
            <p:nvPr/>
          </p:nvCxnSpPr>
          <p:spPr>
            <a:xfrm>
              <a:off x="183700" y="3235875"/>
              <a:ext cx="487500" cy="0"/>
            </a:xfrm>
            <a:prstGeom prst="straightConnector1">
              <a:avLst/>
            </a:prstGeom>
            <a:noFill/>
            <a:ln w="38100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1" name="Google Shape;911;p82"/>
            <p:cNvSpPr txBox="1"/>
            <p:nvPr/>
          </p:nvSpPr>
          <p:spPr>
            <a:xfrm>
              <a:off x="82875" y="2944075"/>
              <a:ext cx="10272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333">
                  <a:solidFill>
                    <a:srgbClr val="FFFFFF"/>
                  </a:solidFill>
                </a:rPr>
                <a:t>Data and I/O</a:t>
              </a:r>
              <a:endParaRPr sz="1333">
                <a:solidFill>
                  <a:srgbClr val="FFFFFF"/>
                </a:solidFill>
              </a:endParaRPr>
            </a:p>
          </p:txBody>
        </p:sp>
      </p:grpSp>
      <p:grpSp>
        <p:nvGrpSpPr>
          <p:cNvPr id="912" name="Google Shape;912;p82"/>
          <p:cNvGrpSpPr/>
          <p:nvPr/>
        </p:nvGrpSpPr>
        <p:grpSpPr>
          <a:xfrm>
            <a:off x="371084" y="5752201"/>
            <a:ext cx="1369600" cy="431167"/>
            <a:chOff x="63463" y="3375225"/>
            <a:chExt cx="1027200" cy="323375"/>
          </a:xfrm>
        </p:grpSpPr>
        <p:cxnSp>
          <p:nvCxnSpPr>
            <p:cNvPr id="913" name="Google Shape;913;p82"/>
            <p:cNvCxnSpPr/>
            <p:nvPr/>
          </p:nvCxnSpPr>
          <p:spPr>
            <a:xfrm>
              <a:off x="164300" y="3698600"/>
              <a:ext cx="487500" cy="0"/>
            </a:xfrm>
            <a:prstGeom prst="straightConnector1">
              <a:avLst/>
            </a:prstGeom>
            <a:noFill/>
            <a:ln w="38100" cap="flat" cmpd="sng">
              <a:solidFill>
                <a:srgbClr val="4BA17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4" name="Google Shape;914;p82"/>
            <p:cNvSpPr txBox="1"/>
            <p:nvPr/>
          </p:nvSpPr>
          <p:spPr>
            <a:xfrm>
              <a:off x="63463" y="3375225"/>
              <a:ext cx="10272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333">
                  <a:solidFill>
                    <a:srgbClr val="FFFFFF"/>
                  </a:solidFill>
                </a:rPr>
                <a:t>User flow</a:t>
              </a:r>
              <a:endParaRPr sz="1333">
                <a:solidFill>
                  <a:srgbClr val="FFFFFF"/>
                </a:solidFill>
              </a:endParaRPr>
            </a:p>
          </p:txBody>
        </p:sp>
      </p:grpSp>
      <p:grpSp>
        <p:nvGrpSpPr>
          <p:cNvPr id="915" name="Google Shape;915;p82"/>
          <p:cNvGrpSpPr/>
          <p:nvPr/>
        </p:nvGrpSpPr>
        <p:grpSpPr>
          <a:xfrm>
            <a:off x="371084" y="6159885"/>
            <a:ext cx="1369600" cy="431167"/>
            <a:chOff x="63463" y="3375225"/>
            <a:chExt cx="1027200" cy="323375"/>
          </a:xfrm>
        </p:grpSpPr>
        <p:cxnSp>
          <p:nvCxnSpPr>
            <p:cNvPr id="916" name="Google Shape;916;p82"/>
            <p:cNvCxnSpPr/>
            <p:nvPr/>
          </p:nvCxnSpPr>
          <p:spPr>
            <a:xfrm>
              <a:off x="164300" y="3698600"/>
              <a:ext cx="487500" cy="0"/>
            </a:xfrm>
            <a:prstGeom prst="straightConnector1">
              <a:avLst/>
            </a:prstGeom>
            <a:noFill/>
            <a:ln w="38100" cap="flat" cmpd="sng">
              <a:solidFill>
                <a:srgbClr val="E0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7" name="Google Shape;917;p82"/>
            <p:cNvSpPr txBox="1"/>
            <p:nvPr/>
          </p:nvSpPr>
          <p:spPr>
            <a:xfrm>
              <a:off x="63463" y="3375225"/>
              <a:ext cx="10272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333">
                  <a:solidFill>
                    <a:srgbClr val="FFFFFF"/>
                  </a:solidFill>
                </a:rPr>
                <a:t>Trigger action</a:t>
              </a:r>
              <a:endParaRPr sz="1333">
                <a:solidFill>
                  <a:srgbClr val="FFFFFF"/>
                </a:solidFill>
              </a:endParaRPr>
            </a:p>
          </p:txBody>
        </p:sp>
      </p:grpSp>
      <p:cxnSp>
        <p:nvCxnSpPr>
          <p:cNvPr id="918" name="Google Shape;918;p82"/>
          <p:cNvCxnSpPr>
            <a:stCxn id="885" idx="3"/>
          </p:cNvCxnSpPr>
          <p:nvPr/>
        </p:nvCxnSpPr>
        <p:spPr>
          <a:xfrm>
            <a:off x="1592192" y="3942068"/>
            <a:ext cx="1752800" cy="1010800"/>
          </a:xfrm>
          <a:prstGeom prst="straightConnector1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19" name="Google Shape;919;p82"/>
          <p:cNvSpPr/>
          <p:nvPr/>
        </p:nvSpPr>
        <p:spPr>
          <a:xfrm>
            <a:off x="7594633" y="198667"/>
            <a:ext cx="3422000" cy="763600"/>
          </a:xfrm>
          <a:prstGeom prst="flowChartAlternateProcess">
            <a:avLst/>
          </a:prstGeom>
          <a:solidFill>
            <a:srgbClr val="A4C2F4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GB"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Image Registry</a:t>
            </a:r>
            <a:endParaRPr sz="24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7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Provides environment images</a:t>
            </a:r>
            <a:endParaRPr sz="1733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9" name="Google Shape;899;p82"/>
          <p:cNvSpPr/>
          <p:nvPr/>
        </p:nvSpPr>
        <p:spPr>
          <a:xfrm>
            <a:off x="7539833" y="2048233"/>
            <a:ext cx="3530400" cy="1383600"/>
          </a:xfrm>
          <a:prstGeom prst="rect">
            <a:avLst/>
          </a:prstGeom>
          <a:solidFill>
            <a:srgbClr val="63D297"/>
          </a:solidFill>
          <a:ln w="952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Proxima Nova"/>
                <a:ea typeface="Proxima Nova"/>
                <a:cs typeface="Proxima Nova"/>
                <a:sym typeface="Proxima Nova"/>
              </a:rPr>
              <a:t>JupyterHub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hub-&lt;hash&gt;</a:t>
            </a:r>
            <a:endParaRPr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r>
              <a:rPr lang="en-GB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proxy-&lt;hash&gt;</a:t>
            </a:r>
            <a:endParaRPr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920" name="Google Shape;920;p82"/>
          <p:cNvGrpSpPr/>
          <p:nvPr/>
        </p:nvGrpSpPr>
        <p:grpSpPr>
          <a:xfrm>
            <a:off x="2275069" y="4157641"/>
            <a:ext cx="827200" cy="945600"/>
            <a:chOff x="1706302" y="3118231"/>
            <a:chExt cx="620400" cy="709200"/>
          </a:xfrm>
        </p:grpSpPr>
        <p:sp>
          <p:nvSpPr>
            <p:cNvPr id="921" name="Google Shape;921;p82"/>
            <p:cNvSpPr txBox="1"/>
            <p:nvPr/>
          </p:nvSpPr>
          <p:spPr>
            <a:xfrm>
              <a:off x="1772689" y="3150925"/>
              <a:ext cx="476700" cy="643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922" name="Google Shape;922;p82"/>
            <p:cNvSpPr txBox="1"/>
            <p:nvPr/>
          </p:nvSpPr>
          <p:spPr>
            <a:xfrm>
              <a:off x="1706302" y="3118231"/>
              <a:ext cx="620400" cy="70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1600" b="1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REPO INFO</a:t>
              </a:r>
              <a:endParaRPr sz="1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/>
              <a:r>
                <a:rPr lang="en-GB" sz="16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SEND</a:t>
              </a:r>
              <a:endPara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cxnSp>
        <p:nvCxnSpPr>
          <p:cNvPr id="923" name="Google Shape;923;p82"/>
          <p:cNvCxnSpPr/>
          <p:nvPr/>
        </p:nvCxnSpPr>
        <p:spPr>
          <a:xfrm rot="10800000">
            <a:off x="956851" y="4167705"/>
            <a:ext cx="2388000" cy="1378800"/>
          </a:xfrm>
          <a:prstGeom prst="straightConnector1">
            <a:avLst/>
          </a:prstGeom>
          <a:noFill/>
          <a:ln w="28575" cap="flat" cmpd="sng">
            <a:solidFill>
              <a:srgbClr val="9E9E9E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925" name="Google Shape;925;p82"/>
          <p:cNvGrpSpPr/>
          <p:nvPr/>
        </p:nvGrpSpPr>
        <p:grpSpPr>
          <a:xfrm>
            <a:off x="9452030" y="5858725"/>
            <a:ext cx="306785" cy="471579"/>
            <a:chOff x="489825" y="433975"/>
            <a:chExt cx="440700" cy="677425"/>
          </a:xfrm>
        </p:grpSpPr>
        <p:sp>
          <p:nvSpPr>
            <p:cNvPr id="926" name="Google Shape;926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61626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7" name="Google Shape;927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61626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28" name="Google Shape;928;p82"/>
          <p:cNvGrpSpPr/>
          <p:nvPr/>
        </p:nvGrpSpPr>
        <p:grpSpPr>
          <a:xfrm>
            <a:off x="7686742" y="5858737"/>
            <a:ext cx="306785" cy="471579"/>
            <a:chOff x="489825" y="433975"/>
            <a:chExt cx="440700" cy="677425"/>
          </a:xfrm>
        </p:grpSpPr>
        <p:sp>
          <p:nvSpPr>
            <p:cNvPr id="929" name="Google Shape;929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DC601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0" name="Google Shape;930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DC601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1" name="Google Shape;931;p82"/>
          <p:cNvGrpSpPr/>
          <p:nvPr/>
        </p:nvGrpSpPr>
        <p:grpSpPr>
          <a:xfrm>
            <a:off x="8863636" y="5858731"/>
            <a:ext cx="306785" cy="471579"/>
            <a:chOff x="489825" y="433975"/>
            <a:chExt cx="440700" cy="677425"/>
          </a:xfrm>
        </p:grpSpPr>
        <p:sp>
          <p:nvSpPr>
            <p:cNvPr id="932" name="Google Shape;932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4E4E4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3" name="Google Shape;933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4E4E4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34" name="Google Shape;934;p82"/>
          <p:cNvSpPr/>
          <p:nvPr/>
        </p:nvSpPr>
        <p:spPr>
          <a:xfrm>
            <a:off x="10682600" y="3432567"/>
            <a:ext cx="451421" cy="1259956"/>
          </a:xfrm>
          <a:custGeom>
            <a:avLst/>
            <a:gdLst/>
            <a:ahLst/>
            <a:cxnLst/>
            <a:rect l="l" t="t" r="r" b="b"/>
            <a:pathLst>
              <a:path w="12024" h="37776" extrusionOk="0">
                <a:moveTo>
                  <a:pt x="0" y="0"/>
                </a:moveTo>
                <a:cubicBezTo>
                  <a:pt x="2001" y="3127"/>
                  <a:pt x="11883" y="12467"/>
                  <a:pt x="12008" y="18763"/>
                </a:cubicBezTo>
                <a:cubicBezTo>
                  <a:pt x="12133" y="25059"/>
                  <a:pt x="2626" y="34607"/>
                  <a:pt x="750" y="37776"/>
                </a:cubicBezTo>
              </a:path>
            </a:pathLst>
          </a:custGeom>
          <a:noFill/>
          <a:ln w="28575" cap="flat" cmpd="sng">
            <a:solidFill>
              <a:srgbClr val="DC601C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935" name="Google Shape;935;p82"/>
          <p:cNvSpPr/>
          <p:nvPr/>
        </p:nvSpPr>
        <p:spPr>
          <a:xfrm>
            <a:off x="10249767" y="3799744"/>
            <a:ext cx="1484400" cy="560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>
                <a:latin typeface="Proxima Nova"/>
                <a:ea typeface="Proxima Nova"/>
                <a:cs typeface="Proxima Nova"/>
                <a:sym typeface="Proxima Nova"/>
              </a:rPr>
              <a:t>CULL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 PODS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IF STALE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936" name="Google Shape;936;p82"/>
          <p:cNvGrpSpPr/>
          <p:nvPr/>
        </p:nvGrpSpPr>
        <p:grpSpPr>
          <a:xfrm>
            <a:off x="8275208" y="5858739"/>
            <a:ext cx="306785" cy="471579"/>
            <a:chOff x="489825" y="433975"/>
            <a:chExt cx="440700" cy="677425"/>
          </a:xfrm>
        </p:grpSpPr>
        <p:sp>
          <p:nvSpPr>
            <p:cNvPr id="937" name="Google Shape;937;p82"/>
            <p:cNvSpPr/>
            <p:nvPr/>
          </p:nvSpPr>
          <p:spPr>
            <a:xfrm rot="-5400000">
              <a:off x="490275" y="671150"/>
              <a:ext cx="439800" cy="440700"/>
            </a:xfrm>
            <a:prstGeom prst="flowChartDelay">
              <a:avLst/>
            </a:prstGeom>
            <a:solidFill>
              <a:srgbClr val="9E9E9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82"/>
            <p:cNvSpPr/>
            <p:nvPr/>
          </p:nvSpPr>
          <p:spPr>
            <a:xfrm>
              <a:off x="578650" y="433975"/>
              <a:ext cx="263100" cy="263100"/>
            </a:xfrm>
            <a:prstGeom prst="ellipse">
              <a:avLst/>
            </a:prstGeom>
            <a:solidFill>
              <a:srgbClr val="9E9E9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9" name="Google Shape;939;p82"/>
          <p:cNvGrpSpPr/>
          <p:nvPr/>
        </p:nvGrpSpPr>
        <p:grpSpPr>
          <a:xfrm>
            <a:off x="7539833" y="4721000"/>
            <a:ext cx="3530400" cy="1636000"/>
            <a:chOff x="5618425" y="3478050"/>
            <a:chExt cx="2647800" cy="1227000"/>
          </a:xfrm>
        </p:grpSpPr>
        <p:sp>
          <p:nvSpPr>
            <p:cNvPr id="940" name="Google Shape;940;p82"/>
            <p:cNvSpPr/>
            <p:nvPr/>
          </p:nvSpPr>
          <p:spPr>
            <a:xfrm>
              <a:off x="5618425" y="4284400"/>
              <a:ext cx="441300" cy="420600"/>
            </a:xfrm>
            <a:prstGeom prst="rect">
              <a:avLst/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1" name="Google Shape;941;p82"/>
            <p:cNvSpPr/>
            <p:nvPr/>
          </p:nvSpPr>
          <p:spPr>
            <a:xfrm>
              <a:off x="6059725" y="4284400"/>
              <a:ext cx="441300" cy="420600"/>
            </a:xfrm>
            <a:prstGeom prst="rect">
              <a:avLst/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2" name="Google Shape;942;p82"/>
            <p:cNvSpPr/>
            <p:nvPr/>
          </p:nvSpPr>
          <p:spPr>
            <a:xfrm>
              <a:off x="6501025" y="4284400"/>
              <a:ext cx="441300" cy="420600"/>
            </a:xfrm>
            <a:prstGeom prst="rect">
              <a:avLst/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3" name="Google Shape;943;p82"/>
            <p:cNvSpPr/>
            <p:nvPr/>
          </p:nvSpPr>
          <p:spPr>
            <a:xfrm>
              <a:off x="6942325" y="4284400"/>
              <a:ext cx="441300" cy="420600"/>
            </a:xfrm>
            <a:prstGeom prst="rect">
              <a:avLst/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4" name="Google Shape;944;p82"/>
            <p:cNvSpPr/>
            <p:nvPr/>
          </p:nvSpPr>
          <p:spPr>
            <a:xfrm>
              <a:off x="7383625" y="4284400"/>
              <a:ext cx="441300" cy="420600"/>
            </a:xfrm>
            <a:prstGeom prst="rect">
              <a:avLst/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5" name="Google Shape;945;p82"/>
            <p:cNvSpPr/>
            <p:nvPr/>
          </p:nvSpPr>
          <p:spPr>
            <a:xfrm>
              <a:off x="7824925" y="4284400"/>
              <a:ext cx="441300" cy="420600"/>
            </a:xfrm>
            <a:prstGeom prst="rect">
              <a:avLst/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00" name="Google Shape;900;p82"/>
            <p:cNvSpPr/>
            <p:nvPr/>
          </p:nvSpPr>
          <p:spPr>
            <a:xfrm>
              <a:off x="5620225" y="3478050"/>
              <a:ext cx="2646000" cy="1227000"/>
            </a:xfrm>
            <a:prstGeom prst="rect">
              <a:avLst/>
            </a:prstGeom>
            <a:solidFill>
              <a:srgbClr val="63D297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2400" b="1">
                  <a:latin typeface="Proxima Nova"/>
                  <a:ea typeface="Proxima Nova"/>
                  <a:cs typeface="Proxima Nova"/>
                  <a:sym typeface="Proxima Nova"/>
                </a:rPr>
                <a:t>Pods</a:t>
              </a:r>
              <a:endParaRPr sz="2400" b="1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-GB" sz="160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jupyter-&lt;reponame&gt;-&lt;hash&gt;</a:t>
              </a:r>
              <a:endParaRPr sz="2400" b="1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/>
              <a:r>
                <a:rPr lang="en-GB" sz="1600" b="1">
                  <a:latin typeface="Proxima Nova"/>
                  <a:ea typeface="Proxima Nova"/>
                  <a:cs typeface="Proxima Nova"/>
                  <a:sym typeface="Proxima Nova"/>
                </a:rPr>
                <a:t>IMAGE </a:t>
              </a:r>
              <a:r>
                <a:rPr lang="en-GB" sz="1600">
                  <a:latin typeface="Proxima Nova"/>
                  <a:ea typeface="Proxima Nova"/>
                  <a:cs typeface="Proxima Nova"/>
                  <a:sym typeface="Proxima Nova"/>
                </a:rPr>
                <a:t>PULL</a:t>
              </a:r>
              <a:r>
                <a:rPr lang="en-GB" sz="16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/ </a:t>
              </a:r>
              <a:r>
                <a:rPr lang="en-GB" sz="1600" b="1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USER </a:t>
              </a:r>
              <a:r>
                <a:rPr lang="en-GB" sz="16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SESSION</a:t>
              </a:r>
              <a:endParaRPr sz="16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68" name="Google Shape;831;p81"/>
          <p:cNvSpPr txBox="1"/>
          <p:nvPr/>
        </p:nvSpPr>
        <p:spPr>
          <a:xfrm>
            <a:off x="2356032" y="6109100"/>
            <a:ext cx="3739967" cy="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b="1" dirty="0" err="1">
                <a:latin typeface="Proxima Nova"/>
                <a:ea typeface="Proxima Nova"/>
                <a:cs typeface="Proxima Nova"/>
                <a:sym typeface="Proxima Nova"/>
              </a:rPr>
              <a:t>Kubernetes</a:t>
            </a:r>
            <a:r>
              <a:rPr lang="en-GB" sz="2400" b="1" dirty="0">
                <a:latin typeface="Proxima Nova"/>
                <a:ea typeface="Proxima Nova"/>
                <a:cs typeface="Proxima Nova"/>
                <a:sym typeface="Proxima Nova"/>
              </a:rPr>
              <a:t> Cluster</a:t>
            </a:r>
            <a:endParaRPr sz="24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854;p81"/>
          <p:cNvSpPr txBox="1"/>
          <p:nvPr/>
        </p:nvSpPr>
        <p:spPr>
          <a:xfrm>
            <a:off x="582000" y="1368332"/>
            <a:ext cx="11935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Users</a:t>
            </a:r>
            <a:endParaRPr sz="24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874;p81"/>
          <p:cNvSpPr txBox="1"/>
          <p:nvPr/>
        </p:nvSpPr>
        <p:spPr>
          <a:xfrm>
            <a:off x="983432" y="4444880"/>
            <a:ext cx="1229784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6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WEBSITE</a:t>
            </a:r>
            <a:endParaRPr sz="16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SERVE</a:t>
            </a:r>
            <a:endParaRPr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53370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17F6E0C-FA57-4FF6-859B-11AAE3DEC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GB" noProof="0" dirty="0"/>
              <a:t>The computational </a:t>
            </a:r>
            <a:r>
              <a:rPr lang="en-GB" noProof="0" dirty="0">
                <a:solidFill>
                  <a:srgbClr val="FF0000"/>
                </a:solidFill>
              </a:rPr>
              <a:t>tools</a:t>
            </a:r>
            <a:r>
              <a:rPr lang="en-GB" noProof="0" dirty="0"/>
              <a:t> to solve a problem</a:t>
            </a:r>
          </a:p>
          <a:p>
            <a:pPr lvl="1" fontAlgn="base"/>
            <a:r>
              <a:rPr lang="en-GB" noProof="0" dirty="0"/>
              <a:t>Python, R, Julia, and wide ecosystem of libraries and tools for science</a:t>
            </a:r>
          </a:p>
          <a:p>
            <a:pPr fontAlgn="base"/>
            <a:r>
              <a:rPr lang="en-GB" noProof="0" dirty="0"/>
              <a:t>An </a:t>
            </a:r>
            <a:r>
              <a:rPr lang="en-GB" noProof="0" dirty="0">
                <a:solidFill>
                  <a:srgbClr val="FF0000"/>
                </a:solidFill>
              </a:rPr>
              <a:t>interface</a:t>
            </a:r>
            <a:r>
              <a:rPr lang="en-GB" noProof="0" dirty="0"/>
              <a:t> to facilitate coding / creating</a:t>
            </a:r>
          </a:p>
          <a:p>
            <a:pPr lvl="1" fontAlgn="base"/>
            <a:r>
              <a:rPr lang="en-GB" noProof="0" dirty="0" err="1"/>
              <a:t>Jupyter</a:t>
            </a:r>
            <a:endParaRPr lang="en-GB" noProof="0" dirty="0"/>
          </a:p>
          <a:p>
            <a:pPr fontAlgn="base"/>
            <a:r>
              <a:rPr lang="en-GB" noProof="0" dirty="0"/>
              <a:t>A way to </a:t>
            </a:r>
            <a:r>
              <a:rPr lang="en-GB" noProof="0" dirty="0">
                <a:solidFill>
                  <a:srgbClr val="FF0000"/>
                </a:solidFill>
              </a:rPr>
              <a:t>communicate</a:t>
            </a:r>
            <a:r>
              <a:rPr lang="en-GB" noProof="0" dirty="0"/>
              <a:t> your work</a:t>
            </a:r>
          </a:p>
          <a:p>
            <a:pPr lvl="1" fontAlgn="base"/>
            <a:r>
              <a:rPr lang="en-GB" noProof="0" dirty="0"/>
              <a:t>Notebooks</a:t>
            </a:r>
          </a:p>
          <a:p>
            <a:pPr fontAlgn="base"/>
            <a:r>
              <a:rPr lang="en-GB" noProof="0" dirty="0"/>
              <a:t>A way to </a:t>
            </a:r>
            <a:r>
              <a:rPr lang="en-GB" noProof="0" dirty="0">
                <a:solidFill>
                  <a:srgbClr val="FF0000"/>
                </a:solidFill>
              </a:rPr>
              <a:t>share</a:t>
            </a:r>
            <a:r>
              <a:rPr lang="en-GB" noProof="0" dirty="0"/>
              <a:t> your work</a:t>
            </a:r>
          </a:p>
          <a:p>
            <a:pPr lvl="1" fontAlgn="base"/>
            <a:r>
              <a:rPr lang="en-GB" noProof="0" dirty="0"/>
              <a:t>GitHub other similar repositories</a:t>
            </a:r>
          </a:p>
          <a:p>
            <a:pPr fontAlgn="base"/>
            <a:r>
              <a:rPr lang="en-GB" noProof="0" dirty="0"/>
              <a:t>A way to </a:t>
            </a:r>
            <a:r>
              <a:rPr lang="en-GB" noProof="0" dirty="0">
                <a:solidFill>
                  <a:srgbClr val="FF0000"/>
                </a:solidFill>
              </a:rPr>
              <a:t>pack</a:t>
            </a:r>
            <a:r>
              <a:rPr lang="en-GB" noProof="0" dirty="0"/>
              <a:t> it all for replication</a:t>
            </a:r>
          </a:p>
          <a:p>
            <a:pPr lvl="1" fontAlgn="base"/>
            <a:r>
              <a:rPr lang="en-GB" noProof="0" dirty="0" err="1" smtClean="0"/>
              <a:t>Docker</a:t>
            </a:r>
            <a:endParaRPr lang="en-GB" noProof="0" dirty="0" smtClean="0"/>
          </a:p>
          <a:p>
            <a:pPr fontAlgn="base"/>
            <a:r>
              <a:rPr lang="en-GB" dirty="0" smtClean="0"/>
              <a:t>A way to persistently </a:t>
            </a:r>
            <a:r>
              <a:rPr lang="en-GB" dirty="0" smtClean="0">
                <a:solidFill>
                  <a:srgbClr val="DF3A10"/>
                </a:solidFill>
              </a:rPr>
              <a:t>identify</a:t>
            </a:r>
            <a:r>
              <a:rPr lang="en-GB" dirty="0" smtClean="0"/>
              <a:t> it</a:t>
            </a:r>
          </a:p>
          <a:p>
            <a:pPr lvl="1" fontAlgn="base"/>
            <a:r>
              <a:rPr lang="en-GB" noProof="0" dirty="0" smtClean="0"/>
              <a:t>DOIs (Digital Object Identifiers) </a:t>
            </a:r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2485FFF1-3E6E-48DC-A526-9B22CB1D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Reproducible Open Science</a:t>
            </a:r>
          </a:p>
        </p:txBody>
      </p:sp>
    </p:spTree>
    <p:extLst>
      <p:ext uri="{BB962C8B-B14F-4D97-AF65-F5344CB8AC3E}">
        <p14:creationId xmlns:p14="http://schemas.microsoft.com/office/powerpoint/2010/main" val="14661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17F6E0C-FA57-4FF6-859B-11AAE3DEC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GB" noProof="0" dirty="0"/>
              <a:t>The computational </a:t>
            </a:r>
            <a:r>
              <a:rPr lang="en-GB" noProof="0" dirty="0">
                <a:solidFill>
                  <a:srgbClr val="FF0000"/>
                </a:solidFill>
              </a:rPr>
              <a:t>tools</a:t>
            </a:r>
            <a:r>
              <a:rPr lang="en-GB" noProof="0" dirty="0"/>
              <a:t> to solve a problem</a:t>
            </a:r>
          </a:p>
          <a:p>
            <a:pPr lvl="1" fontAlgn="base"/>
            <a:r>
              <a:rPr lang="en-GB" noProof="0" dirty="0"/>
              <a:t>Python, R, Julia, and wide ecosystem of libraries and tools for science</a:t>
            </a:r>
          </a:p>
          <a:p>
            <a:pPr fontAlgn="base"/>
            <a:r>
              <a:rPr lang="en-GB" noProof="0" dirty="0"/>
              <a:t>An </a:t>
            </a:r>
            <a:r>
              <a:rPr lang="en-GB" noProof="0" dirty="0">
                <a:solidFill>
                  <a:srgbClr val="FF0000"/>
                </a:solidFill>
              </a:rPr>
              <a:t>interface</a:t>
            </a:r>
            <a:r>
              <a:rPr lang="en-GB" noProof="0" dirty="0"/>
              <a:t> to facilitate coding / creating</a:t>
            </a:r>
          </a:p>
          <a:p>
            <a:pPr lvl="1" fontAlgn="base"/>
            <a:r>
              <a:rPr lang="en-GB" noProof="0" dirty="0" err="1"/>
              <a:t>Jupyter</a:t>
            </a:r>
            <a:endParaRPr lang="en-GB" noProof="0" dirty="0"/>
          </a:p>
          <a:p>
            <a:pPr fontAlgn="base"/>
            <a:r>
              <a:rPr lang="en-GB" noProof="0" dirty="0"/>
              <a:t>A way to </a:t>
            </a:r>
            <a:r>
              <a:rPr lang="en-GB" noProof="0" dirty="0">
                <a:solidFill>
                  <a:srgbClr val="FF0000"/>
                </a:solidFill>
              </a:rPr>
              <a:t>communicate</a:t>
            </a:r>
            <a:r>
              <a:rPr lang="en-GB" noProof="0" dirty="0"/>
              <a:t> your work</a:t>
            </a:r>
          </a:p>
          <a:p>
            <a:pPr lvl="1" fontAlgn="base"/>
            <a:r>
              <a:rPr lang="en-GB" noProof="0" dirty="0"/>
              <a:t>Notebooks</a:t>
            </a:r>
          </a:p>
          <a:p>
            <a:pPr fontAlgn="base"/>
            <a:r>
              <a:rPr lang="en-GB" noProof="0" dirty="0"/>
              <a:t>A way to </a:t>
            </a:r>
            <a:r>
              <a:rPr lang="en-GB" noProof="0" dirty="0">
                <a:solidFill>
                  <a:srgbClr val="FF0000"/>
                </a:solidFill>
              </a:rPr>
              <a:t>share</a:t>
            </a:r>
            <a:r>
              <a:rPr lang="en-GB" noProof="0" dirty="0"/>
              <a:t> your work</a:t>
            </a:r>
          </a:p>
          <a:p>
            <a:pPr lvl="1" fontAlgn="base"/>
            <a:r>
              <a:rPr lang="en-GB" noProof="0" dirty="0"/>
              <a:t>GitHub other similar repositories</a:t>
            </a:r>
          </a:p>
          <a:p>
            <a:pPr fontAlgn="base"/>
            <a:r>
              <a:rPr lang="en-GB" noProof="0" dirty="0"/>
              <a:t>A way to </a:t>
            </a:r>
            <a:r>
              <a:rPr lang="en-GB" noProof="0" dirty="0">
                <a:solidFill>
                  <a:srgbClr val="FF0000"/>
                </a:solidFill>
              </a:rPr>
              <a:t>pack</a:t>
            </a:r>
            <a:r>
              <a:rPr lang="en-GB" noProof="0" dirty="0"/>
              <a:t> it all for replication</a:t>
            </a:r>
          </a:p>
          <a:p>
            <a:pPr lvl="1" fontAlgn="base"/>
            <a:r>
              <a:rPr lang="en-GB" noProof="0" dirty="0"/>
              <a:t>Docker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2485FFF1-3E6E-48DC-A526-9B22CB1D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Reproducible Open Science</a:t>
            </a:r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5C8A958-F616-E642-8A2A-D771CC0FE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57" y="2564904"/>
            <a:ext cx="3009900" cy="300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AD26CD-2CBD-E74C-B179-280A8087CA4E}"/>
              </a:ext>
            </a:extLst>
          </p:cNvPr>
          <p:cNvSpPr txBox="1"/>
          <p:nvPr/>
        </p:nvSpPr>
        <p:spPr>
          <a:xfrm>
            <a:off x="8397832" y="5574804"/>
            <a:ext cx="1297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binder</a:t>
            </a:r>
          </a:p>
        </p:txBody>
      </p:sp>
    </p:spTree>
    <p:extLst>
      <p:ext uri="{BB962C8B-B14F-4D97-AF65-F5344CB8AC3E}">
        <p14:creationId xmlns:p14="http://schemas.microsoft.com/office/powerpoint/2010/main" val="41679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1798EB-8BC7-AC41-9BF9-9F1EBB4B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0D6D674E-D567-8744-9D01-8CCE869D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Binder</a:t>
            </a:r>
          </a:p>
        </p:txBody>
      </p:sp>
      <p:pic>
        <p:nvPicPr>
          <p:cNvPr id="1028" name="Picture 4" descr="https://lh3.googleusercontent.com/QmS2SsWBVodASGvT-k2T6K7q8fH2J4cTxsBuG2Vt7_lTJeMWf6eZAtGk7R4qCC2Pk4OxR2fa43FzCT4t1lGGSLSTQqsXSg1XXqARzKSmBcPcDlODB0TLwf-AohBQBXOs2gUwDJ26mjI">
            <a:extLst>
              <a:ext uri="{FF2B5EF4-FFF2-40B4-BE49-F238E27FC236}">
                <a16:creationId xmlns="" xmlns:a16="http://schemas.microsoft.com/office/drawing/2014/main" id="{CDF02657-4253-0043-9720-74AB0CC4B1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44361"/>
            <a:ext cx="8021180" cy="566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87C1D5-726D-CE43-AE41-43BDBA0F2A90}"/>
              </a:ext>
            </a:extLst>
          </p:cNvPr>
          <p:cNvSpPr txBox="1"/>
          <p:nvPr/>
        </p:nvSpPr>
        <p:spPr>
          <a:xfrm>
            <a:off x="6960096" y="6381328"/>
            <a:ext cx="4165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/>
              <a:t>Credit: Juliette Taka https://</a:t>
            </a:r>
            <a:r>
              <a:rPr lang="en-GB" sz="1400" b="1" i="1" dirty="0" err="1"/>
              <a:t>twitter.com</a:t>
            </a:r>
            <a:r>
              <a:rPr lang="en-GB" sz="1400" b="1" i="1" dirty="0"/>
              <a:t>/</a:t>
            </a:r>
            <a:r>
              <a:rPr lang="en-GB" sz="1400" b="1" i="1" dirty="0" err="1"/>
              <a:t>JulietteTaka</a:t>
            </a:r>
            <a:endParaRPr lang="en-GB" sz="1400" b="1" i="1" dirty="0"/>
          </a:p>
        </p:txBody>
      </p:sp>
    </p:spTree>
    <p:extLst>
      <p:ext uri="{BB962C8B-B14F-4D97-AF65-F5344CB8AC3E}">
        <p14:creationId xmlns:p14="http://schemas.microsoft.com/office/powerpoint/2010/main" val="410784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28DD2200-6C9A-824A-B0A6-61C22013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noProof="0" dirty="0"/>
              <a:t>What it is</a:t>
            </a:r>
            <a:r>
              <a:rPr lang="en-GB" noProof="0" dirty="0"/>
              <a:t>: Built with 100% open source technology. Fork and deploy anywhere</a:t>
            </a:r>
          </a:p>
          <a:p>
            <a:r>
              <a:rPr lang="en-GB" b="1" noProof="0" dirty="0"/>
              <a:t>What it uses</a:t>
            </a:r>
            <a:r>
              <a:rPr lang="en-GB" noProof="0" dirty="0"/>
              <a:t>: Modern technology in cloud orchestration (Kubernetes), interactive computing (</a:t>
            </a:r>
            <a:r>
              <a:rPr lang="en-GB" noProof="0" dirty="0" err="1"/>
              <a:t>Jupyter</a:t>
            </a:r>
            <a:r>
              <a:rPr lang="en-GB" noProof="0" dirty="0"/>
              <a:t>), scientific computing (the open-science ecosystem)</a:t>
            </a:r>
          </a:p>
          <a:p>
            <a:r>
              <a:rPr lang="en-GB" b="1" noProof="0" dirty="0"/>
              <a:t>Who it’s for</a:t>
            </a:r>
            <a:r>
              <a:rPr lang="en-GB" noProof="0" dirty="0"/>
              <a:t>: Researchers, educators, data scientists, communicators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956BA19-60C6-CF47-BAAE-8CF569EAF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43671490-C8BA-1D44-B170-96211AF41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What is Binder?</a:t>
            </a:r>
          </a:p>
        </p:txBody>
      </p:sp>
    </p:spTree>
    <p:extLst>
      <p:ext uri="{BB962C8B-B14F-4D97-AF65-F5344CB8AC3E}">
        <p14:creationId xmlns:p14="http://schemas.microsoft.com/office/powerpoint/2010/main" val="40604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0D2F780-8471-044D-BE83-96341BD78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1133462"/>
            <a:ext cx="1440160" cy="1197133"/>
          </a:xfr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C93BD71-ADC1-614F-9CF6-AE6B105B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D709B5A-8707-6941-A222-86FA608AF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does Binder do?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5746174-B10D-904D-9C0F-764D570E6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4" y="2333385"/>
            <a:ext cx="1692877" cy="694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29E5DE1-BA55-8D45-ABF7-6E130AC5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461" y="847910"/>
            <a:ext cx="1792982" cy="179298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C5CA20A-7C2B-9C44-AD05-A1A688F4A3D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2063553" y="1732029"/>
            <a:ext cx="2703908" cy="12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5492CDC-CD8F-3941-B021-3AB58BBB2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89" y="3200218"/>
            <a:ext cx="1271555" cy="12543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0A4BA75-2AEF-9B42-A6C6-AB0EAE6CBEF5}"/>
              </a:ext>
            </a:extLst>
          </p:cNvPr>
          <p:cNvSpPr/>
          <p:nvPr/>
        </p:nvSpPr>
        <p:spPr>
          <a:xfrm>
            <a:off x="1703512" y="4635772"/>
            <a:ext cx="2699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b="1" dirty="0"/>
              <a:t>repo2docker: </a:t>
            </a:r>
            <a:r>
              <a:rPr lang="en-GB" dirty="0"/>
              <a:t>Creates reproducible containers from repositories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5D0FF76-8B5D-FE4E-99F9-8401F089B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012" y="3121016"/>
            <a:ext cx="1587881" cy="14127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3702E74-BD58-D447-86DC-0EF735B29829}"/>
              </a:ext>
            </a:extLst>
          </p:cNvPr>
          <p:cNvSpPr/>
          <p:nvPr/>
        </p:nvSpPr>
        <p:spPr>
          <a:xfrm>
            <a:off x="4314097" y="4635772"/>
            <a:ext cx="2699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/>
              <a:t>jupyterhub</a:t>
            </a:r>
            <a:r>
              <a:rPr lang="en-GB" b="1" dirty="0"/>
              <a:t>: </a:t>
            </a:r>
            <a:r>
              <a:rPr lang="en-GB" dirty="0"/>
              <a:t>Generates user sessions that serve these containers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7307CDF-44D1-4042-88CE-C2673FCDA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220" y="3048388"/>
            <a:ext cx="1558032" cy="15580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DFBD029-4A64-994A-BC2E-C6E7F72D7991}"/>
              </a:ext>
            </a:extLst>
          </p:cNvPr>
          <p:cNvSpPr/>
          <p:nvPr/>
        </p:nvSpPr>
        <p:spPr>
          <a:xfrm>
            <a:off x="7050096" y="4635772"/>
            <a:ext cx="243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Kubernetes: </a:t>
            </a:r>
            <a:r>
              <a:rPr lang="en-GB" dirty="0"/>
              <a:t>manages the computing infrastructure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6E2BD79-C08A-1048-8A86-F6EB69E4152A}"/>
              </a:ext>
            </a:extLst>
          </p:cNvPr>
          <p:cNvSpPr/>
          <p:nvPr/>
        </p:nvSpPr>
        <p:spPr>
          <a:xfrm>
            <a:off x="6637349" y="900005"/>
            <a:ext cx="16278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Binderhub</a:t>
            </a:r>
            <a:r>
              <a:rPr lang="en-GB" dirty="0"/>
              <a:t>: </a:t>
            </a:r>
          </a:p>
          <a:p>
            <a:r>
              <a:rPr lang="en-GB" dirty="0"/>
              <a:t>Provides an interface to create, share, and share the sessions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65A0CA7-B27A-1E4C-A38E-E080BE73BE56}"/>
              </a:ext>
            </a:extLst>
          </p:cNvPr>
          <p:cNvSpPr/>
          <p:nvPr/>
        </p:nvSpPr>
        <p:spPr>
          <a:xfrm>
            <a:off x="1847528" y="2975276"/>
            <a:ext cx="7632848" cy="30460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5B607D0-E009-DA47-994F-DF0DF22247E2}"/>
              </a:ext>
            </a:extLst>
          </p:cNvPr>
          <p:cNvSpPr/>
          <p:nvPr/>
        </p:nvSpPr>
        <p:spPr>
          <a:xfrm>
            <a:off x="2451889" y="1401642"/>
            <a:ext cx="162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Pulls code from repository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72401E3-A4EC-824C-AC92-8FB1570BE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16" y="516115"/>
            <a:ext cx="3340264" cy="24846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AA7C1D2-28C8-1B41-8C20-C9EBE40AEA04}"/>
              </a:ext>
            </a:extLst>
          </p:cNvPr>
          <p:cNvSpPr/>
          <p:nvPr/>
        </p:nvSpPr>
        <p:spPr>
          <a:xfrm>
            <a:off x="9923352" y="2987692"/>
            <a:ext cx="1946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mybinder.org</a:t>
            </a:r>
            <a:r>
              <a:rPr lang="en-GB" b="1" dirty="0"/>
              <a:t>: </a:t>
            </a:r>
            <a:r>
              <a:rPr lang="en-GB" dirty="0"/>
              <a:t> a public instance of </a:t>
            </a:r>
            <a:r>
              <a:rPr lang="en-GB" dirty="0" err="1"/>
              <a:t>Binderhub</a:t>
            </a:r>
            <a:r>
              <a:rPr lang="en-GB" b="1" dirty="0"/>
              <a:t> </a:t>
            </a:r>
            <a:r>
              <a:rPr lang="en-GB" dirty="0"/>
              <a:t>hosted on Google Cloud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8F34E10-5EF0-EC43-8B5E-4F77F9894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6428" y="4188021"/>
            <a:ext cx="1219200" cy="12192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D09A83ED-868A-924B-999E-729EFDF5AB17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>
            <a:off x="5663952" y="2640892"/>
            <a:ext cx="0" cy="334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906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Open </a:t>
            </a:r>
            <a:r>
              <a:rPr lang="en-US" dirty="0"/>
              <a:t>Science </a:t>
            </a:r>
            <a:r>
              <a:rPr lang="en-US" dirty="0" smtClean="0"/>
              <a:t>story we will implement today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77052" y="2564904"/>
            <a:ext cx="1728192" cy="1368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65084" y="3068960"/>
            <a:ext cx="1152128" cy="72008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Your repository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7052" y="908720"/>
            <a:ext cx="1728192" cy="13681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EGI Notebooks services</a:t>
            </a:r>
          </a:p>
        </p:txBody>
      </p:sp>
      <p:sp>
        <p:nvSpPr>
          <p:cNvPr id="8" name="Smiley Face 7"/>
          <p:cNvSpPr/>
          <p:nvPr/>
        </p:nvSpPr>
        <p:spPr>
          <a:xfrm>
            <a:off x="848660" y="2996952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77052" y="4221088"/>
            <a:ext cx="1728192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Zenodo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7408" y="3429000"/>
            <a:ext cx="66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Your</a:t>
            </a:r>
            <a:br>
              <a:rPr lang="en-US" sz="1400" b="1" dirty="0"/>
            </a:br>
            <a:r>
              <a:rPr lang="en-US" sz="1400" b="1" dirty="0"/>
              <a:t>laptop</a:t>
            </a:r>
          </a:p>
        </p:txBody>
      </p:sp>
      <p:cxnSp>
        <p:nvCxnSpPr>
          <p:cNvPr id="12" name="Straight Arrow Connector 11"/>
          <p:cNvCxnSpPr>
            <a:stCxn id="7" idx="1"/>
            <a:endCxn id="8" idx="7"/>
          </p:cNvCxnSpPr>
          <p:nvPr/>
        </p:nvCxnSpPr>
        <p:spPr>
          <a:xfrm flipH="1">
            <a:off x="1278899" y="1592796"/>
            <a:ext cx="3098153" cy="1477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111583">
            <a:off x="2211364" y="1832347"/>
            <a:ext cx="162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Download </a:t>
            </a:r>
            <a:r>
              <a:rPr lang="en-US" sz="1400" i="1" dirty="0" err="1"/>
              <a:t>ipynb</a:t>
            </a:r>
            <a:r>
              <a:rPr lang="en-US" sz="1400" i="1" dirty="0"/>
              <a:t> file</a:t>
            </a:r>
          </a:p>
        </p:txBody>
      </p:sp>
      <p:cxnSp>
        <p:nvCxnSpPr>
          <p:cNvPr id="14" name="Straight Arrow Connector 13"/>
          <p:cNvCxnSpPr>
            <a:stCxn id="8" idx="6"/>
            <a:endCxn id="5" idx="1"/>
          </p:cNvCxnSpPr>
          <p:nvPr/>
        </p:nvCxnSpPr>
        <p:spPr>
          <a:xfrm>
            <a:off x="1352716" y="3248980"/>
            <a:ext cx="30243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60828" y="2492896"/>
            <a:ext cx="17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Create repository</a:t>
            </a:r>
          </a:p>
          <a:p>
            <a:r>
              <a:rPr lang="en-US" sz="1400" i="1" dirty="0"/>
              <a:t>Upload </a:t>
            </a:r>
            <a:r>
              <a:rPr lang="en-US" sz="1400" i="1" dirty="0" err="1"/>
              <a:t>ipynb</a:t>
            </a:r>
            <a:r>
              <a:rPr lang="en-US" sz="1400" i="1" dirty="0"/>
              <a:t> file</a:t>
            </a:r>
          </a:p>
          <a:p>
            <a:r>
              <a:rPr lang="en-US" sz="1400" i="1" dirty="0"/>
              <a:t>Add </a:t>
            </a:r>
            <a:r>
              <a:rPr lang="en-US" sz="1400" i="1" dirty="0" err="1"/>
              <a:t>requirements.txt</a:t>
            </a:r>
            <a:endParaRPr lang="en-US" sz="1400" i="1" dirty="0"/>
          </a:p>
        </p:txBody>
      </p:sp>
      <p:cxnSp>
        <p:nvCxnSpPr>
          <p:cNvPr id="18" name="Straight Arrow Connector 17"/>
          <p:cNvCxnSpPr>
            <a:endCxn id="9" idx="1"/>
          </p:cNvCxnSpPr>
          <p:nvPr/>
        </p:nvCxnSpPr>
        <p:spPr>
          <a:xfrm>
            <a:off x="1280708" y="3429001"/>
            <a:ext cx="3096344" cy="147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535490">
            <a:off x="1949083" y="4154231"/>
            <a:ext cx="1662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Specify </a:t>
            </a:r>
            <a:r>
              <a:rPr lang="en-US" sz="1400" i="1" dirty="0" err="1"/>
              <a:t>GitHub</a:t>
            </a:r>
            <a:r>
              <a:rPr lang="en-US" sz="1400" i="1" dirty="0"/>
              <a:t> repo</a:t>
            </a:r>
          </a:p>
          <a:p>
            <a:r>
              <a:rPr lang="en-US" sz="1400" b="1" i="1" dirty="0" smtClean="0">
                <a:solidFill>
                  <a:schemeClr val="accent3"/>
                </a:solidFill>
              </a:rPr>
              <a:t>Generate DOI</a:t>
            </a:r>
            <a:endParaRPr lang="en-US" sz="1400" b="1" i="1" dirty="0">
              <a:solidFill>
                <a:schemeClr val="accent3"/>
              </a:solidFill>
            </a:endParaRPr>
          </a:p>
        </p:txBody>
      </p:sp>
      <p:cxnSp>
        <p:nvCxnSpPr>
          <p:cNvPr id="23" name="Straight Arrow Connector 22"/>
          <p:cNvCxnSpPr>
            <a:stCxn id="6" idx="2"/>
            <a:endCxn id="9" idx="0"/>
          </p:cNvCxnSpPr>
          <p:nvPr/>
        </p:nvCxnSpPr>
        <p:spPr>
          <a:xfrm>
            <a:off x="5241148" y="378904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37092" y="1772816"/>
            <a:ext cx="92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39816" y="494116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</a:t>
            </a:r>
            <a:r>
              <a:rPr lang="en-US" dirty="0" smtClean="0">
                <a:solidFill>
                  <a:schemeClr val="bg1"/>
                </a:solidFill>
              </a:rPr>
              <a:t>repository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Smiley Face 28"/>
          <p:cNvSpPr/>
          <p:nvPr/>
        </p:nvSpPr>
        <p:spPr>
          <a:xfrm>
            <a:off x="9705644" y="465313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129580" y="1484784"/>
            <a:ext cx="1728192" cy="13681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MyBinder.org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17612" y="2276872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Re-execute</a:t>
            </a:r>
          </a:p>
        </p:txBody>
      </p:sp>
      <p:cxnSp>
        <p:nvCxnSpPr>
          <p:cNvPr id="34" name="Straight Arrow Connector 33"/>
          <p:cNvCxnSpPr>
            <a:stCxn id="9" idx="3"/>
            <a:endCxn id="29" idx="2"/>
          </p:cNvCxnSpPr>
          <p:nvPr/>
        </p:nvCxnSpPr>
        <p:spPr>
          <a:xfrm>
            <a:off x="6105244" y="4905164"/>
            <a:ext cx="3600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249260" y="4870901"/>
            <a:ext cx="32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Obtain </a:t>
            </a:r>
            <a:r>
              <a:rPr lang="en-US" i="1" dirty="0" err="1"/>
              <a:t>GitHub</a:t>
            </a:r>
            <a:r>
              <a:rPr lang="en-US" i="1" dirty="0"/>
              <a:t> project reference</a:t>
            </a:r>
          </a:p>
        </p:txBody>
      </p:sp>
      <p:cxnSp>
        <p:nvCxnSpPr>
          <p:cNvPr id="38" name="Straight Arrow Connector 37"/>
          <p:cNvCxnSpPr>
            <a:stCxn id="29" idx="0"/>
            <a:endCxn id="32" idx="2"/>
          </p:cNvCxnSpPr>
          <p:nvPr/>
        </p:nvCxnSpPr>
        <p:spPr>
          <a:xfrm flipV="1">
            <a:off x="9957672" y="2852936"/>
            <a:ext cx="36004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753316" y="3068960"/>
            <a:ext cx="3295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Provide </a:t>
            </a:r>
            <a:r>
              <a:rPr lang="en-US" i="1" dirty="0" err="1"/>
              <a:t>GitHub</a:t>
            </a:r>
            <a:r>
              <a:rPr lang="en-US" i="1" dirty="0"/>
              <a:t> project reference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96200" y="5733256"/>
            <a:ext cx="2000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Discover Notebook</a:t>
            </a:r>
            <a:br>
              <a:rPr lang="en-US" i="1" dirty="0"/>
            </a:br>
            <a:r>
              <a:rPr lang="en-US" i="1" dirty="0" smtClean="0"/>
              <a:t>(use DOI)</a:t>
            </a:r>
            <a:endParaRPr lang="en-US" i="1" dirty="0"/>
          </a:p>
        </p:txBody>
      </p:sp>
      <p:cxnSp>
        <p:nvCxnSpPr>
          <p:cNvPr id="46" name="Straight Arrow Connector 45"/>
          <p:cNvCxnSpPr>
            <a:stCxn id="2" idx="1"/>
          </p:cNvCxnSpPr>
          <p:nvPr/>
        </p:nvCxnSpPr>
        <p:spPr>
          <a:xfrm flipV="1">
            <a:off x="5735960" y="5229200"/>
            <a:ext cx="4392488" cy="1116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miley Face 50"/>
          <p:cNvSpPr/>
          <p:nvPr/>
        </p:nvSpPr>
        <p:spPr>
          <a:xfrm>
            <a:off x="10137692" y="429309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0209700" y="4941168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10641748" y="4509120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487071" y="5085184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Fellow </a:t>
            </a:r>
            <a:br>
              <a:rPr lang="en-US" sz="1400" b="1" dirty="0"/>
            </a:br>
            <a:r>
              <a:rPr lang="en-US" sz="1400" b="1" dirty="0"/>
              <a:t>researchers</a:t>
            </a:r>
          </a:p>
        </p:txBody>
      </p:sp>
      <p:sp>
        <p:nvSpPr>
          <p:cNvPr id="2" name="Folded Corner 1"/>
          <p:cNvSpPr/>
          <p:nvPr/>
        </p:nvSpPr>
        <p:spPr>
          <a:xfrm flipH="1">
            <a:off x="4799856" y="5949280"/>
            <a:ext cx="936104" cy="792088"/>
          </a:xfrm>
          <a:prstGeom prst="foldedCorner">
            <a:avLst>
              <a:gd name="adj" fmla="val 30291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rgbClr val="1B216E"/>
                </a:solidFill>
              </a:rPr>
              <a:t>Journal paper</a:t>
            </a:r>
            <a:endParaRPr lang="en-US" sz="1200" dirty="0">
              <a:solidFill>
                <a:srgbClr val="1B216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5880" y="6309320"/>
            <a:ext cx="53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DOI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2999656" y="4653136"/>
            <a:ext cx="2016224" cy="184085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91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3" grpId="0"/>
      <p:bldP spid="17" grpId="0"/>
      <p:bldP spid="22" grpId="0"/>
      <p:bldP spid="29" grpId="0" animBg="1"/>
      <p:bldP spid="32" grpId="0" animBg="1"/>
      <p:bldP spid="33" grpId="0"/>
      <p:bldP spid="37" grpId="0"/>
      <p:bldP spid="41" grpId="0"/>
      <p:bldP spid="44" grpId="0"/>
      <p:bldP spid="51" grpId="0" animBg="1"/>
      <p:bldP spid="52" grpId="0" animBg="1"/>
      <p:bldP spid="55" grpId="0" animBg="1"/>
      <p:bldP spid="57" grpId="0"/>
      <p:bldP spid="2" grpId="0" animBg="1"/>
      <p:bldP spid="11" grpId="0"/>
    </p:bldLst>
  </p:timing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2701788A-1968-FA4C-A046-0FDF0EB754D2}" vid="{D6C496C9-DD0D-1F45-8335-410F6041125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slide_base</Template>
  <TotalTime>2568</TotalTime>
  <Words>1116</Words>
  <Application>Microsoft Macintosh PowerPoint</Application>
  <PresentationFormat>Custom</PresentationFormat>
  <Paragraphs>286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slide_base</vt:lpstr>
      <vt:lpstr>PowerPoint Presentation</vt:lpstr>
      <vt:lpstr>Open Science</vt:lpstr>
      <vt:lpstr>Reproducibility: beyond sharing code and data</vt:lpstr>
      <vt:lpstr>Reproducible Open Science</vt:lpstr>
      <vt:lpstr>Reproducible Open Science</vt:lpstr>
      <vt:lpstr>Binder</vt:lpstr>
      <vt:lpstr>What is Binder?</vt:lpstr>
      <vt:lpstr>What does Binder do?</vt:lpstr>
      <vt:lpstr>The Open Science story we will implement today</vt:lpstr>
      <vt:lpstr>Some binder examples</vt:lpstr>
      <vt:lpstr>Hands-on</vt:lpstr>
      <vt:lpstr>Git: keeping track of your code</vt:lpstr>
      <vt:lpstr>GitHub: a social network for software development</vt:lpstr>
      <vt:lpstr>Get a GitHub account</vt:lpstr>
      <vt:lpstr>Create a new repository (1)</vt:lpstr>
      <vt:lpstr>Create a new repository (2)</vt:lpstr>
      <vt:lpstr>Upload a simple notebook</vt:lpstr>
      <vt:lpstr>Let’s try this on myBinder.org</vt:lpstr>
      <vt:lpstr>Launch on binder: http://mybinder.org </vt:lpstr>
      <vt:lpstr>Dependencies error</vt:lpstr>
      <vt:lpstr>Getting dependencies</vt:lpstr>
      <vt:lpstr>Simplify access:  Create a LaunchBinder button in GitHub</vt:lpstr>
      <vt:lpstr>Adding the button to the README.md</vt:lpstr>
      <vt:lpstr>Share on Zenodo</vt:lpstr>
      <vt:lpstr>Enable repository at Zenodo</vt:lpstr>
      <vt:lpstr>Create release</vt:lpstr>
      <vt:lpstr>Software stored in Zenodo with DOI</vt:lpstr>
      <vt:lpstr>Discover in Zenodo. Re-execute in Binder</vt:lpstr>
      <vt:lpstr>Reproduce on binder</vt:lpstr>
      <vt:lpstr>Wrap-up</vt:lpstr>
      <vt:lpstr>The Open Science story we implemented today</vt:lpstr>
      <vt:lpstr>An Open Science story we aim for</vt:lpstr>
      <vt:lpstr>There’s more to Binder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Enol Fernandez</dc:creator>
  <cp:lastModifiedBy>Gergely Sipos</cp:lastModifiedBy>
  <cp:revision>48</cp:revision>
  <dcterms:created xsi:type="dcterms:W3CDTF">2019-03-06T12:01:48Z</dcterms:created>
  <dcterms:modified xsi:type="dcterms:W3CDTF">2019-03-29T22:11:19Z</dcterms:modified>
</cp:coreProperties>
</file>