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  <p:sldMasterId id="2147483672" r:id="rId4"/>
  </p:sldMasterIdLst>
  <p:notesMasterIdLst>
    <p:notesMasterId r:id="rId44"/>
  </p:notesMasterIdLst>
  <p:sldIdLst>
    <p:sldId id="258" r:id="rId5"/>
    <p:sldId id="383" r:id="rId6"/>
    <p:sldId id="391" r:id="rId7"/>
    <p:sldId id="392" r:id="rId8"/>
    <p:sldId id="384" r:id="rId9"/>
    <p:sldId id="262" r:id="rId10"/>
    <p:sldId id="261" r:id="rId11"/>
    <p:sldId id="362" r:id="rId12"/>
    <p:sldId id="266" r:id="rId13"/>
    <p:sldId id="343" r:id="rId14"/>
    <p:sldId id="267" r:id="rId15"/>
    <p:sldId id="351" r:id="rId16"/>
    <p:sldId id="269" r:id="rId17"/>
    <p:sldId id="350" r:id="rId18"/>
    <p:sldId id="311" r:id="rId19"/>
    <p:sldId id="345" r:id="rId20"/>
    <p:sldId id="387" r:id="rId21"/>
    <p:sldId id="274" r:id="rId22"/>
    <p:sldId id="373" r:id="rId23"/>
    <p:sldId id="287" r:id="rId24"/>
    <p:sldId id="375" r:id="rId25"/>
    <p:sldId id="376" r:id="rId26"/>
    <p:sldId id="377" r:id="rId27"/>
    <p:sldId id="378" r:id="rId28"/>
    <p:sldId id="379" r:id="rId29"/>
    <p:sldId id="388" r:id="rId30"/>
    <p:sldId id="380" r:id="rId31"/>
    <p:sldId id="381" r:id="rId32"/>
    <p:sldId id="390" r:id="rId33"/>
    <p:sldId id="385" r:id="rId34"/>
    <p:sldId id="365" r:id="rId35"/>
    <p:sldId id="386" r:id="rId36"/>
    <p:sldId id="389" r:id="rId37"/>
    <p:sldId id="354" r:id="rId38"/>
    <p:sldId id="355" r:id="rId39"/>
    <p:sldId id="356" r:id="rId40"/>
    <p:sldId id="347" r:id="rId41"/>
    <p:sldId id="361" r:id="rId42"/>
    <p:sldId id="38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9281" autoAdjust="0"/>
  </p:normalViewPr>
  <p:slideViewPr>
    <p:cSldViewPr>
      <p:cViewPr varScale="1">
        <p:scale>
          <a:sx n="90" d="100"/>
          <a:sy n="90" d="100"/>
        </p:scale>
        <p:origin x="-4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154EFD94-BA57-443E-AD31-C5BFDDBCA20A}" type="presOf" srcId="{160298BE-D0DD-453A-97FB-2EFE2CB418FA}" destId="{46768807-E369-4E6F-A363-28A7FECACF93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F2225DBA-2E64-4E21-B4E0-371DAF534F9D}" type="presOf" srcId="{30C27CF3-1378-4C7F-ADDD-C3C59703BC32}" destId="{3D0C85EA-A364-4AF4-990E-1BC4B09E4B58}" srcOrd="0" destOrd="0" presId="urn:microsoft.com/office/officeart/2005/8/layout/cycle1"/>
    <dgm:cxn modelId="{45CCD682-8204-4348-B0D9-EDF7224000DB}" type="presOf" srcId="{BE415C36-6212-409E-93D6-DAFDEF168986}" destId="{57F597DC-5D98-41ED-A0B0-C06C8D4E4560}" srcOrd="0" destOrd="0" presId="urn:microsoft.com/office/officeart/2005/8/layout/cycle1"/>
    <dgm:cxn modelId="{2F4D10EF-31F5-45D4-8762-677092872AB1}" type="presOf" srcId="{39B5E08C-AFD3-45C2-A7A8-DBC91D36E930}" destId="{05434F62-1945-425B-A943-C0564BA62B0A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1674E740-A32E-4A2B-971A-C686D3916E66}" type="presOf" srcId="{EBFE3AD1-98C4-4434-AF96-D9FDB2239517}" destId="{B757D91A-88B8-4BEA-A2DC-76BD862C4D80}" srcOrd="0" destOrd="0" presId="urn:microsoft.com/office/officeart/2005/8/layout/cycle1"/>
    <dgm:cxn modelId="{17482851-8381-4C09-83F2-5D063F27147B}" type="presOf" srcId="{FB6FB5CB-CC68-481D-AD69-504CB475B42C}" destId="{F61C9349-F176-47C8-BE21-7C4F99462F4D}" srcOrd="0" destOrd="0" presId="urn:microsoft.com/office/officeart/2005/8/layout/cycle1"/>
    <dgm:cxn modelId="{C9E4B585-57BC-4D64-8481-2E84A938FB6F}" type="presOf" srcId="{7F4416A7-1859-46F6-8F6C-A86EDAB8ACCA}" destId="{469EBAC1-2975-4EEE-9DBE-DD58A0C962C3}" srcOrd="0" destOrd="0" presId="urn:microsoft.com/office/officeart/2005/8/layout/cycle1"/>
    <dgm:cxn modelId="{94882EC4-5370-4B2B-8AB4-F3B7BF8068F9}" type="presOf" srcId="{4086724D-26DA-4331-A3F1-B78598743C15}" destId="{1FFB821D-3005-44AA-A7BA-5EE65166E439}" srcOrd="0" destOrd="0" presId="urn:microsoft.com/office/officeart/2005/8/layout/cycle1"/>
    <dgm:cxn modelId="{2B1F1649-C0D6-431C-A9CC-2DBFBB601102}" type="presOf" srcId="{0CE1BDF5-303B-43A1-B6CB-AA8C9DF79EE3}" destId="{9215830D-5C31-4375-96B9-4B6A9D83C7BF}" srcOrd="0" destOrd="0" presId="urn:microsoft.com/office/officeart/2005/8/layout/cycle1"/>
    <dgm:cxn modelId="{C36F0E33-8812-4132-81A9-BABDB77E335B}" type="presParOf" srcId="{1FFB821D-3005-44AA-A7BA-5EE65166E439}" destId="{28B79CF3-C1BD-4915-854D-CE3DEC022526}" srcOrd="0" destOrd="0" presId="urn:microsoft.com/office/officeart/2005/8/layout/cycle1"/>
    <dgm:cxn modelId="{F6F9CE8A-2448-4F26-88F0-E4F535D949EE}" type="presParOf" srcId="{1FFB821D-3005-44AA-A7BA-5EE65166E439}" destId="{3D0C85EA-A364-4AF4-990E-1BC4B09E4B58}" srcOrd="1" destOrd="0" presId="urn:microsoft.com/office/officeart/2005/8/layout/cycle1"/>
    <dgm:cxn modelId="{55D0ACEA-9550-4C49-B915-7A01657B2AC9}" type="presParOf" srcId="{1FFB821D-3005-44AA-A7BA-5EE65166E439}" destId="{46768807-E369-4E6F-A363-28A7FECACF93}" srcOrd="2" destOrd="0" presId="urn:microsoft.com/office/officeart/2005/8/layout/cycle1"/>
    <dgm:cxn modelId="{277ED55C-7B27-4445-BE2B-47CD1ABEB02E}" type="presParOf" srcId="{1FFB821D-3005-44AA-A7BA-5EE65166E439}" destId="{9BA7CECD-4EC8-4B99-9778-4049BE961D8D}" srcOrd="3" destOrd="0" presId="urn:microsoft.com/office/officeart/2005/8/layout/cycle1"/>
    <dgm:cxn modelId="{259C5820-D213-4B86-A441-6A41E31C9879}" type="presParOf" srcId="{1FFB821D-3005-44AA-A7BA-5EE65166E439}" destId="{F61C9349-F176-47C8-BE21-7C4F99462F4D}" srcOrd="4" destOrd="0" presId="urn:microsoft.com/office/officeart/2005/8/layout/cycle1"/>
    <dgm:cxn modelId="{F3090721-DB21-4DC8-B90F-91549F8FDA75}" type="presParOf" srcId="{1FFB821D-3005-44AA-A7BA-5EE65166E439}" destId="{05434F62-1945-425B-A943-C0564BA62B0A}" srcOrd="5" destOrd="0" presId="urn:microsoft.com/office/officeart/2005/8/layout/cycle1"/>
    <dgm:cxn modelId="{4DC5B19A-91C7-4DA7-8172-EAA52A267AAA}" type="presParOf" srcId="{1FFB821D-3005-44AA-A7BA-5EE65166E439}" destId="{FA2AB158-C29A-4A99-A38E-1DEC0599DFBA}" srcOrd="6" destOrd="0" presId="urn:microsoft.com/office/officeart/2005/8/layout/cycle1"/>
    <dgm:cxn modelId="{7F90A991-1CAA-4C81-8ED9-7AFD6E5819C7}" type="presParOf" srcId="{1FFB821D-3005-44AA-A7BA-5EE65166E439}" destId="{469EBAC1-2975-4EEE-9DBE-DD58A0C962C3}" srcOrd="7" destOrd="0" presId="urn:microsoft.com/office/officeart/2005/8/layout/cycle1"/>
    <dgm:cxn modelId="{CBFD72AD-49F5-47A0-9397-13D87E74943A}" type="presParOf" srcId="{1FFB821D-3005-44AA-A7BA-5EE65166E439}" destId="{B757D91A-88B8-4BEA-A2DC-76BD862C4D80}" srcOrd="8" destOrd="0" presId="urn:microsoft.com/office/officeart/2005/8/layout/cycle1"/>
    <dgm:cxn modelId="{6F8B160D-49C2-4980-A69E-2F746B09C578}" type="presParOf" srcId="{1FFB821D-3005-44AA-A7BA-5EE65166E439}" destId="{EF888948-3812-4D4C-9F07-08DB9399E2A4}" srcOrd="9" destOrd="0" presId="urn:microsoft.com/office/officeart/2005/8/layout/cycle1"/>
    <dgm:cxn modelId="{183B4700-ACBC-48F1-95D6-4D210485621C}" type="presParOf" srcId="{1FFB821D-3005-44AA-A7BA-5EE65166E439}" destId="{9215830D-5C31-4375-96B9-4B6A9D83C7BF}" srcOrd="10" destOrd="0" presId="urn:microsoft.com/office/officeart/2005/8/layout/cycle1"/>
    <dgm:cxn modelId="{1B1A581C-4CED-4C07-ADCB-590F86EFBE22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71587594-18D6-4F7A-9CF0-DC3869D84922}">
      <dgm:prSet phldrT="[Text]"/>
      <dgm:spPr/>
      <dgm:t>
        <a:bodyPr/>
        <a:lstStyle/>
        <a:p>
          <a:r>
            <a:rPr lang="en-GB" smtClean="0"/>
            <a:t>Discover</a:t>
          </a:r>
          <a:endParaRPr lang="en-GB" dirty="0"/>
        </a:p>
      </dgm:t>
    </dgm:pt>
    <dgm:pt modelId="{6B086F2B-3600-484C-8B7C-3B8A758DCE8F}" type="parTrans" cxnId="{9DAF0A83-83F0-4F69-ADFA-608A0F03EFD1}">
      <dgm:prSet/>
      <dgm:spPr/>
      <dgm:t>
        <a:bodyPr/>
        <a:lstStyle/>
        <a:p>
          <a:endParaRPr lang="en-GB"/>
        </a:p>
      </dgm:t>
    </dgm:pt>
    <dgm:pt modelId="{853ACC14-B99E-4E99-BCA8-5DA64309E572}" type="sibTrans" cxnId="{9DAF0A83-83F0-4F69-ADFA-608A0F03EFD1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0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1" presStyleCnt="3"/>
      <dgm:spPr/>
      <dgm:t>
        <a:bodyPr/>
        <a:lstStyle/>
        <a:p>
          <a:endParaRPr lang="en-GB"/>
        </a:p>
      </dgm:t>
    </dgm:pt>
    <dgm:pt modelId="{9CAD9F75-244A-4201-99AD-0DE3849A1784}" type="pres">
      <dgm:prSet presAssocID="{71587594-18D6-4F7A-9CF0-DC3869D84922}" presName="dummy" presStyleCnt="0"/>
      <dgm:spPr/>
    </dgm:pt>
    <dgm:pt modelId="{9FD65769-68EB-4034-A125-79BE766048F3}" type="pres">
      <dgm:prSet presAssocID="{71587594-18D6-4F7A-9CF0-DC3869D849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A33E0-C385-4B7A-919A-77A0EF5D57EA}" type="pres">
      <dgm:prSet presAssocID="{853ACC14-B99E-4E99-BCA8-5DA64309E572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244E3764-9366-4FDB-9741-D2398F3486FE}" srcId="{AE5D845A-BD39-45A1-843C-01377607AC7B}" destId="{F62F64D2-15E0-475E-BBE6-02DD2AB2E9A0}" srcOrd="1" destOrd="0" parTransId="{33BE1491-BFF2-4650-A889-BF82A4597359}" sibTransId="{9D37BFA3-5271-4976-9570-7BC329A16B6C}"/>
    <dgm:cxn modelId="{784D7222-F727-4DC7-B871-E1DDD06EF7E7}" type="presOf" srcId="{853ACC14-B99E-4E99-BCA8-5DA64309E572}" destId="{961A33E0-C385-4B7A-919A-77A0EF5D57EA}" srcOrd="0" destOrd="0" presId="urn:microsoft.com/office/officeart/2005/8/layout/cycle1"/>
    <dgm:cxn modelId="{98B04F2D-C7BD-445C-AEEB-1917DBE70BAC}" type="presOf" srcId="{F62F64D2-15E0-475E-BBE6-02DD2AB2E9A0}" destId="{C35AAD92-1AF7-48DD-BDA9-2907C53F688E}" srcOrd="0" destOrd="0" presId="urn:microsoft.com/office/officeart/2005/8/layout/cycle1"/>
    <dgm:cxn modelId="{C4D4351D-42E6-41A2-AB19-05312B00F02C}" type="presOf" srcId="{C29F039F-D49B-4DBA-B7AD-FC6DB0675443}" destId="{894E585C-8260-4B33-8B5C-FACB2F78650E}" srcOrd="0" destOrd="0" presId="urn:microsoft.com/office/officeart/2005/8/layout/cycle1"/>
    <dgm:cxn modelId="{B6E35B41-B0E1-4587-843E-CB56E7318FFB}" type="presOf" srcId="{71587594-18D6-4F7A-9CF0-DC3869D84922}" destId="{9FD65769-68EB-4034-A125-79BE766048F3}" srcOrd="0" destOrd="0" presId="urn:microsoft.com/office/officeart/2005/8/layout/cycle1"/>
    <dgm:cxn modelId="{ADED1BA9-0610-4809-8D8C-1206882DD08C}" srcId="{AE5D845A-BD39-45A1-843C-01377607AC7B}" destId="{3EAC1A37-354D-4046-B39B-44C9912E551A}" srcOrd="0" destOrd="0" parTransId="{4214A79E-299C-4F6E-A28A-6E42D7915586}" sibTransId="{C29F039F-D49B-4DBA-B7AD-FC6DB0675443}"/>
    <dgm:cxn modelId="{6767580E-273B-480D-9F12-03AF31AEE099}" type="presOf" srcId="{3EAC1A37-354D-4046-B39B-44C9912E551A}" destId="{87728FA1-3618-48D1-B1F1-ADA7DBF7ACDE}" srcOrd="0" destOrd="0" presId="urn:microsoft.com/office/officeart/2005/8/layout/cycle1"/>
    <dgm:cxn modelId="{9DAF0A83-83F0-4F69-ADFA-608A0F03EFD1}" srcId="{AE5D845A-BD39-45A1-843C-01377607AC7B}" destId="{71587594-18D6-4F7A-9CF0-DC3869D84922}" srcOrd="2" destOrd="0" parTransId="{6B086F2B-3600-484C-8B7C-3B8A758DCE8F}" sibTransId="{853ACC14-B99E-4E99-BCA8-5DA64309E572}"/>
    <dgm:cxn modelId="{78AF57A6-3C7A-4279-B0FC-637753D5CA6F}" type="presOf" srcId="{9D37BFA3-5271-4976-9570-7BC329A16B6C}" destId="{36FC3480-6574-4906-86D6-C27115B899F4}" srcOrd="0" destOrd="0" presId="urn:microsoft.com/office/officeart/2005/8/layout/cycle1"/>
    <dgm:cxn modelId="{A3EF080C-DC35-4AF7-9780-0A30ABA56795}" type="presOf" srcId="{AE5D845A-BD39-45A1-843C-01377607AC7B}" destId="{DDA1B2E7-0639-44B9-91D3-7437BFB42AE0}" srcOrd="0" destOrd="0" presId="urn:microsoft.com/office/officeart/2005/8/layout/cycle1"/>
    <dgm:cxn modelId="{424DEDAD-8439-4C55-8EE1-B93BC8CBC6B0}" type="presParOf" srcId="{DDA1B2E7-0639-44B9-91D3-7437BFB42AE0}" destId="{ACE5C0F2-221E-4711-82BE-3CF986B4CD5D}" srcOrd="0" destOrd="0" presId="urn:microsoft.com/office/officeart/2005/8/layout/cycle1"/>
    <dgm:cxn modelId="{353E0905-11FE-4932-A506-FA29AC29D769}" type="presParOf" srcId="{DDA1B2E7-0639-44B9-91D3-7437BFB42AE0}" destId="{87728FA1-3618-48D1-B1F1-ADA7DBF7ACDE}" srcOrd="1" destOrd="0" presId="urn:microsoft.com/office/officeart/2005/8/layout/cycle1"/>
    <dgm:cxn modelId="{D1D365D0-8F7F-4C63-A50D-B726E1703B3C}" type="presParOf" srcId="{DDA1B2E7-0639-44B9-91D3-7437BFB42AE0}" destId="{894E585C-8260-4B33-8B5C-FACB2F78650E}" srcOrd="2" destOrd="0" presId="urn:microsoft.com/office/officeart/2005/8/layout/cycle1"/>
    <dgm:cxn modelId="{C22AA913-FEFE-4136-9243-359BE7717365}" type="presParOf" srcId="{DDA1B2E7-0639-44B9-91D3-7437BFB42AE0}" destId="{D54A9CB4-58AE-4B84-AC86-46C84ECE0B06}" srcOrd="3" destOrd="0" presId="urn:microsoft.com/office/officeart/2005/8/layout/cycle1"/>
    <dgm:cxn modelId="{47ADFC40-1FFD-458D-82CF-81CF594ED8E9}" type="presParOf" srcId="{DDA1B2E7-0639-44B9-91D3-7437BFB42AE0}" destId="{C35AAD92-1AF7-48DD-BDA9-2907C53F688E}" srcOrd="4" destOrd="0" presId="urn:microsoft.com/office/officeart/2005/8/layout/cycle1"/>
    <dgm:cxn modelId="{F8121C6B-F441-4AA2-8A99-56114CE2CFAF}" type="presParOf" srcId="{DDA1B2E7-0639-44B9-91D3-7437BFB42AE0}" destId="{36FC3480-6574-4906-86D6-C27115B899F4}" srcOrd="5" destOrd="0" presId="urn:microsoft.com/office/officeart/2005/8/layout/cycle1"/>
    <dgm:cxn modelId="{D5310225-DD96-449D-A7D3-870FCCC57CBA}" type="presParOf" srcId="{DDA1B2E7-0639-44B9-91D3-7437BFB42AE0}" destId="{9CAD9F75-244A-4201-99AD-0DE3849A1784}" srcOrd="6" destOrd="0" presId="urn:microsoft.com/office/officeart/2005/8/layout/cycle1"/>
    <dgm:cxn modelId="{CD257F72-74F3-4D6C-898A-E7185330CA13}" type="presParOf" srcId="{DDA1B2E7-0639-44B9-91D3-7437BFB42AE0}" destId="{9FD65769-68EB-4034-A125-79BE766048F3}" srcOrd="7" destOrd="0" presId="urn:microsoft.com/office/officeart/2005/8/layout/cycle1"/>
    <dgm:cxn modelId="{224EA53F-D335-4E67-B365-5D345E0A22D8}" type="presParOf" srcId="{DDA1B2E7-0639-44B9-91D3-7437BFB42AE0}" destId="{961A33E0-C385-4B7A-919A-77A0EF5D57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706EE-AA4E-4729-8F17-4488D4C4450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2C8333-16EE-486B-ABF2-29B58F5151AB}">
      <dgm:prSet phldrT="[Text]"/>
      <dgm:spPr/>
      <dgm:t>
        <a:bodyPr/>
        <a:lstStyle/>
        <a:p>
          <a:r>
            <a:rPr lang="en-US" dirty="0" smtClean="0"/>
            <a:t>User Support</a:t>
          </a:r>
          <a:endParaRPr lang="en-GB" dirty="0"/>
        </a:p>
      </dgm:t>
    </dgm:pt>
    <dgm:pt modelId="{F9B1D70B-BB25-423E-AF09-D96AD33EB146}" type="parTrans" cxnId="{33A1C987-D006-40B9-81D2-BED8C17BE6B5}">
      <dgm:prSet/>
      <dgm:spPr/>
      <dgm:t>
        <a:bodyPr/>
        <a:lstStyle/>
        <a:p>
          <a:endParaRPr lang="en-GB"/>
        </a:p>
      </dgm:t>
    </dgm:pt>
    <dgm:pt modelId="{C7DDC4DD-FACD-45C9-8D9A-6221D7745C60}" type="sibTrans" cxnId="{33A1C987-D006-40B9-81D2-BED8C17BE6B5}">
      <dgm:prSet/>
      <dgm:spPr/>
      <dgm:t>
        <a:bodyPr/>
        <a:lstStyle/>
        <a:p>
          <a:endParaRPr lang="en-GB"/>
        </a:p>
      </dgm:t>
    </dgm:pt>
    <dgm:pt modelId="{6C8CC0F6-1D2A-4449-9A1F-DA5E454470A4}">
      <dgm:prSet phldrT="[Text]"/>
      <dgm:spPr/>
      <dgm:t>
        <a:bodyPr/>
        <a:lstStyle/>
        <a:p>
          <a:r>
            <a:rPr lang="en-US" dirty="0" smtClean="0"/>
            <a:t>Teams</a:t>
          </a:r>
          <a:endParaRPr lang="en-GB" dirty="0"/>
        </a:p>
      </dgm:t>
    </dgm:pt>
    <dgm:pt modelId="{3EEB9581-C16D-45D9-A4A8-E76BC38EAE32}" type="parTrans" cxnId="{604908E9-B847-4A72-9F87-4BBD3970FA5C}">
      <dgm:prSet/>
      <dgm:spPr/>
      <dgm:t>
        <a:bodyPr/>
        <a:lstStyle/>
        <a:p>
          <a:endParaRPr lang="en-GB"/>
        </a:p>
      </dgm:t>
    </dgm:pt>
    <dgm:pt modelId="{BD7ACB16-749A-4C73-8E32-36788F7597D8}" type="sibTrans" cxnId="{604908E9-B847-4A72-9F87-4BBD3970FA5C}">
      <dgm:prSet/>
      <dgm:spPr/>
      <dgm:t>
        <a:bodyPr/>
        <a:lstStyle/>
        <a:p>
          <a:endParaRPr lang="en-GB"/>
        </a:p>
      </dgm:t>
    </dgm:pt>
    <dgm:pt modelId="{DE7A8ADB-68F8-4FD1-B34B-62789262535D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GB" dirty="0"/>
        </a:p>
      </dgm:t>
    </dgm:pt>
    <dgm:pt modelId="{52AF9066-F766-4EFA-898D-813B84EABA34}" type="parTrans" cxnId="{EBE15A8B-38F2-4607-9430-37F804A3CB50}">
      <dgm:prSet/>
      <dgm:spPr/>
      <dgm:t>
        <a:bodyPr/>
        <a:lstStyle/>
        <a:p>
          <a:endParaRPr lang="en-GB"/>
        </a:p>
      </dgm:t>
    </dgm:pt>
    <dgm:pt modelId="{FEF5CC6C-89D6-4443-BC65-799DBFF69D88}" type="sibTrans" cxnId="{EBE15A8B-38F2-4607-9430-37F804A3CB50}">
      <dgm:prSet/>
      <dgm:spPr/>
      <dgm:t>
        <a:bodyPr/>
        <a:lstStyle/>
        <a:p>
          <a:endParaRPr lang="en-GB"/>
        </a:p>
      </dgm:t>
    </dgm:pt>
    <dgm:pt modelId="{06E3268B-803E-4E61-BA69-66BEC68D880A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GB" dirty="0"/>
        </a:p>
      </dgm:t>
    </dgm:pt>
    <dgm:pt modelId="{B1448186-6F88-4C45-9C31-A020CC44BE1E}" type="parTrans" cxnId="{D8A8CE91-1B95-4CC3-9288-6D2B96D67A6E}">
      <dgm:prSet/>
      <dgm:spPr/>
      <dgm:t>
        <a:bodyPr/>
        <a:lstStyle/>
        <a:p>
          <a:endParaRPr lang="en-GB"/>
        </a:p>
      </dgm:t>
    </dgm:pt>
    <dgm:pt modelId="{BDFC99B2-D02B-4D93-ABF4-514D852127C0}" type="sibTrans" cxnId="{D8A8CE91-1B95-4CC3-9288-6D2B96D67A6E}">
      <dgm:prSet/>
      <dgm:spPr/>
      <dgm:t>
        <a:bodyPr/>
        <a:lstStyle/>
        <a:p>
          <a:endParaRPr lang="en-GB"/>
        </a:p>
      </dgm:t>
    </dgm:pt>
    <dgm:pt modelId="{84B57646-D3C4-4470-AF63-305B5D41027E}" type="pres">
      <dgm:prSet presAssocID="{0B6706EE-AA4E-4729-8F17-4488D4C445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A749207-CE89-4807-B01D-430EE6C6D348}" type="pres">
      <dgm:prSet presAssocID="{A42C8333-16EE-486B-ABF2-29B58F5151AB}" presName="singleCycle" presStyleCnt="0"/>
      <dgm:spPr/>
    </dgm:pt>
    <dgm:pt modelId="{AA69A17E-05A8-48BD-AFF8-EDA3F3B562BE}" type="pres">
      <dgm:prSet presAssocID="{A42C8333-16EE-486B-ABF2-29B58F5151AB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55CF5B3E-4BC5-4441-BB79-C7C1911EC5DE}" type="pres">
      <dgm:prSet presAssocID="{3EEB9581-C16D-45D9-A4A8-E76BC38EAE32}" presName="Name56" presStyleLbl="parChTrans1D2" presStyleIdx="0" presStyleCnt="3"/>
      <dgm:spPr/>
      <dgm:t>
        <a:bodyPr/>
        <a:lstStyle/>
        <a:p>
          <a:endParaRPr lang="en-GB"/>
        </a:p>
      </dgm:t>
    </dgm:pt>
    <dgm:pt modelId="{C83C2DD7-79AB-404D-8336-8FE6B89506C6}" type="pres">
      <dgm:prSet presAssocID="{6C8CC0F6-1D2A-4449-9A1F-DA5E454470A4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97668E-7911-4AB0-9B21-B1C439056E17}" type="pres">
      <dgm:prSet presAssocID="{52AF9066-F766-4EFA-898D-813B84EABA34}" presName="Name56" presStyleLbl="parChTrans1D2" presStyleIdx="1" presStyleCnt="3"/>
      <dgm:spPr/>
      <dgm:t>
        <a:bodyPr/>
        <a:lstStyle/>
        <a:p>
          <a:endParaRPr lang="en-GB"/>
        </a:p>
      </dgm:t>
    </dgm:pt>
    <dgm:pt modelId="{BD6367BA-0930-4AF0-9DA6-6446D3B747BB}" type="pres">
      <dgm:prSet presAssocID="{DE7A8ADB-68F8-4FD1-B34B-62789262535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4F2F2-0837-4A21-99E3-5DC4757028B0}" type="pres">
      <dgm:prSet presAssocID="{B1448186-6F88-4C45-9C31-A020CC44BE1E}" presName="Name56" presStyleLbl="parChTrans1D2" presStyleIdx="2" presStyleCnt="3"/>
      <dgm:spPr/>
      <dgm:t>
        <a:bodyPr/>
        <a:lstStyle/>
        <a:p>
          <a:endParaRPr lang="en-GB"/>
        </a:p>
      </dgm:t>
    </dgm:pt>
    <dgm:pt modelId="{553A5947-CF30-4DB8-920E-E6A5EC4DD048}" type="pres">
      <dgm:prSet presAssocID="{06E3268B-803E-4E61-BA69-66BEC68D880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C647CF-4648-4819-83B0-05D51FCE43F6}" type="presOf" srcId="{B1448186-6F88-4C45-9C31-A020CC44BE1E}" destId="{A374F2F2-0837-4A21-99E3-5DC4757028B0}" srcOrd="0" destOrd="0" presId="urn:microsoft.com/office/officeart/2008/layout/RadialCluster"/>
    <dgm:cxn modelId="{C81DDD7C-F0FD-4AC0-ABA2-31D78CA2F7A9}" type="presOf" srcId="{0B6706EE-AA4E-4729-8F17-4488D4C4450F}" destId="{84B57646-D3C4-4470-AF63-305B5D41027E}" srcOrd="0" destOrd="0" presId="urn:microsoft.com/office/officeart/2008/layout/RadialCluster"/>
    <dgm:cxn modelId="{1361A9C0-37D0-4FAD-A7CE-46E57FBA48E6}" type="presOf" srcId="{06E3268B-803E-4E61-BA69-66BEC68D880A}" destId="{553A5947-CF30-4DB8-920E-E6A5EC4DD048}" srcOrd="0" destOrd="0" presId="urn:microsoft.com/office/officeart/2008/layout/RadialCluster"/>
    <dgm:cxn modelId="{F9F636B3-B1F5-418C-9E59-FC9F028485CF}" type="presOf" srcId="{DE7A8ADB-68F8-4FD1-B34B-62789262535D}" destId="{BD6367BA-0930-4AF0-9DA6-6446D3B747BB}" srcOrd="0" destOrd="0" presId="urn:microsoft.com/office/officeart/2008/layout/RadialCluster"/>
    <dgm:cxn modelId="{D8A8CE91-1B95-4CC3-9288-6D2B96D67A6E}" srcId="{A42C8333-16EE-486B-ABF2-29B58F5151AB}" destId="{06E3268B-803E-4E61-BA69-66BEC68D880A}" srcOrd="2" destOrd="0" parTransId="{B1448186-6F88-4C45-9C31-A020CC44BE1E}" sibTransId="{BDFC99B2-D02B-4D93-ABF4-514D852127C0}"/>
    <dgm:cxn modelId="{84E026A1-2188-4FBB-A0FC-074383BB9E78}" type="presOf" srcId="{A42C8333-16EE-486B-ABF2-29B58F5151AB}" destId="{AA69A17E-05A8-48BD-AFF8-EDA3F3B562BE}" srcOrd="0" destOrd="0" presId="urn:microsoft.com/office/officeart/2008/layout/RadialCluster"/>
    <dgm:cxn modelId="{EBE15A8B-38F2-4607-9430-37F804A3CB50}" srcId="{A42C8333-16EE-486B-ABF2-29B58F5151AB}" destId="{DE7A8ADB-68F8-4FD1-B34B-62789262535D}" srcOrd="1" destOrd="0" parTransId="{52AF9066-F766-4EFA-898D-813B84EABA34}" sibTransId="{FEF5CC6C-89D6-4443-BC65-799DBFF69D88}"/>
    <dgm:cxn modelId="{33A1C987-D006-40B9-81D2-BED8C17BE6B5}" srcId="{0B6706EE-AA4E-4729-8F17-4488D4C4450F}" destId="{A42C8333-16EE-486B-ABF2-29B58F5151AB}" srcOrd="0" destOrd="0" parTransId="{F9B1D70B-BB25-423E-AF09-D96AD33EB146}" sibTransId="{C7DDC4DD-FACD-45C9-8D9A-6221D7745C60}"/>
    <dgm:cxn modelId="{41FBD05E-C787-49DA-BE8C-352C4F63540E}" type="presOf" srcId="{6C8CC0F6-1D2A-4449-9A1F-DA5E454470A4}" destId="{C83C2DD7-79AB-404D-8336-8FE6B89506C6}" srcOrd="0" destOrd="0" presId="urn:microsoft.com/office/officeart/2008/layout/RadialCluster"/>
    <dgm:cxn modelId="{5DC4124D-30D3-45A3-8B26-3A8F4D1FC744}" type="presOf" srcId="{52AF9066-F766-4EFA-898D-813B84EABA34}" destId="{3697668E-7911-4AB0-9B21-B1C439056E17}" srcOrd="0" destOrd="0" presId="urn:microsoft.com/office/officeart/2008/layout/RadialCluster"/>
    <dgm:cxn modelId="{22088BAD-0837-425F-BEF9-459114908786}" type="presOf" srcId="{3EEB9581-C16D-45D9-A4A8-E76BC38EAE32}" destId="{55CF5B3E-4BC5-4441-BB79-C7C1911EC5DE}" srcOrd="0" destOrd="0" presId="urn:microsoft.com/office/officeart/2008/layout/RadialCluster"/>
    <dgm:cxn modelId="{604908E9-B847-4A72-9F87-4BBD3970FA5C}" srcId="{A42C8333-16EE-486B-ABF2-29B58F5151AB}" destId="{6C8CC0F6-1D2A-4449-9A1F-DA5E454470A4}" srcOrd="0" destOrd="0" parTransId="{3EEB9581-C16D-45D9-A4A8-E76BC38EAE32}" sibTransId="{BD7ACB16-749A-4C73-8E32-36788F7597D8}"/>
    <dgm:cxn modelId="{73DAB76E-86D6-4DC6-B544-B0A0877D9CE5}" type="presParOf" srcId="{84B57646-D3C4-4470-AF63-305B5D41027E}" destId="{9A749207-CE89-4807-B01D-430EE6C6D348}" srcOrd="0" destOrd="0" presId="urn:microsoft.com/office/officeart/2008/layout/RadialCluster"/>
    <dgm:cxn modelId="{6859D9C8-FDC9-4531-ACF1-5A5652BB2FD4}" type="presParOf" srcId="{9A749207-CE89-4807-B01D-430EE6C6D348}" destId="{AA69A17E-05A8-48BD-AFF8-EDA3F3B562BE}" srcOrd="0" destOrd="0" presId="urn:microsoft.com/office/officeart/2008/layout/RadialCluster"/>
    <dgm:cxn modelId="{7853D75A-8B3D-4EF6-A521-69830138C295}" type="presParOf" srcId="{9A749207-CE89-4807-B01D-430EE6C6D348}" destId="{55CF5B3E-4BC5-4441-BB79-C7C1911EC5DE}" srcOrd="1" destOrd="0" presId="urn:microsoft.com/office/officeart/2008/layout/RadialCluster"/>
    <dgm:cxn modelId="{020F0B3C-0437-4C0D-A11A-E85B59721A56}" type="presParOf" srcId="{9A749207-CE89-4807-B01D-430EE6C6D348}" destId="{C83C2DD7-79AB-404D-8336-8FE6B89506C6}" srcOrd="2" destOrd="0" presId="urn:microsoft.com/office/officeart/2008/layout/RadialCluster"/>
    <dgm:cxn modelId="{1D63349C-4C23-4F67-93DA-1CC7F8D94ACD}" type="presParOf" srcId="{9A749207-CE89-4807-B01D-430EE6C6D348}" destId="{3697668E-7911-4AB0-9B21-B1C439056E17}" srcOrd="3" destOrd="0" presId="urn:microsoft.com/office/officeart/2008/layout/RadialCluster"/>
    <dgm:cxn modelId="{8DB8C1A5-BF79-442B-B927-5719CCABB6BC}" type="presParOf" srcId="{9A749207-CE89-4807-B01D-430EE6C6D348}" destId="{BD6367BA-0930-4AF0-9DA6-6446D3B747BB}" srcOrd="4" destOrd="0" presId="urn:microsoft.com/office/officeart/2008/layout/RadialCluster"/>
    <dgm:cxn modelId="{22F61EE4-1CD2-4C65-A91F-0BFFB45ED6C6}" type="presParOf" srcId="{9A749207-CE89-4807-B01D-430EE6C6D348}" destId="{A374F2F2-0837-4A21-99E3-5DC4757028B0}" srcOrd="5" destOrd="0" presId="urn:microsoft.com/office/officeart/2008/layout/RadialCluster"/>
    <dgm:cxn modelId="{5774CB2E-D805-4204-A627-717D87C5094D}" type="presParOf" srcId="{9A749207-CE89-4807-B01D-430EE6C6D348}" destId="{553A5947-CF30-4DB8-920E-E6A5EC4DD04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E0923E-F5E8-4282-BDEA-31AA88FAD518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F306A-FDA1-4AC3-BA56-2D7894C76803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baseline="0" dirty="0" smtClean="0">
              <a:solidFill>
                <a:schemeClr val="bg1"/>
              </a:solidFill>
            </a:rPr>
            <a:t>NGI</a:t>
          </a:r>
          <a:br>
            <a:rPr lang="en-US" sz="1800" b="1" baseline="0" dirty="0" smtClean="0">
              <a:solidFill>
                <a:schemeClr val="bg1"/>
              </a:solidFill>
            </a:rPr>
          </a:br>
          <a:r>
            <a:rPr lang="en-US" sz="1800" b="1" baseline="0" dirty="0" smtClean="0">
              <a:solidFill>
                <a:schemeClr val="bg1"/>
              </a:solidFill>
            </a:rPr>
            <a:t>User Support Teams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F46B204D-A981-4126-B42C-A3FC162A4D56}" type="parTrans" cxnId="{DEB4E3C6-5A91-4674-883A-A502B0916216}">
      <dgm:prSet/>
      <dgm:spPr/>
      <dgm:t>
        <a:bodyPr/>
        <a:lstStyle/>
        <a:p>
          <a:endParaRPr lang="en-US"/>
        </a:p>
      </dgm:t>
    </dgm:pt>
    <dgm:pt modelId="{FA68E245-28F4-4238-AE81-7663A7A6F98B}" type="sibTrans" cxnId="{DEB4E3C6-5A91-4674-883A-A502B0916216}">
      <dgm:prSet/>
      <dgm:spPr/>
      <dgm:t>
        <a:bodyPr/>
        <a:lstStyle/>
        <a:p>
          <a:endParaRPr lang="en-US"/>
        </a:p>
      </dgm:t>
    </dgm:pt>
    <dgm:pt modelId="{2BEED644-BD3D-4528-9215-34AE77DAEBB2}">
      <dgm:prSet phldrT="[Text]" custT="1"/>
      <dgm:spPr/>
      <dgm:t>
        <a:bodyPr lIns="0" tIns="0" rIns="0" bIns="0"/>
        <a:lstStyle/>
        <a:p>
          <a:r>
            <a:rPr lang="en-US" sz="1100" dirty="0" smtClean="0"/>
            <a:t>Consultancy</a:t>
          </a:r>
          <a:endParaRPr lang="en-US" sz="1100" dirty="0"/>
        </a:p>
      </dgm:t>
    </dgm:pt>
    <dgm:pt modelId="{B2DF5D86-95C3-4453-A784-E524B4070363}" type="parTrans" cxnId="{2B84A44C-831F-4E85-B876-B405B6739AF8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E39ED116-E300-4B36-ADF5-66803C4E2206}" type="sibTrans" cxnId="{2B84A44C-831F-4E85-B876-B405B6739AF8}">
      <dgm:prSet/>
      <dgm:spPr/>
      <dgm:t>
        <a:bodyPr/>
        <a:lstStyle/>
        <a:p>
          <a:endParaRPr lang="en-US"/>
        </a:p>
      </dgm:t>
    </dgm:pt>
    <dgm:pt modelId="{813C0E0D-AC7F-4DBE-96CD-93FA5E30ACE4}">
      <dgm:prSet phldrT="[Text]" custT="1"/>
      <dgm:spPr/>
      <dgm:t>
        <a:bodyPr lIns="0" tIns="0" rIns="0" bIns="0"/>
        <a:lstStyle/>
        <a:p>
          <a:r>
            <a:rPr lang="en-US" sz="1100" dirty="0" smtClean="0"/>
            <a:t>Training</a:t>
          </a:r>
          <a:endParaRPr lang="en-US" sz="1100" dirty="0"/>
        </a:p>
      </dgm:t>
    </dgm:pt>
    <dgm:pt modelId="{B824A7EE-F04B-4F7F-AA96-E14D371ADE3F}" type="parTrans" cxnId="{EAB180A5-523A-49F4-9FEA-32127E17A2C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331BC85-F791-425D-BCC2-85342FAB9A5A}" type="sibTrans" cxnId="{EAB180A5-523A-49F4-9FEA-32127E17A2C7}">
      <dgm:prSet/>
      <dgm:spPr/>
      <dgm:t>
        <a:bodyPr/>
        <a:lstStyle/>
        <a:p>
          <a:endParaRPr lang="en-US"/>
        </a:p>
      </dgm:t>
    </dgm:pt>
    <dgm:pt modelId="{29B79870-9ADB-455E-8841-92C9B5A5ECE6}">
      <dgm:prSet phldrT="[Text]" custT="1"/>
      <dgm:spPr/>
      <dgm:t>
        <a:bodyPr/>
        <a:lstStyle/>
        <a:p>
          <a:r>
            <a:rPr lang="en-US" sz="1100" dirty="0" smtClean="0"/>
            <a:t>Porting applications</a:t>
          </a:r>
          <a:endParaRPr lang="en-US" sz="1100" dirty="0"/>
        </a:p>
      </dgm:t>
    </dgm:pt>
    <dgm:pt modelId="{4ED8FE78-7499-4C3B-963D-44A27B1C3E83}" type="parTrans" cxnId="{5E060636-66A2-44F7-B84C-B1376802158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AD45FE34-5AF7-46FD-B24B-EE675E1EF60F}" type="sibTrans" cxnId="{5E060636-66A2-44F7-B84C-B13768021587}">
      <dgm:prSet/>
      <dgm:spPr/>
      <dgm:t>
        <a:bodyPr/>
        <a:lstStyle/>
        <a:p>
          <a:endParaRPr lang="en-US"/>
        </a:p>
      </dgm:t>
    </dgm:pt>
    <dgm:pt modelId="{F84D2FD4-46C4-4BFE-9AFD-8AC06F0F93C6}">
      <dgm:prSet custT="1"/>
      <dgm:spPr/>
      <dgm:t>
        <a:bodyPr lIns="0" tIns="0" rIns="0" bIns="0"/>
        <a:lstStyle/>
        <a:p>
          <a:r>
            <a:rPr lang="en-US" sz="1100" dirty="0" smtClean="0"/>
            <a:t>Providing access to grid and software services</a:t>
          </a:r>
          <a:endParaRPr lang="en-US" sz="1100" dirty="0"/>
        </a:p>
      </dgm:t>
    </dgm:pt>
    <dgm:pt modelId="{38089163-A13D-45BD-B805-2BECD0E32FBF}" type="parTrans" cxnId="{3AFE148D-3ABB-4994-8A2C-9B91CE5A0B05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1D68ACAB-90CE-4A7B-8E0B-6DFDBE032C88}" type="sibTrans" cxnId="{3AFE148D-3ABB-4994-8A2C-9B91CE5A0B05}">
      <dgm:prSet/>
      <dgm:spPr/>
      <dgm:t>
        <a:bodyPr/>
        <a:lstStyle/>
        <a:p>
          <a:endParaRPr lang="en-US"/>
        </a:p>
      </dgm:t>
    </dgm:pt>
    <dgm:pt modelId="{2795B3E8-9F94-444D-BBBA-33B943D75BA7}">
      <dgm:prSet custT="1"/>
      <dgm:spPr/>
      <dgm:t>
        <a:bodyPr lIns="0" tIns="0" rIns="0" bIns="0"/>
        <a:lstStyle/>
        <a:p>
          <a:r>
            <a:rPr lang="en-US" sz="1100" dirty="0" smtClean="0"/>
            <a:t>Developing and operating software services</a:t>
          </a:r>
          <a:endParaRPr lang="en-US" sz="1100" dirty="0"/>
        </a:p>
      </dgm:t>
    </dgm:pt>
    <dgm:pt modelId="{6960D3A1-B987-42BE-B03F-B9FA7EB31AEA}" type="parTrans" cxnId="{892D8406-9A87-4FC8-AD7C-38D357B3D9A3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9348C32-1B14-4840-9353-1DB6CB0A2ABE}" type="sibTrans" cxnId="{892D8406-9A87-4FC8-AD7C-38D357B3D9A3}">
      <dgm:prSet/>
      <dgm:spPr/>
      <dgm:t>
        <a:bodyPr/>
        <a:lstStyle/>
        <a:p>
          <a:endParaRPr lang="en-US"/>
        </a:p>
      </dgm:t>
    </dgm:pt>
    <dgm:pt modelId="{71EDB839-5809-4146-B722-6617A316ADC6}">
      <dgm:prSet custT="1"/>
      <dgm:spPr/>
      <dgm:t>
        <a:bodyPr lIns="0" tIns="0" rIns="0" bIns="0"/>
        <a:lstStyle/>
        <a:p>
          <a:r>
            <a:rPr lang="en-US" sz="1100" dirty="0" smtClean="0"/>
            <a:t>Collecting Feedback</a:t>
          </a:r>
          <a:endParaRPr lang="en-US" sz="1100" dirty="0"/>
        </a:p>
      </dgm:t>
    </dgm:pt>
    <dgm:pt modelId="{31F8CB58-7A48-4FD8-A822-E6378D33B79E}" type="parTrans" cxnId="{C00495F9-4F10-4C22-B6E4-24063A021DBB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8DF45966-95C1-4438-BDF0-5A3B20F22AA4}" type="sibTrans" cxnId="{C00495F9-4F10-4C22-B6E4-24063A021DBB}">
      <dgm:prSet/>
      <dgm:spPr/>
      <dgm:t>
        <a:bodyPr/>
        <a:lstStyle/>
        <a:p>
          <a:endParaRPr lang="en-US"/>
        </a:p>
      </dgm:t>
    </dgm:pt>
    <dgm:pt modelId="{8009705E-1755-4228-91B6-603B432DFE7B}">
      <dgm:prSet custT="1"/>
      <dgm:spPr/>
      <dgm:t>
        <a:bodyPr lIns="0" tIns="0" rIns="0" bIns="0"/>
        <a:lstStyle/>
        <a:p>
          <a:r>
            <a:rPr lang="en-US" sz="1100" dirty="0" err="1" smtClean="0"/>
            <a:t>Documen-tation</a:t>
          </a:r>
          <a:endParaRPr lang="en-US" sz="1100" dirty="0"/>
        </a:p>
      </dgm:t>
    </dgm:pt>
    <dgm:pt modelId="{C35170B3-D2A0-4010-8F29-5B483C9AC320}" type="parTrans" cxnId="{5F8BE2AA-69C9-423A-83C3-D4BD85CDC32F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438BB31-B817-4E3E-855A-571EE449B676}" type="sibTrans" cxnId="{5F8BE2AA-69C9-423A-83C3-D4BD85CDC32F}">
      <dgm:prSet/>
      <dgm:spPr/>
      <dgm:t>
        <a:bodyPr/>
        <a:lstStyle/>
        <a:p>
          <a:endParaRPr lang="en-US"/>
        </a:p>
      </dgm:t>
    </dgm:pt>
    <dgm:pt modelId="{11018E42-C1EE-4529-97BA-4F21A14DC3AE}">
      <dgm:prSet custT="1"/>
      <dgm:spPr/>
      <dgm:t>
        <a:bodyPr lIns="0" tIns="0" rIns="0" bIns="0"/>
        <a:lstStyle/>
        <a:p>
          <a:r>
            <a:rPr lang="en-US" sz="1100" dirty="0" smtClean="0"/>
            <a:t>Helpdesk</a:t>
          </a:r>
          <a:endParaRPr lang="en-US" sz="1100" dirty="0"/>
        </a:p>
      </dgm:t>
    </dgm:pt>
    <dgm:pt modelId="{4D68E18F-264A-432E-A719-665F1B3EBD05}" type="parTrans" cxnId="{83FC186D-A9BD-495A-9C14-5AD0D420E13D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92B5608A-529C-4EF4-A1A3-503CF2247C01}" type="sibTrans" cxnId="{83FC186D-A9BD-495A-9C14-5AD0D420E13D}">
      <dgm:prSet/>
      <dgm:spPr/>
      <dgm:t>
        <a:bodyPr/>
        <a:lstStyle/>
        <a:p>
          <a:endParaRPr lang="en-US"/>
        </a:p>
      </dgm:t>
    </dgm:pt>
    <dgm:pt modelId="{2495A772-659C-42FA-883E-740F3AC8BC20}" type="pres">
      <dgm:prSet presAssocID="{54E0923E-F5E8-4282-BDEA-31AA88FAD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C17AC-8C23-4AED-9BDE-5D21B13F58DB}" type="pres">
      <dgm:prSet presAssocID="{6D7F306A-FDA1-4AC3-BA56-2D7894C76803}" presName="centerShape" presStyleLbl="node0" presStyleIdx="0" presStyleCnt="1" custScaleX="128051" custScaleY="128050"/>
      <dgm:spPr/>
      <dgm:t>
        <a:bodyPr/>
        <a:lstStyle/>
        <a:p>
          <a:endParaRPr lang="en-US"/>
        </a:p>
      </dgm:t>
    </dgm:pt>
    <dgm:pt modelId="{13E6D694-4FB0-4984-A5F4-0D9EC2CD5FE6}" type="pres">
      <dgm:prSet presAssocID="{B2DF5D86-95C3-4453-A784-E524B4070363}" presName="parTrans" presStyleLbl="sibTrans2D1" presStyleIdx="0" presStyleCnt="8"/>
      <dgm:spPr/>
      <dgm:t>
        <a:bodyPr/>
        <a:lstStyle/>
        <a:p>
          <a:endParaRPr lang="en-GB"/>
        </a:p>
      </dgm:t>
    </dgm:pt>
    <dgm:pt modelId="{CEDF5691-D0CA-4773-B26A-3B577A4DB839}" type="pres">
      <dgm:prSet presAssocID="{B2DF5D86-95C3-4453-A784-E524B4070363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0593F763-75B5-4A08-83A0-26ABB4D2FF14}" type="pres">
      <dgm:prSet presAssocID="{2BEED644-BD3D-4528-9215-34AE77DAEBB2}" presName="node" presStyleLbl="node1" presStyleIdx="0" presStyleCnt="8" custRadScaleRad="9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27F4-58EE-47F6-BB4A-9F57D7840B76}" type="pres">
      <dgm:prSet presAssocID="{B824A7EE-F04B-4F7F-AA96-E14D371ADE3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A200E6D4-AF56-4E6B-9CF2-26A2531747E0}" type="pres">
      <dgm:prSet presAssocID="{B824A7EE-F04B-4F7F-AA96-E14D371ADE3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EE062432-16F0-45B3-AA9A-A4EF053D2026}" type="pres">
      <dgm:prSet presAssocID="{813C0E0D-AC7F-4DBE-96CD-93FA5E30ACE4}" presName="node" presStyleLbl="node1" presStyleIdx="1" presStyleCnt="8" custRadScaleRad="99427" custRadScaleInc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C3D8-F88F-4C12-9D78-74D441D4060C}" type="pres">
      <dgm:prSet presAssocID="{38089163-A13D-45BD-B805-2BECD0E32FBF}" presName="parTrans" presStyleLbl="sibTrans2D1" presStyleIdx="2" presStyleCnt="8"/>
      <dgm:spPr/>
      <dgm:t>
        <a:bodyPr/>
        <a:lstStyle/>
        <a:p>
          <a:endParaRPr lang="en-GB"/>
        </a:p>
      </dgm:t>
    </dgm:pt>
    <dgm:pt modelId="{0E8DA18C-C765-4588-927A-24D140ECF0BD}" type="pres">
      <dgm:prSet presAssocID="{38089163-A13D-45BD-B805-2BECD0E32FBF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8A40F67-A930-4B21-8593-EE1330892D66}" type="pres">
      <dgm:prSet presAssocID="{F84D2FD4-46C4-4BFE-9AFD-8AC06F0F93C6}" presName="node" presStyleLbl="node1" presStyleIdx="2" presStyleCnt="8" custRadScaleRad="101839" custRadScaleInc="2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6F98-770C-444E-9D81-C998A7AEA310}" type="pres">
      <dgm:prSet presAssocID="{4ED8FE78-7499-4C3B-963D-44A27B1C3E83}" presName="parTrans" presStyleLbl="sibTrans2D1" presStyleIdx="3" presStyleCnt="8"/>
      <dgm:spPr/>
      <dgm:t>
        <a:bodyPr/>
        <a:lstStyle/>
        <a:p>
          <a:endParaRPr lang="en-GB"/>
        </a:p>
      </dgm:t>
    </dgm:pt>
    <dgm:pt modelId="{09DF8176-E0AC-43E7-BEC3-CB4AF7331D36}" type="pres">
      <dgm:prSet presAssocID="{4ED8FE78-7499-4C3B-963D-44A27B1C3E83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4404C66-EFFF-4184-B271-EC4AE3432809}" type="pres">
      <dgm:prSet presAssocID="{29B79870-9ADB-455E-8841-92C9B5A5EC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E943C-EF5E-4FB5-A7B4-0C2C745D9E62}" type="pres">
      <dgm:prSet presAssocID="{6960D3A1-B987-42BE-B03F-B9FA7EB31AEA}" presName="parTrans" presStyleLbl="sibTrans2D1" presStyleIdx="4" presStyleCnt="8"/>
      <dgm:spPr/>
      <dgm:t>
        <a:bodyPr/>
        <a:lstStyle/>
        <a:p>
          <a:endParaRPr lang="en-GB"/>
        </a:p>
      </dgm:t>
    </dgm:pt>
    <dgm:pt modelId="{CDDC6240-1530-4C57-87D9-40EE5B119334}" type="pres">
      <dgm:prSet presAssocID="{6960D3A1-B987-42BE-B03F-B9FA7EB31AEA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C38085D6-6012-4F2E-A8F3-EC4A2633FC45}" type="pres">
      <dgm:prSet presAssocID="{2795B3E8-9F94-444D-BBBA-33B943D75BA7}" presName="node" presStyleLbl="node1" presStyleIdx="4" presStyleCnt="8" custRadScaleRad="100705" custRadScaleInc="-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29992-0E37-4679-93EF-8EB1F2694B5C}" type="pres">
      <dgm:prSet presAssocID="{31F8CB58-7A48-4FD8-A822-E6378D33B79E}" presName="parTrans" presStyleLbl="sibTrans2D1" presStyleIdx="5" presStyleCnt="8"/>
      <dgm:spPr/>
      <dgm:t>
        <a:bodyPr/>
        <a:lstStyle/>
        <a:p>
          <a:endParaRPr lang="en-GB"/>
        </a:p>
      </dgm:t>
    </dgm:pt>
    <dgm:pt modelId="{D1D31F68-8496-452D-A754-E68BFA838F2A}" type="pres">
      <dgm:prSet presAssocID="{31F8CB58-7A48-4FD8-A822-E6378D33B79E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9B1DD7A9-3937-4D43-8C95-DC4D62481026}" type="pres">
      <dgm:prSet presAssocID="{71EDB839-5809-4146-B722-6617A316ADC6}" presName="node" presStyleLbl="node1" presStyleIdx="5" presStyleCnt="8" custRadScaleRad="100377" custRadScaleInc="-1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AD032-8384-427C-9C58-C74EEA4DED8C}" type="pres">
      <dgm:prSet presAssocID="{C35170B3-D2A0-4010-8F29-5B483C9AC320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213AD82-D3BB-4A9C-8A89-30D650CAB014}" type="pres">
      <dgm:prSet presAssocID="{C35170B3-D2A0-4010-8F29-5B483C9AC32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73A6EAE2-A1B6-4289-AC86-35E5E6A9FAB9}" type="pres">
      <dgm:prSet presAssocID="{8009705E-1755-4228-91B6-603B432DFE7B}" presName="node" presStyleLbl="node1" presStyleIdx="6" presStyleCnt="8" custRadScaleRad="99873" custRadScaleInc="-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913E4-D6FD-4C38-B932-9249EFE7D8B2}" type="pres">
      <dgm:prSet presAssocID="{4D68E18F-264A-432E-A719-665F1B3EBD05}" presName="parTrans" presStyleLbl="sibTrans2D1" presStyleIdx="7" presStyleCnt="8"/>
      <dgm:spPr/>
      <dgm:t>
        <a:bodyPr/>
        <a:lstStyle/>
        <a:p>
          <a:endParaRPr lang="en-GB"/>
        </a:p>
      </dgm:t>
    </dgm:pt>
    <dgm:pt modelId="{CB96CD3D-2A82-463B-B59D-C42006C6DABC}" type="pres">
      <dgm:prSet presAssocID="{4D68E18F-264A-432E-A719-665F1B3EBD05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D1547CD5-B43F-4EF8-BF0A-91AD02A26B7B}" type="pres">
      <dgm:prSet presAssocID="{11018E42-C1EE-4529-97BA-4F21A14DC3AE}" presName="node" presStyleLbl="node1" presStyleIdx="7" presStyleCnt="8" custRadScaleRad="99427" custRadScaleInc="-13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232EBA-BD98-4645-94D7-1DFEE7043509}" type="presOf" srcId="{6D7F306A-FDA1-4AC3-BA56-2D7894C76803}" destId="{674C17AC-8C23-4AED-9BDE-5D21B13F58DB}" srcOrd="0" destOrd="0" presId="urn:microsoft.com/office/officeart/2005/8/layout/radial5"/>
    <dgm:cxn modelId="{A578A21D-521A-45FD-ABF4-BA9D085E8AC3}" type="presOf" srcId="{F84D2FD4-46C4-4BFE-9AFD-8AC06F0F93C6}" destId="{18A40F67-A930-4B21-8593-EE1330892D66}" srcOrd="0" destOrd="0" presId="urn:microsoft.com/office/officeart/2005/8/layout/radial5"/>
    <dgm:cxn modelId="{EAB180A5-523A-49F4-9FEA-32127E17A2C7}" srcId="{6D7F306A-FDA1-4AC3-BA56-2D7894C76803}" destId="{813C0E0D-AC7F-4DBE-96CD-93FA5E30ACE4}" srcOrd="1" destOrd="0" parTransId="{B824A7EE-F04B-4F7F-AA96-E14D371ADE3F}" sibTransId="{C331BC85-F791-425D-BCC2-85342FAB9A5A}"/>
    <dgm:cxn modelId="{22D86530-2B17-4EA7-A3C4-AB0975D461C7}" type="presOf" srcId="{29B79870-9ADB-455E-8841-92C9B5A5ECE6}" destId="{B4404C66-EFFF-4184-B271-EC4AE3432809}" srcOrd="0" destOrd="0" presId="urn:microsoft.com/office/officeart/2005/8/layout/radial5"/>
    <dgm:cxn modelId="{892D8406-9A87-4FC8-AD7C-38D357B3D9A3}" srcId="{6D7F306A-FDA1-4AC3-BA56-2D7894C76803}" destId="{2795B3E8-9F94-444D-BBBA-33B943D75BA7}" srcOrd="4" destOrd="0" parTransId="{6960D3A1-B987-42BE-B03F-B9FA7EB31AEA}" sibTransId="{C9348C32-1B14-4840-9353-1DB6CB0A2ABE}"/>
    <dgm:cxn modelId="{941E50A0-C684-45EA-8D95-C4630B853C3B}" type="presOf" srcId="{71EDB839-5809-4146-B722-6617A316ADC6}" destId="{9B1DD7A9-3937-4D43-8C95-DC4D62481026}" srcOrd="0" destOrd="0" presId="urn:microsoft.com/office/officeart/2005/8/layout/radial5"/>
    <dgm:cxn modelId="{8195CD97-D40B-4D74-9BE0-63A33167BA01}" type="presOf" srcId="{B824A7EE-F04B-4F7F-AA96-E14D371ADE3F}" destId="{A4BD27F4-58EE-47F6-BB4A-9F57D7840B76}" srcOrd="0" destOrd="0" presId="urn:microsoft.com/office/officeart/2005/8/layout/radial5"/>
    <dgm:cxn modelId="{77194441-7C8B-4CF0-9BA6-FA2B6BF9B199}" type="presOf" srcId="{4D68E18F-264A-432E-A719-665F1B3EBD05}" destId="{CB96CD3D-2A82-463B-B59D-C42006C6DABC}" srcOrd="1" destOrd="0" presId="urn:microsoft.com/office/officeart/2005/8/layout/radial5"/>
    <dgm:cxn modelId="{5C47ACA4-1863-47C2-89DC-41ECEBF5C720}" type="presOf" srcId="{2795B3E8-9F94-444D-BBBA-33B943D75BA7}" destId="{C38085D6-6012-4F2E-A8F3-EC4A2633FC45}" srcOrd="0" destOrd="0" presId="urn:microsoft.com/office/officeart/2005/8/layout/radial5"/>
    <dgm:cxn modelId="{F5E336E5-93FC-485E-9E41-05537536B68E}" type="presOf" srcId="{54E0923E-F5E8-4282-BDEA-31AA88FAD518}" destId="{2495A772-659C-42FA-883E-740F3AC8BC20}" srcOrd="0" destOrd="0" presId="urn:microsoft.com/office/officeart/2005/8/layout/radial5"/>
    <dgm:cxn modelId="{5E060636-66A2-44F7-B84C-B13768021587}" srcId="{6D7F306A-FDA1-4AC3-BA56-2D7894C76803}" destId="{29B79870-9ADB-455E-8841-92C9B5A5ECE6}" srcOrd="3" destOrd="0" parTransId="{4ED8FE78-7499-4C3B-963D-44A27B1C3E83}" sibTransId="{AD45FE34-5AF7-46FD-B24B-EE675E1EF60F}"/>
    <dgm:cxn modelId="{3AFE148D-3ABB-4994-8A2C-9B91CE5A0B05}" srcId="{6D7F306A-FDA1-4AC3-BA56-2D7894C76803}" destId="{F84D2FD4-46C4-4BFE-9AFD-8AC06F0F93C6}" srcOrd="2" destOrd="0" parTransId="{38089163-A13D-45BD-B805-2BECD0E32FBF}" sibTransId="{1D68ACAB-90CE-4A7B-8E0B-6DFDBE032C88}"/>
    <dgm:cxn modelId="{945A0923-2000-4FEF-ADE7-D95F1579BCFE}" type="presOf" srcId="{11018E42-C1EE-4529-97BA-4F21A14DC3AE}" destId="{D1547CD5-B43F-4EF8-BF0A-91AD02A26B7B}" srcOrd="0" destOrd="0" presId="urn:microsoft.com/office/officeart/2005/8/layout/radial5"/>
    <dgm:cxn modelId="{36897FC5-AC11-41F5-B53D-EA61A0301700}" type="presOf" srcId="{6960D3A1-B987-42BE-B03F-B9FA7EB31AEA}" destId="{678E943C-EF5E-4FB5-A7B4-0C2C745D9E62}" srcOrd="0" destOrd="0" presId="urn:microsoft.com/office/officeart/2005/8/layout/radial5"/>
    <dgm:cxn modelId="{E2529DE4-547C-4931-B214-895AAA35804B}" type="presOf" srcId="{B2DF5D86-95C3-4453-A784-E524B4070363}" destId="{13E6D694-4FB0-4984-A5F4-0D9EC2CD5FE6}" srcOrd="0" destOrd="0" presId="urn:microsoft.com/office/officeart/2005/8/layout/radial5"/>
    <dgm:cxn modelId="{916DF050-0312-416E-9DAA-435D75D2B402}" type="presOf" srcId="{B824A7EE-F04B-4F7F-AA96-E14D371ADE3F}" destId="{A200E6D4-AF56-4E6B-9CF2-26A2531747E0}" srcOrd="1" destOrd="0" presId="urn:microsoft.com/office/officeart/2005/8/layout/radial5"/>
    <dgm:cxn modelId="{DF53F593-90A7-45B0-8875-ABD77ACFDAF6}" type="presOf" srcId="{C35170B3-D2A0-4010-8F29-5B483C9AC320}" destId="{9213AD82-D3BB-4A9C-8A89-30D650CAB014}" srcOrd="1" destOrd="0" presId="urn:microsoft.com/office/officeart/2005/8/layout/radial5"/>
    <dgm:cxn modelId="{A34933E7-3AFB-404C-83F1-1A62E241A032}" type="presOf" srcId="{31F8CB58-7A48-4FD8-A822-E6378D33B79E}" destId="{BE329992-0E37-4679-93EF-8EB1F2694B5C}" srcOrd="0" destOrd="0" presId="urn:microsoft.com/office/officeart/2005/8/layout/radial5"/>
    <dgm:cxn modelId="{77B4E816-0619-4DAA-AC71-23B80E7B39FE}" type="presOf" srcId="{813C0E0D-AC7F-4DBE-96CD-93FA5E30ACE4}" destId="{EE062432-16F0-45B3-AA9A-A4EF053D2026}" srcOrd="0" destOrd="0" presId="urn:microsoft.com/office/officeart/2005/8/layout/radial5"/>
    <dgm:cxn modelId="{C00495F9-4F10-4C22-B6E4-24063A021DBB}" srcId="{6D7F306A-FDA1-4AC3-BA56-2D7894C76803}" destId="{71EDB839-5809-4146-B722-6617A316ADC6}" srcOrd="5" destOrd="0" parTransId="{31F8CB58-7A48-4FD8-A822-E6378D33B79E}" sibTransId="{8DF45966-95C1-4438-BDF0-5A3B20F22AA4}"/>
    <dgm:cxn modelId="{DEB4E3C6-5A91-4674-883A-A502B0916216}" srcId="{54E0923E-F5E8-4282-BDEA-31AA88FAD518}" destId="{6D7F306A-FDA1-4AC3-BA56-2D7894C76803}" srcOrd="0" destOrd="0" parTransId="{F46B204D-A981-4126-B42C-A3FC162A4D56}" sibTransId="{FA68E245-28F4-4238-AE81-7663A7A6F98B}"/>
    <dgm:cxn modelId="{1B8E8B70-FED7-4F83-A614-3F4A2B5F7366}" type="presOf" srcId="{2BEED644-BD3D-4528-9215-34AE77DAEBB2}" destId="{0593F763-75B5-4A08-83A0-26ABB4D2FF14}" srcOrd="0" destOrd="0" presId="urn:microsoft.com/office/officeart/2005/8/layout/radial5"/>
    <dgm:cxn modelId="{88A351C1-69B8-46B7-8E33-CE6ECA3DDACD}" type="presOf" srcId="{38089163-A13D-45BD-B805-2BECD0E32FBF}" destId="{963BC3D8-F88F-4C12-9D78-74D441D4060C}" srcOrd="0" destOrd="0" presId="urn:microsoft.com/office/officeart/2005/8/layout/radial5"/>
    <dgm:cxn modelId="{A86D04E4-E5AF-41DF-8902-1A2734298E6F}" type="presOf" srcId="{4D68E18F-264A-432E-A719-665F1B3EBD05}" destId="{7DA913E4-D6FD-4C38-B932-9249EFE7D8B2}" srcOrd="0" destOrd="0" presId="urn:microsoft.com/office/officeart/2005/8/layout/radial5"/>
    <dgm:cxn modelId="{40101240-D82B-4CE4-8E16-B0610285FC6F}" type="presOf" srcId="{6960D3A1-B987-42BE-B03F-B9FA7EB31AEA}" destId="{CDDC6240-1530-4C57-87D9-40EE5B119334}" srcOrd="1" destOrd="0" presId="urn:microsoft.com/office/officeart/2005/8/layout/radial5"/>
    <dgm:cxn modelId="{83FC186D-A9BD-495A-9C14-5AD0D420E13D}" srcId="{6D7F306A-FDA1-4AC3-BA56-2D7894C76803}" destId="{11018E42-C1EE-4529-97BA-4F21A14DC3AE}" srcOrd="7" destOrd="0" parTransId="{4D68E18F-264A-432E-A719-665F1B3EBD05}" sibTransId="{92B5608A-529C-4EF4-A1A3-503CF2247C01}"/>
    <dgm:cxn modelId="{5006F33F-43F9-402A-8154-417C624CCCBD}" type="presOf" srcId="{B2DF5D86-95C3-4453-A784-E524B4070363}" destId="{CEDF5691-D0CA-4773-B26A-3B577A4DB839}" srcOrd="1" destOrd="0" presId="urn:microsoft.com/office/officeart/2005/8/layout/radial5"/>
    <dgm:cxn modelId="{5525636C-01A1-4AED-9172-0D4D8A3338C4}" type="presOf" srcId="{38089163-A13D-45BD-B805-2BECD0E32FBF}" destId="{0E8DA18C-C765-4588-927A-24D140ECF0BD}" srcOrd="1" destOrd="0" presId="urn:microsoft.com/office/officeart/2005/8/layout/radial5"/>
    <dgm:cxn modelId="{8EDF99D9-CA93-4A1D-8003-825DAD268E24}" type="presOf" srcId="{31F8CB58-7A48-4FD8-A822-E6378D33B79E}" destId="{D1D31F68-8496-452D-A754-E68BFA838F2A}" srcOrd="1" destOrd="0" presId="urn:microsoft.com/office/officeart/2005/8/layout/radial5"/>
    <dgm:cxn modelId="{898E4605-AC87-48FF-A786-85BAC3B30CF4}" type="presOf" srcId="{C35170B3-D2A0-4010-8F29-5B483C9AC320}" destId="{BE1AD032-8384-427C-9C58-C74EEA4DED8C}" srcOrd="0" destOrd="0" presId="urn:microsoft.com/office/officeart/2005/8/layout/radial5"/>
    <dgm:cxn modelId="{974697A1-0E09-4A2F-81CE-DF9C6D1DB6CE}" type="presOf" srcId="{4ED8FE78-7499-4C3B-963D-44A27B1C3E83}" destId="{F9D86F98-770C-444E-9D81-C998A7AEA310}" srcOrd="0" destOrd="0" presId="urn:microsoft.com/office/officeart/2005/8/layout/radial5"/>
    <dgm:cxn modelId="{2B84A44C-831F-4E85-B876-B405B6739AF8}" srcId="{6D7F306A-FDA1-4AC3-BA56-2D7894C76803}" destId="{2BEED644-BD3D-4528-9215-34AE77DAEBB2}" srcOrd="0" destOrd="0" parTransId="{B2DF5D86-95C3-4453-A784-E524B4070363}" sibTransId="{E39ED116-E300-4B36-ADF5-66803C4E2206}"/>
    <dgm:cxn modelId="{5F8BE2AA-69C9-423A-83C3-D4BD85CDC32F}" srcId="{6D7F306A-FDA1-4AC3-BA56-2D7894C76803}" destId="{8009705E-1755-4228-91B6-603B432DFE7B}" srcOrd="6" destOrd="0" parTransId="{C35170B3-D2A0-4010-8F29-5B483C9AC320}" sibTransId="{C438BB31-B817-4E3E-855A-571EE449B676}"/>
    <dgm:cxn modelId="{9F310F5B-5C1D-4F76-BC7B-F9ADDE5B0905}" type="presOf" srcId="{4ED8FE78-7499-4C3B-963D-44A27B1C3E83}" destId="{09DF8176-E0AC-43E7-BEC3-CB4AF7331D36}" srcOrd="1" destOrd="0" presId="urn:microsoft.com/office/officeart/2005/8/layout/radial5"/>
    <dgm:cxn modelId="{9D544E68-C535-4413-8284-53CAD112317A}" type="presOf" srcId="{8009705E-1755-4228-91B6-603B432DFE7B}" destId="{73A6EAE2-A1B6-4289-AC86-35E5E6A9FAB9}" srcOrd="0" destOrd="0" presId="urn:microsoft.com/office/officeart/2005/8/layout/radial5"/>
    <dgm:cxn modelId="{7E2817BF-45A9-49B0-AA93-7B1F4C4E734B}" type="presParOf" srcId="{2495A772-659C-42FA-883E-740F3AC8BC20}" destId="{674C17AC-8C23-4AED-9BDE-5D21B13F58DB}" srcOrd="0" destOrd="0" presId="urn:microsoft.com/office/officeart/2005/8/layout/radial5"/>
    <dgm:cxn modelId="{0F4D4C47-4EC3-4E2E-91A5-21B3BFEF0F6C}" type="presParOf" srcId="{2495A772-659C-42FA-883E-740F3AC8BC20}" destId="{13E6D694-4FB0-4984-A5F4-0D9EC2CD5FE6}" srcOrd="1" destOrd="0" presId="urn:microsoft.com/office/officeart/2005/8/layout/radial5"/>
    <dgm:cxn modelId="{C69AD5A8-29FF-4053-8E94-5D333C1E81A6}" type="presParOf" srcId="{13E6D694-4FB0-4984-A5F4-0D9EC2CD5FE6}" destId="{CEDF5691-D0CA-4773-B26A-3B577A4DB839}" srcOrd="0" destOrd="0" presId="urn:microsoft.com/office/officeart/2005/8/layout/radial5"/>
    <dgm:cxn modelId="{1F2B6A1D-DF76-4995-8C1A-B36923CD57A5}" type="presParOf" srcId="{2495A772-659C-42FA-883E-740F3AC8BC20}" destId="{0593F763-75B5-4A08-83A0-26ABB4D2FF14}" srcOrd="2" destOrd="0" presId="urn:microsoft.com/office/officeart/2005/8/layout/radial5"/>
    <dgm:cxn modelId="{E12289D5-00D4-4318-93A8-9DEDB14C340F}" type="presParOf" srcId="{2495A772-659C-42FA-883E-740F3AC8BC20}" destId="{A4BD27F4-58EE-47F6-BB4A-9F57D7840B76}" srcOrd="3" destOrd="0" presId="urn:microsoft.com/office/officeart/2005/8/layout/radial5"/>
    <dgm:cxn modelId="{0384C100-A353-4AEE-8147-7528EE734D01}" type="presParOf" srcId="{A4BD27F4-58EE-47F6-BB4A-9F57D7840B76}" destId="{A200E6D4-AF56-4E6B-9CF2-26A2531747E0}" srcOrd="0" destOrd="0" presId="urn:microsoft.com/office/officeart/2005/8/layout/radial5"/>
    <dgm:cxn modelId="{BC9087CD-C453-4E5E-A641-C09057EA6910}" type="presParOf" srcId="{2495A772-659C-42FA-883E-740F3AC8BC20}" destId="{EE062432-16F0-45B3-AA9A-A4EF053D2026}" srcOrd="4" destOrd="0" presId="urn:microsoft.com/office/officeart/2005/8/layout/radial5"/>
    <dgm:cxn modelId="{026AA77A-EA5F-462B-A8FB-6B08E70987FC}" type="presParOf" srcId="{2495A772-659C-42FA-883E-740F3AC8BC20}" destId="{963BC3D8-F88F-4C12-9D78-74D441D4060C}" srcOrd="5" destOrd="0" presId="urn:microsoft.com/office/officeart/2005/8/layout/radial5"/>
    <dgm:cxn modelId="{FA2793DA-86ED-4DAD-BE13-BBF7BCCE88F3}" type="presParOf" srcId="{963BC3D8-F88F-4C12-9D78-74D441D4060C}" destId="{0E8DA18C-C765-4588-927A-24D140ECF0BD}" srcOrd="0" destOrd="0" presId="urn:microsoft.com/office/officeart/2005/8/layout/radial5"/>
    <dgm:cxn modelId="{AF1B0AFA-BB54-4D46-8B8E-A3E7F5B7FDE6}" type="presParOf" srcId="{2495A772-659C-42FA-883E-740F3AC8BC20}" destId="{18A40F67-A930-4B21-8593-EE1330892D66}" srcOrd="6" destOrd="0" presId="urn:microsoft.com/office/officeart/2005/8/layout/radial5"/>
    <dgm:cxn modelId="{EC38223F-5F5F-4807-85E6-64FD885654FB}" type="presParOf" srcId="{2495A772-659C-42FA-883E-740F3AC8BC20}" destId="{F9D86F98-770C-444E-9D81-C998A7AEA310}" srcOrd="7" destOrd="0" presId="urn:microsoft.com/office/officeart/2005/8/layout/radial5"/>
    <dgm:cxn modelId="{A53C5C59-FC15-4B0C-B0EA-726B1F1265EF}" type="presParOf" srcId="{F9D86F98-770C-444E-9D81-C998A7AEA310}" destId="{09DF8176-E0AC-43E7-BEC3-CB4AF7331D36}" srcOrd="0" destOrd="0" presId="urn:microsoft.com/office/officeart/2005/8/layout/radial5"/>
    <dgm:cxn modelId="{2DADDB36-175B-4641-AB06-C353FC8C578D}" type="presParOf" srcId="{2495A772-659C-42FA-883E-740F3AC8BC20}" destId="{B4404C66-EFFF-4184-B271-EC4AE3432809}" srcOrd="8" destOrd="0" presId="urn:microsoft.com/office/officeart/2005/8/layout/radial5"/>
    <dgm:cxn modelId="{91BBA36A-FEFB-453E-BE1F-29280582401E}" type="presParOf" srcId="{2495A772-659C-42FA-883E-740F3AC8BC20}" destId="{678E943C-EF5E-4FB5-A7B4-0C2C745D9E62}" srcOrd="9" destOrd="0" presId="urn:microsoft.com/office/officeart/2005/8/layout/radial5"/>
    <dgm:cxn modelId="{DE60C9B4-AD60-48EC-ADC5-1C6AE66037B3}" type="presParOf" srcId="{678E943C-EF5E-4FB5-A7B4-0C2C745D9E62}" destId="{CDDC6240-1530-4C57-87D9-40EE5B119334}" srcOrd="0" destOrd="0" presId="urn:microsoft.com/office/officeart/2005/8/layout/radial5"/>
    <dgm:cxn modelId="{A340AF2C-6586-4460-88CF-1118B314C775}" type="presParOf" srcId="{2495A772-659C-42FA-883E-740F3AC8BC20}" destId="{C38085D6-6012-4F2E-A8F3-EC4A2633FC45}" srcOrd="10" destOrd="0" presId="urn:microsoft.com/office/officeart/2005/8/layout/radial5"/>
    <dgm:cxn modelId="{74F20AAC-0BCD-43D4-ADF1-26E75628DF54}" type="presParOf" srcId="{2495A772-659C-42FA-883E-740F3AC8BC20}" destId="{BE329992-0E37-4679-93EF-8EB1F2694B5C}" srcOrd="11" destOrd="0" presId="urn:microsoft.com/office/officeart/2005/8/layout/radial5"/>
    <dgm:cxn modelId="{FAE98C1B-C40D-4F51-8B92-98B2D0A4F621}" type="presParOf" srcId="{BE329992-0E37-4679-93EF-8EB1F2694B5C}" destId="{D1D31F68-8496-452D-A754-E68BFA838F2A}" srcOrd="0" destOrd="0" presId="urn:microsoft.com/office/officeart/2005/8/layout/radial5"/>
    <dgm:cxn modelId="{E0F6266D-A695-4F08-BCA0-1BAFF00FDCA6}" type="presParOf" srcId="{2495A772-659C-42FA-883E-740F3AC8BC20}" destId="{9B1DD7A9-3937-4D43-8C95-DC4D62481026}" srcOrd="12" destOrd="0" presId="urn:microsoft.com/office/officeart/2005/8/layout/radial5"/>
    <dgm:cxn modelId="{ABE2D80C-CE2D-4446-813B-68B81DA32D6F}" type="presParOf" srcId="{2495A772-659C-42FA-883E-740F3AC8BC20}" destId="{BE1AD032-8384-427C-9C58-C74EEA4DED8C}" srcOrd="13" destOrd="0" presId="urn:microsoft.com/office/officeart/2005/8/layout/radial5"/>
    <dgm:cxn modelId="{8A5CDDD4-2B3C-41AA-942C-1C1DD5F6F91F}" type="presParOf" srcId="{BE1AD032-8384-427C-9C58-C74EEA4DED8C}" destId="{9213AD82-D3BB-4A9C-8A89-30D650CAB014}" srcOrd="0" destOrd="0" presId="urn:microsoft.com/office/officeart/2005/8/layout/radial5"/>
    <dgm:cxn modelId="{F7FDE27D-5B73-4FC7-A338-736F3E129393}" type="presParOf" srcId="{2495A772-659C-42FA-883E-740F3AC8BC20}" destId="{73A6EAE2-A1B6-4289-AC86-35E5E6A9FAB9}" srcOrd="14" destOrd="0" presId="urn:microsoft.com/office/officeart/2005/8/layout/radial5"/>
    <dgm:cxn modelId="{5C70477C-6F9B-4E9B-9333-F4BFFC42775B}" type="presParOf" srcId="{2495A772-659C-42FA-883E-740F3AC8BC20}" destId="{7DA913E4-D6FD-4C38-B932-9249EFE7D8B2}" srcOrd="15" destOrd="0" presId="urn:microsoft.com/office/officeart/2005/8/layout/radial5"/>
    <dgm:cxn modelId="{5A7A78EF-C17E-41BF-A819-FBB5300CA313}" type="presParOf" srcId="{7DA913E4-D6FD-4C38-B932-9249EFE7D8B2}" destId="{CB96CD3D-2A82-463B-B59D-C42006C6DABC}" srcOrd="0" destOrd="0" presId="urn:microsoft.com/office/officeart/2005/8/layout/radial5"/>
    <dgm:cxn modelId="{9B7B5DF9-CE00-4E6E-B324-DE490EC9E6B2}" type="presParOf" srcId="{2495A772-659C-42FA-883E-740F3AC8BC20}" destId="{D1547CD5-B43F-4EF8-BF0A-91AD02A26B7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8FA1-3618-48D1-B1F1-ADA7DBF7ACDE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65769-68EB-4034-A125-79BE766048F3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Discover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961A33E0-C385-4B7A-919A-77A0EF5D57EA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9A17E-05A8-48BD-AFF8-EDA3F3B562BE}">
      <dsp:nvSpPr>
        <dsp:cNvPr id="0" name=""/>
        <dsp:cNvSpPr/>
      </dsp:nvSpPr>
      <dsp:spPr>
        <a:xfrm>
          <a:off x="2504542" y="1983874"/>
          <a:ext cx="1279274" cy="1279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User Support</a:t>
          </a:r>
          <a:endParaRPr lang="en-GB" sz="2400" kern="1200" dirty="0"/>
        </a:p>
      </dsp:txBody>
      <dsp:txXfrm>
        <a:off x="2566991" y="2046323"/>
        <a:ext cx="1154376" cy="1154376"/>
      </dsp:txXfrm>
    </dsp:sp>
    <dsp:sp modelId="{55CF5B3E-4BC5-4441-BB79-C7C1911EC5DE}">
      <dsp:nvSpPr>
        <dsp:cNvPr id="0" name=""/>
        <dsp:cNvSpPr/>
      </dsp:nvSpPr>
      <dsp:spPr>
        <a:xfrm rot="16200000">
          <a:off x="2695501" y="1535195"/>
          <a:ext cx="8973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3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C2DD7-79AB-404D-8336-8FE6B89506C6}">
      <dsp:nvSpPr>
        <dsp:cNvPr id="0" name=""/>
        <dsp:cNvSpPr/>
      </dsp:nvSpPr>
      <dsp:spPr>
        <a:xfrm>
          <a:off x="2715623" y="229403"/>
          <a:ext cx="857113" cy="857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Teams</a:t>
          </a:r>
          <a:endParaRPr lang="en-GB" sz="2000" kern="1200" dirty="0"/>
        </a:p>
      </dsp:txBody>
      <dsp:txXfrm>
        <a:off x="2757464" y="271244"/>
        <a:ext cx="773431" cy="773431"/>
      </dsp:txXfrm>
    </dsp:sp>
    <dsp:sp modelId="{3697668E-7911-4AB0-9B21-B1C439056E17}">
      <dsp:nvSpPr>
        <dsp:cNvPr id="0" name=""/>
        <dsp:cNvSpPr/>
      </dsp:nvSpPr>
      <dsp:spPr>
        <a:xfrm rot="1800000">
          <a:off x="3734775" y="3175833"/>
          <a:ext cx="732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21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367BA-0930-4AF0-9DA6-6446D3B747BB}">
      <dsp:nvSpPr>
        <dsp:cNvPr id="0" name=""/>
        <dsp:cNvSpPr/>
      </dsp:nvSpPr>
      <dsp:spPr>
        <a:xfrm>
          <a:off x="4417840" y="3177730"/>
          <a:ext cx="857113" cy="857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Processes</a:t>
          </a:r>
          <a:endParaRPr lang="en-GB" sz="1300" kern="1200" dirty="0"/>
        </a:p>
      </dsp:txBody>
      <dsp:txXfrm>
        <a:off x="4459681" y="3219571"/>
        <a:ext cx="773431" cy="773431"/>
      </dsp:txXfrm>
    </dsp:sp>
    <dsp:sp modelId="{A374F2F2-0837-4A21-99E3-5DC4757028B0}">
      <dsp:nvSpPr>
        <dsp:cNvPr id="0" name=""/>
        <dsp:cNvSpPr/>
      </dsp:nvSpPr>
      <dsp:spPr>
        <a:xfrm rot="9000000">
          <a:off x="1821477" y="3175833"/>
          <a:ext cx="732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21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A5947-CF30-4DB8-920E-E6A5EC4DD048}">
      <dsp:nvSpPr>
        <dsp:cNvPr id="0" name=""/>
        <dsp:cNvSpPr/>
      </dsp:nvSpPr>
      <dsp:spPr>
        <a:xfrm>
          <a:off x="1013405" y="3177730"/>
          <a:ext cx="857113" cy="857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Services</a:t>
          </a:r>
          <a:endParaRPr lang="en-GB" sz="1600" kern="1200" dirty="0"/>
        </a:p>
      </dsp:txBody>
      <dsp:txXfrm>
        <a:off x="1055246" y="3219571"/>
        <a:ext cx="773431" cy="773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17AC-8C23-4AED-9BDE-5D21B13F58DB}">
      <dsp:nvSpPr>
        <dsp:cNvPr id="0" name=""/>
        <dsp:cNvSpPr/>
      </dsp:nvSpPr>
      <dsp:spPr>
        <a:xfrm>
          <a:off x="1906334" y="1589128"/>
          <a:ext cx="1515922" cy="1515910"/>
        </a:xfrm>
        <a:prstGeom prst="ellipse">
          <a:avLst/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bg1"/>
              </a:solidFill>
            </a:rPr>
            <a:t>NGI</a:t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r>
            <a:rPr lang="en-US" sz="1800" b="1" kern="1200" baseline="0" dirty="0" smtClean="0">
              <a:solidFill>
                <a:schemeClr val="bg1"/>
              </a:solidFill>
            </a:rPr>
            <a:t>User Support Teams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2128336" y="1811128"/>
        <a:ext cx="1071918" cy="1071910"/>
      </dsp:txXfrm>
    </dsp:sp>
    <dsp:sp modelId="{13E6D694-4FB0-4984-A5F4-0D9EC2CD5FE6}">
      <dsp:nvSpPr>
        <dsp:cNvPr id="0" name=""/>
        <dsp:cNvSpPr/>
      </dsp:nvSpPr>
      <dsp:spPr>
        <a:xfrm rot="16200000">
          <a:off x="2530193" y="1142441"/>
          <a:ext cx="268205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570424" y="1263173"/>
        <a:ext cx="187744" cy="241504"/>
      </dsp:txXfrm>
    </dsp:sp>
    <dsp:sp modelId="{0593F763-75B5-4A08-83A0-26ABB4D2FF14}">
      <dsp:nvSpPr>
        <dsp:cNvPr id="0" name=""/>
        <dsp:cNvSpPr/>
      </dsp:nvSpPr>
      <dsp:spPr>
        <a:xfrm>
          <a:off x="2131566" y="17621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Consultancy</a:t>
          </a:r>
          <a:endParaRPr lang="en-US" sz="1100" kern="1200" dirty="0"/>
        </a:p>
      </dsp:txBody>
      <dsp:txXfrm>
        <a:off x="2287599" y="173654"/>
        <a:ext cx="753392" cy="753392"/>
      </dsp:txXfrm>
    </dsp:sp>
    <dsp:sp modelId="{A4BD27F4-58EE-47F6-BB4A-9F57D7840B76}">
      <dsp:nvSpPr>
        <dsp:cNvPr id="0" name=""/>
        <dsp:cNvSpPr/>
      </dsp:nvSpPr>
      <dsp:spPr>
        <a:xfrm rot="18918751">
          <a:off x="3243813" y="1439113"/>
          <a:ext cx="269902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255515" y="1548085"/>
        <a:ext cx="188931" cy="241504"/>
      </dsp:txXfrm>
    </dsp:sp>
    <dsp:sp modelId="{EE062432-16F0-45B3-AA9A-A4EF053D2026}">
      <dsp:nvSpPr>
        <dsp:cNvPr id="0" name=""/>
        <dsp:cNvSpPr/>
      </dsp:nvSpPr>
      <dsp:spPr>
        <a:xfrm>
          <a:off x="3411238" y="548567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Training</a:t>
          </a:r>
          <a:endParaRPr lang="en-US" sz="1100" kern="1200" dirty="0"/>
        </a:p>
      </dsp:txBody>
      <dsp:txXfrm>
        <a:off x="3567271" y="704600"/>
        <a:ext cx="753392" cy="753392"/>
      </dsp:txXfrm>
    </dsp:sp>
    <dsp:sp modelId="{963BC3D8-F88F-4C12-9D78-74D441D4060C}">
      <dsp:nvSpPr>
        <dsp:cNvPr id="0" name=""/>
        <dsp:cNvSpPr/>
      </dsp:nvSpPr>
      <dsp:spPr>
        <a:xfrm rot="28053">
          <a:off x="3543863" y="2154203"/>
          <a:ext cx="293043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543864" y="2234345"/>
        <a:ext cx="205130" cy="241504"/>
      </dsp:txXfrm>
    </dsp:sp>
    <dsp:sp modelId="{18A40F67-A930-4B21-8593-EE1330892D66}">
      <dsp:nvSpPr>
        <dsp:cNvPr id="0" name=""/>
        <dsp:cNvSpPr/>
      </dsp:nvSpPr>
      <dsp:spPr>
        <a:xfrm>
          <a:off x="3975107" y="1829398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Providing access to grid and software services</a:t>
          </a:r>
          <a:endParaRPr lang="en-US" sz="1100" kern="1200" dirty="0"/>
        </a:p>
      </dsp:txBody>
      <dsp:txXfrm>
        <a:off x="4131140" y="1985431"/>
        <a:ext cx="753392" cy="753392"/>
      </dsp:txXfrm>
    </dsp:sp>
    <dsp:sp modelId="{F9D86F98-770C-444E-9D81-C998A7AEA310}">
      <dsp:nvSpPr>
        <dsp:cNvPr id="0" name=""/>
        <dsp:cNvSpPr/>
      </dsp:nvSpPr>
      <dsp:spPr>
        <a:xfrm rot="2700000">
          <a:off x="3240756" y="2859990"/>
          <a:ext cx="275400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252855" y="2911280"/>
        <a:ext cx="192780" cy="241504"/>
      </dsp:txXfrm>
    </dsp:sp>
    <dsp:sp modelId="{B4404C66-EFFF-4184-B271-EC4AE3432809}">
      <dsp:nvSpPr>
        <dsp:cNvPr id="0" name=""/>
        <dsp:cNvSpPr/>
      </dsp:nvSpPr>
      <dsp:spPr>
        <a:xfrm>
          <a:off x="3411649" y="3094437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Porting applications</a:t>
          </a:r>
          <a:endParaRPr lang="en-US" sz="1100" kern="1200" dirty="0"/>
        </a:p>
      </dsp:txBody>
      <dsp:txXfrm>
        <a:off x="3567682" y="3250470"/>
        <a:ext cx="753392" cy="753392"/>
      </dsp:txXfrm>
    </dsp:sp>
    <dsp:sp modelId="{678E943C-EF5E-4FB5-A7B4-0C2C745D9E62}">
      <dsp:nvSpPr>
        <dsp:cNvPr id="0" name=""/>
        <dsp:cNvSpPr/>
      </dsp:nvSpPr>
      <dsp:spPr>
        <a:xfrm rot="5390111">
          <a:off x="2528432" y="3157764"/>
          <a:ext cx="277549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569945" y="3196633"/>
        <a:ext cx="194284" cy="241504"/>
      </dsp:txXfrm>
    </dsp:sp>
    <dsp:sp modelId="{C38085D6-6012-4F2E-A8F3-EC4A2633FC45}">
      <dsp:nvSpPr>
        <dsp:cNvPr id="0" name=""/>
        <dsp:cNvSpPr/>
      </dsp:nvSpPr>
      <dsp:spPr>
        <a:xfrm>
          <a:off x="2136785" y="3628708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Developing and operating software services</a:t>
          </a:r>
          <a:endParaRPr lang="en-US" sz="1100" kern="1200" dirty="0"/>
        </a:p>
      </dsp:txBody>
      <dsp:txXfrm>
        <a:off x="2292818" y="3784741"/>
        <a:ext cx="753392" cy="753392"/>
      </dsp:txXfrm>
    </dsp:sp>
    <dsp:sp modelId="{BE329992-0E37-4679-93EF-8EB1F2694B5C}">
      <dsp:nvSpPr>
        <dsp:cNvPr id="0" name=""/>
        <dsp:cNvSpPr/>
      </dsp:nvSpPr>
      <dsp:spPr>
        <a:xfrm rot="8074984">
          <a:off x="1813518" y="2867526"/>
          <a:ext cx="279017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1884749" y="2918218"/>
        <a:ext cx="195312" cy="241504"/>
      </dsp:txXfrm>
    </dsp:sp>
    <dsp:sp modelId="{9B1DD7A9-3937-4D43-8C95-DC4D62481026}">
      <dsp:nvSpPr>
        <dsp:cNvPr id="0" name=""/>
        <dsp:cNvSpPr/>
      </dsp:nvSpPr>
      <dsp:spPr>
        <a:xfrm>
          <a:off x="856041" y="3108579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Collecting Feedback</a:t>
          </a:r>
          <a:endParaRPr lang="en-US" sz="1100" kern="1200" dirty="0"/>
        </a:p>
      </dsp:txBody>
      <dsp:txXfrm>
        <a:off x="1012074" y="3264612"/>
        <a:ext cx="753392" cy="753392"/>
      </dsp:txXfrm>
    </dsp:sp>
    <dsp:sp modelId="{BE1AD032-8384-427C-9C58-C74EEA4DED8C}">
      <dsp:nvSpPr>
        <dsp:cNvPr id="0" name=""/>
        <dsp:cNvSpPr/>
      </dsp:nvSpPr>
      <dsp:spPr>
        <a:xfrm rot="10771407">
          <a:off x="1518378" y="2154221"/>
          <a:ext cx="274180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1600631" y="2234380"/>
        <a:ext cx="191926" cy="241504"/>
      </dsp:txXfrm>
    </dsp:sp>
    <dsp:sp modelId="{73A6EAE2-A1B6-4289-AC86-35E5E6A9FAB9}">
      <dsp:nvSpPr>
        <dsp:cNvPr id="0" name=""/>
        <dsp:cNvSpPr/>
      </dsp:nvSpPr>
      <dsp:spPr>
        <a:xfrm>
          <a:off x="323617" y="1829392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Documen-tation</a:t>
          </a:r>
          <a:endParaRPr lang="en-US" sz="1100" kern="1200" dirty="0"/>
        </a:p>
      </dsp:txBody>
      <dsp:txXfrm>
        <a:off x="479650" y="1985425"/>
        <a:ext cx="753392" cy="753392"/>
      </dsp:txXfrm>
    </dsp:sp>
    <dsp:sp modelId="{7DA913E4-D6FD-4C38-B932-9249EFE7D8B2}">
      <dsp:nvSpPr>
        <dsp:cNvPr id="0" name=""/>
        <dsp:cNvSpPr/>
      </dsp:nvSpPr>
      <dsp:spPr>
        <a:xfrm rot="13481249">
          <a:off x="1814876" y="1439113"/>
          <a:ext cx="269902" cy="4025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1884145" y="1548085"/>
        <a:ext cx="188931" cy="241504"/>
      </dsp:txXfrm>
    </dsp:sp>
    <dsp:sp modelId="{D1547CD5-B43F-4EF8-BF0A-91AD02A26B7B}">
      <dsp:nvSpPr>
        <dsp:cNvPr id="0" name=""/>
        <dsp:cNvSpPr/>
      </dsp:nvSpPr>
      <dsp:spPr>
        <a:xfrm>
          <a:off x="851895" y="548567"/>
          <a:ext cx="1065458" cy="106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Helpdesk</a:t>
          </a:r>
          <a:endParaRPr lang="en-US" sz="1100" kern="1200" dirty="0"/>
        </a:p>
      </dsp:txBody>
      <dsp:txXfrm>
        <a:off x="1007928" y="704600"/>
        <a:ext cx="753392" cy="75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1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7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D0CE8-B388-4E0F-BC5D-2A64032D6AF0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369934-87FF-46B4-8596-79CA2FE5360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029B67-A4A4-4BFC-B77D-DD56B435FE47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40357-AC43-4436-B3C7-847143055801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 smtClean="0"/>
              <a:pPr eaLnBrk="1" hangingPunct="1"/>
              <a:t>12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t>09/06/2011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t>09/06/2011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5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1F7B082-3B45-483D-BE13-B05D53BA2DA4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8FF38D-CB7E-4E99-946A-0727AD24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FE41A4C-93D1-49EB-8A1F-DDCFD21A79AB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C2D6C9-E148-47A8-A51A-333D5BCA4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CC05ED5-B664-4F93-B7D5-082EDFE39B02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CC042-80E9-408D-AC8A-16441F37F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1D93E66-56DE-4282-97AA-8ACA743CE1C1}" type="datetime1">
              <a:rPr lang="en-GB" smtClean="0"/>
              <a:t>09/06/2011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D3EB8A-8C66-4464-AE29-75A81BC60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8BE8FB2-F286-4CA7-99E6-FA024D7F8D70}" type="datetime1">
              <a:rPr lang="en-GB" smtClean="0"/>
              <a:t>09/06/2011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3361DF-2621-40B8-AEF4-D04B1D7A1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4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2CCC8F6-1BE2-4051-BDE3-4EA7C9332CC9}" type="datetime1">
              <a:rPr lang="en-GB" smtClean="0"/>
              <a:t>09/06/2011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242231-CF96-4B14-A078-699C495B2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E0B32EB-3EEA-4928-A13C-FCC5170CA854}" type="datetime1">
              <a:rPr lang="en-GB" smtClean="0"/>
              <a:t>09/06/2011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20F6E4-1424-4D05-892E-C9F035634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1C3623A-9F2D-4B66-AA2E-27F482BD3841}" type="datetime1">
              <a:rPr lang="en-GB" smtClean="0"/>
              <a:t>09/06/2011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2F0BA9-C33D-480B-81C0-C3952598C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9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31FC2BF-58A1-4262-B93F-121280D6E3EF}" type="datetime1">
              <a:rPr lang="en-GB" smtClean="0"/>
              <a:t>09/06/2011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B39F13-9792-44B6-A40A-396AA3C97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039B3AB-BAF0-41DF-81A0-F1B454EF587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A51CF6-733B-425F-BD96-A4C8BDEE1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14CA4A1-2CA9-44C5-859C-CB198D22DEB0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5886AE-1A82-429E-AD93-395F937A4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t>09/06/2011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t>09/06/2011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t>09/06/2011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t>09/06/2011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t>09/06/2011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40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7155DF10-0CBE-4B11-95CE-9FCB32168820}" type="datetime1">
              <a:rPr lang="en-GB" smtClean="0">
                <a:cs typeface="DejaVu Sans" charset="0"/>
              </a:rPr>
              <a:t>09/06/2011</a:t>
            </a:fld>
            <a:endParaRPr lang="en-US">
              <a:cs typeface="DejaVu San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mtClean="0">
                <a:cs typeface="DejaVu Sans" charset="0"/>
              </a:rPr>
              <a:t>EGI Life Sciences - May 2011</a:t>
            </a:r>
            <a:endParaRPr lang="en-US">
              <a:cs typeface="DejaVu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92429DA-D24B-4646-8717-4432731863EC}" type="slidenum">
              <a:rPr lang="en-US">
                <a:cs typeface="DejaVu Sans" charset="0"/>
              </a:rPr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>
              <a:cs typeface="DejaVu Sans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0" y="105131"/>
            <a:ext cx="885600" cy="86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5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marL="673930" indent="-259204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2pPr>
      <a:lvl3pPr marL="1036815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3pPr>
      <a:lvl4pPr marL="1451541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4pPr>
      <a:lvl5pPr marL="1866268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9pPr>
    </p:titleStyle>
    <p:bodyStyle>
      <a:lvl1pPr marL="311045" indent="-311045" algn="l" defTabSz="414726" rtl="0" fontAlgn="base" hangingPunct="0">
        <a:lnSpc>
          <a:spcPct val="93000"/>
        </a:lnSpc>
        <a:spcBef>
          <a:spcPts val="314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036815" indent="-20736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3pPr>
      <a:lvl4pPr marL="1451541" indent="-20736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4pPr>
      <a:lvl5pPr marL="1866268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mailto:UCST@egi.eu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healthgrid.org/LSVRC:Inde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svrc@healthgrid.or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484784"/>
            <a:ext cx="7524328" cy="2450703"/>
          </a:xfrm>
        </p:spPr>
        <p:txBody>
          <a:bodyPr/>
          <a:lstStyle/>
          <a:p>
            <a:r>
              <a:rPr lang="en-GB" sz="4000" dirty="0" smtClean="0"/>
              <a:t>Applications </a:t>
            </a:r>
            <a:r>
              <a:rPr lang="en-GB" sz="4000" dirty="0"/>
              <a:t>and gateways for the </a:t>
            </a:r>
            <a:r>
              <a:rPr lang="en-GB" sz="4000" dirty="0" smtClean="0"/>
              <a:t>LSGC: </a:t>
            </a:r>
            <a:r>
              <a:rPr lang="en-GB" sz="4000" dirty="0"/>
              <a:t>EGI's role as a helper and supporter</a:t>
            </a:r>
            <a:endParaRPr lang="en-GB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462264"/>
            <a:ext cx="5832648" cy="1270992"/>
          </a:xfrm>
        </p:spPr>
        <p:txBody>
          <a:bodyPr/>
          <a:lstStyle/>
          <a:p>
            <a:pPr eaLnBrk="1" hangingPunct="1"/>
            <a:r>
              <a:rPr lang="en-GB" sz="2400" dirty="0" smtClean="0"/>
              <a:t>Steve Brewer, Chief Community Officer, </a:t>
            </a:r>
            <a:r>
              <a:rPr lang="en-GB" sz="2400" dirty="0" smtClean="0"/>
              <a:t>EGI.eu</a:t>
            </a:r>
          </a:p>
          <a:p>
            <a:pPr eaLnBrk="1" hangingPunct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steve.brewer@egi.eu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124744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9552" y="1808820"/>
            <a:ext cx="2592288" cy="2556284"/>
            <a:chOff x="827584" y="2564904"/>
            <a:chExt cx="2592288" cy="2556284"/>
          </a:xfrm>
        </p:grpSpPr>
        <p:sp>
          <p:nvSpPr>
            <p:cNvPr id="7" name="Oval 6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3248980"/>
            <a:ext cx="2592288" cy="2556284"/>
            <a:chOff x="827584" y="2564904"/>
            <a:chExt cx="2592288" cy="2556284"/>
          </a:xfrm>
        </p:grpSpPr>
        <p:sp>
          <p:nvSpPr>
            <p:cNvPr id="14" name="Oval 13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1808820"/>
            <a:ext cx="2592288" cy="2556284"/>
            <a:chOff x="827584" y="2564904"/>
            <a:chExt cx="2592288" cy="2556284"/>
          </a:xfrm>
        </p:grpSpPr>
        <p:sp>
          <p:nvSpPr>
            <p:cNvPr id="18" name="Oval 17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sp>
        <p:nvSpPr>
          <p:cNvPr id="21" name="Left-Right-Up Arrow 20"/>
          <p:cNvSpPr/>
          <p:nvPr/>
        </p:nvSpPr>
        <p:spPr>
          <a:xfrm rot="10800000">
            <a:off x="3677424" y="1628800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722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9912" y="2995078"/>
            <a:ext cx="14821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Integrated</a:t>
            </a:r>
            <a:r>
              <a:rPr lang="en-GB" sz="1200" dirty="0" smtClean="0"/>
              <a:t> Resource Infrastructure Provider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947923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National Grid Initiative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Peer</a:t>
            </a:r>
            <a:r>
              <a:rPr lang="en-GB" sz="1200" dirty="0" smtClean="0">
                <a:solidFill>
                  <a:schemeClr val="bg1"/>
                </a:solidFill>
              </a:rPr>
              <a:t> Resource Infrastructure Provider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Integrated</a:t>
            </a:r>
            <a:r>
              <a:rPr lang="en-GB" sz="1200" dirty="0" smtClean="0"/>
              <a:t>: infrastructure operated by a non-EGI-InSPIRE partner but relying on EGI </a:t>
            </a:r>
            <a:r>
              <a:rPr lang="en-GB" sz="1200" dirty="0"/>
              <a:t>operational </a:t>
            </a:r>
            <a:r>
              <a:rPr lang="en-GB" sz="1200" dirty="0" smtClean="0"/>
              <a:t>services (</a:t>
            </a:r>
            <a:r>
              <a:rPr lang="en-GB" sz="1200" dirty="0" err="1" smtClean="0"/>
              <a:t>MoU</a:t>
            </a:r>
            <a:r>
              <a:rPr lang="en-GB" sz="1200" dirty="0" smtClean="0"/>
              <a:t>)</a:t>
            </a:r>
          </a:p>
          <a:p>
            <a:r>
              <a:rPr lang="en-GB" sz="1200" b="1" dirty="0" smtClean="0"/>
              <a:t>Peer</a:t>
            </a:r>
            <a:r>
              <a:rPr lang="en-GB" sz="1200" dirty="0" smtClean="0"/>
              <a:t>: infrastructure accessible </a:t>
            </a:r>
            <a:r>
              <a:rPr lang="en-GB" sz="1200" dirty="0"/>
              <a:t>to EGI users, but </a:t>
            </a:r>
            <a:r>
              <a:rPr lang="en-GB" sz="1200" dirty="0" smtClean="0"/>
              <a:t>relying </a:t>
            </a:r>
            <a:r>
              <a:rPr lang="en-GB" sz="1200" dirty="0"/>
              <a:t>on </a:t>
            </a:r>
            <a:r>
              <a:rPr lang="en-GB" sz="1200" dirty="0" smtClean="0"/>
              <a:t>own operational </a:t>
            </a:r>
            <a:r>
              <a:rPr lang="en-GB" sz="1200" dirty="0" smtClean="0"/>
              <a:t>services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972C7-72F6-42BE-ADE0-23D6B4DCB84E}" type="datetime1">
              <a:rPr lang="en-GB" smtClean="0"/>
              <a:t>09/06/2011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7012" y="2708920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772816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smtClean="0"/>
              <a:t>Coordination for European Grid resources</a:t>
            </a:r>
          </a:p>
          <a:p>
            <a:pPr lvl="1" eaLnBrk="1" hangingPunct="1"/>
            <a:r>
              <a:rPr lang="en-GB" smtClean="0"/>
              <a:t>Established February 8th 2010</a:t>
            </a:r>
          </a:p>
          <a:p>
            <a:pPr lvl="1" eaLnBrk="1" hangingPunct="1"/>
            <a:r>
              <a:rPr lang="en-GB" smtClean="0"/>
              <a:t>Central policy &amp; services needed to run a grid</a:t>
            </a:r>
          </a:p>
          <a:p>
            <a:pPr lvl="1" eaLnBrk="1" hangingPunct="1"/>
            <a:r>
              <a:rPr lang="en-GB" smtClean="0"/>
              <a:t>Sustainable small coordinating organisation</a:t>
            </a:r>
          </a:p>
          <a:p>
            <a:pPr eaLnBrk="1" hangingPunct="1"/>
            <a:r>
              <a:rPr lang="en-GB" smtClean="0"/>
              <a:t>Based in Amsterdam</a:t>
            </a:r>
          </a:p>
          <a:p>
            <a:pPr lvl="1" eaLnBrk="1" hangingPunct="1"/>
            <a:r>
              <a:rPr lang="en-GB" smtClean="0"/>
              <a:t>Coordinating core (~20 people) in Amsterdam</a:t>
            </a:r>
          </a:p>
          <a:p>
            <a:pPr lvl="1" eaLnBrk="1" hangingPunct="1"/>
            <a:r>
              <a:rPr lang="en-GB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423AB0-4174-470C-A40A-ABFC1EBC732C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589240"/>
            <a:ext cx="915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EGI and EGI.eu supported by EGI-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InSPIRE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b="14903"/>
          <a:stretch>
            <a:fillRect/>
          </a:stretch>
        </p:blipFill>
        <p:spPr bwMode="auto">
          <a:xfrm>
            <a:off x="4211960" y="2996952"/>
            <a:ext cx="4681538" cy="30734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01600" dist="101600" dir="27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442540" y="4595018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724128" y="5600273"/>
            <a:ext cx="1008112" cy="276999"/>
          </a:xfrm>
          <a:prstGeom prst="rect">
            <a:avLst/>
          </a:prstGeom>
          <a:solidFill>
            <a:srgbClr val="BDBDD4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>
                <a:latin typeface="Arial" charset="0"/>
              </a:rPr>
              <a:t>Un-</a:t>
            </a:r>
            <a:r>
              <a:rPr lang="en-GB" sz="1200" dirty="0" smtClean="0">
                <a:latin typeface="Arial" charset="0"/>
              </a:rPr>
              <a:t>Funded</a:t>
            </a:r>
            <a:endParaRPr lang="en-GB" sz="12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1F732-29E3-4934-B824-1CA542D006B8}" type="datetime1">
              <a:rPr lang="en-GB" smtClean="0"/>
              <a:t>09/06/2011</a:t>
            </a:fld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732240" y="5600273"/>
            <a:ext cx="1008112" cy="276999"/>
          </a:xfrm>
          <a:prstGeom prst="rect">
            <a:avLst/>
          </a:prstGeom>
          <a:solidFill>
            <a:srgbClr val="090D5A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Funded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1979613" y="106363"/>
            <a:ext cx="7164387" cy="86518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EGI-Inspire project </a:t>
            </a:r>
            <a:r>
              <a:rPr lang="en-GB" sz="4000" dirty="0"/>
              <a:t>o</a:t>
            </a:r>
            <a:r>
              <a:rPr lang="en-GB" sz="4000" dirty="0" smtClean="0"/>
              <a:t>bjectives</a:t>
            </a:r>
            <a:endParaRPr lang="en-GB" sz="4000" dirty="0" smtClean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611188" y="1556891"/>
            <a:ext cx="8353425" cy="396034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>
              <a:spcAft>
                <a:spcPts val="600"/>
              </a:spcAft>
            </a:pPr>
            <a:r>
              <a:rPr lang="en-GB" dirty="0" smtClean="0"/>
              <a:t>Resource providers in Europe and worldwide </a:t>
            </a:r>
          </a:p>
          <a:p>
            <a:pPr lvl="1" eaLnBrk="1" hangingPunct="1">
              <a:spcAft>
                <a:spcPts val="600"/>
              </a:spcAft>
            </a:pPr>
            <a:r>
              <a:rPr lang="en-GB" dirty="0" smtClean="0"/>
              <a:t>With new technologies as they mature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Support structured international research</a:t>
            </a:r>
          </a:p>
          <a:p>
            <a:pPr lvl="1" eaLnBrk="1" hangingPunct="1">
              <a:spcAft>
                <a:spcPts val="600"/>
              </a:spcAft>
            </a:pPr>
            <a:r>
              <a:rPr lang="en-GB" dirty="0" smtClean="0"/>
              <a:t>Sustain current domain specific services </a:t>
            </a:r>
          </a:p>
          <a:p>
            <a:pPr lvl="1" eaLnBrk="1" hangingPunct="1">
              <a:spcAft>
                <a:spcPts val="600"/>
              </a:spcAft>
            </a:pPr>
            <a:r>
              <a:rPr lang="en-GB" dirty="0" smtClean="0"/>
              <a:t>Attract new user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B021CC-ADC1-4128-A47F-219DD846106F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2525551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E7EC-C2BD-48D8-98F0-8DAA5A5AEC30}" type="datetime1">
              <a:rPr lang="en-GB" smtClean="0"/>
              <a:t>09/06/2011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EGI supports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</a:t>
            </a:r>
            <a:r>
              <a:rPr lang="en-GB" dirty="0" smtClean="0">
                <a:sym typeface="Wingdings" pitchFamily="2" charset="2"/>
              </a:rPr>
              <a:t>)</a:t>
            </a:r>
            <a:endParaRPr lang="en-GB" dirty="0" smtClean="0">
              <a:sym typeface="Wingdings" pitchFamily="2" charset="2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947AF4-E3D1-4F6B-B748-A9982F13DF50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EGI is what you make of it!</a:t>
            </a:r>
          </a:p>
          <a:p>
            <a:pPr lvl="1"/>
            <a:r>
              <a:rPr lang="en-GB" sz="2400" dirty="0" smtClean="0"/>
              <a:t>Many national resources already engaged</a:t>
            </a:r>
          </a:p>
          <a:p>
            <a:pPr lvl="1"/>
            <a:r>
              <a:rPr lang="en-GB" sz="2400" dirty="0" smtClean="0"/>
              <a:t>Easy to federate in new resources</a:t>
            </a:r>
          </a:p>
          <a:p>
            <a:pPr lvl="1"/>
            <a:r>
              <a:rPr lang="en-GB" sz="2400" dirty="0" smtClean="0"/>
              <a:t>You retain control as to which VOs can use it</a:t>
            </a:r>
          </a:p>
          <a:p>
            <a:r>
              <a:rPr lang="en-GB" dirty="0" smtClean="0"/>
              <a:t>Mature services to expose resources</a:t>
            </a:r>
          </a:p>
          <a:p>
            <a:pPr lvl="1"/>
            <a:r>
              <a:rPr lang="en-GB" sz="2400" dirty="0" smtClean="0"/>
              <a:t>Ideal for large-scale data analysis</a:t>
            </a:r>
          </a:p>
          <a:p>
            <a:r>
              <a:rPr lang="en-GB" dirty="0" smtClean="0"/>
              <a:t>Platform for collaborative sharing</a:t>
            </a:r>
          </a:p>
          <a:p>
            <a:pPr lvl="1"/>
            <a:r>
              <a:rPr lang="en-GB" sz="2400" dirty="0" smtClean="0"/>
              <a:t>Across compute, data, ….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993E3-B730-4E2D-BBF2-CD4E1342EDBD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852936"/>
            <a:ext cx="8075612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2) Building sustainable user services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www.egi.eu/usersupport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Applications and gateways for the LSGC</a:t>
            </a:r>
          </a:p>
        </p:txBody>
      </p:sp>
    </p:spTree>
    <p:extLst>
      <p:ext uri="{BB962C8B-B14F-4D97-AF65-F5344CB8AC3E}">
        <p14:creationId xmlns:p14="http://schemas.microsoft.com/office/powerpoint/2010/main" val="33258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User Support &amp; Services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395536" y="1196975"/>
            <a:ext cx="8569077" cy="47418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GB" dirty="0" smtClean="0"/>
              <a:t>Support User </a:t>
            </a:r>
            <a:r>
              <a:rPr lang="en-GB" dirty="0" smtClean="0"/>
              <a:t>Communities:</a:t>
            </a:r>
            <a:endParaRPr lang="en-GB" dirty="0" smtClean="0"/>
          </a:p>
          <a:p>
            <a:pPr lvl="1" eaLnBrk="1" hangingPunct="1">
              <a:spcAft>
                <a:spcPts val="600"/>
              </a:spcAft>
              <a:defRPr/>
            </a:pPr>
            <a:r>
              <a:rPr lang="en-GB" dirty="0" smtClean="0"/>
              <a:t>Researchers in International Collaborations (VRCs)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GB" dirty="0" smtClean="0"/>
              <a:t>National Research Collaborations through the NGI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GB" dirty="0" smtClean="0"/>
              <a:t>Scale up from the single VO to a community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dirty="0" smtClean="0"/>
              <a:t>Provide core services to support </a:t>
            </a:r>
            <a:r>
              <a:rPr lang="en-GB" dirty="0" smtClean="0"/>
              <a:t>users:</a:t>
            </a:r>
            <a:endParaRPr lang="en-GB" dirty="0" smtClean="0"/>
          </a:p>
          <a:p>
            <a:pPr lvl="1" eaLnBrk="1" hangingPunct="1">
              <a:spcAft>
                <a:spcPts val="600"/>
              </a:spcAft>
              <a:defRPr/>
            </a:pPr>
            <a:r>
              <a:rPr lang="en-GB" dirty="0" smtClean="0"/>
              <a:t>Manage VOs, </a:t>
            </a:r>
            <a:r>
              <a:rPr lang="en-GB" dirty="0" err="1" smtClean="0"/>
              <a:t>AppDB</a:t>
            </a:r>
            <a:r>
              <a:rPr lang="en-GB" dirty="0" smtClean="0"/>
              <a:t>, Training Services, Requirements</a:t>
            </a:r>
          </a:p>
          <a:p>
            <a:pPr>
              <a:spcAft>
                <a:spcPts val="600"/>
              </a:spcAft>
            </a:pPr>
            <a:r>
              <a:rPr lang="en-GB" dirty="0"/>
              <a:t>Support </a:t>
            </a:r>
            <a:r>
              <a:rPr lang="en-GB" dirty="0" smtClean="0"/>
              <a:t>teams: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 smtClean="0"/>
              <a:t>EGI.eu User </a:t>
            </a:r>
            <a:r>
              <a:rPr lang="en-GB" dirty="0"/>
              <a:t>Community Support </a:t>
            </a:r>
            <a:r>
              <a:rPr lang="en-GB" dirty="0" smtClean="0"/>
              <a:t>Team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 smtClean="0"/>
              <a:t>NGI </a:t>
            </a:r>
            <a:r>
              <a:rPr lang="en-GB" dirty="0"/>
              <a:t>User Support Teams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NGI Operations Teams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Experts within </a:t>
            </a:r>
            <a:r>
              <a:rPr lang="en-GB" dirty="0" smtClean="0"/>
              <a:t>user </a:t>
            </a:r>
            <a:r>
              <a:rPr lang="en-GB" dirty="0"/>
              <a:t>communities or </a:t>
            </a:r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EC3CB-420E-4460-ADC8-5816EBFEFF31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Support coordination: cultivating sustainable communities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7504" y="1268760"/>
            <a:ext cx="8856984" cy="4896544"/>
            <a:chOff x="107504" y="1268760"/>
            <a:chExt cx="8856984" cy="4896544"/>
          </a:xfrm>
        </p:grpSpPr>
        <p:sp>
          <p:nvSpPr>
            <p:cNvPr id="8" name="Rounded Rectangle 7"/>
            <p:cNvSpPr/>
            <p:nvPr/>
          </p:nvSpPr>
          <p:spPr>
            <a:xfrm>
              <a:off x="3923928" y="2636912"/>
              <a:ext cx="3168352" cy="15607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National and specialist support units deliver services, tools &amp; training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524328" y="2204864"/>
              <a:ext cx="1440160" cy="230425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Sustainable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EGI Virtual Research Communities (VRCs)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206171" y="3214116"/>
              <a:ext cx="471293" cy="35719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7504" y="2852936"/>
              <a:ext cx="1049913" cy="120071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EGI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support </a:t>
              </a:r>
              <a:r>
                <a:rPr lang="en-US" sz="1200" dirty="0">
                  <a:solidFill>
                    <a:schemeClr val="bg1"/>
                  </a:solidFill>
                </a:rPr>
                <a:t>services </a:t>
              </a:r>
              <a:r>
                <a:rPr lang="en-US" sz="1200" dirty="0" smtClean="0">
                  <a:solidFill>
                    <a:schemeClr val="bg1"/>
                  </a:solidFill>
                </a:rPr>
                <a:t>and dissemination activity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36348" y="3214116"/>
              <a:ext cx="759588" cy="3589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020272" y="3214116"/>
              <a:ext cx="471293" cy="35719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7242" y="1772816"/>
              <a:ext cx="1440160" cy="352839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dirty="0" smtClean="0"/>
                <a:t>User communities consist of: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99250" y="2636912"/>
              <a:ext cx="1296144" cy="57606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 smtClean="0"/>
                <a:t>Scientific end users</a:t>
              </a:r>
              <a:endParaRPr lang="en-GB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99250" y="3284984"/>
              <a:ext cx="1296144" cy="57606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Software and technology experts</a:t>
              </a:r>
              <a:endParaRPr lang="en-GB" sz="11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99250" y="3933056"/>
              <a:ext cx="1296144" cy="57606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System administrators</a:t>
              </a:r>
              <a:endParaRPr lang="en-GB" sz="11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99250" y="4581128"/>
              <a:ext cx="1296144" cy="57606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Community representatives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Elbow Connector 18"/>
            <p:cNvCxnSpPr>
              <a:stCxn id="9" idx="0"/>
              <a:endCxn id="11" idx="0"/>
            </p:cNvCxnSpPr>
            <p:nvPr/>
          </p:nvCxnSpPr>
          <p:spPr>
            <a:xfrm rot="16200000" flipH="1" flipV="1">
              <a:off x="4114399" y="-1277074"/>
              <a:ext cx="648072" cy="7611947"/>
            </a:xfrm>
            <a:prstGeom prst="bentConnector3">
              <a:avLst>
                <a:gd name="adj1" fmla="val -81771"/>
              </a:avLst>
            </a:prstGeom>
            <a:ln>
              <a:solidFill>
                <a:schemeClr val="tx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76477" y="1268760"/>
              <a:ext cx="7467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 smtClean="0"/>
                <a:t>Success stories, user requirements, application details and training information</a:t>
              </a:r>
            </a:p>
          </p:txBody>
        </p:sp>
        <p:cxnSp>
          <p:nvCxnSpPr>
            <p:cNvPr id="21" name="Elbow Connector 20"/>
            <p:cNvCxnSpPr>
              <a:stCxn id="9" idx="4"/>
              <a:endCxn id="8" idx="2"/>
            </p:cNvCxnSpPr>
            <p:nvPr/>
          </p:nvCxnSpPr>
          <p:spPr>
            <a:xfrm rot="5400000" flipH="1">
              <a:off x="6720531" y="2985243"/>
              <a:ext cx="311450" cy="2736304"/>
            </a:xfrm>
            <a:prstGeom prst="bentConnector3">
              <a:avLst>
                <a:gd name="adj1" fmla="val -73399"/>
              </a:avLst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31866" y="4437112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/>
                <a:t>Lessons learnt</a:t>
              </a:r>
              <a:endParaRPr lang="en-GB" sz="14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66464" y="5334307"/>
              <a:ext cx="68499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FF0000"/>
                  </a:solidFill>
                </a:rPr>
                <a:t>Sustainability of user communities is the key </a:t>
              </a:r>
              <a:br>
                <a:rPr lang="en-GB" sz="2400" b="1" dirty="0" smtClean="0">
                  <a:solidFill>
                    <a:srgbClr val="FF0000"/>
                  </a:solidFill>
                </a:rPr>
              </a:br>
              <a:r>
                <a:rPr lang="en-GB" sz="2400" b="1" dirty="0" smtClean="0">
                  <a:solidFill>
                    <a:srgbClr val="FF0000"/>
                  </a:solidFill>
                </a:rPr>
                <a:t>to achieve a sustainable e-Infrastructure. 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8" descr="http://www.egi.eu/export/sites/egi/images/Spring_2011-page1_20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917">
            <a:off x="249104" y="4423549"/>
            <a:ext cx="117127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412776"/>
            <a:ext cx="536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am </a:t>
            </a:r>
            <a:r>
              <a:rPr lang="en-US" sz="2400" dirty="0" smtClean="0"/>
              <a:t>here primarily </a:t>
            </a:r>
            <a:r>
              <a:rPr lang="en-US" sz="2400" dirty="0"/>
              <a:t>to listen, </a:t>
            </a:r>
            <a:r>
              <a:rPr lang="en-US" sz="2400" dirty="0" smtClean="0"/>
              <a:t>but first…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1815207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have a story to tell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621811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Managing</a:t>
            </a:r>
            <a:r>
              <a:rPr lang="en-US" sz="3200" dirty="0" smtClean="0"/>
              <a:t> a sustainable infrastructure</a:t>
            </a:r>
            <a:endParaRPr lang="en-US" sz="32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Building sustainable user services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Cultivating </a:t>
            </a:r>
            <a:r>
              <a:rPr lang="en-US" sz="3200" dirty="0"/>
              <a:t>sustainable communities</a:t>
            </a:r>
            <a:endParaRPr lang="en-US" sz="3200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5085184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do you fit in?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55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84776" cy="864840"/>
          </a:xfrm>
        </p:spPr>
        <p:txBody>
          <a:bodyPr/>
          <a:lstStyle/>
          <a:p>
            <a:r>
              <a:rPr lang="en-GB" sz="2800" dirty="0"/>
              <a:t> C</a:t>
            </a:r>
            <a:r>
              <a:rPr lang="en-GB" sz="2800" dirty="0" smtClean="0"/>
              <a:t>oordinating s</a:t>
            </a:r>
            <a:r>
              <a:rPr lang="en-GB" sz="2800" dirty="0" smtClean="0"/>
              <a:t>upport: </a:t>
            </a:r>
            <a:r>
              <a:rPr lang="en-GB" sz="2800" dirty="0"/>
              <a:t>developing and deploying sustainable services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953214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C8612-E103-4662-A7EB-FEB8F39E1637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3848" y="508518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369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community?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6434" y="26276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I contribute?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86916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I use these resources?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887" y="304282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VRCs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Sharing stories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Proposals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stories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57192"/>
            <a:ext cx="333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Attend training courses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Utilise</a:t>
            </a:r>
            <a:r>
              <a:rPr lang="en-US" dirty="0" smtClean="0"/>
              <a:t> training material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 applications on the grid</a:t>
            </a:r>
          </a:p>
        </p:txBody>
      </p:sp>
    </p:spTree>
    <p:extLst>
      <p:ext uri="{BB962C8B-B14F-4D97-AF65-F5344CB8AC3E}">
        <p14:creationId xmlns:p14="http://schemas.microsoft.com/office/powerpoint/2010/main" val="26823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Support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83998299"/>
              </p:ext>
            </p:extLst>
          </p:nvPr>
        </p:nvGraphicFramePr>
        <p:xfrm>
          <a:off x="1331640" y="1469008"/>
          <a:ext cx="628836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1223461"/>
            <a:ext cx="388843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Support </a:t>
            </a:r>
            <a:r>
              <a:rPr lang="en-GB" sz="2000" b="1" dirty="0" smtClean="0"/>
              <a:t>teams</a:t>
            </a:r>
            <a:endParaRPr lang="en-GB" sz="20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NGI User Support Teams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Experts within established user communities</a:t>
            </a:r>
            <a:endParaRPr lang="en-GB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Site administrators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Projects with focus on specific areas. </a:t>
            </a:r>
            <a:r>
              <a:rPr lang="en-GB" dirty="0" err="1"/>
              <a:t>E.g.</a:t>
            </a:r>
            <a:r>
              <a:rPr lang="en-GB" sz="1400" dirty="0" err="1"/>
              <a:t>EDGI</a:t>
            </a:r>
            <a:r>
              <a:rPr lang="en-GB" sz="1400" dirty="0"/>
              <a:t>; MAPPER; </a:t>
            </a:r>
            <a:r>
              <a:rPr lang="en-GB" sz="1400" dirty="0" err="1" smtClean="0"/>
              <a:t>StratusLab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933056"/>
            <a:ext cx="2771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Processes</a:t>
            </a:r>
            <a:endParaRPr lang="en-GB" sz="20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User Community Board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VRC </a:t>
            </a:r>
            <a:r>
              <a:rPr lang="en-GB" dirty="0"/>
              <a:t>accreditation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Requirements processing 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Training Working </a:t>
            </a:r>
            <a:r>
              <a:rPr lang="en-GB" dirty="0" smtClean="0"/>
              <a:t>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3590434"/>
            <a:ext cx="27363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Technical </a:t>
            </a:r>
            <a:r>
              <a:rPr lang="en-GB" sz="2000" b="1" dirty="0" smtClean="0"/>
              <a:t>services</a:t>
            </a:r>
            <a:endParaRPr lang="en-GB" sz="20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Application </a:t>
            </a:r>
            <a:r>
              <a:rPr lang="en-GB" dirty="0"/>
              <a:t>Database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Training </a:t>
            </a:r>
            <a:r>
              <a:rPr lang="en-GB" dirty="0"/>
              <a:t>Marketplace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VO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Requirements Tracker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088" y="1196752"/>
            <a:ext cx="3635896" cy="21236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 Support </a:t>
            </a:r>
            <a:r>
              <a:rPr lang="en-US" dirty="0" smtClean="0"/>
              <a:t>Coordination</a:t>
            </a:r>
            <a:endParaRPr lang="en-US" dirty="0" smtClean="0"/>
          </a:p>
          <a:p>
            <a:pPr lvl="1"/>
            <a:r>
              <a:rPr lang="en-GB" dirty="0">
                <a:solidFill>
                  <a:srgbClr val="FF0000"/>
                </a:solidFill>
              </a:rPr>
              <a:t>User Community Support </a:t>
            </a:r>
            <a:r>
              <a:rPr lang="en-GB" dirty="0" smtClean="0">
                <a:solidFill>
                  <a:srgbClr val="FF0000"/>
                </a:solidFill>
              </a:rPr>
              <a:t>(UCS) team </a:t>
            </a:r>
            <a:r>
              <a:rPr lang="en-GB" dirty="0">
                <a:solidFill>
                  <a:srgbClr val="FF0000"/>
                </a:solidFill>
              </a:rPr>
              <a:t>of EGI.eu </a:t>
            </a:r>
            <a:r>
              <a:rPr lang="en-GB" dirty="0"/>
              <a:t>(</a:t>
            </a:r>
            <a:r>
              <a:rPr lang="en-GB" dirty="0">
                <a:hlinkClick r:id="rId7"/>
              </a:rPr>
              <a:t>ucst@egi.eu</a:t>
            </a:r>
            <a:r>
              <a:rPr lang="en-GB" dirty="0"/>
              <a:t>) </a:t>
            </a:r>
          </a:p>
          <a:p>
            <a:pPr lvl="2"/>
            <a:r>
              <a:rPr lang="en-GB" sz="1400" dirty="0"/>
              <a:t>Ensures the flow of information , knowledge and solutions among stakeholders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6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NGI User Support </a:t>
            </a:r>
            <a:r>
              <a:rPr lang="en-GB" sz="2800" dirty="0" smtClean="0"/>
              <a:t>Teams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69784846"/>
              </p:ext>
            </p:extLst>
          </p:nvPr>
        </p:nvGraphicFramePr>
        <p:xfrm>
          <a:off x="179512" y="1196752"/>
          <a:ext cx="5328592" cy="469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36096" y="1052736"/>
            <a:ext cx="36004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NGI User Support Teams provide:</a:t>
            </a:r>
            <a:endParaRPr lang="en-GB" b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Consultancy &amp; training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ccess to grid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Application porting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Developing and operating software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Collecting feedback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Documentation &amp; helpdesk</a:t>
            </a:r>
          </a:p>
          <a:p>
            <a:pPr marL="269875" indent="-269875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NGIs receive: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Web &amp; wiki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Requirements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Applications and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VRC coordination support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293657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Support teams are available across 50 partners – they are all different… as are their support skills.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services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1520" y="1052736"/>
            <a:ext cx="8640960" cy="554461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Provided by a few NGIs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whole community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facilitate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work of NGI support teams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improve communication among NGIs,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users and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users</a:t>
            </a:r>
          </a:p>
          <a:p>
            <a:pPr lvl="1">
              <a:spcBef>
                <a:spcPct val="20000"/>
              </a:spcBef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Tools 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services: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EGI Application Database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(GRNET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Domain specific application – for scientific end users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Reusable toolkits and services – for NGI support teams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Services for VOs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(CSIC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LIP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Tools, manuals, assistance for VO setup and management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Marketplace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(STFC, UK)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Repository of events and materials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Place to request and provide NGI training services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 Tracker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(EGI.eu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with CESNET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To capture needs from the whole community 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To offer solutions from NGIs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Application Database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140" y="1268760"/>
            <a:ext cx="3888804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 of </a:t>
            </a:r>
            <a:r>
              <a:rPr lang="en-US" sz="2400" dirty="0" err="1" smtClean="0"/>
              <a:t>AppDB</a:t>
            </a:r>
            <a:r>
              <a:rPr lang="en-US" sz="2400" dirty="0" smtClean="0"/>
              <a:t>:</a:t>
            </a:r>
            <a:endParaRPr lang="en-GB" sz="2400" dirty="0" smtClean="0"/>
          </a:p>
          <a:p>
            <a:r>
              <a:rPr lang="en-GB" sz="2400" dirty="0" smtClean="0"/>
              <a:t>gives recognition to reusable applications </a:t>
            </a:r>
          </a:p>
          <a:p>
            <a:r>
              <a:rPr lang="en-GB" sz="2400" dirty="0" smtClean="0"/>
              <a:t>gives recognition to application developers</a:t>
            </a:r>
          </a:p>
          <a:p>
            <a:endParaRPr lang="en-GB" sz="2400" dirty="0" smtClean="0"/>
          </a:p>
          <a:p>
            <a:r>
              <a:rPr lang="en-GB" sz="2400" dirty="0" smtClean="0"/>
              <a:t>How to get involved?</a:t>
            </a:r>
          </a:p>
          <a:p>
            <a:pPr lvl="1"/>
            <a:r>
              <a:rPr lang="en-GB" sz="2000" dirty="0" smtClean="0"/>
              <a:t>Register applications</a:t>
            </a:r>
          </a:p>
          <a:p>
            <a:pPr lvl="1"/>
            <a:r>
              <a:rPr lang="en-GB" sz="2000" dirty="0" smtClean="0"/>
              <a:t>Reuse applications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Integrate </a:t>
            </a:r>
            <a:r>
              <a:rPr lang="en-GB" sz="2000" dirty="0" err="1" smtClean="0">
                <a:solidFill>
                  <a:srgbClr val="FF0000"/>
                </a:solidFill>
              </a:rPr>
              <a:t>AppDB</a:t>
            </a:r>
            <a:r>
              <a:rPr lang="en-GB" sz="2000" dirty="0" smtClean="0">
                <a:solidFill>
                  <a:srgbClr val="FF0000"/>
                </a:solidFill>
              </a:rPr>
              <a:t> through its gadget into any Webpage!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968552" cy="310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2567"/>
          <a:stretch/>
        </p:blipFill>
        <p:spPr bwMode="auto">
          <a:xfrm>
            <a:off x="5652120" y="3140594"/>
            <a:ext cx="2880320" cy="3024710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marketplace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8024" y="1196752"/>
            <a:ext cx="4176464" cy="46805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/>
              <a:t>Integration </a:t>
            </a:r>
            <a:r>
              <a:rPr lang="en-GB" sz="2400" dirty="0" smtClean="0"/>
              <a:t>of: </a:t>
            </a:r>
            <a:endParaRPr lang="en-GB" sz="2400" dirty="0"/>
          </a:p>
          <a:p>
            <a:pPr lvl="1">
              <a:spcAft>
                <a:spcPts val="600"/>
              </a:spcAft>
            </a:pPr>
            <a:r>
              <a:rPr lang="en-GB" sz="1600" dirty="0"/>
              <a:t>training event calendar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Digital library (of training materials)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Service offering </a:t>
            </a:r>
            <a:r>
              <a:rPr lang="en-GB" sz="1600" dirty="0" smtClean="0"/>
              <a:t>&amp; </a:t>
            </a:r>
            <a:r>
              <a:rPr lang="en-GB" sz="1600" dirty="0"/>
              <a:t>requesting form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How to get involved?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Register training events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Use, reuse and share training materials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Offer training-related services (infrastructure, VO, CA, ...)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Feed training-requirements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Delegate representative to EGI Training Working </a:t>
            </a:r>
            <a:r>
              <a:rPr lang="en-GB" sz="1600" dirty="0" smtClean="0"/>
              <a:t>Group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943786" cy="4291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558052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You </a:t>
            </a:r>
            <a:r>
              <a:rPr lang="en-GB" sz="1600" dirty="0">
                <a:solidFill>
                  <a:srgbClr val="FF0000"/>
                </a:solidFill>
              </a:rPr>
              <a:t>can offer </a:t>
            </a:r>
            <a:r>
              <a:rPr lang="en-GB" sz="1600" dirty="0" smtClean="0">
                <a:solidFill>
                  <a:srgbClr val="FF0000"/>
                </a:solidFill>
              </a:rPr>
              <a:t>and </a:t>
            </a:r>
            <a:r>
              <a:rPr lang="en-GB" sz="1600" dirty="0">
                <a:solidFill>
                  <a:srgbClr val="FF0000"/>
                </a:solidFill>
              </a:rPr>
              <a:t>request ANY type of training-related service, tool, expertise through the new Training Marketplace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for VOs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08104" y="2420888"/>
            <a:ext cx="3276401" cy="3096344"/>
            <a:chOff x="5688087" y="2852936"/>
            <a:chExt cx="3276401" cy="3096344"/>
          </a:xfrm>
        </p:grpSpPr>
        <p:sp>
          <p:nvSpPr>
            <p:cNvPr id="9" name="AutoShape 42"/>
            <p:cNvSpPr>
              <a:spLocks noChangeArrowheads="1"/>
            </p:cNvSpPr>
            <p:nvPr/>
          </p:nvSpPr>
          <p:spPr bwMode="auto">
            <a:xfrm>
              <a:off x="7338808" y="2852936"/>
              <a:ext cx="1621828" cy="1535725"/>
            </a:xfrm>
            <a:prstGeom prst="flowChartAlternateProcess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43"/>
            <p:cNvSpPr>
              <a:spLocks noChangeArrowheads="1"/>
            </p:cNvSpPr>
            <p:nvPr/>
          </p:nvSpPr>
          <p:spPr bwMode="auto">
            <a:xfrm>
              <a:off x="7311841" y="4415470"/>
              <a:ext cx="1652647" cy="1533810"/>
            </a:xfrm>
            <a:prstGeom prst="flowChartAlternateProcess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44"/>
            <p:cNvSpPr>
              <a:spLocks noChangeArrowheads="1"/>
            </p:cNvSpPr>
            <p:nvPr/>
          </p:nvSpPr>
          <p:spPr bwMode="auto">
            <a:xfrm>
              <a:off x="5690013" y="4415470"/>
              <a:ext cx="1608345" cy="1533810"/>
            </a:xfrm>
            <a:prstGeom prst="flowChartAlternateProcess">
              <a:avLst/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5774764" y="4520787"/>
              <a:ext cx="639486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13" name="AutoShape 46"/>
            <p:cNvSpPr>
              <a:spLocks noChangeArrowheads="1"/>
            </p:cNvSpPr>
            <p:nvPr/>
          </p:nvSpPr>
          <p:spPr bwMode="auto">
            <a:xfrm>
              <a:off x="6208151" y="482333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47"/>
            <p:cNvSpPr>
              <a:spLocks noChangeArrowheads="1"/>
            </p:cNvSpPr>
            <p:nvPr/>
          </p:nvSpPr>
          <p:spPr bwMode="auto">
            <a:xfrm>
              <a:off x="6972837" y="5658220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5688087" y="2852936"/>
              <a:ext cx="1639164" cy="1535725"/>
            </a:xfrm>
            <a:prstGeom prst="flowChartAlternateProcess">
              <a:avLst/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>
              <a:off x="5955823" y="350590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utoShape 50"/>
            <p:cNvSpPr>
              <a:spLocks noChangeArrowheads="1"/>
            </p:cNvSpPr>
            <p:nvPr/>
          </p:nvSpPr>
          <p:spPr bwMode="auto">
            <a:xfrm>
              <a:off x="6362244" y="298314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utoShape 51"/>
            <p:cNvSpPr>
              <a:spLocks noChangeArrowheads="1"/>
            </p:cNvSpPr>
            <p:nvPr/>
          </p:nvSpPr>
          <p:spPr bwMode="auto">
            <a:xfrm>
              <a:off x="6890012" y="3019530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9" name="AutoShape 52"/>
            <p:cNvCxnSpPr>
              <a:cxnSpLocks noChangeShapeType="1"/>
              <a:stCxn id="18" idx="2"/>
            </p:cNvCxnSpPr>
            <p:nvPr/>
          </p:nvCxnSpPr>
          <p:spPr bwMode="auto">
            <a:xfrm>
              <a:off x="6968985" y="3232080"/>
              <a:ext cx="410272" cy="61467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AutoShape 53"/>
            <p:cNvCxnSpPr>
              <a:cxnSpLocks noChangeShapeType="1"/>
              <a:stCxn id="17" idx="2"/>
            </p:cNvCxnSpPr>
            <p:nvPr/>
          </p:nvCxnSpPr>
          <p:spPr bwMode="auto">
            <a:xfrm>
              <a:off x="6441216" y="3197613"/>
              <a:ext cx="633707" cy="7774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AutoShape 54"/>
            <p:cNvCxnSpPr>
              <a:cxnSpLocks noChangeShapeType="1"/>
              <a:stCxn id="16" idx="3"/>
            </p:cNvCxnSpPr>
            <p:nvPr/>
          </p:nvCxnSpPr>
          <p:spPr bwMode="auto">
            <a:xfrm>
              <a:off x="6115695" y="3613139"/>
              <a:ext cx="832102" cy="679779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8184393" y="4520787"/>
              <a:ext cx="645264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3" name="AutoShape 56"/>
            <p:cNvSpPr>
              <a:spLocks noChangeArrowheads="1"/>
            </p:cNvSpPr>
            <p:nvPr/>
          </p:nvSpPr>
          <p:spPr bwMode="auto">
            <a:xfrm>
              <a:off x="6976689" y="3850583"/>
              <a:ext cx="834028" cy="884670"/>
            </a:xfrm>
            <a:prstGeom prst="flowChartConnector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6084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</a:rPr>
                <a:t>VO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</a:rPr>
                <a:t>monitor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57"/>
            <p:cNvSpPr txBox="1">
              <a:spLocks noChangeArrowheads="1"/>
            </p:cNvSpPr>
            <p:nvPr/>
          </p:nvSpPr>
          <p:spPr bwMode="auto">
            <a:xfrm>
              <a:off x="5745872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8278774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6" name="AutoShape 59"/>
            <p:cNvSpPr>
              <a:spLocks noChangeArrowheads="1"/>
            </p:cNvSpPr>
            <p:nvPr/>
          </p:nvSpPr>
          <p:spPr bwMode="auto">
            <a:xfrm>
              <a:off x="8120829" y="5171843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60"/>
            <p:cNvSpPr>
              <a:spLocks noChangeArrowheads="1"/>
            </p:cNvSpPr>
            <p:nvPr/>
          </p:nvSpPr>
          <p:spPr bwMode="auto">
            <a:xfrm>
              <a:off x="7737523" y="3226336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utoShape 61"/>
            <p:cNvSpPr>
              <a:spLocks noChangeArrowheads="1"/>
            </p:cNvSpPr>
            <p:nvPr/>
          </p:nvSpPr>
          <p:spPr bwMode="auto">
            <a:xfrm>
              <a:off x="8180540" y="371462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9" name="AutoShape 62"/>
            <p:cNvCxnSpPr>
              <a:cxnSpLocks noChangeShapeType="1"/>
              <a:stCxn id="13" idx="3"/>
              <a:endCxn id="23" idx="3"/>
            </p:cNvCxnSpPr>
            <p:nvPr/>
          </p:nvCxnSpPr>
          <p:spPr bwMode="auto">
            <a:xfrm flipV="1">
              <a:off x="6364170" y="4606956"/>
              <a:ext cx="733868" cy="3216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AutoShape 63"/>
            <p:cNvCxnSpPr>
              <a:cxnSpLocks noChangeShapeType="1"/>
            </p:cNvCxnSpPr>
            <p:nvPr/>
          </p:nvCxnSpPr>
          <p:spPr bwMode="auto">
            <a:xfrm>
              <a:off x="6445069" y="3205272"/>
              <a:ext cx="629855" cy="77169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AutoShape 64"/>
            <p:cNvCxnSpPr>
              <a:cxnSpLocks noChangeShapeType="1"/>
              <a:stCxn id="14" idx="0"/>
              <a:endCxn id="23" idx="4"/>
            </p:cNvCxnSpPr>
            <p:nvPr/>
          </p:nvCxnSpPr>
          <p:spPr bwMode="auto">
            <a:xfrm flipV="1">
              <a:off x="7049883" y="4737168"/>
              <a:ext cx="342857" cy="9191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AutoShape 65"/>
            <p:cNvCxnSpPr>
              <a:cxnSpLocks noChangeShapeType="1"/>
              <a:stCxn id="27" idx="2"/>
              <a:endCxn id="23" idx="7"/>
            </p:cNvCxnSpPr>
            <p:nvPr/>
          </p:nvCxnSpPr>
          <p:spPr bwMode="auto">
            <a:xfrm flipH="1">
              <a:off x="7689369" y="3440801"/>
              <a:ext cx="123274" cy="536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AutoShape 66"/>
            <p:cNvCxnSpPr>
              <a:cxnSpLocks noChangeShapeType="1"/>
              <a:endCxn id="23" idx="6"/>
            </p:cNvCxnSpPr>
            <p:nvPr/>
          </p:nvCxnSpPr>
          <p:spPr bwMode="auto">
            <a:xfrm flipH="1">
              <a:off x="7812643" y="3921433"/>
              <a:ext cx="425682" cy="3695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AutoShape 67"/>
            <p:cNvCxnSpPr>
              <a:cxnSpLocks noChangeShapeType="1"/>
              <a:stCxn id="26" idx="0"/>
              <a:endCxn id="23" idx="5"/>
            </p:cNvCxnSpPr>
            <p:nvPr/>
          </p:nvCxnSpPr>
          <p:spPr bwMode="auto">
            <a:xfrm flipH="1" flipV="1">
              <a:off x="7689369" y="4606956"/>
              <a:ext cx="506581" cy="56297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35" name="AutoShape 51"/>
            <p:cNvSpPr>
              <a:spLocks noChangeArrowheads="1"/>
            </p:cNvSpPr>
            <p:nvPr/>
          </p:nvSpPr>
          <p:spPr bwMode="auto">
            <a:xfrm>
              <a:off x="6072165" y="386643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51"/>
            <p:cNvSpPr>
              <a:spLocks noChangeArrowheads="1"/>
            </p:cNvSpPr>
            <p:nvPr/>
          </p:nvSpPr>
          <p:spPr bwMode="auto">
            <a:xfrm>
              <a:off x="8232405" y="32183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51"/>
            <p:cNvSpPr>
              <a:spLocks noChangeArrowheads="1"/>
            </p:cNvSpPr>
            <p:nvPr/>
          </p:nvSpPr>
          <p:spPr bwMode="auto">
            <a:xfrm>
              <a:off x="8592445" y="3650412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51"/>
            <p:cNvSpPr>
              <a:spLocks noChangeArrowheads="1"/>
            </p:cNvSpPr>
            <p:nvPr/>
          </p:nvSpPr>
          <p:spPr bwMode="auto">
            <a:xfrm>
              <a:off x="6660232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51"/>
            <p:cNvSpPr>
              <a:spLocks noChangeArrowheads="1"/>
            </p:cNvSpPr>
            <p:nvPr/>
          </p:nvSpPr>
          <p:spPr bwMode="auto">
            <a:xfrm>
              <a:off x="6084168" y="530659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51"/>
            <p:cNvSpPr>
              <a:spLocks noChangeArrowheads="1"/>
            </p:cNvSpPr>
            <p:nvPr/>
          </p:nvSpPr>
          <p:spPr bwMode="auto">
            <a:xfrm>
              <a:off x="8448429" y="494655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AutoShape 51"/>
            <p:cNvSpPr>
              <a:spLocks noChangeArrowheads="1"/>
            </p:cNvSpPr>
            <p:nvPr/>
          </p:nvSpPr>
          <p:spPr bwMode="auto">
            <a:xfrm>
              <a:off x="7584333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" name="Content Placeholder 5"/>
          <p:cNvSpPr>
            <a:spLocks noGrp="1"/>
          </p:cNvSpPr>
          <p:nvPr>
            <p:ph idx="1"/>
          </p:nvPr>
        </p:nvSpPr>
        <p:spPr>
          <a:xfrm>
            <a:off x="107504" y="1124744"/>
            <a:ext cx="6912768" cy="4525963"/>
          </a:xfrm>
        </p:spPr>
        <p:txBody>
          <a:bodyPr/>
          <a:lstStyle/>
          <a:p>
            <a:r>
              <a:rPr lang="en-GB" sz="2000" dirty="0" smtClean="0"/>
              <a:t>Activities:</a:t>
            </a:r>
            <a:endParaRPr lang="en-GB" sz="2000" dirty="0" smtClean="0"/>
          </a:p>
          <a:p>
            <a:pPr lvl="1"/>
            <a:r>
              <a:rPr lang="en-GB" sz="1800" dirty="0" smtClean="0"/>
              <a:t>Consultancy and helpdesk for VO managers</a:t>
            </a:r>
          </a:p>
          <a:p>
            <a:pPr lvl="1"/>
            <a:r>
              <a:rPr lang="en-GB" sz="1800" dirty="0" smtClean="0"/>
              <a:t>Evaluation of VO management, monitor and accounting tools</a:t>
            </a:r>
          </a:p>
          <a:p>
            <a:pPr lvl="1"/>
            <a:r>
              <a:rPr lang="en-GB" sz="1800" dirty="0" smtClean="0"/>
              <a:t>Provision of VO support software for VRCs</a:t>
            </a:r>
          </a:p>
          <a:p>
            <a:endParaRPr lang="en-GB" sz="2000" dirty="0" smtClean="0"/>
          </a:p>
          <a:p>
            <a:r>
              <a:rPr lang="en-GB" sz="2000" dirty="0" smtClean="0"/>
              <a:t>VO-specific </a:t>
            </a:r>
            <a:r>
              <a:rPr lang="en-GB" sz="2000" dirty="0" smtClean="0"/>
              <a:t>monitoring:</a:t>
            </a:r>
            <a:endParaRPr lang="en-GB" sz="2000" dirty="0" smtClean="0"/>
          </a:p>
          <a:p>
            <a:pPr lvl="1"/>
            <a:r>
              <a:rPr lang="en-GB" sz="1800" dirty="0" smtClean="0"/>
              <a:t>Monitor only those sites that support you</a:t>
            </a:r>
          </a:p>
          <a:p>
            <a:pPr lvl="1"/>
            <a:r>
              <a:rPr lang="en-GB" sz="1800" dirty="0" smtClean="0"/>
              <a:t>Create and plug-in VO-specific probes</a:t>
            </a:r>
          </a:p>
          <a:p>
            <a:endParaRPr lang="en-GB" sz="2000" dirty="0" smtClean="0"/>
          </a:p>
          <a:p>
            <a:r>
              <a:rPr lang="en-GB" sz="2000" dirty="0" smtClean="0"/>
              <a:t>How to get involved?</a:t>
            </a:r>
          </a:p>
          <a:p>
            <a:pPr lvl="1"/>
            <a:r>
              <a:rPr lang="en-GB" sz="1800" dirty="0" smtClean="0"/>
              <a:t>Request </a:t>
            </a:r>
            <a:r>
              <a:rPr lang="en-GB" sz="1800" dirty="0" smtClean="0"/>
              <a:t>support</a:t>
            </a:r>
          </a:p>
          <a:p>
            <a:pPr lvl="2"/>
            <a:r>
              <a:rPr lang="en-GB" sz="1800" dirty="0" smtClean="0">
                <a:solidFill>
                  <a:srgbClr val="FF0000"/>
                </a:solidFill>
              </a:rPr>
              <a:t>vo-services@mailman.egi.eu</a:t>
            </a:r>
            <a:endParaRPr lang="en-GB" sz="16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/>
              <a:t>Prepare and share reviews of VO tools</a:t>
            </a:r>
          </a:p>
          <a:p>
            <a:pPr lvl="1"/>
            <a:r>
              <a:rPr lang="en-GB" sz="1800" dirty="0" smtClean="0"/>
              <a:t>Offer local solutions for VOs through the group</a:t>
            </a:r>
          </a:p>
          <a:p>
            <a:pPr lvl="1"/>
            <a:endParaRPr lang="en-GB" sz="1800" dirty="0" smtClean="0"/>
          </a:p>
          <a:p>
            <a:pPr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91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Requirements Tracker (RT)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9140" y="1340768"/>
            <a:ext cx="3600772" cy="4525963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Permanent</a:t>
            </a:r>
            <a:r>
              <a:rPr lang="en-GB" sz="2000" dirty="0" smtClean="0"/>
              <a:t> storage for EGI requirements</a:t>
            </a:r>
          </a:p>
          <a:p>
            <a:pPr lvl="1"/>
            <a:r>
              <a:rPr lang="en-GB" sz="1800" dirty="0" smtClean="0"/>
              <a:t>User</a:t>
            </a:r>
          </a:p>
          <a:p>
            <a:pPr lvl="1"/>
            <a:r>
              <a:rPr lang="en-GB" sz="1800" dirty="0" smtClean="0"/>
              <a:t>Operational</a:t>
            </a:r>
          </a:p>
          <a:p>
            <a:r>
              <a:rPr lang="en-GB" sz="2000" dirty="0" smtClean="0"/>
              <a:t>Complete </a:t>
            </a:r>
            <a:r>
              <a:rPr lang="en-GB" sz="20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GB" sz="1600" dirty="0" smtClean="0"/>
              <a:t>For user communities</a:t>
            </a:r>
          </a:p>
          <a:p>
            <a:pPr lvl="1"/>
            <a:r>
              <a:rPr lang="en-GB" sz="1600" dirty="0" smtClean="0"/>
              <a:t>For NGIs</a:t>
            </a:r>
          </a:p>
          <a:p>
            <a:pPr lvl="1"/>
            <a:r>
              <a:rPr lang="en-GB" sz="1600" dirty="0" smtClean="0"/>
              <a:t>For technology providers</a:t>
            </a:r>
          </a:p>
          <a:p>
            <a:r>
              <a:rPr lang="en-GB" sz="2000" dirty="0" smtClean="0"/>
              <a:t>Requirement submission interface</a:t>
            </a:r>
          </a:p>
          <a:p>
            <a:r>
              <a:rPr lang="en-GB" sz="2000" dirty="0" smtClean="0"/>
              <a:t>Query interfaces</a:t>
            </a:r>
          </a:p>
          <a:p>
            <a:r>
              <a:rPr lang="en-GB" sz="2000" dirty="0" smtClean="0"/>
              <a:t>Manuals available</a:t>
            </a: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710" y="1268760"/>
            <a:ext cx="46107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369" y="3429000"/>
            <a:ext cx="4584424" cy="25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Processing EGI requirements, implementing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048" y="1414517"/>
            <a:ext cx="8969002" cy="4318739"/>
            <a:chOff x="67048" y="1414517"/>
            <a:chExt cx="8969002" cy="4318739"/>
          </a:xfrm>
        </p:grpSpPr>
        <p:sp>
          <p:nvSpPr>
            <p:cNvPr id="8" name="Rounded Rectangle 7"/>
            <p:cNvSpPr/>
            <p:nvPr/>
          </p:nvSpPr>
          <p:spPr>
            <a:xfrm>
              <a:off x="6948488" y="3123188"/>
              <a:ext cx="719137" cy="10079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/>
                <a:t>TCB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6238" y="3050411"/>
              <a:ext cx="2160587" cy="11528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chemeClr val="tx1"/>
                  </a:solidFill>
                </a:rPr>
                <a:t>EGI</a:t>
              </a:r>
              <a:br>
                <a:rPr lang="en-GB" sz="2000" b="1" dirty="0" smtClean="0">
                  <a:solidFill>
                    <a:schemeClr val="tx1"/>
                  </a:solidFill>
                </a:rPr>
              </a:br>
              <a:r>
                <a:rPr lang="en-GB" sz="2000" b="1" dirty="0" smtClean="0">
                  <a:solidFill>
                    <a:schemeClr val="tx1"/>
                  </a:solidFill>
                </a:rPr>
                <a:t>Requirements Tracker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9552" y="2854082"/>
              <a:ext cx="1547812" cy="1511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VRCs</a:t>
              </a:r>
            </a:p>
          </p:txBody>
        </p:sp>
        <p:cxnSp>
          <p:nvCxnSpPr>
            <p:cNvPr id="11" name="Straight Arrow Connector 10"/>
            <p:cNvCxnSpPr>
              <a:stCxn id="21" idx="2"/>
            </p:cNvCxnSpPr>
            <p:nvPr/>
          </p:nvCxnSpPr>
          <p:spPr>
            <a:xfrm rot="5400000">
              <a:off x="2627498" y="2638294"/>
              <a:ext cx="864024" cy="7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1619672" y="3142708"/>
              <a:ext cx="1512144" cy="917353"/>
            </a:xfrm>
            <a:prstGeom prst="rightArrow">
              <a:avLst>
                <a:gd name="adj1" fmla="val 72054"/>
                <a:gd name="adj2" fmla="val 324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Input Channels for </a:t>
              </a:r>
              <a:r>
                <a:rPr lang="en-GB" sz="1200" b="1" dirty="0" smtClean="0">
                  <a:solidFill>
                    <a:srgbClr val="C00000"/>
                  </a:solidFill>
                </a:rPr>
                <a:t>User requirements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224334" y="4006805"/>
              <a:ext cx="603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NGIs</a:t>
              </a: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802556" y="2546702"/>
              <a:ext cx="6731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HUCs</a:t>
              </a: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662855" y="4366845"/>
              <a:ext cx="81280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ESFRIs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76572" y="3142709"/>
              <a:ext cx="5349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EEF</a:t>
              </a: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67048" y="3626822"/>
              <a:ext cx="5445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VOs</a:t>
              </a:r>
            </a:p>
          </p:txBody>
        </p:sp>
        <p:sp>
          <p:nvSpPr>
            <p:cNvPr id="18" name="TextBox 32"/>
            <p:cNvSpPr txBox="1">
              <a:spLocks noChangeArrowheads="1"/>
            </p:cNvSpPr>
            <p:nvPr/>
          </p:nvSpPr>
          <p:spPr bwMode="auto">
            <a:xfrm>
              <a:off x="2715623" y="2479819"/>
              <a:ext cx="217559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100" b="1" dirty="0" smtClean="0"/>
                <a:t>1)                     2)                     3)</a:t>
              </a:r>
              <a:endParaRPr lang="en-GB" sz="1100" b="1" dirty="0"/>
            </a:p>
          </p:txBody>
        </p:sp>
        <p:cxnSp>
          <p:nvCxnSpPr>
            <p:cNvPr id="19" name="Straight Arrow Connector 18"/>
            <p:cNvCxnSpPr>
              <a:stCxn id="20" idx="2"/>
              <a:endCxn id="9" idx="0"/>
            </p:cNvCxnSpPr>
            <p:nvPr/>
          </p:nvCxnSpPr>
          <p:spPr>
            <a:xfrm rot="5400000">
              <a:off x="3577048" y="2630926"/>
              <a:ext cx="838969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3563938" y="1414517"/>
              <a:ext cx="865187" cy="796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NGIs and VRCs</a:t>
              </a:r>
              <a:endParaRPr lang="en-US" sz="12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627313" y="1414517"/>
              <a:ext cx="865187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UCST and EGI-</a:t>
              </a:r>
              <a:r>
                <a:rPr lang="en-US" sz="1200" b="1" dirty="0" err="1" smtClean="0"/>
                <a:t>InSPIRE</a:t>
              </a:r>
              <a:r>
                <a:rPr lang="en-US" sz="1200" b="1" dirty="0" smtClean="0"/>
                <a:t> developers</a:t>
              </a:r>
              <a:endParaRPr lang="en-US" sz="1200" b="1" dirty="0"/>
            </a:p>
          </p:txBody>
        </p:sp>
        <p:cxnSp>
          <p:nvCxnSpPr>
            <p:cNvPr id="22" name="Straight Arrow Connector 21"/>
            <p:cNvCxnSpPr>
              <a:stCxn id="23" idx="2"/>
            </p:cNvCxnSpPr>
            <p:nvPr/>
          </p:nvCxnSpPr>
          <p:spPr>
            <a:xfrm rot="5400000">
              <a:off x="4528605" y="2614878"/>
              <a:ext cx="807194" cy="32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4500563" y="1414517"/>
              <a:ext cx="863600" cy="796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USAG,</a:t>
              </a:r>
              <a:br>
                <a:rPr lang="en-US" sz="1200" b="1" dirty="0" smtClean="0"/>
              </a:br>
              <a:r>
                <a:rPr lang="en-US" sz="1200" b="1" dirty="0" smtClean="0"/>
                <a:t>OTAG</a:t>
              </a:r>
              <a:endParaRPr lang="en-US" sz="1200" b="1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372225" y="3339336"/>
              <a:ext cx="647700" cy="576263"/>
            </a:xfrm>
            <a:prstGeom prst="rightArrow">
              <a:avLst>
                <a:gd name="adj1" fmla="val 72054"/>
                <a:gd name="adj2" fmla="val 606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578475" y="3194874"/>
              <a:ext cx="865188" cy="865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UCB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101013" y="3123188"/>
              <a:ext cx="935037" cy="100811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External technology providers</a:t>
              </a:r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7596188" y="3358064"/>
              <a:ext cx="576262" cy="557212"/>
            </a:xfrm>
            <a:prstGeom prst="leftRightArrow">
              <a:avLst>
                <a:gd name="adj1" fmla="val 50415"/>
                <a:gd name="adj2" fmla="val 357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003800" y="3339336"/>
              <a:ext cx="647700" cy="576263"/>
            </a:xfrm>
            <a:prstGeom prst="rightArrow">
              <a:avLst>
                <a:gd name="adj1" fmla="val 72054"/>
                <a:gd name="adj2" fmla="val 606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179512" y="2762924"/>
              <a:ext cx="7232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/>
                <a:t>EIROs</a:t>
              </a:r>
              <a:endParaRPr lang="en-US" sz="1400" b="1" dirty="0"/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2588213" y="3972627"/>
              <a:ext cx="1231046" cy="1439936"/>
            </a:xfrm>
            <a:prstGeom prst="rightArrow">
              <a:avLst>
                <a:gd name="adj1" fmla="val 72054"/>
                <a:gd name="adj2" fmla="val 324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Input Channels for </a:t>
              </a:r>
              <a:r>
                <a:rPr lang="en-GB" sz="1200" b="1" dirty="0" smtClean="0">
                  <a:solidFill>
                    <a:srgbClr val="C00000"/>
                  </a:solidFill>
                </a:rPr>
                <a:t>Operation requirements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44"/>
            <p:cNvSpPr txBox="1">
              <a:spLocks noChangeArrowheads="1"/>
            </p:cNvSpPr>
            <p:nvPr/>
          </p:nvSpPr>
          <p:spPr bwMode="auto">
            <a:xfrm>
              <a:off x="5069085" y="3477106"/>
              <a:ext cx="170431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100" b="1" dirty="0"/>
                <a:t>4</a:t>
              </a:r>
              <a:r>
                <a:rPr lang="en-GB" sz="1100" b="1" dirty="0" smtClean="0"/>
                <a:t>)                                 5)</a:t>
              </a:r>
              <a:endParaRPr lang="en-GB" sz="1100" b="1" dirty="0"/>
            </a:p>
          </p:txBody>
        </p:sp>
        <p:sp>
          <p:nvSpPr>
            <p:cNvPr id="32" name="Up-Down Arrow 31"/>
            <p:cNvSpPr/>
            <p:nvPr/>
          </p:nvSpPr>
          <p:spPr>
            <a:xfrm>
              <a:off x="4139952" y="4005064"/>
              <a:ext cx="792088" cy="129614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64960" y="5210036"/>
              <a:ext cx="1499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C00000"/>
                  </a:solidFill>
                </a:rPr>
                <a:t>EGI </a:t>
              </a:r>
              <a:r>
                <a:rPr lang="en-GB" sz="1400" b="1" dirty="0" err="1" smtClean="0">
                  <a:solidFill>
                    <a:srgbClr val="C00000"/>
                  </a:solidFill>
                </a:rPr>
                <a:t>Heldpesk</a:t>
              </a:r>
              <a:r>
                <a:rPr lang="en-GB" sz="1400" b="1" dirty="0" smtClean="0">
                  <a:solidFill>
                    <a:srgbClr val="C00000"/>
                  </a:solidFill>
                </a:rPr>
                <a:t/>
              </a:r>
              <a:br>
                <a:rPr lang="en-GB" sz="1400" b="1" dirty="0" smtClean="0">
                  <a:solidFill>
                    <a:srgbClr val="C00000"/>
                  </a:solidFill>
                </a:rPr>
              </a:br>
              <a:r>
                <a:rPr lang="en-GB" sz="1400" b="1" dirty="0" smtClean="0">
                  <a:solidFill>
                    <a:srgbClr val="C00000"/>
                  </a:solidFill>
                </a:rPr>
                <a:t>(GGUS system)</a:t>
              </a:r>
              <a:endParaRPr lang="en-GB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00392" y="4077072"/>
              <a:ext cx="8758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EMI</a:t>
              </a:r>
            </a:p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IGE</a:t>
              </a:r>
            </a:p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SAGA, </a:t>
              </a:r>
            </a:p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...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01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www.egi.eu/user-support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t>09/06/2011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2534"/>
            <a:ext cx="6768628" cy="50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Spring 2011-page1 200px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1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resentation outline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340768"/>
            <a:ext cx="698477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Managing</a:t>
            </a:r>
            <a:r>
              <a:rPr lang="en-US" sz="2400" dirty="0" smtClean="0"/>
              <a:t> a sustainable infrastructure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Background – Data deluge, Grid, infrastructure, EGI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Resource infrastructure, EGI-</a:t>
            </a:r>
            <a:r>
              <a:rPr lang="en-US" dirty="0" err="1" smtClean="0"/>
              <a:t>InSPIRE</a:t>
            </a:r>
            <a:r>
              <a:rPr lang="en-US" dirty="0" smtClean="0"/>
              <a:t> project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Virtuous Service Cycle, EGI supporting innovation </a:t>
            </a:r>
            <a:endParaRPr lang="en-US" sz="2000" dirty="0"/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Building sustainable user </a:t>
            </a:r>
            <a:r>
              <a:rPr lang="en-US" sz="2400" dirty="0" smtClean="0"/>
              <a:t>services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User Support structure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Support services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Processing requirements, website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Cultivating </a:t>
            </a:r>
            <a:r>
              <a:rPr lang="en-US" sz="2400" dirty="0"/>
              <a:t>sustainable </a:t>
            </a:r>
            <a:r>
              <a:rPr lang="en-US" sz="2400" dirty="0" smtClean="0"/>
              <a:t>communities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VRCs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Life Sciences Grid Community (LSGC)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What happens next for Life Sciences community</a:t>
            </a:r>
          </a:p>
          <a:p>
            <a:pPr marL="1200150" lvl="1" indent="-742950">
              <a:buFont typeface="+mj-lt"/>
              <a:buAutoNum type="arabicPeriod"/>
            </a:pPr>
            <a:endParaRPr lang="en-US" sz="2400" dirty="0" smtClean="0"/>
          </a:p>
          <a:p>
            <a:pPr marL="1200150" lvl="1" indent="-742950">
              <a:buFont typeface="Arial" pitchFamily="34" charset="0"/>
              <a:buChar char="•"/>
            </a:pPr>
            <a:endParaRPr lang="en-US" sz="2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39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3) Supporting sustainable communities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Applications and gateways for the LSGC</a:t>
            </a:r>
          </a:p>
        </p:txBody>
      </p:sp>
    </p:spTree>
    <p:extLst>
      <p:ext uri="{BB962C8B-B14F-4D97-AF65-F5344CB8AC3E}">
        <p14:creationId xmlns:p14="http://schemas.microsoft.com/office/powerpoint/2010/main" val="12658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sz="4300" dirty="0" smtClean="0"/>
              <a:t>Virtual Research Community</a:t>
            </a:r>
            <a:endParaRPr lang="en-GB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a VRC?</a:t>
            </a:r>
          </a:p>
          <a:p>
            <a:pPr lvl="1"/>
            <a:r>
              <a:rPr lang="en-US" dirty="0" smtClean="0"/>
              <a:t>Community of </a:t>
            </a:r>
            <a:r>
              <a:rPr lang="en-US" dirty="0" smtClean="0"/>
              <a:t>researchers</a:t>
            </a:r>
            <a:endParaRPr lang="en-US" dirty="0" smtClean="0"/>
          </a:p>
          <a:p>
            <a:pPr lvl="1"/>
            <a:r>
              <a:rPr lang="en-US" dirty="0" smtClean="0"/>
              <a:t>Shared technology or research interests</a:t>
            </a:r>
          </a:p>
          <a:p>
            <a:pPr lvl="1"/>
            <a:r>
              <a:rPr lang="en-US" dirty="0" smtClean="0"/>
              <a:t>Technical implementation: Group of VOs</a:t>
            </a:r>
          </a:p>
          <a:p>
            <a:r>
              <a:rPr lang="en-US" dirty="0" smtClean="0"/>
              <a:t>Why be a VRC?</a:t>
            </a:r>
          </a:p>
          <a:p>
            <a:pPr lvl="1"/>
            <a:r>
              <a:rPr lang="en-US" dirty="0" smtClean="0"/>
              <a:t>Effective coordination &amp; integration with EGI</a:t>
            </a:r>
          </a:p>
          <a:p>
            <a:pPr lvl="1"/>
            <a:r>
              <a:rPr lang="en-US" dirty="0" smtClean="0"/>
              <a:t>Build support structures within your community</a:t>
            </a:r>
          </a:p>
          <a:p>
            <a:r>
              <a:rPr lang="en-US" dirty="0" smtClean="0"/>
              <a:t>Constraints to being a VRC</a:t>
            </a:r>
          </a:p>
          <a:p>
            <a:pPr lvl="1"/>
            <a:r>
              <a:rPr lang="en-US" dirty="0" smtClean="0"/>
              <a:t>Have supporting resources, i.e., supporting NGIs</a:t>
            </a:r>
          </a:p>
          <a:p>
            <a:pPr lvl="1"/>
            <a:r>
              <a:rPr lang="en-US" dirty="0" smtClean="0"/>
              <a:t>Involve significant VOs, i.e., represent users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5ABD-C256-400B-9831-27C29A869D6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Life Sciences Grid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LSGC has just signed an </a:t>
            </a:r>
            <a:r>
              <a:rPr lang="en-US" dirty="0" err="1" smtClean="0"/>
              <a:t>MoU</a:t>
            </a:r>
            <a:r>
              <a:rPr lang="en-US" dirty="0" smtClean="0"/>
              <a:t> with EGI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Application developers will be major element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Portal and gateway developers too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Developers are the bridge between research and the infrastructure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Event such as IWSG-Life2011 and the </a:t>
            </a:r>
            <a:r>
              <a:rPr lang="en-US" dirty="0" err="1" smtClean="0"/>
              <a:t>HealthGrid</a:t>
            </a:r>
            <a:r>
              <a:rPr lang="en-US" dirty="0" smtClean="0"/>
              <a:t> conference bring such people together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87727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– Memorandum of Understanding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LSGC VRC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6624736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The Life Sciences community: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Clearly well established, however…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Many new requirements to be satisfied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Especially to increase researcher numbers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How will this be achieved?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Use of the existing EGI support services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Participation in UCB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</a:t>
            </a:r>
            <a:r>
              <a:rPr lang="en-US" sz="2400" dirty="0" smtClean="0"/>
              <a:t>orkshops, forums</a:t>
            </a:r>
            <a:r>
              <a:rPr lang="en-US" sz="2400" dirty="0"/>
              <a:t> </a:t>
            </a:r>
            <a:r>
              <a:rPr lang="en-US" sz="2400" dirty="0" smtClean="0"/>
              <a:t>and road-shows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9C6D61-3059-4E19-9988-AE895C4F6540}" type="slidenum">
              <a:rPr lang="en-US"/>
              <a:pPr/>
              <a:t>34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313953"/>
            <a:ext cx="8228160" cy="1062832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Life-Science Grid Community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539522"/>
            <a:ext cx="8228160" cy="4689132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Timeline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June 2010: open workshop at the HealthGrid conference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Agreed on a statement of goals and missions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Monthly phone meetings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Participating user groups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VOs: biomed (catch-all), vlemed, lsgrid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German life-science user community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Lifewatch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Supporting NGIs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Dutch, French, Italian, Spanish and Swiss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Hosting body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HealthGrid, a non-profit association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50FFF1-308A-4EA9-BC30-12B92955006F}" type="datetime1">
              <a:rPr lang="en-GB" smtClean="0"/>
              <a:t>09/06/2011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8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D983E0-45CC-4131-9451-3EFD651EAB28}" type="slidenum">
              <a:rPr lang="en-US"/>
              <a:pPr/>
              <a:t>35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Purposes and goals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474715"/>
            <a:ext cx="8228160" cy="4526396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Represent the LS grid users, in particular to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Negotiate resources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Promote their requirements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Liaise with the European Grid </a:t>
            </a:r>
            <a:r>
              <a:rPr lang="en-US" dirty="0" smtClean="0"/>
              <a:t>Infrastructure</a:t>
            </a:r>
            <a:endParaRPr lang="en-US" dirty="0"/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Coordinate actions 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Serve as a contact point for new users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Share expertise in the community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Avoid replication of efforts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Define common requirements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Encourage sharing of resources, data and tools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BF0D47-2303-4CAE-ABA6-E325C31F7F57}" type="datetime1">
              <a:rPr lang="en-GB" smtClean="0"/>
              <a:t>09/06/2011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3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357989-0BE6-4E9B-98BC-855CD9FFCB96}" type="slidenum">
              <a:rPr lang="en-US"/>
              <a:pPr/>
              <a:t>36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313953"/>
            <a:ext cx="8228160" cy="1062832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Purposes and goals (2)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Provide technical services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Operate and support common VOs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Operate shared services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Provide targeted user support and application porting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Training and induction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Organize community-specific training events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Smooth the learning curve, lower the start-up cost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Dissemination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Transfer knowledge among VRC partners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Advertise actions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Liaise with other groups of interest</a:t>
            </a:r>
          </a:p>
          <a:p>
            <a:pPr marL="1566581" lvl="1" indent="-519794">
              <a:buClr>
                <a:srgbClr val="FF950E"/>
              </a:buClr>
              <a:buSzPct val="7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020A7D-D8AA-4882-BDD7-2E9599E8705B}" type="datetime1">
              <a:rPr lang="en-GB" smtClean="0"/>
              <a:t>09/06/2011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5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 – Life Sciences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8966B-38BF-4967-BD48-BD5911ABA88F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1218" r="23655" b="10805"/>
          <a:stretch/>
        </p:blipFill>
        <p:spPr bwMode="auto">
          <a:xfrm>
            <a:off x="804" y="-27384"/>
            <a:ext cx="9143195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6AF248-BFEF-431A-B1A1-A7B4F1250042}" type="slidenum">
              <a:rPr lang="en-US"/>
              <a:pPr/>
              <a:t>38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313953"/>
            <a:ext cx="8228160" cy="1062832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More information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825947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Contact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Wiki page: </a:t>
            </a:r>
            <a:r>
              <a:rPr lang="en-US" dirty="0">
                <a:hlinkClick r:id="rId3"/>
              </a:rPr>
              <a:t>http://wiki.healthgrid.org/LSVRC:Index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Mailing list: </a:t>
            </a:r>
            <a:r>
              <a:rPr lang="en-US" dirty="0">
                <a:hlinkClick r:id="rId4"/>
              </a:rPr>
              <a:t>lsvrc@healthgrid.org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How to benefit from the LSGC?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Established VOs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Discuss technical issues with other VOs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Submit requirements to the EGI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Advertise your services ; use others'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New communities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Join an existing VO and benefit from its expertise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Get information on related applications and porting efforts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Get application porting support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Browse training material and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3A7B1-905A-473C-B494-04487F3CAA10}" type="datetime1">
              <a:rPr lang="en-GB" smtClean="0"/>
              <a:t>09/06/2011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5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075612" cy="489654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IWSG-Life2011</a:t>
            </a:r>
          </a:p>
          <a:p>
            <a:pPr algn="ctr"/>
            <a:r>
              <a:rPr lang="en-US" sz="2400" dirty="0" smtClean="0"/>
              <a:t>Capture latest developments and needs</a:t>
            </a:r>
            <a:endParaRPr lang="en-US" sz="2400" dirty="0"/>
          </a:p>
          <a:p>
            <a:pPr marL="0" indent="0" algn="ctr">
              <a:buNone/>
            </a:pPr>
            <a:r>
              <a:rPr lang="en-US" sz="3600" dirty="0" smtClean="0"/>
              <a:t>Life Sciences Grid Community</a:t>
            </a:r>
          </a:p>
          <a:p>
            <a:pPr algn="ctr"/>
            <a:r>
              <a:rPr lang="en-US" sz="2400" dirty="0" smtClean="0"/>
              <a:t>Define new </a:t>
            </a:r>
            <a:r>
              <a:rPr lang="en-US" sz="2400" dirty="0" smtClean="0"/>
              <a:t>requirements</a:t>
            </a:r>
            <a:r>
              <a:rPr lang="en-US" sz="2400" dirty="0"/>
              <a:t>;</a:t>
            </a:r>
            <a:r>
              <a:rPr lang="en-US" sz="2400" dirty="0" smtClean="0"/>
              <a:t> update </a:t>
            </a:r>
            <a:r>
              <a:rPr lang="en-US" sz="2400" dirty="0" err="1" smtClean="0"/>
              <a:t>AppDB</a:t>
            </a:r>
            <a:endParaRPr lang="en-US" sz="2400" dirty="0" smtClean="0"/>
          </a:p>
          <a:p>
            <a:pPr algn="ctr"/>
            <a:r>
              <a:rPr lang="en-US" sz="2400" dirty="0" smtClean="0"/>
              <a:t>Take stock of existing LS applications</a:t>
            </a:r>
          </a:p>
          <a:p>
            <a:pPr marL="0" indent="0" algn="ctr">
              <a:buNone/>
            </a:pPr>
            <a:r>
              <a:rPr lang="en-US" sz="3600" dirty="0"/>
              <a:t>EGI</a:t>
            </a:r>
            <a:endParaRPr lang="en-US" sz="4800" dirty="0"/>
          </a:p>
          <a:p>
            <a:pPr algn="ctr"/>
            <a:r>
              <a:rPr lang="en-US" sz="2400" dirty="0" smtClean="0"/>
              <a:t>Process LSGC requirements; </a:t>
            </a:r>
            <a:r>
              <a:rPr lang="en-US" sz="2400" dirty="0" smtClean="0"/>
              <a:t>plan user workshops</a:t>
            </a:r>
            <a:endParaRPr lang="en-US" sz="2400" dirty="0"/>
          </a:p>
          <a:p>
            <a:pPr marL="0" indent="0" algn="ctr">
              <a:buNone/>
            </a:pPr>
            <a:r>
              <a:rPr lang="en-US" sz="3600" dirty="0" smtClean="0"/>
              <a:t>Thanks for your time!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teve.brewer@egi.eu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Applications and gateways for the LSGC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268" y="2708920"/>
            <a:ext cx="6769124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1) Managing </a:t>
            </a:r>
            <a:r>
              <a:rPr lang="en-US" sz="4000" dirty="0"/>
              <a:t>a sustainable infrastructure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Deluge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0AC50-5B1E-4B9E-86AF-A1F9FEE42EC6}" type="datetime1">
              <a:rPr lang="en-GB" smtClean="0"/>
              <a:pPr>
                <a:defRPr/>
              </a:pPr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4" name="Picture 4" descr="leiden_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79" y="3356992"/>
            <a:ext cx="3599723" cy="2699792"/>
          </a:xfrm>
          <a:prstGeom prst="rect">
            <a:avLst/>
          </a:prstGeom>
          <a:noFill/>
        </p:spPr>
      </p:pic>
      <p:pic>
        <p:nvPicPr>
          <p:cNvPr id="5130" name="Picture 10" descr="http://easyweb.easynet.co.uk/~iany/consultancy/stakeholder_taxonomy/apian_1539_o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4968552" cy="5175575"/>
          </a:xfrm>
          <a:prstGeom prst="rect">
            <a:avLst/>
          </a:prstGeom>
          <a:noFill/>
        </p:spPr>
      </p:pic>
      <p:pic>
        <p:nvPicPr>
          <p:cNvPr id="5128" name="Picture 8" descr="http://www.now-us.eu/Faraday/images/f-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033">
            <a:off x="4716200" y="1541404"/>
            <a:ext cx="4020133" cy="2693903"/>
          </a:xfrm>
          <a:prstGeom prst="rect">
            <a:avLst/>
          </a:prstGeom>
          <a:noFill/>
        </p:spPr>
      </p:pic>
      <p:pic>
        <p:nvPicPr>
          <p:cNvPr id="5126" name="Picture 6" descr="http://complex.upf.es/~ricard/marenostrum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3156">
            <a:off x="277855" y="1242373"/>
            <a:ext cx="2267888" cy="1511925"/>
          </a:xfrm>
          <a:prstGeom prst="rect">
            <a:avLst/>
          </a:prstGeom>
          <a:noFill/>
        </p:spPr>
      </p:pic>
      <p:pic>
        <p:nvPicPr>
          <p:cNvPr id="5122" name="Picture 2" descr="[article image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2187">
            <a:off x="280720" y="4322296"/>
            <a:ext cx="1567108" cy="1567108"/>
          </a:xfrm>
          <a:prstGeom prst="rect">
            <a:avLst/>
          </a:prstGeom>
          <a:noFill/>
        </p:spPr>
      </p:pic>
      <p:pic>
        <p:nvPicPr>
          <p:cNvPr id="1026" name="Picture 2" descr="http://www.visualisingdata.com/blog/wp-content/uploads/2010/03/DataDelu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8"/>
          <a:stretch/>
        </p:blipFill>
        <p:spPr bwMode="auto">
          <a:xfrm rot="20982783">
            <a:off x="2426451" y="2362113"/>
            <a:ext cx="2873396" cy="33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702436">
            <a:off x="6060269" y="1358845"/>
            <a:ext cx="30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Michael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Faraday's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laboratory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, 1830s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6136" y="6021288"/>
            <a:ext cx="3219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Leiden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University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chained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library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1610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6001543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Geocentric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universe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, pre-1500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407" y="3841303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The LHC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3" y="2924944"/>
            <a:ext cx="1152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Barcelona Super Computer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39752" y="4149080"/>
            <a:ext cx="4499992" cy="144016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Extracting Knowledge from the Data Deluge</a:t>
            </a:r>
          </a:p>
        </p:txBody>
      </p:sp>
    </p:spTree>
    <p:extLst>
      <p:ext uri="{BB962C8B-B14F-4D97-AF65-F5344CB8AC3E}">
        <p14:creationId xmlns:p14="http://schemas.microsoft.com/office/powerpoint/2010/main" val="2059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A grid consists of </a:t>
            </a:r>
            <a:r>
              <a:rPr lang="en-GB" sz="3600" dirty="0" smtClean="0"/>
              <a:t>distributed resources </a:t>
            </a:r>
            <a:r>
              <a:rPr lang="en-GB" dirty="0" smtClean="0"/>
              <a:t>controlled by </a:t>
            </a:r>
            <a:r>
              <a:rPr lang="en-GB" sz="3600" dirty="0" smtClean="0"/>
              <a:t>separate organisations </a:t>
            </a:r>
            <a:r>
              <a:rPr lang="en-GB" dirty="0" smtClean="0"/>
              <a:t>that be systematically used securely by users external to that organisation</a:t>
            </a:r>
          </a:p>
          <a:p>
            <a:pPr eaLnBrk="1" hangingPunct="1"/>
            <a:r>
              <a:rPr lang="en-GB" dirty="0" smtClean="0"/>
              <a:t>Resources can include:</a:t>
            </a:r>
          </a:p>
          <a:p>
            <a:pPr lvl="1" eaLnBrk="1" hangingPunct="1"/>
            <a:r>
              <a:rPr lang="en-GB" sz="2400" dirty="0" smtClean="0"/>
              <a:t>Commodity or HPC clusters</a:t>
            </a:r>
          </a:p>
          <a:p>
            <a:pPr lvl="1" eaLnBrk="1" hangingPunct="1"/>
            <a:r>
              <a:rPr lang="en-GB" sz="2400" dirty="0" smtClean="0"/>
              <a:t>Disk or tape storage</a:t>
            </a:r>
          </a:p>
          <a:p>
            <a:pPr lvl="1" eaLnBrk="1" hangingPunct="1"/>
            <a:r>
              <a:rPr lang="en-GB" sz="2400" dirty="0" smtClean="0"/>
              <a:t>Instruments</a:t>
            </a:r>
          </a:p>
          <a:p>
            <a:pPr lvl="1" eaLnBrk="1" hangingPunct="1"/>
            <a:r>
              <a:rPr lang="en-GB" sz="2400" dirty="0" smtClean="0"/>
              <a:t>Data Archives or Digital Libraries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0721F-B645-4B47-8668-EA03BDE5571B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5DED5-60B2-4585-A5A2-7E92A9DE023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Infrastructure 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EGI provides a service infrastructure that exposes and helps coordinate a resource infrastructure</a:t>
            </a:r>
          </a:p>
        </p:txBody>
      </p:sp>
      <p:sp>
        <p:nvSpPr>
          <p:cNvPr id="6148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D1A45-23C8-4B8A-BC44-36FFBC774338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851" y="3964588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Resource</a:t>
            </a:r>
            <a:r>
              <a:rPr lang="en-GB" sz="4000" dirty="0" smtClean="0"/>
              <a:t> </a:t>
            </a:r>
            <a:r>
              <a:rPr lang="en-GB" sz="4000" dirty="0"/>
              <a:t>Infrastructure</a:t>
            </a:r>
            <a:br>
              <a:rPr lang="en-GB" sz="4000" dirty="0"/>
            </a:br>
            <a:r>
              <a:rPr lang="en-GB" sz="2400" dirty="0" smtClean="0"/>
              <a:t>(</a:t>
            </a:r>
            <a:r>
              <a:rPr lang="en-GB" sz="2400" dirty="0" smtClean="0"/>
              <a:t>Showing</a:t>
            </a:r>
            <a:r>
              <a:rPr lang="en-GB" sz="2400" dirty="0" smtClean="0"/>
              <a:t> </a:t>
            </a:r>
            <a:r>
              <a:rPr lang="en-GB" sz="2400" dirty="0"/>
              <a:t>yearly increase)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18F12-1D1A-4AD3-B7E1-882CE00CB420}" type="datetime1">
              <a:rPr lang="en-GB" smtClean="0"/>
              <a:t>09/06/2011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IWSG-Life2011, 9 June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376243"/>
            <a:ext cx="2133600" cy="365125"/>
          </a:xfrm>
        </p:spPr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56550"/>
            <a:ext cx="8202653" cy="5152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741892" cy="118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70" y="3140968"/>
            <a:ext cx="2394802" cy="2558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3211810"/>
            <a:ext cx="750699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338 Resource Centres </a:t>
            </a:r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b="1" dirty="0" smtClean="0"/>
              <a:t>+6.8%</a:t>
            </a:r>
          </a:p>
          <a:p>
            <a:r>
              <a:rPr lang="en-GB" b="1" dirty="0" smtClean="0"/>
              <a:t>    Europe, Asia Pacific, North and South America</a:t>
            </a:r>
          </a:p>
          <a:p>
            <a:r>
              <a:rPr lang="en-GB" b="1" dirty="0" smtClean="0"/>
              <a:t>    96 supporting MPI </a:t>
            </a:r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b="1" dirty="0" smtClean="0"/>
              <a:t>+31.5%</a:t>
            </a:r>
          </a:p>
          <a:p>
            <a:r>
              <a:rPr lang="en-GB" b="1" dirty="0" smtClean="0"/>
              <a:t>51 Countries (57 with integrated RPs) 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GB" b="1" dirty="0" smtClean="0"/>
              <a:t>+18.75%</a:t>
            </a:r>
          </a:p>
          <a:p>
            <a:r>
              <a:rPr lang="en-GB" b="1" dirty="0" smtClean="0"/>
              <a:t>Capacity</a:t>
            </a:r>
          </a:p>
          <a:p>
            <a:r>
              <a:rPr lang="en-GB" b="1" dirty="0" smtClean="0"/>
              <a:t>    240,000 CPU cores  </a:t>
            </a:r>
          </a:p>
          <a:p>
            <a:r>
              <a:rPr lang="en-GB" b="1" dirty="0"/>
              <a:t>	</a:t>
            </a:r>
            <a:r>
              <a:rPr lang="en-GB" b="1" dirty="0" smtClean="0"/>
              <a:t>(339,00 with integrated and peer RPs) </a:t>
            </a:r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b="1" dirty="0" smtClean="0"/>
              <a:t>24.9%</a:t>
            </a:r>
          </a:p>
          <a:p>
            <a:r>
              <a:rPr lang="en-GB" b="1" dirty="0" smtClean="0"/>
              <a:t>    1.89 Million HEP-SPEC 06*</a:t>
            </a:r>
          </a:p>
          <a:p>
            <a:r>
              <a:rPr lang="en-GB" b="1" dirty="0" smtClean="0"/>
              <a:t>    102 PB disk, 89 PB tape</a:t>
            </a:r>
          </a:p>
          <a:p>
            <a:endParaRPr lang="en-GB" b="1" dirty="0" smtClean="0"/>
          </a:p>
          <a:p>
            <a:r>
              <a:rPr lang="en-GB" sz="1600" b="1" dirty="0" smtClean="0"/>
              <a:t>* </a:t>
            </a:r>
            <a:r>
              <a:rPr lang="en-GB" sz="1600" b="1" dirty="0" smtClean="0">
                <a:solidFill>
                  <a:schemeClr val="bg1"/>
                </a:solidFill>
              </a:rPr>
              <a:t>Million HEP-SPEC 06 </a:t>
            </a:r>
            <a:r>
              <a:rPr lang="en-US" sz="1600" b="1" dirty="0" err="1">
                <a:solidFill>
                  <a:schemeClr val="bg1"/>
                </a:solidFill>
              </a:rPr>
              <a:t>Normalised</a:t>
            </a:r>
            <a:r>
              <a:rPr lang="en-US" sz="1600" b="1" dirty="0">
                <a:solidFill>
                  <a:schemeClr val="bg1"/>
                </a:solidFill>
              </a:rPr>
              <a:t> CPU time to a reference value of Mega </a:t>
            </a:r>
            <a:r>
              <a:rPr lang="en-US" sz="1600" b="1" dirty="0" smtClean="0">
                <a:solidFill>
                  <a:schemeClr val="bg1"/>
                </a:solidFill>
              </a:rPr>
              <a:t>HEP-SPEC 06</a:t>
            </a:r>
            <a:endParaRPr lang="en-GB" sz="1600" b="1" dirty="0" smtClean="0">
              <a:solidFill>
                <a:schemeClr val="bg1"/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6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2688383"/>
            <a:ext cx="928687" cy="3563143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688383"/>
            <a:ext cx="928688" cy="3563143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608338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2688383"/>
            <a:ext cx="928688" cy="3563143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2688383"/>
            <a:ext cx="857250" cy="3563143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583610" y="3174951"/>
            <a:ext cx="857250" cy="3076576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680026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1B363B-373D-4E3F-985E-134F8C86D884}" type="datetime1">
              <a:rPr lang="en-GB" smtClean="0">
                <a:solidFill>
                  <a:schemeClr val="bg1"/>
                </a:solidFill>
              </a:rPr>
              <a:t>09/06/2011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IWSG-Life2011, 9 June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610" y="3977874"/>
            <a:ext cx="5684957" cy="10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NGI: National Grid Initiative</a:t>
            </a:r>
          </a:p>
          <a:p>
            <a:pPr algn="ctr"/>
            <a:r>
              <a:rPr lang="en-GB" dirty="0" smtClean="0"/>
              <a:t>EIRO: European Intergovernmental Research Organisation (e.g. CERN, EMBL, ESA, …)</a:t>
            </a:r>
            <a:endParaRPr lang="en-GB" dirty="0"/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6357939" y="3174951"/>
            <a:ext cx="2286000" cy="686098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179512" y="2276872"/>
            <a:ext cx="8464425" cy="73615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1583611" y="3174950"/>
            <a:ext cx="4494928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2173</Words>
  <Application>Microsoft Office PowerPoint</Application>
  <PresentationFormat>On-screen Show (4:3)</PresentationFormat>
  <Paragraphs>648</Paragraphs>
  <Slides>39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EGI-InSPIRE 2</vt:lpstr>
      <vt:lpstr>EG-InSPIRE</vt:lpstr>
      <vt:lpstr>1_EG-InSPIRE</vt:lpstr>
      <vt:lpstr>Office Theme</vt:lpstr>
      <vt:lpstr>Applications and gateways for the LSGC: EGI's role as a helper and supporter</vt:lpstr>
      <vt:lpstr>Introduction</vt:lpstr>
      <vt:lpstr>presentation outline</vt:lpstr>
      <vt:lpstr>Applications and gateways for the LSGC</vt:lpstr>
      <vt:lpstr>The Data Deluge</vt:lpstr>
      <vt:lpstr>What is a Grid?</vt:lpstr>
      <vt:lpstr>Infrastructure (Wikipedia)</vt:lpstr>
      <vt:lpstr>Resource Infrastructure (Showing yearly increase)</vt:lpstr>
      <vt:lpstr>PowerPoint Presentation</vt:lpstr>
      <vt:lpstr>EGI Resource Infrastructure</vt:lpstr>
      <vt:lpstr>EGI.eu</vt:lpstr>
      <vt:lpstr>EGI-InSPIRE Project</vt:lpstr>
      <vt:lpstr>EGI-Inspire project objectives</vt:lpstr>
      <vt:lpstr>A Virtuous Service Cycle</vt:lpstr>
      <vt:lpstr>EGI supports Innovation</vt:lpstr>
      <vt:lpstr>Key Points</vt:lpstr>
      <vt:lpstr>Applications and gateways for the LSGC</vt:lpstr>
      <vt:lpstr>User Support &amp; Services</vt:lpstr>
      <vt:lpstr>Support coordination: cultivating sustainable communities</vt:lpstr>
      <vt:lpstr> Coordinating support: developing and deploying sustainable services</vt:lpstr>
      <vt:lpstr>User Support structure</vt:lpstr>
      <vt:lpstr>NGI User Support Teams</vt:lpstr>
      <vt:lpstr>Support services</vt:lpstr>
      <vt:lpstr>EGI Application Database</vt:lpstr>
      <vt:lpstr>Training marketplace</vt:lpstr>
      <vt:lpstr>Services for VOs</vt:lpstr>
      <vt:lpstr>Requirements Tracker (RT)</vt:lpstr>
      <vt:lpstr>Processing EGI requirements, implementing solutions</vt:lpstr>
      <vt:lpstr>www.egi.eu/user-support</vt:lpstr>
      <vt:lpstr>Applications and gateways for the LSGC</vt:lpstr>
      <vt:lpstr>Virtual Research Community</vt:lpstr>
      <vt:lpstr>Life Sciences Grid Community</vt:lpstr>
      <vt:lpstr>LSGC VRC</vt:lpstr>
      <vt:lpstr>Life-Science Grid Community</vt:lpstr>
      <vt:lpstr>Purposes and goals (1)</vt:lpstr>
      <vt:lpstr>Purposes and goals (2)</vt:lpstr>
      <vt:lpstr>AppDB – Life Sciences</vt:lpstr>
      <vt:lpstr>More information</vt:lpstr>
      <vt:lpstr>What happens next?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 Brewer</cp:lastModifiedBy>
  <cp:revision>117</cp:revision>
  <dcterms:created xsi:type="dcterms:W3CDTF">2010-09-03T12:01:03Z</dcterms:created>
  <dcterms:modified xsi:type="dcterms:W3CDTF">2011-06-09T10:05:01Z</dcterms:modified>
</cp:coreProperties>
</file>