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3" r:id="rId2"/>
    <p:sldMasterId id="2147483667" r:id="rId3"/>
    <p:sldMasterId id="2147483672" r:id="rId4"/>
  </p:sldMasterIdLst>
  <p:notesMasterIdLst>
    <p:notesMasterId r:id="rId44"/>
  </p:notesMasterIdLst>
  <p:sldIdLst>
    <p:sldId id="258" r:id="rId5"/>
    <p:sldId id="383" r:id="rId6"/>
    <p:sldId id="391" r:id="rId7"/>
    <p:sldId id="392" r:id="rId8"/>
    <p:sldId id="384" r:id="rId9"/>
    <p:sldId id="262" r:id="rId10"/>
    <p:sldId id="261" r:id="rId11"/>
    <p:sldId id="362" r:id="rId12"/>
    <p:sldId id="266" r:id="rId13"/>
    <p:sldId id="343" r:id="rId14"/>
    <p:sldId id="267" r:id="rId15"/>
    <p:sldId id="351" r:id="rId16"/>
    <p:sldId id="269" r:id="rId17"/>
    <p:sldId id="350" r:id="rId18"/>
    <p:sldId id="311" r:id="rId19"/>
    <p:sldId id="345" r:id="rId20"/>
    <p:sldId id="387" r:id="rId21"/>
    <p:sldId id="274" r:id="rId22"/>
    <p:sldId id="373" r:id="rId23"/>
    <p:sldId id="287" r:id="rId24"/>
    <p:sldId id="375" r:id="rId25"/>
    <p:sldId id="376" r:id="rId26"/>
    <p:sldId id="377" r:id="rId27"/>
    <p:sldId id="378" r:id="rId28"/>
    <p:sldId id="379" r:id="rId29"/>
    <p:sldId id="388" r:id="rId30"/>
    <p:sldId id="380" r:id="rId31"/>
    <p:sldId id="381" r:id="rId32"/>
    <p:sldId id="390" r:id="rId33"/>
    <p:sldId id="385" r:id="rId34"/>
    <p:sldId id="365" r:id="rId35"/>
    <p:sldId id="386" r:id="rId36"/>
    <p:sldId id="389" r:id="rId37"/>
    <p:sldId id="354" r:id="rId38"/>
    <p:sldId id="355" r:id="rId39"/>
    <p:sldId id="356" r:id="rId40"/>
    <p:sldId id="347" r:id="rId41"/>
    <p:sldId id="361" r:id="rId42"/>
    <p:sldId id="382" r:id="rId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3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9" autoAdjust="0"/>
    <p:restoredTop sz="99281" autoAdjust="0"/>
  </p:normalViewPr>
  <p:slideViewPr>
    <p:cSldViewPr>
      <p:cViewPr varScale="1">
        <p:scale>
          <a:sx n="90" d="100"/>
          <a:sy n="90" d="100"/>
        </p:scale>
        <p:origin x="-49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316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6724D-26DA-4331-A3F1-B78598743C15}" type="doc">
      <dgm:prSet loTypeId="urn:microsoft.com/office/officeart/2005/8/layout/cycle1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30C27CF3-1378-4C7F-ADDD-C3C59703BC32}">
      <dgm:prSet phldrT="[Text]"/>
      <dgm:spPr/>
      <dgm:t>
        <a:bodyPr/>
        <a:lstStyle/>
        <a:p>
          <a:r>
            <a:rPr lang="en-GB" dirty="0" smtClean="0"/>
            <a:t>Used by Researchers</a:t>
          </a:r>
        </a:p>
      </dgm:t>
    </dgm:pt>
    <dgm:pt modelId="{3CA82FB1-53BD-4E65-A219-754263BA3C84}" type="parTrans" cxnId="{5DA168F0-8674-4FD1-88F6-2B1DBE588D2F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60298BE-D0DD-453A-97FB-2EFE2CB418FA}" type="sibTrans" cxnId="{5DA168F0-8674-4FD1-88F6-2B1DBE588D2F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FB6FB5CB-CC68-481D-AD69-504CB475B42C}">
      <dgm:prSet phldrT="[Text]"/>
      <dgm:spPr/>
      <dgm:t>
        <a:bodyPr/>
        <a:lstStyle/>
        <a:p>
          <a:r>
            <a:rPr lang="en-GB" dirty="0" smtClean="0"/>
            <a:t>Gathering New Requirements</a:t>
          </a:r>
          <a:endParaRPr lang="en-GB" dirty="0"/>
        </a:p>
      </dgm:t>
    </dgm:pt>
    <dgm:pt modelId="{7191B3F2-1ED3-467B-B9D6-20110C2F9C54}" type="par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39B5E08C-AFD3-45C2-A7A8-DBC91D36E930}" type="sib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7F4416A7-1859-46F6-8F6C-A86EDAB8ACCA}">
      <dgm:prSet phldrT="[Text]"/>
      <dgm:spPr/>
      <dgm:t>
        <a:bodyPr/>
        <a:lstStyle/>
        <a:p>
          <a:r>
            <a:rPr lang="en-GB" dirty="0" smtClean="0"/>
            <a:t>New Technology Assessed</a:t>
          </a:r>
          <a:endParaRPr lang="en-GB" dirty="0"/>
        </a:p>
      </dgm:t>
    </dgm:pt>
    <dgm:pt modelId="{1A4C6F5F-6C5D-471F-B050-E187AC2F8D10}" type="par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EBFE3AD1-98C4-4434-AF96-D9FDB2239517}" type="sib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0CE1BDF5-303B-43A1-B6CB-AA8C9DF79EE3}">
      <dgm:prSet phldrT="[Text]"/>
      <dgm:spPr/>
      <dgm:t>
        <a:bodyPr/>
        <a:lstStyle/>
        <a:p>
          <a:r>
            <a:rPr lang="en-GB" dirty="0" smtClean="0"/>
            <a:t>Deployed Infrastructure Services</a:t>
          </a:r>
          <a:endParaRPr lang="en-GB" dirty="0"/>
        </a:p>
      </dgm:t>
    </dgm:pt>
    <dgm:pt modelId="{923F10C6-395E-455F-AE19-7459F8CFE2E8}" type="par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BE415C36-6212-409E-93D6-DAFDEF168986}" type="sib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FFB821D-3005-44AA-A7BA-5EE65166E439}" type="pres">
      <dgm:prSet presAssocID="{4086724D-26DA-4331-A3F1-B78598743C1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8B79CF3-C1BD-4915-854D-CE3DEC022526}" type="pres">
      <dgm:prSet presAssocID="{30C27CF3-1378-4C7F-ADDD-C3C59703BC32}" presName="dummy" presStyleCnt="0"/>
      <dgm:spPr/>
      <dgm:t>
        <a:bodyPr/>
        <a:lstStyle/>
        <a:p>
          <a:endParaRPr lang="en-GB"/>
        </a:p>
      </dgm:t>
    </dgm:pt>
    <dgm:pt modelId="{3D0C85EA-A364-4AF4-990E-1BC4B09E4B58}" type="pres">
      <dgm:prSet presAssocID="{30C27CF3-1378-4C7F-ADDD-C3C59703BC32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6768807-E369-4E6F-A363-28A7FECACF93}" type="pres">
      <dgm:prSet presAssocID="{160298BE-D0DD-453A-97FB-2EFE2CB418FA}" presName="sibTrans" presStyleLbl="node1" presStyleIdx="0" presStyleCnt="4"/>
      <dgm:spPr/>
      <dgm:t>
        <a:bodyPr/>
        <a:lstStyle/>
        <a:p>
          <a:endParaRPr lang="en-GB"/>
        </a:p>
      </dgm:t>
    </dgm:pt>
    <dgm:pt modelId="{9BA7CECD-4EC8-4B99-9778-4049BE961D8D}" type="pres">
      <dgm:prSet presAssocID="{FB6FB5CB-CC68-481D-AD69-504CB475B42C}" presName="dummy" presStyleCnt="0"/>
      <dgm:spPr/>
      <dgm:t>
        <a:bodyPr/>
        <a:lstStyle/>
        <a:p>
          <a:endParaRPr lang="en-GB"/>
        </a:p>
      </dgm:t>
    </dgm:pt>
    <dgm:pt modelId="{F61C9349-F176-47C8-BE21-7C4F99462F4D}" type="pres">
      <dgm:prSet presAssocID="{FB6FB5CB-CC68-481D-AD69-504CB475B42C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434F62-1945-425B-A943-C0564BA62B0A}" type="pres">
      <dgm:prSet presAssocID="{39B5E08C-AFD3-45C2-A7A8-DBC91D36E930}" presName="sibTrans" presStyleLbl="node1" presStyleIdx="1" presStyleCnt="4"/>
      <dgm:spPr/>
      <dgm:t>
        <a:bodyPr/>
        <a:lstStyle/>
        <a:p>
          <a:endParaRPr lang="en-GB"/>
        </a:p>
      </dgm:t>
    </dgm:pt>
    <dgm:pt modelId="{FA2AB158-C29A-4A99-A38E-1DEC0599DFBA}" type="pres">
      <dgm:prSet presAssocID="{7F4416A7-1859-46F6-8F6C-A86EDAB8ACCA}" presName="dummy" presStyleCnt="0"/>
      <dgm:spPr/>
      <dgm:t>
        <a:bodyPr/>
        <a:lstStyle/>
        <a:p>
          <a:endParaRPr lang="en-GB"/>
        </a:p>
      </dgm:t>
    </dgm:pt>
    <dgm:pt modelId="{469EBAC1-2975-4EEE-9DBE-DD58A0C962C3}" type="pres">
      <dgm:prSet presAssocID="{7F4416A7-1859-46F6-8F6C-A86EDAB8ACCA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757D91A-88B8-4BEA-A2DC-76BD862C4D80}" type="pres">
      <dgm:prSet presAssocID="{EBFE3AD1-98C4-4434-AF96-D9FDB2239517}" presName="sibTrans" presStyleLbl="node1" presStyleIdx="2" presStyleCnt="4"/>
      <dgm:spPr/>
      <dgm:t>
        <a:bodyPr/>
        <a:lstStyle/>
        <a:p>
          <a:endParaRPr lang="en-GB"/>
        </a:p>
      </dgm:t>
    </dgm:pt>
    <dgm:pt modelId="{EF888948-3812-4D4C-9F07-08DB9399E2A4}" type="pres">
      <dgm:prSet presAssocID="{0CE1BDF5-303B-43A1-B6CB-AA8C9DF79EE3}" presName="dummy" presStyleCnt="0"/>
      <dgm:spPr/>
      <dgm:t>
        <a:bodyPr/>
        <a:lstStyle/>
        <a:p>
          <a:endParaRPr lang="en-GB"/>
        </a:p>
      </dgm:t>
    </dgm:pt>
    <dgm:pt modelId="{9215830D-5C31-4375-96B9-4B6A9D83C7BF}" type="pres">
      <dgm:prSet presAssocID="{0CE1BDF5-303B-43A1-B6CB-AA8C9DF79EE3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7F597DC-5D98-41ED-A0B0-C06C8D4E4560}" type="pres">
      <dgm:prSet presAssocID="{BE415C36-6212-409E-93D6-DAFDEF168986}" presName="sibTrans" presStyleLbl="node1" presStyleIdx="3" presStyleCnt="4" custLinFactNeighborX="3913" custLinFactNeighborY="-3662"/>
      <dgm:spPr/>
      <dgm:t>
        <a:bodyPr/>
        <a:lstStyle/>
        <a:p>
          <a:endParaRPr lang="en-GB"/>
        </a:p>
      </dgm:t>
    </dgm:pt>
  </dgm:ptLst>
  <dgm:cxnLst>
    <dgm:cxn modelId="{154EFD94-BA57-443E-AD31-C5BFDDBCA20A}" type="presOf" srcId="{160298BE-D0DD-453A-97FB-2EFE2CB418FA}" destId="{46768807-E369-4E6F-A363-28A7FECACF93}" srcOrd="0" destOrd="0" presId="urn:microsoft.com/office/officeart/2005/8/layout/cycle1"/>
    <dgm:cxn modelId="{89EB5749-3543-4FE3-8829-FAC91AA265A9}" srcId="{4086724D-26DA-4331-A3F1-B78598743C15}" destId="{0CE1BDF5-303B-43A1-B6CB-AA8C9DF79EE3}" srcOrd="3" destOrd="0" parTransId="{923F10C6-395E-455F-AE19-7459F8CFE2E8}" sibTransId="{BE415C36-6212-409E-93D6-DAFDEF168986}"/>
    <dgm:cxn modelId="{F2225DBA-2E64-4E21-B4E0-371DAF534F9D}" type="presOf" srcId="{30C27CF3-1378-4C7F-ADDD-C3C59703BC32}" destId="{3D0C85EA-A364-4AF4-990E-1BC4B09E4B58}" srcOrd="0" destOrd="0" presId="urn:microsoft.com/office/officeart/2005/8/layout/cycle1"/>
    <dgm:cxn modelId="{45CCD682-8204-4348-B0D9-EDF7224000DB}" type="presOf" srcId="{BE415C36-6212-409E-93D6-DAFDEF168986}" destId="{57F597DC-5D98-41ED-A0B0-C06C8D4E4560}" srcOrd="0" destOrd="0" presId="urn:microsoft.com/office/officeart/2005/8/layout/cycle1"/>
    <dgm:cxn modelId="{2F4D10EF-31F5-45D4-8762-677092872AB1}" type="presOf" srcId="{39B5E08C-AFD3-45C2-A7A8-DBC91D36E930}" destId="{05434F62-1945-425B-A943-C0564BA62B0A}" srcOrd="0" destOrd="0" presId="urn:microsoft.com/office/officeart/2005/8/layout/cycle1"/>
    <dgm:cxn modelId="{3F27B49F-40EC-4965-A5EC-C93B5A4058C3}" srcId="{4086724D-26DA-4331-A3F1-B78598743C15}" destId="{FB6FB5CB-CC68-481D-AD69-504CB475B42C}" srcOrd="1" destOrd="0" parTransId="{7191B3F2-1ED3-467B-B9D6-20110C2F9C54}" sibTransId="{39B5E08C-AFD3-45C2-A7A8-DBC91D36E930}"/>
    <dgm:cxn modelId="{55B1ECC5-D052-4BBB-895B-CAF821250020}" srcId="{4086724D-26DA-4331-A3F1-B78598743C15}" destId="{7F4416A7-1859-46F6-8F6C-A86EDAB8ACCA}" srcOrd="2" destOrd="0" parTransId="{1A4C6F5F-6C5D-471F-B050-E187AC2F8D10}" sibTransId="{EBFE3AD1-98C4-4434-AF96-D9FDB2239517}"/>
    <dgm:cxn modelId="{5DA168F0-8674-4FD1-88F6-2B1DBE588D2F}" srcId="{4086724D-26DA-4331-A3F1-B78598743C15}" destId="{30C27CF3-1378-4C7F-ADDD-C3C59703BC32}" srcOrd="0" destOrd="0" parTransId="{3CA82FB1-53BD-4E65-A219-754263BA3C84}" sibTransId="{160298BE-D0DD-453A-97FB-2EFE2CB418FA}"/>
    <dgm:cxn modelId="{1674E740-A32E-4A2B-971A-C686D3916E66}" type="presOf" srcId="{EBFE3AD1-98C4-4434-AF96-D9FDB2239517}" destId="{B757D91A-88B8-4BEA-A2DC-76BD862C4D80}" srcOrd="0" destOrd="0" presId="urn:microsoft.com/office/officeart/2005/8/layout/cycle1"/>
    <dgm:cxn modelId="{17482851-8381-4C09-83F2-5D063F27147B}" type="presOf" srcId="{FB6FB5CB-CC68-481D-AD69-504CB475B42C}" destId="{F61C9349-F176-47C8-BE21-7C4F99462F4D}" srcOrd="0" destOrd="0" presId="urn:microsoft.com/office/officeart/2005/8/layout/cycle1"/>
    <dgm:cxn modelId="{C9E4B585-57BC-4D64-8481-2E84A938FB6F}" type="presOf" srcId="{7F4416A7-1859-46F6-8F6C-A86EDAB8ACCA}" destId="{469EBAC1-2975-4EEE-9DBE-DD58A0C962C3}" srcOrd="0" destOrd="0" presId="urn:microsoft.com/office/officeart/2005/8/layout/cycle1"/>
    <dgm:cxn modelId="{94882EC4-5370-4B2B-8AB4-F3B7BF8068F9}" type="presOf" srcId="{4086724D-26DA-4331-A3F1-B78598743C15}" destId="{1FFB821D-3005-44AA-A7BA-5EE65166E439}" srcOrd="0" destOrd="0" presId="urn:microsoft.com/office/officeart/2005/8/layout/cycle1"/>
    <dgm:cxn modelId="{2B1F1649-C0D6-431C-A9CC-2DBFBB601102}" type="presOf" srcId="{0CE1BDF5-303B-43A1-B6CB-AA8C9DF79EE3}" destId="{9215830D-5C31-4375-96B9-4B6A9D83C7BF}" srcOrd="0" destOrd="0" presId="urn:microsoft.com/office/officeart/2005/8/layout/cycle1"/>
    <dgm:cxn modelId="{C36F0E33-8812-4132-81A9-BABDB77E335B}" type="presParOf" srcId="{1FFB821D-3005-44AA-A7BA-5EE65166E439}" destId="{28B79CF3-C1BD-4915-854D-CE3DEC022526}" srcOrd="0" destOrd="0" presId="urn:microsoft.com/office/officeart/2005/8/layout/cycle1"/>
    <dgm:cxn modelId="{F6F9CE8A-2448-4F26-88F0-E4F535D949EE}" type="presParOf" srcId="{1FFB821D-3005-44AA-A7BA-5EE65166E439}" destId="{3D0C85EA-A364-4AF4-990E-1BC4B09E4B58}" srcOrd="1" destOrd="0" presId="urn:microsoft.com/office/officeart/2005/8/layout/cycle1"/>
    <dgm:cxn modelId="{55D0ACEA-9550-4C49-B915-7A01657B2AC9}" type="presParOf" srcId="{1FFB821D-3005-44AA-A7BA-5EE65166E439}" destId="{46768807-E369-4E6F-A363-28A7FECACF93}" srcOrd="2" destOrd="0" presId="urn:microsoft.com/office/officeart/2005/8/layout/cycle1"/>
    <dgm:cxn modelId="{277ED55C-7B27-4445-BE2B-47CD1ABEB02E}" type="presParOf" srcId="{1FFB821D-3005-44AA-A7BA-5EE65166E439}" destId="{9BA7CECD-4EC8-4B99-9778-4049BE961D8D}" srcOrd="3" destOrd="0" presId="urn:microsoft.com/office/officeart/2005/8/layout/cycle1"/>
    <dgm:cxn modelId="{259C5820-D213-4B86-A441-6A41E31C9879}" type="presParOf" srcId="{1FFB821D-3005-44AA-A7BA-5EE65166E439}" destId="{F61C9349-F176-47C8-BE21-7C4F99462F4D}" srcOrd="4" destOrd="0" presId="urn:microsoft.com/office/officeart/2005/8/layout/cycle1"/>
    <dgm:cxn modelId="{F3090721-DB21-4DC8-B90F-91549F8FDA75}" type="presParOf" srcId="{1FFB821D-3005-44AA-A7BA-5EE65166E439}" destId="{05434F62-1945-425B-A943-C0564BA62B0A}" srcOrd="5" destOrd="0" presId="urn:microsoft.com/office/officeart/2005/8/layout/cycle1"/>
    <dgm:cxn modelId="{4DC5B19A-91C7-4DA7-8172-EAA52A267AAA}" type="presParOf" srcId="{1FFB821D-3005-44AA-A7BA-5EE65166E439}" destId="{FA2AB158-C29A-4A99-A38E-1DEC0599DFBA}" srcOrd="6" destOrd="0" presId="urn:microsoft.com/office/officeart/2005/8/layout/cycle1"/>
    <dgm:cxn modelId="{7F90A991-1CAA-4C81-8ED9-7AFD6E5819C7}" type="presParOf" srcId="{1FFB821D-3005-44AA-A7BA-5EE65166E439}" destId="{469EBAC1-2975-4EEE-9DBE-DD58A0C962C3}" srcOrd="7" destOrd="0" presId="urn:microsoft.com/office/officeart/2005/8/layout/cycle1"/>
    <dgm:cxn modelId="{CBFD72AD-49F5-47A0-9397-13D87E74943A}" type="presParOf" srcId="{1FFB821D-3005-44AA-A7BA-5EE65166E439}" destId="{B757D91A-88B8-4BEA-A2DC-76BD862C4D80}" srcOrd="8" destOrd="0" presId="urn:microsoft.com/office/officeart/2005/8/layout/cycle1"/>
    <dgm:cxn modelId="{6F8B160D-49C2-4980-A69E-2F746B09C578}" type="presParOf" srcId="{1FFB821D-3005-44AA-A7BA-5EE65166E439}" destId="{EF888948-3812-4D4C-9F07-08DB9399E2A4}" srcOrd="9" destOrd="0" presId="urn:microsoft.com/office/officeart/2005/8/layout/cycle1"/>
    <dgm:cxn modelId="{183B4700-ACBC-48F1-95D6-4D210485621C}" type="presParOf" srcId="{1FFB821D-3005-44AA-A7BA-5EE65166E439}" destId="{9215830D-5C31-4375-96B9-4B6A9D83C7BF}" srcOrd="10" destOrd="0" presId="urn:microsoft.com/office/officeart/2005/8/layout/cycle1"/>
    <dgm:cxn modelId="{1B1A581C-4CED-4C07-ADCB-590F86EFBE22}" type="presParOf" srcId="{1FFB821D-3005-44AA-A7BA-5EE65166E439}" destId="{57F597DC-5D98-41ED-A0B0-C06C8D4E4560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5D845A-BD39-45A1-843C-01377607AC7B}" type="doc">
      <dgm:prSet loTypeId="urn:microsoft.com/office/officeart/2005/8/layout/cycle1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GB"/>
        </a:p>
      </dgm:t>
    </dgm:pt>
    <dgm:pt modelId="{3EAC1A37-354D-4046-B39B-44C9912E551A}">
      <dgm:prSet phldrT="[Text]"/>
      <dgm:spPr/>
      <dgm:t>
        <a:bodyPr/>
        <a:lstStyle/>
        <a:p>
          <a:r>
            <a:rPr lang="en-GB" dirty="0" smtClean="0"/>
            <a:t>Design</a:t>
          </a:r>
          <a:endParaRPr lang="en-GB" dirty="0"/>
        </a:p>
      </dgm:t>
    </dgm:pt>
    <dgm:pt modelId="{4214A79E-299C-4F6E-A28A-6E42D7915586}" type="parTrans" cxnId="{ADED1BA9-0610-4809-8D8C-1206882DD08C}">
      <dgm:prSet/>
      <dgm:spPr/>
      <dgm:t>
        <a:bodyPr/>
        <a:lstStyle/>
        <a:p>
          <a:endParaRPr lang="en-GB"/>
        </a:p>
      </dgm:t>
    </dgm:pt>
    <dgm:pt modelId="{C29F039F-D49B-4DBA-B7AD-FC6DB0675443}" type="sibTrans" cxnId="{ADED1BA9-0610-4809-8D8C-1206882DD08C}">
      <dgm:prSet/>
      <dgm:spPr/>
      <dgm:t>
        <a:bodyPr/>
        <a:lstStyle/>
        <a:p>
          <a:endParaRPr lang="en-GB"/>
        </a:p>
      </dgm:t>
    </dgm:pt>
    <dgm:pt modelId="{F62F64D2-15E0-475E-BBE6-02DD2AB2E9A0}">
      <dgm:prSet phldrT="[Text]"/>
      <dgm:spPr/>
      <dgm:t>
        <a:bodyPr/>
        <a:lstStyle/>
        <a:p>
          <a:r>
            <a:rPr lang="en-GB" dirty="0" smtClean="0"/>
            <a:t>Deliver</a:t>
          </a:r>
          <a:endParaRPr lang="en-GB" dirty="0"/>
        </a:p>
      </dgm:t>
    </dgm:pt>
    <dgm:pt modelId="{33BE1491-BFF2-4650-A889-BF82A4597359}" type="parTrans" cxnId="{244E3764-9366-4FDB-9741-D2398F3486FE}">
      <dgm:prSet/>
      <dgm:spPr/>
      <dgm:t>
        <a:bodyPr/>
        <a:lstStyle/>
        <a:p>
          <a:endParaRPr lang="en-GB"/>
        </a:p>
      </dgm:t>
    </dgm:pt>
    <dgm:pt modelId="{9D37BFA3-5271-4976-9570-7BC329A16B6C}" type="sibTrans" cxnId="{244E3764-9366-4FDB-9741-D2398F3486FE}">
      <dgm:prSet/>
      <dgm:spPr/>
      <dgm:t>
        <a:bodyPr/>
        <a:lstStyle/>
        <a:p>
          <a:endParaRPr lang="en-GB"/>
        </a:p>
      </dgm:t>
    </dgm:pt>
    <dgm:pt modelId="{71587594-18D6-4F7A-9CF0-DC3869D84922}">
      <dgm:prSet phldrT="[Text]"/>
      <dgm:spPr/>
      <dgm:t>
        <a:bodyPr/>
        <a:lstStyle/>
        <a:p>
          <a:r>
            <a:rPr lang="en-GB" smtClean="0"/>
            <a:t>Discover</a:t>
          </a:r>
          <a:endParaRPr lang="en-GB" dirty="0"/>
        </a:p>
      </dgm:t>
    </dgm:pt>
    <dgm:pt modelId="{6B086F2B-3600-484C-8B7C-3B8A758DCE8F}" type="parTrans" cxnId="{9DAF0A83-83F0-4F69-ADFA-608A0F03EFD1}">
      <dgm:prSet/>
      <dgm:spPr/>
      <dgm:t>
        <a:bodyPr/>
        <a:lstStyle/>
        <a:p>
          <a:endParaRPr lang="en-GB"/>
        </a:p>
      </dgm:t>
    </dgm:pt>
    <dgm:pt modelId="{853ACC14-B99E-4E99-BCA8-5DA64309E572}" type="sibTrans" cxnId="{9DAF0A83-83F0-4F69-ADFA-608A0F03EFD1}">
      <dgm:prSet/>
      <dgm:spPr/>
      <dgm:t>
        <a:bodyPr/>
        <a:lstStyle/>
        <a:p>
          <a:endParaRPr lang="en-GB"/>
        </a:p>
      </dgm:t>
    </dgm:pt>
    <dgm:pt modelId="{DDA1B2E7-0639-44B9-91D3-7437BFB42AE0}" type="pres">
      <dgm:prSet presAssocID="{AE5D845A-BD39-45A1-843C-01377607AC7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CE5C0F2-221E-4711-82BE-3CF986B4CD5D}" type="pres">
      <dgm:prSet presAssocID="{3EAC1A37-354D-4046-B39B-44C9912E551A}" presName="dummy" presStyleCnt="0"/>
      <dgm:spPr/>
    </dgm:pt>
    <dgm:pt modelId="{87728FA1-3618-48D1-B1F1-ADA7DBF7ACDE}" type="pres">
      <dgm:prSet presAssocID="{3EAC1A37-354D-4046-B39B-44C9912E551A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94E585C-8260-4B33-8B5C-FACB2F78650E}" type="pres">
      <dgm:prSet presAssocID="{C29F039F-D49B-4DBA-B7AD-FC6DB0675443}" presName="sibTrans" presStyleLbl="node1" presStyleIdx="0" presStyleCnt="3"/>
      <dgm:spPr/>
      <dgm:t>
        <a:bodyPr/>
        <a:lstStyle/>
        <a:p>
          <a:endParaRPr lang="en-GB"/>
        </a:p>
      </dgm:t>
    </dgm:pt>
    <dgm:pt modelId="{D54A9CB4-58AE-4B84-AC86-46C84ECE0B06}" type="pres">
      <dgm:prSet presAssocID="{F62F64D2-15E0-475E-BBE6-02DD2AB2E9A0}" presName="dummy" presStyleCnt="0"/>
      <dgm:spPr/>
    </dgm:pt>
    <dgm:pt modelId="{C35AAD92-1AF7-48DD-BDA9-2907C53F688E}" type="pres">
      <dgm:prSet presAssocID="{F62F64D2-15E0-475E-BBE6-02DD2AB2E9A0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FC3480-6574-4906-86D6-C27115B899F4}" type="pres">
      <dgm:prSet presAssocID="{9D37BFA3-5271-4976-9570-7BC329A16B6C}" presName="sibTrans" presStyleLbl="node1" presStyleIdx="1" presStyleCnt="3"/>
      <dgm:spPr/>
      <dgm:t>
        <a:bodyPr/>
        <a:lstStyle/>
        <a:p>
          <a:endParaRPr lang="en-GB"/>
        </a:p>
      </dgm:t>
    </dgm:pt>
    <dgm:pt modelId="{9CAD9F75-244A-4201-99AD-0DE3849A1784}" type="pres">
      <dgm:prSet presAssocID="{71587594-18D6-4F7A-9CF0-DC3869D84922}" presName="dummy" presStyleCnt="0"/>
      <dgm:spPr/>
    </dgm:pt>
    <dgm:pt modelId="{9FD65769-68EB-4034-A125-79BE766048F3}" type="pres">
      <dgm:prSet presAssocID="{71587594-18D6-4F7A-9CF0-DC3869D84922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61A33E0-C385-4B7A-919A-77A0EF5D57EA}" type="pres">
      <dgm:prSet presAssocID="{853ACC14-B99E-4E99-BCA8-5DA64309E572}" presName="sibTrans" presStyleLbl="node1" presStyleIdx="2" presStyleCnt="3"/>
      <dgm:spPr/>
      <dgm:t>
        <a:bodyPr/>
        <a:lstStyle/>
        <a:p>
          <a:endParaRPr lang="en-GB"/>
        </a:p>
      </dgm:t>
    </dgm:pt>
  </dgm:ptLst>
  <dgm:cxnLst>
    <dgm:cxn modelId="{244E3764-9366-4FDB-9741-D2398F3486FE}" srcId="{AE5D845A-BD39-45A1-843C-01377607AC7B}" destId="{F62F64D2-15E0-475E-BBE6-02DD2AB2E9A0}" srcOrd="1" destOrd="0" parTransId="{33BE1491-BFF2-4650-A889-BF82A4597359}" sibTransId="{9D37BFA3-5271-4976-9570-7BC329A16B6C}"/>
    <dgm:cxn modelId="{784D7222-F727-4DC7-B871-E1DDD06EF7E7}" type="presOf" srcId="{853ACC14-B99E-4E99-BCA8-5DA64309E572}" destId="{961A33E0-C385-4B7A-919A-77A0EF5D57EA}" srcOrd="0" destOrd="0" presId="urn:microsoft.com/office/officeart/2005/8/layout/cycle1"/>
    <dgm:cxn modelId="{98B04F2D-C7BD-445C-AEEB-1917DBE70BAC}" type="presOf" srcId="{F62F64D2-15E0-475E-BBE6-02DD2AB2E9A0}" destId="{C35AAD92-1AF7-48DD-BDA9-2907C53F688E}" srcOrd="0" destOrd="0" presId="urn:microsoft.com/office/officeart/2005/8/layout/cycle1"/>
    <dgm:cxn modelId="{C4D4351D-42E6-41A2-AB19-05312B00F02C}" type="presOf" srcId="{C29F039F-D49B-4DBA-B7AD-FC6DB0675443}" destId="{894E585C-8260-4B33-8B5C-FACB2F78650E}" srcOrd="0" destOrd="0" presId="urn:microsoft.com/office/officeart/2005/8/layout/cycle1"/>
    <dgm:cxn modelId="{B6E35B41-B0E1-4587-843E-CB56E7318FFB}" type="presOf" srcId="{71587594-18D6-4F7A-9CF0-DC3869D84922}" destId="{9FD65769-68EB-4034-A125-79BE766048F3}" srcOrd="0" destOrd="0" presId="urn:microsoft.com/office/officeart/2005/8/layout/cycle1"/>
    <dgm:cxn modelId="{ADED1BA9-0610-4809-8D8C-1206882DD08C}" srcId="{AE5D845A-BD39-45A1-843C-01377607AC7B}" destId="{3EAC1A37-354D-4046-B39B-44C9912E551A}" srcOrd="0" destOrd="0" parTransId="{4214A79E-299C-4F6E-A28A-6E42D7915586}" sibTransId="{C29F039F-D49B-4DBA-B7AD-FC6DB0675443}"/>
    <dgm:cxn modelId="{6767580E-273B-480D-9F12-03AF31AEE099}" type="presOf" srcId="{3EAC1A37-354D-4046-B39B-44C9912E551A}" destId="{87728FA1-3618-48D1-B1F1-ADA7DBF7ACDE}" srcOrd="0" destOrd="0" presId="urn:microsoft.com/office/officeart/2005/8/layout/cycle1"/>
    <dgm:cxn modelId="{9DAF0A83-83F0-4F69-ADFA-608A0F03EFD1}" srcId="{AE5D845A-BD39-45A1-843C-01377607AC7B}" destId="{71587594-18D6-4F7A-9CF0-DC3869D84922}" srcOrd="2" destOrd="0" parTransId="{6B086F2B-3600-484C-8B7C-3B8A758DCE8F}" sibTransId="{853ACC14-B99E-4E99-BCA8-5DA64309E572}"/>
    <dgm:cxn modelId="{78AF57A6-3C7A-4279-B0FC-637753D5CA6F}" type="presOf" srcId="{9D37BFA3-5271-4976-9570-7BC329A16B6C}" destId="{36FC3480-6574-4906-86D6-C27115B899F4}" srcOrd="0" destOrd="0" presId="urn:microsoft.com/office/officeart/2005/8/layout/cycle1"/>
    <dgm:cxn modelId="{A3EF080C-DC35-4AF7-9780-0A30ABA56795}" type="presOf" srcId="{AE5D845A-BD39-45A1-843C-01377607AC7B}" destId="{DDA1B2E7-0639-44B9-91D3-7437BFB42AE0}" srcOrd="0" destOrd="0" presId="urn:microsoft.com/office/officeart/2005/8/layout/cycle1"/>
    <dgm:cxn modelId="{424DEDAD-8439-4C55-8EE1-B93BC8CBC6B0}" type="presParOf" srcId="{DDA1B2E7-0639-44B9-91D3-7437BFB42AE0}" destId="{ACE5C0F2-221E-4711-82BE-3CF986B4CD5D}" srcOrd="0" destOrd="0" presId="urn:microsoft.com/office/officeart/2005/8/layout/cycle1"/>
    <dgm:cxn modelId="{353E0905-11FE-4932-A506-FA29AC29D769}" type="presParOf" srcId="{DDA1B2E7-0639-44B9-91D3-7437BFB42AE0}" destId="{87728FA1-3618-48D1-B1F1-ADA7DBF7ACDE}" srcOrd="1" destOrd="0" presId="urn:microsoft.com/office/officeart/2005/8/layout/cycle1"/>
    <dgm:cxn modelId="{D1D365D0-8F7F-4C63-A50D-B726E1703B3C}" type="presParOf" srcId="{DDA1B2E7-0639-44B9-91D3-7437BFB42AE0}" destId="{894E585C-8260-4B33-8B5C-FACB2F78650E}" srcOrd="2" destOrd="0" presId="urn:microsoft.com/office/officeart/2005/8/layout/cycle1"/>
    <dgm:cxn modelId="{C22AA913-FEFE-4136-9243-359BE7717365}" type="presParOf" srcId="{DDA1B2E7-0639-44B9-91D3-7437BFB42AE0}" destId="{D54A9CB4-58AE-4B84-AC86-46C84ECE0B06}" srcOrd="3" destOrd="0" presId="urn:microsoft.com/office/officeart/2005/8/layout/cycle1"/>
    <dgm:cxn modelId="{47ADFC40-1FFD-458D-82CF-81CF594ED8E9}" type="presParOf" srcId="{DDA1B2E7-0639-44B9-91D3-7437BFB42AE0}" destId="{C35AAD92-1AF7-48DD-BDA9-2907C53F688E}" srcOrd="4" destOrd="0" presId="urn:microsoft.com/office/officeart/2005/8/layout/cycle1"/>
    <dgm:cxn modelId="{F8121C6B-F441-4AA2-8A99-56114CE2CFAF}" type="presParOf" srcId="{DDA1B2E7-0639-44B9-91D3-7437BFB42AE0}" destId="{36FC3480-6574-4906-86D6-C27115B899F4}" srcOrd="5" destOrd="0" presId="urn:microsoft.com/office/officeart/2005/8/layout/cycle1"/>
    <dgm:cxn modelId="{D5310225-DD96-449D-A7D3-870FCCC57CBA}" type="presParOf" srcId="{DDA1B2E7-0639-44B9-91D3-7437BFB42AE0}" destId="{9CAD9F75-244A-4201-99AD-0DE3849A1784}" srcOrd="6" destOrd="0" presId="urn:microsoft.com/office/officeart/2005/8/layout/cycle1"/>
    <dgm:cxn modelId="{CD257F72-74F3-4D6C-898A-E7185330CA13}" type="presParOf" srcId="{DDA1B2E7-0639-44B9-91D3-7437BFB42AE0}" destId="{9FD65769-68EB-4034-A125-79BE766048F3}" srcOrd="7" destOrd="0" presId="urn:microsoft.com/office/officeart/2005/8/layout/cycle1"/>
    <dgm:cxn modelId="{224EA53F-D335-4E67-B365-5D345E0A22D8}" type="presParOf" srcId="{DDA1B2E7-0639-44B9-91D3-7437BFB42AE0}" destId="{961A33E0-C385-4B7A-919A-77A0EF5D57EA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6706EE-AA4E-4729-8F17-4488D4C4450F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42C8333-16EE-486B-ABF2-29B58F5151AB}">
      <dgm:prSet phldrT="[Text]"/>
      <dgm:spPr/>
      <dgm:t>
        <a:bodyPr/>
        <a:lstStyle/>
        <a:p>
          <a:r>
            <a:rPr lang="en-US" dirty="0" smtClean="0"/>
            <a:t>User Support</a:t>
          </a:r>
          <a:endParaRPr lang="en-GB" dirty="0"/>
        </a:p>
      </dgm:t>
    </dgm:pt>
    <dgm:pt modelId="{F9B1D70B-BB25-423E-AF09-D96AD33EB146}" type="parTrans" cxnId="{33A1C987-D006-40B9-81D2-BED8C17BE6B5}">
      <dgm:prSet/>
      <dgm:spPr/>
      <dgm:t>
        <a:bodyPr/>
        <a:lstStyle/>
        <a:p>
          <a:endParaRPr lang="en-GB"/>
        </a:p>
      </dgm:t>
    </dgm:pt>
    <dgm:pt modelId="{C7DDC4DD-FACD-45C9-8D9A-6221D7745C60}" type="sibTrans" cxnId="{33A1C987-D006-40B9-81D2-BED8C17BE6B5}">
      <dgm:prSet/>
      <dgm:spPr/>
      <dgm:t>
        <a:bodyPr/>
        <a:lstStyle/>
        <a:p>
          <a:endParaRPr lang="en-GB"/>
        </a:p>
      </dgm:t>
    </dgm:pt>
    <dgm:pt modelId="{6C8CC0F6-1D2A-4449-9A1F-DA5E454470A4}">
      <dgm:prSet phldrT="[Text]"/>
      <dgm:spPr/>
      <dgm:t>
        <a:bodyPr/>
        <a:lstStyle/>
        <a:p>
          <a:r>
            <a:rPr lang="en-US" dirty="0" smtClean="0"/>
            <a:t>Teams</a:t>
          </a:r>
          <a:endParaRPr lang="en-GB" dirty="0"/>
        </a:p>
      </dgm:t>
    </dgm:pt>
    <dgm:pt modelId="{3EEB9581-C16D-45D9-A4A8-E76BC38EAE32}" type="parTrans" cxnId="{604908E9-B847-4A72-9F87-4BBD3970FA5C}">
      <dgm:prSet/>
      <dgm:spPr/>
      <dgm:t>
        <a:bodyPr/>
        <a:lstStyle/>
        <a:p>
          <a:endParaRPr lang="en-GB"/>
        </a:p>
      </dgm:t>
    </dgm:pt>
    <dgm:pt modelId="{BD7ACB16-749A-4C73-8E32-36788F7597D8}" type="sibTrans" cxnId="{604908E9-B847-4A72-9F87-4BBD3970FA5C}">
      <dgm:prSet/>
      <dgm:spPr/>
      <dgm:t>
        <a:bodyPr/>
        <a:lstStyle/>
        <a:p>
          <a:endParaRPr lang="en-GB"/>
        </a:p>
      </dgm:t>
    </dgm:pt>
    <dgm:pt modelId="{DE7A8ADB-68F8-4FD1-B34B-62789262535D}">
      <dgm:prSet phldrT="[Text]"/>
      <dgm:spPr/>
      <dgm:t>
        <a:bodyPr/>
        <a:lstStyle/>
        <a:p>
          <a:r>
            <a:rPr lang="en-US" dirty="0" smtClean="0"/>
            <a:t>Processes</a:t>
          </a:r>
          <a:endParaRPr lang="en-GB" dirty="0"/>
        </a:p>
      </dgm:t>
    </dgm:pt>
    <dgm:pt modelId="{52AF9066-F766-4EFA-898D-813B84EABA34}" type="parTrans" cxnId="{EBE15A8B-38F2-4607-9430-37F804A3CB50}">
      <dgm:prSet/>
      <dgm:spPr/>
      <dgm:t>
        <a:bodyPr/>
        <a:lstStyle/>
        <a:p>
          <a:endParaRPr lang="en-GB"/>
        </a:p>
      </dgm:t>
    </dgm:pt>
    <dgm:pt modelId="{FEF5CC6C-89D6-4443-BC65-799DBFF69D88}" type="sibTrans" cxnId="{EBE15A8B-38F2-4607-9430-37F804A3CB50}">
      <dgm:prSet/>
      <dgm:spPr/>
      <dgm:t>
        <a:bodyPr/>
        <a:lstStyle/>
        <a:p>
          <a:endParaRPr lang="en-GB"/>
        </a:p>
      </dgm:t>
    </dgm:pt>
    <dgm:pt modelId="{06E3268B-803E-4E61-BA69-66BEC68D880A}">
      <dgm:prSet phldrT="[Text]"/>
      <dgm:spPr/>
      <dgm:t>
        <a:bodyPr/>
        <a:lstStyle/>
        <a:p>
          <a:r>
            <a:rPr lang="en-US" dirty="0" smtClean="0"/>
            <a:t>Services</a:t>
          </a:r>
          <a:endParaRPr lang="en-GB" dirty="0"/>
        </a:p>
      </dgm:t>
    </dgm:pt>
    <dgm:pt modelId="{B1448186-6F88-4C45-9C31-A020CC44BE1E}" type="parTrans" cxnId="{D8A8CE91-1B95-4CC3-9288-6D2B96D67A6E}">
      <dgm:prSet/>
      <dgm:spPr/>
      <dgm:t>
        <a:bodyPr/>
        <a:lstStyle/>
        <a:p>
          <a:endParaRPr lang="en-GB"/>
        </a:p>
      </dgm:t>
    </dgm:pt>
    <dgm:pt modelId="{BDFC99B2-D02B-4D93-ABF4-514D852127C0}" type="sibTrans" cxnId="{D8A8CE91-1B95-4CC3-9288-6D2B96D67A6E}">
      <dgm:prSet/>
      <dgm:spPr/>
      <dgm:t>
        <a:bodyPr/>
        <a:lstStyle/>
        <a:p>
          <a:endParaRPr lang="en-GB"/>
        </a:p>
      </dgm:t>
    </dgm:pt>
    <dgm:pt modelId="{84B57646-D3C4-4470-AF63-305B5D41027E}" type="pres">
      <dgm:prSet presAssocID="{0B6706EE-AA4E-4729-8F17-4488D4C4450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9A749207-CE89-4807-B01D-430EE6C6D348}" type="pres">
      <dgm:prSet presAssocID="{A42C8333-16EE-486B-ABF2-29B58F5151AB}" presName="singleCycle" presStyleCnt="0"/>
      <dgm:spPr/>
    </dgm:pt>
    <dgm:pt modelId="{AA69A17E-05A8-48BD-AFF8-EDA3F3B562BE}" type="pres">
      <dgm:prSet presAssocID="{A42C8333-16EE-486B-ABF2-29B58F5151AB}" presName="singleCenter" presStyleLbl="node1" presStyleIdx="0" presStyleCnt="4">
        <dgm:presLayoutVars>
          <dgm:chMax val="7"/>
          <dgm:chPref val="7"/>
        </dgm:presLayoutVars>
      </dgm:prSet>
      <dgm:spPr/>
      <dgm:t>
        <a:bodyPr/>
        <a:lstStyle/>
        <a:p>
          <a:endParaRPr lang="en-GB"/>
        </a:p>
      </dgm:t>
    </dgm:pt>
    <dgm:pt modelId="{55CF5B3E-4BC5-4441-BB79-C7C1911EC5DE}" type="pres">
      <dgm:prSet presAssocID="{3EEB9581-C16D-45D9-A4A8-E76BC38EAE32}" presName="Name56" presStyleLbl="parChTrans1D2" presStyleIdx="0" presStyleCnt="3"/>
      <dgm:spPr/>
      <dgm:t>
        <a:bodyPr/>
        <a:lstStyle/>
        <a:p>
          <a:endParaRPr lang="en-GB"/>
        </a:p>
      </dgm:t>
    </dgm:pt>
    <dgm:pt modelId="{C83C2DD7-79AB-404D-8336-8FE6B89506C6}" type="pres">
      <dgm:prSet presAssocID="{6C8CC0F6-1D2A-4449-9A1F-DA5E454470A4}" presName="text0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97668E-7911-4AB0-9B21-B1C439056E17}" type="pres">
      <dgm:prSet presAssocID="{52AF9066-F766-4EFA-898D-813B84EABA34}" presName="Name56" presStyleLbl="parChTrans1D2" presStyleIdx="1" presStyleCnt="3"/>
      <dgm:spPr/>
      <dgm:t>
        <a:bodyPr/>
        <a:lstStyle/>
        <a:p>
          <a:endParaRPr lang="en-GB"/>
        </a:p>
      </dgm:t>
    </dgm:pt>
    <dgm:pt modelId="{BD6367BA-0930-4AF0-9DA6-6446D3B747BB}" type="pres">
      <dgm:prSet presAssocID="{DE7A8ADB-68F8-4FD1-B34B-62789262535D}" presName="text0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74F2F2-0837-4A21-99E3-5DC4757028B0}" type="pres">
      <dgm:prSet presAssocID="{B1448186-6F88-4C45-9C31-A020CC44BE1E}" presName="Name56" presStyleLbl="parChTrans1D2" presStyleIdx="2" presStyleCnt="3"/>
      <dgm:spPr/>
      <dgm:t>
        <a:bodyPr/>
        <a:lstStyle/>
        <a:p>
          <a:endParaRPr lang="en-GB"/>
        </a:p>
      </dgm:t>
    </dgm:pt>
    <dgm:pt modelId="{553A5947-CF30-4DB8-920E-E6A5EC4DD048}" type="pres">
      <dgm:prSet presAssocID="{06E3268B-803E-4E61-BA69-66BEC68D880A}" presName="text0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0C647CF-4648-4819-83B0-05D51FCE43F6}" type="presOf" srcId="{B1448186-6F88-4C45-9C31-A020CC44BE1E}" destId="{A374F2F2-0837-4A21-99E3-5DC4757028B0}" srcOrd="0" destOrd="0" presId="urn:microsoft.com/office/officeart/2008/layout/RadialCluster"/>
    <dgm:cxn modelId="{C81DDD7C-F0FD-4AC0-ABA2-31D78CA2F7A9}" type="presOf" srcId="{0B6706EE-AA4E-4729-8F17-4488D4C4450F}" destId="{84B57646-D3C4-4470-AF63-305B5D41027E}" srcOrd="0" destOrd="0" presId="urn:microsoft.com/office/officeart/2008/layout/RadialCluster"/>
    <dgm:cxn modelId="{1361A9C0-37D0-4FAD-A7CE-46E57FBA48E6}" type="presOf" srcId="{06E3268B-803E-4E61-BA69-66BEC68D880A}" destId="{553A5947-CF30-4DB8-920E-E6A5EC4DD048}" srcOrd="0" destOrd="0" presId="urn:microsoft.com/office/officeart/2008/layout/RadialCluster"/>
    <dgm:cxn modelId="{F9F636B3-B1F5-418C-9E59-FC9F028485CF}" type="presOf" srcId="{DE7A8ADB-68F8-4FD1-B34B-62789262535D}" destId="{BD6367BA-0930-4AF0-9DA6-6446D3B747BB}" srcOrd="0" destOrd="0" presId="urn:microsoft.com/office/officeart/2008/layout/RadialCluster"/>
    <dgm:cxn modelId="{D8A8CE91-1B95-4CC3-9288-6D2B96D67A6E}" srcId="{A42C8333-16EE-486B-ABF2-29B58F5151AB}" destId="{06E3268B-803E-4E61-BA69-66BEC68D880A}" srcOrd="2" destOrd="0" parTransId="{B1448186-6F88-4C45-9C31-A020CC44BE1E}" sibTransId="{BDFC99B2-D02B-4D93-ABF4-514D852127C0}"/>
    <dgm:cxn modelId="{84E026A1-2188-4FBB-A0FC-074383BB9E78}" type="presOf" srcId="{A42C8333-16EE-486B-ABF2-29B58F5151AB}" destId="{AA69A17E-05A8-48BD-AFF8-EDA3F3B562BE}" srcOrd="0" destOrd="0" presId="urn:microsoft.com/office/officeart/2008/layout/RadialCluster"/>
    <dgm:cxn modelId="{EBE15A8B-38F2-4607-9430-37F804A3CB50}" srcId="{A42C8333-16EE-486B-ABF2-29B58F5151AB}" destId="{DE7A8ADB-68F8-4FD1-B34B-62789262535D}" srcOrd="1" destOrd="0" parTransId="{52AF9066-F766-4EFA-898D-813B84EABA34}" sibTransId="{FEF5CC6C-89D6-4443-BC65-799DBFF69D88}"/>
    <dgm:cxn modelId="{33A1C987-D006-40B9-81D2-BED8C17BE6B5}" srcId="{0B6706EE-AA4E-4729-8F17-4488D4C4450F}" destId="{A42C8333-16EE-486B-ABF2-29B58F5151AB}" srcOrd="0" destOrd="0" parTransId="{F9B1D70B-BB25-423E-AF09-D96AD33EB146}" sibTransId="{C7DDC4DD-FACD-45C9-8D9A-6221D7745C60}"/>
    <dgm:cxn modelId="{41FBD05E-C787-49DA-BE8C-352C4F63540E}" type="presOf" srcId="{6C8CC0F6-1D2A-4449-9A1F-DA5E454470A4}" destId="{C83C2DD7-79AB-404D-8336-8FE6B89506C6}" srcOrd="0" destOrd="0" presId="urn:microsoft.com/office/officeart/2008/layout/RadialCluster"/>
    <dgm:cxn modelId="{5DC4124D-30D3-45A3-8B26-3A8F4D1FC744}" type="presOf" srcId="{52AF9066-F766-4EFA-898D-813B84EABA34}" destId="{3697668E-7911-4AB0-9B21-B1C439056E17}" srcOrd="0" destOrd="0" presId="urn:microsoft.com/office/officeart/2008/layout/RadialCluster"/>
    <dgm:cxn modelId="{22088BAD-0837-425F-BEF9-459114908786}" type="presOf" srcId="{3EEB9581-C16D-45D9-A4A8-E76BC38EAE32}" destId="{55CF5B3E-4BC5-4441-BB79-C7C1911EC5DE}" srcOrd="0" destOrd="0" presId="urn:microsoft.com/office/officeart/2008/layout/RadialCluster"/>
    <dgm:cxn modelId="{604908E9-B847-4A72-9F87-4BBD3970FA5C}" srcId="{A42C8333-16EE-486B-ABF2-29B58F5151AB}" destId="{6C8CC0F6-1D2A-4449-9A1F-DA5E454470A4}" srcOrd="0" destOrd="0" parTransId="{3EEB9581-C16D-45D9-A4A8-E76BC38EAE32}" sibTransId="{BD7ACB16-749A-4C73-8E32-36788F7597D8}"/>
    <dgm:cxn modelId="{73DAB76E-86D6-4DC6-B544-B0A0877D9CE5}" type="presParOf" srcId="{84B57646-D3C4-4470-AF63-305B5D41027E}" destId="{9A749207-CE89-4807-B01D-430EE6C6D348}" srcOrd="0" destOrd="0" presId="urn:microsoft.com/office/officeart/2008/layout/RadialCluster"/>
    <dgm:cxn modelId="{6859D9C8-FDC9-4531-ACF1-5A5652BB2FD4}" type="presParOf" srcId="{9A749207-CE89-4807-B01D-430EE6C6D348}" destId="{AA69A17E-05A8-48BD-AFF8-EDA3F3B562BE}" srcOrd="0" destOrd="0" presId="urn:microsoft.com/office/officeart/2008/layout/RadialCluster"/>
    <dgm:cxn modelId="{7853D75A-8B3D-4EF6-A521-69830138C295}" type="presParOf" srcId="{9A749207-CE89-4807-B01D-430EE6C6D348}" destId="{55CF5B3E-4BC5-4441-BB79-C7C1911EC5DE}" srcOrd="1" destOrd="0" presId="urn:microsoft.com/office/officeart/2008/layout/RadialCluster"/>
    <dgm:cxn modelId="{020F0B3C-0437-4C0D-A11A-E85B59721A56}" type="presParOf" srcId="{9A749207-CE89-4807-B01D-430EE6C6D348}" destId="{C83C2DD7-79AB-404D-8336-8FE6B89506C6}" srcOrd="2" destOrd="0" presId="urn:microsoft.com/office/officeart/2008/layout/RadialCluster"/>
    <dgm:cxn modelId="{1D63349C-4C23-4F67-93DA-1CC7F8D94ACD}" type="presParOf" srcId="{9A749207-CE89-4807-B01D-430EE6C6D348}" destId="{3697668E-7911-4AB0-9B21-B1C439056E17}" srcOrd="3" destOrd="0" presId="urn:microsoft.com/office/officeart/2008/layout/RadialCluster"/>
    <dgm:cxn modelId="{8DB8C1A5-BF79-442B-B927-5719CCABB6BC}" type="presParOf" srcId="{9A749207-CE89-4807-B01D-430EE6C6D348}" destId="{BD6367BA-0930-4AF0-9DA6-6446D3B747BB}" srcOrd="4" destOrd="0" presId="urn:microsoft.com/office/officeart/2008/layout/RadialCluster"/>
    <dgm:cxn modelId="{22F61EE4-1CD2-4C65-A91F-0BFFB45ED6C6}" type="presParOf" srcId="{9A749207-CE89-4807-B01D-430EE6C6D348}" destId="{A374F2F2-0837-4A21-99E3-5DC4757028B0}" srcOrd="5" destOrd="0" presId="urn:microsoft.com/office/officeart/2008/layout/RadialCluster"/>
    <dgm:cxn modelId="{5774CB2E-D805-4204-A627-717D87C5094D}" type="presParOf" srcId="{9A749207-CE89-4807-B01D-430EE6C6D348}" destId="{553A5947-CF30-4DB8-920E-E6A5EC4DD048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E0923E-F5E8-4282-BDEA-31AA88FAD518}" type="doc">
      <dgm:prSet loTypeId="urn:microsoft.com/office/officeart/2005/8/layout/radial5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7F306A-FDA1-4AC3-BA56-2D7894C76803}">
      <dgm:prSet phldrT="[Text]"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r>
            <a:rPr lang="en-US" sz="1800" b="1" baseline="0" dirty="0" smtClean="0">
              <a:solidFill>
                <a:schemeClr val="bg1"/>
              </a:solidFill>
            </a:rPr>
            <a:t>NGI</a:t>
          </a:r>
          <a:br>
            <a:rPr lang="en-US" sz="1800" b="1" baseline="0" dirty="0" smtClean="0">
              <a:solidFill>
                <a:schemeClr val="bg1"/>
              </a:solidFill>
            </a:rPr>
          </a:br>
          <a:r>
            <a:rPr lang="en-US" sz="1800" b="1" baseline="0" dirty="0" smtClean="0">
              <a:solidFill>
                <a:schemeClr val="bg1"/>
              </a:solidFill>
            </a:rPr>
            <a:t>User Support Teams</a:t>
          </a:r>
          <a:endParaRPr lang="en-US" sz="1800" b="1" baseline="0" dirty="0">
            <a:solidFill>
              <a:schemeClr val="bg1"/>
            </a:solidFill>
          </a:endParaRPr>
        </a:p>
      </dgm:t>
    </dgm:pt>
    <dgm:pt modelId="{F46B204D-A981-4126-B42C-A3FC162A4D56}" type="parTrans" cxnId="{DEB4E3C6-5A91-4674-883A-A502B0916216}">
      <dgm:prSet/>
      <dgm:spPr/>
      <dgm:t>
        <a:bodyPr/>
        <a:lstStyle/>
        <a:p>
          <a:endParaRPr lang="en-US"/>
        </a:p>
      </dgm:t>
    </dgm:pt>
    <dgm:pt modelId="{FA68E245-28F4-4238-AE81-7663A7A6F98B}" type="sibTrans" cxnId="{DEB4E3C6-5A91-4674-883A-A502B0916216}">
      <dgm:prSet/>
      <dgm:spPr/>
      <dgm:t>
        <a:bodyPr/>
        <a:lstStyle/>
        <a:p>
          <a:endParaRPr lang="en-US"/>
        </a:p>
      </dgm:t>
    </dgm:pt>
    <dgm:pt modelId="{2BEED644-BD3D-4528-9215-34AE77DAEBB2}">
      <dgm:prSet phldrT="[Text]" custT="1"/>
      <dgm:spPr/>
      <dgm:t>
        <a:bodyPr lIns="0" tIns="0" rIns="0" bIns="0"/>
        <a:lstStyle/>
        <a:p>
          <a:r>
            <a:rPr lang="en-US" sz="1100" dirty="0" smtClean="0"/>
            <a:t>Consultancy</a:t>
          </a:r>
          <a:endParaRPr lang="en-US" sz="1100" dirty="0"/>
        </a:p>
      </dgm:t>
    </dgm:pt>
    <dgm:pt modelId="{B2DF5D86-95C3-4453-A784-E524B4070363}" type="parTrans" cxnId="{2B84A44C-831F-4E85-B876-B405B6739AF8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E39ED116-E300-4B36-ADF5-66803C4E2206}" type="sibTrans" cxnId="{2B84A44C-831F-4E85-B876-B405B6739AF8}">
      <dgm:prSet/>
      <dgm:spPr/>
      <dgm:t>
        <a:bodyPr/>
        <a:lstStyle/>
        <a:p>
          <a:endParaRPr lang="en-US"/>
        </a:p>
      </dgm:t>
    </dgm:pt>
    <dgm:pt modelId="{813C0E0D-AC7F-4DBE-96CD-93FA5E30ACE4}">
      <dgm:prSet phldrT="[Text]" custT="1"/>
      <dgm:spPr/>
      <dgm:t>
        <a:bodyPr lIns="0" tIns="0" rIns="0" bIns="0"/>
        <a:lstStyle/>
        <a:p>
          <a:r>
            <a:rPr lang="en-US" sz="1100" dirty="0" smtClean="0"/>
            <a:t>Training</a:t>
          </a:r>
          <a:endParaRPr lang="en-US" sz="1100" dirty="0"/>
        </a:p>
      </dgm:t>
    </dgm:pt>
    <dgm:pt modelId="{B824A7EE-F04B-4F7F-AA96-E14D371ADE3F}" type="parTrans" cxnId="{EAB180A5-523A-49F4-9FEA-32127E17A2C7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C331BC85-F791-425D-BCC2-85342FAB9A5A}" type="sibTrans" cxnId="{EAB180A5-523A-49F4-9FEA-32127E17A2C7}">
      <dgm:prSet/>
      <dgm:spPr/>
      <dgm:t>
        <a:bodyPr/>
        <a:lstStyle/>
        <a:p>
          <a:endParaRPr lang="en-US"/>
        </a:p>
      </dgm:t>
    </dgm:pt>
    <dgm:pt modelId="{29B79870-9ADB-455E-8841-92C9B5A5ECE6}">
      <dgm:prSet phldrT="[Text]" custT="1"/>
      <dgm:spPr/>
      <dgm:t>
        <a:bodyPr/>
        <a:lstStyle/>
        <a:p>
          <a:r>
            <a:rPr lang="en-US" sz="1100" dirty="0" smtClean="0"/>
            <a:t>Porting applications</a:t>
          </a:r>
          <a:endParaRPr lang="en-US" sz="1100" dirty="0"/>
        </a:p>
      </dgm:t>
    </dgm:pt>
    <dgm:pt modelId="{4ED8FE78-7499-4C3B-963D-44A27B1C3E83}" type="parTrans" cxnId="{5E060636-66A2-44F7-B84C-B13768021587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AD45FE34-5AF7-46FD-B24B-EE675E1EF60F}" type="sibTrans" cxnId="{5E060636-66A2-44F7-B84C-B13768021587}">
      <dgm:prSet/>
      <dgm:spPr/>
      <dgm:t>
        <a:bodyPr/>
        <a:lstStyle/>
        <a:p>
          <a:endParaRPr lang="en-US"/>
        </a:p>
      </dgm:t>
    </dgm:pt>
    <dgm:pt modelId="{F84D2FD4-46C4-4BFE-9AFD-8AC06F0F93C6}">
      <dgm:prSet custT="1"/>
      <dgm:spPr/>
      <dgm:t>
        <a:bodyPr lIns="0" tIns="0" rIns="0" bIns="0"/>
        <a:lstStyle/>
        <a:p>
          <a:r>
            <a:rPr lang="en-US" sz="1100" dirty="0" smtClean="0"/>
            <a:t>Providing access to grid and software services</a:t>
          </a:r>
          <a:endParaRPr lang="en-US" sz="1100" dirty="0"/>
        </a:p>
      </dgm:t>
    </dgm:pt>
    <dgm:pt modelId="{38089163-A13D-45BD-B805-2BECD0E32FBF}" type="parTrans" cxnId="{3AFE148D-3ABB-4994-8A2C-9B91CE5A0B05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1D68ACAB-90CE-4A7B-8E0B-6DFDBE032C88}" type="sibTrans" cxnId="{3AFE148D-3ABB-4994-8A2C-9B91CE5A0B05}">
      <dgm:prSet/>
      <dgm:spPr/>
      <dgm:t>
        <a:bodyPr/>
        <a:lstStyle/>
        <a:p>
          <a:endParaRPr lang="en-US"/>
        </a:p>
      </dgm:t>
    </dgm:pt>
    <dgm:pt modelId="{2795B3E8-9F94-444D-BBBA-33B943D75BA7}">
      <dgm:prSet custT="1"/>
      <dgm:spPr/>
      <dgm:t>
        <a:bodyPr lIns="0" tIns="0" rIns="0" bIns="0"/>
        <a:lstStyle/>
        <a:p>
          <a:r>
            <a:rPr lang="en-US" sz="1100" dirty="0" smtClean="0"/>
            <a:t>Developing and operating software services</a:t>
          </a:r>
          <a:endParaRPr lang="en-US" sz="1100" dirty="0"/>
        </a:p>
      </dgm:t>
    </dgm:pt>
    <dgm:pt modelId="{6960D3A1-B987-42BE-B03F-B9FA7EB31AEA}" type="parTrans" cxnId="{892D8406-9A87-4FC8-AD7C-38D357B3D9A3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C9348C32-1B14-4840-9353-1DB6CB0A2ABE}" type="sibTrans" cxnId="{892D8406-9A87-4FC8-AD7C-38D357B3D9A3}">
      <dgm:prSet/>
      <dgm:spPr/>
      <dgm:t>
        <a:bodyPr/>
        <a:lstStyle/>
        <a:p>
          <a:endParaRPr lang="en-US"/>
        </a:p>
      </dgm:t>
    </dgm:pt>
    <dgm:pt modelId="{71EDB839-5809-4146-B722-6617A316ADC6}">
      <dgm:prSet custT="1"/>
      <dgm:spPr/>
      <dgm:t>
        <a:bodyPr lIns="0" tIns="0" rIns="0" bIns="0"/>
        <a:lstStyle/>
        <a:p>
          <a:r>
            <a:rPr lang="en-US" sz="1100" dirty="0" smtClean="0"/>
            <a:t>Collecting Feedback</a:t>
          </a:r>
          <a:endParaRPr lang="en-US" sz="1100" dirty="0"/>
        </a:p>
      </dgm:t>
    </dgm:pt>
    <dgm:pt modelId="{31F8CB58-7A48-4FD8-A822-E6378D33B79E}" type="parTrans" cxnId="{C00495F9-4F10-4C22-B6E4-24063A021DBB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8DF45966-95C1-4438-BDF0-5A3B20F22AA4}" type="sibTrans" cxnId="{C00495F9-4F10-4C22-B6E4-24063A021DBB}">
      <dgm:prSet/>
      <dgm:spPr/>
      <dgm:t>
        <a:bodyPr/>
        <a:lstStyle/>
        <a:p>
          <a:endParaRPr lang="en-US"/>
        </a:p>
      </dgm:t>
    </dgm:pt>
    <dgm:pt modelId="{8009705E-1755-4228-91B6-603B432DFE7B}">
      <dgm:prSet custT="1"/>
      <dgm:spPr/>
      <dgm:t>
        <a:bodyPr lIns="0" tIns="0" rIns="0" bIns="0"/>
        <a:lstStyle/>
        <a:p>
          <a:r>
            <a:rPr lang="en-US" sz="1100" dirty="0" err="1" smtClean="0"/>
            <a:t>Documen-tation</a:t>
          </a:r>
          <a:endParaRPr lang="en-US" sz="1100" dirty="0"/>
        </a:p>
      </dgm:t>
    </dgm:pt>
    <dgm:pt modelId="{C35170B3-D2A0-4010-8F29-5B483C9AC320}" type="parTrans" cxnId="{5F8BE2AA-69C9-423A-83C3-D4BD85CDC32F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C438BB31-B817-4E3E-855A-571EE449B676}" type="sibTrans" cxnId="{5F8BE2AA-69C9-423A-83C3-D4BD85CDC32F}">
      <dgm:prSet/>
      <dgm:spPr/>
      <dgm:t>
        <a:bodyPr/>
        <a:lstStyle/>
        <a:p>
          <a:endParaRPr lang="en-US"/>
        </a:p>
      </dgm:t>
    </dgm:pt>
    <dgm:pt modelId="{11018E42-C1EE-4529-97BA-4F21A14DC3AE}">
      <dgm:prSet custT="1"/>
      <dgm:spPr/>
      <dgm:t>
        <a:bodyPr lIns="0" tIns="0" rIns="0" bIns="0"/>
        <a:lstStyle/>
        <a:p>
          <a:r>
            <a:rPr lang="en-US" sz="1100" dirty="0" smtClean="0"/>
            <a:t>Helpdesk</a:t>
          </a:r>
          <a:endParaRPr lang="en-US" sz="1100" dirty="0"/>
        </a:p>
      </dgm:t>
    </dgm:pt>
    <dgm:pt modelId="{4D68E18F-264A-432E-A719-665F1B3EBD05}" type="parTrans" cxnId="{83FC186D-A9BD-495A-9C14-5AD0D420E13D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92B5608A-529C-4EF4-A1A3-503CF2247C01}" type="sibTrans" cxnId="{83FC186D-A9BD-495A-9C14-5AD0D420E13D}">
      <dgm:prSet/>
      <dgm:spPr/>
      <dgm:t>
        <a:bodyPr/>
        <a:lstStyle/>
        <a:p>
          <a:endParaRPr lang="en-US"/>
        </a:p>
      </dgm:t>
    </dgm:pt>
    <dgm:pt modelId="{2495A772-659C-42FA-883E-740F3AC8BC20}" type="pres">
      <dgm:prSet presAssocID="{54E0923E-F5E8-4282-BDEA-31AA88FAD51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74C17AC-8C23-4AED-9BDE-5D21B13F58DB}" type="pres">
      <dgm:prSet presAssocID="{6D7F306A-FDA1-4AC3-BA56-2D7894C76803}" presName="centerShape" presStyleLbl="node0" presStyleIdx="0" presStyleCnt="1" custScaleX="128051" custScaleY="128050"/>
      <dgm:spPr/>
      <dgm:t>
        <a:bodyPr/>
        <a:lstStyle/>
        <a:p>
          <a:endParaRPr lang="en-US"/>
        </a:p>
      </dgm:t>
    </dgm:pt>
    <dgm:pt modelId="{13E6D694-4FB0-4984-A5F4-0D9EC2CD5FE6}" type="pres">
      <dgm:prSet presAssocID="{B2DF5D86-95C3-4453-A784-E524B4070363}" presName="parTrans" presStyleLbl="sibTrans2D1" presStyleIdx="0" presStyleCnt="8"/>
      <dgm:spPr/>
      <dgm:t>
        <a:bodyPr/>
        <a:lstStyle/>
        <a:p>
          <a:endParaRPr lang="en-GB"/>
        </a:p>
      </dgm:t>
    </dgm:pt>
    <dgm:pt modelId="{CEDF5691-D0CA-4773-B26A-3B577A4DB839}" type="pres">
      <dgm:prSet presAssocID="{B2DF5D86-95C3-4453-A784-E524B4070363}" presName="connectorText" presStyleLbl="sibTrans2D1" presStyleIdx="0" presStyleCnt="8"/>
      <dgm:spPr/>
      <dgm:t>
        <a:bodyPr/>
        <a:lstStyle/>
        <a:p>
          <a:endParaRPr lang="en-GB"/>
        </a:p>
      </dgm:t>
    </dgm:pt>
    <dgm:pt modelId="{0593F763-75B5-4A08-83A0-26ABB4D2FF14}" type="pres">
      <dgm:prSet presAssocID="{2BEED644-BD3D-4528-9215-34AE77DAEBB2}" presName="node" presStyleLbl="node1" presStyleIdx="0" presStyleCnt="8" custRadScaleRad="99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BD27F4-58EE-47F6-BB4A-9F57D7840B76}" type="pres">
      <dgm:prSet presAssocID="{B824A7EE-F04B-4F7F-AA96-E14D371ADE3F}" presName="parTrans" presStyleLbl="sibTrans2D1" presStyleIdx="1" presStyleCnt="8"/>
      <dgm:spPr/>
      <dgm:t>
        <a:bodyPr/>
        <a:lstStyle/>
        <a:p>
          <a:endParaRPr lang="en-GB"/>
        </a:p>
      </dgm:t>
    </dgm:pt>
    <dgm:pt modelId="{A200E6D4-AF56-4E6B-9CF2-26A2531747E0}" type="pres">
      <dgm:prSet presAssocID="{B824A7EE-F04B-4F7F-AA96-E14D371ADE3F}" presName="connectorText" presStyleLbl="sibTrans2D1" presStyleIdx="1" presStyleCnt="8"/>
      <dgm:spPr/>
      <dgm:t>
        <a:bodyPr/>
        <a:lstStyle/>
        <a:p>
          <a:endParaRPr lang="en-GB"/>
        </a:p>
      </dgm:t>
    </dgm:pt>
    <dgm:pt modelId="{EE062432-16F0-45B3-AA9A-A4EF053D2026}" type="pres">
      <dgm:prSet presAssocID="{813C0E0D-AC7F-4DBE-96CD-93FA5E30ACE4}" presName="node" presStyleLbl="node1" presStyleIdx="1" presStyleCnt="8" custRadScaleRad="99427" custRadScaleInc="13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3BC3D8-F88F-4C12-9D78-74D441D4060C}" type="pres">
      <dgm:prSet presAssocID="{38089163-A13D-45BD-B805-2BECD0E32FBF}" presName="parTrans" presStyleLbl="sibTrans2D1" presStyleIdx="2" presStyleCnt="8"/>
      <dgm:spPr/>
      <dgm:t>
        <a:bodyPr/>
        <a:lstStyle/>
        <a:p>
          <a:endParaRPr lang="en-GB"/>
        </a:p>
      </dgm:t>
    </dgm:pt>
    <dgm:pt modelId="{0E8DA18C-C765-4588-927A-24D140ECF0BD}" type="pres">
      <dgm:prSet presAssocID="{38089163-A13D-45BD-B805-2BECD0E32FBF}" presName="connectorText" presStyleLbl="sibTrans2D1" presStyleIdx="2" presStyleCnt="8"/>
      <dgm:spPr/>
      <dgm:t>
        <a:bodyPr/>
        <a:lstStyle/>
        <a:p>
          <a:endParaRPr lang="en-GB"/>
        </a:p>
      </dgm:t>
    </dgm:pt>
    <dgm:pt modelId="{18A40F67-A930-4B21-8593-EE1330892D66}" type="pres">
      <dgm:prSet presAssocID="{F84D2FD4-46C4-4BFE-9AFD-8AC06F0F93C6}" presName="node" presStyleLbl="node1" presStyleIdx="2" presStyleCnt="8" custRadScaleRad="101839" custRadScaleInc="20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D86F98-770C-444E-9D81-C998A7AEA310}" type="pres">
      <dgm:prSet presAssocID="{4ED8FE78-7499-4C3B-963D-44A27B1C3E83}" presName="parTrans" presStyleLbl="sibTrans2D1" presStyleIdx="3" presStyleCnt="8"/>
      <dgm:spPr/>
      <dgm:t>
        <a:bodyPr/>
        <a:lstStyle/>
        <a:p>
          <a:endParaRPr lang="en-GB"/>
        </a:p>
      </dgm:t>
    </dgm:pt>
    <dgm:pt modelId="{09DF8176-E0AC-43E7-BEC3-CB4AF7331D36}" type="pres">
      <dgm:prSet presAssocID="{4ED8FE78-7499-4C3B-963D-44A27B1C3E83}" presName="connectorText" presStyleLbl="sibTrans2D1" presStyleIdx="3" presStyleCnt="8"/>
      <dgm:spPr/>
      <dgm:t>
        <a:bodyPr/>
        <a:lstStyle/>
        <a:p>
          <a:endParaRPr lang="en-GB"/>
        </a:p>
      </dgm:t>
    </dgm:pt>
    <dgm:pt modelId="{B4404C66-EFFF-4184-B271-EC4AE3432809}" type="pres">
      <dgm:prSet presAssocID="{29B79870-9ADB-455E-8841-92C9B5A5ECE6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78E943C-EF5E-4FB5-A7B4-0C2C745D9E62}" type="pres">
      <dgm:prSet presAssocID="{6960D3A1-B987-42BE-B03F-B9FA7EB31AEA}" presName="parTrans" presStyleLbl="sibTrans2D1" presStyleIdx="4" presStyleCnt="8"/>
      <dgm:spPr/>
      <dgm:t>
        <a:bodyPr/>
        <a:lstStyle/>
        <a:p>
          <a:endParaRPr lang="en-GB"/>
        </a:p>
      </dgm:t>
    </dgm:pt>
    <dgm:pt modelId="{CDDC6240-1530-4C57-87D9-40EE5B119334}" type="pres">
      <dgm:prSet presAssocID="{6960D3A1-B987-42BE-B03F-B9FA7EB31AEA}" presName="connectorText" presStyleLbl="sibTrans2D1" presStyleIdx="4" presStyleCnt="8"/>
      <dgm:spPr/>
      <dgm:t>
        <a:bodyPr/>
        <a:lstStyle/>
        <a:p>
          <a:endParaRPr lang="en-GB"/>
        </a:p>
      </dgm:t>
    </dgm:pt>
    <dgm:pt modelId="{C38085D6-6012-4F2E-A8F3-EC4A2633FC45}" type="pres">
      <dgm:prSet presAssocID="{2795B3E8-9F94-444D-BBBA-33B943D75BA7}" presName="node" presStyleLbl="node1" presStyleIdx="4" presStyleCnt="8" custRadScaleRad="100705" custRadScaleInc="-7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329992-0E37-4679-93EF-8EB1F2694B5C}" type="pres">
      <dgm:prSet presAssocID="{31F8CB58-7A48-4FD8-A822-E6378D33B79E}" presName="parTrans" presStyleLbl="sibTrans2D1" presStyleIdx="5" presStyleCnt="8"/>
      <dgm:spPr/>
      <dgm:t>
        <a:bodyPr/>
        <a:lstStyle/>
        <a:p>
          <a:endParaRPr lang="en-GB"/>
        </a:p>
      </dgm:t>
    </dgm:pt>
    <dgm:pt modelId="{D1D31F68-8496-452D-A754-E68BFA838F2A}" type="pres">
      <dgm:prSet presAssocID="{31F8CB58-7A48-4FD8-A822-E6378D33B79E}" presName="connectorText" presStyleLbl="sibTrans2D1" presStyleIdx="5" presStyleCnt="8"/>
      <dgm:spPr/>
      <dgm:t>
        <a:bodyPr/>
        <a:lstStyle/>
        <a:p>
          <a:endParaRPr lang="en-GB"/>
        </a:p>
      </dgm:t>
    </dgm:pt>
    <dgm:pt modelId="{9B1DD7A9-3937-4D43-8C95-DC4D62481026}" type="pres">
      <dgm:prSet presAssocID="{71EDB839-5809-4146-B722-6617A316ADC6}" presName="node" presStyleLbl="node1" presStyleIdx="5" presStyleCnt="8" custRadScaleRad="100377" custRadScaleInc="-185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E1AD032-8384-427C-9C58-C74EEA4DED8C}" type="pres">
      <dgm:prSet presAssocID="{C35170B3-D2A0-4010-8F29-5B483C9AC320}" presName="parTrans" presStyleLbl="sibTrans2D1" presStyleIdx="6" presStyleCnt="8"/>
      <dgm:spPr/>
      <dgm:t>
        <a:bodyPr/>
        <a:lstStyle/>
        <a:p>
          <a:endParaRPr lang="en-GB"/>
        </a:p>
      </dgm:t>
    </dgm:pt>
    <dgm:pt modelId="{9213AD82-D3BB-4A9C-8A89-30D650CAB014}" type="pres">
      <dgm:prSet presAssocID="{C35170B3-D2A0-4010-8F29-5B483C9AC320}" presName="connectorText" presStyleLbl="sibTrans2D1" presStyleIdx="6" presStyleCnt="8"/>
      <dgm:spPr/>
      <dgm:t>
        <a:bodyPr/>
        <a:lstStyle/>
        <a:p>
          <a:endParaRPr lang="en-GB"/>
        </a:p>
      </dgm:t>
    </dgm:pt>
    <dgm:pt modelId="{73A6EAE2-A1B6-4289-AC86-35E5E6A9FAB9}" type="pres">
      <dgm:prSet presAssocID="{8009705E-1755-4228-91B6-603B432DFE7B}" presName="node" presStyleLbl="node1" presStyleIdx="6" presStyleCnt="8" custRadScaleRad="99873" custRadScaleInc="-21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A913E4-D6FD-4C38-B932-9249EFE7D8B2}" type="pres">
      <dgm:prSet presAssocID="{4D68E18F-264A-432E-A719-665F1B3EBD05}" presName="parTrans" presStyleLbl="sibTrans2D1" presStyleIdx="7" presStyleCnt="8"/>
      <dgm:spPr/>
      <dgm:t>
        <a:bodyPr/>
        <a:lstStyle/>
        <a:p>
          <a:endParaRPr lang="en-GB"/>
        </a:p>
      </dgm:t>
    </dgm:pt>
    <dgm:pt modelId="{CB96CD3D-2A82-463B-B59D-C42006C6DABC}" type="pres">
      <dgm:prSet presAssocID="{4D68E18F-264A-432E-A719-665F1B3EBD05}" presName="connectorText" presStyleLbl="sibTrans2D1" presStyleIdx="7" presStyleCnt="8"/>
      <dgm:spPr/>
      <dgm:t>
        <a:bodyPr/>
        <a:lstStyle/>
        <a:p>
          <a:endParaRPr lang="en-GB"/>
        </a:p>
      </dgm:t>
    </dgm:pt>
    <dgm:pt modelId="{D1547CD5-B43F-4EF8-BF0A-91AD02A26B7B}" type="pres">
      <dgm:prSet presAssocID="{11018E42-C1EE-4529-97BA-4F21A14DC3AE}" presName="node" presStyleLbl="node1" presStyleIdx="7" presStyleCnt="8" custRadScaleRad="99427" custRadScaleInc="-138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B232EBA-BD98-4645-94D7-1DFEE7043509}" type="presOf" srcId="{6D7F306A-FDA1-4AC3-BA56-2D7894C76803}" destId="{674C17AC-8C23-4AED-9BDE-5D21B13F58DB}" srcOrd="0" destOrd="0" presId="urn:microsoft.com/office/officeart/2005/8/layout/radial5"/>
    <dgm:cxn modelId="{A578A21D-521A-45FD-ABF4-BA9D085E8AC3}" type="presOf" srcId="{F84D2FD4-46C4-4BFE-9AFD-8AC06F0F93C6}" destId="{18A40F67-A930-4B21-8593-EE1330892D66}" srcOrd="0" destOrd="0" presId="urn:microsoft.com/office/officeart/2005/8/layout/radial5"/>
    <dgm:cxn modelId="{EAB180A5-523A-49F4-9FEA-32127E17A2C7}" srcId="{6D7F306A-FDA1-4AC3-BA56-2D7894C76803}" destId="{813C0E0D-AC7F-4DBE-96CD-93FA5E30ACE4}" srcOrd="1" destOrd="0" parTransId="{B824A7EE-F04B-4F7F-AA96-E14D371ADE3F}" sibTransId="{C331BC85-F791-425D-BCC2-85342FAB9A5A}"/>
    <dgm:cxn modelId="{22D86530-2B17-4EA7-A3C4-AB0975D461C7}" type="presOf" srcId="{29B79870-9ADB-455E-8841-92C9B5A5ECE6}" destId="{B4404C66-EFFF-4184-B271-EC4AE3432809}" srcOrd="0" destOrd="0" presId="urn:microsoft.com/office/officeart/2005/8/layout/radial5"/>
    <dgm:cxn modelId="{892D8406-9A87-4FC8-AD7C-38D357B3D9A3}" srcId="{6D7F306A-FDA1-4AC3-BA56-2D7894C76803}" destId="{2795B3E8-9F94-444D-BBBA-33B943D75BA7}" srcOrd="4" destOrd="0" parTransId="{6960D3A1-B987-42BE-B03F-B9FA7EB31AEA}" sibTransId="{C9348C32-1B14-4840-9353-1DB6CB0A2ABE}"/>
    <dgm:cxn modelId="{941E50A0-C684-45EA-8D95-C4630B853C3B}" type="presOf" srcId="{71EDB839-5809-4146-B722-6617A316ADC6}" destId="{9B1DD7A9-3937-4D43-8C95-DC4D62481026}" srcOrd="0" destOrd="0" presId="urn:microsoft.com/office/officeart/2005/8/layout/radial5"/>
    <dgm:cxn modelId="{8195CD97-D40B-4D74-9BE0-63A33167BA01}" type="presOf" srcId="{B824A7EE-F04B-4F7F-AA96-E14D371ADE3F}" destId="{A4BD27F4-58EE-47F6-BB4A-9F57D7840B76}" srcOrd="0" destOrd="0" presId="urn:microsoft.com/office/officeart/2005/8/layout/radial5"/>
    <dgm:cxn modelId="{77194441-7C8B-4CF0-9BA6-FA2B6BF9B199}" type="presOf" srcId="{4D68E18F-264A-432E-A719-665F1B3EBD05}" destId="{CB96CD3D-2A82-463B-B59D-C42006C6DABC}" srcOrd="1" destOrd="0" presId="urn:microsoft.com/office/officeart/2005/8/layout/radial5"/>
    <dgm:cxn modelId="{5C47ACA4-1863-47C2-89DC-41ECEBF5C720}" type="presOf" srcId="{2795B3E8-9F94-444D-BBBA-33B943D75BA7}" destId="{C38085D6-6012-4F2E-A8F3-EC4A2633FC45}" srcOrd="0" destOrd="0" presId="urn:microsoft.com/office/officeart/2005/8/layout/radial5"/>
    <dgm:cxn modelId="{F5E336E5-93FC-485E-9E41-05537536B68E}" type="presOf" srcId="{54E0923E-F5E8-4282-BDEA-31AA88FAD518}" destId="{2495A772-659C-42FA-883E-740F3AC8BC20}" srcOrd="0" destOrd="0" presId="urn:microsoft.com/office/officeart/2005/8/layout/radial5"/>
    <dgm:cxn modelId="{5E060636-66A2-44F7-B84C-B13768021587}" srcId="{6D7F306A-FDA1-4AC3-BA56-2D7894C76803}" destId="{29B79870-9ADB-455E-8841-92C9B5A5ECE6}" srcOrd="3" destOrd="0" parTransId="{4ED8FE78-7499-4C3B-963D-44A27B1C3E83}" sibTransId="{AD45FE34-5AF7-46FD-B24B-EE675E1EF60F}"/>
    <dgm:cxn modelId="{3AFE148D-3ABB-4994-8A2C-9B91CE5A0B05}" srcId="{6D7F306A-FDA1-4AC3-BA56-2D7894C76803}" destId="{F84D2FD4-46C4-4BFE-9AFD-8AC06F0F93C6}" srcOrd="2" destOrd="0" parTransId="{38089163-A13D-45BD-B805-2BECD0E32FBF}" sibTransId="{1D68ACAB-90CE-4A7B-8E0B-6DFDBE032C88}"/>
    <dgm:cxn modelId="{945A0923-2000-4FEF-ADE7-D95F1579BCFE}" type="presOf" srcId="{11018E42-C1EE-4529-97BA-4F21A14DC3AE}" destId="{D1547CD5-B43F-4EF8-BF0A-91AD02A26B7B}" srcOrd="0" destOrd="0" presId="urn:microsoft.com/office/officeart/2005/8/layout/radial5"/>
    <dgm:cxn modelId="{36897FC5-AC11-41F5-B53D-EA61A0301700}" type="presOf" srcId="{6960D3A1-B987-42BE-B03F-B9FA7EB31AEA}" destId="{678E943C-EF5E-4FB5-A7B4-0C2C745D9E62}" srcOrd="0" destOrd="0" presId="urn:microsoft.com/office/officeart/2005/8/layout/radial5"/>
    <dgm:cxn modelId="{E2529DE4-547C-4931-B214-895AAA35804B}" type="presOf" srcId="{B2DF5D86-95C3-4453-A784-E524B4070363}" destId="{13E6D694-4FB0-4984-A5F4-0D9EC2CD5FE6}" srcOrd="0" destOrd="0" presId="urn:microsoft.com/office/officeart/2005/8/layout/radial5"/>
    <dgm:cxn modelId="{916DF050-0312-416E-9DAA-435D75D2B402}" type="presOf" srcId="{B824A7EE-F04B-4F7F-AA96-E14D371ADE3F}" destId="{A200E6D4-AF56-4E6B-9CF2-26A2531747E0}" srcOrd="1" destOrd="0" presId="urn:microsoft.com/office/officeart/2005/8/layout/radial5"/>
    <dgm:cxn modelId="{DF53F593-90A7-45B0-8875-ABD77ACFDAF6}" type="presOf" srcId="{C35170B3-D2A0-4010-8F29-5B483C9AC320}" destId="{9213AD82-D3BB-4A9C-8A89-30D650CAB014}" srcOrd="1" destOrd="0" presId="urn:microsoft.com/office/officeart/2005/8/layout/radial5"/>
    <dgm:cxn modelId="{A34933E7-3AFB-404C-83F1-1A62E241A032}" type="presOf" srcId="{31F8CB58-7A48-4FD8-A822-E6378D33B79E}" destId="{BE329992-0E37-4679-93EF-8EB1F2694B5C}" srcOrd="0" destOrd="0" presId="urn:microsoft.com/office/officeart/2005/8/layout/radial5"/>
    <dgm:cxn modelId="{77B4E816-0619-4DAA-AC71-23B80E7B39FE}" type="presOf" srcId="{813C0E0D-AC7F-4DBE-96CD-93FA5E30ACE4}" destId="{EE062432-16F0-45B3-AA9A-A4EF053D2026}" srcOrd="0" destOrd="0" presId="urn:microsoft.com/office/officeart/2005/8/layout/radial5"/>
    <dgm:cxn modelId="{C00495F9-4F10-4C22-B6E4-24063A021DBB}" srcId="{6D7F306A-FDA1-4AC3-BA56-2D7894C76803}" destId="{71EDB839-5809-4146-B722-6617A316ADC6}" srcOrd="5" destOrd="0" parTransId="{31F8CB58-7A48-4FD8-A822-E6378D33B79E}" sibTransId="{8DF45966-95C1-4438-BDF0-5A3B20F22AA4}"/>
    <dgm:cxn modelId="{DEB4E3C6-5A91-4674-883A-A502B0916216}" srcId="{54E0923E-F5E8-4282-BDEA-31AA88FAD518}" destId="{6D7F306A-FDA1-4AC3-BA56-2D7894C76803}" srcOrd="0" destOrd="0" parTransId="{F46B204D-A981-4126-B42C-A3FC162A4D56}" sibTransId="{FA68E245-28F4-4238-AE81-7663A7A6F98B}"/>
    <dgm:cxn modelId="{1B8E8B70-FED7-4F83-A614-3F4A2B5F7366}" type="presOf" srcId="{2BEED644-BD3D-4528-9215-34AE77DAEBB2}" destId="{0593F763-75B5-4A08-83A0-26ABB4D2FF14}" srcOrd="0" destOrd="0" presId="urn:microsoft.com/office/officeart/2005/8/layout/radial5"/>
    <dgm:cxn modelId="{88A351C1-69B8-46B7-8E33-CE6ECA3DDACD}" type="presOf" srcId="{38089163-A13D-45BD-B805-2BECD0E32FBF}" destId="{963BC3D8-F88F-4C12-9D78-74D441D4060C}" srcOrd="0" destOrd="0" presId="urn:microsoft.com/office/officeart/2005/8/layout/radial5"/>
    <dgm:cxn modelId="{A86D04E4-E5AF-41DF-8902-1A2734298E6F}" type="presOf" srcId="{4D68E18F-264A-432E-A719-665F1B3EBD05}" destId="{7DA913E4-D6FD-4C38-B932-9249EFE7D8B2}" srcOrd="0" destOrd="0" presId="urn:microsoft.com/office/officeart/2005/8/layout/radial5"/>
    <dgm:cxn modelId="{40101240-D82B-4CE4-8E16-B0610285FC6F}" type="presOf" srcId="{6960D3A1-B987-42BE-B03F-B9FA7EB31AEA}" destId="{CDDC6240-1530-4C57-87D9-40EE5B119334}" srcOrd="1" destOrd="0" presId="urn:microsoft.com/office/officeart/2005/8/layout/radial5"/>
    <dgm:cxn modelId="{83FC186D-A9BD-495A-9C14-5AD0D420E13D}" srcId="{6D7F306A-FDA1-4AC3-BA56-2D7894C76803}" destId="{11018E42-C1EE-4529-97BA-4F21A14DC3AE}" srcOrd="7" destOrd="0" parTransId="{4D68E18F-264A-432E-A719-665F1B3EBD05}" sibTransId="{92B5608A-529C-4EF4-A1A3-503CF2247C01}"/>
    <dgm:cxn modelId="{5006F33F-43F9-402A-8154-417C624CCCBD}" type="presOf" srcId="{B2DF5D86-95C3-4453-A784-E524B4070363}" destId="{CEDF5691-D0CA-4773-B26A-3B577A4DB839}" srcOrd="1" destOrd="0" presId="urn:microsoft.com/office/officeart/2005/8/layout/radial5"/>
    <dgm:cxn modelId="{5525636C-01A1-4AED-9172-0D4D8A3338C4}" type="presOf" srcId="{38089163-A13D-45BD-B805-2BECD0E32FBF}" destId="{0E8DA18C-C765-4588-927A-24D140ECF0BD}" srcOrd="1" destOrd="0" presId="urn:microsoft.com/office/officeart/2005/8/layout/radial5"/>
    <dgm:cxn modelId="{8EDF99D9-CA93-4A1D-8003-825DAD268E24}" type="presOf" srcId="{31F8CB58-7A48-4FD8-A822-E6378D33B79E}" destId="{D1D31F68-8496-452D-A754-E68BFA838F2A}" srcOrd="1" destOrd="0" presId="urn:microsoft.com/office/officeart/2005/8/layout/radial5"/>
    <dgm:cxn modelId="{898E4605-AC87-48FF-A786-85BAC3B30CF4}" type="presOf" srcId="{C35170B3-D2A0-4010-8F29-5B483C9AC320}" destId="{BE1AD032-8384-427C-9C58-C74EEA4DED8C}" srcOrd="0" destOrd="0" presId="urn:microsoft.com/office/officeart/2005/8/layout/radial5"/>
    <dgm:cxn modelId="{974697A1-0E09-4A2F-81CE-DF9C6D1DB6CE}" type="presOf" srcId="{4ED8FE78-7499-4C3B-963D-44A27B1C3E83}" destId="{F9D86F98-770C-444E-9D81-C998A7AEA310}" srcOrd="0" destOrd="0" presId="urn:microsoft.com/office/officeart/2005/8/layout/radial5"/>
    <dgm:cxn modelId="{2B84A44C-831F-4E85-B876-B405B6739AF8}" srcId="{6D7F306A-FDA1-4AC3-BA56-2D7894C76803}" destId="{2BEED644-BD3D-4528-9215-34AE77DAEBB2}" srcOrd="0" destOrd="0" parTransId="{B2DF5D86-95C3-4453-A784-E524B4070363}" sibTransId="{E39ED116-E300-4B36-ADF5-66803C4E2206}"/>
    <dgm:cxn modelId="{5F8BE2AA-69C9-423A-83C3-D4BD85CDC32F}" srcId="{6D7F306A-FDA1-4AC3-BA56-2D7894C76803}" destId="{8009705E-1755-4228-91B6-603B432DFE7B}" srcOrd="6" destOrd="0" parTransId="{C35170B3-D2A0-4010-8F29-5B483C9AC320}" sibTransId="{C438BB31-B817-4E3E-855A-571EE449B676}"/>
    <dgm:cxn modelId="{9F310F5B-5C1D-4F76-BC7B-F9ADDE5B0905}" type="presOf" srcId="{4ED8FE78-7499-4C3B-963D-44A27B1C3E83}" destId="{09DF8176-E0AC-43E7-BEC3-CB4AF7331D36}" srcOrd="1" destOrd="0" presId="urn:microsoft.com/office/officeart/2005/8/layout/radial5"/>
    <dgm:cxn modelId="{9D544E68-C535-4413-8284-53CAD112317A}" type="presOf" srcId="{8009705E-1755-4228-91B6-603B432DFE7B}" destId="{73A6EAE2-A1B6-4289-AC86-35E5E6A9FAB9}" srcOrd="0" destOrd="0" presId="urn:microsoft.com/office/officeart/2005/8/layout/radial5"/>
    <dgm:cxn modelId="{7E2817BF-45A9-49B0-AA93-7B1F4C4E734B}" type="presParOf" srcId="{2495A772-659C-42FA-883E-740F3AC8BC20}" destId="{674C17AC-8C23-4AED-9BDE-5D21B13F58DB}" srcOrd="0" destOrd="0" presId="urn:microsoft.com/office/officeart/2005/8/layout/radial5"/>
    <dgm:cxn modelId="{0F4D4C47-4EC3-4E2E-91A5-21B3BFEF0F6C}" type="presParOf" srcId="{2495A772-659C-42FA-883E-740F3AC8BC20}" destId="{13E6D694-4FB0-4984-A5F4-0D9EC2CD5FE6}" srcOrd="1" destOrd="0" presId="urn:microsoft.com/office/officeart/2005/8/layout/radial5"/>
    <dgm:cxn modelId="{C69AD5A8-29FF-4053-8E94-5D333C1E81A6}" type="presParOf" srcId="{13E6D694-4FB0-4984-A5F4-0D9EC2CD5FE6}" destId="{CEDF5691-D0CA-4773-B26A-3B577A4DB839}" srcOrd="0" destOrd="0" presId="urn:microsoft.com/office/officeart/2005/8/layout/radial5"/>
    <dgm:cxn modelId="{1F2B6A1D-DF76-4995-8C1A-B36923CD57A5}" type="presParOf" srcId="{2495A772-659C-42FA-883E-740F3AC8BC20}" destId="{0593F763-75B5-4A08-83A0-26ABB4D2FF14}" srcOrd="2" destOrd="0" presId="urn:microsoft.com/office/officeart/2005/8/layout/radial5"/>
    <dgm:cxn modelId="{E12289D5-00D4-4318-93A8-9DEDB14C340F}" type="presParOf" srcId="{2495A772-659C-42FA-883E-740F3AC8BC20}" destId="{A4BD27F4-58EE-47F6-BB4A-9F57D7840B76}" srcOrd="3" destOrd="0" presId="urn:microsoft.com/office/officeart/2005/8/layout/radial5"/>
    <dgm:cxn modelId="{0384C100-A353-4AEE-8147-7528EE734D01}" type="presParOf" srcId="{A4BD27F4-58EE-47F6-BB4A-9F57D7840B76}" destId="{A200E6D4-AF56-4E6B-9CF2-26A2531747E0}" srcOrd="0" destOrd="0" presId="urn:microsoft.com/office/officeart/2005/8/layout/radial5"/>
    <dgm:cxn modelId="{BC9087CD-C453-4E5E-A641-C09057EA6910}" type="presParOf" srcId="{2495A772-659C-42FA-883E-740F3AC8BC20}" destId="{EE062432-16F0-45B3-AA9A-A4EF053D2026}" srcOrd="4" destOrd="0" presId="urn:microsoft.com/office/officeart/2005/8/layout/radial5"/>
    <dgm:cxn modelId="{026AA77A-EA5F-462B-A8FB-6B08E70987FC}" type="presParOf" srcId="{2495A772-659C-42FA-883E-740F3AC8BC20}" destId="{963BC3D8-F88F-4C12-9D78-74D441D4060C}" srcOrd="5" destOrd="0" presId="urn:microsoft.com/office/officeart/2005/8/layout/radial5"/>
    <dgm:cxn modelId="{FA2793DA-86ED-4DAD-BE13-BBF7BCCE88F3}" type="presParOf" srcId="{963BC3D8-F88F-4C12-9D78-74D441D4060C}" destId="{0E8DA18C-C765-4588-927A-24D140ECF0BD}" srcOrd="0" destOrd="0" presId="urn:microsoft.com/office/officeart/2005/8/layout/radial5"/>
    <dgm:cxn modelId="{AF1B0AFA-BB54-4D46-8B8E-A3E7F5B7FDE6}" type="presParOf" srcId="{2495A772-659C-42FA-883E-740F3AC8BC20}" destId="{18A40F67-A930-4B21-8593-EE1330892D66}" srcOrd="6" destOrd="0" presId="urn:microsoft.com/office/officeart/2005/8/layout/radial5"/>
    <dgm:cxn modelId="{EC38223F-5F5F-4807-85E6-64FD885654FB}" type="presParOf" srcId="{2495A772-659C-42FA-883E-740F3AC8BC20}" destId="{F9D86F98-770C-444E-9D81-C998A7AEA310}" srcOrd="7" destOrd="0" presId="urn:microsoft.com/office/officeart/2005/8/layout/radial5"/>
    <dgm:cxn modelId="{A53C5C59-FC15-4B0C-B0EA-726B1F1265EF}" type="presParOf" srcId="{F9D86F98-770C-444E-9D81-C998A7AEA310}" destId="{09DF8176-E0AC-43E7-BEC3-CB4AF7331D36}" srcOrd="0" destOrd="0" presId="urn:microsoft.com/office/officeart/2005/8/layout/radial5"/>
    <dgm:cxn modelId="{2DADDB36-175B-4641-AB06-C353FC8C578D}" type="presParOf" srcId="{2495A772-659C-42FA-883E-740F3AC8BC20}" destId="{B4404C66-EFFF-4184-B271-EC4AE3432809}" srcOrd="8" destOrd="0" presId="urn:microsoft.com/office/officeart/2005/8/layout/radial5"/>
    <dgm:cxn modelId="{91BBA36A-FEFB-453E-BE1F-29280582401E}" type="presParOf" srcId="{2495A772-659C-42FA-883E-740F3AC8BC20}" destId="{678E943C-EF5E-4FB5-A7B4-0C2C745D9E62}" srcOrd="9" destOrd="0" presId="urn:microsoft.com/office/officeart/2005/8/layout/radial5"/>
    <dgm:cxn modelId="{DE60C9B4-AD60-48EC-ADC5-1C6AE66037B3}" type="presParOf" srcId="{678E943C-EF5E-4FB5-A7B4-0C2C745D9E62}" destId="{CDDC6240-1530-4C57-87D9-40EE5B119334}" srcOrd="0" destOrd="0" presId="urn:microsoft.com/office/officeart/2005/8/layout/radial5"/>
    <dgm:cxn modelId="{A340AF2C-6586-4460-88CF-1118B314C775}" type="presParOf" srcId="{2495A772-659C-42FA-883E-740F3AC8BC20}" destId="{C38085D6-6012-4F2E-A8F3-EC4A2633FC45}" srcOrd="10" destOrd="0" presId="urn:microsoft.com/office/officeart/2005/8/layout/radial5"/>
    <dgm:cxn modelId="{74F20AAC-0BCD-43D4-ADF1-26E75628DF54}" type="presParOf" srcId="{2495A772-659C-42FA-883E-740F3AC8BC20}" destId="{BE329992-0E37-4679-93EF-8EB1F2694B5C}" srcOrd="11" destOrd="0" presId="urn:microsoft.com/office/officeart/2005/8/layout/radial5"/>
    <dgm:cxn modelId="{FAE98C1B-C40D-4F51-8B92-98B2D0A4F621}" type="presParOf" srcId="{BE329992-0E37-4679-93EF-8EB1F2694B5C}" destId="{D1D31F68-8496-452D-A754-E68BFA838F2A}" srcOrd="0" destOrd="0" presId="urn:microsoft.com/office/officeart/2005/8/layout/radial5"/>
    <dgm:cxn modelId="{E0F6266D-A695-4F08-BCA0-1BAFF00FDCA6}" type="presParOf" srcId="{2495A772-659C-42FA-883E-740F3AC8BC20}" destId="{9B1DD7A9-3937-4D43-8C95-DC4D62481026}" srcOrd="12" destOrd="0" presId="urn:microsoft.com/office/officeart/2005/8/layout/radial5"/>
    <dgm:cxn modelId="{ABE2D80C-CE2D-4446-813B-68B81DA32D6F}" type="presParOf" srcId="{2495A772-659C-42FA-883E-740F3AC8BC20}" destId="{BE1AD032-8384-427C-9C58-C74EEA4DED8C}" srcOrd="13" destOrd="0" presId="urn:microsoft.com/office/officeart/2005/8/layout/radial5"/>
    <dgm:cxn modelId="{8A5CDDD4-2B3C-41AA-942C-1C1DD5F6F91F}" type="presParOf" srcId="{BE1AD032-8384-427C-9C58-C74EEA4DED8C}" destId="{9213AD82-D3BB-4A9C-8A89-30D650CAB014}" srcOrd="0" destOrd="0" presId="urn:microsoft.com/office/officeart/2005/8/layout/radial5"/>
    <dgm:cxn modelId="{F7FDE27D-5B73-4FC7-A338-736F3E129393}" type="presParOf" srcId="{2495A772-659C-42FA-883E-740F3AC8BC20}" destId="{73A6EAE2-A1B6-4289-AC86-35E5E6A9FAB9}" srcOrd="14" destOrd="0" presId="urn:microsoft.com/office/officeart/2005/8/layout/radial5"/>
    <dgm:cxn modelId="{5C70477C-6F9B-4E9B-9333-F4BFFC42775B}" type="presParOf" srcId="{2495A772-659C-42FA-883E-740F3AC8BC20}" destId="{7DA913E4-D6FD-4C38-B932-9249EFE7D8B2}" srcOrd="15" destOrd="0" presId="urn:microsoft.com/office/officeart/2005/8/layout/radial5"/>
    <dgm:cxn modelId="{5A7A78EF-C17E-41BF-A819-FBB5300CA313}" type="presParOf" srcId="{7DA913E4-D6FD-4C38-B932-9249EFE7D8B2}" destId="{CB96CD3D-2A82-463B-B59D-C42006C6DABC}" srcOrd="0" destOrd="0" presId="urn:microsoft.com/office/officeart/2005/8/layout/radial5"/>
    <dgm:cxn modelId="{9B7B5DF9-CE00-4E6E-B324-DE490EC9E6B2}" type="presParOf" srcId="{2495A772-659C-42FA-883E-740F3AC8BC20}" destId="{D1547CD5-B43F-4EF8-BF0A-91AD02A26B7B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C85EA-A364-4AF4-990E-1BC4B09E4B58}">
      <dsp:nvSpPr>
        <dsp:cNvPr id="0" name=""/>
        <dsp:cNvSpPr/>
      </dsp:nvSpPr>
      <dsp:spPr>
        <a:xfrm>
          <a:off x="3003088" y="86095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Used by Researchers</a:t>
          </a:r>
        </a:p>
      </dsp:txBody>
      <dsp:txXfrm>
        <a:off x="3003088" y="86095"/>
        <a:ext cx="1383200" cy="1383200"/>
      </dsp:txXfrm>
    </dsp:sp>
    <dsp:sp modelId="{46768807-E369-4E6F-A363-28A7FECACF93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548384"/>
            <a:gd name="adj4" fmla="val 20586019"/>
            <a:gd name="adj5" fmla="val 8056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61C9349-F176-47C8-BE21-7C4F99462F4D}">
      <dsp:nvSpPr>
        <dsp:cNvPr id="0" name=""/>
        <dsp:cNvSpPr/>
      </dsp:nvSpPr>
      <dsp:spPr>
        <a:xfrm>
          <a:off x="3003088" y="2434912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Gathering New Requirements</a:t>
          </a:r>
          <a:endParaRPr lang="en-GB" sz="1800" kern="1200" dirty="0"/>
        </a:p>
      </dsp:txBody>
      <dsp:txXfrm>
        <a:off x="3003088" y="2434912"/>
        <a:ext cx="1383200" cy="1383200"/>
      </dsp:txXfrm>
    </dsp:sp>
    <dsp:sp modelId="{05434F62-1945-425B-A943-C0564BA62B0A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5948384"/>
            <a:gd name="adj4" fmla="val 4386019"/>
            <a:gd name="adj5" fmla="val 8056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69EBAC1-2975-4EEE-9DBE-DD58A0C962C3}">
      <dsp:nvSpPr>
        <dsp:cNvPr id="0" name=""/>
        <dsp:cNvSpPr/>
      </dsp:nvSpPr>
      <dsp:spPr>
        <a:xfrm>
          <a:off x="654271" y="2434912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New Technology Assessed</a:t>
          </a:r>
          <a:endParaRPr lang="en-GB" sz="1800" kern="1200" dirty="0"/>
        </a:p>
      </dsp:txBody>
      <dsp:txXfrm>
        <a:off x="654271" y="2434912"/>
        <a:ext cx="1383200" cy="1383200"/>
      </dsp:txXfrm>
    </dsp:sp>
    <dsp:sp modelId="{B757D91A-88B8-4BEA-A2DC-76BD862C4D80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11348384"/>
            <a:gd name="adj4" fmla="val 9786019"/>
            <a:gd name="adj5" fmla="val 8056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15830D-5C31-4375-96B9-4B6A9D83C7BF}">
      <dsp:nvSpPr>
        <dsp:cNvPr id="0" name=""/>
        <dsp:cNvSpPr/>
      </dsp:nvSpPr>
      <dsp:spPr>
        <a:xfrm>
          <a:off x="654271" y="86095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Deployed Infrastructure Services</a:t>
          </a:r>
          <a:endParaRPr lang="en-GB" sz="1800" kern="1200" dirty="0"/>
        </a:p>
      </dsp:txBody>
      <dsp:txXfrm>
        <a:off x="654271" y="86095"/>
        <a:ext cx="1383200" cy="1383200"/>
      </dsp:txXfrm>
    </dsp:sp>
    <dsp:sp modelId="{57F597DC-5D98-41ED-A0B0-C06C8D4E4560}">
      <dsp:nvSpPr>
        <dsp:cNvPr id="0" name=""/>
        <dsp:cNvSpPr/>
      </dsp:nvSpPr>
      <dsp:spPr>
        <a:xfrm>
          <a:off x="720061" y="-144004"/>
          <a:ext cx="3906130" cy="3906130"/>
        </a:xfrm>
        <a:prstGeom prst="circularArrow">
          <a:avLst>
            <a:gd name="adj1" fmla="val 6905"/>
            <a:gd name="adj2" fmla="val 465597"/>
            <a:gd name="adj3" fmla="val 16748384"/>
            <a:gd name="adj4" fmla="val 15186019"/>
            <a:gd name="adj5" fmla="val 8056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728FA1-3618-48D1-B1F1-ADA7DBF7ACDE}">
      <dsp:nvSpPr>
        <dsp:cNvPr id="0" name=""/>
        <dsp:cNvSpPr/>
      </dsp:nvSpPr>
      <dsp:spPr>
        <a:xfrm>
          <a:off x="4618246" y="333714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Design</a:t>
          </a:r>
          <a:endParaRPr lang="en-GB" sz="3600" kern="1200" dirty="0"/>
        </a:p>
      </dsp:txBody>
      <dsp:txXfrm>
        <a:off x="4618246" y="333714"/>
        <a:ext cx="1707392" cy="1707392"/>
      </dsp:txXfrm>
    </dsp:sp>
    <dsp:sp modelId="{894E585C-8260-4B33-8B5C-FACB2F78650E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2961430"/>
            <a:gd name="adj4" fmla="val 53348"/>
            <a:gd name="adj5" fmla="val 963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5AAD92-1AF7-48DD-BDA9-2907C53F688E}">
      <dsp:nvSpPr>
        <dsp:cNvPr id="0" name=""/>
        <dsp:cNvSpPr/>
      </dsp:nvSpPr>
      <dsp:spPr>
        <a:xfrm>
          <a:off x="3184109" y="2817711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Deliver</a:t>
          </a:r>
          <a:endParaRPr lang="en-GB" sz="3600" kern="1200" dirty="0"/>
        </a:p>
      </dsp:txBody>
      <dsp:txXfrm>
        <a:off x="3184109" y="2817711"/>
        <a:ext cx="1707392" cy="1707392"/>
      </dsp:txXfrm>
    </dsp:sp>
    <dsp:sp modelId="{36FC3480-6574-4906-86D6-C27115B899F4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10170005"/>
            <a:gd name="adj4" fmla="val 7261923"/>
            <a:gd name="adj5" fmla="val 963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D65769-68EB-4034-A125-79BE766048F3}">
      <dsp:nvSpPr>
        <dsp:cNvPr id="0" name=""/>
        <dsp:cNvSpPr/>
      </dsp:nvSpPr>
      <dsp:spPr>
        <a:xfrm>
          <a:off x="1749973" y="333714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smtClean="0"/>
            <a:t>Discover</a:t>
          </a:r>
          <a:endParaRPr lang="en-GB" sz="3600" kern="1200" dirty="0"/>
        </a:p>
      </dsp:txBody>
      <dsp:txXfrm>
        <a:off x="1749973" y="333714"/>
        <a:ext cx="1707392" cy="1707392"/>
      </dsp:txXfrm>
    </dsp:sp>
    <dsp:sp modelId="{961A33E0-C385-4B7A-919A-77A0EF5D57EA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16854456"/>
            <a:gd name="adj4" fmla="val 14968897"/>
            <a:gd name="adj5" fmla="val 963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69A17E-05A8-48BD-AFF8-EDA3F3B562BE}">
      <dsp:nvSpPr>
        <dsp:cNvPr id="0" name=""/>
        <dsp:cNvSpPr/>
      </dsp:nvSpPr>
      <dsp:spPr>
        <a:xfrm>
          <a:off x="2504542" y="1983874"/>
          <a:ext cx="1279274" cy="12792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User Support</a:t>
          </a:r>
          <a:endParaRPr lang="en-GB" sz="2400" kern="1200" dirty="0"/>
        </a:p>
      </dsp:txBody>
      <dsp:txXfrm>
        <a:off x="2566991" y="2046323"/>
        <a:ext cx="1154376" cy="1154376"/>
      </dsp:txXfrm>
    </dsp:sp>
    <dsp:sp modelId="{55CF5B3E-4BC5-4441-BB79-C7C1911EC5DE}">
      <dsp:nvSpPr>
        <dsp:cNvPr id="0" name=""/>
        <dsp:cNvSpPr/>
      </dsp:nvSpPr>
      <dsp:spPr>
        <a:xfrm rot="16200000">
          <a:off x="2695501" y="1535195"/>
          <a:ext cx="89735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9735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3C2DD7-79AB-404D-8336-8FE6B89506C6}">
      <dsp:nvSpPr>
        <dsp:cNvPr id="0" name=""/>
        <dsp:cNvSpPr/>
      </dsp:nvSpPr>
      <dsp:spPr>
        <a:xfrm>
          <a:off x="2715623" y="229403"/>
          <a:ext cx="857113" cy="8571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Teams</a:t>
          </a:r>
          <a:endParaRPr lang="en-GB" sz="2000" kern="1200" dirty="0"/>
        </a:p>
      </dsp:txBody>
      <dsp:txXfrm>
        <a:off x="2757464" y="271244"/>
        <a:ext cx="773431" cy="773431"/>
      </dsp:txXfrm>
    </dsp:sp>
    <dsp:sp modelId="{3697668E-7911-4AB0-9B21-B1C439056E17}">
      <dsp:nvSpPr>
        <dsp:cNvPr id="0" name=""/>
        <dsp:cNvSpPr/>
      </dsp:nvSpPr>
      <dsp:spPr>
        <a:xfrm rot="1800000">
          <a:off x="3734775" y="3175833"/>
          <a:ext cx="73210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3210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6367BA-0930-4AF0-9DA6-6446D3B747BB}">
      <dsp:nvSpPr>
        <dsp:cNvPr id="0" name=""/>
        <dsp:cNvSpPr/>
      </dsp:nvSpPr>
      <dsp:spPr>
        <a:xfrm>
          <a:off x="4417840" y="3177730"/>
          <a:ext cx="857113" cy="8571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Processes</a:t>
          </a:r>
          <a:endParaRPr lang="en-GB" sz="1300" kern="1200" dirty="0"/>
        </a:p>
      </dsp:txBody>
      <dsp:txXfrm>
        <a:off x="4459681" y="3219571"/>
        <a:ext cx="773431" cy="773431"/>
      </dsp:txXfrm>
    </dsp:sp>
    <dsp:sp modelId="{A374F2F2-0837-4A21-99E3-5DC4757028B0}">
      <dsp:nvSpPr>
        <dsp:cNvPr id="0" name=""/>
        <dsp:cNvSpPr/>
      </dsp:nvSpPr>
      <dsp:spPr>
        <a:xfrm rot="9000000">
          <a:off x="1821477" y="3175833"/>
          <a:ext cx="73210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3210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3A5947-CF30-4DB8-920E-E6A5EC4DD048}">
      <dsp:nvSpPr>
        <dsp:cNvPr id="0" name=""/>
        <dsp:cNvSpPr/>
      </dsp:nvSpPr>
      <dsp:spPr>
        <a:xfrm>
          <a:off x="1013405" y="3177730"/>
          <a:ext cx="857113" cy="8571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Services</a:t>
          </a:r>
          <a:endParaRPr lang="en-GB" sz="1600" kern="1200" dirty="0"/>
        </a:p>
      </dsp:txBody>
      <dsp:txXfrm>
        <a:off x="1055246" y="3219571"/>
        <a:ext cx="773431" cy="7734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4C17AC-8C23-4AED-9BDE-5D21B13F58DB}">
      <dsp:nvSpPr>
        <dsp:cNvPr id="0" name=""/>
        <dsp:cNvSpPr/>
      </dsp:nvSpPr>
      <dsp:spPr>
        <a:xfrm>
          <a:off x="1906334" y="1589128"/>
          <a:ext cx="1515922" cy="1515910"/>
        </a:xfrm>
        <a:prstGeom prst="ellipse">
          <a:avLst/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baseline="0" dirty="0" smtClean="0">
              <a:solidFill>
                <a:schemeClr val="bg1"/>
              </a:solidFill>
            </a:rPr>
            <a:t>NGI</a:t>
          </a:r>
          <a:br>
            <a:rPr lang="en-US" sz="1800" b="1" kern="1200" baseline="0" dirty="0" smtClean="0">
              <a:solidFill>
                <a:schemeClr val="bg1"/>
              </a:solidFill>
            </a:rPr>
          </a:br>
          <a:r>
            <a:rPr lang="en-US" sz="1800" b="1" kern="1200" baseline="0" dirty="0" smtClean="0">
              <a:solidFill>
                <a:schemeClr val="bg1"/>
              </a:solidFill>
            </a:rPr>
            <a:t>User Support Teams</a:t>
          </a:r>
          <a:endParaRPr lang="en-US" sz="1800" b="1" kern="1200" baseline="0" dirty="0">
            <a:solidFill>
              <a:schemeClr val="bg1"/>
            </a:solidFill>
          </a:endParaRPr>
        </a:p>
      </dsp:txBody>
      <dsp:txXfrm>
        <a:off x="2128336" y="1811128"/>
        <a:ext cx="1071918" cy="1071910"/>
      </dsp:txXfrm>
    </dsp:sp>
    <dsp:sp modelId="{13E6D694-4FB0-4984-A5F4-0D9EC2CD5FE6}">
      <dsp:nvSpPr>
        <dsp:cNvPr id="0" name=""/>
        <dsp:cNvSpPr/>
      </dsp:nvSpPr>
      <dsp:spPr>
        <a:xfrm rot="16200000">
          <a:off x="2530193" y="1142441"/>
          <a:ext cx="268205" cy="402506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>
        <a:off x="2570424" y="1263173"/>
        <a:ext cx="187744" cy="241504"/>
      </dsp:txXfrm>
    </dsp:sp>
    <dsp:sp modelId="{0593F763-75B5-4A08-83A0-26ABB4D2FF14}">
      <dsp:nvSpPr>
        <dsp:cNvPr id="0" name=""/>
        <dsp:cNvSpPr/>
      </dsp:nvSpPr>
      <dsp:spPr>
        <a:xfrm>
          <a:off x="2131566" y="17621"/>
          <a:ext cx="1065458" cy="106545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Consultancy</a:t>
          </a:r>
          <a:endParaRPr lang="en-US" sz="1100" kern="1200" dirty="0"/>
        </a:p>
      </dsp:txBody>
      <dsp:txXfrm>
        <a:off x="2287599" y="173654"/>
        <a:ext cx="753392" cy="753392"/>
      </dsp:txXfrm>
    </dsp:sp>
    <dsp:sp modelId="{A4BD27F4-58EE-47F6-BB4A-9F57D7840B76}">
      <dsp:nvSpPr>
        <dsp:cNvPr id="0" name=""/>
        <dsp:cNvSpPr/>
      </dsp:nvSpPr>
      <dsp:spPr>
        <a:xfrm rot="18918751">
          <a:off x="3243813" y="1439113"/>
          <a:ext cx="269902" cy="402506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>
        <a:off x="3255515" y="1548085"/>
        <a:ext cx="188931" cy="241504"/>
      </dsp:txXfrm>
    </dsp:sp>
    <dsp:sp modelId="{EE062432-16F0-45B3-AA9A-A4EF053D2026}">
      <dsp:nvSpPr>
        <dsp:cNvPr id="0" name=""/>
        <dsp:cNvSpPr/>
      </dsp:nvSpPr>
      <dsp:spPr>
        <a:xfrm>
          <a:off x="3411238" y="548567"/>
          <a:ext cx="1065458" cy="106545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Training</a:t>
          </a:r>
          <a:endParaRPr lang="en-US" sz="1100" kern="1200" dirty="0"/>
        </a:p>
      </dsp:txBody>
      <dsp:txXfrm>
        <a:off x="3567271" y="704600"/>
        <a:ext cx="753392" cy="753392"/>
      </dsp:txXfrm>
    </dsp:sp>
    <dsp:sp modelId="{963BC3D8-F88F-4C12-9D78-74D441D4060C}">
      <dsp:nvSpPr>
        <dsp:cNvPr id="0" name=""/>
        <dsp:cNvSpPr/>
      </dsp:nvSpPr>
      <dsp:spPr>
        <a:xfrm rot="28053">
          <a:off x="3543863" y="2154203"/>
          <a:ext cx="293043" cy="402506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>
        <a:off x="3543864" y="2234345"/>
        <a:ext cx="205130" cy="241504"/>
      </dsp:txXfrm>
    </dsp:sp>
    <dsp:sp modelId="{18A40F67-A930-4B21-8593-EE1330892D66}">
      <dsp:nvSpPr>
        <dsp:cNvPr id="0" name=""/>
        <dsp:cNvSpPr/>
      </dsp:nvSpPr>
      <dsp:spPr>
        <a:xfrm>
          <a:off x="3975107" y="1829398"/>
          <a:ext cx="1065458" cy="106545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Providing access to grid and software services</a:t>
          </a:r>
          <a:endParaRPr lang="en-US" sz="1100" kern="1200" dirty="0"/>
        </a:p>
      </dsp:txBody>
      <dsp:txXfrm>
        <a:off x="4131140" y="1985431"/>
        <a:ext cx="753392" cy="753392"/>
      </dsp:txXfrm>
    </dsp:sp>
    <dsp:sp modelId="{F9D86F98-770C-444E-9D81-C998A7AEA310}">
      <dsp:nvSpPr>
        <dsp:cNvPr id="0" name=""/>
        <dsp:cNvSpPr/>
      </dsp:nvSpPr>
      <dsp:spPr>
        <a:xfrm rot="2700000">
          <a:off x="3240756" y="2859990"/>
          <a:ext cx="275400" cy="402506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>
        <a:off x="3252855" y="2911280"/>
        <a:ext cx="192780" cy="241504"/>
      </dsp:txXfrm>
    </dsp:sp>
    <dsp:sp modelId="{B4404C66-EFFF-4184-B271-EC4AE3432809}">
      <dsp:nvSpPr>
        <dsp:cNvPr id="0" name=""/>
        <dsp:cNvSpPr/>
      </dsp:nvSpPr>
      <dsp:spPr>
        <a:xfrm>
          <a:off x="3411649" y="3094437"/>
          <a:ext cx="1065458" cy="106545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Porting applications</a:t>
          </a:r>
          <a:endParaRPr lang="en-US" sz="1100" kern="1200" dirty="0"/>
        </a:p>
      </dsp:txBody>
      <dsp:txXfrm>
        <a:off x="3567682" y="3250470"/>
        <a:ext cx="753392" cy="753392"/>
      </dsp:txXfrm>
    </dsp:sp>
    <dsp:sp modelId="{678E943C-EF5E-4FB5-A7B4-0C2C745D9E62}">
      <dsp:nvSpPr>
        <dsp:cNvPr id="0" name=""/>
        <dsp:cNvSpPr/>
      </dsp:nvSpPr>
      <dsp:spPr>
        <a:xfrm rot="5390111">
          <a:off x="2528432" y="3157764"/>
          <a:ext cx="277549" cy="402506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>
        <a:off x="2569945" y="3196633"/>
        <a:ext cx="194284" cy="241504"/>
      </dsp:txXfrm>
    </dsp:sp>
    <dsp:sp modelId="{C38085D6-6012-4F2E-A8F3-EC4A2633FC45}">
      <dsp:nvSpPr>
        <dsp:cNvPr id="0" name=""/>
        <dsp:cNvSpPr/>
      </dsp:nvSpPr>
      <dsp:spPr>
        <a:xfrm>
          <a:off x="2136785" y="3628708"/>
          <a:ext cx="1065458" cy="106545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Developing and operating software services</a:t>
          </a:r>
          <a:endParaRPr lang="en-US" sz="1100" kern="1200" dirty="0"/>
        </a:p>
      </dsp:txBody>
      <dsp:txXfrm>
        <a:off x="2292818" y="3784741"/>
        <a:ext cx="753392" cy="753392"/>
      </dsp:txXfrm>
    </dsp:sp>
    <dsp:sp modelId="{BE329992-0E37-4679-93EF-8EB1F2694B5C}">
      <dsp:nvSpPr>
        <dsp:cNvPr id="0" name=""/>
        <dsp:cNvSpPr/>
      </dsp:nvSpPr>
      <dsp:spPr>
        <a:xfrm rot="8074984">
          <a:off x="1813518" y="2867526"/>
          <a:ext cx="279017" cy="402506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 rot="10800000">
        <a:off x="1884749" y="2918218"/>
        <a:ext cx="195312" cy="241504"/>
      </dsp:txXfrm>
    </dsp:sp>
    <dsp:sp modelId="{9B1DD7A9-3937-4D43-8C95-DC4D62481026}">
      <dsp:nvSpPr>
        <dsp:cNvPr id="0" name=""/>
        <dsp:cNvSpPr/>
      </dsp:nvSpPr>
      <dsp:spPr>
        <a:xfrm>
          <a:off x="856041" y="3108579"/>
          <a:ext cx="1065458" cy="106545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Collecting Feedback</a:t>
          </a:r>
          <a:endParaRPr lang="en-US" sz="1100" kern="1200" dirty="0"/>
        </a:p>
      </dsp:txBody>
      <dsp:txXfrm>
        <a:off x="1012074" y="3264612"/>
        <a:ext cx="753392" cy="753392"/>
      </dsp:txXfrm>
    </dsp:sp>
    <dsp:sp modelId="{BE1AD032-8384-427C-9C58-C74EEA4DED8C}">
      <dsp:nvSpPr>
        <dsp:cNvPr id="0" name=""/>
        <dsp:cNvSpPr/>
      </dsp:nvSpPr>
      <dsp:spPr>
        <a:xfrm rot="10771407">
          <a:off x="1518378" y="2154221"/>
          <a:ext cx="274180" cy="402506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 rot="10800000">
        <a:off x="1600631" y="2234380"/>
        <a:ext cx="191926" cy="241504"/>
      </dsp:txXfrm>
    </dsp:sp>
    <dsp:sp modelId="{73A6EAE2-A1B6-4289-AC86-35E5E6A9FAB9}">
      <dsp:nvSpPr>
        <dsp:cNvPr id="0" name=""/>
        <dsp:cNvSpPr/>
      </dsp:nvSpPr>
      <dsp:spPr>
        <a:xfrm>
          <a:off x="323617" y="1829392"/>
          <a:ext cx="1065458" cy="106545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/>
            <a:t>Documen-tation</a:t>
          </a:r>
          <a:endParaRPr lang="en-US" sz="1100" kern="1200" dirty="0"/>
        </a:p>
      </dsp:txBody>
      <dsp:txXfrm>
        <a:off x="479650" y="1985425"/>
        <a:ext cx="753392" cy="753392"/>
      </dsp:txXfrm>
    </dsp:sp>
    <dsp:sp modelId="{7DA913E4-D6FD-4C38-B932-9249EFE7D8B2}">
      <dsp:nvSpPr>
        <dsp:cNvPr id="0" name=""/>
        <dsp:cNvSpPr/>
      </dsp:nvSpPr>
      <dsp:spPr>
        <a:xfrm rot="13481249">
          <a:off x="1814876" y="1439113"/>
          <a:ext cx="269902" cy="402506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 rot="10800000">
        <a:off x="1884145" y="1548085"/>
        <a:ext cx="188931" cy="241504"/>
      </dsp:txXfrm>
    </dsp:sp>
    <dsp:sp modelId="{D1547CD5-B43F-4EF8-BF0A-91AD02A26B7B}">
      <dsp:nvSpPr>
        <dsp:cNvPr id="0" name=""/>
        <dsp:cNvSpPr/>
      </dsp:nvSpPr>
      <dsp:spPr>
        <a:xfrm>
          <a:off x="851895" y="548567"/>
          <a:ext cx="1065458" cy="106545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Helpdesk</a:t>
          </a:r>
          <a:endParaRPr lang="en-US" sz="1100" kern="1200" dirty="0"/>
        </a:p>
      </dsp:txBody>
      <dsp:txXfrm>
        <a:off x="1007928" y="704600"/>
        <a:ext cx="753392" cy="7533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6/9/2011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89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00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129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2161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1929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4573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16D0CE8-B388-4E0F-BC5D-2A64032D6AF0}" type="slidenum">
              <a:rPr lang="en-US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3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60" y="4342535"/>
            <a:ext cx="5486681" cy="4032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0369934-87FF-46B4-8596-79CA2FE5360A}" type="slidenum">
              <a:rPr lang="en-US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63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60" y="4342535"/>
            <a:ext cx="5486681" cy="41145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D029B67-A4A4-4BFC-B77D-DD56B435FE47}" type="slidenum">
              <a:rPr lang="en-US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74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60" y="4342535"/>
            <a:ext cx="5486681" cy="4032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565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19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1740357-AC43-4436-B3C7-847143055801}" type="slidenum">
              <a:rPr lang="en-US">
                <a:solidFill>
                  <a:prstClr val="black"/>
                </a:solidFill>
              </a:rPr>
              <a:pPr/>
              <a:t>38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60" y="4342535"/>
            <a:ext cx="5486681" cy="4032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866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529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575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18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61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1A3990A-3D53-48D0-B6E9-8EAE4ED2FFB0}" type="slidenum">
              <a:rPr lang="en-GB" sz="1200" smtClean="0"/>
              <a:pPr eaLnBrk="1" hangingPunct="1"/>
              <a:t>12</a:t>
            </a:fld>
            <a:endParaRPr lang="en-GB" sz="1200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523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797D46E-FE48-44A4-AD90-540913E2D176}" type="datetime1">
              <a:rPr lang="en-GB" smtClean="0"/>
              <a:t>09/06/2011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FF59-8002-46C8-86C4-211EE22B39B7}" type="datetime1">
              <a:rPr lang="en-GB" smtClean="0"/>
              <a:t>09/06/2011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Life Sciences - May 2011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25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726" indent="0" algn="ctr">
              <a:buNone/>
              <a:defRPr/>
            </a:lvl2pPr>
            <a:lvl3pPr marL="829452" indent="0" algn="ctr">
              <a:buNone/>
              <a:defRPr/>
            </a:lvl3pPr>
            <a:lvl4pPr marL="1244178" indent="0" algn="ctr">
              <a:buNone/>
              <a:defRPr/>
            </a:lvl4pPr>
            <a:lvl5pPr marL="1658904" indent="0" algn="ctr">
              <a:buNone/>
              <a:defRPr/>
            </a:lvl5pPr>
            <a:lvl6pPr marL="2073631" indent="0" algn="ctr">
              <a:buNone/>
              <a:defRPr/>
            </a:lvl6pPr>
            <a:lvl7pPr marL="2488357" indent="0" algn="ctr">
              <a:buNone/>
              <a:defRPr/>
            </a:lvl7pPr>
            <a:lvl8pPr marL="2903083" indent="0" algn="ctr">
              <a:buNone/>
              <a:defRPr/>
            </a:lvl8pPr>
            <a:lvl9pPr marL="331780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11F7B082-3B45-483D-BE13-B05D53BA2DA4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88FF38D-CB7E-4E99-946A-0727AD24A01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881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6FE41A4C-93D1-49EB-8A1F-DDCFD21A79AB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7C2D6C9-E148-47A8-A51A-333D5BCA456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576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80" y="4406863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726" indent="0">
              <a:buNone/>
              <a:defRPr sz="1600"/>
            </a:lvl2pPr>
            <a:lvl3pPr marL="829452" indent="0">
              <a:buNone/>
              <a:defRPr sz="1500"/>
            </a:lvl3pPr>
            <a:lvl4pPr marL="1244178" indent="0">
              <a:buNone/>
              <a:defRPr sz="1300"/>
            </a:lvl4pPr>
            <a:lvl5pPr marL="1658904" indent="0">
              <a:buNone/>
              <a:defRPr sz="1300"/>
            </a:lvl5pPr>
            <a:lvl6pPr marL="2073631" indent="0">
              <a:buNone/>
              <a:defRPr sz="1300"/>
            </a:lvl6pPr>
            <a:lvl7pPr marL="2488357" indent="0">
              <a:buNone/>
              <a:defRPr sz="1300"/>
            </a:lvl7pPr>
            <a:lvl8pPr marL="2903083" indent="0">
              <a:buNone/>
              <a:defRPr sz="1300"/>
            </a:lvl8pPr>
            <a:lvl9pPr marL="3317809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1CC05ED5-B664-4F93-B7D5-082EDFE39B02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80CC042-80E9-408D-AC8A-16441F37FDE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950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0" y="1604329"/>
            <a:ext cx="404352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241" y="1604329"/>
            <a:ext cx="404496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D1D93E66-56DE-4282-97AA-8ACA743CE1C1}" type="datetime1">
              <a:rPr lang="en-GB" smtClean="0"/>
              <a:t>09/06/2011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CD3EB8A-8C66-4464-AE29-75A81BC60D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973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1" y="275070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441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441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28BE8FB2-F286-4CA7-99E6-FA024D7F8D70}" type="datetime1">
              <a:rPr lang="en-GB" smtClean="0"/>
              <a:t>09/06/2011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C3361DF-2621-40B8-AEF4-D04B1D7A12B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544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D2CCC8F6-1BE2-4051-BDE3-4EA7C9332CC9}" type="datetime1">
              <a:rPr lang="en-GB" smtClean="0"/>
              <a:t>09/06/2011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D242231-CF96-4B14-A078-699C495B2F2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8010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2E0B32EB-3EEA-4928-A13C-FCC5170CA854}" type="datetime1">
              <a:rPr lang="en-GB" smtClean="0"/>
              <a:t>09/06/2011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620F6E4-1424-4D05-892E-C9F0356344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8266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21" y="273629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920" y="1434391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51C3623A-9F2D-4B66-AA2E-27F482BD3841}" type="datetime1">
              <a:rPr lang="en-GB" smtClean="0"/>
              <a:t>09/06/2011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32F0BA9-C33D-480B-81C0-C3952598C52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6594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801" y="4800025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801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726" indent="0">
              <a:buNone/>
              <a:defRPr sz="2500"/>
            </a:lvl2pPr>
            <a:lvl3pPr marL="829452" indent="0">
              <a:buNone/>
              <a:defRPr sz="2200"/>
            </a:lvl3pPr>
            <a:lvl4pPr marL="1244178" indent="0">
              <a:buNone/>
              <a:defRPr sz="1800"/>
            </a:lvl4pPr>
            <a:lvl5pPr marL="1658904" indent="0">
              <a:buNone/>
              <a:defRPr sz="1800"/>
            </a:lvl5pPr>
            <a:lvl6pPr marL="2073631" indent="0">
              <a:buNone/>
              <a:defRPr sz="1800"/>
            </a:lvl6pPr>
            <a:lvl7pPr marL="2488357" indent="0">
              <a:buNone/>
              <a:defRPr sz="1800"/>
            </a:lvl7pPr>
            <a:lvl8pPr marL="2903083" indent="0">
              <a:buNone/>
              <a:defRPr sz="1800"/>
            </a:lvl8pPr>
            <a:lvl9pPr marL="3317809" indent="0">
              <a:buNone/>
              <a:defRPr sz="18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801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E31FC2BF-58A1-4262-B93F-121280D6E3EF}" type="datetime1">
              <a:rPr lang="en-GB" smtClean="0"/>
              <a:t>09/06/2011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AB39F13-9792-44B6-A40A-396AA3C97B1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167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E62C6-D1EF-4B99-989A-B9519A5E871F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F039B3AB-BAF0-41DF-81A0-F1B454EF587A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FA51CF6-733B-425F-BD96-A4C8BDEE16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077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880" y="273629"/>
            <a:ext cx="2056320" cy="585565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6481" y="273629"/>
            <a:ext cx="6032160" cy="585565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614CA4A1-2CA9-44C5-859C-CB198D22DEB0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65886AE-1A82-429E-AD93-395F937A487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670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70CC5-E9F9-4C4F-9E6E-CE4C8550E4EA}" type="datetime1">
              <a:rPr lang="en-GB" smtClean="0"/>
              <a:t>09/06/2011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5CEFB69-3A1A-40F9-A725-6A056CDB5DB5}" type="datetime1">
              <a:rPr lang="en-GB" smtClean="0"/>
              <a:t>09/06/2011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7A3A6-4ECE-4A33-8B95-A9F524F2275D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C8EB56-51B2-4437-9BE3-4E42C28E0E2C}" type="datetime1">
              <a:rPr lang="en-GB" smtClean="0"/>
              <a:t>09/06/2011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B0A0A1B-C4C1-4A44-A1B4-F234FFA1D13E}" type="datetime1">
              <a:rPr lang="en-GB" smtClean="0"/>
              <a:t>09/06/2011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C8DB4-B70D-4CC6-8334-FBF47B8B0DDA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978D5-D72A-4623-A9C8-7EA007951FE5}" type="datetime1">
              <a:rPr lang="en-GB" smtClean="0"/>
              <a:t>09/06/2011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93306D1-B4EE-4158-A0CE-5BE46619B428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45F0523-ED96-41FF-B10D-24B87089AAC0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3792988-DDA9-4FE9-9344-81D3F27A3F97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1" y="273629"/>
            <a:ext cx="8226720" cy="114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1" y="1604329"/>
            <a:ext cx="8226720" cy="4524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2401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1" y="6247376"/>
            <a:ext cx="212832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656650" algn="l"/>
                <a:tab pos="1313299" algn="l"/>
                <a:tab pos="1969949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 defTabSz="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fld id="{7155DF10-0CBE-4B11-95CE-9FCB32168820}" type="datetime1">
              <a:rPr lang="en-GB" smtClean="0">
                <a:cs typeface="DejaVu Sans" charset="0"/>
              </a:rPr>
              <a:t>09/06/2011</a:t>
            </a:fld>
            <a:endParaRPr lang="en-US">
              <a:cs typeface="DejaVu Sans" charset="0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680" y="6247376"/>
            <a:ext cx="289728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656650" algn="l"/>
                <a:tab pos="1313299" algn="l"/>
                <a:tab pos="1969949" algn="l"/>
                <a:tab pos="2626599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 defTabSz="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en-GB" smtClean="0">
                <a:cs typeface="DejaVu Sans" charset="0"/>
              </a:rPr>
              <a:t>EGI Life Sciences - May 2011</a:t>
            </a:r>
            <a:endParaRPr lang="en-US">
              <a:cs typeface="DejaVu Sans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4880" y="6247376"/>
            <a:ext cx="212832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656650" algn="l"/>
                <a:tab pos="1313299" algn="l"/>
                <a:tab pos="1969949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 defTabSz="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fld id="{592429DA-D24B-4646-8717-4432731863EC}" type="slidenum">
              <a:rPr lang="en-US">
                <a:cs typeface="DejaVu Sans" charset="0"/>
              </a:rPr>
              <a:pPr defTabSz="414726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</a:pPr>
              <a:t>‹#›</a:t>
            </a:fld>
            <a:endParaRPr lang="en-US">
              <a:cs typeface="DejaVu Sans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80" y="105131"/>
            <a:ext cx="885600" cy="868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9594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ctr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8000"/>
          </a:solidFill>
          <a:latin typeface="+mj-lt"/>
          <a:ea typeface="+mj-ea"/>
          <a:cs typeface="+mj-cs"/>
        </a:defRPr>
      </a:lvl1pPr>
      <a:lvl2pPr marL="673930" indent="-259204" algn="ctr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8000"/>
          </a:solidFill>
          <a:latin typeface="Arial" charset="0"/>
          <a:cs typeface="DejaVu Sans" charset="0"/>
        </a:defRPr>
      </a:lvl2pPr>
      <a:lvl3pPr marL="1036815" indent="-207363" algn="ctr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8000"/>
          </a:solidFill>
          <a:latin typeface="Arial" charset="0"/>
          <a:cs typeface="DejaVu Sans" charset="0"/>
        </a:defRPr>
      </a:lvl3pPr>
      <a:lvl4pPr marL="1451541" indent="-207363" algn="ctr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8000"/>
          </a:solidFill>
          <a:latin typeface="Arial" charset="0"/>
          <a:cs typeface="DejaVu Sans" charset="0"/>
        </a:defRPr>
      </a:lvl4pPr>
      <a:lvl5pPr marL="1866268" indent="-207363" algn="ctr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8000"/>
          </a:solidFill>
          <a:latin typeface="Arial" charset="0"/>
          <a:cs typeface="DejaVu Sans" charset="0"/>
        </a:defRPr>
      </a:lvl5pPr>
      <a:lvl6pPr marL="2280994" indent="-207363" algn="ctr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8000"/>
          </a:solidFill>
          <a:latin typeface="Arial" charset="0"/>
          <a:cs typeface="DejaVu Sans" charset="0"/>
        </a:defRPr>
      </a:lvl6pPr>
      <a:lvl7pPr marL="2695720" indent="-207363" algn="ctr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8000"/>
          </a:solidFill>
          <a:latin typeface="Arial" charset="0"/>
          <a:cs typeface="DejaVu Sans" charset="0"/>
        </a:defRPr>
      </a:lvl7pPr>
      <a:lvl8pPr marL="3110446" indent="-207363" algn="ctr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8000"/>
          </a:solidFill>
          <a:latin typeface="Arial" charset="0"/>
          <a:cs typeface="DejaVu Sans" charset="0"/>
        </a:defRPr>
      </a:lvl8pPr>
      <a:lvl9pPr marL="3525172" indent="-207363" algn="ctr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8000"/>
          </a:solidFill>
          <a:latin typeface="Arial" charset="0"/>
          <a:cs typeface="DejaVu Sans" charset="0"/>
        </a:defRPr>
      </a:lvl9pPr>
    </p:titleStyle>
    <p:bodyStyle>
      <a:lvl1pPr marL="311045" indent="-311045" algn="l" defTabSz="414726" rtl="0" fontAlgn="base" hangingPunct="0">
        <a:lnSpc>
          <a:spcPct val="93000"/>
        </a:lnSpc>
        <a:spcBef>
          <a:spcPts val="3141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500" b="1">
          <a:solidFill>
            <a:srgbClr val="000000"/>
          </a:solidFill>
          <a:latin typeface="+mn-lt"/>
          <a:ea typeface="+mn-ea"/>
          <a:cs typeface="+mn-cs"/>
        </a:defRPr>
      </a:lvl1pPr>
      <a:lvl2pPr marL="673930" indent="-259204" algn="l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cs typeface="+mn-cs"/>
        </a:defRPr>
      </a:lvl2pPr>
      <a:lvl3pPr marL="1036815" indent="-207363" algn="l" defTabSz="414726" rtl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000000"/>
          </a:solidFill>
          <a:latin typeface="+mn-lt"/>
          <a:cs typeface="+mn-cs"/>
        </a:defRPr>
      </a:lvl3pPr>
      <a:lvl4pPr marL="1451541" indent="-207363" algn="l" defTabSz="414726" rtl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cs typeface="+mn-cs"/>
        </a:defRPr>
      </a:lvl4pPr>
      <a:lvl5pPr marL="1866268" indent="-207363" algn="l" defTabSz="4147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cs typeface="+mn-cs"/>
        </a:defRPr>
      </a:lvl5pPr>
      <a:lvl6pPr marL="2280994" indent="-207363" algn="l" defTabSz="4147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cs typeface="+mn-cs"/>
        </a:defRPr>
      </a:lvl6pPr>
      <a:lvl7pPr marL="2695720" indent="-207363" algn="l" defTabSz="4147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cs typeface="+mn-cs"/>
        </a:defRPr>
      </a:lvl7pPr>
      <a:lvl8pPr marL="3110446" indent="-207363" algn="l" defTabSz="4147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cs typeface="+mn-cs"/>
        </a:defRPr>
      </a:lvl8pPr>
      <a:lvl9pPr marL="3525172" indent="-207363" algn="l" defTabSz="4147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hyperlink" Target="mailto:UCST@egi.eu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iki.healthgrid.org/LSVRC:Index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lsvrc@healthgrid.org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emf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19672" y="1484784"/>
            <a:ext cx="7524328" cy="2450703"/>
          </a:xfrm>
        </p:spPr>
        <p:txBody>
          <a:bodyPr/>
          <a:lstStyle/>
          <a:p>
            <a:r>
              <a:rPr lang="en-GB" sz="4000" dirty="0" smtClean="0"/>
              <a:t>Applications </a:t>
            </a:r>
            <a:r>
              <a:rPr lang="en-GB" sz="4000" dirty="0"/>
              <a:t>and gateways for the </a:t>
            </a:r>
            <a:r>
              <a:rPr lang="en-GB" sz="4000" dirty="0" smtClean="0"/>
              <a:t>LSGC: </a:t>
            </a:r>
            <a:r>
              <a:rPr lang="en-GB" sz="4000" dirty="0"/>
              <a:t>EGI's role as a helper and supporter</a:t>
            </a:r>
            <a:endParaRPr lang="en-GB" sz="40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67744" y="4462264"/>
            <a:ext cx="5832648" cy="1270992"/>
          </a:xfrm>
        </p:spPr>
        <p:txBody>
          <a:bodyPr/>
          <a:lstStyle/>
          <a:p>
            <a:pPr eaLnBrk="1" hangingPunct="1"/>
            <a:r>
              <a:rPr lang="en-GB" sz="2400" dirty="0" smtClean="0"/>
              <a:t>Steve Brewer, Chief Community Officer, </a:t>
            </a:r>
            <a:r>
              <a:rPr lang="en-GB" sz="2400" dirty="0" smtClean="0"/>
              <a:t>EGI.eu</a:t>
            </a:r>
          </a:p>
          <a:p>
            <a:pPr eaLnBrk="1" hangingPunct="1"/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steve.brewer@egi.eu</a:t>
            </a:r>
            <a:endParaRPr lang="en-GB" sz="24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A79CEE8-73BE-4A9D-9D9C-35F056CEE5FF}" type="datetime1">
              <a:rPr lang="en-GB" smtClean="0">
                <a:solidFill>
                  <a:schemeClr val="bg1"/>
                </a:solidFill>
              </a:rPr>
              <a:t>09/06/2011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</a:rPr>
              <a:t>IWSG-Life2011, 9 June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r>
              <a:rPr lang="en-GB" dirty="0" smtClean="0"/>
              <a:t>EGI Resource Infrastructure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IWSG-Life2011, 9 June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5496" y="1124744"/>
            <a:ext cx="9073008" cy="468052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539552" y="1808820"/>
            <a:ext cx="2592288" cy="2556284"/>
            <a:chOff x="827584" y="2564904"/>
            <a:chExt cx="2592288" cy="2556284"/>
          </a:xfrm>
        </p:grpSpPr>
        <p:sp>
          <p:nvSpPr>
            <p:cNvPr id="7" name="Oval 6"/>
            <p:cNvSpPr/>
            <p:nvPr/>
          </p:nvSpPr>
          <p:spPr>
            <a:xfrm>
              <a:off x="827584" y="2564904"/>
              <a:ext cx="2592288" cy="255628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r>
                <a:rPr lang="en-GB" dirty="0" smtClean="0"/>
                <a:t>Resource Infrastructure</a:t>
              </a:r>
              <a:endParaRPr lang="en-GB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1353972" y="3600192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1339084" y="4275094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75856" y="3248980"/>
            <a:ext cx="2592288" cy="2556284"/>
            <a:chOff x="827584" y="2564904"/>
            <a:chExt cx="2592288" cy="2556284"/>
          </a:xfrm>
        </p:grpSpPr>
        <p:sp>
          <p:nvSpPr>
            <p:cNvPr id="14" name="Oval 13"/>
            <p:cNvSpPr/>
            <p:nvPr/>
          </p:nvSpPr>
          <p:spPr>
            <a:xfrm>
              <a:off x="827584" y="2564904"/>
              <a:ext cx="2592288" cy="255628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r>
                <a:rPr lang="en-GB" dirty="0" smtClean="0"/>
                <a:t>Resource Infrastructure</a:t>
              </a:r>
              <a:endParaRPr lang="en-GB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1353972" y="3600192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1339084" y="4275094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156176" y="1808820"/>
            <a:ext cx="2592288" cy="2556284"/>
            <a:chOff x="827584" y="2564904"/>
            <a:chExt cx="2592288" cy="2556284"/>
          </a:xfrm>
        </p:grpSpPr>
        <p:sp>
          <p:nvSpPr>
            <p:cNvPr id="18" name="Oval 17"/>
            <p:cNvSpPr/>
            <p:nvPr/>
          </p:nvSpPr>
          <p:spPr>
            <a:xfrm>
              <a:off x="827584" y="2564904"/>
              <a:ext cx="2592288" cy="255628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r>
                <a:rPr lang="en-GB" dirty="0" smtClean="0"/>
                <a:t>Resource Infrastructure</a:t>
              </a:r>
              <a:endParaRPr lang="en-GB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1353972" y="3600192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  <p:sp>
          <p:nvSpPr>
            <p:cNvPr id="20" name="Oval 19"/>
            <p:cNvSpPr/>
            <p:nvPr/>
          </p:nvSpPr>
          <p:spPr>
            <a:xfrm>
              <a:off x="1339084" y="4275094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</p:grpSp>
      <p:sp>
        <p:nvSpPr>
          <p:cNvPr id="21" name="Left-Right-Up Arrow 20"/>
          <p:cNvSpPr/>
          <p:nvPr/>
        </p:nvSpPr>
        <p:spPr>
          <a:xfrm rot="10800000">
            <a:off x="3677424" y="1628800"/>
            <a:ext cx="1728192" cy="1080120"/>
          </a:xfrm>
          <a:prstGeom prst="leftRight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4054667" y="1722885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Network</a:t>
            </a:r>
            <a:endParaRPr lang="en-GB" dirty="0"/>
          </a:p>
        </p:txBody>
      </p:sp>
      <p:sp>
        <p:nvSpPr>
          <p:cNvPr id="23" name="Rectangle 22"/>
          <p:cNvSpPr/>
          <p:nvPr/>
        </p:nvSpPr>
        <p:spPr>
          <a:xfrm>
            <a:off x="3779912" y="2995078"/>
            <a:ext cx="1482109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rgbClr val="FFFF00"/>
                </a:solidFill>
              </a:rPr>
              <a:t>Integrated</a:t>
            </a:r>
            <a:r>
              <a:rPr lang="en-GB" sz="1200" dirty="0" smtClean="0"/>
              <a:t> Resource Infrastructure Provider</a:t>
            </a:r>
            <a:endParaRPr lang="en-GB" sz="1200" dirty="0"/>
          </a:p>
        </p:txBody>
      </p:sp>
      <p:sp>
        <p:nvSpPr>
          <p:cNvPr id="24" name="Rectangle 23"/>
          <p:cNvSpPr/>
          <p:nvPr/>
        </p:nvSpPr>
        <p:spPr>
          <a:xfrm>
            <a:off x="1947923" y="1628800"/>
            <a:ext cx="1111909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rgbClr val="FFFF00"/>
                </a:solidFill>
              </a:rPr>
              <a:t>National Grid Initiative</a:t>
            </a:r>
            <a:endParaRPr lang="en-GB" sz="1200" dirty="0">
              <a:solidFill>
                <a:srgbClr val="FFFF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436096" y="1628800"/>
            <a:ext cx="1111909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rgbClr val="FFFF00"/>
                </a:solidFill>
              </a:rPr>
              <a:t>Peer</a:t>
            </a:r>
            <a:r>
              <a:rPr lang="en-GB" sz="1200" dirty="0" smtClean="0">
                <a:solidFill>
                  <a:schemeClr val="bg1"/>
                </a:solidFill>
              </a:rPr>
              <a:t> Resource Infrastructure Provider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496" y="5805264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Integrated</a:t>
            </a:r>
            <a:r>
              <a:rPr lang="en-GB" sz="1200" dirty="0" smtClean="0"/>
              <a:t>: infrastructure operated by a non-EGI-InSPIRE partner but relying on EGI </a:t>
            </a:r>
            <a:r>
              <a:rPr lang="en-GB" sz="1200" dirty="0"/>
              <a:t>operational </a:t>
            </a:r>
            <a:r>
              <a:rPr lang="en-GB" sz="1200" dirty="0" smtClean="0"/>
              <a:t>services (</a:t>
            </a:r>
            <a:r>
              <a:rPr lang="en-GB" sz="1200" dirty="0" err="1" smtClean="0"/>
              <a:t>MoU</a:t>
            </a:r>
            <a:r>
              <a:rPr lang="en-GB" sz="1200" dirty="0" smtClean="0"/>
              <a:t>)</a:t>
            </a:r>
          </a:p>
          <a:p>
            <a:r>
              <a:rPr lang="en-GB" sz="1200" b="1" dirty="0" smtClean="0"/>
              <a:t>Peer</a:t>
            </a:r>
            <a:r>
              <a:rPr lang="en-GB" sz="1200" dirty="0" smtClean="0"/>
              <a:t>: infrastructure accessible </a:t>
            </a:r>
            <a:r>
              <a:rPr lang="en-GB" sz="1200" dirty="0"/>
              <a:t>to EGI users, but </a:t>
            </a:r>
            <a:r>
              <a:rPr lang="en-GB" sz="1200" dirty="0" smtClean="0"/>
              <a:t>relying </a:t>
            </a:r>
            <a:r>
              <a:rPr lang="en-GB" sz="1200" dirty="0"/>
              <a:t>on </a:t>
            </a:r>
            <a:r>
              <a:rPr lang="en-GB" sz="1200" dirty="0" smtClean="0"/>
              <a:t>own operational </a:t>
            </a:r>
            <a:r>
              <a:rPr lang="en-GB" sz="1200" dirty="0" smtClean="0"/>
              <a:t>services</a:t>
            </a:r>
            <a:endParaRPr lang="en-GB" sz="12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3972C7-72F6-42BE-ADE0-23D6B4DCB84E}" type="datetime1">
              <a:rPr lang="en-GB" smtClean="0"/>
              <a:t>09/06/2011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117012" y="2708920"/>
            <a:ext cx="887036" cy="2792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err="1" smtClean="0"/>
              <a:t>MoUs</a:t>
            </a:r>
            <a:endParaRPr lang="en-GB" dirty="0"/>
          </a:p>
        </p:txBody>
      </p:sp>
      <p:sp>
        <p:nvSpPr>
          <p:cNvPr id="26" name="Oval 25"/>
          <p:cNvSpPr/>
          <p:nvPr/>
        </p:nvSpPr>
        <p:spPr>
          <a:xfrm>
            <a:off x="2987824" y="1772816"/>
            <a:ext cx="887036" cy="2792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smtClean="0"/>
              <a:t>EGI.eu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286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EGI.eu</a:t>
            </a:r>
          </a:p>
        </p:txBody>
      </p:sp>
      <p:sp>
        <p:nvSpPr>
          <p:cNvPr id="12291" name="Content Placeholder 4"/>
          <p:cNvSpPr>
            <a:spLocks noGrp="1"/>
          </p:cNvSpPr>
          <p:nvPr>
            <p:ph idx="1"/>
          </p:nvPr>
        </p:nvSpPr>
        <p:spPr>
          <a:xfrm>
            <a:off x="611188" y="1412875"/>
            <a:ext cx="8281987" cy="4525963"/>
          </a:xfrm>
        </p:spPr>
        <p:txBody>
          <a:bodyPr/>
          <a:lstStyle/>
          <a:p>
            <a:pPr eaLnBrk="1" hangingPunct="1"/>
            <a:r>
              <a:rPr lang="en-GB" smtClean="0"/>
              <a:t>Coordination for European Grid resources</a:t>
            </a:r>
          </a:p>
          <a:p>
            <a:pPr lvl="1" eaLnBrk="1" hangingPunct="1"/>
            <a:r>
              <a:rPr lang="en-GB" smtClean="0"/>
              <a:t>Established February 8th 2010</a:t>
            </a:r>
          </a:p>
          <a:p>
            <a:pPr lvl="1" eaLnBrk="1" hangingPunct="1"/>
            <a:r>
              <a:rPr lang="en-GB" smtClean="0"/>
              <a:t>Central policy &amp; services needed to run a grid</a:t>
            </a:r>
          </a:p>
          <a:p>
            <a:pPr lvl="1" eaLnBrk="1" hangingPunct="1"/>
            <a:r>
              <a:rPr lang="en-GB" smtClean="0"/>
              <a:t>Sustainable small coordinating organisation</a:t>
            </a:r>
          </a:p>
          <a:p>
            <a:pPr eaLnBrk="1" hangingPunct="1"/>
            <a:r>
              <a:rPr lang="en-GB" smtClean="0"/>
              <a:t>Based in Amsterdam</a:t>
            </a:r>
          </a:p>
          <a:p>
            <a:pPr lvl="1" eaLnBrk="1" hangingPunct="1"/>
            <a:r>
              <a:rPr lang="en-GB" smtClean="0"/>
              <a:t>Coordinating core (~20 people) in Amsterdam</a:t>
            </a:r>
          </a:p>
          <a:p>
            <a:pPr lvl="1" eaLnBrk="1" hangingPunct="1"/>
            <a:r>
              <a:rPr lang="en-GB" smtClean="0"/>
              <a:t>Technical services from partners (~20 people) </a:t>
            </a:r>
          </a:p>
        </p:txBody>
      </p:sp>
      <p:sp>
        <p:nvSpPr>
          <p:cNvPr id="12292" name="Date Placeholder 7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2423AB0-4174-470C-A40A-ABFC1EBC732C}" type="datetime1">
              <a:rPr lang="en-GB" smtClean="0">
                <a:solidFill>
                  <a:schemeClr val="bg1"/>
                </a:solidFill>
              </a:rPr>
              <a:t>09/06/2011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93" name="Footer Placeholder 8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</a:rPr>
              <a:t>IWSG-Life2011, 9 June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94" name="Slide Number Placeholder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FEE19D-AC68-44E0-A9F3-793CC42538E7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-11113" y="5589240"/>
            <a:ext cx="91551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algn="ctr" eaLnBrk="1" hangingPunct="1"/>
            <a:r>
              <a:rPr lang="en-GB" sz="2800" dirty="0">
                <a:solidFill>
                  <a:schemeClr val="bg2">
                    <a:lumMod val="50000"/>
                  </a:schemeClr>
                </a:solidFill>
              </a:rPr>
              <a:t>EGI and EGI.eu supported by EGI-</a:t>
            </a:r>
            <a:r>
              <a:rPr lang="en-GB" sz="2800" dirty="0" err="1">
                <a:solidFill>
                  <a:schemeClr val="bg2">
                    <a:lumMod val="50000"/>
                  </a:schemeClr>
                </a:solidFill>
              </a:rPr>
              <a:t>InSPIRE</a:t>
            </a:r>
            <a:r>
              <a:rPr lang="en-GB" sz="2800" dirty="0">
                <a:solidFill>
                  <a:schemeClr val="bg2">
                    <a:lumMod val="50000"/>
                  </a:schemeClr>
                </a:solidFill>
              </a:rPr>
              <a:t> project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IE" dirty="0" smtClean="0"/>
              <a:t>EGI-</a:t>
            </a:r>
            <a:r>
              <a:rPr lang="en-IE" dirty="0" err="1" smtClean="0"/>
              <a:t>InSPIRE</a:t>
            </a:r>
            <a:r>
              <a:rPr lang="en-IE" dirty="0" smtClean="0"/>
              <a:t> Project</a:t>
            </a:r>
            <a:endParaRPr lang="en-GB" dirty="0" smtClean="0"/>
          </a:p>
        </p:txBody>
      </p:sp>
      <p:sp>
        <p:nvSpPr>
          <p:cNvPr id="9219" name="Content Placeholder 4"/>
          <p:cNvSpPr>
            <a:spLocks noGrp="1"/>
          </p:cNvSpPr>
          <p:nvPr>
            <p:ph idx="1"/>
          </p:nvPr>
        </p:nvSpPr>
        <p:spPr>
          <a:xfrm>
            <a:off x="467544" y="1124744"/>
            <a:ext cx="8075612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dirty="0" smtClean="0">
                <a:solidFill>
                  <a:srgbClr val="FF0000"/>
                </a:solidFill>
              </a:rPr>
              <a:t>   </a:t>
            </a:r>
            <a:r>
              <a:rPr lang="en-GB" sz="2400" dirty="0" smtClean="0">
                <a:solidFill>
                  <a:srgbClr val="FF0000"/>
                </a:solidFill>
              </a:rPr>
              <a:t>In</a:t>
            </a:r>
            <a:r>
              <a:rPr lang="en-GB" sz="2400" dirty="0" smtClean="0"/>
              <a:t>tegrated </a:t>
            </a:r>
            <a:r>
              <a:rPr lang="en-GB" sz="2400" dirty="0" smtClean="0">
                <a:solidFill>
                  <a:srgbClr val="FF0000"/>
                </a:solidFill>
              </a:rPr>
              <a:t>S</a:t>
            </a:r>
            <a:r>
              <a:rPr lang="en-GB" sz="2400" dirty="0" smtClean="0"/>
              <a:t>ustainable </a:t>
            </a:r>
            <a:r>
              <a:rPr lang="en-GB" sz="2400" dirty="0" smtClean="0">
                <a:solidFill>
                  <a:srgbClr val="FF0000"/>
                </a:solidFill>
              </a:rPr>
              <a:t>P</a:t>
            </a:r>
            <a:r>
              <a:rPr lang="en-GB" sz="2400" dirty="0" smtClean="0"/>
              <a:t>an-European </a:t>
            </a:r>
            <a:r>
              <a:rPr lang="en-GB" sz="2400" dirty="0" smtClean="0">
                <a:solidFill>
                  <a:srgbClr val="FF0000"/>
                </a:solidFill>
              </a:rPr>
              <a:t>I</a:t>
            </a:r>
            <a:r>
              <a:rPr lang="en-GB" sz="2400" dirty="0" smtClean="0"/>
              <a:t>nfrastructure for </a:t>
            </a:r>
            <a:r>
              <a:rPr lang="en-GB" sz="2400" dirty="0" smtClean="0">
                <a:solidFill>
                  <a:srgbClr val="FF0000"/>
                </a:solidFill>
              </a:rPr>
              <a:t>R</a:t>
            </a:r>
            <a:r>
              <a:rPr lang="en-GB" sz="2400" dirty="0" smtClean="0"/>
              <a:t>esearchers in </a:t>
            </a:r>
            <a:r>
              <a:rPr lang="en-GB" sz="2400" dirty="0" smtClean="0">
                <a:solidFill>
                  <a:srgbClr val="FF0000"/>
                </a:solidFill>
              </a:rPr>
              <a:t>E</a:t>
            </a:r>
            <a:r>
              <a:rPr lang="en-GB" sz="2400" dirty="0" smtClean="0"/>
              <a:t>urope</a:t>
            </a:r>
          </a:p>
          <a:p>
            <a:pPr algn="ctr" eaLnBrk="1" hangingPunct="1">
              <a:buFontTx/>
              <a:buNone/>
            </a:pPr>
            <a:endParaRPr lang="en-GB" sz="2400" dirty="0" smtClean="0"/>
          </a:p>
          <a:p>
            <a:pPr marL="0" indent="0" eaLnBrk="1" hangingPunct="1">
              <a:buNone/>
            </a:pPr>
            <a:r>
              <a:rPr lang="en-GB" sz="2400" dirty="0" smtClean="0"/>
              <a:t>A 4 year project with €25M EC contribution</a:t>
            </a:r>
          </a:p>
          <a:p>
            <a:pPr lvl="1" eaLnBrk="1" hangingPunct="1"/>
            <a:r>
              <a:rPr lang="en-GB" sz="2400" dirty="0" smtClean="0"/>
              <a:t>Project cost €72M</a:t>
            </a:r>
          </a:p>
          <a:p>
            <a:pPr lvl="1" eaLnBrk="1" hangingPunct="1"/>
            <a:r>
              <a:rPr lang="en-GB" sz="2400" dirty="0" smtClean="0"/>
              <a:t>Total Effort ~€330M</a:t>
            </a:r>
          </a:p>
          <a:p>
            <a:pPr lvl="1" eaLnBrk="1" hangingPunct="1"/>
            <a:r>
              <a:rPr lang="en-GB" sz="2400" dirty="0" smtClean="0"/>
              <a:t>Effort: 9261PMs</a:t>
            </a:r>
          </a:p>
          <a:p>
            <a:pPr eaLnBrk="1" hangingPunct="1">
              <a:buFontTx/>
              <a:buNone/>
            </a:pPr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>
              <a:buFontTx/>
              <a:buNone/>
            </a:pPr>
            <a:endParaRPr lang="en-GB" dirty="0" smtClean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 b="14903"/>
          <a:stretch>
            <a:fillRect/>
          </a:stretch>
        </p:blipFill>
        <p:spPr bwMode="auto">
          <a:xfrm>
            <a:off x="4211960" y="2996952"/>
            <a:ext cx="4681538" cy="3073400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01600" dist="101600" dir="27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TextBox 7"/>
          <p:cNvSpPr txBox="1">
            <a:spLocks noChangeArrowheads="1"/>
          </p:cNvSpPr>
          <p:nvPr/>
        </p:nvSpPr>
        <p:spPr bwMode="auto">
          <a:xfrm>
            <a:off x="442540" y="4595018"/>
            <a:ext cx="3481388" cy="11382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2000" b="1" dirty="0">
                <a:solidFill>
                  <a:srgbClr val="333399"/>
                </a:solidFill>
                <a:latin typeface="Arial" charset="0"/>
              </a:rPr>
              <a:t>Project Partners </a:t>
            </a:r>
            <a:r>
              <a:rPr lang="en-GB" sz="2000" b="1" dirty="0" smtClean="0">
                <a:solidFill>
                  <a:srgbClr val="333399"/>
                </a:solidFill>
                <a:latin typeface="Arial" charset="0"/>
              </a:rPr>
              <a:t>(50)</a:t>
            </a:r>
            <a:endParaRPr lang="en-GB" sz="2000" b="1" dirty="0">
              <a:solidFill>
                <a:srgbClr val="333399"/>
              </a:solidFill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n-GB" sz="2000" dirty="0">
                <a:solidFill>
                  <a:srgbClr val="333399"/>
                </a:solidFill>
                <a:latin typeface="Arial" charset="0"/>
              </a:rPr>
              <a:t> EGI.eu, </a:t>
            </a:r>
            <a:r>
              <a:rPr lang="en-GB" sz="2000" dirty="0" smtClean="0">
                <a:solidFill>
                  <a:srgbClr val="333399"/>
                </a:solidFill>
                <a:latin typeface="Arial" charset="0"/>
              </a:rPr>
              <a:t>38 </a:t>
            </a:r>
            <a:r>
              <a:rPr lang="en-GB" sz="2000" dirty="0">
                <a:solidFill>
                  <a:srgbClr val="333399"/>
                </a:solidFill>
                <a:latin typeface="Arial" charset="0"/>
              </a:rPr>
              <a:t>NGIs, 2 EIROs</a:t>
            </a:r>
          </a:p>
          <a:p>
            <a:pPr algn="ctr" eaLnBrk="1" hangingPunct="1">
              <a:spcBef>
                <a:spcPct val="20000"/>
              </a:spcBef>
            </a:pPr>
            <a:r>
              <a:rPr lang="en-GB" sz="2000" dirty="0">
                <a:solidFill>
                  <a:srgbClr val="333399"/>
                </a:solidFill>
                <a:latin typeface="Arial" charset="0"/>
              </a:rPr>
              <a:t> Asia Pacific </a:t>
            </a:r>
            <a:r>
              <a:rPr lang="en-GB" sz="2000" dirty="0" smtClean="0">
                <a:solidFill>
                  <a:srgbClr val="333399"/>
                </a:solidFill>
                <a:latin typeface="Arial" charset="0"/>
              </a:rPr>
              <a:t>(9 </a:t>
            </a:r>
            <a:r>
              <a:rPr lang="en-GB" sz="2000" dirty="0">
                <a:solidFill>
                  <a:srgbClr val="333399"/>
                </a:solidFill>
                <a:latin typeface="Arial" charset="0"/>
              </a:rPr>
              <a:t>partners)</a:t>
            </a:r>
          </a:p>
        </p:txBody>
      </p:sp>
      <p:sp>
        <p:nvSpPr>
          <p:cNvPr id="9223" name="TextBox 10"/>
          <p:cNvSpPr txBox="1">
            <a:spLocks noChangeArrowheads="1"/>
          </p:cNvSpPr>
          <p:nvPr/>
        </p:nvSpPr>
        <p:spPr bwMode="auto">
          <a:xfrm>
            <a:off x="5724128" y="5600273"/>
            <a:ext cx="1008112" cy="276999"/>
          </a:xfrm>
          <a:prstGeom prst="rect">
            <a:avLst/>
          </a:prstGeom>
          <a:solidFill>
            <a:srgbClr val="BDBDD4"/>
          </a:solidFill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200" dirty="0">
                <a:latin typeface="Arial" charset="0"/>
              </a:rPr>
              <a:t>Un-</a:t>
            </a:r>
            <a:r>
              <a:rPr lang="en-GB" sz="1200" dirty="0" smtClean="0">
                <a:latin typeface="Arial" charset="0"/>
              </a:rPr>
              <a:t>Funded</a:t>
            </a:r>
            <a:endParaRPr lang="en-GB" sz="1200" dirty="0">
              <a:latin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IWSG-Life2011, 9 June 2011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398377-E93E-4F4D-B216-752D7869D54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81F732-29E3-4934-B824-1CA542D006B8}" type="datetime1">
              <a:rPr lang="en-GB" smtClean="0"/>
              <a:t>09/06/2011</a:t>
            </a:fld>
            <a:endParaRPr lang="en-US"/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6732240" y="5600273"/>
            <a:ext cx="1008112" cy="276999"/>
          </a:xfrm>
          <a:prstGeom prst="rect">
            <a:avLst/>
          </a:prstGeom>
          <a:solidFill>
            <a:srgbClr val="090D5A"/>
          </a:solidFill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200" dirty="0" smtClean="0">
                <a:solidFill>
                  <a:schemeClr val="bg1"/>
                </a:solidFill>
                <a:latin typeface="Arial" charset="0"/>
              </a:rPr>
              <a:t>Funded</a:t>
            </a:r>
            <a:endParaRPr lang="en-GB" sz="12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99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5"/>
          <p:cNvSpPr>
            <a:spLocks noGrp="1"/>
          </p:cNvSpPr>
          <p:nvPr>
            <p:ph type="title"/>
          </p:nvPr>
        </p:nvSpPr>
        <p:spPr>
          <a:xfrm>
            <a:off x="1979613" y="106363"/>
            <a:ext cx="7164387" cy="865187"/>
          </a:xfrm>
        </p:spPr>
        <p:txBody>
          <a:bodyPr/>
          <a:lstStyle/>
          <a:p>
            <a:pPr eaLnBrk="1" hangingPunct="1"/>
            <a:r>
              <a:rPr lang="en-GB" sz="4000" dirty="0" smtClean="0"/>
              <a:t>EGI-Inspire project </a:t>
            </a:r>
            <a:r>
              <a:rPr lang="en-GB" sz="4000" dirty="0"/>
              <a:t>o</a:t>
            </a:r>
            <a:r>
              <a:rPr lang="en-GB" sz="4000" dirty="0" smtClean="0"/>
              <a:t>bjectives</a:t>
            </a:r>
            <a:endParaRPr lang="en-GB" sz="4000" dirty="0" smtClean="0"/>
          </a:p>
        </p:txBody>
      </p:sp>
      <p:sp>
        <p:nvSpPr>
          <p:cNvPr id="15363" name="Content Placeholder 6"/>
          <p:cNvSpPr>
            <a:spLocks noGrp="1"/>
          </p:cNvSpPr>
          <p:nvPr>
            <p:ph idx="1"/>
          </p:nvPr>
        </p:nvSpPr>
        <p:spPr>
          <a:xfrm>
            <a:off x="611188" y="1556891"/>
            <a:ext cx="8353425" cy="3960341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GB" dirty="0"/>
              <a:t>A</a:t>
            </a:r>
            <a:r>
              <a:rPr lang="en-GB" dirty="0" smtClean="0"/>
              <a:t> sustainable production infrastructure</a:t>
            </a:r>
          </a:p>
          <a:p>
            <a:pPr lvl="1" eaLnBrk="1" hangingPunct="1">
              <a:spcAft>
                <a:spcPts val="600"/>
              </a:spcAft>
            </a:pPr>
            <a:r>
              <a:rPr lang="en-GB" dirty="0" smtClean="0"/>
              <a:t>Resource providers in Europe and worldwide </a:t>
            </a:r>
          </a:p>
          <a:p>
            <a:pPr lvl="1" eaLnBrk="1" hangingPunct="1">
              <a:spcAft>
                <a:spcPts val="600"/>
              </a:spcAft>
            </a:pPr>
            <a:r>
              <a:rPr lang="en-GB" dirty="0" smtClean="0"/>
              <a:t>With new technologies as they mature</a:t>
            </a:r>
          </a:p>
          <a:p>
            <a:pPr eaLnBrk="1" hangingPunct="1">
              <a:spcAft>
                <a:spcPts val="600"/>
              </a:spcAft>
            </a:pPr>
            <a:r>
              <a:rPr lang="en-GB" dirty="0" smtClean="0"/>
              <a:t>Support structured international research</a:t>
            </a:r>
          </a:p>
          <a:p>
            <a:pPr lvl="1" eaLnBrk="1" hangingPunct="1">
              <a:spcAft>
                <a:spcPts val="600"/>
              </a:spcAft>
            </a:pPr>
            <a:r>
              <a:rPr lang="en-GB" dirty="0" smtClean="0"/>
              <a:t>Sustain current domain specific services </a:t>
            </a:r>
          </a:p>
          <a:p>
            <a:pPr lvl="1" eaLnBrk="1" hangingPunct="1">
              <a:spcAft>
                <a:spcPts val="600"/>
              </a:spcAft>
            </a:pPr>
            <a:r>
              <a:rPr lang="en-GB" dirty="0" smtClean="0"/>
              <a:t>Attract new user communities (e.g. ESFRI)</a:t>
            </a:r>
          </a:p>
        </p:txBody>
      </p:sp>
      <p:sp>
        <p:nvSpPr>
          <p:cNvPr id="15364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B021CC-ADC1-4128-A47F-219DD846106F}" type="datetime1">
              <a:rPr lang="en-GB" smtClean="0">
                <a:solidFill>
                  <a:schemeClr val="bg1"/>
                </a:solidFill>
              </a:rPr>
              <a:t>09/06/2011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365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</a:rPr>
              <a:t>IWSG-Life2011, 9 June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36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377D03E-5A3F-44E1-AF78-7263C5F63AAD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fi-FI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951709" y="1268760"/>
            <a:ext cx="5273832" cy="482453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r>
              <a:rPr lang="en-GB" dirty="0" smtClean="0"/>
              <a:t>A Virtuous Service Cycle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IWSG-Life2011, 9 June 2011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022525551"/>
              </p:ext>
            </p:extLst>
          </p:nvPr>
        </p:nvGraphicFramePr>
        <p:xfrm>
          <a:off x="2167733" y="1700808"/>
          <a:ext cx="5040560" cy="3904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6FF2-4A42-4568-B7C3-BD1D639236E0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2" name="Oval 1"/>
          <p:cNvSpPr/>
          <p:nvPr/>
        </p:nvSpPr>
        <p:spPr>
          <a:xfrm>
            <a:off x="4111949" y="3212976"/>
            <a:ext cx="1008112" cy="98932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smtClean="0"/>
              <a:t>EGI.eu</a:t>
            </a:r>
            <a:endParaRPr lang="en-GB" dirty="0"/>
          </a:p>
        </p:txBody>
      </p:sp>
      <p:sp>
        <p:nvSpPr>
          <p:cNvPr id="8" name="Oval 7"/>
          <p:cNvSpPr/>
          <p:nvPr/>
        </p:nvSpPr>
        <p:spPr>
          <a:xfrm rot="20775519">
            <a:off x="189612" y="4524181"/>
            <a:ext cx="4509611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 rot="722425">
            <a:off x="178048" y="1674983"/>
            <a:ext cx="451142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151509" y="1412776"/>
            <a:ext cx="15038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National</a:t>
            </a:r>
          </a:p>
          <a:p>
            <a:pPr algn="ctr"/>
            <a:r>
              <a:rPr lang="en-GB" dirty="0" smtClean="0"/>
              <a:t>Resource Providers</a:t>
            </a:r>
            <a:endParaRPr lang="en-GB" dirty="0"/>
          </a:p>
        </p:txBody>
      </p:sp>
      <p:sp>
        <p:nvSpPr>
          <p:cNvPr id="14" name="Oval 13"/>
          <p:cNvSpPr/>
          <p:nvPr/>
        </p:nvSpPr>
        <p:spPr>
          <a:xfrm rot="10069378">
            <a:off x="4945970" y="1683854"/>
            <a:ext cx="405867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7279701" y="1628800"/>
            <a:ext cx="15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Current User Communities</a:t>
            </a:r>
            <a:endParaRPr lang="en-GB" dirty="0"/>
          </a:p>
        </p:txBody>
      </p:sp>
      <p:sp>
        <p:nvSpPr>
          <p:cNvPr id="16" name="Oval 15"/>
          <p:cNvSpPr/>
          <p:nvPr/>
        </p:nvSpPr>
        <p:spPr>
          <a:xfrm rot="11481489">
            <a:off x="4797293" y="4480781"/>
            <a:ext cx="405867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7058557" y="4941168"/>
            <a:ext cx="15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New User Communities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2815805" y="1484784"/>
            <a:ext cx="3600400" cy="1809493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GB" b="1" dirty="0" smtClean="0"/>
              <a:t>European Grid Infrastructure</a:t>
            </a:r>
          </a:p>
          <a:p>
            <a:pPr algn="ctr"/>
            <a:r>
              <a:rPr lang="en-GB" b="1" dirty="0" smtClean="0"/>
              <a:t>Ecosystem</a:t>
            </a:r>
            <a:endParaRPr lang="en-GB" b="1" dirty="0"/>
          </a:p>
        </p:txBody>
      </p:sp>
      <p:sp>
        <p:nvSpPr>
          <p:cNvPr id="11" name="Left-Right Arrow 10"/>
          <p:cNvSpPr/>
          <p:nvPr/>
        </p:nvSpPr>
        <p:spPr>
          <a:xfrm rot="20684914">
            <a:off x="6314804" y="2026585"/>
            <a:ext cx="985492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 err="1" smtClean="0"/>
              <a:t>MoUs</a:t>
            </a:r>
            <a:endParaRPr lang="en-GB" dirty="0"/>
          </a:p>
        </p:txBody>
      </p:sp>
      <p:sp>
        <p:nvSpPr>
          <p:cNvPr id="22" name="Left-Right Arrow 21"/>
          <p:cNvSpPr/>
          <p:nvPr/>
        </p:nvSpPr>
        <p:spPr>
          <a:xfrm rot="852043">
            <a:off x="1378687" y="1896853"/>
            <a:ext cx="1555715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 err="1" smtClean="0"/>
              <a:t>MoUs</a:t>
            </a:r>
            <a:r>
              <a:rPr lang="en-GB" dirty="0" smtClean="0"/>
              <a:t> &amp; OLAs</a:t>
            </a:r>
            <a:endParaRPr lang="en-GB" dirty="0"/>
          </a:p>
        </p:txBody>
      </p:sp>
      <p:sp>
        <p:nvSpPr>
          <p:cNvPr id="23" name="Down Arrow 22"/>
          <p:cNvSpPr/>
          <p:nvPr/>
        </p:nvSpPr>
        <p:spPr>
          <a:xfrm rot="6752058">
            <a:off x="6598661" y="4677115"/>
            <a:ext cx="484632" cy="706035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61669" y="5272688"/>
            <a:ext cx="1504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dirty="0"/>
              <a:t>Technology Providers</a:t>
            </a:r>
          </a:p>
        </p:txBody>
      </p:sp>
      <p:sp>
        <p:nvSpPr>
          <p:cNvPr id="33" name="Curved Down Arrow 32"/>
          <p:cNvSpPr/>
          <p:nvPr/>
        </p:nvSpPr>
        <p:spPr>
          <a:xfrm rot="20823461">
            <a:off x="858829" y="4492132"/>
            <a:ext cx="2267840" cy="402775"/>
          </a:xfrm>
          <a:prstGeom prst="curvedDownArrow">
            <a:avLst>
              <a:gd name="adj1" fmla="val 25000"/>
              <a:gd name="adj2" fmla="val 89387"/>
              <a:gd name="adj3" fmla="val 55528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Curved Down Arrow 33"/>
          <p:cNvSpPr/>
          <p:nvPr/>
        </p:nvSpPr>
        <p:spPr>
          <a:xfrm rot="9914485">
            <a:off x="1351246" y="5416492"/>
            <a:ext cx="2120028" cy="486807"/>
          </a:xfrm>
          <a:prstGeom prst="curvedDownArrow">
            <a:avLst>
              <a:gd name="adj1" fmla="val 25000"/>
              <a:gd name="adj2" fmla="val 89387"/>
              <a:gd name="adj3" fmla="val 55528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Left-Right Arrow 34"/>
          <p:cNvSpPr/>
          <p:nvPr/>
        </p:nvSpPr>
        <p:spPr>
          <a:xfrm rot="20569030">
            <a:off x="1438282" y="4945243"/>
            <a:ext cx="1561367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err="1"/>
              <a:t>MoUs</a:t>
            </a:r>
            <a:r>
              <a:rPr lang="en-GB" dirty="0"/>
              <a:t> &amp; SLAs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CE7EC-C2BD-48D8-98F0-8DAA5A5AEC30}" type="datetime1">
              <a:rPr lang="en-GB" smtClean="0"/>
              <a:t>09/06/2011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28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 animBg="1"/>
      <p:bldP spid="12" grpId="0" animBg="1"/>
      <p:bldP spid="13" grpId="0"/>
      <p:bldP spid="14" grpId="0" animBg="1"/>
      <p:bldP spid="15" grpId="0"/>
      <p:bldP spid="16" grpId="0" animBg="1"/>
      <p:bldP spid="17" grpId="0"/>
      <p:bldP spid="11" grpId="0" animBg="1"/>
      <p:bldP spid="22" grpId="0" animBg="1"/>
      <p:bldP spid="23" grpId="0" animBg="1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EGI supports Innovation</a:t>
            </a:r>
          </a:p>
        </p:txBody>
      </p:sp>
      <p:sp>
        <p:nvSpPr>
          <p:cNvPr id="19459" name="Content Placeholder 6"/>
          <p:cNvSpPr>
            <a:spLocks noGrp="1"/>
          </p:cNvSpPr>
          <p:nvPr>
            <p:ph idx="1"/>
          </p:nvPr>
        </p:nvSpPr>
        <p:spPr>
          <a:xfrm>
            <a:off x="395288" y="1196975"/>
            <a:ext cx="8569325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Deploy Technology Innovation</a:t>
            </a:r>
          </a:p>
          <a:p>
            <a:pPr lvl="1" eaLnBrk="1" hangingPunct="1"/>
            <a:r>
              <a:rPr lang="en-GB" dirty="0" smtClean="0"/>
              <a:t>Distributed Computing continues to evolve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To include: Grids, Desktops, Virtualisation, Clouds, …</a:t>
            </a:r>
          </a:p>
          <a:p>
            <a:pPr eaLnBrk="1" hangingPunct="1"/>
            <a:r>
              <a:rPr lang="en-GB" dirty="0" smtClean="0">
                <a:sym typeface="Wingdings" pitchFamily="2" charset="2"/>
              </a:rPr>
              <a:t>Enable Software Innovation</a:t>
            </a:r>
          </a:p>
          <a:p>
            <a:pPr lvl="1" eaLnBrk="1" hangingPunct="1"/>
            <a:r>
              <a:rPr lang="en-GB" dirty="0" smtClean="0">
                <a:sym typeface="Wingdings" pitchFamily="2" charset="2"/>
              </a:rPr>
              <a:t>Provide reliable persistent technology platform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Tools built on </a:t>
            </a:r>
            <a:r>
              <a:rPr lang="en-GB" dirty="0" err="1" smtClean="0">
                <a:sym typeface="Wingdings" pitchFamily="2" charset="2"/>
              </a:rPr>
              <a:t>gLite</a:t>
            </a:r>
            <a:r>
              <a:rPr lang="en-GB" dirty="0" smtClean="0">
                <a:sym typeface="Wingdings" pitchFamily="2" charset="2"/>
              </a:rPr>
              <a:t>/UNICORE/ARC/Globus</a:t>
            </a:r>
          </a:p>
          <a:p>
            <a:pPr eaLnBrk="1" hangingPunct="1"/>
            <a:r>
              <a:rPr lang="en-GB" dirty="0" smtClean="0">
                <a:sym typeface="Wingdings" pitchFamily="2" charset="2"/>
              </a:rPr>
              <a:t>Support Research Innovation</a:t>
            </a:r>
          </a:p>
          <a:p>
            <a:pPr lvl="1" eaLnBrk="1" hangingPunct="1"/>
            <a:r>
              <a:rPr lang="en-GB" dirty="0" smtClean="0">
                <a:sym typeface="Wingdings" pitchFamily="2" charset="2"/>
              </a:rPr>
              <a:t>Infrastructure for data driven research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Support for international research (e.g. ESFRI</a:t>
            </a:r>
            <a:r>
              <a:rPr lang="en-GB" dirty="0" smtClean="0">
                <a:sym typeface="Wingdings" pitchFamily="2" charset="2"/>
              </a:rPr>
              <a:t>)</a:t>
            </a:r>
            <a:endParaRPr lang="en-GB" dirty="0" smtClean="0">
              <a:sym typeface="Wingdings" pitchFamily="2" charset="2"/>
            </a:endParaRPr>
          </a:p>
        </p:txBody>
      </p:sp>
      <p:sp>
        <p:nvSpPr>
          <p:cNvPr id="19460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5947AF4-E3D1-4F6B-B748-A9982F13DF50}" type="datetime1">
              <a:rPr lang="en-GB" smtClean="0">
                <a:solidFill>
                  <a:schemeClr val="bg1"/>
                </a:solidFill>
              </a:rPr>
              <a:t>09/06/2011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46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</a:rPr>
              <a:t>IWSG-Life2011, 9 June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A21C5A-2A6F-4AFC-A493-CC489EAA326D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32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Points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EGI is what you make of it!</a:t>
            </a:r>
          </a:p>
          <a:p>
            <a:pPr lvl="1"/>
            <a:r>
              <a:rPr lang="en-GB" sz="2400" dirty="0" smtClean="0"/>
              <a:t>Many national resources already engaged</a:t>
            </a:r>
          </a:p>
          <a:p>
            <a:pPr lvl="1"/>
            <a:r>
              <a:rPr lang="en-GB" sz="2400" dirty="0" smtClean="0"/>
              <a:t>Easy to federate in new resources</a:t>
            </a:r>
          </a:p>
          <a:p>
            <a:pPr lvl="1"/>
            <a:r>
              <a:rPr lang="en-GB" sz="2400" dirty="0" smtClean="0"/>
              <a:t>You retain control as to which VOs can use it</a:t>
            </a:r>
          </a:p>
          <a:p>
            <a:r>
              <a:rPr lang="en-GB" dirty="0" smtClean="0"/>
              <a:t>Mature services to expose resources</a:t>
            </a:r>
          </a:p>
          <a:p>
            <a:pPr lvl="1"/>
            <a:r>
              <a:rPr lang="en-GB" sz="2400" dirty="0" smtClean="0"/>
              <a:t>Ideal for large-scale data analysis</a:t>
            </a:r>
          </a:p>
          <a:p>
            <a:r>
              <a:rPr lang="en-GB" dirty="0" smtClean="0"/>
              <a:t>Platform for collaborative sharing</a:t>
            </a:r>
          </a:p>
          <a:p>
            <a:pPr lvl="1"/>
            <a:r>
              <a:rPr lang="en-GB" sz="2400" dirty="0" smtClean="0"/>
              <a:t>Across compute, data, ….</a:t>
            </a:r>
            <a:endParaRPr lang="en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5993E3-B730-4E2D-BBF2-CD4E1342EDBD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23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852936"/>
            <a:ext cx="8075612" cy="1584176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dirty="0" smtClean="0"/>
              <a:t>2) Building sustainable user services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www.egi.eu/usersupport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Applications and gateways for the LSGC</a:t>
            </a:r>
          </a:p>
        </p:txBody>
      </p:sp>
    </p:spTree>
    <p:extLst>
      <p:ext uri="{BB962C8B-B14F-4D97-AF65-F5344CB8AC3E}">
        <p14:creationId xmlns:p14="http://schemas.microsoft.com/office/powerpoint/2010/main" val="332587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User Support &amp; Services</a:t>
            </a:r>
          </a:p>
        </p:txBody>
      </p:sp>
      <p:sp>
        <p:nvSpPr>
          <p:cNvPr id="27650" name="Content Placeholder 4"/>
          <p:cNvSpPr>
            <a:spLocks noGrp="1"/>
          </p:cNvSpPr>
          <p:nvPr>
            <p:ph idx="1"/>
          </p:nvPr>
        </p:nvSpPr>
        <p:spPr>
          <a:xfrm>
            <a:off x="395536" y="1196975"/>
            <a:ext cx="8569077" cy="4741863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dirty="0" smtClean="0"/>
              <a:t>Support User </a:t>
            </a:r>
            <a:r>
              <a:rPr lang="en-GB" dirty="0" smtClean="0"/>
              <a:t>Communities:</a:t>
            </a:r>
            <a:endParaRPr lang="en-GB" dirty="0" smtClean="0"/>
          </a:p>
          <a:p>
            <a:pPr lvl="1" eaLnBrk="1" hangingPunct="1">
              <a:spcAft>
                <a:spcPts val="600"/>
              </a:spcAft>
              <a:defRPr/>
            </a:pPr>
            <a:r>
              <a:rPr lang="en-GB" dirty="0" smtClean="0"/>
              <a:t>Researchers in International Collaborations (VRCs)</a:t>
            </a:r>
          </a:p>
          <a:p>
            <a:pPr lvl="1" eaLnBrk="1" hangingPunct="1">
              <a:spcAft>
                <a:spcPts val="600"/>
              </a:spcAft>
              <a:defRPr/>
            </a:pPr>
            <a:r>
              <a:rPr lang="en-GB" dirty="0" smtClean="0"/>
              <a:t>National Research Collaborations through the NGI</a:t>
            </a:r>
          </a:p>
          <a:p>
            <a:pPr lvl="1" eaLnBrk="1" hangingPunct="1">
              <a:spcAft>
                <a:spcPts val="600"/>
              </a:spcAft>
              <a:defRPr/>
            </a:pPr>
            <a:r>
              <a:rPr lang="en-GB" dirty="0" smtClean="0"/>
              <a:t>Scale up from the single VO to a community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dirty="0" smtClean="0"/>
              <a:t>Provide core services to support </a:t>
            </a:r>
            <a:r>
              <a:rPr lang="en-GB" dirty="0" smtClean="0"/>
              <a:t>users:</a:t>
            </a:r>
            <a:endParaRPr lang="en-GB" dirty="0" smtClean="0"/>
          </a:p>
          <a:p>
            <a:pPr lvl="1" eaLnBrk="1" hangingPunct="1">
              <a:spcAft>
                <a:spcPts val="600"/>
              </a:spcAft>
              <a:defRPr/>
            </a:pPr>
            <a:r>
              <a:rPr lang="en-GB" dirty="0" smtClean="0"/>
              <a:t>Manage VOs, </a:t>
            </a:r>
            <a:r>
              <a:rPr lang="en-GB" dirty="0" err="1" smtClean="0"/>
              <a:t>AppDB</a:t>
            </a:r>
            <a:r>
              <a:rPr lang="en-GB" dirty="0" smtClean="0"/>
              <a:t>, Training Services, Requirements</a:t>
            </a:r>
          </a:p>
          <a:p>
            <a:pPr>
              <a:spcAft>
                <a:spcPts val="600"/>
              </a:spcAft>
            </a:pPr>
            <a:r>
              <a:rPr lang="en-GB" dirty="0"/>
              <a:t>Support </a:t>
            </a:r>
            <a:r>
              <a:rPr lang="en-GB" dirty="0" smtClean="0"/>
              <a:t>teams:</a:t>
            </a:r>
            <a:endParaRPr lang="en-GB" dirty="0"/>
          </a:p>
          <a:p>
            <a:pPr lvl="1">
              <a:spcAft>
                <a:spcPts val="600"/>
              </a:spcAft>
            </a:pPr>
            <a:r>
              <a:rPr lang="en-GB" dirty="0" smtClean="0"/>
              <a:t>EGI.eu User </a:t>
            </a:r>
            <a:r>
              <a:rPr lang="en-GB" dirty="0"/>
              <a:t>Community Support </a:t>
            </a:r>
            <a:r>
              <a:rPr lang="en-GB" dirty="0" smtClean="0"/>
              <a:t>Team </a:t>
            </a:r>
            <a:endParaRPr lang="en-GB" dirty="0"/>
          </a:p>
          <a:p>
            <a:pPr lvl="1">
              <a:spcAft>
                <a:spcPts val="600"/>
              </a:spcAft>
            </a:pPr>
            <a:r>
              <a:rPr lang="en-GB" dirty="0" smtClean="0"/>
              <a:t>NGI </a:t>
            </a:r>
            <a:r>
              <a:rPr lang="en-GB" dirty="0"/>
              <a:t>User Support Teams</a:t>
            </a:r>
          </a:p>
          <a:p>
            <a:pPr lvl="1">
              <a:spcAft>
                <a:spcPts val="600"/>
              </a:spcAft>
            </a:pPr>
            <a:r>
              <a:rPr lang="en-GB" dirty="0"/>
              <a:t>NGI Operations Teams</a:t>
            </a:r>
          </a:p>
          <a:p>
            <a:pPr lvl="1">
              <a:spcAft>
                <a:spcPts val="600"/>
              </a:spcAft>
            </a:pPr>
            <a:r>
              <a:rPr lang="en-GB" dirty="0"/>
              <a:t>Experts within </a:t>
            </a:r>
            <a:r>
              <a:rPr lang="en-GB" dirty="0" smtClean="0"/>
              <a:t>user </a:t>
            </a:r>
            <a:r>
              <a:rPr lang="en-GB" dirty="0"/>
              <a:t>communities or </a:t>
            </a:r>
            <a:r>
              <a:rPr lang="en-GB" dirty="0" smtClean="0"/>
              <a:t>projects</a:t>
            </a:r>
            <a:endParaRPr lang="en-GB" dirty="0"/>
          </a:p>
        </p:txBody>
      </p:sp>
      <p:sp>
        <p:nvSpPr>
          <p:cNvPr id="20484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65EC3CB-420E-4460-ADC8-5816EBFEFF31}" type="datetime1">
              <a:rPr lang="en-GB" smtClean="0">
                <a:solidFill>
                  <a:schemeClr val="bg1"/>
                </a:solidFill>
              </a:rPr>
              <a:t>09/06/2011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485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</a:rPr>
              <a:t>IWSG-Life2011, 9 June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48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E029050-2F2C-4DBD-8B7A-F075C69E5440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fi-FI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Support coordination: cultivating sustainable communities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07504" y="1268760"/>
            <a:ext cx="8856984" cy="4896544"/>
            <a:chOff x="107504" y="1268760"/>
            <a:chExt cx="8856984" cy="4896544"/>
          </a:xfrm>
        </p:grpSpPr>
        <p:sp>
          <p:nvSpPr>
            <p:cNvPr id="8" name="Rounded Rectangle 7"/>
            <p:cNvSpPr/>
            <p:nvPr/>
          </p:nvSpPr>
          <p:spPr>
            <a:xfrm>
              <a:off x="3923928" y="2636912"/>
              <a:ext cx="3168352" cy="1560758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tx2"/>
                  </a:solidFill>
                </a:rPr>
                <a:t>National and specialist support units deliver services, tools &amp; training 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7524328" y="2204864"/>
              <a:ext cx="1440160" cy="2304256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Sustainable</a:t>
              </a:r>
            </a:p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EGI Virtual Research Communities (VRCs)</a:t>
              </a:r>
            </a:p>
          </p:txBody>
        </p:sp>
        <p:sp>
          <p:nvSpPr>
            <p:cNvPr id="10" name="Right Arrow 9"/>
            <p:cNvSpPr/>
            <p:nvPr/>
          </p:nvSpPr>
          <p:spPr>
            <a:xfrm>
              <a:off x="1206171" y="3214116"/>
              <a:ext cx="471293" cy="357190"/>
            </a:xfrm>
            <a:prstGeom prst="rightArrow">
              <a:avLst/>
            </a:prstGeom>
            <a:solidFill>
              <a:srgbClr val="0070C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107504" y="2852936"/>
              <a:ext cx="1049913" cy="120071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EGI</a:t>
              </a:r>
            </a:p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support </a:t>
              </a:r>
              <a:r>
                <a:rPr lang="en-US" sz="1200" dirty="0">
                  <a:solidFill>
                    <a:schemeClr val="bg1"/>
                  </a:solidFill>
                </a:rPr>
                <a:t>services </a:t>
              </a:r>
              <a:r>
                <a:rPr lang="en-US" sz="1200" dirty="0" smtClean="0">
                  <a:solidFill>
                    <a:schemeClr val="bg1"/>
                  </a:solidFill>
                </a:rPr>
                <a:t>and dissemination activity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3236348" y="3214116"/>
              <a:ext cx="759588" cy="358900"/>
            </a:xfrm>
            <a:prstGeom prst="rightArrow">
              <a:avLst/>
            </a:prstGeom>
            <a:solidFill>
              <a:srgbClr val="0070C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3" name="Right Arrow 12"/>
            <p:cNvSpPr/>
            <p:nvPr/>
          </p:nvSpPr>
          <p:spPr>
            <a:xfrm>
              <a:off x="7020272" y="3214116"/>
              <a:ext cx="471293" cy="357190"/>
            </a:xfrm>
            <a:prstGeom prst="rightArrow">
              <a:avLst/>
            </a:prstGeom>
            <a:solidFill>
              <a:srgbClr val="0070C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727242" y="1772816"/>
              <a:ext cx="1440160" cy="3528392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GB" sz="1600" dirty="0" smtClean="0"/>
                <a:t>User communities consist of: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1799250" y="2636912"/>
              <a:ext cx="1296144" cy="576064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sz="1100" dirty="0" smtClean="0"/>
                <a:t>Scientific end users</a:t>
              </a:r>
              <a:endParaRPr lang="en-GB" sz="1100" dirty="0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1799250" y="3284984"/>
              <a:ext cx="1296144" cy="576064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 smtClean="0"/>
                <a:t>Software and technology experts</a:t>
              </a:r>
              <a:endParaRPr lang="en-GB" sz="1100" dirty="0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1799250" y="3933056"/>
              <a:ext cx="1296144" cy="576064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 smtClean="0"/>
                <a:t>System administrators</a:t>
              </a:r>
              <a:endParaRPr lang="en-GB" sz="1100" dirty="0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1799250" y="4581128"/>
              <a:ext cx="1296144" cy="576064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Community representatives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  <p:cxnSp>
          <p:nvCxnSpPr>
            <p:cNvPr id="19" name="Elbow Connector 18"/>
            <p:cNvCxnSpPr>
              <a:stCxn id="9" idx="0"/>
              <a:endCxn id="11" idx="0"/>
            </p:cNvCxnSpPr>
            <p:nvPr/>
          </p:nvCxnSpPr>
          <p:spPr>
            <a:xfrm rot="16200000" flipH="1" flipV="1">
              <a:off x="4114399" y="-1277074"/>
              <a:ext cx="648072" cy="7611947"/>
            </a:xfrm>
            <a:prstGeom prst="bentConnector3">
              <a:avLst>
                <a:gd name="adj1" fmla="val -81771"/>
              </a:avLst>
            </a:prstGeom>
            <a:ln>
              <a:solidFill>
                <a:schemeClr val="tx2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776477" y="1268760"/>
              <a:ext cx="74679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 smtClean="0"/>
                <a:t>Success stories, user requirements, application details and training information</a:t>
              </a:r>
            </a:p>
          </p:txBody>
        </p:sp>
        <p:cxnSp>
          <p:nvCxnSpPr>
            <p:cNvPr id="21" name="Elbow Connector 20"/>
            <p:cNvCxnSpPr>
              <a:stCxn id="9" idx="4"/>
              <a:endCxn id="8" idx="2"/>
            </p:cNvCxnSpPr>
            <p:nvPr/>
          </p:nvCxnSpPr>
          <p:spPr>
            <a:xfrm rot="5400000" flipH="1">
              <a:off x="6720531" y="2985243"/>
              <a:ext cx="311450" cy="2736304"/>
            </a:xfrm>
            <a:prstGeom prst="bentConnector3">
              <a:avLst>
                <a:gd name="adj1" fmla="val -73399"/>
              </a:avLst>
            </a:prstGeom>
            <a:ln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6031866" y="4437112"/>
              <a:ext cx="13484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i="1" dirty="0" smtClean="0"/>
                <a:t>Lessons learnt</a:t>
              </a:r>
              <a:endParaRPr lang="en-GB" sz="1400" i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466464" y="5334307"/>
              <a:ext cx="684995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b="1" dirty="0" smtClean="0">
                  <a:solidFill>
                    <a:srgbClr val="FF0000"/>
                  </a:solidFill>
                </a:rPr>
                <a:t>Sustainability of user communities is the key </a:t>
              </a:r>
              <a:br>
                <a:rPr lang="en-GB" sz="2400" b="1" dirty="0" smtClean="0">
                  <a:solidFill>
                    <a:srgbClr val="FF0000"/>
                  </a:solidFill>
                </a:rPr>
              </a:br>
              <a:r>
                <a:rPr lang="en-GB" sz="2400" b="1" dirty="0" smtClean="0">
                  <a:solidFill>
                    <a:srgbClr val="FF0000"/>
                  </a:solidFill>
                </a:rPr>
                <a:t>to achieve a sustainable e-Infrastructure. </a:t>
              </a:r>
              <a:endParaRPr lang="en-GB" sz="24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4" name="Picture 8" descr="http://www.egi.eu/export/sites/egi/images/Spring_2011-page1_200px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6917">
            <a:off x="249104" y="4423549"/>
            <a:ext cx="1171272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29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475656" y="1412776"/>
            <a:ext cx="5367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 am </a:t>
            </a:r>
            <a:r>
              <a:rPr lang="en-US" sz="2400" dirty="0" smtClean="0"/>
              <a:t>here primarily </a:t>
            </a:r>
            <a:r>
              <a:rPr lang="en-US" sz="2400" dirty="0"/>
              <a:t>to listen, </a:t>
            </a:r>
            <a:r>
              <a:rPr lang="en-US" sz="2400" dirty="0" smtClean="0"/>
              <a:t>but first…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995936" y="1815207"/>
            <a:ext cx="3159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 have a story to tell</a:t>
            </a:r>
            <a:r>
              <a:rPr lang="en-US" sz="2400" dirty="0" smtClean="0"/>
              <a:t>…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467544" y="2621811"/>
            <a:ext cx="842493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200" dirty="0" smtClean="0"/>
              <a:t>Managing</a:t>
            </a:r>
            <a:r>
              <a:rPr lang="en-US" sz="3200" dirty="0" smtClean="0"/>
              <a:t> a sustainable infrastructure</a:t>
            </a:r>
            <a:endParaRPr lang="en-US" sz="3200" dirty="0"/>
          </a:p>
          <a:p>
            <a:pPr marL="742950" indent="-742950">
              <a:buFont typeface="+mj-lt"/>
              <a:buAutoNum type="arabicPeriod"/>
            </a:pPr>
            <a:r>
              <a:rPr lang="en-US" sz="3200" dirty="0"/>
              <a:t>Building sustainable user services</a:t>
            </a:r>
            <a:endParaRPr lang="en-US" sz="32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3200" dirty="0" smtClean="0"/>
              <a:t>Cultivating </a:t>
            </a:r>
            <a:r>
              <a:rPr lang="en-US" sz="3200" dirty="0"/>
              <a:t>sustainable communities</a:t>
            </a:r>
            <a:endParaRPr lang="en-US" sz="3200" dirty="0" smtClean="0"/>
          </a:p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860032" y="5085184"/>
            <a:ext cx="29225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Where do you fit in?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435561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build="p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720" y="116632"/>
            <a:ext cx="6984776" cy="864840"/>
          </a:xfrm>
        </p:spPr>
        <p:txBody>
          <a:bodyPr/>
          <a:lstStyle/>
          <a:p>
            <a:r>
              <a:rPr lang="en-GB" sz="2800" dirty="0"/>
              <a:t> C</a:t>
            </a:r>
            <a:r>
              <a:rPr lang="en-GB" sz="2800" dirty="0" smtClean="0"/>
              <a:t>oordinating s</a:t>
            </a:r>
            <a:r>
              <a:rPr lang="en-GB" sz="2800" dirty="0" smtClean="0"/>
              <a:t>upport: </a:t>
            </a:r>
            <a:r>
              <a:rPr lang="en-GB" sz="2800" dirty="0"/>
              <a:t>developing and deploying sustainable services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7953214"/>
              </p:ext>
            </p:extLst>
          </p:nvPr>
        </p:nvGraphicFramePr>
        <p:xfrm>
          <a:off x="611188" y="1124744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CC8612-E103-4662-A7EB-FEB8F39E1637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203848" y="5085184"/>
            <a:ext cx="201622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/>
              <a:t>Integrated Services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Human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Technical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Infrastructure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251520" y="1340768"/>
            <a:ext cx="201622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Feedback through VRCs in the User Community Board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4248" y="1268760"/>
            <a:ext cx="223224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User Services Advisory Group to drive detailed design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504" y="2636912"/>
            <a:ext cx="278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Where is the community?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6476434" y="2627620"/>
            <a:ext cx="2416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 can I contribute?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5436096" y="4869160"/>
            <a:ext cx="3365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 do I use these resources?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457887" y="3042826"/>
            <a:ext cx="201208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   VRCs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Mailing lists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Workshops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Forums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Blogs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Projects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Sharing stories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Collaborating</a:t>
            </a:r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6804248" y="2996952"/>
            <a:ext cx="210185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Applications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Data collections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Requirements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Proposals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Projects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Success stories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08104" y="5157192"/>
            <a:ext cx="33329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Attend training courses</a:t>
            </a:r>
          </a:p>
          <a:p>
            <a:pPr marL="285750" indent="-285750">
              <a:buFontTx/>
              <a:buChar char="-"/>
            </a:pPr>
            <a:r>
              <a:rPr lang="en-US" dirty="0" err="1" smtClean="0"/>
              <a:t>Utilise</a:t>
            </a:r>
            <a:r>
              <a:rPr lang="en-US" dirty="0" smtClean="0"/>
              <a:t> training material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Access data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Run applications on the grid</a:t>
            </a:r>
          </a:p>
        </p:txBody>
      </p:sp>
    </p:spTree>
    <p:extLst>
      <p:ext uri="{BB962C8B-B14F-4D97-AF65-F5344CB8AC3E}">
        <p14:creationId xmlns:p14="http://schemas.microsoft.com/office/powerpoint/2010/main" val="268236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User Support structure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183998299"/>
              </p:ext>
            </p:extLst>
          </p:nvPr>
        </p:nvGraphicFramePr>
        <p:xfrm>
          <a:off x="1331640" y="1469008"/>
          <a:ext cx="6288360" cy="426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7504" y="1223461"/>
            <a:ext cx="3888432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Support </a:t>
            </a:r>
            <a:r>
              <a:rPr lang="en-GB" sz="2000" b="1" dirty="0" smtClean="0"/>
              <a:t>teams</a:t>
            </a:r>
            <a:endParaRPr lang="en-GB" sz="2000" b="1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GB" dirty="0"/>
              <a:t>NGI User Support Teams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dirty="0"/>
              <a:t>Experts within established user communities</a:t>
            </a:r>
            <a:endParaRPr lang="en-GB" sz="1400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GB" dirty="0"/>
              <a:t>Site administrators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dirty="0"/>
              <a:t>Projects with focus on specific areas. </a:t>
            </a:r>
            <a:r>
              <a:rPr lang="en-GB" dirty="0" err="1"/>
              <a:t>E.g.</a:t>
            </a:r>
            <a:r>
              <a:rPr lang="en-GB" sz="1400" dirty="0" err="1"/>
              <a:t>EDGI</a:t>
            </a:r>
            <a:r>
              <a:rPr lang="en-GB" sz="1400" dirty="0"/>
              <a:t>; MAPPER; </a:t>
            </a:r>
            <a:r>
              <a:rPr lang="en-GB" sz="1400" dirty="0" err="1" smtClean="0"/>
              <a:t>StratusLab</a:t>
            </a:r>
            <a:r>
              <a:rPr lang="en-GB" sz="1400" dirty="0" smtClean="0"/>
              <a:t> </a:t>
            </a:r>
            <a:endParaRPr lang="en-GB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6300192" y="3933056"/>
            <a:ext cx="27718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Processes</a:t>
            </a:r>
            <a:endParaRPr lang="en-GB" sz="2000" b="1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User Community Board</a:t>
            </a:r>
            <a:endParaRPr lang="en-GB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n-GB" dirty="0" smtClean="0"/>
              <a:t>VRC </a:t>
            </a:r>
            <a:r>
              <a:rPr lang="en-GB" dirty="0"/>
              <a:t>accreditation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dirty="0" smtClean="0"/>
              <a:t>Requirements processing </a:t>
            </a:r>
            <a:endParaRPr lang="en-GB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GB" dirty="0"/>
              <a:t>Training Working </a:t>
            </a:r>
            <a:r>
              <a:rPr lang="en-GB" dirty="0" smtClean="0"/>
              <a:t>Group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504" y="3590434"/>
            <a:ext cx="273630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Technical </a:t>
            </a:r>
            <a:r>
              <a:rPr lang="en-GB" sz="2000" b="1" dirty="0" smtClean="0"/>
              <a:t>services</a:t>
            </a:r>
            <a:endParaRPr lang="en-GB" sz="2000" b="1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GB" dirty="0" smtClean="0"/>
              <a:t>Application </a:t>
            </a:r>
            <a:r>
              <a:rPr lang="en-GB" dirty="0"/>
              <a:t>Database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dirty="0" smtClean="0"/>
              <a:t>Training </a:t>
            </a:r>
            <a:r>
              <a:rPr lang="en-GB" dirty="0"/>
              <a:t>Marketplace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dirty="0"/>
              <a:t>VO services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dirty="0"/>
              <a:t>Requirements Tracker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64088" y="1196752"/>
            <a:ext cx="3635896" cy="212365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User Support </a:t>
            </a:r>
            <a:r>
              <a:rPr lang="en-US" dirty="0" smtClean="0"/>
              <a:t>Coordination</a:t>
            </a:r>
            <a:endParaRPr lang="en-US" dirty="0" smtClean="0"/>
          </a:p>
          <a:p>
            <a:pPr lvl="1"/>
            <a:r>
              <a:rPr lang="en-GB" dirty="0">
                <a:solidFill>
                  <a:srgbClr val="FF0000"/>
                </a:solidFill>
              </a:rPr>
              <a:t>User Community Support </a:t>
            </a:r>
            <a:r>
              <a:rPr lang="en-GB" dirty="0" smtClean="0">
                <a:solidFill>
                  <a:srgbClr val="FF0000"/>
                </a:solidFill>
              </a:rPr>
              <a:t>(UCS) team </a:t>
            </a:r>
            <a:r>
              <a:rPr lang="en-GB" dirty="0">
                <a:solidFill>
                  <a:srgbClr val="FF0000"/>
                </a:solidFill>
              </a:rPr>
              <a:t>of EGI.eu </a:t>
            </a:r>
            <a:r>
              <a:rPr lang="en-GB" dirty="0"/>
              <a:t>(</a:t>
            </a:r>
            <a:r>
              <a:rPr lang="en-GB" dirty="0">
                <a:hlinkClick r:id="rId7"/>
              </a:rPr>
              <a:t>ucst@egi.eu</a:t>
            </a:r>
            <a:r>
              <a:rPr lang="en-GB" dirty="0"/>
              <a:t>) </a:t>
            </a:r>
          </a:p>
          <a:p>
            <a:pPr lvl="2"/>
            <a:r>
              <a:rPr lang="en-GB" sz="1400" dirty="0"/>
              <a:t>Ensures the flow of information , knowledge and solutions among stakeholders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667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NGI User Support </a:t>
            </a:r>
            <a:r>
              <a:rPr lang="en-GB" sz="2800" dirty="0" smtClean="0"/>
              <a:t>Teams</a:t>
            </a:r>
            <a:endParaRPr lang="en-GB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369784846"/>
              </p:ext>
            </p:extLst>
          </p:nvPr>
        </p:nvGraphicFramePr>
        <p:xfrm>
          <a:off x="179512" y="1196752"/>
          <a:ext cx="5328592" cy="4694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436096" y="1052736"/>
            <a:ext cx="3600400" cy="4039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b="1" dirty="0" smtClean="0"/>
              <a:t>NGI User Support Teams provide:</a:t>
            </a:r>
            <a:endParaRPr lang="en-GB" b="1" dirty="0" smtClean="0"/>
          </a:p>
          <a:p>
            <a:pPr marL="269875" indent="-269875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Consultancy &amp; training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GB" dirty="0">
                <a:latin typeface="Arial" pitchFamily="34" charset="0"/>
                <a:cs typeface="Arial" pitchFamily="34" charset="0"/>
              </a:rPr>
              <a:t>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ccess to grid services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Application porting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Developing and operating software services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Collecting feedback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Documentation &amp; helpdesk</a:t>
            </a:r>
          </a:p>
          <a:p>
            <a:pPr marL="269875" indent="-269875">
              <a:buFont typeface="Arial" pitchFamily="34" charset="0"/>
              <a:buChar char="•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NGIs receive: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Web &amp; wiki resources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Requirements process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Applications and services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VRC coordination support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5293657"/>
            <a:ext cx="44999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Support teams are available across 50 partners – they are all different… as are their support skills.</a:t>
            </a:r>
            <a:endParaRPr lang="en-GB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88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 services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251520" y="1052736"/>
            <a:ext cx="8640960" cy="5544616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Provided by a few NGIs </a:t>
            </a:r>
            <a:r>
              <a:rPr lang="en-GB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 the whole community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 facilitate</a:t>
            </a:r>
            <a:r>
              <a:rPr kumimoji="0" lang="en-GB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the work of NGI support teams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To improve communication among NGIs, </a:t>
            </a: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among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users and </a:t>
            </a: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users</a:t>
            </a:r>
          </a:p>
          <a:p>
            <a:pPr lvl="1">
              <a:spcBef>
                <a:spcPct val="20000"/>
              </a:spcBef>
              <a:defRPr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Tools and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services: 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+mj-lt"/>
              <a:buAutoNum type="arabicPeriod"/>
            </a:pP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EGI Application Database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(GRNET</a:t>
            </a:r>
            <a:r>
              <a:rPr lang="en-GB" dirty="0">
                <a:latin typeface="Arial" pitchFamily="34" charset="0"/>
                <a:cs typeface="Arial" pitchFamily="34" charset="0"/>
              </a:rPr>
              <a:t>)</a:t>
            </a:r>
            <a:endParaRPr lang="en-GB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257300" lvl="2" indent="-180975">
              <a:spcBef>
                <a:spcPct val="20000"/>
              </a:spcBef>
              <a:buFont typeface="Arial" charset="0"/>
              <a:buChar char="•"/>
            </a:pPr>
            <a:r>
              <a:rPr lang="en-GB" sz="1600" dirty="0" smtClean="0">
                <a:latin typeface="Arial" pitchFamily="34" charset="0"/>
                <a:cs typeface="Arial" pitchFamily="34" charset="0"/>
              </a:rPr>
              <a:t>Domain specific application – for scientific end users</a:t>
            </a:r>
          </a:p>
          <a:p>
            <a:pPr marL="1257300" lvl="2" indent="-180975">
              <a:spcBef>
                <a:spcPct val="20000"/>
              </a:spcBef>
              <a:buFont typeface="Arial" charset="0"/>
              <a:buChar char="•"/>
            </a:pPr>
            <a:r>
              <a:rPr lang="en-GB" sz="1600" dirty="0" smtClean="0">
                <a:latin typeface="Arial" pitchFamily="34" charset="0"/>
                <a:cs typeface="Arial" pitchFamily="34" charset="0"/>
              </a:rPr>
              <a:t>Reusable toolkits and services – for NGI support teams</a:t>
            </a:r>
          </a:p>
          <a:p>
            <a:pPr marL="800100" lvl="1" indent="-342900">
              <a:spcBef>
                <a:spcPct val="20000"/>
              </a:spcBef>
              <a:buFont typeface="+mj-lt"/>
              <a:buAutoNum type="arabicPeriod"/>
            </a:pP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Services for VOs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(CSIC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LIP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)</a:t>
            </a:r>
            <a:endParaRPr lang="en-GB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257300" lvl="2" indent="-180975">
              <a:spcBef>
                <a:spcPct val="20000"/>
              </a:spcBef>
              <a:buFont typeface="Arial" charset="0"/>
              <a:buChar char="•"/>
            </a:pPr>
            <a:r>
              <a:rPr lang="en-GB" sz="1600" dirty="0" smtClean="0">
                <a:latin typeface="Arial" pitchFamily="34" charset="0"/>
                <a:cs typeface="Arial" pitchFamily="34" charset="0"/>
              </a:rPr>
              <a:t>Tools, manuals, assistance for VO setup and management</a:t>
            </a:r>
          </a:p>
          <a:p>
            <a:pPr marL="800100" lvl="1" indent="-342900">
              <a:spcBef>
                <a:spcPct val="20000"/>
              </a:spcBef>
              <a:buFont typeface="+mj-lt"/>
              <a:buAutoNum type="arabicPeriod"/>
            </a:pP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Training Marketplace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(STFC, UK)</a:t>
            </a:r>
            <a:endParaRPr lang="en-GB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257300" lvl="2" indent="-180975">
              <a:spcBef>
                <a:spcPct val="20000"/>
              </a:spcBef>
              <a:buFont typeface="Arial" charset="0"/>
              <a:buChar char="•"/>
            </a:pPr>
            <a:r>
              <a:rPr lang="en-GB" sz="1600" dirty="0" smtClean="0">
                <a:latin typeface="Arial" pitchFamily="34" charset="0"/>
                <a:cs typeface="Arial" pitchFamily="34" charset="0"/>
              </a:rPr>
              <a:t>Repository of events and materials</a:t>
            </a:r>
          </a:p>
          <a:p>
            <a:pPr marL="1257300" lvl="2" indent="-180975">
              <a:spcBef>
                <a:spcPct val="20000"/>
              </a:spcBef>
              <a:buFont typeface="Arial" charset="0"/>
              <a:buChar char="•"/>
            </a:pPr>
            <a:r>
              <a:rPr lang="en-GB" sz="1600" dirty="0" smtClean="0">
                <a:latin typeface="Arial" pitchFamily="34" charset="0"/>
                <a:cs typeface="Arial" pitchFamily="34" charset="0"/>
              </a:rPr>
              <a:t>Place to request and provide NGI training services</a:t>
            </a:r>
          </a:p>
          <a:p>
            <a:pPr marL="800100" lvl="1" indent="-342900">
              <a:spcBef>
                <a:spcPct val="20000"/>
              </a:spcBef>
              <a:buFont typeface="+mj-lt"/>
              <a:buAutoNum type="arabicPeriod"/>
            </a:pP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Requirement Tracker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>
                <a:latin typeface="Arial" pitchFamily="34" charset="0"/>
                <a:cs typeface="Arial" pitchFamily="34" charset="0"/>
              </a:rPr>
              <a:t>(EGI.eu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with CESNET</a:t>
            </a:r>
            <a:r>
              <a:rPr lang="en-GB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1257300" lvl="2" indent="-180975">
              <a:spcBef>
                <a:spcPct val="20000"/>
              </a:spcBef>
              <a:buFont typeface="Arial" charset="0"/>
              <a:buChar char="•"/>
            </a:pPr>
            <a:r>
              <a:rPr lang="en-GB" sz="1600" dirty="0" smtClean="0">
                <a:latin typeface="Arial" pitchFamily="34" charset="0"/>
                <a:cs typeface="Arial" pitchFamily="34" charset="0"/>
              </a:rPr>
              <a:t>To capture needs from the whole community </a:t>
            </a:r>
          </a:p>
          <a:p>
            <a:pPr marL="1257300" lvl="2" indent="-180975">
              <a:spcBef>
                <a:spcPct val="20000"/>
              </a:spcBef>
              <a:buFont typeface="Arial" charset="0"/>
              <a:buChar char="•"/>
            </a:pPr>
            <a:r>
              <a:rPr lang="en-GB" sz="1600" dirty="0" smtClean="0">
                <a:latin typeface="Arial" pitchFamily="34" charset="0"/>
                <a:cs typeface="Arial" pitchFamily="34" charset="0"/>
              </a:rPr>
              <a:t>To offer solutions from NGIs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marL="1257300" lvl="2" indent="-180975">
              <a:spcBef>
                <a:spcPct val="20000"/>
              </a:spcBef>
              <a:buFont typeface="Arial" charset="0"/>
              <a:buChar char="•"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</a:pPr>
            <a:endParaRPr lang="en-GB" sz="2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42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EGI Application Database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79140" y="1268760"/>
            <a:ext cx="3888804" cy="4824536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Benefits of </a:t>
            </a:r>
            <a:r>
              <a:rPr lang="en-US" sz="2400" dirty="0" err="1" smtClean="0"/>
              <a:t>AppDB</a:t>
            </a:r>
            <a:r>
              <a:rPr lang="en-US" sz="2400" dirty="0" smtClean="0"/>
              <a:t>:</a:t>
            </a:r>
            <a:endParaRPr lang="en-GB" sz="2400" dirty="0" smtClean="0"/>
          </a:p>
          <a:p>
            <a:r>
              <a:rPr lang="en-GB" sz="2400" dirty="0" smtClean="0"/>
              <a:t>gives recognition to reusable applications </a:t>
            </a:r>
          </a:p>
          <a:p>
            <a:r>
              <a:rPr lang="en-GB" sz="2400" dirty="0" smtClean="0"/>
              <a:t>gives recognition to application developers</a:t>
            </a:r>
          </a:p>
          <a:p>
            <a:endParaRPr lang="en-GB" sz="2400" dirty="0" smtClean="0"/>
          </a:p>
          <a:p>
            <a:r>
              <a:rPr lang="en-GB" sz="2400" dirty="0" smtClean="0"/>
              <a:t>How to get involved?</a:t>
            </a:r>
          </a:p>
          <a:p>
            <a:pPr lvl="1"/>
            <a:r>
              <a:rPr lang="en-GB" sz="2000" dirty="0" smtClean="0"/>
              <a:t>Register applications</a:t>
            </a:r>
          </a:p>
          <a:p>
            <a:pPr lvl="1"/>
            <a:r>
              <a:rPr lang="en-GB" sz="2000" dirty="0" smtClean="0"/>
              <a:t>Reuse applications</a:t>
            </a:r>
          </a:p>
          <a:p>
            <a:pPr lvl="1"/>
            <a:r>
              <a:rPr lang="en-GB" sz="2000" dirty="0" smtClean="0">
                <a:solidFill>
                  <a:srgbClr val="FF0000"/>
                </a:solidFill>
              </a:rPr>
              <a:t>Integrate </a:t>
            </a:r>
            <a:r>
              <a:rPr lang="en-GB" sz="2000" dirty="0" err="1" smtClean="0">
                <a:solidFill>
                  <a:srgbClr val="FF0000"/>
                </a:solidFill>
              </a:rPr>
              <a:t>AppDB</a:t>
            </a:r>
            <a:r>
              <a:rPr lang="en-GB" sz="2000" dirty="0" smtClean="0">
                <a:solidFill>
                  <a:srgbClr val="FF0000"/>
                </a:solidFill>
              </a:rPr>
              <a:t> through its gadget into any Webpage!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268760"/>
            <a:ext cx="4968552" cy="3108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r="12567"/>
          <a:stretch/>
        </p:blipFill>
        <p:spPr bwMode="auto">
          <a:xfrm>
            <a:off x="5652120" y="3140594"/>
            <a:ext cx="2880320" cy="3024710"/>
          </a:xfrm>
          <a:prstGeom prst="rect">
            <a:avLst/>
          </a:prstGeom>
          <a:ln w="9525">
            <a:solidFill>
              <a:srgbClr val="000000"/>
            </a:solidFill>
            <a:round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545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Training marketplace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788024" y="1196752"/>
            <a:ext cx="4176464" cy="468052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sz="2400" dirty="0"/>
              <a:t>Integration </a:t>
            </a:r>
            <a:r>
              <a:rPr lang="en-GB" sz="2400" dirty="0" smtClean="0"/>
              <a:t>of: </a:t>
            </a:r>
            <a:endParaRPr lang="en-GB" sz="2400" dirty="0"/>
          </a:p>
          <a:p>
            <a:pPr lvl="1">
              <a:spcAft>
                <a:spcPts val="600"/>
              </a:spcAft>
            </a:pPr>
            <a:r>
              <a:rPr lang="en-GB" sz="1600" dirty="0"/>
              <a:t>training event calendar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Digital library (of training materials)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Service offering </a:t>
            </a:r>
            <a:r>
              <a:rPr lang="en-GB" sz="1600" dirty="0" smtClean="0"/>
              <a:t>&amp; </a:t>
            </a:r>
            <a:r>
              <a:rPr lang="en-GB" sz="1600" dirty="0"/>
              <a:t>requesting form</a:t>
            </a:r>
          </a:p>
          <a:p>
            <a:pPr>
              <a:spcAft>
                <a:spcPts val="600"/>
              </a:spcAft>
            </a:pPr>
            <a:r>
              <a:rPr lang="en-GB" sz="2400" dirty="0"/>
              <a:t>How to get involved?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Register training events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Use, reuse and share training materials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Offer training-related services (infrastructure, VO, CA, ...)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Feed training-requirements</a:t>
            </a:r>
          </a:p>
          <a:p>
            <a:pPr lvl="1">
              <a:spcAft>
                <a:spcPts val="600"/>
              </a:spcAft>
            </a:pPr>
            <a:r>
              <a:rPr lang="en-GB" sz="1600" dirty="0"/>
              <a:t>Delegate representative to EGI Training Working </a:t>
            </a:r>
            <a:r>
              <a:rPr lang="en-GB" sz="1600" dirty="0" smtClean="0"/>
              <a:t>Group</a:t>
            </a:r>
            <a:endParaRPr lang="en-GB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3943786" cy="42912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1520" y="5580529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FF0000"/>
                </a:solidFill>
              </a:rPr>
              <a:t>You </a:t>
            </a:r>
            <a:r>
              <a:rPr lang="en-GB" sz="1600" dirty="0">
                <a:solidFill>
                  <a:srgbClr val="FF0000"/>
                </a:solidFill>
              </a:rPr>
              <a:t>can offer </a:t>
            </a:r>
            <a:r>
              <a:rPr lang="en-GB" sz="1600" dirty="0" smtClean="0">
                <a:solidFill>
                  <a:srgbClr val="FF0000"/>
                </a:solidFill>
              </a:rPr>
              <a:t>and </a:t>
            </a:r>
            <a:r>
              <a:rPr lang="en-GB" sz="1600" dirty="0">
                <a:solidFill>
                  <a:srgbClr val="FF0000"/>
                </a:solidFill>
              </a:rPr>
              <a:t>request ANY type of training-related service, tool, expertise through the new Training Marketplace</a:t>
            </a:r>
            <a:endParaRPr lang="en-GB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77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Services for VOs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5508104" y="2420888"/>
            <a:ext cx="3276401" cy="3096344"/>
            <a:chOff x="5688087" y="2852936"/>
            <a:chExt cx="3276401" cy="3096344"/>
          </a:xfrm>
        </p:grpSpPr>
        <p:sp>
          <p:nvSpPr>
            <p:cNvPr id="9" name="AutoShape 42"/>
            <p:cNvSpPr>
              <a:spLocks noChangeArrowheads="1"/>
            </p:cNvSpPr>
            <p:nvPr/>
          </p:nvSpPr>
          <p:spPr bwMode="auto">
            <a:xfrm>
              <a:off x="7338808" y="2852936"/>
              <a:ext cx="1621828" cy="1535725"/>
            </a:xfrm>
            <a:prstGeom prst="flowChartAlternateProcess">
              <a:avLst/>
            </a:prstGeom>
            <a:solidFill>
              <a:srgbClr val="9999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0" name="AutoShape 43"/>
            <p:cNvSpPr>
              <a:spLocks noChangeArrowheads="1"/>
            </p:cNvSpPr>
            <p:nvPr/>
          </p:nvSpPr>
          <p:spPr bwMode="auto">
            <a:xfrm>
              <a:off x="7311841" y="4415470"/>
              <a:ext cx="1652647" cy="1533810"/>
            </a:xfrm>
            <a:prstGeom prst="flowChartAlternateProcess">
              <a:avLst/>
            </a:prstGeom>
            <a:solidFill>
              <a:srgbClr val="CC0000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AutoShape 44"/>
            <p:cNvSpPr>
              <a:spLocks noChangeArrowheads="1"/>
            </p:cNvSpPr>
            <p:nvPr/>
          </p:nvSpPr>
          <p:spPr bwMode="auto">
            <a:xfrm>
              <a:off x="5690013" y="4415470"/>
              <a:ext cx="1608345" cy="1533810"/>
            </a:xfrm>
            <a:prstGeom prst="flowChartAlternateProcess">
              <a:avLst/>
            </a:prstGeom>
            <a:solidFill>
              <a:srgbClr val="94BD5E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2" name="Text Box 45"/>
            <p:cNvSpPr txBox="1">
              <a:spLocks noChangeArrowheads="1"/>
            </p:cNvSpPr>
            <p:nvPr/>
          </p:nvSpPr>
          <p:spPr bwMode="auto">
            <a:xfrm>
              <a:off x="5774764" y="4520787"/>
              <a:ext cx="639486" cy="459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/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40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13" name="AutoShape 46"/>
            <p:cNvSpPr>
              <a:spLocks noChangeArrowheads="1"/>
            </p:cNvSpPr>
            <p:nvPr/>
          </p:nvSpPr>
          <p:spPr bwMode="auto">
            <a:xfrm>
              <a:off x="6208151" y="4823337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" name="AutoShape 47"/>
            <p:cNvSpPr>
              <a:spLocks noChangeArrowheads="1"/>
            </p:cNvSpPr>
            <p:nvPr/>
          </p:nvSpPr>
          <p:spPr bwMode="auto">
            <a:xfrm>
              <a:off x="6972837" y="5658220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5" name="AutoShape 48"/>
            <p:cNvSpPr>
              <a:spLocks noChangeArrowheads="1"/>
            </p:cNvSpPr>
            <p:nvPr/>
          </p:nvSpPr>
          <p:spPr bwMode="auto">
            <a:xfrm>
              <a:off x="5688087" y="2852936"/>
              <a:ext cx="1639164" cy="1535725"/>
            </a:xfrm>
            <a:prstGeom prst="flowChartAlternateProcess">
              <a:avLst/>
            </a:prstGeom>
            <a:solidFill>
              <a:srgbClr val="FF950E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6" name="AutoShape 49"/>
            <p:cNvSpPr>
              <a:spLocks noChangeArrowheads="1"/>
            </p:cNvSpPr>
            <p:nvPr/>
          </p:nvSpPr>
          <p:spPr bwMode="auto">
            <a:xfrm>
              <a:off x="5955823" y="3505907"/>
              <a:ext cx="157945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7" name="AutoShape 50"/>
            <p:cNvSpPr>
              <a:spLocks noChangeArrowheads="1"/>
            </p:cNvSpPr>
            <p:nvPr/>
          </p:nvSpPr>
          <p:spPr bwMode="auto">
            <a:xfrm>
              <a:off x="6362244" y="2983147"/>
              <a:ext cx="157945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8" name="AutoShape 51"/>
            <p:cNvSpPr>
              <a:spLocks noChangeArrowheads="1"/>
            </p:cNvSpPr>
            <p:nvPr/>
          </p:nvSpPr>
          <p:spPr bwMode="auto">
            <a:xfrm>
              <a:off x="6890012" y="3019530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19" name="AutoShape 52"/>
            <p:cNvCxnSpPr>
              <a:cxnSpLocks noChangeShapeType="1"/>
              <a:stCxn id="18" idx="2"/>
            </p:cNvCxnSpPr>
            <p:nvPr/>
          </p:nvCxnSpPr>
          <p:spPr bwMode="auto">
            <a:xfrm>
              <a:off x="6968985" y="3232080"/>
              <a:ext cx="410272" cy="614673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20" name="AutoShape 53"/>
            <p:cNvCxnSpPr>
              <a:cxnSpLocks noChangeShapeType="1"/>
              <a:stCxn id="17" idx="2"/>
            </p:cNvCxnSpPr>
            <p:nvPr/>
          </p:nvCxnSpPr>
          <p:spPr bwMode="auto">
            <a:xfrm>
              <a:off x="6441216" y="3197613"/>
              <a:ext cx="633707" cy="777437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21" name="AutoShape 54"/>
            <p:cNvCxnSpPr>
              <a:cxnSpLocks noChangeShapeType="1"/>
              <a:stCxn id="16" idx="3"/>
            </p:cNvCxnSpPr>
            <p:nvPr/>
          </p:nvCxnSpPr>
          <p:spPr bwMode="auto">
            <a:xfrm>
              <a:off x="6115695" y="3613139"/>
              <a:ext cx="832102" cy="679779"/>
            </a:xfrm>
            <a:prstGeom prst="bentConnector3">
              <a:avLst>
                <a:gd name="adj1" fmla="val 50000"/>
              </a:avLst>
            </a:prstGeom>
            <a:noFill/>
            <a:ln w="936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ffectLst/>
          </p:spPr>
        </p:cxnSp>
        <p:sp>
          <p:nvSpPr>
            <p:cNvPr id="22" name="Text Box 55"/>
            <p:cNvSpPr txBox="1">
              <a:spLocks noChangeArrowheads="1"/>
            </p:cNvSpPr>
            <p:nvPr/>
          </p:nvSpPr>
          <p:spPr bwMode="auto">
            <a:xfrm>
              <a:off x="8184393" y="4520787"/>
              <a:ext cx="645264" cy="459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/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40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23" name="AutoShape 56"/>
            <p:cNvSpPr>
              <a:spLocks noChangeArrowheads="1"/>
            </p:cNvSpPr>
            <p:nvPr/>
          </p:nvSpPr>
          <p:spPr bwMode="auto">
            <a:xfrm>
              <a:off x="6976689" y="3850583"/>
              <a:ext cx="834028" cy="884670"/>
            </a:xfrm>
            <a:prstGeom prst="flowChartConnector">
              <a:avLst/>
            </a:prstGeom>
            <a:solidFill>
              <a:srgbClr val="FFFF66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60840" rIns="90000" bIns="4500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200" dirty="0">
                  <a:solidFill>
                    <a:srgbClr val="000000"/>
                  </a:solidFill>
                </a:rPr>
                <a:t>VO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200" dirty="0" smtClean="0">
                  <a:solidFill>
                    <a:srgbClr val="000000"/>
                  </a:solidFill>
                </a:rPr>
                <a:t>monitor</a:t>
              </a: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24" name="Text Box 57"/>
            <p:cNvSpPr txBox="1">
              <a:spLocks noChangeArrowheads="1"/>
            </p:cNvSpPr>
            <p:nvPr/>
          </p:nvSpPr>
          <p:spPr bwMode="auto">
            <a:xfrm>
              <a:off x="5745872" y="2887404"/>
              <a:ext cx="651043" cy="459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/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40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25" name="Text Box 58"/>
            <p:cNvSpPr txBox="1">
              <a:spLocks noChangeArrowheads="1"/>
            </p:cNvSpPr>
            <p:nvPr/>
          </p:nvSpPr>
          <p:spPr bwMode="auto">
            <a:xfrm>
              <a:off x="8278774" y="2887404"/>
              <a:ext cx="651043" cy="459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/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40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26" name="AutoShape 59"/>
            <p:cNvSpPr>
              <a:spLocks noChangeArrowheads="1"/>
            </p:cNvSpPr>
            <p:nvPr/>
          </p:nvSpPr>
          <p:spPr bwMode="auto">
            <a:xfrm>
              <a:off x="8120829" y="5171843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7" name="AutoShape 60"/>
            <p:cNvSpPr>
              <a:spLocks noChangeArrowheads="1"/>
            </p:cNvSpPr>
            <p:nvPr/>
          </p:nvSpPr>
          <p:spPr bwMode="auto">
            <a:xfrm>
              <a:off x="7737523" y="3226336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8" name="AutoShape 61"/>
            <p:cNvSpPr>
              <a:spLocks noChangeArrowheads="1"/>
            </p:cNvSpPr>
            <p:nvPr/>
          </p:nvSpPr>
          <p:spPr bwMode="auto">
            <a:xfrm>
              <a:off x="8180540" y="3714627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29" name="AutoShape 62"/>
            <p:cNvCxnSpPr>
              <a:cxnSpLocks noChangeShapeType="1"/>
              <a:stCxn id="13" idx="3"/>
              <a:endCxn id="23" idx="3"/>
            </p:cNvCxnSpPr>
            <p:nvPr/>
          </p:nvCxnSpPr>
          <p:spPr bwMode="auto">
            <a:xfrm flipV="1">
              <a:off x="6364170" y="4606956"/>
              <a:ext cx="733868" cy="321698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30" name="AutoShape 63"/>
            <p:cNvCxnSpPr>
              <a:cxnSpLocks noChangeShapeType="1"/>
            </p:cNvCxnSpPr>
            <p:nvPr/>
          </p:nvCxnSpPr>
          <p:spPr bwMode="auto">
            <a:xfrm>
              <a:off x="6445069" y="3205272"/>
              <a:ext cx="629855" cy="771692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31" name="AutoShape 64"/>
            <p:cNvCxnSpPr>
              <a:cxnSpLocks noChangeShapeType="1"/>
              <a:stCxn id="14" idx="0"/>
              <a:endCxn id="23" idx="4"/>
            </p:cNvCxnSpPr>
            <p:nvPr/>
          </p:nvCxnSpPr>
          <p:spPr bwMode="auto">
            <a:xfrm flipV="1">
              <a:off x="7049883" y="4737168"/>
              <a:ext cx="342857" cy="919137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32" name="AutoShape 65"/>
            <p:cNvCxnSpPr>
              <a:cxnSpLocks noChangeShapeType="1"/>
              <a:stCxn id="27" idx="2"/>
              <a:endCxn id="23" idx="7"/>
            </p:cNvCxnSpPr>
            <p:nvPr/>
          </p:nvCxnSpPr>
          <p:spPr bwMode="auto">
            <a:xfrm flipH="1">
              <a:off x="7689369" y="3440801"/>
              <a:ext cx="123274" cy="536163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33" name="AutoShape 66"/>
            <p:cNvCxnSpPr>
              <a:cxnSpLocks noChangeShapeType="1"/>
              <a:endCxn id="23" idx="6"/>
            </p:cNvCxnSpPr>
            <p:nvPr/>
          </p:nvCxnSpPr>
          <p:spPr bwMode="auto">
            <a:xfrm flipH="1">
              <a:off x="7812643" y="3921433"/>
              <a:ext cx="425682" cy="369570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34" name="AutoShape 67"/>
            <p:cNvCxnSpPr>
              <a:cxnSpLocks noChangeShapeType="1"/>
              <a:stCxn id="26" idx="0"/>
              <a:endCxn id="23" idx="5"/>
            </p:cNvCxnSpPr>
            <p:nvPr/>
          </p:nvCxnSpPr>
          <p:spPr bwMode="auto">
            <a:xfrm flipH="1" flipV="1">
              <a:off x="7689369" y="4606956"/>
              <a:ext cx="506581" cy="562972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sp>
          <p:nvSpPr>
            <p:cNvPr id="35" name="AutoShape 51"/>
            <p:cNvSpPr>
              <a:spLocks noChangeArrowheads="1"/>
            </p:cNvSpPr>
            <p:nvPr/>
          </p:nvSpPr>
          <p:spPr bwMode="auto">
            <a:xfrm>
              <a:off x="6072165" y="3866436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6" name="AutoShape 51"/>
            <p:cNvSpPr>
              <a:spLocks noChangeArrowheads="1"/>
            </p:cNvSpPr>
            <p:nvPr/>
          </p:nvSpPr>
          <p:spPr bwMode="auto">
            <a:xfrm>
              <a:off x="8232405" y="3218364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7" name="AutoShape 51"/>
            <p:cNvSpPr>
              <a:spLocks noChangeArrowheads="1"/>
            </p:cNvSpPr>
            <p:nvPr/>
          </p:nvSpPr>
          <p:spPr bwMode="auto">
            <a:xfrm>
              <a:off x="8592445" y="3650412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8" name="AutoShape 51"/>
            <p:cNvSpPr>
              <a:spLocks noChangeArrowheads="1"/>
            </p:cNvSpPr>
            <p:nvPr/>
          </p:nvSpPr>
          <p:spPr bwMode="auto">
            <a:xfrm>
              <a:off x="6660232" y="5018564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9" name="AutoShape 51"/>
            <p:cNvSpPr>
              <a:spLocks noChangeArrowheads="1"/>
            </p:cNvSpPr>
            <p:nvPr/>
          </p:nvSpPr>
          <p:spPr bwMode="auto">
            <a:xfrm>
              <a:off x="6084168" y="5306596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0" name="AutoShape 51"/>
            <p:cNvSpPr>
              <a:spLocks noChangeArrowheads="1"/>
            </p:cNvSpPr>
            <p:nvPr/>
          </p:nvSpPr>
          <p:spPr bwMode="auto">
            <a:xfrm>
              <a:off x="8448429" y="4946556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1" name="AutoShape 51"/>
            <p:cNvSpPr>
              <a:spLocks noChangeArrowheads="1"/>
            </p:cNvSpPr>
            <p:nvPr/>
          </p:nvSpPr>
          <p:spPr bwMode="auto">
            <a:xfrm>
              <a:off x="7584333" y="5018564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42" name="Content Placeholder 5"/>
          <p:cNvSpPr>
            <a:spLocks noGrp="1"/>
          </p:cNvSpPr>
          <p:nvPr>
            <p:ph idx="1"/>
          </p:nvPr>
        </p:nvSpPr>
        <p:spPr>
          <a:xfrm>
            <a:off x="107504" y="1124744"/>
            <a:ext cx="6912768" cy="4525963"/>
          </a:xfrm>
        </p:spPr>
        <p:txBody>
          <a:bodyPr/>
          <a:lstStyle/>
          <a:p>
            <a:r>
              <a:rPr lang="en-GB" sz="2000" dirty="0" smtClean="0"/>
              <a:t>Activities:</a:t>
            </a:r>
            <a:endParaRPr lang="en-GB" sz="2000" dirty="0" smtClean="0"/>
          </a:p>
          <a:p>
            <a:pPr lvl="1"/>
            <a:r>
              <a:rPr lang="en-GB" sz="1800" dirty="0" smtClean="0"/>
              <a:t>Consultancy and helpdesk for VO managers</a:t>
            </a:r>
          </a:p>
          <a:p>
            <a:pPr lvl="1"/>
            <a:r>
              <a:rPr lang="en-GB" sz="1800" dirty="0" smtClean="0"/>
              <a:t>Evaluation of VO management, monitor and accounting tools</a:t>
            </a:r>
          </a:p>
          <a:p>
            <a:pPr lvl="1"/>
            <a:r>
              <a:rPr lang="en-GB" sz="1800" dirty="0" smtClean="0"/>
              <a:t>Provision of VO support software for VRCs</a:t>
            </a:r>
          </a:p>
          <a:p>
            <a:endParaRPr lang="en-GB" sz="2000" dirty="0" smtClean="0"/>
          </a:p>
          <a:p>
            <a:r>
              <a:rPr lang="en-GB" sz="2000" dirty="0" smtClean="0"/>
              <a:t>VO-specific </a:t>
            </a:r>
            <a:r>
              <a:rPr lang="en-GB" sz="2000" dirty="0" smtClean="0"/>
              <a:t>monitoring:</a:t>
            </a:r>
            <a:endParaRPr lang="en-GB" sz="2000" dirty="0" smtClean="0"/>
          </a:p>
          <a:p>
            <a:pPr lvl="1"/>
            <a:r>
              <a:rPr lang="en-GB" sz="1800" dirty="0" smtClean="0"/>
              <a:t>Monitor only those sites that support you</a:t>
            </a:r>
          </a:p>
          <a:p>
            <a:pPr lvl="1"/>
            <a:r>
              <a:rPr lang="en-GB" sz="1800" dirty="0" smtClean="0"/>
              <a:t>Create and plug-in VO-specific probes</a:t>
            </a:r>
          </a:p>
          <a:p>
            <a:endParaRPr lang="en-GB" sz="2000" dirty="0" smtClean="0"/>
          </a:p>
          <a:p>
            <a:r>
              <a:rPr lang="en-GB" sz="2000" dirty="0" smtClean="0"/>
              <a:t>How to get involved?</a:t>
            </a:r>
          </a:p>
          <a:p>
            <a:pPr lvl="1"/>
            <a:r>
              <a:rPr lang="en-GB" sz="1800" dirty="0" smtClean="0"/>
              <a:t>Request </a:t>
            </a:r>
            <a:r>
              <a:rPr lang="en-GB" sz="1800" dirty="0" smtClean="0"/>
              <a:t>support</a:t>
            </a:r>
          </a:p>
          <a:p>
            <a:pPr lvl="2"/>
            <a:r>
              <a:rPr lang="en-GB" sz="1800" dirty="0" smtClean="0">
                <a:solidFill>
                  <a:srgbClr val="FF0000"/>
                </a:solidFill>
              </a:rPr>
              <a:t>vo-services@mailman.egi.eu</a:t>
            </a:r>
            <a:endParaRPr lang="en-GB" sz="1600" dirty="0" smtClean="0">
              <a:solidFill>
                <a:srgbClr val="FF0000"/>
              </a:solidFill>
            </a:endParaRPr>
          </a:p>
          <a:p>
            <a:pPr lvl="1"/>
            <a:r>
              <a:rPr lang="en-GB" sz="1800" dirty="0" smtClean="0"/>
              <a:t>Prepare and share reviews of VO tools</a:t>
            </a:r>
          </a:p>
          <a:p>
            <a:pPr lvl="1"/>
            <a:r>
              <a:rPr lang="en-GB" sz="1800" dirty="0" smtClean="0"/>
              <a:t>Offer local solutions for VOs through the group</a:t>
            </a:r>
          </a:p>
          <a:p>
            <a:pPr lvl="1"/>
            <a:endParaRPr lang="en-GB" sz="1800" dirty="0" smtClean="0"/>
          </a:p>
          <a:p>
            <a:pPr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93918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Requirements Tracker (RT)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179140" y="1340768"/>
            <a:ext cx="3600772" cy="4525963"/>
          </a:xfrm>
        </p:spPr>
        <p:txBody>
          <a:bodyPr/>
          <a:lstStyle/>
          <a:p>
            <a:r>
              <a:rPr lang="en-GB" sz="2000" dirty="0" smtClean="0">
                <a:solidFill>
                  <a:srgbClr val="FF0000"/>
                </a:solidFill>
              </a:rPr>
              <a:t>Permanent</a:t>
            </a:r>
            <a:r>
              <a:rPr lang="en-GB" sz="2000" dirty="0" smtClean="0"/>
              <a:t> storage for EGI requirements</a:t>
            </a:r>
          </a:p>
          <a:p>
            <a:pPr lvl="1"/>
            <a:r>
              <a:rPr lang="en-GB" sz="1800" dirty="0" smtClean="0"/>
              <a:t>User</a:t>
            </a:r>
          </a:p>
          <a:p>
            <a:pPr lvl="1"/>
            <a:r>
              <a:rPr lang="en-GB" sz="1800" dirty="0" smtClean="0"/>
              <a:t>Operational</a:t>
            </a:r>
          </a:p>
          <a:p>
            <a:r>
              <a:rPr lang="en-GB" sz="2000" dirty="0" smtClean="0"/>
              <a:t>Complete </a:t>
            </a:r>
            <a:r>
              <a:rPr lang="en-GB" sz="2000" dirty="0" smtClean="0">
                <a:solidFill>
                  <a:srgbClr val="FF0000"/>
                </a:solidFill>
              </a:rPr>
              <a:t>transparency</a:t>
            </a:r>
          </a:p>
          <a:p>
            <a:pPr lvl="1"/>
            <a:r>
              <a:rPr lang="en-GB" sz="1600" dirty="0" smtClean="0"/>
              <a:t>For user communities</a:t>
            </a:r>
          </a:p>
          <a:p>
            <a:pPr lvl="1"/>
            <a:r>
              <a:rPr lang="en-GB" sz="1600" dirty="0" smtClean="0"/>
              <a:t>For NGIs</a:t>
            </a:r>
          </a:p>
          <a:p>
            <a:pPr lvl="1"/>
            <a:r>
              <a:rPr lang="en-GB" sz="1600" dirty="0" smtClean="0"/>
              <a:t>For technology providers</a:t>
            </a:r>
          </a:p>
          <a:p>
            <a:r>
              <a:rPr lang="en-GB" sz="2000" dirty="0" smtClean="0"/>
              <a:t>Requirement submission interface</a:t>
            </a:r>
          </a:p>
          <a:p>
            <a:r>
              <a:rPr lang="en-GB" sz="2000" dirty="0" smtClean="0"/>
              <a:t>Query interfaces</a:t>
            </a:r>
          </a:p>
          <a:p>
            <a:r>
              <a:rPr lang="en-GB" sz="2000" dirty="0" smtClean="0"/>
              <a:t>Manuals available</a:t>
            </a:r>
            <a:endParaRPr lang="en-GB" sz="20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09710" y="1268760"/>
            <a:ext cx="461076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4369" y="3429000"/>
            <a:ext cx="4584424" cy="2577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691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Processing EGI requirements, implementing solutions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67048" y="1414517"/>
            <a:ext cx="8969002" cy="4318739"/>
            <a:chOff x="67048" y="1414517"/>
            <a:chExt cx="8969002" cy="4318739"/>
          </a:xfrm>
        </p:grpSpPr>
        <p:sp>
          <p:nvSpPr>
            <p:cNvPr id="8" name="Rounded Rectangle 7"/>
            <p:cNvSpPr/>
            <p:nvPr/>
          </p:nvSpPr>
          <p:spPr>
            <a:xfrm>
              <a:off x="6948488" y="3123188"/>
              <a:ext cx="719137" cy="100798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b="1" dirty="0"/>
                <a:t>TCB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2916238" y="3050411"/>
              <a:ext cx="2160587" cy="115289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/>
            <a:lstStyle/>
            <a:p>
              <a:pPr algn="ctr">
                <a:defRPr/>
              </a:pPr>
              <a:r>
                <a:rPr lang="en-GB" sz="2000" b="1" dirty="0" smtClean="0">
                  <a:solidFill>
                    <a:schemeClr val="tx1"/>
                  </a:solidFill>
                </a:rPr>
                <a:t>EGI</a:t>
              </a:r>
              <a:br>
                <a:rPr lang="en-GB" sz="2000" b="1" dirty="0" smtClean="0">
                  <a:solidFill>
                    <a:schemeClr val="tx1"/>
                  </a:solidFill>
                </a:rPr>
              </a:br>
              <a:r>
                <a:rPr lang="en-GB" sz="2000" b="1" dirty="0" smtClean="0">
                  <a:solidFill>
                    <a:schemeClr val="tx1"/>
                  </a:solidFill>
                </a:rPr>
                <a:t>Requirements Tracker</a:t>
              </a:r>
              <a:endParaRPr lang="en-GB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539552" y="2854082"/>
              <a:ext cx="1547812" cy="1511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/>
                <a:t>VRCs</a:t>
              </a:r>
            </a:p>
          </p:txBody>
        </p:sp>
        <p:cxnSp>
          <p:nvCxnSpPr>
            <p:cNvPr id="11" name="Straight Arrow Connector 10"/>
            <p:cNvCxnSpPr>
              <a:stCxn id="21" idx="2"/>
            </p:cNvCxnSpPr>
            <p:nvPr/>
          </p:nvCxnSpPr>
          <p:spPr>
            <a:xfrm rot="5400000">
              <a:off x="2627498" y="2638294"/>
              <a:ext cx="864024" cy="794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ight Arrow 11"/>
            <p:cNvSpPr/>
            <p:nvPr/>
          </p:nvSpPr>
          <p:spPr>
            <a:xfrm>
              <a:off x="1619672" y="3142708"/>
              <a:ext cx="1512144" cy="917353"/>
            </a:xfrm>
            <a:prstGeom prst="rightArrow">
              <a:avLst>
                <a:gd name="adj1" fmla="val 72054"/>
                <a:gd name="adj2" fmla="val 32424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200" dirty="0">
                  <a:solidFill>
                    <a:schemeClr val="tx1"/>
                  </a:solidFill>
                </a:rPr>
                <a:t>Input Channels for </a:t>
              </a:r>
              <a:r>
                <a:rPr lang="en-GB" sz="1200" b="1" dirty="0" smtClean="0">
                  <a:solidFill>
                    <a:srgbClr val="C00000"/>
                  </a:solidFill>
                </a:rPr>
                <a:t>User requirements</a:t>
              </a:r>
              <a:endParaRPr lang="en-GB" sz="1200" b="1" dirty="0">
                <a:solidFill>
                  <a:srgbClr val="C00000"/>
                </a:solidFill>
              </a:endParaRPr>
            </a:p>
          </p:txBody>
        </p:sp>
        <p:sp>
          <p:nvSpPr>
            <p:cNvPr id="13" name="TextBox 15"/>
            <p:cNvSpPr txBox="1">
              <a:spLocks noChangeArrowheads="1"/>
            </p:cNvSpPr>
            <p:nvPr/>
          </p:nvSpPr>
          <p:spPr bwMode="auto">
            <a:xfrm>
              <a:off x="224334" y="4006805"/>
              <a:ext cx="60325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/>
                <a:t>NGIs</a:t>
              </a:r>
            </a:p>
          </p:txBody>
        </p:sp>
        <p:sp>
          <p:nvSpPr>
            <p:cNvPr id="14" name="TextBox 15"/>
            <p:cNvSpPr txBox="1">
              <a:spLocks noChangeArrowheads="1"/>
            </p:cNvSpPr>
            <p:nvPr/>
          </p:nvSpPr>
          <p:spPr bwMode="auto">
            <a:xfrm>
              <a:off x="802556" y="2546702"/>
              <a:ext cx="67310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/>
                <a:t>HUCs</a:t>
              </a:r>
            </a:p>
          </p:txBody>
        </p:sp>
        <p:sp>
          <p:nvSpPr>
            <p:cNvPr id="15" name="TextBox 15"/>
            <p:cNvSpPr txBox="1">
              <a:spLocks noChangeArrowheads="1"/>
            </p:cNvSpPr>
            <p:nvPr/>
          </p:nvSpPr>
          <p:spPr bwMode="auto">
            <a:xfrm>
              <a:off x="662855" y="4366845"/>
              <a:ext cx="812801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/>
                <a:t>ESFRIs</a:t>
              </a:r>
            </a:p>
          </p:txBody>
        </p: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76572" y="3142709"/>
              <a:ext cx="534988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/>
                <a:t>EEF</a:t>
              </a:r>
            </a:p>
          </p:txBody>
        </p:sp>
        <p:sp>
          <p:nvSpPr>
            <p:cNvPr id="17" name="TextBox 15"/>
            <p:cNvSpPr txBox="1">
              <a:spLocks noChangeArrowheads="1"/>
            </p:cNvSpPr>
            <p:nvPr/>
          </p:nvSpPr>
          <p:spPr bwMode="auto">
            <a:xfrm>
              <a:off x="67048" y="3626822"/>
              <a:ext cx="544512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/>
                <a:t>VOs</a:t>
              </a:r>
            </a:p>
          </p:txBody>
        </p:sp>
        <p:sp>
          <p:nvSpPr>
            <p:cNvPr id="18" name="TextBox 32"/>
            <p:cNvSpPr txBox="1">
              <a:spLocks noChangeArrowheads="1"/>
            </p:cNvSpPr>
            <p:nvPr/>
          </p:nvSpPr>
          <p:spPr bwMode="auto">
            <a:xfrm>
              <a:off x="2715623" y="2479819"/>
              <a:ext cx="217559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GB" sz="1100" b="1" dirty="0" smtClean="0"/>
                <a:t>1)                     2)                     3)</a:t>
              </a:r>
              <a:endParaRPr lang="en-GB" sz="1100" b="1" dirty="0"/>
            </a:p>
          </p:txBody>
        </p:sp>
        <p:cxnSp>
          <p:nvCxnSpPr>
            <p:cNvPr id="19" name="Straight Arrow Connector 18"/>
            <p:cNvCxnSpPr>
              <a:stCxn id="20" idx="2"/>
              <a:endCxn id="9" idx="0"/>
            </p:cNvCxnSpPr>
            <p:nvPr/>
          </p:nvCxnSpPr>
          <p:spPr>
            <a:xfrm rot="5400000">
              <a:off x="3577048" y="2630926"/>
              <a:ext cx="838969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ounded Rectangle 19"/>
            <p:cNvSpPr/>
            <p:nvPr/>
          </p:nvSpPr>
          <p:spPr>
            <a:xfrm>
              <a:off x="3563938" y="1414517"/>
              <a:ext cx="865187" cy="79692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sz="1200" b="1" dirty="0" smtClean="0"/>
                <a:t>NGIs and VRCs</a:t>
              </a:r>
              <a:endParaRPr lang="en-US" sz="1200" b="1" dirty="0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2627313" y="1414517"/>
              <a:ext cx="865187" cy="79216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sz="1200" b="1" dirty="0" smtClean="0"/>
                <a:t>UCST and EGI-</a:t>
              </a:r>
              <a:r>
                <a:rPr lang="en-US" sz="1200" b="1" dirty="0" err="1" smtClean="0"/>
                <a:t>InSPIRE</a:t>
              </a:r>
              <a:r>
                <a:rPr lang="en-US" sz="1200" b="1" dirty="0" smtClean="0"/>
                <a:t> developers</a:t>
              </a:r>
              <a:endParaRPr lang="en-US" sz="1200" b="1" dirty="0"/>
            </a:p>
          </p:txBody>
        </p:sp>
        <p:cxnSp>
          <p:nvCxnSpPr>
            <p:cNvPr id="22" name="Straight Arrow Connector 21"/>
            <p:cNvCxnSpPr>
              <a:stCxn id="23" idx="2"/>
            </p:cNvCxnSpPr>
            <p:nvPr/>
          </p:nvCxnSpPr>
          <p:spPr>
            <a:xfrm rot="5400000">
              <a:off x="4528605" y="2614878"/>
              <a:ext cx="807194" cy="323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ounded Rectangle 22"/>
            <p:cNvSpPr/>
            <p:nvPr/>
          </p:nvSpPr>
          <p:spPr>
            <a:xfrm>
              <a:off x="4500563" y="1414517"/>
              <a:ext cx="863600" cy="79692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sz="1200" b="1" dirty="0" smtClean="0"/>
                <a:t>USAG,</a:t>
              </a:r>
              <a:br>
                <a:rPr lang="en-US" sz="1200" b="1" dirty="0" smtClean="0"/>
              </a:br>
              <a:r>
                <a:rPr lang="en-US" sz="1200" b="1" dirty="0" smtClean="0"/>
                <a:t>OTAG</a:t>
              </a:r>
              <a:endParaRPr lang="en-US" sz="1200" b="1" dirty="0"/>
            </a:p>
          </p:txBody>
        </p:sp>
        <p:sp>
          <p:nvSpPr>
            <p:cNvPr id="24" name="Right Arrow 23"/>
            <p:cNvSpPr/>
            <p:nvPr/>
          </p:nvSpPr>
          <p:spPr>
            <a:xfrm>
              <a:off x="6372225" y="3339336"/>
              <a:ext cx="647700" cy="576263"/>
            </a:xfrm>
            <a:prstGeom prst="rightArrow">
              <a:avLst>
                <a:gd name="adj1" fmla="val 72054"/>
                <a:gd name="adj2" fmla="val 60688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5578475" y="3194874"/>
              <a:ext cx="865188" cy="8651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/>
                <a:t>UCB</a:t>
              </a: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8101013" y="3123188"/>
              <a:ext cx="935037" cy="1008112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tx1"/>
                  </a:solidFill>
                </a:rPr>
                <a:t>External technology providers</a:t>
              </a:r>
            </a:p>
          </p:txBody>
        </p:sp>
        <p:sp>
          <p:nvSpPr>
            <p:cNvPr id="27" name="Left-Right Arrow 26"/>
            <p:cNvSpPr/>
            <p:nvPr/>
          </p:nvSpPr>
          <p:spPr>
            <a:xfrm>
              <a:off x="7596188" y="3358064"/>
              <a:ext cx="576262" cy="557212"/>
            </a:xfrm>
            <a:prstGeom prst="leftRightArrow">
              <a:avLst>
                <a:gd name="adj1" fmla="val 50415"/>
                <a:gd name="adj2" fmla="val 35772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8" name="Right Arrow 27"/>
            <p:cNvSpPr/>
            <p:nvPr/>
          </p:nvSpPr>
          <p:spPr>
            <a:xfrm>
              <a:off x="5003800" y="3339336"/>
              <a:ext cx="647700" cy="576263"/>
            </a:xfrm>
            <a:prstGeom prst="rightArrow">
              <a:avLst>
                <a:gd name="adj1" fmla="val 72054"/>
                <a:gd name="adj2" fmla="val 60688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100" dirty="0">
                <a:solidFill>
                  <a:schemeClr val="tx1"/>
                </a:solidFill>
              </a:endParaRPr>
            </a:p>
          </p:txBody>
        </p:sp>
        <p:sp>
          <p:nvSpPr>
            <p:cNvPr id="29" name="TextBox 15"/>
            <p:cNvSpPr txBox="1">
              <a:spLocks noChangeArrowheads="1"/>
            </p:cNvSpPr>
            <p:nvPr/>
          </p:nvSpPr>
          <p:spPr bwMode="auto">
            <a:xfrm>
              <a:off x="179512" y="2762924"/>
              <a:ext cx="7232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 smtClean="0"/>
                <a:t>EIROs</a:t>
              </a:r>
              <a:endParaRPr lang="en-US" sz="1400" b="1" dirty="0"/>
            </a:p>
          </p:txBody>
        </p:sp>
        <p:sp>
          <p:nvSpPr>
            <p:cNvPr id="30" name="Right Arrow 29"/>
            <p:cNvSpPr/>
            <p:nvPr/>
          </p:nvSpPr>
          <p:spPr>
            <a:xfrm rot="16200000">
              <a:off x="2588213" y="3972627"/>
              <a:ext cx="1231046" cy="1439936"/>
            </a:xfrm>
            <a:prstGeom prst="rightArrow">
              <a:avLst>
                <a:gd name="adj1" fmla="val 72054"/>
                <a:gd name="adj2" fmla="val 32424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anchor="ctr"/>
            <a:lstStyle/>
            <a:p>
              <a:pPr algn="ctr">
                <a:defRPr/>
              </a:pPr>
              <a:r>
                <a:rPr lang="en-GB" sz="1200" dirty="0">
                  <a:solidFill>
                    <a:schemeClr val="tx1"/>
                  </a:solidFill>
                </a:rPr>
                <a:t>Input Channels for </a:t>
              </a:r>
              <a:r>
                <a:rPr lang="en-GB" sz="1200" b="1" dirty="0" smtClean="0">
                  <a:solidFill>
                    <a:srgbClr val="C00000"/>
                  </a:solidFill>
                </a:rPr>
                <a:t>Operation requirements</a:t>
              </a:r>
              <a:endParaRPr lang="en-GB" sz="1200" b="1" dirty="0">
                <a:solidFill>
                  <a:srgbClr val="C00000"/>
                </a:solidFill>
              </a:endParaRPr>
            </a:p>
          </p:txBody>
        </p:sp>
        <p:sp>
          <p:nvSpPr>
            <p:cNvPr id="31" name="TextBox 44"/>
            <p:cNvSpPr txBox="1">
              <a:spLocks noChangeArrowheads="1"/>
            </p:cNvSpPr>
            <p:nvPr/>
          </p:nvSpPr>
          <p:spPr bwMode="auto">
            <a:xfrm>
              <a:off x="5069085" y="3477106"/>
              <a:ext cx="1704313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GB" sz="1100" b="1" dirty="0"/>
                <a:t>4</a:t>
              </a:r>
              <a:r>
                <a:rPr lang="en-GB" sz="1100" b="1" dirty="0" smtClean="0"/>
                <a:t>)                                 5)</a:t>
              </a:r>
              <a:endParaRPr lang="en-GB" sz="1100" b="1" dirty="0"/>
            </a:p>
          </p:txBody>
        </p:sp>
        <p:sp>
          <p:nvSpPr>
            <p:cNvPr id="32" name="Up-Down Arrow 31"/>
            <p:cNvSpPr/>
            <p:nvPr/>
          </p:nvSpPr>
          <p:spPr>
            <a:xfrm>
              <a:off x="4139952" y="4005064"/>
              <a:ext cx="792088" cy="1296144"/>
            </a:xfrm>
            <a:prstGeom prst="upDownArrow">
              <a:avLst/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864960" y="5210036"/>
              <a:ext cx="149912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 smtClean="0">
                  <a:solidFill>
                    <a:srgbClr val="C00000"/>
                  </a:solidFill>
                </a:rPr>
                <a:t>EGI </a:t>
              </a:r>
              <a:r>
                <a:rPr lang="en-GB" sz="1400" b="1" dirty="0" err="1" smtClean="0">
                  <a:solidFill>
                    <a:srgbClr val="C00000"/>
                  </a:solidFill>
                </a:rPr>
                <a:t>Heldpesk</a:t>
              </a:r>
              <a:r>
                <a:rPr lang="en-GB" sz="1400" b="1" dirty="0" smtClean="0">
                  <a:solidFill>
                    <a:srgbClr val="C00000"/>
                  </a:solidFill>
                </a:rPr>
                <a:t/>
              </a:r>
              <a:br>
                <a:rPr lang="en-GB" sz="1400" b="1" dirty="0" smtClean="0">
                  <a:solidFill>
                    <a:srgbClr val="C00000"/>
                  </a:solidFill>
                </a:rPr>
              </a:br>
              <a:r>
                <a:rPr lang="en-GB" sz="1400" b="1" dirty="0" smtClean="0">
                  <a:solidFill>
                    <a:srgbClr val="C00000"/>
                  </a:solidFill>
                </a:rPr>
                <a:t>(GGUS system)</a:t>
              </a:r>
              <a:endParaRPr lang="en-GB" sz="1400" b="1" dirty="0">
                <a:solidFill>
                  <a:srgbClr val="C00000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100392" y="4077072"/>
              <a:ext cx="875881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indent="90488">
                <a:buFont typeface="Arial" pitchFamily="34" charset="0"/>
                <a:buChar char="•"/>
              </a:pPr>
              <a:r>
                <a:rPr lang="en-GB" sz="1400" dirty="0" smtClean="0"/>
                <a:t>EMI</a:t>
              </a:r>
            </a:p>
            <a:p>
              <a:pPr indent="90488">
                <a:buFont typeface="Arial" pitchFamily="34" charset="0"/>
                <a:buChar char="•"/>
              </a:pPr>
              <a:r>
                <a:rPr lang="en-GB" sz="1400" dirty="0" smtClean="0"/>
                <a:t>IGE</a:t>
              </a:r>
            </a:p>
            <a:p>
              <a:pPr indent="90488">
                <a:buFont typeface="Arial" pitchFamily="34" charset="0"/>
                <a:buChar char="•"/>
              </a:pPr>
              <a:r>
                <a:rPr lang="en-GB" sz="1400" dirty="0" smtClean="0"/>
                <a:t>SAGA, </a:t>
              </a:r>
            </a:p>
            <a:p>
              <a:pPr indent="90488">
                <a:buFont typeface="Arial" pitchFamily="34" charset="0"/>
                <a:buChar char="•"/>
              </a:pPr>
              <a:r>
                <a:rPr lang="en-GB" sz="1400" dirty="0" smtClean="0"/>
                <a:t>...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98016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www.egi.eu/user-support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FF59-8002-46C8-86C4-211EE22B39B7}" type="datetime1">
              <a:rPr lang="en-GB" smtClean="0"/>
              <a:t>09/06/2011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Life Sciences - May 2011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29</a:t>
            </a:fld>
            <a:endParaRPr lang="en-GB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72534"/>
            <a:ext cx="6768628" cy="5064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6" descr="Spring 2011-page1 200px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619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resentation outline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115616" y="1340768"/>
            <a:ext cx="6984776" cy="552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600"/>
              </a:spcBef>
              <a:buFont typeface="+mj-lt"/>
              <a:buAutoNum type="arabicPeriod"/>
            </a:pPr>
            <a:r>
              <a:rPr lang="en-US" sz="2400" dirty="0" smtClean="0"/>
              <a:t>Managing</a:t>
            </a:r>
            <a:r>
              <a:rPr lang="en-US" sz="2400" dirty="0" smtClean="0"/>
              <a:t> a sustainable infrastructure</a:t>
            </a:r>
          </a:p>
          <a:p>
            <a:pPr marL="1257300" lvl="2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 smtClean="0"/>
              <a:t>Background – Data deluge, Grid, infrastructure, EGI</a:t>
            </a:r>
          </a:p>
          <a:p>
            <a:pPr marL="1257300" lvl="2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 smtClean="0"/>
              <a:t>Resource infrastructure, EGI-</a:t>
            </a:r>
            <a:r>
              <a:rPr lang="en-US" dirty="0" err="1" smtClean="0"/>
              <a:t>InSPIRE</a:t>
            </a:r>
            <a:r>
              <a:rPr lang="en-US" dirty="0" smtClean="0"/>
              <a:t> project</a:t>
            </a:r>
          </a:p>
          <a:p>
            <a:pPr marL="1257300" lvl="2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 smtClean="0"/>
              <a:t>Virtuous Service Cycle, EGI supporting innovation </a:t>
            </a:r>
            <a:endParaRPr lang="en-US" sz="2000" dirty="0"/>
          </a:p>
          <a:p>
            <a:pPr marL="742950" indent="-742950">
              <a:spcBef>
                <a:spcPts val="600"/>
              </a:spcBef>
              <a:buFont typeface="+mj-lt"/>
              <a:buAutoNum type="arabicPeriod"/>
            </a:pPr>
            <a:r>
              <a:rPr lang="en-US" sz="2400" dirty="0"/>
              <a:t>Building sustainable user </a:t>
            </a:r>
            <a:r>
              <a:rPr lang="en-US" sz="2400" dirty="0" smtClean="0"/>
              <a:t>services</a:t>
            </a:r>
          </a:p>
          <a:p>
            <a:pPr marL="1257300" lvl="2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 smtClean="0"/>
              <a:t>User Support structure</a:t>
            </a:r>
          </a:p>
          <a:p>
            <a:pPr marL="1257300" lvl="2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 smtClean="0"/>
              <a:t>Support services</a:t>
            </a:r>
          </a:p>
          <a:p>
            <a:pPr marL="1257300" lvl="2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 smtClean="0"/>
              <a:t>Processing requirements, website</a:t>
            </a:r>
          </a:p>
          <a:p>
            <a:pPr marL="742950" indent="-742950">
              <a:spcBef>
                <a:spcPts val="600"/>
              </a:spcBef>
              <a:buFont typeface="+mj-lt"/>
              <a:buAutoNum type="arabicPeriod"/>
            </a:pPr>
            <a:r>
              <a:rPr lang="en-US" sz="2400" dirty="0" smtClean="0"/>
              <a:t>Cultivating </a:t>
            </a:r>
            <a:r>
              <a:rPr lang="en-US" sz="2400" dirty="0"/>
              <a:t>sustainable </a:t>
            </a:r>
            <a:r>
              <a:rPr lang="en-US" sz="2400" dirty="0" smtClean="0"/>
              <a:t>communities</a:t>
            </a:r>
          </a:p>
          <a:p>
            <a:pPr marL="1257300" lvl="2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 smtClean="0"/>
              <a:t>VRCs</a:t>
            </a:r>
          </a:p>
          <a:p>
            <a:pPr marL="1257300" lvl="2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 smtClean="0"/>
              <a:t>Life Sciences Grid Community (LSGC)</a:t>
            </a:r>
          </a:p>
          <a:p>
            <a:pPr marL="1257300" lvl="2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 smtClean="0"/>
              <a:t>What happens next for Life Sciences community</a:t>
            </a:r>
          </a:p>
          <a:p>
            <a:pPr marL="1200150" lvl="1" indent="-742950">
              <a:buFont typeface="+mj-lt"/>
              <a:buAutoNum type="arabicPeriod"/>
            </a:pPr>
            <a:endParaRPr lang="en-US" sz="2400" dirty="0" smtClean="0"/>
          </a:p>
          <a:p>
            <a:pPr marL="1200150" lvl="1" indent="-742950">
              <a:buFont typeface="Arial" pitchFamily="34" charset="0"/>
              <a:buChar char="•"/>
            </a:pPr>
            <a:endParaRPr lang="en-US" sz="2400" dirty="0" smtClean="0"/>
          </a:p>
          <a:p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23399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2492896"/>
            <a:ext cx="7560840" cy="1440160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dirty="0" smtClean="0"/>
              <a:t>3) Supporting sustainable communities</a:t>
            </a:r>
            <a:endParaRPr lang="en-GB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Applications and gateways for the LSGC</a:t>
            </a:r>
          </a:p>
        </p:txBody>
      </p:sp>
    </p:spTree>
    <p:extLst>
      <p:ext uri="{BB962C8B-B14F-4D97-AF65-F5344CB8AC3E}">
        <p14:creationId xmlns:p14="http://schemas.microsoft.com/office/powerpoint/2010/main" val="126589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r>
              <a:rPr lang="en-GB" sz="4300" dirty="0" smtClean="0"/>
              <a:t>Virtual Research Community</a:t>
            </a:r>
            <a:endParaRPr lang="en-GB" sz="4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281292" cy="475252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What is a VRC?</a:t>
            </a:r>
          </a:p>
          <a:p>
            <a:pPr lvl="1"/>
            <a:r>
              <a:rPr lang="en-US" dirty="0" smtClean="0"/>
              <a:t>Community of </a:t>
            </a:r>
            <a:r>
              <a:rPr lang="en-US" dirty="0" smtClean="0"/>
              <a:t>researchers</a:t>
            </a:r>
            <a:endParaRPr lang="en-US" dirty="0" smtClean="0"/>
          </a:p>
          <a:p>
            <a:pPr lvl="1"/>
            <a:r>
              <a:rPr lang="en-US" dirty="0" smtClean="0"/>
              <a:t>Shared technology or research interests</a:t>
            </a:r>
          </a:p>
          <a:p>
            <a:pPr lvl="1"/>
            <a:r>
              <a:rPr lang="en-US" dirty="0" smtClean="0"/>
              <a:t>Technical implementation: Group of VOs</a:t>
            </a:r>
          </a:p>
          <a:p>
            <a:r>
              <a:rPr lang="en-US" dirty="0" smtClean="0"/>
              <a:t>Why be a VRC?</a:t>
            </a:r>
          </a:p>
          <a:p>
            <a:pPr lvl="1"/>
            <a:r>
              <a:rPr lang="en-US" dirty="0" smtClean="0"/>
              <a:t>Effective coordination &amp; integration with EGI</a:t>
            </a:r>
          </a:p>
          <a:p>
            <a:pPr lvl="1"/>
            <a:r>
              <a:rPr lang="en-US" dirty="0" smtClean="0"/>
              <a:t>Build support structures within your community</a:t>
            </a:r>
          </a:p>
          <a:p>
            <a:r>
              <a:rPr lang="en-US" dirty="0" smtClean="0"/>
              <a:t>Constraints to being a VRC</a:t>
            </a:r>
          </a:p>
          <a:p>
            <a:pPr lvl="1"/>
            <a:r>
              <a:rPr lang="en-US" dirty="0" smtClean="0"/>
              <a:t>Have supporting resources, i.e., supporting NGIs</a:t>
            </a:r>
          </a:p>
          <a:p>
            <a:pPr lvl="1"/>
            <a:r>
              <a:rPr lang="en-US" dirty="0" smtClean="0"/>
              <a:t>Involve significant VOs, i.e., represent users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5ABD-C256-400B-9831-27C29A869D6A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EAE03-69BD-4C08-B18E-8C9F5694E65D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37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Life Sciences Grid Community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dirty="0" smtClean="0"/>
              <a:t>LSGC has just signed an </a:t>
            </a:r>
            <a:r>
              <a:rPr lang="en-US" dirty="0" err="1" smtClean="0"/>
              <a:t>MoU</a:t>
            </a:r>
            <a:r>
              <a:rPr lang="en-US" dirty="0" smtClean="0"/>
              <a:t> with EGI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Application developers will be major element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Portal and gateway developers too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Developers are the bridge between research and the infrastructure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Event such as IWSG-Life2011 and the </a:t>
            </a:r>
            <a:r>
              <a:rPr lang="en-US" dirty="0" err="1" smtClean="0"/>
              <a:t>HealthGrid</a:t>
            </a:r>
            <a:r>
              <a:rPr lang="en-US" dirty="0" smtClean="0"/>
              <a:t> conference bring such people together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788024" y="5877272"/>
            <a:ext cx="4172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MoU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– Memorandum of Understanding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42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LSGC VRC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68760"/>
            <a:ext cx="6624736" cy="4525963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dirty="0" smtClean="0"/>
              <a:t>The Life Sciences community: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Clearly well established, however…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Many new requirements to be satisfied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Especially to increase researcher numbers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dirty="0" smtClean="0"/>
              <a:t>How will this be achieved?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Use of the existing EGI support services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Participation in UCB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W</a:t>
            </a:r>
            <a:r>
              <a:rPr lang="en-US" sz="2400" dirty="0" smtClean="0"/>
              <a:t>orkshops, forums</a:t>
            </a:r>
            <a:r>
              <a:rPr lang="en-US" sz="2400" dirty="0"/>
              <a:t> </a:t>
            </a:r>
            <a:r>
              <a:rPr lang="en-US" sz="2400" dirty="0" smtClean="0"/>
              <a:t>and road-shows</a:t>
            </a:r>
            <a:endParaRPr lang="en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99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79C6D61-3059-4E19-9988-AE895C4F6540}" type="slidenum">
              <a:rPr lang="en-US"/>
              <a:pPr/>
              <a:t>34</a:t>
            </a:fld>
            <a:endParaRPr lang="en-US"/>
          </a:p>
        </p:txBody>
      </p:sp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2" y="313953"/>
            <a:ext cx="8228160" cy="1062832"/>
          </a:xfrm>
          <a:ln/>
        </p:spPr>
        <p:txBody>
          <a:bodyPr tIns="35199"/>
          <a:lstStyle/>
          <a:p>
            <a:pPr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Life-Science Grid Community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6482" y="1539522"/>
            <a:ext cx="8228160" cy="4689132"/>
          </a:xfrm>
          <a:ln/>
        </p:spPr>
        <p:txBody>
          <a:bodyPr/>
          <a:lstStyle/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Timeline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June 2010: open workshop at the HealthGrid conference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Agreed on a statement of goals and missions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Monthly phone meetings</a:t>
            </a:r>
          </a:p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Participating user groups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VOs: biomed (catch-all), vlemed, lsgrid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German life-science user community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Lifewatch</a:t>
            </a:r>
          </a:p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Supporting NGIs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Dutch, French, Italian, Spanish and Swiss</a:t>
            </a:r>
          </a:p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Hosting body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HealthGrid, a non-profit association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050FFF1-308A-4EA9-BC30-12B92955006F}" type="datetime1">
              <a:rPr lang="en-GB" smtClean="0"/>
              <a:t>09/06/2011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EGI Life Sciences - May 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780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6D983E0-45CC-4131-9451-3EFD651EAB28}" type="slidenum">
              <a:rPr lang="en-US"/>
              <a:pPr/>
              <a:t>35</a:t>
            </a:fld>
            <a:endParaRPr lang="en-US"/>
          </a:p>
        </p:txBody>
      </p:sp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2" y="273630"/>
            <a:ext cx="8228160" cy="1144921"/>
          </a:xfrm>
          <a:ln/>
        </p:spPr>
        <p:txBody>
          <a:bodyPr tIns="35199"/>
          <a:lstStyle/>
          <a:p>
            <a:pPr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Purposes and goals (1)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6482" y="1474715"/>
            <a:ext cx="8228160" cy="4526396"/>
          </a:xfrm>
          <a:ln/>
        </p:spPr>
        <p:txBody>
          <a:bodyPr/>
          <a:lstStyle/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Represent the LS grid users, in particular to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Negotiate resources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Promote their requirements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Liaise with the European Grid </a:t>
            </a:r>
            <a:r>
              <a:rPr lang="en-US" dirty="0" smtClean="0"/>
              <a:t>Infrastructure</a:t>
            </a:r>
            <a:endParaRPr lang="en-US" dirty="0"/>
          </a:p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Coordinate actions 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Serve as a contact point for new users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Share expertise in the community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Avoid replication of efforts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Define common requirements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Encourage sharing of resources, data and tools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5BF0D47-2303-4CAE-ABA6-E325C31F7F57}" type="datetime1">
              <a:rPr lang="en-GB" smtClean="0"/>
              <a:t>09/06/2011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EGI Life Sciences - May 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5139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5357989-0BE6-4E9B-98BC-855CD9FFCB96}" type="slidenum">
              <a:rPr lang="en-US"/>
              <a:pPr/>
              <a:t>36</a:t>
            </a:fld>
            <a:endParaRPr lang="en-US"/>
          </a:p>
        </p:txBody>
      </p:sp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2" y="313953"/>
            <a:ext cx="8228160" cy="1062832"/>
          </a:xfrm>
          <a:ln/>
        </p:spPr>
        <p:txBody>
          <a:bodyPr tIns="35199"/>
          <a:lstStyle/>
          <a:p>
            <a:pPr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Purposes and goals (2)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6482" y="1604330"/>
            <a:ext cx="8228160" cy="4444307"/>
          </a:xfrm>
          <a:ln/>
        </p:spPr>
        <p:txBody>
          <a:bodyPr/>
          <a:lstStyle/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Provide technical services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Operate and support common VOs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Operate shared services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Provide targeted user support and application porting</a:t>
            </a:r>
          </a:p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Training and induction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Organize community-specific training events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Smooth the learning curve, lower the start-up cost</a:t>
            </a:r>
          </a:p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Dissemination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Transfer knowledge among VRC partners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Advertise actions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Liaise with other groups of interest</a:t>
            </a:r>
          </a:p>
          <a:p>
            <a:pPr marL="1566581" lvl="1" indent="-519794">
              <a:buClr>
                <a:srgbClr val="FF950E"/>
              </a:buClr>
              <a:buSzPct val="75000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A020A7D-D8AA-4882-BDD7-2E9599E8705B}" type="datetime1">
              <a:rPr lang="en-GB" smtClean="0"/>
              <a:t>09/06/2011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EGI Life Sciences - May 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5659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AppDB</a:t>
            </a:r>
            <a:r>
              <a:rPr lang="en-GB" dirty="0" smtClean="0"/>
              <a:t> – Life Sciences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88966B-38BF-4967-BD48-BD5911ABA88F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7" t="11218" r="23655" b="10805"/>
          <a:stretch/>
        </p:blipFill>
        <p:spPr bwMode="auto">
          <a:xfrm>
            <a:off x="804" y="-27384"/>
            <a:ext cx="9143195" cy="69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559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D6AF248-BFEF-431A-B1A1-A7B4F1250042}" type="slidenum">
              <a:rPr lang="en-US"/>
              <a:pPr/>
              <a:t>38</a:t>
            </a:fld>
            <a:endParaRPr lang="en-US"/>
          </a:p>
        </p:txBody>
      </p:sp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2" y="313953"/>
            <a:ext cx="8228160" cy="1062832"/>
          </a:xfrm>
          <a:ln/>
        </p:spPr>
        <p:txBody>
          <a:bodyPr tIns="35199"/>
          <a:lstStyle/>
          <a:p>
            <a:pPr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More information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6482" y="1604330"/>
            <a:ext cx="8228160" cy="4825947"/>
          </a:xfrm>
          <a:ln/>
        </p:spPr>
        <p:txBody>
          <a:bodyPr/>
          <a:lstStyle/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Contact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Wiki page: </a:t>
            </a:r>
            <a:r>
              <a:rPr lang="en-US" dirty="0">
                <a:hlinkClick r:id="rId3"/>
              </a:rPr>
              <a:t>http://wiki.healthgrid.org/LSVRC:Index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Mailing list: </a:t>
            </a:r>
            <a:r>
              <a:rPr lang="en-US" dirty="0">
                <a:hlinkClick r:id="rId4"/>
              </a:rPr>
              <a:t>lsvrc@healthgrid.org</a:t>
            </a:r>
          </a:p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How to benefit from the LSGC?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Established VOs</a:t>
            </a:r>
          </a:p>
          <a:p>
            <a:pPr marL="2349872" lvl="2" indent="-390205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Discuss technical issues with other VOs</a:t>
            </a:r>
          </a:p>
          <a:p>
            <a:pPr marL="2349872" lvl="2" indent="-390205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Submit requirements to the EGI</a:t>
            </a:r>
          </a:p>
          <a:p>
            <a:pPr marL="2349872" lvl="2" indent="-390205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Advertise your services ; use others'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New communities</a:t>
            </a:r>
          </a:p>
          <a:p>
            <a:pPr marL="2349872" lvl="2" indent="-390205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Join an existing VO and benefit from its expertise</a:t>
            </a:r>
          </a:p>
          <a:p>
            <a:pPr marL="2349872" lvl="2" indent="-390205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Get information on related applications and porting efforts</a:t>
            </a:r>
          </a:p>
          <a:p>
            <a:pPr marL="2349872" lvl="2" indent="-390205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Get application porting support</a:t>
            </a:r>
          </a:p>
          <a:p>
            <a:pPr marL="2349872" lvl="2" indent="-390205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Browse training material and </a:t>
            </a:r>
            <a:r>
              <a:rPr lang="en-US" dirty="0" smtClean="0"/>
              <a:t>events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483A7B1-905A-473C-B494-04487F3CAA10}" type="datetime1">
              <a:rPr lang="en-GB" smtClean="0"/>
              <a:t>09/06/2011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EGI Life Sciences - May 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0959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What happens next?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268760"/>
            <a:ext cx="8075612" cy="4896544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 smtClean="0"/>
              <a:t>IWSG-Life2011</a:t>
            </a:r>
          </a:p>
          <a:p>
            <a:pPr algn="ctr"/>
            <a:r>
              <a:rPr lang="en-US" sz="2400" dirty="0" smtClean="0"/>
              <a:t>Capture latest developments and needs</a:t>
            </a:r>
            <a:endParaRPr lang="en-US" sz="2400" dirty="0"/>
          </a:p>
          <a:p>
            <a:pPr marL="0" indent="0" algn="ctr">
              <a:buNone/>
            </a:pPr>
            <a:r>
              <a:rPr lang="en-US" sz="3600" dirty="0" smtClean="0"/>
              <a:t>Life Sciences Grid Community</a:t>
            </a:r>
          </a:p>
          <a:p>
            <a:pPr algn="ctr"/>
            <a:r>
              <a:rPr lang="en-US" sz="2400" dirty="0" smtClean="0"/>
              <a:t>Define new </a:t>
            </a:r>
            <a:r>
              <a:rPr lang="en-US" sz="2400" dirty="0" smtClean="0"/>
              <a:t>requirements</a:t>
            </a:r>
            <a:r>
              <a:rPr lang="en-US" sz="2400" dirty="0"/>
              <a:t>;</a:t>
            </a:r>
            <a:r>
              <a:rPr lang="en-US" sz="2400" dirty="0" smtClean="0"/>
              <a:t> update </a:t>
            </a:r>
            <a:r>
              <a:rPr lang="en-US" sz="2400" dirty="0" err="1" smtClean="0"/>
              <a:t>AppDB</a:t>
            </a:r>
            <a:endParaRPr lang="en-US" sz="2400" dirty="0" smtClean="0"/>
          </a:p>
          <a:p>
            <a:pPr algn="ctr"/>
            <a:r>
              <a:rPr lang="en-US" sz="2400" dirty="0" smtClean="0"/>
              <a:t>Take stock of existing LS applications</a:t>
            </a:r>
          </a:p>
          <a:p>
            <a:pPr marL="0" indent="0" algn="ctr">
              <a:buNone/>
            </a:pPr>
            <a:r>
              <a:rPr lang="en-US" sz="3600" dirty="0"/>
              <a:t>EGI</a:t>
            </a:r>
            <a:endParaRPr lang="en-US" sz="4800" dirty="0"/>
          </a:p>
          <a:p>
            <a:pPr algn="ctr"/>
            <a:r>
              <a:rPr lang="en-US" sz="2400" dirty="0" smtClean="0"/>
              <a:t>Process LSGC requirements; </a:t>
            </a:r>
            <a:r>
              <a:rPr lang="en-US" sz="2400" dirty="0" smtClean="0"/>
              <a:t>plan user workshops</a:t>
            </a:r>
            <a:endParaRPr lang="en-US" sz="2400" dirty="0"/>
          </a:p>
          <a:p>
            <a:pPr marL="0" indent="0" algn="ctr">
              <a:buNone/>
            </a:pPr>
            <a:r>
              <a:rPr lang="en-US" sz="3600" dirty="0" smtClean="0"/>
              <a:t>Thanks for your time!</a:t>
            </a:r>
          </a:p>
          <a:p>
            <a:pPr marL="0" indent="0" algn="ctr">
              <a:buNone/>
            </a:pP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s</a:t>
            </a: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teve.brewer@egi.eu</a:t>
            </a:r>
            <a:endParaRPr lang="en-GB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73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Applications and gateways for the LSGC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268" y="2708920"/>
            <a:ext cx="6769124" cy="1584176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dirty="0" smtClean="0"/>
              <a:t>1) Managing </a:t>
            </a:r>
            <a:r>
              <a:rPr lang="en-US" sz="4000" dirty="0"/>
              <a:t>a sustainable infrastructure</a:t>
            </a:r>
          </a:p>
          <a:p>
            <a:pPr marL="0" indent="0">
              <a:buNone/>
            </a:pPr>
            <a:endParaRPr lang="en-GB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596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Data Deluge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70AC50-5B1E-4B9E-86AF-A1F9FEE42EC6}" type="datetime1">
              <a:rPr lang="en-GB" smtClean="0"/>
              <a:pPr>
                <a:defRPr/>
              </a:pPr>
              <a:t>09/06/2011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5124" name="Picture 4" descr="leiden_libra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5292079" y="3356992"/>
            <a:ext cx="3599723" cy="2699792"/>
          </a:xfrm>
          <a:prstGeom prst="rect">
            <a:avLst/>
          </a:prstGeom>
          <a:noFill/>
        </p:spPr>
      </p:pic>
      <p:pic>
        <p:nvPicPr>
          <p:cNvPr id="5130" name="Picture 10" descr="http://easyweb.easynet.co.uk/~iany/consultancy/stakeholder_taxonomy/apian_1539_on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124744"/>
            <a:ext cx="4968552" cy="5175575"/>
          </a:xfrm>
          <a:prstGeom prst="rect">
            <a:avLst/>
          </a:prstGeom>
          <a:noFill/>
        </p:spPr>
      </p:pic>
      <p:pic>
        <p:nvPicPr>
          <p:cNvPr id="5128" name="Picture 8" descr="http://www.now-us.eu/Faraday/images/f-la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69033">
            <a:off x="4716200" y="1541404"/>
            <a:ext cx="4020133" cy="2693903"/>
          </a:xfrm>
          <a:prstGeom prst="rect">
            <a:avLst/>
          </a:prstGeom>
          <a:noFill/>
        </p:spPr>
      </p:pic>
      <p:pic>
        <p:nvPicPr>
          <p:cNvPr id="5126" name="Picture 6" descr="http://complex.upf.es/~ricard/marenostrumSMAL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723156">
            <a:off x="277855" y="1242373"/>
            <a:ext cx="2267888" cy="1511925"/>
          </a:xfrm>
          <a:prstGeom prst="rect">
            <a:avLst/>
          </a:prstGeom>
          <a:noFill/>
        </p:spPr>
      </p:pic>
      <p:pic>
        <p:nvPicPr>
          <p:cNvPr id="5122" name="Picture 2" descr="[article image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882187">
            <a:off x="280720" y="4322296"/>
            <a:ext cx="1567108" cy="1567108"/>
          </a:xfrm>
          <a:prstGeom prst="rect">
            <a:avLst/>
          </a:prstGeom>
          <a:noFill/>
        </p:spPr>
      </p:pic>
      <p:pic>
        <p:nvPicPr>
          <p:cNvPr id="1026" name="Picture 2" descr="http://www.visualisingdata.com/blog/wp-content/uploads/2010/03/DataDeluge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98"/>
          <a:stretch/>
        </p:blipFill>
        <p:spPr bwMode="auto">
          <a:xfrm rot="20982783">
            <a:off x="2426451" y="2362113"/>
            <a:ext cx="2873396" cy="339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 rot="702436">
            <a:off x="6060269" y="1358845"/>
            <a:ext cx="30487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1400" i="1" dirty="0" smtClean="0">
                <a:solidFill>
                  <a:schemeClr val="bg2">
                    <a:lumMod val="50000"/>
                  </a:schemeClr>
                </a:solidFill>
              </a:rPr>
              <a:t>Michael </a:t>
            </a:r>
            <a:r>
              <a:rPr lang="nl-NL" sz="1400" i="1" dirty="0" err="1" smtClean="0">
                <a:solidFill>
                  <a:schemeClr val="bg2">
                    <a:lumMod val="50000"/>
                  </a:schemeClr>
                </a:solidFill>
              </a:rPr>
              <a:t>Faraday's</a:t>
            </a:r>
            <a:r>
              <a:rPr lang="nl-NL" sz="1400" i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nl-NL" sz="1400" i="1" dirty="0" err="1" smtClean="0">
                <a:solidFill>
                  <a:schemeClr val="bg2">
                    <a:lumMod val="50000"/>
                  </a:schemeClr>
                </a:solidFill>
              </a:rPr>
              <a:t>laboratory</a:t>
            </a:r>
            <a:r>
              <a:rPr lang="nl-NL" sz="1400" i="1" dirty="0" smtClean="0">
                <a:solidFill>
                  <a:schemeClr val="bg2">
                    <a:lumMod val="50000"/>
                  </a:schemeClr>
                </a:solidFill>
              </a:rPr>
              <a:t>, 1830s</a:t>
            </a:r>
            <a:endParaRPr lang="nl-NL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96136" y="6021288"/>
            <a:ext cx="32191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1400" i="1" dirty="0" smtClean="0">
                <a:solidFill>
                  <a:schemeClr val="bg2">
                    <a:lumMod val="50000"/>
                  </a:schemeClr>
                </a:solidFill>
              </a:rPr>
              <a:t>Leiden </a:t>
            </a:r>
            <a:r>
              <a:rPr lang="nl-NL" sz="1400" i="1" dirty="0" err="1" smtClean="0">
                <a:solidFill>
                  <a:schemeClr val="bg2">
                    <a:lumMod val="50000"/>
                  </a:schemeClr>
                </a:solidFill>
              </a:rPr>
              <a:t>University</a:t>
            </a:r>
            <a:r>
              <a:rPr lang="nl-NL" sz="1400" i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nl-NL" sz="1400" i="1" dirty="0" err="1" smtClean="0">
                <a:solidFill>
                  <a:schemeClr val="bg2">
                    <a:lumMod val="50000"/>
                  </a:schemeClr>
                </a:solidFill>
              </a:rPr>
              <a:t>chained</a:t>
            </a:r>
            <a:r>
              <a:rPr lang="nl-NL" sz="1400" i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nl-NL" sz="1400" i="1" dirty="0" err="1" smtClean="0">
                <a:solidFill>
                  <a:schemeClr val="bg2">
                    <a:lumMod val="50000"/>
                  </a:schemeClr>
                </a:solidFill>
              </a:rPr>
              <a:t>library</a:t>
            </a:r>
            <a:r>
              <a:rPr lang="nl-NL" sz="1400" i="1" dirty="0" smtClean="0">
                <a:solidFill>
                  <a:schemeClr val="bg2">
                    <a:lumMod val="50000"/>
                  </a:schemeClr>
                </a:solidFill>
              </a:rPr>
              <a:t> 1610</a:t>
            </a:r>
            <a:endParaRPr lang="nl-NL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36512" y="6001543"/>
            <a:ext cx="29482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1400" i="1" dirty="0" smtClean="0">
                <a:solidFill>
                  <a:schemeClr val="bg2">
                    <a:lumMod val="50000"/>
                  </a:schemeClr>
                </a:solidFill>
              </a:rPr>
              <a:t>The </a:t>
            </a:r>
            <a:r>
              <a:rPr lang="nl-NL" sz="1400" i="1" dirty="0" err="1" smtClean="0">
                <a:solidFill>
                  <a:schemeClr val="bg2">
                    <a:lumMod val="50000"/>
                  </a:schemeClr>
                </a:solidFill>
              </a:rPr>
              <a:t>Geocentric</a:t>
            </a:r>
            <a:r>
              <a:rPr lang="nl-NL" sz="1400" i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nl-NL" sz="1400" i="1" dirty="0" err="1" smtClean="0">
                <a:solidFill>
                  <a:schemeClr val="bg2">
                    <a:lumMod val="50000"/>
                  </a:schemeClr>
                </a:solidFill>
              </a:rPr>
              <a:t>universe</a:t>
            </a:r>
            <a:r>
              <a:rPr lang="nl-NL" sz="1400" i="1" dirty="0" smtClean="0">
                <a:solidFill>
                  <a:schemeClr val="bg2">
                    <a:lumMod val="50000"/>
                  </a:schemeClr>
                </a:solidFill>
              </a:rPr>
              <a:t>, pre-1500</a:t>
            </a:r>
            <a:endParaRPr lang="nl-NL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4407" y="3841303"/>
            <a:ext cx="9012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chemeClr val="bg2">
                    <a:lumMod val="50000"/>
                  </a:schemeClr>
                </a:solidFill>
              </a:rPr>
              <a:t>The LHC</a:t>
            </a:r>
            <a:endParaRPr lang="nl-NL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79513" y="2924944"/>
            <a:ext cx="11521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 smtClean="0">
                <a:solidFill>
                  <a:schemeClr val="bg2">
                    <a:lumMod val="50000"/>
                  </a:schemeClr>
                </a:solidFill>
              </a:rPr>
              <a:t>Barcelona Super Computer</a:t>
            </a:r>
            <a:endParaRPr lang="nl-NL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339752" y="4149080"/>
            <a:ext cx="4499992" cy="1440160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prstClr val="white"/>
                </a:solidFill>
              </a:rPr>
              <a:t>Extracting Knowledge from the Data Deluge</a:t>
            </a:r>
          </a:p>
        </p:txBody>
      </p:sp>
    </p:spTree>
    <p:extLst>
      <p:ext uri="{BB962C8B-B14F-4D97-AF65-F5344CB8AC3E}">
        <p14:creationId xmlns:p14="http://schemas.microsoft.com/office/powerpoint/2010/main" val="20599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3" grpId="1"/>
      <p:bldP spid="14" grpId="0"/>
      <p:bldP spid="16" grpId="0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a Grid?</a:t>
            </a:r>
          </a:p>
        </p:txBody>
      </p:sp>
      <p:sp>
        <p:nvSpPr>
          <p:cNvPr id="7171" name="Content Placeholder 1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A grid consists of </a:t>
            </a:r>
            <a:r>
              <a:rPr lang="en-GB" sz="3600" dirty="0" smtClean="0"/>
              <a:t>distributed resources </a:t>
            </a:r>
            <a:r>
              <a:rPr lang="en-GB" dirty="0" smtClean="0"/>
              <a:t>controlled by </a:t>
            </a:r>
            <a:r>
              <a:rPr lang="en-GB" sz="3600" dirty="0" smtClean="0"/>
              <a:t>separate organisations </a:t>
            </a:r>
            <a:r>
              <a:rPr lang="en-GB" dirty="0" smtClean="0"/>
              <a:t>that be systematically used securely by users external to that organisation</a:t>
            </a:r>
          </a:p>
          <a:p>
            <a:pPr eaLnBrk="1" hangingPunct="1"/>
            <a:r>
              <a:rPr lang="en-GB" dirty="0" smtClean="0"/>
              <a:t>Resources can include:</a:t>
            </a:r>
          </a:p>
          <a:p>
            <a:pPr lvl="1" eaLnBrk="1" hangingPunct="1"/>
            <a:r>
              <a:rPr lang="en-GB" sz="2400" dirty="0" smtClean="0"/>
              <a:t>Commodity or HPC clusters</a:t>
            </a:r>
          </a:p>
          <a:p>
            <a:pPr lvl="1" eaLnBrk="1" hangingPunct="1"/>
            <a:r>
              <a:rPr lang="en-GB" sz="2400" dirty="0" smtClean="0"/>
              <a:t>Disk or tape storage</a:t>
            </a:r>
          </a:p>
          <a:p>
            <a:pPr lvl="1" eaLnBrk="1" hangingPunct="1"/>
            <a:r>
              <a:rPr lang="en-GB" sz="2400" dirty="0" smtClean="0"/>
              <a:t>Instruments</a:t>
            </a:r>
          </a:p>
          <a:p>
            <a:pPr lvl="1" eaLnBrk="1" hangingPunct="1"/>
            <a:r>
              <a:rPr lang="en-GB" sz="2400" dirty="0" smtClean="0"/>
              <a:t>Data Archives or Digital Libraries</a:t>
            </a:r>
          </a:p>
        </p:txBody>
      </p:sp>
      <p:sp>
        <p:nvSpPr>
          <p:cNvPr id="7172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E80721F-B645-4B47-8668-EA03BDE5571B}" type="datetime1">
              <a:rPr lang="en-GB" smtClean="0">
                <a:solidFill>
                  <a:schemeClr val="bg1"/>
                </a:solidFill>
              </a:rPr>
              <a:t>09/06/2011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173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</a:rPr>
              <a:t>IWSG-Life2011, 9 June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17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E5DED5-60B2-4585-A5A2-7E92A9DE0233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fi-FI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Infrastructure (Wikipedia)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Arial" pitchFamily="34" charset="0"/>
              <a:buNone/>
            </a:pPr>
            <a:r>
              <a:rPr lang="en-GB" dirty="0" smtClean="0"/>
              <a:t>Infrastructure is the basic physical and organisational structures needed for the operation of a society or enterprise, or the services and facilities necessary for an economy to function</a:t>
            </a:r>
          </a:p>
          <a:p>
            <a:pPr marL="0" indent="0" algn="ctr" eaLnBrk="1" hangingPunct="1">
              <a:buFont typeface="Arial" pitchFamily="34" charset="0"/>
              <a:buNone/>
            </a:pPr>
            <a:endParaRPr lang="en-GB" dirty="0"/>
          </a:p>
          <a:p>
            <a:pPr marL="0" indent="0" algn="ctr" eaLnBrk="1" hangingPunct="1">
              <a:buFont typeface="Arial" pitchFamily="34" charset="0"/>
              <a:buNone/>
            </a:pPr>
            <a:r>
              <a:rPr lang="en-GB" dirty="0" smtClean="0"/>
              <a:t>EGI provides a service infrastructure that exposes and helps coordinate a resource infrastructure</a:t>
            </a:r>
          </a:p>
        </p:txBody>
      </p:sp>
      <p:sp>
        <p:nvSpPr>
          <p:cNvPr id="6148" name="Date Placeholder 6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5ED1A45-23C8-4B8A-BC44-36FFBC774338}" type="datetime1">
              <a:rPr lang="en-GB" smtClean="0">
                <a:solidFill>
                  <a:schemeClr val="bg1"/>
                </a:solidFill>
              </a:rPr>
              <a:t>09/06/2011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49" name="Footer Placeholder 7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</a:rPr>
              <a:t>IWSG-Life2011, 9 June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50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32ED949-20FF-4B43-A31E-A2CDE4B5E171}" type="slidenum">
              <a:rPr lang="en-GB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24851" y="3964588"/>
            <a:ext cx="8542421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/>
              <a:t>The Enterprise is the European Research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Resource</a:t>
            </a:r>
            <a:r>
              <a:rPr lang="en-GB" sz="4000" dirty="0" smtClean="0"/>
              <a:t> </a:t>
            </a:r>
            <a:r>
              <a:rPr lang="en-GB" sz="4000" dirty="0"/>
              <a:t>Infrastructure</a:t>
            </a:r>
            <a:br>
              <a:rPr lang="en-GB" sz="4000" dirty="0"/>
            </a:br>
            <a:r>
              <a:rPr lang="en-GB" sz="2400" dirty="0" smtClean="0"/>
              <a:t>(</a:t>
            </a:r>
            <a:r>
              <a:rPr lang="en-GB" sz="2400" dirty="0" smtClean="0"/>
              <a:t>Showing</a:t>
            </a:r>
            <a:r>
              <a:rPr lang="en-GB" sz="2400" dirty="0" smtClean="0"/>
              <a:t> </a:t>
            </a:r>
            <a:r>
              <a:rPr lang="en-GB" sz="2400" dirty="0"/>
              <a:t>yearly increase)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E18F12-1D1A-4AD3-B7E1-882CE00CB420}" type="datetime1">
              <a:rPr lang="en-GB" smtClean="0"/>
              <a:t>09/06/2011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IWSG-Life2011, 9 June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9925" y="6376243"/>
            <a:ext cx="2133600" cy="365125"/>
          </a:xfrm>
        </p:spPr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56550"/>
            <a:ext cx="8202653" cy="515277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268760"/>
            <a:ext cx="2741892" cy="1187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670" y="3140968"/>
            <a:ext cx="2394802" cy="25586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5496" y="3211810"/>
            <a:ext cx="7506991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338 Resource Centres </a:t>
            </a:r>
            <a:r>
              <a:rPr lang="en-GB" b="1" dirty="0" smtClean="0">
                <a:sym typeface="Wingdings" pitchFamily="2" charset="2"/>
              </a:rPr>
              <a:t> </a:t>
            </a:r>
            <a:r>
              <a:rPr lang="en-GB" b="1" dirty="0" smtClean="0"/>
              <a:t>+6.8%</a:t>
            </a:r>
          </a:p>
          <a:p>
            <a:r>
              <a:rPr lang="en-GB" b="1" dirty="0" smtClean="0"/>
              <a:t>    Europe, Asia Pacific, North and South America</a:t>
            </a:r>
          </a:p>
          <a:p>
            <a:r>
              <a:rPr lang="en-GB" b="1" dirty="0" smtClean="0"/>
              <a:t>    96 supporting MPI </a:t>
            </a:r>
            <a:r>
              <a:rPr lang="en-GB" b="1" dirty="0" smtClean="0">
                <a:sym typeface="Wingdings" pitchFamily="2" charset="2"/>
              </a:rPr>
              <a:t> </a:t>
            </a:r>
            <a:r>
              <a:rPr lang="en-GB" b="1" dirty="0" smtClean="0"/>
              <a:t>+31.5%</a:t>
            </a:r>
          </a:p>
          <a:p>
            <a:r>
              <a:rPr lang="en-GB" b="1" dirty="0" smtClean="0"/>
              <a:t>51 Countries (57 with integrated RPs) </a:t>
            </a:r>
            <a:r>
              <a:rPr lang="en-GB" b="1" dirty="0" smtClean="0">
                <a:sym typeface="Wingdings" pitchFamily="2" charset="2"/>
              </a:rPr>
              <a:t></a:t>
            </a:r>
            <a:r>
              <a:rPr lang="en-GB" b="1" dirty="0" smtClean="0"/>
              <a:t>+18.75%</a:t>
            </a:r>
          </a:p>
          <a:p>
            <a:r>
              <a:rPr lang="en-GB" b="1" dirty="0" smtClean="0"/>
              <a:t>Capacity</a:t>
            </a:r>
          </a:p>
          <a:p>
            <a:r>
              <a:rPr lang="en-GB" b="1" dirty="0" smtClean="0"/>
              <a:t>    240,000 CPU cores  </a:t>
            </a:r>
          </a:p>
          <a:p>
            <a:r>
              <a:rPr lang="en-GB" b="1" dirty="0"/>
              <a:t>	</a:t>
            </a:r>
            <a:r>
              <a:rPr lang="en-GB" b="1" dirty="0" smtClean="0"/>
              <a:t>(339,00 with integrated and peer RPs) </a:t>
            </a:r>
            <a:r>
              <a:rPr lang="en-GB" b="1" dirty="0" smtClean="0">
                <a:sym typeface="Wingdings" pitchFamily="2" charset="2"/>
              </a:rPr>
              <a:t> </a:t>
            </a:r>
            <a:r>
              <a:rPr lang="en-GB" b="1" dirty="0" smtClean="0"/>
              <a:t>24.9%</a:t>
            </a:r>
          </a:p>
          <a:p>
            <a:r>
              <a:rPr lang="en-GB" b="1" dirty="0" smtClean="0"/>
              <a:t>    1.89 Million HEP-SPEC 06*</a:t>
            </a:r>
          </a:p>
          <a:p>
            <a:r>
              <a:rPr lang="en-GB" b="1" dirty="0" smtClean="0"/>
              <a:t>    102 PB disk, 89 PB tape</a:t>
            </a:r>
          </a:p>
          <a:p>
            <a:endParaRPr lang="en-GB" b="1" dirty="0" smtClean="0"/>
          </a:p>
          <a:p>
            <a:r>
              <a:rPr lang="en-GB" sz="1600" b="1" dirty="0" smtClean="0"/>
              <a:t>* </a:t>
            </a:r>
            <a:r>
              <a:rPr lang="en-GB" sz="1600" b="1" dirty="0" smtClean="0">
                <a:solidFill>
                  <a:schemeClr val="bg1"/>
                </a:solidFill>
              </a:rPr>
              <a:t>Million HEP-SPEC 06 </a:t>
            </a:r>
            <a:r>
              <a:rPr lang="en-US" sz="1600" b="1" dirty="0" err="1">
                <a:solidFill>
                  <a:schemeClr val="bg1"/>
                </a:solidFill>
              </a:rPr>
              <a:t>Normalised</a:t>
            </a:r>
            <a:r>
              <a:rPr lang="en-US" sz="1600" b="1" dirty="0">
                <a:solidFill>
                  <a:schemeClr val="bg1"/>
                </a:solidFill>
              </a:rPr>
              <a:t> CPU time to a reference value of Mega </a:t>
            </a:r>
            <a:r>
              <a:rPr lang="en-US" sz="1600" b="1" dirty="0" smtClean="0">
                <a:solidFill>
                  <a:schemeClr val="bg1"/>
                </a:solidFill>
              </a:rPr>
              <a:t>HEP-SPEC 06</a:t>
            </a:r>
            <a:endParaRPr lang="en-GB" sz="1600" b="1" dirty="0" smtClean="0">
              <a:solidFill>
                <a:schemeClr val="bg1"/>
              </a:solidFill>
            </a:endParaRPr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20686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278" name="Straight Connector 21"/>
          <p:cNvCxnSpPr>
            <a:cxnSpLocks noChangeShapeType="1"/>
          </p:cNvCxnSpPr>
          <p:nvPr/>
        </p:nvCxnSpPr>
        <p:spPr bwMode="auto">
          <a:xfrm rot="16200000" flipH="1">
            <a:off x="2350294" y="3983831"/>
            <a:ext cx="4292600" cy="14288"/>
          </a:xfrm>
          <a:prstGeom prst="line">
            <a:avLst/>
          </a:prstGeom>
          <a:noFill/>
          <a:ln w="635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-214313"/>
            <a:ext cx="9043987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5"/>
          <p:cNvSpPr txBox="1">
            <a:spLocks noChangeArrowheads="1"/>
          </p:cNvSpPr>
          <p:nvPr/>
        </p:nvSpPr>
        <p:spPr bwMode="auto">
          <a:xfrm>
            <a:off x="1928813" y="127000"/>
            <a:ext cx="514191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6000" b="1">
                <a:solidFill>
                  <a:srgbClr val="FFFFFF"/>
                </a:solidFill>
              </a:rPr>
              <a:t>EGI</a:t>
            </a:r>
          </a:p>
          <a:p>
            <a:pPr algn="ctr" eaLnBrk="1" hangingPunct="1"/>
            <a:r>
              <a:rPr lang="en-GB" sz="6000" b="1">
                <a:solidFill>
                  <a:srgbClr val="FFFFFF"/>
                </a:solidFill>
              </a:rPr>
              <a:t>Collaboration</a:t>
            </a:r>
          </a:p>
        </p:txBody>
      </p:sp>
      <p:sp>
        <p:nvSpPr>
          <p:cNvPr id="11268" name="Can 8"/>
          <p:cNvSpPr>
            <a:spLocks noChangeArrowheads="1"/>
          </p:cNvSpPr>
          <p:nvPr/>
        </p:nvSpPr>
        <p:spPr bwMode="auto">
          <a:xfrm>
            <a:off x="331788" y="2688383"/>
            <a:ext cx="928687" cy="3563143"/>
          </a:xfrm>
          <a:prstGeom prst="can">
            <a:avLst>
              <a:gd name="adj" fmla="val 11271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N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69" name="Can 9"/>
          <p:cNvSpPr>
            <a:spLocks noChangeArrowheads="1"/>
          </p:cNvSpPr>
          <p:nvPr/>
        </p:nvSpPr>
        <p:spPr bwMode="auto">
          <a:xfrm>
            <a:off x="2714625" y="2688383"/>
            <a:ext cx="928688" cy="3563143"/>
          </a:xfrm>
          <a:prstGeom prst="can">
            <a:avLst>
              <a:gd name="adj" fmla="val 11266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N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0" name="Can 10"/>
          <p:cNvSpPr>
            <a:spLocks noChangeArrowheads="1"/>
          </p:cNvSpPr>
          <p:nvPr/>
        </p:nvSpPr>
        <p:spPr bwMode="auto">
          <a:xfrm>
            <a:off x="7715250" y="3608338"/>
            <a:ext cx="928688" cy="2643188"/>
          </a:xfrm>
          <a:prstGeom prst="can">
            <a:avLst>
              <a:gd name="adj" fmla="val 11266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N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1" name="Can 11"/>
          <p:cNvSpPr>
            <a:spLocks noChangeArrowheads="1"/>
          </p:cNvSpPr>
          <p:nvPr/>
        </p:nvSpPr>
        <p:spPr bwMode="auto">
          <a:xfrm>
            <a:off x="5149850" y="2688383"/>
            <a:ext cx="928688" cy="3563143"/>
          </a:xfrm>
          <a:prstGeom prst="can">
            <a:avLst>
              <a:gd name="adj" fmla="val 11272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N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6" name="Can 17"/>
          <p:cNvSpPr>
            <a:spLocks noChangeArrowheads="1"/>
          </p:cNvSpPr>
          <p:nvPr/>
        </p:nvSpPr>
        <p:spPr bwMode="auto">
          <a:xfrm>
            <a:off x="6357938" y="2688383"/>
            <a:ext cx="857250" cy="3563143"/>
          </a:xfrm>
          <a:prstGeom prst="can">
            <a:avLst>
              <a:gd name="adj" fmla="val 11278"/>
            </a:avLst>
          </a:prstGeom>
          <a:gradFill rotWithShape="0"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FFFF00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E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R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11277" name="Can 18"/>
          <p:cNvSpPr>
            <a:spLocks noChangeArrowheads="1"/>
          </p:cNvSpPr>
          <p:nvPr/>
        </p:nvSpPr>
        <p:spPr bwMode="auto">
          <a:xfrm>
            <a:off x="1583610" y="3174951"/>
            <a:ext cx="857250" cy="3076576"/>
          </a:xfrm>
          <a:prstGeom prst="can">
            <a:avLst>
              <a:gd name="adj" fmla="val 11266"/>
            </a:avLst>
          </a:prstGeom>
          <a:gradFill rotWithShape="0"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FFFF00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E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R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11282" name="Can 7"/>
          <p:cNvSpPr>
            <a:spLocks noChangeArrowheads="1"/>
          </p:cNvSpPr>
          <p:nvPr/>
        </p:nvSpPr>
        <p:spPr bwMode="auto">
          <a:xfrm>
            <a:off x="3929063" y="5680026"/>
            <a:ext cx="1104900" cy="571500"/>
          </a:xfrm>
          <a:prstGeom prst="can">
            <a:avLst>
              <a:gd name="adj" fmla="val 11269"/>
            </a:avLst>
          </a:prstGeom>
          <a:solidFill>
            <a:schemeClr val="accent1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EGI.eu</a:t>
            </a:r>
          </a:p>
        </p:txBody>
      </p:sp>
      <p:sp>
        <p:nvSpPr>
          <p:cNvPr id="11286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E1B363B-373D-4E3F-985E-134F8C86D884}" type="datetime1">
              <a:rPr lang="en-GB" smtClean="0">
                <a:solidFill>
                  <a:schemeClr val="bg1"/>
                </a:solidFill>
              </a:rPr>
              <a:t>09/06/2011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287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</a:rPr>
              <a:t>IWSG-Life2011, 9 June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28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2A064B-8173-451B-9B74-E2452857A410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83610" y="3977874"/>
            <a:ext cx="5684957" cy="10358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NGI: National Grid Initiative</a:t>
            </a:r>
          </a:p>
          <a:p>
            <a:pPr algn="ctr"/>
            <a:r>
              <a:rPr lang="en-GB" dirty="0" smtClean="0"/>
              <a:t>EIRO: European Intergovernmental Research Organisation (e.g. CERN, EMBL, ESA, …)</a:t>
            </a:r>
            <a:endParaRPr lang="en-GB" dirty="0"/>
          </a:p>
        </p:txBody>
      </p:sp>
      <p:sp>
        <p:nvSpPr>
          <p:cNvPr id="11273" name="Can 14"/>
          <p:cNvSpPr>
            <a:spLocks noChangeArrowheads="1"/>
          </p:cNvSpPr>
          <p:nvPr/>
        </p:nvSpPr>
        <p:spPr bwMode="auto">
          <a:xfrm>
            <a:off x="6357939" y="3174951"/>
            <a:ext cx="2286000" cy="686098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 dirty="0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5" name="Can 16"/>
          <p:cNvSpPr>
            <a:spLocks noChangeArrowheads="1"/>
          </p:cNvSpPr>
          <p:nvPr/>
        </p:nvSpPr>
        <p:spPr bwMode="auto">
          <a:xfrm>
            <a:off x="179512" y="2276872"/>
            <a:ext cx="8464425" cy="73615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4" name="Can 15"/>
          <p:cNvSpPr>
            <a:spLocks noChangeArrowheads="1"/>
          </p:cNvSpPr>
          <p:nvPr/>
        </p:nvSpPr>
        <p:spPr bwMode="auto">
          <a:xfrm>
            <a:off x="1583611" y="3174950"/>
            <a:ext cx="4494928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 dirty="0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Community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DejaVu Sans"/>
      </a:majorFont>
      <a:minorFont>
        <a:latin typeface="Arial"/>
        <a:ea typeface="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DejaVu San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7407</TotalTime>
  <Words>2173</Words>
  <Application>Microsoft Office PowerPoint</Application>
  <PresentationFormat>On-screen Show (4:3)</PresentationFormat>
  <Paragraphs>648</Paragraphs>
  <Slides>39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EGI-InSPIRE 2</vt:lpstr>
      <vt:lpstr>EG-InSPIRE</vt:lpstr>
      <vt:lpstr>1_EG-InSPIRE</vt:lpstr>
      <vt:lpstr>Office Theme</vt:lpstr>
      <vt:lpstr>Applications and gateways for the LSGC: EGI's role as a helper and supporter</vt:lpstr>
      <vt:lpstr>Introduction</vt:lpstr>
      <vt:lpstr>presentation outline</vt:lpstr>
      <vt:lpstr>Applications and gateways for the LSGC</vt:lpstr>
      <vt:lpstr>The Data Deluge</vt:lpstr>
      <vt:lpstr>What is a Grid?</vt:lpstr>
      <vt:lpstr>Infrastructure (Wikipedia)</vt:lpstr>
      <vt:lpstr>Resource Infrastructure (Showing yearly increase)</vt:lpstr>
      <vt:lpstr>PowerPoint Presentation</vt:lpstr>
      <vt:lpstr>EGI Resource Infrastructure</vt:lpstr>
      <vt:lpstr>EGI.eu</vt:lpstr>
      <vt:lpstr>EGI-InSPIRE Project</vt:lpstr>
      <vt:lpstr>EGI-Inspire project objectives</vt:lpstr>
      <vt:lpstr>A Virtuous Service Cycle</vt:lpstr>
      <vt:lpstr>EGI supports Innovation</vt:lpstr>
      <vt:lpstr>Key Points</vt:lpstr>
      <vt:lpstr>Applications and gateways for the LSGC</vt:lpstr>
      <vt:lpstr>User Support &amp; Services</vt:lpstr>
      <vt:lpstr>Support coordination: cultivating sustainable communities</vt:lpstr>
      <vt:lpstr> Coordinating support: developing and deploying sustainable services</vt:lpstr>
      <vt:lpstr>User Support structure</vt:lpstr>
      <vt:lpstr>NGI User Support Teams</vt:lpstr>
      <vt:lpstr>Support services</vt:lpstr>
      <vt:lpstr>EGI Application Database</vt:lpstr>
      <vt:lpstr>Training marketplace</vt:lpstr>
      <vt:lpstr>Services for VOs</vt:lpstr>
      <vt:lpstr>Requirements Tracker (RT)</vt:lpstr>
      <vt:lpstr>Processing EGI requirements, implementing solutions</vt:lpstr>
      <vt:lpstr>www.egi.eu/user-support</vt:lpstr>
      <vt:lpstr>Applications and gateways for the LSGC</vt:lpstr>
      <vt:lpstr>Virtual Research Community</vt:lpstr>
      <vt:lpstr>Life Sciences Grid Community</vt:lpstr>
      <vt:lpstr>LSGC VRC</vt:lpstr>
      <vt:lpstr>Life-Science Grid Community</vt:lpstr>
      <vt:lpstr>Purposes and goals (1)</vt:lpstr>
      <vt:lpstr>Purposes and goals (2)</vt:lpstr>
      <vt:lpstr>AppDB – Life Sciences</vt:lpstr>
      <vt:lpstr>More information</vt:lpstr>
      <vt:lpstr>What happens next?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Steve Brewer</cp:lastModifiedBy>
  <cp:revision>117</cp:revision>
  <dcterms:created xsi:type="dcterms:W3CDTF">2010-09-03T12:01:03Z</dcterms:created>
  <dcterms:modified xsi:type="dcterms:W3CDTF">2011-06-09T10:05:01Z</dcterms:modified>
</cp:coreProperties>
</file>