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21" r:id="rId5"/>
    <p:sldId id="305" r:id="rId6"/>
    <p:sldId id="304" r:id="rId7"/>
    <p:sldId id="322" r:id="rId8"/>
    <p:sldId id="314" r:id="rId9"/>
    <p:sldId id="320" r:id="rId10"/>
    <p:sldId id="292" r:id="rId11"/>
    <p:sldId id="291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757" autoAdjust="0"/>
  </p:normalViewPr>
  <p:slideViewPr>
    <p:cSldViewPr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5" csCatId="accent1" phldr="1"/>
      <dgm:spPr/>
    </dgm:pt>
    <dgm:pt modelId="{D29BB719-FD56-2844-B248-A2C788E4DD2F}">
      <dgm:prSet/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343E3B1D-DB30-4C40-843B-EAD3CE51CBE0}" type="presOf" srcId="{D29BB719-FD56-2844-B248-A2C788E4DD2F}" destId="{B51FE79A-82F8-BB4D-A548-9E0C95931871}" srcOrd="0" destOrd="0" presId="urn:microsoft.com/office/officeart/2005/8/layout/cycle8"/>
    <dgm:cxn modelId="{1F5592CB-8656-414D-B676-CFD56057F003}" type="presOf" srcId="{D29BB719-FD56-2844-B248-A2C788E4DD2F}" destId="{5D3EBB9C-D0DB-A04F-8C69-3980DBA0A347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CAB0110-4342-48C6-88B9-70A946582F9D}" type="presOf" srcId="{CB58CE4A-1514-944C-81FE-B229AB3C48F8}" destId="{C1AB6106-2BE5-804E-B6C3-C7F2D76A8D32}" srcOrd="0" destOrd="0" presId="urn:microsoft.com/office/officeart/2005/8/layout/cycle8"/>
    <dgm:cxn modelId="{8FA87928-C4A5-4459-91B8-4F470EC8C9F5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94EEAA2-BB91-4B8E-8C3F-01A4FB7A88EB}" type="presOf" srcId="{EEF953A5-D527-4EE9-A59B-961F6170A889}" destId="{A01F02A2-235C-CE48-BF8C-CAB822D58D2A}" srcOrd="1" destOrd="0" presId="urn:microsoft.com/office/officeart/2005/8/layout/cycle8"/>
    <dgm:cxn modelId="{7F399D11-413E-45F9-B4A8-CE1CC1BA3DA4}" type="presOf" srcId="{30DC3652-13DC-4ADB-9F08-1B30D4C68CD1}" destId="{E1D0987D-1000-4B33-9DC1-675C64078855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8A5F566-6BA9-4612-9E27-8DE0C7F03EAC}" type="presOf" srcId="{30DC3652-13DC-4ADB-9F08-1B30D4C68CD1}" destId="{0191A99D-29BC-4F01-A4D7-44E75443DF7B}" srcOrd="0" destOrd="0" presId="urn:microsoft.com/office/officeart/2005/8/layout/cycle8"/>
    <dgm:cxn modelId="{22473356-935A-44AA-BC77-3CB9A04C2F31}" type="presOf" srcId="{EEF953A5-D527-4EE9-A59B-961F6170A889}" destId="{591A4803-9161-404F-80F0-6635C9FB251F}" srcOrd="0" destOrd="0" presId="urn:microsoft.com/office/officeart/2005/8/layout/cycle8"/>
    <dgm:cxn modelId="{C368FBB5-78E9-4A67-94CC-EE6DFEFE3FBB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AACCD69-235A-48BF-A73C-796A76553EA9}" type="presParOf" srcId="{C1AB6106-2BE5-804E-B6C3-C7F2D76A8D32}" destId="{B51FE79A-82F8-BB4D-A548-9E0C95931871}" srcOrd="0" destOrd="0" presId="urn:microsoft.com/office/officeart/2005/8/layout/cycle8"/>
    <dgm:cxn modelId="{DD039AC6-E5CD-444F-9959-246FC7E6AE3E}" type="presParOf" srcId="{C1AB6106-2BE5-804E-B6C3-C7F2D76A8D32}" destId="{705C8AB6-07F4-9F4B-87F0-46B8C840C22B}" srcOrd="1" destOrd="0" presId="urn:microsoft.com/office/officeart/2005/8/layout/cycle8"/>
    <dgm:cxn modelId="{8E303157-5060-454F-B2C5-36F61789C81E}" type="presParOf" srcId="{C1AB6106-2BE5-804E-B6C3-C7F2D76A8D32}" destId="{D298770A-DAE4-8F40-A1E8-7F5394387065}" srcOrd="2" destOrd="0" presId="urn:microsoft.com/office/officeart/2005/8/layout/cycle8"/>
    <dgm:cxn modelId="{B3E2ECD5-E072-46E1-8EF1-E193AB7ABA2F}" type="presParOf" srcId="{C1AB6106-2BE5-804E-B6C3-C7F2D76A8D32}" destId="{5D3EBB9C-D0DB-A04F-8C69-3980DBA0A347}" srcOrd="3" destOrd="0" presId="urn:microsoft.com/office/officeart/2005/8/layout/cycle8"/>
    <dgm:cxn modelId="{0C6CBD54-8ABC-4BAD-A25F-86BF6D8016A5}" type="presParOf" srcId="{C1AB6106-2BE5-804E-B6C3-C7F2D76A8D32}" destId="{591A4803-9161-404F-80F0-6635C9FB251F}" srcOrd="4" destOrd="0" presId="urn:microsoft.com/office/officeart/2005/8/layout/cycle8"/>
    <dgm:cxn modelId="{FD8D8980-0365-492D-A759-815D5CB207B8}" type="presParOf" srcId="{C1AB6106-2BE5-804E-B6C3-C7F2D76A8D32}" destId="{47251BC0-C938-8C43-8106-383575FA7DBC}" srcOrd="5" destOrd="0" presId="urn:microsoft.com/office/officeart/2005/8/layout/cycle8"/>
    <dgm:cxn modelId="{1469F1F7-6044-47D3-B75F-2968738A3418}" type="presParOf" srcId="{C1AB6106-2BE5-804E-B6C3-C7F2D76A8D32}" destId="{1C94465A-CDF7-8E43-B681-139D791B1387}" srcOrd="6" destOrd="0" presId="urn:microsoft.com/office/officeart/2005/8/layout/cycle8"/>
    <dgm:cxn modelId="{CF28FFD4-27D9-4D7C-846F-F5DDB6EBC140}" type="presParOf" srcId="{C1AB6106-2BE5-804E-B6C3-C7F2D76A8D32}" destId="{A01F02A2-235C-CE48-BF8C-CAB822D58D2A}" srcOrd="7" destOrd="0" presId="urn:microsoft.com/office/officeart/2005/8/layout/cycle8"/>
    <dgm:cxn modelId="{00E63A9F-ADFD-4B86-A860-B8301AF97F05}" type="presParOf" srcId="{C1AB6106-2BE5-804E-B6C3-C7F2D76A8D32}" destId="{68A78B6C-BAED-9543-ABF9-EF748C194928}" srcOrd="8" destOrd="0" presId="urn:microsoft.com/office/officeart/2005/8/layout/cycle8"/>
    <dgm:cxn modelId="{0B60F283-5FE5-4BEB-9201-8E295092C475}" type="presParOf" srcId="{C1AB6106-2BE5-804E-B6C3-C7F2D76A8D32}" destId="{59D713E5-0C59-AA4B-A67A-15ACE317B5D4}" srcOrd="9" destOrd="0" presId="urn:microsoft.com/office/officeart/2005/8/layout/cycle8"/>
    <dgm:cxn modelId="{8D4C06F6-1ABC-4E53-B385-C06C3F0B3C0B}" type="presParOf" srcId="{C1AB6106-2BE5-804E-B6C3-C7F2D76A8D32}" destId="{0ED165D0-838E-284B-9E0B-2B63DCCE918C}" srcOrd="10" destOrd="0" presId="urn:microsoft.com/office/officeart/2005/8/layout/cycle8"/>
    <dgm:cxn modelId="{97526B54-4C87-4194-8FEB-54998AA14936}" type="presParOf" srcId="{C1AB6106-2BE5-804E-B6C3-C7F2D76A8D32}" destId="{2048B1A1-B7B1-3E4C-B8D8-ED6AFA03B15C}" srcOrd="11" destOrd="0" presId="urn:microsoft.com/office/officeart/2005/8/layout/cycle8"/>
    <dgm:cxn modelId="{E85C2BD2-4EE3-48CF-8C23-60BFAF16D9D0}" type="presParOf" srcId="{C1AB6106-2BE5-804E-B6C3-C7F2D76A8D32}" destId="{0191A99D-29BC-4F01-A4D7-44E75443DF7B}" srcOrd="12" destOrd="0" presId="urn:microsoft.com/office/officeart/2005/8/layout/cycle8"/>
    <dgm:cxn modelId="{D4841D42-015B-4C52-9CC0-ECECD1BCBFC9}" type="presParOf" srcId="{C1AB6106-2BE5-804E-B6C3-C7F2D76A8D32}" destId="{FC3952C9-5E4B-4DEB-B6E4-2E31DBB50419}" srcOrd="13" destOrd="0" presId="urn:microsoft.com/office/officeart/2005/8/layout/cycle8"/>
    <dgm:cxn modelId="{DB02CB20-065D-4C33-AC24-0473304BC14C}" type="presParOf" srcId="{C1AB6106-2BE5-804E-B6C3-C7F2D76A8D32}" destId="{4A4E9FE7-1A84-4FD1-A9C8-586BC4A30C58}" srcOrd="14" destOrd="0" presId="urn:microsoft.com/office/officeart/2005/8/layout/cycle8"/>
    <dgm:cxn modelId="{E34BECF5-E461-4DCB-98B3-91CC60B1590D}" type="presParOf" srcId="{C1AB6106-2BE5-804E-B6C3-C7F2D76A8D32}" destId="{E1D0987D-1000-4B33-9DC1-675C64078855}" srcOrd="15" destOrd="0" presId="urn:microsoft.com/office/officeart/2005/8/layout/cycle8"/>
    <dgm:cxn modelId="{BC990ED9-94AA-412F-B494-15E1E3238932}" type="presParOf" srcId="{C1AB6106-2BE5-804E-B6C3-C7F2D76A8D32}" destId="{4CABE584-43E2-44D2-9FA7-3722ECCD4C24}" srcOrd="16" destOrd="0" presId="urn:microsoft.com/office/officeart/2005/8/layout/cycle8"/>
    <dgm:cxn modelId="{1041F8A9-3217-4E6A-A536-A2F3829622F5}" type="presParOf" srcId="{C1AB6106-2BE5-804E-B6C3-C7F2D76A8D32}" destId="{77C1C29F-22DE-4D81-8092-B4CD2E1251B6}" srcOrd="17" destOrd="0" presId="urn:microsoft.com/office/officeart/2005/8/layout/cycle8"/>
    <dgm:cxn modelId="{00BF5258-1201-4DC3-908C-C216BC4FF22D}" type="presParOf" srcId="{C1AB6106-2BE5-804E-B6C3-C7F2D76A8D32}" destId="{19723D9C-362F-408B-9A45-34345CC8C339}" srcOrd="18" destOrd="0" presId="urn:microsoft.com/office/officeart/2005/8/layout/cycle8"/>
    <dgm:cxn modelId="{B164BE52-2F4E-4E23-8B62-412335F7512E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45F9B60E-6C31-46E1-9398-62B1CD466E3F}" type="presOf" srcId="{EEF953A5-D527-4EE9-A59B-961F6170A889}" destId="{A01F02A2-235C-CE48-BF8C-CAB822D58D2A}" srcOrd="1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F0BF11D3-0ED4-4EAC-8B11-8F1AFA0C453B}" type="presOf" srcId="{EEF953A5-D527-4EE9-A59B-961F6170A889}" destId="{591A4803-9161-404F-80F0-6635C9FB251F}" srcOrd="0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8B7C2309-44D0-4BE4-9F38-3063C888FA05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DFE490C5-1135-40C6-A07C-FF734A918376}" type="presOf" srcId="{BAF4BAD2-6E0E-4446-B6A6-A6D77538DFCB}" destId="{68A78B6C-BAED-9543-ABF9-EF748C194928}" srcOrd="0" destOrd="0" presId="urn:microsoft.com/office/officeart/2005/8/layout/cycle8"/>
    <dgm:cxn modelId="{18894747-7017-4606-8590-0C9A3FE337CD}" type="presOf" srcId="{30DC3652-13DC-4ADB-9F08-1B30D4C68CD1}" destId="{0191A99D-29BC-4F01-A4D7-44E75443DF7B}" srcOrd="0" destOrd="0" presId="urn:microsoft.com/office/officeart/2005/8/layout/cycle8"/>
    <dgm:cxn modelId="{9433CC56-0BC4-4550-95BD-EDF1C2D9C75C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B6ECCA30-B2C2-441E-A9C9-9D9BC02A734E}" type="presParOf" srcId="{C1AB6106-2BE5-804E-B6C3-C7F2D76A8D32}" destId="{0191A99D-29BC-4F01-A4D7-44E75443DF7B}" srcOrd="12" destOrd="0" presId="urn:microsoft.com/office/officeart/2005/8/layout/cycle8"/>
    <dgm:cxn modelId="{A6DEAE8A-5589-4C6D-BE30-7D77086ECFA2}" type="presParOf" srcId="{C1AB6106-2BE5-804E-B6C3-C7F2D76A8D32}" destId="{FC3952C9-5E4B-4DEB-B6E4-2E31DBB50419}" srcOrd="13" destOrd="0" presId="urn:microsoft.com/office/officeart/2005/8/layout/cycle8"/>
    <dgm:cxn modelId="{08C3C64C-C44E-4878-AF44-E233EAEE7145}" type="presParOf" srcId="{C1AB6106-2BE5-804E-B6C3-C7F2D76A8D32}" destId="{4A4E9FE7-1A84-4FD1-A9C8-586BC4A30C58}" srcOrd="14" destOrd="0" presId="urn:microsoft.com/office/officeart/2005/8/layout/cycle8"/>
    <dgm:cxn modelId="{25CF1148-4726-41A1-948F-D22E65D56C3F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6A544F77-285A-47C8-AA5A-DA2502DB851D}" type="presParOf" srcId="{C1AB6106-2BE5-804E-B6C3-C7F2D76A8D32}" destId="{77C1C29F-22DE-4D81-8092-B4CD2E1251B6}" srcOrd="17" destOrd="0" presId="urn:microsoft.com/office/officeart/2005/8/layout/cycle8"/>
    <dgm:cxn modelId="{759219D9-213D-4940-8532-5912C4F69839}" type="presParOf" srcId="{C1AB6106-2BE5-804E-B6C3-C7F2D76A8D32}" destId="{19723D9C-362F-408B-9A45-34345CC8C339}" srcOrd="18" destOrd="0" presId="urn:microsoft.com/office/officeart/2005/8/layout/cycle8"/>
    <dgm:cxn modelId="{B1FB0E10-BDBA-4F5D-85C6-FEDE165989E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518FB31-8124-46D6-B8B0-FE4C6A276ADA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4A644908-72DC-459E-A5B1-707DF7E1D2C7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39B2B939-5F24-4175-86A7-2AA1F2ABA934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719E78CC-4CB7-4B3F-9B9A-80E3DF54935F}" type="presOf" srcId="{EEF953A5-D527-4EE9-A59B-961F6170A889}" destId="{591A4803-9161-404F-80F0-6635C9FB251F}" srcOrd="0" destOrd="0" presId="urn:microsoft.com/office/officeart/2005/8/layout/cycle8"/>
    <dgm:cxn modelId="{741FF279-FB7C-4F95-BD6C-FE7EF40D068E}" type="presOf" srcId="{30DC3652-13DC-4ADB-9F08-1B30D4C68CD1}" destId="{0191A99D-29BC-4F01-A4D7-44E75443DF7B}" srcOrd="0" destOrd="0" presId="urn:microsoft.com/office/officeart/2005/8/layout/cycle8"/>
    <dgm:cxn modelId="{E38BD228-516A-4509-BE82-5A3C4BCC424A}" type="presOf" srcId="{30DC3652-13DC-4ADB-9F08-1B30D4C68CD1}" destId="{E1D0987D-1000-4B33-9DC1-675C64078855}" srcOrd="1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68F48A44-86DF-48CD-9DFC-CF4E4EB2A532}" type="presParOf" srcId="{C1AB6106-2BE5-804E-B6C3-C7F2D76A8D32}" destId="{0191A99D-29BC-4F01-A4D7-44E75443DF7B}" srcOrd="12" destOrd="0" presId="urn:microsoft.com/office/officeart/2005/8/layout/cycle8"/>
    <dgm:cxn modelId="{209C33C0-5B1F-4BEB-9250-DBCB337EF9EB}" type="presParOf" srcId="{C1AB6106-2BE5-804E-B6C3-C7F2D76A8D32}" destId="{FC3952C9-5E4B-4DEB-B6E4-2E31DBB50419}" srcOrd="13" destOrd="0" presId="urn:microsoft.com/office/officeart/2005/8/layout/cycle8"/>
    <dgm:cxn modelId="{6AC3460C-862A-4959-BB20-3D43BC1978DE}" type="presParOf" srcId="{C1AB6106-2BE5-804E-B6C3-C7F2D76A8D32}" destId="{4A4E9FE7-1A84-4FD1-A9C8-586BC4A30C58}" srcOrd="14" destOrd="0" presId="urn:microsoft.com/office/officeart/2005/8/layout/cycle8"/>
    <dgm:cxn modelId="{A2D853A2-C45C-4EAB-A98E-BBAE55C180F1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1DC01145-3361-421D-AB71-4A0F129635F0}" type="presParOf" srcId="{C1AB6106-2BE5-804E-B6C3-C7F2D76A8D32}" destId="{77C1C29F-22DE-4D81-8092-B4CD2E1251B6}" srcOrd="17" destOrd="0" presId="urn:microsoft.com/office/officeart/2005/8/layout/cycle8"/>
    <dgm:cxn modelId="{1BF7B508-C2CA-43E1-BEC8-962524C6D34E}" type="presParOf" srcId="{C1AB6106-2BE5-804E-B6C3-C7F2D76A8D32}" destId="{19723D9C-362F-408B-9A45-34345CC8C339}" srcOrd="18" destOrd="0" presId="urn:microsoft.com/office/officeart/2005/8/layout/cycle8"/>
    <dgm:cxn modelId="{9467568F-DE8C-48B1-A582-3B42F0D2A20D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Innovations and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98188"/>
            <a:satOff val="-22525"/>
            <a:lumOff val="156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96377"/>
            <a:satOff val="-45051"/>
            <a:lumOff val="31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250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399" y="309980"/>
        <a:ext cx="7956814" cy="1098002"/>
      </dsp:txXfrm>
    </dsp:sp>
    <dsp:sp modelId="{CC17C6D0-2BB9-45A7-8730-E1D21931C671}">
      <dsp:nvSpPr>
        <dsp:cNvPr id="0" name=""/>
        <dsp:cNvSpPr/>
      </dsp:nvSpPr>
      <dsp:spPr>
        <a:xfrm>
          <a:off x="0" y="1654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1713980"/>
        <a:ext cx="7956814" cy="1098002"/>
      </dsp:txXfrm>
    </dsp:sp>
    <dsp:sp modelId="{A2E5D43D-013C-45EA-AA4A-DEDA1F7B3638}">
      <dsp:nvSpPr>
        <dsp:cNvPr id="0" name=""/>
        <dsp:cNvSpPr/>
      </dsp:nvSpPr>
      <dsp:spPr>
        <a:xfrm>
          <a:off x="0" y="3058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3117980"/>
        <a:ext cx="795681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9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 anchor="b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47397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935680E-C75C-47F8-B490-30869E397002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9143D-4A9E-4D3B-9ACE-F81FB51B5233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4739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03C8055B-8806-45E3-A596-F3AD8AF4909C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case-studies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8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An Introduction to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European Grid Infrastructure (EGI)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5832648" cy="1944216"/>
          </a:xfrm>
        </p:spPr>
        <p:txBody>
          <a:bodyPr anchor="ctr"/>
          <a:lstStyle/>
          <a:p>
            <a:endParaRPr lang="en-US" sz="1600" b="1" dirty="0" smtClean="0"/>
          </a:p>
          <a:p>
            <a:r>
              <a:rPr lang="en-US" sz="2800" dirty="0" smtClean="0"/>
              <a:t>March 2014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771800" y="6608385"/>
            <a:ext cx="4176464" cy="276999"/>
          </a:xfrm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308-3337-40B0-819D-22867C1990B8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16123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584657588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8172400" y="2165577"/>
            <a:ext cx="360040" cy="2152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719572" y="4859989"/>
            <a:ext cx="7920880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Avoid duplication </a:t>
            </a:r>
            <a:r>
              <a:rPr lang="en-GB" sz="14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Leverage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Facilitate </a:t>
            </a:r>
            <a:r>
              <a:rPr lang="en-GB" sz="1400" b="1" dirty="0">
                <a:solidFill>
                  <a:srgbClr val="0067B1"/>
                </a:solidFill>
              </a:rPr>
              <a:t>collaboration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User-driven innovation</a:t>
            </a:r>
          </a:p>
        </p:txBody>
      </p:sp>
      <p:cxnSp>
        <p:nvCxnSpPr>
          <p:cNvPr id="36" name="Elbow Connector 35"/>
          <p:cNvCxnSpPr>
            <a:stCxn id="34" idx="1"/>
            <a:endCxn id="35" idx="1"/>
          </p:cNvCxnSpPr>
          <p:nvPr/>
        </p:nvCxnSpPr>
        <p:spPr>
          <a:xfrm rot="10800000" flipV="1">
            <a:off x="719573" y="4456227"/>
            <a:ext cx="3297853" cy="880816"/>
          </a:xfrm>
          <a:prstGeom prst="bentConnector3">
            <a:avLst>
              <a:gd name="adj1" fmla="val 106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1"/>
            <a:endCxn id="34" idx="3"/>
          </p:cNvCxnSpPr>
          <p:nvPr/>
        </p:nvCxnSpPr>
        <p:spPr>
          <a:xfrm rot="10800000" flipV="1">
            <a:off x="5126576" y="3241651"/>
            <a:ext cx="3405865" cy="1214575"/>
          </a:xfrm>
          <a:prstGeom prst="bentConnector3">
            <a:avLst>
              <a:gd name="adj1" fmla="val -4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539552" y="4860096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FDBA-8E66-4C2A-A8B0-B2722E7F1BAF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029" name="Elbow Connector 1028"/>
          <p:cNvCxnSpPr>
            <a:stCxn id="4" idx="1"/>
            <a:endCxn id="1024" idx="1"/>
          </p:cNvCxnSpPr>
          <p:nvPr/>
        </p:nvCxnSpPr>
        <p:spPr>
          <a:xfrm rot="10800000" flipV="1">
            <a:off x="683569" y="4456226"/>
            <a:ext cx="3333857" cy="934917"/>
          </a:xfrm>
          <a:prstGeom prst="bentConnector3">
            <a:avLst>
              <a:gd name="adj1" fmla="val 106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9936366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8532440" y="2043425"/>
            <a:ext cx="360040" cy="20536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26576" y="3070267"/>
            <a:ext cx="3765905" cy="1385959"/>
          </a:xfrm>
          <a:prstGeom prst="bentConnector3">
            <a:avLst>
              <a:gd name="adj1" fmla="val -21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17-3140-42E7-B2E2-FB6D101AF6AB}" type="datetime1">
              <a:rPr lang="en-US" altLang="en-US" smtClean="0"/>
              <a:t>3/12/2014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611188" y="1412875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2549-B08F-4A77-A2E1-9EE4D7D5009A}" type="datetime1">
              <a:rPr lang="en-US" altLang="en-US" smtClean="0"/>
              <a:t>3/12/2014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Your Disposal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69C4-4F5D-463F-A2C4-BEB7CAE85685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67" y="1748790"/>
            <a:ext cx="7222067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018" y="4953362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noProof="1" smtClean="0"/>
              <a:t>support@egi.eu</a:t>
            </a:r>
            <a:endParaRPr lang="en-US" sz="4000" noProof="1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What is EGI?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Accelerating Excellent Science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Facts &amp; Figures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Principles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Services for the Long Tail and Big Science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Federated Operations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Federated Cloud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Community-driven Innovation &amp; Support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High-throughput Data Analysis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6966-175B-4BA6-A6D9-CD38F18D616C}" type="datetime1">
              <a:rPr lang="en-US" altLang="en-US" smtClean="0"/>
              <a:t>3/12/2014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7D1E-FB00-470B-AE02-6305837906BB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1433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lvl="1"/>
            <a:r>
              <a:rPr lang="en-GB" sz="2400" b="1" dirty="0">
                <a:solidFill>
                  <a:schemeClr val="accent1"/>
                </a:solidFill>
              </a:rPr>
              <a:t>MISSION</a:t>
            </a:r>
            <a:r>
              <a:rPr lang="en-GB" sz="2400" dirty="0"/>
              <a:t>. To support </a:t>
            </a:r>
            <a:r>
              <a:rPr lang="en-GB" sz="2400" b="1" dirty="0">
                <a:solidFill>
                  <a:schemeClr val="accent1"/>
                </a:solidFill>
              </a:rPr>
              <a:t>researchers</a:t>
            </a:r>
            <a:r>
              <a:rPr lang="en-GB" sz="2400" dirty="0"/>
              <a:t> 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dirty="0"/>
              <a:t>services they need to accelerate excellent science 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Natural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Physical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Medical and health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Engineering and </a:t>
            </a:r>
            <a:r>
              <a:rPr lang="en-GB" sz="2400" dirty="0" smtClean="0"/>
              <a:t>technology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 smtClean="0"/>
              <a:t>Any research activity within the European Research Area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8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</a:t>
            </a:r>
            <a:r>
              <a:rPr lang="en-GB" dirty="0" smtClean="0"/>
              <a:t>1/2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257-5257-4AE4-87A0-74C58CF570FE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data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computing </a:t>
            </a:r>
            <a:r>
              <a:rPr lang="en-GB" dirty="0" smtClean="0"/>
              <a:t>facilities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endParaRPr lang="en-GB" dirty="0" smtClean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275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Supporting </a:t>
            </a:r>
            <a:r>
              <a:rPr lang="en-GB" dirty="0"/>
              <a:t>science </a:t>
            </a:r>
            <a:r>
              <a:rPr lang="en-GB" dirty="0" smtClean="0"/>
              <a:t>for over </a:t>
            </a:r>
            <a:r>
              <a:rPr lang="en-GB" dirty="0" smtClean="0">
                <a:solidFill>
                  <a:schemeClr val="accent1"/>
                </a:solidFill>
              </a:rPr>
              <a:t>10</a:t>
            </a:r>
            <a:r>
              <a:rPr lang="en-GB" dirty="0" smtClean="0"/>
              <a:t> years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jobs/day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1456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2/2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625F-5CAB-4723-82E4-007BE1FEE4EA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12776"/>
            <a:ext cx="6275040" cy="4525963"/>
          </a:xfrm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Nebula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 or pay per use</a:t>
            </a:r>
            <a:endParaRPr lang="en-GB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852C-90E7-408D-8629-0138C33542D9}" type="datetime1">
              <a:rPr lang="en-US" altLang="en-US" smtClean="0"/>
              <a:t>3/12/2014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15BB-7905-48D2-B907-4EB49BECDEB6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1917477065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Institutions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57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81D3-07E9-439F-AE04-2C003E0DC47D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2043425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for IT service management 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3617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07"/>
            <a:ext cx="7394844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A cost-efficient framework to manage operations within a federated environment, while retaining responsibility of local infrastructure</a:t>
            </a:r>
            <a:r>
              <a:rPr lang="en-GB" sz="14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Allows efficient </a:t>
            </a:r>
            <a:r>
              <a:rPr lang="en-GB" sz="1400" dirty="0"/>
              <a:t>implementation of Best Management Practices for IT services</a:t>
            </a:r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74677"/>
            <a:ext cx="3500303" cy="580094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1062603945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884368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5085771"/>
            <a:ext cx="288032" cy="73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3095403" cy="1485528"/>
          </a:xfrm>
          <a:prstGeom prst="bentConnector3">
            <a:avLst>
              <a:gd name="adj1" fmla="val -87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7942-286B-43E8-A0BE-FC63E26C0D4B}" type="datetime1">
              <a:rPr lang="en-US" altLang="en-US" smtClean="0"/>
              <a:t>3/12/2014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4979924"/>
            <a:ext cx="7488832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Uniform access, </a:t>
            </a:r>
            <a:r>
              <a:rPr lang="en-GB" sz="1400" b="1" dirty="0">
                <a:solidFill>
                  <a:schemeClr val="accent1"/>
                </a:solidFill>
              </a:rPr>
              <a:t>no lock-in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on-demand scale out </a:t>
            </a:r>
            <a:r>
              <a:rPr lang="en-GB" sz="14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Easy deployment of </a:t>
            </a:r>
            <a:r>
              <a:rPr lang="en-GB" sz="14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Possibility to </a:t>
            </a:r>
            <a:r>
              <a:rPr lang="en-GB" sz="1400" b="1" dirty="0">
                <a:solidFill>
                  <a:schemeClr val="accent1"/>
                </a:solidFill>
              </a:rPr>
              <a:t>federate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Efficiency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by </a:t>
            </a:r>
            <a:r>
              <a:rPr lang="en-GB" sz="1400" b="1" dirty="0">
                <a:solidFill>
                  <a:schemeClr val="accent1"/>
                </a:solidFill>
              </a:rPr>
              <a:t>co-locating big data + cloud computing</a:t>
            </a:r>
            <a:endParaRPr lang="en-GB" sz="1400" dirty="0"/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3"/>
            <a:ext cx="3500303" cy="617768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927530137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884368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80031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3095403" cy="1450114"/>
          </a:xfrm>
          <a:prstGeom prst="bentConnector3">
            <a:avLst>
              <a:gd name="adj1" fmla="val -109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020272" y="5087645"/>
            <a:ext cx="1224137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Launch 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2000</TotalTime>
  <Words>883</Words>
  <Application>Microsoft Office PowerPoint</Application>
  <PresentationFormat>On-screen Show (4:3)</PresentationFormat>
  <Paragraphs>194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An Introduction to European Grid Infrastructure (EGI)</vt:lpstr>
      <vt:lpstr>Outline</vt:lpstr>
      <vt:lpstr>Accelerating Excellent Science</vt:lpstr>
      <vt:lpstr>EGI – March 2014 1/2</vt:lpstr>
      <vt:lpstr>EGI – March 2014 2/2</vt:lpstr>
      <vt:lpstr>Principles</vt:lpstr>
      <vt:lpstr>Services for long tail and big science</vt:lpstr>
      <vt:lpstr>Federated Operations</vt:lpstr>
      <vt:lpstr>Federated Cloud</vt:lpstr>
      <vt:lpstr>Community-Driven Innovation  and Support</vt:lpstr>
      <vt:lpstr>High-Throughput Data Analysis</vt:lpstr>
      <vt:lpstr>EGI support to Open Access</vt:lpstr>
      <vt:lpstr>Conclusion</vt:lpstr>
      <vt:lpstr>At Your Disposal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205</cp:revision>
  <dcterms:created xsi:type="dcterms:W3CDTF">2010-09-03T12:01:03Z</dcterms:created>
  <dcterms:modified xsi:type="dcterms:W3CDTF">2014-03-12T08:46:57Z</dcterms:modified>
</cp:coreProperties>
</file>