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8"/>
  </p:notesMasterIdLst>
  <p:sldIdLst>
    <p:sldId id="431" r:id="rId4"/>
    <p:sldId id="464" r:id="rId5"/>
    <p:sldId id="457" r:id="rId6"/>
    <p:sldId id="505" r:id="rId7"/>
    <p:sldId id="504" r:id="rId8"/>
    <p:sldId id="470" r:id="rId9"/>
    <p:sldId id="503" r:id="rId10"/>
    <p:sldId id="482" r:id="rId11"/>
    <p:sldId id="500" r:id="rId12"/>
    <p:sldId id="501" r:id="rId13"/>
    <p:sldId id="502" r:id="rId14"/>
    <p:sldId id="481" r:id="rId15"/>
    <p:sldId id="479" r:id="rId16"/>
    <p:sldId id="44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8870" autoAdjust="0"/>
  </p:normalViewPr>
  <p:slideViewPr>
    <p:cSldViewPr>
      <p:cViewPr>
        <p:scale>
          <a:sx n="108" d="100"/>
          <a:sy n="108" d="100"/>
        </p:scale>
        <p:origin x="-16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42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1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 err="1" smtClean="0"/>
              <a:t>url</a:t>
            </a:r>
            <a:r>
              <a:rPr lang="en-US" dirty="0" smtClean="0"/>
              <a:t> to </a:t>
            </a:r>
            <a:r>
              <a:rPr lang="en-US" dirty="0" err="1" smtClean="0"/>
              <a:t>getting_help</a:t>
            </a:r>
            <a:r>
              <a:rPr lang="en-US" dirty="0" smtClean="0"/>
              <a:t> homepage</a:t>
            </a:r>
          </a:p>
          <a:p>
            <a:r>
              <a:rPr lang="en-US" dirty="0" smtClean="0"/>
              <a:t>Color codes shows the current status</a:t>
            </a:r>
            <a:r>
              <a:rPr lang="en-US" baseline="0" dirty="0" smtClean="0"/>
              <a:t> of the requirement inside the process of requirements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popup in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83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1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3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18/07/2012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18/07/2012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18/07/2012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requireme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go.egi.eu/requirements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requiremen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user-support/gadgets/r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cst@egi.e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requireme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user-support/vrc_gateways" TargetMode="External"/><Relationship Id="rId2" Type="http://schemas.openxmlformats.org/officeDocument/2006/relationships/hyperlink" Target="https://www.egi.eu/indico/categoryDisplay.py?categId=2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440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hyperlink" Target="http://go.egi.eu/requiremen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require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668344" cy="2450703"/>
          </a:xfrm>
        </p:spPr>
        <p:txBody>
          <a:bodyPr/>
          <a:lstStyle/>
          <a:p>
            <a:r>
              <a:rPr lang="en-US" dirty="0" smtClean="0"/>
              <a:t>Requirements management in EGI</a:t>
            </a:r>
            <a:endParaRPr lang="en-GB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18/07/2012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310136"/>
            <a:ext cx="5832648" cy="13430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hlinkClick r:id="rId3"/>
              </a:rPr>
              <a:t>ucst@egi.eu</a:t>
            </a:r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Slides are collected from various sources in EGI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User community requirements (solved)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1560" y="5117122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Accessible from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go.egi.eu/requirements</a:t>
            </a:r>
            <a:r>
              <a:rPr lang="en-US" sz="2000" dirty="0" smtClean="0"/>
              <a:t> page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420888"/>
            <a:ext cx="8815395" cy="2232248"/>
          </a:xfrm>
        </p:spPr>
      </p:pic>
      <p:sp>
        <p:nvSpPr>
          <p:cNvPr id="14" name="Rectangle 13"/>
          <p:cNvSpPr/>
          <p:nvPr/>
        </p:nvSpPr>
        <p:spPr>
          <a:xfrm>
            <a:off x="143508" y="16288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Quarterly statistics about solved and created requirements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57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TCB catalog of requirements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74" y="5733256"/>
            <a:ext cx="7090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Accessible from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go.egi.eu/requirements</a:t>
            </a:r>
            <a:endParaRPr lang="en-GB" sz="2000" dirty="0"/>
          </a:p>
        </p:txBody>
      </p:sp>
      <p:sp>
        <p:nvSpPr>
          <p:cNvPr id="16" name="Rectangle 15"/>
          <p:cNvSpPr/>
          <p:nvPr/>
        </p:nvSpPr>
        <p:spPr>
          <a:xfrm>
            <a:off x="832248" y="1187460"/>
            <a:ext cx="147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/>
              <a:t>Submitted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64915"/>
            <a:ext cx="2181225" cy="412432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36365"/>
            <a:ext cx="1838325" cy="39528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755998"/>
            <a:ext cx="1724025" cy="3905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721" y="1916832"/>
            <a:ext cx="1552575" cy="3895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132856"/>
            <a:ext cx="1771650" cy="39338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91272" y="1331476"/>
            <a:ext cx="147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/>
              <a:t>Endorsed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5448" y="1475492"/>
            <a:ext cx="147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/>
              <a:t>Assessed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91969" y="1619508"/>
            <a:ext cx="147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292677" y="1835532"/>
            <a:ext cx="147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/>
              <a:t>Delivered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Requirements web gadgets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you can do with requirements web gadgets?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Embed Your requirements into Your website.</a:t>
            </a:r>
          </a:p>
          <a:p>
            <a:pPr lvl="1"/>
            <a:r>
              <a:rPr lang="en-US" sz="2400" dirty="0" smtClean="0"/>
              <a:t>You can list your requirements e.g. per VRC, per VO, per NGI.</a:t>
            </a:r>
          </a:p>
          <a:p>
            <a:pPr lvl="1"/>
            <a:r>
              <a:rPr lang="en-US" sz="2400" dirty="0" smtClean="0"/>
              <a:t>You can submit requirements through the gadget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Examples and information about how to request is accessible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go.egi.eu/requirements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</a:t>
            </a:r>
            <a:r>
              <a:rPr lang="en-US" sz="3600" dirty="0" smtClean="0"/>
              <a:t>eb gadgets in 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66997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WeNMR</a:t>
            </a:r>
            <a:r>
              <a:rPr lang="en-US" sz="1400" b="1" dirty="0" smtClean="0"/>
              <a:t> Grid Community			Life Sciences Grid Community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14" y="1728192"/>
            <a:ext cx="2913882" cy="4005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091" y="1700808"/>
            <a:ext cx="4488005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 Contact us: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ucst@egi.eu</a:t>
            </a:r>
            <a:r>
              <a:rPr lang="en-GB" smtClean="0"/>
              <a:t> 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Overview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F59-8002-46C8-86C4-211EE22B39B7}" type="datetime1">
              <a:rPr lang="en-GB" smtClean="0"/>
              <a:pPr/>
              <a:t>18/07/2012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1520" y="1412875"/>
            <a:ext cx="8604448" cy="4525963"/>
          </a:xfrm>
        </p:spPr>
        <p:txBody>
          <a:bodyPr/>
          <a:lstStyle/>
          <a:p>
            <a:r>
              <a:rPr lang="en-GB" sz="2400" dirty="0" smtClean="0"/>
              <a:t>Processes</a:t>
            </a:r>
          </a:p>
          <a:p>
            <a:pPr lvl="1"/>
            <a:r>
              <a:rPr lang="en-GB" sz="2400" dirty="0" smtClean="0"/>
              <a:t>EGI Ecosystem</a:t>
            </a:r>
          </a:p>
          <a:p>
            <a:pPr lvl="1"/>
            <a:r>
              <a:rPr lang="en-GB" sz="2400" dirty="0" smtClean="0"/>
              <a:t>Requirements process </a:t>
            </a:r>
          </a:p>
          <a:p>
            <a:pPr lvl="1"/>
            <a:r>
              <a:rPr lang="en-GB" sz="2400" dirty="0" smtClean="0"/>
              <a:t>User Community Board</a:t>
            </a:r>
          </a:p>
          <a:p>
            <a:pPr lvl="1"/>
            <a:r>
              <a:rPr lang="en-GB" sz="2400" dirty="0" smtClean="0"/>
              <a:t>Technology Community Board process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Requirements tools (tracking and submitting)</a:t>
            </a:r>
            <a:endParaRPr lang="en-GB" sz="2400" dirty="0"/>
          </a:p>
          <a:p>
            <a:pPr lvl="1"/>
            <a:r>
              <a:rPr lang="en-GB" sz="2400" dirty="0" smtClean="0"/>
              <a:t>Requirements system</a:t>
            </a:r>
            <a:endParaRPr lang="en-GB" sz="2400" dirty="0"/>
          </a:p>
          <a:p>
            <a:pPr lvl="1"/>
            <a:r>
              <a:rPr lang="en-GB" sz="2400" dirty="0" smtClean="0"/>
              <a:t>Wiki pages</a:t>
            </a:r>
          </a:p>
          <a:p>
            <a:pPr lvl="1"/>
            <a:r>
              <a:rPr lang="en-GB" sz="2400" dirty="0" smtClean="0"/>
              <a:t>Web gadgets</a:t>
            </a:r>
            <a:endParaRPr lang="en-GB" sz="2400" dirty="0"/>
          </a:p>
          <a:p>
            <a:pPr lvl="1"/>
            <a:endParaRPr lang="en-GB" sz="2400" dirty="0"/>
          </a:p>
          <a:p>
            <a:pPr marL="457200" lvl="1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160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EGI Ecosystem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3208450" y="3206229"/>
            <a:ext cx="4816518" cy="2988798"/>
            <a:chOff x="3208450" y="3206229"/>
            <a:chExt cx="4816518" cy="2988798"/>
          </a:xfrm>
        </p:grpSpPr>
        <p:sp>
          <p:nvSpPr>
            <p:cNvPr id="9" name="TextBox 8"/>
            <p:cNvSpPr txBox="1"/>
            <p:nvPr/>
          </p:nvSpPr>
          <p:spPr>
            <a:xfrm>
              <a:off x="5727544" y="3206229"/>
              <a:ext cx="2297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EGI-</a:t>
              </a:r>
              <a:r>
                <a:rPr lang="en-GB" sz="2800" dirty="0" err="1" smtClean="0"/>
                <a:t>InSPIRE</a:t>
              </a:r>
              <a:endParaRPr lang="en-GB" sz="2800" dirty="0"/>
            </a:p>
          </p:txBody>
        </p:sp>
        <p:sp>
          <p:nvSpPr>
            <p:cNvPr id="10" name="Oval 9"/>
            <p:cNvSpPr/>
            <p:nvPr/>
          </p:nvSpPr>
          <p:spPr>
            <a:xfrm rot="1820012">
              <a:off x="3208450" y="3225027"/>
              <a:ext cx="2968666" cy="2970000"/>
            </a:xfrm>
            <a:prstGeom prst="ellipse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95776" y="4221088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Public Funding Bodies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4365104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European Commission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0062" y="5092288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National Research Councils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91880" y="3645024"/>
            <a:ext cx="2160000" cy="212404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46800" rIns="0" rtlCol="0" anchor="t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Service  &amp; Resource Providers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07904" y="4401112"/>
            <a:ext cx="1728190" cy="540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prstClr val="white"/>
                </a:solidFill>
              </a:rPr>
              <a:t>EGI.eu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07904" y="4994134"/>
            <a:ext cx="1728190" cy="720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Resource Infrastructure Providers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732480" y="429309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Technology Providers</a:t>
            </a: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Currently:</a:t>
            </a: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EMI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IGE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SAGA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75776" y="2060848"/>
            <a:ext cx="2016344" cy="217835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8" idx="3"/>
            <a:endCxn id="17" idx="0"/>
          </p:cNvCxnSpPr>
          <p:nvPr/>
        </p:nvCxnSpPr>
        <p:spPr>
          <a:xfrm>
            <a:off x="5652120" y="2042736"/>
            <a:ext cx="2160360" cy="2250360"/>
          </a:xfrm>
          <a:prstGeom prst="straightConnector1">
            <a:avLst/>
          </a:prstGeom>
          <a:ln>
            <a:solidFill>
              <a:srgbClr val="1F497D"/>
            </a:solidFill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7405" y="4149080"/>
            <a:ext cx="147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728" y="4221088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590921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1628800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5435" y="5261138"/>
            <a:ext cx="127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Strategic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78196" y="3717032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492120" y="105273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6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User Community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55776" y="5877272"/>
            <a:ext cx="4176464" cy="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97856" y="3121804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Services + 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18348" y="3096256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0681" y="5282044"/>
            <a:ext cx="132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Technology + 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44008" y="3032736"/>
            <a:ext cx="240" cy="612288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651880" y="4725144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51880" y="4581128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555776" y="4581128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99992" y="3033024"/>
            <a:ext cx="0" cy="61200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555776" y="4725144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132" y="908720"/>
            <a:ext cx="2069596" cy="2170180"/>
          </a:xfrm>
          <a:prstGeom prst="rect">
            <a:avLst/>
          </a:prstGeom>
        </p:spPr>
      </p:pic>
      <p:sp>
        <p:nvSpPr>
          <p:cNvPr id="40" name="Oval 39"/>
          <p:cNvSpPr/>
          <p:nvPr/>
        </p:nvSpPr>
        <p:spPr>
          <a:xfrm>
            <a:off x="3707904" y="1196752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1: SHIWA</a:t>
            </a:r>
            <a:endParaRPr lang="en-GB" sz="1100"/>
          </a:p>
        </p:txBody>
      </p:sp>
      <p:sp>
        <p:nvSpPr>
          <p:cNvPr id="43" name="Oval 42"/>
          <p:cNvSpPr/>
          <p:nvPr/>
        </p:nvSpPr>
        <p:spPr>
          <a:xfrm>
            <a:off x="3563888" y="206084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2: BioVel</a:t>
            </a:r>
            <a:endParaRPr lang="en-GB" sz="1100"/>
          </a:p>
        </p:txBody>
      </p:sp>
      <p:sp>
        <p:nvSpPr>
          <p:cNvPr id="48" name="Rectangle 47"/>
          <p:cNvSpPr/>
          <p:nvPr/>
        </p:nvSpPr>
        <p:spPr>
          <a:xfrm>
            <a:off x="6591938" y="1439198"/>
            <a:ext cx="9348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smtClean="0">
                <a:solidFill>
                  <a:schemeClr val="bg1"/>
                </a:solidFill>
                <a:latin typeface="+mn-lt"/>
              </a:rPr>
              <a:t>TRANSfoRm</a:t>
            </a:r>
            <a:endParaRPr lang="en-GB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1124744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3: CLARIN</a:t>
            </a:r>
            <a:endParaRPr lang="en-GB" sz="1100"/>
          </a:p>
        </p:txBody>
      </p:sp>
      <p:sp>
        <p:nvSpPr>
          <p:cNvPr id="51" name="Oval 50"/>
          <p:cNvSpPr/>
          <p:nvPr/>
        </p:nvSpPr>
        <p:spPr>
          <a:xfrm>
            <a:off x="4483224" y="206084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X: ...</a:t>
            </a:r>
            <a:endParaRPr lang="en-GB" sz="1100"/>
          </a:p>
        </p:txBody>
      </p:sp>
      <p:sp>
        <p:nvSpPr>
          <p:cNvPr id="52" name="Oval 51"/>
          <p:cNvSpPr/>
          <p:nvPr/>
        </p:nvSpPr>
        <p:spPr>
          <a:xfrm>
            <a:off x="4635624" y="206084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X: ...</a:t>
            </a:r>
            <a:endParaRPr lang="en-GB" sz="1100"/>
          </a:p>
        </p:txBody>
      </p:sp>
      <p:sp>
        <p:nvSpPr>
          <p:cNvPr id="53" name="Oval 52"/>
          <p:cNvSpPr/>
          <p:nvPr/>
        </p:nvSpPr>
        <p:spPr>
          <a:xfrm>
            <a:off x="4788024" y="2077616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 X: ...</a:t>
            </a:r>
            <a:endParaRPr lang="en-GB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6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ight Arrow 47"/>
          <p:cNvSpPr/>
          <p:nvPr/>
        </p:nvSpPr>
        <p:spPr>
          <a:xfrm rot="1630125">
            <a:off x="4877837" y="2956063"/>
            <a:ext cx="878692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967287" y="2336061"/>
            <a:ext cx="748879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9827397">
            <a:off x="4834835" y="1772701"/>
            <a:ext cx="929345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1" name="Cloud 30"/>
          <p:cNvSpPr/>
          <p:nvPr/>
        </p:nvSpPr>
        <p:spPr>
          <a:xfrm>
            <a:off x="2957542" y="5517232"/>
            <a:ext cx="1818840" cy="7200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NGIs &amp; projects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The EGI requirement </a:t>
            </a:r>
            <a:br>
              <a:rPr lang="en-GB" sz="3600" dirty="0" smtClean="0"/>
            </a:br>
            <a:r>
              <a:rPr lang="en-GB" sz="3600" dirty="0" smtClean="0"/>
              <a:t>gathering and tracking process</a:t>
            </a:r>
            <a:endParaRPr lang="en-GB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5716167" y="2253551"/>
            <a:ext cx="1088081" cy="74340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Technology Coordination Board</a:t>
            </a:r>
            <a:endParaRPr lang="en-GB" sz="11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(TCB)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35288" y="2047136"/>
            <a:ext cx="2305025" cy="13098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EGI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>Requirements Tracker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127108" y="2874422"/>
            <a:ext cx="6639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NGIs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3000" y="2276872"/>
            <a:ext cx="729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smtClean="0"/>
              <a:t>VRCs</a:t>
            </a:r>
            <a:endParaRPr lang="en-US" sz="1600" b="1" dirty="0"/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340053" y="198884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VOs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067944" y="1499564"/>
            <a:ext cx="993729" cy="8493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/>
              <a:t>User </a:t>
            </a:r>
            <a:r>
              <a:rPr lang="en-US" sz="1200" b="1" dirty="0" smtClean="0"/>
              <a:t>Community Support </a:t>
            </a:r>
            <a:r>
              <a:rPr lang="en-US" sz="1200" b="1" dirty="0" smtClean="0"/>
              <a:t>Team of EGI.eu</a:t>
            </a:r>
            <a:endParaRPr lang="en-US" sz="1200" b="1" dirty="0"/>
          </a:p>
        </p:txBody>
      </p:sp>
      <p:sp>
        <p:nvSpPr>
          <p:cNvPr id="27" name="Left-Right Arrow 26"/>
          <p:cNvSpPr/>
          <p:nvPr/>
        </p:nvSpPr>
        <p:spPr>
          <a:xfrm>
            <a:off x="6812208" y="2367732"/>
            <a:ext cx="928143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2" name="Up-Down Arrow 31"/>
          <p:cNvSpPr/>
          <p:nvPr/>
        </p:nvSpPr>
        <p:spPr>
          <a:xfrm>
            <a:off x="3599384" y="3356992"/>
            <a:ext cx="468560" cy="850448"/>
          </a:xfrm>
          <a:prstGeom prst="upDownArrow">
            <a:avLst>
              <a:gd name="adj1" fmla="val 50000"/>
              <a:gd name="adj2" fmla="val 40380"/>
            </a:avLst>
          </a:prstGeom>
          <a:solidFill>
            <a:schemeClr val="bg1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38" name="TextBox 15"/>
          <p:cNvSpPr txBox="1">
            <a:spLocks noChangeArrowheads="1"/>
          </p:cNvSpPr>
          <p:nvPr/>
        </p:nvSpPr>
        <p:spPr bwMode="auto">
          <a:xfrm>
            <a:off x="-36512" y="2564904"/>
            <a:ext cx="982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projects</a:t>
            </a:r>
            <a:endParaRPr lang="en-US" sz="1600" b="1" dirty="0"/>
          </a:p>
        </p:txBody>
      </p:sp>
      <p:sp>
        <p:nvSpPr>
          <p:cNvPr id="40" name="Left-Up Arrow 39"/>
          <p:cNvSpPr/>
          <p:nvPr/>
        </p:nvSpPr>
        <p:spPr>
          <a:xfrm flipH="1">
            <a:off x="395536" y="3988314"/>
            <a:ext cx="2520280" cy="664821"/>
          </a:xfrm>
          <a:prstGeom prst="leftUpArrow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15"/>
          <p:cNvSpPr txBox="1">
            <a:spLocks noChangeArrowheads="1"/>
          </p:cNvSpPr>
          <p:nvPr/>
        </p:nvSpPr>
        <p:spPr bwMode="auto">
          <a:xfrm>
            <a:off x="215008" y="3162454"/>
            <a:ext cx="8338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events</a:t>
            </a:r>
            <a:endParaRPr lang="en-US" sz="1600" b="1" dirty="0"/>
          </a:p>
        </p:txBody>
      </p:sp>
      <p:sp>
        <p:nvSpPr>
          <p:cNvPr id="41" name="Rectangle 40"/>
          <p:cNvSpPr/>
          <p:nvPr/>
        </p:nvSpPr>
        <p:spPr>
          <a:xfrm>
            <a:off x="5040313" y="5232227"/>
            <a:ext cx="3996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400" dirty="0" smtClean="0"/>
              <a:t> Submit your requirements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Browse requirements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Offer solution to requirements: </a:t>
            </a:r>
          </a:p>
          <a:p>
            <a:pPr marL="0" indent="0">
              <a:buNone/>
            </a:pPr>
            <a:r>
              <a:rPr lang="en-US" sz="1400" b="1" dirty="0">
                <a:hlinkClick r:id="rId3"/>
              </a:rPr>
              <a:t>http://</a:t>
            </a:r>
            <a:r>
              <a:rPr lang="en-US" sz="1400" b="1" dirty="0" smtClean="0">
                <a:hlinkClick r:id="rId3"/>
              </a:rPr>
              <a:t>go.egi.eu/requirements</a:t>
            </a:r>
            <a:endParaRPr lang="en-GB" sz="1400" b="1" dirty="0" smtClean="0"/>
          </a:p>
        </p:txBody>
      </p:sp>
      <p:sp>
        <p:nvSpPr>
          <p:cNvPr id="12" name="Right Arrow 11"/>
          <p:cNvSpPr/>
          <p:nvPr/>
        </p:nvSpPr>
        <p:spPr>
          <a:xfrm>
            <a:off x="935088" y="1988840"/>
            <a:ext cx="2088232" cy="1368152"/>
          </a:xfrm>
          <a:prstGeom prst="rightArrow">
            <a:avLst>
              <a:gd name="adj1" fmla="val 72054"/>
              <a:gd name="adj2" fmla="val 32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/>
                </a:solidFill>
              </a:rPr>
              <a:t>Channels </a:t>
            </a:r>
            <a:r>
              <a:rPr lang="en-GB" sz="1600" b="1">
                <a:solidFill>
                  <a:schemeClr val="tx1"/>
                </a:solidFill>
              </a:rPr>
              <a:t>for </a:t>
            </a:r>
            <a:r>
              <a:rPr lang="en-GB" sz="1600" b="1" smtClean="0">
                <a:solidFill>
                  <a:schemeClr val="tx1"/>
                </a:solidFill>
              </a:rPr>
              <a:t/>
            </a:r>
            <a:br>
              <a:rPr lang="en-GB" sz="1600" b="1" smtClean="0">
                <a:solidFill>
                  <a:schemeClr val="tx1"/>
                </a:solidFill>
              </a:rPr>
            </a:br>
            <a:r>
              <a:rPr lang="en-GB" sz="1600" b="1" smtClean="0">
                <a:solidFill>
                  <a:srgbClr val="C00000"/>
                </a:solidFill>
              </a:rPr>
              <a:t>User &amp; community requirements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50662" y="4253026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EGI Helpdesk</a:t>
            </a:r>
            <a:endParaRPr lang="en-GB" sz="2000" b="1" dirty="0" smtClean="0">
              <a:solidFill>
                <a:srgbClr val="00B05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16167" y="1268760"/>
            <a:ext cx="1088081" cy="7434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User Community Board</a:t>
            </a:r>
            <a:endParaRPr lang="en-GB" sz="11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(</a:t>
            </a:r>
            <a:r>
              <a:rPr lang="en-GB" sz="1100" b="1" dirty="0" smtClean="0">
                <a:solidFill>
                  <a:schemeClr val="tx1"/>
                </a:solidFill>
              </a:rPr>
              <a:t>UCB</a:t>
            </a:r>
            <a:r>
              <a:rPr lang="en-GB" sz="1100" b="1" dirty="0" smtClean="0">
                <a:solidFill>
                  <a:schemeClr val="tx1"/>
                </a:solidFill>
              </a:rPr>
              <a:t>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724128" y="3261663"/>
            <a:ext cx="1088081" cy="7434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Operations Management Board</a:t>
            </a:r>
            <a:endParaRPr lang="en-GB" sz="11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(</a:t>
            </a:r>
            <a:r>
              <a:rPr lang="en-GB" sz="1100" b="1" dirty="0" smtClean="0">
                <a:solidFill>
                  <a:schemeClr val="tx1"/>
                </a:solidFill>
              </a:rPr>
              <a:t>OMB</a:t>
            </a:r>
            <a:r>
              <a:rPr lang="en-GB" sz="1100" b="1" dirty="0" smtClean="0">
                <a:solidFill>
                  <a:schemeClr val="tx1"/>
                </a:solidFill>
              </a:rPr>
              <a:t>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740352" y="1358304"/>
            <a:ext cx="1088081" cy="5585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Structured scientific communities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4" name="Up-Down Arrow 43"/>
          <p:cNvSpPr/>
          <p:nvPr/>
        </p:nvSpPr>
        <p:spPr>
          <a:xfrm>
            <a:off x="3617516" y="4653136"/>
            <a:ext cx="450428" cy="850448"/>
          </a:xfrm>
          <a:prstGeom prst="upDownArrow">
            <a:avLst>
              <a:gd name="adj1" fmla="val 50000"/>
              <a:gd name="adj2" fmla="val 40380"/>
            </a:avLst>
          </a:prstGeom>
          <a:solidFill>
            <a:schemeClr val="bg1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3" name="Left-Up Arrow 2"/>
          <p:cNvSpPr/>
          <p:nvPr/>
        </p:nvSpPr>
        <p:spPr>
          <a:xfrm>
            <a:off x="4847683" y="3988315"/>
            <a:ext cx="3672408" cy="664821"/>
          </a:xfrm>
          <a:prstGeom prst="leftUp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7740352" y="2366416"/>
            <a:ext cx="1088081" cy="5585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Technology providers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40352" y="3374528"/>
            <a:ext cx="1088081" cy="5585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Resource</a:t>
            </a:r>
          </a:p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centres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9" name="Left-Right Arrow 48"/>
          <p:cNvSpPr/>
          <p:nvPr/>
        </p:nvSpPr>
        <p:spPr>
          <a:xfrm>
            <a:off x="6801360" y="3375844"/>
            <a:ext cx="938992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50" name="Left-Right Arrow 49"/>
          <p:cNvSpPr/>
          <p:nvPr/>
        </p:nvSpPr>
        <p:spPr>
          <a:xfrm>
            <a:off x="6812209" y="1359620"/>
            <a:ext cx="928142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6683887" y="1879511"/>
            <a:ext cx="216024" cy="557212"/>
          </a:xfrm>
          <a:prstGeom prst="upDownArrow">
            <a:avLst/>
          </a:prstGeom>
          <a:solidFill>
            <a:schemeClr val="bg1"/>
          </a:solidFill>
          <a:ln cap="flat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-Down Arrow 51"/>
          <p:cNvSpPr/>
          <p:nvPr/>
        </p:nvSpPr>
        <p:spPr>
          <a:xfrm>
            <a:off x="6660232" y="2874422"/>
            <a:ext cx="216024" cy="557212"/>
          </a:xfrm>
          <a:prstGeom prst="upDownArrow">
            <a:avLst/>
          </a:prstGeom>
          <a:solidFill>
            <a:schemeClr val="bg1"/>
          </a:solidFill>
          <a:ln cap="flat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27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Community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sz="2000" dirty="0" smtClean="0"/>
              <a:t>Develops </a:t>
            </a:r>
            <a:r>
              <a:rPr lang="en-GB" sz="2000" dirty="0"/>
              <a:t>the strategy and defines the priorities for the human and technical user community support services provided by EGI</a:t>
            </a:r>
          </a:p>
          <a:p>
            <a:r>
              <a:rPr lang="en-GB" sz="2000" dirty="0"/>
              <a:t>Monthly meetings </a:t>
            </a:r>
            <a:r>
              <a:rPr lang="en-GB" sz="1400" dirty="0"/>
              <a:t>(</a:t>
            </a:r>
            <a:r>
              <a:rPr lang="en-GB" sz="1400" dirty="0">
                <a:hlinkClick r:id="rId2"/>
              </a:rPr>
              <a:t>https://www.egi.eu/indico/categoryDisplay.py?categId=21</a:t>
            </a:r>
            <a:r>
              <a:rPr lang="en-GB" sz="1400" dirty="0"/>
              <a:t>)</a:t>
            </a:r>
            <a:r>
              <a:rPr lang="en-GB" sz="1600" dirty="0"/>
              <a:t> </a:t>
            </a:r>
            <a:endParaRPr lang="en-GB" sz="2000" dirty="0"/>
          </a:p>
          <a:p>
            <a:r>
              <a:rPr lang="en-GB" sz="2000" dirty="0"/>
              <a:t>Representatives of EGI VRCs and Heavy User Communities </a:t>
            </a:r>
            <a:r>
              <a:rPr lang="en-GB" sz="1400" dirty="0">
                <a:hlinkClick r:id="rId3"/>
              </a:rPr>
              <a:t>http://www.egi.eu/user-support/vrc_gateways</a:t>
            </a:r>
            <a:r>
              <a:rPr lang="en-GB" sz="1800" dirty="0"/>
              <a:t>:</a:t>
            </a:r>
          </a:p>
          <a:p>
            <a:pPr lvl="1"/>
            <a:r>
              <a:rPr lang="en-GB" sz="1400" dirty="0"/>
              <a:t>Structural Biology and NMR</a:t>
            </a:r>
          </a:p>
          <a:p>
            <a:pPr lvl="1"/>
            <a:r>
              <a:rPr lang="en-GB" sz="1400" dirty="0"/>
              <a:t>High Energy Physics</a:t>
            </a:r>
          </a:p>
          <a:p>
            <a:pPr lvl="1"/>
            <a:r>
              <a:rPr lang="en-GB" sz="1400" dirty="0"/>
              <a:t>Digital Research Infrastructure for the Arts and Humanities</a:t>
            </a:r>
          </a:p>
          <a:p>
            <a:pPr lvl="1"/>
            <a:r>
              <a:rPr lang="en-GB" sz="1400" dirty="0"/>
              <a:t>Research Infrastructure for Language Resources</a:t>
            </a:r>
          </a:p>
          <a:p>
            <a:pPr lvl="1"/>
            <a:r>
              <a:rPr lang="en-GB" sz="1400" dirty="0"/>
              <a:t>Life Sciences</a:t>
            </a:r>
          </a:p>
          <a:p>
            <a:pPr lvl="1"/>
            <a:r>
              <a:rPr lang="en-GB" sz="1400" dirty="0"/>
              <a:t>Earth Science</a:t>
            </a:r>
          </a:p>
          <a:p>
            <a:pPr lvl="1"/>
            <a:r>
              <a:rPr lang="en-GB" sz="1400" dirty="0"/>
              <a:t>Computational Chemistry and Material Science</a:t>
            </a:r>
          </a:p>
          <a:p>
            <a:pPr lvl="1"/>
            <a:r>
              <a:rPr lang="en-GB" sz="1400" dirty="0"/>
              <a:t>Fusion</a:t>
            </a:r>
          </a:p>
          <a:p>
            <a:pPr lvl="1"/>
            <a:r>
              <a:rPr lang="en-GB" sz="1400" dirty="0"/>
              <a:t>The study of e-Science</a:t>
            </a:r>
          </a:p>
          <a:p>
            <a:pPr lvl="1"/>
            <a:r>
              <a:rPr lang="en-GB" sz="1400" dirty="0"/>
              <a:t>Astronomy and Astrophysics</a:t>
            </a:r>
          </a:p>
          <a:p>
            <a:pPr lvl="1"/>
            <a:r>
              <a:rPr lang="en-GB" sz="1400" dirty="0"/>
              <a:t>Hydrometeorology</a:t>
            </a:r>
          </a:p>
        </p:txBody>
      </p:sp>
    </p:spTree>
    <p:extLst>
      <p:ext uri="{BB962C8B-B14F-4D97-AF65-F5344CB8AC3E}">
        <p14:creationId xmlns:p14="http://schemas.microsoft.com/office/powerpoint/2010/main" val="41900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TCB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424936" cy="367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35496" y="1988840"/>
            <a:ext cx="865188" cy="865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User </a:t>
            </a:r>
            <a:r>
              <a:rPr lang="en-US" sz="1200" b="1" dirty="0" err="1" smtClean="0">
                <a:solidFill>
                  <a:schemeClr val="tx1"/>
                </a:solidFill>
              </a:rPr>
              <a:t>Comm</a:t>
            </a:r>
            <a:r>
              <a:rPr lang="en-US" sz="1200" b="1" dirty="0" smtClean="0">
                <a:solidFill>
                  <a:schemeClr val="tx1"/>
                </a:solidFill>
              </a:rPr>
              <a:t>- unity Board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29221" y="2133302"/>
            <a:ext cx="647725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96336" y="4653851"/>
            <a:ext cx="865188" cy="8651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User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45" y="5513969"/>
            <a:ext cx="541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More details:</a:t>
            </a:r>
            <a:endParaRPr lang="en-US" b="1" dirty="0">
              <a:hlinkClick r:id="rId3"/>
            </a:endParaRPr>
          </a:p>
          <a:p>
            <a:r>
              <a:rPr lang="en-US" dirty="0" smtClean="0">
                <a:hlinkClick r:id="rId3"/>
              </a:rPr>
              <a:t>TCB requirements management process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Requirements </a:t>
            </a:r>
            <a:r>
              <a:rPr lang="en-US" sz="2800" dirty="0"/>
              <a:t>tracker (RT) native interface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RT Dashboards lists only your requirements</a:t>
            </a:r>
          </a:p>
          <a:p>
            <a:endParaRPr lang="en-US" sz="2800" dirty="0"/>
          </a:p>
          <a:p>
            <a:r>
              <a:rPr lang="en-US" sz="2800" dirty="0"/>
              <a:t>Wiki pages and RT gadgets: not part of requirements tracker.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" y="1133698"/>
            <a:ext cx="9144000" cy="23673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RT dashboards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76" y="3501008"/>
            <a:ext cx="68407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400" dirty="0" smtClean="0"/>
              <a:t>Requirements tracker (RT) native </a:t>
            </a:r>
          </a:p>
          <a:p>
            <a:pPr marL="0" indent="0">
              <a:buNone/>
            </a:pPr>
            <a:r>
              <a:rPr lang="en-US" sz="2400" dirty="0" smtClean="0"/>
              <a:t>web interface with </a:t>
            </a:r>
          </a:p>
          <a:p>
            <a:pPr marL="0" indent="0">
              <a:buNone/>
            </a:pPr>
            <a:r>
              <a:rPr lang="en-US" sz="2400" dirty="0"/>
              <a:t>p</a:t>
            </a:r>
            <a:r>
              <a:rPr lang="en-US" sz="2400" dirty="0" smtClean="0"/>
              <a:t>re-defined dashboards</a:t>
            </a:r>
          </a:p>
          <a:p>
            <a:endParaRPr lang="en-US" sz="2000" dirty="0">
              <a:hlinkClick r:id="rId4"/>
            </a:endParaRPr>
          </a:p>
          <a:p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go.egi.eu/requirements</a:t>
            </a: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65" y="1601688"/>
            <a:ext cx="3276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List of user community requirements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18/07/2012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7504" y="1624052"/>
            <a:ext cx="889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Accessible from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go.egi.eu/requirements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07504" y="1196752"/>
            <a:ext cx="889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Detailed view of currently open user requirements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97159"/>
            <a:ext cx="7020272" cy="35801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2687"/>
            <a:ext cx="4608512" cy="108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Office PowerPoint</Application>
  <PresentationFormat>On-screen Show (4:3)</PresentationFormat>
  <Paragraphs>192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EGI-InSPIRE 2</vt:lpstr>
      <vt:lpstr>EG-InSPIRE</vt:lpstr>
      <vt:lpstr>1_EG-InSPIRE</vt:lpstr>
      <vt:lpstr>Requirements management in EGI</vt:lpstr>
      <vt:lpstr>Overview</vt:lpstr>
      <vt:lpstr>EGI Ecosystem</vt:lpstr>
      <vt:lpstr>The EGI requirement  gathering and tracking process</vt:lpstr>
      <vt:lpstr>User Community Board</vt:lpstr>
      <vt:lpstr>TCB process</vt:lpstr>
      <vt:lpstr>Requirements tools</vt:lpstr>
      <vt:lpstr>RT dashboards</vt:lpstr>
      <vt:lpstr>List of user community requirements</vt:lpstr>
      <vt:lpstr>User community requirements (solved)</vt:lpstr>
      <vt:lpstr>TCB catalog of requirements</vt:lpstr>
      <vt:lpstr>Requirements web gadgets</vt:lpstr>
      <vt:lpstr>Web gadgets in use</vt:lpstr>
      <vt:lpstr>Questions? Contact us: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ekar</cp:lastModifiedBy>
  <cp:revision>1111</cp:revision>
  <dcterms:created xsi:type="dcterms:W3CDTF">2010-09-03T12:01:03Z</dcterms:created>
  <dcterms:modified xsi:type="dcterms:W3CDTF">2012-07-18T09:46:42Z</dcterms:modified>
</cp:coreProperties>
</file>