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63" r:id="rId2"/>
    <p:sldMasterId id="2147483667" r:id="rId3"/>
  </p:sldMasterIdLst>
  <p:notesMasterIdLst>
    <p:notesMasterId r:id="rId18"/>
  </p:notesMasterIdLst>
  <p:sldIdLst>
    <p:sldId id="431" r:id="rId4"/>
    <p:sldId id="464" r:id="rId5"/>
    <p:sldId id="457" r:id="rId6"/>
    <p:sldId id="505" r:id="rId7"/>
    <p:sldId id="504" r:id="rId8"/>
    <p:sldId id="470" r:id="rId9"/>
    <p:sldId id="503" r:id="rId10"/>
    <p:sldId id="482" r:id="rId11"/>
    <p:sldId id="500" r:id="rId12"/>
    <p:sldId id="501" r:id="rId13"/>
    <p:sldId id="502" r:id="rId14"/>
    <p:sldId id="481" r:id="rId15"/>
    <p:sldId id="479" r:id="rId16"/>
    <p:sldId id="441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ergio Andreozzi" initials="" lastIdx="3" clrIdx="0"/>
  <p:cmAuthor id="1" name="Michel Drescher" initials="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9" autoAdjust="0"/>
    <p:restoredTop sz="88870" autoAdjust="0"/>
  </p:normalViewPr>
  <p:slideViewPr>
    <p:cSldViewPr>
      <p:cViewPr>
        <p:scale>
          <a:sx n="108" d="100"/>
          <a:sy n="108" d="100"/>
        </p:scale>
        <p:origin x="-162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3164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commentAuthors" Target="commentAuthor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99C0BA9-8270-461C-BA30-E325EBD4642F}" type="datetimeFigureOut">
              <a:rPr lang="en-US"/>
              <a:pPr>
                <a:defRPr/>
              </a:pPr>
              <a:t>7/18/2012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86FC97E-D4CA-4D5D-8F3D-BA3B2C5981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9693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02F30AF2-B3AC-4C0D-ACCB-2B4716911F41}" type="slidenum">
              <a:rPr lang="en-GB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6FC97E-D4CA-4D5D-8F3D-BA3B2C598123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5077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6FC97E-D4CA-4D5D-8F3D-BA3B2C59812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3350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6FC97E-D4CA-4D5D-8F3D-BA3B2C59812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4429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6FC97E-D4CA-4D5D-8F3D-BA3B2C598123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5810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Change </a:t>
            </a:r>
            <a:r>
              <a:rPr lang="en-US" dirty="0" err="1" smtClean="0"/>
              <a:t>url</a:t>
            </a:r>
            <a:r>
              <a:rPr lang="en-US" dirty="0" smtClean="0"/>
              <a:t> to </a:t>
            </a:r>
            <a:r>
              <a:rPr lang="en-US" dirty="0" err="1" smtClean="0"/>
              <a:t>getting_help</a:t>
            </a:r>
            <a:r>
              <a:rPr lang="en-US" dirty="0" smtClean="0"/>
              <a:t> homepage</a:t>
            </a:r>
          </a:p>
          <a:p>
            <a:r>
              <a:rPr lang="en-US" dirty="0" smtClean="0"/>
              <a:t>Color codes shows the current status</a:t>
            </a:r>
            <a:r>
              <a:rPr lang="en-US" baseline="0" dirty="0" smtClean="0"/>
              <a:t> of the requirement inside the process of requirements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6FC97E-D4CA-4D5D-8F3D-BA3B2C598123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8797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6FC97E-D4CA-4D5D-8F3D-BA3B2C598123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8797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Should popup in previous slide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6FC97E-D4CA-4D5D-8F3D-BA3B2C598123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9836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6FC97E-D4CA-4D5D-8F3D-BA3B2C598123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7136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6FC97E-D4CA-4D5D-8F3D-BA3B2C598123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332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1447800" cy="579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" name="Text Box 2"/>
          <p:cNvSpPr txBox="1">
            <a:spLocks noChangeArrowheads="1"/>
          </p:cNvSpPr>
          <p:nvPr userDrawn="1"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>
              <a:latin typeface="Calibri" pitchFamily="34" charset="0"/>
            </a:endParaRPr>
          </a:p>
        </p:txBody>
      </p:sp>
      <p:grpSp>
        <p:nvGrpSpPr>
          <p:cNvPr id="6" name="Group 21"/>
          <p:cNvGrpSpPr>
            <a:grpSpLocks/>
          </p:cNvGrpSpPr>
          <p:nvPr userDrawn="1"/>
        </p:nvGrpSpPr>
        <p:grpSpPr bwMode="auto">
          <a:xfrm>
            <a:off x="0" y="0"/>
            <a:ext cx="9215438" cy="1081088"/>
            <a:chOff x="-1" y="0"/>
            <a:chExt cx="9215439" cy="1081088"/>
          </a:xfrm>
        </p:grpSpPr>
        <p:sp>
          <p:nvSpPr>
            <p:cNvPr id="7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pic>
          <p:nvPicPr>
            <p:cNvPr id="8" name="Picture 5"/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0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>
                <a:gd name="T0" fmla="*/ 5000 w 5001"/>
                <a:gd name="T1" fmla="*/ 0 h 2721"/>
                <a:gd name="T2" fmla="*/ 5000 w 5001"/>
                <a:gd name="T3" fmla="*/ 2720 h 2721"/>
                <a:gd name="T4" fmla="*/ 0 w 5001"/>
                <a:gd name="T5" fmla="*/ 2720 h 2721"/>
                <a:gd name="T6" fmla="*/ 2000 w 5001"/>
                <a:gd name="T7" fmla="*/ 0 h 2721"/>
                <a:gd name="T8" fmla="*/ 5000 w 5001"/>
                <a:gd name="T9" fmla="*/ 0 h 27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1" name="Text Box 12"/>
            <p:cNvSpPr txBox="1">
              <a:spLocks noChangeArrowheads="1"/>
            </p:cNvSpPr>
            <p:nvPr userDrawn="1"/>
          </p:nvSpPr>
          <p:spPr bwMode="auto">
            <a:xfrm>
              <a:off x="6551613" y="503238"/>
              <a:ext cx="2663825" cy="577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5000" rIns="90000" bIns="45000"/>
            <a:lstStyle>
              <a:lvl1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GB" sz="3200" b="1">
                  <a:solidFill>
                    <a:srgbClr val="FFFFFF"/>
                  </a:solidFill>
                  <a:ea typeface="SimSun" pitchFamily="2" charset="-122"/>
                </a:rPr>
                <a:t>EGI-InSPIRE</a:t>
              </a:r>
            </a:p>
          </p:txBody>
        </p:sp>
      </p:grpSp>
      <p:pic>
        <p:nvPicPr>
          <p:cNvPr id="12" name="Picture 3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5713413"/>
            <a:ext cx="781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5640388"/>
            <a:ext cx="1447800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4" name="Rectangle 17"/>
          <p:cNvSpPr>
            <a:spLocks noChangeArrowheads="1"/>
          </p:cNvSpPr>
          <p:nvPr userDrawn="1"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/>
          <a:p>
            <a:pPr algn="r">
              <a:spcBef>
                <a:spcPts val="87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200">
                <a:solidFill>
                  <a:srgbClr val="FFFFFF"/>
                </a:solidFill>
                <a:ea typeface="SimSun" pitchFamily="2" charset="-122"/>
              </a:rPr>
              <a:t>www.egi.eu</a:t>
            </a:r>
          </a:p>
        </p:txBody>
      </p:sp>
      <p:sp>
        <p:nvSpPr>
          <p:cNvPr id="15" name="Rectangle 18"/>
          <p:cNvSpPr>
            <a:spLocks noChangeArrowheads="1"/>
          </p:cNvSpPr>
          <p:nvPr userDrawn="1"/>
        </p:nvSpPr>
        <p:spPr bwMode="auto">
          <a:xfrm>
            <a:off x="53975" y="6605588"/>
            <a:ext cx="22860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ts val="87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200">
                <a:solidFill>
                  <a:srgbClr val="FFFFFF"/>
                </a:solidFill>
                <a:ea typeface="SimSun" pitchFamily="2" charset="-122"/>
              </a:rPr>
              <a:t>EGI-InSPIRE RI-261323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672" y="2130425"/>
            <a:ext cx="72008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7744" y="3886200"/>
            <a:ext cx="5832648" cy="1343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F797D46E-FE48-44A4-AD90-540913E2D176}" type="datetime1">
              <a:rPr lang="en-GB" smtClean="0"/>
              <a:pPr>
                <a:defRPr/>
              </a:pPr>
              <a:t>18/07/2012</a:t>
            </a:fld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5475" y="63563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5715CC5-53A4-439F-A85F-0604235AB7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9581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412776"/>
            <a:ext cx="8075612" cy="4525963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E62C6-D1EF-4B99-989A-B9519A5E871F}" type="datetime1">
              <a:rPr lang="en-GB" smtClean="0"/>
              <a:pPr>
                <a:defRPr/>
              </a:pPr>
              <a:t>18/07/2012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EAE03-69BD-4C08-B18E-8C9F5694E6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745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070CC5-E9F9-4C4F-9E6E-CE4C8550E4EA}" type="datetime1">
              <a:rPr lang="en-GB" smtClean="0"/>
              <a:pPr>
                <a:defRPr/>
              </a:pPr>
              <a:t>18/07/2012</a:t>
            </a:fld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3C9E4-42E2-402A-B0B1-17451789FE1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4594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1447800" cy="579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6" name="Group 21"/>
          <p:cNvGrpSpPr>
            <a:grpSpLocks/>
          </p:cNvGrpSpPr>
          <p:nvPr/>
        </p:nvGrpSpPr>
        <p:grpSpPr bwMode="auto">
          <a:xfrm>
            <a:off x="0" y="0"/>
            <a:ext cx="9215438" cy="1081088"/>
            <a:chOff x="-1" y="0"/>
            <a:chExt cx="9215439" cy="1081088"/>
          </a:xfrm>
        </p:grpSpPr>
        <p:sp>
          <p:nvSpPr>
            <p:cNvPr id="7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pic>
          <p:nvPicPr>
            <p:cNvPr id="8" name="Picture 5"/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0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/>
              <a:ahLst/>
              <a:cxnLst>
                <a:cxn ang="0">
                  <a:pos x="5000" y="0"/>
                </a:cxn>
                <a:cxn ang="0">
                  <a:pos x="5000" y="2720"/>
                </a:cxn>
                <a:cxn ang="0">
                  <a:pos x="0" y="2720"/>
                </a:cxn>
                <a:cxn ang="0">
                  <a:pos x="2000" y="0"/>
                </a:cxn>
                <a:cxn ang="0">
                  <a:pos x="5000" y="0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1" name="Text Box 12"/>
            <p:cNvSpPr txBox="1">
              <a:spLocks noChangeArrowheads="1"/>
            </p:cNvSpPr>
            <p:nvPr userDrawn="1"/>
          </p:nvSpPr>
          <p:spPr bwMode="auto">
            <a:xfrm>
              <a:off x="6551613" y="503238"/>
              <a:ext cx="2663825" cy="5778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5000" rIns="90000" bIns="45000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r>
                <a:rPr lang="en-GB" sz="3200" b="1" dirty="0">
                  <a:solidFill>
                    <a:srgbClr val="FFFFFF"/>
                  </a:solidFill>
                  <a:ea typeface="SimSun" charset="0"/>
                  <a:cs typeface="Arial" pitchFamily="34" charset="0"/>
                </a:rPr>
                <a:t>EGI-</a:t>
              </a:r>
              <a:r>
                <a:rPr lang="en-GB" sz="3200" b="1" dirty="0" err="1">
                  <a:solidFill>
                    <a:srgbClr val="FFFFFF"/>
                  </a:solidFill>
                  <a:ea typeface="SimSun" charset="0"/>
                  <a:cs typeface="Arial" pitchFamily="34" charset="0"/>
                </a:rPr>
                <a:t>InSPIRE</a:t>
              </a:r>
              <a:endParaRPr lang="en-GB" sz="3200" b="1" dirty="0">
                <a:solidFill>
                  <a:srgbClr val="FFFFFF"/>
                </a:solidFill>
                <a:ea typeface="SimSun" charset="0"/>
                <a:cs typeface="Arial" pitchFamily="34" charset="0"/>
              </a:endParaRPr>
            </a:p>
          </p:txBody>
        </p:sp>
      </p:grp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5713413"/>
            <a:ext cx="781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5640388"/>
            <a:ext cx="1447800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4" name="Rectangle 17"/>
          <p:cNvSpPr>
            <a:spLocks noChangeArrowheads="1"/>
          </p:cNvSpPr>
          <p:nvPr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www.egi.eu</a:t>
            </a:r>
          </a:p>
        </p:txBody>
      </p:sp>
      <p:sp>
        <p:nvSpPr>
          <p:cNvPr id="15" name="Rectangle 18"/>
          <p:cNvSpPr>
            <a:spLocks noChangeArrowheads="1"/>
          </p:cNvSpPr>
          <p:nvPr/>
        </p:nvSpPr>
        <p:spPr bwMode="auto">
          <a:xfrm>
            <a:off x="53752" y="6605588"/>
            <a:ext cx="22860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EGI-</a:t>
            </a:r>
            <a:r>
              <a:rPr lang="en-US" sz="1200" dirty="0" err="1">
                <a:solidFill>
                  <a:srgbClr val="FFFFFF"/>
                </a:solidFill>
                <a:ea typeface="SimSun" charset="0"/>
                <a:cs typeface="Arial" pitchFamily="34" charset="0"/>
              </a:rPr>
              <a:t>InSPIRE</a:t>
            </a: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 RI-261323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672" y="2130425"/>
            <a:ext cx="72008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7744" y="3886200"/>
            <a:ext cx="5832648" cy="1343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>
          <a:xfrm>
            <a:off x="62136" y="637667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05CEFB69-3A1A-40F9-A725-6A056CDB5DB5}" type="datetime1">
              <a:rPr lang="en-GB" smtClean="0"/>
              <a:pPr>
                <a:defRPr/>
              </a:pPr>
              <a:t>18/07/2012</a:t>
            </a:fld>
            <a:endParaRPr lang="en-US" dirty="0"/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 smtClean="0"/>
              <a:t>EGI Life Sciences - May 2011</a:t>
            </a:r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5475" y="635635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5715CC5-53A4-439F-A85F-0604235AB75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9" name="Picture 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1447800" cy="579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20" name="Text Box 2"/>
          <p:cNvSpPr txBox="1">
            <a:spLocks noChangeArrowheads="1"/>
          </p:cNvSpPr>
          <p:nvPr userDrawn="1"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>
              <a:latin typeface="Calibri" pitchFamily="34" charset="0"/>
            </a:endParaRPr>
          </a:p>
        </p:txBody>
      </p:sp>
      <p:grpSp>
        <p:nvGrpSpPr>
          <p:cNvPr id="21" name="Group 21"/>
          <p:cNvGrpSpPr>
            <a:grpSpLocks/>
          </p:cNvGrpSpPr>
          <p:nvPr userDrawn="1"/>
        </p:nvGrpSpPr>
        <p:grpSpPr bwMode="auto">
          <a:xfrm>
            <a:off x="0" y="0"/>
            <a:ext cx="9215438" cy="1081088"/>
            <a:chOff x="-1" y="0"/>
            <a:chExt cx="9215439" cy="1081088"/>
          </a:xfrm>
        </p:grpSpPr>
        <p:sp>
          <p:nvSpPr>
            <p:cNvPr id="22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pic>
          <p:nvPicPr>
            <p:cNvPr id="23" name="Picture 5"/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24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5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>
                <a:gd name="T0" fmla="*/ 5000 w 5001"/>
                <a:gd name="T1" fmla="*/ 0 h 2721"/>
                <a:gd name="T2" fmla="*/ 5000 w 5001"/>
                <a:gd name="T3" fmla="*/ 2720 h 2721"/>
                <a:gd name="T4" fmla="*/ 0 w 5001"/>
                <a:gd name="T5" fmla="*/ 2720 h 2721"/>
                <a:gd name="T6" fmla="*/ 2000 w 5001"/>
                <a:gd name="T7" fmla="*/ 0 h 2721"/>
                <a:gd name="T8" fmla="*/ 5000 w 5001"/>
                <a:gd name="T9" fmla="*/ 0 h 27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" name="Text Box 12"/>
            <p:cNvSpPr txBox="1">
              <a:spLocks noChangeArrowheads="1"/>
            </p:cNvSpPr>
            <p:nvPr userDrawn="1"/>
          </p:nvSpPr>
          <p:spPr bwMode="auto">
            <a:xfrm>
              <a:off x="6551613" y="503238"/>
              <a:ext cx="2663825" cy="577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5000" rIns="90000" bIns="45000"/>
            <a:lstStyle>
              <a:lvl1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GB" sz="3200" b="1">
                  <a:solidFill>
                    <a:srgbClr val="FFFFFF"/>
                  </a:solidFill>
                  <a:ea typeface="SimSun" pitchFamily="2" charset="-122"/>
                </a:rPr>
                <a:t>EGI-InSPIRE</a:t>
              </a:r>
            </a:p>
          </p:txBody>
        </p:sp>
      </p:grpSp>
      <p:pic>
        <p:nvPicPr>
          <p:cNvPr id="27" name="Picture 3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5713413"/>
            <a:ext cx="781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28" name="Picture 4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5640388"/>
            <a:ext cx="1447800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29" name="Rectangle 17"/>
          <p:cNvSpPr>
            <a:spLocks noChangeArrowheads="1"/>
          </p:cNvSpPr>
          <p:nvPr userDrawn="1"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/>
          <a:p>
            <a:pPr algn="r">
              <a:spcBef>
                <a:spcPts val="87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200">
                <a:solidFill>
                  <a:srgbClr val="FFFFFF"/>
                </a:solidFill>
                <a:ea typeface="SimSun" pitchFamily="2" charset="-122"/>
              </a:rPr>
              <a:t>www.egi.eu</a:t>
            </a:r>
          </a:p>
        </p:txBody>
      </p:sp>
      <p:sp>
        <p:nvSpPr>
          <p:cNvPr id="30" name="Rectangle 18"/>
          <p:cNvSpPr>
            <a:spLocks noChangeArrowheads="1"/>
          </p:cNvSpPr>
          <p:nvPr userDrawn="1"/>
        </p:nvSpPr>
        <p:spPr bwMode="auto">
          <a:xfrm>
            <a:off x="53975" y="6605588"/>
            <a:ext cx="22860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ts val="87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200">
                <a:solidFill>
                  <a:srgbClr val="FFFFFF"/>
                </a:solidFill>
                <a:ea typeface="SimSun" pitchFamily="2" charset="-122"/>
              </a:rPr>
              <a:t>EGI-InSPIRE RI-261323</a:t>
            </a:r>
          </a:p>
        </p:txBody>
      </p:sp>
    </p:spTree>
    <p:extLst>
      <p:ext uri="{BB962C8B-B14F-4D97-AF65-F5344CB8AC3E}">
        <p14:creationId xmlns:p14="http://schemas.microsoft.com/office/powerpoint/2010/main" val="2296410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412776"/>
            <a:ext cx="8075612" cy="4525963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F7A3A6-4ECE-4A33-8B95-A9F524F2275D}" type="datetime1">
              <a:rPr lang="en-GB" smtClean="0"/>
              <a:pPr>
                <a:defRPr/>
              </a:pPr>
              <a:t>18/07/2012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490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2C8EB56-51B2-4437-9BE3-4E42C28E0E2C}" type="datetime1">
              <a:rPr lang="en-GB" smtClean="0"/>
              <a:pPr>
                <a:defRPr/>
              </a:pPr>
              <a:t>18/07/2012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53C9E4-42E2-402A-B0B1-17451789FE1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632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1447800" cy="579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6" name="Group 21"/>
          <p:cNvGrpSpPr>
            <a:grpSpLocks/>
          </p:cNvGrpSpPr>
          <p:nvPr/>
        </p:nvGrpSpPr>
        <p:grpSpPr bwMode="auto">
          <a:xfrm>
            <a:off x="0" y="0"/>
            <a:ext cx="9215438" cy="1081088"/>
            <a:chOff x="-1" y="0"/>
            <a:chExt cx="9215439" cy="1081088"/>
          </a:xfrm>
        </p:grpSpPr>
        <p:sp>
          <p:nvSpPr>
            <p:cNvPr id="7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pic>
          <p:nvPicPr>
            <p:cNvPr id="8" name="Picture 5"/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0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/>
              <a:ahLst/>
              <a:cxnLst>
                <a:cxn ang="0">
                  <a:pos x="5000" y="0"/>
                </a:cxn>
                <a:cxn ang="0">
                  <a:pos x="5000" y="2720"/>
                </a:cxn>
                <a:cxn ang="0">
                  <a:pos x="0" y="2720"/>
                </a:cxn>
                <a:cxn ang="0">
                  <a:pos x="2000" y="0"/>
                </a:cxn>
                <a:cxn ang="0">
                  <a:pos x="5000" y="0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1" name="Text Box 12"/>
            <p:cNvSpPr txBox="1">
              <a:spLocks noChangeArrowheads="1"/>
            </p:cNvSpPr>
            <p:nvPr userDrawn="1"/>
          </p:nvSpPr>
          <p:spPr bwMode="auto">
            <a:xfrm>
              <a:off x="6551613" y="503238"/>
              <a:ext cx="2663825" cy="5778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5000" rIns="90000" bIns="45000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r>
                <a:rPr lang="en-GB" sz="3200" b="1" dirty="0">
                  <a:solidFill>
                    <a:srgbClr val="FFFFFF"/>
                  </a:solidFill>
                  <a:ea typeface="SimSun" charset="0"/>
                  <a:cs typeface="Arial" pitchFamily="34" charset="0"/>
                </a:rPr>
                <a:t>EGI-</a:t>
              </a:r>
              <a:r>
                <a:rPr lang="en-GB" sz="3200" b="1" dirty="0" err="1">
                  <a:solidFill>
                    <a:srgbClr val="FFFFFF"/>
                  </a:solidFill>
                  <a:ea typeface="SimSun" charset="0"/>
                  <a:cs typeface="Arial" pitchFamily="34" charset="0"/>
                </a:rPr>
                <a:t>InSPIRE</a:t>
              </a:r>
              <a:endParaRPr lang="en-GB" sz="3200" b="1" dirty="0">
                <a:solidFill>
                  <a:srgbClr val="FFFFFF"/>
                </a:solidFill>
                <a:ea typeface="SimSun" charset="0"/>
                <a:cs typeface="Arial" pitchFamily="34" charset="0"/>
              </a:endParaRPr>
            </a:p>
          </p:txBody>
        </p:sp>
      </p:grp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5713413"/>
            <a:ext cx="781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5640388"/>
            <a:ext cx="1447800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4" name="Rectangle 17"/>
          <p:cNvSpPr>
            <a:spLocks noChangeArrowheads="1"/>
          </p:cNvSpPr>
          <p:nvPr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www.egi.eu</a:t>
            </a:r>
          </a:p>
        </p:txBody>
      </p:sp>
      <p:sp>
        <p:nvSpPr>
          <p:cNvPr id="15" name="Rectangle 18"/>
          <p:cNvSpPr>
            <a:spLocks noChangeArrowheads="1"/>
          </p:cNvSpPr>
          <p:nvPr/>
        </p:nvSpPr>
        <p:spPr bwMode="auto">
          <a:xfrm>
            <a:off x="53752" y="6605588"/>
            <a:ext cx="22860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EGI-</a:t>
            </a:r>
            <a:r>
              <a:rPr lang="en-US" sz="1200" dirty="0" err="1">
                <a:solidFill>
                  <a:srgbClr val="FFFFFF"/>
                </a:solidFill>
                <a:ea typeface="SimSun" charset="0"/>
                <a:cs typeface="Arial" pitchFamily="34" charset="0"/>
              </a:rPr>
              <a:t>InSPIRE</a:t>
            </a: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 RI-261323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672" y="2130425"/>
            <a:ext cx="72008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7744" y="3886200"/>
            <a:ext cx="5832648" cy="1343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>
          <a:xfrm>
            <a:off x="62136" y="637667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FB0A0A1B-C4C1-4A44-A1B4-F234FFA1D13E}" type="datetime1">
              <a:rPr lang="en-GB" smtClean="0"/>
              <a:pPr>
                <a:defRPr/>
              </a:pPr>
              <a:t>18/07/2012</a:t>
            </a:fld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5475" y="635635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5715CC5-53A4-439F-A85F-0604235AB75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9" name="Date Placeholder 3"/>
          <p:cNvSpPr txBox="1">
            <a:spLocks/>
          </p:cNvSpPr>
          <p:nvPr userDrawn="1"/>
        </p:nvSpPr>
        <p:spPr>
          <a:xfrm>
            <a:off x="3518520" y="6448251"/>
            <a:ext cx="27096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64107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412776"/>
            <a:ext cx="8075612" cy="4525963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C8DB4-B70D-4CC6-8334-FBF47B8B0DDA}" type="datetime1">
              <a:rPr lang="en-GB" smtClean="0"/>
              <a:pPr>
                <a:defRPr/>
              </a:pPr>
              <a:t>18/07/2012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Date Placeholder 3"/>
          <p:cNvSpPr txBox="1">
            <a:spLocks/>
          </p:cNvSpPr>
          <p:nvPr userDrawn="1"/>
        </p:nvSpPr>
        <p:spPr>
          <a:xfrm>
            <a:off x="3518520" y="6448251"/>
            <a:ext cx="27096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8490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D9978D5-D72A-4623-A9C8-7EA007951FE5}" type="datetime1">
              <a:rPr lang="en-GB" smtClean="0"/>
              <a:pPr>
                <a:defRPr/>
              </a:pPr>
              <a:t>18/07/2012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53C9E4-42E2-402A-B0B1-17451789FE1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Date Placeholder 3"/>
          <p:cNvSpPr txBox="1">
            <a:spLocks/>
          </p:cNvSpPr>
          <p:nvPr userDrawn="1"/>
        </p:nvSpPr>
        <p:spPr>
          <a:xfrm>
            <a:off x="3518520" y="6448251"/>
            <a:ext cx="27096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6320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.jpe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jpe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Box 2"/>
          <p:cNvSpPr txBox="1">
            <a:spLocks noChangeArrowheads="1"/>
          </p:cNvSpPr>
          <p:nvPr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>
              <a:latin typeface="Calibri" pitchFamily="34" charset="0"/>
            </a:endParaRPr>
          </a:p>
        </p:txBody>
      </p:sp>
      <p:grpSp>
        <p:nvGrpSpPr>
          <p:cNvPr id="1027" name="Group 12"/>
          <p:cNvGrpSpPr>
            <a:grpSpLocks/>
          </p:cNvGrpSpPr>
          <p:nvPr/>
        </p:nvGrpSpPr>
        <p:grpSpPr bwMode="auto">
          <a:xfrm>
            <a:off x="0" y="0"/>
            <a:ext cx="9144000" cy="1044575"/>
            <a:chOff x="-1" y="0"/>
            <a:chExt cx="9144001" cy="1044575"/>
          </a:xfrm>
        </p:grpSpPr>
        <p:sp>
          <p:nvSpPr>
            <p:cNvPr id="1035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pic>
          <p:nvPicPr>
            <p:cNvPr id="1036" name="Picture 5"/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1037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038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>
                <a:gd name="T0" fmla="*/ 5000 w 5001"/>
                <a:gd name="T1" fmla="*/ 0 h 2721"/>
                <a:gd name="T2" fmla="*/ 5000 w 5001"/>
                <a:gd name="T3" fmla="*/ 2720 h 2721"/>
                <a:gd name="T4" fmla="*/ 0 w 5001"/>
                <a:gd name="T5" fmla="*/ 2720 h 2721"/>
                <a:gd name="T6" fmla="*/ 2000 w 5001"/>
                <a:gd name="T7" fmla="*/ 0 h 2721"/>
                <a:gd name="T8" fmla="*/ 5000 w 5001"/>
                <a:gd name="T9" fmla="*/ 0 h 27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2124075" y="115888"/>
            <a:ext cx="6840538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11188" y="1600200"/>
            <a:ext cx="807561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913" y="63769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93306D1-B4EE-4158-A0CE-5BE46619B428}" type="datetime1">
              <a:rPr lang="en-GB" smtClean="0"/>
              <a:pPr>
                <a:defRPr/>
              </a:pPr>
              <a:t>18/07/2012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 smtClean="0"/>
              <a:t>EGI Life Sciences - May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992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2F56AE5-EB24-4633-A586-FC60E5A691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3" name="Rectangle 17"/>
          <p:cNvSpPr>
            <a:spLocks noChangeArrowheads="1"/>
          </p:cNvSpPr>
          <p:nvPr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/>
          <a:p>
            <a:pPr algn="r">
              <a:spcBef>
                <a:spcPts val="87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200">
                <a:solidFill>
                  <a:srgbClr val="FFFFFF"/>
                </a:solidFill>
                <a:ea typeface="SimSun" pitchFamily="2" charset="-122"/>
              </a:rPr>
              <a:t>www.egi.eu</a:t>
            </a:r>
          </a:p>
        </p:txBody>
      </p:sp>
      <p:sp>
        <p:nvSpPr>
          <p:cNvPr id="1034" name="Rectangle 18"/>
          <p:cNvSpPr>
            <a:spLocks noChangeArrowheads="1"/>
          </p:cNvSpPr>
          <p:nvPr/>
        </p:nvSpPr>
        <p:spPr bwMode="auto">
          <a:xfrm>
            <a:off x="53975" y="6605588"/>
            <a:ext cx="22860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ts val="87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200">
                <a:solidFill>
                  <a:srgbClr val="FFFFFF"/>
                </a:solidFill>
                <a:ea typeface="SimSun" pitchFamily="2" charset="-122"/>
              </a:rPr>
              <a:t>EGI-InSPIRE RI-261323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0" r:id="rId2"/>
    <p:sldLayoutId id="2147483661" r:id="rId3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1027" name="Group 12"/>
          <p:cNvGrpSpPr>
            <a:grpSpLocks/>
          </p:cNvGrpSpPr>
          <p:nvPr/>
        </p:nvGrpSpPr>
        <p:grpSpPr bwMode="auto">
          <a:xfrm>
            <a:off x="0" y="0"/>
            <a:ext cx="9144000" cy="1044575"/>
            <a:chOff x="-1" y="0"/>
            <a:chExt cx="9144001" cy="1044575"/>
          </a:xfrm>
        </p:grpSpPr>
        <p:sp>
          <p:nvSpPr>
            <p:cNvPr id="8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pic>
          <p:nvPicPr>
            <p:cNvPr id="1036" name="Picture 5"/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10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1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/>
              <a:ahLst/>
              <a:cxnLst>
                <a:cxn ang="0">
                  <a:pos x="5000" y="0"/>
                </a:cxn>
                <a:cxn ang="0">
                  <a:pos x="5000" y="2720"/>
                </a:cxn>
                <a:cxn ang="0">
                  <a:pos x="0" y="2720"/>
                </a:cxn>
                <a:cxn ang="0">
                  <a:pos x="2000" y="0"/>
                </a:cxn>
                <a:cxn ang="0">
                  <a:pos x="5000" y="0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2124075" y="115888"/>
            <a:ext cx="6840538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11188" y="1600200"/>
            <a:ext cx="807561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913" y="63769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45F0523-ED96-41FF-B10D-24B87089AAC0}" type="datetime1">
              <a:rPr lang="en-GB" smtClean="0"/>
              <a:pPr>
                <a:defRPr/>
              </a:pPr>
              <a:t>18/07/2012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 smtClean="0"/>
              <a:t>EGI Life Sciences - May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992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2F56AE5-EB24-4633-A586-FC60E5A691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www.egi.eu</a:t>
            </a:r>
          </a:p>
        </p:txBody>
      </p:sp>
      <p:sp>
        <p:nvSpPr>
          <p:cNvPr id="16" name="Rectangle 18"/>
          <p:cNvSpPr>
            <a:spLocks noChangeArrowheads="1"/>
          </p:cNvSpPr>
          <p:nvPr/>
        </p:nvSpPr>
        <p:spPr bwMode="auto">
          <a:xfrm>
            <a:off x="53975" y="6605588"/>
            <a:ext cx="22860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EGI-</a:t>
            </a:r>
            <a:r>
              <a:rPr lang="en-US" sz="1200" dirty="0" err="1">
                <a:solidFill>
                  <a:srgbClr val="FFFFFF"/>
                </a:solidFill>
                <a:ea typeface="SimSun" charset="0"/>
                <a:cs typeface="Arial" pitchFamily="34" charset="0"/>
              </a:rPr>
              <a:t>InSPIRE</a:t>
            </a: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 RI-261323</a:t>
            </a:r>
          </a:p>
        </p:txBody>
      </p:sp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>
              <a:latin typeface="Calibri" pitchFamily="34" charset="0"/>
            </a:endParaRPr>
          </a:p>
        </p:txBody>
      </p:sp>
      <p:grpSp>
        <p:nvGrpSpPr>
          <p:cNvPr id="18" name="Group 12"/>
          <p:cNvGrpSpPr>
            <a:grpSpLocks/>
          </p:cNvGrpSpPr>
          <p:nvPr/>
        </p:nvGrpSpPr>
        <p:grpSpPr bwMode="auto">
          <a:xfrm>
            <a:off x="0" y="0"/>
            <a:ext cx="9144000" cy="1044575"/>
            <a:chOff x="-1" y="0"/>
            <a:chExt cx="9144001" cy="1044575"/>
          </a:xfrm>
        </p:grpSpPr>
        <p:sp>
          <p:nvSpPr>
            <p:cNvPr id="19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pic>
          <p:nvPicPr>
            <p:cNvPr id="20" name="Picture 5"/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21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2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>
                <a:gd name="T0" fmla="*/ 5000 w 5001"/>
                <a:gd name="T1" fmla="*/ 0 h 2721"/>
                <a:gd name="T2" fmla="*/ 5000 w 5001"/>
                <a:gd name="T3" fmla="*/ 2720 h 2721"/>
                <a:gd name="T4" fmla="*/ 0 w 5001"/>
                <a:gd name="T5" fmla="*/ 2720 h 2721"/>
                <a:gd name="T6" fmla="*/ 2000 w 5001"/>
                <a:gd name="T7" fmla="*/ 0 h 2721"/>
                <a:gd name="T8" fmla="*/ 5000 w 5001"/>
                <a:gd name="T9" fmla="*/ 0 h 27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23" name="Rectangle 17"/>
          <p:cNvSpPr>
            <a:spLocks noChangeArrowheads="1"/>
          </p:cNvSpPr>
          <p:nvPr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/>
          <a:p>
            <a:pPr algn="r">
              <a:spcBef>
                <a:spcPts val="87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200">
                <a:solidFill>
                  <a:srgbClr val="FFFFFF"/>
                </a:solidFill>
                <a:ea typeface="SimSun" pitchFamily="2" charset="-122"/>
              </a:rPr>
              <a:t>www.egi.eu</a:t>
            </a:r>
          </a:p>
        </p:txBody>
      </p:sp>
      <p:sp>
        <p:nvSpPr>
          <p:cNvPr id="24" name="Rectangle 18"/>
          <p:cNvSpPr>
            <a:spLocks noChangeArrowheads="1"/>
          </p:cNvSpPr>
          <p:nvPr/>
        </p:nvSpPr>
        <p:spPr bwMode="auto">
          <a:xfrm>
            <a:off x="53975" y="6605588"/>
            <a:ext cx="22860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ts val="87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200">
                <a:solidFill>
                  <a:srgbClr val="FFFFFF"/>
                </a:solidFill>
                <a:ea typeface="SimSun" pitchFamily="2" charset="-122"/>
              </a:rPr>
              <a:t>EGI-InSPIRE RI-261323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1027" name="Group 12"/>
          <p:cNvGrpSpPr>
            <a:grpSpLocks/>
          </p:cNvGrpSpPr>
          <p:nvPr/>
        </p:nvGrpSpPr>
        <p:grpSpPr bwMode="auto">
          <a:xfrm>
            <a:off x="0" y="0"/>
            <a:ext cx="9144000" cy="1044575"/>
            <a:chOff x="-1" y="0"/>
            <a:chExt cx="9144001" cy="1044575"/>
          </a:xfrm>
        </p:grpSpPr>
        <p:sp>
          <p:nvSpPr>
            <p:cNvPr id="8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pic>
          <p:nvPicPr>
            <p:cNvPr id="1036" name="Picture 5"/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10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1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/>
              <a:ahLst/>
              <a:cxnLst>
                <a:cxn ang="0">
                  <a:pos x="5000" y="0"/>
                </a:cxn>
                <a:cxn ang="0">
                  <a:pos x="5000" y="2720"/>
                </a:cxn>
                <a:cxn ang="0">
                  <a:pos x="0" y="2720"/>
                </a:cxn>
                <a:cxn ang="0">
                  <a:pos x="2000" y="0"/>
                </a:cxn>
                <a:cxn ang="0">
                  <a:pos x="5000" y="0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2124075" y="115888"/>
            <a:ext cx="6840538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11188" y="1600200"/>
            <a:ext cx="807561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913" y="63769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3792988-DDA9-4FE9-9344-81D3F27A3F97}" type="datetime1">
              <a:rPr lang="en-GB" smtClean="0"/>
              <a:pPr>
                <a:defRPr/>
              </a:pPr>
              <a:t>18/07/2012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992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2F56AE5-EB24-4633-A586-FC60E5A691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www.egi.eu</a:t>
            </a:r>
          </a:p>
        </p:txBody>
      </p:sp>
      <p:sp>
        <p:nvSpPr>
          <p:cNvPr id="16" name="Rectangle 18"/>
          <p:cNvSpPr>
            <a:spLocks noChangeArrowheads="1"/>
          </p:cNvSpPr>
          <p:nvPr/>
        </p:nvSpPr>
        <p:spPr bwMode="auto">
          <a:xfrm>
            <a:off x="53975" y="6605588"/>
            <a:ext cx="22860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EGI-</a:t>
            </a:r>
            <a:r>
              <a:rPr lang="en-US" sz="1200" dirty="0" err="1">
                <a:solidFill>
                  <a:srgbClr val="FFFFFF"/>
                </a:solidFill>
                <a:ea typeface="SimSun" charset="0"/>
                <a:cs typeface="Arial" pitchFamily="34" charset="0"/>
              </a:rPr>
              <a:t>InSPIRE</a:t>
            </a: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 RI-261323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ucst@egi.e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go.egi.eu/requirements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hyperlink" Target="http://go.egi.eu/requirements" TargetMode="External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go.egi.eu/requirements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gi.eu/user-support/gadgets/rt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ucst@egi.eu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go.egi.eu/requirements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gi.eu/user-support/vrc_gateways" TargetMode="External"/><Relationship Id="rId2" Type="http://schemas.openxmlformats.org/officeDocument/2006/relationships/hyperlink" Target="https://www.egi.eu/indico/categoryDisplay.py?categId=21" TargetMode="Externa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documents.egi.eu/public/ShowDocument?docid=440" TargetMode="External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8.png"/><Relationship Id="rId4" Type="http://schemas.openxmlformats.org/officeDocument/2006/relationships/hyperlink" Target="http://go.egi.eu/requirements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go.egi.eu/requirements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75656" y="1412776"/>
            <a:ext cx="7668344" cy="2450703"/>
          </a:xfrm>
        </p:spPr>
        <p:txBody>
          <a:bodyPr/>
          <a:lstStyle/>
          <a:p>
            <a:r>
              <a:rPr lang="en-US" dirty="0" smtClean="0"/>
              <a:t>Requirements management in EGI</a:t>
            </a:r>
            <a:endParaRPr lang="en-GB" dirty="0" smtClean="0"/>
          </a:p>
        </p:txBody>
      </p:sp>
      <p:sp>
        <p:nvSpPr>
          <p:cNvPr id="3076" name="Date Placeholder 4"/>
          <p:cNvSpPr>
            <a:spLocks noGrp="1"/>
          </p:cNvSpPr>
          <p:nvPr>
            <p:ph type="dt" sz="half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A79CEE8-73BE-4A9D-9D9C-35F056CEE5FF}" type="datetime1">
              <a:rPr lang="en-GB" smtClean="0">
                <a:solidFill>
                  <a:schemeClr val="bg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18/07/2012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078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8574633-1977-4342-8111-E3D962A32562}" type="slidenum">
              <a:rPr lang="fi-FI" smtClean="0">
                <a:solidFill>
                  <a:schemeClr val="bg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fi-FI" smtClean="0">
              <a:solidFill>
                <a:schemeClr val="bg1"/>
              </a:solidFill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2339752" y="3310136"/>
            <a:ext cx="5832648" cy="1343000"/>
          </a:xfrm>
        </p:spPr>
        <p:txBody>
          <a:bodyPr/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>
                <a:hlinkClick r:id="rId3"/>
              </a:rPr>
              <a:t>ucst@egi.eu</a:t>
            </a:r>
            <a:endParaRPr lang="en-GB" dirty="0"/>
          </a:p>
          <a:p>
            <a:r>
              <a:rPr lang="en-GB" dirty="0"/>
              <a:t/>
            </a:r>
            <a:br>
              <a:rPr lang="en-GB" dirty="0"/>
            </a:br>
            <a:r>
              <a:rPr lang="en-GB" dirty="0"/>
              <a:t>Slides are collected from various sources in EGI</a:t>
            </a:r>
          </a:p>
          <a:p>
            <a:r>
              <a:rPr lang="en-GB" dirty="0" smtClean="0"/>
              <a:t>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User community requirements (solved)</a:t>
            </a: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3C8DB4-B70D-4CC6-8334-FBF47B8B0DDA}" type="datetime1">
              <a:rPr lang="en-GB" smtClean="0"/>
              <a:pPr>
                <a:defRPr/>
              </a:pPr>
              <a:t>18/07/2012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11560" y="5117122"/>
            <a:ext cx="856895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000" dirty="0" smtClean="0"/>
              <a:t>Accessible from </a:t>
            </a:r>
            <a:r>
              <a:rPr lang="en-US" sz="2000" dirty="0">
                <a:hlinkClick r:id="rId3"/>
              </a:rPr>
              <a:t>http://</a:t>
            </a:r>
            <a:r>
              <a:rPr lang="en-US" sz="2000" dirty="0" smtClean="0">
                <a:hlinkClick r:id="rId3"/>
              </a:rPr>
              <a:t>go.egi.eu/requirements</a:t>
            </a:r>
            <a:r>
              <a:rPr lang="en-US" sz="2000" dirty="0" smtClean="0"/>
              <a:t> page</a:t>
            </a:r>
            <a:endParaRPr lang="en-US" sz="2000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1" y="2420888"/>
            <a:ext cx="8815395" cy="2232248"/>
          </a:xfrm>
        </p:spPr>
      </p:pic>
      <p:sp>
        <p:nvSpPr>
          <p:cNvPr id="14" name="Rectangle 13"/>
          <p:cNvSpPr/>
          <p:nvPr/>
        </p:nvSpPr>
        <p:spPr>
          <a:xfrm>
            <a:off x="143508" y="1628800"/>
            <a:ext cx="87849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Quarterly statistics about solved and created requirements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85779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TCB catalog of requirements</a:t>
            </a: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3C8DB4-B70D-4CC6-8334-FBF47B8B0DDA}" type="datetime1">
              <a:rPr lang="en-GB" smtClean="0"/>
              <a:pPr>
                <a:defRPr/>
              </a:pPr>
              <a:t>18/07/2012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574" y="5733256"/>
            <a:ext cx="709070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Accessible from </a:t>
            </a:r>
            <a:r>
              <a:rPr lang="en-US" sz="2000" dirty="0">
                <a:hlinkClick r:id="rId3"/>
              </a:rPr>
              <a:t>http://</a:t>
            </a:r>
            <a:r>
              <a:rPr lang="en-US" sz="2000" dirty="0" smtClean="0">
                <a:hlinkClick r:id="rId3"/>
              </a:rPr>
              <a:t>go.egi.eu/requirements</a:t>
            </a:r>
            <a:endParaRPr lang="en-GB" sz="2000" dirty="0"/>
          </a:p>
        </p:txBody>
      </p:sp>
      <p:sp>
        <p:nvSpPr>
          <p:cNvPr id="16" name="Rectangle 15"/>
          <p:cNvSpPr/>
          <p:nvPr/>
        </p:nvSpPr>
        <p:spPr>
          <a:xfrm>
            <a:off x="832248" y="1187460"/>
            <a:ext cx="14766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 smtClean="0"/>
              <a:t>Submitted</a:t>
            </a:r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464915"/>
            <a:ext cx="2181225" cy="4124325"/>
          </a:xfr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1636365"/>
            <a:ext cx="1838325" cy="395287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944" y="1755998"/>
            <a:ext cx="1724025" cy="390525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3721" y="1916832"/>
            <a:ext cx="1552575" cy="389572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2132856"/>
            <a:ext cx="1771650" cy="3933825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2591272" y="1331476"/>
            <a:ext cx="14766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 smtClean="0"/>
              <a:t>Endorsed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175448" y="1475492"/>
            <a:ext cx="14766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 smtClean="0"/>
              <a:t>Assessed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5791969" y="1619508"/>
            <a:ext cx="14766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 smtClean="0"/>
              <a:t>Planned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7292677" y="1835532"/>
            <a:ext cx="14766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 smtClean="0"/>
              <a:t>Delivered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597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Requirements web gadgets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What you can do with requirements web gadgets?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r>
              <a:rPr lang="en-US" sz="2400" dirty="0" smtClean="0"/>
              <a:t>Embed Your requirements into Your website.</a:t>
            </a:r>
          </a:p>
          <a:p>
            <a:pPr lvl="1"/>
            <a:r>
              <a:rPr lang="en-US" sz="2400" dirty="0" smtClean="0"/>
              <a:t>You can list your requirements e.g. per VRC, per VO, per NGI.</a:t>
            </a:r>
          </a:p>
          <a:p>
            <a:pPr lvl="1"/>
            <a:r>
              <a:rPr lang="en-US" sz="2400" dirty="0" smtClean="0"/>
              <a:t>You can submit requirements through the gadget</a:t>
            </a:r>
          </a:p>
          <a:p>
            <a:pPr lvl="1"/>
            <a:endParaRPr lang="en-US" sz="2400" dirty="0" smtClean="0"/>
          </a:p>
          <a:p>
            <a:pPr marL="457200" lvl="1" indent="0">
              <a:buNone/>
            </a:pPr>
            <a:r>
              <a:rPr lang="en-US" sz="2400" dirty="0" smtClean="0"/>
              <a:t>Examples and information about how to request is accessible at </a:t>
            </a:r>
            <a:r>
              <a:rPr lang="en-US" sz="2400" dirty="0">
                <a:hlinkClick r:id="rId3"/>
              </a:rPr>
              <a:t>http://</a:t>
            </a:r>
            <a:r>
              <a:rPr lang="en-US" sz="2400" dirty="0" smtClean="0">
                <a:hlinkClick r:id="rId3"/>
              </a:rPr>
              <a:t>go.egi.eu/requirements</a:t>
            </a:r>
            <a:r>
              <a:rPr lang="en-US" sz="2400" dirty="0" smtClean="0"/>
              <a:t> </a:t>
            </a:r>
            <a:endParaRPr lang="en-US" sz="2400" dirty="0"/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3C8DB4-B70D-4CC6-8334-FBF47B8B0DDA}" type="datetime1">
              <a:rPr lang="en-GB" smtClean="0"/>
              <a:pPr>
                <a:defRPr/>
              </a:pPr>
              <a:t>18/07/2012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734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W</a:t>
            </a:r>
            <a:r>
              <a:rPr lang="en-US" sz="3600" dirty="0" smtClean="0"/>
              <a:t>eb gadgets in use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268760"/>
            <a:ext cx="8075612" cy="4669979"/>
          </a:xfrm>
        </p:spPr>
        <p:txBody>
          <a:bodyPr/>
          <a:lstStyle/>
          <a:p>
            <a:pPr marL="0" indent="0">
              <a:buNone/>
            </a:pPr>
            <a:r>
              <a:rPr lang="en-US" sz="1400" b="1" dirty="0" err="1" smtClean="0"/>
              <a:t>WeNMR</a:t>
            </a:r>
            <a:r>
              <a:rPr lang="en-US" sz="1400" b="1" dirty="0" smtClean="0"/>
              <a:t> Grid Community			Life Sciences Grid Community</a:t>
            </a:r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 smtClean="0"/>
              <a:t/>
            </a:r>
            <a:br>
              <a:rPr lang="en-US" sz="1400" dirty="0" smtClean="0"/>
            </a:br>
            <a:endParaRPr lang="en-US" sz="1400" dirty="0" smtClean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 smtClean="0">
                <a:hlinkClick r:id="rId3"/>
              </a:rPr>
              <a:t>/</a:t>
            </a:r>
            <a:endParaRPr lang="en-US" sz="1400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3C8DB4-B70D-4CC6-8334-FBF47B8B0DDA}" type="datetime1">
              <a:rPr lang="en-GB" smtClean="0"/>
              <a:pPr>
                <a:defRPr/>
              </a:pPr>
              <a:t>18/07/2012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014" y="1728192"/>
            <a:ext cx="2913882" cy="400506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3091" y="1700808"/>
            <a:ext cx="4488005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885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Questions? Contact us:</a:t>
            </a:r>
            <a:endParaRPr lang="en-GB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mtClean="0">
                <a:hlinkClick r:id="rId2"/>
              </a:rPr>
              <a:t>ucst@egi.eu</a:t>
            </a:r>
            <a:r>
              <a:rPr lang="en-GB" smtClean="0"/>
              <a:t> </a:t>
            </a:r>
            <a:endParaRPr lang="en-GB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3C8DB4-B70D-4CC6-8334-FBF47B8B0DDA}" type="datetime1">
              <a:rPr lang="en-GB" smtClean="0"/>
              <a:pPr>
                <a:defRPr/>
              </a:pPr>
              <a:t>18/07/2012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/>
              <a:t>Overview</a:t>
            </a:r>
            <a:endParaRPr lang="en-GB" sz="36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FFF59-8002-46C8-86C4-211EE22B39B7}" type="datetime1">
              <a:rPr lang="en-GB" smtClean="0"/>
              <a:pPr/>
              <a:t>18/07/2012</a:t>
            </a:fld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3BA7E-98DB-430E-AE39-8AE2A08777D6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idx="4294967295"/>
          </p:nvPr>
        </p:nvSpPr>
        <p:spPr>
          <a:xfrm>
            <a:off x="251520" y="1412875"/>
            <a:ext cx="8604448" cy="4525963"/>
          </a:xfrm>
        </p:spPr>
        <p:txBody>
          <a:bodyPr/>
          <a:lstStyle/>
          <a:p>
            <a:r>
              <a:rPr lang="en-GB" sz="2400" dirty="0" smtClean="0"/>
              <a:t>Processes</a:t>
            </a:r>
          </a:p>
          <a:p>
            <a:pPr lvl="1"/>
            <a:r>
              <a:rPr lang="en-GB" sz="2400" dirty="0" smtClean="0"/>
              <a:t>EGI Ecosystem</a:t>
            </a:r>
          </a:p>
          <a:p>
            <a:pPr lvl="1"/>
            <a:r>
              <a:rPr lang="en-GB" sz="2400" dirty="0" smtClean="0"/>
              <a:t>Requirements process </a:t>
            </a:r>
          </a:p>
          <a:p>
            <a:pPr lvl="1"/>
            <a:r>
              <a:rPr lang="en-GB" sz="2400" dirty="0" smtClean="0"/>
              <a:t>User Community Board</a:t>
            </a:r>
          </a:p>
          <a:p>
            <a:pPr lvl="1"/>
            <a:r>
              <a:rPr lang="en-GB" sz="2400" dirty="0" smtClean="0"/>
              <a:t>Technology Community Board process</a:t>
            </a:r>
          </a:p>
          <a:p>
            <a:pPr lvl="1"/>
            <a:endParaRPr lang="en-GB" sz="2400" dirty="0" smtClean="0"/>
          </a:p>
          <a:p>
            <a:r>
              <a:rPr lang="en-GB" sz="2400" dirty="0" smtClean="0"/>
              <a:t>Requirements tools (tracking and submitting)</a:t>
            </a:r>
            <a:endParaRPr lang="en-GB" sz="2400" dirty="0"/>
          </a:p>
          <a:p>
            <a:pPr lvl="1"/>
            <a:r>
              <a:rPr lang="en-GB" sz="2400" dirty="0" smtClean="0"/>
              <a:t>Requirements system</a:t>
            </a:r>
            <a:endParaRPr lang="en-GB" sz="2400" dirty="0"/>
          </a:p>
          <a:p>
            <a:pPr lvl="1"/>
            <a:r>
              <a:rPr lang="en-GB" sz="2400" dirty="0" smtClean="0"/>
              <a:t>Wiki pages</a:t>
            </a:r>
          </a:p>
          <a:p>
            <a:pPr lvl="1"/>
            <a:r>
              <a:rPr lang="en-GB" sz="2400" dirty="0" smtClean="0"/>
              <a:t>Web gadgets</a:t>
            </a:r>
            <a:endParaRPr lang="en-GB" sz="2400" dirty="0"/>
          </a:p>
          <a:p>
            <a:pPr lvl="1"/>
            <a:endParaRPr lang="en-GB" sz="2400" dirty="0"/>
          </a:p>
          <a:p>
            <a:pPr marL="457200" lvl="1" indent="0">
              <a:buNone/>
            </a:pPr>
            <a:endParaRPr lang="en-GB" sz="2400" dirty="0" smtClean="0"/>
          </a:p>
        </p:txBody>
      </p:sp>
    </p:spTree>
    <p:extLst>
      <p:ext uri="{BB962C8B-B14F-4D97-AF65-F5344CB8AC3E}">
        <p14:creationId xmlns:p14="http://schemas.microsoft.com/office/powerpoint/2010/main" val="2016025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EGI Ecosystem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CDE62C6-D1EF-4B99-989A-B9519A5E871F}" type="datetime1">
              <a:rPr lang="en-GB" smtClean="0"/>
              <a:pPr>
                <a:defRPr/>
              </a:pPr>
              <a:t>18/07/2012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grpSp>
        <p:nvGrpSpPr>
          <p:cNvPr id="3" name="Group 7"/>
          <p:cNvGrpSpPr/>
          <p:nvPr/>
        </p:nvGrpSpPr>
        <p:grpSpPr>
          <a:xfrm>
            <a:off x="3208450" y="3206229"/>
            <a:ext cx="4816518" cy="2988798"/>
            <a:chOff x="3208450" y="3206229"/>
            <a:chExt cx="4816518" cy="2988798"/>
          </a:xfrm>
        </p:grpSpPr>
        <p:sp>
          <p:nvSpPr>
            <p:cNvPr id="9" name="TextBox 8"/>
            <p:cNvSpPr txBox="1"/>
            <p:nvPr/>
          </p:nvSpPr>
          <p:spPr>
            <a:xfrm>
              <a:off x="5727544" y="3206229"/>
              <a:ext cx="229742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 smtClean="0"/>
                <a:t>EGI-</a:t>
              </a:r>
              <a:r>
                <a:rPr lang="en-GB" sz="2800" dirty="0" err="1" smtClean="0"/>
                <a:t>InSPIRE</a:t>
              </a:r>
              <a:endParaRPr lang="en-GB" sz="2800" dirty="0"/>
            </a:p>
          </p:txBody>
        </p:sp>
        <p:sp>
          <p:nvSpPr>
            <p:cNvPr id="10" name="Oval 9"/>
            <p:cNvSpPr/>
            <p:nvPr/>
          </p:nvSpPr>
          <p:spPr>
            <a:xfrm rot="1820012">
              <a:off x="3208450" y="3225027"/>
              <a:ext cx="2968666" cy="2970000"/>
            </a:xfrm>
            <a:prstGeom prst="ellipse">
              <a:avLst/>
            </a:prstGeom>
            <a:solidFill>
              <a:srgbClr val="FFC000"/>
            </a:solidFill>
            <a:ln w="76200">
              <a:solidFill>
                <a:srgbClr val="FFC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11" name="Rounded Rectangle 10"/>
          <p:cNvSpPr/>
          <p:nvPr/>
        </p:nvSpPr>
        <p:spPr>
          <a:xfrm>
            <a:off x="395776" y="4221088"/>
            <a:ext cx="2160000" cy="1980000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400" b="1" dirty="0" smtClean="0">
                <a:solidFill>
                  <a:srgbClr val="000000"/>
                </a:solidFill>
              </a:rPr>
              <a:t>Public Funding Bodies</a:t>
            </a:r>
            <a:endParaRPr lang="en-US" sz="1400" b="1" dirty="0">
              <a:solidFill>
                <a:srgbClr val="000000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539552" y="4365104"/>
            <a:ext cx="1851429" cy="6480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prstClr val="white"/>
                </a:solidFill>
              </a:rPr>
              <a:t>European Commission</a:t>
            </a:r>
            <a:endParaRPr lang="en-US" sz="1600" dirty="0">
              <a:solidFill>
                <a:prstClr val="white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550062" y="5092288"/>
            <a:ext cx="1851429" cy="6480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prstClr val="white"/>
                </a:solidFill>
              </a:rPr>
              <a:t>National Research Councils</a:t>
            </a:r>
            <a:endParaRPr lang="en-US" sz="1600" dirty="0">
              <a:solidFill>
                <a:prstClr val="white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3491880" y="3645024"/>
            <a:ext cx="2160000" cy="212404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46800" rIns="0" rtlCol="0" anchor="t"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Service  &amp; Resource Providers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3707904" y="4401112"/>
            <a:ext cx="1728190" cy="540056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 smtClean="0">
                <a:solidFill>
                  <a:prstClr val="white"/>
                </a:solidFill>
              </a:rPr>
              <a:t>EGI.eu</a:t>
            </a:r>
            <a:endParaRPr lang="en-US" sz="1500" dirty="0">
              <a:solidFill>
                <a:prstClr val="white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3707904" y="4994134"/>
            <a:ext cx="1728190" cy="720072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prstClr val="white"/>
                </a:solidFill>
              </a:rPr>
              <a:t>Resource Infrastructure Providers</a:t>
            </a:r>
            <a:endParaRPr lang="en-US" sz="1400" dirty="0">
              <a:solidFill>
                <a:prstClr val="white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6732480" y="4293096"/>
            <a:ext cx="2160000" cy="1980000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400" b="1" dirty="0" smtClean="0">
                <a:solidFill>
                  <a:srgbClr val="000000"/>
                </a:solidFill>
              </a:rPr>
              <a:t>Technology Providers</a:t>
            </a:r>
          </a:p>
          <a:p>
            <a:pPr algn="ctr"/>
            <a:endParaRPr lang="en-US" sz="1400" b="1" dirty="0">
              <a:solidFill>
                <a:srgbClr val="000000"/>
              </a:solidFill>
            </a:endParaRPr>
          </a:p>
          <a:p>
            <a:pPr algn="ctr"/>
            <a:r>
              <a:rPr lang="en-US" sz="1400" b="1" dirty="0" smtClean="0">
                <a:solidFill>
                  <a:srgbClr val="000000"/>
                </a:solidFill>
              </a:rPr>
              <a:t>Currently:</a:t>
            </a:r>
          </a:p>
          <a:p>
            <a:pPr algn="ctr"/>
            <a:endParaRPr lang="en-US" sz="1400" b="1" dirty="0">
              <a:solidFill>
                <a:srgbClr val="000000"/>
              </a:solidFill>
            </a:endParaRPr>
          </a:p>
          <a:p>
            <a:pPr algn="ctr"/>
            <a:r>
              <a:rPr lang="en-US" sz="1400" b="1" dirty="0" smtClean="0">
                <a:solidFill>
                  <a:srgbClr val="000000"/>
                </a:solidFill>
              </a:rPr>
              <a:t>EMI</a:t>
            </a:r>
          </a:p>
          <a:p>
            <a:pPr algn="ctr"/>
            <a:r>
              <a:rPr lang="en-US" sz="1400" b="1" dirty="0" smtClean="0">
                <a:solidFill>
                  <a:srgbClr val="000000"/>
                </a:solidFill>
              </a:rPr>
              <a:t>IGE</a:t>
            </a:r>
          </a:p>
          <a:p>
            <a:pPr algn="ctr"/>
            <a:r>
              <a:rPr lang="en-US" sz="1400" b="1" dirty="0" smtClean="0">
                <a:solidFill>
                  <a:srgbClr val="000000"/>
                </a:solidFill>
              </a:rPr>
              <a:t>SAGA</a:t>
            </a:r>
            <a:endParaRPr lang="en-US" sz="1400" b="1" dirty="0">
              <a:solidFill>
                <a:srgbClr val="000000"/>
              </a:solidFill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 flipV="1">
            <a:off x="1475776" y="2060848"/>
            <a:ext cx="2016344" cy="2178352"/>
          </a:xfrm>
          <a:prstGeom prst="straightConnector1">
            <a:avLst/>
          </a:prstGeom>
          <a:ln>
            <a:solidFill>
              <a:srgbClr val="1F497D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28" idx="3"/>
            <a:endCxn id="17" idx="0"/>
          </p:cNvCxnSpPr>
          <p:nvPr/>
        </p:nvCxnSpPr>
        <p:spPr>
          <a:xfrm>
            <a:off x="5652120" y="2042736"/>
            <a:ext cx="2160360" cy="2250360"/>
          </a:xfrm>
          <a:prstGeom prst="straightConnector1">
            <a:avLst/>
          </a:prstGeom>
          <a:ln>
            <a:solidFill>
              <a:srgbClr val="1F497D"/>
            </a:solidFill>
            <a:prstDash val="dash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547405" y="4149080"/>
            <a:ext cx="14728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Requirements + Feedback</a:t>
            </a:r>
            <a:endParaRPr lang="en-US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555728" y="4221088"/>
            <a:ext cx="1080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Policies + Funding</a:t>
            </a:r>
            <a:endParaRPr lang="en-US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60032" y="5909210"/>
            <a:ext cx="19442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Policies + Funding</a:t>
            </a:r>
            <a:endParaRPr lang="en-US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483768" y="1628800"/>
            <a:ext cx="1080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Policies + Funding</a:t>
            </a:r>
            <a:endParaRPr lang="en-US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575435" y="5261138"/>
            <a:ext cx="12764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Strategic Feedback</a:t>
            </a:r>
            <a:endParaRPr lang="en-US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678196" y="3717032"/>
            <a:ext cx="17183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Requirements + Feedback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3492120" y="1052736"/>
            <a:ext cx="2160000" cy="1980000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US" sz="1600" b="1" dirty="0" smtClean="0">
              <a:solidFill>
                <a:srgbClr val="000000"/>
              </a:solidFill>
            </a:endParaRPr>
          </a:p>
          <a:p>
            <a:pPr algn="ctr"/>
            <a:r>
              <a:rPr lang="en-US" sz="1600" b="1" dirty="0" smtClean="0">
                <a:solidFill>
                  <a:srgbClr val="000000"/>
                </a:solidFill>
              </a:rPr>
              <a:t>User Community</a:t>
            </a:r>
            <a:endParaRPr lang="en-US" sz="1600" b="1" dirty="0">
              <a:solidFill>
                <a:srgbClr val="000000"/>
              </a:solidFill>
            </a:endParaRPr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2555776" y="5877272"/>
            <a:ext cx="4176464" cy="0"/>
          </a:xfrm>
          <a:prstGeom prst="straightConnector1">
            <a:avLst/>
          </a:prstGeom>
          <a:ln>
            <a:solidFill>
              <a:srgbClr val="1F497D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4797856" y="3121804"/>
            <a:ext cx="1080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Services + Support</a:t>
            </a:r>
            <a:endParaRPr lang="en-US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718348" y="3096256"/>
            <a:ext cx="17183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Requirements + Feedback</a:t>
            </a:r>
            <a:endParaRPr lang="en-US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550681" y="5282044"/>
            <a:ext cx="13255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Technology + Support</a:t>
            </a:r>
            <a:endParaRPr lang="en-US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3" name="Straight Arrow Connector 32"/>
          <p:cNvCxnSpPr/>
          <p:nvPr/>
        </p:nvCxnSpPr>
        <p:spPr>
          <a:xfrm flipV="1">
            <a:off x="4644008" y="3032736"/>
            <a:ext cx="240" cy="612288"/>
          </a:xfrm>
          <a:prstGeom prst="straightConnector1">
            <a:avLst/>
          </a:prstGeom>
          <a:ln>
            <a:solidFill>
              <a:srgbClr val="1F497D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H="1" flipV="1">
            <a:off x="5651880" y="4725144"/>
            <a:ext cx="1080600" cy="648072"/>
          </a:xfrm>
          <a:prstGeom prst="straightConnector1">
            <a:avLst/>
          </a:prstGeom>
          <a:ln>
            <a:solidFill>
              <a:srgbClr val="1F497D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5651880" y="4581128"/>
            <a:ext cx="1080600" cy="648072"/>
          </a:xfrm>
          <a:prstGeom prst="straightConnector1">
            <a:avLst/>
          </a:prstGeom>
          <a:ln>
            <a:solidFill>
              <a:srgbClr val="1F497D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V="1">
            <a:off x="2555776" y="4581128"/>
            <a:ext cx="936104" cy="576064"/>
          </a:xfrm>
          <a:prstGeom prst="straightConnector1">
            <a:avLst/>
          </a:prstGeom>
          <a:ln>
            <a:solidFill>
              <a:srgbClr val="1F497D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4499992" y="3033024"/>
            <a:ext cx="0" cy="612000"/>
          </a:xfrm>
          <a:prstGeom prst="straightConnector1">
            <a:avLst/>
          </a:prstGeom>
          <a:ln>
            <a:solidFill>
              <a:srgbClr val="1F497D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H="1">
            <a:off x="2555776" y="4725144"/>
            <a:ext cx="936104" cy="576064"/>
          </a:xfrm>
          <a:prstGeom prst="straightConnector1">
            <a:avLst/>
          </a:prstGeom>
          <a:ln>
            <a:solidFill>
              <a:srgbClr val="1F497D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39" name="Picture 3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0132" y="908720"/>
            <a:ext cx="2069596" cy="2170180"/>
          </a:xfrm>
          <a:prstGeom prst="rect">
            <a:avLst/>
          </a:prstGeom>
        </p:spPr>
      </p:pic>
      <p:sp>
        <p:nvSpPr>
          <p:cNvPr id="40" name="Oval 39"/>
          <p:cNvSpPr/>
          <p:nvPr/>
        </p:nvSpPr>
        <p:spPr>
          <a:xfrm>
            <a:off x="3707904" y="1196752"/>
            <a:ext cx="792088" cy="792088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100" smtClean="0"/>
              <a:t>Project 1: SHIWA</a:t>
            </a:r>
            <a:endParaRPr lang="en-GB" sz="1100"/>
          </a:p>
        </p:txBody>
      </p:sp>
      <p:sp>
        <p:nvSpPr>
          <p:cNvPr id="43" name="Oval 42"/>
          <p:cNvSpPr/>
          <p:nvPr/>
        </p:nvSpPr>
        <p:spPr>
          <a:xfrm>
            <a:off x="3563888" y="2060848"/>
            <a:ext cx="792088" cy="792088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100" smtClean="0"/>
              <a:t>Project 2: BioVel</a:t>
            </a:r>
            <a:endParaRPr lang="en-GB" sz="1100"/>
          </a:p>
        </p:txBody>
      </p:sp>
      <p:sp>
        <p:nvSpPr>
          <p:cNvPr id="48" name="Rectangle 47"/>
          <p:cNvSpPr/>
          <p:nvPr/>
        </p:nvSpPr>
        <p:spPr>
          <a:xfrm>
            <a:off x="6591938" y="1439198"/>
            <a:ext cx="93487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200" smtClean="0">
                <a:solidFill>
                  <a:schemeClr val="bg1"/>
                </a:solidFill>
                <a:latin typeface="+mn-lt"/>
              </a:rPr>
              <a:t>TRANSfoRm</a:t>
            </a:r>
            <a:endParaRPr lang="en-GB" sz="12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4572000" y="1124744"/>
            <a:ext cx="792088" cy="792088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100" smtClean="0"/>
              <a:t>Project 3: CLARIN</a:t>
            </a:r>
            <a:endParaRPr lang="en-GB" sz="1100"/>
          </a:p>
        </p:txBody>
      </p:sp>
      <p:sp>
        <p:nvSpPr>
          <p:cNvPr id="51" name="Oval 50"/>
          <p:cNvSpPr/>
          <p:nvPr/>
        </p:nvSpPr>
        <p:spPr>
          <a:xfrm>
            <a:off x="4483224" y="2060848"/>
            <a:ext cx="792088" cy="792088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100" smtClean="0"/>
              <a:t>Project X: ...</a:t>
            </a:r>
            <a:endParaRPr lang="en-GB" sz="1100"/>
          </a:p>
        </p:txBody>
      </p:sp>
      <p:sp>
        <p:nvSpPr>
          <p:cNvPr id="52" name="Oval 51"/>
          <p:cNvSpPr/>
          <p:nvPr/>
        </p:nvSpPr>
        <p:spPr>
          <a:xfrm>
            <a:off x="4635624" y="2060848"/>
            <a:ext cx="792088" cy="792088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100" smtClean="0"/>
              <a:t>Project X: ...</a:t>
            </a:r>
            <a:endParaRPr lang="en-GB" sz="1100"/>
          </a:p>
        </p:txBody>
      </p:sp>
      <p:sp>
        <p:nvSpPr>
          <p:cNvPr id="53" name="Oval 52"/>
          <p:cNvSpPr/>
          <p:nvPr/>
        </p:nvSpPr>
        <p:spPr>
          <a:xfrm>
            <a:off x="4788024" y="2077616"/>
            <a:ext cx="792088" cy="792088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100" smtClean="0"/>
              <a:t>Project X: ...</a:t>
            </a:r>
            <a:endParaRPr lang="en-GB" sz="11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3" grpId="0" animBg="1"/>
      <p:bldP spid="46" grpId="0" animBg="1"/>
      <p:bldP spid="51" grpId="0" animBg="1"/>
      <p:bldP spid="52" grpId="0" animBg="1"/>
      <p:bldP spid="5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ight Arrow 47"/>
          <p:cNvSpPr/>
          <p:nvPr/>
        </p:nvSpPr>
        <p:spPr>
          <a:xfrm rot="1630125">
            <a:off x="4877837" y="2956063"/>
            <a:ext cx="878692" cy="576263"/>
          </a:xfrm>
          <a:prstGeom prst="rightArrow">
            <a:avLst>
              <a:gd name="adj1" fmla="val 72054"/>
              <a:gd name="adj2" fmla="val 60688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100" b="1" dirty="0" smtClean="0">
                <a:solidFill>
                  <a:schemeClr val="tx1"/>
                </a:solidFill>
              </a:rPr>
              <a:t>  </a:t>
            </a:r>
            <a:endParaRPr lang="en-GB" sz="1100" b="1" dirty="0">
              <a:solidFill>
                <a:schemeClr val="tx1"/>
              </a:solidFill>
            </a:endParaRPr>
          </a:p>
        </p:txBody>
      </p:sp>
      <p:sp>
        <p:nvSpPr>
          <p:cNvPr id="28" name="Right Arrow 27"/>
          <p:cNvSpPr/>
          <p:nvPr/>
        </p:nvSpPr>
        <p:spPr>
          <a:xfrm>
            <a:off x="4967287" y="2336061"/>
            <a:ext cx="748879" cy="576263"/>
          </a:xfrm>
          <a:prstGeom prst="rightArrow">
            <a:avLst>
              <a:gd name="adj1" fmla="val 72054"/>
              <a:gd name="adj2" fmla="val 60688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100" b="1" dirty="0" smtClean="0">
                <a:solidFill>
                  <a:schemeClr val="tx1"/>
                </a:solidFill>
              </a:rPr>
              <a:t>  </a:t>
            </a:r>
            <a:endParaRPr lang="en-GB" sz="1100" b="1" dirty="0">
              <a:solidFill>
                <a:schemeClr val="tx1"/>
              </a:solidFill>
            </a:endParaRPr>
          </a:p>
        </p:txBody>
      </p:sp>
      <p:sp>
        <p:nvSpPr>
          <p:cNvPr id="47" name="Right Arrow 46"/>
          <p:cNvSpPr/>
          <p:nvPr/>
        </p:nvSpPr>
        <p:spPr>
          <a:xfrm rot="19827397">
            <a:off x="4834835" y="1772701"/>
            <a:ext cx="929345" cy="576263"/>
          </a:xfrm>
          <a:prstGeom prst="rightArrow">
            <a:avLst>
              <a:gd name="adj1" fmla="val 72054"/>
              <a:gd name="adj2" fmla="val 60688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100" b="1" dirty="0" smtClean="0">
                <a:solidFill>
                  <a:schemeClr val="tx1"/>
                </a:solidFill>
              </a:rPr>
              <a:t>  </a:t>
            </a:r>
            <a:endParaRPr lang="en-GB" sz="1100" b="1" dirty="0">
              <a:solidFill>
                <a:schemeClr val="tx1"/>
              </a:solidFill>
            </a:endParaRPr>
          </a:p>
        </p:txBody>
      </p:sp>
      <p:sp>
        <p:nvSpPr>
          <p:cNvPr id="31" name="Cloud 30"/>
          <p:cNvSpPr/>
          <p:nvPr/>
        </p:nvSpPr>
        <p:spPr>
          <a:xfrm>
            <a:off x="2957542" y="5517232"/>
            <a:ext cx="1818840" cy="720080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1400" b="1" dirty="0" smtClean="0">
                <a:solidFill>
                  <a:schemeClr val="accent1">
                    <a:lumMod val="75000"/>
                  </a:schemeClr>
                </a:solidFill>
              </a:rPr>
              <a:t>NGIs &amp; projects</a:t>
            </a:r>
            <a:endParaRPr lang="en-GB" sz="1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/>
              <a:t>The EGI requirement </a:t>
            </a:r>
            <a:br>
              <a:rPr lang="en-GB" sz="3600" dirty="0" smtClean="0"/>
            </a:br>
            <a:r>
              <a:rPr lang="en-GB" sz="3600" dirty="0" smtClean="0"/>
              <a:t>gathering and tracking process</a:t>
            </a:r>
            <a:endParaRPr lang="en-GB" sz="3600" dirty="0"/>
          </a:p>
        </p:txBody>
      </p:sp>
      <p:sp>
        <p:nvSpPr>
          <p:cNvPr id="8" name="Rounded Rectangle 7"/>
          <p:cNvSpPr/>
          <p:nvPr/>
        </p:nvSpPr>
        <p:spPr>
          <a:xfrm>
            <a:off x="5716167" y="2253551"/>
            <a:ext cx="1088081" cy="743401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en-GB" sz="1100" b="1" dirty="0" smtClean="0">
                <a:solidFill>
                  <a:schemeClr val="tx1"/>
                </a:solidFill>
              </a:rPr>
              <a:t>Technology Coordination Board</a:t>
            </a:r>
            <a:endParaRPr lang="en-GB" sz="1100" b="1" dirty="0" smtClean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en-GB" sz="1100" b="1" dirty="0" smtClean="0">
                <a:solidFill>
                  <a:schemeClr val="tx1"/>
                </a:solidFill>
              </a:rPr>
              <a:t>(TCB)</a:t>
            </a:r>
            <a:endParaRPr lang="en-GB" sz="11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735288" y="2047136"/>
            <a:ext cx="2305025" cy="13098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>
              <a:defRPr/>
            </a:pPr>
            <a:r>
              <a:rPr lang="en-GB" sz="2000" b="1" dirty="0" smtClean="0">
                <a:solidFill>
                  <a:schemeClr val="tx1"/>
                </a:solidFill>
              </a:rPr>
              <a:t>EGI</a:t>
            </a:r>
            <a:br>
              <a:rPr lang="en-GB" sz="2000" b="1" dirty="0" smtClean="0">
                <a:solidFill>
                  <a:schemeClr val="tx1"/>
                </a:solidFill>
              </a:rPr>
            </a:br>
            <a:r>
              <a:rPr lang="en-GB" sz="2000" b="1" dirty="0" smtClean="0">
                <a:solidFill>
                  <a:schemeClr val="tx1"/>
                </a:solidFill>
              </a:rPr>
              <a:t>Requirements Tracker</a:t>
            </a:r>
            <a:endParaRPr lang="en-GB" sz="2000" b="1" dirty="0">
              <a:solidFill>
                <a:schemeClr val="tx1"/>
              </a:solidFill>
            </a:endParaRPr>
          </a:p>
        </p:txBody>
      </p:sp>
      <p:sp>
        <p:nvSpPr>
          <p:cNvPr id="13" name="TextBox 15"/>
          <p:cNvSpPr txBox="1">
            <a:spLocks noChangeArrowheads="1"/>
          </p:cNvSpPr>
          <p:nvPr/>
        </p:nvSpPr>
        <p:spPr bwMode="auto">
          <a:xfrm>
            <a:off x="127108" y="2874422"/>
            <a:ext cx="66396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 b="1" dirty="0"/>
              <a:t>NGIs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43000" y="2276872"/>
            <a:ext cx="72968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 b="1" smtClean="0"/>
              <a:t>VRCs</a:t>
            </a:r>
            <a:endParaRPr lang="en-US" sz="1600" b="1" dirty="0"/>
          </a:p>
        </p:txBody>
      </p:sp>
      <p:sp>
        <p:nvSpPr>
          <p:cNvPr id="17" name="TextBox 15"/>
          <p:cNvSpPr txBox="1">
            <a:spLocks noChangeArrowheads="1"/>
          </p:cNvSpPr>
          <p:nvPr/>
        </p:nvSpPr>
        <p:spPr bwMode="auto">
          <a:xfrm>
            <a:off x="340053" y="1988840"/>
            <a:ext cx="59503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 b="1" dirty="0"/>
              <a:t>VOs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4067944" y="1499564"/>
            <a:ext cx="993729" cy="8493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en-US" sz="1200" b="1" dirty="0" smtClean="0"/>
              <a:t>User </a:t>
            </a:r>
            <a:r>
              <a:rPr lang="en-US" sz="1200" b="1" dirty="0" smtClean="0"/>
              <a:t>Community Support </a:t>
            </a:r>
            <a:r>
              <a:rPr lang="en-US" sz="1200" b="1" dirty="0" smtClean="0"/>
              <a:t>Team of EGI.eu</a:t>
            </a:r>
            <a:endParaRPr lang="en-US" sz="1200" b="1" dirty="0"/>
          </a:p>
        </p:txBody>
      </p:sp>
      <p:sp>
        <p:nvSpPr>
          <p:cNvPr id="27" name="Left-Right Arrow 26"/>
          <p:cNvSpPr/>
          <p:nvPr/>
        </p:nvSpPr>
        <p:spPr>
          <a:xfrm>
            <a:off x="6812208" y="2367732"/>
            <a:ext cx="928143" cy="557212"/>
          </a:xfrm>
          <a:prstGeom prst="leftRightArrow">
            <a:avLst>
              <a:gd name="adj1" fmla="val 50415"/>
              <a:gd name="adj2" fmla="val 35772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1100" b="1" dirty="0">
              <a:solidFill>
                <a:schemeClr val="tx1"/>
              </a:solidFill>
            </a:endParaRPr>
          </a:p>
        </p:txBody>
      </p:sp>
      <p:sp>
        <p:nvSpPr>
          <p:cNvPr id="32" name="Up-Down Arrow 31"/>
          <p:cNvSpPr/>
          <p:nvPr/>
        </p:nvSpPr>
        <p:spPr>
          <a:xfrm>
            <a:off x="3599384" y="3356992"/>
            <a:ext cx="468560" cy="850448"/>
          </a:xfrm>
          <a:prstGeom prst="upDownArrow">
            <a:avLst>
              <a:gd name="adj1" fmla="val 50000"/>
              <a:gd name="adj2" fmla="val 40380"/>
            </a:avLst>
          </a:prstGeom>
          <a:solidFill>
            <a:schemeClr val="bg1"/>
          </a:solidFill>
          <a:ln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00B050"/>
              </a:solidFill>
            </a:endParaRPr>
          </a:p>
        </p:txBody>
      </p:sp>
      <p:sp>
        <p:nvSpPr>
          <p:cNvPr id="38" name="TextBox 15"/>
          <p:cNvSpPr txBox="1">
            <a:spLocks noChangeArrowheads="1"/>
          </p:cNvSpPr>
          <p:nvPr/>
        </p:nvSpPr>
        <p:spPr bwMode="auto">
          <a:xfrm>
            <a:off x="-36512" y="2564904"/>
            <a:ext cx="98296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 b="1" dirty="0" smtClean="0"/>
              <a:t>projects</a:t>
            </a:r>
            <a:endParaRPr lang="en-US" sz="1600" b="1" dirty="0"/>
          </a:p>
        </p:txBody>
      </p:sp>
      <p:sp>
        <p:nvSpPr>
          <p:cNvPr id="40" name="Left-Up Arrow 39"/>
          <p:cNvSpPr/>
          <p:nvPr/>
        </p:nvSpPr>
        <p:spPr>
          <a:xfrm flipH="1">
            <a:off x="395536" y="3988314"/>
            <a:ext cx="2520280" cy="664821"/>
          </a:xfrm>
          <a:prstGeom prst="leftUpArrow">
            <a:avLst/>
          </a:prstGeom>
          <a:noFill/>
          <a:ln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TextBox 15"/>
          <p:cNvSpPr txBox="1">
            <a:spLocks noChangeArrowheads="1"/>
          </p:cNvSpPr>
          <p:nvPr/>
        </p:nvSpPr>
        <p:spPr bwMode="auto">
          <a:xfrm>
            <a:off x="215008" y="3162454"/>
            <a:ext cx="83388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 b="1" dirty="0" smtClean="0"/>
              <a:t>events</a:t>
            </a:r>
            <a:endParaRPr lang="en-US" sz="1600" b="1" dirty="0"/>
          </a:p>
        </p:txBody>
      </p:sp>
      <p:sp>
        <p:nvSpPr>
          <p:cNvPr id="41" name="Rectangle 40"/>
          <p:cNvSpPr/>
          <p:nvPr/>
        </p:nvSpPr>
        <p:spPr>
          <a:xfrm>
            <a:off x="5040313" y="5232227"/>
            <a:ext cx="399695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sz="1400" dirty="0" smtClean="0"/>
              <a:t> Submit your requirements</a:t>
            </a:r>
          </a:p>
          <a:p>
            <a:pPr>
              <a:buFont typeface="Arial" pitchFamily="34" charset="0"/>
              <a:buChar char="•"/>
            </a:pPr>
            <a:r>
              <a:rPr lang="en-GB" sz="1400" dirty="0" smtClean="0"/>
              <a:t> Browse requirements</a:t>
            </a:r>
          </a:p>
          <a:p>
            <a:pPr>
              <a:buFont typeface="Arial" pitchFamily="34" charset="0"/>
              <a:buChar char="•"/>
            </a:pPr>
            <a:r>
              <a:rPr lang="en-GB" sz="1400" dirty="0" smtClean="0"/>
              <a:t> Offer solution to requirements: </a:t>
            </a:r>
          </a:p>
          <a:p>
            <a:pPr marL="0" indent="0">
              <a:buNone/>
            </a:pPr>
            <a:r>
              <a:rPr lang="en-US" sz="1400" b="1" dirty="0">
                <a:hlinkClick r:id="rId3"/>
              </a:rPr>
              <a:t>http://</a:t>
            </a:r>
            <a:r>
              <a:rPr lang="en-US" sz="1400" b="1" dirty="0" smtClean="0">
                <a:hlinkClick r:id="rId3"/>
              </a:rPr>
              <a:t>go.egi.eu/requirements</a:t>
            </a:r>
            <a:endParaRPr lang="en-GB" sz="1400" b="1" dirty="0" smtClean="0"/>
          </a:p>
        </p:txBody>
      </p:sp>
      <p:sp>
        <p:nvSpPr>
          <p:cNvPr id="12" name="Right Arrow 11"/>
          <p:cNvSpPr/>
          <p:nvPr/>
        </p:nvSpPr>
        <p:spPr>
          <a:xfrm>
            <a:off x="935088" y="1988840"/>
            <a:ext cx="2088232" cy="1368152"/>
          </a:xfrm>
          <a:prstGeom prst="rightArrow">
            <a:avLst>
              <a:gd name="adj1" fmla="val 72054"/>
              <a:gd name="adj2" fmla="val 32424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600" b="1" dirty="0" smtClean="0">
                <a:solidFill>
                  <a:schemeClr val="tx1"/>
                </a:solidFill>
              </a:rPr>
              <a:t>Channels </a:t>
            </a:r>
            <a:r>
              <a:rPr lang="en-GB" sz="1600" b="1">
                <a:solidFill>
                  <a:schemeClr val="tx1"/>
                </a:solidFill>
              </a:rPr>
              <a:t>for </a:t>
            </a:r>
            <a:r>
              <a:rPr lang="en-GB" sz="1600" b="1" smtClean="0">
                <a:solidFill>
                  <a:schemeClr val="tx1"/>
                </a:solidFill>
              </a:rPr>
              <a:t/>
            </a:r>
            <a:br>
              <a:rPr lang="en-GB" sz="1600" b="1" smtClean="0">
                <a:solidFill>
                  <a:schemeClr val="tx1"/>
                </a:solidFill>
              </a:rPr>
            </a:br>
            <a:r>
              <a:rPr lang="en-GB" sz="1600" b="1" smtClean="0">
                <a:solidFill>
                  <a:srgbClr val="C00000"/>
                </a:solidFill>
              </a:rPr>
              <a:t>User &amp; community requirements</a:t>
            </a:r>
            <a:endParaRPr lang="en-GB" sz="1600" b="1" dirty="0">
              <a:solidFill>
                <a:srgbClr val="C0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950662" y="4253026"/>
            <a:ext cx="18373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b="1" dirty="0" smtClean="0">
                <a:solidFill>
                  <a:srgbClr val="00B050"/>
                </a:solidFill>
              </a:rPr>
              <a:t>EGI Helpdesk</a:t>
            </a:r>
            <a:endParaRPr lang="en-GB" sz="2000" b="1" dirty="0" smtClean="0">
              <a:solidFill>
                <a:srgbClr val="00B050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5716167" y="1268760"/>
            <a:ext cx="1088081" cy="7434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en-GB" sz="1100" b="1" dirty="0" smtClean="0">
                <a:solidFill>
                  <a:schemeClr val="tx1"/>
                </a:solidFill>
              </a:rPr>
              <a:t>User Community Board</a:t>
            </a:r>
            <a:endParaRPr lang="en-GB" sz="1100" b="1" dirty="0" smtClean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en-GB" sz="1100" b="1" dirty="0" smtClean="0">
                <a:solidFill>
                  <a:schemeClr val="tx1"/>
                </a:solidFill>
              </a:rPr>
              <a:t>(</a:t>
            </a:r>
            <a:r>
              <a:rPr lang="en-GB" sz="1100" b="1" dirty="0" smtClean="0">
                <a:solidFill>
                  <a:schemeClr val="tx1"/>
                </a:solidFill>
              </a:rPr>
              <a:t>UCB</a:t>
            </a:r>
            <a:r>
              <a:rPr lang="en-GB" sz="1100" b="1" dirty="0" smtClean="0">
                <a:solidFill>
                  <a:schemeClr val="tx1"/>
                </a:solidFill>
              </a:rPr>
              <a:t>)</a:t>
            </a:r>
            <a:endParaRPr lang="en-GB" sz="1100" b="1" dirty="0">
              <a:solidFill>
                <a:schemeClr val="tx1"/>
              </a:solidFill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5724128" y="3261663"/>
            <a:ext cx="1088081" cy="743401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en-GB" sz="1100" b="1" dirty="0" smtClean="0">
                <a:solidFill>
                  <a:schemeClr val="tx1"/>
                </a:solidFill>
              </a:rPr>
              <a:t>Operations Management Board</a:t>
            </a:r>
            <a:endParaRPr lang="en-GB" sz="1100" b="1" dirty="0" smtClean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en-GB" sz="1100" b="1" dirty="0" smtClean="0">
                <a:solidFill>
                  <a:schemeClr val="tx1"/>
                </a:solidFill>
              </a:rPr>
              <a:t>(</a:t>
            </a:r>
            <a:r>
              <a:rPr lang="en-GB" sz="1100" b="1" dirty="0" smtClean="0">
                <a:solidFill>
                  <a:schemeClr val="tx1"/>
                </a:solidFill>
              </a:rPr>
              <a:t>OMB</a:t>
            </a:r>
            <a:r>
              <a:rPr lang="en-GB" sz="1100" b="1" dirty="0" smtClean="0">
                <a:solidFill>
                  <a:schemeClr val="tx1"/>
                </a:solidFill>
              </a:rPr>
              <a:t>)</a:t>
            </a:r>
            <a:endParaRPr lang="en-GB" sz="1100" b="1" dirty="0">
              <a:solidFill>
                <a:schemeClr val="tx1"/>
              </a:solidFill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7740352" y="1358304"/>
            <a:ext cx="1088081" cy="558528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en-GB" sz="1100" b="1" dirty="0" smtClean="0">
                <a:solidFill>
                  <a:schemeClr val="tx1"/>
                </a:solidFill>
              </a:rPr>
              <a:t>Structured scientific communities</a:t>
            </a:r>
            <a:endParaRPr lang="en-GB" sz="1100" b="1" dirty="0">
              <a:solidFill>
                <a:schemeClr val="tx1"/>
              </a:solidFill>
            </a:endParaRPr>
          </a:p>
        </p:txBody>
      </p:sp>
      <p:sp>
        <p:nvSpPr>
          <p:cNvPr id="44" name="Up-Down Arrow 43"/>
          <p:cNvSpPr/>
          <p:nvPr/>
        </p:nvSpPr>
        <p:spPr>
          <a:xfrm>
            <a:off x="3617516" y="4653136"/>
            <a:ext cx="450428" cy="850448"/>
          </a:xfrm>
          <a:prstGeom prst="upDownArrow">
            <a:avLst>
              <a:gd name="adj1" fmla="val 50000"/>
              <a:gd name="adj2" fmla="val 40380"/>
            </a:avLst>
          </a:prstGeom>
          <a:solidFill>
            <a:schemeClr val="bg1"/>
          </a:solidFill>
          <a:ln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00B050"/>
              </a:solidFill>
            </a:endParaRPr>
          </a:p>
        </p:txBody>
      </p:sp>
      <p:sp>
        <p:nvSpPr>
          <p:cNvPr id="3" name="Left-Up Arrow 2"/>
          <p:cNvSpPr/>
          <p:nvPr/>
        </p:nvSpPr>
        <p:spPr>
          <a:xfrm>
            <a:off x="4847683" y="3988315"/>
            <a:ext cx="3672408" cy="664821"/>
          </a:xfrm>
          <a:prstGeom prst="leftUpArrow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ounded Rectangle 44"/>
          <p:cNvSpPr/>
          <p:nvPr/>
        </p:nvSpPr>
        <p:spPr>
          <a:xfrm>
            <a:off x="7740352" y="2366416"/>
            <a:ext cx="1088081" cy="558528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en-GB" sz="1100" b="1" dirty="0" smtClean="0">
                <a:solidFill>
                  <a:schemeClr val="tx1"/>
                </a:solidFill>
              </a:rPr>
              <a:t>Technology providers</a:t>
            </a:r>
            <a:endParaRPr lang="en-GB" sz="1100" b="1" dirty="0">
              <a:solidFill>
                <a:schemeClr val="tx1"/>
              </a:solidFill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7740352" y="3374528"/>
            <a:ext cx="1088081" cy="558528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en-GB" sz="1100" b="1" dirty="0" smtClean="0">
                <a:solidFill>
                  <a:schemeClr val="tx1"/>
                </a:solidFill>
              </a:rPr>
              <a:t>Resource</a:t>
            </a:r>
          </a:p>
          <a:p>
            <a:pPr algn="ctr">
              <a:defRPr/>
            </a:pPr>
            <a:r>
              <a:rPr lang="en-GB" sz="1100" b="1" dirty="0" smtClean="0">
                <a:solidFill>
                  <a:schemeClr val="tx1"/>
                </a:solidFill>
              </a:rPr>
              <a:t>centres</a:t>
            </a:r>
            <a:endParaRPr lang="en-GB" sz="1100" b="1" dirty="0">
              <a:solidFill>
                <a:schemeClr val="tx1"/>
              </a:solidFill>
            </a:endParaRPr>
          </a:p>
        </p:txBody>
      </p:sp>
      <p:sp>
        <p:nvSpPr>
          <p:cNvPr id="49" name="Left-Right Arrow 48"/>
          <p:cNvSpPr/>
          <p:nvPr/>
        </p:nvSpPr>
        <p:spPr>
          <a:xfrm>
            <a:off x="6801360" y="3375844"/>
            <a:ext cx="938992" cy="557212"/>
          </a:xfrm>
          <a:prstGeom prst="leftRightArrow">
            <a:avLst>
              <a:gd name="adj1" fmla="val 50415"/>
              <a:gd name="adj2" fmla="val 35772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1100" b="1" dirty="0">
              <a:solidFill>
                <a:schemeClr val="tx1"/>
              </a:solidFill>
            </a:endParaRPr>
          </a:p>
        </p:txBody>
      </p:sp>
      <p:sp>
        <p:nvSpPr>
          <p:cNvPr id="50" name="Left-Right Arrow 49"/>
          <p:cNvSpPr/>
          <p:nvPr/>
        </p:nvSpPr>
        <p:spPr>
          <a:xfrm>
            <a:off x="6812209" y="1359620"/>
            <a:ext cx="928142" cy="557212"/>
          </a:xfrm>
          <a:prstGeom prst="leftRightArrow">
            <a:avLst>
              <a:gd name="adj1" fmla="val 50415"/>
              <a:gd name="adj2" fmla="val 35772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1100" b="1" dirty="0">
              <a:solidFill>
                <a:schemeClr val="tx1"/>
              </a:solidFill>
            </a:endParaRPr>
          </a:p>
        </p:txBody>
      </p:sp>
      <p:sp>
        <p:nvSpPr>
          <p:cNvPr id="4" name="Up-Down Arrow 3"/>
          <p:cNvSpPr/>
          <p:nvPr/>
        </p:nvSpPr>
        <p:spPr>
          <a:xfrm>
            <a:off x="6683887" y="1879511"/>
            <a:ext cx="216024" cy="557212"/>
          </a:xfrm>
          <a:prstGeom prst="upDownArrow">
            <a:avLst/>
          </a:prstGeom>
          <a:solidFill>
            <a:schemeClr val="bg1"/>
          </a:solidFill>
          <a:ln cap="flat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Up-Down Arrow 51"/>
          <p:cNvSpPr/>
          <p:nvPr/>
        </p:nvSpPr>
        <p:spPr>
          <a:xfrm>
            <a:off x="6660232" y="2874422"/>
            <a:ext cx="216024" cy="557212"/>
          </a:xfrm>
          <a:prstGeom prst="upDownArrow">
            <a:avLst/>
          </a:prstGeom>
          <a:solidFill>
            <a:schemeClr val="bg1"/>
          </a:solidFill>
          <a:ln cap="flat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2270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Community Board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3C8DB4-B70D-4CC6-8334-FBF47B8B0DDA}" type="datetime1">
              <a:rPr lang="en-GB" smtClean="0"/>
              <a:pPr>
                <a:defRPr/>
              </a:pPr>
              <a:t>18/07/2012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611188" y="1412776"/>
            <a:ext cx="8075612" cy="4525963"/>
          </a:xfrm>
        </p:spPr>
        <p:txBody>
          <a:bodyPr/>
          <a:lstStyle/>
          <a:p>
            <a:r>
              <a:rPr lang="en-GB" sz="2000" dirty="0" smtClean="0"/>
              <a:t>Develops </a:t>
            </a:r>
            <a:r>
              <a:rPr lang="en-GB" sz="2000" dirty="0"/>
              <a:t>the strategy and defines the priorities for the human and technical user community support services provided by EGI</a:t>
            </a:r>
          </a:p>
          <a:p>
            <a:r>
              <a:rPr lang="en-GB" sz="2000" dirty="0"/>
              <a:t>Monthly meetings </a:t>
            </a:r>
            <a:r>
              <a:rPr lang="en-GB" sz="1400" dirty="0"/>
              <a:t>(</a:t>
            </a:r>
            <a:r>
              <a:rPr lang="en-GB" sz="1400" dirty="0">
                <a:hlinkClick r:id="rId2"/>
              </a:rPr>
              <a:t>https://www.egi.eu/indico/categoryDisplay.py?categId=21</a:t>
            </a:r>
            <a:r>
              <a:rPr lang="en-GB" sz="1400" dirty="0"/>
              <a:t>)</a:t>
            </a:r>
            <a:r>
              <a:rPr lang="en-GB" sz="1600" dirty="0"/>
              <a:t> </a:t>
            </a:r>
            <a:endParaRPr lang="en-GB" sz="2000" dirty="0"/>
          </a:p>
          <a:p>
            <a:r>
              <a:rPr lang="en-GB" sz="2000" dirty="0"/>
              <a:t>Representatives of EGI VRCs and Heavy User Communities </a:t>
            </a:r>
            <a:r>
              <a:rPr lang="en-GB" sz="1400" dirty="0">
                <a:hlinkClick r:id="rId3"/>
              </a:rPr>
              <a:t>http://www.egi.eu/user-support/vrc_gateways</a:t>
            </a:r>
            <a:r>
              <a:rPr lang="en-GB" sz="1800" dirty="0"/>
              <a:t>:</a:t>
            </a:r>
          </a:p>
          <a:p>
            <a:pPr lvl="1"/>
            <a:r>
              <a:rPr lang="en-GB" sz="1400" dirty="0"/>
              <a:t>Structural Biology and NMR</a:t>
            </a:r>
          </a:p>
          <a:p>
            <a:pPr lvl="1"/>
            <a:r>
              <a:rPr lang="en-GB" sz="1400" dirty="0"/>
              <a:t>High Energy Physics</a:t>
            </a:r>
          </a:p>
          <a:p>
            <a:pPr lvl="1"/>
            <a:r>
              <a:rPr lang="en-GB" sz="1400" dirty="0"/>
              <a:t>Digital Research Infrastructure for the Arts and Humanities</a:t>
            </a:r>
          </a:p>
          <a:p>
            <a:pPr lvl="1"/>
            <a:r>
              <a:rPr lang="en-GB" sz="1400" dirty="0"/>
              <a:t>Research Infrastructure for Language Resources</a:t>
            </a:r>
          </a:p>
          <a:p>
            <a:pPr lvl="1"/>
            <a:r>
              <a:rPr lang="en-GB" sz="1400" dirty="0"/>
              <a:t>Life Sciences</a:t>
            </a:r>
          </a:p>
          <a:p>
            <a:pPr lvl="1"/>
            <a:r>
              <a:rPr lang="en-GB" sz="1400" dirty="0"/>
              <a:t>Earth Science</a:t>
            </a:r>
          </a:p>
          <a:p>
            <a:pPr lvl="1"/>
            <a:r>
              <a:rPr lang="en-GB" sz="1400" dirty="0"/>
              <a:t>Computational Chemistry and Material Science</a:t>
            </a:r>
          </a:p>
          <a:p>
            <a:pPr lvl="1"/>
            <a:r>
              <a:rPr lang="en-GB" sz="1400" dirty="0"/>
              <a:t>Fusion</a:t>
            </a:r>
          </a:p>
          <a:p>
            <a:pPr lvl="1"/>
            <a:r>
              <a:rPr lang="en-GB" sz="1400" dirty="0"/>
              <a:t>The study of e-Science</a:t>
            </a:r>
          </a:p>
          <a:p>
            <a:pPr lvl="1"/>
            <a:r>
              <a:rPr lang="en-GB" sz="1400" dirty="0"/>
              <a:t>Astronomy and Astrophysics</a:t>
            </a:r>
          </a:p>
          <a:p>
            <a:pPr lvl="1"/>
            <a:r>
              <a:rPr lang="en-GB" sz="1400" dirty="0"/>
              <a:t>Hydrometeorology</a:t>
            </a:r>
          </a:p>
        </p:txBody>
      </p:sp>
    </p:spTree>
    <p:extLst>
      <p:ext uri="{BB962C8B-B14F-4D97-AF65-F5344CB8AC3E}">
        <p14:creationId xmlns:p14="http://schemas.microsoft.com/office/powerpoint/2010/main" val="4190010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TCB process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3C8DB4-B70D-4CC6-8334-FBF47B8B0DDA}" type="datetime1">
              <a:rPr lang="en-GB" smtClean="0"/>
              <a:pPr>
                <a:defRPr/>
              </a:pPr>
              <a:t>18/07/2012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988840"/>
            <a:ext cx="8424936" cy="36731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Oval 6"/>
          <p:cNvSpPr/>
          <p:nvPr/>
        </p:nvSpPr>
        <p:spPr>
          <a:xfrm>
            <a:off x="35496" y="1988840"/>
            <a:ext cx="865188" cy="86518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1200" b="1" dirty="0" smtClean="0">
                <a:solidFill>
                  <a:schemeClr val="tx1"/>
                </a:solidFill>
              </a:rPr>
              <a:t>User </a:t>
            </a:r>
            <a:r>
              <a:rPr lang="en-US" sz="1200" b="1" dirty="0" err="1" smtClean="0">
                <a:solidFill>
                  <a:schemeClr val="tx1"/>
                </a:solidFill>
              </a:rPr>
              <a:t>Comm</a:t>
            </a:r>
            <a:r>
              <a:rPr lang="en-US" sz="1200" b="1" dirty="0" smtClean="0">
                <a:solidFill>
                  <a:schemeClr val="tx1"/>
                </a:solidFill>
              </a:rPr>
              <a:t>- unity Board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829221" y="2133302"/>
            <a:ext cx="647725" cy="576263"/>
          </a:xfrm>
          <a:prstGeom prst="rightArrow">
            <a:avLst>
              <a:gd name="adj1" fmla="val 72054"/>
              <a:gd name="adj2" fmla="val 60688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100" b="1" dirty="0" smtClean="0">
                <a:solidFill>
                  <a:schemeClr val="tx1"/>
                </a:solidFill>
              </a:rPr>
              <a:t>   </a:t>
            </a:r>
            <a:endParaRPr lang="en-GB" sz="1100" b="1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7596336" y="4653851"/>
            <a:ext cx="865188" cy="865187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2000" b="1" dirty="0" smtClean="0">
                <a:solidFill>
                  <a:schemeClr val="tx1"/>
                </a:solidFill>
              </a:rPr>
              <a:t>User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845" y="5513969"/>
            <a:ext cx="54168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More details:</a:t>
            </a:r>
            <a:endParaRPr lang="en-US" b="1" dirty="0">
              <a:hlinkClick r:id="rId3"/>
            </a:endParaRPr>
          </a:p>
          <a:p>
            <a:r>
              <a:rPr lang="en-US" dirty="0" smtClean="0">
                <a:hlinkClick r:id="rId3"/>
              </a:rPr>
              <a:t>TCB requirements management process document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715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dirty="0" smtClean="0"/>
          </a:p>
          <a:p>
            <a:r>
              <a:rPr lang="en-US" sz="2800" dirty="0" smtClean="0"/>
              <a:t>Requirements </a:t>
            </a:r>
            <a:r>
              <a:rPr lang="en-US" sz="2800" dirty="0"/>
              <a:t>tracker (RT) native interface</a:t>
            </a:r>
          </a:p>
          <a:p>
            <a:pPr marL="0" indent="0">
              <a:buNone/>
            </a:pPr>
            <a:endParaRPr lang="en-US" sz="2800" dirty="0"/>
          </a:p>
          <a:p>
            <a:r>
              <a:rPr lang="en-US" sz="2800" dirty="0"/>
              <a:t>RT Dashboards lists only your requirements</a:t>
            </a:r>
          </a:p>
          <a:p>
            <a:endParaRPr lang="en-US" sz="2800" dirty="0"/>
          </a:p>
          <a:p>
            <a:r>
              <a:rPr lang="en-US" sz="2800" dirty="0"/>
              <a:t>Wiki pages and RT gadgets: not part of requirements tracker.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3C8DB4-B70D-4CC6-8334-FBF47B8B0DDA}" type="datetime1">
              <a:rPr lang="en-GB" smtClean="0"/>
              <a:pPr>
                <a:defRPr/>
              </a:pPr>
              <a:t>18/07/2012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8900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1" y="1133698"/>
            <a:ext cx="9144000" cy="236731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RT dashboards</a:t>
            </a: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3C8DB4-B70D-4CC6-8334-FBF47B8B0DDA}" type="datetime1">
              <a:rPr lang="en-GB" smtClean="0"/>
              <a:pPr>
                <a:defRPr/>
              </a:pPr>
              <a:t>18/07/2012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1176" y="3501008"/>
            <a:ext cx="6840760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2400" dirty="0" smtClean="0"/>
              <a:t>Requirements tracker (RT) native </a:t>
            </a:r>
          </a:p>
          <a:p>
            <a:pPr marL="0" indent="0">
              <a:buNone/>
            </a:pPr>
            <a:r>
              <a:rPr lang="en-US" sz="2400" dirty="0" smtClean="0"/>
              <a:t>web interface with </a:t>
            </a:r>
          </a:p>
          <a:p>
            <a:pPr marL="0" indent="0">
              <a:buNone/>
            </a:pPr>
            <a:r>
              <a:rPr lang="en-US" sz="2400" dirty="0"/>
              <a:t>p</a:t>
            </a:r>
            <a:r>
              <a:rPr lang="en-US" sz="2400" dirty="0" smtClean="0"/>
              <a:t>re-defined dashboards</a:t>
            </a:r>
          </a:p>
          <a:p>
            <a:endParaRPr lang="en-US" sz="2000" dirty="0">
              <a:hlinkClick r:id="rId4"/>
            </a:endParaRPr>
          </a:p>
          <a:p>
            <a:r>
              <a:rPr lang="en-US" sz="2400" dirty="0" smtClean="0">
                <a:hlinkClick r:id="rId4"/>
              </a:rPr>
              <a:t>http</a:t>
            </a:r>
            <a:r>
              <a:rPr lang="en-US" sz="2400" dirty="0">
                <a:hlinkClick r:id="rId4"/>
              </a:rPr>
              <a:t>://</a:t>
            </a:r>
            <a:r>
              <a:rPr lang="en-US" sz="2400" dirty="0" smtClean="0">
                <a:hlinkClick r:id="rId4"/>
              </a:rPr>
              <a:t>go.egi.eu/requirements</a:t>
            </a:r>
            <a:endParaRPr lang="en-US" sz="2000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7665" y="1601688"/>
            <a:ext cx="3276600" cy="441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263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List of user community requirements</a:t>
            </a: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3C8DB4-B70D-4CC6-8334-FBF47B8B0DDA}" type="datetime1">
              <a:rPr lang="en-GB" smtClean="0"/>
              <a:pPr>
                <a:defRPr/>
              </a:pPr>
              <a:t>18/07/2012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7504" y="1624052"/>
            <a:ext cx="88924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000" dirty="0" smtClean="0"/>
              <a:t>Accessible from </a:t>
            </a:r>
            <a:r>
              <a:rPr lang="en-US" sz="2000" dirty="0" smtClean="0">
                <a:hlinkClick r:id="rId3"/>
              </a:rPr>
              <a:t>http</a:t>
            </a:r>
            <a:r>
              <a:rPr lang="en-US" sz="2000" dirty="0">
                <a:hlinkClick r:id="rId3"/>
              </a:rPr>
              <a:t>://</a:t>
            </a:r>
            <a:r>
              <a:rPr lang="en-US" sz="2000" dirty="0" smtClean="0">
                <a:hlinkClick r:id="rId3"/>
              </a:rPr>
              <a:t>go.egi.eu/requirements</a:t>
            </a:r>
            <a:endParaRPr lang="en-US" sz="2000" dirty="0"/>
          </a:p>
        </p:txBody>
      </p:sp>
      <p:sp>
        <p:nvSpPr>
          <p:cNvPr id="13" name="Rectangle 12"/>
          <p:cNvSpPr/>
          <p:nvPr/>
        </p:nvSpPr>
        <p:spPr>
          <a:xfrm>
            <a:off x="107504" y="1196752"/>
            <a:ext cx="88924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000" dirty="0" smtClean="0"/>
              <a:t>Detailed view of currently open user requirements</a:t>
            </a:r>
            <a:endParaRPr lang="en-US" sz="2000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2297159"/>
            <a:ext cx="7020272" cy="358011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4362687"/>
            <a:ext cx="4608512" cy="1082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8819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GI-InSPIRE 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G-InSPIR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EG-InSPIR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491</Words>
  <Application>Microsoft Office PowerPoint</Application>
  <PresentationFormat>On-screen Show (4:3)</PresentationFormat>
  <Paragraphs>192</Paragraphs>
  <Slides>14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EGI-InSPIRE 2</vt:lpstr>
      <vt:lpstr>EG-InSPIRE</vt:lpstr>
      <vt:lpstr>1_EG-InSPIRE</vt:lpstr>
      <vt:lpstr>Requirements management in EGI</vt:lpstr>
      <vt:lpstr>Overview</vt:lpstr>
      <vt:lpstr>EGI Ecosystem</vt:lpstr>
      <vt:lpstr>The EGI requirement  gathering and tracking process</vt:lpstr>
      <vt:lpstr>User Community Board</vt:lpstr>
      <vt:lpstr>TCB process</vt:lpstr>
      <vt:lpstr>Requirements tools</vt:lpstr>
      <vt:lpstr>RT dashboards</vt:lpstr>
      <vt:lpstr>List of user community requirements</vt:lpstr>
      <vt:lpstr>User community requirements (solved)</vt:lpstr>
      <vt:lpstr>TCB catalog of requirements</vt:lpstr>
      <vt:lpstr>Requirements web gadgets</vt:lpstr>
      <vt:lpstr>Web gadgets in use</vt:lpstr>
      <vt:lpstr>Questions? Contact us:</vt:lpstr>
    </vt:vector>
  </TitlesOfParts>
  <Company>Nikhef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EGI-InSPIRE Project Office</dc:creator>
  <cp:lastModifiedBy>ekar</cp:lastModifiedBy>
  <cp:revision>1111</cp:revision>
  <dcterms:created xsi:type="dcterms:W3CDTF">2010-09-03T12:01:03Z</dcterms:created>
  <dcterms:modified xsi:type="dcterms:W3CDTF">2012-07-18T09:46:42Z</dcterms:modified>
</cp:coreProperties>
</file>