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0"/>
  </p:notesMasterIdLst>
  <p:handoutMasterIdLst>
    <p:handoutMasterId r:id="rId11"/>
  </p:handoutMasterIdLst>
  <p:sldIdLst>
    <p:sldId id="265" r:id="rId2"/>
    <p:sldId id="257" r:id="rId3"/>
    <p:sldId id="258" r:id="rId4"/>
    <p:sldId id="260" r:id="rId5"/>
    <p:sldId id="261" r:id="rId6"/>
    <p:sldId id="263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736" autoAdjust="0"/>
  </p:normalViewPr>
  <p:slideViewPr>
    <p:cSldViewPr>
      <p:cViewPr>
        <p:scale>
          <a:sx n="150" d="100"/>
          <a:sy n="150" d="100"/>
        </p:scale>
        <p:origin x="-206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49693-1724-0541-955E-1A8DD56F43BA}" type="datetimeFigureOut">
              <a:rPr lang="en-US" smtClean="0"/>
              <a:t>22/2/13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EC396-3CA7-5B45-BE26-907C64FD66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9086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22/2/13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29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NRM Protein Database (PDB)</a:t>
            </a:r>
          </a:p>
          <a:p>
            <a:pPr lvl="1"/>
            <a:r>
              <a:rPr lang="en-GB" dirty="0" smtClean="0"/>
              <a:t>3D protein models from the past 25+ years</a:t>
            </a:r>
          </a:p>
          <a:p>
            <a:pPr lvl="1"/>
            <a:r>
              <a:rPr lang="en-GB" dirty="0" smtClean="0"/>
              <a:t>Software &amp; Technology of time of deposition</a:t>
            </a:r>
          </a:p>
          <a:p>
            <a:endParaRPr lang="en-GB" dirty="0" smtClean="0"/>
          </a:p>
          <a:p>
            <a:r>
              <a:rPr lang="en-GB" dirty="0" smtClean="0"/>
              <a:t>Today’s Technology allows recalculation</a:t>
            </a:r>
          </a:p>
          <a:p>
            <a:pPr lvl="1"/>
            <a:r>
              <a:rPr lang="en-GB" dirty="0" smtClean="0"/>
              <a:t>Using original experimental data</a:t>
            </a:r>
          </a:p>
          <a:p>
            <a:pPr lvl="1"/>
            <a:r>
              <a:rPr lang="en-GB" dirty="0" smtClean="0"/>
              <a:t>Leads to improved protein models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90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NMR PDB contains ~ 76,000 entries</a:t>
            </a:r>
          </a:p>
          <a:p>
            <a:r>
              <a:rPr lang="en-GB" dirty="0" smtClean="0"/>
              <a:t>One protein calculation:</a:t>
            </a:r>
          </a:p>
          <a:p>
            <a:pPr lvl="1"/>
            <a:r>
              <a:rPr lang="en-GB" dirty="0" smtClean="0"/>
              <a:t>Calculation time: ~10 hours</a:t>
            </a:r>
          </a:p>
          <a:p>
            <a:pPr lvl="1"/>
            <a:r>
              <a:rPr lang="en-GB" dirty="0" smtClean="0"/>
              <a:t>Data transfer: ~ 5 MB per hour</a:t>
            </a:r>
          </a:p>
          <a:p>
            <a:r>
              <a:rPr lang="en-GB" dirty="0" smtClean="0"/>
              <a:t>Iterate every 2 months</a:t>
            </a:r>
            <a:r>
              <a:rPr lang="en-GB" baseline="0" dirty="0" smtClean="0"/>
              <a:t> over 3 years</a:t>
            </a:r>
          </a:p>
          <a:p>
            <a:r>
              <a:rPr lang="en-GB" baseline="0" dirty="0" smtClean="0"/>
              <a:t>	18 iterations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85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DC6C49E-047C-E94C-BE73-8418DAED07C5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Cloudscape V,  14/15 February 2013 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FFFA7-0224-6F4E-9214-2BCCFAE0D273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Cloudscape V,  14/15 February 2013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30CEE2-A5D4-F943-BBFF-C866540DA98B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Cloudscape V,  14/15 February 2013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BD70127-8870-5B44-93F5-C9A2898CC51D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Cloudscape V,  14/15 February 2013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19672" y="1196752"/>
            <a:ext cx="7200800" cy="1584176"/>
          </a:xfrm>
        </p:spPr>
        <p:txBody>
          <a:bodyPr/>
          <a:lstStyle/>
          <a:p>
            <a:r>
              <a:rPr lang="en-GB" dirty="0" smtClean="0"/>
              <a:t>EGI supporting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19672" y="4005064"/>
            <a:ext cx="7344816" cy="838944"/>
          </a:xfrm>
        </p:spPr>
        <p:txBody>
          <a:bodyPr/>
          <a:lstStyle/>
          <a:p>
            <a:r>
              <a:rPr lang="en-GB" sz="2400" dirty="0"/>
              <a:t>Federating Private and Public Clouds to support researchers in the European Research Area</a:t>
            </a:r>
            <a:endParaRPr lang="en-GB" sz="2400" dirty="0" smtClean="0"/>
          </a:p>
        </p:txBody>
      </p:sp>
      <p:sp>
        <p:nvSpPr>
          <p:cNvPr id="3076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7C82CD-54ED-9E41-8CEF-68DD24B97574}" type="datetime1">
              <a:rPr lang="en-US" smtClean="0">
                <a:solidFill>
                  <a:schemeClr val="bg1"/>
                </a:solidFill>
                <a:latin typeface="Arial" pitchFamily="34" charset="0"/>
              </a:rPr>
              <a:t>22/2/13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7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</a:rPr>
              <a:t>Cloudscape 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</a:rPr>
              <a:t>14/15 February 2013 </a:t>
            </a:r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CF096EC-15E1-45F9-B167-FBE36F0982FF}" type="slidenum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6" name="Picture 5" descr="wenm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276872"/>
            <a:ext cx="3620783" cy="135931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779912" y="5086925"/>
            <a:ext cx="26862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Michel Drescher, </a:t>
            </a:r>
            <a:r>
              <a:rPr lang="en-GB" dirty="0" err="1" smtClean="0"/>
              <a:t>EGI.eu</a:t>
            </a:r>
            <a:endParaRPr lang="en-GB" dirty="0" smtClean="0"/>
          </a:p>
          <a:p>
            <a:pPr algn="ctr"/>
            <a:r>
              <a:rPr lang="en-GB" dirty="0" err="1" smtClean="0"/>
              <a:t>Matteo</a:t>
            </a:r>
            <a:r>
              <a:rPr lang="en-GB" dirty="0" smtClean="0"/>
              <a:t> </a:t>
            </a:r>
            <a:r>
              <a:rPr lang="en-GB" dirty="0" err="1" smtClean="0"/>
              <a:t>Turilli</a:t>
            </a:r>
            <a:r>
              <a:rPr lang="en-GB" dirty="0" smtClean="0"/>
              <a:t>, </a:t>
            </a:r>
            <a:r>
              <a:rPr lang="en-GB" dirty="0" err="1" smtClean="0"/>
              <a:t>OerC</a:t>
            </a:r>
            <a:endParaRPr lang="en-GB" dirty="0" smtClean="0"/>
          </a:p>
          <a:p>
            <a:pPr algn="ctr"/>
            <a:r>
              <a:rPr lang="en-GB" dirty="0" smtClean="0"/>
              <a:t>Marco </a:t>
            </a:r>
            <a:r>
              <a:rPr lang="en-GB" dirty="0" err="1" smtClean="0"/>
              <a:t>Verlato</a:t>
            </a:r>
            <a:r>
              <a:rPr lang="en-GB" dirty="0" smtClean="0"/>
              <a:t>, INFN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249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WeNMR</a:t>
            </a:r>
            <a:r>
              <a:rPr lang="en-US" dirty="0" smtClean="0"/>
              <a:t> project</a:t>
            </a:r>
          </a:p>
        </p:txBody>
      </p:sp>
      <p:sp>
        <p:nvSpPr>
          <p:cNvPr id="4099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Worldwide e-Infrastructure for </a:t>
            </a:r>
          </a:p>
          <a:p>
            <a:pPr lvl="1"/>
            <a:r>
              <a:rPr lang="en-US" dirty="0"/>
              <a:t>Structural biology</a:t>
            </a:r>
          </a:p>
          <a:p>
            <a:pPr lvl="1"/>
            <a:r>
              <a:rPr lang="en-US" dirty="0" smtClean="0"/>
              <a:t>Nuclear </a:t>
            </a:r>
            <a:r>
              <a:rPr lang="en-US" dirty="0" smtClean="0"/>
              <a:t>Magnetic resonance (NMR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endParaRPr lang="en-GB" dirty="0" smtClean="0"/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Virtual Research Community </a:t>
            </a:r>
            <a:r>
              <a:rPr lang="en-GB" dirty="0" smtClean="0"/>
              <a:t>recognised</a:t>
            </a:r>
            <a:r>
              <a:rPr lang="en-US" dirty="0" smtClean="0"/>
              <a:t> by EGI</a:t>
            </a:r>
          </a:p>
          <a:p>
            <a:endParaRPr lang="en-US" dirty="0" smtClean="0"/>
          </a:p>
          <a:p>
            <a:r>
              <a:rPr lang="en-US" dirty="0" smtClean="0"/>
              <a:t>Funded under EC FP7</a:t>
            </a:r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9949FE-A545-0B43-9927-83821071DF18}" type="datetime1">
              <a:rPr lang="en-US" smtClean="0">
                <a:solidFill>
                  <a:schemeClr val="bg1"/>
                </a:solidFill>
                <a:latin typeface="Arial" pitchFamily="34" charset="0"/>
              </a:rPr>
              <a:t>22/2/13</a:t>
            </a:fld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bg1"/>
                </a:solidFill>
                <a:latin typeface="Arial" pitchFamily="34" charset="0"/>
              </a:rPr>
              <a:t>Cloudscape 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bg1"/>
                </a:solidFill>
                <a:latin typeface="Arial" pitchFamily="34" charset="0"/>
              </a:rPr>
              <a:t>14/15 February 2013 </a:t>
            </a:r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D699550-6D3C-45EC-A577-9F42B86B9FBE}" type="slidenum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Challenge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5040932" cy="4525963"/>
          </a:xfrm>
        </p:spPr>
        <p:txBody>
          <a:bodyPr/>
          <a:lstStyle/>
          <a:p>
            <a:r>
              <a:rPr lang="en-US" dirty="0" smtClean="0"/>
              <a:t>Structural modeling of bioactive molecules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Analysis of complex NMR data</a:t>
            </a:r>
          </a:p>
          <a:p>
            <a:pPr lvl="1"/>
            <a:r>
              <a:rPr lang="en-US" dirty="0" smtClean="0"/>
              <a:t>Validation of molecule modeling &amp; simulation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FFFA7-0224-6F4E-9214-2BCCFAE0D273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Cloudscape 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14/15 February 2013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7" name="Picture 6" descr="Screen Shot 2013-02-19 at 17.11.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2"/>
          <a:stretch/>
        </p:blipFill>
        <p:spPr>
          <a:xfrm>
            <a:off x="5220072" y="1196752"/>
            <a:ext cx="3639536" cy="237626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28184" y="6093296"/>
            <a:ext cx="26437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Images courtesy of the </a:t>
            </a:r>
            <a:r>
              <a:rPr lang="en-GB" sz="1100" dirty="0" err="1" smtClean="0"/>
              <a:t>WeNMR</a:t>
            </a:r>
            <a:r>
              <a:rPr lang="en-GB" sz="1100" dirty="0" smtClean="0"/>
              <a:t> project</a:t>
            </a:r>
            <a:endParaRPr lang="en-GB" sz="11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5004048" y="2636912"/>
            <a:ext cx="4176464" cy="3717994"/>
            <a:chOff x="5004048" y="2636912"/>
            <a:chExt cx="4176464" cy="3717994"/>
          </a:xfrm>
        </p:grpSpPr>
        <p:sp>
          <p:nvSpPr>
            <p:cNvPr id="12" name="TextBox 11"/>
            <p:cNvSpPr txBox="1"/>
            <p:nvPr/>
          </p:nvSpPr>
          <p:spPr>
            <a:xfrm>
              <a:off x="6228184" y="6093296"/>
              <a:ext cx="264378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dirty="0" smtClean="0"/>
                <a:t>Images courtesy of the </a:t>
              </a:r>
              <a:r>
                <a:rPr lang="en-GB" sz="1100" dirty="0" err="1" smtClean="0"/>
                <a:t>WeNMR</a:t>
              </a:r>
              <a:r>
                <a:rPr lang="en-GB" sz="1100" dirty="0" smtClean="0"/>
                <a:t> project</a:t>
              </a:r>
              <a:endParaRPr lang="en-GB" sz="1100" dirty="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5004048" y="2636912"/>
              <a:ext cx="4176464" cy="3456384"/>
              <a:chOff x="5004048" y="2636912"/>
              <a:chExt cx="4176464" cy="3456384"/>
            </a:xfrm>
          </p:grpSpPr>
          <p:grpSp>
            <p:nvGrpSpPr>
              <p:cNvPr id="14" name="Group 28"/>
              <p:cNvGrpSpPr>
                <a:grpSpLocks/>
              </p:cNvGrpSpPr>
              <p:nvPr/>
            </p:nvGrpSpPr>
            <p:grpSpPr bwMode="auto">
              <a:xfrm>
                <a:off x="5004048" y="2636912"/>
                <a:ext cx="3043154" cy="3359769"/>
                <a:chOff x="239690" y="1326767"/>
                <a:chExt cx="3042539" cy="3359794"/>
              </a:xfrm>
            </p:grpSpPr>
            <p:pic>
              <p:nvPicPr>
                <p:cNvPr id="16" name="Picture 9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16992" y="2641217"/>
                  <a:ext cx="1265237" cy="6477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" name="Rounded Rectangle 5"/>
                <p:cNvSpPr>
                  <a:spLocks noChangeArrowheads="1"/>
                </p:cNvSpPr>
                <p:nvPr/>
              </p:nvSpPr>
              <p:spPr bwMode="auto">
                <a:xfrm>
                  <a:off x="286617" y="1326767"/>
                  <a:ext cx="2182145" cy="2205038"/>
                </a:xfrm>
                <a:prstGeom prst="roundRect">
                  <a:avLst>
                    <a:gd name="adj" fmla="val 0"/>
                  </a:avLst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 anchorCtr="1"/>
                <a:lstStyle/>
                <a:p>
                  <a:endParaRPr lang="en-US" sz="3200" b="1">
                    <a:latin typeface="Calibri" charset="0"/>
                  </a:endParaRPr>
                </a:p>
              </p:txBody>
            </p:sp>
            <p:pic>
              <p:nvPicPr>
                <p:cNvPr id="18" name="Picture 8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9690" y="2295710"/>
                  <a:ext cx="2591764" cy="239085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5" name="Picture 4" descr="protstruc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7018577" y="3931361"/>
                <a:ext cx="2530024" cy="1793846"/>
              </a:xfrm>
              <a:prstGeom prst="rect">
                <a:avLst/>
              </a:prstGeom>
              <a:noFill/>
              <a:effectLst>
                <a:softEdge rad="101600"/>
              </a:effectLst>
            </p:spPr>
          </p:pic>
        </p:grpSp>
      </p:grpSp>
    </p:spTree>
    <p:extLst>
      <p:ext uri="{BB962C8B-B14F-4D97-AF65-F5344CB8AC3E}">
        <p14:creationId xmlns:p14="http://schemas.microsoft.com/office/powerpoint/2010/main" val="2795352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WeNMR</a:t>
            </a:r>
            <a:r>
              <a:rPr lang="en-GB" dirty="0" smtClean="0"/>
              <a:t> e-Infrastructure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 smtClean="0"/>
              <a:t>VirtualCing</a:t>
            </a:r>
            <a:endParaRPr lang="en-GB" dirty="0" smtClean="0"/>
          </a:p>
          <a:p>
            <a:pPr lvl="1"/>
            <a:r>
              <a:rPr lang="en-GB" dirty="0" err="1" smtClean="0"/>
              <a:t>Cing</a:t>
            </a:r>
            <a:r>
              <a:rPr lang="en-GB" dirty="0" smtClean="0"/>
              <a:t> </a:t>
            </a:r>
            <a:r>
              <a:rPr lang="en-GB" dirty="0" smtClean="0"/>
              <a:t>= Common Interface for NMR structure generation</a:t>
            </a:r>
          </a:p>
          <a:p>
            <a:pPr lvl="1"/>
            <a:r>
              <a:rPr lang="en-GB" dirty="0" smtClean="0"/>
              <a:t>Packaged into VM image for deployment</a:t>
            </a:r>
          </a:p>
          <a:p>
            <a:endParaRPr lang="en-GB" dirty="0" smtClean="0"/>
          </a:p>
          <a:p>
            <a:r>
              <a:rPr lang="en-GB" dirty="0" smtClean="0"/>
              <a:t>Central NRG-CING database</a:t>
            </a:r>
          </a:p>
          <a:p>
            <a:pPr lvl="1"/>
            <a:r>
              <a:rPr lang="en-GB" dirty="0" smtClean="0"/>
              <a:t>NMR protein database</a:t>
            </a:r>
          </a:p>
          <a:p>
            <a:pPr lvl="1"/>
            <a:r>
              <a:rPr lang="en-GB" dirty="0" smtClean="0"/>
              <a:t>Contains 9000+ protein validation reports</a:t>
            </a:r>
          </a:p>
          <a:p>
            <a:endParaRPr lang="en-GB" dirty="0"/>
          </a:p>
          <a:p>
            <a:r>
              <a:rPr lang="en-GB" dirty="0" err="1" smtClean="0"/>
              <a:t>ToPoS</a:t>
            </a:r>
            <a:endParaRPr lang="en-GB" dirty="0" smtClean="0"/>
          </a:p>
          <a:p>
            <a:pPr lvl="1"/>
            <a:r>
              <a:rPr lang="en-GB" dirty="0" err="1" smtClean="0"/>
              <a:t>SURFsara</a:t>
            </a:r>
            <a:r>
              <a:rPr lang="en-GB" dirty="0" smtClean="0"/>
              <a:t> Token Pool Server</a:t>
            </a:r>
          </a:p>
          <a:p>
            <a:pPr lvl="1"/>
            <a:r>
              <a:rPr lang="en-GB" dirty="0" smtClean="0"/>
              <a:t>Central workload queuing service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FFFA7-0224-6F4E-9214-2BCCFAE0D273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Cloudscape 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14/15 February 2013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81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ounded Rectangle 97"/>
          <p:cNvSpPr/>
          <p:nvPr/>
        </p:nvSpPr>
        <p:spPr>
          <a:xfrm>
            <a:off x="251520" y="3861048"/>
            <a:ext cx="8568952" cy="23762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GB" dirty="0" smtClean="0"/>
              <a:t>EGI Federated Clouds Infrastructure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8244408" y="465313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…</a:t>
            </a:r>
            <a:endParaRPr lang="en-GB" dirty="0"/>
          </a:p>
        </p:txBody>
      </p:sp>
      <p:grpSp>
        <p:nvGrpSpPr>
          <p:cNvPr id="133" name="Group 132"/>
          <p:cNvGrpSpPr/>
          <p:nvPr/>
        </p:nvGrpSpPr>
        <p:grpSpPr>
          <a:xfrm>
            <a:off x="5580112" y="4005064"/>
            <a:ext cx="2504850" cy="1656184"/>
            <a:chOff x="5580112" y="4005064"/>
            <a:chExt cx="2504850" cy="1656184"/>
          </a:xfrm>
        </p:grpSpPr>
        <p:sp>
          <p:nvSpPr>
            <p:cNvPr id="83" name="Cloud 82"/>
            <p:cNvSpPr/>
            <p:nvPr/>
          </p:nvSpPr>
          <p:spPr>
            <a:xfrm>
              <a:off x="5580112" y="4005064"/>
              <a:ext cx="2504850" cy="1656184"/>
            </a:xfrm>
            <a:prstGeom prst="cloud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8" name="Picture 67" descr="Screen Shot 2013-02-19 at 18.02.04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5157192"/>
              <a:ext cx="936104" cy="153521"/>
            </a:xfrm>
            <a:prstGeom prst="rect">
              <a:avLst/>
            </a:prstGeom>
          </p:spPr>
        </p:pic>
      </p:grpSp>
      <p:grpSp>
        <p:nvGrpSpPr>
          <p:cNvPr id="131" name="Group 130"/>
          <p:cNvGrpSpPr/>
          <p:nvPr/>
        </p:nvGrpSpPr>
        <p:grpSpPr>
          <a:xfrm>
            <a:off x="2987824" y="4005064"/>
            <a:ext cx="2504850" cy="1656184"/>
            <a:chOff x="2987824" y="4005064"/>
            <a:chExt cx="2504850" cy="1656184"/>
          </a:xfrm>
        </p:grpSpPr>
        <p:sp>
          <p:nvSpPr>
            <p:cNvPr id="72" name="Cloud 71"/>
            <p:cNvSpPr/>
            <p:nvPr/>
          </p:nvSpPr>
          <p:spPr>
            <a:xfrm>
              <a:off x="2987824" y="4005064"/>
              <a:ext cx="2504850" cy="1656184"/>
            </a:xfrm>
            <a:prstGeom prst="cloud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5" name="Picture 94" descr="Screen Shot 2013-02-19 at 18.04.12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9872" y="5157192"/>
              <a:ext cx="864096" cy="319535"/>
            </a:xfrm>
            <a:prstGeom prst="rect">
              <a:avLst/>
            </a:prstGeom>
          </p:spPr>
        </p:pic>
      </p:grpSp>
      <p:grpSp>
        <p:nvGrpSpPr>
          <p:cNvPr id="129" name="Group 128"/>
          <p:cNvGrpSpPr/>
          <p:nvPr/>
        </p:nvGrpSpPr>
        <p:grpSpPr>
          <a:xfrm>
            <a:off x="395536" y="4005064"/>
            <a:ext cx="2504850" cy="1656184"/>
            <a:chOff x="395536" y="4005064"/>
            <a:chExt cx="2504850" cy="1656184"/>
          </a:xfrm>
        </p:grpSpPr>
        <p:sp>
          <p:nvSpPr>
            <p:cNvPr id="14" name="Cloud 13"/>
            <p:cNvSpPr/>
            <p:nvPr/>
          </p:nvSpPr>
          <p:spPr>
            <a:xfrm>
              <a:off x="395536" y="4005064"/>
              <a:ext cx="2504850" cy="1656184"/>
            </a:xfrm>
            <a:prstGeom prst="cloud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1" name="Picture 30" descr="index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560" y="5085184"/>
              <a:ext cx="864096" cy="25922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WeNMR</a:t>
            </a:r>
            <a:r>
              <a:rPr lang="en-GB" dirty="0" smtClean="0"/>
              <a:t> e-Infrastructure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FFFA7-0224-6F4E-9214-2BCCFAE0D273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Cloudscape 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14/15 February 2013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779912" y="1916832"/>
            <a:ext cx="1301287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NMR </a:t>
            </a:r>
          </a:p>
          <a:p>
            <a:pPr algn="ctr"/>
            <a:r>
              <a:rPr lang="en-GB" dirty="0" smtClean="0"/>
              <a:t>Protein DB</a:t>
            </a:r>
          </a:p>
        </p:txBody>
      </p:sp>
      <p:grpSp>
        <p:nvGrpSpPr>
          <p:cNvPr id="126" name="Group 125"/>
          <p:cNvGrpSpPr/>
          <p:nvPr/>
        </p:nvGrpSpPr>
        <p:grpSpPr>
          <a:xfrm>
            <a:off x="6084168" y="1340768"/>
            <a:ext cx="2736304" cy="1681230"/>
            <a:chOff x="6084168" y="1340768"/>
            <a:chExt cx="2736304" cy="1681230"/>
          </a:xfrm>
        </p:grpSpPr>
        <p:sp>
          <p:nvSpPr>
            <p:cNvPr id="10" name="Cloud 9"/>
            <p:cNvSpPr/>
            <p:nvPr/>
          </p:nvSpPr>
          <p:spPr>
            <a:xfrm>
              <a:off x="6084168" y="1340768"/>
              <a:ext cx="2736304" cy="1681230"/>
            </a:xfrm>
            <a:prstGeom prst="cloud">
              <a:avLst/>
            </a:prstGeom>
            <a:solidFill>
              <a:schemeClr val="lt1"/>
            </a:solidFill>
            <a:ln>
              <a:solidFill>
                <a:srgbClr val="7F7F7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588224" y="1916832"/>
              <a:ext cx="1296143" cy="792088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err="1" smtClean="0"/>
                <a:t>ToPoS</a:t>
              </a:r>
              <a:endParaRPr lang="en-GB" dirty="0" smtClean="0"/>
            </a:p>
          </p:txBody>
        </p:sp>
        <p:pic>
          <p:nvPicPr>
            <p:cNvPr id="13" name="Picture 12" descr="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1556792"/>
              <a:ext cx="864096" cy="326154"/>
            </a:xfrm>
            <a:prstGeom prst="rect">
              <a:avLst/>
            </a:prstGeom>
          </p:spPr>
        </p:pic>
      </p:grpSp>
      <p:grpSp>
        <p:nvGrpSpPr>
          <p:cNvPr id="128" name="Group 127"/>
          <p:cNvGrpSpPr/>
          <p:nvPr/>
        </p:nvGrpSpPr>
        <p:grpSpPr>
          <a:xfrm>
            <a:off x="1323609" y="4221088"/>
            <a:ext cx="1341255" cy="880864"/>
            <a:chOff x="1323609" y="4221088"/>
            <a:chExt cx="1341255" cy="880864"/>
          </a:xfrm>
        </p:grpSpPr>
        <p:grpSp>
          <p:nvGrpSpPr>
            <p:cNvPr id="19" name="Group 18"/>
            <p:cNvGrpSpPr/>
            <p:nvPr/>
          </p:nvGrpSpPr>
          <p:grpSpPr>
            <a:xfrm>
              <a:off x="1323609" y="4221088"/>
              <a:ext cx="1060655" cy="576064"/>
              <a:chOff x="2627784" y="3573016"/>
              <a:chExt cx="1152128" cy="576064"/>
            </a:xfrm>
          </p:grpSpPr>
          <p:sp>
            <p:nvSpPr>
              <p:cNvPr id="18" name="Rounded Rectangle 17"/>
              <p:cNvSpPr/>
              <p:nvPr/>
            </p:nvSpPr>
            <p:spPr>
              <a:xfrm>
                <a:off x="2627784" y="3573016"/>
                <a:ext cx="1152128" cy="57606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GB" sz="1600" dirty="0" smtClean="0"/>
                  <a:t>Virtual </a:t>
                </a:r>
              </a:p>
              <a:p>
                <a:r>
                  <a:rPr lang="en-GB" sz="1600" dirty="0" smtClean="0"/>
                  <a:t>CING</a:t>
                </a:r>
              </a:p>
            </p:txBody>
          </p:sp>
          <p:pic>
            <p:nvPicPr>
              <p:cNvPr id="17" name="Picture 16" descr="cing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3645024"/>
                <a:ext cx="432048" cy="432048"/>
              </a:xfrm>
              <a:prstGeom prst="rect">
                <a:avLst/>
              </a:prstGeom>
            </p:spPr>
          </p:pic>
        </p:grpSp>
        <p:grpSp>
          <p:nvGrpSpPr>
            <p:cNvPr id="23" name="Group 22"/>
            <p:cNvGrpSpPr/>
            <p:nvPr/>
          </p:nvGrpSpPr>
          <p:grpSpPr>
            <a:xfrm>
              <a:off x="1463909" y="4373488"/>
              <a:ext cx="1060655" cy="576064"/>
              <a:chOff x="2627784" y="3573016"/>
              <a:chExt cx="1152128" cy="576064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2627784" y="3573016"/>
                <a:ext cx="1152128" cy="57606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GB" sz="1600" dirty="0" smtClean="0"/>
                  <a:t>Virtual </a:t>
                </a:r>
              </a:p>
              <a:p>
                <a:r>
                  <a:rPr lang="en-GB" sz="1600" dirty="0" smtClean="0"/>
                  <a:t>CING</a:t>
                </a:r>
              </a:p>
            </p:txBody>
          </p:sp>
          <p:pic>
            <p:nvPicPr>
              <p:cNvPr id="25" name="Picture 24" descr="cing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3645024"/>
                <a:ext cx="432048" cy="432048"/>
              </a:xfrm>
              <a:prstGeom prst="rect">
                <a:avLst/>
              </a:prstGeom>
            </p:spPr>
          </p:pic>
        </p:grpSp>
        <p:grpSp>
          <p:nvGrpSpPr>
            <p:cNvPr id="26" name="Group 25"/>
            <p:cNvGrpSpPr/>
            <p:nvPr/>
          </p:nvGrpSpPr>
          <p:grpSpPr>
            <a:xfrm>
              <a:off x="1604209" y="4525888"/>
              <a:ext cx="1060655" cy="576064"/>
              <a:chOff x="2627784" y="3573016"/>
              <a:chExt cx="1152128" cy="576064"/>
            </a:xfrm>
          </p:grpSpPr>
          <p:sp>
            <p:nvSpPr>
              <p:cNvPr id="27" name="Rounded Rectangle 26"/>
              <p:cNvSpPr/>
              <p:nvPr/>
            </p:nvSpPr>
            <p:spPr>
              <a:xfrm>
                <a:off x="2627784" y="3573016"/>
                <a:ext cx="1152128" cy="57606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GB" sz="1600" dirty="0" smtClean="0"/>
                  <a:t>Virtual </a:t>
                </a:r>
              </a:p>
              <a:p>
                <a:r>
                  <a:rPr lang="en-GB" sz="1600" dirty="0" err="1" smtClean="0"/>
                  <a:t>Cing</a:t>
                </a:r>
                <a:endParaRPr lang="en-GB" sz="1600" dirty="0" smtClean="0"/>
              </a:p>
            </p:txBody>
          </p:sp>
          <p:pic>
            <p:nvPicPr>
              <p:cNvPr id="28" name="Picture 27" descr="cing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3645024"/>
                <a:ext cx="432048" cy="432048"/>
              </a:xfrm>
              <a:prstGeom prst="rect">
                <a:avLst/>
              </a:prstGeom>
            </p:spPr>
          </p:pic>
        </p:grpSp>
      </p:grpSp>
      <p:grpSp>
        <p:nvGrpSpPr>
          <p:cNvPr id="132" name="Group 131"/>
          <p:cNvGrpSpPr/>
          <p:nvPr/>
        </p:nvGrpSpPr>
        <p:grpSpPr>
          <a:xfrm>
            <a:off x="6508185" y="4221088"/>
            <a:ext cx="1341255" cy="880864"/>
            <a:chOff x="6508185" y="4221088"/>
            <a:chExt cx="1341255" cy="880864"/>
          </a:xfrm>
        </p:grpSpPr>
        <p:grpSp>
          <p:nvGrpSpPr>
            <p:cNvPr id="84" name="Group 83"/>
            <p:cNvGrpSpPr/>
            <p:nvPr/>
          </p:nvGrpSpPr>
          <p:grpSpPr>
            <a:xfrm>
              <a:off x="6508185" y="4221088"/>
              <a:ext cx="1060655" cy="576064"/>
              <a:chOff x="2627784" y="3573016"/>
              <a:chExt cx="1152128" cy="576064"/>
            </a:xfrm>
          </p:grpSpPr>
          <p:sp>
            <p:nvSpPr>
              <p:cNvPr id="91" name="Rounded Rectangle 90"/>
              <p:cNvSpPr/>
              <p:nvPr/>
            </p:nvSpPr>
            <p:spPr>
              <a:xfrm>
                <a:off x="2627784" y="3573016"/>
                <a:ext cx="1152128" cy="57606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GB" sz="1600" dirty="0" smtClean="0"/>
                  <a:t>Virtual </a:t>
                </a:r>
              </a:p>
              <a:p>
                <a:r>
                  <a:rPr lang="en-GB" sz="1600" dirty="0" smtClean="0"/>
                  <a:t>CING</a:t>
                </a:r>
              </a:p>
            </p:txBody>
          </p:sp>
          <p:pic>
            <p:nvPicPr>
              <p:cNvPr id="92" name="Picture 91" descr="cing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3645024"/>
                <a:ext cx="432048" cy="432048"/>
              </a:xfrm>
              <a:prstGeom prst="rect">
                <a:avLst/>
              </a:prstGeom>
            </p:spPr>
          </p:pic>
        </p:grpSp>
        <p:grpSp>
          <p:nvGrpSpPr>
            <p:cNvPr id="85" name="Group 84"/>
            <p:cNvGrpSpPr/>
            <p:nvPr/>
          </p:nvGrpSpPr>
          <p:grpSpPr>
            <a:xfrm>
              <a:off x="6648485" y="4373488"/>
              <a:ext cx="1060655" cy="576064"/>
              <a:chOff x="2627784" y="3573016"/>
              <a:chExt cx="1152128" cy="576064"/>
            </a:xfrm>
          </p:grpSpPr>
          <p:sp>
            <p:nvSpPr>
              <p:cNvPr id="89" name="Rounded Rectangle 88"/>
              <p:cNvSpPr/>
              <p:nvPr/>
            </p:nvSpPr>
            <p:spPr>
              <a:xfrm>
                <a:off x="2627784" y="3573016"/>
                <a:ext cx="1152128" cy="57606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GB" sz="1600" dirty="0" smtClean="0"/>
                  <a:t>Virtual </a:t>
                </a:r>
              </a:p>
              <a:p>
                <a:r>
                  <a:rPr lang="en-GB" sz="1600" dirty="0" smtClean="0"/>
                  <a:t>CING</a:t>
                </a:r>
              </a:p>
            </p:txBody>
          </p:sp>
          <p:pic>
            <p:nvPicPr>
              <p:cNvPr id="90" name="Picture 89" descr="cing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3645024"/>
                <a:ext cx="432048" cy="432048"/>
              </a:xfrm>
              <a:prstGeom prst="rect">
                <a:avLst/>
              </a:prstGeom>
            </p:spPr>
          </p:pic>
        </p:grpSp>
        <p:grpSp>
          <p:nvGrpSpPr>
            <p:cNvPr id="86" name="Group 85"/>
            <p:cNvGrpSpPr/>
            <p:nvPr/>
          </p:nvGrpSpPr>
          <p:grpSpPr>
            <a:xfrm>
              <a:off x="6788785" y="4525888"/>
              <a:ext cx="1060655" cy="576064"/>
              <a:chOff x="2627784" y="3573016"/>
              <a:chExt cx="1152128" cy="576064"/>
            </a:xfrm>
          </p:grpSpPr>
          <p:sp>
            <p:nvSpPr>
              <p:cNvPr id="87" name="Rounded Rectangle 86"/>
              <p:cNvSpPr/>
              <p:nvPr/>
            </p:nvSpPr>
            <p:spPr>
              <a:xfrm>
                <a:off x="2627784" y="3573016"/>
                <a:ext cx="1152128" cy="57606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GB" sz="1600" dirty="0" smtClean="0"/>
                  <a:t>Virtual </a:t>
                </a:r>
              </a:p>
              <a:p>
                <a:r>
                  <a:rPr lang="en-GB" sz="1600" dirty="0" err="1" smtClean="0"/>
                  <a:t>Cing</a:t>
                </a:r>
                <a:endParaRPr lang="en-GB" sz="1600" dirty="0" smtClean="0"/>
              </a:p>
            </p:txBody>
          </p:sp>
          <p:pic>
            <p:nvPicPr>
              <p:cNvPr id="88" name="Picture 87" descr="cing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3645024"/>
                <a:ext cx="432048" cy="432048"/>
              </a:xfrm>
              <a:prstGeom prst="rect">
                <a:avLst/>
              </a:prstGeom>
            </p:spPr>
          </p:pic>
        </p:grpSp>
      </p:grpSp>
      <p:grpSp>
        <p:nvGrpSpPr>
          <p:cNvPr id="130" name="Group 129"/>
          <p:cNvGrpSpPr/>
          <p:nvPr/>
        </p:nvGrpSpPr>
        <p:grpSpPr>
          <a:xfrm>
            <a:off x="3915897" y="4221088"/>
            <a:ext cx="1341255" cy="880864"/>
            <a:chOff x="3915897" y="4221088"/>
            <a:chExt cx="1341255" cy="880864"/>
          </a:xfrm>
        </p:grpSpPr>
        <p:grpSp>
          <p:nvGrpSpPr>
            <p:cNvPr id="73" name="Group 72"/>
            <p:cNvGrpSpPr/>
            <p:nvPr/>
          </p:nvGrpSpPr>
          <p:grpSpPr>
            <a:xfrm>
              <a:off x="3915897" y="4221088"/>
              <a:ext cx="1060655" cy="576064"/>
              <a:chOff x="2627784" y="3573016"/>
              <a:chExt cx="1152128" cy="576064"/>
            </a:xfrm>
          </p:grpSpPr>
          <p:sp>
            <p:nvSpPr>
              <p:cNvPr id="80" name="Rounded Rectangle 79"/>
              <p:cNvSpPr/>
              <p:nvPr/>
            </p:nvSpPr>
            <p:spPr>
              <a:xfrm>
                <a:off x="2627784" y="3573016"/>
                <a:ext cx="1152128" cy="57606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GB" sz="1600" dirty="0" smtClean="0"/>
                  <a:t>Virtual </a:t>
                </a:r>
              </a:p>
              <a:p>
                <a:r>
                  <a:rPr lang="en-GB" sz="1600" dirty="0" smtClean="0"/>
                  <a:t>CING</a:t>
                </a:r>
              </a:p>
            </p:txBody>
          </p:sp>
          <p:pic>
            <p:nvPicPr>
              <p:cNvPr id="81" name="Picture 80" descr="cing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3645024"/>
                <a:ext cx="432048" cy="432048"/>
              </a:xfrm>
              <a:prstGeom prst="rect">
                <a:avLst/>
              </a:prstGeom>
            </p:spPr>
          </p:pic>
        </p:grpSp>
        <p:grpSp>
          <p:nvGrpSpPr>
            <p:cNvPr id="74" name="Group 73"/>
            <p:cNvGrpSpPr/>
            <p:nvPr/>
          </p:nvGrpSpPr>
          <p:grpSpPr>
            <a:xfrm>
              <a:off x="4056197" y="4373488"/>
              <a:ext cx="1060655" cy="576064"/>
              <a:chOff x="2627784" y="3573016"/>
              <a:chExt cx="1152128" cy="576064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2627784" y="3573016"/>
                <a:ext cx="1152128" cy="57606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GB" sz="1600" dirty="0" smtClean="0"/>
                  <a:t>Virtual </a:t>
                </a:r>
              </a:p>
              <a:p>
                <a:r>
                  <a:rPr lang="en-GB" sz="1600" dirty="0" smtClean="0"/>
                  <a:t>CING</a:t>
                </a:r>
              </a:p>
            </p:txBody>
          </p:sp>
          <p:pic>
            <p:nvPicPr>
              <p:cNvPr id="79" name="Picture 78" descr="cing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3645024"/>
                <a:ext cx="432048" cy="432048"/>
              </a:xfrm>
              <a:prstGeom prst="rect">
                <a:avLst/>
              </a:prstGeom>
            </p:spPr>
          </p:pic>
        </p:grpSp>
        <p:grpSp>
          <p:nvGrpSpPr>
            <p:cNvPr id="75" name="Group 74"/>
            <p:cNvGrpSpPr/>
            <p:nvPr/>
          </p:nvGrpSpPr>
          <p:grpSpPr>
            <a:xfrm>
              <a:off x="4196497" y="4525888"/>
              <a:ext cx="1060655" cy="576064"/>
              <a:chOff x="2627784" y="3573016"/>
              <a:chExt cx="1152128" cy="576064"/>
            </a:xfrm>
          </p:grpSpPr>
          <p:sp>
            <p:nvSpPr>
              <p:cNvPr id="76" name="Rounded Rectangle 75"/>
              <p:cNvSpPr/>
              <p:nvPr/>
            </p:nvSpPr>
            <p:spPr>
              <a:xfrm>
                <a:off x="2627784" y="3573016"/>
                <a:ext cx="1152128" cy="576064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GB" sz="1600" dirty="0" smtClean="0"/>
                  <a:t>Virtual </a:t>
                </a:r>
              </a:p>
              <a:p>
                <a:r>
                  <a:rPr lang="en-GB" sz="1600" dirty="0" err="1" smtClean="0"/>
                  <a:t>Cing</a:t>
                </a:r>
                <a:endParaRPr lang="en-GB" sz="1600" dirty="0" smtClean="0"/>
              </a:p>
            </p:txBody>
          </p:sp>
          <p:pic>
            <p:nvPicPr>
              <p:cNvPr id="77" name="Picture 76" descr="cing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3645024"/>
                <a:ext cx="432048" cy="432048"/>
              </a:xfrm>
              <a:prstGeom prst="rect">
                <a:avLst/>
              </a:prstGeom>
            </p:spPr>
          </p:pic>
        </p:grpSp>
      </p:grpSp>
      <p:grpSp>
        <p:nvGrpSpPr>
          <p:cNvPr id="138" name="Group 137"/>
          <p:cNvGrpSpPr/>
          <p:nvPr/>
        </p:nvGrpSpPr>
        <p:grpSpPr>
          <a:xfrm>
            <a:off x="4430556" y="2708920"/>
            <a:ext cx="2805740" cy="1816968"/>
            <a:chOff x="4430556" y="2708920"/>
            <a:chExt cx="2805740" cy="1816968"/>
          </a:xfrm>
        </p:grpSpPr>
        <p:cxnSp>
          <p:nvCxnSpPr>
            <p:cNvPr id="104" name="Straight Arrow Connector 103"/>
            <p:cNvCxnSpPr>
              <a:stCxn id="76" idx="0"/>
              <a:endCxn id="9" idx="2"/>
            </p:cNvCxnSpPr>
            <p:nvPr/>
          </p:nvCxnSpPr>
          <p:spPr>
            <a:xfrm flipV="1">
              <a:off x="4726825" y="2708920"/>
              <a:ext cx="2509471" cy="181696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>
              <a:stCxn id="76" idx="0"/>
              <a:endCxn id="8" idx="2"/>
            </p:cNvCxnSpPr>
            <p:nvPr/>
          </p:nvCxnSpPr>
          <p:spPr>
            <a:xfrm flipH="1" flipV="1">
              <a:off x="4430556" y="2708920"/>
              <a:ext cx="296269" cy="181696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Group 126"/>
          <p:cNvGrpSpPr/>
          <p:nvPr/>
        </p:nvGrpSpPr>
        <p:grpSpPr>
          <a:xfrm>
            <a:off x="755576" y="1196752"/>
            <a:ext cx="1368152" cy="1368152"/>
            <a:chOff x="755576" y="1196752"/>
            <a:chExt cx="1368152" cy="1368152"/>
          </a:xfrm>
        </p:grpSpPr>
        <p:pic>
          <p:nvPicPr>
            <p:cNvPr id="114" name="Picture 113" descr="Untitled.pn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1196752"/>
              <a:ext cx="1368152" cy="866209"/>
            </a:xfrm>
            <a:prstGeom prst="rect">
              <a:avLst/>
            </a:prstGeom>
          </p:spPr>
        </p:pic>
        <p:sp>
          <p:nvSpPr>
            <p:cNvPr id="116" name="Rounded Rectangle 115"/>
            <p:cNvSpPr/>
            <p:nvPr/>
          </p:nvSpPr>
          <p:spPr>
            <a:xfrm>
              <a:off x="755576" y="2204864"/>
              <a:ext cx="1368152" cy="36004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OCCI client</a:t>
              </a: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1439652" y="2564904"/>
            <a:ext cx="5392885" cy="1534854"/>
            <a:chOff x="1439652" y="2564904"/>
            <a:chExt cx="5392885" cy="1534854"/>
          </a:xfrm>
        </p:grpSpPr>
        <p:cxnSp>
          <p:nvCxnSpPr>
            <p:cNvPr id="117" name="Straight Arrow Connector 116"/>
            <p:cNvCxnSpPr>
              <a:stCxn id="116" idx="2"/>
              <a:endCxn id="14" idx="3"/>
            </p:cNvCxnSpPr>
            <p:nvPr/>
          </p:nvCxnSpPr>
          <p:spPr>
            <a:xfrm>
              <a:off x="1439652" y="2564904"/>
              <a:ext cx="208309" cy="1534854"/>
            </a:xfrm>
            <a:prstGeom prst="straightConnector1">
              <a:avLst/>
            </a:prstGeom>
            <a:ln>
              <a:solidFill>
                <a:schemeClr val="tx2">
                  <a:lumMod val="75000"/>
                </a:schemeClr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116" idx="2"/>
              <a:endCxn id="72" idx="3"/>
            </p:cNvCxnSpPr>
            <p:nvPr/>
          </p:nvCxnSpPr>
          <p:spPr>
            <a:xfrm>
              <a:off x="1439652" y="2564904"/>
              <a:ext cx="2800597" cy="1534854"/>
            </a:xfrm>
            <a:prstGeom prst="straightConnector1">
              <a:avLst/>
            </a:prstGeom>
            <a:ln>
              <a:solidFill>
                <a:schemeClr val="tx2">
                  <a:lumMod val="75000"/>
                </a:schemeClr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stCxn id="116" idx="2"/>
              <a:endCxn id="83" idx="3"/>
            </p:cNvCxnSpPr>
            <p:nvPr/>
          </p:nvCxnSpPr>
          <p:spPr>
            <a:xfrm>
              <a:off x="1439652" y="2564904"/>
              <a:ext cx="5392885" cy="1534854"/>
            </a:xfrm>
            <a:prstGeom prst="straightConnector1">
              <a:avLst/>
            </a:prstGeom>
            <a:ln>
              <a:solidFill>
                <a:schemeClr val="tx2">
                  <a:lumMod val="75000"/>
                </a:schemeClr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6" name="Curved Connector 135"/>
          <p:cNvCxnSpPr>
            <a:stCxn id="114" idx="3"/>
            <a:endCxn id="9" idx="1"/>
          </p:cNvCxnSpPr>
          <p:nvPr/>
        </p:nvCxnSpPr>
        <p:spPr>
          <a:xfrm>
            <a:off x="2123728" y="1629857"/>
            <a:ext cx="4464496" cy="683019"/>
          </a:xfrm>
          <a:prstGeom prst="curvedConnector3">
            <a:avLst>
              <a:gd name="adj1" fmla="val 78826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06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VCing</a:t>
            </a:r>
            <a:r>
              <a:rPr lang="en-GB" dirty="0" smtClean="0"/>
              <a:t> in </a:t>
            </a:r>
            <a:r>
              <a:rPr lang="en-GB" dirty="0" smtClean="0"/>
              <a:t>numbers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Protein DB with ~5,000 entries needing validation</a:t>
            </a:r>
          </a:p>
          <a:p>
            <a:endParaRPr lang="en-GB" dirty="0" smtClean="0"/>
          </a:p>
          <a:p>
            <a:r>
              <a:rPr lang="en-GB" dirty="0" smtClean="0"/>
              <a:t>~ 20 iterations over </a:t>
            </a:r>
            <a:r>
              <a:rPr lang="en-GB" dirty="0" smtClean="0"/>
              <a:t>proteins in the project</a:t>
            </a:r>
            <a:endParaRPr lang="en-GB" dirty="0" smtClean="0"/>
          </a:p>
          <a:p>
            <a:pPr lvl="1"/>
            <a:r>
              <a:rPr lang="en-GB" dirty="0" smtClean="0"/>
              <a:t>Over 3 years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114 years on single-core machine</a:t>
            </a:r>
          </a:p>
          <a:p>
            <a:endParaRPr lang="en-GB" dirty="0"/>
          </a:p>
          <a:p>
            <a:r>
              <a:rPr lang="en-GB" dirty="0" smtClean="0"/>
              <a:t>99.98% time saving using Clouds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FFFA7-0224-6F4E-9214-2BCCFAE0D273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Cloudscape 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14/15 February 2013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49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Public &amp; industry standards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FFFA7-0224-6F4E-9214-2BCCFAE0D273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Cloudscape V,  14/15 February 2013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408167"/>
              </p:ext>
            </p:extLst>
          </p:nvPr>
        </p:nvGraphicFramePr>
        <p:xfrm>
          <a:off x="755576" y="1628800"/>
          <a:ext cx="7560840" cy="397918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780420"/>
                <a:gridCol w="3780420"/>
              </a:tblGrid>
              <a:tr h="41940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Capability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Standard</a:t>
                      </a:r>
                      <a:endParaRPr lang="en-GB" dirty="0"/>
                    </a:p>
                  </a:txBody>
                  <a:tcPr/>
                </a:tc>
              </a:tr>
              <a:tr h="419408">
                <a:tc>
                  <a:txBody>
                    <a:bodyPr/>
                    <a:lstStyle/>
                    <a:p>
                      <a:r>
                        <a:rPr lang="en-GB" dirty="0" smtClean="0"/>
                        <a:t>Federated Authentication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X.509v3 &amp; </a:t>
                      </a:r>
                      <a:r>
                        <a:rPr lang="en-GB" dirty="0" err="1" smtClean="0"/>
                        <a:t>EUGridPMA</a:t>
                      </a:r>
                      <a:r>
                        <a:rPr lang="en-GB" dirty="0" smtClean="0"/>
                        <a:t>/IGTF</a:t>
                      </a:r>
                      <a:endParaRPr lang="en-GB" dirty="0"/>
                    </a:p>
                  </a:txBody>
                  <a:tcPr/>
                </a:tc>
              </a:tr>
              <a:tr h="419408">
                <a:tc>
                  <a:txBody>
                    <a:bodyPr/>
                    <a:lstStyle/>
                    <a:p>
                      <a:r>
                        <a:rPr lang="en-GB" dirty="0" smtClean="0"/>
                        <a:t>Federated Authorisation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VOMS with RFC3280 </a:t>
                      </a:r>
                      <a:r>
                        <a:rPr lang="en-GB" sz="1400" dirty="0" smtClean="0"/>
                        <a:t>(proxy certificates)</a:t>
                      </a:r>
                      <a:endParaRPr lang="en-GB" sz="1800" dirty="0"/>
                    </a:p>
                  </a:txBody>
                  <a:tcPr/>
                </a:tc>
              </a:tr>
              <a:tr h="419408">
                <a:tc>
                  <a:txBody>
                    <a:bodyPr/>
                    <a:lstStyle/>
                    <a:p>
                      <a:r>
                        <a:rPr lang="en-GB" dirty="0" smtClean="0"/>
                        <a:t>Information systems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OFG GLUE 2</a:t>
                      </a:r>
                    </a:p>
                    <a:p>
                      <a:r>
                        <a:rPr lang="en-GB" sz="1400" dirty="0" smtClean="0"/>
                        <a:t>(incl. own extensions)</a:t>
                      </a:r>
                      <a:endParaRPr lang="en-GB" sz="1400" dirty="0"/>
                    </a:p>
                  </a:txBody>
                  <a:tcPr/>
                </a:tc>
              </a:tr>
              <a:tr h="419408">
                <a:tc>
                  <a:txBody>
                    <a:bodyPr/>
                    <a:lstStyle/>
                    <a:p>
                      <a:r>
                        <a:rPr lang="en-GB" dirty="0" smtClean="0"/>
                        <a:t>Monitoring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Nagios3</a:t>
                      </a:r>
                    </a:p>
                    <a:p>
                      <a:r>
                        <a:rPr lang="en-GB" sz="1400" dirty="0" smtClean="0"/>
                        <a:t>(incl. own plugins)</a:t>
                      </a:r>
                      <a:endParaRPr lang="en-GB" sz="1400" dirty="0"/>
                    </a:p>
                  </a:txBody>
                  <a:tcPr/>
                </a:tc>
              </a:tr>
              <a:tr h="419408">
                <a:tc>
                  <a:txBody>
                    <a:bodyPr/>
                    <a:lstStyle/>
                    <a:p>
                      <a:r>
                        <a:rPr lang="en-GB" dirty="0" smtClean="0"/>
                        <a:t>Cloud compute access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OCCI</a:t>
                      </a:r>
                      <a:endParaRPr lang="en-GB" dirty="0"/>
                    </a:p>
                  </a:txBody>
                  <a:tcPr/>
                </a:tc>
              </a:tr>
              <a:tr h="419408">
                <a:tc>
                  <a:txBody>
                    <a:bodyPr/>
                    <a:lstStyle/>
                    <a:p>
                      <a:r>
                        <a:rPr lang="en-GB" dirty="0" smtClean="0"/>
                        <a:t>Cloud storage access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CMDI</a:t>
                      </a:r>
                      <a:endParaRPr lang="en-GB" dirty="0"/>
                    </a:p>
                  </a:txBody>
                  <a:tcPr/>
                </a:tc>
              </a:tr>
              <a:tr h="723909">
                <a:tc>
                  <a:txBody>
                    <a:bodyPr/>
                    <a:lstStyle/>
                    <a:p>
                      <a:r>
                        <a:rPr lang="en-GB" dirty="0" smtClean="0"/>
                        <a:t>Accounting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OGF Usage</a:t>
                      </a:r>
                      <a:r>
                        <a:rPr lang="en-GB" baseline="0" dirty="0" smtClean="0"/>
                        <a:t> Records</a:t>
                      </a:r>
                    </a:p>
                    <a:p>
                      <a:r>
                        <a:rPr lang="en-GB" sz="1400" baseline="0" dirty="0" smtClean="0"/>
                        <a:t>(incl. own extensions)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711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Demonstration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Accessing the EGI Federated Cloud infrastructure</a:t>
            </a:r>
          </a:p>
          <a:p>
            <a:pPr lvl="1"/>
            <a:r>
              <a:rPr lang="en-GB" dirty="0" smtClean="0"/>
              <a:t>Service </a:t>
            </a:r>
            <a:r>
              <a:rPr lang="en-GB" dirty="0" smtClean="0"/>
              <a:t>registry</a:t>
            </a:r>
            <a:endParaRPr lang="en-GB" dirty="0" smtClean="0"/>
          </a:p>
          <a:p>
            <a:pPr lvl="1"/>
            <a:r>
              <a:rPr lang="en-GB" dirty="0" smtClean="0"/>
              <a:t>Service </a:t>
            </a:r>
            <a:r>
              <a:rPr lang="en-GB" dirty="0" smtClean="0"/>
              <a:t>monitoring</a:t>
            </a:r>
            <a:endParaRPr lang="en-GB" dirty="0" smtClean="0"/>
          </a:p>
          <a:p>
            <a:pPr lvl="1"/>
            <a:r>
              <a:rPr lang="en-GB" dirty="0" smtClean="0"/>
              <a:t>Image management service</a:t>
            </a:r>
          </a:p>
          <a:p>
            <a:pPr lvl="1"/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Deploy </a:t>
            </a:r>
            <a:r>
              <a:rPr lang="en-GB" dirty="0" err="1" smtClean="0"/>
              <a:t>WeNMR</a:t>
            </a:r>
            <a:r>
              <a:rPr lang="en-GB" dirty="0" smtClean="0"/>
              <a:t> </a:t>
            </a:r>
            <a:r>
              <a:rPr lang="en-GB" dirty="0" err="1" smtClean="0"/>
              <a:t>VirtualCing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Prepare </a:t>
            </a:r>
            <a:r>
              <a:rPr lang="en-GB" dirty="0" err="1" smtClean="0"/>
              <a:t>ToPoS</a:t>
            </a:r>
            <a:r>
              <a:rPr lang="en-GB" dirty="0" smtClean="0"/>
              <a:t> server</a:t>
            </a:r>
          </a:p>
          <a:p>
            <a:pPr lvl="1"/>
            <a:r>
              <a:rPr lang="en-GB" dirty="0" smtClean="0"/>
              <a:t>Deploy images across EGI using OCCI commands</a:t>
            </a:r>
          </a:p>
          <a:p>
            <a:pPr lvl="1"/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Access results</a:t>
            </a:r>
          </a:p>
          <a:p>
            <a:pPr lvl="1"/>
            <a:r>
              <a:rPr lang="en-GB" dirty="0" smtClean="0"/>
              <a:t>Check resource usage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FFFA7-0224-6F4E-9214-2BCCFAE0D273}" type="datetime1">
              <a:rPr lang="en-US" smtClean="0"/>
              <a:t>22/2/13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Cloudscape V,  14/15 February 2013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64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EGI-InSPIRE-Slide-Template_v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EGI-InSPIRE-Slide-Template_v4.potx</Template>
  <TotalTime>2404</TotalTime>
  <Words>430</Words>
  <Application>Microsoft Macintosh PowerPoint</Application>
  <PresentationFormat>On-screen Show (4:3)</PresentationFormat>
  <Paragraphs>145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EGI-InSPIRE-Slide-Template_v4</vt:lpstr>
      <vt:lpstr>EGI supporting</vt:lpstr>
      <vt:lpstr>The WeNMR project</vt:lpstr>
      <vt:lpstr>The Challenge</vt:lpstr>
      <vt:lpstr>WeNMR e-Infrastructure</vt:lpstr>
      <vt:lpstr>WeNMR e-Infrastructure</vt:lpstr>
      <vt:lpstr>VCing in numbers</vt:lpstr>
      <vt:lpstr>Public &amp; industry standards</vt:lpstr>
      <vt:lpstr>Demonstration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Michel Drescher</cp:lastModifiedBy>
  <cp:revision>45</cp:revision>
  <dcterms:created xsi:type="dcterms:W3CDTF">2010-09-03T12:01:03Z</dcterms:created>
  <dcterms:modified xsi:type="dcterms:W3CDTF">2013-02-22T15:11:50Z</dcterms:modified>
</cp:coreProperties>
</file>