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1"/>
  </p:notesMasterIdLst>
  <p:handoutMasterIdLst>
    <p:handoutMasterId r:id="rId22"/>
  </p:handoutMasterIdLst>
  <p:sldIdLst>
    <p:sldId id="348" r:id="rId3"/>
    <p:sldId id="314" r:id="rId4"/>
    <p:sldId id="296" r:id="rId5"/>
    <p:sldId id="300" r:id="rId6"/>
    <p:sldId id="298" r:id="rId7"/>
    <p:sldId id="299" r:id="rId8"/>
    <p:sldId id="286" r:id="rId9"/>
    <p:sldId id="316" r:id="rId10"/>
    <p:sldId id="302" r:id="rId11"/>
    <p:sldId id="353" r:id="rId12"/>
    <p:sldId id="351" r:id="rId13"/>
    <p:sldId id="349" r:id="rId14"/>
    <p:sldId id="295" r:id="rId15"/>
    <p:sldId id="326" r:id="rId16"/>
    <p:sldId id="354" r:id="rId17"/>
    <p:sldId id="333" r:id="rId18"/>
    <p:sldId id="350" r:id="rId19"/>
    <p:sldId id="268" r:id="rId20"/>
  </p:sldIdLst>
  <p:sldSz cx="10668000" cy="7569200"/>
  <p:notesSz cx="10668000" cy="75692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9466" autoAdjust="0"/>
  </p:normalViewPr>
  <p:slideViewPr>
    <p:cSldViewPr>
      <p:cViewPr varScale="1">
        <p:scale>
          <a:sx n="40" d="100"/>
          <a:sy n="40" d="100"/>
        </p:scale>
        <p:origin x="-1056" y="-12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23 Cloud providers, </a:t>
          </a:r>
        </a:p>
        <a:p>
          <a:r>
            <a:rPr lang="en-US" sz="2000" dirty="0" smtClean="0"/>
            <a:t>300+ HTC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15 types of services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&gt;48 000 users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29420-DFA5-DD49-86CA-F7B411037FE7}" type="presOf" srcId="{A6D2C70D-DC1A-F54A-A4DE-46E33913B027}" destId="{7E89ECF7-0371-8C43-AF9C-18A74B71E2F3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ADC2C71A-56E9-334C-8DDB-0E75C984AF2A}" type="presOf" srcId="{919347F3-E7A2-804B-8EBD-E5F4CE20C2A2}" destId="{99270A79-923E-254B-90D9-C49252785348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DEDBD00D-3798-2F40-A437-B09E98CF16D4}" type="presOf" srcId="{E6A111FE-4BF6-1346-B137-2EA61CD843E7}" destId="{CB98E5B8-FC40-064F-BE5E-1EDB178C6332}" srcOrd="0" destOrd="0" presId="urn:microsoft.com/office/officeart/2005/8/layout/venn3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F44A1059-BC2E-AD4F-B441-D97D7AD5600C}" type="presOf" srcId="{A4E992DF-01FA-764E-9B98-7AC140889041}" destId="{14AD8842-24DF-654C-9B9F-FB08EB85989F}" srcOrd="0" destOrd="0" presId="urn:microsoft.com/office/officeart/2005/8/layout/venn3"/>
    <dgm:cxn modelId="{DBCD2CEF-9786-184A-8F1C-82FBE1519278}" type="presOf" srcId="{7F30C6E7-0159-624F-9A98-BCC084A836C2}" destId="{E8657902-0DBD-434A-A6DB-8F274BBD8143}" srcOrd="0" destOrd="0" presId="urn:microsoft.com/office/officeart/2005/8/layout/venn3"/>
    <dgm:cxn modelId="{FE38F1E0-1AB8-2B47-972A-17F33121AA2E}" type="presOf" srcId="{BC2C4EA6-FB4C-BB44-98C1-967B3CED5661}" destId="{34AC6EAF-F695-4747-B01D-5BB0D645049A}" srcOrd="0" destOrd="0" presId="urn:microsoft.com/office/officeart/2005/8/layout/venn3"/>
    <dgm:cxn modelId="{280FFEA8-2119-7948-978E-9B99184DF274}" type="presParOf" srcId="{7E89ECF7-0371-8C43-AF9C-18A74B71E2F3}" destId="{34AC6EAF-F695-4747-B01D-5BB0D645049A}" srcOrd="0" destOrd="0" presId="urn:microsoft.com/office/officeart/2005/8/layout/venn3"/>
    <dgm:cxn modelId="{0CEDA73A-0C4E-3B4B-84C4-29607CC067BC}" type="presParOf" srcId="{7E89ECF7-0371-8C43-AF9C-18A74B71E2F3}" destId="{680B7888-20E9-7D4B-93A2-0751B261C528}" srcOrd="1" destOrd="0" presId="urn:microsoft.com/office/officeart/2005/8/layout/venn3"/>
    <dgm:cxn modelId="{FEA8AA0B-88B5-E341-95E5-C2CD4EB6E874}" type="presParOf" srcId="{7E89ECF7-0371-8C43-AF9C-18A74B71E2F3}" destId="{CB98E5B8-FC40-064F-BE5E-1EDB178C6332}" srcOrd="2" destOrd="0" presId="urn:microsoft.com/office/officeart/2005/8/layout/venn3"/>
    <dgm:cxn modelId="{7C7AB08E-B4B7-7D4E-9257-0B8DD4660927}" type="presParOf" srcId="{7E89ECF7-0371-8C43-AF9C-18A74B71E2F3}" destId="{7EEE956F-A591-944C-AA65-685DAE7CDD3F}" srcOrd="3" destOrd="0" presId="urn:microsoft.com/office/officeart/2005/8/layout/venn3"/>
    <dgm:cxn modelId="{CA4927B0-235E-4240-BB09-FE18131F8FAB}" type="presParOf" srcId="{7E89ECF7-0371-8C43-AF9C-18A74B71E2F3}" destId="{E8657902-0DBD-434A-A6DB-8F274BBD8143}" srcOrd="4" destOrd="0" presId="urn:microsoft.com/office/officeart/2005/8/layout/venn3"/>
    <dgm:cxn modelId="{5AE715C6-A17A-2D47-819C-401EE5FEBF62}" type="presParOf" srcId="{7E89ECF7-0371-8C43-AF9C-18A74B71E2F3}" destId="{8286956E-4AC6-134D-91BB-AE3AA453F8E8}" srcOrd="5" destOrd="0" presId="urn:microsoft.com/office/officeart/2005/8/layout/venn3"/>
    <dgm:cxn modelId="{2AF05DA9-4C50-E441-B26F-EE60753C4961}" type="presParOf" srcId="{7E89ECF7-0371-8C43-AF9C-18A74B71E2F3}" destId="{14AD8842-24DF-654C-9B9F-FB08EB85989F}" srcOrd="6" destOrd="0" presId="urn:microsoft.com/office/officeart/2005/8/layout/venn3"/>
    <dgm:cxn modelId="{FE90FA17-DF7E-E044-AF94-E3321FAC371F}" type="presParOf" srcId="{7E89ECF7-0371-8C43-AF9C-18A74B71E2F3}" destId="{0981D5C0-3E8D-504B-8B99-24D4B5BDD607}" srcOrd="7" destOrd="0" presId="urn:microsoft.com/office/officeart/2005/8/layout/venn3"/>
    <dgm:cxn modelId="{A7A1A6E9-E621-664F-9338-8680FC78AE59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266" y="1178690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300+ HTC providers</a:t>
          </a:r>
          <a:endParaRPr lang="en-US" sz="2000" kern="1200" dirty="0"/>
        </a:p>
      </dsp:txBody>
      <dsp:txXfrm>
        <a:off x="362819" y="1540243"/>
        <a:ext cx="1745735" cy="1745735"/>
      </dsp:txXfrm>
    </dsp:sp>
    <dsp:sp modelId="{CB98E5B8-FC40-064F-BE5E-1EDB178C6332}">
      <dsp:nvSpPr>
        <dsp:cNvPr id="0" name=""/>
        <dsp:cNvSpPr/>
      </dsp:nvSpPr>
      <dsp:spPr>
        <a:xfrm>
          <a:off x="197633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types of services</a:t>
          </a:r>
          <a:endParaRPr lang="en-US" sz="2000" kern="1200" dirty="0"/>
        </a:p>
      </dsp:txBody>
      <dsp:txXfrm>
        <a:off x="2337892" y="1532491"/>
        <a:ext cx="1745735" cy="1745735"/>
      </dsp:txXfrm>
    </dsp:sp>
    <dsp:sp modelId="{E8657902-0DBD-434A-A6DB-8F274BBD8143}">
      <dsp:nvSpPr>
        <dsp:cNvPr id="0" name=""/>
        <dsp:cNvSpPr/>
      </dsp:nvSpPr>
      <dsp:spPr>
        <a:xfrm>
          <a:off x="3951412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4312965" y="1532491"/>
        <a:ext cx="1745735" cy="1745735"/>
      </dsp:txXfrm>
    </dsp:sp>
    <dsp:sp modelId="{14AD8842-24DF-654C-9B9F-FB08EB85989F}">
      <dsp:nvSpPr>
        <dsp:cNvPr id="0" name=""/>
        <dsp:cNvSpPr/>
      </dsp:nvSpPr>
      <dsp:spPr>
        <a:xfrm>
          <a:off x="5926485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</a:t>
          </a:r>
          <a:endParaRPr lang="en-US" sz="2000" kern="1200" dirty="0"/>
        </a:p>
      </dsp:txBody>
      <dsp:txXfrm>
        <a:off x="6288038" y="1532491"/>
        <a:ext cx="1745735" cy="1745735"/>
      </dsp:txXfrm>
    </dsp:sp>
    <dsp:sp modelId="{99270A79-923E-254B-90D9-C49252785348}">
      <dsp:nvSpPr>
        <dsp:cNvPr id="0" name=""/>
        <dsp:cNvSpPr/>
      </dsp:nvSpPr>
      <dsp:spPr>
        <a:xfrm>
          <a:off x="790155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</a:t>
          </a:r>
          <a:endParaRPr lang="en-US" sz="2000" kern="1200" dirty="0"/>
        </a:p>
      </dsp:txBody>
      <dsp:txXfrm>
        <a:off x="8263112" y="1532491"/>
        <a:ext cx="1745735" cy="174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24/05/17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8325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>
              <a:defRPr/>
            </a:pPr>
            <a:r>
              <a:rPr lang="en-US" dirty="0"/>
              <a:t>SLA is an agreement on </a:t>
            </a:r>
            <a:r>
              <a:rPr lang="en-GB" dirty="0"/>
              <a:t>intentions to collaborate and support research</a:t>
            </a:r>
            <a:r>
              <a:rPr lang="en-GB" dirty="0" smtClean="0"/>
              <a:t>.</a:t>
            </a:r>
          </a:p>
          <a:p>
            <a:pPr defTabSz="914365">
              <a:defRPr/>
            </a:pPr>
            <a:endParaRPr lang="en-GB" dirty="0"/>
          </a:p>
          <a:p>
            <a:r>
              <a:rPr lang="en-US" dirty="0" smtClean="0"/>
              <a:t>OLA captures conditions, such as: </a:t>
            </a:r>
            <a:r>
              <a:rPr lang="en-US" baseline="0" dirty="0" smtClean="0"/>
              <a:t>What type of service? How much capacity? Location of service? Free or pay-for-use? How much availability and reliability? Response time for user/operational requests? ‘Human services’, such as consultancy and training?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7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83926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0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1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3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0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60"/>
            <a:ext cx="9067800" cy="1622472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6"/>
            <a:ext cx="7467600" cy="1934351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5468" y="1480550"/>
            <a:ext cx="9829092" cy="528056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4" y="1559288"/>
            <a:ext cx="9421547" cy="4995322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817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2"/>
            <a:ext cx="5880364" cy="872561"/>
          </a:xfrm>
        </p:spPr>
        <p:txBody>
          <a:bodyPr/>
          <a:lstStyle>
            <a:lvl1pPr marL="3618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3" y="4101736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0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3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00418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400418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4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1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3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4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8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42050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5" y="7350185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88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91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93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9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69" indent="-39076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666" indent="-32564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563" indent="-26051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588" indent="-2605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61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63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66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68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714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gif"/><Relationship Id="rId5" Type="http://schemas.openxmlformats.org/officeDocument/2006/relationships/image" Target="../media/image75.jpeg"/><Relationship Id="rId6" Type="http://schemas.openxmlformats.org/officeDocument/2006/relationships/image" Target="../media/image7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hyperlink" Target="https://www.egi.eu/use-cases/scientific-applications-too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haddock/" TargetMode="External"/><Relationship Id="rId4" Type="http://schemas.openxmlformats.org/officeDocument/2006/relationships/hyperlink" Target="http://chipster.csc.fi/index.shtml" TargetMode="External"/><Relationship Id="rId5" Type="http://schemas.openxmlformats.org/officeDocument/2006/relationships/hyperlink" Target="http://haddock.science.uu.nl/enmr/services/HADDOCK2.2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microsoft.com/office/2007/relationships/hdphoto" Target="../media/hdphoto1.wdp"/><Relationship Id="rId5" Type="http://schemas.openxmlformats.org/officeDocument/2006/relationships/image" Target="../media/image78.png"/><Relationship Id="rId6" Type="http://schemas.openxmlformats.org/officeDocument/2006/relationships/hyperlink" Target="https://www.egi.eu/use-cases/scientific-applications-tools/chipster/" TargetMode="External"/><Relationship Id="rId7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-Engage:Competence_centre_ELIXIR" TargetMode="External"/><Relationship Id="rId4" Type="http://schemas.openxmlformats.org/officeDocument/2006/relationships/hyperlink" Target="http://chipster.csc.fi/index.s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gi.eu" TargetMode="Externa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jpg"/><Relationship Id="rId47" Type="http://schemas.openxmlformats.org/officeDocument/2006/relationships/image" Target="../media/image53.jpg"/><Relationship Id="rId48" Type="http://schemas.openxmlformats.org/officeDocument/2006/relationships/image" Target="../media/image54.png"/><Relationship Id="rId20" Type="http://schemas.openxmlformats.org/officeDocument/2006/relationships/image" Target="../media/image26.jpg"/><Relationship Id="rId21" Type="http://schemas.openxmlformats.org/officeDocument/2006/relationships/image" Target="../media/image27.png"/><Relationship Id="rId22" Type="http://schemas.openxmlformats.org/officeDocument/2006/relationships/image" Target="../media/image28.jpg"/><Relationship Id="rId23" Type="http://schemas.openxmlformats.org/officeDocument/2006/relationships/image" Target="../media/image29.png"/><Relationship Id="rId24" Type="http://schemas.openxmlformats.org/officeDocument/2006/relationships/image" Target="../media/image30.jpg"/><Relationship Id="rId25" Type="http://schemas.openxmlformats.org/officeDocument/2006/relationships/image" Target="../media/image31.png"/><Relationship Id="rId26" Type="http://schemas.openxmlformats.org/officeDocument/2006/relationships/image" Target="../media/image32.jpg"/><Relationship Id="rId27" Type="http://schemas.openxmlformats.org/officeDocument/2006/relationships/image" Target="../media/image33.png"/><Relationship Id="rId28" Type="http://schemas.openxmlformats.org/officeDocument/2006/relationships/image" Target="../media/image34.jp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30" Type="http://schemas.openxmlformats.org/officeDocument/2006/relationships/image" Target="../media/image36.jp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9" Type="http://schemas.openxmlformats.org/officeDocument/2006/relationships/image" Target="../media/image15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33" Type="http://schemas.openxmlformats.org/officeDocument/2006/relationships/image" Target="../media/image39.png"/><Relationship Id="rId34" Type="http://schemas.openxmlformats.org/officeDocument/2006/relationships/image" Target="../media/image40.jpg"/><Relationship Id="rId35" Type="http://schemas.openxmlformats.org/officeDocument/2006/relationships/image" Target="../media/image41.png"/><Relationship Id="rId36" Type="http://schemas.openxmlformats.org/officeDocument/2006/relationships/image" Target="../media/image42.jpg"/><Relationship Id="rId10" Type="http://schemas.openxmlformats.org/officeDocument/2006/relationships/image" Target="../media/image16.jpg"/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3" Type="http://schemas.openxmlformats.org/officeDocument/2006/relationships/image" Target="../media/image19.png"/><Relationship Id="rId14" Type="http://schemas.openxmlformats.org/officeDocument/2006/relationships/image" Target="../media/image20.jpg"/><Relationship Id="rId15" Type="http://schemas.openxmlformats.org/officeDocument/2006/relationships/image" Target="../media/image21.png"/><Relationship Id="rId16" Type="http://schemas.openxmlformats.org/officeDocument/2006/relationships/image" Target="../media/image22.jpg"/><Relationship Id="rId17" Type="http://schemas.openxmlformats.org/officeDocument/2006/relationships/image" Target="../media/image23.png"/><Relationship Id="rId18" Type="http://schemas.openxmlformats.org/officeDocument/2006/relationships/image" Target="../media/image24.jpg"/><Relationship Id="rId19" Type="http://schemas.openxmlformats.org/officeDocument/2006/relationships/image" Target="../media/image25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jpeg"/><Relationship Id="rId41" Type="http://schemas.openxmlformats.org/officeDocument/2006/relationships/image" Target="../media/image47.png"/><Relationship Id="rId42" Type="http://schemas.openxmlformats.org/officeDocument/2006/relationships/image" Target="../media/image48.jpg"/><Relationship Id="rId43" Type="http://schemas.openxmlformats.org/officeDocument/2006/relationships/image" Target="../media/image49.png"/><Relationship Id="rId44" Type="http://schemas.openxmlformats.org/officeDocument/2006/relationships/image" Target="../media/image50.jpg"/><Relationship Id="rId45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71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28600" y="6322273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1" y="6322273"/>
            <a:ext cx="1447800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1812" y="6527802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6582" y="6529089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052" y="6568669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5924" y="6637410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4168" y="6643442"/>
            <a:ext cx="81652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5075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7040" y="6747033"/>
            <a:ext cx="81603" cy="81976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2602" y="6871080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85171" y="6624264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9469" y="6625177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97383" y="6653232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7571" y="6706225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6123" y="6779657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17196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79938" y="6702891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6130" y="6703530"/>
            <a:ext cx="38469" cy="38670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41511" y="6720393"/>
            <a:ext cx="38728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55084" y="6722203"/>
            <a:ext cx="38231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01510" y="6757558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7572" y="6802867"/>
            <a:ext cx="38854" cy="38883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65079" y="6860954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75296" y="6760045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531" y="6771169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74634" y="6823611"/>
            <a:ext cx="28207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34667" y="6825924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91976" y="6860561"/>
            <a:ext cx="27585" cy="2618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8741" y="6863198"/>
            <a:ext cx="27482" cy="26122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1984" y="6861309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91431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2811" y="7006399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29766" y="7006399"/>
            <a:ext cx="420256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0293" y="6855806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21638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95422" y="6754714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60260" y="6806528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49581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6501" y="6772316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91431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1"/>
            <a:ext cx="10672176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71601" y="3937001"/>
            <a:ext cx="7696200" cy="235448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Gergely Sipos</a:t>
            </a:r>
            <a:endParaRPr lang="en-GB" sz="2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and Technical Outreach Manager</a:t>
            </a:r>
            <a:b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Foundation</a:t>
            </a:r>
          </a:p>
          <a:p>
            <a:pPr algn="ctr">
              <a:buClr>
                <a:schemeClr val="tx2"/>
              </a:buClr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MSO4SC workshop</a:t>
            </a:r>
            <a:endParaRPr lang="en-GB" sz="2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May 2017, Budapest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3" y="1625937"/>
            <a:ext cx="9022829" cy="156966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Europe</a:t>
            </a:r>
            <a:r>
              <a:rPr lang="mr-IN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beyond!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6" y="7389181"/>
            <a:ext cx="7712088" cy="146129"/>
          </a:xfrm>
          <a:prstGeom prst="rect">
            <a:avLst/>
          </a:prstGeom>
          <a:noFill/>
        </p:spPr>
        <p:txBody>
          <a:bodyPr wrap="square" lIns="22792" tIns="11397" rIns="22792" bIns="11397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grant 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7" y="7245764"/>
            <a:ext cx="438974" cy="299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6527800"/>
            <a:ext cx="6899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Permalink to slides: https</a:t>
            </a:r>
            <a:r>
              <a:rPr lang="en-US" sz="2000" b="1" dirty="0">
                <a:solidFill>
                  <a:schemeClr val="bg1"/>
                </a:solidFill>
              </a:rPr>
              <a:t>://</a:t>
            </a:r>
            <a:r>
              <a:rPr lang="en-US" sz="2000" b="1" dirty="0" err="1">
                <a:solidFill>
                  <a:schemeClr val="bg1"/>
                </a:solidFill>
              </a:rPr>
              <a:t>documents.egi.eu</a:t>
            </a:r>
            <a:r>
              <a:rPr lang="en-US" sz="2000" b="1" dirty="0">
                <a:solidFill>
                  <a:schemeClr val="bg1"/>
                </a:solidFill>
              </a:rPr>
              <a:t>/document/3119</a:t>
            </a:r>
          </a:p>
        </p:txBody>
      </p:sp>
    </p:spTree>
    <p:extLst>
      <p:ext uri="{BB962C8B-B14F-4D97-AF65-F5344CB8AC3E}">
        <p14:creationId xmlns:p14="http://schemas.microsoft.com/office/powerpoint/2010/main" val="4697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17" name="Oval 16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Access to resources: Virtual </a:t>
            </a:r>
            <a:r>
              <a:rPr lang="en-US" sz="3600" b="1" dirty="0" err="1" smtClean="0">
                <a:solidFill>
                  <a:srgbClr val="4F85C3"/>
                </a:solidFill>
                <a:latin typeface="Segoe"/>
                <a:cs typeface="Segoe"/>
              </a:rPr>
              <a:t>Organisations</a:t>
            </a:r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 (VOs)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36" y="3589536"/>
            <a:ext cx="576064" cy="576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6194961"/>
            <a:ext cx="1018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Generic VOs – such as </a:t>
            </a:r>
            <a:r>
              <a:rPr lang="en-US" sz="2000" b="1" dirty="0" err="1" smtClean="0"/>
              <a:t>fedcloud.egi.eu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Test VOs, “incubator”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Community/discipline-specific VOs – e.g. </a:t>
            </a:r>
            <a:r>
              <a:rPr lang="en-US" sz="2000" dirty="0" err="1" smtClean="0">
                <a:sym typeface="Wingdings" panose="05000000000000000000" pitchFamily="2" charset="2"/>
              </a:rPr>
              <a:t>Chipster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Highthroughtputseq</a:t>
            </a:r>
            <a:r>
              <a:rPr lang="en-US" sz="2000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ym typeface="Wingdings" panose="05000000000000000000" pitchFamily="2" charset="2"/>
              </a:rPr>
              <a:t>Training VO = training.egi.eu  Running hands on training in the cloud (about any software!)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and search VOs at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operations-portal.egi.eu/vo/search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2108200"/>
            <a:ext cx="1524000" cy="762000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396353">
            <a:off x="2615769" y="1989721"/>
            <a:ext cx="2568089" cy="58229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953000" y="2636664"/>
            <a:ext cx="1143000" cy="13003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 rot="21334634">
            <a:off x="2713822" y="3236182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48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allocation to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Organisations</a:t>
            </a:r>
            <a:r>
              <a:rPr lang="en-US" dirty="0" smtClean="0"/>
              <a:t> (VOs)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42597" y="2828606"/>
            <a:ext cx="2604289" cy="1520562"/>
            <a:chOff x="-396552" y="3530274"/>
            <a:chExt cx="2232248" cy="1377690"/>
          </a:xfrm>
        </p:grpSpPr>
        <p:sp>
          <p:nvSpPr>
            <p:cNvPr id="9" name="pole tekstowe 5"/>
            <p:cNvSpPr txBox="1"/>
            <p:nvPr/>
          </p:nvSpPr>
          <p:spPr>
            <a:xfrm>
              <a:off x="-396552" y="4322362"/>
              <a:ext cx="2232248" cy="58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Project/Community representing the VO</a:t>
              </a:r>
              <a:endParaRPr lang="en-GB" b="1" dirty="0"/>
            </a:p>
          </p:txBody>
        </p:sp>
        <p:pic>
          <p:nvPicPr>
            <p:cNvPr id="10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254169" y="2520959"/>
            <a:ext cx="1344152" cy="1530848"/>
            <a:chOff x="3779912" y="3296603"/>
            <a:chExt cx="1152130" cy="138701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4" name="pole tekstowe 14"/>
            <p:cNvSpPr txBox="1"/>
            <p:nvPr/>
          </p:nvSpPr>
          <p:spPr>
            <a:xfrm>
              <a:off x="3779912" y="4348983"/>
              <a:ext cx="1047189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Negotiator</a:t>
              </a:r>
              <a:endParaRPr lang="pl-PL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25903" y="3236236"/>
            <a:ext cx="1002723" cy="1033449"/>
            <a:chOff x="7343371" y="3952019"/>
            <a:chExt cx="1104960" cy="1203785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5" name="pole tekstowe 18"/>
            <p:cNvSpPr txBox="1"/>
            <p:nvPr/>
          </p:nvSpPr>
          <p:spPr>
            <a:xfrm>
              <a:off x="7343371" y="4402943"/>
              <a:ext cx="1104960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56298" y="2602356"/>
            <a:ext cx="1002723" cy="1123183"/>
            <a:chOff x="7705921" y="2852936"/>
            <a:chExt cx="952291" cy="1127545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705921" y="3331640"/>
              <a:ext cx="952291" cy="64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7" name="Multidocument 16"/>
          <p:cNvSpPr/>
          <p:nvPr/>
        </p:nvSpPr>
        <p:spPr>
          <a:xfrm>
            <a:off x="5165982" y="4289385"/>
            <a:ext cx="1596177" cy="1460746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rgbClr val="4F6228"/>
                </a:solidFill>
              </a:rPr>
              <a:t>Operation Level Agreement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3528393" y="4403187"/>
            <a:ext cx="1336672" cy="1123358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dirty="0" smtClean="0">
                <a:solidFill>
                  <a:srgbClr val="4F6228"/>
                </a:solidFill>
              </a:rPr>
              <a:t>Service Level Agreement</a:t>
            </a:r>
            <a:endParaRPr lang="en-GB" dirty="0">
              <a:solidFill>
                <a:srgbClr val="4F6228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268252" y="6039262"/>
            <a:ext cx="2477683" cy="853869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Satisfaction review (every 3/6/12 months)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86264" y="2600433"/>
            <a:ext cx="1002723" cy="1043708"/>
            <a:chOff x="7357255" y="3952019"/>
            <a:chExt cx="1104959" cy="121573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6" name="pole tekstowe 18"/>
            <p:cNvSpPr txBox="1"/>
            <p:nvPr/>
          </p:nvSpPr>
          <p:spPr>
            <a:xfrm>
              <a:off x="7357255" y="4414893"/>
              <a:ext cx="1104959" cy="752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</a:rPr>
                <a:t>Storage</a:t>
              </a:r>
              <a:br>
                <a:rPr lang="pl-PL" b="1" dirty="0" smtClean="0">
                  <a:solidFill>
                    <a:schemeClr val="tx2"/>
                  </a:solidFill>
                </a:rPr>
              </a:br>
              <a:r>
                <a:rPr lang="pl-PL" b="1" dirty="0" err="1" smtClean="0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2057636" y="2838862"/>
            <a:ext cx="2100233" cy="111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Service requirements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754047" y="2918337"/>
            <a:ext cx="1848205" cy="1033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b="1" dirty="0" smtClean="0"/>
              <a:t>Conditions</a:t>
            </a:r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09919" y="2044108"/>
            <a:ext cx="1002723" cy="1045629"/>
            <a:chOff x="7449336" y="3952019"/>
            <a:chExt cx="1104959" cy="1217971"/>
          </a:xfrm>
        </p:grpSpPr>
        <p:pic>
          <p:nvPicPr>
            <p:cNvPr id="2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30" name="pole tekstowe 18"/>
            <p:cNvSpPr txBox="1"/>
            <p:nvPr/>
          </p:nvSpPr>
          <p:spPr>
            <a:xfrm>
              <a:off x="7449336" y="4417130"/>
              <a:ext cx="1104959" cy="752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rgbClr val="1F497D"/>
                  </a:solidFill>
                </a:rPr>
                <a:t>Applic</a:t>
              </a:r>
              <a:r>
                <a:rPr lang="pl-PL" b="1" dirty="0" smtClean="0">
                  <a:solidFill>
                    <a:srgbClr val="1F497D"/>
                  </a:solidFill>
                </a:rPr>
                <a:t>.</a:t>
              </a:r>
              <a:br>
                <a:rPr lang="pl-PL" b="1" dirty="0" smtClean="0">
                  <a:solidFill>
                    <a:srgbClr val="1F497D"/>
                  </a:solidFill>
                </a:rPr>
              </a:br>
              <a:r>
                <a:rPr lang="pl-PL" b="1" dirty="0" err="1" smtClean="0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5029200" y="6054931"/>
            <a:ext cx="2604289" cy="853869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reports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476" y="3859862"/>
            <a:ext cx="672075" cy="635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6448" y="4405934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err="1" smtClean="0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289" y="3780386"/>
            <a:ext cx="672075" cy="6358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86261" y="4326459"/>
            <a:ext cx="1113420" cy="382223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b="1" dirty="0" smtClean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81000" y="1574800"/>
            <a:ext cx="2477683" cy="853869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Type, number, size, cost, availability, etc.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03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9" y="126153"/>
            <a:ext cx="5245100" cy="7302876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412" y="888305"/>
            <a:ext cx="5208579" cy="4008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/>
          </a:p>
          <a:p>
            <a:pPr marL="65128" indent="0">
              <a:buNone/>
            </a:pPr>
            <a:endParaRPr lang="en-GB" sz="3600" dirty="0"/>
          </a:p>
          <a:p>
            <a:pPr marL="65128" indent="0">
              <a:buNone/>
            </a:pPr>
            <a:r>
              <a:rPr lang="en-GB" sz="3600" dirty="0"/>
              <a:t>Thematic services from EGI partners</a:t>
            </a:r>
          </a:p>
          <a:p>
            <a:pPr marL="521025" lvl="1" indent="0">
              <a:buNone/>
            </a:pPr>
            <a:r>
              <a:rPr lang="en-GB" sz="3200" u="sng" dirty="0">
                <a:hlinkClick r:id="rId3"/>
              </a:rPr>
              <a:t>https://www.egi.eu/use-cases/scientific-applications-tools/</a:t>
            </a:r>
            <a:endParaRPr lang="en-GB" sz="3200" u="sng" dirty="0"/>
          </a:p>
          <a:p>
            <a:pPr marL="521025" lvl="1" indent="0">
              <a:buNone/>
            </a:pPr>
            <a:endParaRPr lang="en-GB" sz="3200" dirty="0"/>
          </a:p>
        </p:txBody>
      </p:sp>
      <p:sp>
        <p:nvSpPr>
          <p:cNvPr id="7" name="Right Arrow 6"/>
          <p:cNvSpPr/>
          <p:nvPr/>
        </p:nvSpPr>
        <p:spPr>
          <a:xfrm>
            <a:off x="3821832" y="3069321"/>
            <a:ext cx="1260140" cy="317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High-Throughput Compute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" y="2032000"/>
            <a:ext cx="3739716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2099" y="1803401"/>
            <a:ext cx="6395901" cy="5420385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HADDOCK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web portal offering tools for structural biologists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to model the structure of proteins and other molecules. 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processed + 130,000 submissions from over 7,500 scientists.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910245"/>
            <a:ext cx="38910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422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http://haddock.science.uu.nl/enmr/services/HADDOCK2.2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8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2267898" y="4743985"/>
            <a:ext cx="3583836" cy="2622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05" tIns="52103" rIns="104205" bIns="52103"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74093" y="1723239"/>
            <a:ext cx="4284476" cy="5245383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0" rIns="0" bIns="52103" rtlCol="0" anchor="t" anchorCtr="0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846168" y="2597470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8778383" y="5776490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43249" y="4266455"/>
            <a:ext cx="2841140" cy="180120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8624041" y="3333998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73910" y="1727200"/>
            <a:ext cx="2284781" cy="659221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</a:t>
            </a:r>
            <a:r>
              <a:rPr lang="en-GB" dirty="0" smtClean="0">
                <a:solidFill>
                  <a:schemeClr val="tx2"/>
                </a:solidFill>
              </a:rPr>
              <a:t>of the </a:t>
            </a:r>
            <a:r>
              <a:rPr lang="en-GB" dirty="0" err="1" smtClean="0">
                <a:solidFill>
                  <a:schemeClr val="tx2"/>
                </a:solidFill>
              </a:rPr>
              <a:t>Chipster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Virtual Organisation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491361" y="5039962"/>
            <a:ext cx="3192355" cy="129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b" anchorCtr="0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Virtual </a:t>
            </a:r>
            <a:r>
              <a:rPr lang="es-ES" dirty="0" err="1" smtClean="0">
                <a:solidFill>
                  <a:schemeClr val="tx2"/>
                </a:solidFill>
              </a:rPr>
              <a:t>Appliances</a:t>
            </a: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>of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Chipster</a:t>
            </a:r>
            <a:r>
              <a:rPr lang="es-ES" dirty="0" smtClean="0">
                <a:solidFill>
                  <a:schemeClr val="tx2"/>
                </a:solidFill>
              </a:rPr>
              <a:t> VO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729711" y="5140686"/>
            <a:ext cx="1232689" cy="602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Chipster</a:t>
            </a:r>
            <a:r>
              <a:rPr lang="es-ES" dirty="0" smtClean="0">
                <a:solidFill>
                  <a:schemeClr val="tx1"/>
                </a:solidFill>
              </a:rPr>
              <a:t> 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ttangolo 86"/>
          <p:cNvSpPr/>
          <p:nvPr/>
        </p:nvSpPr>
        <p:spPr bwMode="auto">
          <a:xfrm>
            <a:off x="7142023" y="3312749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7" name="Rettangolo 86"/>
          <p:cNvSpPr/>
          <p:nvPr/>
        </p:nvSpPr>
        <p:spPr bwMode="auto">
          <a:xfrm>
            <a:off x="8894913" y="383996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1" name="Rettangolo 86"/>
          <p:cNvSpPr/>
          <p:nvPr/>
        </p:nvSpPr>
        <p:spPr bwMode="auto">
          <a:xfrm>
            <a:off x="8931596" y="6197224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35" name="Rettangolo 86"/>
          <p:cNvSpPr/>
          <p:nvPr/>
        </p:nvSpPr>
        <p:spPr bwMode="auto">
          <a:xfrm>
            <a:off x="6859846" y="5266876"/>
            <a:ext cx="296504" cy="271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000" dirty="0">
                <a:solidFill>
                  <a:schemeClr val="tx1"/>
                </a:solidFill>
              </a:rPr>
              <a:t>VM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2184400"/>
            <a:ext cx="672075" cy="635804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15" idx="3"/>
          </p:cNvCxnSpPr>
          <p:nvPr/>
        </p:nvCxnSpPr>
        <p:spPr>
          <a:xfrm>
            <a:off x="3962400" y="5441776"/>
            <a:ext cx="21336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5603" y="3174837"/>
            <a:ext cx="1824361" cy="13679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5800" y="3811179"/>
            <a:ext cx="1229354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/>
              <a:t>Cloud calls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7391400" y="4699000"/>
            <a:ext cx="675190" cy="653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75" name="Rettangolo 86"/>
          <p:cNvSpPr/>
          <p:nvPr/>
        </p:nvSpPr>
        <p:spPr bwMode="auto">
          <a:xfrm>
            <a:off x="8066589" y="4796077"/>
            <a:ext cx="675190" cy="414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14155" y="3562961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8610364" y="5935440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6846168" y="2927157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6258103" y="4596142"/>
            <a:ext cx="452058" cy="1259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47" name="Rounded Rectangle 46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40622" y="579937"/>
            <a:ext cx="9417947" cy="52334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</a:t>
            </a: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Federated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946400"/>
            <a:ext cx="1752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Chipster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125" y="2158196"/>
            <a:ext cx="672075" cy="6358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184400"/>
            <a:ext cx="672075" cy="6358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5156200"/>
            <a:ext cx="672075" cy="63580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38600" y="5080000"/>
            <a:ext cx="1699810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Push 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066800" y="5441776"/>
            <a:ext cx="1676400" cy="1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4729" y="5080000"/>
            <a:ext cx="118507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VM image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5093" y="5689600"/>
            <a:ext cx="147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Chipster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developer</a:t>
            </a:r>
            <a:br>
              <a:rPr lang="en-US" dirty="0" smtClean="0"/>
            </a:br>
            <a:r>
              <a:rPr lang="en-US" dirty="0" smtClean="0"/>
              <a:t>(CSC, Finland)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1815068"/>
            <a:ext cx="182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Bioinformaticians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2400" y="1498600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>Analysis 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</a:rPr>
              <a:t>software contains over 300 analysis tools for NGS, microarray, proteomics and sequence data.</a:t>
            </a:r>
          </a:p>
        </p:txBody>
      </p:sp>
      <p:cxnSp>
        <p:nvCxnSpPr>
          <p:cNvPr id="65" name="Straight Arrow Connector 64"/>
          <p:cNvCxnSpPr>
            <a:stCxn id="10" idx="3"/>
            <a:endCxn id="62" idx="1"/>
          </p:cNvCxnSpPr>
          <p:nvPr/>
        </p:nvCxnSpPr>
        <p:spPr>
          <a:xfrm flipV="1">
            <a:off x="4953000" y="3239167"/>
            <a:ext cx="1893168" cy="501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86"/>
          <p:cNvSpPr/>
          <p:nvPr/>
        </p:nvSpPr>
        <p:spPr bwMode="auto">
          <a:xfrm>
            <a:off x="7315200" y="2750194"/>
            <a:ext cx="598990" cy="501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69" name="Rettangolo 86"/>
          <p:cNvSpPr/>
          <p:nvPr/>
        </p:nvSpPr>
        <p:spPr bwMode="auto">
          <a:xfrm>
            <a:off x="7914189" y="2794000"/>
            <a:ext cx="620211" cy="403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 smtClean="0">
                <a:solidFill>
                  <a:schemeClr val="tx1"/>
                </a:solidFill>
              </a:rPr>
              <a:t>Block</a:t>
            </a:r>
            <a:br>
              <a:rPr lang="es-ES" sz="1300" dirty="0" smtClean="0">
                <a:solidFill>
                  <a:schemeClr val="tx1"/>
                </a:solidFill>
              </a:rPr>
            </a:br>
            <a:r>
              <a:rPr lang="es-ES" sz="1300" dirty="0" err="1" smtClean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8" y="1498600"/>
            <a:ext cx="2315762" cy="76199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72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7" grpId="0" animBg="1"/>
      <p:bldP spid="31" grpId="0" animBg="1"/>
      <p:bldP spid="35" grpId="0" animBg="1"/>
      <p:bldP spid="43" grpId="0"/>
      <p:bldP spid="74" grpId="0" animBg="1"/>
      <p:bldP spid="75" grpId="0" animBg="1"/>
      <p:bldP spid="10" grpId="0" animBg="1"/>
      <p:bldP spid="58" grpId="0"/>
      <p:bldP spid="61" grpId="0"/>
      <p:bldP spid="64" grpId="0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762708" y="2489200"/>
            <a:ext cx="9829092" cy="5280560"/>
          </a:xfrm>
        </p:spPr>
        <p:txBody>
          <a:bodyPr/>
          <a:lstStyle/>
          <a:p>
            <a:r>
              <a:rPr lang="en-GB" dirty="0" smtClean="0">
                <a:solidFill>
                  <a:srgbClr val="4F85C3"/>
                </a:solidFill>
              </a:rPr>
              <a:t>EGI </a:t>
            </a:r>
            <a:r>
              <a:rPr lang="en-GB" dirty="0" err="1" smtClean="0">
                <a:solidFill>
                  <a:srgbClr val="4F85C3"/>
                </a:solidFill>
              </a:rPr>
              <a:t>CheckIn</a:t>
            </a:r>
            <a:r>
              <a:rPr lang="en-GB" dirty="0" smtClean="0"/>
              <a:t> integrated </a:t>
            </a:r>
            <a:r>
              <a:rPr lang="en-GB" dirty="0"/>
              <a:t>with the ELIXIR AAI </a:t>
            </a:r>
            <a:r>
              <a:rPr lang="en-GB" dirty="0" err="1"/>
              <a:t>IdP</a:t>
            </a:r>
            <a:r>
              <a:rPr lang="en-GB" dirty="0"/>
              <a:t> </a:t>
            </a:r>
            <a:r>
              <a:rPr lang="en-GB" dirty="0" smtClean="0"/>
              <a:t>Proxy</a:t>
            </a:r>
          </a:p>
          <a:p>
            <a:r>
              <a:rPr lang="it-IT" dirty="0">
                <a:solidFill>
                  <a:srgbClr val="4F85C3"/>
                </a:solidFill>
              </a:rPr>
              <a:t>EGI Operations </a:t>
            </a:r>
            <a:r>
              <a:rPr lang="it-IT" dirty="0" err="1" smtClean="0">
                <a:solidFill>
                  <a:srgbClr val="4F85C3"/>
                </a:solidFill>
              </a:rPr>
              <a:t>tools</a:t>
            </a:r>
            <a:r>
              <a:rPr lang="it-IT" dirty="0" smtClean="0"/>
              <a:t> are </a:t>
            </a:r>
            <a:r>
              <a:rPr lang="it-IT" dirty="0" err="1" smtClean="0"/>
              <a:t>used</a:t>
            </a:r>
            <a:r>
              <a:rPr lang="it-IT" dirty="0" smtClean="0"/>
              <a:t> to federate ELIXIR </a:t>
            </a:r>
            <a:r>
              <a:rPr lang="it-IT" dirty="0" err="1" smtClean="0"/>
              <a:t>Clouds</a:t>
            </a:r>
            <a:endParaRPr lang="it-IT" dirty="0" smtClean="0"/>
          </a:p>
          <a:p>
            <a:r>
              <a:rPr lang="it-IT" dirty="0" smtClean="0"/>
              <a:t>ELIXIR </a:t>
            </a:r>
            <a:r>
              <a:rPr lang="it-IT" dirty="0" err="1" smtClean="0"/>
              <a:t>users</a:t>
            </a:r>
            <a:r>
              <a:rPr lang="it-IT" dirty="0" smtClean="0"/>
              <a:t> are </a:t>
            </a:r>
            <a:r>
              <a:rPr lang="it-IT" dirty="0" err="1" smtClean="0"/>
              <a:t>empowered</a:t>
            </a:r>
            <a:r>
              <a:rPr lang="it-IT" dirty="0" smtClean="0"/>
              <a:t> to </a:t>
            </a:r>
            <a:r>
              <a:rPr lang="it-IT" dirty="0" err="1" smtClean="0"/>
              <a:t>access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Configurations</a:t>
            </a:r>
            <a:r>
              <a:rPr lang="it-IT" dirty="0" smtClean="0"/>
              <a:t> database: site </a:t>
            </a:r>
            <a:r>
              <a:rPr lang="it-IT" dirty="0" err="1" smtClean="0"/>
              <a:t>admins</a:t>
            </a:r>
            <a:r>
              <a:rPr lang="it-IT" dirty="0" smtClean="0"/>
              <a:t> can </a:t>
            </a:r>
            <a:r>
              <a:rPr lang="en-GB" dirty="0" smtClean="0"/>
              <a:t>register </a:t>
            </a:r>
            <a:r>
              <a:rPr lang="en-GB" dirty="0"/>
              <a:t>and manage </a:t>
            </a:r>
            <a:r>
              <a:rPr lang="en-GB" dirty="0" smtClean="0"/>
              <a:t>infrastructure </a:t>
            </a:r>
            <a:r>
              <a:rPr lang="en-GB" dirty="0"/>
              <a:t>resources (cloud and storage)</a:t>
            </a:r>
            <a:endParaRPr lang="it-IT" dirty="0" smtClean="0"/>
          </a:p>
          <a:p>
            <a:pPr lvl="1"/>
            <a:r>
              <a:rPr lang="it-IT" dirty="0" err="1" smtClean="0"/>
              <a:t>Cloud</a:t>
            </a:r>
            <a:r>
              <a:rPr lang="it-IT" dirty="0" smtClean="0"/>
              <a:t>: </a:t>
            </a:r>
            <a:r>
              <a:rPr lang="en-GB" dirty="0" smtClean="0"/>
              <a:t>application </a:t>
            </a:r>
            <a:r>
              <a:rPr lang="en-GB" dirty="0"/>
              <a:t>developers can register </a:t>
            </a:r>
            <a:r>
              <a:rPr lang="en-GB" dirty="0" smtClean="0"/>
              <a:t>Virtual </a:t>
            </a:r>
            <a:r>
              <a:rPr lang="en-GB" dirty="0"/>
              <a:t>Appliances for </a:t>
            </a:r>
            <a:r>
              <a:rPr lang="en-GB" dirty="0" smtClean="0"/>
              <a:t>publishing; </a:t>
            </a:r>
            <a:r>
              <a:rPr lang="en-GB" dirty="0" err="1" smtClean="0"/>
              <a:t>Bioscientists</a:t>
            </a:r>
            <a:r>
              <a:rPr lang="en-GB" dirty="0" smtClean="0"/>
              <a:t> can browse and instantiate software on nearest cloud.</a:t>
            </a:r>
          </a:p>
          <a:p>
            <a:r>
              <a:rPr lang="en-GB" dirty="0" smtClean="0"/>
              <a:t>Adding </a:t>
            </a:r>
            <a:r>
              <a:rPr lang="en-GB" dirty="0" err="1" smtClean="0">
                <a:solidFill>
                  <a:srgbClr val="4F85C3"/>
                </a:solidFill>
              </a:rPr>
              <a:t>DataHub</a:t>
            </a:r>
            <a:r>
              <a:rPr lang="en-GB" dirty="0" smtClean="0"/>
              <a:t> functionality to replicate reference datasets to clouds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7885"/>
            <a:ext cx="1524000" cy="10813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9" name="Rounded Rectangle 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41404" y="584200"/>
            <a:ext cx="8141246" cy="523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28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Example: Powered by </a:t>
            </a:r>
            <a:r>
              <a:rPr lang="en-GB" sz="28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Operations, Security, Cloud</a:t>
            </a:r>
            <a:endParaRPr lang="en-GB" sz="28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5039" y="1651000"/>
            <a:ext cx="84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“A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distributed infrastructure for life science </a:t>
            </a:r>
            <a:r>
              <a:rPr lang="en-GB" sz="2800" i="1" dirty="0" smtClean="0">
                <a:solidFill>
                  <a:schemeClr val="accent6">
                    <a:lumMod val="75000"/>
                  </a:schemeClr>
                </a:solidFill>
              </a:rPr>
              <a:t>information”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9501" y="7094644"/>
            <a:ext cx="21384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66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30 at 17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4"/>
            <a:ext cx="8115864" cy="75692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137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51816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question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7239000" y="1955800"/>
            <a:ext cx="1905000" cy="990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5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8204"/>
            <a:ext cx="8568952" cy="938265"/>
          </a:xfrm>
        </p:spPr>
        <p:txBody>
          <a:bodyPr/>
          <a:lstStyle/>
          <a:p>
            <a:r>
              <a:rPr lang="en-US" dirty="0" smtClean="0"/>
              <a:t>EOSC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4922890"/>
            <a:ext cx="10134600" cy="1071510"/>
          </a:xfrm>
        </p:spPr>
        <p:txBody>
          <a:bodyPr/>
          <a:lstStyle/>
          <a:p>
            <a:r>
              <a:rPr lang="en-US" sz="2800" dirty="0" err="1" smtClean="0"/>
              <a:t>EOSCpilot</a:t>
            </a:r>
            <a:r>
              <a:rPr lang="en-US" sz="2800" dirty="0" smtClean="0"/>
              <a:t> project: 2017-2018 (2y)</a:t>
            </a:r>
          </a:p>
          <a:p>
            <a:pPr lvl="1"/>
            <a:r>
              <a:rPr lang="en-US" sz="2400" dirty="0" smtClean="0"/>
              <a:t>Call for ‘demonstrators’ every 6 months</a:t>
            </a:r>
          </a:p>
          <a:p>
            <a:r>
              <a:rPr lang="en-US" sz="2800" dirty="0" smtClean="0"/>
              <a:t>EOSC-hub project: 2018-2020 (3y)</a:t>
            </a:r>
          </a:p>
          <a:p>
            <a:pPr lvl="1"/>
            <a:r>
              <a:rPr lang="en-US" sz="2400" dirty="0" smtClean="0"/>
              <a:t>Under evaluation in EINFRA12-2017(a) H2020 call</a:t>
            </a:r>
          </a:p>
          <a:p>
            <a:pPr lvl="1"/>
            <a:r>
              <a:rPr lang="en-US" sz="2400" dirty="0" smtClean="0"/>
              <a:t>Joint proposal of EGI, EUDAT, INDIGO-</a:t>
            </a:r>
            <a:r>
              <a:rPr lang="en-US" sz="2400" dirty="0" err="1" smtClean="0"/>
              <a:t>DataCloud</a:t>
            </a:r>
            <a:r>
              <a:rPr lang="en-US" sz="2400" dirty="0" smtClean="0"/>
              <a:t>, several Research </a:t>
            </a:r>
            <a:r>
              <a:rPr lang="en-US" sz="2400" dirty="0" err="1" smtClean="0"/>
              <a:t>Infras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41400"/>
            <a:ext cx="9895656" cy="4784400"/>
          </a:xfrm>
          <a:prstGeom prst="rect">
            <a:avLst/>
          </a:prstGeom>
        </p:spPr>
        <p:txBody>
          <a:bodyPr lIns="104192" tIns="52097" rIns="104192" bIns="52097"/>
          <a:lstStyle>
            <a:lvl1pPr marL="342860" indent="-342860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4" indent="-285717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5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4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1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8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6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3" indent="-228574" algn="l" defTabSz="9142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“The European Open Science Cloud (EOSC) is a vision for a </a:t>
            </a:r>
            <a:r>
              <a:rPr lang="en-US" dirty="0" smtClean="0">
                <a:solidFill>
                  <a:schemeClr val="accent1"/>
                </a:solidFill>
              </a:rPr>
              <a:t>federated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globally accessible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multidisciplinary</a:t>
            </a:r>
            <a:r>
              <a:rPr lang="en-US" dirty="0" smtClean="0"/>
              <a:t> environment where researchers, innovators, companies and citizens can </a:t>
            </a:r>
            <a:r>
              <a:rPr lang="en-US" dirty="0" smtClean="0">
                <a:solidFill>
                  <a:schemeClr val="accent1"/>
                </a:solidFill>
              </a:rPr>
              <a:t>publish, find, use and reuse</a:t>
            </a:r>
            <a:r>
              <a:rPr lang="en-US" dirty="0" smtClean="0"/>
              <a:t> each other's </a:t>
            </a:r>
            <a:r>
              <a:rPr lang="en-US" dirty="0" smtClean="0">
                <a:solidFill>
                  <a:schemeClr val="accent1"/>
                </a:solidFill>
              </a:rPr>
              <a:t>data, tools, publications </a:t>
            </a:r>
            <a:r>
              <a:rPr lang="en-US" dirty="0" smtClean="0"/>
              <a:t>and other outputs for research, innovation and educational purposes.”</a:t>
            </a:r>
          </a:p>
          <a:p>
            <a:pPr marL="0" indent="0" algn="ctr">
              <a:buFont typeface="Arial" pitchFamily="34" charset="0"/>
              <a:buNone/>
            </a:pPr>
            <a:endParaRPr lang="en-US" sz="16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i="1" dirty="0" smtClean="0"/>
              <a:t>Credits: Open Science Policy Platform EOSC </a:t>
            </a:r>
            <a:r>
              <a:rPr lang="en-US" sz="2000" i="1" dirty="0" err="1" smtClean="0"/>
              <a:t>wg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646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3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0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432" marR="1129052" algn="ctr">
              <a:lnSpc>
                <a:spcPct val="95825"/>
              </a:lnSpc>
              <a:spcBef>
                <a:spcPts val="33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1400" y="4968643"/>
            <a:ext cx="3744416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support@egi.eu</a:t>
            </a:r>
            <a:r>
              <a:rPr lang="en-US" sz="2400" b="1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800" b="1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676401" y="3860800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4000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touch!</a:t>
            </a:r>
            <a:endParaRPr lang="en-GB" sz="36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6119914"/>
            <a:ext cx="1152159" cy="8693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8597" y="1753178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6000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you!</a:t>
            </a:r>
            <a:endParaRPr lang="en-GB" sz="54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448" y="331735"/>
            <a:ext cx="8568952" cy="938265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4F85C3"/>
                </a:solidFill>
                <a:latin typeface="Segoe UI"/>
                <a:cs typeface="Segoe UI"/>
              </a:rPr>
              <a:t>Outline</a:t>
            </a:r>
            <a:endParaRPr lang="en-US" sz="3600" b="1" dirty="0">
              <a:solidFill>
                <a:srgbClr val="4F85C3"/>
              </a:solidFill>
              <a:latin typeface="Segoe UI"/>
              <a:cs typeface="Segoe U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Mission and infrastructure</a:t>
            </a:r>
          </a:p>
          <a:p>
            <a:r>
              <a:rPr lang="en-US" dirty="0" smtClean="0"/>
              <a:t>Members &amp; partners</a:t>
            </a:r>
          </a:p>
          <a:p>
            <a:r>
              <a:rPr lang="en-US" dirty="0" smtClean="0"/>
              <a:t>Our services</a:t>
            </a:r>
          </a:p>
          <a:p>
            <a:r>
              <a:rPr lang="en-US" dirty="0" smtClean="0"/>
              <a:t>Resource allocation</a:t>
            </a:r>
            <a:r>
              <a:rPr lang="en-US" dirty="0"/>
              <a:t> </a:t>
            </a:r>
            <a:r>
              <a:rPr lang="en-US" dirty="0" smtClean="0"/>
              <a:t>and access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EOSC</a:t>
            </a:r>
          </a:p>
          <a:p>
            <a:r>
              <a:rPr lang="en-US" dirty="0" smtClean="0"/>
              <a:t>Next steps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6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320861"/>
            <a:ext cx="10668000" cy="5701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9617" y="462070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3200" dirty="0"/>
              <a:t>EGI: Advanced Computing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8204"/>
            <a:ext cx="8568952" cy="93826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  <a:t>EGI Federation</a:t>
            </a:r>
            <a:br>
              <a:rPr lang="en-US" sz="3600" b="1" dirty="0" smtClean="0">
                <a:solidFill>
                  <a:srgbClr val="4F85C3"/>
                </a:solidFill>
                <a:latin typeface="Segoe"/>
                <a:cs typeface="Segoe"/>
              </a:rPr>
            </a:b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The largest distributed 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compute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e-</a:t>
            </a:r>
            <a:r>
              <a:rPr lang="en-US" sz="2500" b="1" dirty="0" smtClean="0">
                <a:solidFill>
                  <a:srgbClr val="4F85C3"/>
                </a:solidFill>
                <a:latin typeface="Segoe"/>
                <a:cs typeface="Segoe"/>
              </a:rPr>
              <a:t>Infrastructure </a:t>
            </a:r>
            <a:r>
              <a:rPr lang="en-US" sz="2500" b="1" dirty="0">
                <a:solidFill>
                  <a:srgbClr val="4F85C3"/>
                </a:solidFill>
                <a:latin typeface="Segoe"/>
                <a:cs typeface="Segoe"/>
              </a:rPr>
              <a:t>worldwide</a:t>
            </a:r>
            <a:endParaRPr lang="en-US" b="1" dirty="0">
              <a:solidFill>
                <a:srgbClr val="4F85C3"/>
              </a:solidFill>
              <a:latin typeface="Segoe"/>
              <a:cs typeface="Segoe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9477268"/>
              </p:ext>
            </p:extLst>
          </p:nvPr>
        </p:nvGraphicFramePr>
        <p:xfrm>
          <a:off x="296333" y="3821887"/>
          <a:ext cx="10371667" cy="48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rcular Arrow 2"/>
          <p:cNvSpPr/>
          <p:nvPr/>
        </p:nvSpPr>
        <p:spPr>
          <a:xfrm>
            <a:off x="4191000" y="1498600"/>
            <a:ext cx="14478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81015"/>
              <a:gd name="adj5" fmla="val 125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498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EGI Foundation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(Amsterdam)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8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3148796"/>
            <a:ext cx="3612401" cy="35703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2029" y="1365158"/>
            <a:ext cx="10542579" cy="5280560"/>
          </a:xfrm>
        </p:spPr>
        <p:txBody>
          <a:bodyPr/>
          <a:lstStyle/>
          <a:p>
            <a:r>
              <a:rPr lang="en-US" sz="2700" dirty="0"/>
              <a:t>Major national e-Infrastructures: </a:t>
            </a:r>
            <a:r>
              <a:rPr lang="en-US" sz="2700" dirty="0">
                <a:solidFill>
                  <a:srgbClr val="4F81BD"/>
                </a:solidFill>
              </a:rPr>
              <a:t>22 NGIs</a:t>
            </a:r>
          </a:p>
          <a:p>
            <a:r>
              <a:rPr lang="en-US" sz="2700" dirty="0"/>
              <a:t>EIROs: </a:t>
            </a:r>
            <a:r>
              <a:rPr lang="en-US" sz="2700" dirty="0">
                <a:solidFill>
                  <a:srgbClr val="4F81BD"/>
                </a:solidFill>
              </a:rPr>
              <a:t>CERN</a:t>
            </a:r>
            <a:r>
              <a:rPr lang="en-US" sz="2700" dirty="0"/>
              <a:t> and </a:t>
            </a:r>
            <a:r>
              <a:rPr lang="en-US" sz="2700" dirty="0">
                <a:solidFill>
                  <a:srgbClr val="4F81BD"/>
                </a:solidFill>
              </a:rPr>
              <a:t>EMBL-EBI</a:t>
            </a:r>
          </a:p>
          <a:p>
            <a:r>
              <a:rPr lang="en-US" sz="2700" dirty="0">
                <a:solidFill>
                  <a:srgbClr val="4F81BD"/>
                </a:solidFill>
              </a:rPr>
              <a:t>EGI Foundation</a:t>
            </a:r>
          </a:p>
          <a:p>
            <a:r>
              <a:rPr lang="en-US" sz="2700" dirty="0"/>
              <a:t>(ERICs)</a:t>
            </a:r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1" y="2592468"/>
            <a:ext cx="588065" cy="483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88" y="3182176"/>
            <a:ext cx="840093" cy="567682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8" y="3148796"/>
            <a:ext cx="788957" cy="476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9" y="3817978"/>
            <a:ext cx="1176131" cy="441334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47" y="3738503"/>
            <a:ext cx="601742" cy="556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4466073"/>
            <a:ext cx="1213014" cy="510659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4" y="4374308"/>
            <a:ext cx="778488" cy="502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9" y="4851161"/>
            <a:ext cx="962803" cy="476853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2" y="4851161"/>
            <a:ext cx="772886" cy="476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5411384"/>
            <a:ext cx="1092121" cy="314006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6" y="5328014"/>
            <a:ext cx="722481" cy="4768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9" y="5804866"/>
            <a:ext cx="662083" cy="469764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0" y="5804867"/>
            <a:ext cx="796179" cy="4768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6" y="6361194"/>
            <a:ext cx="552783" cy="522950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92" y="6361194"/>
            <a:ext cx="711055" cy="455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2665291"/>
            <a:ext cx="858953" cy="404028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3" y="2592466"/>
            <a:ext cx="834300" cy="4768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0" y="3142902"/>
            <a:ext cx="903036" cy="403272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06" y="3121445"/>
            <a:ext cx="851681" cy="5433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1" y="3625649"/>
            <a:ext cx="924103" cy="508481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37" y="3705125"/>
            <a:ext cx="815952" cy="397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79" y="4181976"/>
            <a:ext cx="762692" cy="63580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5" y="4181976"/>
            <a:ext cx="836093" cy="5232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1" y="4817782"/>
            <a:ext cx="643719" cy="43816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7" y="4817782"/>
            <a:ext cx="840093" cy="3973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3" y="5294635"/>
            <a:ext cx="946952" cy="458220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5" y="5294633"/>
            <a:ext cx="770909" cy="4768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5771487"/>
            <a:ext cx="893443" cy="409488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3" y="5850963"/>
            <a:ext cx="791524" cy="460377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09" y="6248339"/>
            <a:ext cx="762025" cy="635530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3" y="6327816"/>
            <a:ext cx="827169" cy="5563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0" y="2195090"/>
            <a:ext cx="768096" cy="598808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2195092"/>
            <a:ext cx="856325" cy="527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59" y="2671943"/>
            <a:ext cx="597408" cy="598808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8" y="2798508"/>
            <a:ext cx="913971" cy="429765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3387222"/>
            <a:ext cx="640561" cy="525679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3307747"/>
            <a:ext cx="838100" cy="5512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65" y="4102504"/>
            <a:ext cx="924103" cy="117108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02" y="3943551"/>
            <a:ext cx="816092" cy="4768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83" y="4261453"/>
            <a:ext cx="839216" cy="598808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4420405"/>
            <a:ext cx="834624" cy="5476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92" y="4950197"/>
            <a:ext cx="664592" cy="423913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4976734"/>
            <a:ext cx="844885" cy="416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39" y="6212749"/>
            <a:ext cx="802626" cy="7508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5533061"/>
            <a:ext cx="1465072" cy="59880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778384" y="5453585"/>
            <a:ext cx="1680187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</p:spPr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90" y="2566755"/>
            <a:ext cx="833335" cy="6608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934201" y="7059978"/>
            <a:ext cx="3544665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www.egi.eu</a:t>
            </a:r>
            <a:r>
              <a:rPr lang="en-US" dirty="0">
                <a:solidFill>
                  <a:srgbClr val="4F81BD"/>
                </a:solidFill>
              </a:rPr>
              <a:t>/about/</a:t>
            </a:r>
            <a:r>
              <a:rPr lang="en-US" dirty="0" err="1">
                <a:solidFill>
                  <a:srgbClr val="4F81BD"/>
                </a:solidFill>
              </a:rPr>
              <a:t>egi</a:t>
            </a:r>
            <a:r>
              <a:rPr lang="en-US" dirty="0">
                <a:solidFill>
                  <a:srgbClr val="4F81BD"/>
                </a:solidFill>
              </a:rPr>
              <a:t>-foundation/</a:t>
            </a:r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" y="1241384"/>
            <a:ext cx="10505017" cy="5807269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6388701" y="2472632"/>
            <a:ext cx="99772" cy="154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2">
              <a:lnSpc>
                <a:spcPts val="1140"/>
              </a:lnSpc>
              <a:spcBef>
                <a:spcPts val="57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71943"/>
            <a:ext cx="1548406" cy="794755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1718237"/>
            <a:ext cx="1952645" cy="63580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5942802"/>
            <a:ext cx="1176131" cy="543965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28"/>
            <a:ext cx="1411802" cy="715279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7" y="3287879"/>
            <a:ext cx="1260140" cy="655674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5764043"/>
            <a:ext cx="1385561" cy="5778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913953" y="2354041"/>
            <a:ext cx="1168636" cy="100213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942">
                <a:lnSpc>
                  <a:spcPts val="1140"/>
                </a:lnSpc>
              </a:pPr>
              <a:endParaRPr sz="11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469572" y="4037126"/>
            <a:ext cx="3272543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442347" y="3228272"/>
            <a:ext cx="1808876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2115615"/>
            <a:ext cx="1217032" cy="76371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527128" y="1970763"/>
            <a:ext cx="1925870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510984" y="5547160"/>
            <a:ext cx="2557052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8429509" y="5692013"/>
            <a:ext cx="1973321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553581" y="3138541"/>
            <a:ext cx="664883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186184" y="1946409"/>
            <a:ext cx="995690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42345" y="4355028"/>
            <a:ext cx="2065319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6" y="4340930"/>
            <a:ext cx="1143599" cy="1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73" y="756029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5326" y="198735"/>
            <a:ext cx="3498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Developments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3632200"/>
            <a:ext cx="32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Open Data Platform (based on </a:t>
            </a:r>
            <a:r>
              <a:rPr lang="en-US" sz="1400" b="1" dirty="0" err="1" smtClean="0">
                <a:solidFill>
                  <a:srgbClr val="E46C0A"/>
                </a:solidFill>
              </a:rPr>
              <a:t>OneData</a:t>
            </a:r>
            <a:r>
              <a:rPr lang="en-US" sz="1400" b="1" dirty="0" smtClean="0">
                <a:solidFill>
                  <a:srgbClr val="E46C0A"/>
                </a:solidFill>
              </a:rPr>
              <a:t>)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5938" y="4876224"/>
            <a:ext cx="171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E46C0A"/>
                </a:solidFill>
              </a:rPr>
              <a:t>Content Distribution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2800" y="4318000"/>
            <a:ext cx="843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DataHub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8637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Share, discover, and process data federated </a:t>
            </a:r>
            <a:r>
              <a:rPr lang="en-US" sz="1200" dirty="0" smtClean="0">
                <a:solidFill>
                  <a:srgbClr val="E46C0A"/>
                </a:solidFill>
              </a:rPr>
              <a:t/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from </a:t>
            </a:r>
            <a:r>
              <a:rPr lang="en-US" sz="1200" dirty="0">
                <a:solidFill>
                  <a:srgbClr val="E46C0A"/>
                </a:solidFill>
              </a:rPr>
              <a:t>different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2138" y="51078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Deliver data in the most efficient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2138" y="45744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Access key scientific datasets </a:t>
            </a:r>
            <a:r>
              <a:rPr lang="en-US" sz="1200" dirty="0" err="1">
                <a:solidFill>
                  <a:srgbClr val="E46C0A"/>
                </a:solidFill>
              </a:rPr>
              <a:t>scalably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1184" y="1880050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0213" y="249227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953909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2563600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731184" y="12589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462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162800" y="5885934"/>
            <a:ext cx="199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Configurations database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62800" y="6495534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Service monitoring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9000" y="611751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Manage the configuration information of federated e­-infrastructure assets and their functional relations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239000" y="6751935"/>
            <a:ext cx="2981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Monitor a wide range of services across </a:t>
            </a:r>
            <a:r>
              <a:rPr lang="en-US" sz="1200" dirty="0" smtClean="0">
                <a:solidFill>
                  <a:srgbClr val="E46C0A"/>
                </a:solidFill>
              </a:rPr>
              <a:t>your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infrastructures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23622" y="55566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80491" y="1041400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Attribute management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81471" y="1651000"/>
            <a:ext cx="771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CheckIn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67600" y="1272977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E46C0A"/>
                </a:solidFill>
              </a:rPr>
              <a:t>Manage community membership and expose trusted information about users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81768" y="190740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Handle transparent Single Sign-On from </a:t>
            </a:r>
            <a:r>
              <a:rPr lang="en-US" sz="1200" dirty="0" smtClean="0">
                <a:solidFill>
                  <a:srgbClr val="E46C0A"/>
                </a:solidFill>
              </a:rPr>
              <a:t>multiple,</a:t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heterogeneous </a:t>
            </a:r>
            <a:r>
              <a:rPr lang="en-US" sz="1200" dirty="0">
                <a:solidFill>
                  <a:srgbClr val="E46C0A"/>
                </a:solidFill>
              </a:rPr>
              <a:t>identity providers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0" y="756029"/>
            <a:ext cx="3163378" cy="3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lang="en-GB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36231" y="1270000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676401" y="3643769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76401" y="4203573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85489" y="4780608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632200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23407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4933007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serves researchers and innovators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602" y="6374604"/>
            <a:ext cx="1435364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9530" y="6327817"/>
            <a:ext cx="8988999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49529" y="1400337"/>
            <a:ext cx="0" cy="492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6392" y="1161910"/>
            <a:ext cx="1050793" cy="84387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sz="1600" b="1" dirty="0">
                <a:solidFill>
                  <a:srgbClr val="E46C0A"/>
                </a:solidFill>
              </a:rPr>
              <a:t>Size of 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individual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5017" y="6419470"/>
            <a:ext cx="2875249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communities,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(e.g. H2020 projects)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301" y="6407293"/>
            <a:ext cx="2143753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tail of science’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43" y="1147165"/>
            <a:ext cx="1117118" cy="4044752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WLCG</a:t>
            </a:r>
          </a:p>
          <a:p>
            <a:r>
              <a:rPr lang="en-US" sz="1600" dirty="0"/>
              <a:t>ELI</a:t>
            </a:r>
          </a:p>
          <a:p>
            <a:r>
              <a:rPr lang="en-GB" sz="1600" dirty="0"/>
              <a:t>CTA</a:t>
            </a:r>
          </a:p>
          <a:p>
            <a:r>
              <a:rPr lang="en-GB" sz="1600" dirty="0"/>
              <a:t>ELIXIR</a:t>
            </a:r>
          </a:p>
          <a:p>
            <a:r>
              <a:rPr lang="en-US" sz="1600" dirty="0"/>
              <a:t>EPOS</a:t>
            </a:r>
            <a:endParaRPr lang="en-GB" sz="1600" dirty="0"/>
          </a:p>
          <a:p>
            <a:r>
              <a:rPr lang="en-GB" sz="1600" dirty="0"/>
              <a:t>EISCAT_3D</a:t>
            </a:r>
          </a:p>
          <a:p>
            <a:r>
              <a:rPr lang="en-US" sz="1600" dirty="0"/>
              <a:t>BBMRI</a:t>
            </a:r>
          </a:p>
          <a:p>
            <a:r>
              <a:rPr lang="en-US" sz="1600" dirty="0"/>
              <a:t>CLARIN</a:t>
            </a:r>
          </a:p>
          <a:p>
            <a:r>
              <a:rPr lang="en-US" sz="1600" dirty="0"/>
              <a:t>LOFAR</a:t>
            </a:r>
          </a:p>
          <a:p>
            <a:r>
              <a:rPr lang="en-GB" sz="1600" dirty="0"/>
              <a:t>EMSO</a:t>
            </a:r>
          </a:p>
          <a:p>
            <a:r>
              <a:rPr lang="en-GB" sz="1600" dirty="0" err="1"/>
              <a:t>LifeWatch</a:t>
            </a:r>
            <a:endParaRPr lang="en-GB" sz="1600" dirty="0"/>
          </a:p>
          <a:p>
            <a:r>
              <a:rPr lang="en-GB" sz="1600" dirty="0"/>
              <a:t>ICOS</a:t>
            </a:r>
          </a:p>
          <a:p>
            <a:r>
              <a:rPr lang="en-US" sz="1600" dirty="0"/>
              <a:t>EMSO</a:t>
            </a:r>
          </a:p>
          <a:p>
            <a:r>
              <a:rPr lang="en-US" sz="1600" dirty="0"/>
              <a:t>CORBEL</a:t>
            </a:r>
          </a:p>
          <a:p>
            <a:r>
              <a:rPr lang="en-US" sz="1600" dirty="0" err="1"/>
              <a:t>ENVRIplus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1786" y="2172534"/>
            <a:ext cx="2129314" cy="3306088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VRE projects</a:t>
            </a:r>
          </a:p>
          <a:p>
            <a:r>
              <a:rPr lang="en-GB" sz="1600" dirty="0" err="1" smtClean="0"/>
              <a:t>OpenDreamKit</a:t>
            </a:r>
            <a:endParaRPr lang="en-GB" sz="1600" dirty="0" smtClean="0"/>
          </a:p>
          <a:p>
            <a:r>
              <a:rPr lang="en-GB" sz="1600" dirty="0" err="1" smtClean="0"/>
              <a:t>WeNMR</a:t>
            </a:r>
            <a:endParaRPr lang="en-GB" sz="1600" dirty="0"/>
          </a:p>
          <a:p>
            <a:r>
              <a:rPr lang="en-GB" sz="1600" dirty="0"/>
              <a:t>DRIHM</a:t>
            </a:r>
          </a:p>
          <a:p>
            <a:r>
              <a:rPr lang="en-GB" sz="1600" dirty="0"/>
              <a:t>VERCE</a:t>
            </a:r>
          </a:p>
          <a:p>
            <a:r>
              <a:rPr lang="en-GB" sz="1600" dirty="0" err="1"/>
              <a:t>MuG</a:t>
            </a:r>
            <a:endParaRPr lang="en-GB" sz="1600" dirty="0"/>
          </a:p>
          <a:p>
            <a:r>
              <a:rPr lang="en-GB" sz="1600" dirty="0" err="1"/>
              <a:t>AgINFRA</a:t>
            </a:r>
            <a:endParaRPr lang="en-GB" sz="1600" dirty="0"/>
          </a:p>
          <a:p>
            <a:r>
              <a:rPr lang="en-GB" sz="1600" dirty="0"/>
              <a:t>CMMST</a:t>
            </a:r>
          </a:p>
          <a:p>
            <a:r>
              <a:rPr lang="en-US" sz="1600" dirty="0"/>
              <a:t>LSGC</a:t>
            </a:r>
            <a:endParaRPr lang="en-GB" sz="1600" dirty="0"/>
          </a:p>
          <a:p>
            <a:r>
              <a:rPr lang="en-GB" sz="1600" dirty="0" err="1"/>
              <a:t>SuperSites</a:t>
            </a:r>
            <a:r>
              <a:rPr lang="en-GB" sz="1600" dirty="0"/>
              <a:t> Exploitation</a:t>
            </a:r>
          </a:p>
          <a:p>
            <a:r>
              <a:rPr lang="en-GB" sz="1600" dirty="0"/>
              <a:t>Environmental sci.</a:t>
            </a:r>
          </a:p>
          <a:p>
            <a:r>
              <a:rPr lang="en-US" sz="1600" dirty="0" err="1"/>
              <a:t>neuGRID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1696" y="2576870"/>
            <a:ext cx="2634159" cy="379853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 err="1"/>
              <a:t>PeachNote</a:t>
            </a:r>
            <a:endParaRPr lang="en-GB" sz="1600" dirty="0"/>
          </a:p>
          <a:p>
            <a:r>
              <a:rPr lang="en-GB" sz="1600" dirty="0"/>
              <a:t>CEBA Galaxy </a:t>
            </a:r>
            <a:r>
              <a:rPr lang="en-GB" sz="1600" dirty="0" err="1"/>
              <a:t>eLab</a:t>
            </a:r>
            <a:endParaRPr lang="en-GB" sz="1600" dirty="0"/>
          </a:p>
          <a:p>
            <a:r>
              <a:rPr lang="en-GB" sz="1600" dirty="0"/>
              <a:t>Semiconductor design</a:t>
            </a:r>
          </a:p>
          <a:p>
            <a:r>
              <a:rPr lang="en-GB" sz="1600" dirty="0"/>
              <a:t>Main-belt comets</a:t>
            </a:r>
          </a:p>
          <a:p>
            <a:r>
              <a:rPr lang="en-GB" sz="1600" dirty="0"/>
              <a:t>Quantum </a:t>
            </a:r>
            <a:r>
              <a:rPr lang="en-GB" sz="1600" dirty="0" err="1"/>
              <a:t>pysics</a:t>
            </a:r>
            <a:r>
              <a:rPr lang="en-GB" sz="1600" dirty="0"/>
              <a:t> studies</a:t>
            </a:r>
          </a:p>
          <a:p>
            <a:r>
              <a:rPr lang="en-GB" sz="1600" dirty="0"/>
              <a:t>Virtual imaging (LS)</a:t>
            </a:r>
          </a:p>
          <a:p>
            <a:r>
              <a:rPr lang="en-GB" sz="1600" dirty="0"/>
              <a:t>Bovine tuberculosis spread</a:t>
            </a:r>
          </a:p>
          <a:p>
            <a:r>
              <a:rPr lang="en-GB" sz="1600" dirty="0"/>
              <a:t>Convergent </a:t>
            </a:r>
            <a:r>
              <a:rPr lang="en-GB" sz="1600" dirty="0" err="1"/>
              <a:t>evol</a:t>
            </a:r>
            <a:r>
              <a:rPr lang="en-GB" sz="1600" dirty="0"/>
              <a:t>. in genomes</a:t>
            </a:r>
          </a:p>
          <a:p>
            <a:r>
              <a:rPr lang="en-US" sz="1600" dirty="0"/>
              <a:t>Geography evolution</a:t>
            </a:r>
          </a:p>
          <a:p>
            <a:r>
              <a:rPr lang="en-US" sz="1600" dirty="0"/>
              <a:t>Seafloor seismic waves</a:t>
            </a:r>
          </a:p>
          <a:p>
            <a:r>
              <a:rPr lang="en-GB" sz="1600" dirty="0"/>
              <a:t>3D liver maps with MRI</a:t>
            </a:r>
          </a:p>
          <a:p>
            <a:r>
              <a:rPr lang="en-US" sz="1600" dirty="0"/>
              <a:t>Metabolic rate modelling</a:t>
            </a:r>
          </a:p>
          <a:p>
            <a:r>
              <a:rPr lang="en-US" sz="1600" dirty="0"/>
              <a:t>Genome alignment</a:t>
            </a:r>
          </a:p>
          <a:p>
            <a:r>
              <a:rPr lang="en-GB" sz="1600" dirty="0"/>
              <a:t>Tapeworms infection on fish</a:t>
            </a:r>
          </a:p>
          <a:p>
            <a:r>
              <a:rPr lang="en-GB" sz="16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499" y="6407293"/>
            <a:ext cx="1066573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2112" y="3256955"/>
            <a:ext cx="1081150" cy="281364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sz="1600" dirty="0" err="1"/>
              <a:t>Agroknow</a:t>
            </a:r>
            <a:endParaRPr lang="en-US" sz="1600" dirty="0"/>
          </a:p>
          <a:p>
            <a:r>
              <a:rPr lang="en-US" sz="1600" dirty="0" err="1"/>
              <a:t>CloudEO</a:t>
            </a:r>
            <a:endParaRPr lang="en-US" sz="1600" dirty="0"/>
          </a:p>
          <a:p>
            <a:r>
              <a:rPr lang="en-US" sz="1600" dirty="0" err="1"/>
              <a:t>CloudSME</a:t>
            </a:r>
            <a:endParaRPr lang="en-US" sz="1600" dirty="0"/>
          </a:p>
          <a:p>
            <a:r>
              <a:rPr lang="en-US" sz="1600" dirty="0" err="1"/>
              <a:t>Ecohydros</a:t>
            </a:r>
            <a:endParaRPr lang="en-US" sz="1600" dirty="0"/>
          </a:p>
          <a:p>
            <a:r>
              <a:rPr lang="en-US" sz="1600" dirty="0" err="1"/>
              <a:t>gnubila</a:t>
            </a:r>
            <a:endParaRPr lang="en-US" sz="1600" dirty="0"/>
          </a:p>
          <a:p>
            <a:r>
              <a:rPr lang="en-US" sz="1600" dirty="0" err="1"/>
              <a:t>Sinergise</a:t>
            </a:r>
            <a:endParaRPr lang="en-US" sz="1600" dirty="0"/>
          </a:p>
          <a:p>
            <a:r>
              <a:rPr lang="en-US" sz="1600" dirty="0" err="1"/>
              <a:t>SixSq</a:t>
            </a:r>
            <a:endParaRPr lang="en-US" sz="1600" dirty="0"/>
          </a:p>
          <a:p>
            <a:r>
              <a:rPr lang="en-US" sz="1600" dirty="0"/>
              <a:t>TEISS</a:t>
            </a:r>
          </a:p>
          <a:p>
            <a:r>
              <a:rPr lang="en-US" sz="1600" dirty="0" err="1"/>
              <a:t>Terradue</a:t>
            </a:r>
            <a:endParaRPr lang="en-US" sz="1600" dirty="0"/>
          </a:p>
          <a:p>
            <a:r>
              <a:rPr lang="en-US" sz="1600" dirty="0" err="1"/>
              <a:t>Ubercloud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10800000">
            <a:off x="1385563" y="-2811866"/>
            <a:ext cx="17221913" cy="8980731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192" tIns="52097" rIns="104192" bIns="52097"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21100</TotalTime>
  <Words>1280</Words>
  <Application>Microsoft Macintosh PowerPoint</Application>
  <PresentationFormat>Custom</PresentationFormat>
  <Paragraphs>274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1_Blank</vt:lpstr>
      <vt:lpstr>PowerPoint Presentation</vt:lpstr>
      <vt:lpstr>Outline</vt:lpstr>
      <vt:lpstr>PowerPoint Presentation</vt:lpstr>
      <vt:lpstr>EGI Federation The largest distributed compute e-Infrastructure worldwide</vt:lpstr>
      <vt:lpstr>EGI Membership</vt:lpstr>
      <vt:lpstr>International Partnerships </vt:lpstr>
      <vt:lpstr>EGI Service Catalogue</vt:lpstr>
      <vt:lpstr>EGI Service Catalogue</vt:lpstr>
      <vt:lpstr>EGI serves researchers and innovators</vt:lpstr>
      <vt:lpstr>Access to resources: Virtual Organisations (VOs)</vt:lpstr>
      <vt:lpstr>Resource allocation to Virtual Organisations (VOs)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EOSC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Gergely Sipos</cp:lastModifiedBy>
  <cp:revision>210</cp:revision>
  <dcterms:modified xsi:type="dcterms:W3CDTF">2017-05-24T10:06:33Z</dcterms:modified>
</cp:coreProperties>
</file>